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2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1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348A-00EB-4DD0-9201-BF479C7A87E1}" type="datetimeFigureOut">
              <a:rPr lang="el-GR" smtClean="0"/>
              <a:pPr/>
              <a:t>4/3/2013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4FA3-9720-4DE8-B024-8CECF6ED480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348A-00EB-4DD0-9201-BF479C7A87E1}" type="datetimeFigureOut">
              <a:rPr lang="el-GR" smtClean="0"/>
              <a:pPr/>
              <a:t>4/3/2013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4FA3-9720-4DE8-B024-8CECF6ED4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348A-00EB-4DD0-9201-BF479C7A87E1}" type="datetimeFigureOut">
              <a:rPr lang="el-GR" smtClean="0"/>
              <a:pPr/>
              <a:t>4/3/2013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4FA3-9720-4DE8-B024-8CECF6ED4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348A-00EB-4DD0-9201-BF479C7A87E1}" type="datetimeFigureOut">
              <a:rPr lang="el-GR" smtClean="0"/>
              <a:pPr/>
              <a:t>4/3/2013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4FA3-9720-4DE8-B024-8CECF6ED4808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348A-00EB-4DD0-9201-BF479C7A87E1}" type="datetimeFigureOut">
              <a:rPr lang="el-GR" smtClean="0"/>
              <a:pPr/>
              <a:t>4/3/2013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4FA3-9720-4DE8-B024-8CECF6ED4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348A-00EB-4DD0-9201-BF479C7A87E1}" type="datetimeFigureOut">
              <a:rPr lang="el-GR" smtClean="0"/>
              <a:pPr/>
              <a:t>4/3/2013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4FA3-9720-4DE8-B024-8CECF6ED4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348A-00EB-4DD0-9201-BF479C7A87E1}" type="datetimeFigureOut">
              <a:rPr lang="el-GR" smtClean="0"/>
              <a:pPr/>
              <a:t>4/3/2013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4FA3-9720-4DE8-B024-8CECF6ED4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348A-00EB-4DD0-9201-BF479C7A87E1}" type="datetimeFigureOut">
              <a:rPr lang="el-GR" smtClean="0"/>
              <a:pPr/>
              <a:t>4/3/2013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4FA3-9720-4DE8-B024-8CECF6ED4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348A-00EB-4DD0-9201-BF479C7A87E1}" type="datetimeFigureOut">
              <a:rPr lang="el-GR" smtClean="0"/>
              <a:pPr/>
              <a:t>4/3/2013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4FA3-9720-4DE8-B024-8CECF6ED4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348A-00EB-4DD0-9201-BF479C7A87E1}" type="datetimeFigureOut">
              <a:rPr lang="el-GR" smtClean="0"/>
              <a:pPr/>
              <a:t>4/3/2013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4FA3-9720-4DE8-B024-8CECF6ED4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F348A-00EB-4DD0-9201-BF479C7A87E1}" type="datetimeFigureOut">
              <a:rPr lang="el-GR" smtClean="0"/>
              <a:pPr/>
              <a:t>4/3/2013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74FA3-9720-4DE8-B024-8CECF6ED4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962F348A-00EB-4DD0-9201-BF479C7A87E1}" type="datetimeFigureOut">
              <a:rPr lang="el-GR" smtClean="0"/>
              <a:pPr/>
              <a:t>4/3/2013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78974FA3-9720-4DE8-B024-8CECF6ED4808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4876800"/>
            <a:ext cx="6400800" cy="1219200"/>
          </a:xfrm>
        </p:spPr>
        <p:txBody>
          <a:bodyPr>
            <a:noAutofit/>
          </a:bodyPr>
          <a:lstStyle/>
          <a:p>
            <a:r>
              <a:rPr lang="el-GR" sz="2200" dirty="0" smtClean="0">
                <a:latin typeface="Comic Sans MS" pitchFamily="66" charset="0"/>
              </a:rPr>
              <a:t>Γ. Τσιρπανλης</a:t>
            </a:r>
          </a:p>
          <a:p>
            <a:r>
              <a:rPr lang="el-GR" sz="2200" dirty="0" smtClean="0">
                <a:latin typeface="Comic Sans MS" pitchFamily="66" charset="0"/>
              </a:rPr>
              <a:t>Νεφρολογικό Τμήμα</a:t>
            </a:r>
          </a:p>
          <a:p>
            <a:r>
              <a:rPr lang="el-GR" sz="2200" dirty="0" smtClean="0">
                <a:latin typeface="Comic Sans MS" pitchFamily="66" charset="0"/>
              </a:rPr>
              <a:t>Γ.Ν.Α. «Γ. Γεννηματάς»</a:t>
            </a:r>
          </a:p>
          <a:p>
            <a:r>
              <a:rPr lang="el-GR" sz="2200" dirty="0" smtClean="0">
                <a:latin typeface="Comic Sans MS" pitchFamily="66" charset="0"/>
              </a:rPr>
              <a:t>201</a:t>
            </a:r>
            <a:r>
              <a:rPr lang="en-US" sz="2200" dirty="0" smtClean="0">
                <a:latin typeface="Comic Sans MS" pitchFamily="66" charset="0"/>
              </a:rPr>
              <a:t>3</a:t>
            </a:r>
            <a:endParaRPr lang="el-GR" sz="2200" dirty="0">
              <a:latin typeface="Comic Sans MS" pitchFamily="6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590800"/>
            <a:ext cx="8763000" cy="1905000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en-US" sz="2400" b="1" dirty="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en-US" sz="2400" b="1" dirty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el-GR" b="1" dirty="0" smtClean="0">
                <a:solidFill>
                  <a:srgbClr val="FFFF00"/>
                </a:solidFill>
                <a:latin typeface="Comic Sans MS" pitchFamily="66" charset="0"/>
              </a:rPr>
              <a:t>φαρμακα και νεφροσ (ι)</a:t>
            </a:r>
            <a:br>
              <a:rPr lang="el-GR" b="1" dirty="0" smtClean="0">
                <a:solidFill>
                  <a:srgbClr val="FFFF00"/>
                </a:solidFill>
                <a:latin typeface="Comic Sans MS" pitchFamily="66" charset="0"/>
              </a:rPr>
            </a:br>
            <a:r>
              <a:rPr lang="el-GR" sz="2400" b="1" dirty="0" smtClean="0">
                <a:solidFill>
                  <a:schemeClr val="accent1"/>
                </a:solidFill>
                <a:latin typeface="Comic Sans MS" pitchFamily="66" charset="0"/>
              </a:rPr>
              <a:t/>
            </a:r>
            <a:br>
              <a:rPr lang="el-GR" sz="2400" b="1" dirty="0" smtClean="0">
                <a:solidFill>
                  <a:schemeClr val="accent1"/>
                </a:solidFill>
                <a:latin typeface="Comic Sans MS" pitchFamily="66" charset="0"/>
              </a:rPr>
            </a:br>
            <a:r>
              <a:rPr lang="el-GR" sz="2400" b="1" dirty="0" smtClean="0">
                <a:solidFill>
                  <a:schemeClr val="accent1"/>
                </a:solidFill>
                <a:latin typeface="Comic Sans MS" pitchFamily="66" charset="0"/>
              </a:rPr>
              <a:t>ΟΞΕΙΑ ΔΙΑΜΕΣΗ ΝΕΦΡΙΤΙΔΑ</a:t>
            </a:r>
            <a:r>
              <a:rPr lang="el-GR" sz="2400" dirty="0" smtClean="0">
                <a:latin typeface="Comic Sans MS" pitchFamily="66" charset="0"/>
              </a:rPr>
              <a:t/>
            </a:r>
            <a:br>
              <a:rPr lang="el-GR" sz="2400" dirty="0" smtClean="0">
                <a:latin typeface="Comic Sans MS" pitchFamily="66" charset="0"/>
              </a:rPr>
            </a:br>
            <a:r>
              <a:rPr lang="el-GR" sz="2400" dirty="0" smtClean="0">
                <a:latin typeface="Comic Sans MS" pitchFamily="66" charset="0"/>
              </a:rPr>
              <a:t/>
            </a:r>
            <a:br>
              <a:rPr lang="el-GR" sz="2400" dirty="0" smtClean="0">
                <a:latin typeface="Comic Sans MS" pitchFamily="66" charset="0"/>
              </a:rPr>
            </a:br>
            <a:r>
              <a:rPr lang="el-GR" sz="1900" dirty="0" smtClean="0">
                <a:solidFill>
                  <a:schemeClr val="accent2"/>
                </a:solidFill>
                <a:latin typeface="Comic Sans MS" pitchFamily="66" charset="0"/>
              </a:rPr>
              <a:t>ΟΞΕΙΑ ΝΕΦΡΙΚΗ ΒΛΑΒΗ ΑΠΟ ΜΗ-ΣΤΕΡΙΝΟΕΙΔΗ ΑΝΤΙΦΛΕΓΜΟΝΩΔΗ</a:t>
            </a:r>
            <a:r>
              <a:rPr lang="el-GR" sz="1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  <a:t/>
            </a:r>
            <a:br>
              <a:rPr lang="el-GR" sz="19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 pitchFamily="66" charset="0"/>
              </a:rPr>
            </a:br>
            <a:r>
              <a:rPr lang="el-GR" sz="1900" dirty="0" smtClean="0">
                <a:latin typeface="Comic Sans MS" pitchFamily="66" charset="0"/>
              </a:rPr>
              <a:t/>
            </a:r>
            <a:br>
              <a:rPr lang="el-GR" sz="1900" dirty="0" smtClean="0">
                <a:latin typeface="Comic Sans MS" pitchFamily="66" charset="0"/>
              </a:rPr>
            </a:br>
            <a:r>
              <a:rPr lang="el-GR" sz="1900" dirty="0" smtClean="0">
                <a:solidFill>
                  <a:schemeClr val="accent6"/>
                </a:solidFill>
                <a:latin typeface="Comic Sans MS" pitchFamily="66" charset="0"/>
              </a:rPr>
              <a:t>ΝΕΦΡΟΠΑΘΕΙΑ ΑΠΟ ΑΝΑΛΓΗΤΙΚΑ</a:t>
            </a:r>
            <a:br>
              <a:rPr lang="el-GR" sz="1900" dirty="0" smtClean="0">
                <a:solidFill>
                  <a:schemeClr val="accent6"/>
                </a:solidFill>
                <a:latin typeface="Comic Sans MS" pitchFamily="66" charset="0"/>
              </a:rPr>
            </a:br>
            <a:r>
              <a:rPr lang="el-GR" sz="1900" dirty="0" smtClean="0">
                <a:latin typeface="Comic Sans MS" pitchFamily="66" charset="0"/>
              </a:rPr>
              <a:t/>
            </a:r>
            <a:br>
              <a:rPr lang="el-GR" sz="1900" dirty="0" smtClean="0">
                <a:latin typeface="Comic Sans MS" pitchFamily="66" charset="0"/>
              </a:rPr>
            </a:br>
            <a:r>
              <a:rPr lang="el-GR" sz="1900" dirty="0" smtClean="0">
                <a:solidFill>
                  <a:schemeClr val="tx2"/>
                </a:solidFill>
                <a:latin typeface="Comic Sans MS" pitchFamily="66" charset="0"/>
              </a:rPr>
              <a:t>ΝΕΦΡΟΤΟΞΙΚΟΤΗΤΑ ΑΠΟ ΑΜΥΝΟΓΛΥΚΟΣΙΔΕΣ</a:t>
            </a:r>
            <a:br>
              <a:rPr lang="el-GR" sz="1900" dirty="0" smtClean="0">
                <a:solidFill>
                  <a:schemeClr val="tx2"/>
                </a:solidFill>
                <a:latin typeface="Comic Sans MS" pitchFamily="66" charset="0"/>
              </a:rPr>
            </a:br>
            <a:r>
              <a:rPr lang="el-GR" sz="2800" dirty="0" smtClean="0">
                <a:latin typeface="Comic Sans MS" pitchFamily="66" charset="0"/>
              </a:rPr>
              <a:t/>
            </a:r>
            <a:br>
              <a:rPr lang="el-GR" sz="2800" dirty="0" smtClean="0">
                <a:latin typeface="Comic Sans MS" pitchFamily="66" charset="0"/>
              </a:rPr>
            </a:br>
            <a:r>
              <a:rPr lang="el-GR" sz="2000" dirty="0" smtClean="0">
                <a:solidFill>
                  <a:schemeClr val="accent3"/>
                </a:solidFill>
                <a:latin typeface="Comic Sans MS" pitchFamily="66" charset="0"/>
              </a:rPr>
              <a:t>(ΒΑΣΙΚΕΣ ΓΝΩΣΕΙΣ)</a:t>
            </a:r>
            <a:endParaRPr lang="el-GR" sz="2000" dirty="0">
              <a:solidFill>
                <a:schemeClr val="accent3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29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04800" y="304800"/>
            <a:ext cx="8610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Η διάγνωση </a:t>
            </a:r>
            <a:r>
              <a:rPr lang="el-GR" sz="2000" dirty="0" smtClean="0">
                <a:latin typeface="Comic Sans MS" pitchFamily="66" charset="0"/>
              </a:rPr>
              <a:t>τίθεται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με βιοψία νεφρού </a:t>
            </a:r>
            <a:r>
              <a:rPr lang="el-GR" sz="2000" dirty="0" smtClean="0">
                <a:latin typeface="Comic Sans MS" pitchFamily="66" charset="0"/>
              </a:rPr>
              <a:t>αλλά πολλοί εφαρμόζουν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και την την εμπειρική χορήγηση κορτικοειδών (1 </a:t>
            </a: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mg prednisone/day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και αναμενόμενη βελτίωση της νεφρικής λειτουργίας σε 1-2 εβδομάδες εάν αιτία είναι η ΟΔΝ)</a:t>
            </a:r>
            <a:r>
              <a:rPr lang="el-GR" sz="2000" dirty="0" smtClean="0">
                <a:latin typeface="Comic Sans MS" pitchFamily="66" charset="0"/>
              </a:rPr>
              <a:t>, ειδικά σε ασθενείς με αντενδείξεις για βιοψία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Στη βιοψία, πέρα από την φλεγμονώδη διήθηση και το οίδημα σε ορισμένες περιπτώσεις (όχι μόνο </a:t>
            </a:r>
            <a:r>
              <a:rPr lang="el-GR" sz="2000" dirty="0" err="1" smtClean="0">
                <a:latin typeface="Comic Sans MS" pitchFamily="66" charset="0"/>
              </a:rPr>
              <a:t>σαρκοείδωσης</a:t>
            </a:r>
            <a:r>
              <a:rPr lang="el-GR" sz="2000" dirty="0" smtClean="0">
                <a:latin typeface="Comic Sans MS" pitchFamily="66" charset="0"/>
              </a:rPr>
              <a:t>) εντοπίζονται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κοκκιώματα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κλασματική απέκκριση Να είναι συχνά &gt; 1%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Το </a:t>
            </a:r>
            <a:r>
              <a:rPr lang="el-GR" sz="2000" dirty="0" err="1" smtClean="0">
                <a:solidFill>
                  <a:srgbClr val="00B0F0"/>
                </a:solidFill>
                <a:latin typeface="Comic Sans MS" pitchFamily="66" charset="0"/>
              </a:rPr>
              <a:t>σπηνθηρογράφημα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 με γάλλιο </a:t>
            </a:r>
            <a:r>
              <a:rPr lang="el-GR" sz="2000" dirty="0" smtClean="0">
                <a:latin typeface="Comic Sans MS" pitchFamily="66" charset="0"/>
              </a:rPr>
              <a:t>μπορεί να βοηθήσει: διάχυτη, έντονη λήψη του </a:t>
            </a:r>
            <a:r>
              <a:rPr lang="el-GR" sz="2000" dirty="0" err="1" smtClean="0">
                <a:latin typeface="Comic Sans MS" pitchFamily="66" charset="0"/>
              </a:rPr>
              <a:t>ραδιο</a:t>
            </a:r>
            <a:r>
              <a:rPr lang="el-GR" sz="2000" dirty="0" smtClean="0">
                <a:latin typeface="Comic Sans MS" pitchFamily="66" charset="0"/>
              </a:rPr>
              <a:t>-φαρμάκου, σε αντίθεση με την Οξεία </a:t>
            </a:r>
            <a:r>
              <a:rPr lang="el-GR" sz="2000" dirty="0" err="1" smtClean="0">
                <a:latin typeface="Comic Sans MS" pitchFamily="66" charset="0"/>
              </a:rPr>
              <a:t>Σωληναριακή</a:t>
            </a:r>
            <a:r>
              <a:rPr lang="el-GR" sz="2000" dirty="0" smtClean="0">
                <a:latin typeface="Comic Sans MS" pitchFamily="66" charset="0"/>
              </a:rPr>
              <a:t> Νέκρωση όπου δεν παρατηρείται καθήλωση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Σε περίπτωση λοίμωξης, προέχουν τα συμπτώματα της</a:t>
            </a:r>
            <a:endParaRPr lang="el-GR" sz="2000" dirty="0">
              <a:latin typeface="Comic Sans MS" pitchFamily="66" charset="0"/>
            </a:endParaRPr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4267200"/>
            <a:ext cx="3600450" cy="2428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540774"/>
            <a:ext cx="85344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Θεραπευτική αντιμετώπιση (Ι)</a:t>
            </a:r>
          </a:p>
          <a:p>
            <a:r>
              <a:rPr lang="el-GR" dirty="0"/>
              <a:t> </a:t>
            </a:r>
            <a:endParaRPr lang="el-G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Ένα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σημαντικό ποσοστό ασθενών </a:t>
            </a:r>
            <a:r>
              <a:rPr lang="el-GR" sz="2000" dirty="0" smtClean="0">
                <a:latin typeface="Comic Sans MS" pitchFamily="66" charset="0"/>
              </a:rPr>
              <a:t>(30-70%)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δεν ανακτά πλήρως την αρχική νεφρική λειτουργία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Η έκταση της ίνωσης </a:t>
            </a:r>
            <a:r>
              <a:rPr lang="el-GR" sz="2000" dirty="0" smtClean="0">
                <a:latin typeface="Comic Sans MS" pitchFamily="66" charset="0"/>
              </a:rPr>
              <a:t>στο νεφρικό διάμεσο χώρο φαίνεται πως είναι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ο καθοριστικός προγνωστικός παράγοντας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latin typeface="Comic Sans MS" pitchFamily="66" charset="0"/>
              </a:rPr>
              <a:t>Η απομάκρυνση του ενοχοποιούμενου φαρμάκου είναι ο ακρογωνιαίος λίθος στη θεραπευτική αντιμετώπιση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Δεν είναι πάντα εύκολο, ιδιαίτερα σε ηλικιωμένους που λαμβάνουν πολλά φάρμακα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Η χορήγηση κορτικοειδών είναι αμφιλεγόμενη</a:t>
            </a:r>
            <a:r>
              <a:rPr lang="el-GR" sz="2000" dirty="0" smtClean="0">
                <a:latin typeface="Comic Sans MS" pitchFamily="66" charset="0"/>
              </a:rPr>
              <a:t>, ελεγχόμενες-τυχαιοποιημένες μελέτες δεν υπάρχουν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Σε μια αναδρομική μελέτη με 60 ασθενείς (</a:t>
            </a:r>
            <a:r>
              <a:rPr lang="en-US" sz="2000" dirty="0" smtClean="0">
                <a:latin typeface="Comic Sans MS" pitchFamily="66" charset="0"/>
              </a:rPr>
              <a:t>NDT, 2004)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δεν βρέθηκε διαφορά</a:t>
            </a:r>
            <a:r>
              <a:rPr lang="el-GR" sz="2000" dirty="0" smtClean="0">
                <a:latin typeface="Comic Sans MS" pitchFamily="66" charset="0"/>
              </a:rPr>
              <a:t> μεταξύ του 60% που έλαβε κορτικοειδή και του 40% που αντιμετωπίστηκε συντηρητικά.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θεραπεία άρχισε μετά την βιοψία που έγινε, κατά μέσο όρο, 3 εβδομάδες από την έναρξη των συμπτωμάτων </a:t>
            </a:r>
          </a:p>
          <a:p>
            <a:pPr marL="285750" indent="-285750">
              <a:buFont typeface="Arial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33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477" y="228600"/>
            <a:ext cx="8534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omic Sans MS" pitchFamily="66" charset="0"/>
              </a:rPr>
              <a:t>Θεραπευτική </a:t>
            </a:r>
            <a:r>
              <a:rPr lang="el-GR" sz="2000" dirty="0" smtClean="0">
                <a:latin typeface="Comic Sans MS" pitchFamily="66" charset="0"/>
              </a:rPr>
              <a:t>αντιμετώπιση (ΙΙ)</a:t>
            </a:r>
          </a:p>
          <a:p>
            <a:endParaRPr lang="el-GR" sz="2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Αντίθετα, σε δεύτερη αναδρομική μελέτη με 61 ασθενείς (ΚΙ, 2008) όπου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το 85% έλαβε κορτικοειδή και το 15% (!) όχι</a:t>
            </a:r>
            <a:r>
              <a:rPr lang="el-GR" sz="2000" dirty="0" smtClean="0">
                <a:latin typeface="Comic Sans MS" pitchFamily="66" charset="0"/>
              </a:rPr>
              <a:t>, οι πρώτοι είχαν πολύ καλύτερη έκβαση από τους δεύτερους (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ανάγκη για μόνιμη αιμοκάθαρση 3.8% </a:t>
            </a:r>
            <a:r>
              <a:rPr lang="en-US" sz="2000" dirty="0" err="1" smtClean="0">
                <a:solidFill>
                  <a:srgbClr val="00B0F0"/>
                </a:solidFill>
                <a:latin typeface="Comic Sans MS" pitchFamily="66" charset="0"/>
              </a:rPr>
              <a:t>vs</a:t>
            </a: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 44%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!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l-GR" sz="2000" dirty="0" smtClean="0">
              <a:latin typeface="Comic Sans MS" pitchFamily="66" charset="0"/>
            </a:endParaRPr>
          </a:p>
          <a:p>
            <a:endParaRPr lang="en-US" sz="2000" dirty="0" smtClean="0">
              <a:latin typeface="Comic Sans MS" pitchFamily="66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Υπήρξαν διαφορές και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στην ομάδα υπο κορτικοειδή</a:t>
            </a:r>
            <a:r>
              <a:rPr lang="el-GR" sz="2000" dirty="0" smtClean="0">
                <a:latin typeface="Comic Sans MS" pitchFamily="66" charset="0"/>
              </a:rPr>
              <a:t>: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οι μισοί </a:t>
            </a:r>
            <a:r>
              <a:rPr lang="el-GR" sz="2000" dirty="0" smtClean="0">
                <a:latin typeface="Comic Sans MS" pitchFamily="66" charset="0"/>
              </a:rPr>
              <a:t>έφθασαν σε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κρεατινίνη 1.1</a:t>
            </a: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 mg/dl </a:t>
            </a:r>
            <a:r>
              <a:rPr lang="el-GR" sz="2000" dirty="0" smtClean="0">
                <a:latin typeface="Comic Sans MS" pitchFamily="66" charset="0"/>
              </a:rPr>
              <a:t>ενώ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οι άλλοι μισοί</a:t>
            </a:r>
            <a:r>
              <a:rPr lang="el-GR" sz="2000" dirty="0" smtClean="0">
                <a:latin typeface="Comic Sans MS" pitchFamily="66" charset="0"/>
              </a:rPr>
              <a:t> σε κρεατινίνη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3.2 </a:t>
            </a: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mg/dl </a:t>
            </a:r>
            <a:r>
              <a:rPr lang="el-GR" sz="2000" dirty="0" smtClean="0">
                <a:latin typeface="Comic Sans MS" pitchFamily="66" charset="0"/>
              </a:rPr>
              <a:t>στο τέλος θεραπείας</a:t>
            </a:r>
          </a:p>
          <a:p>
            <a:pPr lvl="1"/>
            <a:endParaRPr lang="el-GR" sz="2000" dirty="0" smtClean="0">
              <a:latin typeface="Comic Sans MS" pitchFamily="66" charset="0"/>
            </a:endParaRPr>
          </a:p>
          <a:p>
            <a:pPr marL="1200150" lvl="2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Η διαφορά ήταν στο χρόνο έναρξης της θεραπείας με κορτικοειδή</a:t>
            </a:r>
            <a:r>
              <a:rPr lang="el-GR" sz="2000" dirty="0" smtClean="0">
                <a:latin typeface="Comic Sans MS" pitchFamily="66" charset="0"/>
              </a:rPr>
              <a:t> από τη στιγμή διακοπής του ενοχοποιούμενου φαρμάκου (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13 ημέρες </a:t>
            </a:r>
            <a:r>
              <a:rPr lang="el-GR" sz="2000" dirty="0" smtClean="0">
                <a:latin typeface="Comic Sans MS" pitchFamily="66" charset="0"/>
              </a:rPr>
              <a:t>στους πρώτους,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34 στους δεύτερους</a:t>
            </a:r>
            <a:r>
              <a:rPr lang="el-GR" sz="2000" dirty="0" smtClean="0">
                <a:latin typeface="Comic Sans MS" pitchFamily="66" charset="0"/>
              </a:rPr>
              <a:t>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Στη πολυπαραγοντική ανάλυση,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έναρξη θεραπείας σε διάστημα &gt; 7 ημέρες από την εκδήλωση των συμπτωμάτων</a:t>
            </a:r>
            <a:r>
              <a:rPr lang="el-GR" sz="2000" dirty="0" smtClean="0">
                <a:latin typeface="Comic Sans MS" pitchFamily="66" charset="0"/>
              </a:rPr>
              <a:t>, ανέβασε τον κίνδυνο της μερικής μόνο και όχι πλήρους διόρθωσης της νεφρικής λειτουργίας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κατά 6 φορές!!!</a:t>
            </a:r>
            <a:endParaRPr lang="el-GR" sz="2000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723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68680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>
                <a:latin typeface="Comic Sans MS" pitchFamily="66" charset="0"/>
              </a:rPr>
              <a:t>Θεραπευτική αντιμετώπιση (</a:t>
            </a:r>
            <a:r>
              <a:rPr lang="el-GR" sz="2000" dirty="0" smtClean="0">
                <a:latin typeface="Comic Sans MS" pitchFamily="66" charset="0"/>
              </a:rPr>
              <a:t>ΙΙΙ)</a:t>
            </a:r>
          </a:p>
          <a:p>
            <a:endParaRPr lang="el-GR" sz="2000" dirty="0">
              <a:latin typeface="Comic Sans MS" pitchFamily="66" charset="0"/>
            </a:endParaRPr>
          </a:p>
          <a:p>
            <a:r>
              <a:rPr lang="el-GR" sz="2100" dirty="0" smtClean="0">
                <a:solidFill>
                  <a:srgbClr val="00B0F0"/>
                </a:solidFill>
                <a:latin typeface="Comic Sans MS" pitchFamily="66" charset="0"/>
              </a:rPr>
              <a:t>Μια λογική προσέγγιση </a:t>
            </a:r>
            <a:r>
              <a:rPr lang="el-GR" sz="2100" dirty="0" smtClean="0">
                <a:latin typeface="Comic Sans MS" pitchFamily="66" charset="0"/>
              </a:rPr>
              <a:t>που προτείνεται στο</a:t>
            </a:r>
            <a:r>
              <a:rPr lang="en-US" sz="2100" dirty="0" smtClean="0">
                <a:latin typeface="Comic Sans MS" pitchFamily="66" charset="0"/>
              </a:rPr>
              <a:t> </a:t>
            </a:r>
            <a:r>
              <a:rPr lang="en-US" sz="2100" dirty="0" err="1" smtClean="0">
                <a:latin typeface="Comic Sans MS" pitchFamily="66" charset="0"/>
              </a:rPr>
              <a:t>UpToDate</a:t>
            </a:r>
            <a:r>
              <a:rPr lang="en-US" sz="2100" dirty="0" smtClean="0">
                <a:latin typeface="Comic Sans MS" pitchFamily="66" charset="0"/>
              </a:rPr>
              <a:t> (</a:t>
            </a:r>
            <a:r>
              <a:rPr lang="el-GR" sz="2100" dirty="0" smtClean="0">
                <a:latin typeface="Comic Sans MS" pitchFamily="66" charset="0"/>
              </a:rPr>
              <a:t>Ιανουάριος 2012) είναι η παρακάτω:</a:t>
            </a:r>
          </a:p>
          <a:p>
            <a:endParaRPr lang="el-GR" sz="2100" dirty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l-GR" sz="2100" dirty="0" smtClean="0">
                <a:latin typeface="Comic Sans MS" pitchFamily="66" charset="0"/>
              </a:rPr>
              <a:t>Λαμβάνοντας υπόψη την </a:t>
            </a:r>
            <a:r>
              <a:rPr lang="el-GR" sz="2100" dirty="0" smtClean="0">
                <a:solidFill>
                  <a:srgbClr val="00B0F0"/>
                </a:solidFill>
                <a:latin typeface="Comic Sans MS" pitchFamily="66" charset="0"/>
              </a:rPr>
              <a:t>πιθανότητα του ωφέλους </a:t>
            </a:r>
            <a:r>
              <a:rPr lang="el-GR" sz="2100" dirty="0" smtClean="0">
                <a:latin typeface="Comic Sans MS" pitchFamily="66" charset="0"/>
              </a:rPr>
              <a:t>και τη </a:t>
            </a:r>
            <a:r>
              <a:rPr lang="el-GR" sz="2100" dirty="0" smtClean="0">
                <a:solidFill>
                  <a:srgbClr val="00B0F0"/>
                </a:solidFill>
                <a:latin typeface="Comic Sans MS" pitchFamily="66" charset="0"/>
              </a:rPr>
              <a:t>σχετική ασφάλεια</a:t>
            </a:r>
            <a:r>
              <a:rPr lang="el-GR" sz="2100" dirty="0" smtClean="0">
                <a:latin typeface="Comic Sans MS" pitchFamily="66" charset="0"/>
              </a:rPr>
              <a:t> όταν χορηγούνται για μικρό χρονικό διάστημα, φαίνεται λογικό </a:t>
            </a:r>
            <a:r>
              <a:rPr lang="el-GR" sz="2100" dirty="0" smtClean="0">
                <a:solidFill>
                  <a:srgbClr val="00B0F0"/>
                </a:solidFill>
                <a:latin typeface="Comic Sans MS" pitchFamily="66" charset="0"/>
              </a:rPr>
              <a:t>να δίνονται κορτικοειδή στους ασθενείς που, </a:t>
            </a:r>
            <a:r>
              <a:rPr lang="el-GR" sz="2100" b="1" dirty="0" smtClean="0">
                <a:solidFill>
                  <a:srgbClr val="00B0F0"/>
                </a:solidFill>
                <a:latin typeface="Comic Sans MS" pitchFamily="66" charset="0"/>
              </a:rPr>
              <a:t>μετά από 3-7 ημέρες</a:t>
            </a:r>
            <a:r>
              <a:rPr lang="el-GR" sz="2100" dirty="0" smtClean="0">
                <a:solidFill>
                  <a:srgbClr val="00B0F0"/>
                </a:solidFill>
                <a:latin typeface="Comic Sans MS" pitchFamily="66" charset="0"/>
              </a:rPr>
              <a:t> από την διακοπή του ενοχοποιούμενου φαρμάκου, </a:t>
            </a:r>
            <a:r>
              <a:rPr lang="el-GR" sz="2100" b="1" dirty="0" smtClean="0">
                <a:solidFill>
                  <a:srgbClr val="00B0F0"/>
                </a:solidFill>
                <a:latin typeface="Comic Sans MS" pitchFamily="66" charset="0"/>
              </a:rPr>
              <a:t>δεν παρουσιάζουν βελτίωση της νεφρικής λειτουργία</a:t>
            </a:r>
            <a:r>
              <a:rPr lang="el-GR" sz="2100" dirty="0" smtClean="0">
                <a:solidFill>
                  <a:srgbClr val="00B0F0"/>
                </a:solidFill>
                <a:latin typeface="Comic Sans MS" pitchFamily="66" charset="0"/>
              </a:rPr>
              <a:t>ς</a:t>
            </a:r>
            <a:r>
              <a:rPr lang="el-GR" sz="2100" dirty="0" smtClean="0">
                <a:latin typeface="Comic Sans MS" pitchFamily="66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100" dirty="0" smtClean="0">
                <a:latin typeface="Comic Sans MS" pitchFamily="66" charset="0"/>
              </a:rPr>
              <a:t>Σ αυτή την περίπτωση καλό είναι </a:t>
            </a:r>
            <a:r>
              <a:rPr lang="el-GR" sz="2100" b="1" dirty="0" smtClean="0">
                <a:solidFill>
                  <a:srgbClr val="00B0F0"/>
                </a:solidFill>
                <a:latin typeface="Comic Sans MS" pitchFamily="66" charset="0"/>
              </a:rPr>
              <a:t>να γίνεται νεφρική βιοψία </a:t>
            </a:r>
            <a:r>
              <a:rPr lang="el-GR" sz="2100" dirty="0" smtClean="0">
                <a:latin typeface="Comic Sans MS" pitchFamily="66" charset="0"/>
              </a:rPr>
              <a:t>αφ ενός μεν </a:t>
            </a:r>
            <a:r>
              <a:rPr lang="el-GR" sz="2100" dirty="0" smtClean="0">
                <a:solidFill>
                  <a:srgbClr val="00B0F0"/>
                </a:solidFill>
                <a:latin typeface="Comic Sans MS" pitchFamily="66" charset="0"/>
              </a:rPr>
              <a:t>για να επιβεβαιωθεί η ΟΔΝ </a:t>
            </a:r>
            <a:r>
              <a:rPr lang="el-GR" sz="2100" dirty="0" smtClean="0">
                <a:latin typeface="Comic Sans MS" pitchFamily="66" charset="0"/>
              </a:rPr>
              <a:t>αφ ετέρου δε </a:t>
            </a:r>
            <a:r>
              <a:rPr lang="el-GR" sz="2100" dirty="0" smtClean="0">
                <a:solidFill>
                  <a:srgbClr val="00B0F0"/>
                </a:solidFill>
                <a:latin typeface="Comic Sans MS" pitchFamily="66" charset="0"/>
              </a:rPr>
              <a:t>για να φανεί αν η βλάβη έχει σημαντικά στοιχεία χρονιότητας</a:t>
            </a:r>
            <a:r>
              <a:rPr lang="el-GR" sz="2100" dirty="0" smtClean="0">
                <a:latin typeface="Comic Sans MS" pitchFamily="66" charset="0"/>
              </a:rPr>
              <a:t> (έντονη διάμεση ίνωση, σωληναριακή ατροφία και ελάχιστη ή καθόλου οξεία φλεγμονή) </a:t>
            </a:r>
            <a:r>
              <a:rPr lang="el-GR" sz="2100" dirty="0" smtClean="0">
                <a:solidFill>
                  <a:srgbClr val="00B0F0"/>
                </a:solidFill>
                <a:latin typeface="Comic Sans MS" pitchFamily="66" charset="0"/>
              </a:rPr>
              <a:t>οπότε η ανοσο-κατασταλτική αγωγή δεν αναμένεται να ωφελήσει</a:t>
            </a:r>
            <a:r>
              <a:rPr lang="el-GR" sz="2100" dirty="0" smtClean="0">
                <a:latin typeface="Comic Sans MS" pitchFamily="66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100" dirty="0" smtClean="0">
                <a:latin typeface="Comic Sans MS" pitchFamily="66" charset="0"/>
              </a:rPr>
              <a:t>Σε ασθενείς με ισχυρή, από το ιστορικό,  πιθανότητα ΟΔΝ από φάρμακα αλλά και </a:t>
            </a:r>
            <a:r>
              <a:rPr lang="el-GR" sz="2100" dirty="0" smtClean="0">
                <a:solidFill>
                  <a:srgbClr val="00B0F0"/>
                </a:solidFill>
                <a:latin typeface="Comic Sans MS" pitchFamily="66" charset="0"/>
              </a:rPr>
              <a:t>δυσκολία στη διενέργεια βιοψίας</a:t>
            </a:r>
            <a:r>
              <a:rPr lang="el-GR" sz="2100" dirty="0" smtClean="0">
                <a:latin typeface="Comic Sans MS" pitchFamily="66" charset="0"/>
              </a:rPr>
              <a:t>, μπορεί να δοκιμαστεί </a:t>
            </a:r>
            <a:r>
              <a:rPr lang="el-GR" sz="2100" dirty="0" smtClean="0">
                <a:solidFill>
                  <a:srgbClr val="00B0F0"/>
                </a:solidFill>
                <a:latin typeface="Comic Sans MS" pitchFamily="66" charset="0"/>
              </a:rPr>
              <a:t>ένα σύντομο σχήμα κορτικοειδών</a:t>
            </a:r>
            <a:r>
              <a:rPr lang="el-GR" sz="2100" dirty="0" smtClean="0">
                <a:latin typeface="Comic Sans MS" pitchFamily="66" charset="0"/>
              </a:rPr>
              <a:t>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95390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915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100" dirty="0">
                <a:latin typeface="Comic Sans MS" pitchFamily="66" charset="0"/>
              </a:rPr>
              <a:t>Θεραπευτική αντιμετώπιση (</a:t>
            </a:r>
            <a:r>
              <a:rPr lang="el-GR" sz="2100" dirty="0" smtClean="0">
                <a:latin typeface="Comic Sans MS" pitchFamily="66" charset="0"/>
              </a:rPr>
              <a:t>Ι</a:t>
            </a:r>
            <a:r>
              <a:rPr lang="en-US" sz="2100" dirty="0" smtClean="0">
                <a:latin typeface="Comic Sans MS" pitchFamily="66" charset="0"/>
              </a:rPr>
              <a:t>V</a:t>
            </a:r>
            <a:r>
              <a:rPr lang="el-GR" sz="2100" dirty="0" smtClean="0">
                <a:latin typeface="Comic Sans MS" pitchFamily="66" charset="0"/>
              </a:rPr>
              <a:t>)</a:t>
            </a:r>
            <a:endParaRPr lang="en-US" sz="2100" dirty="0" smtClean="0">
              <a:latin typeface="Comic Sans MS" pitchFamily="66" charset="0"/>
            </a:endParaRPr>
          </a:p>
          <a:p>
            <a:endParaRPr lang="en-US" sz="2100" dirty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l-GR" sz="2100" dirty="0" smtClean="0">
                <a:latin typeface="Comic Sans MS" pitchFamily="66" charset="0"/>
              </a:rPr>
              <a:t>Ένα προτεινόμενο σχήμα είναι η </a:t>
            </a:r>
            <a:r>
              <a:rPr lang="el-GR" sz="2100" b="1" dirty="0" smtClean="0">
                <a:solidFill>
                  <a:srgbClr val="00B0F0"/>
                </a:solidFill>
                <a:latin typeface="Comic Sans MS" pitchFamily="66" charset="0"/>
              </a:rPr>
              <a:t>χορήγηση Πρεδνιζόνης </a:t>
            </a:r>
            <a:r>
              <a:rPr lang="en-US" sz="2100" b="1" dirty="0" smtClean="0">
                <a:solidFill>
                  <a:srgbClr val="00B0F0"/>
                </a:solidFill>
                <a:latin typeface="Comic Sans MS" pitchFamily="66" charset="0"/>
              </a:rPr>
              <a:t>1 mg/kg/day </a:t>
            </a:r>
            <a:r>
              <a:rPr lang="en-US" sz="2100" dirty="0" smtClean="0">
                <a:latin typeface="Comic Sans MS" pitchFamily="66" charset="0"/>
              </a:rPr>
              <a:t>(</a:t>
            </a:r>
            <a:r>
              <a:rPr lang="el-GR" sz="2100" dirty="0" smtClean="0">
                <a:latin typeface="Comic Sans MS" pitchFamily="66" charset="0"/>
              </a:rPr>
              <a:t>με μέγιστη δόση 40-60 </a:t>
            </a:r>
            <a:r>
              <a:rPr lang="en-US" sz="2100" dirty="0" smtClean="0">
                <a:latin typeface="Comic Sans MS" pitchFamily="66" charset="0"/>
              </a:rPr>
              <a:t>mg) </a:t>
            </a:r>
            <a:r>
              <a:rPr lang="el-GR" sz="2100" dirty="0" smtClean="0">
                <a:solidFill>
                  <a:srgbClr val="00B0F0"/>
                </a:solidFill>
                <a:latin typeface="Comic Sans MS" pitchFamily="66" charset="0"/>
              </a:rPr>
              <a:t>τουλάχιστον για </a:t>
            </a:r>
            <a:r>
              <a:rPr lang="el-GR" sz="2100" b="1" dirty="0" smtClean="0">
                <a:solidFill>
                  <a:srgbClr val="00B0F0"/>
                </a:solidFill>
                <a:latin typeface="Comic Sans MS" pitchFamily="66" charset="0"/>
              </a:rPr>
              <a:t>1-2 εβδομάδες</a:t>
            </a:r>
            <a:r>
              <a:rPr lang="el-GR" sz="2100" b="1" dirty="0" smtClean="0">
                <a:latin typeface="Comic Sans MS" pitchFamily="66" charset="0"/>
              </a:rPr>
              <a:t>. </a:t>
            </a:r>
          </a:p>
          <a:p>
            <a:pPr>
              <a:buFont typeface="Wingdings" pitchFamily="2" charset="2"/>
              <a:buChar char="Ø"/>
            </a:pPr>
            <a:r>
              <a:rPr lang="el-GR" sz="2100" dirty="0" err="1" smtClean="0">
                <a:latin typeface="Comic Sans MS" pitchFamily="66" charset="0"/>
              </a:rPr>
              <a:t>Δοσολογική</a:t>
            </a:r>
            <a:r>
              <a:rPr lang="el-GR" sz="2100" dirty="0" smtClean="0">
                <a:latin typeface="Comic Sans MS" pitchFamily="66" charset="0"/>
              </a:rPr>
              <a:t> αντιστοιχία </a:t>
            </a:r>
            <a:r>
              <a:rPr lang="el-GR" sz="2100" dirty="0" err="1" smtClean="0">
                <a:latin typeface="Comic Sans MS" pitchFamily="66" charset="0"/>
              </a:rPr>
              <a:t>Πρεδνιζόνης</a:t>
            </a:r>
            <a:r>
              <a:rPr lang="el-GR" sz="2100" dirty="0" smtClean="0">
                <a:latin typeface="Comic Sans MS" pitchFamily="66" charset="0"/>
              </a:rPr>
              <a:t> / </a:t>
            </a:r>
            <a:r>
              <a:rPr lang="el-GR" sz="2100" dirty="0" err="1" smtClean="0">
                <a:latin typeface="Comic Sans MS" pitchFamily="66" charset="0"/>
              </a:rPr>
              <a:t>Μεθύλπρεδνιζολόνη</a:t>
            </a:r>
            <a:r>
              <a:rPr lang="el-GR" sz="2100" dirty="0" smtClean="0">
                <a:latin typeface="Comic Sans MS" pitchFamily="66" charset="0"/>
              </a:rPr>
              <a:t>:</a:t>
            </a:r>
          </a:p>
          <a:p>
            <a:pPr>
              <a:buFont typeface="Wingdings" pitchFamily="2" charset="2"/>
              <a:buChar char="Ø"/>
            </a:pPr>
            <a:r>
              <a:rPr lang="el-GR" sz="2100" dirty="0" smtClean="0">
                <a:latin typeface="Comic Sans MS" pitchFamily="66" charset="0"/>
              </a:rPr>
              <a:t>5/4</a:t>
            </a:r>
          </a:p>
          <a:p>
            <a:pPr>
              <a:buFont typeface="Wingdings" pitchFamily="2" charset="2"/>
              <a:buChar char="Ø"/>
            </a:pPr>
            <a:r>
              <a:rPr lang="el-GR" sz="2100" dirty="0" smtClean="0">
                <a:latin typeface="Comic Sans MS" pitchFamily="66" charset="0"/>
              </a:rPr>
              <a:t>40 </a:t>
            </a:r>
            <a:r>
              <a:rPr lang="en-US" sz="2100" dirty="0" smtClean="0">
                <a:latin typeface="Comic Sans MS" pitchFamily="66" charset="0"/>
              </a:rPr>
              <a:t>mg</a:t>
            </a:r>
            <a:r>
              <a:rPr lang="el-GR" sz="2100" dirty="0" smtClean="0">
                <a:latin typeface="Comic Sans MS" pitchFamily="66" charset="0"/>
              </a:rPr>
              <a:t> -60 </a:t>
            </a:r>
            <a:r>
              <a:rPr lang="en-US" sz="2100" dirty="0" smtClean="0">
                <a:latin typeface="Comic Sans MS" pitchFamily="66" charset="0"/>
              </a:rPr>
              <a:t>mg </a:t>
            </a:r>
            <a:r>
              <a:rPr lang="el-GR" sz="2100" dirty="0" err="1" smtClean="0">
                <a:latin typeface="Comic Sans MS" pitchFamily="66" charset="0"/>
              </a:rPr>
              <a:t>Πρεδνιζόνης</a:t>
            </a:r>
            <a:r>
              <a:rPr lang="en-US" sz="2100" dirty="0" smtClean="0">
                <a:latin typeface="Comic Sans MS" pitchFamily="66" charset="0"/>
              </a:rPr>
              <a:t> =</a:t>
            </a:r>
            <a:r>
              <a:rPr lang="el-GR" sz="2100" dirty="0" smtClean="0">
                <a:latin typeface="Comic Sans MS" pitchFamily="66" charset="0"/>
              </a:rPr>
              <a:t> ? </a:t>
            </a:r>
            <a:r>
              <a:rPr lang="el-GR" sz="2100" dirty="0" err="1" smtClean="0">
                <a:latin typeface="Comic Sans MS" pitchFamily="66" charset="0"/>
              </a:rPr>
              <a:t>Μεθύλπρεδνιζολόνης</a:t>
            </a:r>
            <a:endParaRPr lang="en-US" sz="21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2100" dirty="0" smtClean="0">
                <a:latin typeface="Comic Sans MS" pitchFamily="66" charset="0"/>
              </a:rPr>
              <a:t>32-48 mg (x 0.8, 4/5)</a:t>
            </a:r>
            <a:r>
              <a:rPr lang="el-GR" sz="2100" dirty="0" smtClean="0">
                <a:latin typeface="Comic Sans MS" pitchFamily="66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el-GR" sz="2100" b="1" dirty="0" smtClean="0">
                <a:solidFill>
                  <a:srgbClr val="00B0F0"/>
                </a:solidFill>
                <a:latin typeface="Comic Sans MS" pitchFamily="66" charset="0"/>
              </a:rPr>
              <a:t>Όταν η κρεατινίνη πλησιάσει την αρχική της τιμή</a:t>
            </a:r>
            <a:r>
              <a:rPr lang="el-GR" sz="2100" dirty="0" smtClean="0">
                <a:latin typeface="Comic Sans MS" pitchFamily="66" charset="0"/>
              </a:rPr>
              <a:t>: </a:t>
            </a:r>
            <a:r>
              <a:rPr lang="el-GR" sz="2100" b="1" dirty="0" smtClean="0">
                <a:solidFill>
                  <a:srgbClr val="00B0F0"/>
                </a:solidFill>
                <a:latin typeface="Comic Sans MS" pitchFamily="66" charset="0"/>
              </a:rPr>
              <a:t>σταδιακή μείωση </a:t>
            </a:r>
            <a:r>
              <a:rPr lang="el-GR" sz="2100" dirty="0" smtClean="0">
                <a:latin typeface="Comic Sans MS" pitchFamily="66" charset="0"/>
              </a:rPr>
              <a:t>με </a:t>
            </a:r>
            <a:r>
              <a:rPr lang="el-GR" sz="2100" b="1" dirty="0" smtClean="0">
                <a:solidFill>
                  <a:srgbClr val="00B0F0"/>
                </a:solidFill>
                <a:latin typeface="Comic Sans MS" pitchFamily="66" charset="0"/>
              </a:rPr>
              <a:t>συνολική διάρκεια θεραπείας τους 2-3 μήνες</a:t>
            </a:r>
          </a:p>
          <a:p>
            <a:pPr>
              <a:buFont typeface="Wingdings" pitchFamily="2" charset="2"/>
              <a:buChar char="Ø"/>
            </a:pPr>
            <a:r>
              <a:rPr lang="el-GR" sz="2100" dirty="0" smtClean="0">
                <a:latin typeface="Comic Sans MS" pitchFamily="66" charset="0"/>
              </a:rPr>
              <a:t>Οι περισσότεροι ασθενείς παρουσιάζουν </a:t>
            </a:r>
            <a:r>
              <a:rPr lang="el-GR" sz="2100" dirty="0" smtClean="0">
                <a:solidFill>
                  <a:srgbClr val="00B0F0"/>
                </a:solidFill>
                <a:latin typeface="Comic Sans MS" pitchFamily="66" charset="0"/>
              </a:rPr>
              <a:t>βελτίωση τις πρώτες 2 εβδομάδες</a:t>
            </a:r>
          </a:p>
          <a:p>
            <a:pPr>
              <a:buFont typeface="Wingdings" pitchFamily="2" charset="2"/>
              <a:buChar char="Ø"/>
            </a:pPr>
            <a:r>
              <a:rPr lang="el-GR" sz="2100" dirty="0" smtClean="0">
                <a:solidFill>
                  <a:srgbClr val="00B0F0"/>
                </a:solidFill>
                <a:latin typeface="Comic Sans MS" pitchFamily="66" charset="0"/>
              </a:rPr>
              <a:t>Σε ασθενείς με πιο σοβαρή νεφρική ανεπάρκεια</a:t>
            </a:r>
            <a:r>
              <a:rPr lang="el-GR" sz="2100" dirty="0" smtClean="0">
                <a:latin typeface="Comic Sans MS" pitchFamily="66" charset="0"/>
              </a:rPr>
              <a:t>, η αρχική θεραπεία μπορεί να συμπεριλάβει την </a:t>
            </a:r>
            <a:r>
              <a:rPr lang="en-US" sz="2100" dirty="0" smtClean="0">
                <a:solidFill>
                  <a:srgbClr val="00B0F0"/>
                </a:solidFill>
                <a:latin typeface="Comic Sans MS" pitchFamily="66" charset="0"/>
              </a:rPr>
              <a:t>I.V. </a:t>
            </a:r>
            <a:r>
              <a:rPr lang="el-GR" sz="2100" dirty="0" smtClean="0">
                <a:solidFill>
                  <a:srgbClr val="00B0F0"/>
                </a:solidFill>
                <a:latin typeface="Comic Sans MS" pitchFamily="66" charset="0"/>
              </a:rPr>
              <a:t>Χορήγηση μεθύλ-πρεδνιζολόνης </a:t>
            </a:r>
            <a:r>
              <a:rPr lang="el-GR" sz="2100" dirty="0" smtClean="0">
                <a:latin typeface="Comic Sans MS" pitchFamily="66" charset="0"/>
              </a:rPr>
              <a:t>0.5-1 </a:t>
            </a:r>
            <a:r>
              <a:rPr lang="en-US" sz="2100" dirty="0" smtClean="0">
                <a:latin typeface="Comic Sans MS" pitchFamily="66" charset="0"/>
              </a:rPr>
              <a:t>g/day </a:t>
            </a:r>
            <a:r>
              <a:rPr lang="el-GR" sz="2100" dirty="0" smtClean="0">
                <a:latin typeface="Comic Sans MS" pitchFamily="66" charset="0"/>
              </a:rPr>
              <a:t>για 3 ημέρες.</a:t>
            </a:r>
          </a:p>
          <a:p>
            <a:endParaRPr lang="el-GR" sz="21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100" dirty="0" smtClean="0">
                <a:latin typeface="Comic Sans MS" pitchFamily="66" charset="0"/>
              </a:rPr>
              <a:t>Έχουν δοκιμαστεί και σχήματα με Κυκλοφωσφαμίδη, Κυκλοσπορίνη και </a:t>
            </a:r>
            <a:r>
              <a:rPr lang="en-US" sz="2100" dirty="0" err="1" smtClean="0">
                <a:solidFill>
                  <a:srgbClr val="00B0F0"/>
                </a:solidFill>
                <a:latin typeface="Comic Sans MS" pitchFamily="66" charset="0"/>
              </a:rPr>
              <a:t>Mycophenolate</a:t>
            </a:r>
            <a:r>
              <a:rPr lang="en-US" sz="21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n-US" sz="2100" dirty="0" err="1" smtClean="0">
                <a:solidFill>
                  <a:srgbClr val="00B0F0"/>
                </a:solidFill>
                <a:latin typeface="Comic Sans MS" pitchFamily="66" charset="0"/>
              </a:rPr>
              <a:t>Mofetil</a:t>
            </a:r>
            <a:r>
              <a:rPr lang="en-US" sz="2100" dirty="0" smtClean="0">
                <a:solidFill>
                  <a:srgbClr val="00B0F0"/>
                </a:solidFill>
                <a:latin typeface="Comic Sans MS" pitchFamily="66" charset="0"/>
              </a:rPr>
              <a:t> (MMF) </a:t>
            </a:r>
            <a:r>
              <a:rPr lang="en-US" sz="2100" dirty="0" smtClean="0">
                <a:latin typeface="Comic Sans MS" pitchFamily="66" charset="0"/>
              </a:rPr>
              <a:t>[</a:t>
            </a:r>
            <a:r>
              <a:rPr lang="el-GR" sz="2100" dirty="0" smtClean="0">
                <a:latin typeface="Comic Sans MS" pitchFamily="66" charset="0"/>
              </a:rPr>
              <a:t>το τελευταίο συνιστάται σε κορτικο-εξαρτώμενους και </a:t>
            </a:r>
            <a:r>
              <a:rPr lang="el-GR" sz="2100" dirty="0" err="1" smtClean="0">
                <a:latin typeface="Comic Sans MS" pitchFamily="66" charset="0"/>
              </a:rPr>
              <a:t>κορτικο</a:t>
            </a:r>
            <a:r>
              <a:rPr lang="el-GR" sz="2100" dirty="0" smtClean="0">
                <a:latin typeface="Comic Sans MS" pitchFamily="66" charset="0"/>
              </a:rPr>
              <a:t>-ανθεκτικούς ασθενείς ή σε όσους τα κορτικοειδή αντενδείκνυνται]</a:t>
            </a:r>
            <a:endParaRPr lang="el-GR" sz="21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6863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2044005"/>
            <a:ext cx="6629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solidFill>
                  <a:srgbClr val="92D050"/>
                </a:solidFill>
                <a:latin typeface="Comic Sans MS" pitchFamily="66" charset="0"/>
              </a:rPr>
              <a:t>ΟΞΕΙΑ ΝΕΦΡΙΚΗ ΒΛΑΒΗ ΑΠΟ ΜΗ-ΣΤΕΡΙΝΟΕΙΔΗ ΑΝΤΙΦΛΕΓΜΟΝΩΔΗ</a:t>
            </a:r>
            <a:br>
              <a:rPr lang="el-GR" sz="2400" dirty="0">
                <a:solidFill>
                  <a:srgbClr val="92D050"/>
                </a:solidFill>
                <a:latin typeface="Comic Sans MS" pitchFamily="66" charset="0"/>
              </a:rPr>
            </a:br>
            <a:endParaRPr lang="el-GR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028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477" y="304800"/>
            <a:ext cx="8686800" cy="647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Τα </a:t>
            </a:r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NSAIDs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μπορεί να προκαλέσουν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δυο διαφορετικές μορφές όξείας νεφρικής βλάβη</a:t>
            </a:r>
            <a:r>
              <a:rPr lang="el-GR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ς</a:t>
            </a:r>
            <a:r>
              <a:rPr lang="el-GR" sz="2000" dirty="0" smtClean="0">
                <a:latin typeface="Comic Sans MS" pitchFamily="66" charset="0"/>
              </a:rPr>
              <a:t> (ΟΝΒ)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Αιμοδυναμική ΟΝΒ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ΟΔΝ</a:t>
            </a:r>
            <a:r>
              <a:rPr lang="el-GR" sz="2000" dirty="0" smtClean="0">
                <a:latin typeface="Comic Sans MS" pitchFamily="66" charset="0"/>
              </a:rPr>
              <a:t> που συνοδεύεται συχνά από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νεφρωσικό σύνδρομο </a:t>
            </a:r>
            <a:r>
              <a:rPr lang="el-GR" sz="2000" dirty="0" smtClean="0">
                <a:latin typeface="Comic Sans MS" pitchFamily="66" charset="0"/>
              </a:rPr>
              <a:t>(ΝΣ)</a:t>
            </a:r>
          </a:p>
          <a:p>
            <a:endParaRPr lang="el-GR" sz="1400" dirty="0" smtClean="0">
              <a:latin typeface="Comic Sans MS" pitchFamily="66" charset="0"/>
            </a:endParaRPr>
          </a:p>
          <a:p>
            <a:r>
              <a:rPr lang="el-GR" sz="2100" dirty="0" smtClean="0">
                <a:latin typeface="Comic Sans MS" pitchFamily="66" charset="0"/>
              </a:rPr>
              <a:t>Η </a:t>
            </a:r>
            <a:r>
              <a:rPr lang="el-GR" sz="2100" dirty="0" smtClean="0">
                <a:solidFill>
                  <a:srgbClr val="92D050"/>
                </a:solidFill>
                <a:latin typeface="Comic Sans MS" pitchFamily="66" charset="0"/>
              </a:rPr>
              <a:t>αιμοδυναμική ΟΝΒ  </a:t>
            </a:r>
            <a:r>
              <a:rPr lang="el-GR" sz="2100" dirty="0" smtClean="0">
                <a:latin typeface="Comic Sans MS" pitchFamily="66" charset="0"/>
              </a:rPr>
              <a:t>έχει σχέση με την </a:t>
            </a:r>
            <a:r>
              <a:rPr lang="el-GR" sz="2100" dirty="0" smtClean="0">
                <a:solidFill>
                  <a:srgbClr val="92D050"/>
                </a:solidFill>
                <a:latin typeface="Comic Sans MS" pitchFamily="66" charset="0"/>
              </a:rPr>
              <a:t>μειωμένη σύνθεση των προσταγλαδινών</a:t>
            </a:r>
            <a:r>
              <a:rPr lang="el-GR" sz="2100" dirty="0" smtClean="0">
                <a:latin typeface="Comic Sans MS" pitchFamily="66" charset="0"/>
              </a:rPr>
              <a:t> (</a:t>
            </a:r>
            <a:r>
              <a:rPr lang="en-US" sz="2100" dirty="0" smtClean="0">
                <a:latin typeface="Comic Sans MS" pitchFamily="66" charset="0"/>
              </a:rPr>
              <a:t>PG)</a:t>
            </a:r>
          </a:p>
          <a:p>
            <a:r>
              <a:rPr lang="el-GR" sz="2100" dirty="0" smtClean="0">
                <a:latin typeface="Comic Sans MS" pitchFamily="66" charset="0"/>
              </a:rPr>
              <a:t>Αν και οι νεφρικές </a:t>
            </a:r>
            <a:r>
              <a:rPr lang="en-US" sz="2100" dirty="0" smtClean="0">
                <a:latin typeface="Comic Sans MS" pitchFamily="66" charset="0"/>
              </a:rPr>
              <a:t>PG</a:t>
            </a:r>
            <a:r>
              <a:rPr lang="el-GR" sz="2100" dirty="0" smtClean="0">
                <a:latin typeface="Comic Sans MS" pitchFamily="66" charset="0"/>
              </a:rPr>
              <a:t> είναι αγγειο-διασταλτικές, </a:t>
            </a:r>
            <a:r>
              <a:rPr lang="el-GR" sz="2100" dirty="0" smtClean="0">
                <a:solidFill>
                  <a:srgbClr val="92D050"/>
                </a:solidFill>
                <a:latin typeface="Comic Sans MS" pitchFamily="66" charset="0"/>
              </a:rPr>
              <a:t>δεν παίζουν κύριο ρόλο στην αιμοδυναμική των νεφρών σε φυσιολογικά άτομα </a:t>
            </a:r>
            <a:r>
              <a:rPr lang="el-GR" sz="2100" dirty="0" smtClean="0">
                <a:latin typeface="Comic Sans MS" pitchFamily="66" charset="0"/>
              </a:rPr>
              <a:t>επειδή ο ρυθμός σύνθεσης τους, υπό κανονικές συνθήκες (ΚΣ), είναι χαμηλός</a:t>
            </a:r>
          </a:p>
          <a:p>
            <a:r>
              <a:rPr lang="el-GR" sz="2100" dirty="0" smtClean="0">
                <a:solidFill>
                  <a:srgbClr val="92D050"/>
                </a:solidFill>
                <a:latin typeface="Comic Sans MS" pitchFamily="66" charset="0"/>
              </a:rPr>
              <a:t>Αντίθετα,</a:t>
            </a:r>
            <a:r>
              <a:rPr lang="el-GR" sz="2100" dirty="0" smtClean="0">
                <a:latin typeface="Comic Sans MS" pitchFamily="66" charset="0"/>
              </a:rPr>
              <a:t> </a:t>
            </a:r>
            <a:r>
              <a:rPr lang="el-GR" sz="2100" dirty="0" smtClean="0">
                <a:solidFill>
                  <a:srgbClr val="92D050"/>
                </a:solidFill>
                <a:latin typeface="Comic Sans MS" pitchFamily="66" charset="0"/>
              </a:rPr>
              <a:t>η έκκριση τους </a:t>
            </a:r>
            <a:r>
              <a:rPr lang="el-GR" sz="2100" dirty="0" smtClean="0">
                <a:latin typeface="Comic Sans MS" pitchFamily="66" charset="0"/>
              </a:rPr>
              <a:t>(ιδιαίτερα της προστακυκλίνης και της προσταγλαδίνης Ε2) </a:t>
            </a:r>
            <a:r>
              <a:rPr lang="el-GR" sz="2100" dirty="0" smtClean="0">
                <a:solidFill>
                  <a:srgbClr val="92D050"/>
                </a:solidFill>
                <a:latin typeface="Comic Sans MS" pitchFamily="66" charset="0"/>
              </a:rPr>
              <a:t>αυξάνει σημαντικά</a:t>
            </a:r>
            <a:r>
              <a:rPr lang="el-GR" sz="2100" dirty="0" smtClean="0">
                <a:latin typeface="Comic Sans MS" pitchFamily="66" charset="0"/>
              </a:rPr>
              <a:t> όταν υπάρχει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>
                <a:solidFill>
                  <a:srgbClr val="92D050"/>
                </a:solidFill>
                <a:latin typeface="Comic Sans MS" pitchFamily="66" charset="0"/>
              </a:rPr>
              <a:t>Σ</a:t>
            </a:r>
            <a:r>
              <a:rPr lang="el-GR" sz="2100" dirty="0" smtClean="0">
                <a:solidFill>
                  <a:srgbClr val="92D050"/>
                </a:solidFill>
                <a:latin typeface="Comic Sans MS" pitchFamily="66" charset="0"/>
              </a:rPr>
              <a:t>πειραματική βλάβη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 smtClean="0">
                <a:solidFill>
                  <a:srgbClr val="92D050"/>
                </a:solidFill>
                <a:latin typeface="Comic Sans MS" pitchFamily="66" charset="0"/>
              </a:rPr>
              <a:t>Νεφρική ανεπάρκεια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 smtClean="0">
                <a:solidFill>
                  <a:srgbClr val="92D050"/>
                </a:solidFill>
                <a:latin typeface="Comic Sans MS" pitchFamily="66" charset="0"/>
              </a:rPr>
              <a:t>Υπερασβεστιαιμία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100" dirty="0" smtClean="0">
                <a:solidFill>
                  <a:srgbClr val="92D050"/>
                </a:solidFill>
                <a:latin typeface="Comic Sans MS" pitchFamily="66" charset="0"/>
              </a:rPr>
              <a:t>Σε καταστάσεις που ενεργοποιούνται </a:t>
            </a:r>
            <a:r>
              <a:rPr lang="en-US" sz="2100" dirty="0" smtClean="0">
                <a:solidFill>
                  <a:srgbClr val="92D050"/>
                </a:solidFill>
                <a:latin typeface="Comic Sans MS" pitchFamily="66" charset="0"/>
              </a:rPr>
              <a:t>AGII – </a:t>
            </a:r>
            <a:r>
              <a:rPr lang="el-GR" sz="2100" dirty="0" smtClean="0">
                <a:solidFill>
                  <a:srgbClr val="92D050"/>
                </a:solidFill>
                <a:latin typeface="Comic Sans MS" pitchFamily="66" charset="0"/>
              </a:rPr>
              <a:t>Νορ-επινεφρίνη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100" dirty="0" smtClean="0">
                <a:latin typeface="Comic Sans MS" pitchFamily="66" charset="0"/>
              </a:rPr>
              <a:t>Σε </a:t>
            </a:r>
            <a:r>
              <a:rPr lang="el-GR" sz="2100" dirty="0" smtClean="0">
                <a:solidFill>
                  <a:srgbClr val="92D050"/>
                </a:solidFill>
                <a:latin typeface="Comic Sans MS" pitchFamily="66" charset="0"/>
              </a:rPr>
              <a:t>μείωση του δραστικού ενδαγγειακού όγκου</a:t>
            </a:r>
            <a:r>
              <a:rPr lang="el-GR" sz="2100" dirty="0" smtClean="0">
                <a:latin typeface="Comic Sans MS" pitchFamily="66" charset="0"/>
              </a:rPr>
              <a:t>: καρδιακή ανεπάρκεια, κίρρωση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l-GR" sz="2100" dirty="0" smtClean="0">
                <a:latin typeface="Comic Sans MS" pitchFamily="66" charset="0"/>
              </a:rPr>
              <a:t>Σε </a:t>
            </a:r>
            <a:r>
              <a:rPr lang="el-GR" sz="2100" dirty="0" smtClean="0">
                <a:solidFill>
                  <a:srgbClr val="92D050"/>
                </a:solidFill>
                <a:latin typeface="Comic Sans MS" pitchFamily="66" charset="0"/>
              </a:rPr>
              <a:t>πραγματική υπο-ογκαιμία</a:t>
            </a:r>
            <a:r>
              <a:rPr lang="el-GR" sz="2100" dirty="0" smtClean="0">
                <a:latin typeface="Comic Sans MS" pitchFamily="66" charset="0"/>
              </a:rPr>
              <a:t>: γαστρεντερικές – νεφρικές απώλειες, αφυδάτωση οποιασδήποτε αιτιολογίας</a:t>
            </a:r>
            <a:endParaRPr lang="el-GR" sz="21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43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06181" y="4060415"/>
            <a:ext cx="3352800" cy="2409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999" y="4023544"/>
            <a:ext cx="3438525" cy="2571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4229101" y="5172074"/>
            <a:ext cx="685800" cy="1"/>
          </a:xfrm>
          <a:prstGeom prst="straightConnector1">
            <a:avLst/>
          </a:prstGeom>
          <a:ln w="38100"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52401" y="125129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Σ αυτές ακριβώς τις καταστάσεις </a:t>
            </a:r>
            <a:r>
              <a:rPr lang="el-GR" sz="2000" dirty="0" smtClean="0">
                <a:latin typeface="Comic Sans MS" pitchFamily="66" charset="0"/>
              </a:rPr>
              <a:t>οι </a:t>
            </a:r>
            <a:r>
              <a:rPr lang="en-US" sz="2000" dirty="0" smtClean="0">
                <a:latin typeface="Comic Sans MS" pitchFamily="66" charset="0"/>
              </a:rPr>
              <a:t>PG </a:t>
            </a:r>
            <a:r>
              <a:rPr lang="el-GR" sz="2000" dirty="0" smtClean="0">
                <a:latin typeface="Comic Sans MS" pitchFamily="66" charset="0"/>
              </a:rPr>
              <a:t>δρούν, προκαλώντας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χάλαση στο προσαγωγό αρτηρίδιο</a:t>
            </a:r>
            <a:r>
              <a:rPr lang="el-GR" sz="2000" dirty="0" smtClean="0">
                <a:latin typeface="Comic Sans MS" pitchFamily="66" charset="0"/>
              </a:rPr>
              <a:t>, ώστε να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διατηρηθεί η νεφρική ροή αίματος και η σπειραματική διήθηση.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δράση τους </a:t>
            </a:r>
            <a:r>
              <a:rPr lang="el-GR" sz="2000" dirty="0" smtClean="0">
                <a:latin typeface="Comic Sans MS" pitchFamily="66" charset="0"/>
              </a:rPr>
              <a:t>αυτή γίνεται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ιδιαίτερα σημαντική σε καταστάσεις μείωσης του δραστικού ενδαγγειακού όγκου</a:t>
            </a:r>
            <a:r>
              <a:rPr lang="el-GR" sz="2000" dirty="0" smtClean="0">
                <a:latin typeface="Comic Sans MS" pitchFamily="66" charset="0"/>
              </a:rPr>
              <a:t> γιατί ανταγωνίζονται τις αγγειο-συσπαστικές δράσεις της </a:t>
            </a:r>
            <a:r>
              <a:rPr lang="en-US" sz="2000" dirty="0" smtClean="0">
                <a:latin typeface="Comic Sans MS" pitchFamily="66" charset="0"/>
              </a:rPr>
              <a:t>AGII – </a:t>
            </a:r>
            <a:r>
              <a:rPr lang="el-GR" sz="2000" dirty="0" smtClean="0">
                <a:latin typeface="Comic Sans MS" pitchFamily="66" charset="0"/>
              </a:rPr>
              <a:t>Νορεπινεφρίνης όπως επίσης και σε βλάβες του σπειράματος όταν η διαβατότητα των ουσιών μειώνεται σημαντικά.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b="1" dirty="0" smtClean="0">
                <a:solidFill>
                  <a:srgbClr val="92D050"/>
                </a:solidFill>
                <a:latin typeface="Comic Sans MS" pitchFamily="66" charset="0"/>
              </a:rPr>
              <a:t>Η αιμοδυναμική ΟΝΒ μετά από χορήγηση </a:t>
            </a:r>
            <a:r>
              <a:rPr lang="en-US" sz="2000" b="1" dirty="0" smtClean="0">
                <a:solidFill>
                  <a:srgbClr val="92D050"/>
                </a:solidFill>
                <a:latin typeface="Comic Sans MS" pitchFamily="66" charset="0"/>
              </a:rPr>
              <a:t>NSAIDs </a:t>
            </a:r>
            <a:r>
              <a:rPr lang="el-GR" sz="2000" b="1" dirty="0" smtClean="0">
                <a:solidFill>
                  <a:srgbClr val="92D050"/>
                </a:solidFill>
                <a:latin typeface="Comic Sans MS" pitchFamily="66" charset="0"/>
              </a:rPr>
              <a:t>που προκαλείται όταν προ-υπάρχουν ακριβώς αυτές οι καταστάσεις και όχι υπό ΚΣ, </a:t>
            </a:r>
            <a:r>
              <a:rPr lang="el-GR" sz="2000" dirty="0" smtClean="0">
                <a:latin typeface="Comic Sans MS" pitchFamily="66" charset="0"/>
              </a:rPr>
              <a:t>ενδηλώνεται ως ΟΝΑ, μετά από 3-5 ημέρες χορήγησης τους όταν η αναστολή σύνθεσης των </a:t>
            </a:r>
            <a:r>
              <a:rPr lang="en-US" sz="2000" dirty="0" smtClean="0">
                <a:latin typeface="Comic Sans MS" pitchFamily="66" charset="0"/>
              </a:rPr>
              <a:t>PG </a:t>
            </a:r>
            <a:r>
              <a:rPr lang="el-GR" sz="2000" dirty="0" smtClean="0">
                <a:latin typeface="Comic Sans MS" pitchFamily="66" charset="0"/>
              </a:rPr>
              <a:t>φθάνει στο μέγιστο. </a:t>
            </a: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436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4582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Όλα τα </a:t>
            </a:r>
            <a:r>
              <a:rPr lang="en-US" sz="2000" dirty="0" smtClean="0">
                <a:latin typeface="Comic Sans MS" pitchFamily="66" charset="0"/>
              </a:rPr>
              <a:t>NSAIDs </a:t>
            </a:r>
            <a:r>
              <a:rPr lang="el-GR" sz="2000" dirty="0" smtClean="0">
                <a:latin typeface="Comic Sans MS" pitchFamily="66" charset="0"/>
              </a:rPr>
              <a:t>προκαλούν στον ίδιο βαθμό νεφρική βλάβη?</a:t>
            </a:r>
          </a:p>
          <a:p>
            <a:endParaRPr lang="el-GR" sz="2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n-US" sz="2000" dirty="0" err="1" smtClean="0">
                <a:solidFill>
                  <a:srgbClr val="92D050"/>
                </a:solidFill>
                <a:latin typeface="Comic Sans MS" pitchFamily="66" charset="0"/>
              </a:rPr>
              <a:t>Sulindac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 και η </a:t>
            </a:r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Ibuprofen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σε χαμηλή δοσολογία εμφανίζονται ως λιγότερο νεφροτοξικά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Και οι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εκλεκτικοί </a:t>
            </a:r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Cox-2 inhibitors </a:t>
            </a:r>
            <a:r>
              <a:rPr lang="el-GR" sz="2000" dirty="0" smtClean="0">
                <a:latin typeface="Comic Sans MS" pitchFamily="66" charset="0"/>
              </a:rPr>
              <a:t>είναι νεφροτοξικοί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Aspirin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σε χαμηλή δόση </a:t>
            </a:r>
            <a:r>
              <a:rPr lang="el-GR" sz="2000" dirty="0" smtClean="0">
                <a:latin typeface="Comic Sans MS" pitchFamily="66" charset="0"/>
              </a:rPr>
              <a:t>δεν φαίνεται να είναι νεφροτοξική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συν-χορήγηση τους με άλλες νεφροτοξικές ουσίες </a:t>
            </a:r>
            <a:r>
              <a:rPr lang="el-GR" sz="2000" dirty="0" smtClean="0">
                <a:latin typeface="Comic Sans MS" pitchFamily="66" charset="0"/>
              </a:rPr>
              <a:t>(π.χ. Σκιαγραφικά)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αυξάνει την τοξικότητα των δεύτερων 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latin typeface="Comic Sans MS" pitchFamily="66" charset="0"/>
            </a:endParaRPr>
          </a:p>
          <a:p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Η δεύτερη βλάβη που προκαλούν τα </a:t>
            </a:r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NSAIDs </a:t>
            </a:r>
            <a:r>
              <a:rPr lang="el-GR" sz="2000" dirty="0" smtClean="0">
                <a:latin typeface="Comic Sans MS" pitchFamily="66" charset="0"/>
              </a:rPr>
              <a:t>εκδηλώνεται με δυο μορφές που μπορεί να συνυπάρχουν ή να εμφανίζονται ξεχωριστά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Ως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ΟΔΝ</a:t>
            </a:r>
            <a:r>
              <a:rPr lang="el-GR" sz="2000" dirty="0" smtClean="0">
                <a:latin typeface="Comic Sans MS" pitchFamily="66" charset="0"/>
              </a:rPr>
              <a:t> με ένα διήθημα Τ-λεμφοκυττάρων στο διάμεσο νεφρικό χώρο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Ως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νεφρωσικό σύνδρομο που οφείλεται σε νόσο ελάχιστων αλλοιώσεων</a:t>
            </a:r>
            <a:r>
              <a:rPr lang="el-GR" sz="2000" dirty="0" smtClean="0">
                <a:latin typeface="Comic Sans MS" pitchFamily="66" charset="0"/>
              </a:rPr>
              <a:t> που πιθανώς προκαλείται από την έκκριση τοξικών λεμφο-κυτταροκινών από τα ενεργοποιημένα Τ-λεμφοκύτταρα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Ο μηχανισμός είναι άγνωστος. Ενοχοποιείται η αναστολή της κυκλο-οξυγενάσης από τα </a:t>
            </a:r>
            <a:r>
              <a:rPr lang="en-US" sz="2000" dirty="0" smtClean="0">
                <a:latin typeface="Comic Sans MS" pitchFamily="66" charset="0"/>
              </a:rPr>
              <a:t>NSAIDs </a:t>
            </a:r>
            <a:r>
              <a:rPr lang="el-GR" sz="2000" dirty="0" smtClean="0">
                <a:latin typeface="Comic Sans MS" pitchFamily="66" charset="0"/>
              </a:rPr>
              <a:t>που ευνοεί την μετατροπή του αραχιδονικού σε λευκοτριένες που με τη σειρά τους </a:t>
            </a:r>
            <a:r>
              <a:rPr lang="el-GR" sz="2000" dirty="0" smtClean="0">
                <a:latin typeface="Comic Sans MS" pitchFamily="66" charset="0"/>
              </a:rPr>
              <a:t>κινητο</a:t>
            </a:r>
            <a:r>
              <a:rPr lang="el-GR" sz="2000" dirty="0" smtClean="0">
                <a:latin typeface="Comic Sans MS" pitchFamily="66" charset="0"/>
              </a:rPr>
              <a:t>ποιούν </a:t>
            </a:r>
            <a:r>
              <a:rPr lang="el-GR" sz="2000" dirty="0" smtClean="0">
                <a:latin typeface="Comic Sans MS" pitchFamily="66" charset="0"/>
              </a:rPr>
              <a:t>τα Τ-λεμφοκύτταρα</a:t>
            </a:r>
          </a:p>
          <a:p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2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382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Οι ασθενείς συνήθως εμφανίζονται με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μικροσκοπική αιματουρία, πυουρία, λευκο-κυτταρικούς κυλίνδρους και έκπτωση της νεφρικής τους λειτουργίας.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κλασσική αλλεργική τριάδα – πυρετός, εξάνθημα, ηοσινοφιλία-απουσιάζει αλλά κάποια στοιχεία της μπορεί να εκδηλωθούν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αποκατάσταση της νεφρικής λειτουργίας </a:t>
            </a:r>
            <a:r>
              <a:rPr lang="el-GR" sz="2000" dirty="0" smtClean="0">
                <a:latin typeface="Comic Sans MS" pitchFamily="66" charset="0"/>
              </a:rPr>
              <a:t>έρχεται συνήθως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εβδομάδες έως μήνες μετά την διακοπή των </a:t>
            </a:r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NSAIDs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Η χρησιμότητα της χορήγησης κορτικοειδών δεν έχει αποδειχθεί </a:t>
            </a:r>
            <a:r>
              <a:rPr lang="el-GR" sz="2000" dirty="0" smtClean="0">
                <a:latin typeface="Comic Sans MS" pitchFamily="66" charset="0"/>
              </a:rPr>
              <a:t>αλλά μια σύντομης χρονικής διάρκειας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θεραπεία μπορεί να δοκιμαστεί </a:t>
            </a:r>
            <a:r>
              <a:rPr lang="el-GR" sz="2000" dirty="0" smtClean="0">
                <a:latin typeface="Comic Sans MS" pitchFamily="66" charset="0"/>
              </a:rPr>
              <a:t>στους ασθενείς που δεν η νεφρική τους λειτουργία δεν βελτιώνεται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1-2 εβδομάδες </a:t>
            </a:r>
            <a:r>
              <a:rPr lang="el-GR" sz="2000" dirty="0" smtClean="0">
                <a:latin typeface="Comic Sans MS" pitchFamily="66" charset="0"/>
              </a:rPr>
              <a:t>μετά την διακοπή των </a:t>
            </a:r>
            <a:r>
              <a:rPr lang="en-US" sz="2000" dirty="0" smtClean="0">
                <a:latin typeface="Comic Sans MS" pitchFamily="66" charset="0"/>
              </a:rPr>
              <a:t>NSAIDs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ΟΔΝ μπορεί να επανεμφανιστεί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με μια δεύτερη χρήση των φαρμάκων</a:t>
            </a:r>
            <a:r>
              <a:rPr lang="el-GR" sz="2000" dirty="0" smtClean="0">
                <a:latin typeface="Comic Sans MS" pitchFamily="66" charset="0"/>
              </a:rPr>
              <a:t>, γι αυτό πρέπει να αποφεύγεται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latin typeface="Comic Sans MS" pitchFamily="66" charset="0"/>
            </a:endParaRPr>
          </a:p>
          <a:p>
            <a:endParaRPr lang="el-GR" sz="2000" dirty="0" smtClean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Εκτός της ΝΕΑ μπορεί να προκληθεί 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και ΜΣ από τα </a:t>
            </a:r>
            <a:r>
              <a:rPr lang="en-US" sz="2000" dirty="0" smtClean="0">
                <a:solidFill>
                  <a:srgbClr val="92D050"/>
                </a:solidFill>
                <a:latin typeface="Comic Sans MS" pitchFamily="66" charset="0"/>
              </a:rPr>
              <a:t>NSAIDs</a:t>
            </a:r>
            <a:r>
              <a:rPr lang="el-GR" sz="2000" dirty="0" smtClean="0">
                <a:solidFill>
                  <a:srgbClr val="92D05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ιδίως από τη </a:t>
            </a:r>
            <a:r>
              <a:rPr lang="en-US" sz="2000" dirty="0" err="1" smtClean="0">
                <a:latin typeface="Comic Sans MS" pitchFamily="66" charset="0"/>
              </a:rPr>
              <a:t>diclofenac</a:t>
            </a:r>
            <a:endParaRPr lang="en-US" sz="2000" dirty="0" smtClean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763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609600" y="381001"/>
            <a:ext cx="8001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>
                <a:latin typeface="Comic Sans MS" pitchFamily="66" charset="0"/>
              </a:rPr>
              <a:t>Οξεία Διάμεση Νεφρίτιδα (ΟΔΝ)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Η ΟΔΝ χαρακτηρίζεται από την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παρουσία φλεγμονωδών διηθήσεων και οιδήματος στο διάμεσο νεφρικό χώρο</a:t>
            </a:r>
            <a:r>
              <a:rPr lang="el-GR" sz="2000" dirty="0" smtClean="0">
                <a:latin typeface="Comic Sans MS" pitchFamily="66" charset="0"/>
              </a:rPr>
              <a:t> που συνοδεύεται, συνήθως, από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οξεία έκπτωση της νεφρικής λειτουργίας</a:t>
            </a:r>
            <a:r>
              <a:rPr lang="el-GR" sz="2000" dirty="0" smtClean="0">
                <a:latin typeface="Comic Sans MS" pitchFamily="66" charset="0"/>
              </a:rPr>
              <a:t>.</a:t>
            </a:r>
            <a:endParaRPr lang="en-US" sz="2000" dirty="0" smtClean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endParaRPr lang="el-GR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Διάγνωση στο 1-3% των βιοψιών νεφρού αλλά,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Στο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15-27%</a:t>
            </a:r>
            <a:r>
              <a:rPr lang="el-GR" sz="2000" dirty="0" smtClean="0">
                <a:solidFill>
                  <a:schemeClr val="accent1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όταν η βιοψία γίνεται μόνο σε ασθενείς με Οξεία Νεφρική Ανεπάρκεια (ΟΝΑ)</a:t>
            </a:r>
            <a:endParaRPr lang="en-US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el-GR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Υπό-εκτιμάται διότι </a:t>
            </a:r>
            <a:r>
              <a:rPr lang="el-GR" sz="2000" dirty="0" smtClean="0">
                <a:latin typeface="Comic Sans MS" pitchFamily="66" charset="0"/>
              </a:rPr>
              <a:t>α) πολλές φορές δεν γίνεται βιοψία και χορηγείται εμπειρική θεραπεία β) όταν η ΟΝΑ δεν είναι σοβαρού βαθμού δεν γίνεται αντιληπτή </a:t>
            </a:r>
          </a:p>
          <a:p>
            <a:pPr>
              <a:buFont typeface="Arial" pitchFamily="34" charset="0"/>
              <a:buChar char="•"/>
            </a:pPr>
            <a:endParaRPr lang="el-GR" sz="2000" dirty="0">
              <a:latin typeface="Comic Sans MS" pitchFamily="66" charset="0"/>
            </a:endParaRPr>
          </a:p>
          <a:p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869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09800" y="2459504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3200" dirty="0">
                <a:solidFill>
                  <a:schemeClr val="accent6"/>
                </a:solidFill>
                <a:latin typeface="Comic Sans MS" pitchFamily="66" charset="0"/>
              </a:rPr>
              <a:t>ΝΕΦΡΟΠΑΘΕΙΑ ΑΠΟ ΑΝΑΛΓΗΤΙΚΑ</a:t>
            </a:r>
            <a:r>
              <a:rPr lang="el-GR" dirty="0">
                <a:solidFill>
                  <a:schemeClr val="accent6"/>
                </a:solidFill>
                <a:latin typeface="Comic Sans MS" pitchFamily="66" charset="0"/>
              </a:rPr>
              <a:t/>
            </a:r>
            <a:br>
              <a:rPr lang="el-GR" dirty="0">
                <a:solidFill>
                  <a:schemeClr val="accent6"/>
                </a:solidFill>
                <a:latin typeface="Comic Sans MS" pitchFamily="66" charset="0"/>
              </a:rPr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98494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1" y="533400"/>
            <a:ext cx="838200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H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νεφροπάθεια από αναλγητικά (ΝΑ)</a:t>
            </a:r>
            <a:r>
              <a:rPr lang="el-GR" sz="2000" dirty="0" smtClean="0">
                <a:latin typeface="Comic Sans MS" pitchFamily="66" charset="0"/>
              </a:rPr>
              <a:t> ήταν μια σημαντική αιτία ΧΝΝ, σε ορισμένες χώρες (Αυστραλία, Ελβετία, Βέλγιο, Η.Π.Α., Καναδάς, Σουηδία, Δανία) μέχρι πριν από 10-15 χρόνια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Ποσοστά από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1-10%</a:t>
            </a:r>
            <a:r>
              <a:rPr lang="el-GR" sz="2000" dirty="0" smtClean="0">
                <a:latin typeface="Comic Sans MS" pitchFamily="66" charset="0"/>
              </a:rPr>
              <a:t> της ΧΝΝ τελικού σταδίου στις παραπάνω χώρες αποδίδονταν στη ΝΑ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Ενοχοποιούνταν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αναλγητικά που περιείχαν μείγματα διαφόρων δραστικών ουσιών</a:t>
            </a:r>
            <a:r>
              <a:rPr lang="el-GR" sz="2000" dirty="0" smtClean="0">
                <a:latin typeface="Comic Sans MS" pitchFamily="66" charset="0"/>
              </a:rPr>
              <a:t> αλλά σχεδόν  πάντα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φαινακετίνη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FFFF00"/>
                </a:solidFill>
                <a:latin typeface="Comic Sans MS" pitchFamily="66" charset="0"/>
              </a:rPr>
              <a:t>σε συνδιασμό με ασπιρίνη</a:t>
            </a:r>
            <a:r>
              <a:rPr lang="el-GR" sz="2000" dirty="0" smtClean="0">
                <a:latin typeface="Comic Sans MS" pitchFamily="66" charset="0"/>
              </a:rPr>
              <a:t> αλλά και άλλες ουσίες όπως κωδεϊνη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απόσυρση των σκευασμάτων με το παραπάνω μείγμα ουσιών και η απαγόρευση προμήθειας χωρίς συνταγή, οδήγησε στη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κάθετη πτώση της εμφάνισης της ΝΑ</a:t>
            </a:r>
            <a:r>
              <a:rPr lang="el-GR" sz="2000" dirty="0" smtClean="0">
                <a:latin typeface="Comic Sans MS" pitchFamily="66" charset="0"/>
              </a:rPr>
              <a:t> που εκδηλώνονταν ως ΧΝΝ μετά από κατανάλωση μεγάλων ποσοτήτων αυτών των φαρμάκων για πολλά χρόνια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ΝΑ προκαλεί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νέκρωση των νεφρικών θηλών και χρόνια διάμεση νεφρίτιδα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επίπτωση της νόσου μειώθηκε από το 3% στο 0.2% μεταξύ του 1980 και του 2000 στην Ελβετία, αφού λήφθηκαν τα κατάλληλα μέτρα</a:t>
            </a:r>
          </a:p>
          <a:p>
            <a:pPr marL="285750" indent="-285750">
              <a:buFont typeface="Arial" pitchFamily="34" charset="0"/>
              <a:buChar char="•"/>
            </a:pPr>
            <a:endParaRPr lang="el-GR" dirty="0" smtClean="0"/>
          </a:p>
          <a:p>
            <a:endParaRPr lang="el-GR" dirty="0" smtClean="0"/>
          </a:p>
          <a:p>
            <a:pPr marL="285750" indent="-285750">
              <a:buFont typeface="Arial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19967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152400"/>
            <a:ext cx="8915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ΘΕΜΑΤΑ ΠΟΥ ΠΑΡΑΜΕΝΟΥΝ ΑΝΟΙΧΤΑ</a:t>
            </a:r>
          </a:p>
          <a:p>
            <a:endParaRPr lang="el-GR" sz="2000" dirty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Υπάρχει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κίνδυνος νεφροτοξικότητας </a:t>
            </a:r>
            <a:r>
              <a:rPr lang="el-GR" sz="2000" dirty="0" smtClean="0">
                <a:latin typeface="Comic Sans MS" pitchFamily="66" charset="0"/>
              </a:rPr>
              <a:t>από τη χρόνια λήψη της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ακεταμινοφένης</a:t>
            </a:r>
            <a:r>
              <a:rPr lang="el-GR" sz="2000" dirty="0" smtClean="0">
                <a:latin typeface="Comic Sans MS" pitchFamily="66" charset="0"/>
              </a:rPr>
              <a:t> (παρακεταμόλης) ,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ως μεμονωμένης ουσίας</a:t>
            </a:r>
            <a:r>
              <a:rPr lang="el-GR" sz="2000" dirty="0" smtClean="0">
                <a:latin typeface="Comic Sans MS" pitchFamily="66" charset="0"/>
              </a:rPr>
              <a:t>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ακεταμινοφένη είναι ο κύριος μεταβολίτης της φαινακετίνης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&gt; 5000 δισκία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καθ όλη τη διάρκεια της ζωής,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RR 2.4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συγκριτικά με όσους λαμβάνουν &lt; 1000 δισκία. Ο </a:t>
            </a:r>
            <a:r>
              <a:rPr lang="en-US" sz="2000" dirty="0" smtClean="0">
                <a:latin typeface="Comic Sans MS" pitchFamily="66" charset="0"/>
              </a:rPr>
              <a:t>RR, 2.0 </a:t>
            </a:r>
            <a:r>
              <a:rPr lang="el-GR" sz="2000" dirty="0" smtClean="0">
                <a:latin typeface="Comic Sans MS" pitchFamily="66" charset="0"/>
              </a:rPr>
              <a:t>όταν τα δισκία είναι 1000-4999 (</a:t>
            </a:r>
            <a:r>
              <a:rPr lang="en-US" sz="2000" dirty="0" smtClean="0">
                <a:latin typeface="Comic Sans MS" pitchFamily="66" charset="0"/>
              </a:rPr>
              <a:t>NEJM, 1994)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Αντίθετα,</a:t>
            </a:r>
            <a:r>
              <a:rPr lang="el-GR" sz="2000" dirty="0" smtClean="0">
                <a:latin typeface="Comic Sans MS" pitchFamily="66" charset="0"/>
              </a:rPr>
              <a:t> η </a:t>
            </a:r>
            <a:r>
              <a:rPr lang="en-US" sz="2000" dirty="0" smtClean="0">
                <a:latin typeface="Comic Sans MS" pitchFamily="66" charset="0"/>
              </a:rPr>
              <a:t>Physician’ Health Study</a:t>
            </a:r>
            <a:r>
              <a:rPr lang="el-GR" sz="2000" dirty="0" smtClean="0">
                <a:latin typeface="Comic Sans MS" pitchFamily="66" charset="0"/>
              </a:rPr>
              <a:t> (</a:t>
            </a:r>
            <a:r>
              <a:rPr lang="en-US" sz="2000" dirty="0" smtClean="0">
                <a:latin typeface="Comic Sans MS" pitchFamily="66" charset="0"/>
              </a:rPr>
              <a:t>Am J Kidney Dis, 2003)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δεν έδειξε να υπάρχει κίνδυνος </a:t>
            </a:r>
            <a:r>
              <a:rPr lang="el-GR" sz="2000" dirty="0" smtClean="0">
                <a:latin typeface="Comic Sans MS" pitchFamily="66" charset="0"/>
              </a:rPr>
              <a:t>νεφροτοξικότητας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σε κατανάλωση μέχρι 2500 δισκίων παρακεταμόλης, ασπιρίνης ή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NSAIDs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RR 2.0 </a:t>
            </a:r>
            <a:r>
              <a:rPr lang="el-GR" sz="2000" dirty="0" smtClean="0">
                <a:latin typeface="Comic Sans MS" pitchFamily="66" charset="0"/>
              </a:rPr>
              <a:t>σε 1700 γυναίκες όταν κατανάλωναν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&gt; 3000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gr </a:t>
            </a:r>
            <a:r>
              <a:rPr lang="el-GR" sz="2000" dirty="0" smtClean="0">
                <a:latin typeface="Comic Sans MS" pitchFamily="66" charset="0"/>
              </a:rPr>
              <a:t>παρακεταμόλης για να μειώσουν το </a:t>
            </a:r>
            <a:r>
              <a:rPr lang="en-US" sz="2000" dirty="0" smtClean="0">
                <a:latin typeface="Comic Sans MS" pitchFamily="66" charset="0"/>
              </a:rPr>
              <a:t>GFR </a:t>
            </a:r>
            <a:r>
              <a:rPr lang="el-GR" sz="2000" dirty="0" smtClean="0">
                <a:latin typeface="Comic Sans MS" pitchFamily="66" charset="0"/>
              </a:rPr>
              <a:t>κατά τουλάχιστον 30 </a:t>
            </a:r>
            <a:r>
              <a:rPr lang="en-US" sz="2000" dirty="0" smtClean="0">
                <a:latin typeface="Comic Sans MS" pitchFamily="66" charset="0"/>
              </a:rPr>
              <a:t>ml/min</a:t>
            </a:r>
            <a:r>
              <a:rPr lang="el-GR" sz="2000" dirty="0" smtClean="0">
                <a:latin typeface="Comic Sans MS" pitchFamily="66" charset="0"/>
              </a:rPr>
              <a:t> συγκριτικά με όσες κατανάλωναν &lt; 100</a:t>
            </a:r>
            <a:r>
              <a:rPr lang="en-US" sz="2000" dirty="0" smtClean="0">
                <a:latin typeface="Comic Sans MS" pitchFamily="66" charset="0"/>
              </a:rPr>
              <a:t> gr</a:t>
            </a:r>
            <a:r>
              <a:rPr lang="el-GR" sz="2000" dirty="0" smtClean="0">
                <a:latin typeface="Comic Sans MS" pitchFamily="66" charset="0"/>
              </a:rPr>
              <a:t> (</a:t>
            </a:r>
            <a:r>
              <a:rPr lang="en-US" sz="2000" dirty="0" smtClean="0">
                <a:latin typeface="Comic Sans MS" pitchFamily="66" charset="0"/>
              </a:rPr>
              <a:t>Arch </a:t>
            </a:r>
            <a:r>
              <a:rPr lang="en-US" sz="2000" dirty="0" err="1" smtClean="0">
                <a:latin typeface="Comic Sans MS" pitchFamily="66" charset="0"/>
              </a:rPr>
              <a:t>Int</a:t>
            </a:r>
            <a:r>
              <a:rPr lang="en-US" sz="2000" dirty="0" smtClean="0">
                <a:latin typeface="Comic Sans MS" pitchFamily="66" charset="0"/>
              </a:rPr>
              <a:t> Med, 2004)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b="1" dirty="0" smtClean="0">
                <a:latin typeface="Comic Sans MS" pitchFamily="66" charset="0"/>
              </a:rPr>
              <a:t>Άρα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τα στοιχεία είναι ενδεικτικά (αλλά δεν αποδεικνύουν)</a:t>
            </a:r>
            <a:r>
              <a:rPr lang="el-GR" sz="2000" b="1" dirty="0" smtClean="0">
                <a:latin typeface="Comic Sans MS" pitchFamily="66" charset="0"/>
              </a:rPr>
              <a:t>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ότι υπάρχει κίνδυνος νεφροτοξικότητας</a:t>
            </a:r>
            <a:r>
              <a:rPr lang="el-GR" sz="2000" b="1" dirty="0" smtClean="0">
                <a:latin typeface="Comic Sans MS" pitchFamily="66" charset="0"/>
              </a:rPr>
              <a:t> αλλά 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εξαρτάται σαφώς από την συσωρευμένη ποσότητα</a:t>
            </a:r>
            <a:r>
              <a:rPr lang="el-GR" sz="2000" b="1" dirty="0" smtClean="0">
                <a:latin typeface="Comic Sans MS" pitchFamily="66" charset="0"/>
              </a:rPr>
              <a:t> που καταναλώνεται</a:t>
            </a:r>
            <a:r>
              <a:rPr lang="en-US" sz="2000" b="1" dirty="0" smtClean="0">
                <a:latin typeface="Comic Sans MS" pitchFamily="66" charset="0"/>
              </a:rPr>
              <a:t> (</a:t>
            </a:r>
            <a:r>
              <a:rPr lang="el-GR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καθημερινή</a:t>
            </a:r>
            <a:r>
              <a:rPr lang="el-GR" sz="2000" b="1" dirty="0" smtClean="0">
                <a:latin typeface="Comic Sans MS" pitchFamily="66" charset="0"/>
              </a:rPr>
              <a:t> αλλά όχι εβδομαδιαία ή λιγότερο συχνή λήψη).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ασπιρίνη</a:t>
            </a:r>
            <a:r>
              <a:rPr lang="el-GR" sz="2000" dirty="0" smtClean="0">
                <a:latin typeface="Comic Sans MS" pitchFamily="66" charset="0"/>
              </a:rPr>
              <a:t>, ως μεμονωμένη ουσία δεν φαίνεται ότι ενέχει τον κίνδυνο νεφροτοξικότητας</a:t>
            </a:r>
            <a:r>
              <a:rPr lang="en-US" sz="2000" dirty="0" smtClean="0">
                <a:latin typeface="Comic Sans MS" pitchFamily="66" charset="0"/>
              </a:rPr>
              <a:t>. </a:t>
            </a:r>
            <a:r>
              <a:rPr lang="el-GR" sz="2000" dirty="0" smtClean="0">
                <a:latin typeface="Comic Sans MS" pitchFamily="66" charset="0"/>
              </a:rPr>
              <a:t>Το ίδιο φαίνεται πως ισχύει και για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τα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NSAIDs </a:t>
            </a:r>
            <a:r>
              <a:rPr lang="el-GR" sz="2000" dirty="0" smtClean="0">
                <a:latin typeface="Comic Sans MS" pitchFamily="66" charset="0"/>
              </a:rPr>
              <a:t>όσον αφορά τη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χρόνια</a:t>
            </a:r>
            <a:r>
              <a:rPr lang="el-GR" sz="2000" dirty="0" smtClean="0">
                <a:latin typeface="Comic Sans MS" pitchFamily="66" charset="0"/>
              </a:rPr>
              <a:t> νεφροτοξικότητα τους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54312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904" y="914400"/>
            <a:ext cx="86868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Παθογένεια – κλινική εικόνα- διάγνωση</a:t>
            </a:r>
          </a:p>
          <a:p>
            <a:endParaRPr lang="el-GR" sz="14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Για να εμφανιστεί κλινικά σημαντική βλάβη πρέπει να έχει προηγηθεί η κατανάλωση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2-3 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Kg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φαινακετίνης και ίδιας ποσότητας ασπιρίνης </a:t>
            </a:r>
            <a:r>
              <a:rPr lang="el-GR" sz="2000" dirty="0" smtClean="0">
                <a:latin typeface="Comic Sans MS" pitchFamily="66" charset="0"/>
              </a:rPr>
              <a:t>(χρειάζονται τουλάχιστο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6-8 χρόνια καθημερινής κατανάλωσης 6-8 δισκίων</a:t>
            </a:r>
            <a:r>
              <a:rPr lang="el-GR" sz="2000" dirty="0" smtClean="0">
                <a:latin typeface="Comic Sans MS" pitchFamily="66" charset="0"/>
              </a:rPr>
              <a:t> του </a:t>
            </a:r>
            <a:r>
              <a:rPr lang="en-US" sz="2000" dirty="0" smtClean="0">
                <a:latin typeface="Comic Sans MS" pitchFamily="66" charset="0"/>
              </a:rPr>
              <a:t>1 gr </a:t>
            </a:r>
            <a:r>
              <a:rPr lang="el-GR" sz="2000" dirty="0" smtClean="0">
                <a:latin typeface="Comic Sans MS" pitchFamily="66" charset="0"/>
              </a:rPr>
              <a:t>με φαινακετίνη και τις υπόλοιπες ουσίες)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Τα κλινικά σημεία δεν είναι ειδικά: κυρίως σε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γυναίκες 30-70 ετών, αργά προοδευτική ΧΝΝ, λίγη λευκωματουρία, στείρα πυουρία</a:t>
            </a:r>
            <a:r>
              <a:rPr lang="el-GR" sz="2000" dirty="0" smtClean="0">
                <a:latin typeface="Comic Sans MS" pitchFamily="66" charset="0"/>
              </a:rPr>
              <a:t> ή παρουσίαση ευθύς εξ αρχής με ΧΝΝ τελικού σταδίου.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Υπέρταση και αναιμία</a:t>
            </a:r>
            <a:r>
              <a:rPr lang="el-GR" sz="2000" dirty="0" smtClean="0">
                <a:latin typeface="Comic Sans MS" pitchFamily="66" charset="0"/>
              </a:rPr>
              <a:t> συν-υπάρχουν συχνά.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Άλλες αιτίες νέκρωσης νεφρικών θηλών</a:t>
            </a:r>
            <a:r>
              <a:rPr lang="el-GR" sz="2000" dirty="0" smtClean="0">
                <a:latin typeface="Comic Sans MS" pitchFamily="66" charset="0"/>
              </a:rPr>
              <a:t>: ΣΔ-ειδικά μετά από επεισόδιο οξείας πυελονεφρίτιδας, απόφραξη ουροφόρων οδών, δρεπανοκυτταρική αναιμία ή στίγμα της, νεφρική </a:t>
            </a:r>
            <a:r>
              <a:rPr lang="en-US" sz="2000" dirty="0" smtClean="0">
                <a:latin typeface="Comic Sans MS" pitchFamily="66" charset="0"/>
              </a:rPr>
              <a:t>TBC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H </a:t>
            </a:r>
            <a:r>
              <a:rPr lang="el-GR" sz="2000" dirty="0" smtClean="0">
                <a:latin typeface="Comic Sans MS" pitchFamily="66" charset="0"/>
              </a:rPr>
              <a:t>ΝΑ οδηγεί σε ΧΝΝ τελικού σταδίου,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με αργό ρυθμό </a:t>
            </a:r>
            <a:r>
              <a:rPr lang="el-GR" sz="2000" dirty="0" smtClean="0">
                <a:latin typeface="Comic Sans MS" pitchFamily="66" charset="0"/>
              </a:rPr>
              <a:t>αλλά η πορεία της </a:t>
            </a:r>
            <a:r>
              <a:rPr lang="el-GR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μπορεί να ανακοπεί εάν διακοπεί η λήψη των αναλγητικών</a:t>
            </a:r>
          </a:p>
          <a:p>
            <a:pPr marL="285750" indent="-285750">
              <a:buFont typeface="Arial" pitchFamily="34" charset="0"/>
              <a:buChar char="•"/>
            </a:pP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82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9413" y="1143000"/>
            <a:ext cx="2809875" cy="43910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57300"/>
            <a:ext cx="5095875" cy="42767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0400" y="504837"/>
            <a:ext cx="3488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Παθογένεια - Διάγνωση</a:t>
            </a:r>
            <a:endParaRPr lang="el-GR" sz="2400" dirty="0">
              <a:latin typeface="Comic Sans MS" pitchFamily="66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752600"/>
            <a:ext cx="762000" cy="152400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914400" y="4114800"/>
            <a:ext cx="1752600" cy="152400"/>
          </a:xfrm>
          <a:prstGeom prst="roundRect">
            <a:avLst/>
          </a:prstGeom>
          <a:solidFill>
            <a:schemeClr val="accent1">
              <a:alpha val="41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2243137" y="1752600"/>
            <a:ext cx="609600" cy="152400"/>
          </a:xfrm>
          <a:prstGeom prst="roundRect">
            <a:avLst/>
          </a:prstGeom>
          <a:solidFill>
            <a:srgbClr val="FF0000">
              <a:alpha val="4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2133600" y="3338514"/>
            <a:ext cx="719137" cy="395286"/>
          </a:xfrm>
          <a:prstGeom prst="roundRect">
            <a:avLst/>
          </a:prstGeom>
          <a:solidFill>
            <a:srgbClr val="FF0000">
              <a:alpha val="4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1066800" y="5029200"/>
            <a:ext cx="1371600" cy="381000"/>
          </a:xfrm>
          <a:prstGeom prst="roundRect">
            <a:avLst/>
          </a:prstGeom>
          <a:solidFill>
            <a:srgbClr val="0070C0">
              <a:alpha val="41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7696200" y="966502"/>
            <a:ext cx="609600" cy="63369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7742903" y="2362200"/>
            <a:ext cx="609600" cy="63369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7239000" y="4114800"/>
            <a:ext cx="609600" cy="63369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3173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438400"/>
            <a:ext cx="6324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solidFill>
                  <a:schemeClr val="tx2"/>
                </a:solidFill>
                <a:latin typeface="Comic Sans MS" pitchFamily="66" charset="0"/>
              </a:rPr>
              <a:t>ΝΕΦΡΟΤΟΞΙΚΟΤΗΤΑ ΑΠΟ ΑΜΥΝΟΓΛΥΚΟΣΙΔΕΣ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xmlns="" val="175062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534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Οι Αμινογλυκοσίδες προκαλούν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νεφρο- και ωτο-τοξικότητα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βλάβη στους νεφρούς προκαλεί Οξεία Νεφρική Ανεπάρκεια λόγω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Οξείας Σωληναριακής Νέκρωσης (ΟΣΝ)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Αύξηση της αρχικής κρεατινίνης κατά 50% </a:t>
            </a:r>
            <a:r>
              <a:rPr lang="el-GR" sz="2000" dirty="0" smtClean="0">
                <a:latin typeface="Comic Sans MS" pitchFamily="66" charset="0"/>
              </a:rPr>
              <a:t>παρατηρείται στο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10-20%</a:t>
            </a:r>
            <a:r>
              <a:rPr lang="el-GR" sz="2000" dirty="0" smtClean="0">
                <a:latin typeface="Comic Sans MS" pitchFamily="66" charset="0"/>
              </a:rPr>
              <a:t> των ασθενών που τις λαμβάνουν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endParaRPr lang="el-GR" sz="2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Διηθούνται ελεύθερα από το σπείραμα </a:t>
            </a:r>
            <a:r>
              <a:rPr lang="el-GR" sz="2000" dirty="0" smtClean="0">
                <a:latin typeface="Comic Sans MS" pitchFamily="66" charset="0"/>
              </a:rPr>
              <a:t>και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απεκκρίνονται εξ ολοκλήρου  </a:t>
            </a: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στα ούρα</a:t>
            </a:r>
            <a:r>
              <a:rPr lang="el-GR" sz="2000" dirty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εκτός από ένα ποσοστό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5-10% της δόσης που χορηγήθηκε, που επαναρροφάται στο εγγύς </a:t>
            </a:r>
            <a:r>
              <a:rPr lang="el-GR" sz="2000" dirty="0" smtClean="0">
                <a:latin typeface="Comic Sans MS" pitchFamily="66" charset="0"/>
              </a:rPr>
              <a:t>σωληνάριο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Η συγκέντρωση τους στα κύτταρα του </a:t>
            </a: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εγγύς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σωληναρίου</a:t>
            </a:r>
            <a:r>
              <a:rPr lang="el-GR" sz="2000" dirty="0" smtClean="0">
                <a:latin typeface="Comic Sans MS" pitchFamily="66" charset="0"/>
              </a:rPr>
              <a:t> ξεπερνάει έτσι, κατά πολύ, τα επίπεδα στον ορό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Συγκεντρώνονται κυρίως στα τμήματα 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S1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και 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S2 </a:t>
            </a:r>
            <a:r>
              <a:rPr lang="el-GR" sz="2000" dirty="0" smtClean="0">
                <a:latin typeface="Comic Sans MS" pitchFamily="66" charset="0"/>
              </a:rPr>
              <a:t>του εγγύς σωληναρίου αλλά όταν συν-υπάρχει  νεφρική ισχαιμία και στο τμήμα 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S3</a:t>
            </a:r>
            <a:endParaRPr lang="el-GR" sz="2000" dirty="0" smtClean="0">
              <a:solidFill>
                <a:srgbClr val="FFC000"/>
              </a:solidFill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18725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4582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Μηχανισμός νεφροτοξικότητας</a:t>
            </a:r>
          </a:p>
          <a:p>
            <a:endParaRPr lang="el-GR" sz="2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Οι αμινογλυκοσίδες είναι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κατιονικά φορτισμένες</a:t>
            </a:r>
            <a:r>
              <a:rPr lang="el-GR" sz="2000" dirty="0" smtClean="0">
                <a:latin typeface="Comic Sans MS" pitchFamily="66" charset="0"/>
              </a:rPr>
              <a:t>: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συνδέονται με τα ανιονικά φορτισμένα φωσφολιπίδια </a:t>
            </a:r>
            <a:r>
              <a:rPr lang="el-GR" sz="2000" dirty="0" smtClean="0">
                <a:latin typeface="Comic Sans MS" pitchFamily="66" charset="0"/>
              </a:rPr>
              <a:t>της μεμβράνης των κυττάρων του εγγύς σωληναρίου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Η σύνδεση παύει όταν κορεσθούν</a:t>
            </a:r>
            <a:r>
              <a:rPr lang="el-GR" sz="2000" dirty="0" smtClean="0">
                <a:latin typeface="Comic Sans MS" pitchFamily="66" charset="0"/>
              </a:rPr>
              <a:t> τα σημεία σύνδεσης με τα φωσφολιπίδια (</a:t>
            </a:r>
            <a:r>
              <a:rPr lang="en-US" sz="2000" dirty="0" err="1" smtClean="0">
                <a:solidFill>
                  <a:srgbClr val="FFC000"/>
                </a:solidFill>
                <a:latin typeface="Comic Sans MS" pitchFamily="66" charset="0"/>
              </a:rPr>
              <a:t>saturable</a:t>
            </a:r>
            <a:r>
              <a:rPr lang="en-US" sz="2000" dirty="0" smtClean="0">
                <a:latin typeface="Comic Sans MS" pitchFamily="66" charset="0"/>
              </a:rPr>
              <a:t>)</a:t>
            </a:r>
            <a:endParaRPr lang="el-GR" sz="20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Όσο πιο μεγάλη συγγένεια </a:t>
            </a:r>
            <a:r>
              <a:rPr lang="el-GR" sz="2000" dirty="0" smtClean="0">
                <a:latin typeface="Comic Sans MS" pitchFamily="66" charset="0"/>
              </a:rPr>
              <a:t>(</a:t>
            </a:r>
            <a:r>
              <a:rPr lang="en-US" sz="2000" dirty="0" smtClean="0">
                <a:latin typeface="Comic Sans MS" pitchFamily="66" charset="0"/>
              </a:rPr>
              <a:t>affinity) </a:t>
            </a:r>
            <a:r>
              <a:rPr lang="el-GR" sz="2000" dirty="0" smtClean="0">
                <a:latin typeface="Comic Sans MS" pitchFamily="66" charset="0"/>
              </a:rPr>
              <a:t>έχει μια αμινογλυκοσίδη με τις συνδετικές θέσεις των κυττάρων του εγγύς σωληναρίου,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τόσο περισσότερο νεφροτοξική</a:t>
            </a:r>
            <a:r>
              <a:rPr lang="el-GR" sz="2000" dirty="0" smtClean="0">
                <a:latin typeface="Comic Sans MS" pitchFamily="66" charset="0"/>
              </a:rPr>
              <a:t> είναι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Κατά σειρά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στενότερης συγγένειας – μεγαλύτερης νεφροτοξικότητας </a:t>
            </a:r>
            <a:r>
              <a:rPr lang="el-GR" sz="2000" dirty="0" smtClean="0">
                <a:latin typeface="Comic Sans MS" pitchFamily="66" charset="0"/>
              </a:rPr>
              <a:t>κατατάσσονται ως εξής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1" dirty="0" smtClean="0">
                <a:latin typeface="Comic Sans MS" pitchFamily="66" charset="0"/>
              </a:rPr>
              <a:t>Νεομυκίνη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1" dirty="0" smtClean="0">
                <a:latin typeface="Comic Sans MS" pitchFamily="66" charset="0"/>
              </a:rPr>
              <a:t>Τομπραμυκίνη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1" dirty="0" smtClean="0">
                <a:latin typeface="Comic Sans MS" pitchFamily="66" charset="0"/>
              </a:rPr>
              <a:t>Γενταμυκίνη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1" dirty="0" smtClean="0">
                <a:latin typeface="Comic Sans MS" pitchFamily="66" charset="0"/>
              </a:rPr>
              <a:t>Αμικασίνη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1" dirty="0" smtClean="0">
                <a:latin typeface="Comic Sans MS" pitchFamily="66" charset="0"/>
              </a:rPr>
              <a:t>Στρεπτομυκίνη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0226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76275"/>
            <a:ext cx="7086600" cy="5505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743200" y="838200"/>
            <a:ext cx="1066800" cy="12192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ounded Rectangle 3"/>
          <p:cNvSpPr/>
          <p:nvPr/>
        </p:nvSpPr>
        <p:spPr>
          <a:xfrm>
            <a:off x="1981200" y="2590800"/>
            <a:ext cx="762000" cy="838200"/>
          </a:xfrm>
          <a:prstGeom prst="roundRect">
            <a:avLst/>
          </a:prstGeom>
          <a:noFill/>
          <a:ln w="2857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ounded Rectangle 4"/>
          <p:cNvSpPr/>
          <p:nvPr/>
        </p:nvSpPr>
        <p:spPr>
          <a:xfrm>
            <a:off x="2514600" y="2590800"/>
            <a:ext cx="762000" cy="838200"/>
          </a:xfrm>
          <a:prstGeom prst="roundRect">
            <a:avLst/>
          </a:prstGeom>
          <a:noFill/>
          <a:ln w="28575">
            <a:solidFill>
              <a:schemeClr val="accent1"/>
            </a:solidFill>
            <a:prstDash val="dash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ounded Rectangle 5"/>
          <p:cNvSpPr/>
          <p:nvPr/>
        </p:nvSpPr>
        <p:spPr>
          <a:xfrm>
            <a:off x="1981200" y="4114800"/>
            <a:ext cx="909484" cy="838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ounded Rectangle 6"/>
          <p:cNvSpPr/>
          <p:nvPr/>
        </p:nvSpPr>
        <p:spPr>
          <a:xfrm>
            <a:off x="4191000" y="2895600"/>
            <a:ext cx="914400" cy="838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ounded Rectangle 7"/>
          <p:cNvSpPr/>
          <p:nvPr/>
        </p:nvSpPr>
        <p:spPr>
          <a:xfrm>
            <a:off x="6096000" y="2977945"/>
            <a:ext cx="1447800" cy="838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ounded Rectangle 2"/>
          <p:cNvSpPr/>
          <p:nvPr/>
        </p:nvSpPr>
        <p:spPr>
          <a:xfrm>
            <a:off x="3810000" y="5867400"/>
            <a:ext cx="762000" cy="314325"/>
          </a:xfrm>
          <a:prstGeom prst="roundRect">
            <a:avLst/>
          </a:prstGeom>
          <a:solidFill>
            <a:srgbClr val="FF0000">
              <a:alpha val="5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6438900" y="5867400"/>
            <a:ext cx="876300" cy="314325"/>
          </a:xfrm>
          <a:prstGeom prst="roundRect">
            <a:avLst/>
          </a:prstGeom>
          <a:solidFill>
            <a:srgbClr val="FF0000">
              <a:alpha val="52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8669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3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599" y="228600"/>
            <a:ext cx="868680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Κλινική – εργαστηριακή εικόνα</a:t>
            </a:r>
          </a:p>
          <a:p>
            <a:endParaRPr lang="el-GR" sz="2000" dirty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ΟΝΑ</a:t>
            </a:r>
            <a:r>
              <a:rPr lang="el-GR" sz="2000" dirty="0" smtClean="0">
                <a:latin typeface="Comic Sans MS" pitchFamily="66" charset="0"/>
              </a:rPr>
              <a:t> εμφανίζεται συνήθως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μετά από 5-7 ημέρες θεραπείας </a:t>
            </a:r>
            <a:r>
              <a:rPr lang="el-GR" sz="2000" dirty="0" smtClean="0">
                <a:latin typeface="Comic Sans MS" pitchFamily="66" charset="0"/>
              </a:rPr>
              <a:t>με αμινογλυκοσίδες (μπορεί να εμφανιστεί και αρκετές ημέρες μετά τη διακοπή της θεραπείας)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Συνήθως η ΟΝΑ είναι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μη-ολιγουρική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Σε ασθενείς που δεν έχουν άλλους επιβαρυντικούς παράγοντες η ΟΣΝ δεν είναι σοβαρή (αύξηση κρεατινίνης 0.5-2 </a:t>
            </a:r>
            <a:r>
              <a:rPr lang="en-US" sz="2000" dirty="0" smtClean="0">
                <a:latin typeface="Comic Sans MS" pitchFamily="66" charset="0"/>
              </a:rPr>
              <a:t>mg/dl)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Συχνά όμως υπάρχουν επιβαρυντικοί παράγοντες, όπως ΧΝΝ ή η σήψη και η πορεία είναι βαρειά και πολλές φορές απαιτεί αιμοκάθαρση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Στο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ίζημα των ούρων </a:t>
            </a:r>
            <a:r>
              <a:rPr lang="el-GR" sz="2000" dirty="0" smtClean="0">
                <a:latin typeface="Comic Sans MS" pitchFamily="66" charset="0"/>
              </a:rPr>
              <a:t>υπάρχει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μέτρια λευκωματουρία, υαλώδεις και κοκκώδεις κύλινδροι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κλασματική απέκκριση Να &gt; 1%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Οι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άπω νεφρώνες</a:t>
            </a:r>
            <a:r>
              <a:rPr lang="el-GR" sz="2000" dirty="0" smtClean="0">
                <a:latin typeface="Comic Sans MS" pitchFamily="66" charset="0"/>
              </a:rPr>
              <a:t> υφίστανται επίσης βλάβη από τις αμινογλυκοσίδες με κύριες συνέπειες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Την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πολυουρία</a:t>
            </a:r>
            <a:r>
              <a:rPr lang="el-GR" sz="2000" dirty="0" smtClean="0">
                <a:latin typeface="Comic Sans MS" pitchFamily="66" charset="0"/>
              </a:rPr>
              <a:t> που οφείλεται σε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βλάβη του μηχανισμού συμπύκνωσης των ούρων</a:t>
            </a:r>
            <a:r>
              <a:rPr lang="el-GR" sz="2000" dirty="0" smtClean="0">
                <a:latin typeface="Comic Sans MS" pitchFamily="66" charset="0"/>
              </a:rPr>
              <a:t> (πιθανώς λόγω μειωμένης ευαισθησίας των αθροιστικών σωληναρίων στη δράση της αντι-διουρητικής ορμόνης)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Την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υπομαγνησιαιμία</a:t>
            </a:r>
            <a:r>
              <a:rPr lang="el-GR" sz="2000" dirty="0" smtClean="0">
                <a:latin typeface="Comic Sans MS" pitchFamily="66" charset="0"/>
              </a:rPr>
              <a:t>, λόγω αυξημένων απωλειών</a:t>
            </a: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47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42948788"/>
              </p:ext>
            </p:extLst>
          </p:nvPr>
        </p:nvGraphicFramePr>
        <p:xfrm>
          <a:off x="0" y="1"/>
          <a:ext cx="9217742" cy="6857998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4608871"/>
                <a:gridCol w="4608871"/>
              </a:tblGrid>
              <a:tr h="467585">
                <a:tc gridSpan="2">
                  <a:txBody>
                    <a:bodyPr/>
                    <a:lstStyle/>
                    <a:p>
                      <a:r>
                        <a:rPr lang="el-GR" sz="2000" dirty="0" smtClean="0"/>
                        <a:t>Αιτίες</a:t>
                      </a:r>
                      <a:r>
                        <a:rPr lang="el-GR" sz="2000" baseline="0" dirty="0" smtClean="0"/>
                        <a:t> της ΟΔΝ</a:t>
                      </a:r>
                      <a:r>
                        <a:rPr lang="el-GR" baseline="0" dirty="0" smtClean="0"/>
                        <a:t> – τεκμηριωμένη με βιοψία νεφρού</a:t>
                      </a:r>
                      <a:endParaRPr lang="el-GR" dirty="0">
                        <a:latin typeface="Comic Sans MS" pitchFamily="66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  <a:tr h="2396042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Φάρμακα (&gt; 75%)</a:t>
                      </a:r>
                      <a:endParaRPr lang="el-G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2"/>
                          </a:solidFill>
                        </a:rPr>
                        <a:t>ΑΝΤΙΒΙΟΤΙΚΑ:</a:t>
                      </a:r>
                      <a:r>
                        <a:rPr lang="el-GR" baseline="0" dirty="0" smtClean="0"/>
                        <a:t> Αμπικιλλίνη, Κεφαλοσπορίνες, Σιπροφλοξασίνη, Κλοξακικλίνη, Μεθικιλλίνη, Πενικιλλίνη, Ριφαμπικίνη, Σουλφοναμίδες, Βανκομυκίνη, </a:t>
                      </a:r>
                      <a:r>
                        <a:rPr lang="en-US" baseline="0" dirty="0" smtClean="0"/>
                        <a:t>NSAIDs</a:t>
                      </a:r>
                    </a:p>
                    <a:p>
                      <a:r>
                        <a:rPr lang="el-GR" b="1" baseline="0" dirty="0" smtClean="0">
                          <a:solidFill>
                            <a:schemeClr val="tx2"/>
                          </a:solidFill>
                        </a:rPr>
                        <a:t>ΑΛΛΑ: </a:t>
                      </a:r>
                      <a:r>
                        <a:rPr lang="el-GR" baseline="0" dirty="0" smtClean="0"/>
                        <a:t>Αλλοπουρινόλη, Ακυκλοβίρη, Φαμοτιδίνη, Φουροσεμίδη, Ομεπραζόλη, Φαινυτοϊνη</a:t>
                      </a:r>
                      <a:endParaRPr lang="el-G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2536483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Λοιμώξεις (5-10%)</a:t>
                      </a:r>
                      <a:endParaRPr lang="el-G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b="1" dirty="0" smtClean="0">
                          <a:solidFill>
                            <a:schemeClr val="tx2"/>
                          </a:solidFill>
                        </a:rPr>
                        <a:t>Βακτηρίδια: </a:t>
                      </a:r>
                      <a:r>
                        <a:rPr lang="en-US" dirty="0" err="1" smtClean="0"/>
                        <a:t>Brucella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Campylobacter, E. Coli, Legionella, Salmonella, Streptococcus, Staphylococcus, Yersinia</a:t>
                      </a:r>
                    </a:p>
                    <a:p>
                      <a:r>
                        <a:rPr lang="el-GR" b="1" dirty="0" smtClean="0">
                          <a:solidFill>
                            <a:schemeClr val="tx2"/>
                          </a:solidFill>
                        </a:rPr>
                        <a:t>Ιοί:</a:t>
                      </a:r>
                      <a:r>
                        <a:rPr lang="el-GR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baseline="0" dirty="0" smtClean="0"/>
                        <a:t>Cytomegalovirus, Epstein-Barr, Hantavirus, HIV, </a:t>
                      </a:r>
                      <a:r>
                        <a:rPr lang="en-US" baseline="0" dirty="0" err="1" smtClean="0"/>
                        <a:t>Polyomavirus</a:t>
                      </a:r>
                      <a:endParaRPr lang="en-US" baseline="0" dirty="0" smtClean="0"/>
                    </a:p>
                    <a:p>
                      <a:r>
                        <a:rPr lang="el-GR" dirty="0" smtClean="0"/>
                        <a:t>Άλλα: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err="1" smtClean="0"/>
                        <a:t>Leptospira</a:t>
                      </a:r>
                      <a:r>
                        <a:rPr lang="en-US" baseline="0" dirty="0" smtClean="0"/>
                        <a:t>, TBC, Mycoplasma, </a:t>
                      </a:r>
                      <a:r>
                        <a:rPr lang="en-US" baseline="0" dirty="0" err="1" smtClean="0"/>
                        <a:t>Ricketsia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Schistosoma</a:t>
                      </a:r>
                      <a:r>
                        <a:rPr lang="en-US" baseline="0" dirty="0" smtClean="0"/>
                        <a:t>, Toxoplasma</a:t>
                      </a:r>
                      <a:endParaRPr lang="el-G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95841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Ιδιοπαθής(5-10%)</a:t>
                      </a:r>
                      <a:endParaRPr lang="el-G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Αντι- </a:t>
                      </a:r>
                      <a:r>
                        <a:rPr lang="en-US" dirty="0" smtClean="0"/>
                        <a:t>TBM (tubular basement membrane),</a:t>
                      </a:r>
                      <a:r>
                        <a:rPr lang="en-US" baseline="0" dirty="0" smtClean="0"/>
                        <a:t> TINU </a:t>
                      </a:r>
                      <a:r>
                        <a:rPr lang="el-GR" baseline="0" dirty="0" smtClean="0"/>
                        <a:t>(</a:t>
                      </a:r>
                      <a:r>
                        <a:rPr lang="en-US" baseline="0" dirty="0" err="1" smtClean="0"/>
                        <a:t>tubulointertitial</a:t>
                      </a:r>
                      <a:r>
                        <a:rPr lang="en-US" baseline="0" dirty="0" smtClean="0"/>
                        <a:t> nephritis and uveitis syndrome, </a:t>
                      </a:r>
                      <a:endParaRPr lang="el-G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499471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Από</a:t>
                      </a:r>
                      <a:r>
                        <a:rPr lang="el-GR" sz="2400" baseline="0" dirty="0" smtClean="0"/>
                        <a:t> συστηματικές νόσους (10-15%)</a:t>
                      </a:r>
                      <a:endParaRPr lang="el-GR" sz="2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Σαρκοείδωση, </a:t>
                      </a:r>
                      <a:r>
                        <a:rPr lang="en-US" dirty="0" err="1" smtClean="0"/>
                        <a:t>Sjogren</a:t>
                      </a:r>
                      <a:r>
                        <a:rPr lang="en-US" dirty="0" smtClean="0"/>
                        <a:t>, SEL</a:t>
                      </a:r>
                      <a:endParaRPr lang="el-GR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669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1" y="3810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Συνέπεια της υπομαγνησιαιμίας </a:t>
            </a:r>
            <a:r>
              <a:rPr lang="el-GR" sz="2000" dirty="0" smtClean="0">
                <a:latin typeface="Comic Sans MS" pitchFamily="66" charset="0"/>
              </a:rPr>
              <a:t>μπορεί να είναι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η υποκαλιαιμία </a:t>
            </a:r>
            <a:r>
              <a:rPr lang="el-GR" sz="2000" dirty="0" smtClean="0">
                <a:latin typeface="Comic Sans MS" pitchFamily="66" charset="0"/>
              </a:rPr>
              <a:t>και σπανιότερα η υπασβεστιαιμία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Επίσης μπορεί να εμφανιστεί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υποφωσφαταιμία</a:t>
            </a:r>
            <a:r>
              <a:rPr lang="el-GR" sz="2000" dirty="0" smtClean="0">
                <a:latin typeface="Comic Sans MS" pitchFamily="66" charset="0"/>
              </a:rPr>
              <a:t> και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Σύνδρομο </a:t>
            </a:r>
            <a:r>
              <a:rPr lang="en-US" sz="2000" dirty="0" err="1" smtClean="0">
                <a:solidFill>
                  <a:srgbClr val="FFC000"/>
                </a:solidFill>
                <a:latin typeface="Comic Sans MS" pitchFamily="66" charset="0"/>
              </a:rPr>
              <a:t>Fanconi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με γλυκοζουρία, αμινοοξεο-ουρία, φωσφατουρία και ουρικοζοουρία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Πολλές φορές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η διόρθωση της υπο-μαγνησιαιμίας </a:t>
            </a:r>
            <a:r>
              <a:rPr lang="el-GR" sz="2000" dirty="0" smtClean="0">
                <a:latin typeface="Comic Sans MS" pitchFamily="66" charset="0"/>
              </a:rPr>
              <a:t>(και της υποκαλιαιμίας που συνεπάγεται) με </a:t>
            </a:r>
            <a:r>
              <a:rPr lang="en-US" sz="2000" dirty="0" err="1" smtClean="0">
                <a:latin typeface="Comic Sans MS" pitchFamily="66" charset="0"/>
              </a:rPr>
              <a:t>i.v.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>
                <a:latin typeface="Comic Sans MS" pitchFamily="66" charset="0"/>
              </a:rPr>
              <a:t>χ</a:t>
            </a:r>
            <a:r>
              <a:rPr lang="el-GR" sz="2000" dirty="0" smtClean="0">
                <a:latin typeface="Comic Sans MS" pitchFamily="66" charset="0"/>
              </a:rPr>
              <a:t>ορήγηση είναι δύσκολη λόγω απώλειας του χορηγούμενου μαγνησίου στα ούρα</a:t>
            </a:r>
          </a:p>
          <a:p>
            <a:endParaRPr lang="el-GR" sz="2000" dirty="0">
              <a:latin typeface="Comic Sans MS" pitchFamily="66" charset="0"/>
            </a:endParaRPr>
          </a:p>
          <a:p>
            <a:endParaRPr lang="el-GR" sz="2000" dirty="0" smtClean="0">
              <a:latin typeface="Comic Sans MS" pitchFamily="66" charset="0"/>
            </a:endParaRPr>
          </a:p>
          <a:p>
            <a:r>
              <a:rPr lang="el-GR" sz="2400" dirty="0" smtClean="0">
                <a:latin typeface="Comic Sans MS" pitchFamily="66" charset="0"/>
              </a:rPr>
              <a:t>Κλινική πορεία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Τα κύτταρα του εγγύς σωληναρίου έχουν ικανότητα αναγέννησης </a:t>
            </a:r>
            <a:r>
              <a:rPr lang="el-GR" sz="2000" dirty="0" smtClean="0">
                <a:latin typeface="Comic Sans MS" pitchFamily="66" charset="0"/>
              </a:rPr>
              <a:t>άρα η ΟΣΝ είναι αναμενόμενο να αποκατασταθεί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Συνήθως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η κρεατινίνη του ορού επανέρχεται </a:t>
            </a:r>
            <a:r>
              <a:rPr lang="el-GR" sz="2000" dirty="0" smtClean="0">
                <a:latin typeface="Comic Sans MS" pitchFamily="66" charset="0"/>
              </a:rPr>
              <a:t>στα προηγούμενα επίπεδα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σε 21 ημέρες περίπου μετά τη διακοπή του φαρμάκου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αποκατάσταση αργεί σε ασθενείς που είναι υπο-ογκαιμικοί, με σηψαιμία ή υπερκαταβολικοί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Μη-αποκατάσταση της βλάβης, δεν είναι συχνή </a:t>
            </a:r>
          </a:p>
          <a:p>
            <a:r>
              <a:rPr lang="el-GR" sz="2000" dirty="0" smtClean="0">
                <a:latin typeface="Comic Sans MS" pitchFamily="66" charset="0"/>
              </a:rPr>
              <a:t> </a:t>
            </a: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3992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534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Διαφορική διάγνωση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Αν και μια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μη-ολιγουρική ΟΝΑ, 5-7 ημέρες μετά από έκθεση σε αμινογλυκοσίδες είναι σαφώς ενδεικτική</a:t>
            </a:r>
            <a:r>
              <a:rPr lang="el-GR" sz="2000" dirty="0" smtClean="0">
                <a:latin typeface="Comic Sans MS" pitchFamily="66" charset="0"/>
              </a:rPr>
              <a:t> της νεφροτοξικότητας των φαρμάκων,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η διαφορική διάγνωση είναι πολλές φορές δύσκολη </a:t>
            </a:r>
            <a:r>
              <a:rPr lang="el-GR" sz="2000" dirty="0" smtClean="0">
                <a:latin typeface="Comic Sans MS" pitchFamily="66" charset="0"/>
              </a:rPr>
              <a:t>γιατί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Στους ασθενείς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υπάρχει μεγάλη συν-νοσηρότητα</a:t>
            </a:r>
            <a:r>
              <a:rPr lang="el-GR" sz="2000" dirty="0" smtClean="0">
                <a:latin typeface="Comic Sans MS" pitchFamily="66" charset="0"/>
              </a:rPr>
              <a:t>, σήψη ή ταυτόχρονη έκθεση σε άλλες νεφροτοξικές ουσίες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Η ΟΝΑ είναι πολυ-παραγοντική </a:t>
            </a:r>
            <a:r>
              <a:rPr lang="el-GR" sz="2000" dirty="0" smtClean="0">
                <a:latin typeface="Comic Sans MS" pitchFamily="66" charset="0"/>
              </a:rPr>
              <a:t>και οι αμινογλυκοσίδες ευθύνονται μόνον εν μέρει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Επιβάλλεται η διόρθωση της υπο-ογκαιμίας ή η βελτίωση του δραστικού ενδαγγειακού όγκου</a:t>
            </a:r>
            <a:r>
              <a:rPr lang="el-GR" sz="2000" dirty="0" smtClean="0">
                <a:latin typeface="Comic Sans MS" pitchFamily="66" charset="0"/>
              </a:rPr>
              <a:t> ή η άρση μιας απόφραξης, εφ όσον υπάρχουν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Επίσης, προσεχτική λήψη ιστορικού έκθεσης σε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σκιαγραφικά</a:t>
            </a:r>
            <a:r>
              <a:rPr lang="el-GR" sz="2000" dirty="0" smtClean="0">
                <a:latin typeface="Comic Sans MS" pitchFamily="66" charset="0"/>
              </a:rPr>
              <a:t> ή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άλλες νεφροτοξικές ουσίες</a:t>
            </a:r>
            <a:endParaRPr lang="el-GR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299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57200"/>
            <a:ext cx="8686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Παράγοντες κινδύνου για την νεφροτοξικότητα από αμινογλυκοσίδες</a:t>
            </a:r>
          </a:p>
          <a:p>
            <a:endParaRPr lang="el-GR" sz="2000" dirty="0">
              <a:latin typeface="Comic Sans MS" pitchFamily="66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Παρατεταμένη διάρκεια θεραπείας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Προχωρημένη ηλικία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Συν-νοσηρότητα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Μειωμένος δραστικός ενδαγγειακός όγκος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Σηψαιμία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Σύγχρονη χορήγηση άλλων φαρμάκων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Αυξημένα επίπεδα ορού 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Νεφροτοξικότητα της συγκεκριμένης αμινογλυκοσίδης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Συχνότητα χορήγησης</a:t>
            </a:r>
            <a:endParaRPr lang="el-GR" sz="2000" dirty="0">
              <a:solidFill>
                <a:srgbClr val="FFC000"/>
              </a:solidFill>
              <a:latin typeface="Comic Sans MS" pitchFamily="66" charset="0"/>
            </a:endParaRPr>
          </a:p>
        </p:txBody>
      </p:sp>
      <p:sp>
        <p:nvSpPr>
          <p:cNvPr id="3" name="2 - TextBox"/>
          <p:cNvSpPr txBox="1"/>
          <p:nvPr/>
        </p:nvSpPr>
        <p:spPr>
          <a:xfrm>
            <a:off x="152400" y="4495800"/>
            <a:ext cx="86868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Παρατεταμένη διάρκεια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θεραπείας: </a:t>
            </a:r>
            <a:r>
              <a:rPr lang="el-GR" sz="2000" dirty="0" smtClean="0">
                <a:latin typeface="Comic Sans MS" pitchFamily="66" charset="0"/>
              </a:rPr>
              <a:t>συνήθως η εμφάνιση ΟΝΑ από αμινογλυκοσίδες  συμβαίνει μετά από χορήγηση των φαρμάκων για 5-7 ημέρες τουλάχιστον</a:t>
            </a:r>
          </a:p>
          <a:p>
            <a:pPr marL="342900" indent="-342900">
              <a:buFont typeface="+mj-lt"/>
              <a:buAutoNum type="arabicPeriod"/>
            </a:pPr>
            <a:r>
              <a:rPr lang="el-GR" sz="2000" dirty="0">
                <a:solidFill>
                  <a:srgbClr val="FFC000"/>
                </a:solidFill>
                <a:latin typeface="Comic Sans MS" pitchFamily="66" charset="0"/>
              </a:rPr>
              <a:t>Προχωρημένη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ηλικία: </a:t>
            </a:r>
            <a:r>
              <a:rPr lang="el-GR" sz="2000" dirty="0">
                <a:latin typeface="Comic Sans MS" pitchFamily="66" charset="0"/>
              </a:rPr>
              <a:t>η</a:t>
            </a:r>
            <a:r>
              <a:rPr lang="el-GR" sz="2000" dirty="0" smtClean="0">
                <a:latin typeface="Comic Sans MS" pitchFamily="66" charset="0"/>
              </a:rPr>
              <a:t> μειωμένη ικανότητα αναγέννησης των κυττάρων του εγγύς σωληναρίου αλλά και η υπερ-εκτίμηση της κάθαρσης κρεατινίνης φαίνεται πως ευθύνονται για την μεγαλύτερη ευαισθησία των ηλικιωμένων στις αμινογλυκοσίδες</a:t>
            </a: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62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568" y="381000"/>
            <a:ext cx="8991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 pitchFamily="66" charset="0"/>
              </a:rPr>
              <a:t>3.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Η συν-υπάρχουσα νοσηρότητα </a:t>
            </a:r>
            <a:r>
              <a:rPr lang="el-GR" sz="2000" dirty="0" smtClean="0">
                <a:latin typeface="Comic Sans MS" pitchFamily="66" charset="0"/>
              </a:rPr>
              <a:t>αυξάνει τον κίνδυνο της νεφροτοξικότητας από αμινογλυκοσίδες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Σακχαρώδης διαβήτης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Λευχαιμία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Αν και ορισμένες δημοσιεύσεις παρουσίαζαν την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ΧΝΝ</a:t>
            </a:r>
            <a:r>
              <a:rPr lang="el-GR" sz="2000" dirty="0" smtClean="0">
                <a:latin typeface="Comic Sans MS" pitchFamily="66" charset="0"/>
              </a:rPr>
              <a:t> ως παράγοντα κινδύνου αυτό δεν φαίνεται να ισχύει: το πρόβλημα έγκειται στη λάθος εκτίμηση της πραγματικής νεφρικής λειτουργίας (κάθαρση κρεατινίνης) και τη μη-προσαρμογή της δόσης των αμινογλυκοσιδών στα πραγματικά  επίπεδα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νεφρικής ανεπάρκειας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Ηπατική ανεπάρκεια</a:t>
            </a:r>
            <a:r>
              <a:rPr lang="el-GR" sz="2000" dirty="0" smtClean="0">
                <a:latin typeface="Comic Sans MS" pitchFamily="66" charset="0"/>
              </a:rPr>
              <a:t>: η ενεργοποίηση του άξονα ρενίνης-αγγειοτενσίνης-αλδοστερόνης, η υπερ-χολερυθριναιμία και η ενδοτοξίνη, αυξάνουν την νεφρο-τοξικότητα των αμινογλυκοσιδών</a:t>
            </a:r>
          </a:p>
          <a:p>
            <a:r>
              <a:rPr lang="el-GR" sz="2000" dirty="0" smtClean="0">
                <a:latin typeface="Comic Sans MS" pitchFamily="66" charset="0"/>
              </a:rPr>
              <a:t>4.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Μειωμένος δραστικός ενδαγγειακός όγκος </a:t>
            </a:r>
            <a:r>
              <a:rPr lang="el-GR" sz="2000" dirty="0" smtClean="0">
                <a:latin typeface="Comic Sans MS" pitchFamily="66" charset="0"/>
              </a:rPr>
              <a:t>που έχει ως συνέπεια την μειωμένη αιμάτωση των νεφρών και την νεφρική ισχαιμία</a:t>
            </a:r>
          </a:p>
          <a:p>
            <a:r>
              <a:rPr lang="el-GR" sz="2000" dirty="0" smtClean="0">
                <a:latin typeface="Comic Sans MS" pitchFamily="66" charset="0"/>
              </a:rPr>
              <a:t>[καρδιακή ανεπάρκεια, σηψαιμία, ηπατική ανεπάρκεια]</a:t>
            </a:r>
          </a:p>
          <a:p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Η ισχαιμία αυξάνει την νεφροτοξικότητα των αμινογλυκοσιδών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000" dirty="0">
                <a:latin typeface="Comic Sans MS" pitchFamily="66" charset="0"/>
              </a:rPr>
              <a:t>Μ</a:t>
            </a:r>
            <a:r>
              <a:rPr lang="el-GR" sz="2000" dirty="0" smtClean="0">
                <a:latin typeface="Comic Sans MS" pitchFamily="66" charset="0"/>
              </a:rPr>
              <a:t>ειώνει τα ενεργειακά αποθέματα των κυττάρων και οι αμινογλυκοσίδες τα εξαντλούν (</a:t>
            </a:r>
            <a:r>
              <a:rPr lang="en-US" sz="2000" dirty="0" smtClean="0">
                <a:latin typeface="Comic Sans MS" pitchFamily="66" charset="0"/>
              </a:rPr>
              <a:t>S3)</a:t>
            </a:r>
            <a:endParaRPr lang="el-GR" sz="20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70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686800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sz="2000" dirty="0">
                <a:latin typeface="Comic Sans MS" pitchFamily="66" charset="0"/>
              </a:rPr>
              <a:t>Αλλοιώνει την σύσταση των λιπιδίων της μεμβράνης, αυξάνοντας την ποσότητα της φωσφατο-ινοσιτόλης που έχει ως συνέπεια την αυξημένη σύνδεση-ενδοκύτωση των αμινογλυκοσιδών στα κύτταρα του εγγύς σωληναρίου </a:t>
            </a:r>
            <a:endParaRPr lang="en-US" sz="2000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l-GR" sz="2000" dirty="0" smtClean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5.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Σηψαιμία</a:t>
            </a:r>
            <a:r>
              <a:rPr lang="el-GR" sz="2000" dirty="0" smtClean="0">
                <a:latin typeface="Comic Sans MS" pitchFamily="66" charset="0"/>
              </a:rPr>
              <a:t>, αυξάνει την νεφροτοξικότητα λόγω μείωσης του δραστικού ενδαγγειακού όγκου και ενδοτοξίνης</a:t>
            </a:r>
            <a:endParaRPr lang="en-US" sz="2000" dirty="0" smtClean="0">
              <a:latin typeface="Comic Sans MS" pitchFamily="66" charset="0"/>
            </a:endParaRPr>
          </a:p>
          <a:p>
            <a:endParaRPr lang="el-GR" sz="2000" dirty="0" smtClean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6.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Σύγχρονη χορήγηση άλλων φαρμάκων</a:t>
            </a:r>
          </a:p>
          <a:p>
            <a:r>
              <a:rPr lang="el-GR" sz="2000" dirty="0" smtClean="0">
                <a:latin typeface="Comic Sans MS" pitchFamily="66" charset="0"/>
              </a:rPr>
              <a:t>Τα φάρμακα που φαίνεται πως αυξάνουν την νεφροτοξικότητα των αμινογλυκοσιδών είναι: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η φουροσεμίδη, τα 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NSAIDs,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οι 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AMEA,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η </a:t>
            </a:r>
            <a:r>
              <a:rPr lang="en-US" sz="2000" dirty="0" err="1" smtClean="0">
                <a:solidFill>
                  <a:srgbClr val="FFC000"/>
                </a:solidFill>
                <a:latin typeface="Comic Sans MS" pitchFamily="66" charset="0"/>
              </a:rPr>
              <a:t>Cisplatin</a:t>
            </a:r>
            <a:r>
              <a:rPr lang="en-US" sz="2000" dirty="0" smtClean="0">
                <a:solidFill>
                  <a:srgbClr val="FFC000"/>
                </a:solidFill>
                <a:latin typeface="Comic Sans MS" pitchFamily="66" charset="0"/>
              </a:rPr>
              <a:t>,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η Κυκλοσπορίνη, η Κλινδαμυκίνη και η Βανκομυκίνη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συν-χορήγηση με κεφαλοσπορίνες δεν φαίνεται να αυξάνει την νεφροτοξικότητα ενώ υπάρχουν δημοσιεύσεις που λένε ότι η συν-χορήγηση με πενικιλλίνες μπορεί και να προστατεύει (μειώνει την πρόσληψη των αμινογλυκοσιδών από τα σωληνάρια)</a:t>
            </a:r>
            <a:endParaRPr lang="en-US" sz="2000" dirty="0" smtClean="0">
              <a:latin typeface="Comic Sans MS" pitchFamily="66" charset="0"/>
            </a:endParaRPr>
          </a:p>
          <a:p>
            <a:endParaRPr lang="en-US" sz="2000" dirty="0">
              <a:latin typeface="Comic Sans MS" pitchFamily="66" charset="0"/>
            </a:endParaRPr>
          </a:p>
          <a:p>
            <a:r>
              <a:rPr lang="en-US" sz="2000" dirty="0" smtClean="0">
                <a:latin typeface="Comic Sans MS" pitchFamily="66" charset="0"/>
              </a:rPr>
              <a:t>7.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Επίπεδα ορού:</a:t>
            </a:r>
            <a:r>
              <a:rPr lang="el-GR" sz="2000" dirty="0" smtClean="0">
                <a:latin typeface="Comic Sans MS" pitchFamily="66" charset="0"/>
              </a:rPr>
              <a:t> έχουν σημασία κυρίως λόγω της δυσκολίας εκτίμησης της πραγματικής νεφρικής λειτουργίας και επειδή αυτή μπορεί να μεταβληθεί κατά τη διάρκεια της θεραπείας</a:t>
            </a: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34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8.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Νεφροτοξικότητα συγκεκριμένης αμινογλυκοσίδης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1" dirty="0">
                <a:latin typeface="Comic Sans MS" pitchFamily="66" charset="0"/>
              </a:rPr>
              <a:t>Νεομυκίνη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1" dirty="0">
                <a:latin typeface="Comic Sans MS" pitchFamily="66" charset="0"/>
              </a:rPr>
              <a:t>Τομπραμυκίνη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1" dirty="0">
                <a:latin typeface="Comic Sans MS" pitchFamily="66" charset="0"/>
              </a:rPr>
              <a:t>Γενταμυκίνη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1" dirty="0">
                <a:latin typeface="Comic Sans MS" pitchFamily="66" charset="0"/>
              </a:rPr>
              <a:t>Αμικασίνη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l-GR" sz="2000" b="1" dirty="0">
                <a:latin typeface="Comic Sans MS" pitchFamily="66" charset="0"/>
              </a:rPr>
              <a:t>Στρεπτομυκίνη</a:t>
            </a:r>
          </a:p>
          <a:p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Πρακτικά η διαφορά δεν είναι πολή μεγάλη</a:t>
            </a:r>
          </a:p>
          <a:p>
            <a:endParaRPr lang="el-GR" sz="2000" dirty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9. </a:t>
            </a:r>
            <a:r>
              <a:rPr lang="el-GR" sz="2000" dirty="0" smtClean="0">
                <a:solidFill>
                  <a:srgbClr val="FFC000"/>
                </a:solidFill>
                <a:latin typeface="Comic Sans MS" pitchFamily="66" charset="0"/>
              </a:rPr>
              <a:t>Συχνότητα δοσολογίας: </a:t>
            </a:r>
            <a:r>
              <a:rPr lang="el-GR" sz="2000" dirty="0" smtClean="0">
                <a:latin typeface="Comic Sans MS" pitchFamily="66" charset="0"/>
              </a:rPr>
              <a:t>σε ορισμένες δημοσιεύσεις, μια μεγάλη δόση κάθε 24 ή 48 ώρες έδειξε να είναι πιο αποτελεσματική (</a:t>
            </a:r>
            <a:r>
              <a:rPr lang="en-US" sz="2000" dirty="0" smtClean="0">
                <a:latin typeface="Comic Sans MS" pitchFamily="66" charset="0"/>
              </a:rPr>
              <a:t>post-antibiotic effect) </a:t>
            </a:r>
            <a:r>
              <a:rPr lang="el-GR" sz="2000" dirty="0" smtClean="0">
                <a:latin typeface="Comic Sans MS" pitchFamily="66" charset="0"/>
              </a:rPr>
              <a:t>και λιγότερο νεφροτοξική (κορεσμός σύνδεσης με φωσφολιπίδια-ενδοκύτωσης) </a:t>
            </a: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76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photos-a.ak.fbcdn.net/hphotos-ak-ash4/399518_10151314718983525_1904439959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4752975" cy="60960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"/>
            <a:ext cx="83058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Comic Sans MS" pitchFamily="66" charset="0"/>
              </a:rPr>
              <a:t>Παθογένεια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Ανοσολογική  αντίδραση</a:t>
            </a:r>
            <a:r>
              <a:rPr lang="el-GR" sz="2000" dirty="0" smtClean="0">
                <a:latin typeface="Comic Sans MS" pitchFamily="66" charset="0"/>
              </a:rPr>
              <a:t> με έκφραση ενδογενούς νεφρικού αντιγόνου ή εξωγενούς αντιγόνου που επεξεργάζονται τα κύτταρα του σωληναρίου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Αντίδραση όμοια με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αντιδράσεις υπερευαισθησίας </a:t>
            </a:r>
            <a:r>
              <a:rPr lang="el-GR" sz="2000" dirty="0" smtClean="0">
                <a:latin typeface="Comic Sans MS" pitchFamily="66" charset="0"/>
              </a:rPr>
              <a:t>(αρκεί έκθεση στο φάρμακο για μια φορά).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Ο διάμεσος νεφρικός ιστός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διηθείται από πλήθος Τ λεμφοκύτταρων και μακροφάγων</a:t>
            </a:r>
            <a:endParaRPr lang="el-GR" sz="20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6890" y="2706945"/>
            <a:ext cx="3873910" cy="23679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527009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Εκκρίνονται 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κυτταροκίνες</a:t>
            </a:r>
            <a:r>
              <a:rPr lang="el-GR" sz="2000" dirty="0" smtClean="0">
                <a:latin typeface="Comic Sans MS" pitchFamily="66" charset="0"/>
              </a:rPr>
              <a:t> που αυξάνουν την παραγωγή εξωκυττάριου ουσίας , τον αριθμό ινοβλαστών και περισσότερα φλεγμονώδη κύτταρα συσωρεύονται στη περιοχή</a:t>
            </a:r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65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Πολύ γρήγορα, στα σημεία της διάχυτης φλεγμονώδους διήθησης αρχίζει να εμφανίζεται </a:t>
            </a:r>
            <a:r>
              <a:rPr lang="el-GR" sz="2400" b="1" dirty="0" smtClean="0">
                <a:solidFill>
                  <a:srgbClr val="00B0F0"/>
                </a:solidFill>
                <a:latin typeface="Comic Sans MS" pitchFamily="66" charset="0"/>
              </a:rPr>
              <a:t>ίνωση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που καταστρέφει τον διάμεσο νεφρικό ιστό και οδηγεί σε ατροφία των σωληναρίων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Η ίνωση παρατηρείται ήδη </a:t>
            </a:r>
            <a:r>
              <a:rPr lang="el-GR" sz="2000" b="1" dirty="0" smtClean="0">
                <a:solidFill>
                  <a:srgbClr val="00B0F0"/>
                </a:solidFill>
                <a:latin typeface="Comic Sans MS" pitchFamily="66" charset="0"/>
              </a:rPr>
              <a:t>7-10 ημέρες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μετά την εκδήλωση  της ΟΔΝ</a:t>
            </a:r>
            <a:endParaRPr lang="el-GR" sz="20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775" y="2362200"/>
            <a:ext cx="4362450" cy="2762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1180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381000"/>
            <a:ext cx="85344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latin typeface="Comic Sans MS" pitchFamily="66" charset="0"/>
              </a:rPr>
              <a:t>Η κλινική-εργαστηριακή εικόνα της ΟΔΝ εμφανίζεται περίπου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10 ημέρες</a:t>
            </a:r>
            <a:r>
              <a:rPr lang="en-US" sz="20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έως και μήνες μετά την </a:t>
            </a:r>
            <a:r>
              <a:rPr lang="el-GR" sz="2000" b="1" dirty="0" smtClean="0">
                <a:solidFill>
                  <a:srgbClr val="00B0F0"/>
                </a:solidFill>
                <a:latin typeface="Comic Sans MS" pitchFamily="66" charset="0"/>
              </a:rPr>
              <a:t>πρώτη έκθεση</a:t>
            </a:r>
            <a:r>
              <a:rPr lang="el-GR" sz="2000" b="1" dirty="0" smtClean="0"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ή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3-5 ημέρες μετά την </a:t>
            </a:r>
            <a:r>
              <a:rPr lang="el-GR" sz="2000" b="1" dirty="0" smtClean="0">
                <a:solidFill>
                  <a:srgbClr val="00B0F0"/>
                </a:solidFill>
                <a:latin typeface="Comic Sans MS" pitchFamily="66" charset="0"/>
              </a:rPr>
              <a:t>δεύτερη έκθεση</a:t>
            </a:r>
            <a:r>
              <a:rPr lang="el-GR" sz="2000" dirty="0" smtClean="0">
                <a:latin typeface="Comic Sans MS" pitchFamily="66" charset="0"/>
              </a:rPr>
              <a:t> σε κάποιο φάρμακο</a:t>
            </a:r>
          </a:p>
          <a:p>
            <a:endParaRPr lang="el-GR" sz="2000" dirty="0">
              <a:latin typeface="Comic Sans MS" pitchFamily="66" charset="0"/>
            </a:endParaRPr>
          </a:p>
          <a:p>
            <a:r>
              <a:rPr lang="el-GR" sz="2000" dirty="0" smtClean="0">
                <a:latin typeface="Comic Sans MS" pitchFamily="66" charset="0"/>
              </a:rPr>
              <a:t>Σε 121 περιπτώσεις ΟΔΝ (91% οφειλόμενες σε φάρμακα και 44% σε </a:t>
            </a:r>
            <a:r>
              <a:rPr lang="en-US" sz="2000" dirty="0" smtClean="0">
                <a:latin typeface="Comic Sans MS" pitchFamily="66" charset="0"/>
              </a:rPr>
              <a:t>NSAIDs) [NDT, 2004, KI 2008] </a:t>
            </a:r>
            <a:r>
              <a:rPr lang="el-GR" sz="2000" dirty="0" smtClean="0">
                <a:latin typeface="Comic Sans MS" pitchFamily="66" charset="0"/>
              </a:rPr>
              <a:t>τα κλινικο-εργαστηριακά ευρήματα ήταν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Οξεία Νεφρική Ανεπάρκεια 100%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latin typeface="Comic Sans MS" pitchFamily="66" charset="0"/>
              </a:rPr>
              <a:t>ΟΝΑ που χρειάστηκε </a:t>
            </a:r>
            <a:r>
              <a:rPr lang="en-US" sz="2000" dirty="0" smtClean="0">
                <a:latin typeface="Comic Sans MS" pitchFamily="66" charset="0"/>
              </a:rPr>
              <a:t>HD  40%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latin typeface="Comic Sans MS" pitchFamily="66" charset="0"/>
              </a:rPr>
              <a:t>Αρθραλγίες  45%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Πυρετός  36%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Δερματικό εξάνθημα  22%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Ηωσινοφιλία  35%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Μικροσκοπική αιματουρία 67%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latin typeface="Comic Sans MS" pitchFamily="66" charset="0"/>
              </a:rPr>
              <a:t>Μακροσκοπική αιματουρία  5%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Πυουρία  82%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Λευκωματουρία (όχι επιπέδου νεφρωσικού)  93%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latin typeface="Comic Sans MS" pitchFamily="66" charset="0"/>
              </a:rPr>
              <a:t>Λευκωματουρία επιπέδου νεφρωσικού  2.5%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l-GR" sz="2000" dirty="0" smtClean="0">
                <a:latin typeface="Comic Sans MS" pitchFamily="66" charset="0"/>
              </a:rPr>
              <a:t>Πλήρες νεφρωσικό σύνδρομο  0.8%</a:t>
            </a:r>
            <a:endParaRPr lang="en-US" sz="2000" dirty="0" smtClean="0">
              <a:latin typeface="Comic Sans MS" pitchFamily="66" charset="0"/>
            </a:endParaRPr>
          </a:p>
          <a:p>
            <a:pPr marL="342900" indent="-342900">
              <a:buFont typeface="Wingdings" pitchFamily="2" charset="2"/>
              <a:buChar char="Ø"/>
            </a:pPr>
            <a:endParaRPr lang="en-US" sz="2000" dirty="0" smtClean="0">
              <a:latin typeface="Comic Sans MS" pitchFamily="66" charset="0"/>
            </a:endParaRPr>
          </a:p>
          <a:p>
            <a:endParaRPr lang="el-GR" sz="2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656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2400" y="38100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Οι περισσότεροι ασθενείς εμφανίζονται με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μη-ειδικά συμπτώματα </a:t>
            </a:r>
            <a:r>
              <a:rPr lang="el-GR" sz="2000" dirty="0" smtClean="0">
                <a:latin typeface="Comic Sans MS" pitchFamily="66" charset="0"/>
              </a:rPr>
              <a:t>και σημεία ΟΝΑ: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ναυτία, εμέτους, κακουχία</a:t>
            </a:r>
            <a:r>
              <a:rPr lang="el-GR" sz="2000" dirty="0" smtClean="0">
                <a:latin typeface="Comic Sans MS" pitchFamily="66" charset="0"/>
              </a:rPr>
              <a:t>, </a:t>
            </a: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Στο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ίζημα των ούρων </a:t>
            </a:r>
            <a:r>
              <a:rPr lang="el-GR" sz="2000" dirty="0" smtClean="0">
                <a:latin typeface="Comic Sans MS" pitchFamily="66" charset="0"/>
              </a:rPr>
              <a:t>υπάρχουν συνήθως: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πυοσφαίρια, ερυθρά και λευκοκυτταρικοί κύλινδροι</a:t>
            </a:r>
            <a:r>
              <a:rPr lang="el-GR" sz="2000" dirty="0" smtClean="0">
                <a:latin typeface="Comic Sans MS" pitchFamily="66" charset="0"/>
              </a:rPr>
              <a:t> καθώς και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μικρού βαθμού λευκωματουρία </a:t>
            </a:r>
            <a:r>
              <a:rPr lang="el-GR" sz="2000" dirty="0" smtClean="0">
                <a:latin typeface="Comic Sans MS" pitchFamily="66" charset="0"/>
              </a:rPr>
              <a:t>(</a:t>
            </a:r>
            <a:r>
              <a:rPr lang="en-US" sz="2000" dirty="0" smtClean="0">
                <a:latin typeface="Comic Sans MS" pitchFamily="66" charset="0"/>
              </a:rPr>
              <a:t>1 g / day)</a:t>
            </a:r>
            <a:endParaRPr lang="el-GR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παρουσία </a:t>
            </a:r>
            <a:r>
              <a:rPr lang="el-GR" sz="2000" dirty="0" err="1" smtClean="0">
                <a:latin typeface="Comic Sans MS" pitchFamily="66" charset="0"/>
              </a:rPr>
              <a:t>ερυθροκυτταρικών</a:t>
            </a:r>
            <a:r>
              <a:rPr lang="el-GR" sz="2000" dirty="0" smtClean="0">
                <a:latin typeface="Comic Sans MS" pitchFamily="66" charset="0"/>
              </a:rPr>
              <a:t> κυλίνδρων απομακρύνει την διάγνωση (</a:t>
            </a:r>
            <a:r>
              <a:rPr lang="el-GR" sz="2000" dirty="0" err="1" smtClean="0">
                <a:latin typeface="Comic Sans MS" pitchFamily="66" charset="0"/>
              </a:rPr>
              <a:t>σπειραματική</a:t>
            </a:r>
            <a:r>
              <a:rPr lang="el-GR" sz="2000" dirty="0" smtClean="0">
                <a:latin typeface="Comic Sans MS" pitchFamily="66" charset="0"/>
              </a:rPr>
              <a:t> βλάβη), και το ίδιο συμβαίνει όταν εντοπίζονται κοκκιώδεις κύλινδροι (οξεία </a:t>
            </a:r>
            <a:r>
              <a:rPr lang="el-GR" sz="2000" dirty="0" err="1" smtClean="0">
                <a:latin typeface="Comic Sans MS" pitchFamily="66" charset="0"/>
              </a:rPr>
              <a:t>σωληναριακή</a:t>
            </a:r>
            <a:r>
              <a:rPr lang="el-GR" sz="2000" dirty="0" smtClean="0">
                <a:latin typeface="Comic Sans MS" pitchFamily="66" charset="0"/>
              </a:rPr>
              <a:t> νέκρωση) ή φτωχό ίζημα (προ-</a:t>
            </a:r>
            <a:r>
              <a:rPr lang="el-GR" sz="2000" dirty="0" err="1" smtClean="0">
                <a:latin typeface="Comic Sans MS" pitchFamily="66" charset="0"/>
              </a:rPr>
              <a:t>νεφρική</a:t>
            </a:r>
            <a:r>
              <a:rPr lang="el-GR" sz="2000" dirty="0" smtClean="0">
                <a:latin typeface="Comic Sans MS" pitchFamily="66" charset="0"/>
              </a:rPr>
              <a:t> βλάβη) </a:t>
            </a:r>
            <a:endParaRPr lang="en-US" sz="2000" dirty="0" smtClean="0">
              <a:latin typeface="Comic Sans MS" pitchFamily="66" charset="0"/>
            </a:endParaRPr>
          </a:p>
        </p:txBody>
      </p:sp>
      <p:pic>
        <p:nvPicPr>
          <p:cNvPr id="3074" name="Picture 2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505200"/>
            <a:ext cx="3429000" cy="2352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581400"/>
            <a:ext cx="3429000" cy="2247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152400" y="609600"/>
            <a:ext cx="8686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Comic Sans MS" pitchFamily="66" charset="0"/>
              </a:rPr>
              <a:t>Ta </a:t>
            </a:r>
            <a:r>
              <a:rPr lang="el-GR" sz="2000" dirty="0" smtClean="0">
                <a:latin typeface="Comic Sans MS" pitchFamily="66" charset="0"/>
              </a:rPr>
              <a:t>κλασικά σημεία υπερευαισθησίας (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πυρετός, εξάνθημα, </a:t>
            </a:r>
            <a:r>
              <a:rPr lang="el-GR" sz="2000" dirty="0" err="1" smtClean="0">
                <a:solidFill>
                  <a:srgbClr val="00B0F0"/>
                </a:solidFill>
                <a:latin typeface="Comic Sans MS" pitchFamily="66" charset="0"/>
              </a:rPr>
              <a:t>ηωσινοφιλία</a:t>
            </a:r>
            <a:r>
              <a:rPr lang="el-GR" sz="2000" dirty="0" smtClean="0">
                <a:latin typeface="Comic Sans MS" pitchFamily="66" charset="0"/>
              </a:rPr>
              <a:t>) παρουσιάζονται λιγότερο συχνά από ότι αναφέρονταν στο παρελθόν (στο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20-30%</a:t>
            </a:r>
            <a:r>
              <a:rPr lang="el-GR" sz="2000" dirty="0" smtClean="0">
                <a:latin typeface="Comic Sans MS" pitchFamily="66" charset="0"/>
              </a:rPr>
              <a:t> των περιστατικών), η δε παρουσία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και των τριών σημείων συγχρόνως</a:t>
            </a:r>
            <a:r>
              <a:rPr lang="el-GR" sz="2000" dirty="0" smtClean="0">
                <a:latin typeface="Comic Sans MS" pitchFamily="66" charset="0"/>
              </a:rPr>
              <a:t> έχει περιοριστεί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στο 10% </a:t>
            </a:r>
            <a:r>
              <a:rPr lang="el-GR" sz="2000" dirty="0" smtClean="0">
                <a:latin typeface="Comic Sans MS" pitchFamily="66" charset="0"/>
              </a:rPr>
              <a:t>των ασθενών</a:t>
            </a:r>
          </a:p>
          <a:p>
            <a:endParaRPr lang="el-GR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Στη διαφορική διάγνωση πρέπει να εισέρχεται και η άλλη οντότητα με δερματικές-νεφρολογικές-αιματολογικές εκδηλώσεις</a:t>
            </a:r>
          </a:p>
          <a:p>
            <a:pPr lvl="1">
              <a:buFont typeface="Arial" pitchFamily="34" charset="0"/>
              <a:buChar char="•"/>
            </a:pPr>
            <a:r>
              <a:rPr lang="el-GR" sz="2000" dirty="0" err="1" smtClean="0">
                <a:solidFill>
                  <a:srgbClr val="00B0F0"/>
                </a:solidFill>
                <a:latin typeface="Comic Sans MS" pitchFamily="66" charset="0"/>
              </a:rPr>
              <a:t>Αθηρο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-</a:t>
            </a:r>
            <a:r>
              <a:rPr lang="el-GR" sz="2000" dirty="0" err="1" smtClean="0">
                <a:solidFill>
                  <a:srgbClr val="00B0F0"/>
                </a:solidFill>
                <a:latin typeface="Comic Sans MS" pitchFamily="66" charset="0"/>
              </a:rPr>
              <a:t>εμβολική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 νεφρική νόσος</a:t>
            </a:r>
            <a:r>
              <a:rPr lang="el-GR" sz="2000" dirty="0" smtClean="0">
                <a:latin typeface="Comic Sans MS" pitchFamily="66" charset="0"/>
              </a:rPr>
              <a:t>: έκπτωση νεφρικής λειτουργίας, </a:t>
            </a:r>
            <a:r>
              <a:rPr lang="en-US" sz="2000" dirty="0" err="1" smtClean="0">
                <a:latin typeface="Comic Sans MS" pitchFamily="66" charset="0"/>
              </a:rPr>
              <a:t>livedo</a:t>
            </a:r>
            <a:r>
              <a:rPr lang="en-US" sz="2000" dirty="0" smtClean="0">
                <a:latin typeface="Comic Sans MS" pitchFamily="66" charset="0"/>
              </a:rPr>
              <a:t> </a:t>
            </a:r>
            <a:r>
              <a:rPr lang="en-US" sz="2000" dirty="0" err="1" smtClean="0">
                <a:latin typeface="Comic Sans MS" pitchFamily="66" charset="0"/>
              </a:rPr>
              <a:t>reticularis</a:t>
            </a:r>
            <a:r>
              <a:rPr lang="en-US" sz="2000" dirty="0" smtClean="0">
                <a:latin typeface="Comic Sans MS" pitchFamily="66" charset="0"/>
              </a:rPr>
              <a:t>, </a:t>
            </a:r>
            <a:r>
              <a:rPr lang="el-GR" sz="2000" dirty="0" err="1" smtClean="0">
                <a:latin typeface="Comic Sans MS" pitchFamily="66" charset="0"/>
              </a:rPr>
              <a:t>ηωσινοφιλία</a:t>
            </a:r>
            <a:endParaRPr lang="el-GR" sz="2000" dirty="0" smtClean="0">
              <a:latin typeface="Comic Sans MS" pitchFamily="66" charset="0"/>
            </a:endParaRPr>
          </a:p>
          <a:p>
            <a:pPr lvl="1"/>
            <a:endParaRPr lang="el-GR" sz="2000" dirty="0" smtClean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smtClean="0">
                <a:latin typeface="Comic Sans MS" pitchFamily="66" charset="0"/>
              </a:rPr>
              <a:t>Η </a:t>
            </a:r>
            <a:r>
              <a:rPr lang="el-GR" sz="2000" dirty="0" err="1" smtClean="0">
                <a:solidFill>
                  <a:srgbClr val="00B0F0"/>
                </a:solidFill>
                <a:latin typeface="Comic Sans MS" pitchFamily="66" charset="0"/>
              </a:rPr>
              <a:t>ηωσινοφιλουρία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 </a:t>
            </a:r>
            <a:r>
              <a:rPr lang="el-GR" sz="2000" dirty="0" smtClean="0">
                <a:latin typeface="Comic Sans MS" pitchFamily="66" charset="0"/>
              </a:rPr>
              <a:t>όταν εντοπιστεί με χρώση </a:t>
            </a:r>
            <a:r>
              <a:rPr lang="en-US" sz="2000" dirty="0" smtClean="0">
                <a:latin typeface="Comic Sans MS" pitchFamily="66" charset="0"/>
              </a:rPr>
              <a:t>Hansel </a:t>
            </a:r>
            <a:r>
              <a:rPr lang="el-GR" sz="2000" dirty="0" smtClean="0">
                <a:latin typeface="Comic Sans MS" pitchFamily="66" charset="0"/>
              </a:rPr>
              <a:t>(&gt; 1% των λευκών στα ούρα)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υπολείπεται σε ευαισθησία (67%) και ειδικότητα (83%) (ταχέως εξελισσόμενη και </a:t>
            </a:r>
            <a:r>
              <a:rPr lang="el-GR" sz="2000" dirty="0" err="1" smtClean="0">
                <a:solidFill>
                  <a:srgbClr val="00B0F0"/>
                </a:solidFill>
                <a:latin typeface="Comic Sans MS" pitchFamily="66" charset="0"/>
              </a:rPr>
              <a:t>αθηρο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-</a:t>
            </a:r>
            <a:r>
              <a:rPr lang="el-GR" sz="2000" dirty="0" err="1" smtClean="0">
                <a:solidFill>
                  <a:srgbClr val="00B0F0"/>
                </a:solidFill>
                <a:latin typeface="Comic Sans MS" pitchFamily="66" charset="0"/>
              </a:rPr>
              <a:t>εμβολική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 νόσος)</a:t>
            </a:r>
          </a:p>
          <a:p>
            <a:endParaRPr lang="el-GR" sz="2000" dirty="0" smtClean="0">
              <a:solidFill>
                <a:srgbClr val="00B0F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l-GR" sz="2000" dirty="0" err="1" smtClean="0">
                <a:solidFill>
                  <a:srgbClr val="00B0F0"/>
                </a:solidFill>
                <a:latin typeface="Comic Sans MS" pitchFamily="66" charset="0"/>
              </a:rPr>
              <a:t>Νεφρωσικό</a:t>
            </a:r>
            <a:r>
              <a:rPr lang="el-GR" sz="2000" dirty="0" smtClean="0">
                <a:latin typeface="Comic Sans MS" pitchFamily="66" charset="0"/>
              </a:rPr>
              <a:t> μπορεί να εμφανιστεί αν το ενοχοποιούμενο φάρμακο είναι τα</a:t>
            </a:r>
            <a:r>
              <a:rPr lang="en-US" sz="2000" dirty="0" smtClean="0">
                <a:latin typeface="Comic Sans MS" pitchFamily="66" charset="0"/>
              </a:rPr>
              <a:t> NSAIDs – </a:t>
            </a:r>
            <a:r>
              <a:rPr lang="el-GR" sz="2000" dirty="0" smtClean="0">
                <a:latin typeface="Comic Sans MS" pitchFamily="66" charset="0"/>
              </a:rPr>
              <a:t>αν και στις τελευταίες δημοσιεύσεις παρουσιάζεται σπάνια – </a:t>
            </a:r>
            <a:r>
              <a:rPr lang="el-GR" sz="2000" dirty="0" smtClean="0">
                <a:solidFill>
                  <a:srgbClr val="00B0F0"/>
                </a:solidFill>
                <a:latin typeface="Comic Sans MS" pitchFamily="66" charset="0"/>
              </a:rPr>
              <a:t>2-3%</a:t>
            </a:r>
            <a:endParaRPr lang="el-GR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990600"/>
            <a:ext cx="4381500" cy="5229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591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3696</TotalTime>
  <Words>3133</Words>
  <Application>Microsoft Office PowerPoint</Application>
  <PresentationFormat>Προβολή στην οθόνη (4:3)</PresentationFormat>
  <Paragraphs>252</Paragraphs>
  <Slides>36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Horizon</vt:lpstr>
      <vt:lpstr>  φαρμακα και νεφροσ (ι)  ΟΞΕΙΑ ΔΙΑΜΕΣΗ ΝΕΦΡΙΤΙΔΑ  ΟΞΕΙΑ ΝΕΦΡΙΚΗ ΒΛΑΒΗ ΑΠΟ ΜΗ-ΣΤΕΡΙΝΟΕΙΔΗ ΑΝΤΙΦΛΕΓΜΟΝΩΔΗ  ΝΕΦΡΟΠΑΘΕΙΑ ΑΠΟ ΑΝΑΛΓΗΤΙΚΑ  ΝΕΦΡΟΤΟΞΙΚΟΤΗΤΑ ΑΠΟ ΑΜΥΝΟΓΛΥΚΟΣΙΔΕΣ  (ΒΑΣΙΚΕΣ ΓΝΩΣΕΙΣ)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  <vt:lpstr>Διαφάνεια 31</vt:lpstr>
      <vt:lpstr>Διαφάνεια 32</vt:lpstr>
      <vt:lpstr>Διαφάνεια 33</vt:lpstr>
      <vt:lpstr>Διαφάνεια 34</vt:lpstr>
      <vt:lpstr>Διαφάνεια 35</vt:lpstr>
      <vt:lpstr>Διαφάνεια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ΟΞΕΙΑ ΔΙΑΜΕΣΗ ΝΕΦΡΙΤΙΔΑ  ΟΞΕΙΑ ΝΕΦΡΙΚΗ ΑΝΕΠΑΡΚΕΙΑ ΑΠΟ ΜΗ-ΣΤΕΡΟΕΙΔΗ ΑΝΤΙΦΛΕΓΜΟΝΩΔΗ  ΝΕΦΡΟΠΑΘΕΙΑ ΑΠΟ ΑΝΑΛΓΗΤΙΚΑ  ΝΕΦΡΟΤΟΞΙΚΟΤΗΤΑ ΑΠΟ ΑΜΥΝΟΓΛΥΚΟΣΙΔΕΣ  (ΒΑΣΙΚΕΣ ΓΝΩΣΕΙΣ)</dc:title>
  <dc:creator>Γιώργος</dc:creator>
  <cp:lastModifiedBy>user</cp:lastModifiedBy>
  <cp:revision>170</cp:revision>
  <dcterms:created xsi:type="dcterms:W3CDTF">2012-03-16T18:41:59Z</dcterms:created>
  <dcterms:modified xsi:type="dcterms:W3CDTF">2013-03-04T19:40:24Z</dcterms:modified>
</cp:coreProperties>
</file>