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handoutMasterIdLst>
    <p:handoutMasterId r:id="rId71"/>
  </p:handoutMasterIdLst>
  <p:sldIdLst>
    <p:sldId id="256" r:id="rId2"/>
    <p:sldId id="268" r:id="rId3"/>
    <p:sldId id="257" r:id="rId4"/>
    <p:sldId id="258" r:id="rId5"/>
    <p:sldId id="261" r:id="rId6"/>
    <p:sldId id="263" r:id="rId7"/>
    <p:sldId id="262" r:id="rId8"/>
    <p:sldId id="260" r:id="rId9"/>
    <p:sldId id="265" r:id="rId10"/>
    <p:sldId id="264" r:id="rId11"/>
    <p:sldId id="266" r:id="rId12"/>
    <p:sldId id="267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9" r:id="rId24"/>
    <p:sldId id="283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78" r:id="rId36"/>
    <p:sldId id="277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6" r:id="rId52"/>
    <p:sldId id="324" r:id="rId53"/>
    <p:sldId id="313" r:id="rId54"/>
    <p:sldId id="314" r:id="rId55"/>
    <p:sldId id="318" r:id="rId56"/>
    <p:sldId id="312" r:id="rId57"/>
    <p:sldId id="316" r:id="rId58"/>
    <p:sldId id="317" r:id="rId59"/>
    <p:sldId id="323" r:id="rId60"/>
    <p:sldId id="321" r:id="rId61"/>
    <p:sldId id="319" r:id="rId62"/>
    <p:sldId id="320" r:id="rId63"/>
    <p:sldId id="289" r:id="rId64"/>
    <p:sldId id="326" r:id="rId65"/>
    <p:sldId id="327" r:id="rId66"/>
    <p:sldId id="328" r:id="rId67"/>
    <p:sldId id="329" r:id="rId68"/>
    <p:sldId id="330" r:id="rId69"/>
    <p:sldId id="325" r:id="rId70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05518-12B0-45D5-9968-457C73FF65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E0DF516-832F-43FB-B41E-6CA0AD7C6D31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κατά την έφοδο της νόσου</a:t>
          </a:r>
          <a:endParaRPr lang="el-GR" b="1" dirty="0">
            <a:latin typeface="Comic Sans MS" pitchFamily="66" charset="0"/>
          </a:endParaRPr>
        </a:p>
      </dgm:t>
    </dgm:pt>
    <dgm:pt modelId="{942A43F1-3EE8-4F44-94D7-361FF825F3C2}" type="parTrans" cxnId="{3BB730AC-4740-411A-821E-E43B206194DD}">
      <dgm:prSet/>
      <dgm:spPr/>
      <dgm:t>
        <a:bodyPr/>
        <a:lstStyle/>
        <a:p>
          <a:endParaRPr lang="el-GR"/>
        </a:p>
      </dgm:t>
    </dgm:pt>
    <dgm:pt modelId="{6157725A-8907-43F6-9697-97F7FC7405C3}" type="sibTrans" cxnId="{3BB730AC-4740-411A-821E-E43B206194DD}">
      <dgm:prSet/>
      <dgm:spPr/>
      <dgm:t>
        <a:bodyPr/>
        <a:lstStyle/>
        <a:p>
          <a:endParaRPr lang="el-GR"/>
        </a:p>
      </dgm:t>
    </dgm:pt>
    <dgm:pt modelId="{4B000685-5793-4FAC-A603-5A2A405FAEC9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Σχηματισμός </a:t>
          </a:r>
          <a:r>
            <a:rPr lang="en-US" b="1" dirty="0" smtClean="0">
              <a:latin typeface="Comic Sans MS" pitchFamily="66" charset="0"/>
            </a:rPr>
            <a:t>ANCA (1o </a:t>
          </a:r>
          <a:r>
            <a:rPr lang="el-GR" b="1" dirty="0" smtClean="0">
              <a:latin typeface="Comic Sans MS" pitchFamily="66" charset="0"/>
            </a:rPr>
            <a:t>κύμα φλεγμονής)</a:t>
          </a:r>
          <a:endParaRPr lang="el-GR" b="1" dirty="0">
            <a:latin typeface="Comic Sans MS" pitchFamily="66" charset="0"/>
          </a:endParaRPr>
        </a:p>
      </dgm:t>
    </dgm:pt>
    <dgm:pt modelId="{AFF20035-88C1-45EB-A373-D67318A3D19C}" type="parTrans" cxnId="{B3DE3322-3242-43F0-A088-DBBE1FBB8C9F}">
      <dgm:prSet/>
      <dgm:spPr/>
      <dgm:t>
        <a:bodyPr/>
        <a:lstStyle/>
        <a:p>
          <a:endParaRPr lang="el-GR"/>
        </a:p>
      </dgm:t>
    </dgm:pt>
    <dgm:pt modelId="{9126208F-411F-4D31-99B9-4342AE55AC34}" type="sibTrans" cxnId="{B3DE3322-3242-43F0-A088-DBBE1FBB8C9F}">
      <dgm:prSet/>
      <dgm:spPr/>
      <dgm:t>
        <a:bodyPr/>
        <a:lstStyle/>
        <a:p>
          <a:endParaRPr lang="el-GR"/>
        </a:p>
      </dgm:t>
    </dgm:pt>
    <dgm:pt modelId="{52888A61-9A90-4D06-BC89-A5CBA520DDE2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Ακίδα έναρξης </a:t>
          </a:r>
          <a:r>
            <a:rPr lang="en-US" b="1" dirty="0" smtClean="0">
              <a:latin typeface="Comic Sans MS" pitchFamily="66" charset="0"/>
            </a:rPr>
            <a:t>(</a:t>
          </a:r>
          <a:r>
            <a:rPr lang="el-GR" b="1" dirty="0" smtClean="0">
              <a:latin typeface="Comic Sans MS" pitchFamily="66" charset="0"/>
            </a:rPr>
            <a:t>2</a:t>
          </a:r>
          <a:r>
            <a:rPr lang="en-US" b="1" dirty="0" smtClean="0">
              <a:latin typeface="Comic Sans MS" pitchFamily="66" charset="0"/>
            </a:rPr>
            <a:t>o </a:t>
          </a:r>
          <a:r>
            <a:rPr lang="el-GR" b="1" dirty="0" smtClean="0">
              <a:latin typeface="Comic Sans MS" pitchFamily="66" charset="0"/>
            </a:rPr>
            <a:t>κύμα φλεγμονής)</a:t>
          </a:r>
          <a:endParaRPr lang="el-GR" b="1" dirty="0">
            <a:latin typeface="Comic Sans MS" pitchFamily="66" charset="0"/>
          </a:endParaRPr>
        </a:p>
      </dgm:t>
    </dgm:pt>
    <dgm:pt modelId="{065B6379-69B1-4274-A803-096B0434E674}" type="parTrans" cxnId="{C23ACBB2-860D-4EED-BF02-6370EFD4A8DE}">
      <dgm:prSet/>
      <dgm:spPr/>
      <dgm:t>
        <a:bodyPr/>
        <a:lstStyle/>
        <a:p>
          <a:endParaRPr lang="el-GR"/>
        </a:p>
      </dgm:t>
    </dgm:pt>
    <dgm:pt modelId="{D5BA2AC8-7249-4078-B8C3-EAD3C0B0E0CF}" type="sibTrans" cxnId="{C23ACBB2-860D-4EED-BF02-6370EFD4A8DE}">
      <dgm:prSet/>
      <dgm:spPr/>
      <dgm:t>
        <a:bodyPr/>
        <a:lstStyle/>
        <a:p>
          <a:endParaRPr lang="el-GR"/>
        </a:p>
      </dgm:t>
    </dgm:pt>
    <dgm:pt modelId="{E833FB46-A38C-4940-9455-B9E5E0D4F31C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κατά την πορεία της νόσου</a:t>
          </a:r>
          <a:endParaRPr lang="el-GR" b="1" dirty="0">
            <a:latin typeface="Comic Sans MS" pitchFamily="66" charset="0"/>
          </a:endParaRPr>
        </a:p>
      </dgm:t>
    </dgm:pt>
    <dgm:pt modelId="{C82085F2-3E41-4C68-BDE4-4C42DCD5DB60}" type="parTrans" cxnId="{E23CCB9C-CB16-4F64-A835-2E5119A979C4}">
      <dgm:prSet/>
      <dgm:spPr/>
      <dgm:t>
        <a:bodyPr/>
        <a:lstStyle/>
        <a:p>
          <a:endParaRPr lang="el-GR"/>
        </a:p>
      </dgm:t>
    </dgm:pt>
    <dgm:pt modelId="{AD4D21C6-9C5F-4011-AAC1-069D36D352B1}" type="sibTrans" cxnId="{E23CCB9C-CB16-4F64-A835-2E5119A979C4}">
      <dgm:prSet/>
      <dgm:spPr/>
      <dgm:t>
        <a:bodyPr/>
        <a:lstStyle/>
        <a:p>
          <a:endParaRPr lang="el-GR"/>
        </a:p>
      </dgm:t>
    </dgm:pt>
    <dgm:pt modelId="{18565301-0E98-4E73-9D64-2FE5A3D06150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Ενεργή νόσος (φλεγμαίνουν αγγεία-</a:t>
          </a:r>
          <a:r>
            <a:rPr lang="el-GR" b="1" dirty="0" err="1" smtClean="0">
              <a:latin typeface="Comic Sans MS" pitchFamily="66" charset="0"/>
            </a:rPr>
            <a:t>περιαγγειακός</a:t>
          </a:r>
          <a:r>
            <a:rPr lang="el-GR" b="1" dirty="0" smtClean="0">
              <a:latin typeface="Comic Sans MS" pitchFamily="66" charset="0"/>
            </a:rPr>
            <a:t> ιστός)</a:t>
          </a:r>
          <a:endParaRPr lang="el-GR" b="1" dirty="0">
            <a:latin typeface="Comic Sans MS" pitchFamily="66" charset="0"/>
          </a:endParaRPr>
        </a:p>
      </dgm:t>
    </dgm:pt>
    <dgm:pt modelId="{99DA5410-6673-4B31-A866-4509992F5A3B}" type="parTrans" cxnId="{A6D41A2A-335E-480A-AFB9-4D871142A29F}">
      <dgm:prSet/>
      <dgm:spPr/>
      <dgm:t>
        <a:bodyPr/>
        <a:lstStyle/>
        <a:p>
          <a:endParaRPr lang="el-GR"/>
        </a:p>
      </dgm:t>
    </dgm:pt>
    <dgm:pt modelId="{05CDB80C-469D-428D-9783-9223F7C661E3}" type="sibTrans" cxnId="{A6D41A2A-335E-480A-AFB9-4D871142A29F}">
      <dgm:prSet/>
      <dgm:spPr/>
      <dgm:t>
        <a:bodyPr/>
        <a:lstStyle/>
        <a:p>
          <a:endParaRPr lang="el-GR"/>
        </a:p>
      </dgm:t>
    </dgm:pt>
    <dgm:pt modelId="{8FC7D7FC-E203-4EB2-8F71-F0BC895530C4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Βαρύτητα νόσου (ένταση φλεγμονής-</a:t>
          </a:r>
          <a:r>
            <a:rPr lang="el-GR" b="1" dirty="0" err="1" smtClean="0">
              <a:latin typeface="Comic Sans MS" pitchFamily="66" charset="0"/>
            </a:rPr>
            <a:t>επανασχηματισμός</a:t>
          </a:r>
          <a:r>
            <a:rPr lang="el-GR" b="1" dirty="0" smtClean="0">
              <a:latin typeface="Comic Sans MS" pitchFamily="66" charset="0"/>
            </a:rPr>
            <a:t> </a:t>
          </a:r>
          <a:r>
            <a:rPr lang="en-US" b="1" dirty="0" smtClean="0">
              <a:latin typeface="Comic Sans MS" pitchFamily="66" charset="0"/>
            </a:rPr>
            <a:t>ANCA)</a:t>
          </a:r>
          <a:endParaRPr lang="el-GR" b="1" dirty="0">
            <a:latin typeface="Comic Sans MS" pitchFamily="66" charset="0"/>
          </a:endParaRPr>
        </a:p>
      </dgm:t>
    </dgm:pt>
    <dgm:pt modelId="{0F6B9D13-F4C6-4D24-AF1A-9DEA47CCEBD3}" type="parTrans" cxnId="{424E6716-9BDE-4B78-91AB-49982B9BFE48}">
      <dgm:prSet/>
      <dgm:spPr/>
      <dgm:t>
        <a:bodyPr/>
        <a:lstStyle/>
        <a:p>
          <a:endParaRPr lang="el-GR"/>
        </a:p>
      </dgm:t>
    </dgm:pt>
    <dgm:pt modelId="{A180371C-B04C-429D-B621-CEEB201CC93E}" type="sibTrans" cxnId="{424E6716-9BDE-4B78-91AB-49982B9BFE48}">
      <dgm:prSet/>
      <dgm:spPr/>
      <dgm:t>
        <a:bodyPr/>
        <a:lstStyle/>
        <a:p>
          <a:endParaRPr lang="el-GR"/>
        </a:p>
      </dgm:t>
    </dgm:pt>
    <dgm:pt modelId="{1F67CBF2-5C1C-4A3E-A9A7-91C1BA1E5FCC}">
      <dgm:prSet phldrT="[Κείμενο]"/>
      <dgm:spPr/>
      <dgm:t>
        <a:bodyPr/>
        <a:lstStyle/>
        <a:p>
          <a:r>
            <a:rPr lang="el-GR" b="1" dirty="0" err="1" smtClean="0">
              <a:latin typeface="Comic Sans MS" pitchFamily="66" charset="0"/>
            </a:rPr>
            <a:t>Λοίμωξεις</a:t>
          </a:r>
          <a:r>
            <a:rPr lang="en-US" b="1" dirty="0" smtClean="0">
              <a:latin typeface="Comic Sans MS" pitchFamily="66" charset="0"/>
            </a:rPr>
            <a:t> – </a:t>
          </a:r>
          <a:r>
            <a:rPr lang="el-GR" b="1" dirty="0" smtClean="0">
              <a:latin typeface="Comic Sans MS" pitchFamily="66" charset="0"/>
            </a:rPr>
            <a:t>κύρια παρενέργεια θεραπείας</a:t>
          </a:r>
          <a:endParaRPr lang="el-GR" b="1" dirty="0">
            <a:latin typeface="Comic Sans MS" pitchFamily="66" charset="0"/>
          </a:endParaRPr>
        </a:p>
      </dgm:t>
    </dgm:pt>
    <dgm:pt modelId="{F033698A-C308-43D7-8322-2C28B29BA64F}" type="parTrans" cxnId="{AD3076BE-EFB6-44B1-B463-681496EEC781}">
      <dgm:prSet/>
      <dgm:spPr/>
      <dgm:t>
        <a:bodyPr/>
        <a:lstStyle/>
        <a:p>
          <a:endParaRPr lang="el-GR"/>
        </a:p>
      </dgm:t>
    </dgm:pt>
    <dgm:pt modelId="{7BA85C7B-1DB7-4BB7-8B16-A6AC5DC4255F}" type="sibTrans" cxnId="{AD3076BE-EFB6-44B1-B463-681496EEC781}">
      <dgm:prSet/>
      <dgm:spPr/>
      <dgm:t>
        <a:bodyPr/>
        <a:lstStyle/>
        <a:p>
          <a:endParaRPr lang="el-GR"/>
        </a:p>
      </dgm:t>
    </dgm:pt>
    <dgm:pt modelId="{96CCCD86-F683-40E5-9E22-003B0E49712D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Μετά χρόνια θεραπείας: νεόπλασμα</a:t>
          </a:r>
          <a:endParaRPr lang="el-GR" b="1" dirty="0">
            <a:latin typeface="Comic Sans MS" pitchFamily="66" charset="0"/>
          </a:endParaRPr>
        </a:p>
      </dgm:t>
    </dgm:pt>
    <dgm:pt modelId="{89933CBF-A898-4154-90A0-3D18F15AF845}" type="parTrans" cxnId="{AC4787F7-2B3C-4481-902B-2F68129A669A}">
      <dgm:prSet/>
      <dgm:spPr/>
      <dgm:t>
        <a:bodyPr/>
        <a:lstStyle/>
        <a:p>
          <a:endParaRPr lang="el-GR"/>
        </a:p>
      </dgm:t>
    </dgm:pt>
    <dgm:pt modelId="{B328FB37-99AE-460E-89C5-6959EC7C89F3}" type="sibTrans" cxnId="{AC4787F7-2B3C-4481-902B-2F68129A669A}">
      <dgm:prSet/>
      <dgm:spPr/>
      <dgm:t>
        <a:bodyPr/>
        <a:lstStyle/>
        <a:p>
          <a:endParaRPr lang="el-GR"/>
        </a:p>
      </dgm:t>
    </dgm:pt>
    <dgm:pt modelId="{6154932E-7E5F-490C-B094-54921B40E782}">
      <dgm:prSet phldrT="[Κείμενο]"/>
      <dgm:spPr/>
      <dgm:t>
        <a:bodyPr/>
        <a:lstStyle/>
        <a:p>
          <a:r>
            <a:rPr lang="el-GR" b="1" dirty="0" smtClean="0">
              <a:latin typeface="Comic Sans MS" pitchFamily="66" charset="0"/>
            </a:rPr>
            <a:t>Κατά την πορεία, ενώ λαμβάνει θεραπεία</a:t>
          </a:r>
          <a:endParaRPr lang="el-GR" b="1" dirty="0">
            <a:latin typeface="Comic Sans MS" pitchFamily="66" charset="0"/>
          </a:endParaRPr>
        </a:p>
      </dgm:t>
    </dgm:pt>
    <dgm:pt modelId="{5D5C0AE4-0E3E-4118-8DC6-3E48059457A3}" type="parTrans" cxnId="{96C0BBCA-48DD-48ED-AEC6-C493246D8979}">
      <dgm:prSet/>
      <dgm:spPr/>
      <dgm:t>
        <a:bodyPr/>
        <a:lstStyle/>
        <a:p>
          <a:endParaRPr lang="el-GR"/>
        </a:p>
      </dgm:t>
    </dgm:pt>
    <dgm:pt modelId="{91ADC68D-673D-45F2-8169-AC42DFA977F2}" type="sibTrans" cxnId="{96C0BBCA-48DD-48ED-AEC6-C493246D8979}">
      <dgm:prSet/>
      <dgm:spPr/>
      <dgm:t>
        <a:bodyPr/>
        <a:lstStyle/>
        <a:p>
          <a:endParaRPr lang="el-GR"/>
        </a:p>
      </dgm:t>
    </dgm:pt>
    <dgm:pt modelId="{A3383B2D-AF41-4108-9856-1DFFB2932E45}" type="pres">
      <dgm:prSet presAssocID="{EBF05518-12B0-45D5-9968-457C73FF65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BBD5E6-4C61-4175-822D-95A81C64E54A}" type="pres">
      <dgm:prSet presAssocID="{DE0DF516-832F-43FB-B41E-6CA0AD7C6D31}" presName="parentLin" presStyleCnt="0"/>
      <dgm:spPr/>
    </dgm:pt>
    <dgm:pt modelId="{5B9DDD77-35D5-46C7-A32D-722D1E56C75D}" type="pres">
      <dgm:prSet presAssocID="{DE0DF516-832F-43FB-B41E-6CA0AD7C6D31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8D29957-BF6D-4D2D-8D40-C907BA4E2472}" type="pres">
      <dgm:prSet presAssocID="{DE0DF516-832F-43FB-B41E-6CA0AD7C6D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09F956-A19B-4484-8595-2294A242A8D3}" type="pres">
      <dgm:prSet presAssocID="{DE0DF516-832F-43FB-B41E-6CA0AD7C6D31}" presName="negativeSpace" presStyleCnt="0"/>
      <dgm:spPr/>
    </dgm:pt>
    <dgm:pt modelId="{9C622D9C-BD9B-4657-AB1E-0F08CA758E39}" type="pres">
      <dgm:prSet presAssocID="{DE0DF516-832F-43FB-B41E-6CA0AD7C6D3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D090CF-393D-4F34-BFCE-258F8C389DFE}" type="pres">
      <dgm:prSet presAssocID="{6157725A-8907-43F6-9697-97F7FC7405C3}" presName="spaceBetweenRectangles" presStyleCnt="0"/>
      <dgm:spPr/>
    </dgm:pt>
    <dgm:pt modelId="{02FD2426-9524-4D56-91E9-C1B662E1F823}" type="pres">
      <dgm:prSet presAssocID="{E833FB46-A38C-4940-9455-B9E5E0D4F31C}" presName="parentLin" presStyleCnt="0"/>
      <dgm:spPr/>
    </dgm:pt>
    <dgm:pt modelId="{84693BB7-8634-4A38-AC11-CE65766D4FD6}" type="pres">
      <dgm:prSet presAssocID="{E833FB46-A38C-4940-9455-B9E5E0D4F31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CADB0BD2-5846-414E-BA09-F570C96C4268}" type="pres">
      <dgm:prSet presAssocID="{E833FB46-A38C-4940-9455-B9E5E0D4F3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7D54BA-C0CA-4C8E-8E1A-A8806758DD09}" type="pres">
      <dgm:prSet presAssocID="{E833FB46-A38C-4940-9455-B9E5E0D4F31C}" presName="negativeSpace" presStyleCnt="0"/>
      <dgm:spPr/>
    </dgm:pt>
    <dgm:pt modelId="{2A1B1559-736F-4D7E-BFA7-29BC82E85825}" type="pres">
      <dgm:prSet presAssocID="{E833FB46-A38C-4940-9455-B9E5E0D4F31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7E9C7C-A4E1-4AFA-AD9C-DC6A25CC17AE}" type="pres">
      <dgm:prSet presAssocID="{AD4D21C6-9C5F-4011-AAC1-069D36D352B1}" presName="spaceBetweenRectangles" presStyleCnt="0"/>
      <dgm:spPr/>
    </dgm:pt>
    <dgm:pt modelId="{DCDAB790-AA28-4462-BCE9-FC18FA6AF783}" type="pres">
      <dgm:prSet presAssocID="{6154932E-7E5F-490C-B094-54921B40E782}" presName="parentLin" presStyleCnt="0"/>
      <dgm:spPr/>
    </dgm:pt>
    <dgm:pt modelId="{775364B4-B7F5-42F2-8460-DF58EB7E52FD}" type="pres">
      <dgm:prSet presAssocID="{6154932E-7E5F-490C-B094-54921B40E782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5BF038C6-1533-4C94-A203-E9D0864248B2}" type="pres">
      <dgm:prSet presAssocID="{6154932E-7E5F-490C-B094-54921B40E7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BFB297-779C-4B5C-9B85-33EBA3E6DD69}" type="pres">
      <dgm:prSet presAssocID="{6154932E-7E5F-490C-B094-54921B40E782}" presName="negativeSpace" presStyleCnt="0"/>
      <dgm:spPr/>
    </dgm:pt>
    <dgm:pt modelId="{8E65B3C2-3D6A-4BBA-809B-3B843D1BDE71}" type="pres">
      <dgm:prSet presAssocID="{6154932E-7E5F-490C-B094-54921B40E78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23ACBB2-860D-4EED-BF02-6370EFD4A8DE}" srcId="{DE0DF516-832F-43FB-B41E-6CA0AD7C6D31}" destId="{52888A61-9A90-4D06-BC89-A5CBA520DDE2}" srcOrd="1" destOrd="0" parTransId="{065B6379-69B1-4274-A803-096B0434E674}" sibTransId="{D5BA2AC8-7249-4078-B8C3-EAD3C0B0E0CF}"/>
    <dgm:cxn modelId="{8DD89EED-A816-40CA-B924-44E4056B04EE}" type="presOf" srcId="{E833FB46-A38C-4940-9455-B9E5E0D4F31C}" destId="{CADB0BD2-5846-414E-BA09-F570C96C4268}" srcOrd="1" destOrd="0" presId="urn:microsoft.com/office/officeart/2005/8/layout/list1"/>
    <dgm:cxn modelId="{8E38A2A3-90CC-4853-AA5A-9F593DCB049E}" type="presOf" srcId="{6154932E-7E5F-490C-B094-54921B40E782}" destId="{775364B4-B7F5-42F2-8460-DF58EB7E52FD}" srcOrd="0" destOrd="0" presId="urn:microsoft.com/office/officeart/2005/8/layout/list1"/>
    <dgm:cxn modelId="{AC4787F7-2B3C-4481-902B-2F68129A669A}" srcId="{6154932E-7E5F-490C-B094-54921B40E782}" destId="{96CCCD86-F683-40E5-9E22-003B0E49712D}" srcOrd="1" destOrd="0" parTransId="{89933CBF-A898-4154-90A0-3D18F15AF845}" sibTransId="{B328FB37-99AE-460E-89C5-6959EC7C89F3}"/>
    <dgm:cxn modelId="{88CA1397-0379-4864-9E56-539198FB85EF}" type="presOf" srcId="{8FC7D7FC-E203-4EB2-8F71-F0BC895530C4}" destId="{2A1B1559-736F-4D7E-BFA7-29BC82E85825}" srcOrd="0" destOrd="1" presId="urn:microsoft.com/office/officeart/2005/8/layout/list1"/>
    <dgm:cxn modelId="{AD3076BE-EFB6-44B1-B463-681496EEC781}" srcId="{6154932E-7E5F-490C-B094-54921B40E782}" destId="{1F67CBF2-5C1C-4A3E-A9A7-91C1BA1E5FCC}" srcOrd="0" destOrd="0" parTransId="{F033698A-C308-43D7-8322-2C28B29BA64F}" sibTransId="{7BA85C7B-1DB7-4BB7-8B16-A6AC5DC4255F}"/>
    <dgm:cxn modelId="{95EAE524-8217-4E32-BC14-2E298B7EDCAD}" type="presOf" srcId="{1F67CBF2-5C1C-4A3E-A9A7-91C1BA1E5FCC}" destId="{8E65B3C2-3D6A-4BBA-809B-3B843D1BDE71}" srcOrd="0" destOrd="0" presId="urn:microsoft.com/office/officeart/2005/8/layout/list1"/>
    <dgm:cxn modelId="{DD840F4E-73AE-4C70-8BF0-C79D63EBA859}" type="presOf" srcId="{4B000685-5793-4FAC-A603-5A2A405FAEC9}" destId="{9C622D9C-BD9B-4657-AB1E-0F08CA758E39}" srcOrd="0" destOrd="0" presId="urn:microsoft.com/office/officeart/2005/8/layout/list1"/>
    <dgm:cxn modelId="{6CC61E3B-5277-44A5-AA3E-094F7C661513}" type="presOf" srcId="{6154932E-7E5F-490C-B094-54921B40E782}" destId="{5BF038C6-1533-4C94-A203-E9D0864248B2}" srcOrd="1" destOrd="0" presId="urn:microsoft.com/office/officeart/2005/8/layout/list1"/>
    <dgm:cxn modelId="{2F3A0701-3445-4E0C-A413-5CA3D98E101E}" type="presOf" srcId="{E833FB46-A38C-4940-9455-B9E5E0D4F31C}" destId="{84693BB7-8634-4A38-AC11-CE65766D4FD6}" srcOrd="0" destOrd="0" presId="urn:microsoft.com/office/officeart/2005/8/layout/list1"/>
    <dgm:cxn modelId="{A045E038-738D-4A24-907A-B4684E26E3BC}" type="presOf" srcId="{DE0DF516-832F-43FB-B41E-6CA0AD7C6D31}" destId="{28D29957-BF6D-4D2D-8D40-C907BA4E2472}" srcOrd="1" destOrd="0" presId="urn:microsoft.com/office/officeart/2005/8/layout/list1"/>
    <dgm:cxn modelId="{7AF576D5-EB4D-4F63-84EA-F767790573E4}" type="presOf" srcId="{EBF05518-12B0-45D5-9968-457C73FF658C}" destId="{A3383B2D-AF41-4108-9856-1DFFB2932E45}" srcOrd="0" destOrd="0" presId="urn:microsoft.com/office/officeart/2005/8/layout/list1"/>
    <dgm:cxn modelId="{A6D41A2A-335E-480A-AFB9-4D871142A29F}" srcId="{E833FB46-A38C-4940-9455-B9E5E0D4F31C}" destId="{18565301-0E98-4E73-9D64-2FE5A3D06150}" srcOrd="0" destOrd="0" parTransId="{99DA5410-6673-4B31-A866-4509992F5A3B}" sibTransId="{05CDB80C-469D-428D-9783-9223F7C661E3}"/>
    <dgm:cxn modelId="{424E6716-9BDE-4B78-91AB-49982B9BFE48}" srcId="{E833FB46-A38C-4940-9455-B9E5E0D4F31C}" destId="{8FC7D7FC-E203-4EB2-8F71-F0BC895530C4}" srcOrd="1" destOrd="0" parTransId="{0F6B9D13-F4C6-4D24-AF1A-9DEA47CCEBD3}" sibTransId="{A180371C-B04C-429D-B621-CEEB201CC93E}"/>
    <dgm:cxn modelId="{E23CCB9C-CB16-4F64-A835-2E5119A979C4}" srcId="{EBF05518-12B0-45D5-9968-457C73FF658C}" destId="{E833FB46-A38C-4940-9455-B9E5E0D4F31C}" srcOrd="1" destOrd="0" parTransId="{C82085F2-3E41-4C68-BDE4-4C42DCD5DB60}" sibTransId="{AD4D21C6-9C5F-4011-AAC1-069D36D352B1}"/>
    <dgm:cxn modelId="{4D8C651F-EF94-4222-A87D-E69BEA9E5CE2}" type="presOf" srcId="{96CCCD86-F683-40E5-9E22-003B0E49712D}" destId="{8E65B3C2-3D6A-4BBA-809B-3B843D1BDE71}" srcOrd="0" destOrd="1" presId="urn:microsoft.com/office/officeart/2005/8/layout/list1"/>
    <dgm:cxn modelId="{B3DE3322-3242-43F0-A088-DBBE1FBB8C9F}" srcId="{DE0DF516-832F-43FB-B41E-6CA0AD7C6D31}" destId="{4B000685-5793-4FAC-A603-5A2A405FAEC9}" srcOrd="0" destOrd="0" parTransId="{AFF20035-88C1-45EB-A373-D67318A3D19C}" sibTransId="{9126208F-411F-4D31-99B9-4342AE55AC34}"/>
    <dgm:cxn modelId="{3BB730AC-4740-411A-821E-E43B206194DD}" srcId="{EBF05518-12B0-45D5-9968-457C73FF658C}" destId="{DE0DF516-832F-43FB-B41E-6CA0AD7C6D31}" srcOrd="0" destOrd="0" parTransId="{942A43F1-3EE8-4F44-94D7-361FF825F3C2}" sibTransId="{6157725A-8907-43F6-9697-97F7FC7405C3}"/>
    <dgm:cxn modelId="{1D85AB7A-EBFF-4B46-B095-C9D9577E231C}" type="presOf" srcId="{18565301-0E98-4E73-9D64-2FE5A3D06150}" destId="{2A1B1559-736F-4D7E-BFA7-29BC82E85825}" srcOrd="0" destOrd="0" presId="urn:microsoft.com/office/officeart/2005/8/layout/list1"/>
    <dgm:cxn modelId="{BC6A8B3F-0A6B-4E87-B190-2B60939BD4E5}" type="presOf" srcId="{DE0DF516-832F-43FB-B41E-6CA0AD7C6D31}" destId="{5B9DDD77-35D5-46C7-A32D-722D1E56C75D}" srcOrd="0" destOrd="0" presId="urn:microsoft.com/office/officeart/2005/8/layout/list1"/>
    <dgm:cxn modelId="{2727D160-7819-464A-9329-F968C8159B4D}" type="presOf" srcId="{52888A61-9A90-4D06-BC89-A5CBA520DDE2}" destId="{9C622D9C-BD9B-4657-AB1E-0F08CA758E39}" srcOrd="0" destOrd="1" presId="urn:microsoft.com/office/officeart/2005/8/layout/list1"/>
    <dgm:cxn modelId="{96C0BBCA-48DD-48ED-AEC6-C493246D8979}" srcId="{EBF05518-12B0-45D5-9968-457C73FF658C}" destId="{6154932E-7E5F-490C-B094-54921B40E782}" srcOrd="2" destOrd="0" parTransId="{5D5C0AE4-0E3E-4118-8DC6-3E48059457A3}" sibTransId="{91ADC68D-673D-45F2-8169-AC42DFA977F2}"/>
    <dgm:cxn modelId="{90DB5813-C330-4EC7-9475-A8F48D24A24F}" type="presParOf" srcId="{A3383B2D-AF41-4108-9856-1DFFB2932E45}" destId="{46BBD5E6-4C61-4175-822D-95A81C64E54A}" srcOrd="0" destOrd="0" presId="urn:microsoft.com/office/officeart/2005/8/layout/list1"/>
    <dgm:cxn modelId="{5E312ECE-2946-44FA-A588-C146DFF0EA03}" type="presParOf" srcId="{46BBD5E6-4C61-4175-822D-95A81C64E54A}" destId="{5B9DDD77-35D5-46C7-A32D-722D1E56C75D}" srcOrd="0" destOrd="0" presId="urn:microsoft.com/office/officeart/2005/8/layout/list1"/>
    <dgm:cxn modelId="{FE3C1346-B7C2-4221-A012-25F67F211668}" type="presParOf" srcId="{46BBD5E6-4C61-4175-822D-95A81C64E54A}" destId="{28D29957-BF6D-4D2D-8D40-C907BA4E2472}" srcOrd="1" destOrd="0" presId="urn:microsoft.com/office/officeart/2005/8/layout/list1"/>
    <dgm:cxn modelId="{0CBE6811-8923-472A-A154-4EB5E041F0A9}" type="presParOf" srcId="{A3383B2D-AF41-4108-9856-1DFFB2932E45}" destId="{8309F956-A19B-4484-8595-2294A242A8D3}" srcOrd="1" destOrd="0" presId="urn:microsoft.com/office/officeart/2005/8/layout/list1"/>
    <dgm:cxn modelId="{0B9679BD-3734-4240-B892-B4DF76DC898F}" type="presParOf" srcId="{A3383B2D-AF41-4108-9856-1DFFB2932E45}" destId="{9C622D9C-BD9B-4657-AB1E-0F08CA758E39}" srcOrd="2" destOrd="0" presId="urn:microsoft.com/office/officeart/2005/8/layout/list1"/>
    <dgm:cxn modelId="{C109352B-8F5B-4D18-AA2C-A86C14307BF3}" type="presParOf" srcId="{A3383B2D-AF41-4108-9856-1DFFB2932E45}" destId="{EAD090CF-393D-4F34-BFCE-258F8C389DFE}" srcOrd="3" destOrd="0" presId="urn:microsoft.com/office/officeart/2005/8/layout/list1"/>
    <dgm:cxn modelId="{E987C34C-250E-4866-9692-C04F50EC0FE5}" type="presParOf" srcId="{A3383B2D-AF41-4108-9856-1DFFB2932E45}" destId="{02FD2426-9524-4D56-91E9-C1B662E1F823}" srcOrd="4" destOrd="0" presId="urn:microsoft.com/office/officeart/2005/8/layout/list1"/>
    <dgm:cxn modelId="{A668FED4-B674-475E-8EA4-D3E77C0ABE0D}" type="presParOf" srcId="{02FD2426-9524-4D56-91E9-C1B662E1F823}" destId="{84693BB7-8634-4A38-AC11-CE65766D4FD6}" srcOrd="0" destOrd="0" presId="urn:microsoft.com/office/officeart/2005/8/layout/list1"/>
    <dgm:cxn modelId="{5AED4A41-AE14-479A-BB16-F0431C0D510C}" type="presParOf" srcId="{02FD2426-9524-4D56-91E9-C1B662E1F823}" destId="{CADB0BD2-5846-414E-BA09-F570C96C4268}" srcOrd="1" destOrd="0" presId="urn:microsoft.com/office/officeart/2005/8/layout/list1"/>
    <dgm:cxn modelId="{435BC67F-D799-4913-A0D3-3EFDF4929F1A}" type="presParOf" srcId="{A3383B2D-AF41-4108-9856-1DFFB2932E45}" destId="{F57D54BA-C0CA-4C8E-8E1A-A8806758DD09}" srcOrd="5" destOrd="0" presId="urn:microsoft.com/office/officeart/2005/8/layout/list1"/>
    <dgm:cxn modelId="{42AAE0FE-19FA-46C6-B683-7DDFDEED53E5}" type="presParOf" srcId="{A3383B2D-AF41-4108-9856-1DFFB2932E45}" destId="{2A1B1559-736F-4D7E-BFA7-29BC82E85825}" srcOrd="6" destOrd="0" presId="urn:microsoft.com/office/officeart/2005/8/layout/list1"/>
    <dgm:cxn modelId="{CA5B3309-515D-42FD-A35A-2D2142D44DBC}" type="presParOf" srcId="{A3383B2D-AF41-4108-9856-1DFFB2932E45}" destId="{617E9C7C-A4E1-4AFA-AD9C-DC6A25CC17AE}" srcOrd="7" destOrd="0" presId="urn:microsoft.com/office/officeart/2005/8/layout/list1"/>
    <dgm:cxn modelId="{CFCC767E-FA01-40A3-AC4B-2E66620C0805}" type="presParOf" srcId="{A3383B2D-AF41-4108-9856-1DFFB2932E45}" destId="{DCDAB790-AA28-4462-BCE9-FC18FA6AF783}" srcOrd="8" destOrd="0" presId="urn:microsoft.com/office/officeart/2005/8/layout/list1"/>
    <dgm:cxn modelId="{EAA2086E-4E70-4BF3-8D92-5CF842131457}" type="presParOf" srcId="{DCDAB790-AA28-4462-BCE9-FC18FA6AF783}" destId="{775364B4-B7F5-42F2-8460-DF58EB7E52FD}" srcOrd="0" destOrd="0" presId="urn:microsoft.com/office/officeart/2005/8/layout/list1"/>
    <dgm:cxn modelId="{A0199B15-9A3B-4137-8D7A-B9A7AF1D9835}" type="presParOf" srcId="{DCDAB790-AA28-4462-BCE9-FC18FA6AF783}" destId="{5BF038C6-1533-4C94-A203-E9D0864248B2}" srcOrd="1" destOrd="0" presId="urn:microsoft.com/office/officeart/2005/8/layout/list1"/>
    <dgm:cxn modelId="{DC04C090-F9B4-41D8-920B-CEE246C28F93}" type="presParOf" srcId="{A3383B2D-AF41-4108-9856-1DFFB2932E45}" destId="{DCBFB297-779C-4B5C-9B85-33EBA3E6DD69}" srcOrd="9" destOrd="0" presId="urn:microsoft.com/office/officeart/2005/8/layout/list1"/>
    <dgm:cxn modelId="{10496FBD-CEDC-4ED8-A3B8-15BD2292F277}" type="presParOf" srcId="{A3383B2D-AF41-4108-9856-1DFFB2932E45}" destId="{8E65B3C2-3D6A-4BBA-809B-3B843D1BDE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22D9C-BD9B-4657-AB1E-0F08CA758E39}">
      <dsp:nvSpPr>
        <dsp:cNvPr id="0" name=""/>
        <dsp:cNvSpPr/>
      </dsp:nvSpPr>
      <dsp:spPr>
        <a:xfrm>
          <a:off x="0" y="332108"/>
          <a:ext cx="8929718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45" tIns="437388" rIns="69304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b="1" kern="1200" dirty="0" smtClean="0">
              <a:latin typeface="Comic Sans MS" pitchFamily="66" charset="0"/>
            </a:rPr>
            <a:t>Σχηματισμός </a:t>
          </a:r>
          <a:r>
            <a:rPr lang="en-US" sz="2100" b="1" kern="1200" dirty="0" smtClean="0">
              <a:latin typeface="Comic Sans MS" pitchFamily="66" charset="0"/>
            </a:rPr>
            <a:t>ANCA (1o </a:t>
          </a:r>
          <a:r>
            <a:rPr lang="el-GR" sz="2100" b="1" kern="1200" dirty="0" smtClean="0">
              <a:latin typeface="Comic Sans MS" pitchFamily="66" charset="0"/>
            </a:rPr>
            <a:t>κύμα φλεγμονής)</a:t>
          </a:r>
          <a:endParaRPr lang="el-GR" sz="2100" b="1" kern="1200" dirty="0">
            <a:latin typeface="Comic Sans MS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b="1" kern="1200" dirty="0" smtClean="0">
              <a:latin typeface="Comic Sans MS" pitchFamily="66" charset="0"/>
            </a:rPr>
            <a:t>Ακίδα έναρξης </a:t>
          </a:r>
          <a:r>
            <a:rPr lang="en-US" sz="2100" b="1" kern="1200" dirty="0" smtClean="0">
              <a:latin typeface="Comic Sans MS" pitchFamily="66" charset="0"/>
            </a:rPr>
            <a:t>(</a:t>
          </a:r>
          <a:r>
            <a:rPr lang="el-GR" sz="2100" b="1" kern="1200" dirty="0" smtClean="0">
              <a:latin typeface="Comic Sans MS" pitchFamily="66" charset="0"/>
            </a:rPr>
            <a:t>2</a:t>
          </a:r>
          <a:r>
            <a:rPr lang="en-US" sz="2100" b="1" kern="1200" dirty="0" smtClean="0">
              <a:latin typeface="Comic Sans MS" pitchFamily="66" charset="0"/>
            </a:rPr>
            <a:t>o </a:t>
          </a:r>
          <a:r>
            <a:rPr lang="el-GR" sz="2100" b="1" kern="1200" dirty="0" smtClean="0">
              <a:latin typeface="Comic Sans MS" pitchFamily="66" charset="0"/>
            </a:rPr>
            <a:t>κύμα φλεγμονής)</a:t>
          </a:r>
          <a:endParaRPr lang="el-GR" sz="2100" b="1" kern="1200" dirty="0">
            <a:latin typeface="Comic Sans MS" pitchFamily="66" charset="0"/>
          </a:endParaRPr>
        </a:p>
      </dsp:txBody>
      <dsp:txXfrm>
        <a:off x="0" y="332108"/>
        <a:ext cx="8929718" cy="1323000"/>
      </dsp:txXfrm>
    </dsp:sp>
    <dsp:sp modelId="{28D29957-BF6D-4D2D-8D40-C907BA4E2472}">
      <dsp:nvSpPr>
        <dsp:cNvPr id="0" name=""/>
        <dsp:cNvSpPr/>
      </dsp:nvSpPr>
      <dsp:spPr>
        <a:xfrm>
          <a:off x="446485" y="22148"/>
          <a:ext cx="625080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latin typeface="Comic Sans MS" pitchFamily="66" charset="0"/>
            </a:rPr>
            <a:t>κατά την έφοδο της νόσου</a:t>
          </a:r>
          <a:endParaRPr lang="el-GR" sz="2100" b="1" kern="1200" dirty="0">
            <a:latin typeface="Comic Sans MS" pitchFamily="66" charset="0"/>
          </a:endParaRPr>
        </a:p>
      </dsp:txBody>
      <dsp:txXfrm>
        <a:off x="476747" y="52410"/>
        <a:ext cx="6190278" cy="559396"/>
      </dsp:txXfrm>
    </dsp:sp>
    <dsp:sp modelId="{2A1B1559-736F-4D7E-BFA7-29BC82E85825}">
      <dsp:nvSpPr>
        <dsp:cNvPr id="0" name=""/>
        <dsp:cNvSpPr/>
      </dsp:nvSpPr>
      <dsp:spPr>
        <a:xfrm>
          <a:off x="0" y="2078468"/>
          <a:ext cx="8929718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45" tIns="437388" rIns="69304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b="1" kern="1200" dirty="0" smtClean="0">
              <a:latin typeface="Comic Sans MS" pitchFamily="66" charset="0"/>
            </a:rPr>
            <a:t>Ενεργή νόσος (φλεγμαίνουν αγγεία-</a:t>
          </a:r>
          <a:r>
            <a:rPr lang="el-GR" sz="2100" b="1" kern="1200" dirty="0" err="1" smtClean="0">
              <a:latin typeface="Comic Sans MS" pitchFamily="66" charset="0"/>
            </a:rPr>
            <a:t>περιαγγειακός</a:t>
          </a:r>
          <a:r>
            <a:rPr lang="el-GR" sz="2100" b="1" kern="1200" dirty="0" smtClean="0">
              <a:latin typeface="Comic Sans MS" pitchFamily="66" charset="0"/>
            </a:rPr>
            <a:t> ιστός)</a:t>
          </a:r>
          <a:endParaRPr lang="el-GR" sz="2100" b="1" kern="1200" dirty="0">
            <a:latin typeface="Comic Sans MS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b="1" kern="1200" dirty="0" smtClean="0">
              <a:latin typeface="Comic Sans MS" pitchFamily="66" charset="0"/>
            </a:rPr>
            <a:t>Βαρύτητα νόσου (ένταση φλεγμονής-</a:t>
          </a:r>
          <a:r>
            <a:rPr lang="el-GR" sz="2100" b="1" kern="1200" dirty="0" err="1" smtClean="0">
              <a:latin typeface="Comic Sans MS" pitchFamily="66" charset="0"/>
            </a:rPr>
            <a:t>επανασχηματισμός</a:t>
          </a:r>
          <a:r>
            <a:rPr lang="el-GR" sz="2100" b="1" kern="1200" dirty="0" smtClean="0">
              <a:latin typeface="Comic Sans MS" pitchFamily="66" charset="0"/>
            </a:rPr>
            <a:t> </a:t>
          </a:r>
          <a:r>
            <a:rPr lang="en-US" sz="2100" b="1" kern="1200" dirty="0" smtClean="0">
              <a:latin typeface="Comic Sans MS" pitchFamily="66" charset="0"/>
            </a:rPr>
            <a:t>ANCA)</a:t>
          </a:r>
          <a:endParaRPr lang="el-GR" sz="2100" b="1" kern="1200" dirty="0">
            <a:latin typeface="Comic Sans MS" pitchFamily="66" charset="0"/>
          </a:endParaRPr>
        </a:p>
      </dsp:txBody>
      <dsp:txXfrm>
        <a:off x="0" y="2078468"/>
        <a:ext cx="8929718" cy="1653750"/>
      </dsp:txXfrm>
    </dsp:sp>
    <dsp:sp modelId="{CADB0BD2-5846-414E-BA09-F570C96C4268}">
      <dsp:nvSpPr>
        <dsp:cNvPr id="0" name=""/>
        <dsp:cNvSpPr/>
      </dsp:nvSpPr>
      <dsp:spPr>
        <a:xfrm>
          <a:off x="446485" y="1768508"/>
          <a:ext cx="625080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latin typeface="Comic Sans MS" pitchFamily="66" charset="0"/>
            </a:rPr>
            <a:t>κατά την πορεία της νόσου</a:t>
          </a:r>
          <a:endParaRPr lang="el-GR" sz="2100" b="1" kern="1200" dirty="0">
            <a:latin typeface="Comic Sans MS" pitchFamily="66" charset="0"/>
          </a:endParaRPr>
        </a:p>
      </dsp:txBody>
      <dsp:txXfrm>
        <a:off x="476747" y="1798770"/>
        <a:ext cx="6190278" cy="559396"/>
      </dsp:txXfrm>
    </dsp:sp>
    <dsp:sp modelId="{8E65B3C2-3D6A-4BBA-809B-3B843D1BDE71}">
      <dsp:nvSpPr>
        <dsp:cNvPr id="0" name=""/>
        <dsp:cNvSpPr/>
      </dsp:nvSpPr>
      <dsp:spPr>
        <a:xfrm>
          <a:off x="0" y="4155578"/>
          <a:ext cx="8929718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045" tIns="437388" rIns="69304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b="1" kern="1200" dirty="0" err="1" smtClean="0">
              <a:latin typeface="Comic Sans MS" pitchFamily="66" charset="0"/>
            </a:rPr>
            <a:t>Λοίμωξεις</a:t>
          </a:r>
          <a:r>
            <a:rPr lang="en-US" sz="2100" b="1" kern="1200" dirty="0" smtClean="0">
              <a:latin typeface="Comic Sans MS" pitchFamily="66" charset="0"/>
            </a:rPr>
            <a:t> – </a:t>
          </a:r>
          <a:r>
            <a:rPr lang="el-GR" sz="2100" b="1" kern="1200" dirty="0" smtClean="0">
              <a:latin typeface="Comic Sans MS" pitchFamily="66" charset="0"/>
            </a:rPr>
            <a:t>κύρια παρενέργεια θεραπείας</a:t>
          </a:r>
          <a:endParaRPr lang="el-GR" sz="2100" b="1" kern="1200" dirty="0">
            <a:latin typeface="Comic Sans MS" pitchFamily="66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b="1" kern="1200" dirty="0" smtClean="0">
              <a:latin typeface="Comic Sans MS" pitchFamily="66" charset="0"/>
            </a:rPr>
            <a:t>Μετά χρόνια θεραπείας: νεόπλασμα</a:t>
          </a:r>
          <a:endParaRPr lang="el-GR" sz="2100" b="1" kern="1200" dirty="0">
            <a:latin typeface="Comic Sans MS" pitchFamily="66" charset="0"/>
          </a:endParaRPr>
        </a:p>
      </dsp:txBody>
      <dsp:txXfrm>
        <a:off x="0" y="4155578"/>
        <a:ext cx="8929718" cy="1323000"/>
      </dsp:txXfrm>
    </dsp:sp>
    <dsp:sp modelId="{5BF038C6-1533-4C94-A203-E9D0864248B2}">
      <dsp:nvSpPr>
        <dsp:cNvPr id="0" name=""/>
        <dsp:cNvSpPr/>
      </dsp:nvSpPr>
      <dsp:spPr>
        <a:xfrm>
          <a:off x="446485" y="3845618"/>
          <a:ext cx="625080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latin typeface="Comic Sans MS" pitchFamily="66" charset="0"/>
            </a:rPr>
            <a:t>Κατά την πορεία, ενώ λαμβάνει θεραπεία</a:t>
          </a:r>
          <a:endParaRPr lang="el-GR" sz="2100" b="1" kern="1200" dirty="0">
            <a:latin typeface="Comic Sans MS" pitchFamily="66" charset="0"/>
          </a:endParaRPr>
        </a:p>
      </dsp:txBody>
      <dsp:txXfrm>
        <a:off x="476747" y="3875880"/>
        <a:ext cx="619027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FB68B-07B1-42FC-9D82-227A6C4E6036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67401-DF60-42CA-AB73-E956E78FD59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62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el-GR" sz="600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l-GR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6D1B7-CBCF-4494-A9B1-8D9B929D7D0B}" type="slidenum">
              <a:rPr lang="el-GR" smtClean="0"/>
              <a:pPr/>
              <a:t>‹#›</a:t>
            </a:fld>
            <a:endParaRPr lang="el-GR"/>
          </a:p>
        </p:txBody>
      </p:sp>
      <p:sp useBgFill="1">
        <p:nvSpPr>
          <p:cNvPr id="20" name="Ελεύθερη σχεδίαση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Ελεύθερη σχεδίαση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>
            <a:noAutofit/>
          </a:bodyPr>
          <a:lstStyle>
            <a:lvl1pPr>
              <a:defRPr sz="280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el-GR"/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 baseline="0"/>
            </a:lvl8pPr>
            <a:lvl9pPr latinLnBrk="0">
              <a:defRPr lang="el-GR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Ορθογώνιο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 latinLnBrk="0">
              <a:defRPr lang="el-GR" sz="4800" b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Ελεύθερη σχεδίαση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marL="1920240" latinLnBrk="0">
              <a:defRPr lang="el-GR" sz="1600"/>
            </a:lvl6pPr>
            <a:lvl7pPr marL="1920240" latinLnBrk="0">
              <a:defRPr lang="el-GR" sz="1600"/>
            </a:lvl7pPr>
            <a:lvl8pPr marL="1920240" latinLnBrk="0">
              <a:defRPr lang="el-GR" sz="1600"/>
            </a:lvl8pPr>
            <a:lvl9pPr marL="1920240" latinLnBrk="0">
              <a:defRPr lang="el-GR"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marL="1920240" latinLnBrk="0">
              <a:defRPr lang="el-GR" sz="1600"/>
            </a:lvl5pPr>
            <a:lvl6pPr marL="1920240" latinLnBrk="0">
              <a:defRPr lang="el-GR" sz="1600"/>
            </a:lvl6pPr>
            <a:lvl7pPr marL="1920240" latinLnBrk="0">
              <a:defRPr lang="el-GR" sz="1600"/>
            </a:lvl7pPr>
            <a:lvl8pPr marL="1920240" latinLnBrk="0">
              <a:defRPr lang="el-GR" sz="1600"/>
            </a:lvl8pPr>
            <a:lvl9pPr marL="1920240" latinLnBrk="0">
              <a:defRPr lang="el-GR"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l-GR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l-GR" sz="2000" b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marL="1920240" latinLnBrk="0">
              <a:defRPr lang="el-GR" sz="1600"/>
            </a:lvl6pPr>
            <a:lvl7pPr marL="1920240" latinLnBrk="0">
              <a:defRPr lang="el-GR" sz="1600"/>
            </a:lvl7pPr>
            <a:lvl8pPr marL="1920240" latinLnBrk="0">
              <a:defRPr lang="el-GR" sz="1600" baseline="0"/>
            </a:lvl8pPr>
            <a:lvl9pPr marL="1920240" latinLnBrk="0">
              <a:defRPr lang="el-GR" sz="16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el-GR" sz="2000" b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marL="1920240" latinLnBrk="0">
              <a:defRPr lang="el-GR" sz="1600"/>
            </a:lvl5pPr>
            <a:lvl6pPr marL="1920240" latinLnBrk="0">
              <a:defRPr lang="el-GR" sz="1600"/>
            </a:lvl6pPr>
            <a:lvl7pPr marL="1920240" latinLnBrk="0">
              <a:defRPr lang="el-GR" sz="1600"/>
            </a:lvl7pPr>
            <a:lvl8pPr marL="1920240" latinLnBrk="0">
              <a:defRPr lang="el-GR" sz="1600"/>
            </a:lvl8pPr>
            <a:lvl9pPr marL="1920240" latinLnBrk="0">
              <a:defRPr lang="el-GR"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 latinLnBrk="0">
              <a:defRPr lang="el-GR" sz="3600" b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20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F266-42E5-4A84-87EB-FB60D12A38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 latinLnBrk="0">
              <a:defRPr lang="el-GR" sz="3600" b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20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18/6/2012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8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Κάντε κλικ για να επεξεργαστείτε το στυλ υποδείγματος τίτλου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Ορθογώνιο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90251831-8DD6-4D35-80A2-BDF39F3D9FFD}" type="datetimeFigureOut">
              <a:rPr lang="el-GR" smtClean="0"/>
              <a:pPr/>
              <a:t>2/12/2012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4F55DBE4-584B-4BB8-9EF0-2946F6B7DD1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8" name="Ελεύθερη σχεδίαση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6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latinLnBrk="0" hangingPunct="1">
        <a:defRPr lang="el-GR">
          <a:solidFill>
            <a:schemeClr val="tx2"/>
          </a:solidFill>
        </a:defRPr>
      </a:lvl2pPr>
      <a:lvl3pPr eaLnBrk="1" latinLnBrk="0" hangingPunct="1">
        <a:defRPr lang="el-GR">
          <a:solidFill>
            <a:schemeClr val="tx2"/>
          </a:solidFill>
        </a:defRPr>
      </a:lvl3pPr>
      <a:lvl4pPr eaLnBrk="1" latinLnBrk="0" hangingPunct="1">
        <a:defRPr lang="el-GR">
          <a:solidFill>
            <a:schemeClr val="tx2"/>
          </a:solidFill>
        </a:defRPr>
      </a:lvl4pPr>
      <a:lvl5pPr eaLnBrk="1" latinLnBrk="0" hangingPunct="1">
        <a:defRPr lang="el-GR">
          <a:solidFill>
            <a:schemeClr val="tx2"/>
          </a:solidFill>
        </a:defRPr>
      </a:lvl5pPr>
      <a:lvl6pPr eaLnBrk="1" latinLnBrk="0" hangingPunct="1">
        <a:defRPr lang="el-GR">
          <a:solidFill>
            <a:schemeClr val="tx2"/>
          </a:solidFill>
        </a:defRPr>
      </a:lvl6pPr>
      <a:lvl7pPr eaLnBrk="1" latinLnBrk="0" hangingPunct="1">
        <a:defRPr lang="el-GR">
          <a:solidFill>
            <a:schemeClr val="tx2"/>
          </a:solidFill>
        </a:defRPr>
      </a:lvl7pPr>
      <a:lvl8pPr eaLnBrk="1" latinLnBrk="0" hangingPunct="1">
        <a:defRPr lang="el-GR">
          <a:solidFill>
            <a:schemeClr val="tx2"/>
          </a:solidFill>
        </a:defRPr>
      </a:lvl8pPr>
      <a:lvl9pPr eaLnBrk="1" latinLnBrk="0" hangingPunct="1">
        <a:defRPr lang="el-GR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lang="el-GR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429684" cy="2209800"/>
          </a:xfrm>
        </p:spPr>
        <p:txBody>
          <a:bodyPr>
            <a:normAutofit fontScale="90000"/>
          </a:bodyPr>
          <a:lstStyle/>
          <a:p>
            <a:r>
              <a:rPr lang="el-GR" sz="5300" dirty="0">
                <a:latin typeface="Comic Sans MS" pitchFamily="66" charset="0"/>
              </a:rPr>
              <a:t>Ταχέως </a:t>
            </a:r>
            <a:r>
              <a:rPr lang="el-GR" sz="5300" dirty="0" smtClean="0">
                <a:latin typeface="Comic Sans MS" pitchFamily="66" charset="0"/>
              </a:rPr>
              <a:t>εξελισσόμενη </a:t>
            </a:r>
            <a:r>
              <a:rPr lang="el-GR" sz="5300" dirty="0">
                <a:latin typeface="Comic Sans MS" pitchFamily="66" charset="0"/>
              </a:rPr>
              <a:t>ΣΝ. </a:t>
            </a:r>
            <a:r>
              <a:rPr lang="en-US" sz="5300" dirty="0">
                <a:latin typeface="Comic Sans MS" pitchFamily="66" charset="0"/>
              </a:rPr>
              <a:t/>
            </a:r>
            <a:br>
              <a:rPr lang="en-US" sz="5300" dirty="0">
                <a:latin typeface="Comic Sans MS" pitchFamily="66" charset="0"/>
              </a:rPr>
            </a:br>
            <a:r>
              <a:rPr lang="el-GR" sz="5300" dirty="0">
                <a:latin typeface="Comic Sans MS" pitchFamily="66" charset="0"/>
              </a:rPr>
              <a:t>Ταξινόμηση των </a:t>
            </a:r>
            <a:r>
              <a:rPr lang="el-GR" sz="5300" dirty="0" err="1" smtClean="0">
                <a:latin typeface="Comic Sans MS" pitchFamily="66" charset="0"/>
              </a:rPr>
              <a:t>αγγει</a:t>
            </a:r>
            <a:r>
              <a:rPr sz="5300" smtClean="0">
                <a:latin typeface="Comic Sans MS" pitchFamily="66" charset="0"/>
              </a:rPr>
              <a:t>ί</a:t>
            </a:r>
            <a:r>
              <a:rPr lang="el-GR" sz="5300" dirty="0" err="1" smtClean="0">
                <a:latin typeface="Comic Sans MS" pitchFamily="66" charset="0"/>
              </a:rPr>
              <a:t>τιδων</a:t>
            </a:r>
            <a:r>
              <a:rPr lang="el-GR" sz="5300" dirty="0">
                <a:latin typeface="Comic Sans MS" pitchFamily="66" charset="0"/>
              </a:rPr>
              <a:t>. </a:t>
            </a:r>
            <a:r>
              <a:rPr lang="en-US" sz="5300" dirty="0">
                <a:latin typeface="Comic Sans MS" pitchFamily="66" charset="0"/>
              </a:rPr>
              <a:t/>
            </a:r>
            <a:br>
              <a:rPr lang="en-US" sz="5300" dirty="0">
                <a:latin typeface="Comic Sans MS" pitchFamily="66" charset="0"/>
              </a:rPr>
            </a:br>
            <a:r>
              <a:rPr lang="el-GR" sz="5300" dirty="0">
                <a:latin typeface="Comic Sans MS" pitchFamily="66" charset="0"/>
              </a:rPr>
              <a:t>Το κλινικό φάσμα των </a:t>
            </a:r>
            <a:r>
              <a:rPr lang="en-US" sz="5300" dirty="0">
                <a:latin typeface="Comic Sans MS" pitchFamily="66" charset="0"/>
              </a:rPr>
              <a:t>ANCA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l-GR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7543800" cy="17526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omic Sans MS" pitchFamily="66" charset="0"/>
              </a:rPr>
              <a:t>Γ. Τσιρπανλής</a:t>
            </a:r>
          </a:p>
          <a:p>
            <a:r>
              <a:rPr lang="el-GR" dirty="0" smtClean="0">
                <a:latin typeface="Comic Sans MS" pitchFamily="66" charset="0"/>
              </a:rPr>
              <a:t>Νεφρολογικό Τμήμα, Γ.Ν.Α. «Γ. Γεννηματάς»</a:t>
            </a:r>
          </a:p>
          <a:p>
            <a:r>
              <a:rPr lang="el-GR" dirty="0" smtClean="0">
                <a:latin typeface="Comic Sans MS" pitchFamily="66" charset="0"/>
              </a:rPr>
              <a:t>2012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00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7" y="2208037"/>
            <a:ext cx="8786842" cy="2643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9"/>
            <a:ext cx="8358246" cy="71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47" y="5280859"/>
            <a:ext cx="5395429" cy="1338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85612" y="3284984"/>
            <a:ext cx="432048" cy="360040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2699791" y="2420888"/>
            <a:ext cx="1907928" cy="720080"/>
          </a:xfrm>
          <a:prstGeom prst="round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5382324" y="3284984"/>
            <a:ext cx="432048" cy="360040"/>
          </a:xfrm>
          <a:prstGeom prst="roundRect">
            <a:avLst/>
          </a:prstGeom>
          <a:solidFill>
            <a:srgbClr val="00B05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4789595" y="2420888"/>
            <a:ext cx="2230677" cy="720080"/>
          </a:xfrm>
          <a:prstGeom prst="round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7519529" y="3284984"/>
            <a:ext cx="432048" cy="360040"/>
          </a:xfrm>
          <a:prstGeom prst="roundRect">
            <a:avLst/>
          </a:prstGeom>
          <a:solidFill>
            <a:srgbClr val="0070C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7236297" y="2420888"/>
            <a:ext cx="1656184" cy="720080"/>
          </a:xfrm>
          <a:prstGeom prst="roundRect">
            <a:avLst/>
          </a:prstGeom>
          <a:solidFill>
            <a:schemeClr val="accent2">
              <a:alpha val="4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3231772" y="3645024"/>
            <a:ext cx="432048" cy="100811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611560" y="3668023"/>
            <a:ext cx="1080120" cy="1008112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5382324" y="3645024"/>
            <a:ext cx="432048" cy="1008112"/>
          </a:xfrm>
          <a:prstGeom prst="roundRect">
            <a:avLst/>
          </a:prstGeom>
          <a:solidFill>
            <a:srgbClr val="00B05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7584769" y="3668023"/>
            <a:ext cx="432048" cy="1008112"/>
          </a:xfrm>
          <a:prstGeom prst="roundRect">
            <a:avLst/>
          </a:prstGeom>
          <a:solidFill>
            <a:srgbClr val="0070C0">
              <a:alpha val="4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4976" cy="621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latin typeface="Comic Sans MS" pitchFamily="66" charset="0"/>
              </a:rPr>
              <a:t>Κλινική εικόνα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Μπορεί να είναι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παρόμοια με αυτή της σοβαρής μετα-στρεπτοκοκκικής ΣΝ</a:t>
            </a:r>
            <a:r>
              <a:rPr lang="el-GR" sz="2200" dirty="0" smtClean="0">
                <a:latin typeface="Comic Sans MS" pitchFamily="66" charset="0"/>
              </a:rPr>
              <a:t>: </a:t>
            </a:r>
            <a:r>
              <a:rPr lang="el-GR" sz="2200" b="1" dirty="0" smtClean="0">
                <a:latin typeface="Comic Sans MS" pitchFamily="66" charset="0"/>
              </a:rPr>
              <a:t>οξεία έφοδος, με μακροσκοπική αιματουρία, μειωμένη διούρηση και οίδημα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Πιο συχνά </a:t>
            </a:r>
            <a:r>
              <a:rPr lang="el-GR" sz="2200" dirty="0" smtClean="0">
                <a:latin typeface="Comic Sans MS" pitchFamily="66" charset="0"/>
              </a:rPr>
              <a:t>όμως</a:t>
            </a:r>
            <a:r>
              <a:rPr lang="el-GR" sz="2200" b="1" dirty="0" smtClean="0"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εγκατάσταση είναι σταδιακή</a:t>
            </a:r>
            <a:r>
              <a:rPr lang="el-GR" sz="2200" b="1" dirty="0" smtClean="0">
                <a:latin typeface="Comic Sans MS" pitchFamily="66" charset="0"/>
              </a:rPr>
              <a:t>,</a:t>
            </a:r>
            <a:r>
              <a:rPr lang="el-GR" sz="2200" dirty="0" smtClean="0">
                <a:latin typeface="Comic Sans MS" pitchFamily="66" charset="0"/>
              </a:rPr>
              <a:t> με κυρίαρχα συμπτώματα την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κακουχία</a:t>
            </a:r>
            <a:r>
              <a:rPr lang="el-GR" sz="2200" b="1" dirty="0" smtClean="0">
                <a:latin typeface="Comic Sans MS" pitchFamily="66" charset="0"/>
              </a:rPr>
              <a:t> και τα οιδήματα</a:t>
            </a:r>
            <a:endParaRPr lang="en-US" sz="22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latin typeface="Comic Sans MS" pitchFamily="66" charset="0"/>
              </a:rPr>
              <a:t>Νεφρική ανεπάρκεια </a:t>
            </a:r>
            <a:r>
              <a:rPr lang="el-GR" sz="2200" dirty="0" smtClean="0">
                <a:latin typeface="Comic Sans MS" pitchFamily="66" charset="0"/>
              </a:rPr>
              <a:t>παρατηρείται σχεδόν σε όλες τις περιπτώσεις κατά την διάγνωση (συχνά με </a:t>
            </a:r>
            <a:r>
              <a:rPr lang="el-GR" sz="2200" dirty="0" err="1" smtClean="0">
                <a:latin typeface="Comic Sans MS" pitchFamily="66" charset="0"/>
              </a:rPr>
              <a:t>κρεατινίνη</a:t>
            </a:r>
            <a:r>
              <a:rPr lang="el-GR" sz="2200" dirty="0" smtClean="0">
                <a:latin typeface="Comic Sans MS" pitchFamily="66" charset="0"/>
              </a:rPr>
              <a:t> ορού &gt; 3 </a:t>
            </a:r>
            <a:r>
              <a:rPr lang="en-US" sz="2200" dirty="0" smtClean="0">
                <a:latin typeface="Comic Sans MS" pitchFamily="66" charset="0"/>
              </a:rPr>
              <a:t>mg/dl)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latin typeface="Comic Sans MS" pitchFamily="66" charset="0"/>
              </a:rPr>
              <a:t>Νεφριτικό ίζημα και λευκωματουρία </a:t>
            </a:r>
            <a:r>
              <a:rPr lang="el-GR" sz="2200" dirty="0" smtClean="0">
                <a:latin typeface="Comic Sans MS" pitchFamily="66" charset="0"/>
              </a:rPr>
              <a:t>(συνήθως &lt; 3.5</a:t>
            </a:r>
            <a:r>
              <a:rPr lang="en-US" sz="2200" dirty="0" smtClean="0">
                <a:latin typeface="Comic Sans MS" pitchFamily="66" charset="0"/>
              </a:rPr>
              <a:t> g</a:t>
            </a:r>
            <a:r>
              <a:rPr lang="el-GR" sz="2200" dirty="0" smtClean="0">
                <a:latin typeface="Comic Sans MS" pitchFamily="66" charset="0"/>
              </a:rPr>
              <a:t> λόγω μείωσης του </a:t>
            </a:r>
            <a:r>
              <a:rPr lang="en-US" sz="2200" dirty="0" smtClean="0">
                <a:latin typeface="Comic Sans MS" pitchFamily="66" charset="0"/>
              </a:rPr>
              <a:t>GFR)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Γενική συμπτωματολογία </a:t>
            </a:r>
            <a:r>
              <a:rPr lang="el-GR" sz="2200" b="1" dirty="0" smtClean="0">
                <a:latin typeface="Comic Sans MS" pitchFamily="66" charset="0"/>
              </a:rPr>
              <a:t>και εκδηλώσεις από</a:t>
            </a:r>
            <a:r>
              <a:rPr lang="el-GR" sz="2200" dirty="0" smtClean="0">
                <a:latin typeface="Comic Sans MS" pitchFamily="66" charset="0"/>
              </a:rPr>
              <a:t> άλλα, εκτός νεφρού, </a:t>
            </a:r>
            <a:r>
              <a:rPr lang="el-GR" sz="2200" b="1" dirty="0" smtClean="0">
                <a:latin typeface="Comic Sans MS" pitchFamily="66" charset="0"/>
              </a:rPr>
              <a:t>όργανα-στόχους</a:t>
            </a:r>
            <a:r>
              <a:rPr lang="el-GR" sz="2200" dirty="0" smtClean="0">
                <a:latin typeface="Comic Sans MS" pitchFamily="66" charset="0"/>
              </a:rPr>
              <a:t> είναι </a:t>
            </a:r>
            <a:r>
              <a:rPr lang="el-GR" sz="2200" b="1" dirty="0" smtClean="0">
                <a:latin typeface="Comic Sans MS" pitchFamily="66" charset="0"/>
              </a:rPr>
              <a:t>κοινές στους ασθενείς με </a:t>
            </a:r>
            <a:r>
              <a:rPr lang="el-GR" sz="2200" b="1" dirty="0" err="1" smtClean="0">
                <a:latin typeface="Comic Sans MS" pitchFamily="66" charset="0"/>
              </a:rPr>
              <a:t>ανοσοπενική</a:t>
            </a:r>
            <a:r>
              <a:rPr lang="el-GR" sz="2200" b="1" dirty="0" smtClean="0">
                <a:latin typeface="Comic Sans MS" pitchFamily="66" charset="0"/>
              </a:rPr>
              <a:t> ΤΕΣΝ </a:t>
            </a:r>
            <a:r>
              <a:rPr lang="el-GR" sz="2200" dirty="0" smtClean="0">
                <a:latin typeface="Comic Sans MS" pitchFamily="66" charset="0"/>
              </a:rPr>
              <a:t>είτε είναι </a:t>
            </a:r>
            <a:r>
              <a:rPr lang="en-US" sz="2200" dirty="0" smtClean="0">
                <a:latin typeface="Comic Sans MS" pitchFamily="66" charset="0"/>
              </a:rPr>
              <a:t>ANCA(+) </a:t>
            </a:r>
            <a:r>
              <a:rPr lang="el-GR" sz="2200" dirty="0" smtClean="0">
                <a:latin typeface="Comic Sans MS" pitchFamily="66" charset="0"/>
              </a:rPr>
              <a:t>είτε </a:t>
            </a:r>
            <a:r>
              <a:rPr lang="en-US" sz="2200" dirty="0" smtClean="0">
                <a:latin typeface="Comic Sans MS" pitchFamily="66" charset="0"/>
              </a:rPr>
              <a:t>ANCA(-): </a:t>
            </a:r>
            <a:r>
              <a:rPr lang="el-GR" sz="2200" dirty="0" smtClean="0">
                <a:latin typeface="Comic Sans MS" pitchFamily="66" charset="0"/>
              </a:rPr>
              <a:t>εκδηλώσεις από το </a:t>
            </a:r>
            <a:r>
              <a:rPr lang="el-GR" sz="2200" b="1" dirty="0" smtClean="0">
                <a:latin typeface="Comic Sans MS" pitchFamily="66" charset="0"/>
              </a:rPr>
              <a:t>κατώτερο αναπνευστικό, </a:t>
            </a:r>
            <a:r>
              <a:rPr lang="el-GR" sz="2200" b="1" dirty="0" err="1" smtClean="0">
                <a:latin typeface="Comic Sans MS" pitchFamily="66" charset="0"/>
              </a:rPr>
              <a:t>μυο</a:t>
            </a:r>
            <a:r>
              <a:rPr lang="el-GR" sz="2200" b="1" dirty="0" smtClean="0">
                <a:latin typeface="Comic Sans MS" pitchFamily="66" charset="0"/>
              </a:rPr>
              <a:t>-σκελετικό, δέρμα και/ή νευρικό σύστημα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latin typeface="Comic Sans MS" pitchFamily="66" charset="0"/>
              </a:rPr>
              <a:t>Η συμπτωματολογία από το </a:t>
            </a:r>
            <a:r>
              <a:rPr lang="el-GR" sz="2200" b="1" dirty="0" smtClean="0">
                <a:latin typeface="Comic Sans MS" pitchFamily="66" charset="0"/>
              </a:rPr>
              <a:t>ανώτερο αναπνευστικό </a:t>
            </a:r>
            <a:r>
              <a:rPr lang="el-GR" sz="2200" dirty="0" smtClean="0">
                <a:latin typeface="Comic Sans MS" pitchFamily="66" charset="0"/>
              </a:rPr>
              <a:t>είναι πιο συχνή στους </a:t>
            </a:r>
            <a:r>
              <a:rPr lang="en-US" sz="2200" b="1" dirty="0" smtClean="0">
                <a:latin typeface="Comic Sans MS" pitchFamily="66" charset="0"/>
              </a:rPr>
              <a:t>ANCA(+) </a:t>
            </a:r>
            <a:r>
              <a:rPr lang="el-GR" sz="2200" dirty="0" smtClean="0">
                <a:latin typeface="Comic Sans MS" pitchFamily="66" charset="0"/>
              </a:rPr>
              <a:t>ασθενείς</a:t>
            </a:r>
            <a:endParaRPr lang="en-US" sz="2200" dirty="0" smtClean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latin typeface="Comic Sans MS" pitchFamily="66" charset="0"/>
              </a:rPr>
              <a:t>Αιμόπτυση:</a:t>
            </a:r>
            <a:r>
              <a:rPr lang="el-GR" sz="2200" dirty="0" smtClean="0">
                <a:latin typeface="Comic Sans MS" pitchFamily="66" charset="0"/>
              </a:rPr>
              <a:t> σε </a:t>
            </a:r>
            <a:r>
              <a:rPr lang="en-US" sz="2200" dirty="0" smtClean="0">
                <a:latin typeface="Comic Sans MS" pitchFamily="66" charset="0"/>
              </a:rPr>
              <a:t>anti-GBM </a:t>
            </a:r>
            <a:r>
              <a:rPr lang="el-GR" sz="2200" dirty="0" smtClean="0">
                <a:latin typeface="Comic Sans MS" pitchFamily="66" charset="0"/>
              </a:rPr>
              <a:t>νόσο, </a:t>
            </a:r>
            <a:r>
              <a:rPr lang="en-US" sz="2200" dirty="0" smtClean="0">
                <a:latin typeface="Comic Sans MS" pitchFamily="66" charset="0"/>
              </a:rPr>
              <a:t>Wegener </a:t>
            </a:r>
            <a:r>
              <a:rPr lang="el-GR" sz="2200" dirty="0" smtClean="0">
                <a:latin typeface="Comic Sans MS" pitchFamily="66" charset="0"/>
              </a:rPr>
              <a:t>αλλά και σε πνευμονικό οίδημα άλλης αιτιολογίας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369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latin typeface="Comic Sans MS" pitchFamily="66" charset="0"/>
              </a:rPr>
              <a:t>Διάγνωση – θεραπεία</a:t>
            </a:r>
          </a:p>
          <a:p>
            <a:pPr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Η ταχεία και ακριβής διάγνωση είναι ουσιαστική για την πρόγνωση του ασθενούς με ΤΕΣΝ</a:t>
            </a: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Η ΤΕΣΝ συνήθως καταλήγει σε ΧΝΝ τελικού σταδίου σε διάστημα εβδομάδων - μηνών εάν δεν χορηγηθεί η κατάλληλη  θεραπευτική αγωγή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400" b="1" dirty="0" smtClean="0">
                <a:latin typeface="Comic Sans MS" pitchFamily="66" charset="0"/>
              </a:rPr>
              <a:t>Ορολογικός έλεγχος </a:t>
            </a:r>
            <a:r>
              <a:rPr lang="el-GR" sz="2400" dirty="0" smtClean="0">
                <a:latin typeface="Comic Sans MS" pitchFamily="66" charset="0"/>
              </a:rPr>
              <a:t>με </a:t>
            </a:r>
            <a:r>
              <a:rPr lang="en-US" sz="2400" dirty="0" smtClean="0">
                <a:latin typeface="Comic Sans MS" pitchFamily="66" charset="0"/>
              </a:rPr>
              <a:t>ANCA, anti-GBM, ANA, anti-DNA, </a:t>
            </a:r>
            <a:r>
              <a:rPr lang="el-GR" sz="2400" dirty="0" smtClean="0">
                <a:latin typeface="Comic Sans MS" pitchFamily="66" charset="0"/>
              </a:rPr>
              <a:t>Συμπλήρωμα κ.λπ. είναι απαραίτητος</a:t>
            </a:r>
          </a:p>
          <a:p>
            <a:pPr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Επί ισχυρών κλινικών – ορολογικών ενδείξεων </a:t>
            </a:r>
            <a:r>
              <a:rPr lang="el-GR" sz="2400" b="1" dirty="0" smtClean="0">
                <a:latin typeface="Comic Sans MS" pitchFamily="66" charset="0"/>
              </a:rPr>
              <a:t>η αγωγή πρέπει να αρχίζει και πριν το αποτέλεσμα της βιοψίας</a:t>
            </a:r>
          </a:p>
          <a:p>
            <a:pPr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Εμπειρική αγωγή</a:t>
            </a: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I.V </a:t>
            </a:r>
            <a:r>
              <a:rPr lang="el-GR" sz="2400" b="1" dirty="0" err="1" smtClean="0">
                <a:latin typeface="Comic Sans MS" pitchFamily="66" charset="0"/>
              </a:rPr>
              <a:t>μεθυλ</a:t>
            </a:r>
            <a:r>
              <a:rPr lang="el-GR" sz="2400" b="1" dirty="0" smtClean="0">
                <a:latin typeface="Comic Sans MS" pitchFamily="66" charset="0"/>
              </a:rPr>
              <a:t>-</a:t>
            </a:r>
            <a:r>
              <a:rPr lang="el-GR" sz="2400" b="1" dirty="0" err="1" smtClean="0">
                <a:latin typeface="Comic Sans MS" pitchFamily="66" charset="0"/>
              </a:rPr>
              <a:t>πρεδνιζολόνη</a:t>
            </a:r>
            <a:r>
              <a:rPr lang="el-GR" sz="2400" b="1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500-1000 </a:t>
            </a:r>
            <a:r>
              <a:rPr lang="en-US" sz="2400" dirty="0" smtClean="0">
                <a:latin typeface="Comic Sans MS" pitchFamily="66" charset="0"/>
              </a:rPr>
              <a:t>mg/day </a:t>
            </a:r>
            <a:r>
              <a:rPr lang="el-GR" sz="2400" dirty="0" smtClean="0">
                <a:latin typeface="Comic Sans MS" pitchFamily="66" charset="0"/>
              </a:rPr>
              <a:t>για 3 ημέρες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 err="1" smtClean="0">
                <a:latin typeface="Comic Sans MS" pitchFamily="66" charset="0"/>
              </a:rPr>
              <a:t>Κυκλοφωσφαμίδη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i.v</a:t>
            </a:r>
            <a:r>
              <a:rPr lang="en-US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ή </a:t>
            </a:r>
            <a:r>
              <a:rPr lang="en-US" sz="2400" dirty="0" smtClean="0">
                <a:latin typeface="Comic Sans MS" pitchFamily="66" charset="0"/>
              </a:rPr>
              <a:t>per </a:t>
            </a:r>
            <a:r>
              <a:rPr lang="en-US" sz="2400" dirty="0" err="1" smtClean="0">
                <a:latin typeface="Comic Sans MS" pitchFamily="66" charset="0"/>
              </a:rPr>
              <a:t>os</a:t>
            </a: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 smtClean="0">
                <a:latin typeface="Comic Sans MS" pitchFamily="66" charset="0"/>
              </a:rPr>
              <a:t>Πλασμαφαίρεση </a:t>
            </a:r>
            <a:r>
              <a:rPr lang="el-GR" sz="2400" dirty="0" smtClean="0">
                <a:latin typeface="Comic Sans MS" pitchFamily="66" charset="0"/>
              </a:rPr>
              <a:t>όταν υπάρχει αιμόπτυση</a:t>
            </a:r>
            <a:r>
              <a:rPr lang="el-GR" sz="2400" dirty="0" smtClean="0"/>
              <a:t>  </a:t>
            </a:r>
            <a:endParaRPr lang="el-G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00034" y="250030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 smtClean="0">
                <a:latin typeface="Comic Sans MS" pitchFamily="66" charset="0"/>
              </a:rPr>
              <a:t>Εισαγωγή, ταξινόμηση</a:t>
            </a:r>
            <a:r>
              <a:rPr lang="en-US" sz="4000" dirty="0" smtClean="0">
                <a:latin typeface="Comic Sans MS" pitchFamily="66" charset="0"/>
              </a:rPr>
              <a:t>, </a:t>
            </a:r>
            <a:endParaRPr lang="el-GR" sz="4000" dirty="0" smtClean="0">
              <a:latin typeface="Comic Sans MS" pitchFamily="66" charset="0"/>
            </a:endParaRPr>
          </a:p>
          <a:p>
            <a:r>
              <a:rPr lang="el-GR" sz="4000" dirty="0" smtClean="0">
                <a:latin typeface="Comic Sans MS" pitchFamily="66" charset="0"/>
              </a:rPr>
              <a:t>κλινική προσέγγιση στις </a:t>
            </a:r>
            <a:r>
              <a:rPr lang="el-GR" sz="4000" dirty="0" err="1" smtClean="0">
                <a:latin typeface="Comic Sans MS" pitchFamily="66" charset="0"/>
              </a:rPr>
              <a:t>αγγειίτιδες</a:t>
            </a:r>
            <a:r>
              <a:rPr lang="el-GR" sz="4000" dirty="0" smtClean="0">
                <a:latin typeface="Comic Sans MS" pitchFamily="66" charset="0"/>
              </a:rPr>
              <a:t>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3962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668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Εισαγωγή</a:t>
            </a:r>
          </a:p>
          <a:p>
            <a:pPr>
              <a:lnSpc>
                <a:spcPct val="90000"/>
              </a:lnSpc>
            </a:pPr>
            <a:endParaRPr lang="el-GR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 :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φλεγμονή των αγγείων</a:t>
            </a:r>
          </a:p>
          <a:p>
            <a:pPr>
              <a:lnSpc>
                <a:spcPct val="90000"/>
              </a:lnSpc>
            </a:pPr>
            <a:r>
              <a:rPr lang="el-GR" sz="26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Συσσώρευση λευκοκυττάρων στο τοίχωμα των αγγείων </a:t>
            </a:r>
            <a:r>
              <a:rPr lang="el-GR" sz="2600" dirty="0" smtClean="0">
                <a:solidFill>
                  <a:srgbClr val="002060"/>
                </a:solidFill>
                <a:latin typeface="Comic Sans MS" pitchFamily="66" charset="0"/>
              </a:rPr>
              <a:t>με πρόκληση </a:t>
            </a:r>
            <a:r>
              <a:rPr lang="el-GR" sz="2600" dirty="0" smtClean="0">
                <a:solidFill>
                  <a:srgbClr val="FF0000"/>
                </a:solidFill>
                <a:latin typeface="Comic Sans MS" pitchFamily="66" charset="0"/>
              </a:rPr>
              <a:t>(τοιχωματικής)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βλάβης</a:t>
            </a:r>
            <a:r>
              <a:rPr lang="el-GR" sz="2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600" dirty="0" smtClean="0">
                <a:solidFill>
                  <a:srgbClr val="002060"/>
                </a:solidFill>
                <a:latin typeface="Comic Sans MS" pitchFamily="66" charset="0"/>
              </a:rPr>
              <a:t>και συνέπειες την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αιμορραγία</a:t>
            </a:r>
            <a:r>
              <a:rPr lang="el-GR" sz="2600" dirty="0" smtClean="0">
                <a:solidFill>
                  <a:srgbClr val="002060"/>
                </a:solidFill>
                <a:latin typeface="Comic Sans MS" pitchFamily="66" charset="0"/>
              </a:rPr>
              <a:t> ή την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ισχαιμία -νέκρωση </a:t>
            </a:r>
            <a:r>
              <a:rPr lang="el-GR" sz="2600" dirty="0" smtClean="0">
                <a:solidFill>
                  <a:srgbClr val="002060"/>
                </a:solidFill>
                <a:latin typeface="Comic Sans MS" pitchFamily="66" charset="0"/>
              </a:rPr>
              <a:t>των παρακείμενων ιστών λόγω μείωσης της αιμάτωσης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Προσβάλλ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o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νται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αγγεία διαφόρου μεγέθους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σε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διάφορους ιστούς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κλινική εικόνα καθορίζεται από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το όργανο που κυρίως  βλάπτεται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αλλά παρατηρείται σημαντική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αλληλοεπικάλυψη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Μπορεί να είναι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πρωτοπαθείς ή δευτεροπαθείς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Είναι συχνά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βαριές με μεγάλα ποσοστά θνητότητας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Απαιτούν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ταχεία αναγνώριση και διάγνωση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αλλά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απαντούν καλά σε θεραπεία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κορτικοειδή και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ανοσοκατασταλτικά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υψηλή θνητότητα οφείλεται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αρχικά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στην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ενεργότητα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της νόσου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και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κατόπιν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στις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επιπλοκές της θεραπείας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κυρίως στις λοιμώξεις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0"/>
            <a:ext cx="1928826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32" y="0"/>
            <a:ext cx="8712968" cy="671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Ταξινόμηση των </a:t>
            </a:r>
            <a:r>
              <a:rPr lang="el-GR" sz="2800" dirty="0" err="1" smtClean="0">
                <a:solidFill>
                  <a:srgbClr val="FF0000"/>
                </a:solidFill>
                <a:latin typeface="Comic Sans MS" pitchFamily="66" charset="0"/>
              </a:rPr>
              <a:t>αγγειίτιδων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(ανάλογα με το μέγεθος των αγγείων που προσβάλλονται)</a:t>
            </a:r>
          </a:p>
          <a:p>
            <a:pPr>
              <a:lnSpc>
                <a:spcPct val="90000"/>
              </a:lnSpc>
            </a:pPr>
            <a:endParaRPr lang="el-GR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300" dirty="0" smtClean="0">
                <a:solidFill>
                  <a:srgbClr val="FF0000"/>
                </a:solidFill>
                <a:latin typeface="Comic Sans MS" pitchFamily="66" charset="0"/>
              </a:rPr>
              <a:t>Αγγειίτιδες των μεγάλων αγγείων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Αρτηρίτιδα </a:t>
            </a:r>
            <a:r>
              <a:rPr lang="en-US" sz="2300" dirty="0" err="1" smtClean="0">
                <a:solidFill>
                  <a:srgbClr val="002060"/>
                </a:solidFill>
                <a:latin typeface="Comic Sans MS" pitchFamily="66" charset="0"/>
              </a:rPr>
              <a:t>Takayasu</a:t>
            </a:r>
            <a:endParaRPr lang="en-US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dirty="0" err="1" smtClean="0">
                <a:solidFill>
                  <a:srgbClr val="002060"/>
                </a:solidFill>
                <a:latin typeface="Comic Sans MS" pitchFamily="66" charset="0"/>
              </a:rPr>
              <a:t>Γιγαντοκυτταρική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 αρτηρίτιδα</a:t>
            </a:r>
            <a:endParaRPr lang="en-US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endParaRPr lang="el-GR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300" dirty="0" smtClean="0">
                <a:solidFill>
                  <a:srgbClr val="FF0000"/>
                </a:solidFill>
                <a:latin typeface="Comic Sans MS" pitchFamily="66" charset="0"/>
              </a:rPr>
              <a:t>Αγγειίτιδες των αγγείων </a:t>
            </a:r>
            <a:r>
              <a:rPr lang="el-GR" sz="2300" dirty="0">
                <a:solidFill>
                  <a:srgbClr val="FF0000"/>
                </a:solidFill>
                <a:latin typeface="Comic Sans MS" pitchFamily="66" charset="0"/>
              </a:rPr>
              <a:t>μεσαίου μεγέθους </a:t>
            </a:r>
            <a:endParaRPr lang="el-GR" sz="23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Οζώδης πολυαρτηρίτιδα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Νόσος  </a:t>
            </a:r>
            <a:r>
              <a:rPr lang="en-US" sz="2300" dirty="0" smtClean="0">
                <a:solidFill>
                  <a:srgbClr val="002060"/>
                </a:solidFill>
                <a:latin typeface="Comic Sans MS" pitchFamily="66" charset="0"/>
              </a:rPr>
              <a:t>Kawasaki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Πρωτοπαθής αγγειίτιδα κεντρικού νευρικού συστήματος</a:t>
            </a:r>
            <a:endParaRPr lang="en-US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endParaRPr lang="el-GR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300" dirty="0" smtClean="0">
                <a:solidFill>
                  <a:srgbClr val="FF0000"/>
                </a:solidFill>
                <a:latin typeface="Comic Sans MS" pitchFamily="66" charset="0"/>
              </a:rPr>
              <a:t>Αγγειίτιδες των αγγείων μικρού μεγέθους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Σύνδρομο </a:t>
            </a:r>
            <a:r>
              <a:rPr lang="en-US" sz="2300" dirty="0" err="1" smtClean="0">
                <a:solidFill>
                  <a:srgbClr val="002060"/>
                </a:solidFill>
                <a:latin typeface="Comic Sans MS" pitchFamily="66" charset="0"/>
              </a:rPr>
              <a:t>Churg</a:t>
            </a:r>
            <a:r>
              <a:rPr lang="en-US" sz="2300" dirty="0" smtClean="0">
                <a:solidFill>
                  <a:srgbClr val="002060"/>
                </a:solidFill>
                <a:latin typeface="Comic Sans MS" pitchFamily="66" charset="0"/>
              </a:rPr>
              <a:t>-Strauss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Κοκκιωμάτωση με πολυαγγειίτιδα (</a:t>
            </a:r>
            <a:r>
              <a:rPr lang="en-US" sz="2300" dirty="0" smtClean="0">
                <a:solidFill>
                  <a:srgbClr val="002060"/>
                </a:solidFill>
                <a:latin typeface="Comic Sans MS" pitchFamily="66" charset="0"/>
              </a:rPr>
              <a:t>Wegener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’</a:t>
            </a:r>
            <a:r>
              <a:rPr lang="en-US" sz="2300" dirty="0" smtClean="0">
                <a:solidFill>
                  <a:srgbClr val="002060"/>
                </a:solidFill>
                <a:latin typeface="Comic Sans MS" pitchFamily="66" charset="0"/>
              </a:rPr>
              <a:t>s)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Μικροσκοπική πολυαρτηρίτιδα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Πορφύρα </a:t>
            </a:r>
            <a:r>
              <a:rPr lang="en-US" sz="2300" dirty="0" err="1" smtClean="0">
                <a:solidFill>
                  <a:srgbClr val="002060"/>
                </a:solidFill>
                <a:latin typeface="Comic Sans MS" pitchFamily="66" charset="0"/>
              </a:rPr>
              <a:t>Henoch-Schonlein</a:t>
            </a:r>
            <a:endParaRPr lang="en-US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Ιδιοπαθής </a:t>
            </a:r>
            <a:r>
              <a:rPr lang="el-GR" sz="2300" dirty="0" err="1" smtClean="0">
                <a:solidFill>
                  <a:srgbClr val="002060"/>
                </a:solidFill>
                <a:latin typeface="Comic Sans MS" pitchFamily="66" charset="0"/>
              </a:rPr>
              <a:t>κρυοσφαιριναιμική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300" dirty="0" err="1" smtClean="0">
                <a:solidFill>
                  <a:srgbClr val="002060"/>
                </a:solidFill>
                <a:latin typeface="Comic Sans MS" pitchFamily="66" charset="0"/>
              </a:rPr>
              <a:t>αγγείτιδα</a:t>
            </a:r>
            <a:endParaRPr lang="el-GR" sz="23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Αγγειίτιδα από υπερευαισθησία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Αγγειίτιδα δευτεροπαθής των νόσων του συνδετικού ιστού</a:t>
            </a:r>
          </a:p>
          <a:p>
            <a:pPr lvl="1">
              <a:lnSpc>
                <a:spcPct val="90000"/>
              </a:lnSpc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Αγγειίτιδα δευτεροπαθής ιογενών λοιμώξεων</a:t>
            </a:r>
            <a:endParaRPr lang="el-GR" sz="23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93" y="260648"/>
            <a:ext cx="8795187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300" dirty="0">
                <a:solidFill>
                  <a:srgbClr val="FF0000"/>
                </a:solidFill>
                <a:latin typeface="Comic Sans MS" pitchFamily="66" charset="0"/>
              </a:rPr>
              <a:t>Αγγειίτιδες των μεγάλων αγγείων</a:t>
            </a:r>
          </a:p>
          <a:p>
            <a:pPr lvl="1">
              <a:lnSpc>
                <a:spcPct val="90000"/>
              </a:lnSpc>
            </a:pPr>
            <a:r>
              <a:rPr lang="el-GR" sz="2300" b="1" dirty="0">
                <a:solidFill>
                  <a:srgbClr val="002060"/>
                </a:solidFill>
                <a:latin typeface="Comic Sans MS" pitchFamily="66" charset="0"/>
              </a:rPr>
              <a:t>Αρτηρίτιδα </a:t>
            </a:r>
            <a:r>
              <a:rPr lang="en-US" sz="2300" b="1" dirty="0" err="1" smtClean="0">
                <a:solidFill>
                  <a:srgbClr val="002060"/>
                </a:solidFill>
                <a:latin typeface="Comic Sans MS" pitchFamily="66" charset="0"/>
              </a:rPr>
              <a:t>Takayasu</a:t>
            </a:r>
            <a:endParaRPr lang="el-GR" sz="23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Προσβάλλει την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αορτή και τους κύριους κλάδους της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b="1" dirty="0">
                <a:solidFill>
                  <a:srgbClr val="002060"/>
                </a:solidFill>
                <a:latin typeface="Comic Sans MS" pitchFamily="66" charset="0"/>
              </a:rPr>
              <a:t>Γιγαντοκυτταρική </a:t>
            </a:r>
            <a:r>
              <a:rPr lang="el-GR" sz="2300" b="1" dirty="0" smtClean="0">
                <a:solidFill>
                  <a:srgbClr val="002060"/>
                </a:solidFill>
                <a:latin typeface="Comic Sans MS" pitchFamily="66" charset="0"/>
              </a:rPr>
              <a:t>αρτηρίτιδα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κροταφική αρτηρίτιδα είναι χρόνια αγγειίτιδα που κυρίως προσβάλλει τους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κρανιακούς κλάδους των αρτηριών που ξεκινούν από το αορτικό τόξο</a:t>
            </a:r>
          </a:p>
          <a:p>
            <a:pPr>
              <a:lnSpc>
                <a:spcPct val="90000"/>
              </a:lnSpc>
            </a:pPr>
            <a:r>
              <a:rPr lang="el-GR" sz="2300" dirty="0" smtClean="0">
                <a:solidFill>
                  <a:srgbClr val="FF0000"/>
                </a:solidFill>
                <a:latin typeface="Comic Sans MS" pitchFamily="66" charset="0"/>
              </a:rPr>
              <a:t>Αγγειίτιδες </a:t>
            </a:r>
            <a:r>
              <a:rPr lang="el-GR" sz="2300" dirty="0">
                <a:solidFill>
                  <a:srgbClr val="FF0000"/>
                </a:solidFill>
                <a:latin typeface="Comic Sans MS" pitchFamily="66" charset="0"/>
              </a:rPr>
              <a:t>των αγγείων μεσαίου μεγέθους </a:t>
            </a:r>
          </a:p>
          <a:p>
            <a:pPr lvl="1">
              <a:lnSpc>
                <a:spcPct val="90000"/>
              </a:lnSpc>
            </a:pPr>
            <a:r>
              <a:rPr lang="el-GR" sz="2300" b="1" dirty="0">
                <a:solidFill>
                  <a:srgbClr val="002060"/>
                </a:solidFill>
                <a:latin typeface="Comic Sans MS" pitchFamily="66" charset="0"/>
              </a:rPr>
              <a:t>Οζώδης </a:t>
            </a:r>
            <a:r>
              <a:rPr lang="el-GR" sz="2300" b="1" dirty="0" smtClean="0">
                <a:solidFill>
                  <a:srgbClr val="002060"/>
                </a:solidFill>
                <a:latin typeface="Comic Sans MS" pitchFamily="66" charset="0"/>
              </a:rPr>
              <a:t>πολυαρτηρίτιδα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Συστηματική  νεκρωτική αγγειίτιδα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των μεσαίων και μικρού μεγέθους αγγείων που έχουν μυικό χιτώνα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Μερικές φορές μπορεί να προσβάλλει μόνο αγγεία μικρού μεγέθους και μοιάζει με τη μικροσκοπική πολυαρτηρίτιδα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b="1" dirty="0">
                <a:solidFill>
                  <a:srgbClr val="002060"/>
                </a:solidFill>
                <a:latin typeface="Comic Sans MS" pitchFamily="66" charset="0"/>
              </a:rPr>
              <a:t>Νόσος  </a:t>
            </a:r>
            <a:r>
              <a:rPr lang="en-US" sz="2300" b="1" dirty="0" smtClean="0">
                <a:solidFill>
                  <a:srgbClr val="002060"/>
                </a:solidFill>
                <a:latin typeface="Comic Sans MS" pitchFamily="66" charset="0"/>
              </a:rPr>
              <a:t>Kawasaki</a:t>
            </a:r>
            <a:endParaRPr lang="el-GR" sz="23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Προσβάλλει ιδιαίτερα τις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στεφανιαίες αρτηρίες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εκδηλώνεται σε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παιδιά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συνοδεύεται από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λεμφαδενοπάθεια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300" b="1" dirty="0">
                <a:solidFill>
                  <a:srgbClr val="002060"/>
                </a:solidFill>
                <a:latin typeface="Comic Sans MS" pitchFamily="66" charset="0"/>
              </a:rPr>
              <a:t>Πρωτοπαθής αγγειίτιδα κεντρικού νευρικού </a:t>
            </a:r>
            <a:r>
              <a:rPr lang="el-GR" sz="2300" b="1" dirty="0" smtClean="0">
                <a:solidFill>
                  <a:srgbClr val="002060"/>
                </a:solidFill>
                <a:latin typeface="Comic Sans MS" pitchFamily="66" charset="0"/>
              </a:rPr>
              <a:t>συστήματος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Προσβάλλει μεμονωμένα τα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μεσαίου και μικρού μεγέθους αγγεία του ΚΝΣ χωρίς άλλες συστηματικές εκδηλώσεις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42"/>
            <a:ext cx="9144000" cy="703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300" dirty="0">
                <a:solidFill>
                  <a:srgbClr val="FF0000"/>
                </a:solidFill>
                <a:latin typeface="Comic Sans MS" pitchFamily="66" charset="0"/>
              </a:rPr>
              <a:t>Αγγειίτιδες των αγγείων μικρού μεγέθους</a:t>
            </a:r>
          </a:p>
          <a:p>
            <a:pPr lvl="1">
              <a:lnSpc>
                <a:spcPct val="90000"/>
              </a:lnSpc>
            </a:pPr>
            <a:r>
              <a:rPr lang="el-GR" sz="2100" b="1" dirty="0">
                <a:solidFill>
                  <a:srgbClr val="002060"/>
                </a:solidFill>
                <a:latin typeface="Comic Sans MS" pitchFamily="66" charset="0"/>
              </a:rPr>
              <a:t>Σύνδρομο </a:t>
            </a:r>
            <a:r>
              <a:rPr lang="en-US" sz="2100" b="1" dirty="0" err="1" smtClean="0">
                <a:solidFill>
                  <a:srgbClr val="002060"/>
                </a:solidFill>
                <a:latin typeface="Comic Sans MS" pitchFamily="66" charset="0"/>
              </a:rPr>
              <a:t>Churg</a:t>
            </a:r>
            <a:r>
              <a:rPr lang="en-US" sz="2100" b="1" dirty="0" smtClean="0">
                <a:solidFill>
                  <a:srgbClr val="002060"/>
                </a:solidFill>
                <a:latin typeface="Comic Sans MS" pitchFamily="66" charset="0"/>
              </a:rPr>
              <a:t>-Strauss</a:t>
            </a:r>
            <a:endParaRPr lang="el-GR" sz="21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Ονομάζεται και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αλλεργική κοκκιωμάτωση και αγγειίτιδα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Προσβάλλει μεσαίου και μικρού μεγέθους αγγεία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κυρίως στους πνεύμονες και το δέρμα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συνοδεύεται συχνά από σχηματισμό αγγειακών και εξωαγγειακών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κοκκιωμάτων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50%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είναι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ANCA(+)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100" b="1" dirty="0">
                <a:solidFill>
                  <a:srgbClr val="002060"/>
                </a:solidFill>
                <a:latin typeface="Comic Sans MS" pitchFamily="66" charset="0"/>
              </a:rPr>
              <a:t>Κοκκιωμάτωση με πολυαγγειίτιδα (</a:t>
            </a:r>
            <a:r>
              <a:rPr lang="en-US" sz="2100" b="1" dirty="0" smtClean="0">
                <a:solidFill>
                  <a:srgbClr val="002060"/>
                </a:solidFill>
                <a:latin typeface="Comic Sans MS" pitchFamily="66" charset="0"/>
              </a:rPr>
              <a:t>Wegener’s)</a:t>
            </a:r>
            <a:endParaRPr lang="el-GR" sz="21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Συστηματική αγγειίτιδα μεσαίων και μικρών αρτηριών καθώς και φλεβιδίων-αρτηριολίων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Προκαλεί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κοκκιωματώδη φλεγμονή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του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ανώτερου και κατώτερου αναπνευστικού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νεκρωτική, ανοσοπενική σπειραματονεφρίτιδα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πλειοψηφία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είναι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ANCA(+)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100" b="1" dirty="0">
                <a:solidFill>
                  <a:srgbClr val="002060"/>
                </a:solidFill>
                <a:latin typeface="Comic Sans MS" pitchFamily="66" charset="0"/>
              </a:rPr>
              <a:t>Μικροσκοπική </a:t>
            </a:r>
            <a:r>
              <a:rPr lang="el-GR" sz="2100" b="1" dirty="0" smtClean="0">
                <a:solidFill>
                  <a:srgbClr val="002060"/>
                </a:solidFill>
                <a:latin typeface="Comic Sans MS" pitchFamily="66" charset="0"/>
              </a:rPr>
              <a:t>πολυαρτηρίτιδα</a:t>
            </a:r>
            <a:endParaRPr lang="en-US" sz="21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Προσβάλλει καθ υπεροχή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τριχοειδή, φλεβίδια και αρτηριόλια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Από ορισμένους θεωρείται ταυτόσημη με τη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Wegener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γιατί προκαλεί παρόμοιες ιστολογικές βλάβες με τη διαφορά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ότι συνήθως δεν βλάπτει το αναπνευστικό σύστημα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ασθενείς είναι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συνήθως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ANCA(+)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100" b="1" dirty="0">
                <a:solidFill>
                  <a:srgbClr val="002060"/>
                </a:solidFill>
                <a:latin typeface="Comic Sans MS" pitchFamily="66" charset="0"/>
              </a:rPr>
              <a:t>Πορφύρα </a:t>
            </a:r>
            <a:r>
              <a:rPr lang="en-US" sz="2100" b="1" dirty="0" err="1" smtClean="0">
                <a:solidFill>
                  <a:srgbClr val="002060"/>
                </a:solidFill>
                <a:latin typeface="Comic Sans MS" pitchFamily="66" charset="0"/>
              </a:rPr>
              <a:t>Henoch-Schonlein</a:t>
            </a:r>
            <a:endParaRPr lang="en-US" sz="21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Συστηματική αγγειίτιδα που προσβάλλει κυρίως τα μετα-τριχοειδικά φλεβίδια και τη χαρακτηρίζουν οι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εναποθέσεις ανοσοσυμπλεγμάτων που περιέχουν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IgA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στους ιστούς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Θεωρείται μια μορφή αγγειίτιδας από υπερ-ευαισθησία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69" y="116632"/>
            <a:ext cx="872691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FF0000"/>
                </a:solidFill>
                <a:latin typeface="Comic Sans MS" pitchFamily="66" charset="0"/>
              </a:rPr>
              <a:t>Αγγειίτιδες των αγγείων μικρού μεγέθους</a:t>
            </a:r>
          </a:p>
          <a:p>
            <a:pPr>
              <a:lnSpc>
                <a:spcPct val="90000"/>
              </a:lnSpc>
            </a:pPr>
            <a:endParaRPr lang="en-US" sz="22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Ιδιοπαθής </a:t>
            </a:r>
            <a:r>
              <a:rPr lang="el-GR" sz="2200" b="1" dirty="0" err="1">
                <a:solidFill>
                  <a:srgbClr val="002060"/>
                </a:solidFill>
                <a:latin typeface="Comic Sans MS" pitchFamily="66" charset="0"/>
              </a:rPr>
              <a:t>κρυοσφαιριναιμική</a:t>
            </a: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Χαρακτηρίζεται από την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παρουσία των κρυοσφαιρινών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που είναι πρωτείνες του πλάσματος που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καθιζάνουν στο κρύο και διαλύονται ξανά με τη θέρμανση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αποτελούν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μίγμα διάφορων ανοσοσφαιρινών και συμπληρώματος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πλειοψηφία των ασθενών είναι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HCV(+)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τα ανοσοσυμπλέγματα εναποτίθενται στα τοιχώματα τριχοειδών, φλεβιδίων και αρτηριολίων προκαλώντας αγγειακή φλεγμονή </a:t>
            </a:r>
          </a:p>
          <a:p>
            <a:pPr marL="1257300" lvl="2" indent="-342900">
              <a:lnSpc>
                <a:spcPct val="90000"/>
              </a:lnSpc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Αγγειίτιδα από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υπερευαισθησία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Αν και μια σειρά από αγγειίτδες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H-S,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μικτή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κρυοσφαιριναιμία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ορονοσία κ.λπ.) χαρακτηρίζονται ως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υπερευαισθησίας,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 όρος πιο σωστά χρησιμοποιείται για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 που εμφανίζεται μετά από μια αντίδραση υπερευαισθησίας σε συγκεκριμένη ουσία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Χαρακτηριστική είναι η παρουσία δερματικής αγγειίτιδας με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ψηλαφητή πορφύρα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που στη βιοψία δείχνει φλεγμονή των μικρών αγγείων: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λευκοκυταροκλαστική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αγγειίτιδα  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2844" y="285728"/>
            <a:ext cx="87868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Αγγειίτιδες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των αγγείων μικρού μεγέθους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 δευτεροπαθής των νόσων του συνδετικού ιστού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Ορισμένοι ασθενείς με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ΣΕΛ, ρευματοειδή αρθρίτιδα υποτροπιάζουσα </a:t>
            </a:r>
            <a:r>
              <a:rPr lang="el-GR" sz="2200" b="1" dirty="0" err="1" smtClean="0">
                <a:solidFill>
                  <a:srgbClr val="002060"/>
                </a:solidFill>
                <a:latin typeface="Comic Sans MS" pitchFamily="66" charset="0"/>
              </a:rPr>
              <a:t>πολυχονδρίτιδα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, νόσο </a:t>
            </a:r>
            <a:r>
              <a:rPr lang="en-US" sz="2200" b="1" dirty="0" err="1" smtClean="0">
                <a:solidFill>
                  <a:srgbClr val="002060"/>
                </a:solidFill>
                <a:latin typeface="Comic Sans MS" pitchFamily="66" charset="0"/>
              </a:rPr>
              <a:t>Behcet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ή άλλες νόσους του συνδετικού ιστού μπορεί να παρουσιάζουν κατά τη διάγνωση ή την πορεία της νόσου και αγγειίτιδα που συνήθως προσβάλλει τα μικρού μεγέθους αγγεία</a:t>
            </a:r>
          </a:p>
          <a:p>
            <a:pPr lvl="2">
              <a:lnSpc>
                <a:spcPct val="90000"/>
              </a:lnSpc>
            </a:pP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 δευτεροπαθής ιογενών λοιμώξεων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Μια σειρά ιογενών λοιμώξεων μπορεί να προκαλέσει και αγγειίτιδα μεσαίου ή μικρού μεγέθους αγγείων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Συνήθως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HBV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HCV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πιο σπάνια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HIV, Cytomegalovirus, Epstein-Barr, Parvovirus B19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Παίρνει τη μορφή της οζώδους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πολυαρτηρίτιδας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ή μικροσκοπικής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πολυαγγειίτιδας</a:t>
            </a:r>
            <a:endParaRPr lang="el-GR" sz="22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2428868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 smtClean="0">
                <a:solidFill>
                  <a:srgbClr val="002060"/>
                </a:solidFill>
                <a:latin typeface="Comic Sans MS" pitchFamily="66" charset="0"/>
              </a:rPr>
              <a:t>Εισαγωγή στις ταχέως εξελισσόμενες </a:t>
            </a:r>
            <a:r>
              <a:rPr lang="el-GR" sz="4000" dirty="0" err="1" smtClean="0">
                <a:solidFill>
                  <a:srgbClr val="002060"/>
                </a:solidFill>
                <a:latin typeface="Comic Sans MS" pitchFamily="66" charset="0"/>
              </a:rPr>
              <a:t>σπειραματονεφρίτιδες</a:t>
            </a:r>
            <a:endParaRPr lang="el-GR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500042"/>
            <a:ext cx="85725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Κλινική εικόνα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παρουσία μιας αγγειίτιδας πρέπει να διερευνάται όταν υπάρχει γενική συμπτωματολογία + δυσλειτουργία ενός/περισσότερων οργάνων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85720" y="2000240"/>
            <a:ext cx="8572561" cy="21975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 και, τα γενικά συμπτώματα-σημεία δεν είναι ούτε ευαίσθητα ούτε ειδικά για να τεθεί η διάγνωση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είναι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αυτά που χαρακτηρίζουν την παρουσία μιας αγγειίτιδας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600" b="1" dirty="0" smtClean="0">
                <a:solidFill>
                  <a:srgbClr val="002060"/>
                </a:solidFill>
                <a:latin typeface="Comic Sans MS" pitchFamily="66" charset="0"/>
              </a:rPr>
              <a:t>κόπωση, αδυναμία, πυρετός, αρθραλγίες, υπέρταση, νεφρική ανεπάρκεια (με ενεργό ίζημα) και νευρολογική συνδρομή</a:t>
            </a:r>
            <a:endParaRPr lang="el-GR" sz="2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7" y="4221088"/>
            <a:ext cx="8462744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Κλινικά σημεία ενδεικτικά αγγειίτιδας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Πολλαπλή μονονευρίτιδα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mononeuritis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multiplex)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κυρίως σε οζώδη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πολυαρτηρίτιδα (μόνο σε Σ.Δ. μπορεί επίσης να εμφανιστεί)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Ψηλαφητή πορφύρα: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μεμονωμένη σε αγγειίτιδα από υπερευαισθησία ή σε συνδ</a:t>
            </a:r>
            <a:r>
              <a:rPr lang="el-GR" sz="2000" dirty="0">
                <a:solidFill>
                  <a:srgbClr val="002060"/>
                </a:solidFill>
                <a:latin typeface="Comic Sans MS" pitchFamily="66" charset="0"/>
              </a:rPr>
              <a:t>υ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ασμό με εκδηλώσεις από άλλα όργανα σε πορφύρα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H-S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 μικροσκοπική πολυαρτηρίτιδα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Πνευμονο-νεφρικό σύνδρομο: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Wegener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σπανιότερα σε μικροσκοπική πολυαγγειίτιδα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000240"/>
            <a:ext cx="3429000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1142984"/>
            <a:ext cx="86439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Διάγνωση</a:t>
            </a: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διάγνωση των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αγγειίτιδων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είναι δύσκολη και πρέπει να γίνεται προσεκτική ανάλυση του ιστορικού, των αντικειμενικών και εργαστηριακών ευρημάτων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Ιστορικό</a:t>
            </a: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Πρόσφατη έναρξη αγωγής με οποιοδήποτε φάρμακο </a:t>
            </a:r>
            <a:r>
              <a:rPr lang="el-GR" sz="2200" dirty="0" smtClean="0">
                <a:solidFill>
                  <a:srgbClr val="002060"/>
                </a:solidFill>
                <a:latin typeface="Arial Black"/>
              </a:rPr>
              <a:t>→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αγγειίτιδα από υπερευαισθησία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HCV</a:t>
            </a:r>
            <a:r>
              <a:rPr lang="el-GR" sz="2200" dirty="0" smtClean="0">
                <a:solidFill>
                  <a:srgbClr val="002060"/>
                </a:solidFill>
                <a:latin typeface="Arial Black"/>
              </a:rPr>
              <a:t> →</a:t>
            </a:r>
            <a:r>
              <a:rPr lang="en-US" sz="2200" dirty="0" smtClean="0">
                <a:solidFill>
                  <a:srgbClr val="002060"/>
                </a:solidFill>
                <a:latin typeface="Arial Black"/>
              </a:rPr>
              <a:t>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κρυοσφαιριναιμία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 σπανιότερα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πολυαρτηρίτιδα</a:t>
            </a: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Νόσοι του ανοσοποιητικού συστήματος π.χ. ΣΕΛ </a:t>
            </a:r>
            <a:r>
              <a:rPr lang="el-GR" sz="2200" dirty="0" smtClean="0">
                <a:solidFill>
                  <a:srgbClr val="002060"/>
                </a:solidFill>
                <a:latin typeface="Arial Black"/>
              </a:rPr>
              <a:t>→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δευτεροπαθής αγγειίτιδα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Αντικειμενική εξέταση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μονονευρίτιδα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ψηλαφητή πορφύρα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24" y="260647"/>
            <a:ext cx="6032500" cy="6377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15825" y="3861048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4315824" y="4437112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4315824" y="2060848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4315824" y="2708920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4315825" y="3161211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5364088" y="2080379"/>
            <a:ext cx="360040" cy="1368863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5407797" y="3867851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5394210" y="3517935"/>
            <a:ext cx="271550" cy="288032"/>
          </a:xfrm>
          <a:prstGeom prst="roundRect">
            <a:avLst/>
          </a:prstGeom>
          <a:solidFill>
            <a:srgbClr val="0070C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5432969" y="4149080"/>
            <a:ext cx="271550" cy="288032"/>
          </a:xfrm>
          <a:prstGeom prst="roundRect">
            <a:avLst/>
          </a:prstGeom>
          <a:solidFill>
            <a:srgbClr val="0070C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6516216" y="3861048"/>
            <a:ext cx="271550" cy="288032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6459726" y="4157464"/>
            <a:ext cx="271550" cy="288032"/>
          </a:xfrm>
          <a:prstGeom prst="roundRect">
            <a:avLst/>
          </a:prstGeom>
          <a:solidFill>
            <a:srgbClr val="00B050">
              <a:alpha val="46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6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5" y="548680"/>
            <a:ext cx="8640960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Εργαστηριακός έλεγχος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Πλήρης αιματολογικός-βιοχημικός που να περιλαμβάνει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TKE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CRP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ANA,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Συμπλήρωμα,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Συμπλήρωμα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 μικτή κρυοσφαιριναιμία, αγγειίτιδα του ΣΕΛ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PR3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C-ANCA): Wegener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MPO (P-ANCA):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μικροσκοπική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πολυαγγειίτιδα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Churg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-Strauss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Φαρμακευτική αγγειίτιδα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Ηλεκτρομυογράφημα: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mononeuritis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multiplex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Βιοψίες: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η σημαντικότερη εξέταση για την διάγνωση εφ όσον λαμβάνεται από ιστό που έχει εμφανώς αγγειιτιδική βλάβη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Αγγειογραφίες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Πολύ ενδεικτικές (αλλά όχι παθογνωμονικές) για τις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αγγειίτιδες μεγάλου και μεσαίου μεγέθους αγγείων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: οζώδης πολυαρτηρίτιδα, αρτηρίτιδα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Takayasu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κροταφική αρτηρίτιδα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Δεν ενδείκνυνται σε αγγειίτιδες αγγείων μικρού μεγέθους: οι βλάβες είναι κάτω από το όριο ανίχνευσης της μεθόδου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131"/>
            <a:ext cx="3600450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148027"/>
            <a:ext cx="8964488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100" b="1" dirty="0" smtClean="0">
                <a:solidFill>
                  <a:srgbClr val="002060"/>
                </a:solidFill>
                <a:latin typeface="Comic Sans MS" pitchFamily="66" charset="0"/>
              </a:rPr>
              <a:t>επιλογή μεταξύ βιοψίας και αγγειογραφίας στη διάγνωση </a:t>
            </a: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των αγγειίτιδων θα γίνει ανάλογα με τη τοπογραφία της βλάβης και τη δυνατότητα βιοψίας χωρίς σημαντικές παρενέργειες στο συγκεκριμένο σημείο. </a:t>
            </a:r>
            <a:endParaRPr lang="el-GR" sz="21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Π.χ. η αγγειογραφία είναι αρκετή για τη νόσο </a:t>
            </a:r>
            <a:r>
              <a:rPr lang="en-US" sz="2100" dirty="0" err="1" smtClean="0">
                <a:solidFill>
                  <a:srgbClr val="002060"/>
                </a:solidFill>
                <a:latin typeface="Comic Sans MS" pitchFamily="66" charset="0"/>
              </a:rPr>
              <a:t>Takayasu</a:t>
            </a: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 και την οζώδη πολυαρτηρίτιδα. Βιοψία στη κροταφική και στο δέρμα επί λευκοκυταροκλαστικής (αν βρεθούν και εναποθέσεις </a:t>
            </a:r>
            <a:r>
              <a:rPr lang="en-US" sz="2100" dirty="0" smtClean="0">
                <a:solidFill>
                  <a:srgbClr val="002060"/>
                </a:solidFill>
                <a:latin typeface="Comic Sans MS" pitchFamily="66" charset="0"/>
              </a:rPr>
              <a:t>IgA, </a:t>
            </a: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διάγνωση Πορφύρας </a:t>
            </a:r>
            <a:r>
              <a:rPr lang="en-US" sz="2100" dirty="0" smtClean="0">
                <a:solidFill>
                  <a:srgbClr val="002060"/>
                </a:solidFill>
                <a:latin typeface="Comic Sans MS" pitchFamily="66" charset="0"/>
              </a:rPr>
              <a:t>H-S, </a:t>
            </a: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ειδάλως μη-ειδική). Νεφρική βιοψία επι υποψίας </a:t>
            </a:r>
            <a:r>
              <a:rPr lang="en-US" sz="2100" dirty="0" smtClean="0">
                <a:solidFill>
                  <a:srgbClr val="002060"/>
                </a:solidFill>
                <a:latin typeface="Comic Sans MS" pitchFamily="66" charset="0"/>
              </a:rPr>
              <a:t>Wegener. </a:t>
            </a:r>
            <a:endParaRPr lang="el-GR" sz="21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226"/>
            <a:ext cx="3081722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6347"/>
            <a:ext cx="3129280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43" y="404664"/>
            <a:ext cx="8568952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Το 1990 το Αμερικάνικο Κολλέγιο Ρευματολογίας εξέδωσε κριτήρια ταξινόμησης για τις αγγειίτιδες τα οποία όμως χρησιμοποιούνται πιο πολύ για επιδημιολογικούς παρά για διαγνωστικούς σκοπούς</a:t>
            </a:r>
          </a:p>
          <a:p>
            <a:pPr>
              <a:lnSpc>
                <a:spcPct val="90000"/>
              </a:lnSpc>
            </a:pP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Αναφέρονται όσα έχουν και νεφρολογικό ενδιαφέρον</a:t>
            </a:r>
          </a:p>
          <a:p>
            <a:pPr>
              <a:lnSpc>
                <a:spcPct val="90000"/>
              </a:lnSpc>
            </a:pP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Οζώδης πολυαρτηρίτιδα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(τουλάχιστον 3 από 10 κριτήρια)</a:t>
            </a:r>
          </a:p>
          <a:p>
            <a:pPr>
              <a:lnSpc>
                <a:spcPct val="90000"/>
              </a:lnSpc>
            </a:pP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Αδικαιολόγητη απώλεια βάρους &gt; 4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kg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Δικτυωτή πελίωση (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livedo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reticularis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Άλγος ή τάση στους όρχεις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Μυαλγίες, αδυναμία ή πολυ-νευροπάθεια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Μονονευροπάθεια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Διαστολική υπέρταση πρόσφατης έναρξης &gt; 90 </a:t>
            </a:r>
            <a:r>
              <a:rPr lang="en-US" sz="2000" u="sng" dirty="0" smtClean="0">
                <a:solidFill>
                  <a:srgbClr val="002060"/>
                </a:solidFill>
                <a:latin typeface="Comic Sans MS" pitchFamily="66" charset="0"/>
              </a:rPr>
              <a:t>mmHg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Αυξημένη ουρία (&gt;40 </a:t>
            </a:r>
            <a:r>
              <a:rPr lang="en-US" sz="2000" u="sng" dirty="0" smtClean="0">
                <a:solidFill>
                  <a:srgbClr val="002060"/>
                </a:solidFill>
                <a:latin typeface="Comic Sans MS" pitchFamily="66" charset="0"/>
              </a:rPr>
              <a:t>mg/dl) </a:t>
            </a: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ή κρεατινίνη (&gt; 1.5 </a:t>
            </a:r>
            <a:r>
              <a:rPr lang="en-US" sz="2000" u="sng" dirty="0" smtClean="0">
                <a:solidFill>
                  <a:srgbClr val="002060"/>
                </a:solidFill>
                <a:latin typeface="Comic Sans MS" pitchFamily="66" charset="0"/>
              </a:rPr>
              <a:t>mg/dl)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Ηπατίτιδα Β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Χαρακτηριστικά αγγειογραφικά ευρήματα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Βιοψία μεσαίου-μικρού μεγέθους αγγείου που δείχνει διήθηση με πολυμορφοπύρηνα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764704"/>
            <a:ext cx="85689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Σύνδρομο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omic Sans MS" pitchFamily="66" charset="0"/>
              </a:rPr>
              <a:t>Churg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-Strauss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(4 ή περισσότερα από 6 κριτήρια)</a:t>
            </a:r>
          </a:p>
          <a:p>
            <a:pPr>
              <a:lnSpc>
                <a:spcPct val="90000"/>
              </a:lnSpc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Ιστορικό άσθματος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Ηωσινοφιλία &gt; 10%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Μονονευροπάθεια ή πολυνευροπάθεια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Μετακινούμενες ή διαλείπουσες πνευμονικές σκιάσεις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Παθολογία από τα παραρίνια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Βιοψία με αγγείο και διήθηση από ηωσινόφιλα των γύρω ιστών</a:t>
            </a:r>
          </a:p>
          <a:p>
            <a:pPr>
              <a:lnSpc>
                <a:spcPct val="90000"/>
              </a:lnSpc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lvl="1">
              <a:lnSpc>
                <a:spcPct val="90000"/>
              </a:lnSpc>
            </a:pP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Κοκκιωμάτωση με πολυαγγειίτιδα (</a:t>
            </a:r>
            <a:r>
              <a:rPr lang="en-US" sz="2200" b="1" dirty="0">
                <a:solidFill>
                  <a:srgbClr val="002060"/>
                </a:solidFill>
                <a:latin typeface="Comic Sans MS" pitchFamily="66" charset="0"/>
              </a:rPr>
              <a:t>Wegener</a:t>
            </a: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’</a:t>
            </a:r>
            <a:r>
              <a:rPr lang="en-US" sz="2200" b="1" dirty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0" lvl="1"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(2 ή περισσότερα από τα 4)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0" lvl="1"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τα κριτήρια διατυπώθηκαν το 1990 πριν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αρχίσουν να χρησιμοποιούνται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Ρινική ή στοματική φλεγμονή (πυώδεις ή αιματηρές εκκρίσεις συνοδευόμενες από άλγος ή όχι)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Παθολογική ακτινογραφία θώρακος: οζίδια, διηθήσεις ή κοιλότητες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u="sng" dirty="0" smtClean="0">
                <a:solidFill>
                  <a:srgbClr val="002060"/>
                </a:solidFill>
                <a:latin typeface="Comic Sans MS" pitchFamily="66" charset="0"/>
              </a:rPr>
              <a:t>Ενεργό – νεφριτικό – ίζημα ούρων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Κοκκιωματώδης φλεγμονή ενός αγγείου ή της περι-αγγειακής περιοχής σε βιοψία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Κοκκιωμάτωση με πολυαγγειίτιδα (</a:t>
            </a:r>
            <a:r>
              <a:rPr lang="en-US" sz="2200" b="1" dirty="0">
                <a:solidFill>
                  <a:srgbClr val="002060"/>
                </a:solidFill>
                <a:latin typeface="Comic Sans MS" pitchFamily="66" charset="0"/>
              </a:rPr>
              <a:t>Wegener</a:t>
            </a: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’</a:t>
            </a:r>
            <a:r>
              <a:rPr lang="en-US" sz="2200" b="1" dirty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en-US" sz="2200" dirty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l-GR" sz="2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Σήμερα , η διάγνωση γίνεται πολύ πιθανή όταν ανιχνεύονται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 (C-ANCA)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 συνδυασμό με τα υπόλοιπα κλινικά-εργαστηριακά ευρήματα. Πάντως η παρουσία τους δεν θεωρείται αρκετά ισχυρή ώστε να αντικαταστήσει τη βιοψία.</a:t>
            </a:r>
          </a:p>
          <a:p>
            <a:pPr>
              <a:lnSpc>
                <a:spcPct val="90000"/>
              </a:lnSpc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Μικροσκοπική </a:t>
            </a:r>
            <a:r>
              <a:rPr lang="el-GR" sz="2200" b="1" dirty="0" err="1" smtClean="0">
                <a:solidFill>
                  <a:srgbClr val="002060"/>
                </a:solidFill>
                <a:latin typeface="Comic Sans MS" pitchFamily="66" charset="0"/>
              </a:rPr>
              <a:t>πολυαγγειίτιδα</a:t>
            </a:r>
            <a:endParaRPr lang="el-GR" sz="2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ευρήματα είναι παρόμοια με την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Wegener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τουλάχιστον κατά τη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χρονική στιγμή της διάγνωσης, δεν υπάρχει συνήθως προσβολή του αναπνευστικού συστήματος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Πάντως, στην πορεία της νόσου μπορεί να εμφανιστεί και η πλειοψηφία των ασθενών είναι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ANCA(+)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Αγγείτιδα από υπερευαισθησία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(3 από 5 κριτήρια)</a:t>
            </a:r>
          </a:p>
          <a:p>
            <a:pPr>
              <a:lnSpc>
                <a:spcPct val="90000"/>
              </a:lnSpc>
            </a:pP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Ηλικία &gt; 16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Χρήση ενός ύποπτου φαρμάκου τη στιγμή εκδήλωσης των συμπτωμάτων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Ψηλαφητή πορφύρα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Κηλιδοβλατιδώδες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εξάνθημα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Βιοψία δέρματος με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ουδετερόφ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λα γύρω από αρτηριόλιο ή φλεβίδιο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83671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Πορφύρα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 H-S </a:t>
            </a:r>
          </a:p>
          <a:p>
            <a:pPr>
              <a:lnSpc>
                <a:spcPct val="90000"/>
              </a:lnSpc>
            </a:pPr>
            <a:endParaRPr lang="en-US" sz="2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Εκτός από τις εναποθέσεις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IgA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 βιοψία δέρματος ή νεφρού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3 ή περισσότερα από τα 6 κριτήρια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Ψηλαφητή πορφύρα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Κωλικός εντέρου (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bowel angina)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Αιμορραγία γαστρεντερικού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Αιματουρία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Ηλικία κατά την έναρξη της νόσου &lt; 20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Μη-χρήση νέας φαρμακευτικής αγωγής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Ιδιοπαθής κρυοσφαιριναιμία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πορφυρικό δερματικό εξάνθημα,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Χαμηλό συμπλήρωμα, ανίχνευση κρυοσφαιρινών, βιοψία με αγγειίτιδα 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Δευτεροπαθής αγγειίτιδα σε νόσους συνδετικού ιστού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ιστολογική επιβεβαίωση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αγγειιτιδικής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βλάβης+ διάγνωση κυρίου νοσήματος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714356"/>
            <a:ext cx="8786874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Ταχέως Εξελισσόμενη </a:t>
            </a:r>
            <a:r>
              <a:rPr lang="el-GR" sz="2800" b="1" dirty="0" err="1" smtClean="0">
                <a:solidFill>
                  <a:srgbClr val="002060"/>
                </a:solidFill>
                <a:latin typeface="Comic Sans MS" pitchFamily="66" charset="0"/>
              </a:rPr>
              <a:t>Σπειραματονεφρίτιδα</a:t>
            </a: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 (ΤΕΣΝ)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Κλινικό σύνδρομο που εκδηλώνεται με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ευρήματα </a:t>
            </a:r>
            <a:r>
              <a:rPr lang="el-GR" sz="2400" b="1" dirty="0" err="1" smtClean="0">
                <a:solidFill>
                  <a:srgbClr val="FF0000"/>
                </a:solidFill>
                <a:latin typeface="Comic Sans MS" pitchFamily="66" charset="0"/>
              </a:rPr>
              <a:t>σπειραματικής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 νόσου στα ούρα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προοδευτική έκπτωση της νεφρικής λειτουργίας σε σύντομο χρονικό διάστημα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(ημερών, εβδομάδων ή μηνών)</a:t>
            </a: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Ιστολογικά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 χαρακτηρίζεται από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εκτεταμένη παρουσία μηνοειδών σχηματισμών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στα σπειράματα 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βαρύτητα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της σχετίζεται, εν μέρει, με το ποσοστό κατάληψης των σπειραμάτων από τους μηνοειδείς σχηματισμούς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Ασθενείς με περιμετρικούς μηνοειδείς σχηματισμούς σε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&gt; 80% των σπειραμάτων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εμφανίζονται συνήθως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με προχωρημένη νεφρική ανεπάρκεια που δεν απαντά στη θεραπευτική αγωγή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Αντίθετα, ασθενείς με μηνοειδείς σχηματισμούς, ιδιαίτερα μη-περιμετρικούς, σε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&lt; 50% των σπειραμάτων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έχουν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πολύ πιο καλή κλινική πορεία   </a:t>
            </a:r>
            <a:endParaRPr lang="el-GR" sz="2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96944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διαφορική διάγνωση των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από άλλες νόσους είναι πολύπλοκη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Κυρίως συστηματικά ρευματικά νοσήματα με πιο κοινό τον ΣΕΛ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Έμβολα χοληστερόλης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Μύξωμα του κόλπου με έμβολα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Λοιμώδης ενδοκαρδίτιδα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Κακοήθειες αιματολογικές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Μυκητιασικό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ανεύρυσμα με έμβολα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Βακτηριαιμία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Λοιμώξεις με ρικέτσιες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Θρομβοκυτταροπενία με πορφύρα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Μετακτινική ίνωση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Αμυλοείδωση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Γενικευμένη αθηρωμάτωση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Αγγειόσπασμος κ.λπ.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348" y="928670"/>
            <a:ext cx="785818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 smtClean="0">
                <a:solidFill>
                  <a:srgbClr val="025E18"/>
                </a:solidFill>
                <a:latin typeface="Comic Sans MS" pitchFamily="66" charset="0"/>
              </a:rPr>
              <a:t>ANCA</a:t>
            </a:r>
          </a:p>
          <a:p>
            <a:pPr algn="ctr">
              <a:lnSpc>
                <a:spcPct val="90000"/>
              </a:lnSpc>
            </a:pPr>
            <a:endParaRPr lang="en-US" sz="6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5400" b="1" dirty="0" smtClean="0">
                <a:solidFill>
                  <a:srgbClr val="025E18"/>
                </a:solidFill>
                <a:latin typeface="Comic Sans MS" pitchFamily="66" charset="0"/>
              </a:rPr>
              <a:t>A</a:t>
            </a:r>
            <a:r>
              <a:rPr lang="en-US" sz="5400" dirty="0" smtClean="0">
                <a:solidFill>
                  <a:srgbClr val="002060"/>
                </a:solidFill>
                <a:latin typeface="Comic Sans MS" pitchFamily="66" charset="0"/>
              </a:rPr>
              <a:t>nti</a:t>
            </a:r>
          </a:p>
          <a:p>
            <a:pPr>
              <a:lnSpc>
                <a:spcPct val="90000"/>
              </a:lnSpc>
            </a:pPr>
            <a:r>
              <a:rPr lang="en-US" sz="5400" b="1" dirty="0" err="1" smtClean="0">
                <a:solidFill>
                  <a:srgbClr val="025E18"/>
                </a:solidFill>
                <a:latin typeface="Comic Sans MS" pitchFamily="66" charset="0"/>
              </a:rPr>
              <a:t>N</a:t>
            </a:r>
            <a:r>
              <a:rPr lang="en-US" sz="5400" dirty="0" err="1" smtClean="0">
                <a:solidFill>
                  <a:srgbClr val="002060"/>
                </a:solidFill>
                <a:latin typeface="Comic Sans MS" pitchFamily="66" charset="0"/>
              </a:rPr>
              <a:t>eutrophil</a:t>
            </a:r>
            <a:r>
              <a:rPr lang="en-US" sz="5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5400" b="1" dirty="0" err="1" smtClean="0">
                <a:solidFill>
                  <a:srgbClr val="025E18"/>
                </a:solidFill>
                <a:latin typeface="Comic Sans MS" pitchFamily="66" charset="0"/>
              </a:rPr>
              <a:t>C</a:t>
            </a:r>
            <a:r>
              <a:rPr lang="en-US" sz="5400" dirty="0" err="1" smtClean="0">
                <a:solidFill>
                  <a:srgbClr val="002060"/>
                </a:solidFill>
                <a:latin typeface="Comic Sans MS" pitchFamily="66" charset="0"/>
              </a:rPr>
              <a:t>ytoplasmic</a:t>
            </a:r>
            <a:endParaRPr lang="en-US" sz="5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5400" b="1" dirty="0" smtClean="0">
                <a:solidFill>
                  <a:srgbClr val="025E18"/>
                </a:solidFill>
                <a:latin typeface="Comic Sans MS" pitchFamily="66" charset="0"/>
              </a:rPr>
              <a:t>A</a:t>
            </a:r>
            <a:r>
              <a:rPr lang="en-US" sz="5400" dirty="0" smtClean="0">
                <a:solidFill>
                  <a:srgbClr val="002060"/>
                </a:solidFill>
                <a:latin typeface="Comic Sans MS" pitchFamily="66" charset="0"/>
              </a:rPr>
              <a:t>ntibodies</a:t>
            </a:r>
            <a:endParaRPr lang="el-GR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280919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Εισαγωγή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Το 1982 περιγράφηκαν για πρώτη φορά αντισώματα εναντίον αντιγόνων στο κυτταρόπλασμα των πολυμορφοπυρήνων (</a:t>
            </a:r>
            <a:r>
              <a:rPr lang="en-US" sz="2200" dirty="0" smtClean="0">
                <a:solidFill>
                  <a:srgbClr val="025E18"/>
                </a:solidFill>
                <a:latin typeface="Comic Sans MS" pitchFamily="66" charset="0"/>
              </a:rPr>
              <a:t>Anti-Neutrophil Cytoplasmic Antibodies, ANCA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To 1985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συνδέθηκαν με την κοκκιωμάτωση με πολυαγγειίτιδα (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Wegener’s)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Αρκετά χρόνια μετά συσχετίστηκαν εκτός από τη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Wegener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με τη μικροσκοπική πολυαγγείτιδα και με την αγγειίτιδα που εντοπίζεται μόνο στους νεφρούς (</a:t>
            </a:r>
            <a:r>
              <a:rPr lang="en-US" sz="2200" dirty="0" smtClean="0">
                <a:solidFill>
                  <a:srgbClr val="025E18"/>
                </a:solidFill>
                <a:latin typeface="Comic Sans MS" pitchFamily="66" charset="0"/>
              </a:rPr>
              <a:t>“renal-limited” </a:t>
            </a:r>
            <a:r>
              <a:rPr lang="en-US" sz="2200" dirty="0" err="1" smtClean="0">
                <a:solidFill>
                  <a:srgbClr val="025E18"/>
                </a:solidFill>
                <a:latin typeface="Comic Sans MS" pitchFamily="66" charset="0"/>
              </a:rPr>
              <a:t>vasculitis</a:t>
            </a:r>
            <a:r>
              <a:rPr lang="en-US" sz="2200" dirty="0" smtClean="0">
                <a:solidFill>
                  <a:srgbClr val="025E18"/>
                </a:solidFill>
                <a:latin typeface="Comic Sans MS" pitchFamily="66" charset="0"/>
              </a:rPr>
              <a:t>: </a:t>
            </a:r>
            <a:r>
              <a:rPr lang="en-US" sz="2200" dirty="0" err="1" smtClean="0">
                <a:solidFill>
                  <a:srgbClr val="025E18"/>
                </a:solidFill>
                <a:latin typeface="Comic Sans MS" pitchFamily="66" charset="0"/>
              </a:rPr>
              <a:t>pauci</a:t>
            </a:r>
            <a:r>
              <a:rPr lang="en-US" sz="2200" dirty="0" smtClean="0">
                <a:solidFill>
                  <a:srgbClr val="025E18"/>
                </a:solidFill>
                <a:latin typeface="Comic Sans MS" pitchFamily="66" charset="0"/>
              </a:rPr>
              <a:t>-immune glomerulonephritis without evidence of </a:t>
            </a:r>
            <a:r>
              <a:rPr lang="en-US" sz="2200" dirty="0" err="1" smtClean="0">
                <a:solidFill>
                  <a:srgbClr val="025E18"/>
                </a:solidFill>
                <a:latin typeface="Comic Sans MS" pitchFamily="66" charset="0"/>
              </a:rPr>
              <a:t>extrarenal</a:t>
            </a:r>
            <a:r>
              <a:rPr lang="en-US" sz="2200" dirty="0" smtClean="0">
                <a:solidFill>
                  <a:srgbClr val="025E18"/>
                </a:solidFill>
                <a:latin typeface="Comic Sans MS" pitchFamily="66" charset="0"/>
              </a:rPr>
              <a:t> disease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Σήμερα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ανίχνευση των 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έχει γίνει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απαραίτητη για την διάγνωση των </a:t>
            </a:r>
            <a:r>
              <a:rPr lang="el-GR" sz="2200" b="1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αγγειίτιδων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αν και ο ρόλος τους στη παθογένεια των νοσημάτων αυτών προκαλεί ακόμα πολλές συζητήσεις 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8" y="116632"/>
            <a:ext cx="8964488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Μέθοδοι ανίχνευσης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Δυο μέθοδοι ανίχνευσης χρησιμοποιούνται ευρέως διεθνώς</a:t>
            </a:r>
            <a:endParaRPr lang="en-US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Έμεσος Ανοσοφθορισμός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σε λευκοκύτταρα σταθεροποιημένα με αλκοόλη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(Enzyme-linked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immunosorbent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assay)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με τη χρήση ειδικών, καθαρών αντιγόνων</a:t>
            </a:r>
            <a:endParaRPr lang="en-US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μέθοδος ανίχνευσης με ανοσοφθορισμό είναι περισσότερο ευαίσθητη ενώ η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ELISA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πιο ειδική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Γι αυτό, η καλύτερη τακτική είναι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να γίνεται έλεγχος του δείγματος με ανοσοφθορισμό και όταν υπάρχει θετικό αποτέλεσμα αυτό να επιβεβαιώνεται με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με τη χρήση των ειδικών για τις αγγειίτιδες αντιγόνων</a:t>
            </a:r>
            <a:endParaRPr lang="en-US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Πάντως, επειδή ούτε η μέθοδος έχει τυποποιηθεί, ούτε τιμές αναφοράς για το φυσιολογικό εύρος έχουν καθοριστεί, η ευαισθησία και η ειδικότητα της μεθόδου ποικίλλει ανάλογα με το εργαστήριο</a:t>
            </a:r>
          </a:p>
          <a:p>
            <a:pPr>
              <a:lnSpc>
                <a:spcPct val="90000"/>
              </a:lnSpc>
            </a:pP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Μέθοδοι ανίχνευσης (2)</a:t>
            </a:r>
          </a:p>
          <a:p>
            <a:pPr>
              <a:lnSpc>
                <a:spcPct val="90000"/>
              </a:lnSpc>
            </a:pPr>
            <a:endParaRPr lang="el-GR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l-GR" sz="2200" dirty="0">
                <a:solidFill>
                  <a:srgbClr val="002060"/>
                </a:solidFill>
                <a:latin typeface="Comic Sans MS" pitchFamily="66" charset="0"/>
              </a:rPr>
              <a:t>δυο αντιγόνα-στόχοι στις αγγειίτιδες είναι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>
                <a:solidFill>
                  <a:srgbClr val="025E18"/>
                </a:solidFill>
                <a:latin typeface="Comic Sans MS" pitchFamily="66" charset="0"/>
              </a:rPr>
              <a:t>Η </a:t>
            </a:r>
            <a:r>
              <a:rPr lang="el-GR" sz="2200" dirty="0">
                <a:solidFill>
                  <a:srgbClr val="FF0000"/>
                </a:solidFill>
                <a:latin typeface="Comic Sans MS" pitchFamily="66" charset="0"/>
              </a:rPr>
              <a:t>πρωτεινάση 3 (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PR3) </a:t>
            </a:r>
            <a:r>
              <a:rPr lang="el-GR" sz="2200" dirty="0">
                <a:solidFill>
                  <a:srgbClr val="002060"/>
                </a:solidFill>
                <a:latin typeface="Comic Sans MS" pitchFamily="66" charset="0"/>
              </a:rPr>
              <a:t>και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>
                <a:solidFill>
                  <a:srgbClr val="025E18"/>
                </a:solidFill>
                <a:latin typeface="Comic Sans MS" pitchFamily="66" charset="0"/>
              </a:rPr>
              <a:t>Η </a:t>
            </a:r>
            <a:r>
              <a:rPr lang="el-GR" sz="2200" dirty="0" err="1" smtClean="0">
                <a:solidFill>
                  <a:srgbClr val="FF0000"/>
                </a:solidFill>
                <a:latin typeface="Comic Sans MS" pitchFamily="66" charset="0"/>
              </a:rPr>
              <a:t>μυελοπευροξειδάση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2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Comic Sans MS" pitchFamily="66" charset="0"/>
              </a:rPr>
              <a:t>MPO)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>
                <a:solidFill>
                  <a:srgbClr val="002060"/>
                </a:solidFill>
                <a:latin typeface="Comic Sans MS" pitchFamily="66" charset="0"/>
              </a:rPr>
              <a:t>Και τα δυο (</a:t>
            </a:r>
            <a:r>
              <a:rPr lang="en-US" sz="2200" dirty="0">
                <a:solidFill>
                  <a:srgbClr val="002060"/>
                </a:solidFill>
                <a:latin typeface="Comic Sans MS" pitchFamily="66" charset="0"/>
              </a:rPr>
              <a:t>PR3 </a:t>
            </a:r>
            <a:r>
              <a:rPr lang="el-GR" sz="2200" dirty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200" dirty="0">
                <a:solidFill>
                  <a:srgbClr val="002060"/>
                </a:solidFill>
                <a:latin typeface="Comic Sans MS" pitchFamily="66" charset="0"/>
              </a:rPr>
              <a:t>MPO) </a:t>
            </a:r>
            <a:r>
              <a:rPr lang="el-GR" sz="2200" dirty="0">
                <a:solidFill>
                  <a:srgbClr val="002060"/>
                </a:solidFill>
                <a:latin typeface="Comic Sans MS" pitchFamily="66" charset="0"/>
              </a:rPr>
              <a:t>ανιχνεύονται είτε </a:t>
            </a: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στα αζουροφιλικά κοκκία των πολυμορφοπυρήνων είτε στα θετικά για </a:t>
            </a:r>
            <a:r>
              <a:rPr lang="el-GR" sz="2200" b="1" dirty="0" err="1" smtClean="0">
                <a:solidFill>
                  <a:srgbClr val="002060"/>
                </a:solidFill>
                <a:latin typeface="Comic Sans MS" pitchFamily="66" charset="0"/>
              </a:rPr>
              <a:t>υπεροξειδάση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b="1" dirty="0">
                <a:solidFill>
                  <a:srgbClr val="002060"/>
                </a:solidFill>
                <a:latin typeface="Comic Sans MS" pitchFamily="66" charset="0"/>
              </a:rPr>
              <a:t>λυσοσώματα των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μονοπυρήνων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Αντισώματα εναντίον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PR3: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PR3-ANCA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Αντισώματα εναντίον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MPO: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MPO-ANCA</a:t>
            </a:r>
          </a:p>
          <a:p>
            <a:pPr marL="342900" indent="-342900">
              <a:lnSpc>
                <a:spcPct val="90000"/>
              </a:lnSpc>
            </a:pPr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Τύποι </a:t>
            </a:r>
            <a:r>
              <a:rPr lang="el-GR" sz="2200" dirty="0" err="1" smtClean="0">
                <a:solidFill>
                  <a:srgbClr val="FF0000"/>
                </a:solidFill>
                <a:latin typeface="Comic Sans MS" pitchFamily="66" charset="0"/>
              </a:rPr>
              <a:t>ανοσοφθορισμού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στις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αγγειίτιδες</a:t>
            </a: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3600450" cy="231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214810" y="4786322"/>
            <a:ext cx="450059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Στην πλειοψηφία των περιπτώσεων τα αντισώματα στρέφονται 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εναντίον της </a:t>
            </a:r>
            <a:r>
              <a:rPr lang="el-GR" sz="2200" dirty="0" err="1" smtClean="0">
                <a:solidFill>
                  <a:srgbClr val="FF0000"/>
                </a:solidFill>
                <a:latin typeface="Comic Sans MS" pitchFamily="66" charset="0"/>
              </a:rPr>
              <a:t>πρωτεινάσης</a:t>
            </a:r>
            <a:r>
              <a:rPr lang="el-GR" sz="2200" dirty="0" smtClean="0">
                <a:solidFill>
                  <a:srgbClr val="FF0000"/>
                </a:solidFill>
                <a:latin typeface="Comic Sans MS" pitchFamily="66" charset="0"/>
              </a:rPr>
              <a:t> 3 (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PR3-ANCA),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σπάνια μπορεί να είναι και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MPO-ANCA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3857628"/>
            <a:ext cx="84818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C-ANCA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Cytoplasmic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διάχυτη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κυτταροπλασματική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χρώση)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987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57158" y="1071546"/>
            <a:ext cx="82868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P-ANCA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Perinuclear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χρώση γύρω από τον πυρήνα)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3771900" cy="240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4857752" y="2285992"/>
            <a:ext cx="40005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Συνήθως τα αντισώματα είναι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εναντίον της </a:t>
            </a:r>
            <a:r>
              <a:rPr lang="el-GR" sz="2400" dirty="0" err="1" smtClean="0">
                <a:solidFill>
                  <a:srgbClr val="FF0000"/>
                </a:solidFill>
                <a:latin typeface="Comic Sans MS" pitchFamily="66" charset="0"/>
              </a:rPr>
              <a:t>μυελουπεροξειδάσης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MPO-ANCA)</a:t>
            </a:r>
            <a:endParaRPr lang="el-G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00034" y="4500570"/>
            <a:ext cx="835824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Μη-τυπικές εικόνες στον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παρόμοιες με τα Ρ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-ANCA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μπορεί να βρεθούν όταν οι ασθενείς δεν έχουν αγγειίτιδα αλλά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άλλες νόσους όπου επίσης ανιχνεύονται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έναντι, όμως, άλλων αντιγόνων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(νόσοι συνδετικού ιστού, φλεγμονώδεις νόσοι του εντέρου και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αυτοάνοση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ηπατίτιδα)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1472" y="357166"/>
            <a:ext cx="34852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Μέθοδοι ανίχνευσης (3)</a:t>
            </a:r>
          </a:p>
        </p:txBody>
      </p:sp>
    </p:spTree>
    <p:extLst>
      <p:ext uri="{BB962C8B-B14F-4D97-AF65-F5344CB8AC3E}">
        <p14:creationId xmlns:p14="http://schemas.microsoft.com/office/powerpoint/2010/main" val="18970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142852"/>
            <a:ext cx="34852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Μέθοδοι ανίχνευσης (4)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14282" y="714356"/>
            <a:ext cx="8929718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θετικά αποτελέσματα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για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μόνο με τον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πρέπει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να αντιμετωπίζονται με επιφυλακτικότητα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Υπάρχει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μεγάλο ποσοστό υποκειμενικότητας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ανάλογα με την εμπειρία του εργαστηριακού γιατρού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μέθοδος δεν έχει τυποποιηθεί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δεν έχουν καθοριστεί φυσιολογικά όρια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έχει ιδιαίτερα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χαμηλή ειδικότητα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C-ANCA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έχουν υψηλότερη ειδικότητα από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P-ANCA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Ακόμα όμως και επί θετικών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C-ANCA,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μόνο το 50% των ασθενών αποδεικνύεται ότι έχουν τελικά αγγειίτιδα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Μια σειρά άλλων αντιγόνων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(εκτός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PR3, MPO)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δίνουν εικόνα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στον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παρόμοια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με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P-ANCA: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λακτοφερρίνη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ελαστάση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καταλάση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βήτα-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γλυκουρονιδάση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κ.ά. Επίσης όταν συν-υπάρχει φλεγμονώδης νόσος, το αποτέλεσμα μπορεί να είναι το ίδιο, μειώνοντας περισσότερο την ειδικότητά τους.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Απαιτείται άμεση επιβεβαίωση με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Ασθενείς με ΑΝΑ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παρουσιάζουν πολύ συχνά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ψευδώς θετικά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P-ANCA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λόγω παρόμοιας εικόνας στον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561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34852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Μέθοδοι ανίχνευσης (5)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57158" y="2428868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T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PR3-ANCA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τα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MPO-ANCA,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όπως προσδιορίζονται με ειδικά αντιγόνα με την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ELISA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έχουν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σαφώς υψηλότερη ειδικότητα και θετική προγνωστική αξία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απ ότι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C-ANCA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P-ANCA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του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ανοσοφθορισμού</a:t>
            </a: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Πάντως και με την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ELISA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μπορεί να δοθούν ψευδή αποτελέσματα εάν δεν εκτελείται σωστά 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214290"/>
            <a:ext cx="8501122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Συσχετισμός των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με νοσήματα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παρουσία των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σχετίζεται με 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την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Κοκκιωμάτωση με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πολυαγγείτιδα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Wegener’s)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τη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μικροσκοπική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πολυαγγειίτιδα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το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σύνδρομο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Churg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-Strauss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την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αγγειίτιδα με μεμονωμένη νεφρική εντόπιση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αρκετές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φαρμακευτικής αρχής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αγγειίτιδες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Σε όλες τις παραπάνω περιπτώσεις τα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σχηματίζονται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εναντίον της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PR3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ή της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σχεδόν ποτέ εναντίον και των δυο αντιγόνων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Στην κλασσική οζώδη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πολυαρτηρίτιδα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δεν ανιχνεύονται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Αντίθετα,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σε μια σειρά φλεγμονωδών νόσων του εντέρου και ρευματικών παθήσεων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ανιχνεύονται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ιδιαίτερα με τον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που όμως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στρέφονται εναντίον άλλων αντιγόνων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όχι των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PR3-MPO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714356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Κοκκιωμάτωση με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πολυαγγείτιδα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Wegener’s)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b="1" dirty="0" smtClean="0">
                <a:solidFill>
                  <a:srgbClr val="00B050"/>
                </a:solidFill>
                <a:latin typeface="Comic Sans MS" pitchFamily="66" charset="0"/>
              </a:rPr>
              <a:t>90%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των ασθενών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με ενεργή, γενικευμένη νόσο είναι 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ANCA(+)</a:t>
            </a:r>
            <a:endParaRPr lang="el-GR" sz="2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Όταν η νόσος δεν είναι γενικευμένη τα ποσοστά είναι μικρότερα (π.χ. όταν υπάρχει προσβολή του ανώτερου αναπνευστικού, χωρίς νεφρική βλάβη, μέχρι και 40% των ασθενών είναι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ANCA(-))</a:t>
            </a: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Άρα τα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ANCA(-)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δεν αποκλείουν την νόσο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l-GR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Σε γενικές γραμμές,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ευαισθησία των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PR3-ANCA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στην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Wegener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είναι ανάλογη της έκτασης, της βαρύτητας και της </a:t>
            </a:r>
            <a:r>
              <a:rPr lang="el-GR" sz="2200" b="1" dirty="0" err="1" smtClean="0">
                <a:solidFill>
                  <a:srgbClr val="002060"/>
                </a:solidFill>
                <a:latin typeface="Comic Sans MS" pitchFamily="66" charset="0"/>
              </a:rPr>
              <a:t>ενεργότητας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της νόσου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l-GR" sz="2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Το 80-90% των θετικών για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ασθενών με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Wegener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έχουν 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PR3-ANCA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,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οι υπόλοιποι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MPO-ANCA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H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νεκρωτική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κοκκιωματώδης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φλεγμονή, το χαρακτηριστικό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ιστο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-παθολογικό εύρημα της νόσου, έχει βρεθεί και σε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σε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PR3 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θετικούς ασθενείς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96" y="620688"/>
            <a:ext cx="37719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60465"/>
            <a:ext cx="36004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771900" cy="240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2844" y="214290"/>
            <a:ext cx="8786874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Μικροσκοπική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πολυαγγειίτιδα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70%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των ασθενών με τη νόσο είναι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ANCA(+)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πλειοψηφία απ αυτούς έχουν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MPO-ANCA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στις δυο νόσους μπορεί να βρεθούν και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PR3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MPO –ANCA,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γεγονός που δυσκολεύει ακόμα περισσότερο τη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διαφορο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-διάγνωσή τους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Πάντως και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Wegener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ΜΠ μπορούν να διακριθούν από την 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κλασσική οζώδη </a:t>
            </a:r>
            <a:r>
              <a:rPr lang="el-GR" sz="2200" dirty="0" err="1" smtClean="0">
                <a:solidFill>
                  <a:srgbClr val="00B050"/>
                </a:solidFill>
                <a:latin typeface="Comic Sans MS" pitchFamily="66" charset="0"/>
              </a:rPr>
              <a:t>πολυαρτηρίτιδα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λόγω του ότι η τελευταία είναι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ANCA(-)</a:t>
            </a:r>
            <a:endParaRPr lang="el-GR" sz="2200" dirty="0"/>
          </a:p>
        </p:txBody>
      </p:sp>
      <p:sp>
        <p:nvSpPr>
          <p:cNvPr id="6" name="5 - TextBox"/>
          <p:cNvSpPr txBox="1"/>
          <p:nvPr/>
        </p:nvSpPr>
        <p:spPr>
          <a:xfrm>
            <a:off x="142844" y="3357562"/>
            <a:ext cx="9001156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Αγγειίτιδα με μεμονωμένη νεφρική εντόπιση</a:t>
            </a:r>
          </a:p>
          <a:p>
            <a:pPr>
              <a:lnSpc>
                <a:spcPct val="90000"/>
              </a:lnSpc>
            </a:pPr>
            <a:endParaRPr lang="el-GR" sz="1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Η πλειοψηφία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των ασθενών με μεμονωμένη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ανοσοπενική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νεκρωτική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σπειραματονεφρίτιδα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χωρίς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εξωνεφρικές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βλάβες είναι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ANCA(+)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75-80%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έχουν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MPO-ANCA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Ορισμένα στοιχεία έδειξαν άλλο αντιγόνο υπεύθυνο για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στη συγκεκριμένη πάθηση το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LAMP-2 (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lysosome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associated membrane protein-2)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Πάντως και η αγγειίτιδα με μεμονωμένη νεφρική συμμετοχή φαίνεται ότι ανήκει στην ομάδα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Wegener/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ΜΠ και ορισμένοι ασθενείς παρουσιάζουν και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εξωνεφρικές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βλάβες στην πορεία</a:t>
            </a:r>
            <a:endParaRPr lang="el-GR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214290"/>
            <a:ext cx="864399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Σύνδρομο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Churg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-Strauss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1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50%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είναι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MPO 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ή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PR3-ANCA (+)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Πιθανόν οι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ANCA(+)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έχουν περισσότερη πνευμονική, νεφρολογική και νευρολογική επιβάρυνση συγκριτικά με τους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ANCA(-)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42844" y="1785926"/>
            <a:ext cx="9001156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Anti-GBM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νόσος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12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10-40%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με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anti-GBM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νόσο είναι 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ταυτόχρονα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κατά τη στιγμή της διάγνωσης, </a:t>
            </a:r>
            <a:r>
              <a:rPr lang="el-GR" sz="2200" dirty="0" smtClean="0">
                <a:solidFill>
                  <a:srgbClr val="00B050"/>
                </a:solidFill>
                <a:latin typeface="Comic Sans MS" pitchFamily="66" charset="0"/>
              </a:rPr>
              <a:t>και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ANCA(+)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Οι περισσότεροι έχουν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MPO-ANCA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Ο σχηματισμός των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φαίνεται πως προηγείται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αυτού των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anti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GBM: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πιθανώς μια νεφρική ή πνευμονική βλάβη με αίτιο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να οδηγεί δευτερογενώς στον σχηματισμό των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anti-GBM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Η κλινική σημασία της ταυτόχρονης ύπαρξης των δυο αντισωμάτων δεν είναι σαφής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σε ορισμένους ασθενείς παρατηρούνται κλινικές εκδηλώσεις πιο τυπικές για συστηματική αγγειίτιδα (πορφύρα, αρθραλγίες,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κοκκιωματώδης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φλεγμονή)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Σε αναδρομική μελέτη, η ιστολογική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νεφρο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παθολογο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-ανατομική εικόνα ήταν πανομοιότυπη με αυτή της μεμονωμένης νεφρικής αγγειίτιδας </a:t>
            </a:r>
            <a:endParaRPr lang="el-G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500042"/>
            <a:ext cx="8715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27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διπλά θετικοί (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ANCA+anti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-GBM)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ασθενείς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στη Βρετανία είχαν την παρακάτω εικόνα: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100% νεφρική βλάβη, μέση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κρεατινίνη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7.2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mg/dl), 17%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χρειάστηκαν αιμοκάθαρση κατά την εισαγωγή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44% κακουχία, γενικευμένη αδυναμία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41% πνευμονική αιμορραγία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22% εξάνθημα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19% άλλη συμπτωματολογία από το αναπνευστικό</a:t>
            </a:r>
          </a:p>
          <a:p>
            <a:pPr lvl="1">
              <a:lnSpc>
                <a:spcPct val="90000"/>
              </a:lnSpc>
            </a:pP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214282" y="3143248"/>
            <a:ext cx="77540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Παρουσία των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σε άλλες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σπειραματονεφρίτιδες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Έχει περιγραφεί σε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Μεμβρανώδη ΣΝ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Νεφρίτιδα ΣΕΛ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IgA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ΣΝ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Μεταλοιμώδη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Οξεία διάμεση φαρμακευτικής αιτιολογίας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Comic Sans MS" pitchFamily="66" charset="0"/>
              </a:rPr>
              <a:t>Φ</a:t>
            </a:r>
            <a:r>
              <a:rPr lang="el-GR" sz="2800" b="1" dirty="0" smtClean="0">
                <a:solidFill>
                  <a:srgbClr val="00B050"/>
                </a:solidFill>
                <a:latin typeface="Comic Sans MS" pitchFamily="66" charset="0"/>
              </a:rPr>
              <a:t>αρμακευτικής </a:t>
            </a:r>
            <a:r>
              <a:rPr lang="el-GR" sz="2800" b="1" dirty="0">
                <a:solidFill>
                  <a:srgbClr val="00B050"/>
                </a:solidFill>
                <a:latin typeface="Comic Sans MS" pitchFamily="66" charset="0"/>
              </a:rPr>
              <a:t>αρχής </a:t>
            </a:r>
            <a:r>
              <a:rPr lang="el-GR" sz="2800" b="1" dirty="0" smtClean="0">
                <a:solidFill>
                  <a:srgbClr val="00B050"/>
                </a:solidFill>
                <a:latin typeface="Comic Sans MS" pitchFamily="66" charset="0"/>
              </a:rPr>
              <a:t>αγγειίτιδες</a:t>
            </a:r>
          </a:p>
          <a:p>
            <a:endParaRPr lang="el-GR" sz="14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Πολλές φαρμακευτικές ουσίες επάγουν την εμφάνιση αγγειίτιδων σχετιζόμενων με τα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Στους περισσότερους ασθενείς ανιχνεύονται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MPO-ANCA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καθώς και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εναντίον της ελαστάσης ή της λακτοφερρίνης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, μικρό ποσοστό εμφανίζει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PR3-ANCA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Σε 209 ασθενείς με υποθυρεοειδισμό,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6%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βρέθηκαν (+) σε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MPO, PR3-ANCA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ή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εναντίον της ελαστάσης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παρουσία τους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συσχετίστηκε ισχυρά με τη θεραπεία με αντιθυρεοειδικά φάρμακα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OR 11.8)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Το 1/3 των ασθενών παρουσίασε και σπειραματική βλάβη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Πολλά περιστατικά παρουσιάζουν γενική συμπτωματολογία, αρθραλγίες, αρθρίτιδες και δερματική αγγειίτιδα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Πάντως και μια πιο σοβαρή κλινική εικόνα – που περιλαμβάνει ΤΕΣΝ και πνευμονική αιμορραγία-μπορεί να παρατηρηθεί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Φαρμακευτικής αρχής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αγγειίτιδες</a:t>
            </a:r>
          </a:p>
          <a:p>
            <a:endParaRPr lang="el-GR" sz="14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πιο ισχυρή συσχέτιση εμφάνισης ΑΝ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αγγειίτιδας έχει γίνει με τη λήψη αντι-θυρεοειδικών φαρμάκων: 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Propylthiouracil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 (PTU, 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Prothuril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), 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methimazole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Unimazol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), 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Carbimazol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 (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Thyrostat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Hydralazine, Minocycline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Penicillamine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, Allopurinol, Procainamide, 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Thiamazole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, Clozapine, Phenytoin, Rifampicin, </a:t>
            </a:r>
            <a:r>
              <a:rPr lang="en-US" sz="2200" b="1" dirty="0" err="1" smtClean="0">
                <a:solidFill>
                  <a:srgbClr val="00B050"/>
                </a:solidFill>
                <a:latin typeface="Comic Sans MS" pitchFamily="66" charset="0"/>
              </a:rPr>
              <a:t>Cefotaxime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, Isoniazid, Indomethacin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Ως παρενέργεια των παραπάνω φαρμάκων δεν είναι συχνή και δεν πρέπει να εμποδίζει τη χορήγηση τους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95" y="3861048"/>
            <a:ext cx="896448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Propylthiouracil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Το περισσότερο συχνά ενοχοποιούμενο φάρμακο για πρόκληση φαρμακευτικής αγγειίτιδας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Συνήθως </a:t>
            </a:r>
            <a:r>
              <a:rPr lang="el-GR" sz="2100" b="1" dirty="0" smtClean="0">
                <a:solidFill>
                  <a:srgbClr val="002060"/>
                </a:solidFill>
                <a:latin typeface="Comic Sans MS" pitchFamily="66" charset="0"/>
              </a:rPr>
              <a:t>μετά μήνες ή χρόνια λήψης </a:t>
            </a: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του φαρμάκου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Ένα μεγάλο ποσοστό των ασθενών </a:t>
            </a:r>
            <a:r>
              <a:rPr lang="el-GR" sz="2100" b="1" dirty="0" smtClean="0">
                <a:solidFill>
                  <a:srgbClr val="002060"/>
                </a:solidFill>
                <a:latin typeface="Comic Sans MS" pitchFamily="66" charset="0"/>
              </a:rPr>
              <a:t>(&gt;20%) γίνεται </a:t>
            </a:r>
            <a:r>
              <a:rPr lang="en-US" sz="2100" b="1" dirty="0" smtClean="0">
                <a:solidFill>
                  <a:srgbClr val="002060"/>
                </a:solidFill>
                <a:latin typeface="Comic Sans MS" pitchFamily="66" charset="0"/>
              </a:rPr>
              <a:t>MPO-ANCA(+)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100" b="1" dirty="0" smtClean="0">
                <a:solidFill>
                  <a:srgbClr val="002060"/>
                </a:solidFill>
                <a:latin typeface="Comic Sans MS" pitchFamily="66" charset="0"/>
              </a:rPr>
              <a:t>Πολύ λιγότεροι εμφανίζουν κλινική αγγειίτιδα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Συσσωρεύεται στα ουδετερόφιλα και πιθανώς συνδέεται με τη </a:t>
            </a:r>
            <a:r>
              <a:rPr lang="en-US" sz="2100" dirty="0" smtClean="0">
                <a:solidFill>
                  <a:srgbClr val="002060"/>
                </a:solidFill>
                <a:latin typeface="Comic Sans MS" pitchFamily="66" charset="0"/>
              </a:rPr>
              <a:t>MPO</a:t>
            </a:r>
            <a:endParaRPr lang="el-GR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002060"/>
                </a:solidFill>
                <a:latin typeface="Comic Sans MS" pitchFamily="66" charset="0"/>
              </a:rPr>
              <a:t>Η διακοπή του συνήθως ακολουθείται από αποδρομή της αγγειίτιδας αλλά μπορεί να χρειαστεί και ανοσοκαταστολή  </a:t>
            </a:r>
            <a:endParaRPr lang="el-GR" sz="21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5" y="428604"/>
            <a:ext cx="8715436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Hydralazine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1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Η χορήγηση της έχει συσχετισθεί με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Φαρμακευτικής αρχής ΣΕΛ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Φαρμακευτική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ANCA(+)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Συνήθως εκδηλώνεται και με νεφρική βλάβη (ανοσοπενική ΤΕΣΝ)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Οι ασθενείς είναι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anti-DNA(+)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MPO-ANCA(+)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Συνήθως χρειάζονται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-καταστολή και τα ποσοστά ασθενών που φθάνουν γρήγορα σε ΧΝΝ τελικού σταδίου ή καταλήγουν είναι υψηλά</a:t>
            </a:r>
            <a:endParaRPr lang="en-US" sz="2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4282" y="4071942"/>
            <a:ext cx="871543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Minocycline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Εκδηλώνεται με αρθρίτιδα, πυρετό,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livedo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omic Sans MS" pitchFamily="66" charset="0"/>
              </a:rPr>
              <a:t>reticularis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P-ANCA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στον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(συνήθως εναντίον </a:t>
            </a:r>
            <a:r>
              <a:rPr lang="el-GR" sz="2200" dirty="0" err="1" smtClean="0">
                <a:solidFill>
                  <a:srgbClr val="002060"/>
                </a:solidFill>
                <a:latin typeface="Comic Sans MS" pitchFamily="66" charset="0"/>
              </a:rPr>
              <a:t>ελαστάσης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 κ.λπ.)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Συνήθως υποχωρεί με τη διακοπή του φαρμάκου για να επανέλθει με την εκ νέου χορήγηση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Κορτικοειδή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Σπάνια και νεφρική βλάβη 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214290"/>
            <a:ext cx="900115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ANCA (+) 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σε φλεγμονώδεις ρευματικές νόσους</a:t>
            </a:r>
          </a:p>
          <a:p>
            <a:pPr>
              <a:lnSpc>
                <a:spcPct val="90000"/>
              </a:lnSpc>
            </a:pPr>
            <a:endParaRPr lang="el-GR" sz="12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Ρευματοειδή αρθρίτιδα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ΣΕΛ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Σύνδρομο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Sjogren</a:t>
            </a:r>
            <a:endParaRPr lang="en-U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Νεανική αρθρίτιδα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Υποτροπιάζουσα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πολυχονδρίτιδα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Σκληρόδερμα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Αντιφωσφολιπιδικό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σύνδρομο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περισσότερες δημοσιεύσεις αναφέρονται σε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διαπιστωμένα με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Όπου έγινε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ELISA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αντιγόνα ήταν ποικίλα (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ελαστάση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λακτοφερρίνη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λυσοζύμη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κ.ά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4282" y="4214818"/>
            <a:ext cx="871543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Κοκαίνη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 και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levamisole</a:t>
            </a:r>
            <a:endParaRPr lang="el-GR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70%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της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κοκαίνης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στις ΗΠΑ είναι «μολυσμένο» με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levamisole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μια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ανοσο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-ρυθμιστική ουσία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Οι ασθενείς εκδηλώνουν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 (+)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αγγειίτιδα (αρθραλγίες, δερματικές αλλοιώσεις, πυρετό, νυκτερινούς ιδρώτες, μυαλγίες)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ή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PR3 – ANCA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Σπάνια μπορεί να υπάρχει και νεφρική-πνευμονική βλάβη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428604"/>
            <a:ext cx="9001156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Αυτοάνοσα</a:t>
            </a: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 νοσήματα του γαστρεντερικού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12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60-80%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των ασθενών με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ελκώδη κολίτιδα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και σκληρυντική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χολαγγειίτιδα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είναι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P-ANCA(+)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10-27%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των ασθενών με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νόσο του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Crohn</a:t>
            </a:r>
            <a:endParaRPr lang="en-US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P-ANCA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στρέφονται εναντίον ενός αντιγόνου που βρίσκεται στη μεμβράνη του πυρήνα των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πολυμορφοπυρήνων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σπανιότερα εναντίον άλλων αντιγόνων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συσχέτιση των 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NCA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την παθογένεια δεν έχει διευκρινισθεί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Οι τίτλοι τους δεν διακυμαίνονται ανάλογα με την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ενεργότητα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 ή βαρύτητα της νόσου και ειδικά στην ελκώδη κολίτιδα δεν υποχωρούν και μετά από </a:t>
            </a:r>
            <a:r>
              <a:rPr lang="el-GR" sz="2000" b="1" dirty="0" err="1" smtClean="0">
                <a:solidFill>
                  <a:srgbClr val="002060"/>
                </a:solidFill>
                <a:latin typeface="Comic Sans MS" pitchFamily="66" charset="0"/>
              </a:rPr>
              <a:t>κολεκτομή</a:t>
            </a:r>
            <a:endParaRPr lang="el-GR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Κυστική </a:t>
            </a:r>
            <a:r>
              <a:rPr lang="el-GR" sz="2400" b="1" dirty="0" err="1" smtClean="0">
                <a:solidFill>
                  <a:srgbClr val="00B050"/>
                </a:solidFill>
                <a:latin typeface="Comic Sans MS" pitchFamily="66" charset="0"/>
              </a:rPr>
              <a:t>ίνωση</a:t>
            </a: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12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P-ANCA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αλλά όχι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MPO,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ιδιαίτερα όταν υπάρχει και λοίμωξη αναπνευστικού</a:t>
            </a:r>
          </a:p>
          <a:p>
            <a:pPr>
              <a:lnSpc>
                <a:spcPct val="9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B050"/>
                </a:solidFill>
                <a:latin typeface="Comic Sans MS" pitchFamily="66" charset="0"/>
              </a:rPr>
              <a:t>Άλλα νοσήματα: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αυτοάνοση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ηπατίτιδα, λέπρα, νόσος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Buerger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ελονοσία,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προ-εκλαμψία, εκλαμψία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υποξεία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βακτηριακή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ενδοκαρδίτιδα, διάχυτη πνευμονική αιμορραγία,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χρόνια απόρριψη μοσχεύματος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λοιμώδης μονοπυρήνωση, λοίμωξη με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parvovirus B19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58" y="219022"/>
            <a:ext cx="897164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600" b="1" dirty="0">
                <a:solidFill>
                  <a:srgbClr val="FF0000"/>
                </a:solidFill>
                <a:latin typeface="Comic Sans MS" pitchFamily="66" charset="0"/>
              </a:rPr>
              <a:t>Κ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λινική χρήση των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ANCA: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 τι πρέπει να γνωρίζουμε </a:t>
            </a:r>
            <a:endParaRPr lang="el-GR" sz="2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043" y="1124744"/>
            <a:ext cx="8784976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Ένα θετικό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test </a:t>
            </a:r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για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ANCA</a:t>
            </a:r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 είναι και «αληθώς θετικό»?</a:t>
            </a:r>
          </a:p>
          <a:p>
            <a:pPr>
              <a:lnSpc>
                <a:spcPct val="90000"/>
              </a:lnSpc>
            </a:pPr>
            <a:endParaRPr lang="el-GR" sz="1200" dirty="0" smtClean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C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P-ANCA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του ανοσοφθορισμού πρέπει πάντα να επιβεβαιώνονται και να εξειδικεύονται (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PR3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ή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MPO)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με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  <a:endParaRPr lang="el-GR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διαδοχική χρήση ανοσοφθορισμού –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ELISA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αυξάνει ουσιαστικά τη θετική προγνωστική αξία των 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 (43%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μόνο με ανοσοφθορισμό, 83% μόνο με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ELISA,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90% με διαδοχική επιβεβαίωση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043" y="3692963"/>
            <a:ext cx="878497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Ένα αρνητικό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test </a:t>
            </a:r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για 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ANCA </a:t>
            </a:r>
            <a:r>
              <a:rPr lang="el-GR" sz="2200" b="1" dirty="0" smtClean="0">
                <a:solidFill>
                  <a:srgbClr val="0070C0"/>
                </a:solidFill>
                <a:latin typeface="Comic Sans MS" pitchFamily="66" charset="0"/>
              </a:rPr>
              <a:t>αποκλείει τη διάγνωση μιας αγγειίτιδας  μικρών αγγείων?</a:t>
            </a:r>
          </a:p>
          <a:p>
            <a:pPr>
              <a:lnSpc>
                <a:spcPct val="90000"/>
              </a:lnSpc>
            </a:pPr>
            <a:endParaRPr lang="el-GR" sz="1200" dirty="0" smtClean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Όχι</a:t>
            </a: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40% των ασθενών με εντοπισμένη μορφή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Wegener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10% αυτών με σοβαρή νόσο είναι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ANCA(-)</a:t>
            </a: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30%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των ασθενών με ΜΠ και 50% με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Churg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-Strauss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επίσης</a:t>
            </a: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Ένας ασθενής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ANCA(-)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εντοπισμένη νόσο μπορεί να παρουσιάσει στη πορεία την γενικευμένη μορφή της και να γίνει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ANCA(+)</a:t>
            </a:r>
          </a:p>
          <a:p>
            <a:pPr marL="342900" indent="-342900">
              <a:lnSpc>
                <a:spcPct val="90000"/>
              </a:lnSpc>
              <a:buBlip>
                <a:blip r:embed="rId2"/>
              </a:buBlip>
            </a:pP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Άρα, ένα αρνητικό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για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</a:rPr>
              <a:t>δεν πρέπει να δημιουργεί ψευδή εντύπωση ασφάλειας</a:t>
            </a:r>
            <a:endParaRPr lang="el-G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88" y="548680"/>
            <a:ext cx="871296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Ένα θετικό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test</a:t>
            </a:r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 για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ANCA </a:t>
            </a:r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κάνει περιτή την επιβεβαίωση της διάγνωσης με βιοψία?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αξία των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 στη διάγνωση μιας αγγειίτιδας εξαρτάται σε μεγάλο βαθμό από την κλινική εικόνα του ασθενούς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400" y="2564904"/>
            <a:ext cx="8496943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Όση διαγνωστική αξία και να έχουν τα </a:t>
            </a:r>
            <a:r>
              <a:rPr lang="en-US" sz="2400" b="1" dirty="0">
                <a:solidFill>
                  <a:srgbClr val="002060"/>
                </a:solidFill>
                <a:latin typeface="Comic Sans MS" pitchFamily="66" charset="0"/>
              </a:rPr>
              <a:t>ANCA,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μόνο η ιστο-παθολογική επιβεβαίωση της νόσου μπορεί να δικαιολογήσει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τη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χορήγηση της μακροχρόνιας και τοξικής θεραπευτικής αγωγής που απατείται να λάβουν οι ασθενείς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31" y="4725144"/>
            <a:ext cx="843181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</a:rPr>
              <a:t>Οι περισσότεροι ειδικοί συμφωνούν ότι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η θεραπεία μπορεί να αρχίσει εαν η κλινική εικόνα είναι σοβαρή, τα </a:t>
            </a:r>
            <a:r>
              <a:rPr lang="en-US" sz="2200" b="1" dirty="0" smtClean="0">
                <a:solidFill>
                  <a:srgbClr val="002060"/>
                </a:solidFill>
                <a:latin typeface="Comic Sans MS" pitchFamily="66" charset="0"/>
              </a:rPr>
              <a:t>ANCA(+) </a:t>
            </a:r>
            <a:r>
              <a:rPr lang="el-GR" sz="2200" b="1" dirty="0" smtClean="0">
                <a:solidFill>
                  <a:srgbClr val="002060"/>
                </a:solidFill>
                <a:latin typeface="Comic Sans MS" pitchFamily="66" charset="0"/>
              </a:rPr>
              <a:t>και η βιοψία γίνει το ταχύτερο δυνατό</a:t>
            </a:r>
            <a:endParaRPr lang="el-GR" sz="2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62950"/>
            <a:ext cx="878497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Παθογένεση των μηνοειδών σχηματισμών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Μη-ειδική αντίδραση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σε βαριά βλάβη των τριχοειδών του σπειράματος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λύση συνέχειας των τριχοειδών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έχει ως συνέπεια την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είσοδο στοιχείων του πλάσματος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(που περιλαμβάνουν και ινωδογόνο που μετατρέπεται σε ινική )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και κυττάρων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(μακροφάγα, Τ-λεμφοκύτταρα)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στο χώρο του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Bowman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καθώς και την έκκριση προ-φλεγμονωδών κυτταροκινών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7559"/>
            <a:ext cx="3752850" cy="239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378975" y="4556772"/>
            <a:ext cx="242033" cy="669357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16632"/>
            <a:ext cx="5499100" cy="66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67744" y="1700808"/>
            <a:ext cx="1584176" cy="360040"/>
          </a:xfrm>
          <a:prstGeom prst="roundRect">
            <a:avLst/>
          </a:prstGeom>
          <a:solidFill>
            <a:srgbClr val="00B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5580112" y="1700808"/>
            <a:ext cx="648072" cy="326616"/>
          </a:xfrm>
          <a:prstGeom prst="roundRect">
            <a:avLst/>
          </a:prstGeom>
          <a:solidFill>
            <a:srgbClr val="00B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2267744" y="2165281"/>
            <a:ext cx="1800200" cy="360040"/>
          </a:xfrm>
          <a:prstGeom prst="roundRect">
            <a:avLst/>
          </a:prstGeom>
          <a:solidFill>
            <a:srgbClr val="92D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5580112" y="2165281"/>
            <a:ext cx="648072" cy="326616"/>
          </a:xfrm>
          <a:prstGeom prst="roundRect">
            <a:avLst/>
          </a:prstGeom>
          <a:solidFill>
            <a:srgbClr val="92D05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2267744" y="2549453"/>
            <a:ext cx="1800200" cy="529471"/>
          </a:xfrm>
          <a:prstGeom prst="roundRect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5580112" y="2549453"/>
            <a:ext cx="648072" cy="428043"/>
          </a:xfrm>
          <a:prstGeom prst="roundRect">
            <a:avLst/>
          </a:prstGeom>
          <a:solidFill>
            <a:srgbClr val="C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2267744" y="3153896"/>
            <a:ext cx="1800200" cy="529471"/>
          </a:xfrm>
          <a:prstGeom prst="round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5580112" y="3204609"/>
            <a:ext cx="648072" cy="428043"/>
          </a:xfrm>
          <a:prstGeom prst="round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6380584" y="3206529"/>
            <a:ext cx="648072" cy="428043"/>
          </a:xfrm>
          <a:prstGeom prst="roundRect">
            <a:avLst/>
          </a:prstGeom>
          <a:solidFill>
            <a:srgbClr val="00B0F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0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17" y="764704"/>
            <a:ext cx="813690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Μια αύξηση του τίτλου των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σημαίνει πως θα ακολουθήσει  και έξαρση της νόσου?</a:t>
            </a:r>
          </a:p>
          <a:p>
            <a:pPr>
              <a:lnSpc>
                <a:spcPct val="90000"/>
              </a:lnSpc>
            </a:pPr>
            <a:endParaRPr lang="el-GR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 και τα στοιχεία είναι αντικρουόμενα, αρκετές μεγάλες μελέτες έδειξαν πως:</a:t>
            </a: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αύξηση του τίτλου των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δεν προδηλώνει, έγκαιρα και από μόνη της, την έξαρση της νόσου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Από την άλλη,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επιμένουσα και συνεχώς μεγαλύτερη αύξηση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υποδηλώνει κίνδυνο υποτροπής της νόσου</a:t>
            </a:r>
          </a:p>
          <a:p>
            <a:pPr>
              <a:lnSpc>
                <a:spcPct val="90000"/>
              </a:lnSpc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Δεδομένων των παρενεργειών της,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ένας νέος κύκλος ανοσοκατασταλτικής θεραπείας δεν δικαιολογείται βάσει μόνο της αύξησης του τίτλου των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εκτός εάν  συνοδεύεται από την ανάλογη κλινική-εργαστηριακή εικόνα που υποδηλώνει έξαρση της νόσου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endParaRPr lang="el-GR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2786058"/>
            <a:ext cx="836158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3200" b="1" dirty="0" smtClean="0">
                <a:solidFill>
                  <a:srgbClr val="FF0000"/>
                </a:solidFill>
                <a:latin typeface="Comic Sans MS" pitchFamily="66" charset="0"/>
              </a:rPr>
              <a:t>Τα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ANCA </a:t>
            </a:r>
            <a:r>
              <a:rPr lang="el-GR" sz="3200" b="1" dirty="0" smtClean="0">
                <a:solidFill>
                  <a:srgbClr val="FF0000"/>
                </a:solidFill>
                <a:latin typeface="Comic Sans MS" pitchFamily="66" charset="0"/>
              </a:rPr>
              <a:t>στη παθογένεια των </a:t>
            </a:r>
            <a:r>
              <a:rPr lang="el-GR" sz="3200" b="1" dirty="0" err="1" smtClean="0">
                <a:solidFill>
                  <a:srgbClr val="FF0000"/>
                </a:solidFill>
                <a:latin typeface="Comic Sans MS" pitchFamily="66" charset="0"/>
              </a:rPr>
              <a:t>αγγειίτιδων</a:t>
            </a:r>
            <a:endParaRPr lang="el-G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87153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7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21646" cy="448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" y="5949280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9" y="6359807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785786" y="1285860"/>
            <a:ext cx="1571636" cy="1588"/>
          </a:xfrm>
          <a:prstGeom prst="line">
            <a:avLst/>
          </a:prstGeom>
          <a:ln w="38100">
            <a:solidFill>
              <a:srgbClr val="92D05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85720" y="2071678"/>
            <a:ext cx="285752" cy="214314"/>
          </a:xfrm>
          <a:prstGeom prst="straightConnector1">
            <a:avLst/>
          </a:prstGeom>
          <a:ln w="381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1285852" y="1714488"/>
            <a:ext cx="285752" cy="214314"/>
          </a:xfrm>
          <a:prstGeom prst="straightConnector1">
            <a:avLst/>
          </a:prstGeom>
          <a:ln w="381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2643174" y="2143116"/>
            <a:ext cx="357190" cy="214314"/>
          </a:xfrm>
          <a:prstGeom prst="straightConnector1">
            <a:avLst/>
          </a:prstGeom>
          <a:ln w="381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Στρογγυλεμένο ορθογώνιο"/>
          <p:cNvSpPr/>
          <p:nvPr/>
        </p:nvSpPr>
        <p:spPr>
          <a:xfrm>
            <a:off x="3071802" y="1571612"/>
            <a:ext cx="1214446" cy="114300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4071934" y="1428736"/>
            <a:ext cx="571504" cy="285752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5643570" y="1214422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V="1">
            <a:off x="4714876" y="3286124"/>
            <a:ext cx="642942" cy="71438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5400000" flipH="1" flipV="1">
            <a:off x="4964909" y="2821777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>
            <a:off x="5715008" y="928670"/>
            <a:ext cx="1000132" cy="1000132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16200000" flipV="1">
            <a:off x="5357818" y="2500306"/>
            <a:ext cx="285752" cy="285752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rot="16200000" flipV="1">
            <a:off x="5786446" y="2428868"/>
            <a:ext cx="285752" cy="285752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Στρογγυλεμένο ορθογώνιο"/>
          <p:cNvSpPr/>
          <p:nvPr/>
        </p:nvSpPr>
        <p:spPr>
          <a:xfrm>
            <a:off x="7358082" y="1000108"/>
            <a:ext cx="714380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Στρογγυλεμένο ορθογώνιο"/>
          <p:cNvSpPr/>
          <p:nvPr/>
        </p:nvSpPr>
        <p:spPr>
          <a:xfrm>
            <a:off x="6929454" y="1857364"/>
            <a:ext cx="1928826" cy="185738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285720" y="1714488"/>
            <a:ext cx="1071570" cy="150019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Στρογγυλεμένο ορθογώνιο"/>
          <p:cNvSpPr/>
          <p:nvPr/>
        </p:nvSpPr>
        <p:spPr>
          <a:xfrm>
            <a:off x="5715008" y="1643050"/>
            <a:ext cx="1071570" cy="150019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3714744" y="3786190"/>
            <a:ext cx="3929090" cy="150019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>
            <a:off x="3857620" y="4071942"/>
            <a:ext cx="3571900" cy="1588"/>
          </a:xfrm>
          <a:prstGeom prst="line">
            <a:avLst/>
          </a:prstGeom>
          <a:ln w="38100">
            <a:solidFill>
              <a:srgbClr val="7030A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εία γραμμή σύνδεσης"/>
          <p:cNvCxnSpPr/>
          <p:nvPr/>
        </p:nvCxnSpPr>
        <p:spPr>
          <a:xfrm>
            <a:off x="5072066" y="4714884"/>
            <a:ext cx="1214446" cy="1588"/>
          </a:xfrm>
          <a:prstGeom prst="line">
            <a:avLst/>
          </a:prstGeom>
          <a:ln w="28575">
            <a:solidFill>
              <a:srgbClr val="7030A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εία γραμμή σύνδεσης"/>
          <p:cNvCxnSpPr/>
          <p:nvPr/>
        </p:nvCxnSpPr>
        <p:spPr>
          <a:xfrm>
            <a:off x="5072066" y="4929198"/>
            <a:ext cx="1214446" cy="1588"/>
          </a:xfrm>
          <a:prstGeom prst="line">
            <a:avLst/>
          </a:prstGeom>
          <a:ln w="28575">
            <a:solidFill>
              <a:srgbClr val="7030A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- Ευθεία γραμμή σύνδεσης"/>
          <p:cNvCxnSpPr/>
          <p:nvPr/>
        </p:nvCxnSpPr>
        <p:spPr>
          <a:xfrm>
            <a:off x="5072066" y="5143512"/>
            <a:ext cx="1214446" cy="1588"/>
          </a:xfrm>
          <a:prstGeom prst="line">
            <a:avLst/>
          </a:prstGeom>
          <a:ln w="28575">
            <a:solidFill>
              <a:srgbClr val="7030A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 animBg="1"/>
      <p:bldP spid="38" grpId="1" animBg="1"/>
      <p:bldP spid="39" grpId="0" animBg="1"/>
      <p:bldP spid="40" grpId="0" animBg="1"/>
      <p:bldP spid="42" grpId="0" animBg="1"/>
      <p:bldP spid="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50" y="680889"/>
            <a:ext cx="5524500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8" y="1844824"/>
            <a:ext cx="8733264" cy="37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" y="5949280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9" y="6359807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1571604" y="2786058"/>
            <a:ext cx="857256" cy="42862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4286248" y="4214818"/>
            <a:ext cx="500066" cy="35719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5429256" y="4714884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6961962" y="4999842"/>
            <a:ext cx="714380" cy="158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50" y="663226"/>
            <a:ext cx="5524500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" y="1988840"/>
            <a:ext cx="8956090" cy="347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" y="5949280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9" y="6359807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1571604" y="2500306"/>
            <a:ext cx="857256" cy="357190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Στρογγυλεμένο ορθογώνιο"/>
          <p:cNvSpPr/>
          <p:nvPr/>
        </p:nvSpPr>
        <p:spPr>
          <a:xfrm>
            <a:off x="285720" y="3000372"/>
            <a:ext cx="2357454" cy="242889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4286248" y="4286256"/>
            <a:ext cx="500066" cy="35719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4429124" y="5072074"/>
            <a:ext cx="428628" cy="14128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5107785" y="4464851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Στρογγυλεμένο ορθογώνιο"/>
          <p:cNvSpPr/>
          <p:nvPr/>
        </p:nvSpPr>
        <p:spPr>
          <a:xfrm>
            <a:off x="4714876" y="2643182"/>
            <a:ext cx="1643074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6200000" flipH="1">
            <a:off x="2250265" y="4607727"/>
            <a:ext cx="357190" cy="285752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2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3085" cy="4663440"/>
          </a:xfrm>
          <a:prstGeom prst="rect">
            <a:avLst/>
          </a:prstGeom>
          <a:ln w="5715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50" y="663226"/>
            <a:ext cx="5524500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30254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44" y="6540781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4214810" y="1571612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4760119" y="1759731"/>
            <a:ext cx="419104" cy="34766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3428992" y="2857496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Στρογγυλεμένο ορθογώνιο"/>
          <p:cNvSpPr/>
          <p:nvPr/>
        </p:nvSpPr>
        <p:spPr>
          <a:xfrm>
            <a:off x="2857488" y="4286256"/>
            <a:ext cx="3643338" cy="85725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5500694" y="1571612"/>
            <a:ext cx="3357586" cy="278608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7590256" y="4268397"/>
            <a:ext cx="276228" cy="597699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Στρογγυλεμένο ορθογώνιο"/>
          <p:cNvSpPr/>
          <p:nvPr/>
        </p:nvSpPr>
        <p:spPr>
          <a:xfrm>
            <a:off x="785786" y="1857364"/>
            <a:ext cx="3071834" cy="257176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678629" y="4250537"/>
            <a:ext cx="419104" cy="347666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593339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- Ευθύγραμμο βέλος σύνδεσης"/>
          <p:cNvCxnSpPr/>
          <p:nvPr/>
        </p:nvCxnSpPr>
        <p:spPr>
          <a:xfrm rot="16200000" flipH="1">
            <a:off x="2536017" y="464323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4 - Ευθύγραμμο βέλος σύνδεσης"/>
          <p:cNvCxnSpPr/>
          <p:nvPr/>
        </p:nvCxnSpPr>
        <p:spPr>
          <a:xfrm rot="16200000" flipH="1">
            <a:off x="4464843" y="678637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 rot="5400000">
            <a:off x="2858282" y="492840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5430050" y="499984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64096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Παθογένεση των μηνοειδών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σχηματισμών</a:t>
            </a:r>
          </a:p>
          <a:p>
            <a:pPr>
              <a:lnSpc>
                <a:spcPct val="90000"/>
              </a:lnSpc>
            </a:pPr>
            <a:endParaRPr lang="el-GR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αρχική οξεία φλεγμονώδης αντίδραση με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μηνοειδείς σχηματισμούς πλούσιους σε κύτταρα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μετατρέπεται γρήγορα σε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ινο-κυτταρική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ακολούθως σε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καθαρά ινώδη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Όσο περισσότερο ινώδη στοιχεία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περιέχουν οι μηνοειδείς σχηματισμοί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τόσο λιγότερο απαντούν στη θεραπεία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έγκαιρη διάγνωση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πριν το μετασχηματισμό είναι καίριας σημασίας για την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αποτελεσματικότητα της θεραπείας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Οι μηνοειδείς σχηματισμοί είναι ίδιοι στο οπτικό μικροσκόπιο </a:t>
            </a:r>
            <a:r>
              <a:rPr lang="el-GR" sz="2400" b="1" dirty="0" smtClean="0">
                <a:solidFill>
                  <a:srgbClr val="FF0000"/>
                </a:solidFill>
                <a:latin typeface="Comic Sans MS" pitchFamily="66" charset="0"/>
              </a:rPr>
              <a:t>ανεξάρτητα του υποκείμενου αιτίου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(π.χ. νεφρίτιδα του λύκου ή μεταστρεπτοκοκκική).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Διαφορές διακρίνονται πιθανώς στον ανοσοφθορισμό και το ηλεκτρονικό μικροσκόπιο</a:t>
            </a:r>
          </a:p>
          <a:p>
            <a:pPr>
              <a:lnSpc>
                <a:spcPct val="90000"/>
              </a:lnSpc>
            </a:pPr>
            <a:endParaRPr lang="el-GR" sz="2400" b="1" dirty="0"/>
          </a:p>
          <a:p>
            <a:pPr>
              <a:lnSpc>
                <a:spcPct val="90000"/>
              </a:lnSpc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1649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" y="5949280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9" y="6359807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4664"/>
            <a:ext cx="8181975" cy="28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3513"/>
            <a:ext cx="8840675" cy="39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4357686" y="1928802"/>
            <a:ext cx="1285884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214678" y="271462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- Στρογγυλεμένο ορθογώνιο"/>
          <p:cNvSpPr/>
          <p:nvPr/>
        </p:nvSpPr>
        <p:spPr>
          <a:xfrm>
            <a:off x="2571736" y="1571612"/>
            <a:ext cx="785818" cy="42862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2500298" y="3714752"/>
            <a:ext cx="1500198" cy="7143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928662" y="2500306"/>
            <a:ext cx="1714512" cy="7858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6357950" y="1928802"/>
            <a:ext cx="857256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6143636" y="3786190"/>
            <a:ext cx="2143140" cy="158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6215074" y="4143380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6215074" y="4429132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" y="5949280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9" y="6359807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4664"/>
            <a:ext cx="8181975" cy="28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6" y="1124744"/>
            <a:ext cx="8833108" cy="448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Στρογγυλεμένο ορθογώνιο"/>
          <p:cNvSpPr/>
          <p:nvPr/>
        </p:nvSpPr>
        <p:spPr>
          <a:xfrm>
            <a:off x="1214414" y="2214554"/>
            <a:ext cx="2214578" cy="22860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6929454" y="1214422"/>
            <a:ext cx="1857388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929058" y="1500174"/>
            <a:ext cx="2857520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929454" y="2357430"/>
            <a:ext cx="1857388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5857884" y="3143248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Στρογγυλεμένο ορθογώνιο"/>
          <p:cNvSpPr/>
          <p:nvPr/>
        </p:nvSpPr>
        <p:spPr>
          <a:xfrm>
            <a:off x="6929454" y="3429000"/>
            <a:ext cx="1857388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5857884" y="4286256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Στρογγυλεμένο ορθογώνιο"/>
          <p:cNvSpPr/>
          <p:nvPr/>
        </p:nvSpPr>
        <p:spPr>
          <a:xfrm>
            <a:off x="7000892" y="4500570"/>
            <a:ext cx="1857388" cy="107157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5857884" y="5429264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" y="5949280"/>
            <a:ext cx="4255253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79" y="6359807"/>
            <a:ext cx="4191000" cy="18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4664"/>
            <a:ext cx="8181975" cy="28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6" y="1762125"/>
            <a:ext cx="8871508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286116" y="1785926"/>
            <a:ext cx="5538696" cy="4247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NETs(</a:t>
            </a:r>
            <a:r>
              <a:rPr lang="en-US" sz="2400" dirty="0" err="1" smtClean="0">
                <a:latin typeface="Comic Sans MS" pitchFamily="66" charset="0"/>
              </a:rPr>
              <a:t>Neutrophil</a:t>
            </a:r>
            <a:r>
              <a:rPr lang="en-US" sz="2400" dirty="0" smtClean="0">
                <a:latin typeface="Comic Sans MS" pitchFamily="66" charset="0"/>
              </a:rPr>
              <a:t> extracellular traps)</a:t>
            </a:r>
            <a:endParaRPr lang="el-GR" sz="2400" dirty="0">
              <a:latin typeface="Comic Sans MS" pitchFamily="66" charset="0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571472" y="3000372"/>
            <a:ext cx="1143008" cy="214314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4858546" y="2570950"/>
            <a:ext cx="571504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6357950" y="2571744"/>
            <a:ext cx="428628" cy="71438"/>
          </a:xfrm>
          <a:prstGeom prst="straightConnector1">
            <a:avLst/>
          </a:prstGeom>
          <a:ln w="38100">
            <a:solidFill>
              <a:srgbClr val="7030A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6858016" y="3214686"/>
            <a:ext cx="428628" cy="71438"/>
          </a:xfrm>
          <a:prstGeom prst="straightConnector1">
            <a:avLst/>
          </a:prstGeom>
          <a:ln w="38100">
            <a:solidFill>
              <a:srgbClr val="7030A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7572396" y="2643182"/>
            <a:ext cx="428628" cy="71438"/>
          </a:xfrm>
          <a:prstGeom prst="straightConnector1">
            <a:avLst/>
          </a:prstGeom>
          <a:ln w="38100">
            <a:solidFill>
              <a:srgbClr val="7030A0"/>
            </a:solidFill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71736" y="785794"/>
            <a:ext cx="28575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pPr algn="ctr">
              <a:lnSpc>
                <a:spcPct val="90000"/>
              </a:lnSpc>
            </a:pPr>
            <a:endParaRPr lang="el-GR" sz="2400" dirty="0"/>
          </a:p>
        </p:txBody>
      </p:sp>
      <p:graphicFrame>
        <p:nvGraphicFramePr>
          <p:cNvPr id="3" name="2 - Διάγραμμα"/>
          <p:cNvGraphicFramePr/>
          <p:nvPr>
            <p:extLst>
              <p:ext uri="{D42A27DB-BD31-4B8C-83A1-F6EECF244321}">
                <p14:modId xmlns:p14="http://schemas.microsoft.com/office/powerpoint/2010/main" val="2711785363"/>
              </p:ext>
            </p:extLst>
          </p:nvPr>
        </p:nvGraphicFramePr>
        <p:xfrm>
          <a:off x="214282" y="1142984"/>
          <a:ext cx="8929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57224" y="285728"/>
            <a:ext cx="391645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3600" b="1" dirty="0" smtClean="0">
                <a:solidFill>
                  <a:srgbClr val="025E18"/>
                </a:solidFill>
                <a:latin typeface="Comic Sans MS" pitchFamily="66" charset="0"/>
              </a:rPr>
              <a:t>↑ φλεγμονή (</a:t>
            </a:r>
            <a:r>
              <a:rPr lang="en-US" sz="3600" b="1" dirty="0" smtClean="0">
                <a:solidFill>
                  <a:srgbClr val="025E18"/>
                </a:solidFill>
                <a:latin typeface="Comic Sans MS" pitchFamily="66" charset="0"/>
              </a:rPr>
              <a:t>CRP)</a:t>
            </a:r>
            <a:endParaRPr lang="el-GR" sz="3600" b="1" dirty="0">
              <a:solidFill>
                <a:srgbClr val="025E1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214290"/>
            <a:ext cx="8786874" cy="61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Συνοψίζοντας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Ως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ταχέως εξελισσόμενη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χαρακτηρίζεται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κάθε αιτιολογίας κατά την οποία παρατηρείται σχηματισμός άφθονων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εξωτριχοειδικών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μηνοειδών σχηματισμών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ταχεία έκπτωση της νεφρικής λειτουργίας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4 τύποι ΤΕΣΝ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περιλαμβάνουν την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anti-GBM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νόσο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τις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ανοσοσυμπλεγματικές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ΤΕΣΝ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την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ανοσοπενική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-νεκρωτική  μορφή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τη ΣΝ σε ασθενείς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anti-GBM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θετικούς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Οι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ανοσοσυμπλεγματικές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μορφές ΤΕΣΝ υπερέχουν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σε μικρή ηλικία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για να δώσουν την θέση τους στις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ανοσοπενικές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σε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μεγαλύτερη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: στις πρώτες συμπεριλαμβάνονται οι ταχέως εξελισσόμενες μορφές της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μεταστρεπτοκοκκικής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της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IgA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και της ΣΝ του Λύκου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ενώ στις δεύτερες οι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(+) ή (-)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αγγειίτιδες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γενικευμένη ή νεφρικά περιορισμένη νόσο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ταχεία διάγνωση με βιοψία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άμεση έναρξη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ανοσοκατασταλτικής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θεραπείας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είναι καίριας σημασίας λόγω της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βαρύτατης πρόγνωσης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ΤΕΣΝ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214290"/>
            <a:ext cx="8929718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φλεγμονώδης προσβολή αγγείων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διάφορου μεγέθους με συνέπεια τη βλάβη των παρακείμενων ιστών λόγω κακής αιμάτωσης ή αιμορραγίας, ορίζεται ως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Οι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αγγειίτιδες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των μικρού μεγέθους αγγείων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οζώδης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πολυαρτηρίτιδα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(μεσαίου-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μικρο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ύ μεγέθους αγγεία) μπορεί να προκαλέσουν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και νεφρική βλάβη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γενική συμπτωματολογία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κόπωση, αδυναμία, πυρετό κ.λπ. χαρακτηρίζει την εισβολή μιας γενικευμένης αγγειίτιδας ενώ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οι βλάβες σε όργανα στόχους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(φλεγμονή-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αιμορραγί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 στο αναπνευστικό, νεκρωτική ΣΝ στο νεφρό, νευρίτιδες στο νευρικό σύστημα,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πορφυρικό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εξάνθημα στο δέρμα κ.λπ.) συμπληρώνουν την κλινική-εργαστηριακή εικόνα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διάγνωση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των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είναι δύσκολη και απαιτεί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ιστοπαθολογική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επιβεβαίωση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εκτός από συγκεκριμένες μορφές όπου η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αγγειογραφική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εικόνα είναι ενδεικτική.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παρουσία των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βοηθάει σήμερα ουσιαστικά στη διαφορική τους διάγνωση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Η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ανοσοκασταλτική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θεραπευτική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αγωγή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είναι, στις περισσότερες των περιπτώσεων,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αποτελεσματική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πρέπει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να χορηγείται άμεσα  </a:t>
            </a:r>
            <a:endParaRPr lang="el-GR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117693"/>
            <a:ext cx="8929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Anti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Neutrophil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Cytoplasmic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Antibodies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σχηματίζονται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εναντίον αντιγόνων των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αζουροφιλικών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κοκκίων των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πολυμορφοπυρήνων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που μετατοπίζονται στην κυτταρική μεμβράνη μετά από ενεργοποίηση των κυττάρων από φλεγμονώδη ερεθίσματα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σύνδεση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ANCA-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αντιγόνων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ενισχύει την προσκόλληση στο ενδοθήλιο των αγγείων,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δημιουργεί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οξειδωτικό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stress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αποκοκκίωση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των ενεργοποιημένων από τη φλεγμονή και το συμπλήρωμα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πολυμορφοπυρήνων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Οι συνέπειες της προσκόλλησης είναι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αύξηση της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διαβατότητας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του ενδοθηλίου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συνέπεια την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εξαγγείωση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αλλά και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αποκόλληση και απόπτωση των ενδοθηλιακών κυττάρων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με αποτέλεσμα την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ισχαιμία ή την αιμορραγία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στους  παρακείμενους ιστούς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Τέλος, η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ενεργοποίηση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έμφυτης 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innate)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 προσαρμοσμένης 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adaptive)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ανοσιακής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απάντησης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(τόσο στο κυτταρικό όσο και στο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χυμικό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σκέλος της)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και η παραγωγή περισσότερων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(λόγω έκθεσης των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PR3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αντιγόνων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εξω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κυττάρια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),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συντηρούν και επιβαρύνουν την παθογένεια της νόσου</a:t>
            </a:r>
            <a:endParaRPr lang="el-GR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117693"/>
            <a:ext cx="90011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στον ορό των ασθενών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ανιχνεύονται συνήθως είτε με την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ευαίσθητη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μέθοδο του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έμεσου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ανοσοφθορισμού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είτε με την πιο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ειδική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  <a:endParaRPr lang="el-GR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Με την πρώτη ανιχνεύονται είτε τα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περι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-πυρηνικά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P-ANCA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που συνήθως αντιστοιχούν στα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που σχηματίζονται εναντίον της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μυελουπεροξειδάσης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MPO-ANCA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στην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είτε τα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κυταροπλασματικά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C-ANCA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συνήθη αντιστοίχηση στα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εναντίον της πρωτεινάσης-3 (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PR3-ANCA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στην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καλύτερη τακτική είναι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να γίνεται έλεγχος του δείγματος με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και όταν υπάρχει θετικό αποτέλεσμα αυτό να επιβεβαιώνεται και να εξειδικεύεται με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ELISA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ανιχνεύονται σε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κοκκιωμάτωση με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πολυαγγειίτιδα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Wegener’s)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[συνήθως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PR3-ANCA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],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μικροσκοπική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πολυαγγείτιδα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[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συνήθως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MPO-ANCA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]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σύνδρομο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Churg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-Strauss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[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ή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PR3-ANCA],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αγγειίτιδα με μεμονωμένη νεφρική εντόπιση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[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συνήθως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MPO-ANCA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]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φαρμακευτικής αρχής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αγγειίτιδες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[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ή εναντίον άλλων αντιγόνων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ANCA]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ενώ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συνυπάρχουν με τα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anti-GBM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στο 10-40% των ασθενών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anti-GBM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νόσο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[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συνήθως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MPO-ANCA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]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20" y="571480"/>
            <a:ext cx="8643998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Τα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αντι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θυρεοειδικά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φάρμακα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η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υδραλαζίνη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, η </a:t>
            </a: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μινοκυκλίνη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αλλά και μια σειρά άλλων φαρμάκων μπορεί να προκαλέσουν το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σχηματισμό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με ή χωρίς κλινική αγγειίτιδα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b="1" dirty="0" err="1" smtClean="0">
                <a:solidFill>
                  <a:srgbClr val="002060"/>
                </a:solidFill>
                <a:latin typeface="Comic Sans MS" pitchFamily="66" charset="0"/>
              </a:rPr>
              <a:t>Αυτοάνοσα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νοσήματα του πεπτικού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κυρίως η ελκώδης κολίτιδα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συνοδεύονται από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που όμως στρέφονται εναντίον άλλων αντιγόνων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όχι των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MPO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PR3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των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αγγειίτιδων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Ένα αρνητικό αποτέλεσμα για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δεν αποκλείει την ύπαρξη μιας αγγειίτιδας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αλλά και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αξία ενός θετικού αποτελέσματος είναι στενά συνδεδεμένη με την κλινική εικόνα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νόσου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βιοψία παραμένει απαραίτητη για την διάγνωση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των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αγγειίτιδων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smtClean="0">
                <a:solidFill>
                  <a:srgbClr val="002060"/>
                </a:solidFill>
                <a:latin typeface="Comic Sans MS" pitchFamily="66" charset="0"/>
              </a:rPr>
              <a:t>παρά τη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σημαντική βοήθεια που παρέχει η ανίχνευση των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Τέλος,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διακύμανση του τίτλου των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πρέπει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να συνδυάζεται με την υπόλοιπη κλινική και εργαστηριακή εικόνα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νόσου προκειμένου να εκτιμηθεί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η πιθανότητα έξαρσης ή υποτροπής της νόσου </a:t>
            </a:r>
            <a:endParaRPr lang="el-GR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einture\Jan van Scorel M Mangdal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4" y="0"/>
            <a:ext cx="7860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285728"/>
            <a:ext cx="8929718" cy="621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Τύποι ΤΕΣΝ</a:t>
            </a:r>
          </a:p>
          <a:p>
            <a:pPr>
              <a:lnSpc>
                <a:spcPct val="90000"/>
              </a:lnSpc>
            </a:pPr>
            <a:endParaRPr lang="el-GR" sz="26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Τύπος 1:</a:t>
            </a:r>
            <a:r>
              <a:rPr lang="el-GR" sz="2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Αντι-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GBM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νόσος (σύνδρομο </a:t>
            </a:r>
            <a:r>
              <a:rPr lang="en-US" sz="2600" b="1" dirty="0" err="1" smtClean="0">
                <a:solidFill>
                  <a:srgbClr val="FF0000"/>
                </a:solidFill>
                <a:latin typeface="Comic Sans MS" pitchFamily="66" charset="0"/>
              </a:rPr>
              <a:t>Goodpasture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l-GR" sz="2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Τύπος 2:</a:t>
            </a:r>
            <a:r>
              <a:rPr lang="el-GR" sz="2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Ανοσοσυμπλεγματική ΤΕΣΝ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Στις περισσότερες περιπτώσεις, ορολογικά και ιστολογικά ευρήματα κατευθύνουν σε συγκεκριμένες διαγνώσεις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Μεσαγγειαγές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IgA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εναποθέσεις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IgA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ΣΝ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ASTO(+)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, υποεπιθηλιακά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humps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μεταστρεπτοκοκκική ΣΝ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Anti-DNA,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υπο-ενδοθηλιακές εναποθέσεις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 νεφρίτιδα του λύκου</a:t>
            </a:r>
            <a:endParaRPr lang="en-US" sz="2400" dirty="0" smtClean="0">
              <a:solidFill>
                <a:srgbClr val="002060"/>
              </a:solidFill>
              <a:latin typeface="Comic Sans MS" pitchFamily="66" charset="0"/>
              <a:sym typeface="Symbol"/>
            </a:endParaRP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Κρυοσφαιρίνες στον ορό, ενδο-αυλικοί θρόμβοι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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μεικτή κρυοσφαιριναιμία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Μεμβρανώδης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με μηνοειδείς σχηματισμούς (μπορεί να ανιχνεύονται και ΑΝ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CA)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Σπάνια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 οι ανοσο-εναποθέσεις </a:t>
            </a:r>
            <a:r>
              <a:rPr lang="el-GR" sz="2400" b="1" dirty="0">
                <a:solidFill>
                  <a:srgbClr val="002060"/>
                </a:solidFill>
                <a:latin typeface="Comic Sans MS" pitchFamily="66" charset="0"/>
              </a:rPr>
              <a:t>δεν είναι διαγνωστικές 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για μια συγκεκριμμένη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βλάβη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376237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8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480"/>
            <a:ext cx="3771900" cy="240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571876"/>
            <a:ext cx="3771900" cy="2409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500042"/>
            <a:ext cx="8822214" cy="615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Τύποι ΤΕΣΝ</a:t>
            </a:r>
          </a:p>
          <a:p>
            <a:pPr>
              <a:lnSpc>
                <a:spcPct val="90000"/>
              </a:lnSpc>
            </a:pPr>
            <a:endParaRPr lang="el-GR" sz="2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Τύπος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:Ανοσοπενική [</a:t>
            </a:r>
            <a:r>
              <a:rPr lang="en-US" sz="2600" b="1" dirty="0" err="1" smtClean="0">
                <a:solidFill>
                  <a:srgbClr val="FF0000"/>
                </a:solidFill>
                <a:latin typeface="Comic Sans MS" pitchFamily="66" charset="0"/>
              </a:rPr>
              <a:t>pauci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-immune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ΤΕΣΝ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νεκρωτική ΣΝ με λίγες ή καθόλου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ανοσο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-εναποθέσεις στον </a:t>
            </a:r>
            <a:r>
              <a:rPr lang="el-GR" sz="2400" dirty="0" err="1" smtClean="0">
                <a:solidFill>
                  <a:srgbClr val="002060"/>
                </a:solidFill>
                <a:latin typeface="Comic Sans MS" pitchFamily="66" charset="0"/>
              </a:rPr>
              <a:t>ανοσοφθορισμό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ή στο ΗΜ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πλειοψηφία των ασθενών είναι </a:t>
            </a: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NCA (+)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[80% MPO-ANCA]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αγγειίτιδα με μεμονωμένη νεφρική βλάβη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οι 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ANCA(-)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ασθενείς με ανοσοπενική ΤΕΣΝ περιλαμβάνονται στην ίδια ομάδα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έχουν ταυτόσημη ιστολογική και κλινική εικόνα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Τύπος 4: ασθενείς με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anti-GBM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και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ANCA </a:t>
            </a:r>
            <a:r>
              <a:rPr lang="el-GR" sz="2600" b="1" dirty="0" smtClean="0">
                <a:solidFill>
                  <a:srgbClr val="FF0000"/>
                </a:solidFill>
                <a:latin typeface="Comic Sans MS" pitchFamily="66" charset="0"/>
              </a:rPr>
              <a:t>αντισώματα</a:t>
            </a:r>
          </a:p>
          <a:p>
            <a:pPr>
              <a:lnSpc>
                <a:spcPct val="90000"/>
              </a:lnSpc>
            </a:pPr>
            <a:endParaRPr lang="el-GR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Comic Sans MS" pitchFamily="66" charset="0"/>
              </a:rPr>
              <a:t>Ιδιοπαθής: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ανοσο-συμπλεγματική (τύπος 2) που δεν μπορεί να καταταχθεί σε μια κατηγορία ή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ANCA (-)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ανοσοπενική (τύπος 3)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6829</TotalTime>
  <Words>4848</Words>
  <Application>Microsoft Office PowerPoint</Application>
  <PresentationFormat>On-screen Show (4:3)</PresentationFormat>
  <Paragraphs>515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Earthtones_16x9</vt:lpstr>
      <vt:lpstr>Ταχέως εξελισσόμενη ΣΝ.  Ταξινόμηση των αγγειίτιδων.  Το κλινικό φάσμα των ANCA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Ταχέως εξελισσόμενες ΣΝ.  Ταξινόμηση των αγγειϊτιδων.  Το κλινικό φάσμα των ANCA </dc:title>
  <dc:creator>Γιώργος</dc:creator>
  <cp:lastModifiedBy>Γιώργος</cp:lastModifiedBy>
  <cp:revision>354</cp:revision>
  <dcterms:created xsi:type="dcterms:W3CDTF">2012-09-28T16:39:48Z</dcterms:created>
  <dcterms:modified xsi:type="dcterms:W3CDTF">2012-12-02T18:30:46Z</dcterms:modified>
</cp:coreProperties>
</file>