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301" r:id="rId4"/>
    <p:sldId id="329" r:id="rId5"/>
    <p:sldId id="307" r:id="rId6"/>
    <p:sldId id="303" r:id="rId7"/>
    <p:sldId id="311" r:id="rId8"/>
    <p:sldId id="330" r:id="rId9"/>
    <p:sldId id="331" r:id="rId10"/>
    <p:sldId id="321" r:id="rId11"/>
    <p:sldId id="323" r:id="rId12"/>
    <p:sldId id="272" r:id="rId13"/>
    <p:sldId id="297" r:id="rId14"/>
    <p:sldId id="298" r:id="rId15"/>
    <p:sldId id="267" r:id="rId16"/>
    <p:sldId id="322" r:id="rId17"/>
    <p:sldId id="285" r:id="rId18"/>
    <p:sldId id="276" r:id="rId19"/>
    <p:sldId id="314" r:id="rId20"/>
    <p:sldId id="280" r:id="rId21"/>
    <p:sldId id="327" r:id="rId22"/>
    <p:sldId id="328" r:id="rId23"/>
    <p:sldId id="268" r:id="rId24"/>
    <p:sldId id="312" r:id="rId25"/>
    <p:sldId id="290" r:id="rId26"/>
    <p:sldId id="308" r:id="rId27"/>
    <p:sldId id="319" r:id="rId28"/>
    <p:sldId id="310" r:id="rId29"/>
    <p:sldId id="309" r:id="rId30"/>
    <p:sldId id="318" r:id="rId31"/>
    <p:sldId id="315" r:id="rId32"/>
    <p:sldId id="320" r:id="rId33"/>
    <p:sldId id="287" r:id="rId34"/>
    <p:sldId id="317" r:id="rId35"/>
    <p:sldId id="316"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1723BB9A-F26D-4FAF-BCBD-6BF3F9F23977}">
          <p14:sldIdLst>
            <p14:sldId id="256"/>
          </p14:sldIdLst>
        </p14:section>
        <p14:section name="Σύνδρομο Alport - κληρονομικότητα" id="{5E229093-1B33-4D76-AB83-B5140086C63E}">
          <p14:sldIdLst>
            <p14:sldId id="301"/>
            <p14:sldId id="329"/>
            <p14:sldId id="307"/>
            <p14:sldId id="303"/>
            <p14:sldId id="311"/>
            <p14:sldId id="330"/>
            <p14:sldId id="331"/>
          </p14:sldIdLst>
        </p14:section>
        <p14:section name="Παθογένεια" id="{23BF0DBB-6B25-48F0-96AA-5C1FEA2C4991}">
          <p14:sldIdLst>
            <p14:sldId id="321"/>
            <p14:sldId id="323"/>
            <p14:sldId id="272"/>
            <p14:sldId id="297"/>
            <p14:sldId id="298"/>
            <p14:sldId id="267"/>
          </p14:sldIdLst>
        </p14:section>
        <p14:section name="Κλινική εικόνα" id="{1CAF8AE1-B45E-4DFB-AA2E-7C198EBCBE0C}">
          <p14:sldIdLst>
            <p14:sldId id="322"/>
          </p14:sldIdLst>
        </p14:section>
        <p14:section name="Εξέλιξη σε τελικό στάδιο νεφρικής νόσου" id="{AE2C9FB7-81FC-4C08-9D77-72E9844D7C9E}">
          <p14:sldIdLst>
            <p14:sldId id="285"/>
            <p14:sldId id="276"/>
            <p14:sldId id="314"/>
            <p14:sldId id="280"/>
          </p14:sldIdLst>
        </p14:section>
        <p14:section name="Εξωνεφρικές εκδηλώσεις" id="{CA2E2E45-D245-4E7E-931D-F5092ED5E5C4}">
          <p14:sldIdLst>
            <p14:sldId id="327"/>
          </p14:sldIdLst>
        </p14:section>
        <p14:section name="Διάγνωση Alport - Ιστολογική εικόνα" id="{A521CC59-F276-4D45-B69B-947B6008A8C1}">
          <p14:sldIdLst>
            <p14:sldId id="328"/>
            <p14:sldId id="268"/>
            <p14:sldId id="312"/>
            <p14:sldId id="290"/>
            <p14:sldId id="308"/>
          </p14:sldIdLst>
        </p14:section>
        <p14:section name="Γενετική διάγνωση" id="{03AC3A27-BDD9-4706-80BD-7BE2C7D124B3}">
          <p14:sldIdLst/>
        </p14:section>
        <p14:section name="Θεραπεία" id="{C141EE78-12E0-47A7-8260-C3EE790F05E8}">
          <p14:sldIdLst>
            <p14:sldId id="319"/>
            <p14:sldId id="310"/>
            <p14:sldId id="309"/>
            <p14:sldId id="318"/>
            <p14:sldId id="315"/>
            <p14:sldId id="320"/>
            <p14:sldId id="287"/>
          </p14:sldIdLst>
        </p14:section>
        <p14:section name="Μεταμόσχευση νεφρού" id="{CB7474B3-50F1-41C1-BE89-E224B91E2D95}">
          <p14:sldIdLst>
            <p14:sldId id="317"/>
            <p14:sldId id="316"/>
          </p14:sldIdLst>
        </p14:section>
        <p14:section name="Πειραματικές θεραπευτικές προσεγγίσεις" id="{EDE915B0-9469-49DA-9C21-9F8FEF5798FB}">
          <p14:sldIdLst/>
        </p14:section>
        <p14:section name="Νόσος της λεπτής βασικής μεμβράνης" id="{F6FA13DB-9F9F-4DB1-8757-FAFB5438695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21" autoAdjust="0"/>
    <p:restoredTop sz="87092" autoAdjust="0"/>
  </p:normalViewPr>
  <p:slideViewPr>
    <p:cSldViewPr snapToGrid="0">
      <p:cViewPr varScale="1">
        <p:scale>
          <a:sx n="64" d="100"/>
          <a:sy n="64" d="100"/>
        </p:scale>
        <p:origin x="-18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DF940-71A1-4C9C-A926-020F434271AF}"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l-GR"/>
        </a:p>
      </dgm:t>
    </dgm:pt>
    <dgm:pt modelId="{E92EB846-9A40-4CBC-8839-9AEFA11D34F2}">
      <dgm:prSet phldrT="[Text]" custT="1"/>
      <dgm:spPr/>
      <dgm:t>
        <a:bodyPr/>
        <a:lstStyle/>
        <a:p>
          <a:r>
            <a:rPr lang="el-GR" sz="1600" b="0" cap="none" spc="0" dirty="0" smtClean="0">
              <a:ln w="0"/>
              <a:solidFill>
                <a:schemeClr val="accent2">
                  <a:lumMod val="50000"/>
                </a:schemeClr>
              </a:solidFill>
              <a:effectLst/>
              <a:latin typeface="Corbel" panose="020B0503020204020204" pitchFamily="34" charset="0"/>
            </a:rPr>
            <a:t>Σύνδρομο </a:t>
          </a:r>
          <a:r>
            <a:rPr lang="en-US" sz="1600" b="0" cap="none" spc="0" dirty="0" smtClean="0">
              <a:ln w="0"/>
              <a:solidFill>
                <a:schemeClr val="accent2">
                  <a:lumMod val="50000"/>
                </a:schemeClr>
              </a:solidFill>
              <a:effectLst/>
              <a:latin typeface="Corbel" panose="020B0503020204020204" pitchFamily="34" charset="0"/>
            </a:rPr>
            <a:t>Alport</a:t>
          </a:r>
          <a:r>
            <a:rPr lang="el-GR" sz="1600" b="0" cap="none" spc="0" dirty="0" smtClean="0">
              <a:ln w="0"/>
              <a:solidFill>
                <a:schemeClr val="accent2">
                  <a:lumMod val="50000"/>
                </a:schemeClr>
              </a:solidFill>
              <a:effectLst/>
              <a:latin typeface="Corbel" panose="020B0503020204020204" pitchFamily="34" charset="0"/>
            </a:rPr>
            <a:t> (αυτοσωματική υπολειπόμενη μορφή</a:t>
          </a:r>
          <a:r>
            <a:rPr lang="el-GR" sz="1600" dirty="0" smtClean="0">
              <a:latin typeface="Corbel" panose="020B0503020204020204" pitchFamily="34" charset="0"/>
            </a:rPr>
            <a:t>)</a:t>
          </a:r>
          <a:endParaRPr lang="el-GR" sz="1600" dirty="0">
            <a:latin typeface="Corbel" panose="020B0503020204020204" pitchFamily="34" charset="0"/>
          </a:endParaRPr>
        </a:p>
      </dgm:t>
    </dgm:pt>
    <dgm:pt modelId="{84BFB6DC-2790-46B5-A6CB-D0ADC7B50DA4}" type="parTrans" cxnId="{82D8ABED-485E-4189-A2FB-6FE62D68FA64}">
      <dgm:prSet/>
      <dgm:spPr/>
      <dgm:t>
        <a:bodyPr/>
        <a:lstStyle/>
        <a:p>
          <a:endParaRPr lang="el-GR"/>
        </a:p>
      </dgm:t>
    </dgm:pt>
    <dgm:pt modelId="{DFAD48A9-5B86-4F57-AAE4-65269B203FD5}" type="sibTrans" cxnId="{82D8ABED-485E-4189-A2FB-6FE62D68FA64}">
      <dgm:prSet/>
      <dgm:spPr/>
      <dgm:t>
        <a:bodyPr/>
        <a:lstStyle/>
        <a:p>
          <a:endParaRPr lang="el-GR"/>
        </a:p>
      </dgm:t>
    </dgm:pt>
    <dgm:pt modelId="{A439CA8D-B140-4CB4-90E3-4E03947597BF}">
      <dgm:prSet phldrT="[Text]" custT="1"/>
      <dgm:spPr/>
      <dgm:t>
        <a:bodyPr/>
        <a:lstStyle/>
        <a:p>
          <a:r>
            <a:rPr lang="el-GR" sz="1400" b="1" cap="none" spc="0" dirty="0" smtClean="0">
              <a:ln w="0"/>
              <a:solidFill>
                <a:schemeClr val="tx2">
                  <a:lumMod val="50000"/>
                </a:schemeClr>
              </a:solidFill>
              <a:effectLst/>
              <a:latin typeface="Corbel" panose="020B0503020204020204" pitchFamily="34" charset="0"/>
            </a:rPr>
            <a:t>Συνδυασμένη ετεροζυγωτία </a:t>
          </a:r>
          <a:r>
            <a:rPr lang="el-GR" sz="1400" b="0" cap="none" spc="0" dirty="0" smtClean="0">
              <a:ln w="0"/>
              <a:solidFill>
                <a:schemeClr val="tx2">
                  <a:lumMod val="50000"/>
                </a:schemeClr>
              </a:solidFill>
              <a:effectLst/>
              <a:latin typeface="Corbel" panose="020B0503020204020204" pitchFamily="34" charset="0"/>
            </a:rPr>
            <a:t>για μεταλλάξεις των </a:t>
          </a:r>
          <a:r>
            <a:rPr lang="en-US" sz="1400" b="0" i="1" cap="none" spc="0" dirty="0" smtClean="0">
              <a:ln w="0"/>
              <a:solidFill>
                <a:schemeClr val="tx2">
                  <a:lumMod val="50000"/>
                </a:schemeClr>
              </a:solidFill>
              <a:effectLst/>
              <a:latin typeface="Corbel" panose="020B0503020204020204" pitchFamily="34" charset="0"/>
            </a:rPr>
            <a:t>COL4A3 </a:t>
          </a:r>
          <a:r>
            <a:rPr lang="el-GR" sz="1400" b="0" cap="none" spc="0" dirty="0" smtClean="0">
              <a:ln w="0"/>
              <a:solidFill>
                <a:schemeClr val="tx2">
                  <a:lumMod val="50000"/>
                </a:schemeClr>
              </a:solidFill>
              <a:effectLst/>
              <a:latin typeface="Corbel" panose="020B0503020204020204" pitchFamily="34" charset="0"/>
            </a:rPr>
            <a:t>και</a:t>
          </a:r>
          <a:r>
            <a:rPr lang="en-US" sz="1400" b="0" cap="none" spc="0" dirty="0" smtClean="0">
              <a:ln w="0"/>
              <a:solidFill>
                <a:schemeClr val="tx2">
                  <a:lumMod val="50000"/>
                </a:schemeClr>
              </a:solidFill>
              <a:effectLst/>
              <a:latin typeface="Corbel" panose="020B0503020204020204" pitchFamily="34" charset="0"/>
            </a:rPr>
            <a:t> </a:t>
          </a:r>
          <a:r>
            <a:rPr lang="en-US" sz="1400" b="0" i="1" cap="none" spc="0" dirty="0" smtClean="0">
              <a:ln w="0"/>
              <a:solidFill>
                <a:schemeClr val="tx2">
                  <a:lumMod val="50000"/>
                </a:schemeClr>
              </a:solidFill>
              <a:effectLst/>
              <a:latin typeface="Corbel" panose="020B0503020204020204" pitchFamily="34" charset="0"/>
            </a:rPr>
            <a:t>COL4A4</a:t>
          </a:r>
          <a:r>
            <a:rPr lang="el-GR" sz="1400" b="0" cap="none" spc="0" dirty="0" smtClean="0">
              <a:ln w="0"/>
              <a:solidFill>
                <a:schemeClr val="tx2">
                  <a:lumMod val="50000"/>
                </a:schemeClr>
              </a:solidFill>
              <a:effectLst/>
              <a:latin typeface="Corbel" panose="020B0503020204020204" pitchFamily="34" charset="0"/>
            </a:rPr>
            <a:t> γονιδίων</a:t>
          </a:r>
          <a:endParaRPr lang="el-GR" sz="1400" b="0" cap="none" spc="0" dirty="0">
            <a:ln w="0"/>
            <a:solidFill>
              <a:schemeClr val="tx2">
                <a:lumMod val="50000"/>
              </a:schemeClr>
            </a:solidFill>
            <a:effectLst/>
            <a:latin typeface="Corbel" panose="020B0503020204020204" pitchFamily="34" charset="0"/>
          </a:endParaRPr>
        </a:p>
      </dgm:t>
    </dgm:pt>
    <dgm:pt modelId="{FB9C4AD4-B768-4F59-86E5-38A475239B37}" type="sibTrans" cxnId="{BBD47E0F-8137-4851-B4B5-898273650A86}">
      <dgm:prSet/>
      <dgm:spPr/>
      <dgm:t>
        <a:bodyPr/>
        <a:lstStyle/>
        <a:p>
          <a:endParaRPr lang="el-GR"/>
        </a:p>
      </dgm:t>
    </dgm:pt>
    <dgm:pt modelId="{42E40972-5FBC-4E7F-A32E-E941BF8C6883}" type="parTrans" cxnId="{BBD47E0F-8137-4851-B4B5-898273650A86}">
      <dgm:prSet/>
      <dgm:spPr/>
      <dgm:t>
        <a:bodyPr/>
        <a:lstStyle/>
        <a:p>
          <a:endParaRPr lang="el-GR"/>
        </a:p>
      </dgm:t>
    </dgm:pt>
    <dgm:pt modelId="{5B0DE180-3818-4D02-88F8-C987F2A020A5}" type="pres">
      <dgm:prSet presAssocID="{0CEDF940-71A1-4C9C-A926-020F434271AF}" presName="Name0" presStyleCnt="0">
        <dgm:presLayoutVars>
          <dgm:chMax val="7"/>
          <dgm:chPref val="5"/>
        </dgm:presLayoutVars>
      </dgm:prSet>
      <dgm:spPr/>
      <dgm:t>
        <a:bodyPr/>
        <a:lstStyle/>
        <a:p>
          <a:endParaRPr lang="el-GR"/>
        </a:p>
      </dgm:t>
    </dgm:pt>
    <dgm:pt modelId="{D518C9D1-1653-45A9-AB63-CE7A5754C588}" type="pres">
      <dgm:prSet presAssocID="{0CEDF940-71A1-4C9C-A926-020F434271AF}" presName="arrowNode" presStyleLbl="node1" presStyleIdx="0" presStyleCnt="1" custScaleX="87314" custScaleY="73863" custLinFactNeighborX="26667" custLinFactNeighborY="-5778"/>
      <dgm:spPr>
        <a:solidFill>
          <a:schemeClr val="accent2">
            <a:lumMod val="60000"/>
            <a:lumOff val="40000"/>
          </a:schemeClr>
        </a:solidFill>
      </dgm:spPr>
    </dgm:pt>
    <dgm:pt modelId="{9AFB3C19-4AAD-4D94-A9E1-28C75FDA5C23}" type="pres">
      <dgm:prSet presAssocID="{A439CA8D-B140-4CB4-90E3-4E03947597BF}" presName="txNode1" presStyleLbl="revTx" presStyleIdx="0" presStyleCnt="2" custScaleX="307569" custScaleY="270225" custLinFactX="-4211" custLinFactNeighborX="-100000" custLinFactNeighborY="77386">
        <dgm:presLayoutVars>
          <dgm:bulletEnabled val="1"/>
        </dgm:presLayoutVars>
      </dgm:prSet>
      <dgm:spPr/>
      <dgm:t>
        <a:bodyPr/>
        <a:lstStyle/>
        <a:p>
          <a:endParaRPr lang="el-GR"/>
        </a:p>
      </dgm:t>
    </dgm:pt>
    <dgm:pt modelId="{548DF362-F9E1-4AC5-BB38-F2D36694460E}" type="pres">
      <dgm:prSet presAssocID="{E92EB846-9A40-4CBC-8839-9AEFA11D34F2}" presName="txNode2" presStyleLbl="revTx" presStyleIdx="1" presStyleCnt="2" custScaleX="163179" custScaleY="113766" custLinFactNeighborX="57997" custLinFactNeighborY="-80270">
        <dgm:presLayoutVars>
          <dgm:bulletEnabled val="1"/>
        </dgm:presLayoutVars>
      </dgm:prSet>
      <dgm:spPr/>
      <dgm:t>
        <a:bodyPr/>
        <a:lstStyle/>
        <a:p>
          <a:endParaRPr lang="el-GR"/>
        </a:p>
      </dgm:t>
    </dgm:pt>
  </dgm:ptLst>
  <dgm:cxnLst>
    <dgm:cxn modelId="{A09EE194-4C55-483C-B3E2-BC633A407836}" type="presOf" srcId="{E92EB846-9A40-4CBC-8839-9AEFA11D34F2}" destId="{548DF362-F9E1-4AC5-BB38-F2D36694460E}" srcOrd="0" destOrd="0" presId="urn:microsoft.com/office/officeart/2009/3/layout/DescendingProcess"/>
    <dgm:cxn modelId="{BBD47E0F-8137-4851-B4B5-898273650A86}" srcId="{0CEDF940-71A1-4C9C-A926-020F434271AF}" destId="{A439CA8D-B140-4CB4-90E3-4E03947597BF}" srcOrd="0" destOrd="0" parTransId="{42E40972-5FBC-4E7F-A32E-E941BF8C6883}" sibTransId="{FB9C4AD4-B768-4F59-86E5-38A475239B37}"/>
    <dgm:cxn modelId="{51F6A7C4-D609-45CC-A2E8-FA5FBE343D40}" type="presOf" srcId="{A439CA8D-B140-4CB4-90E3-4E03947597BF}" destId="{9AFB3C19-4AAD-4D94-A9E1-28C75FDA5C23}" srcOrd="0" destOrd="0" presId="urn:microsoft.com/office/officeart/2009/3/layout/DescendingProcess"/>
    <dgm:cxn modelId="{82D8ABED-485E-4189-A2FB-6FE62D68FA64}" srcId="{0CEDF940-71A1-4C9C-A926-020F434271AF}" destId="{E92EB846-9A40-4CBC-8839-9AEFA11D34F2}" srcOrd="1" destOrd="0" parTransId="{84BFB6DC-2790-46B5-A6CB-D0ADC7B50DA4}" sibTransId="{DFAD48A9-5B86-4F57-AAE4-65269B203FD5}"/>
    <dgm:cxn modelId="{FC2275AA-2C9B-4B49-9C78-24DFE07FFD0D}" type="presOf" srcId="{0CEDF940-71A1-4C9C-A926-020F434271AF}" destId="{5B0DE180-3818-4D02-88F8-C987F2A020A5}" srcOrd="0" destOrd="0" presId="urn:microsoft.com/office/officeart/2009/3/layout/DescendingProcess"/>
    <dgm:cxn modelId="{7C18BDA7-47E2-4E54-A4C7-ECF17C074E20}" type="presParOf" srcId="{5B0DE180-3818-4D02-88F8-C987F2A020A5}" destId="{D518C9D1-1653-45A9-AB63-CE7A5754C588}" srcOrd="0" destOrd="0" presId="urn:microsoft.com/office/officeart/2009/3/layout/DescendingProcess"/>
    <dgm:cxn modelId="{1149FC4D-D524-4D54-A493-1605371E0580}" type="presParOf" srcId="{5B0DE180-3818-4D02-88F8-C987F2A020A5}" destId="{9AFB3C19-4AAD-4D94-A9E1-28C75FDA5C23}" srcOrd="1" destOrd="0" presId="urn:microsoft.com/office/officeart/2009/3/layout/DescendingProcess"/>
    <dgm:cxn modelId="{C9D45960-2515-4866-AA64-942A56D04693}" type="presParOf" srcId="{5B0DE180-3818-4D02-88F8-C987F2A020A5}" destId="{548DF362-F9E1-4AC5-BB38-F2D36694460E}" srcOrd="2" destOrd="0" presId="urn:microsoft.com/office/officeart/2009/3/layout/Descending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EDF940-71A1-4C9C-A926-020F434271AF}"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l-GR"/>
        </a:p>
      </dgm:t>
    </dgm:pt>
    <dgm:pt modelId="{E92EB846-9A40-4CBC-8839-9AEFA11D34F2}">
      <dgm:prSet phldrT="[Text]" custT="1"/>
      <dgm:spPr/>
      <dgm:t>
        <a:bodyPr/>
        <a:lstStyle/>
        <a:p>
          <a:r>
            <a:rPr lang="el-GR" sz="1600" b="0" cap="none" spc="0" dirty="0" smtClean="0">
              <a:ln w="0"/>
              <a:solidFill>
                <a:schemeClr val="accent2">
                  <a:lumMod val="50000"/>
                </a:schemeClr>
              </a:solidFill>
              <a:effectLst/>
              <a:latin typeface="Corbel" panose="020B0503020204020204" pitchFamily="34" charset="0"/>
            </a:rPr>
            <a:t>Σύνδρομο </a:t>
          </a:r>
          <a:r>
            <a:rPr lang="en-US" sz="1600" b="0" cap="none" spc="0" dirty="0" smtClean="0">
              <a:ln w="0"/>
              <a:solidFill>
                <a:schemeClr val="accent2">
                  <a:lumMod val="50000"/>
                </a:schemeClr>
              </a:solidFill>
              <a:effectLst/>
              <a:latin typeface="Corbel" panose="020B0503020204020204" pitchFamily="34" charset="0"/>
            </a:rPr>
            <a:t>Alport</a:t>
          </a:r>
          <a:r>
            <a:rPr lang="el-GR" sz="1600" b="0" cap="none" spc="0" dirty="0" smtClean="0">
              <a:ln w="0"/>
              <a:solidFill>
                <a:schemeClr val="accent2">
                  <a:lumMod val="50000"/>
                </a:schemeClr>
              </a:solidFill>
              <a:effectLst/>
              <a:latin typeface="Corbel" panose="020B0503020204020204" pitchFamily="34" charset="0"/>
            </a:rPr>
            <a:t> (αυτοσωματική υπολειπόμενη μορφή</a:t>
          </a:r>
          <a:r>
            <a:rPr lang="el-GR" sz="1600" dirty="0" smtClean="0">
              <a:latin typeface="Corbel" panose="020B0503020204020204" pitchFamily="34" charset="0"/>
            </a:rPr>
            <a:t>)</a:t>
          </a:r>
          <a:endParaRPr lang="el-GR" sz="1600" dirty="0">
            <a:latin typeface="Corbel" panose="020B0503020204020204" pitchFamily="34" charset="0"/>
          </a:endParaRPr>
        </a:p>
      </dgm:t>
    </dgm:pt>
    <dgm:pt modelId="{84BFB6DC-2790-46B5-A6CB-D0ADC7B50DA4}" type="parTrans" cxnId="{82D8ABED-485E-4189-A2FB-6FE62D68FA64}">
      <dgm:prSet/>
      <dgm:spPr/>
      <dgm:t>
        <a:bodyPr/>
        <a:lstStyle/>
        <a:p>
          <a:endParaRPr lang="el-GR"/>
        </a:p>
      </dgm:t>
    </dgm:pt>
    <dgm:pt modelId="{DFAD48A9-5B86-4F57-AAE4-65269B203FD5}" type="sibTrans" cxnId="{82D8ABED-485E-4189-A2FB-6FE62D68FA64}">
      <dgm:prSet/>
      <dgm:spPr/>
      <dgm:t>
        <a:bodyPr/>
        <a:lstStyle/>
        <a:p>
          <a:endParaRPr lang="el-GR"/>
        </a:p>
      </dgm:t>
    </dgm:pt>
    <dgm:pt modelId="{A439CA8D-B140-4CB4-90E3-4E03947597BF}">
      <dgm:prSet phldrT="[Text]" custT="1"/>
      <dgm:spPr/>
      <dgm:t>
        <a:bodyPr/>
        <a:lstStyle/>
        <a:p>
          <a:r>
            <a:rPr lang="el-GR" sz="1400" b="1" cap="none" spc="0" dirty="0" smtClean="0">
              <a:ln w="0"/>
              <a:solidFill>
                <a:schemeClr val="tx2">
                  <a:lumMod val="50000"/>
                </a:schemeClr>
              </a:solidFill>
              <a:effectLst/>
              <a:latin typeface="Corbel" panose="020B0503020204020204" pitchFamily="34" charset="0"/>
            </a:rPr>
            <a:t>Ομοζυγωτία</a:t>
          </a:r>
          <a:r>
            <a:rPr lang="el-GR" sz="1400" b="0" cap="none" spc="0" dirty="0" smtClean="0">
              <a:ln w="0"/>
              <a:solidFill>
                <a:schemeClr val="tx2">
                  <a:lumMod val="50000"/>
                </a:schemeClr>
              </a:solidFill>
              <a:effectLst/>
              <a:latin typeface="Corbel" panose="020B0503020204020204" pitchFamily="34" charset="0"/>
            </a:rPr>
            <a:t> για μεταλλάξεις του </a:t>
          </a:r>
          <a:r>
            <a:rPr lang="en-US" sz="1400" b="0" i="1" cap="none" spc="0" dirty="0" smtClean="0">
              <a:ln w="0"/>
              <a:solidFill>
                <a:schemeClr val="tx2">
                  <a:lumMod val="50000"/>
                </a:schemeClr>
              </a:solidFill>
              <a:effectLst/>
              <a:latin typeface="Corbel" panose="020B0503020204020204" pitchFamily="34" charset="0"/>
            </a:rPr>
            <a:t>COL4A3 </a:t>
          </a:r>
          <a:r>
            <a:rPr lang="el-GR" sz="1400" b="0" cap="none" spc="0" dirty="0" smtClean="0">
              <a:ln w="0"/>
              <a:solidFill>
                <a:schemeClr val="tx2">
                  <a:lumMod val="50000"/>
                </a:schemeClr>
              </a:solidFill>
              <a:effectLst/>
              <a:latin typeface="Corbel" panose="020B0503020204020204" pitchFamily="34" charset="0"/>
            </a:rPr>
            <a:t>ή του </a:t>
          </a:r>
          <a:r>
            <a:rPr lang="en-US" sz="1400" b="0" i="1" cap="none" spc="0" dirty="0" smtClean="0">
              <a:ln w="0"/>
              <a:solidFill>
                <a:schemeClr val="tx2">
                  <a:lumMod val="50000"/>
                </a:schemeClr>
              </a:solidFill>
              <a:effectLst/>
              <a:latin typeface="Corbel" panose="020B0503020204020204" pitchFamily="34" charset="0"/>
            </a:rPr>
            <a:t>COL4A4</a:t>
          </a:r>
          <a:r>
            <a:rPr lang="el-GR" sz="1400" b="0" cap="none" spc="0" dirty="0" smtClean="0">
              <a:ln w="0"/>
              <a:solidFill>
                <a:schemeClr val="tx2">
                  <a:lumMod val="50000"/>
                </a:schemeClr>
              </a:solidFill>
              <a:effectLst/>
              <a:latin typeface="Corbel" panose="020B0503020204020204" pitchFamily="34" charset="0"/>
            </a:rPr>
            <a:t> γονιδίου</a:t>
          </a:r>
          <a:endParaRPr lang="el-GR" sz="1400" b="0" cap="none" spc="0" dirty="0">
            <a:ln w="0"/>
            <a:solidFill>
              <a:schemeClr val="tx2">
                <a:lumMod val="50000"/>
              </a:schemeClr>
            </a:solidFill>
            <a:effectLst/>
            <a:latin typeface="Corbel" panose="020B0503020204020204" pitchFamily="34" charset="0"/>
          </a:endParaRPr>
        </a:p>
      </dgm:t>
    </dgm:pt>
    <dgm:pt modelId="{FB9C4AD4-B768-4F59-86E5-38A475239B37}" type="sibTrans" cxnId="{BBD47E0F-8137-4851-B4B5-898273650A86}">
      <dgm:prSet/>
      <dgm:spPr/>
      <dgm:t>
        <a:bodyPr/>
        <a:lstStyle/>
        <a:p>
          <a:endParaRPr lang="el-GR"/>
        </a:p>
      </dgm:t>
    </dgm:pt>
    <dgm:pt modelId="{42E40972-5FBC-4E7F-A32E-E941BF8C6883}" type="parTrans" cxnId="{BBD47E0F-8137-4851-B4B5-898273650A86}">
      <dgm:prSet/>
      <dgm:spPr/>
      <dgm:t>
        <a:bodyPr/>
        <a:lstStyle/>
        <a:p>
          <a:endParaRPr lang="el-GR"/>
        </a:p>
      </dgm:t>
    </dgm:pt>
    <dgm:pt modelId="{5B0DE180-3818-4D02-88F8-C987F2A020A5}" type="pres">
      <dgm:prSet presAssocID="{0CEDF940-71A1-4C9C-A926-020F434271AF}" presName="Name0" presStyleCnt="0">
        <dgm:presLayoutVars>
          <dgm:chMax val="7"/>
          <dgm:chPref val="5"/>
        </dgm:presLayoutVars>
      </dgm:prSet>
      <dgm:spPr/>
      <dgm:t>
        <a:bodyPr/>
        <a:lstStyle/>
        <a:p>
          <a:endParaRPr lang="el-GR"/>
        </a:p>
      </dgm:t>
    </dgm:pt>
    <dgm:pt modelId="{D518C9D1-1653-45A9-AB63-CE7A5754C588}" type="pres">
      <dgm:prSet presAssocID="{0CEDF940-71A1-4C9C-A926-020F434271AF}" presName="arrowNode" presStyleLbl="node1" presStyleIdx="0" presStyleCnt="1" custScaleX="87314" custScaleY="73863" custLinFactNeighborX="26667" custLinFactNeighborY="-5778"/>
      <dgm:spPr>
        <a:solidFill>
          <a:schemeClr val="accent2">
            <a:lumMod val="60000"/>
            <a:lumOff val="40000"/>
          </a:schemeClr>
        </a:solidFill>
      </dgm:spPr>
    </dgm:pt>
    <dgm:pt modelId="{9AFB3C19-4AAD-4D94-A9E1-28C75FDA5C23}" type="pres">
      <dgm:prSet presAssocID="{A439CA8D-B140-4CB4-90E3-4E03947597BF}" presName="txNode1" presStyleLbl="revTx" presStyleIdx="0" presStyleCnt="2" custScaleX="307569" custScaleY="270225" custLinFactX="-4211" custLinFactNeighborX="-100000" custLinFactNeighborY="77386">
        <dgm:presLayoutVars>
          <dgm:bulletEnabled val="1"/>
        </dgm:presLayoutVars>
      </dgm:prSet>
      <dgm:spPr/>
      <dgm:t>
        <a:bodyPr/>
        <a:lstStyle/>
        <a:p>
          <a:endParaRPr lang="el-GR"/>
        </a:p>
      </dgm:t>
    </dgm:pt>
    <dgm:pt modelId="{548DF362-F9E1-4AC5-BB38-F2D36694460E}" type="pres">
      <dgm:prSet presAssocID="{E92EB846-9A40-4CBC-8839-9AEFA11D34F2}" presName="txNode2" presStyleLbl="revTx" presStyleIdx="1" presStyleCnt="2" custScaleX="163179" custScaleY="113766" custLinFactNeighborX="57997" custLinFactNeighborY="-80270">
        <dgm:presLayoutVars>
          <dgm:bulletEnabled val="1"/>
        </dgm:presLayoutVars>
      </dgm:prSet>
      <dgm:spPr/>
      <dgm:t>
        <a:bodyPr/>
        <a:lstStyle/>
        <a:p>
          <a:endParaRPr lang="el-GR"/>
        </a:p>
      </dgm:t>
    </dgm:pt>
  </dgm:ptLst>
  <dgm:cxnLst>
    <dgm:cxn modelId="{E6EEED16-D9B5-42D0-9931-2C6E4B85865F}" type="presOf" srcId="{A439CA8D-B140-4CB4-90E3-4E03947597BF}" destId="{9AFB3C19-4AAD-4D94-A9E1-28C75FDA5C23}" srcOrd="0" destOrd="0" presId="urn:microsoft.com/office/officeart/2009/3/layout/DescendingProcess"/>
    <dgm:cxn modelId="{0D06BCEE-FBBB-48A5-A963-73F5A7C129A3}" type="presOf" srcId="{E92EB846-9A40-4CBC-8839-9AEFA11D34F2}" destId="{548DF362-F9E1-4AC5-BB38-F2D36694460E}" srcOrd="0" destOrd="0" presId="urn:microsoft.com/office/officeart/2009/3/layout/DescendingProcess"/>
    <dgm:cxn modelId="{BBD47E0F-8137-4851-B4B5-898273650A86}" srcId="{0CEDF940-71A1-4C9C-A926-020F434271AF}" destId="{A439CA8D-B140-4CB4-90E3-4E03947597BF}" srcOrd="0" destOrd="0" parTransId="{42E40972-5FBC-4E7F-A32E-E941BF8C6883}" sibTransId="{FB9C4AD4-B768-4F59-86E5-38A475239B37}"/>
    <dgm:cxn modelId="{82D8ABED-485E-4189-A2FB-6FE62D68FA64}" srcId="{0CEDF940-71A1-4C9C-A926-020F434271AF}" destId="{E92EB846-9A40-4CBC-8839-9AEFA11D34F2}" srcOrd="1" destOrd="0" parTransId="{84BFB6DC-2790-46B5-A6CB-D0ADC7B50DA4}" sibTransId="{DFAD48A9-5B86-4F57-AAE4-65269B203FD5}"/>
    <dgm:cxn modelId="{39A91155-A175-42D5-8051-2D1F8D995E79}" type="presOf" srcId="{0CEDF940-71A1-4C9C-A926-020F434271AF}" destId="{5B0DE180-3818-4D02-88F8-C987F2A020A5}" srcOrd="0" destOrd="0" presId="urn:microsoft.com/office/officeart/2009/3/layout/DescendingProcess"/>
    <dgm:cxn modelId="{5C6302D4-EBAC-41D6-997F-18D98C295621}" type="presParOf" srcId="{5B0DE180-3818-4D02-88F8-C987F2A020A5}" destId="{D518C9D1-1653-45A9-AB63-CE7A5754C588}" srcOrd="0" destOrd="0" presId="urn:microsoft.com/office/officeart/2009/3/layout/DescendingProcess"/>
    <dgm:cxn modelId="{7AB10ED4-3F99-486E-88BD-74768D693CC2}" type="presParOf" srcId="{5B0DE180-3818-4D02-88F8-C987F2A020A5}" destId="{9AFB3C19-4AAD-4D94-A9E1-28C75FDA5C23}" srcOrd="1" destOrd="0" presId="urn:microsoft.com/office/officeart/2009/3/layout/DescendingProcess"/>
    <dgm:cxn modelId="{C7DB80C9-9DFB-421D-8C0D-392660A7EC2D}" type="presParOf" srcId="{5B0DE180-3818-4D02-88F8-C987F2A020A5}" destId="{548DF362-F9E1-4AC5-BB38-F2D36694460E}" srcOrd="2" destOrd="0" presId="urn:microsoft.com/office/officeart/2009/3/layout/DescendingProces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8C9D1-1653-45A9-AB63-CE7A5754C588}">
      <dsp:nvSpPr>
        <dsp:cNvPr id="0" name=""/>
        <dsp:cNvSpPr/>
      </dsp:nvSpPr>
      <dsp:spPr>
        <a:xfrm rot="4396374">
          <a:off x="2384845" y="415099"/>
          <a:ext cx="1137159" cy="1085356"/>
        </a:xfrm>
        <a:prstGeom prst="swooshArrow">
          <a:avLst>
            <a:gd name="adj1" fmla="val 16310"/>
            <a:gd name="adj2" fmla="val 313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B3C19-4AAD-4D94-A9E1-28C75FDA5C23}">
      <dsp:nvSpPr>
        <dsp:cNvPr id="0" name=""/>
        <dsp:cNvSpPr/>
      </dsp:nvSpPr>
      <dsp:spPr>
        <a:xfrm>
          <a:off x="1100" y="95286"/>
          <a:ext cx="2375085" cy="820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el-GR" sz="1400" b="1" kern="1200" cap="none" spc="0" dirty="0" smtClean="0">
              <a:ln w="0"/>
              <a:solidFill>
                <a:schemeClr val="tx2">
                  <a:lumMod val="50000"/>
                </a:schemeClr>
              </a:solidFill>
              <a:effectLst/>
              <a:latin typeface="Corbel" panose="020B0503020204020204" pitchFamily="34" charset="0"/>
            </a:rPr>
            <a:t>Συνδυασμένη ετεροζυγωτία </a:t>
          </a:r>
          <a:r>
            <a:rPr lang="el-GR" sz="1400" b="0" kern="1200" cap="none" spc="0" dirty="0" smtClean="0">
              <a:ln w="0"/>
              <a:solidFill>
                <a:schemeClr val="tx2">
                  <a:lumMod val="50000"/>
                </a:schemeClr>
              </a:solidFill>
              <a:effectLst/>
              <a:latin typeface="Corbel" panose="020B0503020204020204" pitchFamily="34" charset="0"/>
            </a:rPr>
            <a:t>για μεταλλάξεις των </a:t>
          </a:r>
          <a:r>
            <a:rPr lang="en-US" sz="1400" b="0" i="1" kern="1200" cap="none" spc="0" dirty="0" smtClean="0">
              <a:ln w="0"/>
              <a:solidFill>
                <a:schemeClr val="tx2">
                  <a:lumMod val="50000"/>
                </a:schemeClr>
              </a:solidFill>
              <a:effectLst/>
              <a:latin typeface="Corbel" panose="020B0503020204020204" pitchFamily="34" charset="0"/>
            </a:rPr>
            <a:t>COL4A3 </a:t>
          </a:r>
          <a:r>
            <a:rPr lang="el-GR" sz="1400" b="0" kern="1200" cap="none" spc="0" dirty="0" smtClean="0">
              <a:ln w="0"/>
              <a:solidFill>
                <a:schemeClr val="tx2">
                  <a:lumMod val="50000"/>
                </a:schemeClr>
              </a:solidFill>
              <a:effectLst/>
              <a:latin typeface="Corbel" panose="020B0503020204020204" pitchFamily="34" charset="0"/>
            </a:rPr>
            <a:t>και</a:t>
          </a:r>
          <a:r>
            <a:rPr lang="en-US" sz="1400" b="0" kern="1200" cap="none" spc="0" dirty="0" smtClean="0">
              <a:ln w="0"/>
              <a:solidFill>
                <a:schemeClr val="tx2">
                  <a:lumMod val="50000"/>
                </a:schemeClr>
              </a:solidFill>
              <a:effectLst/>
              <a:latin typeface="Corbel" panose="020B0503020204020204" pitchFamily="34" charset="0"/>
            </a:rPr>
            <a:t> </a:t>
          </a:r>
          <a:r>
            <a:rPr lang="en-US" sz="1400" b="0" i="1" kern="1200" cap="none" spc="0" dirty="0" smtClean="0">
              <a:ln w="0"/>
              <a:solidFill>
                <a:schemeClr val="tx2">
                  <a:lumMod val="50000"/>
                </a:schemeClr>
              </a:solidFill>
              <a:effectLst/>
              <a:latin typeface="Corbel" panose="020B0503020204020204" pitchFamily="34" charset="0"/>
            </a:rPr>
            <a:t>COL4A4</a:t>
          </a:r>
          <a:r>
            <a:rPr lang="el-GR" sz="1400" b="0" kern="1200" cap="none" spc="0" dirty="0" smtClean="0">
              <a:ln w="0"/>
              <a:solidFill>
                <a:schemeClr val="tx2">
                  <a:lumMod val="50000"/>
                </a:schemeClr>
              </a:solidFill>
              <a:effectLst/>
              <a:latin typeface="Corbel" panose="020B0503020204020204" pitchFamily="34" charset="0"/>
            </a:rPr>
            <a:t> γονιδίων</a:t>
          </a:r>
          <a:endParaRPr lang="el-GR" sz="1400" b="0" kern="1200" cap="none" spc="0" dirty="0">
            <a:ln w="0"/>
            <a:solidFill>
              <a:schemeClr val="tx2">
                <a:lumMod val="50000"/>
              </a:schemeClr>
            </a:solidFill>
            <a:effectLst/>
            <a:latin typeface="Corbel" panose="020B0503020204020204" pitchFamily="34" charset="0"/>
          </a:endParaRPr>
        </a:p>
      </dsp:txBody>
      <dsp:txXfrm>
        <a:off x="1100" y="95286"/>
        <a:ext cx="2375085" cy="820328"/>
      </dsp:txXfrm>
    </dsp:sp>
    <dsp:sp modelId="{548DF362-F9E1-4AC5-BB38-F2D36694460E}">
      <dsp:nvSpPr>
        <dsp:cNvPr id="0" name=""/>
        <dsp:cNvSpPr/>
      </dsp:nvSpPr>
      <dsp:spPr>
        <a:xfrm>
          <a:off x="2926366" y="1447923"/>
          <a:ext cx="1702821" cy="345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el-GR" sz="1600" b="0" kern="1200" cap="none" spc="0" dirty="0" smtClean="0">
              <a:ln w="0"/>
              <a:solidFill>
                <a:schemeClr val="accent2">
                  <a:lumMod val="50000"/>
                </a:schemeClr>
              </a:solidFill>
              <a:effectLst/>
              <a:latin typeface="Corbel" panose="020B0503020204020204" pitchFamily="34" charset="0"/>
            </a:rPr>
            <a:t>Σύνδρομο </a:t>
          </a:r>
          <a:r>
            <a:rPr lang="en-US" sz="1600" b="0" kern="1200" cap="none" spc="0" dirty="0" smtClean="0">
              <a:ln w="0"/>
              <a:solidFill>
                <a:schemeClr val="accent2">
                  <a:lumMod val="50000"/>
                </a:schemeClr>
              </a:solidFill>
              <a:effectLst/>
              <a:latin typeface="Corbel" panose="020B0503020204020204" pitchFamily="34" charset="0"/>
            </a:rPr>
            <a:t>Alport</a:t>
          </a:r>
          <a:r>
            <a:rPr lang="el-GR" sz="1600" b="0" kern="1200" cap="none" spc="0" dirty="0" smtClean="0">
              <a:ln w="0"/>
              <a:solidFill>
                <a:schemeClr val="accent2">
                  <a:lumMod val="50000"/>
                </a:schemeClr>
              </a:solidFill>
              <a:effectLst/>
              <a:latin typeface="Corbel" panose="020B0503020204020204" pitchFamily="34" charset="0"/>
            </a:rPr>
            <a:t> (αυτοσωματική υπολειπόμενη μορφή</a:t>
          </a:r>
          <a:r>
            <a:rPr lang="el-GR" sz="1600" kern="1200" dirty="0" smtClean="0">
              <a:latin typeface="Corbel" panose="020B0503020204020204" pitchFamily="34" charset="0"/>
            </a:rPr>
            <a:t>)</a:t>
          </a:r>
          <a:endParaRPr lang="el-GR" sz="1600" kern="1200" dirty="0">
            <a:latin typeface="Corbel" panose="020B0503020204020204" pitchFamily="34" charset="0"/>
          </a:endParaRPr>
        </a:p>
      </dsp:txBody>
      <dsp:txXfrm>
        <a:off x="2926366" y="1447923"/>
        <a:ext cx="1702821" cy="345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8C9D1-1653-45A9-AB63-CE7A5754C588}">
      <dsp:nvSpPr>
        <dsp:cNvPr id="0" name=""/>
        <dsp:cNvSpPr/>
      </dsp:nvSpPr>
      <dsp:spPr>
        <a:xfrm rot="4396374">
          <a:off x="2384845" y="415099"/>
          <a:ext cx="1137159" cy="1085356"/>
        </a:xfrm>
        <a:prstGeom prst="swooshArrow">
          <a:avLst>
            <a:gd name="adj1" fmla="val 16310"/>
            <a:gd name="adj2" fmla="val 313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B3C19-4AAD-4D94-A9E1-28C75FDA5C23}">
      <dsp:nvSpPr>
        <dsp:cNvPr id="0" name=""/>
        <dsp:cNvSpPr/>
      </dsp:nvSpPr>
      <dsp:spPr>
        <a:xfrm>
          <a:off x="1100" y="95286"/>
          <a:ext cx="2375085" cy="820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el-GR" sz="1400" b="1" kern="1200" cap="none" spc="0" dirty="0" smtClean="0">
              <a:ln w="0"/>
              <a:solidFill>
                <a:schemeClr val="tx2">
                  <a:lumMod val="50000"/>
                </a:schemeClr>
              </a:solidFill>
              <a:effectLst/>
              <a:latin typeface="Corbel" panose="020B0503020204020204" pitchFamily="34" charset="0"/>
            </a:rPr>
            <a:t>Ομοζυγωτία</a:t>
          </a:r>
          <a:r>
            <a:rPr lang="el-GR" sz="1400" b="0" kern="1200" cap="none" spc="0" dirty="0" smtClean="0">
              <a:ln w="0"/>
              <a:solidFill>
                <a:schemeClr val="tx2">
                  <a:lumMod val="50000"/>
                </a:schemeClr>
              </a:solidFill>
              <a:effectLst/>
              <a:latin typeface="Corbel" panose="020B0503020204020204" pitchFamily="34" charset="0"/>
            </a:rPr>
            <a:t> για μεταλλάξεις του </a:t>
          </a:r>
          <a:r>
            <a:rPr lang="en-US" sz="1400" b="0" i="1" kern="1200" cap="none" spc="0" dirty="0" smtClean="0">
              <a:ln w="0"/>
              <a:solidFill>
                <a:schemeClr val="tx2">
                  <a:lumMod val="50000"/>
                </a:schemeClr>
              </a:solidFill>
              <a:effectLst/>
              <a:latin typeface="Corbel" panose="020B0503020204020204" pitchFamily="34" charset="0"/>
            </a:rPr>
            <a:t>COL4A3 </a:t>
          </a:r>
          <a:r>
            <a:rPr lang="el-GR" sz="1400" b="0" kern="1200" cap="none" spc="0" dirty="0" smtClean="0">
              <a:ln w="0"/>
              <a:solidFill>
                <a:schemeClr val="tx2">
                  <a:lumMod val="50000"/>
                </a:schemeClr>
              </a:solidFill>
              <a:effectLst/>
              <a:latin typeface="Corbel" panose="020B0503020204020204" pitchFamily="34" charset="0"/>
            </a:rPr>
            <a:t>ή του </a:t>
          </a:r>
          <a:r>
            <a:rPr lang="en-US" sz="1400" b="0" i="1" kern="1200" cap="none" spc="0" dirty="0" smtClean="0">
              <a:ln w="0"/>
              <a:solidFill>
                <a:schemeClr val="tx2">
                  <a:lumMod val="50000"/>
                </a:schemeClr>
              </a:solidFill>
              <a:effectLst/>
              <a:latin typeface="Corbel" panose="020B0503020204020204" pitchFamily="34" charset="0"/>
            </a:rPr>
            <a:t>COL4A4</a:t>
          </a:r>
          <a:r>
            <a:rPr lang="el-GR" sz="1400" b="0" kern="1200" cap="none" spc="0" dirty="0" smtClean="0">
              <a:ln w="0"/>
              <a:solidFill>
                <a:schemeClr val="tx2">
                  <a:lumMod val="50000"/>
                </a:schemeClr>
              </a:solidFill>
              <a:effectLst/>
              <a:latin typeface="Corbel" panose="020B0503020204020204" pitchFamily="34" charset="0"/>
            </a:rPr>
            <a:t> γονιδίου</a:t>
          </a:r>
          <a:endParaRPr lang="el-GR" sz="1400" b="0" kern="1200" cap="none" spc="0" dirty="0">
            <a:ln w="0"/>
            <a:solidFill>
              <a:schemeClr val="tx2">
                <a:lumMod val="50000"/>
              </a:schemeClr>
            </a:solidFill>
            <a:effectLst/>
            <a:latin typeface="Corbel" panose="020B0503020204020204" pitchFamily="34" charset="0"/>
          </a:endParaRPr>
        </a:p>
      </dsp:txBody>
      <dsp:txXfrm>
        <a:off x="1100" y="95286"/>
        <a:ext cx="2375085" cy="820328"/>
      </dsp:txXfrm>
    </dsp:sp>
    <dsp:sp modelId="{548DF362-F9E1-4AC5-BB38-F2D36694460E}">
      <dsp:nvSpPr>
        <dsp:cNvPr id="0" name=""/>
        <dsp:cNvSpPr/>
      </dsp:nvSpPr>
      <dsp:spPr>
        <a:xfrm>
          <a:off x="2926366" y="1447923"/>
          <a:ext cx="1702821" cy="345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r>
            <a:rPr lang="el-GR" sz="1600" b="0" kern="1200" cap="none" spc="0" dirty="0" smtClean="0">
              <a:ln w="0"/>
              <a:solidFill>
                <a:schemeClr val="accent2">
                  <a:lumMod val="50000"/>
                </a:schemeClr>
              </a:solidFill>
              <a:effectLst/>
              <a:latin typeface="Corbel" panose="020B0503020204020204" pitchFamily="34" charset="0"/>
            </a:rPr>
            <a:t>Σύνδρομο </a:t>
          </a:r>
          <a:r>
            <a:rPr lang="en-US" sz="1600" b="0" kern="1200" cap="none" spc="0" dirty="0" smtClean="0">
              <a:ln w="0"/>
              <a:solidFill>
                <a:schemeClr val="accent2">
                  <a:lumMod val="50000"/>
                </a:schemeClr>
              </a:solidFill>
              <a:effectLst/>
              <a:latin typeface="Corbel" panose="020B0503020204020204" pitchFamily="34" charset="0"/>
            </a:rPr>
            <a:t>Alport</a:t>
          </a:r>
          <a:r>
            <a:rPr lang="el-GR" sz="1600" b="0" kern="1200" cap="none" spc="0" dirty="0" smtClean="0">
              <a:ln w="0"/>
              <a:solidFill>
                <a:schemeClr val="accent2">
                  <a:lumMod val="50000"/>
                </a:schemeClr>
              </a:solidFill>
              <a:effectLst/>
              <a:latin typeface="Corbel" panose="020B0503020204020204" pitchFamily="34" charset="0"/>
            </a:rPr>
            <a:t> (αυτοσωματική υπολειπόμενη μορφή</a:t>
          </a:r>
          <a:r>
            <a:rPr lang="el-GR" sz="1600" kern="1200" dirty="0" smtClean="0">
              <a:latin typeface="Corbel" panose="020B0503020204020204" pitchFamily="34" charset="0"/>
            </a:rPr>
            <a:t>)</a:t>
          </a:r>
          <a:endParaRPr lang="el-GR" sz="1600" kern="1200" dirty="0">
            <a:latin typeface="Corbel" panose="020B0503020204020204" pitchFamily="34" charset="0"/>
          </a:endParaRPr>
        </a:p>
      </dsp:txBody>
      <dsp:txXfrm>
        <a:off x="2926366" y="1447923"/>
        <a:ext cx="1702821" cy="345362"/>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E6679-2446-430A-AEE6-6D05A62DF7B3}" type="datetimeFigureOut">
              <a:rPr lang="el-GR" smtClean="0"/>
              <a:pPr/>
              <a:t>15/6/2013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EBD7B-4390-48E8-AD05-8DD7FAAF3516}" type="slidenum">
              <a:rPr lang="el-GR" smtClean="0"/>
              <a:pPr/>
              <a:t>‹#›</a:t>
            </a:fld>
            <a:endParaRPr lang="el-GR"/>
          </a:p>
        </p:txBody>
      </p:sp>
    </p:spTree>
    <p:extLst>
      <p:ext uri="{BB962C8B-B14F-4D97-AF65-F5344CB8AC3E}">
        <p14:creationId xmlns="" xmlns:p14="http://schemas.microsoft.com/office/powerpoint/2010/main" val="14068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3E4EBD7B-4390-48E8-AD05-8DD7FAAF3516}" type="slidenum">
              <a:rPr lang="el-GR" smtClean="0"/>
              <a:pPr/>
              <a:t>1</a:t>
            </a:fld>
            <a:endParaRPr lang="el-GR"/>
          </a:p>
        </p:txBody>
      </p:sp>
    </p:spTree>
    <p:extLst>
      <p:ext uri="{BB962C8B-B14F-4D97-AF65-F5344CB8AC3E}">
        <p14:creationId xmlns="" xmlns:p14="http://schemas.microsoft.com/office/powerpoint/2010/main" val="379372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 σπειραματική βασική μεμβράνη,</a:t>
            </a:r>
            <a:r>
              <a:rPr lang="el-GR" baseline="0" dirty="0" smtClean="0"/>
              <a:t> όπως και όλες οι βασικές μεμβράνες, υπόκειται σε διαρκή ανακατασκευή με την επίδραση των τοπικών </a:t>
            </a:r>
            <a:r>
              <a:rPr lang="el-GR" baseline="0" dirty="0" err="1" smtClean="0"/>
              <a:t>πρωτεασών</a:t>
            </a:r>
            <a:r>
              <a:rPr lang="el-GR" baseline="0" dirty="0" smtClean="0"/>
              <a:t>. </a:t>
            </a:r>
            <a:r>
              <a:rPr lang="el-GR" dirty="0" smtClean="0"/>
              <a:t>Δεδομένου ότι η διήθηση αφορά σε ελεύθερο πρωτεϊνών πλάσμα</a:t>
            </a:r>
            <a:r>
              <a:rPr lang="el-GR" baseline="0" dirty="0" smtClean="0"/>
              <a:t>, </a:t>
            </a:r>
            <a:r>
              <a:rPr lang="el-GR" dirty="0" smtClean="0"/>
              <a:t>η συγκέντρωση των</a:t>
            </a:r>
            <a:r>
              <a:rPr lang="el-GR" baseline="0" dirty="0" smtClean="0"/>
              <a:t> </a:t>
            </a:r>
            <a:r>
              <a:rPr lang="el-GR" dirty="0" err="1" smtClean="0"/>
              <a:t>ενδοπεπτιδασών</a:t>
            </a:r>
            <a:r>
              <a:rPr lang="el-GR" dirty="0" smtClean="0"/>
              <a:t> στον ορό (όπως και των λοιπών πρωτεϊνών) ορού, αυξάνει παροδικά όταν</a:t>
            </a:r>
            <a:r>
              <a:rPr lang="el-GR" baseline="0" dirty="0" smtClean="0"/>
              <a:t> το αίμα διαρρέει τα </a:t>
            </a:r>
            <a:r>
              <a:rPr lang="el-GR" baseline="0" dirty="0" err="1" smtClean="0"/>
              <a:t>σπειραματικίκή</a:t>
            </a:r>
            <a:r>
              <a:rPr lang="el-GR" baseline="0" dirty="0" smtClean="0"/>
              <a:t> τριχοειδική αγκύλη. </a:t>
            </a:r>
            <a:r>
              <a:rPr lang="en-US" baseline="0" dirty="0" smtClean="0"/>
              <a:t>the developmental switch and normal</a:t>
            </a:r>
          </a:p>
          <a:p>
            <a:r>
              <a:rPr lang="en-US" baseline="0" dirty="0" smtClean="0"/>
              <a:t>replacement of fetal collagen chains must be fundamentally</a:t>
            </a:r>
          </a:p>
          <a:p>
            <a:r>
              <a:rPr lang="en-US" baseline="0" dirty="0" smtClean="0"/>
              <a:t>important to the long term stability of GBM in its role as a filter.</a:t>
            </a:r>
            <a:endParaRPr lang="el-GR" baseline="0" dirty="0" smtClean="0"/>
          </a:p>
          <a:p>
            <a:endParaRPr lang="el-GR" baseline="0" dirty="0" smtClean="0"/>
          </a:p>
          <a:p>
            <a:r>
              <a:rPr lang="en-US" dirty="0" smtClean="0"/>
              <a:t>Normal glomerular capillaries filter plasma through a basement membrane (GBM) rich in alpha3(IV), alpha4(IV), and alpha5(IV) chains of type IV collagen. We now show that these latter isoforms are absent biochemically from the glomeruli in patients with X-linked Alport syndrome (XAS). Their GBM instead retain a fetal distribution of alpha1(IV) and alpha2(IV) isoforms because they fail to developmentally switch their alpha-chain use. The anomalous persistence of these fetal isoforms of type IV collagen in the GBM in XAS also confers an unexpected increase in susceptibility to </a:t>
            </a:r>
            <a:r>
              <a:rPr lang="en-US" dirty="0" err="1" smtClean="0"/>
              <a:t>proteolytic</a:t>
            </a:r>
            <a:r>
              <a:rPr lang="en-US" dirty="0" smtClean="0"/>
              <a:t> attack by collagenases and </a:t>
            </a:r>
            <a:r>
              <a:rPr lang="en-US" dirty="0" err="1" smtClean="0"/>
              <a:t>cathepsins</a:t>
            </a:r>
            <a:r>
              <a:rPr lang="en-US" dirty="0" smtClean="0"/>
              <a:t>. The incorporation of cysteine-rich alpha3(IV), alpha4(IV), and alpha5(IV) chains into specialized basement membranes like the GBM may have normally evolved to protectively enhance their resistance to </a:t>
            </a:r>
            <a:r>
              <a:rPr lang="en-US" dirty="0" err="1" smtClean="0"/>
              <a:t>proteolytic</a:t>
            </a:r>
            <a:r>
              <a:rPr lang="en-US" dirty="0" smtClean="0"/>
              <a:t> degradation at the site of glomerular filtration. The relative absence of these potentially protective collagen IV isoforms in GBM from XAS may explain the progressive basement membrane splitting and increased damage as these kidneys deteriorate.</a:t>
            </a:r>
            <a:endParaRPr lang="el-GR" dirty="0" smtClean="0"/>
          </a:p>
          <a:p>
            <a:r>
              <a:rPr lang="en-US" dirty="0" smtClean="0"/>
              <a:t>BM cell infusions in C57BL/6 Col4A3 knockout mice rescue the renal phenotype. (A) Schematic representation of experimental setup: BM infusions were administered to seven Col4A3 knockout littermates with end-stage renal failure (20 </a:t>
            </a:r>
            <a:r>
              <a:rPr lang="en-US" dirty="0" err="1" smtClean="0"/>
              <a:t>wk</a:t>
            </a:r>
            <a:r>
              <a:rPr lang="en-US" dirty="0" smtClean="0"/>
              <a:t> of age), with four Col4A3 knockout mice receiving WT BM from GFP+ donor and three Col4A3 knockout mice receiving Col4A3 knockout BM. Recipients were treated with seven consecutive BM infusions and sacrificed at 23.5 </a:t>
            </a:r>
            <a:r>
              <a:rPr lang="en-US" dirty="0" err="1" smtClean="0"/>
              <a:t>wk</a:t>
            </a:r>
            <a:r>
              <a:rPr lang="en-US" dirty="0" smtClean="0"/>
              <a:t> of age after one of the mice in the experimental group of Col4A3 knockout mice infused at 20 weeks with BM transplant from Col4A3 knockout died. (B) Urine albumin-creatinine ratio measurements in Col4A3 knockout mice that received BM transplant from Col4A3 knockout mice (n = 3) and mice that received BM transplant from WT mice (n = 4) from 20 to 23 </a:t>
            </a:r>
            <a:r>
              <a:rPr lang="en-US" dirty="0" err="1" smtClean="0"/>
              <a:t>wk</a:t>
            </a:r>
            <a:r>
              <a:rPr lang="en-US" dirty="0" smtClean="0"/>
              <a:t> of age. (C) Representative </a:t>
            </a:r>
            <a:r>
              <a:rPr lang="en-US" dirty="0" err="1" smtClean="0"/>
              <a:t>hematoxylin</a:t>
            </a:r>
            <a:r>
              <a:rPr lang="en-US" dirty="0" smtClean="0"/>
              <a:t> and eosin (H&amp;E) staining of the kidney cortex of 23.5-wk-old mice that received BM transplant from Col4A3 knockout and mice that received BM transplant from WT mice; black arrowheads point to globally </a:t>
            </a:r>
            <a:r>
              <a:rPr lang="en-US" dirty="0" err="1" smtClean="0"/>
              <a:t>sclerosed</a:t>
            </a:r>
            <a:r>
              <a:rPr lang="en-US" dirty="0" smtClean="0"/>
              <a:t> glomeruli, and green arrowheads point to normal healthy glomeruli. Representative periodic acid-Schiff staining of glomeruli. (D through G) Morphometric analyses of percentage of tubular atrophy (D), percentage of normal glomeruli (E), percentage of glomerular global sclerosis (F), and percentage of interstitial volume of 23.5 </a:t>
            </a:r>
            <a:r>
              <a:rPr lang="en-US" dirty="0" err="1" smtClean="0"/>
              <a:t>wk</a:t>
            </a:r>
            <a:r>
              <a:rPr lang="en-US" dirty="0" smtClean="0"/>
              <a:t>-old Col4A3 knockout mice that received BM transplant from Col4A3 knockout and mice that received BM transplant from WT mice (G). (H) RT-PCR analyses for expression of Col4A3 knockout and β-actin control. (I) Western blot </a:t>
            </a:r>
            <a:r>
              <a:rPr lang="en-US" dirty="0" err="1" smtClean="0"/>
              <a:t>immunolabeling</a:t>
            </a:r>
            <a:r>
              <a:rPr lang="en-US" dirty="0" smtClean="0"/>
              <a:t> for mouse α3(IV) and mouse α5(IV) from ECM proteins from kidneys of WT, Col4A3 knockout mice that received BM transplant from Col4A3 knockout, and Col4A3 knockout mice that received BM transplant from WT mice. (J) </a:t>
            </a:r>
            <a:r>
              <a:rPr lang="en-US" dirty="0" err="1" smtClean="0"/>
              <a:t>Immunolabeling</a:t>
            </a:r>
            <a:r>
              <a:rPr lang="en-US" dirty="0" smtClean="0"/>
              <a:t> of mouse α3(IV) and α5(IV) collagen in kidney glomeruli of Col4A3 knockout mice that received BM transplant from Col4A3 knockout and mice that received BM transplant from WT mice </a:t>
            </a:r>
            <a:r>
              <a:rPr lang="en-US" dirty="0" err="1" smtClean="0"/>
              <a:t>mice</a:t>
            </a:r>
            <a:r>
              <a:rPr lang="en-US" dirty="0" smtClean="0"/>
              <a:t>; secondary FITC-conjugated antibody was used in negative control (NC). (K) Representative transmission electron microscopy images from Col4A3 knockout mice that received BM transplant from Col4A3 knockout mice and mice that received BM transplant from WT mice at 23.5 </a:t>
            </a:r>
            <a:r>
              <a:rPr lang="en-US" dirty="0" err="1" smtClean="0"/>
              <a:t>wk</a:t>
            </a:r>
            <a:r>
              <a:rPr lang="en-US" dirty="0" smtClean="0"/>
              <a:t> of age. P, podocyte; FP, foot processes. GBM is partly underlined. (L) Genotyping PCR amplification of Col4a3 WT (1000-bp product) and Col4A3 knockout (850-bp product) gene from genomic DNA extracted from the BM of Col4A3 knockout mice that received BM transplant from Col4A3 knockout mice, Col4A3 knockout mice that received BM transplant from WT mice, Col4A3 knockout, WT, and Col4A3 heterozygote (HET). NC, no template control. *P &lt; 0.05; **P &lt; 0.01. Magnifications: ×100 and ×400 in C; ×400 in J.</a:t>
            </a:r>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11</a:t>
            </a:fld>
            <a:endParaRPr lang="el-GR">
              <a:solidFill>
                <a:prstClr val="black"/>
              </a:solidFill>
            </a:endParaRPr>
          </a:p>
        </p:txBody>
      </p:sp>
    </p:spTree>
    <p:extLst>
      <p:ext uri="{BB962C8B-B14F-4D97-AF65-F5344CB8AC3E}">
        <p14:creationId xmlns="" xmlns:p14="http://schemas.microsoft.com/office/powerpoint/2010/main" val="211843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12</a:t>
            </a:fld>
            <a:endParaRPr lang="el-GR">
              <a:solidFill>
                <a:prstClr val="black"/>
              </a:solidFill>
            </a:endParaRPr>
          </a:p>
        </p:txBody>
      </p:sp>
    </p:spTree>
    <p:extLst>
      <p:ext uri="{BB962C8B-B14F-4D97-AF65-F5344CB8AC3E}">
        <p14:creationId xmlns="" xmlns:p14="http://schemas.microsoft.com/office/powerpoint/2010/main" val="2382538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13</a:t>
            </a:fld>
            <a:endParaRPr lang="el-GR">
              <a:solidFill>
                <a:prstClr val="black"/>
              </a:solidFill>
            </a:endParaRPr>
          </a:p>
        </p:txBody>
      </p:sp>
    </p:spTree>
    <p:extLst>
      <p:ext uri="{BB962C8B-B14F-4D97-AF65-F5344CB8AC3E}">
        <p14:creationId xmlns="" xmlns:p14="http://schemas.microsoft.com/office/powerpoint/2010/main" val="1245397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15</a:t>
            </a:fld>
            <a:endParaRPr lang="el-GR">
              <a:solidFill>
                <a:prstClr val="black"/>
              </a:solidFill>
            </a:endParaRPr>
          </a:p>
        </p:txBody>
      </p:sp>
    </p:spTree>
    <p:extLst>
      <p:ext uri="{BB962C8B-B14F-4D97-AF65-F5344CB8AC3E}">
        <p14:creationId xmlns="" xmlns:p14="http://schemas.microsoft.com/office/powerpoint/2010/main" val="2932723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16</a:t>
            </a:fld>
            <a:endParaRPr lang="el-GR">
              <a:solidFill>
                <a:prstClr val="black"/>
              </a:solidFill>
            </a:endParaRPr>
          </a:p>
        </p:txBody>
      </p:sp>
    </p:spTree>
    <p:extLst>
      <p:ext uri="{BB962C8B-B14F-4D97-AF65-F5344CB8AC3E}">
        <p14:creationId xmlns="" xmlns:p14="http://schemas.microsoft.com/office/powerpoint/2010/main" val="105366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17</a:t>
            </a:fld>
            <a:endParaRPr lang="el-GR">
              <a:solidFill>
                <a:prstClr val="black"/>
              </a:solidFill>
            </a:endParaRPr>
          </a:p>
        </p:txBody>
      </p:sp>
    </p:spTree>
    <p:extLst>
      <p:ext uri="{BB962C8B-B14F-4D97-AF65-F5344CB8AC3E}">
        <p14:creationId xmlns="" xmlns:p14="http://schemas.microsoft.com/office/powerpoint/2010/main" val="1456376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18</a:t>
            </a:fld>
            <a:endParaRPr lang="el-GR">
              <a:solidFill>
                <a:prstClr val="black"/>
              </a:solidFill>
            </a:endParaRPr>
          </a:p>
        </p:txBody>
      </p:sp>
    </p:spTree>
    <p:extLst>
      <p:ext uri="{BB962C8B-B14F-4D97-AF65-F5344CB8AC3E}">
        <p14:creationId xmlns="" xmlns:p14="http://schemas.microsoft.com/office/powerpoint/2010/main" val="1215436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dissect further the correlation between mutation position and </a:t>
            </a:r>
            <a:r>
              <a:rPr lang="en-US" dirty="0" err="1" smtClean="0"/>
              <a:t>phenotypical</a:t>
            </a:r>
            <a:r>
              <a:rPr lang="en-US" dirty="0" smtClean="0"/>
              <a:t> features of XLAS, we analyzed the mutation position on the basis of the affected structural domains of collagen α-5(IV) chain. Age at ESRD occurred earlier in patients with mutation affecting the signal peptide region (median 22 years; 95% CI 14 to 23 years), compared with the </a:t>
            </a:r>
            <a:r>
              <a:rPr lang="en-US" dirty="0" err="1" smtClean="0"/>
              <a:t>noncollagenous</a:t>
            </a:r>
            <a:r>
              <a:rPr lang="en-US" dirty="0" smtClean="0"/>
              <a:t> (NC1; median 36 years; 95% CI 33 to 40 years) or collagenous domain (median 29 years; 95% CI 27 to 32 years; P &lt; 0.0001). There were insufficient observations within the NC2 region to permit comparative analysis of this domain (Figure 3). This raised the question of whether the mutation position on the gene regardless of affected structural domain had the greatest impact on phenotypic severity. To answer this question, we divided the collagenous domain into two parts: Mutation positions affecting base pairs 326 to 2448 and mutation positions affecting base pairs 2449 to 4570. When severity was related to disruption of the collagenous domain as opposed to a more 5′ position of mutation on the gene, no difference between the regions would be expected. Age at onset of ESRD was significantly earlier in the 326 to 2448 region (median 26 years; 95% CI 23 to 28 years) compared with 2449 to 4570 (median 38 years; 95% CI 31 to 42 years; P = 0.0023).</a:t>
            </a:r>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19</a:t>
            </a:fld>
            <a:endParaRPr lang="el-GR">
              <a:solidFill>
                <a:prstClr val="black"/>
              </a:solidFill>
            </a:endParaRPr>
          </a:p>
        </p:txBody>
      </p:sp>
    </p:spTree>
    <p:extLst>
      <p:ext uri="{BB962C8B-B14F-4D97-AF65-F5344CB8AC3E}">
        <p14:creationId xmlns="" xmlns:p14="http://schemas.microsoft.com/office/powerpoint/2010/main" val="390676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20</a:t>
            </a:fld>
            <a:endParaRPr lang="el-GR">
              <a:solidFill>
                <a:prstClr val="black"/>
              </a:solidFill>
            </a:endParaRPr>
          </a:p>
        </p:txBody>
      </p:sp>
    </p:spTree>
    <p:extLst>
      <p:ext uri="{BB962C8B-B14F-4D97-AF65-F5344CB8AC3E}">
        <p14:creationId xmlns="" xmlns:p14="http://schemas.microsoft.com/office/powerpoint/2010/main" val="2651219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21</a:t>
            </a:fld>
            <a:endParaRPr lang="el-GR">
              <a:solidFill>
                <a:prstClr val="black"/>
              </a:solidFill>
            </a:endParaRPr>
          </a:p>
        </p:txBody>
      </p:sp>
    </p:spTree>
    <p:extLst>
      <p:ext uri="{BB962C8B-B14F-4D97-AF65-F5344CB8AC3E}">
        <p14:creationId xmlns="" xmlns:p14="http://schemas.microsoft.com/office/powerpoint/2010/main" val="343100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2</a:t>
            </a:fld>
            <a:endParaRPr lang="el-GR">
              <a:solidFill>
                <a:prstClr val="black"/>
              </a:solidFill>
            </a:endParaRPr>
          </a:p>
        </p:txBody>
      </p:sp>
    </p:spTree>
    <p:extLst>
      <p:ext uri="{BB962C8B-B14F-4D97-AF65-F5344CB8AC3E}">
        <p14:creationId xmlns="" xmlns:p14="http://schemas.microsoft.com/office/powerpoint/2010/main" val="899600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22</a:t>
            </a:fld>
            <a:endParaRPr lang="el-GR">
              <a:solidFill>
                <a:prstClr val="black"/>
              </a:solidFill>
            </a:endParaRPr>
          </a:p>
        </p:txBody>
      </p:sp>
    </p:spTree>
    <p:extLst>
      <p:ext uri="{BB962C8B-B14F-4D97-AF65-F5344CB8AC3E}">
        <p14:creationId xmlns="" xmlns:p14="http://schemas.microsoft.com/office/powerpoint/2010/main" val="3516172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23</a:t>
            </a:fld>
            <a:endParaRPr lang="el-GR">
              <a:solidFill>
                <a:prstClr val="black"/>
              </a:solidFill>
            </a:endParaRPr>
          </a:p>
        </p:txBody>
      </p:sp>
    </p:spTree>
    <p:extLst>
      <p:ext uri="{BB962C8B-B14F-4D97-AF65-F5344CB8AC3E}">
        <p14:creationId xmlns="" xmlns:p14="http://schemas.microsoft.com/office/powerpoint/2010/main" val="2434162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24</a:t>
            </a:fld>
            <a:endParaRPr lang="el-GR">
              <a:solidFill>
                <a:prstClr val="black"/>
              </a:solidFill>
            </a:endParaRPr>
          </a:p>
        </p:txBody>
      </p:sp>
    </p:spTree>
    <p:extLst>
      <p:ext uri="{BB962C8B-B14F-4D97-AF65-F5344CB8AC3E}">
        <p14:creationId xmlns="" xmlns:p14="http://schemas.microsoft.com/office/powerpoint/2010/main" val="423618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25</a:t>
            </a:fld>
            <a:endParaRPr lang="el-GR">
              <a:solidFill>
                <a:prstClr val="black"/>
              </a:solidFill>
            </a:endParaRPr>
          </a:p>
        </p:txBody>
      </p:sp>
    </p:spTree>
    <p:extLst>
      <p:ext uri="{BB962C8B-B14F-4D97-AF65-F5344CB8AC3E}">
        <p14:creationId xmlns="" xmlns:p14="http://schemas.microsoft.com/office/powerpoint/2010/main" val="1584050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 at onset of renal replacement therapy in different treatment modalities. Untreated patients (red curve) are relatives to the treated patients (yellow, green, and blue curves) and have the same genotype. Angiotensin-converting enzyme (ACE) inhibition delays renal failure in a time-dependent manner. Tick marks indicate censoring data. Kaplan–Meier estimate.</a:t>
            </a:r>
            <a:endParaRPr lang="el-GR" dirty="0" smtClean="0"/>
          </a:p>
          <a:p>
            <a:r>
              <a:rPr lang="en-US" dirty="0" smtClean="0"/>
              <a:t>Effect of treatment on life expectancy. Untreated patients (solid line) are relatives to the treated patients (dashed line) and have the same genotype. Angiotensin-converting enzyme (ACE) inhibition improves life expectancy (P=0.0369 vs. </a:t>
            </a:r>
            <a:r>
              <a:rPr lang="en-US" dirty="0" err="1" smtClean="0"/>
              <a:t>noT</a:t>
            </a:r>
            <a:r>
              <a:rPr lang="en-US" dirty="0" smtClean="0"/>
              <a:t>). Tick marks indicate censoring data. Kaplan–Meier estimate.</a:t>
            </a:r>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26</a:t>
            </a:fld>
            <a:endParaRPr lang="el-GR">
              <a:solidFill>
                <a:prstClr val="black"/>
              </a:solidFill>
            </a:endParaRPr>
          </a:p>
        </p:txBody>
      </p:sp>
    </p:spTree>
    <p:extLst>
      <p:ext uri="{BB962C8B-B14F-4D97-AF65-F5344CB8AC3E}">
        <p14:creationId xmlns="" xmlns:p14="http://schemas.microsoft.com/office/powerpoint/2010/main" val="2467469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27</a:t>
            </a:fld>
            <a:endParaRPr lang="el-GR">
              <a:solidFill>
                <a:prstClr val="black"/>
              </a:solidFill>
            </a:endParaRPr>
          </a:p>
        </p:txBody>
      </p:sp>
    </p:spTree>
    <p:extLst>
      <p:ext uri="{BB962C8B-B14F-4D97-AF65-F5344CB8AC3E}">
        <p14:creationId xmlns="" xmlns:p14="http://schemas.microsoft.com/office/powerpoint/2010/main" val="3037262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 χορήγηση </a:t>
            </a:r>
            <a:r>
              <a:rPr lang="el-GR" dirty="0" err="1" smtClean="0"/>
              <a:t>losartan</a:t>
            </a:r>
            <a:r>
              <a:rPr lang="el-GR" dirty="0" smtClean="0"/>
              <a:t> ελαττώνει την πρωτεϊνουρία επίδραση σε ασθενείς με σύνδρομο Alport.</a:t>
            </a:r>
          </a:p>
          <a:p>
            <a:r>
              <a:rPr lang="el-GR" dirty="0" smtClean="0"/>
              <a:t>Η θεραπεία με </a:t>
            </a:r>
            <a:r>
              <a:rPr lang="el-GR" dirty="0" err="1" smtClean="0"/>
              <a:t>losartan</a:t>
            </a:r>
            <a:r>
              <a:rPr lang="el-GR" dirty="0" smtClean="0"/>
              <a:t> είναι καλά ανεκτή.</a:t>
            </a:r>
          </a:p>
          <a:p>
            <a:r>
              <a:rPr lang="el-GR" dirty="0" smtClean="0"/>
              <a:t>Η επίδραση αυτή είναι ανεξάρτητη της αντιυπερτασικής δράσης.</a:t>
            </a:r>
          </a:p>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28</a:t>
            </a:fld>
            <a:endParaRPr lang="el-GR">
              <a:solidFill>
                <a:prstClr val="black"/>
              </a:solidFill>
            </a:endParaRPr>
          </a:p>
        </p:txBody>
      </p:sp>
    </p:spTree>
    <p:extLst>
      <p:ext uri="{BB962C8B-B14F-4D97-AF65-F5344CB8AC3E}">
        <p14:creationId xmlns="" xmlns:p14="http://schemas.microsoft.com/office/powerpoint/2010/main" val="3912451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29</a:t>
            </a:fld>
            <a:endParaRPr lang="el-GR">
              <a:solidFill>
                <a:prstClr val="black"/>
              </a:solidFill>
            </a:endParaRPr>
          </a:p>
        </p:txBody>
      </p:sp>
    </p:spTree>
    <p:extLst>
      <p:ext uri="{BB962C8B-B14F-4D97-AF65-F5344CB8AC3E}">
        <p14:creationId xmlns="" xmlns:p14="http://schemas.microsoft.com/office/powerpoint/2010/main" val="1949127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30</a:t>
            </a:fld>
            <a:endParaRPr lang="el-GR">
              <a:solidFill>
                <a:prstClr val="black"/>
              </a:solidFill>
            </a:endParaRPr>
          </a:p>
        </p:txBody>
      </p:sp>
    </p:spTree>
    <p:extLst>
      <p:ext uri="{BB962C8B-B14F-4D97-AF65-F5344CB8AC3E}">
        <p14:creationId xmlns="" xmlns:p14="http://schemas.microsoft.com/office/powerpoint/2010/main" val="1726788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31</a:t>
            </a:fld>
            <a:endParaRPr lang="el-GR">
              <a:solidFill>
                <a:prstClr val="black"/>
              </a:solidFill>
            </a:endParaRPr>
          </a:p>
        </p:txBody>
      </p:sp>
    </p:spTree>
    <p:extLst>
      <p:ext uri="{BB962C8B-B14F-4D97-AF65-F5344CB8AC3E}">
        <p14:creationId xmlns="" xmlns:p14="http://schemas.microsoft.com/office/powerpoint/2010/main" val="409775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3</a:t>
            </a:fld>
            <a:endParaRPr lang="el-GR">
              <a:solidFill>
                <a:prstClr val="black"/>
              </a:solidFill>
            </a:endParaRPr>
          </a:p>
        </p:txBody>
      </p:sp>
    </p:spTree>
    <p:extLst>
      <p:ext uri="{BB962C8B-B14F-4D97-AF65-F5344CB8AC3E}">
        <p14:creationId xmlns="" xmlns:p14="http://schemas.microsoft.com/office/powerpoint/2010/main" val="3379670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Abstract</a:t>
            </a:r>
          </a:p>
          <a:p>
            <a:r>
              <a:rPr lang="en-US" dirty="0" smtClean="0"/>
              <a:t>BACKGROUND AND OBJECTIVES:</a:t>
            </a:r>
          </a:p>
          <a:p>
            <a:r>
              <a:rPr lang="en-US" dirty="0" smtClean="0"/>
              <a:t>Patients with the hereditary disease Alport syndrome commonly require renal replacement therapy (RRT) in the second or third decade of life. This study compared age at onset of RRT, renal allograft, and patient survival in men with Alport syndrome receiving various forms of RRT (peritoneal dialysis, hemodialysis, or transplantation) with those of men with other renal diseases.</a:t>
            </a:r>
          </a:p>
          <a:p>
            <a:r>
              <a:rPr lang="en-US" dirty="0" smtClean="0"/>
              <a:t>DESIGN, SETTING, PARTICIPANTS, &amp; MEASUREMENTS:</a:t>
            </a:r>
          </a:p>
          <a:p>
            <a:r>
              <a:rPr lang="en-US" dirty="0" smtClean="0"/>
              <a:t>Patients with Alport syndrome receiving RRT identified from 14 registries in Europe were matched to patients with other renal diseases. A linear spline model was used to detect changes in the age at start of RRT over time. Kaplan-Meier method and Cox regression analysis were used to examine patient and graft survival.</a:t>
            </a:r>
          </a:p>
          <a:p>
            <a:r>
              <a:rPr lang="en-US" dirty="0" smtClean="0"/>
              <a:t>RESULTS:</a:t>
            </a:r>
          </a:p>
          <a:p>
            <a:r>
              <a:rPr lang="en-US" dirty="0" smtClean="0"/>
              <a:t>Age at start of RRT among patients with Alport syndrome remained stable during the 1990s but increased by 6 years between 2000-2004 and 2005-2009. Survival of patients with Alport syndrome requiring dialysis or transplantation did not change between 1990 and 2009. However, patients with Alport syndrome had better renal graft and patient survival than matched controls. Numbers of living-donor transplantations were lower in patients with Alport syndrome than in matched controls.</a:t>
            </a:r>
          </a:p>
          <a:p>
            <a:r>
              <a:rPr lang="en-US" dirty="0" smtClean="0"/>
              <a:t>CONCLUSIONS:</a:t>
            </a:r>
          </a:p>
          <a:p>
            <a:r>
              <a:rPr lang="en-US" dirty="0" smtClean="0"/>
              <a:t>These data suggest that kidney failure in patients with Alport syndrome is now being delayed compared with previous decades. These patients appear to have superior patient survival while undergoing dialysis and superior patient and graft survival after deceased-donor kidney transplantation compared with patients receiving RRT because of other causes of kidney failure.</a:t>
            </a:r>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32</a:t>
            </a:fld>
            <a:endParaRPr lang="el-GR">
              <a:solidFill>
                <a:prstClr val="black"/>
              </a:solidFill>
            </a:endParaRPr>
          </a:p>
        </p:txBody>
      </p:sp>
    </p:spTree>
    <p:extLst>
      <p:ext uri="{BB962C8B-B14F-4D97-AF65-F5344CB8AC3E}">
        <p14:creationId xmlns="" xmlns:p14="http://schemas.microsoft.com/office/powerpoint/2010/main" val="2250881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33</a:t>
            </a:fld>
            <a:endParaRPr lang="el-GR">
              <a:solidFill>
                <a:prstClr val="black"/>
              </a:solidFill>
            </a:endParaRPr>
          </a:p>
        </p:txBody>
      </p:sp>
    </p:spTree>
    <p:extLst>
      <p:ext uri="{BB962C8B-B14F-4D97-AF65-F5344CB8AC3E}">
        <p14:creationId xmlns="" xmlns:p14="http://schemas.microsoft.com/office/powerpoint/2010/main" val="2585481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Από</a:t>
            </a:r>
            <a:r>
              <a:rPr lang="el-GR" baseline="0" dirty="0" smtClean="0"/>
              <a:t> το 1990 έως και το 2009, </a:t>
            </a:r>
            <a:r>
              <a:rPr lang="el-GR" dirty="0" smtClean="0"/>
              <a:t>408 ασθενείς με σύνδρομο Alport υποβλήθηκαν</a:t>
            </a:r>
            <a:r>
              <a:rPr lang="el-GR" baseline="0" dirty="0" smtClean="0"/>
              <a:t> σε μεταμόσχευση νεφρού και συγκρίθηκαν με </a:t>
            </a:r>
            <a:r>
              <a:rPr lang="el-GR" dirty="0" smtClean="0"/>
              <a:t>2040 λήπτες μοσχεύματος με άλλες νεφρικές παθήσεις (ίδιας ηλικίας, έτος</a:t>
            </a:r>
            <a:r>
              <a:rPr lang="el-GR" baseline="0" dirty="0" smtClean="0"/>
              <a:t> </a:t>
            </a:r>
            <a:r>
              <a:rPr lang="el-GR" dirty="0" smtClean="0"/>
              <a:t>της μεταμόσχευσης, και δότης νεφρού).</a:t>
            </a:r>
          </a:p>
          <a:p>
            <a:r>
              <a:rPr lang="el-GR" dirty="0" smtClean="0"/>
              <a:t>Η </a:t>
            </a:r>
            <a:r>
              <a:rPr lang="el-GR" dirty="0" err="1" smtClean="0"/>
              <a:t>στρωματοποιημένη</a:t>
            </a:r>
            <a:r>
              <a:rPr lang="el-GR" dirty="0" smtClean="0"/>
              <a:t> ανάλυση δεν αποκάλυψε καμία στατιστικά σημαντική διαφορά στην επιβίωση ασθενών</a:t>
            </a:r>
            <a:r>
              <a:rPr lang="el-GR" baseline="0" dirty="0" smtClean="0"/>
              <a:t> και</a:t>
            </a:r>
            <a:r>
              <a:rPr lang="el-GR" dirty="0" smtClean="0"/>
              <a:t> μοσχεύματος μετά από μεταμόσχευση από ζώντα δότη. Αντίθετα, ασθενή και την επιβίωση του μοσχεύματος ήταν στατιστικά σημαντικά καλύτερη σε ασθενείς με σύνδρομο Alport μετά</a:t>
            </a:r>
            <a:r>
              <a:rPr lang="el-GR" baseline="0" dirty="0" smtClean="0"/>
              <a:t> </a:t>
            </a:r>
            <a:r>
              <a:rPr lang="el-GR" dirty="0" smtClean="0"/>
              <a:t>μεταμόσχευση από μη-ζώντα δότη.</a:t>
            </a:r>
          </a:p>
          <a:p>
            <a:r>
              <a:rPr lang="en-US" dirty="0" smtClean="0"/>
              <a:t>The immune system of patients with Alport syndrome recognizes these chains as foreign. Anti-GBM disease, which occurs in 2%–5% of patients with Alport</a:t>
            </a:r>
          </a:p>
          <a:p>
            <a:r>
              <a:rPr lang="en-US" dirty="0" smtClean="0"/>
              <a:t>syndrome who receive a transplant (15–18), might contribute to a possible lack of superior graft survival in patients</a:t>
            </a:r>
          </a:p>
          <a:p>
            <a:r>
              <a:rPr lang="en-US" dirty="0" smtClean="0"/>
              <a:t>with this syndrome compared with controls in the ﬁrst 2</a:t>
            </a:r>
          </a:p>
          <a:p>
            <a:r>
              <a:rPr lang="en-US" dirty="0" smtClean="0"/>
              <a:t>years after transplantation. In fact, the graft survival curve</a:t>
            </a:r>
          </a:p>
          <a:p>
            <a:r>
              <a:rPr lang="en-US" dirty="0" smtClean="0"/>
              <a:t>begins to diverge from that of controls approximately 3</a:t>
            </a:r>
          </a:p>
          <a:p>
            <a:r>
              <a:rPr lang="en-US" dirty="0" smtClean="0"/>
              <a:t>years after transplantation (Figure 5B). An overall superior</a:t>
            </a:r>
          </a:p>
          <a:p>
            <a:r>
              <a:rPr lang="en-US" dirty="0" smtClean="0"/>
              <a:t>survival of patients with Alport syndrome after kidney</a:t>
            </a:r>
          </a:p>
          <a:p>
            <a:r>
              <a:rPr lang="en-US" dirty="0" smtClean="0"/>
              <a:t>transplantation in general is thought to be caused by a</a:t>
            </a:r>
          </a:p>
          <a:p>
            <a:r>
              <a:rPr lang="en-US" dirty="0" smtClean="0"/>
              <a:t>better preservation of general health (due to a lower burden of comorbid conditions and treatment complications)</a:t>
            </a:r>
          </a:p>
          <a:p>
            <a:r>
              <a:rPr lang="en-US" dirty="0" smtClean="0"/>
              <a:t>compared with patients with other underlying renal</a:t>
            </a:r>
          </a:p>
          <a:p>
            <a:r>
              <a:rPr lang="en-US" dirty="0" smtClean="0"/>
              <a:t>diseases, in addition to an enhanced graft survival. The</a:t>
            </a:r>
          </a:p>
          <a:p>
            <a:r>
              <a:rPr lang="en-US" dirty="0" smtClean="0"/>
              <a:t>median graft survival in 56 patients with Alport syndrome</a:t>
            </a:r>
          </a:p>
          <a:p>
            <a:r>
              <a:rPr lang="en-US" dirty="0" smtClean="0"/>
              <a:t>from the European Alport registry (20) was 19 years (unpublished data). Superior graft survival can be partly explained by the </a:t>
            </a:r>
            <a:r>
              <a:rPr lang="en-US" dirty="0" err="1" smtClean="0"/>
              <a:t>nonrecurrence</a:t>
            </a:r>
            <a:r>
              <a:rPr lang="en-US" dirty="0" smtClean="0"/>
              <a:t> of the genetic kidney disease</a:t>
            </a:r>
          </a:p>
          <a:p>
            <a:r>
              <a:rPr lang="en-US" dirty="0" smtClean="0"/>
              <a:t>in Alport syndrome</a:t>
            </a:r>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34</a:t>
            </a:fld>
            <a:endParaRPr lang="el-GR">
              <a:solidFill>
                <a:prstClr val="black"/>
              </a:solidFill>
            </a:endParaRPr>
          </a:p>
        </p:txBody>
      </p:sp>
    </p:spTree>
    <p:extLst>
      <p:ext uri="{BB962C8B-B14F-4D97-AF65-F5344CB8AC3E}">
        <p14:creationId xmlns="" xmlns:p14="http://schemas.microsoft.com/office/powerpoint/2010/main" val="187280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4</a:t>
            </a:fld>
            <a:endParaRPr lang="el-GR">
              <a:solidFill>
                <a:prstClr val="black"/>
              </a:solidFill>
            </a:endParaRPr>
          </a:p>
        </p:txBody>
      </p:sp>
    </p:spTree>
    <p:extLst>
      <p:ext uri="{BB962C8B-B14F-4D97-AF65-F5344CB8AC3E}">
        <p14:creationId xmlns="" xmlns:p14="http://schemas.microsoft.com/office/powerpoint/2010/main" val="345637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5</a:t>
            </a:fld>
            <a:endParaRPr lang="el-GR">
              <a:solidFill>
                <a:prstClr val="black"/>
              </a:solidFill>
            </a:endParaRPr>
          </a:p>
        </p:txBody>
      </p:sp>
    </p:spTree>
    <p:extLst>
      <p:ext uri="{BB962C8B-B14F-4D97-AF65-F5344CB8AC3E}">
        <p14:creationId xmlns="" xmlns:p14="http://schemas.microsoft.com/office/powerpoint/2010/main" val="162179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6</a:t>
            </a:fld>
            <a:endParaRPr lang="el-GR">
              <a:solidFill>
                <a:prstClr val="black"/>
              </a:solidFill>
            </a:endParaRPr>
          </a:p>
        </p:txBody>
      </p:sp>
    </p:spTree>
    <p:extLst>
      <p:ext uri="{BB962C8B-B14F-4D97-AF65-F5344CB8AC3E}">
        <p14:creationId xmlns="" xmlns:p14="http://schemas.microsoft.com/office/powerpoint/2010/main" val="121162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7</a:t>
            </a:fld>
            <a:endParaRPr lang="el-GR">
              <a:solidFill>
                <a:prstClr val="black"/>
              </a:solidFill>
            </a:endParaRPr>
          </a:p>
        </p:txBody>
      </p:sp>
    </p:spTree>
    <p:extLst>
      <p:ext uri="{BB962C8B-B14F-4D97-AF65-F5344CB8AC3E}">
        <p14:creationId xmlns="" xmlns:p14="http://schemas.microsoft.com/office/powerpoint/2010/main" val="264630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1FACD6-BEA7-4BDF-A892-476E1D695C02}" type="slidenum">
              <a:rPr lang="el-GR" smtClean="0">
                <a:solidFill>
                  <a:prstClr val="black"/>
                </a:solidFill>
              </a:rPr>
              <a:pPr/>
              <a:t>8</a:t>
            </a:fld>
            <a:endParaRPr lang="el-GR">
              <a:solidFill>
                <a:prstClr val="black"/>
              </a:solidFill>
            </a:endParaRPr>
          </a:p>
        </p:txBody>
      </p:sp>
    </p:spTree>
    <p:extLst>
      <p:ext uri="{BB962C8B-B14F-4D97-AF65-F5344CB8AC3E}">
        <p14:creationId xmlns="" xmlns:p14="http://schemas.microsoft.com/office/powerpoint/2010/main" val="337175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Temporal and spatial distribution of type IV collagen networks during glomerular development. </a:t>
            </a:r>
            <a:endParaRPr lang="el-GR" dirty="0" smtClean="0"/>
          </a:p>
          <a:p>
            <a:r>
              <a:rPr lang="en-US" dirty="0" smtClean="0"/>
              <a:t>An early study of fetal human kidney revealed a distinction in the temporal and</a:t>
            </a:r>
          </a:p>
          <a:p>
            <a:r>
              <a:rPr lang="en-US" dirty="0" smtClean="0"/>
              <a:t>spatial expression of the a1/a2 network, and networks formed by the other (at that</a:t>
            </a:r>
          </a:p>
          <a:p>
            <a:r>
              <a:rPr lang="en-US" dirty="0" smtClean="0"/>
              <a:t>point undefined) isoforms during development (</a:t>
            </a:r>
            <a:r>
              <a:rPr lang="en-US" dirty="0" err="1" smtClean="0"/>
              <a:t>Kleppel</a:t>
            </a:r>
            <a:r>
              <a:rPr lang="en-US" dirty="0" smtClean="0"/>
              <a:t> and Michael, 1990). The first</a:t>
            </a:r>
          </a:p>
          <a:p>
            <a:r>
              <a:rPr lang="en-US" dirty="0" smtClean="0"/>
              <a:t>study that made use of well characterized antibodies to document these changes in</a:t>
            </a:r>
          </a:p>
          <a:p>
            <a:r>
              <a:rPr lang="en-US" dirty="0" smtClean="0"/>
              <a:t>developing kidneys was conducted in rodents (Miner and </a:t>
            </a:r>
            <a:r>
              <a:rPr lang="en-US" dirty="0" err="1" smtClean="0"/>
              <a:t>Sanes</a:t>
            </a:r>
            <a:r>
              <a:rPr lang="en-US" dirty="0" smtClean="0"/>
              <a:t>, 1994). Only the a1</a:t>
            </a:r>
          </a:p>
          <a:p>
            <a:r>
              <a:rPr lang="en-US" dirty="0" smtClean="0"/>
              <a:t>and a2 chains were detected in the basement membrane of early nephric figures (i.e.,</a:t>
            </a:r>
          </a:p>
          <a:p>
            <a:r>
              <a:rPr lang="en-US" dirty="0" smtClean="0"/>
              <a:t>vesicle, comma, and early ‘‘S-shaped’’ nephrons). The a3, a4, and a5 chains appeared</a:t>
            </a:r>
          </a:p>
          <a:p>
            <a:r>
              <a:rPr lang="en-US" dirty="0" smtClean="0"/>
              <a:t>later, together with the a1 and a2 chains in the primitive GBM at the early capillary</a:t>
            </a:r>
          </a:p>
          <a:p>
            <a:r>
              <a:rPr lang="en-US" dirty="0" smtClean="0"/>
              <a:t>loop stage of glomerular development. The a3, a4, and a5 isoforms were also detected</a:t>
            </a:r>
          </a:p>
          <a:p>
            <a:r>
              <a:rPr lang="en-US" dirty="0" smtClean="0"/>
              <a:t>in some tubular basement membranes at this stage and they continue to be expressed</a:t>
            </a:r>
          </a:p>
          <a:p>
            <a:r>
              <a:rPr lang="en-US" dirty="0" smtClean="0"/>
              <a:t>here into adult life. As glomeruli mature, the expression of the a3, a4, and a5 chains</a:t>
            </a:r>
          </a:p>
          <a:p>
            <a:r>
              <a:rPr lang="en-US" dirty="0" smtClean="0"/>
              <a:t>persists in the GBM, while expression of the a1 and a2 chains diminishes markedly</a:t>
            </a:r>
          </a:p>
          <a:p>
            <a:r>
              <a:rPr lang="en-US" dirty="0" smtClean="0"/>
              <a:t>and becomes prominent in the </a:t>
            </a:r>
            <a:r>
              <a:rPr lang="en-US" dirty="0" err="1" smtClean="0"/>
              <a:t>mesangium</a:t>
            </a:r>
            <a:r>
              <a:rPr lang="en-US" dirty="0" smtClean="0"/>
              <a:t>. The same transitions were </a:t>
            </a:r>
            <a:r>
              <a:rPr lang="en-US" dirty="0" err="1" smtClean="0"/>
              <a:t>subsequentlydescribed</a:t>
            </a:r>
            <a:r>
              <a:rPr lang="en-US" dirty="0" smtClean="0"/>
              <a:t> in humans (</a:t>
            </a:r>
            <a:r>
              <a:rPr lang="en-US" dirty="0" err="1" smtClean="0"/>
              <a:t>Peissel</a:t>
            </a:r>
            <a:r>
              <a:rPr lang="en-US" dirty="0" smtClean="0"/>
              <a:t> et al., 1995; </a:t>
            </a:r>
            <a:r>
              <a:rPr lang="en-US" dirty="0" err="1" smtClean="0"/>
              <a:t>Kalluri</a:t>
            </a:r>
            <a:r>
              <a:rPr lang="en-US" dirty="0" smtClean="0"/>
              <a:t> et al., 1997; </a:t>
            </a:r>
            <a:r>
              <a:rPr lang="en-US" dirty="0" err="1" smtClean="0"/>
              <a:t>Lohi</a:t>
            </a:r>
            <a:r>
              <a:rPr lang="en-US" dirty="0" smtClean="0"/>
              <a:t> et al., 1997;</a:t>
            </a:r>
          </a:p>
          <a:p>
            <a:r>
              <a:rPr lang="en-US" dirty="0" smtClean="0"/>
              <a:t>Kuroda et al., 1998) and dogs (Harvey et al., 1998). This can be viewed as a</a:t>
            </a:r>
          </a:p>
          <a:p>
            <a:r>
              <a:rPr lang="en-US" dirty="0" smtClean="0"/>
              <a:t>developmental shift, whereby the ‘‘fetal’’ a1/a2 collagen network is replaced by the</a:t>
            </a:r>
          </a:p>
          <a:p>
            <a:r>
              <a:rPr lang="en-US" dirty="0" smtClean="0"/>
              <a:t>‘‘adult’’ a3/a4/a5 network in the GBM during glomerular morphogenesis. Some of</a:t>
            </a:r>
          </a:p>
          <a:p>
            <a:r>
              <a:rPr lang="en-US" dirty="0" smtClean="0"/>
              <a:t>the studies above included the a6 chain, which allows the a1/a2/a5/a6 network to be</a:t>
            </a:r>
          </a:p>
          <a:p>
            <a:r>
              <a:rPr lang="en-US" dirty="0" smtClean="0"/>
              <a:t>placed into this developmental sequence. Within the glomerulus, the a6 chain is first</a:t>
            </a:r>
          </a:p>
          <a:p>
            <a:r>
              <a:rPr lang="en-US" dirty="0" smtClean="0"/>
              <a:t>detected along with the a5 chain at the pre-capillary loop stage. Both isoforms </a:t>
            </a:r>
            <a:r>
              <a:rPr lang="en-US" dirty="0" err="1" smtClean="0"/>
              <a:t>colocalize</a:t>
            </a:r>
            <a:endParaRPr lang="en-US" dirty="0" smtClean="0"/>
          </a:p>
          <a:p>
            <a:r>
              <a:rPr lang="en-US" dirty="0" smtClean="0"/>
              <a:t>to the a1/a2-positive basement membrane of the epithelial component that</a:t>
            </a:r>
          </a:p>
          <a:p>
            <a:r>
              <a:rPr lang="en-US" dirty="0" smtClean="0"/>
              <a:t>is destined to become Bowman’s capsule. This also reflects a developmental shift, one</a:t>
            </a:r>
          </a:p>
          <a:p>
            <a:r>
              <a:rPr lang="en-US" dirty="0" smtClean="0"/>
              <a:t>in which the a1/a2/a5/a6 network joins (but is not thought to replace) the a1/a2</a:t>
            </a:r>
          </a:p>
          <a:p>
            <a:r>
              <a:rPr lang="en-US" dirty="0" smtClean="0"/>
              <a:t>network. The a5 and a6 chains are expressed in this site prior to the appearance of the</a:t>
            </a:r>
          </a:p>
          <a:p>
            <a:r>
              <a:rPr lang="en-US" dirty="0" smtClean="0"/>
              <a:t>a3 and a4 chains in the primitive GBM of early capillary loop stage glomeruli.</a:t>
            </a:r>
          </a:p>
          <a:p>
            <a:r>
              <a:rPr lang="en-US" dirty="0" smtClean="0"/>
              <a:t>Therefore, the expression of the a1/a2/a5/a6 network precedes that of the a3/a4/a5</a:t>
            </a:r>
          </a:p>
          <a:p>
            <a:r>
              <a:rPr lang="en-US" dirty="0" smtClean="0"/>
              <a:t>network during glomerular development, and both networks remain spatially separated</a:t>
            </a:r>
          </a:p>
        </p:txBody>
      </p:sp>
      <p:sp>
        <p:nvSpPr>
          <p:cNvPr id="4" name="Slide Number Placeholder 3"/>
          <p:cNvSpPr>
            <a:spLocks noGrp="1"/>
          </p:cNvSpPr>
          <p:nvPr>
            <p:ph type="sldNum" sz="quarter" idx="10"/>
          </p:nvPr>
        </p:nvSpPr>
        <p:spPr/>
        <p:txBody>
          <a:bodyPr/>
          <a:lstStyle/>
          <a:p>
            <a:fld id="{3E4EBD7B-4390-48E8-AD05-8DD7FAAF3516}" type="slidenum">
              <a:rPr lang="el-GR" smtClean="0"/>
              <a:pPr/>
              <a:t>10</a:t>
            </a:fld>
            <a:endParaRPr lang="el-GR"/>
          </a:p>
        </p:txBody>
      </p:sp>
    </p:spTree>
    <p:extLst>
      <p:ext uri="{BB962C8B-B14F-4D97-AF65-F5344CB8AC3E}">
        <p14:creationId xmlns="" xmlns:p14="http://schemas.microsoft.com/office/powerpoint/2010/main" val="257814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8837385-41DA-4D52-9F04-4601808D75E0}" type="datetimeFigureOut">
              <a:rPr lang="el-GR" smtClean="0"/>
              <a:pPr/>
              <a:t>15/6/2013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105305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8837385-41DA-4D52-9F04-4601808D75E0}" type="datetimeFigureOut">
              <a:rPr lang="el-GR" smtClean="0"/>
              <a:pPr/>
              <a:t>15/6/2013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405119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8837385-41DA-4D52-9F04-4601808D75E0}" type="datetimeFigureOut">
              <a:rPr lang="el-GR" smtClean="0"/>
              <a:pPr/>
              <a:t>15/6/2013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265895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456867" indent="0" algn="ctr">
              <a:buNone/>
              <a:defRPr>
                <a:solidFill>
                  <a:schemeClr val="tx1">
                    <a:tint val="75000"/>
                  </a:schemeClr>
                </a:solidFill>
              </a:defRPr>
            </a:lvl2pPr>
            <a:lvl3pPr marL="913737" indent="0" algn="ctr">
              <a:buNone/>
              <a:defRPr>
                <a:solidFill>
                  <a:schemeClr val="tx1">
                    <a:tint val="75000"/>
                  </a:schemeClr>
                </a:solidFill>
              </a:defRPr>
            </a:lvl3pPr>
            <a:lvl4pPr marL="1370606" indent="0" algn="ctr">
              <a:buNone/>
              <a:defRPr>
                <a:solidFill>
                  <a:schemeClr val="tx1">
                    <a:tint val="75000"/>
                  </a:schemeClr>
                </a:solidFill>
              </a:defRPr>
            </a:lvl4pPr>
            <a:lvl5pPr marL="1827473" indent="0" algn="ctr">
              <a:buNone/>
              <a:defRPr>
                <a:solidFill>
                  <a:schemeClr val="tx1">
                    <a:tint val="75000"/>
                  </a:schemeClr>
                </a:solidFill>
              </a:defRPr>
            </a:lvl5pPr>
            <a:lvl6pPr marL="2284342" indent="0" algn="ctr">
              <a:buNone/>
              <a:defRPr>
                <a:solidFill>
                  <a:schemeClr val="tx1">
                    <a:tint val="75000"/>
                  </a:schemeClr>
                </a:solidFill>
              </a:defRPr>
            </a:lvl6pPr>
            <a:lvl7pPr marL="2741210" indent="0" algn="ctr">
              <a:buNone/>
              <a:defRPr>
                <a:solidFill>
                  <a:schemeClr val="tx1">
                    <a:tint val="75000"/>
                  </a:schemeClr>
                </a:solidFill>
              </a:defRPr>
            </a:lvl7pPr>
            <a:lvl8pPr marL="3198076" indent="0" algn="ctr">
              <a:buNone/>
              <a:defRPr>
                <a:solidFill>
                  <a:schemeClr val="tx1">
                    <a:tint val="75000"/>
                  </a:schemeClr>
                </a:solidFill>
              </a:defRPr>
            </a:lvl8pPr>
            <a:lvl9pPr marL="3654946"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6848C24-7117-4CE2-A2F4-20D2B145FE18}" type="datetimeFigureOut">
              <a:rPr lang="el-GR" smtClean="0">
                <a:solidFill>
                  <a:prstClr val="black">
                    <a:tint val="75000"/>
                  </a:prstClr>
                </a:solidFill>
              </a:rPr>
              <a:pPr/>
              <a:t>15/6/2013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5ACAAD74-1500-40EC-A5B7-D32E3825A3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 xmlns:p14="http://schemas.microsoft.com/office/powerpoint/2010/main" val="415236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6848C24-7117-4CE2-A2F4-20D2B145FE18}" type="datetimeFigureOut">
              <a:rPr lang="el-GR" smtClean="0">
                <a:solidFill>
                  <a:prstClr val="black">
                    <a:tint val="75000"/>
                  </a:prstClr>
                </a:solidFill>
              </a:rPr>
              <a:pPr/>
              <a:t>15/6/2013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5ACAAD74-1500-40EC-A5B7-D32E3825A3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 xmlns:p14="http://schemas.microsoft.com/office/powerpoint/2010/main" val="3632978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6867" indent="0">
              <a:buNone/>
              <a:defRPr sz="1800">
                <a:solidFill>
                  <a:schemeClr val="tx1">
                    <a:tint val="75000"/>
                  </a:schemeClr>
                </a:solidFill>
              </a:defRPr>
            </a:lvl2pPr>
            <a:lvl3pPr marL="913737" indent="0">
              <a:buNone/>
              <a:defRPr sz="1600">
                <a:solidFill>
                  <a:schemeClr val="tx1">
                    <a:tint val="75000"/>
                  </a:schemeClr>
                </a:solidFill>
              </a:defRPr>
            </a:lvl3pPr>
            <a:lvl4pPr marL="1370606" indent="0">
              <a:buNone/>
              <a:defRPr sz="1400">
                <a:solidFill>
                  <a:schemeClr val="tx1">
                    <a:tint val="75000"/>
                  </a:schemeClr>
                </a:solidFill>
              </a:defRPr>
            </a:lvl4pPr>
            <a:lvl5pPr marL="1827473" indent="0">
              <a:buNone/>
              <a:defRPr sz="1400">
                <a:solidFill>
                  <a:schemeClr val="tx1">
                    <a:tint val="75000"/>
                  </a:schemeClr>
                </a:solidFill>
              </a:defRPr>
            </a:lvl5pPr>
            <a:lvl6pPr marL="2284342" indent="0">
              <a:buNone/>
              <a:defRPr sz="1400">
                <a:solidFill>
                  <a:schemeClr val="tx1">
                    <a:tint val="75000"/>
                  </a:schemeClr>
                </a:solidFill>
              </a:defRPr>
            </a:lvl6pPr>
            <a:lvl7pPr marL="2741210" indent="0">
              <a:buNone/>
              <a:defRPr sz="1400">
                <a:solidFill>
                  <a:schemeClr val="tx1">
                    <a:tint val="75000"/>
                  </a:schemeClr>
                </a:solidFill>
              </a:defRPr>
            </a:lvl7pPr>
            <a:lvl8pPr marL="3198076" indent="0">
              <a:buNone/>
              <a:defRPr sz="1400">
                <a:solidFill>
                  <a:schemeClr val="tx1">
                    <a:tint val="75000"/>
                  </a:schemeClr>
                </a:solidFill>
              </a:defRPr>
            </a:lvl8pPr>
            <a:lvl9pPr marL="365494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48C24-7117-4CE2-A2F4-20D2B145FE18}" type="datetimeFigureOut">
              <a:rPr lang="el-GR" smtClean="0">
                <a:solidFill>
                  <a:prstClr val="black">
                    <a:tint val="75000"/>
                  </a:prstClr>
                </a:solidFill>
              </a:rPr>
              <a:pPr/>
              <a:t>15/6/2013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5ACAAD74-1500-40EC-A5B7-D32E3825A3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 xmlns:p14="http://schemas.microsoft.com/office/powerpoint/2010/main" val="233270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6848C24-7117-4CE2-A2F4-20D2B145FE18}" type="datetimeFigureOut">
              <a:rPr lang="el-GR" smtClean="0">
                <a:solidFill>
                  <a:prstClr val="black">
                    <a:tint val="75000"/>
                  </a:prstClr>
                </a:solidFill>
              </a:rPr>
              <a:pPr/>
              <a:t>15/6/2013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5ACAAD74-1500-40EC-A5B7-D32E3825A3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 xmlns:p14="http://schemas.microsoft.com/office/powerpoint/2010/main" val="168614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6867" indent="0">
              <a:buNone/>
              <a:defRPr sz="2000" b="1"/>
            </a:lvl2pPr>
            <a:lvl3pPr marL="913737" indent="0">
              <a:buNone/>
              <a:defRPr sz="1800" b="1"/>
            </a:lvl3pPr>
            <a:lvl4pPr marL="1370606" indent="0">
              <a:buNone/>
              <a:defRPr sz="1600" b="1"/>
            </a:lvl4pPr>
            <a:lvl5pPr marL="1827473" indent="0">
              <a:buNone/>
              <a:defRPr sz="1600" b="1"/>
            </a:lvl5pPr>
            <a:lvl6pPr marL="2284342" indent="0">
              <a:buNone/>
              <a:defRPr sz="1600" b="1"/>
            </a:lvl6pPr>
            <a:lvl7pPr marL="2741210" indent="0">
              <a:buNone/>
              <a:defRPr sz="1600" b="1"/>
            </a:lvl7pPr>
            <a:lvl8pPr marL="3198076" indent="0">
              <a:buNone/>
              <a:defRPr sz="1600" b="1"/>
            </a:lvl8pPr>
            <a:lvl9pPr marL="36549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3368" y="1535114"/>
            <a:ext cx="5389033" cy="639762"/>
          </a:xfrm>
        </p:spPr>
        <p:txBody>
          <a:bodyPr anchor="b"/>
          <a:lstStyle>
            <a:lvl1pPr marL="0" indent="0">
              <a:buNone/>
              <a:defRPr sz="2400" b="1"/>
            </a:lvl1pPr>
            <a:lvl2pPr marL="456867" indent="0">
              <a:buNone/>
              <a:defRPr sz="2000" b="1"/>
            </a:lvl2pPr>
            <a:lvl3pPr marL="913737" indent="0">
              <a:buNone/>
              <a:defRPr sz="1800" b="1"/>
            </a:lvl3pPr>
            <a:lvl4pPr marL="1370606" indent="0">
              <a:buNone/>
              <a:defRPr sz="1600" b="1"/>
            </a:lvl4pPr>
            <a:lvl5pPr marL="1827473" indent="0">
              <a:buNone/>
              <a:defRPr sz="1600" b="1"/>
            </a:lvl5pPr>
            <a:lvl6pPr marL="2284342" indent="0">
              <a:buNone/>
              <a:defRPr sz="1600" b="1"/>
            </a:lvl6pPr>
            <a:lvl7pPr marL="2741210" indent="0">
              <a:buNone/>
              <a:defRPr sz="1600" b="1"/>
            </a:lvl7pPr>
            <a:lvl8pPr marL="3198076" indent="0">
              <a:buNone/>
              <a:defRPr sz="1600" b="1"/>
            </a:lvl8pPr>
            <a:lvl9pPr marL="36549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6848C24-7117-4CE2-A2F4-20D2B145FE18}" type="datetimeFigureOut">
              <a:rPr lang="el-GR" smtClean="0">
                <a:solidFill>
                  <a:prstClr val="black">
                    <a:tint val="75000"/>
                  </a:prstClr>
                </a:solidFill>
              </a:rPr>
              <a:pPr/>
              <a:t>15/6/2013</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5ACAAD74-1500-40EC-A5B7-D32E3825A3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 xmlns:p14="http://schemas.microsoft.com/office/powerpoint/2010/main" val="231734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6848C24-7117-4CE2-A2F4-20D2B145FE18}" type="datetimeFigureOut">
              <a:rPr lang="el-GR" smtClean="0">
                <a:solidFill>
                  <a:prstClr val="black">
                    <a:tint val="75000"/>
                  </a:prstClr>
                </a:solidFill>
              </a:rPr>
              <a:pPr/>
              <a:t>15/6/2013</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5ACAAD74-1500-40EC-A5B7-D32E3825A3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 xmlns:p14="http://schemas.microsoft.com/office/powerpoint/2010/main" val="3289249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48C24-7117-4CE2-A2F4-20D2B145FE18}" type="datetimeFigureOut">
              <a:rPr lang="el-GR" smtClean="0">
                <a:solidFill>
                  <a:prstClr val="black">
                    <a:tint val="75000"/>
                  </a:prstClr>
                </a:solidFill>
              </a:rPr>
              <a:pPr/>
              <a:t>15/6/2013</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5ACAAD74-1500-40EC-A5B7-D32E3825A3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 xmlns:p14="http://schemas.microsoft.com/office/powerpoint/2010/main" val="312531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6739" y="27305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6867" indent="0">
              <a:buNone/>
              <a:defRPr sz="1200"/>
            </a:lvl2pPr>
            <a:lvl3pPr marL="913737" indent="0">
              <a:buNone/>
              <a:defRPr sz="1000"/>
            </a:lvl3pPr>
            <a:lvl4pPr marL="1370606" indent="0">
              <a:buNone/>
              <a:defRPr sz="900"/>
            </a:lvl4pPr>
            <a:lvl5pPr marL="1827473" indent="0">
              <a:buNone/>
              <a:defRPr sz="900"/>
            </a:lvl5pPr>
            <a:lvl6pPr marL="2284342" indent="0">
              <a:buNone/>
              <a:defRPr sz="900"/>
            </a:lvl6pPr>
            <a:lvl7pPr marL="2741210" indent="0">
              <a:buNone/>
              <a:defRPr sz="900"/>
            </a:lvl7pPr>
            <a:lvl8pPr marL="3198076" indent="0">
              <a:buNone/>
              <a:defRPr sz="900"/>
            </a:lvl8pPr>
            <a:lvl9pPr marL="36549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48C24-7117-4CE2-A2F4-20D2B145FE18}" type="datetimeFigureOut">
              <a:rPr lang="el-GR" smtClean="0">
                <a:solidFill>
                  <a:prstClr val="black">
                    <a:tint val="75000"/>
                  </a:prstClr>
                </a:solidFill>
              </a:rPr>
              <a:pPr/>
              <a:t>15/6/2013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5ACAAD74-1500-40EC-A5B7-D32E3825A3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 xmlns:p14="http://schemas.microsoft.com/office/powerpoint/2010/main" val="375921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8837385-41DA-4D52-9F04-4601808D75E0}" type="datetimeFigureOut">
              <a:rPr lang="el-GR" smtClean="0"/>
              <a:pPr/>
              <a:t>15/6/2013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3635552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867" indent="0">
              <a:buNone/>
              <a:defRPr sz="2800"/>
            </a:lvl2pPr>
            <a:lvl3pPr marL="913737" indent="0">
              <a:buNone/>
              <a:defRPr sz="2400"/>
            </a:lvl3pPr>
            <a:lvl4pPr marL="1370606" indent="0">
              <a:buNone/>
              <a:defRPr sz="2000"/>
            </a:lvl4pPr>
            <a:lvl5pPr marL="1827473" indent="0">
              <a:buNone/>
              <a:defRPr sz="2000"/>
            </a:lvl5pPr>
            <a:lvl6pPr marL="2284342" indent="0">
              <a:buNone/>
              <a:defRPr sz="2000"/>
            </a:lvl6pPr>
            <a:lvl7pPr marL="2741210" indent="0">
              <a:buNone/>
              <a:defRPr sz="2000"/>
            </a:lvl7pPr>
            <a:lvl8pPr marL="3198076" indent="0">
              <a:buNone/>
              <a:defRPr sz="2000"/>
            </a:lvl8pPr>
            <a:lvl9pPr marL="3654946" indent="0">
              <a:buNone/>
              <a:defRPr sz="2000"/>
            </a:lvl9pPr>
          </a:lstStyle>
          <a:p>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867" indent="0">
              <a:buNone/>
              <a:defRPr sz="1200"/>
            </a:lvl2pPr>
            <a:lvl3pPr marL="913737" indent="0">
              <a:buNone/>
              <a:defRPr sz="1000"/>
            </a:lvl3pPr>
            <a:lvl4pPr marL="1370606" indent="0">
              <a:buNone/>
              <a:defRPr sz="900"/>
            </a:lvl4pPr>
            <a:lvl5pPr marL="1827473" indent="0">
              <a:buNone/>
              <a:defRPr sz="900"/>
            </a:lvl5pPr>
            <a:lvl6pPr marL="2284342" indent="0">
              <a:buNone/>
              <a:defRPr sz="900"/>
            </a:lvl6pPr>
            <a:lvl7pPr marL="2741210" indent="0">
              <a:buNone/>
              <a:defRPr sz="900"/>
            </a:lvl7pPr>
            <a:lvl8pPr marL="3198076" indent="0">
              <a:buNone/>
              <a:defRPr sz="900"/>
            </a:lvl8pPr>
            <a:lvl9pPr marL="365494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48C24-7117-4CE2-A2F4-20D2B145FE18}" type="datetimeFigureOut">
              <a:rPr lang="el-GR" smtClean="0">
                <a:solidFill>
                  <a:prstClr val="black">
                    <a:tint val="75000"/>
                  </a:prstClr>
                </a:solidFill>
              </a:rPr>
              <a:pPr/>
              <a:t>15/6/2013</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5ACAAD74-1500-40EC-A5B7-D32E3825A3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 xmlns:p14="http://schemas.microsoft.com/office/powerpoint/2010/main" val="93028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6848C24-7117-4CE2-A2F4-20D2B145FE18}" type="datetimeFigureOut">
              <a:rPr lang="el-GR" smtClean="0">
                <a:solidFill>
                  <a:prstClr val="black">
                    <a:tint val="75000"/>
                  </a:prstClr>
                </a:solidFill>
              </a:rPr>
              <a:pPr/>
              <a:t>15/6/2013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5ACAAD74-1500-40EC-A5B7-D32E3825A3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 xmlns:p14="http://schemas.microsoft.com/office/powerpoint/2010/main" val="1647204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6"/>
            <a:ext cx="27432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600" y="274646"/>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6848C24-7117-4CE2-A2F4-20D2B145FE18}" type="datetimeFigureOut">
              <a:rPr lang="el-GR" smtClean="0">
                <a:solidFill>
                  <a:prstClr val="black">
                    <a:tint val="75000"/>
                  </a:prstClr>
                </a:solidFill>
              </a:rPr>
              <a:pPr/>
              <a:t>15/6/2013</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5ACAAD74-1500-40EC-A5B7-D32E3825A35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 xmlns:p14="http://schemas.microsoft.com/office/powerpoint/2010/main" val="362502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524001"/>
            <a:ext cx="586740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0600" y="1524001"/>
            <a:ext cx="5869517"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19200" y="6324600"/>
            <a:ext cx="25400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4470400" y="6324600"/>
            <a:ext cx="38608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9042400" y="6324600"/>
            <a:ext cx="2540000" cy="457200"/>
          </a:xfrm>
        </p:spPr>
        <p:txBody>
          <a:bodyPr/>
          <a:lstStyle>
            <a:lvl1pPr>
              <a:defRPr/>
            </a:lvl1pPr>
          </a:lstStyle>
          <a:p>
            <a:pPr>
              <a:defRPr/>
            </a:pPr>
            <a:fld id="{1526AD9A-DF62-47AC-99ED-4CE17050A8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 xmlns:p14="http://schemas.microsoft.com/office/powerpoint/2010/main" val="342226515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4"/>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197600" y="1600204"/>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03427678-DA59-4867-B2FF-D394A0672B5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0437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837385-41DA-4D52-9F04-4601808D75E0}" type="datetimeFigureOut">
              <a:rPr lang="el-GR" smtClean="0"/>
              <a:pPr/>
              <a:t>15/6/2013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8414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8837385-41DA-4D52-9F04-4601808D75E0}" type="datetimeFigureOut">
              <a:rPr lang="el-GR" smtClean="0"/>
              <a:pPr/>
              <a:t>15/6/2013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218248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8837385-41DA-4D52-9F04-4601808D75E0}" type="datetimeFigureOut">
              <a:rPr lang="el-GR" smtClean="0"/>
              <a:pPr/>
              <a:t>15/6/2013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295370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8837385-41DA-4D52-9F04-4601808D75E0}" type="datetimeFigureOut">
              <a:rPr lang="el-GR" smtClean="0"/>
              <a:pPr/>
              <a:t>15/6/2013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244184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37385-41DA-4D52-9F04-4601808D75E0}" type="datetimeFigureOut">
              <a:rPr lang="el-GR" smtClean="0"/>
              <a:pPr/>
              <a:t>15/6/2013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168598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37385-41DA-4D52-9F04-4601808D75E0}" type="datetimeFigureOut">
              <a:rPr lang="el-GR" smtClean="0"/>
              <a:pPr/>
              <a:t>15/6/2013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342302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37385-41DA-4D52-9F04-4601808D75E0}" type="datetimeFigureOut">
              <a:rPr lang="el-GR" smtClean="0"/>
              <a:pPr/>
              <a:t>15/6/2013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127102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37385-41DA-4D52-9F04-4601808D75E0}" type="datetimeFigureOut">
              <a:rPr lang="el-GR" smtClean="0"/>
              <a:pPr/>
              <a:t>15/6/2013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8F554-CED8-4673-92A3-15CF4230562A}" type="slidenum">
              <a:rPr lang="el-GR" smtClean="0"/>
              <a:pPr/>
              <a:t>‹#›</a:t>
            </a:fld>
            <a:endParaRPr lang="el-GR"/>
          </a:p>
        </p:txBody>
      </p:sp>
    </p:spTree>
    <p:extLst>
      <p:ext uri="{BB962C8B-B14F-4D97-AF65-F5344CB8AC3E}">
        <p14:creationId xmlns="" xmlns:p14="http://schemas.microsoft.com/office/powerpoint/2010/main" val="427657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370" tIns="45687" rIns="91370" bIns="45687"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609600" y="1600204"/>
            <a:ext cx="10972800" cy="4525963"/>
          </a:xfrm>
          <a:prstGeom prst="rect">
            <a:avLst/>
          </a:prstGeom>
        </p:spPr>
        <p:txBody>
          <a:bodyPr vert="horz" lIns="91370" tIns="45687" rIns="91370" bIns="456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609600" y="6356358"/>
            <a:ext cx="2844800" cy="365125"/>
          </a:xfrm>
          <a:prstGeom prst="rect">
            <a:avLst/>
          </a:prstGeom>
        </p:spPr>
        <p:txBody>
          <a:bodyPr vert="horz" lIns="91370" tIns="45687" rIns="91370" bIns="45687" rtlCol="0" anchor="ctr"/>
          <a:lstStyle>
            <a:lvl1pPr algn="l">
              <a:defRPr sz="1200">
                <a:solidFill>
                  <a:schemeClr val="tx1">
                    <a:tint val="75000"/>
                  </a:schemeClr>
                </a:solidFill>
              </a:defRPr>
            </a:lvl1pPr>
          </a:lstStyle>
          <a:p>
            <a:pPr defTabSz="913737"/>
            <a:fld id="{36848C24-7117-4CE2-A2F4-20D2B145FE18}" type="datetimeFigureOut">
              <a:rPr lang="el-GR" smtClean="0">
                <a:solidFill>
                  <a:prstClr val="black">
                    <a:tint val="75000"/>
                  </a:prstClr>
                </a:solidFill>
              </a:rPr>
              <a:pPr defTabSz="913737"/>
              <a:t>15/6/2013</a:t>
            </a:fld>
            <a:endParaRPr lang="el-GR">
              <a:solidFill>
                <a:prstClr val="black">
                  <a:tint val="75000"/>
                </a:prstClr>
              </a:solidFill>
            </a:endParaRPr>
          </a:p>
        </p:txBody>
      </p:sp>
      <p:sp>
        <p:nvSpPr>
          <p:cNvPr id="5" name="Footer Placeholder 4"/>
          <p:cNvSpPr>
            <a:spLocks noGrp="1"/>
          </p:cNvSpPr>
          <p:nvPr>
            <p:ph type="ftr" sz="quarter" idx="3"/>
          </p:nvPr>
        </p:nvSpPr>
        <p:spPr>
          <a:xfrm>
            <a:off x="4165600" y="6356358"/>
            <a:ext cx="3860800" cy="365125"/>
          </a:xfrm>
          <a:prstGeom prst="rect">
            <a:avLst/>
          </a:prstGeom>
        </p:spPr>
        <p:txBody>
          <a:bodyPr vert="horz" lIns="91370" tIns="45687" rIns="91370" bIns="45687" rtlCol="0" anchor="ctr"/>
          <a:lstStyle>
            <a:lvl1pPr algn="ctr">
              <a:defRPr sz="1200">
                <a:solidFill>
                  <a:schemeClr val="tx1">
                    <a:tint val="75000"/>
                  </a:schemeClr>
                </a:solidFill>
              </a:defRPr>
            </a:lvl1pPr>
          </a:lstStyle>
          <a:p>
            <a:pPr defTabSz="913737"/>
            <a:endParaRPr lang="el-GR">
              <a:solidFill>
                <a:prstClr val="black">
                  <a:tint val="75000"/>
                </a:prstClr>
              </a:solidFill>
            </a:endParaRPr>
          </a:p>
        </p:txBody>
      </p:sp>
      <p:sp>
        <p:nvSpPr>
          <p:cNvPr id="6" name="Slide Number Placeholder 5"/>
          <p:cNvSpPr>
            <a:spLocks noGrp="1"/>
          </p:cNvSpPr>
          <p:nvPr>
            <p:ph type="sldNum" sz="quarter" idx="4"/>
          </p:nvPr>
        </p:nvSpPr>
        <p:spPr>
          <a:xfrm>
            <a:off x="8737600" y="6356358"/>
            <a:ext cx="2844800" cy="365125"/>
          </a:xfrm>
          <a:prstGeom prst="rect">
            <a:avLst/>
          </a:prstGeom>
        </p:spPr>
        <p:txBody>
          <a:bodyPr vert="horz" lIns="91370" tIns="45687" rIns="91370" bIns="45687" rtlCol="0" anchor="ctr"/>
          <a:lstStyle>
            <a:lvl1pPr algn="r">
              <a:defRPr sz="1200">
                <a:solidFill>
                  <a:schemeClr val="tx1">
                    <a:tint val="75000"/>
                  </a:schemeClr>
                </a:solidFill>
              </a:defRPr>
            </a:lvl1pPr>
          </a:lstStyle>
          <a:p>
            <a:pPr defTabSz="913737"/>
            <a:fld id="{5ACAAD74-1500-40EC-A5B7-D32E3825A359}" type="slidenum">
              <a:rPr lang="el-GR" smtClean="0">
                <a:solidFill>
                  <a:prstClr val="black">
                    <a:tint val="75000"/>
                  </a:prstClr>
                </a:solidFill>
              </a:rPr>
              <a:pPr defTabSz="913737"/>
              <a:t>‹#›</a:t>
            </a:fld>
            <a:endParaRPr lang="el-GR">
              <a:solidFill>
                <a:prstClr val="black">
                  <a:tint val="75000"/>
                </a:prstClr>
              </a:solidFill>
            </a:endParaRPr>
          </a:p>
        </p:txBody>
      </p:sp>
    </p:spTree>
    <p:extLst>
      <p:ext uri="{BB962C8B-B14F-4D97-AF65-F5344CB8AC3E}">
        <p14:creationId xmlns="" xmlns:p14="http://schemas.microsoft.com/office/powerpoint/2010/main" val="2760511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3737" rtl="0" eaLnBrk="1" latinLnBrk="0" hangingPunct="1">
        <a:spcBef>
          <a:spcPct val="0"/>
        </a:spcBef>
        <a:buNone/>
        <a:defRPr sz="4400" kern="1200">
          <a:solidFill>
            <a:schemeClr val="tx1"/>
          </a:solidFill>
          <a:latin typeface="+mj-lt"/>
          <a:ea typeface="+mj-ea"/>
          <a:cs typeface="+mj-cs"/>
        </a:defRPr>
      </a:lvl1pPr>
    </p:titleStyle>
    <p:bodyStyle>
      <a:lvl1pPr marL="342651" indent="-342651" algn="l" defTabSz="91373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11" indent="-285541" algn="l" defTabSz="91373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73" indent="-228435" algn="l" defTabSz="91373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40"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908"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776"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44"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13"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380" indent="-228435" algn="l" defTabSz="9137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3737" rtl="0" eaLnBrk="1" latinLnBrk="0" hangingPunct="1">
        <a:defRPr sz="1800" kern="1200">
          <a:solidFill>
            <a:schemeClr val="tx1"/>
          </a:solidFill>
          <a:latin typeface="+mn-lt"/>
          <a:ea typeface="+mn-ea"/>
          <a:cs typeface="+mn-cs"/>
        </a:defRPr>
      </a:lvl1pPr>
      <a:lvl2pPr marL="456867" algn="l" defTabSz="913737" rtl="0" eaLnBrk="1" latinLnBrk="0" hangingPunct="1">
        <a:defRPr sz="1800" kern="1200">
          <a:solidFill>
            <a:schemeClr val="tx1"/>
          </a:solidFill>
          <a:latin typeface="+mn-lt"/>
          <a:ea typeface="+mn-ea"/>
          <a:cs typeface="+mn-cs"/>
        </a:defRPr>
      </a:lvl2pPr>
      <a:lvl3pPr marL="913737" algn="l" defTabSz="913737" rtl="0" eaLnBrk="1" latinLnBrk="0" hangingPunct="1">
        <a:defRPr sz="1800" kern="1200">
          <a:solidFill>
            <a:schemeClr val="tx1"/>
          </a:solidFill>
          <a:latin typeface="+mn-lt"/>
          <a:ea typeface="+mn-ea"/>
          <a:cs typeface="+mn-cs"/>
        </a:defRPr>
      </a:lvl3pPr>
      <a:lvl4pPr marL="1370606" algn="l" defTabSz="913737" rtl="0" eaLnBrk="1" latinLnBrk="0" hangingPunct="1">
        <a:defRPr sz="1800" kern="1200">
          <a:solidFill>
            <a:schemeClr val="tx1"/>
          </a:solidFill>
          <a:latin typeface="+mn-lt"/>
          <a:ea typeface="+mn-ea"/>
          <a:cs typeface="+mn-cs"/>
        </a:defRPr>
      </a:lvl4pPr>
      <a:lvl5pPr marL="1827473" algn="l" defTabSz="913737" rtl="0" eaLnBrk="1" latinLnBrk="0" hangingPunct="1">
        <a:defRPr sz="1800" kern="1200">
          <a:solidFill>
            <a:schemeClr val="tx1"/>
          </a:solidFill>
          <a:latin typeface="+mn-lt"/>
          <a:ea typeface="+mn-ea"/>
          <a:cs typeface="+mn-cs"/>
        </a:defRPr>
      </a:lvl5pPr>
      <a:lvl6pPr marL="2284342" algn="l" defTabSz="913737" rtl="0" eaLnBrk="1" latinLnBrk="0" hangingPunct="1">
        <a:defRPr sz="1800" kern="1200">
          <a:solidFill>
            <a:schemeClr val="tx1"/>
          </a:solidFill>
          <a:latin typeface="+mn-lt"/>
          <a:ea typeface="+mn-ea"/>
          <a:cs typeface="+mn-cs"/>
        </a:defRPr>
      </a:lvl6pPr>
      <a:lvl7pPr marL="2741210" algn="l" defTabSz="913737" rtl="0" eaLnBrk="1" latinLnBrk="0" hangingPunct="1">
        <a:defRPr sz="1800" kern="1200">
          <a:solidFill>
            <a:schemeClr val="tx1"/>
          </a:solidFill>
          <a:latin typeface="+mn-lt"/>
          <a:ea typeface="+mn-ea"/>
          <a:cs typeface="+mn-cs"/>
        </a:defRPr>
      </a:lvl7pPr>
      <a:lvl8pPr marL="3198076" algn="l" defTabSz="913737" rtl="0" eaLnBrk="1" latinLnBrk="0" hangingPunct="1">
        <a:defRPr sz="1800" kern="1200">
          <a:solidFill>
            <a:schemeClr val="tx1"/>
          </a:solidFill>
          <a:latin typeface="+mn-lt"/>
          <a:ea typeface="+mn-ea"/>
          <a:cs typeface="+mn-cs"/>
        </a:defRPr>
      </a:lvl8pPr>
      <a:lvl9pPr marL="3654946" algn="l" defTabSz="9137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4184" y="2321462"/>
            <a:ext cx="4065728" cy="707886"/>
          </a:xfrm>
          <a:prstGeom prst="rect">
            <a:avLst/>
          </a:prstGeom>
          <a:noFill/>
        </p:spPr>
        <p:txBody>
          <a:bodyPr wrap="none" rtlCol="0">
            <a:spAutoFit/>
          </a:bodyPr>
          <a:lstStyle/>
          <a:p>
            <a:pPr>
              <a:spcAft>
                <a:spcPts val="1200"/>
              </a:spcAft>
            </a:pPr>
            <a:r>
              <a:rPr lang="el-GR" sz="4000" b="1" dirty="0" smtClean="0">
                <a:ln w="0"/>
                <a:gradFill flip="none" rotWithShape="1">
                  <a:gsLst>
                    <a:gs pos="21000">
                      <a:schemeClr val="accent1">
                        <a:lumMod val="50000"/>
                      </a:schemeClr>
                    </a:gs>
                    <a:gs pos="88000">
                      <a:srgbClr val="C5C7CA"/>
                    </a:gs>
                  </a:gsLst>
                  <a:lin ang="5400000" scaled="1"/>
                  <a:tileRect/>
                </a:gradFill>
                <a:effectLst>
                  <a:reflection blurRad="6350" stA="75000" endPos="25000" dist="63500" dir="5400000" sy="-100000" algn="bl" rotWithShape="0"/>
                </a:effectLst>
                <a:latin typeface="Corbel" panose="020B0503020204020204" pitchFamily="34" charset="0"/>
              </a:rPr>
              <a:t>Σύνδρομο</a:t>
            </a:r>
            <a:r>
              <a:rPr lang="el-GR" sz="4000" b="1" dirty="0" smtClean="0">
                <a:ln w="0"/>
                <a:gradFill flip="none" rotWithShape="1">
                  <a:gsLst>
                    <a:gs pos="21000">
                      <a:schemeClr val="accent1">
                        <a:lumMod val="50000"/>
                      </a:schemeClr>
                    </a:gs>
                    <a:gs pos="88000">
                      <a:srgbClr val="C5C7CA"/>
                    </a:gs>
                  </a:gsLst>
                  <a:lin ang="5400000" scaled="1"/>
                  <a:tileRect/>
                </a:gradFill>
                <a:effectLst>
                  <a:reflection blurRad="6350" stA="70000" endPos="30000" dist="63500" dir="5400000" sy="-100000" algn="bl" rotWithShape="0"/>
                </a:effectLst>
                <a:latin typeface="Corbel" panose="020B0503020204020204" pitchFamily="34" charset="0"/>
              </a:rPr>
              <a:t> </a:t>
            </a:r>
            <a:r>
              <a:rPr lang="en-US" sz="4000" b="1" dirty="0" err="1" smtClean="0">
                <a:ln w="0"/>
                <a:gradFill flip="none" rotWithShape="1">
                  <a:gsLst>
                    <a:gs pos="21000">
                      <a:schemeClr val="accent1">
                        <a:lumMod val="50000"/>
                      </a:schemeClr>
                    </a:gs>
                    <a:gs pos="88000">
                      <a:srgbClr val="C5C7CA"/>
                    </a:gs>
                  </a:gsLst>
                  <a:lin ang="5400000" scaled="1"/>
                  <a:tileRect/>
                </a:gradFill>
                <a:effectLst>
                  <a:reflection blurRad="6350" stA="75000" endPos="25000" dist="63500" dir="5400000" sy="-100000" algn="bl" rotWithShape="0"/>
                </a:effectLst>
                <a:latin typeface="Corbel" panose="020B0503020204020204" pitchFamily="34" charset="0"/>
              </a:rPr>
              <a:t>Alport</a:t>
            </a:r>
            <a:r>
              <a:rPr lang="en-US" sz="4000" b="1" dirty="0" smtClean="0">
                <a:ln w="0"/>
                <a:gradFill flip="none" rotWithShape="1">
                  <a:gsLst>
                    <a:gs pos="21000">
                      <a:schemeClr val="accent1">
                        <a:lumMod val="50000"/>
                      </a:schemeClr>
                    </a:gs>
                    <a:gs pos="88000">
                      <a:srgbClr val="C5C7CA"/>
                    </a:gs>
                  </a:gsLst>
                  <a:lin ang="5400000" scaled="1"/>
                  <a:tileRect/>
                </a:gradFill>
                <a:effectLst>
                  <a:reflection blurRad="6350" stA="70000" endPos="30000" dist="63500" dir="5400000" sy="-100000" algn="bl" rotWithShape="0"/>
                </a:effectLst>
                <a:latin typeface="Corbel" panose="020B0503020204020204" pitchFamily="34" charset="0"/>
              </a:rPr>
              <a:t> </a:t>
            </a:r>
            <a:endParaRPr lang="el-GR" sz="4000" b="1" dirty="0" smtClean="0">
              <a:ln w="0"/>
              <a:gradFill flip="none" rotWithShape="1">
                <a:gsLst>
                  <a:gs pos="21000">
                    <a:schemeClr val="accent1">
                      <a:lumMod val="50000"/>
                    </a:schemeClr>
                  </a:gs>
                  <a:gs pos="88000">
                    <a:srgbClr val="C5C7CA"/>
                  </a:gs>
                </a:gsLst>
                <a:lin ang="5400000" scaled="1"/>
                <a:tileRect/>
              </a:gradFill>
              <a:effectLst>
                <a:reflection blurRad="6350" stA="70000" endPos="30000" dist="63500" dir="5400000" sy="-100000" algn="bl" rotWithShape="0"/>
              </a:effectLst>
              <a:latin typeface="Corbel" panose="020B0503020204020204" pitchFamily="34" charset="0"/>
            </a:endParaRPr>
          </a:p>
        </p:txBody>
      </p:sp>
      <p:sp>
        <p:nvSpPr>
          <p:cNvPr id="3" name="TextBox 2"/>
          <p:cNvSpPr txBox="1"/>
          <p:nvPr/>
        </p:nvSpPr>
        <p:spPr>
          <a:xfrm>
            <a:off x="7084880" y="4724402"/>
            <a:ext cx="3556679" cy="400110"/>
          </a:xfrm>
          <a:prstGeom prst="rect">
            <a:avLst/>
          </a:prstGeom>
          <a:noFill/>
        </p:spPr>
        <p:txBody>
          <a:bodyPr wrap="none" rtlCol="0">
            <a:spAutoFit/>
          </a:bodyPr>
          <a:lstStyle/>
          <a:p>
            <a:pPr>
              <a:spcAft>
                <a:spcPts val="1200"/>
              </a:spcAft>
            </a:pPr>
            <a:r>
              <a:rPr lang="el-GR" sz="2000" dirty="0" err="1" smtClean="0">
                <a:ln w="0"/>
                <a:gradFill>
                  <a:gsLst>
                    <a:gs pos="21000">
                      <a:srgbClr val="53575C"/>
                    </a:gs>
                    <a:gs pos="88000">
                      <a:srgbClr val="C5C7CA"/>
                    </a:gs>
                  </a:gsLst>
                  <a:lin ang="5400000"/>
                </a:gradFill>
                <a:latin typeface="Corbel" panose="020B0503020204020204" pitchFamily="34" charset="0"/>
              </a:rPr>
              <a:t>Ντάτσης</a:t>
            </a:r>
            <a:r>
              <a:rPr lang="el-GR" sz="2000" dirty="0" smtClean="0">
                <a:ln w="0"/>
                <a:gradFill>
                  <a:gsLst>
                    <a:gs pos="21000">
                      <a:srgbClr val="53575C"/>
                    </a:gs>
                    <a:gs pos="88000">
                      <a:srgbClr val="C5C7CA"/>
                    </a:gs>
                  </a:gsLst>
                  <a:lin ang="5400000"/>
                </a:gradFill>
                <a:latin typeface="Corbel" panose="020B0503020204020204" pitchFamily="34" charset="0"/>
              </a:rPr>
              <a:t> Γιώργος, Νεφρολόγος</a:t>
            </a:r>
            <a:endParaRPr lang="en-US" sz="2000" dirty="0" smtClean="0">
              <a:ln w="0"/>
              <a:gradFill>
                <a:gsLst>
                  <a:gs pos="21000">
                    <a:srgbClr val="53575C"/>
                  </a:gs>
                  <a:gs pos="88000">
                    <a:srgbClr val="C5C7CA"/>
                  </a:gs>
                </a:gsLst>
                <a:lin ang="5400000"/>
              </a:gradFill>
              <a:latin typeface="Corbel" panose="020B0503020204020204" pitchFamily="34" charset="0"/>
            </a:endParaRPr>
          </a:p>
        </p:txBody>
      </p:sp>
    </p:spTree>
    <p:extLst>
      <p:ext uri="{BB962C8B-B14F-4D97-AF65-F5344CB8AC3E}">
        <p14:creationId xmlns="" xmlns:p14="http://schemas.microsoft.com/office/powerpoint/2010/main" val="1374315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1524000" y="275133"/>
            <a:ext cx="9144000" cy="701664"/>
          </a:xfrm>
          <a:prstGeom prst="rect">
            <a:avLst/>
          </a:prstGeom>
        </p:spPr>
        <p:txBody>
          <a:bodyPr vert="horz" wrap="square" lIns="71948" tIns="45687" rIns="71948" bIns="45687"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200" dirty="0">
                <a:latin typeface="Corbel" panose="020B0503020204020204" pitchFamily="34" charset="0"/>
              </a:rPr>
              <a:t>Χρονική και χωρική κατανομή </a:t>
            </a:r>
            <a:r>
              <a:rPr lang="el-GR" sz="2200" dirty="0" smtClean="0">
                <a:latin typeface="Corbel" panose="020B0503020204020204" pitchFamily="34" charset="0"/>
              </a:rPr>
              <a:t>των </a:t>
            </a:r>
            <a:r>
              <a:rPr lang="el-GR" sz="2200" dirty="0" err="1" smtClean="0">
                <a:latin typeface="Corbel" panose="020B0503020204020204" pitchFamily="34" charset="0"/>
              </a:rPr>
              <a:t>ισομορφών</a:t>
            </a:r>
            <a:r>
              <a:rPr lang="el-GR" sz="2200" dirty="0" smtClean="0">
                <a:latin typeface="Corbel" panose="020B0503020204020204" pitchFamily="34" charset="0"/>
              </a:rPr>
              <a:t> του δικτύου </a:t>
            </a:r>
            <a:r>
              <a:rPr lang="el-GR" sz="2200" dirty="0">
                <a:latin typeface="Corbel" panose="020B0503020204020204" pitchFamily="34" charset="0"/>
              </a:rPr>
              <a:t>κολλαγόνου IV κατά τη </a:t>
            </a:r>
            <a:r>
              <a:rPr lang="el-GR" sz="2200" dirty="0" smtClean="0">
                <a:latin typeface="Corbel" panose="020B0503020204020204" pitchFamily="34" charset="0"/>
              </a:rPr>
              <a:t>νεφρική οργανογένεση</a:t>
            </a:r>
            <a:endParaRPr lang="el-GR" sz="2200" dirty="0">
              <a:latin typeface="Corbel" panose="020B0503020204020204" pitchFamily="34" charset="0"/>
            </a:endParaRPr>
          </a:p>
        </p:txBody>
      </p:sp>
      <p:pic>
        <p:nvPicPr>
          <p:cNvPr id="3" name="Picture 2"/>
          <p:cNvPicPr>
            <a:picLocks noChangeAspect="1"/>
          </p:cNvPicPr>
          <p:nvPr/>
        </p:nvPicPr>
        <p:blipFill rotWithShape="1">
          <a:blip r:embed="rId3"/>
          <a:srcRect b="51703"/>
          <a:stretch/>
        </p:blipFill>
        <p:spPr>
          <a:xfrm>
            <a:off x="1555514" y="1114574"/>
            <a:ext cx="9080973" cy="4705238"/>
          </a:xfrm>
          <a:prstGeom prst="rect">
            <a:avLst/>
          </a:prstGeom>
        </p:spPr>
      </p:pic>
      <p:sp>
        <p:nvSpPr>
          <p:cNvPr id="4" name="Rectangle 3"/>
          <p:cNvSpPr/>
          <p:nvPr/>
        </p:nvSpPr>
        <p:spPr>
          <a:xfrm>
            <a:off x="7629189" y="5802162"/>
            <a:ext cx="3007298" cy="307777"/>
          </a:xfrm>
          <a:prstGeom prst="rect">
            <a:avLst/>
          </a:prstGeom>
        </p:spPr>
        <p:txBody>
          <a:bodyPr wrap="none">
            <a:spAutoFit/>
          </a:bodyPr>
          <a:lstStyle/>
          <a:p>
            <a:r>
              <a:rPr lang="en-US" sz="1400" dirty="0">
                <a:latin typeface="Corbel" panose="020B0503020204020204" pitchFamily="34" charset="0"/>
              </a:rPr>
              <a:t>N. Engl. J. Med. </a:t>
            </a:r>
            <a:r>
              <a:rPr lang="el-GR" sz="1400" dirty="0" smtClean="0">
                <a:latin typeface="Corbel" panose="020B0503020204020204" pitchFamily="34" charset="0"/>
              </a:rPr>
              <a:t>(2004) </a:t>
            </a:r>
            <a:r>
              <a:rPr lang="en-US" sz="1400" dirty="0" smtClean="0">
                <a:latin typeface="Corbel" panose="020B0503020204020204" pitchFamily="34" charset="0"/>
              </a:rPr>
              <a:t>348</a:t>
            </a:r>
            <a:r>
              <a:rPr lang="en-US" sz="1400" dirty="0">
                <a:latin typeface="Corbel" panose="020B0503020204020204" pitchFamily="34" charset="0"/>
              </a:rPr>
              <a:t>, </a:t>
            </a:r>
            <a:r>
              <a:rPr lang="en-US" sz="1400" dirty="0" smtClean="0">
                <a:latin typeface="Corbel" panose="020B0503020204020204" pitchFamily="34" charset="0"/>
              </a:rPr>
              <a:t>2543–2556</a:t>
            </a:r>
            <a:endParaRPr lang="el-GR" sz="1400" dirty="0">
              <a:latin typeface="Corbel" panose="020B0503020204020204" pitchFamily="34" charset="0"/>
            </a:endParaRPr>
          </a:p>
        </p:txBody>
      </p:sp>
    </p:spTree>
    <p:extLst>
      <p:ext uri="{BB962C8B-B14F-4D97-AF65-F5344CB8AC3E}">
        <p14:creationId xmlns="" xmlns:p14="http://schemas.microsoft.com/office/powerpoint/2010/main" val="1824255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2000"/>
            <a:ext cx="9144000" cy="1107929"/>
          </a:xfrm>
        </p:spPr>
        <p:txBody>
          <a:bodyPr vert="horz" wrap="square" lIns="71948" tIns="45687" rIns="71948" bIns="45687" rtlCol="0" anchor="ctr">
            <a:spAutoFit/>
          </a:bodyPr>
          <a:lstStyle/>
          <a:p>
            <a:r>
              <a:rPr lang="en-US" sz="2200" dirty="0">
                <a:latin typeface="Corbel" panose="020B0503020204020204" pitchFamily="34" charset="0"/>
              </a:rPr>
              <a:t>Isoform switching of type IV collagen is developmentally arrested in </a:t>
            </a:r>
            <a:r>
              <a:rPr lang="en-US" sz="2200" dirty="0" smtClean="0">
                <a:latin typeface="Corbel" panose="020B0503020204020204" pitchFamily="34" charset="0"/>
              </a:rPr>
              <a:t>X-linked Alport </a:t>
            </a:r>
            <a:r>
              <a:rPr lang="en-US" sz="2200" dirty="0">
                <a:latin typeface="Corbel" panose="020B0503020204020204" pitchFamily="34" charset="0"/>
              </a:rPr>
              <a:t>syndrome leading to increased susceptibility of renal basement membranes to </a:t>
            </a:r>
            <a:r>
              <a:rPr lang="en-US" sz="2200" dirty="0" err="1">
                <a:latin typeface="Corbel" panose="020B0503020204020204" pitchFamily="34" charset="0"/>
              </a:rPr>
              <a:t>endoproteolysis</a:t>
            </a:r>
            <a:r>
              <a:rPr lang="en-US" sz="2200" dirty="0">
                <a:latin typeface="Corbel" panose="020B0503020204020204" pitchFamily="34" charset="0"/>
              </a:rPr>
              <a:t>.</a:t>
            </a:r>
            <a:endParaRPr lang="el-GR" sz="2200" dirty="0">
              <a:latin typeface="Corbel" panose="020B0503020204020204" pitchFamily="34" charset="0"/>
            </a:endParaRPr>
          </a:p>
        </p:txBody>
      </p:sp>
      <p:sp>
        <p:nvSpPr>
          <p:cNvPr id="13" name="TextBox 12"/>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a:solidFill>
                  <a:prstClr val="black">
                    <a:lumMod val="50000"/>
                    <a:lumOff val="50000"/>
                  </a:prstClr>
                </a:solidFill>
                <a:latin typeface="Corbel" panose="020B0503020204020204" pitchFamily="34" charset="0"/>
              </a:rPr>
              <a:t>J </a:t>
            </a:r>
            <a:r>
              <a:rPr lang="en-US" sz="1200" dirty="0" err="1">
                <a:solidFill>
                  <a:prstClr val="black">
                    <a:lumMod val="50000"/>
                    <a:lumOff val="50000"/>
                  </a:prstClr>
                </a:solidFill>
                <a:latin typeface="Corbel" panose="020B0503020204020204" pitchFamily="34" charset="0"/>
              </a:rPr>
              <a:t>Clin</a:t>
            </a:r>
            <a:r>
              <a:rPr lang="en-US" sz="1200" dirty="0">
                <a:solidFill>
                  <a:prstClr val="black">
                    <a:lumMod val="50000"/>
                    <a:lumOff val="50000"/>
                  </a:prstClr>
                </a:solidFill>
                <a:latin typeface="Corbel" panose="020B0503020204020204" pitchFamily="34" charset="0"/>
              </a:rPr>
              <a:t> Invest. 1997 May 15;99(10):2470-8.</a:t>
            </a:r>
            <a:endParaRPr lang="el-GR" sz="1200" dirty="0">
              <a:solidFill>
                <a:prstClr val="black">
                  <a:lumMod val="50000"/>
                  <a:lumOff val="50000"/>
                </a:prstClr>
              </a:solidFill>
              <a:latin typeface="Corbel" panose="020B0503020204020204" pitchFamily="34" charset="0"/>
            </a:endParaRPr>
          </a:p>
        </p:txBody>
      </p:sp>
      <p:cxnSp>
        <p:nvCxnSpPr>
          <p:cNvPr id="10" name="Straight Connector 9"/>
          <p:cNvCxnSpPr/>
          <p:nvPr/>
        </p:nvCxnSpPr>
        <p:spPr>
          <a:xfrm>
            <a:off x="1875051" y="2169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75051" y="2475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75051" y="2628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75051" y="2781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75051" y="2934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75051" y="3087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75051" y="3240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75051" y="3393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75051" y="3546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75051" y="3699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75051" y="3852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75051" y="4005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75051" y="4770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75051" y="4923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75051" y="5076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75051" y="5229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75051" y="4158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75051" y="4311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75051" y="4464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875051" y="4617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875051" y="2322630"/>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62342" y="2029389"/>
            <a:ext cx="354584" cy="292388"/>
          </a:xfrm>
          <a:prstGeom prst="rect">
            <a:avLst/>
          </a:prstGeom>
          <a:noFill/>
        </p:spPr>
        <p:txBody>
          <a:bodyPr wrap="none" rtlCol="0">
            <a:spAutoFit/>
          </a:bodyPr>
          <a:lstStyle/>
          <a:p>
            <a:r>
              <a:rPr lang="en-US" sz="1300" dirty="0" smtClean="0">
                <a:latin typeface="Corbel" panose="020B0503020204020204" pitchFamily="34" charset="0"/>
              </a:rPr>
              <a:t>20</a:t>
            </a:r>
            <a:endParaRPr lang="el-GR" sz="1300" dirty="0">
              <a:latin typeface="Corbel" panose="020B0503020204020204" pitchFamily="34" charset="0"/>
            </a:endParaRPr>
          </a:p>
        </p:txBody>
      </p:sp>
      <p:sp>
        <p:nvSpPr>
          <p:cNvPr id="32" name="TextBox 31"/>
          <p:cNvSpPr txBox="1"/>
          <p:nvPr/>
        </p:nvSpPr>
        <p:spPr>
          <a:xfrm>
            <a:off x="1562342" y="2334973"/>
            <a:ext cx="354584" cy="292388"/>
          </a:xfrm>
          <a:prstGeom prst="rect">
            <a:avLst/>
          </a:prstGeom>
          <a:noFill/>
        </p:spPr>
        <p:txBody>
          <a:bodyPr wrap="none" rtlCol="0">
            <a:spAutoFit/>
          </a:bodyPr>
          <a:lstStyle/>
          <a:p>
            <a:r>
              <a:rPr lang="en-US" sz="1300" dirty="0" smtClean="0">
                <a:latin typeface="Corbel" panose="020B0503020204020204" pitchFamily="34" charset="0"/>
              </a:rPr>
              <a:t>18</a:t>
            </a:r>
            <a:endParaRPr lang="el-GR" sz="1300" dirty="0">
              <a:latin typeface="Corbel" panose="020B0503020204020204" pitchFamily="34" charset="0"/>
            </a:endParaRPr>
          </a:p>
        </p:txBody>
      </p:sp>
      <p:sp>
        <p:nvSpPr>
          <p:cNvPr id="33" name="TextBox 32"/>
          <p:cNvSpPr txBox="1"/>
          <p:nvPr/>
        </p:nvSpPr>
        <p:spPr>
          <a:xfrm>
            <a:off x="1562342" y="2640557"/>
            <a:ext cx="354584" cy="292388"/>
          </a:xfrm>
          <a:prstGeom prst="rect">
            <a:avLst/>
          </a:prstGeom>
          <a:noFill/>
        </p:spPr>
        <p:txBody>
          <a:bodyPr wrap="none" rtlCol="0">
            <a:spAutoFit/>
          </a:bodyPr>
          <a:lstStyle/>
          <a:p>
            <a:r>
              <a:rPr lang="en-US" sz="1300" dirty="0" smtClean="0">
                <a:latin typeface="Corbel" panose="020B0503020204020204" pitchFamily="34" charset="0"/>
              </a:rPr>
              <a:t>16</a:t>
            </a:r>
            <a:endParaRPr lang="el-GR" sz="1300" dirty="0">
              <a:latin typeface="Corbel" panose="020B0503020204020204" pitchFamily="34" charset="0"/>
            </a:endParaRPr>
          </a:p>
        </p:txBody>
      </p:sp>
      <p:sp>
        <p:nvSpPr>
          <p:cNvPr id="34" name="TextBox 33"/>
          <p:cNvSpPr txBox="1"/>
          <p:nvPr/>
        </p:nvSpPr>
        <p:spPr>
          <a:xfrm>
            <a:off x="1562342" y="2946141"/>
            <a:ext cx="354584" cy="292388"/>
          </a:xfrm>
          <a:prstGeom prst="rect">
            <a:avLst/>
          </a:prstGeom>
          <a:noFill/>
        </p:spPr>
        <p:txBody>
          <a:bodyPr wrap="none" rtlCol="0">
            <a:spAutoFit/>
          </a:bodyPr>
          <a:lstStyle/>
          <a:p>
            <a:r>
              <a:rPr lang="en-US" sz="1300" dirty="0" smtClean="0">
                <a:latin typeface="Corbel" panose="020B0503020204020204" pitchFamily="34" charset="0"/>
              </a:rPr>
              <a:t>14</a:t>
            </a:r>
            <a:endParaRPr lang="el-GR" sz="1300" dirty="0">
              <a:latin typeface="Corbel" panose="020B0503020204020204" pitchFamily="34" charset="0"/>
            </a:endParaRPr>
          </a:p>
        </p:txBody>
      </p:sp>
      <p:sp>
        <p:nvSpPr>
          <p:cNvPr id="35" name="TextBox 34"/>
          <p:cNvSpPr txBox="1"/>
          <p:nvPr/>
        </p:nvSpPr>
        <p:spPr>
          <a:xfrm>
            <a:off x="1562342" y="3251725"/>
            <a:ext cx="354584" cy="292388"/>
          </a:xfrm>
          <a:prstGeom prst="rect">
            <a:avLst/>
          </a:prstGeom>
          <a:noFill/>
        </p:spPr>
        <p:txBody>
          <a:bodyPr wrap="none" rtlCol="0">
            <a:spAutoFit/>
          </a:bodyPr>
          <a:lstStyle/>
          <a:p>
            <a:r>
              <a:rPr lang="en-US" sz="1300" dirty="0" smtClean="0">
                <a:latin typeface="Corbel" panose="020B0503020204020204" pitchFamily="34" charset="0"/>
              </a:rPr>
              <a:t>12</a:t>
            </a:r>
            <a:endParaRPr lang="el-GR" sz="1300" dirty="0">
              <a:latin typeface="Corbel" panose="020B0503020204020204" pitchFamily="34" charset="0"/>
            </a:endParaRPr>
          </a:p>
        </p:txBody>
      </p:sp>
      <p:sp>
        <p:nvSpPr>
          <p:cNvPr id="36" name="TextBox 35"/>
          <p:cNvSpPr txBox="1"/>
          <p:nvPr/>
        </p:nvSpPr>
        <p:spPr>
          <a:xfrm>
            <a:off x="1562342" y="3557309"/>
            <a:ext cx="354584" cy="292388"/>
          </a:xfrm>
          <a:prstGeom prst="rect">
            <a:avLst/>
          </a:prstGeom>
          <a:noFill/>
        </p:spPr>
        <p:txBody>
          <a:bodyPr wrap="none" rtlCol="0">
            <a:spAutoFit/>
          </a:bodyPr>
          <a:lstStyle/>
          <a:p>
            <a:r>
              <a:rPr lang="en-US" sz="1300" dirty="0" smtClean="0">
                <a:latin typeface="Corbel" panose="020B0503020204020204" pitchFamily="34" charset="0"/>
              </a:rPr>
              <a:t>10</a:t>
            </a:r>
            <a:endParaRPr lang="el-GR" sz="1300" dirty="0">
              <a:latin typeface="Corbel" panose="020B0503020204020204" pitchFamily="34" charset="0"/>
            </a:endParaRPr>
          </a:p>
        </p:txBody>
      </p:sp>
      <p:sp>
        <p:nvSpPr>
          <p:cNvPr id="37" name="TextBox 36"/>
          <p:cNvSpPr txBox="1"/>
          <p:nvPr/>
        </p:nvSpPr>
        <p:spPr>
          <a:xfrm>
            <a:off x="1647300" y="3862893"/>
            <a:ext cx="269626" cy="292388"/>
          </a:xfrm>
          <a:prstGeom prst="rect">
            <a:avLst/>
          </a:prstGeom>
          <a:noFill/>
        </p:spPr>
        <p:txBody>
          <a:bodyPr wrap="none" rtlCol="0">
            <a:spAutoFit/>
          </a:bodyPr>
          <a:lstStyle/>
          <a:p>
            <a:r>
              <a:rPr lang="en-US" sz="1300" dirty="0" smtClean="0">
                <a:latin typeface="Corbel" panose="020B0503020204020204" pitchFamily="34" charset="0"/>
              </a:rPr>
              <a:t>8</a:t>
            </a:r>
            <a:endParaRPr lang="el-GR" sz="1300" dirty="0">
              <a:latin typeface="Corbel" panose="020B0503020204020204" pitchFamily="34" charset="0"/>
            </a:endParaRPr>
          </a:p>
        </p:txBody>
      </p:sp>
      <p:sp>
        <p:nvSpPr>
          <p:cNvPr id="38" name="TextBox 37"/>
          <p:cNvSpPr txBox="1"/>
          <p:nvPr/>
        </p:nvSpPr>
        <p:spPr>
          <a:xfrm>
            <a:off x="1647300" y="4168477"/>
            <a:ext cx="272832" cy="292388"/>
          </a:xfrm>
          <a:prstGeom prst="rect">
            <a:avLst/>
          </a:prstGeom>
          <a:noFill/>
        </p:spPr>
        <p:txBody>
          <a:bodyPr wrap="none" rtlCol="0">
            <a:spAutoFit/>
          </a:bodyPr>
          <a:lstStyle/>
          <a:p>
            <a:r>
              <a:rPr lang="en-US" sz="1300" dirty="0" smtClean="0">
                <a:latin typeface="Corbel" panose="020B0503020204020204" pitchFamily="34" charset="0"/>
              </a:rPr>
              <a:t>6</a:t>
            </a:r>
            <a:endParaRPr lang="el-GR" sz="1300" dirty="0">
              <a:latin typeface="Corbel" panose="020B0503020204020204" pitchFamily="34" charset="0"/>
            </a:endParaRPr>
          </a:p>
        </p:txBody>
      </p:sp>
      <p:sp>
        <p:nvSpPr>
          <p:cNvPr id="39" name="TextBox 38"/>
          <p:cNvSpPr txBox="1"/>
          <p:nvPr/>
        </p:nvSpPr>
        <p:spPr>
          <a:xfrm>
            <a:off x="1647300" y="4474061"/>
            <a:ext cx="269626" cy="292388"/>
          </a:xfrm>
          <a:prstGeom prst="rect">
            <a:avLst/>
          </a:prstGeom>
          <a:noFill/>
        </p:spPr>
        <p:txBody>
          <a:bodyPr wrap="none" rtlCol="0">
            <a:spAutoFit/>
          </a:bodyPr>
          <a:lstStyle/>
          <a:p>
            <a:r>
              <a:rPr lang="en-US" sz="1300" dirty="0" smtClean="0">
                <a:latin typeface="Corbel" panose="020B0503020204020204" pitchFamily="34" charset="0"/>
              </a:rPr>
              <a:t>4</a:t>
            </a:r>
            <a:endParaRPr lang="el-GR" sz="1300" dirty="0">
              <a:latin typeface="Corbel" panose="020B0503020204020204" pitchFamily="34" charset="0"/>
            </a:endParaRPr>
          </a:p>
        </p:txBody>
      </p:sp>
      <p:sp>
        <p:nvSpPr>
          <p:cNvPr id="41" name="TextBox 40"/>
          <p:cNvSpPr txBox="1"/>
          <p:nvPr/>
        </p:nvSpPr>
        <p:spPr>
          <a:xfrm>
            <a:off x="1647300" y="4779645"/>
            <a:ext cx="269626" cy="292388"/>
          </a:xfrm>
          <a:prstGeom prst="rect">
            <a:avLst/>
          </a:prstGeom>
          <a:noFill/>
        </p:spPr>
        <p:txBody>
          <a:bodyPr wrap="none" rtlCol="0">
            <a:spAutoFit/>
          </a:bodyPr>
          <a:lstStyle/>
          <a:p>
            <a:r>
              <a:rPr lang="en-US" sz="1300" dirty="0" smtClean="0">
                <a:latin typeface="Corbel" panose="020B0503020204020204" pitchFamily="34" charset="0"/>
              </a:rPr>
              <a:t>2</a:t>
            </a:r>
            <a:endParaRPr lang="el-GR" sz="1300" dirty="0">
              <a:latin typeface="Corbel" panose="020B0503020204020204" pitchFamily="34" charset="0"/>
            </a:endParaRPr>
          </a:p>
        </p:txBody>
      </p:sp>
      <p:sp>
        <p:nvSpPr>
          <p:cNvPr id="42" name="TextBox 41"/>
          <p:cNvSpPr txBox="1"/>
          <p:nvPr/>
        </p:nvSpPr>
        <p:spPr>
          <a:xfrm>
            <a:off x="1647300" y="5085231"/>
            <a:ext cx="269626" cy="292388"/>
          </a:xfrm>
          <a:prstGeom prst="rect">
            <a:avLst/>
          </a:prstGeom>
          <a:noFill/>
        </p:spPr>
        <p:txBody>
          <a:bodyPr wrap="none" rtlCol="0">
            <a:spAutoFit/>
          </a:bodyPr>
          <a:lstStyle/>
          <a:p>
            <a:r>
              <a:rPr lang="en-US" sz="1300" dirty="0" smtClean="0">
                <a:latin typeface="Corbel" panose="020B0503020204020204" pitchFamily="34" charset="0"/>
              </a:rPr>
              <a:t>0</a:t>
            </a:r>
            <a:endParaRPr lang="el-GR" sz="1300" dirty="0">
              <a:latin typeface="Corbel" panose="020B0503020204020204" pitchFamily="34" charset="0"/>
            </a:endParaRPr>
          </a:p>
        </p:txBody>
      </p:sp>
      <p:cxnSp>
        <p:nvCxnSpPr>
          <p:cNvPr id="6" name="Straight Connector 5"/>
          <p:cNvCxnSpPr/>
          <p:nvPr/>
        </p:nvCxnSpPr>
        <p:spPr>
          <a:xfrm>
            <a:off x="1947051" y="2169630"/>
            <a:ext cx="0" cy="30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2312563" y="4166607"/>
            <a:ext cx="180000" cy="330979"/>
            <a:chOff x="4536374" y="3152717"/>
            <a:chExt cx="321727" cy="330979"/>
          </a:xfrm>
        </p:grpSpPr>
        <p:cxnSp>
          <p:nvCxnSpPr>
            <p:cNvPr id="47" name="Straight Connector 46"/>
            <p:cNvCxnSpPr/>
            <p:nvPr/>
          </p:nvCxnSpPr>
          <p:spPr>
            <a:xfrm flipH="1" flipV="1">
              <a:off x="4697237" y="3152717"/>
              <a:ext cx="0" cy="3309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536374" y="3152717"/>
              <a:ext cx="3217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2153181" y="4273779"/>
            <a:ext cx="498764" cy="9612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Corbel" panose="020B0503020204020204" pitchFamily="34" charset="0"/>
            </a:endParaRPr>
          </a:p>
        </p:txBody>
      </p:sp>
      <p:sp>
        <p:nvSpPr>
          <p:cNvPr id="63" name="TextBox 62"/>
          <p:cNvSpPr txBox="1"/>
          <p:nvPr/>
        </p:nvSpPr>
        <p:spPr>
          <a:xfrm>
            <a:off x="2012072" y="5227465"/>
            <a:ext cx="790601" cy="338554"/>
          </a:xfrm>
          <a:prstGeom prst="rect">
            <a:avLst/>
          </a:prstGeom>
          <a:noFill/>
        </p:spPr>
        <p:txBody>
          <a:bodyPr wrap="none" rtlCol="0">
            <a:spAutoFit/>
          </a:bodyPr>
          <a:lstStyle/>
          <a:p>
            <a:r>
              <a:rPr lang="en-US" sz="1600" dirty="0" smtClean="0">
                <a:latin typeface="Corbel" panose="020B0503020204020204" pitchFamily="34" charset="0"/>
              </a:rPr>
              <a:t>normal</a:t>
            </a:r>
            <a:endParaRPr lang="el-GR" sz="1600" dirty="0">
              <a:latin typeface="Corbel" panose="020B0503020204020204" pitchFamily="34" charset="0"/>
            </a:endParaRPr>
          </a:p>
        </p:txBody>
      </p:sp>
      <p:grpSp>
        <p:nvGrpSpPr>
          <p:cNvPr id="51" name="Group 50"/>
          <p:cNvGrpSpPr/>
          <p:nvPr/>
        </p:nvGrpSpPr>
        <p:grpSpPr>
          <a:xfrm>
            <a:off x="3320807" y="2785046"/>
            <a:ext cx="180000" cy="330979"/>
            <a:chOff x="4536374" y="3152717"/>
            <a:chExt cx="321727" cy="330979"/>
          </a:xfrm>
        </p:grpSpPr>
        <p:cxnSp>
          <p:nvCxnSpPr>
            <p:cNvPr id="52" name="Straight Connector 51"/>
            <p:cNvCxnSpPr/>
            <p:nvPr/>
          </p:nvCxnSpPr>
          <p:spPr>
            <a:xfrm flipH="1" flipV="1">
              <a:off x="4697237" y="3152717"/>
              <a:ext cx="0" cy="330979"/>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536374" y="3152717"/>
              <a:ext cx="321727"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3161425" y="3013779"/>
            <a:ext cx="498764" cy="2221200"/>
          </a:xfrm>
          <a:prstGeom prst="rect">
            <a:avLst/>
          </a:prstGeom>
          <a:solidFill>
            <a:schemeClr val="accent2">
              <a:lumMod val="60000"/>
              <a:lumOff val="4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Corbel" panose="020B0503020204020204" pitchFamily="34" charset="0"/>
            </a:endParaRPr>
          </a:p>
        </p:txBody>
      </p:sp>
      <p:sp>
        <p:nvSpPr>
          <p:cNvPr id="64" name="TextBox 63"/>
          <p:cNvSpPr txBox="1"/>
          <p:nvPr/>
        </p:nvSpPr>
        <p:spPr>
          <a:xfrm>
            <a:off x="2832860" y="5227465"/>
            <a:ext cx="1205523" cy="338554"/>
          </a:xfrm>
          <a:prstGeom prst="rect">
            <a:avLst/>
          </a:prstGeom>
          <a:noFill/>
        </p:spPr>
        <p:txBody>
          <a:bodyPr wrap="none" rtlCol="0">
            <a:spAutoFit/>
          </a:bodyPr>
          <a:lstStyle/>
          <a:p>
            <a:r>
              <a:rPr lang="en-US" sz="1600" dirty="0" smtClean="0">
                <a:latin typeface="Corbel" panose="020B0503020204020204" pitchFamily="34" charset="0"/>
              </a:rPr>
              <a:t>X-linked AS </a:t>
            </a:r>
            <a:endParaRPr lang="el-GR" sz="1600" dirty="0">
              <a:latin typeface="Corbel" panose="020B0503020204020204" pitchFamily="34" charset="0"/>
            </a:endParaRPr>
          </a:p>
        </p:txBody>
      </p:sp>
      <p:grpSp>
        <p:nvGrpSpPr>
          <p:cNvPr id="55" name="Group 54"/>
          <p:cNvGrpSpPr/>
          <p:nvPr/>
        </p:nvGrpSpPr>
        <p:grpSpPr>
          <a:xfrm>
            <a:off x="4334875" y="4004024"/>
            <a:ext cx="180000" cy="330979"/>
            <a:chOff x="4536374" y="3152717"/>
            <a:chExt cx="321727" cy="330979"/>
          </a:xfrm>
          <a:solidFill>
            <a:schemeClr val="bg1"/>
          </a:solidFill>
        </p:grpSpPr>
        <p:cxnSp>
          <p:nvCxnSpPr>
            <p:cNvPr id="56" name="Straight Connector 55"/>
            <p:cNvCxnSpPr/>
            <p:nvPr/>
          </p:nvCxnSpPr>
          <p:spPr>
            <a:xfrm flipH="1" flipV="1">
              <a:off x="4697237" y="3152717"/>
              <a:ext cx="0" cy="330979"/>
            </a:xfrm>
            <a:prstGeom prst="line">
              <a:avLst/>
            </a:prstGeom>
            <a:grpFill/>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36374" y="3152717"/>
              <a:ext cx="321727" cy="0"/>
            </a:xfrm>
            <a:prstGeom prst="line">
              <a:avLst/>
            </a:prstGeom>
            <a:grpFill/>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4175493" y="4124359"/>
            <a:ext cx="498764" cy="1110620"/>
          </a:xfrm>
          <a:prstGeom prst="rect">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Corbel" panose="020B0503020204020204" pitchFamily="34" charset="0"/>
            </a:endParaRPr>
          </a:p>
        </p:txBody>
      </p:sp>
      <p:sp>
        <p:nvSpPr>
          <p:cNvPr id="65" name="TextBox 64"/>
          <p:cNvSpPr txBox="1"/>
          <p:nvPr/>
        </p:nvSpPr>
        <p:spPr>
          <a:xfrm>
            <a:off x="4001265" y="5227465"/>
            <a:ext cx="865943" cy="338554"/>
          </a:xfrm>
          <a:prstGeom prst="rect">
            <a:avLst/>
          </a:prstGeom>
          <a:noFill/>
        </p:spPr>
        <p:txBody>
          <a:bodyPr wrap="none" rtlCol="0">
            <a:spAutoFit/>
          </a:bodyPr>
          <a:lstStyle/>
          <a:p>
            <a:r>
              <a:rPr lang="en-US" sz="1600" dirty="0" smtClean="0">
                <a:latin typeface="Corbel" panose="020B0503020204020204" pitchFamily="34" charset="0"/>
              </a:rPr>
              <a:t>diabetic</a:t>
            </a:r>
            <a:endParaRPr lang="el-GR" sz="1600" dirty="0">
              <a:latin typeface="Corbel" panose="020B0503020204020204" pitchFamily="34" charset="0"/>
            </a:endParaRPr>
          </a:p>
        </p:txBody>
      </p:sp>
      <p:grpSp>
        <p:nvGrpSpPr>
          <p:cNvPr id="59" name="Group 58"/>
          <p:cNvGrpSpPr/>
          <p:nvPr/>
        </p:nvGrpSpPr>
        <p:grpSpPr>
          <a:xfrm>
            <a:off x="5361573" y="3776851"/>
            <a:ext cx="180000" cy="330979"/>
            <a:chOff x="4536374" y="3152717"/>
            <a:chExt cx="321727" cy="330979"/>
          </a:xfrm>
          <a:solidFill>
            <a:schemeClr val="bg1"/>
          </a:solidFill>
        </p:grpSpPr>
        <p:cxnSp>
          <p:nvCxnSpPr>
            <p:cNvPr id="60" name="Straight Connector 59"/>
            <p:cNvCxnSpPr/>
            <p:nvPr/>
          </p:nvCxnSpPr>
          <p:spPr>
            <a:xfrm flipH="1" flipV="1">
              <a:off x="4697237" y="3152717"/>
              <a:ext cx="0" cy="330979"/>
            </a:xfrm>
            <a:prstGeom prst="line">
              <a:avLst/>
            </a:prstGeom>
            <a:grpFill/>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536374" y="3152717"/>
              <a:ext cx="321727" cy="0"/>
            </a:xfrm>
            <a:prstGeom prst="line">
              <a:avLst/>
            </a:prstGeom>
            <a:grpFill/>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202191" y="3917481"/>
            <a:ext cx="498764" cy="1317498"/>
          </a:xfrm>
          <a:prstGeom prst="rect">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Corbel" panose="020B0503020204020204" pitchFamily="34" charset="0"/>
            </a:endParaRPr>
          </a:p>
        </p:txBody>
      </p:sp>
      <p:sp>
        <p:nvSpPr>
          <p:cNvPr id="66" name="TextBox 65"/>
          <p:cNvSpPr txBox="1"/>
          <p:nvPr/>
        </p:nvSpPr>
        <p:spPr>
          <a:xfrm>
            <a:off x="5226191" y="5227465"/>
            <a:ext cx="473206" cy="338554"/>
          </a:xfrm>
          <a:prstGeom prst="rect">
            <a:avLst/>
          </a:prstGeom>
          <a:noFill/>
        </p:spPr>
        <p:txBody>
          <a:bodyPr wrap="none" rtlCol="0">
            <a:spAutoFit/>
          </a:bodyPr>
          <a:lstStyle/>
          <a:p>
            <a:r>
              <a:rPr lang="en-US" sz="1600" dirty="0" smtClean="0">
                <a:latin typeface="Corbel" panose="020B0503020204020204" pitchFamily="34" charset="0"/>
              </a:rPr>
              <a:t>IgA</a:t>
            </a:r>
            <a:endParaRPr lang="el-GR" sz="1600" dirty="0">
              <a:latin typeface="Corbel" panose="020B0503020204020204" pitchFamily="34" charset="0"/>
            </a:endParaRPr>
          </a:p>
        </p:txBody>
      </p:sp>
      <p:sp>
        <p:nvSpPr>
          <p:cNvPr id="72" name="TextBox 71"/>
          <p:cNvSpPr txBox="1"/>
          <p:nvPr/>
        </p:nvSpPr>
        <p:spPr>
          <a:xfrm rot="16200000">
            <a:off x="299162" y="3527426"/>
            <a:ext cx="2225289" cy="338554"/>
          </a:xfrm>
          <a:prstGeom prst="rect">
            <a:avLst/>
          </a:prstGeom>
          <a:noFill/>
        </p:spPr>
        <p:txBody>
          <a:bodyPr wrap="none" rtlCol="0">
            <a:spAutoFit/>
          </a:bodyPr>
          <a:lstStyle/>
          <a:p>
            <a:r>
              <a:rPr lang="en-US" sz="1600" dirty="0" smtClean="0">
                <a:latin typeface="Corbel" panose="020B0503020204020204" pitchFamily="34" charset="0"/>
              </a:rPr>
              <a:t>% </a:t>
            </a:r>
            <a:r>
              <a:rPr lang="en-US" sz="1600" dirty="0" err="1" smtClean="0">
                <a:latin typeface="Corbel" panose="020B0503020204020204" pitchFamily="34" charset="0"/>
              </a:rPr>
              <a:t>hydroxproline</a:t>
            </a:r>
            <a:r>
              <a:rPr lang="en-US" sz="1600" dirty="0" smtClean="0">
                <a:latin typeface="Corbel" panose="020B0503020204020204" pitchFamily="34" charset="0"/>
              </a:rPr>
              <a:t> release</a:t>
            </a:r>
            <a:endParaRPr lang="el-GR" sz="1600" dirty="0">
              <a:latin typeface="Corbel" panose="020B0503020204020204" pitchFamily="34" charset="0"/>
            </a:endParaRPr>
          </a:p>
        </p:txBody>
      </p:sp>
      <p:grpSp>
        <p:nvGrpSpPr>
          <p:cNvPr id="78" name="Group 77"/>
          <p:cNvGrpSpPr/>
          <p:nvPr/>
        </p:nvGrpSpPr>
        <p:grpSpPr>
          <a:xfrm>
            <a:off x="2400792" y="2430532"/>
            <a:ext cx="1004078" cy="1692000"/>
            <a:chOff x="6936828" y="1873543"/>
            <a:chExt cx="1576551" cy="1692000"/>
          </a:xfrm>
        </p:grpSpPr>
        <p:cxnSp>
          <p:nvCxnSpPr>
            <p:cNvPr id="74" name="Straight Connector 73"/>
            <p:cNvCxnSpPr/>
            <p:nvPr/>
          </p:nvCxnSpPr>
          <p:spPr>
            <a:xfrm>
              <a:off x="6936828" y="1873543"/>
              <a:ext cx="15765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936828" y="1873543"/>
              <a:ext cx="0" cy="1692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8513379" y="1873543"/>
              <a:ext cx="0" cy="306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2559628" y="2296844"/>
            <a:ext cx="686406" cy="276999"/>
          </a:xfrm>
          <a:prstGeom prst="rect">
            <a:avLst/>
          </a:prstGeom>
          <a:solidFill>
            <a:schemeClr val="bg1"/>
          </a:solidFill>
        </p:spPr>
        <p:txBody>
          <a:bodyPr wrap="none" rtlCol="0">
            <a:spAutoFit/>
          </a:bodyPr>
          <a:lstStyle/>
          <a:p>
            <a:pPr algn="ctr"/>
            <a:r>
              <a:rPr lang="en-US" sz="1200" dirty="0" smtClean="0">
                <a:latin typeface="Corbel" panose="020B0503020204020204" pitchFamily="34" charset="0"/>
              </a:rPr>
              <a:t>p ≤ 0.03</a:t>
            </a:r>
            <a:endParaRPr lang="el-GR" sz="1200" dirty="0">
              <a:latin typeface="Corbel" panose="020B0503020204020204" pitchFamily="34" charset="0"/>
            </a:endParaRPr>
          </a:p>
        </p:txBody>
      </p:sp>
      <p:sp>
        <p:nvSpPr>
          <p:cNvPr id="80" name="TextBox 79"/>
          <p:cNvSpPr txBox="1"/>
          <p:nvPr/>
        </p:nvSpPr>
        <p:spPr>
          <a:xfrm>
            <a:off x="4256868" y="3696032"/>
            <a:ext cx="377026" cy="276999"/>
          </a:xfrm>
          <a:prstGeom prst="rect">
            <a:avLst/>
          </a:prstGeom>
          <a:solidFill>
            <a:schemeClr val="bg1"/>
          </a:solidFill>
        </p:spPr>
        <p:txBody>
          <a:bodyPr wrap="none" rtlCol="0">
            <a:spAutoFit/>
          </a:bodyPr>
          <a:lstStyle/>
          <a:p>
            <a:pPr algn="ctr"/>
            <a:r>
              <a:rPr lang="en-US" sz="1200" dirty="0" smtClean="0">
                <a:latin typeface="Corbel" panose="020B0503020204020204" pitchFamily="34" charset="0"/>
              </a:rPr>
              <a:t>NS</a:t>
            </a:r>
            <a:endParaRPr lang="el-GR" sz="1200" dirty="0">
              <a:latin typeface="Corbel" panose="020B0503020204020204" pitchFamily="34" charset="0"/>
            </a:endParaRPr>
          </a:p>
        </p:txBody>
      </p:sp>
      <p:sp>
        <p:nvSpPr>
          <p:cNvPr id="81" name="TextBox 80"/>
          <p:cNvSpPr txBox="1"/>
          <p:nvPr/>
        </p:nvSpPr>
        <p:spPr>
          <a:xfrm>
            <a:off x="5263060" y="3493320"/>
            <a:ext cx="377026" cy="276999"/>
          </a:xfrm>
          <a:prstGeom prst="rect">
            <a:avLst/>
          </a:prstGeom>
          <a:solidFill>
            <a:schemeClr val="bg1"/>
          </a:solidFill>
        </p:spPr>
        <p:txBody>
          <a:bodyPr wrap="none" rtlCol="0">
            <a:spAutoFit/>
          </a:bodyPr>
          <a:lstStyle/>
          <a:p>
            <a:pPr algn="ctr"/>
            <a:r>
              <a:rPr lang="en-US" sz="1200" dirty="0" smtClean="0">
                <a:latin typeface="Corbel" panose="020B0503020204020204" pitchFamily="34" charset="0"/>
              </a:rPr>
              <a:t>NS</a:t>
            </a:r>
            <a:endParaRPr lang="el-GR" sz="1200" dirty="0">
              <a:latin typeface="Corbel" panose="020B0503020204020204" pitchFamily="34" charset="0"/>
            </a:endParaRPr>
          </a:p>
        </p:txBody>
      </p:sp>
      <p:grpSp>
        <p:nvGrpSpPr>
          <p:cNvPr id="9" name="Group 8"/>
          <p:cNvGrpSpPr/>
          <p:nvPr/>
        </p:nvGrpSpPr>
        <p:grpSpPr>
          <a:xfrm>
            <a:off x="6809471" y="2087704"/>
            <a:ext cx="4134300" cy="3420000"/>
            <a:chOff x="6809471" y="2201147"/>
            <a:chExt cx="4134300" cy="3420000"/>
          </a:xfrm>
        </p:grpSpPr>
        <p:sp>
          <p:nvSpPr>
            <p:cNvPr id="4" name="Rectangle 3"/>
            <p:cNvSpPr/>
            <p:nvPr/>
          </p:nvSpPr>
          <p:spPr>
            <a:xfrm>
              <a:off x="6809471" y="2288139"/>
              <a:ext cx="4134300" cy="3246017"/>
            </a:xfrm>
            <a:prstGeom prst="rect">
              <a:avLst/>
            </a:prstGeom>
          </p:spPr>
          <p:txBody>
            <a:bodyPr wrap="square">
              <a:spAutoFit/>
            </a:bodyPr>
            <a:lstStyle/>
            <a:p>
              <a:pPr>
                <a:lnSpc>
                  <a:spcPct val="120000"/>
                </a:lnSpc>
                <a:spcAft>
                  <a:spcPts val="200"/>
                </a:spcAft>
              </a:pP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Η </a:t>
              </a:r>
              <a:r>
                <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GBM</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υπόκειται </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σε διαρκή ανακατασκευή με την επίδραση των </a:t>
              </a:r>
              <a:r>
                <a:rPr lang="el-GR" sz="1400" dirty="0" err="1"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πρωτεασών</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endPar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a:lnSpc>
                  <a:spcPct val="120000"/>
                </a:lnSpc>
                <a:spcAft>
                  <a:spcPts val="200"/>
                </a:spcAft>
              </a:pP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Δεδομένου </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ότι η διήθηση αφορά σε ελεύθερο πρωτεϊνών πλάσμα, η συγκέντρωση των </a:t>
              </a:r>
              <a:r>
                <a:rPr lang="el-GR" sz="1400" dirty="0" err="1">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ενδοπεπτιδασών</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στον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ορό, </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αυξάνει παροδικά όταν το αίμα διαρρέει τα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σπειραματικά τριχοειδή.</a:t>
              </a:r>
            </a:p>
            <a:p>
              <a:pPr>
                <a:lnSpc>
                  <a:spcPct val="120000"/>
                </a:lnSpc>
                <a:spcAft>
                  <a:spcPts val="200"/>
                </a:spcAft>
              </a:pP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Η αντικατάσταση των εμβρυικών αλύσων κολλαγόνου κατά την οργανογένεση του νεφρού είναι κρίσιμο γεγονός για </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τη μακροπρόθεσμη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ανατομική και λειτουργική ακεραιότητα της GBM, εξασφαλίζοντας αυξημένη αντίσταση στη δράση των </a:t>
              </a:r>
              <a:r>
                <a:rPr lang="el-GR" sz="1400" dirty="0" err="1"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πρωτεασών</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t>
              </a:r>
              <a:endParaRPr lang="en-US"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p:txBody>
        </p:sp>
        <p:sp>
          <p:nvSpPr>
            <p:cNvPr id="5" name="Left Bracket 4"/>
            <p:cNvSpPr/>
            <p:nvPr/>
          </p:nvSpPr>
          <p:spPr>
            <a:xfrm>
              <a:off x="6809471" y="2201147"/>
              <a:ext cx="108000" cy="34200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sp>
        <p:nvSpPr>
          <p:cNvPr id="40" name="Oval 39"/>
          <p:cNvSpPr>
            <a:spLocks noChangeAspect="1"/>
          </p:cNvSpPr>
          <p:nvPr/>
        </p:nvSpPr>
        <p:spPr>
          <a:xfrm>
            <a:off x="6762347" y="2304872"/>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3" name="Oval 72"/>
          <p:cNvSpPr>
            <a:spLocks noChangeAspect="1"/>
          </p:cNvSpPr>
          <p:nvPr/>
        </p:nvSpPr>
        <p:spPr>
          <a:xfrm>
            <a:off x="6762347" y="2840680"/>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5" name="Oval 74"/>
          <p:cNvSpPr>
            <a:spLocks noChangeAspect="1"/>
          </p:cNvSpPr>
          <p:nvPr/>
        </p:nvSpPr>
        <p:spPr>
          <a:xfrm>
            <a:off x="6762347" y="3890989"/>
            <a:ext cx="91440" cy="91440"/>
          </a:xfrm>
          <a:prstGeom prst="ellipse">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833480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1277"/>
            <a:ext cx="9144000" cy="769375"/>
          </a:xfrm>
        </p:spPr>
        <p:txBody>
          <a:bodyPr vert="horz" wrap="square" lIns="71948" tIns="45687" rIns="71948" bIns="45687" rtlCol="0" anchor="ctr">
            <a:spAutoFit/>
          </a:bodyPr>
          <a:lstStyle/>
          <a:p>
            <a:r>
              <a:rPr lang="en-US" sz="2200" dirty="0">
                <a:latin typeface="Corbel" panose="020B0503020204020204" pitchFamily="34" charset="0"/>
              </a:rPr>
              <a:t>Loss of collagen-receptor DDR1 delays renal fibrosis in hereditary type IV collagen disease</a:t>
            </a:r>
            <a:endParaRPr lang="el-GR" sz="22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s-ES" sz="1200" dirty="0" err="1">
                <a:solidFill>
                  <a:prstClr val="black">
                    <a:lumMod val="50000"/>
                    <a:lumOff val="50000"/>
                  </a:prstClr>
                </a:solidFill>
                <a:latin typeface="Corbel" panose="020B0503020204020204" pitchFamily="34" charset="0"/>
              </a:rPr>
              <a:t>Matrix</a:t>
            </a:r>
            <a:r>
              <a:rPr lang="es-ES" sz="1200" dirty="0">
                <a:solidFill>
                  <a:prstClr val="black">
                    <a:lumMod val="50000"/>
                    <a:lumOff val="50000"/>
                  </a:prstClr>
                </a:solidFill>
                <a:latin typeface="Corbel" panose="020B0503020204020204" pitchFamily="34" charset="0"/>
              </a:rPr>
              <a:t> Biol. 2010 Jun;29(5):346-56.</a:t>
            </a:r>
            <a:endParaRPr lang="el-GR" sz="1200" dirty="0">
              <a:solidFill>
                <a:prstClr val="black">
                  <a:lumMod val="50000"/>
                  <a:lumOff val="50000"/>
                </a:prstClr>
              </a:solidFill>
              <a:latin typeface="Corbel" panose="020B0503020204020204" pitchFamily="34" charset="0"/>
            </a:endParaRPr>
          </a:p>
        </p:txBody>
      </p:sp>
      <p:grpSp>
        <p:nvGrpSpPr>
          <p:cNvPr id="176" name="Group 175"/>
          <p:cNvGrpSpPr/>
          <p:nvPr/>
        </p:nvGrpSpPr>
        <p:grpSpPr>
          <a:xfrm>
            <a:off x="2020635" y="1209752"/>
            <a:ext cx="4096916" cy="4820640"/>
            <a:chOff x="645419" y="1311649"/>
            <a:chExt cx="4096916" cy="4820640"/>
          </a:xfrm>
        </p:grpSpPr>
        <p:grpSp>
          <p:nvGrpSpPr>
            <p:cNvPr id="177" name="Group 176"/>
            <p:cNvGrpSpPr/>
            <p:nvPr/>
          </p:nvGrpSpPr>
          <p:grpSpPr>
            <a:xfrm>
              <a:off x="645419" y="1311649"/>
              <a:ext cx="4096916" cy="4454297"/>
              <a:chOff x="683519" y="1311649"/>
              <a:chExt cx="4096916" cy="4454297"/>
            </a:xfrm>
          </p:grpSpPr>
          <p:grpSp>
            <p:nvGrpSpPr>
              <p:cNvPr id="179" name="Group 178"/>
              <p:cNvGrpSpPr/>
              <p:nvPr/>
            </p:nvGrpSpPr>
            <p:grpSpPr>
              <a:xfrm>
                <a:off x="683519" y="1886031"/>
                <a:ext cx="4096916" cy="3879915"/>
                <a:chOff x="738110" y="2457339"/>
                <a:chExt cx="4096916" cy="3879915"/>
              </a:xfrm>
            </p:grpSpPr>
            <p:sp>
              <p:nvSpPr>
                <p:cNvPr id="195" name="TextBox 194"/>
                <p:cNvSpPr txBox="1"/>
                <p:nvPr/>
              </p:nvSpPr>
              <p:spPr>
                <a:xfrm>
                  <a:off x="1038024" y="2457339"/>
                  <a:ext cx="437940"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110</a:t>
                  </a:r>
                  <a:endParaRPr lang="el-GR" sz="1400" dirty="0">
                    <a:solidFill>
                      <a:prstClr val="black"/>
                    </a:solidFill>
                    <a:latin typeface="Corbel" panose="020B0503020204020204" pitchFamily="34" charset="0"/>
                  </a:endParaRPr>
                </a:p>
              </p:txBody>
            </p:sp>
            <p:sp>
              <p:nvSpPr>
                <p:cNvPr id="196" name="TextBox 195"/>
                <p:cNvSpPr txBox="1"/>
                <p:nvPr/>
              </p:nvSpPr>
              <p:spPr>
                <a:xfrm>
                  <a:off x="1038024" y="2832196"/>
                  <a:ext cx="450764"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100</a:t>
                  </a:r>
                  <a:endParaRPr lang="el-GR" sz="1400" dirty="0">
                    <a:solidFill>
                      <a:prstClr val="black"/>
                    </a:solidFill>
                    <a:latin typeface="Corbel" panose="020B0503020204020204" pitchFamily="34" charset="0"/>
                  </a:endParaRPr>
                </a:p>
              </p:txBody>
            </p:sp>
            <p:sp>
              <p:nvSpPr>
                <p:cNvPr id="197" name="TextBox 196"/>
                <p:cNvSpPr txBox="1"/>
                <p:nvPr/>
              </p:nvSpPr>
              <p:spPr>
                <a:xfrm>
                  <a:off x="1122984" y="4714430"/>
                  <a:ext cx="360676"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50</a:t>
                  </a:r>
                  <a:endParaRPr lang="el-GR" sz="1400" dirty="0">
                    <a:solidFill>
                      <a:prstClr val="black"/>
                    </a:solidFill>
                    <a:latin typeface="Corbel" panose="020B0503020204020204" pitchFamily="34" charset="0"/>
                  </a:endParaRPr>
                </a:p>
              </p:txBody>
            </p:sp>
            <p:cxnSp>
              <p:nvCxnSpPr>
                <p:cNvPr id="198" name="Straight Connector 197"/>
                <p:cNvCxnSpPr/>
                <p:nvPr/>
              </p:nvCxnSpPr>
              <p:spPr>
                <a:xfrm>
                  <a:off x="1433858" y="2605531"/>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1433858" y="2983586"/>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433858" y="3361641"/>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1433858" y="3739696"/>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1433858" y="4117751"/>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433858" y="4495806"/>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433858" y="5359531"/>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433858" y="4873861"/>
                  <a:ext cx="72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1122984" y="3207053"/>
                  <a:ext cx="372218"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90</a:t>
                  </a:r>
                  <a:endParaRPr lang="el-GR" sz="1400" dirty="0">
                    <a:solidFill>
                      <a:prstClr val="black"/>
                    </a:solidFill>
                    <a:latin typeface="Corbel" panose="020B0503020204020204" pitchFamily="34" charset="0"/>
                  </a:endParaRPr>
                </a:p>
              </p:txBody>
            </p:sp>
            <p:sp>
              <p:nvSpPr>
                <p:cNvPr id="207" name="TextBox 206"/>
                <p:cNvSpPr txBox="1"/>
                <p:nvPr/>
              </p:nvSpPr>
              <p:spPr>
                <a:xfrm>
                  <a:off x="1122984" y="3589861"/>
                  <a:ext cx="354584" cy="292388"/>
                </a:xfrm>
                <a:prstGeom prst="rect">
                  <a:avLst/>
                </a:prstGeom>
                <a:noFill/>
              </p:spPr>
              <p:txBody>
                <a:bodyPr wrap="none" rtlCol="0">
                  <a:spAutoFit/>
                </a:bodyPr>
                <a:lstStyle/>
                <a:p>
                  <a:r>
                    <a:rPr lang="en-US" sz="1300" dirty="0" smtClean="0">
                      <a:solidFill>
                        <a:prstClr val="black"/>
                      </a:solidFill>
                      <a:latin typeface="Corbel" panose="020B0503020204020204" pitchFamily="34" charset="0"/>
                    </a:rPr>
                    <a:t>80</a:t>
                  </a:r>
                  <a:endParaRPr lang="el-GR" sz="1300" dirty="0">
                    <a:solidFill>
                      <a:prstClr val="black"/>
                    </a:solidFill>
                    <a:latin typeface="Corbel" panose="020B0503020204020204" pitchFamily="34" charset="0"/>
                  </a:endParaRPr>
                </a:p>
              </p:txBody>
            </p:sp>
            <p:sp>
              <p:nvSpPr>
                <p:cNvPr id="208" name="TextBox 207"/>
                <p:cNvSpPr txBox="1"/>
                <p:nvPr/>
              </p:nvSpPr>
              <p:spPr>
                <a:xfrm>
                  <a:off x="1122984" y="3964718"/>
                  <a:ext cx="354584"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70</a:t>
                  </a:r>
                  <a:endParaRPr lang="el-GR" sz="1400" dirty="0">
                    <a:solidFill>
                      <a:prstClr val="black"/>
                    </a:solidFill>
                    <a:latin typeface="Corbel" panose="020B0503020204020204" pitchFamily="34" charset="0"/>
                  </a:endParaRPr>
                </a:p>
              </p:txBody>
            </p:sp>
            <p:sp>
              <p:nvSpPr>
                <p:cNvPr id="209" name="TextBox 208"/>
                <p:cNvSpPr txBox="1"/>
                <p:nvPr/>
              </p:nvSpPr>
              <p:spPr>
                <a:xfrm>
                  <a:off x="1122984" y="4339575"/>
                  <a:ext cx="372218"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60</a:t>
                  </a:r>
                  <a:endParaRPr lang="el-GR" sz="1400" dirty="0">
                    <a:solidFill>
                      <a:prstClr val="black"/>
                    </a:solidFill>
                    <a:latin typeface="Corbel" panose="020B0503020204020204" pitchFamily="34" charset="0"/>
                  </a:endParaRPr>
                </a:p>
              </p:txBody>
            </p:sp>
            <p:sp>
              <p:nvSpPr>
                <p:cNvPr id="210" name="TextBox 209"/>
                <p:cNvSpPr txBox="1"/>
                <p:nvPr/>
              </p:nvSpPr>
              <p:spPr>
                <a:xfrm>
                  <a:off x="1207942" y="5207595"/>
                  <a:ext cx="277640"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0</a:t>
                  </a:r>
                  <a:endParaRPr lang="el-GR" sz="1400" dirty="0">
                    <a:solidFill>
                      <a:prstClr val="black"/>
                    </a:solidFill>
                    <a:latin typeface="Corbel" panose="020B0503020204020204" pitchFamily="34" charset="0"/>
                  </a:endParaRPr>
                </a:p>
              </p:txBody>
            </p:sp>
            <p:cxnSp>
              <p:nvCxnSpPr>
                <p:cNvPr id="211" name="Straight Connector 210"/>
                <p:cNvCxnSpPr/>
                <p:nvPr/>
              </p:nvCxnSpPr>
              <p:spPr>
                <a:xfrm>
                  <a:off x="1505858" y="2605531"/>
                  <a:ext cx="0" cy="27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469858" y="5021448"/>
                  <a:ext cx="82325"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orbel" panose="020B0503020204020204" pitchFamily="34" charset="0"/>
                  </a:endParaRPr>
                </a:p>
              </p:txBody>
            </p:sp>
            <p:grpSp>
              <p:nvGrpSpPr>
                <p:cNvPr id="213" name="Group 212"/>
                <p:cNvGrpSpPr/>
                <p:nvPr/>
              </p:nvGrpSpPr>
              <p:grpSpPr>
                <a:xfrm>
                  <a:off x="1864105" y="3744090"/>
                  <a:ext cx="498764" cy="1266210"/>
                  <a:chOff x="2123157" y="3744090"/>
                  <a:chExt cx="498764" cy="1266210"/>
                </a:xfrm>
              </p:grpSpPr>
              <p:grpSp>
                <p:nvGrpSpPr>
                  <p:cNvPr id="240" name="Group 239"/>
                  <p:cNvGrpSpPr/>
                  <p:nvPr/>
                </p:nvGrpSpPr>
                <p:grpSpPr>
                  <a:xfrm>
                    <a:off x="2284442" y="3886741"/>
                    <a:ext cx="176194" cy="997200"/>
                    <a:chOff x="462163" y="2157568"/>
                    <a:chExt cx="176194" cy="330979"/>
                  </a:xfrm>
                  <a:solidFill>
                    <a:schemeClr val="bg1">
                      <a:lumMod val="85000"/>
                    </a:schemeClr>
                  </a:solidFill>
                </p:grpSpPr>
                <p:grpSp>
                  <p:nvGrpSpPr>
                    <p:cNvPr id="245" name="Group 244"/>
                    <p:cNvGrpSpPr/>
                    <p:nvPr/>
                  </p:nvGrpSpPr>
                  <p:grpSpPr>
                    <a:xfrm>
                      <a:off x="462163" y="2157568"/>
                      <a:ext cx="176194" cy="330979"/>
                      <a:chOff x="4536374" y="3152717"/>
                      <a:chExt cx="314924" cy="330979"/>
                    </a:xfrm>
                    <a:grpFill/>
                  </p:grpSpPr>
                  <p:cxnSp>
                    <p:nvCxnSpPr>
                      <p:cNvPr id="247" name="Straight Connector 246"/>
                      <p:cNvCxnSpPr/>
                      <p:nvPr/>
                    </p:nvCxnSpPr>
                    <p:spPr>
                      <a:xfrm flipH="1" flipV="1">
                        <a:off x="4697237" y="3152717"/>
                        <a:ext cx="0" cy="330979"/>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4536374" y="3152717"/>
                        <a:ext cx="31492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p:nvCxnSpPr>
                  <p:spPr>
                    <a:xfrm>
                      <a:off x="462163" y="2488547"/>
                      <a:ext cx="176194"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1" name="Rectangle 240"/>
                  <p:cNvSpPr/>
                  <p:nvPr/>
                </p:nvSpPr>
                <p:spPr>
                  <a:xfrm>
                    <a:off x="2123157" y="4154583"/>
                    <a:ext cx="498764" cy="3528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orbel" panose="020B0503020204020204" pitchFamily="34" charset="0"/>
                    </a:endParaRPr>
                  </a:p>
                </p:txBody>
              </p:sp>
              <p:cxnSp>
                <p:nvCxnSpPr>
                  <p:cNvPr id="242" name="Straight Connector 241"/>
                  <p:cNvCxnSpPr/>
                  <p:nvPr/>
                </p:nvCxnSpPr>
                <p:spPr>
                  <a:xfrm>
                    <a:off x="2131799" y="4325697"/>
                    <a:ext cx="48148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3" name="Oval 242"/>
                  <p:cNvSpPr>
                    <a:spLocks noChangeAspect="1"/>
                  </p:cNvSpPr>
                  <p:nvPr/>
                </p:nvSpPr>
                <p:spPr>
                  <a:xfrm>
                    <a:off x="2345539" y="3744090"/>
                    <a:ext cx="54000" cy="54000"/>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orbel" panose="020B0503020204020204" pitchFamily="34" charset="0"/>
                    </a:endParaRPr>
                  </a:p>
                </p:txBody>
              </p:sp>
              <p:sp>
                <p:nvSpPr>
                  <p:cNvPr id="244" name="Oval 243"/>
                  <p:cNvSpPr>
                    <a:spLocks noChangeAspect="1"/>
                  </p:cNvSpPr>
                  <p:nvPr/>
                </p:nvSpPr>
                <p:spPr>
                  <a:xfrm>
                    <a:off x="2345539" y="4956300"/>
                    <a:ext cx="54000" cy="54000"/>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orbel" panose="020B0503020204020204" pitchFamily="34" charset="0"/>
                    </a:endParaRPr>
                  </a:p>
                </p:txBody>
              </p:sp>
            </p:grpSp>
            <p:sp>
              <p:nvSpPr>
                <p:cNvPr id="214" name="TextBox 213"/>
                <p:cNvSpPr txBox="1"/>
                <p:nvPr/>
              </p:nvSpPr>
              <p:spPr>
                <a:xfrm>
                  <a:off x="1583534" y="5284658"/>
                  <a:ext cx="1059906" cy="1052596"/>
                </a:xfrm>
                <a:prstGeom prst="rect">
                  <a:avLst/>
                </a:prstGeom>
                <a:noFill/>
              </p:spPr>
              <p:txBody>
                <a:bodyPr wrap="none" rtlCol="0">
                  <a:spAutoFit/>
                </a:bodyPr>
                <a:lstStyle/>
                <a:p>
                  <a:pPr algn="ctr">
                    <a:lnSpc>
                      <a:spcPct val="130000"/>
                    </a:lnSpc>
                  </a:pPr>
                  <a:r>
                    <a:rPr lang="en-US" sz="1600" dirty="0" smtClean="0">
                      <a:solidFill>
                        <a:prstClr val="black"/>
                      </a:solidFill>
                      <a:latin typeface="Corbel" panose="020B0503020204020204" pitchFamily="34" charset="0"/>
                    </a:rPr>
                    <a:t>DDR1</a:t>
                  </a:r>
                  <a:r>
                    <a:rPr lang="en-US" sz="1600" baseline="30000" dirty="0" smtClean="0">
                      <a:solidFill>
                        <a:prstClr val="black"/>
                      </a:solidFill>
                      <a:latin typeface="Corbel" panose="020B0503020204020204" pitchFamily="34" charset="0"/>
                    </a:rPr>
                    <a:t>+/+</a:t>
                  </a:r>
                  <a:endParaRPr lang="en-US" sz="1600" dirty="0" smtClean="0">
                    <a:solidFill>
                      <a:prstClr val="black"/>
                    </a:solidFill>
                    <a:latin typeface="Corbel" panose="020B0503020204020204" pitchFamily="34" charset="0"/>
                  </a:endParaRPr>
                </a:p>
                <a:p>
                  <a:pPr algn="ctr">
                    <a:lnSpc>
                      <a:spcPct val="130000"/>
                    </a:lnSpc>
                  </a:pPr>
                  <a:r>
                    <a:rPr lang="en-US" sz="1600" dirty="0" smtClean="0">
                      <a:solidFill>
                        <a:prstClr val="black"/>
                      </a:solidFill>
                      <a:latin typeface="Corbel" panose="020B0503020204020204" pitchFamily="34" charset="0"/>
                    </a:rPr>
                    <a:t>COL4A3 </a:t>
                  </a:r>
                  <a:r>
                    <a:rPr lang="en-US" sz="1600" baseline="30000" dirty="0" smtClean="0">
                      <a:solidFill>
                        <a:prstClr val="black"/>
                      </a:solidFill>
                      <a:latin typeface="Corbel" panose="020B0503020204020204" pitchFamily="34" charset="0"/>
                    </a:rPr>
                    <a:t>-/-</a:t>
                  </a:r>
                </a:p>
                <a:p>
                  <a:pPr algn="ctr">
                    <a:lnSpc>
                      <a:spcPct val="130000"/>
                    </a:lnSpc>
                  </a:pPr>
                  <a:r>
                    <a:rPr lang="en-US" sz="1600" dirty="0" smtClean="0">
                      <a:solidFill>
                        <a:prstClr val="black"/>
                      </a:solidFill>
                      <a:latin typeface="Corbel" panose="020B0503020204020204" pitchFamily="34" charset="0"/>
                    </a:rPr>
                    <a:t>N=16</a:t>
                  </a:r>
                  <a:endParaRPr lang="el-GR" sz="1600" dirty="0">
                    <a:solidFill>
                      <a:prstClr val="black"/>
                    </a:solidFill>
                    <a:latin typeface="Corbel" panose="020B0503020204020204" pitchFamily="34" charset="0"/>
                  </a:endParaRPr>
                </a:p>
              </p:txBody>
            </p:sp>
            <p:grpSp>
              <p:nvGrpSpPr>
                <p:cNvPr id="215" name="Group 214"/>
                <p:cNvGrpSpPr/>
                <p:nvPr/>
              </p:nvGrpSpPr>
              <p:grpSpPr>
                <a:xfrm>
                  <a:off x="2963504" y="2877687"/>
                  <a:ext cx="498764" cy="1148061"/>
                  <a:chOff x="3067011" y="2877687"/>
                  <a:chExt cx="498764" cy="1148061"/>
                </a:xfrm>
              </p:grpSpPr>
              <p:sp>
                <p:nvSpPr>
                  <p:cNvPr id="231" name="Oval 230"/>
                  <p:cNvSpPr>
                    <a:spLocks noChangeAspect="1"/>
                  </p:cNvSpPr>
                  <p:nvPr/>
                </p:nvSpPr>
                <p:spPr>
                  <a:xfrm>
                    <a:off x="3289393" y="3221072"/>
                    <a:ext cx="54000" cy="54000"/>
                  </a:xfrm>
                  <a:prstGeom prst="ellips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orbel" panose="020B0503020204020204" pitchFamily="34" charset="0"/>
                    </a:endParaRPr>
                  </a:p>
                </p:txBody>
              </p:sp>
              <p:sp>
                <p:nvSpPr>
                  <p:cNvPr id="232" name="Oval 231"/>
                  <p:cNvSpPr>
                    <a:spLocks noChangeAspect="1"/>
                  </p:cNvSpPr>
                  <p:nvPr/>
                </p:nvSpPr>
                <p:spPr>
                  <a:xfrm>
                    <a:off x="3289393" y="3971748"/>
                    <a:ext cx="54000" cy="54000"/>
                  </a:xfrm>
                  <a:prstGeom prst="ellips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orbel" panose="020B0503020204020204" pitchFamily="34" charset="0"/>
                    </a:endParaRPr>
                  </a:p>
                </p:txBody>
              </p:sp>
              <p:sp>
                <p:nvSpPr>
                  <p:cNvPr id="233" name="Oval 232"/>
                  <p:cNvSpPr>
                    <a:spLocks noChangeAspect="1"/>
                  </p:cNvSpPr>
                  <p:nvPr/>
                </p:nvSpPr>
                <p:spPr>
                  <a:xfrm>
                    <a:off x="3289393" y="2877687"/>
                    <a:ext cx="54000" cy="54000"/>
                  </a:xfrm>
                  <a:prstGeom prst="ellipse">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orbel" panose="020B0503020204020204" pitchFamily="34" charset="0"/>
                    </a:endParaRPr>
                  </a:p>
                </p:txBody>
              </p:sp>
              <p:grpSp>
                <p:nvGrpSpPr>
                  <p:cNvPr id="234" name="Group 233"/>
                  <p:cNvGrpSpPr/>
                  <p:nvPr/>
                </p:nvGrpSpPr>
                <p:grpSpPr>
                  <a:xfrm>
                    <a:off x="3228296" y="3279923"/>
                    <a:ext cx="176194" cy="694800"/>
                    <a:chOff x="4536374" y="3152717"/>
                    <a:chExt cx="314924" cy="330979"/>
                  </a:xfrm>
                  <a:solidFill>
                    <a:schemeClr val="bg1"/>
                  </a:solidFill>
                </p:grpSpPr>
                <p:cxnSp>
                  <p:nvCxnSpPr>
                    <p:cNvPr id="238" name="Straight Connector 237"/>
                    <p:cNvCxnSpPr/>
                    <p:nvPr/>
                  </p:nvCxnSpPr>
                  <p:spPr>
                    <a:xfrm flipH="1" flipV="1">
                      <a:off x="4697237" y="3152717"/>
                      <a:ext cx="0" cy="330979"/>
                    </a:xfrm>
                    <a:prstGeom prst="line">
                      <a:avLst/>
                    </a:prstGeom>
                    <a:grpFill/>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536374" y="3152717"/>
                      <a:ext cx="314924" cy="0"/>
                    </a:xfrm>
                    <a:prstGeom prst="line">
                      <a:avLst/>
                    </a:prstGeom>
                    <a:grpFill/>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35" name="Straight Connector 234"/>
                  <p:cNvCxnSpPr/>
                  <p:nvPr/>
                </p:nvCxnSpPr>
                <p:spPr>
                  <a:xfrm>
                    <a:off x="3228296" y="3974723"/>
                    <a:ext cx="176194" cy="0"/>
                  </a:xfrm>
                  <a:prstGeom prst="line">
                    <a:avLst/>
                  </a:prstGeom>
                  <a:solidFill>
                    <a:schemeClr val="bg1"/>
                  </a:solidFill>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3067011" y="3436731"/>
                    <a:ext cx="498764" cy="421200"/>
                  </a:xfrm>
                  <a:prstGeom prst="rect">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orbel" panose="020B0503020204020204" pitchFamily="34" charset="0"/>
                    </a:endParaRPr>
                  </a:p>
                </p:txBody>
              </p:sp>
              <p:cxnSp>
                <p:nvCxnSpPr>
                  <p:cNvPr id="237" name="Straight Connector 236"/>
                  <p:cNvCxnSpPr/>
                  <p:nvPr/>
                </p:nvCxnSpPr>
                <p:spPr>
                  <a:xfrm>
                    <a:off x="3075653" y="3699920"/>
                    <a:ext cx="481480"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16" name="TextBox 215"/>
                <p:cNvSpPr txBox="1"/>
                <p:nvPr/>
              </p:nvSpPr>
              <p:spPr>
                <a:xfrm>
                  <a:off x="2920178" y="4132516"/>
                  <a:ext cx="606256"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+29%</a:t>
                  </a:r>
                  <a:endParaRPr lang="el-GR" sz="1400" dirty="0">
                    <a:solidFill>
                      <a:prstClr val="black"/>
                    </a:solidFill>
                    <a:latin typeface="Corbel" panose="020B0503020204020204" pitchFamily="34" charset="0"/>
                  </a:endParaRPr>
                </a:p>
              </p:txBody>
            </p:sp>
            <p:sp>
              <p:nvSpPr>
                <p:cNvPr id="217" name="TextBox 216"/>
                <p:cNvSpPr txBox="1"/>
                <p:nvPr/>
              </p:nvSpPr>
              <p:spPr>
                <a:xfrm>
                  <a:off x="2703773" y="5284658"/>
                  <a:ext cx="1018227" cy="1052596"/>
                </a:xfrm>
                <a:prstGeom prst="rect">
                  <a:avLst/>
                </a:prstGeom>
                <a:noFill/>
              </p:spPr>
              <p:txBody>
                <a:bodyPr wrap="none" rtlCol="0">
                  <a:spAutoFit/>
                </a:bodyPr>
                <a:lstStyle/>
                <a:p>
                  <a:pPr algn="ctr">
                    <a:lnSpc>
                      <a:spcPct val="130000"/>
                    </a:lnSpc>
                  </a:pPr>
                  <a:r>
                    <a:rPr lang="en-US" sz="1600" dirty="0" smtClean="0">
                      <a:solidFill>
                        <a:prstClr val="black"/>
                      </a:solidFill>
                      <a:latin typeface="Corbel" panose="020B0503020204020204" pitchFamily="34" charset="0"/>
                    </a:rPr>
                    <a:t>DDR1</a:t>
                  </a:r>
                  <a:r>
                    <a:rPr lang="en-US" sz="1600" baseline="30000" dirty="0" smtClean="0">
                      <a:solidFill>
                        <a:prstClr val="black"/>
                      </a:solidFill>
                      <a:latin typeface="Corbel" panose="020B0503020204020204" pitchFamily="34" charset="0"/>
                    </a:rPr>
                    <a:t>+/-</a:t>
                  </a:r>
                  <a:endParaRPr lang="en-US" sz="1600" dirty="0" smtClean="0">
                    <a:solidFill>
                      <a:prstClr val="black"/>
                    </a:solidFill>
                    <a:latin typeface="Corbel" panose="020B0503020204020204" pitchFamily="34" charset="0"/>
                  </a:endParaRPr>
                </a:p>
                <a:p>
                  <a:pPr algn="ctr">
                    <a:lnSpc>
                      <a:spcPct val="130000"/>
                    </a:lnSpc>
                  </a:pPr>
                  <a:r>
                    <a:rPr lang="en-US" sz="1600" dirty="0" smtClean="0">
                      <a:solidFill>
                        <a:prstClr val="black"/>
                      </a:solidFill>
                      <a:latin typeface="Corbel" panose="020B0503020204020204" pitchFamily="34" charset="0"/>
                    </a:rPr>
                    <a:t>COL4A3</a:t>
                  </a:r>
                  <a:r>
                    <a:rPr lang="en-US" sz="1600" baseline="30000" dirty="0" smtClean="0">
                      <a:solidFill>
                        <a:prstClr val="black"/>
                      </a:solidFill>
                      <a:latin typeface="Corbel" panose="020B0503020204020204" pitchFamily="34" charset="0"/>
                    </a:rPr>
                    <a:t>-/-</a:t>
                  </a:r>
                </a:p>
                <a:p>
                  <a:pPr algn="ctr">
                    <a:lnSpc>
                      <a:spcPct val="130000"/>
                    </a:lnSpc>
                  </a:pPr>
                  <a:r>
                    <a:rPr lang="en-US" sz="1600" dirty="0" smtClean="0">
                      <a:solidFill>
                        <a:prstClr val="black"/>
                      </a:solidFill>
                      <a:latin typeface="Corbel" panose="020B0503020204020204" pitchFamily="34" charset="0"/>
                    </a:rPr>
                    <a:t>N=27</a:t>
                  </a:r>
                  <a:endParaRPr lang="el-GR" sz="1600" dirty="0">
                    <a:solidFill>
                      <a:prstClr val="black"/>
                    </a:solidFill>
                    <a:latin typeface="Corbel" panose="020B0503020204020204" pitchFamily="34" charset="0"/>
                  </a:endParaRPr>
                </a:p>
              </p:txBody>
            </p:sp>
            <p:grpSp>
              <p:nvGrpSpPr>
                <p:cNvPr id="218" name="Group 217"/>
                <p:cNvGrpSpPr/>
                <p:nvPr/>
              </p:nvGrpSpPr>
              <p:grpSpPr>
                <a:xfrm>
                  <a:off x="4062903" y="2501541"/>
                  <a:ext cx="498764" cy="1227031"/>
                  <a:chOff x="3846077" y="2501541"/>
                  <a:chExt cx="498764" cy="1227031"/>
                </a:xfrm>
              </p:grpSpPr>
              <p:grpSp>
                <p:nvGrpSpPr>
                  <p:cNvPr id="222" name="Group 221"/>
                  <p:cNvGrpSpPr/>
                  <p:nvPr/>
                </p:nvGrpSpPr>
                <p:grpSpPr>
                  <a:xfrm>
                    <a:off x="4007362" y="2560828"/>
                    <a:ext cx="176194" cy="1116000"/>
                    <a:chOff x="462163" y="2157568"/>
                    <a:chExt cx="176194" cy="330979"/>
                  </a:xfrm>
                </p:grpSpPr>
                <p:grpSp>
                  <p:nvGrpSpPr>
                    <p:cNvPr id="227" name="Group 226"/>
                    <p:cNvGrpSpPr/>
                    <p:nvPr/>
                  </p:nvGrpSpPr>
                  <p:grpSpPr>
                    <a:xfrm>
                      <a:off x="462163" y="2157568"/>
                      <a:ext cx="176194" cy="330979"/>
                      <a:chOff x="4536374" y="3152717"/>
                      <a:chExt cx="314924" cy="330979"/>
                    </a:xfrm>
                    <a:solidFill>
                      <a:schemeClr val="bg1"/>
                    </a:solidFill>
                  </p:grpSpPr>
                  <p:cxnSp>
                    <p:nvCxnSpPr>
                      <p:cNvPr id="229" name="Straight Connector 228"/>
                      <p:cNvCxnSpPr/>
                      <p:nvPr/>
                    </p:nvCxnSpPr>
                    <p:spPr>
                      <a:xfrm flipH="1" flipV="1">
                        <a:off x="4697237" y="3152717"/>
                        <a:ext cx="0" cy="330979"/>
                      </a:xfrm>
                      <a:prstGeom prst="line">
                        <a:avLst/>
                      </a:prstGeom>
                      <a:grpFill/>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536374" y="3152717"/>
                        <a:ext cx="314924" cy="0"/>
                      </a:xfrm>
                      <a:prstGeom prst="line">
                        <a:avLst/>
                      </a:prstGeom>
                      <a:grpFill/>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p:nvPr/>
                  </p:nvCxnSpPr>
                  <p:spPr>
                    <a:xfrm>
                      <a:off x="462163" y="2488547"/>
                      <a:ext cx="176194" cy="0"/>
                    </a:xfrm>
                    <a:prstGeom prst="line">
                      <a:avLst/>
                    </a:prstGeom>
                    <a:solidFill>
                      <a:schemeClr val="bg1"/>
                    </a:solidFill>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3" name="Rectangle 222"/>
                  <p:cNvSpPr/>
                  <p:nvPr/>
                </p:nvSpPr>
                <p:spPr>
                  <a:xfrm>
                    <a:off x="3846077" y="2941406"/>
                    <a:ext cx="498764" cy="550800"/>
                  </a:xfrm>
                  <a:prstGeom prst="rect">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orbel" panose="020B0503020204020204" pitchFamily="34" charset="0"/>
                    </a:endParaRPr>
                  </a:p>
                </p:txBody>
              </p:sp>
              <p:cxnSp>
                <p:nvCxnSpPr>
                  <p:cNvPr id="224" name="Straight Connector 223"/>
                  <p:cNvCxnSpPr/>
                  <p:nvPr/>
                </p:nvCxnSpPr>
                <p:spPr>
                  <a:xfrm>
                    <a:off x="3854719" y="3277270"/>
                    <a:ext cx="481480"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5" name="Oval 224"/>
                  <p:cNvSpPr>
                    <a:spLocks noChangeAspect="1"/>
                  </p:cNvSpPr>
                  <p:nvPr/>
                </p:nvSpPr>
                <p:spPr>
                  <a:xfrm>
                    <a:off x="4068459" y="2501541"/>
                    <a:ext cx="54000" cy="54000"/>
                  </a:xfrm>
                  <a:prstGeom prst="ellipse">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orbel" panose="020B0503020204020204" pitchFamily="34" charset="0"/>
                    </a:endParaRPr>
                  </a:p>
                </p:txBody>
              </p:sp>
              <p:sp>
                <p:nvSpPr>
                  <p:cNvPr id="226" name="Oval 225"/>
                  <p:cNvSpPr>
                    <a:spLocks noChangeAspect="1"/>
                  </p:cNvSpPr>
                  <p:nvPr/>
                </p:nvSpPr>
                <p:spPr>
                  <a:xfrm>
                    <a:off x="4068459" y="3674572"/>
                    <a:ext cx="54000" cy="54000"/>
                  </a:xfrm>
                  <a:prstGeom prst="ellipse">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orbel" panose="020B0503020204020204" pitchFamily="34" charset="0"/>
                    </a:endParaRPr>
                  </a:p>
                </p:txBody>
              </p:sp>
            </p:grpSp>
            <p:sp>
              <p:nvSpPr>
                <p:cNvPr id="219" name="TextBox 218"/>
                <p:cNvSpPr txBox="1"/>
                <p:nvPr/>
              </p:nvSpPr>
              <p:spPr>
                <a:xfrm>
                  <a:off x="4019577" y="3823340"/>
                  <a:ext cx="585417"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+47%</a:t>
                  </a:r>
                  <a:endParaRPr lang="el-GR" sz="1400" dirty="0">
                    <a:solidFill>
                      <a:prstClr val="black"/>
                    </a:solidFill>
                    <a:latin typeface="Corbel" panose="020B0503020204020204" pitchFamily="34" charset="0"/>
                  </a:endParaRPr>
                </a:p>
              </p:txBody>
            </p:sp>
            <p:sp>
              <p:nvSpPr>
                <p:cNvPr id="220" name="TextBox 219"/>
                <p:cNvSpPr txBox="1"/>
                <p:nvPr/>
              </p:nvSpPr>
              <p:spPr>
                <a:xfrm>
                  <a:off x="3789547" y="5284658"/>
                  <a:ext cx="1045479" cy="1052596"/>
                </a:xfrm>
                <a:prstGeom prst="rect">
                  <a:avLst/>
                </a:prstGeom>
                <a:noFill/>
              </p:spPr>
              <p:txBody>
                <a:bodyPr wrap="none" rtlCol="0">
                  <a:spAutoFit/>
                </a:bodyPr>
                <a:lstStyle/>
                <a:p>
                  <a:pPr algn="ctr">
                    <a:lnSpc>
                      <a:spcPct val="130000"/>
                    </a:lnSpc>
                  </a:pPr>
                  <a:r>
                    <a:rPr lang="en-US" sz="1600" dirty="0" smtClean="0">
                      <a:solidFill>
                        <a:prstClr val="black"/>
                      </a:solidFill>
                      <a:latin typeface="Corbel" panose="020B0503020204020204" pitchFamily="34" charset="0"/>
                    </a:rPr>
                    <a:t>DDR1</a:t>
                  </a:r>
                  <a:r>
                    <a:rPr lang="en-US" sz="1600" baseline="30000" dirty="0" smtClean="0">
                      <a:solidFill>
                        <a:prstClr val="black"/>
                      </a:solidFill>
                      <a:latin typeface="Corbel" panose="020B0503020204020204" pitchFamily="34" charset="0"/>
                    </a:rPr>
                    <a:t>-/-</a:t>
                  </a:r>
                  <a:endParaRPr lang="en-US" sz="1600" dirty="0" smtClean="0">
                    <a:solidFill>
                      <a:prstClr val="black"/>
                    </a:solidFill>
                    <a:latin typeface="Corbel" panose="020B0503020204020204" pitchFamily="34" charset="0"/>
                  </a:endParaRPr>
                </a:p>
                <a:p>
                  <a:pPr algn="ctr">
                    <a:lnSpc>
                      <a:spcPct val="130000"/>
                    </a:lnSpc>
                  </a:pPr>
                  <a:r>
                    <a:rPr lang="en-US" sz="1600" dirty="0" smtClean="0">
                      <a:solidFill>
                        <a:prstClr val="black"/>
                      </a:solidFill>
                      <a:latin typeface="Corbel" panose="020B0503020204020204" pitchFamily="34" charset="0"/>
                    </a:rPr>
                    <a:t>COL4A3</a:t>
                  </a:r>
                  <a:r>
                    <a:rPr lang="en-US" sz="1600" baseline="30000" dirty="0" smtClean="0">
                      <a:solidFill>
                        <a:prstClr val="black"/>
                      </a:solidFill>
                      <a:latin typeface="Corbel" panose="020B0503020204020204" pitchFamily="34" charset="0"/>
                    </a:rPr>
                    <a:t>-/- </a:t>
                  </a:r>
                </a:p>
                <a:p>
                  <a:pPr algn="ctr">
                    <a:lnSpc>
                      <a:spcPct val="130000"/>
                    </a:lnSpc>
                  </a:pPr>
                  <a:r>
                    <a:rPr lang="en-US" sz="1600" dirty="0" smtClean="0">
                      <a:solidFill>
                        <a:prstClr val="black"/>
                      </a:solidFill>
                      <a:latin typeface="Corbel" panose="020B0503020204020204" pitchFamily="34" charset="0"/>
                    </a:rPr>
                    <a:t>N=17</a:t>
                  </a:r>
                  <a:endParaRPr lang="el-GR" sz="1600" dirty="0">
                    <a:solidFill>
                      <a:prstClr val="black"/>
                    </a:solidFill>
                    <a:latin typeface="Corbel" panose="020B0503020204020204" pitchFamily="34" charset="0"/>
                  </a:endParaRPr>
                </a:p>
              </p:txBody>
            </p:sp>
            <p:sp>
              <p:nvSpPr>
                <p:cNvPr id="221" name="TextBox 220"/>
                <p:cNvSpPr txBox="1"/>
                <p:nvPr/>
              </p:nvSpPr>
              <p:spPr>
                <a:xfrm rot="16200000">
                  <a:off x="95659" y="3753085"/>
                  <a:ext cx="1689886" cy="404983"/>
                </a:xfrm>
                <a:prstGeom prst="rect">
                  <a:avLst/>
                </a:prstGeom>
                <a:noFill/>
              </p:spPr>
              <p:txBody>
                <a:bodyPr wrap="none" rtlCol="0">
                  <a:spAutoFit/>
                </a:bodyPr>
                <a:lstStyle/>
                <a:p>
                  <a:pPr algn="ctr">
                    <a:lnSpc>
                      <a:spcPct val="130000"/>
                    </a:lnSpc>
                  </a:pPr>
                  <a:r>
                    <a:rPr lang="en-US" sz="1700" dirty="0" smtClean="0">
                      <a:solidFill>
                        <a:prstClr val="black"/>
                      </a:solidFill>
                      <a:latin typeface="Corbel" panose="020B0503020204020204" pitchFamily="34" charset="0"/>
                    </a:rPr>
                    <a:t>Survival in days*</a:t>
                  </a:r>
                  <a:endParaRPr lang="el-GR" sz="1700" dirty="0">
                    <a:solidFill>
                      <a:prstClr val="black"/>
                    </a:solidFill>
                    <a:latin typeface="Corbel" panose="020B0503020204020204" pitchFamily="34" charset="0"/>
                  </a:endParaRPr>
                </a:p>
              </p:txBody>
            </p:sp>
          </p:grpSp>
          <p:grpSp>
            <p:nvGrpSpPr>
              <p:cNvPr id="180" name="Group 179"/>
              <p:cNvGrpSpPr/>
              <p:nvPr/>
            </p:nvGrpSpPr>
            <p:grpSpPr>
              <a:xfrm>
                <a:off x="2060799" y="1445337"/>
                <a:ext cx="2188800" cy="144000"/>
                <a:chOff x="6936828" y="1873543"/>
                <a:chExt cx="1576551" cy="144000"/>
              </a:xfrm>
            </p:grpSpPr>
            <p:cxnSp>
              <p:nvCxnSpPr>
                <p:cNvPr id="192" name="Straight Connector 191"/>
                <p:cNvCxnSpPr/>
                <p:nvPr/>
              </p:nvCxnSpPr>
              <p:spPr>
                <a:xfrm>
                  <a:off x="6936828" y="1873543"/>
                  <a:ext cx="15765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6936828" y="1873543"/>
                  <a:ext cx="0" cy="144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8513379" y="1873543"/>
                  <a:ext cx="0" cy="144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2766863" y="1311649"/>
                <a:ext cx="764953" cy="276999"/>
              </a:xfrm>
              <a:prstGeom prst="rect">
                <a:avLst/>
              </a:prstGeom>
              <a:solidFill>
                <a:schemeClr val="bg1"/>
              </a:solidFill>
            </p:spPr>
            <p:txBody>
              <a:bodyPr wrap="none" rtlCol="0">
                <a:spAutoFit/>
              </a:bodyPr>
              <a:lstStyle/>
              <a:p>
                <a:pPr algn="ctr"/>
                <a:r>
                  <a:rPr lang="en-US" sz="1200" dirty="0" smtClean="0">
                    <a:solidFill>
                      <a:prstClr val="black"/>
                    </a:solidFill>
                    <a:latin typeface="Corbel" panose="020B0503020204020204" pitchFamily="34" charset="0"/>
                  </a:rPr>
                  <a:t>p &lt; 0.001</a:t>
                </a:r>
                <a:endParaRPr lang="el-GR" sz="1200" dirty="0">
                  <a:solidFill>
                    <a:prstClr val="black"/>
                  </a:solidFill>
                  <a:latin typeface="Corbel" panose="020B0503020204020204" pitchFamily="34" charset="0"/>
                </a:endParaRPr>
              </a:p>
            </p:txBody>
          </p:sp>
          <p:grpSp>
            <p:nvGrpSpPr>
              <p:cNvPr id="182" name="Group 181"/>
              <p:cNvGrpSpPr/>
              <p:nvPr/>
            </p:nvGrpSpPr>
            <p:grpSpPr>
              <a:xfrm>
                <a:off x="2060799" y="1666425"/>
                <a:ext cx="1080000" cy="144000"/>
                <a:chOff x="6936828" y="1873543"/>
                <a:chExt cx="1576551" cy="144000"/>
              </a:xfrm>
            </p:grpSpPr>
            <p:cxnSp>
              <p:nvCxnSpPr>
                <p:cNvPr id="189" name="Straight Connector 188"/>
                <p:cNvCxnSpPr/>
                <p:nvPr/>
              </p:nvCxnSpPr>
              <p:spPr>
                <a:xfrm>
                  <a:off x="6936828" y="1873543"/>
                  <a:ext cx="15765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6936828" y="1873543"/>
                  <a:ext cx="0" cy="144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8513379" y="1873543"/>
                  <a:ext cx="0" cy="144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3" name="TextBox 182"/>
              <p:cNvSpPr txBox="1"/>
              <p:nvPr/>
            </p:nvSpPr>
            <p:spPr>
              <a:xfrm>
                <a:off x="2264796" y="1532737"/>
                <a:ext cx="686406" cy="276999"/>
              </a:xfrm>
              <a:prstGeom prst="rect">
                <a:avLst/>
              </a:prstGeom>
              <a:solidFill>
                <a:schemeClr val="bg1"/>
              </a:solidFill>
            </p:spPr>
            <p:txBody>
              <a:bodyPr wrap="none" rtlCol="0">
                <a:spAutoFit/>
              </a:bodyPr>
              <a:lstStyle/>
              <a:p>
                <a:pPr algn="ctr"/>
                <a:r>
                  <a:rPr lang="en-US" sz="1200" dirty="0" smtClean="0">
                    <a:solidFill>
                      <a:prstClr val="black"/>
                    </a:solidFill>
                    <a:latin typeface="Corbel" panose="020B0503020204020204" pitchFamily="34" charset="0"/>
                  </a:rPr>
                  <a:t>p &lt; 0.01</a:t>
                </a:r>
                <a:endParaRPr lang="el-GR" sz="1200" dirty="0">
                  <a:solidFill>
                    <a:prstClr val="black"/>
                  </a:solidFill>
                  <a:latin typeface="Corbel" panose="020B0503020204020204" pitchFamily="34" charset="0"/>
                </a:endParaRPr>
              </a:p>
            </p:txBody>
          </p:sp>
          <p:grpSp>
            <p:nvGrpSpPr>
              <p:cNvPr id="184" name="Group 183"/>
              <p:cNvGrpSpPr/>
              <p:nvPr/>
            </p:nvGrpSpPr>
            <p:grpSpPr>
              <a:xfrm>
                <a:off x="3174528" y="1666425"/>
                <a:ext cx="1080000" cy="144000"/>
                <a:chOff x="6936828" y="1873543"/>
                <a:chExt cx="1576551" cy="144000"/>
              </a:xfrm>
            </p:grpSpPr>
            <p:cxnSp>
              <p:nvCxnSpPr>
                <p:cNvPr id="186" name="Straight Connector 185"/>
                <p:cNvCxnSpPr/>
                <p:nvPr/>
              </p:nvCxnSpPr>
              <p:spPr>
                <a:xfrm>
                  <a:off x="6936828" y="1873543"/>
                  <a:ext cx="15765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6936828" y="1873543"/>
                  <a:ext cx="0" cy="144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8513379" y="1873543"/>
                  <a:ext cx="0" cy="1440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5" name="TextBox 184"/>
              <p:cNvSpPr txBox="1"/>
              <p:nvPr/>
            </p:nvSpPr>
            <p:spPr>
              <a:xfrm>
                <a:off x="3394291" y="1532737"/>
                <a:ext cx="686406" cy="276999"/>
              </a:xfrm>
              <a:prstGeom prst="rect">
                <a:avLst/>
              </a:prstGeom>
              <a:solidFill>
                <a:schemeClr val="bg1"/>
              </a:solidFill>
            </p:spPr>
            <p:txBody>
              <a:bodyPr wrap="none" rtlCol="0">
                <a:spAutoFit/>
              </a:bodyPr>
              <a:lstStyle/>
              <a:p>
                <a:pPr algn="ctr"/>
                <a:r>
                  <a:rPr lang="en-US" sz="1200" dirty="0" smtClean="0">
                    <a:solidFill>
                      <a:prstClr val="black"/>
                    </a:solidFill>
                    <a:latin typeface="Corbel" panose="020B0503020204020204" pitchFamily="34" charset="0"/>
                  </a:rPr>
                  <a:t>p &lt; 0.05</a:t>
                </a:r>
                <a:endParaRPr lang="el-GR" sz="1200" dirty="0">
                  <a:solidFill>
                    <a:prstClr val="black"/>
                  </a:solidFill>
                  <a:latin typeface="Corbel" panose="020B0503020204020204" pitchFamily="34" charset="0"/>
                </a:endParaRPr>
              </a:p>
            </p:txBody>
          </p:sp>
        </p:grpSp>
        <p:sp>
          <p:nvSpPr>
            <p:cNvPr id="178" name="Rectangle 177"/>
            <p:cNvSpPr/>
            <p:nvPr/>
          </p:nvSpPr>
          <p:spPr>
            <a:xfrm>
              <a:off x="1395408" y="5824512"/>
              <a:ext cx="3063659" cy="307777"/>
            </a:xfrm>
            <a:prstGeom prst="rect">
              <a:avLst/>
            </a:prstGeom>
          </p:spPr>
          <p:txBody>
            <a:bodyPr wrap="none">
              <a:spAutoFit/>
            </a:bodyPr>
            <a:lstStyle/>
            <a:p>
              <a:r>
                <a:rPr lang="en-US" sz="1400" dirty="0" smtClean="0">
                  <a:solidFill>
                    <a:prstClr val="black"/>
                  </a:solidFill>
                  <a:latin typeface="Corbel" panose="020B0503020204020204" pitchFamily="34" charset="0"/>
                </a:rPr>
                <a:t>* Death from </a:t>
              </a:r>
              <a:r>
                <a:rPr lang="en-US" sz="1400" dirty="0">
                  <a:solidFill>
                    <a:prstClr val="black"/>
                  </a:solidFill>
                  <a:latin typeface="Corbel" panose="020B0503020204020204" pitchFamily="34" charset="0"/>
                </a:rPr>
                <a:t>progressing renal fibrosis</a:t>
              </a:r>
              <a:endParaRPr lang="el-GR" sz="1400" dirty="0">
                <a:solidFill>
                  <a:prstClr val="black"/>
                </a:solidFill>
                <a:latin typeface="Corbel" panose="020B0503020204020204" pitchFamily="34" charset="0"/>
              </a:endParaRPr>
            </a:p>
          </p:txBody>
        </p:sp>
      </p:grpSp>
      <p:grpSp>
        <p:nvGrpSpPr>
          <p:cNvPr id="258" name="Group 257"/>
          <p:cNvGrpSpPr/>
          <p:nvPr/>
        </p:nvGrpSpPr>
        <p:grpSpPr>
          <a:xfrm>
            <a:off x="6755759" y="1719000"/>
            <a:ext cx="4188012" cy="3960000"/>
            <a:chOff x="6755759" y="1719000"/>
            <a:chExt cx="4188012" cy="3960000"/>
          </a:xfrm>
        </p:grpSpPr>
        <p:grpSp>
          <p:nvGrpSpPr>
            <p:cNvPr id="259" name="Group 258"/>
            <p:cNvGrpSpPr/>
            <p:nvPr/>
          </p:nvGrpSpPr>
          <p:grpSpPr>
            <a:xfrm>
              <a:off x="6809471" y="1719000"/>
              <a:ext cx="4134300" cy="3960000"/>
              <a:chOff x="6809471" y="2201147"/>
              <a:chExt cx="4134300" cy="3960000"/>
            </a:xfrm>
          </p:grpSpPr>
          <p:sp>
            <p:nvSpPr>
              <p:cNvPr id="264" name="Rectangle 263"/>
              <p:cNvSpPr/>
              <p:nvPr/>
            </p:nvSpPr>
            <p:spPr>
              <a:xfrm>
                <a:off x="6809471" y="2288139"/>
                <a:ext cx="4134300" cy="3788729"/>
              </a:xfrm>
              <a:prstGeom prst="rect">
                <a:avLst/>
              </a:prstGeom>
            </p:spPr>
            <p:txBody>
              <a:bodyPr wrap="square">
                <a:spAutoFit/>
              </a:bodyPr>
              <a:lstStyle/>
              <a:p>
                <a:pPr>
                  <a:lnSpc>
                    <a:spcPct val="120000"/>
                  </a:lnSpc>
                  <a:spcAft>
                    <a:spcPts val="200"/>
                  </a:spcAft>
                </a:pP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Ο </a:t>
                </a:r>
                <a:r>
                  <a:rPr lang="en-US"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Discoidin</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Domain Receptor 1 (DDR1) </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είναι ένας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διαμεμβρανικός</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υποδοχέας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τυροσινικής</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κινάσης που έχει ως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συνδέτη</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το κολλαγόνο. </a:t>
                </a:r>
                <a:endPar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a:p>
                <a:pPr>
                  <a:lnSpc>
                    <a:spcPct val="120000"/>
                  </a:lnSpc>
                  <a:spcAft>
                    <a:spcPts val="200"/>
                  </a:spcAft>
                </a:pP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Παρότι δεν φαίνεται να συμμετέχει στη νεφρική οργανογένεση, διαδραματίζει </a:t>
                </a:r>
                <a:r>
                  <a:rPr lang="el-GR" sz="14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σημαντικό ρόλο </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στην αναδιαμόρφωση της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εξωκυττάριας</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θεμέλιας ουσίας και τη ρύθμιση των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υπερπλαστικών</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απαντήσεων.</a:t>
                </a:r>
                <a:endPar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a:p>
                <a:pPr>
                  <a:lnSpc>
                    <a:spcPct val="120000"/>
                  </a:lnSpc>
                  <a:spcAft>
                    <a:spcPts val="200"/>
                  </a:spcAft>
                </a:pP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Διευκολύνει την προσέλκυση και μετανάστευση των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μακροφάγων</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και λευκοκυττάρων</a:t>
                </a:r>
                <a:endParaRPr lang="en-US" sz="14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a:p>
                <a:pPr>
                  <a:lnSpc>
                    <a:spcPct val="120000"/>
                  </a:lnSpc>
                  <a:spcAft>
                    <a:spcPts val="200"/>
                  </a:spcAft>
                </a:pP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Σε</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a:t>
                </a:r>
                <a:r>
                  <a:rPr lang="en-US" sz="14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COL4A3 </a:t>
                </a:r>
                <a:r>
                  <a:rPr lang="en-US" sz="1400" baseline="30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a:t>
                </a:r>
                <a:r>
                  <a:rPr lang="en-US" sz="14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mice </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ο </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DDR1 </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εκφράζεται στις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ποδοειδείς</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προσεκβολές</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των ποδοκυττάρων και μεσολαβεί την αλληλεπίδραση ποδοκυττάρων-</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GBM</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Η διαγραφή του </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DDR1</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οδηγεί σε ήπιο νεφρικό φαινότυπο.</a:t>
                </a:r>
                <a:endParaRPr lang="en-US" sz="14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p:txBody>
          </p:sp>
          <p:sp>
            <p:nvSpPr>
              <p:cNvPr id="265" name="Left Bracket 264"/>
              <p:cNvSpPr/>
              <p:nvPr/>
            </p:nvSpPr>
            <p:spPr>
              <a:xfrm>
                <a:off x="6809471" y="2201147"/>
                <a:ext cx="108000" cy="39600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grpSp>
        <p:sp>
          <p:nvSpPr>
            <p:cNvPr id="260" name="Oval 259"/>
            <p:cNvSpPr>
              <a:spLocks noChangeAspect="1"/>
            </p:cNvSpPr>
            <p:nvPr/>
          </p:nvSpPr>
          <p:spPr>
            <a:xfrm>
              <a:off x="6755759" y="1936168"/>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61" name="Oval 260"/>
            <p:cNvSpPr>
              <a:spLocks noChangeAspect="1"/>
            </p:cNvSpPr>
            <p:nvPr/>
          </p:nvSpPr>
          <p:spPr>
            <a:xfrm>
              <a:off x="6755759" y="273626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62" name="Oval 261"/>
            <p:cNvSpPr>
              <a:spLocks noChangeAspect="1"/>
            </p:cNvSpPr>
            <p:nvPr/>
          </p:nvSpPr>
          <p:spPr>
            <a:xfrm>
              <a:off x="6755759" y="4327559"/>
              <a:ext cx="91440" cy="91440"/>
            </a:xfrm>
            <a:prstGeom prst="ellipse">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63" name="Oval 262"/>
            <p:cNvSpPr>
              <a:spLocks noChangeAspect="1"/>
            </p:cNvSpPr>
            <p:nvPr/>
          </p:nvSpPr>
          <p:spPr>
            <a:xfrm>
              <a:off x="6755759" y="378284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spTree>
    <p:extLst>
      <p:ext uri="{BB962C8B-B14F-4D97-AF65-F5344CB8AC3E}">
        <p14:creationId xmlns="" xmlns:p14="http://schemas.microsoft.com/office/powerpoint/2010/main" val="798925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1277"/>
            <a:ext cx="9144000" cy="769375"/>
          </a:xfrm>
        </p:spPr>
        <p:txBody>
          <a:bodyPr vert="horz" wrap="square" lIns="71948" tIns="45687" rIns="71948" bIns="45687" rtlCol="0" anchor="ctr">
            <a:spAutoFit/>
          </a:bodyPr>
          <a:lstStyle/>
          <a:p>
            <a:r>
              <a:rPr lang="en-US" sz="2200" dirty="0">
                <a:latin typeface="Corbel" panose="020B0503020204020204" pitchFamily="34" charset="0"/>
              </a:rPr>
              <a:t>Loss of collagen-receptor DDR1 delays renal fibrosis in hereditary type IV collagen disease</a:t>
            </a:r>
            <a:endParaRPr lang="el-GR" sz="22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s-ES" sz="1200" dirty="0" err="1">
                <a:solidFill>
                  <a:prstClr val="black">
                    <a:lumMod val="50000"/>
                    <a:lumOff val="50000"/>
                  </a:prstClr>
                </a:solidFill>
                <a:latin typeface="Corbel" panose="020B0503020204020204" pitchFamily="34" charset="0"/>
              </a:rPr>
              <a:t>Matrix</a:t>
            </a:r>
            <a:r>
              <a:rPr lang="es-ES" sz="1200" dirty="0">
                <a:solidFill>
                  <a:prstClr val="black">
                    <a:lumMod val="50000"/>
                    <a:lumOff val="50000"/>
                  </a:prstClr>
                </a:solidFill>
                <a:latin typeface="Corbel" panose="020B0503020204020204" pitchFamily="34" charset="0"/>
              </a:rPr>
              <a:t> Biol. 2010 Jun;29(5):346-56.</a:t>
            </a:r>
            <a:endParaRPr lang="el-GR" sz="1200" dirty="0">
              <a:solidFill>
                <a:prstClr val="black">
                  <a:lumMod val="50000"/>
                  <a:lumOff val="50000"/>
                </a:prstClr>
              </a:solidFill>
              <a:latin typeface="Corbel" panose="020B0503020204020204" pitchFamily="34" charset="0"/>
            </a:endParaRPr>
          </a:p>
        </p:txBody>
      </p:sp>
      <p:grpSp>
        <p:nvGrpSpPr>
          <p:cNvPr id="277" name="Group 276"/>
          <p:cNvGrpSpPr/>
          <p:nvPr/>
        </p:nvGrpSpPr>
        <p:grpSpPr>
          <a:xfrm>
            <a:off x="1313806" y="1563636"/>
            <a:ext cx="5312205" cy="3730728"/>
            <a:chOff x="6112279" y="882783"/>
            <a:chExt cx="5312205" cy="3730728"/>
          </a:xfrm>
        </p:grpSpPr>
        <p:grpSp>
          <p:nvGrpSpPr>
            <p:cNvPr id="23" name="Group 22"/>
            <p:cNvGrpSpPr/>
            <p:nvPr/>
          </p:nvGrpSpPr>
          <p:grpSpPr>
            <a:xfrm>
              <a:off x="6112279" y="1384649"/>
              <a:ext cx="3769740" cy="3228862"/>
              <a:chOff x="6112279" y="1384649"/>
              <a:chExt cx="3769740" cy="3228862"/>
            </a:xfrm>
          </p:grpSpPr>
          <p:sp>
            <p:nvSpPr>
              <p:cNvPr id="86" name="TextBox 85"/>
              <p:cNvSpPr txBox="1"/>
              <p:nvPr/>
            </p:nvSpPr>
            <p:spPr>
              <a:xfrm>
                <a:off x="6430270" y="1384649"/>
                <a:ext cx="383439" cy="338554"/>
              </a:xfrm>
              <a:prstGeom prst="rect">
                <a:avLst/>
              </a:prstGeom>
              <a:noFill/>
            </p:spPr>
            <p:txBody>
              <a:bodyPr wrap="none" rtlCol="0">
                <a:spAutoFit/>
              </a:bodyPr>
              <a:lstStyle/>
              <a:p>
                <a:pPr algn="ctr"/>
                <a:r>
                  <a:rPr lang="en-US" sz="1600" dirty="0" smtClean="0">
                    <a:solidFill>
                      <a:prstClr val="black"/>
                    </a:solidFill>
                    <a:latin typeface="Corbel" panose="020B0503020204020204" pitchFamily="34" charset="0"/>
                  </a:rPr>
                  <a:t>16</a:t>
                </a:r>
                <a:endParaRPr lang="el-GR" sz="1600" dirty="0">
                  <a:solidFill>
                    <a:prstClr val="black"/>
                  </a:solidFill>
                  <a:latin typeface="Corbel" panose="020B0503020204020204" pitchFamily="34" charset="0"/>
                </a:endParaRPr>
              </a:p>
            </p:txBody>
          </p:sp>
          <p:sp>
            <p:nvSpPr>
              <p:cNvPr id="87" name="TextBox 86"/>
              <p:cNvSpPr txBox="1"/>
              <p:nvPr/>
            </p:nvSpPr>
            <p:spPr>
              <a:xfrm>
                <a:off x="6523245" y="3685824"/>
                <a:ext cx="290464" cy="338554"/>
              </a:xfrm>
              <a:prstGeom prst="rect">
                <a:avLst/>
              </a:prstGeom>
              <a:noFill/>
            </p:spPr>
            <p:txBody>
              <a:bodyPr wrap="none" rtlCol="0">
                <a:spAutoFit/>
              </a:bodyPr>
              <a:lstStyle/>
              <a:p>
                <a:r>
                  <a:rPr lang="en-US" sz="1600" dirty="0" smtClean="0">
                    <a:solidFill>
                      <a:prstClr val="black"/>
                    </a:solidFill>
                    <a:latin typeface="Corbel" panose="020B0503020204020204" pitchFamily="34" charset="0"/>
                  </a:rPr>
                  <a:t>0</a:t>
                </a:r>
                <a:endParaRPr lang="el-GR" sz="1600" dirty="0">
                  <a:solidFill>
                    <a:prstClr val="black"/>
                  </a:solidFill>
                  <a:latin typeface="Corbel" panose="020B0503020204020204" pitchFamily="34" charset="0"/>
                </a:endParaRPr>
              </a:p>
            </p:txBody>
          </p:sp>
          <p:sp>
            <p:nvSpPr>
              <p:cNvPr id="88" name="TextBox 87"/>
              <p:cNvSpPr txBox="1"/>
              <p:nvPr/>
            </p:nvSpPr>
            <p:spPr>
              <a:xfrm>
                <a:off x="6524847" y="3110531"/>
                <a:ext cx="288862" cy="338554"/>
              </a:xfrm>
              <a:prstGeom prst="rect">
                <a:avLst/>
              </a:prstGeom>
              <a:noFill/>
            </p:spPr>
            <p:txBody>
              <a:bodyPr wrap="none" rtlCol="0">
                <a:spAutoFit/>
              </a:bodyPr>
              <a:lstStyle/>
              <a:p>
                <a:pPr algn="ctr"/>
                <a:r>
                  <a:rPr lang="en-US" sz="1600" dirty="0" smtClean="0">
                    <a:solidFill>
                      <a:prstClr val="black"/>
                    </a:solidFill>
                    <a:latin typeface="Corbel" panose="020B0503020204020204" pitchFamily="34" charset="0"/>
                  </a:rPr>
                  <a:t>4</a:t>
                </a:r>
                <a:endParaRPr lang="el-GR" sz="1600" dirty="0">
                  <a:solidFill>
                    <a:prstClr val="black"/>
                  </a:solidFill>
                  <a:latin typeface="Corbel" panose="020B0503020204020204" pitchFamily="34" charset="0"/>
                </a:endParaRPr>
              </a:p>
            </p:txBody>
          </p:sp>
          <p:sp>
            <p:nvSpPr>
              <p:cNvPr id="89" name="TextBox 88"/>
              <p:cNvSpPr txBox="1"/>
              <p:nvPr/>
            </p:nvSpPr>
            <p:spPr>
              <a:xfrm>
                <a:off x="6521642" y="2822884"/>
                <a:ext cx="292067" cy="338554"/>
              </a:xfrm>
              <a:prstGeom prst="rect">
                <a:avLst/>
              </a:prstGeom>
              <a:noFill/>
            </p:spPr>
            <p:txBody>
              <a:bodyPr wrap="none" rtlCol="0">
                <a:spAutoFit/>
              </a:bodyPr>
              <a:lstStyle/>
              <a:p>
                <a:pPr algn="ctr"/>
                <a:r>
                  <a:rPr lang="en-US" sz="1600" dirty="0" smtClean="0">
                    <a:solidFill>
                      <a:prstClr val="black"/>
                    </a:solidFill>
                    <a:latin typeface="Corbel" panose="020B0503020204020204" pitchFamily="34" charset="0"/>
                  </a:rPr>
                  <a:t>6</a:t>
                </a:r>
                <a:endParaRPr lang="el-GR" sz="1600" dirty="0">
                  <a:solidFill>
                    <a:prstClr val="black"/>
                  </a:solidFill>
                  <a:latin typeface="Corbel" panose="020B0503020204020204" pitchFamily="34" charset="0"/>
                </a:endParaRPr>
              </a:p>
            </p:txBody>
          </p:sp>
          <p:sp>
            <p:nvSpPr>
              <p:cNvPr id="90" name="TextBox 89"/>
              <p:cNvSpPr txBox="1"/>
              <p:nvPr/>
            </p:nvSpPr>
            <p:spPr>
              <a:xfrm>
                <a:off x="6523245" y="2535237"/>
                <a:ext cx="290464" cy="338554"/>
              </a:xfrm>
              <a:prstGeom prst="rect">
                <a:avLst/>
              </a:prstGeom>
              <a:noFill/>
            </p:spPr>
            <p:txBody>
              <a:bodyPr wrap="none" rtlCol="0">
                <a:spAutoFit/>
              </a:bodyPr>
              <a:lstStyle/>
              <a:p>
                <a:pPr algn="ctr"/>
                <a:r>
                  <a:rPr lang="en-US" sz="1600" dirty="0" smtClean="0">
                    <a:solidFill>
                      <a:prstClr val="black"/>
                    </a:solidFill>
                    <a:latin typeface="Corbel" panose="020B0503020204020204" pitchFamily="34" charset="0"/>
                  </a:rPr>
                  <a:t>8</a:t>
                </a:r>
                <a:endParaRPr lang="el-GR" sz="1600" dirty="0">
                  <a:solidFill>
                    <a:prstClr val="black"/>
                  </a:solidFill>
                  <a:latin typeface="Corbel" panose="020B0503020204020204" pitchFamily="34" charset="0"/>
                </a:endParaRPr>
              </a:p>
            </p:txBody>
          </p:sp>
          <p:sp>
            <p:nvSpPr>
              <p:cNvPr id="91" name="TextBox 90"/>
              <p:cNvSpPr txBox="1"/>
              <p:nvPr/>
            </p:nvSpPr>
            <p:spPr>
              <a:xfrm>
                <a:off x="6433477" y="1959943"/>
                <a:ext cx="380232" cy="338554"/>
              </a:xfrm>
              <a:prstGeom prst="rect">
                <a:avLst/>
              </a:prstGeom>
              <a:noFill/>
            </p:spPr>
            <p:txBody>
              <a:bodyPr wrap="none" rtlCol="0">
                <a:spAutoFit/>
              </a:bodyPr>
              <a:lstStyle/>
              <a:p>
                <a:pPr algn="ctr"/>
                <a:r>
                  <a:rPr lang="en-US" sz="1600" dirty="0" smtClean="0">
                    <a:solidFill>
                      <a:prstClr val="black"/>
                    </a:solidFill>
                    <a:latin typeface="Corbel" panose="020B0503020204020204" pitchFamily="34" charset="0"/>
                  </a:rPr>
                  <a:t>12</a:t>
                </a:r>
                <a:endParaRPr lang="el-GR" sz="1600" dirty="0">
                  <a:solidFill>
                    <a:prstClr val="black"/>
                  </a:solidFill>
                  <a:latin typeface="Corbel" panose="020B0503020204020204" pitchFamily="34" charset="0"/>
                </a:endParaRPr>
              </a:p>
            </p:txBody>
          </p:sp>
          <p:sp>
            <p:nvSpPr>
              <p:cNvPr id="6" name="Freeform 5"/>
              <p:cNvSpPr/>
              <p:nvPr/>
            </p:nvSpPr>
            <p:spPr>
              <a:xfrm>
                <a:off x="8024774" y="2787091"/>
                <a:ext cx="618135" cy="683971"/>
              </a:xfrm>
              <a:custGeom>
                <a:avLst/>
                <a:gdLst>
                  <a:gd name="connsiteX0" fmla="*/ 0 w 618135"/>
                  <a:gd name="connsiteY0" fmla="*/ 683971 h 683971"/>
                  <a:gd name="connsiteX1" fmla="*/ 618135 w 618135"/>
                  <a:gd name="connsiteY1" fmla="*/ 0 h 683971"/>
                  <a:gd name="connsiteX2" fmla="*/ 618135 w 618135"/>
                  <a:gd name="connsiteY2" fmla="*/ 0 h 683971"/>
                </a:gdLst>
                <a:ahLst/>
                <a:cxnLst>
                  <a:cxn ang="0">
                    <a:pos x="connsiteX0" y="connsiteY0"/>
                  </a:cxn>
                  <a:cxn ang="0">
                    <a:pos x="connsiteX1" y="connsiteY1"/>
                  </a:cxn>
                  <a:cxn ang="0">
                    <a:pos x="connsiteX2" y="connsiteY2"/>
                  </a:cxn>
                </a:cxnLst>
                <a:rect l="l" t="t" r="r" b="b"/>
                <a:pathLst>
                  <a:path w="618135" h="683971">
                    <a:moveTo>
                      <a:pt x="0" y="683971"/>
                    </a:moveTo>
                    <a:lnTo>
                      <a:pt x="618135" y="0"/>
                    </a:lnTo>
                    <a:lnTo>
                      <a:pt x="618135" y="0"/>
                    </a:lnTo>
                  </a:path>
                </a:pathLst>
              </a:cu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Freeform 7"/>
              <p:cNvSpPr/>
              <p:nvPr/>
            </p:nvSpPr>
            <p:spPr>
              <a:xfrm>
                <a:off x="7121347" y="2125066"/>
                <a:ext cx="1517904" cy="1722729"/>
              </a:xfrm>
              <a:custGeom>
                <a:avLst/>
                <a:gdLst>
                  <a:gd name="connsiteX0" fmla="*/ 0 w 1517904"/>
                  <a:gd name="connsiteY0" fmla="*/ 1722729 h 1722729"/>
                  <a:gd name="connsiteX1" fmla="*/ 464515 w 1517904"/>
                  <a:gd name="connsiteY1" fmla="*/ 1598371 h 1722729"/>
                  <a:gd name="connsiteX2" fmla="*/ 910743 w 1517904"/>
                  <a:gd name="connsiteY2" fmla="*/ 1016812 h 1722729"/>
                  <a:gd name="connsiteX3" fmla="*/ 1517904 w 1517904"/>
                  <a:gd name="connsiteY3" fmla="*/ 0 h 1722729"/>
                  <a:gd name="connsiteX0" fmla="*/ 0 w 1517904"/>
                  <a:gd name="connsiteY0" fmla="*/ 1722729 h 1722729"/>
                  <a:gd name="connsiteX1" fmla="*/ 464515 w 1517904"/>
                  <a:gd name="connsiteY1" fmla="*/ 1598371 h 1722729"/>
                  <a:gd name="connsiteX2" fmla="*/ 910743 w 1517904"/>
                  <a:gd name="connsiteY2" fmla="*/ 1016812 h 1722729"/>
                  <a:gd name="connsiteX3" fmla="*/ 1517904 w 1517904"/>
                  <a:gd name="connsiteY3" fmla="*/ 0 h 1722729"/>
                  <a:gd name="connsiteX0" fmla="*/ 0 w 1517904"/>
                  <a:gd name="connsiteY0" fmla="*/ 1722729 h 1722729"/>
                  <a:gd name="connsiteX1" fmla="*/ 464515 w 1517904"/>
                  <a:gd name="connsiteY1" fmla="*/ 1598371 h 1722729"/>
                  <a:gd name="connsiteX2" fmla="*/ 910743 w 1517904"/>
                  <a:gd name="connsiteY2" fmla="*/ 1016812 h 1722729"/>
                  <a:gd name="connsiteX3" fmla="*/ 1517904 w 1517904"/>
                  <a:gd name="connsiteY3" fmla="*/ 0 h 1722729"/>
                  <a:gd name="connsiteX0" fmla="*/ 0 w 1517904"/>
                  <a:gd name="connsiteY0" fmla="*/ 1722729 h 1722729"/>
                  <a:gd name="connsiteX1" fmla="*/ 464515 w 1517904"/>
                  <a:gd name="connsiteY1" fmla="*/ 1598371 h 1722729"/>
                  <a:gd name="connsiteX2" fmla="*/ 910743 w 1517904"/>
                  <a:gd name="connsiteY2" fmla="*/ 1016812 h 1722729"/>
                  <a:gd name="connsiteX3" fmla="*/ 1517904 w 1517904"/>
                  <a:gd name="connsiteY3" fmla="*/ 0 h 1722729"/>
                </a:gdLst>
                <a:ahLst/>
                <a:cxnLst>
                  <a:cxn ang="0">
                    <a:pos x="connsiteX0" y="connsiteY0"/>
                  </a:cxn>
                  <a:cxn ang="0">
                    <a:pos x="connsiteX1" y="connsiteY1"/>
                  </a:cxn>
                  <a:cxn ang="0">
                    <a:pos x="connsiteX2" y="connsiteY2"/>
                  </a:cxn>
                  <a:cxn ang="0">
                    <a:pos x="connsiteX3" y="connsiteY3"/>
                  </a:cxn>
                </a:cxnLst>
                <a:rect l="l" t="t" r="r" b="b"/>
                <a:pathLst>
                  <a:path w="1517904" h="1722729">
                    <a:moveTo>
                      <a:pt x="0" y="1722729"/>
                    </a:moveTo>
                    <a:lnTo>
                      <a:pt x="464515" y="1598371"/>
                    </a:lnTo>
                    <a:lnTo>
                      <a:pt x="910743" y="1016812"/>
                    </a:lnTo>
                    <a:lnTo>
                      <a:pt x="1517904" y="0"/>
                    </a:lnTo>
                  </a:path>
                </a:pathLst>
              </a:cu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nvGrpSpPr>
              <p:cNvPr id="115" name="Group 114"/>
              <p:cNvGrpSpPr/>
              <p:nvPr/>
            </p:nvGrpSpPr>
            <p:grpSpPr>
              <a:xfrm>
                <a:off x="8596886" y="2474773"/>
                <a:ext cx="86389" cy="324000"/>
                <a:chOff x="10288829" y="2474396"/>
                <a:chExt cx="223113" cy="383324"/>
              </a:xfrm>
            </p:grpSpPr>
            <p:cxnSp>
              <p:nvCxnSpPr>
                <p:cNvPr id="116" name="Straight Connector 115"/>
                <p:cNvCxnSpPr/>
                <p:nvPr/>
              </p:nvCxnSpPr>
              <p:spPr>
                <a:xfrm flipH="1">
                  <a:off x="10400385" y="2474396"/>
                  <a:ext cx="0" cy="3833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0288829" y="2474396"/>
                  <a:ext cx="22311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a:off x="7992093" y="3298153"/>
                <a:ext cx="86389" cy="180000"/>
                <a:chOff x="10288829" y="2474396"/>
                <a:chExt cx="223113" cy="383324"/>
              </a:xfrm>
            </p:grpSpPr>
            <p:cxnSp>
              <p:nvCxnSpPr>
                <p:cNvPr id="119" name="Straight Connector 118"/>
                <p:cNvCxnSpPr/>
                <p:nvPr/>
              </p:nvCxnSpPr>
              <p:spPr>
                <a:xfrm flipH="1">
                  <a:off x="10400385" y="2474396"/>
                  <a:ext cx="0" cy="38332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0288829" y="2474396"/>
                  <a:ext cx="22311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8595529" y="1658916"/>
                <a:ext cx="86389" cy="486000"/>
                <a:chOff x="10288829" y="2474396"/>
                <a:chExt cx="223113" cy="383324"/>
              </a:xfrm>
            </p:grpSpPr>
            <p:cxnSp>
              <p:nvCxnSpPr>
                <p:cNvPr id="122" name="Straight Connector 121"/>
                <p:cNvCxnSpPr/>
                <p:nvPr/>
              </p:nvCxnSpPr>
              <p:spPr>
                <a:xfrm flipH="1">
                  <a:off x="10400385" y="2474396"/>
                  <a:ext cx="0" cy="38332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0288829" y="2474396"/>
                  <a:ext cx="22311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7985301" y="2887699"/>
                <a:ext cx="86389" cy="252000"/>
                <a:chOff x="10288829" y="2474396"/>
                <a:chExt cx="223113" cy="383324"/>
              </a:xfrm>
            </p:grpSpPr>
            <p:cxnSp>
              <p:nvCxnSpPr>
                <p:cNvPr id="125" name="Straight Connector 124"/>
                <p:cNvCxnSpPr/>
                <p:nvPr/>
              </p:nvCxnSpPr>
              <p:spPr>
                <a:xfrm flipH="1">
                  <a:off x="10400385" y="2474396"/>
                  <a:ext cx="0" cy="38332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288829" y="2474396"/>
                  <a:ext cx="22311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 name="Freeform 3"/>
              <p:cNvSpPr/>
              <p:nvPr/>
            </p:nvSpPr>
            <p:spPr>
              <a:xfrm>
                <a:off x="8028432" y="3054096"/>
                <a:ext cx="1671523" cy="683971"/>
              </a:xfrm>
              <a:custGeom>
                <a:avLst/>
                <a:gdLst>
                  <a:gd name="connsiteX0" fmla="*/ 0 w 1671523"/>
                  <a:gd name="connsiteY0" fmla="*/ 683971 h 683971"/>
                  <a:gd name="connsiteX1" fmla="*/ 610819 w 1671523"/>
                  <a:gd name="connsiteY1" fmla="*/ 497434 h 683971"/>
                  <a:gd name="connsiteX2" fmla="*/ 1671523 w 1671523"/>
                  <a:gd name="connsiteY2" fmla="*/ 0 h 683971"/>
                  <a:gd name="connsiteX0" fmla="*/ 0 w 1671523"/>
                  <a:gd name="connsiteY0" fmla="*/ 683971 h 683971"/>
                  <a:gd name="connsiteX1" fmla="*/ 610819 w 1671523"/>
                  <a:gd name="connsiteY1" fmla="*/ 497434 h 683971"/>
                  <a:gd name="connsiteX2" fmla="*/ 1671523 w 1671523"/>
                  <a:gd name="connsiteY2" fmla="*/ 0 h 683971"/>
                  <a:gd name="connsiteX0" fmla="*/ 0 w 1671523"/>
                  <a:gd name="connsiteY0" fmla="*/ 683971 h 683971"/>
                  <a:gd name="connsiteX1" fmla="*/ 610819 w 1671523"/>
                  <a:gd name="connsiteY1" fmla="*/ 497434 h 683971"/>
                  <a:gd name="connsiteX2" fmla="*/ 1671523 w 1671523"/>
                  <a:gd name="connsiteY2" fmla="*/ 0 h 683971"/>
                </a:gdLst>
                <a:ahLst/>
                <a:cxnLst>
                  <a:cxn ang="0">
                    <a:pos x="connsiteX0" y="connsiteY0"/>
                  </a:cxn>
                  <a:cxn ang="0">
                    <a:pos x="connsiteX1" y="connsiteY1"/>
                  </a:cxn>
                  <a:cxn ang="0">
                    <a:pos x="connsiteX2" y="connsiteY2"/>
                  </a:cxn>
                </a:cxnLst>
                <a:rect l="l" t="t" r="r" b="b"/>
                <a:pathLst>
                  <a:path w="1671523" h="683971">
                    <a:moveTo>
                      <a:pt x="0" y="683971"/>
                    </a:moveTo>
                    <a:lnTo>
                      <a:pt x="610819" y="497434"/>
                    </a:lnTo>
                    <a:lnTo>
                      <a:pt x="1671523" y="0"/>
                    </a:lnTo>
                  </a:path>
                </a:pathLst>
              </a:custGeom>
              <a:no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nvGrpSpPr>
              <p:cNvPr id="13" name="Group 12"/>
              <p:cNvGrpSpPr/>
              <p:nvPr/>
            </p:nvGrpSpPr>
            <p:grpSpPr>
              <a:xfrm>
                <a:off x="9653703" y="2659101"/>
                <a:ext cx="86389" cy="396000"/>
                <a:chOff x="10288829" y="2474396"/>
                <a:chExt cx="223113" cy="383324"/>
              </a:xfrm>
            </p:grpSpPr>
            <p:cxnSp>
              <p:nvCxnSpPr>
                <p:cNvPr id="10" name="Straight Connector 9"/>
                <p:cNvCxnSpPr/>
                <p:nvPr/>
              </p:nvCxnSpPr>
              <p:spPr>
                <a:xfrm flipH="1">
                  <a:off x="10400385" y="2474396"/>
                  <a:ext cx="0" cy="38332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288829" y="2474396"/>
                  <a:ext cx="223113"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596429" y="3388871"/>
                <a:ext cx="86389" cy="180000"/>
                <a:chOff x="10288829" y="2474396"/>
                <a:chExt cx="223113" cy="383324"/>
              </a:xfrm>
            </p:grpSpPr>
            <p:cxnSp>
              <p:nvCxnSpPr>
                <p:cNvPr id="110" name="Straight Connector 109"/>
                <p:cNvCxnSpPr/>
                <p:nvPr/>
              </p:nvCxnSpPr>
              <p:spPr>
                <a:xfrm flipH="1">
                  <a:off x="10400385" y="2474396"/>
                  <a:ext cx="0" cy="38332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0288829" y="2474396"/>
                  <a:ext cx="223113"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7992093" y="3657632"/>
                <a:ext cx="86389" cy="72000"/>
                <a:chOff x="10288829" y="2474396"/>
                <a:chExt cx="223113" cy="383324"/>
              </a:xfrm>
            </p:grpSpPr>
            <p:cxnSp>
              <p:nvCxnSpPr>
                <p:cNvPr id="113" name="Straight Connector 112"/>
                <p:cNvCxnSpPr/>
                <p:nvPr/>
              </p:nvCxnSpPr>
              <p:spPr>
                <a:xfrm flipH="1">
                  <a:off x="10400385" y="2474396"/>
                  <a:ext cx="0" cy="38332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0288829" y="2474396"/>
                  <a:ext cx="223113"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Diamond 2"/>
              <p:cNvSpPr>
                <a:spLocks noChangeAspect="1"/>
              </p:cNvSpPr>
              <p:nvPr/>
            </p:nvSpPr>
            <p:spPr>
              <a:xfrm>
                <a:off x="9639297" y="3003428"/>
                <a:ext cx="115200" cy="115200"/>
              </a:xfrm>
              <a:prstGeom prst="diamond">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3" name="Diamond 92"/>
              <p:cNvSpPr>
                <a:spLocks noChangeAspect="1"/>
              </p:cNvSpPr>
              <p:nvPr/>
            </p:nvSpPr>
            <p:spPr>
              <a:xfrm>
                <a:off x="8582023" y="3491432"/>
                <a:ext cx="115200" cy="115200"/>
              </a:xfrm>
              <a:prstGeom prst="diamond">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4" name="Diamond 93"/>
              <p:cNvSpPr>
                <a:spLocks noChangeAspect="1"/>
              </p:cNvSpPr>
              <p:nvPr/>
            </p:nvSpPr>
            <p:spPr>
              <a:xfrm>
                <a:off x="7977687" y="3676090"/>
                <a:ext cx="115200" cy="115200"/>
              </a:xfrm>
              <a:prstGeom prst="diamond">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6" name="Diamond 95"/>
              <p:cNvSpPr>
                <a:spLocks noChangeAspect="1"/>
              </p:cNvSpPr>
              <p:nvPr/>
            </p:nvSpPr>
            <p:spPr>
              <a:xfrm>
                <a:off x="8582023" y="2727121"/>
                <a:ext cx="115200" cy="115200"/>
              </a:xfrm>
              <a:prstGeom prst="diamond">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7" name="Diamond 96"/>
              <p:cNvSpPr>
                <a:spLocks noChangeAspect="1"/>
              </p:cNvSpPr>
              <p:nvPr/>
            </p:nvSpPr>
            <p:spPr>
              <a:xfrm>
                <a:off x="7977687" y="3415734"/>
                <a:ext cx="115200" cy="115200"/>
              </a:xfrm>
              <a:prstGeom prst="diamond">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Rectangle 6"/>
              <p:cNvSpPr>
                <a:spLocks noChangeAspect="1"/>
              </p:cNvSpPr>
              <p:nvPr/>
            </p:nvSpPr>
            <p:spPr>
              <a:xfrm>
                <a:off x="8595465" y="2090397"/>
                <a:ext cx="90000" cy="90000"/>
              </a:xfrm>
              <a:prstGeom prst="rect">
                <a:avLst/>
              </a:prstGeom>
              <a:solidFill>
                <a:schemeClr val="accent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0" name="Rectangle 99"/>
              <p:cNvSpPr>
                <a:spLocks noChangeAspect="1"/>
              </p:cNvSpPr>
              <p:nvPr/>
            </p:nvSpPr>
            <p:spPr>
              <a:xfrm>
                <a:off x="7985237" y="3101421"/>
                <a:ext cx="90000" cy="90000"/>
              </a:xfrm>
              <a:prstGeom prst="rect">
                <a:avLst/>
              </a:prstGeom>
              <a:solidFill>
                <a:schemeClr val="accent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1" name="Rectangle 100"/>
              <p:cNvSpPr>
                <a:spLocks noChangeAspect="1"/>
              </p:cNvSpPr>
              <p:nvPr/>
            </p:nvSpPr>
            <p:spPr>
              <a:xfrm>
                <a:off x="7536871" y="3679458"/>
                <a:ext cx="90000" cy="90000"/>
              </a:xfrm>
              <a:prstGeom prst="rect">
                <a:avLst/>
              </a:prstGeom>
              <a:solidFill>
                <a:schemeClr val="accent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2" name="Rectangle 101"/>
              <p:cNvSpPr>
                <a:spLocks noChangeAspect="1"/>
              </p:cNvSpPr>
              <p:nvPr/>
            </p:nvSpPr>
            <p:spPr>
              <a:xfrm>
                <a:off x="7080892" y="3813142"/>
                <a:ext cx="90000" cy="90000"/>
              </a:xfrm>
              <a:prstGeom prst="rect">
                <a:avLst/>
              </a:prstGeom>
              <a:solidFill>
                <a:schemeClr val="accent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nvGrpSpPr>
              <p:cNvPr id="18" name="Group 17"/>
              <p:cNvGrpSpPr/>
              <p:nvPr/>
            </p:nvGrpSpPr>
            <p:grpSpPr>
              <a:xfrm>
                <a:off x="7077780" y="3788735"/>
                <a:ext cx="2662312" cy="122569"/>
                <a:chOff x="7077780" y="3788735"/>
                <a:chExt cx="2662312" cy="122569"/>
              </a:xfrm>
            </p:grpSpPr>
            <p:sp>
              <p:nvSpPr>
                <p:cNvPr id="15" name="Freeform 14"/>
                <p:cNvSpPr/>
                <p:nvPr/>
              </p:nvSpPr>
              <p:spPr>
                <a:xfrm>
                  <a:off x="7117689" y="3837777"/>
                  <a:ext cx="2570657" cy="24649"/>
                </a:xfrm>
                <a:custGeom>
                  <a:avLst/>
                  <a:gdLst>
                    <a:gd name="connsiteX0" fmla="*/ 0 w 2578608"/>
                    <a:gd name="connsiteY0" fmla="*/ 36576 h 36576"/>
                    <a:gd name="connsiteX1" fmla="*/ 460857 w 2578608"/>
                    <a:gd name="connsiteY1" fmla="*/ 25603 h 36576"/>
                    <a:gd name="connsiteX2" fmla="*/ 914400 w 2578608"/>
                    <a:gd name="connsiteY2" fmla="*/ 32918 h 36576"/>
                    <a:gd name="connsiteX3" fmla="*/ 1514246 w 2578608"/>
                    <a:gd name="connsiteY3" fmla="*/ 18288 h 36576"/>
                    <a:gd name="connsiteX4" fmla="*/ 2578608 w 2578608"/>
                    <a:gd name="connsiteY4" fmla="*/ 0 h 36576"/>
                    <a:gd name="connsiteX0" fmla="*/ 0 w 2578608"/>
                    <a:gd name="connsiteY0" fmla="*/ 36576 h 36576"/>
                    <a:gd name="connsiteX1" fmla="*/ 460857 w 2578608"/>
                    <a:gd name="connsiteY1" fmla="*/ 25603 h 36576"/>
                    <a:gd name="connsiteX2" fmla="*/ 914400 w 2578608"/>
                    <a:gd name="connsiteY2" fmla="*/ 32918 h 36576"/>
                    <a:gd name="connsiteX3" fmla="*/ 1514246 w 2578608"/>
                    <a:gd name="connsiteY3" fmla="*/ 18288 h 36576"/>
                    <a:gd name="connsiteX4" fmla="*/ 2578608 w 2578608"/>
                    <a:gd name="connsiteY4" fmla="*/ 0 h 36576"/>
                    <a:gd name="connsiteX0" fmla="*/ 0 w 2578608"/>
                    <a:gd name="connsiteY0" fmla="*/ 36576 h 36576"/>
                    <a:gd name="connsiteX1" fmla="*/ 460857 w 2578608"/>
                    <a:gd name="connsiteY1" fmla="*/ 25603 h 36576"/>
                    <a:gd name="connsiteX2" fmla="*/ 914400 w 2578608"/>
                    <a:gd name="connsiteY2" fmla="*/ 32918 h 36576"/>
                    <a:gd name="connsiteX3" fmla="*/ 1514246 w 2578608"/>
                    <a:gd name="connsiteY3" fmla="*/ 18288 h 36576"/>
                    <a:gd name="connsiteX4" fmla="*/ 2578608 w 2578608"/>
                    <a:gd name="connsiteY4" fmla="*/ 0 h 36576"/>
                    <a:gd name="connsiteX0" fmla="*/ 0 w 2570657"/>
                    <a:gd name="connsiteY0" fmla="*/ 24649 h 24649"/>
                    <a:gd name="connsiteX1" fmla="*/ 460857 w 2570657"/>
                    <a:gd name="connsiteY1" fmla="*/ 13676 h 24649"/>
                    <a:gd name="connsiteX2" fmla="*/ 914400 w 2570657"/>
                    <a:gd name="connsiteY2" fmla="*/ 20991 h 24649"/>
                    <a:gd name="connsiteX3" fmla="*/ 1514246 w 2570657"/>
                    <a:gd name="connsiteY3" fmla="*/ 6361 h 24649"/>
                    <a:gd name="connsiteX4" fmla="*/ 2570657 w 2570657"/>
                    <a:gd name="connsiteY4" fmla="*/ 0 h 24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657" h="24649">
                      <a:moveTo>
                        <a:pt x="0" y="24649"/>
                      </a:moveTo>
                      <a:lnTo>
                        <a:pt x="460857" y="13676"/>
                      </a:lnTo>
                      <a:lnTo>
                        <a:pt x="914400" y="20991"/>
                      </a:lnTo>
                      <a:lnTo>
                        <a:pt x="1514246" y="6361"/>
                      </a:lnTo>
                      <a:lnTo>
                        <a:pt x="2570657" y="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nvGrpSpPr>
                <p:cNvPr id="16" name="Group 15"/>
                <p:cNvGrpSpPr/>
                <p:nvPr/>
              </p:nvGrpSpPr>
              <p:grpSpPr>
                <a:xfrm>
                  <a:off x="7077780" y="3788735"/>
                  <a:ext cx="2662312" cy="122569"/>
                  <a:chOff x="7077780" y="3788735"/>
                  <a:chExt cx="2662312" cy="122569"/>
                </a:xfrm>
              </p:grpSpPr>
              <p:sp>
                <p:nvSpPr>
                  <p:cNvPr id="14" name="Oval 13"/>
                  <p:cNvSpPr>
                    <a:spLocks noChangeAspect="1"/>
                  </p:cNvSpPr>
                  <p:nvPr/>
                </p:nvSpPr>
                <p:spPr>
                  <a:xfrm>
                    <a:off x="7077780" y="3819864"/>
                    <a:ext cx="91440" cy="91440"/>
                  </a:xfrm>
                  <a:prstGeom prst="ellipse">
                    <a:avLst/>
                  </a:prstGeom>
                  <a:solidFill>
                    <a:schemeClr val="bg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28" name="Oval 127"/>
                  <p:cNvSpPr>
                    <a:spLocks noChangeAspect="1"/>
                  </p:cNvSpPr>
                  <p:nvPr/>
                </p:nvSpPr>
                <p:spPr>
                  <a:xfrm>
                    <a:off x="7529555" y="3806252"/>
                    <a:ext cx="91440" cy="91440"/>
                  </a:xfrm>
                  <a:prstGeom prst="ellipse">
                    <a:avLst/>
                  </a:prstGeom>
                  <a:solidFill>
                    <a:schemeClr val="bg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29" name="Oval 128"/>
                  <p:cNvSpPr>
                    <a:spLocks noChangeAspect="1"/>
                  </p:cNvSpPr>
                  <p:nvPr/>
                </p:nvSpPr>
                <p:spPr>
                  <a:xfrm>
                    <a:off x="7983908" y="3813837"/>
                    <a:ext cx="91440" cy="91440"/>
                  </a:xfrm>
                  <a:prstGeom prst="ellipse">
                    <a:avLst/>
                  </a:prstGeom>
                  <a:solidFill>
                    <a:schemeClr val="bg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0" name="Oval 129"/>
                  <p:cNvSpPr>
                    <a:spLocks noChangeAspect="1"/>
                  </p:cNvSpPr>
                  <p:nvPr/>
                </p:nvSpPr>
                <p:spPr>
                  <a:xfrm>
                    <a:off x="8587771" y="3800902"/>
                    <a:ext cx="91440" cy="91440"/>
                  </a:xfrm>
                  <a:prstGeom prst="ellipse">
                    <a:avLst/>
                  </a:prstGeom>
                  <a:solidFill>
                    <a:schemeClr val="bg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1" name="Oval 130"/>
                  <p:cNvSpPr>
                    <a:spLocks noChangeAspect="1"/>
                  </p:cNvSpPr>
                  <p:nvPr/>
                </p:nvSpPr>
                <p:spPr>
                  <a:xfrm>
                    <a:off x="9648652" y="3788735"/>
                    <a:ext cx="91440" cy="91440"/>
                  </a:xfrm>
                  <a:prstGeom prst="ellipse">
                    <a:avLst/>
                  </a:prstGeom>
                  <a:solidFill>
                    <a:schemeClr val="bg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grpSp>
            <p:nvGrpSpPr>
              <p:cNvPr id="22" name="Group 21"/>
              <p:cNvGrpSpPr/>
              <p:nvPr/>
            </p:nvGrpSpPr>
            <p:grpSpPr>
              <a:xfrm>
                <a:off x="6811319" y="1552264"/>
                <a:ext cx="60474" cy="2306636"/>
                <a:chOff x="6525077" y="1552264"/>
                <a:chExt cx="60474" cy="2306636"/>
              </a:xfrm>
            </p:grpSpPr>
            <p:cxnSp>
              <p:nvCxnSpPr>
                <p:cNvPr id="79" name="Straight Connector 78"/>
                <p:cNvCxnSpPr/>
                <p:nvPr/>
              </p:nvCxnSpPr>
              <p:spPr>
                <a:xfrm>
                  <a:off x="6525077" y="3858900"/>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525077" y="2128922"/>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525077" y="241725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525077" y="3570568"/>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525077" y="1840593"/>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525077" y="1552264"/>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585551" y="1552264"/>
                  <a:ext cx="0" cy="2306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525077" y="2705580"/>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6525077" y="2993909"/>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525077" y="3282238"/>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0" name="TextBox 149"/>
              <p:cNvSpPr txBox="1"/>
              <p:nvPr/>
            </p:nvSpPr>
            <p:spPr>
              <a:xfrm>
                <a:off x="6524847" y="3398178"/>
                <a:ext cx="288862" cy="338554"/>
              </a:xfrm>
              <a:prstGeom prst="rect">
                <a:avLst/>
              </a:prstGeom>
              <a:noFill/>
            </p:spPr>
            <p:txBody>
              <a:bodyPr wrap="none" rtlCol="0">
                <a:spAutoFit/>
              </a:bodyPr>
              <a:lstStyle/>
              <a:p>
                <a:pPr algn="ctr"/>
                <a:r>
                  <a:rPr lang="en-US" sz="1600" dirty="0" smtClean="0">
                    <a:solidFill>
                      <a:prstClr val="black"/>
                    </a:solidFill>
                    <a:latin typeface="Corbel" panose="020B0503020204020204" pitchFamily="34" charset="0"/>
                  </a:rPr>
                  <a:t>2</a:t>
                </a:r>
                <a:endParaRPr lang="el-GR" sz="1600" dirty="0">
                  <a:solidFill>
                    <a:prstClr val="black"/>
                  </a:solidFill>
                  <a:latin typeface="Corbel" panose="020B0503020204020204" pitchFamily="34" charset="0"/>
                </a:endParaRPr>
              </a:p>
            </p:txBody>
          </p:sp>
          <p:sp>
            <p:nvSpPr>
              <p:cNvPr id="151" name="TextBox 150"/>
              <p:cNvSpPr txBox="1"/>
              <p:nvPr/>
            </p:nvSpPr>
            <p:spPr>
              <a:xfrm>
                <a:off x="6431873" y="2247590"/>
                <a:ext cx="381836" cy="338554"/>
              </a:xfrm>
              <a:prstGeom prst="rect">
                <a:avLst/>
              </a:prstGeom>
              <a:noFill/>
            </p:spPr>
            <p:txBody>
              <a:bodyPr wrap="none" rtlCol="0">
                <a:spAutoFit/>
              </a:bodyPr>
              <a:lstStyle/>
              <a:p>
                <a:pPr algn="ctr"/>
                <a:r>
                  <a:rPr lang="en-US" sz="1600" dirty="0" smtClean="0">
                    <a:solidFill>
                      <a:prstClr val="black"/>
                    </a:solidFill>
                    <a:latin typeface="Corbel" panose="020B0503020204020204" pitchFamily="34" charset="0"/>
                  </a:rPr>
                  <a:t>10</a:t>
                </a:r>
                <a:endParaRPr lang="el-GR" sz="1600" dirty="0">
                  <a:solidFill>
                    <a:prstClr val="black"/>
                  </a:solidFill>
                  <a:latin typeface="Corbel" panose="020B0503020204020204" pitchFamily="34" charset="0"/>
                </a:endParaRPr>
              </a:p>
            </p:txBody>
          </p:sp>
          <p:sp>
            <p:nvSpPr>
              <p:cNvPr id="152" name="TextBox 151"/>
              <p:cNvSpPr txBox="1"/>
              <p:nvPr/>
            </p:nvSpPr>
            <p:spPr>
              <a:xfrm>
                <a:off x="6431873" y="1672296"/>
                <a:ext cx="381836" cy="338554"/>
              </a:xfrm>
              <a:prstGeom prst="rect">
                <a:avLst/>
              </a:prstGeom>
              <a:noFill/>
            </p:spPr>
            <p:txBody>
              <a:bodyPr wrap="none" rtlCol="0">
                <a:spAutoFit/>
              </a:bodyPr>
              <a:lstStyle/>
              <a:p>
                <a:pPr algn="ctr"/>
                <a:r>
                  <a:rPr lang="en-US" sz="1600" dirty="0" smtClean="0">
                    <a:solidFill>
                      <a:prstClr val="black"/>
                    </a:solidFill>
                    <a:latin typeface="Corbel" panose="020B0503020204020204" pitchFamily="34" charset="0"/>
                  </a:rPr>
                  <a:t>14</a:t>
                </a:r>
                <a:endParaRPr lang="el-GR" sz="1600" dirty="0">
                  <a:solidFill>
                    <a:prstClr val="black"/>
                  </a:solidFill>
                  <a:latin typeface="Corbel" panose="020B0503020204020204" pitchFamily="34" charset="0"/>
                </a:endParaRPr>
              </a:p>
            </p:txBody>
          </p:sp>
          <p:cxnSp>
            <p:nvCxnSpPr>
              <p:cNvPr id="155" name="Straight Connector 154"/>
              <p:cNvCxnSpPr/>
              <p:nvPr/>
            </p:nvCxnSpPr>
            <p:spPr>
              <a:xfrm rot="16200000" flipV="1">
                <a:off x="6937227" y="3983954"/>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200000" flipV="1">
                <a:off x="8756427" y="3983953"/>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6200000" flipV="1">
                <a:off x="8453227" y="3983953"/>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V="1">
                <a:off x="7240427" y="3983954"/>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V="1">
                <a:off x="9059627" y="3983953"/>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6200000" flipV="1">
                <a:off x="9666027" y="3983953"/>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6200000" flipV="1">
                <a:off x="8150027" y="3983954"/>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6200000" flipV="1">
                <a:off x="7846827" y="3983954"/>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flipV="1">
                <a:off x="7543627" y="3983954"/>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6200000" flipV="1">
                <a:off x="9362827" y="3983953"/>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flipV="1">
                <a:off x="8331864" y="2589317"/>
                <a:ext cx="0" cy="2728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6825265" y="3951961"/>
                <a:ext cx="290464" cy="338554"/>
              </a:xfrm>
              <a:prstGeom prst="rect">
                <a:avLst/>
              </a:prstGeom>
              <a:noFill/>
            </p:spPr>
            <p:txBody>
              <a:bodyPr wrap="none" rtlCol="0">
                <a:spAutoFit/>
              </a:bodyPr>
              <a:lstStyle/>
              <a:p>
                <a:r>
                  <a:rPr lang="en-US" sz="1600" dirty="0" smtClean="0">
                    <a:solidFill>
                      <a:prstClr val="black"/>
                    </a:solidFill>
                    <a:latin typeface="Corbel" panose="020B0503020204020204" pitchFamily="34" charset="0"/>
                  </a:rPr>
                  <a:t>4</a:t>
                </a:r>
                <a:endParaRPr lang="el-GR" sz="1600" dirty="0">
                  <a:solidFill>
                    <a:prstClr val="black"/>
                  </a:solidFill>
                  <a:latin typeface="Corbel" panose="020B0503020204020204" pitchFamily="34" charset="0"/>
                </a:endParaRPr>
              </a:p>
            </p:txBody>
          </p:sp>
          <p:sp>
            <p:nvSpPr>
              <p:cNvPr id="249" name="TextBox 248"/>
              <p:cNvSpPr txBox="1"/>
              <p:nvPr/>
            </p:nvSpPr>
            <p:spPr>
              <a:xfrm>
                <a:off x="7435015" y="3951961"/>
                <a:ext cx="290464" cy="338554"/>
              </a:xfrm>
              <a:prstGeom prst="rect">
                <a:avLst/>
              </a:prstGeom>
              <a:noFill/>
            </p:spPr>
            <p:txBody>
              <a:bodyPr wrap="none" rtlCol="0">
                <a:spAutoFit/>
              </a:bodyPr>
              <a:lstStyle/>
              <a:p>
                <a:r>
                  <a:rPr lang="en-US" sz="1600" dirty="0" smtClean="0">
                    <a:solidFill>
                      <a:prstClr val="black"/>
                    </a:solidFill>
                    <a:latin typeface="Corbel" panose="020B0503020204020204" pitchFamily="34" charset="0"/>
                  </a:rPr>
                  <a:t>6</a:t>
                </a:r>
                <a:endParaRPr lang="el-GR" sz="1600" dirty="0">
                  <a:solidFill>
                    <a:prstClr val="black"/>
                  </a:solidFill>
                  <a:latin typeface="Corbel" panose="020B0503020204020204" pitchFamily="34" charset="0"/>
                </a:endParaRPr>
              </a:p>
            </p:txBody>
          </p:sp>
          <p:sp>
            <p:nvSpPr>
              <p:cNvPr id="250" name="TextBox 249"/>
              <p:cNvSpPr txBox="1"/>
              <p:nvPr/>
            </p:nvSpPr>
            <p:spPr>
              <a:xfrm>
                <a:off x="8033122" y="3951961"/>
                <a:ext cx="290464" cy="338554"/>
              </a:xfrm>
              <a:prstGeom prst="rect">
                <a:avLst/>
              </a:prstGeom>
              <a:noFill/>
            </p:spPr>
            <p:txBody>
              <a:bodyPr wrap="none" rtlCol="0">
                <a:spAutoFit/>
              </a:bodyPr>
              <a:lstStyle/>
              <a:p>
                <a:r>
                  <a:rPr lang="en-US" sz="1600" dirty="0" smtClean="0">
                    <a:solidFill>
                      <a:prstClr val="black"/>
                    </a:solidFill>
                    <a:latin typeface="Corbel" panose="020B0503020204020204" pitchFamily="34" charset="0"/>
                  </a:rPr>
                  <a:t>8</a:t>
                </a:r>
                <a:endParaRPr lang="el-GR" sz="1600" dirty="0">
                  <a:solidFill>
                    <a:prstClr val="black"/>
                  </a:solidFill>
                  <a:latin typeface="Corbel" panose="020B0503020204020204" pitchFamily="34" charset="0"/>
                </a:endParaRPr>
              </a:p>
            </p:txBody>
          </p:sp>
          <p:sp>
            <p:nvSpPr>
              <p:cNvPr id="251" name="TextBox 250"/>
              <p:cNvSpPr txBox="1"/>
              <p:nvPr/>
            </p:nvSpPr>
            <p:spPr>
              <a:xfrm>
                <a:off x="8599556" y="3951961"/>
                <a:ext cx="381836" cy="338554"/>
              </a:xfrm>
              <a:prstGeom prst="rect">
                <a:avLst/>
              </a:prstGeom>
              <a:noFill/>
            </p:spPr>
            <p:txBody>
              <a:bodyPr wrap="none" rtlCol="0">
                <a:spAutoFit/>
              </a:bodyPr>
              <a:lstStyle/>
              <a:p>
                <a:r>
                  <a:rPr lang="en-US" sz="1600" dirty="0" smtClean="0">
                    <a:solidFill>
                      <a:prstClr val="black"/>
                    </a:solidFill>
                    <a:latin typeface="Corbel" panose="020B0503020204020204" pitchFamily="34" charset="0"/>
                  </a:rPr>
                  <a:t>10</a:t>
                </a:r>
                <a:endParaRPr lang="el-GR" sz="1600" dirty="0">
                  <a:solidFill>
                    <a:prstClr val="black"/>
                  </a:solidFill>
                  <a:latin typeface="Corbel" panose="020B0503020204020204" pitchFamily="34" charset="0"/>
                </a:endParaRPr>
              </a:p>
            </p:txBody>
          </p:sp>
          <p:sp>
            <p:nvSpPr>
              <p:cNvPr id="252" name="TextBox 251"/>
              <p:cNvSpPr txBox="1"/>
              <p:nvPr/>
            </p:nvSpPr>
            <p:spPr>
              <a:xfrm>
                <a:off x="9206334" y="3951961"/>
                <a:ext cx="380232" cy="338554"/>
              </a:xfrm>
              <a:prstGeom prst="rect">
                <a:avLst/>
              </a:prstGeom>
              <a:noFill/>
            </p:spPr>
            <p:txBody>
              <a:bodyPr wrap="none" rtlCol="0">
                <a:spAutoFit/>
              </a:bodyPr>
              <a:lstStyle/>
              <a:p>
                <a:r>
                  <a:rPr lang="en-US" sz="1600" dirty="0" smtClean="0">
                    <a:solidFill>
                      <a:prstClr val="black"/>
                    </a:solidFill>
                    <a:latin typeface="Corbel" panose="020B0503020204020204" pitchFamily="34" charset="0"/>
                  </a:rPr>
                  <a:t>12</a:t>
                </a:r>
                <a:endParaRPr lang="el-GR" sz="1600" dirty="0">
                  <a:solidFill>
                    <a:prstClr val="black"/>
                  </a:solidFill>
                  <a:latin typeface="Corbel" panose="020B0503020204020204" pitchFamily="34" charset="0"/>
                </a:endParaRPr>
              </a:p>
            </p:txBody>
          </p:sp>
          <p:sp>
            <p:nvSpPr>
              <p:cNvPr id="253" name="TextBox 252"/>
              <p:cNvSpPr txBox="1"/>
              <p:nvPr/>
            </p:nvSpPr>
            <p:spPr>
              <a:xfrm>
                <a:off x="9518009" y="3951961"/>
                <a:ext cx="364010" cy="338554"/>
              </a:xfrm>
              <a:prstGeom prst="rect">
                <a:avLst/>
              </a:prstGeom>
              <a:noFill/>
            </p:spPr>
            <p:txBody>
              <a:bodyPr wrap="none" rtlCol="0">
                <a:spAutoFit/>
              </a:bodyPr>
              <a:lstStyle/>
              <a:p>
                <a:r>
                  <a:rPr lang="en-US" sz="1600" dirty="0" smtClean="0">
                    <a:solidFill>
                      <a:prstClr val="black"/>
                    </a:solidFill>
                    <a:latin typeface="Corbel" panose="020B0503020204020204" pitchFamily="34" charset="0"/>
                  </a:rPr>
                  <a:t>13</a:t>
                </a:r>
                <a:endParaRPr lang="el-GR" sz="1600" dirty="0">
                  <a:solidFill>
                    <a:prstClr val="black"/>
                  </a:solidFill>
                  <a:latin typeface="Corbel" panose="020B0503020204020204" pitchFamily="34" charset="0"/>
                </a:endParaRPr>
              </a:p>
            </p:txBody>
          </p:sp>
          <p:sp>
            <p:nvSpPr>
              <p:cNvPr id="257" name="TextBox 256"/>
              <p:cNvSpPr txBox="1"/>
              <p:nvPr/>
            </p:nvSpPr>
            <p:spPr>
              <a:xfrm rot="16200000">
                <a:off x="5532473" y="2540858"/>
                <a:ext cx="1513556" cy="353943"/>
              </a:xfrm>
              <a:prstGeom prst="rect">
                <a:avLst/>
              </a:prstGeom>
              <a:noFill/>
            </p:spPr>
            <p:txBody>
              <a:bodyPr wrap="none" rtlCol="0">
                <a:spAutoFit/>
              </a:bodyPr>
              <a:lstStyle/>
              <a:p>
                <a:r>
                  <a:rPr lang="en-US" sz="1700" dirty="0" smtClean="0">
                    <a:solidFill>
                      <a:prstClr val="black"/>
                    </a:solidFill>
                    <a:latin typeface="Corbel" panose="020B0503020204020204" pitchFamily="34" charset="0"/>
                  </a:rPr>
                  <a:t>proteinuria, g/l</a:t>
                </a:r>
                <a:endParaRPr lang="el-GR" sz="1700" dirty="0">
                  <a:solidFill>
                    <a:prstClr val="black"/>
                  </a:solidFill>
                  <a:latin typeface="Corbel" panose="020B0503020204020204" pitchFamily="34" charset="0"/>
                </a:endParaRPr>
              </a:p>
            </p:txBody>
          </p:sp>
          <p:sp>
            <p:nvSpPr>
              <p:cNvPr id="258" name="TextBox 257"/>
              <p:cNvSpPr txBox="1"/>
              <p:nvPr/>
            </p:nvSpPr>
            <p:spPr>
              <a:xfrm>
                <a:off x="7759412" y="4259568"/>
                <a:ext cx="1385316" cy="353943"/>
              </a:xfrm>
              <a:prstGeom prst="rect">
                <a:avLst/>
              </a:prstGeom>
              <a:noFill/>
            </p:spPr>
            <p:txBody>
              <a:bodyPr wrap="none" rtlCol="0">
                <a:spAutoFit/>
              </a:bodyPr>
              <a:lstStyle/>
              <a:p>
                <a:r>
                  <a:rPr lang="en-US" sz="1700" dirty="0" smtClean="0">
                    <a:solidFill>
                      <a:prstClr val="black"/>
                    </a:solidFill>
                    <a:latin typeface="Corbel" panose="020B0503020204020204" pitchFamily="34" charset="0"/>
                  </a:rPr>
                  <a:t>weeks of age</a:t>
                </a:r>
                <a:endParaRPr lang="el-GR" sz="1700" dirty="0">
                  <a:solidFill>
                    <a:prstClr val="black"/>
                  </a:solidFill>
                  <a:latin typeface="Corbel" panose="020B0503020204020204" pitchFamily="34" charset="0"/>
                </a:endParaRPr>
              </a:p>
            </p:txBody>
          </p:sp>
          <p:sp>
            <p:nvSpPr>
              <p:cNvPr id="260" name="TextBox 259"/>
              <p:cNvSpPr txBox="1"/>
              <p:nvPr/>
            </p:nvSpPr>
            <p:spPr>
              <a:xfrm>
                <a:off x="7884926" y="3440800"/>
                <a:ext cx="301686" cy="353943"/>
              </a:xfrm>
              <a:prstGeom prst="rect">
                <a:avLst/>
              </a:prstGeom>
              <a:noFill/>
            </p:spPr>
            <p:txBody>
              <a:bodyPr wrap="none" rtlCol="0">
                <a:spAutoFit/>
              </a:bodyPr>
              <a:lstStyle/>
              <a:p>
                <a:r>
                  <a:rPr lang="en-US" sz="1700" dirty="0" smtClean="0">
                    <a:solidFill>
                      <a:prstClr val="black"/>
                    </a:solidFill>
                    <a:latin typeface="Corbel" panose="020B0503020204020204" pitchFamily="34" charset="0"/>
                  </a:rPr>
                  <a:t>*</a:t>
                </a:r>
                <a:endParaRPr lang="el-GR" sz="1700" dirty="0">
                  <a:solidFill>
                    <a:prstClr val="black"/>
                  </a:solidFill>
                  <a:latin typeface="Corbel" panose="020B0503020204020204" pitchFamily="34" charset="0"/>
                </a:endParaRPr>
              </a:p>
            </p:txBody>
          </p:sp>
          <p:sp>
            <p:nvSpPr>
              <p:cNvPr id="261" name="TextBox 260"/>
              <p:cNvSpPr txBox="1"/>
              <p:nvPr/>
            </p:nvSpPr>
            <p:spPr>
              <a:xfrm>
                <a:off x="8490237" y="3154033"/>
                <a:ext cx="301686" cy="353943"/>
              </a:xfrm>
              <a:prstGeom prst="rect">
                <a:avLst/>
              </a:prstGeom>
              <a:noFill/>
            </p:spPr>
            <p:txBody>
              <a:bodyPr wrap="none" rtlCol="0">
                <a:spAutoFit/>
              </a:bodyPr>
              <a:lstStyle/>
              <a:p>
                <a:r>
                  <a:rPr lang="en-US" sz="1700" dirty="0" smtClean="0">
                    <a:solidFill>
                      <a:prstClr val="black"/>
                    </a:solidFill>
                    <a:latin typeface="Corbel" panose="020B0503020204020204" pitchFamily="34" charset="0"/>
                  </a:rPr>
                  <a:t>*</a:t>
                </a:r>
                <a:endParaRPr lang="el-GR" sz="1700" dirty="0">
                  <a:solidFill>
                    <a:prstClr val="black"/>
                  </a:solidFill>
                  <a:latin typeface="Corbel" panose="020B0503020204020204" pitchFamily="34" charset="0"/>
                </a:endParaRPr>
              </a:p>
            </p:txBody>
          </p:sp>
          <p:sp>
            <p:nvSpPr>
              <p:cNvPr id="262" name="TextBox 261"/>
              <p:cNvSpPr txBox="1"/>
              <p:nvPr/>
            </p:nvSpPr>
            <p:spPr>
              <a:xfrm>
                <a:off x="9545454" y="2415207"/>
                <a:ext cx="301686" cy="353943"/>
              </a:xfrm>
              <a:prstGeom prst="rect">
                <a:avLst/>
              </a:prstGeom>
              <a:noFill/>
            </p:spPr>
            <p:txBody>
              <a:bodyPr wrap="none" rtlCol="0">
                <a:spAutoFit/>
              </a:bodyPr>
              <a:lstStyle/>
              <a:p>
                <a:r>
                  <a:rPr lang="en-US" sz="1700" dirty="0" smtClean="0">
                    <a:solidFill>
                      <a:prstClr val="black"/>
                    </a:solidFill>
                    <a:latin typeface="Corbel" panose="020B0503020204020204" pitchFamily="34" charset="0"/>
                  </a:rPr>
                  <a:t>*</a:t>
                </a:r>
                <a:endParaRPr lang="el-GR" sz="1700" dirty="0">
                  <a:solidFill>
                    <a:prstClr val="black"/>
                  </a:solidFill>
                  <a:latin typeface="Corbel" panose="020B0503020204020204" pitchFamily="34" charset="0"/>
                </a:endParaRPr>
              </a:p>
            </p:txBody>
          </p:sp>
        </p:grpSp>
        <p:grpSp>
          <p:nvGrpSpPr>
            <p:cNvPr id="276" name="Group 275"/>
            <p:cNvGrpSpPr/>
            <p:nvPr/>
          </p:nvGrpSpPr>
          <p:grpSpPr>
            <a:xfrm>
              <a:off x="9375570" y="882783"/>
              <a:ext cx="2048914" cy="1230321"/>
              <a:chOff x="9375570" y="882783"/>
              <a:chExt cx="2048914" cy="1230321"/>
            </a:xfrm>
          </p:grpSpPr>
          <p:grpSp>
            <p:nvGrpSpPr>
              <p:cNvPr id="275" name="Group 274"/>
              <p:cNvGrpSpPr/>
              <p:nvPr/>
            </p:nvGrpSpPr>
            <p:grpSpPr>
              <a:xfrm>
                <a:off x="9375570" y="1805327"/>
                <a:ext cx="2048914" cy="307777"/>
                <a:chOff x="9375570" y="1805327"/>
                <a:chExt cx="2048914" cy="307777"/>
              </a:xfrm>
            </p:grpSpPr>
            <p:sp>
              <p:nvSpPr>
                <p:cNvPr id="266" name="TextBox 265"/>
                <p:cNvSpPr txBox="1"/>
                <p:nvPr/>
              </p:nvSpPr>
              <p:spPr>
                <a:xfrm>
                  <a:off x="9855400" y="1805327"/>
                  <a:ext cx="1569084"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DDR1</a:t>
                  </a:r>
                  <a:r>
                    <a:rPr lang="el-GR" sz="1400" baseline="30000" dirty="0" smtClean="0">
                      <a:solidFill>
                        <a:prstClr val="black"/>
                      </a:solidFill>
                      <a:latin typeface="Corbel" panose="020B0503020204020204" pitchFamily="34" charset="0"/>
                    </a:rPr>
                    <a:t>+</a:t>
                  </a:r>
                  <a:r>
                    <a:rPr lang="en-US" sz="1400" baseline="30000" dirty="0" smtClean="0">
                      <a:solidFill>
                        <a:prstClr val="black"/>
                      </a:solidFill>
                      <a:latin typeface="Corbel" panose="020B0503020204020204" pitchFamily="34" charset="0"/>
                    </a:rPr>
                    <a:t>/</a:t>
                  </a:r>
                  <a:r>
                    <a:rPr lang="el-GR" sz="1400" baseline="30000" dirty="0" smtClean="0">
                      <a:solidFill>
                        <a:prstClr val="black"/>
                      </a:solidFill>
                      <a:latin typeface="Corbel" panose="020B0503020204020204" pitchFamily="34" charset="0"/>
                    </a:rPr>
                    <a:t>+</a:t>
                  </a:r>
                  <a:r>
                    <a:rPr lang="en-US" sz="1400" dirty="0" smtClean="0">
                      <a:solidFill>
                        <a:prstClr val="black"/>
                      </a:solidFill>
                      <a:latin typeface="Corbel" panose="020B0503020204020204" pitchFamily="34" charset="0"/>
                    </a:rPr>
                    <a:t> COL4A3</a:t>
                  </a:r>
                  <a:r>
                    <a:rPr lang="en-US" sz="1400" baseline="30000" dirty="0" smtClean="0">
                      <a:solidFill>
                        <a:prstClr val="black"/>
                      </a:solidFill>
                      <a:latin typeface="Corbel" panose="020B0503020204020204" pitchFamily="34" charset="0"/>
                    </a:rPr>
                    <a:t>−/−</a:t>
                  </a:r>
                  <a:endParaRPr lang="el-GR" sz="1400" baseline="30000" dirty="0">
                    <a:solidFill>
                      <a:prstClr val="black"/>
                    </a:solidFill>
                    <a:latin typeface="Corbel" panose="020B0503020204020204" pitchFamily="34" charset="0"/>
                  </a:endParaRPr>
                </a:p>
              </p:txBody>
            </p:sp>
            <p:grpSp>
              <p:nvGrpSpPr>
                <p:cNvPr id="29" name="Group 28"/>
                <p:cNvGrpSpPr/>
                <p:nvPr/>
              </p:nvGrpSpPr>
              <p:grpSpPr>
                <a:xfrm>
                  <a:off x="9375570" y="1914215"/>
                  <a:ext cx="400726" cy="90000"/>
                  <a:chOff x="9355948" y="1930378"/>
                  <a:chExt cx="400726" cy="90000"/>
                </a:xfrm>
              </p:grpSpPr>
              <p:cxnSp>
                <p:nvCxnSpPr>
                  <p:cNvPr id="25" name="Straight Connector 24"/>
                  <p:cNvCxnSpPr/>
                  <p:nvPr/>
                </p:nvCxnSpPr>
                <p:spPr>
                  <a:xfrm>
                    <a:off x="9355948" y="1975378"/>
                    <a:ext cx="400726"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7" name="Rectangle 266"/>
                  <p:cNvSpPr>
                    <a:spLocks noChangeAspect="1"/>
                  </p:cNvSpPr>
                  <p:nvPr/>
                </p:nvSpPr>
                <p:spPr>
                  <a:xfrm>
                    <a:off x="9511311" y="1930378"/>
                    <a:ext cx="90000" cy="90000"/>
                  </a:xfrm>
                  <a:prstGeom prst="rect">
                    <a:avLst/>
                  </a:prstGeom>
                  <a:solidFill>
                    <a:schemeClr val="accent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grpSp>
            <p:nvGrpSpPr>
              <p:cNvPr id="274" name="Group 273"/>
              <p:cNvGrpSpPr/>
              <p:nvPr/>
            </p:nvGrpSpPr>
            <p:grpSpPr>
              <a:xfrm>
                <a:off x="9375570" y="1497813"/>
                <a:ext cx="2048914" cy="307777"/>
                <a:chOff x="9375570" y="1534299"/>
                <a:chExt cx="2048914" cy="307777"/>
              </a:xfrm>
            </p:grpSpPr>
            <p:sp>
              <p:nvSpPr>
                <p:cNvPr id="265" name="TextBox 264"/>
                <p:cNvSpPr txBox="1"/>
                <p:nvPr/>
              </p:nvSpPr>
              <p:spPr>
                <a:xfrm>
                  <a:off x="9855400" y="1534299"/>
                  <a:ext cx="1569084"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DDR1</a:t>
                  </a:r>
                  <a:r>
                    <a:rPr lang="en-US" sz="1400" baseline="30000" dirty="0" smtClean="0">
                      <a:solidFill>
                        <a:prstClr val="black"/>
                      </a:solidFill>
                      <a:latin typeface="Corbel" panose="020B0503020204020204" pitchFamily="34" charset="0"/>
                    </a:rPr>
                    <a:t>+/−</a:t>
                  </a:r>
                  <a:r>
                    <a:rPr lang="en-US" sz="1400" dirty="0" smtClean="0">
                      <a:solidFill>
                        <a:prstClr val="black"/>
                      </a:solidFill>
                      <a:latin typeface="Corbel" panose="020B0503020204020204" pitchFamily="34" charset="0"/>
                    </a:rPr>
                    <a:t> COL4A3</a:t>
                  </a:r>
                  <a:r>
                    <a:rPr lang="en-US" sz="1400" baseline="30000" dirty="0" smtClean="0">
                      <a:solidFill>
                        <a:prstClr val="black"/>
                      </a:solidFill>
                      <a:latin typeface="Corbel" panose="020B0503020204020204" pitchFamily="34" charset="0"/>
                    </a:rPr>
                    <a:t>−/−</a:t>
                  </a:r>
                  <a:endParaRPr lang="el-GR" sz="1400" baseline="30000" dirty="0">
                    <a:solidFill>
                      <a:prstClr val="black"/>
                    </a:solidFill>
                    <a:latin typeface="Corbel" panose="020B0503020204020204" pitchFamily="34" charset="0"/>
                  </a:endParaRPr>
                </a:p>
              </p:txBody>
            </p:sp>
            <p:grpSp>
              <p:nvGrpSpPr>
                <p:cNvPr id="28" name="Group 27"/>
                <p:cNvGrpSpPr/>
                <p:nvPr/>
              </p:nvGrpSpPr>
              <p:grpSpPr>
                <a:xfrm>
                  <a:off x="9375570" y="1630587"/>
                  <a:ext cx="400726" cy="115200"/>
                  <a:chOff x="9386351" y="1666098"/>
                  <a:chExt cx="400726" cy="115200"/>
                </a:xfrm>
              </p:grpSpPr>
              <p:cxnSp>
                <p:nvCxnSpPr>
                  <p:cNvPr id="271" name="Straight Connector 270"/>
                  <p:cNvCxnSpPr/>
                  <p:nvPr/>
                </p:nvCxnSpPr>
                <p:spPr>
                  <a:xfrm>
                    <a:off x="9386351" y="1723698"/>
                    <a:ext cx="400726"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8" name="Diamond 267"/>
                  <p:cNvSpPr>
                    <a:spLocks noChangeAspect="1"/>
                  </p:cNvSpPr>
                  <p:nvPr/>
                </p:nvSpPr>
                <p:spPr>
                  <a:xfrm>
                    <a:off x="9529114" y="1666098"/>
                    <a:ext cx="115200" cy="115200"/>
                  </a:xfrm>
                  <a:prstGeom prst="diamond">
                    <a:avLst/>
                  </a:prstGeom>
                  <a:solidFill>
                    <a:schemeClr val="accent4">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grpSp>
            <p:nvGrpSpPr>
              <p:cNvPr id="31" name="Group 30"/>
              <p:cNvGrpSpPr/>
              <p:nvPr/>
            </p:nvGrpSpPr>
            <p:grpSpPr>
              <a:xfrm>
                <a:off x="9375570" y="1190298"/>
                <a:ext cx="2048914" cy="307777"/>
                <a:chOff x="9375570" y="1207137"/>
                <a:chExt cx="2048914" cy="307777"/>
              </a:xfrm>
            </p:grpSpPr>
            <p:sp>
              <p:nvSpPr>
                <p:cNvPr id="264" name="TextBox 263"/>
                <p:cNvSpPr txBox="1"/>
                <p:nvPr/>
              </p:nvSpPr>
              <p:spPr>
                <a:xfrm>
                  <a:off x="9855400" y="1207137"/>
                  <a:ext cx="1569084"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DDR1</a:t>
                  </a:r>
                  <a:r>
                    <a:rPr lang="en-US" sz="1400" baseline="30000" dirty="0">
                      <a:solidFill>
                        <a:prstClr val="black"/>
                      </a:solidFill>
                      <a:latin typeface="Corbel" panose="020B0503020204020204" pitchFamily="34" charset="0"/>
                    </a:rPr>
                    <a:t>−/−</a:t>
                  </a:r>
                  <a:r>
                    <a:rPr lang="en-US" sz="1400" dirty="0" smtClean="0">
                      <a:solidFill>
                        <a:prstClr val="black"/>
                      </a:solidFill>
                      <a:latin typeface="Corbel" panose="020B0503020204020204" pitchFamily="34" charset="0"/>
                    </a:rPr>
                    <a:t> COL4A3</a:t>
                  </a:r>
                  <a:r>
                    <a:rPr lang="en-US" sz="1400" baseline="30000" dirty="0" smtClean="0">
                      <a:solidFill>
                        <a:prstClr val="black"/>
                      </a:solidFill>
                      <a:latin typeface="Corbel" panose="020B0503020204020204" pitchFamily="34" charset="0"/>
                    </a:rPr>
                    <a:t>−/−</a:t>
                  </a:r>
                  <a:endParaRPr lang="el-GR" sz="1400" baseline="30000" dirty="0">
                    <a:solidFill>
                      <a:prstClr val="black"/>
                    </a:solidFill>
                    <a:latin typeface="Corbel" panose="020B0503020204020204" pitchFamily="34" charset="0"/>
                  </a:endParaRPr>
                </a:p>
              </p:txBody>
            </p:sp>
            <p:grpSp>
              <p:nvGrpSpPr>
                <p:cNvPr id="27" name="Group 26"/>
                <p:cNvGrpSpPr/>
                <p:nvPr/>
              </p:nvGrpSpPr>
              <p:grpSpPr>
                <a:xfrm>
                  <a:off x="9375570" y="1303425"/>
                  <a:ext cx="400726" cy="115200"/>
                  <a:chOff x="9395193" y="1309934"/>
                  <a:chExt cx="400726" cy="115200"/>
                </a:xfrm>
              </p:grpSpPr>
              <p:cxnSp>
                <p:nvCxnSpPr>
                  <p:cNvPr id="272" name="Straight Connector 271"/>
                  <p:cNvCxnSpPr/>
                  <p:nvPr/>
                </p:nvCxnSpPr>
                <p:spPr>
                  <a:xfrm>
                    <a:off x="9395193" y="1367534"/>
                    <a:ext cx="400726"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69" name="Diamond 268"/>
                  <p:cNvSpPr>
                    <a:spLocks noChangeAspect="1"/>
                  </p:cNvSpPr>
                  <p:nvPr/>
                </p:nvSpPr>
                <p:spPr>
                  <a:xfrm>
                    <a:off x="9537956" y="1309934"/>
                    <a:ext cx="115200" cy="115200"/>
                  </a:xfrm>
                  <a:prstGeom prst="diamond">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grpSp>
            <p:nvGrpSpPr>
              <p:cNvPr id="30" name="Group 29"/>
              <p:cNvGrpSpPr/>
              <p:nvPr/>
            </p:nvGrpSpPr>
            <p:grpSpPr>
              <a:xfrm>
                <a:off x="9375570" y="882783"/>
                <a:ext cx="1623092" cy="307777"/>
                <a:chOff x="9375570" y="882783"/>
                <a:chExt cx="1623092" cy="307777"/>
              </a:xfrm>
            </p:grpSpPr>
            <p:sp>
              <p:nvSpPr>
                <p:cNvPr id="263" name="TextBox 262"/>
                <p:cNvSpPr txBox="1"/>
                <p:nvPr/>
              </p:nvSpPr>
              <p:spPr>
                <a:xfrm>
                  <a:off x="9855400" y="882783"/>
                  <a:ext cx="1143262" cy="307777"/>
                </a:xfrm>
                <a:prstGeom prst="rect">
                  <a:avLst/>
                </a:prstGeom>
                <a:noFill/>
              </p:spPr>
              <p:txBody>
                <a:bodyPr wrap="none" rtlCol="0">
                  <a:spAutoFit/>
                </a:bodyPr>
                <a:lstStyle/>
                <a:p>
                  <a:r>
                    <a:rPr lang="en-US" sz="1400" dirty="0" smtClean="0">
                      <a:solidFill>
                        <a:prstClr val="black"/>
                      </a:solidFill>
                      <a:latin typeface="Corbel" panose="020B0503020204020204" pitchFamily="34" charset="0"/>
                    </a:rPr>
                    <a:t>wild placebo</a:t>
                  </a:r>
                  <a:endParaRPr lang="el-GR" sz="1400" dirty="0">
                    <a:solidFill>
                      <a:prstClr val="black"/>
                    </a:solidFill>
                    <a:latin typeface="Corbel" panose="020B0503020204020204" pitchFamily="34" charset="0"/>
                  </a:endParaRPr>
                </a:p>
              </p:txBody>
            </p:sp>
            <p:grpSp>
              <p:nvGrpSpPr>
                <p:cNvPr id="26" name="Group 25"/>
                <p:cNvGrpSpPr/>
                <p:nvPr/>
              </p:nvGrpSpPr>
              <p:grpSpPr>
                <a:xfrm>
                  <a:off x="9375570" y="1008737"/>
                  <a:ext cx="400726" cy="91440"/>
                  <a:chOff x="9370797" y="1008737"/>
                  <a:chExt cx="400726" cy="91440"/>
                </a:xfrm>
              </p:grpSpPr>
              <p:cxnSp>
                <p:nvCxnSpPr>
                  <p:cNvPr id="273" name="Straight Connector 272"/>
                  <p:cNvCxnSpPr/>
                  <p:nvPr/>
                </p:nvCxnSpPr>
                <p:spPr>
                  <a:xfrm>
                    <a:off x="9370797" y="1054457"/>
                    <a:ext cx="40072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Oval 269"/>
                  <p:cNvSpPr>
                    <a:spLocks noChangeAspect="1"/>
                  </p:cNvSpPr>
                  <p:nvPr/>
                </p:nvSpPr>
                <p:spPr>
                  <a:xfrm>
                    <a:off x="9525440" y="1008737"/>
                    <a:ext cx="91440" cy="91440"/>
                  </a:xfrm>
                  <a:prstGeom prst="ellipse">
                    <a:avLst/>
                  </a:prstGeom>
                  <a:solidFill>
                    <a:schemeClr val="bg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grpSp>
      </p:grpSp>
      <p:grpSp>
        <p:nvGrpSpPr>
          <p:cNvPr id="286" name="Group 285"/>
          <p:cNvGrpSpPr/>
          <p:nvPr/>
        </p:nvGrpSpPr>
        <p:grpSpPr>
          <a:xfrm>
            <a:off x="6755759" y="1719000"/>
            <a:ext cx="4188012" cy="3960000"/>
            <a:chOff x="6755759" y="1719000"/>
            <a:chExt cx="4188012" cy="3960000"/>
          </a:xfrm>
        </p:grpSpPr>
        <p:grpSp>
          <p:nvGrpSpPr>
            <p:cNvPr id="278" name="Group 277"/>
            <p:cNvGrpSpPr/>
            <p:nvPr/>
          </p:nvGrpSpPr>
          <p:grpSpPr>
            <a:xfrm>
              <a:off x="6809471" y="1719000"/>
              <a:ext cx="4134300" cy="3960000"/>
              <a:chOff x="6809471" y="2201147"/>
              <a:chExt cx="4134300" cy="3960000"/>
            </a:xfrm>
          </p:grpSpPr>
          <p:sp>
            <p:nvSpPr>
              <p:cNvPr id="279" name="Rectangle 278"/>
              <p:cNvSpPr/>
              <p:nvPr/>
            </p:nvSpPr>
            <p:spPr>
              <a:xfrm>
                <a:off x="6809471" y="2288139"/>
                <a:ext cx="4134300" cy="3788729"/>
              </a:xfrm>
              <a:prstGeom prst="rect">
                <a:avLst/>
              </a:prstGeom>
            </p:spPr>
            <p:txBody>
              <a:bodyPr wrap="square">
                <a:spAutoFit/>
              </a:bodyPr>
              <a:lstStyle/>
              <a:p>
                <a:pPr>
                  <a:lnSpc>
                    <a:spcPct val="120000"/>
                  </a:lnSpc>
                  <a:spcAft>
                    <a:spcPts val="200"/>
                  </a:spcAft>
                </a:pP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Ο </a:t>
                </a:r>
                <a:r>
                  <a:rPr lang="en-US"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Discoidin</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Domain Receptor 1 (DDR1) </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είναι ένας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διαμεμβρανικός</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υποδοχέας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τυροσινικής</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κινάσης που έχει ως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συνδέτη</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το κολλαγόνο. </a:t>
                </a:r>
                <a:endPar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a:p>
                <a:pPr>
                  <a:lnSpc>
                    <a:spcPct val="120000"/>
                  </a:lnSpc>
                  <a:spcAft>
                    <a:spcPts val="200"/>
                  </a:spcAft>
                </a:pP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Παρότι δεν φαίνεται να συμμετέχει στη νεφρική οργανογένεση, διαδραματίζει </a:t>
                </a:r>
                <a:r>
                  <a:rPr lang="el-GR" sz="14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σημαντικό ρόλο </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στην αναδιαμόρφωση της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εξωκυττάριας</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θεμέλιας ουσίας και τη ρύθμιση των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υπερπλαστικών</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απαντήσεων.</a:t>
                </a:r>
                <a:endPar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a:p>
                <a:pPr>
                  <a:lnSpc>
                    <a:spcPct val="120000"/>
                  </a:lnSpc>
                  <a:spcAft>
                    <a:spcPts val="200"/>
                  </a:spcAft>
                </a:pP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Διευκολύνει την προσέλκυση και μετανάστευση των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μακροφάγων</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και λευκοκυττάρων</a:t>
                </a:r>
                <a:endParaRPr lang="en-US" sz="14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a:p>
                <a:pPr>
                  <a:lnSpc>
                    <a:spcPct val="120000"/>
                  </a:lnSpc>
                  <a:spcAft>
                    <a:spcPts val="200"/>
                  </a:spcAft>
                </a:pP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Σε</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a:t>
                </a:r>
                <a:r>
                  <a:rPr lang="en-US" sz="14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COL4A3 </a:t>
                </a:r>
                <a:r>
                  <a:rPr lang="en-US" sz="1400" baseline="30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a:t>
                </a:r>
                <a:r>
                  <a:rPr lang="en-US" sz="14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mice </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ο </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DDR1 </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εκφράζεται στις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ποδοειδείς</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a:t>
                </a:r>
                <a:r>
                  <a:rPr lang="el-GR" sz="14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προσεκβολές</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των ποδοκυττάρων και μεσολαβεί την αλληλεπίδραση ποδοκυττάρων-</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GBM</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Η διαγραφή του </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DDR1</a:t>
                </a:r>
                <a:r>
                  <a:rPr lang="el-GR"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οδηγεί σε ήπιο νεφρικό φαινότυπο.</a:t>
                </a:r>
                <a:endParaRPr lang="en-US" sz="14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p:txBody>
          </p:sp>
          <p:sp>
            <p:nvSpPr>
              <p:cNvPr id="280" name="Left Bracket 279"/>
              <p:cNvSpPr/>
              <p:nvPr/>
            </p:nvSpPr>
            <p:spPr>
              <a:xfrm>
                <a:off x="6809471" y="2201147"/>
                <a:ext cx="108000" cy="39600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grpSp>
        <p:sp>
          <p:nvSpPr>
            <p:cNvPr id="281" name="Oval 280"/>
            <p:cNvSpPr>
              <a:spLocks noChangeAspect="1"/>
            </p:cNvSpPr>
            <p:nvPr/>
          </p:nvSpPr>
          <p:spPr>
            <a:xfrm>
              <a:off x="6755759" y="1936168"/>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82" name="Oval 281"/>
            <p:cNvSpPr>
              <a:spLocks noChangeAspect="1"/>
            </p:cNvSpPr>
            <p:nvPr/>
          </p:nvSpPr>
          <p:spPr>
            <a:xfrm>
              <a:off x="6755759" y="273626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83" name="Oval 282"/>
            <p:cNvSpPr>
              <a:spLocks noChangeAspect="1"/>
            </p:cNvSpPr>
            <p:nvPr/>
          </p:nvSpPr>
          <p:spPr>
            <a:xfrm>
              <a:off x="6755759" y="4327559"/>
              <a:ext cx="91440" cy="91440"/>
            </a:xfrm>
            <a:prstGeom prst="ellipse">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85" name="Oval 284"/>
            <p:cNvSpPr>
              <a:spLocks noChangeAspect="1"/>
            </p:cNvSpPr>
            <p:nvPr/>
          </p:nvSpPr>
          <p:spPr>
            <a:xfrm>
              <a:off x="6755759" y="378284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spTree>
    <p:extLst>
      <p:ext uri="{BB962C8B-B14F-4D97-AF65-F5344CB8AC3E}">
        <p14:creationId xmlns="" xmlns:p14="http://schemas.microsoft.com/office/powerpoint/2010/main" val="3040593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0" name="Group 12"/>
          <p:cNvGrpSpPr>
            <a:grpSpLocks/>
          </p:cNvGrpSpPr>
          <p:nvPr/>
        </p:nvGrpSpPr>
        <p:grpSpPr bwMode="auto">
          <a:xfrm>
            <a:off x="1524000" y="0"/>
            <a:ext cx="9144000" cy="6858000"/>
            <a:chOff x="0" y="0"/>
            <a:chExt cx="5760" cy="4320"/>
          </a:xfrm>
        </p:grpSpPr>
        <p:sp>
          <p:nvSpPr>
            <p:cNvPr id="2052" name="Rectangle 4"/>
            <p:cNvSpPr>
              <a:spLocks noChangeArrowheads="1"/>
            </p:cNvSpPr>
            <p:nvPr/>
          </p:nvSpPr>
          <p:spPr bwMode="auto">
            <a:xfrm>
              <a:off x="0" y="3744"/>
              <a:ext cx="5760" cy="576"/>
            </a:xfrm>
            <a:prstGeom prst="rect">
              <a:avLst/>
            </a:prstGeom>
            <a:gradFill rotWithShape="1">
              <a:gsLst>
                <a:gs pos="0">
                  <a:schemeClr val="bg1"/>
                </a:gs>
                <a:gs pos="100000">
                  <a:srgbClr val="89A2C2"/>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053" name="Rectangle 5"/>
            <p:cNvSpPr>
              <a:spLocks noChangeArrowheads="1"/>
            </p:cNvSpPr>
            <p:nvPr/>
          </p:nvSpPr>
          <p:spPr bwMode="auto">
            <a:xfrm>
              <a:off x="0" y="0"/>
              <a:ext cx="5760" cy="624"/>
            </a:xfrm>
            <a:prstGeom prst="rect">
              <a:avLst/>
            </a:prstGeom>
            <a:gradFill rotWithShape="1">
              <a:gsLst>
                <a:gs pos="0">
                  <a:srgbClr val="89A2C2"/>
                </a:gs>
                <a:gs pos="100000">
                  <a:schemeClr val="bg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2059" name="Picture 11" descr="nrneph"/>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43" y="3749"/>
              <a:ext cx="1632" cy="28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061" name="Text Box 13"/>
          <p:cNvSpPr txBox="1">
            <a:spLocks noChangeArrowheads="1"/>
          </p:cNvSpPr>
          <p:nvPr/>
        </p:nvSpPr>
        <p:spPr bwMode="auto">
          <a:xfrm>
            <a:off x="2020889" y="361950"/>
            <a:ext cx="815022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b="1">
                <a:cs typeface="Arial" panose="020B0604020202020204" pitchFamily="34" charset="0"/>
              </a:rPr>
              <a:t>Figure 1</a:t>
            </a:r>
            <a:r>
              <a:rPr lang="en-US">
                <a:cs typeface="Arial" panose="020B0604020202020204" pitchFamily="34" charset="0"/>
              </a:rPr>
              <a:t> </a:t>
            </a:r>
            <a:r>
              <a:rPr lang="en-US"/>
              <a:t>Potential mechanisms underlying chronic renal disease occurring</a:t>
            </a:r>
          </a:p>
          <a:p>
            <a:pPr algn="ctr"/>
            <a:r>
              <a:rPr lang="en-US"/>
              <a:t>in Alport syndrome</a:t>
            </a:r>
          </a:p>
        </p:txBody>
      </p:sp>
      <p:sp>
        <p:nvSpPr>
          <p:cNvPr id="2062" name="Text Box 14"/>
          <p:cNvSpPr txBox="1">
            <a:spLocks noChangeArrowheads="1"/>
          </p:cNvSpPr>
          <p:nvPr/>
        </p:nvSpPr>
        <p:spPr bwMode="auto">
          <a:xfrm>
            <a:off x="2435226" y="5410200"/>
            <a:ext cx="73183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a:t>Kruegel, J. </a:t>
            </a:r>
            <a:r>
              <a:rPr lang="en-US" sz="1200" i="1"/>
              <a:t>et al</a:t>
            </a:r>
            <a:r>
              <a:rPr lang="en-US" sz="1200"/>
              <a:t>. </a:t>
            </a:r>
            <a:r>
              <a:rPr lang="en-GB" sz="1200">
                <a:cs typeface="Arial" panose="020B0604020202020204" pitchFamily="34" charset="0"/>
              </a:rPr>
              <a:t>(2012)</a:t>
            </a:r>
            <a:r>
              <a:rPr lang="en-US" sz="1200"/>
              <a:t> Alport syndrome—insights from basic and clinical research</a:t>
            </a:r>
          </a:p>
          <a:p>
            <a:pPr algn="ctr"/>
            <a:r>
              <a:rPr lang="en-US" sz="1200" i="1">
                <a:cs typeface="Arial" panose="020B0604020202020204" pitchFamily="34" charset="0"/>
              </a:rPr>
              <a:t>Nat. Rev. Nephrol.</a:t>
            </a:r>
            <a:r>
              <a:rPr lang="en-US" sz="1200">
                <a:cs typeface="Arial" panose="020B0604020202020204" pitchFamily="34" charset="0"/>
              </a:rPr>
              <a:t> doi:10.1038/nrneph.2012.259</a:t>
            </a:r>
          </a:p>
        </p:txBody>
      </p:sp>
      <p:pic>
        <p:nvPicPr>
          <p:cNvPr id="2135" name="Picture 87" descr="nrneph"/>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611439" y="1152525"/>
            <a:ext cx="6969125" cy="4083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9010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l-GR" sz="2200" dirty="0" smtClean="0">
                <a:latin typeface="Corbel" panose="020B0503020204020204" pitchFamily="34" charset="0"/>
              </a:rPr>
              <a:t>Νεφρικές εκδηλώσεις | αιματουρία και πρωτεϊνουρία</a:t>
            </a:r>
            <a:endParaRPr lang="el-GR" sz="2200" dirty="0">
              <a:latin typeface="Corbel" panose="020B0503020204020204" pitchFamily="34" charset="0"/>
            </a:endParaRPr>
          </a:p>
        </p:txBody>
      </p:sp>
      <p:sp>
        <p:nvSpPr>
          <p:cNvPr id="135" name="Left Bracket 134"/>
          <p:cNvSpPr/>
          <p:nvPr/>
        </p:nvSpPr>
        <p:spPr>
          <a:xfrm>
            <a:off x="1747691" y="1115676"/>
            <a:ext cx="91439" cy="47880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136" name="Rectangle 135"/>
          <p:cNvSpPr/>
          <p:nvPr/>
        </p:nvSpPr>
        <p:spPr>
          <a:xfrm>
            <a:off x="1747690" y="1055784"/>
            <a:ext cx="8856626" cy="4846455"/>
          </a:xfrm>
          <a:prstGeom prst="rect">
            <a:avLst/>
          </a:prstGeom>
        </p:spPr>
        <p:txBody>
          <a:bodyPr wrap="square">
            <a:spAutoFit/>
          </a:bodyPr>
          <a:lstStyle/>
          <a:p>
            <a:pPr>
              <a:lnSpc>
                <a:spcPct val="120000"/>
              </a:lnSpc>
              <a:spcAft>
                <a:spcPts val="400"/>
              </a:spcAft>
            </a:pP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Επιμένουσα μικροσκοπική αιματουρία, σπειραματικής προέλευσης</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είναι το συνηθέστερο και </a:t>
            </a:r>
            <a:r>
              <a:rPr lang="el-GR"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πρωιμότερο</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σύμπτωμα: 100% των αγοριών έως την ηλικία των 10 ετών και στο 95% των κοριτσιών σε μεγαλύτερη ηλικία.</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η αιματουρία μπορεί να είναι διαλείπουσα, συνηθέστερα σε κορίτσια.</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η πλειονότητα των παιδιών (60-70%) παρουσιάζει επεισόδια μακροσκοπικής αιματουρίας συχνά σε συνδυασμό με λοιμώξεις του ανώτερου αναπνευστικού έως την ηλικία των 20 ετών</a:t>
            </a:r>
          </a:p>
          <a:p>
            <a:pPr>
              <a:lnSpc>
                <a:spcPct val="120000"/>
              </a:lnSpc>
              <a:spcAft>
                <a:spcPts val="400"/>
              </a:spcAft>
            </a:pP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ρωτεϊνουρία εμφανίζεται σε μεταγενέστερα στάδια της νόσου </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τα επίπεδα της </a:t>
            </a:r>
            <a:r>
              <a:rPr lang="el-GR"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πρωτεϊνουρίας</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αυξάνουν σταδιακά (νεφρωσικό εύρος στο 30% των ασθενών)</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στο  φυλοσύνδετο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AS</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εμφανίζεται συνηθέστερα σε άρρενες, ενώ στο αυτοσωματικό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AS</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και στα δυο φύλα με την ίδια συχνότητα</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είναι δυσμενές προγνωστικό στοιχείο για εξέλιξη σε τελικό στάδιο νεφρικής νόσου</a:t>
            </a:r>
          </a:p>
        </p:txBody>
      </p:sp>
      <p:sp>
        <p:nvSpPr>
          <p:cNvPr id="137" name="Oval 136"/>
          <p:cNvSpPr>
            <a:spLocks noChangeAspect="1"/>
          </p:cNvSpPr>
          <p:nvPr/>
        </p:nvSpPr>
        <p:spPr>
          <a:xfrm>
            <a:off x="1700567" y="1257208"/>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9" name="Oval 138"/>
          <p:cNvSpPr>
            <a:spLocks noChangeAspect="1"/>
          </p:cNvSpPr>
          <p:nvPr/>
        </p:nvSpPr>
        <p:spPr>
          <a:xfrm>
            <a:off x="1700567" y="379644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 xmlns:p14="http://schemas.microsoft.com/office/powerpoint/2010/main" val="3998579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2000"/>
            <a:ext cx="9144000" cy="1107929"/>
          </a:xfrm>
        </p:spPr>
        <p:txBody>
          <a:bodyPr vert="horz" wrap="square" lIns="71948" tIns="45687" rIns="71948" bIns="45687" rtlCol="0" anchor="ctr">
            <a:spAutoFit/>
          </a:bodyPr>
          <a:lstStyle/>
          <a:p>
            <a:r>
              <a:rPr lang="en-US" sz="2200" dirty="0">
                <a:latin typeface="Corbel" panose="020B0503020204020204" pitchFamily="34" charset="0"/>
              </a:rPr>
              <a:t>X-linked Alport syndrome: natural history and genotype-phenotype correlations in girls and women belonging to 195 families: </a:t>
            </a:r>
            <a:r>
              <a:rPr lang="en-US" sz="2200" dirty="0" smtClean="0">
                <a:latin typeface="Corbel" panose="020B0503020204020204" pitchFamily="34" charset="0"/>
              </a:rPr>
              <a:t/>
            </a:r>
            <a:br>
              <a:rPr lang="en-US" sz="2200" dirty="0" smtClean="0">
                <a:latin typeface="Corbel" panose="020B0503020204020204" pitchFamily="34" charset="0"/>
              </a:rPr>
            </a:br>
            <a:r>
              <a:rPr lang="en-US" sz="2200" dirty="0" smtClean="0">
                <a:latin typeface="Corbel" panose="020B0503020204020204" pitchFamily="34" charset="0"/>
              </a:rPr>
              <a:t>a </a:t>
            </a:r>
            <a:r>
              <a:rPr lang="en-US" sz="2200" dirty="0">
                <a:latin typeface="Corbel" panose="020B0503020204020204" pitchFamily="34" charset="0"/>
              </a:rPr>
              <a:t>"European Community Alport Syndrome Concerted Action" study.</a:t>
            </a:r>
            <a:endParaRPr lang="el-GR" sz="2200" dirty="0">
              <a:latin typeface="Corbel" panose="020B0503020204020204" pitchFamily="34" charset="0"/>
            </a:endParaRPr>
          </a:p>
        </p:txBody>
      </p:sp>
      <p:sp>
        <p:nvSpPr>
          <p:cNvPr id="204" name="TextBox 203"/>
          <p:cNvSpPr txBox="1"/>
          <p:nvPr/>
        </p:nvSpPr>
        <p:spPr>
          <a:xfrm>
            <a:off x="7968402" y="1932588"/>
            <a:ext cx="1325619" cy="338554"/>
          </a:xfrm>
          <a:prstGeom prst="rect">
            <a:avLst/>
          </a:prstGeom>
          <a:noFill/>
        </p:spPr>
        <p:txBody>
          <a:bodyPr wrap="none" rtlCol="0">
            <a:spAutoFit/>
          </a:bodyPr>
          <a:lstStyle/>
          <a:p>
            <a:r>
              <a:rPr lang="en-US" sz="1600" dirty="0" smtClean="0">
                <a:latin typeface="Corbel" panose="020B0503020204020204" pitchFamily="34" charset="0"/>
              </a:rPr>
              <a:t>male (m=315)</a:t>
            </a:r>
            <a:endParaRPr lang="el-GR" sz="1600" dirty="0">
              <a:latin typeface="Corbel" panose="020B0503020204020204" pitchFamily="34" charset="0"/>
            </a:endParaRPr>
          </a:p>
        </p:txBody>
      </p:sp>
      <p:sp>
        <p:nvSpPr>
          <p:cNvPr id="205" name="TextBox 204"/>
          <p:cNvSpPr txBox="1"/>
          <p:nvPr/>
        </p:nvSpPr>
        <p:spPr>
          <a:xfrm>
            <a:off x="5770684" y="3373393"/>
            <a:ext cx="3523337" cy="338554"/>
          </a:xfrm>
          <a:prstGeom prst="rect">
            <a:avLst/>
          </a:prstGeom>
          <a:noFill/>
        </p:spPr>
        <p:txBody>
          <a:bodyPr wrap="none" rtlCol="0">
            <a:spAutoFit/>
          </a:bodyPr>
          <a:lstStyle/>
          <a:p>
            <a:r>
              <a:rPr lang="en-US" sz="1600" dirty="0">
                <a:latin typeface="Corbel" panose="020B0503020204020204" pitchFamily="34" charset="0"/>
              </a:rPr>
              <a:t>f</a:t>
            </a:r>
            <a:r>
              <a:rPr lang="en-US" sz="1600" dirty="0" smtClean="0">
                <a:latin typeface="Corbel" panose="020B0503020204020204" pitchFamily="34" charset="0"/>
              </a:rPr>
              <a:t>emale with known renal status (n=288)</a:t>
            </a:r>
            <a:endParaRPr lang="el-GR" sz="1600" dirty="0">
              <a:latin typeface="Corbel" panose="020B0503020204020204" pitchFamily="34" charset="0"/>
            </a:endParaRPr>
          </a:p>
        </p:txBody>
      </p:sp>
      <p:sp>
        <p:nvSpPr>
          <p:cNvPr id="206" name="TextBox 205"/>
          <p:cNvSpPr txBox="1"/>
          <p:nvPr/>
        </p:nvSpPr>
        <p:spPr>
          <a:xfrm>
            <a:off x="7598108" y="4002314"/>
            <a:ext cx="1695913" cy="338554"/>
          </a:xfrm>
          <a:prstGeom prst="rect">
            <a:avLst/>
          </a:prstGeom>
          <a:noFill/>
        </p:spPr>
        <p:txBody>
          <a:bodyPr wrap="none" rtlCol="0">
            <a:spAutoFit/>
          </a:bodyPr>
          <a:lstStyle/>
          <a:p>
            <a:r>
              <a:rPr lang="en-US" sz="1600" dirty="0" smtClean="0">
                <a:latin typeface="Corbel" panose="020B0503020204020204" pitchFamily="34" charset="0"/>
              </a:rPr>
              <a:t>all female (n=349)</a:t>
            </a:r>
            <a:endParaRPr lang="el-GR" sz="1600" dirty="0">
              <a:latin typeface="Corbel" panose="020B0503020204020204" pitchFamily="34" charset="0"/>
            </a:endParaRPr>
          </a:p>
        </p:txBody>
      </p:sp>
      <p:grpSp>
        <p:nvGrpSpPr>
          <p:cNvPr id="548" name="Group 547"/>
          <p:cNvGrpSpPr/>
          <p:nvPr/>
        </p:nvGrpSpPr>
        <p:grpSpPr>
          <a:xfrm>
            <a:off x="3942800" y="3727118"/>
            <a:ext cx="4239242" cy="915030"/>
            <a:chOff x="1394413" y="5021569"/>
            <a:chExt cx="8832686" cy="1906514"/>
          </a:xfrm>
        </p:grpSpPr>
        <p:grpSp>
          <p:nvGrpSpPr>
            <p:cNvPr id="448" name="Group 447"/>
            <p:cNvGrpSpPr/>
            <p:nvPr/>
          </p:nvGrpSpPr>
          <p:grpSpPr>
            <a:xfrm>
              <a:off x="1394413" y="6899283"/>
              <a:ext cx="2097076" cy="28800"/>
              <a:chOff x="2275136" y="6869362"/>
              <a:chExt cx="324000" cy="28800"/>
            </a:xfrm>
          </p:grpSpPr>
          <p:cxnSp>
            <p:nvCxnSpPr>
              <p:cNvPr id="449" name="Straight Connector 448"/>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50" name="Straight Connector 449"/>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54" name="Group 453"/>
            <p:cNvGrpSpPr/>
            <p:nvPr/>
          </p:nvGrpSpPr>
          <p:grpSpPr>
            <a:xfrm>
              <a:off x="3486544" y="6881704"/>
              <a:ext cx="108857" cy="28800"/>
              <a:chOff x="2275136" y="6869362"/>
              <a:chExt cx="324000" cy="28800"/>
            </a:xfrm>
          </p:grpSpPr>
          <p:cxnSp>
            <p:nvCxnSpPr>
              <p:cNvPr id="455" name="Straight Connector 454"/>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56" name="Straight Connector 455"/>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57" name="Group 456"/>
            <p:cNvGrpSpPr/>
            <p:nvPr/>
          </p:nvGrpSpPr>
          <p:grpSpPr>
            <a:xfrm>
              <a:off x="3592840" y="6865335"/>
              <a:ext cx="219600" cy="25200"/>
              <a:chOff x="2275136" y="6869362"/>
              <a:chExt cx="324000" cy="28800"/>
            </a:xfrm>
          </p:grpSpPr>
          <p:cxnSp>
            <p:nvCxnSpPr>
              <p:cNvPr id="458" name="Straight Connector 457"/>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59" name="Straight Connector 458"/>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60" name="Group 459"/>
            <p:cNvGrpSpPr/>
            <p:nvPr/>
          </p:nvGrpSpPr>
          <p:grpSpPr>
            <a:xfrm>
              <a:off x="3810685" y="6843285"/>
              <a:ext cx="228063" cy="28800"/>
              <a:chOff x="2275136" y="6869362"/>
              <a:chExt cx="324000" cy="28800"/>
            </a:xfrm>
          </p:grpSpPr>
          <p:cxnSp>
            <p:nvCxnSpPr>
              <p:cNvPr id="461" name="Straight Connector 460"/>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62" name="Straight Connector 461"/>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63" name="Group 462"/>
            <p:cNvGrpSpPr/>
            <p:nvPr/>
          </p:nvGrpSpPr>
          <p:grpSpPr>
            <a:xfrm>
              <a:off x="4043158" y="6799645"/>
              <a:ext cx="108857" cy="45719"/>
              <a:chOff x="2275136" y="6869362"/>
              <a:chExt cx="324000" cy="28800"/>
            </a:xfrm>
          </p:grpSpPr>
          <p:cxnSp>
            <p:nvCxnSpPr>
              <p:cNvPr id="464" name="Straight Connector 463"/>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65" name="Straight Connector 464"/>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66" name="Group 465"/>
            <p:cNvGrpSpPr/>
            <p:nvPr/>
          </p:nvGrpSpPr>
          <p:grpSpPr>
            <a:xfrm>
              <a:off x="4145394" y="6779425"/>
              <a:ext cx="108857" cy="28800"/>
              <a:chOff x="2275136" y="6869362"/>
              <a:chExt cx="324000" cy="28800"/>
            </a:xfrm>
          </p:grpSpPr>
          <p:cxnSp>
            <p:nvCxnSpPr>
              <p:cNvPr id="467" name="Straight Connector 466"/>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68" name="Straight Connector 467"/>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69" name="Group 468"/>
            <p:cNvGrpSpPr/>
            <p:nvPr/>
          </p:nvGrpSpPr>
          <p:grpSpPr>
            <a:xfrm>
              <a:off x="4254250" y="6759004"/>
              <a:ext cx="115200" cy="28800"/>
              <a:chOff x="2275136" y="6869362"/>
              <a:chExt cx="324000" cy="28800"/>
            </a:xfrm>
          </p:grpSpPr>
          <p:cxnSp>
            <p:nvCxnSpPr>
              <p:cNvPr id="470" name="Straight Connector 469"/>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71" name="Straight Connector 470"/>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72" name="Group 471"/>
            <p:cNvGrpSpPr/>
            <p:nvPr/>
          </p:nvGrpSpPr>
          <p:grpSpPr>
            <a:xfrm>
              <a:off x="4367589" y="6720544"/>
              <a:ext cx="108857" cy="46800"/>
              <a:chOff x="2275136" y="6869362"/>
              <a:chExt cx="324000" cy="28800"/>
            </a:xfrm>
          </p:grpSpPr>
          <p:cxnSp>
            <p:nvCxnSpPr>
              <p:cNvPr id="473" name="Straight Connector 472"/>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74" name="Straight Connector 473"/>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75" name="Group 474"/>
            <p:cNvGrpSpPr/>
            <p:nvPr/>
          </p:nvGrpSpPr>
          <p:grpSpPr>
            <a:xfrm>
              <a:off x="4475590" y="6630296"/>
              <a:ext cx="220839" cy="94576"/>
              <a:chOff x="2275136" y="6869362"/>
              <a:chExt cx="324000" cy="28800"/>
            </a:xfrm>
          </p:grpSpPr>
          <p:cxnSp>
            <p:nvCxnSpPr>
              <p:cNvPr id="476" name="Straight Connector 475"/>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77" name="Straight Connector 476"/>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78" name="Group 477"/>
            <p:cNvGrpSpPr/>
            <p:nvPr/>
          </p:nvGrpSpPr>
          <p:grpSpPr>
            <a:xfrm>
              <a:off x="4696429" y="6579279"/>
              <a:ext cx="108857" cy="53096"/>
              <a:chOff x="2275136" y="6869362"/>
              <a:chExt cx="324000" cy="28800"/>
            </a:xfrm>
          </p:grpSpPr>
          <p:cxnSp>
            <p:nvCxnSpPr>
              <p:cNvPr id="479" name="Straight Connector 478"/>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80" name="Straight Connector 479"/>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81" name="Group 480"/>
            <p:cNvGrpSpPr/>
            <p:nvPr/>
          </p:nvGrpSpPr>
          <p:grpSpPr>
            <a:xfrm>
              <a:off x="4805286" y="6536633"/>
              <a:ext cx="226506" cy="46103"/>
              <a:chOff x="2275136" y="6869362"/>
              <a:chExt cx="324000" cy="28800"/>
            </a:xfrm>
          </p:grpSpPr>
          <p:cxnSp>
            <p:nvCxnSpPr>
              <p:cNvPr id="482" name="Straight Connector 481"/>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83" name="Straight Connector 482"/>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84" name="Group 483"/>
            <p:cNvGrpSpPr/>
            <p:nvPr/>
          </p:nvGrpSpPr>
          <p:grpSpPr>
            <a:xfrm>
              <a:off x="5035230" y="6514078"/>
              <a:ext cx="108857" cy="28800"/>
              <a:chOff x="2275136" y="6869362"/>
              <a:chExt cx="324000" cy="28800"/>
            </a:xfrm>
          </p:grpSpPr>
          <p:cxnSp>
            <p:nvCxnSpPr>
              <p:cNvPr id="485" name="Straight Connector 484"/>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86" name="Straight Connector 485"/>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87" name="Group 486"/>
            <p:cNvGrpSpPr/>
            <p:nvPr/>
          </p:nvGrpSpPr>
          <p:grpSpPr>
            <a:xfrm>
              <a:off x="5139792" y="6486057"/>
              <a:ext cx="108857" cy="28800"/>
              <a:chOff x="2275136" y="6869362"/>
              <a:chExt cx="324000" cy="28800"/>
            </a:xfrm>
          </p:grpSpPr>
          <p:cxnSp>
            <p:nvCxnSpPr>
              <p:cNvPr id="488" name="Straight Connector 487"/>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89" name="Straight Connector 488"/>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90" name="Group 489"/>
            <p:cNvGrpSpPr/>
            <p:nvPr/>
          </p:nvGrpSpPr>
          <p:grpSpPr>
            <a:xfrm>
              <a:off x="5249782" y="6442364"/>
              <a:ext cx="108857" cy="51034"/>
              <a:chOff x="2275136" y="6869362"/>
              <a:chExt cx="324000" cy="28800"/>
            </a:xfrm>
          </p:grpSpPr>
          <p:cxnSp>
            <p:nvCxnSpPr>
              <p:cNvPr id="491" name="Straight Connector 490"/>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92" name="Straight Connector 491"/>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93" name="Group 492"/>
            <p:cNvGrpSpPr/>
            <p:nvPr/>
          </p:nvGrpSpPr>
          <p:grpSpPr>
            <a:xfrm>
              <a:off x="5358211" y="6391635"/>
              <a:ext cx="108857" cy="51539"/>
              <a:chOff x="2275136" y="6869362"/>
              <a:chExt cx="324000" cy="28800"/>
            </a:xfrm>
          </p:grpSpPr>
          <p:cxnSp>
            <p:nvCxnSpPr>
              <p:cNvPr id="494" name="Straight Connector 493"/>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95" name="Straight Connector 494"/>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96" name="Group 495"/>
            <p:cNvGrpSpPr/>
            <p:nvPr/>
          </p:nvGrpSpPr>
          <p:grpSpPr>
            <a:xfrm>
              <a:off x="5468656" y="6283300"/>
              <a:ext cx="220838" cy="105328"/>
              <a:chOff x="2275136" y="6869362"/>
              <a:chExt cx="324000" cy="28800"/>
            </a:xfrm>
          </p:grpSpPr>
          <p:cxnSp>
            <p:nvCxnSpPr>
              <p:cNvPr id="497" name="Straight Connector 496"/>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498" name="Straight Connector 497"/>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499" name="Group 498"/>
            <p:cNvGrpSpPr/>
            <p:nvPr/>
          </p:nvGrpSpPr>
          <p:grpSpPr>
            <a:xfrm>
              <a:off x="5689494" y="6217544"/>
              <a:ext cx="108857" cy="67366"/>
              <a:chOff x="2275136" y="6869362"/>
              <a:chExt cx="324000" cy="28800"/>
            </a:xfrm>
          </p:grpSpPr>
          <p:cxnSp>
            <p:nvCxnSpPr>
              <p:cNvPr id="500" name="Straight Connector 499"/>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01" name="Straight Connector 500"/>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02" name="Group 501"/>
            <p:cNvGrpSpPr/>
            <p:nvPr/>
          </p:nvGrpSpPr>
          <p:grpSpPr>
            <a:xfrm>
              <a:off x="5803241" y="6160205"/>
              <a:ext cx="108857" cy="64507"/>
              <a:chOff x="2275136" y="6869362"/>
              <a:chExt cx="324000" cy="28800"/>
            </a:xfrm>
          </p:grpSpPr>
          <p:cxnSp>
            <p:nvCxnSpPr>
              <p:cNvPr id="503" name="Straight Connector 502"/>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04" name="Straight Connector 503"/>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05" name="Group 504"/>
            <p:cNvGrpSpPr/>
            <p:nvPr/>
          </p:nvGrpSpPr>
          <p:grpSpPr>
            <a:xfrm>
              <a:off x="5913562" y="6129710"/>
              <a:ext cx="438883" cy="45719"/>
              <a:chOff x="2275136" y="6869362"/>
              <a:chExt cx="324000" cy="28800"/>
            </a:xfrm>
          </p:grpSpPr>
          <p:cxnSp>
            <p:nvCxnSpPr>
              <p:cNvPr id="506" name="Straight Connector 505"/>
              <p:cNvCxnSpPr/>
              <p:nvPr/>
            </p:nvCxnSpPr>
            <p:spPr>
              <a:xfrm>
                <a:off x="2275136" y="6891464"/>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07" name="Straight Connector 506"/>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08" name="Group 507"/>
            <p:cNvGrpSpPr/>
            <p:nvPr/>
          </p:nvGrpSpPr>
          <p:grpSpPr>
            <a:xfrm>
              <a:off x="6352447" y="6093875"/>
              <a:ext cx="217528" cy="45719"/>
              <a:chOff x="2275136" y="6869362"/>
              <a:chExt cx="324000" cy="28800"/>
            </a:xfrm>
          </p:grpSpPr>
          <p:cxnSp>
            <p:nvCxnSpPr>
              <p:cNvPr id="509" name="Straight Connector 508"/>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10" name="Straight Connector 509"/>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11" name="Group 510"/>
            <p:cNvGrpSpPr/>
            <p:nvPr/>
          </p:nvGrpSpPr>
          <p:grpSpPr>
            <a:xfrm>
              <a:off x="6569975" y="6058041"/>
              <a:ext cx="110420" cy="45719"/>
              <a:chOff x="2275136" y="6869362"/>
              <a:chExt cx="324000" cy="28800"/>
            </a:xfrm>
          </p:grpSpPr>
          <p:cxnSp>
            <p:nvCxnSpPr>
              <p:cNvPr id="512" name="Straight Connector 511"/>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13" name="Straight Connector 512"/>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14" name="Group 513"/>
            <p:cNvGrpSpPr/>
            <p:nvPr/>
          </p:nvGrpSpPr>
          <p:grpSpPr>
            <a:xfrm>
              <a:off x="6680394" y="5979056"/>
              <a:ext cx="110421" cy="91500"/>
              <a:chOff x="2275136" y="6869362"/>
              <a:chExt cx="324000" cy="28800"/>
            </a:xfrm>
          </p:grpSpPr>
          <p:cxnSp>
            <p:nvCxnSpPr>
              <p:cNvPr id="515" name="Straight Connector 514"/>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16" name="Straight Connector 515"/>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17" name="Group 516"/>
            <p:cNvGrpSpPr/>
            <p:nvPr/>
          </p:nvGrpSpPr>
          <p:grpSpPr>
            <a:xfrm>
              <a:off x="6791964" y="5943876"/>
              <a:ext cx="109271" cy="45719"/>
              <a:chOff x="2275136" y="6869362"/>
              <a:chExt cx="324000" cy="28800"/>
            </a:xfrm>
          </p:grpSpPr>
          <p:cxnSp>
            <p:nvCxnSpPr>
              <p:cNvPr id="518" name="Straight Connector 517"/>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19" name="Straight Connector 518"/>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20" name="Group 519"/>
            <p:cNvGrpSpPr/>
            <p:nvPr/>
          </p:nvGrpSpPr>
          <p:grpSpPr>
            <a:xfrm>
              <a:off x="6905079" y="5857956"/>
              <a:ext cx="106147" cy="93793"/>
              <a:chOff x="2275136" y="6869362"/>
              <a:chExt cx="324000" cy="28800"/>
            </a:xfrm>
          </p:grpSpPr>
          <p:cxnSp>
            <p:nvCxnSpPr>
              <p:cNvPr id="521" name="Straight Connector 520"/>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22" name="Straight Connector 521"/>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23" name="Group 522"/>
            <p:cNvGrpSpPr/>
            <p:nvPr/>
          </p:nvGrpSpPr>
          <p:grpSpPr>
            <a:xfrm>
              <a:off x="7011405" y="5813803"/>
              <a:ext cx="335579" cy="49581"/>
              <a:chOff x="2275136" y="6869362"/>
              <a:chExt cx="324000" cy="28800"/>
            </a:xfrm>
          </p:grpSpPr>
          <p:cxnSp>
            <p:nvCxnSpPr>
              <p:cNvPr id="524" name="Straight Connector 523"/>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25" name="Straight Connector 524"/>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26" name="Group 525"/>
            <p:cNvGrpSpPr/>
            <p:nvPr/>
          </p:nvGrpSpPr>
          <p:grpSpPr>
            <a:xfrm>
              <a:off x="7346985" y="5771157"/>
              <a:ext cx="101566" cy="45719"/>
              <a:chOff x="2275136" y="6869362"/>
              <a:chExt cx="324000" cy="28800"/>
            </a:xfrm>
          </p:grpSpPr>
          <p:cxnSp>
            <p:nvCxnSpPr>
              <p:cNvPr id="527" name="Straight Connector 526"/>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28" name="Straight Connector 527"/>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29" name="Group 528"/>
            <p:cNvGrpSpPr/>
            <p:nvPr/>
          </p:nvGrpSpPr>
          <p:grpSpPr>
            <a:xfrm>
              <a:off x="7448550" y="5600073"/>
              <a:ext cx="336075" cy="169079"/>
              <a:chOff x="2275136" y="6869362"/>
              <a:chExt cx="324000" cy="28800"/>
            </a:xfrm>
          </p:grpSpPr>
          <p:cxnSp>
            <p:nvCxnSpPr>
              <p:cNvPr id="530" name="Straight Connector 529"/>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31" name="Straight Connector 530"/>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32" name="Group 531"/>
            <p:cNvGrpSpPr/>
            <p:nvPr/>
          </p:nvGrpSpPr>
          <p:grpSpPr>
            <a:xfrm>
              <a:off x="7784626" y="5550790"/>
              <a:ext cx="111146" cy="47278"/>
              <a:chOff x="2275136" y="6869362"/>
              <a:chExt cx="324000" cy="28800"/>
            </a:xfrm>
          </p:grpSpPr>
          <p:cxnSp>
            <p:nvCxnSpPr>
              <p:cNvPr id="533" name="Straight Connector 532"/>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34" name="Straight Connector 533"/>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35" name="Group 534"/>
            <p:cNvGrpSpPr/>
            <p:nvPr/>
          </p:nvGrpSpPr>
          <p:grpSpPr>
            <a:xfrm>
              <a:off x="7890042" y="5326189"/>
              <a:ext cx="447133" cy="216955"/>
              <a:chOff x="2275136" y="6869362"/>
              <a:chExt cx="324000" cy="28800"/>
            </a:xfrm>
          </p:grpSpPr>
          <p:cxnSp>
            <p:nvCxnSpPr>
              <p:cNvPr id="536" name="Straight Connector 535"/>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37" name="Straight Connector 536"/>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38" name="Group 537"/>
            <p:cNvGrpSpPr/>
            <p:nvPr/>
          </p:nvGrpSpPr>
          <p:grpSpPr>
            <a:xfrm>
              <a:off x="8337174" y="5192653"/>
              <a:ext cx="875283" cy="142118"/>
              <a:chOff x="2275136" y="6869362"/>
              <a:chExt cx="324000" cy="28800"/>
            </a:xfrm>
          </p:grpSpPr>
          <p:cxnSp>
            <p:nvCxnSpPr>
              <p:cNvPr id="539" name="Straight Connector 538"/>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40" name="Straight Connector 539"/>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541" name="Group 540"/>
            <p:cNvGrpSpPr/>
            <p:nvPr/>
          </p:nvGrpSpPr>
          <p:grpSpPr>
            <a:xfrm>
              <a:off x="9212456" y="5021569"/>
              <a:ext cx="223407" cy="172297"/>
              <a:chOff x="2275136" y="6869362"/>
              <a:chExt cx="324000" cy="28800"/>
            </a:xfrm>
          </p:grpSpPr>
          <p:cxnSp>
            <p:nvCxnSpPr>
              <p:cNvPr id="542" name="Straight Connector 541"/>
              <p:cNvCxnSpPr/>
              <p:nvPr/>
            </p:nvCxnSpPr>
            <p:spPr>
              <a:xfrm>
                <a:off x="2275136" y="6898162"/>
                <a:ext cx="324000" cy="0"/>
              </a:xfrm>
              <a:prstGeom prst="line">
                <a:avLst/>
              </a:prstGeom>
              <a:ln w="22225"/>
            </p:spPr>
            <p:style>
              <a:lnRef idx="1">
                <a:schemeClr val="accent4"/>
              </a:lnRef>
              <a:fillRef idx="0">
                <a:schemeClr val="accent4"/>
              </a:fillRef>
              <a:effectRef idx="0">
                <a:schemeClr val="accent4"/>
              </a:effectRef>
              <a:fontRef idx="minor">
                <a:schemeClr val="tx1"/>
              </a:fontRef>
            </p:style>
          </p:cxnSp>
          <p:cxnSp>
            <p:nvCxnSpPr>
              <p:cNvPr id="543" name="Straight Connector 542"/>
              <p:cNvCxnSpPr/>
              <p:nvPr/>
            </p:nvCxnSpPr>
            <p:spPr>
              <a:xfrm flipV="1">
                <a:off x="2599136" y="6869362"/>
                <a:ext cx="0" cy="28800"/>
              </a:xfrm>
              <a:prstGeom prst="line">
                <a:avLst/>
              </a:prstGeom>
              <a:ln w="22225"/>
            </p:spPr>
            <p:style>
              <a:lnRef idx="1">
                <a:schemeClr val="accent4"/>
              </a:lnRef>
              <a:fillRef idx="0">
                <a:schemeClr val="accent4"/>
              </a:fillRef>
              <a:effectRef idx="0">
                <a:schemeClr val="accent4"/>
              </a:effectRef>
              <a:fontRef idx="minor">
                <a:schemeClr val="tx1"/>
              </a:fontRef>
            </p:style>
          </p:cxnSp>
        </p:grpSp>
        <p:cxnSp>
          <p:nvCxnSpPr>
            <p:cNvPr id="545" name="Straight Connector 544"/>
            <p:cNvCxnSpPr/>
            <p:nvPr/>
          </p:nvCxnSpPr>
          <p:spPr>
            <a:xfrm>
              <a:off x="9432867" y="5027577"/>
              <a:ext cx="794232" cy="0"/>
            </a:xfrm>
            <a:prstGeom prst="line">
              <a:avLst/>
            </a:prstGeom>
            <a:ln w="22225"/>
          </p:spPr>
          <p:style>
            <a:lnRef idx="1">
              <a:schemeClr val="accent4"/>
            </a:lnRef>
            <a:fillRef idx="0">
              <a:schemeClr val="accent4"/>
            </a:fillRef>
            <a:effectRef idx="0">
              <a:schemeClr val="accent4"/>
            </a:effectRef>
            <a:fontRef idx="minor">
              <a:schemeClr val="tx1"/>
            </a:fontRef>
          </p:style>
        </p:cxnSp>
      </p:grpSp>
      <p:grpSp>
        <p:nvGrpSpPr>
          <p:cNvPr id="739" name="Group 738"/>
          <p:cNvGrpSpPr/>
          <p:nvPr/>
        </p:nvGrpSpPr>
        <p:grpSpPr>
          <a:xfrm>
            <a:off x="3942800" y="3861685"/>
            <a:ext cx="4239242" cy="782470"/>
            <a:chOff x="1394413" y="5301303"/>
            <a:chExt cx="8832686" cy="1630318"/>
          </a:xfrm>
        </p:grpSpPr>
        <p:grpSp>
          <p:nvGrpSpPr>
            <p:cNvPr id="645" name="Group 644"/>
            <p:cNvGrpSpPr/>
            <p:nvPr/>
          </p:nvGrpSpPr>
          <p:grpSpPr>
            <a:xfrm>
              <a:off x="1394413" y="6902821"/>
              <a:ext cx="2097076" cy="28800"/>
              <a:chOff x="2275136" y="6869362"/>
              <a:chExt cx="324000" cy="28800"/>
            </a:xfrm>
          </p:grpSpPr>
          <p:cxnSp>
            <p:nvCxnSpPr>
              <p:cNvPr id="737" name="Straight Connector 736"/>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38" name="Straight Connector 737"/>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46" name="Group 645"/>
            <p:cNvGrpSpPr/>
            <p:nvPr/>
          </p:nvGrpSpPr>
          <p:grpSpPr>
            <a:xfrm>
              <a:off x="3486544" y="6885242"/>
              <a:ext cx="108857" cy="28800"/>
              <a:chOff x="2275136" y="6869362"/>
              <a:chExt cx="324000" cy="28800"/>
            </a:xfrm>
          </p:grpSpPr>
          <p:cxnSp>
            <p:nvCxnSpPr>
              <p:cNvPr id="735" name="Straight Connector 734"/>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36" name="Straight Connector 735"/>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47" name="Group 646"/>
            <p:cNvGrpSpPr/>
            <p:nvPr/>
          </p:nvGrpSpPr>
          <p:grpSpPr>
            <a:xfrm>
              <a:off x="3592840" y="6868873"/>
              <a:ext cx="219600" cy="25200"/>
              <a:chOff x="2275136" y="6869362"/>
              <a:chExt cx="324000" cy="28800"/>
            </a:xfrm>
          </p:grpSpPr>
          <p:cxnSp>
            <p:nvCxnSpPr>
              <p:cNvPr id="733" name="Straight Connector 732"/>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34" name="Straight Connector 733"/>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48" name="Group 647"/>
            <p:cNvGrpSpPr/>
            <p:nvPr/>
          </p:nvGrpSpPr>
          <p:grpSpPr>
            <a:xfrm>
              <a:off x="3799275" y="6849307"/>
              <a:ext cx="228063" cy="28800"/>
              <a:chOff x="2275136" y="6869362"/>
              <a:chExt cx="324000" cy="28800"/>
            </a:xfrm>
          </p:grpSpPr>
          <p:cxnSp>
            <p:nvCxnSpPr>
              <p:cNvPr id="731" name="Straight Connector 730"/>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32" name="Straight Connector 731"/>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49" name="Group 648"/>
            <p:cNvGrpSpPr/>
            <p:nvPr/>
          </p:nvGrpSpPr>
          <p:grpSpPr>
            <a:xfrm>
              <a:off x="4043157" y="6808926"/>
              <a:ext cx="108857" cy="45719"/>
              <a:chOff x="2275136" y="6869362"/>
              <a:chExt cx="324000" cy="28800"/>
            </a:xfrm>
          </p:grpSpPr>
          <p:cxnSp>
            <p:nvCxnSpPr>
              <p:cNvPr id="729" name="Straight Connector 728"/>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30" name="Straight Connector 729"/>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50" name="Group 649"/>
            <p:cNvGrpSpPr/>
            <p:nvPr/>
          </p:nvGrpSpPr>
          <p:grpSpPr>
            <a:xfrm>
              <a:off x="4143273" y="6801281"/>
              <a:ext cx="108857" cy="28800"/>
              <a:chOff x="2275136" y="6869362"/>
              <a:chExt cx="324000" cy="28800"/>
            </a:xfrm>
          </p:grpSpPr>
          <p:cxnSp>
            <p:nvCxnSpPr>
              <p:cNvPr id="727" name="Straight Connector 726"/>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28" name="Straight Connector 727"/>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51" name="Group 650"/>
            <p:cNvGrpSpPr/>
            <p:nvPr/>
          </p:nvGrpSpPr>
          <p:grpSpPr>
            <a:xfrm>
              <a:off x="4254250" y="6781664"/>
              <a:ext cx="115200" cy="28800"/>
              <a:chOff x="2275136" y="6869362"/>
              <a:chExt cx="324000" cy="28800"/>
            </a:xfrm>
          </p:grpSpPr>
          <p:cxnSp>
            <p:nvCxnSpPr>
              <p:cNvPr id="725" name="Straight Connector 724"/>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26" name="Straight Connector 725"/>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52" name="Group 651"/>
            <p:cNvGrpSpPr/>
            <p:nvPr/>
          </p:nvGrpSpPr>
          <p:grpSpPr>
            <a:xfrm>
              <a:off x="4371571" y="6762762"/>
              <a:ext cx="108857" cy="28800"/>
              <a:chOff x="2275136" y="6869362"/>
              <a:chExt cx="324000" cy="28800"/>
            </a:xfrm>
          </p:grpSpPr>
          <p:cxnSp>
            <p:nvCxnSpPr>
              <p:cNvPr id="723" name="Straight Connector 722"/>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24" name="Straight Connector 723"/>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53" name="Group 652"/>
            <p:cNvGrpSpPr/>
            <p:nvPr/>
          </p:nvGrpSpPr>
          <p:grpSpPr>
            <a:xfrm>
              <a:off x="4484649" y="6680584"/>
              <a:ext cx="220839" cy="79200"/>
              <a:chOff x="2275136" y="6869362"/>
              <a:chExt cx="324000" cy="28800"/>
            </a:xfrm>
          </p:grpSpPr>
          <p:cxnSp>
            <p:nvCxnSpPr>
              <p:cNvPr id="721" name="Straight Connector 720"/>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22" name="Straight Connector 721"/>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54" name="Group 653"/>
            <p:cNvGrpSpPr/>
            <p:nvPr/>
          </p:nvGrpSpPr>
          <p:grpSpPr>
            <a:xfrm>
              <a:off x="4703338" y="6652613"/>
              <a:ext cx="108857" cy="36000"/>
              <a:chOff x="2275136" y="6869362"/>
              <a:chExt cx="324000" cy="28800"/>
            </a:xfrm>
          </p:grpSpPr>
          <p:cxnSp>
            <p:nvCxnSpPr>
              <p:cNvPr id="719" name="Straight Connector 718"/>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20" name="Straight Connector 719"/>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55" name="Group 654"/>
            <p:cNvGrpSpPr/>
            <p:nvPr/>
          </p:nvGrpSpPr>
          <p:grpSpPr>
            <a:xfrm>
              <a:off x="4812195" y="6597898"/>
              <a:ext cx="226506" cy="46103"/>
              <a:chOff x="2275136" y="6869362"/>
              <a:chExt cx="324000" cy="28800"/>
            </a:xfrm>
          </p:grpSpPr>
          <p:cxnSp>
            <p:nvCxnSpPr>
              <p:cNvPr id="717" name="Straight Connector 716"/>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18" name="Straight Connector 717"/>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56" name="Group 655"/>
            <p:cNvGrpSpPr/>
            <p:nvPr/>
          </p:nvGrpSpPr>
          <p:grpSpPr>
            <a:xfrm>
              <a:off x="5045612" y="6575485"/>
              <a:ext cx="108857" cy="28800"/>
              <a:chOff x="2275136" y="6869362"/>
              <a:chExt cx="324000" cy="28800"/>
            </a:xfrm>
          </p:grpSpPr>
          <p:cxnSp>
            <p:nvCxnSpPr>
              <p:cNvPr id="715" name="Straight Connector 714"/>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16" name="Straight Connector 715"/>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57" name="Group 656"/>
            <p:cNvGrpSpPr/>
            <p:nvPr/>
          </p:nvGrpSpPr>
          <p:grpSpPr>
            <a:xfrm>
              <a:off x="5139437" y="6561085"/>
              <a:ext cx="108857" cy="28800"/>
              <a:chOff x="2275136" y="6869362"/>
              <a:chExt cx="324000" cy="28800"/>
            </a:xfrm>
          </p:grpSpPr>
          <p:cxnSp>
            <p:nvCxnSpPr>
              <p:cNvPr id="713" name="Straight Connector 712"/>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14" name="Straight Connector 713"/>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58" name="Group 657"/>
            <p:cNvGrpSpPr/>
            <p:nvPr/>
          </p:nvGrpSpPr>
          <p:grpSpPr>
            <a:xfrm>
              <a:off x="5257086" y="6516182"/>
              <a:ext cx="108857" cy="51034"/>
              <a:chOff x="2275136" y="6869362"/>
              <a:chExt cx="324000" cy="28800"/>
            </a:xfrm>
          </p:grpSpPr>
          <p:cxnSp>
            <p:nvCxnSpPr>
              <p:cNvPr id="711" name="Straight Connector 710"/>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12" name="Straight Connector 711"/>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59" name="Group 658"/>
            <p:cNvGrpSpPr/>
            <p:nvPr/>
          </p:nvGrpSpPr>
          <p:grpSpPr>
            <a:xfrm>
              <a:off x="5363452" y="6474600"/>
              <a:ext cx="108857" cy="51539"/>
              <a:chOff x="2275136" y="6869362"/>
              <a:chExt cx="324000" cy="28800"/>
            </a:xfrm>
          </p:grpSpPr>
          <p:cxnSp>
            <p:nvCxnSpPr>
              <p:cNvPr id="709" name="Straight Connector 708"/>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10" name="Straight Connector 709"/>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60" name="Group 659"/>
            <p:cNvGrpSpPr/>
            <p:nvPr/>
          </p:nvGrpSpPr>
          <p:grpSpPr>
            <a:xfrm>
              <a:off x="5474000" y="6389126"/>
              <a:ext cx="220838" cy="93421"/>
              <a:chOff x="2275136" y="6869362"/>
              <a:chExt cx="324000" cy="28800"/>
            </a:xfrm>
          </p:grpSpPr>
          <p:cxnSp>
            <p:nvCxnSpPr>
              <p:cNvPr id="707" name="Straight Connector 706"/>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08" name="Straight Connector 707"/>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61" name="Group 660"/>
            <p:cNvGrpSpPr/>
            <p:nvPr/>
          </p:nvGrpSpPr>
          <p:grpSpPr>
            <a:xfrm>
              <a:off x="5695846" y="6330166"/>
              <a:ext cx="108857" cy="67366"/>
              <a:chOff x="2275136" y="6869362"/>
              <a:chExt cx="324000" cy="28800"/>
            </a:xfrm>
          </p:grpSpPr>
          <p:cxnSp>
            <p:nvCxnSpPr>
              <p:cNvPr id="705" name="Straight Connector 704"/>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06" name="Straight Connector 705"/>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62" name="Group 661"/>
            <p:cNvGrpSpPr/>
            <p:nvPr/>
          </p:nvGrpSpPr>
          <p:grpSpPr>
            <a:xfrm>
              <a:off x="5804704" y="6293035"/>
              <a:ext cx="108857" cy="46800"/>
              <a:chOff x="2275136" y="6869362"/>
              <a:chExt cx="324000" cy="28800"/>
            </a:xfrm>
          </p:grpSpPr>
          <p:cxnSp>
            <p:nvCxnSpPr>
              <p:cNvPr id="703" name="Straight Connector 702"/>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04" name="Straight Connector 703"/>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63" name="Group 662"/>
            <p:cNvGrpSpPr/>
            <p:nvPr/>
          </p:nvGrpSpPr>
          <p:grpSpPr>
            <a:xfrm>
              <a:off x="5913562" y="6261748"/>
              <a:ext cx="438883" cy="45719"/>
              <a:chOff x="2275136" y="6869362"/>
              <a:chExt cx="324000" cy="28800"/>
            </a:xfrm>
          </p:grpSpPr>
          <p:cxnSp>
            <p:nvCxnSpPr>
              <p:cNvPr id="701" name="Straight Connector 700"/>
              <p:cNvCxnSpPr/>
              <p:nvPr/>
            </p:nvCxnSpPr>
            <p:spPr>
              <a:xfrm>
                <a:off x="2275136" y="6891464"/>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02" name="Straight Connector 701"/>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64" name="Group 663"/>
            <p:cNvGrpSpPr/>
            <p:nvPr/>
          </p:nvGrpSpPr>
          <p:grpSpPr>
            <a:xfrm>
              <a:off x="6352447" y="6241877"/>
              <a:ext cx="217528" cy="28800"/>
              <a:chOff x="2275136" y="6869362"/>
              <a:chExt cx="324000" cy="28800"/>
            </a:xfrm>
          </p:grpSpPr>
          <p:cxnSp>
            <p:nvCxnSpPr>
              <p:cNvPr id="699" name="Straight Connector 698"/>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700" name="Straight Connector 699"/>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65" name="Group 664"/>
            <p:cNvGrpSpPr/>
            <p:nvPr/>
          </p:nvGrpSpPr>
          <p:grpSpPr>
            <a:xfrm>
              <a:off x="6569975" y="6200739"/>
              <a:ext cx="110420" cy="45719"/>
              <a:chOff x="2275136" y="6869362"/>
              <a:chExt cx="324000" cy="28800"/>
            </a:xfrm>
          </p:grpSpPr>
          <p:cxnSp>
            <p:nvCxnSpPr>
              <p:cNvPr id="697" name="Straight Connector 696"/>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698" name="Straight Connector 697"/>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66" name="Group 665"/>
            <p:cNvGrpSpPr/>
            <p:nvPr/>
          </p:nvGrpSpPr>
          <p:grpSpPr>
            <a:xfrm>
              <a:off x="6680394" y="6155850"/>
              <a:ext cx="110421" cy="49725"/>
              <a:chOff x="2275136" y="6869362"/>
              <a:chExt cx="324000" cy="28800"/>
            </a:xfrm>
          </p:grpSpPr>
          <p:cxnSp>
            <p:nvCxnSpPr>
              <p:cNvPr id="695" name="Straight Connector 694"/>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696" name="Straight Connector 695"/>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67" name="Group 666"/>
            <p:cNvGrpSpPr/>
            <p:nvPr/>
          </p:nvGrpSpPr>
          <p:grpSpPr>
            <a:xfrm>
              <a:off x="6791964" y="6108126"/>
              <a:ext cx="109271" cy="45719"/>
              <a:chOff x="2275136" y="6869362"/>
              <a:chExt cx="324000" cy="28800"/>
            </a:xfrm>
          </p:grpSpPr>
          <p:cxnSp>
            <p:nvCxnSpPr>
              <p:cNvPr id="693" name="Straight Connector 692"/>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694" name="Straight Connector 693"/>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68" name="Group 667"/>
            <p:cNvGrpSpPr/>
            <p:nvPr/>
          </p:nvGrpSpPr>
          <p:grpSpPr>
            <a:xfrm>
              <a:off x="6905079" y="6052790"/>
              <a:ext cx="106147" cy="54400"/>
              <a:chOff x="2275136" y="6869362"/>
              <a:chExt cx="324000" cy="28800"/>
            </a:xfrm>
          </p:grpSpPr>
          <p:cxnSp>
            <p:nvCxnSpPr>
              <p:cNvPr id="691" name="Straight Connector 690"/>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692" name="Straight Connector 691"/>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69" name="Group 668"/>
            <p:cNvGrpSpPr/>
            <p:nvPr/>
          </p:nvGrpSpPr>
          <p:grpSpPr>
            <a:xfrm>
              <a:off x="7011405" y="6005065"/>
              <a:ext cx="335579" cy="45719"/>
              <a:chOff x="2275136" y="6869362"/>
              <a:chExt cx="324000" cy="28800"/>
            </a:xfrm>
          </p:grpSpPr>
          <p:cxnSp>
            <p:nvCxnSpPr>
              <p:cNvPr id="689" name="Straight Connector 688"/>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690" name="Straight Connector 689"/>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70" name="Group 669"/>
            <p:cNvGrpSpPr/>
            <p:nvPr/>
          </p:nvGrpSpPr>
          <p:grpSpPr>
            <a:xfrm>
              <a:off x="7346985" y="5958577"/>
              <a:ext cx="101566" cy="47263"/>
              <a:chOff x="2275136" y="6869362"/>
              <a:chExt cx="324000" cy="28800"/>
            </a:xfrm>
          </p:grpSpPr>
          <p:cxnSp>
            <p:nvCxnSpPr>
              <p:cNvPr id="687" name="Straight Connector 686"/>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688" name="Straight Connector 687"/>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71" name="Group 670"/>
            <p:cNvGrpSpPr/>
            <p:nvPr/>
          </p:nvGrpSpPr>
          <p:grpSpPr>
            <a:xfrm>
              <a:off x="7448550" y="5816443"/>
              <a:ext cx="336075" cy="142135"/>
              <a:chOff x="2275136" y="6869362"/>
              <a:chExt cx="324000" cy="28800"/>
            </a:xfrm>
          </p:grpSpPr>
          <p:cxnSp>
            <p:nvCxnSpPr>
              <p:cNvPr id="685" name="Straight Connector 684"/>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686" name="Straight Connector 685"/>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72" name="Group 671"/>
            <p:cNvGrpSpPr/>
            <p:nvPr/>
          </p:nvGrpSpPr>
          <p:grpSpPr>
            <a:xfrm>
              <a:off x="7784626" y="5761518"/>
              <a:ext cx="111146" cy="59880"/>
              <a:chOff x="2275136" y="6869362"/>
              <a:chExt cx="324000" cy="28800"/>
            </a:xfrm>
          </p:grpSpPr>
          <p:cxnSp>
            <p:nvCxnSpPr>
              <p:cNvPr id="683" name="Straight Connector 682"/>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684" name="Straight Connector 683"/>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73" name="Group 672"/>
            <p:cNvGrpSpPr/>
            <p:nvPr/>
          </p:nvGrpSpPr>
          <p:grpSpPr>
            <a:xfrm>
              <a:off x="7890042" y="5592230"/>
              <a:ext cx="447133" cy="169288"/>
              <a:chOff x="2275136" y="6869362"/>
              <a:chExt cx="324000" cy="28800"/>
            </a:xfrm>
          </p:grpSpPr>
          <p:cxnSp>
            <p:nvCxnSpPr>
              <p:cNvPr id="681" name="Straight Connector 680"/>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682" name="Straight Connector 681"/>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74" name="Group 673"/>
            <p:cNvGrpSpPr/>
            <p:nvPr/>
          </p:nvGrpSpPr>
          <p:grpSpPr>
            <a:xfrm>
              <a:off x="8337174" y="5472387"/>
              <a:ext cx="875283" cy="121847"/>
              <a:chOff x="2275136" y="6869362"/>
              <a:chExt cx="324000" cy="28800"/>
            </a:xfrm>
          </p:grpSpPr>
          <p:cxnSp>
            <p:nvCxnSpPr>
              <p:cNvPr id="679" name="Straight Connector 678"/>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680" name="Straight Connector 679"/>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675" name="Group 674"/>
            <p:cNvGrpSpPr/>
            <p:nvPr/>
          </p:nvGrpSpPr>
          <p:grpSpPr>
            <a:xfrm>
              <a:off x="9212456" y="5301303"/>
              <a:ext cx="223407" cy="158400"/>
              <a:chOff x="2275136" y="6869362"/>
              <a:chExt cx="324000" cy="28800"/>
            </a:xfrm>
          </p:grpSpPr>
          <p:cxnSp>
            <p:nvCxnSpPr>
              <p:cNvPr id="677" name="Straight Connector 676"/>
              <p:cNvCxnSpPr/>
              <p:nvPr/>
            </p:nvCxnSpPr>
            <p:spPr>
              <a:xfrm>
                <a:off x="2275136" y="6898162"/>
                <a:ext cx="324000"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678" name="Straight Connector 677"/>
              <p:cNvCxnSpPr/>
              <p:nvPr/>
            </p:nvCxnSpPr>
            <p:spPr>
              <a:xfrm flipV="1">
                <a:off x="2599136" y="6869362"/>
                <a:ext cx="0" cy="28800"/>
              </a:xfrm>
              <a:prstGeom prst="line">
                <a:avLst/>
              </a:prstGeom>
              <a:ln w="22225"/>
            </p:spPr>
            <p:style>
              <a:lnRef idx="1">
                <a:schemeClr val="dk1"/>
              </a:lnRef>
              <a:fillRef idx="0">
                <a:schemeClr val="dk1"/>
              </a:fillRef>
              <a:effectRef idx="0">
                <a:schemeClr val="dk1"/>
              </a:effectRef>
              <a:fontRef idx="minor">
                <a:schemeClr val="tx1"/>
              </a:fontRef>
            </p:style>
          </p:cxnSp>
        </p:grpSp>
        <p:cxnSp>
          <p:nvCxnSpPr>
            <p:cNvPr id="676" name="Straight Connector 675"/>
            <p:cNvCxnSpPr/>
            <p:nvPr/>
          </p:nvCxnSpPr>
          <p:spPr>
            <a:xfrm>
              <a:off x="9432867" y="5307311"/>
              <a:ext cx="794232" cy="0"/>
            </a:xfrm>
            <a:prstGeom prst="line">
              <a:avLst/>
            </a:prstGeom>
            <a:ln w="22225"/>
          </p:spPr>
          <p:style>
            <a:lnRef idx="1">
              <a:schemeClr val="dk1"/>
            </a:lnRef>
            <a:fillRef idx="0">
              <a:schemeClr val="dk1"/>
            </a:fillRef>
            <a:effectRef idx="0">
              <a:schemeClr val="dk1"/>
            </a:effectRef>
            <a:fontRef idx="minor">
              <a:schemeClr val="tx1"/>
            </a:fontRef>
          </p:style>
        </p:cxnSp>
      </p:grpSp>
      <p:grpSp>
        <p:nvGrpSpPr>
          <p:cNvPr id="750" name="Group 749"/>
          <p:cNvGrpSpPr/>
          <p:nvPr/>
        </p:nvGrpSpPr>
        <p:grpSpPr>
          <a:xfrm>
            <a:off x="3812869" y="2347587"/>
            <a:ext cx="60474" cy="2306636"/>
            <a:chOff x="1123694" y="2146599"/>
            <a:chExt cx="126000" cy="4806000"/>
          </a:xfrm>
        </p:grpSpPr>
        <p:cxnSp>
          <p:nvCxnSpPr>
            <p:cNvPr id="743" name="Straight Connector 742"/>
            <p:cNvCxnSpPr/>
            <p:nvPr/>
          </p:nvCxnSpPr>
          <p:spPr>
            <a:xfrm>
              <a:off x="1123694" y="6952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a:off x="1123694" y="40689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1123694" y="50301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a:off x="1123694" y="59913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p:cNvCxnSpPr/>
            <p:nvPr/>
          </p:nvCxnSpPr>
          <p:spPr>
            <a:xfrm>
              <a:off x="1123694" y="31077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1123694" y="2146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p:nvPr/>
          </p:nvCxnSpPr>
          <p:spPr>
            <a:xfrm>
              <a:off x="1249694" y="2146599"/>
              <a:ext cx="0" cy="480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3938968" y="4627969"/>
            <a:ext cx="426771" cy="13823"/>
            <a:chOff x="2634976" y="3495873"/>
            <a:chExt cx="603132" cy="437700"/>
          </a:xfrm>
        </p:grpSpPr>
        <p:cxnSp>
          <p:nvCxnSpPr>
            <p:cNvPr id="304" name="Straight Connector 303"/>
            <p:cNvCxnSpPr/>
            <p:nvPr/>
          </p:nvCxnSpPr>
          <p:spPr>
            <a:xfrm>
              <a:off x="2634976" y="3933573"/>
              <a:ext cx="603132"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06" name="Straight Connector 305"/>
            <p:cNvCxnSpPr/>
            <p:nvPr/>
          </p:nvCxnSpPr>
          <p:spPr>
            <a:xfrm flipV="1">
              <a:off x="3238108" y="3495873"/>
              <a:ext cx="0" cy="4377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11" name="Group 310"/>
          <p:cNvGrpSpPr/>
          <p:nvPr/>
        </p:nvGrpSpPr>
        <p:grpSpPr>
          <a:xfrm>
            <a:off x="4365503" y="4616251"/>
            <a:ext cx="51835" cy="12095"/>
            <a:chOff x="2275136" y="6869362"/>
            <a:chExt cx="324000" cy="28800"/>
          </a:xfrm>
        </p:grpSpPr>
        <p:cxnSp>
          <p:nvCxnSpPr>
            <p:cNvPr id="309" name="Straight Connector 308"/>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10" name="Straight Connector 309"/>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15" name="Group 314"/>
          <p:cNvGrpSpPr/>
          <p:nvPr/>
        </p:nvGrpSpPr>
        <p:grpSpPr>
          <a:xfrm>
            <a:off x="4421518" y="4608829"/>
            <a:ext cx="51835" cy="12095"/>
            <a:chOff x="2275136" y="6869362"/>
            <a:chExt cx="324000" cy="28800"/>
          </a:xfrm>
        </p:grpSpPr>
        <p:cxnSp>
          <p:nvCxnSpPr>
            <p:cNvPr id="316" name="Straight Connector 31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17" name="Straight Connector 31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21" name="Group 320"/>
          <p:cNvGrpSpPr/>
          <p:nvPr/>
        </p:nvGrpSpPr>
        <p:grpSpPr>
          <a:xfrm>
            <a:off x="4473352" y="4573257"/>
            <a:ext cx="103669" cy="41619"/>
            <a:chOff x="2275136" y="6869362"/>
            <a:chExt cx="324000" cy="28800"/>
          </a:xfrm>
        </p:grpSpPr>
        <p:cxnSp>
          <p:nvCxnSpPr>
            <p:cNvPr id="322" name="Straight Connector 32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23" name="Straight Connector 32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24" name="Group 323"/>
          <p:cNvGrpSpPr/>
          <p:nvPr/>
        </p:nvGrpSpPr>
        <p:grpSpPr>
          <a:xfrm>
            <a:off x="4578380" y="4519624"/>
            <a:ext cx="51835" cy="54950"/>
            <a:chOff x="2275136" y="6869362"/>
            <a:chExt cx="324000" cy="28800"/>
          </a:xfrm>
        </p:grpSpPr>
        <p:cxnSp>
          <p:nvCxnSpPr>
            <p:cNvPr id="325" name="Straight Connector 324"/>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26" name="Straight Connector 325"/>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27" name="Group 326"/>
          <p:cNvGrpSpPr/>
          <p:nvPr/>
        </p:nvGrpSpPr>
        <p:grpSpPr>
          <a:xfrm>
            <a:off x="4633698" y="4498669"/>
            <a:ext cx="51835" cy="25315"/>
            <a:chOff x="2275136" y="6869362"/>
            <a:chExt cx="324000" cy="28800"/>
          </a:xfrm>
        </p:grpSpPr>
        <p:cxnSp>
          <p:nvCxnSpPr>
            <p:cNvPr id="328" name="Straight Connector 32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29" name="Straight Connector 32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30" name="Group 329"/>
          <p:cNvGrpSpPr/>
          <p:nvPr/>
        </p:nvGrpSpPr>
        <p:grpSpPr>
          <a:xfrm>
            <a:off x="4685604" y="4426703"/>
            <a:ext cx="51835" cy="66824"/>
            <a:chOff x="2275136" y="6869362"/>
            <a:chExt cx="324000" cy="28800"/>
          </a:xfrm>
        </p:grpSpPr>
        <p:cxnSp>
          <p:nvCxnSpPr>
            <p:cNvPr id="331" name="Straight Connector 330"/>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32" name="Straight Connector 331"/>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33" name="Group 332"/>
          <p:cNvGrpSpPr/>
          <p:nvPr/>
        </p:nvGrpSpPr>
        <p:grpSpPr>
          <a:xfrm>
            <a:off x="4738600" y="4330044"/>
            <a:ext cx="51835" cy="93446"/>
            <a:chOff x="2275136" y="6869362"/>
            <a:chExt cx="324000" cy="28800"/>
          </a:xfrm>
        </p:grpSpPr>
        <p:cxnSp>
          <p:nvCxnSpPr>
            <p:cNvPr id="334" name="Straight Connector 333"/>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35" name="Straight Connector 33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36" name="Group 335"/>
          <p:cNvGrpSpPr/>
          <p:nvPr/>
        </p:nvGrpSpPr>
        <p:grpSpPr>
          <a:xfrm>
            <a:off x="4792285" y="4219617"/>
            <a:ext cx="51835" cy="112659"/>
            <a:chOff x="2275136" y="6869362"/>
            <a:chExt cx="324000" cy="28800"/>
          </a:xfrm>
        </p:grpSpPr>
        <p:cxnSp>
          <p:nvCxnSpPr>
            <p:cNvPr id="337" name="Straight Connector 336"/>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38" name="Straight Connector 337"/>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39" name="Group 338"/>
          <p:cNvGrpSpPr/>
          <p:nvPr/>
        </p:nvGrpSpPr>
        <p:grpSpPr>
          <a:xfrm>
            <a:off x="4844119" y="4065285"/>
            <a:ext cx="51835" cy="152517"/>
            <a:chOff x="2275136" y="6869362"/>
            <a:chExt cx="324000" cy="28800"/>
          </a:xfrm>
        </p:grpSpPr>
        <p:cxnSp>
          <p:nvCxnSpPr>
            <p:cNvPr id="340" name="Straight Connector 33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41" name="Straight Connector 34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42" name="Group 341"/>
          <p:cNvGrpSpPr/>
          <p:nvPr/>
        </p:nvGrpSpPr>
        <p:grpSpPr>
          <a:xfrm>
            <a:off x="4897456" y="3969067"/>
            <a:ext cx="51835" cy="101035"/>
            <a:chOff x="2275136" y="6869362"/>
            <a:chExt cx="324000" cy="28800"/>
          </a:xfrm>
        </p:grpSpPr>
        <p:cxnSp>
          <p:nvCxnSpPr>
            <p:cNvPr id="343" name="Straight Connector 342"/>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44" name="Straight Connector 343"/>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45" name="Group 344"/>
          <p:cNvGrpSpPr/>
          <p:nvPr/>
        </p:nvGrpSpPr>
        <p:grpSpPr>
          <a:xfrm>
            <a:off x="4949291" y="3860983"/>
            <a:ext cx="51835" cy="109515"/>
            <a:chOff x="2275136" y="6869362"/>
            <a:chExt cx="324000" cy="28800"/>
          </a:xfrm>
        </p:grpSpPr>
        <p:cxnSp>
          <p:nvCxnSpPr>
            <p:cNvPr id="346" name="Straight Connector 34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47" name="Straight Connector 34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48" name="Group 347"/>
          <p:cNvGrpSpPr/>
          <p:nvPr/>
        </p:nvGrpSpPr>
        <p:grpSpPr>
          <a:xfrm>
            <a:off x="5001126" y="3778253"/>
            <a:ext cx="51835" cy="82729"/>
            <a:chOff x="2275136" y="6869362"/>
            <a:chExt cx="324000" cy="28800"/>
          </a:xfrm>
        </p:grpSpPr>
        <p:cxnSp>
          <p:nvCxnSpPr>
            <p:cNvPr id="349" name="Straight Connector 348"/>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50" name="Straight Connector 349"/>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51" name="Group 350"/>
          <p:cNvGrpSpPr/>
          <p:nvPr/>
        </p:nvGrpSpPr>
        <p:grpSpPr>
          <a:xfrm>
            <a:off x="5055282" y="3702960"/>
            <a:ext cx="51835" cy="77206"/>
            <a:chOff x="2275136" y="6869362"/>
            <a:chExt cx="324000" cy="28800"/>
          </a:xfrm>
        </p:grpSpPr>
        <p:cxnSp>
          <p:nvCxnSpPr>
            <p:cNvPr id="352" name="Straight Connector 35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53" name="Straight Connector 35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54" name="Group 353"/>
          <p:cNvGrpSpPr/>
          <p:nvPr/>
        </p:nvGrpSpPr>
        <p:grpSpPr>
          <a:xfrm>
            <a:off x="5107117" y="3599026"/>
            <a:ext cx="51835" cy="106148"/>
            <a:chOff x="2275136" y="6869362"/>
            <a:chExt cx="324000" cy="28800"/>
          </a:xfrm>
        </p:grpSpPr>
        <p:cxnSp>
          <p:nvCxnSpPr>
            <p:cNvPr id="355" name="Straight Connector 354"/>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56" name="Straight Connector 355"/>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57" name="Group 356"/>
          <p:cNvGrpSpPr/>
          <p:nvPr/>
        </p:nvGrpSpPr>
        <p:grpSpPr>
          <a:xfrm>
            <a:off x="5160113" y="3539264"/>
            <a:ext cx="51835" cy="62083"/>
            <a:chOff x="2275136" y="6869362"/>
            <a:chExt cx="324000" cy="28800"/>
          </a:xfrm>
        </p:grpSpPr>
        <p:cxnSp>
          <p:nvCxnSpPr>
            <p:cNvPr id="358" name="Straight Connector 35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59" name="Straight Connector 35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60" name="Group 359"/>
          <p:cNvGrpSpPr/>
          <p:nvPr/>
        </p:nvGrpSpPr>
        <p:grpSpPr>
          <a:xfrm>
            <a:off x="5214269" y="3407744"/>
            <a:ext cx="51835" cy="137570"/>
            <a:chOff x="2275136" y="6869362"/>
            <a:chExt cx="324000" cy="28800"/>
          </a:xfrm>
        </p:grpSpPr>
        <p:cxnSp>
          <p:nvCxnSpPr>
            <p:cNvPr id="361" name="Straight Connector 360"/>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62" name="Straight Connector 361"/>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63" name="Group 362"/>
          <p:cNvGrpSpPr/>
          <p:nvPr/>
        </p:nvGrpSpPr>
        <p:grpSpPr>
          <a:xfrm>
            <a:off x="5264944" y="3291880"/>
            <a:ext cx="51835" cy="115865"/>
            <a:chOff x="2275136" y="6869362"/>
            <a:chExt cx="324000" cy="28800"/>
          </a:xfrm>
        </p:grpSpPr>
        <p:cxnSp>
          <p:nvCxnSpPr>
            <p:cNvPr id="364" name="Straight Connector 363"/>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65" name="Straight Connector 36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66" name="Group 365"/>
          <p:cNvGrpSpPr/>
          <p:nvPr/>
        </p:nvGrpSpPr>
        <p:grpSpPr>
          <a:xfrm>
            <a:off x="5317939" y="3169972"/>
            <a:ext cx="51835" cy="121665"/>
            <a:chOff x="2275136" y="6869362"/>
            <a:chExt cx="324000" cy="28800"/>
          </a:xfrm>
        </p:grpSpPr>
        <p:cxnSp>
          <p:nvCxnSpPr>
            <p:cNvPr id="367" name="Straight Connector 366"/>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68" name="Straight Connector 367"/>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69" name="Group 368"/>
          <p:cNvGrpSpPr/>
          <p:nvPr/>
        </p:nvGrpSpPr>
        <p:grpSpPr>
          <a:xfrm>
            <a:off x="5369774" y="3129085"/>
            <a:ext cx="51835" cy="41958"/>
            <a:chOff x="2275136" y="6869362"/>
            <a:chExt cx="324000" cy="28800"/>
          </a:xfrm>
        </p:grpSpPr>
        <p:cxnSp>
          <p:nvCxnSpPr>
            <p:cNvPr id="370" name="Straight Connector 36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71" name="Straight Connector 37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72" name="Group 371"/>
          <p:cNvGrpSpPr/>
          <p:nvPr/>
        </p:nvGrpSpPr>
        <p:grpSpPr>
          <a:xfrm>
            <a:off x="5423931" y="3081418"/>
            <a:ext cx="51835" cy="49798"/>
            <a:chOff x="2275136" y="6869362"/>
            <a:chExt cx="324000" cy="28800"/>
          </a:xfrm>
        </p:grpSpPr>
        <p:cxnSp>
          <p:nvCxnSpPr>
            <p:cNvPr id="373" name="Straight Connector 372"/>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74" name="Straight Connector 373"/>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75" name="Group 374"/>
          <p:cNvGrpSpPr/>
          <p:nvPr/>
        </p:nvGrpSpPr>
        <p:grpSpPr>
          <a:xfrm>
            <a:off x="5475766" y="3014233"/>
            <a:ext cx="51835" cy="67184"/>
            <a:chOff x="2275136" y="6869362"/>
            <a:chExt cx="324000" cy="28800"/>
          </a:xfrm>
        </p:grpSpPr>
        <p:cxnSp>
          <p:nvCxnSpPr>
            <p:cNvPr id="376" name="Straight Connector 37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77" name="Straight Connector 37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78" name="Group 377"/>
          <p:cNvGrpSpPr/>
          <p:nvPr/>
        </p:nvGrpSpPr>
        <p:grpSpPr>
          <a:xfrm>
            <a:off x="5529923" y="2979565"/>
            <a:ext cx="51835" cy="39723"/>
            <a:chOff x="2275136" y="6869362"/>
            <a:chExt cx="324000" cy="28800"/>
          </a:xfrm>
        </p:grpSpPr>
        <p:cxnSp>
          <p:nvCxnSpPr>
            <p:cNvPr id="379" name="Straight Connector 378"/>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80" name="Straight Connector 379"/>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81" name="Group 380"/>
          <p:cNvGrpSpPr/>
          <p:nvPr/>
        </p:nvGrpSpPr>
        <p:grpSpPr>
          <a:xfrm>
            <a:off x="5581758" y="2931898"/>
            <a:ext cx="51835" cy="45140"/>
            <a:chOff x="2275136" y="6869362"/>
            <a:chExt cx="324000" cy="28800"/>
          </a:xfrm>
        </p:grpSpPr>
        <p:cxnSp>
          <p:nvCxnSpPr>
            <p:cNvPr id="382" name="Straight Connector 38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83" name="Straight Connector 38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84" name="Group 383"/>
          <p:cNvGrpSpPr/>
          <p:nvPr/>
        </p:nvGrpSpPr>
        <p:grpSpPr>
          <a:xfrm>
            <a:off x="5636723" y="2857658"/>
            <a:ext cx="51835" cy="77752"/>
            <a:chOff x="2275136" y="6869362"/>
            <a:chExt cx="324000" cy="28800"/>
          </a:xfrm>
        </p:grpSpPr>
        <p:cxnSp>
          <p:nvCxnSpPr>
            <p:cNvPr id="385" name="Straight Connector 384"/>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86" name="Straight Connector 385"/>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87" name="Group 386"/>
          <p:cNvGrpSpPr/>
          <p:nvPr/>
        </p:nvGrpSpPr>
        <p:grpSpPr>
          <a:xfrm>
            <a:off x="5688558" y="2837882"/>
            <a:ext cx="51835" cy="21943"/>
            <a:chOff x="2275136" y="6869362"/>
            <a:chExt cx="324000" cy="28800"/>
          </a:xfrm>
        </p:grpSpPr>
        <p:cxnSp>
          <p:nvCxnSpPr>
            <p:cNvPr id="388" name="Straight Connector 38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89" name="Straight Connector 38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90" name="Group 389"/>
          <p:cNvGrpSpPr/>
          <p:nvPr/>
        </p:nvGrpSpPr>
        <p:grpSpPr>
          <a:xfrm>
            <a:off x="5740392" y="2782792"/>
            <a:ext cx="51835" cy="55089"/>
            <a:chOff x="2275136" y="6869362"/>
            <a:chExt cx="324000" cy="28800"/>
          </a:xfrm>
        </p:grpSpPr>
        <p:cxnSp>
          <p:nvCxnSpPr>
            <p:cNvPr id="391" name="Straight Connector 390"/>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92" name="Straight Connector 391"/>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93" name="Group 392"/>
          <p:cNvGrpSpPr/>
          <p:nvPr/>
        </p:nvGrpSpPr>
        <p:grpSpPr>
          <a:xfrm>
            <a:off x="5793388" y="2752748"/>
            <a:ext cx="51835" cy="35212"/>
            <a:chOff x="2275136" y="6869362"/>
            <a:chExt cx="324000" cy="28800"/>
          </a:xfrm>
        </p:grpSpPr>
        <p:cxnSp>
          <p:nvCxnSpPr>
            <p:cNvPr id="394" name="Straight Connector 393"/>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95" name="Straight Connector 39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96" name="Group 395"/>
          <p:cNvGrpSpPr/>
          <p:nvPr/>
        </p:nvGrpSpPr>
        <p:grpSpPr>
          <a:xfrm>
            <a:off x="5845222" y="2711320"/>
            <a:ext cx="51835" cy="43494"/>
            <a:chOff x="2275136" y="6869362"/>
            <a:chExt cx="324000" cy="28800"/>
          </a:xfrm>
        </p:grpSpPr>
        <p:cxnSp>
          <p:nvCxnSpPr>
            <p:cNvPr id="397" name="Straight Connector 396"/>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98" name="Straight Connector 397"/>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99" name="Group 398"/>
          <p:cNvGrpSpPr/>
          <p:nvPr/>
        </p:nvGrpSpPr>
        <p:grpSpPr>
          <a:xfrm>
            <a:off x="5897057" y="2687630"/>
            <a:ext cx="51835" cy="25001"/>
            <a:chOff x="2275136" y="6869362"/>
            <a:chExt cx="324000" cy="28800"/>
          </a:xfrm>
        </p:grpSpPr>
        <p:cxnSp>
          <p:nvCxnSpPr>
            <p:cNvPr id="400" name="Straight Connector 39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01" name="Straight Connector 40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02" name="Group 401"/>
          <p:cNvGrpSpPr/>
          <p:nvPr/>
        </p:nvGrpSpPr>
        <p:grpSpPr>
          <a:xfrm>
            <a:off x="5951213" y="2656801"/>
            <a:ext cx="51835" cy="30829"/>
            <a:chOff x="2275136" y="6869362"/>
            <a:chExt cx="324000" cy="28800"/>
          </a:xfrm>
        </p:grpSpPr>
        <p:cxnSp>
          <p:nvCxnSpPr>
            <p:cNvPr id="403" name="Straight Connector 402"/>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04" name="Straight Connector 403"/>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05" name="Group 404"/>
          <p:cNvGrpSpPr/>
          <p:nvPr/>
        </p:nvGrpSpPr>
        <p:grpSpPr>
          <a:xfrm>
            <a:off x="6003048" y="2576171"/>
            <a:ext cx="51835" cy="78189"/>
            <a:chOff x="2275136" y="6869362"/>
            <a:chExt cx="324000" cy="28800"/>
          </a:xfrm>
        </p:grpSpPr>
        <p:cxnSp>
          <p:nvCxnSpPr>
            <p:cNvPr id="406" name="Straight Connector 40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07" name="Straight Connector 40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08" name="Group 407"/>
          <p:cNvGrpSpPr/>
          <p:nvPr/>
        </p:nvGrpSpPr>
        <p:grpSpPr>
          <a:xfrm>
            <a:off x="6054882" y="2547362"/>
            <a:ext cx="110772" cy="29430"/>
            <a:chOff x="2275136" y="6869362"/>
            <a:chExt cx="324000" cy="28800"/>
          </a:xfrm>
        </p:grpSpPr>
        <p:cxnSp>
          <p:nvCxnSpPr>
            <p:cNvPr id="409" name="Straight Connector 408"/>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10" name="Straight Connector 409"/>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11" name="Group 410"/>
          <p:cNvGrpSpPr/>
          <p:nvPr/>
        </p:nvGrpSpPr>
        <p:grpSpPr>
          <a:xfrm>
            <a:off x="6162592" y="2534787"/>
            <a:ext cx="51835" cy="17278"/>
            <a:chOff x="2275136" y="6869362"/>
            <a:chExt cx="324000" cy="28800"/>
          </a:xfrm>
        </p:grpSpPr>
        <p:cxnSp>
          <p:nvCxnSpPr>
            <p:cNvPr id="412" name="Straight Connector 41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13" name="Straight Connector 41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14" name="Group 413"/>
          <p:cNvGrpSpPr/>
          <p:nvPr/>
        </p:nvGrpSpPr>
        <p:grpSpPr>
          <a:xfrm>
            <a:off x="6213907" y="2516579"/>
            <a:ext cx="107323" cy="22944"/>
            <a:chOff x="2275136" y="6869362"/>
            <a:chExt cx="324000" cy="28800"/>
          </a:xfrm>
        </p:grpSpPr>
        <p:cxnSp>
          <p:nvCxnSpPr>
            <p:cNvPr id="415" name="Straight Connector 414"/>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16" name="Straight Connector 415"/>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17" name="Group 416"/>
          <p:cNvGrpSpPr/>
          <p:nvPr/>
        </p:nvGrpSpPr>
        <p:grpSpPr>
          <a:xfrm>
            <a:off x="6321352" y="2496500"/>
            <a:ext cx="51835" cy="17278"/>
            <a:chOff x="2275136" y="6869362"/>
            <a:chExt cx="324000" cy="28800"/>
          </a:xfrm>
        </p:grpSpPr>
        <p:cxnSp>
          <p:nvCxnSpPr>
            <p:cNvPr id="418" name="Straight Connector 41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19" name="Straight Connector 41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20" name="Group 419"/>
          <p:cNvGrpSpPr/>
          <p:nvPr/>
        </p:nvGrpSpPr>
        <p:grpSpPr>
          <a:xfrm>
            <a:off x="6374973" y="2483067"/>
            <a:ext cx="51835" cy="17278"/>
            <a:chOff x="2275136" y="6869362"/>
            <a:chExt cx="324000" cy="28800"/>
          </a:xfrm>
        </p:grpSpPr>
        <p:cxnSp>
          <p:nvCxnSpPr>
            <p:cNvPr id="421" name="Straight Connector 420"/>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22" name="Straight Connector 421"/>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23" name="Group 422"/>
          <p:cNvGrpSpPr/>
          <p:nvPr/>
        </p:nvGrpSpPr>
        <p:grpSpPr>
          <a:xfrm>
            <a:off x="6427969" y="2468453"/>
            <a:ext cx="51835" cy="17278"/>
            <a:chOff x="2275136" y="6869362"/>
            <a:chExt cx="324000" cy="28800"/>
          </a:xfrm>
        </p:grpSpPr>
        <p:cxnSp>
          <p:nvCxnSpPr>
            <p:cNvPr id="424" name="Straight Connector 423"/>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25" name="Straight Connector 42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26" name="Group 425"/>
          <p:cNvGrpSpPr/>
          <p:nvPr/>
        </p:nvGrpSpPr>
        <p:grpSpPr>
          <a:xfrm>
            <a:off x="6479803" y="2448399"/>
            <a:ext cx="106749" cy="21943"/>
            <a:chOff x="2275136" y="6869362"/>
            <a:chExt cx="324000" cy="28800"/>
          </a:xfrm>
        </p:grpSpPr>
        <p:cxnSp>
          <p:nvCxnSpPr>
            <p:cNvPr id="427" name="Straight Connector 426"/>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28" name="Straight Connector 427"/>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29" name="Group 428"/>
          <p:cNvGrpSpPr/>
          <p:nvPr/>
        </p:nvGrpSpPr>
        <p:grpSpPr>
          <a:xfrm>
            <a:off x="6586795" y="2435297"/>
            <a:ext cx="51835" cy="17278"/>
            <a:chOff x="2275136" y="6869362"/>
            <a:chExt cx="324000" cy="28800"/>
          </a:xfrm>
        </p:grpSpPr>
        <p:cxnSp>
          <p:nvCxnSpPr>
            <p:cNvPr id="430" name="Straight Connector 42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31" name="Straight Connector 43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32" name="Group 431"/>
          <p:cNvGrpSpPr/>
          <p:nvPr/>
        </p:nvGrpSpPr>
        <p:grpSpPr>
          <a:xfrm>
            <a:off x="6637412" y="2418840"/>
            <a:ext cx="108752" cy="17278"/>
            <a:chOff x="2275136" y="6869362"/>
            <a:chExt cx="324000" cy="28800"/>
          </a:xfrm>
        </p:grpSpPr>
        <p:cxnSp>
          <p:nvCxnSpPr>
            <p:cNvPr id="433" name="Straight Connector 432"/>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34" name="Straight Connector 433"/>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35" name="Group 434"/>
          <p:cNvGrpSpPr/>
          <p:nvPr/>
        </p:nvGrpSpPr>
        <p:grpSpPr>
          <a:xfrm>
            <a:off x="6743993" y="2397669"/>
            <a:ext cx="214638" cy="21943"/>
            <a:chOff x="2275136" y="6869362"/>
            <a:chExt cx="324000" cy="28800"/>
          </a:xfrm>
        </p:grpSpPr>
        <p:cxnSp>
          <p:nvCxnSpPr>
            <p:cNvPr id="436" name="Straight Connector 43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37" name="Straight Connector 43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38" name="Group 437"/>
          <p:cNvGrpSpPr/>
          <p:nvPr/>
        </p:nvGrpSpPr>
        <p:grpSpPr>
          <a:xfrm>
            <a:off x="6958631" y="2379290"/>
            <a:ext cx="104492" cy="21943"/>
            <a:chOff x="2275136" y="6869362"/>
            <a:chExt cx="324000" cy="28800"/>
          </a:xfrm>
        </p:grpSpPr>
        <p:cxnSp>
          <p:nvCxnSpPr>
            <p:cNvPr id="439" name="Straight Connector 438"/>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40" name="Straight Connector 439"/>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41" name="Group 440"/>
          <p:cNvGrpSpPr/>
          <p:nvPr/>
        </p:nvGrpSpPr>
        <p:grpSpPr>
          <a:xfrm>
            <a:off x="7063122" y="2353566"/>
            <a:ext cx="47847" cy="26604"/>
            <a:chOff x="2275136" y="6869362"/>
            <a:chExt cx="324000" cy="28800"/>
          </a:xfrm>
        </p:grpSpPr>
        <p:cxnSp>
          <p:nvCxnSpPr>
            <p:cNvPr id="442" name="Straight Connector 44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43" name="Straight Connector 44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444" name="Group 443"/>
          <p:cNvGrpSpPr/>
          <p:nvPr/>
        </p:nvGrpSpPr>
        <p:grpSpPr>
          <a:xfrm>
            <a:off x="7110969" y="2334100"/>
            <a:ext cx="850783" cy="21943"/>
            <a:chOff x="2275136" y="6869362"/>
            <a:chExt cx="324000" cy="28800"/>
          </a:xfrm>
        </p:grpSpPr>
        <p:cxnSp>
          <p:nvCxnSpPr>
            <p:cNvPr id="445" name="Straight Connector 444"/>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446" name="Straight Connector 445"/>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762" name="Group 761"/>
          <p:cNvGrpSpPr/>
          <p:nvPr/>
        </p:nvGrpSpPr>
        <p:grpSpPr>
          <a:xfrm>
            <a:off x="3943693" y="4711445"/>
            <a:ext cx="4217700" cy="60474"/>
            <a:chOff x="1410386" y="5045174"/>
            <a:chExt cx="4217700" cy="60474"/>
          </a:xfrm>
        </p:grpSpPr>
        <p:cxnSp>
          <p:nvCxnSpPr>
            <p:cNvPr id="753" name="Straight Connector 752"/>
            <p:cNvCxnSpPr/>
            <p:nvPr/>
          </p:nvCxnSpPr>
          <p:spPr>
            <a:xfrm rot="16200000">
              <a:off x="5597849" y="507541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rot="16200000">
              <a:off x="3488999" y="507541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rot="16200000">
              <a:off x="4543424" y="507541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rot="16200000">
              <a:off x="2434574" y="507541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rot="16200000">
              <a:off x="1380150" y="507541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rot="16200000">
              <a:off x="3519236" y="2936325"/>
              <a:ext cx="0" cy="42176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3" name="TextBox 762"/>
          <p:cNvSpPr txBox="1"/>
          <p:nvPr/>
        </p:nvSpPr>
        <p:spPr>
          <a:xfrm>
            <a:off x="3794786" y="4777931"/>
            <a:ext cx="290464" cy="338554"/>
          </a:xfrm>
          <a:prstGeom prst="rect">
            <a:avLst/>
          </a:prstGeom>
          <a:noFill/>
        </p:spPr>
        <p:txBody>
          <a:bodyPr wrap="none" rtlCol="0">
            <a:spAutoFit/>
          </a:bodyPr>
          <a:lstStyle/>
          <a:p>
            <a:r>
              <a:rPr lang="en-US" sz="1600" dirty="0" smtClean="0">
                <a:latin typeface="Corbel" panose="020B0503020204020204" pitchFamily="34" charset="0"/>
              </a:rPr>
              <a:t>0</a:t>
            </a:r>
            <a:endParaRPr lang="el-GR" sz="1600" dirty="0">
              <a:latin typeface="Corbel" panose="020B0503020204020204" pitchFamily="34" charset="0"/>
            </a:endParaRPr>
          </a:p>
        </p:txBody>
      </p:sp>
      <p:sp>
        <p:nvSpPr>
          <p:cNvPr id="764" name="TextBox 763"/>
          <p:cNvSpPr txBox="1"/>
          <p:nvPr/>
        </p:nvSpPr>
        <p:spPr>
          <a:xfrm>
            <a:off x="4805077" y="4777931"/>
            <a:ext cx="390620" cy="338554"/>
          </a:xfrm>
          <a:prstGeom prst="rect">
            <a:avLst/>
          </a:prstGeom>
          <a:noFill/>
        </p:spPr>
        <p:txBody>
          <a:bodyPr wrap="none" rtlCol="0">
            <a:spAutoFit/>
          </a:bodyPr>
          <a:lstStyle/>
          <a:p>
            <a:pPr algn="ctr"/>
            <a:r>
              <a:rPr lang="en-US" sz="1600" dirty="0" smtClean="0">
                <a:latin typeface="Corbel" panose="020B0503020204020204" pitchFamily="34" charset="0"/>
              </a:rPr>
              <a:t>20</a:t>
            </a:r>
            <a:endParaRPr lang="el-GR" sz="1600" dirty="0">
              <a:latin typeface="Corbel" panose="020B0503020204020204" pitchFamily="34" charset="0"/>
            </a:endParaRPr>
          </a:p>
        </p:txBody>
      </p:sp>
      <p:sp>
        <p:nvSpPr>
          <p:cNvPr id="765" name="TextBox 764"/>
          <p:cNvSpPr txBox="1"/>
          <p:nvPr/>
        </p:nvSpPr>
        <p:spPr>
          <a:xfrm>
            <a:off x="5851860" y="4777931"/>
            <a:ext cx="396263" cy="338554"/>
          </a:xfrm>
          <a:prstGeom prst="rect">
            <a:avLst/>
          </a:prstGeom>
          <a:noFill/>
        </p:spPr>
        <p:txBody>
          <a:bodyPr wrap="none" rtlCol="0">
            <a:spAutoFit/>
          </a:bodyPr>
          <a:lstStyle/>
          <a:p>
            <a:pPr algn="ctr"/>
            <a:r>
              <a:rPr lang="en-US" sz="1600" dirty="0" smtClean="0">
                <a:latin typeface="Corbel" panose="020B0503020204020204" pitchFamily="34" charset="0"/>
              </a:rPr>
              <a:t>40</a:t>
            </a:r>
            <a:endParaRPr lang="el-GR" sz="1600" dirty="0">
              <a:latin typeface="Corbel" panose="020B0503020204020204" pitchFamily="34" charset="0"/>
            </a:endParaRPr>
          </a:p>
        </p:txBody>
      </p:sp>
      <p:sp>
        <p:nvSpPr>
          <p:cNvPr id="766" name="TextBox 765"/>
          <p:cNvSpPr txBox="1"/>
          <p:nvPr/>
        </p:nvSpPr>
        <p:spPr>
          <a:xfrm>
            <a:off x="6911170" y="4777931"/>
            <a:ext cx="397866" cy="338554"/>
          </a:xfrm>
          <a:prstGeom prst="rect">
            <a:avLst/>
          </a:prstGeom>
          <a:noFill/>
        </p:spPr>
        <p:txBody>
          <a:bodyPr wrap="none" rtlCol="0">
            <a:spAutoFit/>
          </a:bodyPr>
          <a:lstStyle/>
          <a:p>
            <a:pPr algn="ctr"/>
            <a:r>
              <a:rPr lang="en-US" sz="1600" dirty="0" smtClean="0">
                <a:latin typeface="Corbel" panose="020B0503020204020204" pitchFamily="34" charset="0"/>
              </a:rPr>
              <a:t>60</a:t>
            </a:r>
            <a:endParaRPr lang="el-GR" sz="1600" dirty="0">
              <a:latin typeface="Corbel" panose="020B0503020204020204" pitchFamily="34" charset="0"/>
            </a:endParaRPr>
          </a:p>
        </p:txBody>
      </p:sp>
      <p:sp>
        <p:nvSpPr>
          <p:cNvPr id="767" name="TextBox 766"/>
          <p:cNvSpPr txBox="1"/>
          <p:nvPr/>
        </p:nvSpPr>
        <p:spPr>
          <a:xfrm>
            <a:off x="7955784" y="4777931"/>
            <a:ext cx="396263" cy="338554"/>
          </a:xfrm>
          <a:prstGeom prst="rect">
            <a:avLst/>
          </a:prstGeom>
          <a:noFill/>
        </p:spPr>
        <p:txBody>
          <a:bodyPr wrap="none" rtlCol="0">
            <a:spAutoFit/>
          </a:bodyPr>
          <a:lstStyle/>
          <a:p>
            <a:pPr algn="ctr"/>
            <a:r>
              <a:rPr lang="en-US" sz="1600" dirty="0" smtClean="0">
                <a:latin typeface="Corbel" panose="020B0503020204020204" pitchFamily="34" charset="0"/>
              </a:rPr>
              <a:t>80</a:t>
            </a:r>
            <a:endParaRPr lang="el-GR" sz="1600" dirty="0">
              <a:latin typeface="Corbel" panose="020B0503020204020204" pitchFamily="34" charset="0"/>
            </a:endParaRPr>
          </a:p>
        </p:txBody>
      </p:sp>
      <p:sp>
        <p:nvSpPr>
          <p:cNvPr id="768" name="TextBox 767"/>
          <p:cNvSpPr txBox="1"/>
          <p:nvPr/>
        </p:nvSpPr>
        <p:spPr>
          <a:xfrm>
            <a:off x="3327625" y="2179972"/>
            <a:ext cx="487634" cy="338554"/>
          </a:xfrm>
          <a:prstGeom prst="rect">
            <a:avLst/>
          </a:prstGeom>
          <a:noFill/>
        </p:spPr>
        <p:txBody>
          <a:bodyPr wrap="none" rtlCol="0">
            <a:spAutoFit/>
          </a:bodyPr>
          <a:lstStyle/>
          <a:p>
            <a:pPr algn="ctr"/>
            <a:r>
              <a:rPr lang="en-US" sz="1600" dirty="0" smtClean="0">
                <a:latin typeface="Corbel" panose="020B0503020204020204" pitchFamily="34" charset="0"/>
              </a:rPr>
              <a:t>100</a:t>
            </a:r>
            <a:endParaRPr lang="el-GR" sz="1600" dirty="0">
              <a:latin typeface="Corbel" panose="020B0503020204020204" pitchFamily="34" charset="0"/>
            </a:endParaRPr>
          </a:p>
        </p:txBody>
      </p:sp>
      <p:sp>
        <p:nvSpPr>
          <p:cNvPr id="769" name="TextBox 768"/>
          <p:cNvSpPr txBox="1"/>
          <p:nvPr/>
        </p:nvSpPr>
        <p:spPr>
          <a:xfrm>
            <a:off x="3524795" y="4481147"/>
            <a:ext cx="290464" cy="338554"/>
          </a:xfrm>
          <a:prstGeom prst="rect">
            <a:avLst/>
          </a:prstGeom>
          <a:noFill/>
        </p:spPr>
        <p:txBody>
          <a:bodyPr wrap="none" rtlCol="0">
            <a:spAutoFit/>
          </a:bodyPr>
          <a:lstStyle/>
          <a:p>
            <a:r>
              <a:rPr lang="en-US" sz="1600" dirty="0" smtClean="0">
                <a:latin typeface="Corbel" panose="020B0503020204020204" pitchFamily="34" charset="0"/>
              </a:rPr>
              <a:t>0</a:t>
            </a:r>
            <a:endParaRPr lang="el-GR" sz="1600" dirty="0">
              <a:latin typeface="Corbel" panose="020B0503020204020204" pitchFamily="34" charset="0"/>
            </a:endParaRPr>
          </a:p>
        </p:txBody>
      </p:sp>
      <p:sp>
        <p:nvSpPr>
          <p:cNvPr id="770" name="TextBox 769"/>
          <p:cNvSpPr txBox="1"/>
          <p:nvPr/>
        </p:nvSpPr>
        <p:spPr>
          <a:xfrm>
            <a:off x="3424639" y="4020912"/>
            <a:ext cx="390620" cy="338554"/>
          </a:xfrm>
          <a:prstGeom prst="rect">
            <a:avLst/>
          </a:prstGeom>
          <a:noFill/>
        </p:spPr>
        <p:txBody>
          <a:bodyPr wrap="none" rtlCol="0">
            <a:spAutoFit/>
          </a:bodyPr>
          <a:lstStyle/>
          <a:p>
            <a:pPr algn="ctr"/>
            <a:r>
              <a:rPr lang="en-US" sz="1600" dirty="0" smtClean="0">
                <a:latin typeface="Corbel" panose="020B0503020204020204" pitchFamily="34" charset="0"/>
              </a:rPr>
              <a:t>20</a:t>
            </a:r>
            <a:endParaRPr lang="el-GR" sz="1600" dirty="0">
              <a:latin typeface="Corbel" panose="020B0503020204020204" pitchFamily="34" charset="0"/>
            </a:endParaRPr>
          </a:p>
        </p:txBody>
      </p:sp>
      <p:sp>
        <p:nvSpPr>
          <p:cNvPr id="771" name="TextBox 770"/>
          <p:cNvSpPr txBox="1"/>
          <p:nvPr/>
        </p:nvSpPr>
        <p:spPr>
          <a:xfrm>
            <a:off x="3418996" y="3560677"/>
            <a:ext cx="396263" cy="338554"/>
          </a:xfrm>
          <a:prstGeom prst="rect">
            <a:avLst/>
          </a:prstGeom>
          <a:noFill/>
        </p:spPr>
        <p:txBody>
          <a:bodyPr wrap="none" rtlCol="0">
            <a:spAutoFit/>
          </a:bodyPr>
          <a:lstStyle/>
          <a:p>
            <a:pPr algn="ctr"/>
            <a:r>
              <a:rPr lang="en-US" sz="1600" dirty="0" smtClean="0">
                <a:latin typeface="Corbel" panose="020B0503020204020204" pitchFamily="34" charset="0"/>
              </a:rPr>
              <a:t>40</a:t>
            </a:r>
            <a:endParaRPr lang="el-GR" sz="1600" dirty="0">
              <a:latin typeface="Corbel" panose="020B0503020204020204" pitchFamily="34" charset="0"/>
            </a:endParaRPr>
          </a:p>
        </p:txBody>
      </p:sp>
      <p:sp>
        <p:nvSpPr>
          <p:cNvPr id="772" name="TextBox 771"/>
          <p:cNvSpPr txBox="1"/>
          <p:nvPr/>
        </p:nvSpPr>
        <p:spPr>
          <a:xfrm>
            <a:off x="3417393" y="3100442"/>
            <a:ext cx="397866" cy="338554"/>
          </a:xfrm>
          <a:prstGeom prst="rect">
            <a:avLst/>
          </a:prstGeom>
          <a:noFill/>
        </p:spPr>
        <p:txBody>
          <a:bodyPr wrap="none" rtlCol="0">
            <a:spAutoFit/>
          </a:bodyPr>
          <a:lstStyle/>
          <a:p>
            <a:pPr algn="ctr"/>
            <a:r>
              <a:rPr lang="en-US" sz="1600" dirty="0" smtClean="0">
                <a:latin typeface="Corbel" panose="020B0503020204020204" pitchFamily="34" charset="0"/>
              </a:rPr>
              <a:t>60</a:t>
            </a:r>
            <a:endParaRPr lang="el-GR" sz="1600" dirty="0">
              <a:latin typeface="Corbel" panose="020B0503020204020204" pitchFamily="34" charset="0"/>
            </a:endParaRPr>
          </a:p>
        </p:txBody>
      </p:sp>
      <p:sp>
        <p:nvSpPr>
          <p:cNvPr id="773" name="TextBox 772"/>
          <p:cNvSpPr txBox="1"/>
          <p:nvPr/>
        </p:nvSpPr>
        <p:spPr>
          <a:xfrm>
            <a:off x="3418996" y="2640207"/>
            <a:ext cx="396263" cy="338554"/>
          </a:xfrm>
          <a:prstGeom prst="rect">
            <a:avLst/>
          </a:prstGeom>
          <a:noFill/>
        </p:spPr>
        <p:txBody>
          <a:bodyPr wrap="none" rtlCol="0">
            <a:spAutoFit/>
          </a:bodyPr>
          <a:lstStyle/>
          <a:p>
            <a:pPr algn="ctr"/>
            <a:r>
              <a:rPr lang="en-US" sz="1600" dirty="0" smtClean="0">
                <a:latin typeface="Corbel" panose="020B0503020204020204" pitchFamily="34" charset="0"/>
              </a:rPr>
              <a:t>80</a:t>
            </a:r>
            <a:endParaRPr lang="el-GR" sz="1600" dirty="0">
              <a:latin typeface="Corbel" panose="020B0503020204020204" pitchFamily="34" charset="0"/>
            </a:endParaRPr>
          </a:p>
        </p:txBody>
      </p:sp>
      <p:sp>
        <p:nvSpPr>
          <p:cNvPr id="779" name="TextBox 778"/>
          <p:cNvSpPr txBox="1"/>
          <p:nvPr/>
        </p:nvSpPr>
        <p:spPr>
          <a:xfrm rot="16200000">
            <a:off x="1932203" y="3306683"/>
            <a:ext cx="2300886" cy="369332"/>
          </a:xfrm>
          <a:prstGeom prst="rect">
            <a:avLst/>
          </a:prstGeom>
          <a:noFill/>
        </p:spPr>
        <p:txBody>
          <a:bodyPr wrap="none" rtlCol="0">
            <a:spAutoFit/>
          </a:bodyPr>
          <a:lstStyle/>
          <a:p>
            <a:r>
              <a:rPr lang="en-US" dirty="0" smtClean="0">
                <a:latin typeface="Corbel" panose="020B0503020204020204" pitchFamily="34" charset="0"/>
              </a:rPr>
              <a:t>Probability of ESRF, %</a:t>
            </a:r>
            <a:endParaRPr lang="el-GR" dirty="0">
              <a:latin typeface="Corbel" panose="020B0503020204020204" pitchFamily="34" charset="0"/>
            </a:endParaRPr>
          </a:p>
        </p:txBody>
      </p:sp>
      <p:sp>
        <p:nvSpPr>
          <p:cNvPr id="780" name="TextBox 779"/>
          <p:cNvSpPr txBox="1"/>
          <p:nvPr/>
        </p:nvSpPr>
        <p:spPr>
          <a:xfrm>
            <a:off x="5469110" y="5195013"/>
            <a:ext cx="1184940" cy="369332"/>
          </a:xfrm>
          <a:prstGeom prst="rect">
            <a:avLst/>
          </a:prstGeom>
          <a:noFill/>
        </p:spPr>
        <p:txBody>
          <a:bodyPr wrap="none" rtlCol="0">
            <a:spAutoFit/>
          </a:bodyPr>
          <a:lstStyle/>
          <a:p>
            <a:r>
              <a:rPr lang="en-US" dirty="0" smtClean="0">
                <a:latin typeface="Corbel" panose="020B0503020204020204" pitchFamily="34" charset="0"/>
              </a:rPr>
              <a:t>Age, years</a:t>
            </a:r>
            <a:endParaRPr lang="el-GR"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a:solidFill>
                  <a:prstClr val="black">
                    <a:lumMod val="50000"/>
                    <a:lumOff val="50000"/>
                  </a:prstClr>
                </a:solidFill>
                <a:latin typeface="Corbel" panose="020B0503020204020204" pitchFamily="34" charset="0"/>
              </a:rPr>
              <a:t>J Am </a:t>
            </a:r>
            <a:r>
              <a:rPr lang="en-US" sz="1200" dirty="0" err="1">
                <a:solidFill>
                  <a:prstClr val="black">
                    <a:lumMod val="50000"/>
                    <a:lumOff val="50000"/>
                  </a:prstClr>
                </a:solidFill>
                <a:latin typeface="Corbel" panose="020B0503020204020204" pitchFamily="34" charset="0"/>
              </a:rPr>
              <a:t>Soc</a:t>
            </a:r>
            <a:r>
              <a:rPr lang="en-US" sz="1200" dirty="0">
                <a:solidFill>
                  <a:prstClr val="black">
                    <a:lumMod val="50000"/>
                    <a:lumOff val="50000"/>
                  </a:prstClr>
                </a:solidFill>
                <a:latin typeface="Corbel" panose="020B0503020204020204" pitchFamily="34" charset="0"/>
              </a:rPr>
              <a:t> </a:t>
            </a:r>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2003 Oct;14(10):2603-10.</a:t>
            </a:r>
            <a:endParaRPr lang="el-GR" sz="1200" dirty="0">
              <a:solidFill>
                <a:prstClr val="black">
                  <a:lumMod val="50000"/>
                  <a:lumOff val="50000"/>
                </a:prstClr>
              </a:solidFill>
              <a:latin typeface="Corbel" panose="020B0503020204020204" pitchFamily="34" charset="0"/>
            </a:endParaRPr>
          </a:p>
        </p:txBody>
      </p:sp>
    </p:spTree>
    <p:extLst>
      <p:ext uri="{BB962C8B-B14F-4D97-AF65-F5344CB8AC3E}">
        <p14:creationId xmlns="" xmlns:p14="http://schemas.microsoft.com/office/powerpoint/2010/main" val="715363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2000"/>
            <a:ext cx="9144000" cy="1107929"/>
          </a:xfrm>
        </p:spPr>
        <p:txBody>
          <a:bodyPr vert="horz" wrap="square" lIns="71948" tIns="45687" rIns="71948" bIns="45687" rtlCol="0" anchor="ctr">
            <a:spAutoFit/>
          </a:bodyPr>
          <a:lstStyle/>
          <a:p>
            <a:r>
              <a:rPr lang="en-US" sz="2200" dirty="0">
                <a:latin typeface="Corbel" panose="020B0503020204020204" pitchFamily="34" charset="0"/>
              </a:rPr>
              <a:t>X-linked Alport syndrome: natural history and genotype-phenotype correlations in girls and women belonging to 195 families: </a:t>
            </a:r>
            <a:r>
              <a:rPr lang="en-US" sz="2200" dirty="0" smtClean="0">
                <a:latin typeface="Corbel" panose="020B0503020204020204" pitchFamily="34" charset="0"/>
              </a:rPr>
              <a:t/>
            </a:r>
            <a:br>
              <a:rPr lang="en-US" sz="2200" dirty="0" smtClean="0">
                <a:latin typeface="Corbel" panose="020B0503020204020204" pitchFamily="34" charset="0"/>
              </a:rPr>
            </a:br>
            <a:r>
              <a:rPr lang="en-US" sz="2200" dirty="0" smtClean="0">
                <a:latin typeface="Corbel" panose="020B0503020204020204" pitchFamily="34" charset="0"/>
              </a:rPr>
              <a:t>a </a:t>
            </a:r>
            <a:r>
              <a:rPr lang="en-US" sz="2200" dirty="0">
                <a:latin typeface="Corbel" panose="020B0503020204020204" pitchFamily="34" charset="0"/>
              </a:rPr>
              <a:t>"European Community Alport Syndrome Concerted Action" study.</a:t>
            </a:r>
            <a:endParaRPr lang="el-GR" sz="22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a:solidFill>
                  <a:prstClr val="black">
                    <a:lumMod val="50000"/>
                    <a:lumOff val="50000"/>
                  </a:prstClr>
                </a:solidFill>
                <a:latin typeface="Corbel" panose="020B0503020204020204" pitchFamily="34" charset="0"/>
              </a:rPr>
              <a:t>J Am </a:t>
            </a:r>
            <a:r>
              <a:rPr lang="en-US" sz="1200" dirty="0" err="1">
                <a:solidFill>
                  <a:prstClr val="black">
                    <a:lumMod val="50000"/>
                    <a:lumOff val="50000"/>
                  </a:prstClr>
                </a:solidFill>
                <a:latin typeface="Corbel" panose="020B0503020204020204" pitchFamily="34" charset="0"/>
              </a:rPr>
              <a:t>Soc</a:t>
            </a:r>
            <a:r>
              <a:rPr lang="en-US" sz="1200" dirty="0">
                <a:solidFill>
                  <a:prstClr val="black">
                    <a:lumMod val="50000"/>
                    <a:lumOff val="50000"/>
                  </a:prstClr>
                </a:solidFill>
                <a:latin typeface="Corbel" panose="020B0503020204020204" pitchFamily="34" charset="0"/>
              </a:rPr>
              <a:t> </a:t>
            </a:r>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2003 Oct;14(10):2603-10.</a:t>
            </a:r>
            <a:endParaRPr lang="el-GR" sz="1200" dirty="0">
              <a:solidFill>
                <a:prstClr val="black">
                  <a:lumMod val="50000"/>
                  <a:lumOff val="50000"/>
                </a:prstClr>
              </a:solidFill>
              <a:latin typeface="Corbel" panose="020B0503020204020204" pitchFamily="34" charset="0"/>
            </a:endParaRPr>
          </a:p>
        </p:txBody>
      </p:sp>
      <p:grpSp>
        <p:nvGrpSpPr>
          <p:cNvPr id="6" name="Group 5"/>
          <p:cNvGrpSpPr/>
          <p:nvPr/>
        </p:nvGrpSpPr>
        <p:grpSpPr>
          <a:xfrm>
            <a:off x="2974591" y="1280636"/>
            <a:ext cx="5816797" cy="5199364"/>
            <a:chOff x="1902536" y="1221074"/>
            <a:chExt cx="5816797" cy="5199364"/>
          </a:xfrm>
        </p:grpSpPr>
        <p:grpSp>
          <p:nvGrpSpPr>
            <p:cNvPr id="893" name="Group 892"/>
            <p:cNvGrpSpPr/>
            <p:nvPr/>
          </p:nvGrpSpPr>
          <p:grpSpPr>
            <a:xfrm>
              <a:off x="2729110" y="5812316"/>
              <a:ext cx="4053673" cy="608122"/>
              <a:chOff x="1703782" y="3810926"/>
              <a:chExt cx="4053673" cy="608122"/>
            </a:xfrm>
          </p:grpSpPr>
          <p:grpSp>
            <p:nvGrpSpPr>
              <p:cNvPr id="894" name="Group 893"/>
              <p:cNvGrpSpPr>
                <a:grpSpLocks noChangeAspect="1"/>
              </p:cNvGrpSpPr>
              <p:nvPr/>
            </p:nvGrpSpPr>
            <p:grpSpPr>
              <a:xfrm>
                <a:off x="1840304" y="3810926"/>
                <a:ext cx="3729600" cy="53476"/>
                <a:chOff x="1410386" y="5045174"/>
                <a:chExt cx="4217700" cy="60474"/>
              </a:xfrm>
            </p:grpSpPr>
            <p:cxnSp>
              <p:nvCxnSpPr>
                <p:cNvPr id="901" name="Straight Connector 900"/>
                <p:cNvCxnSpPr/>
                <p:nvPr/>
              </p:nvCxnSpPr>
              <p:spPr>
                <a:xfrm rot="16200000">
                  <a:off x="5597849" y="507541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p:cNvCxnSpPr/>
                <p:nvPr/>
              </p:nvCxnSpPr>
              <p:spPr>
                <a:xfrm rot="16200000">
                  <a:off x="3488999" y="507541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rot="16200000">
                  <a:off x="4543424" y="507541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rot="16200000">
                  <a:off x="2434574" y="507541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rot="16200000">
                  <a:off x="1380150" y="507541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rot="16200000">
                  <a:off x="3519236" y="2936325"/>
                  <a:ext cx="0" cy="42176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5" name="TextBox 894"/>
              <p:cNvSpPr txBox="1"/>
              <p:nvPr/>
            </p:nvSpPr>
            <p:spPr>
              <a:xfrm>
                <a:off x="1703782" y="3818378"/>
                <a:ext cx="284052" cy="323165"/>
              </a:xfrm>
              <a:prstGeom prst="rect">
                <a:avLst/>
              </a:prstGeom>
              <a:noFill/>
            </p:spPr>
            <p:txBody>
              <a:bodyPr wrap="none" rtlCol="0">
                <a:spAutoFit/>
              </a:bodyPr>
              <a:lstStyle/>
              <a:p>
                <a:r>
                  <a:rPr lang="en-US" sz="1500" dirty="0" smtClean="0">
                    <a:latin typeface="Corbel" panose="020B0503020204020204" pitchFamily="34" charset="0"/>
                  </a:rPr>
                  <a:t>0</a:t>
                </a:r>
                <a:endParaRPr lang="el-GR" sz="1500" dirty="0">
                  <a:latin typeface="Corbel" panose="020B0503020204020204" pitchFamily="34" charset="0"/>
                </a:endParaRPr>
              </a:p>
            </p:txBody>
          </p:sp>
          <p:sp>
            <p:nvSpPr>
              <p:cNvPr id="896" name="TextBox 895"/>
              <p:cNvSpPr txBox="1"/>
              <p:nvPr/>
            </p:nvSpPr>
            <p:spPr>
              <a:xfrm>
                <a:off x="2588687" y="3818378"/>
                <a:ext cx="378052" cy="323165"/>
              </a:xfrm>
              <a:prstGeom prst="rect">
                <a:avLst/>
              </a:prstGeom>
              <a:noFill/>
            </p:spPr>
            <p:txBody>
              <a:bodyPr wrap="none" rtlCol="0">
                <a:spAutoFit/>
              </a:bodyPr>
              <a:lstStyle/>
              <a:p>
                <a:pPr algn="ctr"/>
                <a:r>
                  <a:rPr lang="en-US" sz="1500" dirty="0" smtClean="0">
                    <a:latin typeface="Corbel" panose="020B0503020204020204" pitchFamily="34" charset="0"/>
                  </a:rPr>
                  <a:t>20</a:t>
                </a:r>
                <a:endParaRPr lang="el-GR" sz="1500" dirty="0">
                  <a:latin typeface="Corbel" panose="020B0503020204020204" pitchFamily="34" charset="0"/>
                </a:endParaRPr>
              </a:p>
            </p:txBody>
          </p:sp>
          <p:sp>
            <p:nvSpPr>
              <p:cNvPr id="897" name="TextBox 896"/>
              <p:cNvSpPr txBox="1"/>
              <p:nvPr/>
            </p:nvSpPr>
            <p:spPr>
              <a:xfrm>
                <a:off x="3511243" y="3818378"/>
                <a:ext cx="383438" cy="323165"/>
              </a:xfrm>
              <a:prstGeom prst="rect">
                <a:avLst/>
              </a:prstGeom>
              <a:noFill/>
            </p:spPr>
            <p:txBody>
              <a:bodyPr wrap="none" rtlCol="0">
                <a:spAutoFit/>
              </a:bodyPr>
              <a:lstStyle/>
              <a:p>
                <a:pPr algn="ctr"/>
                <a:r>
                  <a:rPr lang="en-US" sz="1500" dirty="0" smtClean="0">
                    <a:latin typeface="Corbel" panose="020B0503020204020204" pitchFamily="34" charset="0"/>
                  </a:rPr>
                  <a:t>40</a:t>
                </a:r>
                <a:endParaRPr lang="el-GR" sz="1500" dirty="0">
                  <a:latin typeface="Corbel" panose="020B0503020204020204" pitchFamily="34" charset="0"/>
                </a:endParaRPr>
              </a:p>
            </p:txBody>
          </p:sp>
          <p:sp>
            <p:nvSpPr>
              <p:cNvPr id="898" name="TextBox 897"/>
              <p:cNvSpPr txBox="1"/>
              <p:nvPr/>
            </p:nvSpPr>
            <p:spPr>
              <a:xfrm>
                <a:off x="4447846" y="3818378"/>
                <a:ext cx="385041" cy="323165"/>
              </a:xfrm>
              <a:prstGeom prst="rect">
                <a:avLst/>
              </a:prstGeom>
              <a:noFill/>
            </p:spPr>
            <p:txBody>
              <a:bodyPr wrap="none" rtlCol="0">
                <a:spAutoFit/>
              </a:bodyPr>
              <a:lstStyle/>
              <a:p>
                <a:pPr algn="ctr"/>
                <a:r>
                  <a:rPr lang="en-US" sz="1500" dirty="0" smtClean="0">
                    <a:latin typeface="Corbel" panose="020B0503020204020204" pitchFamily="34" charset="0"/>
                  </a:rPr>
                  <a:t>60</a:t>
                </a:r>
                <a:endParaRPr lang="el-GR" sz="1500" dirty="0">
                  <a:latin typeface="Corbel" panose="020B0503020204020204" pitchFamily="34" charset="0"/>
                </a:endParaRPr>
              </a:p>
            </p:txBody>
          </p:sp>
          <p:sp>
            <p:nvSpPr>
              <p:cNvPr id="899" name="TextBox 898"/>
              <p:cNvSpPr txBox="1"/>
              <p:nvPr/>
            </p:nvSpPr>
            <p:spPr>
              <a:xfrm>
                <a:off x="5374017" y="3818378"/>
                <a:ext cx="383438" cy="323165"/>
              </a:xfrm>
              <a:prstGeom prst="rect">
                <a:avLst/>
              </a:prstGeom>
              <a:noFill/>
            </p:spPr>
            <p:txBody>
              <a:bodyPr wrap="none" rtlCol="0">
                <a:spAutoFit/>
              </a:bodyPr>
              <a:lstStyle/>
              <a:p>
                <a:pPr algn="ctr"/>
                <a:r>
                  <a:rPr lang="en-US" sz="1500" dirty="0" smtClean="0">
                    <a:latin typeface="Corbel" panose="020B0503020204020204" pitchFamily="34" charset="0"/>
                  </a:rPr>
                  <a:t>80</a:t>
                </a:r>
                <a:endParaRPr lang="el-GR" sz="1500" dirty="0">
                  <a:latin typeface="Corbel" panose="020B0503020204020204" pitchFamily="34" charset="0"/>
                </a:endParaRPr>
              </a:p>
            </p:txBody>
          </p:sp>
          <p:sp>
            <p:nvSpPr>
              <p:cNvPr id="900" name="TextBox 899"/>
              <p:cNvSpPr txBox="1"/>
              <p:nvPr/>
            </p:nvSpPr>
            <p:spPr>
              <a:xfrm>
                <a:off x="3140981" y="4065105"/>
                <a:ext cx="1130438" cy="353943"/>
              </a:xfrm>
              <a:prstGeom prst="rect">
                <a:avLst/>
              </a:prstGeom>
              <a:noFill/>
            </p:spPr>
            <p:txBody>
              <a:bodyPr wrap="none" rtlCol="0">
                <a:spAutoFit/>
              </a:bodyPr>
              <a:lstStyle/>
              <a:p>
                <a:r>
                  <a:rPr lang="en-US" sz="1700" dirty="0" smtClean="0">
                    <a:latin typeface="Corbel" panose="020B0503020204020204" pitchFamily="34" charset="0"/>
                  </a:rPr>
                  <a:t>Age, years</a:t>
                </a:r>
                <a:endParaRPr lang="el-GR" sz="1700" dirty="0">
                  <a:latin typeface="Corbel" panose="020B0503020204020204" pitchFamily="34" charset="0"/>
                </a:endParaRPr>
              </a:p>
            </p:txBody>
          </p:sp>
        </p:grpSp>
        <p:grpSp>
          <p:nvGrpSpPr>
            <p:cNvPr id="5" name="Group 4"/>
            <p:cNvGrpSpPr/>
            <p:nvPr/>
          </p:nvGrpSpPr>
          <p:grpSpPr>
            <a:xfrm>
              <a:off x="1902536" y="1221074"/>
              <a:ext cx="5816797" cy="4633678"/>
              <a:chOff x="1902536" y="1221074"/>
              <a:chExt cx="5816797" cy="4633678"/>
            </a:xfrm>
          </p:grpSpPr>
          <p:cxnSp>
            <p:nvCxnSpPr>
              <p:cNvPr id="595" name="Straight Connector 594"/>
              <p:cNvCxnSpPr/>
              <p:nvPr/>
            </p:nvCxnSpPr>
            <p:spPr>
              <a:xfrm>
                <a:off x="2853102" y="3418193"/>
                <a:ext cx="3546387"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nvGrpSpPr>
              <p:cNvPr id="600" name="Group 599"/>
              <p:cNvGrpSpPr/>
              <p:nvPr/>
            </p:nvGrpSpPr>
            <p:grpSpPr>
              <a:xfrm>
                <a:off x="2853103" y="3402825"/>
                <a:ext cx="883290" cy="14495"/>
                <a:chOff x="-864642" y="5178381"/>
                <a:chExt cx="3607842" cy="1527286"/>
              </a:xfrm>
            </p:grpSpPr>
            <p:cxnSp>
              <p:nvCxnSpPr>
                <p:cNvPr id="644" name="Straight Connector 643"/>
                <p:cNvCxnSpPr/>
                <p:nvPr/>
              </p:nvCxnSpPr>
              <p:spPr>
                <a:xfrm>
                  <a:off x="-864642" y="6705667"/>
                  <a:ext cx="3607842"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740" name="Straight Connector 739"/>
                <p:cNvCxnSpPr/>
                <p:nvPr/>
              </p:nvCxnSpPr>
              <p:spPr>
                <a:xfrm flipV="1">
                  <a:off x="2743200" y="5178381"/>
                  <a:ext cx="0" cy="1527286"/>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01" name="Group 600"/>
              <p:cNvGrpSpPr>
                <a:grpSpLocks noChangeAspect="1"/>
              </p:cNvGrpSpPr>
              <p:nvPr/>
            </p:nvGrpSpPr>
            <p:grpSpPr>
              <a:xfrm>
                <a:off x="3736215" y="3388575"/>
                <a:ext cx="234070" cy="16427"/>
                <a:chOff x="2275136" y="6869362"/>
                <a:chExt cx="324000" cy="28800"/>
              </a:xfrm>
            </p:grpSpPr>
            <p:cxnSp>
              <p:nvCxnSpPr>
                <p:cNvPr id="642" name="Straight Connector 64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43" name="Straight Connector 64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02" name="Group 601"/>
              <p:cNvGrpSpPr>
                <a:grpSpLocks noChangeAspect="1"/>
              </p:cNvGrpSpPr>
              <p:nvPr/>
            </p:nvGrpSpPr>
            <p:grpSpPr>
              <a:xfrm>
                <a:off x="3967606" y="3366625"/>
                <a:ext cx="50118" cy="21795"/>
                <a:chOff x="2275136" y="6869362"/>
                <a:chExt cx="324000" cy="28800"/>
              </a:xfrm>
            </p:grpSpPr>
            <p:cxnSp>
              <p:nvCxnSpPr>
                <p:cNvPr id="640" name="Straight Connector 63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41" name="Straight Connector 64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03" name="Group 602"/>
              <p:cNvGrpSpPr>
                <a:grpSpLocks noChangeAspect="1"/>
              </p:cNvGrpSpPr>
              <p:nvPr/>
            </p:nvGrpSpPr>
            <p:grpSpPr>
              <a:xfrm>
                <a:off x="4014842" y="3318515"/>
                <a:ext cx="140555" cy="48299"/>
                <a:chOff x="2275136" y="6869362"/>
                <a:chExt cx="324000" cy="28800"/>
              </a:xfrm>
            </p:grpSpPr>
            <p:cxnSp>
              <p:nvCxnSpPr>
                <p:cNvPr id="638" name="Straight Connector 63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39" name="Straight Connector 63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04" name="Group 603"/>
              <p:cNvGrpSpPr>
                <a:grpSpLocks noChangeAspect="1"/>
              </p:cNvGrpSpPr>
              <p:nvPr/>
            </p:nvGrpSpPr>
            <p:grpSpPr>
              <a:xfrm>
                <a:off x="4155397" y="3298998"/>
                <a:ext cx="142096" cy="22034"/>
                <a:chOff x="2275136" y="6869362"/>
                <a:chExt cx="324000" cy="28800"/>
              </a:xfrm>
            </p:grpSpPr>
            <p:cxnSp>
              <p:nvCxnSpPr>
                <p:cNvPr id="636" name="Straight Connector 63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37" name="Straight Connector 63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05" name="Group 604"/>
              <p:cNvGrpSpPr>
                <a:grpSpLocks noChangeAspect="1"/>
              </p:cNvGrpSpPr>
              <p:nvPr/>
            </p:nvGrpSpPr>
            <p:grpSpPr>
              <a:xfrm>
                <a:off x="4296314" y="3274980"/>
                <a:ext cx="95820" cy="23669"/>
                <a:chOff x="2275136" y="6869362"/>
                <a:chExt cx="324000" cy="28800"/>
              </a:xfrm>
            </p:grpSpPr>
            <p:cxnSp>
              <p:nvCxnSpPr>
                <p:cNvPr id="634" name="Straight Connector 633"/>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35" name="Straight Connector 63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06" name="Group 605"/>
              <p:cNvGrpSpPr>
                <a:grpSpLocks noChangeAspect="1"/>
              </p:cNvGrpSpPr>
              <p:nvPr/>
            </p:nvGrpSpPr>
            <p:grpSpPr>
              <a:xfrm>
                <a:off x="4389778" y="3244259"/>
                <a:ext cx="95820" cy="30685"/>
                <a:chOff x="2275136" y="6869362"/>
                <a:chExt cx="324000" cy="28800"/>
              </a:xfrm>
            </p:grpSpPr>
            <p:cxnSp>
              <p:nvCxnSpPr>
                <p:cNvPr id="632" name="Straight Connector 63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33" name="Straight Connector 63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07" name="Group 606"/>
              <p:cNvGrpSpPr>
                <a:grpSpLocks noChangeAspect="1"/>
              </p:cNvGrpSpPr>
              <p:nvPr/>
            </p:nvGrpSpPr>
            <p:grpSpPr>
              <a:xfrm>
                <a:off x="4485598" y="3157122"/>
                <a:ext cx="185773" cy="90666"/>
                <a:chOff x="2275136" y="6869362"/>
                <a:chExt cx="324000" cy="28800"/>
              </a:xfrm>
            </p:grpSpPr>
            <p:cxnSp>
              <p:nvCxnSpPr>
                <p:cNvPr id="630" name="Straight Connector 62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31" name="Straight Connector 63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08" name="Group 607"/>
              <p:cNvGrpSpPr>
                <a:grpSpLocks noChangeAspect="1"/>
              </p:cNvGrpSpPr>
              <p:nvPr/>
            </p:nvGrpSpPr>
            <p:grpSpPr>
              <a:xfrm>
                <a:off x="4670611" y="3124921"/>
                <a:ext cx="51041" cy="32253"/>
                <a:chOff x="2275136" y="6869362"/>
                <a:chExt cx="324000" cy="28800"/>
              </a:xfrm>
            </p:grpSpPr>
            <p:cxnSp>
              <p:nvCxnSpPr>
                <p:cNvPr id="628" name="Straight Connector 62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29" name="Straight Connector 62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09" name="Group 608"/>
              <p:cNvGrpSpPr>
                <a:grpSpLocks noChangeAspect="1"/>
              </p:cNvGrpSpPr>
              <p:nvPr/>
            </p:nvGrpSpPr>
            <p:grpSpPr>
              <a:xfrm>
                <a:off x="4718943" y="3096374"/>
                <a:ext cx="51041" cy="32253"/>
                <a:chOff x="2275136" y="6869362"/>
                <a:chExt cx="324000" cy="28800"/>
              </a:xfrm>
            </p:grpSpPr>
            <p:cxnSp>
              <p:nvCxnSpPr>
                <p:cNvPr id="626" name="Straight Connector 62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27" name="Straight Connector 62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10" name="Group 609"/>
              <p:cNvGrpSpPr>
                <a:grpSpLocks noChangeAspect="1"/>
              </p:cNvGrpSpPr>
              <p:nvPr/>
            </p:nvGrpSpPr>
            <p:grpSpPr>
              <a:xfrm>
                <a:off x="4768637" y="3055572"/>
                <a:ext cx="279837" cy="40425"/>
                <a:chOff x="2275136" y="6869362"/>
                <a:chExt cx="324000" cy="28800"/>
              </a:xfrm>
            </p:grpSpPr>
            <p:cxnSp>
              <p:nvCxnSpPr>
                <p:cNvPr id="624" name="Straight Connector 623"/>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25" name="Straight Connector 62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11" name="Group 610"/>
              <p:cNvGrpSpPr>
                <a:grpSpLocks noChangeAspect="1"/>
              </p:cNvGrpSpPr>
              <p:nvPr/>
            </p:nvGrpSpPr>
            <p:grpSpPr>
              <a:xfrm>
                <a:off x="5048475" y="2958334"/>
                <a:ext cx="92780" cy="98666"/>
                <a:chOff x="2275136" y="6869362"/>
                <a:chExt cx="324000" cy="28800"/>
              </a:xfrm>
            </p:grpSpPr>
            <p:cxnSp>
              <p:nvCxnSpPr>
                <p:cNvPr id="622" name="Straight Connector 62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23" name="Straight Connector 62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12" name="Group 611"/>
              <p:cNvGrpSpPr>
                <a:grpSpLocks noChangeAspect="1"/>
              </p:cNvGrpSpPr>
              <p:nvPr/>
            </p:nvGrpSpPr>
            <p:grpSpPr>
              <a:xfrm>
                <a:off x="5140574" y="2892252"/>
                <a:ext cx="419364" cy="68581"/>
                <a:chOff x="2275136" y="6869362"/>
                <a:chExt cx="324000" cy="28800"/>
              </a:xfrm>
            </p:grpSpPr>
            <p:cxnSp>
              <p:nvCxnSpPr>
                <p:cNvPr id="620" name="Straight Connector 61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21" name="Straight Connector 62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13" name="Group 612"/>
              <p:cNvGrpSpPr>
                <a:grpSpLocks noChangeAspect="1"/>
              </p:cNvGrpSpPr>
              <p:nvPr/>
            </p:nvGrpSpPr>
            <p:grpSpPr>
              <a:xfrm>
                <a:off x="5559742" y="2730235"/>
                <a:ext cx="236955" cy="162017"/>
                <a:chOff x="2275136" y="6869362"/>
                <a:chExt cx="324000" cy="28800"/>
              </a:xfrm>
            </p:grpSpPr>
            <p:cxnSp>
              <p:nvCxnSpPr>
                <p:cNvPr id="618" name="Straight Connector 61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19" name="Straight Connector 61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14" name="Group 613"/>
              <p:cNvGrpSpPr>
                <a:grpSpLocks noChangeAspect="1"/>
              </p:cNvGrpSpPr>
              <p:nvPr/>
            </p:nvGrpSpPr>
            <p:grpSpPr>
              <a:xfrm>
                <a:off x="5796696" y="2508863"/>
                <a:ext cx="373979" cy="221851"/>
                <a:chOff x="2275136" y="6869362"/>
                <a:chExt cx="324000" cy="28800"/>
              </a:xfrm>
            </p:grpSpPr>
            <p:cxnSp>
              <p:nvCxnSpPr>
                <p:cNvPr id="616" name="Straight Connector 61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17" name="Straight Connector 61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cxnSp>
            <p:nvCxnSpPr>
              <p:cNvPr id="615" name="Straight Connector 614"/>
              <p:cNvCxnSpPr/>
              <p:nvPr/>
            </p:nvCxnSpPr>
            <p:spPr>
              <a:xfrm>
                <a:off x="6170675" y="2508863"/>
                <a:ext cx="428714"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nvGrpSpPr>
              <p:cNvPr id="4" name="Group 3"/>
              <p:cNvGrpSpPr/>
              <p:nvPr/>
            </p:nvGrpSpPr>
            <p:grpSpPr>
              <a:xfrm>
                <a:off x="1902536" y="1221074"/>
                <a:ext cx="821367" cy="2355830"/>
                <a:chOff x="892441" y="1420932"/>
                <a:chExt cx="821367" cy="2355830"/>
              </a:xfrm>
            </p:grpSpPr>
            <p:grpSp>
              <p:nvGrpSpPr>
                <p:cNvPr id="742" name="Group 741"/>
                <p:cNvGrpSpPr>
                  <a:grpSpLocks noChangeAspect="1"/>
                </p:cNvGrpSpPr>
                <p:nvPr/>
              </p:nvGrpSpPr>
              <p:grpSpPr>
                <a:xfrm>
                  <a:off x="1660387" y="1577580"/>
                  <a:ext cx="53421" cy="2037600"/>
                  <a:chOff x="1123694" y="2146599"/>
                  <a:chExt cx="126000" cy="4806000"/>
                </a:xfrm>
              </p:grpSpPr>
              <p:cxnSp>
                <p:nvCxnSpPr>
                  <p:cNvPr id="749" name="Straight Connector 748"/>
                  <p:cNvCxnSpPr/>
                  <p:nvPr/>
                </p:nvCxnSpPr>
                <p:spPr>
                  <a:xfrm>
                    <a:off x="1123694" y="6952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a:off x="1123694" y="40689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a:off x="1123694" y="50301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a:off x="1123694" y="59913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a:off x="1123694" y="31077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a:off x="1123694" y="2146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a:off x="1249694" y="2146599"/>
                    <a:ext cx="0" cy="480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1" name="TextBox 790"/>
                <p:cNvSpPr txBox="1"/>
                <p:nvPr/>
              </p:nvSpPr>
              <p:spPr>
                <a:xfrm>
                  <a:off x="1388921" y="3453597"/>
                  <a:ext cx="284052" cy="323165"/>
                </a:xfrm>
                <a:prstGeom prst="rect">
                  <a:avLst/>
                </a:prstGeom>
                <a:noFill/>
              </p:spPr>
              <p:txBody>
                <a:bodyPr wrap="none" rtlCol="0">
                  <a:spAutoFit/>
                </a:bodyPr>
                <a:lstStyle/>
                <a:p>
                  <a:r>
                    <a:rPr lang="en-US" sz="1500" dirty="0" smtClean="0">
                      <a:latin typeface="Corbel" panose="020B0503020204020204" pitchFamily="34" charset="0"/>
                    </a:rPr>
                    <a:t>0</a:t>
                  </a:r>
                  <a:endParaRPr lang="el-GR" sz="1500" dirty="0">
                    <a:latin typeface="Corbel" panose="020B0503020204020204" pitchFamily="34" charset="0"/>
                  </a:endParaRPr>
                </a:p>
              </p:txBody>
            </p:sp>
            <p:sp>
              <p:nvSpPr>
                <p:cNvPr id="792" name="TextBox 791"/>
                <p:cNvSpPr txBox="1"/>
                <p:nvPr/>
              </p:nvSpPr>
              <p:spPr>
                <a:xfrm>
                  <a:off x="1294921" y="3047064"/>
                  <a:ext cx="378052" cy="323165"/>
                </a:xfrm>
                <a:prstGeom prst="rect">
                  <a:avLst/>
                </a:prstGeom>
                <a:noFill/>
              </p:spPr>
              <p:txBody>
                <a:bodyPr wrap="none" rtlCol="0">
                  <a:spAutoFit/>
                </a:bodyPr>
                <a:lstStyle/>
                <a:p>
                  <a:pPr algn="ctr"/>
                  <a:r>
                    <a:rPr lang="en-US" sz="1500" dirty="0" smtClean="0">
                      <a:latin typeface="Corbel" panose="020B0503020204020204" pitchFamily="34" charset="0"/>
                    </a:rPr>
                    <a:t>20</a:t>
                  </a:r>
                  <a:endParaRPr lang="el-GR" sz="1500" dirty="0">
                    <a:latin typeface="Corbel" panose="020B0503020204020204" pitchFamily="34" charset="0"/>
                  </a:endParaRPr>
                </a:p>
              </p:txBody>
            </p:sp>
            <p:sp>
              <p:nvSpPr>
                <p:cNvPr id="793" name="TextBox 792"/>
                <p:cNvSpPr txBox="1"/>
                <p:nvPr/>
              </p:nvSpPr>
              <p:spPr>
                <a:xfrm>
                  <a:off x="1289535" y="2640531"/>
                  <a:ext cx="383438" cy="323165"/>
                </a:xfrm>
                <a:prstGeom prst="rect">
                  <a:avLst/>
                </a:prstGeom>
                <a:noFill/>
              </p:spPr>
              <p:txBody>
                <a:bodyPr wrap="none" rtlCol="0">
                  <a:spAutoFit/>
                </a:bodyPr>
                <a:lstStyle/>
                <a:p>
                  <a:pPr algn="ctr"/>
                  <a:r>
                    <a:rPr lang="en-US" sz="1500" dirty="0" smtClean="0">
                      <a:latin typeface="Corbel" panose="020B0503020204020204" pitchFamily="34" charset="0"/>
                    </a:rPr>
                    <a:t>40</a:t>
                  </a:r>
                  <a:endParaRPr lang="el-GR" sz="1500" dirty="0">
                    <a:latin typeface="Corbel" panose="020B0503020204020204" pitchFamily="34" charset="0"/>
                  </a:endParaRPr>
                </a:p>
              </p:txBody>
            </p:sp>
            <p:sp>
              <p:nvSpPr>
                <p:cNvPr id="794" name="TextBox 793"/>
                <p:cNvSpPr txBox="1"/>
                <p:nvPr/>
              </p:nvSpPr>
              <p:spPr>
                <a:xfrm>
                  <a:off x="1287932" y="2233998"/>
                  <a:ext cx="385041" cy="323165"/>
                </a:xfrm>
                <a:prstGeom prst="rect">
                  <a:avLst/>
                </a:prstGeom>
                <a:noFill/>
              </p:spPr>
              <p:txBody>
                <a:bodyPr wrap="none" rtlCol="0">
                  <a:spAutoFit/>
                </a:bodyPr>
                <a:lstStyle/>
                <a:p>
                  <a:pPr algn="ctr"/>
                  <a:r>
                    <a:rPr lang="en-US" sz="1500" dirty="0" smtClean="0">
                      <a:latin typeface="Corbel" panose="020B0503020204020204" pitchFamily="34" charset="0"/>
                    </a:rPr>
                    <a:t>60</a:t>
                  </a:r>
                  <a:endParaRPr lang="el-GR" sz="1500" dirty="0">
                    <a:latin typeface="Corbel" panose="020B0503020204020204" pitchFamily="34" charset="0"/>
                  </a:endParaRPr>
                </a:p>
              </p:txBody>
            </p:sp>
            <p:sp>
              <p:nvSpPr>
                <p:cNvPr id="795" name="TextBox 794"/>
                <p:cNvSpPr txBox="1"/>
                <p:nvPr/>
              </p:nvSpPr>
              <p:spPr>
                <a:xfrm>
                  <a:off x="1289535" y="1827465"/>
                  <a:ext cx="383438" cy="323165"/>
                </a:xfrm>
                <a:prstGeom prst="rect">
                  <a:avLst/>
                </a:prstGeom>
                <a:noFill/>
              </p:spPr>
              <p:txBody>
                <a:bodyPr wrap="none" rtlCol="0">
                  <a:spAutoFit/>
                </a:bodyPr>
                <a:lstStyle/>
                <a:p>
                  <a:pPr algn="ctr"/>
                  <a:r>
                    <a:rPr lang="en-US" sz="1500" dirty="0" smtClean="0">
                      <a:latin typeface="Corbel" panose="020B0503020204020204" pitchFamily="34" charset="0"/>
                    </a:rPr>
                    <a:t>80</a:t>
                  </a:r>
                  <a:endParaRPr lang="el-GR" sz="1500" dirty="0">
                    <a:latin typeface="Corbel" panose="020B0503020204020204" pitchFamily="34" charset="0"/>
                  </a:endParaRPr>
                </a:p>
              </p:txBody>
            </p:sp>
            <p:sp>
              <p:nvSpPr>
                <p:cNvPr id="796" name="TextBox 795"/>
                <p:cNvSpPr txBox="1"/>
                <p:nvPr/>
              </p:nvSpPr>
              <p:spPr>
                <a:xfrm>
                  <a:off x="1202973" y="1420932"/>
                  <a:ext cx="470000" cy="323165"/>
                </a:xfrm>
                <a:prstGeom prst="rect">
                  <a:avLst/>
                </a:prstGeom>
                <a:noFill/>
              </p:spPr>
              <p:txBody>
                <a:bodyPr wrap="none" rtlCol="0">
                  <a:spAutoFit/>
                </a:bodyPr>
                <a:lstStyle/>
                <a:p>
                  <a:pPr algn="ctr"/>
                  <a:r>
                    <a:rPr lang="el-GR" sz="1500" dirty="0" smtClean="0">
                      <a:latin typeface="Corbel" panose="020B0503020204020204" pitchFamily="34" charset="0"/>
                    </a:rPr>
                    <a:t>10</a:t>
                  </a:r>
                  <a:r>
                    <a:rPr lang="en-US" sz="1500" dirty="0" smtClean="0">
                      <a:latin typeface="Corbel" panose="020B0503020204020204" pitchFamily="34" charset="0"/>
                    </a:rPr>
                    <a:t>0</a:t>
                  </a:r>
                  <a:endParaRPr lang="el-GR" sz="1500" dirty="0">
                    <a:latin typeface="Corbel" panose="020B0503020204020204" pitchFamily="34" charset="0"/>
                  </a:endParaRPr>
                </a:p>
              </p:txBody>
            </p:sp>
            <p:sp>
              <p:nvSpPr>
                <p:cNvPr id="797" name="TextBox 796"/>
                <p:cNvSpPr txBox="1"/>
                <p:nvPr/>
              </p:nvSpPr>
              <p:spPr>
                <a:xfrm rot="16200000">
                  <a:off x="-24573" y="2435685"/>
                  <a:ext cx="2187971" cy="353943"/>
                </a:xfrm>
                <a:prstGeom prst="rect">
                  <a:avLst/>
                </a:prstGeom>
                <a:noFill/>
              </p:spPr>
              <p:txBody>
                <a:bodyPr wrap="none" rtlCol="0">
                  <a:spAutoFit/>
                </a:bodyPr>
                <a:lstStyle/>
                <a:p>
                  <a:r>
                    <a:rPr lang="en-US" sz="1700" dirty="0" smtClean="0">
                      <a:latin typeface="Corbel" panose="020B0503020204020204" pitchFamily="34" charset="0"/>
                    </a:rPr>
                    <a:t>Probability of ESRF, %</a:t>
                  </a:r>
                  <a:endParaRPr lang="el-GR" sz="1700" dirty="0">
                    <a:latin typeface="Corbel" panose="020B0503020204020204" pitchFamily="34" charset="0"/>
                  </a:endParaRPr>
                </a:p>
              </p:txBody>
            </p:sp>
          </p:grpSp>
          <p:sp>
            <p:nvSpPr>
              <p:cNvPr id="799" name="TextBox 798"/>
              <p:cNvSpPr txBox="1"/>
              <p:nvPr/>
            </p:nvSpPr>
            <p:spPr>
              <a:xfrm>
                <a:off x="5129744" y="2099850"/>
                <a:ext cx="2082365" cy="323165"/>
              </a:xfrm>
              <a:prstGeom prst="rect">
                <a:avLst/>
              </a:prstGeom>
              <a:noFill/>
            </p:spPr>
            <p:txBody>
              <a:bodyPr wrap="none" rtlCol="0">
                <a:spAutoFit/>
              </a:bodyPr>
              <a:lstStyle/>
              <a:p>
                <a:r>
                  <a:rPr lang="en-US" sz="1500" dirty="0" smtClean="0">
                    <a:latin typeface="Corbel" panose="020B0503020204020204" pitchFamily="34" charset="0"/>
                  </a:rPr>
                  <a:t>with proteinuria (n=119)</a:t>
                </a:r>
                <a:endParaRPr lang="el-GR" sz="1500" dirty="0">
                  <a:latin typeface="Corbel" panose="020B0503020204020204" pitchFamily="34" charset="0"/>
                </a:endParaRPr>
              </a:p>
            </p:txBody>
          </p:sp>
          <p:sp>
            <p:nvSpPr>
              <p:cNvPr id="800" name="TextBox 799"/>
              <p:cNvSpPr txBox="1"/>
              <p:nvPr/>
            </p:nvSpPr>
            <p:spPr>
              <a:xfrm>
                <a:off x="4948604" y="3072704"/>
                <a:ext cx="2263505" cy="323165"/>
              </a:xfrm>
              <a:prstGeom prst="rect">
                <a:avLst/>
              </a:prstGeom>
              <a:noFill/>
            </p:spPr>
            <p:txBody>
              <a:bodyPr wrap="none" rtlCol="0">
                <a:spAutoFit/>
              </a:bodyPr>
              <a:lstStyle/>
              <a:p>
                <a:r>
                  <a:rPr lang="en-US" sz="1500" dirty="0" smtClean="0">
                    <a:latin typeface="Corbel" panose="020B0503020204020204" pitchFamily="34" charset="0"/>
                  </a:rPr>
                  <a:t>without proteinuria (n=43)</a:t>
                </a:r>
                <a:endParaRPr lang="el-GR" sz="1500" dirty="0">
                  <a:latin typeface="Corbel" panose="020B0503020204020204" pitchFamily="34" charset="0"/>
                </a:endParaRPr>
              </a:p>
            </p:txBody>
          </p:sp>
          <p:grpSp>
            <p:nvGrpSpPr>
              <p:cNvPr id="3" name="Group 2"/>
              <p:cNvGrpSpPr/>
              <p:nvPr/>
            </p:nvGrpSpPr>
            <p:grpSpPr>
              <a:xfrm>
                <a:off x="2876953" y="5257280"/>
                <a:ext cx="3721470" cy="437888"/>
                <a:chOff x="7162059" y="3362150"/>
                <a:chExt cx="3721470" cy="437888"/>
              </a:xfrm>
            </p:grpSpPr>
            <p:grpSp>
              <p:nvGrpSpPr>
                <p:cNvPr id="843" name="Group 842"/>
                <p:cNvGrpSpPr/>
                <p:nvPr/>
              </p:nvGrpSpPr>
              <p:grpSpPr>
                <a:xfrm>
                  <a:off x="7162059" y="3781095"/>
                  <a:ext cx="1117325" cy="18943"/>
                  <a:chOff x="-864642" y="5178381"/>
                  <a:chExt cx="3607842" cy="1527286"/>
                </a:xfrm>
              </p:grpSpPr>
              <p:cxnSp>
                <p:nvCxnSpPr>
                  <p:cNvPr id="875" name="Straight Connector 874"/>
                  <p:cNvCxnSpPr/>
                  <p:nvPr/>
                </p:nvCxnSpPr>
                <p:spPr>
                  <a:xfrm>
                    <a:off x="-864642" y="6705667"/>
                    <a:ext cx="3607842"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76" name="Straight Connector 875"/>
                  <p:cNvCxnSpPr/>
                  <p:nvPr/>
                </p:nvCxnSpPr>
                <p:spPr>
                  <a:xfrm flipV="1">
                    <a:off x="2743200" y="5178381"/>
                    <a:ext cx="0" cy="1527286"/>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844" name="Group 843"/>
                <p:cNvGrpSpPr>
                  <a:grpSpLocks noChangeAspect="1"/>
                </p:cNvGrpSpPr>
                <p:nvPr/>
              </p:nvGrpSpPr>
              <p:grpSpPr>
                <a:xfrm>
                  <a:off x="8276952" y="3766939"/>
                  <a:ext cx="46190" cy="14156"/>
                  <a:chOff x="2275136" y="6869362"/>
                  <a:chExt cx="324000" cy="28800"/>
                </a:xfrm>
              </p:grpSpPr>
              <p:cxnSp>
                <p:nvCxnSpPr>
                  <p:cNvPr id="873" name="Straight Connector 872"/>
                  <p:cNvCxnSpPr/>
                  <p:nvPr/>
                </p:nvCxnSpPr>
                <p:spPr>
                  <a:xfrm>
                    <a:off x="2275136" y="6898162"/>
                    <a:ext cx="324000"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74" name="Straight Connector 873"/>
                  <p:cNvCxnSpPr/>
                  <p:nvPr/>
                </p:nvCxnSpPr>
                <p:spPr>
                  <a:xfrm flipV="1">
                    <a:off x="2599136" y="6869362"/>
                    <a:ext cx="0" cy="2880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845" name="Group 844"/>
                <p:cNvGrpSpPr>
                  <a:grpSpLocks/>
                </p:cNvGrpSpPr>
                <p:nvPr/>
              </p:nvGrpSpPr>
              <p:grpSpPr>
                <a:xfrm>
                  <a:off x="8323141" y="3749188"/>
                  <a:ext cx="45086" cy="18216"/>
                  <a:chOff x="2275136" y="6869362"/>
                  <a:chExt cx="324000" cy="28800"/>
                </a:xfrm>
              </p:grpSpPr>
              <p:cxnSp>
                <p:nvCxnSpPr>
                  <p:cNvPr id="871" name="Straight Connector 870"/>
                  <p:cNvCxnSpPr/>
                  <p:nvPr/>
                </p:nvCxnSpPr>
                <p:spPr>
                  <a:xfrm>
                    <a:off x="2275136" y="6898162"/>
                    <a:ext cx="324000"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72" name="Straight Connector 871"/>
                  <p:cNvCxnSpPr/>
                  <p:nvPr/>
                </p:nvCxnSpPr>
                <p:spPr>
                  <a:xfrm flipV="1">
                    <a:off x="2599136" y="6869362"/>
                    <a:ext cx="0" cy="2880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846" name="Group 845"/>
                <p:cNvGrpSpPr>
                  <a:grpSpLocks noChangeAspect="1"/>
                </p:cNvGrpSpPr>
                <p:nvPr/>
              </p:nvGrpSpPr>
              <p:grpSpPr>
                <a:xfrm>
                  <a:off x="8368934" y="3731609"/>
                  <a:ext cx="96952" cy="17579"/>
                  <a:chOff x="2275136" y="6869362"/>
                  <a:chExt cx="324000" cy="28800"/>
                </a:xfrm>
              </p:grpSpPr>
              <p:cxnSp>
                <p:nvCxnSpPr>
                  <p:cNvPr id="869" name="Straight Connector 868"/>
                  <p:cNvCxnSpPr/>
                  <p:nvPr/>
                </p:nvCxnSpPr>
                <p:spPr>
                  <a:xfrm>
                    <a:off x="2275136" y="6898162"/>
                    <a:ext cx="324000"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70" name="Straight Connector 869"/>
                  <p:cNvCxnSpPr/>
                  <p:nvPr/>
                </p:nvCxnSpPr>
                <p:spPr>
                  <a:xfrm flipV="1">
                    <a:off x="2599136" y="6869362"/>
                    <a:ext cx="0" cy="2880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847" name="Group 846"/>
                <p:cNvGrpSpPr>
                  <a:grpSpLocks noChangeAspect="1"/>
                </p:cNvGrpSpPr>
                <p:nvPr/>
              </p:nvGrpSpPr>
              <p:grpSpPr>
                <a:xfrm>
                  <a:off x="8463406" y="3713392"/>
                  <a:ext cx="94683" cy="17935"/>
                  <a:chOff x="2275136" y="6869362"/>
                  <a:chExt cx="324000" cy="28800"/>
                </a:xfrm>
              </p:grpSpPr>
              <p:cxnSp>
                <p:nvCxnSpPr>
                  <p:cNvPr id="867" name="Straight Connector 866"/>
                  <p:cNvCxnSpPr/>
                  <p:nvPr/>
                </p:nvCxnSpPr>
                <p:spPr>
                  <a:xfrm>
                    <a:off x="2275136" y="6898162"/>
                    <a:ext cx="324000"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68" name="Straight Connector 867"/>
                  <p:cNvCxnSpPr/>
                  <p:nvPr/>
                </p:nvCxnSpPr>
                <p:spPr>
                  <a:xfrm flipV="1">
                    <a:off x="2599136" y="6869362"/>
                    <a:ext cx="0" cy="2880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848" name="Group 847"/>
                <p:cNvGrpSpPr>
                  <a:grpSpLocks noChangeAspect="1"/>
                </p:cNvGrpSpPr>
                <p:nvPr/>
              </p:nvGrpSpPr>
              <p:grpSpPr>
                <a:xfrm>
                  <a:off x="8604683" y="3672504"/>
                  <a:ext cx="94915" cy="19350"/>
                  <a:chOff x="2275136" y="6869362"/>
                  <a:chExt cx="324000" cy="28800"/>
                </a:xfrm>
              </p:grpSpPr>
              <p:cxnSp>
                <p:nvCxnSpPr>
                  <p:cNvPr id="865" name="Straight Connector 864"/>
                  <p:cNvCxnSpPr/>
                  <p:nvPr/>
                </p:nvCxnSpPr>
                <p:spPr>
                  <a:xfrm>
                    <a:off x="2275136" y="6898162"/>
                    <a:ext cx="324000"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66" name="Straight Connector 865"/>
                  <p:cNvCxnSpPr/>
                  <p:nvPr/>
                </p:nvCxnSpPr>
                <p:spPr>
                  <a:xfrm flipV="1">
                    <a:off x="2599136" y="6869362"/>
                    <a:ext cx="0" cy="2880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849" name="Group 848"/>
                <p:cNvGrpSpPr>
                  <a:grpSpLocks noChangeAspect="1"/>
                </p:cNvGrpSpPr>
                <p:nvPr/>
              </p:nvGrpSpPr>
              <p:grpSpPr>
                <a:xfrm>
                  <a:off x="8699597" y="3647543"/>
                  <a:ext cx="276829" cy="24961"/>
                  <a:chOff x="2275136" y="6869362"/>
                  <a:chExt cx="324000" cy="28800"/>
                </a:xfrm>
              </p:grpSpPr>
              <p:cxnSp>
                <p:nvCxnSpPr>
                  <p:cNvPr id="863" name="Straight Connector 862"/>
                  <p:cNvCxnSpPr/>
                  <p:nvPr/>
                </p:nvCxnSpPr>
                <p:spPr>
                  <a:xfrm>
                    <a:off x="2275136" y="6898162"/>
                    <a:ext cx="324000"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64" name="Straight Connector 863"/>
                  <p:cNvCxnSpPr/>
                  <p:nvPr/>
                </p:nvCxnSpPr>
                <p:spPr>
                  <a:xfrm flipV="1">
                    <a:off x="2599136" y="6869362"/>
                    <a:ext cx="0" cy="2880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850" name="Group 849"/>
                <p:cNvGrpSpPr>
                  <a:grpSpLocks noChangeAspect="1"/>
                </p:cNvGrpSpPr>
                <p:nvPr/>
              </p:nvGrpSpPr>
              <p:grpSpPr>
                <a:xfrm>
                  <a:off x="8976426" y="3612374"/>
                  <a:ext cx="372044" cy="31898"/>
                  <a:chOff x="2275136" y="6869362"/>
                  <a:chExt cx="324000" cy="28800"/>
                </a:xfrm>
              </p:grpSpPr>
              <p:cxnSp>
                <p:nvCxnSpPr>
                  <p:cNvPr id="861" name="Straight Connector 860"/>
                  <p:cNvCxnSpPr/>
                  <p:nvPr/>
                </p:nvCxnSpPr>
                <p:spPr>
                  <a:xfrm>
                    <a:off x="2275136" y="6898162"/>
                    <a:ext cx="324000"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62" name="Straight Connector 861"/>
                  <p:cNvCxnSpPr/>
                  <p:nvPr/>
                </p:nvCxnSpPr>
                <p:spPr>
                  <a:xfrm flipV="1">
                    <a:off x="2599136" y="6869362"/>
                    <a:ext cx="0" cy="2880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851" name="Group 850"/>
                <p:cNvGrpSpPr>
                  <a:grpSpLocks noChangeAspect="1"/>
                </p:cNvGrpSpPr>
                <p:nvPr/>
              </p:nvGrpSpPr>
              <p:grpSpPr>
                <a:xfrm>
                  <a:off x="9348470" y="3573335"/>
                  <a:ext cx="93338" cy="38233"/>
                  <a:chOff x="2275136" y="6869362"/>
                  <a:chExt cx="324000" cy="28800"/>
                </a:xfrm>
              </p:grpSpPr>
              <p:cxnSp>
                <p:nvCxnSpPr>
                  <p:cNvPr id="859" name="Straight Connector 858"/>
                  <p:cNvCxnSpPr/>
                  <p:nvPr/>
                </p:nvCxnSpPr>
                <p:spPr>
                  <a:xfrm>
                    <a:off x="2275136" y="6898162"/>
                    <a:ext cx="324000"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60" name="Straight Connector 859"/>
                  <p:cNvCxnSpPr/>
                  <p:nvPr/>
                </p:nvCxnSpPr>
                <p:spPr>
                  <a:xfrm flipV="1">
                    <a:off x="2599136" y="6869362"/>
                    <a:ext cx="0" cy="2880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852" name="Group 851"/>
                <p:cNvGrpSpPr>
                  <a:grpSpLocks noChangeAspect="1"/>
                </p:cNvGrpSpPr>
                <p:nvPr/>
              </p:nvGrpSpPr>
              <p:grpSpPr>
                <a:xfrm>
                  <a:off x="9441807" y="3362150"/>
                  <a:ext cx="1116179" cy="206946"/>
                  <a:chOff x="2275136" y="6869362"/>
                  <a:chExt cx="324000" cy="28800"/>
                </a:xfrm>
              </p:grpSpPr>
              <p:cxnSp>
                <p:nvCxnSpPr>
                  <p:cNvPr id="857" name="Straight Connector 856"/>
                  <p:cNvCxnSpPr/>
                  <p:nvPr/>
                </p:nvCxnSpPr>
                <p:spPr>
                  <a:xfrm>
                    <a:off x="2275136" y="6898162"/>
                    <a:ext cx="324000"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58" name="Straight Connector 857"/>
                  <p:cNvCxnSpPr/>
                  <p:nvPr/>
                </p:nvCxnSpPr>
                <p:spPr>
                  <a:xfrm flipV="1">
                    <a:off x="2599136" y="6869362"/>
                    <a:ext cx="0" cy="2880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cxnSp>
              <p:nvCxnSpPr>
                <p:cNvPr id="853" name="Straight Connector 852"/>
                <p:cNvCxnSpPr/>
                <p:nvPr/>
              </p:nvCxnSpPr>
              <p:spPr>
                <a:xfrm>
                  <a:off x="10557986" y="3362150"/>
                  <a:ext cx="325543"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nvGrpSpPr>
                <p:cNvPr id="854" name="Group 853"/>
                <p:cNvGrpSpPr>
                  <a:grpSpLocks noChangeAspect="1"/>
                </p:cNvGrpSpPr>
                <p:nvPr/>
              </p:nvGrpSpPr>
              <p:grpSpPr>
                <a:xfrm>
                  <a:off x="8559250" y="3691855"/>
                  <a:ext cx="45433" cy="21537"/>
                  <a:chOff x="2275136" y="6869362"/>
                  <a:chExt cx="324000" cy="28800"/>
                </a:xfrm>
              </p:grpSpPr>
              <p:cxnSp>
                <p:nvCxnSpPr>
                  <p:cNvPr id="855" name="Straight Connector 854"/>
                  <p:cNvCxnSpPr/>
                  <p:nvPr/>
                </p:nvCxnSpPr>
                <p:spPr>
                  <a:xfrm>
                    <a:off x="2275136" y="6898162"/>
                    <a:ext cx="324000" cy="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856" name="Straight Connector 855"/>
                  <p:cNvCxnSpPr/>
                  <p:nvPr/>
                </p:nvCxnSpPr>
                <p:spPr>
                  <a:xfrm flipV="1">
                    <a:off x="2599136" y="6869362"/>
                    <a:ext cx="0" cy="28800"/>
                  </a:xfrm>
                  <a:prstGeom prst="line">
                    <a:avLst/>
                  </a:prstGeom>
                  <a:ln w="2222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grpSp>
          </p:grpSp>
          <p:grpSp>
            <p:nvGrpSpPr>
              <p:cNvPr id="804" name="Group 803"/>
              <p:cNvGrpSpPr/>
              <p:nvPr/>
            </p:nvGrpSpPr>
            <p:grpSpPr>
              <a:xfrm>
                <a:off x="2876953" y="4988464"/>
                <a:ext cx="3721753" cy="706704"/>
                <a:chOff x="-864642" y="3814676"/>
                <a:chExt cx="15227999" cy="2890990"/>
              </a:xfrm>
            </p:grpSpPr>
            <p:grpSp>
              <p:nvGrpSpPr>
                <p:cNvPr id="805" name="Group 804"/>
                <p:cNvGrpSpPr/>
                <p:nvPr/>
              </p:nvGrpSpPr>
              <p:grpSpPr>
                <a:xfrm>
                  <a:off x="-864642" y="6548795"/>
                  <a:ext cx="3607842" cy="156871"/>
                  <a:chOff x="-864642" y="5178381"/>
                  <a:chExt cx="3607842" cy="1527286"/>
                </a:xfrm>
              </p:grpSpPr>
              <p:cxnSp>
                <p:nvCxnSpPr>
                  <p:cNvPr id="840" name="Straight Connector 839"/>
                  <p:cNvCxnSpPr/>
                  <p:nvPr/>
                </p:nvCxnSpPr>
                <p:spPr>
                  <a:xfrm>
                    <a:off x="-864642" y="6705667"/>
                    <a:ext cx="3607842"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41" name="Straight Connector 840"/>
                  <p:cNvCxnSpPr/>
                  <p:nvPr/>
                </p:nvCxnSpPr>
                <p:spPr>
                  <a:xfrm flipV="1">
                    <a:off x="2743200" y="5178381"/>
                    <a:ext cx="0" cy="1527286"/>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806" name="Group 805"/>
                <p:cNvGrpSpPr>
                  <a:grpSpLocks noChangeAspect="1"/>
                </p:cNvGrpSpPr>
                <p:nvPr/>
              </p:nvGrpSpPr>
              <p:grpSpPr>
                <a:xfrm>
                  <a:off x="2742474" y="6389580"/>
                  <a:ext cx="1153543" cy="154779"/>
                  <a:chOff x="2275136" y="6869362"/>
                  <a:chExt cx="324000" cy="28800"/>
                </a:xfrm>
              </p:grpSpPr>
              <p:cxnSp>
                <p:nvCxnSpPr>
                  <p:cNvPr id="838" name="Straight Connector 83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39" name="Straight Connector 83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807" name="Group 806"/>
                <p:cNvGrpSpPr>
                  <a:grpSpLocks noChangeAspect="1"/>
                </p:cNvGrpSpPr>
                <p:nvPr/>
              </p:nvGrpSpPr>
              <p:grpSpPr>
                <a:xfrm>
                  <a:off x="3896016" y="6220950"/>
                  <a:ext cx="574105" cy="175236"/>
                  <a:chOff x="2275136" y="6869362"/>
                  <a:chExt cx="324000" cy="28800"/>
                </a:xfrm>
              </p:grpSpPr>
              <p:cxnSp>
                <p:nvCxnSpPr>
                  <p:cNvPr id="836" name="Straight Connector 83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37" name="Straight Connector 83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808" name="Group 807"/>
                <p:cNvGrpSpPr>
                  <a:grpSpLocks noChangeAspect="1"/>
                </p:cNvGrpSpPr>
                <p:nvPr/>
              </p:nvGrpSpPr>
              <p:grpSpPr>
                <a:xfrm>
                  <a:off x="4459974" y="6058232"/>
                  <a:ext cx="1525699" cy="170254"/>
                  <a:chOff x="2275136" y="6869362"/>
                  <a:chExt cx="324000" cy="28800"/>
                </a:xfrm>
              </p:grpSpPr>
              <p:cxnSp>
                <p:nvCxnSpPr>
                  <p:cNvPr id="834" name="Straight Connector 833"/>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35" name="Straight Connector 83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809" name="Group 808"/>
                <p:cNvGrpSpPr>
                  <a:grpSpLocks noChangeAspect="1"/>
                </p:cNvGrpSpPr>
                <p:nvPr/>
              </p:nvGrpSpPr>
              <p:grpSpPr>
                <a:xfrm>
                  <a:off x="5985673" y="5867867"/>
                  <a:ext cx="190734" cy="179350"/>
                  <a:chOff x="2275136" y="6869362"/>
                  <a:chExt cx="324000" cy="28800"/>
                </a:xfrm>
              </p:grpSpPr>
              <p:cxnSp>
                <p:nvCxnSpPr>
                  <p:cNvPr id="832" name="Straight Connector 83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33" name="Straight Connector 83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810" name="Group 809"/>
                <p:cNvGrpSpPr>
                  <a:grpSpLocks noChangeAspect="1"/>
                </p:cNvGrpSpPr>
                <p:nvPr/>
              </p:nvGrpSpPr>
              <p:grpSpPr>
                <a:xfrm>
                  <a:off x="6547998" y="5346424"/>
                  <a:ext cx="199392" cy="174320"/>
                  <a:chOff x="2275136" y="6869362"/>
                  <a:chExt cx="324000" cy="28800"/>
                </a:xfrm>
              </p:grpSpPr>
              <p:cxnSp>
                <p:nvCxnSpPr>
                  <p:cNvPr id="830" name="Straight Connector 82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31" name="Straight Connector 83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811" name="Group 810"/>
                <p:cNvGrpSpPr>
                  <a:grpSpLocks noChangeAspect="1"/>
                </p:cNvGrpSpPr>
                <p:nvPr/>
              </p:nvGrpSpPr>
              <p:grpSpPr>
                <a:xfrm>
                  <a:off x="6747389" y="5156372"/>
                  <a:ext cx="188332" cy="190052"/>
                  <a:chOff x="2275136" y="6869362"/>
                  <a:chExt cx="324000" cy="28800"/>
                </a:xfrm>
              </p:grpSpPr>
              <p:cxnSp>
                <p:nvCxnSpPr>
                  <p:cNvPr id="828" name="Straight Connector 82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29" name="Straight Connector 82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812" name="Group 811"/>
                <p:cNvGrpSpPr>
                  <a:grpSpLocks noChangeAspect="1"/>
                </p:cNvGrpSpPr>
                <p:nvPr/>
              </p:nvGrpSpPr>
              <p:grpSpPr>
                <a:xfrm>
                  <a:off x="6935721" y="4978712"/>
                  <a:ext cx="763751" cy="190127"/>
                  <a:chOff x="2275136" y="6869362"/>
                  <a:chExt cx="324000" cy="28800"/>
                </a:xfrm>
              </p:grpSpPr>
              <p:cxnSp>
                <p:nvCxnSpPr>
                  <p:cNvPr id="826" name="Straight Connector 82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27" name="Straight Connector 82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813" name="Group 812"/>
                <p:cNvGrpSpPr>
                  <a:grpSpLocks noChangeAspect="1"/>
                </p:cNvGrpSpPr>
                <p:nvPr/>
              </p:nvGrpSpPr>
              <p:grpSpPr>
                <a:xfrm>
                  <a:off x="7699471" y="4754319"/>
                  <a:ext cx="763752" cy="224392"/>
                  <a:chOff x="2275136" y="6869362"/>
                  <a:chExt cx="324000" cy="28800"/>
                </a:xfrm>
              </p:grpSpPr>
              <p:cxnSp>
                <p:nvCxnSpPr>
                  <p:cNvPr id="824" name="Straight Connector 823"/>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25" name="Straight Connector 82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814" name="Group 813"/>
                <p:cNvGrpSpPr>
                  <a:grpSpLocks noChangeAspect="1"/>
                </p:cNvGrpSpPr>
                <p:nvPr/>
              </p:nvGrpSpPr>
              <p:grpSpPr>
                <a:xfrm>
                  <a:off x="8463222" y="4527120"/>
                  <a:ext cx="178699" cy="232887"/>
                  <a:chOff x="2275136" y="6869362"/>
                  <a:chExt cx="324000" cy="28800"/>
                </a:xfrm>
              </p:grpSpPr>
              <p:cxnSp>
                <p:nvCxnSpPr>
                  <p:cNvPr id="822" name="Straight Connector 82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23" name="Straight Connector 82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815" name="Group 814"/>
                <p:cNvGrpSpPr>
                  <a:grpSpLocks noChangeAspect="1"/>
                </p:cNvGrpSpPr>
                <p:nvPr/>
              </p:nvGrpSpPr>
              <p:grpSpPr>
                <a:xfrm>
                  <a:off x="8641918" y="3814676"/>
                  <a:ext cx="2476737" cy="709428"/>
                  <a:chOff x="2275136" y="6869362"/>
                  <a:chExt cx="324000" cy="28800"/>
                </a:xfrm>
              </p:grpSpPr>
              <p:cxnSp>
                <p:nvCxnSpPr>
                  <p:cNvPr id="820" name="Straight Connector 81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21" name="Straight Connector 82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cxnSp>
              <p:nvCxnSpPr>
                <p:cNvPr id="816" name="Straight Connector 815"/>
                <p:cNvCxnSpPr/>
                <p:nvPr/>
              </p:nvCxnSpPr>
              <p:spPr>
                <a:xfrm flipV="1">
                  <a:off x="11117025" y="3814676"/>
                  <a:ext cx="3246332"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nvGrpSpPr>
                <p:cNvPr id="817" name="Group 816"/>
                <p:cNvGrpSpPr>
                  <a:grpSpLocks noChangeAspect="1"/>
                </p:cNvGrpSpPr>
                <p:nvPr/>
              </p:nvGrpSpPr>
              <p:grpSpPr>
                <a:xfrm>
                  <a:off x="6176406" y="5526486"/>
                  <a:ext cx="382653" cy="351754"/>
                  <a:chOff x="2275136" y="6869362"/>
                  <a:chExt cx="324000" cy="28800"/>
                </a:xfrm>
              </p:grpSpPr>
              <p:cxnSp>
                <p:nvCxnSpPr>
                  <p:cNvPr id="818" name="Straight Connector 81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819" name="Straight Connector 81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grpSp>
            <p:nvGrpSpPr>
              <p:cNvPr id="877" name="Group 876"/>
              <p:cNvGrpSpPr/>
              <p:nvPr/>
            </p:nvGrpSpPr>
            <p:grpSpPr>
              <a:xfrm>
                <a:off x="1905665" y="3498922"/>
                <a:ext cx="821367" cy="2355830"/>
                <a:chOff x="892441" y="1420932"/>
                <a:chExt cx="821367" cy="2355830"/>
              </a:xfrm>
            </p:grpSpPr>
            <p:grpSp>
              <p:nvGrpSpPr>
                <p:cNvPr id="878" name="Group 877"/>
                <p:cNvGrpSpPr>
                  <a:grpSpLocks noChangeAspect="1"/>
                </p:cNvGrpSpPr>
                <p:nvPr/>
              </p:nvGrpSpPr>
              <p:grpSpPr>
                <a:xfrm>
                  <a:off x="1660387" y="1577580"/>
                  <a:ext cx="53421" cy="2037600"/>
                  <a:chOff x="1123694" y="2146599"/>
                  <a:chExt cx="126000" cy="4806000"/>
                </a:xfrm>
              </p:grpSpPr>
              <p:cxnSp>
                <p:nvCxnSpPr>
                  <p:cNvPr id="886" name="Straight Connector 885"/>
                  <p:cNvCxnSpPr/>
                  <p:nvPr/>
                </p:nvCxnSpPr>
                <p:spPr>
                  <a:xfrm>
                    <a:off x="1123694" y="6952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1123694" y="40689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1123694" y="50301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a:off x="1123694" y="59913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a:off x="1123694" y="31077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a:off x="1123694" y="2146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a:off x="1249694" y="2146599"/>
                    <a:ext cx="0" cy="480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9" name="TextBox 878"/>
                <p:cNvSpPr txBox="1"/>
                <p:nvPr/>
              </p:nvSpPr>
              <p:spPr>
                <a:xfrm>
                  <a:off x="1388921" y="3453597"/>
                  <a:ext cx="284052" cy="323165"/>
                </a:xfrm>
                <a:prstGeom prst="rect">
                  <a:avLst/>
                </a:prstGeom>
                <a:noFill/>
              </p:spPr>
              <p:txBody>
                <a:bodyPr wrap="none" rtlCol="0">
                  <a:spAutoFit/>
                </a:bodyPr>
                <a:lstStyle/>
                <a:p>
                  <a:r>
                    <a:rPr lang="en-US" sz="1500" dirty="0" smtClean="0">
                      <a:latin typeface="Corbel" panose="020B0503020204020204" pitchFamily="34" charset="0"/>
                    </a:rPr>
                    <a:t>0</a:t>
                  </a:r>
                  <a:endParaRPr lang="el-GR" sz="1500" dirty="0">
                    <a:latin typeface="Corbel" panose="020B0503020204020204" pitchFamily="34" charset="0"/>
                  </a:endParaRPr>
                </a:p>
              </p:txBody>
            </p:sp>
            <p:sp>
              <p:nvSpPr>
                <p:cNvPr id="880" name="TextBox 879"/>
                <p:cNvSpPr txBox="1"/>
                <p:nvPr/>
              </p:nvSpPr>
              <p:spPr>
                <a:xfrm>
                  <a:off x="1294921" y="3047064"/>
                  <a:ext cx="378052" cy="323165"/>
                </a:xfrm>
                <a:prstGeom prst="rect">
                  <a:avLst/>
                </a:prstGeom>
                <a:noFill/>
              </p:spPr>
              <p:txBody>
                <a:bodyPr wrap="none" rtlCol="0">
                  <a:spAutoFit/>
                </a:bodyPr>
                <a:lstStyle/>
                <a:p>
                  <a:pPr algn="ctr"/>
                  <a:r>
                    <a:rPr lang="en-US" sz="1500" dirty="0" smtClean="0">
                      <a:latin typeface="Corbel" panose="020B0503020204020204" pitchFamily="34" charset="0"/>
                    </a:rPr>
                    <a:t>20</a:t>
                  </a:r>
                  <a:endParaRPr lang="el-GR" sz="1500" dirty="0">
                    <a:latin typeface="Corbel" panose="020B0503020204020204" pitchFamily="34" charset="0"/>
                  </a:endParaRPr>
                </a:p>
              </p:txBody>
            </p:sp>
            <p:sp>
              <p:nvSpPr>
                <p:cNvPr id="881" name="TextBox 880"/>
                <p:cNvSpPr txBox="1"/>
                <p:nvPr/>
              </p:nvSpPr>
              <p:spPr>
                <a:xfrm>
                  <a:off x="1289535" y="2640531"/>
                  <a:ext cx="383438" cy="323165"/>
                </a:xfrm>
                <a:prstGeom prst="rect">
                  <a:avLst/>
                </a:prstGeom>
                <a:noFill/>
              </p:spPr>
              <p:txBody>
                <a:bodyPr wrap="none" rtlCol="0">
                  <a:spAutoFit/>
                </a:bodyPr>
                <a:lstStyle/>
                <a:p>
                  <a:pPr algn="ctr"/>
                  <a:r>
                    <a:rPr lang="en-US" sz="1500" dirty="0" smtClean="0">
                      <a:latin typeface="Corbel" panose="020B0503020204020204" pitchFamily="34" charset="0"/>
                    </a:rPr>
                    <a:t>40</a:t>
                  </a:r>
                  <a:endParaRPr lang="el-GR" sz="1500" dirty="0">
                    <a:latin typeface="Corbel" panose="020B0503020204020204" pitchFamily="34" charset="0"/>
                  </a:endParaRPr>
                </a:p>
              </p:txBody>
            </p:sp>
            <p:sp>
              <p:nvSpPr>
                <p:cNvPr id="882" name="TextBox 881"/>
                <p:cNvSpPr txBox="1"/>
                <p:nvPr/>
              </p:nvSpPr>
              <p:spPr>
                <a:xfrm>
                  <a:off x="1287932" y="2233998"/>
                  <a:ext cx="385041" cy="323165"/>
                </a:xfrm>
                <a:prstGeom prst="rect">
                  <a:avLst/>
                </a:prstGeom>
                <a:noFill/>
              </p:spPr>
              <p:txBody>
                <a:bodyPr wrap="none" rtlCol="0">
                  <a:spAutoFit/>
                </a:bodyPr>
                <a:lstStyle/>
                <a:p>
                  <a:pPr algn="ctr"/>
                  <a:r>
                    <a:rPr lang="en-US" sz="1500" dirty="0" smtClean="0">
                      <a:latin typeface="Corbel" panose="020B0503020204020204" pitchFamily="34" charset="0"/>
                    </a:rPr>
                    <a:t>60</a:t>
                  </a:r>
                  <a:endParaRPr lang="el-GR" sz="1500" dirty="0">
                    <a:latin typeface="Corbel" panose="020B0503020204020204" pitchFamily="34" charset="0"/>
                  </a:endParaRPr>
                </a:p>
              </p:txBody>
            </p:sp>
            <p:sp>
              <p:nvSpPr>
                <p:cNvPr id="883" name="TextBox 882"/>
                <p:cNvSpPr txBox="1"/>
                <p:nvPr/>
              </p:nvSpPr>
              <p:spPr>
                <a:xfrm>
                  <a:off x="1289535" y="1827465"/>
                  <a:ext cx="383438" cy="323165"/>
                </a:xfrm>
                <a:prstGeom prst="rect">
                  <a:avLst/>
                </a:prstGeom>
                <a:noFill/>
              </p:spPr>
              <p:txBody>
                <a:bodyPr wrap="none" rtlCol="0">
                  <a:spAutoFit/>
                </a:bodyPr>
                <a:lstStyle/>
                <a:p>
                  <a:pPr algn="ctr"/>
                  <a:r>
                    <a:rPr lang="en-US" sz="1500" dirty="0" smtClean="0">
                      <a:latin typeface="Corbel" panose="020B0503020204020204" pitchFamily="34" charset="0"/>
                    </a:rPr>
                    <a:t>80</a:t>
                  </a:r>
                  <a:endParaRPr lang="el-GR" sz="1500" dirty="0">
                    <a:latin typeface="Corbel" panose="020B0503020204020204" pitchFamily="34" charset="0"/>
                  </a:endParaRPr>
                </a:p>
              </p:txBody>
            </p:sp>
            <p:sp>
              <p:nvSpPr>
                <p:cNvPr id="884" name="TextBox 883"/>
                <p:cNvSpPr txBox="1"/>
                <p:nvPr/>
              </p:nvSpPr>
              <p:spPr>
                <a:xfrm>
                  <a:off x="1202973" y="1420932"/>
                  <a:ext cx="470000" cy="323165"/>
                </a:xfrm>
                <a:prstGeom prst="rect">
                  <a:avLst/>
                </a:prstGeom>
                <a:noFill/>
              </p:spPr>
              <p:txBody>
                <a:bodyPr wrap="none" rtlCol="0">
                  <a:spAutoFit/>
                </a:bodyPr>
                <a:lstStyle/>
                <a:p>
                  <a:pPr algn="ctr"/>
                  <a:r>
                    <a:rPr lang="el-GR" sz="1500" dirty="0" smtClean="0">
                      <a:latin typeface="Corbel" panose="020B0503020204020204" pitchFamily="34" charset="0"/>
                    </a:rPr>
                    <a:t>10</a:t>
                  </a:r>
                  <a:r>
                    <a:rPr lang="en-US" sz="1500" dirty="0" smtClean="0">
                      <a:latin typeface="Corbel" panose="020B0503020204020204" pitchFamily="34" charset="0"/>
                    </a:rPr>
                    <a:t>0</a:t>
                  </a:r>
                  <a:endParaRPr lang="el-GR" sz="1500" dirty="0">
                    <a:latin typeface="Corbel" panose="020B0503020204020204" pitchFamily="34" charset="0"/>
                  </a:endParaRPr>
                </a:p>
              </p:txBody>
            </p:sp>
            <p:sp>
              <p:nvSpPr>
                <p:cNvPr id="885" name="TextBox 884"/>
                <p:cNvSpPr txBox="1"/>
                <p:nvPr/>
              </p:nvSpPr>
              <p:spPr>
                <a:xfrm rot="16200000">
                  <a:off x="-24573" y="2435685"/>
                  <a:ext cx="2187971" cy="353943"/>
                </a:xfrm>
                <a:prstGeom prst="rect">
                  <a:avLst/>
                </a:prstGeom>
                <a:noFill/>
              </p:spPr>
              <p:txBody>
                <a:bodyPr wrap="none" rtlCol="0">
                  <a:spAutoFit/>
                </a:bodyPr>
                <a:lstStyle/>
                <a:p>
                  <a:r>
                    <a:rPr lang="en-US" sz="1700" dirty="0" smtClean="0">
                      <a:latin typeface="Corbel" panose="020B0503020204020204" pitchFamily="34" charset="0"/>
                    </a:rPr>
                    <a:t>Probability of ESRF, %</a:t>
                  </a:r>
                  <a:endParaRPr lang="el-GR" sz="1700" dirty="0">
                    <a:latin typeface="Corbel" panose="020B0503020204020204" pitchFamily="34" charset="0"/>
                  </a:endParaRPr>
                </a:p>
              </p:txBody>
            </p:sp>
          </p:grpSp>
          <p:sp>
            <p:nvSpPr>
              <p:cNvPr id="907" name="TextBox 906"/>
              <p:cNvSpPr txBox="1"/>
              <p:nvPr/>
            </p:nvSpPr>
            <p:spPr>
              <a:xfrm>
                <a:off x="5302236" y="4521739"/>
                <a:ext cx="2061526" cy="323165"/>
              </a:xfrm>
              <a:prstGeom prst="rect">
                <a:avLst/>
              </a:prstGeom>
              <a:noFill/>
            </p:spPr>
            <p:txBody>
              <a:bodyPr wrap="none" rtlCol="0">
                <a:spAutoFit/>
              </a:bodyPr>
              <a:lstStyle/>
              <a:p>
                <a:r>
                  <a:rPr lang="en-US" sz="1500" dirty="0" smtClean="0">
                    <a:latin typeface="Corbel" panose="020B0503020204020204" pitchFamily="34" charset="0"/>
                  </a:rPr>
                  <a:t>with hearing loss (n=55)</a:t>
                </a:r>
                <a:endParaRPr lang="el-GR" sz="1500" dirty="0">
                  <a:latin typeface="Corbel" panose="020B0503020204020204" pitchFamily="34" charset="0"/>
                </a:endParaRPr>
              </a:p>
            </p:txBody>
          </p:sp>
          <p:sp>
            <p:nvSpPr>
              <p:cNvPr id="908" name="TextBox 907"/>
              <p:cNvSpPr txBox="1"/>
              <p:nvPr/>
            </p:nvSpPr>
            <p:spPr>
              <a:xfrm>
                <a:off x="5296747" y="5461467"/>
                <a:ext cx="2422586" cy="323165"/>
              </a:xfrm>
              <a:prstGeom prst="rect">
                <a:avLst/>
              </a:prstGeom>
              <a:noFill/>
            </p:spPr>
            <p:txBody>
              <a:bodyPr wrap="none" rtlCol="0">
                <a:spAutoFit/>
              </a:bodyPr>
              <a:lstStyle/>
              <a:p>
                <a:r>
                  <a:rPr lang="en-US" sz="1500" dirty="0" smtClean="0">
                    <a:latin typeface="Corbel" panose="020B0503020204020204" pitchFamily="34" charset="0"/>
                  </a:rPr>
                  <a:t>without hearing loss (n=165)</a:t>
                </a:r>
                <a:endParaRPr lang="el-GR" sz="1500" dirty="0">
                  <a:latin typeface="Corbel" panose="020B0503020204020204" pitchFamily="34" charset="0"/>
                </a:endParaRPr>
              </a:p>
            </p:txBody>
          </p:sp>
        </p:grpSp>
      </p:grpSp>
    </p:spTree>
    <p:extLst>
      <p:ext uri="{BB962C8B-B14F-4D97-AF65-F5344CB8AC3E}">
        <p14:creationId xmlns="" xmlns:p14="http://schemas.microsoft.com/office/powerpoint/2010/main" val="3083526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n-US" sz="2200" dirty="0" smtClean="0">
                <a:latin typeface="Corbel" panose="020B0503020204020204" pitchFamily="34" charset="0"/>
              </a:rPr>
              <a:t>Genotype–phenotype correlation </a:t>
            </a:r>
            <a:r>
              <a:rPr lang="en-US" sz="2200" dirty="0">
                <a:latin typeface="Corbel" panose="020B0503020204020204" pitchFamily="34" charset="0"/>
              </a:rPr>
              <a:t>in </a:t>
            </a:r>
            <a:r>
              <a:rPr lang="en-US" sz="2200" dirty="0" smtClean="0">
                <a:latin typeface="Corbel" panose="020B0503020204020204" pitchFamily="34" charset="0"/>
              </a:rPr>
              <a:t>X-linked </a:t>
            </a:r>
            <a:r>
              <a:rPr lang="en-US" sz="2200" dirty="0">
                <a:latin typeface="Corbel" panose="020B0503020204020204" pitchFamily="34" charset="0"/>
              </a:rPr>
              <a:t>Alport </a:t>
            </a:r>
            <a:r>
              <a:rPr lang="en-US" sz="2200" dirty="0" smtClean="0">
                <a:latin typeface="Corbel" panose="020B0503020204020204" pitchFamily="34" charset="0"/>
              </a:rPr>
              <a:t>syndrome</a:t>
            </a:r>
            <a:endParaRPr lang="el-GR" sz="22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a:solidFill>
                  <a:prstClr val="black">
                    <a:lumMod val="50000"/>
                    <a:lumOff val="50000"/>
                  </a:prstClr>
                </a:solidFill>
                <a:latin typeface="Corbel" panose="020B0503020204020204" pitchFamily="34" charset="0"/>
              </a:rPr>
              <a:t>J Am </a:t>
            </a:r>
            <a:r>
              <a:rPr lang="en-US" sz="1200" dirty="0" err="1">
                <a:solidFill>
                  <a:prstClr val="black">
                    <a:lumMod val="50000"/>
                    <a:lumOff val="50000"/>
                  </a:prstClr>
                </a:solidFill>
                <a:latin typeface="Corbel" panose="020B0503020204020204" pitchFamily="34" charset="0"/>
              </a:rPr>
              <a:t>Soc</a:t>
            </a:r>
            <a:r>
              <a:rPr lang="en-US" sz="1200" dirty="0">
                <a:solidFill>
                  <a:prstClr val="black">
                    <a:lumMod val="50000"/>
                    <a:lumOff val="50000"/>
                  </a:prstClr>
                </a:solidFill>
                <a:latin typeface="Corbel" panose="020B0503020204020204" pitchFamily="34" charset="0"/>
              </a:rPr>
              <a:t> </a:t>
            </a:r>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2010 May;21(5):</a:t>
            </a:r>
            <a:r>
              <a:rPr lang="en-US" sz="1200" dirty="0" smtClean="0">
                <a:solidFill>
                  <a:prstClr val="black">
                    <a:lumMod val="50000"/>
                    <a:lumOff val="50000"/>
                  </a:prstClr>
                </a:solidFill>
                <a:latin typeface="Corbel" panose="020B0503020204020204" pitchFamily="34" charset="0"/>
              </a:rPr>
              <a:t>876-83.</a:t>
            </a:r>
            <a:endParaRPr lang="el-GR" sz="1200" dirty="0">
              <a:solidFill>
                <a:prstClr val="black">
                  <a:lumMod val="50000"/>
                  <a:lumOff val="50000"/>
                </a:prstClr>
              </a:solidFill>
              <a:latin typeface="Corbel" panose="020B0503020204020204" pitchFamily="34" charset="0"/>
            </a:endParaRPr>
          </a:p>
        </p:txBody>
      </p:sp>
      <p:cxnSp>
        <p:nvCxnSpPr>
          <p:cNvPr id="436" name="Straight Connector 435"/>
          <p:cNvCxnSpPr/>
          <p:nvPr/>
        </p:nvCxnSpPr>
        <p:spPr>
          <a:xfrm rot="16200000">
            <a:off x="9484740" y="5514873"/>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rot="16200000">
            <a:off x="5857415" y="5514873"/>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rot="16200000">
            <a:off x="7066523" y="5514873"/>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rot="16200000">
            <a:off x="4648307" y="5514873"/>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rot="16200000">
            <a:off x="3439199" y="5514872"/>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rot="16200000">
            <a:off x="6501004" y="2453067"/>
            <a:ext cx="0" cy="60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275186" y="1338147"/>
            <a:ext cx="75612" cy="3927306"/>
            <a:chOff x="2209694" y="1338147"/>
            <a:chExt cx="75612" cy="2884042"/>
          </a:xfrm>
        </p:grpSpPr>
        <p:cxnSp>
          <p:nvCxnSpPr>
            <p:cNvPr id="428" name="Straight Connector 427"/>
            <p:cNvCxnSpPr/>
            <p:nvPr/>
          </p:nvCxnSpPr>
          <p:spPr>
            <a:xfrm>
              <a:off x="2209694" y="4222189"/>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2209694" y="2780169"/>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2209694" y="3501179"/>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2209694" y="2059158"/>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2209694" y="1338147"/>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a:off x="2285306" y="1338147"/>
              <a:ext cx="0" cy="2884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3" name="TextBox 442"/>
          <p:cNvSpPr txBox="1"/>
          <p:nvPr/>
        </p:nvSpPr>
        <p:spPr>
          <a:xfrm>
            <a:off x="2755647" y="5091899"/>
            <a:ext cx="556563" cy="338554"/>
          </a:xfrm>
          <a:prstGeom prst="rect">
            <a:avLst/>
          </a:prstGeom>
          <a:noFill/>
        </p:spPr>
        <p:txBody>
          <a:bodyPr wrap="none" rtlCol="0">
            <a:spAutoFit/>
          </a:bodyPr>
          <a:lstStyle/>
          <a:p>
            <a:r>
              <a:rPr lang="en-US" sz="1600" dirty="0" smtClean="0">
                <a:latin typeface="Corbel" panose="020B0503020204020204" pitchFamily="34" charset="0"/>
              </a:rPr>
              <a:t>0.00</a:t>
            </a:r>
            <a:endParaRPr lang="el-GR" sz="1600" dirty="0">
              <a:latin typeface="Corbel" panose="020B0503020204020204" pitchFamily="34" charset="0"/>
            </a:endParaRPr>
          </a:p>
        </p:txBody>
      </p:sp>
      <p:sp>
        <p:nvSpPr>
          <p:cNvPr id="445" name="TextBox 444"/>
          <p:cNvSpPr txBox="1"/>
          <p:nvPr/>
        </p:nvSpPr>
        <p:spPr>
          <a:xfrm>
            <a:off x="2771293" y="4112028"/>
            <a:ext cx="540917" cy="338554"/>
          </a:xfrm>
          <a:prstGeom prst="rect">
            <a:avLst/>
          </a:prstGeom>
          <a:noFill/>
        </p:spPr>
        <p:txBody>
          <a:bodyPr wrap="none" rtlCol="0">
            <a:spAutoFit/>
          </a:bodyPr>
          <a:lstStyle/>
          <a:p>
            <a:pPr algn="ctr"/>
            <a:r>
              <a:rPr lang="en-US" sz="1600" dirty="0" smtClean="0">
                <a:latin typeface="Corbel" panose="020B0503020204020204" pitchFamily="34" charset="0"/>
              </a:rPr>
              <a:t>0.</a:t>
            </a:r>
            <a:r>
              <a:rPr lang="el-GR" sz="1600" dirty="0" smtClean="0">
                <a:latin typeface="Corbel" panose="020B0503020204020204" pitchFamily="34" charset="0"/>
              </a:rPr>
              <a:t>25</a:t>
            </a:r>
            <a:endParaRPr lang="el-GR" sz="1600" dirty="0">
              <a:latin typeface="Corbel" panose="020B0503020204020204" pitchFamily="34" charset="0"/>
            </a:endParaRPr>
          </a:p>
        </p:txBody>
      </p:sp>
      <p:sp>
        <p:nvSpPr>
          <p:cNvPr id="446" name="TextBox 445"/>
          <p:cNvSpPr txBox="1"/>
          <p:nvPr/>
        </p:nvSpPr>
        <p:spPr>
          <a:xfrm>
            <a:off x="2767701" y="3132156"/>
            <a:ext cx="544509" cy="338554"/>
          </a:xfrm>
          <a:prstGeom prst="rect">
            <a:avLst/>
          </a:prstGeom>
          <a:noFill/>
        </p:spPr>
        <p:txBody>
          <a:bodyPr wrap="none" rtlCol="0">
            <a:spAutoFit/>
          </a:bodyPr>
          <a:lstStyle/>
          <a:p>
            <a:pPr algn="ctr"/>
            <a:r>
              <a:rPr lang="en-US" sz="1600" dirty="0" smtClean="0">
                <a:latin typeface="Corbel" panose="020B0503020204020204" pitchFamily="34" charset="0"/>
              </a:rPr>
              <a:t>0.</a:t>
            </a:r>
            <a:r>
              <a:rPr lang="el-GR" sz="1600" dirty="0" smtClean="0">
                <a:latin typeface="Corbel" panose="020B0503020204020204" pitchFamily="34" charset="0"/>
              </a:rPr>
              <a:t>50</a:t>
            </a:r>
            <a:endParaRPr lang="el-GR" sz="1600" dirty="0">
              <a:latin typeface="Corbel" panose="020B0503020204020204" pitchFamily="34" charset="0"/>
            </a:endParaRPr>
          </a:p>
        </p:txBody>
      </p:sp>
      <p:sp>
        <p:nvSpPr>
          <p:cNvPr id="447" name="TextBox 446"/>
          <p:cNvSpPr txBox="1"/>
          <p:nvPr/>
        </p:nvSpPr>
        <p:spPr>
          <a:xfrm>
            <a:off x="2786297" y="2152284"/>
            <a:ext cx="525913" cy="338554"/>
          </a:xfrm>
          <a:prstGeom prst="rect">
            <a:avLst/>
          </a:prstGeom>
          <a:noFill/>
        </p:spPr>
        <p:txBody>
          <a:bodyPr wrap="none" rtlCol="0">
            <a:spAutoFit/>
          </a:bodyPr>
          <a:lstStyle/>
          <a:p>
            <a:pPr algn="ctr"/>
            <a:r>
              <a:rPr lang="en-US" sz="1600" dirty="0" smtClean="0">
                <a:latin typeface="Corbel" panose="020B0503020204020204" pitchFamily="34" charset="0"/>
              </a:rPr>
              <a:t>0.</a:t>
            </a:r>
            <a:r>
              <a:rPr lang="el-GR" sz="1600" dirty="0" smtClean="0">
                <a:latin typeface="Corbel" panose="020B0503020204020204" pitchFamily="34" charset="0"/>
              </a:rPr>
              <a:t>75</a:t>
            </a:r>
            <a:endParaRPr lang="el-GR" sz="1600" dirty="0">
              <a:latin typeface="Corbel" panose="020B0503020204020204" pitchFamily="34" charset="0"/>
            </a:endParaRPr>
          </a:p>
        </p:txBody>
      </p:sp>
      <p:sp>
        <p:nvSpPr>
          <p:cNvPr id="448" name="TextBox 447"/>
          <p:cNvSpPr txBox="1"/>
          <p:nvPr/>
        </p:nvSpPr>
        <p:spPr>
          <a:xfrm>
            <a:off x="2770074" y="1172412"/>
            <a:ext cx="542136" cy="338554"/>
          </a:xfrm>
          <a:prstGeom prst="rect">
            <a:avLst/>
          </a:prstGeom>
          <a:noFill/>
        </p:spPr>
        <p:txBody>
          <a:bodyPr wrap="none" rtlCol="0">
            <a:spAutoFit/>
          </a:bodyPr>
          <a:lstStyle/>
          <a:p>
            <a:pPr algn="ctr"/>
            <a:r>
              <a:rPr lang="en-US" sz="1600" dirty="0" smtClean="0">
                <a:latin typeface="Corbel" panose="020B0503020204020204" pitchFamily="34" charset="0"/>
              </a:rPr>
              <a:t>1.00</a:t>
            </a:r>
            <a:endParaRPr lang="el-GR" sz="1600" dirty="0">
              <a:latin typeface="Corbel" panose="020B0503020204020204" pitchFamily="34" charset="0"/>
            </a:endParaRPr>
          </a:p>
        </p:txBody>
      </p:sp>
      <p:sp>
        <p:nvSpPr>
          <p:cNvPr id="449" name="TextBox 448"/>
          <p:cNvSpPr txBox="1"/>
          <p:nvPr/>
        </p:nvSpPr>
        <p:spPr>
          <a:xfrm rot="16200000">
            <a:off x="828035" y="3147735"/>
            <a:ext cx="3501280" cy="353943"/>
          </a:xfrm>
          <a:prstGeom prst="rect">
            <a:avLst/>
          </a:prstGeom>
          <a:noFill/>
        </p:spPr>
        <p:txBody>
          <a:bodyPr wrap="none" rtlCol="0">
            <a:spAutoFit/>
          </a:bodyPr>
          <a:lstStyle/>
          <a:p>
            <a:r>
              <a:rPr lang="en-US" sz="1700" dirty="0" smtClean="0">
                <a:latin typeface="Corbel" panose="020B0503020204020204" pitchFamily="34" charset="0"/>
              </a:rPr>
              <a:t>Cumulative proportion without ESRD</a:t>
            </a:r>
            <a:endParaRPr lang="el-GR" sz="1700" dirty="0">
              <a:latin typeface="Corbel" panose="020B0503020204020204" pitchFamily="34" charset="0"/>
            </a:endParaRPr>
          </a:p>
        </p:txBody>
      </p:sp>
      <p:cxnSp>
        <p:nvCxnSpPr>
          <p:cNvPr id="450" name="Straight Connector 449"/>
          <p:cNvCxnSpPr/>
          <p:nvPr/>
        </p:nvCxnSpPr>
        <p:spPr>
          <a:xfrm rot="16200000">
            <a:off x="8275631" y="5514873"/>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2" name="TextBox 451"/>
          <p:cNvSpPr txBox="1"/>
          <p:nvPr/>
        </p:nvSpPr>
        <p:spPr>
          <a:xfrm>
            <a:off x="4490324" y="5498104"/>
            <a:ext cx="390620" cy="338554"/>
          </a:xfrm>
          <a:prstGeom prst="rect">
            <a:avLst/>
          </a:prstGeom>
          <a:noFill/>
        </p:spPr>
        <p:txBody>
          <a:bodyPr wrap="none" rtlCol="0">
            <a:spAutoFit/>
          </a:bodyPr>
          <a:lstStyle/>
          <a:p>
            <a:pPr algn="ctr"/>
            <a:r>
              <a:rPr lang="en-US" sz="1600" dirty="0" smtClean="0">
                <a:latin typeface="Corbel" panose="020B0503020204020204" pitchFamily="34" charset="0"/>
              </a:rPr>
              <a:t>20</a:t>
            </a:r>
            <a:endParaRPr lang="el-GR" sz="1600" dirty="0">
              <a:latin typeface="Corbel" panose="020B0503020204020204" pitchFamily="34" charset="0"/>
            </a:endParaRPr>
          </a:p>
        </p:txBody>
      </p:sp>
      <p:sp>
        <p:nvSpPr>
          <p:cNvPr id="453" name="TextBox 452"/>
          <p:cNvSpPr txBox="1"/>
          <p:nvPr/>
        </p:nvSpPr>
        <p:spPr>
          <a:xfrm>
            <a:off x="5696830" y="5498104"/>
            <a:ext cx="396262" cy="338554"/>
          </a:xfrm>
          <a:prstGeom prst="rect">
            <a:avLst/>
          </a:prstGeom>
          <a:noFill/>
        </p:spPr>
        <p:txBody>
          <a:bodyPr wrap="none" rtlCol="0">
            <a:spAutoFit/>
          </a:bodyPr>
          <a:lstStyle/>
          <a:p>
            <a:pPr algn="ctr"/>
            <a:r>
              <a:rPr lang="en-US" sz="1600" dirty="0" smtClean="0">
                <a:latin typeface="Corbel" panose="020B0503020204020204" pitchFamily="34" charset="0"/>
              </a:rPr>
              <a:t>40</a:t>
            </a:r>
            <a:endParaRPr lang="el-GR" sz="1600" dirty="0">
              <a:latin typeface="Corbel" panose="020B0503020204020204" pitchFamily="34" charset="0"/>
            </a:endParaRPr>
          </a:p>
        </p:txBody>
      </p:sp>
      <p:sp>
        <p:nvSpPr>
          <p:cNvPr id="454" name="TextBox 453"/>
          <p:cNvSpPr txBox="1"/>
          <p:nvPr/>
        </p:nvSpPr>
        <p:spPr>
          <a:xfrm>
            <a:off x="6891080" y="5498104"/>
            <a:ext cx="397866" cy="338554"/>
          </a:xfrm>
          <a:prstGeom prst="rect">
            <a:avLst/>
          </a:prstGeom>
          <a:noFill/>
        </p:spPr>
        <p:txBody>
          <a:bodyPr wrap="none" rtlCol="0">
            <a:spAutoFit/>
          </a:bodyPr>
          <a:lstStyle/>
          <a:p>
            <a:pPr algn="ctr"/>
            <a:r>
              <a:rPr lang="en-US" sz="1600" dirty="0" smtClean="0">
                <a:latin typeface="Corbel" panose="020B0503020204020204" pitchFamily="34" charset="0"/>
              </a:rPr>
              <a:t>60</a:t>
            </a:r>
            <a:endParaRPr lang="el-GR" sz="1600" dirty="0">
              <a:latin typeface="Corbel" panose="020B0503020204020204" pitchFamily="34" charset="0"/>
            </a:endParaRPr>
          </a:p>
        </p:txBody>
      </p:sp>
      <p:sp>
        <p:nvSpPr>
          <p:cNvPr id="455" name="TextBox 454"/>
          <p:cNvSpPr txBox="1"/>
          <p:nvPr/>
        </p:nvSpPr>
        <p:spPr>
          <a:xfrm>
            <a:off x="8115306" y="5498104"/>
            <a:ext cx="396262" cy="338554"/>
          </a:xfrm>
          <a:prstGeom prst="rect">
            <a:avLst/>
          </a:prstGeom>
          <a:noFill/>
        </p:spPr>
        <p:txBody>
          <a:bodyPr wrap="none" rtlCol="0">
            <a:spAutoFit/>
          </a:bodyPr>
          <a:lstStyle/>
          <a:p>
            <a:pPr algn="ctr"/>
            <a:r>
              <a:rPr lang="en-US" sz="1600" dirty="0" smtClean="0">
                <a:latin typeface="Corbel" panose="020B0503020204020204" pitchFamily="34" charset="0"/>
              </a:rPr>
              <a:t>80</a:t>
            </a:r>
            <a:endParaRPr lang="el-GR" sz="1600" dirty="0">
              <a:latin typeface="Corbel" panose="020B0503020204020204" pitchFamily="34" charset="0"/>
            </a:endParaRPr>
          </a:p>
        </p:txBody>
      </p:sp>
      <p:sp>
        <p:nvSpPr>
          <p:cNvPr id="456" name="TextBox 455"/>
          <p:cNvSpPr txBox="1"/>
          <p:nvPr/>
        </p:nvSpPr>
        <p:spPr>
          <a:xfrm>
            <a:off x="9302663" y="5498104"/>
            <a:ext cx="487634" cy="338554"/>
          </a:xfrm>
          <a:prstGeom prst="rect">
            <a:avLst/>
          </a:prstGeom>
          <a:noFill/>
        </p:spPr>
        <p:txBody>
          <a:bodyPr wrap="none" rtlCol="0">
            <a:spAutoFit/>
          </a:bodyPr>
          <a:lstStyle/>
          <a:p>
            <a:pPr algn="ctr"/>
            <a:r>
              <a:rPr lang="en-US" sz="1600" dirty="0" smtClean="0">
                <a:latin typeface="Corbel" panose="020B0503020204020204" pitchFamily="34" charset="0"/>
              </a:rPr>
              <a:t>100</a:t>
            </a:r>
            <a:endParaRPr lang="el-GR" sz="1600" dirty="0">
              <a:latin typeface="Corbel" panose="020B0503020204020204" pitchFamily="34" charset="0"/>
            </a:endParaRPr>
          </a:p>
        </p:txBody>
      </p:sp>
      <p:sp>
        <p:nvSpPr>
          <p:cNvPr id="457" name="TextBox 456"/>
          <p:cNvSpPr txBox="1"/>
          <p:nvPr/>
        </p:nvSpPr>
        <p:spPr>
          <a:xfrm>
            <a:off x="5987278" y="5867081"/>
            <a:ext cx="1130439" cy="353943"/>
          </a:xfrm>
          <a:prstGeom prst="rect">
            <a:avLst/>
          </a:prstGeom>
          <a:noFill/>
        </p:spPr>
        <p:txBody>
          <a:bodyPr wrap="none" rtlCol="0">
            <a:spAutoFit/>
          </a:bodyPr>
          <a:lstStyle/>
          <a:p>
            <a:pPr algn="ctr"/>
            <a:r>
              <a:rPr lang="en-US" sz="1700" dirty="0" smtClean="0">
                <a:latin typeface="Corbel" panose="020B0503020204020204" pitchFamily="34" charset="0"/>
              </a:rPr>
              <a:t>Age, years</a:t>
            </a:r>
            <a:endParaRPr lang="el-GR" sz="1700" dirty="0">
              <a:latin typeface="Corbel" panose="020B0503020204020204" pitchFamily="34" charset="0"/>
            </a:endParaRPr>
          </a:p>
        </p:txBody>
      </p:sp>
      <p:grpSp>
        <p:nvGrpSpPr>
          <p:cNvPr id="5" name="Group 4"/>
          <p:cNvGrpSpPr/>
          <p:nvPr/>
        </p:nvGrpSpPr>
        <p:grpSpPr>
          <a:xfrm>
            <a:off x="3430092" y="1347346"/>
            <a:ext cx="5286152" cy="3430816"/>
            <a:chOff x="2412696" y="1341683"/>
            <a:chExt cx="5286152" cy="3430816"/>
          </a:xfrm>
        </p:grpSpPr>
        <p:grpSp>
          <p:nvGrpSpPr>
            <p:cNvPr id="417" name="Group 416"/>
            <p:cNvGrpSpPr/>
            <p:nvPr/>
          </p:nvGrpSpPr>
          <p:grpSpPr>
            <a:xfrm>
              <a:off x="2412696" y="1341683"/>
              <a:ext cx="602044" cy="53282"/>
              <a:chOff x="2442210" y="3120861"/>
              <a:chExt cx="240858" cy="72000"/>
            </a:xfrm>
          </p:grpSpPr>
          <p:cxnSp>
            <p:nvCxnSpPr>
              <p:cNvPr id="559" name="Straight Connector 558"/>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60" name="Straight Connector 559"/>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19" name="Group 418"/>
            <p:cNvGrpSpPr/>
            <p:nvPr/>
          </p:nvGrpSpPr>
          <p:grpSpPr>
            <a:xfrm>
              <a:off x="3242542" y="1430422"/>
              <a:ext cx="153100" cy="67860"/>
              <a:chOff x="2442210" y="3120861"/>
              <a:chExt cx="240858" cy="72000"/>
            </a:xfrm>
          </p:grpSpPr>
          <p:cxnSp>
            <p:nvCxnSpPr>
              <p:cNvPr id="557" name="Straight Connector 556"/>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58" name="Straight Connector 557"/>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20" name="Group 419"/>
            <p:cNvGrpSpPr/>
            <p:nvPr/>
          </p:nvGrpSpPr>
          <p:grpSpPr>
            <a:xfrm>
              <a:off x="3397214" y="1497029"/>
              <a:ext cx="90237" cy="123255"/>
              <a:chOff x="2442210" y="3120861"/>
              <a:chExt cx="240858" cy="72000"/>
            </a:xfrm>
          </p:grpSpPr>
          <p:cxnSp>
            <p:nvCxnSpPr>
              <p:cNvPr id="555" name="Straight Connector 554"/>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56" name="Straight Connector 555"/>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21" name="Group 420"/>
            <p:cNvGrpSpPr/>
            <p:nvPr/>
          </p:nvGrpSpPr>
          <p:grpSpPr>
            <a:xfrm>
              <a:off x="3016552" y="1390972"/>
              <a:ext cx="225304" cy="35746"/>
              <a:chOff x="2442210" y="3120861"/>
              <a:chExt cx="240858" cy="72000"/>
            </a:xfrm>
          </p:grpSpPr>
          <p:cxnSp>
            <p:nvCxnSpPr>
              <p:cNvPr id="553" name="Straight Connector 552"/>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54" name="Straight Connector 553"/>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22" name="Group 421"/>
            <p:cNvGrpSpPr/>
            <p:nvPr/>
          </p:nvGrpSpPr>
          <p:grpSpPr>
            <a:xfrm>
              <a:off x="3490506" y="1620285"/>
              <a:ext cx="65246" cy="86514"/>
              <a:chOff x="2442210" y="3120861"/>
              <a:chExt cx="240858" cy="72000"/>
            </a:xfrm>
          </p:grpSpPr>
          <p:cxnSp>
            <p:nvCxnSpPr>
              <p:cNvPr id="551" name="Straight Connector 550"/>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52" name="Straight Connector 551"/>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23" name="Group 422"/>
            <p:cNvGrpSpPr/>
            <p:nvPr/>
          </p:nvGrpSpPr>
          <p:grpSpPr>
            <a:xfrm>
              <a:off x="3550811" y="1706984"/>
              <a:ext cx="78531" cy="74471"/>
              <a:chOff x="2442210" y="3120861"/>
              <a:chExt cx="240858" cy="72000"/>
            </a:xfrm>
          </p:grpSpPr>
          <p:cxnSp>
            <p:nvCxnSpPr>
              <p:cNvPr id="549" name="Straight Connector 548"/>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50" name="Straight Connector 549"/>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24" name="Group 423"/>
            <p:cNvGrpSpPr/>
            <p:nvPr/>
          </p:nvGrpSpPr>
          <p:grpSpPr>
            <a:xfrm>
              <a:off x="3626973" y="1779023"/>
              <a:ext cx="112670" cy="99218"/>
              <a:chOff x="2442210" y="3120861"/>
              <a:chExt cx="240858" cy="72000"/>
            </a:xfrm>
          </p:grpSpPr>
          <p:cxnSp>
            <p:nvCxnSpPr>
              <p:cNvPr id="547" name="Straight Connector 546"/>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48" name="Straight Connector 547"/>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25" name="Group 424"/>
            <p:cNvGrpSpPr/>
            <p:nvPr/>
          </p:nvGrpSpPr>
          <p:grpSpPr>
            <a:xfrm>
              <a:off x="3738215" y="1874268"/>
              <a:ext cx="62718" cy="26550"/>
              <a:chOff x="2442210" y="3120861"/>
              <a:chExt cx="240858" cy="72000"/>
            </a:xfrm>
          </p:grpSpPr>
          <p:cxnSp>
            <p:nvCxnSpPr>
              <p:cNvPr id="545" name="Straight Connector 544"/>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46" name="Straight Connector 545"/>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26" name="Group 425"/>
            <p:cNvGrpSpPr/>
            <p:nvPr/>
          </p:nvGrpSpPr>
          <p:grpSpPr>
            <a:xfrm>
              <a:off x="3797166" y="1897402"/>
              <a:ext cx="52650" cy="60285"/>
              <a:chOff x="2442210" y="3120861"/>
              <a:chExt cx="240858" cy="72000"/>
            </a:xfrm>
          </p:grpSpPr>
          <p:cxnSp>
            <p:nvCxnSpPr>
              <p:cNvPr id="543" name="Straight Connector 542"/>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44" name="Straight Connector 543"/>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27" name="Group 426"/>
            <p:cNvGrpSpPr/>
            <p:nvPr/>
          </p:nvGrpSpPr>
          <p:grpSpPr>
            <a:xfrm>
              <a:off x="3849816" y="1954881"/>
              <a:ext cx="133533" cy="95769"/>
              <a:chOff x="2442210" y="3120861"/>
              <a:chExt cx="240858" cy="72000"/>
            </a:xfrm>
          </p:grpSpPr>
          <p:cxnSp>
            <p:nvCxnSpPr>
              <p:cNvPr id="541" name="Straight Connector 540"/>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42" name="Straight Connector 541"/>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30" name="Group 429"/>
            <p:cNvGrpSpPr/>
            <p:nvPr/>
          </p:nvGrpSpPr>
          <p:grpSpPr>
            <a:xfrm>
              <a:off x="3984679" y="2050649"/>
              <a:ext cx="52650" cy="36044"/>
              <a:chOff x="2442210" y="3120861"/>
              <a:chExt cx="240858" cy="72000"/>
            </a:xfrm>
          </p:grpSpPr>
          <p:cxnSp>
            <p:nvCxnSpPr>
              <p:cNvPr id="539" name="Straight Connector 538"/>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40" name="Straight Connector 539"/>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35" name="Group 434"/>
            <p:cNvGrpSpPr/>
            <p:nvPr/>
          </p:nvGrpSpPr>
          <p:grpSpPr>
            <a:xfrm>
              <a:off x="4037328" y="2087624"/>
              <a:ext cx="66329" cy="77041"/>
              <a:chOff x="2442210" y="3120861"/>
              <a:chExt cx="240858" cy="72000"/>
            </a:xfrm>
          </p:grpSpPr>
          <p:cxnSp>
            <p:nvCxnSpPr>
              <p:cNvPr id="537" name="Straight Connector 536"/>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38" name="Straight Connector 537"/>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42" name="Group 441"/>
            <p:cNvGrpSpPr/>
            <p:nvPr/>
          </p:nvGrpSpPr>
          <p:grpSpPr>
            <a:xfrm>
              <a:off x="4103657" y="2164665"/>
              <a:ext cx="61366" cy="157388"/>
              <a:chOff x="2442210" y="3120861"/>
              <a:chExt cx="240858" cy="72000"/>
            </a:xfrm>
          </p:grpSpPr>
          <p:cxnSp>
            <p:nvCxnSpPr>
              <p:cNvPr id="535" name="Straight Connector 534"/>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36" name="Straight Connector 535"/>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44" name="Group 443"/>
            <p:cNvGrpSpPr/>
            <p:nvPr/>
          </p:nvGrpSpPr>
          <p:grpSpPr>
            <a:xfrm>
              <a:off x="4163917" y="2326450"/>
              <a:ext cx="66962" cy="85677"/>
              <a:chOff x="2442210" y="3120861"/>
              <a:chExt cx="240858" cy="72000"/>
            </a:xfrm>
          </p:grpSpPr>
          <p:cxnSp>
            <p:nvCxnSpPr>
              <p:cNvPr id="533" name="Straight Connector 532"/>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34" name="Straight Connector 533"/>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58" name="Group 457"/>
            <p:cNvGrpSpPr/>
            <p:nvPr/>
          </p:nvGrpSpPr>
          <p:grpSpPr>
            <a:xfrm>
              <a:off x="4227288" y="2412127"/>
              <a:ext cx="64436" cy="133888"/>
              <a:chOff x="2442210" y="3120861"/>
              <a:chExt cx="240858" cy="72000"/>
            </a:xfrm>
          </p:grpSpPr>
          <p:cxnSp>
            <p:nvCxnSpPr>
              <p:cNvPr id="531" name="Straight Connector 530"/>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32" name="Straight Connector 531"/>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59" name="Group 458"/>
            <p:cNvGrpSpPr/>
            <p:nvPr/>
          </p:nvGrpSpPr>
          <p:grpSpPr>
            <a:xfrm>
              <a:off x="4289620" y="2546014"/>
              <a:ext cx="64436" cy="284649"/>
              <a:chOff x="2442210" y="3120861"/>
              <a:chExt cx="240858" cy="72000"/>
            </a:xfrm>
          </p:grpSpPr>
          <p:cxnSp>
            <p:nvCxnSpPr>
              <p:cNvPr id="529" name="Straight Connector 528"/>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30" name="Straight Connector 529"/>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60" name="Group 459"/>
            <p:cNvGrpSpPr/>
            <p:nvPr/>
          </p:nvGrpSpPr>
          <p:grpSpPr>
            <a:xfrm>
              <a:off x="4351768" y="2830663"/>
              <a:ext cx="64436" cy="183963"/>
              <a:chOff x="2442210" y="3120861"/>
              <a:chExt cx="240858" cy="72000"/>
            </a:xfrm>
          </p:grpSpPr>
          <p:cxnSp>
            <p:nvCxnSpPr>
              <p:cNvPr id="527" name="Straight Connector 526"/>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28" name="Straight Connector 527"/>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61" name="Group 460"/>
            <p:cNvGrpSpPr/>
            <p:nvPr/>
          </p:nvGrpSpPr>
          <p:grpSpPr>
            <a:xfrm>
              <a:off x="4418345" y="3014627"/>
              <a:ext cx="47616" cy="139623"/>
              <a:chOff x="2442210" y="3120861"/>
              <a:chExt cx="240858" cy="72000"/>
            </a:xfrm>
          </p:grpSpPr>
          <p:cxnSp>
            <p:nvCxnSpPr>
              <p:cNvPr id="525" name="Straight Connector 524"/>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26" name="Straight Connector 525"/>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62" name="Group 461"/>
            <p:cNvGrpSpPr/>
            <p:nvPr/>
          </p:nvGrpSpPr>
          <p:grpSpPr>
            <a:xfrm>
              <a:off x="4466823" y="3157077"/>
              <a:ext cx="69406" cy="72396"/>
              <a:chOff x="2442210" y="3120861"/>
              <a:chExt cx="240858" cy="72000"/>
            </a:xfrm>
          </p:grpSpPr>
          <p:cxnSp>
            <p:nvCxnSpPr>
              <p:cNvPr id="523" name="Straight Connector 522"/>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24" name="Straight Connector 523"/>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65" name="Group 464"/>
            <p:cNvGrpSpPr/>
            <p:nvPr/>
          </p:nvGrpSpPr>
          <p:grpSpPr>
            <a:xfrm>
              <a:off x="4536229" y="3230247"/>
              <a:ext cx="58803" cy="72396"/>
              <a:chOff x="2442210" y="3120861"/>
              <a:chExt cx="240858" cy="72000"/>
            </a:xfrm>
          </p:grpSpPr>
          <p:cxnSp>
            <p:nvCxnSpPr>
              <p:cNvPr id="521" name="Straight Connector 520"/>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22" name="Straight Connector 521"/>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66" name="Group 465"/>
            <p:cNvGrpSpPr/>
            <p:nvPr/>
          </p:nvGrpSpPr>
          <p:grpSpPr>
            <a:xfrm>
              <a:off x="4595033" y="3307851"/>
              <a:ext cx="56230" cy="36198"/>
              <a:chOff x="2442210" y="3120861"/>
              <a:chExt cx="240858" cy="72000"/>
            </a:xfrm>
          </p:grpSpPr>
          <p:cxnSp>
            <p:nvCxnSpPr>
              <p:cNvPr id="519" name="Straight Connector 518"/>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20" name="Straight Connector 519"/>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67" name="Group 466"/>
            <p:cNvGrpSpPr/>
            <p:nvPr/>
          </p:nvGrpSpPr>
          <p:grpSpPr>
            <a:xfrm>
              <a:off x="4651263" y="3344823"/>
              <a:ext cx="56231" cy="123369"/>
              <a:chOff x="2442210" y="3120861"/>
              <a:chExt cx="240858" cy="72000"/>
            </a:xfrm>
          </p:grpSpPr>
          <p:cxnSp>
            <p:nvCxnSpPr>
              <p:cNvPr id="517" name="Straight Connector 516"/>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18" name="Straight Connector 517"/>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68" name="Group 467"/>
            <p:cNvGrpSpPr/>
            <p:nvPr/>
          </p:nvGrpSpPr>
          <p:grpSpPr>
            <a:xfrm>
              <a:off x="4708527" y="3468966"/>
              <a:ext cx="57771" cy="50350"/>
              <a:chOff x="2442210" y="3120861"/>
              <a:chExt cx="240858" cy="72000"/>
            </a:xfrm>
          </p:grpSpPr>
          <p:cxnSp>
            <p:nvCxnSpPr>
              <p:cNvPr id="515" name="Straight Connector 514"/>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16" name="Straight Connector 515"/>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69" name="Group 468"/>
            <p:cNvGrpSpPr/>
            <p:nvPr/>
          </p:nvGrpSpPr>
          <p:grpSpPr>
            <a:xfrm>
              <a:off x="4763446" y="3516185"/>
              <a:ext cx="69406" cy="85293"/>
              <a:chOff x="2442210" y="3120861"/>
              <a:chExt cx="240858" cy="72000"/>
            </a:xfrm>
          </p:grpSpPr>
          <p:cxnSp>
            <p:nvCxnSpPr>
              <p:cNvPr id="513" name="Straight Connector 512"/>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14" name="Straight Connector 513"/>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70" name="Group 469"/>
            <p:cNvGrpSpPr/>
            <p:nvPr/>
          </p:nvGrpSpPr>
          <p:grpSpPr>
            <a:xfrm>
              <a:off x="4832270" y="3599603"/>
              <a:ext cx="51311" cy="72396"/>
              <a:chOff x="2442210" y="3120861"/>
              <a:chExt cx="240858" cy="72000"/>
            </a:xfrm>
          </p:grpSpPr>
          <p:cxnSp>
            <p:nvCxnSpPr>
              <p:cNvPr id="511" name="Straight Connector 510"/>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12" name="Straight Connector 511"/>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71" name="Group 470"/>
            <p:cNvGrpSpPr/>
            <p:nvPr/>
          </p:nvGrpSpPr>
          <p:grpSpPr>
            <a:xfrm>
              <a:off x="4881329" y="3674162"/>
              <a:ext cx="65862" cy="39243"/>
              <a:chOff x="2442210" y="3120861"/>
              <a:chExt cx="240858" cy="72000"/>
            </a:xfrm>
          </p:grpSpPr>
          <p:cxnSp>
            <p:nvCxnSpPr>
              <p:cNvPr id="509" name="Straight Connector 508"/>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10" name="Straight Connector 509"/>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72" name="Group 471"/>
            <p:cNvGrpSpPr/>
            <p:nvPr/>
          </p:nvGrpSpPr>
          <p:grpSpPr>
            <a:xfrm>
              <a:off x="4948462" y="3713405"/>
              <a:ext cx="161905" cy="72396"/>
              <a:chOff x="2442210" y="3120861"/>
              <a:chExt cx="240858" cy="72000"/>
            </a:xfrm>
          </p:grpSpPr>
          <p:cxnSp>
            <p:nvCxnSpPr>
              <p:cNvPr id="507" name="Straight Connector 506"/>
              <p:cNvCxnSpPr/>
              <p:nvPr/>
            </p:nvCxnSpPr>
            <p:spPr>
              <a:xfrm flipV="1">
                <a:off x="2442210" y="3120866"/>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08" name="Straight Connector 507"/>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73" name="Group 472"/>
            <p:cNvGrpSpPr/>
            <p:nvPr/>
          </p:nvGrpSpPr>
          <p:grpSpPr>
            <a:xfrm>
              <a:off x="5109156" y="3787350"/>
              <a:ext cx="65468" cy="96752"/>
              <a:chOff x="2442210" y="3120861"/>
              <a:chExt cx="240858" cy="72000"/>
            </a:xfrm>
          </p:grpSpPr>
          <p:cxnSp>
            <p:nvCxnSpPr>
              <p:cNvPr id="505" name="Straight Connector 504"/>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06" name="Straight Connector 505"/>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74" name="Group 473"/>
            <p:cNvGrpSpPr/>
            <p:nvPr/>
          </p:nvGrpSpPr>
          <p:grpSpPr>
            <a:xfrm>
              <a:off x="5174625" y="3884102"/>
              <a:ext cx="51311" cy="41405"/>
              <a:chOff x="2442210" y="3120861"/>
              <a:chExt cx="240858" cy="72000"/>
            </a:xfrm>
          </p:grpSpPr>
          <p:cxnSp>
            <p:nvCxnSpPr>
              <p:cNvPr id="503" name="Straight Connector 502"/>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04" name="Straight Connector 503"/>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75" name="Group 474"/>
            <p:cNvGrpSpPr/>
            <p:nvPr/>
          </p:nvGrpSpPr>
          <p:grpSpPr>
            <a:xfrm>
              <a:off x="5223684" y="3922624"/>
              <a:ext cx="73367" cy="72396"/>
              <a:chOff x="2442210" y="3120861"/>
              <a:chExt cx="240858" cy="72000"/>
            </a:xfrm>
          </p:grpSpPr>
          <p:cxnSp>
            <p:nvCxnSpPr>
              <p:cNvPr id="501" name="Straight Connector 500"/>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02" name="Straight Connector 501"/>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76" name="Group 475"/>
            <p:cNvGrpSpPr/>
            <p:nvPr/>
          </p:nvGrpSpPr>
          <p:grpSpPr>
            <a:xfrm>
              <a:off x="5297051" y="3998887"/>
              <a:ext cx="51311" cy="56161"/>
              <a:chOff x="2442210" y="3120861"/>
              <a:chExt cx="240858" cy="72000"/>
            </a:xfrm>
          </p:grpSpPr>
          <p:cxnSp>
            <p:nvCxnSpPr>
              <p:cNvPr id="499" name="Straight Connector 498"/>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00" name="Straight Connector 499"/>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77" name="Group 476"/>
            <p:cNvGrpSpPr/>
            <p:nvPr/>
          </p:nvGrpSpPr>
          <p:grpSpPr>
            <a:xfrm>
              <a:off x="5348361" y="4055047"/>
              <a:ext cx="63620" cy="153247"/>
              <a:chOff x="2442210" y="3120861"/>
              <a:chExt cx="240858" cy="72000"/>
            </a:xfrm>
          </p:grpSpPr>
          <p:cxnSp>
            <p:nvCxnSpPr>
              <p:cNvPr id="497" name="Straight Connector 496"/>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98" name="Straight Connector 497"/>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78" name="Group 477"/>
            <p:cNvGrpSpPr/>
            <p:nvPr/>
          </p:nvGrpSpPr>
          <p:grpSpPr>
            <a:xfrm>
              <a:off x="5411689" y="4205926"/>
              <a:ext cx="63620" cy="107145"/>
              <a:chOff x="2442210" y="3120861"/>
              <a:chExt cx="240858" cy="72000"/>
            </a:xfrm>
          </p:grpSpPr>
          <p:cxnSp>
            <p:nvCxnSpPr>
              <p:cNvPr id="495" name="Straight Connector 494"/>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96" name="Straight Connector 495"/>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79" name="Group 478"/>
            <p:cNvGrpSpPr/>
            <p:nvPr/>
          </p:nvGrpSpPr>
          <p:grpSpPr>
            <a:xfrm>
              <a:off x="5475309" y="4312713"/>
              <a:ext cx="352753" cy="68759"/>
              <a:chOff x="2442210" y="3120861"/>
              <a:chExt cx="240858" cy="72000"/>
            </a:xfrm>
          </p:grpSpPr>
          <p:cxnSp>
            <p:nvCxnSpPr>
              <p:cNvPr id="493" name="Straight Connector 492"/>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94" name="Straight Connector 493"/>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80" name="Group 479"/>
            <p:cNvGrpSpPr/>
            <p:nvPr/>
          </p:nvGrpSpPr>
          <p:grpSpPr>
            <a:xfrm>
              <a:off x="5828062" y="4385120"/>
              <a:ext cx="248912" cy="68759"/>
              <a:chOff x="2442210" y="3120861"/>
              <a:chExt cx="240858" cy="72000"/>
            </a:xfrm>
          </p:grpSpPr>
          <p:cxnSp>
            <p:nvCxnSpPr>
              <p:cNvPr id="491" name="Straight Connector 490"/>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92" name="Straight Connector 491"/>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81" name="Group 480"/>
            <p:cNvGrpSpPr/>
            <p:nvPr/>
          </p:nvGrpSpPr>
          <p:grpSpPr>
            <a:xfrm>
              <a:off x="6075412" y="4453879"/>
              <a:ext cx="239412" cy="101190"/>
              <a:chOff x="2442210" y="3120861"/>
              <a:chExt cx="240858" cy="72000"/>
            </a:xfrm>
          </p:grpSpPr>
          <p:cxnSp>
            <p:nvCxnSpPr>
              <p:cNvPr id="489" name="Straight Connector 488"/>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90" name="Straight Connector 489"/>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82" name="Group 481"/>
            <p:cNvGrpSpPr/>
            <p:nvPr/>
          </p:nvGrpSpPr>
          <p:grpSpPr>
            <a:xfrm>
              <a:off x="6314824" y="4556531"/>
              <a:ext cx="188971" cy="101190"/>
              <a:chOff x="2442210" y="3120861"/>
              <a:chExt cx="240858" cy="72000"/>
            </a:xfrm>
          </p:grpSpPr>
          <p:cxnSp>
            <p:nvCxnSpPr>
              <p:cNvPr id="487" name="Straight Connector 486"/>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88" name="Straight Connector 487"/>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grpSp>
          <p:nvGrpSpPr>
            <p:cNvPr id="483" name="Group 482"/>
            <p:cNvGrpSpPr/>
            <p:nvPr/>
          </p:nvGrpSpPr>
          <p:grpSpPr>
            <a:xfrm>
              <a:off x="6503795" y="4656145"/>
              <a:ext cx="236944" cy="114572"/>
              <a:chOff x="2442210" y="3120861"/>
              <a:chExt cx="240858" cy="72000"/>
            </a:xfrm>
          </p:grpSpPr>
          <p:cxnSp>
            <p:nvCxnSpPr>
              <p:cNvPr id="485" name="Straight Connector 484"/>
              <p:cNvCxnSpPr/>
              <p:nvPr/>
            </p:nvCxnSpPr>
            <p:spPr>
              <a:xfrm flipV="1">
                <a:off x="2442210" y="3120861"/>
                <a:ext cx="240858"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86" name="Straight Connector 485"/>
              <p:cNvCxnSpPr/>
              <p:nvPr/>
            </p:nvCxnSpPr>
            <p:spPr>
              <a:xfrm flipV="1">
                <a:off x="2683068" y="3120861"/>
                <a:ext cx="0" cy="7200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cxnSp>
          <p:nvCxnSpPr>
            <p:cNvPr id="484" name="Straight Connector 483"/>
            <p:cNvCxnSpPr/>
            <p:nvPr/>
          </p:nvCxnSpPr>
          <p:spPr>
            <a:xfrm flipV="1">
              <a:off x="6740738" y="4772499"/>
              <a:ext cx="958110"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grpSp>
      <p:sp>
        <p:nvSpPr>
          <p:cNvPr id="733" name="TextBox 732"/>
          <p:cNvSpPr txBox="1"/>
          <p:nvPr/>
        </p:nvSpPr>
        <p:spPr>
          <a:xfrm>
            <a:off x="3331306" y="5498104"/>
            <a:ext cx="290464" cy="338554"/>
          </a:xfrm>
          <a:prstGeom prst="rect">
            <a:avLst/>
          </a:prstGeom>
          <a:noFill/>
        </p:spPr>
        <p:txBody>
          <a:bodyPr wrap="none" rtlCol="0">
            <a:spAutoFit/>
          </a:bodyPr>
          <a:lstStyle/>
          <a:p>
            <a:pPr algn="ctr"/>
            <a:r>
              <a:rPr lang="el-GR" sz="1600" dirty="0" smtClean="0">
                <a:latin typeface="Corbel" panose="020B0503020204020204" pitchFamily="34" charset="0"/>
              </a:rPr>
              <a:t>0</a:t>
            </a:r>
            <a:endParaRPr lang="el-GR" sz="1600" dirty="0">
              <a:latin typeface="Corbel" panose="020B0503020204020204" pitchFamily="34" charset="0"/>
            </a:endParaRPr>
          </a:p>
        </p:txBody>
      </p:sp>
      <p:grpSp>
        <p:nvGrpSpPr>
          <p:cNvPr id="323" name="Group 322"/>
          <p:cNvGrpSpPr/>
          <p:nvPr/>
        </p:nvGrpSpPr>
        <p:grpSpPr>
          <a:xfrm>
            <a:off x="3430092" y="1347346"/>
            <a:ext cx="3363299" cy="3907279"/>
            <a:chOff x="1457767" y="-430417"/>
            <a:chExt cx="5791586" cy="6728317"/>
          </a:xfrm>
        </p:grpSpPr>
        <p:grpSp>
          <p:nvGrpSpPr>
            <p:cNvPr id="562" name="Group 561"/>
            <p:cNvGrpSpPr/>
            <p:nvPr/>
          </p:nvGrpSpPr>
          <p:grpSpPr>
            <a:xfrm>
              <a:off x="1457767" y="-430417"/>
              <a:ext cx="848288" cy="91752"/>
              <a:chOff x="2442210" y="3120861"/>
              <a:chExt cx="240858" cy="72000"/>
            </a:xfrm>
          </p:grpSpPr>
          <p:cxnSp>
            <p:nvCxnSpPr>
              <p:cNvPr id="617" name="Straight Connector 616"/>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618" name="Straight Connector 617"/>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63" name="Group 562"/>
            <p:cNvGrpSpPr/>
            <p:nvPr/>
          </p:nvGrpSpPr>
          <p:grpSpPr>
            <a:xfrm>
              <a:off x="2688336" y="-225323"/>
              <a:ext cx="193853" cy="207180"/>
              <a:chOff x="2442210" y="3120861"/>
              <a:chExt cx="240858" cy="72000"/>
            </a:xfrm>
          </p:grpSpPr>
          <p:cxnSp>
            <p:nvCxnSpPr>
              <p:cNvPr id="615" name="Straight Connector 614"/>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616" name="Straight Connector 615"/>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64" name="Group 563"/>
            <p:cNvGrpSpPr/>
            <p:nvPr/>
          </p:nvGrpSpPr>
          <p:grpSpPr>
            <a:xfrm>
              <a:off x="2882188" y="-17108"/>
              <a:ext cx="198422" cy="378362"/>
              <a:chOff x="2442210" y="3120861"/>
              <a:chExt cx="240858" cy="72000"/>
            </a:xfrm>
          </p:grpSpPr>
          <p:cxnSp>
            <p:nvCxnSpPr>
              <p:cNvPr id="613" name="Straight Connector 612"/>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614" name="Straight Connector 613"/>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65" name="Group 564"/>
            <p:cNvGrpSpPr/>
            <p:nvPr/>
          </p:nvGrpSpPr>
          <p:grpSpPr>
            <a:xfrm>
              <a:off x="2300364" y="-334975"/>
              <a:ext cx="387972" cy="113581"/>
              <a:chOff x="2442210" y="3120861"/>
              <a:chExt cx="240858" cy="72000"/>
            </a:xfrm>
          </p:grpSpPr>
          <p:cxnSp>
            <p:nvCxnSpPr>
              <p:cNvPr id="611" name="Straight Connector 610"/>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612" name="Straight Connector 611"/>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66" name="Group 565"/>
            <p:cNvGrpSpPr/>
            <p:nvPr/>
          </p:nvGrpSpPr>
          <p:grpSpPr>
            <a:xfrm>
              <a:off x="3083781" y="360874"/>
              <a:ext cx="112354" cy="198739"/>
              <a:chOff x="2442210" y="3120861"/>
              <a:chExt cx="240858" cy="72000"/>
            </a:xfrm>
          </p:grpSpPr>
          <p:cxnSp>
            <p:nvCxnSpPr>
              <p:cNvPr id="609" name="Straight Connector 608"/>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610" name="Straight Connector 609"/>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67" name="Group 566"/>
            <p:cNvGrpSpPr/>
            <p:nvPr/>
          </p:nvGrpSpPr>
          <p:grpSpPr>
            <a:xfrm>
              <a:off x="3196136" y="559612"/>
              <a:ext cx="112354" cy="574253"/>
              <a:chOff x="2442210" y="3120861"/>
              <a:chExt cx="240858" cy="72000"/>
            </a:xfrm>
          </p:grpSpPr>
          <p:cxnSp>
            <p:nvCxnSpPr>
              <p:cNvPr id="607" name="Straight Connector 606"/>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608" name="Straight Connector 607"/>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68" name="Group 567"/>
            <p:cNvGrpSpPr/>
            <p:nvPr/>
          </p:nvGrpSpPr>
          <p:grpSpPr>
            <a:xfrm>
              <a:off x="3308490" y="1139484"/>
              <a:ext cx="194017" cy="412866"/>
              <a:chOff x="2442210" y="3120861"/>
              <a:chExt cx="240858" cy="72000"/>
            </a:xfrm>
          </p:grpSpPr>
          <p:cxnSp>
            <p:nvCxnSpPr>
              <p:cNvPr id="605" name="Straight Connector 604"/>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606" name="Straight Connector 605"/>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69" name="Group 568"/>
            <p:cNvGrpSpPr/>
            <p:nvPr/>
          </p:nvGrpSpPr>
          <p:grpSpPr>
            <a:xfrm>
              <a:off x="3502507" y="1549637"/>
              <a:ext cx="108000" cy="421198"/>
              <a:chOff x="2442210" y="3120861"/>
              <a:chExt cx="240858" cy="72000"/>
            </a:xfrm>
          </p:grpSpPr>
          <p:cxnSp>
            <p:nvCxnSpPr>
              <p:cNvPr id="603" name="Straight Connector 602"/>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604" name="Straight Connector 603"/>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70" name="Group 569"/>
            <p:cNvGrpSpPr/>
            <p:nvPr/>
          </p:nvGrpSpPr>
          <p:grpSpPr>
            <a:xfrm>
              <a:off x="3620330" y="1970835"/>
              <a:ext cx="90663" cy="216000"/>
              <a:chOff x="2442210" y="3120861"/>
              <a:chExt cx="240858" cy="72000"/>
            </a:xfrm>
          </p:grpSpPr>
          <p:cxnSp>
            <p:nvCxnSpPr>
              <p:cNvPr id="601" name="Straight Connector 600"/>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602" name="Straight Connector 601"/>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71" name="Group 570"/>
            <p:cNvGrpSpPr/>
            <p:nvPr/>
          </p:nvGrpSpPr>
          <p:grpSpPr>
            <a:xfrm>
              <a:off x="3712455" y="2190936"/>
              <a:ext cx="99024" cy="648000"/>
              <a:chOff x="2442210" y="3120861"/>
              <a:chExt cx="240858" cy="72000"/>
            </a:xfrm>
          </p:grpSpPr>
          <p:cxnSp>
            <p:nvCxnSpPr>
              <p:cNvPr id="599" name="Straight Connector 598"/>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600" name="Straight Connector 599"/>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72" name="Group 571"/>
            <p:cNvGrpSpPr/>
            <p:nvPr/>
          </p:nvGrpSpPr>
          <p:grpSpPr>
            <a:xfrm>
              <a:off x="3804003" y="2840829"/>
              <a:ext cx="128478" cy="432000"/>
              <a:chOff x="2442210" y="3120861"/>
              <a:chExt cx="240858" cy="72000"/>
            </a:xfrm>
          </p:grpSpPr>
          <p:cxnSp>
            <p:nvCxnSpPr>
              <p:cNvPr id="597" name="Straight Connector 596"/>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598" name="Straight Connector 597"/>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73" name="Group 572"/>
            <p:cNvGrpSpPr/>
            <p:nvPr/>
          </p:nvGrpSpPr>
          <p:grpSpPr>
            <a:xfrm>
              <a:off x="3928008" y="3278951"/>
              <a:ext cx="307404" cy="509388"/>
              <a:chOff x="2442210" y="3120861"/>
              <a:chExt cx="240858" cy="72000"/>
            </a:xfrm>
          </p:grpSpPr>
          <p:cxnSp>
            <p:nvCxnSpPr>
              <p:cNvPr id="595" name="Straight Connector 594"/>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596" name="Straight Connector 595"/>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74" name="Group 573"/>
            <p:cNvGrpSpPr/>
            <p:nvPr/>
          </p:nvGrpSpPr>
          <p:grpSpPr>
            <a:xfrm>
              <a:off x="4247679" y="3788339"/>
              <a:ext cx="77489" cy="237600"/>
              <a:chOff x="2442210" y="3120861"/>
              <a:chExt cx="240858" cy="72000"/>
            </a:xfrm>
          </p:grpSpPr>
          <p:cxnSp>
            <p:nvCxnSpPr>
              <p:cNvPr id="593" name="Straight Connector 592"/>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594" name="Straight Connector 593"/>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75" name="Group 574"/>
            <p:cNvGrpSpPr/>
            <p:nvPr/>
          </p:nvGrpSpPr>
          <p:grpSpPr>
            <a:xfrm>
              <a:off x="4322200" y="4029073"/>
              <a:ext cx="109555" cy="252000"/>
              <a:chOff x="2442210" y="3120861"/>
              <a:chExt cx="240858" cy="72000"/>
            </a:xfrm>
          </p:grpSpPr>
          <p:cxnSp>
            <p:nvCxnSpPr>
              <p:cNvPr id="591" name="Straight Connector 590"/>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592" name="Straight Connector 591"/>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76" name="Group 575"/>
            <p:cNvGrpSpPr/>
            <p:nvPr/>
          </p:nvGrpSpPr>
          <p:grpSpPr>
            <a:xfrm>
              <a:off x="4431755" y="4277684"/>
              <a:ext cx="109555" cy="252000"/>
              <a:chOff x="2442210" y="3120861"/>
              <a:chExt cx="240858" cy="72000"/>
            </a:xfrm>
          </p:grpSpPr>
          <p:cxnSp>
            <p:nvCxnSpPr>
              <p:cNvPr id="589" name="Straight Connector 588"/>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590" name="Straight Connector 589"/>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77" name="Group 576"/>
            <p:cNvGrpSpPr/>
            <p:nvPr/>
          </p:nvGrpSpPr>
          <p:grpSpPr>
            <a:xfrm>
              <a:off x="4538669" y="4540885"/>
              <a:ext cx="947731" cy="252000"/>
              <a:chOff x="2442210" y="3120861"/>
              <a:chExt cx="240858" cy="72000"/>
            </a:xfrm>
          </p:grpSpPr>
          <p:cxnSp>
            <p:nvCxnSpPr>
              <p:cNvPr id="587" name="Straight Connector 586"/>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588" name="Straight Connector 587"/>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78" name="Group 577"/>
            <p:cNvGrpSpPr/>
            <p:nvPr/>
          </p:nvGrpSpPr>
          <p:grpSpPr>
            <a:xfrm>
              <a:off x="5486400" y="4804086"/>
              <a:ext cx="510493" cy="543746"/>
              <a:chOff x="2442210" y="3120861"/>
              <a:chExt cx="240858" cy="72000"/>
            </a:xfrm>
          </p:grpSpPr>
          <p:cxnSp>
            <p:nvCxnSpPr>
              <p:cNvPr id="585" name="Straight Connector 584"/>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586" name="Straight Connector 585"/>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79" name="Group 578"/>
            <p:cNvGrpSpPr/>
            <p:nvPr/>
          </p:nvGrpSpPr>
          <p:grpSpPr>
            <a:xfrm>
              <a:off x="5986445" y="5344442"/>
              <a:ext cx="229231" cy="504000"/>
              <a:chOff x="2442210" y="3120861"/>
              <a:chExt cx="240858" cy="72000"/>
            </a:xfrm>
          </p:grpSpPr>
          <p:cxnSp>
            <p:nvCxnSpPr>
              <p:cNvPr id="583" name="Straight Connector 582"/>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584" name="Straight Connector 583"/>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580" name="Group 579"/>
            <p:cNvGrpSpPr/>
            <p:nvPr/>
          </p:nvGrpSpPr>
          <p:grpSpPr>
            <a:xfrm>
              <a:off x="6213796" y="5855100"/>
              <a:ext cx="1035557" cy="442800"/>
              <a:chOff x="2442210" y="3120861"/>
              <a:chExt cx="240858" cy="72000"/>
            </a:xfrm>
          </p:grpSpPr>
          <p:cxnSp>
            <p:nvCxnSpPr>
              <p:cNvPr id="581" name="Straight Connector 580"/>
              <p:cNvCxnSpPr/>
              <p:nvPr/>
            </p:nvCxnSpPr>
            <p:spPr>
              <a:xfrm flipV="1">
                <a:off x="2442210" y="3120861"/>
                <a:ext cx="240858"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cxnSp>
            <p:nvCxnSpPr>
              <p:cNvPr id="582" name="Straight Connector 581"/>
              <p:cNvCxnSpPr/>
              <p:nvPr/>
            </p:nvCxnSpPr>
            <p:spPr>
              <a:xfrm flipV="1">
                <a:off x="2683068" y="3120861"/>
                <a:ext cx="0" cy="7200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grpSp>
      <p:grpSp>
        <p:nvGrpSpPr>
          <p:cNvPr id="322" name="Group 321"/>
          <p:cNvGrpSpPr/>
          <p:nvPr/>
        </p:nvGrpSpPr>
        <p:grpSpPr>
          <a:xfrm>
            <a:off x="3430092" y="1347346"/>
            <a:ext cx="2938239" cy="3939373"/>
            <a:chOff x="1457766" y="-430418"/>
            <a:chExt cx="5059635" cy="6783583"/>
          </a:xfrm>
        </p:grpSpPr>
        <p:grpSp>
          <p:nvGrpSpPr>
            <p:cNvPr id="619" name="Group 618"/>
            <p:cNvGrpSpPr/>
            <p:nvPr/>
          </p:nvGrpSpPr>
          <p:grpSpPr>
            <a:xfrm>
              <a:off x="1457766" y="-430418"/>
              <a:ext cx="1020707" cy="180007"/>
              <a:chOff x="2442210" y="3120861"/>
              <a:chExt cx="240858" cy="72000"/>
            </a:xfrm>
          </p:grpSpPr>
          <p:cxnSp>
            <p:nvCxnSpPr>
              <p:cNvPr id="659" name="Straight Connector 658"/>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60" name="Straight Connector 659"/>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20" name="Group 619"/>
            <p:cNvGrpSpPr/>
            <p:nvPr/>
          </p:nvGrpSpPr>
          <p:grpSpPr>
            <a:xfrm>
              <a:off x="3293751" y="57246"/>
              <a:ext cx="210496" cy="335955"/>
              <a:chOff x="2442210" y="3120861"/>
              <a:chExt cx="240858" cy="72000"/>
            </a:xfrm>
          </p:grpSpPr>
          <p:cxnSp>
            <p:nvCxnSpPr>
              <p:cNvPr id="657" name="Straight Connector 656"/>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58" name="Straight Connector 657"/>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21" name="Group 620"/>
            <p:cNvGrpSpPr/>
            <p:nvPr/>
          </p:nvGrpSpPr>
          <p:grpSpPr>
            <a:xfrm>
              <a:off x="3504051" y="398489"/>
              <a:ext cx="198422" cy="1021282"/>
              <a:chOff x="2442210" y="3120861"/>
              <a:chExt cx="240858" cy="72000"/>
            </a:xfrm>
          </p:grpSpPr>
          <p:cxnSp>
            <p:nvCxnSpPr>
              <p:cNvPr id="655" name="Straight Connector 654"/>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56" name="Straight Connector 655"/>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22" name="Group 621"/>
            <p:cNvGrpSpPr/>
            <p:nvPr/>
          </p:nvGrpSpPr>
          <p:grpSpPr>
            <a:xfrm>
              <a:off x="2478474" y="-254756"/>
              <a:ext cx="815278" cy="314055"/>
              <a:chOff x="2442210" y="3120861"/>
              <a:chExt cx="240858" cy="72000"/>
            </a:xfrm>
          </p:grpSpPr>
          <p:cxnSp>
            <p:nvCxnSpPr>
              <p:cNvPr id="653" name="Straight Connector 652"/>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54" name="Straight Connector 653"/>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23" name="Group 622"/>
            <p:cNvGrpSpPr/>
            <p:nvPr/>
          </p:nvGrpSpPr>
          <p:grpSpPr>
            <a:xfrm>
              <a:off x="3702473" y="1432541"/>
              <a:ext cx="112354" cy="367076"/>
              <a:chOff x="2442210" y="3120861"/>
              <a:chExt cx="240858" cy="72000"/>
            </a:xfrm>
          </p:grpSpPr>
          <p:cxnSp>
            <p:nvCxnSpPr>
              <p:cNvPr id="651" name="Straight Connector 650"/>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52" name="Straight Connector 651"/>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24" name="Group 623"/>
            <p:cNvGrpSpPr/>
            <p:nvPr/>
          </p:nvGrpSpPr>
          <p:grpSpPr>
            <a:xfrm>
              <a:off x="3814827" y="1799617"/>
              <a:ext cx="112354" cy="447076"/>
              <a:chOff x="2442210" y="3120861"/>
              <a:chExt cx="240858" cy="72000"/>
            </a:xfrm>
          </p:grpSpPr>
          <p:cxnSp>
            <p:nvCxnSpPr>
              <p:cNvPr id="649" name="Straight Connector 648"/>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50" name="Straight Connector 649"/>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25" name="Group 624"/>
            <p:cNvGrpSpPr/>
            <p:nvPr/>
          </p:nvGrpSpPr>
          <p:grpSpPr>
            <a:xfrm>
              <a:off x="3926988" y="2249545"/>
              <a:ext cx="194017" cy="529480"/>
              <a:chOff x="2442210" y="3120861"/>
              <a:chExt cx="240858" cy="72000"/>
            </a:xfrm>
          </p:grpSpPr>
          <p:cxnSp>
            <p:nvCxnSpPr>
              <p:cNvPr id="647" name="Straight Connector 646"/>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48" name="Straight Connector 647"/>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26" name="Group 625"/>
            <p:cNvGrpSpPr/>
            <p:nvPr/>
          </p:nvGrpSpPr>
          <p:grpSpPr>
            <a:xfrm>
              <a:off x="4119191" y="2778176"/>
              <a:ext cx="113529" cy="300822"/>
              <a:chOff x="2442210" y="3120861"/>
              <a:chExt cx="240858" cy="72000"/>
            </a:xfrm>
          </p:grpSpPr>
          <p:cxnSp>
            <p:nvCxnSpPr>
              <p:cNvPr id="645" name="Straight Connector 644"/>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46" name="Straight Connector 645"/>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27" name="Group 626"/>
            <p:cNvGrpSpPr/>
            <p:nvPr/>
          </p:nvGrpSpPr>
          <p:grpSpPr>
            <a:xfrm>
              <a:off x="4242421" y="3081549"/>
              <a:ext cx="90663" cy="578431"/>
              <a:chOff x="2442210" y="3120861"/>
              <a:chExt cx="240858" cy="72000"/>
            </a:xfrm>
          </p:grpSpPr>
          <p:cxnSp>
            <p:nvCxnSpPr>
              <p:cNvPr id="643" name="Straight Connector 642"/>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44" name="Straight Connector 643"/>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28" name="Group 627"/>
            <p:cNvGrpSpPr/>
            <p:nvPr/>
          </p:nvGrpSpPr>
          <p:grpSpPr>
            <a:xfrm>
              <a:off x="4333085" y="3663555"/>
              <a:ext cx="320616" cy="300266"/>
              <a:chOff x="2442210" y="3120861"/>
              <a:chExt cx="240858" cy="72000"/>
            </a:xfrm>
          </p:grpSpPr>
          <p:cxnSp>
            <p:nvCxnSpPr>
              <p:cNvPr id="641" name="Straight Connector 640"/>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42" name="Straight Connector 641"/>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29" name="Group 628"/>
            <p:cNvGrpSpPr/>
            <p:nvPr/>
          </p:nvGrpSpPr>
          <p:grpSpPr>
            <a:xfrm>
              <a:off x="4653701" y="3963819"/>
              <a:ext cx="197958" cy="333815"/>
              <a:chOff x="2442210" y="3120861"/>
              <a:chExt cx="240858" cy="72000"/>
            </a:xfrm>
          </p:grpSpPr>
          <p:cxnSp>
            <p:nvCxnSpPr>
              <p:cNvPr id="639" name="Straight Connector 638"/>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40" name="Straight Connector 639"/>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30" name="Group 629"/>
            <p:cNvGrpSpPr/>
            <p:nvPr/>
          </p:nvGrpSpPr>
          <p:grpSpPr>
            <a:xfrm>
              <a:off x="4851658" y="4304887"/>
              <a:ext cx="420429" cy="509388"/>
              <a:chOff x="2442210" y="3120861"/>
              <a:chExt cx="240858" cy="72000"/>
            </a:xfrm>
          </p:grpSpPr>
          <p:cxnSp>
            <p:nvCxnSpPr>
              <p:cNvPr id="637" name="Straight Connector 636"/>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38" name="Straight Connector 637"/>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31" name="Group 630"/>
            <p:cNvGrpSpPr/>
            <p:nvPr/>
          </p:nvGrpSpPr>
          <p:grpSpPr>
            <a:xfrm>
              <a:off x="5272085" y="4816052"/>
              <a:ext cx="720610" cy="769857"/>
              <a:chOff x="2442210" y="3120861"/>
              <a:chExt cx="240858" cy="72000"/>
            </a:xfrm>
          </p:grpSpPr>
          <p:cxnSp>
            <p:nvCxnSpPr>
              <p:cNvPr id="635" name="Straight Connector 634"/>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36" name="Straight Connector 635"/>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32" name="Group 631"/>
            <p:cNvGrpSpPr/>
            <p:nvPr/>
          </p:nvGrpSpPr>
          <p:grpSpPr>
            <a:xfrm>
              <a:off x="5992694" y="5583308"/>
              <a:ext cx="524707" cy="769857"/>
              <a:chOff x="2442210" y="3120861"/>
              <a:chExt cx="240858" cy="72000"/>
            </a:xfrm>
          </p:grpSpPr>
          <p:cxnSp>
            <p:nvCxnSpPr>
              <p:cNvPr id="633" name="Straight Connector 632"/>
              <p:cNvCxnSpPr/>
              <p:nvPr/>
            </p:nvCxnSpPr>
            <p:spPr>
              <a:xfrm flipV="1">
                <a:off x="2442210" y="3120861"/>
                <a:ext cx="240858"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cxnSp>
            <p:nvCxnSpPr>
              <p:cNvPr id="634" name="Straight Connector 633"/>
              <p:cNvCxnSpPr/>
              <p:nvPr/>
            </p:nvCxnSpPr>
            <p:spPr>
              <a:xfrm flipV="1">
                <a:off x="2683068" y="3120861"/>
                <a:ext cx="0" cy="7200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grpSp>
      <p:grpSp>
        <p:nvGrpSpPr>
          <p:cNvPr id="320" name="Group 319"/>
          <p:cNvGrpSpPr/>
          <p:nvPr/>
        </p:nvGrpSpPr>
        <p:grpSpPr>
          <a:xfrm>
            <a:off x="3430092" y="1347346"/>
            <a:ext cx="2584759" cy="3904209"/>
            <a:chOff x="1441375" y="-414862"/>
            <a:chExt cx="4450944" cy="6723030"/>
          </a:xfrm>
        </p:grpSpPr>
        <p:grpSp>
          <p:nvGrpSpPr>
            <p:cNvPr id="679" name="Group 678"/>
            <p:cNvGrpSpPr/>
            <p:nvPr/>
          </p:nvGrpSpPr>
          <p:grpSpPr>
            <a:xfrm>
              <a:off x="1441375" y="-414862"/>
              <a:ext cx="834324" cy="45719"/>
              <a:chOff x="2442210" y="3120861"/>
              <a:chExt cx="240858" cy="72000"/>
            </a:xfrm>
          </p:grpSpPr>
          <p:cxnSp>
            <p:nvCxnSpPr>
              <p:cNvPr id="731" name="Straight Connector 730"/>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32" name="Straight Connector 731"/>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80" name="Group 679"/>
            <p:cNvGrpSpPr/>
            <p:nvPr/>
          </p:nvGrpSpPr>
          <p:grpSpPr>
            <a:xfrm>
              <a:off x="2269039" y="-372538"/>
              <a:ext cx="314431" cy="45719"/>
              <a:chOff x="2442210" y="3120861"/>
              <a:chExt cx="240858" cy="72000"/>
            </a:xfrm>
          </p:grpSpPr>
          <p:cxnSp>
            <p:nvCxnSpPr>
              <p:cNvPr id="729" name="Straight Connector 728"/>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30" name="Straight Connector 729"/>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81" name="Group 680"/>
            <p:cNvGrpSpPr/>
            <p:nvPr/>
          </p:nvGrpSpPr>
          <p:grpSpPr>
            <a:xfrm>
              <a:off x="2580247" y="-332701"/>
              <a:ext cx="131008" cy="74954"/>
              <a:chOff x="2442210" y="3120861"/>
              <a:chExt cx="240858" cy="72000"/>
            </a:xfrm>
          </p:grpSpPr>
          <p:cxnSp>
            <p:nvCxnSpPr>
              <p:cNvPr id="727" name="Straight Connector 726"/>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28" name="Straight Connector 727"/>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82" name="Group 681"/>
            <p:cNvGrpSpPr/>
            <p:nvPr/>
          </p:nvGrpSpPr>
          <p:grpSpPr>
            <a:xfrm>
              <a:off x="2708764" y="-261278"/>
              <a:ext cx="110752" cy="59498"/>
              <a:chOff x="2442210" y="3120861"/>
              <a:chExt cx="240858" cy="72000"/>
            </a:xfrm>
          </p:grpSpPr>
          <p:cxnSp>
            <p:nvCxnSpPr>
              <p:cNvPr id="725" name="Straight Connector 724"/>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26" name="Straight Connector 725"/>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83" name="Group 682"/>
            <p:cNvGrpSpPr/>
            <p:nvPr/>
          </p:nvGrpSpPr>
          <p:grpSpPr>
            <a:xfrm>
              <a:off x="2815954" y="-205486"/>
              <a:ext cx="517946" cy="257857"/>
              <a:chOff x="2442210" y="3120861"/>
              <a:chExt cx="240858" cy="72000"/>
            </a:xfrm>
          </p:grpSpPr>
          <p:cxnSp>
            <p:nvCxnSpPr>
              <p:cNvPr id="723" name="Straight Connector 722"/>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24" name="Straight Connector 723"/>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84" name="Group 683"/>
            <p:cNvGrpSpPr/>
            <p:nvPr/>
          </p:nvGrpSpPr>
          <p:grpSpPr>
            <a:xfrm>
              <a:off x="3330390" y="52371"/>
              <a:ext cx="171687" cy="564953"/>
              <a:chOff x="2442210" y="3120861"/>
              <a:chExt cx="240858" cy="72000"/>
            </a:xfrm>
          </p:grpSpPr>
          <p:cxnSp>
            <p:nvCxnSpPr>
              <p:cNvPr id="721" name="Straight Connector 720"/>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22" name="Straight Connector 721"/>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85" name="Group 684"/>
            <p:cNvGrpSpPr/>
            <p:nvPr/>
          </p:nvGrpSpPr>
          <p:grpSpPr>
            <a:xfrm>
              <a:off x="3493655" y="610940"/>
              <a:ext cx="335182" cy="227440"/>
              <a:chOff x="2442210" y="3120861"/>
              <a:chExt cx="240858" cy="72000"/>
            </a:xfrm>
          </p:grpSpPr>
          <p:cxnSp>
            <p:nvCxnSpPr>
              <p:cNvPr id="719" name="Straight Connector 718"/>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20" name="Straight Connector 719"/>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86" name="Group 685"/>
            <p:cNvGrpSpPr/>
            <p:nvPr/>
          </p:nvGrpSpPr>
          <p:grpSpPr>
            <a:xfrm>
              <a:off x="3832687" y="841375"/>
              <a:ext cx="205192" cy="248662"/>
              <a:chOff x="2442210" y="3120861"/>
              <a:chExt cx="240858" cy="72000"/>
            </a:xfrm>
          </p:grpSpPr>
          <p:cxnSp>
            <p:nvCxnSpPr>
              <p:cNvPr id="717" name="Straight Connector 716"/>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18" name="Straight Connector 717"/>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87" name="Group 686"/>
            <p:cNvGrpSpPr/>
            <p:nvPr/>
          </p:nvGrpSpPr>
          <p:grpSpPr>
            <a:xfrm>
              <a:off x="4036515" y="1095482"/>
              <a:ext cx="106104" cy="227230"/>
              <a:chOff x="2442210" y="3120861"/>
              <a:chExt cx="240858" cy="72000"/>
            </a:xfrm>
          </p:grpSpPr>
          <p:cxnSp>
            <p:nvCxnSpPr>
              <p:cNvPr id="715" name="Straight Connector 714"/>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16" name="Straight Connector 715"/>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88" name="Group 687"/>
            <p:cNvGrpSpPr/>
            <p:nvPr/>
          </p:nvGrpSpPr>
          <p:grpSpPr>
            <a:xfrm>
              <a:off x="4135721" y="1331603"/>
              <a:ext cx="106104" cy="271021"/>
              <a:chOff x="2442210" y="3120861"/>
              <a:chExt cx="240858" cy="72000"/>
            </a:xfrm>
          </p:grpSpPr>
          <p:cxnSp>
            <p:nvCxnSpPr>
              <p:cNvPr id="713" name="Straight Connector 712"/>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14" name="Straight Connector 713"/>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89" name="Group 688"/>
            <p:cNvGrpSpPr/>
            <p:nvPr/>
          </p:nvGrpSpPr>
          <p:grpSpPr>
            <a:xfrm>
              <a:off x="4231544" y="1599295"/>
              <a:ext cx="106104" cy="257353"/>
              <a:chOff x="2442210" y="3120861"/>
              <a:chExt cx="240858" cy="72000"/>
            </a:xfrm>
          </p:grpSpPr>
          <p:cxnSp>
            <p:nvCxnSpPr>
              <p:cNvPr id="711" name="Straight Connector 710"/>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12" name="Straight Connector 711"/>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90" name="Group 689"/>
            <p:cNvGrpSpPr/>
            <p:nvPr/>
          </p:nvGrpSpPr>
          <p:grpSpPr>
            <a:xfrm>
              <a:off x="4331022" y="1853626"/>
              <a:ext cx="198879" cy="1311570"/>
              <a:chOff x="2442210" y="3120861"/>
              <a:chExt cx="240858" cy="72000"/>
            </a:xfrm>
          </p:grpSpPr>
          <p:cxnSp>
            <p:nvCxnSpPr>
              <p:cNvPr id="709" name="Straight Connector 708"/>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10" name="Straight Connector 709"/>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91" name="Group 690"/>
            <p:cNvGrpSpPr/>
            <p:nvPr/>
          </p:nvGrpSpPr>
          <p:grpSpPr>
            <a:xfrm>
              <a:off x="4517859" y="3166515"/>
              <a:ext cx="113827" cy="275061"/>
              <a:chOff x="2442210" y="3120861"/>
              <a:chExt cx="240858" cy="72000"/>
            </a:xfrm>
          </p:grpSpPr>
          <p:cxnSp>
            <p:nvCxnSpPr>
              <p:cNvPr id="707" name="Straight Connector 706"/>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08" name="Straight Connector 707"/>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92" name="Group 691"/>
            <p:cNvGrpSpPr/>
            <p:nvPr/>
          </p:nvGrpSpPr>
          <p:grpSpPr>
            <a:xfrm>
              <a:off x="4625254" y="3442664"/>
              <a:ext cx="126000" cy="849800"/>
              <a:chOff x="2442210" y="3120861"/>
              <a:chExt cx="240858" cy="72000"/>
            </a:xfrm>
          </p:grpSpPr>
          <p:cxnSp>
            <p:nvCxnSpPr>
              <p:cNvPr id="705" name="Straight Connector 704"/>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06" name="Straight Connector 705"/>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93" name="Group 692"/>
            <p:cNvGrpSpPr/>
            <p:nvPr/>
          </p:nvGrpSpPr>
          <p:grpSpPr>
            <a:xfrm>
              <a:off x="4743697" y="4292464"/>
              <a:ext cx="225507" cy="523388"/>
              <a:chOff x="2442210" y="3120861"/>
              <a:chExt cx="240858" cy="72000"/>
            </a:xfrm>
          </p:grpSpPr>
          <p:cxnSp>
            <p:nvCxnSpPr>
              <p:cNvPr id="703" name="Straight Connector 702"/>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04" name="Straight Connector 703"/>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94" name="Group 693"/>
            <p:cNvGrpSpPr/>
            <p:nvPr/>
          </p:nvGrpSpPr>
          <p:grpSpPr>
            <a:xfrm>
              <a:off x="4974546" y="4815853"/>
              <a:ext cx="182012" cy="497392"/>
              <a:chOff x="2442210" y="3120861"/>
              <a:chExt cx="240858" cy="72000"/>
            </a:xfrm>
          </p:grpSpPr>
          <p:cxnSp>
            <p:nvCxnSpPr>
              <p:cNvPr id="701" name="Straight Connector 700"/>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02" name="Straight Connector 701"/>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95" name="Group 694"/>
            <p:cNvGrpSpPr/>
            <p:nvPr/>
          </p:nvGrpSpPr>
          <p:grpSpPr>
            <a:xfrm>
              <a:off x="5154638" y="5307129"/>
              <a:ext cx="437018" cy="512082"/>
              <a:chOff x="2442210" y="3120861"/>
              <a:chExt cx="240858" cy="72000"/>
            </a:xfrm>
          </p:grpSpPr>
          <p:cxnSp>
            <p:nvCxnSpPr>
              <p:cNvPr id="699" name="Straight Connector 698"/>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700" name="Straight Connector 699"/>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nvGrpSpPr>
            <p:cNvPr id="696" name="Group 695"/>
            <p:cNvGrpSpPr/>
            <p:nvPr/>
          </p:nvGrpSpPr>
          <p:grpSpPr>
            <a:xfrm>
              <a:off x="5575519" y="5825326"/>
              <a:ext cx="316800" cy="482842"/>
              <a:chOff x="2442210" y="3120861"/>
              <a:chExt cx="240858" cy="72000"/>
            </a:xfrm>
          </p:grpSpPr>
          <p:cxnSp>
            <p:nvCxnSpPr>
              <p:cNvPr id="697" name="Straight Connector 696"/>
              <p:cNvCxnSpPr/>
              <p:nvPr/>
            </p:nvCxnSpPr>
            <p:spPr>
              <a:xfrm flipV="1">
                <a:off x="2442210" y="3120861"/>
                <a:ext cx="240858"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cxnSp>
            <p:nvCxnSpPr>
              <p:cNvPr id="698" name="Straight Connector 697"/>
              <p:cNvCxnSpPr/>
              <p:nvPr/>
            </p:nvCxnSpPr>
            <p:spPr>
              <a:xfrm flipV="1">
                <a:off x="2683068" y="3120861"/>
                <a:ext cx="0" cy="7200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grpSp>
      </p:grpSp>
      <p:grpSp>
        <p:nvGrpSpPr>
          <p:cNvPr id="321" name="Group 320"/>
          <p:cNvGrpSpPr/>
          <p:nvPr/>
        </p:nvGrpSpPr>
        <p:grpSpPr>
          <a:xfrm>
            <a:off x="3430092" y="1347346"/>
            <a:ext cx="1452805" cy="3934306"/>
            <a:chOff x="1449857" y="-426854"/>
            <a:chExt cx="2501724" cy="6774858"/>
          </a:xfrm>
        </p:grpSpPr>
        <p:grpSp>
          <p:nvGrpSpPr>
            <p:cNvPr id="661" name="Group 660"/>
            <p:cNvGrpSpPr/>
            <p:nvPr/>
          </p:nvGrpSpPr>
          <p:grpSpPr>
            <a:xfrm>
              <a:off x="1449857" y="-426854"/>
              <a:ext cx="1152908" cy="426854"/>
              <a:chOff x="2442210" y="3120861"/>
              <a:chExt cx="240858" cy="72000"/>
            </a:xfrm>
          </p:grpSpPr>
          <p:cxnSp>
            <p:nvCxnSpPr>
              <p:cNvPr id="677" name="Straight Connector 676"/>
              <p:cNvCxnSpPr/>
              <p:nvPr/>
            </p:nvCxnSpPr>
            <p:spPr>
              <a:xfrm flipV="1">
                <a:off x="2442210" y="3120861"/>
                <a:ext cx="240858"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78" name="Straight Connector 677"/>
              <p:cNvCxnSpPr/>
              <p:nvPr/>
            </p:nvCxnSpPr>
            <p:spPr>
              <a:xfrm flipV="1">
                <a:off x="2683068" y="3120861"/>
                <a:ext cx="0" cy="7200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62" name="Group 661"/>
            <p:cNvGrpSpPr/>
            <p:nvPr/>
          </p:nvGrpSpPr>
          <p:grpSpPr>
            <a:xfrm>
              <a:off x="2599981" y="1"/>
              <a:ext cx="535981" cy="981903"/>
              <a:chOff x="2442210" y="3120861"/>
              <a:chExt cx="240858" cy="72000"/>
            </a:xfrm>
          </p:grpSpPr>
          <p:cxnSp>
            <p:nvCxnSpPr>
              <p:cNvPr id="675" name="Straight Connector 674"/>
              <p:cNvCxnSpPr/>
              <p:nvPr/>
            </p:nvCxnSpPr>
            <p:spPr>
              <a:xfrm flipV="1">
                <a:off x="2442210" y="3120861"/>
                <a:ext cx="240858"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76" name="Straight Connector 675"/>
              <p:cNvCxnSpPr/>
              <p:nvPr/>
            </p:nvCxnSpPr>
            <p:spPr>
              <a:xfrm flipV="1">
                <a:off x="2683068" y="3120861"/>
                <a:ext cx="0" cy="7200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63" name="Group 662"/>
            <p:cNvGrpSpPr/>
            <p:nvPr/>
          </p:nvGrpSpPr>
          <p:grpSpPr>
            <a:xfrm>
              <a:off x="3136481" y="981904"/>
              <a:ext cx="211306" cy="498593"/>
              <a:chOff x="2442210" y="3120861"/>
              <a:chExt cx="240858" cy="72000"/>
            </a:xfrm>
          </p:grpSpPr>
          <p:cxnSp>
            <p:nvCxnSpPr>
              <p:cNvPr id="673" name="Straight Connector 672"/>
              <p:cNvCxnSpPr/>
              <p:nvPr/>
            </p:nvCxnSpPr>
            <p:spPr>
              <a:xfrm flipV="1">
                <a:off x="2442210" y="3120861"/>
                <a:ext cx="240858"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74" name="Straight Connector 673"/>
              <p:cNvCxnSpPr/>
              <p:nvPr/>
            </p:nvCxnSpPr>
            <p:spPr>
              <a:xfrm flipV="1">
                <a:off x="2683068" y="3120861"/>
                <a:ext cx="0" cy="7200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64" name="Group 663"/>
            <p:cNvGrpSpPr/>
            <p:nvPr/>
          </p:nvGrpSpPr>
          <p:grpSpPr>
            <a:xfrm>
              <a:off x="3347777" y="1480497"/>
              <a:ext cx="398808" cy="1620149"/>
              <a:chOff x="2442210" y="3120861"/>
              <a:chExt cx="240858" cy="72000"/>
            </a:xfrm>
          </p:grpSpPr>
          <p:cxnSp>
            <p:nvCxnSpPr>
              <p:cNvPr id="671" name="Straight Connector 670"/>
              <p:cNvCxnSpPr/>
              <p:nvPr/>
            </p:nvCxnSpPr>
            <p:spPr>
              <a:xfrm flipV="1">
                <a:off x="2442210" y="3120861"/>
                <a:ext cx="240858"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72" name="Straight Connector 671"/>
              <p:cNvCxnSpPr/>
              <p:nvPr/>
            </p:nvCxnSpPr>
            <p:spPr>
              <a:xfrm flipV="1">
                <a:off x="2683068" y="3120861"/>
                <a:ext cx="0" cy="7200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65" name="Group 664"/>
            <p:cNvGrpSpPr/>
            <p:nvPr/>
          </p:nvGrpSpPr>
          <p:grpSpPr>
            <a:xfrm>
              <a:off x="3745123" y="3100646"/>
              <a:ext cx="108858" cy="2427341"/>
              <a:chOff x="2442210" y="3120861"/>
              <a:chExt cx="240858" cy="72000"/>
            </a:xfrm>
          </p:grpSpPr>
          <p:cxnSp>
            <p:nvCxnSpPr>
              <p:cNvPr id="669" name="Straight Connector 668"/>
              <p:cNvCxnSpPr/>
              <p:nvPr/>
            </p:nvCxnSpPr>
            <p:spPr>
              <a:xfrm flipV="1">
                <a:off x="2442210" y="3120861"/>
                <a:ext cx="240858"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70" name="Straight Connector 669"/>
              <p:cNvCxnSpPr/>
              <p:nvPr/>
            </p:nvCxnSpPr>
            <p:spPr>
              <a:xfrm flipV="1">
                <a:off x="2683068" y="3120861"/>
                <a:ext cx="0" cy="7200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666" name="Group 665"/>
            <p:cNvGrpSpPr/>
            <p:nvPr/>
          </p:nvGrpSpPr>
          <p:grpSpPr>
            <a:xfrm>
              <a:off x="3847191" y="5525805"/>
              <a:ext cx="104390" cy="822199"/>
              <a:chOff x="2442210" y="3120861"/>
              <a:chExt cx="240858" cy="72000"/>
            </a:xfrm>
          </p:grpSpPr>
          <p:cxnSp>
            <p:nvCxnSpPr>
              <p:cNvPr id="667" name="Straight Connector 666"/>
              <p:cNvCxnSpPr/>
              <p:nvPr/>
            </p:nvCxnSpPr>
            <p:spPr>
              <a:xfrm flipV="1">
                <a:off x="2442210" y="3120861"/>
                <a:ext cx="240858" cy="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668" name="Straight Connector 667"/>
              <p:cNvCxnSpPr/>
              <p:nvPr/>
            </p:nvCxnSpPr>
            <p:spPr>
              <a:xfrm flipV="1">
                <a:off x="2683068" y="3120861"/>
                <a:ext cx="0" cy="72000"/>
              </a:xfrm>
              <a:prstGeom prst="line">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grpSp>
      </p:grpSp>
      <p:sp>
        <p:nvSpPr>
          <p:cNvPr id="734" name="Rectangle 733"/>
          <p:cNvSpPr/>
          <p:nvPr/>
        </p:nvSpPr>
        <p:spPr>
          <a:xfrm>
            <a:off x="5570917" y="911338"/>
            <a:ext cx="4713534" cy="307777"/>
          </a:xfrm>
          <a:prstGeom prst="rect">
            <a:avLst/>
          </a:prstGeom>
        </p:spPr>
        <p:txBody>
          <a:bodyPr wrap="none">
            <a:spAutoFit/>
          </a:bodyPr>
          <a:lstStyle/>
          <a:p>
            <a:r>
              <a:rPr lang="en-US" sz="1400" dirty="0"/>
              <a:t>681 affected male participants with XLAS from 175 US families</a:t>
            </a:r>
            <a:endParaRPr lang="el-GR" sz="1400" dirty="0"/>
          </a:p>
        </p:txBody>
      </p:sp>
      <p:grpSp>
        <p:nvGrpSpPr>
          <p:cNvPr id="19" name="Group 18"/>
          <p:cNvGrpSpPr/>
          <p:nvPr/>
        </p:nvGrpSpPr>
        <p:grpSpPr>
          <a:xfrm>
            <a:off x="7373201" y="1756246"/>
            <a:ext cx="2686086" cy="1746109"/>
            <a:chOff x="8223437" y="2276854"/>
            <a:chExt cx="2686086" cy="1746109"/>
          </a:xfrm>
        </p:grpSpPr>
        <p:grpSp>
          <p:nvGrpSpPr>
            <p:cNvPr id="10" name="Group 9"/>
            <p:cNvGrpSpPr/>
            <p:nvPr/>
          </p:nvGrpSpPr>
          <p:grpSpPr>
            <a:xfrm>
              <a:off x="8223437" y="2276854"/>
              <a:ext cx="1757242" cy="307777"/>
              <a:chOff x="8223437" y="1740811"/>
              <a:chExt cx="1757242" cy="307777"/>
            </a:xfrm>
          </p:grpSpPr>
          <p:cxnSp>
            <p:nvCxnSpPr>
              <p:cNvPr id="735" name="Straight Connector 734"/>
              <p:cNvCxnSpPr/>
              <p:nvPr/>
            </p:nvCxnSpPr>
            <p:spPr>
              <a:xfrm flipV="1">
                <a:off x="8223437" y="1903065"/>
                <a:ext cx="180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sp>
            <p:nvSpPr>
              <p:cNvPr id="736" name="Rectangle 735"/>
              <p:cNvSpPr/>
              <p:nvPr/>
            </p:nvSpPr>
            <p:spPr>
              <a:xfrm>
                <a:off x="8407941" y="1740811"/>
                <a:ext cx="1572738" cy="307777"/>
              </a:xfrm>
              <a:prstGeom prst="rect">
                <a:avLst/>
              </a:prstGeom>
            </p:spPr>
            <p:txBody>
              <a:bodyPr wrap="none">
                <a:spAutoFit/>
              </a:bodyPr>
              <a:lstStyle/>
              <a:p>
                <a:r>
                  <a:rPr lang="el-GR" sz="1400" dirty="0" smtClean="0">
                    <a:latin typeface="Corbel" panose="020B0503020204020204" pitchFamily="34" charset="0"/>
                  </a:rPr>
                  <a:t>Μεγάλη διαγραφή</a:t>
                </a:r>
                <a:endParaRPr lang="en-US" sz="1400" dirty="0">
                  <a:latin typeface="Corbel" panose="020B0503020204020204" pitchFamily="34" charset="0"/>
                </a:endParaRPr>
              </a:p>
            </p:txBody>
          </p:sp>
        </p:grpSp>
        <p:grpSp>
          <p:nvGrpSpPr>
            <p:cNvPr id="11" name="Group 10"/>
            <p:cNvGrpSpPr/>
            <p:nvPr/>
          </p:nvGrpSpPr>
          <p:grpSpPr>
            <a:xfrm>
              <a:off x="8223437" y="2636437"/>
              <a:ext cx="2147029" cy="307777"/>
              <a:chOff x="8223437" y="2066091"/>
              <a:chExt cx="2147029" cy="307777"/>
            </a:xfrm>
          </p:grpSpPr>
          <p:cxnSp>
            <p:nvCxnSpPr>
              <p:cNvPr id="737" name="Straight Connector 736"/>
              <p:cNvCxnSpPr/>
              <p:nvPr/>
            </p:nvCxnSpPr>
            <p:spPr>
              <a:xfrm flipV="1">
                <a:off x="8223437" y="2228345"/>
                <a:ext cx="180000" cy="0"/>
              </a:xfrm>
              <a:prstGeom prst="line">
                <a:avLst/>
              </a:prstGeom>
              <a:ln w="22225">
                <a:solidFill>
                  <a:schemeClr val="accent4">
                    <a:lumMod val="75000"/>
                  </a:schemeClr>
                </a:solidFill>
              </a:ln>
            </p:spPr>
            <p:style>
              <a:lnRef idx="1">
                <a:schemeClr val="accent2"/>
              </a:lnRef>
              <a:fillRef idx="0">
                <a:schemeClr val="accent2"/>
              </a:fillRef>
              <a:effectRef idx="0">
                <a:schemeClr val="accent2"/>
              </a:effectRef>
              <a:fontRef idx="minor">
                <a:schemeClr val="tx1"/>
              </a:fontRef>
            </p:style>
          </p:cxnSp>
          <p:sp>
            <p:nvSpPr>
              <p:cNvPr id="738" name="Rectangle 737"/>
              <p:cNvSpPr/>
              <p:nvPr/>
            </p:nvSpPr>
            <p:spPr>
              <a:xfrm>
                <a:off x="8407941" y="2066091"/>
                <a:ext cx="1962525" cy="307777"/>
              </a:xfrm>
              <a:prstGeom prst="rect">
                <a:avLst/>
              </a:prstGeom>
            </p:spPr>
            <p:txBody>
              <a:bodyPr wrap="none">
                <a:spAutoFit/>
              </a:bodyPr>
              <a:lstStyle/>
              <a:p>
                <a:r>
                  <a:rPr lang="el-GR" sz="1400" dirty="0" smtClean="0">
                    <a:latin typeface="Corbel" panose="020B0503020204020204" pitchFamily="34" charset="0"/>
                  </a:rPr>
                  <a:t>Μετάλλαξη ματίσματος</a:t>
                </a:r>
                <a:endParaRPr lang="en-US" sz="1400" dirty="0">
                  <a:latin typeface="Corbel" panose="020B0503020204020204" pitchFamily="34" charset="0"/>
                </a:endParaRPr>
              </a:p>
            </p:txBody>
          </p:sp>
        </p:grpSp>
        <p:grpSp>
          <p:nvGrpSpPr>
            <p:cNvPr id="15" name="Group 14"/>
            <p:cNvGrpSpPr/>
            <p:nvPr/>
          </p:nvGrpSpPr>
          <p:grpSpPr>
            <a:xfrm>
              <a:off x="8223437" y="3355603"/>
              <a:ext cx="1637018" cy="307777"/>
              <a:chOff x="9312248" y="4004767"/>
              <a:chExt cx="1637018" cy="307777"/>
            </a:xfrm>
          </p:grpSpPr>
          <p:cxnSp>
            <p:nvCxnSpPr>
              <p:cNvPr id="742" name="Straight Connector 741"/>
              <p:cNvCxnSpPr/>
              <p:nvPr/>
            </p:nvCxnSpPr>
            <p:spPr>
              <a:xfrm flipV="1">
                <a:off x="9312248" y="4167021"/>
                <a:ext cx="180000" cy="0"/>
              </a:xfrm>
              <a:prstGeom prst="line">
                <a:avLst/>
              </a:prstGeom>
              <a:ln w="2222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743" name="Rectangle 742"/>
              <p:cNvSpPr/>
              <p:nvPr/>
            </p:nvSpPr>
            <p:spPr>
              <a:xfrm>
                <a:off x="9496752" y="4004767"/>
                <a:ext cx="1452514" cy="307777"/>
              </a:xfrm>
              <a:prstGeom prst="rect">
                <a:avLst/>
              </a:prstGeom>
            </p:spPr>
            <p:txBody>
              <a:bodyPr wrap="none">
                <a:spAutoFit/>
              </a:bodyPr>
              <a:lstStyle/>
              <a:p>
                <a:r>
                  <a:rPr lang="el-GR" sz="1400" dirty="0" smtClean="0">
                    <a:latin typeface="Corbel" panose="020B0503020204020204" pitchFamily="34" charset="0"/>
                  </a:rPr>
                  <a:t>Μικρή διαγραφή</a:t>
                </a:r>
                <a:endParaRPr lang="en-US" sz="1400" dirty="0">
                  <a:latin typeface="Corbel" panose="020B0503020204020204" pitchFamily="34" charset="0"/>
                </a:endParaRPr>
              </a:p>
            </p:txBody>
          </p:sp>
        </p:grpSp>
        <p:grpSp>
          <p:nvGrpSpPr>
            <p:cNvPr id="17" name="Group 16"/>
            <p:cNvGrpSpPr/>
            <p:nvPr/>
          </p:nvGrpSpPr>
          <p:grpSpPr>
            <a:xfrm>
              <a:off x="8223437" y="3715186"/>
              <a:ext cx="2686086" cy="307777"/>
              <a:chOff x="9312248" y="4330047"/>
              <a:chExt cx="2686086" cy="307777"/>
            </a:xfrm>
          </p:grpSpPr>
          <p:cxnSp>
            <p:nvCxnSpPr>
              <p:cNvPr id="744" name="Straight Connector 743"/>
              <p:cNvCxnSpPr/>
              <p:nvPr/>
            </p:nvCxnSpPr>
            <p:spPr>
              <a:xfrm flipV="1">
                <a:off x="9312248" y="4492301"/>
                <a:ext cx="180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sp>
            <p:nvSpPr>
              <p:cNvPr id="745" name="Rectangle 744"/>
              <p:cNvSpPr/>
              <p:nvPr/>
            </p:nvSpPr>
            <p:spPr>
              <a:xfrm>
                <a:off x="9496752" y="4330047"/>
                <a:ext cx="2501582" cy="307777"/>
              </a:xfrm>
              <a:prstGeom prst="rect">
                <a:avLst/>
              </a:prstGeom>
            </p:spPr>
            <p:txBody>
              <a:bodyPr wrap="none">
                <a:spAutoFit/>
              </a:bodyPr>
              <a:lstStyle/>
              <a:p>
                <a:r>
                  <a:rPr lang="el-GR" sz="1400" dirty="0" smtClean="0">
                    <a:latin typeface="Corbel" panose="020B0503020204020204" pitchFamily="34" charset="0"/>
                  </a:rPr>
                  <a:t>Παρερμηνεύσιμες μεταλλάξεις</a:t>
                </a:r>
                <a:endParaRPr lang="en-US" sz="1400" dirty="0">
                  <a:latin typeface="Corbel" panose="020B0503020204020204" pitchFamily="34" charset="0"/>
                </a:endParaRPr>
              </a:p>
            </p:txBody>
          </p:sp>
        </p:grpSp>
        <p:grpSp>
          <p:nvGrpSpPr>
            <p:cNvPr id="13" name="Group 12"/>
            <p:cNvGrpSpPr/>
            <p:nvPr/>
          </p:nvGrpSpPr>
          <p:grpSpPr>
            <a:xfrm>
              <a:off x="8223437" y="2996020"/>
              <a:ext cx="2033087" cy="307777"/>
              <a:chOff x="9022213" y="2759073"/>
              <a:chExt cx="2033087" cy="307777"/>
            </a:xfrm>
          </p:grpSpPr>
          <p:cxnSp>
            <p:nvCxnSpPr>
              <p:cNvPr id="746" name="Straight Connector 745"/>
              <p:cNvCxnSpPr/>
              <p:nvPr/>
            </p:nvCxnSpPr>
            <p:spPr>
              <a:xfrm flipV="1">
                <a:off x="9022213" y="2921327"/>
                <a:ext cx="180000" cy="0"/>
              </a:xfrm>
              <a:prstGeom prst="line">
                <a:avLst/>
              </a:prstGeom>
              <a:ln w="2222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747" name="Rectangle 746"/>
              <p:cNvSpPr/>
              <p:nvPr/>
            </p:nvSpPr>
            <p:spPr>
              <a:xfrm>
                <a:off x="9206717" y="2759073"/>
                <a:ext cx="1848583" cy="307777"/>
              </a:xfrm>
              <a:prstGeom prst="rect">
                <a:avLst/>
              </a:prstGeom>
            </p:spPr>
            <p:txBody>
              <a:bodyPr wrap="none">
                <a:spAutoFit/>
              </a:bodyPr>
              <a:lstStyle/>
              <a:p>
                <a:r>
                  <a:rPr lang="el-GR" sz="1400" dirty="0" smtClean="0">
                    <a:latin typeface="Corbel" panose="020B0503020204020204" pitchFamily="34" charset="0"/>
                  </a:rPr>
                  <a:t>Μετάλλαξη αποκοπής</a:t>
                </a:r>
                <a:endParaRPr lang="en-US" sz="1400" dirty="0">
                  <a:latin typeface="Corbel" panose="020B0503020204020204" pitchFamily="34" charset="0"/>
                </a:endParaRPr>
              </a:p>
            </p:txBody>
          </p:sp>
        </p:grpSp>
      </p:grpSp>
    </p:spTree>
    <p:extLst>
      <p:ext uri="{BB962C8B-B14F-4D97-AF65-F5344CB8AC3E}">
        <p14:creationId xmlns="" xmlns:p14="http://schemas.microsoft.com/office/powerpoint/2010/main" val="364087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n-US" sz="2200" dirty="0" smtClean="0">
                <a:latin typeface="Corbel" panose="020B0503020204020204" pitchFamily="34" charset="0"/>
              </a:rPr>
              <a:t>Genotype–phenotype correlation </a:t>
            </a:r>
            <a:r>
              <a:rPr lang="en-US" sz="2200" dirty="0">
                <a:latin typeface="Corbel" panose="020B0503020204020204" pitchFamily="34" charset="0"/>
              </a:rPr>
              <a:t>in </a:t>
            </a:r>
            <a:r>
              <a:rPr lang="en-US" sz="2200" dirty="0" smtClean="0">
                <a:latin typeface="Corbel" panose="020B0503020204020204" pitchFamily="34" charset="0"/>
              </a:rPr>
              <a:t>X-linked </a:t>
            </a:r>
            <a:r>
              <a:rPr lang="en-US" sz="2200" dirty="0">
                <a:latin typeface="Corbel" panose="020B0503020204020204" pitchFamily="34" charset="0"/>
              </a:rPr>
              <a:t>Alport </a:t>
            </a:r>
            <a:r>
              <a:rPr lang="en-US" sz="2200" dirty="0" smtClean="0">
                <a:latin typeface="Corbel" panose="020B0503020204020204" pitchFamily="34" charset="0"/>
              </a:rPr>
              <a:t>syndrome</a:t>
            </a:r>
            <a:endParaRPr lang="el-GR" sz="22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a:solidFill>
                  <a:prstClr val="black">
                    <a:lumMod val="50000"/>
                    <a:lumOff val="50000"/>
                  </a:prstClr>
                </a:solidFill>
                <a:latin typeface="Corbel" panose="020B0503020204020204" pitchFamily="34" charset="0"/>
              </a:rPr>
              <a:t>J Am </a:t>
            </a:r>
            <a:r>
              <a:rPr lang="en-US" sz="1200" dirty="0" err="1">
                <a:solidFill>
                  <a:prstClr val="black">
                    <a:lumMod val="50000"/>
                    <a:lumOff val="50000"/>
                  </a:prstClr>
                </a:solidFill>
                <a:latin typeface="Corbel" panose="020B0503020204020204" pitchFamily="34" charset="0"/>
              </a:rPr>
              <a:t>Soc</a:t>
            </a:r>
            <a:r>
              <a:rPr lang="en-US" sz="1200" dirty="0">
                <a:solidFill>
                  <a:prstClr val="black">
                    <a:lumMod val="50000"/>
                    <a:lumOff val="50000"/>
                  </a:prstClr>
                </a:solidFill>
                <a:latin typeface="Corbel" panose="020B0503020204020204" pitchFamily="34" charset="0"/>
              </a:rPr>
              <a:t> </a:t>
            </a:r>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2010 May;21(5):</a:t>
            </a:r>
            <a:r>
              <a:rPr lang="en-US" sz="1200" dirty="0" smtClean="0">
                <a:solidFill>
                  <a:prstClr val="black">
                    <a:lumMod val="50000"/>
                    <a:lumOff val="50000"/>
                  </a:prstClr>
                </a:solidFill>
                <a:latin typeface="Corbel" panose="020B0503020204020204" pitchFamily="34" charset="0"/>
              </a:rPr>
              <a:t>876-83.</a:t>
            </a:r>
            <a:endParaRPr lang="el-GR" sz="1200" dirty="0">
              <a:solidFill>
                <a:prstClr val="black">
                  <a:lumMod val="50000"/>
                  <a:lumOff val="50000"/>
                </a:prstClr>
              </a:solidFill>
              <a:latin typeface="Corbel" panose="020B0503020204020204" pitchFamily="34" charset="0"/>
            </a:endParaRPr>
          </a:p>
        </p:txBody>
      </p:sp>
      <p:grpSp>
        <p:nvGrpSpPr>
          <p:cNvPr id="161" name="Group 160"/>
          <p:cNvGrpSpPr/>
          <p:nvPr/>
        </p:nvGrpSpPr>
        <p:grpSpPr>
          <a:xfrm>
            <a:off x="2961267" y="1464896"/>
            <a:ext cx="6269467" cy="4501502"/>
            <a:chOff x="1127352" y="1354534"/>
            <a:chExt cx="6269467" cy="4501502"/>
          </a:xfrm>
        </p:grpSpPr>
        <p:grpSp>
          <p:nvGrpSpPr>
            <p:cNvPr id="21" name="Group 20"/>
            <p:cNvGrpSpPr/>
            <p:nvPr/>
          </p:nvGrpSpPr>
          <p:grpSpPr>
            <a:xfrm>
              <a:off x="1127352" y="1803893"/>
              <a:ext cx="5625376" cy="4052143"/>
              <a:chOff x="890869" y="2190923"/>
              <a:chExt cx="5625376" cy="4052143"/>
            </a:xfrm>
          </p:grpSpPr>
          <p:grpSp>
            <p:nvGrpSpPr>
              <p:cNvPr id="12" name="Group 11"/>
              <p:cNvGrpSpPr/>
              <p:nvPr/>
            </p:nvGrpSpPr>
            <p:grpSpPr>
              <a:xfrm>
                <a:off x="2034659" y="2477988"/>
                <a:ext cx="3640291" cy="2621354"/>
                <a:chOff x="1297064" y="-575497"/>
                <a:chExt cx="9100729" cy="6553386"/>
              </a:xfrm>
            </p:grpSpPr>
            <p:grpSp>
              <p:nvGrpSpPr>
                <p:cNvPr id="194" name="Group 193"/>
                <p:cNvGrpSpPr/>
                <p:nvPr/>
              </p:nvGrpSpPr>
              <p:grpSpPr>
                <a:xfrm>
                  <a:off x="1297064" y="-575497"/>
                  <a:ext cx="849236" cy="72000"/>
                  <a:chOff x="2442210" y="3120861"/>
                  <a:chExt cx="240858" cy="72000"/>
                </a:xfrm>
              </p:grpSpPr>
              <p:cxnSp>
                <p:nvCxnSpPr>
                  <p:cNvPr id="195" name="Straight Connector 194"/>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96" name="Straight Connector 195"/>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01" name="Group 200"/>
                <p:cNvGrpSpPr/>
                <p:nvPr/>
              </p:nvGrpSpPr>
              <p:grpSpPr>
                <a:xfrm>
                  <a:off x="2143749" y="-504894"/>
                  <a:ext cx="320051" cy="90000"/>
                  <a:chOff x="2442210" y="3120861"/>
                  <a:chExt cx="240858" cy="72000"/>
                </a:xfrm>
              </p:grpSpPr>
              <p:cxnSp>
                <p:nvCxnSpPr>
                  <p:cNvPr id="202" name="Straight Connector 201"/>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03" name="Straight Connector 202"/>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04" name="Group 203"/>
                <p:cNvGrpSpPr/>
                <p:nvPr/>
              </p:nvGrpSpPr>
              <p:grpSpPr>
                <a:xfrm>
                  <a:off x="2463800" y="-414893"/>
                  <a:ext cx="133350" cy="79956"/>
                  <a:chOff x="2442210" y="3120861"/>
                  <a:chExt cx="240858" cy="72000"/>
                </a:xfrm>
              </p:grpSpPr>
              <p:cxnSp>
                <p:nvCxnSpPr>
                  <p:cNvPr id="205" name="Straight Connector 204"/>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06" name="Straight Connector 205"/>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07" name="Group 206"/>
                <p:cNvGrpSpPr/>
                <p:nvPr/>
              </p:nvGrpSpPr>
              <p:grpSpPr>
                <a:xfrm>
                  <a:off x="2594009" y="-338844"/>
                  <a:ext cx="112731" cy="63469"/>
                  <a:chOff x="2442210" y="3120861"/>
                  <a:chExt cx="240858" cy="72000"/>
                </a:xfrm>
              </p:grpSpPr>
              <p:cxnSp>
                <p:nvCxnSpPr>
                  <p:cNvPr id="208" name="Straight Connector 207"/>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09" name="Straight Connector 208"/>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10" name="Group 209"/>
                <p:cNvGrpSpPr/>
                <p:nvPr/>
              </p:nvGrpSpPr>
              <p:grpSpPr>
                <a:xfrm>
                  <a:off x="2706740" y="-273878"/>
                  <a:ext cx="90000" cy="45719"/>
                  <a:chOff x="2442210" y="3120861"/>
                  <a:chExt cx="240858" cy="72000"/>
                </a:xfrm>
              </p:grpSpPr>
              <p:cxnSp>
                <p:nvCxnSpPr>
                  <p:cNvPr id="211" name="Straight Connector 210"/>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12" name="Straight Connector 211"/>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13" name="Group 212"/>
                <p:cNvGrpSpPr/>
                <p:nvPr/>
              </p:nvGrpSpPr>
              <p:grpSpPr>
                <a:xfrm>
                  <a:off x="2796736" y="-217941"/>
                  <a:ext cx="112731" cy="45719"/>
                  <a:chOff x="2442210" y="3120861"/>
                  <a:chExt cx="240858" cy="72000"/>
                </a:xfrm>
              </p:grpSpPr>
              <p:cxnSp>
                <p:nvCxnSpPr>
                  <p:cNvPr id="214" name="Straight Connector 213"/>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15" name="Straight Connector 214"/>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16" name="Group 215"/>
                <p:cNvGrpSpPr/>
                <p:nvPr/>
              </p:nvGrpSpPr>
              <p:grpSpPr>
                <a:xfrm>
                  <a:off x="2909466" y="-181231"/>
                  <a:ext cx="90000" cy="346076"/>
                  <a:chOff x="2442210" y="3120861"/>
                  <a:chExt cx="240858" cy="72000"/>
                </a:xfrm>
              </p:grpSpPr>
              <p:cxnSp>
                <p:nvCxnSpPr>
                  <p:cNvPr id="217" name="Straight Connector 216"/>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18" name="Straight Connector 217"/>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19" name="Group 218"/>
                <p:cNvGrpSpPr/>
                <p:nvPr/>
              </p:nvGrpSpPr>
              <p:grpSpPr>
                <a:xfrm>
                  <a:off x="2991545" y="160468"/>
                  <a:ext cx="112731" cy="169395"/>
                  <a:chOff x="2442210" y="3120861"/>
                  <a:chExt cx="240858" cy="72000"/>
                </a:xfrm>
              </p:grpSpPr>
              <p:cxnSp>
                <p:nvCxnSpPr>
                  <p:cNvPr id="220" name="Straight Connector 219"/>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21" name="Straight Connector 220"/>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22" name="Group 221"/>
                <p:cNvGrpSpPr/>
                <p:nvPr/>
              </p:nvGrpSpPr>
              <p:grpSpPr>
                <a:xfrm>
                  <a:off x="3104276" y="339830"/>
                  <a:ext cx="112731" cy="327100"/>
                  <a:chOff x="2442210" y="3120861"/>
                  <a:chExt cx="240858" cy="72000"/>
                </a:xfrm>
              </p:grpSpPr>
              <p:cxnSp>
                <p:nvCxnSpPr>
                  <p:cNvPr id="223" name="Straight Connector 222"/>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24" name="Straight Connector 223"/>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25" name="Group 224"/>
                <p:cNvGrpSpPr/>
                <p:nvPr/>
              </p:nvGrpSpPr>
              <p:grpSpPr>
                <a:xfrm>
                  <a:off x="3217007" y="666930"/>
                  <a:ext cx="112731" cy="169395"/>
                  <a:chOff x="2442210" y="3120861"/>
                  <a:chExt cx="240858" cy="72000"/>
                </a:xfrm>
              </p:grpSpPr>
              <p:cxnSp>
                <p:nvCxnSpPr>
                  <p:cNvPr id="226" name="Straight Connector 225"/>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27" name="Straight Connector 226"/>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28" name="Group 227"/>
                <p:cNvGrpSpPr/>
                <p:nvPr/>
              </p:nvGrpSpPr>
              <p:grpSpPr>
                <a:xfrm>
                  <a:off x="3322884" y="843413"/>
                  <a:ext cx="97200" cy="282477"/>
                  <a:chOff x="2442210" y="3120861"/>
                  <a:chExt cx="240858" cy="72000"/>
                </a:xfrm>
              </p:grpSpPr>
              <p:cxnSp>
                <p:nvCxnSpPr>
                  <p:cNvPr id="229" name="Straight Connector 228"/>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30" name="Straight Connector 229"/>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31" name="Group 230"/>
                <p:cNvGrpSpPr/>
                <p:nvPr/>
              </p:nvGrpSpPr>
              <p:grpSpPr>
                <a:xfrm>
                  <a:off x="3420084" y="1131300"/>
                  <a:ext cx="97201" cy="273960"/>
                  <a:chOff x="2442210" y="3120861"/>
                  <a:chExt cx="240858" cy="72000"/>
                </a:xfrm>
              </p:grpSpPr>
              <p:cxnSp>
                <p:nvCxnSpPr>
                  <p:cNvPr id="232" name="Straight Connector 231"/>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33" name="Straight Connector 232"/>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34" name="Group 233"/>
                <p:cNvGrpSpPr/>
                <p:nvPr/>
              </p:nvGrpSpPr>
              <p:grpSpPr>
                <a:xfrm>
                  <a:off x="3517285" y="1403862"/>
                  <a:ext cx="112731" cy="338465"/>
                  <a:chOff x="2442210" y="3120861"/>
                  <a:chExt cx="240858" cy="72000"/>
                </a:xfrm>
              </p:grpSpPr>
              <p:cxnSp>
                <p:nvCxnSpPr>
                  <p:cNvPr id="235" name="Straight Connector 234"/>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36" name="Straight Connector 235"/>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37" name="Group 236"/>
                <p:cNvGrpSpPr/>
                <p:nvPr/>
              </p:nvGrpSpPr>
              <p:grpSpPr>
                <a:xfrm>
                  <a:off x="3627101" y="1736518"/>
                  <a:ext cx="112731" cy="169395"/>
                  <a:chOff x="2442210" y="3120861"/>
                  <a:chExt cx="240858" cy="72000"/>
                </a:xfrm>
              </p:grpSpPr>
              <p:cxnSp>
                <p:nvCxnSpPr>
                  <p:cNvPr id="238" name="Straight Connector 237"/>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39" name="Straight Connector 238"/>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40" name="Group 239"/>
                <p:cNvGrpSpPr/>
                <p:nvPr/>
              </p:nvGrpSpPr>
              <p:grpSpPr>
                <a:xfrm>
                  <a:off x="3740519" y="1911211"/>
                  <a:ext cx="100800" cy="169395"/>
                  <a:chOff x="2442210" y="3120861"/>
                  <a:chExt cx="240858" cy="72000"/>
                </a:xfrm>
              </p:grpSpPr>
              <p:cxnSp>
                <p:nvCxnSpPr>
                  <p:cNvPr id="241" name="Straight Connector 240"/>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42" name="Straight Connector 241"/>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43" name="Group 242"/>
                <p:cNvGrpSpPr/>
                <p:nvPr/>
              </p:nvGrpSpPr>
              <p:grpSpPr>
                <a:xfrm>
                  <a:off x="3840920" y="2076043"/>
                  <a:ext cx="112731" cy="147812"/>
                  <a:chOff x="2442210" y="3120861"/>
                  <a:chExt cx="240858" cy="72000"/>
                </a:xfrm>
              </p:grpSpPr>
              <p:cxnSp>
                <p:nvCxnSpPr>
                  <p:cNvPr id="244" name="Straight Connector 243"/>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45" name="Straight Connector 244"/>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46" name="Group 245"/>
                <p:cNvGrpSpPr/>
                <p:nvPr/>
              </p:nvGrpSpPr>
              <p:grpSpPr>
                <a:xfrm>
                  <a:off x="3953652" y="2220451"/>
                  <a:ext cx="90000" cy="237198"/>
                  <a:chOff x="2442210" y="3120861"/>
                  <a:chExt cx="240858" cy="72000"/>
                </a:xfrm>
              </p:grpSpPr>
              <p:cxnSp>
                <p:nvCxnSpPr>
                  <p:cNvPr id="247" name="Straight Connector 246"/>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48" name="Straight Connector 247"/>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49" name="Group 248"/>
                <p:cNvGrpSpPr/>
                <p:nvPr/>
              </p:nvGrpSpPr>
              <p:grpSpPr>
                <a:xfrm>
                  <a:off x="4038035" y="2463981"/>
                  <a:ext cx="112731" cy="136302"/>
                  <a:chOff x="2442210" y="3120861"/>
                  <a:chExt cx="240858" cy="72000"/>
                </a:xfrm>
              </p:grpSpPr>
              <p:cxnSp>
                <p:nvCxnSpPr>
                  <p:cNvPr id="250" name="Straight Connector 249"/>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51" name="Straight Connector 250"/>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52" name="Group 251"/>
                <p:cNvGrpSpPr/>
                <p:nvPr/>
              </p:nvGrpSpPr>
              <p:grpSpPr>
                <a:xfrm>
                  <a:off x="4147567" y="2602027"/>
                  <a:ext cx="112731" cy="373721"/>
                  <a:chOff x="2442210" y="3120861"/>
                  <a:chExt cx="240858" cy="72000"/>
                </a:xfrm>
              </p:grpSpPr>
              <p:cxnSp>
                <p:nvCxnSpPr>
                  <p:cNvPr id="253" name="Straight Connector 252"/>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54" name="Straight Connector 253"/>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55" name="Group 254"/>
                <p:cNvGrpSpPr/>
                <p:nvPr/>
              </p:nvGrpSpPr>
              <p:grpSpPr>
                <a:xfrm>
                  <a:off x="4258573" y="2971051"/>
                  <a:ext cx="112731" cy="116187"/>
                  <a:chOff x="2442210" y="3120861"/>
                  <a:chExt cx="240858" cy="72000"/>
                </a:xfrm>
              </p:grpSpPr>
              <p:cxnSp>
                <p:nvCxnSpPr>
                  <p:cNvPr id="256" name="Straight Connector 255"/>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57" name="Straight Connector 256"/>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58" name="Group 257"/>
                <p:cNvGrpSpPr/>
                <p:nvPr/>
              </p:nvGrpSpPr>
              <p:grpSpPr>
                <a:xfrm>
                  <a:off x="4371303" y="3083442"/>
                  <a:ext cx="112731" cy="116411"/>
                  <a:chOff x="2442210" y="3120861"/>
                  <a:chExt cx="240858" cy="72000"/>
                </a:xfrm>
              </p:grpSpPr>
              <p:cxnSp>
                <p:nvCxnSpPr>
                  <p:cNvPr id="259" name="Straight Connector 258"/>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60" name="Straight Connector 259"/>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61" name="Group 260"/>
                <p:cNvGrpSpPr/>
                <p:nvPr/>
              </p:nvGrpSpPr>
              <p:grpSpPr>
                <a:xfrm>
                  <a:off x="4481484" y="3202388"/>
                  <a:ext cx="112731" cy="133555"/>
                  <a:chOff x="2442210" y="3120861"/>
                  <a:chExt cx="240858" cy="72000"/>
                </a:xfrm>
              </p:grpSpPr>
              <p:cxnSp>
                <p:nvCxnSpPr>
                  <p:cNvPr id="262" name="Straight Connector 261"/>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63" name="Straight Connector 262"/>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64" name="Group 263"/>
                <p:cNvGrpSpPr/>
                <p:nvPr/>
              </p:nvGrpSpPr>
              <p:grpSpPr>
                <a:xfrm>
                  <a:off x="4591681" y="3331186"/>
                  <a:ext cx="97200" cy="277670"/>
                  <a:chOff x="2442210" y="3120859"/>
                  <a:chExt cx="240858" cy="72002"/>
                </a:xfrm>
              </p:grpSpPr>
              <p:cxnSp>
                <p:nvCxnSpPr>
                  <p:cNvPr id="265" name="Straight Connector 264"/>
                  <p:cNvCxnSpPr/>
                  <p:nvPr/>
                </p:nvCxnSpPr>
                <p:spPr>
                  <a:xfrm flipV="1">
                    <a:off x="2442210" y="3120859"/>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66" name="Straight Connector 265"/>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67" name="Group 266"/>
                <p:cNvGrpSpPr/>
                <p:nvPr/>
              </p:nvGrpSpPr>
              <p:grpSpPr>
                <a:xfrm>
                  <a:off x="4688097" y="3610048"/>
                  <a:ext cx="108000" cy="116411"/>
                  <a:chOff x="2442210" y="3120861"/>
                  <a:chExt cx="240858" cy="72000"/>
                </a:xfrm>
              </p:grpSpPr>
              <p:cxnSp>
                <p:nvCxnSpPr>
                  <p:cNvPr id="268" name="Straight Connector 267"/>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69" name="Straight Connector 268"/>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70" name="Group 269"/>
                <p:cNvGrpSpPr/>
                <p:nvPr/>
              </p:nvGrpSpPr>
              <p:grpSpPr>
                <a:xfrm>
                  <a:off x="4794394" y="3737136"/>
                  <a:ext cx="108000" cy="116411"/>
                  <a:chOff x="2442210" y="3120861"/>
                  <a:chExt cx="240858" cy="72000"/>
                </a:xfrm>
              </p:grpSpPr>
              <p:cxnSp>
                <p:nvCxnSpPr>
                  <p:cNvPr id="271" name="Straight Connector 270"/>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72" name="Straight Connector 271"/>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73" name="Group 272"/>
                <p:cNvGrpSpPr/>
                <p:nvPr/>
              </p:nvGrpSpPr>
              <p:grpSpPr>
                <a:xfrm>
                  <a:off x="4902136" y="3849070"/>
                  <a:ext cx="108000" cy="57939"/>
                  <a:chOff x="2442210" y="3120861"/>
                  <a:chExt cx="240858" cy="72000"/>
                </a:xfrm>
              </p:grpSpPr>
              <p:cxnSp>
                <p:nvCxnSpPr>
                  <p:cNvPr id="274" name="Straight Connector 273"/>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75" name="Straight Connector 274"/>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76" name="Group 275"/>
                <p:cNvGrpSpPr/>
                <p:nvPr/>
              </p:nvGrpSpPr>
              <p:grpSpPr>
                <a:xfrm>
                  <a:off x="5009364" y="3901278"/>
                  <a:ext cx="108000" cy="57939"/>
                  <a:chOff x="2442210" y="3120861"/>
                  <a:chExt cx="240858" cy="72000"/>
                </a:xfrm>
              </p:grpSpPr>
              <p:cxnSp>
                <p:nvCxnSpPr>
                  <p:cNvPr id="277" name="Straight Connector 276"/>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78" name="Straight Connector 277"/>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79" name="Group 278"/>
                <p:cNvGrpSpPr/>
                <p:nvPr/>
              </p:nvGrpSpPr>
              <p:grpSpPr>
                <a:xfrm>
                  <a:off x="5112432" y="3965012"/>
                  <a:ext cx="108000" cy="57939"/>
                  <a:chOff x="2442210" y="3120861"/>
                  <a:chExt cx="240858" cy="72000"/>
                </a:xfrm>
              </p:grpSpPr>
              <p:cxnSp>
                <p:nvCxnSpPr>
                  <p:cNvPr id="280" name="Straight Connector 279"/>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81" name="Straight Connector 280"/>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82" name="Group 281"/>
                <p:cNvGrpSpPr/>
                <p:nvPr/>
              </p:nvGrpSpPr>
              <p:grpSpPr>
                <a:xfrm>
                  <a:off x="5219610" y="4027978"/>
                  <a:ext cx="97200" cy="190800"/>
                  <a:chOff x="2442210" y="3120861"/>
                  <a:chExt cx="240858" cy="72000"/>
                </a:xfrm>
              </p:grpSpPr>
              <p:cxnSp>
                <p:nvCxnSpPr>
                  <p:cNvPr id="283" name="Straight Connector 282"/>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84" name="Straight Connector 283"/>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85" name="Group 284"/>
                <p:cNvGrpSpPr/>
                <p:nvPr/>
              </p:nvGrpSpPr>
              <p:grpSpPr>
                <a:xfrm>
                  <a:off x="5316809" y="4220779"/>
                  <a:ext cx="208859" cy="63716"/>
                  <a:chOff x="2442210" y="3120861"/>
                  <a:chExt cx="240858" cy="72000"/>
                </a:xfrm>
              </p:grpSpPr>
              <p:cxnSp>
                <p:nvCxnSpPr>
                  <p:cNvPr id="286" name="Straight Connector 285"/>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87" name="Straight Connector 286"/>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88" name="Group 287"/>
                <p:cNvGrpSpPr/>
                <p:nvPr/>
              </p:nvGrpSpPr>
              <p:grpSpPr>
                <a:xfrm>
                  <a:off x="5522577" y="4289755"/>
                  <a:ext cx="108000" cy="144521"/>
                  <a:chOff x="2442210" y="3120861"/>
                  <a:chExt cx="240858" cy="72000"/>
                </a:xfrm>
              </p:grpSpPr>
              <p:cxnSp>
                <p:nvCxnSpPr>
                  <p:cNvPr id="289" name="Straight Connector 288"/>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90" name="Straight Connector 289"/>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91" name="Group 290"/>
                <p:cNvGrpSpPr/>
                <p:nvPr/>
              </p:nvGrpSpPr>
              <p:grpSpPr>
                <a:xfrm>
                  <a:off x="5627486" y="4432404"/>
                  <a:ext cx="108000" cy="241991"/>
                  <a:chOff x="2442210" y="3120861"/>
                  <a:chExt cx="240858" cy="72000"/>
                </a:xfrm>
              </p:grpSpPr>
              <p:cxnSp>
                <p:nvCxnSpPr>
                  <p:cNvPr id="292" name="Straight Connector 291"/>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93" name="Straight Connector 292"/>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94" name="Group 293"/>
                <p:cNvGrpSpPr/>
                <p:nvPr/>
              </p:nvGrpSpPr>
              <p:grpSpPr>
                <a:xfrm>
                  <a:off x="5732395" y="4672263"/>
                  <a:ext cx="108000" cy="151200"/>
                  <a:chOff x="2442210" y="3120861"/>
                  <a:chExt cx="240858" cy="72000"/>
                </a:xfrm>
              </p:grpSpPr>
              <p:cxnSp>
                <p:nvCxnSpPr>
                  <p:cNvPr id="295" name="Straight Connector 294"/>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96" name="Straight Connector 295"/>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297" name="Group 296"/>
                <p:cNvGrpSpPr/>
                <p:nvPr/>
              </p:nvGrpSpPr>
              <p:grpSpPr>
                <a:xfrm>
                  <a:off x="5840396" y="4824458"/>
                  <a:ext cx="108000" cy="316604"/>
                  <a:chOff x="2442210" y="3120861"/>
                  <a:chExt cx="240858" cy="72000"/>
                </a:xfrm>
              </p:grpSpPr>
              <p:cxnSp>
                <p:nvCxnSpPr>
                  <p:cNvPr id="298" name="Straight Connector 297"/>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299" name="Straight Connector 298"/>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300" name="Group 299"/>
                <p:cNvGrpSpPr/>
                <p:nvPr/>
              </p:nvGrpSpPr>
              <p:grpSpPr>
                <a:xfrm>
                  <a:off x="5946173" y="5135028"/>
                  <a:ext cx="224502" cy="173842"/>
                  <a:chOff x="2442210" y="3120861"/>
                  <a:chExt cx="240858" cy="72000"/>
                </a:xfrm>
              </p:grpSpPr>
              <p:cxnSp>
                <p:nvCxnSpPr>
                  <p:cNvPr id="301" name="Straight Connector 300"/>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302" name="Straight Connector 301"/>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303" name="Group 302"/>
                <p:cNvGrpSpPr/>
                <p:nvPr/>
              </p:nvGrpSpPr>
              <p:grpSpPr>
                <a:xfrm>
                  <a:off x="6165240" y="5306115"/>
                  <a:ext cx="841419" cy="126000"/>
                  <a:chOff x="2442210" y="3120861"/>
                  <a:chExt cx="240858" cy="72000"/>
                </a:xfrm>
              </p:grpSpPr>
              <p:cxnSp>
                <p:nvCxnSpPr>
                  <p:cNvPr id="304" name="Straight Connector 303"/>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305" name="Straight Connector 304"/>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306" name="Group 305"/>
                <p:cNvGrpSpPr/>
                <p:nvPr/>
              </p:nvGrpSpPr>
              <p:grpSpPr>
                <a:xfrm>
                  <a:off x="7006659" y="5426331"/>
                  <a:ext cx="100800" cy="108000"/>
                  <a:chOff x="2442210" y="3120861"/>
                  <a:chExt cx="240858" cy="72000"/>
                </a:xfrm>
              </p:grpSpPr>
              <p:cxnSp>
                <p:nvCxnSpPr>
                  <p:cNvPr id="307" name="Straight Connector 306"/>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308" name="Straight Connector 307"/>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309" name="Group 308"/>
                <p:cNvGrpSpPr/>
                <p:nvPr/>
              </p:nvGrpSpPr>
              <p:grpSpPr>
                <a:xfrm>
                  <a:off x="7107732" y="5541175"/>
                  <a:ext cx="853200" cy="136800"/>
                  <a:chOff x="2442210" y="3120861"/>
                  <a:chExt cx="240858" cy="72000"/>
                </a:xfrm>
              </p:grpSpPr>
              <p:cxnSp>
                <p:nvCxnSpPr>
                  <p:cNvPr id="310" name="Straight Connector 309"/>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311" name="Straight Connector 310"/>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312" name="Group 311"/>
                <p:cNvGrpSpPr/>
                <p:nvPr/>
              </p:nvGrpSpPr>
              <p:grpSpPr>
                <a:xfrm>
                  <a:off x="7960932" y="5680332"/>
                  <a:ext cx="311566" cy="136800"/>
                  <a:chOff x="2442210" y="3120861"/>
                  <a:chExt cx="240858" cy="72000"/>
                </a:xfrm>
              </p:grpSpPr>
              <p:cxnSp>
                <p:nvCxnSpPr>
                  <p:cNvPr id="313" name="Straight Connector 312"/>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314" name="Straight Connector 313"/>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315" name="Group 314"/>
                <p:cNvGrpSpPr/>
                <p:nvPr/>
              </p:nvGrpSpPr>
              <p:grpSpPr>
                <a:xfrm>
                  <a:off x="8272498" y="5819489"/>
                  <a:ext cx="422717" cy="158400"/>
                  <a:chOff x="2442210" y="3120861"/>
                  <a:chExt cx="240858" cy="72000"/>
                </a:xfrm>
              </p:grpSpPr>
              <p:cxnSp>
                <p:nvCxnSpPr>
                  <p:cNvPr id="316" name="Straight Connector 315"/>
                  <p:cNvCxnSpPr/>
                  <p:nvPr/>
                </p:nvCxnSpPr>
                <p:spPr>
                  <a:xfrm flipV="1">
                    <a:off x="2442210" y="3120861"/>
                    <a:ext cx="240858"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317" name="Straight Connector 316"/>
                  <p:cNvCxnSpPr/>
                  <p:nvPr/>
                </p:nvCxnSpPr>
                <p:spPr>
                  <a:xfrm flipV="1">
                    <a:off x="2683068" y="3120861"/>
                    <a:ext cx="0" cy="7200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cxnSp>
              <p:nvCxnSpPr>
                <p:cNvPr id="319" name="Straight Connector 318"/>
                <p:cNvCxnSpPr/>
                <p:nvPr/>
              </p:nvCxnSpPr>
              <p:spPr>
                <a:xfrm flipV="1">
                  <a:off x="8695214" y="5977889"/>
                  <a:ext cx="1702579" cy="0"/>
                </a:xfrm>
                <a:prstGeom prst="line">
                  <a:avLst/>
                </a:prstGeom>
                <a:ln w="22225">
                  <a:solidFill>
                    <a:schemeClr val="accent4"/>
                  </a:solidFill>
                </a:ln>
              </p:spPr>
              <p:style>
                <a:lnRef idx="1">
                  <a:schemeClr val="accent2"/>
                </a:lnRef>
                <a:fillRef idx="0">
                  <a:schemeClr val="accent2"/>
                </a:fillRef>
                <a:effectRef idx="0">
                  <a:schemeClr val="accent2"/>
                </a:effectRef>
                <a:fontRef idx="minor">
                  <a:schemeClr val="tx1"/>
                </a:fontRef>
              </p:style>
            </p:cxnSp>
          </p:grpSp>
          <p:grpSp>
            <p:nvGrpSpPr>
              <p:cNvPr id="14" name="Group 13"/>
              <p:cNvGrpSpPr/>
              <p:nvPr/>
            </p:nvGrpSpPr>
            <p:grpSpPr>
              <a:xfrm>
                <a:off x="2027202" y="2481423"/>
                <a:ext cx="2674674" cy="2506554"/>
                <a:chOff x="1289207" y="-580690"/>
                <a:chExt cx="6686687" cy="6266386"/>
              </a:xfrm>
            </p:grpSpPr>
            <p:grpSp>
              <p:nvGrpSpPr>
                <p:cNvPr id="324" name="Group 323"/>
                <p:cNvGrpSpPr/>
                <p:nvPr/>
              </p:nvGrpSpPr>
              <p:grpSpPr>
                <a:xfrm>
                  <a:off x="1289207" y="-580690"/>
                  <a:ext cx="1479595" cy="54655"/>
                  <a:chOff x="2442210" y="3120861"/>
                  <a:chExt cx="240858" cy="72000"/>
                </a:xfrm>
              </p:grpSpPr>
              <p:cxnSp>
                <p:nvCxnSpPr>
                  <p:cNvPr id="325" name="Straight Connector 324"/>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26" name="Straight Connector 325"/>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27" name="Group 326"/>
                <p:cNvGrpSpPr/>
                <p:nvPr/>
              </p:nvGrpSpPr>
              <p:grpSpPr>
                <a:xfrm>
                  <a:off x="2768804" y="-540667"/>
                  <a:ext cx="108150" cy="54655"/>
                  <a:chOff x="2442210" y="3120861"/>
                  <a:chExt cx="240858" cy="72000"/>
                </a:xfrm>
              </p:grpSpPr>
              <p:cxnSp>
                <p:nvCxnSpPr>
                  <p:cNvPr id="328" name="Straight Connector 327"/>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29" name="Straight Connector 328"/>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30" name="Group 329"/>
                <p:cNvGrpSpPr/>
                <p:nvPr/>
              </p:nvGrpSpPr>
              <p:grpSpPr>
                <a:xfrm>
                  <a:off x="2865632" y="-486012"/>
                  <a:ext cx="133200" cy="54655"/>
                  <a:chOff x="2442210" y="3120861"/>
                  <a:chExt cx="240858" cy="72000"/>
                </a:xfrm>
              </p:grpSpPr>
              <p:cxnSp>
                <p:nvCxnSpPr>
                  <p:cNvPr id="331" name="Straight Connector 330"/>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32" name="Straight Connector 331"/>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33" name="Group 332"/>
                <p:cNvGrpSpPr/>
                <p:nvPr/>
              </p:nvGrpSpPr>
              <p:grpSpPr>
                <a:xfrm>
                  <a:off x="2998432" y="-426449"/>
                  <a:ext cx="201968" cy="187891"/>
                  <a:chOff x="2442210" y="3120861"/>
                  <a:chExt cx="240858" cy="72000"/>
                </a:xfrm>
              </p:grpSpPr>
              <p:cxnSp>
                <p:nvCxnSpPr>
                  <p:cNvPr id="334" name="Straight Connector 333"/>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35" name="Straight Connector 334"/>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36" name="Group 335"/>
                <p:cNvGrpSpPr/>
                <p:nvPr/>
              </p:nvGrpSpPr>
              <p:grpSpPr>
                <a:xfrm>
                  <a:off x="3196093" y="-239218"/>
                  <a:ext cx="213972" cy="150441"/>
                  <a:chOff x="2442210" y="3120861"/>
                  <a:chExt cx="240858" cy="72000"/>
                </a:xfrm>
              </p:grpSpPr>
              <p:cxnSp>
                <p:nvCxnSpPr>
                  <p:cNvPr id="337" name="Straight Connector 336"/>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38" name="Straight Connector 337"/>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39" name="Group 338"/>
                <p:cNvGrpSpPr/>
                <p:nvPr/>
              </p:nvGrpSpPr>
              <p:grpSpPr>
                <a:xfrm>
                  <a:off x="3405741" y="-88422"/>
                  <a:ext cx="144000" cy="72000"/>
                  <a:chOff x="2442210" y="3120861"/>
                  <a:chExt cx="240858" cy="72000"/>
                </a:xfrm>
              </p:grpSpPr>
              <p:cxnSp>
                <p:nvCxnSpPr>
                  <p:cNvPr id="340" name="Straight Connector 339"/>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41" name="Straight Connector 340"/>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42" name="Group 341"/>
                <p:cNvGrpSpPr/>
                <p:nvPr/>
              </p:nvGrpSpPr>
              <p:grpSpPr>
                <a:xfrm>
                  <a:off x="3549741" y="-13978"/>
                  <a:ext cx="108150" cy="36000"/>
                  <a:chOff x="2442210" y="3120861"/>
                  <a:chExt cx="240858" cy="72000"/>
                </a:xfrm>
              </p:grpSpPr>
              <p:cxnSp>
                <p:nvCxnSpPr>
                  <p:cNvPr id="343" name="Straight Connector 342"/>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44" name="Straight Connector 343"/>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45" name="Group 344"/>
                <p:cNvGrpSpPr/>
                <p:nvPr/>
              </p:nvGrpSpPr>
              <p:grpSpPr>
                <a:xfrm>
                  <a:off x="3656892" y="22243"/>
                  <a:ext cx="178474" cy="80927"/>
                  <a:chOff x="2442210" y="3120861"/>
                  <a:chExt cx="240858" cy="72000"/>
                </a:xfrm>
              </p:grpSpPr>
              <p:cxnSp>
                <p:nvCxnSpPr>
                  <p:cNvPr id="346" name="Straight Connector 345"/>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47" name="Straight Connector 346"/>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48" name="Group 347"/>
                <p:cNvGrpSpPr/>
                <p:nvPr/>
              </p:nvGrpSpPr>
              <p:grpSpPr>
                <a:xfrm>
                  <a:off x="3836260" y="104718"/>
                  <a:ext cx="108150" cy="178544"/>
                  <a:chOff x="2442210" y="3120861"/>
                  <a:chExt cx="240858" cy="72000"/>
                </a:xfrm>
              </p:grpSpPr>
              <p:cxnSp>
                <p:nvCxnSpPr>
                  <p:cNvPr id="349" name="Straight Connector 348"/>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50" name="Straight Connector 349"/>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51" name="Group 350"/>
                <p:cNvGrpSpPr/>
                <p:nvPr/>
              </p:nvGrpSpPr>
              <p:grpSpPr>
                <a:xfrm>
                  <a:off x="3940979" y="288169"/>
                  <a:ext cx="108150" cy="112240"/>
                  <a:chOff x="2442210" y="3120861"/>
                  <a:chExt cx="240858" cy="72000"/>
                </a:xfrm>
              </p:grpSpPr>
              <p:cxnSp>
                <p:nvCxnSpPr>
                  <p:cNvPr id="352" name="Straight Connector 351"/>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53" name="Straight Connector 352"/>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54" name="Group 353"/>
                <p:cNvGrpSpPr/>
                <p:nvPr/>
              </p:nvGrpSpPr>
              <p:grpSpPr>
                <a:xfrm>
                  <a:off x="4044821" y="400047"/>
                  <a:ext cx="181897" cy="66552"/>
                  <a:chOff x="2442210" y="3120861"/>
                  <a:chExt cx="240858" cy="72000"/>
                </a:xfrm>
              </p:grpSpPr>
              <p:cxnSp>
                <p:nvCxnSpPr>
                  <p:cNvPr id="355" name="Straight Connector 354"/>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56" name="Straight Connector 355"/>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57" name="Group 356"/>
                <p:cNvGrpSpPr/>
                <p:nvPr/>
              </p:nvGrpSpPr>
              <p:grpSpPr>
                <a:xfrm>
                  <a:off x="4226758" y="470041"/>
                  <a:ext cx="135692" cy="391972"/>
                  <a:chOff x="2442210" y="3120861"/>
                  <a:chExt cx="240858" cy="72000"/>
                </a:xfrm>
              </p:grpSpPr>
              <p:cxnSp>
                <p:nvCxnSpPr>
                  <p:cNvPr id="358" name="Straight Connector 357"/>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59" name="Straight Connector 358"/>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60" name="Group 359"/>
                <p:cNvGrpSpPr/>
                <p:nvPr/>
              </p:nvGrpSpPr>
              <p:grpSpPr>
                <a:xfrm>
                  <a:off x="4362450" y="861158"/>
                  <a:ext cx="108150" cy="273767"/>
                  <a:chOff x="2442210" y="3120861"/>
                  <a:chExt cx="240858" cy="72000"/>
                </a:xfrm>
              </p:grpSpPr>
              <p:cxnSp>
                <p:nvCxnSpPr>
                  <p:cNvPr id="361" name="Straight Connector 360"/>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62" name="Straight Connector 361"/>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63" name="Group 362"/>
                <p:cNvGrpSpPr/>
                <p:nvPr/>
              </p:nvGrpSpPr>
              <p:grpSpPr>
                <a:xfrm>
                  <a:off x="4467425" y="1130183"/>
                  <a:ext cx="108150" cy="262786"/>
                  <a:chOff x="2442210" y="3120861"/>
                  <a:chExt cx="240858" cy="72000"/>
                </a:xfrm>
              </p:grpSpPr>
              <p:cxnSp>
                <p:nvCxnSpPr>
                  <p:cNvPr id="364" name="Straight Connector 363"/>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65" name="Straight Connector 364"/>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66" name="Group 365"/>
                <p:cNvGrpSpPr/>
                <p:nvPr/>
              </p:nvGrpSpPr>
              <p:grpSpPr>
                <a:xfrm>
                  <a:off x="4577098" y="1396601"/>
                  <a:ext cx="108150" cy="594123"/>
                  <a:chOff x="2442210" y="3120861"/>
                  <a:chExt cx="240858" cy="72000"/>
                </a:xfrm>
              </p:grpSpPr>
              <p:cxnSp>
                <p:nvCxnSpPr>
                  <p:cNvPr id="367" name="Straight Connector 366"/>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68" name="Straight Connector 367"/>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72" name="Group 371"/>
                <p:cNvGrpSpPr/>
                <p:nvPr/>
              </p:nvGrpSpPr>
              <p:grpSpPr>
                <a:xfrm>
                  <a:off x="4682023" y="1990723"/>
                  <a:ext cx="108150" cy="411223"/>
                  <a:chOff x="2442210" y="3120861"/>
                  <a:chExt cx="240858" cy="72000"/>
                </a:xfrm>
              </p:grpSpPr>
              <p:cxnSp>
                <p:nvCxnSpPr>
                  <p:cNvPr id="373" name="Straight Connector 372"/>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74" name="Straight Connector 373"/>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75" name="Group 374"/>
                <p:cNvGrpSpPr/>
                <p:nvPr/>
              </p:nvGrpSpPr>
              <p:grpSpPr>
                <a:xfrm>
                  <a:off x="4789585" y="2404994"/>
                  <a:ext cx="108150" cy="376804"/>
                  <a:chOff x="2442210" y="3120861"/>
                  <a:chExt cx="240858" cy="72000"/>
                </a:xfrm>
              </p:grpSpPr>
              <p:cxnSp>
                <p:nvCxnSpPr>
                  <p:cNvPr id="376" name="Straight Connector 375"/>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77" name="Straight Connector 376"/>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78" name="Group 377"/>
                <p:cNvGrpSpPr/>
                <p:nvPr/>
              </p:nvGrpSpPr>
              <p:grpSpPr>
                <a:xfrm>
                  <a:off x="4897363" y="2779140"/>
                  <a:ext cx="108150" cy="234002"/>
                  <a:chOff x="2442210" y="3120861"/>
                  <a:chExt cx="240858" cy="72000"/>
                </a:xfrm>
              </p:grpSpPr>
              <p:cxnSp>
                <p:nvCxnSpPr>
                  <p:cNvPr id="379" name="Straight Connector 378"/>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80" name="Straight Connector 379"/>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81" name="Group 380"/>
                <p:cNvGrpSpPr/>
                <p:nvPr/>
              </p:nvGrpSpPr>
              <p:grpSpPr>
                <a:xfrm>
                  <a:off x="5003646" y="3010838"/>
                  <a:ext cx="108150" cy="152086"/>
                  <a:chOff x="2442210" y="3120861"/>
                  <a:chExt cx="240858" cy="72000"/>
                </a:xfrm>
              </p:grpSpPr>
              <p:cxnSp>
                <p:nvCxnSpPr>
                  <p:cNvPr id="382" name="Straight Connector 381"/>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83" name="Straight Connector 382"/>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84" name="Group 383"/>
                <p:cNvGrpSpPr/>
                <p:nvPr/>
              </p:nvGrpSpPr>
              <p:grpSpPr>
                <a:xfrm>
                  <a:off x="5110033" y="3163380"/>
                  <a:ext cx="108150" cy="147798"/>
                  <a:chOff x="2442210" y="3120861"/>
                  <a:chExt cx="240858" cy="72000"/>
                </a:xfrm>
              </p:grpSpPr>
              <p:cxnSp>
                <p:nvCxnSpPr>
                  <p:cNvPr id="385" name="Straight Connector 384"/>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86" name="Straight Connector 385"/>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87" name="Group 386"/>
                <p:cNvGrpSpPr/>
                <p:nvPr/>
              </p:nvGrpSpPr>
              <p:grpSpPr>
                <a:xfrm>
                  <a:off x="5212189" y="3301931"/>
                  <a:ext cx="108150" cy="184613"/>
                  <a:chOff x="2442210" y="3120861"/>
                  <a:chExt cx="240858" cy="72000"/>
                </a:xfrm>
              </p:grpSpPr>
              <p:cxnSp>
                <p:nvCxnSpPr>
                  <p:cNvPr id="388" name="Straight Connector 387"/>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89" name="Straight Connector 388"/>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90" name="Group 389"/>
                <p:cNvGrpSpPr/>
                <p:nvPr/>
              </p:nvGrpSpPr>
              <p:grpSpPr>
                <a:xfrm>
                  <a:off x="5316817" y="3491451"/>
                  <a:ext cx="108150" cy="152074"/>
                  <a:chOff x="2442210" y="3120861"/>
                  <a:chExt cx="240858" cy="72000"/>
                </a:xfrm>
              </p:grpSpPr>
              <p:cxnSp>
                <p:nvCxnSpPr>
                  <p:cNvPr id="391" name="Straight Connector 390"/>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92" name="Straight Connector 391"/>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93" name="Group 392"/>
                <p:cNvGrpSpPr/>
                <p:nvPr/>
              </p:nvGrpSpPr>
              <p:grpSpPr>
                <a:xfrm>
                  <a:off x="5419099" y="3638960"/>
                  <a:ext cx="108150" cy="177984"/>
                  <a:chOff x="2442210" y="3120861"/>
                  <a:chExt cx="240858" cy="72000"/>
                </a:xfrm>
              </p:grpSpPr>
              <p:cxnSp>
                <p:nvCxnSpPr>
                  <p:cNvPr id="394" name="Straight Connector 393"/>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95" name="Straight Connector 394"/>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96" name="Group 395"/>
                <p:cNvGrpSpPr/>
                <p:nvPr/>
              </p:nvGrpSpPr>
              <p:grpSpPr>
                <a:xfrm>
                  <a:off x="5527248" y="3821142"/>
                  <a:ext cx="108150" cy="84034"/>
                  <a:chOff x="2442210" y="3120861"/>
                  <a:chExt cx="240858" cy="72000"/>
                </a:xfrm>
              </p:grpSpPr>
              <p:cxnSp>
                <p:nvCxnSpPr>
                  <p:cNvPr id="397" name="Straight Connector 396"/>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398" name="Straight Connector 397"/>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399" name="Group 398"/>
                <p:cNvGrpSpPr/>
                <p:nvPr/>
              </p:nvGrpSpPr>
              <p:grpSpPr>
                <a:xfrm>
                  <a:off x="5635398" y="3905294"/>
                  <a:ext cx="108150" cy="107061"/>
                  <a:chOff x="2442210" y="3120861"/>
                  <a:chExt cx="240858" cy="72000"/>
                </a:xfrm>
              </p:grpSpPr>
              <p:cxnSp>
                <p:nvCxnSpPr>
                  <p:cNvPr id="400" name="Straight Connector 399"/>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401" name="Straight Connector 400"/>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402" name="Group 401"/>
                <p:cNvGrpSpPr/>
                <p:nvPr/>
              </p:nvGrpSpPr>
              <p:grpSpPr>
                <a:xfrm>
                  <a:off x="5745037" y="4011025"/>
                  <a:ext cx="326346" cy="98063"/>
                  <a:chOff x="2442210" y="3120861"/>
                  <a:chExt cx="240858" cy="72000"/>
                </a:xfrm>
              </p:grpSpPr>
              <p:cxnSp>
                <p:nvCxnSpPr>
                  <p:cNvPr id="403" name="Straight Connector 402"/>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404" name="Straight Connector 403"/>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405" name="Group 404"/>
                <p:cNvGrpSpPr/>
                <p:nvPr/>
              </p:nvGrpSpPr>
              <p:grpSpPr>
                <a:xfrm>
                  <a:off x="6067630" y="4106795"/>
                  <a:ext cx="205249" cy="346594"/>
                  <a:chOff x="2442210" y="3120861"/>
                  <a:chExt cx="240858" cy="72000"/>
                </a:xfrm>
              </p:grpSpPr>
              <p:cxnSp>
                <p:nvCxnSpPr>
                  <p:cNvPr id="406" name="Straight Connector 405"/>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407" name="Straight Connector 406"/>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408" name="Group 407"/>
                <p:cNvGrpSpPr/>
                <p:nvPr/>
              </p:nvGrpSpPr>
              <p:grpSpPr>
                <a:xfrm>
                  <a:off x="6272880" y="4453388"/>
                  <a:ext cx="103068" cy="424741"/>
                  <a:chOff x="2442210" y="3120861"/>
                  <a:chExt cx="240858" cy="72000"/>
                </a:xfrm>
              </p:grpSpPr>
              <p:cxnSp>
                <p:nvCxnSpPr>
                  <p:cNvPr id="409" name="Straight Connector 408"/>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410" name="Straight Connector 409"/>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411" name="Group 410"/>
                <p:cNvGrpSpPr/>
                <p:nvPr/>
              </p:nvGrpSpPr>
              <p:grpSpPr>
                <a:xfrm>
                  <a:off x="6375949" y="4880040"/>
                  <a:ext cx="96378" cy="346594"/>
                  <a:chOff x="2442210" y="3120861"/>
                  <a:chExt cx="240858" cy="72000"/>
                </a:xfrm>
              </p:grpSpPr>
              <p:cxnSp>
                <p:nvCxnSpPr>
                  <p:cNvPr id="412" name="Straight Connector 411"/>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413" name="Straight Connector 412"/>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414" name="Group 413"/>
                <p:cNvGrpSpPr/>
                <p:nvPr/>
              </p:nvGrpSpPr>
              <p:grpSpPr>
                <a:xfrm>
                  <a:off x="6472037" y="5226633"/>
                  <a:ext cx="1059553" cy="457199"/>
                  <a:chOff x="2442210" y="3120861"/>
                  <a:chExt cx="240858" cy="72000"/>
                </a:xfrm>
              </p:grpSpPr>
              <p:cxnSp>
                <p:nvCxnSpPr>
                  <p:cNvPr id="415" name="Straight Connector 414"/>
                  <p:cNvCxnSpPr/>
                  <p:nvPr/>
                </p:nvCxnSpPr>
                <p:spPr>
                  <a:xfrm flipV="1">
                    <a:off x="2442210" y="3120861"/>
                    <a:ext cx="240858"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cxnSp>
                <p:nvCxnSpPr>
                  <p:cNvPr id="416" name="Straight Connector 415"/>
                  <p:cNvCxnSpPr/>
                  <p:nvPr/>
                </p:nvCxnSpPr>
                <p:spPr>
                  <a:xfrm flipV="1">
                    <a:off x="2683068" y="3120861"/>
                    <a:ext cx="0" cy="7200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cxnSp>
              <p:nvCxnSpPr>
                <p:cNvPr id="418" name="Straight Connector 417"/>
                <p:cNvCxnSpPr/>
                <p:nvPr/>
              </p:nvCxnSpPr>
              <p:spPr>
                <a:xfrm flipV="1">
                  <a:off x="7531590" y="5685696"/>
                  <a:ext cx="444304" cy="0"/>
                </a:xfrm>
                <a:prstGeom prst="line">
                  <a:avLst/>
                </a:prstGeom>
                <a:ln w="22225">
                  <a:solidFill>
                    <a:schemeClr val="tx2">
                      <a:lumMod val="50000"/>
                    </a:schemeClr>
                  </a:solidFill>
                </a:ln>
              </p:spPr>
              <p:style>
                <a:lnRef idx="1">
                  <a:schemeClr val="accent2"/>
                </a:lnRef>
                <a:fillRef idx="0">
                  <a:schemeClr val="accent2"/>
                </a:fillRef>
                <a:effectRef idx="0">
                  <a:schemeClr val="accent2"/>
                </a:effectRef>
                <a:fontRef idx="minor">
                  <a:schemeClr val="tx1"/>
                </a:fontRef>
              </p:style>
            </p:cxnSp>
          </p:grpSp>
          <p:cxnSp>
            <p:nvCxnSpPr>
              <p:cNvPr id="16" name="Straight Connector 15"/>
              <p:cNvCxnSpPr/>
              <p:nvPr/>
            </p:nvCxnSpPr>
            <p:spPr>
              <a:xfrm>
                <a:off x="2020841" y="5437816"/>
                <a:ext cx="42391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30619" y="2477988"/>
                <a:ext cx="0" cy="2883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a:off x="1764352" y="5359323"/>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1764352" y="3917303"/>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1764352" y="4638313"/>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1764352" y="3196292"/>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1764352" y="2475281"/>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a:off x="1839964" y="2475281"/>
                <a:ext cx="0" cy="2884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rot="16200000">
                <a:off x="6226454" y="5536915"/>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rot="16200000">
                <a:off x="3681975" y="5536915"/>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rot="16200000">
                <a:off x="4530135" y="5536915"/>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rot="16200000">
                <a:off x="2833815" y="5536915"/>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rot="16200000">
                <a:off x="1985655" y="5536914"/>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rot="16200000">
                <a:off x="4143860" y="3378710"/>
                <a:ext cx="0" cy="42407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3" name="TextBox 442"/>
              <p:cNvSpPr txBox="1"/>
              <p:nvPr/>
            </p:nvSpPr>
            <p:spPr>
              <a:xfrm>
                <a:off x="1214445" y="5184647"/>
                <a:ext cx="556563" cy="338554"/>
              </a:xfrm>
              <a:prstGeom prst="rect">
                <a:avLst/>
              </a:prstGeom>
              <a:noFill/>
            </p:spPr>
            <p:txBody>
              <a:bodyPr wrap="none" rtlCol="0">
                <a:spAutoFit/>
              </a:bodyPr>
              <a:lstStyle/>
              <a:p>
                <a:r>
                  <a:rPr lang="en-US" sz="1600" dirty="0" smtClean="0">
                    <a:latin typeface="Corbel" panose="020B0503020204020204" pitchFamily="34" charset="0"/>
                  </a:rPr>
                  <a:t>0.00</a:t>
                </a:r>
                <a:endParaRPr lang="el-GR" sz="1600" dirty="0">
                  <a:latin typeface="Corbel" panose="020B0503020204020204" pitchFamily="34" charset="0"/>
                </a:endParaRPr>
              </a:p>
            </p:txBody>
          </p:sp>
          <p:sp>
            <p:nvSpPr>
              <p:cNvPr id="445" name="TextBox 444"/>
              <p:cNvSpPr txBox="1"/>
              <p:nvPr/>
            </p:nvSpPr>
            <p:spPr>
              <a:xfrm>
                <a:off x="1230091" y="4465871"/>
                <a:ext cx="540917" cy="338554"/>
              </a:xfrm>
              <a:prstGeom prst="rect">
                <a:avLst/>
              </a:prstGeom>
              <a:noFill/>
            </p:spPr>
            <p:txBody>
              <a:bodyPr wrap="none" rtlCol="0">
                <a:spAutoFit/>
              </a:bodyPr>
              <a:lstStyle/>
              <a:p>
                <a:pPr algn="ctr"/>
                <a:r>
                  <a:rPr lang="en-US" sz="1600" dirty="0" smtClean="0">
                    <a:latin typeface="Corbel" panose="020B0503020204020204" pitchFamily="34" charset="0"/>
                  </a:rPr>
                  <a:t>0.</a:t>
                </a:r>
                <a:r>
                  <a:rPr lang="el-GR" sz="1600" dirty="0" smtClean="0">
                    <a:latin typeface="Corbel" panose="020B0503020204020204" pitchFamily="34" charset="0"/>
                  </a:rPr>
                  <a:t>25</a:t>
                </a:r>
                <a:endParaRPr lang="el-GR" sz="1600" dirty="0">
                  <a:latin typeface="Corbel" panose="020B0503020204020204" pitchFamily="34" charset="0"/>
                </a:endParaRPr>
              </a:p>
            </p:txBody>
          </p:sp>
          <p:sp>
            <p:nvSpPr>
              <p:cNvPr id="446" name="TextBox 445"/>
              <p:cNvSpPr txBox="1"/>
              <p:nvPr/>
            </p:nvSpPr>
            <p:spPr>
              <a:xfrm>
                <a:off x="1226499" y="3747096"/>
                <a:ext cx="544509" cy="338554"/>
              </a:xfrm>
              <a:prstGeom prst="rect">
                <a:avLst/>
              </a:prstGeom>
              <a:noFill/>
            </p:spPr>
            <p:txBody>
              <a:bodyPr wrap="none" rtlCol="0">
                <a:spAutoFit/>
              </a:bodyPr>
              <a:lstStyle/>
              <a:p>
                <a:pPr algn="ctr"/>
                <a:r>
                  <a:rPr lang="en-US" sz="1600" dirty="0" smtClean="0">
                    <a:latin typeface="Corbel" panose="020B0503020204020204" pitchFamily="34" charset="0"/>
                  </a:rPr>
                  <a:t>0.</a:t>
                </a:r>
                <a:r>
                  <a:rPr lang="el-GR" sz="1600" dirty="0" smtClean="0">
                    <a:latin typeface="Corbel" panose="020B0503020204020204" pitchFamily="34" charset="0"/>
                  </a:rPr>
                  <a:t>50</a:t>
                </a:r>
                <a:endParaRPr lang="el-GR" sz="1600" dirty="0">
                  <a:latin typeface="Corbel" panose="020B0503020204020204" pitchFamily="34" charset="0"/>
                </a:endParaRPr>
              </a:p>
            </p:txBody>
          </p:sp>
          <p:sp>
            <p:nvSpPr>
              <p:cNvPr id="447" name="TextBox 446"/>
              <p:cNvSpPr txBox="1"/>
              <p:nvPr/>
            </p:nvSpPr>
            <p:spPr>
              <a:xfrm>
                <a:off x="1245095" y="3028321"/>
                <a:ext cx="525913" cy="338554"/>
              </a:xfrm>
              <a:prstGeom prst="rect">
                <a:avLst/>
              </a:prstGeom>
              <a:noFill/>
            </p:spPr>
            <p:txBody>
              <a:bodyPr wrap="none" rtlCol="0">
                <a:spAutoFit/>
              </a:bodyPr>
              <a:lstStyle/>
              <a:p>
                <a:pPr algn="ctr"/>
                <a:r>
                  <a:rPr lang="en-US" sz="1600" dirty="0" smtClean="0">
                    <a:latin typeface="Corbel" panose="020B0503020204020204" pitchFamily="34" charset="0"/>
                  </a:rPr>
                  <a:t>0.</a:t>
                </a:r>
                <a:r>
                  <a:rPr lang="el-GR" sz="1600" dirty="0" smtClean="0">
                    <a:latin typeface="Corbel" panose="020B0503020204020204" pitchFamily="34" charset="0"/>
                  </a:rPr>
                  <a:t>75</a:t>
                </a:r>
                <a:endParaRPr lang="el-GR" sz="1600" dirty="0">
                  <a:latin typeface="Corbel" panose="020B0503020204020204" pitchFamily="34" charset="0"/>
                </a:endParaRPr>
              </a:p>
            </p:txBody>
          </p:sp>
          <p:sp>
            <p:nvSpPr>
              <p:cNvPr id="448" name="TextBox 447"/>
              <p:cNvSpPr txBox="1"/>
              <p:nvPr/>
            </p:nvSpPr>
            <p:spPr>
              <a:xfrm>
                <a:off x="1228872" y="2309546"/>
                <a:ext cx="542136" cy="338554"/>
              </a:xfrm>
              <a:prstGeom prst="rect">
                <a:avLst/>
              </a:prstGeom>
              <a:noFill/>
            </p:spPr>
            <p:txBody>
              <a:bodyPr wrap="none" rtlCol="0">
                <a:spAutoFit/>
              </a:bodyPr>
              <a:lstStyle/>
              <a:p>
                <a:pPr algn="ctr"/>
                <a:r>
                  <a:rPr lang="en-US" sz="1600" dirty="0" smtClean="0">
                    <a:latin typeface="Corbel" panose="020B0503020204020204" pitchFamily="34" charset="0"/>
                  </a:rPr>
                  <a:t>1.00</a:t>
                </a:r>
                <a:endParaRPr lang="el-GR" sz="1600" dirty="0">
                  <a:latin typeface="Corbel" panose="020B0503020204020204" pitchFamily="34" charset="0"/>
                </a:endParaRPr>
              </a:p>
            </p:txBody>
          </p:sp>
          <p:sp>
            <p:nvSpPr>
              <p:cNvPr id="449" name="TextBox 448"/>
              <p:cNvSpPr txBox="1"/>
              <p:nvPr/>
            </p:nvSpPr>
            <p:spPr>
              <a:xfrm rot="16200000">
                <a:off x="-682799" y="3764591"/>
                <a:ext cx="3501280" cy="353943"/>
              </a:xfrm>
              <a:prstGeom prst="rect">
                <a:avLst/>
              </a:prstGeom>
              <a:noFill/>
            </p:spPr>
            <p:txBody>
              <a:bodyPr wrap="none" rtlCol="0">
                <a:spAutoFit/>
              </a:bodyPr>
              <a:lstStyle/>
              <a:p>
                <a:r>
                  <a:rPr lang="en-US" sz="1700" dirty="0" smtClean="0">
                    <a:latin typeface="Corbel" panose="020B0503020204020204" pitchFamily="34" charset="0"/>
                  </a:rPr>
                  <a:t>Cumulative proportion without ESRD</a:t>
                </a:r>
                <a:endParaRPr lang="el-GR" sz="1700" dirty="0">
                  <a:latin typeface="Corbel" panose="020B0503020204020204" pitchFamily="34" charset="0"/>
                </a:endParaRPr>
              </a:p>
            </p:txBody>
          </p:sp>
          <p:cxnSp>
            <p:nvCxnSpPr>
              <p:cNvPr id="450" name="Straight Connector 449"/>
              <p:cNvCxnSpPr/>
              <p:nvPr/>
            </p:nvCxnSpPr>
            <p:spPr>
              <a:xfrm rot="16200000">
                <a:off x="5378295" y="5536915"/>
                <a:ext cx="7561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1" name="TextBox 450"/>
              <p:cNvSpPr txBox="1"/>
              <p:nvPr/>
            </p:nvSpPr>
            <p:spPr>
              <a:xfrm>
                <a:off x="1885626" y="5520146"/>
                <a:ext cx="290464" cy="338554"/>
              </a:xfrm>
              <a:prstGeom prst="rect">
                <a:avLst/>
              </a:prstGeom>
              <a:noFill/>
            </p:spPr>
            <p:txBody>
              <a:bodyPr wrap="none" rtlCol="0">
                <a:spAutoFit/>
              </a:bodyPr>
              <a:lstStyle/>
              <a:p>
                <a:pPr algn="ctr"/>
                <a:r>
                  <a:rPr lang="en-US" sz="1600" dirty="0" smtClean="0">
                    <a:latin typeface="Corbel" panose="020B0503020204020204" pitchFamily="34" charset="0"/>
                  </a:rPr>
                  <a:t>0</a:t>
                </a:r>
                <a:endParaRPr lang="el-GR" sz="1600" dirty="0">
                  <a:latin typeface="Corbel" panose="020B0503020204020204" pitchFamily="34" charset="0"/>
                </a:endParaRPr>
              </a:p>
            </p:txBody>
          </p:sp>
          <p:sp>
            <p:nvSpPr>
              <p:cNvPr id="452" name="TextBox 451"/>
              <p:cNvSpPr txBox="1"/>
              <p:nvPr/>
            </p:nvSpPr>
            <p:spPr>
              <a:xfrm>
                <a:off x="2683862" y="5520146"/>
                <a:ext cx="390620" cy="338554"/>
              </a:xfrm>
              <a:prstGeom prst="rect">
                <a:avLst/>
              </a:prstGeom>
              <a:noFill/>
            </p:spPr>
            <p:txBody>
              <a:bodyPr wrap="none" rtlCol="0">
                <a:spAutoFit/>
              </a:bodyPr>
              <a:lstStyle/>
              <a:p>
                <a:pPr algn="ctr"/>
                <a:r>
                  <a:rPr lang="en-US" sz="1600" dirty="0" smtClean="0">
                    <a:latin typeface="Corbel" panose="020B0503020204020204" pitchFamily="34" charset="0"/>
                  </a:rPr>
                  <a:t>20</a:t>
                </a:r>
                <a:endParaRPr lang="el-GR" sz="1600" dirty="0">
                  <a:latin typeface="Corbel" panose="020B0503020204020204" pitchFamily="34" charset="0"/>
                </a:endParaRPr>
              </a:p>
            </p:txBody>
          </p:sp>
          <p:sp>
            <p:nvSpPr>
              <p:cNvPr id="453" name="TextBox 452"/>
              <p:cNvSpPr txBox="1"/>
              <p:nvPr/>
            </p:nvSpPr>
            <p:spPr>
              <a:xfrm>
                <a:off x="3529355" y="5520146"/>
                <a:ext cx="396262" cy="338554"/>
              </a:xfrm>
              <a:prstGeom prst="rect">
                <a:avLst/>
              </a:prstGeom>
              <a:noFill/>
            </p:spPr>
            <p:txBody>
              <a:bodyPr wrap="none" rtlCol="0">
                <a:spAutoFit/>
              </a:bodyPr>
              <a:lstStyle/>
              <a:p>
                <a:pPr algn="ctr"/>
                <a:r>
                  <a:rPr lang="en-US" sz="1600" dirty="0" smtClean="0">
                    <a:latin typeface="Corbel" panose="020B0503020204020204" pitchFamily="34" charset="0"/>
                  </a:rPr>
                  <a:t>40</a:t>
                </a:r>
                <a:endParaRPr lang="el-GR" sz="1600" dirty="0">
                  <a:latin typeface="Corbel" panose="020B0503020204020204" pitchFamily="34" charset="0"/>
                </a:endParaRPr>
              </a:p>
            </p:txBody>
          </p:sp>
          <p:sp>
            <p:nvSpPr>
              <p:cNvPr id="454" name="TextBox 453"/>
              <p:cNvSpPr txBox="1"/>
              <p:nvPr/>
            </p:nvSpPr>
            <p:spPr>
              <a:xfrm>
                <a:off x="4376867" y="5520146"/>
                <a:ext cx="397866" cy="338554"/>
              </a:xfrm>
              <a:prstGeom prst="rect">
                <a:avLst/>
              </a:prstGeom>
              <a:noFill/>
            </p:spPr>
            <p:txBody>
              <a:bodyPr wrap="none" rtlCol="0">
                <a:spAutoFit/>
              </a:bodyPr>
              <a:lstStyle/>
              <a:p>
                <a:pPr algn="ctr"/>
                <a:r>
                  <a:rPr lang="en-US" sz="1600" dirty="0" smtClean="0">
                    <a:latin typeface="Corbel" panose="020B0503020204020204" pitchFamily="34" charset="0"/>
                  </a:rPr>
                  <a:t>60</a:t>
                </a:r>
                <a:endParaRPr lang="el-GR" sz="1600" dirty="0">
                  <a:latin typeface="Corbel" panose="020B0503020204020204" pitchFamily="34" charset="0"/>
                </a:endParaRPr>
              </a:p>
            </p:txBody>
          </p:sp>
          <p:sp>
            <p:nvSpPr>
              <p:cNvPr id="455" name="TextBox 454"/>
              <p:cNvSpPr txBox="1"/>
              <p:nvPr/>
            </p:nvSpPr>
            <p:spPr>
              <a:xfrm>
                <a:off x="5225983" y="5520146"/>
                <a:ext cx="396262" cy="338554"/>
              </a:xfrm>
              <a:prstGeom prst="rect">
                <a:avLst/>
              </a:prstGeom>
              <a:noFill/>
            </p:spPr>
            <p:txBody>
              <a:bodyPr wrap="none" rtlCol="0">
                <a:spAutoFit/>
              </a:bodyPr>
              <a:lstStyle/>
              <a:p>
                <a:pPr algn="ctr"/>
                <a:r>
                  <a:rPr lang="en-US" sz="1600" dirty="0" smtClean="0">
                    <a:latin typeface="Corbel" panose="020B0503020204020204" pitchFamily="34" charset="0"/>
                  </a:rPr>
                  <a:t>80</a:t>
                </a:r>
                <a:endParaRPr lang="el-GR" sz="1600" dirty="0">
                  <a:latin typeface="Corbel" panose="020B0503020204020204" pitchFamily="34" charset="0"/>
                </a:endParaRPr>
              </a:p>
            </p:txBody>
          </p:sp>
          <p:sp>
            <p:nvSpPr>
              <p:cNvPr id="456" name="TextBox 455"/>
              <p:cNvSpPr txBox="1"/>
              <p:nvPr/>
            </p:nvSpPr>
            <p:spPr>
              <a:xfrm>
                <a:off x="6028611" y="5520146"/>
                <a:ext cx="487634" cy="338554"/>
              </a:xfrm>
              <a:prstGeom prst="rect">
                <a:avLst/>
              </a:prstGeom>
              <a:noFill/>
            </p:spPr>
            <p:txBody>
              <a:bodyPr wrap="none" rtlCol="0">
                <a:spAutoFit/>
              </a:bodyPr>
              <a:lstStyle/>
              <a:p>
                <a:pPr algn="ctr"/>
                <a:r>
                  <a:rPr lang="en-US" sz="1600" dirty="0" smtClean="0">
                    <a:latin typeface="Corbel" panose="020B0503020204020204" pitchFamily="34" charset="0"/>
                  </a:rPr>
                  <a:t>100</a:t>
                </a:r>
                <a:endParaRPr lang="el-GR" sz="1600" dirty="0">
                  <a:latin typeface="Corbel" panose="020B0503020204020204" pitchFamily="34" charset="0"/>
                </a:endParaRPr>
              </a:p>
            </p:txBody>
          </p:sp>
          <p:grpSp>
            <p:nvGrpSpPr>
              <p:cNvPr id="9" name="Group 8"/>
              <p:cNvGrpSpPr/>
              <p:nvPr/>
            </p:nvGrpSpPr>
            <p:grpSpPr>
              <a:xfrm>
                <a:off x="2020175" y="2473706"/>
                <a:ext cx="1021955" cy="2877192"/>
                <a:chOff x="1283142" y="-582646"/>
                <a:chExt cx="2554889" cy="7192981"/>
              </a:xfrm>
            </p:grpSpPr>
            <p:grpSp>
              <p:nvGrpSpPr>
                <p:cNvPr id="8" name="Group 7"/>
                <p:cNvGrpSpPr/>
                <p:nvPr/>
              </p:nvGrpSpPr>
              <p:grpSpPr>
                <a:xfrm>
                  <a:off x="1283142" y="-582646"/>
                  <a:ext cx="1491014" cy="1220383"/>
                  <a:chOff x="2442210" y="3120861"/>
                  <a:chExt cx="240858" cy="72000"/>
                </a:xfrm>
              </p:grpSpPr>
              <p:cxnSp>
                <p:nvCxnSpPr>
                  <p:cNvPr id="177" name="Straight Connector 176"/>
                  <p:cNvCxnSpPr/>
                  <p:nvPr/>
                </p:nvCxnSpPr>
                <p:spPr>
                  <a:xfrm flipV="1">
                    <a:off x="2442210" y="3120861"/>
                    <a:ext cx="240858"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78" name="Straight Connector 177"/>
                  <p:cNvCxnSpPr/>
                  <p:nvPr/>
                </p:nvCxnSpPr>
                <p:spPr>
                  <a:xfrm flipV="1">
                    <a:off x="2683068" y="3120861"/>
                    <a:ext cx="0" cy="720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81" name="Group 180"/>
                <p:cNvGrpSpPr/>
                <p:nvPr/>
              </p:nvGrpSpPr>
              <p:grpSpPr>
                <a:xfrm>
                  <a:off x="2774156" y="635374"/>
                  <a:ext cx="862114" cy="1486191"/>
                  <a:chOff x="2442210" y="3120861"/>
                  <a:chExt cx="240858" cy="72000"/>
                </a:xfrm>
              </p:grpSpPr>
              <p:cxnSp>
                <p:nvCxnSpPr>
                  <p:cNvPr id="182" name="Straight Connector 181"/>
                  <p:cNvCxnSpPr/>
                  <p:nvPr/>
                </p:nvCxnSpPr>
                <p:spPr>
                  <a:xfrm flipV="1">
                    <a:off x="2442210" y="3120861"/>
                    <a:ext cx="240858"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83" name="Straight Connector 182"/>
                  <p:cNvCxnSpPr/>
                  <p:nvPr/>
                </p:nvCxnSpPr>
                <p:spPr>
                  <a:xfrm flipV="1">
                    <a:off x="2683068" y="3120861"/>
                    <a:ext cx="0" cy="720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88" name="Group 187"/>
                <p:cNvGrpSpPr/>
                <p:nvPr/>
              </p:nvGrpSpPr>
              <p:grpSpPr>
                <a:xfrm>
                  <a:off x="3631817" y="2120166"/>
                  <a:ext cx="104397" cy="2252779"/>
                  <a:chOff x="2442210" y="3120861"/>
                  <a:chExt cx="240858" cy="72000"/>
                </a:xfrm>
              </p:grpSpPr>
              <p:cxnSp>
                <p:nvCxnSpPr>
                  <p:cNvPr id="189" name="Straight Connector 188"/>
                  <p:cNvCxnSpPr/>
                  <p:nvPr/>
                </p:nvCxnSpPr>
                <p:spPr>
                  <a:xfrm flipV="1">
                    <a:off x="2442210" y="3120861"/>
                    <a:ext cx="240858"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90" name="Straight Connector 189"/>
                  <p:cNvCxnSpPr/>
                  <p:nvPr/>
                </p:nvCxnSpPr>
                <p:spPr>
                  <a:xfrm flipV="1">
                    <a:off x="2683068" y="3120861"/>
                    <a:ext cx="0" cy="720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97" name="Group 196"/>
                <p:cNvGrpSpPr/>
                <p:nvPr/>
              </p:nvGrpSpPr>
              <p:grpSpPr>
                <a:xfrm>
                  <a:off x="3725300" y="4368534"/>
                  <a:ext cx="112731" cy="2241801"/>
                  <a:chOff x="2442210" y="3120861"/>
                  <a:chExt cx="240858" cy="72000"/>
                </a:xfrm>
              </p:grpSpPr>
              <p:cxnSp>
                <p:nvCxnSpPr>
                  <p:cNvPr id="198" name="Straight Connector 197"/>
                  <p:cNvCxnSpPr/>
                  <p:nvPr/>
                </p:nvCxnSpPr>
                <p:spPr>
                  <a:xfrm flipV="1">
                    <a:off x="2442210" y="3120861"/>
                    <a:ext cx="240858"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99" name="Straight Connector 198"/>
                  <p:cNvCxnSpPr/>
                  <p:nvPr/>
                </p:nvCxnSpPr>
                <p:spPr>
                  <a:xfrm flipV="1">
                    <a:off x="2683068" y="3120861"/>
                    <a:ext cx="0" cy="720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sp>
            <p:nvSpPr>
              <p:cNvPr id="457" name="TextBox 456"/>
              <p:cNvSpPr txBox="1"/>
              <p:nvPr/>
            </p:nvSpPr>
            <p:spPr>
              <a:xfrm>
                <a:off x="3555532" y="5889123"/>
                <a:ext cx="1130439" cy="353943"/>
              </a:xfrm>
              <a:prstGeom prst="rect">
                <a:avLst/>
              </a:prstGeom>
              <a:noFill/>
            </p:spPr>
            <p:txBody>
              <a:bodyPr wrap="none" rtlCol="0">
                <a:spAutoFit/>
              </a:bodyPr>
              <a:lstStyle/>
              <a:p>
                <a:pPr algn="ctr"/>
                <a:r>
                  <a:rPr lang="en-US" sz="1700" dirty="0" smtClean="0">
                    <a:latin typeface="Corbel" panose="020B0503020204020204" pitchFamily="34" charset="0"/>
                  </a:rPr>
                  <a:t>Age, years</a:t>
                </a:r>
                <a:endParaRPr lang="el-GR" sz="1700" dirty="0">
                  <a:latin typeface="Corbel" panose="020B0503020204020204" pitchFamily="34" charset="0"/>
                </a:endParaRPr>
              </a:p>
            </p:txBody>
          </p:sp>
        </p:grpSp>
        <p:grpSp>
          <p:nvGrpSpPr>
            <p:cNvPr id="160" name="Group 159"/>
            <p:cNvGrpSpPr/>
            <p:nvPr/>
          </p:nvGrpSpPr>
          <p:grpSpPr>
            <a:xfrm>
              <a:off x="4335780" y="1354534"/>
              <a:ext cx="3061039" cy="1680784"/>
              <a:chOff x="4131268" y="1804628"/>
              <a:chExt cx="3061039" cy="1680784"/>
            </a:xfrm>
          </p:grpSpPr>
          <p:grpSp>
            <p:nvGrpSpPr>
              <p:cNvPr id="29" name="Group 28"/>
              <p:cNvGrpSpPr/>
              <p:nvPr/>
            </p:nvGrpSpPr>
            <p:grpSpPr>
              <a:xfrm>
                <a:off x="4131268" y="1804628"/>
                <a:ext cx="2875155" cy="523220"/>
                <a:chOff x="4131268" y="1804628"/>
                <a:chExt cx="2875155" cy="523220"/>
              </a:xfrm>
            </p:grpSpPr>
            <p:cxnSp>
              <p:nvCxnSpPr>
                <p:cNvPr id="24" name="Straight Connector 23"/>
                <p:cNvCxnSpPr/>
                <p:nvPr/>
              </p:nvCxnSpPr>
              <p:spPr>
                <a:xfrm>
                  <a:off x="4131268" y="2066238"/>
                  <a:ext cx="360000"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44274" y="1804628"/>
                  <a:ext cx="2462149" cy="523220"/>
                </a:xfrm>
                <a:prstGeom prst="rect">
                  <a:avLst/>
                </a:prstGeom>
              </p:spPr>
              <p:txBody>
                <a:bodyPr wrap="none">
                  <a:spAutoFit/>
                </a:bodyPr>
                <a:lstStyle/>
                <a:p>
                  <a:r>
                    <a:rPr lang="en-US" sz="1400" dirty="0">
                      <a:latin typeface="Corbel" panose="020B0503020204020204" pitchFamily="34" charset="0"/>
                    </a:rPr>
                    <a:t>signal peptide + NC2</a:t>
                  </a:r>
                </a:p>
                <a:p>
                  <a:r>
                    <a:rPr lang="en-US" sz="1400" dirty="0">
                      <a:latin typeface="Corbel" panose="020B0503020204020204" pitchFamily="34" charset="0"/>
                    </a:rPr>
                    <a:t>(bp position 203 to 322</a:t>
                  </a:r>
                  <a:r>
                    <a:rPr lang="en-US" sz="1400" dirty="0" smtClean="0">
                      <a:latin typeface="Corbel" panose="020B0503020204020204" pitchFamily="34" charset="0"/>
                    </a:rPr>
                    <a:t>)</a:t>
                  </a:r>
                  <a:r>
                    <a:rPr lang="el-GR" sz="1400" dirty="0" smtClean="0">
                      <a:latin typeface="Corbel" panose="020B0503020204020204" pitchFamily="34" charset="0"/>
                    </a:rPr>
                    <a:t>&gt;22 έτη</a:t>
                  </a:r>
                  <a:endParaRPr lang="en-US" sz="1400" dirty="0">
                    <a:latin typeface="Corbel" panose="020B0503020204020204" pitchFamily="34" charset="0"/>
                  </a:endParaRPr>
                </a:p>
              </p:txBody>
            </p:sp>
          </p:grpSp>
          <p:grpSp>
            <p:nvGrpSpPr>
              <p:cNvPr id="30" name="Group 29"/>
              <p:cNvGrpSpPr/>
              <p:nvPr/>
            </p:nvGrpSpPr>
            <p:grpSpPr>
              <a:xfrm>
                <a:off x="4131268" y="2383410"/>
                <a:ext cx="2960050" cy="523220"/>
                <a:chOff x="4131268" y="2384619"/>
                <a:chExt cx="2960050" cy="523220"/>
              </a:xfrm>
            </p:grpSpPr>
            <p:cxnSp>
              <p:nvCxnSpPr>
                <p:cNvPr id="463" name="Straight Connector 462"/>
                <p:cNvCxnSpPr/>
                <p:nvPr/>
              </p:nvCxnSpPr>
              <p:spPr>
                <a:xfrm>
                  <a:off x="4131268" y="2646229"/>
                  <a:ext cx="360000"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544274" y="2384619"/>
                  <a:ext cx="2547044" cy="523220"/>
                </a:xfrm>
                <a:prstGeom prst="rect">
                  <a:avLst/>
                </a:prstGeom>
              </p:spPr>
              <p:txBody>
                <a:bodyPr wrap="none">
                  <a:spAutoFit/>
                </a:bodyPr>
                <a:lstStyle/>
                <a:p>
                  <a:r>
                    <a:rPr lang="en-US" sz="1400" dirty="0">
                      <a:latin typeface="Corbel" panose="020B0503020204020204" pitchFamily="34" charset="0"/>
                    </a:rPr>
                    <a:t>collagenous domain </a:t>
                  </a:r>
                </a:p>
                <a:p>
                  <a:r>
                    <a:rPr lang="en-US" sz="1400" dirty="0">
                      <a:latin typeface="Corbel" panose="020B0503020204020204" pitchFamily="34" charset="0"/>
                    </a:rPr>
                    <a:t>(bp position 323 to 4570</a:t>
                  </a:r>
                  <a:r>
                    <a:rPr lang="en-US" sz="1400" dirty="0" smtClean="0">
                      <a:latin typeface="Corbel" panose="020B0503020204020204" pitchFamily="34" charset="0"/>
                    </a:rPr>
                    <a:t>)</a:t>
                  </a:r>
                  <a:r>
                    <a:rPr lang="el-GR" sz="1400" dirty="0" smtClean="0">
                      <a:latin typeface="Corbel" panose="020B0503020204020204" pitchFamily="34" charset="0"/>
                    </a:rPr>
                    <a:t>&gt;36 έτη</a:t>
                  </a:r>
                  <a:endParaRPr lang="el-GR" sz="1400" dirty="0">
                    <a:latin typeface="Corbel" panose="020B0503020204020204" pitchFamily="34" charset="0"/>
                  </a:endParaRPr>
                </a:p>
              </p:txBody>
            </p:sp>
          </p:grpSp>
          <p:grpSp>
            <p:nvGrpSpPr>
              <p:cNvPr id="31" name="Group 30"/>
              <p:cNvGrpSpPr/>
              <p:nvPr/>
            </p:nvGrpSpPr>
            <p:grpSpPr>
              <a:xfrm>
                <a:off x="4131268" y="2962192"/>
                <a:ext cx="3061039" cy="523220"/>
                <a:chOff x="4131268" y="3057728"/>
                <a:chExt cx="3061039" cy="523220"/>
              </a:xfrm>
            </p:grpSpPr>
            <p:cxnSp>
              <p:nvCxnSpPr>
                <p:cNvPr id="464" name="Straight Connector 463"/>
                <p:cNvCxnSpPr/>
                <p:nvPr/>
              </p:nvCxnSpPr>
              <p:spPr>
                <a:xfrm>
                  <a:off x="4131268" y="3319338"/>
                  <a:ext cx="360000" cy="0"/>
                </a:xfrm>
                <a:prstGeom prst="line">
                  <a:avLst/>
                </a:prstGeom>
                <a:ln w="222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544274" y="3057728"/>
                  <a:ext cx="2648033" cy="523220"/>
                </a:xfrm>
                <a:prstGeom prst="rect">
                  <a:avLst/>
                </a:prstGeom>
              </p:spPr>
              <p:txBody>
                <a:bodyPr wrap="none">
                  <a:spAutoFit/>
                </a:bodyPr>
                <a:lstStyle/>
                <a:p>
                  <a:r>
                    <a:rPr lang="en-US" sz="1400" dirty="0">
                      <a:latin typeface="Corbel" panose="020B0503020204020204" pitchFamily="34" charset="0"/>
                    </a:rPr>
                    <a:t>NC1 </a:t>
                  </a:r>
                  <a:endParaRPr lang="en-US" sz="1400" dirty="0" smtClean="0">
                    <a:latin typeface="Corbel" panose="020B0503020204020204" pitchFamily="34" charset="0"/>
                  </a:endParaRPr>
                </a:p>
                <a:p>
                  <a:r>
                    <a:rPr lang="en-US" sz="1400" dirty="0" smtClean="0">
                      <a:latin typeface="Corbel" panose="020B0503020204020204" pitchFamily="34" charset="0"/>
                    </a:rPr>
                    <a:t>(</a:t>
                  </a:r>
                  <a:r>
                    <a:rPr lang="en-US" sz="1400" dirty="0">
                      <a:latin typeface="Corbel" panose="020B0503020204020204" pitchFamily="34" charset="0"/>
                    </a:rPr>
                    <a:t>bp position 4583 to 5257</a:t>
                  </a:r>
                  <a:r>
                    <a:rPr lang="en-US" sz="1400" dirty="0" smtClean="0">
                      <a:latin typeface="Corbel" panose="020B0503020204020204" pitchFamily="34" charset="0"/>
                    </a:rPr>
                    <a:t>)</a:t>
                  </a:r>
                  <a:r>
                    <a:rPr lang="el-GR" sz="1400" dirty="0" smtClean="0">
                      <a:latin typeface="Corbel" panose="020B0503020204020204" pitchFamily="34" charset="0"/>
                    </a:rPr>
                    <a:t>&gt;29 έτη</a:t>
                  </a:r>
                  <a:endParaRPr lang="el-GR" sz="1400" dirty="0">
                    <a:latin typeface="Corbel" panose="020B0503020204020204" pitchFamily="34" charset="0"/>
                  </a:endParaRPr>
                </a:p>
              </p:txBody>
            </p:sp>
          </p:grpSp>
        </p:grpSp>
      </p:grpSp>
      <p:sp>
        <p:nvSpPr>
          <p:cNvPr id="3" name="Rectangle 2"/>
          <p:cNvSpPr/>
          <p:nvPr/>
        </p:nvSpPr>
        <p:spPr>
          <a:xfrm>
            <a:off x="5570917" y="911338"/>
            <a:ext cx="4713534" cy="307777"/>
          </a:xfrm>
          <a:prstGeom prst="rect">
            <a:avLst/>
          </a:prstGeom>
        </p:spPr>
        <p:txBody>
          <a:bodyPr wrap="none">
            <a:spAutoFit/>
          </a:bodyPr>
          <a:lstStyle/>
          <a:p>
            <a:r>
              <a:rPr lang="en-US" sz="1400" dirty="0"/>
              <a:t>681 affected male participants with XLAS from 175 US families</a:t>
            </a:r>
            <a:endParaRPr lang="el-GR" sz="1400" dirty="0"/>
          </a:p>
        </p:txBody>
      </p:sp>
    </p:spTree>
    <p:extLst>
      <p:ext uri="{BB962C8B-B14F-4D97-AF65-F5344CB8AC3E}">
        <p14:creationId xmlns="" xmlns:p14="http://schemas.microsoft.com/office/powerpoint/2010/main" val="309833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Rectangle 805"/>
          <p:cNvSpPr/>
          <p:nvPr/>
        </p:nvSpPr>
        <p:spPr>
          <a:xfrm>
            <a:off x="1747690" y="1566418"/>
            <a:ext cx="8856626" cy="3200876"/>
          </a:xfrm>
          <a:prstGeom prst="rect">
            <a:avLst/>
          </a:prstGeom>
        </p:spPr>
        <p:txBody>
          <a:bodyPr wrap="square">
            <a:spAutoFit/>
          </a:bodyPr>
          <a:lstStyle/>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Το σύνδρομο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Alport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είναι κληρονομική εξελισσόμενη μορφή σπειραματικής νόσου, που συνήθως συνδυάζεται με </a:t>
            </a:r>
            <a:r>
              <a:rPr lang="el-GR" sz="2000" dirty="0" err="1"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νευροαισθητήρια</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απώλεια της ακοής και οφθαλμικές διαταραχές.</a:t>
            </a:r>
          </a:p>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Η επίπτωση του συνδρόμου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Alport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είναι περίπου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1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στις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5000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γεννήσεις</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t>
            </a:r>
            <a:endParaRPr lang="en-US"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Στη</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n-US"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US,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ευθύνεται για το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3</a:t>
            </a:r>
            <a:r>
              <a:rPr lang="en-US"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των παιδιών και για το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0.2</a:t>
            </a:r>
            <a:r>
              <a:rPr lang="en-US"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των ενηλίκων με τελικό στάδιο νεφρικής νόσου</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t>
            </a:r>
            <a:endParaRPr lang="en-US"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Στην Ευρώπη η επίπτωση του συνδρόμου είναι μεγαλύτερη και ευθύνεται για το 0,6% των ασθενών με τελικό στάδιο νεφρικής νόσου</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t>
            </a:r>
            <a:endParaRPr lang="en-US"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p:txBody>
      </p:sp>
    </p:spTree>
    <p:extLst>
      <p:ext uri="{BB962C8B-B14F-4D97-AF65-F5344CB8AC3E}">
        <p14:creationId xmlns="" xmlns:p14="http://schemas.microsoft.com/office/powerpoint/2010/main" val="1625575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l-GR" sz="2200" dirty="0" err="1" smtClean="0">
                <a:latin typeface="Corbel" panose="020B0503020204020204" pitchFamily="34" charset="0"/>
              </a:rPr>
              <a:t>Εξωνεφρικές</a:t>
            </a:r>
            <a:r>
              <a:rPr lang="el-GR" sz="2200" dirty="0" smtClean="0">
                <a:latin typeface="Corbel" panose="020B0503020204020204" pitchFamily="34" charset="0"/>
              </a:rPr>
              <a:t> εκδηλώσεις | </a:t>
            </a:r>
            <a:r>
              <a:rPr lang="el-GR" sz="2200" dirty="0" err="1" smtClean="0">
                <a:latin typeface="Corbel" panose="020B0503020204020204" pitchFamily="34" charset="0"/>
              </a:rPr>
              <a:t>νευροαισθητήρια</a:t>
            </a:r>
            <a:r>
              <a:rPr lang="el-GR" sz="2200" dirty="0" smtClean="0">
                <a:latin typeface="Corbel" panose="020B0503020204020204" pitchFamily="34" charset="0"/>
              </a:rPr>
              <a:t> βαρηκοΐα, οφθαλμός </a:t>
            </a:r>
            <a:endParaRPr lang="el-GR" sz="2200" dirty="0">
              <a:latin typeface="Corbel" panose="020B0503020204020204" pitchFamily="34" charset="0"/>
            </a:endParaRPr>
          </a:p>
        </p:txBody>
      </p:sp>
      <p:sp>
        <p:nvSpPr>
          <p:cNvPr id="135" name="Left Bracket 134"/>
          <p:cNvSpPr/>
          <p:nvPr/>
        </p:nvSpPr>
        <p:spPr>
          <a:xfrm>
            <a:off x="1747691" y="1115676"/>
            <a:ext cx="91439" cy="43560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136" name="Rectangle 135"/>
          <p:cNvSpPr/>
          <p:nvPr/>
        </p:nvSpPr>
        <p:spPr>
          <a:xfrm>
            <a:off x="1747690" y="1055784"/>
            <a:ext cx="8856626" cy="4284250"/>
          </a:xfrm>
          <a:prstGeom prst="rect">
            <a:avLst/>
          </a:prstGeom>
        </p:spPr>
        <p:txBody>
          <a:bodyPr wrap="square">
            <a:spAutoFit/>
          </a:bodyPr>
          <a:lstStyle/>
          <a:p>
            <a:pPr>
              <a:lnSpc>
                <a:spcPct val="120000"/>
              </a:lnSpc>
              <a:spcAft>
                <a:spcPts val="400"/>
              </a:spcAft>
            </a:pP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Η απώλεια της ακοής είναι συχνό εύρημα</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60-90% των ανδρών και 45-55% των γυναικών</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Αρχικά αφορά στις υψηλές συχνότητες και σταδιακά εκτείνεται στις συχνότητες της συνήθους ομιλίας</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Ασθενείς με απώλεια ακοής οδηγούνται σε τελικό στάδιο νεφρικής νόσου</a:t>
            </a:r>
          </a:p>
          <a:p>
            <a:pPr>
              <a:lnSpc>
                <a:spcPct val="120000"/>
              </a:lnSpc>
              <a:spcAft>
                <a:spcPts val="400"/>
              </a:spcAft>
            </a:pP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Οι διαταραχές των οφθαλμών </a:t>
            </a:r>
          </a:p>
          <a:p>
            <a:pPr lvl="1">
              <a:lnSpc>
                <a:spcPct val="120000"/>
              </a:lnSpc>
              <a:spcAft>
                <a:spcPts val="400"/>
              </a:spcAft>
            </a:pPr>
            <a:r>
              <a:rPr lang="el-GR"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Ωχρικές</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και </a:t>
            </a:r>
            <a:r>
              <a:rPr lang="el-GR"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περιωχρικές</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κηλίδες (40-70%)</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Πρόσθιος </a:t>
            </a:r>
            <a:r>
              <a:rPr lang="el-GR"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φακόκωνος</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(15%, ισχυρή διαγνωστική αξία)</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καταρράκτης</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Δυστροφία του κερατοειδούς</a:t>
            </a:r>
          </a:p>
          <a:p>
            <a:pPr>
              <a:lnSpc>
                <a:spcPct val="120000"/>
              </a:lnSpc>
              <a:spcAft>
                <a:spcPts val="400"/>
              </a:spcAft>
            </a:pPr>
            <a:r>
              <a:rPr lang="el-GR" sz="2000" dirty="0" err="1"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Λειομυωμάτωση</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(2-5%)</a:t>
            </a:r>
          </a:p>
        </p:txBody>
      </p:sp>
      <p:sp>
        <p:nvSpPr>
          <p:cNvPr id="137" name="Oval 136"/>
          <p:cNvSpPr>
            <a:spLocks noChangeAspect="1"/>
          </p:cNvSpPr>
          <p:nvPr/>
        </p:nvSpPr>
        <p:spPr>
          <a:xfrm>
            <a:off x="1700567" y="1257208"/>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9" name="Oval 138"/>
          <p:cNvSpPr>
            <a:spLocks noChangeAspect="1"/>
          </p:cNvSpPr>
          <p:nvPr/>
        </p:nvSpPr>
        <p:spPr>
          <a:xfrm>
            <a:off x="1700567" y="315004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Oval 7"/>
          <p:cNvSpPr>
            <a:spLocks noChangeAspect="1"/>
          </p:cNvSpPr>
          <p:nvPr/>
        </p:nvSpPr>
        <p:spPr>
          <a:xfrm>
            <a:off x="1700567" y="509972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 xmlns:p14="http://schemas.microsoft.com/office/powerpoint/2010/main" val="1270912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l-GR" sz="2200" dirty="0" smtClean="0">
                <a:latin typeface="Corbel" panose="020B0503020204020204" pitchFamily="34" charset="0"/>
              </a:rPr>
              <a:t>Διάγνωση</a:t>
            </a:r>
            <a:endParaRPr lang="el-GR" sz="2200" dirty="0">
              <a:latin typeface="Corbel" panose="020B0503020204020204" pitchFamily="34" charset="0"/>
            </a:endParaRPr>
          </a:p>
        </p:txBody>
      </p:sp>
      <p:sp>
        <p:nvSpPr>
          <p:cNvPr id="135" name="Left Bracket 134"/>
          <p:cNvSpPr/>
          <p:nvPr/>
        </p:nvSpPr>
        <p:spPr>
          <a:xfrm>
            <a:off x="1747691" y="1115676"/>
            <a:ext cx="91439" cy="45000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136" name="Rectangle 135"/>
          <p:cNvSpPr/>
          <p:nvPr/>
        </p:nvSpPr>
        <p:spPr>
          <a:xfrm>
            <a:off x="1747690" y="1055784"/>
            <a:ext cx="8856626" cy="4639219"/>
          </a:xfrm>
          <a:prstGeom prst="rect">
            <a:avLst/>
          </a:prstGeom>
        </p:spPr>
        <p:txBody>
          <a:bodyPr wrap="square">
            <a:spAutoFit/>
          </a:bodyPr>
          <a:lstStyle/>
          <a:p>
            <a:pPr>
              <a:lnSpc>
                <a:spcPct val="120000"/>
              </a:lnSpc>
              <a:spcAft>
                <a:spcPts val="400"/>
              </a:spcAft>
            </a:pP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Θετικό οικογενειακό ιστορικό για νεφρική νόσο και απώλεια της ακοής</a:t>
            </a:r>
            <a:endParaRPr lang="en-US"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a:p>
            <a:pPr>
              <a:lnSpc>
                <a:spcPct val="120000"/>
              </a:lnSpc>
              <a:spcAft>
                <a:spcPts val="400"/>
              </a:spcAft>
            </a:pP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Βιοψία νεφρού (ηλεκτρονικό μικροσκόπιο και ανοσοφθορισμός)</a:t>
            </a:r>
          </a:p>
          <a:p>
            <a:pPr>
              <a:lnSpc>
                <a:spcPct val="120000"/>
              </a:lnSpc>
              <a:spcAft>
                <a:spcPts val="400"/>
              </a:spcAft>
            </a:pP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Βιοψία δέρματος (ανοσοφθορισμός)</a:t>
            </a:r>
            <a:endParaRPr lang="en-US"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a:p>
            <a:pPr>
              <a:lnSpc>
                <a:spcPct val="120000"/>
              </a:lnSpc>
              <a:spcAft>
                <a:spcPts val="400"/>
              </a:spcAft>
            </a:pP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Μοριακός γενετικός έλεγχος</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Μη επεμβατική μέθοδος</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Επιβεβαίωση (ή αποκλεισμός) της διάγνωσης επί μη τυπικών και ασαφών ευρημάτων από τη βιοψία νεφρού</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Οριστικός αποκλεισμός της νόσου σε γυναίκα υποψήφια δότρια νεφρού</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Δεδομένου ότι η εξέλιξη της νεφρικής νόσου ενδεχομένως εξαρτάται από την υποκείμενη μετάλλαξη, ο μοριακός έλεγχος παρέχει επιπλέον σημαντικές προγνωστικές πληροφορίες</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Προγεννητική διάγνωση</a:t>
            </a:r>
          </a:p>
        </p:txBody>
      </p:sp>
      <p:sp>
        <p:nvSpPr>
          <p:cNvPr id="137" name="Oval 136"/>
          <p:cNvSpPr>
            <a:spLocks noChangeAspect="1"/>
          </p:cNvSpPr>
          <p:nvPr/>
        </p:nvSpPr>
        <p:spPr>
          <a:xfrm>
            <a:off x="1700567" y="1257208"/>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8" name="Oval 137"/>
          <p:cNvSpPr>
            <a:spLocks noChangeAspect="1"/>
          </p:cNvSpPr>
          <p:nvPr/>
        </p:nvSpPr>
        <p:spPr>
          <a:xfrm>
            <a:off x="1700567" y="1656358"/>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39" name="Oval 138"/>
          <p:cNvSpPr>
            <a:spLocks noChangeAspect="1"/>
          </p:cNvSpPr>
          <p:nvPr/>
        </p:nvSpPr>
        <p:spPr>
          <a:xfrm>
            <a:off x="1700567" y="2078007"/>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Oval 7"/>
          <p:cNvSpPr>
            <a:spLocks noChangeAspect="1"/>
          </p:cNvSpPr>
          <p:nvPr/>
        </p:nvSpPr>
        <p:spPr>
          <a:xfrm>
            <a:off x="1700567" y="2529957"/>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 xmlns:p14="http://schemas.microsoft.com/office/powerpoint/2010/main" val="2279914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l-GR" sz="2200" dirty="0" smtClean="0">
                <a:latin typeface="Corbel" panose="020B0503020204020204" pitchFamily="34" charset="0"/>
              </a:rPr>
              <a:t>Σύνδρομο </a:t>
            </a:r>
            <a:r>
              <a:rPr lang="en-US" sz="2200" dirty="0" smtClean="0">
                <a:latin typeface="Corbel" panose="020B0503020204020204" pitchFamily="34" charset="0"/>
              </a:rPr>
              <a:t>Alport: </a:t>
            </a:r>
            <a:r>
              <a:rPr lang="el-GR" sz="2200" dirty="0" smtClean="0">
                <a:latin typeface="Corbel" panose="020B0503020204020204" pitchFamily="34" charset="0"/>
              </a:rPr>
              <a:t>οπτικό μικροσκόπιο (νεφρός)</a:t>
            </a:r>
            <a:r>
              <a:rPr lang="en-US" sz="2200" dirty="0" smtClean="0">
                <a:latin typeface="Corbel" panose="020B0503020204020204" pitchFamily="34" charset="0"/>
              </a:rPr>
              <a:t> </a:t>
            </a:r>
            <a:endParaRPr lang="el-GR" sz="2200" dirty="0">
              <a:latin typeface="Corbel" panose="020B0503020204020204" pitchFamily="34" charset="0"/>
            </a:endParaRPr>
          </a:p>
        </p:txBody>
      </p:sp>
      <p:grpSp>
        <p:nvGrpSpPr>
          <p:cNvPr id="825" name="Group 824"/>
          <p:cNvGrpSpPr/>
          <p:nvPr/>
        </p:nvGrpSpPr>
        <p:grpSpPr>
          <a:xfrm>
            <a:off x="6736591" y="2522234"/>
            <a:ext cx="3501352" cy="2010812"/>
            <a:chOff x="7166648" y="2125253"/>
            <a:chExt cx="3501352" cy="2010812"/>
          </a:xfrm>
        </p:grpSpPr>
        <p:sp>
          <p:nvSpPr>
            <p:cNvPr id="807" name="Left Bracket 806"/>
            <p:cNvSpPr/>
            <p:nvPr/>
          </p:nvSpPr>
          <p:spPr>
            <a:xfrm>
              <a:off x="7213772" y="2125253"/>
              <a:ext cx="255038" cy="2010812"/>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824" name="Group 823"/>
            <p:cNvGrpSpPr/>
            <p:nvPr/>
          </p:nvGrpSpPr>
          <p:grpSpPr>
            <a:xfrm>
              <a:off x="7166648" y="2207863"/>
              <a:ext cx="3501352" cy="1912318"/>
              <a:chOff x="7166648" y="2212245"/>
              <a:chExt cx="3501352" cy="1912318"/>
            </a:xfrm>
          </p:grpSpPr>
          <p:sp>
            <p:nvSpPr>
              <p:cNvPr id="806" name="Rectangle 805"/>
              <p:cNvSpPr/>
              <p:nvPr/>
            </p:nvSpPr>
            <p:spPr>
              <a:xfrm>
                <a:off x="7213771" y="2212245"/>
                <a:ext cx="3454229" cy="1912318"/>
              </a:xfrm>
              <a:prstGeom prst="rect">
                <a:avLst/>
              </a:prstGeom>
            </p:spPr>
            <p:txBody>
              <a:bodyPr wrap="square">
                <a:spAutoFit/>
              </a:bodyPr>
              <a:lstStyle/>
              <a:p>
                <a:pPr>
                  <a:lnSpc>
                    <a:spcPct val="120000"/>
                  </a:lnSpc>
                  <a:spcAft>
                    <a:spcPts val="400"/>
                  </a:spcAft>
                </a:pP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Τα ευρήματα είναι </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μη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ειδικά και περιλαμβάνουν:</a:t>
                </a:r>
              </a:p>
              <a:p>
                <a:pPr lvl="1">
                  <a:lnSpc>
                    <a:spcPct val="120000"/>
                  </a:lnSpc>
                  <a:spcAft>
                    <a:spcPts val="400"/>
                  </a:spcAft>
                </a:pPr>
                <a:r>
                  <a:rPr lang="el-GR" sz="13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Εστιακή </a:t>
                </a:r>
                <a:r>
                  <a:rPr lang="el-GR" sz="13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και τμηματική σπειραματική υπερπλασία των </a:t>
                </a:r>
                <a:r>
                  <a:rPr lang="el-GR" sz="13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μεσαγγειακών </a:t>
                </a:r>
                <a:r>
                  <a:rPr lang="el-GR" sz="13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και </a:t>
                </a:r>
                <a:r>
                  <a:rPr lang="el-GR" sz="13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ενδοθηλιακών κυττάρων</a:t>
                </a:r>
              </a:p>
              <a:p>
                <a:pPr lvl="1">
                  <a:lnSpc>
                    <a:spcPct val="120000"/>
                  </a:lnSpc>
                  <a:spcAft>
                    <a:spcPts val="400"/>
                  </a:spcAft>
                </a:pPr>
                <a:r>
                  <a:rPr lang="el-GR" sz="13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Παρουσία αφρωδών κυττάρων στο διάμεσο νεφρικό ιστό (</a:t>
                </a:r>
                <a:r>
                  <a:rPr lang="el-GR" sz="1300" dirty="0" err="1"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μακροφάγα</a:t>
                </a:r>
                <a:r>
                  <a:rPr lang="el-GR" sz="13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t>
                </a:r>
                <a:endParaRPr lang="el-GR" sz="13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p:txBody>
          </p:sp>
          <p:sp>
            <p:nvSpPr>
              <p:cNvPr id="808" name="Oval 807"/>
              <p:cNvSpPr>
                <a:spLocks noChangeAspect="1"/>
              </p:cNvSpPr>
              <p:nvPr/>
            </p:nvSpPr>
            <p:spPr>
              <a:xfrm>
                <a:off x="7166648" y="2342421"/>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pic>
        <p:nvPicPr>
          <p:cNvPr id="3" name="Picture 2"/>
          <p:cNvPicPr>
            <a:picLocks noChangeAspect="1"/>
          </p:cNvPicPr>
          <p:nvPr/>
        </p:nvPicPr>
        <p:blipFill>
          <a:blip r:embed="rId3"/>
          <a:stretch>
            <a:fillRect/>
          </a:stretch>
        </p:blipFill>
        <p:spPr>
          <a:xfrm>
            <a:off x="2194222" y="2108368"/>
            <a:ext cx="3901778" cy="2838544"/>
          </a:xfrm>
          <a:prstGeom prst="rect">
            <a:avLst/>
          </a:prstGeom>
        </p:spPr>
      </p:pic>
    </p:spTree>
    <p:extLst>
      <p:ext uri="{BB962C8B-B14F-4D97-AF65-F5344CB8AC3E}">
        <p14:creationId xmlns="" xmlns:p14="http://schemas.microsoft.com/office/powerpoint/2010/main" val="4172070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l-GR" sz="2200" dirty="0" smtClean="0">
                <a:latin typeface="Corbel" panose="020B0503020204020204" pitchFamily="34" charset="0"/>
              </a:rPr>
              <a:t>Σύνδρομο </a:t>
            </a:r>
            <a:r>
              <a:rPr lang="en-US" sz="2200" dirty="0" smtClean="0">
                <a:latin typeface="Corbel" panose="020B0503020204020204" pitchFamily="34" charset="0"/>
              </a:rPr>
              <a:t>Alport: </a:t>
            </a:r>
            <a:r>
              <a:rPr lang="el-GR" sz="2200" dirty="0" smtClean="0">
                <a:latin typeface="Corbel" panose="020B0503020204020204" pitchFamily="34" charset="0"/>
              </a:rPr>
              <a:t>ηλεκτρονικό μικροσκόπιο (νεφρός)</a:t>
            </a:r>
            <a:r>
              <a:rPr lang="en-US" sz="2200" dirty="0" smtClean="0">
                <a:latin typeface="Corbel" panose="020B0503020204020204" pitchFamily="34" charset="0"/>
              </a:rPr>
              <a:t> </a:t>
            </a:r>
            <a:endParaRPr lang="el-GR" sz="2200" dirty="0">
              <a:latin typeface="Corbel" panose="020B0503020204020204" pitchFamily="34" charset="0"/>
            </a:endParaRPr>
          </a:p>
        </p:txBody>
      </p:sp>
      <p:grpSp>
        <p:nvGrpSpPr>
          <p:cNvPr id="4" name="Group 3"/>
          <p:cNvGrpSpPr/>
          <p:nvPr/>
        </p:nvGrpSpPr>
        <p:grpSpPr>
          <a:xfrm>
            <a:off x="1954057" y="1056907"/>
            <a:ext cx="3489366" cy="5307529"/>
            <a:chOff x="1954057" y="976089"/>
            <a:chExt cx="3489366" cy="5307529"/>
          </a:xfrm>
        </p:grpSpPr>
        <p:pic>
          <p:nvPicPr>
            <p:cNvPr id="788" name="Picture 787"/>
            <p:cNvPicPr>
              <a:picLocks noChangeAspect="1"/>
            </p:cNvPicPr>
            <p:nvPr/>
          </p:nvPicPr>
          <p:blipFill>
            <a:blip r:embed="rId3"/>
            <a:stretch>
              <a:fillRect/>
            </a:stretch>
          </p:blipFill>
          <p:spPr>
            <a:xfrm>
              <a:off x="1997340" y="3826938"/>
              <a:ext cx="3430067" cy="2106328"/>
            </a:xfrm>
            <a:prstGeom prst="rect">
              <a:avLst/>
            </a:prstGeom>
          </p:spPr>
        </p:pic>
        <p:sp>
          <p:nvSpPr>
            <p:cNvPr id="790" name="Rectangle 789"/>
            <p:cNvSpPr/>
            <p:nvPr/>
          </p:nvSpPr>
          <p:spPr>
            <a:xfrm>
              <a:off x="5002291" y="3882599"/>
              <a:ext cx="425116" cy="338554"/>
            </a:xfrm>
            <a:prstGeom prst="rect">
              <a:avLst/>
            </a:prstGeom>
          </p:spPr>
          <p:txBody>
            <a:bodyPr wrap="none">
              <a:spAutoFit/>
            </a:bodyPr>
            <a:lstStyle/>
            <a:p>
              <a:r>
                <a:rPr lang="en-US" sz="1600" b="1" dirty="0" smtClean="0">
                  <a:latin typeface="Corbel" panose="020B0503020204020204" pitchFamily="34" charset="0"/>
                </a:rPr>
                <a:t>us </a:t>
              </a:r>
              <a:endParaRPr lang="el-GR" sz="1600" b="1" dirty="0">
                <a:latin typeface="Corbel" panose="020B0503020204020204" pitchFamily="34" charset="0"/>
              </a:endParaRPr>
            </a:p>
          </p:txBody>
        </p:sp>
        <p:sp>
          <p:nvSpPr>
            <p:cNvPr id="791" name="Rectangle 790"/>
            <p:cNvSpPr/>
            <p:nvPr/>
          </p:nvSpPr>
          <p:spPr>
            <a:xfrm>
              <a:off x="1954057" y="4660253"/>
              <a:ext cx="585417" cy="338554"/>
            </a:xfrm>
            <a:prstGeom prst="rect">
              <a:avLst/>
            </a:prstGeom>
          </p:spPr>
          <p:txBody>
            <a:bodyPr wrap="none">
              <a:spAutoFit/>
            </a:bodyPr>
            <a:lstStyle/>
            <a:p>
              <a:r>
                <a:rPr lang="en-US" sz="1600" b="1" dirty="0" err="1" smtClean="0">
                  <a:latin typeface="Corbel" panose="020B0503020204020204" pitchFamily="34" charset="0"/>
                </a:rPr>
                <a:t>gbm</a:t>
              </a:r>
              <a:endParaRPr lang="el-GR" sz="1600" b="1" dirty="0">
                <a:latin typeface="Corbel" panose="020B0503020204020204" pitchFamily="34" charset="0"/>
              </a:endParaRPr>
            </a:p>
          </p:txBody>
        </p:sp>
        <p:sp>
          <p:nvSpPr>
            <p:cNvPr id="796" name="Rectangle 795"/>
            <p:cNvSpPr/>
            <p:nvPr/>
          </p:nvSpPr>
          <p:spPr>
            <a:xfrm>
              <a:off x="4688427" y="5259951"/>
              <a:ext cx="492443" cy="338554"/>
            </a:xfrm>
            <a:prstGeom prst="rect">
              <a:avLst/>
            </a:prstGeom>
          </p:spPr>
          <p:txBody>
            <a:bodyPr wrap="none">
              <a:spAutoFit/>
            </a:bodyPr>
            <a:lstStyle/>
            <a:p>
              <a:r>
                <a:rPr lang="en-US" sz="1600" b="1" dirty="0" smtClean="0">
                  <a:latin typeface="Corbel" panose="020B0503020204020204" pitchFamily="34" charset="0"/>
                </a:rPr>
                <a:t>cap</a:t>
              </a:r>
              <a:endParaRPr lang="el-GR" sz="1600" b="1" dirty="0">
                <a:latin typeface="Corbel" panose="020B0503020204020204" pitchFamily="34" charset="0"/>
              </a:endParaRPr>
            </a:p>
          </p:txBody>
        </p:sp>
        <p:sp>
          <p:nvSpPr>
            <p:cNvPr id="799" name="Rectangle 798"/>
            <p:cNvSpPr/>
            <p:nvPr/>
          </p:nvSpPr>
          <p:spPr>
            <a:xfrm>
              <a:off x="3793242" y="3512513"/>
              <a:ext cx="1634165" cy="338554"/>
            </a:xfrm>
            <a:prstGeom prst="rect">
              <a:avLst/>
            </a:prstGeom>
          </p:spPr>
          <p:txBody>
            <a:bodyPr wrap="none">
              <a:spAutoFit/>
            </a:bodyPr>
            <a:lstStyle/>
            <a:p>
              <a:pPr algn="r"/>
              <a:r>
                <a:rPr lang="el-GR" sz="1600" dirty="0" smtClean="0">
                  <a:ln w="0"/>
                  <a:solidFill>
                    <a:schemeClr val="tx2">
                      <a:lumMod val="50000"/>
                    </a:schemeClr>
                  </a:solidFill>
                  <a:latin typeface="Corbel" panose="020B0503020204020204" pitchFamily="34" charset="0"/>
                </a:rPr>
                <a:t>Σύνδρομο </a:t>
              </a:r>
              <a:r>
                <a:rPr lang="en-US" sz="1600" dirty="0" smtClean="0">
                  <a:ln w="0"/>
                  <a:solidFill>
                    <a:schemeClr val="tx2">
                      <a:lumMod val="50000"/>
                    </a:schemeClr>
                  </a:solidFill>
                  <a:latin typeface="Corbel" panose="020B0503020204020204" pitchFamily="34" charset="0"/>
                </a:rPr>
                <a:t>Alport</a:t>
              </a:r>
              <a:endParaRPr lang="el-GR" sz="1600" dirty="0">
                <a:ln w="0"/>
                <a:solidFill>
                  <a:schemeClr val="tx2">
                    <a:lumMod val="50000"/>
                  </a:schemeClr>
                </a:solidFill>
                <a:latin typeface="Corbel" panose="020B0503020204020204" pitchFamily="34" charset="0"/>
              </a:endParaRPr>
            </a:p>
          </p:txBody>
        </p:sp>
        <p:sp>
          <p:nvSpPr>
            <p:cNvPr id="802" name="Rectangle 801"/>
            <p:cNvSpPr/>
            <p:nvPr/>
          </p:nvSpPr>
          <p:spPr>
            <a:xfrm>
              <a:off x="4161534" y="5945064"/>
              <a:ext cx="1281889" cy="338554"/>
            </a:xfrm>
            <a:prstGeom prst="rect">
              <a:avLst/>
            </a:prstGeom>
          </p:spPr>
          <p:txBody>
            <a:bodyPr wrap="none">
              <a:spAutoFit/>
            </a:bodyPr>
            <a:lstStyle/>
            <a:p>
              <a:r>
                <a:rPr lang="en-US" sz="1600" dirty="0" smtClean="0">
                  <a:latin typeface="Corbel" panose="020B0503020204020204" pitchFamily="34" charset="0"/>
                </a:rPr>
                <a:t>bars: 500 </a:t>
              </a:r>
              <a:r>
                <a:rPr lang="en-US" sz="1600" dirty="0">
                  <a:latin typeface="Corbel" panose="020B0503020204020204" pitchFamily="34" charset="0"/>
                </a:rPr>
                <a:t>nm</a:t>
              </a:r>
              <a:endParaRPr lang="el-GR" sz="1600" dirty="0">
                <a:latin typeface="Corbel" panose="020B0503020204020204" pitchFamily="34" charset="0"/>
              </a:endParaRPr>
            </a:p>
          </p:txBody>
        </p:sp>
        <p:sp>
          <p:nvSpPr>
            <p:cNvPr id="814" name="Rectangle 813"/>
            <p:cNvSpPr/>
            <p:nvPr/>
          </p:nvSpPr>
          <p:spPr>
            <a:xfrm>
              <a:off x="2779945" y="976089"/>
              <a:ext cx="2055370" cy="323165"/>
            </a:xfrm>
            <a:prstGeom prst="rect">
              <a:avLst/>
            </a:prstGeom>
          </p:spPr>
          <p:txBody>
            <a:bodyPr wrap="none">
              <a:spAutoFit/>
            </a:bodyPr>
            <a:lstStyle/>
            <a:p>
              <a:pPr algn="r"/>
              <a:r>
                <a:rPr lang="el-GR" sz="1500" dirty="0" smtClean="0">
                  <a:ln w="0"/>
                  <a:solidFill>
                    <a:schemeClr val="tx2">
                      <a:lumMod val="50000"/>
                    </a:schemeClr>
                  </a:solidFill>
                  <a:latin typeface="Corbel" panose="020B0503020204020204" pitchFamily="34" charset="0"/>
                </a:rPr>
                <a:t>Φυσιολογικό σπείραμα</a:t>
              </a:r>
              <a:endParaRPr lang="el-GR" sz="1500" dirty="0">
                <a:ln w="0"/>
                <a:solidFill>
                  <a:schemeClr val="tx2">
                    <a:lumMod val="50000"/>
                  </a:schemeClr>
                </a:solidFill>
                <a:latin typeface="Corbel" panose="020B0503020204020204" pitchFamily="34" charset="0"/>
              </a:endParaRPr>
            </a:p>
          </p:txBody>
        </p:sp>
        <p:pic>
          <p:nvPicPr>
            <p:cNvPr id="787" name="Picture 786"/>
            <p:cNvPicPr>
              <a:picLocks noChangeAspect="1"/>
            </p:cNvPicPr>
            <p:nvPr/>
          </p:nvPicPr>
          <p:blipFill>
            <a:blip r:embed="rId4"/>
            <a:stretch>
              <a:fillRect/>
            </a:stretch>
          </p:blipFill>
          <p:spPr>
            <a:xfrm>
              <a:off x="1954058" y="1309660"/>
              <a:ext cx="2881257" cy="1761087"/>
            </a:xfrm>
            <a:prstGeom prst="rect">
              <a:avLst/>
            </a:prstGeom>
          </p:spPr>
        </p:pic>
        <p:sp>
          <p:nvSpPr>
            <p:cNvPr id="819" name="Rectangle 818"/>
            <p:cNvSpPr/>
            <p:nvPr/>
          </p:nvSpPr>
          <p:spPr>
            <a:xfrm>
              <a:off x="3148464" y="2656562"/>
              <a:ext cx="492443" cy="338554"/>
            </a:xfrm>
            <a:prstGeom prst="rect">
              <a:avLst/>
            </a:prstGeom>
          </p:spPr>
          <p:txBody>
            <a:bodyPr wrap="none">
              <a:spAutoFit/>
            </a:bodyPr>
            <a:lstStyle/>
            <a:p>
              <a:r>
                <a:rPr lang="en-US" sz="1600" b="1" dirty="0" smtClean="0">
                  <a:latin typeface="Corbel" panose="020B0503020204020204" pitchFamily="34" charset="0"/>
                </a:rPr>
                <a:t>cap</a:t>
              </a:r>
              <a:endParaRPr lang="el-GR" sz="1600" b="1" dirty="0">
                <a:latin typeface="Corbel" panose="020B0503020204020204" pitchFamily="34" charset="0"/>
              </a:endParaRPr>
            </a:p>
          </p:txBody>
        </p:sp>
        <p:sp>
          <p:nvSpPr>
            <p:cNvPr id="820" name="Rectangle 819"/>
            <p:cNvSpPr/>
            <p:nvPr/>
          </p:nvSpPr>
          <p:spPr>
            <a:xfrm>
              <a:off x="4182671" y="1543920"/>
              <a:ext cx="425116" cy="338554"/>
            </a:xfrm>
            <a:prstGeom prst="rect">
              <a:avLst/>
            </a:prstGeom>
          </p:spPr>
          <p:txBody>
            <a:bodyPr wrap="none">
              <a:spAutoFit/>
            </a:bodyPr>
            <a:lstStyle/>
            <a:p>
              <a:r>
                <a:rPr lang="en-US" sz="1600" b="1" dirty="0" smtClean="0">
                  <a:latin typeface="Corbel" panose="020B0503020204020204" pitchFamily="34" charset="0"/>
                </a:rPr>
                <a:t>us </a:t>
              </a:r>
              <a:endParaRPr lang="el-GR" sz="1600" b="1" dirty="0">
                <a:latin typeface="Corbel" panose="020B0503020204020204" pitchFamily="34" charset="0"/>
              </a:endParaRPr>
            </a:p>
          </p:txBody>
        </p:sp>
        <p:sp>
          <p:nvSpPr>
            <p:cNvPr id="827" name="Rectangle 826"/>
            <p:cNvSpPr/>
            <p:nvPr/>
          </p:nvSpPr>
          <p:spPr>
            <a:xfrm>
              <a:off x="1954057" y="2048371"/>
              <a:ext cx="585417" cy="338554"/>
            </a:xfrm>
            <a:prstGeom prst="rect">
              <a:avLst/>
            </a:prstGeom>
          </p:spPr>
          <p:txBody>
            <a:bodyPr wrap="none">
              <a:spAutoFit/>
            </a:bodyPr>
            <a:lstStyle/>
            <a:p>
              <a:r>
                <a:rPr lang="en-US" sz="1600" b="1" dirty="0" err="1" smtClean="0">
                  <a:latin typeface="Corbel" panose="020B0503020204020204" pitchFamily="34" charset="0"/>
                </a:rPr>
                <a:t>gbm</a:t>
              </a:r>
              <a:endParaRPr lang="el-GR" sz="1600" b="1" dirty="0">
                <a:latin typeface="Corbel" panose="020B0503020204020204" pitchFamily="34" charset="0"/>
              </a:endParaRPr>
            </a:p>
          </p:txBody>
        </p:sp>
      </p:grpSp>
      <p:grpSp>
        <p:nvGrpSpPr>
          <p:cNvPr id="3" name="Group 2"/>
          <p:cNvGrpSpPr/>
          <p:nvPr/>
        </p:nvGrpSpPr>
        <p:grpSpPr>
          <a:xfrm>
            <a:off x="6736591" y="1424671"/>
            <a:ext cx="3501352" cy="4572000"/>
            <a:chOff x="6736591" y="2125253"/>
            <a:chExt cx="3501352" cy="4572000"/>
          </a:xfrm>
        </p:grpSpPr>
        <p:sp>
          <p:nvSpPr>
            <p:cNvPr id="807" name="Left Bracket 806"/>
            <p:cNvSpPr/>
            <p:nvPr/>
          </p:nvSpPr>
          <p:spPr>
            <a:xfrm>
              <a:off x="6783715" y="2125253"/>
              <a:ext cx="108000" cy="45720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06" name="Rectangle 805"/>
            <p:cNvSpPr/>
            <p:nvPr/>
          </p:nvSpPr>
          <p:spPr>
            <a:xfrm>
              <a:off x="6783714" y="2207863"/>
              <a:ext cx="3454229" cy="4434034"/>
            </a:xfrm>
            <a:prstGeom prst="rect">
              <a:avLst/>
            </a:prstGeom>
          </p:spPr>
          <p:txBody>
            <a:bodyPr wrap="square">
              <a:spAutoFit/>
            </a:bodyPr>
            <a:lstStyle/>
            <a:p>
              <a:pPr>
                <a:lnSpc>
                  <a:spcPct val="120000"/>
                </a:lnSpc>
                <a:spcAft>
                  <a:spcPts val="400"/>
                </a:spcAft>
              </a:pP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Τα ευρήματα στο ηλεκτρονικό μικροσκόπιο είναι παθογνωμονικά και εξαρτώνται από το στάδιο της νόσου</a:t>
              </a:r>
            </a:p>
            <a:p>
              <a:pPr>
                <a:lnSpc>
                  <a:spcPct val="120000"/>
                </a:lnSpc>
                <a:spcAft>
                  <a:spcPts val="400"/>
                </a:spcAft>
              </a:pP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Πρώιμο εύρημα είναι η λέπτυνση της </a:t>
              </a:r>
              <a:r>
                <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gmb</a:t>
              </a:r>
            </a:p>
            <a:p>
              <a:pPr>
                <a:lnSpc>
                  <a:spcPct val="120000"/>
                </a:lnSpc>
                <a:spcAft>
                  <a:spcPts val="400"/>
                </a:spcAft>
              </a:pP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Σε μεταγενέστερα αρχικά στάδια παρατηρείται τμηματικά πάχυνση και λέπτυνση της </a:t>
              </a:r>
              <a:r>
                <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GMB</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και σε ορισμένες θέσεις διάσπαση και ελασματοποίηση της </a:t>
              </a:r>
              <a:r>
                <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lamina densa </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της </a:t>
              </a:r>
              <a:r>
                <a:rPr lang="en-US" sz="14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gmb.</a:t>
              </a:r>
            </a:p>
            <a:p>
              <a:pPr>
                <a:lnSpc>
                  <a:spcPct val="120000"/>
                </a:lnSpc>
                <a:spcAft>
                  <a:spcPts val="400"/>
                </a:spcAft>
              </a:pP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Σε προχωρημένα στάδια οι αλλοιώσεις είναι καθολικές, με εκτεταμένη πάχυνση της </a:t>
              </a:r>
              <a:r>
                <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gmb</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t>
              </a:r>
              <a:r>
                <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ως αποτέλεσμα της πολύ-ελασματοποίησης της </a:t>
              </a:r>
              <a:r>
                <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lamina densa.</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endPar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a:lnSpc>
                  <a:spcPct val="120000"/>
                </a:lnSpc>
                <a:spcAft>
                  <a:spcPts val="400"/>
                </a:spcAft>
              </a:pP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Μη ειδικές αλλοιώσεις αφορούν σε επέκταση του μεσαγγείου και εξάλειψη και απόσυρση των ποδοειδών προσεκβολών.</a:t>
              </a:r>
              <a:endPar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p:txBody>
        </p:sp>
        <p:sp>
          <p:nvSpPr>
            <p:cNvPr id="808" name="Oval 807"/>
            <p:cNvSpPr>
              <a:spLocks noChangeAspect="1"/>
            </p:cNvSpPr>
            <p:nvPr/>
          </p:nvSpPr>
          <p:spPr>
            <a:xfrm>
              <a:off x="6736591" y="2338039"/>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09" name="Oval 808"/>
            <p:cNvSpPr>
              <a:spLocks noChangeAspect="1"/>
            </p:cNvSpPr>
            <p:nvPr/>
          </p:nvSpPr>
          <p:spPr>
            <a:xfrm>
              <a:off x="6736591" y="3474159"/>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3" name="Oval 822"/>
            <p:cNvSpPr>
              <a:spLocks noChangeAspect="1"/>
            </p:cNvSpPr>
            <p:nvPr/>
          </p:nvSpPr>
          <p:spPr>
            <a:xfrm>
              <a:off x="6736591" y="4805535"/>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a:spLocks noChangeAspect="1"/>
            </p:cNvSpPr>
            <p:nvPr/>
          </p:nvSpPr>
          <p:spPr>
            <a:xfrm>
              <a:off x="6736591" y="5880800"/>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21"/>
            <p:cNvSpPr>
              <a:spLocks noChangeAspect="1"/>
            </p:cNvSpPr>
            <p:nvPr/>
          </p:nvSpPr>
          <p:spPr>
            <a:xfrm>
              <a:off x="6736591" y="3177000"/>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 xmlns:p14="http://schemas.microsoft.com/office/powerpoint/2010/main" val="3820295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l-GR" sz="2200" dirty="0" smtClean="0">
                <a:latin typeface="Corbel" panose="020B0503020204020204" pitchFamily="34" charset="0"/>
              </a:rPr>
              <a:t>Σύνδρομο </a:t>
            </a:r>
            <a:r>
              <a:rPr lang="en-US" sz="2200" dirty="0" smtClean="0">
                <a:latin typeface="Corbel" panose="020B0503020204020204" pitchFamily="34" charset="0"/>
              </a:rPr>
              <a:t>Alport: </a:t>
            </a:r>
            <a:r>
              <a:rPr lang="el-GR" sz="2200" dirty="0" smtClean="0">
                <a:latin typeface="Corbel" panose="020B0503020204020204" pitchFamily="34" charset="0"/>
              </a:rPr>
              <a:t>ανοσοφθορισμός (νεφρός)</a:t>
            </a:r>
            <a:endParaRPr lang="el-GR" sz="2200" dirty="0">
              <a:latin typeface="Corbel" panose="020B0503020204020204" pitchFamily="34" charset="0"/>
            </a:endParaRPr>
          </a:p>
        </p:txBody>
      </p:sp>
      <p:pic>
        <p:nvPicPr>
          <p:cNvPr id="3" name="Picture 2"/>
          <p:cNvPicPr>
            <a:picLocks noChangeAspect="1"/>
          </p:cNvPicPr>
          <p:nvPr/>
        </p:nvPicPr>
        <p:blipFill>
          <a:blip r:embed="rId3"/>
          <a:stretch>
            <a:fillRect/>
          </a:stretch>
        </p:blipFill>
        <p:spPr>
          <a:xfrm>
            <a:off x="1918249" y="1287312"/>
            <a:ext cx="7157324" cy="4724809"/>
          </a:xfrm>
          <a:prstGeom prst="rect">
            <a:avLst/>
          </a:prstGeom>
        </p:spPr>
      </p:pic>
      <p:sp>
        <p:nvSpPr>
          <p:cNvPr id="4" name="TextBox 3"/>
          <p:cNvSpPr txBox="1"/>
          <p:nvPr/>
        </p:nvSpPr>
        <p:spPr>
          <a:xfrm>
            <a:off x="9075573" y="1481958"/>
            <a:ext cx="2301766" cy="1569660"/>
          </a:xfrm>
          <a:prstGeom prst="rect">
            <a:avLst/>
          </a:prstGeom>
          <a:noFill/>
        </p:spPr>
        <p:txBody>
          <a:bodyPr wrap="square" rtlCol="0">
            <a:spAutoFit/>
          </a:bodyPr>
          <a:lstStyle/>
          <a:p>
            <a:r>
              <a:rPr lang="el-GR" sz="1600" dirty="0" smtClean="0">
                <a:latin typeface="Corbel" panose="020B0503020204020204" pitchFamily="34" charset="0"/>
              </a:rPr>
              <a:t>Α: φυσιολογικό</a:t>
            </a:r>
          </a:p>
          <a:p>
            <a:r>
              <a:rPr lang="el-GR" sz="1600" dirty="0" smtClean="0">
                <a:latin typeface="Corbel" panose="020B0503020204020204" pitchFamily="34" charset="0"/>
              </a:rPr>
              <a:t>Β: γυναίκα φορέας του φυλοσύνδετου </a:t>
            </a:r>
            <a:r>
              <a:rPr lang="en-US" sz="1600" dirty="0" smtClean="0">
                <a:latin typeface="Corbel" panose="020B0503020204020204" pitchFamily="34" charset="0"/>
              </a:rPr>
              <a:t>Alport</a:t>
            </a:r>
          </a:p>
          <a:p>
            <a:r>
              <a:rPr lang="en-US" sz="1600" dirty="0" smtClean="0">
                <a:latin typeface="Corbel" panose="020B0503020204020204" pitchFamily="34" charset="0"/>
              </a:rPr>
              <a:t>C. </a:t>
            </a:r>
            <a:r>
              <a:rPr lang="el-GR" sz="1600" dirty="0" smtClean="0">
                <a:latin typeface="Corbel" panose="020B0503020204020204" pitchFamily="34" charset="0"/>
              </a:rPr>
              <a:t>Αυτοσωματικό</a:t>
            </a:r>
            <a:r>
              <a:rPr lang="en-US" sz="1600" dirty="0" smtClean="0">
                <a:latin typeface="Corbel" panose="020B0503020204020204" pitchFamily="34" charset="0"/>
              </a:rPr>
              <a:t> AS</a:t>
            </a:r>
          </a:p>
          <a:p>
            <a:r>
              <a:rPr lang="en-US" sz="1600" dirty="0" smtClean="0">
                <a:latin typeface="Corbel" panose="020B0503020204020204" pitchFamily="34" charset="0"/>
              </a:rPr>
              <a:t>D. </a:t>
            </a:r>
            <a:r>
              <a:rPr lang="el-GR" sz="1600" dirty="0" smtClean="0">
                <a:latin typeface="Corbel" panose="020B0503020204020204" pitchFamily="34" charset="0"/>
              </a:rPr>
              <a:t>Άνδρας με φυλοσύνδετο </a:t>
            </a:r>
            <a:r>
              <a:rPr lang="en-US" sz="1600" dirty="0" smtClean="0">
                <a:latin typeface="Corbel" panose="020B0503020204020204" pitchFamily="34" charset="0"/>
              </a:rPr>
              <a:t>Alport</a:t>
            </a:r>
            <a:endParaRPr lang="el-GR" sz="1600" dirty="0">
              <a:latin typeface="Corbel" panose="020B0503020204020204" pitchFamily="34" charset="0"/>
            </a:endParaRPr>
          </a:p>
        </p:txBody>
      </p:sp>
    </p:spTree>
    <p:extLst>
      <p:ext uri="{BB962C8B-B14F-4D97-AF65-F5344CB8AC3E}">
        <p14:creationId xmlns="" xmlns:p14="http://schemas.microsoft.com/office/powerpoint/2010/main" val="2766815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l-GR" sz="2200" dirty="0" smtClean="0">
                <a:latin typeface="Corbel" panose="020B0503020204020204" pitchFamily="34" charset="0"/>
              </a:rPr>
              <a:t>Σύνδρομο </a:t>
            </a:r>
            <a:r>
              <a:rPr lang="en-US" sz="2200" dirty="0" smtClean="0">
                <a:latin typeface="Corbel" panose="020B0503020204020204" pitchFamily="34" charset="0"/>
              </a:rPr>
              <a:t>Alport: </a:t>
            </a:r>
            <a:r>
              <a:rPr lang="el-GR" sz="2200" dirty="0" smtClean="0">
                <a:latin typeface="Corbel" panose="020B0503020204020204" pitchFamily="34" charset="0"/>
              </a:rPr>
              <a:t>ανοσοφθορισμός στο δέρμα</a:t>
            </a:r>
            <a:endParaRPr lang="el-GR" sz="2200" dirty="0">
              <a:latin typeface="Corbel" panose="020B0503020204020204" pitchFamily="34" charset="0"/>
            </a:endParaRPr>
          </a:p>
        </p:txBody>
      </p:sp>
      <p:grpSp>
        <p:nvGrpSpPr>
          <p:cNvPr id="21" name="Group 20"/>
          <p:cNvGrpSpPr/>
          <p:nvPr/>
        </p:nvGrpSpPr>
        <p:grpSpPr>
          <a:xfrm>
            <a:off x="1550722" y="1051755"/>
            <a:ext cx="9090556" cy="5538185"/>
            <a:chOff x="1123636" y="1051755"/>
            <a:chExt cx="9090556" cy="5538185"/>
          </a:xfrm>
        </p:grpSpPr>
        <p:sp>
          <p:nvSpPr>
            <p:cNvPr id="807" name="Left Bracket 806"/>
            <p:cNvSpPr/>
            <p:nvPr/>
          </p:nvSpPr>
          <p:spPr>
            <a:xfrm>
              <a:off x="6759964" y="2160928"/>
              <a:ext cx="108000" cy="31680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824" name="Group 823"/>
            <p:cNvGrpSpPr/>
            <p:nvPr/>
          </p:nvGrpSpPr>
          <p:grpSpPr>
            <a:xfrm>
              <a:off x="6712840" y="2243538"/>
              <a:ext cx="3501352" cy="3038781"/>
              <a:chOff x="7166648" y="2212245"/>
              <a:chExt cx="3501352" cy="3038781"/>
            </a:xfrm>
          </p:grpSpPr>
          <p:sp>
            <p:nvSpPr>
              <p:cNvPr id="806" name="Rectangle 805"/>
              <p:cNvSpPr/>
              <p:nvPr/>
            </p:nvSpPr>
            <p:spPr>
              <a:xfrm>
                <a:off x="7213771" y="2212245"/>
                <a:ext cx="3454229" cy="3038781"/>
              </a:xfrm>
              <a:prstGeom prst="rect">
                <a:avLst/>
              </a:prstGeom>
            </p:spPr>
            <p:txBody>
              <a:bodyPr wrap="square">
                <a:spAutoFit/>
              </a:bodyPr>
              <a:lstStyle/>
              <a:p>
                <a:pPr>
                  <a:lnSpc>
                    <a:spcPct val="120000"/>
                  </a:lnSpc>
                  <a:spcAft>
                    <a:spcPts val="400"/>
                  </a:spcAft>
                </a:pPr>
                <a:r>
                  <a:rPr lang="en-US"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Η α5 άλυσος του κολλαγόνου </a:t>
                </a:r>
                <a:r>
                  <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IV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υπάρχει φυσιολογικά στη βασική μεμβράνη της επιδερμίδας (βέλος | φυσιολογικό)</a:t>
                </a:r>
              </a:p>
              <a:p>
                <a:pPr>
                  <a:lnSpc>
                    <a:spcPct val="120000"/>
                  </a:lnSpc>
                </a:pP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Φυλοσύνδετο σύνδρομο </a:t>
                </a:r>
                <a:r>
                  <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Alport</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p>
              <a:p>
                <a:pPr>
                  <a:lnSpc>
                    <a:spcPct val="120000"/>
                  </a:lnSpc>
                  <a:spcAft>
                    <a:spcPts val="400"/>
                  </a:spcAft>
                </a:pP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στους </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άνδρες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η </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α5 άλυσος του κολλαγόνου IV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απουσιάζει· στις γυναίκες εκφράζεται τμηματικά (βέλη | φυλοσύνδετο)</a:t>
                </a:r>
              </a:p>
              <a:p>
                <a:pPr>
                  <a:lnSpc>
                    <a:spcPct val="120000"/>
                  </a:lnSpc>
                  <a:spcAft>
                    <a:spcPts val="400"/>
                  </a:spcAft>
                </a:pP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Στο αυτοσωματικό υπολειπόμενο </a:t>
                </a:r>
                <a:r>
                  <a:rPr lang="en-US"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AS</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υπάρχει φυσιολογική χρώση </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για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την α5 άλυσο </a:t>
                </a:r>
                <a:r>
                  <a:rPr lang="el-GR" sz="14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του κολλαγόνου IV </a:t>
                </a:r>
                <a:r>
                  <a:rPr lang="el-GR" sz="14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(βέλος | υπολειπόμενο)</a:t>
                </a:r>
              </a:p>
            </p:txBody>
          </p:sp>
          <p:sp>
            <p:nvSpPr>
              <p:cNvPr id="808" name="Oval 807"/>
              <p:cNvSpPr>
                <a:spLocks noChangeAspect="1"/>
              </p:cNvSpPr>
              <p:nvPr/>
            </p:nvSpPr>
            <p:spPr>
              <a:xfrm>
                <a:off x="7166648" y="2342421"/>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09" name="Oval 808"/>
              <p:cNvSpPr>
                <a:spLocks noChangeAspect="1"/>
              </p:cNvSpPr>
              <p:nvPr/>
            </p:nvSpPr>
            <p:spPr>
              <a:xfrm>
                <a:off x="7166648" y="3167452"/>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3" name="Oval 822"/>
              <p:cNvSpPr>
                <a:spLocks noChangeAspect="1"/>
              </p:cNvSpPr>
              <p:nvPr/>
            </p:nvSpPr>
            <p:spPr>
              <a:xfrm>
                <a:off x="7166648" y="4258003"/>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0" name="Group 19"/>
            <p:cNvGrpSpPr/>
            <p:nvPr/>
          </p:nvGrpSpPr>
          <p:grpSpPr>
            <a:xfrm>
              <a:off x="1123636" y="1051755"/>
              <a:ext cx="5357074" cy="5538185"/>
              <a:chOff x="1123636" y="1051755"/>
              <a:chExt cx="5357074" cy="5538185"/>
            </a:xfrm>
          </p:grpSpPr>
          <p:grpSp>
            <p:nvGrpSpPr>
              <p:cNvPr id="15" name="Group 14"/>
              <p:cNvGrpSpPr/>
              <p:nvPr/>
            </p:nvGrpSpPr>
            <p:grpSpPr>
              <a:xfrm>
                <a:off x="1123636" y="2957993"/>
                <a:ext cx="2590546" cy="1773209"/>
                <a:chOff x="3574579" y="2443331"/>
                <a:chExt cx="2590546" cy="1773209"/>
              </a:xfrm>
            </p:grpSpPr>
            <p:pic>
              <p:nvPicPr>
                <p:cNvPr id="14" name="Picture 13"/>
                <p:cNvPicPr>
                  <a:picLocks noChangeAspect="1"/>
                </p:cNvPicPr>
                <p:nvPr/>
              </p:nvPicPr>
              <p:blipFill rotWithShape="1">
                <a:blip r:embed="rId3"/>
                <a:srcRect t="10781" r="50533" b="50206"/>
                <a:stretch/>
              </p:blipFill>
              <p:spPr>
                <a:xfrm>
                  <a:off x="3574579" y="2530242"/>
                  <a:ext cx="2569412" cy="1686298"/>
                </a:xfrm>
                <a:prstGeom prst="rect">
                  <a:avLst/>
                </a:prstGeom>
              </p:spPr>
            </p:pic>
            <p:sp>
              <p:nvSpPr>
                <p:cNvPr id="10" name="TextBox 9"/>
                <p:cNvSpPr txBox="1"/>
                <p:nvPr/>
              </p:nvSpPr>
              <p:spPr>
                <a:xfrm>
                  <a:off x="3574579" y="2443331"/>
                  <a:ext cx="2590546" cy="292388"/>
                </a:xfrm>
                <a:prstGeom prst="rect">
                  <a:avLst/>
                </a:prstGeom>
                <a:solidFill>
                  <a:schemeClr val="bg1"/>
                </a:solidFill>
              </p:spPr>
              <p:txBody>
                <a:bodyPr wrap="square" rtlCol="0">
                  <a:spAutoFit/>
                </a:bodyPr>
                <a:lstStyle/>
                <a:p>
                  <a:r>
                    <a:rPr lang="el-GR" sz="1300" dirty="0" smtClean="0">
                      <a:latin typeface="Corbel" panose="020B0503020204020204" pitchFamily="34" charset="0"/>
                    </a:rPr>
                    <a:t>Φυσιολογικός</a:t>
                  </a:r>
                  <a:endParaRPr lang="el-GR" sz="1300" dirty="0">
                    <a:latin typeface="Corbel" panose="020B0503020204020204" pitchFamily="34" charset="0"/>
                  </a:endParaRPr>
                </a:p>
              </p:txBody>
            </p:sp>
          </p:grpSp>
          <p:grpSp>
            <p:nvGrpSpPr>
              <p:cNvPr id="19" name="Group 18"/>
              <p:cNvGrpSpPr/>
              <p:nvPr/>
            </p:nvGrpSpPr>
            <p:grpSpPr>
              <a:xfrm>
                <a:off x="3816683" y="1051755"/>
                <a:ext cx="2664027" cy="5538185"/>
                <a:chOff x="3980572" y="1209550"/>
                <a:chExt cx="2664027" cy="5538185"/>
              </a:xfrm>
            </p:grpSpPr>
            <p:grpSp>
              <p:nvGrpSpPr>
                <p:cNvPr id="16" name="Group 15"/>
                <p:cNvGrpSpPr/>
                <p:nvPr/>
              </p:nvGrpSpPr>
              <p:grpSpPr>
                <a:xfrm>
                  <a:off x="3980572" y="1209550"/>
                  <a:ext cx="2664027" cy="1777328"/>
                  <a:chOff x="9100043" y="855114"/>
                  <a:chExt cx="2664027" cy="1777328"/>
                </a:xfrm>
              </p:grpSpPr>
              <p:pic>
                <p:nvPicPr>
                  <p:cNvPr id="12" name="Picture 11"/>
                  <p:cNvPicPr>
                    <a:picLocks noChangeAspect="1"/>
                  </p:cNvPicPr>
                  <p:nvPr/>
                </p:nvPicPr>
                <p:blipFill rotWithShape="1">
                  <a:blip r:embed="rId3"/>
                  <a:srcRect l="50153" t="10507" r="1608" b="50206"/>
                  <a:stretch/>
                </p:blipFill>
                <p:spPr>
                  <a:xfrm>
                    <a:off x="9155876" y="934269"/>
                    <a:ext cx="2505693" cy="1698173"/>
                  </a:xfrm>
                  <a:prstGeom prst="rect">
                    <a:avLst/>
                  </a:prstGeom>
                </p:spPr>
              </p:pic>
              <p:sp>
                <p:nvSpPr>
                  <p:cNvPr id="35" name="TextBox 34"/>
                  <p:cNvSpPr txBox="1"/>
                  <p:nvPr/>
                </p:nvSpPr>
                <p:spPr>
                  <a:xfrm>
                    <a:off x="9100043" y="855114"/>
                    <a:ext cx="2664027" cy="292388"/>
                  </a:xfrm>
                  <a:prstGeom prst="rect">
                    <a:avLst/>
                  </a:prstGeom>
                  <a:solidFill>
                    <a:schemeClr val="bg1"/>
                  </a:solidFill>
                </p:spPr>
                <p:txBody>
                  <a:bodyPr wrap="square" rtlCol="0">
                    <a:spAutoFit/>
                  </a:bodyPr>
                  <a:lstStyle/>
                  <a:p>
                    <a:r>
                      <a:rPr lang="el-GR" sz="1300" dirty="0" smtClean="0">
                        <a:latin typeface="Corbel" panose="020B0503020204020204" pitchFamily="34" charset="0"/>
                      </a:rPr>
                      <a:t>Φυλοσύνδετο </a:t>
                    </a:r>
                    <a:r>
                      <a:rPr lang="en-US" sz="1300" dirty="0" smtClean="0">
                        <a:latin typeface="Corbel" panose="020B0503020204020204" pitchFamily="34" charset="0"/>
                      </a:rPr>
                      <a:t>Alport | </a:t>
                    </a:r>
                    <a:r>
                      <a:rPr lang="el-GR" sz="1300" dirty="0" smtClean="0">
                        <a:latin typeface="Corbel" panose="020B0503020204020204" pitchFamily="34" charset="0"/>
                      </a:rPr>
                      <a:t>άνδρας</a:t>
                    </a:r>
                    <a:endParaRPr lang="el-GR" sz="1300" dirty="0">
                      <a:latin typeface="Corbel" panose="020B0503020204020204" pitchFamily="34" charset="0"/>
                    </a:endParaRPr>
                  </a:p>
                </p:txBody>
              </p:sp>
            </p:grpSp>
            <p:grpSp>
              <p:nvGrpSpPr>
                <p:cNvPr id="17" name="Group 16"/>
                <p:cNvGrpSpPr/>
                <p:nvPr/>
              </p:nvGrpSpPr>
              <p:grpSpPr>
                <a:xfrm>
                  <a:off x="3980572" y="3114509"/>
                  <a:ext cx="2664027" cy="1740815"/>
                  <a:chOff x="9100043" y="2589361"/>
                  <a:chExt cx="2664027" cy="1740815"/>
                </a:xfrm>
              </p:grpSpPr>
              <p:pic>
                <p:nvPicPr>
                  <p:cNvPr id="11" name="Picture 10"/>
                  <p:cNvPicPr>
                    <a:picLocks noChangeAspect="1"/>
                  </p:cNvPicPr>
                  <p:nvPr/>
                </p:nvPicPr>
                <p:blipFill rotWithShape="1">
                  <a:blip r:embed="rId3"/>
                  <a:srcRect l="1" t="51182" r="50684" b="11278"/>
                  <a:stretch/>
                </p:blipFill>
                <p:spPr>
                  <a:xfrm>
                    <a:off x="9100043" y="2707574"/>
                    <a:ext cx="2561526" cy="1622602"/>
                  </a:xfrm>
                  <a:prstGeom prst="rect">
                    <a:avLst/>
                  </a:prstGeom>
                </p:spPr>
              </p:pic>
              <p:sp>
                <p:nvSpPr>
                  <p:cNvPr id="37" name="TextBox 36"/>
                  <p:cNvSpPr txBox="1"/>
                  <p:nvPr/>
                </p:nvSpPr>
                <p:spPr>
                  <a:xfrm>
                    <a:off x="9100043" y="2589361"/>
                    <a:ext cx="2664027" cy="292388"/>
                  </a:xfrm>
                  <a:prstGeom prst="rect">
                    <a:avLst/>
                  </a:prstGeom>
                  <a:solidFill>
                    <a:schemeClr val="bg1"/>
                  </a:solidFill>
                </p:spPr>
                <p:txBody>
                  <a:bodyPr wrap="square" rtlCol="0">
                    <a:spAutoFit/>
                  </a:bodyPr>
                  <a:lstStyle/>
                  <a:p>
                    <a:r>
                      <a:rPr lang="el-GR" sz="1300" dirty="0" smtClean="0">
                        <a:latin typeface="Corbel" panose="020B0503020204020204" pitchFamily="34" charset="0"/>
                      </a:rPr>
                      <a:t>Φυλοσύνδετο </a:t>
                    </a:r>
                    <a:r>
                      <a:rPr lang="en-US" sz="1300" dirty="0" smtClean="0">
                        <a:latin typeface="Corbel" panose="020B0503020204020204" pitchFamily="34" charset="0"/>
                      </a:rPr>
                      <a:t>Alport | </a:t>
                    </a:r>
                    <a:r>
                      <a:rPr lang="el-GR" sz="1300" dirty="0" smtClean="0">
                        <a:latin typeface="Corbel" panose="020B0503020204020204" pitchFamily="34" charset="0"/>
                      </a:rPr>
                      <a:t>γυναίκα</a:t>
                    </a:r>
                    <a:endParaRPr lang="el-GR" sz="1300" dirty="0">
                      <a:latin typeface="Corbel" panose="020B0503020204020204" pitchFamily="34" charset="0"/>
                    </a:endParaRPr>
                  </a:p>
                </p:txBody>
              </p:sp>
            </p:grpSp>
            <p:grpSp>
              <p:nvGrpSpPr>
                <p:cNvPr id="18" name="Group 17"/>
                <p:cNvGrpSpPr/>
                <p:nvPr/>
              </p:nvGrpSpPr>
              <p:grpSpPr>
                <a:xfrm>
                  <a:off x="3980572" y="4982955"/>
                  <a:ext cx="2664027" cy="1764780"/>
                  <a:chOff x="9100043" y="4307534"/>
                  <a:chExt cx="2664027" cy="1764780"/>
                </a:xfrm>
              </p:grpSpPr>
              <p:pic>
                <p:nvPicPr>
                  <p:cNvPr id="13" name="Picture 12"/>
                  <p:cNvPicPr>
                    <a:picLocks noChangeAspect="1"/>
                  </p:cNvPicPr>
                  <p:nvPr/>
                </p:nvPicPr>
                <p:blipFill rotWithShape="1">
                  <a:blip r:embed="rId3"/>
                  <a:srcRect l="50153" t="50618" r="1234" b="10644"/>
                  <a:stretch/>
                </p:blipFill>
                <p:spPr>
                  <a:xfrm>
                    <a:off x="9136466" y="4397892"/>
                    <a:ext cx="2525103" cy="1674422"/>
                  </a:xfrm>
                  <a:prstGeom prst="rect">
                    <a:avLst/>
                  </a:prstGeom>
                </p:spPr>
              </p:pic>
              <p:sp>
                <p:nvSpPr>
                  <p:cNvPr id="30" name="TextBox 29"/>
                  <p:cNvSpPr txBox="1"/>
                  <p:nvPr/>
                </p:nvSpPr>
                <p:spPr>
                  <a:xfrm>
                    <a:off x="9100043" y="4307534"/>
                    <a:ext cx="2664027" cy="292388"/>
                  </a:xfrm>
                  <a:prstGeom prst="rect">
                    <a:avLst/>
                  </a:prstGeom>
                  <a:solidFill>
                    <a:schemeClr val="bg1"/>
                  </a:solidFill>
                </p:spPr>
                <p:txBody>
                  <a:bodyPr wrap="square" rtlCol="0">
                    <a:spAutoFit/>
                  </a:bodyPr>
                  <a:lstStyle/>
                  <a:p>
                    <a:r>
                      <a:rPr lang="el-GR" sz="1300" dirty="0" smtClean="0">
                        <a:latin typeface="Corbel" panose="020B0503020204020204" pitchFamily="34" charset="0"/>
                      </a:rPr>
                      <a:t>Αυτοσωματικό υπολειπόμενο </a:t>
                    </a:r>
                    <a:r>
                      <a:rPr lang="en-US" sz="1300" dirty="0" smtClean="0">
                        <a:latin typeface="Corbel" panose="020B0503020204020204" pitchFamily="34" charset="0"/>
                      </a:rPr>
                      <a:t>AS</a:t>
                    </a:r>
                    <a:endParaRPr lang="el-GR" sz="1300" dirty="0">
                      <a:latin typeface="Corbel" panose="020B0503020204020204" pitchFamily="34" charset="0"/>
                    </a:endParaRPr>
                  </a:p>
                </p:txBody>
              </p:sp>
            </p:grpSp>
          </p:grpSp>
        </p:grpSp>
      </p:grpSp>
    </p:spTree>
    <p:extLst>
      <p:ext uri="{BB962C8B-B14F-4D97-AF65-F5344CB8AC3E}">
        <p14:creationId xmlns="" xmlns:p14="http://schemas.microsoft.com/office/powerpoint/2010/main" val="716814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1277"/>
            <a:ext cx="9144000" cy="769375"/>
          </a:xfrm>
        </p:spPr>
        <p:txBody>
          <a:bodyPr vert="horz" wrap="square" lIns="71948" tIns="45687" rIns="71948" bIns="45687" rtlCol="0" anchor="ctr">
            <a:spAutoFit/>
          </a:bodyPr>
          <a:lstStyle/>
          <a:p>
            <a:r>
              <a:rPr lang="en-US" sz="2200" dirty="0">
                <a:latin typeface="Corbel" panose="020B0503020204020204" pitchFamily="34" charset="0"/>
              </a:rPr>
              <a:t>Early angiotensin-converting enzyme inhibition in Alport syndrome delays renal failure and improves life expectancy</a:t>
            </a:r>
            <a:endParaRPr lang="el-GR" sz="22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Dial Transplant. 2011 Aug;26(8):2521-6.</a:t>
            </a:r>
            <a:endParaRPr lang="el-GR" sz="1200" dirty="0">
              <a:solidFill>
                <a:prstClr val="black">
                  <a:lumMod val="50000"/>
                  <a:lumOff val="50000"/>
                </a:prstClr>
              </a:solidFill>
              <a:latin typeface="Corbel" panose="020B0503020204020204" pitchFamily="34" charset="0"/>
            </a:endParaRPr>
          </a:p>
        </p:txBody>
      </p:sp>
      <p:cxnSp>
        <p:nvCxnSpPr>
          <p:cNvPr id="258" name="Straight Connector 257"/>
          <p:cNvCxnSpPr/>
          <p:nvPr/>
        </p:nvCxnSpPr>
        <p:spPr>
          <a:xfrm>
            <a:off x="9009848" y="-25789449"/>
            <a:ext cx="176400" cy="0"/>
          </a:xfrm>
          <a:prstGeom prst="line">
            <a:avLst/>
          </a:prstGeom>
          <a:ln w="22225">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grpSp>
        <p:nvGrpSpPr>
          <p:cNvPr id="28" name="Group 27"/>
          <p:cNvGrpSpPr/>
          <p:nvPr/>
        </p:nvGrpSpPr>
        <p:grpSpPr>
          <a:xfrm>
            <a:off x="1406050" y="1344187"/>
            <a:ext cx="5430147" cy="3865483"/>
            <a:chOff x="1288502" y="1201675"/>
            <a:chExt cx="5430147" cy="3865483"/>
          </a:xfrm>
        </p:grpSpPr>
        <p:grpSp>
          <p:nvGrpSpPr>
            <p:cNvPr id="306" name="Group 305"/>
            <p:cNvGrpSpPr/>
            <p:nvPr/>
          </p:nvGrpSpPr>
          <p:grpSpPr>
            <a:xfrm>
              <a:off x="2069312" y="1793084"/>
              <a:ext cx="76178" cy="2368800"/>
              <a:chOff x="1123694" y="2146599"/>
              <a:chExt cx="126000" cy="4806000"/>
            </a:xfrm>
          </p:grpSpPr>
          <p:cxnSp>
            <p:nvCxnSpPr>
              <p:cNvPr id="307" name="Straight Connector 306"/>
              <p:cNvCxnSpPr/>
              <p:nvPr/>
            </p:nvCxnSpPr>
            <p:spPr>
              <a:xfrm>
                <a:off x="1123694" y="6952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1123694" y="40689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1123694" y="50301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1123694" y="59913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1123694" y="31077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1123694" y="2146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1249694" y="2146599"/>
                <a:ext cx="0" cy="480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V="1">
              <a:off x="2240633" y="4159428"/>
              <a:ext cx="3672000" cy="0"/>
            </a:xfrm>
            <a:prstGeom prst="line">
              <a:avLst/>
            </a:prstGeom>
            <a:ln w="222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240633" y="2946289"/>
              <a:ext cx="4285266" cy="1216612"/>
              <a:chOff x="3117078" y="4321102"/>
              <a:chExt cx="9836922" cy="2792759"/>
            </a:xfrm>
          </p:grpSpPr>
          <p:grpSp>
            <p:nvGrpSpPr>
              <p:cNvPr id="79" name="Group 78"/>
              <p:cNvGrpSpPr>
                <a:grpSpLocks/>
              </p:cNvGrpSpPr>
              <p:nvPr/>
            </p:nvGrpSpPr>
            <p:grpSpPr>
              <a:xfrm>
                <a:off x="3117078" y="6968041"/>
                <a:ext cx="3276025" cy="145820"/>
                <a:chOff x="2275136" y="6869362"/>
                <a:chExt cx="324000" cy="28800"/>
              </a:xfrm>
            </p:grpSpPr>
            <p:cxnSp>
              <p:nvCxnSpPr>
                <p:cNvPr id="80" name="Straight Connector 79"/>
                <p:cNvCxnSpPr/>
                <p:nvPr/>
              </p:nvCxnSpPr>
              <p:spPr>
                <a:xfrm>
                  <a:off x="2275136" y="6898162"/>
                  <a:ext cx="324000"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1" name="Straight Connector 80"/>
                <p:cNvCxnSpPr/>
                <p:nvPr/>
              </p:nvCxnSpPr>
              <p:spPr>
                <a:xfrm flipV="1">
                  <a:off x="2599136" y="6869362"/>
                  <a:ext cx="0" cy="2880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91" name="Group 90"/>
              <p:cNvGrpSpPr>
                <a:grpSpLocks/>
              </p:cNvGrpSpPr>
              <p:nvPr/>
            </p:nvGrpSpPr>
            <p:grpSpPr>
              <a:xfrm>
                <a:off x="6393102" y="6691043"/>
                <a:ext cx="643950" cy="279882"/>
                <a:chOff x="2275136" y="6869362"/>
                <a:chExt cx="324000" cy="28800"/>
              </a:xfrm>
            </p:grpSpPr>
            <p:cxnSp>
              <p:nvCxnSpPr>
                <p:cNvPr id="92" name="Straight Connector 91"/>
                <p:cNvCxnSpPr/>
                <p:nvPr/>
              </p:nvCxnSpPr>
              <p:spPr>
                <a:xfrm>
                  <a:off x="2275136" y="6898162"/>
                  <a:ext cx="324000"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93" name="Straight Connector 92"/>
                <p:cNvCxnSpPr/>
                <p:nvPr/>
              </p:nvCxnSpPr>
              <p:spPr>
                <a:xfrm flipV="1">
                  <a:off x="2599136" y="6869362"/>
                  <a:ext cx="0" cy="2880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94" name="Group 93"/>
              <p:cNvGrpSpPr>
                <a:grpSpLocks/>
              </p:cNvGrpSpPr>
              <p:nvPr/>
            </p:nvGrpSpPr>
            <p:grpSpPr>
              <a:xfrm>
                <a:off x="7037788" y="6363341"/>
                <a:ext cx="817162" cy="338280"/>
                <a:chOff x="2275136" y="6869362"/>
                <a:chExt cx="324000" cy="28800"/>
              </a:xfrm>
            </p:grpSpPr>
            <p:cxnSp>
              <p:nvCxnSpPr>
                <p:cNvPr id="95" name="Straight Connector 94"/>
                <p:cNvCxnSpPr/>
                <p:nvPr/>
              </p:nvCxnSpPr>
              <p:spPr>
                <a:xfrm>
                  <a:off x="2275136" y="6898162"/>
                  <a:ext cx="324000"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96" name="Straight Connector 95"/>
                <p:cNvCxnSpPr/>
                <p:nvPr/>
              </p:nvCxnSpPr>
              <p:spPr>
                <a:xfrm flipV="1">
                  <a:off x="2599136" y="6869362"/>
                  <a:ext cx="0" cy="2880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97" name="Group 96"/>
              <p:cNvGrpSpPr>
                <a:grpSpLocks noChangeAspect="1"/>
              </p:cNvGrpSpPr>
              <p:nvPr/>
            </p:nvGrpSpPr>
            <p:grpSpPr>
              <a:xfrm>
                <a:off x="7842477" y="6232833"/>
                <a:ext cx="196125" cy="127305"/>
                <a:chOff x="2275136" y="6869362"/>
                <a:chExt cx="324000" cy="28800"/>
              </a:xfrm>
            </p:grpSpPr>
            <p:cxnSp>
              <p:nvCxnSpPr>
                <p:cNvPr id="98" name="Straight Connector 97"/>
                <p:cNvCxnSpPr/>
                <p:nvPr/>
              </p:nvCxnSpPr>
              <p:spPr>
                <a:xfrm>
                  <a:off x="2275136" y="6898162"/>
                  <a:ext cx="324000"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99" name="Straight Connector 98"/>
                <p:cNvCxnSpPr/>
                <p:nvPr/>
              </p:nvCxnSpPr>
              <p:spPr>
                <a:xfrm flipV="1">
                  <a:off x="2599136" y="6869362"/>
                  <a:ext cx="0" cy="2880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100" name="Group 99"/>
              <p:cNvGrpSpPr>
                <a:grpSpLocks/>
              </p:cNvGrpSpPr>
              <p:nvPr/>
            </p:nvGrpSpPr>
            <p:grpSpPr>
              <a:xfrm>
                <a:off x="8041765" y="6003128"/>
                <a:ext cx="564885" cy="229703"/>
                <a:chOff x="2275136" y="6869362"/>
                <a:chExt cx="324000" cy="28800"/>
              </a:xfrm>
            </p:grpSpPr>
            <p:cxnSp>
              <p:nvCxnSpPr>
                <p:cNvPr id="101" name="Straight Connector 100"/>
                <p:cNvCxnSpPr/>
                <p:nvPr/>
              </p:nvCxnSpPr>
              <p:spPr>
                <a:xfrm>
                  <a:off x="2275136" y="6898162"/>
                  <a:ext cx="324000"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02" name="Straight Connector 101"/>
                <p:cNvCxnSpPr/>
                <p:nvPr/>
              </p:nvCxnSpPr>
              <p:spPr>
                <a:xfrm flipV="1">
                  <a:off x="2599136" y="6869362"/>
                  <a:ext cx="0" cy="2880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103" name="Group 102"/>
              <p:cNvGrpSpPr>
                <a:grpSpLocks/>
              </p:cNvGrpSpPr>
              <p:nvPr/>
            </p:nvGrpSpPr>
            <p:grpSpPr>
              <a:xfrm>
                <a:off x="8606650" y="5723977"/>
                <a:ext cx="395495" cy="279149"/>
                <a:chOff x="2275136" y="6869362"/>
                <a:chExt cx="324000" cy="28800"/>
              </a:xfrm>
            </p:grpSpPr>
            <p:cxnSp>
              <p:nvCxnSpPr>
                <p:cNvPr id="104" name="Straight Connector 103"/>
                <p:cNvCxnSpPr/>
                <p:nvPr/>
              </p:nvCxnSpPr>
              <p:spPr>
                <a:xfrm>
                  <a:off x="2275136" y="6898162"/>
                  <a:ext cx="324000"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05" name="Straight Connector 104"/>
                <p:cNvCxnSpPr/>
                <p:nvPr/>
              </p:nvCxnSpPr>
              <p:spPr>
                <a:xfrm flipV="1">
                  <a:off x="2599136" y="6869362"/>
                  <a:ext cx="0" cy="2880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106" name="Group 105"/>
              <p:cNvGrpSpPr>
                <a:grpSpLocks/>
              </p:cNvGrpSpPr>
              <p:nvPr/>
            </p:nvGrpSpPr>
            <p:grpSpPr>
              <a:xfrm>
                <a:off x="9002145" y="5389437"/>
                <a:ext cx="184102" cy="324969"/>
                <a:chOff x="2275136" y="6869362"/>
                <a:chExt cx="324000" cy="28800"/>
              </a:xfrm>
            </p:grpSpPr>
            <p:cxnSp>
              <p:nvCxnSpPr>
                <p:cNvPr id="107" name="Straight Connector 106"/>
                <p:cNvCxnSpPr/>
                <p:nvPr/>
              </p:nvCxnSpPr>
              <p:spPr>
                <a:xfrm>
                  <a:off x="2275136" y="6898162"/>
                  <a:ext cx="324000"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08" name="Straight Connector 107"/>
                <p:cNvCxnSpPr/>
                <p:nvPr/>
              </p:nvCxnSpPr>
              <p:spPr>
                <a:xfrm flipV="1">
                  <a:off x="2599136" y="6869362"/>
                  <a:ext cx="0" cy="2880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109" name="Group 108"/>
              <p:cNvGrpSpPr>
                <a:grpSpLocks/>
              </p:cNvGrpSpPr>
              <p:nvPr/>
            </p:nvGrpSpPr>
            <p:grpSpPr>
              <a:xfrm>
                <a:off x="9186246" y="5109309"/>
                <a:ext cx="208801" cy="279567"/>
                <a:chOff x="2275136" y="6869362"/>
                <a:chExt cx="324000" cy="28800"/>
              </a:xfrm>
            </p:grpSpPr>
            <p:cxnSp>
              <p:nvCxnSpPr>
                <p:cNvPr id="110" name="Straight Connector 109"/>
                <p:cNvCxnSpPr/>
                <p:nvPr/>
              </p:nvCxnSpPr>
              <p:spPr>
                <a:xfrm>
                  <a:off x="2275136" y="6898162"/>
                  <a:ext cx="324000"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11" name="Straight Connector 110"/>
                <p:cNvCxnSpPr/>
                <p:nvPr/>
              </p:nvCxnSpPr>
              <p:spPr>
                <a:xfrm flipV="1">
                  <a:off x="2599136" y="6869362"/>
                  <a:ext cx="0" cy="2880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116" name="Group 115"/>
              <p:cNvGrpSpPr>
                <a:grpSpLocks/>
              </p:cNvGrpSpPr>
              <p:nvPr/>
            </p:nvGrpSpPr>
            <p:grpSpPr>
              <a:xfrm>
                <a:off x="9395046" y="4728046"/>
                <a:ext cx="604800" cy="382958"/>
                <a:chOff x="2275136" y="6869362"/>
                <a:chExt cx="324000" cy="28800"/>
              </a:xfrm>
            </p:grpSpPr>
            <p:cxnSp>
              <p:nvCxnSpPr>
                <p:cNvPr id="117" name="Straight Connector 116"/>
                <p:cNvCxnSpPr/>
                <p:nvPr/>
              </p:nvCxnSpPr>
              <p:spPr>
                <a:xfrm>
                  <a:off x="2275136" y="6898162"/>
                  <a:ext cx="324000"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18" name="Straight Connector 117"/>
                <p:cNvCxnSpPr/>
                <p:nvPr/>
              </p:nvCxnSpPr>
              <p:spPr>
                <a:xfrm flipV="1">
                  <a:off x="2599136" y="6869362"/>
                  <a:ext cx="0" cy="2880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119" name="Group 118"/>
              <p:cNvGrpSpPr>
                <a:grpSpLocks/>
              </p:cNvGrpSpPr>
              <p:nvPr/>
            </p:nvGrpSpPr>
            <p:grpSpPr>
              <a:xfrm>
                <a:off x="9999846" y="4321102"/>
                <a:ext cx="964800" cy="406943"/>
                <a:chOff x="2275136" y="6869362"/>
                <a:chExt cx="324000" cy="28800"/>
              </a:xfrm>
            </p:grpSpPr>
            <p:cxnSp>
              <p:nvCxnSpPr>
                <p:cNvPr id="120" name="Straight Connector 119"/>
                <p:cNvCxnSpPr/>
                <p:nvPr/>
              </p:nvCxnSpPr>
              <p:spPr>
                <a:xfrm>
                  <a:off x="2275136" y="6898162"/>
                  <a:ext cx="324000"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121" name="Straight Connector 120"/>
                <p:cNvCxnSpPr/>
                <p:nvPr/>
              </p:nvCxnSpPr>
              <p:spPr>
                <a:xfrm flipV="1">
                  <a:off x="2599136" y="6869362"/>
                  <a:ext cx="0" cy="2880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grpSp>
          <p:cxnSp>
            <p:nvCxnSpPr>
              <p:cNvPr id="123" name="Straight Connector 122"/>
              <p:cNvCxnSpPr/>
              <p:nvPr/>
            </p:nvCxnSpPr>
            <p:spPr>
              <a:xfrm>
                <a:off x="10964646" y="4321102"/>
                <a:ext cx="1989354"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grpSp>
        <p:sp>
          <p:nvSpPr>
            <p:cNvPr id="763" name="TextBox 762"/>
            <p:cNvSpPr txBox="1"/>
            <p:nvPr/>
          </p:nvSpPr>
          <p:spPr>
            <a:xfrm>
              <a:off x="1757400" y="4003308"/>
              <a:ext cx="284052" cy="323165"/>
            </a:xfrm>
            <a:prstGeom prst="rect">
              <a:avLst/>
            </a:prstGeom>
            <a:noFill/>
          </p:spPr>
          <p:txBody>
            <a:bodyPr wrap="none" rtlCol="0">
              <a:spAutoFit/>
            </a:bodyPr>
            <a:lstStyle/>
            <a:p>
              <a:r>
                <a:rPr lang="en-US" sz="1500" dirty="0" smtClean="0">
                  <a:latin typeface="Corbel" panose="020B0503020204020204" pitchFamily="34" charset="0"/>
                </a:rPr>
                <a:t>0</a:t>
              </a:r>
              <a:endParaRPr lang="el-GR" sz="1500" dirty="0">
                <a:latin typeface="Corbel" panose="020B0503020204020204" pitchFamily="34" charset="0"/>
              </a:endParaRPr>
            </a:p>
          </p:txBody>
        </p:sp>
        <p:grpSp>
          <p:nvGrpSpPr>
            <p:cNvPr id="230" name="Group 229"/>
            <p:cNvGrpSpPr>
              <a:grpSpLocks/>
            </p:cNvGrpSpPr>
            <p:nvPr/>
          </p:nvGrpSpPr>
          <p:grpSpPr>
            <a:xfrm>
              <a:off x="2240633" y="4072341"/>
              <a:ext cx="1108913" cy="90559"/>
              <a:chOff x="2275136" y="6869362"/>
              <a:chExt cx="324000" cy="28800"/>
            </a:xfrm>
          </p:grpSpPr>
          <p:cxnSp>
            <p:nvCxnSpPr>
              <p:cNvPr id="288" name="Straight Connector 287"/>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89" name="Straight Connector 288"/>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31" name="Group 230"/>
            <p:cNvGrpSpPr>
              <a:grpSpLocks/>
            </p:cNvGrpSpPr>
            <p:nvPr/>
          </p:nvGrpSpPr>
          <p:grpSpPr>
            <a:xfrm>
              <a:off x="3348019" y="3977330"/>
              <a:ext cx="169933" cy="84492"/>
              <a:chOff x="2275136" y="6869362"/>
              <a:chExt cx="324000" cy="28800"/>
            </a:xfrm>
          </p:grpSpPr>
          <p:cxnSp>
            <p:nvCxnSpPr>
              <p:cNvPr id="286" name="Straight Connector 285"/>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87" name="Straight Connector 286"/>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32" name="Group 231"/>
            <p:cNvGrpSpPr>
              <a:grpSpLocks/>
            </p:cNvGrpSpPr>
            <p:nvPr/>
          </p:nvGrpSpPr>
          <p:grpSpPr>
            <a:xfrm>
              <a:off x="3517952" y="3807623"/>
              <a:ext cx="85438" cy="164929"/>
              <a:chOff x="2275136" y="6869362"/>
              <a:chExt cx="324000" cy="28800"/>
            </a:xfrm>
          </p:grpSpPr>
          <p:cxnSp>
            <p:nvCxnSpPr>
              <p:cNvPr id="284" name="Straight Connector 283"/>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85" name="Straight Connector 284"/>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33" name="Group 232"/>
            <p:cNvGrpSpPr>
              <a:grpSpLocks noChangeAspect="1"/>
            </p:cNvGrpSpPr>
            <p:nvPr/>
          </p:nvGrpSpPr>
          <p:grpSpPr>
            <a:xfrm>
              <a:off x="3603390" y="3523141"/>
              <a:ext cx="85438" cy="286723"/>
              <a:chOff x="2275136" y="6869362"/>
              <a:chExt cx="324000" cy="28800"/>
            </a:xfrm>
          </p:grpSpPr>
          <p:cxnSp>
            <p:nvCxnSpPr>
              <p:cNvPr id="282" name="Straight Connector 281"/>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83" name="Straight Connector 282"/>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34" name="Group 233"/>
            <p:cNvGrpSpPr>
              <a:grpSpLocks/>
            </p:cNvGrpSpPr>
            <p:nvPr/>
          </p:nvGrpSpPr>
          <p:grpSpPr>
            <a:xfrm>
              <a:off x="3688827" y="3346320"/>
              <a:ext cx="85438" cy="174498"/>
              <a:chOff x="2275136" y="6869362"/>
              <a:chExt cx="324000" cy="28800"/>
            </a:xfrm>
          </p:grpSpPr>
          <p:cxnSp>
            <p:nvCxnSpPr>
              <p:cNvPr id="280" name="Straight Connector 279"/>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81" name="Straight Connector 280"/>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35" name="Group 234"/>
            <p:cNvGrpSpPr>
              <a:grpSpLocks/>
            </p:cNvGrpSpPr>
            <p:nvPr/>
          </p:nvGrpSpPr>
          <p:grpSpPr>
            <a:xfrm>
              <a:off x="3776005" y="3166972"/>
              <a:ext cx="172290" cy="177026"/>
              <a:chOff x="2275136" y="6869362"/>
              <a:chExt cx="324000" cy="28800"/>
            </a:xfrm>
          </p:grpSpPr>
          <p:cxnSp>
            <p:nvCxnSpPr>
              <p:cNvPr id="278" name="Straight Connector 277"/>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79" name="Straight Connector 278"/>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36" name="Group 235"/>
            <p:cNvGrpSpPr>
              <a:grpSpLocks/>
            </p:cNvGrpSpPr>
            <p:nvPr/>
          </p:nvGrpSpPr>
          <p:grpSpPr>
            <a:xfrm>
              <a:off x="3948294" y="3054460"/>
              <a:ext cx="171517" cy="114149"/>
              <a:chOff x="2275136" y="6869362"/>
              <a:chExt cx="324000" cy="28800"/>
            </a:xfrm>
          </p:grpSpPr>
          <p:cxnSp>
            <p:nvCxnSpPr>
              <p:cNvPr id="276" name="Straight Connector 275"/>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77" name="Straight Connector 276"/>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37" name="Group 236"/>
            <p:cNvGrpSpPr>
              <a:grpSpLocks/>
            </p:cNvGrpSpPr>
            <p:nvPr/>
          </p:nvGrpSpPr>
          <p:grpSpPr>
            <a:xfrm>
              <a:off x="4119812" y="2930034"/>
              <a:ext cx="248778" cy="121788"/>
              <a:chOff x="2275136" y="6869362"/>
              <a:chExt cx="324000" cy="28800"/>
            </a:xfrm>
          </p:grpSpPr>
          <p:cxnSp>
            <p:nvCxnSpPr>
              <p:cNvPr id="274" name="Straight Connector 273"/>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75" name="Straight Connector 274"/>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38" name="Group 237"/>
            <p:cNvGrpSpPr>
              <a:grpSpLocks/>
            </p:cNvGrpSpPr>
            <p:nvPr/>
          </p:nvGrpSpPr>
          <p:grpSpPr>
            <a:xfrm>
              <a:off x="4368590" y="2807149"/>
              <a:ext cx="263469" cy="120990"/>
              <a:chOff x="2275136" y="6869362"/>
              <a:chExt cx="324000" cy="28800"/>
            </a:xfrm>
          </p:grpSpPr>
          <p:cxnSp>
            <p:nvCxnSpPr>
              <p:cNvPr id="272" name="Straight Connector 271"/>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73" name="Straight Connector 272"/>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39" name="Group 238"/>
            <p:cNvGrpSpPr>
              <a:grpSpLocks/>
            </p:cNvGrpSpPr>
            <p:nvPr/>
          </p:nvGrpSpPr>
          <p:grpSpPr>
            <a:xfrm>
              <a:off x="4632059" y="2683465"/>
              <a:ext cx="252491" cy="119133"/>
              <a:chOff x="2275136" y="6869362"/>
              <a:chExt cx="324000" cy="28800"/>
            </a:xfrm>
          </p:grpSpPr>
          <p:cxnSp>
            <p:nvCxnSpPr>
              <p:cNvPr id="270" name="Straight Connector 269"/>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71" name="Straight Connector 270"/>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40" name="Group 239"/>
            <p:cNvGrpSpPr>
              <a:grpSpLocks/>
            </p:cNvGrpSpPr>
            <p:nvPr/>
          </p:nvGrpSpPr>
          <p:grpSpPr>
            <a:xfrm>
              <a:off x="4884550" y="2557925"/>
              <a:ext cx="90960" cy="124438"/>
              <a:chOff x="2275136" y="6869362"/>
              <a:chExt cx="324000" cy="28800"/>
            </a:xfrm>
          </p:grpSpPr>
          <p:cxnSp>
            <p:nvCxnSpPr>
              <p:cNvPr id="268" name="Straight Connector 267"/>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69" name="Straight Connector 268"/>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41" name="Group 240"/>
            <p:cNvGrpSpPr>
              <a:grpSpLocks/>
            </p:cNvGrpSpPr>
            <p:nvPr/>
          </p:nvGrpSpPr>
          <p:grpSpPr>
            <a:xfrm>
              <a:off x="4975509" y="2426927"/>
              <a:ext cx="87823" cy="130999"/>
              <a:chOff x="2275136" y="6869362"/>
              <a:chExt cx="324000" cy="28800"/>
            </a:xfrm>
          </p:grpSpPr>
          <p:cxnSp>
            <p:nvCxnSpPr>
              <p:cNvPr id="266" name="Straight Connector 265"/>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67" name="Straight Connector 266"/>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42" name="Group 241"/>
            <p:cNvGrpSpPr>
              <a:grpSpLocks/>
            </p:cNvGrpSpPr>
            <p:nvPr/>
          </p:nvGrpSpPr>
          <p:grpSpPr>
            <a:xfrm>
              <a:off x="5063332" y="2210833"/>
              <a:ext cx="419884" cy="217630"/>
              <a:chOff x="2275136" y="6869362"/>
              <a:chExt cx="324000" cy="28800"/>
            </a:xfrm>
          </p:grpSpPr>
          <p:cxnSp>
            <p:nvCxnSpPr>
              <p:cNvPr id="264" name="Straight Connector 263"/>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65" name="Straight Connector 264"/>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43" name="Group 242"/>
            <p:cNvGrpSpPr>
              <a:grpSpLocks/>
            </p:cNvGrpSpPr>
            <p:nvPr/>
          </p:nvGrpSpPr>
          <p:grpSpPr>
            <a:xfrm>
              <a:off x="5483216" y="2009707"/>
              <a:ext cx="257014" cy="202137"/>
              <a:chOff x="2275136" y="6869362"/>
              <a:chExt cx="324000" cy="28800"/>
            </a:xfrm>
          </p:grpSpPr>
          <p:cxnSp>
            <p:nvCxnSpPr>
              <p:cNvPr id="262" name="Straight Connector 261"/>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63" name="Straight Connector 262"/>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244" name="Group 243"/>
            <p:cNvGrpSpPr>
              <a:grpSpLocks/>
            </p:cNvGrpSpPr>
            <p:nvPr/>
          </p:nvGrpSpPr>
          <p:grpSpPr>
            <a:xfrm>
              <a:off x="5740229" y="1793090"/>
              <a:ext cx="602231" cy="216112"/>
              <a:chOff x="2275136" y="6869362"/>
              <a:chExt cx="324000" cy="28800"/>
            </a:xfrm>
          </p:grpSpPr>
          <p:cxnSp>
            <p:nvCxnSpPr>
              <p:cNvPr id="260" name="Straight Connector 259"/>
              <p:cNvCxnSpPr/>
              <p:nvPr/>
            </p:nvCxnSpPr>
            <p:spPr>
              <a:xfrm>
                <a:off x="2275136" y="6898162"/>
                <a:ext cx="324000" cy="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cxnSp>
            <p:nvCxnSpPr>
              <p:cNvPr id="261" name="Straight Connector 260"/>
              <p:cNvCxnSpPr/>
              <p:nvPr/>
            </p:nvCxnSpPr>
            <p:spPr>
              <a:xfrm flipV="1">
                <a:off x="2599136" y="6869362"/>
                <a:ext cx="0" cy="28800"/>
              </a:xfrm>
              <a:prstGeom prst="line">
                <a:avLst/>
              </a:prstGeom>
              <a:ln w="22225">
                <a:solidFill>
                  <a:schemeClr val="accent4">
                    <a:lumMod val="50000"/>
                  </a:schemeClr>
                </a:solidFill>
              </a:ln>
            </p:spPr>
            <p:style>
              <a:lnRef idx="1">
                <a:schemeClr val="accent2"/>
              </a:lnRef>
              <a:fillRef idx="0">
                <a:schemeClr val="accent2"/>
              </a:fillRef>
              <a:effectRef idx="0">
                <a:schemeClr val="accent2"/>
              </a:effectRef>
              <a:fontRef idx="minor">
                <a:schemeClr val="tx1"/>
              </a:fontRef>
            </p:style>
          </p:cxnSp>
        </p:grpSp>
        <p:grpSp>
          <p:nvGrpSpPr>
            <p:cNvPr id="154" name="Group 153"/>
            <p:cNvGrpSpPr/>
            <p:nvPr/>
          </p:nvGrpSpPr>
          <p:grpSpPr>
            <a:xfrm>
              <a:off x="2240633" y="1804961"/>
              <a:ext cx="3336093" cy="2357939"/>
              <a:chOff x="3117079" y="1701159"/>
              <a:chExt cx="7658076" cy="5412702"/>
            </a:xfrm>
          </p:grpSpPr>
          <p:grpSp>
            <p:nvGrpSpPr>
              <p:cNvPr id="155" name="Group 154"/>
              <p:cNvGrpSpPr>
                <a:grpSpLocks noChangeAspect="1"/>
              </p:cNvGrpSpPr>
              <p:nvPr/>
            </p:nvGrpSpPr>
            <p:grpSpPr>
              <a:xfrm>
                <a:off x="3117079" y="7056857"/>
                <a:ext cx="1357200" cy="57004"/>
                <a:chOff x="2275136" y="6869362"/>
                <a:chExt cx="324000" cy="28800"/>
              </a:xfrm>
            </p:grpSpPr>
            <p:cxnSp>
              <p:nvCxnSpPr>
                <p:cNvPr id="226" name="Straight Connector 22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27" name="Straight Connector 22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56" name="Group 155"/>
              <p:cNvGrpSpPr>
                <a:grpSpLocks/>
              </p:cNvGrpSpPr>
              <p:nvPr/>
            </p:nvGrpSpPr>
            <p:grpSpPr>
              <a:xfrm>
                <a:off x="4474279" y="7004165"/>
                <a:ext cx="795600" cy="57004"/>
                <a:chOff x="2275136" y="6869362"/>
                <a:chExt cx="324000" cy="28800"/>
              </a:xfrm>
            </p:grpSpPr>
            <p:cxnSp>
              <p:nvCxnSpPr>
                <p:cNvPr id="224" name="Straight Connector 223"/>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25" name="Straight Connector 22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57" name="Group 156"/>
              <p:cNvGrpSpPr>
                <a:grpSpLocks noChangeAspect="1"/>
              </p:cNvGrpSpPr>
              <p:nvPr/>
            </p:nvGrpSpPr>
            <p:grpSpPr>
              <a:xfrm>
                <a:off x="5269879" y="6890294"/>
                <a:ext cx="196125" cy="114554"/>
                <a:chOff x="2275136" y="6869362"/>
                <a:chExt cx="324000" cy="28800"/>
              </a:xfrm>
            </p:grpSpPr>
            <p:cxnSp>
              <p:nvCxnSpPr>
                <p:cNvPr id="222" name="Straight Connector 22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23" name="Straight Connector 22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58" name="Group 157"/>
              <p:cNvGrpSpPr>
                <a:grpSpLocks noChangeAspect="1"/>
              </p:cNvGrpSpPr>
              <p:nvPr/>
            </p:nvGrpSpPr>
            <p:grpSpPr>
              <a:xfrm>
                <a:off x="5466004" y="6642147"/>
                <a:ext cx="397713" cy="246950"/>
                <a:chOff x="2275136" y="6869362"/>
                <a:chExt cx="324000" cy="28800"/>
              </a:xfrm>
            </p:grpSpPr>
            <p:cxnSp>
              <p:nvCxnSpPr>
                <p:cNvPr id="220" name="Straight Connector 21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21" name="Straight Connector 22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59" name="Group 158"/>
              <p:cNvGrpSpPr>
                <a:grpSpLocks/>
              </p:cNvGrpSpPr>
              <p:nvPr/>
            </p:nvGrpSpPr>
            <p:grpSpPr>
              <a:xfrm>
                <a:off x="5863717" y="6364250"/>
                <a:ext cx="190800" cy="273590"/>
                <a:chOff x="2275136" y="6869362"/>
                <a:chExt cx="324000" cy="28800"/>
              </a:xfrm>
            </p:grpSpPr>
            <p:cxnSp>
              <p:nvCxnSpPr>
                <p:cNvPr id="218" name="Straight Connector 21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19" name="Straight Connector 21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60" name="Group 159"/>
              <p:cNvGrpSpPr>
                <a:grpSpLocks/>
              </p:cNvGrpSpPr>
              <p:nvPr/>
            </p:nvGrpSpPr>
            <p:grpSpPr>
              <a:xfrm>
                <a:off x="6049192" y="6087251"/>
                <a:ext cx="196125" cy="272693"/>
                <a:chOff x="2275136" y="6869362"/>
                <a:chExt cx="324000" cy="28800"/>
              </a:xfrm>
            </p:grpSpPr>
            <p:cxnSp>
              <p:nvCxnSpPr>
                <p:cNvPr id="216" name="Straight Connector 21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17" name="Straight Connector 21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61" name="Group 160"/>
              <p:cNvGrpSpPr>
                <a:grpSpLocks noChangeAspect="1"/>
              </p:cNvGrpSpPr>
              <p:nvPr/>
            </p:nvGrpSpPr>
            <p:grpSpPr>
              <a:xfrm>
                <a:off x="6245317" y="5730389"/>
                <a:ext cx="196125" cy="360043"/>
                <a:chOff x="2275136" y="6869362"/>
                <a:chExt cx="324000" cy="28800"/>
              </a:xfrm>
            </p:grpSpPr>
            <p:cxnSp>
              <p:nvCxnSpPr>
                <p:cNvPr id="214" name="Straight Connector 213"/>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15" name="Straight Connector 21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62" name="Group 161"/>
              <p:cNvGrpSpPr>
                <a:grpSpLocks/>
              </p:cNvGrpSpPr>
              <p:nvPr/>
            </p:nvGrpSpPr>
            <p:grpSpPr>
              <a:xfrm>
                <a:off x="6441442" y="5340821"/>
                <a:ext cx="196125" cy="383157"/>
                <a:chOff x="2275136" y="6869362"/>
                <a:chExt cx="324000" cy="28800"/>
              </a:xfrm>
            </p:grpSpPr>
            <p:cxnSp>
              <p:nvCxnSpPr>
                <p:cNvPr id="212" name="Straight Connector 21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13" name="Straight Connector 21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63" name="Group 162"/>
              <p:cNvGrpSpPr>
                <a:grpSpLocks/>
              </p:cNvGrpSpPr>
              <p:nvPr/>
            </p:nvGrpSpPr>
            <p:grpSpPr>
              <a:xfrm>
                <a:off x="6637567" y="4967957"/>
                <a:ext cx="395495" cy="367655"/>
                <a:chOff x="2275136" y="6869362"/>
                <a:chExt cx="324000" cy="28800"/>
              </a:xfrm>
            </p:grpSpPr>
            <p:cxnSp>
              <p:nvCxnSpPr>
                <p:cNvPr id="210" name="Straight Connector 20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11" name="Straight Connector 21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64" name="Group 163"/>
              <p:cNvGrpSpPr>
                <a:grpSpLocks/>
              </p:cNvGrpSpPr>
              <p:nvPr/>
            </p:nvGrpSpPr>
            <p:grpSpPr>
              <a:xfrm>
                <a:off x="7033062" y="4524411"/>
                <a:ext cx="193757" cy="443546"/>
                <a:chOff x="2275136" y="6869362"/>
                <a:chExt cx="324000" cy="28800"/>
              </a:xfrm>
            </p:grpSpPr>
            <p:cxnSp>
              <p:nvCxnSpPr>
                <p:cNvPr id="208" name="Straight Connector 20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09" name="Straight Connector 20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65" name="Group 164"/>
              <p:cNvGrpSpPr>
                <a:grpSpLocks/>
              </p:cNvGrpSpPr>
              <p:nvPr/>
            </p:nvGrpSpPr>
            <p:grpSpPr>
              <a:xfrm>
                <a:off x="7222828" y="4156757"/>
                <a:ext cx="207947" cy="367655"/>
                <a:chOff x="2275136" y="6869362"/>
                <a:chExt cx="324000" cy="28800"/>
              </a:xfrm>
            </p:grpSpPr>
            <p:cxnSp>
              <p:nvCxnSpPr>
                <p:cNvPr id="206" name="Straight Connector 20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07" name="Straight Connector 20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66" name="Group 165"/>
              <p:cNvGrpSpPr>
                <a:grpSpLocks/>
              </p:cNvGrpSpPr>
              <p:nvPr/>
            </p:nvGrpSpPr>
            <p:grpSpPr>
              <a:xfrm>
                <a:off x="7430775" y="3994610"/>
                <a:ext cx="201600" cy="161387"/>
                <a:chOff x="2275136" y="6869362"/>
                <a:chExt cx="324000" cy="28800"/>
              </a:xfrm>
            </p:grpSpPr>
            <p:cxnSp>
              <p:nvCxnSpPr>
                <p:cNvPr id="203" name="Straight Connector 202"/>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05" name="Straight Connector 20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67" name="Group 166"/>
              <p:cNvGrpSpPr>
                <a:grpSpLocks/>
              </p:cNvGrpSpPr>
              <p:nvPr/>
            </p:nvGrpSpPr>
            <p:grpSpPr>
              <a:xfrm>
                <a:off x="7632375" y="3851827"/>
                <a:ext cx="201600" cy="145887"/>
                <a:chOff x="2275136" y="6869362"/>
                <a:chExt cx="324000" cy="28800"/>
              </a:xfrm>
            </p:grpSpPr>
            <p:cxnSp>
              <p:nvCxnSpPr>
                <p:cNvPr id="201" name="Straight Connector 200"/>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02" name="Straight Connector 201"/>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68" name="Group 167"/>
              <p:cNvGrpSpPr>
                <a:grpSpLocks/>
              </p:cNvGrpSpPr>
              <p:nvPr/>
            </p:nvGrpSpPr>
            <p:grpSpPr>
              <a:xfrm>
                <a:off x="7833975" y="3547658"/>
                <a:ext cx="167875" cy="302618"/>
                <a:chOff x="2275136" y="6869362"/>
                <a:chExt cx="324000" cy="28800"/>
              </a:xfrm>
            </p:grpSpPr>
            <p:cxnSp>
              <p:nvCxnSpPr>
                <p:cNvPr id="199" name="Straight Connector 198"/>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200" name="Straight Connector 199"/>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69" name="Group 168"/>
              <p:cNvGrpSpPr>
                <a:grpSpLocks/>
              </p:cNvGrpSpPr>
              <p:nvPr/>
            </p:nvGrpSpPr>
            <p:grpSpPr>
              <a:xfrm>
                <a:off x="8001850" y="3161310"/>
                <a:ext cx="201600" cy="383900"/>
                <a:chOff x="2275136" y="6869362"/>
                <a:chExt cx="324000" cy="28800"/>
              </a:xfrm>
            </p:grpSpPr>
            <p:cxnSp>
              <p:nvCxnSpPr>
                <p:cNvPr id="197" name="Straight Connector 196"/>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98" name="Straight Connector 197"/>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70" name="Group 169"/>
              <p:cNvGrpSpPr>
                <a:grpSpLocks/>
              </p:cNvGrpSpPr>
              <p:nvPr/>
            </p:nvGrpSpPr>
            <p:grpSpPr>
              <a:xfrm>
                <a:off x="8203450" y="2940358"/>
                <a:ext cx="201600" cy="218506"/>
                <a:chOff x="2275136" y="6869362"/>
                <a:chExt cx="324000" cy="28800"/>
              </a:xfrm>
            </p:grpSpPr>
            <p:cxnSp>
              <p:nvCxnSpPr>
                <p:cNvPr id="195" name="Straight Connector 194"/>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96" name="Straight Connector 195"/>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71" name="Group 170"/>
              <p:cNvGrpSpPr>
                <a:grpSpLocks/>
              </p:cNvGrpSpPr>
              <p:nvPr/>
            </p:nvGrpSpPr>
            <p:grpSpPr>
              <a:xfrm>
                <a:off x="8405050" y="2636188"/>
                <a:ext cx="201600" cy="301725"/>
                <a:chOff x="2275136" y="6869362"/>
                <a:chExt cx="324000" cy="28800"/>
              </a:xfrm>
            </p:grpSpPr>
            <p:cxnSp>
              <p:nvCxnSpPr>
                <p:cNvPr id="193" name="Straight Connector 192"/>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94" name="Straight Connector 193"/>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72" name="Group 171"/>
              <p:cNvGrpSpPr>
                <a:grpSpLocks/>
              </p:cNvGrpSpPr>
              <p:nvPr/>
            </p:nvGrpSpPr>
            <p:grpSpPr>
              <a:xfrm>
                <a:off x="8606650" y="2486959"/>
                <a:ext cx="201600" cy="145887"/>
                <a:chOff x="2275136" y="6869362"/>
                <a:chExt cx="324000" cy="28800"/>
              </a:xfrm>
            </p:grpSpPr>
            <p:cxnSp>
              <p:nvCxnSpPr>
                <p:cNvPr id="191" name="Straight Connector 190"/>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92" name="Straight Connector 191"/>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73" name="Group 172"/>
              <p:cNvGrpSpPr>
                <a:grpSpLocks/>
              </p:cNvGrpSpPr>
              <p:nvPr/>
            </p:nvGrpSpPr>
            <p:grpSpPr>
              <a:xfrm>
                <a:off x="8808250" y="2239110"/>
                <a:ext cx="201600" cy="247849"/>
                <a:chOff x="2275136" y="6869362"/>
                <a:chExt cx="324000" cy="28800"/>
              </a:xfrm>
            </p:grpSpPr>
            <p:cxnSp>
              <p:nvCxnSpPr>
                <p:cNvPr id="189" name="Straight Connector 188"/>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90" name="Straight Connector 189"/>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74" name="Group 173"/>
              <p:cNvGrpSpPr>
                <a:grpSpLocks/>
              </p:cNvGrpSpPr>
              <p:nvPr/>
            </p:nvGrpSpPr>
            <p:grpSpPr>
              <a:xfrm>
                <a:off x="9009849" y="2093222"/>
                <a:ext cx="176400" cy="145887"/>
                <a:chOff x="2275136" y="6869362"/>
                <a:chExt cx="324000" cy="28800"/>
              </a:xfrm>
            </p:grpSpPr>
            <p:cxnSp>
              <p:nvCxnSpPr>
                <p:cNvPr id="187" name="Straight Connector 186"/>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88" name="Straight Connector 187"/>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75" name="Group 174"/>
              <p:cNvGrpSpPr>
                <a:grpSpLocks/>
              </p:cNvGrpSpPr>
              <p:nvPr/>
            </p:nvGrpSpPr>
            <p:grpSpPr>
              <a:xfrm>
                <a:off x="9186248" y="1917182"/>
                <a:ext cx="800767" cy="176040"/>
                <a:chOff x="2275136" y="6869362"/>
                <a:chExt cx="324000" cy="28800"/>
              </a:xfrm>
            </p:grpSpPr>
            <p:cxnSp>
              <p:nvCxnSpPr>
                <p:cNvPr id="185" name="Straight Connector 184"/>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86" name="Straight Connector 185"/>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76" name="Group 175"/>
              <p:cNvGrpSpPr>
                <a:grpSpLocks/>
              </p:cNvGrpSpPr>
              <p:nvPr/>
            </p:nvGrpSpPr>
            <p:grpSpPr>
              <a:xfrm>
                <a:off x="9987015" y="1845373"/>
                <a:ext cx="190800" cy="72943"/>
                <a:chOff x="2275136" y="6869362"/>
                <a:chExt cx="324000" cy="28800"/>
              </a:xfrm>
            </p:grpSpPr>
            <p:cxnSp>
              <p:nvCxnSpPr>
                <p:cNvPr id="183" name="Straight Connector 182"/>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84" name="Straight Connector 183"/>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77" name="Group 176"/>
              <p:cNvGrpSpPr>
                <a:grpSpLocks/>
              </p:cNvGrpSpPr>
              <p:nvPr/>
            </p:nvGrpSpPr>
            <p:grpSpPr>
              <a:xfrm>
                <a:off x="10177815" y="1772429"/>
                <a:ext cx="190800" cy="72943"/>
                <a:chOff x="2275136" y="6869362"/>
                <a:chExt cx="324000" cy="28800"/>
              </a:xfrm>
            </p:grpSpPr>
            <p:cxnSp>
              <p:nvCxnSpPr>
                <p:cNvPr id="181" name="Straight Connector 180"/>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82" name="Straight Connector 181"/>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178" name="Group 177"/>
              <p:cNvGrpSpPr>
                <a:grpSpLocks/>
              </p:cNvGrpSpPr>
              <p:nvPr/>
            </p:nvGrpSpPr>
            <p:grpSpPr>
              <a:xfrm>
                <a:off x="10369698" y="1701159"/>
                <a:ext cx="405457" cy="72943"/>
                <a:chOff x="2275136" y="6869362"/>
                <a:chExt cx="324000" cy="28800"/>
              </a:xfrm>
            </p:grpSpPr>
            <p:cxnSp>
              <p:nvCxnSpPr>
                <p:cNvPr id="179" name="Straight Connector 178"/>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80" name="Straight Connector 179"/>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sp>
          <p:nvSpPr>
            <p:cNvPr id="298" name="TextBox 297"/>
            <p:cNvSpPr txBox="1"/>
            <p:nvPr/>
          </p:nvSpPr>
          <p:spPr>
            <a:xfrm rot="16200000">
              <a:off x="-233838" y="2826599"/>
              <a:ext cx="3383234" cy="338554"/>
            </a:xfrm>
            <a:prstGeom prst="rect">
              <a:avLst/>
            </a:prstGeom>
            <a:noFill/>
          </p:spPr>
          <p:txBody>
            <a:bodyPr wrap="none" rtlCol="0">
              <a:spAutoFit/>
            </a:bodyPr>
            <a:lstStyle/>
            <a:p>
              <a:r>
                <a:rPr lang="en-US" sz="1600" dirty="0" smtClean="0">
                  <a:latin typeface="Corbel" panose="020B0503020204020204" pitchFamily="34" charset="0"/>
                </a:rPr>
                <a:t>Percent on renal replacement therapy</a:t>
              </a:r>
              <a:endParaRPr lang="el-GR" sz="1600" dirty="0">
                <a:latin typeface="Corbel" panose="020B0503020204020204" pitchFamily="34" charset="0"/>
              </a:endParaRPr>
            </a:p>
          </p:txBody>
        </p:sp>
        <p:sp>
          <p:nvSpPr>
            <p:cNvPr id="299" name="TextBox 298"/>
            <p:cNvSpPr txBox="1"/>
            <p:nvPr/>
          </p:nvSpPr>
          <p:spPr>
            <a:xfrm>
              <a:off x="3265701" y="4697826"/>
              <a:ext cx="2278188" cy="369332"/>
            </a:xfrm>
            <a:prstGeom prst="rect">
              <a:avLst/>
            </a:prstGeom>
            <a:noFill/>
          </p:spPr>
          <p:txBody>
            <a:bodyPr wrap="none" rtlCol="0">
              <a:spAutoFit/>
            </a:bodyPr>
            <a:lstStyle/>
            <a:p>
              <a:r>
                <a:rPr lang="en-US" dirty="0" smtClean="0">
                  <a:latin typeface="Corbel" panose="020B0503020204020204" pitchFamily="34" charset="0"/>
                </a:rPr>
                <a:t>Time to dialysis, years</a:t>
              </a:r>
              <a:endParaRPr lang="el-GR" dirty="0">
                <a:latin typeface="Corbel" panose="020B0503020204020204" pitchFamily="34" charset="0"/>
              </a:endParaRPr>
            </a:p>
          </p:txBody>
        </p:sp>
        <p:sp>
          <p:nvSpPr>
            <p:cNvPr id="301" name="TextBox 300"/>
            <p:cNvSpPr txBox="1"/>
            <p:nvPr/>
          </p:nvSpPr>
          <p:spPr>
            <a:xfrm>
              <a:off x="1663400" y="3528604"/>
              <a:ext cx="378052" cy="323165"/>
            </a:xfrm>
            <a:prstGeom prst="rect">
              <a:avLst/>
            </a:prstGeom>
            <a:noFill/>
          </p:spPr>
          <p:txBody>
            <a:bodyPr wrap="none" rtlCol="0">
              <a:spAutoFit/>
            </a:bodyPr>
            <a:lstStyle/>
            <a:p>
              <a:r>
                <a:rPr lang="en-US" sz="1500" dirty="0" smtClean="0">
                  <a:latin typeface="Corbel" panose="020B0503020204020204" pitchFamily="34" charset="0"/>
                </a:rPr>
                <a:t>20</a:t>
              </a:r>
              <a:endParaRPr lang="el-GR" sz="1500" dirty="0">
                <a:latin typeface="Corbel" panose="020B0503020204020204" pitchFamily="34" charset="0"/>
              </a:endParaRPr>
            </a:p>
          </p:txBody>
        </p:sp>
        <p:sp>
          <p:nvSpPr>
            <p:cNvPr id="302" name="TextBox 301"/>
            <p:cNvSpPr txBox="1"/>
            <p:nvPr/>
          </p:nvSpPr>
          <p:spPr>
            <a:xfrm>
              <a:off x="1658014" y="3053901"/>
              <a:ext cx="383438" cy="323165"/>
            </a:xfrm>
            <a:prstGeom prst="rect">
              <a:avLst/>
            </a:prstGeom>
            <a:noFill/>
          </p:spPr>
          <p:txBody>
            <a:bodyPr wrap="none" rtlCol="0">
              <a:spAutoFit/>
            </a:bodyPr>
            <a:lstStyle/>
            <a:p>
              <a:pPr algn="ctr"/>
              <a:r>
                <a:rPr lang="en-US" sz="1500" dirty="0" smtClean="0">
                  <a:latin typeface="Corbel" panose="020B0503020204020204" pitchFamily="34" charset="0"/>
                </a:rPr>
                <a:t>40</a:t>
              </a:r>
              <a:endParaRPr lang="el-GR" sz="1500" dirty="0">
                <a:latin typeface="Corbel" panose="020B0503020204020204" pitchFamily="34" charset="0"/>
              </a:endParaRPr>
            </a:p>
          </p:txBody>
        </p:sp>
        <p:sp>
          <p:nvSpPr>
            <p:cNvPr id="303" name="TextBox 302"/>
            <p:cNvSpPr txBox="1"/>
            <p:nvPr/>
          </p:nvSpPr>
          <p:spPr>
            <a:xfrm>
              <a:off x="1656411" y="2579198"/>
              <a:ext cx="385041" cy="323165"/>
            </a:xfrm>
            <a:prstGeom prst="rect">
              <a:avLst/>
            </a:prstGeom>
            <a:noFill/>
          </p:spPr>
          <p:txBody>
            <a:bodyPr wrap="none" rtlCol="0">
              <a:spAutoFit/>
            </a:bodyPr>
            <a:lstStyle/>
            <a:p>
              <a:pPr algn="ctr"/>
              <a:r>
                <a:rPr lang="en-US" sz="1500" dirty="0" smtClean="0">
                  <a:latin typeface="Corbel" panose="020B0503020204020204" pitchFamily="34" charset="0"/>
                </a:rPr>
                <a:t>60</a:t>
              </a:r>
              <a:endParaRPr lang="el-GR" sz="1500" dirty="0">
                <a:latin typeface="Corbel" panose="020B0503020204020204" pitchFamily="34" charset="0"/>
              </a:endParaRPr>
            </a:p>
          </p:txBody>
        </p:sp>
        <p:sp>
          <p:nvSpPr>
            <p:cNvPr id="304" name="TextBox 303"/>
            <p:cNvSpPr txBox="1"/>
            <p:nvPr/>
          </p:nvSpPr>
          <p:spPr>
            <a:xfrm>
              <a:off x="1658014" y="2104495"/>
              <a:ext cx="383438" cy="323165"/>
            </a:xfrm>
            <a:prstGeom prst="rect">
              <a:avLst/>
            </a:prstGeom>
            <a:noFill/>
          </p:spPr>
          <p:txBody>
            <a:bodyPr wrap="none" rtlCol="0">
              <a:spAutoFit/>
            </a:bodyPr>
            <a:lstStyle/>
            <a:p>
              <a:pPr algn="ctr"/>
              <a:r>
                <a:rPr lang="en-US" sz="1500" dirty="0" smtClean="0">
                  <a:latin typeface="Corbel" panose="020B0503020204020204" pitchFamily="34" charset="0"/>
                </a:rPr>
                <a:t>80</a:t>
              </a:r>
              <a:endParaRPr lang="el-GR" sz="1500" dirty="0">
                <a:latin typeface="Corbel" panose="020B0503020204020204" pitchFamily="34" charset="0"/>
              </a:endParaRPr>
            </a:p>
          </p:txBody>
        </p:sp>
        <p:sp>
          <p:nvSpPr>
            <p:cNvPr id="305" name="TextBox 304"/>
            <p:cNvSpPr txBox="1"/>
            <p:nvPr/>
          </p:nvSpPr>
          <p:spPr>
            <a:xfrm>
              <a:off x="1571452" y="1629792"/>
              <a:ext cx="470000" cy="323165"/>
            </a:xfrm>
            <a:prstGeom prst="rect">
              <a:avLst/>
            </a:prstGeom>
            <a:noFill/>
          </p:spPr>
          <p:txBody>
            <a:bodyPr wrap="none" rtlCol="0">
              <a:spAutoFit/>
            </a:bodyPr>
            <a:lstStyle/>
            <a:p>
              <a:pPr algn="ctr"/>
              <a:r>
                <a:rPr lang="en-US" sz="1500" dirty="0" smtClean="0">
                  <a:latin typeface="Corbel" panose="020B0503020204020204" pitchFamily="34" charset="0"/>
                </a:rPr>
                <a:t>100</a:t>
              </a:r>
              <a:endParaRPr lang="el-GR" sz="1500" dirty="0">
                <a:latin typeface="Corbel" panose="020B0503020204020204" pitchFamily="34" charset="0"/>
              </a:endParaRPr>
            </a:p>
          </p:txBody>
        </p:sp>
        <p:cxnSp>
          <p:nvCxnSpPr>
            <p:cNvPr id="314" name="Straight Connector 313"/>
            <p:cNvCxnSpPr/>
            <p:nvPr/>
          </p:nvCxnSpPr>
          <p:spPr>
            <a:xfrm rot="16200000">
              <a:off x="3926129" y="4384847"/>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rot="16200000">
              <a:off x="6494789" y="4384847"/>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rot="16200000">
              <a:off x="3069909" y="4384848"/>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rot="16200000">
              <a:off x="2213689" y="4384848"/>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6200000">
              <a:off x="4385926" y="2212611"/>
              <a:ext cx="0" cy="428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16200000">
              <a:off x="4782349" y="4384847"/>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16200000">
              <a:off x="5638569" y="4384847"/>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1" name="TextBox 320"/>
            <p:cNvSpPr txBox="1"/>
            <p:nvPr/>
          </p:nvSpPr>
          <p:spPr>
            <a:xfrm>
              <a:off x="2103840" y="4377044"/>
              <a:ext cx="290464" cy="338554"/>
            </a:xfrm>
            <a:prstGeom prst="rect">
              <a:avLst/>
            </a:prstGeom>
            <a:noFill/>
          </p:spPr>
          <p:txBody>
            <a:bodyPr wrap="none" rtlCol="0">
              <a:spAutoFit/>
            </a:bodyPr>
            <a:lstStyle/>
            <a:p>
              <a:pPr algn="ctr"/>
              <a:r>
                <a:rPr lang="en-US" sz="1600" dirty="0" smtClean="0">
                  <a:latin typeface="Corbel" panose="020B0503020204020204" pitchFamily="34" charset="0"/>
                </a:rPr>
                <a:t>0</a:t>
              </a:r>
              <a:endParaRPr lang="el-GR" sz="1600" dirty="0">
                <a:latin typeface="Corbel" panose="020B0503020204020204" pitchFamily="34" charset="0"/>
              </a:endParaRPr>
            </a:p>
          </p:txBody>
        </p:sp>
        <p:sp>
          <p:nvSpPr>
            <p:cNvPr id="322" name="TextBox 321"/>
            <p:cNvSpPr txBox="1"/>
            <p:nvPr/>
          </p:nvSpPr>
          <p:spPr>
            <a:xfrm>
              <a:off x="2914516" y="4377044"/>
              <a:ext cx="381836" cy="338554"/>
            </a:xfrm>
            <a:prstGeom prst="rect">
              <a:avLst/>
            </a:prstGeom>
            <a:noFill/>
          </p:spPr>
          <p:txBody>
            <a:bodyPr wrap="none" rtlCol="0">
              <a:spAutoFit/>
            </a:bodyPr>
            <a:lstStyle/>
            <a:p>
              <a:pPr algn="ctr"/>
              <a:r>
                <a:rPr lang="en-US" sz="1600" dirty="0" smtClean="0">
                  <a:latin typeface="Corbel" panose="020B0503020204020204" pitchFamily="34" charset="0"/>
                </a:rPr>
                <a:t>10</a:t>
              </a:r>
              <a:endParaRPr lang="el-GR" sz="1600" dirty="0">
                <a:latin typeface="Corbel" panose="020B0503020204020204" pitchFamily="34" charset="0"/>
              </a:endParaRPr>
            </a:p>
          </p:txBody>
        </p:sp>
        <p:sp>
          <p:nvSpPr>
            <p:cNvPr id="323" name="TextBox 322"/>
            <p:cNvSpPr txBox="1"/>
            <p:nvPr/>
          </p:nvSpPr>
          <p:spPr>
            <a:xfrm>
              <a:off x="3761055" y="4377044"/>
              <a:ext cx="390621" cy="338554"/>
            </a:xfrm>
            <a:prstGeom prst="rect">
              <a:avLst/>
            </a:prstGeom>
            <a:noFill/>
          </p:spPr>
          <p:txBody>
            <a:bodyPr wrap="none" rtlCol="0">
              <a:spAutoFit/>
            </a:bodyPr>
            <a:lstStyle/>
            <a:p>
              <a:pPr algn="ctr"/>
              <a:r>
                <a:rPr lang="en-US" sz="1600" dirty="0" smtClean="0">
                  <a:latin typeface="Corbel" panose="020B0503020204020204" pitchFamily="34" charset="0"/>
                </a:rPr>
                <a:t>20</a:t>
              </a:r>
              <a:endParaRPr lang="el-GR" sz="1600" dirty="0">
                <a:latin typeface="Corbel" panose="020B0503020204020204" pitchFamily="34" charset="0"/>
              </a:endParaRPr>
            </a:p>
          </p:txBody>
        </p:sp>
        <p:sp>
          <p:nvSpPr>
            <p:cNvPr id="324" name="TextBox 323"/>
            <p:cNvSpPr txBox="1"/>
            <p:nvPr/>
          </p:nvSpPr>
          <p:spPr>
            <a:xfrm>
              <a:off x="4615986" y="4377044"/>
              <a:ext cx="383438" cy="338554"/>
            </a:xfrm>
            <a:prstGeom prst="rect">
              <a:avLst/>
            </a:prstGeom>
            <a:noFill/>
          </p:spPr>
          <p:txBody>
            <a:bodyPr wrap="none" rtlCol="0">
              <a:spAutoFit/>
            </a:bodyPr>
            <a:lstStyle/>
            <a:p>
              <a:pPr algn="ctr"/>
              <a:r>
                <a:rPr lang="en-US" sz="1600" dirty="0" smtClean="0">
                  <a:latin typeface="Corbel" panose="020B0503020204020204" pitchFamily="34" charset="0"/>
                </a:rPr>
                <a:t>30</a:t>
              </a:r>
              <a:endParaRPr lang="el-GR" sz="1600" dirty="0">
                <a:latin typeface="Corbel" panose="020B0503020204020204" pitchFamily="34" charset="0"/>
              </a:endParaRPr>
            </a:p>
          </p:txBody>
        </p:sp>
        <p:sp>
          <p:nvSpPr>
            <p:cNvPr id="325" name="TextBox 324"/>
            <p:cNvSpPr txBox="1"/>
            <p:nvPr/>
          </p:nvSpPr>
          <p:spPr>
            <a:xfrm>
              <a:off x="5476281" y="4377044"/>
              <a:ext cx="396262" cy="338554"/>
            </a:xfrm>
            <a:prstGeom prst="rect">
              <a:avLst/>
            </a:prstGeom>
            <a:noFill/>
          </p:spPr>
          <p:txBody>
            <a:bodyPr wrap="none" rtlCol="0">
              <a:spAutoFit/>
            </a:bodyPr>
            <a:lstStyle/>
            <a:p>
              <a:pPr algn="ctr"/>
              <a:r>
                <a:rPr lang="en-US" sz="1600" dirty="0" smtClean="0">
                  <a:latin typeface="Corbel" panose="020B0503020204020204" pitchFamily="34" charset="0"/>
                </a:rPr>
                <a:t>40</a:t>
              </a:r>
              <a:endParaRPr lang="el-GR" sz="1600" dirty="0">
                <a:latin typeface="Corbel" panose="020B0503020204020204" pitchFamily="34" charset="0"/>
              </a:endParaRPr>
            </a:p>
          </p:txBody>
        </p:sp>
        <p:sp>
          <p:nvSpPr>
            <p:cNvPr id="326" name="TextBox 325"/>
            <p:cNvSpPr txBox="1"/>
            <p:nvPr/>
          </p:nvSpPr>
          <p:spPr>
            <a:xfrm>
              <a:off x="6334440" y="4377044"/>
              <a:ext cx="384209" cy="338554"/>
            </a:xfrm>
            <a:prstGeom prst="rect">
              <a:avLst/>
            </a:prstGeom>
            <a:noFill/>
          </p:spPr>
          <p:txBody>
            <a:bodyPr wrap="none" rtlCol="0">
              <a:spAutoFit/>
            </a:bodyPr>
            <a:lstStyle/>
            <a:p>
              <a:pPr algn="ctr"/>
              <a:r>
                <a:rPr lang="en-US" sz="1600" dirty="0" smtClean="0">
                  <a:latin typeface="Corbel" panose="020B0503020204020204" pitchFamily="34" charset="0"/>
                </a:rPr>
                <a:t>50</a:t>
              </a:r>
              <a:endParaRPr lang="el-GR" sz="1600" dirty="0">
                <a:latin typeface="Corbel" panose="020B0503020204020204" pitchFamily="34" charset="0"/>
              </a:endParaRPr>
            </a:p>
          </p:txBody>
        </p:sp>
        <p:grpSp>
          <p:nvGrpSpPr>
            <p:cNvPr id="23" name="Group 22"/>
            <p:cNvGrpSpPr/>
            <p:nvPr/>
          </p:nvGrpSpPr>
          <p:grpSpPr>
            <a:xfrm>
              <a:off x="2432584" y="1201675"/>
              <a:ext cx="1318412" cy="307777"/>
              <a:chOff x="1930101" y="1551923"/>
              <a:chExt cx="1318412" cy="307777"/>
            </a:xfrm>
          </p:grpSpPr>
          <p:cxnSp>
            <p:nvCxnSpPr>
              <p:cNvPr id="336" name="Straight Connector 335"/>
              <p:cNvCxnSpPr/>
              <p:nvPr/>
            </p:nvCxnSpPr>
            <p:spPr>
              <a:xfrm>
                <a:off x="1930101" y="1705811"/>
                <a:ext cx="216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sp>
            <p:nvSpPr>
              <p:cNvPr id="340" name="TextBox 339"/>
              <p:cNvSpPr txBox="1"/>
              <p:nvPr/>
            </p:nvSpPr>
            <p:spPr>
              <a:xfrm>
                <a:off x="2259140" y="1551923"/>
                <a:ext cx="989373" cy="307777"/>
              </a:xfrm>
              <a:prstGeom prst="rect">
                <a:avLst/>
              </a:prstGeom>
              <a:noFill/>
            </p:spPr>
            <p:txBody>
              <a:bodyPr wrap="none" rtlCol="0">
                <a:spAutoFit/>
              </a:bodyPr>
              <a:lstStyle/>
              <a:p>
                <a:r>
                  <a:rPr lang="en-US" sz="1400" dirty="0" smtClean="0">
                    <a:latin typeface="Corbel" panose="020B0503020204020204" pitchFamily="34" charset="0"/>
                  </a:rPr>
                  <a:t>no therapy</a:t>
                </a:r>
                <a:endParaRPr lang="el-GR" sz="1400" dirty="0">
                  <a:latin typeface="Corbel" panose="020B0503020204020204" pitchFamily="34" charset="0"/>
                </a:endParaRPr>
              </a:p>
            </p:txBody>
          </p:sp>
        </p:grpSp>
        <p:grpSp>
          <p:nvGrpSpPr>
            <p:cNvPr id="24" name="Group 23"/>
            <p:cNvGrpSpPr/>
            <p:nvPr/>
          </p:nvGrpSpPr>
          <p:grpSpPr>
            <a:xfrm>
              <a:off x="2432585" y="1439699"/>
              <a:ext cx="807054" cy="307777"/>
              <a:chOff x="1930102" y="1799586"/>
              <a:chExt cx="807054" cy="307777"/>
            </a:xfrm>
          </p:grpSpPr>
          <p:cxnSp>
            <p:nvCxnSpPr>
              <p:cNvPr id="337" name="Straight Connector 336"/>
              <p:cNvCxnSpPr/>
              <p:nvPr/>
            </p:nvCxnSpPr>
            <p:spPr>
              <a:xfrm>
                <a:off x="1930102" y="1953474"/>
                <a:ext cx="216000" cy="0"/>
              </a:xfrm>
              <a:prstGeom prst="line">
                <a:avLst/>
              </a:prstGeom>
              <a:ln w="22225">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341" name="TextBox 340"/>
              <p:cNvSpPr txBox="1"/>
              <p:nvPr/>
            </p:nvSpPr>
            <p:spPr>
              <a:xfrm>
                <a:off x="2259140" y="1799586"/>
                <a:ext cx="478016" cy="307777"/>
              </a:xfrm>
              <a:prstGeom prst="rect">
                <a:avLst/>
              </a:prstGeom>
              <a:noFill/>
            </p:spPr>
            <p:txBody>
              <a:bodyPr wrap="none" rtlCol="0">
                <a:spAutoFit/>
              </a:bodyPr>
              <a:lstStyle/>
              <a:p>
                <a:r>
                  <a:rPr lang="en-US" sz="1400" dirty="0" smtClean="0">
                    <a:latin typeface="Corbel" panose="020B0503020204020204" pitchFamily="34" charset="0"/>
                  </a:rPr>
                  <a:t>T-III</a:t>
                </a:r>
                <a:endParaRPr lang="el-GR" sz="1400" dirty="0">
                  <a:latin typeface="Corbel" panose="020B0503020204020204" pitchFamily="34" charset="0"/>
                </a:endParaRPr>
              </a:p>
            </p:txBody>
          </p:sp>
        </p:grpSp>
        <p:grpSp>
          <p:nvGrpSpPr>
            <p:cNvPr id="25" name="Group 24"/>
            <p:cNvGrpSpPr/>
            <p:nvPr/>
          </p:nvGrpSpPr>
          <p:grpSpPr>
            <a:xfrm>
              <a:off x="2432585" y="1677723"/>
              <a:ext cx="762169" cy="307777"/>
              <a:chOff x="1930102" y="2010706"/>
              <a:chExt cx="762169" cy="307777"/>
            </a:xfrm>
          </p:grpSpPr>
          <p:cxnSp>
            <p:nvCxnSpPr>
              <p:cNvPr id="338" name="Straight Connector 337"/>
              <p:cNvCxnSpPr/>
              <p:nvPr/>
            </p:nvCxnSpPr>
            <p:spPr>
              <a:xfrm>
                <a:off x="1930102" y="2164594"/>
                <a:ext cx="216000" cy="0"/>
              </a:xfrm>
              <a:prstGeom prst="line">
                <a:avLst/>
              </a:prstGeom>
              <a:ln w="22225">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342" name="TextBox 341"/>
              <p:cNvSpPr txBox="1"/>
              <p:nvPr/>
            </p:nvSpPr>
            <p:spPr>
              <a:xfrm>
                <a:off x="2259140" y="2010706"/>
                <a:ext cx="433131" cy="307777"/>
              </a:xfrm>
              <a:prstGeom prst="rect">
                <a:avLst/>
              </a:prstGeom>
              <a:noFill/>
            </p:spPr>
            <p:txBody>
              <a:bodyPr wrap="none" rtlCol="0">
                <a:spAutoFit/>
              </a:bodyPr>
              <a:lstStyle/>
              <a:p>
                <a:r>
                  <a:rPr lang="en-US" sz="1400" dirty="0" smtClean="0">
                    <a:latin typeface="Corbel" panose="020B0503020204020204" pitchFamily="34" charset="0"/>
                  </a:rPr>
                  <a:t>T-II</a:t>
                </a:r>
                <a:endParaRPr lang="el-GR" sz="1400" dirty="0">
                  <a:latin typeface="Corbel" panose="020B0503020204020204" pitchFamily="34" charset="0"/>
                </a:endParaRPr>
              </a:p>
            </p:txBody>
          </p:sp>
        </p:grpSp>
        <p:grpSp>
          <p:nvGrpSpPr>
            <p:cNvPr id="26" name="Group 25"/>
            <p:cNvGrpSpPr/>
            <p:nvPr/>
          </p:nvGrpSpPr>
          <p:grpSpPr>
            <a:xfrm>
              <a:off x="2432585" y="1915748"/>
              <a:ext cx="717285" cy="307777"/>
              <a:chOff x="1930102" y="2227896"/>
              <a:chExt cx="717285" cy="307777"/>
            </a:xfrm>
          </p:grpSpPr>
          <p:cxnSp>
            <p:nvCxnSpPr>
              <p:cNvPr id="339" name="Straight Connector 338"/>
              <p:cNvCxnSpPr/>
              <p:nvPr/>
            </p:nvCxnSpPr>
            <p:spPr>
              <a:xfrm flipV="1">
                <a:off x="1930102" y="2381784"/>
                <a:ext cx="216000" cy="0"/>
              </a:xfrm>
              <a:prstGeom prst="line">
                <a:avLst/>
              </a:prstGeom>
              <a:ln w="222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43" name="TextBox 342"/>
              <p:cNvSpPr txBox="1"/>
              <p:nvPr/>
            </p:nvSpPr>
            <p:spPr>
              <a:xfrm>
                <a:off x="2259140" y="2227896"/>
                <a:ext cx="388247" cy="307777"/>
              </a:xfrm>
              <a:prstGeom prst="rect">
                <a:avLst/>
              </a:prstGeom>
              <a:noFill/>
            </p:spPr>
            <p:txBody>
              <a:bodyPr wrap="none" rtlCol="0">
                <a:spAutoFit/>
              </a:bodyPr>
              <a:lstStyle/>
              <a:p>
                <a:r>
                  <a:rPr lang="en-US" sz="1400" dirty="0" smtClean="0">
                    <a:latin typeface="Corbel" panose="020B0503020204020204" pitchFamily="34" charset="0"/>
                  </a:rPr>
                  <a:t>T-I</a:t>
                </a:r>
                <a:endParaRPr lang="el-GR" sz="1400" dirty="0">
                  <a:latin typeface="Corbel" panose="020B0503020204020204" pitchFamily="34" charset="0"/>
                </a:endParaRPr>
              </a:p>
            </p:txBody>
          </p:sp>
        </p:grpSp>
      </p:grpSp>
      <p:sp>
        <p:nvSpPr>
          <p:cNvPr id="27" name="Rectangle 26"/>
          <p:cNvSpPr/>
          <p:nvPr/>
        </p:nvSpPr>
        <p:spPr>
          <a:xfrm>
            <a:off x="8800743" y="1190299"/>
            <a:ext cx="2095445" cy="307777"/>
          </a:xfrm>
          <a:prstGeom prst="rect">
            <a:avLst/>
          </a:prstGeom>
        </p:spPr>
        <p:txBody>
          <a:bodyPr wrap="none">
            <a:spAutoFit/>
          </a:bodyPr>
          <a:lstStyle/>
          <a:p>
            <a:pPr lvl="0"/>
            <a:r>
              <a:rPr lang="el-GR" sz="1400" dirty="0" smtClean="0">
                <a:solidFill>
                  <a:prstClr val="black"/>
                </a:solidFill>
                <a:latin typeface="Corbel" panose="020B0503020204020204" pitchFamily="34" charset="0"/>
              </a:rPr>
              <a:t>283 </a:t>
            </a:r>
            <a:r>
              <a:rPr lang="en-US" sz="1400" dirty="0" smtClean="0">
                <a:solidFill>
                  <a:prstClr val="black"/>
                </a:solidFill>
                <a:latin typeface="Corbel" panose="020B0503020204020204" pitchFamily="34" charset="0"/>
              </a:rPr>
              <a:t>patients + 110 carriers</a:t>
            </a:r>
            <a:endParaRPr lang="el-GR" sz="1400" dirty="0">
              <a:solidFill>
                <a:prstClr val="black"/>
              </a:solidFill>
              <a:latin typeface="Corbel" panose="020B0503020204020204" pitchFamily="34" charset="0"/>
            </a:endParaRPr>
          </a:p>
        </p:txBody>
      </p:sp>
      <p:pic>
        <p:nvPicPr>
          <p:cNvPr id="29" name="Picture 28"/>
          <p:cNvPicPr>
            <a:picLocks noChangeAspect="1"/>
          </p:cNvPicPr>
          <p:nvPr/>
        </p:nvPicPr>
        <p:blipFill>
          <a:blip r:embed="rId3"/>
          <a:stretch>
            <a:fillRect/>
          </a:stretch>
        </p:blipFill>
        <p:spPr>
          <a:xfrm>
            <a:off x="7196564" y="1968081"/>
            <a:ext cx="4010025" cy="2733675"/>
          </a:xfrm>
          <a:prstGeom prst="rect">
            <a:avLst/>
          </a:prstGeom>
        </p:spPr>
      </p:pic>
    </p:spTree>
    <p:extLst>
      <p:ext uri="{BB962C8B-B14F-4D97-AF65-F5344CB8AC3E}">
        <p14:creationId xmlns="" xmlns:p14="http://schemas.microsoft.com/office/powerpoint/2010/main" val="166586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1277"/>
            <a:ext cx="9144000" cy="769375"/>
          </a:xfrm>
        </p:spPr>
        <p:txBody>
          <a:bodyPr vert="horz" wrap="square" lIns="71948" tIns="45687" rIns="71948" bIns="45687" rtlCol="0" anchor="ctr">
            <a:spAutoFit/>
          </a:bodyPr>
          <a:lstStyle/>
          <a:p>
            <a:r>
              <a:rPr lang="en-US" sz="2200" dirty="0">
                <a:latin typeface="Corbel" panose="020B0503020204020204" pitchFamily="34" charset="0"/>
              </a:rPr>
              <a:t>Early angiotensin-converting enzyme inhibition in Alport syndrome delays renal failure and improves life expectancy</a:t>
            </a:r>
            <a:endParaRPr lang="el-GR" sz="22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Dial Transplant. 2011 Aug;26(8):2521-6.</a:t>
            </a:r>
            <a:endParaRPr lang="el-GR" sz="1200" dirty="0">
              <a:solidFill>
                <a:prstClr val="black">
                  <a:lumMod val="50000"/>
                  <a:lumOff val="50000"/>
                </a:prstClr>
              </a:solidFill>
              <a:latin typeface="Corbel" panose="020B0503020204020204" pitchFamily="34" charset="0"/>
            </a:endParaRPr>
          </a:p>
        </p:txBody>
      </p:sp>
      <p:cxnSp>
        <p:nvCxnSpPr>
          <p:cNvPr id="258" name="Straight Connector 257"/>
          <p:cNvCxnSpPr/>
          <p:nvPr/>
        </p:nvCxnSpPr>
        <p:spPr>
          <a:xfrm>
            <a:off x="9009848" y="-25789449"/>
            <a:ext cx="176400" cy="0"/>
          </a:xfrm>
          <a:prstGeom prst="line">
            <a:avLst/>
          </a:prstGeom>
          <a:ln w="22225">
            <a:solidFill>
              <a:schemeClr val="accent5">
                <a:lumMod val="50000"/>
              </a:schemeClr>
            </a:solidFill>
          </a:ln>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3121096" y="1829492"/>
            <a:ext cx="5949808" cy="3730764"/>
            <a:chOff x="6582975" y="1314592"/>
            <a:chExt cx="5949808" cy="3730764"/>
          </a:xfrm>
        </p:grpSpPr>
        <p:sp>
          <p:nvSpPr>
            <p:cNvPr id="299" name="TextBox 298"/>
            <p:cNvSpPr txBox="1"/>
            <p:nvPr/>
          </p:nvSpPr>
          <p:spPr>
            <a:xfrm>
              <a:off x="7903765" y="4676024"/>
              <a:ext cx="2660600" cy="369332"/>
            </a:xfrm>
            <a:prstGeom prst="rect">
              <a:avLst/>
            </a:prstGeom>
            <a:noFill/>
          </p:spPr>
          <p:txBody>
            <a:bodyPr wrap="none" rtlCol="0">
              <a:spAutoFit/>
            </a:bodyPr>
            <a:lstStyle/>
            <a:p>
              <a:r>
                <a:rPr lang="en-US" dirty="0" smtClean="0">
                  <a:latin typeface="Corbel" panose="020B0503020204020204" pitchFamily="34" charset="0"/>
                </a:rPr>
                <a:t>Age at onset RRT, in years</a:t>
              </a:r>
              <a:endParaRPr lang="el-GR" dirty="0">
                <a:latin typeface="Corbel" panose="020B0503020204020204" pitchFamily="34" charset="0"/>
              </a:endParaRPr>
            </a:p>
          </p:txBody>
        </p:sp>
        <p:cxnSp>
          <p:nvCxnSpPr>
            <p:cNvPr id="314" name="Straight Connector 313"/>
            <p:cNvCxnSpPr/>
            <p:nvPr/>
          </p:nvCxnSpPr>
          <p:spPr>
            <a:xfrm rot="16200000">
              <a:off x="8845223" y="433807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rot="16200000">
              <a:off x="10723151" y="433807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rot="16200000">
              <a:off x="8219247" y="4338072"/>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6200000">
              <a:off x="9189508" y="2741835"/>
              <a:ext cx="0" cy="313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16200000">
              <a:off x="9471199" y="433807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16200000">
              <a:off x="10097175" y="4338071"/>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1" name="TextBox 320"/>
            <p:cNvSpPr txBox="1"/>
            <p:nvPr/>
          </p:nvSpPr>
          <p:spPr>
            <a:xfrm>
              <a:off x="7483422" y="4325166"/>
              <a:ext cx="290464" cy="338554"/>
            </a:xfrm>
            <a:prstGeom prst="rect">
              <a:avLst/>
            </a:prstGeom>
            <a:noFill/>
          </p:spPr>
          <p:txBody>
            <a:bodyPr wrap="none" rtlCol="0">
              <a:spAutoFit/>
            </a:bodyPr>
            <a:lstStyle/>
            <a:p>
              <a:pPr algn="ctr"/>
              <a:r>
                <a:rPr lang="en-US" sz="1600" dirty="0" smtClean="0">
                  <a:latin typeface="Corbel" panose="020B0503020204020204" pitchFamily="34" charset="0"/>
                </a:rPr>
                <a:t>0</a:t>
              </a:r>
              <a:endParaRPr lang="el-GR" sz="1600" dirty="0">
                <a:latin typeface="Corbel" panose="020B0503020204020204" pitchFamily="34" charset="0"/>
              </a:endParaRPr>
            </a:p>
          </p:txBody>
        </p:sp>
        <p:sp>
          <p:nvSpPr>
            <p:cNvPr id="322" name="TextBox 321"/>
            <p:cNvSpPr txBox="1"/>
            <p:nvPr/>
          </p:nvSpPr>
          <p:spPr>
            <a:xfrm>
              <a:off x="8068467" y="4325166"/>
              <a:ext cx="381836" cy="338554"/>
            </a:xfrm>
            <a:prstGeom prst="rect">
              <a:avLst/>
            </a:prstGeom>
            <a:noFill/>
          </p:spPr>
          <p:txBody>
            <a:bodyPr wrap="none" rtlCol="0">
              <a:spAutoFit/>
            </a:bodyPr>
            <a:lstStyle/>
            <a:p>
              <a:pPr algn="ctr"/>
              <a:r>
                <a:rPr lang="en-US" sz="1600" dirty="0" smtClean="0">
                  <a:latin typeface="Corbel" panose="020B0503020204020204" pitchFamily="34" charset="0"/>
                </a:rPr>
                <a:t>10</a:t>
              </a:r>
              <a:endParaRPr lang="el-GR" sz="1600" dirty="0">
                <a:latin typeface="Corbel" panose="020B0503020204020204" pitchFamily="34" charset="0"/>
              </a:endParaRPr>
            </a:p>
          </p:txBody>
        </p:sp>
        <p:sp>
          <p:nvSpPr>
            <p:cNvPr id="323" name="TextBox 322"/>
            <p:cNvSpPr txBox="1"/>
            <p:nvPr/>
          </p:nvSpPr>
          <p:spPr>
            <a:xfrm>
              <a:off x="8677506" y="4325166"/>
              <a:ext cx="390621" cy="338554"/>
            </a:xfrm>
            <a:prstGeom prst="rect">
              <a:avLst/>
            </a:prstGeom>
            <a:noFill/>
          </p:spPr>
          <p:txBody>
            <a:bodyPr wrap="none" rtlCol="0">
              <a:spAutoFit/>
            </a:bodyPr>
            <a:lstStyle/>
            <a:p>
              <a:pPr algn="ctr"/>
              <a:r>
                <a:rPr lang="en-US" sz="1600" dirty="0" smtClean="0">
                  <a:latin typeface="Corbel" panose="020B0503020204020204" pitchFamily="34" charset="0"/>
                </a:rPr>
                <a:t>20</a:t>
              </a:r>
              <a:endParaRPr lang="el-GR" sz="1600" dirty="0">
                <a:latin typeface="Corbel" panose="020B0503020204020204" pitchFamily="34" charset="0"/>
              </a:endParaRPr>
            </a:p>
          </p:txBody>
        </p:sp>
        <p:sp>
          <p:nvSpPr>
            <p:cNvPr id="324" name="TextBox 323"/>
            <p:cNvSpPr txBox="1"/>
            <p:nvPr/>
          </p:nvSpPr>
          <p:spPr>
            <a:xfrm>
              <a:off x="9318680" y="4325166"/>
              <a:ext cx="383438" cy="338554"/>
            </a:xfrm>
            <a:prstGeom prst="rect">
              <a:avLst/>
            </a:prstGeom>
            <a:noFill/>
          </p:spPr>
          <p:txBody>
            <a:bodyPr wrap="none" rtlCol="0">
              <a:spAutoFit/>
            </a:bodyPr>
            <a:lstStyle/>
            <a:p>
              <a:pPr algn="ctr"/>
              <a:r>
                <a:rPr lang="en-US" sz="1600" dirty="0" smtClean="0">
                  <a:latin typeface="Corbel" panose="020B0503020204020204" pitchFamily="34" charset="0"/>
                </a:rPr>
                <a:t>30</a:t>
              </a:r>
              <a:endParaRPr lang="el-GR" sz="1600" dirty="0">
                <a:latin typeface="Corbel" panose="020B0503020204020204" pitchFamily="34" charset="0"/>
              </a:endParaRPr>
            </a:p>
          </p:txBody>
        </p:sp>
        <p:sp>
          <p:nvSpPr>
            <p:cNvPr id="325" name="TextBox 324"/>
            <p:cNvSpPr txBox="1"/>
            <p:nvPr/>
          </p:nvSpPr>
          <p:spPr>
            <a:xfrm>
              <a:off x="9917949" y="4325166"/>
              <a:ext cx="396262" cy="338554"/>
            </a:xfrm>
            <a:prstGeom prst="rect">
              <a:avLst/>
            </a:prstGeom>
            <a:noFill/>
          </p:spPr>
          <p:txBody>
            <a:bodyPr wrap="none" rtlCol="0">
              <a:spAutoFit/>
            </a:bodyPr>
            <a:lstStyle/>
            <a:p>
              <a:pPr algn="ctr"/>
              <a:r>
                <a:rPr lang="en-US" sz="1600" dirty="0" smtClean="0">
                  <a:latin typeface="Corbel" panose="020B0503020204020204" pitchFamily="34" charset="0"/>
                </a:rPr>
                <a:t>40</a:t>
              </a:r>
              <a:endParaRPr lang="el-GR" sz="1600" dirty="0">
                <a:latin typeface="Corbel" panose="020B0503020204020204" pitchFamily="34" charset="0"/>
              </a:endParaRPr>
            </a:p>
          </p:txBody>
        </p:sp>
        <p:sp>
          <p:nvSpPr>
            <p:cNvPr id="326" name="TextBox 325"/>
            <p:cNvSpPr txBox="1"/>
            <p:nvPr/>
          </p:nvSpPr>
          <p:spPr>
            <a:xfrm>
              <a:off x="10561283" y="4325166"/>
              <a:ext cx="384209" cy="338554"/>
            </a:xfrm>
            <a:prstGeom prst="rect">
              <a:avLst/>
            </a:prstGeom>
            <a:noFill/>
          </p:spPr>
          <p:txBody>
            <a:bodyPr wrap="none" rtlCol="0">
              <a:spAutoFit/>
            </a:bodyPr>
            <a:lstStyle/>
            <a:p>
              <a:pPr algn="ctr"/>
              <a:r>
                <a:rPr lang="en-US" sz="1600" dirty="0" smtClean="0">
                  <a:latin typeface="Corbel" panose="020B0503020204020204" pitchFamily="34" charset="0"/>
                </a:rPr>
                <a:t>50</a:t>
              </a:r>
              <a:endParaRPr lang="el-GR" sz="1600" dirty="0">
                <a:latin typeface="Corbel" panose="020B0503020204020204" pitchFamily="34" charset="0"/>
              </a:endParaRPr>
            </a:p>
          </p:txBody>
        </p:sp>
        <p:grpSp>
          <p:nvGrpSpPr>
            <p:cNvPr id="24" name="Group 23"/>
            <p:cNvGrpSpPr/>
            <p:nvPr/>
          </p:nvGrpSpPr>
          <p:grpSpPr>
            <a:xfrm>
              <a:off x="10592405" y="1903056"/>
              <a:ext cx="1504360" cy="307777"/>
              <a:chOff x="1930102" y="1799586"/>
              <a:chExt cx="1504360" cy="307777"/>
            </a:xfrm>
          </p:grpSpPr>
          <p:cxnSp>
            <p:nvCxnSpPr>
              <p:cNvPr id="337" name="Straight Connector 336"/>
              <p:cNvCxnSpPr/>
              <p:nvPr/>
            </p:nvCxnSpPr>
            <p:spPr>
              <a:xfrm>
                <a:off x="1930102" y="1953474"/>
                <a:ext cx="216000" cy="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341" name="TextBox 340"/>
              <p:cNvSpPr txBox="1"/>
              <p:nvPr/>
            </p:nvSpPr>
            <p:spPr>
              <a:xfrm>
                <a:off x="2259140" y="1799586"/>
                <a:ext cx="1175322" cy="307777"/>
              </a:xfrm>
              <a:prstGeom prst="rect">
                <a:avLst/>
              </a:prstGeom>
              <a:noFill/>
            </p:spPr>
            <p:txBody>
              <a:bodyPr wrap="none" rtlCol="0">
                <a:spAutoFit/>
              </a:bodyPr>
              <a:lstStyle/>
              <a:p>
                <a:r>
                  <a:rPr lang="en-US" sz="1400" dirty="0" smtClean="0">
                    <a:latin typeface="Corbel" panose="020B0503020204020204" pitchFamily="34" charset="0"/>
                  </a:rPr>
                  <a:t>early therapy</a:t>
                </a:r>
                <a:endParaRPr lang="el-GR" sz="1400" dirty="0">
                  <a:latin typeface="Corbel" panose="020B0503020204020204" pitchFamily="34" charset="0"/>
                </a:endParaRPr>
              </a:p>
            </p:txBody>
          </p:sp>
        </p:grpSp>
        <p:grpSp>
          <p:nvGrpSpPr>
            <p:cNvPr id="4" name="Group 3"/>
            <p:cNvGrpSpPr/>
            <p:nvPr/>
          </p:nvGrpSpPr>
          <p:grpSpPr>
            <a:xfrm>
              <a:off x="7611581" y="2883121"/>
              <a:ext cx="3168000" cy="1295013"/>
              <a:chOff x="7611581" y="2883121"/>
              <a:chExt cx="3168000" cy="1295013"/>
            </a:xfrm>
          </p:grpSpPr>
          <p:grpSp>
            <p:nvGrpSpPr>
              <p:cNvPr id="228" name="Group 227"/>
              <p:cNvGrpSpPr>
                <a:grpSpLocks/>
              </p:cNvGrpSpPr>
              <p:nvPr/>
            </p:nvGrpSpPr>
            <p:grpSpPr>
              <a:xfrm>
                <a:off x="7611581" y="3993941"/>
                <a:ext cx="1008000" cy="184193"/>
                <a:chOff x="2275136" y="6869362"/>
                <a:chExt cx="324000" cy="28800"/>
              </a:xfrm>
            </p:grpSpPr>
            <p:cxnSp>
              <p:nvCxnSpPr>
                <p:cNvPr id="331" name="Straight Connector 330"/>
                <p:cNvCxnSpPr/>
                <p:nvPr/>
              </p:nvCxnSpPr>
              <p:spPr>
                <a:xfrm>
                  <a:off x="2275136" y="6898162"/>
                  <a:ext cx="324000" cy="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32" name="Straight Connector 331"/>
                <p:cNvCxnSpPr/>
                <p:nvPr/>
              </p:nvCxnSpPr>
              <p:spPr>
                <a:xfrm flipV="1">
                  <a:off x="2599136" y="6869362"/>
                  <a:ext cx="0" cy="2880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245" name="Group 244"/>
              <p:cNvGrpSpPr>
                <a:grpSpLocks/>
              </p:cNvGrpSpPr>
              <p:nvPr/>
            </p:nvGrpSpPr>
            <p:grpSpPr>
              <a:xfrm>
                <a:off x="8611221" y="3779097"/>
                <a:ext cx="388800" cy="218057"/>
                <a:chOff x="2275136" y="6869362"/>
                <a:chExt cx="324000" cy="28800"/>
              </a:xfrm>
            </p:grpSpPr>
            <p:cxnSp>
              <p:nvCxnSpPr>
                <p:cNvPr id="327" name="Straight Connector 326"/>
                <p:cNvCxnSpPr/>
                <p:nvPr/>
              </p:nvCxnSpPr>
              <p:spPr>
                <a:xfrm>
                  <a:off x="2275136" y="6898162"/>
                  <a:ext cx="324000" cy="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28" name="Straight Connector 327"/>
                <p:cNvCxnSpPr/>
                <p:nvPr/>
              </p:nvCxnSpPr>
              <p:spPr>
                <a:xfrm flipV="1">
                  <a:off x="2599136" y="6869362"/>
                  <a:ext cx="0" cy="2880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247" name="Group 246"/>
              <p:cNvGrpSpPr>
                <a:grpSpLocks/>
              </p:cNvGrpSpPr>
              <p:nvPr/>
            </p:nvGrpSpPr>
            <p:grpSpPr>
              <a:xfrm>
                <a:off x="9000021" y="3541969"/>
                <a:ext cx="379486" cy="224599"/>
                <a:chOff x="2275136" y="6869362"/>
                <a:chExt cx="324000" cy="28800"/>
              </a:xfrm>
            </p:grpSpPr>
            <p:cxnSp>
              <p:nvCxnSpPr>
                <p:cNvPr id="295" name="Straight Connector 294"/>
                <p:cNvCxnSpPr/>
                <p:nvPr/>
              </p:nvCxnSpPr>
              <p:spPr>
                <a:xfrm>
                  <a:off x="2275136" y="6898162"/>
                  <a:ext cx="324000" cy="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96" name="Straight Connector 295"/>
                <p:cNvCxnSpPr/>
                <p:nvPr/>
              </p:nvCxnSpPr>
              <p:spPr>
                <a:xfrm flipV="1">
                  <a:off x="2599136" y="6869362"/>
                  <a:ext cx="0" cy="2880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249" name="Group 248"/>
              <p:cNvGrpSpPr>
                <a:grpSpLocks/>
              </p:cNvGrpSpPr>
              <p:nvPr/>
            </p:nvGrpSpPr>
            <p:grpSpPr>
              <a:xfrm>
                <a:off x="9380596" y="3257550"/>
                <a:ext cx="129164" cy="284419"/>
                <a:chOff x="2275136" y="6869362"/>
                <a:chExt cx="324000" cy="28800"/>
              </a:xfrm>
            </p:grpSpPr>
            <p:cxnSp>
              <p:nvCxnSpPr>
                <p:cNvPr id="291" name="Straight Connector 290"/>
                <p:cNvCxnSpPr/>
                <p:nvPr/>
              </p:nvCxnSpPr>
              <p:spPr>
                <a:xfrm>
                  <a:off x="2275136" y="6898162"/>
                  <a:ext cx="324000" cy="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92" name="Straight Connector 291"/>
                <p:cNvCxnSpPr/>
                <p:nvPr/>
              </p:nvCxnSpPr>
              <p:spPr>
                <a:xfrm flipV="1">
                  <a:off x="2599136" y="6869362"/>
                  <a:ext cx="0" cy="2880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251" name="Group 250"/>
              <p:cNvGrpSpPr>
                <a:grpSpLocks/>
              </p:cNvGrpSpPr>
              <p:nvPr/>
            </p:nvGrpSpPr>
            <p:grpSpPr>
              <a:xfrm>
                <a:off x="9509760" y="2883121"/>
                <a:ext cx="629146" cy="363153"/>
                <a:chOff x="2275136" y="6869362"/>
                <a:chExt cx="324000" cy="28800"/>
              </a:xfrm>
            </p:grpSpPr>
            <p:cxnSp>
              <p:nvCxnSpPr>
                <p:cNvPr id="256" name="Straight Connector 255"/>
                <p:cNvCxnSpPr/>
                <p:nvPr/>
              </p:nvCxnSpPr>
              <p:spPr>
                <a:xfrm>
                  <a:off x="2275136" y="6898162"/>
                  <a:ext cx="324000" cy="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57" name="Straight Connector 256"/>
                <p:cNvCxnSpPr/>
                <p:nvPr/>
              </p:nvCxnSpPr>
              <p:spPr>
                <a:xfrm flipV="1">
                  <a:off x="2599136" y="6869362"/>
                  <a:ext cx="0" cy="2880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grpSp>
          <p:cxnSp>
            <p:nvCxnSpPr>
              <p:cNvPr id="253" name="Straight Connector 252"/>
              <p:cNvCxnSpPr/>
              <p:nvPr/>
            </p:nvCxnSpPr>
            <p:spPr>
              <a:xfrm>
                <a:off x="10138906" y="2884273"/>
                <a:ext cx="640675" cy="0"/>
              </a:xfrm>
              <a:prstGeom prst="line">
                <a:avLst/>
              </a:prstGeom>
              <a:ln w="22225">
                <a:solidFill>
                  <a:schemeClr val="accent4">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5" name="Group 4"/>
            <p:cNvGrpSpPr/>
            <p:nvPr/>
          </p:nvGrpSpPr>
          <p:grpSpPr>
            <a:xfrm>
              <a:off x="7611581" y="1801031"/>
              <a:ext cx="2261363" cy="2377103"/>
              <a:chOff x="7611581" y="1801031"/>
              <a:chExt cx="2261363" cy="2377103"/>
            </a:xfrm>
          </p:grpSpPr>
          <p:grpSp>
            <p:nvGrpSpPr>
              <p:cNvPr id="334" name="Group 333"/>
              <p:cNvGrpSpPr>
                <a:grpSpLocks/>
              </p:cNvGrpSpPr>
              <p:nvPr/>
            </p:nvGrpSpPr>
            <p:grpSpPr>
              <a:xfrm>
                <a:off x="7611581" y="3993941"/>
                <a:ext cx="453169" cy="184193"/>
                <a:chOff x="2275136" y="6869362"/>
                <a:chExt cx="324000" cy="28800"/>
              </a:xfrm>
            </p:grpSpPr>
            <p:cxnSp>
              <p:nvCxnSpPr>
                <p:cNvPr id="356" name="Straight Connector 355"/>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57" name="Straight Connector 356"/>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35" name="Group 334"/>
              <p:cNvGrpSpPr>
                <a:grpSpLocks/>
              </p:cNvGrpSpPr>
              <p:nvPr/>
            </p:nvGrpSpPr>
            <p:grpSpPr>
              <a:xfrm>
                <a:off x="8063062" y="3834470"/>
                <a:ext cx="309823" cy="162683"/>
                <a:chOff x="2275136" y="6869362"/>
                <a:chExt cx="324000" cy="28800"/>
              </a:xfrm>
            </p:grpSpPr>
            <p:cxnSp>
              <p:nvCxnSpPr>
                <p:cNvPr id="354" name="Straight Connector 353"/>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55" name="Straight Connector 354"/>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44" name="Group 343"/>
              <p:cNvGrpSpPr>
                <a:grpSpLocks/>
              </p:cNvGrpSpPr>
              <p:nvPr/>
            </p:nvGrpSpPr>
            <p:grpSpPr>
              <a:xfrm>
                <a:off x="8372885" y="3619512"/>
                <a:ext cx="307476" cy="208366"/>
                <a:chOff x="2275136" y="6869362"/>
                <a:chExt cx="324000" cy="28800"/>
              </a:xfrm>
            </p:grpSpPr>
            <p:cxnSp>
              <p:nvCxnSpPr>
                <p:cNvPr id="352" name="Straight Connector 35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53" name="Straight Connector 35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45" name="Group 344"/>
              <p:cNvGrpSpPr>
                <a:grpSpLocks/>
              </p:cNvGrpSpPr>
              <p:nvPr/>
            </p:nvGrpSpPr>
            <p:grpSpPr>
              <a:xfrm>
                <a:off x="8676791" y="3411444"/>
                <a:ext cx="70540" cy="208067"/>
                <a:chOff x="2275136" y="6869362"/>
                <a:chExt cx="324000" cy="28800"/>
              </a:xfrm>
            </p:grpSpPr>
            <p:cxnSp>
              <p:nvCxnSpPr>
                <p:cNvPr id="350" name="Straight Connector 349"/>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51" name="Straight Connector 350"/>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58" name="Group 357"/>
              <p:cNvGrpSpPr>
                <a:grpSpLocks/>
              </p:cNvGrpSpPr>
              <p:nvPr/>
            </p:nvGrpSpPr>
            <p:grpSpPr>
              <a:xfrm>
                <a:off x="8747330" y="3188562"/>
                <a:ext cx="381600" cy="216000"/>
                <a:chOff x="2275136" y="6869362"/>
                <a:chExt cx="324000" cy="28800"/>
              </a:xfrm>
            </p:grpSpPr>
            <p:cxnSp>
              <p:nvCxnSpPr>
                <p:cNvPr id="359" name="Straight Connector 358"/>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60" name="Straight Connector 359"/>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61" name="Group 360"/>
              <p:cNvGrpSpPr>
                <a:grpSpLocks/>
              </p:cNvGrpSpPr>
              <p:nvPr/>
            </p:nvGrpSpPr>
            <p:grpSpPr>
              <a:xfrm>
                <a:off x="9128929" y="2902364"/>
                <a:ext cx="183981" cy="285866"/>
                <a:chOff x="2275136" y="6869362"/>
                <a:chExt cx="324000" cy="28800"/>
              </a:xfrm>
            </p:grpSpPr>
            <p:cxnSp>
              <p:nvCxnSpPr>
                <p:cNvPr id="362" name="Straight Connector 361"/>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63" name="Straight Connector 362"/>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64" name="Group 363"/>
              <p:cNvGrpSpPr>
                <a:grpSpLocks/>
              </p:cNvGrpSpPr>
              <p:nvPr/>
            </p:nvGrpSpPr>
            <p:grpSpPr>
              <a:xfrm>
                <a:off x="9306726" y="2361912"/>
                <a:ext cx="70540" cy="538955"/>
                <a:chOff x="2275136" y="6869362"/>
                <a:chExt cx="324000" cy="28800"/>
              </a:xfrm>
            </p:grpSpPr>
            <p:cxnSp>
              <p:nvCxnSpPr>
                <p:cNvPr id="365" name="Straight Connector 364"/>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66" name="Straight Connector 365"/>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67" name="Group 366"/>
              <p:cNvGrpSpPr>
                <a:grpSpLocks/>
              </p:cNvGrpSpPr>
              <p:nvPr/>
            </p:nvGrpSpPr>
            <p:grpSpPr>
              <a:xfrm>
                <a:off x="9375494" y="2082299"/>
                <a:ext cx="70540" cy="278117"/>
                <a:chOff x="2275136" y="6869362"/>
                <a:chExt cx="324000" cy="28800"/>
              </a:xfrm>
            </p:grpSpPr>
            <p:cxnSp>
              <p:nvCxnSpPr>
                <p:cNvPr id="368" name="Straight Connector 367"/>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69" name="Straight Connector 368"/>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nvGrpSpPr>
              <p:cNvPr id="370" name="Group 369"/>
              <p:cNvGrpSpPr>
                <a:grpSpLocks/>
              </p:cNvGrpSpPr>
              <p:nvPr/>
            </p:nvGrpSpPr>
            <p:grpSpPr>
              <a:xfrm>
                <a:off x="9445178" y="1801031"/>
                <a:ext cx="427766" cy="278117"/>
                <a:chOff x="2275136" y="6869362"/>
                <a:chExt cx="324000" cy="28800"/>
              </a:xfrm>
            </p:grpSpPr>
            <p:cxnSp>
              <p:nvCxnSpPr>
                <p:cNvPr id="371" name="Straight Connector 370"/>
                <p:cNvCxnSpPr/>
                <p:nvPr/>
              </p:nvCxnSpPr>
              <p:spPr>
                <a:xfrm>
                  <a:off x="2275136" y="6898162"/>
                  <a:ext cx="324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72" name="Straight Connector 371"/>
                <p:cNvCxnSpPr/>
                <p:nvPr/>
              </p:nvCxnSpPr>
              <p:spPr>
                <a:xfrm flipV="1">
                  <a:off x="2599136" y="6869362"/>
                  <a:ext cx="0" cy="2880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grpSp>
        </p:grpSp>
        <p:grpSp>
          <p:nvGrpSpPr>
            <p:cNvPr id="374" name="Group 373"/>
            <p:cNvGrpSpPr/>
            <p:nvPr/>
          </p:nvGrpSpPr>
          <p:grpSpPr>
            <a:xfrm>
              <a:off x="7363785" y="1803417"/>
              <a:ext cx="76178" cy="2368800"/>
              <a:chOff x="1123694" y="2146599"/>
              <a:chExt cx="126000" cy="4806000"/>
            </a:xfrm>
          </p:grpSpPr>
          <p:cxnSp>
            <p:nvCxnSpPr>
              <p:cNvPr id="383" name="Straight Connector 382"/>
              <p:cNvCxnSpPr/>
              <p:nvPr/>
            </p:nvCxnSpPr>
            <p:spPr>
              <a:xfrm>
                <a:off x="1123694" y="6952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1123694" y="40689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1123694" y="50301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1123694" y="59913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1123694" y="31077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1123694" y="2146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1249694" y="2146599"/>
                <a:ext cx="0" cy="480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5" name="TextBox 374"/>
            <p:cNvSpPr txBox="1"/>
            <p:nvPr/>
          </p:nvSpPr>
          <p:spPr>
            <a:xfrm>
              <a:off x="7051873" y="4013641"/>
              <a:ext cx="284052" cy="323165"/>
            </a:xfrm>
            <a:prstGeom prst="rect">
              <a:avLst/>
            </a:prstGeom>
            <a:noFill/>
          </p:spPr>
          <p:txBody>
            <a:bodyPr wrap="none" rtlCol="0">
              <a:spAutoFit/>
            </a:bodyPr>
            <a:lstStyle/>
            <a:p>
              <a:r>
                <a:rPr lang="en-US" sz="1500" dirty="0" smtClean="0">
                  <a:latin typeface="Corbel" panose="020B0503020204020204" pitchFamily="34" charset="0"/>
                </a:rPr>
                <a:t>0</a:t>
              </a:r>
              <a:endParaRPr lang="el-GR" sz="1500" dirty="0">
                <a:latin typeface="Corbel" panose="020B0503020204020204" pitchFamily="34" charset="0"/>
              </a:endParaRPr>
            </a:p>
          </p:txBody>
        </p:sp>
        <p:sp>
          <p:nvSpPr>
            <p:cNvPr id="376" name="TextBox 375"/>
            <p:cNvSpPr txBox="1"/>
            <p:nvPr/>
          </p:nvSpPr>
          <p:spPr>
            <a:xfrm rot="16200000">
              <a:off x="5060635" y="2836932"/>
              <a:ext cx="3383234" cy="338554"/>
            </a:xfrm>
            <a:prstGeom prst="rect">
              <a:avLst/>
            </a:prstGeom>
            <a:noFill/>
          </p:spPr>
          <p:txBody>
            <a:bodyPr wrap="none" rtlCol="0">
              <a:spAutoFit/>
            </a:bodyPr>
            <a:lstStyle/>
            <a:p>
              <a:r>
                <a:rPr lang="en-US" sz="1600" dirty="0" smtClean="0">
                  <a:latin typeface="Corbel" panose="020B0503020204020204" pitchFamily="34" charset="0"/>
                </a:rPr>
                <a:t>Percent on renal replacement therapy</a:t>
              </a:r>
              <a:endParaRPr lang="el-GR" sz="1600" dirty="0">
                <a:latin typeface="Corbel" panose="020B0503020204020204" pitchFamily="34" charset="0"/>
              </a:endParaRPr>
            </a:p>
          </p:txBody>
        </p:sp>
        <p:sp>
          <p:nvSpPr>
            <p:cNvPr id="377" name="TextBox 376"/>
            <p:cNvSpPr txBox="1"/>
            <p:nvPr/>
          </p:nvSpPr>
          <p:spPr>
            <a:xfrm>
              <a:off x="6957873" y="3538937"/>
              <a:ext cx="378052" cy="323165"/>
            </a:xfrm>
            <a:prstGeom prst="rect">
              <a:avLst/>
            </a:prstGeom>
            <a:noFill/>
          </p:spPr>
          <p:txBody>
            <a:bodyPr wrap="none" rtlCol="0">
              <a:spAutoFit/>
            </a:bodyPr>
            <a:lstStyle/>
            <a:p>
              <a:r>
                <a:rPr lang="en-US" sz="1500" dirty="0" smtClean="0">
                  <a:latin typeface="Corbel" panose="020B0503020204020204" pitchFamily="34" charset="0"/>
                </a:rPr>
                <a:t>20</a:t>
              </a:r>
              <a:endParaRPr lang="el-GR" sz="1500" dirty="0">
                <a:latin typeface="Corbel" panose="020B0503020204020204" pitchFamily="34" charset="0"/>
              </a:endParaRPr>
            </a:p>
          </p:txBody>
        </p:sp>
        <p:sp>
          <p:nvSpPr>
            <p:cNvPr id="378" name="TextBox 377"/>
            <p:cNvSpPr txBox="1"/>
            <p:nvPr/>
          </p:nvSpPr>
          <p:spPr>
            <a:xfrm>
              <a:off x="6952487" y="3064234"/>
              <a:ext cx="383438" cy="323165"/>
            </a:xfrm>
            <a:prstGeom prst="rect">
              <a:avLst/>
            </a:prstGeom>
            <a:noFill/>
          </p:spPr>
          <p:txBody>
            <a:bodyPr wrap="none" rtlCol="0">
              <a:spAutoFit/>
            </a:bodyPr>
            <a:lstStyle/>
            <a:p>
              <a:pPr algn="ctr"/>
              <a:r>
                <a:rPr lang="en-US" sz="1500" dirty="0" smtClean="0">
                  <a:latin typeface="Corbel" panose="020B0503020204020204" pitchFamily="34" charset="0"/>
                </a:rPr>
                <a:t>40</a:t>
              </a:r>
              <a:endParaRPr lang="el-GR" sz="1500" dirty="0">
                <a:latin typeface="Corbel" panose="020B0503020204020204" pitchFamily="34" charset="0"/>
              </a:endParaRPr>
            </a:p>
          </p:txBody>
        </p:sp>
        <p:sp>
          <p:nvSpPr>
            <p:cNvPr id="379" name="TextBox 378"/>
            <p:cNvSpPr txBox="1"/>
            <p:nvPr/>
          </p:nvSpPr>
          <p:spPr>
            <a:xfrm>
              <a:off x="6950884" y="2589531"/>
              <a:ext cx="385041" cy="323165"/>
            </a:xfrm>
            <a:prstGeom prst="rect">
              <a:avLst/>
            </a:prstGeom>
            <a:noFill/>
          </p:spPr>
          <p:txBody>
            <a:bodyPr wrap="none" rtlCol="0">
              <a:spAutoFit/>
            </a:bodyPr>
            <a:lstStyle/>
            <a:p>
              <a:pPr algn="ctr"/>
              <a:r>
                <a:rPr lang="en-US" sz="1500" dirty="0" smtClean="0">
                  <a:latin typeface="Corbel" panose="020B0503020204020204" pitchFamily="34" charset="0"/>
                </a:rPr>
                <a:t>60</a:t>
              </a:r>
              <a:endParaRPr lang="el-GR" sz="1500" dirty="0">
                <a:latin typeface="Corbel" panose="020B0503020204020204" pitchFamily="34" charset="0"/>
              </a:endParaRPr>
            </a:p>
          </p:txBody>
        </p:sp>
        <p:sp>
          <p:nvSpPr>
            <p:cNvPr id="380" name="TextBox 379"/>
            <p:cNvSpPr txBox="1"/>
            <p:nvPr/>
          </p:nvSpPr>
          <p:spPr>
            <a:xfrm>
              <a:off x="6952487" y="2114828"/>
              <a:ext cx="383438" cy="323165"/>
            </a:xfrm>
            <a:prstGeom prst="rect">
              <a:avLst/>
            </a:prstGeom>
            <a:noFill/>
          </p:spPr>
          <p:txBody>
            <a:bodyPr wrap="none" rtlCol="0">
              <a:spAutoFit/>
            </a:bodyPr>
            <a:lstStyle/>
            <a:p>
              <a:pPr algn="ctr"/>
              <a:r>
                <a:rPr lang="en-US" sz="1500" dirty="0" smtClean="0">
                  <a:latin typeface="Corbel" panose="020B0503020204020204" pitchFamily="34" charset="0"/>
                </a:rPr>
                <a:t>80</a:t>
              </a:r>
              <a:endParaRPr lang="el-GR" sz="1500" dirty="0">
                <a:latin typeface="Corbel" panose="020B0503020204020204" pitchFamily="34" charset="0"/>
              </a:endParaRPr>
            </a:p>
          </p:txBody>
        </p:sp>
        <p:sp>
          <p:nvSpPr>
            <p:cNvPr id="381" name="TextBox 380"/>
            <p:cNvSpPr txBox="1"/>
            <p:nvPr/>
          </p:nvSpPr>
          <p:spPr>
            <a:xfrm>
              <a:off x="6865925" y="1640125"/>
              <a:ext cx="470000" cy="323165"/>
            </a:xfrm>
            <a:prstGeom prst="rect">
              <a:avLst/>
            </a:prstGeom>
            <a:noFill/>
          </p:spPr>
          <p:txBody>
            <a:bodyPr wrap="none" rtlCol="0">
              <a:spAutoFit/>
            </a:bodyPr>
            <a:lstStyle/>
            <a:p>
              <a:pPr algn="ctr"/>
              <a:r>
                <a:rPr lang="en-US" sz="1500" dirty="0" smtClean="0">
                  <a:latin typeface="Corbel" panose="020B0503020204020204" pitchFamily="34" charset="0"/>
                </a:rPr>
                <a:t>100</a:t>
              </a:r>
              <a:endParaRPr lang="el-GR" sz="1500" dirty="0">
                <a:latin typeface="Corbel" panose="020B0503020204020204" pitchFamily="34" charset="0"/>
              </a:endParaRPr>
            </a:p>
          </p:txBody>
        </p:sp>
        <p:cxnSp>
          <p:nvCxnSpPr>
            <p:cNvPr id="382" name="Straight Connector 381"/>
            <p:cNvCxnSpPr/>
            <p:nvPr/>
          </p:nvCxnSpPr>
          <p:spPr>
            <a:xfrm rot="16200000">
              <a:off x="7593833" y="4338072"/>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90" name="Group 389"/>
            <p:cNvGrpSpPr/>
            <p:nvPr/>
          </p:nvGrpSpPr>
          <p:grpSpPr>
            <a:xfrm>
              <a:off x="10592405" y="1532593"/>
              <a:ext cx="1940378" cy="307777"/>
              <a:chOff x="1930101" y="1551923"/>
              <a:chExt cx="1940378" cy="307777"/>
            </a:xfrm>
          </p:grpSpPr>
          <p:cxnSp>
            <p:nvCxnSpPr>
              <p:cNvPr id="391" name="Straight Connector 390"/>
              <p:cNvCxnSpPr/>
              <p:nvPr/>
            </p:nvCxnSpPr>
            <p:spPr>
              <a:xfrm>
                <a:off x="1930101" y="1705811"/>
                <a:ext cx="216000" cy="0"/>
              </a:xfrm>
              <a:prstGeom prst="line">
                <a:avLst/>
              </a:prstGeom>
              <a:ln w="22225">
                <a:solidFill>
                  <a:schemeClr val="accent2"/>
                </a:solidFill>
              </a:ln>
            </p:spPr>
            <p:style>
              <a:lnRef idx="1">
                <a:schemeClr val="accent2"/>
              </a:lnRef>
              <a:fillRef idx="0">
                <a:schemeClr val="accent2"/>
              </a:fillRef>
              <a:effectRef idx="0">
                <a:schemeClr val="accent2"/>
              </a:effectRef>
              <a:fontRef idx="minor">
                <a:schemeClr val="tx1"/>
              </a:fontRef>
            </p:style>
          </p:cxnSp>
          <p:sp>
            <p:nvSpPr>
              <p:cNvPr id="392" name="TextBox 391"/>
              <p:cNvSpPr txBox="1"/>
              <p:nvPr/>
            </p:nvSpPr>
            <p:spPr>
              <a:xfrm>
                <a:off x="2259140" y="1551923"/>
                <a:ext cx="1611339" cy="307777"/>
              </a:xfrm>
              <a:prstGeom prst="rect">
                <a:avLst/>
              </a:prstGeom>
              <a:noFill/>
            </p:spPr>
            <p:txBody>
              <a:bodyPr wrap="none" rtlCol="0">
                <a:spAutoFit/>
              </a:bodyPr>
              <a:lstStyle/>
              <a:p>
                <a:r>
                  <a:rPr lang="en-US" sz="1400" dirty="0" smtClean="0">
                    <a:latin typeface="Corbel" panose="020B0503020204020204" pitchFamily="34" charset="0"/>
                  </a:rPr>
                  <a:t>later or no therapy</a:t>
                </a:r>
                <a:endParaRPr lang="el-GR" sz="1400" dirty="0">
                  <a:latin typeface="Corbel" panose="020B0503020204020204" pitchFamily="34" charset="0"/>
                </a:endParaRPr>
              </a:p>
            </p:txBody>
          </p:sp>
        </p:grpSp>
      </p:grpSp>
      <p:sp>
        <p:nvSpPr>
          <p:cNvPr id="11" name="Rectangle 10"/>
          <p:cNvSpPr/>
          <p:nvPr/>
        </p:nvSpPr>
        <p:spPr>
          <a:xfrm>
            <a:off x="6479894" y="1262403"/>
            <a:ext cx="4397358" cy="307777"/>
          </a:xfrm>
          <a:prstGeom prst="rect">
            <a:avLst/>
          </a:prstGeom>
        </p:spPr>
        <p:txBody>
          <a:bodyPr wrap="none">
            <a:spAutoFit/>
          </a:bodyPr>
          <a:lstStyle/>
          <a:p>
            <a:pPr lvl="0"/>
            <a:r>
              <a:rPr lang="en-US" sz="1400" dirty="0">
                <a:solidFill>
                  <a:prstClr val="black"/>
                </a:solidFill>
                <a:latin typeface="Corbel" panose="020B0503020204020204" pitchFamily="34" charset="0"/>
              </a:rPr>
              <a:t>15 sibling pairs with identical mutations and environment</a:t>
            </a:r>
            <a:endParaRPr lang="el-GR" sz="1400" dirty="0">
              <a:solidFill>
                <a:prstClr val="black"/>
              </a:solidFill>
              <a:latin typeface="Corbel" panose="020B0503020204020204" pitchFamily="34" charset="0"/>
            </a:endParaRPr>
          </a:p>
        </p:txBody>
      </p:sp>
    </p:spTree>
    <p:extLst>
      <p:ext uri="{BB962C8B-B14F-4D97-AF65-F5344CB8AC3E}">
        <p14:creationId xmlns="" xmlns:p14="http://schemas.microsoft.com/office/powerpoint/2010/main" val="1072565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2000"/>
            <a:ext cx="9144000" cy="1107929"/>
          </a:xfrm>
        </p:spPr>
        <p:txBody>
          <a:bodyPr vert="horz" wrap="square" lIns="71948" tIns="45687" rIns="71948" bIns="45687" rtlCol="0" anchor="ctr">
            <a:spAutoFit/>
          </a:bodyPr>
          <a:lstStyle/>
          <a:p>
            <a:r>
              <a:rPr lang="en-US" sz="2200" dirty="0">
                <a:latin typeface="Corbel" panose="020B0503020204020204" pitchFamily="34" charset="0"/>
              </a:rPr>
              <a:t>Efficacy and safety of losartan in children with Alport syndrome—results from a subgroup analysis of a prospective, randomized, placebo- or amlodipine-controlled trial</a:t>
            </a:r>
            <a:endParaRPr lang="el-GR" sz="2200" dirty="0">
              <a:latin typeface="Corbel" panose="020B0503020204020204" pitchFamily="34" charset="0"/>
            </a:endParaRPr>
          </a:p>
        </p:txBody>
      </p:sp>
      <p:sp>
        <p:nvSpPr>
          <p:cNvPr id="763" name="TextBox 762"/>
          <p:cNvSpPr txBox="1"/>
          <p:nvPr/>
        </p:nvSpPr>
        <p:spPr>
          <a:xfrm>
            <a:off x="-824519" y="4777931"/>
            <a:ext cx="290464" cy="338554"/>
          </a:xfrm>
          <a:prstGeom prst="rect">
            <a:avLst/>
          </a:prstGeom>
          <a:noFill/>
        </p:spPr>
        <p:txBody>
          <a:bodyPr wrap="none" rtlCol="0">
            <a:spAutoFit/>
          </a:bodyPr>
          <a:lstStyle/>
          <a:p>
            <a:r>
              <a:rPr lang="en-US" sz="1600" dirty="0" smtClean="0">
                <a:latin typeface="Corbel" panose="020B0503020204020204" pitchFamily="34" charset="0"/>
              </a:rPr>
              <a:t>0</a:t>
            </a:r>
            <a:endParaRPr lang="el-GR" sz="16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Dial Transplant. 2011 Aug;26(8):2521-6.</a:t>
            </a:r>
            <a:endParaRPr lang="el-GR" sz="1200" dirty="0">
              <a:solidFill>
                <a:prstClr val="black">
                  <a:lumMod val="50000"/>
                  <a:lumOff val="50000"/>
                </a:prstClr>
              </a:solidFill>
              <a:latin typeface="Corbel" panose="020B0503020204020204" pitchFamily="34" charset="0"/>
            </a:endParaRPr>
          </a:p>
        </p:txBody>
      </p:sp>
      <p:grpSp>
        <p:nvGrpSpPr>
          <p:cNvPr id="12" name="Group 11"/>
          <p:cNvGrpSpPr/>
          <p:nvPr/>
        </p:nvGrpSpPr>
        <p:grpSpPr>
          <a:xfrm>
            <a:off x="3308721" y="1519874"/>
            <a:ext cx="5083505" cy="4620180"/>
            <a:chOff x="1411682" y="1430183"/>
            <a:chExt cx="5083505" cy="4620180"/>
          </a:xfrm>
        </p:grpSpPr>
        <p:sp>
          <p:nvSpPr>
            <p:cNvPr id="779" name="TextBox 778"/>
            <p:cNvSpPr txBox="1"/>
            <p:nvPr/>
          </p:nvSpPr>
          <p:spPr>
            <a:xfrm rot="16200000">
              <a:off x="-259834" y="3542073"/>
              <a:ext cx="3712363" cy="369332"/>
            </a:xfrm>
            <a:prstGeom prst="rect">
              <a:avLst/>
            </a:prstGeom>
            <a:noFill/>
          </p:spPr>
          <p:txBody>
            <a:bodyPr wrap="none" rtlCol="0">
              <a:spAutoFit/>
            </a:bodyPr>
            <a:lstStyle/>
            <a:p>
              <a:r>
                <a:rPr lang="en-US" dirty="0" smtClean="0">
                  <a:latin typeface="Corbel" panose="020B0503020204020204" pitchFamily="34" charset="0"/>
                </a:rPr>
                <a:t>Percent reduction from baseline </a:t>
              </a:r>
              <a:r>
                <a:rPr lang="en-US" dirty="0" err="1" smtClean="0">
                  <a:latin typeface="Corbel" panose="020B0503020204020204" pitchFamily="34" charset="0"/>
                </a:rPr>
                <a:t>pr</a:t>
              </a:r>
              <a:r>
                <a:rPr lang="en-US" dirty="0" smtClean="0">
                  <a:latin typeface="Corbel" panose="020B0503020204020204" pitchFamily="34" charset="0"/>
                </a:rPr>
                <a:t>/</a:t>
              </a:r>
              <a:r>
                <a:rPr lang="en-US" dirty="0" err="1" smtClean="0">
                  <a:latin typeface="Corbel" panose="020B0503020204020204" pitchFamily="34" charset="0"/>
                </a:rPr>
                <a:t>cr</a:t>
              </a:r>
              <a:endParaRPr lang="el-GR" dirty="0">
                <a:latin typeface="Corbel" panose="020B0503020204020204" pitchFamily="34" charset="0"/>
              </a:endParaRPr>
            </a:p>
          </p:txBody>
        </p:sp>
        <p:sp>
          <p:nvSpPr>
            <p:cNvPr id="780" name="TextBox 779"/>
            <p:cNvSpPr txBox="1"/>
            <p:nvPr/>
          </p:nvSpPr>
          <p:spPr>
            <a:xfrm>
              <a:off x="2986265" y="5681031"/>
              <a:ext cx="2920158" cy="369332"/>
            </a:xfrm>
            <a:prstGeom prst="rect">
              <a:avLst/>
            </a:prstGeom>
            <a:noFill/>
          </p:spPr>
          <p:txBody>
            <a:bodyPr wrap="none" rtlCol="0">
              <a:spAutoFit/>
            </a:bodyPr>
            <a:lstStyle/>
            <a:p>
              <a:r>
                <a:rPr lang="en-US" dirty="0" smtClean="0">
                  <a:latin typeface="Corbel" panose="020B0503020204020204" pitchFamily="34" charset="0"/>
                </a:rPr>
                <a:t>Change from baseline in SBP</a:t>
              </a:r>
              <a:endParaRPr lang="el-GR" dirty="0">
                <a:latin typeface="Corbel" panose="020B0503020204020204" pitchFamily="34" charset="0"/>
              </a:endParaRPr>
            </a:p>
          </p:txBody>
        </p:sp>
        <p:sp>
          <p:nvSpPr>
            <p:cNvPr id="768" name="TextBox 767"/>
            <p:cNvSpPr txBox="1"/>
            <p:nvPr/>
          </p:nvSpPr>
          <p:spPr>
            <a:xfrm>
              <a:off x="1887946" y="1845346"/>
              <a:ext cx="487634" cy="338554"/>
            </a:xfrm>
            <a:prstGeom prst="rect">
              <a:avLst/>
            </a:prstGeom>
            <a:noFill/>
          </p:spPr>
          <p:txBody>
            <a:bodyPr wrap="none" rtlCol="0">
              <a:spAutoFit/>
            </a:bodyPr>
            <a:lstStyle/>
            <a:p>
              <a:pPr algn="ctr"/>
              <a:r>
                <a:rPr lang="en-US" sz="1600" dirty="0" smtClean="0">
                  <a:latin typeface="Corbel" panose="020B0503020204020204" pitchFamily="34" charset="0"/>
                </a:rPr>
                <a:t>100</a:t>
              </a:r>
              <a:endParaRPr lang="el-GR" sz="1600" dirty="0">
                <a:latin typeface="Corbel" panose="020B0503020204020204" pitchFamily="34" charset="0"/>
              </a:endParaRPr>
            </a:p>
          </p:txBody>
        </p:sp>
        <p:sp>
          <p:nvSpPr>
            <p:cNvPr id="769" name="TextBox 768"/>
            <p:cNvSpPr txBox="1"/>
            <p:nvPr/>
          </p:nvSpPr>
          <p:spPr>
            <a:xfrm>
              <a:off x="1713219" y="5192496"/>
              <a:ext cx="662361" cy="338554"/>
            </a:xfrm>
            <a:prstGeom prst="rect">
              <a:avLst/>
            </a:prstGeom>
            <a:noFill/>
          </p:spPr>
          <p:txBody>
            <a:bodyPr wrap="none" rtlCol="0">
              <a:spAutoFit/>
            </a:bodyPr>
            <a:lstStyle/>
            <a:p>
              <a:r>
                <a:rPr lang="en-US" sz="1600" dirty="0" smtClean="0">
                  <a:latin typeface="Corbel" panose="020B0503020204020204" pitchFamily="34" charset="0"/>
                </a:rPr>
                <a:t>-1000</a:t>
              </a:r>
              <a:endParaRPr lang="el-GR" sz="1600" dirty="0">
                <a:latin typeface="Corbel" panose="020B0503020204020204" pitchFamily="34" charset="0"/>
              </a:endParaRPr>
            </a:p>
          </p:txBody>
        </p:sp>
        <p:sp>
          <p:nvSpPr>
            <p:cNvPr id="770" name="TextBox 769"/>
            <p:cNvSpPr txBox="1"/>
            <p:nvPr/>
          </p:nvSpPr>
          <p:spPr>
            <a:xfrm>
              <a:off x="1819017" y="4523066"/>
              <a:ext cx="556563" cy="338554"/>
            </a:xfrm>
            <a:prstGeom prst="rect">
              <a:avLst/>
            </a:prstGeom>
            <a:noFill/>
          </p:spPr>
          <p:txBody>
            <a:bodyPr wrap="none" rtlCol="0">
              <a:spAutoFit/>
            </a:bodyPr>
            <a:lstStyle/>
            <a:p>
              <a:pPr algn="ctr"/>
              <a:r>
                <a:rPr lang="en-US" sz="1600" dirty="0" smtClean="0">
                  <a:latin typeface="Corbel" panose="020B0503020204020204" pitchFamily="34" charset="0"/>
                </a:rPr>
                <a:t>-100</a:t>
              </a:r>
              <a:endParaRPr lang="el-GR" sz="1600" dirty="0">
                <a:latin typeface="Corbel" panose="020B0503020204020204" pitchFamily="34" charset="0"/>
              </a:endParaRPr>
            </a:p>
          </p:txBody>
        </p:sp>
        <p:sp>
          <p:nvSpPr>
            <p:cNvPr id="771" name="TextBox 770"/>
            <p:cNvSpPr txBox="1"/>
            <p:nvPr/>
          </p:nvSpPr>
          <p:spPr>
            <a:xfrm>
              <a:off x="1924816" y="3853636"/>
              <a:ext cx="450764" cy="338554"/>
            </a:xfrm>
            <a:prstGeom prst="rect">
              <a:avLst/>
            </a:prstGeom>
            <a:noFill/>
          </p:spPr>
          <p:txBody>
            <a:bodyPr wrap="none" rtlCol="0">
              <a:spAutoFit/>
            </a:bodyPr>
            <a:lstStyle/>
            <a:p>
              <a:pPr algn="ctr"/>
              <a:r>
                <a:rPr lang="en-US" sz="1600" dirty="0" smtClean="0">
                  <a:latin typeface="Corbel" panose="020B0503020204020204" pitchFamily="34" charset="0"/>
                </a:rPr>
                <a:t>-10</a:t>
              </a:r>
              <a:endParaRPr lang="el-GR" sz="1600" dirty="0">
                <a:latin typeface="Corbel" panose="020B0503020204020204" pitchFamily="34" charset="0"/>
              </a:endParaRPr>
            </a:p>
          </p:txBody>
        </p:sp>
        <p:sp>
          <p:nvSpPr>
            <p:cNvPr id="772" name="TextBox 771"/>
            <p:cNvSpPr txBox="1"/>
            <p:nvPr/>
          </p:nvSpPr>
          <p:spPr>
            <a:xfrm>
              <a:off x="2085116" y="3184206"/>
              <a:ext cx="290464" cy="338554"/>
            </a:xfrm>
            <a:prstGeom prst="rect">
              <a:avLst/>
            </a:prstGeom>
            <a:noFill/>
          </p:spPr>
          <p:txBody>
            <a:bodyPr wrap="none" rtlCol="0">
              <a:spAutoFit/>
            </a:bodyPr>
            <a:lstStyle/>
            <a:p>
              <a:pPr algn="ctr"/>
              <a:r>
                <a:rPr lang="en-US" sz="1600" dirty="0" smtClean="0">
                  <a:latin typeface="Corbel" panose="020B0503020204020204" pitchFamily="34" charset="0"/>
                </a:rPr>
                <a:t>0</a:t>
              </a:r>
              <a:endParaRPr lang="el-GR" sz="1600" dirty="0">
                <a:latin typeface="Corbel" panose="020B0503020204020204" pitchFamily="34" charset="0"/>
              </a:endParaRPr>
            </a:p>
          </p:txBody>
        </p:sp>
        <p:sp>
          <p:nvSpPr>
            <p:cNvPr id="773" name="TextBox 772"/>
            <p:cNvSpPr txBox="1"/>
            <p:nvPr/>
          </p:nvSpPr>
          <p:spPr>
            <a:xfrm>
              <a:off x="1979317" y="2514776"/>
              <a:ext cx="396263" cy="338554"/>
            </a:xfrm>
            <a:prstGeom prst="rect">
              <a:avLst/>
            </a:prstGeom>
            <a:noFill/>
          </p:spPr>
          <p:txBody>
            <a:bodyPr wrap="none" rtlCol="0">
              <a:spAutoFit/>
            </a:bodyPr>
            <a:lstStyle/>
            <a:p>
              <a:pPr algn="ctr"/>
              <a:r>
                <a:rPr lang="en-US" sz="1600" dirty="0" smtClean="0">
                  <a:latin typeface="Corbel" panose="020B0503020204020204" pitchFamily="34" charset="0"/>
                </a:rPr>
                <a:t>10</a:t>
              </a:r>
              <a:endParaRPr lang="el-GR" sz="1600" dirty="0">
                <a:latin typeface="Corbel" panose="020B0503020204020204" pitchFamily="34" charset="0"/>
              </a:endParaRPr>
            </a:p>
          </p:txBody>
        </p:sp>
        <p:sp>
          <p:nvSpPr>
            <p:cNvPr id="451" name="Rectangle 450"/>
            <p:cNvSpPr>
              <a:spLocks noChangeAspect="1"/>
            </p:cNvSpPr>
            <p:nvPr/>
          </p:nvSpPr>
          <p:spPr>
            <a:xfrm>
              <a:off x="3027598" y="2119196"/>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2" name="Rectangle 451"/>
            <p:cNvSpPr>
              <a:spLocks noChangeAspect="1"/>
            </p:cNvSpPr>
            <p:nvPr/>
          </p:nvSpPr>
          <p:spPr>
            <a:xfrm>
              <a:off x="3469042" y="2068279"/>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3" name="Rectangle 452"/>
            <p:cNvSpPr>
              <a:spLocks noChangeAspect="1"/>
            </p:cNvSpPr>
            <p:nvPr/>
          </p:nvSpPr>
          <p:spPr>
            <a:xfrm>
              <a:off x="3916168" y="2076918"/>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4" name="Rectangle 543"/>
            <p:cNvSpPr>
              <a:spLocks noChangeAspect="1"/>
            </p:cNvSpPr>
            <p:nvPr/>
          </p:nvSpPr>
          <p:spPr>
            <a:xfrm>
              <a:off x="4446344" y="2208217"/>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6" name="Rectangle 545"/>
            <p:cNvSpPr>
              <a:spLocks noChangeAspect="1"/>
            </p:cNvSpPr>
            <p:nvPr/>
          </p:nvSpPr>
          <p:spPr>
            <a:xfrm>
              <a:off x="4309725" y="2559397"/>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7" name="Rectangle 546"/>
            <p:cNvSpPr>
              <a:spLocks noChangeAspect="1"/>
            </p:cNvSpPr>
            <p:nvPr/>
          </p:nvSpPr>
          <p:spPr>
            <a:xfrm>
              <a:off x="4529217" y="2632809"/>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9" name="Rectangle 548"/>
            <p:cNvSpPr>
              <a:spLocks noChangeAspect="1"/>
            </p:cNvSpPr>
            <p:nvPr/>
          </p:nvSpPr>
          <p:spPr>
            <a:xfrm>
              <a:off x="4979966" y="2240961"/>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0" name="Rectangle 549"/>
            <p:cNvSpPr>
              <a:spLocks noChangeAspect="1"/>
            </p:cNvSpPr>
            <p:nvPr/>
          </p:nvSpPr>
          <p:spPr>
            <a:xfrm>
              <a:off x="4987281" y="2365846"/>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1" name="Rectangle 550"/>
            <p:cNvSpPr>
              <a:spLocks noChangeAspect="1"/>
            </p:cNvSpPr>
            <p:nvPr/>
          </p:nvSpPr>
          <p:spPr>
            <a:xfrm>
              <a:off x="5186415" y="2571224"/>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2" name="Rectangle 551"/>
            <p:cNvSpPr>
              <a:spLocks noChangeAspect="1"/>
            </p:cNvSpPr>
            <p:nvPr/>
          </p:nvSpPr>
          <p:spPr>
            <a:xfrm>
              <a:off x="5422528" y="2615426"/>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3" name="Rectangle 552"/>
            <p:cNvSpPr>
              <a:spLocks noChangeAspect="1"/>
            </p:cNvSpPr>
            <p:nvPr/>
          </p:nvSpPr>
          <p:spPr>
            <a:xfrm>
              <a:off x="4383858" y="3118365"/>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4" name="Rectangle 553"/>
            <p:cNvSpPr>
              <a:spLocks noChangeAspect="1"/>
            </p:cNvSpPr>
            <p:nvPr/>
          </p:nvSpPr>
          <p:spPr>
            <a:xfrm>
              <a:off x="5947748" y="2504815"/>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5" name="Rectangle 554"/>
            <p:cNvSpPr>
              <a:spLocks noChangeAspect="1"/>
            </p:cNvSpPr>
            <p:nvPr/>
          </p:nvSpPr>
          <p:spPr>
            <a:xfrm>
              <a:off x="5727942" y="4358370"/>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6" name="Rectangle 555"/>
            <p:cNvSpPr>
              <a:spLocks noChangeAspect="1"/>
            </p:cNvSpPr>
            <p:nvPr/>
          </p:nvSpPr>
          <p:spPr>
            <a:xfrm>
              <a:off x="4233373" y="4634964"/>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7" name="Oval 556"/>
            <p:cNvSpPr>
              <a:spLocks noChangeAspect="1"/>
            </p:cNvSpPr>
            <p:nvPr/>
          </p:nvSpPr>
          <p:spPr>
            <a:xfrm>
              <a:off x="4309725" y="2508485"/>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8" name="Oval 557"/>
            <p:cNvSpPr>
              <a:spLocks noChangeAspect="1"/>
            </p:cNvSpPr>
            <p:nvPr/>
          </p:nvSpPr>
          <p:spPr>
            <a:xfrm>
              <a:off x="4604627" y="2497982"/>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9" name="Oval 558"/>
            <p:cNvSpPr>
              <a:spLocks noChangeAspect="1"/>
            </p:cNvSpPr>
            <p:nvPr/>
          </p:nvSpPr>
          <p:spPr>
            <a:xfrm>
              <a:off x="5416734" y="2749305"/>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0" name="Oval 559"/>
            <p:cNvSpPr>
              <a:spLocks noChangeAspect="1"/>
            </p:cNvSpPr>
            <p:nvPr/>
          </p:nvSpPr>
          <p:spPr>
            <a:xfrm>
              <a:off x="4907729" y="2282345"/>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1" name="Oval 560"/>
            <p:cNvSpPr>
              <a:spLocks noChangeAspect="1"/>
            </p:cNvSpPr>
            <p:nvPr/>
          </p:nvSpPr>
          <p:spPr>
            <a:xfrm>
              <a:off x="5122856" y="2375624"/>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2" name="Oval 561"/>
            <p:cNvSpPr>
              <a:spLocks noChangeAspect="1"/>
            </p:cNvSpPr>
            <p:nvPr/>
          </p:nvSpPr>
          <p:spPr>
            <a:xfrm>
              <a:off x="5943685" y="2339952"/>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3" name="Oval 562"/>
            <p:cNvSpPr>
              <a:spLocks noChangeAspect="1"/>
            </p:cNvSpPr>
            <p:nvPr/>
          </p:nvSpPr>
          <p:spPr>
            <a:xfrm>
              <a:off x="4907729" y="3348918"/>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4" name="Oval 563"/>
            <p:cNvSpPr>
              <a:spLocks noChangeAspect="1"/>
            </p:cNvSpPr>
            <p:nvPr/>
          </p:nvSpPr>
          <p:spPr>
            <a:xfrm>
              <a:off x="4162232" y="3671827"/>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5" name="Oval 564"/>
            <p:cNvSpPr>
              <a:spLocks noChangeAspect="1"/>
            </p:cNvSpPr>
            <p:nvPr/>
          </p:nvSpPr>
          <p:spPr>
            <a:xfrm>
              <a:off x="4458079" y="4114374"/>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6" name="Oval 565"/>
            <p:cNvSpPr>
              <a:spLocks noChangeAspect="1"/>
            </p:cNvSpPr>
            <p:nvPr/>
          </p:nvSpPr>
          <p:spPr>
            <a:xfrm>
              <a:off x="4900414" y="4240470"/>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7" name="Oval 566"/>
            <p:cNvSpPr>
              <a:spLocks noChangeAspect="1"/>
            </p:cNvSpPr>
            <p:nvPr/>
          </p:nvSpPr>
          <p:spPr>
            <a:xfrm>
              <a:off x="4907729" y="3758119"/>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8" name="Oval 567"/>
            <p:cNvSpPr>
              <a:spLocks noChangeAspect="1"/>
            </p:cNvSpPr>
            <p:nvPr/>
          </p:nvSpPr>
          <p:spPr>
            <a:xfrm>
              <a:off x="5416734" y="3721654"/>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9" name="Oval 568"/>
            <p:cNvSpPr>
              <a:spLocks noChangeAspect="1"/>
            </p:cNvSpPr>
            <p:nvPr/>
          </p:nvSpPr>
          <p:spPr>
            <a:xfrm>
              <a:off x="5205465" y="4033738"/>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0" name="Oval 569"/>
            <p:cNvSpPr>
              <a:spLocks noChangeAspect="1"/>
            </p:cNvSpPr>
            <p:nvPr/>
          </p:nvSpPr>
          <p:spPr>
            <a:xfrm>
              <a:off x="5345410" y="4276769"/>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50" name="Group 749"/>
            <p:cNvGrpSpPr/>
            <p:nvPr/>
          </p:nvGrpSpPr>
          <p:grpSpPr>
            <a:xfrm>
              <a:off x="2397902" y="2013828"/>
              <a:ext cx="60474" cy="3340800"/>
              <a:chOff x="1123694" y="2146599"/>
              <a:chExt cx="126000" cy="4806000"/>
            </a:xfrm>
          </p:grpSpPr>
          <p:cxnSp>
            <p:nvCxnSpPr>
              <p:cNvPr id="743" name="Straight Connector 742"/>
              <p:cNvCxnSpPr/>
              <p:nvPr/>
            </p:nvCxnSpPr>
            <p:spPr>
              <a:xfrm>
                <a:off x="1123694" y="6952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a:off x="1123694" y="40689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1123694" y="50301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a:off x="1123694" y="59913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p:cNvCxnSpPr/>
              <p:nvPr/>
            </p:nvCxnSpPr>
            <p:spPr>
              <a:xfrm>
                <a:off x="1123694" y="31077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1123694" y="2146599"/>
                <a:ext cx="1260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p:nvPr/>
            </p:nvCxnSpPr>
            <p:spPr>
              <a:xfrm>
                <a:off x="1249694" y="2146599"/>
                <a:ext cx="0" cy="480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4" name="Straight Connector 753"/>
            <p:cNvCxnSpPr/>
            <p:nvPr/>
          </p:nvCxnSpPr>
          <p:spPr>
            <a:xfrm rot="16200000">
              <a:off x="4024157" y="5407017"/>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rot="16200000">
              <a:off x="6265157" y="5407017"/>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rot="16200000">
              <a:off x="3277157" y="5407018"/>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rot="16200000">
              <a:off x="2530157" y="5407018"/>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rot="16200000">
              <a:off x="4428794" y="3508381"/>
              <a:ext cx="0" cy="3736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rot="16200000">
              <a:off x="4771157" y="5407017"/>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p:nvPr/>
          </p:nvCxnSpPr>
          <p:spPr>
            <a:xfrm rot="16200000">
              <a:off x="5518157" y="5407017"/>
              <a:ext cx="60474"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73" name="TextBox 572"/>
            <p:cNvSpPr txBox="1"/>
            <p:nvPr/>
          </p:nvSpPr>
          <p:spPr>
            <a:xfrm>
              <a:off x="2333715" y="5376779"/>
              <a:ext cx="450764" cy="338554"/>
            </a:xfrm>
            <a:prstGeom prst="rect">
              <a:avLst/>
            </a:prstGeom>
            <a:noFill/>
          </p:spPr>
          <p:txBody>
            <a:bodyPr wrap="none" rtlCol="0">
              <a:spAutoFit/>
            </a:bodyPr>
            <a:lstStyle/>
            <a:p>
              <a:pPr algn="ctr"/>
              <a:r>
                <a:rPr lang="en-US" sz="1600" dirty="0" smtClean="0">
                  <a:latin typeface="Corbel" panose="020B0503020204020204" pitchFamily="34" charset="0"/>
                </a:rPr>
                <a:t>-30</a:t>
              </a:r>
              <a:endParaRPr lang="el-GR" sz="1600" dirty="0">
                <a:latin typeface="Corbel" panose="020B0503020204020204" pitchFamily="34" charset="0"/>
              </a:endParaRPr>
            </a:p>
          </p:txBody>
        </p:sp>
        <p:sp>
          <p:nvSpPr>
            <p:cNvPr id="574" name="TextBox 573"/>
            <p:cNvSpPr txBox="1"/>
            <p:nvPr/>
          </p:nvSpPr>
          <p:spPr>
            <a:xfrm>
              <a:off x="3077479" y="5376779"/>
              <a:ext cx="459549" cy="338554"/>
            </a:xfrm>
            <a:prstGeom prst="rect">
              <a:avLst/>
            </a:prstGeom>
            <a:noFill/>
          </p:spPr>
          <p:txBody>
            <a:bodyPr wrap="none" rtlCol="0">
              <a:spAutoFit/>
            </a:bodyPr>
            <a:lstStyle/>
            <a:p>
              <a:pPr algn="ctr"/>
              <a:r>
                <a:rPr lang="en-US" sz="1600" dirty="0" smtClean="0">
                  <a:latin typeface="Corbel" panose="020B0503020204020204" pitchFamily="34" charset="0"/>
                </a:rPr>
                <a:t>-20</a:t>
              </a:r>
              <a:endParaRPr lang="el-GR" sz="1600" dirty="0">
                <a:latin typeface="Corbel" panose="020B0503020204020204" pitchFamily="34" charset="0"/>
              </a:endParaRPr>
            </a:p>
          </p:txBody>
        </p:sp>
        <p:sp>
          <p:nvSpPr>
            <p:cNvPr id="575" name="TextBox 574"/>
            <p:cNvSpPr txBox="1"/>
            <p:nvPr/>
          </p:nvSpPr>
          <p:spPr>
            <a:xfrm>
              <a:off x="3830027" y="5376779"/>
              <a:ext cx="450764" cy="338554"/>
            </a:xfrm>
            <a:prstGeom prst="rect">
              <a:avLst/>
            </a:prstGeom>
            <a:noFill/>
          </p:spPr>
          <p:txBody>
            <a:bodyPr wrap="none" rtlCol="0">
              <a:spAutoFit/>
            </a:bodyPr>
            <a:lstStyle/>
            <a:p>
              <a:pPr algn="ctr"/>
              <a:r>
                <a:rPr lang="en-US" sz="1600" dirty="0" smtClean="0">
                  <a:latin typeface="Corbel" panose="020B0503020204020204" pitchFamily="34" charset="0"/>
                </a:rPr>
                <a:t>-10</a:t>
              </a:r>
              <a:endParaRPr lang="el-GR" sz="1600" dirty="0">
                <a:latin typeface="Corbel" panose="020B0503020204020204" pitchFamily="34" charset="0"/>
              </a:endParaRPr>
            </a:p>
          </p:txBody>
        </p:sp>
        <p:sp>
          <p:nvSpPr>
            <p:cNvPr id="576" name="TextBox 575"/>
            <p:cNvSpPr txBox="1"/>
            <p:nvPr/>
          </p:nvSpPr>
          <p:spPr>
            <a:xfrm>
              <a:off x="4658333" y="5376779"/>
              <a:ext cx="290464" cy="338554"/>
            </a:xfrm>
            <a:prstGeom prst="rect">
              <a:avLst/>
            </a:prstGeom>
            <a:noFill/>
          </p:spPr>
          <p:txBody>
            <a:bodyPr wrap="none" rtlCol="0">
              <a:spAutoFit/>
            </a:bodyPr>
            <a:lstStyle/>
            <a:p>
              <a:pPr algn="ctr"/>
              <a:r>
                <a:rPr lang="en-US" sz="1600" dirty="0" smtClean="0">
                  <a:latin typeface="Corbel" panose="020B0503020204020204" pitchFamily="34" charset="0"/>
                </a:rPr>
                <a:t>0</a:t>
              </a:r>
              <a:endParaRPr lang="el-GR" sz="1600" dirty="0">
                <a:latin typeface="Corbel" panose="020B0503020204020204" pitchFamily="34" charset="0"/>
              </a:endParaRPr>
            </a:p>
          </p:txBody>
        </p:sp>
        <p:sp>
          <p:nvSpPr>
            <p:cNvPr id="577" name="TextBox 576"/>
            <p:cNvSpPr txBox="1"/>
            <p:nvPr/>
          </p:nvSpPr>
          <p:spPr>
            <a:xfrm>
              <a:off x="5360803" y="5376779"/>
              <a:ext cx="381836" cy="338554"/>
            </a:xfrm>
            <a:prstGeom prst="rect">
              <a:avLst/>
            </a:prstGeom>
            <a:noFill/>
          </p:spPr>
          <p:txBody>
            <a:bodyPr wrap="none" rtlCol="0">
              <a:spAutoFit/>
            </a:bodyPr>
            <a:lstStyle/>
            <a:p>
              <a:pPr algn="ctr"/>
              <a:r>
                <a:rPr lang="en-US" sz="1600" dirty="0" smtClean="0">
                  <a:latin typeface="Corbel" panose="020B0503020204020204" pitchFamily="34" charset="0"/>
                </a:rPr>
                <a:t>10</a:t>
              </a:r>
              <a:endParaRPr lang="el-GR" sz="1600" dirty="0">
                <a:latin typeface="Corbel" panose="020B0503020204020204" pitchFamily="34" charset="0"/>
              </a:endParaRPr>
            </a:p>
          </p:txBody>
        </p:sp>
        <p:sp>
          <p:nvSpPr>
            <p:cNvPr id="578" name="TextBox 577"/>
            <p:cNvSpPr txBox="1"/>
            <p:nvPr/>
          </p:nvSpPr>
          <p:spPr>
            <a:xfrm>
              <a:off x="6104567" y="5376779"/>
              <a:ext cx="390620" cy="338554"/>
            </a:xfrm>
            <a:prstGeom prst="rect">
              <a:avLst/>
            </a:prstGeom>
            <a:noFill/>
          </p:spPr>
          <p:txBody>
            <a:bodyPr wrap="none" rtlCol="0">
              <a:spAutoFit/>
            </a:bodyPr>
            <a:lstStyle/>
            <a:p>
              <a:pPr algn="ctr"/>
              <a:r>
                <a:rPr lang="en-US" sz="1600" dirty="0" smtClean="0">
                  <a:latin typeface="Corbel" panose="020B0503020204020204" pitchFamily="34" charset="0"/>
                </a:rPr>
                <a:t>20</a:t>
              </a:r>
              <a:endParaRPr lang="el-GR" sz="1600" dirty="0">
                <a:latin typeface="Corbel" panose="020B0503020204020204" pitchFamily="34" charset="0"/>
              </a:endParaRPr>
            </a:p>
          </p:txBody>
        </p:sp>
        <p:grpSp>
          <p:nvGrpSpPr>
            <p:cNvPr id="14" name="Group 13"/>
            <p:cNvGrpSpPr/>
            <p:nvPr/>
          </p:nvGrpSpPr>
          <p:grpSpPr>
            <a:xfrm>
              <a:off x="2224982" y="1430183"/>
              <a:ext cx="4164294" cy="338554"/>
              <a:chOff x="2224982" y="1430183"/>
              <a:chExt cx="4164294" cy="338554"/>
            </a:xfrm>
          </p:grpSpPr>
          <p:sp>
            <p:nvSpPr>
              <p:cNvPr id="204" name="TextBox 203"/>
              <p:cNvSpPr txBox="1"/>
              <p:nvPr/>
            </p:nvSpPr>
            <p:spPr>
              <a:xfrm>
                <a:off x="2274722" y="1430183"/>
                <a:ext cx="1441036" cy="338554"/>
              </a:xfrm>
              <a:prstGeom prst="rect">
                <a:avLst/>
              </a:prstGeom>
              <a:noFill/>
            </p:spPr>
            <p:txBody>
              <a:bodyPr wrap="none" rtlCol="0">
                <a:spAutoFit/>
              </a:bodyPr>
              <a:lstStyle/>
              <a:p>
                <a:r>
                  <a:rPr lang="en-US" sz="1600" dirty="0" smtClean="0">
                    <a:latin typeface="Corbel" panose="020B0503020204020204" pitchFamily="34" charset="0"/>
                  </a:rPr>
                  <a:t>losartan (n=15)</a:t>
                </a:r>
                <a:endParaRPr lang="el-GR" sz="1600" dirty="0">
                  <a:latin typeface="Corbel" panose="020B0503020204020204" pitchFamily="34" charset="0"/>
                </a:endParaRPr>
              </a:p>
            </p:txBody>
          </p:sp>
          <p:sp>
            <p:nvSpPr>
              <p:cNvPr id="580" name="TextBox 579"/>
              <p:cNvSpPr txBox="1"/>
              <p:nvPr/>
            </p:nvSpPr>
            <p:spPr>
              <a:xfrm>
                <a:off x="3957585" y="1430183"/>
                <a:ext cx="2431691" cy="338554"/>
              </a:xfrm>
              <a:prstGeom prst="rect">
                <a:avLst/>
              </a:prstGeom>
              <a:noFill/>
            </p:spPr>
            <p:txBody>
              <a:bodyPr wrap="none" rtlCol="0">
                <a:spAutoFit/>
              </a:bodyPr>
              <a:lstStyle/>
              <a:p>
                <a:r>
                  <a:rPr lang="en-US" sz="1600" dirty="0" smtClean="0">
                    <a:latin typeface="Corbel" panose="020B0503020204020204" pitchFamily="34" charset="0"/>
                  </a:rPr>
                  <a:t>amlodipine/placebo (n=15)</a:t>
                </a:r>
                <a:endParaRPr lang="el-GR" sz="1600" dirty="0">
                  <a:latin typeface="Corbel" panose="020B0503020204020204" pitchFamily="34" charset="0"/>
                </a:endParaRPr>
              </a:p>
            </p:txBody>
          </p:sp>
          <p:sp>
            <p:nvSpPr>
              <p:cNvPr id="587" name="Rectangle 586"/>
              <p:cNvSpPr>
                <a:spLocks noChangeAspect="1"/>
              </p:cNvSpPr>
              <p:nvPr/>
            </p:nvSpPr>
            <p:spPr>
              <a:xfrm>
                <a:off x="2224982" y="1549960"/>
                <a:ext cx="99000" cy="99000"/>
              </a:xfrm>
              <a:prstGeom prst="rect">
                <a:avLst/>
              </a:prstGeom>
              <a:solidFill>
                <a:schemeClr val="accent6">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8" name="Oval 587"/>
              <p:cNvSpPr>
                <a:spLocks noChangeAspect="1"/>
              </p:cNvSpPr>
              <p:nvPr/>
            </p:nvSpPr>
            <p:spPr>
              <a:xfrm>
                <a:off x="3893172" y="1549168"/>
                <a:ext cx="100584" cy="100584"/>
              </a:xfrm>
              <a:prstGeom prst="ellipse">
                <a:avLst/>
              </a:prstGeom>
              <a:solidFill>
                <a:schemeClr val="accent4">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6" name="Rounded Rectangle 15"/>
            <p:cNvSpPr/>
            <p:nvPr/>
          </p:nvSpPr>
          <p:spPr>
            <a:xfrm>
              <a:off x="2784479" y="2013828"/>
              <a:ext cx="3604797" cy="1253295"/>
            </a:xfrm>
            <a:prstGeom prst="roundRect">
              <a:avLst/>
            </a:prstGeom>
            <a:solidFill>
              <a:schemeClr val="bg1">
                <a:lumMod val="95000"/>
                <a:alpha val="3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 xmlns:p14="http://schemas.microsoft.com/office/powerpoint/2010/main" val="1241442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1277"/>
            <a:ext cx="9144000" cy="769375"/>
          </a:xfrm>
        </p:spPr>
        <p:txBody>
          <a:bodyPr vert="horz" wrap="square" lIns="71948" tIns="45687" rIns="71948" bIns="45687" rtlCol="0" anchor="ctr">
            <a:spAutoFit/>
          </a:bodyPr>
          <a:lstStyle/>
          <a:p>
            <a:r>
              <a:rPr lang="en-US" sz="2200" dirty="0">
                <a:latin typeface="Corbel" panose="020B0503020204020204" pitchFamily="34" charset="0"/>
              </a:rPr>
              <a:t>Clinical practice recommendations for the treatment of Alport syndrome: </a:t>
            </a:r>
            <a:r>
              <a:rPr lang="el-GR" sz="2200" dirty="0" smtClean="0">
                <a:latin typeface="Corbel" panose="020B0503020204020204" pitchFamily="34" charset="0"/>
              </a:rPr>
              <a:t/>
            </a:r>
            <a:br>
              <a:rPr lang="el-GR" sz="2200" dirty="0" smtClean="0">
                <a:latin typeface="Corbel" panose="020B0503020204020204" pitchFamily="34" charset="0"/>
              </a:rPr>
            </a:br>
            <a:r>
              <a:rPr lang="en-US" sz="2200" dirty="0" smtClean="0">
                <a:latin typeface="Corbel" panose="020B0503020204020204" pitchFamily="34" charset="0"/>
              </a:rPr>
              <a:t>a </a:t>
            </a:r>
            <a:r>
              <a:rPr lang="en-US" sz="2200" dirty="0">
                <a:latin typeface="Corbel" panose="020B0503020204020204" pitchFamily="34" charset="0"/>
              </a:rPr>
              <a:t>statement of the Alport Syndrome Research Collaborative</a:t>
            </a:r>
            <a:endParaRPr lang="el-GR" sz="22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err="1" smtClean="0">
                <a:solidFill>
                  <a:prstClr val="black">
                    <a:lumMod val="50000"/>
                    <a:lumOff val="50000"/>
                  </a:prstClr>
                </a:solidFill>
                <a:latin typeface="Corbel" panose="020B0503020204020204" pitchFamily="34" charset="0"/>
              </a:rPr>
              <a:t>Pediatr</a:t>
            </a:r>
            <a:r>
              <a:rPr lang="en-US" sz="1200" dirty="0" smtClean="0">
                <a:solidFill>
                  <a:prstClr val="black">
                    <a:lumMod val="50000"/>
                    <a:lumOff val="50000"/>
                  </a:prstClr>
                </a:solidFill>
                <a:latin typeface="Corbel" panose="020B0503020204020204" pitchFamily="34" charset="0"/>
              </a:rPr>
              <a:t> </a:t>
            </a:r>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2013 January; 28(1): </a:t>
            </a:r>
            <a:r>
              <a:rPr lang="en-US" sz="1200" dirty="0" smtClean="0">
                <a:solidFill>
                  <a:prstClr val="black">
                    <a:lumMod val="50000"/>
                    <a:lumOff val="50000"/>
                  </a:prstClr>
                </a:solidFill>
                <a:latin typeface="Corbel" panose="020B0503020204020204" pitchFamily="34" charset="0"/>
              </a:rPr>
              <a:t>5–11.</a:t>
            </a:r>
            <a:endParaRPr lang="el-GR" sz="1200" dirty="0">
              <a:solidFill>
                <a:prstClr val="black">
                  <a:lumMod val="50000"/>
                  <a:lumOff val="50000"/>
                </a:prstClr>
              </a:solidFill>
              <a:latin typeface="Corbel" panose="020B0503020204020204" pitchFamily="34" charset="0"/>
            </a:endParaRPr>
          </a:p>
        </p:txBody>
      </p:sp>
      <p:sp>
        <p:nvSpPr>
          <p:cNvPr id="74" name="Left Bracket 73"/>
          <p:cNvSpPr/>
          <p:nvPr/>
        </p:nvSpPr>
        <p:spPr>
          <a:xfrm>
            <a:off x="1747691" y="1169909"/>
            <a:ext cx="145692" cy="5085005"/>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75" name="Rectangle 74"/>
          <p:cNvSpPr/>
          <p:nvPr/>
        </p:nvSpPr>
        <p:spPr>
          <a:xfrm>
            <a:off x="1747690" y="1252520"/>
            <a:ext cx="8856626" cy="5002395"/>
          </a:xfrm>
          <a:prstGeom prst="rect">
            <a:avLst/>
          </a:prstGeom>
        </p:spPr>
        <p:txBody>
          <a:bodyPr wrap="square">
            <a:spAutoFit/>
          </a:bodyPr>
          <a:lstStyle/>
          <a:p>
            <a:pPr>
              <a:lnSpc>
                <a:spcPct val="120000"/>
              </a:lnSpc>
              <a:spcAft>
                <a:spcPts val="400"/>
              </a:spcAft>
            </a:pP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Πρώιμος έλεγχος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για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μικροαλβουμινουρία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και πρωτεϊνουρία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από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την ηλικία του 1 έτους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για τα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παιδιά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σε κίνδυνο</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ή το συντομότερο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μετά τη διάγνωση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του συνδρόμου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Alport. Επανάληψη του ελέγχου τουλάχιστον μια φορά ετησίως. </a:t>
            </a:r>
          </a:p>
          <a:p>
            <a:pPr>
              <a:lnSpc>
                <a:spcPct val="120000"/>
              </a:lnSpc>
              <a:spcAft>
                <a:spcPts val="400"/>
              </a:spcAft>
            </a:pP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Ασθενείς με πρωτεϊνουρία (</a:t>
            </a:r>
            <a:r>
              <a:rPr lang="en-US"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PCR &gt;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0,2 mg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mg, ή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σε συλλογή ούρων &gt;4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mg/m</a:t>
            </a:r>
            <a:r>
              <a:rPr lang="el-GR" sz="2000" baseline="30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2</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/h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πρέπει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να λαμβάνουν θεραπεία</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Φάρμακα πρώτης επιλογής οι αναστολείς του μετατρεπτικού ενζύμου</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Φάρμακα δεύτερης επιλογής οι αποκλειστές των ΑΤ1 υποδοχέων της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Ang</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ΙΙ</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Διπλή αγωγή | ανταγωνιστές της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Aldo</a:t>
            </a:r>
            <a:endPar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Ως στόχος προτείνεται η ελάττωση της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PCR &lt; 0.5 </a:t>
            </a:r>
            <a:r>
              <a:rPr lang="en-US"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mg/mg </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για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baseline</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PCR &gt; 1.0 mg/mg</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ή</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50% </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μείωση για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baseline PCR </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μεταξύ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0.2 </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και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1.0</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mg/mg. </a:t>
            </a:r>
          </a:p>
          <a:p>
            <a:pPr>
              <a:lnSpc>
                <a:spcPct val="120000"/>
              </a:lnSpc>
              <a:spcAft>
                <a:spcPts val="400"/>
              </a:spcAft>
            </a:pP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Το ενδεχόμενο θεραπείας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θα πρέπει να εξετάζεται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προσβεβλημένα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αγόρια με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μικροαλβουμινουρία, στα οποία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ο κίνδυνος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για ESRD σε ηλικία &lt;30 </a:t>
            </a:r>
            <a:r>
              <a:rPr lang="el-GR"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ετών είναι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υψηλός με βάση τα ευρήματα του γενετικού ελέγχου.</a:t>
            </a:r>
            <a:endParaRPr lang="en-US"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p:txBody>
      </p:sp>
      <p:sp>
        <p:nvSpPr>
          <p:cNvPr id="76" name="Oval 75"/>
          <p:cNvSpPr>
            <a:spLocks noChangeAspect="1"/>
          </p:cNvSpPr>
          <p:nvPr/>
        </p:nvSpPr>
        <p:spPr>
          <a:xfrm>
            <a:off x="1700567" y="1453946"/>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7" name="Oval 76"/>
          <p:cNvSpPr>
            <a:spLocks noChangeAspect="1"/>
          </p:cNvSpPr>
          <p:nvPr/>
        </p:nvSpPr>
        <p:spPr>
          <a:xfrm>
            <a:off x="1700567" y="5237647"/>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8" name="Oval 77"/>
          <p:cNvSpPr>
            <a:spLocks noChangeAspect="1"/>
          </p:cNvSpPr>
          <p:nvPr/>
        </p:nvSpPr>
        <p:spPr>
          <a:xfrm>
            <a:off x="1700567" y="2588993"/>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 xmlns:p14="http://schemas.microsoft.com/office/powerpoint/2010/main" val="2405739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l-GR" sz="2200" dirty="0" smtClean="0">
                <a:latin typeface="Corbel" panose="020B0503020204020204" pitchFamily="34" charset="0"/>
              </a:rPr>
              <a:t>Γενετική ετερογένεια | Μορφές κληρονομικότητας</a:t>
            </a:r>
            <a:endParaRPr lang="el-GR" sz="2200" dirty="0">
              <a:latin typeface="Corbel" panose="020B0503020204020204" pitchFamily="34" charset="0"/>
            </a:endParaRPr>
          </a:p>
        </p:txBody>
      </p:sp>
      <p:sp>
        <p:nvSpPr>
          <p:cNvPr id="807" name="Left Bracket 806"/>
          <p:cNvSpPr/>
          <p:nvPr/>
        </p:nvSpPr>
        <p:spPr>
          <a:xfrm>
            <a:off x="1747691" y="1483808"/>
            <a:ext cx="108000" cy="40320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06" name="Rectangle 805"/>
          <p:cNvSpPr/>
          <p:nvPr/>
        </p:nvSpPr>
        <p:spPr>
          <a:xfrm>
            <a:off x="1747690" y="1566418"/>
            <a:ext cx="8856626" cy="3834896"/>
          </a:xfrm>
          <a:prstGeom prst="rect">
            <a:avLst/>
          </a:prstGeom>
        </p:spPr>
        <p:txBody>
          <a:bodyPr wrap="square">
            <a:spAutoFit/>
          </a:bodyPr>
          <a:lstStyle/>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Φυλοσύνδετο σύνδρομο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Alport (X-linked AS)</a:t>
            </a:r>
          </a:p>
          <a:p>
            <a:pPr lvl="1">
              <a:lnSpc>
                <a:spcPct val="120000"/>
              </a:lnSpc>
              <a:spcAft>
                <a:spcPts val="400"/>
              </a:spcAft>
            </a:pP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Οφείλεται σε </a:t>
            </a:r>
            <a:r>
              <a:rPr lang="en-US"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μεταλλάξεις του </a:t>
            </a:r>
            <a:r>
              <a:rPr lang="en-US" i="1"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COL4A5</a:t>
            </a:r>
            <a:r>
              <a:rPr lang="en-US"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γονιδίου και ευθύνεται για το 80-85% των περιπτώσεων</a:t>
            </a:r>
          </a:p>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Αυτοσωματική υπολειπόμενη μορφή συνδρόμου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Alport (autosomal recessive AS) </a:t>
            </a:r>
          </a:p>
          <a:p>
            <a:pPr lvl="1">
              <a:lnSpc>
                <a:spcPct val="120000"/>
              </a:lnSpc>
              <a:spcAft>
                <a:spcPts val="400"/>
              </a:spcAft>
            </a:pPr>
            <a:r>
              <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Οφείλεται σε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μεταλλάξεις </a:t>
            </a:r>
            <a:r>
              <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του </a:t>
            </a:r>
            <a:r>
              <a:rPr lang="el-GR" i="1"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a:t>
            </a:r>
            <a:r>
              <a:rPr lang="en-US" i="1"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3</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ή του </a:t>
            </a:r>
            <a:r>
              <a:rPr lang="en-US" i="1"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COL4A4</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γονιδίου </a:t>
            </a:r>
            <a:r>
              <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και ευθύνεται για το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10-15</a:t>
            </a:r>
            <a:r>
              <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των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περιπτώσεων </a:t>
            </a:r>
            <a:r>
              <a:rPr lang="en-US"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AS</a:t>
            </a:r>
            <a:endPar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Αυτοσωματική κυρίαρχη μορφή συνδρόμου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Alport (autosomal dominant AS)</a:t>
            </a:r>
          </a:p>
          <a:p>
            <a:pPr lvl="1">
              <a:lnSpc>
                <a:spcPct val="120000"/>
              </a:lnSpc>
              <a:spcAft>
                <a:spcPts val="400"/>
              </a:spcAft>
            </a:pP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Οφείλεται σε  μεταλλάξεις του COL4A3  ή του COL4A4 γονιδίου και ευθύνεται για το 1-5% των περιπτώσεων</a:t>
            </a:r>
            <a:r>
              <a:rPr lang="en-US"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AS</a:t>
            </a:r>
            <a:endPar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Το 10-15% των περιπτώσεων αφορά σε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de novo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μεταλλάξεις </a:t>
            </a:r>
            <a:endParaRPr lang="el-GR"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p:txBody>
      </p:sp>
      <p:sp>
        <p:nvSpPr>
          <p:cNvPr id="808" name="Oval 807"/>
          <p:cNvSpPr>
            <a:spLocks noChangeAspect="1"/>
          </p:cNvSpPr>
          <p:nvPr/>
        </p:nvSpPr>
        <p:spPr>
          <a:xfrm>
            <a:off x="1700567" y="176784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09" name="Oval 808"/>
          <p:cNvSpPr>
            <a:spLocks noChangeAspect="1"/>
          </p:cNvSpPr>
          <p:nvPr/>
        </p:nvSpPr>
        <p:spPr>
          <a:xfrm>
            <a:off x="1700567" y="2889755"/>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3" name="Oval 822"/>
          <p:cNvSpPr>
            <a:spLocks noChangeAspect="1"/>
          </p:cNvSpPr>
          <p:nvPr/>
        </p:nvSpPr>
        <p:spPr>
          <a:xfrm>
            <a:off x="1700567" y="4027808"/>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Oval 23"/>
          <p:cNvSpPr>
            <a:spLocks noChangeAspect="1"/>
          </p:cNvSpPr>
          <p:nvPr/>
        </p:nvSpPr>
        <p:spPr>
          <a:xfrm>
            <a:off x="1700567" y="5142108"/>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710259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2238" t="24111" r="2276" b="8827"/>
          <a:stretch/>
        </p:blipFill>
        <p:spPr>
          <a:xfrm>
            <a:off x="2089666" y="1733267"/>
            <a:ext cx="8279860" cy="2746976"/>
          </a:xfrm>
          <a:prstGeom prst="rect">
            <a:avLst/>
          </a:prstGeom>
        </p:spPr>
      </p:pic>
    </p:spTree>
    <p:extLst>
      <p:ext uri="{BB962C8B-B14F-4D97-AF65-F5344CB8AC3E}">
        <p14:creationId xmlns="" xmlns:p14="http://schemas.microsoft.com/office/powerpoint/2010/main" val="2816655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423501151"/>
              </p:ext>
            </p:extLst>
          </p:nvPr>
        </p:nvGraphicFramePr>
        <p:xfrm>
          <a:off x="1637731" y="1713658"/>
          <a:ext cx="9048466" cy="2194560"/>
        </p:xfrm>
        <a:graphic>
          <a:graphicData uri="http://schemas.openxmlformats.org/drawingml/2006/table">
            <a:tbl>
              <a:tblPr/>
              <a:tblGrid>
                <a:gridCol w="904096"/>
                <a:gridCol w="8144370"/>
              </a:tblGrid>
              <a:tr h="0">
                <a:tc>
                  <a:txBody>
                    <a:bodyPr/>
                    <a:lstStyle/>
                    <a:p>
                      <a:pPr algn="ctr"/>
                      <a:r>
                        <a:rPr lang="el-GR" dirty="0" smtClean="0">
                          <a:effectLst/>
                        </a:rPr>
                        <a:t>Στάδιο</a:t>
                      </a:r>
                      <a:endParaRPr lang="en-US" dirty="0">
                        <a:effectLst/>
                      </a:endParaRPr>
                    </a:p>
                  </a:txBody>
                  <a:tcPr anchor="ctr">
                    <a:lnL>
                      <a:noFill/>
                    </a:lnL>
                    <a:lnR>
                      <a:noFill/>
                    </a:lnR>
                    <a:lnT>
                      <a:noFill/>
                    </a:lnT>
                    <a:lnB>
                      <a:noFill/>
                    </a:lnB>
                  </a:tcPr>
                </a:tc>
                <a:tc>
                  <a:txBody>
                    <a:bodyPr/>
                    <a:lstStyle/>
                    <a:p>
                      <a:pPr algn="l"/>
                      <a:r>
                        <a:rPr lang="el-GR" dirty="0" smtClean="0">
                          <a:effectLst/>
                        </a:rPr>
                        <a:t>Ορισμός</a:t>
                      </a:r>
                      <a:endParaRPr lang="en-US" dirty="0">
                        <a:effectLst/>
                      </a:endParaRPr>
                    </a:p>
                  </a:txBody>
                  <a:tcPr anchor="ctr">
                    <a:lnL>
                      <a:noFill/>
                    </a:lnL>
                    <a:lnR>
                      <a:noFill/>
                    </a:lnR>
                    <a:lnT>
                      <a:noFill/>
                    </a:lnT>
                    <a:lnB>
                      <a:noFill/>
                    </a:lnB>
                  </a:tcPr>
                </a:tc>
              </a:tr>
              <a:tr h="0">
                <a:tc>
                  <a:txBody>
                    <a:bodyPr/>
                    <a:lstStyle/>
                    <a:p>
                      <a:pPr algn="ctr"/>
                      <a:r>
                        <a:rPr lang="el-GR" dirty="0">
                          <a:effectLst/>
                        </a:rPr>
                        <a:t>0</a:t>
                      </a:r>
                    </a:p>
                  </a:txBody>
                  <a:tcPr anchor="ctr">
                    <a:lnL>
                      <a:noFill/>
                    </a:lnL>
                    <a:lnR>
                      <a:noFill/>
                    </a:lnR>
                    <a:lnT>
                      <a:noFill/>
                    </a:lnT>
                    <a:lnB>
                      <a:noFill/>
                    </a:lnB>
                  </a:tcPr>
                </a:tc>
                <a:tc>
                  <a:txBody>
                    <a:bodyPr/>
                    <a:lstStyle/>
                    <a:p>
                      <a:pPr algn="l"/>
                      <a:r>
                        <a:rPr lang="el-GR" dirty="0" smtClean="0">
                          <a:effectLst/>
                        </a:rPr>
                        <a:t>Μικροσκοπική αιματουρία χωρίς μικροαλβουμινουρία</a:t>
                      </a:r>
                      <a:r>
                        <a:rPr lang="en-US" dirty="0" smtClean="0">
                          <a:effectLst/>
                        </a:rPr>
                        <a:t> </a:t>
                      </a:r>
                      <a:r>
                        <a:rPr lang="el-GR" dirty="0" smtClean="0">
                          <a:effectLst/>
                        </a:rPr>
                        <a:t>(συνήθως κατά τη γέννηση)</a:t>
                      </a:r>
                      <a:endParaRPr lang="en-US" dirty="0">
                        <a:effectLst/>
                      </a:endParaRPr>
                    </a:p>
                  </a:txBody>
                  <a:tcPr anchor="ctr">
                    <a:lnL>
                      <a:noFill/>
                    </a:lnL>
                    <a:lnR>
                      <a:noFill/>
                    </a:lnR>
                    <a:lnT>
                      <a:noFill/>
                    </a:lnT>
                    <a:lnB>
                      <a:noFill/>
                    </a:lnB>
                  </a:tcPr>
                </a:tc>
              </a:tr>
              <a:tr h="0">
                <a:tc>
                  <a:txBody>
                    <a:bodyPr/>
                    <a:lstStyle/>
                    <a:p>
                      <a:pPr algn="ctr"/>
                      <a:r>
                        <a:rPr lang="en-US" dirty="0">
                          <a:effectLst/>
                        </a:rPr>
                        <a:t>I</a:t>
                      </a:r>
                    </a:p>
                  </a:txBody>
                  <a:tcPr anchor="ctr">
                    <a:lnL>
                      <a:noFill/>
                    </a:lnL>
                    <a:lnR>
                      <a:noFill/>
                    </a:lnR>
                    <a:lnT>
                      <a:noFill/>
                    </a:lnT>
                    <a:lnB>
                      <a:noFill/>
                    </a:lnB>
                  </a:tcPr>
                </a:tc>
                <a:tc>
                  <a:txBody>
                    <a:bodyPr/>
                    <a:lstStyle/>
                    <a:p>
                      <a:pPr algn="l"/>
                      <a:r>
                        <a:rPr lang="el-GR" dirty="0" smtClean="0">
                          <a:effectLst/>
                        </a:rPr>
                        <a:t>Μικροαλβουμινουρία</a:t>
                      </a:r>
                      <a:r>
                        <a:rPr lang="en-US" dirty="0" smtClean="0">
                          <a:effectLst/>
                        </a:rPr>
                        <a:t> (ACR</a:t>
                      </a:r>
                      <a:r>
                        <a:rPr lang="en-US" baseline="0" dirty="0" smtClean="0">
                          <a:effectLst/>
                        </a:rPr>
                        <a:t> </a:t>
                      </a:r>
                      <a:r>
                        <a:rPr lang="en-US" dirty="0" smtClean="0">
                          <a:effectLst/>
                        </a:rPr>
                        <a:t>30–300mg/g)</a:t>
                      </a:r>
                      <a:endParaRPr lang="en-US" dirty="0">
                        <a:effectLst/>
                      </a:endParaRPr>
                    </a:p>
                  </a:txBody>
                  <a:tcPr anchor="ctr">
                    <a:lnL>
                      <a:noFill/>
                    </a:lnL>
                    <a:lnR>
                      <a:noFill/>
                    </a:lnR>
                    <a:lnT>
                      <a:noFill/>
                    </a:lnT>
                    <a:lnB>
                      <a:noFill/>
                    </a:lnB>
                  </a:tcPr>
                </a:tc>
              </a:tr>
              <a:tr h="0">
                <a:tc>
                  <a:txBody>
                    <a:bodyPr/>
                    <a:lstStyle/>
                    <a:p>
                      <a:pPr algn="ctr"/>
                      <a:r>
                        <a:rPr lang="en-US" dirty="0">
                          <a:effectLst/>
                        </a:rPr>
                        <a:t>II</a:t>
                      </a:r>
                    </a:p>
                  </a:txBody>
                  <a:tcPr anchor="ctr">
                    <a:lnL>
                      <a:noFill/>
                    </a:lnL>
                    <a:lnR>
                      <a:noFill/>
                    </a:lnR>
                    <a:lnT>
                      <a:noFill/>
                    </a:lnT>
                    <a:lnB>
                      <a:noFill/>
                    </a:lnB>
                  </a:tcPr>
                </a:tc>
                <a:tc>
                  <a:txBody>
                    <a:bodyPr/>
                    <a:lstStyle/>
                    <a:p>
                      <a:pPr algn="l"/>
                      <a:r>
                        <a:rPr lang="el-GR" dirty="0" smtClean="0">
                          <a:effectLst/>
                        </a:rPr>
                        <a:t>Πρωτεϊνουρία</a:t>
                      </a:r>
                      <a:r>
                        <a:rPr lang="el-GR" baseline="0" dirty="0" smtClean="0">
                          <a:effectLst/>
                        </a:rPr>
                        <a:t> </a:t>
                      </a:r>
                      <a:r>
                        <a:rPr lang="en-US" baseline="0" dirty="0" smtClean="0">
                          <a:effectLst/>
                        </a:rPr>
                        <a:t>ACR</a:t>
                      </a:r>
                      <a:r>
                        <a:rPr lang="en-US" dirty="0" smtClean="0">
                          <a:effectLst/>
                        </a:rPr>
                        <a:t> </a:t>
                      </a:r>
                      <a:r>
                        <a:rPr lang="en-US" dirty="0">
                          <a:effectLst/>
                        </a:rPr>
                        <a:t>&gt;300mg </a:t>
                      </a:r>
                      <a:r>
                        <a:rPr lang="en-US" dirty="0" smtClean="0">
                          <a:effectLst/>
                        </a:rPr>
                        <a:t>/g</a:t>
                      </a:r>
                      <a:endParaRPr lang="en-US" dirty="0">
                        <a:effectLst/>
                      </a:endParaRPr>
                    </a:p>
                  </a:txBody>
                  <a:tcPr anchor="ctr">
                    <a:lnL>
                      <a:noFill/>
                    </a:lnL>
                    <a:lnR>
                      <a:noFill/>
                    </a:lnR>
                    <a:lnT>
                      <a:noFill/>
                    </a:lnT>
                    <a:lnB>
                      <a:noFill/>
                    </a:lnB>
                  </a:tcPr>
                </a:tc>
              </a:tr>
              <a:tr h="0">
                <a:tc>
                  <a:txBody>
                    <a:bodyPr/>
                    <a:lstStyle/>
                    <a:p>
                      <a:pPr algn="ctr"/>
                      <a:r>
                        <a:rPr lang="en-US" dirty="0">
                          <a:effectLst/>
                        </a:rPr>
                        <a:t>III</a:t>
                      </a:r>
                    </a:p>
                  </a:txBody>
                  <a:tcPr anchor="ctr">
                    <a:lnL>
                      <a:noFill/>
                    </a:lnL>
                    <a:lnR>
                      <a:noFill/>
                    </a:lnR>
                    <a:lnT>
                      <a:noFill/>
                    </a:lnT>
                    <a:lnB>
                      <a:noFill/>
                    </a:lnB>
                  </a:tcPr>
                </a:tc>
                <a:tc>
                  <a:txBody>
                    <a:bodyPr/>
                    <a:lstStyle/>
                    <a:p>
                      <a:pPr algn="l"/>
                      <a:r>
                        <a:rPr lang="en-US" dirty="0">
                          <a:effectLst/>
                        </a:rPr>
                        <a:t>&gt;25% </a:t>
                      </a:r>
                      <a:r>
                        <a:rPr lang="el-GR" dirty="0" smtClean="0">
                          <a:effectLst/>
                        </a:rPr>
                        <a:t>ελάττωση</a:t>
                      </a:r>
                      <a:r>
                        <a:rPr lang="el-GR" baseline="0" dirty="0" smtClean="0">
                          <a:effectLst/>
                        </a:rPr>
                        <a:t> της φυσιολογικής νεφρικής λειτουργίας </a:t>
                      </a:r>
                      <a:r>
                        <a:rPr lang="en-US" dirty="0" smtClean="0">
                          <a:effectLst/>
                        </a:rPr>
                        <a:t>(</a:t>
                      </a:r>
                      <a:r>
                        <a:rPr lang="el-GR" dirty="0" smtClean="0">
                          <a:effectLst/>
                        </a:rPr>
                        <a:t>κάθαρση κρεατινίνης</a:t>
                      </a:r>
                      <a:r>
                        <a:rPr lang="en-US" dirty="0" smtClean="0">
                          <a:effectLst/>
                        </a:rPr>
                        <a:t>)</a:t>
                      </a:r>
                      <a:endParaRPr lang="en-US" dirty="0">
                        <a:effectLst/>
                      </a:endParaRPr>
                    </a:p>
                  </a:txBody>
                  <a:tcPr anchor="ctr">
                    <a:lnL>
                      <a:noFill/>
                    </a:lnL>
                    <a:lnR>
                      <a:noFill/>
                    </a:lnR>
                    <a:lnT>
                      <a:noFill/>
                    </a:lnT>
                    <a:lnB>
                      <a:noFill/>
                    </a:lnB>
                  </a:tcPr>
                </a:tc>
              </a:tr>
              <a:tr h="0">
                <a:tc>
                  <a:txBody>
                    <a:bodyPr/>
                    <a:lstStyle/>
                    <a:p>
                      <a:pPr algn="ctr"/>
                      <a:r>
                        <a:rPr lang="en-US" dirty="0">
                          <a:effectLst/>
                        </a:rPr>
                        <a:t>IV</a:t>
                      </a:r>
                    </a:p>
                  </a:txBody>
                  <a:tcPr anchor="ctr">
                    <a:lnL>
                      <a:noFill/>
                    </a:lnL>
                    <a:lnR>
                      <a:noFill/>
                    </a:lnR>
                    <a:lnT>
                      <a:noFill/>
                    </a:lnT>
                    <a:lnB>
                      <a:noFill/>
                    </a:lnB>
                  </a:tcPr>
                </a:tc>
                <a:tc>
                  <a:txBody>
                    <a:bodyPr/>
                    <a:lstStyle/>
                    <a:p>
                      <a:pPr algn="l"/>
                      <a:r>
                        <a:rPr lang="el-GR" dirty="0" smtClean="0">
                          <a:effectLst/>
                        </a:rPr>
                        <a:t>Τελικό στάδιο νεφρικής ανεπάρκειας</a:t>
                      </a:r>
                      <a:r>
                        <a:rPr lang="en-US" dirty="0" smtClean="0">
                          <a:effectLst/>
                        </a:rPr>
                        <a:t>(ESRF</a:t>
                      </a:r>
                      <a:r>
                        <a:rPr lang="en-US" dirty="0">
                          <a:effectLst/>
                        </a:rPr>
                        <a:t>)</a:t>
                      </a:r>
                    </a:p>
                  </a:txBody>
                  <a:tcPr anchor="ctr">
                    <a:lnL>
                      <a:noFill/>
                    </a:lnL>
                    <a:lnR>
                      <a:noFill/>
                    </a:lnR>
                    <a:lnT>
                      <a:noFill/>
                    </a:lnT>
                    <a:lnB>
                      <a:noFill/>
                    </a:lnB>
                  </a:tcPr>
                </a:tc>
              </a:tr>
            </a:tbl>
          </a:graphicData>
        </a:graphic>
      </p:graphicFrame>
      <p:sp>
        <p:nvSpPr>
          <p:cNvPr id="4" name="Rectangle 3"/>
          <p:cNvSpPr/>
          <p:nvPr/>
        </p:nvSpPr>
        <p:spPr>
          <a:xfrm>
            <a:off x="1818695" y="4365676"/>
            <a:ext cx="8686539" cy="1421928"/>
          </a:xfrm>
          <a:prstGeom prst="rect">
            <a:avLst/>
          </a:prstGeom>
        </p:spPr>
        <p:txBody>
          <a:bodyPr wrap="square">
            <a:spAutoFit/>
          </a:bodyPr>
          <a:lstStyle/>
          <a:p>
            <a:pPr>
              <a:lnSpc>
                <a:spcPct val="120000"/>
              </a:lnSpc>
            </a:pPr>
            <a:r>
              <a:rPr lang="el-GR" dirty="0" smtClean="0">
                <a:solidFill>
                  <a:srgbClr val="000000"/>
                </a:solidFill>
                <a:latin typeface="Corbel" panose="020B0503020204020204" pitchFamily="34" charset="0"/>
              </a:rPr>
              <a:t>Κύρια τελικά σημεία </a:t>
            </a:r>
          </a:p>
          <a:p>
            <a:pPr lvl="1">
              <a:lnSpc>
                <a:spcPct val="120000"/>
              </a:lnSpc>
            </a:pPr>
            <a:r>
              <a:rPr lang="el-GR" dirty="0" smtClean="0">
                <a:solidFill>
                  <a:srgbClr val="000000"/>
                </a:solidFill>
                <a:latin typeface="Corbel" panose="020B0503020204020204" pitchFamily="34" charset="0"/>
              </a:rPr>
              <a:t>Αποτελεσματικότητας | χρόνος μετάβασης σε επόμενο στάδιο της νόσου</a:t>
            </a:r>
          </a:p>
          <a:p>
            <a:pPr lvl="1">
              <a:lnSpc>
                <a:spcPct val="120000"/>
              </a:lnSpc>
            </a:pPr>
            <a:r>
              <a:rPr lang="el-GR" dirty="0" smtClean="0">
                <a:latin typeface="Corbel" panose="020B0503020204020204" pitchFamily="34" charset="0"/>
              </a:rPr>
              <a:t>Ασφάλειας | επίπτωση ανεπιθύμητων συμβάντων σχετιζόμενων με το φάρμακο πριν τη μετάβαση σε επόμενο στάδιο</a:t>
            </a:r>
            <a:endParaRPr lang="el-GR" dirty="0">
              <a:latin typeface="Corbel" panose="020B0503020204020204" pitchFamily="34" charset="0"/>
            </a:endParaRPr>
          </a:p>
        </p:txBody>
      </p:sp>
      <p:sp>
        <p:nvSpPr>
          <p:cNvPr id="8" name="Title 1"/>
          <p:cNvSpPr>
            <a:spLocks noGrp="1"/>
          </p:cNvSpPr>
          <p:nvPr>
            <p:ph type="title"/>
          </p:nvPr>
        </p:nvSpPr>
        <p:spPr>
          <a:xfrm>
            <a:off x="1524000" y="72000"/>
            <a:ext cx="9144000" cy="1107929"/>
          </a:xfrm>
        </p:spPr>
        <p:txBody>
          <a:bodyPr vert="horz" wrap="square" lIns="71948" tIns="45687" rIns="71948" bIns="45687" rtlCol="0" anchor="ctr">
            <a:spAutoFit/>
          </a:bodyPr>
          <a:lstStyle/>
          <a:p>
            <a:r>
              <a:rPr lang="en-US" sz="2200" dirty="0">
                <a:latin typeface="Corbel" panose="020B0503020204020204" pitchFamily="34" charset="0"/>
              </a:rPr>
              <a:t>Safety and Efficacy of the ACE-Inhibitor </a:t>
            </a:r>
            <a:r>
              <a:rPr lang="en-US" sz="2200" dirty="0" err="1">
                <a:latin typeface="Corbel" panose="020B0503020204020204" pitchFamily="34" charset="0"/>
              </a:rPr>
              <a:t>Ramipril</a:t>
            </a:r>
            <a:r>
              <a:rPr lang="en-US" sz="2200" dirty="0">
                <a:latin typeface="Corbel" panose="020B0503020204020204" pitchFamily="34" charset="0"/>
              </a:rPr>
              <a:t> in Alport Syndrome: The Double-Blind, Randomized, Placebo-Controlled, Multicenter Phase III EARLY PRO-TECT Alport Trial in Pediatric Patients</a:t>
            </a:r>
            <a:endParaRPr lang="el-GR" sz="2200" dirty="0">
              <a:latin typeface="Corbel" panose="020B0503020204020204" pitchFamily="34" charset="0"/>
            </a:endParaRPr>
          </a:p>
        </p:txBody>
      </p:sp>
      <p:sp>
        <p:nvSpPr>
          <p:cNvPr id="9" name="TextBox 8"/>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smtClean="0">
                <a:solidFill>
                  <a:prstClr val="black">
                    <a:lumMod val="50000"/>
                    <a:lumOff val="50000"/>
                  </a:prstClr>
                </a:solidFill>
                <a:latin typeface="Corbel" panose="020B0503020204020204" pitchFamily="34" charset="0"/>
              </a:rPr>
              <a:t>ISRN </a:t>
            </a:r>
            <a:r>
              <a:rPr lang="en-US" sz="1200" dirty="0" err="1">
                <a:solidFill>
                  <a:prstClr val="black">
                    <a:lumMod val="50000"/>
                    <a:lumOff val="50000"/>
                  </a:prstClr>
                </a:solidFill>
                <a:latin typeface="Corbel" panose="020B0503020204020204" pitchFamily="34" charset="0"/>
              </a:rPr>
              <a:t>Pediatr</a:t>
            </a:r>
            <a:r>
              <a:rPr lang="en-US" sz="1200" dirty="0">
                <a:solidFill>
                  <a:prstClr val="black">
                    <a:lumMod val="50000"/>
                    <a:lumOff val="50000"/>
                  </a:prstClr>
                </a:solidFill>
                <a:latin typeface="Corbel" panose="020B0503020204020204" pitchFamily="34" charset="0"/>
              </a:rPr>
              <a:t>. 2012;2012:436046</a:t>
            </a:r>
            <a:endParaRPr lang="el-GR" sz="1200" dirty="0">
              <a:solidFill>
                <a:prstClr val="black">
                  <a:lumMod val="50000"/>
                  <a:lumOff val="50000"/>
                </a:prstClr>
              </a:solidFill>
              <a:latin typeface="Corbel" panose="020B0503020204020204" pitchFamily="34" charset="0"/>
            </a:endParaRPr>
          </a:p>
        </p:txBody>
      </p:sp>
    </p:spTree>
    <p:extLst>
      <p:ext uri="{BB962C8B-B14F-4D97-AF65-F5344CB8AC3E}">
        <p14:creationId xmlns="" xmlns:p14="http://schemas.microsoft.com/office/powerpoint/2010/main" val="3661398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1277"/>
            <a:ext cx="9144000" cy="769375"/>
          </a:xfrm>
        </p:spPr>
        <p:txBody>
          <a:bodyPr vert="horz" wrap="square" lIns="71948" tIns="45687" rIns="71948" bIns="45687" rtlCol="0" anchor="ctr">
            <a:spAutoFit/>
          </a:bodyPr>
          <a:lstStyle/>
          <a:p>
            <a:r>
              <a:rPr lang="en-US" sz="2200" dirty="0">
                <a:latin typeface="Corbel" panose="020B0503020204020204" pitchFamily="34" charset="0"/>
              </a:rPr>
              <a:t>Outcomes of m</a:t>
            </a:r>
            <a:r>
              <a:rPr lang="en-US" sz="2200" dirty="0" smtClean="0">
                <a:latin typeface="Corbel" panose="020B0503020204020204" pitchFamily="34" charset="0"/>
              </a:rPr>
              <a:t>ale patients </a:t>
            </a:r>
            <a:r>
              <a:rPr lang="en-US" sz="2200" dirty="0">
                <a:latin typeface="Corbel" panose="020B0503020204020204" pitchFamily="34" charset="0"/>
              </a:rPr>
              <a:t>with Alport </a:t>
            </a:r>
            <a:r>
              <a:rPr lang="en-US" sz="2200" dirty="0" smtClean="0">
                <a:latin typeface="Corbel" panose="020B0503020204020204" pitchFamily="34" charset="0"/>
              </a:rPr>
              <a:t>syndrome</a:t>
            </a:r>
            <a:r>
              <a:rPr lang="en-US" sz="2200" dirty="0">
                <a:latin typeface="Corbel" panose="020B0503020204020204" pitchFamily="34" charset="0"/>
              </a:rPr>
              <a:t/>
            </a:r>
            <a:br>
              <a:rPr lang="en-US" sz="2200" dirty="0">
                <a:latin typeface="Corbel" panose="020B0503020204020204" pitchFamily="34" charset="0"/>
              </a:rPr>
            </a:br>
            <a:r>
              <a:rPr lang="en-US" sz="2200" dirty="0" smtClean="0">
                <a:latin typeface="Corbel" panose="020B0503020204020204" pitchFamily="34" charset="0"/>
              </a:rPr>
              <a:t>undergoing renal replacement therapy</a:t>
            </a:r>
            <a:endParaRPr lang="el-GR" sz="2200" dirty="0">
              <a:latin typeface="Corbel" panose="020B0503020204020204" pitchFamily="34" charset="0"/>
            </a:endParaRPr>
          </a:p>
        </p:txBody>
      </p:sp>
      <p:sp>
        <p:nvSpPr>
          <p:cNvPr id="763" name="TextBox 762"/>
          <p:cNvSpPr txBox="1"/>
          <p:nvPr/>
        </p:nvSpPr>
        <p:spPr>
          <a:xfrm>
            <a:off x="-824519" y="4777931"/>
            <a:ext cx="290464" cy="338554"/>
          </a:xfrm>
          <a:prstGeom prst="rect">
            <a:avLst/>
          </a:prstGeom>
          <a:noFill/>
        </p:spPr>
        <p:txBody>
          <a:bodyPr wrap="none" rtlCol="0">
            <a:spAutoFit/>
          </a:bodyPr>
          <a:lstStyle/>
          <a:p>
            <a:r>
              <a:rPr lang="en-US" sz="1600" dirty="0" smtClean="0">
                <a:latin typeface="Corbel" panose="020B0503020204020204" pitchFamily="34" charset="0"/>
              </a:rPr>
              <a:t>0</a:t>
            </a:r>
            <a:endParaRPr lang="el-GR" sz="16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err="1" smtClean="0">
                <a:solidFill>
                  <a:prstClr val="black">
                    <a:lumMod val="50000"/>
                    <a:lumOff val="50000"/>
                  </a:prstClr>
                </a:solidFill>
                <a:latin typeface="Corbel" panose="020B0503020204020204" pitchFamily="34" charset="0"/>
              </a:rPr>
              <a:t>Clin</a:t>
            </a:r>
            <a:r>
              <a:rPr lang="en-US" sz="1200" dirty="0" smtClean="0">
                <a:solidFill>
                  <a:prstClr val="black">
                    <a:lumMod val="50000"/>
                    <a:lumOff val="50000"/>
                  </a:prstClr>
                </a:solidFill>
                <a:latin typeface="Corbel" panose="020B0503020204020204" pitchFamily="34" charset="0"/>
              </a:rPr>
              <a:t> </a:t>
            </a:r>
            <a:r>
              <a:rPr lang="en-US" sz="1200" dirty="0">
                <a:solidFill>
                  <a:prstClr val="black">
                    <a:lumMod val="50000"/>
                    <a:lumOff val="50000"/>
                  </a:prstClr>
                </a:solidFill>
                <a:latin typeface="Corbel" panose="020B0503020204020204" pitchFamily="34" charset="0"/>
              </a:rPr>
              <a:t>J Am </a:t>
            </a:r>
            <a:r>
              <a:rPr lang="en-US" sz="1200" dirty="0" err="1">
                <a:solidFill>
                  <a:prstClr val="black">
                    <a:lumMod val="50000"/>
                    <a:lumOff val="50000"/>
                  </a:prstClr>
                </a:solidFill>
                <a:latin typeface="Corbel" panose="020B0503020204020204" pitchFamily="34" charset="0"/>
              </a:rPr>
              <a:t>Soc</a:t>
            </a:r>
            <a:r>
              <a:rPr lang="en-US" sz="1200" dirty="0">
                <a:solidFill>
                  <a:prstClr val="black">
                    <a:lumMod val="50000"/>
                    <a:lumOff val="50000"/>
                  </a:prstClr>
                </a:solidFill>
                <a:latin typeface="Corbel" panose="020B0503020204020204" pitchFamily="34" charset="0"/>
              </a:rPr>
              <a:t> </a:t>
            </a:r>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2012 Dec;7(12):</a:t>
            </a:r>
            <a:r>
              <a:rPr lang="en-US" sz="1200" dirty="0" smtClean="0">
                <a:solidFill>
                  <a:prstClr val="black">
                    <a:lumMod val="50000"/>
                    <a:lumOff val="50000"/>
                  </a:prstClr>
                </a:solidFill>
                <a:latin typeface="Corbel" panose="020B0503020204020204" pitchFamily="34" charset="0"/>
              </a:rPr>
              <a:t>1969-76.</a:t>
            </a:r>
            <a:endParaRPr lang="el-GR" sz="1200" dirty="0">
              <a:solidFill>
                <a:prstClr val="black">
                  <a:lumMod val="50000"/>
                  <a:lumOff val="50000"/>
                </a:prstClr>
              </a:solidFill>
              <a:latin typeface="Corbel" panose="020B0503020204020204" pitchFamily="34" charset="0"/>
            </a:endParaRPr>
          </a:p>
        </p:txBody>
      </p:sp>
      <p:pic>
        <p:nvPicPr>
          <p:cNvPr id="4" name="Picture 3"/>
          <p:cNvPicPr>
            <a:picLocks noChangeAspect="1"/>
          </p:cNvPicPr>
          <p:nvPr/>
        </p:nvPicPr>
        <p:blipFill rotWithShape="1">
          <a:blip r:embed="rId3">
            <a:extLst>
              <a:ext uri="{28A0092B-C50C-407E-A947-70E740481C1C}">
                <a14:useLocalDpi xmlns="" xmlns:a14="http://schemas.microsoft.com/office/drawing/2010/main" val="0"/>
              </a:ext>
            </a:extLst>
          </a:blip>
          <a:srcRect l="9516" t="27146" r="2393" b="12398"/>
          <a:stretch/>
        </p:blipFill>
        <p:spPr>
          <a:xfrm>
            <a:off x="614731" y="1404294"/>
            <a:ext cx="10740207" cy="3712191"/>
          </a:xfrm>
          <a:prstGeom prst="rect">
            <a:avLst/>
          </a:prstGeom>
        </p:spPr>
      </p:pic>
    </p:spTree>
    <p:extLst>
      <p:ext uri="{BB962C8B-B14F-4D97-AF65-F5344CB8AC3E}">
        <p14:creationId xmlns="" xmlns:p14="http://schemas.microsoft.com/office/powerpoint/2010/main" val="2908319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n-US" sz="2200" dirty="0" smtClean="0">
                <a:latin typeface="Corbel" panose="020B0503020204020204" pitchFamily="34" charset="0"/>
              </a:rPr>
              <a:t>anti-GBM</a:t>
            </a:r>
            <a:r>
              <a:rPr lang="el-GR" sz="2200" dirty="0" smtClean="0">
                <a:latin typeface="Corbel" panose="020B0503020204020204" pitchFamily="34" charset="0"/>
              </a:rPr>
              <a:t> νόσος μετά από μεταμόσχευση νεφρού σε ασθενείς με </a:t>
            </a:r>
            <a:r>
              <a:rPr lang="en-US" sz="2200" dirty="0" smtClean="0">
                <a:latin typeface="Corbel" panose="020B0503020204020204" pitchFamily="34" charset="0"/>
              </a:rPr>
              <a:t>Alport</a:t>
            </a:r>
            <a:endParaRPr lang="el-GR" sz="2200" dirty="0">
              <a:latin typeface="Corbel" panose="020B0503020204020204" pitchFamily="34" charset="0"/>
            </a:endParaRPr>
          </a:p>
        </p:txBody>
      </p:sp>
      <p:sp>
        <p:nvSpPr>
          <p:cNvPr id="807" name="Left Bracket 806"/>
          <p:cNvSpPr/>
          <p:nvPr/>
        </p:nvSpPr>
        <p:spPr>
          <a:xfrm>
            <a:off x="1747691" y="1483808"/>
            <a:ext cx="108000" cy="42480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806" name="Rectangle 805"/>
          <p:cNvSpPr/>
          <p:nvPr/>
        </p:nvSpPr>
        <p:spPr>
          <a:xfrm>
            <a:off x="1747690" y="1566418"/>
            <a:ext cx="8856626" cy="4152932"/>
          </a:xfrm>
          <a:prstGeom prst="rect">
            <a:avLst/>
          </a:prstGeom>
        </p:spPr>
        <p:txBody>
          <a:bodyPr wrap="square">
            <a:spAutoFit/>
          </a:bodyPr>
          <a:lstStyle/>
          <a:p>
            <a:pPr>
              <a:lnSpc>
                <a:spcPct val="120000"/>
              </a:lnSpc>
              <a:spcAft>
                <a:spcPts val="400"/>
              </a:spcAft>
            </a:pPr>
            <a:r>
              <a:rPr lang="en-US"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3</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t>
            </a:r>
            <a:r>
              <a:rPr lang="en-US"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5</a:t>
            </a:r>
            <a:r>
              <a:rPr lang="en-US"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των μεταμοσχευμένων ασθενών με σύνδρομο </a:t>
            </a:r>
            <a:r>
              <a:rPr lang="en-US"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Alport</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 αναπτύσσει </a:t>
            </a:r>
            <a:r>
              <a:rPr lang="en-US"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anti-GBM </a:t>
            </a: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νόσο, </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Εμφανίζεται συνήθως τον πρώτο χρόνο μετά την μεταμόσχευση</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Επικράτηση του ανδρικού φύλου</a:t>
            </a: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Πτωχή </a:t>
            </a:r>
            <a:r>
              <a:rPr lang="el-GR"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ανταπόκριση στη θεραπεία με πλασμαφαίρεση και κυκλοφωσφαμίδη (απώλεια του μοσχεύματος στη πλειονότητα των περιπτώσεων) </a:t>
            </a:r>
            <a:endParaRPr lang="en-US"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a:p>
            <a:pPr lvl="1">
              <a:lnSpc>
                <a:spcPct val="120000"/>
              </a:lnSpc>
              <a:spcAft>
                <a:spcPts val="400"/>
              </a:spcAft>
            </a:pP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Σε ασθενείς με φυλοσύνδετο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Alport </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οφείλεται σε άλλο-αντισώματα έναντι επιτόπων της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α5NC1 </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υπομονάδας και σε ασθενείς με αυτοσωματικό υπολειπόμενο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Alport </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έναντι της </a:t>
            </a:r>
            <a:r>
              <a:rPr lang="en-US"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α3NC1 </a:t>
            </a:r>
            <a:r>
              <a:rPr lang="el-GR"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υπομονάδας </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του α3α4α5</a:t>
            </a:r>
            <a:r>
              <a:rPr lang="en-US"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NC1 </a:t>
            </a:r>
            <a:r>
              <a:rPr lang="el-GR"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εξαμερούς. </a:t>
            </a:r>
          </a:p>
          <a:p>
            <a:pPr>
              <a:lnSpc>
                <a:spcPct val="120000"/>
              </a:lnSpc>
              <a:spcAft>
                <a:spcPts val="400"/>
              </a:spcAft>
            </a:pPr>
            <a:r>
              <a:rPr lang="el-GR" sz="2000" dirty="0" smtClean="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rPr>
              <a:t>Η εκ νέου μεταμόσχευση σε αυτούς τους ασθενείς έχει ιδιαίτερα αυξημένο κίνδυνο υποτροπής (&gt;90% σε ορισμένες μελέτες).  </a:t>
            </a:r>
            <a:endParaRPr lang="en-US" sz="2000" dirty="0">
              <a:ln w="0"/>
              <a:gradFill flip="none" rotWithShape="1">
                <a:gsLst>
                  <a:gs pos="0">
                    <a:srgbClr val="4F81BD">
                      <a:lumMod val="50000"/>
                      <a:shade val="30000"/>
                      <a:satMod val="115000"/>
                    </a:srgbClr>
                  </a:gs>
                  <a:gs pos="50000">
                    <a:srgbClr val="4F81BD">
                      <a:lumMod val="50000"/>
                      <a:shade val="67500"/>
                      <a:satMod val="115000"/>
                    </a:srgbClr>
                  </a:gs>
                  <a:gs pos="100000">
                    <a:srgbClr val="4F81BD">
                      <a:lumMod val="50000"/>
                      <a:shade val="100000"/>
                      <a:satMod val="115000"/>
                    </a:srgbClr>
                  </a:gs>
                </a:gsLst>
                <a:lin ang="2700000" scaled="1"/>
                <a:tileRect/>
              </a:gradFill>
              <a:latin typeface="Corbel" panose="020B0503020204020204" pitchFamily="34" charset="0"/>
            </a:endParaRPr>
          </a:p>
        </p:txBody>
      </p:sp>
      <p:sp>
        <p:nvSpPr>
          <p:cNvPr id="808" name="Oval 807"/>
          <p:cNvSpPr>
            <a:spLocks noChangeAspect="1"/>
          </p:cNvSpPr>
          <p:nvPr/>
        </p:nvSpPr>
        <p:spPr>
          <a:xfrm>
            <a:off x="1700567" y="176784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4" name="Oval 23"/>
          <p:cNvSpPr>
            <a:spLocks noChangeAspect="1"/>
          </p:cNvSpPr>
          <p:nvPr/>
        </p:nvSpPr>
        <p:spPr>
          <a:xfrm>
            <a:off x="1700567" y="5046572"/>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Tree>
    <p:extLst>
      <p:ext uri="{BB962C8B-B14F-4D97-AF65-F5344CB8AC3E}">
        <p14:creationId xmlns="" xmlns:p14="http://schemas.microsoft.com/office/powerpoint/2010/main" val="389065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1277"/>
            <a:ext cx="9144000" cy="769375"/>
          </a:xfrm>
        </p:spPr>
        <p:txBody>
          <a:bodyPr vert="horz" wrap="square" lIns="71948" tIns="45687" rIns="71948" bIns="45687" rtlCol="0" anchor="ctr">
            <a:spAutoFit/>
          </a:bodyPr>
          <a:lstStyle/>
          <a:p>
            <a:r>
              <a:rPr lang="en-US" sz="2200" dirty="0">
                <a:latin typeface="Corbel" panose="020B0503020204020204" pitchFamily="34" charset="0"/>
              </a:rPr>
              <a:t>Outcomes of m</a:t>
            </a:r>
            <a:r>
              <a:rPr lang="en-US" sz="2200" dirty="0" smtClean="0">
                <a:latin typeface="Corbel" panose="020B0503020204020204" pitchFamily="34" charset="0"/>
              </a:rPr>
              <a:t>ale patients </a:t>
            </a:r>
            <a:r>
              <a:rPr lang="en-US" sz="2200" dirty="0">
                <a:latin typeface="Corbel" panose="020B0503020204020204" pitchFamily="34" charset="0"/>
              </a:rPr>
              <a:t>with Alport </a:t>
            </a:r>
            <a:r>
              <a:rPr lang="en-US" sz="2200" dirty="0" smtClean="0">
                <a:latin typeface="Corbel" panose="020B0503020204020204" pitchFamily="34" charset="0"/>
              </a:rPr>
              <a:t>syndrome</a:t>
            </a:r>
            <a:r>
              <a:rPr lang="en-US" sz="2200" dirty="0">
                <a:latin typeface="Corbel" panose="020B0503020204020204" pitchFamily="34" charset="0"/>
              </a:rPr>
              <a:t/>
            </a:r>
            <a:br>
              <a:rPr lang="en-US" sz="2200" dirty="0">
                <a:latin typeface="Corbel" panose="020B0503020204020204" pitchFamily="34" charset="0"/>
              </a:rPr>
            </a:br>
            <a:r>
              <a:rPr lang="en-US" sz="2200" dirty="0" smtClean="0">
                <a:latin typeface="Corbel" panose="020B0503020204020204" pitchFamily="34" charset="0"/>
              </a:rPr>
              <a:t>undergoing renal replacement therapy</a:t>
            </a:r>
            <a:endParaRPr lang="el-GR" sz="2200" dirty="0">
              <a:latin typeface="Corbel" panose="020B0503020204020204" pitchFamily="34" charset="0"/>
            </a:endParaRPr>
          </a:p>
        </p:txBody>
      </p:sp>
      <p:sp>
        <p:nvSpPr>
          <p:cNvPr id="763" name="TextBox 762"/>
          <p:cNvSpPr txBox="1"/>
          <p:nvPr/>
        </p:nvSpPr>
        <p:spPr>
          <a:xfrm>
            <a:off x="-824519" y="4777931"/>
            <a:ext cx="290464" cy="338554"/>
          </a:xfrm>
          <a:prstGeom prst="rect">
            <a:avLst/>
          </a:prstGeom>
          <a:noFill/>
        </p:spPr>
        <p:txBody>
          <a:bodyPr wrap="none" rtlCol="0">
            <a:spAutoFit/>
          </a:bodyPr>
          <a:lstStyle/>
          <a:p>
            <a:r>
              <a:rPr lang="en-US" sz="1600" dirty="0" smtClean="0">
                <a:latin typeface="Corbel" panose="020B0503020204020204" pitchFamily="34" charset="0"/>
              </a:rPr>
              <a:t>0</a:t>
            </a:r>
            <a:endParaRPr lang="el-GR" sz="16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err="1" smtClean="0">
                <a:solidFill>
                  <a:prstClr val="black">
                    <a:lumMod val="50000"/>
                    <a:lumOff val="50000"/>
                  </a:prstClr>
                </a:solidFill>
                <a:latin typeface="Corbel" panose="020B0503020204020204" pitchFamily="34" charset="0"/>
              </a:rPr>
              <a:t>Clin</a:t>
            </a:r>
            <a:r>
              <a:rPr lang="en-US" sz="1200" dirty="0" smtClean="0">
                <a:solidFill>
                  <a:prstClr val="black">
                    <a:lumMod val="50000"/>
                    <a:lumOff val="50000"/>
                  </a:prstClr>
                </a:solidFill>
                <a:latin typeface="Corbel" panose="020B0503020204020204" pitchFamily="34" charset="0"/>
              </a:rPr>
              <a:t> </a:t>
            </a:r>
            <a:r>
              <a:rPr lang="en-US" sz="1200" dirty="0">
                <a:solidFill>
                  <a:prstClr val="black">
                    <a:lumMod val="50000"/>
                    <a:lumOff val="50000"/>
                  </a:prstClr>
                </a:solidFill>
                <a:latin typeface="Corbel" panose="020B0503020204020204" pitchFamily="34" charset="0"/>
              </a:rPr>
              <a:t>J Am </a:t>
            </a:r>
            <a:r>
              <a:rPr lang="en-US" sz="1200" dirty="0" err="1">
                <a:solidFill>
                  <a:prstClr val="black">
                    <a:lumMod val="50000"/>
                    <a:lumOff val="50000"/>
                  </a:prstClr>
                </a:solidFill>
                <a:latin typeface="Corbel" panose="020B0503020204020204" pitchFamily="34" charset="0"/>
              </a:rPr>
              <a:t>Soc</a:t>
            </a:r>
            <a:r>
              <a:rPr lang="en-US" sz="1200" dirty="0">
                <a:solidFill>
                  <a:prstClr val="black">
                    <a:lumMod val="50000"/>
                    <a:lumOff val="50000"/>
                  </a:prstClr>
                </a:solidFill>
                <a:latin typeface="Corbel" panose="020B0503020204020204" pitchFamily="34" charset="0"/>
              </a:rPr>
              <a:t> </a:t>
            </a:r>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2012 Dec;7(12):</a:t>
            </a:r>
            <a:r>
              <a:rPr lang="en-US" sz="1200" dirty="0" smtClean="0">
                <a:solidFill>
                  <a:prstClr val="black">
                    <a:lumMod val="50000"/>
                    <a:lumOff val="50000"/>
                  </a:prstClr>
                </a:solidFill>
                <a:latin typeface="Corbel" panose="020B0503020204020204" pitchFamily="34" charset="0"/>
              </a:rPr>
              <a:t>1969-76.</a:t>
            </a:r>
            <a:endParaRPr lang="el-GR" sz="1200" dirty="0">
              <a:solidFill>
                <a:prstClr val="black">
                  <a:lumMod val="50000"/>
                  <a:lumOff val="50000"/>
                </a:prstClr>
              </a:solidFill>
              <a:latin typeface="Corbel" panose="020B0503020204020204" pitchFamily="34" charset="0"/>
            </a:endParaRPr>
          </a:p>
        </p:txBody>
      </p:sp>
      <p:grpSp>
        <p:nvGrpSpPr>
          <p:cNvPr id="6" name="Group 5"/>
          <p:cNvGrpSpPr/>
          <p:nvPr/>
        </p:nvGrpSpPr>
        <p:grpSpPr>
          <a:xfrm>
            <a:off x="1419367" y="1671584"/>
            <a:ext cx="8720919" cy="3985146"/>
            <a:chOff x="1337480" y="1187355"/>
            <a:chExt cx="8720919" cy="3985146"/>
          </a:xfrm>
        </p:grpSpPr>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l="10971" t="13493" r="17500" b="21606"/>
            <a:stretch/>
          </p:blipFill>
          <p:spPr>
            <a:xfrm>
              <a:off x="1337480" y="1187355"/>
              <a:ext cx="8720919" cy="3985146"/>
            </a:xfrm>
            <a:prstGeom prst="rect">
              <a:avLst/>
            </a:prstGeom>
          </p:spPr>
        </p:pic>
        <p:sp>
          <p:nvSpPr>
            <p:cNvPr id="5" name="TextBox 4"/>
            <p:cNvSpPr txBox="1"/>
            <p:nvPr/>
          </p:nvSpPr>
          <p:spPr>
            <a:xfrm>
              <a:off x="2129050" y="4747153"/>
              <a:ext cx="870751" cy="369332"/>
            </a:xfrm>
            <a:prstGeom prst="rect">
              <a:avLst/>
            </a:prstGeom>
            <a:noFill/>
          </p:spPr>
          <p:txBody>
            <a:bodyPr wrap="none" rtlCol="0">
              <a:spAutoFit/>
            </a:bodyPr>
            <a:lstStyle/>
            <a:p>
              <a:r>
                <a:rPr lang="en-US" dirty="0" smtClean="0">
                  <a:latin typeface="Corbel" panose="020B0503020204020204" pitchFamily="34" charset="0"/>
                </a:rPr>
                <a:t>patient</a:t>
              </a:r>
              <a:endParaRPr lang="el-GR" dirty="0">
                <a:latin typeface="Corbel" panose="020B0503020204020204" pitchFamily="34" charset="0"/>
              </a:endParaRPr>
            </a:p>
          </p:txBody>
        </p:sp>
        <p:sp>
          <p:nvSpPr>
            <p:cNvPr id="8" name="TextBox 7"/>
            <p:cNvSpPr txBox="1"/>
            <p:nvPr/>
          </p:nvSpPr>
          <p:spPr>
            <a:xfrm>
              <a:off x="6093724" y="4747153"/>
              <a:ext cx="651140" cy="369332"/>
            </a:xfrm>
            <a:prstGeom prst="rect">
              <a:avLst/>
            </a:prstGeom>
            <a:noFill/>
          </p:spPr>
          <p:txBody>
            <a:bodyPr wrap="none" rtlCol="0">
              <a:spAutoFit/>
            </a:bodyPr>
            <a:lstStyle/>
            <a:p>
              <a:r>
                <a:rPr lang="en-US" dirty="0" smtClean="0">
                  <a:latin typeface="Corbel" panose="020B0503020204020204" pitchFamily="34" charset="0"/>
                </a:rPr>
                <a:t>graft</a:t>
              </a:r>
              <a:endParaRPr lang="el-GR" dirty="0">
                <a:latin typeface="Corbel" panose="020B0503020204020204" pitchFamily="34" charset="0"/>
              </a:endParaRPr>
            </a:p>
          </p:txBody>
        </p:sp>
      </p:grpSp>
      <p:sp>
        <p:nvSpPr>
          <p:cNvPr id="7" name="Rectangle 6"/>
          <p:cNvSpPr/>
          <p:nvPr/>
        </p:nvSpPr>
        <p:spPr>
          <a:xfrm>
            <a:off x="8762094" y="1302252"/>
            <a:ext cx="2037674" cy="369332"/>
          </a:xfrm>
          <a:prstGeom prst="rect">
            <a:avLst/>
          </a:prstGeom>
        </p:spPr>
        <p:txBody>
          <a:bodyPr wrap="none">
            <a:spAutoFit/>
          </a:bodyPr>
          <a:lstStyle/>
          <a:p>
            <a:r>
              <a:rPr lang="en-US" dirty="0">
                <a:latin typeface="Corbel" panose="020B0503020204020204" pitchFamily="34" charset="0"/>
              </a:rPr>
              <a:t>ERA-EDTA Registry</a:t>
            </a:r>
            <a:endParaRPr lang="el-GR" dirty="0">
              <a:latin typeface="Corbel" panose="020B0503020204020204" pitchFamily="34" charset="0"/>
            </a:endParaRPr>
          </a:p>
        </p:txBody>
      </p:sp>
    </p:spTree>
    <p:extLst>
      <p:ext uri="{BB962C8B-B14F-4D97-AF65-F5344CB8AC3E}">
        <p14:creationId xmlns="" xmlns:p14="http://schemas.microsoft.com/office/powerpoint/2010/main" val="2417341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l-GR" sz="2200" dirty="0" smtClean="0">
                <a:latin typeface="Corbel" panose="020B0503020204020204" pitchFamily="34" charset="0"/>
              </a:rPr>
              <a:t>Γενετική ετερογένεια | Φυλοσύνδετο </a:t>
            </a:r>
            <a:r>
              <a:rPr lang="en-US" sz="2200" dirty="0" smtClean="0">
                <a:latin typeface="Corbel" panose="020B0503020204020204" pitchFamily="34" charset="0"/>
              </a:rPr>
              <a:t>Alport</a:t>
            </a:r>
            <a:endParaRPr lang="el-GR" sz="2200" dirty="0">
              <a:latin typeface="Corbel" panose="020B0503020204020204" pitchFamily="34" charset="0"/>
            </a:endParaRPr>
          </a:p>
        </p:txBody>
      </p:sp>
      <p:sp>
        <p:nvSpPr>
          <p:cNvPr id="135" name="Left Bracket 134"/>
          <p:cNvSpPr/>
          <p:nvPr/>
        </p:nvSpPr>
        <p:spPr>
          <a:xfrm>
            <a:off x="1747691" y="1115676"/>
            <a:ext cx="91439" cy="5459567"/>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6" name="Rectangle 135"/>
          <p:cNvSpPr/>
          <p:nvPr/>
        </p:nvSpPr>
        <p:spPr>
          <a:xfrm>
            <a:off x="1747690" y="1055784"/>
            <a:ext cx="8856626" cy="5519460"/>
          </a:xfrm>
          <a:prstGeom prst="rect">
            <a:avLst/>
          </a:prstGeom>
        </p:spPr>
        <p:txBody>
          <a:bodyPr wrap="square">
            <a:spAutoFit/>
          </a:bodyPr>
          <a:lstStyle/>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Περισσότερες από 400 μεταλλάξεις του </a:t>
            </a:r>
            <a:r>
              <a:rPr lang="en-US" sz="2000" i="1"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COL4A5</a:t>
            </a:r>
            <a:r>
              <a:rPr lang="en-US"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γονιδίου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έχουν αναγνωρισθεί σε οικογένειες με φυλοσύνδετο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Alport</a:t>
            </a:r>
            <a:endParaRPr lang="el-GR"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Η κλινική εικόνα εξαρτάται από την φύση της μετάλλαξης (</a:t>
            </a:r>
            <a:r>
              <a:rPr lang="en-US"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Genotype–phenotype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correlations</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t>
            </a:r>
            <a:endPar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lvl="1">
              <a:lnSpc>
                <a:spcPct val="120000"/>
              </a:lnSpc>
              <a:spcAft>
                <a:spcPts val="400"/>
              </a:spcAft>
            </a:pP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Στην </a:t>
            </a:r>
            <a:r>
              <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πλειονότητα των περιπτώσεων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είναι μικρές (</a:t>
            </a:r>
            <a:r>
              <a:rPr lang="en-US"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small </a:t>
            </a:r>
            <a:r>
              <a:rPr lang="en-US"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and include missense mutations, splice-site mutations, and small </a:t>
            </a:r>
            <a:r>
              <a:rPr lang="en-US"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deletions</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Σε αυτές τις περιπτώσεις η νεφρική ανεπάρκεια και η κώφωση συμβαίνουν μετά την ηλικία των 30 ετών (ενήλικος μορφή)</a:t>
            </a:r>
            <a:r>
              <a:rPr lang="en-US"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endPar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lvl="1">
              <a:lnSpc>
                <a:spcPct val="120000"/>
              </a:lnSpc>
              <a:spcAft>
                <a:spcPts val="400"/>
              </a:spcAft>
            </a:pP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Σε ένα 20% των περιπτώσεων οι μεταλλάξεις αφορούν σε σημαντικές αναδιατάξεις του </a:t>
            </a:r>
            <a:r>
              <a:rPr lang="en-US" i="1"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a:t>
            </a:r>
            <a:r>
              <a:rPr lang="en-US"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5  </a:t>
            </a:r>
            <a:r>
              <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γονιδίου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(μεγάλες διαγραφές, αλλαγή του πλαισίου ανάγνωσης). Σε αυτές τις περιπτώσεις η νεφρική ανεπάρκεια εμφανίζεται πρώιμα (νεανική μορφή)</a:t>
            </a:r>
          </a:p>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Σε σπάνιες περιπτώσεις υπάρχει συνδυασμένη μετάλλαξη του </a:t>
            </a:r>
            <a:r>
              <a:rPr lang="el-GR" sz="2000" i="1"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COL4A6</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γονιδίου</a:t>
            </a:r>
            <a:endPar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lvl="1">
              <a:lnSpc>
                <a:spcPct val="120000"/>
              </a:lnSpc>
              <a:spcAft>
                <a:spcPts val="400"/>
              </a:spcAft>
            </a:pP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Τα </a:t>
            </a:r>
            <a:r>
              <a:rPr lang="en-US" i="1"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COL4A5</a:t>
            </a:r>
            <a:r>
              <a:rPr lang="en-US"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και </a:t>
            </a:r>
            <a:r>
              <a:rPr lang="en-US" i="1"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a:t>
            </a:r>
            <a:r>
              <a:rPr lang="el-GR" i="1"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6</a:t>
            </a:r>
            <a:r>
              <a:rPr lang="en-US"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διατάσσονται </a:t>
            </a:r>
            <a:r>
              <a:rPr lang="en-US"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‘head to head’</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Μεταλλάξεις στο 5’ άκρο του  </a:t>
            </a:r>
            <a:r>
              <a:rPr lang="en-US" i="1"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COL4A5</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που εκτείνονται και στο </a:t>
            </a:r>
            <a:r>
              <a:rPr lang="en-US" i="1"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COL4A6</a:t>
            </a:r>
            <a:r>
              <a:rPr lang="en-US"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γονίδιο συνδυάζουν </a:t>
            </a:r>
            <a:r>
              <a:rPr lang="en-US"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X-linked AS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με διάχυτη </a:t>
            </a:r>
            <a:r>
              <a:rPr lang="el-GR" dirty="0" err="1"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λειομυωμάτωση</a:t>
            </a:r>
            <a:endPar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p:txBody>
      </p:sp>
      <p:sp>
        <p:nvSpPr>
          <p:cNvPr id="137" name="Oval 136"/>
          <p:cNvSpPr>
            <a:spLocks noChangeAspect="1"/>
          </p:cNvSpPr>
          <p:nvPr/>
        </p:nvSpPr>
        <p:spPr>
          <a:xfrm>
            <a:off x="1700567" y="1257208"/>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8" name="Oval 137"/>
          <p:cNvSpPr>
            <a:spLocks noChangeAspect="1"/>
          </p:cNvSpPr>
          <p:nvPr/>
        </p:nvSpPr>
        <p:spPr>
          <a:xfrm>
            <a:off x="1700567" y="203473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9" name="Oval 138"/>
          <p:cNvSpPr>
            <a:spLocks noChangeAspect="1"/>
          </p:cNvSpPr>
          <p:nvPr/>
        </p:nvSpPr>
        <p:spPr>
          <a:xfrm>
            <a:off x="1700567" y="521534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329161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l-GR" sz="2200" dirty="0" smtClean="0">
                <a:latin typeface="Corbel" panose="020B0503020204020204" pitchFamily="34" charset="0"/>
              </a:rPr>
              <a:t>Γενετική ετερογένεια | Φυλοσύνδετο </a:t>
            </a:r>
            <a:r>
              <a:rPr lang="en-US" sz="2200" dirty="0" smtClean="0">
                <a:latin typeface="Corbel" panose="020B0503020204020204" pitchFamily="34" charset="0"/>
              </a:rPr>
              <a:t>Alport</a:t>
            </a:r>
            <a:endParaRPr lang="el-GR" sz="2200" dirty="0">
              <a:latin typeface="Corbel" panose="020B0503020204020204" pitchFamily="34" charset="0"/>
            </a:endParaRPr>
          </a:p>
        </p:txBody>
      </p:sp>
      <p:grpSp>
        <p:nvGrpSpPr>
          <p:cNvPr id="804" name="Group 803"/>
          <p:cNvGrpSpPr/>
          <p:nvPr/>
        </p:nvGrpSpPr>
        <p:grpSpPr>
          <a:xfrm>
            <a:off x="2408957" y="1461764"/>
            <a:ext cx="7910122" cy="2636217"/>
            <a:chOff x="2408957" y="1698249"/>
            <a:chExt cx="7910122" cy="2636217"/>
          </a:xfrm>
        </p:grpSpPr>
        <p:grpSp>
          <p:nvGrpSpPr>
            <p:cNvPr id="801" name="Group 800"/>
            <p:cNvGrpSpPr/>
            <p:nvPr/>
          </p:nvGrpSpPr>
          <p:grpSpPr>
            <a:xfrm>
              <a:off x="2408957" y="1698249"/>
              <a:ext cx="3379259" cy="2319799"/>
              <a:chOff x="968506" y="1088442"/>
              <a:chExt cx="3379259" cy="2319799"/>
            </a:xfrm>
          </p:grpSpPr>
          <p:sp>
            <p:nvSpPr>
              <p:cNvPr id="26" name="TextBox 25"/>
              <p:cNvSpPr txBox="1"/>
              <p:nvPr/>
            </p:nvSpPr>
            <p:spPr>
              <a:xfrm>
                <a:off x="3269307" y="1088442"/>
                <a:ext cx="1078458" cy="523220"/>
              </a:xfrm>
              <a:prstGeom prst="rect">
                <a:avLst/>
              </a:prstGeom>
              <a:noFill/>
            </p:spPr>
            <p:txBody>
              <a:bodyPr wrap="square" rtlCol="0">
                <a:spAutoFit/>
              </a:bodyPr>
              <a:lstStyle/>
              <a:p>
                <a:pPr algn="ctr"/>
                <a:r>
                  <a:rPr lang="el-GR" sz="1400" dirty="0" smtClean="0">
                    <a:latin typeface="Corbel" panose="020B0503020204020204" pitchFamily="34" charset="0"/>
                  </a:rPr>
                  <a:t>Άνδρας</a:t>
                </a:r>
                <a:endParaRPr lang="en-US" sz="1400" dirty="0" smtClean="0">
                  <a:latin typeface="Corbel" panose="020B0503020204020204" pitchFamily="34" charset="0"/>
                </a:endParaRPr>
              </a:p>
              <a:p>
                <a:pPr algn="ctr"/>
                <a:r>
                  <a:rPr lang="en-US" sz="1400" dirty="0" smtClean="0">
                    <a:latin typeface="Corbel" panose="020B0503020204020204" pitchFamily="34" charset="0"/>
                  </a:rPr>
                  <a:t>X-linked AS</a:t>
                </a:r>
                <a:endParaRPr lang="el-GR" sz="1400" dirty="0">
                  <a:latin typeface="Corbel" panose="020B0503020204020204" pitchFamily="34" charset="0"/>
                </a:endParaRPr>
              </a:p>
            </p:txBody>
          </p:sp>
          <p:grpSp>
            <p:nvGrpSpPr>
              <p:cNvPr id="61" name="Group 60"/>
              <p:cNvGrpSpPr/>
              <p:nvPr/>
            </p:nvGrpSpPr>
            <p:grpSpPr>
              <a:xfrm>
                <a:off x="2216599" y="1431306"/>
                <a:ext cx="344945" cy="536153"/>
                <a:chOff x="645190" y="2075583"/>
                <a:chExt cx="431181" cy="670191"/>
              </a:xfrm>
            </p:grpSpPr>
            <p:sp>
              <p:nvSpPr>
                <p:cNvPr id="40" name="Rounded Rectangle 39"/>
                <p:cNvSpPr/>
                <p:nvPr/>
              </p:nvSpPr>
              <p:spPr>
                <a:xfrm>
                  <a:off x="645190" y="2075583"/>
                  <a:ext cx="431181" cy="670191"/>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6" name="Group 75"/>
                <p:cNvGrpSpPr/>
                <p:nvPr/>
              </p:nvGrpSpPr>
              <p:grpSpPr>
                <a:xfrm>
                  <a:off x="720012" y="2141845"/>
                  <a:ext cx="281536" cy="537667"/>
                  <a:chOff x="997754" y="1028751"/>
                  <a:chExt cx="281536" cy="537667"/>
                </a:xfrm>
              </p:grpSpPr>
              <p:sp>
                <p:nvSpPr>
                  <p:cNvPr id="77" name="Rounded Rectangle 76"/>
                  <p:cNvSpPr/>
                  <p:nvPr/>
                </p:nvSpPr>
                <p:spPr>
                  <a:xfrm>
                    <a:off x="1173450" y="1240233"/>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8" name="Rounded Rectangle 77"/>
                  <p:cNvSpPr/>
                  <p:nvPr/>
                </p:nvSpPr>
                <p:spPr>
                  <a:xfrm>
                    <a:off x="1173450" y="1028751"/>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9" name="Rectangle 78"/>
                  <p:cNvSpPr/>
                  <p:nvPr/>
                </p:nvSpPr>
                <p:spPr>
                  <a:xfrm>
                    <a:off x="1173450" y="1352576"/>
                    <a:ext cx="105840" cy="9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0" name="Rectangle 79"/>
                  <p:cNvSpPr/>
                  <p:nvPr/>
                </p:nvSpPr>
                <p:spPr>
                  <a:xfrm>
                    <a:off x="1173450" y="1453152"/>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 name="Rounded Rectangle 80"/>
                  <p:cNvSpPr/>
                  <p:nvPr/>
                </p:nvSpPr>
                <p:spPr>
                  <a:xfrm>
                    <a:off x="997754" y="1240233"/>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 name="Rounded Rectangle 81"/>
                  <p:cNvSpPr/>
                  <p:nvPr/>
                </p:nvSpPr>
                <p:spPr>
                  <a:xfrm>
                    <a:off x="997754" y="1028751"/>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3" name="Rectangle 82"/>
                  <p:cNvSpPr/>
                  <p:nvPr/>
                </p:nvSpPr>
                <p:spPr>
                  <a:xfrm>
                    <a:off x="997754" y="1352576"/>
                    <a:ext cx="105840" cy="9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4" name="Rectangle 83"/>
                  <p:cNvSpPr/>
                  <p:nvPr/>
                </p:nvSpPr>
                <p:spPr>
                  <a:xfrm>
                    <a:off x="997754" y="1453152"/>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grpSp>
            <p:nvGrpSpPr>
              <p:cNvPr id="60" name="Group 59"/>
              <p:cNvGrpSpPr/>
              <p:nvPr/>
            </p:nvGrpSpPr>
            <p:grpSpPr>
              <a:xfrm>
                <a:off x="3000116" y="1431306"/>
                <a:ext cx="344945" cy="536153"/>
                <a:chOff x="1409740" y="2130574"/>
                <a:chExt cx="431181" cy="670191"/>
              </a:xfrm>
            </p:grpSpPr>
            <p:grpSp>
              <p:nvGrpSpPr>
                <p:cNvPr id="85" name="Group 84"/>
                <p:cNvGrpSpPr/>
                <p:nvPr/>
              </p:nvGrpSpPr>
              <p:grpSpPr>
                <a:xfrm>
                  <a:off x="1507242" y="2196836"/>
                  <a:ext cx="236176" cy="537667"/>
                  <a:chOff x="1678183" y="1046781"/>
                  <a:chExt cx="236176" cy="537667"/>
                </a:xfrm>
              </p:grpSpPr>
              <p:sp>
                <p:nvSpPr>
                  <p:cNvPr id="86" name="Rounded Rectangle 85"/>
                  <p:cNvSpPr/>
                  <p:nvPr/>
                </p:nvSpPr>
                <p:spPr>
                  <a:xfrm>
                    <a:off x="1853879" y="1325624"/>
                    <a:ext cx="60480" cy="186391"/>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7" name="Rounded Rectangle 86"/>
                  <p:cNvSpPr/>
                  <p:nvPr/>
                </p:nvSpPr>
                <p:spPr>
                  <a:xfrm>
                    <a:off x="1853879" y="1204777"/>
                    <a:ext cx="60480" cy="12096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8" name="Rounded Rectangle 87"/>
                  <p:cNvSpPr/>
                  <p:nvPr/>
                </p:nvSpPr>
                <p:spPr>
                  <a:xfrm>
                    <a:off x="1678183" y="1258263"/>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9" name="Rounded Rectangle 88"/>
                  <p:cNvSpPr/>
                  <p:nvPr/>
                </p:nvSpPr>
                <p:spPr>
                  <a:xfrm>
                    <a:off x="1678183" y="1046781"/>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0" name="Rectangle 89"/>
                  <p:cNvSpPr/>
                  <p:nvPr/>
                </p:nvSpPr>
                <p:spPr>
                  <a:xfrm>
                    <a:off x="1678183" y="1370606"/>
                    <a:ext cx="105840" cy="9678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1" name="Rectangle 90"/>
                  <p:cNvSpPr/>
                  <p:nvPr/>
                </p:nvSpPr>
                <p:spPr>
                  <a:xfrm>
                    <a:off x="1678183" y="1471182"/>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92" name="Rounded Rectangle 91"/>
                <p:cNvSpPr/>
                <p:nvPr/>
              </p:nvSpPr>
              <p:spPr>
                <a:xfrm>
                  <a:off x="1409740" y="2130574"/>
                  <a:ext cx="431181" cy="670191"/>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2" name="Group 61"/>
              <p:cNvGrpSpPr/>
              <p:nvPr/>
            </p:nvGrpSpPr>
            <p:grpSpPr>
              <a:xfrm>
                <a:off x="1433082" y="2305629"/>
                <a:ext cx="344945" cy="536153"/>
                <a:chOff x="184295" y="2799603"/>
                <a:chExt cx="431181" cy="670191"/>
              </a:xfrm>
            </p:grpSpPr>
            <p:sp>
              <p:nvSpPr>
                <p:cNvPr id="96" name="Rounded Rectangle 95"/>
                <p:cNvSpPr/>
                <p:nvPr/>
              </p:nvSpPr>
              <p:spPr>
                <a:xfrm>
                  <a:off x="184295" y="2799603"/>
                  <a:ext cx="431181" cy="670191"/>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8" name="Rounded Rectangle 97"/>
                <p:cNvSpPr/>
                <p:nvPr/>
              </p:nvSpPr>
              <p:spPr>
                <a:xfrm>
                  <a:off x="434813" y="3077347"/>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9" name="Rounded Rectangle 98"/>
                <p:cNvSpPr/>
                <p:nvPr/>
              </p:nvSpPr>
              <p:spPr>
                <a:xfrm>
                  <a:off x="434813" y="2865865"/>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0" name="Rectangle 99"/>
                <p:cNvSpPr/>
                <p:nvPr/>
              </p:nvSpPr>
              <p:spPr>
                <a:xfrm>
                  <a:off x="434813" y="3189690"/>
                  <a:ext cx="105840" cy="9678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1" name="Rectangle 100"/>
                <p:cNvSpPr/>
                <p:nvPr/>
              </p:nvSpPr>
              <p:spPr>
                <a:xfrm>
                  <a:off x="434813" y="3290266"/>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2" name="Rounded Rectangle 101"/>
                <p:cNvSpPr/>
                <p:nvPr/>
              </p:nvSpPr>
              <p:spPr>
                <a:xfrm>
                  <a:off x="259117" y="3077347"/>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3" name="Rounded Rectangle 102"/>
                <p:cNvSpPr/>
                <p:nvPr/>
              </p:nvSpPr>
              <p:spPr>
                <a:xfrm>
                  <a:off x="259117" y="2865865"/>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4" name="Rectangle 103"/>
                <p:cNvSpPr/>
                <p:nvPr/>
              </p:nvSpPr>
              <p:spPr>
                <a:xfrm>
                  <a:off x="259117" y="3189690"/>
                  <a:ext cx="105840" cy="9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5" name="Rectangle 104"/>
                <p:cNvSpPr/>
                <p:nvPr/>
              </p:nvSpPr>
              <p:spPr>
                <a:xfrm>
                  <a:off x="259117" y="3290266"/>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6" name="Group 105"/>
              <p:cNvGrpSpPr/>
              <p:nvPr/>
            </p:nvGrpSpPr>
            <p:grpSpPr>
              <a:xfrm>
                <a:off x="3000116" y="2305629"/>
                <a:ext cx="344945" cy="536153"/>
                <a:chOff x="1409740" y="2130574"/>
                <a:chExt cx="431181" cy="670191"/>
              </a:xfrm>
            </p:grpSpPr>
            <p:grpSp>
              <p:nvGrpSpPr>
                <p:cNvPr id="107" name="Group 106"/>
                <p:cNvGrpSpPr/>
                <p:nvPr/>
              </p:nvGrpSpPr>
              <p:grpSpPr>
                <a:xfrm>
                  <a:off x="1507242" y="2196836"/>
                  <a:ext cx="236176" cy="537667"/>
                  <a:chOff x="1678183" y="1046781"/>
                  <a:chExt cx="236176" cy="537667"/>
                </a:xfrm>
              </p:grpSpPr>
              <p:sp>
                <p:nvSpPr>
                  <p:cNvPr id="109" name="Rounded Rectangle 108"/>
                  <p:cNvSpPr/>
                  <p:nvPr/>
                </p:nvSpPr>
                <p:spPr>
                  <a:xfrm>
                    <a:off x="1853879" y="1325624"/>
                    <a:ext cx="60480" cy="186391"/>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Rounded Rectangle 109"/>
                  <p:cNvSpPr/>
                  <p:nvPr/>
                </p:nvSpPr>
                <p:spPr>
                  <a:xfrm>
                    <a:off x="1853879" y="1204777"/>
                    <a:ext cx="60480" cy="12096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1" name="Rounded Rectangle 110"/>
                  <p:cNvSpPr/>
                  <p:nvPr/>
                </p:nvSpPr>
                <p:spPr>
                  <a:xfrm>
                    <a:off x="1678183" y="1258263"/>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2" name="Rounded Rectangle 111"/>
                  <p:cNvSpPr/>
                  <p:nvPr/>
                </p:nvSpPr>
                <p:spPr>
                  <a:xfrm>
                    <a:off x="1678183" y="1046781"/>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3" name="Rectangle 112"/>
                  <p:cNvSpPr/>
                  <p:nvPr/>
                </p:nvSpPr>
                <p:spPr>
                  <a:xfrm>
                    <a:off x="1678183" y="1370606"/>
                    <a:ext cx="105840" cy="9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4" name="Rectangle 113"/>
                  <p:cNvSpPr/>
                  <p:nvPr/>
                </p:nvSpPr>
                <p:spPr>
                  <a:xfrm>
                    <a:off x="1678183" y="1471182"/>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08" name="Rounded Rectangle 107"/>
                <p:cNvSpPr/>
                <p:nvPr/>
              </p:nvSpPr>
              <p:spPr>
                <a:xfrm>
                  <a:off x="1409740" y="2130574"/>
                  <a:ext cx="431181" cy="670191"/>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68" name="Group 67"/>
              <p:cNvGrpSpPr/>
              <p:nvPr/>
            </p:nvGrpSpPr>
            <p:grpSpPr>
              <a:xfrm>
                <a:off x="2216599" y="2305629"/>
                <a:ext cx="344945" cy="536153"/>
                <a:chOff x="1684996" y="2541426"/>
                <a:chExt cx="344945" cy="536153"/>
              </a:xfrm>
            </p:grpSpPr>
            <p:sp>
              <p:nvSpPr>
                <p:cNvPr id="116" name="Rounded Rectangle 115"/>
                <p:cNvSpPr/>
                <p:nvPr/>
              </p:nvSpPr>
              <p:spPr>
                <a:xfrm>
                  <a:off x="1684996" y="2541426"/>
                  <a:ext cx="344945" cy="536153"/>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8" name="Rounded Rectangle 117"/>
                <p:cNvSpPr/>
                <p:nvPr/>
              </p:nvSpPr>
              <p:spPr>
                <a:xfrm>
                  <a:off x="1885410" y="2763622"/>
                  <a:ext cx="84672" cy="260948"/>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9" name="Rounded Rectangle 118"/>
                <p:cNvSpPr/>
                <p:nvPr/>
              </p:nvSpPr>
              <p:spPr>
                <a:xfrm>
                  <a:off x="1885410" y="2594436"/>
                  <a:ext cx="84672" cy="169344"/>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0" name="Rectangle 119"/>
                <p:cNvSpPr/>
                <p:nvPr/>
              </p:nvSpPr>
              <p:spPr>
                <a:xfrm>
                  <a:off x="1885410" y="2853496"/>
                  <a:ext cx="84672" cy="774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1" name="Rectangle 120"/>
                <p:cNvSpPr/>
                <p:nvPr/>
              </p:nvSpPr>
              <p:spPr>
                <a:xfrm>
                  <a:off x="1885410" y="2933957"/>
                  <a:ext cx="84672" cy="4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2" name="Rounded Rectangle 121"/>
                <p:cNvSpPr/>
                <p:nvPr/>
              </p:nvSpPr>
              <p:spPr>
                <a:xfrm>
                  <a:off x="1744854" y="2763622"/>
                  <a:ext cx="84672" cy="260948"/>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3" name="Rounded Rectangle 122"/>
                <p:cNvSpPr/>
                <p:nvPr/>
              </p:nvSpPr>
              <p:spPr>
                <a:xfrm>
                  <a:off x="1744854" y="2594436"/>
                  <a:ext cx="84672" cy="169344"/>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4" name="Rectangle 123"/>
                <p:cNvSpPr/>
                <p:nvPr/>
              </p:nvSpPr>
              <p:spPr>
                <a:xfrm>
                  <a:off x="1744854" y="2853496"/>
                  <a:ext cx="84672" cy="7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5" name="Rectangle 124"/>
                <p:cNvSpPr/>
                <p:nvPr/>
              </p:nvSpPr>
              <p:spPr>
                <a:xfrm>
                  <a:off x="1744854" y="2933957"/>
                  <a:ext cx="84672" cy="4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26" name="Group 125"/>
              <p:cNvGrpSpPr/>
              <p:nvPr/>
            </p:nvGrpSpPr>
            <p:grpSpPr>
              <a:xfrm>
                <a:off x="3783633" y="2305629"/>
                <a:ext cx="344945" cy="536153"/>
                <a:chOff x="1409740" y="2130574"/>
                <a:chExt cx="431181" cy="670191"/>
              </a:xfrm>
            </p:grpSpPr>
            <p:grpSp>
              <p:nvGrpSpPr>
                <p:cNvPr id="127" name="Group 126"/>
                <p:cNvGrpSpPr/>
                <p:nvPr/>
              </p:nvGrpSpPr>
              <p:grpSpPr>
                <a:xfrm>
                  <a:off x="1507242" y="2196836"/>
                  <a:ext cx="236176" cy="537667"/>
                  <a:chOff x="1678183" y="1046781"/>
                  <a:chExt cx="236176" cy="537667"/>
                </a:xfrm>
              </p:grpSpPr>
              <p:sp>
                <p:nvSpPr>
                  <p:cNvPr id="129" name="Rounded Rectangle 128"/>
                  <p:cNvSpPr/>
                  <p:nvPr/>
                </p:nvSpPr>
                <p:spPr>
                  <a:xfrm>
                    <a:off x="1853879" y="1325624"/>
                    <a:ext cx="60480" cy="186391"/>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0" name="Rounded Rectangle 129"/>
                  <p:cNvSpPr/>
                  <p:nvPr/>
                </p:nvSpPr>
                <p:spPr>
                  <a:xfrm>
                    <a:off x="1853879" y="1204777"/>
                    <a:ext cx="60480" cy="12096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1" name="Rounded Rectangle 130"/>
                  <p:cNvSpPr/>
                  <p:nvPr/>
                </p:nvSpPr>
                <p:spPr>
                  <a:xfrm>
                    <a:off x="1678183" y="1258263"/>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2" name="Rounded Rectangle 131"/>
                  <p:cNvSpPr/>
                  <p:nvPr/>
                </p:nvSpPr>
                <p:spPr>
                  <a:xfrm>
                    <a:off x="1678183" y="1046781"/>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3" name="Rectangle 132"/>
                  <p:cNvSpPr/>
                  <p:nvPr/>
                </p:nvSpPr>
                <p:spPr>
                  <a:xfrm>
                    <a:off x="1678183" y="1370606"/>
                    <a:ext cx="105840" cy="9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4" name="Rectangle 133"/>
                  <p:cNvSpPr/>
                  <p:nvPr/>
                </p:nvSpPr>
                <p:spPr>
                  <a:xfrm>
                    <a:off x="1678183" y="1471182"/>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8" name="Rounded Rectangle 127"/>
                <p:cNvSpPr/>
                <p:nvPr/>
              </p:nvSpPr>
              <p:spPr>
                <a:xfrm>
                  <a:off x="1409740" y="2130574"/>
                  <a:ext cx="431181" cy="670191"/>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40" name="TextBox 139"/>
              <p:cNvSpPr txBox="1"/>
              <p:nvPr/>
            </p:nvSpPr>
            <p:spPr>
              <a:xfrm>
                <a:off x="1353373" y="2885021"/>
                <a:ext cx="1289441" cy="523220"/>
              </a:xfrm>
              <a:prstGeom prst="rect">
                <a:avLst/>
              </a:prstGeom>
              <a:noFill/>
            </p:spPr>
            <p:txBody>
              <a:bodyPr wrap="square" rtlCol="0">
                <a:spAutoFit/>
              </a:bodyPr>
              <a:lstStyle/>
              <a:p>
                <a:pPr algn="ctr"/>
                <a:r>
                  <a:rPr lang="el-GR" sz="1400" dirty="0" smtClean="0">
                    <a:latin typeface="Corbel" panose="020B0503020204020204" pitchFamily="34" charset="0"/>
                  </a:rPr>
                  <a:t>Κορίτσια ετεροζυγώτες</a:t>
                </a:r>
                <a:endParaRPr lang="el-GR" sz="1400" dirty="0">
                  <a:latin typeface="Corbel" panose="020B0503020204020204" pitchFamily="34" charset="0"/>
                </a:endParaRPr>
              </a:p>
            </p:txBody>
          </p:sp>
          <p:sp>
            <p:nvSpPr>
              <p:cNvPr id="169" name="TextBox 168"/>
              <p:cNvSpPr txBox="1"/>
              <p:nvPr/>
            </p:nvSpPr>
            <p:spPr>
              <a:xfrm>
                <a:off x="3032958" y="2885021"/>
                <a:ext cx="1029157" cy="523220"/>
              </a:xfrm>
              <a:prstGeom prst="rect">
                <a:avLst/>
              </a:prstGeom>
              <a:noFill/>
            </p:spPr>
            <p:txBody>
              <a:bodyPr wrap="square" rtlCol="0">
                <a:spAutoFit/>
              </a:bodyPr>
              <a:lstStyle/>
              <a:p>
                <a:pPr algn="ctr"/>
                <a:r>
                  <a:rPr lang="el-GR" sz="1400" dirty="0" smtClean="0">
                    <a:latin typeface="Corbel" panose="020B0503020204020204" pitchFamily="34" charset="0"/>
                  </a:rPr>
                  <a:t>Αγόρια υγιή</a:t>
                </a:r>
                <a:endParaRPr lang="el-GR" sz="1400" dirty="0">
                  <a:latin typeface="Corbel" panose="020B0503020204020204" pitchFamily="34" charset="0"/>
                </a:endParaRPr>
              </a:p>
            </p:txBody>
          </p:sp>
          <p:sp>
            <p:nvSpPr>
              <p:cNvPr id="208" name="TextBox 207"/>
              <p:cNvSpPr txBox="1"/>
              <p:nvPr/>
            </p:nvSpPr>
            <p:spPr>
              <a:xfrm>
                <a:off x="1428015" y="1112144"/>
                <a:ext cx="846857" cy="523220"/>
              </a:xfrm>
              <a:prstGeom prst="rect">
                <a:avLst/>
              </a:prstGeom>
              <a:noFill/>
            </p:spPr>
            <p:txBody>
              <a:bodyPr wrap="square" rtlCol="0">
                <a:spAutoFit/>
              </a:bodyPr>
              <a:lstStyle/>
              <a:p>
                <a:pPr algn="ctr"/>
                <a:r>
                  <a:rPr lang="el-GR" sz="1400" dirty="0" smtClean="0">
                    <a:latin typeface="Corbel" panose="020B0503020204020204" pitchFamily="34" charset="0"/>
                  </a:rPr>
                  <a:t>Γυναίκα υγιής</a:t>
                </a:r>
                <a:endParaRPr lang="el-GR" sz="1400" dirty="0">
                  <a:latin typeface="Corbel" panose="020B0503020204020204" pitchFamily="34" charset="0"/>
                </a:endParaRPr>
              </a:p>
            </p:txBody>
          </p:sp>
          <p:sp>
            <p:nvSpPr>
              <p:cNvPr id="800" name="TextBox 799"/>
              <p:cNvSpPr txBox="1"/>
              <p:nvPr/>
            </p:nvSpPr>
            <p:spPr>
              <a:xfrm>
                <a:off x="968506" y="1197832"/>
                <a:ext cx="330540" cy="338554"/>
              </a:xfrm>
              <a:prstGeom prst="rect">
                <a:avLst/>
              </a:prstGeom>
              <a:noFill/>
            </p:spPr>
            <p:txBody>
              <a:bodyPr wrap="none" rtlCol="0">
                <a:spAutoFit/>
              </a:bodyPr>
              <a:lstStyle/>
              <a:p>
                <a:r>
                  <a:rPr lang="el-GR" sz="1600" dirty="0" smtClean="0">
                    <a:latin typeface="Corbel" panose="020B0503020204020204" pitchFamily="34" charset="0"/>
                  </a:rPr>
                  <a:t>1.</a:t>
                </a:r>
                <a:endParaRPr lang="el-GR" sz="1600" dirty="0">
                  <a:latin typeface="Corbel" panose="020B0503020204020204" pitchFamily="34" charset="0"/>
                </a:endParaRPr>
              </a:p>
            </p:txBody>
          </p:sp>
        </p:grpSp>
        <p:sp>
          <p:nvSpPr>
            <p:cNvPr id="25" name="TextBox 24"/>
            <p:cNvSpPr txBox="1"/>
            <p:nvPr/>
          </p:nvSpPr>
          <p:spPr>
            <a:xfrm>
              <a:off x="7071899" y="1701923"/>
              <a:ext cx="1296788" cy="523220"/>
            </a:xfrm>
            <a:prstGeom prst="rect">
              <a:avLst/>
            </a:prstGeom>
            <a:noFill/>
          </p:spPr>
          <p:txBody>
            <a:bodyPr wrap="square" rtlCol="0">
              <a:spAutoFit/>
            </a:bodyPr>
            <a:lstStyle/>
            <a:p>
              <a:pPr algn="ctr"/>
              <a:r>
                <a:rPr lang="el-GR" sz="1400" dirty="0" smtClean="0">
                  <a:latin typeface="Corbel" panose="020B0503020204020204" pitchFamily="34" charset="0"/>
                </a:rPr>
                <a:t>Γυναίκα ετεροζυγώτης</a:t>
              </a:r>
              <a:endParaRPr lang="el-GR" sz="1400" dirty="0">
                <a:latin typeface="Corbel" panose="020B0503020204020204" pitchFamily="34" charset="0"/>
              </a:endParaRPr>
            </a:p>
          </p:txBody>
        </p:sp>
        <p:grpSp>
          <p:nvGrpSpPr>
            <p:cNvPr id="150" name="Group 149"/>
            <p:cNvGrpSpPr/>
            <p:nvPr/>
          </p:nvGrpSpPr>
          <p:grpSpPr>
            <a:xfrm>
              <a:off x="8329822" y="1990242"/>
              <a:ext cx="344945" cy="536153"/>
              <a:chOff x="184295" y="2799603"/>
              <a:chExt cx="431181" cy="670191"/>
            </a:xfrm>
          </p:grpSpPr>
          <p:sp>
            <p:nvSpPr>
              <p:cNvPr id="151" name="Rounded Rectangle 150"/>
              <p:cNvSpPr/>
              <p:nvPr/>
            </p:nvSpPr>
            <p:spPr>
              <a:xfrm>
                <a:off x="184295" y="2799603"/>
                <a:ext cx="431181" cy="670191"/>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2" name="Rounded Rectangle 151"/>
              <p:cNvSpPr/>
              <p:nvPr/>
            </p:nvSpPr>
            <p:spPr>
              <a:xfrm>
                <a:off x="434813" y="3077347"/>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3" name="Rounded Rectangle 152"/>
              <p:cNvSpPr/>
              <p:nvPr/>
            </p:nvSpPr>
            <p:spPr>
              <a:xfrm>
                <a:off x="434813" y="2865865"/>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4" name="Rectangle 153"/>
              <p:cNvSpPr/>
              <p:nvPr/>
            </p:nvSpPr>
            <p:spPr>
              <a:xfrm>
                <a:off x="434813" y="3189690"/>
                <a:ext cx="105840" cy="9678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5" name="Rectangle 154"/>
              <p:cNvSpPr/>
              <p:nvPr/>
            </p:nvSpPr>
            <p:spPr>
              <a:xfrm>
                <a:off x="434813" y="3290266"/>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6" name="Rounded Rectangle 155"/>
              <p:cNvSpPr/>
              <p:nvPr/>
            </p:nvSpPr>
            <p:spPr>
              <a:xfrm>
                <a:off x="259117" y="3077347"/>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7" name="Rounded Rectangle 156"/>
              <p:cNvSpPr/>
              <p:nvPr/>
            </p:nvSpPr>
            <p:spPr>
              <a:xfrm>
                <a:off x="259117" y="2865865"/>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8" name="Rectangle 157"/>
              <p:cNvSpPr/>
              <p:nvPr/>
            </p:nvSpPr>
            <p:spPr>
              <a:xfrm>
                <a:off x="259117" y="3189690"/>
                <a:ext cx="105840" cy="9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9" name="Rectangle 158"/>
              <p:cNvSpPr/>
              <p:nvPr/>
            </p:nvSpPr>
            <p:spPr>
              <a:xfrm>
                <a:off x="259117" y="3290266"/>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60" name="Group 159"/>
            <p:cNvGrpSpPr/>
            <p:nvPr/>
          </p:nvGrpSpPr>
          <p:grpSpPr>
            <a:xfrm>
              <a:off x="9113339" y="1990242"/>
              <a:ext cx="344945" cy="536153"/>
              <a:chOff x="1409740" y="2130574"/>
              <a:chExt cx="431181" cy="670191"/>
            </a:xfrm>
          </p:grpSpPr>
          <p:grpSp>
            <p:nvGrpSpPr>
              <p:cNvPr id="161" name="Group 160"/>
              <p:cNvGrpSpPr/>
              <p:nvPr/>
            </p:nvGrpSpPr>
            <p:grpSpPr>
              <a:xfrm>
                <a:off x="1507242" y="2196836"/>
                <a:ext cx="236176" cy="537667"/>
                <a:chOff x="1678183" y="1046781"/>
                <a:chExt cx="236176" cy="537667"/>
              </a:xfrm>
            </p:grpSpPr>
            <p:sp>
              <p:nvSpPr>
                <p:cNvPr id="163" name="Rounded Rectangle 162"/>
                <p:cNvSpPr/>
                <p:nvPr/>
              </p:nvSpPr>
              <p:spPr>
                <a:xfrm>
                  <a:off x="1853879" y="1325624"/>
                  <a:ext cx="60480" cy="186391"/>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4" name="Rounded Rectangle 163"/>
                <p:cNvSpPr/>
                <p:nvPr/>
              </p:nvSpPr>
              <p:spPr>
                <a:xfrm>
                  <a:off x="1853879" y="1204777"/>
                  <a:ext cx="60480" cy="12096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5" name="Rounded Rectangle 164"/>
                <p:cNvSpPr/>
                <p:nvPr/>
              </p:nvSpPr>
              <p:spPr>
                <a:xfrm>
                  <a:off x="1678183" y="1258263"/>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6" name="Rounded Rectangle 165"/>
                <p:cNvSpPr/>
                <p:nvPr/>
              </p:nvSpPr>
              <p:spPr>
                <a:xfrm>
                  <a:off x="1678183" y="1046781"/>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7" name="Rectangle 166"/>
                <p:cNvSpPr/>
                <p:nvPr/>
              </p:nvSpPr>
              <p:spPr>
                <a:xfrm>
                  <a:off x="1678183" y="1370606"/>
                  <a:ext cx="105840" cy="9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8" name="Rectangle 167"/>
                <p:cNvSpPr/>
                <p:nvPr/>
              </p:nvSpPr>
              <p:spPr>
                <a:xfrm>
                  <a:off x="1678183" y="1471182"/>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62" name="Rounded Rectangle 161"/>
              <p:cNvSpPr/>
              <p:nvPr/>
            </p:nvSpPr>
            <p:spPr>
              <a:xfrm>
                <a:off x="1409740" y="2130574"/>
                <a:ext cx="431181" cy="670191"/>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70" name="Group 169"/>
            <p:cNvGrpSpPr/>
            <p:nvPr/>
          </p:nvGrpSpPr>
          <p:grpSpPr>
            <a:xfrm>
              <a:off x="7540791" y="2815981"/>
              <a:ext cx="344945" cy="536153"/>
              <a:chOff x="184295" y="2799603"/>
              <a:chExt cx="431181" cy="670191"/>
            </a:xfrm>
          </p:grpSpPr>
          <p:sp>
            <p:nvSpPr>
              <p:cNvPr id="171" name="Rounded Rectangle 170"/>
              <p:cNvSpPr/>
              <p:nvPr/>
            </p:nvSpPr>
            <p:spPr>
              <a:xfrm>
                <a:off x="184295" y="2799603"/>
                <a:ext cx="431181" cy="670191"/>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2" name="Rounded Rectangle 171"/>
              <p:cNvSpPr/>
              <p:nvPr/>
            </p:nvSpPr>
            <p:spPr>
              <a:xfrm>
                <a:off x="434813" y="3077347"/>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3" name="Rounded Rectangle 172"/>
              <p:cNvSpPr/>
              <p:nvPr/>
            </p:nvSpPr>
            <p:spPr>
              <a:xfrm>
                <a:off x="434813" y="2865865"/>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4" name="Rectangle 173"/>
              <p:cNvSpPr/>
              <p:nvPr/>
            </p:nvSpPr>
            <p:spPr>
              <a:xfrm>
                <a:off x="434813" y="3189690"/>
                <a:ext cx="105840" cy="9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5" name="Rectangle 174"/>
              <p:cNvSpPr/>
              <p:nvPr/>
            </p:nvSpPr>
            <p:spPr>
              <a:xfrm>
                <a:off x="434813" y="3290266"/>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6" name="Rounded Rectangle 175"/>
              <p:cNvSpPr/>
              <p:nvPr/>
            </p:nvSpPr>
            <p:spPr>
              <a:xfrm>
                <a:off x="259117" y="3077347"/>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7" name="Rounded Rectangle 176"/>
              <p:cNvSpPr/>
              <p:nvPr/>
            </p:nvSpPr>
            <p:spPr>
              <a:xfrm>
                <a:off x="259117" y="2865865"/>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8" name="Rectangle 177"/>
              <p:cNvSpPr/>
              <p:nvPr/>
            </p:nvSpPr>
            <p:spPr>
              <a:xfrm>
                <a:off x="259117" y="3189690"/>
                <a:ext cx="105840" cy="9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9" name="Rectangle 178"/>
              <p:cNvSpPr/>
              <p:nvPr/>
            </p:nvSpPr>
            <p:spPr>
              <a:xfrm>
                <a:off x="259117" y="3290266"/>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80" name="Group 179"/>
            <p:cNvGrpSpPr/>
            <p:nvPr/>
          </p:nvGrpSpPr>
          <p:grpSpPr>
            <a:xfrm>
              <a:off x="9107825" y="2815981"/>
              <a:ext cx="344945" cy="536153"/>
              <a:chOff x="1409740" y="2130574"/>
              <a:chExt cx="431181" cy="670191"/>
            </a:xfrm>
          </p:grpSpPr>
          <p:grpSp>
            <p:nvGrpSpPr>
              <p:cNvPr id="181" name="Group 180"/>
              <p:cNvGrpSpPr/>
              <p:nvPr/>
            </p:nvGrpSpPr>
            <p:grpSpPr>
              <a:xfrm>
                <a:off x="1507242" y="2196836"/>
                <a:ext cx="236176" cy="537667"/>
                <a:chOff x="1678183" y="1046781"/>
                <a:chExt cx="236176" cy="537667"/>
              </a:xfrm>
            </p:grpSpPr>
            <p:sp>
              <p:nvSpPr>
                <p:cNvPr id="183" name="Rounded Rectangle 182"/>
                <p:cNvSpPr/>
                <p:nvPr/>
              </p:nvSpPr>
              <p:spPr>
                <a:xfrm>
                  <a:off x="1853879" y="1325624"/>
                  <a:ext cx="60480" cy="186391"/>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4" name="Rounded Rectangle 183"/>
                <p:cNvSpPr/>
                <p:nvPr/>
              </p:nvSpPr>
              <p:spPr>
                <a:xfrm>
                  <a:off x="1853879" y="1204777"/>
                  <a:ext cx="60480" cy="12096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5" name="Rounded Rectangle 184"/>
                <p:cNvSpPr/>
                <p:nvPr/>
              </p:nvSpPr>
              <p:spPr>
                <a:xfrm>
                  <a:off x="1678183" y="1258263"/>
                  <a:ext cx="105840" cy="326185"/>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6" name="Rounded Rectangle 185"/>
                <p:cNvSpPr/>
                <p:nvPr/>
              </p:nvSpPr>
              <p:spPr>
                <a:xfrm>
                  <a:off x="1678183" y="1046781"/>
                  <a:ext cx="105840" cy="211680"/>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7" name="Rectangle 186"/>
                <p:cNvSpPr/>
                <p:nvPr/>
              </p:nvSpPr>
              <p:spPr>
                <a:xfrm>
                  <a:off x="1678183" y="1370606"/>
                  <a:ext cx="105840" cy="9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8" name="Rectangle 187"/>
                <p:cNvSpPr/>
                <p:nvPr/>
              </p:nvSpPr>
              <p:spPr>
                <a:xfrm>
                  <a:off x="1678183" y="1471182"/>
                  <a:ext cx="105840" cy="55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82" name="Rounded Rectangle 181"/>
              <p:cNvSpPr/>
              <p:nvPr/>
            </p:nvSpPr>
            <p:spPr>
              <a:xfrm>
                <a:off x="1409740" y="2130574"/>
                <a:ext cx="431181" cy="670191"/>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89" name="Group 188"/>
            <p:cNvGrpSpPr/>
            <p:nvPr/>
          </p:nvGrpSpPr>
          <p:grpSpPr>
            <a:xfrm>
              <a:off x="8324308" y="2815981"/>
              <a:ext cx="344945" cy="536153"/>
              <a:chOff x="1684996" y="2541426"/>
              <a:chExt cx="344945" cy="536153"/>
            </a:xfrm>
          </p:grpSpPr>
          <p:sp>
            <p:nvSpPr>
              <p:cNvPr id="190" name="Rounded Rectangle 189"/>
              <p:cNvSpPr/>
              <p:nvPr/>
            </p:nvSpPr>
            <p:spPr>
              <a:xfrm>
                <a:off x="1684996" y="2541426"/>
                <a:ext cx="344945" cy="536153"/>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1" name="Rounded Rectangle 190"/>
              <p:cNvSpPr/>
              <p:nvPr/>
            </p:nvSpPr>
            <p:spPr>
              <a:xfrm>
                <a:off x="1885410" y="2763622"/>
                <a:ext cx="84672" cy="260948"/>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2" name="Rounded Rectangle 191"/>
              <p:cNvSpPr/>
              <p:nvPr/>
            </p:nvSpPr>
            <p:spPr>
              <a:xfrm>
                <a:off x="1885410" y="2594436"/>
                <a:ext cx="84672" cy="169344"/>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3" name="Rectangle 192"/>
              <p:cNvSpPr/>
              <p:nvPr/>
            </p:nvSpPr>
            <p:spPr>
              <a:xfrm>
                <a:off x="1885410" y="2853496"/>
                <a:ext cx="84672" cy="774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4" name="Rectangle 193"/>
              <p:cNvSpPr/>
              <p:nvPr/>
            </p:nvSpPr>
            <p:spPr>
              <a:xfrm>
                <a:off x="1885410" y="2933957"/>
                <a:ext cx="84672" cy="4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5" name="Rounded Rectangle 194"/>
              <p:cNvSpPr/>
              <p:nvPr/>
            </p:nvSpPr>
            <p:spPr>
              <a:xfrm>
                <a:off x="1744854" y="2763622"/>
                <a:ext cx="84672" cy="260948"/>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6" name="Rounded Rectangle 195"/>
              <p:cNvSpPr/>
              <p:nvPr/>
            </p:nvSpPr>
            <p:spPr>
              <a:xfrm>
                <a:off x="1744854" y="2594436"/>
                <a:ext cx="84672" cy="169344"/>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7" name="Rectangle 196"/>
              <p:cNvSpPr/>
              <p:nvPr/>
            </p:nvSpPr>
            <p:spPr>
              <a:xfrm>
                <a:off x="1744854" y="2853496"/>
                <a:ext cx="84672" cy="7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8" name="Rectangle 197"/>
              <p:cNvSpPr/>
              <p:nvPr/>
            </p:nvSpPr>
            <p:spPr>
              <a:xfrm>
                <a:off x="1744854" y="2933957"/>
                <a:ext cx="84672" cy="4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02" name="Rounded Rectangle 201"/>
            <p:cNvSpPr/>
            <p:nvPr/>
          </p:nvSpPr>
          <p:spPr>
            <a:xfrm>
              <a:off x="10109901" y="3092066"/>
              <a:ext cx="48384" cy="149113"/>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3" name="Rounded Rectangle 202"/>
            <p:cNvSpPr/>
            <p:nvPr/>
          </p:nvSpPr>
          <p:spPr>
            <a:xfrm>
              <a:off x="10109901" y="2995388"/>
              <a:ext cx="48384" cy="96768"/>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4" name="Rounded Rectangle 203"/>
            <p:cNvSpPr/>
            <p:nvPr/>
          </p:nvSpPr>
          <p:spPr>
            <a:xfrm>
              <a:off x="9969344" y="3038177"/>
              <a:ext cx="84672" cy="260948"/>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5" name="Rounded Rectangle 204"/>
            <p:cNvSpPr/>
            <p:nvPr/>
          </p:nvSpPr>
          <p:spPr>
            <a:xfrm>
              <a:off x="9969344" y="2868991"/>
              <a:ext cx="84672" cy="169344"/>
            </a:xfrm>
            <a:prstGeom prst="roundRect">
              <a:avLst>
                <a:gd name="adj" fmla="val 5000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6" name="Rectangle 205"/>
            <p:cNvSpPr/>
            <p:nvPr/>
          </p:nvSpPr>
          <p:spPr>
            <a:xfrm>
              <a:off x="9969344" y="3128051"/>
              <a:ext cx="84672" cy="774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7" name="Rectangle 206"/>
            <p:cNvSpPr/>
            <p:nvPr/>
          </p:nvSpPr>
          <p:spPr>
            <a:xfrm>
              <a:off x="9969344" y="3208512"/>
              <a:ext cx="84672" cy="4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1" name="Rounded Rectangle 200"/>
            <p:cNvSpPr/>
            <p:nvPr/>
          </p:nvSpPr>
          <p:spPr>
            <a:xfrm>
              <a:off x="9891342" y="2815981"/>
              <a:ext cx="344945" cy="536153"/>
            </a:xfrm>
            <a:prstGeom prst="round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9" name="TextBox 208"/>
            <p:cNvSpPr txBox="1"/>
            <p:nvPr/>
          </p:nvSpPr>
          <p:spPr>
            <a:xfrm>
              <a:off x="9240621" y="1698249"/>
              <a:ext cx="1078458" cy="523220"/>
            </a:xfrm>
            <a:prstGeom prst="rect">
              <a:avLst/>
            </a:prstGeom>
            <a:noFill/>
          </p:spPr>
          <p:txBody>
            <a:bodyPr wrap="square" rtlCol="0">
              <a:spAutoFit/>
            </a:bodyPr>
            <a:lstStyle/>
            <a:p>
              <a:pPr algn="ctr"/>
              <a:r>
                <a:rPr lang="el-GR" sz="1400" dirty="0" smtClean="0">
                  <a:latin typeface="Corbel" panose="020B0503020204020204" pitchFamily="34" charset="0"/>
                </a:rPr>
                <a:t>Άνδρας</a:t>
              </a:r>
              <a:endParaRPr lang="en-US" sz="1400" dirty="0" smtClean="0">
                <a:latin typeface="Corbel" panose="020B0503020204020204" pitchFamily="34" charset="0"/>
              </a:endParaRPr>
            </a:p>
            <a:p>
              <a:pPr algn="ctr"/>
              <a:r>
                <a:rPr lang="el-GR" sz="1400" dirty="0" smtClean="0">
                  <a:latin typeface="Corbel" panose="020B0503020204020204" pitchFamily="34" charset="0"/>
                </a:rPr>
                <a:t>υγιής</a:t>
              </a:r>
              <a:endParaRPr lang="el-GR" sz="1400" dirty="0">
                <a:latin typeface="Corbel" panose="020B0503020204020204" pitchFamily="34" charset="0"/>
              </a:endParaRPr>
            </a:p>
          </p:txBody>
        </p:sp>
        <p:sp>
          <p:nvSpPr>
            <p:cNvPr id="210" name="TextBox 209"/>
            <p:cNvSpPr txBox="1"/>
            <p:nvPr/>
          </p:nvSpPr>
          <p:spPr>
            <a:xfrm>
              <a:off x="9073142" y="3380359"/>
              <a:ext cx="1163145" cy="954107"/>
            </a:xfrm>
            <a:prstGeom prst="rect">
              <a:avLst/>
            </a:prstGeom>
            <a:noFill/>
          </p:spPr>
          <p:txBody>
            <a:bodyPr wrap="square" rtlCol="0">
              <a:spAutoFit/>
            </a:bodyPr>
            <a:lstStyle/>
            <a:p>
              <a:pPr algn="ctr"/>
              <a:r>
                <a:rPr lang="el-GR" sz="1400" dirty="0" smtClean="0">
                  <a:latin typeface="Corbel" panose="020B0503020204020204" pitchFamily="34" charset="0"/>
                </a:rPr>
                <a:t>50% πιθανότητα για αγόρι με </a:t>
              </a:r>
              <a:r>
                <a:rPr lang="en-US" sz="1400" dirty="0" smtClean="0">
                  <a:latin typeface="Corbel" panose="020B0503020204020204" pitchFamily="34" charset="0"/>
                </a:rPr>
                <a:t>X-linked AS</a:t>
              </a:r>
              <a:endParaRPr lang="el-GR" sz="1400" dirty="0">
                <a:latin typeface="Corbel" panose="020B0503020204020204" pitchFamily="34" charset="0"/>
              </a:endParaRPr>
            </a:p>
          </p:txBody>
        </p:sp>
        <p:sp>
          <p:nvSpPr>
            <p:cNvPr id="211" name="TextBox 210"/>
            <p:cNvSpPr txBox="1"/>
            <p:nvPr/>
          </p:nvSpPr>
          <p:spPr>
            <a:xfrm>
              <a:off x="7493547" y="3380358"/>
              <a:ext cx="1238725" cy="954107"/>
            </a:xfrm>
            <a:prstGeom prst="rect">
              <a:avLst/>
            </a:prstGeom>
            <a:noFill/>
          </p:spPr>
          <p:txBody>
            <a:bodyPr wrap="square" rtlCol="0">
              <a:spAutoFit/>
            </a:bodyPr>
            <a:lstStyle/>
            <a:p>
              <a:pPr algn="ctr"/>
              <a:r>
                <a:rPr lang="el-GR" sz="1400" dirty="0" smtClean="0">
                  <a:latin typeface="Corbel" panose="020B0503020204020204" pitchFamily="34" charset="0"/>
                </a:rPr>
                <a:t>50% πιθανότητα για κορίτσι ετεροζυγώτη</a:t>
              </a:r>
              <a:endParaRPr lang="el-GR" sz="1400" dirty="0">
                <a:latin typeface="Corbel" panose="020B0503020204020204" pitchFamily="34" charset="0"/>
              </a:endParaRPr>
            </a:p>
          </p:txBody>
        </p:sp>
        <p:sp>
          <p:nvSpPr>
            <p:cNvPr id="213" name="TextBox 212"/>
            <p:cNvSpPr txBox="1"/>
            <p:nvPr/>
          </p:nvSpPr>
          <p:spPr>
            <a:xfrm>
              <a:off x="6627465" y="1775620"/>
              <a:ext cx="343364" cy="338554"/>
            </a:xfrm>
            <a:prstGeom prst="rect">
              <a:avLst/>
            </a:prstGeom>
            <a:noFill/>
          </p:spPr>
          <p:txBody>
            <a:bodyPr wrap="none" rtlCol="0">
              <a:spAutoFit/>
            </a:bodyPr>
            <a:lstStyle/>
            <a:p>
              <a:r>
                <a:rPr lang="el-GR" sz="1600" dirty="0" smtClean="0">
                  <a:latin typeface="Corbel" panose="020B0503020204020204" pitchFamily="34" charset="0"/>
                </a:rPr>
                <a:t>2.</a:t>
              </a:r>
              <a:endParaRPr lang="el-GR" sz="1600" dirty="0">
                <a:latin typeface="Corbel" panose="020B0503020204020204" pitchFamily="34" charset="0"/>
              </a:endParaRPr>
            </a:p>
          </p:txBody>
        </p:sp>
      </p:grpSp>
      <p:sp>
        <p:nvSpPr>
          <p:cNvPr id="219" name="Left Bracket 218"/>
          <p:cNvSpPr/>
          <p:nvPr/>
        </p:nvSpPr>
        <p:spPr>
          <a:xfrm rot="5400000">
            <a:off x="3349158" y="2347183"/>
            <a:ext cx="180000" cy="38952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811" name="Straight Connector 810"/>
          <p:cNvCxnSpPr>
            <a:stCxn id="140" idx="2"/>
            <a:endCxn id="219" idx="1"/>
          </p:cNvCxnSpPr>
          <p:nvPr/>
        </p:nvCxnSpPr>
        <p:spPr>
          <a:xfrm>
            <a:off x="3438545" y="3781563"/>
            <a:ext cx="613" cy="42322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12" name="TextBox 811"/>
          <p:cNvSpPr txBox="1"/>
          <p:nvPr/>
        </p:nvSpPr>
        <p:spPr>
          <a:xfrm>
            <a:off x="1450428" y="4220458"/>
            <a:ext cx="3992215" cy="1865126"/>
          </a:xfrm>
          <a:prstGeom prst="rect">
            <a:avLst/>
          </a:prstGeom>
          <a:noFill/>
        </p:spPr>
        <p:txBody>
          <a:bodyPr wrap="square" rtlCol="0">
            <a:spAutoFit/>
          </a:bodyPr>
          <a:lstStyle/>
          <a:p>
            <a:pPr algn="just">
              <a:lnSpc>
                <a:spcPct val="120000"/>
              </a:lnSpc>
            </a:pPr>
            <a:r>
              <a:rPr lang="el-GR" sz="1600" dirty="0" smtClean="0"/>
              <a:t>Οι γυναίκες-φορείς είναι ετεροζυγώτες για τη μετάλλαξη και έχουν ένα ευρύ φάσμα κλινικής εμφάνισης, που εκτείνεται από την απουσία συμπτωμάτων και την μεμονωμένη αιματουρία έως τυπικό </a:t>
            </a:r>
            <a:r>
              <a:rPr lang="en-US" sz="1600" dirty="0" smtClean="0"/>
              <a:t>X-linked AS</a:t>
            </a:r>
            <a:r>
              <a:rPr lang="el-GR" sz="1600" dirty="0" smtClean="0"/>
              <a:t> με εξέλιξη σε τελικό στάδιο νεφρικής νόσου</a:t>
            </a:r>
          </a:p>
        </p:txBody>
      </p:sp>
      <p:sp>
        <p:nvSpPr>
          <p:cNvPr id="227" name="Left Bracket 226"/>
          <p:cNvSpPr/>
          <p:nvPr/>
        </p:nvSpPr>
        <p:spPr>
          <a:xfrm rot="5400000">
            <a:off x="9564449" y="2619863"/>
            <a:ext cx="180000" cy="38952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228" name="Straight Connector 227"/>
          <p:cNvCxnSpPr>
            <a:endCxn id="227" idx="1"/>
          </p:cNvCxnSpPr>
          <p:nvPr/>
        </p:nvCxnSpPr>
        <p:spPr>
          <a:xfrm>
            <a:off x="9653836" y="4054243"/>
            <a:ext cx="613" cy="42322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7665719" y="4493138"/>
            <a:ext cx="3992215" cy="958980"/>
          </a:xfrm>
          <a:prstGeom prst="rect">
            <a:avLst/>
          </a:prstGeom>
          <a:noFill/>
        </p:spPr>
        <p:txBody>
          <a:bodyPr wrap="square" rtlCol="0">
            <a:spAutoFit/>
          </a:bodyPr>
          <a:lstStyle/>
          <a:p>
            <a:pPr algn="just">
              <a:lnSpc>
                <a:spcPct val="120000"/>
              </a:lnSpc>
            </a:pPr>
            <a:r>
              <a:rPr lang="el-GR" sz="1600" dirty="0" smtClean="0"/>
              <a:t>Οι  άνδρες-φορείς για το </a:t>
            </a:r>
            <a:r>
              <a:rPr lang="en-US" sz="1600" dirty="0" smtClean="0"/>
              <a:t>X-linked AS</a:t>
            </a:r>
            <a:r>
              <a:rPr lang="el-GR" sz="1600" dirty="0"/>
              <a:t> είναι </a:t>
            </a:r>
            <a:r>
              <a:rPr lang="el-GR" sz="1600" dirty="0" err="1" smtClean="0"/>
              <a:t>ημιζυγώτες</a:t>
            </a:r>
            <a:r>
              <a:rPr lang="el-GR" sz="1600" dirty="0" smtClean="0"/>
              <a:t> </a:t>
            </a:r>
            <a:r>
              <a:rPr lang="el-GR" sz="1600" dirty="0"/>
              <a:t>για τη μετάλλαξη </a:t>
            </a:r>
            <a:r>
              <a:rPr lang="el-GR" sz="1600" dirty="0" smtClean="0"/>
              <a:t>και εκδηλώνουν την πλήρη κλινική εικόνα του συνδρόμου.</a:t>
            </a:r>
          </a:p>
        </p:txBody>
      </p:sp>
      <p:grpSp>
        <p:nvGrpSpPr>
          <p:cNvPr id="818" name="Group 817"/>
          <p:cNvGrpSpPr/>
          <p:nvPr/>
        </p:nvGrpSpPr>
        <p:grpSpPr>
          <a:xfrm>
            <a:off x="3041814" y="2099907"/>
            <a:ext cx="2368694" cy="557708"/>
            <a:chOff x="3041814" y="2102235"/>
            <a:chExt cx="2368694" cy="557708"/>
          </a:xfrm>
        </p:grpSpPr>
        <p:cxnSp>
          <p:nvCxnSpPr>
            <p:cNvPr id="231" name="Straight Connector 230"/>
            <p:cNvCxnSpPr/>
            <p:nvPr/>
          </p:nvCxnSpPr>
          <p:spPr>
            <a:xfrm>
              <a:off x="4013184" y="2102235"/>
              <a:ext cx="4088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4217605" y="2108449"/>
              <a:ext cx="0" cy="3923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7" name="Group 816"/>
            <p:cNvGrpSpPr/>
            <p:nvPr/>
          </p:nvGrpSpPr>
          <p:grpSpPr>
            <a:xfrm>
              <a:off x="3041814" y="2500822"/>
              <a:ext cx="2368694" cy="159121"/>
              <a:chOff x="3631619" y="2507036"/>
              <a:chExt cx="1152000" cy="152907"/>
            </a:xfrm>
          </p:grpSpPr>
          <p:cxnSp>
            <p:nvCxnSpPr>
              <p:cNvPr id="233" name="Straight Connector 232"/>
              <p:cNvCxnSpPr/>
              <p:nvPr/>
            </p:nvCxnSpPr>
            <p:spPr>
              <a:xfrm>
                <a:off x="3631619" y="2507036"/>
                <a:ext cx="11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3637157" y="2507036"/>
                <a:ext cx="0" cy="1529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V="1">
                <a:off x="4018389" y="2507036"/>
                <a:ext cx="0" cy="1529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V="1">
                <a:off x="4399621" y="2507036"/>
                <a:ext cx="0" cy="1529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4780852" y="2507036"/>
                <a:ext cx="0" cy="1529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40" name="Group 239"/>
          <p:cNvGrpSpPr/>
          <p:nvPr/>
        </p:nvGrpSpPr>
        <p:grpSpPr>
          <a:xfrm>
            <a:off x="7707613" y="2004907"/>
            <a:ext cx="2368694" cy="557708"/>
            <a:chOff x="3041814" y="2102235"/>
            <a:chExt cx="2368694" cy="557708"/>
          </a:xfrm>
        </p:grpSpPr>
        <p:cxnSp>
          <p:nvCxnSpPr>
            <p:cNvPr id="241" name="Straight Connector 240"/>
            <p:cNvCxnSpPr/>
            <p:nvPr/>
          </p:nvCxnSpPr>
          <p:spPr>
            <a:xfrm>
              <a:off x="4013184" y="2102235"/>
              <a:ext cx="4088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4217605" y="2108449"/>
              <a:ext cx="0" cy="3923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3041814" y="2500822"/>
              <a:ext cx="2368694" cy="159121"/>
              <a:chOff x="3631619" y="2507036"/>
              <a:chExt cx="1152000" cy="152907"/>
            </a:xfrm>
          </p:grpSpPr>
          <p:cxnSp>
            <p:nvCxnSpPr>
              <p:cNvPr id="244" name="Straight Connector 243"/>
              <p:cNvCxnSpPr/>
              <p:nvPr/>
            </p:nvCxnSpPr>
            <p:spPr>
              <a:xfrm>
                <a:off x="3631619" y="2507036"/>
                <a:ext cx="11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3637157" y="2507036"/>
                <a:ext cx="0" cy="1529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V="1">
                <a:off x="4018389" y="2507036"/>
                <a:ext cx="0" cy="1529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V="1">
                <a:off x="4399621" y="2507036"/>
                <a:ext cx="0" cy="1529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4780852" y="2507036"/>
                <a:ext cx="0" cy="1529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489430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10554"/>
            <a:ext cx="9144000" cy="430821"/>
          </a:xfrm>
        </p:spPr>
        <p:txBody>
          <a:bodyPr vert="horz" wrap="square" lIns="71948" tIns="45687" rIns="71948" bIns="45687" rtlCol="0" anchor="ctr">
            <a:spAutoFit/>
          </a:bodyPr>
          <a:lstStyle/>
          <a:p>
            <a:r>
              <a:rPr lang="el-GR" sz="2200" dirty="0" smtClean="0">
                <a:latin typeface="Corbel" panose="020B0503020204020204" pitchFamily="34" charset="0"/>
              </a:rPr>
              <a:t>Γενετική ετερογένεια | Αυτοσωματικό </a:t>
            </a:r>
            <a:r>
              <a:rPr lang="en-US" sz="2200" dirty="0" smtClean="0">
                <a:latin typeface="Corbel" panose="020B0503020204020204" pitchFamily="34" charset="0"/>
              </a:rPr>
              <a:t>Alport</a:t>
            </a:r>
            <a:endParaRPr lang="el-GR" sz="2200" dirty="0">
              <a:latin typeface="Corbel" panose="020B0503020204020204" pitchFamily="34" charset="0"/>
            </a:endParaRPr>
          </a:p>
        </p:txBody>
      </p:sp>
      <p:sp>
        <p:nvSpPr>
          <p:cNvPr id="135" name="Left Bracket 134"/>
          <p:cNvSpPr/>
          <p:nvPr/>
        </p:nvSpPr>
        <p:spPr>
          <a:xfrm>
            <a:off x="1747691" y="1630027"/>
            <a:ext cx="91439" cy="3780000"/>
          </a:xfrm>
          <a:prstGeom prst="leftBracket">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6" name="Rectangle 135"/>
          <p:cNvSpPr/>
          <p:nvPr/>
        </p:nvSpPr>
        <p:spPr>
          <a:xfrm>
            <a:off x="1747690" y="1570134"/>
            <a:ext cx="8856626" cy="3791807"/>
          </a:xfrm>
          <a:prstGeom prst="rect">
            <a:avLst/>
          </a:prstGeom>
        </p:spPr>
        <p:txBody>
          <a:bodyPr wrap="square">
            <a:spAutoFit/>
          </a:bodyPr>
          <a:lstStyle/>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Έως το 2009 είχαν αναγνωριστεί 6 μεταλλάξεις του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COL4A3</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γονιδίου και 12 μεταλλάξεις του </a:t>
            </a:r>
            <a:r>
              <a:rPr lang="en-US" sz="2000" i="1"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COL4A3</a:t>
            </a:r>
            <a:r>
              <a:rPr lang="en-US"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γονιδίου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σε ασθενείς με υπολειπόμενη μορφή αυτοσωματικού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AS</a:t>
            </a:r>
            <a:endParaRPr lang="el-GR"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lvl="1">
              <a:lnSpc>
                <a:spcPct val="120000"/>
              </a:lnSpc>
              <a:spcAft>
                <a:spcPts val="400"/>
              </a:spcAft>
            </a:pP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Οι </a:t>
            </a:r>
            <a:r>
              <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ασθενείς </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με υπολειπόμενη </a:t>
            </a:r>
            <a:r>
              <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μορφή αυτοσωματικού </a:t>
            </a:r>
            <a:r>
              <a:rPr lang="en-US"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AS</a:t>
            </a: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είναι είτε ομοζυγώτες για 1 μετάλλαξη, είτε παρουσιάζουν συνδυασμένη ετεροζυγωτία για 2 μεταλλάξεις, με τους γονείς να είναι ασυμπτωματικοί φορείς</a:t>
            </a:r>
          </a:p>
          <a:p>
            <a:pPr lvl="1">
              <a:lnSpc>
                <a:spcPct val="120000"/>
              </a:lnSpc>
              <a:spcAft>
                <a:spcPts val="400"/>
              </a:spcAft>
            </a:pPr>
            <a:r>
              <a:rPr lang="el-GR"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Εξελίσσεται σε τελικό στάδιο νεφρικής νόσου</a:t>
            </a:r>
            <a:endParaRPr lang="en-US"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a:p>
            <a:pPr>
              <a:lnSpc>
                <a:spcPct val="120000"/>
              </a:lnSpc>
              <a:spcAft>
                <a:spcPts val="400"/>
              </a:spcAft>
            </a:pP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Η κυρίαρχη </a:t>
            </a:r>
            <a:r>
              <a:rPr lang="el-GR"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μορφή αυτοσωματικού </a:t>
            </a:r>
            <a:r>
              <a:rPr lang="en-US"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AS</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οφείλεται σε </a:t>
            </a:r>
            <a:r>
              <a:rPr lang="el-GR"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μεταλλάξεις του </a:t>
            </a:r>
            <a:r>
              <a:rPr lang="el-GR" sz="2000" i="1"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COL4A3</a:t>
            </a:r>
            <a:r>
              <a:rPr lang="el-GR"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ή του </a:t>
            </a:r>
            <a:r>
              <a:rPr lang="el-GR" sz="2000" i="1"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COL4A3</a:t>
            </a:r>
            <a:r>
              <a:rPr lang="el-GR" sz="2000"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γονιδίου, τα προϊόντα των οποίων ασκούν ανταγωνισμό στην έκφραση του φυσιολογικού </a:t>
            </a:r>
            <a:r>
              <a:rPr lang="el-GR" sz="2000" dirty="0" err="1"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αλληλίου</a:t>
            </a:r>
            <a:r>
              <a:rPr lang="el-GR" sz="2000" dirty="0" smtClean="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rPr>
              <a:t> [κυριαρχία]</a:t>
            </a:r>
            <a:endParaRPr lang="el-GR" dirty="0">
              <a:ln w="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a:latin typeface="Corbel" panose="020B0503020204020204" pitchFamily="34" charset="0"/>
            </a:endParaRPr>
          </a:p>
        </p:txBody>
      </p:sp>
      <p:sp>
        <p:nvSpPr>
          <p:cNvPr id="137" name="Oval 136"/>
          <p:cNvSpPr>
            <a:spLocks noChangeAspect="1"/>
          </p:cNvSpPr>
          <p:nvPr/>
        </p:nvSpPr>
        <p:spPr>
          <a:xfrm>
            <a:off x="1700567" y="1771558"/>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8" name="Oval 137"/>
          <p:cNvSpPr>
            <a:spLocks noChangeAspect="1"/>
          </p:cNvSpPr>
          <p:nvPr/>
        </p:nvSpPr>
        <p:spPr>
          <a:xfrm>
            <a:off x="1700567" y="4320734"/>
            <a:ext cx="91440" cy="9144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075088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1277"/>
            <a:ext cx="9144000" cy="769375"/>
          </a:xfrm>
        </p:spPr>
        <p:txBody>
          <a:bodyPr vert="horz" wrap="square" lIns="71948" tIns="45687" rIns="71948" bIns="45687" rtlCol="0" anchor="ctr">
            <a:spAutoFit/>
          </a:bodyPr>
          <a:lstStyle/>
          <a:p>
            <a:r>
              <a:rPr lang="el-GR" sz="2200" dirty="0" smtClean="0">
                <a:latin typeface="Corbel" panose="020B0503020204020204" pitchFamily="34" charset="0"/>
              </a:rPr>
              <a:t>Συσχέτιση της</a:t>
            </a:r>
            <a:r>
              <a:rPr lang="en-US" sz="2200" dirty="0">
                <a:latin typeface="Corbel" panose="020B0503020204020204" pitchFamily="34" charset="0"/>
              </a:rPr>
              <a:t> </a:t>
            </a:r>
            <a:r>
              <a:rPr lang="el-GR" sz="2200" dirty="0" smtClean="0">
                <a:latin typeface="Corbel" panose="020B0503020204020204" pitchFamily="34" charset="0"/>
              </a:rPr>
              <a:t>νόσου της λεπτής βασικής μεμβράνης με το αυτοσωματικό-υπολειπόμενο σύνδρομο </a:t>
            </a:r>
            <a:r>
              <a:rPr lang="en-US" sz="2200" dirty="0" smtClean="0">
                <a:latin typeface="Corbel" panose="020B0503020204020204" pitchFamily="34" charset="0"/>
              </a:rPr>
              <a:t>Alport</a:t>
            </a:r>
            <a:endParaRPr lang="el-GR" sz="2200" dirty="0">
              <a:latin typeface="Corbel" panose="020B0503020204020204" pitchFamily="34" charset="0"/>
            </a:endParaRPr>
          </a:p>
        </p:txBody>
      </p:sp>
      <p:sp>
        <p:nvSpPr>
          <p:cNvPr id="782" name="TextBox 781"/>
          <p:cNvSpPr txBox="1"/>
          <p:nvPr/>
        </p:nvSpPr>
        <p:spPr>
          <a:xfrm>
            <a:off x="1646314" y="6480000"/>
            <a:ext cx="8914185" cy="276932"/>
          </a:xfrm>
          <a:prstGeom prst="rect">
            <a:avLst/>
          </a:prstGeom>
          <a:noFill/>
        </p:spPr>
        <p:txBody>
          <a:bodyPr wrap="square" lIns="91370" tIns="45687" rIns="91370" bIns="45687" rtlCol="0">
            <a:spAutoFit/>
          </a:bodyPr>
          <a:lstStyle/>
          <a:p>
            <a:pPr algn="ctr" defTabSz="913737"/>
            <a:r>
              <a:rPr lang="en-US" sz="1200" dirty="0" smtClean="0">
                <a:solidFill>
                  <a:prstClr val="black">
                    <a:lumMod val="50000"/>
                    <a:lumOff val="50000"/>
                  </a:prstClr>
                </a:solidFill>
                <a:latin typeface="Corbel" panose="020B0503020204020204" pitchFamily="34" charset="0"/>
              </a:rPr>
              <a:t>source</a:t>
            </a:r>
            <a:r>
              <a:rPr lang="en-US" sz="1200" dirty="0">
                <a:solidFill>
                  <a:prstClr val="black">
                    <a:lumMod val="50000"/>
                    <a:lumOff val="50000"/>
                  </a:prstClr>
                </a:solidFill>
                <a:latin typeface="Corbel" panose="020B0503020204020204" pitchFamily="34" charset="0"/>
              </a:rPr>
              <a:t>: J Am </a:t>
            </a:r>
            <a:r>
              <a:rPr lang="en-US" sz="1200" dirty="0" err="1">
                <a:solidFill>
                  <a:prstClr val="black">
                    <a:lumMod val="50000"/>
                    <a:lumOff val="50000"/>
                  </a:prstClr>
                </a:solidFill>
                <a:latin typeface="Corbel" panose="020B0503020204020204" pitchFamily="34" charset="0"/>
              </a:rPr>
              <a:t>Soc</a:t>
            </a:r>
            <a:r>
              <a:rPr lang="en-US" sz="1200" dirty="0">
                <a:solidFill>
                  <a:prstClr val="black">
                    <a:lumMod val="50000"/>
                    <a:lumOff val="50000"/>
                  </a:prstClr>
                </a:solidFill>
                <a:latin typeface="Corbel" panose="020B0503020204020204" pitchFamily="34" charset="0"/>
              </a:rPr>
              <a:t> </a:t>
            </a:r>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17: 813– 822, </a:t>
            </a:r>
            <a:r>
              <a:rPr lang="en-US" sz="1200" dirty="0" smtClean="0">
                <a:solidFill>
                  <a:prstClr val="black">
                    <a:lumMod val="50000"/>
                    <a:lumOff val="50000"/>
                  </a:prstClr>
                </a:solidFill>
                <a:latin typeface="Corbel" panose="020B0503020204020204" pitchFamily="34" charset="0"/>
              </a:rPr>
              <a:t>2006</a:t>
            </a:r>
            <a:endParaRPr lang="en-US" sz="1200" dirty="0">
              <a:solidFill>
                <a:prstClr val="black">
                  <a:lumMod val="50000"/>
                  <a:lumOff val="50000"/>
                </a:prstClr>
              </a:solidFill>
              <a:latin typeface="Corbel" panose="020B0503020204020204" pitchFamily="34" charset="0"/>
            </a:endParaRPr>
          </a:p>
        </p:txBody>
      </p:sp>
      <p:grpSp>
        <p:nvGrpSpPr>
          <p:cNvPr id="3" name="Group 2"/>
          <p:cNvGrpSpPr/>
          <p:nvPr/>
        </p:nvGrpSpPr>
        <p:grpSpPr>
          <a:xfrm>
            <a:off x="3519666" y="1942297"/>
            <a:ext cx="5152668" cy="3501876"/>
            <a:chOff x="599090" y="1942297"/>
            <a:chExt cx="5152668" cy="3501876"/>
          </a:xfrm>
        </p:grpSpPr>
        <p:sp>
          <p:nvSpPr>
            <p:cNvPr id="750" name="Rounded Rectangle 749"/>
            <p:cNvSpPr/>
            <p:nvPr/>
          </p:nvSpPr>
          <p:spPr>
            <a:xfrm>
              <a:off x="599090" y="3411585"/>
              <a:ext cx="2648663" cy="1062611"/>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nvGrpSpPr>
            <p:cNvPr id="14" name="Group 13"/>
            <p:cNvGrpSpPr>
              <a:grpSpLocks noChangeAspect="1"/>
            </p:cNvGrpSpPr>
            <p:nvPr/>
          </p:nvGrpSpPr>
          <p:grpSpPr>
            <a:xfrm>
              <a:off x="2110304" y="1942297"/>
              <a:ext cx="216935" cy="216000"/>
              <a:chOff x="3847395" y="3627007"/>
              <a:chExt cx="918363" cy="914400"/>
            </a:xfrm>
          </p:grpSpPr>
          <p:sp>
            <p:nvSpPr>
              <p:cNvPr id="12" name="Pie 11"/>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16" name="Pie 15"/>
              <p:cNvSpPr/>
              <p:nvPr/>
            </p:nvSpPr>
            <p:spPr>
              <a:xfrm flipH="1">
                <a:off x="3847395" y="3627007"/>
                <a:ext cx="914400" cy="914400"/>
              </a:xfrm>
              <a:prstGeom prst="pie">
                <a:avLst>
                  <a:gd name="adj1" fmla="val 5387631"/>
                  <a:gd name="adj2" fmla="val 162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20" name="Group 19"/>
            <p:cNvGrpSpPr/>
            <p:nvPr/>
          </p:nvGrpSpPr>
          <p:grpSpPr>
            <a:xfrm>
              <a:off x="2897328" y="1942297"/>
              <a:ext cx="216000" cy="216000"/>
              <a:chOff x="4449991" y="3613964"/>
              <a:chExt cx="216000" cy="216000"/>
            </a:xfrm>
            <a:solidFill>
              <a:schemeClr val="accent1">
                <a:lumMod val="60000"/>
                <a:lumOff val="40000"/>
              </a:schemeClr>
            </a:solidFill>
          </p:grpSpPr>
          <p:sp>
            <p:nvSpPr>
              <p:cNvPr id="21" name="Rectangle 20"/>
              <p:cNvSpPr/>
              <p:nvPr/>
            </p:nvSpPr>
            <p:spPr>
              <a:xfrm>
                <a:off x="4449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2" name="Rectangle 21"/>
              <p:cNvSpPr/>
              <p:nvPr/>
            </p:nvSpPr>
            <p:spPr>
              <a:xfrm>
                <a:off x="4557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741" name="Group 740"/>
            <p:cNvGrpSpPr/>
            <p:nvPr/>
          </p:nvGrpSpPr>
          <p:grpSpPr>
            <a:xfrm>
              <a:off x="1837845" y="2050297"/>
              <a:ext cx="1521562" cy="656524"/>
              <a:chOff x="4352544" y="3113320"/>
              <a:chExt cx="1521562" cy="656524"/>
            </a:xfrm>
          </p:grpSpPr>
          <p:cxnSp>
            <p:nvCxnSpPr>
              <p:cNvPr id="27" name="Straight Connector 26"/>
              <p:cNvCxnSpPr/>
              <p:nvPr/>
            </p:nvCxnSpPr>
            <p:spPr>
              <a:xfrm>
                <a:off x="4856515" y="3113320"/>
                <a:ext cx="5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5126515" y="3120635"/>
                <a:ext cx="0" cy="461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a:off x="4352544" y="3589844"/>
                <a:ext cx="1521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flipV="1">
                <a:off x="4359859"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863390"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366921"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870452"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247753" y="2719062"/>
              <a:ext cx="216000" cy="216000"/>
              <a:chOff x="4449991" y="3613964"/>
              <a:chExt cx="216000" cy="216000"/>
            </a:xfrm>
          </p:grpSpPr>
          <p:sp>
            <p:nvSpPr>
              <p:cNvPr id="52" name="Rectangle 51"/>
              <p:cNvSpPr/>
              <p:nvPr/>
            </p:nvSpPr>
            <p:spPr>
              <a:xfrm>
                <a:off x="4449991" y="3613964"/>
                <a:ext cx="108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3" name="Rectangle 52"/>
              <p:cNvSpPr/>
              <p:nvPr/>
            </p:nvSpPr>
            <p:spPr>
              <a:xfrm>
                <a:off x="4557991" y="3613964"/>
                <a:ext cx="108000" cy="2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54" name="Group 53"/>
            <p:cNvGrpSpPr>
              <a:grpSpLocks noChangeAspect="1"/>
            </p:cNvGrpSpPr>
            <p:nvPr/>
          </p:nvGrpSpPr>
          <p:grpSpPr>
            <a:xfrm>
              <a:off x="2741316" y="2719062"/>
              <a:ext cx="216935" cy="216000"/>
              <a:chOff x="3847395" y="3627007"/>
              <a:chExt cx="918363" cy="914400"/>
            </a:xfrm>
          </p:grpSpPr>
          <p:sp>
            <p:nvSpPr>
              <p:cNvPr id="55" name="Pie 54"/>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56" name="Pie 55"/>
              <p:cNvSpPr/>
              <p:nvPr/>
            </p:nvSpPr>
            <p:spPr>
              <a:xfrm flipH="1">
                <a:off x="3847395" y="3627007"/>
                <a:ext cx="914400" cy="914400"/>
              </a:xfrm>
              <a:prstGeom prst="pie">
                <a:avLst>
                  <a:gd name="adj1" fmla="val 5387631"/>
                  <a:gd name="adj2" fmla="val 162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57" name="Group 56"/>
            <p:cNvGrpSpPr/>
            <p:nvPr/>
          </p:nvGrpSpPr>
          <p:grpSpPr>
            <a:xfrm>
              <a:off x="2235814" y="2719062"/>
              <a:ext cx="216000" cy="216000"/>
              <a:chOff x="4449991" y="3613964"/>
              <a:chExt cx="216000" cy="216000"/>
            </a:xfrm>
            <a:solidFill>
              <a:schemeClr val="accent1">
                <a:lumMod val="60000"/>
                <a:lumOff val="40000"/>
              </a:schemeClr>
            </a:solidFill>
          </p:grpSpPr>
          <p:sp>
            <p:nvSpPr>
              <p:cNvPr id="58" name="Rectangle 57"/>
              <p:cNvSpPr/>
              <p:nvPr/>
            </p:nvSpPr>
            <p:spPr>
              <a:xfrm>
                <a:off x="4449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9" name="Rectangle 58"/>
              <p:cNvSpPr/>
              <p:nvPr/>
            </p:nvSpPr>
            <p:spPr>
              <a:xfrm>
                <a:off x="4557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60" name="Group 59"/>
            <p:cNvGrpSpPr>
              <a:grpSpLocks noChangeAspect="1"/>
            </p:cNvGrpSpPr>
            <p:nvPr/>
          </p:nvGrpSpPr>
          <p:grpSpPr>
            <a:xfrm>
              <a:off x="1729377" y="2719062"/>
              <a:ext cx="216935" cy="216000"/>
              <a:chOff x="3847395" y="3627007"/>
              <a:chExt cx="918363" cy="914400"/>
            </a:xfrm>
          </p:grpSpPr>
          <p:sp>
            <p:nvSpPr>
              <p:cNvPr id="61" name="Pie 60"/>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2" name="Pie 61"/>
              <p:cNvSpPr/>
              <p:nvPr/>
            </p:nvSpPr>
            <p:spPr>
              <a:xfrm flipH="1">
                <a:off x="3847395"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15" name="Group 14"/>
            <p:cNvGrpSpPr/>
            <p:nvPr/>
          </p:nvGrpSpPr>
          <p:grpSpPr>
            <a:xfrm>
              <a:off x="4390010" y="1942297"/>
              <a:ext cx="216000" cy="216000"/>
              <a:chOff x="4449991" y="3613964"/>
              <a:chExt cx="216000" cy="216000"/>
            </a:xfrm>
          </p:grpSpPr>
          <p:sp>
            <p:nvSpPr>
              <p:cNvPr id="7" name="Rectangle 6"/>
              <p:cNvSpPr/>
              <p:nvPr/>
            </p:nvSpPr>
            <p:spPr>
              <a:xfrm>
                <a:off x="4449991" y="3613964"/>
                <a:ext cx="108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8" name="Rectangle 17"/>
              <p:cNvSpPr/>
              <p:nvPr/>
            </p:nvSpPr>
            <p:spPr>
              <a:xfrm>
                <a:off x="4557991" y="3613964"/>
                <a:ext cx="108000" cy="21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23" name="Group 22"/>
            <p:cNvGrpSpPr>
              <a:grpSpLocks noChangeAspect="1"/>
            </p:cNvGrpSpPr>
            <p:nvPr/>
          </p:nvGrpSpPr>
          <p:grpSpPr>
            <a:xfrm>
              <a:off x="5176098" y="1942297"/>
              <a:ext cx="216935" cy="216000"/>
              <a:chOff x="3847395" y="3627007"/>
              <a:chExt cx="918363" cy="914400"/>
            </a:xfrm>
          </p:grpSpPr>
          <p:sp>
            <p:nvSpPr>
              <p:cNvPr id="24" name="Pie 23"/>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25" name="Pie 24"/>
              <p:cNvSpPr/>
              <p:nvPr/>
            </p:nvSpPr>
            <p:spPr>
              <a:xfrm flipH="1">
                <a:off x="3847395"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43" name="Group 42"/>
            <p:cNvGrpSpPr/>
            <p:nvPr/>
          </p:nvGrpSpPr>
          <p:grpSpPr>
            <a:xfrm>
              <a:off x="4123425" y="2050297"/>
              <a:ext cx="1521562" cy="656524"/>
              <a:chOff x="4352544" y="3113320"/>
              <a:chExt cx="1521562" cy="656524"/>
            </a:xfrm>
          </p:grpSpPr>
          <p:cxnSp>
            <p:nvCxnSpPr>
              <p:cNvPr id="44" name="Straight Connector 43"/>
              <p:cNvCxnSpPr/>
              <p:nvPr/>
            </p:nvCxnSpPr>
            <p:spPr>
              <a:xfrm>
                <a:off x="4856515" y="3113320"/>
                <a:ext cx="5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126515" y="3120635"/>
                <a:ext cx="0" cy="461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352544" y="3589844"/>
                <a:ext cx="1521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359859"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863390"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366921"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870452"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a:grpSpLocks noChangeAspect="1"/>
            </p:cNvGrpSpPr>
            <p:nvPr/>
          </p:nvGrpSpPr>
          <p:grpSpPr>
            <a:xfrm>
              <a:off x="4029217" y="2719062"/>
              <a:ext cx="216935" cy="216000"/>
              <a:chOff x="3847395" y="3627007"/>
              <a:chExt cx="918363" cy="914400"/>
            </a:xfrm>
          </p:grpSpPr>
          <p:sp>
            <p:nvSpPr>
              <p:cNvPr id="64" name="Pie 63"/>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5" name="Pie 64"/>
              <p:cNvSpPr/>
              <p:nvPr/>
            </p:nvSpPr>
            <p:spPr>
              <a:xfrm flipH="1">
                <a:off x="3847395" y="3627007"/>
                <a:ext cx="914400" cy="914400"/>
              </a:xfrm>
              <a:prstGeom prst="pie">
                <a:avLst>
                  <a:gd name="adj1" fmla="val 5387631"/>
                  <a:gd name="adj2" fmla="val 162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66" name="Group 65"/>
            <p:cNvGrpSpPr/>
            <p:nvPr/>
          </p:nvGrpSpPr>
          <p:grpSpPr>
            <a:xfrm>
              <a:off x="4532021" y="2719062"/>
              <a:ext cx="216000" cy="216000"/>
              <a:chOff x="4449991" y="3613964"/>
              <a:chExt cx="216000" cy="216000"/>
            </a:xfrm>
            <a:solidFill>
              <a:schemeClr val="accent1">
                <a:lumMod val="60000"/>
                <a:lumOff val="40000"/>
              </a:schemeClr>
            </a:solidFill>
          </p:grpSpPr>
          <p:sp>
            <p:nvSpPr>
              <p:cNvPr id="67" name="Rectangle 66"/>
              <p:cNvSpPr/>
              <p:nvPr/>
            </p:nvSpPr>
            <p:spPr>
              <a:xfrm>
                <a:off x="4449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8" name="Rectangle 67"/>
              <p:cNvSpPr/>
              <p:nvPr/>
            </p:nvSpPr>
            <p:spPr>
              <a:xfrm>
                <a:off x="4557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69" name="Group 68"/>
            <p:cNvGrpSpPr/>
            <p:nvPr/>
          </p:nvGrpSpPr>
          <p:grpSpPr>
            <a:xfrm>
              <a:off x="5535758" y="2719062"/>
              <a:ext cx="216000" cy="216000"/>
              <a:chOff x="4449991" y="3613964"/>
              <a:chExt cx="216000" cy="216000"/>
            </a:xfrm>
            <a:solidFill>
              <a:schemeClr val="accent1">
                <a:lumMod val="60000"/>
                <a:lumOff val="40000"/>
              </a:schemeClr>
            </a:solidFill>
          </p:grpSpPr>
          <p:sp>
            <p:nvSpPr>
              <p:cNvPr id="70" name="Rectangle 69"/>
              <p:cNvSpPr/>
              <p:nvPr/>
            </p:nvSpPr>
            <p:spPr>
              <a:xfrm>
                <a:off x="4449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1" name="Rectangle 70"/>
              <p:cNvSpPr/>
              <p:nvPr/>
            </p:nvSpPr>
            <p:spPr>
              <a:xfrm>
                <a:off x="4557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72" name="Group 71"/>
            <p:cNvGrpSpPr/>
            <p:nvPr/>
          </p:nvGrpSpPr>
          <p:grpSpPr>
            <a:xfrm>
              <a:off x="5033890" y="2719062"/>
              <a:ext cx="216000" cy="216000"/>
              <a:chOff x="4449991" y="3613964"/>
              <a:chExt cx="216000" cy="216000"/>
            </a:xfrm>
          </p:grpSpPr>
          <p:sp>
            <p:nvSpPr>
              <p:cNvPr id="73" name="Rectangle 72"/>
              <p:cNvSpPr/>
              <p:nvPr/>
            </p:nvSpPr>
            <p:spPr>
              <a:xfrm>
                <a:off x="4449991" y="3613964"/>
                <a:ext cx="108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4" name="Rectangle 73"/>
              <p:cNvSpPr/>
              <p:nvPr/>
            </p:nvSpPr>
            <p:spPr>
              <a:xfrm>
                <a:off x="4557991" y="3613964"/>
                <a:ext cx="108000" cy="21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77" name="Group 76"/>
            <p:cNvGrpSpPr/>
            <p:nvPr/>
          </p:nvGrpSpPr>
          <p:grpSpPr>
            <a:xfrm>
              <a:off x="2961226" y="2830588"/>
              <a:ext cx="1521562" cy="656524"/>
              <a:chOff x="4352544" y="3113320"/>
              <a:chExt cx="1521562" cy="656524"/>
            </a:xfrm>
          </p:grpSpPr>
          <p:cxnSp>
            <p:nvCxnSpPr>
              <p:cNvPr id="78" name="Straight Connector 77"/>
              <p:cNvCxnSpPr/>
              <p:nvPr/>
            </p:nvCxnSpPr>
            <p:spPr>
              <a:xfrm>
                <a:off x="4856515" y="3113320"/>
                <a:ext cx="5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126515" y="3120635"/>
                <a:ext cx="0" cy="461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352544" y="3589844"/>
                <a:ext cx="1521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359859"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863390"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366921"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5870452"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860541" y="3499479"/>
              <a:ext cx="216000" cy="216000"/>
              <a:chOff x="4449991" y="3613964"/>
              <a:chExt cx="216000" cy="216000"/>
            </a:xfrm>
          </p:grpSpPr>
          <p:sp>
            <p:nvSpPr>
              <p:cNvPr id="86" name="Rectangle 85"/>
              <p:cNvSpPr/>
              <p:nvPr/>
            </p:nvSpPr>
            <p:spPr>
              <a:xfrm>
                <a:off x="4449991" y="3613964"/>
                <a:ext cx="108000" cy="2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7" name="Rectangle 86"/>
              <p:cNvSpPr/>
              <p:nvPr/>
            </p:nvSpPr>
            <p:spPr>
              <a:xfrm>
                <a:off x="4557991" y="3613964"/>
                <a:ext cx="108000" cy="21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88" name="Group 87"/>
            <p:cNvGrpSpPr/>
            <p:nvPr/>
          </p:nvGrpSpPr>
          <p:grpSpPr>
            <a:xfrm>
              <a:off x="3365191" y="3499479"/>
              <a:ext cx="216000" cy="216000"/>
              <a:chOff x="4449991" y="3613964"/>
              <a:chExt cx="216000" cy="216000"/>
            </a:xfrm>
            <a:solidFill>
              <a:schemeClr val="accent1">
                <a:lumMod val="60000"/>
                <a:lumOff val="40000"/>
              </a:schemeClr>
            </a:solidFill>
          </p:grpSpPr>
          <p:sp>
            <p:nvSpPr>
              <p:cNvPr id="89" name="Rectangle 88"/>
              <p:cNvSpPr/>
              <p:nvPr/>
            </p:nvSpPr>
            <p:spPr>
              <a:xfrm>
                <a:off x="4449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0" name="Rectangle 89"/>
              <p:cNvSpPr/>
              <p:nvPr/>
            </p:nvSpPr>
            <p:spPr>
              <a:xfrm>
                <a:off x="4557991" y="3613964"/>
                <a:ext cx="108000" cy="2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91" name="Group 90"/>
            <p:cNvGrpSpPr>
              <a:grpSpLocks noChangeAspect="1"/>
            </p:cNvGrpSpPr>
            <p:nvPr/>
          </p:nvGrpSpPr>
          <p:grpSpPr>
            <a:xfrm>
              <a:off x="3869841" y="3499479"/>
              <a:ext cx="216935" cy="216000"/>
              <a:chOff x="3847395" y="3627007"/>
              <a:chExt cx="918363" cy="914400"/>
            </a:xfrm>
          </p:grpSpPr>
          <p:sp>
            <p:nvSpPr>
              <p:cNvPr id="92" name="Pie 91"/>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93" name="Pie 92"/>
              <p:cNvSpPr/>
              <p:nvPr/>
            </p:nvSpPr>
            <p:spPr>
              <a:xfrm flipH="1">
                <a:off x="3847395"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94" name="Group 93"/>
            <p:cNvGrpSpPr>
              <a:grpSpLocks noChangeAspect="1"/>
            </p:cNvGrpSpPr>
            <p:nvPr/>
          </p:nvGrpSpPr>
          <p:grpSpPr>
            <a:xfrm>
              <a:off x="4375427" y="3499479"/>
              <a:ext cx="216935" cy="216000"/>
              <a:chOff x="3847395" y="3627007"/>
              <a:chExt cx="918363" cy="914400"/>
            </a:xfrm>
          </p:grpSpPr>
          <p:sp>
            <p:nvSpPr>
              <p:cNvPr id="95" name="Pie 94"/>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96" name="Pie 95"/>
              <p:cNvSpPr/>
              <p:nvPr/>
            </p:nvSpPr>
            <p:spPr>
              <a:xfrm flipH="1">
                <a:off x="3847395" y="3627007"/>
                <a:ext cx="914400" cy="914400"/>
              </a:xfrm>
              <a:prstGeom prst="pie">
                <a:avLst>
                  <a:gd name="adj1" fmla="val 5387631"/>
                  <a:gd name="adj2" fmla="val 162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aphicFrame>
          <p:nvGraphicFramePr>
            <p:cNvPr id="748" name="Diagram 747"/>
            <p:cNvGraphicFramePr/>
            <p:nvPr>
              <p:extLst>
                <p:ext uri="{D42A27DB-BD31-4B8C-83A1-F6EECF244321}">
                  <p14:modId xmlns="" xmlns:p14="http://schemas.microsoft.com/office/powerpoint/2010/main" val="1672195855"/>
                </p:ext>
              </p:extLst>
            </p:nvPr>
          </p:nvGraphicFramePr>
          <p:xfrm>
            <a:off x="640304" y="3546846"/>
            <a:ext cx="4829802" cy="1897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 xmlns:p14="http://schemas.microsoft.com/office/powerpoint/2010/main" val="569390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1277"/>
            <a:ext cx="9144000" cy="769375"/>
          </a:xfrm>
        </p:spPr>
        <p:txBody>
          <a:bodyPr vert="horz" wrap="square" lIns="71948" tIns="45687" rIns="71948" bIns="45687" rtlCol="0" anchor="ctr">
            <a:spAutoFit/>
          </a:bodyPr>
          <a:lstStyle/>
          <a:p>
            <a:r>
              <a:rPr lang="el-GR" sz="2200" dirty="0" smtClean="0">
                <a:latin typeface="Corbel" panose="020B0503020204020204" pitchFamily="34" charset="0"/>
              </a:rPr>
              <a:t>Συσχέτιση της</a:t>
            </a:r>
            <a:r>
              <a:rPr lang="en-US" sz="2200" dirty="0">
                <a:latin typeface="Corbel" panose="020B0503020204020204" pitchFamily="34" charset="0"/>
              </a:rPr>
              <a:t> </a:t>
            </a:r>
            <a:r>
              <a:rPr lang="el-GR" sz="2200" dirty="0" smtClean="0">
                <a:latin typeface="Corbel" panose="020B0503020204020204" pitchFamily="34" charset="0"/>
              </a:rPr>
              <a:t>νόσου της λεπτής βασικής μεμβράνης με το αυτοσωματικό-υπολειπόμενο σύνδρομο </a:t>
            </a:r>
            <a:r>
              <a:rPr lang="en-US" sz="2200" dirty="0" smtClean="0">
                <a:latin typeface="Corbel" panose="020B0503020204020204" pitchFamily="34" charset="0"/>
              </a:rPr>
              <a:t>Alport</a:t>
            </a:r>
            <a:endParaRPr lang="el-GR" sz="2200" dirty="0">
              <a:latin typeface="Corbel" panose="020B0503020204020204" pitchFamily="34" charset="0"/>
            </a:endParaRPr>
          </a:p>
        </p:txBody>
      </p:sp>
      <p:sp>
        <p:nvSpPr>
          <p:cNvPr id="782" name="TextBox 781"/>
          <p:cNvSpPr txBox="1"/>
          <p:nvPr/>
        </p:nvSpPr>
        <p:spPr>
          <a:xfrm>
            <a:off x="1646314" y="6480000"/>
            <a:ext cx="8914185" cy="276999"/>
          </a:xfrm>
          <a:prstGeom prst="rect">
            <a:avLst/>
          </a:prstGeom>
          <a:noFill/>
        </p:spPr>
        <p:txBody>
          <a:bodyPr wrap="square" lIns="91370" tIns="45687" rIns="91370" bIns="45687" rtlCol="0">
            <a:spAutoFit/>
          </a:bodyPr>
          <a:lstStyle/>
          <a:p>
            <a:pPr algn="ctr" defTabSz="913737"/>
            <a:r>
              <a:rPr lang="en-US" sz="1200" dirty="0" smtClean="0">
                <a:solidFill>
                  <a:prstClr val="black">
                    <a:lumMod val="50000"/>
                    <a:lumOff val="50000"/>
                  </a:prstClr>
                </a:solidFill>
                <a:latin typeface="Corbel" panose="020B0503020204020204" pitchFamily="34" charset="0"/>
              </a:rPr>
              <a:t>source: J </a:t>
            </a:r>
            <a:r>
              <a:rPr lang="en-US" sz="1200" dirty="0">
                <a:solidFill>
                  <a:prstClr val="black">
                    <a:lumMod val="50000"/>
                    <a:lumOff val="50000"/>
                  </a:prstClr>
                </a:solidFill>
                <a:latin typeface="Corbel" panose="020B0503020204020204" pitchFamily="34" charset="0"/>
              </a:rPr>
              <a:t>Am </a:t>
            </a:r>
            <a:r>
              <a:rPr lang="en-US" sz="1200" dirty="0" err="1">
                <a:solidFill>
                  <a:prstClr val="black">
                    <a:lumMod val="50000"/>
                    <a:lumOff val="50000"/>
                  </a:prstClr>
                </a:solidFill>
                <a:latin typeface="Corbel" panose="020B0503020204020204" pitchFamily="34" charset="0"/>
              </a:rPr>
              <a:t>Soc</a:t>
            </a:r>
            <a:r>
              <a:rPr lang="en-US" sz="1200" dirty="0">
                <a:solidFill>
                  <a:prstClr val="black">
                    <a:lumMod val="50000"/>
                    <a:lumOff val="50000"/>
                  </a:prstClr>
                </a:solidFill>
                <a:latin typeface="Corbel" panose="020B0503020204020204" pitchFamily="34" charset="0"/>
              </a:rPr>
              <a:t> </a:t>
            </a:r>
            <a:r>
              <a:rPr lang="en-US" sz="1200" dirty="0" err="1">
                <a:solidFill>
                  <a:prstClr val="black">
                    <a:lumMod val="50000"/>
                    <a:lumOff val="50000"/>
                  </a:prstClr>
                </a:solidFill>
                <a:latin typeface="Corbel" panose="020B0503020204020204" pitchFamily="34" charset="0"/>
              </a:rPr>
              <a:t>Nephrol</a:t>
            </a:r>
            <a:r>
              <a:rPr lang="en-US" sz="1200" dirty="0">
                <a:solidFill>
                  <a:prstClr val="black">
                    <a:lumMod val="50000"/>
                    <a:lumOff val="50000"/>
                  </a:prstClr>
                </a:solidFill>
                <a:latin typeface="Corbel" panose="020B0503020204020204" pitchFamily="34" charset="0"/>
              </a:rPr>
              <a:t> 17: 813– 822, </a:t>
            </a:r>
            <a:r>
              <a:rPr lang="en-US" sz="1200" dirty="0" smtClean="0">
                <a:solidFill>
                  <a:prstClr val="black">
                    <a:lumMod val="50000"/>
                    <a:lumOff val="50000"/>
                  </a:prstClr>
                </a:solidFill>
                <a:latin typeface="Corbel" panose="020B0503020204020204" pitchFamily="34" charset="0"/>
              </a:rPr>
              <a:t>2006</a:t>
            </a:r>
            <a:endParaRPr lang="el-GR" sz="1200" dirty="0">
              <a:solidFill>
                <a:prstClr val="black">
                  <a:lumMod val="50000"/>
                  <a:lumOff val="50000"/>
                </a:prstClr>
              </a:solidFill>
              <a:latin typeface="Corbel" panose="020B0503020204020204" pitchFamily="34" charset="0"/>
            </a:endParaRPr>
          </a:p>
        </p:txBody>
      </p:sp>
      <p:grpSp>
        <p:nvGrpSpPr>
          <p:cNvPr id="3" name="Group 2"/>
          <p:cNvGrpSpPr/>
          <p:nvPr/>
        </p:nvGrpSpPr>
        <p:grpSpPr>
          <a:xfrm>
            <a:off x="3519666" y="1942297"/>
            <a:ext cx="5152668" cy="3501876"/>
            <a:chOff x="599090" y="1942297"/>
            <a:chExt cx="5152668" cy="3501876"/>
          </a:xfrm>
        </p:grpSpPr>
        <p:sp>
          <p:nvSpPr>
            <p:cNvPr id="750" name="Rounded Rectangle 749"/>
            <p:cNvSpPr/>
            <p:nvPr/>
          </p:nvSpPr>
          <p:spPr>
            <a:xfrm>
              <a:off x="599090" y="3411585"/>
              <a:ext cx="2648663" cy="1062611"/>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aphicFrame>
          <p:nvGraphicFramePr>
            <p:cNvPr id="748" name="Diagram 747"/>
            <p:cNvGraphicFramePr/>
            <p:nvPr>
              <p:extLst>
                <p:ext uri="{D42A27DB-BD31-4B8C-83A1-F6EECF244321}">
                  <p14:modId xmlns="" xmlns:p14="http://schemas.microsoft.com/office/powerpoint/2010/main" val="2562398266"/>
                </p:ext>
              </p:extLst>
            </p:nvPr>
          </p:nvGraphicFramePr>
          <p:xfrm>
            <a:off x="640304" y="3546846"/>
            <a:ext cx="4829802" cy="1897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44" name="Group 743"/>
            <p:cNvGrpSpPr/>
            <p:nvPr/>
          </p:nvGrpSpPr>
          <p:grpSpPr>
            <a:xfrm>
              <a:off x="1729377" y="1942297"/>
              <a:ext cx="4022381" cy="1773182"/>
              <a:chOff x="1646314" y="1957570"/>
              <a:chExt cx="4022381" cy="1773182"/>
            </a:xfrm>
          </p:grpSpPr>
          <p:grpSp>
            <p:nvGrpSpPr>
              <p:cNvPr id="14" name="Group 13"/>
              <p:cNvGrpSpPr>
                <a:grpSpLocks noChangeAspect="1"/>
              </p:cNvGrpSpPr>
              <p:nvPr/>
            </p:nvGrpSpPr>
            <p:grpSpPr>
              <a:xfrm>
                <a:off x="2027241" y="1957570"/>
                <a:ext cx="216935" cy="216000"/>
                <a:chOff x="3847395" y="3627007"/>
                <a:chExt cx="918363" cy="914400"/>
              </a:xfrm>
            </p:grpSpPr>
            <p:sp>
              <p:nvSpPr>
                <p:cNvPr id="12" name="Pie 11"/>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16" name="Pie 15"/>
                <p:cNvSpPr/>
                <p:nvPr/>
              </p:nvSpPr>
              <p:spPr>
                <a:xfrm flipH="1">
                  <a:off x="3847395" y="3627007"/>
                  <a:ext cx="914400" cy="914400"/>
                </a:xfrm>
                <a:prstGeom prst="pie">
                  <a:avLst>
                    <a:gd name="adj1" fmla="val 5387631"/>
                    <a:gd name="adj2" fmla="val 162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20" name="Group 19"/>
              <p:cNvGrpSpPr/>
              <p:nvPr/>
            </p:nvGrpSpPr>
            <p:grpSpPr>
              <a:xfrm>
                <a:off x="2814265" y="1957570"/>
                <a:ext cx="216000" cy="216000"/>
                <a:chOff x="4449991" y="3613964"/>
                <a:chExt cx="216000" cy="216000"/>
              </a:xfrm>
              <a:solidFill>
                <a:schemeClr val="accent1">
                  <a:lumMod val="60000"/>
                  <a:lumOff val="40000"/>
                </a:schemeClr>
              </a:solidFill>
            </p:grpSpPr>
            <p:sp>
              <p:nvSpPr>
                <p:cNvPr id="21" name="Rectangle 20"/>
                <p:cNvSpPr/>
                <p:nvPr/>
              </p:nvSpPr>
              <p:spPr>
                <a:xfrm>
                  <a:off x="4449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2" name="Rectangle 21"/>
                <p:cNvSpPr/>
                <p:nvPr/>
              </p:nvSpPr>
              <p:spPr>
                <a:xfrm>
                  <a:off x="4557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741" name="Group 740"/>
              <p:cNvGrpSpPr/>
              <p:nvPr/>
            </p:nvGrpSpPr>
            <p:grpSpPr>
              <a:xfrm>
                <a:off x="1754782" y="2065570"/>
                <a:ext cx="1521562" cy="656524"/>
                <a:chOff x="4352544" y="3113320"/>
                <a:chExt cx="1521562" cy="656524"/>
              </a:xfrm>
            </p:grpSpPr>
            <p:cxnSp>
              <p:nvCxnSpPr>
                <p:cNvPr id="27" name="Straight Connector 26"/>
                <p:cNvCxnSpPr/>
                <p:nvPr/>
              </p:nvCxnSpPr>
              <p:spPr>
                <a:xfrm>
                  <a:off x="4856515" y="3113320"/>
                  <a:ext cx="5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5126515" y="3120635"/>
                  <a:ext cx="0" cy="461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a:off x="4352544" y="3589844"/>
                  <a:ext cx="1521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flipV="1">
                  <a:off x="4359859"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863390"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366921"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870452"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164690" y="2734335"/>
                <a:ext cx="216000" cy="216000"/>
                <a:chOff x="4449991" y="3613964"/>
                <a:chExt cx="216000" cy="216000"/>
              </a:xfrm>
            </p:grpSpPr>
            <p:sp>
              <p:nvSpPr>
                <p:cNvPr id="52" name="Rectangle 51"/>
                <p:cNvSpPr/>
                <p:nvPr/>
              </p:nvSpPr>
              <p:spPr>
                <a:xfrm>
                  <a:off x="4449991" y="3613964"/>
                  <a:ext cx="108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3" name="Rectangle 52"/>
                <p:cNvSpPr/>
                <p:nvPr/>
              </p:nvSpPr>
              <p:spPr>
                <a:xfrm>
                  <a:off x="4557991" y="3613964"/>
                  <a:ext cx="108000" cy="2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54" name="Group 53"/>
              <p:cNvGrpSpPr>
                <a:grpSpLocks noChangeAspect="1"/>
              </p:cNvGrpSpPr>
              <p:nvPr/>
            </p:nvGrpSpPr>
            <p:grpSpPr>
              <a:xfrm>
                <a:off x="2658253" y="2734335"/>
                <a:ext cx="216935" cy="216000"/>
                <a:chOff x="3847395" y="3627007"/>
                <a:chExt cx="918363" cy="914400"/>
              </a:xfrm>
            </p:grpSpPr>
            <p:sp>
              <p:nvSpPr>
                <p:cNvPr id="55" name="Pie 54"/>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56" name="Pie 55"/>
                <p:cNvSpPr/>
                <p:nvPr/>
              </p:nvSpPr>
              <p:spPr>
                <a:xfrm flipH="1">
                  <a:off x="3847395" y="3627007"/>
                  <a:ext cx="914400" cy="914400"/>
                </a:xfrm>
                <a:prstGeom prst="pie">
                  <a:avLst>
                    <a:gd name="adj1" fmla="val 5387631"/>
                    <a:gd name="adj2" fmla="val 162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57" name="Group 56"/>
              <p:cNvGrpSpPr/>
              <p:nvPr/>
            </p:nvGrpSpPr>
            <p:grpSpPr>
              <a:xfrm>
                <a:off x="2152751" y="2734335"/>
                <a:ext cx="216000" cy="216000"/>
                <a:chOff x="4449991" y="3613964"/>
                <a:chExt cx="216000" cy="216000"/>
              </a:xfrm>
              <a:solidFill>
                <a:schemeClr val="accent1">
                  <a:lumMod val="60000"/>
                  <a:lumOff val="40000"/>
                </a:schemeClr>
              </a:solidFill>
            </p:grpSpPr>
            <p:sp>
              <p:nvSpPr>
                <p:cNvPr id="58" name="Rectangle 57"/>
                <p:cNvSpPr/>
                <p:nvPr/>
              </p:nvSpPr>
              <p:spPr>
                <a:xfrm>
                  <a:off x="4449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9" name="Rectangle 58"/>
                <p:cNvSpPr/>
                <p:nvPr/>
              </p:nvSpPr>
              <p:spPr>
                <a:xfrm>
                  <a:off x="4557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60" name="Group 59"/>
              <p:cNvGrpSpPr>
                <a:grpSpLocks noChangeAspect="1"/>
              </p:cNvGrpSpPr>
              <p:nvPr/>
            </p:nvGrpSpPr>
            <p:grpSpPr>
              <a:xfrm>
                <a:off x="1646314" y="2734335"/>
                <a:ext cx="216935" cy="216000"/>
                <a:chOff x="3847395" y="3627007"/>
                <a:chExt cx="918363" cy="914400"/>
              </a:xfrm>
            </p:grpSpPr>
            <p:sp>
              <p:nvSpPr>
                <p:cNvPr id="61" name="Pie 60"/>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2" name="Pie 61"/>
                <p:cNvSpPr/>
                <p:nvPr/>
              </p:nvSpPr>
              <p:spPr>
                <a:xfrm flipH="1">
                  <a:off x="3847395"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15" name="Group 14"/>
              <p:cNvGrpSpPr/>
              <p:nvPr/>
            </p:nvGrpSpPr>
            <p:grpSpPr>
              <a:xfrm>
                <a:off x="4306947" y="1957570"/>
                <a:ext cx="216000" cy="216000"/>
                <a:chOff x="4449991" y="3613964"/>
                <a:chExt cx="216000" cy="216000"/>
              </a:xfrm>
            </p:grpSpPr>
            <p:sp>
              <p:nvSpPr>
                <p:cNvPr id="7" name="Rectangle 6"/>
                <p:cNvSpPr/>
                <p:nvPr/>
              </p:nvSpPr>
              <p:spPr>
                <a:xfrm>
                  <a:off x="4449991" y="3613964"/>
                  <a:ext cx="108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8" name="Rectangle 17"/>
                <p:cNvSpPr/>
                <p:nvPr/>
              </p:nvSpPr>
              <p:spPr>
                <a:xfrm>
                  <a:off x="4557991" y="3613964"/>
                  <a:ext cx="108000" cy="2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23" name="Group 22"/>
              <p:cNvGrpSpPr>
                <a:grpSpLocks noChangeAspect="1"/>
              </p:cNvGrpSpPr>
              <p:nvPr/>
            </p:nvGrpSpPr>
            <p:grpSpPr>
              <a:xfrm>
                <a:off x="5093035" y="1957570"/>
                <a:ext cx="216935" cy="216000"/>
                <a:chOff x="3847395" y="3627007"/>
                <a:chExt cx="918363" cy="914400"/>
              </a:xfrm>
            </p:grpSpPr>
            <p:sp>
              <p:nvSpPr>
                <p:cNvPr id="24" name="Pie 23"/>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25" name="Pie 24"/>
                <p:cNvSpPr/>
                <p:nvPr/>
              </p:nvSpPr>
              <p:spPr>
                <a:xfrm flipH="1">
                  <a:off x="3847395"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43" name="Group 42"/>
              <p:cNvGrpSpPr/>
              <p:nvPr/>
            </p:nvGrpSpPr>
            <p:grpSpPr>
              <a:xfrm>
                <a:off x="4040362" y="2065570"/>
                <a:ext cx="1521562" cy="656524"/>
                <a:chOff x="4352544" y="3113320"/>
                <a:chExt cx="1521562" cy="656524"/>
              </a:xfrm>
            </p:grpSpPr>
            <p:cxnSp>
              <p:nvCxnSpPr>
                <p:cNvPr id="44" name="Straight Connector 43"/>
                <p:cNvCxnSpPr/>
                <p:nvPr/>
              </p:nvCxnSpPr>
              <p:spPr>
                <a:xfrm>
                  <a:off x="4856515" y="3113320"/>
                  <a:ext cx="5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126515" y="3120635"/>
                  <a:ext cx="0" cy="461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352544" y="3589844"/>
                  <a:ext cx="1521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359859"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863390"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366921"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870452"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a:grpSpLocks noChangeAspect="1"/>
              </p:cNvGrpSpPr>
              <p:nvPr/>
            </p:nvGrpSpPr>
            <p:grpSpPr>
              <a:xfrm>
                <a:off x="3946154" y="2734335"/>
                <a:ext cx="216935" cy="216000"/>
                <a:chOff x="3847395" y="3627007"/>
                <a:chExt cx="918363" cy="914400"/>
              </a:xfrm>
            </p:grpSpPr>
            <p:sp>
              <p:nvSpPr>
                <p:cNvPr id="64" name="Pie 63"/>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5" name="Pie 64"/>
                <p:cNvSpPr/>
                <p:nvPr/>
              </p:nvSpPr>
              <p:spPr>
                <a:xfrm flipH="1">
                  <a:off x="3847395" y="3627007"/>
                  <a:ext cx="914400" cy="914400"/>
                </a:xfrm>
                <a:prstGeom prst="pie">
                  <a:avLst>
                    <a:gd name="adj1" fmla="val 5387631"/>
                    <a:gd name="adj2" fmla="val 162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66" name="Group 65"/>
              <p:cNvGrpSpPr/>
              <p:nvPr/>
            </p:nvGrpSpPr>
            <p:grpSpPr>
              <a:xfrm>
                <a:off x="4448958" y="2734335"/>
                <a:ext cx="216000" cy="216000"/>
                <a:chOff x="4449991" y="3613964"/>
                <a:chExt cx="216000" cy="216000"/>
              </a:xfrm>
              <a:solidFill>
                <a:schemeClr val="accent1">
                  <a:lumMod val="60000"/>
                  <a:lumOff val="40000"/>
                </a:schemeClr>
              </a:solidFill>
            </p:grpSpPr>
            <p:sp>
              <p:nvSpPr>
                <p:cNvPr id="67" name="Rectangle 66"/>
                <p:cNvSpPr/>
                <p:nvPr/>
              </p:nvSpPr>
              <p:spPr>
                <a:xfrm>
                  <a:off x="4449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8" name="Rectangle 67"/>
                <p:cNvSpPr/>
                <p:nvPr/>
              </p:nvSpPr>
              <p:spPr>
                <a:xfrm>
                  <a:off x="4557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69" name="Group 68"/>
              <p:cNvGrpSpPr/>
              <p:nvPr/>
            </p:nvGrpSpPr>
            <p:grpSpPr>
              <a:xfrm>
                <a:off x="5452695" y="2734335"/>
                <a:ext cx="216000" cy="216000"/>
                <a:chOff x="4449991" y="3613964"/>
                <a:chExt cx="216000" cy="216000"/>
              </a:xfrm>
              <a:solidFill>
                <a:schemeClr val="accent1">
                  <a:lumMod val="60000"/>
                  <a:lumOff val="40000"/>
                </a:schemeClr>
              </a:solidFill>
            </p:grpSpPr>
            <p:sp>
              <p:nvSpPr>
                <p:cNvPr id="70" name="Rectangle 69"/>
                <p:cNvSpPr/>
                <p:nvPr/>
              </p:nvSpPr>
              <p:spPr>
                <a:xfrm>
                  <a:off x="4449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1" name="Rectangle 70"/>
                <p:cNvSpPr/>
                <p:nvPr/>
              </p:nvSpPr>
              <p:spPr>
                <a:xfrm>
                  <a:off x="4557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72" name="Group 71"/>
              <p:cNvGrpSpPr/>
              <p:nvPr/>
            </p:nvGrpSpPr>
            <p:grpSpPr>
              <a:xfrm>
                <a:off x="4950827" y="2734335"/>
                <a:ext cx="216000" cy="216000"/>
                <a:chOff x="4449991" y="3613964"/>
                <a:chExt cx="216000" cy="216000"/>
              </a:xfrm>
            </p:grpSpPr>
            <p:sp>
              <p:nvSpPr>
                <p:cNvPr id="73" name="Rectangle 72"/>
                <p:cNvSpPr/>
                <p:nvPr/>
              </p:nvSpPr>
              <p:spPr>
                <a:xfrm>
                  <a:off x="4449991" y="3613964"/>
                  <a:ext cx="1080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4" name="Rectangle 73"/>
                <p:cNvSpPr/>
                <p:nvPr/>
              </p:nvSpPr>
              <p:spPr>
                <a:xfrm>
                  <a:off x="4557991" y="3613964"/>
                  <a:ext cx="108000" cy="2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77" name="Group 76"/>
              <p:cNvGrpSpPr/>
              <p:nvPr/>
            </p:nvGrpSpPr>
            <p:grpSpPr>
              <a:xfrm>
                <a:off x="2878163" y="2845861"/>
                <a:ext cx="1521562" cy="656524"/>
                <a:chOff x="4352544" y="3113320"/>
                <a:chExt cx="1521562" cy="656524"/>
              </a:xfrm>
            </p:grpSpPr>
            <p:cxnSp>
              <p:nvCxnSpPr>
                <p:cNvPr id="78" name="Straight Connector 77"/>
                <p:cNvCxnSpPr/>
                <p:nvPr/>
              </p:nvCxnSpPr>
              <p:spPr>
                <a:xfrm>
                  <a:off x="4856515" y="3113320"/>
                  <a:ext cx="5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126515" y="3120635"/>
                  <a:ext cx="0" cy="461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352544" y="3589844"/>
                  <a:ext cx="1521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359859"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863390"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366921"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5870452" y="3589844"/>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777478" y="3514752"/>
                <a:ext cx="216000" cy="216000"/>
                <a:chOff x="4449991" y="3613964"/>
                <a:chExt cx="216000" cy="216000"/>
              </a:xfrm>
            </p:grpSpPr>
            <p:sp>
              <p:nvSpPr>
                <p:cNvPr id="86" name="Rectangle 85"/>
                <p:cNvSpPr/>
                <p:nvPr/>
              </p:nvSpPr>
              <p:spPr>
                <a:xfrm>
                  <a:off x="4449991" y="3613964"/>
                  <a:ext cx="108000" cy="2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7" name="Rectangle 86"/>
                <p:cNvSpPr/>
                <p:nvPr/>
              </p:nvSpPr>
              <p:spPr>
                <a:xfrm>
                  <a:off x="4557991" y="3613964"/>
                  <a:ext cx="108000" cy="2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88" name="Group 87"/>
              <p:cNvGrpSpPr/>
              <p:nvPr/>
            </p:nvGrpSpPr>
            <p:grpSpPr>
              <a:xfrm>
                <a:off x="3282128" y="3514752"/>
                <a:ext cx="216000" cy="216000"/>
                <a:chOff x="4449991" y="3613964"/>
                <a:chExt cx="216000" cy="216000"/>
              </a:xfrm>
              <a:solidFill>
                <a:schemeClr val="accent1">
                  <a:lumMod val="60000"/>
                  <a:lumOff val="40000"/>
                </a:schemeClr>
              </a:solidFill>
            </p:grpSpPr>
            <p:sp>
              <p:nvSpPr>
                <p:cNvPr id="89" name="Rectangle 88"/>
                <p:cNvSpPr/>
                <p:nvPr/>
              </p:nvSpPr>
              <p:spPr>
                <a:xfrm>
                  <a:off x="4449991" y="3613964"/>
                  <a:ext cx="108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0" name="Rectangle 89"/>
                <p:cNvSpPr/>
                <p:nvPr/>
              </p:nvSpPr>
              <p:spPr>
                <a:xfrm>
                  <a:off x="4557991" y="3613964"/>
                  <a:ext cx="108000" cy="2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grpSp>
            <p:nvGrpSpPr>
              <p:cNvPr id="91" name="Group 90"/>
              <p:cNvGrpSpPr>
                <a:grpSpLocks noChangeAspect="1"/>
              </p:cNvGrpSpPr>
              <p:nvPr/>
            </p:nvGrpSpPr>
            <p:grpSpPr>
              <a:xfrm>
                <a:off x="3786778" y="3514752"/>
                <a:ext cx="216935" cy="216000"/>
                <a:chOff x="3847395" y="3627007"/>
                <a:chExt cx="918363" cy="914400"/>
              </a:xfrm>
            </p:grpSpPr>
            <p:sp>
              <p:nvSpPr>
                <p:cNvPr id="92" name="Pie 91"/>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93" name="Pie 92"/>
                <p:cNvSpPr/>
                <p:nvPr/>
              </p:nvSpPr>
              <p:spPr>
                <a:xfrm flipH="1">
                  <a:off x="3847395"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nvGrpSpPr>
              <p:cNvPr id="94" name="Group 93"/>
              <p:cNvGrpSpPr>
                <a:grpSpLocks noChangeAspect="1"/>
              </p:cNvGrpSpPr>
              <p:nvPr/>
            </p:nvGrpSpPr>
            <p:grpSpPr>
              <a:xfrm>
                <a:off x="4292364" y="3514752"/>
                <a:ext cx="216935" cy="216000"/>
                <a:chOff x="3847395" y="3627007"/>
                <a:chExt cx="918363" cy="914400"/>
              </a:xfrm>
            </p:grpSpPr>
            <p:sp>
              <p:nvSpPr>
                <p:cNvPr id="95" name="Pie 94"/>
                <p:cNvSpPr/>
                <p:nvPr/>
              </p:nvSpPr>
              <p:spPr>
                <a:xfrm>
                  <a:off x="3851358" y="3627007"/>
                  <a:ext cx="914400" cy="914400"/>
                </a:xfrm>
                <a:prstGeom prst="pie">
                  <a:avLst>
                    <a:gd name="adj1" fmla="val 5387631"/>
                    <a:gd name="adj2" fmla="val 162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96" name="Pie 95"/>
                <p:cNvSpPr/>
                <p:nvPr/>
              </p:nvSpPr>
              <p:spPr>
                <a:xfrm flipH="1">
                  <a:off x="3847395" y="3627007"/>
                  <a:ext cx="914400" cy="914400"/>
                </a:xfrm>
                <a:prstGeom prst="pie">
                  <a:avLst>
                    <a:gd name="adj1" fmla="val 5387631"/>
                    <a:gd name="adj2" fmla="val 162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grpSp>
        </p:grpSp>
      </p:grpSp>
    </p:spTree>
    <p:extLst>
      <p:ext uri="{BB962C8B-B14F-4D97-AF65-F5344CB8AC3E}">
        <p14:creationId xmlns="" xmlns:p14="http://schemas.microsoft.com/office/powerpoint/2010/main" val="196995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403132" y="1064238"/>
            <a:ext cx="9756835" cy="5548111"/>
            <a:chOff x="1403132" y="607028"/>
            <a:chExt cx="9756835" cy="5548111"/>
          </a:xfrm>
        </p:grpSpPr>
        <p:pic>
          <p:nvPicPr>
            <p:cNvPr id="13" name="Picture 12"/>
            <p:cNvPicPr>
              <a:picLocks noChangeAspect="1"/>
            </p:cNvPicPr>
            <p:nvPr/>
          </p:nvPicPr>
          <p:blipFill>
            <a:blip r:embed="rId2">
              <a:extLst>
                <a:ext uri="{BEBA8EAE-BF5A-486C-A8C5-ECC9F3942E4B}">
                  <a14:imgProps xmlns="" xmlns:a14="http://schemas.microsoft.com/office/drawing/2010/main">
                    <a14:imgLayer r:embed="rId3">
                      <a14:imgEffect>
                        <a14:sharpenSoften amount="25000"/>
                      </a14:imgEffect>
                    </a14:imgLayer>
                  </a14:imgProps>
                </a:ext>
              </a:extLst>
            </a:blip>
            <a:stretch>
              <a:fillRect/>
            </a:stretch>
          </p:blipFill>
          <p:spPr>
            <a:xfrm rot="5400000" flipH="1">
              <a:off x="4298143" y="2296129"/>
              <a:ext cx="3038246" cy="541325"/>
            </a:xfrm>
            <a:prstGeom prst="rect">
              <a:avLst/>
            </a:prstGeom>
          </p:spPr>
        </p:pic>
        <p:sp>
          <p:nvSpPr>
            <p:cNvPr id="14" name="TextBox 13"/>
            <p:cNvSpPr txBox="1"/>
            <p:nvPr/>
          </p:nvSpPr>
          <p:spPr>
            <a:xfrm>
              <a:off x="5364473" y="607028"/>
              <a:ext cx="848309" cy="307777"/>
            </a:xfrm>
            <a:prstGeom prst="rect">
              <a:avLst/>
            </a:prstGeom>
            <a:noFill/>
          </p:spPr>
          <p:txBody>
            <a:bodyPr wrap="none" rtlCol="0">
              <a:spAutoFit/>
            </a:bodyPr>
            <a:lstStyle/>
            <a:p>
              <a:r>
                <a:rPr lang="el-GR" sz="1400" b="1" dirty="0" smtClean="0">
                  <a:latin typeface="Corbel" panose="020B0503020204020204" pitchFamily="34" charset="0"/>
                </a:rPr>
                <a:t>Διμερές </a:t>
              </a:r>
              <a:endParaRPr lang="el-GR" sz="1400" b="1" dirty="0">
                <a:latin typeface="Corbel" panose="020B0503020204020204" pitchFamily="34" charset="0"/>
              </a:endParaRPr>
            </a:p>
          </p:txBody>
        </p:sp>
        <p:pic>
          <p:nvPicPr>
            <p:cNvPr id="6" name="Picture 5"/>
            <p:cNvPicPr>
              <a:picLocks noChangeAspect="1"/>
            </p:cNvPicPr>
            <p:nvPr/>
          </p:nvPicPr>
          <p:blipFill>
            <a:blip r:embed="rId4">
              <a:extLst>
                <a:ext uri="{BEBA8EAE-BF5A-486C-A8C5-ECC9F3942E4B}">
                  <a14:imgProps xmlns="" xmlns:a14="http://schemas.microsoft.com/office/drawing/2010/main">
                    <a14:imgLayer r:embed="rId5">
                      <a14:imgEffect>
                        <a14:sharpenSoften amount="25000"/>
                      </a14:imgEffect>
                    </a14:imgLayer>
                  </a14:imgProps>
                </a:ext>
              </a:extLst>
            </a:blip>
            <a:stretch>
              <a:fillRect/>
            </a:stretch>
          </p:blipFill>
          <p:spPr>
            <a:xfrm rot="16200000">
              <a:off x="2257377" y="2317579"/>
              <a:ext cx="2536156" cy="518205"/>
            </a:xfrm>
            <a:prstGeom prst="rect">
              <a:avLst/>
            </a:prstGeom>
          </p:spPr>
        </p:pic>
        <p:sp>
          <p:nvSpPr>
            <p:cNvPr id="7" name="TextBox 6"/>
            <p:cNvSpPr txBox="1"/>
            <p:nvPr/>
          </p:nvSpPr>
          <p:spPr>
            <a:xfrm>
              <a:off x="2997338" y="607028"/>
              <a:ext cx="1181862" cy="307777"/>
            </a:xfrm>
            <a:prstGeom prst="rect">
              <a:avLst/>
            </a:prstGeom>
            <a:noFill/>
          </p:spPr>
          <p:txBody>
            <a:bodyPr wrap="none" rtlCol="0">
              <a:spAutoFit/>
            </a:bodyPr>
            <a:lstStyle/>
            <a:p>
              <a:r>
                <a:rPr lang="el-GR" sz="1400" b="1" dirty="0" err="1" smtClean="0">
                  <a:latin typeface="Corbel" panose="020B0503020204020204" pitchFamily="34" charset="0"/>
                </a:rPr>
                <a:t>Πρωτομερές</a:t>
              </a:r>
              <a:endParaRPr lang="el-GR" sz="1400" b="1" dirty="0">
                <a:latin typeface="Corbel" panose="020B0503020204020204" pitchFamily="34" charset="0"/>
              </a:endParaRPr>
            </a:p>
          </p:txBody>
        </p:sp>
        <p:sp>
          <p:nvSpPr>
            <p:cNvPr id="8" name="TextBox 7"/>
            <p:cNvSpPr txBox="1"/>
            <p:nvPr/>
          </p:nvSpPr>
          <p:spPr>
            <a:xfrm>
              <a:off x="1443807" y="837699"/>
              <a:ext cx="1199174" cy="307777"/>
            </a:xfrm>
            <a:prstGeom prst="rect">
              <a:avLst/>
            </a:prstGeom>
            <a:noFill/>
          </p:spPr>
          <p:txBody>
            <a:bodyPr wrap="none" rtlCol="0">
              <a:spAutoFit/>
            </a:bodyPr>
            <a:lstStyle/>
            <a:p>
              <a:r>
                <a:rPr lang="el-GR" sz="1400" dirty="0" smtClean="0">
                  <a:latin typeface="Corbel" panose="020B0503020204020204" pitchFamily="34" charset="0"/>
                </a:rPr>
                <a:t>Τριμερές </a:t>
              </a:r>
              <a:r>
                <a:rPr lang="en-US" sz="1400" dirty="0" smtClean="0">
                  <a:latin typeface="Corbel" panose="020B0503020204020204" pitchFamily="34" charset="0"/>
                </a:rPr>
                <a:t>NC1</a:t>
              </a:r>
              <a:endParaRPr lang="el-GR" sz="1400" dirty="0">
                <a:latin typeface="Corbel" panose="020B0503020204020204" pitchFamily="34" charset="0"/>
              </a:endParaRPr>
            </a:p>
          </p:txBody>
        </p:sp>
        <p:pic>
          <p:nvPicPr>
            <p:cNvPr id="20" name="Picture 19"/>
            <p:cNvPicPr>
              <a:picLocks noChangeAspect="1"/>
            </p:cNvPicPr>
            <p:nvPr/>
          </p:nvPicPr>
          <p:blipFill>
            <a:blip r:embed="rId6"/>
            <a:stretch>
              <a:fillRect/>
            </a:stretch>
          </p:blipFill>
          <p:spPr>
            <a:xfrm rot="16200000">
              <a:off x="1232305" y="2210891"/>
              <a:ext cx="2572735" cy="695004"/>
            </a:xfrm>
            <a:prstGeom prst="rect">
              <a:avLst/>
            </a:prstGeom>
          </p:spPr>
        </p:pic>
        <p:sp>
          <p:nvSpPr>
            <p:cNvPr id="21" name="TextBox 20"/>
            <p:cNvSpPr txBox="1"/>
            <p:nvPr/>
          </p:nvSpPr>
          <p:spPr>
            <a:xfrm>
              <a:off x="1403132" y="4253080"/>
              <a:ext cx="2849334" cy="1902059"/>
            </a:xfrm>
            <a:prstGeom prst="rect">
              <a:avLst/>
            </a:prstGeom>
            <a:noFill/>
          </p:spPr>
          <p:txBody>
            <a:bodyPr wrap="square" rtlCol="0">
              <a:spAutoFit/>
            </a:bodyPr>
            <a:lstStyle/>
            <a:p>
              <a:pPr>
                <a:lnSpc>
                  <a:spcPct val="120000"/>
                </a:lnSpc>
              </a:pPr>
              <a:r>
                <a:rPr lang="el-GR" sz="1400" dirty="0" smtClean="0">
                  <a:latin typeface="Corbel" panose="020B0503020204020204" pitchFamily="34" charset="0"/>
                </a:rPr>
                <a:t>1. Το </a:t>
              </a:r>
              <a:r>
                <a:rPr lang="en-US" sz="1400" dirty="0" smtClean="0">
                  <a:latin typeface="Corbel" panose="020B0503020204020204" pitchFamily="34" charset="0"/>
                </a:rPr>
                <a:t>NC1</a:t>
              </a:r>
              <a:r>
                <a:rPr lang="el-GR" sz="1400" dirty="0" smtClean="0">
                  <a:latin typeface="Corbel" panose="020B0503020204020204" pitchFamily="34" charset="0"/>
                </a:rPr>
                <a:t> τμήμα ‘ξεκινά’ και ελέγχει τη διαδικασία σχηματισμού του πρωτομερούς (επιλογή α-αλύσου).</a:t>
              </a:r>
            </a:p>
            <a:p>
              <a:pPr>
                <a:lnSpc>
                  <a:spcPct val="120000"/>
                </a:lnSpc>
              </a:pPr>
              <a:r>
                <a:rPr lang="el-GR" sz="1400" dirty="0" smtClean="0">
                  <a:latin typeface="Corbel" panose="020B0503020204020204" pitchFamily="34" charset="0"/>
                </a:rPr>
                <a:t>Οι δυνατοί συνδυασμοί συναρμολόγησης των α-αλύσων για το κολλαγόνο </a:t>
              </a:r>
              <a:r>
                <a:rPr lang="en-US" sz="1400" dirty="0" smtClean="0">
                  <a:latin typeface="Corbel" panose="020B0503020204020204" pitchFamily="34" charset="0"/>
                </a:rPr>
                <a:t>IV </a:t>
              </a:r>
              <a:r>
                <a:rPr lang="el-GR" sz="1400" dirty="0" smtClean="0">
                  <a:latin typeface="Corbel" panose="020B0503020204020204" pitchFamily="34" charset="0"/>
                </a:rPr>
                <a:t>είναι </a:t>
              </a:r>
              <a:r>
                <a:rPr lang="el-GR" sz="1400" dirty="0">
                  <a:latin typeface="Corbel" panose="020B0503020204020204" pitchFamily="34" charset="0"/>
                </a:rPr>
                <a:t>3: </a:t>
              </a:r>
              <a:endParaRPr lang="el-GR" sz="1400" dirty="0" smtClean="0">
                <a:latin typeface="Corbel" panose="020B0503020204020204" pitchFamily="34" charset="0"/>
              </a:endParaRPr>
            </a:p>
            <a:p>
              <a:pPr>
                <a:lnSpc>
                  <a:spcPct val="120000"/>
                </a:lnSpc>
              </a:pPr>
              <a:r>
                <a:rPr lang="el-GR" sz="1400" dirty="0" smtClean="0">
                  <a:latin typeface="Corbel" panose="020B0503020204020204" pitchFamily="34" charset="0"/>
                </a:rPr>
                <a:t>α1.α1.α2</a:t>
              </a:r>
              <a:r>
                <a:rPr lang="en-US" sz="1400" dirty="0" smtClean="0">
                  <a:latin typeface="Corbel" panose="020B0503020204020204" pitchFamily="34" charset="0"/>
                </a:rPr>
                <a:t>, </a:t>
              </a:r>
              <a:r>
                <a:rPr lang="el-GR" sz="1400" dirty="0" smtClean="0">
                  <a:latin typeface="Corbel" panose="020B0503020204020204" pitchFamily="34" charset="0"/>
                </a:rPr>
                <a:t>α3.α4.α5 και α5.α5.α6</a:t>
              </a:r>
              <a:endParaRPr lang="el-GR" sz="1400" dirty="0">
                <a:latin typeface="Corbel" panose="020B0503020204020204" pitchFamily="34" charset="0"/>
              </a:endParaRPr>
            </a:p>
          </p:txBody>
        </p:sp>
        <p:sp>
          <p:nvSpPr>
            <p:cNvPr id="28" name="TextBox 27"/>
            <p:cNvSpPr txBox="1"/>
            <p:nvPr/>
          </p:nvSpPr>
          <p:spPr>
            <a:xfrm>
              <a:off x="6302073" y="1481087"/>
              <a:ext cx="1247457" cy="307777"/>
            </a:xfrm>
            <a:prstGeom prst="rect">
              <a:avLst/>
            </a:prstGeom>
            <a:noFill/>
          </p:spPr>
          <p:txBody>
            <a:bodyPr wrap="none" rtlCol="0">
              <a:spAutoFit/>
            </a:bodyPr>
            <a:lstStyle/>
            <a:p>
              <a:r>
                <a:rPr lang="el-GR" sz="1400" dirty="0" smtClean="0">
                  <a:latin typeface="Corbel" panose="020B0503020204020204" pitchFamily="34" charset="0"/>
                </a:rPr>
                <a:t>Εξαμερές </a:t>
              </a:r>
              <a:r>
                <a:rPr lang="en-US" sz="1400" dirty="0" smtClean="0">
                  <a:latin typeface="Corbel" panose="020B0503020204020204" pitchFamily="34" charset="0"/>
                </a:rPr>
                <a:t>NC1</a:t>
              </a:r>
              <a:endParaRPr lang="el-GR" sz="1400" dirty="0">
                <a:latin typeface="Corbel" panose="020B0503020204020204" pitchFamily="34" charset="0"/>
              </a:endParaRPr>
            </a:p>
          </p:txBody>
        </p:sp>
        <p:pic>
          <p:nvPicPr>
            <p:cNvPr id="33" name="Picture 32"/>
            <p:cNvPicPr>
              <a:picLocks noChangeAspect="1"/>
            </p:cNvPicPr>
            <p:nvPr/>
          </p:nvPicPr>
          <p:blipFill>
            <a:blip r:embed="rId7"/>
            <a:stretch>
              <a:fillRect/>
            </a:stretch>
          </p:blipFill>
          <p:spPr>
            <a:xfrm>
              <a:off x="7566649" y="1563202"/>
              <a:ext cx="3005588" cy="2115495"/>
            </a:xfrm>
            <a:prstGeom prst="rect">
              <a:avLst/>
            </a:prstGeom>
          </p:spPr>
        </p:pic>
        <p:sp>
          <p:nvSpPr>
            <p:cNvPr id="34" name="TextBox 33"/>
            <p:cNvSpPr txBox="1"/>
            <p:nvPr/>
          </p:nvSpPr>
          <p:spPr>
            <a:xfrm>
              <a:off x="8081973" y="607028"/>
              <a:ext cx="2310633" cy="307777"/>
            </a:xfrm>
            <a:prstGeom prst="rect">
              <a:avLst/>
            </a:prstGeom>
            <a:noFill/>
          </p:spPr>
          <p:txBody>
            <a:bodyPr wrap="none" rtlCol="0">
              <a:spAutoFit/>
            </a:bodyPr>
            <a:lstStyle/>
            <a:p>
              <a:r>
                <a:rPr lang="el-GR" sz="1400" b="1" dirty="0" smtClean="0">
                  <a:latin typeface="Corbel" panose="020B0503020204020204" pitchFamily="34" charset="0"/>
                </a:rPr>
                <a:t>Τετραμερές κολλαγόνου </a:t>
              </a:r>
              <a:r>
                <a:rPr lang="en-US" sz="1400" b="1" dirty="0" smtClean="0">
                  <a:latin typeface="Corbel" panose="020B0503020204020204" pitchFamily="34" charset="0"/>
                </a:rPr>
                <a:t>IV</a:t>
              </a:r>
              <a:endParaRPr lang="el-GR" sz="1400" b="1" dirty="0">
                <a:latin typeface="Corbel" panose="020B0503020204020204" pitchFamily="34" charset="0"/>
              </a:endParaRPr>
            </a:p>
          </p:txBody>
        </p:sp>
        <p:sp>
          <p:nvSpPr>
            <p:cNvPr id="35" name="TextBox 34"/>
            <p:cNvSpPr txBox="1"/>
            <p:nvPr/>
          </p:nvSpPr>
          <p:spPr>
            <a:xfrm>
              <a:off x="8646478" y="3243086"/>
              <a:ext cx="1005275" cy="307777"/>
            </a:xfrm>
            <a:prstGeom prst="rect">
              <a:avLst/>
            </a:prstGeom>
            <a:noFill/>
          </p:spPr>
          <p:txBody>
            <a:bodyPr wrap="none" rtlCol="0">
              <a:spAutoFit/>
            </a:bodyPr>
            <a:lstStyle/>
            <a:p>
              <a:r>
                <a:rPr lang="en-US" sz="1400" dirty="0" smtClean="0">
                  <a:latin typeface="Corbel" panose="020B0503020204020204" pitchFamily="34" charset="0"/>
                </a:rPr>
                <a:t>7S </a:t>
              </a:r>
              <a:r>
                <a:rPr lang="el-GR" sz="1400" dirty="0" smtClean="0">
                  <a:latin typeface="Corbel" panose="020B0503020204020204" pitchFamily="34" charset="0"/>
                </a:rPr>
                <a:t>περιοχή</a:t>
              </a:r>
              <a:endParaRPr lang="el-GR" sz="1400" dirty="0">
                <a:latin typeface="Corbel" panose="020B0503020204020204" pitchFamily="34" charset="0"/>
              </a:endParaRPr>
            </a:p>
          </p:txBody>
        </p:sp>
        <p:sp>
          <p:nvSpPr>
            <p:cNvPr id="41" name="Right Arrow 40"/>
            <p:cNvSpPr/>
            <p:nvPr/>
          </p:nvSpPr>
          <p:spPr>
            <a:xfrm>
              <a:off x="4111304" y="2422792"/>
              <a:ext cx="1286802" cy="288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Right Arrow 41"/>
            <p:cNvSpPr/>
            <p:nvPr/>
          </p:nvSpPr>
          <p:spPr>
            <a:xfrm>
              <a:off x="6420539" y="2422792"/>
              <a:ext cx="1286802" cy="28800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4" name="Straight Connector 43"/>
            <p:cNvCxnSpPr/>
            <p:nvPr/>
          </p:nvCxnSpPr>
          <p:spPr>
            <a:xfrm flipH="1">
              <a:off x="5983786" y="1776231"/>
              <a:ext cx="995133" cy="782162"/>
            </a:xfrm>
            <a:prstGeom prst="line">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070343" y="1119837"/>
              <a:ext cx="289192" cy="188766"/>
            </a:xfrm>
            <a:prstGeom prst="line">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5" idx="0"/>
            </p:cNvCxnSpPr>
            <p:nvPr/>
          </p:nvCxnSpPr>
          <p:spPr>
            <a:xfrm flipH="1" flipV="1">
              <a:off x="9149115" y="2790497"/>
              <a:ext cx="0" cy="452589"/>
            </a:xfrm>
            <a:prstGeom prst="line">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389588" y="4253080"/>
              <a:ext cx="3354434" cy="1902059"/>
            </a:xfrm>
            <a:prstGeom prst="rect">
              <a:avLst/>
            </a:prstGeom>
            <a:noFill/>
          </p:spPr>
          <p:txBody>
            <a:bodyPr wrap="square" rtlCol="0">
              <a:spAutoFit/>
            </a:bodyPr>
            <a:lstStyle/>
            <a:p>
              <a:pPr>
                <a:lnSpc>
                  <a:spcPct val="120000"/>
                </a:lnSpc>
              </a:pPr>
              <a:r>
                <a:rPr lang="el-GR" sz="1400" dirty="0" smtClean="0">
                  <a:latin typeface="Corbel" panose="020B0503020204020204" pitchFamily="34" charset="0"/>
                </a:rPr>
                <a:t>2. Δύο τριμερή </a:t>
              </a:r>
              <a:r>
                <a:rPr lang="en-US" sz="1400" dirty="0" smtClean="0">
                  <a:latin typeface="Corbel" panose="020B0503020204020204" pitchFamily="34" charset="0"/>
                </a:rPr>
                <a:t>NC1</a:t>
              </a:r>
              <a:r>
                <a:rPr lang="el-GR" sz="1400" dirty="0" smtClean="0">
                  <a:latin typeface="Corbel" panose="020B0503020204020204" pitchFamily="34" charset="0"/>
                </a:rPr>
                <a:t> ενώνονται και σχηματίζουν εξαμερές </a:t>
              </a:r>
              <a:r>
                <a:rPr lang="en-US" sz="1400" dirty="0" smtClean="0">
                  <a:latin typeface="Corbel" panose="020B0503020204020204" pitchFamily="34" charset="0"/>
                </a:rPr>
                <a:t>NC1 (</a:t>
              </a:r>
              <a:r>
                <a:rPr lang="el-GR" sz="1400" dirty="0" smtClean="0">
                  <a:latin typeface="Corbel" panose="020B0503020204020204" pitchFamily="34" charset="0"/>
                </a:rPr>
                <a:t>σχηματισμός διμερούς)</a:t>
              </a:r>
              <a:r>
                <a:rPr lang="en-US" sz="1400" dirty="0" smtClean="0">
                  <a:latin typeface="Corbel" panose="020B0503020204020204" pitchFamily="34" charset="0"/>
                </a:rPr>
                <a:t>. </a:t>
              </a:r>
              <a:endParaRPr lang="el-GR" sz="1400" dirty="0" smtClean="0">
                <a:latin typeface="Corbel" panose="020B0503020204020204" pitchFamily="34" charset="0"/>
              </a:endParaRPr>
            </a:p>
            <a:p>
              <a:pPr>
                <a:lnSpc>
                  <a:spcPct val="120000"/>
                </a:lnSpc>
              </a:pPr>
              <a:r>
                <a:rPr lang="el-GR" sz="1400" dirty="0" smtClean="0">
                  <a:latin typeface="Corbel" panose="020B0503020204020204" pitchFamily="34" charset="0"/>
                </a:rPr>
                <a:t>Οι δυνατοί συνδυασμοί συναρμολόγησης των πρωτομερών είναι 3</a:t>
              </a:r>
              <a:r>
                <a:rPr lang="el-GR" sz="1400" dirty="0">
                  <a:latin typeface="Corbel" panose="020B0503020204020204" pitchFamily="34" charset="0"/>
                </a:rPr>
                <a:t>: </a:t>
              </a:r>
              <a:endParaRPr lang="el-GR" sz="1400" dirty="0" smtClean="0">
                <a:latin typeface="Corbel" panose="020B0503020204020204" pitchFamily="34" charset="0"/>
              </a:endParaRPr>
            </a:p>
            <a:p>
              <a:pPr>
                <a:lnSpc>
                  <a:spcPct val="120000"/>
                </a:lnSpc>
              </a:pPr>
              <a:r>
                <a:rPr lang="el-GR" sz="1400" dirty="0" smtClean="0">
                  <a:latin typeface="Corbel" panose="020B0503020204020204" pitchFamily="34" charset="0"/>
                </a:rPr>
                <a:t>(α1.α1.α2)</a:t>
              </a:r>
              <a:r>
                <a:rPr lang="en-US" sz="1400" dirty="0" smtClean="0">
                  <a:latin typeface="Corbel" panose="020B0503020204020204" pitchFamily="34" charset="0"/>
                </a:rPr>
                <a:t>x2, (</a:t>
              </a:r>
              <a:r>
                <a:rPr lang="el-GR" sz="1400" dirty="0" smtClean="0">
                  <a:latin typeface="Corbel" panose="020B0503020204020204" pitchFamily="34" charset="0"/>
                </a:rPr>
                <a:t>α3.α4.α5</a:t>
              </a:r>
              <a:r>
                <a:rPr lang="en-US" sz="1400" dirty="0" smtClean="0">
                  <a:latin typeface="Corbel" panose="020B0503020204020204" pitchFamily="34" charset="0"/>
                </a:rPr>
                <a:t>)x2</a:t>
              </a:r>
              <a:r>
                <a:rPr lang="el-GR" sz="1400" dirty="0" smtClean="0">
                  <a:latin typeface="Corbel" panose="020B0503020204020204" pitchFamily="34" charset="0"/>
                </a:rPr>
                <a:t> και α1.α1.α2 - α5.α5.α6</a:t>
              </a:r>
              <a:endParaRPr lang="el-GR" sz="1400" dirty="0">
                <a:latin typeface="Corbel" panose="020B0503020204020204" pitchFamily="34" charset="0"/>
              </a:endParaRPr>
            </a:p>
          </p:txBody>
        </p:sp>
        <p:sp>
          <p:nvSpPr>
            <p:cNvPr id="56" name="TextBox 55"/>
            <p:cNvSpPr txBox="1"/>
            <p:nvPr/>
          </p:nvSpPr>
          <p:spPr>
            <a:xfrm>
              <a:off x="7939536" y="4253080"/>
              <a:ext cx="2819627" cy="1126462"/>
            </a:xfrm>
            <a:prstGeom prst="rect">
              <a:avLst/>
            </a:prstGeom>
            <a:noFill/>
          </p:spPr>
          <p:txBody>
            <a:bodyPr wrap="square" rtlCol="0">
              <a:spAutoFit/>
            </a:bodyPr>
            <a:lstStyle/>
            <a:p>
              <a:pPr>
                <a:lnSpc>
                  <a:spcPct val="120000"/>
                </a:lnSpc>
              </a:pPr>
              <a:r>
                <a:rPr lang="el-GR" sz="1400" dirty="0" smtClean="0">
                  <a:latin typeface="Corbel" panose="020B0503020204020204" pitchFamily="34" charset="0"/>
                </a:rPr>
                <a:t>3. Αλληλεπιδράσεις τεσσάρων</a:t>
              </a:r>
              <a:r>
                <a:rPr lang="en-US" sz="1400" dirty="0" smtClean="0">
                  <a:latin typeface="Corbel" panose="020B0503020204020204" pitchFamily="34" charset="0"/>
                </a:rPr>
                <a:t> </a:t>
              </a:r>
              <a:r>
                <a:rPr lang="en-US" sz="1400" dirty="0">
                  <a:latin typeface="Corbel" panose="020B0503020204020204" pitchFamily="34" charset="0"/>
                </a:rPr>
                <a:t>7S </a:t>
              </a:r>
              <a:r>
                <a:rPr lang="el-GR" sz="1400" dirty="0" smtClean="0">
                  <a:latin typeface="Corbel" panose="020B0503020204020204" pitchFamily="34" charset="0"/>
                </a:rPr>
                <a:t>περιοχών</a:t>
              </a:r>
              <a:r>
                <a:rPr lang="en-US" sz="1400" dirty="0" smtClean="0">
                  <a:latin typeface="Corbel" panose="020B0503020204020204" pitchFamily="34" charset="0"/>
                </a:rPr>
                <a:t> (</a:t>
              </a:r>
              <a:r>
                <a:rPr lang="el-GR" sz="1400" dirty="0" smtClean="0">
                  <a:latin typeface="Corbel" panose="020B0503020204020204" pitchFamily="34" charset="0"/>
                </a:rPr>
                <a:t>από διαφορετικά πρωτομερή) σχηματίζουν τετραμερές κολλαγόνο </a:t>
              </a:r>
              <a:r>
                <a:rPr lang="en-US" sz="1400" dirty="0" smtClean="0">
                  <a:latin typeface="Corbel" panose="020B0503020204020204" pitchFamily="34" charset="0"/>
                </a:rPr>
                <a:t>IV</a:t>
              </a:r>
              <a:endParaRPr lang="en-US" sz="1400" dirty="0">
                <a:latin typeface="Corbel" panose="020B0503020204020204" pitchFamily="34" charset="0"/>
              </a:endParaRPr>
            </a:p>
          </p:txBody>
        </p:sp>
        <p:sp>
          <p:nvSpPr>
            <p:cNvPr id="61" name="Rectangle 60"/>
            <p:cNvSpPr/>
            <p:nvPr/>
          </p:nvSpPr>
          <p:spPr>
            <a:xfrm>
              <a:off x="6550831" y="2416008"/>
              <a:ext cx="9021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2" name="Rectangle 61"/>
            <p:cNvSpPr/>
            <p:nvPr/>
          </p:nvSpPr>
          <p:spPr>
            <a:xfrm>
              <a:off x="6796717" y="2416008"/>
              <a:ext cx="9021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 name="Rectangle 62"/>
            <p:cNvSpPr/>
            <p:nvPr/>
          </p:nvSpPr>
          <p:spPr>
            <a:xfrm>
              <a:off x="7042603" y="2416008"/>
              <a:ext cx="9021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Rectangle 63"/>
            <p:cNvSpPr/>
            <p:nvPr/>
          </p:nvSpPr>
          <p:spPr>
            <a:xfrm>
              <a:off x="7288489" y="2416008"/>
              <a:ext cx="9021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TextBox 25"/>
            <p:cNvSpPr txBox="1"/>
            <p:nvPr/>
          </p:nvSpPr>
          <p:spPr>
            <a:xfrm>
              <a:off x="8525386" y="1611799"/>
              <a:ext cx="1247457" cy="307777"/>
            </a:xfrm>
            <a:prstGeom prst="rect">
              <a:avLst/>
            </a:prstGeom>
            <a:noFill/>
          </p:spPr>
          <p:txBody>
            <a:bodyPr wrap="none" rtlCol="0">
              <a:spAutoFit/>
            </a:bodyPr>
            <a:lstStyle/>
            <a:p>
              <a:r>
                <a:rPr lang="el-GR" sz="1400" dirty="0" smtClean="0">
                  <a:latin typeface="Corbel" panose="020B0503020204020204" pitchFamily="34" charset="0"/>
                </a:rPr>
                <a:t>Εξαμερές </a:t>
              </a:r>
              <a:r>
                <a:rPr lang="en-US" sz="1400" dirty="0" smtClean="0">
                  <a:latin typeface="Corbel" panose="020B0503020204020204" pitchFamily="34" charset="0"/>
                </a:rPr>
                <a:t>NC1</a:t>
              </a:r>
              <a:endParaRPr lang="el-GR" sz="1400" dirty="0">
                <a:latin typeface="Corbel" panose="020B0503020204020204" pitchFamily="34" charset="0"/>
              </a:endParaRPr>
            </a:p>
          </p:txBody>
        </p:sp>
        <p:cxnSp>
          <p:nvCxnSpPr>
            <p:cNvPr id="27" name="Straight Connector 26"/>
            <p:cNvCxnSpPr/>
            <p:nvPr/>
          </p:nvCxnSpPr>
          <p:spPr>
            <a:xfrm flipH="1">
              <a:off x="8598235" y="1896175"/>
              <a:ext cx="471208" cy="236595"/>
            </a:xfrm>
            <a:prstGeom prst="line">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154692" y="2288779"/>
              <a:ext cx="1005275" cy="307777"/>
            </a:xfrm>
            <a:prstGeom prst="rect">
              <a:avLst/>
            </a:prstGeom>
            <a:noFill/>
          </p:spPr>
          <p:txBody>
            <a:bodyPr wrap="none" rtlCol="0">
              <a:spAutoFit/>
            </a:bodyPr>
            <a:lstStyle/>
            <a:p>
              <a:r>
                <a:rPr lang="en-US" sz="1400" dirty="0" smtClean="0">
                  <a:latin typeface="Corbel" panose="020B0503020204020204" pitchFamily="34" charset="0"/>
                </a:rPr>
                <a:t>7S </a:t>
              </a:r>
              <a:r>
                <a:rPr lang="el-GR" sz="1400" dirty="0" smtClean="0">
                  <a:latin typeface="Corbel" panose="020B0503020204020204" pitchFamily="34" charset="0"/>
                </a:rPr>
                <a:t>περιοχή</a:t>
              </a:r>
              <a:endParaRPr lang="el-GR" sz="1400" dirty="0">
                <a:latin typeface="Corbel" panose="020B0503020204020204" pitchFamily="34" charset="0"/>
              </a:endParaRPr>
            </a:p>
          </p:txBody>
        </p:sp>
        <p:cxnSp>
          <p:nvCxnSpPr>
            <p:cNvPr id="30" name="Straight Connector 29"/>
            <p:cNvCxnSpPr>
              <a:stCxn id="29" idx="0"/>
            </p:cNvCxnSpPr>
            <p:nvPr/>
          </p:nvCxnSpPr>
          <p:spPr>
            <a:xfrm flipH="1" flipV="1">
              <a:off x="10391878" y="1765687"/>
              <a:ext cx="265452" cy="523092"/>
            </a:xfrm>
            <a:prstGeom prst="line">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6" name="Title 1"/>
          <p:cNvSpPr txBox="1">
            <a:spLocks/>
          </p:cNvSpPr>
          <p:nvPr/>
        </p:nvSpPr>
        <p:spPr>
          <a:xfrm>
            <a:off x="1524000" y="427482"/>
            <a:ext cx="9144000" cy="396965"/>
          </a:xfrm>
          <a:prstGeom prst="rect">
            <a:avLst/>
          </a:prstGeom>
        </p:spPr>
        <p:txBody>
          <a:bodyPr vert="horz" wrap="square" lIns="71948" tIns="45687" rIns="71948" bIns="45687"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2200" dirty="0" err="1" smtClean="0">
                <a:latin typeface="Corbel" panose="020B0503020204020204" pitchFamily="34" charset="0"/>
              </a:rPr>
              <a:t>Αυτοσυναρμολόγηση</a:t>
            </a:r>
            <a:r>
              <a:rPr lang="el-GR" sz="2200" dirty="0" smtClean="0">
                <a:latin typeface="Corbel" panose="020B0503020204020204" pitchFamily="34" charset="0"/>
              </a:rPr>
              <a:t> των α-αλύσων | σχηματισμός </a:t>
            </a:r>
            <a:r>
              <a:rPr lang="el-GR" sz="2200" dirty="0" err="1" smtClean="0">
                <a:latin typeface="Corbel" panose="020B0503020204020204" pitchFamily="34" charset="0"/>
              </a:rPr>
              <a:t>κολλαγονικού</a:t>
            </a:r>
            <a:r>
              <a:rPr lang="el-GR" sz="2200" dirty="0" smtClean="0">
                <a:latin typeface="Corbel" panose="020B0503020204020204" pitchFamily="34" charset="0"/>
              </a:rPr>
              <a:t> δικτύου </a:t>
            </a:r>
            <a:endParaRPr lang="el-GR" sz="2200" dirty="0">
              <a:latin typeface="Corbel" panose="020B0503020204020204" pitchFamily="34" charset="0"/>
            </a:endParaRPr>
          </a:p>
        </p:txBody>
      </p:sp>
    </p:spTree>
    <p:extLst>
      <p:ext uri="{BB962C8B-B14F-4D97-AF65-F5344CB8AC3E}">
        <p14:creationId xmlns="" xmlns:p14="http://schemas.microsoft.com/office/powerpoint/2010/main" val="4031104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31929</TotalTime>
  <Words>4804</Words>
  <Application>Microsoft Office PowerPoint</Application>
  <PresentationFormat>Προσαρμογή</PresentationFormat>
  <Paragraphs>502</Paragraphs>
  <Slides>34</Slides>
  <Notes>32</Notes>
  <HiddenSlides>0</HiddenSlides>
  <MMClips>0</MMClips>
  <ScaleCrop>false</ScaleCrop>
  <HeadingPairs>
    <vt:vector size="4" baseType="variant">
      <vt:variant>
        <vt:lpstr>Θέμα</vt:lpstr>
      </vt:variant>
      <vt:variant>
        <vt:i4>2</vt:i4>
      </vt:variant>
      <vt:variant>
        <vt:lpstr>Τίτλοι διαφανειών</vt:lpstr>
      </vt:variant>
      <vt:variant>
        <vt:i4>34</vt:i4>
      </vt:variant>
    </vt:vector>
  </HeadingPairs>
  <TitlesOfParts>
    <vt:vector size="36" baseType="lpstr">
      <vt:lpstr>Office Theme</vt:lpstr>
      <vt:lpstr>1_Office Theme</vt:lpstr>
      <vt:lpstr>Διαφάνεια 1</vt:lpstr>
      <vt:lpstr>Διαφάνεια 2</vt:lpstr>
      <vt:lpstr>Γενετική ετερογένεια | Μορφές κληρονομικότητας</vt:lpstr>
      <vt:lpstr>Γενετική ετερογένεια | Φυλοσύνδετο Alport</vt:lpstr>
      <vt:lpstr>Γενετική ετερογένεια | Φυλοσύνδετο Alport</vt:lpstr>
      <vt:lpstr>Γενετική ετερογένεια | Αυτοσωματικό Alport</vt:lpstr>
      <vt:lpstr>Συσχέτιση της νόσου της λεπτής βασικής μεμβράνης με το αυτοσωματικό-υπολειπόμενο σύνδρομο Alport</vt:lpstr>
      <vt:lpstr>Συσχέτιση της νόσου της λεπτής βασικής μεμβράνης με το αυτοσωματικό-υπολειπόμενο σύνδρομο Alport</vt:lpstr>
      <vt:lpstr>Διαφάνεια 9</vt:lpstr>
      <vt:lpstr>Διαφάνεια 10</vt:lpstr>
      <vt:lpstr>Isoform switching of type IV collagen is developmentally arrested in X-linked Alport syndrome leading to increased susceptibility of renal basement membranes to endoproteolysis.</vt:lpstr>
      <vt:lpstr>Loss of collagen-receptor DDR1 delays renal fibrosis in hereditary type IV collagen disease</vt:lpstr>
      <vt:lpstr>Loss of collagen-receptor DDR1 delays renal fibrosis in hereditary type IV collagen disease</vt:lpstr>
      <vt:lpstr>Διαφάνεια 14</vt:lpstr>
      <vt:lpstr>Νεφρικές εκδηλώσεις | αιματουρία και πρωτεϊνουρία</vt:lpstr>
      <vt:lpstr>X-linked Alport syndrome: natural history and genotype-phenotype correlations in girls and women belonging to 195 families:  a "European Community Alport Syndrome Concerted Action" study.</vt:lpstr>
      <vt:lpstr>X-linked Alport syndrome: natural history and genotype-phenotype correlations in girls and women belonging to 195 families:  a "European Community Alport Syndrome Concerted Action" study.</vt:lpstr>
      <vt:lpstr>Genotype–phenotype correlation in X-linked Alport syndrome</vt:lpstr>
      <vt:lpstr>Genotype–phenotype correlation in X-linked Alport syndrome</vt:lpstr>
      <vt:lpstr>Εξωνεφρικές εκδηλώσεις | νευροαισθητήρια βαρηκοΐα, οφθαλμός </vt:lpstr>
      <vt:lpstr>Διάγνωση</vt:lpstr>
      <vt:lpstr>Σύνδρομο Alport: οπτικό μικροσκόπιο (νεφρός) </vt:lpstr>
      <vt:lpstr>Σύνδρομο Alport: ηλεκτρονικό μικροσκόπιο (νεφρός) </vt:lpstr>
      <vt:lpstr>Σύνδρομο Alport: ανοσοφθορισμός (νεφρός)</vt:lpstr>
      <vt:lpstr>Σύνδρομο Alport: ανοσοφθορισμός στο δέρμα</vt:lpstr>
      <vt:lpstr>Early angiotensin-converting enzyme inhibition in Alport syndrome delays renal failure and improves life expectancy</vt:lpstr>
      <vt:lpstr>Early angiotensin-converting enzyme inhibition in Alport syndrome delays renal failure and improves life expectancy</vt:lpstr>
      <vt:lpstr>Efficacy and safety of losartan in children with Alport syndrome—results from a subgroup analysis of a prospective, randomized, placebo- or amlodipine-controlled trial</vt:lpstr>
      <vt:lpstr>Clinical practice recommendations for the treatment of Alport syndrome:  a statement of the Alport Syndrome Research Collaborative</vt:lpstr>
      <vt:lpstr>Διαφάνεια 30</vt:lpstr>
      <vt:lpstr>Safety and Efficacy of the ACE-Inhibitor Ramipril in Alport Syndrome: The Double-Blind, Randomized, Placebo-Controlled, Multicenter Phase III EARLY PRO-TECT Alport Trial in Pediatric Patients</vt:lpstr>
      <vt:lpstr>Outcomes of male patients with Alport syndrome undergoing renal replacement therapy</vt:lpstr>
      <vt:lpstr>anti-GBM νόσος μετά από μεταμόσχευση νεφρού σε ασθενείς με Alport</vt:lpstr>
      <vt:lpstr>Outcomes of male patients with Alport syndrome undergoing renal replacement therapy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ntatsis</dc:creator>
  <cp:lastModifiedBy>user</cp:lastModifiedBy>
  <cp:revision>334</cp:revision>
  <dcterms:created xsi:type="dcterms:W3CDTF">2013-04-26T17:17:04Z</dcterms:created>
  <dcterms:modified xsi:type="dcterms:W3CDTF">2013-06-15T07:08:14Z</dcterms:modified>
</cp:coreProperties>
</file>