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306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4A963-99BF-4351-A94C-86040601F530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60306-0A4B-4016-BF39-A02F0D80A4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054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2F8388-439B-4A47-B5A9-1049FA013C1D}" type="datetimeFigureOut">
              <a:rPr lang="el-GR" smtClean="0"/>
              <a:pPr/>
              <a:t>20/11/2012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360E6-22E0-40B5-8079-65731FB35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6172200" cy="15240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latin typeface="Comic Sans MS" pitchFamily="66" charset="0"/>
              </a:rPr>
              <a:t>Γ. Τσιρπανλής</a:t>
            </a:r>
          </a:p>
          <a:p>
            <a:r>
              <a:rPr lang="el-GR" dirty="0" smtClean="0">
                <a:latin typeface="Comic Sans MS" pitchFamily="66" charset="0"/>
              </a:rPr>
              <a:t>Νεφρολογικό Τμήμα</a:t>
            </a:r>
          </a:p>
          <a:p>
            <a:r>
              <a:rPr lang="el-GR" dirty="0" smtClean="0">
                <a:latin typeface="Comic Sans MS" pitchFamily="66" charset="0"/>
              </a:rPr>
              <a:t>Γ.Ν.Α. «Γ. Γεννηματάς</a:t>
            </a:r>
            <a:r>
              <a:rPr lang="el-GR" dirty="0" smtClean="0">
                <a:latin typeface="Comic Sans MS" pitchFamily="66" charset="0"/>
              </a:rPr>
              <a:t>»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2012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05800" cy="1793167"/>
          </a:xfrm>
        </p:spPr>
        <p:txBody>
          <a:bodyPr/>
          <a:lstStyle/>
          <a:p>
            <a:r>
              <a:rPr lang="el-GR" sz="4400" dirty="0">
                <a:effectLst/>
                <a:latin typeface="Comic Sans MS" pitchFamily="66" charset="0"/>
              </a:rPr>
              <a:t>Κλινικά σύνδρομα, διάγνωση, γενικές αρχές θεραπευτικού χειρισμού των </a:t>
            </a:r>
            <a:r>
              <a:rPr lang="el-GR" sz="4400" dirty="0" smtClean="0">
                <a:effectLst/>
                <a:latin typeface="Comic Sans MS" pitchFamily="66" charset="0"/>
              </a:rPr>
              <a:t>σπειραματονεφρίτιδων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xmlns="" val="14305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66807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b="1" dirty="0" smtClean="0">
                <a:latin typeface="Comic Sans MS" pitchFamily="66" charset="0"/>
              </a:rPr>
              <a:t>Στοιχεία </a:t>
            </a:r>
            <a:r>
              <a:rPr lang="el-GR" sz="2200" b="1" dirty="0">
                <a:latin typeface="Comic Sans MS" pitchFamily="66" charset="0"/>
              </a:rPr>
              <a:t>π</a:t>
            </a:r>
            <a:r>
              <a:rPr lang="el-GR" sz="2200" b="1" dirty="0" smtClean="0">
                <a:latin typeface="Comic Sans MS" pitchFamily="66" charset="0"/>
              </a:rPr>
              <a:t>αθοφυσιολογίας (</a:t>
            </a:r>
            <a:r>
              <a:rPr lang="en-US" sz="2200" b="1" dirty="0" smtClean="0">
                <a:latin typeface="Comic Sans MS" pitchFamily="66" charset="0"/>
              </a:rPr>
              <a:t>v</a:t>
            </a:r>
            <a:r>
              <a:rPr lang="el-GR" sz="2200" b="1" dirty="0" smtClean="0">
                <a:latin typeface="Comic Sans MS" pitchFamily="66" charset="0"/>
              </a:rPr>
              <a:t>)</a:t>
            </a:r>
            <a:endParaRPr lang="el-GR" sz="2200" b="1" dirty="0">
              <a:latin typeface="Comic Sans MS" pitchFamily="66" charset="0"/>
            </a:endParaRPr>
          </a:p>
          <a:p>
            <a:endParaRPr lang="el-GR" sz="2200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0070C0"/>
                </a:solidFill>
                <a:latin typeface="Comic Sans MS" pitchFamily="66" charset="0"/>
              </a:rPr>
              <a:t>Χειρισμός οιδήματος - διουρητικά</a:t>
            </a:r>
            <a:endParaRPr lang="en-US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sz="2200" b="1" dirty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Το οίδημα αντιμετωπίζεται με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διαιτητική στέρηση Να </a:t>
            </a:r>
            <a:r>
              <a:rPr lang="el-GR" sz="2000" b="1" dirty="0" smtClean="0">
                <a:latin typeface="Comic Sans MS" pitchFamily="66" charset="0"/>
              </a:rPr>
              <a:t>(1.5- 2 </a:t>
            </a:r>
            <a:r>
              <a:rPr lang="en-US" sz="2000" b="1" dirty="0" smtClean="0">
                <a:latin typeface="Comic Sans MS" pitchFamily="66" charset="0"/>
              </a:rPr>
              <a:t>g/day)</a:t>
            </a:r>
            <a:r>
              <a:rPr lang="el-GR" sz="2000" b="1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διουρητικά</a:t>
            </a:r>
          </a:p>
          <a:p>
            <a:r>
              <a:rPr lang="el-GR" sz="2000" dirty="0" smtClean="0">
                <a:latin typeface="Comic Sans MS" pitchFamily="66" charset="0"/>
              </a:rPr>
              <a:t>Παρατηρείται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αντίσταση στα διουρητικά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Η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σύνδεση τους με τα λευκώματα είναι σημαντική </a:t>
            </a:r>
            <a:r>
              <a:rPr lang="el-GR" sz="2000" dirty="0" smtClean="0">
                <a:latin typeface="Comic Sans MS" pitchFamily="66" charset="0"/>
                <a:sym typeface="Symbol"/>
              </a:rPr>
              <a:t></a:t>
            </a:r>
            <a:r>
              <a:rPr lang="el-GR" sz="2000" dirty="0" smtClean="0">
                <a:latin typeface="Comic Sans MS" pitchFamily="66" charset="0"/>
              </a:rPr>
              <a:t> συγκρατούνται ενδαγγειακά και προωθούνται προς τους νεφρούς για να δράσουν.  </a:t>
            </a:r>
            <a:r>
              <a:rPr lang="el-GR" sz="2000" b="1" dirty="0" smtClean="0">
                <a:latin typeface="Comic Sans MS" pitchFamily="66" charset="0"/>
              </a:rPr>
              <a:t>Η υπολευκωματιναιμία αυξάνει την διάχυση εκτός αγγείων </a:t>
            </a:r>
            <a:r>
              <a:rPr lang="el-GR" sz="2000" dirty="0" smtClean="0">
                <a:latin typeface="Comic Sans MS" pitchFamily="66" charset="0"/>
              </a:rPr>
              <a:t>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μειώνει την ποσότητα που φθάνει στους νεφρούς</a:t>
            </a:r>
            <a:r>
              <a:rPr lang="el-GR" sz="2000" b="1" dirty="0" smtClean="0">
                <a:latin typeface="Comic Sans MS" pitchFamily="66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Κάποια διουρητικά (φουροσεμίδη) εκκρίνονται στα σωληνάρια </a:t>
            </a:r>
            <a:r>
              <a:rPr lang="el-GR" sz="2000" dirty="0" smtClean="0">
                <a:latin typeface="Comic Sans MS" pitchFamily="66" charset="0"/>
              </a:rPr>
              <a:t>για να δράσουν. Όταν συναντήσουν μεγάλη ποσότητα διηθούμενης λευκωματίνης </a:t>
            </a:r>
            <a:r>
              <a:rPr lang="el-GR" sz="2000" b="1" dirty="0" smtClean="0">
                <a:latin typeface="Comic Sans MS" pitchFamily="66" charset="0"/>
              </a:rPr>
              <a:t>συνδέονται μαζί της 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χάνονται με τα ούρα </a:t>
            </a:r>
            <a:r>
              <a:rPr lang="el-GR" sz="2000" dirty="0" smtClean="0">
                <a:latin typeface="Comic Sans MS" pitchFamily="66" charset="0"/>
              </a:rPr>
              <a:t>χωρίς αποτέλεσμα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Comic Sans MS" pitchFamily="66" charset="0"/>
              </a:rPr>
              <a:t>Υπάρχουν κάποια στοιχεία που δείχνουν 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αντίσταση της αγκύλης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Henle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στη δράση τους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Η μέγιστη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i.v.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[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per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os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μειωμένη απορρόφηση λόγω οιδήματος στο γαστρεντερικό] δόση φουροσεμίδης </a:t>
            </a:r>
            <a:r>
              <a:rPr lang="el-GR" sz="2000" dirty="0" smtClean="0">
                <a:latin typeface="Comic Sans MS" pitchFamily="66" charset="0"/>
              </a:rPr>
              <a:t>(40 </a:t>
            </a:r>
            <a:r>
              <a:rPr lang="en-US" sz="2000" dirty="0" smtClean="0">
                <a:latin typeface="Comic Sans MS" pitchFamily="66" charset="0"/>
              </a:rPr>
              <a:t>mg – </a:t>
            </a:r>
            <a:r>
              <a:rPr lang="en-US" sz="2000" b="1" dirty="0" smtClean="0">
                <a:latin typeface="Comic Sans MS" pitchFamily="66" charset="0"/>
              </a:rPr>
              <a:t>2 amp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l-GR" sz="2000" dirty="0" smtClean="0">
                <a:latin typeface="Comic Sans MS" pitchFamily="66" charset="0"/>
              </a:rPr>
              <a:t>χρειάζεται να αυξηθεί πολλές φορές σε 80-120 </a:t>
            </a:r>
            <a:r>
              <a:rPr lang="en-US" sz="2000" dirty="0" smtClean="0">
                <a:latin typeface="Comic Sans MS" pitchFamily="66" charset="0"/>
              </a:rPr>
              <a:t>mg (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4-6 amp</a:t>
            </a:r>
            <a:r>
              <a:rPr lang="en-US" sz="2000" dirty="0" smtClean="0">
                <a:latin typeface="Comic Sans MS" pitchFamily="66" charset="0"/>
              </a:rPr>
              <a:t>)</a:t>
            </a:r>
            <a:r>
              <a:rPr lang="el-GR" sz="2000" dirty="0" smtClean="0">
                <a:latin typeface="Comic Sans MS" pitchFamily="66" charset="0"/>
              </a:rPr>
              <a:t> σε ΝΣ </a:t>
            </a:r>
            <a:r>
              <a:rPr lang="el-GR" sz="2000" b="1" dirty="0" smtClean="0">
                <a:latin typeface="Comic Sans MS" pitchFamily="66" charset="0"/>
              </a:rPr>
              <a:t>με φυσιολογική νεφρική λειτουργία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l-GR" sz="2000" b="1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endParaRPr lang="el-GR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45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52400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Comic Sans MS" pitchFamily="66" charset="0"/>
              </a:rPr>
              <a:t>Στοιχεία παθοφυσιολογίας ΝΣ (</a:t>
            </a:r>
            <a:r>
              <a:rPr lang="en-US" sz="2000" b="1" dirty="0" smtClean="0">
                <a:latin typeface="Comic Sans MS" pitchFamily="66" charset="0"/>
              </a:rPr>
              <a:t>vi</a:t>
            </a:r>
            <a:r>
              <a:rPr lang="el-GR" sz="2000" b="1" dirty="0" smtClean="0">
                <a:latin typeface="Comic Sans MS" pitchFamily="66" charset="0"/>
              </a:rPr>
              <a:t>)</a:t>
            </a:r>
            <a:endParaRPr lang="el-GR" sz="2000" b="1" dirty="0">
              <a:latin typeface="Comic Sans MS" pitchFamily="66" charset="0"/>
            </a:endParaRPr>
          </a:p>
          <a:p>
            <a:endParaRPr lang="el-GR" sz="2400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0070C0"/>
                </a:solidFill>
                <a:latin typeface="Comic Sans MS" pitchFamily="66" charset="0"/>
              </a:rPr>
              <a:t>Χειρισμός οιδήματος</a:t>
            </a:r>
            <a:endParaRPr lang="en-US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sz="2400" b="1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συν-χορήγηση μιας θειαζίδης ή της μετολαζόνης </a:t>
            </a:r>
            <a:r>
              <a:rPr lang="el-GR" sz="2000" dirty="0" smtClean="0">
                <a:latin typeface="Comic Sans MS" pitchFamily="66" charset="0"/>
              </a:rPr>
              <a:t>μπορεί να </a:t>
            </a:r>
            <a:r>
              <a:rPr lang="el-GR" sz="2000" b="1" dirty="0" smtClean="0">
                <a:latin typeface="Comic Sans MS" pitchFamily="66" charset="0"/>
              </a:rPr>
              <a:t>αποκλείσει την επαναρρόφηση του Να και σε άλλα σημεία</a:t>
            </a:r>
            <a:r>
              <a:rPr lang="el-GR" sz="2000" dirty="0" smtClean="0">
                <a:latin typeface="Comic Sans MS" pitchFamily="66" charset="0"/>
              </a:rPr>
              <a:t> του σωληναρίου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συν-χορήγηση ανθρώπινης λευκωματίνης </a:t>
            </a:r>
            <a:r>
              <a:rPr lang="el-GR" sz="2000" dirty="0" smtClean="0">
                <a:latin typeface="Comic Sans MS" pitchFamily="66" charset="0"/>
              </a:rPr>
              <a:t>μπορεί να </a:t>
            </a:r>
            <a:r>
              <a:rPr lang="el-GR" sz="2000" b="1" dirty="0" smtClean="0">
                <a:latin typeface="Comic Sans MS" pitchFamily="66" charset="0"/>
              </a:rPr>
              <a:t>αυξήσει τον ενδαγγειακό όγκο υγρών</a:t>
            </a:r>
            <a:r>
              <a:rPr lang="el-GR" sz="2000" dirty="0" smtClean="0">
                <a:latin typeface="Comic Sans MS" pitchFamily="66" charset="0"/>
              </a:rPr>
              <a:t> (παροδική αύξηση κολοειδοσμωτικής πίεσης) </a:t>
            </a:r>
            <a:r>
              <a:rPr lang="el-GR" sz="2000" b="1" dirty="0" smtClean="0">
                <a:latin typeface="Comic Sans MS" pitchFamily="66" charset="0"/>
              </a:rPr>
              <a:t>και την προσφορά φουροσεμίδης </a:t>
            </a:r>
            <a:r>
              <a:rPr lang="el-GR" sz="2000" dirty="0" smtClean="0">
                <a:latin typeface="Comic Sans MS" pitchFamily="66" charset="0"/>
              </a:rPr>
              <a:t>(συνδεδεμένης με λευκωματίνη) προς </a:t>
            </a:r>
            <a:r>
              <a:rPr lang="el-GR" sz="2000" b="1" dirty="0" smtClean="0">
                <a:latin typeface="Comic Sans MS" pitchFamily="66" charset="0"/>
              </a:rPr>
              <a:t>τους νεφρούς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Υπερλιπιδαιμία</a:t>
            </a:r>
          </a:p>
          <a:p>
            <a:endParaRPr lang="el-GR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 χοληστερόλης,  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LDL,</a:t>
            </a:r>
            <a:r>
              <a:rPr lang="el-GR" sz="2200" b="1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 Τριγλυκεριδίων,  ή 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HDL</a:t>
            </a:r>
            <a:endParaRPr lang="el-GR" sz="2200" b="1" dirty="0" smtClean="0">
              <a:solidFill>
                <a:srgbClr val="FF0000"/>
              </a:solidFill>
              <a:latin typeface="Comic Sans MS" pitchFamily="66" charset="0"/>
              <a:sym typeface="Symbol"/>
            </a:endParaRPr>
          </a:p>
          <a:p>
            <a:pPr marL="342900" indent="-342900"/>
            <a:endParaRPr lang="el-GR" sz="2000" dirty="0" smtClean="0">
              <a:latin typeface="Comic Sans MS" pitchFamily="66" charset="0"/>
              <a:sym typeface="Symbol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Κύριος μηχανισμός: η αύξηση του  ηπατικού ρυθμού σύνθεσης των αντίστοιχων λιπο-πρωτεϊνών</a:t>
            </a:r>
            <a:r>
              <a:rPr lang="el-GR" sz="2000" dirty="0" smtClean="0">
                <a:latin typeface="Comic Sans MS" pitchFamily="66" charset="0"/>
                <a:sym typeface="Symbol"/>
              </a:rPr>
              <a:t> </a:t>
            </a:r>
            <a:r>
              <a:rPr lang="el-GR" sz="2000" dirty="0">
                <a:latin typeface="Comic Sans MS" pitchFamily="66" charset="0"/>
                <a:sym typeface="Symbol"/>
              </a:rPr>
              <a:t>(</a:t>
            </a:r>
            <a:r>
              <a:rPr lang="en-US" sz="2000" b="1" dirty="0" err="1">
                <a:latin typeface="Comic Sans MS" pitchFamily="66" charset="0"/>
                <a:sym typeface="Symbol"/>
              </a:rPr>
              <a:t>apo</a:t>
            </a:r>
            <a:r>
              <a:rPr lang="en-US" sz="2000" b="1" dirty="0">
                <a:latin typeface="Comic Sans MS" pitchFamily="66" charset="0"/>
                <a:sym typeface="Symbol"/>
              </a:rPr>
              <a:t> B</a:t>
            </a:r>
            <a:r>
              <a:rPr lang="en-US" sz="2000" dirty="0">
                <a:latin typeface="Comic Sans MS" pitchFamily="66" charset="0"/>
                <a:sym typeface="Symbol"/>
              </a:rPr>
              <a:t> </a:t>
            </a:r>
            <a:r>
              <a:rPr lang="el-GR" sz="2000" dirty="0">
                <a:latin typeface="Comic Sans MS" pitchFamily="66" charset="0"/>
                <a:sym typeface="Symbol"/>
              </a:rPr>
              <a:t>για χοληστερόλη, </a:t>
            </a:r>
            <a:r>
              <a:rPr lang="en-US" sz="2000" b="1" dirty="0">
                <a:latin typeface="Comic Sans MS" pitchFamily="66" charset="0"/>
                <a:sym typeface="Symbol"/>
              </a:rPr>
              <a:t>C-II </a:t>
            </a:r>
            <a:r>
              <a:rPr lang="el-GR" sz="2000" b="1" dirty="0">
                <a:latin typeface="Comic Sans MS" pitchFamily="66" charset="0"/>
                <a:sym typeface="Symbol"/>
              </a:rPr>
              <a:t>και Ε </a:t>
            </a:r>
            <a:r>
              <a:rPr lang="el-GR" sz="2000" dirty="0">
                <a:latin typeface="Comic Sans MS" pitchFamily="66" charset="0"/>
                <a:sym typeface="Symbol"/>
              </a:rPr>
              <a:t>για </a:t>
            </a:r>
            <a:r>
              <a:rPr lang="en-US" sz="2000" dirty="0">
                <a:latin typeface="Comic Sans MS" pitchFamily="66" charset="0"/>
                <a:sym typeface="Symbol"/>
              </a:rPr>
              <a:t>VLDL </a:t>
            </a:r>
            <a:r>
              <a:rPr lang="el-GR" sz="2000" dirty="0">
                <a:latin typeface="Comic Sans MS" pitchFamily="66" charset="0"/>
                <a:sym typeface="Symbol"/>
              </a:rPr>
              <a:t>και </a:t>
            </a:r>
            <a:r>
              <a:rPr lang="en-US" sz="2000" dirty="0">
                <a:latin typeface="Comic Sans MS" pitchFamily="66" charset="0"/>
                <a:sym typeface="Symbol"/>
              </a:rPr>
              <a:t>LDL</a:t>
            </a:r>
            <a:r>
              <a:rPr lang="en-US" sz="2000" dirty="0" smtClean="0">
                <a:latin typeface="Comic Sans MS" pitchFamily="66" charset="0"/>
                <a:sym typeface="Symbol"/>
              </a:rPr>
              <a:t>)</a:t>
            </a:r>
            <a:r>
              <a:rPr lang="el-GR" sz="2000" dirty="0" smtClean="0">
                <a:latin typeface="Comic Sans MS" pitchFamily="66" charset="0"/>
                <a:sym typeface="Symbol"/>
              </a:rPr>
              <a:t>. Α-Ι και Α-ΙΙ που σχετίζονται με</a:t>
            </a:r>
            <a:r>
              <a:rPr lang="en-US" sz="2000" dirty="0" smtClean="0">
                <a:latin typeface="Comic Sans MS" pitchFamily="66" charset="0"/>
                <a:sym typeface="Symbol"/>
              </a:rPr>
              <a:t> HDL</a:t>
            </a:r>
            <a:r>
              <a:rPr lang="el-GR" sz="2000" dirty="0" smtClean="0">
                <a:latin typeface="Comic Sans MS" pitchFamily="66" charset="0"/>
                <a:sym typeface="Symbol"/>
              </a:rPr>
              <a:t> δεν αυξάνονται. 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3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itchFamily="66" charset="0"/>
              </a:rPr>
              <a:t>Στοιχεία παθοφυσιολογίας ΝΣ </a:t>
            </a:r>
            <a:r>
              <a:rPr lang="el-GR" sz="2000" b="1" dirty="0">
                <a:latin typeface="Comic Sans MS" pitchFamily="66" charset="0"/>
              </a:rPr>
              <a:t>(</a:t>
            </a:r>
            <a:r>
              <a:rPr lang="en-US" sz="2000" b="1" dirty="0" smtClean="0">
                <a:latin typeface="Comic Sans MS" pitchFamily="66" charset="0"/>
              </a:rPr>
              <a:t>vii</a:t>
            </a:r>
            <a:r>
              <a:rPr lang="el-GR" sz="2000" b="1" dirty="0" smtClean="0">
                <a:latin typeface="Comic Sans MS" pitchFamily="66" charset="0"/>
              </a:rPr>
              <a:t>)</a:t>
            </a:r>
            <a:endParaRPr lang="en-US" sz="2000" b="1" dirty="0" smtClean="0">
              <a:latin typeface="Comic Sans MS" pitchFamily="66" charset="0"/>
            </a:endParaRPr>
          </a:p>
          <a:p>
            <a:endParaRPr lang="en-US" sz="2400" b="1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Υπερλιπιδαιμία</a:t>
            </a:r>
            <a:endParaRPr lang="en-US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 της σύνθεσης των λιποπρωτεϊνών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αποδίδεται στη </a:t>
            </a: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μείωση της κολοειδοσμωτικής μείωσης</a:t>
            </a:r>
            <a:r>
              <a:rPr lang="el-GR" sz="2000" b="1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και φαίνεται ότι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αντιστρέφεται με την αύξηση της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Φαίνεται πως υπάρχει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και</a:t>
            </a:r>
            <a:r>
              <a:rPr lang="el-GR" sz="2000" b="1" dirty="0" smtClean="0"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μείωση του καταβολισμού των λιπιδίων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Ειδικά η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 των τριγλυκεριδίων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αποδίδεται κυρίως στον διαταραγμένο μεταβολισμό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Συνήθως η υπερλιπιδαιμία υποχωρεί με την υποχώρηση του ΝΣ</a:t>
            </a:r>
          </a:p>
          <a:p>
            <a:endParaRPr lang="el-GR" sz="2000" dirty="0" smtClean="0">
              <a:latin typeface="Comic Sans MS" pitchFamily="66" charset="0"/>
              <a:sym typeface="Symbol"/>
            </a:endParaRPr>
          </a:p>
          <a:p>
            <a:r>
              <a:rPr lang="el-GR" sz="24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Θεραπευτική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Εάν η υπερλιπιδαιμία δεν υποχωρήσει με την υποχώρηση του ΝΣ ή το ΝΣ παρατείνεται</a:t>
            </a:r>
            <a:r>
              <a:rPr lang="el-GR" sz="2000" dirty="0" smtClean="0">
                <a:latin typeface="Comic Sans MS" pitchFamily="66" charset="0"/>
                <a:sym typeface="Symbol"/>
              </a:rPr>
              <a:t> τότε πρέπει να δοθεί αντι-λιπιδαιμική αγωγή</a:t>
            </a:r>
            <a:endParaRPr lang="en-US" sz="2000" dirty="0" smtClean="0">
              <a:latin typeface="Comic Sans MS" pitchFamily="66" charset="0"/>
              <a:sym typeface="Symbol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Στατίνες:</a:t>
            </a:r>
            <a:r>
              <a:rPr lang="el-GR" sz="2000" dirty="0" smtClean="0">
                <a:latin typeface="Comic Sans MS" pitchFamily="66" charset="0"/>
              </a:rPr>
              <a:t> τα </a:t>
            </a:r>
            <a:r>
              <a:rPr lang="el-GR" sz="2000" b="1" dirty="0" smtClean="0">
                <a:latin typeface="Comic Sans MS" pitchFamily="66" charset="0"/>
              </a:rPr>
              <a:t>φάρμακα εκλογής </a:t>
            </a:r>
            <a:r>
              <a:rPr lang="el-GR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pravastatin – </a:t>
            </a:r>
            <a:r>
              <a:rPr lang="en-US" sz="2000" dirty="0" err="1" smtClean="0">
                <a:latin typeface="Comic Sans MS" pitchFamily="66" charset="0"/>
              </a:rPr>
              <a:t>fluvastatin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λιγότερες πιθανότητες για ραβδομυόλυση) </a:t>
            </a:r>
            <a:endParaRPr lang="el-GR" sz="2000" dirty="0">
              <a:latin typeface="Comic Sans MS" pitchFamily="66" charset="0"/>
            </a:endParaRPr>
          </a:p>
          <a:p>
            <a:endParaRPr lang="el-G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71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280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Λιπιδουρία</a:t>
            </a:r>
          </a:p>
          <a:p>
            <a:pPr algn="ctr"/>
            <a:endParaRPr lang="el-GR" sz="2000" dirty="0">
              <a:latin typeface="Comic Sans MS" pitchFamily="66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Ελεύθερα λιπίδια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Λιπώδη ωοειδή σωμάτια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Λιπώδεις κυλίνδρους</a:t>
            </a:r>
            <a:endParaRPr lang="el-GR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Picture 2" descr="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2980" y="2924944"/>
            <a:ext cx="3429000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20219"/>
            <a:ext cx="3600450" cy="2076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10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9916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  <a:latin typeface="Comic Sans MS" pitchFamily="66" charset="0"/>
              </a:rPr>
              <a:t>Επιπλοκές ΝΣ</a:t>
            </a:r>
          </a:p>
          <a:p>
            <a:endParaRPr lang="el-GR" sz="16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Υποθρεψία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Υποογκαιμία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Οξεία νεφρική ανεπάρκεια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Θρομβο-εμβολικά επεισόδια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Λοιμώξεις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Διάφορα</a:t>
            </a:r>
          </a:p>
          <a:p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Υποθρεψία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Μείωση της καθαρής μάζας σώματος και αρνητικό ισοζύγιο αζώτου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στους ασθενείς με μεγάλη-παρατεταμένη λευκωματουρία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Ανορεξία-έμετοι λόγω οιδήματος στο γαστρεντερικό</a:t>
            </a:r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Δίαιτα με 0.8-1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g/kg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πρωτείνης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[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KDIGO]</a:t>
            </a:r>
            <a:endParaRPr lang="el-GR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Υποογκαιμία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Κυρίως ιατρογενής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μετά από εντατική διούρηση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Σε ασθενείς – κυρίως παιδιά – με βαριά υπολευκωματιναιμία (&lt; 1.5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g/dl)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λόγω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arterial </a:t>
            </a:r>
            <a:r>
              <a:rPr lang="en-US" sz="2000" dirty="0" err="1" smtClean="0">
                <a:solidFill>
                  <a:srgbClr val="002060"/>
                </a:solidFill>
                <a:latin typeface="Comic Sans MS" pitchFamily="66" charset="0"/>
              </a:rPr>
              <a:t>underfilling</a:t>
            </a:r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52400" y="116632"/>
            <a:ext cx="8798137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Οξεία νεφρική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ανεπάρκεια (ΟΝΑ) σε ΝΣ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0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Εκδηλώνεται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κυρίως σε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MCD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και λιγότερο συχνά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σε άλλες ΣΝ</a:t>
            </a:r>
          </a:p>
          <a:p>
            <a:r>
              <a:rPr lang="el-GR" sz="2000" dirty="0" smtClean="0">
                <a:latin typeface="Comic Sans MS" pitchFamily="66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σε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collapsing FSGS </a:t>
            </a:r>
            <a:endParaRPr lang="el-GR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σε ΜΣ όταν υπάρχουν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crescents, </a:t>
            </a:r>
            <a:endParaRPr lang="el-GR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σε συν-ύπαρξη οξείας διάμεσης νεφρίτιδας,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σε ΝΣ από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NSAIDs, </a:t>
            </a:r>
            <a:endParaRPr lang="el-GR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σε αμφοτερόπλευρη θρόμβωση των νεφρικών φλεβών 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Στη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MCD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είναι αρκετά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συχνή </a:t>
            </a:r>
            <a:r>
              <a:rPr lang="el-GR" sz="2000" dirty="0" smtClean="0">
                <a:latin typeface="Comic Sans MS" pitchFamily="66" charset="0"/>
              </a:rPr>
              <a:t>(μέχρι 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30% των ηλικιωμένων </a:t>
            </a:r>
            <a:r>
              <a:rPr lang="el-GR" sz="2000" dirty="0" smtClean="0">
                <a:latin typeface="Comic Sans MS" pitchFamily="66" charset="0"/>
              </a:rPr>
              <a:t>αλλά και παιδιών θα παρουσιάσουν έκπτωση της νεφρικής λειτουργίας)</a:t>
            </a:r>
          </a:p>
          <a:p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Στη </a:t>
            </a:r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διαφορική διάγνωση της ΟΝΑ σε ηλικιωμένους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θεωρείται ως μια από τις συχνές αιτίες που παραλείπεται 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Πιθανοί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μηχανισμοί πρόκλησης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ΟΝΑ σε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MCD</a:t>
            </a:r>
            <a:endParaRPr lang="el-GR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Μειωμένη σπειραματική διαπερατότητα </a:t>
            </a:r>
            <a:r>
              <a:rPr lang="el-GR" sz="2000" dirty="0" smtClean="0">
                <a:latin typeface="Comic Sans MS" pitchFamily="66" charset="0"/>
              </a:rPr>
              <a:t>λόγω </a:t>
            </a:r>
            <a:r>
              <a:rPr lang="en-US" sz="2000" dirty="0" smtClean="0">
                <a:latin typeface="Comic Sans MS" pitchFamily="66" charset="0"/>
              </a:rPr>
              <a:t>fusion (</a:t>
            </a:r>
            <a:r>
              <a:rPr lang="el-GR" sz="2000" dirty="0" smtClean="0">
                <a:latin typeface="Comic Sans MS" pitchFamily="66" charset="0"/>
              </a:rPr>
              <a:t>τήξης, συγχώνευσης) των ποδοειδών προσεκβολών (η νεφρική αιμάτωση- ροή πλάσματος δεν βρέθηκε μειωμένη) [παιδιά]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Ισχαιμική σωληναριακή βλάβη </a:t>
            </a:r>
            <a:r>
              <a:rPr lang="el-GR" sz="2000" dirty="0" smtClean="0">
                <a:latin typeface="Comic Sans MS" pitchFamily="66" charset="0"/>
              </a:rPr>
              <a:t>(διαπιστώνεται συχνά σε βιοψίες –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οι ηλικιωμένοι πιο επιρρεπείς </a:t>
            </a:r>
            <a:r>
              <a:rPr lang="el-GR" sz="2000" dirty="0" smtClean="0">
                <a:latin typeface="Comic Sans MS" pitchFamily="66" charset="0"/>
              </a:rPr>
              <a:t>λόγω συνυπάρχουσας νεφροσκλήρυνσης)  </a:t>
            </a:r>
            <a:endParaRPr lang="el-G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4810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rgbClr val="FF0000"/>
                </a:solidFill>
                <a:latin typeface="Comic Sans MS" pitchFamily="66" charset="0"/>
              </a:rPr>
              <a:t>Οξεία νεφρική ανεπάρκεια  </a:t>
            </a:r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σε ΝΣ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000" dirty="0">
                <a:latin typeface="Comic Sans MS" pitchFamily="66" charset="0"/>
              </a:rPr>
              <a:t>Πιθανοί </a:t>
            </a:r>
            <a:r>
              <a:rPr lang="el-GR" sz="2000" dirty="0">
                <a:solidFill>
                  <a:srgbClr val="FF0000"/>
                </a:solidFill>
                <a:latin typeface="Comic Sans MS" pitchFamily="66" charset="0"/>
              </a:rPr>
              <a:t>μηχανισμοί πρόκλησης ΟΝΑ σε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MCD</a:t>
            </a:r>
            <a:endParaRPr lang="el-GR" sz="20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2000" dirty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3.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Διάμεσο νεφρικό οίδημα </a:t>
            </a:r>
            <a:r>
              <a:rPr lang="el-GR" sz="2000" dirty="0" smtClean="0">
                <a:latin typeface="Comic Sans MS" pitchFamily="66" charset="0"/>
              </a:rPr>
              <a:t>(μερικές φορές η ΟΝΑ υποχωρεί, παραδόξως, μόνο με την διουρητική αγωγή)</a:t>
            </a:r>
          </a:p>
          <a:p>
            <a:r>
              <a:rPr lang="el-GR" sz="2000" dirty="0" smtClean="0">
                <a:latin typeface="Comic Sans MS" pitchFamily="66" charset="0"/>
              </a:rPr>
              <a:t>4.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Υπερβολική διούρηση </a:t>
            </a:r>
            <a:r>
              <a:rPr lang="el-GR" sz="2000" dirty="0" smtClean="0">
                <a:latin typeface="Comic Sans MS" pitchFamily="66" charset="0"/>
              </a:rPr>
              <a:t>με συνέπεια την πρόκληση υποογκαιμίας (κυρίως σε ασθενείς με λευκωματίνη ορού &lt; 1.5 </a:t>
            </a:r>
            <a:r>
              <a:rPr lang="en-US" sz="2000" dirty="0" smtClean="0">
                <a:latin typeface="Comic Sans MS" pitchFamily="66" charset="0"/>
              </a:rPr>
              <a:t>g/dl </a:t>
            </a:r>
            <a:r>
              <a:rPr lang="el-GR" sz="2000" dirty="0" smtClean="0">
                <a:latin typeface="Comic Sans MS" pitchFamily="66" charset="0"/>
              </a:rPr>
              <a:t>όπου το </a:t>
            </a:r>
            <a:r>
              <a:rPr lang="en-US" sz="2000" dirty="0" err="1" smtClean="0">
                <a:latin typeface="Comic Sans MS" pitchFamily="66" charset="0"/>
              </a:rPr>
              <a:t>underfilling</a:t>
            </a:r>
            <a:r>
              <a:rPr lang="en-US" sz="2000" dirty="0" smtClean="0">
                <a:latin typeface="Comic Sans MS" pitchFamily="66" charset="0"/>
              </a:rPr>
              <a:t>  </a:t>
            </a:r>
            <a:r>
              <a:rPr lang="el-GR" sz="2000" dirty="0" smtClean="0">
                <a:latin typeface="Comic Sans MS" pitchFamily="66" charset="0"/>
              </a:rPr>
              <a:t>υπερέχει)</a:t>
            </a:r>
          </a:p>
          <a:p>
            <a:r>
              <a:rPr lang="el-GR" sz="2000" dirty="0" smtClean="0">
                <a:latin typeface="Comic Sans MS" pitchFamily="66" charset="0"/>
              </a:rPr>
              <a:t>5.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NSAIDs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Αιμοδυναμικά</a:t>
            </a:r>
            <a:r>
              <a:rPr lang="el-GR" sz="2000" dirty="0" smtClean="0">
                <a:latin typeface="Comic Sans MS" pitchFamily="66" charset="0"/>
              </a:rPr>
              <a:t>: </a:t>
            </a:r>
            <a:r>
              <a:rPr lang="el-GR" sz="2000" dirty="0" smtClean="0">
                <a:latin typeface="Comic Sans MS" pitchFamily="66" charset="0"/>
                <a:sym typeface="Symbol"/>
              </a:rPr>
              <a:t> προσταγλαδινών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Άμεσα με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πρόκληση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MCD</a:t>
            </a:r>
            <a:endParaRPr lang="el-GR" sz="2000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Λόγω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οξείας διάμεσης νεφρίτιδας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6.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Σκιαγραφικά</a:t>
            </a:r>
            <a:r>
              <a:rPr lang="el-GR" sz="2000" dirty="0" smtClean="0">
                <a:latin typeface="Comic Sans MS" pitchFamily="66" charset="0"/>
                <a:sym typeface="Symbol"/>
              </a:rPr>
              <a:t> (ιδίως αν συνυπάρχουν και άλλοι παράγοντες κινδύνου όπως ΣΔ)</a:t>
            </a:r>
          </a:p>
          <a:p>
            <a:endParaRPr lang="el-GR" sz="2000" dirty="0">
              <a:latin typeface="Comic Sans MS" pitchFamily="66" charset="0"/>
              <a:sym typeface="Symbol"/>
            </a:endParaRP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Μπορεί να χρειαστεί και αιμοκάθαρση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Η μακροχρόνια πρόγνωση πιθανώς επιβαρύνεται</a:t>
            </a:r>
          </a:p>
          <a:p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Θεραπεία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είναι η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ανοσοκαταστολή για την υποχώρηση του ΝΣ- υποστήριξη της νεφρικής λειτουργίας</a:t>
            </a:r>
            <a:endParaRPr lang="en-US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152400" y="685800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Θρομβο-εμβολικά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επεισόδια </a:t>
            </a:r>
          </a:p>
          <a:p>
            <a:endParaRPr lang="el-GR" sz="2000" b="1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Οι ασθενείς με ΝΣ είναι σε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αυξημένο κίνδυνο για θρομβώσεις</a:t>
            </a:r>
            <a:r>
              <a:rPr lang="el-GR" sz="2000" dirty="0" smtClean="0">
                <a:latin typeface="Comic Sans MS" pitchFamily="66" charset="0"/>
              </a:rPr>
              <a:t>, ιδιαίτερα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εν τω βάθει θρομβώσεις των άκρων και θρομβώσεις των νεφρικών φλεβών.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 Η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πνευμονική εμβολή </a:t>
            </a:r>
            <a:r>
              <a:rPr lang="el-GR" sz="2000" dirty="0" smtClean="0">
                <a:latin typeface="Comic Sans MS" pitchFamily="66" charset="0"/>
              </a:rPr>
              <a:t>είναι σχετικά συχνή και έχουν περιγραφεί μεμονωμένες περιπτώσεις θρομβώσεων εγκεφαλικών φλεβών.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Ασθενείς με ΝΣ του ίδιου φύλου και ηλικίας έχουν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8 φορές μεγαλύτερο κίνδυνο θρομβώσεων</a:t>
            </a:r>
            <a:r>
              <a:rPr lang="el-GR" sz="2000" dirty="0" smtClean="0">
                <a:latin typeface="Comic Sans MS" pitchFamily="66" charset="0"/>
              </a:rPr>
              <a:t> απ ότι τα αντίστοιχα άτομα χωρίς ΝΣ</a:t>
            </a: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Comic Sans MS" pitchFamily="66" charset="0"/>
            </a:endParaRPr>
          </a:p>
          <a:p>
            <a:r>
              <a:rPr lang="el-GR" sz="2200" b="1" dirty="0" smtClean="0">
                <a:latin typeface="Comic Sans MS" pitchFamily="66" charset="0"/>
              </a:rPr>
              <a:t>Παράγοντες κινδύνου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Ασθενείς με Μεμβρανώδη (ΜΣ) έχουν τον υψηλότερο κίνδυνο θρομβώσεων: 1</a:t>
            </a:r>
            <a:r>
              <a:rPr lang="el-GR" sz="2000" b="1" baseline="30000" dirty="0" smtClean="0">
                <a:solidFill>
                  <a:srgbClr val="FF0000"/>
                </a:solidFill>
                <a:latin typeface="Comic Sans MS" pitchFamily="66" charset="0"/>
              </a:rPr>
              <a:t>ος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παράγοντας κινδύνου</a:t>
            </a: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Ασθενείς με ΜΣ του ΣΕΛ, ακόμα υψηλότερη συχνότητα θρομβώσεων: </a:t>
            </a:r>
            <a:r>
              <a:rPr lang="en-US" sz="2000" dirty="0" smtClean="0">
                <a:latin typeface="Comic Sans MS" pitchFamily="66" charset="0"/>
              </a:rPr>
              <a:t>(+) </a:t>
            </a:r>
            <a:r>
              <a:rPr lang="el-GR" sz="2000" dirty="0" smtClean="0">
                <a:latin typeface="Comic Sans MS" pitchFamily="66" charset="0"/>
              </a:rPr>
              <a:t>φωσφολιπιδαιμικό </a:t>
            </a:r>
            <a:endParaRPr lang="el-G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5689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Θρομβο-εμβολικά επεισόδια (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ιι)</a:t>
            </a:r>
          </a:p>
          <a:p>
            <a:endParaRPr lang="el-GR" sz="2000" b="1" dirty="0">
              <a:latin typeface="Comic Sans MS" pitchFamily="66" charset="0"/>
            </a:endParaRPr>
          </a:p>
          <a:p>
            <a:r>
              <a:rPr lang="el-GR" sz="2000" b="1" dirty="0">
                <a:solidFill>
                  <a:srgbClr val="FF0000"/>
                </a:solidFill>
                <a:latin typeface="Comic Sans MS" pitchFamily="66" charset="0"/>
              </a:rPr>
              <a:t>Παράγοντες κινδύνου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βαρύτητα της υπολευκωματιναιμίας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Παρατηρείται τάση για εμφάνιση της θρόμβωσης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πρώϊμα με την εκδήλωση του ΝΣ</a:t>
            </a:r>
          </a:p>
          <a:p>
            <a:r>
              <a:rPr lang="el-GR" sz="2000" dirty="0" smtClean="0">
                <a:latin typeface="Comic Sans MS" pitchFamily="66" charset="0"/>
              </a:rPr>
              <a:t>Σε </a:t>
            </a:r>
            <a:r>
              <a:rPr lang="el-GR" sz="2000" b="1" dirty="0" smtClean="0">
                <a:latin typeface="Comic Sans MS" pitchFamily="66" charset="0"/>
              </a:rPr>
              <a:t>898 ασθενείς με ΜΣ </a:t>
            </a:r>
            <a:r>
              <a:rPr lang="el-GR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Toronto Glomerulonephritis Registry, CJASN, 2012)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Κλινικά και απεικονιστικά διαπιστωμένη θρόμβωση: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7.2%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Ο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μέσος χρόνος εμφάνισης </a:t>
            </a:r>
            <a:r>
              <a:rPr lang="el-GR" sz="2000" dirty="0" smtClean="0">
                <a:latin typeface="Comic Sans MS" pitchFamily="66" charset="0"/>
              </a:rPr>
              <a:t>της θρόμβωσης: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3.8 μήνες από την διάγνωση</a:t>
            </a:r>
            <a:r>
              <a:rPr lang="el-GR" sz="2000" dirty="0" smtClean="0">
                <a:latin typeface="Comic Sans MS" pitchFamily="66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Ασθενείς με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υπολευκωματιναιμία &lt; 2.8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g/dl </a:t>
            </a:r>
            <a:r>
              <a:rPr lang="el-GR" sz="2000" b="1" dirty="0" smtClean="0">
                <a:latin typeface="Comic Sans MS" pitchFamily="66" charset="0"/>
              </a:rPr>
              <a:t>είχαν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3 φορές μεγαλύτερο κίνδυνο εμφάνισης θρόμβωσης </a:t>
            </a:r>
            <a:r>
              <a:rPr lang="el-GR" sz="2000" dirty="0" smtClean="0">
                <a:latin typeface="Comic Sans MS" pitchFamily="66" charset="0"/>
              </a:rPr>
              <a:t>απ ότι ασθενείς με λευκωματίνη &gt; 2.8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Για κάθε μείωση </a:t>
            </a:r>
            <a:r>
              <a:rPr lang="el-GR" sz="2000" dirty="0" smtClean="0">
                <a:latin typeface="Comic Sans MS" pitchFamily="66" charset="0"/>
              </a:rPr>
              <a:t>της λευκωματίνης ορού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κατά 1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g/dl </a:t>
            </a:r>
            <a:r>
              <a:rPr lang="el-GR" sz="2000" dirty="0" smtClean="0">
                <a:latin typeface="Comic Sans MS" pitchFamily="66" charset="0"/>
              </a:rPr>
              <a:t>κάτω από το παραπάνω όριο, ο κίνδυνος διπλασιάζονταν</a:t>
            </a:r>
          </a:p>
          <a:p>
            <a:pPr marL="342900" indent="-342900"/>
            <a:endParaRPr lang="el-GR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Σε άλλες ΣΝ </a:t>
            </a:r>
            <a:r>
              <a:rPr lang="el-GR" sz="2000" dirty="0" smtClean="0">
                <a:latin typeface="Comic Sans MS" pitchFamily="66" charset="0"/>
              </a:rPr>
              <a:t>ο κίνδυνος φαίνεται ότι αυξάνεται σημαντικά όταν η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λευκωματίνη ορού είναι &lt; 2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g/dl</a:t>
            </a:r>
            <a:endParaRPr lang="el-GR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547" y="116632"/>
            <a:ext cx="878497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Θρομβο-εμβολικά επεισόδια (</a:t>
            </a:r>
            <a:r>
              <a:rPr lang="el-GR" sz="2400" b="1" dirty="0" err="1" smtClean="0">
                <a:solidFill>
                  <a:srgbClr val="FF0000"/>
                </a:solidFill>
                <a:latin typeface="Comic Sans MS" pitchFamily="66" charset="0"/>
              </a:rPr>
              <a:t>ιιι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000" b="1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Ο επιπολασμός της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εν τω βάθει θρόμβωσης των άκρων </a:t>
            </a:r>
            <a:r>
              <a:rPr lang="el-GR" sz="2000" dirty="0" smtClean="0">
                <a:latin typeface="Comic Sans MS" pitchFamily="66" charset="0"/>
              </a:rPr>
              <a:t>είναι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ο υψηλότερος</a:t>
            </a:r>
            <a:r>
              <a:rPr lang="el-GR" sz="2000" dirty="0" smtClean="0">
                <a:latin typeface="Comic Sans MS" pitchFamily="66" charset="0"/>
              </a:rPr>
              <a:t>,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ακολουθεί η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θρόμβωση των νεφρικών φλεβών </a:t>
            </a:r>
            <a:r>
              <a:rPr lang="el-GR" sz="2000" dirty="0" smtClean="0">
                <a:latin typeface="Comic Sans MS" pitchFamily="66" charset="0"/>
              </a:rPr>
              <a:t>(10-50% σε άλλες ΣΝ και 20-60% σε ΜΣ)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και η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πνευμονική εμβολή </a:t>
            </a:r>
            <a:r>
              <a:rPr lang="el-GR" sz="2000" dirty="0" smtClean="0">
                <a:latin typeface="Comic Sans MS" pitchFamily="66" charset="0"/>
              </a:rPr>
              <a:t>(13-20%)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Παθογένεια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Οι  αιτίες δεν έχουν διευκρινισθεί πλήρως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Φαίνεται ότι ακόμα και οι ασυμπτωματικοί ασθενείς με ΝΣ έχουν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αυξημένη πηκτικότητα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Αιμοστατικές διαταραχές </a:t>
            </a:r>
            <a:r>
              <a:rPr lang="el-GR" sz="2000" dirty="0" smtClean="0">
                <a:latin typeface="Comic Sans MS" pitchFamily="66" charset="0"/>
              </a:rPr>
              <a:t>που έχουν περιγραφεί: </a:t>
            </a:r>
            <a:r>
              <a:rPr lang="el-GR" sz="2000" dirty="0" smtClean="0">
                <a:latin typeface="Comic Sans MS" pitchFamily="66" charset="0"/>
                <a:sym typeface="Symbol"/>
              </a:rPr>
              <a:t>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επίπεδα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αντιθρομβίνης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III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-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πλασμινογόνου</a:t>
            </a:r>
            <a:r>
              <a:rPr lang="el-GR" sz="2000" dirty="0" smtClean="0">
                <a:latin typeface="Comic Sans MS" pitchFamily="66" charset="0"/>
                <a:sym typeface="Symbol"/>
              </a:rPr>
              <a:t> (λόγω απωλειών στα ούρα), 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ενεργοποίησης των αιμοπεταλίων</a:t>
            </a:r>
            <a:r>
              <a:rPr lang="el-GR" sz="2000" dirty="0" smtClean="0">
                <a:latin typeface="Comic Sans MS" pitchFamily="66" charset="0"/>
                <a:sym typeface="Symbol"/>
              </a:rPr>
              <a:t>,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υπερ-ινωδογοναιμία</a:t>
            </a:r>
            <a:r>
              <a:rPr lang="el-GR" sz="2000" dirty="0" smtClean="0">
                <a:latin typeface="Comic Sans MS" pitchFamily="66" charset="0"/>
                <a:sym typeface="Symbol"/>
              </a:rPr>
              <a:t>,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καταστολή της ενεργοποίησης του πλασμινογόνου</a:t>
            </a:r>
            <a:r>
              <a:rPr lang="el-GR" sz="2000" dirty="0" smtClean="0">
                <a:latin typeface="Comic Sans MS" pitchFamily="66" charset="0"/>
                <a:sym typeface="Symbol"/>
              </a:rPr>
              <a:t>, π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αρουσία ινοδωγόνου μεγάλου Μ.Β. </a:t>
            </a:r>
            <a:r>
              <a:rPr lang="el-GR" sz="2000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σ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την κυκλοφορία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Ειδικά για την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τάση σχηματισμού θρόμβου στις νεφρικές φλέβες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έχει ενοχοποιηθεί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η αιμοσυμπύκνωση </a:t>
            </a:r>
            <a:r>
              <a:rPr lang="el-GR" sz="2000" dirty="0" smtClean="0">
                <a:latin typeface="Comic Sans MS" pitchFamily="66" charset="0"/>
                <a:sym typeface="Symbol"/>
              </a:rPr>
              <a:t>που παρατηρείται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στο μετα-σπειραματικό τριχοειδικό δίκτυο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λόγω απώλειας περισσότερων υγρών στο σπείραμα, σε ασθενείς με ΝΣ που έχουν ήδη υπερ-πηκτικότητα  </a:t>
            </a:r>
            <a:endParaRPr lang="el-G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Εισαγωγή</a:t>
            </a:r>
          </a:p>
          <a:p>
            <a:endParaRPr lang="el-GR" dirty="0" smtClean="0"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Η παρουσία της νεφρικής σπειραματικής βλάβης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μπορεί να γίνει αντιληπτή από</a:t>
            </a:r>
          </a:p>
          <a:p>
            <a:r>
              <a:rPr lang="el-GR" sz="2000" dirty="0" smtClean="0">
                <a:latin typeface="Comic Sans MS" pitchFamily="66" charset="0"/>
              </a:rPr>
              <a:t>Το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ιστορικό</a:t>
            </a:r>
            <a:r>
              <a:rPr lang="el-GR" sz="2000" dirty="0" smtClean="0">
                <a:latin typeface="Comic Sans MS" pitchFamily="66" charset="0"/>
              </a:rPr>
              <a:t> (</a:t>
            </a:r>
            <a:r>
              <a:rPr lang="el-GR" sz="2000" dirty="0" smtClean="0">
                <a:latin typeface="Comic Sans MS" pitchFamily="66" charset="0"/>
                <a:sym typeface="Symbol"/>
              </a:rPr>
              <a:t> για σπειραματοπάθεια στην οικογένεια)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Τα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συμπτώματα</a:t>
            </a:r>
            <a:r>
              <a:rPr lang="el-GR" sz="2000" dirty="0" smtClean="0">
                <a:latin typeface="Comic Sans MS" pitchFamily="66" charset="0"/>
                <a:sym typeface="Symbol"/>
              </a:rPr>
              <a:t>: π.χ. μακροσκοπική αιματουρία, αρθραλγίες, εξάνθημα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Την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αντικειμενική εξέταση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000" dirty="0" smtClean="0">
                <a:latin typeface="Comic Sans MS" pitchFamily="66" charset="0"/>
                <a:sym typeface="Symbol"/>
              </a:rPr>
              <a:t>(π.χ. οίδημα)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Τα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ευρήματα στη γενική ούρων</a:t>
            </a:r>
            <a:r>
              <a:rPr lang="el-GR" sz="2000" dirty="0" smtClean="0">
                <a:latin typeface="Comic Sans MS" pitchFamily="66" charset="0"/>
                <a:sym typeface="Symbol"/>
              </a:rPr>
              <a:t>: μικροσκοπική αιματουρία (ιδίως με δύσμορφα ερυθρά), </a:t>
            </a:r>
            <a:r>
              <a:rPr lang="el-GR" sz="2000" dirty="0" err="1" smtClean="0">
                <a:latin typeface="Comic Sans MS" pitchFamily="66" charset="0"/>
                <a:sym typeface="Symbol"/>
              </a:rPr>
              <a:t>ερυθρο</a:t>
            </a:r>
            <a:r>
              <a:rPr lang="en-US" sz="2000" dirty="0" smtClean="0">
                <a:latin typeface="Comic Sans MS" pitchFamily="66" charset="0"/>
                <a:sym typeface="Symbol"/>
              </a:rPr>
              <a:t>-</a:t>
            </a:r>
            <a:r>
              <a:rPr lang="el-GR" sz="2000" dirty="0" smtClean="0">
                <a:latin typeface="Comic Sans MS" pitchFamily="66" charset="0"/>
                <a:sym typeface="Symbol"/>
              </a:rPr>
              <a:t>κυτταρικοί κύλινδροι, λιπιδουρία και λευκωματουρία</a:t>
            </a:r>
          </a:p>
          <a:p>
            <a:endParaRPr lang="el-GR" sz="2000" dirty="0" smtClean="0">
              <a:latin typeface="Comic Sans MS" pitchFamily="66" charset="0"/>
              <a:sym typeface="Symbol"/>
            </a:endParaRP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Όμως: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«Η νεφρική βιοψία είναι υποχρεωτική (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mandatory)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για να τεθεί η διάγνωση»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[</a:t>
            </a:r>
            <a:r>
              <a:rPr lang="en-US" sz="2000" dirty="0" smtClean="0">
                <a:latin typeface="Comic Sans MS" pitchFamily="66" charset="0"/>
                <a:sym typeface="Symbol"/>
              </a:rPr>
              <a:t>Kidney Disease Improving Global Outcomes for Glomerulonephritis,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KDIGO 2012</a:t>
            </a:r>
            <a:r>
              <a:rPr lang="en-US" sz="2000" dirty="0" smtClean="0">
                <a:latin typeface="Comic Sans MS" pitchFamily="66" charset="0"/>
                <a:sym typeface="Symbol"/>
              </a:rPr>
              <a:t>]</a:t>
            </a:r>
          </a:p>
          <a:p>
            <a:endParaRPr lang="en-US" sz="2000" dirty="0" smtClean="0">
              <a:latin typeface="Comic Sans MS" pitchFamily="66" charset="0"/>
              <a:sym typeface="Symbol"/>
            </a:endParaRP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Αν και οι αιτίες που προκαλούν τις ΣΝ είναι πολλές, οι περισσότεροι ασθενείς παρουσιάζονται με ένα από τα δυο σύνδρομα, </a:t>
            </a:r>
          </a:p>
          <a:p>
            <a:r>
              <a:rPr lang="el-GR" sz="2000" b="1" dirty="0" smtClean="0">
                <a:latin typeface="Comic Sans MS" pitchFamily="66" charset="0"/>
                <a:sym typeface="Symbol"/>
              </a:rPr>
              <a:t>το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Νεφρωσικό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ή το Νεφριτικό 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ο ορισμός των οποίων βασίζεται κυρίως 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στο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είδος του ιζήματος </a:t>
            </a:r>
            <a:r>
              <a:rPr lang="el-GR" sz="2000" dirty="0" smtClean="0">
                <a:latin typeface="Comic Sans MS" pitchFamily="66" charset="0"/>
                <a:sym typeface="Symbol"/>
              </a:rPr>
              <a:t>που βρίσκεται στη γενική των ούρων 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και στο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βαθμό της λευκωματουρίας</a:t>
            </a:r>
            <a:r>
              <a:rPr lang="el-GR" sz="2000" dirty="0" smtClean="0">
                <a:latin typeface="Comic Sans MS" pitchFamily="66" charset="0"/>
                <a:sym typeface="Symbol"/>
              </a:rPr>
              <a:t>. </a:t>
            </a:r>
            <a:endParaRPr lang="el-G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016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Θρομβο-εμβολικά επεισόδια (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ι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Η θρόμβωση των νεφρικών φλεβών είναι σπάνια εκτός νεφρωσικού</a:t>
            </a:r>
            <a:r>
              <a:rPr lang="el-GR" sz="2000" dirty="0" smtClean="0">
                <a:latin typeface="Comic Sans MS" pitchFamily="66" charset="0"/>
              </a:rPr>
              <a:t>: σε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νεόπλασμα </a:t>
            </a:r>
            <a:r>
              <a:rPr lang="el-GR" sz="2000" dirty="0" smtClean="0">
                <a:latin typeface="Comic Sans MS" pitchFamily="66" charset="0"/>
              </a:rPr>
              <a:t>(κυρίως νεφρού),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τραυματισμό</a:t>
            </a:r>
            <a:r>
              <a:rPr lang="el-GR" sz="2000" dirty="0" smtClean="0">
                <a:latin typeface="Comic Sans MS" pitchFamily="66" charset="0"/>
              </a:rPr>
              <a:t> – περιλαμβάνεται και η βιοψία νεφρού –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λήψη αντισυληπτικών</a:t>
            </a:r>
            <a:r>
              <a:rPr lang="el-GR" sz="2000" dirty="0" smtClean="0">
                <a:latin typeface="Comic Sans MS" pitchFamily="66" charset="0"/>
              </a:rPr>
              <a:t>,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υποογκαιμία</a:t>
            </a:r>
            <a:r>
              <a:rPr lang="el-GR" sz="2000" dirty="0" smtClean="0">
                <a:latin typeface="Comic Sans MS" pitchFamily="66" charset="0"/>
              </a:rPr>
              <a:t> κυρίως σε παιδιά, και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κληρονομικές παθήσεις αιμόστασης</a:t>
            </a:r>
          </a:p>
          <a:p>
            <a:r>
              <a:rPr lang="el-GR" sz="2200" b="1" dirty="0" smtClean="0">
                <a:solidFill>
                  <a:srgbClr val="0070C0"/>
                </a:solidFill>
                <a:latin typeface="Comic Sans MS" pitchFamily="66" charset="0"/>
              </a:rPr>
              <a:t>Κλινική εικόνα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Τις περισσότερες φορές εμφανίζεται ως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χρόνια-ασυμπτωματική βλάβη </a:t>
            </a:r>
            <a:r>
              <a:rPr lang="el-GR" sz="2000" dirty="0" smtClean="0">
                <a:latin typeface="Comic Sans MS" pitchFamily="66" charset="0"/>
              </a:rPr>
              <a:t>με μόνη ίσως εκδήλωση τα συμπτώματα της πνευμονικής εμβολής που μπορεί να την συνοδεύουν.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οξεία θρόμβωση των νεφρικών φλεβών είναι σπάνια σε ΝΣ </a:t>
            </a:r>
            <a:r>
              <a:rPr lang="el-GR" sz="2000" dirty="0" smtClean="0">
                <a:latin typeface="Comic Sans MS" pitchFamily="66" charset="0"/>
              </a:rPr>
              <a:t>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πιο συχνή σε τραυματισμό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(συμπτωματολογία όπως σε έμφρακτο νεφρού:άλγος, αιματουρία, αύξηση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LDH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χωρίς τρανσαμιναιμία, αύξηση του μεγέθους του νεφρού, ΟΝΑ σε αμφοτερόπλευρη θρόμβωση)</a:t>
            </a:r>
          </a:p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Διάγνωση-Έλεγχος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 </a:t>
            </a:r>
            <a:r>
              <a:rPr lang="en-US" sz="2000" dirty="0" smtClean="0">
                <a:latin typeface="Comic Sans MS" pitchFamily="66" charset="0"/>
              </a:rPr>
              <a:t>gold standard </a:t>
            </a:r>
            <a:r>
              <a:rPr lang="el-GR" sz="2000" dirty="0" smtClean="0">
                <a:latin typeface="Comic Sans MS" pitchFamily="66" charset="0"/>
              </a:rPr>
              <a:t>μέθοδος διάγνωσης είναι η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εκλεκτική νεφρική φλεβογραφία</a:t>
            </a:r>
            <a:r>
              <a:rPr lang="el-GR" sz="2000" dirty="0" smtClean="0">
                <a:latin typeface="Comic Sans MS" pitchFamily="66" charset="0"/>
              </a:rPr>
              <a:t> αλλά οι μη-επεμβατικές μέθοδοι χρησιμοποιούνται ευρέως: </a:t>
            </a:r>
            <a:r>
              <a:rPr lang="en-US" sz="2000" dirty="0" smtClean="0">
                <a:latin typeface="Comic Sans MS" pitchFamily="66" charset="0"/>
              </a:rPr>
              <a:t>spiral CT </a:t>
            </a:r>
            <a:r>
              <a:rPr lang="el-GR" sz="2000" dirty="0" smtClean="0">
                <a:latin typeface="Comic Sans MS" pitchFamily="66" charset="0"/>
              </a:rPr>
              <a:t>με σκιαγραφικό, </a:t>
            </a:r>
            <a:r>
              <a:rPr lang="en-US" sz="2000" dirty="0" smtClean="0">
                <a:latin typeface="Comic Sans MS" pitchFamily="66" charset="0"/>
              </a:rPr>
              <a:t>MRI, Doppler ultrasonography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6308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Θρομβο-εμβολικά επεισόδια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24744"/>
            <a:ext cx="2600325" cy="30861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47864" y="647973"/>
            <a:ext cx="53285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Έλεγχος ρουτίνας για θρόμβωση νεφρικών δεν ενδείκνυται ακόμα και σε ασθενείς υψηλού ρίσκου </a:t>
            </a:r>
            <a:r>
              <a:rPr lang="el-GR" sz="2000" dirty="0" smtClean="0">
                <a:latin typeface="Comic Sans MS" pitchFamily="66" charset="0"/>
              </a:rPr>
              <a:t>π.χ. Με ΜΣ, λευκωματουρία 10</a:t>
            </a:r>
            <a:r>
              <a:rPr lang="en-US" sz="2000" dirty="0" smtClean="0">
                <a:latin typeface="Comic Sans MS" pitchFamily="66" charset="0"/>
              </a:rPr>
              <a:t>g </a:t>
            </a:r>
            <a:r>
              <a:rPr lang="el-GR" sz="2000" dirty="0" smtClean="0">
                <a:latin typeface="Comic Sans MS" pitchFamily="66" charset="0"/>
              </a:rPr>
              <a:t>και λευκωματίνη ορού &lt; 2 </a:t>
            </a:r>
            <a:r>
              <a:rPr lang="en-US" sz="2000" dirty="0" smtClean="0">
                <a:latin typeface="Comic Sans MS" pitchFamily="66" charset="0"/>
              </a:rPr>
              <a:t>g/dl </a:t>
            </a:r>
            <a:r>
              <a:rPr lang="el-GR" sz="2000" dirty="0" smtClean="0">
                <a:latin typeface="Comic Sans MS" pitchFamily="66" charset="0"/>
              </a:rPr>
              <a:t>επειδή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Δεν υπάρχει τεκμηριωμένο όφελος από την διάγνωση μιας σιωπηλής θρόμβωσης νεφρικών φλεβών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Αρνητικό αποτέλεσμα δεν αποκλείει μελλοντικό επεισόδιο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Εξαίρεση: ο ασθενής που παρουσιάζεται με οξέα συμπτώματα και υποπτευόμαστε αμφοτερόπλευρη στένωση που προκαλεί ΟΝΑ </a:t>
            </a:r>
            <a:endParaRPr lang="el-G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734342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Προφυλακτική αντιπηκτική αγωγή: δεν υπάρχουν τυχαιοποιημένες μελέτες.</a:t>
            </a:r>
          </a:p>
          <a:p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Ορισμένοι νεφρολόγοι</a:t>
            </a:r>
            <a:r>
              <a:rPr lang="el-GR" sz="2100" b="1" dirty="0" smtClean="0">
                <a:latin typeface="Comic Sans MS" pitchFamily="66" charset="0"/>
              </a:rPr>
              <a:t> την χορηγούν </a:t>
            </a:r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σε κάθε ασθενή με ΝΣ βαριάς μορφής</a:t>
            </a:r>
          </a:p>
          <a:p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Άλλοι,</a:t>
            </a:r>
            <a:r>
              <a:rPr lang="el-GR" sz="2100" b="1" dirty="0" smtClean="0">
                <a:latin typeface="Comic Sans MS" pitchFamily="66" charset="0"/>
              </a:rPr>
              <a:t> όταν υπάρχει </a:t>
            </a:r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ένας επιπλέον παράγοντας κινδύνου</a:t>
            </a:r>
            <a:r>
              <a:rPr lang="el-GR" sz="2100" b="1" dirty="0" smtClean="0">
                <a:latin typeface="Comic Sans MS" pitchFamily="66" charset="0"/>
              </a:rPr>
              <a:t>: π.χ. Ακινησία, νοσηρή παχυσαρκία, πρόσφατη ορθοπεδική επέμβαση κ.λπ. </a:t>
            </a:r>
            <a:endParaRPr lang="el-GR" sz="21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57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Θρομβο-εμβολικά επεισόδια (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ι)</a:t>
            </a:r>
          </a:p>
          <a:p>
            <a:endParaRPr lang="el-GR" sz="2400" b="1" dirty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Οι συγγραφείς του κεφαλαίου στο </a:t>
            </a:r>
            <a:r>
              <a:rPr lang="en-US" sz="2000" dirty="0" err="1" smtClean="0">
                <a:latin typeface="Comic Sans MS" pitchFamily="66" charset="0"/>
              </a:rPr>
              <a:t>UptoDate</a:t>
            </a:r>
            <a:r>
              <a:rPr lang="en-US" sz="2000" dirty="0" smtClean="0">
                <a:latin typeface="Comic Sans MS" pitchFamily="66" charset="0"/>
              </a:rPr>
              <a:t> (J </a:t>
            </a:r>
            <a:r>
              <a:rPr lang="en-US" sz="2000" dirty="0" err="1" smtClean="0">
                <a:latin typeface="Comic Sans MS" pitchFamily="66" charset="0"/>
              </a:rPr>
              <a:t>Radhakrishnan</a:t>
            </a:r>
            <a:r>
              <a:rPr lang="en-US" sz="2000" dirty="0" smtClean="0">
                <a:latin typeface="Comic Sans MS" pitchFamily="66" charset="0"/>
              </a:rPr>
              <a:t>, R </a:t>
            </a:r>
            <a:r>
              <a:rPr lang="en-US" sz="2000" dirty="0" err="1" smtClean="0">
                <a:latin typeface="Comic Sans MS" pitchFamily="66" charset="0"/>
              </a:rPr>
              <a:t>Glassock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l-GR" sz="2000" dirty="0" smtClean="0">
                <a:latin typeface="Comic Sans MS" pitchFamily="66" charset="0"/>
              </a:rPr>
              <a:t>συνιστούν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Να εξετάζεται η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χορήγηση προφυλακτικής αντιπηκτικής αγωγής </a:t>
            </a:r>
            <a:r>
              <a:rPr lang="el-GR" sz="2000" dirty="0" smtClean="0">
                <a:latin typeface="Comic Sans MS" pitchFamily="66" charset="0"/>
              </a:rPr>
              <a:t>σε όλους τους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ασθενείς με ΝΣ 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λευκωματίνη ορού &lt; 2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g/dl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latin typeface="Comic Sans MS" pitchFamily="66" charset="0"/>
              </a:rPr>
              <a:t>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&lt; 2.8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g/dl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σε όσους έχουν μεμβρανώδη ΣΝ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[KDIGO &lt; 2-2.5 g/dl]</a:t>
            </a:r>
            <a:endParaRPr lang="el-GR" sz="22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Και στις δυο παραπάνω ομάδες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πρέπει να υπάρχει ένας επιπλέον παράγοντας κινδύνου για θρόμβωση</a:t>
            </a:r>
            <a:r>
              <a:rPr lang="el-GR" sz="2000" dirty="0" smtClean="0">
                <a:latin typeface="Comic Sans MS" pitchFamily="66" charset="0"/>
              </a:rPr>
              <a:t>: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προηγούμενο θρομβοεμβολικό επεισόδιο, ακινησία, βαριά καρδιακή ανεπάρκεια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[NYHA III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ή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IV]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, νοσηρή παχυσαρκία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[BMI &gt;35 kg/m2]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, πρόσφατη κοιλιακή, ορθοπεδική ή γυναικολογική χειρουργική επέμβαση, κολπική μαρμαρυγή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λευκωματουρία &gt;10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g/day</a:t>
            </a:r>
            <a:endParaRPr lang="el-GR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αγωγή πρέπει να συνεχίζεται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3-6 μήνες μετά την ύφεση του ΝΣ </a:t>
            </a:r>
            <a:r>
              <a:rPr lang="el-GR" sz="2000" dirty="0" smtClean="0">
                <a:latin typeface="Comic Sans MS" pitchFamily="66" charset="0"/>
              </a:rPr>
              <a:t>εφ όσον δεν υπάρχει άλλη ένδειξη για συνέχιση της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Σε ασθενείς που διαγνώστηκε η φλεβική θρόμβωση συνιστάται: αρχική αγωγή με ηπαρίνη και στη συνέχεια με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βαρφαρίνη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για τουλάχιστον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6-12 μήνες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και με στόχο ένα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INR 2.0-3.0</a:t>
            </a:r>
          </a:p>
          <a:p>
            <a:endParaRPr lang="en-US" sz="14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Εναλλακτικά,</a:t>
            </a:r>
            <a:r>
              <a:rPr lang="el-GR" sz="2000" dirty="0" smtClean="0">
                <a:latin typeface="Comic Sans MS" pitchFamily="66" charset="0"/>
              </a:rPr>
              <a:t> φίλτρο στη κάτω κοίλη φλέβα και εφ όσον υπάρχει εμπειρία τοπική ινοδωλυτική θεραπεία και θρομβεκτομή με καθετήρα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260648"/>
            <a:ext cx="87849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Λοιμώξεις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Οι ασθενείς με ΝΣ είναι επιρρεπείς σε λοιμώξεις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Ήταν η κύρια αιτία θανάτου σε παιδιά με ΝΣ πριν την ανακάλυψη των αντιβιοτικών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Ειδικά, οι λοιμώξεις από </a:t>
            </a:r>
            <a:r>
              <a:rPr lang="el-GR" sz="2000" dirty="0" err="1" smtClean="0">
                <a:latin typeface="Comic Sans MS" pitchFamily="66" charset="0"/>
              </a:rPr>
              <a:t>πνευμονιόκοκκο</a:t>
            </a:r>
            <a:r>
              <a:rPr lang="el-GR" sz="2000" dirty="0" smtClean="0">
                <a:latin typeface="Comic Sans MS" pitchFamily="66" charset="0"/>
              </a:rPr>
              <a:t> και μάλιστα περιτονίτιδα ήταν συχνές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Ενοχοποιούνται τα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χαμηλά επίπεδα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IgG</a:t>
            </a:r>
            <a:endParaRPr lang="el-GR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/>
            <a:endParaRPr lang="el-GR" sz="2000" dirty="0" smtClean="0">
              <a:latin typeface="Comic Sans MS" pitchFamily="66" charset="0"/>
            </a:endParaRPr>
          </a:p>
          <a:p>
            <a:pPr marL="285750" indent="-285750"/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Διάφορα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/>
            <a:endParaRPr lang="el-GR" sz="2400" dirty="0" smtClean="0">
              <a:latin typeface="Comic Sans MS" pitchFamily="66" charset="0"/>
            </a:endParaRPr>
          </a:p>
          <a:p>
            <a:pPr marL="285750" indent="-285750"/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Εγγύς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σωληναριακή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δυσ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-λειτουργία</a:t>
            </a:r>
            <a:r>
              <a:rPr lang="el-GR" sz="2000" dirty="0" smtClean="0">
                <a:latin typeface="Comic Sans MS" pitchFamily="66" charset="0"/>
              </a:rPr>
              <a:t>: </a:t>
            </a:r>
            <a:r>
              <a:rPr lang="el-GR" sz="2000" dirty="0" err="1" smtClean="0">
                <a:latin typeface="Comic Sans MS" pitchFamily="66" charset="0"/>
              </a:rPr>
              <a:t>γλυκοζουρία</a:t>
            </a:r>
            <a:r>
              <a:rPr lang="el-GR" sz="2000" dirty="0" smtClean="0">
                <a:latin typeface="Comic Sans MS" pitchFamily="66" charset="0"/>
              </a:rPr>
              <a:t>, </a:t>
            </a:r>
            <a:r>
              <a:rPr lang="el-GR" sz="2000" dirty="0" err="1" smtClean="0">
                <a:latin typeface="Comic Sans MS" pitchFamily="66" charset="0"/>
              </a:rPr>
              <a:t>αμινοοξεουρία</a:t>
            </a:r>
            <a:r>
              <a:rPr lang="el-GR" sz="2000" dirty="0" smtClean="0">
                <a:latin typeface="Comic Sans MS" pitchFamily="66" charset="0"/>
              </a:rPr>
              <a:t>, </a:t>
            </a:r>
            <a:r>
              <a:rPr lang="el-GR" sz="2000" dirty="0" err="1" smtClean="0">
                <a:latin typeface="Comic Sans MS" pitchFamily="66" charset="0"/>
              </a:rPr>
              <a:t>φωσφατουρία</a:t>
            </a:r>
            <a:r>
              <a:rPr lang="el-GR" sz="2000" dirty="0" smtClean="0">
                <a:latin typeface="Comic Sans MS" pitchFamily="66" charset="0"/>
              </a:rPr>
              <a:t>, </a:t>
            </a:r>
            <a:r>
              <a:rPr lang="el-GR" sz="2000" dirty="0" err="1" smtClean="0">
                <a:latin typeface="Comic Sans MS" pitchFamily="66" charset="0"/>
              </a:rPr>
              <a:t>σωληναριακή</a:t>
            </a:r>
            <a:r>
              <a:rPr lang="el-GR" sz="2000" dirty="0" smtClean="0">
                <a:latin typeface="Comic Sans MS" pitchFamily="66" charset="0"/>
              </a:rPr>
              <a:t> οξέωση</a:t>
            </a:r>
          </a:p>
          <a:p>
            <a:pPr marL="285750" indent="-285750"/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Μειωμένα επίπεδα ορού ολικής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T3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kai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T4 </a:t>
            </a:r>
            <a:r>
              <a:rPr lang="el-GR" sz="2000" dirty="0" smtClean="0">
                <a:latin typeface="Comic Sans MS" pitchFamily="66" charset="0"/>
              </a:rPr>
              <a:t>λόγω απωλειών στα ούρα των αντίστοιχων </a:t>
            </a:r>
            <a:r>
              <a:rPr lang="en-US" sz="2000" dirty="0" smtClean="0">
                <a:latin typeface="Comic Sans MS" pitchFamily="66" charset="0"/>
              </a:rPr>
              <a:t>binding proteins </a:t>
            </a:r>
            <a:r>
              <a:rPr lang="el-GR" sz="2000" dirty="0" smtClean="0">
                <a:latin typeface="Comic Sans MS" pitchFamily="66" charset="0"/>
              </a:rPr>
              <a:t>αλλά με τους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ασθενείς ευ-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θυρεοειδικούς </a:t>
            </a:r>
            <a:r>
              <a:rPr lang="el-GR" sz="2000" dirty="0" smtClean="0">
                <a:latin typeface="Comic Sans MS" pitchFamily="66" charset="0"/>
              </a:rPr>
              <a:t>και την </a:t>
            </a:r>
            <a:r>
              <a:rPr lang="en-US" sz="2000" dirty="0" smtClean="0">
                <a:latin typeface="Comic Sans MS" pitchFamily="66" charset="0"/>
              </a:rPr>
              <a:t>TSH </a:t>
            </a:r>
            <a:r>
              <a:rPr lang="el-GR" sz="2000" dirty="0" smtClean="0">
                <a:latin typeface="Comic Sans MS" pitchFamily="66" charset="0"/>
              </a:rPr>
              <a:t>καθώς και τις ελεύθερες Τ3 και Τ4, φυσιολογικές</a:t>
            </a:r>
            <a:endParaRPr lang="en-US" sz="2000" dirty="0" smtClean="0">
              <a:latin typeface="Comic Sans MS" pitchFamily="66" charset="0"/>
            </a:endParaRPr>
          </a:p>
          <a:p>
            <a:pPr marL="285750" indent="-285750"/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Αναιμία:</a:t>
            </a:r>
            <a:r>
              <a:rPr lang="el-GR" sz="2000" dirty="0" smtClean="0">
                <a:latin typeface="Comic Sans MS" pitchFamily="66" charset="0"/>
              </a:rPr>
              <a:t> και σε ασθενείς χωρίς νεφρική ανεπάρκεια, πιθανώς λόγω μειωμένης παραγωγής ΕΡΟ και απώλειας της στα ούρα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04800" y="762000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  <a:latin typeface="Comic Sans MS" pitchFamily="66" charset="0"/>
              </a:rPr>
              <a:t>Νεφριτικό ή </a:t>
            </a:r>
            <a:r>
              <a:rPr lang="el-GR" sz="2800" b="1" dirty="0" err="1" smtClean="0">
                <a:solidFill>
                  <a:srgbClr val="FF0000"/>
                </a:solidFill>
                <a:latin typeface="Comic Sans MS" pitchFamily="66" charset="0"/>
              </a:rPr>
              <a:t>νεφριτιδικό</a:t>
            </a:r>
            <a:r>
              <a:rPr lang="el-GR" sz="2800" b="1" dirty="0" smtClean="0">
                <a:solidFill>
                  <a:srgbClr val="FF0000"/>
                </a:solidFill>
                <a:latin typeface="Comic Sans MS" pitchFamily="66" charset="0"/>
              </a:rPr>
              <a:t> σύνδρομο</a:t>
            </a:r>
          </a:p>
          <a:p>
            <a:endParaRPr lang="el-GR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Νεφριτικό ίζημα ούρων: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ερυθρά</a:t>
            </a:r>
            <a:r>
              <a:rPr lang="el-GR" sz="2000" dirty="0" smtClean="0">
                <a:latin typeface="Comic Sans MS" pitchFamily="66" charset="0"/>
              </a:rPr>
              <a:t> (αρκετά δύσμορφα)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με ή χωρίς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ερυθρο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-κυτταρικούς,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λευκο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-κυτταρικούς ή μικτούς κυτταρικούς κυλίνδρους</a:t>
            </a:r>
            <a:r>
              <a:rPr lang="el-GR" sz="2000" dirty="0" smtClean="0">
                <a:latin typeface="Comic Sans MS" pitchFamily="66" charset="0"/>
              </a:rPr>
              <a:t> και ποικίλης βαρύτητας λευκωματουρία (από ίχνη έως και επιπέδου </a:t>
            </a:r>
            <a:r>
              <a:rPr lang="el-GR" sz="2000" dirty="0" err="1" smtClean="0">
                <a:latin typeface="Comic Sans MS" pitchFamily="66" charset="0"/>
              </a:rPr>
              <a:t>νεφρωσικού</a:t>
            </a:r>
            <a:r>
              <a:rPr lang="el-GR" sz="2000" dirty="0" smtClean="0">
                <a:latin typeface="Comic Sans MS" pitchFamily="66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Μπορεί να συνυπάρχει ή όχι,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οίδημα, νεφρική ανεπάρκεια </a:t>
            </a:r>
            <a:r>
              <a:rPr lang="el-GR" sz="2000" dirty="0" smtClean="0">
                <a:latin typeface="Comic Sans MS" pitchFamily="66" charset="0"/>
              </a:rPr>
              <a:t>[</a:t>
            </a:r>
            <a:r>
              <a:rPr lang="el-GR" sz="2000" dirty="0" err="1" smtClean="0">
                <a:latin typeface="Comic Sans MS" pitchFamily="66" charset="0"/>
              </a:rPr>
              <a:t>ολιγουρική</a:t>
            </a:r>
            <a:r>
              <a:rPr lang="el-GR" sz="2000" dirty="0" smtClean="0">
                <a:latin typeface="Comic Sans MS" pitchFamily="66" charset="0"/>
              </a:rPr>
              <a:t> ή όχι] 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υπέρταση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κλινική εικόνα της </a:t>
            </a:r>
            <a:r>
              <a:rPr lang="el-GR" sz="2000" dirty="0" err="1" smtClean="0">
                <a:latin typeface="Comic Sans MS" pitchFamily="66" charset="0"/>
              </a:rPr>
              <a:t>μετα</a:t>
            </a:r>
            <a:r>
              <a:rPr lang="el-GR" sz="2000" dirty="0" smtClean="0">
                <a:latin typeface="Comic Sans MS" pitchFamily="66" charset="0"/>
              </a:rPr>
              <a:t>-στρεπτοκοκκικής ΣΝ θεωρείται τυπική του συνδρόμου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Εστιακό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νεφριτιδικό</a:t>
            </a:r>
            <a:r>
              <a:rPr lang="el-GR" sz="2000" dirty="0" smtClean="0">
                <a:latin typeface="Comic Sans MS" pitchFamily="66" charset="0"/>
              </a:rPr>
              <a:t>: όταν οι φλεγμονώδεις ή </a:t>
            </a:r>
            <a:r>
              <a:rPr lang="el-GR" sz="2000" dirty="0" err="1" smtClean="0">
                <a:latin typeface="Comic Sans MS" pitchFamily="66" charset="0"/>
              </a:rPr>
              <a:t>αγγειϊτιδικές</a:t>
            </a:r>
            <a:r>
              <a:rPr lang="el-GR" sz="2000" dirty="0" smtClean="0">
                <a:latin typeface="Comic Sans MS" pitchFamily="66" charset="0"/>
              </a:rPr>
              <a:t> βλάβες αφορούν &lt; 50% των σπειραμάτων (εστιακές) και &lt; 50% του κάθε σπειράματος (τμηματικές) το νεφριτικό φαίνεται πως είναι ήπιο (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αιματουρία, ήπια λευκωματουρία </a:t>
            </a:r>
            <a:r>
              <a:rPr lang="el-GR" sz="2000" dirty="0" smtClean="0">
                <a:latin typeface="Comic Sans MS" pitchFamily="66" charset="0"/>
              </a:rPr>
              <a:t>χωρίς ιδιαίτερα οιδήματα, υπέρταση και έκπτωση της νεφρικής λειτουργίας)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Διάχυτο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νεφριτιδικό</a:t>
            </a:r>
            <a:r>
              <a:rPr lang="el-GR" sz="2000" dirty="0" smtClean="0">
                <a:latin typeface="Comic Sans MS" pitchFamily="66" charset="0"/>
              </a:rPr>
              <a:t>: οι βλάβες διάχυτες με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βαρύτερη κλινική εικόνα</a:t>
            </a:r>
          </a:p>
          <a:p>
            <a:endParaRPr lang="el-GR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57200" y="14478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Ταχέως εξελισσόμενη </a:t>
            </a:r>
            <a:r>
              <a:rPr lang="el-GR" sz="2400" b="1" dirty="0" err="1" smtClean="0">
                <a:solidFill>
                  <a:srgbClr val="FF0000"/>
                </a:solidFill>
                <a:latin typeface="Comic Sans MS" pitchFamily="66" charset="0"/>
              </a:rPr>
              <a:t>σπειραματονεφρίτιδα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 (ΤΕΣΝ)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Το κλινικό σύνδρομο στο οποίο υπάρχουν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στοιχεία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σπειραματικής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βλάβης στα ούρα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και συνοδεύεται από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προοδευτική απώλεια της νεφρικής λειτουργίας σε σύντομο χρονικό διάστημα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(ημερών, εβδομάδων ή μηνών)</a:t>
            </a:r>
          </a:p>
          <a:p>
            <a:endParaRPr lang="el-GR" sz="2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Μορφολογικά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χαρακτηρίζεται από τον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εκτεταμένο σχηματισμό μηνοειδών σχηματισμών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στο νεφρικό σπείραμα </a:t>
            </a:r>
            <a:endParaRPr lang="el-GR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52400" y="228600"/>
            <a:ext cx="8763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itchFamily="66" charset="0"/>
                <a:sym typeface="Symbol"/>
              </a:rPr>
              <a:t>Αν και η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νεφρική βιοψία είναι υποχρεωτική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για να τεθεί η διάγνωση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η κλινική – εργαστηριακή εικόνα (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γενική ούρων, νεφρική λειτουργία, βαθμός λευκωματουρίας, ηλικία, φυλή, οικογενειακό ιστορικό</a:t>
            </a:r>
            <a:r>
              <a:rPr lang="el-GR" sz="2000" dirty="0" smtClean="0">
                <a:latin typeface="Comic Sans MS" pitchFamily="66" charset="0"/>
                <a:sym typeface="Symbol"/>
              </a:rPr>
              <a:t>) κατά την προσέλευση του ασθενούς μας προσανατολίζουν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αρκετά καλά </a:t>
            </a:r>
            <a:r>
              <a:rPr lang="el-GR" sz="2000" dirty="0" smtClean="0">
                <a:latin typeface="Comic Sans MS" pitchFamily="66" charset="0"/>
                <a:sym typeface="Symbol"/>
              </a:rPr>
              <a:t>προς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μια πιθανή αιτία</a:t>
            </a:r>
          </a:p>
          <a:p>
            <a:endParaRPr lang="el-GR" sz="2000" b="1" dirty="0" smtClean="0">
              <a:latin typeface="Comic Sans MS" pitchFamily="66" charset="0"/>
              <a:sym typeface="Symbol"/>
            </a:endParaRPr>
          </a:p>
          <a:p>
            <a:r>
              <a:rPr lang="el-GR" sz="2400" b="1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Νεφρωσικό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σύνδρομο χωρίς στοιχεία νεφριτικού ιζήματος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(εκτός από λίγα ερυθρά)</a:t>
            </a: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&lt; 15 ετών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MCD,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 FSGS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Μεσαγγειακή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υπερπλαστική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 ΣΝ</a:t>
            </a: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15-40 ετών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FSGS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, MCD,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Μεμβρανώδης ΣΝ (ΜΒ)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[περιλαμβανομένου του λύκου,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SEL],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διαβητική νεφροπάθεια, ΔΝ,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προ-εκλαμψία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μετα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-λοιμώδης [σε προχωρημένο στάδιο]</a:t>
            </a: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&gt; 40 ετών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FSGS,</a:t>
            </a:r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 ΜΒ, ΔΝ,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MCD,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IgA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Αμυλοείδωση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 ή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Light chain Disease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15-20% &gt; 60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ετών), καλοήθης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νεφροσκλήρυνση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μετα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-λοιμώδης [προχωρημένο στάδιο]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endParaRPr lang="el-GR" sz="2000" b="1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04800" y="914400"/>
            <a:ext cx="8686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Ήπια νεφρίτιδα (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mild)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l-GR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νεφριτιδικό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ίζημα, φυσιολογική ή οριακή νεφρική λειτουργία, χωρίς στοιχεία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νεφρωσικού</a:t>
            </a:r>
            <a:endParaRPr lang="el-GR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&lt; 15 ετών</a:t>
            </a:r>
          </a:p>
          <a:p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Ήπια </a:t>
            </a:r>
            <a:r>
              <a:rPr lang="el-GR" sz="2200" b="1" dirty="0" err="1" smtClean="0">
                <a:solidFill>
                  <a:srgbClr val="002060"/>
                </a:solidFill>
                <a:latin typeface="Comic Sans MS" pitchFamily="66" charset="0"/>
              </a:rPr>
              <a:t>μεταλοιμώδης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 ΣΝ, </a:t>
            </a:r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IgA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, thin membrane basement disease,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κληρονομική νεφρίτιδα (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Alport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),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Πορφύρα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H-S,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Μεσαγγειακή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υπερπλαστική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ΣΝ</a:t>
            </a: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15-40 ετών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IgA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thin membrane basement disease,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Νεφρίτιδα του Λύκου, κληρονομική νεφρίτιδα (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Alport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),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Μεσαγγειακή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υπερπλαστική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ΣΝ</a:t>
            </a: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&gt;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40 ετών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Comic Sans MS" pitchFamily="66" charset="0"/>
              </a:rPr>
              <a:t>IgA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el-GR" sz="2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" y="15240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Νεφρίτιδα μέτριας προς σοβαρής βαρύτητας (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moderate to severe)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νεφριτιδικό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ίζημα, επηρεασμένη νεφρική λειτουργία, με/χωρίς στοιχεία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νεφρωσικού</a:t>
            </a:r>
            <a:endParaRPr lang="el-GR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Στη διάγνωση βοηθούν ιδιαίτερα οι ορολογικές εξετάσεις.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↓ Συμπλήρωμα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: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μεταλοιμώδης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, νεφρίτιδα του λύκου,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μεμβρανουπερπλαστική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, μικτή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κρυοσφαιριναιμία</a:t>
            </a:r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ASTO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στη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μεταστρεπτοκοκκική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ΑΝΑ και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anti-DNA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στη νεφρίτιδα του λύκου,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anti-GBM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στο </a:t>
            </a:r>
            <a:r>
              <a:rPr lang="en-US" sz="2000" dirty="0" err="1" smtClean="0">
                <a:solidFill>
                  <a:srgbClr val="002060"/>
                </a:solidFill>
                <a:latin typeface="Comic Sans MS" pitchFamily="66" charset="0"/>
              </a:rPr>
              <a:t>Goodpasture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ANCA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στη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Wegener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κ.λπ.</a:t>
            </a:r>
          </a:p>
          <a:p>
            <a:pPr>
              <a:buFont typeface="Arial" pitchFamily="34" charset="0"/>
              <a:buChar char="•"/>
            </a:pPr>
            <a:endParaRPr lang="el-GR" sz="1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&lt; 15 ετών</a:t>
            </a:r>
          </a:p>
          <a:p>
            <a:r>
              <a:rPr lang="el-GR" sz="2200" b="1" dirty="0" err="1" smtClean="0">
                <a:solidFill>
                  <a:srgbClr val="002060"/>
                </a:solidFill>
                <a:latin typeface="Comic Sans MS" pitchFamily="66" charset="0"/>
              </a:rPr>
              <a:t>Μεταλοιμώδης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 ΣΝ,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Μεμβρανουπερπλαστική</a:t>
            </a:r>
            <a:endParaRPr lang="el-G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15-40 ετών</a:t>
            </a:r>
          </a:p>
          <a:p>
            <a:r>
              <a:rPr lang="el-GR" sz="2200" b="1" dirty="0" err="1" smtClean="0">
                <a:solidFill>
                  <a:srgbClr val="002060"/>
                </a:solidFill>
                <a:latin typeface="Comic Sans MS" pitchFamily="66" charset="0"/>
              </a:rPr>
              <a:t>Μεταλοιμώδης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 ΣΝ, νεφρίτιδα του λύκου,</a:t>
            </a:r>
            <a:r>
              <a:rPr lang="el-GR" sz="22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ταχέως εξελισσόμενη ΣΝ – με μηνοειδείς σχηματισμούς,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IgA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fibrilary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ΣΝ,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Μεμβρανουπερπλαστική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ΣΝ</a:t>
            </a: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&gt; 40 ετών</a:t>
            </a:r>
          </a:p>
          <a:p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Ταχέως εξελισσόμενη ΣΝ</a:t>
            </a:r>
            <a:r>
              <a:rPr lang="el-GR" sz="22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– με μηνοειδείς σχηματισμούς, </a:t>
            </a:r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Αγγειίτιδα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(και μικτή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κρυοσφαιριναιμία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),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IgA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  <a:latin typeface="Comic Sans MS" pitchFamily="66" charset="0"/>
              </a:rPr>
              <a:t>fibrilary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ΣΝ,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Μεταλοιμώδης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ΣΝ</a:t>
            </a:r>
            <a:endParaRPr lang="el-GR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52400"/>
            <a:ext cx="914399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rgbClr val="002060"/>
                </a:solidFill>
                <a:latin typeface="Comic Sans MS" pitchFamily="66" charset="0"/>
              </a:rPr>
              <a:t>Παράγοντες (εκτός της ηλικίας) που καθορίζουν τη διαφορική διάγνωση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Φυλή</a:t>
            </a:r>
          </a:p>
          <a:p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ΝΣ σε μαύρους</a:t>
            </a:r>
            <a:r>
              <a:rPr lang="el-GR" sz="2000" dirty="0" smtClean="0">
                <a:latin typeface="Comic Sans MS" pitchFamily="66" charset="0"/>
              </a:rPr>
              <a:t>: πρώτη σε </a:t>
            </a:r>
            <a:r>
              <a:rPr lang="el-GR" sz="2000" dirty="0" err="1" smtClean="0">
                <a:latin typeface="Comic Sans MS" pitchFamily="66" charset="0"/>
              </a:rPr>
              <a:t>επιπολασμό</a:t>
            </a:r>
            <a:r>
              <a:rPr lang="el-GR" sz="2000" dirty="0" smtClean="0">
                <a:latin typeface="Comic Sans MS" pitchFamily="66" charset="0"/>
              </a:rPr>
              <a:t> η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FSGS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l-GR" sz="2000" dirty="0" smtClean="0">
                <a:latin typeface="Comic Sans MS" pitchFamily="66" charset="0"/>
              </a:rPr>
              <a:t>πρωτοπαθής-δευτεροπαθής από </a:t>
            </a:r>
            <a:r>
              <a:rPr lang="en-US" sz="2000" dirty="0" smtClean="0">
                <a:latin typeface="Comic Sans MS" pitchFamily="66" charset="0"/>
              </a:rPr>
              <a:t>HIV), </a:t>
            </a:r>
            <a:r>
              <a:rPr lang="el-GR" sz="2000" dirty="0" smtClean="0">
                <a:latin typeface="Comic Sans MS" pitchFamily="66" charset="0"/>
              </a:rPr>
              <a:t>ακολουθούν ΜΒ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και </a:t>
            </a:r>
            <a:r>
              <a:rPr lang="en-US" sz="2000" dirty="0" smtClean="0">
                <a:latin typeface="Comic Sans MS" pitchFamily="66" charset="0"/>
              </a:rPr>
              <a:t>MCD</a:t>
            </a:r>
            <a:endParaRPr lang="el-GR" sz="2000" dirty="0" smtClean="0"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ΝΣ σε λευκούς</a:t>
            </a:r>
            <a:r>
              <a:rPr lang="el-GR" sz="2000" dirty="0" smtClean="0">
                <a:latin typeface="Comic Sans MS" pitchFamily="66" charset="0"/>
              </a:rPr>
              <a:t>: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ΜΒ</a:t>
            </a:r>
            <a:r>
              <a:rPr lang="el-GR" sz="2000" dirty="0" smtClean="0">
                <a:latin typeface="Comic Sans MS" pitchFamily="66" charset="0"/>
              </a:rPr>
              <a:t>, </a:t>
            </a:r>
            <a:r>
              <a:rPr lang="en-US" sz="2000" dirty="0" smtClean="0">
                <a:latin typeface="Comic Sans MS" pitchFamily="66" charset="0"/>
              </a:rPr>
              <a:t>FSGS, MCD</a:t>
            </a:r>
            <a:r>
              <a:rPr lang="el-GR" sz="2000" dirty="0" smtClean="0">
                <a:latin typeface="Comic Sans MS" pitchFamily="66" charset="0"/>
              </a:rPr>
              <a:t>  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Θετικό οικογενειακό ιστορικό</a:t>
            </a:r>
          </a:p>
          <a:p>
            <a:r>
              <a:rPr lang="en-US" sz="2000" dirty="0" smtClean="0">
                <a:latin typeface="Comic Sans MS" pitchFamily="66" charset="0"/>
              </a:rPr>
              <a:t>Thin basement membrane nephropathy</a:t>
            </a:r>
          </a:p>
          <a:p>
            <a:r>
              <a:rPr lang="el-GR" sz="2000" dirty="0" smtClean="0">
                <a:latin typeface="Comic Sans MS" pitchFamily="66" charset="0"/>
              </a:rPr>
              <a:t>Κληρονομική 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Alport</a:t>
            </a:r>
            <a:r>
              <a:rPr lang="en-US" sz="2000" dirty="0" smtClean="0">
                <a:latin typeface="Comic Sans MS" pitchFamily="66" charset="0"/>
              </a:rPr>
              <a:t>): </a:t>
            </a:r>
            <a:r>
              <a:rPr lang="el-GR" sz="2000" dirty="0" smtClean="0">
                <a:latin typeface="Comic Sans MS" pitchFamily="66" charset="0"/>
              </a:rPr>
              <a:t>ασθενούν μόνο αγόρια – δεν κληρονομείται από πατέρα σε γιο</a:t>
            </a:r>
          </a:p>
          <a:p>
            <a:r>
              <a:rPr lang="el-GR" sz="2000" dirty="0" smtClean="0">
                <a:latin typeface="Comic Sans MS" pitchFamily="66" charset="0"/>
              </a:rPr>
              <a:t>Κληρονομικές μορφές </a:t>
            </a:r>
            <a:r>
              <a:rPr lang="en-US" sz="2000" dirty="0" smtClean="0">
                <a:latin typeface="Comic Sans MS" pitchFamily="66" charset="0"/>
              </a:rPr>
              <a:t>FSGS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Συστηματικές εκδηλώσεις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Συστηματικά συμπτώματα-σημεία </a:t>
            </a:r>
            <a:r>
              <a:rPr lang="el-GR" sz="2000" dirty="0" smtClean="0">
                <a:latin typeface="Comic Sans MS" pitchFamily="66" charset="0"/>
              </a:rPr>
              <a:t>(κακουχία, πυρετός, αρθραλγίες, δερματικές εκδηλώσεις):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Αγγειίτιδες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, Λύκος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Οξεία ΣΝ 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πνευμονική αιμορραγία</a:t>
            </a:r>
          </a:p>
          <a:p>
            <a:r>
              <a:rPr lang="el-GR" sz="2000" dirty="0" smtClean="0">
                <a:latin typeface="Comic Sans MS" pitchFamily="66" charset="0"/>
              </a:rPr>
              <a:t>Αιματουρία 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λοιμώξεις από το ανώτερο αναπνευστικό </a:t>
            </a:r>
            <a:endParaRPr lang="el-GR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2400" y="381000"/>
            <a:ext cx="8839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itchFamily="66" charset="0"/>
              </a:rPr>
              <a:t>Το </a:t>
            </a:r>
            <a:r>
              <a:rPr lang="el-GR" sz="2400" b="1" dirty="0" err="1" smtClean="0">
                <a:solidFill>
                  <a:srgbClr val="FF0000"/>
                </a:solidFill>
                <a:latin typeface="Comic Sans MS" pitchFamily="66" charset="0"/>
              </a:rPr>
              <a:t>Νεφρωσικό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 σύνδρομο (ΝΣ) </a:t>
            </a:r>
            <a:r>
              <a:rPr lang="el-GR" sz="2000" dirty="0" smtClean="0">
                <a:latin typeface="Comic Sans MS" pitchFamily="66" charset="0"/>
              </a:rPr>
              <a:t>χαρακτηρίζεται από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Βαριά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λευκωματουρία &gt; 3.5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g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/ 24ωρο 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[αντιστοιχεί σε &gt; 300 </a:t>
            </a:r>
            <a:r>
              <a:rPr lang="en-US" sz="2000" dirty="0" smtClean="0">
                <a:latin typeface="Comic Sans MS" pitchFamily="66" charset="0"/>
              </a:rPr>
              <a:t>mg/dl </a:t>
            </a:r>
            <a:r>
              <a:rPr lang="el-GR" sz="2000" dirty="0" smtClean="0">
                <a:latin typeface="Comic Sans MS" pitchFamily="66" charset="0"/>
              </a:rPr>
              <a:t>σε γενική ούρων ή σε 3+ στην ταινία ούρων ή σε &gt;2000 </a:t>
            </a:r>
            <a:r>
              <a:rPr lang="en-US" sz="2000" dirty="0" smtClean="0">
                <a:latin typeface="Comic Sans MS" pitchFamily="66" charset="0"/>
              </a:rPr>
              <a:t>mg/g</a:t>
            </a: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000" dirty="0" err="1" smtClean="0">
                <a:latin typeface="Comic Sans MS" pitchFamily="66" charset="0"/>
              </a:rPr>
              <a:t>πρωτεϊνης</a:t>
            </a:r>
            <a:r>
              <a:rPr lang="el-GR" sz="2000" dirty="0" smtClean="0">
                <a:latin typeface="Comic Sans MS" pitchFamily="66" charset="0"/>
              </a:rPr>
              <a:t>/</a:t>
            </a:r>
            <a:r>
              <a:rPr lang="el-GR" sz="2000" dirty="0" err="1" smtClean="0">
                <a:latin typeface="Comic Sans MS" pitchFamily="66" charset="0"/>
              </a:rPr>
              <a:t>κρεατινίνη</a:t>
            </a:r>
            <a:r>
              <a:rPr lang="el-GR" sz="2000" dirty="0" smtClean="0">
                <a:latin typeface="Comic Sans MS" pitchFamily="66" charset="0"/>
              </a:rPr>
              <a:t> σε τυχαίο δείγμα ούρων]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Το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gold standard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είναι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το λεύκωμα που μετράται στα ούρα 24ώρου </a:t>
            </a:r>
            <a:r>
              <a:rPr lang="el-GR" sz="2000" dirty="0" smtClean="0">
                <a:latin typeface="Comic Sans MS" pitchFamily="66" charset="0"/>
              </a:rPr>
              <a:t>γιατί καλύπτει τις διακυμάνσεις στην έκκριση που παρατηρούνται λόγω κυρκαδικού ρυθμού, </a:t>
            </a:r>
            <a:r>
              <a:rPr lang="el-GR" sz="2000" dirty="0">
                <a:latin typeface="Comic Sans MS" pitchFamily="66" charset="0"/>
              </a:rPr>
              <a:t>φυσικής δραστηριότητας και κλινοστατισμού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[εφ όσον η συλλογή δεν υπερβαίνει ούτε υπολείπεται τον όγκο των πραγματικά αποβαλλόμενων ούρων το 24ωρο – και ελέγχεται με την ταυτόχρονη μέτρηση της κρεατινίνης των ούρων του 24ώρου που πρέπει να είναι μέσα στα προβλεπόμενα φυσιολογικά όρια]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Λιπιδουρία</a:t>
            </a:r>
            <a:r>
              <a:rPr lang="el-GR" sz="2000" dirty="0" smtClean="0">
                <a:latin typeface="Comic Sans MS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Αλλά, </a:t>
            </a:r>
            <a:r>
              <a:rPr lang="el-GR" sz="2000" b="1" dirty="0" smtClean="0">
                <a:latin typeface="Comic Sans MS" pitchFamily="66" charset="0"/>
              </a:rPr>
              <a:t>πτωχό ίζημα </a:t>
            </a:r>
            <a:r>
              <a:rPr lang="el-GR" sz="2000" dirty="0" smtClean="0">
                <a:latin typeface="Comic Sans MS" pitchFamily="66" charset="0"/>
              </a:rPr>
              <a:t>σε ερυθρά ή κυλίνδρους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Οίδημα,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υπερ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λιπιδαιμία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και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υπο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λευκωματιναιμία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συμπληρώνουν την εικόνα του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ανοιχτού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νεφρωσικού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συνδρόμου </a:t>
            </a:r>
            <a:r>
              <a:rPr lang="el-GR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full-blown </a:t>
            </a:r>
            <a:r>
              <a:rPr lang="en-US" sz="2000" dirty="0" err="1" smtClean="0">
                <a:latin typeface="Comic Sans MS" pitchFamily="66" charset="0"/>
              </a:rPr>
              <a:t>nephrotic</a:t>
            </a:r>
            <a:r>
              <a:rPr lang="en-US" sz="2000" dirty="0" smtClean="0">
                <a:latin typeface="Comic Sans MS" pitchFamily="66" charset="0"/>
              </a:rPr>
              <a:t> syndrome)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Ανεξάρτητα από την αιτία πρόκλησης,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το κλινικό φάσμα </a:t>
            </a:r>
            <a:r>
              <a:rPr lang="el-GR" sz="2000" dirty="0" smtClean="0">
                <a:latin typeface="Comic Sans MS" pitchFamily="66" charset="0"/>
              </a:rPr>
              <a:t>μπορεί να κυμαίνεται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από την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ασυμπτωματική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λευκωματουρία έως το ανοιχτό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νεφρωσικό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με βαριά οιδήματα</a:t>
            </a:r>
            <a:r>
              <a:rPr lang="el-GR" sz="2000" dirty="0" smtClean="0">
                <a:latin typeface="Comic Sans MS" pitchFamily="66" charset="0"/>
              </a:rPr>
              <a:t>.</a:t>
            </a:r>
            <a:endParaRPr lang="el-G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Οξεία ΣΝ και</a:t>
            </a:r>
            <a:r>
              <a:rPr lang="el-GR" sz="2400" b="1" dirty="0">
                <a:latin typeface="Comic Sans MS" pitchFamily="66" charset="0"/>
              </a:rPr>
              <a:t> </a:t>
            </a:r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πνευμονική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αιμορραγία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πνευμονο-νεφρικό σύνδρομο)</a:t>
            </a:r>
          </a:p>
          <a:p>
            <a:endParaRPr lang="el-GR" sz="1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ANCA (+)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αγγειίτιδα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(Κοκκιωμάτωση 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Wegener,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μικροσκοπική πολυαγγειίτιδα)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Anti-GBM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νόσος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ΣΕΛ, Πορφύρα 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H-S,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Λοιμώδης ενδοκαρδίτιδα (πιο σπάνια)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Πνευμονικό οίδημα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σε ολιγουρική οξεία ΣΝ (μεταστρεπτοκοκκική)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000" b="1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Αιματουρία και</a:t>
            </a:r>
            <a:r>
              <a:rPr lang="el-GR" sz="2400" b="1" dirty="0">
                <a:latin typeface="Comic Sans MS" pitchFamily="66" charset="0"/>
              </a:rPr>
              <a:t> </a:t>
            </a:r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λοιμώξεις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του ανώτερου αναπνευστικού </a:t>
            </a:r>
            <a:endParaRPr lang="el-GR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Επεισόδιο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-α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 μακροσκοπικής αιματουρίας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1-3 ημέρες (&lt; 5 ημέρες)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μετά από μια βακτηριακή-ιογενή λοίμωξη στο ανώτερο αναπνευστικό και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διαρκής μικροσκοπική αιματουρία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IgA</a:t>
            </a:r>
            <a:endParaRPr lang="el-GR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Επεισόδιο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 μακροσκοπικής αιματουρίας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1-3 εβδομάδες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μετά από φαρυγγίτιδα με β-αιμολυτικό στρεπτόκοκκο της ομάδας Α (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ή 3-6 εβδομάδες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 μετά από δερματική λοίμωξη) και μικροσκοπική αιματουρία 3-6 μήνες μετά την συνήθως καλή έκβαση της ΣΝ</a:t>
            </a:r>
          </a:p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Μεταστρεπτοκοκκική ΣΝ</a:t>
            </a:r>
            <a:endParaRPr lang="el-GR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04800" y="1219200"/>
            <a:ext cx="8534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Επεισόδια μακροσκοπικής αιματουρίας μετά από λοιμώξεις του ανώτερου αναπνευστικού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παρατηρούνται επίσης σε</a:t>
            </a:r>
            <a:endParaRPr lang="en-US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Σε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μεταλοιμώδη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ΣΝ από σταφυλόκοκκο </a:t>
            </a:r>
            <a:r>
              <a:rPr lang="el-GR" sz="2000" dirty="0" smtClean="0">
                <a:latin typeface="Comic Sans MS" pitchFamily="66" charset="0"/>
              </a:rPr>
              <a:t>– πιο συχνή σε ηλικιωμένους και με καθ υπεροχή δερματικές λοιμώξεις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C3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ΣΝ: </a:t>
            </a:r>
            <a:r>
              <a:rPr lang="el-GR" sz="2000" dirty="0" smtClean="0">
                <a:latin typeface="Comic Sans MS" pitchFamily="66" charset="0"/>
              </a:rPr>
              <a:t>μορφή </a:t>
            </a:r>
            <a:r>
              <a:rPr lang="el-GR" sz="2000" dirty="0" err="1" smtClean="0">
                <a:latin typeface="Comic Sans MS" pitchFamily="66" charset="0"/>
              </a:rPr>
              <a:t>μεμβρανουπερπλαστικής</a:t>
            </a:r>
            <a:r>
              <a:rPr lang="el-GR" sz="2000" dirty="0" smtClean="0">
                <a:latin typeface="Comic Sans MS" pitchFamily="66" charset="0"/>
              </a:rPr>
              <a:t> ΣΝ με απομονωμένες εναποθέσεις </a:t>
            </a:r>
            <a:r>
              <a:rPr lang="en-US" sz="2000" dirty="0" smtClean="0">
                <a:latin typeface="Comic Sans MS" pitchFamily="66" charset="0"/>
              </a:rPr>
              <a:t>C3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Thin basement membrane nephropathy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l-GR" sz="2000" dirty="0" smtClean="0">
                <a:latin typeface="Comic Sans MS" pitchFamily="66" charset="0"/>
              </a:rPr>
              <a:t>κληρονομική ΣΝ (με </a:t>
            </a:r>
            <a:r>
              <a:rPr lang="el-GR" sz="2000" dirty="0" err="1" smtClean="0">
                <a:latin typeface="Comic Sans MS" pitchFamily="66" charset="0"/>
              </a:rPr>
              <a:t>αυτόσωμο</a:t>
            </a:r>
            <a:r>
              <a:rPr lang="el-GR" sz="2000" dirty="0" smtClean="0">
                <a:latin typeface="Comic Sans MS" pitchFamily="66" charset="0"/>
              </a:rPr>
              <a:t> επικρατούντα τρόπο μετάδοσης) και συχνότητα στο γενικό πληθυσμό αρκετά μεγάλη (5-9%)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Σύνδρομο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Alport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81000" y="1447800"/>
            <a:ext cx="8610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Ορολογικός έλεγχος για ΣΝ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Δεν αναιρεί την αναγκαιότητα της βιοψίας νεφρού </a:t>
            </a:r>
            <a:r>
              <a:rPr lang="el-GR" sz="2000" b="1" dirty="0" smtClean="0">
                <a:latin typeface="Comic Sans MS" pitchFamily="66" charset="0"/>
              </a:rPr>
              <a:t>για τη διάγνωση ακόμα και εάν είναι θετικός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Το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test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μπορεί να μην είναι διαγνωστικό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Θετικό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test 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δεν αποδεικνύει </a:t>
            </a:r>
            <a:r>
              <a:rPr lang="el-GR" sz="2000" dirty="0" smtClean="0">
                <a:latin typeface="Comic Sans MS" pitchFamily="66" charset="0"/>
              </a:rPr>
              <a:t>ότι η συγκεκριμένη νόσος (που διαγνώστηκε με το </a:t>
            </a:r>
            <a:r>
              <a:rPr lang="en-US" sz="2000" dirty="0" smtClean="0">
                <a:latin typeface="Comic Sans MS" pitchFamily="66" charset="0"/>
              </a:rPr>
              <a:t>test) </a:t>
            </a:r>
            <a:r>
              <a:rPr lang="el-GR" sz="2000" dirty="0" smtClean="0">
                <a:latin typeface="Comic Sans MS" pitchFamily="66" charset="0"/>
              </a:rPr>
              <a:t>είναι υπεύθυνη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και </a:t>
            </a:r>
            <a:r>
              <a:rPr lang="el-GR" sz="2000" dirty="0" smtClean="0">
                <a:latin typeface="Comic Sans MS" pitchFamily="66" charset="0"/>
              </a:rPr>
              <a:t>για την </a:t>
            </a:r>
            <a:r>
              <a:rPr lang="el-GR" sz="2000" dirty="0" err="1" smtClean="0">
                <a:latin typeface="Comic Sans MS" pitchFamily="66" charset="0"/>
              </a:rPr>
              <a:t>σπειραματική</a:t>
            </a:r>
            <a:r>
              <a:rPr lang="el-GR" sz="2000" dirty="0" smtClean="0">
                <a:latin typeface="Comic Sans MS" pitchFamily="66" charset="0"/>
              </a:rPr>
              <a:t> βλάβη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Θετική ορολογική εξέταση </a:t>
            </a:r>
            <a:r>
              <a:rPr lang="el-GR" sz="2000" dirty="0" smtClean="0">
                <a:latin typeface="Comic Sans MS" pitchFamily="66" charset="0"/>
              </a:rPr>
              <a:t>π.χ. για λύκο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δεν βοηθάει στη διάγνωση της συγκεκριμένης βλάβης </a:t>
            </a:r>
            <a:r>
              <a:rPr lang="el-GR" sz="2000" dirty="0" smtClean="0">
                <a:latin typeface="Comic Sans MS" pitchFamily="66" charset="0"/>
              </a:rPr>
              <a:t> (τύπος νεφρίτιδας του λύκου)  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l-GR" sz="2000" dirty="0" smtClean="0"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04800" y="152400"/>
            <a:ext cx="8839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Ασθενείς με </a:t>
            </a:r>
            <a:r>
              <a:rPr lang="el-GR" sz="2400" b="1" dirty="0" err="1" smtClean="0">
                <a:solidFill>
                  <a:srgbClr val="FF0000"/>
                </a:solidFill>
                <a:latin typeface="Comic Sans MS" pitchFamily="66" charset="0"/>
              </a:rPr>
              <a:t>Νεφρωσικό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 Σύνδρομο: ορολογικός έλεγχος</a:t>
            </a:r>
            <a:r>
              <a:rPr lang="el-GR" sz="2400" b="1" dirty="0" smtClean="0">
                <a:latin typeface="Comic Sans MS" pitchFamily="66" charset="0"/>
              </a:rPr>
              <a:t> </a:t>
            </a:r>
            <a:r>
              <a:rPr lang="el-GR" sz="2400" dirty="0" smtClean="0">
                <a:latin typeface="Comic Sans MS" pitchFamily="66" charset="0"/>
              </a:rPr>
              <a:t>για διερεύνηση δευτεροπαθών μορφών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ΑΝΑ,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anti-DNA,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Συμπλήρωμα</a:t>
            </a:r>
          </a:p>
          <a:p>
            <a:pPr lvl="1">
              <a:buFont typeface="Wingdings" pitchFamily="2" charset="2"/>
              <a:buChar char="Ø"/>
            </a:pPr>
            <a:r>
              <a:rPr lang="el-GR" sz="2000" dirty="0" smtClean="0">
                <a:latin typeface="Comic Sans MS" pitchFamily="66" charset="0"/>
              </a:rPr>
              <a:t>Ειδικά στη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ΜΒ του λύκου</a:t>
            </a:r>
            <a:r>
              <a:rPr lang="el-GR" sz="2000" dirty="0" smtClean="0">
                <a:latin typeface="Comic Sans MS" pitchFamily="66" charset="0"/>
              </a:rPr>
              <a:t>, συχνά τα  </a:t>
            </a:r>
            <a:r>
              <a:rPr lang="en-US" sz="2000" dirty="0" smtClean="0">
                <a:latin typeface="Comic Sans MS" pitchFamily="66" charset="0"/>
              </a:rPr>
              <a:t>anti-DNA </a:t>
            </a:r>
            <a:r>
              <a:rPr lang="el-GR" sz="2000" dirty="0" smtClean="0">
                <a:latin typeface="Comic Sans MS" pitchFamily="66" charset="0"/>
              </a:rPr>
              <a:t>είναι αρνητικά και το συμπλήρωμα φυσιολογικό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Ηλεκτροφόρηση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πρωτεϊνών,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ανοσοκαθήλωση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ορού και ούρων </a:t>
            </a:r>
            <a:r>
              <a:rPr lang="el-GR" sz="2000" dirty="0" smtClean="0">
                <a:latin typeface="Comic Sans MS" pitchFamily="66" charset="0"/>
              </a:rPr>
              <a:t>για διερεύνηση </a:t>
            </a:r>
            <a:r>
              <a:rPr lang="el-GR" sz="2000" dirty="0" err="1" smtClean="0">
                <a:latin typeface="Comic Sans MS" pitchFamily="66" charset="0"/>
              </a:rPr>
              <a:t>μονοκλωνικής</a:t>
            </a:r>
            <a:r>
              <a:rPr lang="el-GR" sz="2000" dirty="0" smtClean="0">
                <a:latin typeface="Comic Sans MS" pitchFamily="66" charset="0"/>
              </a:rPr>
              <a:t> παραγωγής σε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Αμυλοείδωση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AL) –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light chain disease</a:t>
            </a:r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επίπτωση της 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αμυλοείδωσης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αυξάνεται σημαντικά με την ηλικία: 1% σε ηλικίες &lt; 44 και 10% σε ηλικίες &gt; 44 ετών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Δείκτες ηπατίτιδας Β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Συνήθως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ΜΒ</a:t>
            </a:r>
            <a:r>
              <a:rPr lang="el-GR" sz="2000" dirty="0" smtClean="0">
                <a:latin typeface="Comic Sans MS" pitchFamily="66" charset="0"/>
              </a:rPr>
              <a:t> σε παιδιά με ήπια </a:t>
            </a:r>
            <a:r>
              <a:rPr lang="el-GR" sz="2000" dirty="0" err="1" smtClean="0">
                <a:latin typeface="Comic Sans MS" pitchFamily="66" charset="0"/>
              </a:rPr>
              <a:t>τρανσαμιναιμία</a:t>
            </a:r>
            <a:r>
              <a:rPr lang="el-GR" sz="2000" dirty="0" smtClean="0">
                <a:latin typeface="Comic Sans MS" pitchFamily="66" charset="0"/>
              </a:rPr>
              <a:t> και θετικό αυστραλιανό-ΗΒ</a:t>
            </a:r>
            <a:r>
              <a:rPr lang="en-US" sz="2000" dirty="0" err="1" smtClean="0">
                <a:latin typeface="Comic Sans MS" pitchFamily="66" charset="0"/>
              </a:rPr>
              <a:t>eAg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Το θετικό </a:t>
            </a:r>
            <a:r>
              <a:rPr lang="en-US" sz="2000" dirty="0" smtClean="0">
                <a:latin typeface="Comic Sans MS" pitchFamily="66" charset="0"/>
              </a:rPr>
              <a:t>test </a:t>
            </a:r>
            <a:r>
              <a:rPr lang="el-GR" sz="2000" dirty="0" smtClean="0">
                <a:latin typeface="Comic Sans MS" pitchFamily="66" charset="0"/>
              </a:rPr>
              <a:t>δεν αποδεικνύει και αιτιολογική σχέση με τη νεφρική βλάβη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Αντισώματα για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ηπατίιτιδα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C (HCV)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Καθαρή συσχέτιση με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μεμβρανουπερπλαστική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και πιθανή με ΜΒ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Το θετικό </a:t>
            </a:r>
            <a:r>
              <a:rPr lang="en-US" sz="2000" dirty="0" smtClean="0">
                <a:latin typeface="Comic Sans MS" pitchFamily="66" charset="0"/>
              </a:rPr>
              <a:t>test </a:t>
            </a:r>
            <a:r>
              <a:rPr lang="el-GR" sz="2000" dirty="0" smtClean="0">
                <a:latin typeface="Comic Sans MS" pitchFamily="66" charset="0"/>
              </a:rPr>
              <a:t>δεν αποδεικνύει και αιτιολογική σχέση με τη νεφρική βλάβη   </a:t>
            </a:r>
            <a:endParaRPr lang="el-G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28600" y="152400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Ασθενείς με </a:t>
            </a:r>
            <a:r>
              <a:rPr lang="el-GR" sz="2400" b="1" dirty="0" err="1" smtClean="0">
                <a:solidFill>
                  <a:srgbClr val="FF0000"/>
                </a:solidFill>
                <a:latin typeface="Comic Sans MS" pitchFamily="66" charset="0"/>
              </a:rPr>
              <a:t>Νεφρωσικό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 Σύνδρομο: ορολογικός έλεγχος</a:t>
            </a:r>
          </a:p>
          <a:p>
            <a:endParaRPr lang="el-GR" dirty="0" smtClean="0"/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Ορολογικός έλεγχος για σύφιλη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Όπου υπάρχει ιστορικό ή υποψία: ΜΒ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HIV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Πιθανότητα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δευτεροπαθούς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collapsing FSGS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Αλλά </a:t>
            </a:r>
            <a:r>
              <a:rPr lang="el-GR" sz="2000" b="1" dirty="0" smtClean="0">
                <a:latin typeface="Comic Sans MS" pitchFamily="66" charset="0"/>
              </a:rPr>
              <a:t>και ΜΒ</a:t>
            </a:r>
            <a:r>
              <a:rPr lang="el-GR" sz="2000" dirty="0" smtClean="0">
                <a:latin typeface="Comic Sans MS" pitchFamily="66" charset="0"/>
              </a:rPr>
              <a:t>: συνύπαρξη </a:t>
            </a:r>
            <a:r>
              <a:rPr lang="en-US" sz="2000" dirty="0" smtClean="0">
                <a:latin typeface="Comic Sans MS" pitchFamily="66" charset="0"/>
              </a:rPr>
              <a:t>HCV, HBV, </a:t>
            </a:r>
            <a:r>
              <a:rPr lang="el-GR" sz="2000" dirty="0" smtClean="0">
                <a:latin typeface="Comic Sans MS" pitchFamily="66" charset="0"/>
              </a:rPr>
              <a:t>σύφιλης</a:t>
            </a:r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pPr lvl="1"/>
            <a:endParaRPr lang="el-GR" dirty="0" smtClean="0"/>
          </a:p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Ασθενείς με Νεφριτικό Σύνδρομο: ορολογικός έλεγχος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ΑΝΑ,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anti-DNA,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Συμπλήρωμα </a:t>
            </a:r>
            <a:r>
              <a:rPr lang="el-GR" sz="2000" dirty="0" smtClean="0">
                <a:latin typeface="Comic Sans MS" pitchFamily="66" charset="0"/>
              </a:rPr>
              <a:t>για διάγνωση </a:t>
            </a:r>
            <a:r>
              <a:rPr lang="en-US" sz="2000" dirty="0" smtClean="0">
                <a:latin typeface="Comic Sans MS" pitchFamily="66" charset="0"/>
              </a:rPr>
              <a:t>SEL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ANCA</a:t>
            </a:r>
            <a:r>
              <a:rPr lang="en-US" sz="2000" dirty="0" smtClean="0">
                <a:latin typeface="Comic Sans MS" pitchFamily="66" charset="0"/>
              </a:rPr>
              <a:t> : </a:t>
            </a:r>
            <a:r>
              <a:rPr lang="el-GR" sz="2000" dirty="0" smtClean="0">
                <a:latin typeface="Comic Sans MS" pitchFamily="66" charset="0"/>
              </a:rPr>
              <a:t>για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Wegener,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μικροσκοπική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πολυαγγειίτιδα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, σύνδρομο </a:t>
            </a:r>
            <a:r>
              <a:rPr lang="en-US" sz="2000" dirty="0" err="1" smtClean="0">
                <a:solidFill>
                  <a:srgbClr val="002060"/>
                </a:solidFill>
                <a:latin typeface="Comic Sans MS" pitchFamily="66" charset="0"/>
              </a:rPr>
              <a:t>Churg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-Strauss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l-GR" sz="2000" dirty="0" smtClean="0">
                <a:latin typeface="Comic Sans MS" pitchFamily="66" charset="0"/>
              </a:rPr>
              <a:t>αγγειίτιδα με μόνο νεφρική συμμετοχή, φαρμακευτική </a:t>
            </a:r>
            <a:r>
              <a:rPr lang="el-GR" sz="2000" dirty="0" err="1" smtClean="0">
                <a:latin typeface="Comic Sans MS" pitchFamily="66" charset="0"/>
              </a:rPr>
              <a:t>αγγείτιδα</a:t>
            </a:r>
            <a:endParaRPr lang="el-GR" sz="2000" dirty="0" smtClean="0"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ASTO: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για </a:t>
            </a:r>
            <a:r>
              <a:rPr lang="el-GR" sz="2000" dirty="0" err="1" smtClean="0">
                <a:latin typeface="Comic Sans MS" pitchFamily="66" charset="0"/>
              </a:rPr>
              <a:t>μεταστρεπτοκοκκική</a:t>
            </a:r>
            <a:r>
              <a:rPr lang="el-GR" sz="2000" dirty="0" smtClean="0">
                <a:latin typeface="Comic Sans MS" pitchFamily="66" charset="0"/>
              </a:rPr>
              <a:t> </a:t>
            </a: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Καλλιέργειες αίματος:</a:t>
            </a:r>
            <a:r>
              <a:rPr lang="el-GR" sz="2000" dirty="0" smtClean="0">
                <a:latin typeface="Comic Sans MS" pitchFamily="66" charset="0"/>
              </a:rPr>
              <a:t> επί υποψίας </a:t>
            </a:r>
            <a:r>
              <a:rPr lang="el-GR" sz="2000" dirty="0" err="1" smtClean="0">
                <a:latin typeface="Comic Sans MS" pitchFamily="66" charset="0"/>
              </a:rPr>
              <a:t>ενδοκαρδίτιδ</a:t>
            </a:r>
            <a:r>
              <a:rPr lang="en-US" sz="2000" dirty="0" smtClean="0">
                <a:latin typeface="Comic Sans MS" pitchFamily="66" charset="0"/>
              </a:rPr>
              <a:t>a</a:t>
            </a:r>
            <a:r>
              <a:rPr lang="el-GR" sz="2000" dirty="0" smtClean="0">
                <a:latin typeface="Comic Sans MS" pitchFamily="66" charset="0"/>
              </a:rPr>
              <a:t>ς, </a:t>
            </a:r>
            <a:r>
              <a:rPr lang="en-US" sz="2000" dirty="0" smtClean="0">
                <a:latin typeface="Comic Sans MS" pitchFamily="66" charset="0"/>
              </a:rPr>
              <a:t>shunt nephritis, </a:t>
            </a:r>
            <a:r>
              <a:rPr lang="el-GR" sz="2000" dirty="0" smtClean="0">
                <a:latin typeface="Comic Sans MS" pitchFamily="66" charset="0"/>
              </a:rPr>
              <a:t>αποστημάτων, παρασιτώσεων και μυκητιάσεων που μπορεί να συνδέονται με μεμβρανουπερπλαστική ΣΝ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Anti-GBM: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για σύνδρομο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Goodpasture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ή για </a:t>
            </a:r>
            <a:r>
              <a:rPr lang="en-US" sz="2000" dirty="0" smtClean="0">
                <a:latin typeface="Comic Sans MS" pitchFamily="66" charset="0"/>
              </a:rPr>
              <a:t>anti-GBM </a:t>
            </a:r>
            <a:r>
              <a:rPr lang="el-GR" sz="2000" dirty="0" smtClean="0">
                <a:latin typeface="Comic Sans MS" pitchFamily="66" charset="0"/>
              </a:rPr>
              <a:t>νόσο με μόνο νεφρική συμμετοχή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42833"/>
            <a:ext cx="8839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Ασθενείς με Νεφριτικό Σύνδρομο: ορολογικός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έλεγχος</a:t>
            </a:r>
          </a:p>
          <a:p>
            <a:endParaRPr lang="el-GR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Κρυοσφαιρίνες: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σε ασθενείς με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ΣΝ + ψηλαφητό πορφυρικό εξάνθημα</a:t>
            </a:r>
            <a:r>
              <a:rPr lang="el-GR" sz="2000" dirty="0" smtClean="0">
                <a:latin typeface="Comic Sans MS" pitchFamily="66" charset="0"/>
              </a:rPr>
              <a:t>, συστηματικά συμπτώματα (π.χ. </a:t>
            </a:r>
            <a:r>
              <a:rPr lang="el-GR" sz="2000" dirty="0">
                <a:latin typeface="Comic Sans MS" pitchFamily="66" charset="0"/>
              </a:rPr>
              <a:t>α</a:t>
            </a:r>
            <a:r>
              <a:rPr lang="el-GR" sz="2000" dirty="0" smtClean="0">
                <a:latin typeface="Comic Sans MS" pitchFamily="66" charset="0"/>
              </a:rPr>
              <a:t>ρθραλγίες) και/ή </a:t>
            </a:r>
            <a:r>
              <a:rPr lang="el-GR" sz="2000" dirty="0" smtClean="0">
                <a:latin typeface="Comic Sans MS" pitchFamily="66" charset="0"/>
                <a:sym typeface="Symbol"/>
              </a:rPr>
              <a:t> συμπλήρωμα.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Στη πλειονότητα τους (σε μικτή κρυοσφαιριναιμία) θα είναι και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HCV (+)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ΗΒ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V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και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HCV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μπορεί να σχετίζονται με μεμβρανουπερπλαστική ΣΝ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HIV (+) </a:t>
            </a:r>
            <a:r>
              <a:rPr lang="el-GR" sz="2000" dirty="0" smtClean="0">
                <a:latin typeface="Comic Sans MS" pitchFamily="66" charset="0"/>
              </a:rPr>
              <a:t>ασθενείς μπορεί να παρουσιάσουν και άλλες μορφές ΣΝ που εκδηλώνονται με νεφριτικό και όχι με ΝΣ όπως στην </a:t>
            </a:r>
            <a:r>
              <a:rPr lang="en-US" sz="2000" dirty="0" smtClean="0">
                <a:latin typeface="Comic Sans MS" pitchFamily="66" charset="0"/>
              </a:rPr>
              <a:t>FSGS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Συμπλήρωμα (συνήθως μετρώνται τα 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C3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και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C4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Τα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μειωμένα επίπεδα στον ορό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αντικατοπτρίζουν την ενεργοποίηση-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κατανάλωση </a:t>
            </a:r>
            <a:r>
              <a:rPr lang="el-GR" sz="2000" dirty="0" smtClean="0">
                <a:latin typeface="Comic Sans MS" pitchFamily="66" charset="0"/>
                <a:sym typeface="Symbol"/>
              </a:rPr>
              <a:t> από τις ανοσο-συμπλεγματικές εναποθέσεις στο επίπεδο του σπειράματος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με ένα ρυθμό ταχύτερο από εκείνο της αύξησης της σύνθεσης του</a:t>
            </a:r>
            <a:r>
              <a:rPr lang="el-GR" sz="2000" dirty="0" smtClean="0">
                <a:latin typeface="Comic Sans MS" pitchFamily="66" charset="0"/>
                <a:sym typeface="Symbol"/>
              </a:rPr>
              <a:t>: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νεφρίτιδα του λύκου, μεταστρεπτοκοκκική, μεμβρανουπερπλαστική και μικτή κρυοσφαιριναιμία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Συνήθως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δεν βρίσκεται μειωμένο στον ορό αν και ενεργοποιείται </a:t>
            </a:r>
            <a:r>
              <a:rPr lang="el-GR" sz="2000" dirty="0" smtClean="0">
                <a:latin typeface="Comic Sans MS" pitchFamily="66" charset="0"/>
                <a:sym typeface="Symbol"/>
              </a:rPr>
              <a:t>σε ΜΒ,</a:t>
            </a:r>
            <a:r>
              <a:rPr lang="en-US" sz="2000" dirty="0" smtClean="0">
                <a:latin typeface="Comic Sans MS" pitchFamily="66" charset="0"/>
                <a:sym typeface="Symbol"/>
              </a:rPr>
              <a:t> IgA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και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fibrilary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l-GR" sz="2000" dirty="0" smtClean="0">
                <a:latin typeface="Comic Sans MS" pitchFamily="66" charset="0"/>
                <a:sym typeface="Symbol"/>
              </a:rPr>
              <a:t>ΣΝ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Είναι συνήθως φυσιολογικό σε </a:t>
            </a:r>
            <a:r>
              <a:rPr lang="en-US" sz="2000" dirty="0" smtClean="0">
                <a:latin typeface="Comic Sans MS" pitchFamily="66" charset="0"/>
                <a:sym typeface="Symbol"/>
              </a:rPr>
              <a:t>anti-GBM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και αγγειίτιδες και μερικές φορές  σε Πορφύρα </a:t>
            </a:r>
            <a:r>
              <a:rPr lang="en-US" sz="2000" dirty="0" smtClean="0">
                <a:latin typeface="Comic Sans MS" pitchFamily="66" charset="0"/>
                <a:sym typeface="Symbol"/>
              </a:rPr>
              <a:t>HS </a:t>
            </a:r>
            <a:r>
              <a:rPr lang="el-GR" sz="2000" dirty="0" smtClean="0">
                <a:latin typeface="Comic Sans MS" pitchFamily="66" charset="0"/>
                <a:sym typeface="Symbol"/>
              </a:rPr>
              <a:t>αλλά συνήθως συν-υπάρχει στρεπτοκοκκική λοίμωξη 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97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omic Sans MS" pitchFamily="66" charset="0"/>
              </a:rPr>
              <a:t>Ασθενείς με Νεφριτικό Σύνδρομο: ορολογικός έλεγχος</a:t>
            </a:r>
          </a:p>
          <a:p>
            <a:endParaRPr lang="el-GR" dirty="0" smtClean="0"/>
          </a:p>
          <a:p>
            <a:r>
              <a:rPr lang="el-GR" sz="2200" b="1" dirty="0">
                <a:solidFill>
                  <a:srgbClr val="FF0000"/>
                </a:solidFill>
                <a:latin typeface="Comic Sans MS" pitchFamily="66" charset="0"/>
              </a:rPr>
              <a:t>Συμπλήρωμα </a:t>
            </a:r>
          </a:p>
          <a:p>
            <a:endParaRPr lang="el-GR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Άλλοι μηχανισμοί μείωσης του συμπληρώματος στο ορό</a:t>
            </a:r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Κληρονομική ανεπάρκεια του συμπληρώματος</a:t>
            </a:r>
            <a:r>
              <a:rPr lang="el-GR" sz="2000" dirty="0" smtClean="0">
                <a:latin typeface="Comic Sans MS" pitchFamily="66" charset="0"/>
              </a:rPr>
              <a:t>: προδιαθέτει σε εμφάνιση ΣΕΛ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Κληρονομική ή επίκτητη ανεπάρκεια των ρυθμιστών της εναλλακτικής οδού του συμπληρώματος:</a:t>
            </a:r>
            <a:r>
              <a:rPr lang="el-GR" sz="2000" dirty="0" smtClean="0">
                <a:latin typeface="Comic Sans MS" pitchFamily="66" charset="0"/>
              </a:rPr>
              <a:t> σχετίζεται με τύπους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μεμβρανουπερπλαστικής ΣΝ </a:t>
            </a:r>
            <a:r>
              <a:rPr lang="el-GR" sz="2000" dirty="0" smtClean="0">
                <a:latin typeface="Comic Sans MS" pitchFamily="66" charset="0"/>
              </a:rPr>
              <a:t>όπως την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νόσο των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dense deposits </a:t>
            </a:r>
            <a:r>
              <a:rPr lang="el-GR" sz="2000" dirty="0" smtClean="0">
                <a:latin typeface="Comic Sans MS" pitchFamily="66" charset="0"/>
              </a:rPr>
              <a:t>και την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C3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ΣΝ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Μειωμένα επίπεδα συμπληρώματος μπορεί επίσης να παρατηρηθούν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σε μη-ανοσοσυμπλεγματικές  (και μη-σπειραματικές αλλά νεφρικές) νόσους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Αθηρο-εμβολική νεφρική νόσο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Αιμολυτικό-ουραιμικό σύνδρομο/θρομβοτική θρομβοπενική πορφύρα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Ρευματοειδή αγγειίτιδα</a:t>
            </a:r>
            <a:endParaRPr lang="el-G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91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04800" y="228600"/>
            <a:ext cx="8610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ΒΙΟΨΙΑ ΝΕΦΡΟΥ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  <a:latin typeface="Comic Sans MS" pitchFamily="66" charset="0"/>
              <a:sym typeface="Symbol"/>
            </a:endParaRPr>
          </a:p>
          <a:p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«Η νεφρική βιοψία είναι υποχρεωτική (</a:t>
            </a:r>
            <a:r>
              <a:rPr lang="en-US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mandatory) </a:t>
            </a:r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για να τεθεί η διάγνωση»</a:t>
            </a:r>
          </a:p>
          <a:p>
            <a:r>
              <a:rPr lang="el-GR" sz="2200" dirty="0" smtClean="0">
                <a:latin typeface="Comic Sans MS" pitchFamily="66" charset="0"/>
                <a:sym typeface="Symbol"/>
              </a:rPr>
              <a:t>[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KDIGO 2012</a:t>
            </a:r>
            <a:r>
              <a:rPr lang="en-US" sz="2200" dirty="0" smtClean="0">
                <a:latin typeface="Comic Sans MS" pitchFamily="66" charset="0"/>
                <a:sym typeface="Symbol"/>
              </a:rPr>
              <a:t>]</a:t>
            </a:r>
            <a:endParaRPr lang="el-GR" sz="2200" dirty="0" smtClean="0">
              <a:latin typeface="Comic Sans MS" pitchFamily="66" charset="0"/>
              <a:sym typeface="Symbol"/>
            </a:endParaRPr>
          </a:p>
          <a:p>
            <a:endParaRPr lang="el-GR" sz="2000" dirty="0" smtClean="0">
              <a:latin typeface="Comic Sans MS" pitchFamily="66" charset="0"/>
              <a:sym typeface="Symbol"/>
            </a:endParaRP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Η συχνότητα διενέργειας βιοψίας νεφρού ποικίλει διεθνώς: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250 βιοψίες νεφρού/εκατομμύριο πληθυσμού στην Αυστραλία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sym typeface="Symbol"/>
              </a:rPr>
              <a:t>75 / εκατ. πληθυσμού στις ΗΠΑ</a:t>
            </a:r>
          </a:p>
          <a:p>
            <a:r>
              <a:rPr lang="el-GR" sz="2000" dirty="0" smtClean="0">
                <a:latin typeface="Comic Sans MS" pitchFamily="66" charset="0"/>
                <a:sym typeface="Symbol"/>
              </a:rPr>
              <a:t>Η συχνότητα διενέργειας σε μεταμοσχευμένους νεφρούς, πολύ πιο μεγάλη</a:t>
            </a:r>
          </a:p>
          <a:p>
            <a:endParaRPr lang="el-GR" sz="2000" dirty="0" smtClean="0">
              <a:latin typeface="Comic Sans MS" pitchFamily="66" charset="0"/>
              <a:sym typeface="Symbol"/>
            </a:endParaRPr>
          </a:p>
          <a:p>
            <a:r>
              <a:rPr lang="el-GR" sz="24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Σε ποιες περιπτώσεις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η βιοψία νεφρού δεν φαίνεται να προσφέρει όφελος στη θεραπεία ή την πρόγνωση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;</a:t>
            </a:r>
            <a:endParaRPr lang="el-GR" sz="2400" b="1" dirty="0" smtClean="0">
              <a:solidFill>
                <a:srgbClr val="FF0000"/>
              </a:solidFill>
              <a:latin typeface="Comic Sans MS" pitchFamily="66" charset="0"/>
              <a:sym typeface="Symbol"/>
            </a:endParaRP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Μεμονωμένη, μη-συμπτωματική μικροσκοπική σπειραματική αιματουρία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(επιμένουσα μικροσκοπική αιματουρία με δύσμορφα ερυθρά, χωρίς λευκωματουρία, με φυσιολογική νεφρική λειτουργία και αρτηριακή πίεση):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η βιοψία δεν επηρεάζει την θεραπευτική τακτική και η πρόγνωση είναι κατά κανόνα καλή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0"/>
            <a:ext cx="8763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Πότε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δεν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ενδείκνυται βιοψία νεφρού (2)</a:t>
            </a:r>
          </a:p>
          <a:p>
            <a:endParaRPr lang="el-GR" sz="1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Όταν γίνεται βιοψία τότε δείχνει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είτε</a:t>
            </a: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φυσιολογική νεφρική μορφολογία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είτε</a:t>
            </a:r>
            <a:r>
              <a:rPr lang="el-GR" sz="2000" dirty="0" smtClean="0">
                <a:latin typeface="Comic Sans MS" pitchFamily="66" charset="0"/>
              </a:rPr>
              <a:t> μια από τις τρεις παρακάτω βλάβες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IgA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ΣΝ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Thin basement membrane disease</a:t>
            </a:r>
          </a:p>
          <a:p>
            <a:pPr lvl="1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Κληρονομική νεφρίτιδα (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Alport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marL="0"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πλειοψηφία των ασθενών με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IgA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ΣΝ </a:t>
            </a:r>
            <a:r>
              <a:rPr lang="el-GR" sz="2000" dirty="0" smtClean="0">
                <a:latin typeface="Comic Sans MS" pitchFamily="66" charset="0"/>
              </a:rPr>
              <a:t>και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thin basement membrane disease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χωρίς λευκωματουρία </a:t>
            </a:r>
            <a:r>
              <a:rPr lang="el-GR" sz="2000" dirty="0" smtClean="0">
                <a:latin typeface="Comic Sans MS" pitchFamily="66" charset="0"/>
              </a:rPr>
              <a:t>έχουν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καλή μακροχρόνια πρόγνωση </a:t>
            </a:r>
            <a:r>
              <a:rPr lang="el-GR" sz="2000" dirty="0" smtClean="0">
                <a:latin typeface="Comic Sans MS" pitchFamily="66" charset="0"/>
              </a:rPr>
              <a:t>και δεν υπάρχει άλλη αποτελεσματική θεραπευτική αγωγή εκτός των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αναστολέων του </a:t>
            </a:r>
            <a:r>
              <a:rPr lang="el-GR" sz="2000" dirty="0" err="1" smtClean="0">
                <a:solidFill>
                  <a:srgbClr val="0070C0"/>
                </a:solidFill>
                <a:latin typeface="Comic Sans MS" pitchFamily="66" charset="0"/>
              </a:rPr>
              <a:t>μετατρεπτικού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ενζύμου της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AGII</a:t>
            </a:r>
          </a:p>
          <a:p>
            <a:pPr marL="0"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Σε σύνδρομο </a:t>
            </a:r>
            <a:r>
              <a:rPr lang="en-US" sz="2000" dirty="0" err="1" smtClean="0">
                <a:latin typeface="Comic Sans MS" pitchFamily="66" charset="0"/>
              </a:rPr>
              <a:t>Alport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η μόνη επιπλέον ένδειξη για βιοψία είναι η στάθμιση της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πιθανότητας κληρονομικότητας</a:t>
            </a:r>
          </a:p>
          <a:p>
            <a:pPr marL="0" lvl="1"/>
            <a:endParaRPr lang="en-US" sz="2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 indent="-457200">
              <a:buAutoNum type="arabicPeriod" startAt="2"/>
            </a:pP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Μεμονωμένη μικρού βαθμού λευκωματουρία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(&lt;500-1000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mg/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24ωρο)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χωρίς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σπειραματική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αιματουρία, με φυσιολογική νεφρική λειτουργία, απουσία συστηματικών-ορολογικών ευρημάτων (π.χ. για λύκο,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παραπρωτείναιμία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αγγείτιδα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Κάποιοι από αυτούς τους ασθενείς θα έχουν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ήπια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FSGS,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IgA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ή ΜΒ που δεν χρήζει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ανοσοκατασταλτικής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θεραπείας</a:t>
            </a:r>
          </a:p>
          <a:p>
            <a:pPr lvl="2" indent="-4572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Λευκωματουρία 1-2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gr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κατά την κρίση του γιατρού (εφ όσον δεν πρόκειται για καλοήθη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νεφροσκλήρυνση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διαβ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. Νεφροπάθεια)</a:t>
            </a:r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4171" y="76200"/>
            <a:ext cx="86868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Πότε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δεν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ενδείκνυται βιοψία νεφρού (3)</a:t>
            </a:r>
          </a:p>
          <a:p>
            <a:endParaRPr lang="el-G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3.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Σε ορισμένες περιπτώσεις ασθενών με </a:t>
            </a:r>
            <a:r>
              <a:rPr lang="el-GR" sz="2400" b="1" dirty="0" err="1" smtClean="0">
                <a:solidFill>
                  <a:srgbClr val="FF0000"/>
                </a:solidFill>
                <a:latin typeface="Comic Sans MS" pitchFamily="66" charset="0"/>
              </a:rPr>
              <a:t>Νεφρωσικό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 Σύνδρομο.</a:t>
            </a:r>
          </a:p>
          <a:p>
            <a:endParaRPr lang="el-GR" sz="1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Γενικά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η παρουσία του ΝΣ είναι ένδειξη για βιοψία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, ιδιαίτερα όταν δεν υπάρχουν ενδείξεις για δευτεροπαθή νόσο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Οι 3 κύριες ΣΝ που θα διαγνωστούν είναι: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MCD, FSGS, MB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Ειδικά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όταν η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ανατομοπαθολογική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διάγνωση είναι μη-αναμενόμενη, η βιοψία είναι ιδιαίτερα βοηθητική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: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αμυλοείδωση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κυρίως σε μεγάλες ηλικίες,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fibrillary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ΜΒ του λύκου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(όταν υπάρχουν σημεία ΣΕΛ αλλά όχι ορολογική επιβεβαίωση) 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αλλάζει ουσιαστικά ο θεραπευτικός χειρισμός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Αντίθετα, σε ορισμένες περιπτώσεις ΝΣ συνήθως δεν γίνεται βιοψία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Ασθενείς με ΣΔ και αναμενόμενη πορεία διαβητικής νεφροπάθειας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(ΔΝ): </a:t>
            </a:r>
            <a:r>
              <a:rPr lang="el-GR" sz="2000" dirty="0" err="1" smtClean="0">
                <a:solidFill>
                  <a:srgbClr val="0070C0"/>
                </a:solidFill>
                <a:latin typeface="Comic Sans MS" pitchFamily="66" charset="0"/>
              </a:rPr>
              <a:t>μικρο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el-GR" sz="2000" dirty="0" err="1" smtClean="0">
                <a:solidFill>
                  <a:srgbClr val="0070C0"/>
                </a:solidFill>
                <a:latin typeface="Comic Sans MS" pitchFamily="66" charset="0"/>
              </a:rPr>
              <a:t>λευκωματουρία→λευκωματουρία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(±νεφρική ανεπάρκεια με μείωση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GFR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1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ml/min/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μήνα) + διαβητική αμφιβληστροειδοπάθεια)</a:t>
            </a:r>
          </a:p>
          <a:p>
            <a:pPr lvl="1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Ασθενείς με ιστορικό,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εξω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-νεφρικά σημεία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αμυλοείδωσης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AL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ή ΑΑ) ή </a:t>
            </a:r>
            <a:r>
              <a:rPr lang="el-GR" sz="2000" dirty="0" err="1" smtClean="0">
                <a:solidFill>
                  <a:srgbClr val="0070C0"/>
                </a:solidFill>
                <a:latin typeface="Comic Sans MS" pitchFamily="66" charset="0"/>
              </a:rPr>
              <a:t>μονοκλωνική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παραγωγή πρωτεϊνών + ΝΣ (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AL)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όπου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η διάγνωση μπορεί να τεθεί με πιο εύκολες βιοψίες (λίπος, ορθό)</a:t>
            </a:r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Παιδιά &lt; 6 ετών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και αιφνίδια εγκατάσταση ΝΣ έχουν κατά 90%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MCD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2400" y="0"/>
            <a:ext cx="8991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Όμως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l-GR" sz="2000" dirty="0" smtClean="0">
                <a:latin typeface="Comic Sans MS" pitchFamily="66" charset="0"/>
              </a:rPr>
              <a:t>όταν η αιτία είναι η </a:t>
            </a:r>
            <a:r>
              <a:rPr lang="el-GR" sz="2000" b="1" dirty="0" smtClean="0">
                <a:latin typeface="Comic Sans MS" pitchFamily="66" charset="0"/>
              </a:rPr>
              <a:t>δευτεροπαθής</a:t>
            </a:r>
            <a:r>
              <a:rPr lang="el-GR" sz="2000" dirty="0" smtClean="0">
                <a:latin typeface="Comic Sans MS" pitchFamily="66" charset="0"/>
              </a:rPr>
              <a:t> Εστιακή Τμηματική </a:t>
            </a:r>
            <a:r>
              <a:rPr lang="el-GR" sz="2000" dirty="0" err="1" smtClean="0">
                <a:latin typeface="Comic Sans MS" pitchFamily="66" charset="0"/>
              </a:rPr>
              <a:t>Σπειραματοσκλήρυνση</a:t>
            </a:r>
            <a:r>
              <a:rPr lang="el-GR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latin typeface="Comic Sans MS" pitchFamily="66" charset="0"/>
              </a:rPr>
              <a:t>Focal Segmental </a:t>
            </a:r>
            <a:r>
              <a:rPr lang="en-US" sz="2000" dirty="0" err="1" smtClean="0">
                <a:latin typeface="Comic Sans MS" pitchFamily="66" charset="0"/>
              </a:rPr>
              <a:t>Glomerulo</a:t>
            </a:r>
            <a:r>
              <a:rPr lang="en-US" sz="2000" dirty="0" smtClean="0">
                <a:latin typeface="Comic Sans MS" pitchFamily="66" charset="0"/>
              </a:rPr>
              <a:t> Sclerosis, FSCS) </a:t>
            </a:r>
            <a:r>
              <a:rPr lang="el-GR" sz="2000" dirty="0" smtClean="0">
                <a:latin typeface="Comic Sans MS" pitchFamily="66" charset="0"/>
              </a:rPr>
              <a:t>όπως στη νεφροπάθεια από </a:t>
            </a:r>
            <a:r>
              <a:rPr lang="el-GR" sz="2000" dirty="0" err="1" smtClean="0">
                <a:latin typeface="Comic Sans MS" pitchFamily="66" charset="0"/>
              </a:rPr>
              <a:t>παλλινδρόμηση</a:t>
            </a:r>
            <a:r>
              <a:rPr lang="el-GR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latin typeface="Comic Sans MS" pitchFamily="66" charset="0"/>
              </a:rPr>
              <a:t>reflux nephropathy)</a:t>
            </a:r>
            <a:r>
              <a:rPr lang="el-GR" sz="2000" dirty="0" smtClean="0">
                <a:latin typeface="Comic Sans MS" pitchFamily="66" charset="0"/>
              </a:rPr>
              <a:t>, η βαριά λευκωματουρία 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l-GR" sz="2000" dirty="0" smtClean="0">
                <a:latin typeface="Comic Sans MS" pitchFamily="66" charset="0"/>
              </a:rPr>
              <a:t>&gt; 3.5 </a:t>
            </a:r>
            <a:r>
              <a:rPr lang="en-US" sz="2000" dirty="0" smtClean="0">
                <a:latin typeface="Comic Sans MS" pitchFamily="66" charset="0"/>
              </a:rPr>
              <a:t>gr)</a:t>
            </a:r>
            <a:r>
              <a:rPr lang="el-GR" sz="2000" dirty="0" smtClean="0">
                <a:latin typeface="Comic Sans MS" pitchFamily="66" charset="0"/>
              </a:rPr>
              <a:t> </a:t>
            </a:r>
            <a:r>
              <a:rPr lang="el-GR" sz="2000" b="1" dirty="0" smtClean="0">
                <a:latin typeface="Comic Sans MS" pitchFamily="66" charset="0"/>
              </a:rPr>
              <a:t>δεν συνοδεύεται </a:t>
            </a:r>
            <a:r>
              <a:rPr lang="el-GR" sz="2000" dirty="0" smtClean="0">
                <a:latin typeface="Comic Sans MS" pitchFamily="66" charset="0"/>
              </a:rPr>
              <a:t>από </a:t>
            </a:r>
            <a:r>
              <a:rPr lang="el-GR" sz="2000" dirty="0" err="1" smtClean="0">
                <a:latin typeface="Comic Sans MS" pitchFamily="66" charset="0"/>
              </a:rPr>
              <a:t>υπο</a:t>
            </a:r>
            <a:r>
              <a:rPr lang="el-GR" sz="2000" dirty="0" smtClean="0">
                <a:latin typeface="Comic Sans MS" pitchFamily="66" charset="0"/>
              </a:rPr>
              <a:t>-</a:t>
            </a:r>
            <a:r>
              <a:rPr lang="el-GR" sz="2000" dirty="0" err="1" smtClean="0">
                <a:latin typeface="Comic Sans MS" pitchFamily="66" charset="0"/>
              </a:rPr>
              <a:t>λευκωματιναιμία</a:t>
            </a:r>
            <a:r>
              <a:rPr lang="el-GR" sz="2000" dirty="0" smtClean="0">
                <a:latin typeface="Comic Sans MS" pitchFamily="66" charset="0"/>
              </a:rPr>
              <a:t> και οιδήματα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Αντίθετα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,</a:t>
            </a:r>
            <a:r>
              <a:rPr lang="el-GR" sz="2000" dirty="0" smtClean="0">
                <a:latin typeface="Comic Sans MS" pitchFamily="66" charset="0"/>
              </a:rPr>
              <a:t> αν και όλες οι αιτίες του ΝΣ μπορεί να οδηγήσουν σε πιο ήπια λευκωματουρία (1-3 </a:t>
            </a:r>
            <a:r>
              <a:rPr lang="en-US" sz="2000" dirty="0" smtClean="0">
                <a:latin typeface="Comic Sans MS" pitchFamily="66" charset="0"/>
              </a:rPr>
              <a:t>gr/</a:t>
            </a:r>
            <a:r>
              <a:rPr lang="el-GR" sz="2000" dirty="0" smtClean="0">
                <a:latin typeface="Comic Sans MS" pitchFamily="66" charset="0"/>
              </a:rPr>
              <a:t>24ωρο), στους ασθενείς με Νόσο Ελαχίστων Αλλοιώσεων, </a:t>
            </a:r>
            <a:r>
              <a:rPr lang="en-US" sz="2000" dirty="0" smtClean="0">
                <a:latin typeface="Comic Sans MS" pitchFamily="66" charset="0"/>
              </a:rPr>
              <a:t>Minimal Change Disease,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MCD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και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πρωτοπαθή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FSGS </a:t>
            </a:r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εγκατάσταση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είναι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αιφνίδια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και το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ΝΣ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συνήθως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ανοιχτό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Το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φτωχό ίζημα των ούρων στο ΝΣ </a:t>
            </a:r>
            <a:r>
              <a:rPr lang="el-GR" sz="2000" dirty="0" smtClean="0">
                <a:latin typeface="Comic Sans MS" pitchFamily="66" charset="0"/>
              </a:rPr>
              <a:t>οφείλεται στην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απουσία διήθησης από φλεγμονώδη κύτταρα στο σπείραμα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Αυτό με τη σειρά του οφείλεται στην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απουσία εναπόθεσης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ανοσο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-συμπλεγμάτων </a:t>
            </a:r>
            <a:r>
              <a:rPr lang="el-GR" sz="2000" dirty="0" smtClean="0">
                <a:latin typeface="Comic Sans MS" pitchFamily="66" charset="0"/>
              </a:rPr>
              <a:t>στις περισσότερες των περιπτώσεων ΝΣ όπως στην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MCD</a:t>
            </a:r>
            <a:r>
              <a:rPr lang="el-GR" sz="2000" b="1" dirty="0" smtClean="0">
                <a:latin typeface="Comic Sans MS" pitchFamily="66" charset="0"/>
              </a:rPr>
              <a:t>,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l-GR" sz="2000" b="1" dirty="0" smtClean="0">
                <a:latin typeface="Comic Sans MS" pitchFamily="66" charset="0"/>
              </a:rPr>
              <a:t>στην </a:t>
            </a:r>
            <a:r>
              <a:rPr lang="en-US" sz="2000" b="1" dirty="0" smtClean="0">
                <a:latin typeface="Comic Sans MS" pitchFamily="66" charset="0"/>
              </a:rPr>
              <a:t>FSGS, </a:t>
            </a:r>
            <a:r>
              <a:rPr lang="el-GR" sz="2000" b="1" dirty="0" smtClean="0">
                <a:latin typeface="Comic Sans MS" pitchFamily="66" charset="0"/>
              </a:rPr>
              <a:t>τη διαβητική νεφροπάθεια (ΔΝ) και την </a:t>
            </a:r>
            <a:r>
              <a:rPr lang="el-GR" sz="2000" b="1" dirty="0" err="1" smtClean="0">
                <a:latin typeface="Comic Sans MS" pitchFamily="66" charset="0"/>
              </a:rPr>
              <a:t>Αμυλοείδωση</a:t>
            </a:r>
            <a:endParaRPr lang="el-GR" sz="20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latin typeface="Comic Sans MS" pitchFamily="66" charset="0"/>
              </a:rPr>
              <a:t>Ακόμα όμως </a:t>
            </a:r>
            <a:r>
              <a:rPr lang="el-GR" sz="2000" dirty="0" smtClean="0">
                <a:latin typeface="Comic Sans MS" pitchFamily="66" charset="0"/>
              </a:rPr>
              <a:t>και στη </a:t>
            </a:r>
            <a:r>
              <a:rPr lang="el-GR" sz="2000" b="1" dirty="0" smtClean="0">
                <a:latin typeface="Comic Sans MS" pitchFamily="66" charset="0"/>
              </a:rPr>
              <a:t>Μεμβρανώδη ΣΝ</a:t>
            </a:r>
            <a:r>
              <a:rPr lang="el-GR" sz="2000" dirty="0" smtClean="0">
                <a:latin typeface="Comic Sans MS" pitchFamily="66" charset="0"/>
              </a:rPr>
              <a:t> όπου παρατηρούνται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εναποθέσεις</a:t>
            </a:r>
            <a:r>
              <a:rPr lang="el-GR" sz="2000" dirty="0" smtClean="0">
                <a:latin typeface="Comic Sans MS" pitchFamily="66" charset="0"/>
              </a:rPr>
              <a:t>, αυτές γίνονται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στον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υπο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-επιθηλιακό χώρο </a:t>
            </a:r>
            <a:r>
              <a:rPr lang="el-GR" sz="2000" dirty="0" smtClean="0">
                <a:latin typeface="Comic Sans MS" pitchFamily="66" charset="0"/>
              </a:rPr>
              <a:t>δηλαδή στην έξω επιφάνεια του τοιχώματος των τριχοειδών του σπειράματος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Το τελευταίο έχει ως συνέπεια το γεγονός ότι ακόμα και αν ενεργοποιηθεί το συμπλήρωμα, τα </a:t>
            </a:r>
            <a:r>
              <a:rPr lang="el-GR" sz="2000" dirty="0" err="1" smtClean="0">
                <a:latin typeface="Comic Sans MS" pitchFamily="66" charset="0"/>
              </a:rPr>
              <a:t>χημιο</a:t>
            </a:r>
            <a:r>
              <a:rPr lang="el-GR" sz="2000" dirty="0" smtClean="0">
                <a:latin typeface="Comic Sans MS" pitchFamily="66" charset="0"/>
              </a:rPr>
              <a:t>-</a:t>
            </a:r>
            <a:r>
              <a:rPr lang="el-GR" sz="2000" dirty="0" err="1" smtClean="0">
                <a:latin typeface="Comic Sans MS" pitchFamily="66" charset="0"/>
              </a:rPr>
              <a:t>προσελκυστικά</a:t>
            </a:r>
            <a:r>
              <a:rPr lang="el-GR" sz="2000" dirty="0" smtClean="0">
                <a:latin typeface="Comic Sans MS" pitchFamily="66" charset="0"/>
              </a:rPr>
              <a:t> του στοιχεία (</a:t>
            </a:r>
            <a:r>
              <a:rPr lang="en-US" sz="2000" dirty="0" smtClean="0">
                <a:latin typeface="Comic Sans MS" pitchFamily="66" charset="0"/>
              </a:rPr>
              <a:t>C3a </a:t>
            </a:r>
            <a:r>
              <a:rPr lang="el-GR" sz="2000" dirty="0" smtClean="0">
                <a:latin typeface="Comic Sans MS" pitchFamily="66" charset="0"/>
              </a:rPr>
              <a:t>και </a:t>
            </a:r>
            <a:r>
              <a:rPr lang="en-US" sz="2000" dirty="0" smtClean="0">
                <a:latin typeface="Comic Sans MS" pitchFamily="66" charset="0"/>
              </a:rPr>
              <a:t>C5a) </a:t>
            </a:r>
            <a:r>
              <a:rPr lang="el-GR" sz="2000" dirty="0" smtClean="0">
                <a:latin typeface="Comic Sans MS" pitchFamily="66" charset="0"/>
              </a:rPr>
              <a:t>δεν έχουν άμεση επαφή με τον αγγειακό χώρο (χωρίζονται από την βασική μεμβράνη) και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δεν μπορούν να προσελκύσουν μονοπύρηνα και ουδετερόφιλα ώστε να προκληθεί φλεγμονή </a:t>
            </a:r>
            <a:endParaRPr lang="el-G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28600" y="5334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Πότε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δεν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ενδείκνυται βιοψία νεφρού (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4</a:t>
            </a:r>
            <a:r>
              <a:rPr lang="el-GR" sz="2000" b="1" dirty="0">
                <a:solidFill>
                  <a:srgbClr val="0070C0"/>
                </a:solidFill>
                <a:latin typeface="Comic Sans MS" pitchFamily="66" charset="0"/>
              </a:rPr>
              <a:t>) </a:t>
            </a:r>
            <a:endParaRPr lang="el-GR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l-GR" sz="2000" b="1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Σε </a:t>
            </a:r>
            <a:r>
              <a:rPr lang="el-GR" sz="2200" b="1" dirty="0">
                <a:solidFill>
                  <a:srgbClr val="FF0000"/>
                </a:solidFill>
                <a:latin typeface="Comic Sans MS" pitchFamily="66" charset="0"/>
              </a:rPr>
              <a:t>ορισμένες περιπτώσεις ασθενών με Νεφρωσικό Σύνδρομο</a:t>
            </a:r>
            <a:endParaRPr lang="el-GR" sz="2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Ασθενείς με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υποτροπές κορτικο-ευαίσθητου ΝΣ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που έχουν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MCD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όπου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η υποτροπή είναι συνήθης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Όταν υπάρχουν ισχυρές ενδείξεις ότι 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η αιτία του ΝΣ είναι φαρμακευτική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: ΜΣΑΦ, 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pamidronate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penicillamine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, lithium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– εκτός αν συνυπάρχει έκπτωση της νεφρικής λειτουργίας</a:t>
            </a:r>
          </a:p>
          <a:p>
            <a:pPr lvl="1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Ασθενείς με φανερό, ήδη διαγνωσμένο νεόπλασμα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: συνήθως στέρεος όγκος ή χρόνια λεμφοκυτταρική λευχαιμία σε ΜΒ και λέμφωμα ή λευχαιμία σε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MCD.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Κατά κανόνα, το ΝΣ υποχωρεί όταν η θεραπεία της κακοήθειας είναι αποτελεσματική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Ασθενείς με παθολογική παχυσαρκία και σταδιακή εμφάνιση λευκωματουρίας (συνήθως κάτω από τα όρια του ΝΣ) έχουν δευτεροπαθή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FSGS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που υποχωρεί με την απώλεια βάρους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763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Σε ασθενείς με οξύ νεφριτικό σύνδρομο</a:t>
            </a:r>
          </a:p>
          <a:p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Όταν υπάρχουν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βάσιμα στοιχεία </a:t>
            </a:r>
            <a:r>
              <a:rPr lang="el-GR" sz="2000" dirty="0" smtClean="0">
                <a:latin typeface="Comic Sans MS" pitchFamily="66" charset="0"/>
              </a:rPr>
              <a:t>(ιστορικό πρόσφατης φαρυγγίτιδας ή δερματικής λοίμωξης με </a:t>
            </a:r>
            <a:r>
              <a:rPr lang="en-US" sz="2000" dirty="0" smtClean="0">
                <a:latin typeface="Comic Sans MS" pitchFamily="66" charset="0"/>
              </a:rPr>
              <a:t>ASTO (+) </a:t>
            </a:r>
            <a:r>
              <a:rPr lang="el-GR" sz="2000" dirty="0" smtClean="0">
                <a:latin typeface="Comic Sans MS" pitchFamily="66" charset="0"/>
              </a:rPr>
              <a:t>και / ή καλλιέργεια φαρυγγικού επιχρείσματος ή δερματικής βλάβης με β-αιμολυτικό στρεπτοκοκκο της ομ. Α)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ενδεικτικά μεταστρεπτοκοκκικής ΣΝ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πρόγνωση είναι καλή, η διούρηση επανέρχεται συνήθως σε 1 εβδομάδα και η κρεατινίνη σε 3-4 εβδομάδες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Βιοψία ενδείκνυται </a:t>
            </a:r>
            <a:r>
              <a:rPr lang="el-GR" sz="2000" dirty="0" smtClean="0">
                <a:latin typeface="Comic Sans MS" pitchFamily="66" charset="0"/>
              </a:rPr>
              <a:t>μόνο όταν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Τα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επεισόδια μακροσκοπικής αιματουρίας επαναληφθούν </a:t>
            </a:r>
            <a:r>
              <a:rPr lang="el-GR" sz="2000" dirty="0" smtClean="0">
                <a:latin typeface="Comic Sans MS" pitchFamily="66" charset="0"/>
              </a:rPr>
              <a:t>όπότε η πιθανότητα για </a:t>
            </a:r>
            <a:r>
              <a:rPr lang="en-US" sz="2000" dirty="0" smtClean="0">
                <a:latin typeface="Comic Sans MS" pitchFamily="66" charset="0"/>
              </a:rPr>
              <a:t>IgA </a:t>
            </a:r>
            <a:r>
              <a:rPr lang="el-GR" sz="2000" dirty="0" smtClean="0">
                <a:latin typeface="Comic Sans MS" pitchFamily="66" charset="0"/>
              </a:rPr>
              <a:t>είναι μεγάλη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Όταν τα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επίπεδα του συμπληρώματος του ορού παραμένουν χαμηλά για περισσότερο από 6 εβδομάδες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Όταν υπάρχει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προοδευτική επιδείνωση της νεφρικής λειτουργίας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Σε ΣΝ με αιτία την λοιμώδη ενδοκαρδίτιδα – </a:t>
            </a:r>
            <a:r>
              <a:rPr lang="en-US" sz="2000" dirty="0" smtClean="0">
                <a:latin typeface="Comic Sans MS" pitchFamily="66" charset="0"/>
              </a:rPr>
              <a:t>shunt nephritis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0070C0"/>
                </a:solidFill>
                <a:latin typeface="Comic Sans MS" pitchFamily="66" charset="0"/>
              </a:rPr>
              <a:t>Έναρξη θεραπείας πριν την βιοψία νεφρού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Σε ταχέως εξελισσόμενη ΣΝ</a:t>
            </a:r>
            <a:r>
              <a:rPr lang="el-GR" sz="2000" dirty="0" smtClean="0">
                <a:latin typeface="Comic Sans MS" pitchFamily="66" charset="0"/>
              </a:rPr>
              <a:t> λόγω </a:t>
            </a:r>
            <a:r>
              <a:rPr lang="en-US" sz="2000" dirty="0" smtClean="0">
                <a:latin typeface="Comic Sans MS" pitchFamily="66" charset="0"/>
              </a:rPr>
              <a:t>Wegener, anti-GMB,</a:t>
            </a:r>
            <a:r>
              <a:rPr lang="el-GR" sz="2000" dirty="0" smtClean="0">
                <a:latin typeface="Comic Sans MS" pitchFamily="66" charset="0"/>
              </a:rPr>
              <a:t> μικροσκοπικής πολυαγγείτιδας όταν γίνει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θετικός ο ορολογικός έλεγχος </a:t>
            </a:r>
            <a:r>
              <a:rPr lang="el-GR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ANCA, anti-GBM)</a:t>
            </a:r>
            <a:endParaRPr lang="el-G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79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Επανάληψη βιοψίας νεφρού [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KDIGO, 2012]</a:t>
            </a:r>
          </a:p>
          <a:p>
            <a:endParaRPr lang="en-US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0070C0"/>
                </a:solidFill>
                <a:latin typeface="Comic Sans MS" pitchFamily="66" charset="0"/>
              </a:rPr>
              <a:t>Όταν θεωρείται αναγκαία η αναθεώρηση της θεραπείας</a:t>
            </a:r>
          </a:p>
          <a:p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Σε μη-αναμενόμενη επιδείνωση της νεφρικής λειτουργίας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(μη-συμβατή με την φυσική πορεία της νόσου)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ενδεικτική μιας αλλαγής στη μορφολογία της βλάβης ή μιας επιπλέον βλάβης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π.χ.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Εμφάνιση  μηνοειδών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σχηματισμών κατά την πορεία μιας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ΜΒ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Διάμεση νεφρίτιδα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από φάρμακα που χορηγούνται σε ασθενή με ΣΝ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Όταν υπάρχουν κλινικές ή εργαστηριακές ενδείξεις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ότι υπήρξε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διαφοροποίηση της βλάβης </a:t>
            </a:r>
            <a:r>
              <a:rPr lang="el-GR" sz="2000" dirty="0">
                <a:solidFill>
                  <a:srgbClr val="002060"/>
                </a:solidFill>
                <a:latin typeface="Comic Sans MS" pitchFamily="66" charset="0"/>
              </a:rPr>
              <a:t>ε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νώ η διάγνωση είναι η ίδια π.χ.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μετατροπή ΜΒ του λύκου σε υπερπλαστική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Όταν υπάρχουν αμφιβολίες για το ποσοστό ενεργών και χρόνιων βλαβών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που δημιουργούν αβεβαιότητα ως προς το εάν το θεραπευτικό σχήμα πρέπει </a:t>
            </a:r>
            <a:r>
              <a:rPr lang="el-GR" sz="2000" b="1" dirty="0" smtClean="0">
                <a:solidFill>
                  <a:srgbClr val="002060"/>
                </a:solidFill>
                <a:latin typeface="Comic Sans MS" pitchFamily="66" charset="0"/>
              </a:rPr>
              <a:t>να εντατικοποιηθεί, να διατηρηθεί το ίδιο ή να μειωθεί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Όταν χρειάζεται να ληφθεί μια απόφαση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για το εάν έχουμε φθάσει στο σημείο που δεν έχει επιστροφή (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“point of no return”)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π.χ. τόσο εκτατεμένη ουλοποίηση του νεφρικού ιστού που πλέον καθιστά την όποια θεραπεία ανωφελή</a:t>
            </a:r>
            <a:r>
              <a:rPr lang="el-GR" sz="20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endParaRPr lang="el-GR" sz="2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2400" y="86916"/>
            <a:ext cx="89916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Προετοιμασία για νεφρική βιοψία</a:t>
            </a:r>
          </a:p>
          <a:p>
            <a:endParaRPr lang="el-GR" sz="1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Πλήρης αιμορραγικός έλεγχος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Διακοπή ασπιρίνης,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διπυριδαμόλης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κ.λπ. 1-2 εβδομάδες πριν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Διακοπή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βαρφαρίνης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και έναρξη ηπαρίνης μικρού μοριακού βάρους μέχρι 1 ημέρα πριν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Χρόνος ροής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: είναι συχνά παρατεταμένος ειδικά σε ασθενείς με ΧΝΝ 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Σε ανοιχτά χειρουργεία δεν έχει βρεθεί ότι αυξάνει την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μετα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-χειρουργική αιμορραγία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Σε βιοψία νεφρού οι αιμορραγικές επιπλοκές αυξάνονται 3-5 φορές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Να επιχειρείται διόρθωση με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fresh frozen plasma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ή χορήγηση </a:t>
            </a:r>
            <a:r>
              <a:rPr lang="en-US" sz="2000" dirty="0" err="1" smtClean="0">
                <a:solidFill>
                  <a:srgbClr val="002060"/>
                </a:solidFill>
                <a:latin typeface="Comic Sans MS" pitchFamily="66" charset="0"/>
              </a:rPr>
              <a:t>desmopressin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endParaRPr lang="el-GR" sz="1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rgbClr val="FF0000"/>
                </a:solidFill>
                <a:latin typeface="Comic Sans MS" pitchFamily="66" charset="0"/>
              </a:rPr>
              <a:t>Σχετικές αντενδείξεις </a:t>
            </a:r>
            <a:r>
              <a:rPr lang="el-GR" sz="2000" b="1" dirty="0" err="1" smtClean="0">
                <a:solidFill>
                  <a:srgbClr val="FF0000"/>
                </a:solidFill>
                <a:latin typeface="Comic Sans MS" pitchFamily="66" charset="0"/>
              </a:rPr>
              <a:t>διαδερμικής</a:t>
            </a:r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 νεφρικής βιοψίας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Μη αναστρέψιμη αιμορραγική διάθεση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Μικροί νεφροί (&lt;9</a:t>
            </a:r>
            <a:r>
              <a:rPr lang="en-US" sz="2000" dirty="0" smtClean="0">
                <a:latin typeface="Comic Sans MS" pitchFamily="66" charset="0"/>
              </a:rPr>
              <a:t> cm)</a:t>
            </a:r>
            <a:r>
              <a:rPr lang="el-GR" sz="2000" dirty="0" smtClean="0">
                <a:latin typeface="Comic Sans MS" pitchFamily="66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Σοβαρή υπέρταση παρά την </a:t>
            </a:r>
            <a:r>
              <a:rPr lang="el-GR" sz="2000" dirty="0" err="1" smtClean="0">
                <a:latin typeface="Comic Sans MS" pitchFamily="66" charset="0"/>
              </a:rPr>
              <a:t>αντι</a:t>
            </a:r>
            <a:r>
              <a:rPr lang="el-GR" sz="2000" dirty="0" smtClean="0">
                <a:latin typeface="Comic Sans MS" pitchFamily="66" charset="0"/>
              </a:rPr>
              <a:t>-υπερτασική αγωγή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Πολλαπλές, </a:t>
            </a:r>
            <a:r>
              <a:rPr lang="el-GR" sz="2000" dirty="0" err="1" smtClean="0">
                <a:latin typeface="Comic Sans MS" pitchFamily="66" charset="0"/>
              </a:rPr>
              <a:t>αμφοτερόπλευρες</a:t>
            </a:r>
            <a:r>
              <a:rPr lang="el-GR" sz="2000" dirty="0" smtClean="0">
                <a:latin typeface="Comic Sans MS" pitchFamily="66" charset="0"/>
              </a:rPr>
              <a:t> κύστεις ή νεόπλασμα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err="1" smtClean="0">
                <a:latin typeface="Comic Sans MS" pitchFamily="66" charset="0"/>
              </a:rPr>
              <a:t>Υδρονέφρωση</a:t>
            </a:r>
            <a:endParaRPr lang="el-GR" sz="20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Ενεργή νεφρική λοίμωξη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Μη – συνεργάσιμος </a:t>
            </a:r>
            <a:r>
              <a:rPr lang="el-GR" sz="2000" dirty="0" err="1" smtClean="0">
                <a:latin typeface="Comic Sans MS" pitchFamily="66" charset="0"/>
              </a:rPr>
              <a:t>άρωστος</a:t>
            </a:r>
            <a:endParaRPr lang="en-US" sz="20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Συγγενής ή επίκτητος </a:t>
            </a:r>
            <a:r>
              <a:rPr lang="el-GR" sz="2000" dirty="0" err="1" smtClean="0">
                <a:latin typeface="Comic Sans MS" pitchFamily="66" charset="0"/>
              </a:rPr>
              <a:t>μονόνεφρος</a:t>
            </a:r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81000" y="1371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Comic Sans MS" pitchFamily="66" charset="0"/>
              </a:rPr>
              <a:t>Αιμορραγικές επιπλοκές βιοψίας νεφρού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Μικροσκοπική αιματουρία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100%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Ενδο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ή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περι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-νεφρικό αιμάτωμα εμφανές σε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CT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60-80%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Παροδική μακροσκοπική αιματουρία 3-18%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Πτώση </a:t>
            </a:r>
            <a:r>
              <a:rPr lang="en-US" sz="2000" dirty="0" err="1" smtClean="0">
                <a:solidFill>
                  <a:srgbClr val="002060"/>
                </a:solidFill>
                <a:latin typeface="Comic Sans MS" pitchFamily="66" charset="0"/>
              </a:rPr>
              <a:t>Hb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g/dl 50%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Πτώση πίεσης λόγω αιμορραγίας-ανάγκη μετάγγισης 1-6%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Χειρουργική επέμβαση-νεφρεκτομή 0.3%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Θνησιμότητα 0.02-0.1%</a:t>
            </a:r>
          </a:p>
          <a:p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Το 90% των πιο σοβαρών επιπλοκών εμφανίζονται μέσα στο πρώτο 24ωρο</a:t>
            </a:r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28600" y="302359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Επισημάνσεις από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KDIGO 2012</a:t>
            </a: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κάθαρση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κρεατινίνης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και το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κατ εκτίμηση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GFR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υπέρ-εκτιμά τη νεφρική λειτουργία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κατά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50%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ή και παραπάνω – λόγω διαταραχής στη σωληναριακή έκκριση κρεατινίνης – όταν υπάρχει νεφρωσικό σύνδρομο</a:t>
            </a:r>
          </a:p>
          <a:p>
            <a:pPr>
              <a:buFont typeface="Arial" pitchFamily="34" charset="0"/>
              <a:buChar char="•"/>
            </a:pPr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Πλήρης ύφεση στο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νεφρωσικό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λευκωματουρία &lt; 300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mg/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24ωρο</a:t>
            </a:r>
          </a:p>
          <a:p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Μερική ύφεση στο </a:t>
            </a:r>
            <a:r>
              <a:rPr lang="el-GR" sz="2000" dirty="0" err="1" smtClean="0">
                <a:solidFill>
                  <a:srgbClr val="FF0000"/>
                </a:solidFill>
                <a:latin typeface="Comic Sans MS" pitchFamily="66" charset="0"/>
              </a:rPr>
              <a:t>νεφρωσικό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 :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λευκωματουρία &gt; 300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mg/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24ωρο 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&lt; 3.5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gr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24ωρο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και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μείωση λευκωματουρίας τουλάχιστο 50% από την αρχική τιμή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και &lt; 3.5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g / 24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ωρο</a:t>
            </a:r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Στόχος για τα επίπεδα αρτηριακής πίεσης 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σε ΣΝ: 130/80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mmHg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Φάρμακα εκλογής: </a:t>
            </a:r>
            <a:r>
              <a:rPr lang="en-US" sz="2000" dirty="0" smtClean="0">
                <a:solidFill>
                  <a:srgbClr val="002060"/>
                </a:solidFill>
                <a:latin typeface="Comic Sans MS" pitchFamily="66" charset="0"/>
              </a:rPr>
              <a:t>ACEIs – ARBs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Και για την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αντι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λευκωματινουρική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τους δράση (μπορούν από μόνα τους να μειώσουν κατά 40-50% την λευκωματουρία)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Ο συνδυασμός επιτείνει την δράση τους (εφ όσον δεν υπάρχουν σοβαρές παρενέργειες)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Άνοδος της </a:t>
            </a:r>
            <a:r>
              <a:rPr lang="el-GR" sz="2000" dirty="0" err="1" smtClean="0">
                <a:solidFill>
                  <a:srgbClr val="002060"/>
                </a:solidFill>
                <a:latin typeface="Comic Sans MS" pitchFamily="66" charset="0"/>
              </a:rPr>
              <a:t>κρεατινίνης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 ορού κατά </a:t>
            </a:r>
            <a:r>
              <a:rPr lang="el-GR" sz="2000" dirty="0" smtClean="0">
                <a:solidFill>
                  <a:srgbClr val="FF0000"/>
                </a:solidFill>
                <a:latin typeface="Comic Sans MS" pitchFamily="66" charset="0"/>
              </a:rPr>
              <a:t>10-20%</a:t>
            </a:r>
            <a:r>
              <a:rPr lang="el-GR" sz="2000" dirty="0" smtClean="0">
                <a:solidFill>
                  <a:srgbClr val="002060"/>
                </a:solidFill>
                <a:latin typeface="Comic Sans MS" pitchFamily="66" charset="0"/>
              </a:rPr>
              <a:t>: αποδεκτή</a:t>
            </a:r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Σύνοψη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Comic Sans MS" pitchFamily="66" charset="0"/>
              </a:rPr>
              <a:t>i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endParaRPr lang="el-GR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l-GR" sz="2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Αν και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οι ΣΝ οφείλονται σε διάφορες αιτίες που προκαλούν ποικίλες μορφολογικές βλάβες στο σπείραμα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, κλινικά παρουσιάζονται υπο την μορφή δυο συνδρόμων,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του νεφρωσικού και του νεφριτικού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Το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ΝΣ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χαρακτηρίζεται από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βαριά λευκωματουρία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(&gt;3.5 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g/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24ωρο) και λιπιδουρία αλλα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φτωχό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, κατά τα άλλα,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ίζημα ούρων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. Στη πλήρη μορφή του παρουσιάζεται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οίδημα, υπολευκωματιναιμία και υπερλιπιδαιμία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. Τέλος, οι βλάβες που εμφανίζονται με τη μορφή του ΝΣ μπορούν να εμφανιστούν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και με λευκωματουρία κάτω από τα όρια του ΝΣ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λευκωματουρία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οφείλεται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σε διαταραχές στο επίπεδο των ποδοκυττάρων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που αυξάνουν την διαβατότητα των λευκωμάτων αλλά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δεν ενεργοποιούν φλεγμονώδεις μηχανισμούς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υπο-λευκωματιναιμία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οφείλεται στην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απώλεια λευκωματίνης στα ούρα και την αποτυχία της αυξημένης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– λόγω χαμηλής κολοειδωσμοτικής πίεσης –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ηπατικής σύνθεσης να την αναπληρώσει</a:t>
            </a:r>
            <a:endParaRPr lang="el-GR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9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9" y="228600"/>
            <a:ext cx="9093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002060"/>
                </a:solidFill>
                <a:latin typeface="Comic Sans MS" pitchFamily="66" charset="0"/>
              </a:rPr>
              <a:t>Σύνοψη</a:t>
            </a: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 (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ii)</a:t>
            </a:r>
          </a:p>
          <a:p>
            <a:pPr algn="ctr"/>
            <a:endParaRPr lang="en-US" sz="2000" b="1" dirty="0">
              <a:solidFill>
                <a:srgbClr val="00206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Από τους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δυο μηχανισμούς σχηματισμού του οιδήματος στο ΝΣ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που έχουν προταθεί (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αρτηριακή υποπλήρωση,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arterial under filling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και νεφρική κατακράτηση Να,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overflow retention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φαίνεται πως ισχύουν και οι δυο με πιο ισχυρό τον δεύτερο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Θεραπευτικά απαιτείται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στέρηση Να και χορήγηση διουρητικών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στα οποία όμως παρατηρείται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αντίσταση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–λόγω σύνδεσης τους με τη λευκωματίνη τόσο στα αγγεία όσο και στα νεφρικά σωληνάρια – που κάμπτεται με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αύξηση της δοσολογίας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τους και χορήγηση ανθρώπινης λευκωματίνης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υπερλιπιδαιμία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που συνοδεύει το ανοιχτό νεφρωσικό αποδίδεται στον αυξημένο ρυθμό σύνθεσης των λιποπρωτεϊνών και αντιμετωπίζεται με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στατίνες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εφ όσον χρονίσει και δεν υποχωρεί το ΝΣ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Ανάμεσα στις κύριες επιπλοκές του ΝΣ περιλαμβάνονται 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υποθρεψία, η υποογκαιμία, η οξεία νεφρική ανεπάρκεια και τα θρομβο-εμβολικά επεισόδια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54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09600"/>
            <a:ext cx="891539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Σύνοψη (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iii</a:t>
            </a:r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 algn="ctr"/>
            <a:endParaRPr lang="el-GR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200" dirty="0">
                <a:solidFill>
                  <a:srgbClr val="FF0000"/>
                </a:solidFill>
                <a:latin typeface="Comic Sans MS" pitchFamily="66" charset="0"/>
              </a:rPr>
              <a:t>Οξεία Νεφρική Ανεπάρκεια</a:t>
            </a:r>
            <a:r>
              <a:rPr lang="el-GR" sz="2200" dirty="0">
                <a:solidFill>
                  <a:srgbClr val="002060"/>
                </a:solidFill>
                <a:latin typeface="Comic Sans MS" pitchFamily="66" charset="0"/>
              </a:rPr>
              <a:t> εκδηλώνεται κυρίως </a:t>
            </a:r>
            <a:r>
              <a:rPr lang="el-GR" sz="2200" dirty="0">
                <a:solidFill>
                  <a:srgbClr val="FF0000"/>
                </a:solidFill>
                <a:latin typeface="Comic Sans MS" pitchFamily="66" charset="0"/>
              </a:rPr>
              <a:t>σε </a:t>
            </a: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MCD </a:t>
            </a:r>
            <a:r>
              <a:rPr lang="el-GR" sz="2200" dirty="0">
                <a:solidFill>
                  <a:srgbClr val="FF0000"/>
                </a:solidFill>
                <a:latin typeface="Comic Sans MS" pitchFamily="66" charset="0"/>
              </a:rPr>
              <a:t>και ιδιαίτερα σε παιδιά και ηλικιωμένους</a:t>
            </a:r>
            <a:r>
              <a:rPr lang="el-GR" sz="2200" dirty="0">
                <a:solidFill>
                  <a:srgbClr val="002060"/>
                </a:solidFill>
                <a:latin typeface="Comic Sans MS" pitchFamily="66" charset="0"/>
              </a:rPr>
              <a:t>. Η </a:t>
            </a:r>
            <a:r>
              <a:rPr lang="el-GR" sz="2200" dirty="0">
                <a:solidFill>
                  <a:srgbClr val="FF0000"/>
                </a:solidFill>
                <a:latin typeface="Comic Sans MS" pitchFamily="66" charset="0"/>
              </a:rPr>
              <a:t>μειωμένη σπειραματική διαπερατότητα </a:t>
            </a:r>
            <a:r>
              <a:rPr lang="el-GR" sz="2200" dirty="0">
                <a:solidFill>
                  <a:srgbClr val="002060"/>
                </a:solidFill>
                <a:latin typeface="Comic Sans MS" pitchFamily="66" charset="0"/>
              </a:rPr>
              <a:t>λόγω τήξης των ποδοειδών προσεκβολών και η </a:t>
            </a:r>
            <a:r>
              <a:rPr lang="el-GR" sz="2200" dirty="0">
                <a:solidFill>
                  <a:srgbClr val="FF0000"/>
                </a:solidFill>
                <a:latin typeface="Comic Sans MS" pitchFamily="66" charset="0"/>
              </a:rPr>
              <a:t>σωληναριακή ισχαιμία </a:t>
            </a:r>
            <a:r>
              <a:rPr lang="el-GR" sz="2200" dirty="0">
                <a:solidFill>
                  <a:srgbClr val="002060"/>
                </a:solidFill>
                <a:latin typeface="Comic Sans MS" pitchFamily="66" charset="0"/>
              </a:rPr>
              <a:t>έχουν ενοχοποιηθεί στα πρώτα και στους δεύτερους αντίστοιχα ως κύριοι μηχανισμοί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βλάβης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Οι ασθενείς με ΝΣ και ιδιαίτερα αυτοί με μεμβρανώδη ΣΝ είναι επιρρεπείς σε θρομβώσεις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των κάτω άκρων, των νεφρικών φλεβών καθώς και σε πνευμονική εμβολή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αυξημένη πηκτικότητα αποδίδεται σε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διαταραχές της αιμόστασης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λόγω κυρίως απωλειών διάφορων αιμοστατικών παραγόντων στα ούρα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βαρύτητα της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υπο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λευκωματιναιμίας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είναι καθοριστική. Όταν η 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λευκωματίνη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ορού είναι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&lt; 2.5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g/dl (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ή και 2.8 για ασθενείς με Μεμβρανώδη)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και υπάρχουν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και άλλοι παράγοντες κινδύνου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για θρόμβωση πρέπει να δίνεται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προφυλακτικά αντιπηκτική αγωγή  </a:t>
            </a:r>
            <a:endParaRPr lang="el-GR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50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28600" y="152400"/>
            <a:ext cx="8915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Σύνοψη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(iv)</a:t>
            </a:r>
          </a:p>
          <a:p>
            <a:endParaRPr lang="en-US" sz="2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Το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νεφριτικό σύνδρομο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χαρακτηρίζεται από την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παρουσία δύσμορφων ερυθρών, κυλίνδρων και ποικίλου βαθμού λευκωματουρίας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στη γενική ούρων που συνοδεύεται ή όχι από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οίδημα, υπέρταση και νεφρική ανεπάρκεια συνήθως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ολιγουρική</a:t>
            </a:r>
            <a:endParaRPr lang="el-GR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Διαφορική διάγνωση των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σπειραματονεφριτίδων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μπορεί να γίνει και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πριν την βιοψία νεφρού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- η οποία πάντως είναι υποχρεωτική για να τεθεί η οριστική διάγνωση –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βάσει του κλινικού συνδρόμου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νεφρωσικού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ή νεφριτικού),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της βαρύτητας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του και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της ηλικίας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του ασθενούς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Το αμιγές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νεφρωσικό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σύνδρομ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ο ενώ μέχρι την εφηβεία έχει κύρια αιτία την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MCD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στους ενήλικες οφείλεται σε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FSGS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 –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ιδιαίτερα σε μαύρους-ή σε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ΜΒ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. Όσο αυξάνεται ηλικία 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διαβητική νεφροπάθεια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και κυρίως η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αμυλοείδωση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εμφανίζονται ως αιτίες με σημαντικά ποσοστά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μεταλοιμώδης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ΣΝ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, η </a:t>
            </a:r>
            <a:r>
              <a:rPr lang="en-US" sz="2200" dirty="0" err="1" smtClean="0">
                <a:solidFill>
                  <a:srgbClr val="FF0000"/>
                </a:solidFill>
                <a:latin typeface="Comic Sans MS" pitchFamily="66" charset="0"/>
              </a:rPr>
              <a:t>IgA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νεφρίτιδα του λύκου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, 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ταχέως εξελισσόμενη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ΣΝ και οι </a:t>
            </a:r>
            <a:r>
              <a:rPr lang="el-GR" sz="2200" dirty="0" err="1" smtClean="0">
                <a:solidFill>
                  <a:srgbClr val="FF0000"/>
                </a:solidFill>
                <a:latin typeface="Comic Sans MS" pitchFamily="66" charset="0"/>
              </a:rPr>
              <a:t>αγγειίτιδες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είναι οι κύριες αιτίες του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σοβαρού νεφριτικού συνδρόμου,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με τις πρώτες να κυριαρχούν σε μικρή ηλικία και τις τελευταίες σε μεγάλη</a:t>
            </a:r>
            <a:endParaRPr lang="el-GR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3733800" cy="3790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867" y="4495800"/>
            <a:ext cx="3014663" cy="21336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609600"/>
            <a:ext cx="251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latin typeface="Comic Sans MS" pitchFamily="66" charset="0"/>
              </a:rPr>
              <a:t>Ποδοκυτταροπάθειες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MCD, FSGS, MB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2060"/>
                </a:solidFill>
                <a:latin typeface="Comic Sans MS" pitchFamily="66" charset="0"/>
              </a:rPr>
              <a:t>Μ</a:t>
            </a:r>
            <a:r>
              <a:rPr lang="el-GR" b="1" dirty="0" smtClean="0">
                <a:solidFill>
                  <a:srgbClr val="002060"/>
                </a:solidFill>
              </a:rPr>
              <a:t>η-φλεγμονώδεις</a:t>
            </a:r>
          </a:p>
          <a:p>
            <a:endParaRPr lang="el-GR" dirty="0" smtClean="0">
              <a:solidFill>
                <a:srgbClr val="00206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>
                <a:solidFill>
                  <a:srgbClr val="002060"/>
                </a:solidFill>
                <a:latin typeface="Comic Sans MS" pitchFamily="66" charset="0"/>
              </a:rPr>
              <a:t>Αλλοιώσεις στα ποδοκύτταρα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>
                <a:solidFill>
                  <a:srgbClr val="002060"/>
                </a:solidFill>
                <a:latin typeface="Comic Sans MS" pitchFamily="66" charset="0"/>
              </a:rPr>
              <a:t>Πολύ μεγάλη </a:t>
            </a: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 διαβατότητας ΝΣ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 smtClean="0">
              <a:solidFill>
                <a:srgbClr val="002060"/>
              </a:solidFill>
              <a:latin typeface="Comic Sans MS" pitchFamily="66" charset="0"/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Υπο-επιθηλιακές </a:t>
            </a: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εναποθέσεις</a:t>
            </a:r>
            <a:endParaRPr lang="el-GR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0800" y="152400"/>
            <a:ext cx="1104901" cy="3596521"/>
          </a:xfrm>
          <a:prstGeom prst="round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81299" y="4744872"/>
            <a:ext cx="1524000" cy="43672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609600"/>
            <a:ext cx="2438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latin typeface="Comic Sans MS" pitchFamily="66" charset="0"/>
              </a:rPr>
              <a:t>Μεταλοιμώδεις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IgA</a:t>
            </a:r>
          </a:p>
          <a:p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</a:rPr>
              <a:t>Φλεγμονώδεις</a:t>
            </a: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 συσώρευση κυκλοφορούντων ΜΝ,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PLN </a:t>
            </a: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στο σπείραμα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>
              <a:solidFill>
                <a:srgbClr val="002060"/>
              </a:solidFill>
              <a:latin typeface="Comic Sans MS" pitchFamily="66" charset="0"/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endParaRPr lang="el-GR" dirty="0" smtClean="0">
              <a:solidFill>
                <a:srgbClr val="002060"/>
              </a:solidFill>
              <a:latin typeface="Comic Sans MS" pitchFamily="66" charset="0"/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Εναποθέσεις: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υπο-ενδοθηλιακές </a:t>
            </a: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(στην έσω επιφάνεια του τοιχώματος των τριχοειδών)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>
              <a:solidFill>
                <a:srgbClr val="002060"/>
              </a:solidFill>
              <a:latin typeface="Comic Sans MS" pitchFamily="66" charset="0"/>
              <a:sym typeface="Symbo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sym typeface="Symbol"/>
              </a:rPr>
              <a:t>Μεσαγγειακές</a:t>
            </a:r>
            <a:endParaRPr lang="el-GR" dirty="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181600" y="4495800"/>
            <a:ext cx="7620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305299" y="152400"/>
            <a:ext cx="2019301" cy="359652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4021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2400" y="0"/>
            <a:ext cx="8991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Σύνοψη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(v)</a:t>
            </a:r>
            <a:endParaRPr lang="el-GR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l-G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Τα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συστηματικά ευρήματα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και ιδίως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ο συνδυασμός πνευμονικής αιμορραγίας αλλά και λοιμώξεων του ανώτερου αναπνευστικού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με την εμφάνιση μιας 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σπειραματονεφρίτιδας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βοηθούν ιδιαίτερα στη διαφορική διάγνωση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Ο ορολογικός έλεγχος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, επίσης, αν και δεν αναιρεί την αναγκαιότητα της βιοψίας νεφρού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βοηθάει στη διάγνωση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και πρέπει προγραμματίζεται ανάλογα με τη μορφή του κλινικού συνδρόμου (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νεφρωσικό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ή νεφριτικό) και επίσης ανάλογα να αξιολογείται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Η βιοψία νεφρού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αν και υποχρεωτική για την διάγνωση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δεν φαίνεται να βοηθάει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στη θεραπευτική ή την πρόγνωση σε περιπτώσεις </a:t>
            </a: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μεμονωμένης αιματουρίας ή μεμονωμένης ήπιας λευκωματουρίας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χωρίς άλλα 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συνοδά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ευρήματα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Το ίδιο ισχύει σε ορισμένες περιπτώσεις 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νεφρωσικού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ή και 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νεφριτιδικού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συνδρόμου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FF0000"/>
                </a:solidFill>
                <a:latin typeface="Comic Sans MS" pitchFamily="66" charset="0"/>
              </a:rPr>
              <a:t>Επανάληψη της βιοψίας 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αντίθετα, φαίνεται να ενδείκνυται όταν θεωρείται αναγκαία η αναθεώρηση της θεραπείας μιας </a:t>
            </a:r>
            <a:r>
              <a:rPr lang="el-GR" sz="2200" dirty="0" err="1" smtClean="0">
                <a:solidFill>
                  <a:srgbClr val="002060"/>
                </a:solidFill>
                <a:latin typeface="Comic Sans MS" pitchFamily="66" charset="0"/>
              </a:rPr>
              <a:t>σπειραματονεφρίτιδας</a:t>
            </a:r>
            <a:r>
              <a:rPr lang="el-GR" sz="2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en-US" sz="22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IMAGES\484405_263965763688217_203070085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omic Sans MS" pitchFamily="66" charset="0"/>
              </a:rPr>
              <a:t>Στοιχεία παθοφυσιολογίας ΝΣ (ι)</a:t>
            </a:r>
          </a:p>
          <a:p>
            <a:endParaRPr lang="el-GR" sz="2000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Λευκωματουρία</a:t>
            </a:r>
          </a:p>
          <a:p>
            <a:endParaRPr lang="el-GR" sz="2000" dirty="0">
              <a:latin typeface="Comic Sans MS" pitchFamily="66" charset="0"/>
            </a:endParaRPr>
          </a:p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Η λευκωματουρία </a:t>
            </a:r>
            <a:r>
              <a:rPr lang="el-GR" sz="2000" dirty="0" smtClean="0">
                <a:latin typeface="Comic Sans MS" pitchFamily="66" charset="0"/>
              </a:rPr>
              <a:t>μπορεί να είναι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3 τύπων</a:t>
            </a:r>
            <a:r>
              <a:rPr lang="el-GR" sz="2000" dirty="0" smtClean="0">
                <a:latin typeface="Comic Sans MS" pitchFamily="66" charset="0"/>
              </a:rPr>
              <a:t>:</a:t>
            </a:r>
          </a:p>
          <a:p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Σπειραματική, σωληναριακή και από υπερπλήρωση (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overflow)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H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σπειραματική λευκωματουρία </a:t>
            </a:r>
            <a:r>
              <a:rPr lang="el-GR" sz="2000" dirty="0" smtClean="0">
                <a:latin typeface="Comic Sans MS" pitchFamily="66" charset="0"/>
              </a:rPr>
              <a:t>οφείλεται στην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αυξημένη διήθηση μακρο-μορίων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από το τοίχωμα των σπειραματικών τριχοειδών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Αιτία, οι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διαταραχές στο επίπεδο των ποδοκυττάρων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που περιλαμβάνουν την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απόσυρση των προσεκβολών 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τους και την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αναδιοργάνωση του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slit diaphragm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Κυρίως χάνεται προς τα ούρα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λευκωματίνη</a:t>
            </a:r>
            <a:r>
              <a:rPr lang="el-GR" sz="2000" dirty="0" smtClean="0">
                <a:latin typeface="Comic Sans MS" pitchFamily="66" charset="0"/>
              </a:rPr>
              <a:t>  αλλά και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πρωτεϊνες</a:t>
            </a:r>
            <a:r>
              <a:rPr lang="el-GR" sz="2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που αφορούν την </a:t>
            </a:r>
            <a:r>
              <a:rPr lang="el-GR" sz="2000" b="1" dirty="0" smtClean="0">
                <a:latin typeface="Comic Sans MS" pitchFamily="66" charset="0"/>
              </a:rPr>
              <a:t>πήξη</a:t>
            </a:r>
            <a:r>
              <a:rPr lang="el-GR" sz="2000" dirty="0" smtClean="0">
                <a:latin typeface="Comic Sans MS" pitchFamily="66" charset="0"/>
              </a:rPr>
              <a:t>, τρανσφερίνη και πρωτείνες-φορείς ορμονών όπως η </a:t>
            </a:r>
            <a:r>
              <a:rPr lang="en-US" sz="2000" dirty="0" smtClean="0">
                <a:latin typeface="Comic Sans MS" pitchFamily="66" charset="0"/>
              </a:rPr>
              <a:t>Vitamin D-binding protein</a:t>
            </a:r>
            <a:r>
              <a:rPr lang="el-GR" sz="2000" dirty="0" smtClean="0">
                <a:latin typeface="Comic Sans MS" pitchFamily="66" charset="0"/>
              </a:rPr>
              <a:t> </a:t>
            </a:r>
            <a:endParaRPr lang="en-US" sz="20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Υπο-λευκωματιναιμία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Ο μηχανισμός πρόκλησης της δεν έχει γίνει πλήρως κατανοητός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κύρια αιτία είναι η απώλεια της λευκωματίνης  στα ούρα</a:t>
            </a:r>
            <a:endParaRPr lang="el-GR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54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42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Comic Sans MS" pitchFamily="66" charset="0"/>
              </a:rPr>
              <a:t>Στοιχεία παθοφυσιολογίας ΝΣ (ιι)</a:t>
            </a:r>
          </a:p>
          <a:p>
            <a:endParaRPr lang="el-GR" sz="2400" dirty="0">
              <a:latin typeface="Comic Sans MS" pitchFamily="66" charset="0"/>
            </a:endParaRPr>
          </a:p>
          <a:p>
            <a:r>
              <a:rPr lang="el-GR" sz="2400" b="1" dirty="0">
                <a:solidFill>
                  <a:srgbClr val="002060"/>
                </a:solidFill>
                <a:latin typeface="Comic Sans MS" pitchFamily="66" charset="0"/>
              </a:rPr>
              <a:t>Υπο-λευκωματιναιμία</a:t>
            </a:r>
          </a:p>
          <a:p>
            <a:endParaRPr lang="el-GR" dirty="0" smtClean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Όμως...με τις ίδιες απώλειες στο περιτοναϊκό υγρό, ασθενείς σε </a:t>
            </a:r>
            <a:r>
              <a:rPr lang="en-US" sz="2000" dirty="0" smtClean="0">
                <a:latin typeface="Comic Sans MS" pitchFamily="66" charset="0"/>
              </a:rPr>
              <a:t>CAPD </a:t>
            </a:r>
            <a:r>
              <a:rPr lang="el-GR" sz="2000" dirty="0" smtClean="0">
                <a:latin typeface="Comic Sans MS" pitchFamily="66" charset="0"/>
              </a:rPr>
              <a:t>έχουν λευκωματίνη στον ορό 1</a:t>
            </a:r>
            <a:r>
              <a:rPr lang="en-US" sz="2000" dirty="0" smtClean="0">
                <a:latin typeface="Comic Sans MS" pitchFamily="66" charset="0"/>
              </a:rPr>
              <a:t> g/L </a:t>
            </a:r>
            <a:r>
              <a:rPr lang="el-GR" sz="2000" dirty="0" smtClean="0">
                <a:latin typeface="Comic Sans MS" pitchFamily="66" charset="0"/>
              </a:rPr>
              <a:t>περισσότερη από ότι ασθενείς με ΝΣ και ταυτόσημη απώλεια στα ούρα</a:t>
            </a:r>
          </a:p>
          <a:p>
            <a:endParaRPr lang="el-GR" dirty="0">
              <a:latin typeface="Comic Sans MS" pitchFamily="66" charset="0"/>
            </a:endParaRPr>
          </a:p>
          <a:p>
            <a:endParaRPr lang="el-GR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56892"/>
            <a:ext cx="3168352" cy="22562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157192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>
                <a:latin typeface="Comic Sans MS" pitchFamily="66" charset="0"/>
              </a:rPr>
              <a:t>Μια εξήγηση </a:t>
            </a:r>
            <a:r>
              <a:rPr lang="el-GR" sz="2100" dirty="0" smtClean="0">
                <a:latin typeface="Comic Sans MS" pitchFamily="66" charset="0"/>
              </a:rPr>
              <a:t>που έχει δοθεί είναι ότι: </a:t>
            </a:r>
            <a:r>
              <a:rPr lang="el-GR" sz="2100" b="1" dirty="0" smtClean="0">
                <a:latin typeface="Comic Sans MS" pitchFamily="66" charset="0"/>
              </a:rPr>
              <a:t>ένα </a:t>
            </a:r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σημαντικό ποσοστό της λευκωματίνης</a:t>
            </a:r>
            <a:r>
              <a:rPr lang="el-GR" sz="2100" b="1" dirty="0" smtClean="0">
                <a:latin typeface="Comic Sans MS" pitchFamily="66" charset="0"/>
              </a:rPr>
              <a:t> </a:t>
            </a:r>
            <a:r>
              <a:rPr lang="el-GR" sz="2100" dirty="0" smtClean="0">
                <a:latin typeface="Comic Sans MS" pitchFamily="66" charset="0"/>
              </a:rPr>
              <a:t>που  χάνεται προς τα ούρα, </a:t>
            </a:r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επαναρροφάται και καταβολίζεται στα σωληνάρια </a:t>
            </a:r>
            <a:r>
              <a:rPr lang="el-GR" sz="2100" dirty="0" smtClean="0">
                <a:latin typeface="Comic Sans MS" pitchFamily="66" charset="0"/>
              </a:rPr>
              <a:t>έτσι ώστε</a:t>
            </a:r>
            <a:r>
              <a:rPr lang="el-GR" sz="2100" b="1" dirty="0" smtClean="0">
                <a:latin typeface="Comic Sans MS" pitchFamily="66" charset="0"/>
              </a:rPr>
              <a:t> </a:t>
            </a:r>
            <a:r>
              <a:rPr lang="el-GR" sz="2100" b="1" dirty="0" smtClean="0">
                <a:solidFill>
                  <a:srgbClr val="0070C0"/>
                </a:solidFill>
                <a:latin typeface="Comic Sans MS" pitchFamily="66" charset="0"/>
              </a:rPr>
              <a:t>η πραγματική  απώλεια </a:t>
            </a:r>
            <a:r>
              <a:rPr lang="el-GR" sz="2100" dirty="0" smtClean="0">
                <a:solidFill>
                  <a:srgbClr val="0070C0"/>
                </a:solidFill>
                <a:latin typeface="Comic Sans MS" pitchFamily="66" charset="0"/>
              </a:rPr>
              <a:t>της λευκωματίνης είναι πολύ μεγαλύτερη </a:t>
            </a:r>
            <a:r>
              <a:rPr lang="el-GR" sz="2100" dirty="0" smtClean="0">
                <a:latin typeface="Comic Sans MS" pitchFamily="66" charset="0"/>
              </a:rPr>
              <a:t>από αυτή που μετράμε στα ούρα</a:t>
            </a:r>
            <a:endParaRPr lang="el-GR" sz="2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7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49694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Comic Sans MS" pitchFamily="66" charset="0"/>
              </a:rPr>
              <a:t>Στοιχεία παθοφυσιολογίας ΝΣ </a:t>
            </a:r>
            <a:r>
              <a:rPr lang="el-GR" sz="2000" b="1" dirty="0">
                <a:latin typeface="Comic Sans MS" pitchFamily="66" charset="0"/>
              </a:rPr>
              <a:t>(</a:t>
            </a:r>
            <a:r>
              <a:rPr lang="el-GR" sz="2000" b="1" dirty="0" smtClean="0">
                <a:latin typeface="Comic Sans MS" pitchFamily="66" charset="0"/>
              </a:rPr>
              <a:t>ιιι)</a:t>
            </a:r>
            <a:endParaRPr lang="el-GR" sz="2000" b="1" dirty="0">
              <a:latin typeface="Comic Sans MS" pitchFamily="66" charset="0"/>
            </a:endParaRPr>
          </a:p>
          <a:p>
            <a:endParaRPr lang="el-GR" sz="2400" dirty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002060"/>
                </a:solidFill>
                <a:latin typeface="Comic Sans MS" pitchFamily="66" charset="0"/>
              </a:rPr>
              <a:t>Υπο-λευκωματιναιμία</a:t>
            </a:r>
          </a:p>
          <a:p>
            <a:endParaRPr lang="el-GR" sz="1400" b="1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Ο ρυθμός ηπατικής σύνθεσης της λευκωματίνης αυξάνεται </a:t>
            </a:r>
            <a:r>
              <a:rPr lang="el-GR" sz="2000" dirty="0" smtClean="0">
                <a:latin typeface="Comic Sans MS" pitchFamily="66" charset="0"/>
              </a:rPr>
              <a:t>ανάλογα με την απώλεια της στα ούρα και αυτό γίνεται, τουλάχιστον εν μέρει,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λόγω της μείωσης της </a:t>
            </a:r>
            <a:r>
              <a:rPr lang="el-GR" sz="2000" b="1" dirty="0" err="1" smtClean="0">
                <a:solidFill>
                  <a:srgbClr val="0070C0"/>
                </a:solidFill>
                <a:latin typeface="Comic Sans MS" pitchFamily="66" charset="0"/>
              </a:rPr>
              <a:t>κολοειδοσμωτικής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 πίεσης</a:t>
            </a:r>
            <a:endParaRPr lang="en-US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l-GR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Το ίδιο ερέθεισμα (</a:t>
            </a:r>
            <a:r>
              <a:rPr lang="el-GR" sz="2000" b="1" dirty="0" smtClean="0">
                <a:latin typeface="Comic Sans MS" pitchFamily="66" charset="0"/>
              </a:rPr>
              <a:t>μείωση </a:t>
            </a:r>
            <a:r>
              <a:rPr lang="el-GR" sz="2000" b="1" dirty="0">
                <a:latin typeface="Comic Sans MS" pitchFamily="66" charset="0"/>
              </a:rPr>
              <a:t>της κολοειδοσμωτικής </a:t>
            </a:r>
            <a:r>
              <a:rPr lang="el-GR" sz="2000" b="1" dirty="0" smtClean="0">
                <a:latin typeface="Comic Sans MS" pitchFamily="66" charset="0"/>
              </a:rPr>
              <a:t>πίεσης</a:t>
            </a:r>
            <a:r>
              <a:rPr lang="el-GR" sz="2000" dirty="0" smtClean="0">
                <a:latin typeface="Comic Sans MS" pitchFamily="66" charset="0"/>
              </a:rPr>
              <a:t>) προκαλεί και μια από τις επιπλοκές του νεφρωσικού, την υπερλιπιδαιμία που οφείλεται στην </a:t>
            </a:r>
            <a:r>
              <a:rPr lang="el-GR" sz="2000" b="1" dirty="0" smtClean="0">
                <a:latin typeface="Comic Sans MS" pitchFamily="66" charset="0"/>
              </a:rPr>
              <a:t>αύξηση του ρυθμού ηπατικής σύνθεσης των </a:t>
            </a:r>
            <a:r>
              <a:rPr lang="el-GR" sz="2000" b="1" dirty="0" err="1" smtClean="0">
                <a:latin typeface="Comic Sans MS" pitchFamily="66" charset="0"/>
              </a:rPr>
              <a:t>λιποπρωτεϊνών</a:t>
            </a:r>
            <a:endParaRPr lang="en-US" sz="2000" b="1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l-GR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Πάντως, </a:t>
            </a:r>
            <a:r>
              <a:rPr lang="el-GR" sz="2000" b="1" dirty="0" smtClean="0">
                <a:latin typeface="Comic Sans MS" pitchFamily="66" charset="0"/>
              </a:rPr>
              <a:t>παραμένει άγνωστο </a:t>
            </a:r>
            <a:r>
              <a:rPr lang="el-GR" sz="2000" dirty="0" smtClean="0">
                <a:latin typeface="Comic Sans MS" pitchFamily="66" charset="0"/>
              </a:rPr>
              <a:t>γιατί με μια ημερ</a:t>
            </a:r>
            <a:r>
              <a:rPr lang="el-GR" sz="2000" dirty="0">
                <a:latin typeface="Comic Sans MS" pitchFamily="66" charset="0"/>
              </a:rPr>
              <a:t>ή</a:t>
            </a:r>
            <a:r>
              <a:rPr lang="el-GR" sz="2000" dirty="0" smtClean="0">
                <a:latin typeface="Comic Sans MS" pitchFamily="66" charset="0"/>
              </a:rPr>
              <a:t>σια απώλεια λευκώματος 4-6 </a:t>
            </a:r>
            <a:r>
              <a:rPr lang="en-US" sz="2000" dirty="0" smtClean="0">
                <a:latin typeface="Comic Sans MS" pitchFamily="66" charset="0"/>
              </a:rPr>
              <a:t>g/day </a:t>
            </a:r>
            <a:r>
              <a:rPr lang="el-GR" sz="2000" dirty="0" smtClean="0">
                <a:latin typeface="Comic Sans MS" pitchFamily="66" charset="0"/>
              </a:rPr>
              <a:t>που </a:t>
            </a: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συνοδεύεται από μια σημαντική αύξηση της ηπατικής σύνθεσης</a:t>
            </a:r>
            <a:r>
              <a:rPr lang="el-GR" sz="2000" dirty="0" smtClean="0">
                <a:latin typeface="Comic Sans MS" pitchFamily="66" charset="0"/>
              </a:rPr>
              <a:t> τελικά εμφανίζεται </a:t>
            </a:r>
            <a:r>
              <a:rPr lang="el-GR" sz="2000" b="1" dirty="0" smtClean="0">
                <a:latin typeface="Comic Sans MS" pitchFamily="66" charset="0"/>
              </a:rPr>
              <a:t>υπολευκωματιναιμία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l-G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313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332656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Comic Sans MS" pitchFamily="66" charset="0"/>
              </a:rPr>
              <a:t>Στοιχεία παθοφυσιολογίας ΝΣ (</a:t>
            </a:r>
            <a:r>
              <a:rPr lang="en-US" sz="2000" b="1" dirty="0" smtClean="0">
                <a:latin typeface="Comic Sans MS" pitchFamily="66" charset="0"/>
              </a:rPr>
              <a:t>iv</a:t>
            </a:r>
            <a:r>
              <a:rPr lang="el-GR" sz="2000" b="1" dirty="0" smtClean="0">
                <a:latin typeface="Comic Sans MS" pitchFamily="66" charset="0"/>
              </a:rPr>
              <a:t>)</a:t>
            </a:r>
          </a:p>
          <a:p>
            <a:endParaRPr lang="el-GR" sz="2000" dirty="0" smtClean="0"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Οίδημα</a:t>
            </a:r>
          </a:p>
          <a:p>
            <a:endParaRPr lang="el-GR" sz="2000" b="1" dirty="0" smtClean="0">
              <a:latin typeface="Comic Sans MS" pitchFamily="66" charset="0"/>
            </a:endParaRPr>
          </a:p>
          <a:p>
            <a:r>
              <a:rPr lang="el-GR" sz="2000" dirty="0" smtClean="0">
                <a:latin typeface="Comic Sans MS" pitchFamily="66" charset="0"/>
              </a:rPr>
              <a:t>Έχουν προταθεί </a:t>
            </a:r>
            <a:r>
              <a:rPr lang="el-GR" sz="2000" b="1" dirty="0" smtClean="0">
                <a:latin typeface="Comic Sans MS" pitchFamily="66" charset="0"/>
              </a:rPr>
              <a:t>2 μηχανισμοί πρόκλησης του οιδήματος στο ΝΣ</a:t>
            </a:r>
            <a:endParaRPr lang="en-US" sz="2000" b="1" dirty="0" smtClean="0">
              <a:latin typeface="Comic Sans MS" pitchFamily="66" charset="0"/>
            </a:endParaRPr>
          </a:p>
          <a:p>
            <a:endParaRPr lang="el-GR" sz="20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Διαφυγή υγρού από τα τριχοειδή προς τον διάμεσο χώρο λόγω μείωσης της κολοειδοσμωτικής πίεσης</a:t>
            </a:r>
            <a:r>
              <a:rPr lang="el-GR" sz="2000" dirty="0" smtClean="0">
                <a:latin typeface="Comic Sans MS" pitchFamily="66" charset="0"/>
              </a:rPr>
              <a:t> εξ αιτίας της υπολευκωματιναιμίας (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arterial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underfilling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l-GR" sz="2000" dirty="0" smtClean="0">
              <a:latin typeface="Comic Sans MS" pitchFamily="66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</a:rPr>
              <a:t>Σε πολλούς ασθενείς ακολουθεί μείωση της κολοειδοσμωτικής και του διάμεσου χώρου με αποτέλεσμα σε λίγο το φαινόμενο να παύει</a:t>
            </a:r>
            <a:endParaRPr lang="en-US" sz="2000" dirty="0" smtClean="0">
              <a:latin typeface="Comic Sans MS" pitchFamily="66" charset="0"/>
            </a:endParaRPr>
          </a:p>
          <a:p>
            <a:pPr lvl="1"/>
            <a:endParaRPr lang="el-GR" sz="20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2000" b="1" dirty="0" smtClean="0">
                <a:solidFill>
                  <a:srgbClr val="0070C0"/>
                </a:solidFill>
                <a:latin typeface="Comic Sans MS" pitchFamily="66" charset="0"/>
              </a:rPr>
              <a:t>Νεφρική κατακράτηση Να</a:t>
            </a:r>
            <a:r>
              <a:rPr lang="el-GR" sz="2000" dirty="0" smtClean="0">
                <a:latin typeface="Comic Sans MS" pitchFamily="66" charset="0"/>
              </a:rPr>
              <a:t>, στα αθροιστικά σωληνάρια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overflow retention</a:t>
            </a:r>
            <a:r>
              <a:rPr lang="en-US" sz="2000" dirty="0" smtClean="0">
                <a:latin typeface="Comic Sans MS" pitchFamily="66" charset="0"/>
              </a:rPr>
              <a:t>)</a:t>
            </a:r>
            <a:r>
              <a:rPr lang="el-GR" sz="2000" dirty="0" smtClean="0">
                <a:latin typeface="Comic Sans MS" pitchFamily="66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l-GR" sz="2000" dirty="0" smtClean="0">
              <a:latin typeface="Comic Sans MS" pitchFamily="66" charset="0"/>
            </a:endParaRPr>
          </a:p>
          <a:p>
            <a:pPr marL="342900" indent="-342900"/>
            <a:r>
              <a:rPr lang="el-GR" sz="2200" dirty="0" smtClean="0">
                <a:solidFill>
                  <a:srgbClr val="0070C0"/>
                </a:solidFill>
                <a:latin typeface="Comic Sans MS" pitchFamily="66" charset="0"/>
              </a:rPr>
              <a:t>Στη </a:t>
            </a:r>
            <a:r>
              <a:rPr lang="en-US" sz="2200" b="1" dirty="0" smtClean="0">
                <a:solidFill>
                  <a:srgbClr val="0070C0"/>
                </a:solidFill>
                <a:latin typeface="Comic Sans MS" pitchFamily="66" charset="0"/>
              </a:rPr>
              <a:t>MCD</a:t>
            </a:r>
            <a:r>
              <a:rPr lang="el-GR" sz="2200" dirty="0" smtClean="0">
                <a:solidFill>
                  <a:srgbClr val="0070C0"/>
                </a:solidFill>
                <a:latin typeface="Comic Sans MS" pitchFamily="66" charset="0"/>
              </a:rPr>
              <a:t> λέγεται ότι </a:t>
            </a:r>
            <a:r>
              <a:rPr lang="el-GR" sz="2200" b="1" dirty="0" smtClean="0">
                <a:solidFill>
                  <a:srgbClr val="0070C0"/>
                </a:solidFill>
                <a:latin typeface="Comic Sans MS" pitchFamily="66" charset="0"/>
              </a:rPr>
              <a:t>υπερέχει το </a:t>
            </a:r>
            <a:r>
              <a:rPr lang="en-US" sz="2200" b="1" dirty="0" err="1" smtClean="0">
                <a:solidFill>
                  <a:srgbClr val="0070C0"/>
                </a:solidFill>
                <a:latin typeface="Comic Sans MS" pitchFamily="66" charset="0"/>
              </a:rPr>
              <a:t>underfilling</a:t>
            </a:r>
            <a:r>
              <a:rPr lang="en-US" sz="2200" b="1" dirty="0" smtClean="0">
                <a:solidFill>
                  <a:srgbClr val="0070C0"/>
                </a:solidFill>
                <a:latin typeface="Comic Sans MS" pitchFamily="66" charset="0"/>
              </a:rPr>
              <a:t> – </a:t>
            </a:r>
            <a:r>
              <a:rPr lang="el-GR" sz="2200" b="1" dirty="0" smtClean="0">
                <a:solidFill>
                  <a:srgbClr val="0070C0"/>
                </a:solidFill>
                <a:latin typeface="Comic Sans MS" pitchFamily="66" charset="0"/>
              </a:rPr>
              <a:t>υποπλήρωση</a:t>
            </a:r>
            <a:r>
              <a:rPr lang="el-GR" sz="22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l-GR" sz="2200" dirty="0" smtClean="0">
                <a:latin typeface="Comic Sans MS" pitchFamily="66" charset="0"/>
              </a:rPr>
              <a:t>ενώ στις περισσότερες περιπτώσεις φαίνεται πως οι δυο μηχανισμοί (</a:t>
            </a:r>
            <a:r>
              <a:rPr lang="en-US" sz="2200" b="1" dirty="0" err="1" smtClean="0">
                <a:latin typeface="Comic Sans MS" pitchFamily="66" charset="0"/>
              </a:rPr>
              <a:t>underfilling</a:t>
            </a:r>
            <a:r>
              <a:rPr lang="en-US" sz="2200" b="1" dirty="0" smtClean="0">
                <a:latin typeface="Comic Sans MS" pitchFamily="66" charset="0"/>
              </a:rPr>
              <a:t> – overflow</a:t>
            </a:r>
            <a:r>
              <a:rPr lang="en-US" sz="2200" dirty="0" smtClean="0">
                <a:latin typeface="Comic Sans MS" pitchFamily="66" charset="0"/>
              </a:rPr>
              <a:t>) </a:t>
            </a:r>
            <a:r>
              <a:rPr lang="el-GR" sz="2200" dirty="0" smtClean="0">
                <a:solidFill>
                  <a:srgbClr val="0070C0"/>
                </a:solidFill>
                <a:latin typeface="Comic Sans MS" pitchFamily="66" charset="0"/>
              </a:rPr>
              <a:t>συνυπάρχουν </a:t>
            </a:r>
            <a:r>
              <a:rPr lang="el-GR" sz="2200" b="1" dirty="0" smtClean="0">
                <a:solidFill>
                  <a:srgbClr val="0070C0"/>
                </a:solidFill>
                <a:latin typeface="Comic Sans MS" pitchFamily="66" charset="0"/>
              </a:rPr>
              <a:t>με υπεροχή της υπερπλήρωσης (</a:t>
            </a:r>
            <a:r>
              <a:rPr lang="en-US" sz="2200" b="1" dirty="0" smtClean="0">
                <a:solidFill>
                  <a:srgbClr val="0070C0"/>
                </a:solidFill>
                <a:latin typeface="Comic Sans MS" pitchFamily="66" charset="0"/>
              </a:rPr>
              <a:t>overflow)</a:t>
            </a:r>
            <a:r>
              <a:rPr lang="el-GR" sz="22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endParaRPr lang="el-GR" sz="2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03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5197</TotalTime>
  <Words>5563</Words>
  <Application>Microsoft Office PowerPoint</Application>
  <PresentationFormat>Προβολή στην οθόνη (4:3)</PresentationFormat>
  <Paragraphs>537</Paragraphs>
  <Slides>51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51</vt:i4>
      </vt:variant>
    </vt:vector>
  </HeadingPairs>
  <TitlesOfParts>
    <vt:vector size="52" baseType="lpstr">
      <vt:lpstr>Slipstream</vt:lpstr>
      <vt:lpstr>Κλινικά σύνδρομα, διάγνωση, γενικές αρχές θεραπευτικού χειρισμού των σπειραματονεφρίτιδων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Κλινικά σύνδρομα, διάγνωση, γενικές αρχές θεραπευτικού χειρισμού των σπειραματονεφρίτιδων </dc:title>
  <dc:creator>Γιώργος</dc:creator>
  <cp:lastModifiedBy>user</cp:lastModifiedBy>
  <cp:revision>383</cp:revision>
  <dcterms:created xsi:type="dcterms:W3CDTF">2012-07-18T17:05:51Z</dcterms:created>
  <dcterms:modified xsi:type="dcterms:W3CDTF">2012-11-20T19:55:27Z</dcterms:modified>
</cp:coreProperties>
</file>