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70"/>
  </p:handoutMasterIdLst>
  <p:sldIdLst>
    <p:sldId id="256" r:id="rId2"/>
    <p:sldId id="258" r:id="rId3"/>
    <p:sldId id="259" r:id="rId4"/>
    <p:sldId id="261" r:id="rId5"/>
    <p:sldId id="262" r:id="rId6"/>
    <p:sldId id="260" r:id="rId7"/>
    <p:sldId id="328" r:id="rId8"/>
    <p:sldId id="294" r:id="rId9"/>
    <p:sldId id="295" r:id="rId10"/>
    <p:sldId id="263" r:id="rId11"/>
    <p:sldId id="264" r:id="rId12"/>
    <p:sldId id="296" r:id="rId13"/>
    <p:sldId id="265" r:id="rId14"/>
    <p:sldId id="266" r:id="rId15"/>
    <p:sldId id="297" r:id="rId16"/>
    <p:sldId id="298" r:id="rId17"/>
    <p:sldId id="267" r:id="rId18"/>
    <p:sldId id="329" r:id="rId19"/>
    <p:sldId id="268" r:id="rId20"/>
    <p:sldId id="269" r:id="rId21"/>
    <p:sldId id="270" r:id="rId22"/>
    <p:sldId id="274" r:id="rId23"/>
    <p:sldId id="271" r:id="rId24"/>
    <p:sldId id="272" r:id="rId25"/>
    <p:sldId id="273" r:id="rId26"/>
    <p:sldId id="300" r:id="rId27"/>
    <p:sldId id="275" r:id="rId28"/>
    <p:sldId id="301" r:id="rId29"/>
    <p:sldId id="302" r:id="rId30"/>
    <p:sldId id="276" r:id="rId31"/>
    <p:sldId id="303" r:id="rId32"/>
    <p:sldId id="277" r:id="rId33"/>
    <p:sldId id="304" r:id="rId34"/>
    <p:sldId id="305" r:id="rId35"/>
    <p:sldId id="278" r:id="rId36"/>
    <p:sldId id="279" r:id="rId37"/>
    <p:sldId id="280" r:id="rId38"/>
    <p:sldId id="281" r:id="rId39"/>
    <p:sldId id="283" r:id="rId40"/>
    <p:sldId id="284" r:id="rId41"/>
    <p:sldId id="285" r:id="rId42"/>
    <p:sldId id="257" r:id="rId43"/>
    <p:sldId id="309" r:id="rId44"/>
    <p:sldId id="286" r:id="rId45"/>
    <p:sldId id="287" r:id="rId46"/>
    <p:sldId id="288" r:id="rId47"/>
    <p:sldId id="289" r:id="rId48"/>
    <p:sldId id="310" r:id="rId49"/>
    <p:sldId id="311" r:id="rId50"/>
    <p:sldId id="312" r:id="rId51"/>
    <p:sldId id="290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299" r:id="rId60"/>
    <p:sldId id="306" r:id="rId61"/>
    <p:sldId id="307" r:id="rId62"/>
    <p:sldId id="308" r:id="rId63"/>
    <p:sldId id="322" r:id="rId64"/>
    <p:sldId id="323" r:id="rId65"/>
    <p:sldId id="324" r:id="rId66"/>
    <p:sldId id="325" r:id="rId67"/>
    <p:sldId id="326" r:id="rId68"/>
    <p:sldId id="327" r:id="rId69"/>
  </p:sldIdLst>
  <p:sldSz cx="9144000" cy="6858000" type="screen4x3"/>
  <p:notesSz cx="68580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.Tsirpanlis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5EFF-DD19-40AC-97B9-C53AFED26083}" type="datetimeFigureOut">
              <a:rPr lang="el-GR" smtClean="0"/>
              <a:pPr/>
              <a:t>23/4/2013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B2AD7-0C91-47F4-B178-A2A428B973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944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0B6CED-79FE-4D0F-93FB-51FF70DE651B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F4337-1867-43D5-8B7E-1625123A8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117180" cy="1470025"/>
          </a:xfrm>
        </p:spPr>
        <p:txBody>
          <a:bodyPr/>
          <a:lstStyle/>
          <a:p>
            <a:r>
              <a:rPr lang="el-GR" sz="4400" dirty="0" smtClean="0">
                <a:latin typeface="Comic Sans MS" pitchFamily="66" charset="0"/>
              </a:rPr>
              <a:t>Πολυκυστική νόσος 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Γ. Τσιρπανλής</a:t>
            </a:r>
          </a:p>
          <a:p>
            <a:r>
              <a:rPr lang="el-GR" sz="2400" dirty="0" smtClean="0">
                <a:latin typeface="Comic Sans MS" pitchFamily="66" charset="0"/>
              </a:rPr>
              <a:t>Νεφρολογικό </a:t>
            </a:r>
          </a:p>
          <a:p>
            <a:r>
              <a:rPr lang="el-GR" sz="2400" dirty="0" smtClean="0">
                <a:latin typeface="Comic Sans MS" pitchFamily="66" charset="0"/>
              </a:rPr>
              <a:t>Γ.Ν.Α. «Γ. Γεννηματάς»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2013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</a:rPr>
              <a:t>Διάγνωση (</a:t>
            </a:r>
            <a:r>
              <a:rPr lang="en-US" sz="2800" dirty="0" err="1" smtClean="0">
                <a:latin typeface="Comic Sans MS" pitchFamily="66" charset="0"/>
              </a:rPr>
              <a:t>i</a:t>
            </a:r>
            <a:r>
              <a:rPr lang="el-GR" sz="2800" dirty="0" smtClean="0">
                <a:latin typeface="Comic Sans MS" pitchFamily="66" charset="0"/>
              </a:rPr>
              <a:t>)</a:t>
            </a:r>
          </a:p>
          <a:p>
            <a:endParaRPr lang="el-GR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400" b="1" dirty="0" smtClean="0">
                <a:latin typeface="Comic Sans MS" pitchFamily="66" charset="0"/>
              </a:rPr>
              <a:t>Σε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ενήλικες με οικογενειακό ιστορικό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ADPKD (at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50%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risk)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latin typeface="Comic Sans MS" pitchFamily="66" charset="0"/>
              </a:rPr>
              <a:t>η διάγνωση τίθεται απεικονιστικά.</a:t>
            </a:r>
          </a:p>
          <a:p>
            <a:r>
              <a:rPr lang="en-US" sz="2400" dirty="0" smtClean="0">
                <a:latin typeface="Comic Sans MS" pitchFamily="66" charset="0"/>
              </a:rPr>
              <a:t>(Echo: </a:t>
            </a:r>
            <a:r>
              <a:rPr lang="el-GR" sz="2400" dirty="0" smtClean="0">
                <a:latin typeface="Comic Sans MS" pitchFamily="66" charset="0"/>
              </a:rPr>
              <a:t>ανιχνεύει κύστεις &gt; 1 </a:t>
            </a:r>
            <a:r>
              <a:rPr lang="en-US" sz="2400" dirty="0" smtClean="0">
                <a:latin typeface="Comic Sans MS" pitchFamily="66" charset="0"/>
              </a:rPr>
              <a:t>cm)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l-GR" sz="2400" b="1" dirty="0" smtClean="0">
                <a:latin typeface="Comic Sans MS" pitchFamily="66" charset="0"/>
              </a:rPr>
              <a:t>Διαγνωστικά,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υπερηχογραφικά</a:t>
            </a:r>
            <a:r>
              <a:rPr lang="el-GR" sz="2400" b="1" dirty="0" smtClean="0">
                <a:latin typeface="Comic Sans MS" pitchFamily="66" charset="0"/>
              </a:rPr>
              <a:t>, κριτήρια: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2400" b="1" dirty="0" smtClean="0">
                <a:latin typeface="Comic Sans MS" pitchFamily="66" charset="0"/>
              </a:rPr>
              <a:t>Σε άτομα &lt; 30 ετών: τουλάχιστον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2 κύστεις και στους δυο ή μόνο στον ένα νεφρό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2400" b="1" dirty="0" smtClean="0">
                <a:latin typeface="Comic Sans MS" pitchFamily="66" charset="0"/>
              </a:rPr>
              <a:t>Σε άτομα 30-59 ετών: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2 κύστεις σε κάθε </a:t>
            </a:r>
            <a:r>
              <a:rPr lang="el-GR" sz="2400" b="1" dirty="0" smtClean="0">
                <a:latin typeface="Comic Sans MS" pitchFamily="66" charset="0"/>
              </a:rPr>
              <a:t>νεφρό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2400" b="1" dirty="0" smtClean="0">
                <a:latin typeface="Comic Sans MS" pitchFamily="66" charset="0"/>
              </a:rPr>
              <a:t>Σε άτομα &gt; 60: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4 κύστεις σε κάθε </a:t>
            </a:r>
            <a:r>
              <a:rPr lang="el-GR" sz="2400" b="1" dirty="0" smtClean="0">
                <a:latin typeface="Comic Sans MS" pitchFamily="66" charset="0"/>
              </a:rPr>
              <a:t>νεφρό</a:t>
            </a:r>
          </a:p>
          <a:p>
            <a:pPr marL="285750" indent="-285750">
              <a:buFont typeface="Courier New" pitchFamily="49" charset="0"/>
              <a:buChar char="o"/>
            </a:pPr>
            <a:endParaRPr lang="el-GR" sz="2400" dirty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Ευαισθησία</a:t>
            </a:r>
            <a:r>
              <a:rPr lang="en-US" sz="2400" dirty="0" smtClean="0">
                <a:latin typeface="Comic Sans MS" pitchFamily="66" charset="0"/>
              </a:rPr>
              <a:t>:</a:t>
            </a:r>
            <a:r>
              <a:rPr lang="el-GR" sz="2400" dirty="0" smtClean="0"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100% για ασθενείς &gt; 30 ετών ή και για νεώτερους με </a:t>
            </a:r>
            <a:r>
              <a:rPr lang="en-US" sz="2400" dirty="0" smtClean="0">
                <a:latin typeface="Comic Sans MS" pitchFamily="66" charset="0"/>
              </a:rPr>
              <a:t>PKD1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67% </a:t>
            </a:r>
            <a:r>
              <a:rPr lang="el-GR" sz="2400" dirty="0" smtClean="0">
                <a:latin typeface="Comic Sans MS" pitchFamily="66" charset="0"/>
              </a:rPr>
              <a:t>σε &lt;30 ετών με</a:t>
            </a:r>
            <a:r>
              <a:rPr lang="en-US" sz="2400" dirty="0" smtClean="0">
                <a:latin typeface="Comic Sans MS" pitchFamily="66" charset="0"/>
              </a:rPr>
              <a:t> PKD2</a:t>
            </a:r>
            <a:r>
              <a:rPr lang="el-GR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5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5344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Comic Sans MS" pitchFamily="66" charset="0"/>
              </a:rPr>
              <a:t>Διάγνωση </a:t>
            </a:r>
            <a:r>
              <a:rPr lang="el-GR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latin typeface="Comic Sans MS" pitchFamily="66" charset="0"/>
              </a:rPr>
              <a:t>ii</a:t>
            </a:r>
            <a:r>
              <a:rPr lang="el-GR" sz="2800" dirty="0" smtClean="0">
                <a:latin typeface="Comic Sans MS" pitchFamily="66" charset="0"/>
              </a:rPr>
              <a:t>)</a:t>
            </a:r>
            <a:endParaRPr lang="el-GR" sz="2800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endParaRPr lang="el-GR" sz="800" dirty="0">
              <a:latin typeface="Comic Sans MS" pitchFamily="66" charset="0"/>
            </a:endParaRPr>
          </a:p>
          <a:p>
            <a:r>
              <a:rPr lang="el-GR" sz="2400" dirty="0">
                <a:latin typeface="Comic Sans MS" pitchFamily="66" charset="0"/>
              </a:rPr>
              <a:t>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άτομα με οικογενειακό ιστορικό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ADPKD (at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50%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risk)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η διάγνωση μπορεί να τεθεί και όταν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l-GR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Διαπιστωθούν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μεγάλα ηχογενή νεφρά</a:t>
            </a:r>
            <a:r>
              <a:rPr lang="el-GR" sz="2400" dirty="0" smtClean="0">
                <a:latin typeface="Comic Sans MS" pitchFamily="66" charset="0"/>
              </a:rPr>
              <a:t>, χωρίς σαφώς διακριτές κύστεις 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βρέφη-παιδιά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Όταν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ψηλαφώνται μεγάλοι νεφροί-ήπαρ </a:t>
            </a:r>
            <a:r>
              <a:rPr lang="el-GR" sz="2400" dirty="0" smtClean="0">
                <a:latin typeface="Comic Sans MS" pitchFamily="66" charset="0"/>
              </a:rPr>
              <a:t>σε ενήλικες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400" dirty="0" smtClean="0">
                <a:latin typeface="Comic Sans MS" pitchFamily="66" charset="0"/>
              </a:rPr>
              <a:t>Όταν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συνυπάρχουν υπέρταση, πρόπτωση της μητροειδούς, κοιλιακή κήλη</a:t>
            </a:r>
            <a:r>
              <a:rPr lang="el-GR" sz="2400" dirty="0" smtClean="0">
                <a:latin typeface="Comic Sans MS" pitchFamily="66" charset="0"/>
              </a:rPr>
              <a:t> (μεγάλη πιθανότητα-απεικονιστική επιβεβαίωση) </a:t>
            </a:r>
          </a:p>
          <a:p>
            <a:endParaRPr lang="en-US" sz="900" dirty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μαγνητική τομογραφία (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MRI-T2-weighted)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με γαδολίνιο είναι πιο ευαίσθητη από το </a:t>
            </a:r>
            <a:r>
              <a:rPr lang="en-US" sz="2400" dirty="0" smtClean="0">
                <a:latin typeface="Comic Sans MS" pitchFamily="66" charset="0"/>
              </a:rPr>
              <a:t>echo</a:t>
            </a:r>
            <a:r>
              <a:rPr lang="el-GR" sz="2400" dirty="0" smtClean="0">
                <a:latin typeface="Comic Sans MS" pitchFamily="66" charset="0"/>
              </a:rPr>
              <a:t>: ανιχνεύει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κύστεις 3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mm</a:t>
            </a:r>
            <a:r>
              <a:rPr lang="en-US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Το ίδιο η </a:t>
            </a:r>
            <a:r>
              <a:rPr lang="en-US" sz="2400" dirty="0" smtClean="0">
                <a:latin typeface="Comic Sans MS" pitchFamily="66" charset="0"/>
              </a:rPr>
              <a:t>CT </a:t>
            </a:r>
            <a:r>
              <a:rPr lang="el-GR" sz="2400" dirty="0" smtClean="0">
                <a:latin typeface="Comic Sans MS" pitchFamily="66" charset="0"/>
              </a:rPr>
              <a:t>με σκιαγραφικό αλλά δεν χρειάζονται. </a:t>
            </a: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συν-ύπαρξη ηπατικών-παγκρεατικών κύστεων, επιβεβαιώνει την διάγνωση.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09600" y="609600"/>
            <a:ext cx="8305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</a:rPr>
              <a:t>Διαφορική διάγνωση (ι)</a:t>
            </a:r>
          </a:p>
          <a:p>
            <a:endParaRPr lang="el-GR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Επί απουσίας οικογενειακού ιστορικού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ADPKD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η πιθανότητα (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επιπολασμός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) να πρόκειται για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απλές νεφρικές κύστεις</a:t>
            </a:r>
            <a:r>
              <a:rPr lang="el-GR" sz="2400" b="1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(1 ή &gt;1 κύστη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στον ένα νεφρό</a:t>
            </a:r>
            <a:r>
              <a:rPr lang="el-GR" sz="2400" dirty="0" smtClean="0">
                <a:latin typeface="Comic Sans MS" pitchFamily="66" charset="0"/>
              </a:rPr>
              <a:t>) είναι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0% για ηλικίες 15-29 ετών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1.7% για ηλικίες 30-49 ετών</a:t>
            </a:r>
          </a:p>
          <a:p>
            <a:pPr lvl="1">
              <a:buBlip>
                <a:blip r:embed="rId2"/>
              </a:buBlip>
            </a:pPr>
            <a:r>
              <a:rPr lang="el-GR" sz="2400" b="1" dirty="0" smtClean="0">
                <a:latin typeface="Comic Sans MS" pitchFamily="66" charset="0"/>
              </a:rPr>
              <a:t>11.5% για ηλικίες 50-69</a:t>
            </a:r>
          </a:p>
          <a:p>
            <a:pPr lvl="1">
              <a:buBlip>
                <a:blip r:embed="rId2"/>
              </a:buBlip>
            </a:pPr>
            <a:r>
              <a:rPr lang="el-GR" sz="2400" b="1" dirty="0" smtClean="0">
                <a:latin typeface="Comic Sans MS" pitchFamily="66" charset="0"/>
              </a:rPr>
              <a:t>22.1% για ηλικίες &gt; 70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Ο </a:t>
            </a:r>
            <a:r>
              <a:rPr lang="el-GR" sz="2400" dirty="0" err="1" smtClean="0">
                <a:latin typeface="Comic Sans MS" pitchFamily="66" charset="0"/>
              </a:rPr>
              <a:t>επιπολασμός</a:t>
            </a:r>
            <a:r>
              <a:rPr lang="el-GR" sz="2400" dirty="0" smtClean="0">
                <a:latin typeface="Comic Sans MS" pitchFamily="66" charset="0"/>
              </a:rPr>
              <a:t> για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απλές νεφρικές κύστεις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άμφω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(1 ή &gt; 1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σε κάθε νεφρό</a:t>
            </a:r>
            <a:r>
              <a:rPr lang="el-GR" sz="2400" dirty="0" smtClean="0">
                <a:latin typeface="Comic Sans MS" pitchFamily="66" charset="0"/>
              </a:rPr>
              <a:t>) είναι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1% για ηλικίες 30-49 ετών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4% για ηλικίες 50-69 ετών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9% για &gt; 70 ετών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1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31258"/>
            <a:ext cx="4490034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338"/>
            <a:ext cx="572679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046" y="952138"/>
            <a:ext cx="4533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417" y="296818"/>
            <a:ext cx="4080374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558" y="198121"/>
            <a:ext cx="4833388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63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1828800"/>
            <a:ext cx="8686800" cy="381000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3964" y="2247900"/>
            <a:ext cx="8721436" cy="571500"/>
          </a:xfrm>
          <a:prstGeom prst="roundRect">
            <a:avLst/>
          </a:prstGeom>
          <a:solidFill>
            <a:srgbClr val="00B0F0">
              <a:alpha val="32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0109" y="2866158"/>
            <a:ext cx="8721436" cy="1629641"/>
          </a:xfrm>
          <a:prstGeom prst="roundRect">
            <a:avLst/>
          </a:prstGeom>
          <a:solidFill>
            <a:srgbClr val="92D050">
              <a:alpha val="32000"/>
            </a:srgbClr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0109" y="4507922"/>
            <a:ext cx="8721436" cy="571500"/>
          </a:xfrm>
          <a:prstGeom prst="roundRect">
            <a:avLst/>
          </a:prstGeom>
          <a:solidFill>
            <a:srgbClr val="7030A0">
              <a:alpha val="32000"/>
            </a:srgbClr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1282" y="5143498"/>
            <a:ext cx="8721436" cy="876301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360218"/>
            <a:ext cx="41184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Άλλες κυστικές νεφρικές παθήσεις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935" y="6160510"/>
            <a:ext cx="3429000" cy="69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11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228600"/>
            <a:ext cx="8763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</a:rPr>
              <a:t>Διαφορική διάγνωση : </a:t>
            </a:r>
            <a:r>
              <a:rPr lang="el-GR" sz="2400" dirty="0" smtClean="0">
                <a:latin typeface="Comic Sans MS" pitchFamily="66" charset="0"/>
              </a:rPr>
              <a:t>άλλες κυστικές παθήσεις των νεφρών</a:t>
            </a:r>
          </a:p>
          <a:p>
            <a:pPr>
              <a:buBlip>
                <a:blip r:embed="rId2"/>
              </a:buBlip>
            </a:pP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Αυτόσωμη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υπολειπόμενη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πολυκυστική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νεφρική νόσος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Συγγενής ηπατική </a:t>
            </a:r>
            <a:r>
              <a:rPr lang="el-GR" sz="2400" dirty="0" err="1" smtClean="0">
                <a:latin typeface="Comic Sans MS" pitchFamily="66" charset="0"/>
              </a:rPr>
              <a:t>ίνωση</a:t>
            </a:r>
            <a:r>
              <a:rPr lang="el-GR" sz="2400" dirty="0" smtClean="0">
                <a:latin typeface="Comic Sans MS" pitchFamily="66" charset="0"/>
              </a:rPr>
              <a:t> ή </a:t>
            </a:r>
            <a:r>
              <a:rPr lang="el-GR" sz="2400" dirty="0" err="1" smtClean="0">
                <a:latin typeface="Comic Sans MS" pitchFamily="66" charset="0"/>
              </a:rPr>
              <a:t>δυσ</a:t>
            </a:r>
            <a:r>
              <a:rPr lang="el-GR" sz="2400" dirty="0" smtClean="0">
                <a:latin typeface="Comic Sans MS" pitchFamily="66" charset="0"/>
              </a:rPr>
              <a:t>-</a:t>
            </a:r>
            <a:r>
              <a:rPr lang="el-GR" sz="2400" dirty="0" err="1" smtClean="0">
                <a:latin typeface="Comic Sans MS" pitchFamily="66" charset="0"/>
              </a:rPr>
              <a:t>γεννεσία</a:t>
            </a:r>
            <a:r>
              <a:rPr lang="el-GR" sz="2400" dirty="0" smtClean="0">
                <a:latin typeface="Comic Sans MS" pitchFamily="66" charset="0"/>
              </a:rPr>
              <a:t> χοληφόρων με πυλαία υπέρταση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Οι γονείς δεν έχουν την νόσο</a:t>
            </a: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Οζώδης σκλήρυνση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Βλάβες δερματικές εγκεφαλικές, καρδιακές, νεφρικές (</a:t>
            </a:r>
            <a:r>
              <a:rPr lang="el-GR" sz="2400" dirty="0" err="1" smtClean="0">
                <a:latin typeface="Comic Sans MS" pitchFamily="66" charset="0"/>
              </a:rPr>
              <a:t>αγγειομυολίπωμα</a:t>
            </a:r>
            <a:r>
              <a:rPr lang="el-GR" sz="2400" dirty="0" smtClean="0">
                <a:latin typeface="Comic Sans MS" pitchFamily="66" charset="0"/>
              </a:rPr>
              <a:t>, κύστεις, σπανιότερα καρκίνωμα)</a:t>
            </a:r>
          </a:p>
          <a:p>
            <a:pPr lvl="1">
              <a:buBlip>
                <a:blip r:embed="rId2"/>
              </a:buBlip>
            </a:pPr>
            <a:r>
              <a:rPr lang="el-GR" sz="2400" dirty="0" err="1" smtClean="0">
                <a:latin typeface="Comic Sans MS" pitchFamily="66" charset="0"/>
              </a:rPr>
              <a:t>Παθογνωμονικό</a:t>
            </a:r>
            <a:r>
              <a:rPr lang="el-GR" sz="2400" dirty="0" smtClean="0">
                <a:latin typeface="Comic Sans MS" pitchFamily="66" charset="0"/>
              </a:rPr>
              <a:t>: συνύπαρξη </a:t>
            </a:r>
            <a:r>
              <a:rPr lang="el-GR" sz="2400" dirty="0" err="1" smtClean="0">
                <a:latin typeface="Comic Sans MS" pitchFamily="66" charset="0"/>
              </a:rPr>
              <a:t>αγγειο</a:t>
            </a:r>
            <a:r>
              <a:rPr lang="el-GR" sz="2400" dirty="0" smtClean="0">
                <a:latin typeface="Comic Sans MS" pitchFamily="66" charset="0"/>
              </a:rPr>
              <a:t>-λιπώματος και κύστεων (αν και οι τελευταίες μπορεί να προηγηθούν με εμφάνιση από τον πρώτο χρόνο της ζωής)</a:t>
            </a: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Σύνδρομο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Von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Hippel-Lindau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l-GR" sz="2400" dirty="0" err="1" smtClean="0">
                <a:latin typeface="Comic Sans MS" pitchFamily="66" charset="0"/>
              </a:rPr>
              <a:t>Αιμαγγειο</a:t>
            </a:r>
            <a:r>
              <a:rPr lang="el-GR" sz="2400" dirty="0" smtClean="0">
                <a:latin typeface="Comic Sans MS" pitchFamily="66" charset="0"/>
              </a:rPr>
              <a:t>-</a:t>
            </a:r>
            <a:r>
              <a:rPr lang="el-GR" sz="2400" dirty="0" err="1" smtClean="0">
                <a:latin typeface="Comic Sans MS" pitchFamily="66" charset="0"/>
              </a:rPr>
              <a:t>βλαστώματα</a:t>
            </a:r>
            <a:r>
              <a:rPr lang="el-GR" sz="2400" dirty="0" smtClean="0">
                <a:latin typeface="Comic Sans MS" pitchFamily="66" charset="0"/>
              </a:rPr>
              <a:t> αμφιβληστροειδούς-εγκεφάλου, νεφρικές κύστεις, καρκίνωμα νεφρού, </a:t>
            </a:r>
            <a:r>
              <a:rPr lang="el-GR" sz="2400" dirty="0" err="1" smtClean="0">
                <a:latin typeface="Comic Sans MS" pitchFamily="66" charset="0"/>
              </a:rPr>
              <a:t>φαιοχρωμοκύττωμα</a:t>
            </a:r>
            <a:endParaRPr lang="el-GR" sz="2400" dirty="0" smtClean="0">
              <a:latin typeface="Comic Sans M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Οι νεφρικές κύστεις συνοδεύονται συνήθως από στερεούς όγκους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393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762000"/>
            <a:ext cx="868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</a:rPr>
              <a:t>Διαφορική διάγνωση: </a:t>
            </a:r>
            <a:r>
              <a:rPr lang="el-GR" sz="2400" dirty="0" smtClean="0">
                <a:latin typeface="Comic Sans MS" pitchFamily="66" charset="0"/>
              </a:rPr>
              <a:t>άλλες κυστικές παθήσεις των νεφρών</a:t>
            </a:r>
            <a:endParaRPr lang="en-US" sz="2400" dirty="0" smtClean="0">
              <a:latin typeface="Comic Sans MS" pitchFamily="66" charset="0"/>
            </a:endParaRPr>
          </a:p>
          <a:p>
            <a:pPr algn="ctr"/>
            <a:endParaRPr lang="en-US" sz="2400" dirty="0" smtClean="0">
              <a:latin typeface="Comic Sans MS" pitchFamily="66" charset="0"/>
            </a:endParaRPr>
          </a:p>
          <a:p>
            <a:pPr algn="ctr"/>
            <a:endParaRPr lang="el-GR" sz="24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Επίκτητες νεφρικές κύστεις</a:t>
            </a:r>
            <a:r>
              <a:rPr lang="el-GR" sz="2400" dirty="0" smtClean="0">
                <a:latin typeface="Comic Sans MS" pitchFamily="66" charset="0"/>
              </a:rPr>
              <a:t>: κυστική εκφύλιση του νεφρού σε τελικό στάδιο ΧΝΝ</a:t>
            </a:r>
            <a:endParaRPr lang="en-US" sz="24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el-GR" sz="24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b="1" dirty="0" err="1" smtClean="0">
                <a:latin typeface="Comic Sans MS" pitchFamily="66" charset="0"/>
              </a:rPr>
              <a:t>Σπειραματο</a:t>
            </a:r>
            <a:r>
              <a:rPr lang="el-GR" sz="2400" b="1" dirty="0" smtClean="0">
                <a:latin typeface="Comic Sans MS" pitchFamily="66" charset="0"/>
              </a:rPr>
              <a:t>-κυστική νεφρική νόσος</a:t>
            </a: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latin typeface="Comic Sans MS" pitchFamily="66" charset="0"/>
              </a:rPr>
              <a:t>Διαβήτης τύπου </a:t>
            </a:r>
            <a:r>
              <a:rPr lang="en-US" sz="2400" b="1" dirty="0" smtClean="0">
                <a:latin typeface="Comic Sans MS" pitchFamily="66" charset="0"/>
              </a:rPr>
              <a:t>MODY5</a:t>
            </a: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latin typeface="Comic Sans MS" pitchFamily="66" charset="0"/>
              </a:rPr>
              <a:t>Hajdu</a:t>
            </a:r>
            <a:r>
              <a:rPr lang="en-US" sz="2400" b="1" dirty="0" smtClean="0">
                <a:latin typeface="Comic Sans MS" pitchFamily="66" charset="0"/>
              </a:rPr>
              <a:t>-Cheney syndrome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Comic Sans MS" pitchFamily="66" charset="0"/>
              </a:rPr>
              <a:t>Oral-facial-digital syndrome type 1</a:t>
            </a:r>
            <a:endParaRPr lang="el-GR" sz="2400" b="1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770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528" y="2492896"/>
            <a:ext cx="82296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Παρ όλο που όλοι οι ασθενείς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εμφανίζουν κύστεις στους νεφρούς,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κλινική πορεία</a:t>
            </a:r>
            <a:r>
              <a:rPr lang="el-GR" sz="2400" dirty="0" smtClean="0">
                <a:latin typeface="Comic Sans MS" pitchFamily="66" charset="0"/>
              </a:rPr>
              <a:t>, οι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εξωνεφρικές εκδηλώσεις και η βαρύτητα της νόσου ποικίλει σημαντικά ακόμα και μέσα στην ίδια οικογένεια</a:t>
            </a:r>
            <a:r>
              <a:rPr lang="el-GR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03024" cy="600164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Comic Sans MS" pitchFamily="66" charset="0"/>
              </a:rPr>
              <a:t>Νεφρικές εκδηλώσεις</a:t>
            </a:r>
          </a:p>
          <a:p>
            <a:endParaRPr lang="el-GR" sz="3200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Εμφάνιση και αύξηση του όγκου των κύστεων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Νεφρική δυσλειτουργία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Υπέρταση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Άλγος νεφρικό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Νεφρολιθίαση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Ουρολοιμώξεις-λοιμώξεις των κύστεων</a:t>
            </a:r>
            <a:endParaRPr lang="en-US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Μακροσκοπική αιματουρία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Νεφρικό νεόπλασμα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Νεφρική ανεπάρκεια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l-GR" sz="3200" dirty="0" smtClean="0">
                <a:solidFill>
                  <a:srgbClr val="FFFF00"/>
                </a:solidFill>
                <a:latin typeface="Comic Sans MS" pitchFamily="66" charset="0"/>
              </a:rPr>
              <a:t>Άλλα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356" y="1524000"/>
            <a:ext cx="54387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091488" cy="164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0" y="3581400"/>
            <a:ext cx="7924800" cy="533400"/>
          </a:xfrm>
          <a:prstGeom prst="roundRect">
            <a:avLst/>
          </a:prstGeom>
          <a:solidFill>
            <a:srgbClr val="FF0000">
              <a:alpha val="51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"/>
          <p:cNvSpPr/>
          <p:nvPr/>
        </p:nvSpPr>
        <p:spPr>
          <a:xfrm>
            <a:off x="785786" y="2928934"/>
            <a:ext cx="7924800" cy="604838"/>
          </a:xfrm>
          <a:prstGeom prst="roundRect">
            <a:avLst/>
          </a:prstGeom>
          <a:solidFill>
            <a:srgbClr val="FF0000">
              <a:alpha val="51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Εισαγωγή-κύρια σημεία (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l-GR" dirty="0" smtClean="0">
                <a:latin typeface="Comic Sans MS" pitchFamily="66" charset="0"/>
              </a:rPr>
              <a:t>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4724399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err="1" smtClean="0">
                <a:latin typeface="Comic Sans MS" pitchFamily="66" charset="0"/>
              </a:rPr>
              <a:t>Πολυκυστική</a:t>
            </a:r>
            <a:r>
              <a:rPr lang="el-GR" sz="2000" dirty="0" smtClean="0">
                <a:latin typeface="Comic Sans MS" pitchFamily="66" charset="0"/>
              </a:rPr>
              <a:t> Νόσος των Νεφρών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Autosomal</a:t>
            </a:r>
            <a:r>
              <a:rPr lang="en-US" sz="2000" dirty="0" smtClean="0">
                <a:latin typeface="Comic Sans MS" pitchFamily="66" charset="0"/>
              </a:rPr>
              <a:t> Dominant Polycystic Kidney Disease</a:t>
            </a:r>
            <a:r>
              <a:rPr lang="el-GR" sz="2000" dirty="0" smtClean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ADPKD)</a:t>
            </a:r>
            <a:r>
              <a:rPr lang="el-GR" sz="2000" dirty="0" smtClean="0">
                <a:latin typeface="Comic Sans MS" pitchFamily="66" charset="0"/>
              </a:rPr>
              <a:t> είναι κληρονομική, πολύ-συστηματική νόσος με κυρίαρχες τις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νεφρικές βλάβες </a:t>
            </a:r>
            <a:r>
              <a:rPr lang="el-GR" sz="2000" dirty="0" smtClean="0">
                <a:latin typeface="Comic Sans MS" pitchFamily="66" charset="0"/>
              </a:rPr>
              <a:t>που συνοδεύονται από βλάβες στο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ήπαρ, πάγκρεας, καρδιά, εγκέφαλο και αγγεία</a:t>
            </a:r>
            <a:r>
              <a:rPr lang="el-GR" sz="2000" dirty="0" smtClean="0">
                <a:latin typeface="Comic Sans MS" pitchFamily="66" charset="0"/>
              </a:rPr>
              <a:t>.</a:t>
            </a:r>
          </a:p>
          <a:p>
            <a:r>
              <a:rPr lang="el-GR" sz="2000" dirty="0" smtClean="0">
                <a:latin typeface="Comic Sans MS" pitchFamily="66" charset="0"/>
              </a:rPr>
              <a:t>Στις Η.Π.Α. 300.000-600.000 άτομα και των δυο φύλων, ανεξάρτητα καταγωγής, πάσχουν από </a:t>
            </a:r>
            <a:r>
              <a:rPr lang="en-US" sz="2000" dirty="0" smtClean="0">
                <a:latin typeface="Comic Sans MS" pitchFamily="66" charset="0"/>
              </a:rPr>
              <a:t>ADPKD</a:t>
            </a:r>
            <a:r>
              <a:rPr lang="el-GR" sz="2000" dirty="0" smtClean="0">
                <a:latin typeface="Comic Sans MS" pitchFamily="66" charset="0"/>
              </a:rPr>
              <a:t>.</a:t>
            </a:r>
          </a:p>
          <a:p>
            <a:r>
              <a:rPr lang="el-GR" sz="2000" dirty="0" smtClean="0">
                <a:latin typeface="Comic Sans MS" pitchFamily="66" charset="0"/>
              </a:rPr>
              <a:t>Κάθε παιδί από γονέα που έχει τη νόσο έχει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50% πιθανότητα να κληρονομήσει</a:t>
            </a:r>
            <a:r>
              <a:rPr lang="el-GR" sz="2000" dirty="0" smtClean="0">
                <a:latin typeface="Comic Sans MS" pitchFamily="66" charset="0"/>
              </a:rPr>
              <a:t> το μεταλλαγμένο γονίδιο.</a:t>
            </a:r>
          </a:p>
          <a:p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5%</a:t>
            </a:r>
            <a:r>
              <a:rPr lang="el-GR" sz="2000" dirty="0" smtClean="0">
                <a:latin typeface="Comic Sans MS" pitchFamily="66" charset="0"/>
              </a:rPr>
              <a:t> των ασθενών παρουσιάζουν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για πρώτη φορά (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de novo)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στην οικογένεια την μετάλλαξη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0025"/>
            <a:ext cx="7086600" cy="665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0" y="5486400"/>
            <a:ext cx="4495800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4191000"/>
            <a:ext cx="4495800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2285984" y="2143116"/>
            <a:ext cx="442915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37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2895600"/>
            <a:ext cx="1600200" cy="228600"/>
          </a:xfrm>
          <a:prstGeom prst="roundRect">
            <a:avLst/>
          </a:prstGeom>
          <a:solidFill>
            <a:schemeClr val="tx2">
              <a:lumMod val="50000"/>
              <a:alpha val="48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2895600"/>
            <a:ext cx="1295400" cy="228600"/>
          </a:xfrm>
          <a:prstGeom prst="roundRect">
            <a:avLst/>
          </a:prstGeom>
          <a:solidFill>
            <a:schemeClr val="tx2">
              <a:lumMod val="50000"/>
              <a:alpha val="48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4600" y="2895600"/>
            <a:ext cx="1295400" cy="228600"/>
          </a:xfrm>
          <a:prstGeom prst="roundRect">
            <a:avLst/>
          </a:prstGeom>
          <a:solidFill>
            <a:srgbClr val="92D050">
              <a:alpha val="48000"/>
            </a:srgbClr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72400" y="2895600"/>
            <a:ext cx="1295400" cy="228600"/>
          </a:xfrm>
          <a:prstGeom prst="roundRect">
            <a:avLst/>
          </a:prstGeom>
          <a:solidFill>
            <a:srgbClr val="92D050">
              <a:alpha val="48000"/>
            </a:srgbClr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55273" y="2895600"/>
            <a:ext cx="1295400" cy="228600"/>
          </a:xfrm>
          <a:prstGeom prst="roundRect">
            <a:avLst/>
          </a:pr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" y="3924300"/>
            <a:ext cx="1884217" cy="228600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2200" y="3924300"/>
            <a:ext cx="1295400" cy="228600"/>
          </a:xfrm>
          <a:prstGeom prst="roundRect">
            <a:avLst/>
          </a:pr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3800" y="3924300"/>
            <a:ext cx="1239981" cy="228600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77000" y="3924300"/>
            <a:ext cx="1191490" cy="228600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765472" y="3924300"/>
            <a:ext cx="1191490" cy="228600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" y="4572000"/>
            <a:ext cx="1600200" cy="30480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41418" y="4572000"/>
            <a:ext cx="1295400" cy="304800"/>
          </a:xfrm>
          <a:prstGeom prst="roundRect">
            <a:avLst/>
          </a:pr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33800" y="4572000"/>
            <a:ext cx="1219200" cy="30480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00800" y="4558145"/>
            <a:ext cx="1219200" cy="30480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737762" y="4558145"/>
            <a:ext cx="1219200" cy="30480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10836" y="5257800"/>
            <a:ext cx="8652164" cy="304800"/>
          </a:xfrm>
          <a:prstGeom prst="roundRect">
            <a:avLst/>
          </a:prstGeom>
          <a:solidFill>
            <a:srgbClr val="7030A0">
              <a:alpha val="48000"/>
            </a:srgbClr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2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1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Πρώϊμη νεφρική δυσλειτουργία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77355" cy="4106198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Μείωση </a:t>
            </a:r>
            <a:r>
              <a:rPr lang="el-GR" sz="2400" dirty="0" smtClean="0">
                <a:latin typeface="Comic Sans MS" pitchFamily="66" charset="0"/>
              </a:rPr>
              <a:t>της ικανότητας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συμπύκνωσης</a:t>
            </a:r>
            <a:r>
              <a:rPr lang="el-GR" sz="2400" dirty="0" smtClean="0">
                <a:latin typeface="Comic Sans MS" pitchFamily="66" charset="0"/>
              </a:rPr>
              <a:t> των ούρων</a:t>
            </a: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Μείωση έκκρισης αμωνίας</a:t>
            </a: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Εμφάνιση λίθων </a:t>
            </a:r>
            <a:r>
              <a:rPr lang="el-GR" sz="2400" dirty="0" smtClean="0">
                <a:latin typeface="Comic Sans MS" pitchFamily="66" charset="0"/>
              </a:rPr>
              <a:t>ουρικού-οξαλικού ασβεστίου σε μεγαλύτερη συχνότητα από τον γενικό πληθυσμό</a:t>
            </a: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Αυξημένα επίπεδα αντι-διουρητικής ορμόνης </a:t>
            </a:r>
            <a:r>
              <a:rPr lang="el-GR" sz="2400" dirty="0" smtClean="0">
                <a:latin typeface="Comic Sans MS" pitchFamily="66" charset="0"/>
              </a:rPr>
              <a:t>– πιθανώς σχετιζόμενα με την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απώλεια συμπύκνωσης των ούρων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l-GR" sz="2400" dirty="0" smtClean="0">
                <a:latin typeface="Comic Sans MS" pitchFamily="66" charset="0"/>
              </a:rPr>
              <a:t>συμβάλλει στον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μηχανισμό εμφάνισης-ανάπτυξης των κύστεων</a:t>
            </a: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Αύξηση της σπειραματικής διήθησης </a:t>
            </a:r>
            <a:r>
              <a:rPr lang="el-GR" sz="2400" dirty="0" smtClean="0">
                <a:latin typeface="Comic Sans MS" pitchFamily="66" charset="0"/>
              </a:rPr>
              <a:t>σε παιδιά και νέους ενήλικες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7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3673" y="6927"/>
            <a:ext cx="7125113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Υπέρταση (ι)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762000"/>
            <a:ext cx="8686800" cy="46496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Πριν την εμφάνιση της υπέρτασης</a:t>
            </a:r>
            <a:r>
              <a:rPr lang="el-GR" sz="2400" dirty="0" smtClean="0">
                <a:latin typeface="Comic Sans MS" pitchFamily="66" charset="0"/>
              </a:rPr>
              <a:t>, σε νέα άτομα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παρατηρείται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μείωση της νεφρικής ροής αίματος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renal blood flow).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Υπέρταση</a:t>
            </a:r>
            <a:r>
              <a:rPr lang="el-GR" sz="2400" dirty="0" smtClean="0">
                <a:latin typeface="Comic Sans MS" pitchFamily="66" charset="0"/>
              </a:rPr>
              <a:t> εμφανίζεται συνήθως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πριν παρατηρηθεί οποιαδήποτε μείωση του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400" dirty="0" smtClean="0">
                <a:latin typeface="Comic Sans MS" pitchFamily="66" charset="0"/>
              </a:rPr>
              <a:t>και χαρακτηρίζεται από:</a:t>
            </a:r>
          </a:p>
          <a:p>
            <a:pPr lvl="1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Αύξηση </a:t>
            </a:r>
            <a:r>
              <a:rPr lang="el-GR" sz="2200" dirty="0" smtClean="0">
                <a:latin typeface="Comic Sans MS" pitchFamily="66" charset="0"/>
              </a:rPr>
              <a:t>των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νεφρικών αγγειακών αντιστάσεων</a:t>
            </a:r>
          </a:p>
          <a:p>
            <a:pPr lvl="1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Φυσιολογική ή αυξημένη </a:t>
            </a:r>
            <a:r>
              <a:rPr lang="el-GR" sz="2200" dirty="0" smtClean="0">
                <a:latin typeface="Comic Sans MS" pitchFamily="66" charset="0"/>
              </a:rPr>
              <a:t>περιφερική δραστηριότητα της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ρενίνης</a:t>
            </a:r>
          </a:p>
          <a:p>
            <a:pPr lvl="1"/>
            <a:r>
              <a:rPr lang="el-GR" sz="2200" dirty="0" smtClean="0">
                <a:latin typeface="Comic Sans MS" pitchFamily="66" charset="0"/>
              </a:rPr>
              <a:t>Επανακαθορισμό (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reset)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της σχέσης πίεσης-νατριούρησης</a:t>
            </a:r>
          </a:p>
          <a:p>
            <a:pPr lvl="1"/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Νατριο-ευαισθησία</a:t>
            </a:r>
          </a:p>
          <a:p>
            <a:pPr lvl="1"/>
            <a:r>
              <a:rPr lang="el-GR" sz="2200" dirty="0" smtClean="0">
                <a:latin typeface="Comic Sans MS" pitchFamily="66" charset="0"/>
              </a:rPr>
              <a:t>Φυσιολογικό ή αυξημένο εξωκυττάριο όγκο, όγκο πλάσματος και καρδιακή παροχή</a:t>
            </a:r>
          </a:p>
          <a:p>
            <a:pPr lvl="1"/>
            <a:r>
              <a:rPr lang="el-GR" sz="2200" dirty="0" smtClean="0">
                <a:latin typeface="Comic Sans MS" pitchFamily="66" charset="0"/>
              </a:rPr>
              <a:t>Μερική διόρθωση των αιμοδυναμικών νεφρικών διαταραχών και του χειρισμού </a:t>
            </a:r>
            <a:r>
              <a:rPr lang="en-US" sz="2200" dirty="0" smtClean="0">
                <a:latin typeface="Comic Sans MS" pitchFamily="66" charset="0"/>
              </a:rPr>
              <a:t>Na</a:t>
            </a:r>
            <a:r>
              <a:rPr lang="el-GR" sz="2200" dirty="0" smtClean="0">
                <a:latin typeface="Comic Sans MS" pitchFamily="66" charset="0"/>
              </a:rPr>
              <a:t> με τους 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ACEIs</a:t>
            </a:r>
            <a:r>
              <a:rPr lang="en-US" sz="2200" dirty="0" smtClean="0">
                <a:latin typeface="Comic Sans MS" pitchFamily="66" charset="0"/>
              </a:rPr>
              <a:t> </a:t>
            </a:r>
            <a:endParaRPr lang="el-GR" sz="2200" dirty="0" smtClean="0">
              <a:latin typeface="Comic Sans MS" pitchFamily="66" charset="0"/>
            </a:endParaRPr>
          </a:p>
          <a:p>
            <a:pPr lvl="1"/>
            <a:endParaRPr lang="el-GR" sz="22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6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Η διάγνωση της υπέρτασης συνήθως αργεί </a:t>
            </a:r>
            <a:r>
              <a:rPr lang="el-GR" sz="2200" dirty="0" smtClean="0">
                <a:latin typeface="Comic Sans MS" pitchFamily="66" charset="0"/>
              </a:rPr>
              <a:t>σε άτομα με </a:t>
            </a:r>
            <a:r>
              <a:rPr lang="en-US" sz="2200" dirty="0" smtClean="0">
                <a:latin typeface="Comic Sans MS" pitchFamily="66" charset="0"/>
              </a:rPr>
              <a:t>ADPKD</a:t>
            </a:r>
            <a:r>
              <a:rPr lang="el-GR" sz="2200" dirty="0" smtClean="0">
                <a:latin typeface="Comic Sans MS" pitchFamily="66" charset="0"/>
              </a:rPr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24ωρη καταγραφή της Α.Π σε παιδιά – νέους </a:t>
            </a:r>
            <a:r>
              <a:rPr lang="el-GR" sz="2200" dirty="0" smtClean="0">
                <a:latin typeface="Comic Sans MS" pitchFamily="66" charset="0"/>
              </a:rPr>
              <a:t>μπορεί να αποκαλύψει: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l-GR" sz="2200" dirty="0" smtClean="0">
                <a:latin typeface="Comic Sans MS" pitchFamily="66" charset="0"/>
              </a:rPr>
              <a:t>αυξημένη Α.Π.,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l-GR" sz="2200" dirty="0" smtClean="0">
                <a:latin typeface="Comic Sans MS" pitchFamily="66" charset="0"/>
              </a:rPr>
              <a:t>μη-εμφάνιση της νυκτερινής πτώσης της Α.Π.,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l-GR" sz="2200" dirty="0" smtClean="0">
                <a:latin typeface="Comic Sans MS" pitchFamily="66" charset="0"/>
              </a:rPr>
              <a:t>υπερβολική αύξηση κατά την άσκηση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l-GR" sz="2200" dirty="0" smtClean="0">
                <a:latin typeface="Comic Sans MS" pitchFamily="66" charset="0"/>
              </a:rPr>
              <a:t> μπορεί να συνοδεύονται από υπερτροφία της αριστερής κοιλίας και διαστολική δυσλειτουργία.</a:t>
            </a:r>
            <a:r>
              <a:rPr lang="en-US" sz="2200" dirty="0" smtClean="0">
                <a:latin typeface="Comic Sans MS" pitchFamily="66" charset="0"/>
              </a:rPr>
              <a:t> 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3004" y="247939"/>
            <a:ext cx="2698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omic Sans MS" pitchFamily="66" charset="0"/>
              </a:rPr>
              <a:t>Υπέρταση (</a:t>
            </a:r>
            <a:r>
              <a:rPr lang="el-GR" sz="3200" b="1" dirty="0" smtClean="0">
                <a:solidFill>
                  <a:srgbClr val="FFFF00"/>
                </a:solidFill>
                <a:latin typeface="Comic Sans MS" pitchFamily="66" charset="0"/>
              </a:rPr>
              <a:t>ι</a:t>
            </a:r>
            <a:r>
              <a:rPr lang="el-GR" sz="3200" b="1" dirty="0">
                <a:solidFill>
                  <a:srgbClr val="FFFF00"/>
                </a:solidFill>
                <a:latin typeface="Comic Sans MS" pitchFamily="66" charset="0"/>
              </a:rPr>
              <a:t>ι</a:t>
            </a:r>
            <a:r>
              <a:rPr lang="el-GR" sz="32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7772400" cy="2308324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Η έγκαιρη διάγνωση-θεραπεία της υπέρτασης στα άτομα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είναι πολύ  σημαντική επειδή οι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κύριες αιτίες θανάτου είναι οι καρδιαγγειακές</a:t>
            </a:r>
            <a:r>
              <a:rPr lang="el-GR" sz="2400" dirty="0" smtClean="0">
                <a:latin typeface="Comic Sans MS" pitchFamily="66" charset="0"/>
              </a:rPr>
              <a:t> (ανευρύσματα, βαλβιδικές παθήσεις κλπ) αλλά και επειδή η υπέρταση σχετίζεται με την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ταχεία εγκατάσταση της νεφρικής ανεπάρκειας 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88818"/>
            <a:ext cx="861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Αντι-υπερτασική αγωγή</a:t>
            </a:r>
          </a:p>
          <a:p>
            <a:pPr algn="ctr"/>
            <a:endParaRPr lang="el-GR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el-GR" sz="2000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Τα αντι-υπερτασικά εκλογής για την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δεν έχουν σαφώς καθοριστεί 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Λόγω του ρόλου που υποτίθεται ότι διαδραματίζει ο άξονας ρενίνης-αγγειοτασίνης στην Α.Υ. </a:t>
            </a:r>
            <a:r>
              <a:rPr lang="el-GR" sz="2400" dirty="0">
                <a:latin typeface="Comic Sans MS" pitchFamily="66" charset="0"/>
              </a:rPr>
              <a:t>σ</a:t>
            </a:r>
            <a:r>
              <a:rPr lang="el-GR" sz="2400" dirty="0" smtClean="0">
                <a:latin typeface="Comic Sans MS" pitchFamily="66" charset="0"/>
              </a:rPr>
              <a:t>τη νόσο,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οι αναστολείς του μετατρεπτικού ενζύμου (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ACEIs)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και οι αποκλειστές των υποδοχέων της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AGII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θεωρούνται οι πιο κατάλληλες κατηγορίες φαρμάκων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7620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Νεφρικό άλγος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l-GR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Συχνό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Αιτίες: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αιμορραγία κύστεων, νεφρολιθίαση, λοίμωξη κύστεων και σπάνια νεοπλασία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Αίσθημα πληρότητας ή άλγους </a:t>
            </a:r>
            <a:r>
              <a:rPr lang="el-GR" sz="2400" dirty="0" smtClean="0">
                <a:latin typeface="Comic Sans MS" pitchFamily="66" charset="0"/>
              </a:rPr>
              <a:t>καθώς οι κύστεις μεγαλώνουν και ο όγκος τους αυξάνει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Συνοδός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μακροσκοπική αιματουρία </a:t>
            </a:r>
            <a:r>
              <a:rPr lang="el-GR" sz="2400" dirty="0" smtClean="0">
                <a:latin typeface="Comic Sans MS" pitchFamily="66" charset="0"/>
              </a:rPr>
              <a:t>μπορεί να υποδηλώνει ρήξη κύστεων ή νεφρολιθίαση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Αιματουρία+πυρετός</a:t>
            </a:r>
            <a:r>
              <a:rPr lang="el-GR" sz="2400" dirty="0" smtClean="0">
                <a:latin typeface="Comic Sans MS" pitchFamily="66" charset="0"/>
              </a:rPr>
              <a:t>: λοίμωξη των κύστεων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Το άλγος τις περισσότερες φορές είναι παροδικό και υφίεται με απλά αναλγητικά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l-GR" sz="2400" dirty="0" smtClean="0">
                <a:latin typeface="Comic Sans MS" pitchFamily="66" charset="0"/>
              </a:rPr>
              <a:t>Σπάνια, όταν επιμένει και συνοδεύεται από πτώση του αιματοκρίτη: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οπισθοπεριτοναϊκή αιμορραγία</a:t>
            </a:r>
          </a:p>
          <a:p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00"/>
                </a:solidFill>
                <a:latin typeface="Comic Sans MS" pitchFamily="66" charset="0"/>
              </a:rPr>
              <a:t>Νεφρικό </a:t>
            </a:r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άλγος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(ii)</a:t>
            </a:r>
            <a:endParaRPr lang="el-GR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 algn="ctr"/>
            <a:endParaRPr lang="el-GR" sz="2800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Μετά τον αποκλεισμό νεφρολιθίασης, λοίμωξης ή όγκου: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χορήγηση απλών αναλγητικών με αποφυγή μακροχρόνιας χορήγησης νεφροτοξικών, τρικυκλικά αντι-καταθλιπτικά, σύντομης διάρκειας χορήγηση οποιοειδών ή τοπική έκχυση αναισθητικών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Επεμβατικά: 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Αναρρόφηση υγρού των κύστεων </a:t>
            </a:r>
            <a:r>
              <a:rPr lang="el-GR" sz="2400" dirty="0" smtClean="0">
                <a:latin typeface="Comic Sans MS" pitchFamily="66" charset="0"/>
              </a:rPr>
              <a:t>(εκκενωτική και διαγνωστική) υπό υπερηχογραφικό ή </a:t>
            </a:r>
            <a:r>
              <a:rPr lang="en-US" sz="2400" dirty="0" smtClean="0">
                <a:latin typeface="Comic Sans MS" pitchFamily="66" charset="0"/>
              </a:rPr>
              <a:t>CT </a:t>
            </a:r>
            <a:r>
              <a:rPr lang="el-GR" sz="2400" dirty="0" smtClean="0">
                <a:latin typeface="Comic Sans MS" pitchFamily="66" charset="0"/>
              </a:rPr>
              <a:t>έλεγχο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Έκχυση σκληρυντικών ουσιών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95% εθανόλη</a:t>
            </a:r>
            <a:r>
              <a:rPr lang="el-GR" sz="2400" dirty="0" smtClean="0">
                <a:latin typeface="Comic Sans MS" pitchFamily="66" charset="0"/>
              </a:rPr>
              <a:t>, όξινες ουσίες, μινοκυκλίνη κ.λπ.)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Χειρουργική αποσυμπίεση </a:t>
            </a:r>
            <a:r>
              <a:rPr lang="el-GR" sz="2400" dirty="0" smtClean="0">
                <a:latin typeface="Comic Sans MS" pitchFamily="66" charset="0"/>
              </a:rPr>
              <a:t>(απαλύνει τον πόνο, δεν επηρρεάζει την πορεία της νόσου)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Άνοιγμα παραθύρων </a:t>
            </a:r>
            <a:r>
              <a:rPr lang="el-GR" sz="2400" dirty="0" smtClean="0">
                <a:latin typeface="Comic Sans MS" pitchFamily="66" charset="0"/>
              </a:rPr>
              <a:t>λαπαροσκοπικά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Νεφρεκτομή</a:t>
            </a:r>
            <a:r>
              <a:rPr lang="el-GR" sz="2400" dirty="0" smtClean="0">
                <a:latin typeface="Comic Sans MS" pitchFamily="66" charset="0"/>
              </a:rPr>
              <a:t> σε ασθενείς με ΧΝΝ τελικού σταδίου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900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Αιμορραγία κύστεων-μακροσκοπική αιματουρία</a:t>
            </a:r>
          </a:p>
          <a:p>
            <a:pPr algn="ctr"/>
            <a:endParaRPr lang="el-GR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Τα επεισόδια αιμορραγίας κύστεων-μακροσκοπικής αιματουρίας είναι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συνήθως παροδικά και ήπια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Απαντούν θετικά σε συντηρητικά μέσα: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ανάπαυση, αναλγητικά και ενυδάτωση για πρόληψη σχηματισμού αιμορραγικών θρόμβων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Σπάνια οι αμορραγίες είναι σοβαρές, μπορεί να σχηματιστεί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οπισθοπεριτοναϊκό αιμάτωμα</a:t>
            </a:r>
            <a:r>
              <a:rPr lang="el-GR" sz="2400" dirty="0" smtClean="0">
                <a:latin typeface="Comic Sans MS" pitchFamily="66" charset="0"/>
              </a:rPr>
              <a:t>, να πέσει ο αιματοκρίτης και να υπάρξει αιμοδυναμική αστάθεια: εισαγωγή στο νοσοκομείο, μεταγγίσεις, έλεγχος με </a:t>
            </a:r>
            <a:r>
              <a:rPr lang="en-US" sz="2400" dirty="0" smtClean="0">
                <a:latin typeface="Comic Sans MS" pitchFamily="66" charset="0"/>
              </a:rPr>
              <a:t>CT </a:t>
            </a:r>
            <a:r>
              <a:rPr lang="el-GR" sz="2400" dirty="0" smtClean="0">
                <a:latin typeface="Comic Sans MS" pitchFamily="66" charset="0"/>
              </a:rPr>
              <a:t>ή αγγειογραφία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Χειρουργική ή ακτινο-επεμβατική θεραπεία </a:t>
            </a:r>
            <a:r>
              <a:rPr lang="el-GR" sz="2400" dirty="0" smtClean="0">
                <a:latin typeface="Comic Sans MS" pitchFamily="66" charset="0"/>
              </a:rPr>
              <a:t>όπου υπάρχει ένδειξη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Μακροσκοπική αιματουρία που διαρκεί &gt; 1 εβδομάδα σε άτομα &gt; 50 ετών πρέπει να διερευνάται αναλυτικά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5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Εισαγωγή-κύρια σημεία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ii</a:t>
            </a:r>
            <a:r>
              <a:rPr lang="el-GR" dirty="0" smtClean="0">
                <a:latin typeface="Comic Sans MS" pitchFamily="66" charset="0"/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Οι ασθενείς παρουσιάζουν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πολυάριθμες νεφρικές κύστεις πλήρεις υγρού</a:t>
            </a:r>
            <a:r>
              <a:rPr lang="el-GR" sz="2000" dirty="0" smtClean="0">
                <a:latin typeface="Comic Sans MS" pitchFamily="66" charset="0"/>
              </a:rPr>
              <a:t>.</a:t>
            </a:r>
          </a:p>
          <a:p>
            <a:r>
              <a:rPr lang="el-GR" sz="2000" dirty="0" smtClean="0">
                <a:latin typeface="Comic Sans MS" pitchFamily="66" charset="0"/>
              </a:rPr>
              <a:t>Οι κύστεις μπορεί να αιμορραγήσουν εξ αιτίας μικρών ή μεγάλων τραυματισμών, το υγρό να γίνει αιμορραγικό και να μολυνθεί.</a:t>
            </a:r>
          </a:p>
          <a:p>
            <a:r>
              <a:rPr lang="el-GR" sz="2000" dirty="0" smtClean="0">
                <a:latin typeface="Comic Sans MS" pitchFamily="66" charset="0"/>
              </a:rPr>
              <a:t>Σπάνια μπορεί να </a:t>
            </a:r>
            <a:r>
              <a:rPr lang="el-GR" sz="2000" dirty="0" err="1" smtClean="0">
                <a:latin typeface="Comic Sans MS" pitchFamily="66" charset="0"/>
              </a:rPr>
              <a:t>εξαλλαγούν</a:t>
            </a:r>
            <a:r>
              <a:rPr lang="el-GR" sz="2000" dirty="0" smtClean="0">
                <a:latin typeface="Comic Sans MS" pitchFamily="66" charset="0"/>
              </a:rPr>
              <a:t> σε κακοήθεις αν και ο </a:t>
            </a:r>
            <a:r>
              <a:rPr lang="el-GR" sz="2000" dirty="0" err="1" smtClean="0">
                <a:latin typeface="Comic Sans MS" pitchFamily="66" charset="0"/>
              </a:rPr>
              <a:t>επιπολασμός</a:t>
            </a:r>
            <a:r>
              <a:rPr lang="el-GR" sz="2000" dirty="0" smtClean="0">
                <a:latin typeface="Comic Sans MS" pitchFamily="66" charset="0"/>
              </a:rPr>
              <a:t> του νεφρικού νεοπλάσματος σε ασθενείς με </a:t>
            </a:r>
            <a:r>
              <a:rPr lang="en-US" sz="2000" dirty="0" smtClean="0">
                <a:latin typeface="Comic Sans MS" pitchFamily="66" charset="0"/>
              </a:rPr>
              <a:t>ADPKD </a:t>
            </a:r>
            <a:r>
              <a:rPr lang="el-GR" sz="2000" dirty="0" smtClean="0">
                <a:latin typeface="Comic Sans MS" pitchFamily="66" charset="0"/>
              </a:rPr>
              <a:t>είναι παρόμοιος με αυτόν σε άτομα που δεν έχουν την νόσο. </a:t>
            </a:r>
          </a:p>
          <a:p>
            <a:r>
              <a:rPr lang="el-GR" sz="2000" dirty="0" smtClean="0">
                <a:latin typeface="Comic Sans MS" pitchFamily="66" charset="0"/>
              </a:rPr>
              <a:t>Αν και η Α</a:t>
            </a:r>
            <a:r>
              <a:rPr lang="en-US" sz="2000" dirty="0" smtClean="0">
                <a:latin typeface="Comic Sans MS" pitchFamily="66" charset="0"/>
              </a:rPr>
              <a:t>DKPD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αρχίζει ήδη κατά την εμβρυική περίοδο</a:t>
            </a:r>
            <a:r>
              <a:rPr lang="el-GR" sz="2000" dirty="0" smtClean="0">
                <a:latin typeface="Comic Sans MS" pitchFamily="66" charset="0"/>
              </a:rPr>
              <a:t>, μπορεί να περάσει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απαρατήρητη για αρκετές δεκαετίες </a:t>
            </a:r>
            <a:r>
              <a:rPr lang="el-GR" sz="2000" dirty="0" smtClean="0">
                <a:latin typeface="Comic Sans MS" pitchFamily="66" charset="0"/>
              </a:rPr>
              <a:t>στη ζωή του πάσχοντος. 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924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Νεφρολιθίαση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l-GR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l-GR" dirty="0"/>
          </a:p>
          <a:p>
            <a:pPr marL="285750" indent="-285750">
              <a:buFont typeface="Wingdings" pitchFamily="2" charset="2"/>
              <a:buChar char="v"/>
            </a:pPr>
            <a:r>
              <a:rPr lang="el-GR" sz="2400" dirty="0" smtClean="0">
                <a:latin typeface="Comic Sans MS" pitchFamily="66" charset="0"/>
              </a:rPr>
              <a:t>Ο επιπολασμός της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νεφρολιθίασης</a:t>
            </a:r>
            <a:r>
              <a:rPr lang="el-GR" sz="2400" dirty="0" smtClean="0">
                <a:latin typeface="Comic Sans MS" pitchFamily="66" charset="0"/>
              </a:rPr>
              <a:t> σε ασθενείς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είναι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20%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2400" dirty="0" smtClean="0">
                <a:latin typeface="Comic Sans MS" pitchFamily="66" charset="0"/>
              </a:rPr>
              <a:t>Οι λίθοι είναι συνήθως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ουρικού οξέως </a:t>
            </a:r>
            <a:r>
              <a:rPr lang="el-GR" sz="2400" dirty="0" smtClean="0">
                <a:latin typeface="Comic Sans MS" pitchFamily="66" charset="0"/>
              </a:rPr>
              <a:t>και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οξαλικού ασβεστίου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αργή ροή ούρων-λόγω της διαταραγμένης αρχιτεκτονικής του νεφρού</a:t>
            </a:r>
            <a:r>
              <a:rPr lang="el-GR" sz="2400" dirty="0" smtClean="0">
                <a:latin typeface="Comic Sans MS" pitchFamily="66" charset="0"/>
              </a:rPr>
              <a:t>- και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μεταβολικοί παράγοντες</a:t>
            </a:r>
            <a:r>
              <a:rPr lang="el-GR" sz="2400" dirty="0" smtClean="0">
                <a:latin typeface="Comic Sans MS" pitchFamily="66" charset="0"/>
              </a:rPr>
              <a:t> (μειωμένη έκκριση αμωνίας, χαμηλό </a:t>
            </a:r>
            <a:r>
              <a:rPr lang="en-US" sz="2400" dirty="0" err="1" smtClean="0">
                <a:latin typeface="Comic Sans MS" pitchFamily="66" charset="0"/>
              </a:rPr>
              <a:t>ph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ούρων, χαμηλή περιεκτικότητα ούρων σε κιτρικό) προδιαθέτουν στον σχηματισμό λίθων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Νεφρολιθίαση (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ii)</a:t>
            </a:r>
            <a:endParaRPr lang="el-GR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Μικροί λίθοι ουρικού ανιχνεύονται καλύτερα με </a:t>
            </a:r>
            <a:r>
              <a:rPr lang="en-US" sz="2400" dirty="0" smtClean="0">
                <a:latin typeface="Comic Sans MS" pitchFamily="66" charset="0"/>
              </a:rPr>
              <a:t>CT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O </a:t>
            </a:r>
            <a:r>
              <a:rPr lang="el-GR" sz="2400" dirty="0" smtClean="0">
                <a:latin typeface="Comic Sans MS" pitchFamily="66" charset="0"/>
              </a:rPr>
              <a:t>θεραπευτικός χειρισμός είναι παρόμοιος με άλλους ασθενείς χωρίς</a:t>
            </a:r>
            <a:r>
              <a:rPr lang="en-US" sz="2400" dirty="0" smtClean="0">
                <a:latin typeface="Comic Sans MS" pitchFamily="66" charset="0"/>
              </a:rPr>
              <a:t> ADPKD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Αφθονη λήψη υγρών και κιτρικού καλίου </a:t>
            </a:r>
            <a:r>
              <a:rPr lang="el-GR" sz="2400" dirty="0" smtClean="0">
                <a:latin typeface="Comic Sans MS" pitchFamily="66" charset="0"/>
              </a:rPr>
              <a:t>σε λίθους ουρικού, οξαλικού ασβεστίου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Αλκαλοποίηση και αλοπουρινόλη </a:t>
            </a:r>
            <a:r>
              <a:rPr lang="el-GR" sz="2400" dirty="0" smtClean="0">
                <a:latin typeface="Comic Sans MS" pitchFamily="66" charset="0"/>
              </a:rPr>
              <a:t>για λίθους ουρικού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Λιθοτριψία ή ανοιχτή χειρουργική επέμβαση </a:t>
            </a:r>
            <a:r>
              <a:rPr lang="el-GR" sz="2400" dirty="0" smtClean="0">
                <a:latin typeface="Comic Sans MS" pitchFamily="66" charset="0"/>
              </a:rPr>
              <a:t>όπου χρειάζεται  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5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39" y="2051026"/>
            <a:ext cx="8773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Ουρολοιμώξεις</a:t>
            </a:r>
          </a:p>
          <a:p>
            <a:endParaRPr lang="el-GR" dirty="0"/>
          </a:p>
          <a:p>
            <a:pPr marL="285750" indent="-285750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Η επίπτωση των ουρολοιμώξεων υπερεκτιμήθηκε στο παρελθόν λόγω του συχνού ευρήματος της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άσηπτης πυουρίας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Πιο συχνες στις γυναίκες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Συνήθη μικρόβια: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E. coli,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Enterobacteriaceae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4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9144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Λοίμωξη των κύστεων (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algn="ctr"/>
            <a:endParaRPr lang="el-GR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Εάν υπάρχει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πυρετός-άλγος στους νεφρούς </a:t>
            </a:r>
            <a:r>
              <a:rPr lang="el-GR" sz="2400" dirty="0" smtClean="0">
                <a:latin typeface="Comic Sans MS" pitchFamily="66" charset="0"/>
              </a:rPr>
              <a:t>πρέπει να γίνει απεικόνιση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CT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ή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έχουν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μεγάλη ευαισθησία </a:t>
            </a:r>
            <a:r>
              <a:rPr lang="el-GR" sz="2400" dirty="0" smtClean="0">
                <a:latin typeface="Comic Sans MS" pitchFamily="66" charset="0"/>
              </a:rPr>
              <a:t>στον εντοπισμό επιπλοκών μέσα στις κύστεις αλλά πολύ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μικρή ειδικότητα </a:t>
            </a:r>
            <a:r>
              <a:rPr lang="el-GR" sz="2400" dirty="0" smtClean="0">
                <a:latin typeface="Comic Sans MS" pitchFamily="66" charset="0"/>
              </a:rPr>
              <a:t>για τη λοίμωξη</a:t>
            </a:r>
          </a:p>
          <a:p>
            <a:pPr>
              <a:buBlip>
                <a:blip r:embed="rId2"/>
              </a:buBlip>
            </a:pP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Σπινθήρογράφημα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με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Indium-labeled white cell </a:t>
            </a:r>
            <a:r>
              <a:rPr lang="el-GR" sz="2400" dirty="0" smtClean="0">
                <a:latin typeface="Comic Sans MS" pitchFamily="66" charset="0"/>
              </a:rPr>
              <a:t>είναι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πιο ειδικό</a:t>
            </a:r>
            <a:r>
              <a:rPr lang="el-GR" sz="2400" dirty="0" smtClean="0">
                <a:latin typeface="Comic Sans MS" pitchFamily="66" charset="0"/>
              </a:rPr>
              <a:t> αλλά με αρκετά ψευδώς θετικά και αρνητικά αποτελέσματα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Αναρρόφηση του υγρού </a:t>
            </a:r>
            <a:r>
              <a:rPr lang="el-GR" sz="2400" dirty="0" smtClean="0">
                <a:latin typeface="Comic Sans MS" pitchFamily="66" charset="0"/>
              </a:rPr>
              <a:t>μιας ύποπτης κύστεως υπό </a:t>
            </a:r>
            <a:r>
              <a:rPr lang="en-US" sz="2400" dirty="0" smtClean="0">
                <a:latin typeface="Comic Sans MS" pitchFamily="66" charset="0"/>
              </a:rPr>
              <a:t>echo </a:t>
            </a:r>
            <a:r>
              <a:rPr lang="el-GR" sz="2400" dirty="0" smtClean="0">
                <a:latin typeface="Comic Sans MS" pitchFamily="66" charset="0"/>
              </a:rPr>
              <a:t>ή </a:t>
            </a:r>
            <a:r>
              <a:rPr lang="en-US" sz="2400" dirty="0" smtClean="0">
                <a:latin typeface="Comic Sans MS" pitchFamily="66" charset="0"/>
              </a:rPr>
              <a:t>CT </a:t>
            </a:r>
            <a:r>
              <a:rPr lang="el-GR" sz="2400" dirty="0" smtClean="0">
                <a:latin typeface="Comic Sans MS" pitchFamily="66" charset="0"/>
              </a:rPr>
              <a:t>έλεγχο και καλλιέργεια του</a:t>
            </a:r>
          </a:p>
          <a:p>
            <a:endParaRPr lang="el-GR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6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83847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FFFF00"/>
                </a:solidFill>
                <a:latin typeface="Comic Sans MS" pitchFamily="66" charset="0"/>
              </a:rPr>
              <a:t>Λοίμωξη των κύστεων </a:t>
            </a:r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ii</a:t>
            </a:r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Η θεραπεία είναι δύσκολη</a:t>
            </a:r>
          </a:p>
          <a:p>
            <a:pPr>
              <a:buBlip>
                <a:blip r:embed="rId2"/>
              </a:buBlip>
            </a:pPr>
            <a:r>
              <a:rPr lang="el-GR" sz="2400" dirty="0">
                <a:latin typeface="Comic Sans MS" pitchFamily="66" charset="0"/>
              </a:rPr>
              <a:t>Κύριο πρόβλημα: η διείσδυση ΑΒ στις κύστεις. Το επιθήλιο ορισμένων κύστεων μοιάζει με αυτό του άπω σωληναρίου και μόνο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λιπόφιλα ΑΒ </a:t>
            </a:r>
            <a:r>
              <a:rPr lang="el-GR" sz="2400" dirty="0">
                <a:latin typeface="Comic Sans MS" pitchFamily="66" charset="0"/>
              </a:rPr>
              <a:t>ικανά να διασχίσουν τις </a:t>
            </a:r>
            <a:r>
              <a:rPr lang="en-US" sz="2400" dirty="0">
                <a:latin typeface="Comic Sans MS" pitchFamily="66" charset="0"/>
              </a:rPr>
              <a:t>tight junctions </a:t>
            </a:r>
            <a:r>
              <a:rPr lang="el-GR" sz="2400" dirty="0">
                <a:latin typeface="Comic Sans MS" pitchFamily="66" charset="0"/>
              </a:rPr>
              <a:t>μπορούν να εισέλθουν στο εσωτερικό. Σε άλλες κύστεις τα ΑΒ μπορεί να εισέλθουν με διάχυση αλλά οι συγκεντρώσεις που δημιουργούν παρουσιάζουν μεγάλη διακύμανση.</a:t>
            </a:r>
          </a:p>
          <a:p>
            <a:pPr>
              <a:buBlip>
                <a:blip r:embed="rId2"/>
              </a:buBlip>
            </a:pP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ΑΒ εκλογής </a:t>
            </a:r>
            <a:r>
              <a:rPr lang="el-GR" sz="2400" dirty="0">
                <a:latin typeface="Comic Sans MS" pitchFamily="66" charset="0"/>
              </a:rPr>
              <a:t>τα λιπόφιλα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ΤΡΙΜΕΘΟΠΡΙΜΗ-ΣΟΥΛΦΑΜΕΘΟΞΑΖΟΛΗ και ΚΙΝΟΛΟΝΕς</a:t>
            </a:r>
            <a:r>
              <a:rPr lang="el-GR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fluoro</a:t>
            </a:r>
            <a:r>
              <a:rPr lang="en-US" sz="2400" dirty="0">
                <a:latin typeface="Comic Sans MS" pitchFamily="66" charset="0"/>
              </a:rPr>
              <a:t>-quinolones)</a:t>
            </a:r>
            <a:r>
              <a:rPr lang="el-GR" sz="2400" dirty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>
                <a:latin typeface="Comic Sans MS" pitchFamily="66" charset="0"/>
              </a:rPr>
              <a:t>Αν ο πυρετός συνεχίζεται μετά από 1-2 εβδομάδες από την χορήγηση ΑΒ </a:t>
            </a:r>
            <a:r>
              <a:rPr lang="el-GR" sz="2400" dirty="0">
                <a:latin typeface="Calibri"/>
              </a:rPr>
              <a:t>→</a:t>
            </a:r>
            <a:r>
              <a:rPr lang="el-GR" sz="2400" dirty="0"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χειρουργική εκκένωση της κύστης</a:t>
            </a:r>
          </a:p>
          <a:p>
            <a:pPr>
              <a:buBlip>
                <a:blip r:embed="rId2"/>
              </a:buBlip>
            </a:pPr>
            <a:r>
              <a:rPr lang="el-GR" sz="2400" dirty="0">
                <a:latin typeface="Comic Sans MS" pitchFamily="66" charset="0"/>
              </a:rPr>
              <a:t>Αν ο πυρετός υποστρέψει → έλεγχος για απόφραξη, λίθους, περινεφρικό απόστημα → εάν δεν εντοπιστούν επιπλοκές,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παράταση ΑΒ για αρκετό χρονικό διάστημα </a:t>
            </a:r>
            <a:r>
              <a:rPr lang="el-GR" sz="2400" dirty="0">
                <a:latin typeface="Comic Sans MS" pitchFamily="66" charset="0"/>
              </a:rPr>
              <a:t>(μήνες</a:t>
            </a:r>
            <a:r>
              <a:rPr lang="el-GR" sz="2400" dirty="0" smtClean="0">
                <a:latin typeface="Comic Sans MS" pitchFamily="66" charset="0"/>
              </a:rPr>
              <a:t>)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5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858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Νεφρο-κυτταρικό καρκίνωμα</a:t>
            </a:r>
          </a:p>
          <a:p>
            <a:endParaRPr lang="el-GR" sz="2800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Δεν παρατηρείται με μεγαλύτερη συχνότητα </a:t>
            </a:r>
            <a:r>
              <a:rPr lang="el-GR" sz="2400" dirty="0" smtClean="0">
                <a:latin typeface="Comic Sans MS" pitchFamily="66" charset="0"/>
              </a:rPr>
              <a:t>σε ασθενείς με</a:t>
            </a:r>
            <a:r>
              <a:rPr lang="en-US" sz="2400" dirty="0" smtClean="0">
                <a:latin typeface="Comic Sans MS" pitchFamily="66" charset="0"/>
              </a:rPr>
              <a:t> ADPKD </a:t>
            </a:r>
            <a:r>
              <a:rPr lang="el-GR" sz="2400" dirty="0" smtClean="0">
                <a:latin typeface="Comic Sans MS" pitchFamily="66" charset="0"/>
              </a:rPr>
              <a:t>παρά στον γενικό πληθυσμό αλλά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Όταν εμφανιστεί, παρατηρείται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σε νεότερη ηλικία σε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ADPKD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, με εντονότερη τη γενική συμπτωματολογία</a:t>
            </a:r>
            <a:r>
              <a:rPr lang="el-GR" sz="2400" dirty="0" smtClean="0">
                <a:latin typeface="Comic Sans MS" pitchFamily="66" charset="0"/>
              </a:rPr>
              <a:t>, υψηλότερη συχνότητα αμφοτερόπλευρων, σαρκοματοειδών (</a:t>
            </a:r>
            <a:r>
              <a:rPr lang="en-US" sz="2400" dirty="0" err="1" smtClean="0">
                <a:latin typeface="Comic Sans MS" pitchFamily="66" charset="0"/>
              </a:rPr>
              <a:t>sarcomatoid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l-GR" sz="2400" dirty="0" smtClean="0">
                <a:latin typeface="Comic Sans MS" pitchFamily="66" charset="0"/>
              </a:rPr>
              <a:t>και μεταστατικών όγκων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Απεικονιστικά:</a:t>
            </a:r>
            <a:r>
              <a:rPr lang="el-GR" sz="2400" dirty="0" smtClean="0">
                <a:latin typeface="Comic Sans MS" pitchFamily="66" charset="0"/>
              </a:rPr>
              <a:t> στερεή μάζα στο υπερηχογράφημα, επασβεστώσεις σε </a:t>
            </a:r>
            <a:r>
              <a:rPr lang="en-US" sz="2400" dirty="0" smtClean="0">
                <a:latin typeface="Comic Sans MS" pitchFamily="66" charset="0"/>
              </a:rPr>
              <a:t>CT, </a:t>
            </a:r>
            <a:r>
              <a:rPr lang="el-GR" sz="2400" dirty="0" smtClean="0">
                <a:latin typeface="Comic Sans MS" pitchFamily="66" charset="0"/>
              </a:rPr>
              <a:t>λεμφαδενοπάθεια.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l-GR" sz="2400" dirty="0" smtClean="0">
                <a:latin typeface="Comic Sans MS" pitchFamily="66" charset="0"/>
              </a:rPr>
              <a:t>Υπερβολικά μεγάλος όγκος νεφρών: πίεση στη κάτω κοίλη φλέβα, πρόβλημα στη κένωση του στομάχου (ιδιαίτερα μετά από μεγάλη αύξηση του Δ.Ν) </a:t>
            </a:r>
            <a:endParaRPr lang="el-GR" sz="24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0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09600" y="685800"/>
            <a:ext cx="792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Νεφρική ανεπάρκεια</a:t>
            </a:r>
          </a:p>
          <a:p>
            <a:endParaRPr lang="el-G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50%</a:t>
            </a:r>
            <a:r>
              <a:rPr lang="el-GR" sz="2400" dirty="0" smtClean="0">
                <a:latin typeface="Comic Sans MS" pitchFamily="66" charset="0"/>
              </a:rPr>
              <a:t> των ασθενών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θα έχουν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ΧΝΑ τελικού σταδίου </a:t>
            </a:r>
            <a:r>
              <a:rPr lang="el-GR" sz="2400" dirty="0" smtClean="0">
                <a:latin typeface="Comic Sans MS" pitchFamily="66" charset="0"/>
              </a:rPr>
              <a:t>στην ηλικία των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60 ετών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Μετά την πρώτη διαπίστωση της νεφρικής ανεπάρκειας, ο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ρυθμός μείωσης του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GFR </a:t>
            </a:r>
            <a:r>
              <a:rPr lang="el-GR" sz="2400" dirty="0" smtClean="0">
                <a:latin typeface="Comic Sans MS" pitchFamily="66" charset="0"/>
              </a:rPr>
              <a:t>είναι περίπου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ml/min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ετησίως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Μηχανισμοί έκπτωσης της νεφρικής λειτουργίας: 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πίεση του φυσιολογικού παρεγχύματος </a:t>
            </a:r>
            <a:r>
              <a:rPr lang="el-GR" sz="2400" dirty="0" smtClean="0">
                <a:latin typeface="Comic Sans MS" pitchFamily="66" charset="0"/>
              </a:rPr>
              <a:t>από τις συνεχώς αυξανόμενες σε όγκο κύστεις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Αγγειακή σκλήρυνση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Χρόνια διάμεση φλεγμονή –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ίνωση</a:t>
            </a:r>
            <a:endParaRPr lang="el-G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Απόπτωση των επιθηλιακών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σωληναριακών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κυττάρων   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5800" y="1066800"/>
            <a:ext cx="777240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Ο όγκος των νεφρών και των κύστεων είναι ο ισχυρότερος προγνωστικός παράγοντας  έκπτωσης της νεφρικής λειτουργίας</a:t>
            </a:r>
            <a:endParaRPr lang="el-G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81000" y="2895600"/>
            <a:ext cx="84582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μείωση της νεφρικής ροής αίματος λόγω των αυξημένων νεφρικών αγγειακών αντιστάσεων</a:t>
            </a:r>
            <a:r>
              <a:rPr lang="el-GR" sz="2400" dirty="0" smtClean="0">
                <a:latin typeface="Comic Sans MS" pitchFamily="66" charset="0"/>
              </a:rPr>
              <a:t> (</a:t>
            </a:r>
            <a:r>
              <a:rPr lang="en-US" sz="2400" dirty="0" smtClean="0">
                <a:latin typeface="Comic Sans MS" pitchFamily="66" charset="0"/>
              </a:rPr>
              <a:t>vascular remodeling) </a:t>
            </a:r>
            <a:r>
              <a:rPr lang="el-GR" sz="2400" dirty="0" smtClean="0">
                <a:latin typeface="Comic Sans MS" pitchFamily="66" charset="0"/>
              </a:rPr>
              <a:t>φαίνεται πως είναι επίσης σημαντικός παράγοντας ιδιαίτερα για περιπτώσεις όπου ο όγκος των νεφρών υπολείπεται 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3400" y="5029200"/>
            <a:ext cx="8077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Και άλλοι παράγοντες, περιλαμβανομένης και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της κατάχρησης αναλγητικών</a:t>
            </a:r>
            <a:r>
              <a:rPr lang="el-GR" sz="2000" dirty="0" smtClean="0">
                <a:latin typeface="Comic Sans MS" pitchFamily="66" charset="0"/>
              </a:rPr>
              <a:t>, συμβάλλουν στην έκπτωση της νεφρικής λειτουργίας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2000"/>
            <a:ext cx="4916479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omic Sans MS" pitchFamily="66" charset="0"/>
              </a:rPr>
              <a:t>Εξωνεφρικές εκδηλώ</a:t>
            </a:r>
            <a:r>
              <a:rPr lang="el-GR" sz="2800" b="1" dirty="0" smtClean="0">
                <a:latin typeface="Comic Sans MS" pitchFamily="66" charset="0"/>
              </a:rPr>
              <a:t>σεις</a:t>
            </a:r>
          </a:p>
          <a:p>
            <a:pPr algn="ctr"/>
            <a:endParaRPr lang="el-GR" sz="2800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l-GR" sz="2800" b="1" dirty="0" smtClean="0">
                <a:latin typeface="Comic Sans MS" pitchFamily="66" charset="0"/>
              </a:rPr>
              <a:t>Πολυκυστική ηπατική νόσος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800" b="1" dirty="0" smtClean="0">
                <a:latin typeface="Comic Sans MS" pitchFamily="66" charset="0"/>
              </a:rPr>
              <a:t>Παγκρεατικές κύστεις-βλάβες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800" b="1" dirty="0" smtClean="0">
                <a:latin typeface="Comic Sans MS" pitchFamily="66" charset="0"/>
              </a:rPr>
              <a:t>Κύστεις σε άλλα όργανα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800" b="1" dirty="0" smtClean="0">
                <a:latin typeface="Comic Sans MS" pitchFamily="66" charset="0"/>
              </a:rPr>
              <a:t>Αγγειακές και καρδιακές εκδηλώσεις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800" b="1" dirty="0" smtClean="0">
                <a:latin typeface="Comic Sans MS" pitchFamily="66" charset="0"/>
              </a:rPr>
              <a:t>Εκκολπωμάτωση</a:t>
            </a:r>
            <a:endParaRPr lang="el-GR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12954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57200" y="685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mic Sans MS" pitchFamily="66" charset="0"/>
              </a:rPr>
              <a:t> Η Α</a:t>
            </a:r>
            <a:r>
              <a:rPr lang="en-US" dirty="0" smtClean="0">
                <a:latin typeface="Comic Sans MS" pitchFamily="66" charset="0"/>
              </a:rPr>
              <a:t>DPKD </a:t>
            </a:r>
            <a:r>
              <a:rPr lang="el-GR" dirty="0" smtClean="0">
                <a:latin typeface="Comic Sans MS" pitchFamily="66" charset="0"/>
              </a:rPr>
              <a:t>οφείλεται σε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μεταλλάξεις δυο γονιδίων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PKD1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και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PKD2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l-GR" dirty="0" smtClean="0">
                <a:latin typeface="Comic Sans MS" pitchFamily="66" charset="0"/>
              </a:rPr>
              <a:t>που κωδικοποιούν δυο πρωτεΐνες που διαπερνούν την κυτταρική μεμβράνη, την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Πολυκυστίνη-1 και Πολυκυστίνη-2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105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2743200" y="152400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Εισαγωγή – κύρια σημεία (</a:t>
            </a:r>
            <a:r>
              <a:rPr lang="en-US" sz="2800" dirty="0" smtClean="0">
                <a:latin typeface="Comic Sans MS" pitchFamily="66" charset="0"/>
              </a:rPr>
              <a:t>iii</a:t>
            </a:r>
            <a:r>
              <a:rPr lang="el-GR" sz="2800" dirty="0" smtClean="0">
                <a:latin typeface="Comic Sans MS" pitchFamily="66" charset="0"/>
              </a:rPr>
              <a:t>)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457200" y="16764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mic Sans MS" pitchFamily="66" charset="0"/>
              </a:rPr>
              <a:t> Οι </a:t>
            </a:r>
            <a:r>
              <a:rPr lang="el-GR" dirty="0" err="1" smtClean="0">
                <a:latin typeface="Comic Sans MS" pitchFamily="66" charset="0"/>
              </a:rPr>
              <a:t>Πολυκυστίνες</a:t>
            </a:r>
            <a:r>
              <a:rPr lang="el-GR" dirty="0" smtClean="0">
                <a:latin typeface="Comic Sans MS" pitchFamily="66" charset="0"/>
              </a:rPr>
              <a:t> ρυθμίζουν την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δομή-λειτουργία των σωληναρίων </a:t>
            </a:r>
            <a:r>
              <a:rPr lang="el-GR" dirty="0" smtClean="0">
                <a:latin typeface="Comic Sans MS" pitchFamily="66" charset="0"/>
              </a:rPr>
              <a:t>σε νεφρό, ήπαρ, εγκέφαλο, καρδιά και πάγκρεας.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mic Sans MS" pitchFamily="66" charset="0"/>
              </a:rPr>
              <a:t> Αλληλεπιδρούν και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αυξάνουν την δίοδο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Ca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προς το κύτταρο</a:t>
            </a:r>
            <a:r>
              <a:rPr lang="el-GR" dirty="0" smtClean="0">
                <a:latin typeface="Comic Sans MS" pitchFamily="66" charset="0"/>
              </a:rPr>
              <a:t>, διαμέσου ενός διαύλου που σχηματίζει στην κυτταρική μεμβράνη η </a:t>
            </a:r>
            <a:r>
              <a:rPr lang="el-GR" dirty="0" err="1" smtClean="0">
                <a:latin typeface="Comic Sans MS" pitchFamily="66" charset="0"/>
              </a:rPr>
              <a:t>Πολυκυστίνη</a:t>
            </a:r>
            <a:r>
              <a:rPr lang="el-GR" dirty="0" smtClean="0">
                <a:latin typeface="Comic Sans MS" pitchFamily="66" charset="0"/>
              </a:rPr>
              <a:t> 2. </a:t>
            </a:r>
          </a:p>
          <a:p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7200" y="44196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mic Sans MS" pitchFamily="66" charset="0"/>
              </a:rPr>
              <a:t> Μια μετάλλαξη στο γονίδιο της 1 ή της 2, διαταράσσει την λειτουργία και των δυο με το ίδιο κλινικό αποτέλεσμα.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mic Sans MS" pitchFamily="66" charset="0"/>
              </a:rPr>
              <a:t> Παρ όλα αυτά, οι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μεταλλάξεις του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PKD1 </a:t>
            </a:r>
            <a:r>
              <a:rPr lang="el-GR" dirty="0" smtClean="0">
                <a:latin typeface="Comic Sans MS" pitchFamily="66" charset="0"/>
              </a:rPr>
              <a:t>είναι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πολύ πιο συχνές </a:t>
            </a:r>
            <a:r>
              <a:rPr lang="el-GR" dirty="0" smtClean="0">
                <a:latin typeface="Comic Sans MS" pitchFamily="66" charset="0"/>
              </a:rPr>
              <a:t>από ότι του </a:t>
            </a:r>
            <a:r>
              <a:rPr lang="en-US" dirty="0" smtClean="0">
                <a:latin typeface="Comic Sans MS" pitchFamily="66" charset="0"/>
              </a:rPr>
              <a:t>PKD2 (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85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και 15% </a:t>
            </a:r>
            <a:r>
              <a:rPr lang="el-GR" dirty="0" smtClean="0">
                <a:latin typeface="Comic Sans MS" pitchFamily="66" charset="0"/>
              </a:rPr>
              <a:t>αντίστοιχα), εκδηλώνεται με την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εμφάνιση πιο πολλών νεφρικών κύστεων που οδηγούν σε νεφρική ανεπάρκεια 20 χρόνια πιο γρήγορα </a:t>
            </a:r>
            <a:r>
              <a:rPr lang="el-GR" dirty="0" smtClean="0">
                <a:latin typeface="Comic Sans MS" pitchFamily="66" charset="0"/>
              </a:rPr>
              <a:t>απ ότι οι μεταλλάξεις του γονιδίου </a:t>
            </a:r>
            <a:r>
              <a:rPr lang="en-US" dirty="0" smtClean="0">
                <a:latin typeface="Comic Sans MS" pitchFamily="66" charset="0"/>
              </a:rPr>
              <a:t>PKD2</a:t>
            </a:r>
            <a:r>
              <a:rPr lang="el-GR" dirty="0" smtClean="0">
                <a:latin typeface="Comic Sans MS" pitchFamily="66" charset="0"/>
              </a:rPr>
              <a:t>.  </a:t>
            </a:r>
          </a:p>
          <a:p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Πολυκυστική ηπατική νόσος (</a:t>
            </a:r>
            <a:r>
              <a:rPr lang="en-US" sz="2800" b="1" dirty="0" err="1" smtClean="0">
                <a:latin typeface="Comic Sans MS" pitchFamily="66" charset="0"/>
              </a:rPr>
              <a:t>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endParaRPr lang="el-GR" sz="2800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πιο συχνή </a:t>
            </a:r>
            <a:r>
              <a:rPr lang="el-GR" sz="2400" dirty="0" smtClean="0">
                <a:latin typeface="Comic Sans MS" pitchFamily="66" charset="0"/>
              </a:rPr>
              <a:t>εξωνεφρική εκδήλωση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βαρύτητα της σχετίζεται </a:t>
            </a:r>
            <a:r>
              <a:rPr lang="el-GR" sz="2400" dirty="0" smtClean="0">
                <a:latin typeface="Comic Sans MS" pitchFamily="66" charset="0"/>
              </a:rPr>
              <a:t>με την βαρύτητα της πολυκυστικής νεφρικής νόσου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Είναι σπάνια στα παιδιά αλλά η εμφάνιση της αυξάνεται με την αύξηση της ηλικίας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Echo</a:t>
            </a:r>
            <a:r>
              <a:rPr lang="el-GR" sz="2400" dirty="0" smtClean="0">
                <a:latin typeface="Comic Sans MS" pitchFamily="66" charset="0"/>
              </a:rPr>
              <a:t> και </a:t>
            </a:r>
            <a:r>
              <a:rPr lang="en-US" sz="2400" dirty="0" smtClean="0">
                <a:latin typeface="Comic Sans MS" pitchFamily="66" charset="0"/>
              </a:rPr>
              <a:t>CT </a:t>
            </a:r>
            <a:r>
              <a:rPr lang="el-GR" sz="2400" dirty="0" smtClean="0">
                <a:latin typeface="Comic Sans MS" pitchFamily="66" charset="0"/>
              </a:rPr>
              <a:t>υπο-εκτιμούν την παρουσία τους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Με </a:t>
            </a:r>
            <a:r>
              <a:rPr lang="en-US" sz="2400" dirty="0" smtClean="0">
                <a:latin typeface="Comic Sans MS" pitchFamily="66" charset="0"/>
              </a:rPr>
              <a:t>MRI </a:t>
            </a:r>
            <a:r>
              <a:rPr lang="el-GR" sz="2400" dirty="0" smtClean="0">
                <a:latin typeface="Comic Sans MS" pitchFamily="66" charset="0"/>
              </a:rPr>
              <a:t>η συχνότητα τους βρέθηκε να είναι:</a:t>
            </a:r>
            <a:endParaRPr lang="en-US" sz="2400" dirty="0" smtClean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58%</a:t>
            </a:r>
            <a:r>
              <a:rPr lang="el-GR" sz="2400" dirty="0" smtClean="0">
                <a:latin typeface="Comic Sans MS" pitchFamily="66" charset="0"/>
              </a:rPr>
              <a:t> σε άτομα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15-24 ετών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85%</a:t>
            </a:r>
            <a:r>
              <a:rPr lang="el-GR" sz="2400" dirty="0" smtClean="0">
                <a:latin typeface="Comic Sans MS" pitchFamily="66" charset="0"/>
              </a:rPr>
              <a:t> σε άτομα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25-34 ετών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94%</a:t>
            </a:r>
            <a:r>
              <a:rPr lang="el-GR" sz="2400" dirty="0" smtClean="0">
                <a:latin typeface="Comic Sans MS" pitchFamily="66" charset="0"/>
              </a:rPr>
              <a:t> σε άτομα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35-46 ετών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Εμφανίζονται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νωρίτερα και είναι πιο εκτεταμένες στις γυναίκες</a:t>
            </a:r>
            <a:r>
              <a:rPr lang="el-GR" sz="2400" dirty="0" smtClean="0">
                <a:latin typeface="Comic Sans MS" pitchFamily="66" charset="0"/>
              </a:rPr>
              <a:t>-ειδικά σε όσες είχαν πολλαπλές εγκυμοσύνες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Μετά την εμηνόπαυση το μέγεθος τους αυξάνει ειδικά στις γυναίκες που λαμβάνουν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οιστρογόνα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5" y="304800"/>
            <a:ext cx="87630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Πολυκυστική ηπατική νόσος (</a:t>
            </a:r>
            <a:r>
              <a:rPr lang="en-US" sz="2800" b="1" dirty="0" smtClean="0">
                <a:latin typeface="Comic Sans MS" pitchFamily="66" charset="0"/>
              </a:rPr>
              <a:t>ii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b="1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l-GR" sz="2200" dirty="0" smtClean="0">
                <a:latin typeface="Comic Sans MS" pitchFamily="66" charset="0"/>
              </a:rPr>
              <a:t>Οι ηπατικές κύστεις είναι συνήθως ασυμπτωματικές και </a:t>
            </a: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ΔΕΝ ΠΡΟΚΑΛΟΥΝ ΠΟΤΕ ΗΠΑΤΙΚΗ ΑΝΕΠΑΡΚΕΙΑ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Συμπτώματα</a:t>
            </a:r>
            <a:r>
              <a:rPr lang="el-GR" sz="2200" dirty="0" smtClean="0">
                <a:latin typeface="Comic Sans MS" pitchFamily="66" charset="0"/>
              </a:rPr>
              <a:t> προκαλούνται συνήθως μόνο από την πίεση που ασκούν σε γύρω όργανα: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κοιλιακή διάταση και πόνο, γρήγορο κορεσμό στα γεύματα, δύσπνοια, οσφυαλγία</a:t>
            </a:r>
            <a:r>
              <a:rPr lang="el-GR" sz="2200" dirty="0" smtClean="0">
                <a:latin typeface="Comic Sans MS" pitchFamily="66" charset="0"/>
              </a:rPr>
              <a:t>, ή μπορεί να ασκήσουν πίεση στη κάτω κοίλη ή στις ηπατικές φλέβες και τα χοληφόρα</a:t>
            </a:r>
          </a:p>
          <a:p>
            <a:pPr marL="342900" indent="-342900">
              <a:buBlip>
                <a:blip r:embed="rId2"/>
              </a:buBlip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Επιπλοκές:</a:t>
            </a:r>
            <a:r>
              <a:rPr lang="el-GR" sz="2200" dirty="0" smtClean="0">
                <a:latin typeface="Comic Sans MS" pitchFamily="66" charset="0"/>
              </a:rPr>
              <a:t> αιμορραγία, λοίμωξη ή ρήξη</a:t>
            </a:r>
            <a:endParaRPr lang="en-US" sz="2200" dirty="0" smtClean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Αιμορραγία</a:t>
            </a:r>
            <a:r>
              <a:rPr lang="el-GR" sz="2200" dirty="0" smtClean="0">
                <a:latin typeface="Comic Sans MS" pitchFamily="66" charset="0"/>
              </a:rPr>
              <a:t>: συνήθως συνοδεύεται από πυρετό και εκλαμβάνενται ως χολοκυστίτιδα ή λοίμωξη των κύστεων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Λοίμωξη</a:t>
            </a:r>
            <a:r>
              <a:rPr lang="el-GR" sz="2200" dirty="0" smtClean="0">
                <a:latin typeface="Comic Sans MS" pitchFamily="66" charset="0"/>
              </a:rPr>
              <a:t>: συνήθως από </a:t>
            </a:r>
            <a:r>
              <a:rPr lang="en-US" sz="2200" dirty="0" err="1" smtClean="0">
                <a:latin typeface="Comic Sans MS" pitchFamily="66" charset="0"/>
              </a:rPr>
              <a:t>enterobacteriaceae</a:t>
            </a:r>
            <a:r>
              <a:rPr lang="el-GR" sz="2200" dirty="0" smtClean="0">
                <a:latin typeface="Comic Sans MS" pitchFamily="66" charset="0"/>
              </a:rPr>
              <a:t>, συνοδεύεται από τοπική τάση-πόνο, πυρετό, λευκοκυττάρωση, αύξηση </a:t>
            </a:r>
            <a:r>
              <a:rPr lang="en-US" sz="2200" dirty="0" smtClean="0">
                <a:latin typeface="Comic Sans MS" pitchFamily="66" charset="0"/>
              </a:rPr>
              <a:t>CRP, ALP. </a:t>
            </a:r>
            <a:r>
              <a:rPr lang="el-GR" sz="2200" dirty="0" smtClean="0">
                <a:latin typeface="Comic Sans MS" pitchFamily="66" charset="0"/>
              </a:rPr>
              <a:t>Διάγνωση απεικονιστικά – σπηνθιρογράφημα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Ρήξη</a:t>
            </a:r>
            <a:r>
              <a:rPr lang="el-GR" sz="2200" dirty="0" smtClean="0">
                <a:latin typeface="Comic Sans MS" pitchFamily="66" charset="0"/>
              </a:rPr>
              <a:t>: οξεία κοιλία, ασκίτης</a:t>
            </a:r>
          </a:p>
          <a:p>
            <a:pPr marL="800100" lvl="1" indent="-342900">
              <a:buBlip>
                <a:blip r:embed="rId2"/>
              </a:buBlip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ΑΛΛΕς ΗΠΑΤΙΚΕς ΒΛΑΒΕς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(</a:t>
            </a:r>
            <a:r>
              <a:rPr lang="el-GR" sz="2200" dirty="0" smtClean="0">
                <a:latin typeface="Comic Sans MS" pitchFamily="66" charset="0"/>
              </a:rPr>
              <a:t>σπάνιες): διάταση χοληφόρων-χολαγγειίτιδα, συγγενής ηπατική ίνωση, χολαγγειοκαρκίνωμα και αδένωμα του φύματος του </a:t>
            </a:r>
            <a:r>
              <a:rPr lang="en-US" sz="2200" dirty="0" err="1" smtClean="0">
                <a:latin typeface="Comic Sans MS" pitchFamily="66" charset="0"/>
              </a:rPr>
              <a:t>Vater</a:t>
            </a:r>
            <a:endParaRPr lang="el-GR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71366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0"/>
            <a:ext cx="16002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itchFamily="66" charset="0"/>
              </a:rPr>
              <a:t>24 ετών, άνδρας, Η.Κ 6.3 </a:t>
            </a:r>
            <a:r>
              <a:rPr lang="en-US" dirty="0">
                <a:latin typeface="Comic Sans MS" pitchFamily="66" charset="0"/>
              </a:rPr>
              <a:t>ml, N. K. 15.4 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1295400"/>
            <a:ext cx="114300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46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ετών, άνδρας, Η.Κ </a:t>
            </a:r>
            <a:r>
              <a:rPr lang="en-US" dirty="0" smtClean="0">
                <a:latin typeface="Comic Sans MS" pitchFamily="66" charset="0"/>
              </a:rPr>
              <a:t>9</a:t>
            </a:r>
            <a:r>
              <a:rPr lang="el-GR" dirty="0" smtClean="0">
                <a:latin typeface="Comic Sans MS" pitchFamily="66" charset="0"/>
              </a:rPr>
              <a:t>.3 </a:t>
            </a:r>
            <a:r>
              <a:rPr lang="en-US" dirty="0">
                <a:latin typeface="Comic Sans MS" pitchFamily="66" charset="0"/>
              </a:rPr>
              <a:t>ml, N. K. </a:t>
            </a:r>
            <a:r>
              <a:rPr lang="en-US" dirty="0" smtClean="0">
                <a:latin typeface="Comic Sans MS" pitchFamily="66" charset="0"/>
              </a:rPr>
              <a:t>1940 </a:t>
            </a:r>
            <a:r>
              <a:rPr lang="en-US" dirty="0">
                <a:latin typeface="Comic Sans MS" pitchFamily="66" charset="0"/>
              </a:rPr>
              <a:t>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8" y="4599709"/>
            <a:ext cx="16002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4</a:t>
            </a:r>
            <a:r>
              <a:rPr lang="el-GR" dirty="0" smtClean="0">
                <a:latin typeface="Comic Sans MS" pitchFamily="66" charset="0"/>
              </a:rPr>
              <a:t>4 </a:t>
            </a:r>
            <a:r>
              <a:rPr lang="el-GR" dirty="0">
                <a:latin typeface="Comic Sans MS" pitchFamily="66" charset="0"/>
              </a:rPr>
              <a:t>ετών, άνδρας, Η.Κ </a:t>
            </a:r>
            <a:r>
              <a:rPr lang="en-US" dirty="0" smtClean="0">
                <a:latin typeface="Comic Sans MS" pitchFamily="66" charset="0"/>
              </a:rPr>
              <a:t>318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ml, N. K. </a:t>
            </a:r>
            <a:r>
              <a:rPr lang="en-US" dirty="0" smtClean="0">
                <a:latin typeface="Comic Sans MS" pitchFamily="66" charset="0"/>
              </a:rPr>
              <a:t>37 </a:t>
            </a:r>
            <a:r>
              <a:rPr lang="en-US" dirty="0">
                <a:latin typeface="Comic Sans MS" pitchFamily="66" charset="0"/>
              </a:rPr>
              <a:t>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4461209"/>
            <a:ext cx="114300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30 </a:t>
            </a:r>
            <a:r>
              <a:rPr lang="el-GR" dirty="0" smtClean="0">
                <a:latin typeface="Comic Sans MS" pitchFamily="66" charset="0"/>
              </a:rPr>
              <a:t>ετών</a:t>
            </a:r>
            <a:r>
              <a:rPr lang="el-GR" dirty="0">
                <a:latin typeface="Comic Sans MS" pitchFamily="66" charset="0"/>
              </a:rPr>
              <a:t>, </a:t>
            </a:r>
            <a:r>
              <a:rPr lang="el-GR" dirty="0" smtClean="0">
                <a:latin typeface="Comic Sans MS" pitchFamily="66" charset="0"/>
              </a:rPr>
              <a:t>γυν, </a:t>
            </a:r>
            <a:r>
              <a:rPr lang="el-GR" dirty="0">
                <a:latin typeface="Comic Sans MS" pitchFamily="66" charset="0"/>
              </a:rPr>
              <a:t>Η.Κ </a:t>
            </a:r>
            <a:r>
              <a:rPr lang="el-GR" dirty="0" smtClean="0">
                <a:latin typeface="Comic Sans MS" pitchFamily="66" charset="0"/>
              </a:rPr>
              <a:t>2368 </a:t>
            </a:r>
            <a:r>
              <a:rPr lang="en-US" dirty="0">
                <a:latin typeface="Comic Sans MS" pitchFamily="66" charset="0"/>
              </a:rPr>
              <a:t>ml, N. K. </a:t>
            </a:r>
            <a:r>
              <a:rPr lang="el-GR" dirty="0" smtClean="0">
                <a:latin typeface="Comic Sans MS" pitchFamily="66" charset="0"/>
              </a:rPr>
              <a:t>1084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876" y="198428"/>
            <a:ext cx="50754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Ηπατικές-νεφρικές κύστεις με </a:t>
            </a:r>
            <a:r>
              <a:rPr lang="en-US" sz="2400" dirty="0" smtClean="0">
                <a:latin typeface="Comic Sans MS" pitchFamily="66" charset="0"/>
              </a:rPr>
              <a:t>MRI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Πολυκυστική ηπατική νόσος (</a:t>
            </a:r>
            <a:r>
              <a:rPr lang="en-US" sz="2800" b="1" dirty="0" smtClean="0">
                <a:latin typeface="Comic Sans MS" pitchFamily="66" charset="0"/>
              </a:rPr>
              <a:t>iii)</a:t>
            </a:r>
            <a:endParaRPr lang="el-GR" sz="2800" b="1" dirty="0" smtClean="0">
              <a:latin typeface="Comic Sans MS" pitchFamily="66" charset="0"/>
            </a:endParaRP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 algn="ctr"/>
            <a:endParaRPr lang="el-GR" dirty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Συνήθως δεν προκαλεί προβλήματα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Όταν οι κύστεις είναι πολύ μεγάλες, ιδιαίτερα σε γυναίκες, πρέπει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να αποφεύγονται η χορήγηση οιστρογόνων και η καφεϊνη και να χορηγούνται  Η2 αναστολείς και αναστολείς της αντλίας προτωνίων</a:t>
            </a:r>
            <a:r>
              <a:rPr lang="el-GR" sz="2400" dirty="0" smtClean="0">
                <a:latin typeface="Comic Sans MS" pitchFamily="66" charset="0"/>
              </a:rPr>
              <a:t>  για τα γαστρεντερικά συμπτώματα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Όταν τα πιεστικά φαινόμενα είναι έντονα, μπορούν να δοκιμαστούν, κατά περίπτωση:</a:t>
            </a:r>
          </a:p>
          <a:p>
            <a:pPr marL="742950" lvl="1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Αναρρόφηση υγρού και έκχυση σκληρυντικών ουσιών </a:t>
            </a:r>
            <a:r>
              <a:rPr lang="el-GR" sz="2400" dirty="0" smtClean="0">
                <a:latin typeface="Comic Sans MS" pitchFamily="66" charset="0"/>
              </a:rPr>
              <a:t>όπως αλκοόλ όταν το πρόβλημα προκαλείται από μια ή λίγες μεγάλες ηπατικές κύστεις</a:t>
            </a:r>
          </a:p>
          <a:p>
            <a:pPr marL="742950" lvl="1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Άνοιγμα παραθύρου </a:t>
            </a:r>
            <a:r>
              <a:rPr lang="el-GR" sz="2400" dirty="0" smtClean="0">
                <a:latin typeface="Comic Sans MS" pitchFamily="66" charset="0"/>
              </a:rPr>
              <a:t>λαπαροσκοπικά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2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81000" y="8382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Παγκρεατικές βλάβες – Κύστεις σε άλλα όργανα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endParaRPr lang="el-GR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8% των ασθενών </a:t>
            </a:r>
            <a:r>
              <a:rPr lang="el-GR" sz="2400" dirty="0" smtClean="0">
                <a:latin typeface="Comic Sans MS" pitchFamily="66" charset="0"/>
              </a:rPr>
              <a:t>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παρουσιάζουν κύστεις στο πάγκρεας-συνήθως </a:t>
            </a:r>
            <a:r>
              <a:rPr lang="el-GR" sz="2400" dirty="0" err="1" smtClean="0">
                <a:latin typeface="Comic Sans MS" pitchFamily="66" charset="0"/>
              </a:rPr>
              <a:t>ασυμπτωματικές</a:t>
            </a:r>
            <a:endParaRPr lang="el-GR" sz="24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Έχουν αναφερθεί περιστατικά που ανέπτυξαν </a:t>
            </a:r>
            <a:r>
              <a:rPr lang="el-GR" sz="2400" dirty="0" err="1" smtClean="0">
                <a:latin typeface="Comic Sans MS" pitchFamily="66" charset="0"/>
              </a:rPr>
              <a:t>ενδοαυλικούς</a:t>
            </a:r>
            <a:r>
              <a:rPr lang="el-GR" sz="2400" dirty="0" smtClean="0">
                <a:latin typeface="Comic Sans MS" pitchFamily="66" charset="0"/>
              </a:rPr>
              <a:t> όγκους ή καρκίνωμα παγκρέατος</a:t>
            </a:r>
          </a:p>
          <a:p>
            <a:pPr>
              <a:buBlip>
                <a:blip r:embed="rId2"/>
              </a:buBlip>
            </a:pPr>
            <a:r>
              <a:rPr lang="el-GR" sz="2400" dirty="0" err="1" smtClean="0">
                <a:latin typeface="Comic Sans MS" pitchFamily="66" charset="0"/>
              </a:rPr>
              <a:t>ΚΥΣΤΕΙς</a:t>
            </a:r>
            <a:r>
              <a:rPr lang="el-GR" sz="2400" dirty="0" smtClean="0">
                <a:latin typeface="Comic Sans MS" pitchFamily="66" charset="0"/>
              </a:rPr>
              <a:t> ΣΕ ΑΛΛΑ ΣΗΜΕΙΑ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seminal vesicle cysts</a:t>
            </a:r>
            <a:r>
              <a:rPr lang="el-GR" sz="2400" dirty="0" smtClean="0">
                <a:latin typeface="Comic Sans MS" pitchFamily="66" charset="0"/>
              </a:rPr>
              <a:t> στο 40% των ασθενών</a:t>
            </a:r>
          </a:p>
          <a:p>
            <a:pPr lvl="1">
              <a:buBlip>
                <a:blip r:embed="rId2"/>
              </a:buBlip>
            </a:pPr>
            <a:r>
              <a:rPr lang="en-US" sz="2400" dirty="0" err="1" smtClean="0">
                <a:latin typeface="Comic Sans MS" pitchFamily="66" charset="0"/>
              </a:rPr>
              <a:t>Arachnoid</a:t>
            </a:r>
            <a:r>
              <a:rPr lang="en-US" sz="2400" dirty="0" smtClean="0">
                <a:latin typeface="Comic Sans MS" pitchFamily="66" charset="0"/>
              </a:rPr>
              <a:t> membrane cysts 8%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latin typeface="Comic Sans MS" pitchFamily="66" charset="0"/>
              </a:rPr>
              <a:t>Spinal </a:t>
            </a:r>
            <a:r>
              <a:rPr lang="en-US" sz="2400" dirty="0" err="1" smtClean="0">
                <a:latin typeface="Comic Sans MS" pitchFamily="66" charset="0"/>
              </a:rPr>
              <a:t>meningeal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diverticula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228600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Αγγειακές-καρδιακές βλάβες (</a:t>
            </a:r>
            <a:r>
              <a:rPr lang="en-US" sz="2800" b="1" dirty="0" err="1" smtClean="0">
                <a:latin typeface="Comic Sans MS" pitchFamily="66" charset="0"/>
              </a:rPr>
              <a:t>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Οι πιο σημαντικές μη-κυστικές εκδηλώσεις </a:t>
            </a:r>
            <a:r>
              <a:rPr lang="el-GR" sz="2400" dirty="0" smtClean="0">
                <a:latin typeface="Comic Sans MS" pitchFamily="66" charset="0"/>
              </a:rPr>
              <a:t>της νόσου, περιλαμβάνουν: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Ενδο-κρανιακά και άλλα ανευρύσματα</a:t>
            </a:r>
            <a:r>
              <a:rPr lang="el-GR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διάταση του αορτικού τόξου</a:t>
            </a:r>
            <a:r>
              <a:rPr lang="el-GR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διαχωρισμό θωρακικής αορτής και κράνιο-εγκεφαλικών κλάδων, καρδιακές βαλβιδικές βλάβες, ανευρύσματα στεφανιαίων αρτηριών</a:t>
            </a:r>
          </a:p>
          <a:p>
            <a:pPr>
              <a:buBlip>
                <a:blip r:embed="rId2"/>
              </a:buBlip>
            </a:pPr>
            <a:r>
              <a:rPr lang="el-GR" sz="2400" b="1" dirty="0" err="1" smtClean="0">
                <a:latin typeface="Comic Sans MS" pitchFamily="66" charset="0"/>
              </a:rPr>
              <a:t>Ενδο</a:t>
            </a:r>
            <a:r>
              <a:rPr lang="el-GR" sz="2400" b="1" dirty="0" smtClean="0">
                <a:latin typeface="Comic Sans MS" pitchFamily="66" charset="0"/>
              </a:rPr>
              <a:t>-κρανιακά ανευρύσματα </a:t>
            </a:r>
            <a:r>
              <a:rPr lang="el-GR" sz="2400" dirty="0" smtClean="0">
                <a:latin typeface="Comic Sans MS" pitchFamily="66" charset="0"/>
              </a:rPr>
              <a:t>παρατηρούνται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στο 10% των ασθενών </a:t>
            </a:r>
            <a:r>
              <a:rPr lang="el-GR" sz="2400" dirty="0" smtClean="0">
                <a:latin typeface="Comic Sans MS" pitchFamily="66" charset="0"/>
              </a:rPr>
              <a:t>με </a:t>
            </a:r>
            <a:r>
              <a:rPr lang="en-US" sz="2400" dirty="0" smtClean="0">
                <a:latin typeface="Comic Sans MS" pitchFamily="66" charset="0"/>
              </a:rPr>
              <a:t>ADPKD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22% </a:t>
            </a:r>
            <a:r>
              <a:rPr lang="el-GR" sz="2400" dirty="0" smtClean="0">
                <a:latin typeface="Comic Sans MS" pitchFamily="66" charset="0"/>
              </a:rPr>
              <a:t>αυτών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 θετικό οικογενειακό </a:t>
            </a:r>
            <a:r>
              <a:rPr lang="el-GR" sz="2400" dirty="0" smtClean="0">
                <a:latin typeface="Comic Sans MS" pitchFamily="66" charset="0"/>
              </a:rPr>
              <a:t>ιστορικό </a:t>
            </a:r>
            <a:r>
              <a:rPr lang="el-GR" sz="2400" dirty="0" err="1" smtClean="0">
                <a:latin typeface="Comic Sans MS" pitchFamily="66" charset="0"/>
              </a:rPr>
              <a:t>ενδο</a:t>
            </a:r>
            <a:r>
              <a:rPr lang="el-GR" sz="2400" dirty="0" smtClean="0">
                <a:latin typeface="Comic Sans MS" pitchFamily="66" charset="0"/>
              </a:rPr>
              <a:t>-κρανιακής ή </a:t>
            </a:r>
            <a:r>
              <a:rPr lang="el-GR" sz="2400" dirty="0" err="1" smtClean="0">
                <a:latin typeface="Comic Sans MS" pitchFamily="66" charset="0"/>
              </a:rPr>
              <a:t>υπαραχνοειδούς</a:t>
            </a:r>
            <a:r>
              <a:rPr lang="el-GR" sz="2400" dirty="0" smtClean="0">
                <a:latin typeface="Comic Sans MS" pitchFamily="66" charset="0"/>
              </a:rPr>
              <a:t> αιμορραγίας</a:t>
            </a:r>
          </a:p>
          <a:p>
            <a:pPr lvl="1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6%</a:t>
            </a:r>
            <a:r>
              <a:rPr lang="el-GR" sz="2400" dirty="0" smtClean="0">
                <a:latin typeface="Comic Sans MS" pitchFamily="66" charset="0"/>
              </a:rPr>
              <a:t> σε όσους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δεν έχουν οικογενειακό </a:t>
            </a:r>
            <a:r>
              <a:rPr lang="el-GR" sz="2400" dirty="0" smtClean="0">
                <a:latin typeface="Comic Sans MS" pitchFamily="66" charset="0"/>
              </a:rPr>
              <a:t>ιστορικό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Συνήθως είναι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μη-συμπτωματικά 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Η μέση ηλικία ρήξης των </a:t>
            </a:r>
            <a:r>
              <a:rPr lang="el-GR" sz="2400" dirty="0" err="1" smtClean="0">
                <a:latin typeface="Comic Sans MS" pitchFamily="66" charset="0"/>
              </a:rPr>
              <a:t>ενδο</a:t>
            </a:r>
            <a:r>
              <a:rPr lang="el-GR" sz="2400" dirty="0" smtClean="0">
                <a:latin typeface="Comic Sans MS" pitchFamily="66" charset="0"/>
              </a:rPr>
              <a:t>-κρανιακών ανευρυσμάτων είναι τα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39 χρόνια σε ασθενείς </a:t>
            </a:r>
            <a:r>
              <a:rPr lang="el-GR" sz="2400" dirty="0" smtClean="0">
                <a:latin typeface="Comic Sans MS" pitchFamily="66" charset="0"/>
              </a:rPr>
              <a:t>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και τα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51 στον γενικό πληθυσμό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1000" y="908720"/>
            <a:ext cx="8458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Αγγειακές-καρδιακές βλάβες (</a:t>
            </a:r>
            <a:r>
              <a:rPr lang="en-US" sz="2800" b="1" dirty="0" smtClean="0">
                <a:latin typeface="Comic Sans MS" pitchFamily="66" charset="0"/>
              </a:rPr>
              <a:t>ii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ρήξη εξαρτάται από το μέγεθος </a:t>
            </a:r>
            <a:r>
              <a:rPr lang="el-GR" sz="2400" dirty="0" smtClean="0">
                <a:latin typeface="Comic Sans MS" pitchFamily="66" charset="0"/>
              </a:rPr>
              <a:t>(0.05% ανά έτος σε ανευρύσματα &lt; 10</a:t>
            </a:r>
            <a:r>
              <a:rPr lang="en-US" sz="2400" dirty="0" smtClean="0">
                <a:latin typeface="Comic Sans MS" pitchFamily="66" charset="0"/>
              </a:rPr>
              <a:t> mm, 6% </a:t>
            </a:r>
            <a:r>
              <a:rPr lang="el-GR" sz="2400" dirty="0" smtClean="0">
                <a:latin typeface="Comic Sans MS" pitchFamily="66" charset="0"/>
              </a:rPr>
              <a:t>όταν είναι &gt; 25 </a:t>
            </a:r>
            <a:r>
              <a:rPr lang="en-US" sz="2400" dirty="0" smtClean="0">
                <a:latin typeface="Comic Sans MS" pitchFamily="66" charset="0"/>
              </a:rPr>
              <a:t>mm)</a:t>
            </a:r>
            <a:r>
              <a:rPr lang="el-GR" sz="2400" dirty="0" smtClean="0">
                <a:latin typeface="Comic Sans MS" pitchFamily="66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Την χρονική στιγμή ρήξης </a:t>
            </a:r>
            <a:r>
              <a:rPr lang="el-GR" sz="2400" dirty="0" smtClean="0">
                <a:latin typeface="Comic Sans MS" pitchFamily="66" charset="0"/>
              </a:rPr>
              <a:t>ενός ανευρύσματος, η πλειοψηφία των ασθενών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έχει φυσιολογική νεφρική λειτουργία και πάνω από το 30% φυσιολογική αρτηριακή πίεση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Έχει διαπιστωθεί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αυξημένος κίνδυνος αγγειόσπασμου-ισχαιμικών επιπλοκών </a:t>
            </a:r>
            <a:r>
              <a:rPr lang="el-GR" sz="2400" dirty="0" smtClean="0">
                <a:latin typeface="Comic Sans MS" pitchFamily="66" charset="0"/>
              </a:rPr>
              <a:t>σε ασθενείς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που υποβάλλονται 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εγκεφαλική αγγειογραφία  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54868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Βαλβιδικές και άλλες καρδιακές βλάβες</a:t>
            </a:r>
          </a:p>
          <a:p>
            <a:pPr algn="ctr"/>
            <a:endParaRPr lang="el-GR" sz="20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sz="2100" dirty="0" smtClean="0">
                <a:solidFill>
                  <a:srgbClr val="FFFF00"/>
                </a:solidFill>
                <a:latin typeface="Comic Sans MS" pitchFamily="66" charset="0"/>
              </a:rPr>
              <a:t>Πρόπτωση </a:t>
            </a:r>
            <a:r>
              <a:rPr lang="el-GR" sz="2100" dirty="0" err="1" smtClean="0">
                <a:solidFill>
                  <a:srgbClr val="FFFF00"/>
                </a:solidFill>
                <a:latin typeface="Comic Sans MS" pitchFamily="66" charset="0"/>
              </a:rPr>
              <a:t>μητροειδούς</a:t>
            </a:r>
            <a:r>
              <a:rPr lang="el-GR" sz="2100" dirty="0" smtClean="0">
                <a:latin typeface="Comic Sans MS" pitchFamily="66" charset="0"/>
              </a:rPr>
              <a:t>: η πιο συχνή βαλβιδική βλάβη, παρατηρείται στο </a:t>
            </a:r>
            <a:r>
              <a:rPr lang="el-GR" sz="2100" b="1" dirty="0" smtClean="0">
                <a:latin typeface="Comic Sans MS" pitchFamily="66" charset="0"/>
              </a:rPr>
              <a:t>25%</a:t>
            </a:r>
            <a:r>
              <a:rPr lang="el-GR" sz="2100" dirty="0" smtClean="0">
                <a:latin typeface="Comic Sans MS" pitchFamily="66" charset="0"/>
              </a:rPr>
              <a:t> με </a:t>
            </a:r>
            <a:r>
              <a:rPr lang="en-US" sz="2100" dirty="0" smtClean="0">
                <a:latin typeface="Comic Sans MS" pitchFamily="66" charset="0"/>
              </a:rPr>
              <a:t>ADPKD.</a:t>
            </a:r>
          </a:p>
          <a:p>
            <a:pPr>
              <a:buBlip>
                <a:blip r:embed="rId2"/>
              </a:buBlip>
            </a:pPr>
            <a:r>
              <a:rPr lang="el-GR" sz="2100" dirty="0" smtClean="0">
                <a:latin typeface="Comic Sans MS" pitchFamily="66" charset="0"/>
              </a:rPr>
              <a:t>Ακολουθεί η </a:t>
            </a:r>
            <a:r>
              <a:rPr lang="el-GR" sz="2100" dirty="0" smtClean="0">
                <a:solidFill>
                  <a:srgbClr val="FFFF00"/>
                </a:solidFill>
                <a:latin typeface="Comic Sans MS" pitchFamily="66" charset="0"/>
              </a:rPr>
              <a:t>ανεπάρκεια της αορτικής </a:t>
            </a:r>
            <a:r>
              <a:rPr lang="el-GR" sz="2100" dirty="0" smtClean="0">
                <a:latin typeface="Comic Sans MS" pitchFamily="66" charset="0"/>
              </a:rPr>
              <a:t>σε συνδυασμό με διάταση του αορτικού τόξου</a:t>
            </a:r>
          </a:p>
          <a:p>
            <a:pPr>
              <a:buBlip>
                <a:blip r:embed="rId2"/>
              </a:buBlip>
            </a:pPr>
            <a:r>
              <a:rPr lang="el-GR" sz="2100" dirty="0" smtClean="0">
                <a:latin typeface="Comic Sans MS" pitchFamily="66" charset="0"/>
              </a:rPr>
              <a:t>Αν και οι βαλβιδικές βλάβες επιδεινώνονται με το χρόνο, σπάνια απαιτείται αντικατάσταση βαλβίδων   </a:t>
            </a:r>
          </a:p>
          <a:p>
            <a:pPr>
              <a:buBlip>
                <a:blip r:embed="rId2"/>
              </a:buBlip>
            </a:pPr>
            <a:r>
              <a:rPr lang="el-GR" sz="2100" dirty="0" err="1" smtClean="0">
                <a:solidFill>
                  <a:srgbClr val="FFFF00"/>
                </a:solidFill>
                <a:latin typeface="Comic Sans MS" pitchFamily="66" charset="0"/>
              </a:rPr>
              <a:t>Υπερηχογραφικός</a:t>
            </a:r>
            <a:r>
              <a:rPr lang="el-GR" sz="2100" dirty="0" smtClean="0">
                <a:solidFill>
                  <a:srgbClr val="FFFF00"/>
                </a:solidFill>
                <a:latin typeface="Comic Sans MS" pitchFamily="66" charset="0"/>
              </a:rPr>
              <a:t> έλεγχος </a:t>
            </a:r>
            <a:r>
              <a:rPr lang="el-GR" sz="2100" dirty="0" smtClean="0">
                <a:latin typeface="Comic Sans MS" pitchFamily="66" charset="0"/>
              </a:rPr>
              <a:t>απαιτείται μόνο </a:t>
            </a:r>
            <a:r>
              <a:rPr lang="el-GR" sz="2100" dirty="0" smtClean="0">
                <a:solidFill>
                  <a:srgbClr val="FFFF00"/>
                </a:solidFill>
                <a:latin typeface="Comic Sans MS" pitchFamily="66" charset="0"/>
              </a:rPr>
              <a:t>όταν ακούγονται φυσήματα</a:t>
            </a:r>
          </a:p>
          <a:p>
            <a:pPr>
              <a:buBlip>
                <a:blip r:embed="rId2"/>
              </a:buBlip>
            </a:pPr>
            <a:r>
              <a:rPr lang="el-GR" sz="2100" dirty="0" smtClean="0">
                <a:latin typeface="Comic Sans MS" pitchFamily="66" charset="0"/>
              </a:rPr>
              <a:t>Αρκετές μελέτες έχουν δείξει αύξηση του πάχους της αριστεράς κοιλίας, διαστολική δυσλειτουργία, αύξηση πάχους του έσω-μέσου χιτώνα της στις καρωτίδες</a:t>
            </a:r>
          </a:p>
          <a:p>
            <a:pPr>
              <a:buBlip>
                <a:blip r:embed="rId2"/>
              </a:buBlip>
            </a:pPr>
            <a:r>
              <a:rPr lang="el-GR" sz="2100" dirty="0" smtClean="0">
                <a:latin typeface="Comic Sans MS" pitchFamily="66" charset="0"/>
              </a:rPr>
              <a:t> </a:t>
            </a:r>
            <a:r>
              <a:rPr lang="el-GR" sz="2100" dirty="0" smtClean="0">
                <a:solidFill>
                  <a:srgbClr val="FFFF00"/>
                </a:solidFill>
                <a:latin typeface="Comic Sans MS" pitchFamily="66" charset="0"/>
              </a:rPr>
              <a:t>Αυξημένη περικαρδιακή συλλογή υγρού </a:t>
            </a:r>
            <a:r>
              <a:rPr lang="el-GR" sz="2100" dirty="0" smtClean="0">
                <a:latin typeface="Comic Sans MS" pitchFamily="66" charset="0"/>
              </a:rPr>
              <a:t>παρατηρείται αρκετές φορές σε ασθενείς με </a:t>
            </a:r>
            <a:r>
              <a:rPr lang="en-US" sz="2100" dirty="0" smtClean="0">
                <a:latin typeface="Comic Sans MS" pitchFamily="66" charset="0"/>
              </a:rPr>
              <a:t>ADPKD</a:t>
            </a:r>
            <a:endParaRPr lang="el-GR" sz="2100" dirty="0" smtClean="0">
              <a:latin typeface="Comic Sans M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l-GR" sz="2100" dirty="0" smtClean="0">
                <a:latin typeface="Comic Sans MS" pitchFamily="66" charset="0"/>
              </a:rPr>
              <a:t>Πιστεύεται ότι οφείλεται σε αυξημένη </a:t>
            </a:r>
            <a:r>
              <a:rPr lang="el-GR" sz="2100" dirty="0" err="1" smtClean="0">
                <a:latin typeface="Comic Sans MS" pitchFamily="66" charset="0"/>
              </a:rPr>
              <a:t>διατασιμότητα</a:t>
            </a:r>
            <a:r>
              <a:rPr lang="el-GR" sz="2100" dirty="0" smtClean="0">
                <a:latin typeface="Comic Sans MS" pitchFamily="66" charset="0"/>
              </a:rPr>
              <a:t> του τοιχωματικού περικαρδίου</a:t>
            </a:r>
          </a:p>
          <a:p>
            <a:pPr lvl="1">
              <a:buBlip>
                <a:blip r:embed="rId2"/>
              </a:buBlip>
            </a:pPr>
            <a:r>
              <a:rPr lang="el-GR" sz="2100" dirty="0" smtClean="0">
                <a:latin typeface="Comic Sans MS" pitchFamily="66" charset="0"/>
              </a:rPr>
              <a:t>Συνήθως γίνεται καλά ανεκτή και δεν χρειάζεται εκτεταμένη διερεύνηση όταν είναι μη-συμπτωματική     </a:t>
            </a:r>
            <a:endParaRPr lang="el-GR" sz="2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Ενδο-κράνια ανευρύσματα – Ανευρύσματα θωρακικής αορτής: αντιμετώπιση (</a:t>
            </a:r>
            <a:r>
              <a:rPr lang="en-US" sz="2800" b="1" dirty="0" err="1" smtClean="0">
                <a:latin typeface="Comic Sans MS" pitchFamily="66" charset="0"/>
              </a:rPr>
              <a:t>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dirty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Ανευρύσματα με ρήξη ή συμπτωματικά: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χειρουργική επέμβαση</a:t>
            </a:r>
            <a:r>
              <a:rPr lang="el-GR" sz="2400" dirty="0" smtClean="0">
                <a:latin typeface="Comic Sans MS" pitchFamily="66" charset="0"/>
              </a:rPr>
              <a:t> (</a:t>
            </a:r>
            <a:r>
              <a:rPr lang="en-US" sz="2400" dirty="0" smtClean="0">
                <a:latin typeface="Comic Sans MS" pitchFamily="66" charset="0"/>
              </a:rPr>
              <a:t>clipping of the ruptured aneurysms at its neck)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Ασυμπτωματικά</a:t>
            </a:r>
            <a:r>
              <a:rPr lang="el-GR" sz="2400" dirty="0" smtClean="0">
                <a:latin typeface="Comic Sans MS" pitchFamily="66" charset="0"/>
              </a:rPr>
              <a:t> ανευρύσματα</a:t>
            </a:r>
          </a:p>
          <a:p>
            <a:pPr marL="742950" lvl="1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≤ 5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mm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l-GR" sz="2400" dirty="0" smtClean="0">
                <a:latin typeface="Comic Sans MS" pitchFamily="66" charset="0"/>
              </a:rPr>
              <a:t>παρακολούθηση σε ετήσιο διάστημα</a:t>
            </a:r>
          </a:p>
          <a:p>
            <a:pPr marL="742950" lvl="1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6.0-9.0</a:t>
            </a:r>
            <a:r>
              <a:rPr lang="en-US" sz="2400" dirty="0" smtClean="0">
                <a:latin typeface="Comic Sans MS" pitchFamily="66" charset="0"/>
              </a:rPr>
              <a:t> mm: </a:t>
            </a:r>
            <a:r>
              <a:rPr lang="el-GR" sz="2400" dirty="0" smtClean="0">
                <a:latin typeface="Comic Sans MS" pitchFamily="66" charset="0"/>
              </a:rPr>
              <a:t>χειρισμός αμφιλεγόμενος...</a:t>
            </a:r>
          </a:p>
          <a:p>
            <a:pPr marL="742950" lvl="1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&gt; 10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mm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l-GR" sz="2400" dirty="0" smtClean="0">
                <a:latin typeface="Comic Sans MS" pitchFamily="66" charset="0"/>
              </a:rPr>
              <a:t>χειρουργική επέμβαση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Αγγειοπλαστική, όπου  η χειρουργική επέμβαση δεν μπορεί να γίνει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Διαχωρισμός θωρακικής αορτής</a:t>
            </a:r>
            <a:r>
              <a:rPr lang="el-GR" sz="2400" dirty="0" smtClean="0">
                <a:latin typeface="Comic Sans MS" pitchFamily="66" charset="0"/>
              </a:rPr>
              <a:t>: όταν το μέγεθος του αορτικού τόξου φθάσει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55-60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mm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latin typeface="Comic Sans MS" pitchFamily="66" charset="0"/>
              </a:rPr>
              <a:t>υπάρχει ένδειξη για αντιτατάσταση (</a:t>
            </a:r>
            <a:r>
              <a:rPr lang="en-US" sz="2400" dirty="0" smtClean="0">
                <a:latin typeface="Comic Sans MS" pitchFamily="66" charset="0"/>
              </a:rPr>
              <a:t>replacement) </a:t>
            </a:r>
            <a:r>
              <a:rPr lang="el-GR" sz="2400" dirty="0" smtClean="0">
                <a:latin typeface="Comic Sans MS" pitchFamily="66" charset="0"/>
              </a:rPr>
              <a:t>αορτής 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9067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itchFamily="66" charset="0"/>
              </a:rPr>
              <a:t>Ενδο-κράνια ανευρύσματα – Ανευρύσματα θωρακικής </a:t>
            </a:r>
            <a:r>
              <a:rPr lang="el-GR" sz="2800" b="1" dirty="0" smtClean="0">
                <a:latin typeface="Comic Sans MS" pitchFamily="66" charset="0"/>
              </a:rPr>
              <a:t>αορτής: </a:t>
            </a:r>
            <a:r>
              <a:rPr lang="el-GR" sz="2800" b="1" dirty="0">
                <a:latin typeface="Comic Sans MS" pitchFamily="66" charset="0"/>
              </a:rPr>
              <a:t>αντιμετώπιση </a:t>
            </a:r>
            <a:r>
              <a:rPr lang="el-GR" sz="2800" b="1" dirty="0" smtClean="0">
                <a:latin typeface="Comic Sans MS" pitchFamily="66" charset="0"/>
              </a:rPr>
              <a:t>(</a:t>
            </a:r>
            <a:r>
              <a:rPr lang="en-US" sz="2800" b="1" dirty="0" smtClean="0">
                <a:latin typeface="Comic Sans MS" pitchFamily="66" charset="0"/>
              </a:rPr>
              <a:t>ii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b="1" dirty="0" smtClean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 γενικευμένος έλεγχος </a:t>
            </a:r>
            <a:r>
              <a:rPr lang="el-GR" sz="2400" dirty="0" smtClean="0">
                <a:latin typeface="Comic Sans MS" pitchFamily="66" charset="0"/>
              </a:rPr>
              <a:t>για ενδο-κρανιακά ανευρύσματα στους ασθενείς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δεν ενδείκνυται </a:t>
            </a:r>
            <a:r>
              <a:rPr lang="el-GR" sz="2400" dirty="0" smtClean="0">
                <a:latin typeface="Comic Sans MS" pitchFamily="66" charset="0"/>
              </a:rPr>
              <a:t>γιατί </a:t>
            </a:r>
            <a:r>
              <a:rPr lang="el-GR" sz="2400" b="1" dirty="0" smtClean="0">
                <a:latin typeface="Comic Sans MS" pitchFamily="66" charset="0"/>
              </a:rPr>
              <a:t>η πλειοψηφία των ανευρυσμάτων που εντοπίζονται σε μη-συμπτωματικά άτομα είναι μικρά, χαμηλού κινδύνου για ρήξη και δεν χρειάζονται επέμβαση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Ενδείξεις για έλεγχο </a:t>
            </a:r>
            <a:r>
              <a:rPr lang="el-GR" sz="2400" dirty="0" smtClean="0">
                <a:latin typeface="Comic Sans MS" pitchFamily="66" charset="0"/>
              </a:rPr>
              <a:t>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άτομα 20-50 ετών με καλή πρόγνωση </a:t>
            </a:r>
            <a:r>
              <a:rPr lang="el-GR" sz="2400" dirty="0" smtClean="0">
                <a:latin typeface="Comic Sans MS" pitchFamily="66" charset="0"/>
              </a:rPr>
              <a:t>υγείας: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α)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οικογενειακό ιστορικό </a:t>
            </a:r>
            <a:r>
              <a:rPr lang="el-GR" sz="2400" dirty="0" smtClean="0">
                <a:latin typeface="Comic Sans MS" pitchFamily="66" charset="0"/>
              </a:rPr>
              <a:t>εγκεφαλικών ανευρυσμάτων ή υπαραχνοειδούς αιμορραγίας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β)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προηγηθείσα ρήξη </a:t>
            </a:r>
            <a:r>
              <a:rPr lang="el-GR" sz="2400" dirty="0" smtClean="0">
                <a:latin typeface="Comic Sans MS" pitchFamily="66" charset="0"/>
              </a:rPr>
              <a:t>ανευρύσματος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γ)</a:t>
            </a:r>
            <a:r>
              <a:rPr lang="el-GR" sz="2400" dirty="0" smtClean="0">
                <a:latin typeface="Comic Sans MS" pitchFamily="66" charset="0"/>
              </a:rPr>
              <a:t> προγραμματισμός για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χειρουργική επέμβαση </a:t>
            </a:r>
            <a:r>
              <a:rPr lang="el-GR" sz="2400" dirty="0" smtClean="0">
                <a:latin typeface="Comic Sans MS" pitchFamily="66" charset="0"/>
              </a:rPr>
              <a:t>που πιθανώς να οδηγήσει σε αιμοδυναμική αστάθεια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δ)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επάγγελμα υψηλού κινδύνου </a:t>
            </a:r>
            <a:r>
              <a:rPr lang="el-GR" sz="2400" dirty="0" smtClean="0">
                <a:latin typeface="Comic Sans MS" pitchFamily="66" charset="0"/>
              </a:rPr>
              <a:t>π.χ. Πιλότος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ε)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έντονη αγωνία </a:t>
            </a:r>
            <a:r>
              <a:rPr lang="el-GR" sz="2400" dirty="0" smtClean="0">
                <a:latin typeface="Comic Sans MS" pitchFamily="66" charset="0"/>
              </a:rPr>
              <a:t>από τον ασθενή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παρά την πληροφόρηση  που του δόθηκε</a:t>
            </a:r>
          </a:p>
          <a:p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09600" y="91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Η τρέχουσα θεωρία θεωρεί αναγκαία την ύπαρξη ενός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δεύτερου γενετικού χτυπήματος (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hit)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– που αφορά την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αδρανοποίηση του φυσιολογικού </a:t>
            </a:r>
            <a:r>
              <a:rPr lang="el-GR" dirty="0" smtClean="0">
                <a:latin typeface="Comic Sans MS" pitchFamily="66" charset="0"/>
              </a:rPr>
              <a:t>γονιδίου που συνοδεύει το παθολογικό - για να εκφραστεί ο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φαινότυπος</a:t>
            </a:r>
            <a:r>
              <a:rPr lang="el-GR" dirty="0" smtClean="0">
                <a:latin typeface="Comic Sans MS" pitchFamily="66" charset="0"/>
              </a:rPr>
              <a:t> της νόσου στα επιθηλιακά κύτταρα του άπω κυρίως </a:t>
            </a:r>
            <a:r>
              <a:rPr lang="el-GR" dirty="0" err="1" smtClean="0">
                <a:latin typeface="Comic Sans MS" pitchFamily="66" charset="0"/>
              </a:rPr>
              <a:t>νεφρώνα</a:t>
            </a:r>
            <a:r>
              <a:rPr lang="el-GR" dirty="0" smtClean="0">
                <a:latin typeface="Comic Sans MS" pitchFamily="66" charset="0"/>
              </a:rPr>
              <a:t>.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334000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TextBox"/>
          <p:cNvSpPr txBox="1"/>
          <p:nvPr/>
        </p:nvSpPr>
        <p:spPr>
          <a:xfrm>
            <a:off x="2743200" y="152400"/>
            <a:ext cx="471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Εισαγωγή – κύρια σημεία (</a:t>
            </a:r>
            <a:r>
              <a:rPr lang="en-US" sz="2800" dirty="0" smtClean="0">
                <a:latin typeface="Comic Sans MS" pitchFamily="66" charset="0"/>
              </a:rPr>
              <a:t>iv</a:t>
            </a:r>
            <a:r>
              <a:rPr lang="el-GR" sz="2800" dirty="0" smtClean="0">
                <a:latin typeface="Comic Sans MS" pitchFamily="66" charset="0"/>
              </a:rPr>
              <a:t>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763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omic Sans MS" pitchFamily="66" charset="0"/>
              </a:rPr>
              <a:t>Ενδο-κράνια ανευρύσματα – Ανευρύσματα θωρακικής </a:t>
            </a:r>
            <a:r>
              <a:rPr lang="el-GR" sz="2800" b="1" dirty="0" smtClean="0">
                <a:latin typeface="Comic Sans MS" pitchFamily="66" charset="0"/>
              </a:rPr>
              <a:t>αορτής: </a:t>
            </a:r>
            <a:r>
              <a:rPr lang="el-GR" sz="2800" b="1" dirty="0">
                <a:latin typeface="Comic Sans MS" pitchFamily="66" charset="0"/>
              </a:rPr>
              <a:t>αντιμετώπιση </a:t>
            </a:r>
            <a:r>
              <a:rPr lang="el-GR" sz="2800" b="1" dirty="0" smtClean="0">
                <a:latin typeface="Comic Sans MS" pitchFamily="66" charset="0"/>
              </a:rPr>
              <a:t>(</a:t>
            </a:r>
            <a:r>
              <a:rPr lang="en-US" sz="2800" b="1" dirty="0" smtClean="0">
                <a:latin typeface="Comic Sans MS" pitchFamily="66" charset="0"/>
              </a:rPr>
              <a:t>iii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dirty="0">
              <a:latin typeface="Comic Sans MS" pitchFamily="66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Η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μαγνητική αγγειογραφία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είναι η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μέθοδος εκλογής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για </a:t>
            </a:r>
            <a:r>
              <a:rPr lang="el-GR" sz="2400" dirty="0" smtClean="0">
                <a:solidFill>
                  <a:srgbClr val="FFFFFF"/>
                </a:solidFill>
                <a:latin typeface="Comic Sans MS" pitchFamily="66" charset="0"/>
              </a:rPr>
              <a:t>διερεύνηση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σε ασυμπτωματικά άτομα</a:t>
            </a:r>
          </a:p>
          <a:p>
            <a:pPr marL="285750" lvl="0" indent="-285750">
              <a:buBlip>
                <a:blip r:embed="rId2"/>
              </a:buBlip>
            </a:pP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Επειδή 1 στα 76 άτ</a:t>
            </a:r>
            <a:r>
              <a:rPr lang="en-US" sz="2400" dirty="0">
                <a:solidFill>
                  <a:srgbClr val="FFFFFF"/>
                </a:solidFill>
                <a:latin typeface="Comic Sans MS" pitchFamily="66" charset="0"/>
              </a:rPr>
              <a:t>o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μα με μια αρχικά αρνητική εξέταση, παρουσιάζει ένα νέο ανεύρυσμα στα 10 χρόνια, ο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επανέλεγχος συνιστάται κάθε 10 χρόνια</a:t>
            </a:r>
          </a:p>
          <a:p>
            <a:pPr marL="285750" lvl="0" indent="-285750">
              <a:buBlip>
                <a:blip r:embed="rId2"/>
              </a:buBlip>
            </a:pPr>
            <a:endParaRPr lang="el-GR" sz="2400" dirty="0">
              <a:solidFill>
                <a:srgbClr val="FFFFFF"/>
              </a:solidFill>
              <a:latin typeface="Comic Sans MS" pitchFamily="66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Διαχωρισμός αορτής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: έλεγχος με </a:t>
            </a:r>
            <a:r>
              <a:rPr lang="en-US" sz="2400" dirty="0">
                <a:solidFill>
                  <a:srgbClr val="FFFFFF"/>
                </a:solidFill>
                <a:latin typeface="Comic Sans MS" pitchFamily="66" charset="0"/>
              </a:rPr>
              <a:t>echo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ή Μ</a:t>
            </a:r>
            <a:r>
              <a:rPr lang="en-US" sz="2400" dirty="0">
                <a:solidFill>
                  <a:srgbClr val="FFFFFF"/>
                </a:solidFill>
                <a:latin typeface="Comic Sans MS" pitchFamily="66" charset="0"/>
              </a:rPr>
              <a:t>R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Ι σε άτομα με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ιστορικό διαχωρισμού σε συγγενή πρώτου βαθμού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. Εάν βρεθεί διάταση του αορτικού τόξου,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ετήσιος έλεγχος και αυστηρή ρύθμιση Α.Π. Με β-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blockers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 algn="ctr"/>
            <a:endParaRPr lang="el-GR" sz="2400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838200"/>
            <a:ext cx="8534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latin typeface="Comic Sans MS" pitchFamily="66" charset="0"/>
              </a:rPr>
              <a:t>Εκκολπωμάτωση</a:t>
            </a:r>
            <a:r>
              <a:rPr lang="el-GR" sz="2800" b="1" dirty="0" smtClean="0">
                <a:latin typeface="Comic Sans MS" pitchFamily="66" charset="0"/>
              </a:rPr>
              <a:t> </a:t>
            </a:r>
            <a:r>
              <a:rPr lang="el-GR" sz="2800" b="1" dirty="0" err="1" smtClean="0">
                <a:latin typeface="Comic Sans MS" pitchFamily="66" charset="0"/>
              </a:rPr>
              <a:t>παχέως</a:t>
            </a:r>
            <a:r>
              <a:rPr lang="el-GR" sz="2800" b="1" dirty="0" smtClean="0">
                <a:latin typeface="Comic Sans MS" pitchFamily="66" charset="0"/>
              </a:rPr>
              <a:t> εντέρου</a:t>
            </a: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εκκολπωμάτωση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του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παχέως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εντέρου </a:t>
            </a:r>
            <a:r>
              <a:rPr lang="el-GR" sz="2400" dirty="0" smtClean="0">
                <a:latin typeface="Comic Sans MS" pitchFamily="66" charset="0"/>
              </a:rPr>
              <a:t>είναι πιο συχνή 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ασθενείς με ΧΝΝ τελικού σταδίου που οφείλεται σε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παρά σε ασθενείς με άλλη αιτία ΧΝΝ.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400" dirty="0" smtClean="0">
                <a:latin typeface="Comic Sans MS" pitchFamily="66" charset="0"/>
              </a:rPr>
              <a:t>Αν η παραπάνω διαπίστωση ισχύει και για ασθενείς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που δεν έχουν φθάσει σε τελικό στάδιο ΧΝΝ είναι αβέβαιο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296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Δυνητικές θεραπευτικές επεμβάσεις στον μηχανισμό σχηματισμού των κύστεων 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66800"/>
            <a:ext cx="78200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15000" y="4343400"/>
            <a:ext cx="990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6324600" y="5257800"/>
            <a:ext cx="9906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5794664" y="5867400"/>
            <a:ext cx="990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3429000" y="3962400"/>
            <a:ext cx="9906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3581400" y="5486400"/>
            <a:ext cx="990600" cy="533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61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285" y="384118"/>
            <a:ext cx="4645094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62" y="3380509"/>
            <a:ext cx="496374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28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024" y="2895600"/>
            <a:ext cx="5724525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86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2000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199"/>
            <a:ext cx="8686800" cy="423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438400" y="3429000"/>
            <a:ext cx="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2514600"/>
            <a:ext cx="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72200" y="2514600"/>
            <a:ext cx="251460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GFR: </a:t>
            </a:r>
            <a:r>
              <a:rPr lang="el-GR" sz="1600" dirty="0" smtClean="0">
                <a:latin typeface="Comic Sans MS" pitchFamily="66" charset="0"/>
              </a:rPr>
              <a:t>-</a:t>
            </a:r>
            <a:r>
              <a:rPr lang="en-US" sz="1600" dirty="0" smtClean="0">
                <a:latin typeface="Comic Sans MS" pitchFamily="66" charset="0"/>
              </a:rPr>
              <a:t>5.5ml/min /</a:t>
            </a:r>
            <a:r>
              <a:rPr lang="el-GR" sz="1600" dirty="0" smtClean="0">
                <a:latin typeface="Comic Sans MS" pitchFamily="66" charset="0"/>
              </a:rPr>
              <a:t>έτος</a:t>
            </a:r>
            <a:endParaRPr lang="el-GR" sz="1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005554"/>
            <a:ext cx="251460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GFR: </a:t>
            </a:r>
            <a:r>
              <a:rPr lang="el-GR" sz="1600" dirty="0" smtClean="0">
                <a:latin typeface="Comic Sans MS" pitchFamily="66" charset="0"/>
              </a:rPr>
              <a:t>-</a:t>
            </a:r>
            <a:r>
              <a:rPr lang="el-GR" sz="1600" dirty="0">
                <a:latin typeface="Comic Sans MS" pitchFamily="66" charset="0"/>
              </a:rPr>
              <a:t>3</a:t>
            </a:r>
            <a:r>
              <a:rPr lang="en-US" sz="1600" dirty="0" smtClean="0">
                <a:latin typeface="Comic Sans MS" pitchFamily="66" charset="0"/>
              </a:rPr>
              <a:t>.5ml/min /</a:t>
            </a:r>
            <a:r>
              <a:rPr lang="el-GR" sz="1600" dirty="0" smtClean="0">
                <a:latin typeface="Comic Sans MS" pitchFamily="66" charset="0"/>
              </a:rPr>
              <a:t>έτος</a:t>
            </a:r>
            <a:endParaRPr lang="el-G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9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928813"/>
            <a:ext cx="5467350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47275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3524250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819400"/>
            <a:ext cx="3581400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4214810" y="857232"/>
            <a:ext cx="400052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500034" y="1142984"/>
            <a:ext cx="292895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2071670" y="1428736"/>
            <a:ext cx="53578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88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4609945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256"/>
            <a:ext cx="4712163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- Στρογγυλεμένο ορθογώνιο"/>
          <p:cNvSpPr/>
          <p:nvPr/>
        </p:nvSpPr>
        <p:spPr>
          <a:xfrm>
            <a:off x="3071802" y="1714488"/>
            <a:ext cx="3429024" cy="142876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786050" y="4500570"/>
            <a:ext cx="4786314" cy="71438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08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6200" y="0"/>
            <a:ext cx="89154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Εκτίμηση έκτασης-βαρύτητας νόσου μετά την αρχική διάγνωση </a:t>
            </a:r>
            <a:r>
              <a:rPr lang="en-US" sz="2800" b="1" dirty="0" smtClean="0">
                <a:latin typeface="Comic Sans MS" pitchFamily="66" charset="0"/>
              </a:rPr>
              <a:t>ADPKD</a:t>
            </a:r>
          </a:p>
          <a:p>
            <a:pPr algn="ctr"/>
            <a:endParaRPr lang="en-US" sz="14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Echo </a:t>
            </a: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νεφρών</a:t>
            </a:r>
            <a:r>
              <a:rPr lang="el-GR" sz="2200" b="1" dirty="0" smtClean="0">
                <a:latin typeface="Comic Sans MS" pitchFamily="66" charset="0"/>
              </a:rPr>
              <a:t>:</a:t>
            </a:r>
            <a:r>
              <a:rPr lang="el-GR" sz="2200" dirty="0" smtClean="0">
                <a:latin typeface="Comic Sans MS" pitchFamily="66" charset="0"/>
              </a:rPr>
              <a:t> χρήσιμο σε όλους τους ασθενείς εκτός εκείνων με </a:t>
            </a:r>
            <a:r>
              <a:rPr lang="en-US" sz="2200" dirty="0" smtClean="0">
                <a:latin typeface="Comic Sans MS" pitchFamily="66" charset="0"/>
              </a:rPr>
              <a:t>PKD2, &lt; 30 </a:t>
            </a:r>
            <a:r>
              <a:rPr lang="el-GR" sz="2200" dirty="0" smtClean="0">
                <a:latin typeface="Comic Sans MS" pitchFamily="66" charset="0"/>
              </a:rPr>
              <a:t>ετών (</a:t>
            </a:r>
            <a:r>
              <a:rPr lang="en-US" sz="2200" dirty="0" smtClean="0">
                <a:latin typeface="Comic Sans MS" pitchFamily="66" charset="0"/>
              </a:rPr>
              <a:t>CT </a:t>
            </a:r>
            <a:r>
              <a:rPr lang="el-GR" sz="2200" dirty="0" smtClean="0">
                <a:latin typeface="Comic Sans MS" pitchFamily="66" charset="0"/>
              </a:rPr>
              <a:t>ή </a:t>
            </a:r>
            <a:r>
              <a:rPr lang="en-US" sz="2200" dirty="0" smtClean="0">
                <a:latin typeface="Comic Sans MS" pitchFamily="66" charset="0"/>
              </a:rPr>
              <a:t>MRI)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CT </a:t>
            </a: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κοιλίας </a:t>
            </a:r>
            <a:r>
              <a:rPr lang="el-GR" sz="2200" dirty="0" smtClean="0">
                <a:latin typeface="Comic Sans MS" pitchFamily="66" charset="0"/>
              </a:rPr>
              <a:t>με ή χωρίς σκιαγραφικό: για να προσδιοριστεί η έκταση της νόσου σε νεφρούς και ήπαρ.</a:t>
            </a:r>
          </a:p>
          <a:p>
            <a:pPr>
              <a:buBlip>
                <a:blip r:embed="rId2"/>
              </a:buBlip>
            </a:pP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Τακτικός έλεγχος της αρτηριακής πίεσης</a:t>
            </a:r>
            <a:r>
              <a:rPr lang="el-GR" sz="2200" dirty="0" smtClean="0">
                <a:latin typeface="Comic Sans MS" pitchFamily="66" charset="0"/>
              </a:rPr>
              <a:t>-24ωρη καταγραφή όπου κρίνεται αναγκαίο</a:t>
            </a:r>
          </a:p>
          <a:p>
            <a:pPr>
              <a:buBlip>
                <a:blip r:embed="rId2"/>
              </a:buBlip>
            </a:pP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Λιπιδαιμικό προφίλ</a:t>
            </a:r>
            <a:r>
              <a:rPr lang="el-GR" sz="2200" dirty="0" smtClean="0">
                <a:latin typeface="Comic Sans MS" pitchFamily="66" charset="0"/>
              </a:rPr>
              <a:t>: ένας θεραπεύσιμος κακός προγνωστικός παράγων</a:t>
            </a:r>
          </a:p>
          <a:p>
            <a:pPr>
              <a:buBlip>
                <a:blip r:embed="rId2"/>
              </a:buBlip>
            </a:pP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Γεν. Ούρων</a:t>
            </a:r>
            <a:r>
              <a:rPr lang="el-GR" sz="2200" dirty="0" smtClean="0">
                <a:latin typeface="Comic Sans MS" pitchFamily="66" charset="0"/>
              </a:rPr>
              <a:t>: εντοπισμός μικρο- ή λευκωματουρίας που χειροτερεύει την πρόγνωση και επιβάλλει εντατικό έλεγχο Α.Π.</a:t>
            </a:r>
          </a:p>
          <a:p>
            <a:pPr>
              <a:buBlip>
                <a:blip r:embed="rId2"/>
              </a:buBlip>
            </a:pP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Υπερηχογράφημα καρδιάς </a:t>
            </a:r>
            <a:r>
              <a:rPr lang="el-GR" sz="2200" dirty="0" smtClean="0">
                <a:latin typeface="Comic Sans MS" pitchFamily="66" charset="0"/>
              </a:rPr>
              <a:t>σε άτομα που ακροώνται φυσήματα για εντοπισμό βαλβιδικών και άλλων βλαβών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Echo </a:t>
            </a: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καρδιάς ή 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MRI </a:t>
            </a:r>
            <a:r>
              <a:rPr lang="el-GR" sz="2200" dirty="0" smtClean="0">
                <a:latin typeface="Comic Sans MS" pitchFamily="66" charset="0"/>
              </a:rPr>
              <a:t>σε όσους έχουν οικογενειακό ιστορικό διαχωρισμού θωρακικής αορτής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CT </a:t>
            </a: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ή 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MR </a:t>
            </a:r>
            <a:r>
              <a:rPr lang="el-GR" sz="2200" b="1" dirty="0" smtClean="0">
                <a:solidFill>
                  <a:srgbClr val="FFFF00"/>
                </a:solidFill>
                <a:latin typeface="Comic Sans MS" pitchFamily="66" charset="0"/>
              </a:rPr>
              <a:t>Αγγειογραφία </a:t>
            </a:r>
            <a:r>
              <a:rPr lang="el-GR" sz="2200" dirty="0" smtClean="0">
                <a:latin typeface="Comic Sans MS" pitchFamily="66" charset="0"/>
              </a:rPr>
              <a:t>σε ασθενείς με οικογενειακό ιστορικό ενδο-κρανιακών ανευρυσμάτων (ΔΕΝ ΕΝΔΕΙΚΝΥΤΑΙ ΣΕ ΟΣΟΥς ΕΧΟΥΝ ΕΛΕΥΘΕΡΟ ΟΙΚΟΓΕΝΕΙΑΚΟ ΙΣΤΟΡΙΚΟ)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4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25113" cy="924475"/>
          </a:xfrm>
        </p:spPr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Εισαγωγή-κύρια σημεία </a:t>
            </a:r>
            <a:r>
              <a:rPr lang="en-US" dirty="0" smtClean="0">
                <a:latin typeface="Comic Sans MS" pitchFamily="66" charset="0"/>
              </a:rPr>
              <a:t>(v)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47799"/>
            <a:ext cx="8610600" cy="4876801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Ηπατικές κύστεις εμφανίζονται στο 80% των ασθενών </a:t>
            </a:r>
            <a:r>
              <a:rPr lang="el-GR" sz="2200" dirty="0" smtClean="0">
                <a:latin typeface="Comic Sans MS" pitchFamily="66" charset="0"/>
              </a:rPr>
              <a:t>με </a:t>
            </a:r>
            <a:r>
              <a:rPr lang="en-US" sz="2200" dirty="0" smtClean="0">
                <a:latin typeface="Comic Sans MS" pitchFamily="66" charset="0"/>
              </a:rPr>
              <a:t>ADPKD </a:t>
            </a:r>
            <a:r>
              <a:rPr lang="el-GR" sz="2200" dirty="0" smtClean="0">
                <a:latin typeface="Comic Sans MS" pitchFamily="66" charset="0"/>
              </a:rPr>
              <a:t>και είναι μεγαλύτερες στις γυναίκες.</a:t>
            </a:r>
          </a:p>
          <a:p>
            <a:r>
              <a:rPr lang="el-GR" sz="2200" dirty="0" smtClean="0">
                <a:latin typeface="Comic Sans MS" pitchFamily="66" charset="0"/>
              </a:rPr>
              <a:t>Η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υπέρταση</a:t>
            </a:r>
            <a:r>
              <a:rPr lang="el-GR" sz="2200" dirty="0" smtClean="0">
                <a:latin typeface="Comic Sans MS" pitchFamily="66" charset="0"/>
              </a:rPr>
              <a:t> εγκαθίσταται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συχνά από την παιδική ηλικία </a:t>
            </a:r>
            <a:r>
              <a:rPr lang="el-GR" sz="2200" dirty="0" smtClean="0">
                <a:latin typeface="Comic Sans MS" pitchFamily="66" charset="0"/>
              </a:rPr>
              <a:t>και υπάρχει σχεδόν στο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100% των ασθενών με νεφρική ανεπάρκεια</a:t>
            </a:r>
            <a:r>
              <a:rPr lang="el-GR" sz="2200" dirty="0" smtClean="0">
                <a:latin typeface="Comic Sans MS" pitchFamily="66" charset="0"/>
              </a:rPr>
              <a:t>.</a:t>
            </a:r>
          </a:p>
          <a:p>
            <a:r>
              <a:rPr lang="el-GR" sz="2200" dirty="0" err="1" smtClean="0">
                <a:solidFill>
                  <a:srgbClr val="FFFF00"/>
                </a:solidFill>
                <a:latin typeface="Comic Sans MS" pitchFamily="66" charset="0"/>
              </a:rPr>
              <a:t>Μικρο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- και μακροσκοπική αιματουρία </a:t>
            </a:r>
            <a:r>
              <a:rPr lang="el-GR" sz="2200" dirty="0" smtClean="0">
                <a:latin typeface="Comic Sans MS" pitchFamily="66" charset="0"/>
              </a:rPr>
              <a:t>παρατηρείται στο 60% των ασθενών. Συχνά αποτελεί το πρώτο σημείο της νόσου, σε νεαρά άτομα μετά από άθληση αλλά μπορεί να εμφανιστεί και χωρίς τραυματισμό.</a:t>
            </a:r>
          </a:p>
          <a:p>
            <a:r>
              <a:rPr lang="el-GR" sz="2200" dirty="0" err="1" smtClean="0">
                <a:latin typeface="Comic Sans MS" pitchFamily="66" charset="0"/>
              </a:rPr>
              <a:t>Πυελονεφρίτιδες</a:t>
            </a:r>
            <a:r>
              <a:rPr lang="el-GR" sz="2200" dirty="0" smtClean="0">
                <a:latin typeface="Comic Sans MS" pitchFamily="66" charset="0"/>
              </a:rPr>
              <a:t> και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λοίμωξη των κύστεων </a:t>
            </a:r>
            <a:r>
              <a:rPr lang="el-GR" sz="2200" dirty="0" smtClean="0">
                <a:latin typeface="Comic Sans MS" pitchFamily="66" charset="0"/>
              </a:rPr>
              <a:t>αποτελούν σοβαρά προβλήματα και απαιτούν επιθετική θεραπευτική αγωγή.</a:t>
            </a:r>
          </a:p>
          <a:p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Εγκεφαλικά ανευρύσματα </a:t>
            </a:r>
            <a:r>
              <a:rPr lang="el-GR" sz="2200" dirty="0" smtClean="0">
                <a:latin typeface="Comic Sans MS" pitchFamily="66" charset="0"/>
              </a:rPr>
              <a:t>εμφανίζονται στο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8%</a:t>
            </a:r>
            <a:r>
              <a:rPr lang="el-GR" sz="2200" dirty="0" smtClean="0">
                <a:latin typeface="Comic Sans MS" pitchFamily="66" charset="0"/>
              </a:rPr>
              <a:t> των ασθενών (διπλάσιο ποσοστό από τον γενικό πληθυσμό).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Η ύπαρξη οικογενειακού ιστορικού αυξάνει την πιθανότητα</a:t>
            </a:r>
            <a:r>
              <a:rPr lang="el-GR" sz="2200" dirty="0" smtClean="0">
                <a:latin typeface="Comic Sans MS" pitchFamily="66" charset="0"/>
              </a:rPr>
              <a:t>.</a:t>
            </a:r>
          </a:p>
          <a:p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50% των ασθενών </a:t>
            </a:r>
            <a:r>
              <a:rPr lang="el-GR" sz="2200" dirty="0" smtClean="0">
                <a:latin typeface="Comic Sans MS" pitchFamily="66" charset="0"/>
              </a:rPr>
              <a:t>με </a:t>
            </a:r>
            <a:r>
              <a:rPr lang="en-US" sz="2200" dirty="0" smtClean="0">
                <a:latin typeface="Comic Sans MS" pitchFamily="66" charset="0"/>
              </a:rPr>
              <a:t>ADPKD </a:t>
            </a:r>
            <a:r>
              <a:rPr lang="el-GR" sz="2200" dirty="0" smtClean="0">
                <a:latin typeface="Comic Sans MS" pitchFamily="66" charset="0"/>
              </a:rPr>
              <a:t>θα παρουσιάσει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νεφρική ανεπάρκεια </a:t>
            </a:r>
            <a:r>
              <a:rPr lang="el-GR" sz="2200" dirty="0" smtClean="0">
                <a:latin typeface="Comic Sans MS" pitchFamily="66" charset="0"/>
              </a:rPr>
              <a:t>τελικού σταδίου και θα ενταχθεί σε κάποια μέθοδο υποκατάστασης κατά </a:t>
            </a: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</a:rPr>
              <a:t>την τέταρτη μέχρι την έκτη δεκαετία </a:t>
            </a:r>
            <a:r>
              <a:rPr lang="el-GR" sz="2200" dirty="0" smtClean="0">
                <a:latin typeface="Comic Sans MS" pitchFamily="66" charset="0"/>
              </a:rPr>
              <a:t>της ζωής τους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302359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Τελικό στάδιο ΧΝΝ (ι)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Καθυστέρηση της εξέλιξης </a:t>
            </a:r>
            <a:r>
              <a:rPr lang="el-GR" sz="2400" dirty="0" smtClean="0">
                <a:latin typeface="Comic Sans MS" pitchFamily="66" charset="0"/>
              </a:rPr>
              <a:t>προς το τελικό στάδιο ΧΝΝ</a:t>
            </a:r>
          </a:p>
          <a:p>
            <a:endParaRPr lang="el-GR" sz="12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Έλεγχος της υπέρτασης</a:t>
            </a:r>
            <a:r>
              <a:rPr lang="el-GR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(αυστηρός έλεγχος της υπέρτασης στην </a:t>
            </a:r>
            <a:r>
              <a:rPr lang="en-US" sz="2400" dirty="0" smtClean="0">
                <a:latin typeface="Comic Sans MS" pitchFamily="66" charset="0"/>
              </a:rPr>
              <a:t>MDRD [Modification of Diet in Renal Disease] </a:t>
            </a:r>
            <a:r>
              <a:rPr lang="el-GR" sz="2400" dirty="0" smtClean="0">
                <a:latin typeface="Comic Sans MS" pitchFamily="66" charset="0"/>
              </a:rPr>
              <a:t>δεν έδειξε να υπάρχει όφελος (οι ασθενείς είχαν </a:t>
            </a:r>
            <a:r>
              <a:rPr lang="en-US" sz="2400" dirty="0" smtClean="0">
                <a:latin typeface="Comic Sans MS" pitchFamily="66" charset="0"/>
              </a:rPr>
              <a:t>GFR 13-55 ml/min)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Το ίδιο ανεπαρκής φάνηκε να είναι η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υπο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-λευκωματούχος δίαιτα</a:t>
            </a:r>
            <a:r>
              <a:rPr lang="el-GR" sz="2400" dirty="0" smtClean="0">
                <a:latin typeface="Comic Sans MS" pitchFamily="66" charset="0"/>
              </a:rPr>
              <a:t> στην ίδια μελέτη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Έλεγχος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υπερλιπιδαιμίας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μεταβολικής οξέωσης,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υπερφωσφαταιμίας</a:t>
            </a:r>
            <a:endParaRPr lang="el-G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Ενυδάτωση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  <a:r>
              <a:rPr lang="el-GR" sz="2400" dirty="0" smtClean="0">
                <a:latin typeface="Comic Sans MS" pitchFamily="66" charset="0"/>
              </a:rPr>
              <a:t> 2.5-4 λίτρα/24ωρο, υπόθεση: η μειωμένη έκκριση της </a:t>
            </a:r>
            <a:r>
              <a:rPr lang="el-GR" sz="2400" dirty="0" err="1" smtClean="0">
                <a:latin typeface="Comic Sans MS" pitchFamily="66" charset="0"/>
              </a:rPr>
              <a:t>αντι</a:t>
            </a:r>
            <a:r>
              <a:rPr lang="el-GR" sz="2400" dirty="0" smtClean="0">
                <a:latin typeface="Comic Sans MS" pitchFamily="66" charset="0"/>
              </a:rPr>
              <a:t>-διουρητικής ορμόνης μειώνει την ανάπτυξη των κύστεων → ισχύει όταν το </a:t>
            </a:r>
            <a:r>
              <a:rPr lang="en-US" sz="2400" dirty="0" smtClean="0">
                <a:latin typeface="Comic Sans MS" pitchFamily="66" charset="0"/>
              </a:rPr>
              <a:t>GFR &gt; 30 ml/min </a:t>
            </a:r>
            <a:r>
              <a:rPr lang="el-GR" sz="2400" dirty="0" smtClean="0">
                <a:latin typeface="Comic Sans MS" pitchFamily="66" charset="0"/>
              </a:rPr>
              <a:t>και δεν προκαλεί </a:t>
            </a:r>
            <a:r>
              <a:rPr lang="el-GR" sz="2400" dirty="0" err="1" smtClean="0">
                <a:latin typeface="Comic Sans MS" pitchFamily="66" charset="0"/>
              </a:rPr>
              <a:t>υπο</a:t>
            </a:r>
            <a:r>
              <a:rPr lang="el-GR" sz="2400" dirty="0" smtClean="0">
                <a:latin typeface="Comic Sans MS" pitchFamily="66" charset="0"/>
              </a:rPr>
              <a:t>-νατριαιμία. Διαφορετικά: λήψη νερού ανάλογα με το αίσθημα της δίψας </a:t>
            </a:r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7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685800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Τελικό στάδιο ΧΝΝ (</a:t>
            </a:r>
            <a:r>
              <a:rPr lang="el-GR" sz="2800" b="1" dirty="0" err="1" smtClean="0">
                <a:latin typeface="Comic Sans MS" pitchFamily="66" charset="0"/>
              </a:rPr>
              <a:t>ιι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Οι ασθενείς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έχουν καλύτερη πορεία στην εξωνεφρική κάθαρση παρά άλλοι που φθάνουν σε τελικό στάδιο από άλλες αιτίες</a:t>
            </a: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Διατηρούν καλύτερο αιματοκρίτη λόγω ενδογενούς παραγωγής </a:t>
            </a:r>
            <a:r>
              <a:rPr lang="el-GR" sz="2400" dirty="0" err="1" smtClean="0">
                <a:latin typeface="Comic Sans MS" pitchFamily="66" charset="0"/>
              </a:rPr>
              <a:t>ερυθροποιητίνης</a:t>
            </a:r>
            <a:endParaRPr lang="el-GR" sz="24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Παρά τον όγκο των νεφρών οι ασθενείς πηγαίνουν καλά και με περιτοναϊκή κάθαρση</a:t>
            </a:r>
          </a:p>
          <a:p>
            <a:endParaRPr lang="el-GR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0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14475"/>
            <a:ext cx="79438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410527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90525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1752600" y="2819400"/>
            <a:ext cx="1066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ADPKD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248400" y="2743200"/>
            <a:ext cx="1219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NON-ADPKD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3619500" y="40005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7735094" y="3390106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3620294" y="3161506"/>
            <a:ext cx="533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8039894" y="3694906"/>
            <a:ext cx="533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91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Γεννετικές συμβουλές</a:t>
            </a:r>
          </a:p>
          <a:p>
            <a:pPr algn="ctr"/>
            <a:endParaRPr lang="el-GR" sz="2400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Κάθε παιδί ενός γονέα με</a:t>
            </a:r>
            <a:r>
              <a:rPr lang="en-US" sz="2400" dirty="0" smtClean="0">
                <a:latin typeface="Comic Sans MS" pitchFamily="66" charset="0"/>
              </a:rPr>
              <a:t> ADPKD </a:t>
            </a:r>
            <a:r>
              <a:rPr lang="el-GR" sz="2400" dirty="0" smtClean="0">
                <a:latin typeface="Comic Sans MS" pitchFamily="66" charset="0"/>
              </a:rPr>
              <a:t>έχει 50% πιθανότητες να κληρονομήση το μεταλλαγμένο γονίδιο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Οι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de novo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μεταλλάξεις </a:t>
            </a:r>
            <a:r>
              <a:rPr lang="el-GR" sz="2400" dirty="0" smtClean="0">
                <a:latin typeface="Comic Sans MS" pitchFamily="66" charset="0"/>
              </a:rPr>
              <a:t>είναι αρκετά συχνές (5-10%) και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μέσα στα ίδια τα μέλη μιας οικογένειας με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ADPKD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Δυνητικοί δότες νεφρού </a:t>
            </a:r>
            <a:r>
              <a:rPr lang="el-GR" sz="2400" dirty="0" smtClean="0">
                <a:latin typeface="Comic Sans MS" pitchFamily="66" charset="0"/>
              </a:rPr>
              <a:t>από την ίδια οικογένεια πρέπει να ελέγχονται αναλυτικά-κυρίως απεικονιστικά (&gt;30 ετών)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Ο γεννετικός προσδιορισμός της μετάλλαξης σε μη-συμπτωματικά άτομα δεν βοηθάει στην πρόγνωση της νεφρικής βλάβης</a:t>
            </a:r>
            <a:r>
              <a:rPr lang="el-GR" sz="2400" dirty="0" smtClean="0">
                <a:latin typeface="Comic Sans MS" pitchFamily="66" charset="0"/>
              </a:rPr>
              <a:t> και δεν ενδείκνυται ειδικά σε άτομα &lt; 18 ετών γιατί τα εμπλέκει ψυχολογικά χωρίς να τους προσφέρει κάτι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Για οικογενειακό προγραμματισμό: η κατάλληλη στιγμή ελέγχου, πριν από μια επιθυμιτή κύηση</a:t>
            </a:r>
          </a:p>
          <a:p>
            <a:r>
              <a:rPr lang="el-GR" sz="2000" dirty="0" smtClean="0">
                <a:latin typeface="Comic Sans MS" pitchFamily="66" charset="0"/>
              </a:rPr>
              <a:t>  </a:t>
            </a:r>
            <a:endParaRPr lang="el-GR" sz="2000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9915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Προ-γεννητικός έλεγχος (</a:t>
            </a:r>
            <a:r>
              <a:rPr lang="en-US" sz="2800" b="1" dirty="0" err="1" smtClean="0">
                <a:latin typeface="Comic Sans MS" pitchFamily="66" charset="0"/>
              </a:rPr>
              <a:t>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endParaRPr lang="el-GR" dirty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Μπορεί να  γίνει από εμβρυϊκά κύτταρα μετά από αμνιοκέντηση στις 15-18 εβδομάδες κύησης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latin typeface="Comic Sans MS" pitchFamily="66" charset="0"/>
              </a:rPr>
              <a:t>Απαραίτητο: να έχει προηγηθεί γεννετική ανάλυση και ανεύρεση της μετάλλαξης και του αλληλίου στον γονέα με </a:t>
            </a:r>
            <a:r>
              <a:rPr lang="en-US" sz="2400" dirty="0" smtClean="0">
                <a:latin typeface="Comic Sans MS" pitchFamily="66" charset="0"/>
              </a:rPr>
              <a:t>ADPKD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Το αίτημα για προ-γεννητικό έλεγχο μιας νόσου που εκδηλώνεται σε ενήλικες και δεν διαταράσσει την νοητική υγεία του παιδιού, δεν είναι συχνό</a:t>
            </a:r>
          </a:p>
          <a:p>
            <a:pPr marL="285750" indent="-285750">
              <a:buBlip>
                <a:blip r:embed="rId2"/>
              </a:buBlip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Εξαίρεση</a:t>
            </a:r>
            <a:r>
              <a:rPr lang="el-GR" sz="2400" dirty="0" smtClean="0">
                <a:latin typeface="Comic Sans MS" pitchFamily="66" charset="0"/>
              </a:rPr>
              <a:t> μπορεί να αποτελούν μέλη οικογένειας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που παρουσίασαν περι-γεννητική θνησιμότητα ή είχαν ήδη μεγάλο όγκο νεφρών κατά την παιδική ηλικία: η πιθανότητα να γεννήσουν παιδί με σοβαρή και πρώϊμη μορφή της νόσου είναι μεγάλη</a:t>
            </a:r>
          </a:p>
        </p:txBody>
      </p:sp>
    </p:spTree>
    <p:extLst>
      <p:ext uri="{BB962C8B-B14F-4D97-AF65-F5344CB8AC3E}">
        <p14:creationId xmlns:p14="http://schemas.microsoft.com/office/powerpoint/2010/main" xmlns="" val="32582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Comic Sans MS" pitchFamily="66" charset="0"/>
              </a:rPr>
              <a:t>Προ-γεννητικός έλεγχος </a:t>
            </a:r>
            <a:r>
              <a:rPr lang="el-GR" sz="2800" b="1" dirty="0" smtClean="0">
                <a:latin typeface="Comic Sans MS" pitchFamily="66" charset="0"/>
              </a:rPr>
              <a:t>(</a:t>
            </a:r>
            <a:r>
              <a:rPr lang="en-US" sz="2800" b="1" dirty="0" smtClean="0">
                <a:latin typeface="Comic Sans MS" pitchFamily="66" charset="0"/>
              </a:rPr>
              <a:t>ii</a:t>
            </a:r>
            <a:r>
              <a:rPr lang="el-GR" sz="2800" b="1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Διακοπή κύησης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για την πιθανότητα να γεννηθεί ένα παιδί με </a:t>
            </a:r>
            <a:r>
              <a:rPr lang="en-US" sz="2400" dirty="0">
                <a:solidFill>
                  <a:srgbClr val="FFFFFF"/>
                </a:solidFill>
                <a:latin typeface="Comic Sans MS" pitchFamily="66" charset="0"/>
              </a:rPr>
              <a:t>ADPKD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είναι πολύ αμφιλεγόμενη. Σε σχετική ερώτηση μόνο 4-8% των μελών οικογενειών με </a:t>
            </a:r>
            <a:r>
              <a:rPr lang="en-US" sz="2400" dirty="0">
                <a:solidFill>
                  <a:srgbClr val="FFFFFF"/>
                </a:solidFill>
                <a:latin typeface="Comic Sans MS" pitchFamily="66" charset="0"/>
              </a:rPr>
              <a:t>ADPKD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 θα επιθυμούσαν διακοπή</a:t>
            </a:r>
          </a:p>
          <a:p>
            <a:pPr marL="285750" lvl="0" indent="-285750">
              <a:buBlip>
                <a:blip r:embed="rId2"/>
              </a:buBlip>
            </a:pP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Αν και στα περισσότερα ιατρικά κέντρα, η απόφαση ανήκει στους γονείς, πρέπει να προηγείται αναλυτική ενημέρωση</a:t>
            </a:r>
          </a:p>
          <a:p>
            <a:pPr marL="285750" lvl="0" indent="-285750">
              <a:buBlip>
                <a:blip r:embed="rId2"/>
              </a:buBlip>
            </a:pPr>
            <a:endParaRPr lang="el-GR" sz="2400" dirty="0">
              <a:solidFill>
                <a:srgbClr val="FFFFFF"/>
              </a:solidFill>
              <a:latin typeface="Comic Sans MS" pitchFamily="66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Γεννετικός έλεγχος πριν την εμφύτευση </a:t>
            </a:r>
            <a:r>
              <a:rPr lang="el-GR" sz="2400" dirty="0">
                <a:solidFill>
                  <a:srgbClr val="FFFFFF"/>
                </a:solidFill>
                <a:latin typeface="Comic Sans MS" pitchFamily="66" charset="0"/>
              </a:rPr>
              <a:t>είναι δυνατός σε εξειδικευμένα κέντρα εξωσωματικής γονιμοποίησης, αφού προηγηθεί ο προσδιορισμός του γονιδίου στην οικογένεια</a:t>
            </a:r>
          </a:p>
          <a:p>
            <a:pPr algn="ctr"/>
            <a:endParaRPr lang="el-GR" sz="2400" dirty="0">
              <a:latin typeface="Comic Sans MS" pitchFamily="66" charset="0"/>
            </a:endParaRPr>
          </a:p>
          <a:p>
            <a:endParaRPr lang="el-G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1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einture\Still lif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50" y="0"/>
            <a:ext cx="53620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6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einture\sk-a-2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835" y="0"/>
            <a:ext cx="491632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8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einture\Still life with fruits and buterflies de Hee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4462"/>
            <a:ext cx="6096000" cy="402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6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09600" y="533400"/>
            <a:ext cx="807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</a:rPr>
              <a:t>Συσχετίσεις γονοτύπου – φαινοτύπου (ι)</a:t>
            </a:r>
          </a:p>
          <a:p>
            <a:pPr algn="ctr"/>
            <a:endParaRPr lang="el-GR" dirty="0" smtClean="0">
              <a:latin typeface="Comic Sans MS" pitchFamily="66" charset="0"/>
            </a:endParaRPr>
          </a:p>
          <a:p>
            <a:r>
              <a:rPr lang="el-GR" sz="2600" dirty="0" smtClean="0">
                <a:latin typeface="Comic Sans MS" pitchFamily="66" charset="0"/>
              </a:rPr>
              <a:t>Η </a:t>
            </a:r>
            <a:r>
              <a:rPr lang="el-GR" sz="2600" dirty="0" smtClean="0">
                <a:solidFill>
                  <a:srgbClr val="FFFF00"/>
                </a:solidFill>
                <a:latin typeface="Comic Sans MS" pitchFamily="66" charset="0"/>
              </a:rPr>
              <a:t>γενετική ετερογένεια </a:t>
            </a:r>
            <a:r>
              <a:rPr lang="el-GR" sz="2600" dirty="0" smtClean="0">
                <a:latin typeface="Comic Sans MS" pitchFamily="66" charset="0"/>
              </a:rPr>
              <a:t>και </a:t>
            </a:r>
            <a:r>
              <a:rPr lang="el-GR" sz="2600" dirty="0" smtClean="0">
                <a:solidFill>
                  <a:srgbClr val="FFFF00"/>
                </a:solidFill>
                <a:latin typeface="Comic Sans MS" pitchFamily="66" charset="0"/>
              </a:rPr>
              <a:t>περιβαλλοντολογικοί παράγοντες</a:t>
            </a:r>
            <a:r>
              <a:rPr lang="el-GR" sz="2600" dirty="0" smtClean="0">
                <a:latin typeface="Comic Sans MS" pitchFamily="66" charset="0"/>
              </a:rPr>
              <a:t> ευθύνονται για τη </a:t>
            </a:r>
            <a:r>
              <a:rPr lang="el-GR" sz="2600" b="1" dirty="0" smtClean="0">
                <a:latin typeface="Comic Sans MS" pitchFamily="66" charset="0"/>
              </a:rPr>
              <a:t>μεγάλη διακύμανση της βαρύτητας</a:t>
            </a:r>
            <a:r>
              <a:rPr lang="el-GR" sz="2600" dirty="0" smtClean="0">
                <a:latin typeface="Comic Sans MS" pitchFamily="66" charset="0"/>
              </a:rPr>
              <a:t> της νεφρικής νόσου και των </a:t>
            </a:r>
            <a:r>
              <a:rPr lang="el-GR" sz="2600" dirty="0" err="1" smtClean="0">
                <a:latin typeface="Comic Sans MS" pitchFamily="66" charset="0"/>
              </a:rPr>
              <a:t>εξω</a:t>
            </a:r>
            <a:r>
              <a:rPr lang="el-GR" sz="2600" dirty="0" smtClean="0">
                <a:latin typeface="Comic Sans MS" pitchFamily="66" charset="0"/>
              </a:rPr>
              <a:t>-νεφρικών εκδηλώσεων </a:t>
            </a:r>
            <a:r>
              <a:rPr lang="el-GR" sz="2600" b="1" dirty="0" smtClean="0">
                <a:latin typeface="Comic Sans MS" pitchFamily="66" charset="0"/>
              </a:rPr>
              <a:t>ακόμα και μέσα στην ίδια οικογένεια ασθενών με </a:t>
            </a:r>
            <a:r>
              <a:rPr lang="en-US" sz="2600" b="1" dirty="0" smtClean="0">
                <a:latin typeface="Comic Sans MS" pitchFamily="66" charset="0"/>
              </a:rPr>
              <a:t>ADPKD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Μεταλλάξεις στο γονίδιο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PKD1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σχετίζονται με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πιο βαριά μορφή της νόσου</a:t>
            </a:r>
            <a:r>
              <a:rPr lang="el-GR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μικρότερη ηλικία διάγνωσης </a:t>
            </a:r>
            <a:r>
              <a:rPr lang="el-GR" sz="2400" dirty="0" smtClean="0">
                <a:latin typeface="Comic Sans MS" pitchFamily="66" charset="0"/>
              </a:rPr>
              <a:t>και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μικρότερη ηλικία εγκατάστασης </a:t>
            </a:r>
            <a:r>
              <a:rPr lang="el-GR" sz="2400" dirty="0" smtClean="0">
                <a:latin typeface="Comic Sans MS" pitchFamily="66" charset="0"/>
              </a:rPr>
              <a:t>ΧΝΝ τελικού σταδίου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 54.3 χρονών για </a:t>
            </a:r>
            <a:r>
              <a:rPr lang="en-US" sz="2400" dirty="0" smtClean="0">
                <a:latin typeface="Comic Sans MS" pitchFamily="66" charset="0"/>
              </a:rPr>
              <a:t>PKD1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74.0 </a:t>
            </a:r>
            <a:r>
              <a:rPr lang="el-GR" sz="2400" dirty="0" smtClean="0">
                <a:latin typeface="Comic Sans MS" pitchFamily="66" charset="0"/>
              </a:rPr>
              <a:t>χρόνων για </a:t>
            </a:r>
            <a:r>
              <a:rPr lang="en-US" sz="2400" dirty="0" smtClean="0">
                <a:latin typeface="Comic Sans MS" pitchFamily="66" charset="0"/>
              </a:rPr>
              <a:t>PKD2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Ενώ οι περισσότεροι ασθενείς με </a:t>
            </a:r>
            <a:r>
              <a:rPr lang="en-US" sz="2400" dirty="0" smtClean="0">
                <a:latin typeface="Comic Sans MS" pitchFamily="66" charset="0"/>
              </a:rPr>
              <a:t>PKD1 </a:t>
            </a:r>
            <a:r>
              <a:rPr lang="el-GR" sz="2400" dirty="0" smtClean="0">
                <a:latin typeface="Comic Sans MS" pitchFamily="66" charset="0"/>
              </a:rPr>
              <a:t>έχουν </a:t>
            </a:r>
            <a:r>
              <a:rPr lang="el-GR" sz="2400" b="1" dirty="0" smtClean="0">
                <a:latin typeface="Comic Sans MS" pitchFamily="66" charset="0"/>
              </a:rPr>
              <a:t>ΧΝΝ σταδίου </a:t>
            </a:r>
            <a:r>
              <a:rPr lang="en-US" sz="2400" b="1" dirty="0" smtClean="0">
                <a:latin typeface="Comic Sans MS" pitchFamily="66" charset="0"/>
              </a:rPr>
              <a:t>4</a:t>
            </a:r>
            <a:r>
              <a:rPr lang="el-GR" sz="2400" b="1" dirty="0" smtClean="0">
                <a:latin typeface="Comic Sans MS" pitchFamily="66" charset="0"/>
              </a:rPr>
              <a:t> ή </a:t>
            </a:r>
            <a:r>
              <a:rPr lang="en-US" sz="2400" b="1" dirty="0" smtClean="0">
                <a:latin typeface="Comic Sans MS" pitchFamily="66" charset="0"/>
              </a:rPr>
              <a:t>5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στα 70 τους χρόνια, το </a:t>
            </a:r>
            <a:r>
              <a:rPr lang="el-GR" sz="2400" b="1" dirty="0" smtClean="0">
                <a:latin typeface="Comic Sans MS" pitchFamily="66" charset="0"/>
              </a:rPr>
              <a:t>50%</a:t>
            </a:r>
            <a:r>
              <a:rPr lang="el-GR" sz="2400" dirty="0" smtClean="0">
                <a:latin typeface="Comic Sans MS" pitchFamily="66" charset="0"/>
              </a:rPr>
              <a:t> με </a:t>
            </a:r>
            <a:r>
              <a:rPr lang="en-US" sz="2400" dirty="0" smtClean="0">
                <a:latin typeface="Comic Sans MS" pitchFamily="66" charset="0"/>
              </a:rPr>
              <a:t>PKD2</a:t>
            </a:r>
            <a:r>
              <a:rPr lang="el-GR" sz="2400" dirty="0" smtClean="0">
                <a:latin typeface="Comic Sans MS" pitchFamily="66" charset="0"/>
              </a:rPr>
              <a:t> έχουν </a:t>
            </a:r>
            <a:r>
              <a:rPr lang="el-GR" sz="2400" b="1" dirty="0" smtClean="0">
                <a:latin typeface="Comic Sans MS" pitchFamily="66" charset="0"/>
              </a:rPr>
              <a:t>ΧΝΝ σταδίου 1ή 2 </a:t>
            </a:r>
            <a:r>
              <a:rPr lang="el-GR" sz="2400" dirty="0" smtClean="0">
                <a:latin typeface="Comic Sans MS" pitchFamily="66" charset="0"/>
              </a:rPr>
              <a:t>στην ίδια ηλικία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8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04800" y="0"/>
            <a:ext cx="8534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</a:rPr>
              <a:t>Συσχετίσεις γονοτύπου – φαινοτύπου (</a:t>
            </a:r>
            <a:r>
              <a:rPr lang="el-GR" sz="2800" dirty="0" err="1" smtClean="0">
                <a:latin typeface="Comic Sans MS" pitchFamily="66" charset="0"/>
              </a:rPr>
              <a:t>ιι</a:t>
            </a:r>
            <a:r>
              <a:rPr lang="el-GR" sz="2800" dirty="0" smtClean="0">
                <a:latin typeface="Comic Sans MS" pitchFamily="66" charset="0"/>
              </a:rPr>
              <a:t>)</a:t>
            </a:r>
          </a:p>
          <a:p>
            <a:pPr algn="ctr"/>
            <a:endParaRPr lang="el-G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Διαφορές ανάμεσα στα δυο φύλλα, ως προς την βαρύτητα της νόσου, δεν υπάρχουν για ασθενείς με</a:t>
            </a:r>
            <a:r>
              <a:rPr lang="en-US" sz="2400" dirty="0" smtClean="0">
                <a:latin typeface="Comic Sans MS" pitchFamily="66" charset="0"/>
              </a:rPr>
              <a:t> PKD1. </a:t>
            </a:r>
            <a:r>
              <a:rPr lang="el-GR" sz="2400" dirty="0" smtClean="0">
                <a:latin typeface="Comic Sans MS" pitchFamily="66" charset="0"/>
              </a:rPr>
              <a:t>Άνδρες με </a:t>
            </a:r>
            <a:r>
              <a:rPr lang="en-US" sz="2400" dirty="0" smtClean="0">
                <a:latin typeface="Comic Sans MS" pitchFamily="66" charset="0"/>
              </a:rPr>
              <a:t>PKD2</a:t>
            </a:r>
            <a:r>
              <a:rPr lang="el-GR" sz="2400" dirty="0" smtClean="0">
                <a:latin typeface="Comic Sans MS" pitchFamily="66" charset="0"/>
              </a:rPr>
              <a:t> εκδηλώνουν πιο σοβαρή νόσο από τις γυναίκες </a:t>
            </a: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Άλλοι παράγοντες κινδύνου για ταχεία εξέλιξη της νεφρικής ανεπάρκειας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Διάγνωση νόσου σε ηλικία &lt; 30 ετών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Πρώτο επεισόδιο αιματουρίας &lt; 30 ετών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Εμφάνιση υπέρτασης σε ηλικία &lt; 35 ετών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err="1" smtClean="0">
                <a:latin typeface="Comic Sans MS" pitchFamily="66" charset="0"/>
              </a:rPr>
              <a:t>Υπερλιπιδαιμία</a:t>
            </a:r>
            <a:endParaRPr lang="el-GR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Χαμηλό </a:t>
            </a:r>
            <a:r>
              <a:rPr lang="en-US" sz="2400" dirty="0" smtClean="0">
                <a:latin typeface="Comic Sans MS" pitchFamily="66" charset="0"/>
              </a:rPr>
              <a:t>HDL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Παρουσία στίγματος μεσογειακής αναιμίας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Πολυμορφισμοί γονιδίων </a:t>
            </a:r>
            <a:r>
              <a:rPr lang="en-US" sz="2400" dirty="0" smtClean="0">
                <a:latin typeface="Comic Sans MS" pitchFamily="66" charset="0"/>
              </a:rPr>
              <a:t>ACE, </a:t>
            </a:r>
            <a:r>
              <a:rPr lang="en-US" sz="2400" dirty="0" err="1" smtClean="0">
                <a:latin typeface="Comic Sans MS" pitchFamily="66" charset="0"/>
              </a:rPr>
              <a:t>eNOS</a:t>
            </a:r>
            <a:r>
              <a:rPr lang="en-US" sz="2400" dirty="0" smtClean="0">
                <a:latin typeface="Comic Sans MS" pitchFamily="66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H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ενδο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-οικογενειακή διακύμανση </a:t>
            </a:r>
            <a:r>
              <a:rPr lang="el-GR" sz="2400" dirty="0" smtClean="0">
                <a:latin typeface="Comic Sans MS" pitchFamily="66" charset="0"/>
              </a:rPr>
              <a:t>στον φαινότυπο φαίνεται ότι οφείλεται στις διαφορετικές θέσεις μετάλλαξης του γονιδίου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omic Sans MS" pitchFamily="66" charset="0"/>
              </a:rPr>
              <a:t>Ομόζυγα έμβρυα συνήθως καταλήγουν πριν γεννηθούν 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609600"/>
            <a:ext cx="8001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err="1" smtClean="0">
                <a:latin typeface="Comic Sans MS" pitchFamily="66" charset="0"/>
              </a:rPr>
              <a:t>Επιπολασμός</a:t>
            </a:r>
            <a:endParaRPr lang="el-GR" sz="2800" dirty="0" smtClean="0">
              <a:latin typeface="Comic Sans MS" pitchFamily="66" charset="0"/>
            </a:endParaRPr>
          </a:p>
          <a:p>
            <a:pPr algn="ctr"/>
            <a:endParaRPr lang="el-GR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πιο συχνή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μονο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-γονιδιακή κληρονομική νόσος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 smtClean="0">
                <a:latin typeface="Comic Sans MS" pitchFamily="66" charset="0"/>
              </a:rPr>
              <a:t>Επιπολασμός</a:t>
            </a:r>
            <a:r>
              <a:rPr lang="el-GR" sz="2400" dirty="0" smtClean="0">
                <a:latin typeface="Comic Sans MS" pitchFamily="66" charset="0"/>
              </a:rPr>
              <a:t>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1:400 – 1:1000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2144 άτομα με </a:t>
            </a:r>
            <a:r>
              <a:rPr lang="en-US" sz="2400" dirty="0" smtClean="0">
                <a:latin typeface="Comic Sans MS" pitchFamily="66" charset="0"/>
              </a:rPr>
              <a:t>ADPKD </a:t>
            </a:r>
            <a:r>
              <a:rPr lang="el-GR" sz="2400" dirty="0" smtClean="0">
                <a:latin typeface="Comic Sans MS" pitchFamily="66" charset="0"/>
              </a:rPr>
              <a:t>εντάχθηκαν σε </a:t>
            </a:r>
            <a:r>
              <a:rPr lang="el-GR" sz="2400" dirty="0" err="1" smtClean="0">
                <a:latin typeface="Comic Sans MS" pitchFamily="66" charset="0"/>
              </a:rPr>
              <a:t>εξωνεφρική</a:t>
            </a:r>
            <a:r>
              <a:rPr lang="el-GR" sz="2400" dirty="0" smtClean="0">
                <a:latin typeface="Comic Sans MS" pitchFamily="66" charset="0"/>
              </a:rPr>
              <a:t> κάθαρση στις ΗΠΑ το 2000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Ρυθμός ετήσιας επίπτωσης ΧΝΝ τελικού σταδίου από </a:t>
            </a:r>
            <a:r>
              <a:rPr lang="en-US" sz="2400" dirty="0" smtClean="0">
                <a:latin typeface="Comic Sans MS" pitchFamily="66" charset="0"/>
              </a:rPr>
              <a:t>ADPKD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4.0-5.6/</a:t>
            </a:r>
            <a:r>
              <a:rPr lang="el-GR" sz="2400" dirty="0" smtClean="0">
                <a:latin typeface="Comic Sans MS" pitchFamily="66" charset="0"/>
              </a:rPr>
              <a:t>εκατομμύριο στην Ιαπωνία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6.0-7.8/εκατομμύριο στη Ευρώπη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6.9-8.7/εκατομμύριο στις ΗΠΑ</a:t>
            </a:r>
          </a:p>
          <a:p>
            <a:pPr lvl="1">
              <a:buFont typeface="Arial" pitchFamily="34" charset="0"/>
              <a:buChar char="•"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Ρυθμός προσαρμοσμένος στο φύλλο: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1.2-1.3 στους άνδρες / 1.0 στις γυναίκες</a:t>
            </a:r>
            <a:r>
              <a:rPr lang="el-GR" sz="2400" dirty="0" smtClean="0">
                <a:latin typeface="Comic Sans MS" pitchFamily="66" charset="0"/>
              </a:rPr>
              <a:t> (πιο ταχύς ρυθμός επιδείνωσης στους άνδρες) 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6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2985</TotalTime>
  <Words>3925</Words>
  <Application>Microsoft Office PowerPoint</Application>
  <PresentationFormat>Προβολή στην οθόνη (4:3)</PresentationFormat>
  <Paragraphs>387</Paragraphs>
  <Slides>68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Spring</vt:lpstr>
      <vt:lpstr>Πολυκυστική νόσος </vt:lpstr>
      <vt:lpstr>Εισαγωγή-κύρια σημεία (i)</vt:lpstr>
      <vt:lpstr>Εισαγωγή-κύρια σημεία (ii)</vt:lpstr>
      <vt:lpstr>Διαφάνεια 4</vt:lpstr>
      <vt:lpstr>Διαφάνεια 5</vt:lpstr>
      <vt:lpstr>Εισαγωγή-κύρια σημεία (v)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Πρώϊμη νεφρική δυσλειτουργία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Πολυκυστική νόσος</dc:title>
  <dc:creator>Γιώργος</dc:creator>
  <cp:lastModifiedBy>user</cp:lastModifiedBy>
  <cp:revision>208</cp:revision>
  <dcterms:created xsi:type="dcterms:W3CDTF">2011-02-06T17:18:12Z</dcterms:created>
  <dcterms:modified xsi:type="dcterms:W3CDTF">2013-04-22T23:14:19Z</dcterms:modified>
</cp:coreProperties>
</file>