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327" r:id="rId4"/>
    <p:sldId id="398" r:id="rId5"/>
    <p:sldId id="311" r:id="rId6"/>
    <p:sldId id="299" r:id="rId7"/>
    <p:sldId id="300" r:id="rId8"/>
    <p:sldId id="301" r:id="rId9"/>
    <p:sldId id="302" r:id="rId10"/>
    <p:sldId id="329" r:id="rId11"/>
    <p:sldId id="303" r:id="rId12"/>
    <p:sldId id="259" r:id="rId13"/>
    <p:sldId id="260" r:id="rId14"/>
    <p:sldId id="306" r:id="rId15"/>
    <p:sldId id="307" r:id="rId16"/>
    <p:sldId id="310" r:id="rId17"/>
    <p:sldId id="312" r:id="rId18"/>
    <p:sldId id="304" r:id="rId19"/>
    <p:sldId id="294" r:id="rId20"/>
    <p:sldId id="296" r:id="rId21"/>
    <p:sldId id="297" r:id="rId22"/>
    <p:sldId id="305" r:id="rId23"/>
    <p:sldId id="313" r:id="rId24"/>
    <p:sldId id="261" r:id="rId25"/>
    <p:sldId id="334" r:id="rId26"/>
    <p:sldId id="335" r:id="rId27"/>
    <p:sldId id="337" r:id="rId28"/>
    <p:sldId id="314" r:id="rId29"/>
    <p:sldId id="320" r:id="rId30"/>
    <p:sldId id="321" r:id="rId31"/>
    <p:sldId id="339" r:id="rId32"/>
    <p:sldId id="368" r:id="rId33"/>
    <p:sldId id="402" r:id="rId34"/>
    <p:sldId id="357" r:id="rId35"/>
    <p:sldId id="322" r:id="rId36"/>
    <p:sldId id="358" r:id="rId37"/>
    <p:sldId id="359" r:id="rId38"/>
    <p:sldId id="360" r:id="rId39"/>
    <p:sldId id="323" r:id="rId40"/>
    <p:sldId id="362" r:id="rId41"/>
    <p:sldId id="407" r:id="rId42"/>
    <p:sldId id="361" r:id="rId43"/>
    <p:sldId id="363" r:id="rId44"/>
    <p:sldId id="324" r:id="rId45"/>
    <p:sldId id="367" r:id="rId46"/>
    <p:sldId id="325" r:id="rId47"/>
    <p:sldId id="326" r:id="rId48"/>
    <p:sldId id="372" r:id="rId49"/>
    <p:sldId id="403" r:id="rId50"/>
    <p:sldId id="379" r:id="rId51"/>
    <p:sldId id="380" r:id="rId52"/>
    <p:sldId id="371" r:id="rId53"/>
    <p:sldId id="373" r:id="rId54"/>
    <p:sldId id="374" r:id="rId55"/>
    <p:sldId id="375" r:id="rId56"/>
    <p:sldId id="376" r:id="rId57"/>
    <p:sldId id="381" r:id="rId58"/>
    <p:sldId id="382" r:id="rId59"/>
    <p:sldId id="377" r:id="rId60"/>
    <p:sldId id="385" r:id="rId61"/>
    <p:sldId id="386" r:id="rId62"/>
    <p:sldId id="388" r:id="rId63"/>
    <p:sldId id="271" r:id="rId64"/>
    <p:sldId id="272" r:id="rId65"/>
    <p:sldId id="273" r:id="rId66"/>
    <p:sldId id="352" r:id="rId67"/>
    <p:sldId id="338" r:id="rId68"/>
    <p:sldId id="332" r:id="rId69"/>
    <p:sldId id="346" r:id="rId70"/>
    <p:sldId id="342" r:id="rId71"/>
    <p:sldId id="344" r:id="rId72"/>
    <p:sldId id="347" r:id="rId73"/>
    <p:sldId id="340" r:id="rId74"/>
    <p:sldId id="387" r:id="rId75"/>
    <p:sldId id="391" r:id="rId76"/>
    <p:sldId id="389" r:id="rId77"/>
  </p:sldIdLst>
  <p:sldSz cx="9144000" cy="6858000" type="screen4x3"/>
  <p:notesSz cx="6858000" cy="9144000"/>
  <p:defaultTextStyle>
    <a:defPPr>
      <a:defRPr lang="el-GR"/>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a:srgbClr val="339933"/>
    <a:srgbClr val="FF6600"/>
    <a:srgbClr val="990099"/>
    <a:srgbClr val="009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1E19CFA0-BED6-4EE7-9A85-55F33CE22F09}" type="datetimeFigureOut">
              <a:rPr lang="el-GR"/>
              <a:pPr>
                <a:defRPr/>
              </a:pPr>
              <a:t>19/3/2013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B8C84E3-C976-4B38-AEEE-F76A8EDA1874}"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0A478C0-4B48-4DDB-84AD-B3672E93A751}" type="datetimeFigureOut">
              <a:rPr lang="el-GR"/>
              <a:pPr>
                <a:defRPr/>
              </a:pPr>
              <a:t>19/3/2013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B6273AC-9ECF-44C0-93E7-1123FDFFBE93}"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AE69A1E-6E1C-429A-98C4-A35E70E1379E}" type="datetimeFigureOut">
              <a:rPr lang="el-GR"/>
              <a:pPr>
                <a:defRPr/>
              </a:pPr>
              <a:t>19/3/2013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3EA5041-A2DD-4C39-9721-64967750C62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BF43175E-D07C-4C39-9DBD-790A027690D0}" type="datetimeFigureOut">
              <a:rPr lang="el-GR"/>
              <a:pPr>
                <a:defRPr/>
              </a:pPr>
              <a:t>19/3/2013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9482FB9-55BD-4291-B235-D901299B8DA2}"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DC81222A-F1F8-42FC-906A-33E13EE131EC}" type="datetimeFigureOut">
              <a:rPr lang="el-GR"/>
              <a:pPr>
                <a:defRPr/>
              </a:pPr>
              <a:t>19/3/2013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C3AC49B-764C-4068-9693-68209B453A05}"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E229EBCA-62F8-4BC3-B47E-3E75A83C647E}" type="datetimeFigureOut">
              <a:rPr lang="el-GR"/>
              <a:pPr>
                <a:defRPr/>
              </a:pPr>
              <a:t>19/3/2013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37D2771-8F82-4D47-8E78-99848D088D77}"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43D8FE84-25BC-4D8C-80D6-6CCC51D6A295}" type="datetimeFigureOut">
              <a:rPr lang="el-GR"/>
              <a:pPr>
                <a:defRPr/>
              </a:pPr>
              <a:t>19/3/2013</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2D2B76BF-9D9C-4064-9BC9-AC8596EC892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189FCAC1-25DD-45C1-9952-ED199A435855}" type="datetimeFigureOut">
              <a:rPr lang="el-GR"/>
              <a:pPr>
                <a:defRPr/>
              </a:pPr>
              <a:t>19/3/2013</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4384A742-D67E-4A96-82BC-14EE4EE38D1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8A81971C-041D-49CF-99E7-8D5042EA99D8}" type="datetimeFigureOut">
              <a:rPr lang="el-GR"/>
              <a:pPr>
                <a:defRPr/>
              </a:pPr>
              <a:t>19/3/2013</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137D2CE8-55B0-46F7-9256-BCB68F5A28CB}"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0B54C2F3-8921-46EF-9668-E210A772D879}" type="datetimeFigureOut">
              <a:rPr lang="el-GR"/>
              <a:pPr>
                <a:defRPr/>
              </a:pPr>
              <a:t>19/3/2013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4CA111F-DB91-48E8-9052-108E2006E50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2DF5BDC-9615-4A8F-ABC9-60B99BAA5C9C}" type="datetimeFigureOut">
              <a:rPr lang="el-GR"/>
              <a:pPr>
                <a:defRPr/>
              </a:pPr>
              <a:t>19/3/2013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9C1D786-4091-4F5F-869B-1C12390A321E}"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4EE2265-D724-4DFB-8154-196E8F837B60}" type="datetimeFigureOut">
              <a:rPr lang="el-GR"/>
              <a:pPr>
                <a:defRPr/>
              </a:pPr>
              <a:t>19/3/2013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5333360-C232-47D5-BF2C-E064D595EE4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wmf"/><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 Τίτλος"/>
          <p:cNvSpPr>
            <a:spLocks noGrp="1"/>
          </p:cNvSpPr>
          <p:nvPr>
            <p:ph type="ctrTitle"/>
          </p:nvPr>
        </p:nvSpPr>
        <p:spPr/>
        <p:txBody>
          <a:bodyPr/>
          <a:lstStyle/>
          <a:p>
            <a:pPr eaLnBrk="1" hangingPunct="1"/>
            <a:r>
              <a:rPr lang="el-GR" sz="3600" smtClean="0">
                <a:latin typeface="Arial" charset="0"/>
              </a:rPr>
              <a:t>ΘΕΡΑΠΕΙΑ ΝΕΦΡΙΤΙΔΑΣ ΛΥΚΟΥ</a:t>
            </a:r>
          </a:p>
        </p:txBody>
      </p:sp>
      <p:sp>
        <p:nvSpPr>
          <p:cNvPr id="13314" name="2 - Υπότιτλος"/>
          <p:cNvSpPr>
            <a:spLocks noGrp="1"/>
          </p:cNvSpPr>
          <p:nvPr>
            <p:ph type="subTitle" idx="1"/>
          </p:nvPr>
        </p:nvSpPr>
        <p:spPr/>
        <p:txBody>
          <a:bodyPr/>
          <a:lstStyle/>
          <a:p>
            <a:pPr eaLnBrk="1" hangingPunct="1"/>
            <a:r>
              <a:rPr lang="el-GR" smtClean="0">
                <a:solidFill>
                  <a:srgbClr val="898989"/>
                </a:solidFill>
                <a:latin typeface="Arial" charset="0"/>
              </a:rPr>
              <a:t>ΜΟΥΣΤΑΚΑΣ ΓΕΩΡΓΙΟΣ</a:t>
            </a:r>
            <a:endParaRPr lang="en-GB" smtClean="0">
              <a:solidFill>
                <a:srgbClr val="898989"/>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179388" y="274638"/>
            <a:ext cx="8785225" cy="1143000"/>
          </a:xfrm>
        </p:spPr>
        <p:txBody>
          <a:bodyPr/>
          <a:lstStyle/>
          <a:p>
            <a:pPr>
              <a:defRPr/>
            </a:pPr>
            <a:r>
              <a:rPr lang="en-US" sz="3200" b="1" i="1" smtClean="0">
                <a:solidFill>
                  <a:srgbClr val="FF0000"/>
                </a:solidFill>
                <a:effectLst>
                  <a:outerShdw blurRad="38100" dist="38100" dir="2700000" algn="tl">
                    <a:srgbClr val="C0C0C0"/>
                  </a:outerShdw>
                </a:effectLst>
                <a:latin typeface="Arial" charset="0"/>
              </a:rPr>
              <a:t>Severe Lupus Nephritis: Racial Differences </a:t>
            </a:r>
            <a:br>
              <a:rPr lang="en-US" sz="3200" b="1" i="1" smtClean="0">
                <a:solidFill>
                  <a:srgbClr val="FF0000"/>
                </a:solidFill>
                <a:effectLst>
                  <a:outerShdw blurRad="38100" dist="38100" dir="2700000" algn="tl">
                    <a:srgbClr val="C0C0C0"/>
                  </a:outerShdw>
                </a:effectLst>
                <a:latin typeface="Arial" charset="0"/>
              </a:rPr>
            </a:br>
            <a:r>
              <a:rPr lang="en-US" sz="3200" b="1" i="1" smtClean="0">
                <a:solidFill>
                  <a:srgbClr val="FF0000"/>
                </a:solidFill>
                <a:effectLst>
                  <a:outerShdw blurRad="38100" dist="38100" dir="2700000" algn="tl">
                    <a:srgbClr val="C0C0C0"/>
                  </a:outerShdw>
                </a:effectLst>
                <a:latin typeface="Arial" charset="0"/>
              </a:rPr>
              <a:t>in Presentation and Outcome</a:t>
            </a:r>
            <a:endParaRPr lang="en-GB" sz="3200" b="1" i="1" smtClean="0">
              <a:solidFill>
                <a:srgbClr val="FF0000"/>
              </a:solidFill>
              <a:effectLst>
                <a:outerShdw blurRad="38100" dist="38100" dir="2700000" algn="tl">
                  <a:srgbClr val="C0C0C0"/>
                </a:outerShdw>
              </a:effectLst>
              <a:latin typeface="Arial" charset="0"/>
            </a:endParaRPr>
          </a:p>
        </p:txBody>
      </p:sp>
      <p:pic>
        <p:nvPicPr>
          <p:cNvPr id="3077" name="Picture 5"/>
          <p:cNvPicPr>
            <a:picLocks noGrp="1" noChangeAspect="1" noChangeArrowheads="1"/>
          </p:cNvPicPr>
          <p:nvPr>
            <p:ph type="body" idx="1"/>
          </p:nvPr>
        </p:nvPicPr>
        <p:blipFill>
          <a:blip r:embed="rId2"/>
          <a:srcRect/>
          <a:stretch>
            <a:fillRect/>
          </a:stretch>
        </p:blipFill>
        <p:spPr>
          <a:xfrm>
            <a:off x="2268538" y="1557338"/>
            <a:ext cx="4533900" cy="2981325"/>
          </a:xfrm>
        </p:spPr>
      </p:pic>
      <p:sp>
        <p:nvSpPr>
          <p:cNvPr id="22538" name="Rectangle 11"/>
          <p:cNvSpPr>
            <a:spLocks noChangeArrowheads="1"/>
          </p:cNvSpPr>
          <p:nvPr/>
        </p:nvSpPr>
        <p:spPr bwMode="auto">
          <a:xfrm>
            <a:off x="2951163" y="4508500"/>
            <a:ext cx="6192837" cy="336550"/>
          </a:xfrm>
          <a:prstGeom prst="rect">
            <a:avLst/>
          </a:prstGeom>
          <a:noFill/>
          <a:ln w="9525">
            <a:noFill/>
            <a:miter lim="800000"/>
            <a:headEnd/>
            <a:tailEnd/>
          </a:ln>
        </p:spPr>
        <p:txBody>
          <a:bodyPr>
            <a:spAutoFit/>
          </a:bodyPr>
          <a:lstStyle/>
          <a:p>
            <a:r>
              <a:rPr lang="en-GB" sz="1600" b="1" i="1">
                <a:solidFill>
                  <a:srgbClr val="990099"/>
                </a:solidFill>
                <a:latin typeface="Calibri" pitchFamily="34" charset="0"/>
              </a:rPr>
              <a:t>                    renal survival at 10 yr</a:t>
            </a:r>
          </a:p>
        </p:txBody>
      </p:sp>
      <p:sp>
        <p:nvSpPr>
          <p:cNvPr id="75782" name="Text Box 6"/>
          <p:cNvSpPr txBox="1">
            <a:spLocks noChangeArrowheads="1"/>
          </p:cNvSpPr>
          <p:nvPr/>
        </p:nvSpPr>
        <p:spPr bwMode="auto">
          <a:xfrm>
            <a:off x="4859338" y="2205038"/>
            <a:ext cx="1368425" cy="274637"/>
          </a:xfrm>
          <a:prstGeom prst="rect">
            <a:avLst/>
          </a:prstGeom>
          <a:noFill/>
          <a:ln w="9525">
            <a:noFill/>
            <a:miter lim="800000"/>
            <a:headEnd/>
            <a:tailEnd/>
          </a:ln>
          <a:effectLst/>
        </p:spPr>
        <p:txBody>
          <a:bodyPr>
            <a:spAutoFit/>
          </a:bodyPr>
          <a:lstStyle/>
          <a:p>
            <a:pPr>
              <a:spcBef>
                <a:spcPct val="50000"/>
              </a:spcBef>
              <a:defRPr/>
            </a:pPr>
            <a:r>
              <a:rPr lang="en-GB" sz="1200" b="1" i="1">
                <a:solidFill>
                  <a:schemeClr val="hlink"/>
                </a:solidFill>
                <a:effectLst>
                  <a:outerShdw blurRad="38100" dist="38100" dir="2700000" algn="tl">
                    <a:srgbClr val="C0C0C0"/>
                  </a:outerShdw>
                </a:effectLst>
              </a:rPr>
              <a:t> 68%,</a:t>
            </a:r>
          </a:p>
        </p:txBody>
      </p:sp>
      <p:sp>
        <p:nvSpPr>
          <p:cNvPr id="75783" name="Text Box 7"/>
          <p:cNvSpPr txBox="1">
            <a:spLocks noChangeArrowheads="1"/>
          </p:cNvSpPr>
          <p:nvPr/>
        </p:nvSpPr>
        <p:spPr bwMode="auto">
          <a:xfrm>
            <a:off x="4787900" y="2565400"/>
            <a:ext cx="1008063" cy="274638"/>
          </a:xfrm>
          <a:prstGeom prst="rect">
            <a:avLst/>
          </a:prstGeom>
          <a:noFill/>
          <a:ln w="9525">
            <a:noFill/>
            <a:miter lim="800000"/>
            <a:headEnd/>
            <a:tailEnd/>
          </a:ln>
          <a:effectLst/>
        </p:spPr>
        <p:txBody>
          <a:bodyPr>
            <a:spAutoFit/>
          </a:bodyPr>
          <a:lstStyle/>
          <a:p>
            <a:pPr>
              <a:spcBef>
                <a:spcPct val="50000"/>
              </a:spcBef>
              <a:defRPr/>
            </a:pPr>
            <a:r>
              <a:rPr lang="en-GB" sz="1200" b="1" i="1">
                <a:solidFill>
                  <a:srgbClr val="009900"/>
                </a:solidFill>
                <a:effectLst>
                  <a:outerShdw blurRad="38100" dist="38100" dir="2700000" algn="tl">
                    <a:srgbClr val="C0C0C0"/>
                  </a:outerShdw>
                </a:effectLst>
              </a:rPr>
              <a:t>   61%</a:t>
            </a:r>
          </a:p>
        </p:txBody>
      </p:sp>
      <p:sp>
        <p:nvSpPr>
          <p:cNvPr id="75784" name="Text Box 8"/>
          <p:cNvSpPr txBox="1">
            <a:spLocks noChangeArrowheads="1"/>
          </p:cNvSpPr>
          <p:nvPr/>
        </p:nvSpPr>
        <p:spPr bwMode="auto">
          <a:xfrm>
            <a:off x="4859338" y="2852738"/>
            <a:ext cx="720725" cy="274637"/>
          </a:xfrm>
          <a:prstGeom prst="rect">
            <a:avLst/>
          </a:prstGeom>
          <a:noFill/>
          <a:ln w="9525">
            <a:noFill/>
            <a:miter lim="800000"/>
            <a:headEnd/>
            <a:tailEnd/>
          </a:ln>
          <a:effectLst/>
        </p:spPr>
        <p:txBody>
          <a:bodyPr>
            <a:spAutoFit/>
          </a:bodyPr>
          <a:lstStyle/>
          <a:p>
            <a:pPr>
              <a:spcBef>
                <a:spcPct val="50000"/>
              </a:spcBef>
              <a:defRPr/>
            </a:pPr>
            <a:r>
              <a:rPr lang="en-GB" sz="1200" b="1" i="1">
                <a:solidFill>
                  <a:srgbClr val="FF0000"/>
                </a:solidFill>
                <a:effectLst>
                  <a:outerShdw blurRad="38100" dist="38100" dir="2700000" algn="tl">
                    <a:srgbClr val="C0C0C0"/>
                  </a:outerShdw>
                </a:effectLst>
              </a:rPr>
              <a:t> 38%</a:t>
            </a:r>
          </a:p>
        </p:txBody>
      </p:sp>
      <p:sp>
        <p:nvSpPr>
          <p:cNvPr id="22535" name="Line 9"/>
          <p:cNvSpPr>
            <a:spLocks noChangeShapeType="1"/>
          </p:cNvSpPr>
          <p:nvPr/>
        </p:nvSpPr>
        <p:spPr bwMode="auto">
          <a:xfrm flipV="1">
            <a:off x="5076825" y="2420938"/>
            <a:ext cx="0" cy="1655762"/>
          </a:xfrm>
          <a:prstGeom prst="line">
            <a:avLst/>
          </a:prstGeom>
          <a:noFill/>
          <a:ln w="28575">
            <a:solidFill>
              <a:schemeClr val="folHlink"/>
            </a:solidFill>
            <a:prstDash val="dash"/>
            <a:round/>
            <a:headEnd/>
            <a:tailEnd/>
          </a:ln>
        </p:spPr>
        <p:txBody>
          <a:bodyPr/>
          <a:lstStyle/>
          <a:p>
            <a:endParaRPr lang="el-GR"/>
          </a:p>
        </p:txBody>
      </p:sp>
      <p:sp>
        <p:nvSpPr>
          <p:cNvPr id="75786" name="Text Box 10"/>
          <p:cNvSpPr txBox="1">
            <a:spLocks noChangeArrowheads="1"/>
          </p:cNvSpPr>
          <p:nvPr/>
        </p:nvSpPr>
        <p:spPr bwMode="auto">
          <a:xfrm>
            <a:off x="0" y="5157788"/>
            <a:ext cx="9324975" cy="703262"/>
          </a:xfrm>
          <a:prstGeom prst="rect">
            <a:avLst/>
          </a:prstGeom>
          <a:noFill/>
          <a:ln w="9525">
            <a:noFill/>
            <a:miter lim="800000"/>
            <a:headEnd/>
            <a:tailEnd/>
          </a:ln>
          <a:effectLst/>
        </p:spPr>
        <p:txBody>
          <a:bodyPr>
            <a:spAutoFit/>
          </a:bodyPr>
          <a:lstStyle/>
          <a:p>
            <a:pPr>
              <a:spcBef>
                <a:spcPct val="50000"/>
              </a:spcBef>
              <a:defRPr/>
            </a:pPr>
            <a:r>
              <a:rPr lang="el-GR" sz="1600" i="1">
                <a:solidFill>
                  <a:srgbClr val="FF0000"/>
                </a:solidFill>
                <a:effectLst>
                  <a:outerShdw blurRad="38100" dist="38100" dir="2700000" algn="tl">
                    <a:srgbClr val="C0C0C0"/>
                  </a:outerShdw>
                </a:effectLst>
                <a:latin typeface="Comic Sans MS" pitchFamily="66" charset="0"/>
              </a:rPr>
              <a:t> </a:t>
            </a:r>
            <a:r>
              <a:rPr lang="en-US" sz="1600" i="1">
                <a:solidFill>
                  <a:srgbClr val="FF0000"/>
                </a:solidFill>
                <a:effectLst>
                  <a:outerShdw blurRad="38100" dist="38100" dir="2700000" algn="tl">
                    <a:srgbClr val="C0C0C0"/>
                  </a:outerShdw>
                </a:effectLst>
                <a:latin typeface="Comic Sans MS" pitchFamily="66" charset="0"/>
              </a:rPr>
              <a:t>O</a:t>
            </a:r>
            <a:r>
              <a:rPr lang="el-GR" sz="1600" i="1">
                <a:solidFill>
                  <a:srgbClr val="FF0000"/>
                </a:solidFill>
                <a:effectLst>
                  <a:outerShdw blurRad="38100" dist="38100" dir="2700000" algn="tl">
                    <a:srgbClr val="C0C0C0"/>
                  </a:outerShdw>
                </a:effectLst>
                <a:latin typeface="Comic Sans MS" pitchFamily="66" charset="0"/>
              </a:rPr>
              <a:t>ι </a:t>
            </a:r>
            <a:r>
              <a:rPr lang="el-GR" sz="1600" b="1" i="1">
                <a:solidFill>
                  <a:srgbClr val="FF0000"/>
                </a:solidFill>
                <a:effectLst>
                  <a:outerShdw blurRad="38100" dist="38100" dir="2700000" algn="tl">
                    <a:srgbClr val="C0C0C0"/>
                  </a:outerShdw>
                </a:effectLst>
                <a:latin typeface="Comic Sans MS" pitchFamily="66" charset="0"/>
              </a:rPr>
              <a:t>μη Καυκάσιοι</a:t>
            </a:r>
            <a:r>
              <a:rPr lang="el-GR" sz="1600" i="1">
                <a:solidFill>
                  <a:srgbClr val="FF0000"/>
                </a:solidFill>
                <a:effectLst>
                  <a:outerShdw blurRad="38100" dist="38100" dir="2700000" algn="tl">
                    <a:srgbClr val="C0C0C0"/>
                  </a:outerShdw>
                </a:effectLst>
                <a:latin typeface="Comic Sans MS" pitchFamily="66" charset="0"/>
              </a:rPr>
              <a:t> εμφανίζουν πιο πρώιμα, πιο συχνά, πιο σοβαρή ΝΛ και έχουν χειρότερη έκβαση</a:t>
            </a:r>
            <a:endParaRPr lang="en-GB" sz="1600" i="1">
              <a:solidFill>
                <a:srgbClr val="FF0000"/>
              </a:solidFill>
              <a:effectLst>
                <a:outerShdw blurRad="38100" dist="38100" dir="2700000" algn="tl">
                  <a:srgbClr val="C0C0C0"/>
                </a:outerShdw>
              </a:effectLst>
              <a:latin typeface="Comic Sans MS" pitchFamily="66" charset="0"/>
            </a:endParaRPr>
          </a:p>
          <a:p>
            <a:pPr>
              <a:spcBef>
                <a:spcPct val="50000"/>
              </a:spcBef>
              <a:defRPr/>
            </a:pPr>
            <a:endParaRPr lang="en-GB" sz="1600">
              <a:solidFill>
                <a:srgbClr val="FF0000"/>
              </a:solidFill>
              <a:latin typeface="Comic Sans MS" pitchFamily="66" charset="0"/>
            </a:endParaRPr>
          </a:p>
        </p:txBody>
      </p:sp>
      <p:sp>
        <p:nvSpPr>
          <p:cNvPr id="22537" name="6 - Ορθογώνιο"/>
          <p:cNvSpPr>
            <a:spLocks noChangeArrowheads="1"/>
          </p:cNvSpPr>
          <p:nvPr/>
        </p:nvSpPr>
        <p:spPr bwMode="auto">
          <a:xfrm>
            <a:off x="7045325" y="6611938"/>
            <a:ext cx="2098675" cy="246062"/>
          </a:xfrm>
          <a:prstGeom prst="rect">
            <a:avLst/>
          </a:prstGeom>
          <a:noFill/>
          <a:ln w="9525">
            <a:noFill/>
            <a:miter lim="800000"/>
            <a:headEnd/>
            <a:tailEnd/>
          </a:ln>
        </p:spPr>
        <p:txBody>
          <a:bodyPr wrap="none">
            <a:spAutoFit/>
          </a:bodyPr>
          <a:lstStyle/>
          <a:p>
            <a:r>
              <a:rPr lang="en-US" sz="1000">
                <a:latin typeface="Calibri" pitchFamily="34" charset="0"/>
              </a:rPr>
              <a:t>J Am Soc Nephrol 18: 244–254, 2007</a:t>
            </a:r>
            <a:endParaRPr lang="el-GR" sz="1000">
              <a:latin typeface="Calibri" pitchFamily="34" charset="0"/>
            </a:endParaRPr>
          </a:p>
        </p:txBody>
      </p:sp>
      <p:sp>
        <p:nvSpPr>
          <p:cNvPr id="75788" name="Text Box 12"/>
          <p:cNvSpPr txBox="1">
            <a:spLocks noChangeArrowheads="1"/>
          </p:cNvSpPr>
          <p:nvPr/>
        </p:nvSpPr>
        <p:spPr bwMode="auto">
          <a:xfrm>
            <a:off x="179388" y="5661025"/>
            <a:ext cx="8353425" cy="915988"/>
          </a:xfrm>
          <a:prstGeom prst="rect">
            <a:avLst/>
          </a:prstGeom>
          <a:noFill/>
          <a:ln w="9525">
            <a:noFill/>
            <a:miter lim="800000"/>
            <a:headEnd/>
            <a:tailEnd/>
          </a:ln>
          <a:effectLst/>
        </p:spPr>
        <p:txBody>
          <a:bodyPr>
            <a:spAutoFit/>
          </a:bodyPr>
          <a:lstStyle/>
          <a:p>
            <a:pPr>
              <a:spcBef>
                <a:spcPct val="50000"/>
              </a:spcBef>
              <a:defRPr/>
            </a:pPr>
            <a:r>
              <a:rPr lang="el-GR" sz="1800" b="1" i="1">
                <a:solidFill>
                  <a:schemeClr val="hlink"/>
                </a:solidFill>
                <a:effectLst>
                  <a:outerShdw blurRad="38100" dist="38100" dir="2700000" algn="tl">
                    <a:srgbClr val="C0C0C0"/>
                  </a:outerShdw>
                </a:effectLst>
                <a:latin typeface="Comic Sans MS" pitchFamily="66" charset="0"/>
              </a:rPr>
              <a:t>Σε μαύρους ή Ισπανικής καταγωγής</a:t>
            </a:r>
            <a:r>
              <a:rPr lang="el-GR" sz="1800" i="1">
                <a:solidFill>
                  <a:schemeClr val="hlink"/>
                </a:solidFill>
                <a:effectLst>
                  <a:outerShdw blurRad="38100" dist="38100" dir="2700000" algn="tl">
                    <a:srgbClr val="C0C0C0"/>
                  </a:outerShdw>
                </a:effectLst>
                <a:latin typeface="Comic Sans MS" pitchFamily="66" charset="0"/>
              </a:rPr>
              <a:t> οι περισσότεροι χορηγούν σαν αρχική θεραπεία </a:t>
            </a:r>
            <a:r>
              <a:rPr lang="en-US" sz="1800" i="1">
                <a:solidFill>
                  <a:schemeClr val="hlink"/>
                </a:solidFill>
                <a:effectLst>
                  <a:outerShdw blurRad="38100" dist="38100" dir="2700000" algn="tl">
                    <a:srgbClr val="C0C0C0"/>
                  </a:outerShdw>
                </a:effectLst>
                <a:latin typeface="Comic Sans MS" pitchFamily="66" charset="0"/>
              </a:rPr>
              <a:t>MMF </a:t>
            </a:r>
            <a:r>
              <a:rPr lang="el-GR" sz="1800" i="1">
                <a:solidFill>
                  <a:schemeClr val="hlink"/>
                </a:solidFill>
                <a:effectLst>
                  <a:outerShdw blurRad="38100" dist="38100" dir="2700000" algn="tl">
                    <a:srgbClr val="C0C0C0"/>
                  </a:outerShdw>
                </a:effectLst>
                <a:latin typeface="Comic Sans MS" pitchFamily="66" charset="0"/>
              </a:rPr>
              <a:t>ή </a:t>
            </a:r>
            <a:r>
              <a:rPr lang="en-US" sz="1800" i="1">
                <a:solidFill>
                  <a:schemeClr val="hlink"/>
                </a:solidFill>
                <a:effectLst>
                  <a:outerShdw blurRad="38100" dist="38100" dir="2700000" algn="tl">
                    <a:srgbClr val="C0C0C0"/>
                  </a:outerShdw>
                </a:effectLst>
                <a:latin typeface="Comic Sans MS" pitchFamily="66" charset="0"/>
              </a:rPr>
              <a:t>CYC</a:t>
            </a:r>
            <a:r>
              <a:rPr lang="el-GR" sz="1800" i="1">
                <a:solidFill>
                  <a:schemeClr val="hlink"/>
                </a:solidFill>
                <a:effectLst>
                  <a:outerShdw blurRad="38100" dist="38100" dir="2700000" algn="tl">
                    <a:srgbClr val="C0C0C0"/>
                  </a:outerShdw>
                </a:effectLst>
                <a:latin typeface="Comic Sans MS" pitchFamily="66" charset="0"/>
              </a:rPr>
              <a:t> </a:t>
            </a:r>
            <a:r>
              <a:rPr lang="en-US" sz="1800" i="1">
                <a:solidFill>
                  <a:schemeClr val="hlink"/>
                </a:solidFill>
                <a:effectLst>
                  <a:outerShdw blurRad="38100" dist="38100" dir="2700000" algn="tl">
                    <a:srgbClr val="C0C0C0"/>
                  </a:outerShdw>
                </a:effectLst>
                <a:latin typeface="Comic Sans MS" pitchFamily="66" charset="0"/>
              </a:rPr>
              <a:t>(IV </a:t>
            </a:r>
            <a:r>
              <a:rPr lang="el-GR" sz="1800" i="1">
                <a:solidFill>
                  <a:schemeClr val="hlink"/>
                </a:solidFill>
                <a:effectLst>
                  <a:outerShdw blurRad="38100" dist="38100" dir="2700000" algn="tl">
                    <a:srgbClr val="C0C0C0"/>
                  </a:outerShdw>
                </a:effectLst>
                <a:latin typeface="Comic Sans MS" pitchFamily="66" charset="0"/>
              </a:rPr>
              <a:t>για 6 μήνες</a:t>
            </a:r>
            <a:r>
              <a:rPr lang="en-US" sz="1800" i="1">
                <a:solidFill>
                  <a:schemeClr val="hlink"/>
                </a:solidFill>
                <a:effectLst>
                  <a:outerShdw blurRad="38100" dist="38100" dir="2700000" algn="tl">
                    <a:srgbClr val="C0C0C0"/>
                  </a:outerShdw>
                </a:effectLst>
                <a:latin typeface="Comic Sans MS" pitchFamily="66" charset="0"/>
              </a:rPr>
              <a:t>)</a:t>
            </a:r>
            <a:r>
              <a:rPr lang="el-GR" sz="1800" i="1">
                <a:solidFill>
                  <a:schemeClr val="hlink"/>
                </a:solidFill>
                <a:effectLst>
                  <a:outerShdw blurRad="38100" dist="38100" dir="2700000" algn="tl">
                    <a:srgbClr val="C0C0C0"/>
                  </a:outerShdw>
                </a:effectLst>
                <a:latin typeface="Comic Sans MS" pitchFamily="66" charset="0"/>
              </a:rPr>
              <a:t>, ενώ στους </a:t>
            </a:r>
            <a:r>
              <a:rPr lang="el-GR" sz="1800" b="1" i="1">
                <a:solidFill>
                  <a:schemeClr val="hlink"/>
                </a:solidFill>
                <a:effectLst>
                  <a:outerShdw blurRad="38100" dist="38100" dir="2700000" algn="tl">
                    <a:srgbClr val="C0C0C0"/>
                  </a:outerShdw>
                </a:effectLst>
                <a:latin typeface="Comic Sans MS" pitchFamily="66" charset="0"/>
              </a:rPr>
              <a:t>λευκούς Ευρωπαίους</a:t>
            </a:r>
            <a:r>
              <a:rPr lang="el-GR" sz="1800" i="1">
                <a:solidFill>
                  <a:schemeClr val="hlink"/>
                </a:solidFill>
                <a:effectLst>
                  <a:outerShdw blurRad="38100" dist="38100" dir="2700000" algn="tl">
                    <a:srgbClr val="C0C0C0"/>
                  </a:outerShdw>
                </a:effectLst>
                <a:latin typeface="Comic Sans MS" pitchFamily="66" charset="0"/>
              </a:rPr>
              <a:t> το βραχύ σχήμα </a:t>
            </a:r>
            <a:r>
              <a:rPr lang="en-US" sz="1800" i="1">
                <a:solidFill>
                  <a:schemeClr val="hlink"/>
                </a:solidFill>
                <a:effectLst>
                  <a:outerShdw blurRad="38100" dist="38100" dir="2700000" algn="tl">
                    <a:srgbClr val="C0C0C0"/>
                  </a:outerShdw>
                </a:effectLst>
                <a:latin typeface="Comic Sans MS" pitchFamily="66" charset="0"/>
              </a:rPr>
              <a:t>CYC(</a:t>
            </a:r>
            <a:r>
              <a:rPr lang="el-GR" sz="1800" i="1">
                <a:solidFill>
                  <a:schemeClr val="hlink"/>
                </a:solidFill>
                <a:effectLst>
                  <a:outerShdw blurRad="38100" dist="38100" dir="2700000" algn="tl">
                    <a:srgbClr val="C0C0C0"/>
                  </a:outerShdw>
                </a:effectLst>
                <a:latin typeface="Comic Sans MS" pitchFamily="66" charset="0"/>
              </a:rPr>
              <a:t>6 </a:t>
            </a:r>
            <a:r>
              <a:rPr lang="en-US" sz="1800" i="1">
                <a:solidFill>
                  <a:schemeClr val="hlink"/>
                </a:solidFill>
                <a:effectLst>
                  <a:outerShdw blurRad="38100" dist="38100" dir="2700000" algn="tl">
                    <a:srgbClr val="C0C0C0"/>
                  </a:outerShdw>
                </a:effectLst>
                <a:latin typeface="Comic Sans MS" pitchFamily="66" charset="0"/>
              </a:rPr>
              <a:t>IV </a:t>
            </a:r>
            <a:r>
              <a:rPr lang="el-GR" sz="1800" i="1">
                <a:solidFill>
                  <a:schemeClr val="hlink"/>
                </a:solidFill>
                <a:effectLst>
                  <a:outerShdw blurRad="38100" dist="38100" dir="2700000" algn="tl">
                    <a:srgbClr val="C0C0C0"/>
                  </a:outerShdw>
                </a:effectLst>
                <a:latin typeface="Comic Sans MS" pitchFamily="66" charset="0"/>
              </a:rPr>
              <a:t>500 </a:t>
            </a:r>
            <a:r>
              <a:rPr lang="en-US" sz="1800" i="1">
                <a:solidFill>
                  <a:schemeClr val="hlink"/>
                </a:solidFill>
                <a:effectLst>
                  <a:outerShdw blurRad="38100" dist="38100" dir="2700000" algn="tl">
                    <a:srgbClr val="C0C0C0"/>
                  </a:outerShdw>
                </a:effectLst>
                <a:latin typeface="Comic Sans MS" pitchFamily="66" charset="0"/>
              </a:rPr>
              <a:t>mg </a:t>
            </a:r>
            <a:r>
              <a:rPr lang="el-GR" sz="1800" i="1">
                <a:solidFill>
                  <a:schemeClr val="hlink"/>
                </a:solidFill>
                <a:effectLst>
                  <a:outerShdw blurRad="38100" dist="38100" dir="2700000" algn="tl">
                    <a:srgbClr val="C0C0C0"/>
                  </a:outerShdw>
                </a:effectLst>
                <a:latin typeface="Comic Sans MS" pitchFamily="66" charset="0"/>
              </a:rPr>
              <a:t>κάθε 15 μέρες)</a:t>
            </a:r>
            <a:r>
              <a:rPr lang="en-US" sz="1800" i="1">
                <a:effectLst>
                  <a:outerShdw blurRad="38100" dist="38100" dir="2700000" algn="tl">
                    <a:srgbClr val="C0C0C0"/>
                  </a:outerShdw>
                </a:effectLst>
                <a:latin typeface="Comic Sans MS" pitchFamily="66" charset="0"/>
              </a:rPr>
              <a:t> </a:t>
            </a:r>
            <a:endParaRPr lang="en-GB" sz="1800" i="1">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heckerboard(across)">
                                      <p:cBhvr>
                                        <p:cTn id="7" dur="500"/>
                                        <p:tgtEl>
                                          <p:spTgt spid="307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538"/>
                                        </p:tgtEl>
                                        <p:attrNameLst>
                                          <p:attrName>style.visibility</p:attrName>
                                        </p:attrNameLst>
                                      </p:cBhvr>
                                      <p:to>
                                        <p:strVal val="visible"/>
                                      </p:to>
                                    </p:set>
                                    <p:animEffect transition="in" filter="checkerboard(across)">
                                      <p:cBhvr>
                                        <p:cTn id="10"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0" y="274638"/>
            <a:ext cx="9144000" cy="1143000"/>
          </a:xfrm>
        </p:spPr>
        <p:txBody>
          <a:bodyPr/>
          <a:lstStyle/>
          <a:p>
            <a:pPr>
              <a:defRPr/>
            </a:pPr>
            <a:r>
              <a:rPr lang="en-GB" sz="3200" b="1" i="1" smtClean="0">
                <a:solidFill>
                  <a:srgbClr val="FF0000"/>
                </a:solidFill>
                <a:effectLst>
                  <a:outerShdw blurRad="38100" dist="38100" dir="2700000" algn="tl">
                    <a:srgbClr val="C0C0C0"/>
                  </a:outerShdw>
                </a:effectLst>
                <a:latin typeface="Arial" charset="0"/>
              </a:rPr>
              <a:t>Νεφρίτιδα</a:t>
            </a:r>
            <a:r>
              <a:rPr lang="el-GR" sz="3200" b="1" i="1" smtClean="0">
                <a:solidFill>
                  <a:srgbClr val="FF0000"/>
                </a:solidFill>
                <a:effectLst>
                  <a:outerShdw blurRad="38100" dist="38100" dir="2700000" algn="tl">
                    <a:srgbClr val="C0C0C0"/>
                  </a:outerShdw>
                </a:effectLst>
                <a:latin typeface="Arial" charset="0"/>
              </a:rPr>
              <a:t> Λύκου</a:t>
            </a:r>
            <a:r>
              <a:rPr lang="en-US" sz="3200" b="1" i="1" smtClean="0">
                <a:solidFill>
                  <a:srgbClr val="FF0000"/>
                </a:solidFill>
                <a:effectLst>
                  <a:outerShdw blurRad="38100" dist="38100" dir="2700000" algn="tl">
                    <a:srgbClr val="C0C0C0"/>
                  </a:outerShdw>
                </a:effectLst>
                <a:latin typeface="Arial" charset="0"/>
              </a:rPr>
              <a:t>:</a:t>
            </a:r>
            <a:r>
              <a:rPr lang="el-GR" sz="3200" b="1" i="1" smtClean="0">
                <a:solidFill>
                  <a:srgbClr val="FF0000"/>
                </a:solidFill>
                <a:effectLst>
                  <a:outerShdw blurRad="38100" dist="38100" dir="2700000" algn="tl">
                    <a:srgbClr val="C0C0C0"/>
                  </a:outerShdw>
                </a:effectLst>
                <a:latin typeface="Arial" charset="0"/>
              </a:rPr>
              <a:t> </a:t>
            </a:r>
            <a:r>
              <a:rPr lang="en-GB" sz="3200" b="1" i="1" smtClean="0">
                <a:solidFill>
                  <a:srgbClr val="FF0000"/>
                </a:solidFill>
                <a:effectLst>
                  <a:outerShdw blurRad="38100" dist="38100" dir="2700000" algn="tl">
                    <a:srgbClr val="C0C0C0"/>
                  </a:outerShdw>
                </a:effectLst>
                <a:latin typeface="Arial" charset="0"/>
              </a:rPr>
              <a:t>Προγνωστικοί Παράγοντες</a:t>
            </a:r>
            <a:r>
              <a:rPr lang="el-GR" sz="3200" b="1" i="1" smtClean="0">
                <a:solidFill>
                  <a:srgbClr val="FF0000"/>
                </a:solidFill>
                <a:effectLst>
                  <a:outerShdw blurRad="38100" dist="38100" dir="2700000" algn="tl">
                    <a:srgbClr val="C0C0C0"/>
                  </a:outerShdw>
                </a:effectLst>
                <a:latin typeface="Arial" charset="0"/>
              </a:rPr>
              <a:t> κατά την παρακολούθηση</a:t>
            </a:r>
            <a:endParaRPr lang="en-GB" sz="3200" b="1" i="1" smtClean="0">
              <a:solidFill>
                <a:srgbClr val="FF0000"/>
              </a:solidFill>
              <a:effectLst>
                <a:outerShdw blurRad="38100" dist="38100" dir="2700000" algn="tl">
                  <a:srgbClr val="C0C0C0"/>
                </a:outerShdw>
              </a:effectLst>
              <a:latin typeface="Arial" charset="0"/>
            </a:endParaRPr>
          </a:p>
        </p:txBody>
      </p:sp>
      <p:sp>
        <p:nvSpPr>
          <p:cNvPr id="59395" name="Rectangle 3"/>
          <p:cNvSpPr>
            <a:spLocks noGrp="1"/>
          </p:cNvSpPr>
          <p:nvPr>
            <p:ph type="body" idx="1"/>
          </p:nvPr>
        </p:nvSpPr>
        <p:spPr>
          <a:xfrm>
            <a:off x="468313" y="2636838"/>
            <a:ext cx="8229600" cy="4525962"/>
          </a:xfrm>
        </p:spPr>
        <p:txBody>
          <a:bodyPr/>
          <a:lstStyle/>
          <a:p>
            <a:pPr>
              <a:buFont typeface="Arial" charset="0"/>
              <a:buNone/>
              <a:defRPr/>
            </a:pPr>
            <a:r>
              <a:rPr lang="en-US" sz="3600" b="1" i="1" smtClean="0">
                <a:solidFill>
                  <a:srgbClr val="FF0000"/>
                </a:solidFill>
                <a:effectLst>
                  <a:outerShdw blurRad="38100" dist="38100" dir="2700000" algn="tl">
                    <a:srgbClr val="C0C0C0"/>
                  </a:outerShdw>
                </a:effectLst>
                <a:latin typeface="Comic Sans MS" pitchFamily="66" charset="0"/>
              </a:rPr>
              <a:t>·</a:t>
            </a:r>
            <a:r>
              <a:rPr lang="el-GR" sz="2800" b="1" i="1" smtClean="0">
                <a:effectLst>
                  <a:outerShdw blurRad="38100" dist="38100" dir="2700000" algn="tl">
                    <a:srgbClr val="C0C0C0"/>
                  </a:outerShdw>
                </a:effectLst>
                <a:latin typeface="Comic Sans MS" pitchFamily="66" charset="0"/>
              </a:rPr>
              <a:t>Επίτευξη ύφεσης (μερικούς ή πλήρους) </a:t>
            </a:r>
          </a:p>
          <a:p>
            <a:pPr>
              <a:buFont typeface="Arial" charset="0"/>
              <a:buNone/>
              <a:defRPr/>
            </a:pPr>
            <a:r>
              <a:rPr lang="en-US" sz="3600" b="1" i="1" smtClean="0">
                <a:solidFill>
                  <a:srgbClr val="EAEAEA"/>
                </a:solidFill>
                <a:effectLst>
                  <a:outerShdw blurRad="38100" dist="38100" dir="2700000" algn="tl">
                    <a:srgbClr val="C0C0C0"/>
                  </a:outerShdw>
                </a:effectLst>
                <a:latin typeface="Comic Sans MS" pitchFamily="66" charset="0"/>
              </a:rPr>
              <a:t>·</a:t>
            </a:r>
            <a:r>
              <a:rPr lang="el-GR" sz="2800" b="1" i="1" smtClean="0">
                <a:solidFill>
                  <a:srgbClr val="EAEAEA"/>
                </a:solidFill>
                <a:effectLst>
                  <a:outerShdw blurRad="38100" dist="38100" dir="2700000" algn="tl">
                    <a:srgbClr val="C0C0C0"/>
                  </a:outerShdw>
                </a:effectLst>
                <a:latin typeface="Comic Sans MS" pitchFamily="66" charset="0"/>
              </a:rPr>
              <a:t>Εμφάνιση υποτροπών, ειδικά των νεφριτικών</a:t>
            </a:r>
            <a:endParaRPr lang="en-GB" sz="2800" b="1" i="1" smtClean="0">
              <a:solidFill>
                <a:srgbClr val="EAEAEA"/>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 Τίτλος"/>
          <p:cNvSpPr>
            <a:spLocks noGrp="1"/>
          </p:cNvSpPr>
          <p:nvPr>
            <p:ph type="ctrTitle" idx="4294967295"/>
          </p:nvPr>
        </p:nvSpPr>
        <p:spPr>
          <a:xfrm>
            <a:off x="0" y="0"/>
            <a:ext cx="8964613" cy="1470025"/>
          </a:xfrm>
        </p:spPr>
        <p:txBody>
          <a:bodyPr rtlCol="0">
            <a:normAutofit/>
          </a:bodyPr>
          <a:lstStyle/>
          <a:p>
            <a:pPr eaLnBrk="1" fontAlgn="auto" hangingPunct="1">
              <a:spcAft>
                <a:spcPts val="0"/>
              </a:spcAft>
              <a:defRPr/>
            </a:pPr>
            <a:r>
              <a:rPr lang="en-US" sz="3200" b="1" i="1" smtClean="0">
                <a:solidFill>
                  <a:srgbClr val="FF0000"/>
                </a:solidFill>
                <a:effectLst>
                  <a:outerShdw blurRad="38100" dist="38100" dir="2700000" algn="tl">
                    <a:srgbClr val="C0C0C0"/>
                  </a:outerShdw>
                </a:effectLst>
                <a:latin typeface="Arial" charset="0"/>
              </a:rPr>
              <a:t>Severe Lupus Nephritis: Racial Differences </a:t>
            </a:r>
            <a:br>
              <a:rPr lang="en-US" sz="3200" b="1" i="1" smtClean="0">
                <a:solidFill>
                  <a:srgbClr val="FF0000"/>
                </a:solidFill>
                <a:effectLst>
                  <a:outerShdw blurRad="38100" dist="38100" dir="2700000" algn="tl">
                    <a:srgbClr val="C0C0C0"/>
                  </a:outerShdw>
                </a:effectLst>
                <a:latin typeface="Arial" charset="0"/>
              </a:rPr>
            </a:br>
            <a:r>
              <a:rPr lang="en-US" sz="3200" b="1" i="1" smtClean="0">
                <a:solidFill>
                  <a:srgbClr val="FF0000"/>
                </a:solidFill>
                <a:effectLst>
                  <a:outerShdw blurRad="38100" dist="38100" dir="2700000" algn="tl">
                    <a:srgbClr val="C0C0C0"/>
                  </a:outerShdw>
                </a:effectLst>
                <a:latin typeface="Arial" charset="0"/>
              </a:rPr>
              <a:t>in Presentation and Outcome</a:t>
            </a:r>
            <a:endParaRPr lang="el-GR" sz="3200" b="1" i="1" smtClean="0">
              <a:solidFill>
                <a:srgbClr val="FF0000"/>
              </a:solidFill>
              <a:effectLst>
                <a:outerShdw blurRad="38100" dist="38100" dir="2700000" algn="tl">
                  <a:srgbClr val="C0C0C0"/>
                </a:outerShdw>
              </a:effectLst>
              <a:latin typeface="Arial" charset="0"/>
            </a:endParaRPr>
          </a:p>
        </p:txBody>
      </p:sp>
      <p:sp>
        <p:nvSpPr>
          <p:cNvPr id="104451" name="2 - Υπότιτλος"/>
          <p:cNvSpPr>
            <a:spLocks noGrp="1"/>
          </p:cNvSpPr>
          <p:nvPr>
            <p:ph type="subTitle" idx="4294967295"/>
          </p:nvPr>
        </p:nvSpPr>
        <p:spPr>
          <a:xfrm>
            <a:off x="428625" y="5589588"/>
            <a:ext cx="8715375" cy="1752600"/>
          </a:xfrm>
        </p:spPr>
        <p:txBody>
          <a:bodyPr rtlCol="0">
            <a:normAutofit/>
          </a:bodyPr>
          <a:lstStyle/>
          <a:p>
            <a:pPr marL="0" indent="0" algn="ctr" eaLnBrk="1" fontAlgn="auto" hangingPunct="1">
              <a:spcAft>
                <a:spcPts val="0"/>
              </a:spcAft>
              <a:buFont typeface="Arial" charset="0"/>
              <a:buNone/>
              <a:defRPr/>
            </a:pPr>
            <a:r>
              <a:rPr lang="en-US" sz="2000" b="1" i="1" smtClean="0">
                <a:solidFill>
                  <a:srgbClr val="00B050"/>
                </a:solidFill>
                <a:effectLst>
                  <a:outerShdw blurRad="38100" dist="38100" dir="2700000" algn="tl">
                    <a:srgbClr val="C0C0C0"/>
                  </a:outerShdw>
                </a:effectLst>
              </a:rPr>
              <a:t>Renal remission</a:t>
            </a:r>
            <a:endParaRPr lang="el-GR" sz="2000" b="1" i="1" smtClean="0">
              <a:solidFill>
                <a:srgbClr val="00B050"/>
              </a:solidFill>
              <a:effectLst>
                <a:outerShdw blurRad="38100" dist="38100" dir="2700000" algn="tl">
                  <a:srgbClr val="C0C0C0"/>
                </a:outerShdw>
              </a:effectLst>
            </a:endParaRPr>
          </a:p>
        </p:txBody>
      </p:sp>
      <p:sp>
        <p:nvSpPr>
          <p:cNvPr id="24579" name="4 - Ορθογώνιο"/>
          <p:cNvSpPr>
            <a:spLocks noChangeArrowheads="1"/>
          </p:cNvSpPr>
          <p:nvPr/>
        </p:nvSpPr>
        <p:spPr bwMode="auto">
          <a:xfrm>
            <a:off x="7045325" y="6611938"/>
            <a:ext cx="2098675" cy="246062"/>
          </a:xfrm>
          <a:prstGeom prst="rect">
            <a:avLst/>
          </a:prstGeom>
          <a:noFill/>
          <a:ln w="9525">
            <a:noFill/>
            <a:miter lim="800000"/>
            <a:headEnd/>
            <a:tailEnd/>
          </a:ln>
        </p:spPr>
        <p:txBody>
          <a:bodyPr wrap="none">
            <a:spAutoFit/>
          </a:bodyPr>
          <a:lstStyle/>
          <a:p>
            <a:r>
              <a:rPr lang="en-US" sz="1000">
                <a:latin typeface="Calibri" pitchFamily="34" charset="0"/>
              </a:rPr>
              <a:t>J Am Soc Nephrol 18: 244–254, 2007</a:t>
            </a:r>
            <a:endParaRPr lang="el-GR" sz="1000">
              <a:latin typeface="Calibri" pitchFamily="34" charset="0"/>
            </a:endParaRPr>
          </a:p>
        </p:txBody>
      </p:sp>
      <p:sp>
        <p:nvSpPr>
          <p:cNvPr id="24580" name="5 - Ορθογώνιο"/>
          <p:cNvSpPr>
            <a:spLocks noChangeArrowheads="1"/>
          </p:cNvSpPr>
          <p:nvPr/>
        </p:nvSpPr>
        <p:spPr bwMode="auto">
          <a:xfrm>
            <a:off x="7045325" y="6611938"/>
            <a:ext cx="2098675" cy="246062"/>
          </a:xfrm>
          <a:prstGeom prst="rect">
            <a:avLst/>
          </a:prstGeom>
          <a:noFill/>
          <a:ln w="9525">
            <a:noFill/>
            <a:miter lim="800000"/>
            <a:headEnd/>
            <a:tailEnd/>
          </a:ln>
        </p:spPr>
        <p:txBody>
          <a:bodyPr wrap="none">
            <a:spAutoFit/>
          </a:bodyPr>
          <a:lstStyle/>
          <a:p>
            <a:r>
              <a:rPr lang="en-US" sz="1000">
                <a:latin typeface="Calibri" pitchFamily="34" charset="0"/>
              </a:rPr>
              <a:t>J Am Soc Nephrol 18: 244–254, 2007</a:t>
            </a:r>
            <a:endParaRPr lang="el-GR" sz="1000">
              <a:latin typeface="Calibri" pitchFamily="34" charset="0"/>
            </a:endParaRPr>
          </a:p>
        </p:txBody>
      </p:sp>
      <p:pic>
        <p:nvPicPr>
          <p:cNvPr id="24581" name="Picture 3"/>
          <p:cNvPicPr>
            <a:picLocks noChangeAspect="1" noChangeArrowheads="1"/>
          </p:cNvPicPr>
          <p:nvPr/>
        </p:nvPicPr>
        <p:blipFill>
          <a:blip r:embed="rId2"/>
          <a:srcRect/>
          <a:stretch>
            <a:fillRect/>
          </a:stretch>
        </p:blipFill>
        <p:spPr bwMode="auto">
          <a:xfrm>
            <a:off x="1066800" y="1357313"/>
            <a:ext cx="6648450" cy="4318000"/>
          </a:xfrm>
          <a:prstGeom prst="rect">
            <a:avLst/>
          </a:prstGeom>
          <a:noFill/>
          <a:ln w="9525">
            <a:noFill/>
            <a:miter lim="800000"/>
            <a:headEnd/>
            <a:tailEnd/>
          </a:ln>
        </p:spPr>
      </p:pic>
      <p:pic>
        <p:nvPicPr>
          <p:cNvPr id="24582" name="Picture 4"/>
          <p:cNvPicPr>
            <a:picLocks noChangeAspect="1" noChangeArrowheads="1"/>
          </p:cNvPicPr>
          <p:nvPr/>
        </p:nvPicPr>
        <p:blipFill>
          <a:blip r:embed="rId3"/>
          <a:srcRect/>
          <a:stretch>
            <a:fillRect/>
          </a:stretch>
        </p:blipFill>
        <p:spPr bwMode="auto">
          <a:xfrm>
            <a:off x="785813" y="1928813"/>
            <a:ext cx="180975"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250825" y="188913"/>
            <a:ext cx="8658225" cy="1143000"/>
          </a:xfrm>
        </p:spPr>
        <p:txBody>
          <a:bodyPr rtlCol="0">
            <a:normAutofit/>
          </a:bodyPr>
          <a:lstStyle/>
          <a:p>
            <a:pPr eaLnBrk="1" fontAlgn="auto" hangingPunct="1">
              <a:spcAft>
                <a:spcPts val="0"/>
              </a:spcAft>
              <a:defRPr/>
            </a:pPr>
            <a:r>
              <a:rPr lang="en-US" sz="3200" b="1" i="1" smtClean="0">
                <a:solidFill>
                  <a:srgbClr val="FF0000"/>
                </a:solidFill>
                <a:effectLst>
                  <a:outerShdw blurRad="38100" dist="38100" dir="2700000" algn="tl">
                    <a:srgbClr val="C0C0C0"/>
                  </a:outerShdw>
                </a:effectLst>
                <a:latin typeface="Arial" charset="0"/>
              </a:rPr>
              <a:t>Severe Lupus Nephritis: Racial Differences in Presentation and Outcome</a:t>
            </a:r>
            <a:endParaRPr lang="el-GR" sz="3200" b="1" i="1" smtClean="0">
              <a:solidFill>
                <a:srgbClr val="FF0000"/>
              </a:solidFill>
              <a:effectLst>
                <a:outerShdw blurRad="38100" dist="38100" dir="2700000" algn="tl">
                  <a:srgbClr val="C0C0C0"/>
                </a:outerShdw>
              </a:effectLst>
              <a:latin typeface="Arial" charset="0"/>
            </a:endParaRPr>
          </a:p>
        </p:txBody>
      </p:sp>
      <p:sp>
        <p:nvSpPr>
          <p:cNvPr id="25602" name="4 - Ορθογώνιο"/>
          <p:cNvSpPr>
            <a:spLocks noChangeArrowheads="1"/>
          </p:cNvSpPr>
          <p:nvPr/>
        </p:nvSpPr>
        <p:spPr bwMode="auto">
          <a:xfrm>
            <a:off x="5072063" y="5286375"/>
            <a:ext cx="4210050" cy="641350"/>
          </a:xfrm>
          <a:prstGeom prst="rect">
            <a:avLst/>
          </a:prstGeom>
          <a:noFill/>
          <a:ln w="9525">
            <a:noFill/>
            <a:miter lim="800000"/>
            <a:headEnd/>
            <a:tailEnd/>
          </a:ln>
        </p:spPr>
        <p:txBody>
          <a:bodyPr>
            <a:spAutoFit/>
          </a:bodyPr>
          <a:lstStyle/>
          <a:p>
            <a:r>
              <a:rPr lang="en-US" sz="1800" i="1">
                <a:latin typeface="Calibri" pitchFamily="34" charset="0"/>
              </a:rPr>
              <a:t> </a:t>
            </a:r>
            <a:r>
              <a:rPr lang="en-US" sz="1800" b="1" i="1">
                <a:solidFill>
                  <a:srgbClr val="00B050"/>
                </a:solidFill>
                <a:latin typeface="Calibri" pitchFamily="34" charset="0"/>
              </a:rPr>
              <a:t>Patient survival </a:t>
            </a:r>
            <a:r>
              <a:rPr lang="en-US" sz="1800" i="1">
                <a:latin typeface="Calibri" pitchFamily="34" charset="0"/>
              </a:rPr>
              <a:t>in patients with severe lupus nephritis </a:t>
            </a:r>
            <a:r>
              <a:rPr lang="en-US" sz="1800">
                <a:latin typeface="Calibri" pitchFamily="34" charset="0"/>
              </a:rPr>
              <a:t>on the basis of race</a:t>
            </a:r>
            <a:endParaRPr lang="el-GR" sz="1800">
              <a:latin typeface="Calibri" pitchFamily="34" charset="0"/>
            </a:endParaRPr>
          </a:p>
        </p:txBody>
      </p:sp>
      <p:sp>
        <p:nvSpPr>
          <p:cNvPr id="25603" name="6 - Ορθογώνιο"/>
          <p:cNvSpPr>
            <a:spLocks noChangeArrowheads="1"/>
          </p:cNvSpPr>
          <p:nvPr/>
        </p:nvSpPr>
        <p:spPr bwMode="auto">
          <a:xfrm>
            <a:off x="7045325" y="6611938"/>
            <a:ext cx="2098675" cy="246062"/>
          </a:xfrm>
          <a:prstGeom prst="rect">
            <a:avLst/>
          </a:prstGeom>
          <a:noFill/>
          <a:ln w="9525">
            <a:noFill/>
            <a:miter lim="800000"/>
            <a:headEnd/>
            <a:tailEnd/>
          </a:ln>
        </p:spPr>
        <p:txBody>
          <a:bodyPr wrap="none">
            <a:spAutoFit/>
          </a:bodyPr>
          <a:lstStyle/>
          <a:p>
            <a:r>
              <a:rPr lang="en-US" sz="1000">
                <a:latin typeface="Calibri" pitchFamily="34" charset="0"/>
              </a:rPr>
              <a:t>J Am Soc Nephrol 18: 244–254, 2007</a:t>
            </a:r>
            <a:endParaRPr lang="el-GR" sz="1000">
              <a:latin typeface="Calibri" pitchFamily="34" charset="0"/>
            </a:endParaRPr>
          </a:p>
        </p:txBody>
      </p:sp>
      <p:pic>
        <p:nvPicPr>
          <p:cNvPr id="25604" name="Picture 3"/>
          <p:cNvPicPr>
            <a:picLocks noGrp="1" noChangeAspect="1" noChangeArrowheads="1"/>
          </p:cNvPicPr>
          <p:nvPr>
            <p:ph idx="4294967295"/>
          </p:nvPr>
        </p:nvPicPr>
        <p:blipFill>
          <a:blip r:embed="rId2"/>
          <a:srcRect/>
          <a:stretch>
            <a:fillRect/>
          </a:stretch>
        </p:blipFill>
        <p:spPr>
          <a:xfrm>
            <a:off x="4714875" y="2143125"/>
            <a:ext cx="342900" cy="1038225"/>
          </a:xfrm>
        </p:spPr>
      </p:pic>
      <p:pic>
        <p:nvPicPr>
          <p:cNvPr id="25605" name="Picture 4"/>
          <p:cNvPicPr>
            <a:picLocks noChangeAspect="1" noChangeArrowheads="1"/>
          </p:cNvPicPr>
          <p:nvPr/>
        </p:nvPicPr>
        <p:blipFill>
          <a:blip r:embed="rId3"/>
          <a:srcRect/>
          <a:stretch>
            <a:fillRect/>
          </a:stretch>
        </p:blipFill>
        <p:spPr bwMode="auto">
          <a:xfrm>
            <a:off x="4929188" y="1763713"/>
            <a:ext cx="4127500" cy="2736850"/>
          </a:xfrm>
          <a:prstGeom prst="rect">
            <a:avLst/>
          </a:prstGeom>
          <a:noFill/>
          <a:ln w="9525">
            <a:noFill/>
            <a:miter lim="800000"/>
            <a:headEnd/>
            <a:tailEnd/>
          </a:ln>
        </p:spPr>
      </p:pic>
      <p:pic>
        <p:nvPicPr>
          <p:cNvPr id="3077" name="Picture 5"/>
          <p:cNvPicPr>
            <a:picLocks noChangeAspect="1" noChangeArrowheads="1"/>
          </p:cNvPicPr>
          <p:nvPr/>
        </p:nvPicPr>
        <p:blipFill>
          <a:blip r:embed="rId4"/>
          <a:srcRect/>
          <a:stretch>
            <a:fillRect/>
          </a:stretch>
        </p:blipFill>
        <p:spPr bwMode="auto">
          <a:xfrm>
            <a:off x="500063" y="1714500"/>
            <a:ext cx="4237037" cy="2786063"/>
          </a:xfrm>
          <a:prstGeom prst="rect">
            <a:avLst/>
          </a:prstGeom>
          <a:noFill/>
          <a:ln w="9525">
            <a:noFill/>
            <a:miter lim="800000"/>
            <a:headEnd/>
            <a:tailEnd/>
          </a:ln>
        </p:spPr>
      </p:pic>
      <p:pic>
        <p:nvPicPr>
          <p:cNvPr id="3078" name="Picture 6"/>
          <p:cNvPicPr>
            <a:picLocks noChangeAspect="1" noChangeArrowheads="1"/>
          </p:cNvPicPr>
          <p:nvPr/>
        </p:nvPicPr>
        <p:blipFill>
          <a:blip r:embed="rId5"/>
          <a:srcRect/>
          <a:stretch>
            <a:fillRect/>
          </a:stretch>
        </p:blipFill>
        <p:spPr bwMode="auto">
          <a:xfrm>
            <a:off x="214313" y="2143125"/>
            <a:ext cx="257175" cy="962025"/>
          </a:xfrm>
          <a:prstGeom prst="rect">
            <a:avLst/>
          </a:prstGeom>
          <a:noFill/>
          <a:ln w="9525">
            <a:noFill/>
            <a:miter lim="800000"/>
            <a:headEnd/>
            <a:tailEnd/>
          </a:ln>
        </p:spPr>
      </p:pic>
      <p:sp>
        <p:nvSpPr>
          <p:cNvPr id="13" name="12 - Ορθογώνιο"/>
          <p:cNvSpPr>
            <a:spLocks noChangeArrowheads="1"/>
          </p:cNvSpPr>
          <p:nvPr/>
        </p:nvSpPr>
        <p:spPr bwMode="auto">
          <a:xfrm>
            <a:off x="468313" y="5229225"/>
            <a:ext cx="4572000" cy="915988"/>
          </a:xfrm>
          <a:prstGeom prst="rect">
            <a:avLst/>
          </a:prstGeom>
          <a:noFill/>
          <a:ln w="9525">
            <a:noFill/>
            <a:miter lim="800000"/>
            <a:headEnd/>
            <a:tailEnd/>
          </a:ln>
        </p:spPr>
        <p:txBody>
          <a:bodyPr>
            <a:spAutoFit/>
          </a:bodyPr>
          <a:lstStyle/>
          <a:p>
            <a:pPr>
              <a:defRPr/>
            </a:pPr>
            <a:r>
              <a:rPr lang="en-US" sz="1800" b="1" i="1">
                <a:solidFill>
                  <a:srgbClr val="00B050"/>
                </a:solidFill>
                <a:effectLst>
                  <a:outerShdw blurRad="38100" dist="38100" dir="2700000" algn="tl">
                    <a:srgbClr val="C0C0C0"/>
                  </a:outerShdw>
                </a:effectLst>
                <a:latin typeface="Calibri" pitchFamily="34" charset="0"/>
              </a:rPr>
              <a:t>Renal survival </a:t>
            </a:r>
            <a:r>
              <a:rPr lang="en-US" sz="1800" i="1">
                <a:effectLst>
                  <a:outerShdw blurRad="38100" dist="38100" dir="2700000" algn="tl">
                    <a:srgbClr val="C0C0C0"/>
                  </a:outerShdw>
                </a:effectLst>
                <a:latin typeface="Calibri" pitchFamily="34" charset="0"/>
              </a:rPr>
              <a:t>(censuring for nonrenal death) in patients with severe lupus nephritis on the basis of race</a:t>
            </a:r>
            <a:endParaRPr lang="el-GR" sz="1800" i="1">
              <a:effectLst>
                <a:outerShdw blurRad="38100" dist="38100" dir="2700000" algn="tl">
                  <a:srgbClr val="C0C0C0"/>
                </a:outerShdw>
              </a:effectLst>
              <a:latin typeface="Calibri" pitchFamily="34" charset="0"/>
            </a:endParaRPr>
          </a:p>
        </p:txBody>
      </p:sp>
      <p:sp>
        <p:nvSpPr>
          <p:cNvPr id="70666" name="Rectangle 10"/>
          <p:cNvSpPr>
            <a:spLocks noChangeArrowheads="1"/>
          </p:cNvSpPr>
          <p:nvPr/>
        </p:nvSpPr>
        <p:spPr bwMode="auto">
          <a:xfrm>
            <a:off x="5148263" y="4437063"/>
            <a:ext cx="3600450" cy="581025"/>
          </a:xfrm>
          <a:prstGeom prst="rect">
            <a:avLst/>
          </a:prstGeom>
          <a:noFill/>
          <a:ln w="9525">
            <a:noFill/>
            <a:miter lim="800000"/>
            <a:headEnd/>
            <a:tailEnd/>
          </a:ln>
          <a:effectLst/>
        </p:spPr>
        <p:txBody>
          <a:bodyPr>
            <a:spAutoFit/>
          </a:bodyPr>
          <a:lstStyle/>
          <a:p>
            <a:pPr fontAlgn="auto">
              <a:spcBef>
                <a:spcPts val="0"/>
              </a:spcBef>
              <a:spcAft>
                <a:spcPts val="0"/>
              </a:spcAft>
              <a:defRPr/>
            </a:pPr>
            <a:r>
              <a:rPr lang="en-GB" sz="1600" b="1" i="1">
                <a:solidFill>
                  <a:srgbClr val="009900"/>
                </a:solidFill>
                <a:effectLst>
                  <a:outerShdw blurRad="38100" dist="38100" dir="2700000" algn="tl">
                    <a:srgbClr val="C0C0C0"/>
                  </a:outerShdw>
                </a:effectLst>
                <a:latin typeface="Calibri" pitchFamily="34" charset="0"/>
              </a:rPr>
              <a:t>Patient survival at 10 yr</a:t>
            </a:r>
            <a:r>
              <a:rPr lang="en-GB" sz="1600" b="1" i="1">
                <a:effectLst>
                  <a:outerShdw blurRad="38100" dist="38100" dir="2700000" algn="tl">
                    <a:srgbClr val="C0C0C0"/>
                  </a:outerShdw>
                </a:effectLst>
                <a:latin typeface="Calibri" pitchFamily="34" charset="0"/>
              </a:rPr>
              <a:t> (white 81%, </a:t>
            </a:r>
          </a:p>
          <a:p>
            <a:pPr fontAlgn="auto">
              <a:spcBef>
                <a:spcPts val="0"/>
              </a:spcBef>
              <a:spcAft>
                <a:spcPts val="0"/>
              </a:spcAft>
              <a:defRPr/>
            </a:pPr>
            <a:r>
              <a:rPr lang="en-GB" sz="1600" b="1" i="1">
                <a:effectLst>
                  <a:outerShdw blurRad="38100" dist="38100" dir="2700000" algn="tl">
                    <a:srgbClr val="C0C0C0"/>
                  </a:outerShdw>
                </a:effectLst>
                <a:latin typeface="Calibri" pitchFamily="34" charset="0"/>
              </a:rPr>
              <a:t>black 59%, other 73%; P </a:t>
            </a:r>
            <a:r>
              <a:rPr lang="en-GB" sz="1600" i="1">
                <a:effectLst>
                  <a:outerShdw blurRad="38100" dist="38100" dir="2700000" algn="tl">
                    <a:srgbClr val="C0C0C0"/>
                  </a:outerShdw>
                </a:effectLst>
                <a:latin typeface="Calibri" pitchFamily="34" charset="0"/>
              </a:rPr>
              <a:t> </a:t>
            </a:r>
            <a:r>
              <a:rPr lang="en-GB" sz="1600" b="1" i="1">
                <a:effectLst>
                  <a:outerShdw blurRad="38100" dist="38100" dir="2700000" algn="tl">
                    <a:srgbClr val="C0C0C0"/>
                  </a:outerShdw>
                </a:effectLst>
                <a:latin typeface="Calibri" pitchFamily="34" charset="0"/>
              </a:rPr>
              <a:t>0.029)</a:t>
            </a:r>
          </a:p>
        </p:txBody>
      </p:sp>
      <p:sp>
        <p:nvSpPr>
          <p:cNvPr id="16394" name="Rectangle 11"/>
          <p:cNvSpPr>
            <a:spLocks noChangeArrowheads="1"/>
          </p:cNvSpPr>
          <p:nvPr/>
        </p:nvSpPr>
        <p:spPr bwMode="auto">
          <a:xfrm>
            <a:off x="1258888" y="4508500"/>
            <a:ext cx="3051175" cy="581025"/>
          </a:xfrm>
          <a:prstGeom prst="rect">
            <a:avLst/>
          </a:prstGeom>
          <a:noFill/>
          <a:ln w="9525">
            <a:noFill/>
            <a:miter lim="800000"/>
            <a:headEnd/>
            <a:tailEnd/>
          </a:ln>
        </p:spPr>
        <p:txBody>
          <a:bodyPr wrap="none">
            <a:spAutoFit/>
          </a:bodyPr>
          <a:lstStyle/>
          <a:p>
            <a:pPr>
              <a:defRPr/>
            </a:pPr>
            <a:r>
              <a:rPr lang="en-GB" sz="1600" b="1" i="1">
                <a:solidFill>
                  <a:srgbClr val="009900"/>
                </a:solidFill>
                <a:effectLst>
                  <a:outerShdw blurRad="38100" dist="38100" dir="2700000" algn="tl">
                    <a:srgbClr val="C0C0C0"/>
                  </a:outerShdw>
                </a:effectLst>
                <a:latin typeface="Calibri" pitchFamily="34" charset="0"/>
              </a:rPr>
              <a:t>renal survival at 10 yr</a:t>
            </a:r>
            <a:r>
              <a:rPr lang="en-GB" sz="1600" b="1" i="1">
                <a:effectLst>
                  <a:outerShdw blurRad="38100" dist="38100" dir="2700000" algn="tl">
                    <a:srgbClr val="C0C0C0"/>
                  </a:outerShdw>
                </a:effectLst>
                <a:latin typeface="Calibri" pitchFamily="34" charset="0"/>
              </a:rPr>
              <a:t> (white 68%,</a:t>
            </a:r>
          </a:p>
          <a:p>
            <a:pPr>
              <a:defRPr/>
            </a:pPr>
            <a:r>
              <a:rPr lang="en-GB" sz="1600" b="1" i="1">
                <a:effectLst>
                  <a:outerShdw blurRad="38100" dist="38100" dir="2700000" algn="tl">
                    <a:srgbClr val="C0C0C0"/>
                  </a:outerShdw>
                </a:effectLst>
                <a:latin typeface="Calibri" pitchFamily="34" charset="0"/>
              </a:rPr>
              <a:t> black 38%, other 61%; P </a:t>
            </a:r>
            <a:r>
              <a:rPr lang="en-GB" sz="1600" i="1">
                <a:effectLst>
                  <a:outerShdw blurRad="38100" dist="38100" dir="2700000" algn="tl">
                    <a:srgbClr val="C0C0C0"/>
                  </a:outerShdw>
                </a:effectLst>
                <a:latin typeface="Calibri" pitchFamily="34" charset="0"/>
              </a:rPr>
              <a:t> </a:t>
            </a:r>
            <a:r>
              <a:rPr lang="en-GB" sz="1600" b="1" i="1">
                <a:effectLst>
                  <a:outerShdw blurRad="38100" dist="38100" dir="2700000" algn="tl">
                    <a:srgbClr val="C0C0C0"/>
                  </a:outerShdw>
                </a:effectLst>
                <a:latin typeface="Calibri" pitchFamily="34" charset="0"/>
              </a:rPr>
              <a:t>0.015)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slide(fromBottom)">
                                      <p:cBhvr>
                                        <p:cTn id="11" dur="500"/>
                                        <p:tgtEl>
                                          <p:spTgt spid="3077"/>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lide(fromBottom)">
                                      <p:cBhvr>
                                        <p:cTn id="14" dur="500"/>
                                        <p:tgtEl>
                                          <p:spTgt spid="13"/>
                                        </p:tgtEl>
                                      </p:cBhvr>
                                    </p:animEffect>
                                  </p:childTnLst>
                                </p:cTn>
                              </p:par>
                              <p:par>
                                <p:cTn id="15" presetID="12" presetClass="entr" presetSubtype="4"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slide(fromBottom)">
                                      <p:cBhvr>
                                        <p:cTn id="17" dur="500"/>
                                        <p:tgtEl>
                                          <p:spTgt spid="3078"/>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Bottom)">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605"/>
                                        </p:tgtEl>
                                        <p:attrNameLst>
                                          <p:attrName>style.visibility</p:attrName>
                                        </p:attrNameLst>
                                      </p:cBhvr>
                                      <p:to>
                                        <p:strVal val="visible"/>
                                      </p:to>
                                    </p:set>
                                    <p:animEffect transition="in" filter="wipe(down)">
                                      <p:cBhvr>
                                        <p:cTn id="25" dur="500"/>
                                        <p:tgtEl>
                                          <p:spTgt spid="2560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0666"/>
                                        </p:tgtEl>
                                        <p:attrNameLst>
                                          <p:attrName>style.visibility</p:attrName>
                                        </p:attrNameLst>
                                      </p:cBhvr>
                                      <p:to>
                                        <p:strVal val="visible"/>
                                      </p:to>
                                    </p:set>
                                    <p:animEffect transition="in" filter="wipe(down)">
                                      <p:cBhvr>
                                        <p:cTn id="28" dur="500"/>
                                        <p:tgtEl>
                                          <p:spTgt spid="7066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602"/>
                                        </p:tgtEl>
                                        <p:attrNameLst>
                                          <p:attrName>style.visibility</p:attrName>
                                        </p:attrNameLst>
                                      </p:cBhvr>
                                      <p:to>
                                        <p:strVal val="visible"/>
                                      </p:to>
                                    </p:set>
                                    <p:animEffect transition="in" filter="wipe(down)">
                                      <p:cBhvr>
                                        <p:cTn id="31" dur="500"/>
                                        <p:tgtEl>
                                          <p:spTgt spid="25602"/>
                                        </p:tgtEl>
                                      </p:cBhvr>
                                    </p:animEffect>
                                  </p:childTnLst>
                                </p:cTn>
                              </p:par>
                              <p:par>
                                <p:cTn id="32" presetID="22" presetClass="entr" presetSubtype="4" fill="hold" nodeType="withEffect">
                                  <p:stCondLst>
                                    <p:cond delay="0"/>
                                  </p:stCondLst>
                                  <p:childTnLst>
                                    <p:set>
                                      <p:cBhvr>
                                        <p:cTn id="33" dur="1" fill="hold">
                                          <p:stCondLst>
                                            <p:cond delay="0"/>
                                          </p:stCondLst>
                                        </p:cTn>
                                        <p:tgtEl>
                                          <p:spTgt spid="25604"/>
                                        </p:tgtEl>
                                        <p:attrNameLst>
                                          <p:attrName>style.visibility</p:attrName>
                                        </p:attrNameLst>
                                      </p:cBhvr>
                                      <p:to>
                                        <p:strVal val="visible"/>
                                      </p:to>
                                    </p:set>
                                    <p:animEffect transition="in" filter="wipe(down)">
                                      <p:cBhvr>
                                        <p:cTn id="34"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602" grpId="0"/>
      <p:bldP spid="13" grpId="0"/>
      <p:bldP spid="706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0" y="274638"/>
            <a:ext cx="9144000" cy="1143000"/>
          </a:xfrm>
        </p:spPr>
        <p:txBody>
          <a:bodyPr/>
          <a:lstStyle/>
          <a:p>
            <a:pPr>
              <a:defRPr/>
            </a:pPr>
            <a:r>
              <a:rPr lang="en-GB" sz="3200" b="1" i="1" smtClean="0">
                <a:solidFill>
                  <a:srgbClr val="FF0000"/>
                </a:solidFill>
                <a:effectLst>
                  <a:outerShdw blurRad="38100" dist="38100" dir="2700000" algn="tl">
                    <a:srgbClr val="C0C0C0"/>
                  </a:outerShdw>
                </a:effectLst>
                <a:latin typeface="Arial" charset="0"/>
              </a:rPr>
              <a:t>Value of a Complete or Partial Remission in Severe Lupus Nephritis</a:t>
            </a:r>
          </a:p>
        </p:txBody>
      </p:sp>
      <p:sp>
        <p:nvSpPr>
          <p:cNvPr id="59395" name="Rectangle 3"/>
          <p:cNvSpPr>
            <a:spLocks noGrp="1"/>
          </p:cNvSpPr>
          <p:nvPr>
            <p:ph type="body" idx="1"/>
          </p:nvPr>
        </p:nvSpPr>
        <p:spPr>
          <a:xfrm>
            <a:off x="457200" y="1628775"/>
            <a:ext cx="8686800" cy="5573713"/>
          </a:xfrm>
        </p:spPr>
        <p:txBody>
          <a:bodyPr/>
          <a:lstStyle/>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2400" smtClean="0"/>
          </a:p>
          <a:p>
            <a:pPr>
              <a:buFont typeface="Arial" charset="0"/>
              <a:buNone/>
              <a:defRPr/>
            </a:pPr>
            <a:endParaRPr lang="en-GB" sz="2400" smtClean="0"/>
          </a:p>
          <a:p>
            <a:pPr>
              <a:buFont typeface="Arial" charset="0"/>
              <a:buNone/>
              <a:defRPr/>
            </a:pPr>
            <a:r>
              <a:rPr lang="en-GB" sz="1600" smtClean="0"/>
              <a:t>     </a:t>
            </a:r>
            <a:endParaRPr lang="en-GB" sz="16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a:p>
            <a:pPr>
              <a:buFont typeface="Arial" charset="0"/>
              <a:buNone/>
              <a:defRPr/>
            </a:pPr>
            <a:endParaRPr lang="en-GB" sz="1200" i="1" smtClean="0">
              <a:effectLst>
                <a:outerShdw blurRad="38100" dist="38100" dir="2700000" algn="tl">
                  <a:srgbClr val="C0C0C0"/>
                </a:outerShdw>
              </a:effectLst>
            </a:endParaRPr>
          </a:p>
        </p:txBody>
      </p:sp>
      <p:pic>
        <p:nvPicPr>
          <p:cNvPr id="26627" name="Picture 4"/>
          <p:cNvPicPr>
            <a:picLocks noChangeAspect="1" noChangeArrowheads="1"/>
          </p:cNvPicPr>
          <p:nvPr/>
        </p:nvPicPr>
        <p:blipFill>
          <a:blip r:embed="rId2"/>
          <a:srcRect/>
          <a:stretch>
            <a:fillRect/>
          </a:stretch>
        </p:blipFill>
        <p:spPr bwMode="auto">
          <a:xfrm>
            <a:off x="1547813" y="1773238"/>
            <a:ext cx="6086475" cy="3535362"/>
          </a:xfrm>
          <a:prstGeom prst="rect">
            <a:avLst/>
          </a:prstGeom>
          <a:noFill/>
          <a:ln w="9525">
            <a:solidFill>
              <a:schemeClr val="bg1"/>
            </a:solidFill>
            <a:miter lim="800000"/>
            <a:headEnd/>
            <a:tailEnd/>
          </a:ln>
        </p:spPr>
      </p:pic>
      <p:sp>
        <p:nvSpPr>
          <p:cNvPr id="59399" name="Text Box 7"/>
          <p:cNvSpPr txBox="1">
            <a:spLocks noChangeArrowheads="1"/>
          </p:cNvSpPr>
          <p:nvPr/>
        </p:nvSpPr>
        <p:spPr bwMode="auto">
          <a:xfrm>
            <a:off x="395288" y="5516563"/>
            <a:ext cx="8497887" cy="749300"/>
          </a:xfrm>
          <a:prstGeom prst="rect">
            <a:avLst/>
          </a:prstGeom>
          <a:noFill/>
          <a:ln w="9525">
            <a:noFill/>
            <a:miter lim="800000"/>
            <a:headEnd/>
            <a:tailEnd/>
          </a:ln>
          <a:effectLst/>
        </p:spPr>
        <p:txBody>
          <a:bodyPr>
            <a:spAutoFit/>
          </a:bodyPr>
          <a:lstStyle/>
          <a:p>
            <a:pPr eaLnBrk="0" hangingPunct="0">
              <a:spcBef>
                <a:spcPct val="20000"/>
              </a:spcBef>
              <a:buFont typeface="Arial" charset="0"/>
              <a:buNone/>
              <a:defRPr/>
            </a:pPr>
            <a:r>
              <a:rPr lang="en-GB" sz="1600">
                <a:latin typeface="Calibri" pitchFamily="34" charset="0"/>
              </a:rPr>
              <a:t>                 Patient survival in patients with severe lupus nephritis based on remission status</a:t>
            </a:r>
            <a:endParaRPr lang="en-GB" sz="1600" i="1">
              <a:effectLst>
                <a:outerShdw blurRad="38100" dist="38100" dir="2700000" algn="tl">
                  <a:srgbClr val="C0C0C0"/>
                </a:outerShdw>
              </a:effectLst>
              <a:latin typeface="Calibri" pitchFamily="34" charset="0"/>
            </a:endParaRPr>
          </a:p>
          <a:p>
            <a:pPr>
              <a:spcBef>
                <a:spcPct val="50000"/>
              </a:spcBef>
              <a:defRPr/>
            </a:pPr>
            <a:endParaRPr lang="en-GB" sz="1800">
              <a:latin typeface="Calibri" pitchFamily="34" charset="0"/>
            </a:endParaRPr>
          </a:p>
        </p:txBody>
      </p:sp>
      <p:sp>
        <p:nvSpPr>
          <p:cNvPr id="59400" name="Text Box 8"/>
          <p:cNvSpPr txBox="1">
            <a:spLocks noChangeArrowheads="1"/>
          </p:cNvSpPr>
          <p:nvPr/>
        </p:nvSpPr>
        <p:spPr bwMode="auto">
          <a:xfrm>
            <a:off x="0" y="5949950"/>
            <a:ext cx="9144000" cy="581025"/>
          </a:xfrm>
          <a:prstGeom prst="rect">
            <a:avLst/>
          </a:prstGeom>
          <a:noFill/>
          <a:ln w="9525">
            <a:noFill/>
            <a:miter lim="800000"/>
            <a:headEnd/>
            <a:tailEnd/>
          </a:ln>
          <a:effectLst/>
        </p:spPr>
        <p:txBody>
          <a:bodyPr>
            <a:spAutoFit/>
          </a:bodyPr>
          <a:lstStyle/>
          <a:p>
            <a:pPr>
              <a:spcBef>
                <a:spcPct val="50000"/>
              </a:spcBef>
              <a:defRPr/>
            </a:pPr>
            <a:r>
              <a:rPr lang="en-US" sz="1600" i="1">
                <a:effectLst>
                  <a:outerShdw blurRad="38100" dist="38100" dir="2700000" algn="tl">
                    <a:srgbClr val="C0C0C0"/>
                  </a:outerShdw>
                </a:effectLst>
                <a:latin typeface="Comic Sans MS" pitchFamily="66" charset="0"/>
              </a:rPr>
              <a:t>86 </a:t>
            </a:r>
            <a:r>
              <a:rPr lang="el-GR" sz="1600" i="1">
                <a:effectLst>
                  <a:outerShdw blurRad="38100" dist="38100" dir="2700000" algn="tl">
                    <a:srgbClr val="C0C0C0"/>
                  </a:outerShdw>
                </a:effectLst>
                <a:latin typeface="Comic Sans MS" pitchFamily="66" charset="0"/>
              </a:rPr>
              <a:t>ασθενείς με ΝΛ κατηγορίας </a:t>
            </a:r>
            <a:r>
              <a:rPr lang="en-US" sz="1600" i="1">
                <a:effectLst>
                  <a:outerShdw blurRad="38100" dist="38100" dir="2700000" algn="tl">
                    <a:srgbClr val="C0C0C0"/>
                  </a:outerShdw>
                </a:effectLst>
                <a:latin typeface="Comic Sans MS" pitchFamily="66" charset="0"/>
              </a:rPr>
              <a:t>IV</a:t>
            </a:r>
            <a:r>
              <a:rPr lang="el-GR" sz="1600" i="1">
                <a:effectLst>
                  <a:outerShdw blurRad="38100" dist="38100" dir="2700000" algn="tl">
                    <a:srgbClr val="C0C0C0"/>
                  </a:outerShdw>
                </a:effectLst>
                <a:latin typeface="Comic Sans MS" pitchFamily="66" charset="0"/>
              </a:rPr>
              <a:t>. Αυτοί με</a:t>
            </a:r>
            <a:r>
              <a:rPr lang="en-US" sz="1600" i="1">
                <a:effectLst>
                  <a:outerShdw blurRad="38100" dist="38100" dir="2700000" algn="tl">
                    <a:srgbClr val="C0C0C0"/>
                  </a:outerShdw>
                </a:effectLst>
                <a:latin typeface="Comic Sans MS" pitchFamily="66" charset="0"/>
              </a:rPr>
              <a:t> </a:t>
            </a:r>
            <a:r>
              <a:rPr lang="el-GR" sz="1600" i="1">
                <a:effectLst>
                  <a:outerShdw blurRad="38100" dist="38100" dir="2700000" algn="tl">
                    <a:srgbClr val="C0C0C0"/>
                  </a:outerShdw>
                </a:effectLst>
                <a:latin typeface="Comic Sans MS" pitchFamily="66" charset="0"/>
              </a:rPr>
              <a:t>πλήρη ύφεση είχαν είχαν </a:t>
            </a:r>
            <a:r>
              <a:rPr lang="el-GR" sz="1600" i="1">
                <a:effectLst>
                  <a:outerShdw blurRad="38100" dist="38100" dir="2700000" algn="tl">
                    <a:srgbClr val="C0C0C0"/>
                  </a:outerShdw>
                </a:effectLst>
                <a:latin typeface="Comic Sans MS" pitchFamily="66" charset="0"/>
                <a:cs typeface="Arial" charset="0"/>
              </a:rPr>
              <a:t>↓</a:t>
            </a:r>
            <a:r>
              <a:rPr lang="en-US" sz="1600" i="1">
                <a:effectLst>
                  <a:outerShdw blurRad="38100" dist="38100" dir="2700000" algn="tl">
                    <a:srgbClr val="C0C0C0"/>
                  </a:outerShdw>
                </a:effectLst>
                <a:latin typeface="Comic Sans MS" pitchFamily="66" charset="0"/>
                <a:cs typeface="Arial" charset="0"/>
              </a:rPr>
              <a:t>Cr, ↓CI, </a:t>
            </a:r>
            <a:r>
              <a:rPr lang="el-GR" sz="1600" i="1">
                <a:effectLst>
                  <a:outerShdw blurRad="38100" dist="38100" dir="2700000" algn="tl">
                    <a:srgbClr val="C0C0C0"/>
                  </a:outerShdw>
                </a:effectLst>
                <a:latin typeface="Comic Sans MS" pitchFamily="66" charset="0"/>
                <a:cs typeface="Arial" charset="0"/>
              </a:rPr>
              <a:t>συνεπώς αποκτά ιδιαίτερη βαρύτητα η έγκαιρη διάγνωση και θεραπεία</a:t>
            </a:r>
            <a:endParaRPr lang="en-US" sz="1600" i="1">
              <a:effectLst>
                <a:outerShdw blurRad="38100" dist="38100" dir="2700000" algn="tl">
                  <a:srgbClr val="C0C0C0"/>
                </a:outerShdw>
              </a:effectLst>
              <a:latin typeface="Comic Sans MS" pitchFamily="66" charset="0"/>
              <a:cs typeface="Arial" charset="0"/>
            </a:endParaRPr>
          </a:p>
        </p:txBody>
      </p:sp>
      <p:sp>
        <p:nvSpPr>
          <p:cNvPr id="26630" name="Text Box 9"/>
          <p:cNvSpPr txBox="1">
            <a:spLocks noChangeArrowheads="1"/>
          </p:cNvSpPr>
          <p:nvPr/>
        </p:nvSpPr>
        <p:spPr bwMode="auto">
          <a:xfrm>
            <a:off x="6767513" y="6613525"/>
            <a:ext cx="2376487" cy="244475"/>
          </a:xfrm>
          <a:prstGeom prst="rect">
            <a:avLst/>
          </a:prstGeom>
          <a:noFill/>
          <a:ln w="9525">
            <a:noFill/>
            <a:miter lim="800000"/>
            <a:headEnd/>
            <a:tailEnd/>
          </a:ln>
        </p:spPr>
        <p:txBody>
          <a:bodyPr>
            <a:spAutoFit/>
          </a:bodyPr>
          <a:lstStyle/>
          <a:p>
            <a:pPr>
              <a:spcBef>
                <a:spcPct val="50000"/>
              </a:spcBef>
            </a:pPr>
            <a:r>
              <a:rPr lang="en-GB" sz="1000"/>
              <a:t>Clin J Am Soc Nephrol 3: 46–53, 2008</a:t>
            </a:r>
          </a:p>
        </p:txBody>
      </p:sp>
      <p:sp>
        <p:nvSpPr>
          <p:cNvPr id="26631" name="Text Box 10"/>
          <p:cNvSpPr txBox="1">
            <a:spLocks noChangeArrowheads="1"/>
          </p:cNvSpPr>
          <p:nvPr/>
        </p:nvSpPr>
        <p:spPr bwMode="auto">
          <a:xfrm>
            <a:off x="7667625" y="1844675"/>
            <a:ext cx="1152525" cy="336550"/>
          </a:xfrm>
          <a:prstGeom prst="rect">
            <a:avLst/>
          </a:prstGeom>
          <a:noFill/>
          <a:ln w="9525">
            <a:noFill/>
            <a:miter lim="800000"/>
            <a:headEnd/>
            <a:tailEnd/>
          </a:ln>
        </p:spPr>
        <p:txBody>
          <a:bodyPr>
            <a:spAutoFit/>
          </a:bodyPr>
          <a:lstStyle/>
          <a:p>
            <a:pPr>
              <a:spcBef>
                <a:spcPct val="50000"/>
              </a:spcBef>
            </a:pPr>
            <a:r>
              <a:rPr lang="en-US" sz="1600" b="1">
                <a:solidFill>
                  <a:schemeClr val="hlink"/>
                </a:solidFill>
              </a:rPr>
              <a:t>   CR</a:t>
            </a:r>
            <a:r>
              <a:rPr lang="en-US" sz="1600" b="1">
                <a:solidFill>
                  <a:schemeClr val="hlink"/>
                </a:solidFill>
                <a:cs typeface="Arial" charset="0"/>
              </a:rPr>
              <a:t>:43%</a:t>
            </a:r>
          </a:p>
        </p:txBody>
      </p:sp>
      <p:sp>
        <p:nvSpPr>
          <p:cNvPr id="26632" name="Text Box 11"/>
          <p:cNvSpPr txBox="1">
            <a:spLocks noChangeArrowheads="1"/>
          </p:cNvSpPr>
          <p:nvPr/>
        </p:nvSpPr>
        <p:spPr bwMode="auto">
          <a:xfrm>
            <a:off x="7667625" y="2133600"/>
            <a:ext cx="1223963" cy="336550"/>
          </a:xfrm>
          <a:prstGeom prst="rect">
            <a:avLst/>
          </a:prstGeom>
          <a:noFill/>
          <a:ln w="9525">
            <a:noFill/>
            <a:miter lim="800000"/>
            <a:headEnd/>
            <a:tailEnd/>
          </a:ln>
        </p:spPr>
        <p:txBody>
          <a:bodyPr>
            <a:spAutoFit/>
          </a:bodyPr>
          <a:lstStyle/>
          <a:p>
            <a:pPr>
              <a:spcBef>
                <a:spcPct val="50000"/>
              </a:spcBef>
            </a:pPr>
            <a:r>
              <a:rPr lang="en-US" sz="1600" b="1">
                <a:solidFill>
                  <a:schemeClr val="hlink"/>
                </a:solidFill>
              </a:rPr>
              <a:t>    PR</a:t>
            </a:r>
            <a:r>
              <a:rPr lang="en-US" sz="1600" b="1">
                <a:solidFill>
                  <a:schemeClr val="hlink"/>
                </a:solidFill>
                <a:cs typeface="Arial" charset="0"/>
              </a:rPr>
              <a:t>:24%</a:t>
            </a:r>
          </a:p>
        </p:txBody>
      </p:sp>
      <p:sp>
        <p:nvSpPr>
          <p:cNvPr id="26633" name="Text Box 12"/>
          <p:cNvSpPr txBox="1">
            <a:spLocks noChangeArrowheads="1"/>
          </p:cNvSpPr>
          <p:nvPr/>
        </p:nvSpPr>
        <p:spPr bwMode="auto">
          <a:xfrm>
            <a:off x="7812088" y="2492375"/>
            <a:ext cx="1152525" cy="336550"/>
          </a:xfrm>
          <a:prstGeom prst="rect">
            <a:avLst/>
          </a:prstGeom>
          <a:noFill/>
          <a:ln w="9525">
            <a:noFill/>
            <a:miter lim="800000"/>
            <a:headEnd/>
            <a:tailEnd/>
          </a:ln>
        </p:spPr>
        <p:txBody>
          <a:bodyPr>
            <a:spAutoFit/>
          </a:bodyPr>
          <a:lstStyle/>
          <a:p>
            <a:pPr>
              <a:spcBef>
                <a:spcPct val="50000"/>
              </a:spcBef>
            </a:pPr>
            <a:r>
              <a:rPr lang="en-US" sz="1600" b="1">
                <a:solidFill>
                  <a:schemeClr val="hlink"/>
                </a:solidFill>
              </a:rPr>
              <a:t>  NR</a:t>
            </a:r>
            <a:r>
              <a:rPr lang="en-US" sz="1600" b="1">
                <a:solidFill>
                  <a:schemeClr val="hlink"/>
                </a:solidFill>
                <a:cs typeface="Arial" charset="0"/>
              </a:rPr>
              <a:t>:32%</a:t>
            </a:r>
          </a:p>
        </p:txBody>
      </p:sp>
      <p:sp>
        <p:nvSpPr>
          <p:cNvPr id="26635" name="Text Box 11"/>
          <p:cNvSpPr txBox="1">
            <a:spLocks noChangeArrowheads="1"/>
          </p:cNvSpPr>
          <p:nvPr/>
        </p:nvSpPr>
        <p:spPr bwMode="auto">
          <a:xfrm>
            <a:off x="3203575" y="1484313"/>
            <a:ext cx="2736850" cy="457200"/>
          </a:xfrm>
          <a:prstGeom prst="rect">
            <a:avLst/>
          </a:prstGeom>
          <a:noFill/>
          <a:ln w="9525">
            <a:noFill/>
            <a:miter lim="800000"/>
            <a:headEnd/>
            <a:tailEnd/>
          </a:ln>
          <a:effectLst/>
        </p:spPr>
        <p:txBody>
          <a:bodyPr>
            <a:spAutoFit/>
          </a:bodyPr>
          <a:lstStyle/>
          <a:p>
            <a:pPr>
              <a:spcBef>
                <a:spcPct val="50000"/>
              </a:spcBef>
              <a:defRPr/>
            </a:pPr>
            <a:r>
              <a:rPr lang="el-GR" sz="2400" b="1" i="1">
                <a:solidFill>
                  <a:srgbClr val="009900"/>
                </a:solidFill>
                <a:effectLst>
                  <a:outerShdw blurRad="38100" dist="38100" dir="2700000" algn="tl">
                    <a:srgbClr val="C0C0C0"/>
                  </a:outerShdw>
                </a:effectLst>
                <a:latin typeface="Comic Sans MS" pitchFamily="66" charset="0"/>
              </a:rPr>
              <a:t>  ΕΠΙΒΙΩΣΗ</a:t>
            </a:r>
            <a:endParaRPr lang="en-GB" sz="2400" b="1" i="1">
              <a:solidFill>
                <a:srgbClr val="009900"/>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pPr>
              <a:defRPr/>
            </a:pPr>
            <a:r>
              <a:rPr lang="en-GB" sz="3200" b="1" i="1" smtClean="0">
                <a:solidFill>
                  <a:srgbClr val="FF0000"/>
                </a:solidFill>
                <a:effectLst>
                  <a:outerShdw blurRad="38100" dist="38100" dir="2700000" algn="tl">
                    <a:srgbClr val="C0C0C0"/>
                  </a:outerShdw>
                </a:effectLst>
                <a:latin typeface="Arial" charset="0"/>
              </a:rPr>
              <a:t>Value of a Complete or Partial Remission in Severe Lupus Nephritis</a:t>
            </a:r>
          </a:p>
        </p:txBody>
      </p:sp>
      <p:pic>
        <p:nvPicPr>
          <p:cNvPr id="60422" name="Picture 6"/>
          <p:cNvPicPr>
            <a:picLocks noGrp="1" noChangeAspect="1" noChangeArrowheads="1"/>
          </p:cNvPicPr>
          <p:nvPr>
            <p:ph type="body" idx="1"/>
          </p:nvPr>
        </p:nvPicPr>
        <p:blipFill>
          <a:blip r:embed="rId2"/>
          <a:srcRect/>
          <a:stretch>
            <a:fillRect/>
          </a:stretch>
        </p:blipFill>
        <p:spPr>
          <a:xfrm>
            <a:off x="2339975" y="2060575"/>
            <a:ext cx="4430713" cy="2563813"/>
          </a:xfrm>
        </p:spPr>
      </p:pic>
      <p:sp>
        <p:nvSpPr>
          <p:cNvPr id="60423" name="Text Box 7"/>
          <p:cNvSpPr txBox="1">
            <a:spLocks noChangeArrowheads="1"/>
          </p:cNvSpPr>
          <p:nvPr/>
        </p:nvSpPr>
        <p:spPr bwMode="auto">
          <a:xfrm>
            <a:off x="2555875" y="4797425"/>
            <a:ext cx="4465638" cy="517525"/>
          </a:xfrm>
          <a:prstGeom prst="rect">
            <a:avLst/>
          </a:prstGeom>
          <a:noFill/>
          <a:ln w="9525">
            <a:noFill/>
            <a:miter lim="800000"/>
            <a:headEnd/>
            <a:tailEnd/>
          </a:ln>
          <a:effectLst/>
        </p:spPr>
        <p:txBody>
          <a:bodyPr>
            <a:spAutoFit/>
          </a:bodyPr>
          <a:lstStyle/>
          <a:p>
            <a:pPr>
              <a:defRPr/>
            </a:pPr>
            <a:r>
              <a:rPr lang="en-GB" sz="1400" b="1" i="1">
                <a:solidFill>
                  <a:srgbClr val="009900"/>
                </a:solidFill>
                <a:effectLst>
                  <a:outerShdw blurRad="38100" dist="38100" dir="2700000" algn="tl">
                    <a:srgbClr val="C0C0C0"/>
                  </a:outerShdw>
                </a:effectLst>
                <a:latin typeface="Calibri" pitchFamily="34" charset="0"/>
              </a:rPr>
              <a:t>Renal survival</a:t>
            </a:r>
            <a:r>
              <a:rPr lang="en-GB" sz="1400" i="1">
                <a:effectLst>
                  <a:outerShdw blurRad="38100" dist="38100" dir="2700000" algn="tl">
                    <a:srgbClr val="C0C0C0"/>
                  </a:outerShdw>
                </a:effectLst>
                <a:latin typeface="Calibri" pitchFamily="34" charset="0"/>
              </a:rPr>
              <a:t> (censuring for nonrenal death) in patients</a:t>
            </a:r>
            <a:r>
              <a:rPr lang="el-GR" sz="1400" i="1">
                <a:effectLst>
                  <a:outerShdw blurRad="38100" dist="38100" dir="2700000" algn="tl">
                    <a:srgbClr val="C0C0C0"/>
                  </a:outerShdw>
                </a:effectLst>
                <a:latin typeface="Calibri" pitchFamily="34" charset="0"/>
              </a:rPr>
              <a:t> </a:t>
            </a:r>
            <a:r>
              <a:rPr lang="en-GB" sz="1400" i="1">
                <a:effectLst>
                  <a:outerShdw blurRad="38100" dist="38100" dir="2700000" algn="tl">
                    <a:srgbClr val="C0C0C0"/>
                  </a:outerShdw>
                </a:effectLst>
                <a:latin typeface="Calibri" pitchFamily="34" charset="0"/>
              </a:rPr>
              <a:t>with severe lupus nephritis based on remission status</a:t>
            </a:r>
          </a:p>
        </p:txBody>
      </p:sp>
      <p:sp>
        <p:nvSpPr>
          <p:cNvPr id="27652" name="Line 13"/>
          <p:cNvSpPr>
            <a:spLocks noChangeShapeType="1"/>
          </p:cNvSpPr>
          <p:nvPr/>
        </p:nvSpPr>
        <p:spPr bwMode="auto">
          <a:xfrm flipV="1">
            <a:off x="4716463" y="2205038"/>
            <a:ext cx="0" cy="1944687"/>
          </a:xfrm>
          <a:prstGeom prst="line">
            <a:avLst/>
          </a:prstGeom>
          <a:noFill/>
          <a:ln w="28575">
            <a:solidFill>
              <a:schemeClr val="folHlink"/>
            </a:solidFill>
            <a:prstDash val="dashDot"/>
            <a:round/>
            <a:headEnd/>
            <a:tailEnd/>
          </a:ln>
        </p:spPr>
        <p:txBody>
          <a:bodyPr/>
          <a:lstStyle/>
          <a:p>
            <a:endParaRPr lang="el-GR"/>
          </a:p>
        </p:txBody>
      </p:sp>
      <p:sp>
        <p:nvSpPr>
          <p:cNvPr id="60430" name="Text Box 14"/>
          <p:cNvSpPr txBox="1">
            <a:spLocks noChangeArrowheads="1"/>
          </p:cNvSpPr>
          <p:nvPr/>
        </p:nvSpPr>
        <p:spPr bwMode="auto">
          <a:xfrm>
            <a:off x="4356100" y="1916113"/>
            <a:ext cx="720725" cy="376237"/>
          </a:xfrm>
          <a:prstGeom prst="rect">
            <a:avLst/>
          </a:prstGeom>
          <a:noFill/>
          <a:ln w="9525">
            <a:solidFill>
              <a:srgbClr val="009900"/>
            </a:solidFill>
            <a:miter lim="800000"/>
            <a:headEnd/>
            <a:tailEnd/>
          </a:ln>
        </p:spPr>
        <p:txBody>
          <a:bodyPr>
            <a:spAutoFit/>
          </a:bodyPr>
          <a:lstStyle/>
          <a:p>
            <a:pPr>
              <a:spcBef>
                <a:spcPct val="50000"/>
              </a:spcBef>
            </a:pPr>
            <a:r>
              <a:rPr lang="en-US" sz="1800">
                <a:solidFill>
                  <a:srgbClr val="009900"/>
                </a:solidFill>
              </a:rPr>
              <a:t>94%</a:t>
            </a:r>
            <a:endParaRPr lang="en-GB" sz="1800">
              <a:solidFill>
                <a:srgbClr val="009900"/>
              </a:solidFill>
            </a:endParaRPr>
          </a:p>
        </p:txBody>
      </p:sp>
      <p:sp>
        <p:nvSpPr>
          <p:cNvPr id="60431" name="Text Box 15"/>
          <p:cNvSpPr txBox="1">
            <a:spLocks noChangeArrowheads="1"/>
          </p:cNvSpPr>
          <p:nvPr/>
        </p:nvSpPr>
        <p:spPr bwMode="auto">
          <a:xfrm>
            <a:off x="4356100" y="2924175"/>
            <a:ext cx="720725" cy="376238"/>
          </a:xfrm>
          <a:prstGeom prst="rect">
            <a:avLst/>
          </a:prstGeom>
          <a:noFill/>
          <a:ln w="9525">
            <a:solidFill>
              <a:srgbClr val="009900"/>
            </a:solidFill>
            <a:miter lim="800000"/>
            <a:headEnd/>
            <a:tailEnd/>
          </a:ln>
        </p:spPr>
        <p:txBody>
          <a:bodyPr>
            <a:spAutoFit/>
          </a:bodyPr>
          <a:lstStyle/>
          <a:p>
            <a:pPr>
              <a:spcBef>
                <a:spcPct val="50000"/>
              </a:spcBef>
            </a:pPr>
            <a:r>
              <a:rPr lang="el-GR" sz="1800">
                <a:solidFill>
                  <a:srgbClr val="009900"/>
                </a:solidFill>
              </a:rPr>
              <a:t>45</a:t>
            </a:r>
            <a:r>
              <a:rPr lang="en-US" sz="1800">
                <a:solidFill>
                  <a:srgbClr val="009900"/>
                </a:solidFill>
              </a:rPr>
              <a:t>%</a:t>
            </a:r>
            <a:endParaRPr lang="en-GB" sz="1800">
              <a:solidFill>
                <a:srgbClr val="009900"/>
              </a:solidFill>
            </a:endParaRPr>
          </a:p>
        </p:txBody>
      </p:sp>
      <p:sp>
        <p:nvSpPr>
          <p:cNvPr id="60432" name="Text Box 16"/>
          <p:cNvSpPr txBox="1">
            <a:spLocks noChangeArrowheads="1"/>
          </p:cNvSpPr>
          <p:nvPr/>
        </p:nvSpPr>
        <p:spPr bwMode="auto">
          <a:xfrm>
            <a:off x="4427538" y="3429000"/>
            <a:ext cx="792162" cy="376238"/>
          </a:xfrm>
          <a:prstGeom prst="rect">
            <a:avLst/>
          </a:prstGeom>
          <a:noFill/>
          <a:ln w="9525">
            <a:solidFill>
              <a:srgbClr val="009900"/>
            </a:solidFill>
            <a:miter lim="800000"/>
            <a:headEnd/>
            <a:tailEnd/>
          </a:ln>
        </p:spPr>
        <p:txBody>
          <a:bodyPr>
            <a:spAutoFit/>
          </a:bodyPr>
          <a:lstStyle/>
          <a:p>
            <a:pPr>
              <a:spcBef>
                <a:spcPct val="50000"/>
              </a:spcBef>
            </a:pPr>
            <a:r>
              <a:rPr lang="el-GR" sz="1800">
                <a:solidFill>
                  <a:srgbClr val="009900"/>
                </a:solidFill>
              </a:rPr>
              <a:t>19</a:t>
            </a:r>
            <a:r>
              <a:rPr lang="en-US" sz="1800">
                <a:solidFill>
                  <a:srgbClr val="009900"/>
                </a:solidFill>
              </a:rPr>
              <a:t>%</a:t>
            </a:r>
            <a:endParaRPr lang="en-GB" sz="1800">
              <a:solidFill>
                <a:srgbClr val="009900"/>
              </a:solidFill>
            </a:endParaRPr>
          </a:p>
        </p:txBody>
      </p:sp>
      <p:sp>
        <p:nvSpPr>
          <p:cNvPr id="60439" name="Text Box 23"/>
          <p:cNvSpPr txBox="1">
            <a:spLocks noChangeArrowheads="1"/>
          </p:cNvSpPr>
          <p:nvPr/>
        </p:nvSpPr>
        <p:spPr bwMode="auto">
          <a:xfrm>
            <a:off x="0" y="5445125"/>
            <a:ext cx="8964613" cy="1190625"/>
          </a:xfrm>
          <a:prstGeom prst="rect">
            <a:avLst/>
          </a:prstGeom>
          <a:noFill/>
          <a:ln w="9525">
            <a:noFill/>
            <a:miter lim="800000"/>
            <a:headEnd/>
            <a:tailEnd/>
          </a:ln>
          <a:effectLst/>
        </p:spPr>
        <p:txBody>
          <a:bodyPr>
            <a:spAutoFit/>
          </a:bodyPr>
          <a:lstStyle/>
          <a:p>
            <a:pPr>
              <a:spcBef>
                <a:spcPct val="50000"/>
              </a:spcBef>
              <a:defRPr/>
            </a:pPr>
            <a:r>
              <a:rPr lang="en-US" sz="1800" b="1" i="1">
                <a:solidFill>
                  <a:schemeClr val="hlink"/>
                </a:solidFill>
                <a:effectLst>
                  <a:outerShdw blurRad="38100" dist="38100" dir="2700000" algn="tl">
                    <a:srgbClr val="C0C0C0"/>
                  </a:outerShdw>
                </a:effectLst>
                <a:latin typeface="Comic Sans MS" pitchFamily="66" charset="0"/>
              </a:rPr>
              <a:t>A</a:t>
            </a:r>
            <a:r>
              <a:rPr lang="el-GR" sz="1800" b="1" i="1">
                <a:solidFill>
                  <a:schemeClr val="hlink"/>
                </a:solidFill>
                <a:effectLst>
                  <a:outerShdw blurRad="38100" dist="38100" dir="2700000" algn="tl">
                    <a:srgbClr val="C0C0C0"/>
                  </a:outerShdw>
                </a:effectLst>
                <a:latin typeface="Comic Sans MS" pitchFamily="66" charset="0"/>
              </a:rPr>
              <a:t>πόλυτος στόχος η πλήρης ύφεση</a:t>
            </a:r>
            <a:r>
              <a:rPr lang="el-GR" sz="1800" i="1">
                <a:solidFill>
                  <a:schemeClr val="hlink"/>
                </a:solidFill>
                <a:effectLst>
                  <a:outerShdw blurRad="38100" dist="38100" dir="2700000" algn="tl">
                    <a:srgbClr val="C0C0C0"/>
                  </a:outerShdw>
                </a:effectLst>
                <a:latin typeface="Comic Sans MS" pitchFamily="66" charset="0"/>
              </a:rPr>
              <a:t> λόγω σημαντικά καλύτερης νεφρικής και 10ετούς επιβίωσης. Ακόμη και η </a:t>
            </a:r>
            <a:r>
              <a:rPr lang="el-GR" sz="1800" b="1" i="1">
                <a:solidFill>
                  <a:schemeClr val="hlink"/>
                </a:solidFill>
                <a:effectLst>
                  <a:outerShdw blurRad="38100" dist="38100" dir="2700000" algn="tl">
                    <a:srgbClr val="C0C0C0"/>
                  </a:outerShdw>
                </a:effectLst>
                <a:latin typeface="Comic Sans MS" pitchFamily="66" charset="0"/>
              </a:rPr>
              <a:t>μερική ύφεση</a:t>
            </a:r>
            <a:r>
              <a:rPr lang="el-GR" sz="1800" i="1">
                <a:solidFill>
                  <a:schemeClr val="hlink"/>
                </a:solidFill>
                <a:effectLst>
                  <a:outerShdw blurRad="38100" dist="38100" dir="2700000" algn="tl">
                    <a:srgbClr val="C0C0C0"/>
                  </a:outerShdw>
                </a:effectLst>
                <a:latin typeface="Comic Sans MS" pitchFamily="66" charset="0"/>
              </a:rPr>
              <a:t> συνοδεύεται από καλύτερη επιβίωση, αλλά και με  μεγαλύτερη συχνότητα υποτροπών με αποτέλεσμα χειρότερη έκβαση σε σχέση με αυτούς με πλήρη ύφεση</a:t>
            </a:r>
            <a:endParaRPr lang="en-GB" sz="1800" i="1">
              <a:solidFill>
                <a:schemeClr val="hlink"/>
              </a:solidFill>
              <a:effectLst>
                <a:outerShdw blurRad="38100" dist="38100" dir="2700000" algn="tl">
                  <a:srgbClr val="C0C0C0"/>
                </a:outerShdw>
              </a:effectLst>
              <a:latin typeface="Comic Sans MS" pitchFamily="66" charset="0"/>
            </a:endParaRPr>
          </a:p>
        </p:txBody>
      </p:sp>
      <p:sp>
        <p:nvSpPr>
          <p:cNvPr id="60440" name="Text Box 24"/>
          <p:cNvSpPr txBox="1">
            <a:spLocks noChangeArrowheads="1"/>
          </p:cNvSpPr>
          <p:nvPr/>
        </p:nvSpPr>
        <p:spPr bwMode="auto">
          <a:xfrm>
            <a:off x="6767513" y="6613525"/>
            <a:ext cx="2376487" cy="244475"/>
          </a:xfrm>
          <a:prstGeom prst="rect">
            <a:avLst/>
          </a:prstGeom>
          <a:noFill/>
          <a:ln w="9525">
            <a:noFill/>
            <a:miter lim="800000"/>
            <a:headEnd/>
            <a:tailEnd/>
          </a:ln>
        </p:spPr>
        <p:txBody>
          <a:bodyPr>
            <a:spAutoFit/>
          </a:bodyPr>
          <a:lstStyle/>
          <a:p>
            <a:pPr>
              <a:spcBef>
                <a:spcPct val="50000"/>
              </a:spcBef>
            </a:pPr>
            <a:r>
              <a:rPr lang="en-GB" sz="1000"/>
              <a:t>Clin J Am Soc Nephrol 3: 46–53,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ipe(down)">
                                      <p:cBhvr>
                                        <p:cTn id="7" dur="500"/>
                                        <p:tgtEl>
                                          <p:spTgt spid="60418"/>
                                        </p:tgtEl>
                                      </p:cBhvr>
                                    </p:animEffect>
                                  </p:childTnLst>
                                </p:cTn>
                              </p:par>
                              <p:par>
                                <p:cTn id="8" presetID="22" presetClass="entr" presetSubtype="4" fill="hold" nodeType="withEffect">
                                  <p:stCondLst>
                                    <p:cond delay="0"/>
                                  </p:stCondLst>
                                  <p:childTnLst>
                                    <p:set>
                                      <p:cBhvr>
                                        <p:cTn id="9" dur="1" fill="hold">
                                          <p:stCondLst>
                                            <p:cond delay="0"/>
                                          </p:stCondLst>
                                        </p:cTn>
                                        <p:tgtEl>
                                          <p:spTgt spid="60422"/>
                                        </p:tgtEl>
                                        <p:attrNameLst>
                                          <p:attrName>style.visibility</p:attrName>
                                        </p:attrNameLst>
                                      </p:cBhvr>
                                      <p:to>
                                        <p:strVal val="visible"/>
                                      </p:to>
                                    </p:set>
                                    <p:animEffect transition="in" filter="wipe(down)">
                                      <p:cBhvr>
                                        <p:cTn id="10" dur="500"/>
                                        <p:tgtEl>
                                          <p:spTgt spid="604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0423"/>
                                        </p:tgtEl>
                                        <p:attrNameLst>
                                          <p:attrName>style.visibility</p:attrName>
                                        </p:attrNameLst>
                                      </p:cBhvr>
                                      <p:to>
                                        <p:strVal val="visible"/>
                                      </p:to>
                                    </p:set>
                                    <p:animEffect transition="in" filter="wipe(down)">
                                      <p:cBhvr>
                                        <p:cTn id="13" dur="500"/>
                                        <p:tgtEl>
                                          <p:spTgt spid="604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0430"/>
                                        </p:tgtEl>
                                        <p:attrNameLst>
                                          <p:attrName>style.visibility</p:attrName>
                                        </p:attrNameLst>
                                      </p:cBhvr>
                                      <p:to>
                                        <p:strVal val="visible"/>
                                      </p:to>
                                    </p:set>
                                    <p:animEffect transition="in" filter="wipe(down)">
                                      <p:cBhvr>
                                        <p:cTn id="16" dur="500"/>
                                        <p:tgtEl>
                                          <p:spTgt spid="604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0431"/>
                                        </p:tgtEl>
                                        <p:attrNameLst>
                                          <p:attrName>style.visibility</p:attrName>
                                        </p:attrNameLst>
                                      </p:cBhvr>
                                      <p:to>
                                        <p:strVal val="visible"/>
                                      </p:to>
                                    </p:set>
                                    <p:animEffect transition="in" filter="wipe(down)">
                                      <p:cBhvr>
                                        <p:cTn id="21" dur="500"/>
                                        <p:tgtEl>
                                          <p:spTgt spid="604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0432"/>
                                        </p:tgtEl>
                                        <p:attrNameLst>
                                          <p:attrName>style.visibility</p:attrName>
                                        </p:attrNameLst>
                                      </p:cBhvr>
                                      <p:to>
                                        <p:strVal val="visible"/>
                                      </p:to>
                                    </p:set>
                                    <p:animEffect transition="in" filter="wipe(down)">
                                      <p:cBhvr>
                                        <p:cTn id="26" dur="500"/>
                                        <p:tgtEl>
                                          <p:spTgt spid="604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0439"/>
                                        </p:tgtEl>
                                        <p:attrNameLst>
                                          <p:attrName>style.visibility</p:attrName>
                                        </p:attrNameLst>
                                      </p:cBhvr>
                                      <p:to>
                                        <p:strVal val="visible"/>
                                      </p:to>
                                    </p:set>
                                    <p:animEffect transition="in" filter="wipe(down)">
                                      <p:cBhvr>
                                        <p:cTn id="31" dur="500"/>
                                        <p:tgtEl>
                                          <p:spTgt spid="6043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0440"/>
                                        </p:tgtEl>
                                        <p:attrNameLst>
                                          <p:attrName>style.visibility</p:attrName>
                                        </p:attrNameLst>
                                      </p:cBhvr>
                                      <p:to>
                                        <p:strVal val="visible"/>
                                      </p:to>
                                    </p:set>
                                    <p:animEffect transition="in" filter="wipe(down)">
                                      <p:cBhvr>
                                        <p:cTn id="36" dur="500"/>
                                        <p:tgtEl>
                                          <p:spTgt spid="60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23" grpId="0"/>
      <p:bldP spid="60430" grpId="0" animBg="1"/>
      <p:bldP spid="60431" grpId="0" animBg="1"/>
      <p:bldP spid="60432" grpId="0" animBg="1"/>
      <p:bldP spid="60439" grpId="0"/>
      <p:bldP spid="604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idx="4294967295"/>
          </p:nvPr>
        </p:nvSpPr>
        <p:spPr>
          <a:xfrm>
            <a:off x="457200" y="0"/>
            <a:ext cx="8229600" cy="1196975"/>
          </a:xfrm>
        </p:spPr>
        <p:txBody>
          <a:bodyPr rtlCol="0">
            <a:normAutofit/>
          </a:bodyPr>
          <a:lstStyle/>
          <a:p>
            <a:pPr eaLnBrk="1" fontAlgn="auto" hangingPunct="1">
              <a:spcAft>
                <a:spcPts val="0"/>
              </a:spcAft>
              <a:defRPr/>
            </a:pPr>
            <a:r>
              <a:rPr lang="en-GB" sz="3200" b="1" i="1" smtClean="0">
                <a:solidFill>
                  <a:srgbClr val="FF0000"/>
                </a:solidFill>
                <a:effectLst>
                  <a:outerShdw blurRad="38100" dist="38100" dir="2700000" algn="tl">
                    <a:srgbClr val="C0C0C0"/>
                  </a:outerShdw>
                </a:effectLst>
                <a:latin typeface="Arial" charset="0"/>
              </a:rPr>
              <a:t>Factors Predictive of Outcome in Severe Lupus Nephritis</a:t>
            </a:r>
          </a:p>
        </p:txBody>
      </p:sp>
      <p:sp>
        <p:nvSpPr>
          <p:cNvPr id="111619" name="Rectangle 3"/>
          <p:cNvSpPr>
            <a:spLocks noGrp="1"/>
          </p:cNvSpPr>
          <p:nvPr>
            <p:ph type="body" idx="4294967295"/>
          </p:nvPr>
        </p:nvSpPr>
        <p:spPr>
          <a:xfrm>
            <a:off x="0" y="1196975"/>
            <a:ext cx="9144000" cy="4929188"/>
          </a:xfrm>
        </p:spPr>
        <p:txBody>
          <a:bodyPr>
            <a:normAutofit/>
          </a:bodyPr>
          <a:lstStyle/>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In 1992, we published the results of a prospective, controlled trial of aggressive </a:t>
            </a:r>
          </a:p>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 therapy (high dose prednisone plus oral cyclophosphamide alone or with </a:t>
            </a:r>
          </a:p>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 plasmapheresis) in 86 patients with severe lupus nephritis. During this study, </a:t>
            </a:r>
          </a:p>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 remission (serum creatinine </a:t>
            </a:r>
            <a:r>
              <a:rPr lang="el-GR" sz="1700" i="1" smtClean="0">
                <a:effectLst>
                  <a:outerShdw blurRad="38100" dist="38100" dir="2700000" algn="tl">
                    <a:srgbClr val="C0C0C0"/>
                  </a:outerShdw>
                </a:effectLst>
                <a:latin typeface="Comic Sans MS" pitchFamily="66" charset="0"/>
              </a:rPr>
              <a:t>&lt;</a:t>
            </a:r>
            <a:r>
              <a:rPr lang="en-GB" sz="1700" i="1" smtClean="0">
                <a:effectLst>
                  <a:outerShdw blurRad="38100" dist="38100" dir="2700000" algn="tl">
                    <a:srgbClr val="C0C0C0"/>
                  </a:outerShdw>
                </a:effectLst>
                <a:latin typeface="Comic Sans MS" pitchFamily="66" charset="0"/>
              </a:rPr>
              <a:t>1.4 mg/dL [</a:t>
            </a:r>
            <a:r>
              <a:rPr lang="el-GR" sz="1700" i="1" smtClean="0">
                <a:effectLst>
                  <a:outerShdw blurRad="38100" dist="38100" dir="2700000" algn="tl">
                    <a:srgbClr val="C0C0C0"/>
                  </a:outerShdw>
                </a:effectLst>
                <a:latin typeface="Comic Sans MS" pitchFamily="66" charset="0"/>
              </a:rPr>
              <a:t>&lt;</a:t>
            </a:r>
            <a:r>
              <a:rPr lang="en-GB" sz="1700" i="1" smtClean="0">
                <a:effectLst>
                  <a:outerShdw blurRad="38100" dist="38100" dir="2700000" algn="tl">
                    <a:srgbClr val="C0C0C0"/>
                  </a:outerShdw>
                </a:effectLst>
                <a:latin typeface="Comic Sans MS" pitchFamily="66" charset="0"/>
              </a:rPr>
              <a:t>123 mmol/L] and proteinuria </a:t>
            </a:r>
            <a:r>
              <a:rPr lang="el-GR" sz="1700" i="1" smtClean="0">
                <a:effectLst>
                  <a:outerShdw blurRad="38100" dist="38100" dir="2700000" algn="tl">
                    <a:srgbClr val="C0C0C0"/>
                  </a:outerShdw>
                </a:effectLst>
                <a:latin typeface="Comic Sans MS" pitchFamily="66" charset="0"/>
              </a:rPr>
              <a:t>&lt;</a:t>
            </a:r>
            <a:r>
              <a:rPr lang="en-GB" sz="1700" i="1" smtClean="0">
                <a:effectLst>
                  <a:outerShdw blurRad="38100" dist="38100" dir="2700000" algn="tl">
                    <a:srgbClr val="C0C0C0"/>
                  </a:outerShdw>
                </a:effectLst>
                <a:latin typeface="Comic Sans MS" pitchFamily="66" charset="0"/>
              </a:rPr>
              <a:t>330 mg/d </a:t>
            </a:r>
          </a:p>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 of protein) in renal disease occurred in 37 patients (43%).To assess the long-term </a:t>
            </a:r>
          </a:p>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 effect of remission on patient and renal survival, we now report the results of our </a:t>
            </a:r>
          </a:p>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 extended follow-up of these patients. After an average of 10 years of follow-up </a:t>
            </a:r>
          </a:p>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 in the 86 patients, patient survival rates at both 5 and 10 years were 95% in the</a:t>
            </a:r>
          </a:p>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 group that had a remission and 69% at 5 years and 60% at 10 years in the no-</a:t>
            </a:r>
          </a:p>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 remission group (P F 0.001). Renal survival rates were 94% at both 5 and 10 years </a:t>
            </a:r>
          </a:p>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 in the remission group compared with 46% at 5 years and 31% at 10 years in the </a:t>
            </a:r>
          </a:p>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 no-remission group (P F 0.0001).</a:t>
            </a:r>
          </a:p>
          <a:p>
            <a:pPr eaLnBrk="1" hangingPunct="1">
              <a:lnSpc>
                <a:spcPct val="70000"/>
              </a:lnSpc>
              <a:buFont typeface="Arial" charset="0"/>
              <a:buNone/>
              <a:defRPr/>
            </a:pPr>
            <a:r>
              <a:rPr lang="en-GB" sz="1700" i="1" smtClean="0">
                <a:effectLst>
                  <a:outerShdw blurRad="38100" dist="38100" dir="2700000" algn="tl">
                    <a:srgbClr val="C0C0C0"/>
                  </a:outerShdw>
                </a:effectLst>
                <a:latin typeface="Comic Sans MS" pitchFamily="66" charset="0"/>
              </a:rPr>
              <a:t> </a:t>
            </a:r>
            <a:r>
              <a:rPr lang="en-GB" sz="1700" i="1" smtClean="0">
                <a:solidFill>
                  <a:schemeClr val="accent1"/>
                </a:solidFill>
                <a:effectLst>
                  <a:outerShdw blurRad="38100" dist="38100" dir="2700000" algn="tl">
                    <a:srgbClr val="C0C0C0"/>
                  </a:outerShdw>
                </a:effectLst>
                <a:latin typeface="Comic Sans MS" pitchFamily="66" charset="0"/>
              </a:rPr>
              <a:t>Features predictive of remission included stable renal function after 4 weeks on </a:t>
            </a:r>
          </a:p>
          <a:p>
            <a:pPr eaLnBrk="1" hangingPunct="1">
              <a:lnSpc>
                <a:spcPct val="70000"/>
              </a:lnSpc>
              <a:buFont typeface="Arial" charset="0"/>
              <a:buNone/>
              <a:defRPr/>
            </a:pPr>
            <a:r>
              <a:rPr lang="en-GB" sz="1700" i="1" smtClean="0">
                <a:solidFill>
                  <a:schemeClr val="accent1"/>
                </a:solidFill>
                <a:effectLst>
                  <a:outerShdw blurRad="38100" dist="38100" dir="2700000" algn="tl">
                    <a:srgbClr val="C0C0C0"/>
                  </a:outerShdw>
                </a:effectLst>
                <a:latin typeface="Comic Sans MS" pitchFamily="66" charset="0"/>
              </a:rPr>
              <a:t> therapy, category IV lesion, lower chronicity index, white race, lower urine protein </a:t>
            </a:r>
          </a:p>
          <a:p>
            <a:pPr eaLnBrk="1" hangingPunct="1">
              <a:lnSpc>
                <a:spcPct val="70000"/>
              </a:lnSpc>
              <a:buFont typeface="Arial" charset="0"/>
              <a:buNone/>
              <a:defRPr/>
            </a:pPr>
            <a:r>
              <a:rPr lang="en-GB" sz="1700" i="1" smtClean="0">
                <a:solidFill>
                  <a:schemeClr val="accent1"/>
                </a:solidFill>
                <a:effectLst>
                  <a:outerShdw blurRad="38100" dist="38100" dir="2700000" algn="tl">
                    <a:srgbClr val="C0C0C0"/>
                  </a:outerShdw>
                </a:effectLst>
                <a:latin typeface="Comic Sans MS" pitchFamily="66" charset="0"/>
              </a:rPr>
              <a:t> excretion level at baseline, and lower baseline serum creatinine level.</a:t>
            </a:r>
            <a:r>
              <a:rPr lang="en-GB" sz="1700" i="1" smtClean="0">
                <a:effectLst>
                  <a:outerShdw blurRad="38100" dist="38100" dir="2700000" algn="tl">
                    <a:srgbClr val="C0C0C0"/>
                  </a:outerShdw>
                </a:effectLst>
                <a:latin typeface="Comic Sans MS" pitchFamily="66" charset="0"/>
              </a:rPr>
              <a:t> </a:t>
            </a:r>
            <a:r>
              <a:rPr lang="en-GB" sz="1700" i="1" smtClean="0">
                <a:solidFill>
                  <a:schemeClr val="folHlink"/>
                </a:solidFill>
                <a:effectLst>
                  <a:outerShdw blurRad="38100" dist="38100" dir="2700000" algn="tl">
                    <a:srgbClr val="C0C0C0"/>
                  </a:outerShdw>
                </a:effectLst>
                <a:latin typeface="Comic Sans MS" pitchFamily="66" charset="0"/>
              </a:rPr>
              <a:t>The features </a:t>
            </a:r>
          </a:p>
          <a:p>
            <a:pPr eaLnBrk="1" hangingPunct="1">
              <a:lnSpc>
                <a:spcPct val="70000"/>
              </a:lnSpc>
              <a:buFont typeface="Arial" charset="0"/>
              <a:buNone/>
              <a:defRPr/>
            </a:pPr>
            <a:r>
              <a:rPr lang="en-GB" sz="1700" i="1" smtClean="0">
                <a:solidFill>
                  <a:schemeClr val="folHlink"/>
                </a:solidFill>
                <a:effectLst>
                  <a:outerShdw blurRad="38100" dist="38100" dir="2700000" algn="tl">
                    <a:srgbClr val="C0C0C0"/>
                  </a:outerShdw>
                </a:effectLst>
                <a:latin typeface="Comic Sans MS" pitchFamily="66" charset="0"/>
              </a:rPr>
              <a:t> predictive of end-stage renal disease were higher baseline serum creatinine level, </a:t>
            </a:r>
          </a:p>
          <a:p>
            <a:pPr eaLnBrk="1" hangingPunct="1">
              <a:lnSpc>
                <a:spcPct val="70000"/>
              </a:lnSpc>
              <a:buFont typeface="Arial" charset="0"/>
              <a:buNone/>
              <a:defRPr/>
            </a:pPr>
            <a:r>
              <a:rPr lang="en-GB" sz="1700" i="1" smtClean="0">
                <a:solidFill>
                  <a:schemeClr val="folHlink"/>
                </a:solidFill>
                <a:effectLst>
                  <a:outerShdw blurRad="38100" dist="38100" dir="2700000" algn="tl">
                    <a:srgbClr val="C0C0C0"/>
                  </a:outerShdw>
                </a:effectLst>
                <a:latin typeface="Comic Sans MS" pitchFamily="66" charset="0"/>
              </a:rPr>
              <a:t> presence of anti-Ro antibodies, and failure to attain a remission.</a:t>
            </a:r>
            <a:r>
              <a:rPr lang="en-GB" sz="1700" i="1" smtClean="0">
                <a:effectLst>
                  <a:outerShdw blurRad="38100" dist="38100" dir="2700000" algn="tl">
                    <a:srgbClr val="C0C0C0"/>
                  </a:outerShdw>
                </a:effectLst>
                <a:latin typeface="Comic Sans MS" pitchFamily="66" charset="0"/>
              </a:rPr>
              <a:t> </a:t>
            </a:r>
            <a:r>
              <a:rPr lang="en-GB" sz="1700" i="1" smtClean="0">
                <a:solidFill>
                  <a:srgbClr val="009900"/>
                </a:solidFill>
                <a:effectLst>
                  <a:outerShdw blurRad="38100" dist="38100" dir="2700000" algn="tl">
                    <a:srgbClr val="C0C0C0"/>
                  </a:outerShdw>
                </a:effectLst>
                <a:latin typeface="Comic Sans MS" pitchFamily="66" charset="0"/>
              </a:rPr>
              <a:t>Thus, in patients </a:t>
            </a:r>
          </a:p>
          <a:p>
            <a:pPr eaLnBrk="1" hangingPunct="1">
              <a:lnSpc>
                <a:spcPct val="70000"/>
              </a:lnSpc>
              <a:buFont typeface="Arial" charset="0"/>
              <a:buNone/>
              <a:defRPr/>
            </a:pPr>
            <a:r>
              <a:rPr lang="en-GB" sz="1700" i="1" smtClean="0">
                <a:solidFill>
                  <a:srgbClr val="009900"/>
                </a:solidFill>
                <a:effectLst>
                  <a:outerShdw blurRad="38100" dist="38100" dir="2700000" algn="tl">
                    <a:srgbClr val="C0C0C0"/>
                  </a:outerShdw>
                </a:effectLst>
                <a:latin typeface="Comic Sans MS" pitchFamily="66" charset="0"/>
              </a:rPr>
              <a:t> with the most severe forms of lupus nephritis, </a:t>
            </a:r>
            <a:r>
              <a:rPr lang="en-GB" sz="1700" b="1" i="1" smtClean="0">
                <a:solidFill>
                  <a:srgbClr val="009900"/>
                </a:solidFill>
                <a:effectLst>
                  <a:outerShdw blurRad="38100" dist="38100" dir="2700000" algn="tl">
                    <a:srgbClr val="C0C0C0"/>
                  </a:outerShdw>
                </a:effectLst>
                <a:latin typeface="Comic Sans MS" pitchFamily="66" charset="0"/>
              </a:rPr>
              <a:t>a remission of clinical renal</a:t>
            </a:r>
            <a:r>
              <a:rPr lang="en-GB" sz="1700" i="1" smtClean="0">
                <a:solidFill>
                  <a:srgbClr val="009900"/>
                </a:solidFill>
                <a:effectLst>
                  <a:outerShdw blurRad="38100" dist="38100" dir="2700000" algn="tl">
                    <a:srgbClr val="C0C0C0"/>
                  </a:outerShdw>
                </a:effectLst>
                <a:latin typeface="Comic Sans MS" pitchFamily="66" charset="0"/>
              </a:rPr>
              <a:t> </a:t>
            </a:r>
          </a:p>
          <a:p>
            <a:pPr eaLnBrk="1" hangingPunct="1">
              <a:lnSpc>
                <a:spcPct val="70000"/>
              </a:lnSpc>
              <a:buFont typeface="Arial" charset="0"/>
              <a:buNone/>
              <a:defRPr/>
            </a:pPr>
            <a:r>
              <a:rPr lang="en-GB" sz="1700" i="1" smtClean="0">
                <a:solidFill>
                  <a:srgbClr val="009900"/>
                </a:solidFill>
                <a:effectLst>
                  <a:outerShdw blurRad="38100" dist="38100" dir="2700000" algn="tl">
                    <a:srgbClr val="C0C0C0"/>
                  </a:outerShdw>
                </a:effectLst>
                <a:latin typeface="Comic Sans MS" pitchFamily="66" charset="0"/>
              </a:rPr>
              <a:t> abnormalities is associated with dramatic improvement in long-term patient and renal </a:t>
            </a:r>
          </a:p>
          <a:p>
            <a:pPr eaLnBrk="1" hangingPunct="1">
              <a:lnSpc>
                <a:spcPct val="70000"/>
              </a:lnSpc>
              <a:buFont typeface="Arial" charset="0"/>
              <a:buNone/>
              <a:defRPr/>
            </a:pPr>
            <a:r>
              <a:rPr lang="en-GB" sz="1700" i="1" smtClean="0">
                <a:solidFill>
                  <a:srgbClr val="009900"/>
                </a:solidFill>
                <a:effectLst>
                  <a:outerShdw blurRad="38100" dist="38100" dir="2700000" algn="tl">
                    <a:srgbClr val="C0C0C0"/>
                  </a:outerShdw>
                </a:effectLst>
                <a:latin typeface="Comic Sans MS" pitchFamily="66" charset="0"/>
              </a:rPr>
              <a:t> survival.</a:t>
            </a:r>
          </a:p>
        </p:txBody>
      </p:sp>
      <p:sp>
        <p:nvSpPr>
          <p:cNvPr id="29700" name="Text Box 4"/>
          <p:cNvSpPr txBox="1">
            <a:spLocks noChangeArrowheads="1"/>
          </p:cNvSpPr>
          <p:nvPr/>
        </p:nvSpPr>
        <p:spPr bwMode="auto">
          <a:xfrm>
            <a:off x="6769100" y="6557963"/>
            <a:ext cx="2374900" cy="611187"/>
          </a:xfrm>
          <a:prstGeom prst="rect">
            <a:avLst/>
          </a:prstGeom>
          <a:noFill/>
          <a:ln w="9525">
            <a:noFill/>
            <a:miter lim="800000"/>
            <a:headEnd/>
            <a:tailEnd/>
          </a:ln>
          <a:effectLst/>
        </p:spPr>
        <p:txBody>
          <a:bodyPr>
            <a:spAutoFit/>
          </a:bodyPr>
          <a:lstStyle/>
          <a:p>
            <a:pPr>
              <a:lnSpc>
                <a:spcPct val="70000"/>
              </a:lnSpc>
              <a:spcBef>
                <a:spcPct val="20000"/>
              </a:spcBef>
              <a:buFont typeface="Arial" charset="0"/>
              <a:buNone/>
              <a:defRPr/>
            </a:pPr>
            <a:r>
              <a:rPr lang="en-US" sz="900" i="1">
                <a:effectLst>
                  <a:outerShdw blurRad="38100" dist="38100" dir="2700000" algn="tl">
                    <a:srgbClr val="C0C0C0"/>
                  </a:outerShdw>
                </a:effectLst>
              </a:rPr>
              <a:t>                      </a:t>
            </a:r>
            <a:r>
              <a:rPr lang="en-US" sz="1000" i="1">
                <a:effectLst>
                  <a:outerShdw blurRad="38100" dist="38100" dir="2700000" algn="tl">
                    <a:srgbClr val="C0C0C0"/>
                  </a:outerShdw>
                </a:effectLst>
              </a:rPr>
              <a:t>AJKD,35,(5)2000:904-914</a:t>
            </a:r>
          </a:p>
          <a:p>
            <a:pPr>
              <a:spcBef>
                <a:spcPct val="50000"/>
              </a:spcBef>
              <a:defRPr/>
            </a:pPr>
            <a:endParaRPr lang="en-GB"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idx="4294967295"/>
          </p:nvPr>
        </p:nvSpPr>
        <p:spPr/>
        <p:txBody>
          <a:bodyPr rtlCol="0">
            <a:normAutofit/>
          </a:bodyPr>
          <a:lstStyle/>
          <a:p>
            <a:pPr eaLnBrk="1" fontAlgn="auto" hangingPunct="1">
              <a:spcAft>
                <a:spcPts val="0"/>
              </a:spcAft>
              <a:defRPr/>
            </a:pPr>
            <a:r>
              <a:rPr lang="en-GB" sz="3200" b="1" i="1" smtClean="0">
                <a:solidFill>
                  <a:srgbClr val="FF0000"/>
                </a:solidFill>
                <a:effectLst>
                  <a:outerShdw blurRad="38100" dist="38100" dir="2700000" algn="tl">
                    <a:srgbClr val="C0C0C0"/>
                  </a:outerShdw>
                </a:effectLst>
                <a:latin typeface="Arial" charset="0"/>
              </a:rPr>
              <a:t>Factors Predictive of Outcome in Severe Lupus Nephritis</a:t>
            </a:r>
          </a:p>
        </p:txBody>
      </p:sp>
      <p:pic>
        <p:nvPicPr>
          <p:cNvPr id="115716" name="Picture 4"/>
          <p:cNvPicPr>
            <a:picLocks noGrp="1" noChangeAspect="1" noChangeArrowheads="1"/>
          </p:cNvPicPr>
          <p:nvPr>
            <p:ph type="body" idx="4294967295"/>
          </p:nvPr>
        </p:nvPicPr>
        <p:blipFill>
          <a:blip r:embed="rId2"/>
          <a:srcRect/>
          <a:stretch>
            <a:fillRect/>
          </a:stretch>
        </p:blipFill>
        <p:spPr>
          <a:xfrm>
            <a:off x="179388" y="1916113"/>
            <a:ext cx="4508500" cy="2670175"/>
          </a:xfrm>
        </p:spPr>
      </p:pic>
      <p:sp>
        <p:nvSpPr>
          <p:cNvPr id="115717" name="Text Box 5"/>
          <p:cNvSpPr txBox="1">
            <a:spLocks noChangeArrowheads="1"/>
          </p:cNvSpPr>
          <p:nvPr/>
        </p:nvSpPr>
        <p:spPr bwMode="auto">
          <a:xfrm>
            <a:off x="900113" y="4724400"/>
            <a:ext cx="3167062" cy="701675"/>
          </a:xfrm>
          <a:prstGeom prst="rect">
            <a:avLst/>
          </a:prstGeom>
          <a:noFill/>
          <a:ln w="9525">
            <a:noFill/>
            <a:miter lim="800000"/>
            <a:headEnd/>
            <a:tailEnd/>
          </a:ln>
        </p:spPr>
        <p:txBody>
          <a:bodyPr>
            <a:spAutoFit/>
          </a:bodyPr>
          <a:lstStyle/>
          <a:p>
            <a:pPr>
              <a:spcBef>
                <a:spcPct val="50000"/>
              </a:spcBef>
              <a:defRPr/>
            </a:pPr>
            <a:r>
              <a:rPr lang="el-GR" sz="2000" b="1" i="1">
                <a:solidFill>
                  <a:schemeClr val="folHlink"/>
                </a:solidFill>
                <a:effectLst>
                  <a:outerShdw blurRad="38100" dist="38100" dir="2700000" algn="tl">
                    <a:srgbClr val="C0C0C0"/>
                  </a:outerShdw>
                </a:effectLst>
                <a:latin typeface="Calibri" pitchFamily="34" charset="0"/>
              </a:rPr>
              <a:t>Νεφρική επιβίωση</a:t>
            </a:r>
            <a:r>
              <a:rPr lang="el-GR" sz="2000" i="1">
                <a:solidFill>
                  <a:schemeClr val="folHlink"/>
                </a:solidFill>
                <a:effectLst>
                  <a:outerShdw blurRad="38100" dist="38100" dir="2700000" algn="tl">
                    <a:srgbClr val="C0C0C0"/>
                  </a:outerShdw>
                </a:effectLst>
                <a:latin typeface="Calibri" pitchFamily="34" charset="0"/>
              </a:rPr>
              <a:t> ανάλογα με την εμφάνιση ύφεσης</a:t>
            </a:r>
            <a:endParaRPr lang="en-GB" sz="2000" i="1">
              <a:solidFill>
                <a:schemeClr val="folHlink"/>
              </a:solidFill>
              <a:effectLst>
                <a:outerShdw blurRad="38100" dist="38100" dir="2700000" algn="tl">
                  <a:srgbClr val="C0C0C0"/>
                </a:outerShdw>
              </a:effectLst>
              <a:latin typeface="Calibri" pitchFamily="34" charset="0"/>
            </a:endParaRPr>
          </a:p>
        </p:txBody>
      </p:sp>
      <p:pic>
        <p:nvPicPr>
          <p:cNvPr id="115718" name="Picture 6"/>
          <p:cNvPicPr>
            <a:picLocks noChangeAspect="1" noChangeArrowheads="1"/>
          </p:cNvPicPr>
          <p:nvPr/>
        </p:nvPicPr>
        <p:blipFill>
          <a:blip r:embed="rId3"/>
          <a:srcRect/>
          <a:stretch>
            <a:fillRect/>
          </a:stretch>
        </p:blipFill>
        <p:spPr bwMode="auto">
          <a:xfrm>
            <a:off x="4716463" y="1989138"/>
            <a:ext cx="4427537" cy="2678112"/>
          </a:xfrm>
          <a:prstGeom prst="rect">
            <a:avLst/>
          </a:prstGeom>
          <a:noFill/>
          <a:ln w="9525">
            <a:noFill/>
            <a:miter lim="800000"/>
            <a:headEnd/>
            <a:tailEnd/>
          </a:ln>
        </p:spPr>
      </p:pic>
      <p:sp>
        <p:nvSpPr>
          <p:cNvPr id="115719" name="Text Box 7"/>
          <p:cNvSpPr txBox="1">
            <a:spLocks noChangeArrowheads="1"/>
          </p:cNvSpPr>
          <p:nvPr/>
        </p:nvSpPr>
        <p:spPr bwMode="auto">
          <a:xfrm>
            <a:off x="5724525" y="4724400"/>
            <a:ext cx="3167063" cy="701675"/>
          </a:xfrm>
          <a:prstGeom prst="rect">
            <a:avLst/>
          </a:prstGeom>
          <a:noFill/>
          <a:ln w="9525">
            <a:noFill/>
            <a:miter lim="800000"/>
            <a:headEnd/>
            <a:tailEnd/>
          </a:ln>
        </p:spPr>
        <p:txBody>
          <a:bodyPr>
            <a:spAutoFit/>
          </a:bodyPr>
          <a:lstStyle/>
          <a:p>
            <a:pPr>
              <a:spcBef>
                <a:spcPct val="50000"/>
              </a:spcBef>
              <a:defRPr/>
            </a:pPr>
            <a:r>
              <a:rPr lang="el-GR" sz="2000" b="1" i="1">
                <a:solidFill>
                  <a:schemeClr val="folHlink"/>
                </a:solidFill>
                <a:effectLst>
                  <a:outerShdw blurRad="38100" dist="38100" dir="2700000" algn="tl">
                    <a:srgbClr val="C0C0C0"/>
                  </a:outerShdw>
                </a:effectLst>
                <a:latin typeface="Calibri" pitchFamily="34" charset="0"/>
              </a:rPr>
              <a:t>Επιβίωση</a:t>
            </a:r>
            <a:r>
              <a:rPr lang="el-GR" sz="2000" i="1">
                <a:solidFill>
                  <a:schemeClr val="folHlink"/>
                </a:solidFill>
                <a:effectLst>
                  <a:outerShdw blurRad="38100" dist="38100" dir="2700000" algn="tl">
                    <a:srgbClr val="C0C0C0"/>
                  </a:outerShdw>
                </a:effectLst>
                <a:latin typeface="Calibri" pitchFamily="34" charset="0"/>
              </a:rPr>
              <a:t> ανάλογα με την εμφάνιση ύφεσης</a:t>
            </a:r>
            <a:endParaRPr lang="en-GB" sz="2000" i="1">
              <a:solidFill>
                <a:schemeClr val="folHlink"/>
              </a:solidFill>
              <a:effectLst>
                <a:outerShdw blurRad="38100" dist="38100" dir="2700000" algn="tl">
                  <a:srgbClr val="C0C0C0"/>
                </a:outerShdw>
              </a:effectLst>
              <a:latin typeface="Calibri" pitchFamily="34" charset="0"/>
            </a:endParaRPr>
          </a:p>
        </p:txBody>
      </p:sp>
      <p:sp>
        <p:nvSpPr>
          <p:cNvPr id="115720" name="Rectangle 8"/>
          <p:cNvSpPr>
            <a:spLocks noChangeArrowheads="1"/>
          </p:cNvSpPr>
          <p:nvPr/>
        </p:nvSpPr>
        <p:spPr bwMode="auto">
          <a:xfrm>
            <a:off x="7312025" y="6583363"/>
            <a:ext cx="1831975" cy="274637"/>
          </a:xfrm>
          <a:prstGeom prst="rect">
            <a:avLst/>
          </a:prstGeom>
          <a:noFill/>
          <a:ln w="9525">
            <a:noFill/>
            <a:miter lim="800000"/>
            <a:headEnd/>
            <a:tailEnd/>
          </a:ln>
          <a:effectLst/>
        </p:spPr>
        <p:txBody>
          <a:bodyPr wrap="none">
            <a:spAutoFit/>
          </a:bodyPr>
          <a:lstStyle/>
          <a:p>
            <a:pPr>
              <a:defRPr/>
            </a:pPr>
            <a:r>
              <a:rPr lang="en-US" sz="1200" i="1">
                <a:effectLst>
                  <a:outerShdw blurRad="38100" dist="38100" dir="2700000" algn="tl">
                    <a:srgbClr val="C0C0C0"/>
                  </a:outerShdw>
                </a:effectLst>
                <a:latin typeface="Calibri" pitchFamily="34" charset="0"/>
              </a:rPr>
              <a:t>  AJKD,35,(5)2000:904-914</a:t>
            </a:r>
            <a:endParaRPr lang="en-GB" sz="1200" i="1">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wipe(down)">
                                      <p:cBhvr>
                                        <p:cTn id="7" dur="500"/>
                                        <p:tgtEl>
                                          <p:spTgt spid="115714"/>
                                        </p:tgtEl>
                                      </p:cBhvr>
                                    </p:animEffect>
                                  </p:childTnLst>
                                </p:cTn>
                              </p:par>
                              <p:par>
                                <p:cTn id="8" presetID="5" presetClass="entr" presetSubtype="10" fill="hold" nodeType="withEffect">
                                  <p:stCondLst>
                                    <p:cond delay="0"/>
                                  </p:stCondLst>
                                  <p:childTnLst>
                                    <p:set>
                                      <p:cBhvr>
                                        <p:cTn id="9" dur="1" fill="hold">
                                          <p:stCondLst>
                                            <p:cond delay="0"/>
                                          </p:stCondLst>
                                        </p:cTn>
                                        <p:tgtEl>
                                          <p:spTgt spid="115716"/>
                                        </p:tgtEl>
                                        <p:attrNameLst>
                                          <p:attrName>style.visibility</p:attrName>
                                        </p:attrNameLst>
                                      </p:cBhvr>
                                      <p:to>
                                        <p:strVal val="visible"/>
                                      </p:to>
                                    </p:set>
                                    <p:animEffect transition="in" filter="checkerboard(across)">
                                      <p:cBhvr>
                                        <p:cTn id="10" dur="500"/>
                                        <p:tgtEl>
                                          <p:spTgt spid="11571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5717"/>
                                        </p:tgtEl>
                                        <p:attrNameLst>
                                          <p:attrName>style.visibility</p:attrName>
                                        </p:attrNameLst>
                                      </p:cBhvr>
                                      <p:to>
                                        <p:strVal val="visible"/>
                                      </p:to>
                                    </p:set>
                                    <p:animEffect transition="in" filter="checkerboard(across)">
                                      <p:cBhvr>
                                        <p:cTn id="13" dur="500"/>
                                        <p:tgtEl>
                                          <p:spTgt spid="1157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5720"/>
                                        </p:tgtEl>
                                        <p:attrNameLst>
                                          <p:attrName>style.visibility</p:attrName>
                                        </p:attrNameLst>
                                      </p:cBhvr>
                                      <p:to>
                                        <p:strVal val="visible"/>
                                      </p:to>
                                    </p:set>
                                    <p:animEffect transition="in" filter="wipe(down)">
                                      <p:cBhvr>
                                        <p:cTn id="16" dur="500"/>
                                        <p:tgtEl>
                                          <p:spTgt spid="11572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15718"/>
                                        </p:tgtEl>
                                        <p:attrNameLst>
                                          <p:attrName>style.visibility</p:attrName>
                                        </p:attrNameLst>
                                      </p:cBhvr>
                                      <p:to>
                                        <p:strVal val="visible"/>
                                      </p:to>
                                    </p:set>
                                    <p:animEffect transition="in" filter="checkerboard(across)">
                                      <p:cBhvr>
                                        <p:cTn id="21" dur="500"/>
                                        <p:tgtEl>
                                          <p:spTgt spid="11571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5719"/>
                                        </p:tgtEl>
                                        <p:attrNameLst>
                                          <p:attrName>style.visibility</p:attrName>
                                        </p:attrNameLst>
                                      </p:cBhvr>
                                      <p:to>
                                        <p:strVal val="visible"/>
                                      </p:to>
                                    </p:set>
                                    <p:animEffect transition="in" filter="checkerboard(across)">
                                      <p:cBhvr>
                                        <p:cTn id="24"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7" grpId="0"/>
      <p:bldP spid="115719" grpId="0"/>
      <p:bldP spid="1157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0" y="274638"/>
            <a:ext cx="9144000" cy="1143000"/>
          </a:xfrm>
        </p:spPr>
        <p:txBody>
          <a:bodyPr/>
          <a:lstStyle/>
          <a:p>
            <a:pPr>
              <a:defRPr/>
            </a:pPr>
            <a:r>
              <a:rPr lang="en-GB" sz="3200" b="1" i="1" smtClean="0">
                <a:solidFill>
                  <a:srgbClr val="FF0000"/>
                </a:solidFill>
                <a:effectLst>
                  <a:outerShdw blurRad="38100" dist="38100" dir="2700000" algn="tl">
                    <a:srgbClr val="C0C0C0"/>
                  </a:outerShdw>
                </a:effectLst>
                <a:latin typeface="Arial" charset="0"/>
              </a:rPr>
              <a:t>Νεφρίτιδα</a:t>
            </a:r>
            <a:r>
              <a:rPr lang="el-GR" sz="3200" b="1" i="1" smtClean="0">
                <a:solidFill>
                  <a:srgbClr val="FF0000"/>
                </a:solidFill>
                <a:effectLst>
                  <a:outerShdw blurRad="38100" dist="38100" dir="2700000" algn="tl">
                    <a:srgbClr val="C0C0C0"/>
                  </a:outerShdw>
                </a:effectLst>
                <a:latin typeface="Arial" charset="0"/>
              </a:rPr>
              <a:t> Λύκου</a:t>
            </a:r>
            <a:r>
              <a:rPr lang="en-US" sz="3200" b="1" i="1" smtClean="0">
                <a:solidFill>
                  <a:srgbClr val="FF0000"/>
                </a:solidFill>
                <a:effectLst>
                  <a:outerShdw blurRad="38100" dist="38100" dir="2700000" algn="tl">
                    <a:srgbClr val="C0C0C0"/>
                  </a:outerShdw>
                </a:effectLst>
                <a:latin typeface="Arial" charset="0"/>
              </a:rPr>
              <a:t>:</a:t>
            </a:r>
            <a:r>
              <a:rPr lang="el-GR" sz="3200" b="1" i="1" smtClean="0">
                <a:solidFill>
                  <a:srgbClr val="FF0000"/>
                </a:solidFill>
                <a:effectLst>
                  <a:outerShdw blurRad="38100" dist="38100" dir="2700000" algn="tl">
                    <a:srgbClr val="C0C0C0"/>
                  </a:outerShdw>
                </a:effectLst>
                <a:latin typeface="Arial" charset="0"/>
              </a:rPr>
              <a:t> </a:t>
            </a:r>
            <a:r>
              <a:rPr lang="en-GB" sz="3200" b="1" i="1" smtClean="0">
                <a:solidFill>
                  <a:srgbClr val="FF0000"/>
                </a:solidFill>
                <a:effectLst>
                  <a:outerShdw blurRad="38100" dist="38100" dir="2700000" algn="tl">
                    <a:srgbClr val="C0C0C0"/>
                  </a:outerShdw>
                </a:effectLst>
                <a:latin typeface="Arial" charset="0"/>
              </a:rPr>
              <a:t>Δυσμενείς Προγνωστικοί Παράγοντες</a:t>
            </a:r>
            <a:r>
              <a:rPr lang="el-GR" sz="3200" b="1" i="1" smtClean="0">
                <a:solidFill>
                  <a:srgbClr val="FF0000"/>
                </a:solidFill>
                <a:effectLst>
                  <a:outerShdw blurRad="38100" dist="38100" dir="2700000" algn="tl">
                    <a:srgbClr val="C0C0C0"/>
                  </a:outerShdw>
                </a:effectLst>
                <a:latin typeface="Arial" charset="0"/>
              </a:rPr>
              <a:t> κατά την παρακολούθηση</a:t>
            </a:r>
            <a:endParaRPr lang="en-GB" sz="3200" b="1" i="1" smtClean="0">
              <a:solidFill>
                <a:srgbClr val="FF0000"/>
              </a:solidFill>
              <a:effectLst>
                <a:outerShdw blurRad="38100" dist="38100" dir="2700000" algn="tl">
                  <a:srgbClr val="C0C0C0"/>
                </a:outerShdw>
              </a:effectLst>
              <a:latin typeface="Arial" charset="0"/>
            </a:endParaRPr>
          </a:p>
        </p:txBody>
      </p:sp>
      <p:sp>
        <p:nvSpPr>
          <p:cNvPr id="60419" name="Rectangle 3"/>
          <p:cNvSpPr>
            <a:spLocks noGrp="1"/>
          </p:cNvSpPr>
          <p:nvPr>
            <p:ph type="body" idx="1"/>
          </p:nvPr>
        </p:nvSpPr>
        <p:spPr/>
        <p:txBody>
          <a:bodyPr/>
          <a:lstStyle/>
          <a:p>
            <a:pPr>
              <a:buFont typeface="Arial" charset="0"/>
              <a:buNone/>
              <a:defRPr/>
            </a:pPr>
            <a:r>
              <a:rPr lang="en-US" b="1" i="1" smtClean="0">
                <a:solidFill>
                  <a:srgbClr val="EAEAEA"/>
                </a:solidFill>
                <a:effectLst>
                  <a:outerShdw blurRad="38100" dist="38100" dir="2700000" algn="tl">
                    <a:srgbClr val="C0C0C0"/>
                  </a:outerShdw>
                </a:effectLst>
                <a:latin typeface="Comic Sans MS" pitchFamily="66" charset="0"/>
              </a:rPr>
              <a:t>·</a:t>
            </a:r>
            <a:r>
              <a:rPr lang="el-GR" sz="2400" b="1" i="1" smtClean="0">
                <a:solidFill>
                  <a:srgbClr val="EAEAEA"/>
                </a:solidFill>
                <a:effectLst>
                  <a:outerShdw blurRad="38100" dist="38100" dir="2700000" algn="tl">
                    <a:srgbClr val="C0C0C0"/>
                  </a:outerShdw>
                </a:effectLst>
                <a:latin typeface="Comic Sans MS" pitchFamily="66" charset="0"/>
              </a:rPr>
              <a:t>Επίτευξη ύφεσης (μερικούς ή πλήρους)</a:t>
            </a:r>
            <a:r>
              <a:rPr lang="el-GR" sz="2400" b="1" i="1" smtClean="0">
                <a:effectLst>
                  <a:outerShdw blurRad="38100" dist="38100" dir="2700000" algn="tl">
                    <a:srgbClr val="C0C0C0"/>
                  </a:outerShdw>
                </a:effectLst>
                <a:latin typeface="Comic Sans MS" pitchFamily="66" charset="0"/>
              </a:rPr>
              <a:t> </a:t>
            </a:r>
          </a:p>
          <a:p>
            <a:pPr>
              <a:buFont typeface="Arial" charset="0"/>
              <a:buNone/>
              <a:defRPr/>
            </a:pPr>
            <a:r>
              <a:rPr lang="en-US" b="1" i="1" smtClean="0">
                <a:solidFill>
                  <a:srgbClr val="FF0000"/>
                </a:solidFill>
                <a:effectLst>
                  <a:outerShdw blurRad="38100" dist="38100" dir="2700000" algn="tl">
                    <a:srgbClr val="C0C0C0"/>
                  </a:outerShdw>
                </a:effectLst>
                <a:latin typeface="Comic Sans MS" pitchFamily="66" charset="0"/>
              </a:rPr>
              <a:t>·</a:t>
            </a:r>
            <a:r>
              <a:rPr lang="el-GR" sz="2400" b="1" i="1" smtClean="0">
                <a:effectLst>
                  <a:outerShdw blurRad="38100" dist="38100" dir="2700000" algn="tl">
                    <a:srgbClr val="C0C0C0"/>
                  </a:outerShdw>
                </a:effectLst>
                <a:latin typeface="Comic Sans MS" pitchFamily="66" charset="0"/>
              </a:rPr>
              <a:t>Εμφάνιση υποτροπών, ειδικά των νεφριτικών</a:t>
            </a:r>
            <a:endParaRPr lang="en-GB" sz="2400" b="1" i="1" smtClean="0">
              <a:effectLst>
                <a:outerShdw blurRad="38100" dist="38100" dir="2700000" algn="tl">
                  <a:srgbClr val="C0C0C0"/>
                </a:outerShdw>
              </a:effectLst>
              <a:latin typeface="Comic Sans MS" pitchFamily="66" charset="0"/>
            </a:endParaRPr>
          </a:p>
        </p:txBody>
      </p:sp>
      <p:sp>
        <p:nvSpPr>
          <p:cNvPr id="51205" name="Text Box 5"/>
          <p:cNvSpPr txBox="1">
            <a:spLocks noChangeArrowheads="1"/>
          </p:cNvSpPr>
          <p:nvPr/>
        </p:nvSpPr>
        <p:spPr bwMode="auto">
          <a:xfrm>
            <a:off x="684213" y="2997200"/>
            <a:ext cx="7343775" cy="2378075"/>
          </a:xfrm>
          <a:prstGeom prst="rect">
            <a:avLst/>
          </a:prstGeom>
          <a:noFill/>
          <a:ln w="9525">
            <a:noFill/>
            <a:miter lim="800000"/>
            <a:headEnd/>
            <a:tailEnd/>
          </a:ln>
          <a:effectLst/>
        </p:spPr>
        <p:txBody>
          <a:bodyPr>
            <a:spAutoFit/>
          </a:bodyPr>
          <a:lstStyle/>
          <a:p>
            <a:pPr>
              <a:spcBef>
                <a:spcPct val="50000"/>
              </a:spcBef>
              <a:defRPr/>
            </a:pPr>
            <a:r>
              <a:rPr lang="en-US" sz="2000" b="1" i="1">
                <a:solidFill>
                  <a:srgbClr val="009900"/>
                </a:solidFill>
                <a:effectLst>
                  <a:outerShdw blurRad="38100" dist="38100" dir="2700000" algn="tl">
                    <a:srgbClr val="C0C0C0"/>
                  </a:outerShdw>
                </a:effectLst>
                <a:latin typeface="Comic Sans MS" pitchFamily="66" charset="0"/>
              </a:rPr>
              <a:t>Nephritic flare</a:t>
            </a:r>
            <a:r>
              <a:rPr lang="en-US" sz="2000" b="1" i="1">
                <a:solidFill>
                  <a:srgbClr val="009900"/>
                </a:solidFill>
                <a:effectLst>
                  <a:outerShdw blurRad="38100" dist="38100" dir="2700000" algn="tl">
                    <a:srgbClr val="C0C0C0"/>
                  </a:outerShdw>
                </a:effectLst>
                <a:latin typeface="Comic Sans MS" pitchFamily="66" charset="0"/>
                <a:cs typeface="Arial" charset="0"/>
              </a:rPr>
              <a:t>:</a:t>
            </a:r>
            <a:r>
              <a:rPr lang="en-US" sz="2000" i="1">
                <a:effectLst>
                  <a:outerShdw blurRad="38100" dist="38100" dir="2700000" algn="tl">
                    <a:srgbClr val="C0C0C0"/>
                  </a:outerShdw>
                </a:effectLst>
                <a:latin typeface="Comic Sans MS" pitchFamily="66" charset="0"/>
                <a:cs typeface="Arial" charset="0"/>
              </a:rPr>
              <a:t> </a:t>
            </a:r>
            <a:r>
              <a:rPr lang="el-GR" sz="2000" i="1">
                <a:effectLst>
                  <a:outerShdw blurRad="38100" dist="38100" dir="2700000" algn="tl">
                    <a:srgbClr val="C0C0C0"/>
                  </a:outerShdw>
                </a:effectLst>
                <a:latin typeface="Comic Sans MS" pitchFamily="66" charset="0"/>
                <a:cs typeface="Arial" charset="0"/>
              </a:rPr>
              <a:t>ταχεία αύξηση της </a:t>
            </a:r>
            <a:r>
              <a:rPr lang="en-US" sz="2000" i="1">
                <a:effectLst>
                  <a:outerShdw blurRad="38100" dist="38100" dir="2700000" algn="tl">
                    <a:srgbClr val="C0C0C0"/>
                  </a:outerShdw>
                </a:effectLst>
                <a:latin typeface="Comic Sans MS" pitchFamily="66" charset="0"/>
                <a:cs typeface="Arial" charset="0"/>
              </a:rPr>
              <a:t>SCr </a:t>
            </a:r>
            <a:r>
              <a:rPr lang="el-GR" sz="2000" i="1">
                <a:effectLst>
                  <a:outerShdw blurRad="38100" dist="38100" dir="2700000" algn="tl">
                    <a:srgbClr val="C0C0C0"/>
                  </a:outerShdw>
                </a:effectLst>
                <a:latin typeface="Comic Sans MS" pitchFamily="66" charset="0"/>
                <a:cs typeface="Arial" charset="0"/>
              </a:rPr>
              <a:t>κατά 30% με εμφάνιση νεφριτικού ιζήματος και συνοδό λευκωματουρία. Εξαιρείται η βραδεία αύξηση της </a:t>
            </a:r>
            <a:r>
              <a:rPr lang="en-US" sz="2000" i="1">
                <a:effectLst>
                  <a:outerShdw blurRad="38100" dist="38100" dir="2700000" algn="tl">
                    <a:srgbClr val="C0C0C0"/>
                  </a:outerShdw>
                </a:effectLst>
                <a:latin typeface="Comic Sans MS" pitchFamily="66" charset="0"/>
                <a:cs typeface="Arial" charset="0"/>
              </a:rPr>
              <a:t>SCr </a:t>
            </a:r>
            <a:r>
              <a:rPr lang="el-GR" sz="2000" i="1">
                <a:effectLst>
                  <a:outerShdw blurRad="38100" dist="38100" dir="2700000" algn="tl">
                    <a:srgbClr val="C0C0C0"/>
                  </a:outerShdw>
                </a:effectLst>
                <a:latin typeface="Comic Sans MS" pitchFamily="66" charset="0"/>
                <a:cs typeface="Arial" charset="0"/>
              </a:rPr>
              <a:t>λόγω χρονίων βλαβών</a:t>
            </a:r>
          </a:p>
          <a:p>
            <a:pPr>
              <a:spcBef>
                <a:spcPct val="50000"/>
              </a:spcBef>
              <a:defRPr/>
            </a:pPr>
            <a:r>
              <a:rPr lang="en-US" sz="2000" b="1" i="1">
                <a:solidFill>
                  <a:srgbClr val="990099"/>
                </a:solidFill>
                <a:effectLst>
                  <a:outerShdw blurRad="38100" dist="38100" dir="2700000" algn="tl">
                    <a:srgbClr val="C0C0C0"/>
                  </a:outerShdw>
                </a:effectLst>
                <a:latin typeface="Comic Sans MS" pitchFamily="66" charset="0"/>
                <a:cs typeface="Arial" charset="0"/>
              </a:rPr>
              <a:t>Proteinuric flare:</a:t>
            </a:r>
            <a:r>
              <a:rPr lang="en-US" sz="2000" i="1">
                <a:effectLst>
                  <a:outerShdw blurRad="38100" dist="38100" dir="2700000" algn="tl">
                    <a:srgbClr val="C0C0C0"/>
                  </a:outerShdw>
                </a:effectLst>
                <a:latin typeface="Comic Sans MS" pitchFamily="66" charset="0"/>
                <a:cs typeface="Arial" charset="0"/>
              </a:rPr>
              <a:t> </a:t>
            </a:r>
            <a:r>
              <a:rPr lang="el-GR" sz="2000" i="1">
                <a:effectLst>
                  <a:outerShdw blurRad="38100" dist="38100" dir="2700000" algn="tl">
                    <a:srgbClr val="C0C0C0"/>
                  </a:outerShdw>
                </a:effectLst>
                <a:latin typeface="Comic Sans MS" pitchFamily="66" charset="0"/>
                <a:cs typeface="Arial" charset="0"/>
              </a:rPr>
              <a:t>αύξηση της λευκωματουρίας χωρίς επιδείνωση της </a:t>
            </a:r>
            <a:r>
              <a:rPr lang="en-US" sz="2000" i="1">
                <a:effectLst>
                  <a:outerShdw blurRad="38100" dist="38100" dir="2700000" algn="tl">
                    <a:srgbClr val="C0C0C0"/>
                  </a:outerShdw>
                </a:effectLst>
                <a:latin typeface="Comic Sans MS" pitchFamily="66" charset="0"/>
                <a:cs typeface="Arial" charset="0"/>
              </a:rPr>
              <a:t>SCr</a:t>
            </a:r>
            <a:r>
              <a:rPr lang="el-GR" sz="2000" i="1">
                <a:effectLst>
                  <a:outerShdw blurRad="38100" dist="38100" dir="2700000" algn="tl">
                    <a:srgbClr val="C0C0C0"/>
                  </a:outerShdw>
                </a:effectLst>
                <a:latin typeface="Comic Sans MS" pitchFamily="66" charset="0"/>
                <a:cs typeface="Arial" charset="0"/>
              </a:rPr>
              <a:t>. Σε λευκωματουρία &lt;3,5</a:t>
            </a:r>
            <a:r>
              <a:rPr lang="en-US" sz="2000" i="1">
                <a:effectLst>
                  <a:outerShdw blurRad="38100" dist="38100" dir="2700000" algn="tl">
                    <a:srgbClr val="C0C0C0"/>
                  </a:outerShdw>
                </a:effectLst>
                <a:latin typeface="Comic Sans MS" pitchFamily="66" charset="0"/>
                <a:cs typeface="Arial" charset="0"/>
              </a:rPr>
              <a:t>g/24h</a:t>
            </a:r>
            <a:r>
              <a:rPr lang="el-GR" sz="2000" i="1">
                <a:effectLst>
                  <a:outerShdw blurRad="38100" dist="38100" dir="2700000" algn="tl">
                    <a:srgbClr val="C0C0C0"/>
                  </a:outerShdw>
                </a:effectLst>
                <a:latin typeface="Comic Sans MS" pitchFamily="66" charset="0"/>
                <a:cs typeface="Arial" charset="0"/>
              </a:rPr>
              <a:t> είναι η αύξηση &gt;2</a:t>
            </a:r>
            <a:r>
              <a:rPr lang="en-US" sz="2000" i="1">
                <a:effectLst>
                  <a:outerShdw blurRad="38100" dist="38100" dir="2700000" algn="tl">
                    <a:srgbClr val="C0C0C0"/>
                  </a:outerShdw>
                </a:effectLst>
                <a:latin typeface="Comic Sans MS" pitchFamily="66" charset="0"/>
                <a:cs typeface="Arial" charset="0"/>
              </a:rPr>
              <a:t>g/24h, </a:t>
            </a:r>
            <a:r>
              <a:rPr lang="el-GR" sz="2000" i="1">
                <a:effectLst>
                  <a:outerShdw blurRad="38100" dist="38100" dir="2700000" algn="tl">
                    <a:srgbClr val="C0C0C0"/>
                  </a:outerShdw>
                </a:effectLst>
                <a:latin typeface="Comic Sans MS" pitchFamily="66" charset="0"/>
                <a:cs typeface="Arial" charset="0"/>
              </a:rPr>
              <a:t>ενώ σε Νεφρωσικό Σύνδρομο ο διπλασιασμός της λευκωματουρίας </a:t>
            </a:r>
            <a:endParaRPr lang="en-US" sz="2000" i="1">
              <a:effectLst>
                <a:outerShdw blurRad="38100" dist="38100" dir="2700000" algn="tl">
                  <a:srgbClr val="C0C0C0"/>
                </a:outerShdw>
              </a:effectLst>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p:cNvSpPr>
          <p:nvPr>
            <p:ph type="body" idx="1"/>
          </p:nvPr>
        </p:nvSpPr>
        <p:spPr>
          <a:xfrm>
            <a:off x="457200" y="188913"/>
            <a:ext cx="8686800" cy="6669087"/>
          </a:xfrm>
        </p:spPr>
        <p:txBody>
          <a:bodyPr/>
          <a:lstStyle/>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defRPr/>
            </a:pPr>
            <a:endParaRPr lang="en-GB" sz="1200" smtClean="0"/>
          </a:p>
          <a:p>
            <a:pPr eaLnBrk="1" hangingPunct="1">
              <a:buFont typeface="Arial" charset="0"/>
              <a:buNone/>
              <a:defRPr/>
            </a:pPr>
            <a:endParaRPr lang="en-GB" sz="1200" smtClean="0"/>
          </a:p>
          <a:p>
            <a:pPr eaLnBrk="1" hangingPunct="1">
              <a:buFont typeface="Arial" charset="0"/>
              <a:buNone/>
              <a:defRPr/>
            </a:pPr>
            <a:endParaRPr lang="en-GB" sz="1200" smtClean="0"/>
          </a:p>
          <a:p>
            <a:pPr eaLnBrk="1" hangingPunct="1">
              <a:buFont typeface="Arial" charset="0"/>
              <a:buNone/>
              <a:defRPr/>
            </a:pPr>
            <a:endParaRPr lang="en-GB" sz="1200" smtClean="0"/>
          </a:p>
          <a:p>
            <a:pPr eaLnBrk="1" hangingPunct="1">
              <a:buFont typeface="Arial" charset="0"/>
              <a:buNone/>
              <a:defRPr/>
            </a:pPr>
            <a:endParaRPr lang="en-GB" sz="1200" smtClean="0"/>
          </a:p>
          <a:p>
            <a:pPr eaLnBrk="1" hangingPunct="1">
              <a:buFont typeface="Arial" charset="0"/>
              <a:buNone/>
              <a:defRPr/>
            </a:pPr>
            <a:endParaRPr lang="en-GB" sz="1200" smtClean="0"/>
          </a:p>
          <a:p>
            <a:pPr eaLnBrk="1" hangingPunct="1">
              <a:buFont typeface="Arial" charset="0"/>
              <a:buNone/>
              <a:defRPr/>
            </a:pPr>
            <a:r>
              <a:rPr lang="en-GB" sz="1200" smtClean="0"/>
              <a:t>                                                                                                                                           </a:t>
            </a:r>
          </a:p>
          <a:p>
            <a:pPr eaLnBrk="1" hangingPunct="1">
              <a:buFont typeface="Arial" charset="0"/>
              <a:buNone/>
              <a:defRPr/>
            </a:pPr>
            <a:endParaRPr lang="en-GB" sz="1200" smtClean="0"/>
          </a:p>
          <a:p>
            <a:pPr eaLnBrk="1" hangingPunct="1">
              <a:buFont typeface="Arial" charset="0"/>
              <a:buNone/>
              <a:defRPr/>
            </a:pPr>
            <a:endParaRPr lang="en-GB" sz="1200" smtClean="0"/>
          </a:p>
          <a:p>
            <a:pPr eaLnBrk="1" hangingPunct="1">
              <a:buFont typeface="Arial" charset="0"/>
              <a:buNone/>
              <a:defRPr/>
            </a:pPr>
            <a:r>
              <a:rPr lang="en-GB" sz="1200" smtClean="0"/>
              <a:t>                                                                                                                    </a:t>
            </a:r>
          </a:p>
          <a:p>
            <a:pPr eaLnBrk="1" hangingPunct="1">
              <a:buFont typeface="Arial" charset="0"/>
              <a:buNone/>
              <a:defRPr/>
            </a:pPr>
            <a:endParaRPr lang="en-GB" sz="1200" smtClean="0"/>
          </a:p>
          <a:p>
            <a:pPr eaLnBrk="1" hangingPunct="1">
              <a:buFont typeface="Arial" charset="0"/>
              <a:buNone/>
              <a:defRPr/>
            </a:pPr>
            <a:r>
              <a:rPr lang="en-GB" sz="1200" smtClean="0"/>
              <a:t>                                                                                                                                                              </a:t>
            </a:r>
            <a:r>
              <a:rPr lang="en-GB" sz="1000" i="1" smtClean="0">
                <a:effectLst>
                  <a:outerShdw blurRad="38100" dist="38100" dir="2700000" algn="tl">
                    <a:srgbClr val="C0C0C0"/>
                  </a:outerShdw>
                </a:effectLst>
                <a:latin typeface="Arial" charset="0"/>
              </a:rPr>
              <a:t>Kidney International, Vol. 50 (1996), pp. 2047—2053</a:t>
            </a:r>
          </a:p>
        </p:txBody>
      </p:sp>
      <p:pic>
        <p:nvPicPr>
          <p:cNvPr id="31746" name="Picture 4"/>
          <p:cNvPicPr>
            <a:picLocks noChangeAspect="1" noChangeArrowheads="1"/>
          </p:cNvPicPr>
          <p:nvPr/>
        </p:nvPicPr>
        <p:blipFill>
          <a:blip r:embed="rId2"/>
          <a:srcRect/>
          <a:stretch>
            <a:fillRect/>
          </a:stretch>
        </p:blipFill>
        <p:spPr bwMode="auto">
          <a:xfrm>
            <a:off x="971550" y="1557338"/>
            <a:ext cx="7416800" cy="4565650"/>
          </a:xfrm>
          <a:prstGeom prst="rect">
            <a:avLst/>
          </a:prstGeom>
          <a:noFill/>
          <a:ln w="9525">
            <a:noFill/>
            <a:miter lim="800000"/>
            <a:headEnd/>
            <a:tailEnd/>
          </a:ln>
        </p:spPr>
      </p:pic>
      <p:sp>
        <p:nvSpPr>
          <p:cNvPr id="17413" name="Text Box 5"/>
          <p:cNvSpPr txBox="1">
            <a:spLocks noChangeArrowheads="1"/>
          </p:cNvSpPr>
          <p:nvPr/>
        </p:nvSpPr>
        <p:spPr bwMode="auto">
          <a:xfrm>
            <a:off x="179388" y="188913"/>
            <a:ext cx="8964612" cy="1066800"/>
          </a:xfrm>
          <a:prstGeom prst="rect">
            <a:avLst/>
          </a:prstGeom>
          <a:noFill/>
          <a:ln w="9525">
            <a:noFill/>
            <a:miter lim="800000"/>
            <a:headEnd/>
            <a:tailEnd/>
          </a:ln>
          <a:effectLst/>
        </p:spPr>
        <p:txBody>
          <a:bodyPr>
            <a:spAutoFit/>
          </a:bodyPr>
          <a:lstStyle/>
          <a:p>
            <a:pPr>
              <a:spcBef>
                <a:spcPct val="50000"/>
              </a:spcBef>
              <a:defRPr/>
            </a:pPr>
            <a:r>
              <a:rPr lang="en-GB" sz="3200" b="1" i="1">
                <a:solidFill>
                  <a:srgbClr val="FF0000"/>
                </a:solidFill>
                <a:effectLst>
                  <a:outerShdw blurRad="38100" dist="38100" dir="2700000" algn="tl">
                    <a:srgbClr val="C0C0C0"/>
                  </a:outerShdw>
                </a:effectLst>
              </a:rPr>
              <a:t>"Nephritic flares" are predictors of bad long-term renal outcome in lupus nephritis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0" y="0"/>
            <a:ext cx="8964613" cy="1143000"/>
          </a:xfrm>
        </p:spPr>
        <p:txBody>
          <a:bodyPr/>
          <a:lstStyle/>
          <a:p>
            <a:pPr>
              <a:defRPr/>
            </a:pPr>
            <a:r>
              <a:rPr lang="en-GB" sz="3200" b="1" smtClean="0">
                <a:latin typeface="Arial" charset="0"/>
              </a:rPr>
              <a:t/>
            </a:r>
            <a:br>
              <a:rPr lang="en-GB" sz="3200" b="1" smtClean="0">
                <a:latin typeface="Arial" charset="0"/>
              </a:rPr>
            </a:br>
            <a:r>
              <a:rPr lang="en-GB" sz="3200" b="1" smtClean="0">
                <a:latin typeface="Arial" charset="0"/>
              </a:rPr>
              <a:t/>
            </a:r>
            <a:br>
              <a:rPr lang="en-GB" sz="3200" b="1" smtClean="0">
                <a:latin typeface="Arial" charset="0"/>
              </a:rPr>
            </a:br>
            <a:r>
              <a:rPr lang="en-GB" sz="3200" b="1" i="1" smtClean="0">
                <a:solidFill>
                  <a:srgbClr val="FF0000"/>
                </a:solidFill>
                <a:effectLst>
                  <a:outerShdw blurRad="38100" dist="38100" dir="2700000" algn="tl">
                    <a:srgbClr val="C0C0C0"/>
                  </a:outerShdw>
                </a:effectLst>
                <a:latin typeface="Arial" charset="0"/>
              </a:rPr>
              <a:t>American College of Rheumatology Guidelines for Screening, Treatment, and Management of Lupus Nephritis</a:t>
            </a:r>
            <a:r>
              <a:rPr lang="en-GB" sz="1800" b="1" i="1" smtClean="0">
                <a:solidFill>
                  <a:srgbClr val="FF0000"/>
                </a:solidFill>
                <a:effectLst>
                  <a:outerShdw blurRad="38100" dist="38100" dir="2700000" algn="tl">
                    <a:srgbClr val="C0C0C0"/>
                  </a:outerShdw>
                </a:effectLst>
                <a:latin typeface="Arial" charset="0"/>
              </a:rPr>
              <a:t/>
            </a:r>
            <a:br>
              <a:rPr lang="en-GB" sz="1800" b="1" i="1" smtClean="0">
                <a:solidFill>
                  <a:srgbClr val="FF0000"/>
                </a:solidFill>
                <a:effectLst>
                  <a:outerShdw blurRad="38100" dist="38100" dir="2700000" algn="tl">
                    <a:srgbClr val="C0C0C0"/>
                  </a:outerShdw>
                </a:effectLst>
                <a:latin typeface="Arial" charset="0"/>
              </a:rPr>
            </a:br>
            <a:endParaRPr lang="en-GB" sz="1400" b="1" i="1" smtClean="0">
              <a:solidFill>
                <a:srgbClr val="FF0000"/>
              </a:solidFill>
              <a:effectLst>
                <a:outerShdw blurRad="38100" dist="38100" dir="2700000" algn="tl">
                  <a:srgbClr val="C0C0C0"/>
                </a:outerShdw>
              </a:effectLst>
              <a:latin typeface="Arial" charset="0"/>
            </a:endParaRPr>
          </a:p>
        </p:txBody>
      </p:sp>
      <p:sp>
        <p:nvSpPr>
          <p:cNvPr id="14338" name="Rectangle 3"/>
          <p:cNvSpPr>
            <a:spLocks noGrp="1"/>
          </p:cNvSpPr>
          <p:nvPr>
            <p:ph type="body" idx="1"/>
          </p:nvPr>
        </p:nvSpPr>
        <p:spPr/>
        <p:txBody>
          <a:bodyPr/>
          <a:lstStyle/>
          <a:p>
            <a:pPr>
              <a:buFont typeface="Arial" charset="0"/>
              <a:buNone/>
            </a:pPr>
            <a:endParaRPr lang="en-GB" smtClean="0"/>
          </a:p>
        </p:txBody>
      </p:sp>
      <p:sp>
        <p:nvSpPr>
          <p:cNvPr id="14339" name="Text Box 4"/>
          <p:cNvSpPr txBox="1">
            <a:spLocks noChangeArrowheads="1"/>
          </p:cNvSpPr>
          <p:nvPr/>
        </p:nvSpPr>
        <p:spPr bwMode="auto">
          <a:xfrm>
            <a:off x="0" y="2060575"/>
            <a:ext cx="9144000" cy="3662363"/>
          </a:xfrm>
          <a:prstGeom prst="rect">
            <a:avLst/>
          </a:prstGeom>
          <a:noFill/>
          <a:ln w="9525">
            <a:noFill/>
            <a:miter lim="800000"/>
            <a:headEnd/>
            <a:tailEnd/>
          </a:ln>
        </p:spPr>
        <p:txBody>
          <a:bodyPr>
            <a:spAutoFit/>
          </a:bodyPr>
          <a:lstStyle/>
          <a:p>
            <a:r>
              <a:rPr lang="en-GB" sz="1800" i="1"/>
              <a:t>Guidelines and recommendations developed and/or endorsed by the </a:t>
            </a:r>
            <a:r>
              <a:rPr lang="en-GB" sz="1800" b="1" i="1"/>
              <a:t>American College</a:t>
            </a:r>
            <a:r>
              <a:rPr lang="en-GB" sz="1800" i="1"/>
              <a:t> </a:t>
            </a:r>
            <a:r>
              <a:rPr lang="en-GB" sz="1800" b="1" i="1"/>
              <a:t>of Rheumatology (ACR)</a:t>
            </a:r>
            <a:r>
              <a:rPr lang="en-GB" sz="1800" i="1"/>
              <a:t> are intended to provide guidance for particular patterns of practice and not to dictate the care of a particular patient.</a:t>
            </a:r>
          </a:p>
          <a:p>
            <a:r>
              <a:rPr lang="en-GB" sz="1800" i="1"/>
              <a:t>The ACR considers adherence to these guidelines and recommendations to be voluntary, with the ultimate determination regarding their application to be made by the physician in light of each patient’s individual circumstances.</a:t>
            </a:r>
          </a:p>
          <a:p>
            <a:r>
              <a:rPr lang="en-GB" sz="1800" i="1"/>
              <a:t>Guidelines and recommendations are intended to promote beneficial or desirable outcomes but cannot guarantee any specific outcome. Guidelines and recommendations developed or endorsed by the ACR are subject to periodic revision as warranted by the evolution of medical knowledge, technology, and practice.</a:t>
            </a:r>
          </a:p>
          <a:p>
            <a:r>
              <a:rPr lang="en-GB" sz="1800" i="1"/>
              <a:t>The American College of Rheumatology is an independent, professional, medical and scientific society which does not guarantee, warrant, or endorse any commercial product or service.</a:t>
            </a:r>
          </a:p>
        </p:txBody>
      </p:sp>
      <p:sp>
        <p:nvSpPr>
          <p:cNvPr id="14340" name="Text Box 5"/>
          <p:cNvSpPr txBox="1">
            <a:spLocks noChangeArrowheads="1"/>
          </p:cNvSpPr>
          <p:nvPr/>
        </p:nvSpPr>
        <p:spPr bwMode="auto">
          <a:xfrm>
            <a:off x="4570413" y="6583363"/>
            <a:ext cx="4573587" cy="274637"/>
          </a:xfrm>
          <a:prstGeom prst="rect">
            <a:avLst/>
          </a:prstGeom>
          <a:noFill/>
          <a:ln w="9525">
            <a:noFill/>
            <a:miter lim="800000"/>
            <a:headEnd/>
            <a:tailEnd/>
          </a:ln>
        </p:spPr>
        <p:txBody>
          <a:bodyPr>
            <a:spAutoFit/>
          </a:bodyPr>
          <a:lstStyle/>
          <a:p>
            <a:r>
              <a:rPr lang="en-GB" sz="1200"/>
              <a:t>Arthritis Care &amp; Research Vol. 64, No. 6, June 2012, pp 797–808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323850" y="260350"/>
            <a:ext cx="8507413" cy="1143000"/>
          </a:xfrm>
        </p:spPr>
        <p:txBody>
          <a:bodyPr/>
          <a:lstStyle/>
          <a:p>
            <a:pPr>
              <a:defRPr/>
            </a:pPr>
            <a:r>
              <a:rPr lang="en-GB" sz="3200" b="1" i="1" smtClean="0">
                <a:solidFill>
                  <a:srgbClr val="FF0000"/>
                </a:solidFill>
                <a:effectLst>
                  <a:outerShdw blurRad="38100" dist="38100" dir="2700000" algn="tl">
                    <a:srgbClr val="C0C0C0"/>
                  </a:outerShdw>
                </a:effectLst>
                <a:latin typeface="Arial" charset="0"/>
              </a:rPr>
              <a:t>"Nephritic flares" are predictors of bad long-term renal outcome in lupus nephritis</a:t>
            </a:r>
          </a:p>
        </p:txBody>
      </p:sp>
      <p:pic>
        <p:nvPicPr>
          <p:cNvPr id="32770" name="Picture 4"/>
          <p:cNvPicPr>
            <a:picLocks noGrp="1" noChangeAspect="1" noChangeArrowheads="1"/>
          </p:cNvPicPr>
          <p:nvPr>
            <p:ph type="body" idx="1"/>
          </p:nvPr>
        </p:nvPicPr>
        <p:blipFill>
          <a:blip r:embed="rId2"/>
          <a:srcRect/>
          <a:stretch>
            <a:fillRect/>
          </a:stretch>
        </p:blipFill>
        <p:spPr>
          <a:xfrm>
            <a:off x="2373313" y="2108200"/>
            <a:ext cx="4395787" cy="3509963"/>
          </a:xfrm>
          <a:ln w="28575">
            <a:solidFill>
              <a:srgbClr val="FF6600"/>
            </a:solidFill>
          </a:ln>
        </p:spPr>
      </p:pic>
      <p:pic>
        <p:nvPicPr>
          <p:cNvPr id="32771" name="Picture 5"/>
          <p:cNvPicPr>
            <a:picLocks noChangeAspect="1" noChangeArrowheads="1"/>
          </p:cNvPicPr>
          <p:nvPr/>
        </p:nvPicPr>
        <p:blipFill>
          <a:blip r:embed="rId3"/>
          <a:srcRect/>
          <a:stretch>
            <a:fillRect/>
          </a:stretch>
        </p:blipFill>
        <p:spPr bwMode="auto">
          <a:xfrm>
            <a:off x="6088063" y="6630988"/>
            <a:ext cx="3055937" cy="227012"/>
          </a:xfrm>
          <a:prstGeom prst="rect">
            <a:avLst/>
          </a:prstGeom>
          <a:noFill/>
          <a:ln w="9525">
            <a:noFill/>
            <a:miter lim="800000"/>
            <a:headEnd/>
            <a:tailEnd/>
          </a:ln>
        </p:spPr>
      </p:pic>
      <p:sp>
        <p:nvSpPr>
          <p:cNvPr id="53254" name="Text Box 6"/>
          <p:cNvSpPr txBox="1">
            <a:spLocks noChangeArrowheads="1"/>
          </p:cNvSpPr>
          <p:nvPr/>
        </p:nvSpPr>
        <p:spPr bwMode="auto">
          <a:xfrm>
            <a:off x="684213" y="5805488"/>
            <a:ext cx="7632700" cy="641350"/>
          </a:xfrm>
          <a:prstGeom prst="rect">
            <a:avLst/>
          </a:prstGeom>
          <a:noFill/>
          <a:ln w="9525">
            <a:noFill/>
            <a:miter lim="800000"/>
            <a:headEnd/>
            <a:tailEnd/>
          </a:ln>
          <a:effectLst/>
        </p:spPr>
        <p:txBody>
          <a:bodyPr>
            <a:spAutoFit/>
          </a:bodyPr>
          <a:lstStyle/>
          <a:p>
            <a:pPr>
              <a:spcBef>
                <a:spcPct val="50000"/>
              </a:spcBef>
              <a:defRPr/>
            </a:pPr>
            <a:r>
              <a:rPr lang="el-GR" sz="1800" i="1">
                <a:effectLst>
                  <a:outerShdw blurRad="38100" dist="38100" dir="2700000" algn="tl">
                    <a:srgbClr val="C0C0C0"/>
                  </a:outerShdw>
                </a:effectLst>
              </a:rPr>
              <a:t>Πιθανότητα </a:t>
            </a:r>
            <a:r>
              <a:rPr lang="el-GR" sz="1800" b="1" i="1">
                <a:effectLst>
                  <a:outerShdw blurRad="38100" dist="38100" dir="2700000" algn="tl">
                    <a:srgbClr val="C0C0C0"/>
                  </a:outerShdw>
                </a:effectLst>
              </a:rPr>
              <a:t>μη επιδείνωσης της νεφρικής λειτουργίας</a:t>
            </a:r>
            <a:r>
              <a:rPr lang="el-GR" sz="1800" i="1">
                <a:effectLst>
                  <a:outerShdw blurRad="38100" dist="38100" dir="2700000" algn="tl">
                    <a:srgbClr val="C0C0C0"/>
                  </a:outerShdw>
                </a:effectLst>
              </a:rPr>
              <a:t> (διπλασιασμός</a:t>
            </a:r>
            <a:r>
              <a:rPr lang="en-US" sz="1800" i="1">
                <a:effectLst>
                  <a:outerShdw blurRad="38100" dist="38100" dir="2700000" algn="tl">
                    <a:srgbClr val="C0C0C0"/>
                  </a:outerShdw>
                </a:effectLst>
              </a:rPr>
              <a:t> SCr)</a:t>
            </a:r>
            <a:r>
              <a:rPr lang="el-GR" sz="1800" i="1">
                <a:effectLst>
                  <a:outerShdw blurRad="38100" dist="38100" dir="2700000" algn="tl">
                    <a:srgbClr val="C0C0C0"/>
                  </a:outerShdw>
                </a:effectLst>
              </a:rPr>
              <a:t> ανάλογα με την εμφάνιση νεφριτικών παροξύνσεων ή όχι </a:t>
            </a:r>
            <a:r>
              <a:rPr lang="en-US" sz="1800"/>
              <a:t> </a:t>
            </a:r>
            <a:r>
              <a:rPr lang="el-GR" sz="1800"/>
              <a:t> </a:t>
            </a:r>
            <a:endParaRPr lang="en-GB" sz="1800"/>
          </a:p>
        </p:txBody>
      </p:sp>
      <p:sp>
        <p:nvSpPr>
          <p:cNvPr id="53255" name="Text Box 7"/>
          <p:cNvSpPr txBox="1">
            <a:spLocks noChangeArrowheads="1"/>
          </p:cNvSpPr>
          <p:nvPr/>
        </p:nvSpPr>
        <p:spPr bwMode="auto">
          <a:xfrm>
            <a:off x="4500563" y="2133600"/>
            <a:ext cx="1366837" cy="366713"/>
          </a:xfrm>
          <a:prstGeom prst="rect">
            <a:avLst/>
          </a:prstGeom>
          <a:noFill/>
          <a:ln w="9525">
            <a:noFill/>
            <a:miter lim="800000"/>
            <a:headEnd/>
            <a:tailEnd/>
          </a:ln>
          <a:effectLst/>
        </p:spPr>
        <p:txBody>
          <a:bodyPr>
            <a:spAutoFit/>
          </a:bodyPr>
          <a:lstStyle/>
          <a:p>
            <a:pPr>
              <a:spcBef>
                <a:spcPct val="50000"/>
              </a:spcBef>
              <a:defRPr/>
            </a:pPr>
            <a:r>
              <a:rPr lang="en-US" sz="1800" b="1" i="1">
                <a:solidFill>
                  <a:srgbClr val="009900"/>
                </a:solidFill>
                <a:effectLst>
                  <a:outerShdw blurRad="38100" dist="38100" dir="2700000" algn="tl">
                    <a:srgbClr val="C0C0C0"/>
                  </a:outerShdw>
                </a:effectLst>
              </a:rPr>
              <a:t>Non flare</a:t>
            </a:r>
            <a:endParaRPr lang="en-GB" sz="1800" b="1" i="1">
              <a:solidFill>
                <a:srgbClr val="009900"/>
              </a:solidFill>
              <a:effectLst>
                <a:outerShdw blurRad="38100" dist="38100" dir="2700000" algn="tl">
                  <a:srgbClr val="C0C0C0"/>
                </a:outerShdw>
              </a:effectLst>
            </a:endParaRPr>
          </a:p>
        </p:txBody>
      </p:sp>
      <p:sp>
        <p:nvSpPr>
          <p:cNvPr id="53256" name="Text Box 8"/>
          <p:cNvSpPr txBox="1">
            <a:spLocks noChangeArrowheads="1"/>
          </p:cNvSpPr>
          <p:nvPr/>
        </p:nvSpPr>
        <p:spPr bwMode="auto">
          <a:xfrm>
            <a:off x="4643438" y="2997200"/>
            <a:ext cx="1296987" cy="366713"/>
          </a:xfrm>
          <a:prstGeom prst="rect">
            <a:avLst/>
          </a:prstGeom>
          <a:noFill/>
          <a:ln w="9525">
            <a:noFill/>
            <a:miter lim="800000"/>
            <a:headEnd/>
            <a:tailEnd/>
          </a:ln>
          <a:effectLst/>
        </p:spPr>
        <p:txBody>
          <a:bodyPr>
            <a:spAutoFit/>
          </a:bodyPr>
          <a:lstStyle/>
          <a:p>
            <a:pPr>
              <a:spcBef>
                <a:spcPct val="50000"/>
              </a:spcBef>
              <a:defRPr/>
            </a:pPr>
            <a:r>
              <a:rPr lang="en-US" sz="1800" b="1" i="1">
                <a:solidFill>
                  <a:srgbClr val="990099"/>
                </a:solidFill>
                <a:effectLst>
                  <a:outerShdw blurRad="38100" dist="38100" dir="2700000" algn="tl">
                    <a:srgbClr val="C0C0C0"/>
                  </a:outerShdw>
                </a:effectLst>
              </a:rPr>
              <a:t> flare</a:t>
            </a:r>
            <a:endParaRPr lang="en-GB" sz="1800" b="1" i="1">
              <a:solidFill>
                <a:srgbClr val="990099"/>
              </a:solidFill>
              <a:effectLst>
                <a:outerShdw blurRad="38100" dist="38100" dir="2700000" algn="tl">
                  <a:srgbClr val="C0C0C0"/>
                </a:outerShdw>
              </a:effectLst>
            </a:endParaRPr>
          </a:p>
        </p:txBody>
      </p:sp>
      <p:sp>
        <p:nvSpPr>
          <p:cNvPr id="32775" name="Line 9"/>
          <p:cNvSpPr>
            <a:spLocks noChangeShapeType="1"/>
          </p:cNvSpPr>
          <p:nvPr/>
        </p:nvSpPr>
        <p:spPr bwMode="auto">
          <a:xfrm flipV="1">
            <a:off x="4067175" y="2420938"/>
            <a:ext cx="0" cy="2520950"/>
          </a:xfrm>
          <a:prstGeom prst="line">
            <a:avLst/>
          </a:prstGeom>
          <a:noFill/>
          <a:ln w="28575">
            <a:solidFill>
              <a:srgbClr val="009900"/>
            </a:solidFill>
            <a:prstDash val="sysDot"/>
            <a:round/>
            <a:headEnd/>
            <a:tailEnd/>
          </a:ln>
        </p:spPr>
        <p:txBody>
          <a:bodyPr/>
          <a:lstStyle/>
          <a:p>
            <a:endParaRPr lang="el-GR"/>
          </a:p>
        </p:txBody>
      </p:sp>
      <p:sp>
        <p:nvSpPr>
          <p:cNvPr id="32776" name="Line 10"/>
          <p:cNvSpPr>
            <a:spLocks noChangeShapeType="1"/>
          </p:cNvSpPr>
          <p:nvPr/>
        </p:nvSpPr>
        <p:spPr bwMode="auto">
          <a:xfrm flipV="1">
            <a:off x="5292725" y="2420938"/>
            <a:ext cx="0" cy="2520950"/>
          </a:xfrm>
          <a:prstGeom prst="line">
            <a:avLst/>
          </a:prstGeom>
          <a:noFill/>
          <a:ln w="28575" cap="rnd">
            <a:solidFill>
              <a:srgbClr val="990099"/>
            </a:solidFill>
            <a:prstDash val="sysDot"/>
            <a:round/>
            <a:headEnd/>
            <a:tailEnd/>
          </a:ln>
        </p:spPr>
        <p:txBody>
          <a:bodyPr/>
          <a:lstStyle/>
          <a:p>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pPr>
              <a:defRPr/>
            </a:pPr>
            <a:r>
              <a:rPr lang="en-GB" sz="3200" b="1" i="1" smtClean="0">
                <a:solidFill>
                  <a:srgbClr val="FF0000"/>
                </a:solidFill>
                <a:effectLst>
                  <a:outerShdw blurRad="38100" dist="38100" dir="2700000" algn="tl">
                    <a:srgbClr val="C0C0C0"/>
                  </a:outerShdw>
                </a:effectLst>
                <a:latin typeface="Arial" charset="0"/>
              </a:rPr>
              <a:t>"Nephritic flares" are predictors of bad long-term renal outcome in lupus nephritis</a:t>
            </a:r>
          </a:p>
        </p:txBody>
      </p:sp>
      <p:pic>
        <p:nvPicPr>
          <p:cNvPr id="33794" name="Picture 4"/>
          <p:cNvPicPr>
            <a:picLocks noGrp="1" noChangeAspect="1" noChangeArrowheads="1"/>
          </p:cNvPicPr>
          <p:nvPr>
            <p:ph type="body" idx="1"/>
          </p:nvPr>
        </p:nvPicPr>
        <p:blipFill>
          <a:blip r:embed="rId2"/>
          <a:srcRect/>
          <a:stretch>
            <a:fillRect/>
          </a:stretch>
        </p:blipFill>
        <p:spPr>
          <a:xfrm>
            <a:off x="2395538" y="2135188"/>
            <a:ext cx="4352925" cy="3455987"/>
          </a:xfrm>
          <a:ln w="28575">
            <a:solidFill>
              <a:srgbClr val="FF6600"/>
            </a:solidFill>
          </a:ln>
        </p:spPr>
      </p:pic>
      <p:sp>
        <p:nvSpPr>
          <p:cNvPr id="54277" name="Rectangle 5"/>
          <p:cNvSpPr>
            <a:spLocks noChangeArrowheads="1"/>
          </p:cNvSpPr>
          <p:nvPr/>
        </p:nvSpPr>
        <p:spPr bwMode="auto">
          <a:xfrm>
            <a:off x="4211638" y="2133600"/>
            <a:ext cx="2495550" cy="366713"/>
          </a:xfrm>
          <a:prstGeom prst="rect">
            <a:avLst/>
          </a:prstGeom>
          <a:noFill/>
          <a:ln w="9525">
            <a:noFill/>
            <a:miter lim="800000"/>
            <a:headEnd/>
            <a:tailEnd/>
          </a:ln>
          <a:effectLst/>
        </p:spPr>
        <p:txBody>
          <a:bodyPr wrap="none">
            <a:spAutoFit/>
          </a:bodyPr>
          <a:lstStyle/>
          <a:p>
            <a:pPr>
              <a:defRPr/>
            </a:pPr>
            <a:r>
              <a:rPr lang="en-US" sz="1800" b="1" i="1">
                <a:solidFill>
                  <a:srgbClr val="009900"/>
                </a:solidFill>
                <a:effectLst>
                  <a:outerShdw blurRad="38100" dist="38100" dir="2700000" algn="tl">
                    <a:srgbClr val="C0C0C0"/>
                  </a:outerShdw>
                </a:effectLst>
              </a:rPr>
              <a:t>Non flare</a:t>
            </a:r>
            <a:r>
              <a:rPr lang="el-GR" sz="1800" b="1" i="1">
                <a:solidFill>
                  <a:srgbClr val="009900"/>
                </a:solidFill>
                <a:effectLst>
                  <a:outerShdw blurRad="38100" dist="38100" dir="2700000" algn="tl">
                    <a:srgbClr val="C0C0C0"/>
                  </a:outerShdw>
                </a:effectLst>
              </a:rPr>
              <a:t>, </a:t>
            </a:r>
            <a:r>
              <a:rPr lang="en-US" sz="1800" b="1" i="1">
                <a:solidFill>
                  <a:srgbClr val="009900"/>
                </a:solidFill>
                <a:effectLst>
                  <a:outerShdw blurRad="38100" dist="38100" dir="2700000" algn="tl">
                    <a:srgbClr val="C0C0C0"/>
                  </a:outerShdw>
                </a:effectLst>
              </a:rPr>
              <a:t>proteinuric</a:t>
            </a:r>
            <a:endParaRPr lang="en-GB" sz="1800" b="1" i="1">
              <a:solidFill>
                <a:srgbClr val="009900"/>
              </a:solidFill>
              <a:effectLst>
                <a:outerShdw blurRad="38100" dist="38100" dir="2700000" algn="tl">
                  <a:srgbClr val="C0C0C0"/>
                </a:outerShdw>
              </a:effectLst>
            </a:endParaRPr>
          </a:p>
        </p:txBody>
      </p:sp>
      <p:sp>
        <p:nvSpPr>
          <p:cNvPr id="54278" name="Text Box 6"/>
          <p:cNvSpPr txBox="1">
            <a:spLocks noChangeArrowheads="1"/>
          </p:cNvSpPr>
          <p:nvPr/>
        </p:nvSpPr>
        <p:spPr bwMode="auto">
          <a:xfrm>
            <a:off x="4572000" y="3573463"/>
            <a:ext cx="1296988" cy="366712"/>
          </a:xfrm>
          <a:prstGeom prst="rect">
            <a:avLst/>
          </a:prstGeom>
          <a:noFill/>
          <a:ln w="9525">
            <a:noFill/>
            <a:miter lim="800000"/>
            <a:headEnd/>
            <a:tailEnd/>
          </a:ln>
          <a:effectLst/>
        </p:spPr>
        <p:txBody>
          <a:bodyPr>
            <a:spAutoFit/>
          </a:bodyPr>
          <a:lstStyle/>
          <a:p>
            <a:pPr>
              <a:spcBef>
                <a:spcPct val="50000"/>
              </a:spcBef>
              <a:defRPr/>
            </a:pPr>
            <a:r>
              <a:rPr lang="en-US" sz="1800" b="1" i="1">
                <a:solidFill>
                  <a:srgbClr val="990099"/>
                </a:solidFill>
                <a:effectLst>
                  <a:outerShdw blurRad="38100" dist="38100" dir="2700000" algn="tl">
                    <a:srgbClr val="C0C0C0"/>
                  </a:outerShdw>
                </a:effectLst>
              </a:rPr>
              <a:t>flare</a:t>
            </a:r>
            <a:endParaRPr lang="en-GB" sz="1800" b="1" i="1">
              <a:solidFill>
                <a:srgbClr val="990099"/>
              </a:solidFill>
              <a:effectLst>
                <a:outerShdw blurRad="38100" dist="38100" dir="2700000" algn="tl">
                  <a:srgbClr val="C0C0C0"/>
                </a:outerShdw>
              </a:effectLst>
            </a:endParaRPr>
          </a:p>
        </p:txBody>
      </p:sp>
      <p:sp>
        <p:nvSpPr>
          <p:cNvPr id="33797" name="Line 8"/>
          <p:cNvSpPr>
            <a:spLocks noChangeShapeType="1"/>
          </p:cNvSpPr>
          <p:nvPr/>
        </p:nvSpPr>
        <p:spPr bwMode="auto">
          <a:xfrm>
            <a:off x="4067175" y="4941888"/>
            <a:ext cx="73025" cy="0"/>
          </a:xfrm>
          <a:prstGeom prst="line">
            <a:avLst/>
          </a:prstGeom>
          <a:noFill/>
          <a:ln w="9525">
            <a:solidFill>
              <a:schemeClr val="tx1"/>
            </a:solidFill>
            <a:round/>
            <a:headEnd/>
            <a:tailEnd/>
          </a:ln>
        </p:spPr>
        <p:txBody>
          <a:bodyPr/>
          <a:lstStyle/>
          <a:p>
            <a:endParaRPr lang="el-GR"/>
          </a:p>
        </p:txBody>
      </p:sp>
      <p:sp>
        <p:nvSpPr>
          <p:cNvPr id="33798" name="Line 11"/>
          <p:cNvSpPr>
            <a:spLocks noChangeShapeType="1"/>
          </p:cNvSpPr>
          <p:nvPr/>
        </p:nvSpPr>
        <p:spPr bwMode="auto">
          <a:xfrm flipV="1">
            <a:off x="4067175" y="2420938"/>
            <a:ext cx="0" cy="2520950"/>
          </a:xfrm>
          <a:prstGeom prst="line">
            <a:avLst/>
          </a:prstGeom>
          <a:noFill/>
          <a:ln w="28575">
            <a:solidFill>
              <a:schemeClr val="hlink"/>
            </a:solidFill>
            <a:prstDash val="dashDot"/>
            <a:round/>
            <a:headEnd/>
            <a:tailEnd/>
          </a:ln>
        </p:spPr>
        <p:txBody>
          <a:bodyPr/>
          <a:lstStyle/>
          <a:p>
            <a:endParaRPr lang="el-GR"/>
          </a:p>
        </p:txBody>
      </p:sp>
      <p:sp>
        <p:nvSpPr>
          <p:cNvPr id="33799" name="Line 12"/>
          <p:cNvSpPr>
            <a:spLocks noChangeShapeType="1"/>
          </p:cNvSpPr>
          <p:nvPr/>
        </p:nvSpPr>
        <p:spPr bwMode="auto">
          <a:xfrm flipV="1">
            <a:off x="5219700" y="2420938"/>
            <a:ext cx="0" cy="2520950"/>
          </a:xfrm>
          <a:prstGeom prst="line">
            <a:avLst/>
          </a:prstGeom>
          <a:noFill/>
          <a:ln w="28575">
            <a:solidFill>
              <a:srgbClr val="FF0000"/>
            </a:solidFill>
            <a:prstDash val="dashDot"/>
            <a:round/>
            <a:headEnd/>
            <a:tailEnd/>
          </a:ln>
        </p:spPr>
        <p:txBody>
          <a:bodyPr/>
          <a:lstStyle/>
          <a:p>
            <a:endParaRPr lang="el-GR"/>
          </a:p>
        </p:txBody>
      </p:sp>
      <p:sp>
        <p:nvSpPr>
          <p:cNvPr id="54285" name="Text Box 13"/>
          <p:cNvSpPr txBox="1">
            <a:spLocks noChangeArrowheads="1"/>
          </p:cNvSpPr>
          <p:nvPr/>
        </p:nvSpPr>
        <p:spPr bwMode="auto">
          <a:xfrm>
            <a:off x="179388" y="5734050"/>
            <a:ext cx="8964612" cy="1328738"/>
          </a:xfrm>
          <a:prstGeom prst="rect">
            <a:avLst/>
          </a:prstGeom>
          <a:noFill/>
          <a:ln w="9525">
            <a:noFill/>
            <a:miter lim="800000"/>
            <a:headEnd/>
            <a:tailEnd/>
          </a:ln>
          <a:effectLst/>
        </p:spPr>
        <p:txBody>
          <a:bodyPr>
            <a:spAutoFit/>
          </a:bodyPr>
          <a:lstStyle/>
          <a:p>
            <a:pPr>
              <a:spcBef>
                <a:spcPct val="50000"/>
              </a:spcBef>
              <a:defRPr/>
            </a:pPr>
            <a:r>
              <a:rPr lang="el-GR" sz="1800" i="1">
                <a:effectLst>
                  <a:outerShdw blurRad="38100" dist="38100" dir="2700000" algn="tl">
                    <a:srgbClr val="C0C0C0"/>
                  </a:outerShdw>
                </a:effectLst>
              </a:rPr>
              <a:t>Πιθανότητα </a:t>
            </a:r>
            <a:r>
              <a:rPr lang="el-GR" sz="1800" b="1" i="1">
                <a:effectLst>
                  <a:outerShdw blurRad="38100" dist="38100" dir="2700000" algn="tl">
                    <a:srgbClr val="C0C0C0"/>
                  </a:outerShdw>
                </a:effectLst>
              </a:rPr>
              <a:t>μη επιδείνωσης της νεφρικής λειτουργίας</a:t>
            </a:r>
            <a:r>
              <a:rPr lang="el-GR" sz="1800" i="1">
                <a:effectLst>
                  <a:outerShdw blurRad="38100" dist="38100" dir="2700000" algn="tl">
                    <a:srgbClr val="C0C0C0"/>
                  </a:outerShdw>
                </a:effectLst>
              </a:rPr>
              <a:t> (διπλασιασμός</a:t>
            </a:r>
            <a:r>
              <a:rPr lang="en-US" sz="1800" i="1">
                <a:effectLst>
                  <a:outerShdw blurRad="38100" dist="38100" dir="2700000" algn="tl">
                    <a:srgbClr val="C0C0C0"/>
                  </a:outerShdw>
                </a:effectLst>
              </a:rPr>
              <a:t> SCr)</a:t>
            </a:r>
            <a:r>
              <a:rPr lang="el-GR" sz="1800" i="1">
                <a:effectLst>
                  <a:outerShdw blurRad="38100" dist="38100" dir="2700000" algn="tl">
                    <a:srgbClr val="C0C0C0"/>
                  </a:outerShdw>
                </a:effectLst>
              </a:rPr>
              <a:t> ανάλογα με την εμφάνιση νεφριτικών παροξύνσεων σε σχέση με αυτούς με λευκωματουρικές ή με χωρίς παρόξυνση</a:t>
            </a:r>
            <a:r>
              <a:rPr lang="en-US" sz="1800"/>
              <a:t> </a:t>
            </a:r>
            <a:r>
              <a:rPr lang="el-GR" sz="1800"/>
              <a:t> </a:t>
            </a:r>
            <a:endParaRPr lang="en-GB" sz="1800"/>
          </a:p>
          <a:p>
            <a:pPr>
              <a:spcBef>
                <a:spcPct val="50000"/>
              </a:spcBef>
              <a:defRPr/>
            </a:pPr>
            <a:endParaRPr lang="en-GB" sz="1800"/>
          </a:p>
        </p:txBody>
      </p:sp>
      <p:pic>
        <p:nvPicPr>
          <p:cNvPr id="33801" name="Picture 14"/>
          <p:cNvPicPr>
            <a:picLocks noChangeAspect="1" noChangeArrowheads="1"/>
          </p:cNvPicPr>
          <p:nvPr/>
        </p:nvPicPr>
        <p:blipFill>
          <a:blip r:embed="rId3"/>
          <a:srcRect/>
          <a:stretch>
            <a:fillRect/>
          </a:stretch>
        </p:blipFill>
        <p:spPr bwMode="auto">
          <a:xfrm>
            <a:off x="6088063" y="6630988"/>
            <a:ext cx="3055937" cy="227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0" y="274638"/>
            <a:ext cx="8964613" cy="1143000"/>
          </a:xfrm>
        </p:spPr>
        <p:txBody>
          <a:bodyPr/>
          <a:lstStyle/>
          <a:p>
            <a:pPr>
              <a:defRPr/>
            </a:pPr>
            <a:r>
              <a:rPr lang="el-GR" sz="3200" b="1" i="1" smtClean="0">
                <a:solidFill>
                  <a:srgbClr val="FF0000"/>
                </a:solidFill>
                <a:effectLst>
                  <a:outerShdw blurRad="38100" dist="38100" dir="2700000" algn="tl">
                    <a:srgbClr val="C0C0C0"/>
                  </a:outerShdw>
                </a:effectLst>
                <a:latin typeface="Arial" charset="0"/>
              </a:rPr>
              <a:t>  ΝΕΦΡΙΤΙΔΑ ΛΥΚΟΥ-ΕΝΑΡΞΗ ΘΕΡΑΠΕΙΑΣ</a:t>
            </a:r>
            <a:endParaRPr lang="en-GB" sz="3200" b="1" i="1" smtClean="0">
              <a:solidFill>
                <a:srgbClr val="FF0000"/>
              </a:solidFill>
              <a:effectLst>
                <a:outerShdw blurRad="38100" dist="38100" dir="2700000" algn="tl">
                  <a:srgbClr val="C0C0C0"/>
                </a:outerShdw>
              </a:effectLst>
              <a:latin typeface="Arial" charset="0"/>
            </a:endParaRPr>
          </a:p>
        </p:txBody>
      </p:sp>
      <p:sp>
        <p:nvSpPr>
          <p:cNvPr id="61443" name="Rectangle 3"/>
          <p:cNvSpPr>
            <a:spLocks noGrp="1"/>
          </p:cNvSpPr>
          <p:nvPr>
            <p:ph type="body" idx="1"/>
          </p:nvPr>
        </p:nvSpPr>
        <p:spPr>
          <a:xfrm>
            <a:off x="0" y="1600200"/>
            <a:ext cx="9144000" cy="5257800"/>
          </a:xfrm>
        </p:spPr>
        <p:txBody>
          <a:bodyPr/>
          <a:lstStyle/>
          <a:p>
            <a:pPr>
              <a:lnSpc>
                <a:spcPct val="80000"/>
              </a:lnSpc>
              <a:buFont typeface="Arial" charset="0"/>
              <a:buNone/>
              <a:defRPr/>
            </a:pPr>
            <a:r>
              <a:rPr lang="el-GR" sz="2000" i="1" dirty="0" smtClean="0">
                <a:effectLst>
                  <a:outerShdw blurRad="38100" dist="38100" dir="2700000" algn="tl">
                    <a:srgbClr val="C0C0C0"/>
                  </a:outerShdw>
                </a:effectLst>
                <a:latin typeface="Comic Sans MS" pitchFamily="66" charset="0"/>
              </a:rPr>
              <a:t>Καλύτερη πορεία έχουν αυτοί στους οποίους αρχίζει γρήγορα η θεραπεία, </a:t>
            </a:r>
          </a:p>
          <a:p>
            <a:pPr>
              <a:lnSpc>
                <a:spcPct val="80000"/>
              </a:lnSpc>
              <a:buFont typeface="Arial" charset="0"/>
              <a:buNone/>
              <a:defRPr/>
            </a:pPr>
            <a:r>
              <a:rPr lang="el-GR" sz="2000" i="1" dirty="0" smtClean="0">
                <a:effectLst>
                  <a:outerShdw blurRad="38100" dist="38100" dir="2700000" algn="tl">
                    <a:srgbClr val="C0C0C0"/>
                  </a:outerShdw>
                </a:effectLst>
                <a:latin typeface="Comic Sans MS" pitchFamily="66" charset="0"/>
              </a:rPr>
              <a:t>γιατί η καθυστερημένη έναρξη μπορεί να συνοδευθεί από εμφάνιση χρόνιων </a:t>
            </a:r>
          </a:p>
          <a:p>
            <a:pPr>
              <a:lnSpc>
                <a:spcPct val="80000"/>
              </a:lnSpc>
              <a:buFont typeface="Arial" charset="0"/>
              <a:buNone/>
              <a:defRPr/>
            </a:pPr>
            <a:r>
              <a:rPr lang="el-GR" sz="2000" i="1" dirty="0" smtClean="0">
                <a:effectLst>
                  <a:outerShdw blurRad="38100" dist="38100" dir="2700000" algn="tl">
                    <a:srgbClr val="C0C0C0"/>
                  </a:outerShdw>
                </a:effectLst>
                <a:latin typeface="Comic Sans MS" pitchFamily="66" charset="0"/>
              </a:rPr>
              <a:t>βλαβών, όπως </a:t>
            </a:r>
            <a:r>
              <a:rPr lang="el-GR" sz="2000" i="1" dirty="0" err="1" smtClean="0">
                <a:effectLst>
                  <a:outerShdw blurRad="38100" dist="38100" dir="2700000" algn="tl">
                    <a:srgbClr val="C0C0C0"/>
                  </a:outerShdw>
                </a:effectLst>
                <a:latin typeface="Comic Sans MS" pitchFamily="66" charset="0"/>
              </a:rPr>
              <a:t>σπειραματοσκλήρυνσης</a:t>
            </a:r>
            <a:r>
              <a:rPr lang="el-GR" sz="2000" i="1" dirty="0" smtClean="0">
                <a:effectLst>
                  <a:outerShdw blurRad="38100" dist="38100" dir="2700000" algn="tl">
                    <a:srgbClr val="C0C0C0"/>
                  </a:outerShdw>
                </a:effectLst>
                <a:latin typeface="Comic Sans MS" pitchFamily="66" charset="0"/>
              </a:rPr>
              <a:t> ή </a:t>
            </a:r>
            <a:r>
              <a:rPr lang="el-GR" sz="2000" i="1" dirty="0" err="1" smtClean="0">
                <a:effectLst>
                  <a:outerShdw blurRad="38100" dist="38100" dir="2700000" algn="tl">
                    <a:srgbClr val="C0C0C0"/>
                  </a:outerShdw>
                </a:effectLst>
                <a:latin typeface="Comic Sans MS" pitchFamily="66" charset="0"/>
              </a:rPr>
              <a:t>σωληναροδιάμεσης</a:t>
            </a:r>
            <a:r>
              <a:rPr lang="el-GR" sz="2000" i="1" dirty="0" smtClean="0">
                <a:effectLst>
                  <a:outerShdw blurRad="38100" dist="38100" dir="2700000" algn="tl">
                    <a:srgbClr val="C0C0C0"/>
                  </a:outerShdw>
                </a:effectLst>
                <a:latin typeface="Comic Sans MS" pitchFamily="66" charset="0"/>
              </a:rPr>
              <a:t> </a:t>
            </a:r>
            <a:r>
              <a:rPr lang="el-GR" sz="2000" i="1" dirty="0" err="1" smtClean="0">
                <a:effectLst>
                  <a:outerShdw blurRad="38100" dist="38100" dir="2700000" algn="tl">
                    <a:srgbClr val="C0C0C0"/>
                  </a:outerShdw>
                </a:effectLst>
                <a:latin typeface="Comic Sans MS" pitchFamily="66" charset="0"/>
              </a:rPr>
              <a:t>ίνωσης</a:t>
            </a:r>
            <a:r>
              <a:rPr lang="el-GR" sz="2000" i="1" dirty="0" smtClean="0">
                <a:effectLst>
                  <a:outerShdw blurRad="38100" dist="38100" dir="2700000" algn="tl">
                    <a:srgbClr val="C0C0C0"/>
                  </a:outerShdw>
                </a:effectLst>
                <a:latin typeface="Comic Sans MS" pitchFamily="66" charset="0"/>
              </a:rPr>
              <a:t> που δεν </a:t>
            </a:r>
          </a:p>
          <a:p>
            <a:pPr>
              <a:lnSpc>
                <a:spcPct val="80000"/>
              </a:lnSpc>
              <a:buFont typeface="Arial" charset="0"/>
              <a:buNone/>
              <a:defRPr/>
            </a:pPr>
            <a:r>
              <a:rPr lang="el-GR" sz="2000" i="1" dirty="0" smtClean="0">
                <a:effectLst>
                  <a:outerShdw blurRad="38100" dist="38100" dir="2700000" algn="tl">
                    <a:srgbClr val="C0C0C0"/>
                  </a:outerShdw>
                </a:effectLst>
                <a:latin typeface="Comic Sans MS" pitchFamily="66" charset="0"/>
              </a:rPr>
              <a:t>απαντούν στη θεραπεία.</a:t>
            </a:r>
          </a:p>
          <a:p>
            <a:pPr>
              <a:lnSpc>
                <a:spcPct val="80000"/>
              </a:lnSpc>
              <a:buFont typeface="Arial" charset="0"/>
              <a:buNone/>
              <a:defRPr/>
            </a:pPr>
            <a:endParaRPr lang="el-GR" sz="2000" i="1" dirty="0" smtClean="0">
              <a:effectLst>
                <a:outerShdw blurRad="38100" dist="38100" dir="2700000" algn="tl">
                  <a:srgbClr val="C0C0C0"/>
                </a:outerShdw>
              </a:effectLst>
              <a:latin typeface="Arial" charset="0"/>
            </a:endParaRPr>
          </a:p>
          <a:p>
            <a:pPr>
              <a:lnSpc>
                <a:spcPct val="80000"/>
              </a:lnSpc>
              <a:buFont typeface="Arial" charset="0"/>
              <a:buNone/>
              <a:defRPr/>
            </a:pPr>
            <a:r>
              <a:rPr lang="el-GR" sz="2000" i="1" dirty="0" smtClean="0">
                <a:effectLst>
                  <a:outerShdw blurRad="38100" dist="38100" dir="2700000" algn="tl">
                    <a:srgbClr val="C0C0C0"/>
                  </a:outerShdw>
                </a:effectLst>
                <a:latin typeface="Comic Sans MS" pitchFamily="66" charset="0"/>
              </a:rPr>
              <a:t>Μετά από 6 χρόνια αυτοί που είχαν εκδηλώσει ΝΛ&gt; 6 μήνες προ βιοψίας,</a:t>
            </a:r>
            <a:endParaRPr lang="en-US" sz="2000" i="1" dirty="0" smtClean="0">
              <a:effectLst>
                <a:outerShdw blurRad="38100" dist="38100" dir="2700000" algn="tl">
                  <a:srgbClr val="C0C0C0"/>
                </a:outerShdw>
              </a:effectLst>
              <a:latin typeface="Comic Sans MS" pitchFamily="66" charset="0"/>
            </a:endParaRPr>
          </a:p>
          <a:p>
            <a:pPr>
              <a:lnSpc>
                <a:spcPct val="80000"/>
              </a:lnSpc>
              <a:buFont typeface="Arial" charset="0"/>
              <a:buNone/>
              <a:defRPr/>
            </a:pPr>
            <a:r>
              <a:rPr lang="el-GR" sz="2000" i="1" dirty="0" smtClean="0">
                <a:effectLst>
                  <a:outerShdw blurRad="38100" dist="38100" dir="2700000" algn="tl">
                    <a:srgbClr val="C0C0C0"/>
                  </a:outerShdw>
                </a:effectLst>
                <a:latin typeface="Comic Sans MS" pitchFamily="66" charset="0"/>
              </a:rPr>
              <a:t>άρα και</a:t>
            </a:r>
            <a:r>
              <a:rPr lang="en-US" sz="2000" i="1" dirty="0" smtClean="0">
                <a:effectLst>
                  <a:outerShdw blurRad="38100" dist="38100" dir="2700000" algn="tl">
                    <a:srgbClr val="C0C0C0"/>
                  </a:outerShdw>
                </a:effectLst>
                <a:latin typeface="Comic Sans MS" pitchFamily="66" charset="0"/>
              </a:rPr>
              <a:t> </a:t>
            </a:r>
            <a:r>
              <a:rPr lang="el-GR" sz="2000" i="1" dirty="0" smtClean="0">
                <a:effectLst>
                  <a:outerShdw blurRad="38100" dist="38100" dir="2700000" algn="tl">
                    <a:srgbClr val="C0C0C0"/>
                  </a:outerShdw>
                </a:effectLst>
                <a:latin typeface="Comic Sans MS" pitchFamily="66" charset="0"/>
              </a:rPr>
              <a:t>δεν είχαν λάβει</a:t>
            </a:r>
            <a:r>
              <a:rPr lang="el-GR" sz="2000" i="1" dirty="0" smtClean="0">
                <a:effectLst>
                  <a:outerShdw blurRad="38100" dist="38100" dir="2700000" algn="tl">
                    <a:srgbClr val="C0C0C0"/>
                  </a:outerShdw>
                </a:effectLst>
                <a:latin typeface="Arial" charset="0"/>
              </a:rPr>
              <a:t> έγκαιρα</a:t>
            </a:r>
            <a:r>
              <a:rPr lang="el-GR" sz="2000" i="1" dirty="0" smtClean="0">
                <a:effectLst>
                  <a:outerShdw blurRad="38100" dist="38100" dir="2700000" algn="tl">
                    <a:srgbClr val="C0C0C0"/>
                  </a:outerShdw>
                </a:effectLst>
                <a:latin typeface="Comic Sans MS" pitchFamily="66" charset="0"/>
              </a:rPr>
              <a:t> αγωγή, είχαν πολύ μεγαλύτερη</a:t>
            </a:r>
            <a:endParaRPr lang="el-GR" sz="2000" i="1" dirty="0" smtClean="0">
              <a:effectLst>
                <a:outerShdw blurRad="38100" dist="38100" dir="2700000" algn="tl">
                  <a:srgbClr val="C0C0C0"/>
                </a:outerShdw>
              </a:effectLst>
              <a:latin typeface="Arial" charset="0"/>
            </a:endParaRPr>
          </a:p>
          <a:p>
            <a:pPr>
              <a:lnSpc>
                <a:spcPct val="80000"/>
              </a:lnSpc>
              <a:buFont typeface="Arial" charset="0"/>
              <a:buNone/>
              <a:defRPr/>
            </a:pPr>
            <a:r>
              <a:rPr lang="el-GR" sz="2000" i="1" dirty="0" smtClean="0">
                <a:effectLst>
                  <a:outerShdw blurRad="38100" dist="38100" dir="2700000" algn="tl">
                    <a:srgbClr val="C0C0C0"/>
                  </a:outerShdw>
                </a:effectLst>
                <a:latin typeface="Comic Sans MS" pitchFamily="66" charset="0"/>
              </a:rPr>
              <a:t>πιθανότητα </a:t>
            </a:r>
            <a:r>
              <a:rPr lang="el-GR" sz="2000" i="1" dirty="0" smtClean="0">
                <a:effectLst>
                  <a:outerShdw blurRad="38100" dist="38100" dir="2700000" algn="tl">
                    <a:srgbClr val="C0C0C0"/>
                  </a:outerShdw>
                </a:effectLst>
                <a:latin typeface="Arial" charset="0"/>
              </a:rPr>
              <a:t>ΧΝΝ 5 </a:t>
            </a:r>
            <a:r>
              <a:rPr lang="el-GR" sz="2000" i="1" dirty="0" smtClean="0">
                <a:effectLst>
                  <a:outerShdw blurRad="38100" dist="38100" dir="2700000" algn="tl">
                    <a:srgbClr val="C0C0C0"/>
                  </a:outerShdw>
                </a:effectLst>
                <a:latin typeface="Comic Sans MS" pitchFamily="66" charset="0"/>
              </a:rPr>
              <a:t>σε σχέση με αυτούς που είχαν έγκαιρη θεραπεία</a:t>
            </a:r>
            <a:endParaRPr lang="el-GR" sz="2000" i="1" dirty="0" smtClean="0">
              <a:effectLst>
                <a:outerShdw blurRad="38100" dist="38100" dir="2700000" algn="tl">
                  <a:srgbClr val="C0C0C0"/>
                </a:outerShdw>
              </a:effectLst>
              <a:latin typeface="Arial" charset="0"/>
            </a:endParaRPr>
          </a:p>
          <a:p>
            <a:pPr>
              <a:lnSpc>
                <a:spcPct val="80000"/>
              </a:lnSpc>
              <a:buFont typeface="Arial" charset="0"/>
              <a:buNone/>
              <a:defRPr/>
            </a:pPr>
            <a:r>
              <a:rPr lang="el-GR" sz="2000" i="1" dirty="0" smtClean="0">
                <a:effectLst>
                  <a:outerShdw blurRad="38100" dist="38100" dir="2700000" algn="tl">
                    <a:srgbClr val="C0C0C0"/>
                  </a:outerShdw>
                </a:effectLst>
                <a:latin typeface="Comic Sans MS" pitchFamily="66" charset="0"/>
              </a:rPr>
              <a:t>(</a:t>
            </a:r>
            <a:r>
              <a:rPr lang="en-US" sz="2000" i="1" dirty="0" smtClean="0">
                <a:effectLst>
                  <a:outerShdw blurRad="38100" dist="38100" dir="2700000" algn="tl">
                    <a:srgbClr val="C0C0C0"/>
                  </a:outerShdw>
                </a:effectLst>
                <a:latin typeface="Comic Sans MS" pitchFamily="66" charset="0"/>
              </a:rPr>
              <a:t>hazard ratio</a:t>
            </a:r>
            <a:r>
              <a:rPr lang="el-GR" sz="2000" i="1" dirty="0" smtClean="0">
                <a:effectLst>
                  <a:outerShdw blurRad="38100" dist="38100" dir="2700000" algn="tl">
                    <a:srgbClr val="C0C0C0"/>
                  </a:outerShdw>
                </a:effectLst>
                <a:latin typeface="Arial" charset="0"/>
              </a:rPr>
              <a:t> </a:t>
            </a:r>
            <a:r>
              <a:rPr lang="en-US" sz="2000" i="1" dirty="0" smtClean="0">
                <a:effectLst>
                  <a:outerShdw blurRad="38100" dist="38100" dir="2700000" algn="tl">
                    <a:srgbClr val="C0C0C0"/>
                  </a:outerShdw>
                </a:effectLst>
                <a:latin typeface="Comic Sans MS" pitchFamily="66" charset="0"/>
              </a:rPr>
              <a:t>9,3)</a:t>
            </a:r>
            <a:r>
              <a:rPr lang="el-GR" sz="2000" i="1" dirty="0" smtClean="0">
                <a:effectLst>
                  <a:outerShdw blurRad="38100" dist="38100" dir="2700000" algn="tl">
                    <a:srgbClr val="C0C0C0"/>
                  </a:outerShdw>
                </a:effectLst>
                <a:latin typeface="Comic Sans MS" pitchFamily="66" charset="0"/>
              </a:rPr>
              <a:t> </a:t>
            </a:r>
            <a:endParaRPr lang="en-GB" sz="2000" i="1" dirty="0" smtClean="0">
              <a:effectLst>
                <a:outerShdw blurRad="38100" dist="38100" dir="2700000" algn="tl">
                  <a:srgbClr val="C0C0C0"/>
                </a:outerShdw>
              </a:effectLst>
              <a:latin typeface="Comic Sans MS" pitchFamily="66" charset="0"/>
            </a:endParaRPr>
          </a:p>
          <a:p>
            <a:pPr>
              <a:lnSpc>
                <a:spcPct val="80000"/>
              </a:lnSpc>
              <a:buFont typeface="Arial" charset="0"/>
              <a:buNone/>
              <a:defRPr/>
            </a:pPr>
            <a:endParaRPr lang="el-GR" sz="2000" i="1" dirty="0" smtClean="0">
              <a:effectLst>
                <a:outerShdw blurRad="38100" dist="38100" dir="2700000" algn="tl">
                  <a:srgbClr val="C0C0C0"/>
                </a:outerShdw>
              </a:effectLst>
              <a:latin typeface="Comic Sans MS" pitchFamily="66" charset="0"/>
            </a:endParaRPr>
          </a:p>
          <a:p>
            <a:pPr>
              <a:lnSpc>
                <a:spcPct val="80000"/>
              </a:lnSpc>
              <a:buFont typeface="Arial" charset="0"/>
              <a:buNone/>
              <a:defRPr/>
            </a:pPr>
            <a:r>
              <a:rPr lang="el-GR" sz="2000" i="1" dirty="0" smtClean="0">
                <a:solidFill>
                  <a:schemeClr val="hlink"/>
                </a:solidFill>
                <a:effectLst>
                  <a:outerShdw blurRad="38100" dist="38100" dir="2700000" algn="tl">
                    <a:srgbClr val="C0C0C0"/>
                  </a:outerShdw>
                </a:effectLst>
                <a:latin typeface="Comic Sans MS" pitchFamily="66" charset="0"/>
              </a:rPr>
              <a:t>Σε ασθενείς με ήπια ή υποτροπιάζουσα μικροσκοπική αιματουρία ή ήπια </a:t>
            </a:r>
          </a:p>
          <a:p>
            <a:pPr>
              <a:lnSpc>
                <a:spcPct val="80000"/>
              </a:lnSpc>
              <a:buFont typeface="Arial" charset="0"/>
              <a:buNone/>
              <a:defRPr/>
            </a:pPr>
            <a:r>
              <a:rPr lang="el-GR" sz="2000" i="1" dirty="0" smtClean="0">
                <a:solidFill>
                  <a:schemeClr val="hlink"/>
                </a:solidFill>
                <a:effectLst>
                  <a:outerShdw blurRad="38100" dist="38100" dir="2700000" algn="tl">
                    <a:srgbClr val="C0C0C0"/>
                  </a:outerShdw>
                </a:effectLst>
                <a:latin typeface="Comic Sans MS" pitchFamily="66" charset="0"/>
              </a:rPr>
              <a:t>λευκωματουρία &lt;3</a:t>
            </a:r>
            <a:r>
              <a:rPr lang="en-US" sz="2000" i="1" dirty="0" smtClean="0">
                <a:solidFill>
                  <a:schemeClr val="hlink"/>
                </a:solidFill>
                <a:effectLst>
                  <a:outerShdw blurRad="38100" dist="38100" dir="2700000" algn="tl">
                    <a:srgbClr val="C0C0C0"/>
                  </a:outerShdw>
                </a:effectLst>
                <a:latin typeface="Comic Sans MS" pitchFamily="66" charset="0"/>
              </a:rPr>
              <a:t>g/24h</a:t>
            </a:r>
            <a:r>
              <a:rPr lang="el-GR" sz="2000" i="1" dirty="0" smtClean="0">
                <a:solidFill>
                  <a:schemeClr val="hlink"/>
                </a:solidFill>
                <a:effectLst>
                  <a:outerShdw blurRad="38100" dist="38100" dir="2700000" algn="tl">
                    <a:srgbClr val="C0C0C0"/>
                  </a:outerShdw>
                </a:effectLst>
                <a:latin typeface="Comic Sans MS" pitchFamily="66" charset="0"/>
              </a:rPr>
              <a:t> μπορεί να υποκρύπτεται ενεργός νόσος που </a:t>
            </a:r>
          </a:p>
          <a:p>
            <a:pPr>
              <a:lnSpc>
                <a:spcPct val="80000"/>
              </a:lnSpc>
              <a:buFont typeface="Arial" charset="0"/>
              <a:buNone/>
              <a:defRPr/>
            </a:pPr>
            <a:r>
              <a:rPr lang="el-GR" sz="2000" i="1" dirty="0" smtClean="0">
                <a:solidFill>
                  <a:schemeClr val="hlink"/>
                </a:solidFill>
                <a:effectLst>
                  <a:outerShdw blurRad="38100" dist="38100" dir="2700000" algn="tl">
                    <a:srgbClr val="C0C0C0"/>
                  </a:outerShdw>
                </a:effectLst>
                <a:latin typeface="Comic Sans MS" pitchFamily="66" charset="0"/>
              </a:rPr>
              <a:t>μακροχρόνια θα προκαλέσει εξελισσόμενη ΧΝΝ, η οποία μπορεί να </a:t>
            </a:r>
          </a:p>
          <a:p>
            <a:pPr>
              <a:lnSpc>
                <a:spcPct val="80000"/>
              </a:lnSpc>
              <a:buFont typeface="Arial" charset="0"/>
              <a:buNone/>
              <a:defRPr/>
            </a:pPr>
            <a:r>
              <a:rPr lang="el-GR" sz="2000" i="1" dirty="0" smtClean="0">
                <a:solidFill>
                  <a:schemeClr val="hlink"/>
                </a:solidFill>
                <a:effectLst>
                  <a:outerShdw blurRad="38100" dist="38100" dir="2700000" algn="tl">
                    <a:srgbClr val="C0C0C0"/>
                  </a:outerShdw>
                </a:effectLst>
                <a:latin typeface="Comic Sans MS" pitchFamily="66" charset="0"/>
              </a:rPr>
              <a:t>υποεκτιμηθεί αρχικά λόγω της σχετικά καλής διατήρησης της </a:t>
            </a:r>
            <a:r>
              <a:rPr lang="en-US" sz="2000" i="1" dirty="0" err="1" smtClean="0">
                <a:solidFill>
                  <a:schemeClr val="hlink"/>
                </a:solidFill>
                <a:effectLst>
                  <a:outerShdw blurRad="38100" dist="38100" dir="2700000" algn="tl">
                    <a:srgbClr val="C0C0C0"/>
                  </a:outerShdw>
                </a:effectLst>
                <a:latin typeface="Comic Sans MS" pitchFamily="66" charset="0"/>
              </a:rPr>
              <a:t>SCr</a:t>
            </a:r>
            <a:r>
              <a:rPr lang="en-US" sz="2000" i="1" dirty="0" smtClean="0">
                <a:solidFill>
                  <a:schemeClr val="hlink"/>
                </a:solidFill>
                <a:effectLst>
                  <a:outerShdw blurRad="38100" dist="38100" dir="2700000" algn="tl">
                    <a:srgbClr val="C0C0C0"/>
                  </a:outerShdw>
                </a:effectLst>
                <a:latin typeface="Comic Sans MS" pitchFamily="66" charset="0"/>
              </a:rPr>
              <a:t> </a:t>
            </a:r>
            <a:endParaRPr lang="el-GR" sz="2000" i="1" dirty="0" smtClean="0">
              <a:solidFill>
                <a:schemeClr val="hlink"/>
              </a:solidFill>
              <a:effectLst>
                <a:outerShdw blurRad="38100" dist="38100" dir="2700000" algn="tl">
                  <a:srgbClr val="C0C0C0"/>
                </a:outerShdw>
              </a:effectLst>
              <a:latin typeface="Comic Sans MS" pitchFamily="66" charset="0"/>
            </a:endParaRPr>
          </a:p>
          <a:p>
            <a:pPr>
              <a:lnSpc>
                <a:spcPct val="80000"/>
              </a:lnSpc>
              <a:buFont typeface="Arial" charset="0"/>
              <a:buNone/>
              <a:defRPr/>
            </a:pPr>
            <a:r>
              <a:rPr lang="el-GR" sz="2000" i="1" dirty="0" smtClean="0">
                <a:solidFill>
                  <a:schemeClr val="hlink"/>
                </a:solidFill>
                <a:effectLst>
                  <a:outerShdw blurRad="38100" dist="38100" dir="2700000" algn="tl">
                    <a:srgbClr val="C0C0C0"/>
                  </a:outerShdw>
                </a:effectLst>
                <a:latin typeface="Comic Sans MS" pitchFamily="66" charset="0"/>
              </a:rPr>
              <a:t>από την </a:t>
            </a:r>
            <a:r>
              <a:rPr lang="el-GR" sz="2000" i="1" dirty="0" err="1" smtClean="0">
                <a:solidFill>
                  <a:schemeClr val="hlink"/>
                </a:solidFill>
                <a:effectLst>
                  <a:outerShdw blurRad="38100" dist="38100" dir="2700000" algn="tl">
                    <a:srgbClr val="C0C0C0"/>
                  </a:outerShdw>
                </a:effectLst>
                <a:latin typeface="Comic Sans MS" pitchFamily="66" charset="0"/>
              </a:rPr>
              <a:t>αντιρροπιστική</a:t>
            </a:r>
            <a:r>
              <a:rPr lang="el-GR" sz="2000" i="1" dirty="0" smtClean="0">
                <a:solidFill>
                  <a:schemeClr val="hlink"/>
                </a:solidFill>
                <a:effectLst>
                  <a:outerShdw blurRad="38100" dist="38100" dir="2700000" algn="tl">
                    <a:srgbClr val="C0C0C0"/>
                  </a:outerShdw>
                </a:effectLst>
                <a:latin typeface="Comic Sans MS" pitchFamily="66" charset="0"/>
              </a:rPr>
              <a:t> </a:t>
            </a:r>
            <a:r>
              <a:rPr lang="el-GR" sz="2000" i="1" dirty="0" err="1" smtClean="0">
                <a:solidFill>
                  <a:schemeClr val="hlink"/>
                </a:solidFill>
                <a:effectLst>
                  <a:outerShdw blurRad="38100" dist="38100" dir="2700000" algn="tl">
                    <a:srgbClr val="C0C0C0"/>
                  </a:outerShdw>
                </a:effectLst>
                <a:latin typeface="Comic Sans MS" pitchFamily="66" charset="0"/>
              </a:rPr>
              <a:t>υπερδιήθηση</a:t>
            </a:r>
            <a:r>
              <a:rPr lang="el-GR" sz="2000" i="1" dirty="0" smtClean="0">
                <a:solidFill>
                  <a:schemeClr val="hlink"/>
                </a:solidFill>
                <a:effectLst>
                  <a:outerShdw blurRad="38100" dist="38100" dir="2700000" algn="tl">
                    <a:srgbClr val="C0C0C0"/>
                  </a:outerShdw>
                </a:effectLst>
                <a:latin typeface="Comic Sans MS" pitchFamily="66" charset="0"/>
              </a:rPr>
              <a:t> των υπολειπομένων </a:t>
            </a:r>
            <a:r>
              <a:rPr lang="el-GR" sz="2000" i="1" dirty="0" err="1" smtClean="0">
                <a:solidFill>
                  <a:schemeClr val="hlink"/>
                </a:solidFill>
                <a:effectLst>
                  <a:outerShdw blurRad="38100" dist="38100" dir="2700000" algn="tl">
                    <a:srgbClr val="C0C0C0"/>
                  </a:outerShdw>
                </a:effectLst>
                <a:latin typeface="Comic Sans MS" pitchFamily="66" charset="0"/>
              </a:rPr>
              <a:t>νεφρώνων</a:t>
            </a:r>
            <a:r>
              <a:rPr lang="el-GR" sz="2000" i="1" dirty="0" smtClean="0">
                <a:solidFill>
                  <a:schemeClr val="hlink"/>
                </a:solidFill>
                <a:effectLst>
                  <a:outerShdw blurRad="38100" dist="38100" dir="2700000" algn="tl">
                    <a:srgbClr val="C0C0C0"/>
                  </a:outerShdw>
                </a:effectLst>
                <a:latin typeface="Comic Sans MS" pitchFamily="66" charset="0"/>
              </a:rPr>
              <a:t>.</a:t>
            </a:r>
          </a:p>
          <a:p>
            <a:pPr>
              <a:lnSpc>
                <a:spcPct val="80000"/>
              </a:lnSpc>
              <a:buFont typeface="Arial" charset="0"/>
              <a:buNone/>
              <a:defRPr/>
            </a:pPr>
            <a:endParaRPr lang="en-US" sz="2000" i="1" dirty="0" smtClean="0">
              <a:solidFill>
                <a:schemeClr val="hlink"/>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ipe(down)">
                                      <p:cBhvr>
                                        <p:cTn id="7" dur="500"/>
                                        <p:tgtEl>
                                          <p:spTgt spid="61442"/>
                                        </p:tgtEl>
                                      </p:cBhvr>
                                    </p:animEffect>
                                  </p:childTnLst>
                                </p:cTn>
                              </p:par>
                              <p:par>
                                <p:cTn id="8" presetID="22" presetClass="entr" presetSubtype="4" fill="hold" nodeType="withEffect">
                                  <p:stCondLst>
                                    <p:cond delay="0"/>
                                  </p:stCondLst>
                                  <p:childTnLst>
                                    <p:set>
                                      <p:cBhvr>
                                        <p:cTn id="9" dur="1" fill="hold">
                                          <p:stCondLst>
                                            <p:cond delay="0"/>
                                          </p:stCondLst>
                                        </p:cTn>
                                        <p:tgtEl>
                                          <p:spTgt spid="61443">
                                            <p:txEl>
                                              <p:pRg st="0" end="0"/>
                                            </p:txEl>
                                          </p:spTgt>
                                        </p:tgtEl>
                                        <p:attrNameLst>
                                          <p:attrName>style.visibility</p:attrName>
                                        </p:attrNameLst>
                                      </p:cBhvr>
                                      <p:to>
                                        <p:strVal val="visible"/>
                                      </p:to>
                                    </p:set>
                                    <p:animEffect transition="in" filter="wipe(down)">
                                      <p:cBhvr>
                                        <p:cTn id="10" dur="500"/>
                                        <p:tgtEl>
                                          <p:spTgt spid="61443">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wipe(down)">
                                      <p:cBhvr>
                                        <p:cTn id="13" dur="500"/>
                                        <p:tgtEl>
                                          <p:spTgt spid="61443">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1443">
                                            <p:txEl>
                                              <p:pRg st="2" end="2"/>
                                            </p:txEl>
                                          </p:spTgt>
                                        </p:tgtEl>
                                        <p:attrNameLst>
                                          <p:attrName>style.visibility</p:attrName>
                                        </p:attrNameLst>
                                      </p:cBhvr>
                                      <p:to>
                                        <p:strVal val="visible"/>
                                      </p:to>
                                    </p:set>
                                    <p:animEffect transition="in" filter="wipe(down)">
                                      <p:cBhvr>
                                        <p:cTn id="16" dur="500"/>
                                        <p:tgtEl>
                                          <p:spTgt spid="61443">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Effect transition="in" filter="wipe(down)">
                                      <p:cBhvr>
                                        <p:cTn id="19" dur="500"/>
                                        <p:tgtEl>
                                          <p:spTgt spid="6144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1443">
                                            <p:txEl>
                                              <p:pRg st="5" end="5"/>
                                            </p:txEl>
                                          </p:spTgt>
                                        </p:tgtEl>
                                        <p:attrNameLst>
                                          <p:attrName>style.visibility</p:attrName>
                                        </p:attrNameLst>
                                      </p:cBhvr>
                                      <p:to>
                                        <p:strVal val="visible"/>
                                      </p:to>
                                    </p:set>
                                    <p:animEffect transition="in" filter="wipe(down)">
                                      <p:cBhvr>
                                        <p:cTn id="24" dur="500"/>
                                        <p:tgtEl>
                                          <p:spTgt spid="6144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1443">
                                            <p:txEl>
                                              <p:pRg st="6" end="6"/>
                                            </p:txEl>
                                          </p:spTgt>
                                        </p:tgtEl>
                                        <p:attrNameLst>
                                          <p:attrName>style.visibility</p:attrName>
                                        </p:attrNameLst>
                                      </p:cBhvr>
                                      <p:to>
                                        <p:strVal val="visible"/>
                                      </p:to>
                                    </p:set>
                                    <p:animEffect transition="in" filter="wipe(down)">
                                      <p:cBhvr>
                                        <p:cTn id="27" dur="500"/>
                                        <p:tgtEl>
                                          <p:spTgt spid="6144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1443">
                                            <p:txEl>
                                              <p:pRg st="7" end="7"/>
                                            </p:txEl>
                                          </p:spTgt>
                                        </p:tgtEl>
                                        <p:attrNameLst>
                                          <p:attrName>style.visibility</p:attrName>
                                        </p:attrNameLst>
                                      </p:cBhvr>
                                      <p:to>
                                        <p:strVal val="visible"/>
                                      </p:to>
                                    </p:set>
                                    <p:animEffect transition="in" filter="wipe(down)">
                                      <p:cBhvr>
                                        <p:cTn id="30" dur="500"/>
                                        <p:tgtEl>
                                          <p:spTgt spid="6144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1443">
                                            <p:txEl>
                                              <p:pRg st="8" end="8"/>
                                            </p:txEl>
                                          </p:spTgt>
                                        </p:tgtEl>
                                        <p:attrNameLst>
                                          <p:attrName>style.visibility</p:attrName>
                                        </p:attrNameLst>
                                      </p:cBhvr>
                                      <p:to>
                                        <p:strVal val="visible"/>
                                      </p:to>
                                    </p:set>
                                    <p:animEffect transition="in" filter="wipe(down)">
                                      <p:cBhvr>
                                        <p:cTn id="33" dur="500"/>
                                        <p:tgtEl>
                                          <p:spTgt spid="6144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61443">
                                            <p:txEl>
                                              <p:pRg st="10" end="10"/>
                                            </p:txEl>
                                          </p:spTgt>
                                        </p:tgtEl>
                                        <p:attrNameLst>
                                          <p:attrName>style.visibility</p:attrName>
                                        </p:attrNameLst>
                                      </p:cBhvr>
                                      <p:to>
                                        <p:strVal val="visible"/>
                                      </p:to>
                                    </p:set>
                                    <p:animEffect transition="in" filter="wipe(down)">
                                      <p:cBhvr>
                                        <p:cTn id="38" dur="500"/>
                                        <p:tgtEl>
                                          <p:spTgt spid="61443">
                                            <p:txEl>
                                              <p:pRg st="10" end="1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61443">
                                            <p:txEl>
                                              <p:pRg st="11" end="11"/>
                                            </p:txEl>
                                          </p:spTgt>
                                        </p:tgtEl>
                                        <p:attrNameLst>
                                          <p:attrName>style.visibility</p:attrName>
                                        </p:attrNameLst>
                                      </p:cBhvr>
                                      <p:to>
                                        <p:strVal val="visible"/>
                                      </p:to>
                                    </p:set>
                                    <p:animEffect transition="in" filter="wipe(down)">
                                      <p:cBhvr>
                                        <p:cTn id="41" dur="500"/>
                                        <p:tgtEl>
                                          <p:spTgt spid="61443">
                                            <p:txEl>
                                              <p:pRg st="11" end="11"/>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61443">
                                            <p:txEl>
                                              <p:pRg st="12" end="12"/>
                                            </p:txEl>
                                          </p:spTgt>
                                        </p:tgtEl>
                                        <p:attrNameLst>
                                          <p:attrName>style.visibility</p:attrName>
                                        </p:attrNameLst>
                                      </p:cBhvr>
                                      <p:to>
                                        <p:strVal val="visible"/>
                                      </p:to>
                                    </p:set>
                                    <p:animEffect transition="in" filter="wipe(down)">
                                      <p:cBhvr>
                                        <p:cTn id="44" dur="500"/>
                                        <p:tgtEl>
                                          <p:spTgt spid="61443">
                                            <p:txEl>
                                              <p:pRg st="12" end="12"/>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61443">
                                            <p:txEl>
                                              <p:pRg st="13" end="13"/>
                                            </p:txEl>
                                          </p:spTgt>
                                        </p:tgtEl>
                                        <p:attrNameLst>
                                          <p:attrName>style.visibility</p:attrName>
                                        </p:attrNameLst>
                                      </p:cBhvr>
                                      <p:to>
                                        <p:strVal val="visible"/>
                                      </p:to>
                                    </p:set>
                                    <p:animEffect transition="in" filter="wipe(down)">
                                      <p:cBhvr>
                                        <p:cTn id="47" dur="500"/>
                                        <p:tgtEl>
                                          <p:spTgt spid="61443">
                                            <p:txEl>
                                              <p:pRg st="13" end="13"/>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61443">
                                            <p:txEl>
                                              <p:pRg st="14" end="14"/>
                                            </p:txEl>
                                          </p:spTgt>
                                        </p:tgtEl>
                                        <p:attrNameLst>
                                          <p:attrName>style.visibility</p:attrName>
                                        </p:attrNameLst>
                                      </p:cBhvr>
                                      <p:to>
                                        <p:strVal val="visible"/>
                                      </p:to>
                                    </p:set>
                                    <p:animEffect transition="in" filter="wipe(down)">
                                      <p:cBhvr>
                                        <p:cTn id="50" dur="500"/>
                                        <p:tgtEl>
                                          <p:spTgt spid="6144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p:txBody>
          <a:bodyPr rtlCol="0">
            <a:normAutofit/>
          </a:bodyPr>
          <a:lstStyle/>
          <a:p>
            <a:pPr eaLnBrk="1" fontAlgn="auto" hangingPunct="1">
              <a:spcAft>
                <a:spcPts val="0"/>
              </a:spcAft>
              <a:defRPr/>
            </a:pPr>
            <a:r>
              <a:rPr lang="en-US" sz="3200" b="1" i="1" smtClean="0">
                <a:solidFill>
                  <a:srgbClr val="FF0000"/>
                </a:solidFill>
                <a:effectLst>
                  <a:outerShdw blurRad="38100" dist="38100" dir="2700000" algn="tl">
                    <a:srgbClr val="C0C0C0"/>
                  </a:outerShdw>
                </a:effectLst>
              </a:rPr>
              <a:t>The treatment of lupus nephritis</a:t>
            </a:r>
            <a:br>
              <a:rPr lang="en-US" sz="3200" b="1" i="1" smtClean="0">
                <a:solidFill>
                  <a:srgbClr val="FF0000"/>
                </a:solidFill>
                <a:effectLst>
                  <a:outerShdw blurRad="38100" dist="38100" dir="2700000" algn="tl">
                    <a:srgbClr val="C0C0C0"/>
                  </a:outerShdw>
                </a:effectLst>
              </a:rPr>
            </a:br>
            <a:r>
              <a:rPr lang="en-US" sz="3200" b="1" i="1" smtClean="0">
                <a:solidFill>
                  <a:srgbClr val="FF0000"/>
                </a:solidFill>
                <a:effectLst>
                  <a:outerShdw blurRad="38100" dist="38100" dir="2700000" algn="tl">
                    <a:srgbClr val="C0C0C0"/>
                  </a:outerShdw>
                </a:effectLst>
              </a:rPr>
              <a:t>Principal discussant: ALFRED D. STEINBERG</a:t>
            </a:r>
            <a:endParaRPr lang="el-GR" sz="3200" b="1" i="1" smtClean="0">
              <a:solidFill>
                <a:srgbClr val="FF0000"/>
              </a:solidFill>
              <a:effectLst>
                <a:outerShdw blurRad="38100" dist="38100" dir="2700000" algn="tl">
                  <a:srgbClr val="C0C0C0"/>
                </a:outerShdw>
              </a:effectLst>
            </a:endParaRPr>
          </a:p>
        </p:txBody>
      </p:sp>
      <p:pic>
        <p:nvPicPr>
          <p:cNvPr id="35842" name="Picture 2"/>
          <p:cNvPicPr>
            <a:picLocks noChangeAspect="1" noChangeArrowheads="1"/>
          </p:cNvPicPr>
          <p:nvPr/>
        </p:nvPicPr>
        <p:blipFill>
          <a:blip r:embed="rId2"/>
          <a:srcRect/>
          <a:stretch>
            <a:fillRect/>
          </a:stretch>
        </p:blipFill>
        <p:spPr bwMode="auto">
          <a:xfrm>
            <a:off x="2428875" y="1447800"/>
            <a:ext cx="5081588" cy="3309938"/>
          </a:xfrm>
          <a:prstGeom prst="rect">
            <a:avLst/>
          </a:prstGeom>
          <a:noFill/>
          <a:ln w="9525">
            <a:noFill/>
            <a:miter lim="800000"/>
            <a:headEnd/>
            <a:tailEnd/>
          </a:ln>
        </p:spPr>
      </p:pic>
      <p:pic>
        <p:nvPicPr>
          <p:cNvPr id="35843" name="Picture 3"/>
          <p:cNvPicPr>
            <a:picLocks noGrp="1" noChangeAspect="1" noChangeArrowheads="1"/>
          </p:cNvPicPr>
          <p:nvPr>
            <p:ph idx="4294967295"/>
          </p:nvPr>
        </p:nvPicPr>
        <p:blipFill>
          <a:blip r:embed="rId3"/>
          <a:srcRect/>
          <a:stretch>
            <a:fillRect/>
          </a:stretch>
        </p:blipFill>
        <p:spPr>
          <a:xfrm>
            <a:off x="4000500" y="4572000"/>
            <a:ext cx="1514475" cy="276225"/>
          </a:xfrm>
        </p:spPr>
      </p:pic>
      <p:pic>
        <p:nvPicPr>
          <p:cNvPr id="35844" name="Picture 4"/>
          <p:cNvPicPr>
            <a:picLocks noChangeAspect="1" noChangeArrowheads="1"/>
          </p:cNvPicPr>
          <p:nvPr/>
        </p:nvPicPr>
        <p:blipFill>
          <a:blip r:embed="rId4"/>
          <a:srcRect/>
          <a:stretch>
            <a:fillRect/>
          </a:stretch>
        </p:blipFill>
        <p:spPr bwMode="auto">
          <a:xfrm>
            <a:off x="2071688" y="4786313"/>
            <a:ext cx="5638800" cy="1876425"/>
          </a:xfrm>
          <a:prstGeom prst="rect">
            <a:avLst/>
          </a:prstGeom>
          <a:noFill/>
          <a:ln w="9525">
            <a:noFill/>
            <a:miter lim="800000"/>
            <a:headEnd/>
            <a:tailEnd/>
          </a:ln>
        </p:spPr>
      </p:pic>
      <p:pic>
        <p:nvPicPr>
          <p:cNvPr id="35845" name="Picture 5"/>
          <p:cNvPicPr>
            <a:picLocks noChangeAspect="1" noChangeArrowheads="1"/>
          </p:cNvPicPr>
          <p:nvPr/>
        </p:nvPicPr>
        <p:blipFill>
          <a:blip r:embed="rId5"/>
          <a:srcRect/>
          <a:stretch>
            <a:fillRect/>
          </a:stretch>
        </p:blipFill>
        <p:spPr bwMode="auto">
          <a:xfrm>
            <a:off x="6643688" y="6634163"/>
            <a:ext cx="2500312" cy="223837"/>
          </a:xfrm>
          <a:prstGeom prst="rect">
            <a:avLst/>
          </a:prstGeom>
          <a:noFill/>
          <a:ln w="9525">
            <a:noFill/>
            <a:miter lim="800000"/>
            <a:headEnd/>
            <a:tailEnd/>
          </a:ln>
        </p:spPr>
      </p:pic>
      <p:sp>
        <p:nvSpPr>
          <p:cNvPr id="35846" name="Line 8"/>
          <p:cNvSpPr>
            <a:spLocks noChangeShapeType="1"/>
          </p:cNvSpPr>
          <p:nvPr/>
        </p:nvSpPr>
        <p:spPr bwMode="auto">
          <a:xfrm flipV="1">
            <a:off x="4572000" y="1916113"/>
            <a:ext cx="0" cy="2376487"/>
          </a:xfrm>
          <a:prstGeom prst="line">
            <a:avLst/>
          </a:prstGeom>
          <a:noFill/>
          <a:ln w="38100">
            <a:solidFill>
              <a:srgbClr val="009900"/>
            </a:solidFill>
            <a:prstDash val="dash"/>
            <a:round/>
            <a:headEnd/>
            <a:tailEnd/>
          </a:ln>
        </p:spPr>
        <p:txBody>
          <a:bodyPr/>
          <a:lstStyle/>
          <a:p>
            <a:endParaRPr lang="el-GR"/>
          </a:p>
        </p:txBody>
      </p:sp>
      <p:sp>
        <p:nvSpPr>
          <p:cNvPr id="35847" name="Line 8"/>
          <p:cNvSpPr>
            <a:spLocks noChangeShapeType="1"/>
          </p:cNvSpPr>
          <p:nvPr/>
        </p:nvSpPr>
        <p:spPr bwMode="auto">
          <a:xfrm flipV="1">
            <a:off x="3635375" y="1700213"/>
            <a:ext cx="0" cy="2592387"/>
          </a:xfrm>
          <a:prstGeom prst="line">
            <a:avLst/>
          </a:prstGeom>
          <a:noFill/>
          <a:ln w="38100">
            <a:solidFill>
              <a:schemeClr val="folHlink"/>
            </a:solidFill>
            <a:prstDash val="sysDot"/>
            <a:round/>
            <a:headEnd/>
            <a:tailEnd/>
          </a:ln>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5842"/>
                                        </p:tgtEl>
                                        <p:attrNameLst>
                                          <p:attrName>style.visibility</p:attrName>
                                        </p:attrNameLst>
                                      </p:cBhvr>
                                      <p:to>
                                        <p:strVal val="visible"/>
                                      </p:to>
                                    </p:set>
                                    <p:animEffect transition="in" filter="wipe(down)">
                                      <p:cBhvr>
                                        <p:cTn id="10" dur="500"/>
                                        <p:tgtEl>
                                          <p:spTgt spid="35842"/>
                                        </p:tgtEl>
                                      </p:cBhvr>
                                    </p:animEffect>
                                  </p:childTnLst>
                                </p:cTn>
                              </p:par>
                              <p:par>
                                <p:cTn id="11" presetID="22" presetClass="entr" presetSubtype="4" fill="hold" nodeType="withEffect">
                                  <p:stCondLst>
                                    <p:cond delay="0"/>
                                  </p:stCondLst>
                                  <p:childTnLst>
                                    <p:set>
                                      <p:cBhvr>
                                        <p:cTn id="12" dur="1" fill="hold">
                                          <p:stCondLst>
                                            <p:cond delay="0"/>
                                          </p:stCondLst>
                                        </p:cTn>
                                        <p:tgtEl>
                                          <p:spTgt spid="35844"/>
                                        </p:tgtEl>
                                        <p:attrNameLst>
                                          <p:attrName>style.visibility</p:attrName>
                                        </p:attrNameLst>
                                      </p:cBhvr>
                                      <p:to>
                                        <p:strVal val="visible"/>
                                      </p:to>
                                    </p:set>
                                    <p:animEffect transition="in" filter="wipe(down)">
                                      <p:cBhvr>
                                        <p:cTn id="13" dur="500"/>
                                        <p:tgtEl>
                                          <p:spTgt spid="3584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5847"/>
                                        </p:tgtEl>
                                        <p:attrNameLst>
                                          <p:attrName>style.visibility</p:attrName>
                                        </p:attrNameLst>
                                      </p:cBhvr>
                                      <p:to>
                                        <p:strVal val="visible"/>
                                      </p:to>
                                    </p:set>
                                    <p:animEffect transition="in" filter="wipe(down)">
                                      <p:cBhvr>
                                        <p:cTn id="16" dur="500"/>
                                        <p:tgtEl>
                                          <p:spTgt spid="358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5846"/>
                                        </p:tgtEl>
                                        <p:attrNameLst>
                                          <p:attrName>style.visibility</p:attrName>
                                        </p:attrNameLst>
                                      </p:cBhvr>
                                      <p:to>
                                        <p:strVal val="visible"/>
                                      </p:to>
                                    </p:set>
                                    <p:animEffect transition="in" filter="wipe(down)">
                                      <p:cBhvr>
                                        <p:cTn id="21"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846" grpId="0" animBg="1"/>
      <p:bldP spid="358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rtlCol="0">
            <a:normAutofit/>
          </a:bodyPr>
          <a:lstStyle/>
          <a:p>
            <a:pPr eaLnBrk="1" fontAlgn="auto" hangingPunct="1">
              <a:spcAft>
                <a:spcPts val="0"/>
              </a:spcAft>
              <a:defRPr/>
            </a:pPr>
            <a:r>
              <a:rPr lang="en-US" sz="3600" b="1" i="1" smtClean="0">
                <a:solidFill>
                  <a:srgbClr val="FF0000"/>
                </a:solidFill>
                <a:effectLst>
                  <a:outerShdw blurRad="38100" dist="38100" dir="2700000" algn="tl">
                    <a:srgbClr val="C0C0C0"/>
                  </a:outerShdw>
                </a:effectLst>
              </a:rPr>
              <a:t>The treatment of lupus nephritis</a:t>
            </a:r>
            <a:br>
              <a:rPr lang="en-US" sz="3600" b="1" i="1" smtClean="0">
                <a:solidFill>
                  <a:srgbClr val="FF0000"/>
                </a:solidFill>
                <a:effectLst>
                  <a:outerShdw blurRad="38100" dist="38100" dir="2700000" algn="tl">
                    <a:srgbClr val="C0C0C0"/>
                  </a:outerShdw>
                </a:effectLst>
              </a:rPr>
            </a:br>
            <a:r>
              <a:rPr lang="en-US" sz="3600" b="1" i="1" smtClean="0">
                <a:solidFill>
                  <a:srgbClr val="FF0000"/>
                </a:solidFill>
                <a:effectLst>
                  <a:outerShdw blurRad="38100" dist="38100" dir="2700000" algn="tl">
                    <a:srgbClr val="C0C0C0"/>
                  </a:outerShdw>
                </a:effectLst>
              </a:rPr>
              <a:t>Principal discussant: ALFRED D. </a:t>
            </a:r>
            <a:r>
              <a:rPr lang="en-US" b="1" i="1" smtClean="0">
                <a:solidFill>
                  <a:srgbClr val="FF0000"/>
                </a:solidFill>
                <a:effectLst>
                  <a:outerShdw blurRad="38100" dist="38100" dir="2700000" algn="tl">
                    <a:srgbClr val="C0C0C0"/>
                  </a:outerShdw>
                </a:effectLst>
              </a:rPr>
              <a:t>STEINBERG</a:t>
            </a:r>
            <a:endParaRPr lang="el-GR" b="1" i="1" smtClean="0">
              <a:solidFill>
                <a:srgbClr val="FF0000"/>
              </a:solidFill>
              <a:effectLst>
                <a:outerShdw blurRad="38100" dist="38100" dir="2700000" algn="tl">
                  <a:srgbClr val="C0C0C0"/>
                </a:outerShdw>
              </a:effectLst>
            </a:endParaRPr>
          </a:p>
        </p:txBody>
      </p:sp>
      <p:pic>
        <p:nvPicPr>
          <p:cNvPr id="36866" name="Picture 2"/>
          <p:cNvPicPr>
            <a:picLocks noChangeAspect="1" noChangeArrowheads="1"/>
          </p:cNvPicPr>
          <p:nvPr/>
        </p:nvPicPr>
        <p:blipFill>
          <a:blip r:embed="rId2"/>
          <a:srcRect/>
          <a:stretch>
            <a:fillRect/>
          </a:stretch>
        </p:blipFill>
        <p:spPr bwMode="auto">
          <a:xfrm>
            <a:off x="1979613" y="1271588"/>
            <a:ext cx="5368925" cy="3586162"/>
          </a:xfrm>
          <a:prstGeom prst="rect">
            <a:avLst/>
          </a:prstGeom>
          <a:noFill/>
          <a:ln w="9525">
            <a:noFill/>
            <a:miter lim="800000"/>
            <a:headEnd/>
            <a:tailEnd/>
          </a:ln>
        </p:spPr>
      </p:pic>
      <p:pic>
        <p:nvPicPr>
          <p:cNvPr id="36867" name="Picture 3"/>
          <p:cNvPicPr>
            <a:picLocks noGrp="1" noChangeAspect="1" noChangeArrowheads="1"/>
          </p:cNvPicPr>
          <p:nvPr>
            <p:ph idx="1"/>
          </p:nvPr>
        </p:nvPicPr>
        <p:blipFill>
          <a:blip r:embed="rId3"/>
          <a:srcRect/>
          <a:stretch>
            <a:fillRect/>
          </a:stretch>
        </p:blipFill>
        <p:spPr>
          <a:xfrm>
            <a:off x="2000250" y="4857750"/>
            <a:ext cx="5638800" cy="1876425"/>
          </a:xfrm>
        </p:spPr>
      </p:pic>
      <p:pic>
        <p:nvPicPr>
          <p:cNvPr id="36868" name="Picture 4"/>
          <p:cNvPicPr>
            <a:picLocks noChangeAspect="1" noChangeArrowheads="1"/>
          </p:cNvPicPr>
          <p:nvPr/>
        </p:nvPicPr>
        <p:blipFill>
          <a:blip r:embed="rId4"/>
          <a:srcRect/>
          <a:stretch>
            <a:fillRect/>
          </a:stretch>
        </p:blipFill>
        <p:spPr bwMode="auto">
          <a:xfrm>
            <a:off x="6643688" y="6634163"/>
            <a:ext cx="2500312" cy="223837"/>
          </a:xfrm>
          <a:prstGeom prst="rect">
            <a:avLst/>
          </a:prstGeom>
          <a:noFill/>
          <a:ln w="9525">
            <a:noFill/>
            <a:miter lim="800000"/>
            <a:headEnd/>
            <a:tailEnd/>
          </a:ln>
        </p:spPr>
      </p:pic>
      <p:sp>
        <p:nvSpPr>
          <p:cNvPr id="36869" name="Line 9"/>
          <p:cNvSpPr>
            <a:spLocks noChangeShapeType="1"/>
          </p:cNvSpPr>
          <p:nvPr/>
        </p:nvSpPr>
        <p:spPr bwMode="auto">
          <a:xfrm flipV="1">
            <a:off x="4211638" y="1700213"/>
            <a:ext cx="0" cy="2520950"/>
          </a:xfrm>
          <a:prstGeom prst="line">
            <a:avLst/>
          </a:prstGeom>
          <a:noFill/>
          <a:ln w="38100">
            <a:solidFill>
              <a:srgbClr val="009900"/>
            </a:solidFill>
            <a:prstDash val="dash"/>
            <a:round/>
            <a:headEnd/>
            <a:tailEnd/>
          </a:ln>
        </p:spPr>
        <p:txBody>
          <a:bodyPr/>
          <a:lstStyle/>
          <a:p>
            <a:endParaRPr lang="el-GR"/>
          </a:p>
        </p:txBody>
      </p:sp>
      <p:sp>
        <p:nvSpPr>
          <p:cNvPr id="36870" name="Line 7"/>
          <p:cNvSpPr>
            <a:spLocks noChangeShapeType="1"/>
          </p:cNvSpPr>
          <p:nvPr/>
        </p:nvSpPr>
        <p:spPr bwMode="auto">
          <a:xfrm flipV="1">
            <a:off x="3276600" y="1484313"/>
            <a:ext cx="0" cy="2736850"/>
          </a:xfrm>
          <a:prstGeom prst="line">
            <a:avLst/>
          </a:prstGeom>
          <a:noFill/>
          <a:ln w="38100">
            <a:solidFill>
              <a:schemeClr val="folHlink"/>
            </a:solidFill>
            <a:prstDash val="sysDot"/>
            <a:round/>
            <a:headEnd/>
            <a:tailEnd/>
          </a:ln>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Effect transition="in" filter="wipe(down)">
                                      <p:cBhvr>
                                        <p:cTn id="10" dur="500"/>
                                        <p:tgtEl>
                                          <p:spTgt spid="36866"/>
                                        </p:tgtEl>
                                      </p:cBhvr>
                                    </p:animEffect>
                                  </p:childTnLst>
                                </p:cTn>
                              </p:par>
                              <p:par>
                                <p:cTn id="11" presetID="22" presetClass="entr" presetSubtype="4" fill="hold" nodeType="with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wipe(down)">
                                      <p:cBhvr>
                                        <p:cTn id="13" dur="500"/>
                                        <p:tgtEl>
                                          <p:spTgt spid="3686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870"/>
                                        </p:tgtEl>
                                        <p:attrNameLst>
                                          <p:attrName>style.visibility</p:attrName>
                                        </p:attrNameLst>
                                      </p:cBhvr>
                                      <p:to>
                                        <p:strVal val="visible"/>
                                      </p:to>
                                    </p:set>
                                    <p:animEffect transition="in" filter="wipe(down)">
                                      <p:cBhvr>
                                        <p:cTn id="16" dur="500"/>
                                        <p:tgtEl>
                                          <p:spTgt spid="3687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6869"/>
                                        </p:tgtEl>
                                        <p:attrNameLst>
                                          <p:attrName>style.visibility</p:attrName>
                                        </p:attrNameLst>
                                      </p:cBhvr>
                                      <p:to>
                                        <p:strVal val="visible"/>
                                      </p:to>
                                    </p:set>
                                    <p:animEffect transition="in" filter="wipe(down)">
                                      <p:cBhvr>
                                        <p:cTn id="21"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869" grpId="0" animBg="1"/>
      <p:bldP spid="368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p:txBody>
          <a:bodyPr/>
          <a:lstStyle/>
          <a:p>
            <a:pPr>
              <a:defRPr/>
            </a:pPr>
            <a:r>
              <a:rPr lang="el-GR" sz="3200" b="1" i="1" smtClean="0">
                <a:solidFill>
                  <a:srgbClr val="FF0000"/>
                </a:solidFill>
                <a:effectLst>
                  <a:outerShdw blurRad="38100" dist="38100" dir="2700000" algn="tl">
                    <a:srgbClr val="C0C0C0"/>
                  </a:outerShdw>
                </a:effectLst>
                <a:latin typeface="Arial" charset="0"/>
              </a:rPr>
              <a:t>ΝΕΦΡΙΤΙΔΑ ΛΥΚΟΥ-ΘΕΡΑΠΕΙΑ</a:t>
            </a:r>
            <a:endParaRPr lang="en-GB" sz="3200" b="1" i="1" smtClean="0">
              <a:solidFill>
                <a:srgbClr val="FF0000"/>
              </a:solidFill>
              <a:effectLst>
                <a:outerShdw blurRad="38100" dist="38100" dir="2700000" algn="tl">
                  <a:srgbClr val="C0C0C0"/>
                </a:outerShdw>
              </a:effectLst>
              <a:latin typeface="Arial" charset="0"/>
            </a:endParaRPr>
          </a:p>
        </p:txBody>
      </p:sp>
      <p:sp>
        <p:nvSpPr>
          <p:cNvPr id="74755" name="Rectangle 3"/>
          <p:cNvSpPr>
            <a:spLocks noGrp="1"/>
          </p:cNvSpPr>
          <p:nvPr>
            <p:ph type="body" idx="4294967295"/>
          </p:nvPr>
        </p:nvSpPr>
        <p:spPr>
          <a:xfrm>
            <a:off x="179388" y="1600200"/>
            <a:ext cx="8713787" cy="4525963"/>
          </a:xfrm>
        </p:spPr>
        <p:txBody>
          <a:bodyPr/>
          <a:lstStyle/>
          <a:p>
            <a:pPr>
              <a:lnSpc>
                <a:spcPct val="90000"/>
              </a:lnSpc>
              <a:buFont typeface="Arial" charset="0"/>
              <a:buNone/>
              <a:defRPr/>
            </a:pPr>
            <a:r>
              <a:rPr lang="el-GR" smtClean="0"/>
              <a:t> </a:t>
            </a:r>
            <a:r>
              <a:rPr lang="el-GR" sz="2800" i="1" smtClean="0">
                <a:effectLst>
                  <a:outerShdw blurRad="38100" dist="38100" dir="2700000" algn="tl">
                    <a:srgbClr val="C0C0C0"/>
                  </a:outerShdw>
                </a:effectLst>
                <a:latin typeface="Comic Sans MS" pitchFamily="66" charset="0"/>
              </a:rPr>
              <a:t>Η θεραπεία αποσκοπεί στην </a:t>
            </a:r>
            <a:r>
              <a:rPr lang="el-GR" sz="2800" b="1" i="1" smtClean="0">
                <a:solidFill>
                  <a:srgbClr val="009900"/>
                </a:solidFill>
                <a:effectLst>
                  <a:outerShdw blurRad="38100" dist="38100" dir="2700000" algn="tl">
                    <a:srgbClr val="C0C0C0"/>
                  </a:outerShdw>
                </a:effectLst>
                <a:latin typeface="Comic Sans MS" pitchFamily="66" charset="0"/>
              </a:rPr>
              <a:t>εξάλλειψη της</a:t>
            </a:r>
            <a:r>
              <a:rPr lang="el-GR" sz="2800" i="1" smtClean="0">
                <a:effectLst>
                  <a:outerShdw blurRad="38100" dist="38100" dir="2700000" algn="tl">
                    <a:srgbClr val="C0C0C0"/>
                  </a:outerShdw>
                </a:effectLst>
                <a:latin typeface="Comic Sans MS" pitchFamily="66" charset="0"/>
              </a:rPr>
              <a:t> </a:t>
            </a:r>
            <a:endParaRPr lang="en-US" sz="2800" i="1" smtClean="0">
              <a:effectLst>
                <a:outerShdw blurRad="38100" dist="38100" dir="2700000" algn="tl">
                  <a:srgbClr val="C0C0C0"/>
                </a:outerShdw>
              </a:effectLst>
              <a:latin typeface="Comic Sans MS" pitchFamily="66" charset="0"/>
            </a:endParaRPr>
          </a:p>
          <a:p>
            <a:pPr>
              <a:lnSpc>
                <a:spcPct val="90000"/>
              </a:lnSpc>
              <a:buFont typeface="Arial" charset="0"/>
              <a:buNone/>
              <a:defRPr/>
            </a:pPr>
            <a:r>
              <a:rPr lang="en-US" sz="2800" i="1" smtClean="0">
                <a:effectLst>
                  <a:outerShdw blurRad="38100" dist="38100" dir="2700000" algn="tl">
                    <a:srgbClr val="C0C0C0"/>
                  </a:outerShdw>
                </a:effectLst>
                <a:latin typeface="Comic Sans MS" pitchFamily="66" charset="0"/>
              </a:rPr>
              <a:t> </a:t>
            </a:r>
            <a:r>
              <a:rPr lang="el-GR" sz="2800" b="1" i="1" smtClean="0">
                <a:solidFill>
                  <a:srgbClr val="009900"/>
                </a:solidFill>
                <a:effectLst>
                  <a:outerShdw blurRad="38100" dist="38100" dir="2700000" algn="tl">
                    <a:srgbClr val="C0C0C0"/>
                  </a:outerShdw>
                </a:effectLst>
                <a:latin typeface="Comic Sans MS" pitchFamily="66" charset="0"/>
              </a:rPr>
              <a:t>φλεγμονής</a:t>
            </a:r>
            <a:r>
              <a:rPr lang="el-GR" sz="2800" i="1" smtClean="0">
                <a:effectLst>
                  <a:outerShdw blurRad="38100" dist="38100" dir="2700000" algn="tl">
                    <a:srgbClr val="C0C0C0"/>
                  </a:outerShdw>
                </a:effectLst>
                <a:latin typeface="Comic Sans MS" pitchFamily="66" charset="0"/>
              </a:rPr>
              <a:t> που χαρακτηρίζεται από την εξαφάνιση </a:t>
            </a:r>
            <a:endParaRPr lang="en-US" sz="2800" i="1" smtClean="0">
              <a:effectLst>
                <a:outerShdw blurRad="38100" dist="38100" dir="2700000" algn="tl">
                  <a:srgbClr val="C0C0C0"/>
                </a:outerShdw>
              </a:effectLst>
              <a:latin typeface="Comic Sans MS" pitchFamily="66" charset="0"/>
            </a:endParaRPr>
          </a:p>
          <a:p>
            <a:pPr>
              <a:lnSpc>
                <a:spcPct val="90000"/>
              </a:lnSpc>
              <a:buFont typeface="Arial" charset="0"/>
              <a:buNone/>
              <a:defRPr/>
            </a:pPr>
            <a:r>
              <a:rPr lang="en-US" sz="2800" i="1" smtClean="0">
                <a:effectLst>
                  <a:outerShdw blurRad="38100" dist="38100" dir="2700000" algn="tl">
                    <a:srgbClr val="C0C0C0"/>
                  </a:outerShdw>
                </a:effectLst>
                <a:latin typeface="Comic Sans MS" pitchFamily="66" charset="0"/>
              </a:rPr>
              <a:t> </a:t>
            </a:r>
            <a:r>
              <a:rPr lang="el-GR" sz="2800" i="1" smtClean="0">
                <a:effectLst>
                  <a:outerShdw blurRad="38100" dist="38100" dir="2700000" algn="tl">
                    <a:srgbClr val="C0C0C0"/>
                  </a:outerShdw>
                </a:effectLst>
                <a:latin typeface="Comic Sans MS" pitchFamily="66" charset="0"/>
              </a:rPr>
              <a:t>της αιματουρίας, πυουρίας, κυλινδρουρίας, μείωση </a:t>
            </a:r>
            <a:endParaRPr lang="en-US" sz="2800" i="1" smtClean="0">
              <a:effectLst>
                <a:outerShdw blurRad="38100" dist="38100" dir="2700000" algn="tl">
                  <a:srgbClr val="C0C0C0"/>
                </a:outerShdw>
              </a:effectLst>
              <a:latin typeface="Comic Sans MS" pitchFamily="66" charset="0"/>
            </a:endParaRPr>
          </a:p>
          <a:p>
            <a:pPr>
              <a:lnSpc>
                <a:spcPct val="90000"/>
              </a:lnSpc>
              <a:buFont typeface="Arial" charset="0"/>
              <a:buNone/>
              <a:defRPr/>
            </a:pPr>
            <a:r>
              <a:rPr lang="en-US" sz="2800" i="1" smtClean="0">
                <a:effectLst>
                  <a:outerShdw blurRad="38100" dist="38100" dir="2700000" algn="tl">
                    <a:srgbClr val="C0C0C0"/>
                  </a:outerShdw>
                </a:effectLst>
                <a:latin typeface="Comic Sans MS" pitchFamily="66" charset="0"/>
              </a:rPr>
              <a:t> </a:t>
            </a:r>
            <a:r>
              <a:rPr lang="el-GR" sz="2800" i="1" smtClean="0">
                <a:effectLst>
                  <a:outerShdw blurRad="38100" dist="38100" dir="2700000" algn="tl">
                    <a:srgbClr val="C0C0C0"/>
                  </a:outerShdw>
                </a:effectLst>
                <a:latin typeface="Comic Sans MS" pitchFamily="66" charset="0"/>
              </a:rPr>
              <a:t>της λευκωματουρίας, βελτίωση ή σταθεροποίηση της </a:t>
            </a:r>
            <a:endParaRPr lang="en-US" sz="2800" i="1" smtClean="0">
              <a:effectLst>
                <a:outerShdw blurRad="38100" dist="38100" dir="2700000" algn="tl">
                  <a:srgbClr val="C0C0C0"/>
                </a:outerShdw>
              </a:effectLst>
              <a:latin typeface="Comic Sans MS" pitchFamily="66" charset="0"/>
            </a:endParaRPr>
          </a:p>
          <a:p>
            <a:pPr>
              <a:lnSpc>
                <a:spcPct val="90000"/>
              </a:lnSpc>
              <a:buFont typeface="Arial" charset="0"/>
              <a:buNone/>
              <a:defRPr/>
            </a:pPr>
            <a:r>
              <a:rPr lang="en-US" sz="2800" i="1" smtClean="0">
                <a:effectLst>
                  <a:outerShdw blurRad="38100" dist="38100" dir="2700000" algn="tl">
                    <a:srgbClr val="C0C0C0"/>
                  </a:outerShdw>
                </a:effectLst>
                <a:latin typeface="Comic Sans MS" pitchFamily="66" charset="0"/>
              </a:rPr>
              <a:t> SCr</a:t>
            </a:r>
            <a:r>
              <a:rPr lang="el-GR" sz="2800" i="1" smtClean="0">
                <a:effectLst>
                  <a:outerShdw blurRad="38100" dist="38100" dir="2700000" algn="tl">
                    <a:srgbClr val="C0C0C0"/>
                  </a:outerShdw>
                </a:effectLst>
                <a:latin typeface="Comic Sans MS" pitchFamily="66" charset="0"/>
              </a:rPr>
              <a:t>. </a:t>
            </a:r>
          </a:p>
          <a:p>
            <a:pPr>
              <a:lnSpc>
                <a:spcPct val="90000"/>
              </a:lnSpc>
              <a:buFont typeface="Arial" charset="0"/>
              <a:buNone/>
              <a:defRPr/>
            </a:pPr>
            <a:r>
              <a:rPr lang="el-GR" sz="2800" i="1" smtClean="0">
                <a:effectLst>
                  <a:outerShdw blurRad="38100" dist="38100" dir="2700000" algn="tl">
                    <a:srgbClr val="C0C0C0"/>
                  </a:outerShdw>
                </a:effectLst>
                <a:latin typeface="Comic Sans MS" pitchFamily="66" charset="0"/>
              </a:rPr>
              <a:t>Εργαστηριακά εκφράζεται με </a:t>
            </a:r>
            <a:r>
              <a:rPr lang="el-GR" sz="2800" b="1" i="1" smtClean="0">
                <a:solidFill>
                  <a:schemeClr val="hlink"/>
                </a:solidFill>
                <a:effectLst>
                  <a:outerShdw blurRad="38100" dist="38100" dir="2700000" algn="tl">
                    <a:srgbClr val="C0C0C0"/>
                  </a:outerShdw>
                </a:effectLst>
                <a:latin typeface="Comic Sans MS" pitchFamily="66" charset="0"/>
              </a:rPr>
              <a:t>ανενεργές ίζημα στη</a:t>
            </a:r>
            <a:r>
              <a:rPr lang="el-GR" sz="2800" i="1" smtClean="0">
                <a:effectLst>
                  <a:outerShdw blurRad="38100" dist="38100" dir="2700000" algn="tl">
                    <a:srgbClr val="C0C0C0"/>
                  </a:outerShdw>
                </a:effectLst>
                <a:latin typeface="Comic Sans MS" pitchFamily="66" charset="0"/>
              </a:rPr>
              <a:t> </a:t>
            </a:r>
            <a:endParaRPr lang="en-US" sz="2800" i="1" smtClean="0">
              <a:effectLst>
                <a:outerShdw blurRad="38100" dist="38100" dir="2700000" algn="tl">
                  <a:srgbClr val="C0C0C0"/>
                </a:outerShdw>
              </a:effectLst>
              <a:latin typeface="Comic Sans MS" pitchFamily="66" charset="0"/>
            </a:endParaRPr>
          </a:p>
          <a:p>
            <a:pPr>
              <a:lnSpc>
                <a:spcPct val="90000"/>
              </a:lnSpc>
              <a:buFont typeface="Arial" charset="0"/>
              <a:buNone/>
              <a:defRPr/>
            </a:pPr>
            <a:r>
              <a:rPr lang="en-US" sz="2800" i="1" smtClean="0">
                <a:effectLst>
                  <a:outerShdw blurRad="38100" dist="38100" dir="2700000" algn="tl">
                    <a:srgbClr val="C0C0C0"/>
                  </a:outerShdw>
                </a:effectLst>
                <a:latin typeface="Comic Sans MS" pitchFamily="66" charset="0"/>
              </a:rPr>
              <a:t> </a:t>
            </a:r>
            <a:r>
              <a:rPr lang="el-GR" sz="2800" b="1" i="1" smtClean="0">
                <a:solidFill>
                  <a:schemeClr val="hlink"/>
                </a:solidFill>
                <a:effectLst>
                  <a:outerShdw blurRad="38100" dist="38100" dir="2700000" algn="tl">
                    <a:srgbClr val="C0C0C0"/>
                  </a:outerShdw>
                </a:effectLst>
                <a:latin typeface="Comic Sans MS" pitchFamily="66" charset="0"/>
              </a:rPr>
              <a:t>γενική ούρων</a:t>
            </a:r>
            <a:r>
              <a:rPr lang="el-GR" sz="2800" i="1" smtClean="0">
                <a:effectLst>
                  <a:outerShdw blurRad="38100" dist="38100" dir="2700000" algn="tl">
                    <a:srgbClr val="C0C0C0"/>
                  </a:outerShdw>
                </a:effectLst>
                <a:latin typeface="Comic Sans MS" pitchFamily="66" charset="0"/>
              </a:rPr>
              <a:t> δηλ. ερυθρά&lt;5 κ.ο.π., λευκά&lt;5 κ.ο.π., </a:t>
            </a:r>
            <a:endParaRPr lang="en-US" sz="2800" i="1" smtClean="0">
              <a:effectLst>
                <a:outerShdw blurRad="38100" dist="38100" dir="2700000" algn="tl">
                  <a:srgbClr val="C0C0C0"/>
                </a:outerShdw>
              </a:effectLst>
              <a:latin typeface="Comic Sans MS" pitchFamily="66" charset="0"/>
            </a:endParaRPr>
          </a:p>
          <a:p>
            <a:pPr>
              <a:lnSpc>
                <a:spcPct val="90000"/>
              </a:lnSpc>
              <a:buFont typeface="Arial" charset="0"/>
              <a:buNone/>
              <a:defRPr/>
            </a:pPr>
            <a:r>
              <a:rPr lang="en-US" sz="2800" i="1" smtClean="0">
                <a:effectLst>
                  <a:outerShdw blurRad="38100" dist="38100" dir="2700000" algn="tl">
                    <a:srgbClr val="C0C0C0"/>
                  </a:outerShdw>
                </a:effectLst>
                <a:latin typeface="Comic Sans MS" pitchFamily="66" charset="0"/>
              </a:rPr>
              <a:t> </a:t>
            </a:r>
            <a:r>
              <a:rPr lang="el-GR" sz="2800" i="1" smtClean="0">
                <a:effectLst>
                  <a:outerShdw blurRad="38100" dist="38100" dir="2700000" algn="tl">
                    <a:srgbClr val="C0C0C0"/>
                  </a:outerShdw>
                </a:effectLst>
                <a:latin typeface="Comic Sans MS" pitchFamily="66" charset="0"/>
              </a:rPr>
              <a:t>όχι ερυθροκυτταρικούς κυλίνδρους και με λεύκωμα </a:t>
            </a:r>
            <a:endParaRPr lang="en-US" sz="2800" i="1" smtClean="0">
              <a:effectLst>
                <a:outerShdw blurRad="38100" dist="38100" dir="2700000" algn="tl">
                  <a:srgbClr val="C0C0C0"/>
                </a:outerShdw>
              </a:effectLst>
              <a:latin typeface="Comic Sans MS" pitchFamily="66" charset="0"/>
            </a:endParaRPr>
          </a:p>
          <a:p>
            <a:pPr>
              <a:lnSpc>
                <a:spcPct val="90000"/>
              </a:lnSpc>
              <a:buFont typeface="Arial" charset="0"/>
              <a:buNone/>
              <a:defRPr/>
            </a:pPr>
            <a:r>
              <a:rPr lang="en-US" sz="2800" i="1" smtClean="0">
                <a:effectLst>
                  <a:outerShdw blurRad="38100" dist="38100" dir="2700000" algn="tl">
                    <a:srgbClr val="C0C0C0"/>
                  </a:outerShdw>
                </a:effectLst>
                <a:latin typeface="Comic Sans MS" pitchFamily="66" charset="0"/>
              </a:rPr>
              <a:t> </a:t>
            </a:r>
            <a:r>
              <a:rPr lang="el-GR" sz="2800" i="1" smtClean="0">
                <a:effectLst>
                  <a:outerShdw blurRad="38100" dist="38100" dir="2700000" algn="tl">
                    <a:srgbClr val="C0C0C0"/>
                  </a:outerShdw>
                </a:effectLst>
                <a:latin typeface="Comic Sans MS" pitchFamily="66" charset="0"/>
              </a:rPr>
              <a:t>έως 0 ή 1+ στο </a:t>
            </a:r>
            <a:r>
              <a:rPr lang="en-US" sz="2800" i="1" smtClean="0">
                <a:effectLst>
                  <a:outerShdw blurRad="38100" dist="38100" dir="2700000" algn="tl">
                    <a:srgbClr val="C0C0C0"/>
                  </a:outerShdw>
                </a:effectLst>
                <a:latin typeface="Comic Sans MS" pitchFamily="66" charset="0"/>
              </a:rPr>
              <a:t>dipstick</a:t>
            </a:r>
            <a:endParaRPr lang="el-GR" sz="2800" i="1" smtClean="0">
              <a:effectLst>
                <a:outerShdw blurRad="38100" dist="38100" dir="2700000" algn="tl">
                  <a:srgbClr val="C0C0C0"/>
                </a:outerShdw>
              </a:effectLst>
              <a:latin typeface="Comic Sans MS" pitchFamily="66" charset="0"/>
            </a:endParaRPr>
          </a:p>
          <a:p>
            <a:pPr>
              <a:lnSpc>
                <a:spcPct val="90000"/>
              </a:lnSpc>
              <a:buFont typeface="Arial" charset="0"/>
              <a:buNone/>
              <a:defRPr/>
            </a:pPr>
            <a:endParaRPr lang="en-GB" sz="2800" i="1" smtClean="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 Τίτλος"/>
          <p:cNvSpPr>
            <a:spLocks noGrp="1"/>
          </p:cNvSpPr>
          <p:nvPr>
            <p:ph type="title" idx="4294967295"/>
          </p:nvPr>
        </p:nvSpPr>
        <p:spPr/>
        <p:txBody>
          <a:bodyPr>
            <a:normAutofit/>
          </a:bodyPr>
          <a:lstStyle/>
          <a:p>
            <a:pPr eaLnBrk="1" hangingPunct="1">
              <a:defRPr/>
            </a:pPr>
            <a:r>
              <a:rPr lang="el-GR" sz="3200" b="1" i="1" smtClean="0">
                <a:solidFill>
                  <a:srgbClr val="FF0000"/>
                </a:solidFill>
                <a:effectLst>
                  <a:outerShdw blurRad="38100" dist="38100" dir="2700000" algn="tl">
                    <a:srgbClr val="C0C0C0"/>
                  </a:outerShdw>
                </a:effectLst>
                <a:latin typeface="Arial" charset="0"/>
              </a:rPr>
              <a:t>ΘΕΡΑΠΕΙΑ ΝΕΦΡΙΤΙΔΑΣ ΛΥΚΟΥ</a:t>
            </a:r>
          </a:p>
        </p:txBody>
      </p:sp>
      <p:sp>
        <p:nvSpPr>
          <p:cNvPr id="33794" name="2 - TextBox"/>
          <p:cNvSpPr txBox="1">
            <a:spLocks noChangeArrowheads="1"/>
          </p:cNvSpPr>
          <p:nvPr/>
        </p:nvSpPr>
        <p:spPr bwMode="auto">
          <a:xfrm>
            <a:off x="179388" y="1571625"/>
            <a:ext cx="8785225" cy="4938713"/>
          </a:xfrm>
          <a:prstGeom prst="rect">
            <a:avLst/>
          </a:prstGeom>
          <a:noFill/>
          <a:ln w="9525">
            <a:noFill/>
            <a:miter lim="800000"/>
            <a:headEnd/>
            <a:tailEnd/>
          </a:ln>
        </p:spPr>
        <p:txBody>
          <a:bodyPr>
            <a:spAutoFit/>
          </a:bodyPr>
          <a:lstStyle/>
          <a:p>
            <a:pPr>
              <a:defRPr/>
            </a:pPr>
            <a:r>
              <a:rPr lang="el-GR" sz="2000" i="1" dirty="0">
                <a:solidFill>
                  <a:schemeClr val="hlink"/>
                </a:solidFill>
                <a:effectLst>
                  <a:outerShdw blurRad="38100" dist="38100" dir="2700000" algn="tl">
                    <a:srgbClr val="C0C0C0"/>
                  </a:outerShdw>
                </a:effectLst>
                <a:latin typeface="Comic Sans MS" pitchFamily="66" charset="0"/>
              </a:rPr>
              <a:t>Η αρχική θεραπεία αποσκοπεί στην ταχεία μείωση της ανοσολογικής δραστηριότητας, άρα και της φλεγμονής του νεφρού με έντονη </a:t>
            </a:r>
            <a:r>
              <a:rPr lang="el-GR" sz="2000" i="1" dirty="0" err="1">
                <a:solidFill>
                  <a:schemeClr val="hlink"/>
                </a:solidFill>
                <a:effectLst>
                  <a:outerShdw blurRad="38100" dist="38100" dir="2700000" algn="tl">
                    <a:srgbClr val="C0C0C0"/>
                  </a:outerShdw>
                </a:effectLst>
                <a:latin typeface="Comic Sans MS" pitchFamily="66" charset="0"/>
              </a:rPr>
              <a:t>ανοσοκατασταλτική</a:t>
            </a:r>
            <a:r>
              <a:rPr lang="el-GR" sz="2000" i="1" dirty="0">
                <a:solidFill>
                  <a:schemeClr val="hlink"/>
                </a:solidFill>
                <a:effectLst>
                  <a:outerShdw blurRad="38100" dist="38100" dir="2700000" algn="tl">
                    <a:srgbClr val="C0C0C0"/>
                  </a:outerShdw>
                </a:effectLst>
                <a:latin typeface="Comic Sans MS" pitchFamily="66" charset="0"/>
              </a:rPr>
              <a:t> αγωγή. Η αρχική ή φάση επαγωγής διαρκεί από </a:t>
            </a:r>
          </a:p>
          <a:p>
            <a:pPr>
              <a:defRPr/>
            </a:pPr>
            <a:r>
              <a:rPr lang="el-GR" sz="2000" i="1" dirty="0">
                <a:solidFill>
                  <a:schemeClr val="hlink"/>
                </a:solidFill>
                <a:effectLst>
                  <a:outerShdw blurRad="38100" dist="38100" dir="2700000" algn="tl">
                    <a:srgbClr val="C0C0C0"/>
                  </a:outerShdw>
                </a:effectLst>
                <a:latin typeface="Comic Sans MS" pitchFamily="66" charset="0"/>
              </a:rPr>
              <a:t>3μήνες έως 1 χρόνο, </a:t>
            </a:r>
            <a:r>
              <a:rPr lang="el-GR" sz="2000" b="1" i="1" dirty="0">
                <a:solidFill>
                  <a:schemeClr val="hlink"/>
                </a:solidFill>
                <a:effectLst>
                  <a:outerShdw blurRad="38100" dist="38100" dir="2700000" algn="tl">
                    <a:srgbClr val="C0C0C0"/>
                  </a:outerShdw>
                </a:effectLst>
                <a:latin typeface="Comic Sans MS" pitchFamily="66" charset="0"/>
              </a:rPr>
              <a:t>συνήθως 6 μήνες</a:t>
            </a:r>
            <a:r>
              <a:rPr lang="el-GR" sz="2000" i="1" dirty="0">
                <a:solidFill>
                  <a:schemeClr val="hlink"/>
                </a:solidFill>
                <a:effectLst>
                  <a:outerShdw blurRad="38100" dist="38100" dir="2700000" algn="tl">
                    <a:srgbClr val="C0C0C0"/>
                  </a:outerShdw>
                </a:effectLst>
                <a:latin typeface="Comic Sans MS" pitchFamily="66" charset="0"/>
              </a:rPr>
              <a:t> έχει σα στόχο την εμφάνιση </a:t>
            </a:r>
          </a:p>
          <a:p>
            <a:pPr>
              <a:defRPr/>
            </a:pPr>
            <a:r>
              <a:rPr lang="el-GR" sz="2000" i="1" dirty="0">
                <a:solidFill>
                  <a:schemeClr val="hlink"/>
                </a:solidFill>
                <a:effectLst>
                  <a:outerShdw blurRad="38100" dist="38100" dir="2700000" algn="tl">
                    <a:srgbClr val="C0C0C0"/>
                  </a:outerShdw>
                </a:effectLst>
                <a:latin typeface="Comic Sans MS" pitchFamily="66" charset="0"/>
              </a:rPr>
              <a:t>ύφεσης στο διάστημα που διαρκεί, αλλά </a:t>
            </a:r>
            <a:r>
              <a:rPr lang="el-GR" sz="2000" i="1" dirty="0">
                <a:solidFill>
                  <a:schemeClr val="hlink"/>
                </a:solidFill>
                <a:effectLst>
                  <a:outerShdw blurRad="38100" dist="38100" dir="2700000" algn="tl">
                    <a:srgbClr val="C0C0C0"/>
                  </a:outerShdw>
                </a:effectLst>
              </a:rPr>
              <a:t>επειδή </a:t>
            </a:r>
            <a:r>
              <a:rPr lang="el-GR" sz="2000" i="1" dirty="0">
                <a:solidFill>
                  <a:schemeClr val="hlink"/>
                </a:solidFill>
                <a:effectLst>
                  <a:outerShdw blurRad="38100" dist="38100" dir="2700000" algn="tl">
                    <a:srgbClr val="C0C0C0"/>
                  </a:outerShdw>
                </a:effectLst>
                <a:latin typeface="Comic Sans MS" pitchFamily="66" charset="0"/>
              </a:rPr>
              <a:t>πολλές φορές οι υφέσεις συνεχίζουν να εμφανίζονται και κατά τη φάση συντήρησης, </a:t>
            </a:r>
            <a:r>
              <a:rPr lang="el-GR" sz="2000" i="1" dirty="0" err="1">
                <a:solidFill>
                  <a:schemeClr val="hlink"/>
                </a:solidFill>
                <a:effectLst>
                  <a:outerShdw blurRad="38100" dist="38100" dir="2700000" algn="tl">
                    <a:srgbClr val="C0C0C0"/>
                  </a:outerShdw>
                </a:effectLst>
                <a:latin typeface="Comic Sans MS" pitchFamily="66" charset="0"/>
              </a:rPr>
              <a:t>γιαυτό</a:t>
            </a:r>
            <a:r>
              <a:rPr lang="el-GR" sz="2000" i="1" dirty="0">
                <a:solidFill>
                  <a:schemeClr val="hlink"/>
                </a:solidFill>
                <a:effectLst>
                  <a:outerShdw blurRad="38100" dist="38100" dir="2700000" algn="tl">
                    <a:srgbClr val="C0C0C0"/>
                  </a:outerShdw>
                </a:effectLst>
                <a:latin typeface="Comic Sans MS" pitchFamily="66" charset="0"/>
              </a:rPr>
              <a:t> προτιμάται ο όρος αρχική.</a:t>
            </a:r>
          </a:p>
          <a:p>
            <a:pPr>
              <a:defRPr/>
            </a:pPr>
            <a:r>
              <a:rPr lang="el-GR" sz="1800" i="1" dirty="0">
                <a:effectLst>
                  <a:outerShdw blurRad="38100" dist="38100" dir="2700000" algn="tl">
                    <a:srgbClr val="C0C0C0"/>
                  </a:outerShdw>
                </a:effectLst>
              </a:rPr>
              <a:t> </a:t>
            </a:r>
          </a:p>
          <a:p>
            <a:pPr>
              <a:defRPr/>
            </a:pPr>
            <a:r>
              <a:rPr lang="el-GR" sz="2000" i="1" dirty="0">
                <a:solidFill>
                  <a:srgbClr val="009900"/>
                </a:solidFill>
                <a:effectLst>
                  <a:outerShdw blurRad="38100" dist="38100" dir="2700000" algn="tl">
                    <a:srgbClr val="C0C0C0"/>
                  </a:outerShdw>
                </a:effectLst>
                <a:latin typeface="Comic Sans MS" pitchFamily="66" charset="0"/>
              </a:rPr>
              <a:t>Η φάση συντήρησης στοχεύει στη διατήρηση των αποτελεσμάτων για μεγάλο χρονικό διάστημα δηλ. στη διατήρηση της ύφεσης και </a:t>
            </a:r>
            <a:r>
              <a:rPr lang="el-GR" sz="2000" i="1" dirty="0">
                <a:solidFill>
                  <a:srgbClr val="009900"/>
                </a:solidFill>
                <a:effectLst>
                  <a:outerShdw blurRad="38100" dist="38100" dir="2700000" algn="tl">
                    <a:srgbClr val="C0C0C0"/>
                  </a:outerShdw>
                </a:effectLst>
                <a:latin typeface="Comic Sans MS" pitchFamily="66" charset="0"/>
              </a:rPr>
              <a:t>στη πρόληψη </a:t>
            </a:r>
            <a:r>
              <a:rPr lang="el-GR" sz="2000" i="1" dirty="0">
                <a:solidFill>
                  <a:srgbClr val="009900"/>
                </a:solidFill>
                <a:effectLst>
                  <a:outerShdw blurRad="38100" dist="38100" dir="2700000" algn="tl">
                    <a:srgbClr val="C0C0C0"/>
                  </a:outerShdw>
                </a:effectLst>
                <a:latin typeface="Comic Sans MS" pitchFamily="66" charset="0"/>
              </a:rPr>
              <a:t>των υποτροπών</a:t>
            </a:r>
            <a:r>
              <a:rPr lang="en-US" sz="2000" i="1" dirty="0">
                <a:solidFill>
                  <a:srgbClr val="009900"/>
                </a:solidFill>
                <a:effectLst>
                  <a:outerShdw blurRad="38100" dist="38100" dir="2700000" algn="tl">
                    <a:srgbClr val="C0C0C0"/>
                  </a:outerShdw>
                </a:effectLst>
                <a:latin typeface="Comic Sans MS" pitchFamily="66" charset="0"/>
              </a:rPr>
              <a:t>.</a:t>
            </a:r>
          </a:p>
          <a:p>
            <a:pPr>
              <a:defRPr/>
            </a:pPr>
            <a:endParaRPr lang="el-GR" sz="2000" i="1" dirty="0">
              <a:solidFill>
                <a:srgbClr val="009900"/>
              </a:solidFill>
              <a:effectLst>
                <a:outerShdw blurRad="38100" dist="38100" dir="2700000" algn="tl">
                  <a:srgbClr val="C0C0C0"/>
                </a:outerShdw>
              </a:effectLst>
            </a:endParaRPr>
          </a:p>
          <a:p>
            <a:pPr>
              <a:defRPr/>
            </a:pPr>
            <a:r>
              <a:rPr lang="el-GR" sz="2000" b="1" i="1" dirty="0">
                <a:solidFill>
                  <a:srgbClr val="990099"/>
                </a:solidFill>
                <a:effectLst>
                  <a:outerShdw blurRad="38100" dist="38100" dir="2700000" algn="tl">
                    <a:srgbClr val="C0C0C0"/>
                  </a:outerShdw>
                </a:effectLst>
                <a:latin typeface="Comic Sans MS" pitchFamily="66" charset="0"/>
              </a:rPr>
              <a:t>Τελικοί στόχοι θεραπείας</a:t>
            </a:r>
            <a:r>
              <a:rPr lang="el-GR" sz="2000" i="1" dirty="0">
                <a:solidFill>
                  <a:srgbClr val="990099"/>
                </a:solidFill>
                <a:effectLst>
                  <a:outerShdw blurRad="38100" dist="38100" dir="2700000" algn="tl">
                    <a:srgbClr val="C0C0C0"/>
                  </a:outerShdw>
                </a:effectLst>
                <a:latin typeface="Comic Sans MS" pitchFamily="66" charset="0"/>
              </a:rPr>
              <a:t> είναι η μακροχρό</a:t>
            </a:r>
            <a:r>
              <a:rPr lang="el-GR" sz="2000" i="1" dirty="0">
                <a:solidFill>
                  <a:srgbClr val="990099"/>
                </a:solidFill>
                <a:effectLst>
                  <a:outerShdw blurRad="38100" dist="38100" dir="2700000" algn="tl">
                    <a:srgbClr val="C0C0C0"/>
                  </a:outerShdw>
                </a:effectLst>
              </a:rPr>
              <a:t>ν</a:t>
            </a:r>
            <a:r>
              <a:rPr lang="el-GR" sz="2000" i="1" dirty="0">
                <a:solidFill>
                  <a:srgbClr val="990099"/>
                </a:solidFill>
                <a:effectLst>
                  <a:outerShdw blurRad="38100" dist="38100" dir="2700000" algn="tl">
                    <a:srgbClr val="C0C0C0"/>
                  </a:outerShdw>
                </a:effectLst>
                <a:latin typeface="Comic Sans MS" pitchFamily="66" charset="0"/>
              </a:rPr>
              <a:t>ια διατήρηση της νεφρικής λειτουργίας, η όσον το δυνατόν μικρότερη τοξικότητα από τη χημειοθεραπεία, η βελτίωση της ποιότητας ζωής και η αύξηση της επιβίωσης</a:t>
            </a:r>
            <a:r>
              <a:rPr lang="en-US" sz="2000" i="1" dirty="0">
                <a:solidFill>
                  <a:srgbClr val="990099"/>
                </a:solidFill>
                <a:effectLst>
                  <a:outerShdw blurRad="38100" dist="38100" dir="2700000" algn="tl">
                    <a:srgbClr val="C0C0C0"/>
                  </a:outerShdw>
                </a:effectLst>
                <a:latin typeface="Comic Sans MS" pitchFamily="66" charset="0"/>
              </a:rPr>
              <a:t>.</a:t>
            </a:r>
            <a:endParaRPr lang="el-GR" sz="2000" i="1" dirty="0">
              <a:solidFill>
                <a:srgbClr val="990099"/>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3729"/>
                                        </p:tgtEl>
                                        <p:attrNameLst>
                                          <p:attrName>style.visibility</p:attrName>
                                        </p:attrNameLst>
                                      </p:cBhvr>
                                      <p:to>
                                        <p:strVal val="visible"/>
                                      </p:to>
                                    </p:set>
                                    <p:animEffect transition="in" filter="wipe(down)">
                                      <p:cBhvr>
                                        <p:cTn id="7" dur="500"/>
                                        <p:tgtEl>
                                          <p:spTgt spid="73729"/>
                                        </p:tgtEl>
                                      </p:cBhvr>
                                    </p:animEffect>
                                  </p:childTnLst>
                                </p:cTn>
                              </p:par>
                              <p:par>
                                <p:cTn id="8" presetID="22" presetClass="entr" presetSubtype="4" fill="hold" nodeType="withEffect">
                                  <p:stCondLst>
                                    <p:cond delay="0"/>
                                  </p:stCondLst>
                                  <p:childTnLst>
                                    <p:set>
                                      <p:cBhvr>
                                        <p:cTn id="9" dur="1" fill="hold">
                                          <p:stCondLst>
                                            <p:cond delay="0"/>
                                          </p:stCondLst>
                                        </p:cTn>
                                        <p:tgtEl>
                                          <p:spTgt spid="33794">
                                            <p:txEl>
                                              <p:pRg st="0" end="0"/>
                                            </p:txEl>
                                          </p:spTgt>
                                        </p:tgtEl>
                                        <p:attrNameLst>
                                          <p:attrName>style.visibility</p:attrName>
                                        </p:attrNameLst>
                                      </p:cBhvr>
                                      <p:to>
                                        <p:strVal val="visible"/>
                                      </p:to>
                                    </p:set>
                                    <p:animEffect transition="in" filter="wipe(down)">
                                      <p:cBhvr>
                                        <p:cTn id="10" dur="500"/>
                                        <p:tgtEl>
                                          <p:spTgt spid="33794">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3794">
                                            <p:txEl>
                                              <p:pRg st="1" end="1"/>
                                            </p:txEl>
                                          </p:spTgt>
                                        </p:tgtEl>
                                        <p:attrNameLst>
                                          <p:attrName>style.visibility</p:attrName>
                                        </p:attrNameLst>
                                      </p:cBhvr>
                                      <p:to>
                                        <p:strVal val="visible"/>
                                      </p:to>
                                    </p:set>
                                    <p:animEffect transition="in" filter="wipe(down)">
                                      <p:cBhvr>
                                        <p:cTn id="13" dur="500"/>
                                        <p:tgtEl>
                                          <p:spTgt spid="33794">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3794">
                                            <p:txEl>
                                              <p:pRg st="2" end="2"/>
                                            </p:txEl>
                                          </p:spTgt>
                                        </p:tgtEl>
                                        <p:attrNameLst>
                                          <p:attrName>style.visibility</p:attrName>
                                        </p:attrNameLst>
                                      </p:cBhvr>
                                      <p:to>
                                        <p:strVal val="visible"/>
                                      </p:to>
                                    </p:set>
                                    <p:animEffect transition="in" filter="wipe(down)">
                                      <p:cBhvr>
                                        <p:cTn id="16" dur="500"/>
                                        <p:tgtEl>
                                          <p:spTgt spid="3379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3794">
                                            <p:txEl>
                                              <p:pRg st="4" end="4"/>
                                            </p:txEl>
                                          </p:spTgt>
                                        </p:tgtEl>
                                        <p:attrNameLst>
                                          <p:attrName>style.visibility</p:attrName>
                                        </p:attrNameLst>
                                      </p:cBhvr>
                                      <p:to>
                                        <p:strVal val="visible"/>
                                      </p:to>
                                    </p:set>
                                    <p:animEffect transition="in" filter="wipe(down)">
                                      <p:cBhvr>
                                        <p:cTn id="21" dur="500"/>
                                        <p:tgtEl>
                                          <p:spTgt spid="3379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3794">
                                            <p:txEl>
                                              <p:pRg st="6" end="6"/>
                                            </p:txEl>
                                          </p:spTgt>
                                        </p:tgtEl>
                                        <p:attrNameLst>
                                          <p:attrName>style.visibility</p:attrName>
                                        </p:attrNameLst>
                                      </p:cBhvr>
                                      <p:to>
                                        <p:strVal val="visible"/>
                                      </p:to>
                                    </p:set>
                                    <p:animEffect transition="in" filter="wipe(down)">
                                      <p:cBhvr>
                                        <p:cTn id="26" dur="500"/>
                                        <p:tgtEl>
                                          <p:spTgt spid="337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 Τίτλος"/>
          <p:cNvSpPr>
            <a:spLocks noGrp="1"/>
          </p:cNvSpPr>
          <p:nvPr>
            <p:ph type="title" idx="4294967295"/>
          </p:nvPr>
        </p:nvSpPr>
        <p:spPr>
          <a:xfrm>
            <a:off x="457200" y="0"/>
            <a:ext cx="8229600" cy="928688"/>
          </a:xfrm>
        </p:spPr>
        <p:txBody>
          <a:bodyPr rtlCol="0">
            <a:normAutofit/>
          </a:bodyPr>
          <a:lstStyle/>
          <a:p>
            <a:pPr eaLnBrk="1" fontAlgn="auto" hangingPunct="1">
              <a:spcAft>
                <a:spcPts val="0"/>
              </a:spcAft>
              <a:defRPr/>
            </a:pPr>
            <a:r>
              <a:rPr lang="el-GR" sz="3200" b="1" i="1" dirty="0" smtClean="0">
                <a:solidFill>
                  <a:srgbClr val="FF0000"/>
                </a:solidFill>
                <a:effectLst>
                  <a:outerShdw blurRad="38100" dist="38100" dir="2700000" algn="tl">
                    <a:srgbClr val="C0C0C0"/>
                  </a:outerShdw>
                </a:effectLst>
                <a:latin typeface="Arial" charset="0"/>
                <a:cs typeface="Arial" charset="0"/>
              </a:rPr>
              <a:t>ΣΤΟΧΟΙ ΘΕΡΑΠΕΙΑΣ-ΟΡΙΣΜΟΙ</a:t>
            </a:r>
          </a:p>
        </p:txBody>
      </p:sp>
      <p:sp>
        <p:nvSpPr>
          <p:cNvPr id="40962" name="2 - TextBox"/>
          <p:cNvSpPr txBox="1">
            <a:spLocks noChangeArrowheads="1"/>
          </p:cNvSpPr>
          <p:nvPr/>
        </p:nvSpPr>
        <p:spPr bwMode="auto">
          <a:xfrm>
            <a:off x="179388" y="908050"/>
            <a:ext cx="8572500" cy="5578475"/>
          </a:xfrm>
          <a:prstGeom prst="rect">
            <a:avLst/>
          </a:prstGeom>
          <a:noFill/>
          <a:ln w="9525">
            <a:noFill/>
            <a:miter lim="800000"/>
            <a:headEnd/>
            <a:tailEnd/>
          </a:ln>
        </p:spPr>
        <p:txBody>
          <a:bodyPr>
            <a:spAutoFit/>
          </a:bodyPr>
          <a:lstStyle/>
          <a:p>
            <a:pPr>
              <a:defRPr/>
            </a:pPr>
            <a:r>
              <a:rPr lang="el-GR" sz="2000" b="1" i="1">
                <a:solidFill>
                  <a:srgbClr val="FF0000"/>
                </a:solidFill>
                <a:effectLst>
                  <a:outerShdw blurRad="38100" dist="38100" dir="2700000" algn="tl">
                    <a:srgbClr val="C0C0C0"/>
                  </a:outerShdw>
                </a:effectLst>
                <a:latin typeface="Comic Sans MS" pitchFamily="66" charset="0"/>
              </a:rPr>
              <a:t>Πλήρης ύφεση: </a:t>
            </a:r>
            <a:r>
              <a:rPr lang="el-GR" sz="2000" i="1">
                <a:effectLst>
                  <a:outerShdw blurRad="38100" dist="38100" dir="2700000" algn="tl">
                    <a:srgbClr val="C0C0C0"/>
                  </a:outerShdw>
                </a:effectLst>
                <a:latin typeface="Comic Sans MS" pitchFamily="66" charset="0"/>
              </a:rPr>
              <a:t>Μείωση της λεωκωματουρίας &lt;0,5 </a:t>
            </a:r>
            <a:r>
              <a:rPr lang="en-US" sz="2000" i="1">
                <a:effectLst>
                  <a:outerShdw blurRad="38100" dist="38100" dir="2700000" algn="tl">
                    <a:srgbClr val="C0C0C0"/>
                  </a:outerShdw>
                </a:effectLst>
                <a:latin typeface="Comic Sans MS" pitchFamily="66" charset="0"/>
              </a:rPr>
              <a:t>g/24h </a:t>
            </a:r>
            <a:r>
              <a:rPr lang="el-GR" sz="2000" i="1">
                <a:effectLst>
                  <a:outerShdw blurRad="38100" dist="38100" dir="2700000" algn="tl">
                    <a:srgbClr val="C0C0C0"/>
                  </a:outerShdw>
                </a:effectLst>
                <a:latin typeface="Comic Sans MS" pitchFamily="66" charset="0"/>
              </a:rPr>
              <a:t>με φυσιολογικό ή σχεδόν φυσιολογικό </a:t>
            </a:r>
            <a:r>
              <a:rPr lang="en-US" sz="2000" i="1">
                <a:effectLst>
                  <a:outerShdw blurRad="38100" dist="38100" dir="2700000" algn="tl">
                    <a:srgbClr val="C0C0C0"/>
                  </a:outerShdw>
                </a:effectLst>
                <a:latin typeface="Comic Sans MS" pitchFamily="66" charset="0"/>
              </a:rPr>
              <a:t>GFR (10% </a:t>
            </a:r>
            <a:r>
              <a:rPr lang="el-GR" sz="2000" i="1">
                <a:effectLst>
                  <a:outerShdw blurRad="38100" dist="38100" dir="2700000" algn="tl">
                    <a:srgbClr val="C0C0C0"/>
                  </a:outerShdw>
                </a:effectLst>
                <a:latin typeface="Comic Sans MS" pitchFamily="66" charset="0"/>
              </a:rPr>
              <a:t>απόκλιση του φυσιολογικού αν ήταν αρχικά επηρεασμένος) </a:t>
            </a:r>
            <a:r>
              <a:rPr lang="el-GR" sz="2000" i="1">
                <a:solidFill>
                  <a:schemeClr val="tx2"/>
                </a:solidFill>
                <a:effectLst>
                  <a:outerShdw blurRad="38100" dist="38100" dir="2700000" algn="tl">
                    <a:srgbClr val="C0C0C0"/>
                  </a:outerShdw>
                </a:effectLst>
              </a:rPr>
              <a:t>(</a:t>
            </a:r>
            <a:r>
              <a:rPr lang="en-US" sz="2000" i="1">
                <a:solidFill>
                  <a:schemeClr val="tx2"/>
                </a:solidFill>
                <a:effectLst>
                  <a:outerShdw blurRad="38100" dist="38100" dir="2700000" algn="tl">
                    <a:srgbClr val="C0C0C0"/>
                  </a:outerShdw>
                </a:effectLst>
                <a:latin typeface="Comic Sans MS" pitchFamily="66" charset="0"/>
              </a:rPr>
              <a:t>EULAR/ERA-EDTA)</a:t>
            </a:r>
            <a:r>
              <a:rPr lang="el-GR" sz="2000" i="1">
                <a:solidFill>
                  <a:schemeClr val="tx2"/>
                </a:solidFill>
                <a:effectLst>
                  <a:outerShdw blurRad="38100" dist="38100" dir="2700000" algn="tl">
                    <a:srgbClr val="C0C0C0"/>
                  </a:outerShdw>
                </a:effectLst>
                <a:latin typeface="Comic Sans MS" pitchFamily="66" charset="0"/>
              </a:rPr>
              <a:t> </a:t>
            </a:r>
          </a:p>
          <a:p>
            <a:pPr>
              <a:defRPr/>
            </a:pPr>
            <a:r>
              <a:rPr lang="el-GR" sz="2000" b="1" i="1">
                <a:solidFill>
                  <a:srgbClr val="FF0000"/>
                </a:solidFill>
                <a:effectLst>
                  <a:outerShdw blurRad="38100" dist="38100" dir="2700000" algn="tl">
                    <a:srgbClr val="C0C0C0"/>
                  </a:outerShdw>
                </a:effectLst>
                <a:latin typeface="Comic Sans MS" pitchFamily="66" charset="0"/>
              </a:rPr>
              <a:t>Πλήρης ύφεση: </a:t>
            </a:r>
            <a:r>
              <a:rPr lang="el-GR" sz="2000" i="1">
                <a:effectLst>
                  <a:outerShdw blurRad="38100" dist="38100" dir="2700000" algn="tl">
                    <a:srgbClr val="C0C0C0"/>
                  </a:outerShdw>
                </a:effectLst>
                <a:latin typeface="Comic Sans MS" pitchFamily="66" charset="0"/>
              </a:rPr>
              <a:t>Μείωση της λεωκωματουρίας &lt;0,5 </a:t>
            </a:r>
            <a:r>
              <a:rPr lang="en-US" sz="2000" i="1">
                <a:effectLst>
                  <a:outerShdw blurRad="38100" dist="38100" dir="2700000" algn="tl">
                    <a:srgbClr val="C0C0C0"/>
                  </a:outerShdw>
                </a:effectLst>
                <a:latin typeface="Comic Sans MS" pitchFamily="66" charset="0"/>
              </a:rPr>
              <a:t>g/24h </a:t>
            </a:r>
            <a:r>
              <a:rPr lang="el-GR" sz="2000" i="1">
                <a:effectLst>
                  <a:outerShdw blurRad="38100" dist="38100" dir="2700000" algn="tl">
                    <a:srgbClr val="C0C0C0"/>
                  </a:outerShdw>
                </a:effectLst>
                <a:latin typeface="Comic Sans MS" pitchFamily="66" charset="0"/>
              </a:rPr>
              <a:t>με επιστοφή της </a:t>
            </a:r>
            <a:r>
              <a:rPr lang="en-US" sz="2000" i="1">
                <a:effectLst>
                  <a:outerShdw blurRad="38100" dist="38100" dir="2700000" algn="tl">
                    <a:srgbClr val="C0C0C0"/>
                  </a:outerShdw>
                </a:effectLst>
                <a:latin typeface="Comic Sans MS" pitchFamily="66" charset="0"/>
              </a:rPr>
              <a:t>SCr</a:t>
            </a:r>
            <a:r>
              <a:rPr lang="el-GR" sz="2000" i="1">
                <a:effectLst>
                  <a:outerShdw blurRad="38100" dist="38100" dir="2700000" algn="tl">
                    <a:srgbClr val="C0C0C0"/>
                  </a:outerShdw>
                </a:effectLst>
                <a:latin typeface="Comic Sans MS" pitchFamily="66" charset="0"/>
              </a:rPr>
              <a:t> στην αρχική τιμή </a:t>
            </a:r>
            <a:r>
              <a:rPr lang="en-US" sz="2000" i="1">
                <a:solidFill>
                  <a:srgbClr val="FF0000"/>
                </a:solidFill>
                <a:effectLst>
                  <a:outerShdw blurRad="38100" dist="38100" dir="2700000" algn="tl">
                    <a:srgbClr val="C0C0C0"/>
                  </a:outerShdw>
                </a:effectLst>
                <a:latin typeface="Comic Sans MS" pitchFamily="66" charset="0"/>
              </a:rPr>
              <a:t>(KDIGO)</a:t>
            </a:r>
            <a:endParaRPr lang="el-GR" sz="2000" i="1">
              <a:solidFill>
                <a:srgbClr val="FF0000"/>
              </a:solidFill>
              <a:effectLst>
                <a:outerShdw blurRad="38100" dist="38100" dir="2700000" algn="tl">
                  <a:srgbClr val="C0C0C0"/>
                </a:outerShdw>
              </a:effectLst>
              <a:latin typeface="Comic Sans MS" pitchFamily="66" charset="0"/>
            </a:endParaRPr>
          </a:p>
          <a:p>
            <a:pPr>
              <a:defRPr/>
            </a:pPr>
            <a:endParaRPr lang="el-GR" sz="2000" i="1">
              <a:solidFill>
                <a:srgbClr val="FF0000"/>
              </a:solidFill>
              <a:effectLst>
                <a:outerShdw blurRad="38100" dist="38100" dir="2700000" algn="tl">
                  <a:srgbClr val="C0C0C0"/>
                </a:outerShdw>
              </a:effectLst>
              <a:latin typeface="Comic Sans MS" pitchFamily="66" charset="0"/>
            </a:endParaRPr>
          </a:p>
          <a:p>
            <a:pPr>
              <a:defRPr/>
            </a:pPr>
            <a:r>
              <a:rPr lang="el-GR" sz="2000" b="1" i="1">
                <a:solidFill>
                  <a:srgbClr val="FF0000"/>
                </a:solidFill>
                <a:effectLst>
                  <a:outerShdw blurRad="38100" dist="38100" dir="2700000" algn="tl">
                    <a:srgbClr val="C0C0C0"/>
                  </a:outerShdw>
                </a:effectLst>
                <a:latin typeface="Comic Sans MS" pitchFamily="66" charset="0"/>
              </a:rPr>
              <a:t>Μερική ύφεση: </a:t>
            </a:r>
            <a:r>
              <a:rPr lang="el-GR" sz="2000" i="1">
                <a:effectLst>
                  <a:outerShdw blurRad="38100" dist="38100" dir="2700000" algn="tl">
                    <a:srgbClr val="C0C0C0"/>
                  </a:outerShdw>
                </a:effectLst>
                <a:latin typeface="Comic Sans MS" pitchFamily="66" charset="0"/>
              </a:rPr>
              <a:t>&gt;50% μείωση της λευκωματουρίας, αλλά πάντα &lt;3</a:t>
            </a:r>
            <a:r>
              <a:rPr lang="en-US" sz="2000" i="1">
                <a:effectLst>
                  <a:outerShdw blurRad="38100" dist="38100" dir="2700000" algn="tl">
                    <a:srgbClr val="C0C0C0"/>
                  </a:outerShdw>
                </a:effectLst>
                <a:latin typeface="Comic Sans MS" pitchFamily="66" charset="0"/>
              </a:rPr>
              <a:t>g</a:t>
            </a:r>
            <a:r>
              <a:rPr lang="el-GR" sz="2000" i="1">
                <a:effectLst>
                  <a:outerShdw blurRad="38100" dist="38100" dir="2700000" algn="tl">
                    <a:srgbClr val="C0C0C0"/>
                  </a:outerShdw>
                </a:effectLst>
                <a:latin typeface="Comic Sans MS" pitchFamily="66" charset="0"/>
              </a:rPr>
              <a:t> με φυσιολογικό ή σχεδόν φυσιολογικό </a:t>
            </a:r>
            <a:r>
              <a:rPr lang="en-US" sz="2000" i="1">
                <a:effectLst>
                  <a:outerShdw blurRad="38100" dist="38100" dir="2700000" algn="tl">
                    <a:srgbClr val="C0C0C0"/>
                  </a:outerShdw>
                </a:effectLst>
                <a:latin typeface="Comic Sans MS" pitchFamily="66" charset="0"/>
              </a:rPr>
              <a:t>GFR. </a:t>
            </a:r>
            <a:r>
              <a:rPr lang="el-GR" sz="2000" i="1">
                <a:effectLst>
                  <a:outerShdw blurRad="38100" dist="38100" dir="2700000" algn="tl">
                    <a:srgbClr val="C0C0C0"/>
                  </a:outerShdw>
                </a:effectLst>
                <a:latin typeface="Comic Sans MS" pitchFamily="66" charset="0"/>
              </a:rPr>
              <a:t>Πρέπει να επιτευχθεί εντός 6 ή το αργότερο 12 μηνών </a:t>
            </a:r>
            <a:r>
              <a:rPr lang="en-US" sz="2000" i="1">
                <a:solidFill>
                  <a:schemeClr val="tx2"/>
                </a:solidFill>
                <a:effectLst>
                  <a:outerShdw blurRad="38100" dist="38100" dir="2700000" algn="tl">
                    <a:srgbClr val="C0C0C0"/>
                  </a:outerShdw>
                </a:effectLst>
                <a:latin typeface="Comic Sans MS" pitchFamily="66" charset="0"/>
              </a:rPr>
              <a:t>(EULAR/ERA-EDTA)</a:t>
            </a:r>
          </a:p>
          <a:p>
            <a:pPr>
              <a:defRPr/>
            </a:pPr>
            <a:r>
              <a:rPr lang="el-GR" sz="2000" b="1" i="1">
                <a:solidFill>
                  <a:srgbClr val="FF0000"/>
                </a:solidFill>
                <a:effectLst>
                  <a:outerShdw blurRad="38100" dist="38100" dir="2700000" algn="tl">
                    <a:srgbClr val="C0C0C0"/>
                  </a:outerShdw>
                </a:effectLst>
                <a:latin typeface="Comic Sans MS" pitchFamily="66" charset="0"/>
              </a:rPr>
              <a:t>Μερική ύφεση:</a:t>
            </a:r>
            <a:r>
              <a:rPr lang="en-US" sz="2000" b="1" i="1">
                <a:solidFill>
                  <a:srgbClr val="FF0000"/>
                </a:solidFill>
                <a:effectLst>
                  <a:outerShdw blurRad="38100" dist="38100" dir="2700000" algn="tl">
                    <a:srgbClr val="C0C0C0"/>
                  </a:outerShdw>
                </a:effectLst>
                <a:latin typeface="Comic Sans MS" pitchFamily="66" charset="0"/>
              </a:rPr>
              <a:t> </a:t>
            </a:r>
            <a:r>
              <a:rPr lang="el-GR" sz="2000" i="1">
                <a:effectLst>
                  <a:outerShdw blurRad="38100" dist="38100" dir="2700000" algn="tl">
                    <a:srgbClr val="C0C0C0"/>
                  </a:outerShdw>
                </a:effectLst>
                <a:latin typeface="Comic Sans MS" pitchFamily="66" charset="0"/>
              </a:rPr>
              <a:t>&gt;50% μείωση της λευκωματουρίας, με σταθεροποίηση (±25%) ή βελτίωση της </a:t>
            </a:r>
            <a:r>
              <a:rPr lang="en-US" sz="2000" i="1">
                <a:effectLst>
                  <a:outerShdw blurRad="38100" dist="38100" dir="2700000" algn="tl">
                    <a:srgbClr val="C0C0C0"/>
                  </a:outerShdw>
                </a:effectLst>
                <a:latin typeface="Comic Sans MS" pitchFamily="66" charset="0"/>
              </a:rPr>
              <a:t>SCr</a:t>
            </a:r>
            <a:r>
              <a:rPr lang="el-GR" sz="2000" i="1">
                <a:effectLst>
                  <a:outerShdw blurRad="38100" dist="38100" dir="2700000" algn="tl">
                    <a:srgbClr val="C0C0C0"/>
                  </a:outerShdw>
                </a:effectLst>
                <a:latin typeface="Comic Sans MS" pitchFamily="66" charset="0"/>
              </a:rPr>
              <a:t>, χωρίς όμως να είναι φυσιολογική. Σε Νεφρωσικό Σύνδρομο η &gt;50% μείωση πρέπει να οδηγεί σε λευκωματουρία &lt; 3000</a:t>
            </a:r>
            <a:r>
              <a:rPr lang="en-US" sz="2000" i="1">
                <a:effectLst>
                  <a:outerShdw blurRad="38100" dist="38100" dir="2700000" algn="tl">
                    <a:srgbClr val="C0C0C0"/>
                  </a:outerShdw>
                </a:effectLst>
                <a:latin typeface="Comic Sans MS" pitchFamily="66" charset="0"/>
              </a:rPr>
              <a:t>mg/g </a:t>
            </a:r>
            <a:r>
              <a:rPr lang="en-US" sz="2000" i="1">
                <a:solidFill>
                  <a:srgbClr val="FF0000"/>
                </a:solidFill>
                <a:effectLst>
                  <a:outerShdw blurRad="38100" dist="38100" dir="2700000" algn="tl">
                    <a:srgbClr val="C0C0C0"/>
                  </a:outerShdw>
                </a:effectLst>
                <a:latin typeface="Comic Sans MS" pitchFamily="66" charset="0"/>
              </a:rPr>
              <a:t>(KDIGO).</a:t>
            </a:r>
            <a:endParaRPr lang="el-GR" sz="2000" i="1">
              <a:solidFill>
                <a:srgbClr val="FF0000"/>
              </a:solidFill>
              <a:effectLst>
                <a:outerShdw blurRad="38100" dist="38100" dir="2700000" algn="tl">
                  <a:srgbClr val="C0C0C0"/>
                </a:outerShdw>
              </a:effectLst>
              <a:latin typeface="Comic Sans MS" pitchFamily="66" charset="0"/>
            </a:endParaRPr>
          </a:p>
          <a:p>
            <a:pPr>
              <a:defRPr/>
            </a:pPr>
            <a:endParaRPr lang="en-US" sz="2000" b="1" i="1">
              <a:solidFill>
                <a:srgbClr val="FF0000"/>
              </a:solidFill>
              <a:effectLst>
                <a:outerShdw blurRad="38100" dist="38100" dir="2700000" algn="tl">
                  <a:srgbClr val="C0C0C0"/>
                </a:outerShdw>
              </a:effectLst>
              <a:latin typeface="Comic Sans MS" pitchFamily="66" charset="0"/>
            </a:endParaRPr>
          </a:p>
          <a:p>
            <a:pPr>
              <a:defRPr/>
            </a:pPr>
            <a:r>
              <a:rPr lang="el-GR" sz="2000" b="1" i="1">
                <a:solidFill>
                  <a:srgbClr val="FF0000"/>
                </a:solidFill>
                <a:effectLst>
                  <a:outerShdw blurRad="38100" dist="38100" dir="2700000" algn="tl">
                    <a:srgbClr val="C0C0C0"/>
                  </a:outerShdw>
                </a:effectLst>
                <a:latin typeface="Comic Sans MS" pitchFamily="66" charset="0"/>
              </a:rPr>
              <a:t>Επιδείνωση: </a:t>
            </a:r>
            <a:r>
              <a:rPr lang="el-GR" sz="2000" i="1">
                <a:effectLst>
                  <a:outerShdw blurRad="38100" dist="38100" dir="2700000" algn="tl">
                    <a:srgbClr val="C0C0C0"/>
                  </a:outerShdw>
                </a:effectLst>
                <a:latin typeface="Comic Sans MS" pitchFamily="66" charset="0"/>
              </a:rPr>
              <a:t>Δεν υπάρχει ακριβής ορισμός της επιδείνωσης που να σημαίνει αποτυχία της θεραπείας και να επιβάλλει τροποποίηση της αρχικής αγωγής. Οι περισσότεροι δέχονται ως επιδείνωση την κατά 25% αύξηση της</a:t>
            </a:r>
            <a:r>
              <a:rPr lang="en-US" sz="2000" i="1">
                <a:effectLst>
                  <a:outerShdw blurRad="38100" dist="38100" dir="2700000" algn="tl">
                    <a:srgbClr val="C0C0C0"/>
                  </a:outerShdw>
                </a:effectLst>
                <a:latin typeface="Comic Sans MS" pitchFamily="66" charset="0"/>
              </a:rPr>
              <a:t> SCr.</a:t>
            </a:r>
            <a:r>
              <a:rPr lang="el-GR" sz="2000" i="1">
                <a:effectLst>
                  <a:outerShdw blurRad="38100" dist="38100" dir="2700000" algn="tl">
                    <a:srgbClr val="C0C0C0"/>
                  </a:outerShdw>
                </a:effectLst>
                <a:latin typeface="Comic Sans MS" pitchFamily="66" charset="0"/>
              </a:rPr>
              <a:t> </a:t>
            </a:r>
            <a:r>
              <a:rPr lang="en-US" sz="2000" i="1">
                <a:solidFill>
                  <a:srgbClr val="FF0000"/>
                </a:solidFill>
                <a:effectLst>
                  <a:outerShdw blurRad="38100" dist="38100" dir="2700000" algn="tl">
                    <a:srgbClr val="C0C0C0"/>
                  </a:outerShdw>
                </a:effectLst>
                <a:latin typeface="Comic Sans MS" pitchFamily="66" charset="0"/>
              </a:rPr>
              <a:t>(KDIGO)</a:t>
            </a:r>
            <a:r>
              <a:rPr lang="el-GR" sz="2000" i="1">
                <a:solidFill>
                  <a:srgbClr val="FF0000"/>
                </a:solidFill>
                <a:effectLst>
                  <a:outerShdw blurRad="38100" dist="38100" dir="2700000" algn="tl">
                    <a:srgbClr val="C0C0C0"/>
                  </a:outerShdw>
                </a:effectLst>
                <a:latin typeface="Comic Sans MS" pitchFamily="66"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pPr>
              <a:defRPr/>
            </a:pPr>
            <a:r>
              <a:rPr lang="el-GR" sz="3200" b="1" i="1" smtClean="0">
                <a:solidFill>
                  <a:srgbClr val="FF0000"/>
                </a:solidFill>
                <a:effectLst>
                  <a:outerShdw blurRad="38100" dist="38100" dir="2700000" algn="tl">
                    <a:srgbClr val="C0C0C0"/>
                  </a:outerShdw>
                </a:effectLst>
                <a:latin typeface="Arial" charset="0"/>
              </a:rPr>
              <a:t>ΘΕΡΑΠΕΙΑ </a:t>
            </a:r>
            <a:r>
              <a:rPr lang="en-US" sz="3200" b="1" i="1" smtClean="0">
                <a:solidFill>
                  <a:srgbClr val="FF0000"/>
                </a:solidFill>
                <a:effectLst>
                  <a:outerShdw blurRad="38100" dist="38100" dir="2700000" algn="tl">
                    <a:srgbClr val="C0C0C0"/>
                  </a:outerShdw>
                </a:effectLst>
                <a:latin typeface="Arial" charset="0"/>
              </a:rPr>
              <a:t>N</a:t>
            </a:r>
            <a:r>
              <a:rPr lang="el-GR" sz="3200" b="1" i="1" smtClean="0">
                <a:solidFill>
                  <a:srgbClr val="FF0000"/>
                </a:solidFill>
                <a:effectLst>
                  <a:outerShdw blurRad="38100" dist="38100" dir="2700000" algn="tl">
                    <a:srgbClr val="C0C0C0"/>
                  </a:outerShdw>
                </a:effectLst>
                <a:latin typeface="Arial" charset="0"/>
              </a:rPr>
              <a:t>ΕΦΡΙΤΙΔΑΣ ΛΥΚΟΥ</a:t>
            </a:r>
            <a:endParaRPr lang="en-GB" sz="3200" b="1" i="1" smtClean="0">
              <a:solidFill>
                <a:srgbClr val="FF0000"/>
              </a:solidFill>
              <a:effectLst>
                <a:outerShdw blurRad="38100" dist="38100" dir="2700000" algn="tl">
                  <a:srgbClr val="C0C0C0"/>
                </a:outerShdw>
              </a:effectLst>
              <a:latin typeface="Arial" charset="0"/>
            </a:endParaRPr>
          </a:p>
        </p:txBody>
      </p:sp>
      <p:sp>
        <p:nvSpPr>
          <p:cNvPr id="39938" name="Rectangle 3"/>
          <p:cNvSpPr>
            <a:spLocks noGrp="1"/>
          </p:cNvSpPr>
          <p:nvPr>
            <p:ph type="body" idx="1"/>
          </p:nvPr>
        </p:nvSpPr>
        <p:spPr>
          <a:xfrm>
            <a:off x="0" y="1052513"/>
            <a:ext cx="9144000" cy="5805487"/>
          </a:xfrm>
        </p:spPr>
        <p:txBody>
          <a:bodyPr/>
          <a:lstStyle/>
          <a:p>
            <a:pPr>
              <a:lnSpc>
                <a:spcPct val="80000"/>
              </a:lnSpc>
              <a:buFont typeface="Arial" charset="0"/>
              <a:buNone/>
              <a:defRPr/>
            </a:pPr>
            <a:r>
              <a:rPr lang="en-US" dirty="0" smtClean="0"/>
              <a:t> </a:t>
            </a:r>
            <a:r>
              <a:rPr lang="el-GR" sz="2000" i="1" dirty="0" smtClean="0">
                <a:solidFill>
                  <a:schemeClr val="accent1"/>
                </a:solidFill>
                <a:effectLst>
                  <a:outerShdw blurRad="38100" dist="38100" dir="2700000" algn="tl">
                    <a:srgbClr val="C0C0C0"/>
                  </a:outerShdw>
                </a:effectLst>
                <a:latin typeface="Comic Sans MS" pitchFamily="66" charset="0"/>
              </a:rPr>
              <a:t>Σε όλους τους ασθενείς πρέπει να χορηγείται εντατική </a:t>
            </a:r>
            <a:r>
              <a:rPr lang="el-GR" sz="2000" i="1" dirty="0" err="1" smtClean="0">
                <a:solidFill>
                  <a:schemeClr val="accent1"/>
                </a:solidFill>
                <a:effectLst>
                  <a:outerShdw blurRad="38100" dist="38100" dir="2700000" algn="tl">
                    <a:srgbClr val="C0C0C0"/>
                  </a:outerShdw>
                </a:effectLst>
                <a:latin typeface="Comic Sans MS" pitchFamily="66" charset="0"/>
              </a:rPr>
              <a:t>αντιυπερτασική</a:t>
            </a:r>
            <a:r>
              <a:rPr lang="el-GR" sz="2000" i="1" dirty="0" smtClean="0">
                <a:solidFill>
                  <a:schemeClr val="accent1"/>
                </a:solidFill>
                <a:effectLst>
                  <a:outerShdw blurRad="38100" dist="38100" dir="2700000" algn="tl">
                    <a:srgbClr val="C0C0C0"/>
                  </a:outerShdw>
                </a:effectLst>
                <a:latin typeface="Comic Sans MS" pitchFamily="66" charset="0"/>
              </a:rPr>
              <a:t> </a:t>
            </a:r>
          </a:p>
          <a:p>
            <a:pPr>
              <a:lnSpc>
                <a:spcPct val="80000"/>
              </a:lnSpc>
              <a:buFont typeface="Arial" charset="0"/>
              <a:buNone/>
              <a:defRPr/>
            </a:pPr>
            <a:r>
              <a:rPr lang="el-GR" sz="2000" i="1" dirty="0" smtClean="0">
                <a:solidFill>
                  <a:schemeClr val="accent1"/>
                </a:solidFill>
                <a:effectLst>
                  <a:outerShdw blurRad="38100" dist="38100" dir="2700000" algn="tl">
                    <a:srgbClr val="C0C0C0"/>
                  </a:outerShdw>
                </a:effectLst>
                <a:latin typeface="Comic Sans MS" pitchFamily="66" charset="0"/>
              </a:rPr>
              <a:t> αγωγή</a:t>
            </a:r>
            <a:r>
              <a:rPr lang="en-US" sz="2000" i="1" dirty="0" smtClean="0">
                <a:solidFill>
                  <a:schemeClr val="accent1"/>
                </a:solidFill>
                <a:effectLst>
                  <a:outerShdw blurRad="38100" dist="38100" dir="2700000" algn="tl">
                    <a:srgbClr val="C0C0C0"/>
                  </a:outerShdw>
                </a:effectLst>
                <a:latin typeface="Comic Sans MS" pitchFamily="66" charset="0"/>
              </a:rPr>
              <a:t> (</a:t>
            </a:r>
            <a:r>
              <a:rPr lang="el-GR" sz="2000" i="1" dirty="0" smtClean="0">
                <a:solidFill>
                  <a:schemeClr val="accent1"/>
                </a:solidFill>
                <a:effectLst>
                  <a:outerShdw blurRad="38100" dist="38100" dir="2700000" algn="tl">
                    <a:srgbClr val="C0C0C0"/>
                  </a:outerShdw>
                </a:effectLst>
                <a:latin typeface="Comic Sans MS" pitchFamily="66" charset="0"/>
              </a:rPr>
              <a:t>ΑΠ&lt;130/80</a:t>
            </a:r>
            <a:r>
              <a:rPr lang="en-US" sz="2000" i="1" dirty="0" smtClean="0">
                <a:solidFill>
                  <a:schemeClr val="accent1"/>
                </a:solidFill>
                <a:effectLst>
                  <a:outerShdw blurRad="38100" dist="38100" dir="2700000" algn="tl">
                    <a:srgbClr val="C0C0C0"/>
                  </a:outerShdw>
                </a:effectLst>
                <a:latin typeface="Comic Sans MS" pitchFamily="66" charset="0"/>
              </a:rPr>
              <a:t>mmHg)</a:t>
            </a:r>
            <a:r>
              <a:rPr lang="el-GR" sz="2000" i="1" dirty="0" smtClean="0">
                <a:solidFill>
                  <a:schemeClr val="accent1"/>
                </a:solidFill>
                <a:effectLst>
                  <a:outerShdw blurRad="38100" dist="38100" dir="2700000" algn="tl">
                    <a:srgbClr val="C0C0C0"/>
                  </a:outerShdw>
                </a:effectLst>
                <a:latin typeface="Comic Sans MS" pitchFamily="66" charset="0"/>
              </a:rPr>
              <a:t> με Α</a:t>
            </a:r>
            <a:r>
              <a:rPr lang="en-US" sz="2000" i="1" dirty="0" smtClean="0">
                <a:solidFill>
                  <a:schemeClr val="accent1"/>
                </a:solidFill>
                <a:effectLst>
                  <a:outerShdw blurRad="38100" dist="38100" dir="2700000" algn="tl">
                    <a:srgbClr val="C0C0C0"/>
                  </a:outerShdw>
                </a:effectLst>
                <a:latin typeface="Comic Sans MS" pitchFamily="66" charset="0"/>
              </a:rPr>
              <a:t>CEI, ARB</a:t>
            </a:r>
            <a:r>
              <a:rPr lang="el-GR" sz="2000" i="1" dirty="0" smtClean="0">
                <a:solidFill>
                  <a:schemeClr val="accent1"/>
                </a:solidFill>
                <a:effectLst>
                  <a:outerShdw blurRad="38100" dist="38100" dir="2700000" algn="tl">
                    <a:srgbClr val="C0C0C0"/>
                  </a:outerShdw>
                </a:effectLst>
                <a:latin typeface="Comic Sans MS" pitchFamily="66" charset="0"/>
              </a:rPr>
              <a:t> που επιπρόσθετα μειώνουν και </a:t>
            </a:r>
          </a:p>
          <a:p>
            <a:pPr>
              <a:lnSpc>
                <a:spcPct val="80000"/>
              </a:lnSpc>
              <a:buFont typeface="Arial" charset="0"/>
              <a:buNone/>
              <a:defRPr/>
            </a:pPr>
            <a:r>
              <a:rPr lang="el-GR" sz="2000" i="1" dirty="0" smtClean="0">
                <a:solidFill>
                  <a:schemeClr val="accent1"/>
                </a:solidFill>
                <a:effectLst>
                  <a:outerShdw blurRad="38100" dist="38100" dir="2700000" algn="tl">
                    <a:srgbClr val="C0C0C0"/>
                  </a:outerShdw>
                </a:effectLst>
                <a:latin typeface="Comic Sans MS" pitchFamily="66" charset="0"/>
              </a:rPr>
              <a:t> τη λευκωματουρία.</a:t>
            </a:r>
            <a:endParaRPr lang="en-US" sz="2000" i="1" dirty="0" smtClean="0">
              <a:solidFill>
                <a:schemeClr val="accent1"/>
              </a:solidFill>
              <a:effectLst>
                <a:outerShdw blurRad="38100" dist="38100" dir="2700000" algn="tl">
                  <a:srgbClr val="C0C0C0"/>
                </a:outerShdw>
              </a:effectLst>
              <a:latin typeface="Comic Sans MS" pitchFamily="66" charset="0"/>
            </a:endParaRPr>
          </a:p>
          <a:p>
            <a:pPr>
              <a:lnSpc>
                <a:spcPct val="80000"/>
              </a:lnSpc>
              <a:buFont typeface="Arial" charset="0"/>
              <a:buNone/>
              <a:defRPr/>
            </a:pPr>
            <a:r>
              <a:rPr lang="en-US" sz="2000" i="1" dirty="0" smtClean="0">
                <a:effectLst>
                  <a:outerShdw blurRad="38100" dist="38100" dir="2700000" algn="tl">
                    <a:srgbClr val="C0C0C0"/>
                  </a:outerShdw>
                </a:effectLst>
                <a:latin typeface="Comic Sans MS" pitchFamily="66" charset="0"/>
              </a:rPr>
              <a:t> </a:t>
            </a:r>
            <a:endParaRPr lang="el-GR" sz="2000" i="1" dirty="0" smtClean="0">
              <a:effectLst>
                <a:outerShdw blurRad="38100" dist="38100" dir="2700000" algn="tl">
                  <a:srgbClr val="C0C0C0"/>
                </a:outerShdw>
              </a:effectLst>
              <a:latin typeface="Comic Sans MS" pitchFamily="66" charset="0"/>
            </a:endParaRPr>
          </a:p>
          <a:p>
            <a:pPr>
              <a:lnSpc>
                <a:spcPct val="80000"/>
              </a:lnSpc>
              <a:buFont typeface="Arial" charset="0"/>
              <a:buNone/>
              <a:defRPr/>
            </a:pPr>
            <a:r>
              <a:rPr lang="el-GR" sz="2000" i="1" dirty="0" smtClean="0">
                <a:solidFill>
                  <a:schemeClr val="folHlink"/>
                </a:solidFill>
                <a:effectLst>
                  <a:outerShdw blurRad="38100" dist="38100" dir="2700000" algn="tl">
                    <a:srgbClr val="C0C0C0"/>
                  </a:outerShdw>
                </a:effectLst>
                <a:latin typeface="Comic Sans MS" pitchFamily="66" charset="0"/>
              </a:rPr>
              <a:t>Πρέπει να χορηγούνται </a:t>
            </a:r>
            <a:r>
              <a:rPr lang="el-GR" sz="2000" i="1" dirty="0" err="1" smtClean="0">
                <a:solidFill>
                  <a:schemeClr val="folHlink"/>
                </a:solidFill>
                <a:effectLst>
                  <a:outerShdw blurRad="38100" dist="38100" dir="2700000" algn="tl">
                    <a:srgbClr val="C0C0C0"/>
                  </a:outerShdw>
                </a:effectLst>
                <a:latin typeface="Comic Sans MS" pitchFamily="66" charset="0"/>
              </a:rPr>
              <a:t>στατίνες</a:t>
            </a:r>
            <a:r>
              <a:rPr lang="en-US" sz="2000" i="1" dirty="0" smtClean="0">
                <a:solidFill>
                  <a:schemeClr val="folHlink"/>
                </a:solidFill>
                <a:effectLst>
                  <a:outerShdw blurRad="38100" dist="38100" dir="2700000" algn="tl">
                    <a:srgbClr val="C0C0C0"/>
                  </a:outerShdw>
                </a:effectLst>
                <a:latin typeface="Comic Sans MS" pitchFamily="66" charset="0"/>
              </a:rPr>
              <a:t> </a:t>
            </a:r>
            <a:r>
              <a:rPr lang="el-GR" sz="2000" i="1" dirty="0" smtClean="0">
                <a:solidFill>
                  <a:schemeClr val="folHlink"/>
                </a:solidFill>
                <a:effectLst>
                  <a:outerShdw blurRad="38100" dist="38100" dir="2700000" algn="tl">
                    <a:srgbClr val="C0C0C0"/>
                  </a:outerShdw>
                </a:effectLst>
                <a:latin typeface="Comic Sans MS" pitchFamily="66" charset="0"/>
              </a:rPr>
              <a:t>(για την πρόληψη της </a:t>
            </a:r>
            <a:r>
              <a:rPr lang="el-GR" sz="2000" i="1" dirty="0" err="1" smtClean="0">
                <a:solidFill>
                  <a:schemeClr val="folHlink"/>
                </a:solidFill>
                <a:effectLst>
                  <a:outerShdw blurRad="38100" dist="38100" dir="2700000" algn="tl">
                    <a:srgbClr val="C0C0C0"/>
                  </a:outerShdw>
                </a:effectLst>
                <a:latin typeface="Comic Sans MS" pitchFamily="66" charset="0"/>
              </a:rPr>
              <a:t>αθηροσκλήρυνσης</a:t>
            </a:r>
            <a:r>
              <a:rPr lang="en-US" sz="2000" i="1" dirty="0" smtClean="0">
                <a:solidFill>
                  <a:schemeClr val="folHlink"/>
                </a:solidFill>
                <a:effectLst>
                  <a:outerShdw blurRad="38100" dist="38100" dir="2700000" algn="tl">
                    <a:srgbClr val="C0C0C0"/>
                  </a:outerShdw>
                </a:effectLst>
                <a:latin typeface="Comic Sans MS" pitchFamily="66" charset="0"/>
              </a:rPr>
              <a:t> </a:t>
            </a:r>
            <a:endParaRPr lang="el-GR" sz="2000" i="1" dirty="0" smtClean="0">
              <a:solidFill>
                <a:schemeClr val="folHlink"/>
              </a:solidFill>
              <a:effectLst>
                <a:outerShdw blurRad="38100" dist="38100" dir="2700000" algn="tl">
                  <a:srgbClr val="C0C0C0"/>
                </a:outerShdw>
              </a:effectLst>
              <a:latin typeface="Comic Sans MS" pitchFamily="66" charset="0"/>
            </a:endParaRPr>
          </a:p>
          <a:p>
            <a:pPr>
              <a:lnSpc>
                <a:spcPct val="80000"/>
              </a:lnSpc>
              <a:buFont typeface="Arial" charset="0"/>
              <a:buNone/>
              <a:defRPr/>
            </a:pPr>
            <a:r>
              <a:rPr lang="el-GR" sz="2000" i="1" dirty="0" smtClean="0">
                <a:solidFill>
                  <a:schemeClr val="folHlink"/>
                </a:solidFill>
                <a:effectLst>
                  <a:outerShdw blurRad="38100" dist="38100" dir="2700000" algn="tl">
                    <a:srgbClr val="C0C0C0"/>
                  </a:outerShdw>
                </a:effectLst>
                <a:latin typeface="Comic Sans MS" pitchFamily="66" charset="0"/>
              </a:rPr>
              <a:t>σε </a:t>
            </a:r>
            <a:r>
              <a:rPr lang="en-US" sz="2000" i="1" dirty="0" smtClean="0">
                <a:solidFill>
                  <a:schemeClr val="folHlink"/>
                </a:solidFill>
                <a:effectLst>
                  <a:outerShdw blurRad="38100" dist="38100" dir="2700000" algn="tl">
                    <a:srgbClr val="C0C0C0"/>
                  </a:outerShdw>
                </a:effectLst>
                <a:latin typeface="Comic Sans MS" pitchFamily="66" charset="0"/>
              </a:rPr>
              <a:t>LDL&gt;100 mg/</a:t>
            </a:r>
            <a:r>
              <a:rPr lang="en-US" sz="2000" i="1" dirty="0" err="1" smtClean="0">
                <a:solidFill>
                  <a:schemeClr val="folHlink"/>
                </a:solidFill>
                <a:effectLst>
                  <a:outerShdw blurRad="38100" dist="38100" dir="2700000" algn="tl">
                    <a:srgbClr val="C0C0C0"/>
                  </a:outerShdw>
                </a:effectLst>
                <a:latin typeface="Comic Sans MS" pitchFamily="66" charset="0"/>
              </a:rPr>
              <a:t>dL</a:t>
            </a:r>
            <a:r>
              <a:rPr lang="el-GR" sz="2000" i="1" dirty="0" smtClean="0">
                <a:solidFill>
                  <a:schemeClr val="folHlink"/>
                </a:solidFill>
                <a:effectLst>
                  <a:outerShdw blurRad="38100" dist="38100" dir="2700000" algn="tl">
                    <a:srgbClr val="C0C0C0"/>
                  </a:outerShdw>
                </a:effectLst>
                <a:latin typeface="Comic Sans MS" pitchFamily="66" charset="0"/>
              </a:rPr>
              <a:t>).</a:t>
            </a:r>
            <a:endParaRPr lang="el-GR" sz="2000" i="1" dirty="0" smtClean="0">
              <a:solidFill>
                <a:schemeClr val="folHlink"/>
              </a:solidFill>
              <a:effectLst>
                <a:outerShdw blurRad="38100" dist="38100" dir="2700000" algn="tl">
                  <a:srgbClr val="C0C0C0"/>
                </a:outerShdw>
              </a:effectLst>
              <a:latin typeface="Arial" charset="0"/>
            </a:endParaRPr>
          </a:p>
          <a:p>
            <a:pPr>
              <a:lnSpc>
                <a:spcPct val="80000"/>
              </a:lnSpc>
              <a:buFont typeface="Arial" charset="0"/>
              <a:buNone/>
              <a:defRPr/>
            </a:pPr>
            <a:endParaRPr lang="el-GR" sz="2000" i="1" dirty="0" smtClean="0">
              <a:solidFill>
                <a:srgbClr val="FF0000"/>
              </a:solidFill>
              <a:effectLst>
                <a:outerShdw blurRad="38100" dist="38100" dir="2700000" algn="tl">
                  <a:srgbClr val="C0C0C0"/>
                </a:outerShdw>
              </a:effectLst>
              <a:latin typeface="Arial" charset="0"/>
            </a:endParaRPr>
          </a:p>
          <a:p>
            <a:pPr>
              <a:lnSpc>
                <a:spcPct val="80000"/>
              </a:lnSpc>
              <a:buFont typeface="Arial" charset="0"/>
              <a:buNone/>
              <a:defRPr/>
            </a:pPr>
            <a:r>
              <a:rPr lang="el-GR" sz="2000" i="1" dirty="0" smtClean="0">
                <a:solidFill>
                  <a:srgbClr val="FF0000"/>
                </a:solidFill>
                <a:effectLst>
                  <a:outerShdw blurRad="38100" dist="38100" dir="2700000" algn="tl">
                    <a:srgbClr val="C0C0C0"/>
                  </a:outerShdw>
                </a:effectLst>
                <a:latin typeface="Comic Sans MS" pitchFamily="66" charset="0"/>
              </a:rPr>
              <a:t>Οι ασθενείς πρέπει να λαμβάνουν σκευάσματα </a:t>
            </a:r>
            <a:r>
              <a:rPr lang="en-US" sz="2000" i="1" dirty="0" smtClean="0">
                <a:solidFill>
                  <a:srgbClr val="FF0000"/>
                </a:solidFill>
                <a:effectLst>
                  <a:outerShdw blurRad="38100" dist="38100" dir="2700000" algn="tl">
                    <a:srgbClr val="C0C0C0"/>
                  </a:outerShdw>
                </a:effectLst>
                <a:latin typeface="Comic Sans MS" pitchFamily="66" charset="0"/>
              </a:rPr>
              <a:t>Ca</a:t>
            </a:r>
            <a:r>
              <a:rPr lang="el-GR" sz="2000" i="1" dirty="0" smtClean="0">
                <a:solidFill>
                  <a:srgbClr val="FF0000"/>
                </a:solidFill>
                <a:effectLst>
                  <a:outerShdw blurRad="38100" dist="38100" dir="2700000" algn="tl">
                    <a:srgbClr val="C0C0C0"/>
                  </a:outerShdw>
                </a:effectLst>
                <a:latin typeface="Comic Sans MS" pitchFamily="66" charset="0"/>
              </a:rPr>
              <a:t>, βιταμίνης </a:t>
            </a:r>
            <a:r>
              <a:rPr lang="en-US" sz="2000" i="1" dirty="0" smtClean="0">
                <a:solidFill>
                  <a:srgbClr val="FF0000"/>
                </a:solidFill>
                <a:effectLst>
                  <a:outerShdw blurRad="38100" dist="38100" dir="2700000" algn="tl">
                    <a:srgbClr val="C0C0C0"/>
                  </a:outerShdw>
                </a:effectLst>
                <a:latin typeface="Comic Sans MS" pitchFamily="66" charset="0"/>
              </a:rPr>
              <a:t>D </a:t>
            </a:r>
            <a:r>
              <a:rPr lang="el-GR" sz="2000" i="1" dirty="0" smtClean="0">
                <a:solidFill>
                  <a:srgbClr val="FF0000"/>
                </a:solidFill>
                <a:effectLst>
                  <a:outerShdw blurRad="38100" dist="38100" dir="2700000" algn="tl">
                    <a:srgbClr val="C0C0C0"/>
                  </a:outerShdw>
                </a:effectLst>
                <a:latin typeface="Comic Sans MS" pitchFamily="66" charset="0"/>
              </a:rPr>
              <a:t>και να </a:t>
            </a:r>
          </a:p>
          <a:p>
            <a:pPr>
              <a:lnSpc>
                <a:spcPct val="80000"/>
              </a:lnSpc>
              <a:buFont typeface="Arial" charset="0"/>
              <a:buNone/>
              <a:defRPr/>
            </a:pPr>
            <a:r>
              <a:rPr lang="el-GR" sz="2000" i="1" dirty="0" smtClean="0">
                <a:solidFill>
                  <a:srgbClr val="FF0000"/>
                </a:solidFill>
                <a:effectLst>
                  <a:outerShdw blurRad="38100" dist="38100" dir="2700000" algn="tl">
                    <a:srgbClr val="C0C0C0"/>
                  </a:outerShdw>
                </a:effectLst>
                <a:latin typeface="Comic Sans MS" pitchFamily="66" charset="0"/>
              </a:rPr>
              <a:t>εμβολιάζονται (</a:t>
            </a:r>
            <a:r>
              <a:rPr lang="el-GR" sz="2000" i="1" dirty="0" err="1" smtClean="0">
                <a:solidFill>
                  <a:srgbClr val="FF0000"/>
                </a:solidFill>
                <a:effectLst>
                  <a:outerShdw blurRad="38100" dist="38100" dir="2700000" algn="tl">
                    <a:srgbClr val="C0C0C0"/>
                  </a:outerShdw>
                </a:effectLst>
                <a:latin typeface="Comic Sans MS" pitchFamily="66" charset="0"/>
              </a:rPr>
              <a:t>γρίππη</a:t>
            </a:r>
            <a:r>
              <a:rPr lang="el-GR" sz="2000" i="1" dirty="0" smtClean="0">
                <a:solidFill>
                  <a:srgbClr val="FF0000"/>
                </a:solidFill>
                <a:effectLst>
                  <a:outerShdw blurRad="38100" dist="38100" dir="2700000" algn="tl">
                    <a:srgbClr val="C0C0C0"/>
                  </a:outerShdw>
                </a:effectLst>
                <a:latin typeface="Comic Sans MS" pitchFamily="66" charset="0"/>
              </a:rPr>
              <a:t>, </a:t>
            </a:r>
            <a:r>
              <a:rPr lang="el-GR" sz="2000" i="1" dirty="0" err="1" smtClean="0">
                <a:solidFill>
                  <a:srgbClr val="FF0000"/>
                </a:solidFill>
                <a:effectLst>
                  <a:outerShdw blurRad="38100" dist="38100" dir="2700000" algn="tl">
                    <a:srgbClr val="C0C0C0"/>
                  </a:outerShdw>
                </a:effectLst>
                <a:latin typeface="Comic Sans MS" pitchFamily="66" charset="0"/>
              </a:rPr>
              <a:t>πνευμονιόκοκκο</a:t>
            </a:r>
            <a:r>
              <a:rPr lang="el-GR" sz="2000" i="1" dirty="0" smtClean="0">
                <a:solidFill>
                  <a:srgbClr val="FF0000"/>
                </a:solidFill>
                <a:effectLst>
                  <a:outerShdw blurRad="38100" dist="38100" dir="2700000" algn="tl">
                    <a:srgbClr val="C0C0C0"/>
                  </a:outerShdw>
                </a:effectLst>
                <a:latin typeface="Comic Sans MS" pitchFamily="66" charset="0"/>
              </a:rPr>
              <a:t>).</a:t>
            </a:r>
          </a:p>
          <a:p>
            <a:pPr>
              <a:lnSpc>
                <a:spcPct val="80000"/>
              </a:lnSpc>
              <a:buFont typeface="Arial" charset="0"/>
              <a:buNone/>
              <a:defRPr/>
            </a:pPr>
            <a:endParaRPr lang="el-GR" sz="2000" i="1" dirty="0" smtClean="0">
              <a:solidFill>
                <a:schemeClr val="hlink"/>
              </a:solidFill>
              <a:effectLst>
                <a:outerShdw blurRad="38100" dist="38100" dir="2700000" algn="tl">
                  <a:srgbClr val="C0C0C0"/>
                </a:outerShdw>
              </a:effectLst>
              <a:latin typeface="Arial" charset="0"/>
            </a:endParaRPr>
          </a:p>
          <a:p>
            <a:pPr>
              <a:lnSpc>
                <a:spcPct val="80000"/>
              </a:lnSpc>
              <a:buFont typeface="Arial" charset="0"/>
              <a:buNone/>
              <a:defRPr/>
            </a:pPr>
            <a:r>
              <a:rPr lang="el-GR" sz="2000" i="1" dirty="0" err="1" smtClean="0">
                <a:solidFill>
                  <a:schemeClr val="hlink"/>
                </a:solidFill>
                <a:effectLst>
                  <a:outerShdw blurRad="38100" dist="38100" dir="2700000" algn="tl">
                    <a:srgbClr val="C0C0C0"/>
                  </a:outerShdw>
                </a:effectLst>
                <a:latin typeface="Comic Sans MS" pitchFamily="66" charset="0"/>
              </a:rPr>
              <a:t>Ακετυλοσαλυκιλικό</a:t>
            </a:r>
            <a:r>
              <a:rPr lang="el-GR" sz="2000" i="1" dirty="0" smtClean="0">
                <a:solidFill>
                  <a:schemeClr val="hlink"/>
                </a:solidFill>
                <a:effectLst>
                  <a:outerShdw blurRad="38100" dist="38100" dir="2700000" algn="tl">
                    <a:srgbClr val="C0C0C0"/>
                  </a:outerShdw>
                </a:effectLst>
                <a:latin typeface="Comic Sans MS" pitchFamily="66" charset="0"/>
              </a:rPr>
              <a:t> οξύ σε παρουσία </a:t>
            </a:r>
            <a:r>
              <a:rPr lang="el-GR" sz="2000" i="1" dirty="0" err="1" smtClean="0">
                <a:solidFill>
                  <a:schemeClr val="hlink"/>
                </a:solidFill>
                <a:effectLst>
                  <a:outerShdw blurRad="38100" dist="38100" dir="2700000" algn="tl">
                    <a:srgbClr val="C0C0C0"/>
                  </a:outerShdw>
                </a:effectLst>
                <a:latin typeface="Comic Sans MS" pitchFamily="66" charset="0"/>
              </a:rPr>
              <a:t>αντιφωσφολιπιδικών</a:t>
            </a:r>
            <a:r>
              <a:rPr lang="el-GR" sz="2000" i="1" dirty="0" smtClean="0">
                <a:solidFill>
                  <a:schemeClr val="hlink"/>
                </a:solidFill>
                <a:effectLst>
                  <a:outerShdw blurRad="38100" dist="38100" dir="2700000" algn="tl">
                    <a:srgbClr val="C0C0C0"/>
                  </a:outerShdw>
                </a:effectLst>
                <a:latin typeface="Comic Sans MS" pitchFamily="66" charset="0"/>
              </a:rPr>
              <a:t> </a:t>
            </a:r>
            <a:r>
              <a:rPr lang="en-US" sz="2000" i="1" dirty="0" smtClean="0">
                <a:solidFill>
                  <a:schemeClr val="hlink"/>
                </a:solidFill>
                <a:effectLst>
                  <a:outerShdw blurRad="38100" dist="38100" dir="2700000" algn="tl">
                    <a:srgbClr val="C0C0C0"/>
                  </a:outerShdw>
                </a:effectLst>
                <a:latin typeface="Comic Sans MS" pitchFamily="66" charset="0"/>
              </a:rPr>
              <a:t>Abs </a:t>
            </a:r>
            <a:r>
              <a:rPr lang="el-GR" sz="2000" i="1" dirty="0" smtClean="0">
                <a:solidFill>
                  <a:schemeClr val="hlink"/>
                </a:solidFill>
                <a:effectLst>
                  <a:outerShdw blurRad="38100" dist="38100" dir="2700000" algn="tl">
                    <a:srgbClr val="C0C0C0"/>
                  </a:outerShdw>
                </a:effectLst>
                <a:latin typeface="Comic Sans MS" pitchFamily="66" charset="0"/>
              </a:rPr>
              <a:t>και αντιπηκτικά </a:t>
            </a:r>
          </a:p>
          <a:p>
            <a:pPr>
              <a:lnSpc>
                <a:spcPct val="80000"/>
              </a:lnSpc>
              <a:buFont typeface="Arial" charset="0"/>
              <a:buNone/>
              <a:defRPr/>
            </a:pPr>
            <a:r>
              <a:rPr lang="el-GR" sz="2000" i="1" dirty="0" smtClean="0">
                <a:solidFill>
                  <a:schemeClr val="hlink"/>
                </a:solidFill>
                <a:effectLst>
                  <a:outerShdw blurRad="38100" dist="38100" dir="2700000" algn="tl">
                    <a:srgbClr val="C0C0C0"/>
                  </a:outerShdw>
                </a:effectLst>
                <a:latin typeface="Comic Sans MS" pitchFamily="66" charset="0"/>
              </a:rPr>
              <a:t>σε </a:t>
            </a:r>
            <a:r>
              <a:rPr lang="el-GR" sz="2000" i="1" dirty="0" err="1" smtClean="0">
                <a:solidFill>
                  <a:schemeClr val="hlink"/>
                </a:solidFill>
                <a:effectLst>
                  <a:outerShdw blurRad="38100" dist="38100" dir="2700000" algn="tl">
                    <a:srgbClr val="C0C0C0"/>
                  </a:outerShdw>
                </a:effectLst>
                <a:latin typeface="Comic Sans MS" pitchFamily="66" charset="0"/>
              </a:rPr>
              <a:t>λευκωματίνη</a:t>
            </a:r>
            <a:r>
              <a:rPr lang="el-GR" sz="2000" i="1" dirty="0" smtClean="0">
                <a:solidFill>
                  <a:schemeClr val="hlink"/>
                </a:solidFill>
                <a:effectLst>
                  <a:outerShdw blurRad="38100" dist="38100" dir="2700000" algn="tl">
                    <a:srgbClr val="C0C0C0"/>
                  </a:outerShdw>
                </a:effectLst>
                <a:latin typeface="Comic Sans MS" pitchFamily="66" charset="0"/>
              </a:rPr>
              <a:t> ορού&lt;2</a:t>
            </a:r>
            <a:r>
              <a:rPr lang="en-US" sz="2000" i="1" dirty="0" smtClean="0">
                <a:solidFill>
                  <a:schemeClr val="hlink"/>
                </a:solidFill>
                <a:effectLst>
                  <a:outerShdw blurRad="38100" dist="38100" dir="2700000" algn="tl">
                    <a:srgbClr val="C0C0C0"/>
                  </a:outerShdw>
                </a:effectLst>
                <a:latin typeface="Comic Sans MS" pitchFamily="66" charset="0"/>
              </a:rPr>
              <a:t>g/</a:t>
            </a:r>
            <a:r>
              <a:rPr lang="en-US" sz="2000" i="1" dirty="0" err="1" smtClean="0">
                <a:solidFill>
                  <a:schemeClr val="hlink"/>
                </a:solidFill>
                <a:effectLst>
                  <a:outerShdw blurRad="38100" dist="38100" dir="2700000" algn="tl">
                    <a:srgbClr val="C0C0C0"/>
                  </a:outerShdw>
                </a:effectLst>
                <a:latin typeface="Comic Sans MS" pitchFamily="66" charset="0"/>
              </a:rPr>
              <a:t>dL</a:t>
            </a:r>
            <a:r>
              <a:rPr lang="el-GR" sz="2000" i="1" dirty="0" smtClean="0">
                <a:solidFill>
                  <a:schemeClr val="hlink"/>
                </a:solidFill>
                <a:effectLst>
                  <a:outerShdw blurRad="38100" dist="38100" dir="2700000" algn="tl">
                    <a:srgbClr val="C0C0C0"/>
                  </a:outerShdw>
                </a:effectLst>
                <a:latin typeface="Comic Sans MS" pitchFamily="66" charset="0"/>
              </a:rPr>
              <a:t>, ειδικά επί  ύπαρξης </a:t>
            </a:r>
            <a:r>
              <a:rPr lang="el-GR" sz="2000" i="1" dirty="0" err="1" smtClean="0">
                <a:solidFill>
                  <a:schemeClr val="hlink"/>
                </a:solidFill>
                <a:effectLst>
                  <a:outerShdw blurRad="38100" dist="38100" dir="2700000" algn="tl">
                    <a:srgbClr val="C0C0C0"/>
                  </a:outerShdw>
                </a:effectLst>
                <a:latin typeface="Comic Sans MS" pitchFamily="66" charset="0"/>
              </a:rPr>
              <a:t>αντιφωσφολιπιδικών</a:t>
            </a:r>
            <a:r>
              <a:rPr lang="el-GR" sz="2000" i="1" dirty="0" smtClean="0">
                <a:solidFill>
                  <a:schemeClr val="hlink"/>
                </a:solidFill>
                <a:effectLst>
                  <a:outerShdw blurRad="38100" dist="38100" dir="2700000" algn="tl">
                    <a:srgbClr val="C0C0C0"/>
                  </a:outerShdw>
                </a:effectLst>
                <a:latin typeface="Comic Sans MS" pitchFamily="66" charset="0"/>
              </a:rPr>
              <a:t> </a:t>
            </a:r>
            <a:r>
              <a:rPr lang="en-US" sz="2000" i="1" dirty="0" smtClean="0">
                <a:solidFill>
                  <a:schemeClr val="hlink"/>
                </a:solidFill>
                <a:effectLst>
                  <a:outerShdw blurRad="38100" dist="38100" dir="2700000" algn="tl">
                    <a:srgbClr val="C0C0C0"/>
                  </a:outerShdw>
                </a:effectLst>
                <a:latin typeface="Comic Sans MS" pitchFamily="66" charset="0"/>
              </a:rPr>
              <a:t>Abs</a:t>
            </a:r>
            <a:endParaRPr lang="en-US" sz="2000" i="1" dirty="0" smtClean="0">
              <a:solidFill>
                <a:schemeClr val="folHlink"/>
              </a:solidFill>
              <a:effectLst>
                <a:outerShdw blurRad="38100" dist="38100" dir="2700000" algn="tl">
                  <a:srgbClr val="C0C0C0"/>
                </a:outerShdw>
              </a:effectLst>
              <a:latin typeface="Arial" charset="0"/>
            </a:endParaRPr>
          </a:p>
          <a:p>
            <a:pPr>
              <a:lnSpc>
                <a:spcPct val="80000"/>
              </a:lnSpc>
              <a:buFont typeface="Arial" charset="0"/>
              <a:buNone/>
              <a:defRPr/>
            </a:pPr>
            <a:endParaRPr lang="el-GR" sz="2000" i="1" dirty="0" smtClean="0">
              <a:solidFill>
                <a:schemeClr val="folHlink"/>
              </a:solidFill>
              <a:effectLst>
                <a:outerShdw blurRad="38100" dist="38100" dir="2700000" algn="tl">
                  <a:srgbClr val="C0C0C0"/>
                </a:outerShdw>
              </a:effectLst>
              <a:latin typeface="Comic Sans MS" pitchFamily="66" charset="0"/>
            </a:endParaRPr>
          </a:p>
          <a:p>
            <a:pPr>
              <a:lnSpc>
                <a:spcPct val="80000"/>
              </a:lnSpc>
              <a:buFont typeface="Arial" charset="0"/>
              <a:buNone/>
              <a:defRPr/>
            </a:pPr>
            <a:r>
              <a:rPr lang="el-GR" sz="2000" i="1" dirty="0" smtClean="0">
                <a:solidFill>
                  <a:srgbClr val="009900"/>
                </a:solidFill>
                <a:effectLst>
                  <a:outerShdw blurRad="38100" dist="38100" dir="2700000" algn="tl">
                    <a:srgbClr val="C0C0C0"/>
                  </a:outerShdw>
                </a:effectLst>
                <a:latin typeface="Comic Sans MS" pitchFamily="66" charset="0"/>
              </a:rPr>
              <a:t>Πρέπει να χορηγείται </a:t>
            </a:r>
            <a:r>
              <a:rPr lang="el-GR" sz="2000" i="1" dirty="0" err="1" smtClean="0">
                <a:solidFill>
                  <a:srgbClr val="009900"/>
                </a:solidFill>
                <a:effectLst>
                  <a:outerShdw blurRad="38100" dist="38100" dir="2700000" algn="tl">
                    <a:srgbClr val="C0C0C0"/>
                  </a:outerShdw>
                </a:effectLst>
                <a:latin typeface="Comic Sans MS" pitchFamily="66" charset="0"/>
              </a:rPr>
              <a:t>υδροξυχλοροκίνη</a:t>
            </a:r>
            <a:r>
              <a:rPr lang="el-GR" sz="2000" i="1" dirty="0" smtClean="0">
                <a:solidFill>
                  <a:srgbClr val="009900"/>
                </a:solidFill>
                <a:effectLst>
                  <a:outerShdw blurRad="38100" dist="38100" dir="2700000" algn="tl">
                    <a:srgbClr val="C0C0C0"/>
                  </a:outerShdw>
                </a:effectLst>
                <a:latin typeface="Comic Sans MS" pitchFamily="66" charset="0"/>
              </a:rPr>
              <a:t>(400</a:t>
            </a:r>
            <a:r>
              <a:rPr lang="en-US" sz="2000" i="1" dirty="0" smtClean="0">
                <a:solidFill>
                  <a:srgbClr val="009900"/>
                </a:solidFill>
                <a:effectLst>
                  <a:outerShdw blurRad="38100" dist="38100" dir="2700000" algn="tl">
                    <a:srgbClr val="C0C0C0"/>
                  </a:outerShdw>
                </a:effectLst>
                <a:latin typeface="Comic Sans MS" pitchFamily="66" charset="0"/>
              </a:rPr>
              <a:t>mg/d.</a:t>
            </a:r>
            <a:r>
              <a:rPr lang="el-GR" sz="2000" i="1" dirty="0" smtClean="0">
                <a:solidFill>
                  <a:srgbClr val="009900"/>
                </a:solidFill>
                <a:effectLst>
                  <a:outerShdw blurRad="38100" dist="38100" dir="2700000" algn="tl">
                    <a:srgbClr val="C0C0C0"/>
                  </a:outerShdw>
                </a:effectLst>
                <a:latin typeface="Comic Sans MS" pitchFamily="66" charset="0"/>
              </a:rPr>
              <a:t> Σε </a:t>
            </a:r>
            <a:r>
              <a:rPr lang="en-US" sz="2000" i="1" dirty="0" smtClean="0">
                <a:solidFill>
                  <a:srgbClr val="009900"/>
                </a:solidFill>
                <a:effectLst>
                  <a:outerShdw blurRad="38100" dist="38100" dir="2700000" algn="tl">
                    <a:srgbClr val="C0C0C0"/>
                  </a:outerShdw>
                </a:effectLst>
                <a:latin typeface="Comic Sans MS" pitchFamily="66" charset="0"/>
              </a:rPr>
              <a:t>GFR&lt;30ml/min</a:t>
            </a:r>
            <a:r>
              <a:rPr lang="el-GR" sz="2000" i="1" dirty="0" smtClean="0">
                <a:solidFill>
                  <a:srgbClr val="009900"/>
                </a:solidFill>
                <a:effectLst>
                  <a:outerShdw blurRad="38100" dist="38100" dir="2700000" algn="tl">
                    <a:srgbClr val="C0C0C0"/>
                  </a:outerShdw>
                </a:effectLst>
                <a:latin typeface="Comic Sans MS" pitchFamily="66" charset="0"/>
              </a:rPr>
              <a:t> </a:t>
            </a:r>
          </a:p>
          <a:p>
            <a:pPr>
              <a:lnSpc>
                <a:spcPct val="80000"/>
              </a:lnSpc>
              <a:buFont typeface="Arial" charset="0"/>
              <a:buNone/>
              <a:defRPr/>
            </a:pPr>
            <a:r>
              <a:rPr lang="el-GR" sz="2000" i="1" dirty="0" smtClean="0">
                <a:solidFill>
                  <a:srgbClr val="009900"/>
                </a:solidFill>
                <a:effectLst>
                  <a:outerShdw blurRad="38100" dist="38100" dir="2700000" algn="tl">
                    <a:srgbClr val="C0C0C0"/>
                  </a:outerShdw>
                </a:effectLst>
                <a:latin typeface="Comic Sans MS" pitchFamily="66" charset="0"/>
              </a:rPr>
              <a:t>τροποποιείται η δόση).Η χορήγηση </a:t>
            </a:r>
            <a:r>
              <a:rPr lang="el-GR" sz="2000" i="1" dirty="0" err="1" smtClean="0">
                <a:solidFill>
                  <a:srgbClr val="009900"/>
                </a:solidFill>
                <a:effectLst>
                  <a:outerShdw blurRad="38100" dist="38100" dir="2700000" algn="tl">
                    <a:srgbClr val="C0C0C0"/>
                  </a:outerShdw>
                </a:effectLst>
                <a:latin typeface="Comic Sans MS" pitchFamily="66" charset="0"/>
              </a:rPr>
              <a:t>υδροξυχλοροκίνης</a:t>
            </a:r>
            <a:r>
              <a:rPr lang="el-GR" sz="2000" i="1" dirty="0" smtClean="0">
                <a:solidFill>
                  <a:srgbClr val="009900"/>
                </a:solidFill>
                <a:effectLst>
                  <a:outerShdw blurRad="38100" dist="38100" dir="2700000" algn="tl">
                    <a:srgbClr val="C0C0C0"/>
                  </a:outerShdw>
                </a:effectLst>
                <a:latin typeface="Comic Sans MS" pitchFamily="66" charset="0"/>
              </a:rPr>
              <a:t> συνοδεύεται από </a:t>
            </a:r>
          </a:p>
          <a:p>
            <a:pPr>
              <a:lnSpc>
                <a:spcPct val="80000"/>
              </a:lnSpc>
              <a:buFont typeface="Arial" charset="0"/>
              <a:buNone/>
              <a:defRPr/>
            </a:pPr>
            <a:r>
              <a:rPr lang="el-GR" sz="2000" i="1" dirty="0" smtClean="0">
                <a:solidFill>
                  <a:srgbClr val="009900"/>
                </a:solidFill>
                <a:effectLst>
                  <a:outerShdw blurRad="38100" dist="38100" dir="2700000" algn="tl">
                    <a:srgbClr val="C0C0C0"/>
                  </a:outerShdw>
                </a:effectLst>
                <a:latin typeface="Comic Sans MS" pitchFamily="66" charset="0"/>
              </a:rPr>
              <a:t>λιγότερες εξάρσεις του ΣΛΕ, λιγότερες νεφρικές υποτροπές, μικρότερες </a:t>
            </a:r>
          </a:p>
          <a:p>
            <a:pPr>
              <a:lnSpc>
                <a:spcPct val="80000"/>
              </a:lnSpc>
              <a:buFont typeface="Arial" charset="0"/>
              <a:buNone/>
              <a:defRPr/>
            </a:pPr>
            <a:r>
              <a:rPr lang="el-GR" sz="2000" i="1" dirty="0" smtClean="0">
                <a:solidFill>
                  <a:srgbClr val="009900"/>
                </a:solidFill>
                <a:effectLst>
                  <a:outerShdw blurRad="38100" dist="38100" dir="2700000" algn="tl">
                    <a:srgbClr val="C0C0C0"/>
                  </a:outerShdw>
                </a:effectLst>
                <a:latin typeface="Comic Sans MS" pitchFamily="66" charset="0"/>
              </a:rPr>
              <a:t>βλάβες στα όργανα στόχους συμπεριλαμβανομένων και των νεφρών και </a:t>
            </a:r>
          </a:p>
          <a:p>
            <a:pPr>
              <a:lnSpc>
                <a:spcPct val="80000"/>
              </a:lnSpc>
              <a:buFont typeface="Arial" charset="0"/>
              <a:buNone/>
              <a:defRPr/>
            </a:pPr>
            <a:r>
              <a:rPr lang="el-GR" sz="2000" i="1" dirty="0" smtClean="0">
                <a:solidFill>
                  <a:srgbClr val="009900"/>
                </a:solidFill>
                <a:effectLst>
                  <a:outerShdw blurRad="38100" dist="38100" dir="2700000" algn="tl">
                    <a:srgbClr val="C0C0C0"/>
                  </a:outerShdw>
                </a:effectLst>
                <a:latin typeface="Comic Sans MS" pitchFamily="66" charset="0"/>
              </a:rPr>
              <a:t>λιγότερα </a:t>
            </a:r>
            <a:r>
              <a:rPr lang="el-GR" sz="2000" i="1" dirty="0" err="1" smtClean="0">
                <a:solidFill>
                  <a:srgbClr val="009900"/>
                </a:solidFill>
                <a:effectLst>
                  <a:outerShdw blurRad="38100" dist="38100" dir="2700000" algn="tl">
                    <a:srgbClr val="C0C0C0"/>
                  </a:outerShdw>
                </a:effectLst>
                <a:latin typeface="Comic Sans MS" pitchFamily="66" charset="0"/>
              </a:rPr>
              <a:t>θρομβωτικά</a:t>
            </a:r>
            <a:r>
              <a:rPr lang="el-GR" sz="2000" i="1" dirty="0" smtClean="0">
                <a:solidFill>
                  <a:srgbClr val="009900"/>
                </a:solidFill>
                <a:effectLst>
                  <a:outerShdw blurRad="38100" dist="38100" dir="2700000" algn="tl">
                    <a:srgbClr val="C0C0C0"/>
                  </a:outerShdw>
                </a:effectLst>
                <a:latin typeface="Comic Sans MS" pitchFamily="66" charset="0"/>
              </a:rPr>
              <a:t> επεισόδια.</a:t>
            </a:r>
          </a:p>
          <a:p>
            <a:pPr>
              <a:lnSpc>
                <a:spcPct val="80000"/>
              </a:lnSpc>
              <a:buFont typeface="Arial" charset="0"/>
              <a:buNone/>
              <a:defRPr/>
            </a:pPr>
            <a:endParaRPr lang="el-GR" sz="2000" i="1" dirty="0" smtClean="0">
              <a:solidFill>
                <a:srgbClr val="009900"/>
              </a:solidFill>
              <a:effectLst>
                <a:outerShdw blurRad="38100" dist="38100" dir="2700000" algn="tl">
                  <a:srgbClr val="C0C0C0"/>
                </a:outerShdw>
              </a:effectLst>
              <a:latin typeface="Comic Sans MS" pitchFamily="66" charset="0"/>
            </a:endParaRPr>
          </a:p>
        </p:txBody>
      </p:sp>
      <p:sp>
        <p:nvSpPr>
          <p:cNvPr id="40963" name="Text Box 5"/>
          <p:cNvSpPr txBox="1">
            <a:spLocks noChangeArrowheads="1"/>
          </p:cNvSpPr>
          <p:nvPr/>
        </p:nvSpPr>
        <p:spPr bwMode="auto">
          <a:xfrm>
            <a:off x="5364163" y="6629400"/>
            <a:ext cx="4573587" cy="228600"/>
          </a:xfrm>
          <a:prstGeom prst="rect">
            <a:avLst/>
          </a:prstGeom>
          <a:noFill/>
          <a:ln w="9525">
            <a:noFill/>
            <a:miter lim="800000"/>
            <a:headEnd/>
            <a:tailEnd/>
          </a:ln>
        </p:spPr>
        <p:txBody>
          <a:bodyPr>
            <a:spAutoFit/>
          </a:bodyPr>
          <a:lstStyle/>
          <a:p>
            <a:r>
              <a:rPr lang="el-GR" sz="900"/>
              <a:t>          </a:t>
            </a:r>
            <a:r>
              <a:rPr lang="en-GB" sz="900"/>
              <a:t>Arthritis Care &amp; Research Vol. 64, No. 6, June 2012, pp 797–808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wipe(down)">
                                      <p:cBhvr>
                                        <p:cTn id="7" dur="500"/>
                                        <p:tgtEl>
                                          <p:spTgt spid="67586"/>
                                        </p:tgtEl>
                                      </p:cBhvr>
                                    </p:animEffect>
                                  </p:childTnLst>
                                </p:cTn>
                              </p:par>
                              <p:par>
                                <p:cTn id="8" presetID="22" presetClass="entr" presetSubtype="4" fill="hold" nodeType="withEffect">
                                  <p:stCondLst>
                                    <p:cond delay="0"/>
                                  </p:stCondLst>
                                  <p:childTnLst>
                                    <p:set>
                                      <p:cBhvr>
                                        <p:cTn id="9" dur="1" fill="hold">
                                          <p:stCondLst>
                                            <p:cond delay="0"/>
                                          </p:stCondLst>
                                        </p:cTn>
                                        <p:tgtEl>
                                          <p:spTgt spid="39938">
                                            <p:txEl>
                                              <p:pRg st="0" end="0"/>
                                            </p:txEl>
                                          </p:spTgt>
                                        </p:tgtEl>
                                        <p:attrNameLst>
                                          <p:attrName>style.visibility</p:attrName>
                                        </p:attrNameLst>
                                      </p:cBhvr>
                                      <p:to>
                                        <p:strVal val="visible"/>
                                      </p:to>
                                    </p:set>
                                    <p:animEffect transition="in" filter="wipe(down)">
                                      <p:cBhvr>
                                        <p:cTn id="10" dur="500"/>
                                        <p:tgtEl>
                                          <p:spTgt spid="39938">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9938">
                                            <p:txEl>
                                              <p:pRg st="1" end="1"/>
                                            </p:txEl>
                                          </p:spTgt>
                                        </p:tgtEl>
                                        <p:attrNameLst>
                                          <p:attrName>style.visibility</p:attrName>
                                        </p:attrNameLst>
                                      </p:cBhvr>
                                      <p:to>
                                        <p:strVal val="visible"/>
                                      </p:to>
                                    </p:set>
                                    <p:animEffect transition="in" filter="wipe(down)">
                                      <p:cBhvr>
                                        <p:cTn id="13" dur="500"/>
                                        <p:tgtEl>
                                          <p:spTgt spid="39938">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9938">
                                            <p:txEl>
                                              <p:pRg st="2" end="2"/>
                                            </p:txEl>
                                          </p:spTgt>
                                        </p:tgtEl>
                                        <p:attrNameLst>
                                          <p:attrName>style.visibility</p:attrName>
                                        </p:attrNameLst>
                                      </p:cBhvr>
                                      <p:to>
                                        <p:strVal val="visible"/>
                                      </p:to>
                                    </p:set>
                                    <p:animEffect transition="in" filter="wipe(down)">
                                      <p:cBhvr>
                                        <p:cTn id="16" dur="500"/>
                                        <p:tgtEl>
                                          <p:spTgt spid="3993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9938">
                                            <p:txEl>
                                              <p:pRg st="4" end="4"/>
                                            </p:txEl>
                                          </p:spTgt>
                                        </p:tgtEl>
                                        <p:attrNameLst>
                                          <p:attrName>style.visibility</p:attrName>
                                        </p:attrNameLst>
                                      </p:cBhvr>
                                      <p:to>
                                        <p:strVal val="visible"/>
                                      </p:to>
                                    </p:set>
                                    <p:animEffect transition="in" filter="wipe(down)">
                                      <p:cBhvr>
                                        <p:cTn id="21" dur="500"/>
                                        <p:tgtEl>
                                          <p:spTgt spid="39938">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9938">
                                            <p:txEl>
                                              <p:pRg st="5" end="5"/>
                                            </p:txEl>
                                          </p:spTgt>
                                        </p:tgtEl>
                                        <p:attrNameLst>
                                          <p:attrName>style.visibility</p:attrName>
                                        </p:attrNameLst>
                                      </p:cBhvr>
                                      <p:to>
                                        <p:strVal val="visible"/>
                                      </p:to>
                                    </p:set>
                                    <p:animEffect transition="in" filter="wipe(down)">
                                      <p:cBhvr>
                                        <p:cTn id="24" dur="500"/>
                                        <p:tgtEl>
                                          <p:spTgt spid="3993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9938">
                                            <p:txEl>
                                              <p:pRg st="7" end="7"/>
                                            </p:txEl>
                                          </p:spTgt>
                                        </p:tgtEl>
                                        <p:attrNameLst>
                                          <p:attrName>style.visibility</p:attrName>
                                        </p:attrNameLst>
                                      </p:cBhvr>
                                      <p:to>
                                        <p:strVal val="visible"/>
                                      </p:to>
                                    </p:set>
                                    <p:animEffect transition="in" filter="wipe(down)">
                                      <p:cBhvr>
                                        <p:cTn id="29" dur="500"/>
                                        <p:tgtEl>
                                          <p:spTgt spid="39938">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9938">
                                            <p:txEl>
                                              <p:pRg st="8" end="8"/>
                                            </p:txEl>
                                          </p:spTgt>
                                        </p:tgtEl>
                                        <p:attrNameLst>
                                          <p:attrName>style.visibility</p:attrName>
                                        </p:attrNameLst>
                                      </p:cBhvr>
                                      <p:to>
                                        <p:strVal val="visible"/>
                                      </p:to>
                                    </p:set>
                                    <p:animEffect transition="in" filter="wipe(down)">
                                      <p:cBhvr>
                                        <p:cTn id="32" dur="500"/>
                                        <p:tgtEl>
                                          <p:spTgt spid="3993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9938">
                                            <p:txEl>
                                              <p:pRg st="10" end="10"/>
                                            </p:txEl>
                                          </p:spTgt>
                                        </p:tgtEl>
                                        <p:attrNameLst>
                                          <p:attrName>style.visibility</p:attrName>
                                        </p:attrNameLst>
                                      </p:cBhvr>
                                      <p:to>
                                        <p:strVal val="visible"/>
                                      </p:to>
                                    </p:set>
                                    <p:animEffect transition="in" filter="wipe(down)">
                                      <p:cBhvr>
                                        <p:cTn id="37" dur="500"/>
                                        <p:tgtEl>
                                          <p:spTgt spid="39938">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9938">
                                            <p:txEl>
                                              <p:pRg st="11" end="11"/>
                                            </p:txEl>
                                          </p:spTgt>
                                        </p:tgtEl>
                                        <p:attrNameLst>
                                          <p:attrName>style.visibility</p:attrName>
                                        </p:attrNameLst>
                                      </p:cBhvr>
                                      <p:to>
                                        <p:strVal val="visible"/>
                                      </p:to>
                                    </p:set>
                                    <p:animEffect transition="in" filter="wipe(down)">
                                      <p:cBhvr>
                                        <p:cTn id="40" dur="500"/>
                                        <p:tgtEl>
                                          <p:spTgt spid="39938">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9938">
                                            <p:txEl>
                                              <p:pRg st="13" end="13"/>
                                            </p:txEl>
                                          </p:spTgt>
                                        </p:tgtEl>
                                        <p:attrNameLst>
                                          <p:attrName>style.visibility</p:attrName>
                                        </p:attrNameLst>
                                      </p:cBhvr>
                                      <p:to>
                                        <p:strVal val="visible"/>
                                      </p:to>
                                    </p:set>
                                    <p:animEffect transition="in" filter="wipe(down)">
                                      <p:cBhvr>
                                        <p:cTn id="45" dur="500"/>
                                        <p:tgtEl>
                                          <p:spTgt spid="39938">
                                            <p:txEl>
                                              <p:pRg st="13" end="13"/>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39938">
                                            <p:txEl>
                                              <p:pRg st="14" end="14"/>
                                            </p:txEl>
                                          </p:spTgt>
                                        </p:tgtEl>
                                        <p:attrNameLst>
                                          <p:attrName>style.visibility</p:attrName>
                                        </p:attrNameLst>
                                      </p:cBhvr>
                                      <p:to>
                                        <p:strVal val="visible"/>
                                      </p:to>
                                    </p:set>
                                    <p:animEffect transition="in" filter="wipe(down)">
                                      <p:cBhvr>
                                        <p:cTn id="48" dur="500"/>
                                        <p:tgtEl>
                                          <p:spTgt spid="39938">
                                            <p:txEl>
                                              <p:pRg st="14" end="14"/>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39938">
                                            <p:txEl>
                                              <p:pRg st="15" end="15"/>
                                            </p:txEl>
                                          </p:spTgt>
                                        </p:tgtEl>
                                        <p:attrNameLst>
                                          <p:attrName>style.visibility</p:attrName>
                                        </p:attrNameLst>
                                      </p:cBhvr>
                                      <p:to>
                                        <p:strVal val="visible"/>
                                      </p:to>
                                    </p:set>
                                    <p:animEffect transition="in" filter="wipe(down)">
                                      <p:cBhvr>
                                        <p:cTn id="51" dur="500"/>
                                        <p:tgtEl>
                                          <p:spTgt spid="39938">
                                            <p:txEl>
                                              <p:pRg st="15" end="15"/>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39938">
                                            <p:txEl>
                                              <p:pRg st="16" end="16"/>
                                            </p:txEl>
                                          </p:spTgt>
                                        </p:tgtEl>
                                        <p:attrNameLst>
                                          <p:attrName>style.visibility</p:attrName>
                                        </p:attrNameLst>
                                      </p:cBhvr>
                                      <p:to>
                                        <p:strVal val="visible"/>
                                      </p:to>
                                    </p:set>
                                    <p:animEffect transition="in" filter="wipe(down)">
                                      <p:cBhvr>
                                        <p:cTn id="54" dur="500"/>
                                        <p:tgtEl>
                                          <p:spTgt spid="39938">
                                            <p:txEl>
                                              <p:pRg st="16" end="16"/>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39938">
                                            <p:txEl>
                                              <p:pRg st="17" end="17"/>
                                            </p:txEl>
                                          </p:spTgt>
                                        </p:tgtEl>
                                        <p:attrNameLst>
                                          <p:attrName>style.visibility</p:attrName>
                                        </p:attrNameLst>
                                      </p:cBhvr>
                                      <p:to>
                                        <p:strVal val="visible"/>
                                      </p:to>
                                    </p:set>
                                    <p:animEffect transition="in" filter="wipe(down)">
                                      <p:cBhvr>
                                        <p:cTn id="57" dur="500"/>
                                        <p:tgtEl>
                                          <p:spTgt spid="3993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pPr>
              <a:defRPr/>
            </a:pPr>
            <a:r>
              <a:rPr lang="el-GR" sz="3200" b="1" i="1" smtClean="0">
                <a:solidFill>
                  <a:srgbClr val="FF0000"/>
                </a:solidFill>
                <a:effectLst>
                  <a:outerShdw blurRad="38100" dist="38100" dir="2700000" algn="tl">
                    <a:srgbClr val="C0C0C0"/>
                  </a:outerShdw>
                </a:effectLst>
                <a:latin typeface="Comic Sans MS" pitchFamily="66" charset="0"/>
              </a:rPr>
              <a:t>ΝΕΦΡΙΤΙΔΑ ΛΥΚΟΥ-ΑΝΘΕΛΟΝΟΣΙΑΚΑ</a:t>
            </a:r>
            <a:endParaRPr lang="en-GB" sz="3200" b="1" i="1" smtClean="0">
              <a:solidFill>
                <a:srgbClr val="FF0000"/>
              </a:solidFill>
              <a:effectLst>
                <a:outerShdw blurRad="38100" dist="38100" dir="2700000" algn="tl">
                  <a:srgbClr val="C0C0C0"/>
                </a:outerShdw>
              </a:effectLst>
              <a:latin typeface="Comic Sans MS" pitchFamily="66" charset="0"/>
            </a:endParaRPr>
          </a:p>
        </p:txBody>
      </p:sp>
      <p:sp>
        <p:nvSpPr>
          <p:cNvPr id="41986" name="Rectangle 3"/>
          <p:cNvSpPr>
            <a:spLocks noGrp="1"/>
          </p:cNvSpPr>
          <p:nvPr>
            <p:ph type="body" idx="1"/>
          </p:nvPr>
        </p:nvSpPr>
        <p:spPr/>
        <p:txBody>
          <a:bodyPr/>
          <a:lstStyle/>
          <a:p>
            <a:pPr>
              <a:buFont typeface="Arial" charset="0"/>
              <a:buNone/>
            </a:pPr>
            <a:endParaRPr lang="en-GB" smtClean="0"/>
          </a:p>
        </p:txBody>
      </p:sp>
      <p:sp>
        <p:nvSpPr>
          <p:cNvPr id="65541" name="Text Box 5"/>
          <p:cNvSpPr txBox="1">
            <a:spLocks noChangeArrowheads="1"/>
          </p:cNvSpPr>
          <p:nvPr/>
        </p:nvSpPr>
        <p:spPr bwMode="auto">
          <a:xfrm>
            <a:off x="179388" y="1484313"/>
            <a:ext cx="8640762" cy="4737100"/>
          </a:xfrm>
          <a:prstGeom prst="rect">
            <a:avLst/>
          </a:prstGeom>
          <a:noFill/>
          <a:ln w="9525">
            <a:noFill/>
            <a:miter lim="800000"/>
            <a:headEnd/>
            <a:tailEnd/>
          </a:ln>
          <a:effectLst/>
        </p:spPr>
        <p:txBody>
          <a:bodyPr>
            <a:spAutoFit/>
          </a:bodyPr>
          <a:lstStyle/>
          <a:p>
            <a:pPr>
              <a:defRPr/>
            </a:pPr>
            <a:r>
              <a:rPr lang="en-GB" sz="1600" i="1">
                <a:effectLst>
                  <a:outerShdw blurRad="38100" dist="38100" dir="2700000" algn="tl">
                    <a:srgbClr val="C0C0C0"/>
                  </a:outerShdw>
                </a:effectLst>
                <a:latin typeface="Calibri" pitchFamily="34" charset="0"/>
              </a:rPr>
              <a:t>The possible </a:t>
            </a:r>
            <a:r>
              <a:rPr lang="en-GB" sz="1600" b="1" i="1">
                <a:solidFill>
                  <a:schemeClr val="folHlink"/>
                </a:solidFill>
                <a:effectLst>
                  <a:outerShdw blurRad="38100" dist="38100" dir="2700000" algn="tl">
                    <a:srgbClr val="C0C0C0"/>
                  </a:outerShdw>
                </a:effectLst>
                <a:latin typeface="Calibri" pitchFamily="34" charset="0"/>
              </a:rPr>
              <a:t>protective effect of anti-malarials</a:t>
            </a:r>
            <a:r>
              <a:rPr lang="en-GB" sz="1600" b="1" i="1">
                <a:effectLst>
                  <a:outerShdw blurRad="38100" dist="38100" dir="2700000" algn="tl">
                    <a:srgbClr val="C0C0C0"/>
                  </a:outerShdw>
                </a:effectLst>
                <a:latin typeface="Calibri" pitchFamily="34" charset="0"/>
              </a:rPr>
              <a:t> </a:t>
            </a:r>
            <a:r>
              <a:rPr lang="en-GB" sz="1600" b="1" i="1">
                <a:solidFill>
                  <a:schemeClr val="folHlink"/>
                </a:solidFill>
                <a:effectLst>
                  <a:outerShdw blurRad="38100" dist="38100" dir="2700000" algn="tl">
                    <a:srgbClr val="C0C0C0"/>
                  </a:outerShdw>
                </a:effectLst>
                <a:latin typeface="Calibri" pitchFamily="34" charset="0"/>
              </a:rPr>
              <a:t>in the</a:t>
            </a:r>
            <a:r>
              <a:rPr lang="el-GR" sz="1600" b="1" i="1">
                <a:solidFill>
                  <a:schemeClr val="folHlink"/>
                </a:solidFill>
                <a:effectLst>
                  <a:outerShdw blurRad="38100" dist="38100" dir="2700000" algn="tl">
                    <a:srgbClr val="C0C0C0"/>
                  </a:outerShdw>
                </a:effectLst>
                <a:latin typeface="Calibri" pitchFamily="34" charset="0"/>
              </a:rPr>
              <a:t> </a:t>
            </a:r>
            <a:r>
              <a:rPr lang="en-GB" sz="1600" b="1" i="1">
                <a:solidFill>
                  <a:schemeClr val="folHlink"/>
                </a:solidFill>
                <a:effectLst>
                  <a:outerShdw blurRad="38100" dist="38100" dir="2700000" algn="tl">
                    <a:srgbClr val="C0C0C0"/>
                  </a:outerShdw>
                </a:effectLst>
                <a:latin typeface="Calibri" pitchFamily="34" charset="0"/>
              </a:rPr>
              <a:t>lupus kidney</a:t>
            </a:r>
            <a:r>
              <a:rPr lang="en-GB" sz="1600" i="1">
                <a:effectLst>
                  <a:outerShdw blurRad="38100" dist="38100" dir="2700000" algn="tl">
                    <a:srgbClr val="C0C0C0"/>
                  </a:outerShdw>
                </a:effectLst>
                <a:latin typeface="Calibri" pitchFamily="34" charset="0"/>
              </a:rPr>
              <a:t> has been previously addressed. Kasitanon</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et al., for example, demonstrated that patients with</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membranous LN treated with MMF were more likely to</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achieve remission after 1 year of treatment if they had</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also taken HCQ, whereas Barber et al.</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established</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that sustained renal remission was more likely to occur</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in patients treated with HCQ (93.8 vs 52.6%; P = 0.010).</a:t>
            </a:r>
          </a:p>
          <a:p>
            <a:pPr>
              <a:defRPr/>
            </a:pPr>
            <a:r>
              <a:rPr lang="en-GB" sz="1600" i="1">
                <a:effectLst>
                  <a:outerShdw blurRad="38100" dist="38100" dir="2700000" algn="tl">
                    <a:srgbClr val="C0C0C0"/>
                  </a:outerShdw>
                </a:effectLst>
                <a:latin typeface="Calibri" pitchFamily="34" charset="0"/>
              </a:rPr>
              <a:t>In terms of renal damage, Siso´ et al. studied 206</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patients with biopsy-proven LN; those that had received</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anti-malarials before nephritis occurred (27%) were more</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likely to have normal serum creatinine values and less</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likely to develop ESRD than those never treated with</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them. The protective effect of anti-malarials in renal</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damage was demonstrated in 635 Lupus in Minorities</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Nature vs Nurture (LUMINA) patients; the use of HCQ</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was associated with a delay in the occurrence of renal</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damage (OR 0.12, 95% CI 0.02, 0.97). Finally, in the</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study by James et al., anti-malarials were associated</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with the absence of proteinuria at SLE diagnosis in military</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recruits who received anti-malarials and later developed</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lupus. We must note, however, that adjustment for confounding</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was only done in the LUMINA study.</a:t>
            </a:r>
          </a:p>
          <a:p>
            <a:pPr>
              <a:defRPr/>
            </a:pPr>
            <a:r>
              <a:rPr lang="en-GB" sz="1600" b="1" i="1">
                <a:solidFill>
                  <a:srgbClr val="009900"/>
                </a:solidFill>
                <a:effectLst>
                  <a:outerShdw blurRad="38100" dist="38100" dir="2700000" algn="tl">
                    <a:srgbClr val="C0C0C0"/>
                  </a:outerShdw>
                </a:effectLst>
                <a:latin typeface="Calibri" pitchFamily="34" charset="0"/>
              </a:rPr>
              <a:t>The protective effect of anti-malarials in the kidney may</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result from the down-regulation of the immune response</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by interfering with antigen presentation, the formation of</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autoantibodies and the production of TNF-a and by reducing</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the production of IFN, one of the key molecules</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involved in the pathogenesis of SLE. It may also</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result from their anticoagulant and lipid-lowering properties</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and their ability to reduce vascular stiffness and resistance</a:t>
            </a:r>
            <a:r>
              <a:rPr lang="el-GR" sz="1600" i="1">
                <a:effectLst>
                  <a:outerShdw blurRad="38100" dist="38100" dir="2700000" algn="tl">
                    <a:srgbClr val="C0C0C0"/>
                  </a:outerShdw>
                </a:effectLst>
                <a:latin typeface="Calibri" pitchFamily="34" charset="0"/>
              </a:rPr>
              <a:t> </a:t>
            </a:r>
            <a:r>
              <a:rPr lang="en-GB" sz="1600" i="1">
                <a:effectLst>
                  <a:outerShdw blurRad="38100" dist="38100" dir="2700000" algn="tl">
                    <a:srgbClr val="C0C0C0"/>
                  </a:outerShdw>
                </a:effectLst>
                <a:latin typeface="Calibri" pitchFamily="34" charset="0"/>
              </a:rPr>
              <a:t>with increased elasticity.</a:t>
            </a:r>
          </a:p>
        </p:txBody>
      </p:sp>
      <p:sp>
        <p:nvSpPr>
          <p:cNvPr id="41988" name="Text Box 5"/>
          <p:cNvSpPr txBox="1">
            <a:spLocks noChangeArrowheads="1"/>
          </p:cNvSpPr>
          <p:nvPr/>
        </p:nvSpPr>
        <p:spPr bwMode="auto">
          <a:xfrm>
            <a:off x="4570413" y="6583363"/>
            <a:ext cx="4573587" cy="274637"/>
          </a:xfrm>
          <a:prstGeom prst="rect">
            <a:avLst/>
          </a:prstGeom>
          <a:noFill/>
          <a:ln w="9525">
            <a:noFill/>
            <a:miter lim="800000"/>
            <a:headEnd/>
            <a:tailEnd/>
          </a:ln>
        </p:spPr>
        <p:txBody>
          <a:bodyPr>
            <a:spAutoFit/>
          </a:bodyPr>
          <a:lstStyle/>
          <a:p>
            <a:r>
              <a:rPr lang="en-GB" sz="1200"/>
              <a:t>Arthritis Care &amp; Research Vol. 64, No. 6, June 2012, pp 797–808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a:xfrm>
            <a:off x="0" y="274638"/>
            <a:ext cx="9144000" cy="1143000"/>
          </a:xfrm>
        </p:spPr>
        <p:txBody>
          <a:bodyPr/>
          <a:lstStyle/>
          <a:p>
            <a:pPr eaLnBrk="1" hangingPunct="1"/>
            <a:r>
              <a:rPr lang="en-GB" sz="1800" b="1" smtClean="0"/>
              <a:t>Joint European League Against Rheumatism and European Renal Association–European Dialysis and Transplant Association (EULAR/ERA-EDTA) recommendations for the management of adult and paediatric lupus nephritis</a:t>
            </a:r>
          </a:p>
        </p:txBody>
      </p:sp>
      <p:sp>
        <p:nvSpPr>
          <p:cNvPr id="75779" name="Rectangle 3"/>
          <p:cNvSpPr>
            <a:spLocks noGrp="1"/>
          </p:cNvSpPr>
          <p:nvPr>
            <p:ph type="body" idx="4294967295"/>
          </p:nvPr>
        </p:nvSpPr>
        <p:spPr>
          <a:xfrm>
            <a:off x="0" y="1412875"/>
            <a:ext cx="9144000" cy="5111750"/>
          </a:xfrm>
        </p:spPr>
        <p:txBody>
          <a:bodyPr>
            <a:normAutofit/>
          </a:bodyPr>
          <a:lstStyle/>
          <a:p>
            <a:pPr eaLnBrk="1" hangingPunct="1">
              <a:lnSpc>
                <a:spcPct val="80000"/>
              </a:lnSpc>
              <a:buFont typeface="Arial" charset="0"/>
              <a:buNone/>
              <a:defRPr/>
            </a:pPr>
            <a:r>
              <a:rPr lang="en-GB" sz="1600" smtClean="0">
                <a:effectLst>
                  <a:outerShdw blurRad="38100" dist="38100" dir="2700000" algn="tl">
                    <a:srgbClr val="C0C0C0"/>
                  </a:outerShdw>
                </a:effectLst>
              </a:rPr>
              <a:t>Objectives To develop recommendations for the management of adult and paediatric lupus nephritis (LN).</a:t>
            </a:r>
          </a:p>
          <a:p>
            <a:pPr eaLnBrk="1" hangingPunct="1">
              <a:lnSpc>
                <a:spcPct val="80000"/>
              </a:lnSpc>
              <a:buFont typeface="Arial" charset="0"/>
              <a:buNone/>
              <a:defRPr/>
            </a:pPr>
            <a:r>
              <a:rPr lang="en-GB" sz="1600" smtClean="0">
                <a:effectLst>
                  <a:outerShdw blurRad="38100" dist="38100" dir="2700000" algn="tl">
                    <a:srgbClr val="C0C0C0"/>
                  </a:outerShdw>
                </a:effectLst>
              </a:rPr>
              <a:t>Methods The available evidence was systematically reviewed using the PubMed database. A modified Delphi method was used to compile questions, elicit expert opinions and reach consensus.</a:t>
            </a:r>
          </a:p>
          <a:p>
            <a:pPr eaLnBrk="1" hangingPunct="1">
              <a:lnSpc>
                <a:spcPct val="80000"/>
              </a:lnSpc>
              <a:buFont typeface="Arial" charset="0"/>
              <a:buNone/>
              <a:defRPr/>
            </a:pPr>
            <a:r>
              <a:rPr lang="en-GB" sz="1600" smtClean="0">
                <a:effectLst>
                  <a:outerShdw blurRad="38100" dist="38100" dir="2700000" algn="tl">
                    <a:srgbClr val="C0C0C0"/>
                  </a:outerShdw>
                </a:effectLst>
              </a:rPr>
              <a:t>Results Immunosuppressive treatment should be guided by renal biopsy, and aiming for complete renal response ( proteinuria &lt;0.5 g/24 h with normal or nearnormal renal function). </a:t>
            </a:r>
            <a:r>
              <a:rPr lang="en-GB" sz="1600" i="1" smtClean="0">
                <a:solidFill>
                  <a:schemeClr val="hlink"/>
                </a:solidFill>
                <a:effectLst>
                  <a:outerShdw blurRad="38100" dist="38100" dir="2700000" algn="tl">
                    <a:srgbClr val="C0C0C0"/>
                  </a:outerShdw>
                </a:effectLst>
              </a:rPr>
              <a:t>Hydroxychloroquine is</a:t>
            </a:r>
            <a:r>
              <a:rPr lang="en-GB" sz="1600" smtClean="0">
                <a:solidFill>
                  <a:schemeClr val="hlink"/>
                </a:solidFill>
                <a:effectLst>
                  <a:outerShdw blurRad="38100" dist="38100" dir="2700000" algn="tl">
                    <a:srgbClr val="C0C0C0"/>
                  </a:outerShdw>
                </a:effectLst>
              </a:rPr>
              <a:t> </a:t>
            </a:r>
            <a:r>
              <a:rPr lang="en-GB" sz="1600" i="1" smtClean="0">
                <a:solidFill>
                  <a:schemeClr val="hlink"/>
                </a:solidFill>
                <a:effectLst>
                  <a:outerShdw blurRad="38100" dist="38100" dir="2700000" algn="tl">
                    <a:srgbClr val="C0C0C0"/>
                  </a:outerShdw>
                </a:effectLst>
              </a:rPr>
              <a:t>recommended for all patients with LN</a:t>
            </a:r>
            <a:r>
              <a:rPr lang="en-GB" sz="1600" smtClean="0">
                <a:effectLst>
                  <a:outerShdw blurRad="38100" dist="38100" dir="2700000" algn="tl">
                    <a:srgbClr val="C0C0C0"/>
                  </a:outerShdw>
                </a:effectLst>
              </a:rPr>
              <a:t>. Because of a more favourable efficacy/toxicity ratio, </a:t>
            </a:r>
            <a:r>
              <a:rPr lang="en-GB" sz="1600" i="1" smtClean="0">
                <a:solidFill>
                  <a:schemeClr val="accent2"/>
                </a:solidFill>
                <a:effectLst>
                  <a:outerShdw blurRad="38100" dist="38100" dir="2700000" algn="tl">
                    <a:srgbClr val="C0C0C0"/>
                  </a:outerShdw>
                </a:effectLst>
              </a:rPr>
              <a:t>as initial</a:t>
            </a:r>
            <a:r>
              <a:rPr lang="en-GB" sz="1600" smtClean="0">
                <a:solidFill>
                  <a:schemeClr val="accent2"/>
                </a:solidFill>
                <a:effectLst>
                  <a:outerShdw blurRad="38100" dist="38100" dir="2700000" algn="tl">
                    <a:srgbClr val="C0C0C0"/>
                  </a:outerShdw>
                </a:effectLst>
              </a:rPr>
              <a:t> </a:t>
            </a:r>
            <a:r>
              <a:rPr lang="en-GB" sz="1600" i="1" smtClean="0">
                <a:solidFill>
                  <a:schemeClr val="accent2"/>
                </a:solidFill>
                <a:effectLst>
                  <a:outerShdw blurRad="38100" dist="38100" dir="2700000" algn="tl">
                    <a:srgbClr val="C0C0C0"/>
                  </a:outerShdw>
                </a:effectLst>
              </a:rPr>
              <a:t>treatment for patients with class III–IVA or A/C (±V) LN</a:t>
            </a:r>
            <a:r>
              <a:rPr lang="en-GB" sz="1600" smtClean="0">
                <a:effectLst>
                  <a:outerShdw blurRad="38100" dist="38100" dir="2700000" algn="tl">
                    <a:srgbClr val="C0C0C0"/>
                  </a:outerShdw>
                </a:effectLst>
              </a:rPr>
              <a:t> according to the International Society of Nephrology/Renal Pathology Society 2003 classification, </a:t>
            </a:r>
            <a:r>
              <a:rPr lang="en-GB" sz="1600" b="1" i="1" smtClean="0">
                <a:solidFill>
                  <a:srgbClr val="000099"/>
                </a:solidFill>
                <a:effectLst>
                  <a:outerShdw blurRad="38100" dist="38100" dir="2700000" algn="tl">
                    <a:srgbClr val="C0C0C0"/>
                  </a:outerShdw>
                </a:effectLst>
              </a:rPr>
              <a:t>mycophenolic acid (MPA) or low-dose</a:t>
            </a:r>
            <a:r>
              <a:rPr lang="en-GB" sz="1600" b="1" smtClean="0">
                <a:solidFill>
                  <a:srgbClr val="000099"/>
                </a:solidFill>
                <a:effectLst>
                  <a:outerShdw blurRad="38100" dist="38100" dir="2700000" algn="tl">
                    <a:srgbClr val="C0C0C0"/>
                  </a:outerShdw>
                </a:effectLst>
              </a:rPr>
              <a:t> </a:t>
            </a:r>
            <a:r>
              <a:rPr lang="en-GB" sz="1600" b="1" i="1" smtClean="0">
                <a:solidFill>
                  <a:srgbClr val="000099"/>
                </a:solidFill>
                <a:effectLst>
                  <a:outerShdw blurRad="38100" dist="38100" dir="2700000" algn="tl">
                    <a:srgbClr val="C0C0C0"/>
                  </a:outerShdw>
                </a:effectLst>
              </a:rPr>
              <a:t>intravenous cyclophosphamide</a:t>
            </a:r>
            <a:r>
              <a:rPr lang="en-GB" sz="1600" b="1" i="1" smtClean="0">
                <a:solidFill>
                  <a:schemeClr val="accent2"/>
                </a:solidFill>
                <a:effectLst>
                  <a:outerShdw blurRad="38100" dist="38100" dir="2700000" algn="tl">
                    <a:srgbClr val="C0C0C0"/>
                  </a:outerShdw>
                </a:effectLst>
              </a:rPr>
              <a:t> (CY)</a:t>
            </a:r>
            <a:r>
              <a:rPr lang="en-GB" sz="1600" smtClean="0">
                <a:effectLst>
                  <a:outerShdw blurRad="38100" dist="38100" dir="2700000" algn="tl">
                    <a:srgbClr val="C0C0C0"/>
                  </a:outerShdw>
                </a:effectLst>
              </a:rPr>
              <a:t> in combination with glucocorticoids is recommended. In patients with adverse clinical or histological features, CY can be prescribed at higher doses, while azathioprine is an alternative for milder cases. For </a:t>
            </a:r>
            <a:r>
              <a:rPr lang="en-GB" sz="1600" i="1" smtClean="0">
                <a:solidFill>
                  <a:srgbClr val="008000"/>
                </a:solidFill>
                <a:effectLst>
                  <a:outerShdw blurRad="38100" dist="38100" dir="2700000" algn="tl">
                    <a:srgbClr val="C0C0C0"/>
                  </a:outerShdw>
                </a:effectLst>
              </a:rPr>
              <a:t>pure class V LN with nephrotic-range proteinuria, </a:t>
            </a:r>
            <a:r>
              <a:rPr lang="en-GB" sz="1600" b="1" i="1" smtClean="0">
                <a:solidFill>
                  <a:srgbClr val="008000"/>
                </a:solidFill>
                <a:effectLst>
                  <a:outerShdw blurRad="38100" dist="38100" dir="2700000" algn="tl">
                    <a:srgbClr val="C0C0C0"/>
                  </a:outerShdw>
                </a:effectLst>
              </a:rPr>
              <a:t>MPA</a:t>
            </a:r>
            <a:r>
              <a:rPr lang="en-GB" sz="1600" i="1" smtClean="0">
                <a:solidFill>
                  <a:srgbClr val="008000"/>
                </a:solidFill>
                <a:effectLst>
                  <a:outerShdw blurRad="38100" dist="38100" dir="2700000" algn="tl">
                    <a:srgbClr val="C0C0C0"/>
                  </a:outerShdw>
                </a:effectLst>
              </a:rPr>
              <a:t> in combination with oral glucocorticoids is recommended as initial treatment.</a:t>
            </a:r>
            <a:r>
              <a:rPr lang="en-GB" sz="1600" i="1" smtClean="0">
                <a:effectLst>
                  <a:outerShdw blurRad="38100" dist="38100" dir="2700000" algn="tl">
                    <a:srgbClr val="C0C0C0"/>
                  </a:outerShdw>
                </a:effectLst>
              </a:rPr>
              <a:t> </a:t>
            </a:r>
            <a:r>
              <a:rPr lang="en-GB" sz="1600" i="1" smtClean="0">
                <a:solidFill>
                  <a:srgbClr val="990099"/>
                </a:solidFill>
                <a:effectLst>
                  <a:outerShdw blurRad="38100" dist="38100" dir="2700000" algn="tl">
                    <a:srgbClr val="C0C0C0"/>
                  </a:outerShdw>
                </a:effectLst>
              </a:rPr>
              <a:t>In patients improving after initial treatment, subsequent immunosuppression </a:t>
            </a:r>
            <a:r>
              <a:rPr lang="en-GB" sz="1600" b="1" i="1" smtClean="0">
                <a:solidFill>
                  <a:srgbClr val="990099"/>
                </a:solidFill>
                <a:effectLst>
                  <a:outerShdw blurRad="38100" dist="38100" dir="2700000" algn="tl">
                    <a:srgbClr val="C0C0C0"/>
                  </a:outerShdw>
                </a:effectLst>
              </a:rPr>
              <a:t>with MPA or azathioprine</a:t>
            </a:r>
            <a:r>
              <a:rPr lang="en-GB" sz="1600" i="1" smtClean="0">
                <a:solidFill>
                  <a:srgbClr val="990099"/>
                </a:solidFill>
                <a:effectLst>
                  <a:outerShdw blurRad="38100" dist="38100" dir="2700000" algn="tl">
                    <a:srgbClr val="C0C0C0"/>
                  </a:outerShdw>
                </a:effectLst>
              </a:rPr>
              <a:t> is recommended for at least 3 years; in such cases, initial treatment with MPA should be followed by MPA.</a:t>
            </a:r>
          </a:p>
          <a:p>
            <a:pPr eaLnBrk="1" hangingPunct="1">
              <a:lnSpc>
                <a:spcPct val="80000"/>
              </a:lnSpc>
              <a:buFont typeface="Arial" charset="0"/>
              <a:buNone/>
              <a:defRPr/>
            </a:pPr>
            <a:r>
              <a:rPr lang="en-GB" sz="1600" i="1" smtClean="0">
                <a:effectLst>
                  <a:outerShdw blurRad="38100" dist="38100" dir="2700000" algn="tl">
                    <a:srgbClr val="C0C0C0"/>
                  </a:outerShdw>
                </a:effectLst>
              </a:rPr>
              <a:t>       </a:t>
            </a:r>
            <a:r>
              <a:rPr lang="en-GB" sz="1600" i="1" smtClean="0">
                <a:solidFill>
                  <a:srgbClr val="CC3300"/>
                </a:solidFill>
                <a:effectLst>
                  <a:outerShdw blurRad="38100" dist="38100" dir="2700000" algn="tl">
                    <a:srgbClr val="C0C0C0"/>
                  </a:outerShdw>
                </a:effectLst>
              </a:rPr>
              <a:t>For MPA or CY failures, </a:t>
            </a:r>
            <a:r>
              <a:rPr lang="en-GB" sz="1600" b="1" i="1" smtClean="0">
                <a:solidFill>
                  <a:srgbClr val="CC3300"/>
                </a:solidFill>
                <a:effectLst>
                  <a:outerShdw blurRad="38100" dist="38100" dir="2700000" algn="tl">
                    <a:srgbClr val="C0C0C0"/>
                  </a:outerShdw>
                </a:effectLst>
              </a:rPr>
              <a:t>switching to the other agent</a:t>
            </a:r>
            <a:r>
              <a:rPr lang="en-GB" sz="1600" i="1" smtClean="0">
                <a:solidFill>
                  <a:srgbClr val="CC3300"/>
                </a:solidFill>
                <a:effectLst>
                  <a:outerShdw blurRad="38100" dist="38100" dir="2700000" algn="tl">
                    <a:srgbClr val="C0C0C0"/>
                  </a:outerShdw>
                </a:effectLst>
              </a:rPr>
              <a:t>, or to </a:t>
            </a:r>
            <a:r>
              <a:rPr lang="en-GB" sz="1600" b="1" i="1" smtClean="0">
                <a:solidFill>
                  <a:srgbClr val="CC3300"/>
                </a:solidFill>
                <a:effectLst>
                  <a:outerShdw blurRad="38100" dist="38100" dir="2700000" algn="tl">
                    <a:srgbClr val="C0C0C0"/>
                  </a:outerShdw>
                </a:effectLst>
              </a:rPr>
              <a:t>rituximab</a:t>
            </a:r>
            <a:r>
              <a:rPr lang="en-GB" sz="1600" i="1" smtClean="0">
                <a:effectLst>
                  <a:outerShdw blurRad="38100" dist="38100" dir="2700000" algn="tl">
                    <a:srgbClr val="C0C0C0"/>
                  </a:outerShdw>
                </a:effectLst>
              </a:rPr>
              <a:t>,</a:t>
            </a:r>
            <a:r>
              <a:rPr lang="en-GB" sz="1600" smtClean="0">
                <a:effectLst>
                  <a:outerShdw blurRad="38100" dist="38100" dir="2700000" algn="tl">
                    <a:srgbClr val="C0C0C0"/>
                  </a:outerShdw>
                </a:effectLst>
              </a:rPr>
              <a:t> is the suggested course of action.</a:t>
            </a:r>
          </a:p>
          <a:p>
            <a:pPr eaLnBrk="1" hangingPunct="1">
              <a:lnSpc>
                <a:spcPct val="80000"/>
              </a:lnSpc>
              <a:buFont typeface="Arial" charset="0"/>
              <a:buNone/>
              <a:defRPr/>
            </a:pPr>
            <a:r>
              <a:rPr lang="en-GB" sz="1600" smtClean="0">
                <a:effectLst>
                  <a:outerShdw blurRad="38100" dist="38100" dir="2700000" algn="tl">
                    <a:srgbClr val="C0C0C0"/>
                  </a:outerShdw>
                </a:effectLst>
              </a:rPr>
              <a:t>      In anticipation of pregnancy, patients should be switched to appropriate medications without reducing the intensity of treatment. </a:t>
            </a:r>
          </a:p>
          <a:p>
            <a:pPr eaLnBrk="1" hangingPunct="1">
              <a:lnSpc>
                <a:spcPct val="80000"/>
              </a:lnSpc>
              <a:buFont typeface="Arial" charset="0"/>
              <a:buNone/>
              <a:defRPr/>
            </a:pPr>
            <a:r>
              <a:rPr lang="en-GB" sz="1600" smtClean="0">
                <a:effectLst>
                  <a:outerShdw blurRad="38100" dist="38100" dir="2700000" algn="tl">
                    <a:srgbClr val="C0C0C0"/>
                  </a:outerShdw>
                </a:effectLst>
              </a:rPr>
              <a:t>      There is no evidence to suggest that management of LN should differ in children versus adults.</a:t>
            </a:r>
          </a:p>
          <a:p>
            <a:pPr eaLnBrk="1" hangingPunct="1">
              <a:lnSpc>
                <a:spcPct val="80000"/>
              </a:lnSpc>
              <a:buFont typeface="Arial" charset="0"/>
              <a:buNone/>
              <a:defRPr/>
            </a:pPr>
            <a:r>
              <a:rPr lang="en-GB" sz="1600" smtClean="0">
                <a:effectLst>
                  <a:outerShdw blurRad="38100" dist="38100" dir="2700000" algn="tl">
                    <a:srgbClr val="C0C0C0"/>
                  </a:outerShdw>
                </a:effectLst>
              </a:rPr>
              <a:t>Conclusions Recommendations for the management of LN were developed using an evidence-based approach followed by expert consensus.</a:t>
            </a:r>
          </a:p>
        </p:txBody>
      </p:sp>
      <p:sp>
        <p:nvSpPr>
          <p:cNvPr id="15363" name="Rectangle 4"/>
          <p:cNvSpPr>
            <a:spLocks noChangeArrowheads="1"/>
          </p:cNvSpPr>
          <p:nvPr/>
        </p:nvSpPr>
        <p:spPr bwMode="auto">
          <a:xfrm>
            <a:off x="6505575" y="6583363"/>
            <a:ext cx="2638425" cy="274637"/>
          </a:xfrm>
          <a:prstGeom prst="rect">
            <a:avLst/>
          </a:prstGeom>
          <a:noFill/>
          <a:ln w="9525">
            <a:noFill/>
            <a:miter lim="800000"/>
            <a:headEnd/>
            <a:tailEnd/>
          </a:ln>
        </p:spPr>
        <p:txBody>
          <a:bodyPr wrap="none">
            <a:spAutoFit/>
          </a:bodyPr>
          <a:lstStyle/>
          <a:p>
            <a:r>
              <a:rPr lang="en-GB" sz="1200"/>
              <a:t>Ann Rheum Dis 2012;71:1771–1782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p:cNvPicPr>
            <a:picLocks noGrp="1" noChangeAspect="1" noChangeArrowheads="1"/>
          </p:cNvPicPr>
          <p:nvPr>
            <p:ph type="body" idx="1"/>
          </p:nvPr>
        </p:nvPicPr>
        <p:blipFill>
          <a:blip r:embed="rId2"/>
          <a:srcRect/>
          <a:stretch>
            <a:fillRect/>
          </a:stretch>
        </p:blipFill>
        <p:spPr>
          <a:xfrm>
            <a:off x="0" y="2133600"/>
            <a:ext cx="4968875" cy="2967038"/>
          </a:xfrm>
        </p:spPr>
      </p:pic>
      <p:sp>
        <p:nvSpPr>
          <p:cNvPr id="43010" name="Text Box 6"/>
          <p:cNvSpPr txBox="1">
            <a:spLocks noChangeArrowheads="1"/>
          </p:cNvSpPr>
          <p:nvPr/>
        </p:nvSpPr>
        <p:spPr bwMode="auto">
          <a:xfrm>
            <a:off x="468313" y="5876925"/>
            <a:ext cx="7343775" cy="366713"/>
          </a:xfrm>
          <a:prstGeom prst="rect">
            <a:avLst/>
          </a:prstGeom>
          <a:noFill/>
          <a:ln w="9525">
            <a:noFill/>
            <a:miter lim="800000"/>
            <a:headEnd/>
            <a:tailEnd/>
          </a:ln>
        </p:spPr>
        <p:txBody>
          <a:bodyPr>
            <a:spAutoFit/>
          </a:bodyPr>
          <a:lstStyle/>
          <a:p>
            <a:pPr>
              <a:spcBef>
                <a:spcPct val="50000"/>
              </a:spcBef>
            </a:pPr>
            <a:endParaRPr lang="en-GB" sz="1800"/>
          </a:p>
        </p:txBody>
      </p:sp>
      <p:sp>
        <p:nvSpPr>
          <p:cNvPr id="66568" name="Text Box 8"/>
          <p:cNvSpPr txBox="1">
            <a:spLocks noChangeArrowheads="1"/>
          </p:cNvSpPr>
          <p:nvPr/>
        </p:nvSpPr>
        <p:spPr bwMode="auto">
          <a:xfrm>
            <a:off x="468313" y="6092825"/>
            <a:ext cx="7632700" cy="366713"/>
          </a:xfrm>
          <a:prstGeom prst="rect">
            <a:avLst/>
          </a:prstGeom>
          <a:noFill/>
          <a:ln w="9525">
            <a:noFill/>
            <a:miter lim="800000"/>
            <a:headEnd/>
            <a:tailEnd/>
          </a:ln>
          <a:effectLst/>
        </p:spPr>
        <p:txBody>
          <a:bodyPr>
            <a:spAutoFit/>
          </a:bodyPr>
          <a:lstStyle/>
          <a:p>
            <a:pPr>
              <a:spcBef>
                <a:spcPct val="50000"/>
              </a:spcBef>
              <a:defRPr/>
            </a:pPr>
            <a:r>
              <a:rPr lang="el-GR" sz="1800" i="1">
                <a:solidFill>
                  <a:srgbClr val="009900"/>
                </a:solidFill>
                <a:effectLst>
                  <a:outerShdw blurRad="38100" dist="38100" dir="2700000" algn="tl">
                    <a:srgbClr val="C0C0C0"/>
                  </a:outerShdw>
                </a:effectLst>
                <a:latin typeface="Comic Sans MS" pitchFamily="66" charset="0"/>
              </a:rPr>
              <a:t>Υπό </a:t>
            </a:r>
            <a:r>
              <a:rPr lang="en-US" sz="1800" i="1">
                <a:solidFill>
                  <a:srgbClr val="009900"/>
                </a:solidFill>
                <a:effectLst>
                  <a:outerShdw blurRad="38100" dist="38100" dir="2700000" algn="tl">
                    <a:srgbClr val="C0C0C0"/>
                  </a:outerShdw>
                </a:effectLst>
                <a:latin typeface="Comic Sans MS" pitchFamily="66" charset="0"/>
              </a:rPr>
              <a:t>HCQ</a:t>
            </a:r>
            <a:r>
              <a:rPr lang="en-US" sz="1800" i="1">
                <a:solidFill>
                  <a:srgbClr val="009900"/>
                </a:solidFill>
                <a:effectLst>
                  <a:outerShdw blurRad="38100" dist="38100" dir="2700000" algn="tl">
                    <a:srgbClr val="C0C0C0"/>
                  </a:outerShdw>
                </a:effectLst>
                <a:latin typeface="Comic Sans MS" pitchFamily="66" charset="0"/>
                <a:cs typeface="Arial" charset="0"/>
              </a:rPr>
              <a:t>:</a:t>
            </a:r>
            <a:r>
              <a:rPr lang="el-GR" sz="1800" i="1">
                <a:solidFill>
                  <a:srgbClr val="009900"/>
                </a:solidFill>
                <a:effectLst>
                  <a:outerShdw blurRad="38100" dist="38100" dir="2700000" algn="tl">
                    <a:srgbClr val="C0C0C0"/>
                  </a:outerShdw>
                </a:effectLst>
                <a:latin typeface="Comic Sans MS" pitchFamily="66" charset="0"/>
                <a:cs typeface="Arial" charset="0"/>
              </a:rPr>
              <a:t>κύκλοι,</a:t>
            </a:r>
            <a:r>
              <a:rPr lang="el-GR" sz="1800" i="1">
                <a:effectLst>
                  <a:outerShdw blurRad="38100" dist="38100" dir="2700000" algn="tl">
                    <a:srgbClr val="C0C0C0"/>
                  </a:outerShdw>
                </a:effectLst>
                <a:latin typeface="Comic Sans MS" pitchFamily="66" charset="0"/>
                <a:cs typeface="Arial" charset="0"/>
              </a:rPr>
              <a:t> </a:t>
            </a:r>
            <a:r>
              <a:rPr lang="el-GR" sz="1800" i="1">
                <a:solidFill>
                  <a:srgbClr val="FF0000"/>
                </a:solidFill>
                <a:effectLst>
                  <a:outerShdw blurRad="38100" dist="38100" dir="2700000" algn="tl">
                    <a:srgbClr val="C0C0C0"/>
                  </a:outerShdw>
                </a:effectLst>
                <a:latin typeface="Comic Sans MS" pitchFamily="66" charset="0"/>
                <a:cs typeface="Arial" charset="0"/>
              </a:rPr>
              <a:t>υπό </a:t>
            </a:r>
            <a:r>
              <a:rPr lang="en-US" sz="1800" i="1">
                <a:solidFill>
                  <a:srgbClr val="FF0000"/>
                </a:solidFill>
                <a:effectLst>
                  <a:outerShdw blurRad="38100" dist="38100" dir="2700000" algn="tl">
                    <a:srgbClr val="C0C0C0"/>
                  </a:outerShdw>
                </a:effectLst>
                <a:latin typeface="Comic Sans MS" pitchFamily="66" charset="0"/>
                <a:cs typeface="Arial" charset="0"/>
              </a:rPr>
              <a:t>placebo:</a:t>
            </a:r>
            <a:r>
              <a:rPr lang="el-GR" sz="1800" i="1">
                <a:solidFill>
                  <a:srgbClr val="FF0000"/>
                </a:solidFill>
                <a:effectLst>
                  <a:outerShdw blurRad="38100" dist="38100" dir="2700000" algn="tl">
                    <a:srgbClr val="C0C0C0"/>
                  </a:outerShdw>
                </a:effectLst>
                <a:latin typeface="Comic Sans MS" pitchFamily="66" charset="0"/>
                <a:cs typeface="Arial" charset="0"/>
              </a:rPr>
              <a:t>παραλληλόγραμμα</a:t>
            </a:r>
            <a:endParaRPr lang="en-US" sz="1800" i="1">
              <a:solidFill>
                <a:srgbClr val="FF0000"/>
              </a:solidFill>
              <a:effectLst>
                <a:outerShdw blurRad="38100" dist="38100" dir="2700000" algn="tl">
                  <a:srgbClr val="C0C0C0"/>
                </a:outerShdw>
              </a:effectLst>
              <a:latin typeface="Comic Sans MS" pitchFamily="66" charset="0"/>
              <a:cs typeface="Arial" charset="0"/>
            </a:endParaRPr>
          </a:p>
        </p:txBody>
      </p:sp>
      <p:sp>
        <p:nvSpPr>
          <p:cNvPr id="43012" name="Text Box 10"/>
          <p:cNvSpPr txBox="1">
            <a:spLocks noChangeArrowheads="1"/>
          </p:cNvSpPr>
          <p:nvPr/>
        </p:nvSpPr>
        <p:spPr bwMode="auto">
          <a:xfrm>
            <a:off x="4932363" y="1989138"/>
            <a:ext cx="3240087" cy="366712"/>
          </a:xfrm>
          <a:prstGeom prst="rect">
            <a:avLst/>
          </a:prstGeom>
          <a:noFill/>
          <a:ln w="9525">
            <a:noFill/>
            <a:miter lim="800000"/>
            <a:headEnd/>
            <a:tailEnd/>
          </a:ln>
        </p:spPr>
        <p:txBody>
          <a:bodyPr>
            <a:spAutoFit/>
          </a:bodyPr>
          <a:lstStyle/>
          <a:p>
            <a:pPr>
              <a:spcBef>
                <a:spcPct val="50000"/>
              </a:spcBef>
            </a:pPr>
            <a:endParaRPr lang="en-GB" sz="1800"/>
          </a:p>
        </p:txBody>
      </p:sp>
      <p:pic>
        <p:nvPicPr>
          <p:cNvPr id="43013" name="Picture 12"/>
          <p:cNvPicPr>
            <a:picLocks noChangeAspect="1" noChangeArrowheads="1"/>
          </p:cNvPicPr>
          <p:nvPr/>
        </p:nvPicPr>
        <p:blipFill>
          <a:blip r:embed="rId3"/>
          <a:srcRect/>
          <a:stretch>
            <a:fillRect/>
          </a:stretch>
        </p:blipFill>
        <p:spPr bwMode="auto">
          <a:xfrm>
            <a:off x="4751388" y="2276475"/>
            <a:ext cx="4392612" cy="2590800"/>
          </a:xfrm>
          <a:prstGeom prst="rect">
            <a:avLst/>
          </a:prstGeom>
          <a:noFill/>
          <a:ln w="9525">
            <a:noFill/>
            <a:miter lim="800000"/>
            <a:headEnd/>
            <a:tailEnd/>
          </a:ln>
        </p:spPr>
      </p:pic>
      <p:sp>
        <p:nvSpPr>
          <p:cNvPr id="43014" name="Line 13"/>
          <p:cNvSpPr>
            <a:spLocks noChangeShapeType="1"/>
          </p:cNvSpPr>
          <p:nvPr/>
        </p:nvSpPr>
        <p:spPr bwMode="auto">
          <a:xfrm flipV="1">
            <a:off x="4572000" y="2997200"/>
            <a:ext cx="0" cy="1511300"/>
          </a:xfrm>
          <a:prstGeom prst="line">
            <a:avLst/>
          </a:prstGeom>
          <a:noFill/>
          <a:ln w="38100">
            <a:solidFill>
              <a:srgbClr val="009900"/>
            </a:solidFill>
            <a:prstDash val="sysDot"/>
            <a:round/>
            <a:headEnd/>
            <a:tailEnd/>
          </a:ln>
        </p:spPr>
        <p:txBody>
          <a:bodyPr/>
          <a:lstStyle/>
          <a:p>
            <a:endParaRPr lang="el-GR"/>
          </a:p>
        </p:txBody>
      </p:sp>
      <p:sp>
        <p:nvSpPr>
          <p:cNvPr id="43015" name="Line 14"/>
          <p:cNvSpPr>
            <a:spLocks noChangeShapeType="1"/>
          </p:cNvSpPr>
          <p:nvPr/>
        </p:nvSpPr>
        <p:spPr bwMode="auto">
          <a:xfrm flipV="1">
            <a:off x="8964613" y="3933825"/>
            <a:ext cx="0" cy="431800"/>
          </a:xfrm>
          <a:prstGeom prst="line">
            <a:avLst/>
          </a:prstGeom>
          <a:noFill/>
          <a:ln w="38100">
            <a:solidFill>
              <a:schemeClr val="hlink"/>
            </a:solidFill>
            <a:prstDash val="sysDot"/>
            <a:round/>
            <a:headEnd/>
            <a:tailEnd/>
          </a:ln>
        </p:spPr>
        <p:txBody>
          <a:bodyPr/>
          <a:lstStyle/>
          <a:p>
            <a:endParaRPr lang="el-GR"/>
          </a:p>
        </p:txBody>
      </p:sp>
      <p:sp>
        <p:nvSpPr>
          <p:cNvPr id="66575" name="Text Box 15"/>
          <p:cNvSpPr txBox="1">
            <a:spLocks noChangeArrowheads="1"/>
          </p:cNvSpPr>
          <p:nvPr/>
        </p:nvSpPr>
        <p:spPr bwMode="auto">
          <a:xfrm>
            <a:off x="8532813" y="4005263"/>
            <a:ext cx="611187" cy="304800"/>
          </a:xfrm>
          <a:prstGeom prst="rect">
            <a:avLst/>
          </a:prstGeom>
          <a:noFill/>
          <a:ln w="9525">
            <a:noFill/>
            <a:miter lim="800000"/>
            <a:headEnd/>
            <a:tailEnd/>
          </a:ln>
          <a:effectLst/>
        </p:spPr>
        <p:txBody>
          <a:bodyPr>
            <a:spAutoFit/>
          </a:bodyPr>
          <a:lstStyle/>
          <a:p>
            <a:pPr>
              <a:spcBef>
                <a:spcPct val="50000"/>
              </a:spcBef>
              <a:defRPr/>
            </a:pPr>
            <a:r>
              <a:rPr lang="el-GR" sz="1400" b="1">
                <a:solidFill>
                  <a:srgbClr val="009900"/>
                </a:solidFill>
                <a:effectLst>
                  <a:outerShdw blurRad="38100" dist="38100" dir="2700000" algn="tl">
                    <a:srgbClr val="C0C0C0"/>
                  </a:outerShdw>
                </a:effectLst>
              </a:rPr>
              <a:t>4%</a:t>
            </a:r>
            <a:r>
              <a:rPr lang="el-GR" sz="1400" b="1">
                <a:solidFill>
                  <a:srgbClr val="009900"/>
                </a:solidFill>
              </a:rPr>
              <a:t> </a:t>
            </a:r>
            <a:endParaRPr lang="en-GB" sz="1400" b="1">
              <a:solidFill>
                <a:srgbClr val="009900"/>
              </a:solidFill>
            </a:endParaRPr>
          </a:p>
        </p:txBody>
      </p:sp>
      <p:sp>
        <p:nvSpPr>
          <p:cNvPr id="66576" name="Text Box 16"/>
          <p:cNvSpPr txBox="1">
            <a:spLocks noChangeArrowheads="1"/>
          </p:cNvSpPr>
          <p:nvPr/>
        </p:nvSpPr>
        <p:spPr bwMode="auto">
          <a:xfrm>
            <a:off x="8532813" y="3644900"/>
            <a:ext cx="611187" cy="304800"/>
          </a:xfrm>
          <a:prstGeom prst="rect">
            <a:avLst/>
          </a:prstGeom>
          <a:noFill/>
          <a:ln w="9525">
            <a:noFill/>
            <a:miter lim="800000"/>
            <a:headEnd/>
            <a:tailEnd/>
          </a:ln>
          <a:effectLst/>
        </p:spPr>
        <p:txBody>
          <a:bodyPr>
            <a:spAutoFit/>
          </a:bodyPr>
          <a:lstStyle/>
          <a:p>
            <a:pPr>
              <a:spcBef>
                <a:spcPct val="50000"/>
              </a:spcBef>
              <a:defRPr/>
            </a:pPr>
            <a:r>
              <a:rPr lang="el-GR" sz="1400" b="1">
                <a:solidFill>
                  <a:srgbClr val="FF0000"/>
                </a:solidFill>
                <a:effectLst>
                  <a:outerShdw blurRad="38100" dist="38100" dir="2700000" algn="tl">
                    <a:srgbClr val="C0C0C0"/>
                  </a:outerShdw>
                </a:effectLst>
              </a:rPr>
              <a:t>23%</a:t>
            </a:r>
            <a:endParaRPr lang="en-GB" sz="1400" b="1">
              <a:solidFill>
                <a:srgbClr val="FF0000"/>
              </a:solidFill>
              <a:effectLst>
                <a:outerShdw blurRad="38100" dist="38100" dir="2700000" algn="tl">
                  <a:srgbClr val="C0C0C0"/>
                </a:outerShdw>
              </a:effectLst>
            </a:endParaRPr>
          </a:p>
        </p:txBody>
      </p:sp>
      <p:sp>
        <p:nvSpPr>
          <p:cNvPr id="66577" name="Text Box 17"/>
          <p:cNvSpPr txBox="1">
            <a:spLocks noChangeArrowheads="1"/>
          </p:cNvSpPr>
          <p:nvPr/>
        </p:nvSpPr>
        <p:spPr bwMode="auto">
          <a:xfrm>
            <a:off x="3995738" y="3500438"/>
            <a:ext cx="720725" cy="304800"/>
          </a:xfrm>
          <a:prstGeom prst="rect">
            <a:avLst/>
          </a:prstGeom>
          <a:noFill/>
          <a:ln w="9525">
            <a:noFill/>
            <a:miter lim="800000"/>
            <a:headEnd/>
            <a:tailEnd/>
          </a:ln>
          <a:effectLst/>
        </p:spPr>
        <p:txBody>
          <a:bodyPr>
            <a:spAutoFit/>
          </a:bodyPr>
          <a:lstStyle/>
          <a:p>
            <a:pPr>
              <a:spcBef>
                <a:spcPct val="50000"/>
              </a:spcBef>
              <a:defRPr/>
            </a:pPr>
            <a:r>
              <a:rPr lang="el-GR" sz="1400" b="1">
                <a:solidFill>
                  <a:srgbClr val="009900"/>
                </a:solidFill>
                <a:effectLst>
                  <a:outerShdw blurRad="38100" dist="38100" dir="2700000" algn="tl">
                    <a:srgbClr val="C0C0C0"/>
                  </a:outerShdw>
                </a:effectLst>
              </a:rPr>
              <a:t>36%</a:t>
            </a:r>
            <a:endParaRPr lang="en-GB" sz="1400" b="1">
              <a:solidFill>
                <a:srgbClr val="009900"/>
              </a:solidFill>
              <a:effectLst>
                <a:outerShdw blurRad="38100" dist="38100" dir="2700000" algn="tl">
                  <a:srgbClr val="C0C0C0"/>
                </a:outerShdw>
              </a:effectLst>
            </a:endParaRPr>
          </a:p>
        </p:txBody>
      </p:sp>
      <p:sp>
        <p:nvSpPr>
          <p:cNvPr id="66578" name="Text Box 18"/>
          <p:cNvSpPr txBox="1">
            <a:spLocks noChangeArrowheads="1"/>
          </p:cNvSpPr>
          <p:nvPr/>
        </p:nvSpPr>
        <p:spPr bwMode="auto">
          <a:xfrm>
            <a:off x="4067175" y="2708275"/>
            <a:ext cx="720725" cy="304800"/>
          </a:xfrm>
          <a:prstGeom prst="rect">
            <a:avLst/>
          </a:prstGeom>
          <a:noFill/>
          <a:ln w="9525">
            <a:noFill/>
            <a:miter lim="800000"/>
            <a:headEnd/>
            <a:tailEnd/>
          </a:ln>
          <a:effectLst/>
        </p:spPr>
        <p:txBody>
          <a:bodyPr>
            <a:spAutoFit/>
          </a:bodyPr>
          <a:lstStyle/>
          <a:p>
            <a:pPr>
              <a:spcBef>
                <a:spcPct val="50000"/>
              </a:spcBef>
              <a:defRPr/>
            </a:pPr>
            <a:r>
              <a:rPr lang="el-GR" sz="1400" b="1">
                <a:solidFill>
                  <a:srgbClr val="FF0000"/>
                </a:solidFill>
                <a:effectLst>
                  <a:outerShdw blurRad="38100" dist="38100" dir="2700000" algn="tl">
                    <a:srgbClr val="C0C0C0"/>
                  </a:outerShdw>
                </a:effectLst>
              </a:rPr>
              <a:t>73%</a:t>
            </a:r>
            <a:endParaRPr lang="en-GB" sz="1400" b="1">
              <a:solidFill>
                <a:srgbClr val="FF0000"/>
              </a:solidFill>
              <a:effectLst>
                <a:outerShdw blurRad="38100" dist="38100" dir="2700000" algn="tl">
                  <a:srgbClr val="C0C0C0"/>
                </a:outerShdw>
              </a:effectLst>
            </a:endParaRPr>
          </a:p>
        </p:txBody>
      </p:sp>
      <p:pic>
        <p:nvPicPr>
          <p:cNvPr id="43020" name="Picture 23"/>
          <p:cNvPicPr>
            <a:picLocks noGrp="1" noChangeAspect="1" noChangeArrowheads="1"/>
          </p:cNvPicPr>
          <p:nvPr>
            <p:ph type="title"/>
          </p:nvPr>
        </p:nvPicPr>
        <p:blipFill>
          <a:blip r:embed="rId4"/>
          <a:srcRect/>
          <a:stretch>
            <a:fillRect/>
          </a:stretch>
        </p:blipFill>
        <p:spPr>
          <a:xfrm>
            <a:off x="0" y="549275"/>
            <a:ext cx="9083675" cy="534988"/>
          </a:xfrm>
        </p:spPr>
      </p:pic>
      <p:sp>
        <p:nvSpPr>
          <p:cNvPr id="43021" name="Text Box 24"/>
          <p:cNvSpPr txBox="1">
            <a:spLocks noChangeArrowheads="1"/>
          </p:cNvSpPr>
          <p:nvPr/>
        </p:nvSpPr>
        <p:spPr bwMode="auto">
          <a:xfrm>
            <a:off x="7127875" y="6583363"/>
            <a:ext cx="2016125" cy="274637"/>
          </a:xfrm>
          <a:prstGeom prst="rect">
            <a:avLst/>
          </a:prstGeom>
          <a:noFill/>
          <a:ln w="9525">
            <a:noFill/>
            <a:miter lim="800000"/>
            <a:headEnd/>
            <a:tailEnd/>
          </a:ln>
        </p:spPr>
        <p:txBody>
          <a:bodyPr>
            <a:spAutoFit/>
          </a:bodyPr>
          <a:lstStyle/>
          <a:p>
            <a:pPr>
              <a:spcBef>
                <a:spcPct val="50000"/>
              </a:spcBef>
            </a:pPr>
            <a:r>
              <a:rPr lang="el-GR" sz="1200">
                <a:latin typeface="Calibri" pitchFamily="34" charset="0"/>
              </a:rPr>
              <a:t>Ν Ε</a:t>
            </a:r>
            <a:r>
              <a:rPr lang="en-US" sz="1200">
                <a:latin typeface="Calibri" pitchFamily="34" charset="0"/>
              </a:rPr>
              <a:t>ngl J Med 1991;324:150</a:t>
            </a:r>
            <a:endParaRPr lang="en-GB" sz="120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 Τίτλος"/>
          <p:cNvSpPr>
            <a:spLocks noGrp="1"/>
          </p:cNvSpPr>
          <p:nvPr>
            <p:ph type="title" idx="4294967295"/>
          </p:nvPr>
        </p:nvSpPr>
        <p:spPr/>
        <p:txBody>
          <a:bodyPr>
            <a:normAutofit/>
          </a:bodyPr>
          <a:lstStyle/>
          <a:p>
            <a:pPr eaLnBrk="1" hangingPunct="1">
              <a:defRPr/>
            </a:pPr>
            <a:r>
              <a:rPr lang="el-GR" sz="3200" b="1" i="1" smtClean="0">
                <a:solidFill>
                  <a:srgbClr val="FF0000"/>
                </a:solidFill>
                <a:effectLst>
                  <a:outerShdw blurRad="38100" dist="38100" dir="2700000" algn="tl">
                    <a:srgbClr val="C0C0C0"/>
                  </a:outerShdw>
                </a:effectLst>
                <a:latin typeface="Arial" charset="0"/>
              </a:rPr>
              <a:t>ΕΝΔΕΙΞΕΙΣ ΧΗΜΕΙΟΘΕΡΑΠΕΙΑΣ</a:t>
            </a:r>
          </a:p>
        </p:txBody>
      </p:sp>
      <p:sp>
        <p:nvSpPr>
          <p:cNvPr id="75778" name="3 - TextBox"/>
          <p:cNvSpPr txBox="1">
            <a:spLocks noChangeArrowheads="1"/>
          </p:cNvSpPr>
          <p:nvPr/>
        </p:nvSpPr>
        <p:spPr bwMode="auto">
          <a:xfrm>
            <a:off x="0" y="1557338"/>
            <a:ext cx="9144000" cy="3683000"/>
          </a:xfrm>
          <a:prstGeom prst="rect">
            <a:avLst/>
          </a:prstGeom>
          <a:noFill/>
          <a:ln w="9525">
            <a:noFill/>
            <a:miter lim="800000"/>
            <a:headEnd/>
            <a:tailEnd/>
          </a:ln>
        </p:spPr>
        <p:txBody>
          <a:bodyPr>
            <a:spAutoFit/>
          </a:bodyPr>
          <a:lstStyle/>
          <a:p>
            <a:pPr>
              <a:defRPr/>
            </a:pPr>
            <a:endParaRPr lang="el-GR" sz="2400" i="1">
              <a:solidFill>
                <a:srgbClr val="009900"/>
              </a:solidFill>
              <a:effectLst>
                <a:outerShdw blurRad="38100" dist="38100" dir="2700000" algn="tl">
                  <a:srgbClr val="C0C0C0"/>
                </a:outerShdw>
              </a:effectLst>
              <a:latin typeface="Comic Sans MS" pitchFamily="66" charset="0"/>
            </a:endParaRPr>
          </a:p>
          <a:p>
            <a:pPr>
              <a:defRPr/>
            </a:pPr>
            <a:endParaRPr lang="el-GR" sz="2400" i="1">
              <a:solidFill>
                <a:srgbClr val="009900"/>
              </a:solidFill>
              <a:effectLst>
                <a:outerShdw blurRad="38100" dist="38100" dir="2700000" algn="tl">
                  <a:srgbClr val="C0C0C0"/>
                </a:outerShdw>
              </a:effectLst>
              <a:latin typeface="Comic Sans MS" pitchFamily="66" charset="0"/>
            </a:endParaRPr>
          </a:p>
          <a:p>
            <a:pPr>
              <a:defRPr/>
            </a:pPr>
            <a:r>
              <a:rPr lang="el-GR" sz="2400" b="1" i="1">
                <a:solidFill>
                  <a:srgbClr val="009900"/>
                </a:solidFill>
                <a:effectLst>
                  <a:outerShdw blurRad="38100" dist="38100" dir="2700000" algn="tl">
                    <a:srgbClr val="C0C0C0"/>
                  </a:outerShdw>
                </a:effectLst>
                <a:latin typeface="Comic Sans MS" pitchFamily="66" charset="0"/>
              </a:rPr>
              <a:t>Η χορήγηση και το είδος της Χημειοθεραπείας πρέπει να καθορίζ</a:t>
            </a:r>
            <a:r>
              <a:rPr lang="en-US" sz="2400" b="1" i="1">
                <a:solidFill>
                  <a:srgbClr val="009900"/>
                </a:solidFill>
                <a:effectLst>
                  <a:outerShdw blurRad="38100" dist="38100" dir="2700000" algn="tl">
                    <a:srgbClr val="C0C0C0"/>
                  </a:outerShdw>
                </a:effectLst>
                <a:latin typeface="Comic Sans MS" pitchFamily="66" charset="0"/>
              </a:rPr>
              <a:t>o</a:t>
            </a:r>
            <a:r>
              <a:rPr lang="el-GR" sz="2400" b="1" i="1">
                <a:solidFill>
                  <a:srgbClr val="009900"/>
                </a:solidFill>
                <a:effectLst>
                  <a:outerShdw blurRad="38100" dist="38100" dir="2700000" algn="tl">
                    <a:srgbClr val="C0C0C0"/>
                  </a:outerShdw>
                </a:effectLst>
                <a:latin typeface="Comic Sans MS" pitchFamily="66" charset="0"/>
              </a:rPr>
              <a:t>νται από τα ιστολογικά ευρήματα</a:t>
            </a:r>
            <a:r>
              <a:rPr lang="el-GR" sz="2000" b="1" i="1">
                <a:solidFill>
                  <a:srgbClr val="009900"/>
                </a:solidFill>
                <a:effectLst>
                  <a:outerShdw blurRad="38100" dist="38100" dir="2700000" algn="tl">
                    <a:srgbClr val="C0C0C0"/>
                  </a:outerShdw>
                </a:effectLst>
                <a:latin typeface="Calibri" pitchFamily="34" charset="0"/>
              </a:rPr>
              <a:t>.</a:t>
            </a:r>
          </a:p>
          <a:p>
            <a:pPr>
              <a:defRPr/>
            </a:pPr>
            <a:endParaRPr lang="el-GR" sz="2000" b="1" i="1">
              <a:solidFill>
                <a:srgbClr val="009900"/>
              </a:solidFill>
              <a:effectLst>
                <a:outerShdw blurRad="38100" dist="38100" dir="2700000" algn="tl">
                  <a:srgbClr val="C0C0C0"/>
                </a:outerShdw>
              </a:effectLst>
              <a:latin typeface="Calibri" pitchFamily="34" charset="0"/>
            </a:endParaRPr>
          </a:p>
          <a:p>
            <a:pPr>
              <a:defRPr/>
            </a:pPr>
            <a:endParaRPr lang="el-GR" sz="2400" b="1" i="1">
              <a:solidFill>
                <a:srgbClr val="990099"/>
              </a:solidFill>
              <a:effectLst>
                <a:outerShdw blurRad="38100" dist="38100" dir="2700000" algn="tl">
                  <a:srgbClr val="C0C0C0"/>
                </a:outerShdw>
              </a:effectLst>
              <a:latin typeface="Comic Sans MS" pitchFamily="66" charset="0"/>
            </a:endParaRPr>
          </a:p>
          <a:p>
            <a:pPr>
              <a:defRPr/>
            </a:pPr>
            <a:r>
              <a:rPr lang="el-GR" sz="2400" b="1" i="1">
                <a:solidFill>
                  <a:srgbClr val="990099"/>
                </a:solidFill>
                <a:effectLst>
                  <a:outerShdw blurRad="38100" dist="38100" dir="2700000" algn="tl">
                    <a:srgbClr val="C0C0C0"/>
                  </a:outerShdw>
                </a:effectLst>
                <a:latin typeface="Comic Sans MS" pitchFamily="66" charset="0"/>
              </a:rPr>
              <a:t>Συνιστάται η χορήγηση Χημειοθεραπείας σε τύπου ΙΙΙΑ, ΙΙΙΑ/</a:t>
            </a:r>
            <a:r>
              <a:rPr lang="en-US" sz="2400" b="1" i="1">
                <a:solidFill>
                  <a:srgbClr val="990099"/>
                </a:solidFill>
                <a:effectLst>
                  <a:outerShdw blurRad="38100" dist="38100" dir="2700000" algn="tl">
                    <a:srgbClr val="C0C0C0"/>
                  </a:outerShdw>
                </a:effectLst>
                <a:latin typeface="Comic Sans MS" pitchFamily="66" charset="0"/>
              </a:rPr>
              <a:t>C (±V), </a:t>
            </a:r>
            <a:r>
              <a:rPr lang="el-GR" sz="2400" b="1" i="1">
                <a:solidFill>
                  <a:srgbClr val="990099"/>
                </a:solidFill>
                <a:effectLst>
                  <a:outerShdw blurRad="38100" dist="38100" dir="2700000" algn="tl">
                    <a:srgbClr val="C0C0C0"/>
                  </a:outerShdw>
                </a:effectLst>
                <a:latin typeface="Comic Sans MS" pitchFamily="66" charset="0"/>
              </a:rPr>
              <a:t>σε </a:t>
            </a:r>
            <a:r>
              <a:rPr lang="en-US" sz="2400" b="1" i="1">
                <a:solidFill>
                  <a:srgbClr val="990099"/>
                </a:solidFill>
                <a:effectLst>
                  <a:outerShdw blurRad="38100" dist="38100" dir="2700000" algn="tl">
                    <a:srgbClr val="C0C0C0"/>
                  </a:outerShdw>
                </a:effectLst>
                <a:latin typeface="Comic Sans MS" pitchFamily="66" charset="0"/>
              </a:rPr>
              <a:t>IVA</a:t>
            </a:r>
            <a:r>
              <a:rPr lang="el-GR" sz="2400" b="1" i="1">
                <a:solidFill>
                  <a:srgbClr val="990099"/>
                </a:solidFill>
                <a:effectLst>
                  <a:outerShdw blurRad="38100" dist="38100" dir="2700000" algn="tl">
                    <a:srgbClr val="C0C0C0"/>
                  </a:outerShdw>
                </a:effectLst>
                <a:latin typeface="Comic Sans MS" pitchFamily="66" charset="0"/>
              </a:rPr>
              <a:t>,</a:t>
            </a:r>
            <a:r>
              <a:rPr lang="en-US" sz="2400" b="1" i="1">
                <a:solidFill>
                  <a:srgbClr val="990099"/>
                </a:solidFill>
                <a:effectLst>
                  <a:outerShdw blurRad="38100" dist="38100" dir="2700000" algn="tl">
                    <a:srgbClr val="C0C0C0"/>
                  </a:outerShdw>
                </a:effectLst>
                <a:latin typeface="Comic Sans MS" pitchFamily="66" charset="0"/>
              </a:rPr>
              <a:t> IVA/C(±V) </a:t>
            </a:r>
            <a:r>
              <a:rPr lang="el-GR" sz="2400" b="1" i="1">
                <a:solidFill>
                  <a:srgbClr val="990099"/>
                </a:solidFill>
                <a:effectLst>
                  <a:outerShdw blurRad="38100" dist="38100" dir="2700000" algn="tl">
                    <a:srgbClr val="C0C0C0"/>
                  </a:outerShdw>
                </a:effectLst>
                <a:latin typeface="Comic Sans MS" pitchFamily="66" charset="0"/>
              </a:rPr>
              <a:t>και σε αμιγή </a:t>
            </a:r>
            <a:r>
              <a:rPr lang="en-US" sz="2400" b="1" i="1">
                <a:solidFill>
                  <a:srgbClr val="990099"/>
                </a:solidFill>
                <a:effectLst>
                  <a:outerShdw blurRad="38100" dist="38100" dir="2700000" algn="tl">
                    <a:srgbClr val="C0C0C0"/>
                  </a:outerShdw>
                </a:effectLst>
                <a:latin typeface="Comic Sans MS" pitchFamily="66" charset="0"/>
              </a:rPr>
              <a:t>V</a:t>
            </a:r>
            <a:r>
              <a:rPr lang="el-GR" sz="2400" b="1" i="1">
                <a:solidFill>
                  <a:srgbClr val="990099"/>
                </a:solidFill>
                <a:effectLst>
                  <a:outerShdw blurRad="38100" dist="38100" dir="2700000" algn="tl">
                    <a:srgbClr val="C0C0C0"/>
                  </a:outerShdw>
                </a:effectLst>
                <a:latin typeface="Comic Sans MS" pitchFamily="66" charset="0"/>
              </a:rPr>
              <a:t> νεφρίτιδα </a:t>
            </a:r>
          </a:p>
          <a:p>
            <a:pPr>
              <a:defRPr/>
            </a:pPr>
            <a:r>
              <a:rPr lang="el-GR" sz="2400" b="1" i="1">
                <a:solidFill>
                  <a:srgbClr val="990099"/>
                </a:solidFill>
                <a:effectLst>
                  <a:outerShdw blurRad="38100" dist="38100" dir="2700000" algn="tl">
                    <a:srgbClr val="C0C0C0"/>
                  </a:outerShdw>
                </a:effectLst>
                <a:latin typeface="Comic Sans MS" pitchFamily="66" charset="0"/>
              </a:rPr>
              <a:t>αν η λευκωματουρία είναι &gt;3</a:t>
            </a:r>
            <a:r>
              <a:rPr lang="en-US" sz="2400" b="1" i="1">
                <a:solidFill>
                  <a:srgbClr val="990099"/>
                </a:solidFill>
                <a:effectLst>
                  <a:outerShdw blurRad="38100" dist="38100" dir="2700000" algn="tl">
                    <a:srgbClr val="C0C0C0"/>
                  </a:outerShdw>
                </a:effectLst>
                <a:latin typeface="Comic Sans MS" pitchFamily="66" charset="0"/>
              </a:rPr>
              <a:t>g/24h, </a:t>
            </a:r>
            <a:r>
              <a:rPr lang="el-GR" sz="2400" b="1" i="1">
                <a:solidFill>
                  <a:srgbClr val="990099"/>
                </a:solidFill>
                <a:effectLst>
                  <a:outerShdw blurRad="38100" dist="38100" dir="2700000" algn="tl">
                    <a:srgbClr val="C0C0C0"/>
                  </a:outerShdw>
                </a:effectLst>
                <a:latin typeface="Comic Sans MS" pitchFamily="66" charset="0"/>
              </a:rPr>
              <a:t>παρά</a:t>
            </a:r>
            <a:r>
              <a:rPr lang="en-US" sz="2400" b="1" i="1">
                <a:solidFill>
                  <a:srgbClr val="990099"/>
                </a:solidFill>
                <a:effectLst>
                  <a:outerShdw blurRad="38100" dist="38100" dir="2700000" algn="tl">
                    <a:srgbClr val="C0C0C0"/>
                  </a:outerShdw>
                </a:effectLst>
                <a:latin typeface="Comic Sans MS" pitchFamily="66" charset="0"/>
              </a:rPr>
              <a:t> </a:t>
            </a:r>
            <a:r>
              <a:rPr lang="el-GR" sz="2400" b="1" i="1">
                <a:solidFill>
                  <a:srgbClr val="990099"/>
                </a:solidFill>
                <a:effectLst>
                  <a:outerShdw blurRad="38100" dist="38100" dir="2700000" algn="tl">
                    <a:srgbClr val="C0C0C0"/>
                  </a:outerShdw>
                </a:effectLst>
                <a:latin typeface="Comic Sans MS" pitchFamily="66" charset="0"/>
              </a:rPr>
              <a:t>την αγωγή με </a:t>
            </a:r>
            <a:endParaRPr lang="en-US" sz="2400" b="1" i="1">
              <a:solidFill>
                <a:srgbClr val="990099"/>
              </a:solidFill>
              <a:effectLst>
                <a:outerShdw blurRad="38100" dist="38100" dir="2700000" algn="tl">
                  <a:srgbClr val="C0C0C0"/>
                </a:outerShdw>
              </a:effectLst>
              <a:latin typeface="Comic Sans MS" pitchFamily="66" charset="0"/>
            </a:endParaRPr>
          </a:p>
          <a:p>
            <a:pPr>
              <a:defRPr/>
            </a:pPr>
            <a:r>
              <a:rPr lang="el-GR" sz="2400" b="1" i="1">
                <a:solidFill>
                  <a:srgbClr val="990099"/>
                </a:solidFill>
                <a:effectLst>
                  <a:outerShdw blurRad="38100" dist="38100" dir="2700000" algn="tl">
                    <a:srgbClr val="C0C0C0"/>
                  </a:outerShdw>
                </a:effectLst>
                <a:latin typeface="Comic Sans MS" pitchFamily="66" charset="0"/>
              </a:rPr>
              <a:t>Α</a:t>
            </a:r>
            <a:r>
              <a:rPr lang="en-US" sz="2400" b="1" i="1">
                <a:solidFill>
                  <a:srgbClr val="990099"/>
                </a:solidFill>
                <a:effectLst>
                  <a:outerShdw blurRad="38100" dist="38100" dir="2700000" algn="tl">
                    <a:srgbClr val="C0C0C0"/>
                  </a:outerShdw>
                </a:effectLst>
                <a:latin typeface="Comic Sans MS" pitchFamily="66" charset="0"/>
              </a:rPr>
              <a:t>CEI, ARB</a:t>
            </a:r>
            <a:r>
              <a:rPr lang="el-GR" sz="2400" b="1" i="1">
                <a:solidFill>
                  <a:srgbClr val="990099"/>
                </a:solidFill>
                <a:effectLst>
                  <a:outerShdw blurRad="38100" dist="38100" dir="2700000" algn="tl">
                    <a:srgbClr val="C0C0C0"/>
                  </a:outerShdw>
                </a:effectLst>
                <a:latin typeface="Comic Sans MS" pitchFamily="66" charset="0"/>
              </a:rPr>
              <a:t>.</a:t>
            </a:r>
            <a:r>
              <a:rPr lang="en-US" sz="2400" b="1" i="1">
                <a:solidFill>
                  <a:srgbClr val="990099"/>
                </a:solidFill>
                <a:effectLst>
                  <a:outerShdw blurRad="38100" dist="38100" dir="2700000" algn="tl">
                    <a:srgbClr val="C0C0C0"/>
                  </a:outerShdw>
                </a:effectLst>
                <a:latin typeface="Comic Sans MS" pitchFamily="66" charset="0"/>
              </a:rPr>
              <a:t> </a:t>
            </a:r>
            <a:endParaRPr lang="el-GR" sz="2400" b="1" i="1">
              <a:solidFill>
                <a:srgbClr val="990099"/>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p:txBody>
          <a:bodyPr/>
          <a:lstStyle/>
          <a:p>
            <a:pPr>
              <a:defRPr/>
            </a:pPr>
            <a:r>
              <a:rPr lang="el-GR" sz="3200" b="1" i="1" smtClean="0">
                <a:solidFill>
                  <a:srgbClr val="FF0000"/>
                </a:solidFill>
                <a:effectLst>
                  <a:outerShdw blurRad="38100" dist="38100" dir="2700000" algn="tl">
                    <a:srgbClr val="C0C0C0"/>
                  </a:outerShdw>
                </a:effectLst>
                <a:latin typeface="Arial" charset="0"/>
              </a:rPr>
              <a:t>ΣΧΗΜΑΤΑ ΑΡΧΙΚΗΣ ΘΕΡΑΠΕΙΑΣ</a:t>
            </a:r>
            <a:endParaRPr lang="en-GB" sz="3200" b="1" i="1" smtClean="0">
              <a:solidFill>
                <a:srgbClr val="FF0000"/>
              </a:solidFill>
              <a:effectLst>
                <a:outerShdw blurRad="38100" dist="38100" dir="2700000" algn="tl">
                  <a:srgbClr val="C0C0C0"/>
                </a:outerShdw>
              </a:effectLst>
              <a:latin typeface="Arial" charset="0"/>
            </a:endParaRPr>
          </a:p>
        </p:txBody>
      </p:sp>
      <p:pic>
        <p:nvPicPr>
          <p:cNvPr id="45058" name="Picture 4"/>
          <p:cNvPicPr>
            <a:picLocks noGrp="1" noChangeAspect="1" noChangeArrowheads="1"/>
          </p:cNvPicPr>
          <p:nvPr>
            <p:ph type="body" idx="4294967295"/>
          </p:nvPr>
        </p:nvPicPr>
        <p:blipFill>
          <a:blip r:embed="rId2"/>
          <a:srcRect/>
          <a:stretch>
            <a:fillRect/>
          </a:stretch>
        </p:blipFill>
        <p:spPr>
          <a:xfrm>
            <a:off x="250825" y="2533650"/>
            <a:ext cx="8713788" cy="2516188"/>
          </a:xfrm>
        </p:spPr>
      </p:pic>
      <p:sp>
        <p:nvSpPr>
          <p:cNvPr id="82949" name="Text Box 5"/>
          <p:cNvSpPr txBox="1">
            <a:spLocks noChangeArrowheads="1"/>
          </p:cNvSpPr>
          <p:nvPr/>
        </p:nvSpPr>
        <p:spPr bwMode="auto">
          <a:xfrm>
            <a:off x="323850" y="5445125"/>
            <a:ext cx="4895850" cy="1604963"/>
          </a:xfrm>
          <a:prstGeom prst="rect">
            <a:avLst/>
          </a:prstGeom>
          <a:noFill/>
          <a:ln w="9525">
            <a:noFill/>
            <a:miter lim="800000"/>
            <a:headEnd/>
            <a:tailEnd/>
          </a:ln>
          <a:effectLst/>
        </p:spPr>
        <p:txBody>
          <a:bodyPr>
            <a:spAutoFit/>
          </a:bodyPr>
          <a:lstStyle/>
          <a:p>
            <a:pPr>
              <a:spcBef>
                <a:spcPct val="50000"/>
              </a:spcBef>
              <a:defRPr/>
            </a:pPr>
            <a:r>
              <a:rPr lang="el-GR" sz="1800" b="1" i="1">
                <a:solidFill>
                  <a:srgbClr val="009900"/>
                </a:solidFill>
                <a:effectLst>
                  <a:outerShdw blurRad="38100" dist="38100" dir="2700000" algn="tl">
                    <a:srgbClr val="C0C0C0"/>
                  </a:outerShdw>
                </a:effectLst>
                <a:latin typeface="Comic Sans MS" pitchFamily="66" charset="0"/>
              </a:rPr>
              <a:t>Μέγιστη συνιστόμενη δόση </a:t>
            </a:r>
            <a:r>
              <a:rPr lang="en-US" sz="1800" b="1" i="1">
                <a:solidFill>
                  <a:srgbClr val="009900"/>
                </a:solidFill>
                <a:effectLst>
                  <a:outerShdw blurRad="38100" dist="38100" dir="2700000" algn="tl">
                    <a:srgbClr val="C0C0C0"/>
                  </a:outerShdw>
                </a:effectLst>
                <a:latin typeface="Comic Sans MS" pitchFamily="66" charset="0"/>
              </a:rPr>
              <a:t>CYC = 36g. </a:t>
            </a:r>
          </a:p>
          <a:p>
            <a:pPr>
              <a:spcBef>
                <a:spcPct val="50000"/>
              </a:spcBef>
              <a:defRPr/>
            </a:pPr>
            <a:r>
              <a:rPr lang="el-GR" sz="1800" b="1" i="1">
                <a:solidFill>
                  <a:srgbClr val="009900"/>
                </a:solidFill>
                <a:effectLst>
                  <a:outerShdw blurRad="38100" dist="38100" dir="2700000" algn="tl">
                    <a:srgbClr val="C0C0C0"/>
                  </a:outerShdw>
                </a:effectLst>
                <a:latin typeface="Comic Sans MS" pitchFamily="66" charset="0"/>
              </a:rPr>
              <a:t>Σε </a:t>
            </a:r>
            <a:r>
              <a:rPr lang="en-US" sz="1800" b="1" i="1">
                <a:solidFill>
                  <a:srgbClr val="009900"/>
                </a:solidFill>
                <a:effectLst>
                  <a:outerShdw blurRad="38100" dist="38100" dir="2700000" algn="tl">
                    <a:srgbClr val="C0C0C0"/>
                  </a:outerShdw>
                </a:effectLst>
                <a:latin typeface="Comic Sans MS" pitchFamily="66" charset="0"/>
              </a:rPr>
              <a:t>CcCl 25-50ml/min: </a:t>
            </a:r>
            <a:r>
              <a:rPr lang="en-US" sz="1800" b="1" i="1">
                <a:solidFill>
                  <a:srgbClr val="009900"/>
                </a:solidFill>
                <a:effectLst>
                  <a:outerShdw blurRad="38100" dist="38100" dir="2700000" algn="tl">
                    <a:srgbClr val="C0C0C0"/>
                  </a:outerShdw>
                </a:effectLst>
                <a:latin typeface="Comic Sans MS" pitchFamily="66" charset="0"/>
                <a:cs typeface="Arial" charset="0"/>
              </a:rPr>
              <a:t>↓20%</a:t>
            </a:r>
          </a:p>
          <a:p>
            <a:pPr>
              <a:spcBef>
                <a:spcPct val="50000"/>
              </a:spcBef>
              <a:defRPr/>
            </a:pPr>
            <a:r>
              <a:rPr lang="el-GR" sz="1800" b="1" i="1">
                <a:solidFill>
                  <a:srgbClr val="009900"/>
                </a:solidFill>
                <a:effectLst>
                  <a:outerShdw blurRad="38100" dist="38100" dir="2700000" algn="tl">
                    <a:srgbClr val="C0C0C0"/>
                  </a:outerShdw>
                </a:effectLst>
                <a:latin typeface="Comic Sans MS" pitchFamily="66" charset="0"/>
                <a:cs typeface="Arial" charset="0"/>
              </a:rPr>
              <a:t>Σε </a:t>
            </a:r>
            <a:r>
              <a:rPr lang="en-US" sz="1800" b="1" i="1">
                <a:solidFill>
                  <a:srgbClr val="009900"/>
                </a:solidFill>
                <a:effectLst>
                  <a:outerShdw blurRad="38100" dist="38100" dir="2700000" algn="tl">
                    <a:srgbClr val="C0C0C0"/>
                  </a:outerShdw>
                </a:effectLst>
                <a:latin typeface="Comic Sans MS" pitchFamily="66" charset="0"/>
              </a:rPr>
              <a:t>CcCl </a:t>
            </a:r>
            <a:r>
              <a:rPr lang="el-GR" sz="1800" b="1" i="1">
                <a:solidFill>
                  <a:srgbClr val="009900"/>
                </a:solidFill>
                <a:effectLst>
                  <a:outerShdw blurRad="38100" dist="38100" dir="2700000" algn="tl">
                    <a:srgbClr val="C0C0C0"/>
                  </a:outerShdw>
                </a:effectLst>
                <a:latin typeface="Comic Sans MS" pitchFamily="66" charset="0"/>
              </a:rPr>
              <a:t>10-25</a:t>
            </a:r>
            <a:r>
              <a:rPr lang="en-US" sz="1800" b="1" i="1">
                <a:solidFill>
                  <a:srgbClr val="009900"/>
                </a:solidFill>
                <a:effectLst>
                  <a:outerShdw blurRad="38100" dist="38100" dir="2700000" algn="tl">
                    <a:srgbClr val="C0C0C0"/>
                  </a:outerShdw>
                </a:effectLst>
                <a:latin typeface="Comic Sans MS" pitchFamily="66" charset="0"/>
              </a:rPr>
              <a:t>ml/min: ↓</a:t>
            </a:r>
            <a:r>
              <a:rPr lang="el-GR" sz="1800" b="1" i="1">
                <a:solidFill>
                  <a:srgbClr val="009900"/>
                </a:solidFill>
                <a:effectLst>
                  <a:outerShdw blurRad="38100" dist="38100" dir="2700000" algn="tl">
                    <a:srgbClr val="C0C0C0"/>
                  </a:outerShdw>
                </a:effectLst>
                <a:latin typeface="Comic Sans MS" pitchFamily="66" charset="0"/>
              </a:rPr>
              <a:t>3</a:t>
            </a:r>
            <a:r>
              <a:rPr lang="en-US" sz="1800" b="1" i="1">
                <a:solidFill>
                  <a:srgbClr val="009900"/>
                </a:solidFill>
                <a:effectLst>
                  <a:outerShdw blurRad="38100" dist="38100" dir="2700000" algn="tl">
                    <a:srgbClr val="C0C0C0"/>
                  </a:outerShdw>
                </a:effectLst>
                <a:latin typeface="Comic Sans MS" pitchFamily="66" charset="0"/>
              </a:rPr>
              <a:t>0%</a:t>
            </a:r>
          </a:p>
          <a:p>
            <a:pPr>
              <a:spcBef>
                <a:spcPct val="50000"/>
              </a:spcBef>
              <a:defRPr/>
            </a:pPr>
            <a:endParaRPr lang="en-US" sz="1800" b="1" i="1">
              <a:solidFill>
                <a:srgbClr val="009900"/>
              </a:solidFill>
              <a:effectLst>
                <a:outerShdw blurRad="38100" dist="38100" dir="2700000" algn="tl">
                  <a:srgbClr val="C0C0C0"/>
                </a:outerShdw>
              </a:effectLst>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Τίτλος"/>
          <p:cNvSpPr>
            <a:spLocks noGrp="1"/>
          </p:cNvSpPr>
          <p:nvPr>
            <p:ph type="title" idx="4294967295"/>
          </p:nvPr>
        </p:nvSpPr>
        <p:spPr/>
        <p:txBody>
          <a:bodyPr/>
          <a:lstStyle/>
          <a:p>
            <a:endParaRPr lang="en-GB" smtClean="0"/>
          </a:p>
        </p:txBody>
      </p:sp>
      <p:pic>
        <p:nvPicPr>
          <p:cNvPr id="47106" name="Picture 2"/>
          <p:cNvPicPr>
            <a:picLocks noChangeAspect="1" noChangeArrowheads="1"/>
          </p:cNvPicPr>
          <p:nvPr/>
        </p:nvPicPr>
        <p:blipFill>
          <a:blip r:embed="rId2"/>
          <a:srcRect/>
          <a:stretch>
            <a:fillRect/>
          </a:stretch>
        </p:blipFill>
        <p:spPr bwMode="auto">
          <a:xfrm>
            <a:off x="928688" y="142875"/>
            <a:ext cx="7340600" cy="629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pPr>
              <a:defRPr/>
            </a:pPr>
            <a:r>
              <a:rPr lang="el-GR" sz="3200" b="1" i="1" smtClean="0">
                <a:solidFill>
                  <a:srgbClr val="FF0000"/>
                </a:solidFill>
                <a:effectLst>
                  <a:outerShdw blurRad="38100" dist="38100" dir="2700000" algn="tl">
                    <a:srgbClr val="C0C0C0"/>
                  </a:outerShdw>
                </a:effectLst>
                <a:latin typeface="Arial" charset="0"/>
              </a:rPr>
              <a:t>ΑΡΧΙΚΗ ΘΕΡΑΠΕΙΑ</a:t>
            </a:r>
            <a:endParaRPr lang="en-GB" sz="3200" b="1" i="1" smtClean="0">
              <a:solidFill>
                <a:srgbClr val="FF0000"/>
              </a:solidFill>
              <a:effectLst>
                <a:outerShdw blurRad="38100" dist="38100" dir="2700000" algn="tl">
                  <a:srgbClr val="C0C0C0"/>
                </a:outerShdw>
              </a:effectLst>
              <a:latin typeface="Arial" charset="0"/>
            </a:endParaRPr>
          </a:p>
        </p:txBody>
      </p:sp>
      <p:sp>
        <p:nvSpPr>
          <p:cNvPr id="82947" name="Rectangle 3"/>
          <p:cNvSpPr>
            <a:spLocks noGrp="1"/>
          </p:cNvSpPr>
          <p:nvPr>
            <p:ph type="body" idx="1"/>
          </p:nvPr>
        </p:nvSpPr>
        <p:spPr/>
        <p:txBody>
          <a:bodyPr/>
          <a:lstStyle/>
          <a:p>
            <a:pPr>
              <a:buFont typeface="Arial" charset="0"/>
              <a:buNone/>
              <a:defRPr/>
            </a:pPr>
            <a:r>
              <a:rPr lang="en-US" smtClean="0"/>
              <a:t>                                 </a:t>
            </a:r>
          </a:p>
          <a:p>
            <a:pPr>
              <a:buFont typeface="Arial" charset="0"/>
              <a:buNone/>
              <a:defRPr/>
            </a:pPr>
            <a:endParaRPr lang="en-US" smtClean="0"/>
          </a:p>
          <a:p>
            <a:pPr>
              <a:buFont typeface="Arial" charset="0"/>
              <a:buNone/>
              <a:defRPr/>
            </a:pPr>
            <a:endParaRPr lang="en-US" smtClean="0"/>
          </a:p>
          <a:p>
            <a:pPr>
              <a:buFont typeface="Arial" charset="0"/>
              <a:buNone/>
              <a:defRPr/>
            </a:pPr>
            <a:r>
              <a:rPr lang="en-US" smtClean="0"/>
              <a:t>                             </a:t>
            </a:r>
            <a:r>
              <a:rPr lang="el-GR" sz="4000" b="1" i="1" u="sng" smtClean="0">
                <a:solidFill>
                  <a:srgbClr val="009900"/>
                </a:solidFill>
                <a:effectLst>
                  <a:outerShdw blurRad="38100" dist="38100" dir="2700000" algn="tl">
                    <a:srgbClr val="C0C0C0"/>
                  </a:outerShdw>
                </a:effectLst>
                <a:latin typeface="Comic Sans MS" pitchFamily="66" charset="0"/>
              </a:rPr>
              <a:t>ΜΜ</a:t>
            </a:r>
            <a:r>
              <a:rPr lang="en-US" sz="4000" b="1" i="1" u="sng" smtClean="0">
                <a:solidFill>
                  <a:srgbClr val="009900"/>
                </a:solidFill>
                <a:effectLst>
                  <a:outerShdw blurRad="38100" dist="38100" dir="2700000" algn="tl">
                    <a:srgbClr val="C0C0C0"/>
                  </a:outerShdw>
                </a:effectLst>
                <a:latin typeface="Comic Sans MS" pitchFamily="66" charset="0"/>
              </a:rPr>
              <a:t>F </a:t>
            </a:r>
            <a:r>
              <a:rPr lang="el-GR" sz="4000" b="1" i="1" u="sng" smtClean="0">
                <a:solidFill>
                  <a:srgbClr val="009900"/>
                </a:solidFill>
                <a:effectLst>
                  <a:outerShdw blurRad="38100" dist="38100" dir="2700000" algn="tl">
                    <a:srgbClr val="C0C0C0"/>
                  </a:outerShdw>
                </a:effectLst>
                <a:latin typeface="Comic Sans MS" pitchFamily="66" charset="0"/>
              </a:rPr>
              <a:t>ή </a:t>
            </a:r>
            <a:r>
              <a:rPr lang="en-US" sz="4000" b="1" i="1" u="sng" smtClean="0">
                <a:solidFill>
                  <a:srgbClr val="009900"/>
                </a:solidFill>
                <a:effectLst>
                  <a:outerShdw blurRad="38100" dist="38100" dir="2700000" algn="tl">
                    <a:srgbClr val="C0C0C0"/>
                  </a:outerShdw>
                </a:effectLst>
                <a:latin typeface="Comic Sans MS" pitchFamily="66" charset="0"/>
              </a:rPr>
              <a:t>CYC</a:t>
            </a:r>
            <a:endParaRPr lang="en-GB" sz="4000" b="1" i="1" u="sng" smtClean="0">
              <a:solidFill>
                <a:srgbClr val="009900"/>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a:xfrm>
            <a:off x="0" y="274638"/>
            <a:ext cx="8964613" cy="1143000"/>
          </a:xfrm>
        </p:spPr>
        <p:txBody>
          <a:bodyPr/>
          <a:lstStyle/>
          <a:p>
            <a:pPr>
              <a:defRPr/>
            </a:pPr>
            <a:r>
              <a:rPr lang="en-GB" sz="3200" b="1" i="1" smtClean="0">
                <a:solidFill>
                  <a:srgbClr val="FF0000"/>
                </a:solidFill>
                <a:effectLst>
                  <a:outerShdw blurRad="38100" dist="38100" dir="2700000" algn="tl">
                    <a:srgbClr val="C0C0C0"/>
                  </a:outerShdw>
                </a:effectLst>
              </a:rPr>
              <a:t>American College of Rheumatology Guidelines for</a:t>
            </a:r>
            <a:br>
              <a:rPr lang="en-GB" sz="3200" b="1" i="1" smtClean="0">
                <a:solidFill>
                  <a:srgbClr val="FF0000"/>
                </a:solidFill>
                <a:effectLst>
                  <a:outerShdw blurRad="38100" dist="38100" dir="2700000" algn="tl">
                    <a:srgbClr val="C0C0C0"/>
                  </a:outerShdw>
                </a:effectLst>
              </a:rPr>
            </a:br>
            <a:r>
              <a:rPr lang="en-GB" sz="3200" b="1" i="1" smtClean="0">
                <a:solidFill>
                  <a:srgbClr val="FF0000"/>
                </a:solidFill>
                <a:effectLst>
                  <a:outerShdw blurRad="38100" dist="38100" dir="2700000" algn="tl">
                    <a:srgbClr val="C0C0C0"/>
                  </a:outerShdw>
                </a:effectLst>
              </a:rPr>
              <a:t>Screening, Treatment, and Management of Lupus</a:t>
            </a:r>
            <a:br>
              <a:rPr lang="en-GB" sz="3200" b="1" i="1" smtClean="0">
                <a:solidFill>
                  <a:srgbClr val="FF0000"/>
                </a:solidFill>
                <a:effectLst>
                  <a:outerShdw blurRad="38100" dist="38100" dir="2700000" algn="tl">
                    <a:srgbClr val="C0C0C0"/>
                  </a:outerShdw>
                </a:effectLst>
              </a:rPr>
            </a:br>
            <a:r>
              <a:rPr lang="en-GB" sz="3200" b="1" i="1" smtClean="0">
                <a:solidFill>
                  <a:srgbClr val="FF0000"/>
                </a:solidFill>
                <a:effectLst>
                  <a:outerShdw blurRad="38100" dist="38100" dir="2700000" algn="tl">
                    <a:srgbClr val="C0C0C0"/>
                  </a:outerShdw>
                </a:effectLst>
              </a:rPr>
              <a:t>Nephritis</a:t>
            </a:r>
          </a:p>
        </p:txBody>
      </p:sp>
      <p:sp>
        <p:nvSpPr>
          <p:cNvPr id="46082" name="Rectangle 3"/>
          <p:cNvSpPr>
            <a:spLocks noGrp="1"/>
          </p:cNvSpPr>
          <p:nvPr>
            <p:ph type="body" idx="1"/>
          </p:nvPr>
        </p:nvSpPr>
        <p:spPr>
          <a:xfrm>
            <a:off x="179388" y="1600200"/>
            <a:ext cx="8785225" cy="4525963"/>
          </a:xfrm>
        </p:spPr>
        <p:txBody>
          <a:bodyPr/>
          <a:lstStyle/>
          <a:p>
            <a:pPr>
              <a:buFont typeface="Arial" charset="0"/>
              <a:buNone/>
              <a:defRPr/>
            </a:pPr>
            <a:r>
              <a:rPr lang="el-GR" sz="2400" b="1" i="1" u="sng" smtClean="0">
                <a:effectLst>
                  <a:outerShdw blurRad="38100" dist="38100" dir="2700000" algn="tl">
                    <a:srgbClr val="C0C0C0"/>
                  </a:outerShdw>
                </a:effectLst>
                <a:latin typeface="Comic Sans MS" pitchFamily="66" charset="0"/>
              </a:rPr>
              <a:t>Ι</a:t>
            </a:r>
            <a:r>
              <a:rPr lang="en-US" sz="2400" b="1" i="1" u="sng" smtClean="0">
                <a:effectLst>
                  <a:outerShdw blurRad="38100" dist="38100" dir="2700000" algn="tl">
                    <a:srgbClr val="C0C0C0"/>
                  </a:outerShdw>
                </a:effectLst>
                <a:latin typeface="Comic Sans MS" pitchFamily="66" charset="0"/>
              </a:rPr>
              <a:t>nduction therapy: </a:t>
            </a:r>
            <a:r>
              <a:rPr lang="el-GR" sz="2400" b="1" i="1" u="sng" smtClean="0">
                <a:effectLst>
                  <a:outerShdw blurRad="38100" dist="38100" dir="2700000" algn="tl">
                    <a:srgbClr val="C0C0C0"/>
                  </a:outerShdw>
                </a:effectLst>
                <a:latin typeface="Comic Sans MS" pitchFamily="66" charset="0"/>
              </a:rPr>
              <a:t>ΜΜ</a:t>
            </a:r>
            <a:r>
              <a:rPr lang="en-US" sz="2400" b="1" i="1" u="sng" smtClean="0">
                <a:effectLst>
                  <a:outerShdw blurRad="38100" dist="38100" dir="2700000" algn="tl">
                    <a:srgbClr val="C0C0C0"/>
                  </a:outerShdw>
                </a:effectLst>
                <a:latin typeface="Comic Sans MS" pitchFamily="66" charset="0"/>
              </a:rPr>
              <a:t>F-CYC</a:t>
            </a:r>
            <a:endParaRPr lang="en-GB" sz="2400" b="1" i="1" u="sng" smtClean="0">
              <a:effectLst>
                <a:outerShdw blurRad="38100" dist="38100" dir="2700000" algn="tl">
                  <a:srgbClr val="C0C0C0"/>
                </a:outerShdw>
              </a:effectLst>
              <a:latin typeface="Comic Sans MS" pitchFamily="66" charset="0"/>
            </a:endParaRPr>
          </a:p>
        </p:txBody>
      </p:sp>
      <p:sp>
        <p:nvSpPr>
          <p:cNvPr id="46083" name="Text Box 4"/>
          <p:cNvSpPr txBox="1">
            <a:spLocks noChangeArrowheads="1"/>
          </p:cNvSpPr>
          <p:nvPr/>
        </p:nvSpPr>
        <p:spPr bwMode="auto">
          <a:xfrm>
            <a:off x="0" y="3284538"/>
            <a:ext cx="9144000" cy="1465262"/>
          </a:xfrm>
          <a:prstGeom prst="rect">
            <a:avLst/>
          </a:prstGeom>
          <a:noFill/>
          <a:ln w="9525">
            <a:noFill/>
            <a:miter lim="800000"/>
            <a:headEnd/>
            <a:tailEnd/>
          </a:ln>
        </p:spPr>
        <p:txBody>
          <a:bodyPr>
            <a:spAutoFit/>
          </a:bodyPr>
          <a:lstStyle/>
          <a:p>
            <a:pPr>
              <a:defRPr/>
            </a:pPr>
            <a:r>
              <a:rPr lang="en-GB" sz="1800" i="1" dirty="0">
                <a:solidFill>
                  <a:schemeClr val="folHlink"/>
                </a:solidFill>
                <a:effectLst>
                  <a:outerShdw blurRad="38100" dist="38100" dir="2700000" algn="tl">
                    <a:srgbClr val="C0C0C0"/>
                  </a:outerShdw>
                </a:effectLst>
                <a:latin typeface="Comic Sans MS" pitchFamily="66" charset="0"/>
              </a:rPr>
              <a:t>MMF has been similar in efficacy in all races</a:t>
            </a:r>
            <a:r>
              <a:rPr lang="en-GB" sz="1800" i="1" dirty="0">
                <a:effectLst>
                  <a:outerShdw blurRad="38100" dist="38100" dir="2700000" algn="tl">
                    <a:srgbClr val="C0C0C0"/>
                  </a:outerShdw>
                </a:effectLst>
                <a:latin typeface="Comic Sans MS" pitchFamily="66" charset="0"/>
              </a:rPr>
              <a:t> studied to date (whites, Asians, African Americans, and Latin/Hispanic Americans). However, the Task Force Panel voted that </a:t>
            </a:r>
            <a:r>
              <a:rPr lang="en-GB" sz="1800" b="1" i="1" dirty="0">
                <a:effectLst>
                  <a:outerShdw blurRad="38100" dist="38100" dir="2700000" algn="tl">
                    <a:srgbClr val="C0C0C0"/>
                  </a:outerShdw>
                </a:effectLst>
                <a:latin typeface="Comic Sans MS" pitchFamily="66" charset="0"/>
              </a:rPr>
              <a:t>Asians compared to non-Asians might require lower doses of MMF for similar efficacy</a:t>
            </a:r>
            <a:r>
              <a:rPr lang="en-GB" sz="1800" i="1" dirty="0">
                <a:effectLst>
                  <a:outerShdw blurRad="38100" dist="38100" dir="2700000" algn="tl">
                    <a:srgbClr val="C0C0C0"/>
                  </a:outerShdw>
                </a:effectLst>
                <a:latin typeface="Comic Sans MS" pitchFamily="66" charset="0"/>
              </a:rPr>
              <a:t> (level C evidence). Therefore, the physician might aim for 3 </a:t>
            </a:r>
            <a:r>
              <a:rPr lang="en-GB" sz="1800" i="1" dirty="0">
                <a:effectLst>
                  <a:outerShdw blurRad="38100" dist="38100" dir="2700000" algn="tl">
                    <a:srgbClr val="C0C0C0"/>
                  </a:outerShdw>
                </a:effectLst>
                <a:latin typeface="Comic Sans MS" pitchFamily="66" charset="0"/>
              </a:rPr>
              <a:t>g </a:t>
            </a:r>
            <a:r>
              <a:rPr lang="en-GB" sz="1800" i="1" dirty="0">
                <a:effectLst>
                  <a:outerShdw blurRad="38100" dist="38100" dir="2700000" algn="tl">
                    <a:srgbClr val="C0C0C0"/>
                  </a:outerShdw>
                </a:effectLst>
                <a:latin typeface="Comic Sans MS" pitchFamily="66" charset="0"/>
              </a:rPr>
              <a:t>per day total daily highest dose in non-Asians and 2 gm per day in Asians.</a:t>
            </a:r>
          </a:p>
        </p:txBody>
      </p:sp>
      <p:sp>
        <p:nvSpPr>
          <p:cNvPr id="46084" name="Text Box 5"/>
          <p:cNvSpPr txBox="1">
            <a:spLocks noChangeArrowheads="1"/>
          </p:cNvSpPr>
          <p:nvPr/>
        </p:nvSpPr>
        <p:spPr bwMode="auto">
          <a:xfrm>
            <a:off x="0" y="2420938"/>
            <a:ext cx="9144000" cy="671512"/>
          </a:xfrm>
          <a:prstGeom prst="rect">
            <a:avLst/>
          </a:prstGeom>
          <a:noFill/>
          <a:ln w="9525">
            <a:noFill/>
            <a:miter lim="800000"/>
            <a:headEnd/>
            <a:tailEnd/>
          </a:ln>
        </p:spPr>
        <p:txBody>
          <a:bodyPr>
            <a:spAutoFit/>
          </a:bodyPr>
          <a:lstStyle/>
          <a:p>
            <a:pPr>
              <a:defRPr/>
            </a:pPr>
            <a:r>
              <a:rPr lang="en-GB" sz="1800" b="1" i="1">
                <a:solidFill>
                  <a:srgbClr val="009900"/>
                </a:solidFill>
                <a:effectLst>
                  <a:outerShdw blurRad="38100" dist="38100" dir="2700000" algn="tl">
                    <a:srgbClr val="C0C0C0"/>
                  </a:outerShdw>
                </a:effectLst>
                <a:latin typeface="Comic Sans MS" pitchFamily="66" charset="0"/>
              </a:rPr>
              <a:t>MMF and CYC are considered</a:t>
            </a:r>
            <a:r>
              <a:rPr lang="en-GB" sz="1800" i="1">
                <a:solidFill>
                  <a:srgbClr val="009900"/>
                </a:solidFill>
                <a:effectLst>
                  <a:outerShdw blurRad="38100" dist="38100" dir="2700000" algn="tl">
                    <a:srgbClr val="C0C0C0"/>
                  </a:outerShdw>
                </a:effectLst>
                <a:latin typeface="Comic Sans MS" pitchFamily="66" charset="0"/>
              </a:rPr>
              <a:t> </a:t>
            </a:r>
            <a:r>
              <a:rPr lang="en-GB" sz="2000" b="1" i="1">
                <a:solidFill>
                  <a:srgbClr val="009900"/>
                </a:solidFill>
                <a:effectLst>
                  <a:outerShdw blurRad="38100" dist="38100" dir="2700000" algn="tl">
                    <a:srgbClr val="C0C0C0"/>
                  </a:outerShdw>
                </a:effectLst>
                <a:latin typeface="Comic Sans MS" pitchFamily="66" charset="0"/>
              </a:rPr>
              <a:t>equivalent</a:t>
            </a:r>
            <a:r>
              <a:rPr lang="en-GB" sz="1800" i="1">
                <a:solidFill>
                  <a:srgbClr val="009900"/>
                </a:solidFill>
                <a:effectLst>
                  <a:outerShdw blurRad="38100" dist="38100" dir="2700000" algn="tl">
                    <a:srgbClr val="C0C0C0"/>
                  </a:outerShdw>
                </a:effectLst>
                <a:latin typeface="Comic Sans MS" pitchFamily="66" charset="0"/>
              </a:rPr>
              <a:t> </a:t>
            </a:r>
            <a:r>
              <a:rPr lang="en-GB" sz="1800" i="1">
                <a:effectLst>
                  <a:outerShdw blurRad="38100" dist="38100" dir="2700000" algn="tl">
                    <a:srgbClr val="C0C0C0"/>
                  </a:outerShdw>
                </a:effectLst>
                <a:latin typeface="Comic Sans MS" pitchFamily="66" charset="0"/>
              </a:rPr>
              <a:t>based on recent high-quality studies,</a:t>
            </a:r>
          </a:p>
          <a:p>
            <a:pPr>
              <a:defRPr/>
            </a:pPr>
            <a:r>
              <a:rPr lang="en-GB" sz="1800" i="1">
                <a:effectLst>
                  <a:outerShdw blurRad="38100" dist="38100" dir="2700000" algn="tl">
                    <a:srgbClr val="C0C0C0"/>
                  </a:outerShdw>
                </a:effectLst>
                <a:latin typeface="Comic Sans MS" pitchFamily="66" charset="0"/>
              </a:rPr>
              <a:t>a meta-analysis, and expert opinion.</a:t>
            </a:r>
          </a:p>
        </p:txBody>
      </p:sp>
      <p:sp>
        <p:nvSpPr>
          <p:cNvPr id="46085" name="Text Box 6"/>
          <p:cNvSpPr txBox="1">
            <a:spLocks noChangeArrowheads="1"/>
          </p:cNvSpPr>
          <p:nvPr/>
        </p:nvSpPr>
        <p:spPr bwMode="auto">
          <a:xfrm>
            <a:off x="0" y="5229225"/>
            <a:ext cx="8785225" cy="1190625"/>
          </a:xfrm>
          <a:prstGeom prst="rect">
            <a:avLst/>
          </a:prstGeom>
          <a:noFill/>
          <a:ln w="9525">
            <a:noFill/>
            <a:miter lim="800000"/>
            <a:headEnd/>
            <a:tailEnd/>
          </a:ln>
        </p:spPr>
        <p:txBody>
          <a:bodyPr>
            <a:spAutoFit/>
          </a:bodyPr>
          <a:lstStyle/>
          <a:p>
            <a:pPr>
              <a:defRPr/>
            </a:pPr>
            <a:r>
              <a:rPr lang="en-GB" sz="1800" i="1">
                <a:solidFill>
                  <a:schemeClr val="tx2"/>
                </a:solidFill>
                <a:effectLst>
                  <a:outerShdw blurRad="38100" dist="38100" dir="2700000" algn="tl">
                    <a:srgbClr val="C0C0C0"/>
                  </a:outerShdw>
                </a:effectLst>
                <a:latin typeface="Comic Sans MS" pitchFamily="66" charset="0"/>
              </a:rPr>
              <a:t>There is evidence that African Americans and Hispanics with LN respond less</a:t>
            </a:r>
          </a:p>
          <a:p>
            <a:pPr>
              <a:defRPr/>
            </a:pPr>
            <a:r>
              <a:rPr lang="en-GB" sz="1800" i="1">
                <a:solidFill>
                  <a:schemeClr val="tx2"/>
                </a:solidFill>
                <a:effectLst>
                  <a:outerShdw blurRad="38100" dist="38100" dir="2700000" algn="tl">
                    <a:srgbClr val="C0C0C0"/>
                  </a:outerShdw>
                </a:effectLst>
                <a:latin typeface="Comic Sans MS" pitchFamily="66" charset="0"/>
              </a:rPr>
              <a:t>well to IV CYC than do patients of white or Asian races</a:t>
            </a:r>
            <a:r>
              <a:rPr lang="en-GB" sz="1800" i="1">
                <a:effectLst>
                  <a:outerShdw blurRad="38100" dist="38100" dir="2700000" algn="tl">
                    <a:srgbClr val="C0C0C0"/>
                  </a:outerShdw>
                </a:effectLst>
                <a:latin typeface="Comic Sans MS" pitchFamily="66" charset="0"/>
              </a:rPr>
              <a:t>. MMF/mycophenolic acid (MPA) may be an initial choice more likely to induce improvement in patients</a:t>
            </a:r>
          </a:p>
          <a:p>
            <a:pPr>
              <a:defRPr/>
            </a:pPr>
            <a:r>
              <a:rPr lang="en-GB" sz="1800" i="1">
                <a:effectLst>
                  <a:outerShdw blurRad="38100" dist="38100" dir="2700000" algn="tl">
                    <a:srgbClr val="C0C0C0"/>
                  </a:outerShdw>
                </a:effectLst>
                <a:latin typeface="Comic Sans MS" pitchFamily="66" charset="0"/>
              </a:rPr>
              <a:t>who are African American or Hispanic</a:t>
            </a:r>
            <a:r>
              <a:rPr lang="en-GB" sz="1800"/>
              <a:t>. </a:t>
            </a:r>
          </a:p>
        </p:txBody>
      </p:sp>
      <p:sp>
        <p:nvSpPr>
          <p:cNvPr id="41991" name="Text Box 7"/>
          <p:cNvSpPr txBox="1">
            <a:spLocks noChangeArrowheads="1"/>
          </p:cNvSpPr>
          <p:nvPr/>
        </p:nvSpPr>
        <p:spPr bwMode="auto">
          <a:xfrm>
            <a:off x="4787900" y="6453188"/>
            <a:ext cx="4356100" cy="274637"/>
          </a:xfrm>
          <a:prstGeom prst="rect">
            <a:avLst/>
          </a:prstGeom>
          <a:noFill/>
          <a:ln w="9525">
            <a:noFill/>
            <a:miter lim="800000"/>
            <a:headEnd/>
            <a:tailEnd/>
          </a:ln>
          <a:effectLst/>
        </p:spPr>
        <p:txBody>
          <a:bodyPr>
            <a:spAutoFit/>
          </a:bodyPr>
          <a:lstStyle/>
          <a:p>
            <a:pPr>
              <a:defRPr/>
            </a:pPr>
            <a:r>
              <a:rPr lang="en-GB" sz="1200" i="1">
                <a:effectLst>
                  <a:outerShdw blurRad="38100" dist="38100" dir="2700000" algn="tl">
                    <a:srgbClr val="C0C0C0"/>
                  </a:outerShdw>
                </a:effectLst>
                <a:latin typeface="Calibri" pitchFamily="34" charset="0"/>
              </a:rPr>
              <a:t>       Arthritis Care &amp; Research Vol. 64, No. 6, June 2012, pp 797–808</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a:xfrm>
            <a:off x="0" y="260350"/>
            <a:ext cx="8964613" cy="1143000"/>
          </a:xfrm>
        </p:spPr>
        <p:txBody>
          <a:bodyPr/>
          <a:lstStyle/>
          <a:p>
            <a:pPr>
              <a:defRPr/>
            </a:pPr>
            <a:r>
              <a:rPr lang="en-GB" sz="3200" b="1" i="1" smtClean="0">
                <a:solidFill>
                  <a:srgbClr val="FF0000"/>
                </a:solidFill>
                <a:effectLst>
                  <a:outerShdw blurRad="38100" dist="38100" dir="2700000" algn="tl">
                    <a:srgbClr val="C0C0C0"/>
                  </a:outerShdw>
                </a:effectLst>
                <a:latin typeface="Arial" charset="0"/>
              </a:rPr>
              <a:t>MMF versus CYC for Induction Treatment of Lupus Nephritis (ALMS)</a:t>
            </a:r>
          </a:p>
        </p:txBody>
      </p:sp>
      <p:sp>
        <p:nvSpPr>
          <p:cNvPr id="81923" name="Rectangle 3"/>
          <p:cNvSpPr>
            <a:spLocks noGrp="1"/>
          </p:cNvSpPr>
          <p:nvPr>
            <p:ph type="body" idx="4294967295"/>
          </p:nvPr>
        </p:nvSpPr>
        <p:spPr>
          <a:xfrm>
            <a:off x="0" y="1600200"/>
            <a:ext cx="9144000" cy="4525963"/>
          </a:xfrm>
        </p:spPr>
        <p:txBody>
          <a:bodyPr/>
          <a:lstStyle/>
          <a:p>
            <a:pPr>
              <a:lnSpc>
                <a:spcPct val="80000"/>
              </a:lnSpc>
              <a:buFont typeface="Arial" charset="0"/>
              <a:buNone/>
              <a:defRPr/>
            </a:pPr>
            <a:r>
              <a:rPr lang="en-GB" sz="1800" smtClean="0"/>
              <a:t>Recent studies have suggested that mycophenolate mofetil (MMF) may offer advantages over</a:t>
            </a:r>
          </a:p>
          <a:p>
            <a:pPr>
              <a:lnSpc>
                <a:spcPct val="80000"/>
              </a:lnSpc>
              <a:buFont typeface="Arial" charset="0"/>
              <a:buNone/>
              <a:defRPr/>
            </a:pPr>
            <a:r>
              <a:rPr lang="en-GB" sz="1800" smtClean="0"/>
              <a:t>Intravenous cyclophosphamide (IVC) for the treatment of lupus nephritis, but these therapies </a:t>
            </a:r>
          </a:p>
          <a:p>
            <a:pPr>
              <a:lnSpc>
                <a:spcPct val="80000"/>
              </a:lnSpc>
              <a:buFont typeface="Arial" charset="0"/>
              <a:buNone/>
              <a:defRPr/>
            </a:pPr>
            <a:r>
              <a:rPr lang="en-GB" sz="1800" smtClean="0"/>
              <a:t>have not been compared in an international randomized, controlled trial. Here, we report the </a:t>
            </a:r>
          </a:p>
          <a:p>
            <a:pPr>
              <a:lnSpc>
                <a:spcPct val="80000"/>
              </a:lnSpc>
              <a:buFont typeface="Arial" charset="0"/>
              <a:buNone/>
              <a:defRPr/>
            </a:pPr>
            <a:r>
              <a:rPr lang="en-GB" sz="1800" i="1" smtClean="0">
                <a:solidFill>
                  <a:srgbClr val="990099"/>
                </a:solidFill>
                <a:effectLst>
                  <a:outerShdw blurRad="38100" dist="38100" dir="2700000" algn="tl">
                    <a:srgbClr val="C0C0C0"/>
                  </a:outerShdw>
                </a:effectLst>
              </a:rPr>
              <a:t>comparison of MMF</a:t>
            </a:r>
            <a:r>
              <a:rPr lang="el-GR" sz="1800" i="1" smtClean="0">
                <a:solidFill>
                  <a:srgbClr val="990099"/>
                </a:solidFill>
                <a:effectLst>
                  <a:outerShdw blurRad="38100" dist="38100" dir="2700000" algn="tl">
                    <a:srgbClr val="C0C0C0"/>
                  </a:outerShdw>
                </a:effectLst>
              </a:rPr>
              <a:t> </a:t>
            </a:r>
            <a:r>
              <a:rPr lang="en-GB" sz="1800" i="1" smtClean="0">
                <a:solidFill>
                  <a:srgbClr val="990099"/>
                </a:solidFill>
                <a:effectLst>
                  <a:outerShdw blurRad="38100" dist="38100" dir="2700000" algn="tl">
                    <a:srgbClr val="C0C0C0"/>
                  </a:outerShdw>
                </a:effectLst>
              </a:rPr>
              <a:t>and IVC as induction  treatment for active lupus nephritis</a:t>
            </a:r>
            <a:r>
              <a:rPr lang="en-GB" sz="1800" smtClean="0"/>
              <a:t> in a multinational, </a:t>
            </a:r>
          </a:p>
          <a:p>
            <a:pPr>
              <a:lnSpc>
                <a:spcPct val="80000"/>
              </a:lnSpc>
              <a:buFont typeface="Arial" charset="0"/>
              <a:buNone/>
              <a:defRPr/>
            </a:pPr>
            <a:r>
              <a:rPr lang="en-GB" sz="1800" smtClean="0"/>
              <a:t>two-phase (induction and maintenance) study. We randomly assigned </a:t>
            </a:r>
            <a:r>
              <a:rPr lang="en-GB" sz="1800" i="1" u="sng" smtClean="0">
                <a:solidFill>
                  <a:schemeClr val="folHlink"/>
                </a:solidFill>
                <a:effectLst>
                  <a:outerShdw blurRad="38100" dist="38100" dir="2700000" algn="tl">
                    <a:srgbClr val="C0C0C0"/>
                  </a:outerShdw>
                </a:effectLst>
              </a:rPr>
              <a:t>370 patients</a:t>
            </a:r>
            <a:r>
              <a:rPr lang="en-GB" sz="1800" smtClean="0"/>
              <a:t> with classes </a:t>
            </a:r>
          </a:p>
          <a:p>
            <a:pPr>
              <a:lnSpc>
                <a:spcPct val="80000"/>
              </a:lnSpc>
              <a:buFont typeface="Arial" charset="0"/>
              <a:buNone/>
              <a:defRPr/>
            </a:pPr>
            <a:r>
              <a:rPr lang="en-GB" sz="1800" smtClean="0"/>
              <a:t>III through V lupus nephritis to open-label MMF (target dosage 3 g/d) or IVC (0.5 to 1.0 g/m2 in </a:t>
            </a:r>
          </a:p>
          <a:p>
            <a:pPr>
              <a:lnSpc>
                <a:spcPct val="80000"/>
              </a:lnSpc>
              <a:buFont typeface="Arial" charset="0"/>
              <a:buNone/>
              <a:defRPr/>
            </a:pPr>
            <a:r>
              <a:rPr lang="en-GB" sz="1800" smtClean="0"/>
              <a:t>monthly pulses) in a 24-wk induction study. Both groups received prednisone, tapered from a</a:t>
            </a:r>
          </a:p>
          <a:p>
            <a:pPr>
              <a:lnSpc>
                <a:spcPct val="80000"/>
              </a:lnSpc>
              <a:buFont typeface="Arial" charset="0"/>
              <a:buNone/>
              <a:defRPr/>
            </a:pPr>
            <a:r>
              <a:rPr lang="en-GB" sz="1800" smtClean="0"/>
              <a:t>Maximum starting dosage of 60 mg/d. The primary end point was a prespecified decrease in </a:t>
            </a:r>
          </a:p>
          <a:p>
            <a:pPr>
              <a:lnSpc>
                <a:spcPct val="80000"/>
              </a:lnSpc>
              <a:buFont typeface="Arial" charset="0"/>
              <a:buNone/>
              <a:defRPr/>
            </a:pPr>
            <a:r>
              <a:rPr lang="en-GB" sz="1800" smtClean="0"/>
              <a:t>urine protein/creatinine ratio and stabilization or improvement in serum creatinine. Secondary </a:t>
            </a:r>
          </a:p>
          <a:p>
            <a:pPr>
              <a:lnSpc>
                <a:spcPct val="80000"/>
              </a:lnSpc>
              <a:buFont typeface="Arial" charset="0"/>
              <a:buNone/>
              <a:defRPr/>
            </a:pPr>
            <a:r>
              <a:rPr lang="en-GB" sz="1800" smtClean="0"/>
              <a:t>end points included complete renal remission, systemic disease activity and damage, and safety. </a:t>
            </a:r>
          </a:p>
          <a:p>
            <a:pPr>
              <a:lnSpc>
                <a:spcPct val="80000"/>
              </a:lnSpc>
              <a:buFont typeface="Arial" charset="0"/>
              <a:buNone/>
              <a:defRPr/>
            </a:pPr>
            <a:r>
              <a:rPr lang="en-GB" sz="1800" i="1" smtClean="0">
                <a:solidFill>
                  <a:srgbClr val="009900"/>
                </a:solidFill>
                <a:effectLst>
                  <a:outerShdw blurRad="38100" dist="38100" dir="2700000" algn="tl">
                    <a:srgbClr val="C0C0C0"/>
                  </a:outerShdw>
                </a:effectLst>
              </a:rPr>
              <a:t>Overall, we did not detect a significantly different response rate between the two groups: 104 </a:t>
            </a:r>
          </a:p>
          <a:p>
            <a:pPr>
              <a:lnSpc>
                <a:spcPct val="80000"/>
              </a:lnSpc>
              <a:buFont typeface="Arial" charset="0"/>
              <a:buNone/>
              <a:defRPr/>
            </a:pPr>
            <a:r>
              <a:rPr lang="en-GB" sz="1800" b="1" i="1" smtClean="0">
                <a:solidFill>
                  <a:srgbClr val="009900"/>
                </a:solidFill>
                <a:effectLst>
                  <a:outerShdw blurRad="38100" dist="38100" dir="2700000" algn="tl">
                    <a:srgbClr val="C0C0C0"/>
                  </a:outerShdw>
                </a:effectLst>
              </a:rPr>
              <a:t>(56.2%)</a:t>
            </a:r>
            <a:r>
              <a:rPr lang="en-GB" sz="1800" i="1" smtClean="0">
                <a:solidFill>
                  <a:srgbClr val="009900"/>
                </a:solidFill>
                <a:effectLst>
                  <a:outerShdw blurRad="38100" dist="38100" dir="2700000" algn="tl">
                    <a:srgbClr val="C0C0C0"/>
                  </a:outerShdw>
                </a:effectLst>
              </a:rPr>
              <a:t> of 185 patients responded to MMF compared with 98 </a:t>
            </a:r>
            <a:r>
              <a:rPr lang="en-GB" sz="1800" b="1" i="1" smtClean="0">
                <a:solidFill>
                  <a:srgbClr val="009900"/>
                </a:solidFill>
                <a:effectLst>
                  <a:outerShdw blurRad="38100" dist="38100" dir="2700000" algn="tl">
                    <a:srgbClr val="C0C0C0"/>
                  </a:outerShdw>
                </a:effectLst>
              </a:rPr>
              <a:t>(53.0%)</a:t>
            </a:r>
            <a:r>
              <a:rPr lang="en-GB" sz="1800" i="1" smtClean="0">
                <a:solidFill>
                  <a:srgbClr val="009900"/>
                </a:solidFill>
                <a:effectLst>
                  <a:outerShdw blurRad="38100" dist="38100" dir="2700000" algn="tl">
                    <a:srgbClr val="C0C0C0"/>
                  </a:outerShdw>
                </a:effectLst>
              </a:rPr>
              <a:t> of 185 to IVC</a:t>
            </a:r>
            <a:r>
              <a:rPr lang="en-GB" sz="1800" smtClean="0"/>
              <a:t>. Secondary </a:t>
            </a:r>
          </a:p>
          <a:p>
            <a:pPr>
              <a:lnSpc>
                <a:spcPct val="80000"/>
              </a:lnSpc>
              <a:buFont typeface="Arial" charset="0"/>
              <a:buNone/>
              <a:defRPr/>
            </a:pPr>
            <a:r>
              <a:rPr lang="en-GB" sz="1800" smtClean="0"/>
              <a:t>end points were also similar between treatment groups. There were nine deaths in the </a:t>
            </a:r>
          </a:p>
          <a:p>
            <a:pPr>
              <a:lnSpc>
                <a:spcPct val="80000"/>
              </a:lnSpc>
              <a:buFont typeface="Arial" charset="0"/>
              <a:buNone/>
              <a:defRPr/>
            </a:pPr>
            <a:r>
              <a:rPr lang="en-GB" sz="1800" smtClean="0"/>
              <a:t>MMFgroup and five in the IVC group. We did not detect significant differences between the </a:t>
            </a:r>
          </a:p>
          <a:p>
            <a:pPr>
              <a:lnSpc>
                <a:spcPct val="80000"/>
              </a:lnSpc>
              <a:buFont typeface="Arial" charset="0"/>
              <a:buNone/>
              <a:defRPr/>
            </a:pPr>
            <a:r>
              <a:rPr lang="en-GB" sz="1800" smtClean="0"/>
              <a:t>MMF and IVC groups with regard to rates of adverse events, serious adverse events, or </a:t>
            </a:r>
          </a:p>
          <a:p>
            <a:pPr>
              <a:lnSpc>
                <a:spcPct val="80000"/>
              </a:lnSpc>
              <a:buFont typeface="Arial" charset="0"/>
              <a:buNone/>
              <a:defRPr/>
            </a:pPr>
            <a:r>
              <a:rPr lang="en-GB" sz="1800" smtClean="0"/>
              <a:t>infections. </a:t>
            </a:r>
            <a:r>
              <a:rPr lang="en-GB" sz="1800" i="1" smtClean="0">
                <a:solidFill>
                  <a:srgbClr val="FF0000"/>
                </a:solidFill>
                <a:effectLst>
                  <a:outerShdw blurRad="38100" dist="38100" dir="2700000" algn="tl">
                    <a:srgbClr val="C0C0C0"/>
                  </a:outerShdw>
                </a:effectLst>
              </a:rPr>
              <a:t>Although most patients in both treatment groups experienced clinical improvement,</a:t>
            </a:r>
          </a:p>
          <a:p>
            <a:pPr>
              <a:lnSpc>
                <a:spcPct val="80000"/>
              </a:lnSpc>
              <a:buFont typeface="Arial" charset="0"/>
              <a:buNone/>
              <a:defRPr/>
            </a:pPr>
            <a:r>
              <a:rPr lang="en-GB" sz="1800" i="1" smtClean="0">
                <a:solidFill>
                  <a:srgbClr val="FF0000"/>
                </a:solidFill>
                <a:effectLst>
                  <a:outerShdw blurRad="38100" dist="38100" dir="2700000" algn="tl">
                    <a:srgbClr val="C0C0C0"/>
                  </a:outerShdw>
                </a:effectLst>
              </a:rPr>
              <a:t>the study did not meet its primary objective of showing that MMF was superior to IVC as </a:t>
            </a:r>
          </a:p>
          <a:p>
            <a:pPr>
              <a:lnSpc>
                <a:spcPct val="80000"/>
              </a:lnSpc>
              <a:buFont typeface="Arial" charset="0"/>
              <a:buNone/>
              <a:defRPr/>
            </a:pPr>
            <a:r>
              <a:rPr lang="en-GB" sz="1800" i="1" smtClean="0">
                <a:solidFill>
                  <a:srgbClr val="FF0000"/>
                </a:solidFill>
                <a:effectLst>
                  <a:outerShdw blurRad="38100" dist="38100" dir="2700000" algn="tl">
                    <a:srgbClr val="C0C0C0"/>
                  </a:outerShdw>
                </a:effectLst>
              </a:rPr>
              <a:t>induction treatment for lupus nephritis</a:t>
            </a:r>
            <a:r>
              <a:rPr lang="en-GB" sz="1800" smtClean="0"/>
              <a:t>.</a:t>
            </a:r>
          </a:p>
        </p:txBody>
      </p:sp>
      <p:sp>
        <p:nvSpPr>
          <p:cNvPr id="50179" name="Text Box 4"/>
          <p:cNvSpPr txBox="1">
            <a:spLocks noChangeArrowheads="1"/>
          </p:cNvSpPr>
          <p:nvPr/>
        </p:nvSpPr>
        <p:spPr bwMode="auto">
          <a:xfrm>
            <a:off x="5399088" y="6613525"/>
            <a:ext cx="3744912" cy="244475"/>
          </a:xfrm>
          <a:prstGeom prst="rect">
            <a:avLst/>
          </a:prstGeom>
          <a:noFill/>
          <a:ln w="9525">
            <a:noFill/>
            <a:miter lim="800000"/>
            <a:headEnd/>
            <a:tailEnd/>
          </a:ln>
        </p:spPr>
        <p:txBody>
          <a:bodyPr>
            <a:spAutoFit/>
          </a:bodyPr>
          <a:lstStyle/>
          <a:p>
            <a:pPr>
              <a:spcBef>
                <a:spcPct val="50000"/>
              </a:spcBef>
            </a:pPr>
            <a:r>
              <a:rPr lang="en-GB" sz="1000" i="1"/>
              <a:t>                                     J Am Soc Nephrol </a:t>
            </a:r>
            <a:r>
              <a:rPr lang="en-GB" sz="1000"/>
              <a:t>20: 1103–1112, 2009</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p:txBody>
          <a:bodyPr/>
          <a:lstStyle/>
          <a:p>
            <a:pPr>
              <a:defRPr/>
            </a:pPr>
            <a:r>
              <a:rPr lang="en-GB" sz="3200" b="1" i="1" smtClean="0">
                <a:solidFill>
                  <a:srgbClr val="FF0000"/>
                </a:solidFill>
                <a:effectLst>
                  <a:outerShdw blurRad="38100" dist="38100" dir="2700000" algn="tl">
                    <a:srgbClr val="C0C0C0"/>
                  </a:outerShdw>
                </a:effectLst>
                <a:latin typeface="Arial" charset="0"/>
              </a:rPr>
              <a:t>MMF versus CYC for Induction Treatment of Lupus Nephritis (ALMS)</a:t>
            </a:r>
          </a:p>
        </p:txBody>
      </p:sp>
      <p:pic>
        <p:nvPicPr>
          <p:cNvPr id="51202" name="Picture 4"/>
          <p:cNvPicPr>
            <a:picLocks noGrp="1" noChangeAspect="1" noChangeArrowheads="1"/>
          </p:cNvPicPr>
          <p:nvPr>
            <p:ph type="body" idx="4294967295"/>
          </p:nvPr>
        </p:nvPicPr>
        <p:blipFill>
          <a:blip r:embed="rId2"/>
          <a:srcRect/>
          <a:stretch>
            <a:fillRect/>
          </a:stretch>
        </p:blipFill>
        <p:spPr>
          <a:xfrm>
            <a:off x="457200" y="2009775"/>
            <a:ext cx="8229600" cy="3706813"/>
          </a:xfrm>
        </p:spPr>
      </p:pic>
      <p:sp>
        <p:nvSpPr>
          <p:cNvPr id="51203" name="Text Box 5"/>
          <p:cNvSpPr txBox="1">
            <a:spLocks noChangeArrowheads="1"/>
          </p:cNvSpPr>
          <p:nvPr/>
        </p:nvSpPr>
        <p:spPr bwMode="auto">
          <a:xfrm>
            <a:off x="1908175" y="1628775"/>
            <a:ext cx="6335713" cy="336550"/>
          </a:xfrm>
          <a:prstGeom prst="rect">
            <a:avLst/>
          </a:prstGeom>
          <a:noFill/>
          <a:ln w="9525">
            <a:noFill/>
            <a:miter lim="800000"/>
            <a:headEnd/>
            <a:tailEnd/>
          </a:ln>
        </p:spPr>
        <p:txBody>
          <a:bodyPr>
            <a:spAutoFit/>
          </a:bodyPr>
          <a:lstStyle/>
          <a:p>
            <a:pPr>
              <a:spcBef>
                <a:spcPct val="50000"/>
              </a:spcBef>
            </a:pPr>
            <a:r>
              <a:rPr lang="en-GB" sz="1600" b="1"/>
              <a:t>Demographics and baseline disease characteristics</a:t>
            </a:r>
          </a:p>
        </p:txBody>
      </p:sp>
      <p:sp>
        <p:nvSpPr>
          <p:cNvPr id="51204" name="Text Box 6"/>
          <p:cNvSpPr txBox="1">
            <a:spLocks noChangeArrowheads="1"/>
          </p:cNvSpPr>
          <p:nvPr/>
        </p:nvSpPr>
        <p:spPr bwMode="auto">
          <a:xfrm>
            <a:off x="5399088" y="6613525"/>
            <a:ext cx="3744912" cy="244475"/>
          </a:xfrm>
          <a:prstGeom prst="rect">
            <a:avLst/>
          </a:prstGeom>
          <a:noFill/>
          <a:ln w="9525">
            <a:noFill/>
            <a:miter lim="800000"/>
            <a:headEnd/>
            <a:tailEnd/>
          </a:ln>
        </p:spPr>
        <p:txBody>
          <a:bodyPr>
            <a:spAutoFit/>
          </a:bodyPr>
          <a:lstStyle/>
          <a:p>
            <a:pPr>
              <a:spcBef>
                <a:spcPct val="50000"/>
              </a:spcBef>
            </a:pPr>
            <a:r>
              <a:rPr lang="en-GB" sz="1000" i="1"/>
              <a:t>                                     J Am Soc Nephrol </a:t>
            </a:r>
            <a:r>
              <a:rPr lang="en-GB" sz="1000"/>
              <a:t>20: 1103–1112, 2009</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3 - Ορθογώνιο"/>
          <p:cNvSpPr>
            <a:spLocks noChangeArrowheads="1"/>
          </p:cNvSpPr>
          <p:nvPr/>
        </p:nvSpPr>
        <p:spPr bwMode="auto">
          <a:xfrm>
            <a:off x="6521450" y="6581775"/>
            <a:ext cx="2622550" cy="276225"/>
          </a:xfrm>
          <a:prstGeom prst="rect">
            <a:avLst/>
          </a:prstGeom>
          <a:noFill/>
          <a:ln w="9525">
            <a:noFill/>
            <a:miter lim="800000"/>
            <a:headEnd/>
            <a:tailEnd/>
          </a:ln>
        </p:spPr>
        <p:txBody>
          <a:bodyPr wrap="none">
            <a:spAutoFit/>
          </a:bodyPr>
          <a:lstStyle/>
          <a:p>
            <a:r>
              <a:rPr lang="en-US" sz="1200" i="1">
                <a:latin typeface="Calibri" pitchFamily="34" charset="0"/>
              </a:rPr>
              <a:t>J Am Soc Nephrol 20: 1103–1112, 2009</a:t>
            </a:r>
            <a:endParaRPr lang="el-GR" sz="1200">
              <a:latin typeface="Calibri" pitchFamily="34" charset="0"/>
            </a:endParaRPr>
          </a:p>
        </p:txBody>
      </p:sp>
      <p:pic>
        <p:nvPicPr>
          <p:cNvPr id="52226" name="Picture 3"/>
          <p:cNvPicPr>
            <a:picLocks noChangeAspect="1" noChangeArrowheads="1"/>
          </p:cNvPicPr>
          <p:nvPr/>
        </p:nvPicPr>
        <p:blipFill>
          <a:blip r:embed="rId2"/>
          <a:srcRect/>
          <a:stretch>
            <a:fillRect/>
          </a:stretch>
        </p:blipFill>
        <p:spPr bwMode="auto">
          <a:xfrm>
            <a:off x="2268538" y="1341438"/>
            <a:ext cx="4535487" cy="4211637"/>
          </a:xfrm>
          <a:prstGeom prst="rect">
            <a:avLst/>
          </a:prstGeom>
          <a:noFill/>
          <a:ln w="9525">
            <a:noFill/>
            <a:miter lim="800000"/>
            <a:headEnd/>
            <a:tailEnd/>
          </a:ln>
        </p:spPr>
      </p:pic>
      <p:sp>
        <p:nvSpPr>
          <p:cNvPr id="70662" name="Text Box 6"/>
          <p:cNvSpPr txBox="1">
            <a:spLocks noChangeArrowheads="1"/>
          </p:cNvSpPr>
          <p:nvPr/>
        </p:nvSpPr>
        <p:spPr bwMode="auto">
          <a:xfrm>
            <a:off x="179388" y="5445125"/>
            <a:ext cx="8785225" cy="915988"/>
          </a:xfrm>
          <a:prstGeom prst="rect">
            <a:avLst/>
          </a:prstGeom>
          <a:noFill/>
          <a:ln w="9525">
            <a:noFill/>
            <a:miter lim="800000"/>
            <a:headEnd/>
            <a:tailEnd/>
          </a:ln>
          <a:effectLst/>
        </p:spPr>
        <p:txBody>
          <a:bodyPr>
            <a:spAutoFit/>
          </a:bodyPr>
          <a:lstStyle/>
          <a:p>
            <a:pPr>
              <a:spcBef>
                <a:spcPct val="50000"/>
              </a:spcBef>
              <a:defRPr/>
            </a:pPr>
            <a:r>
              <a:rPr lang="el-GR" sz="1800" i="1">
                <a:solidFill>
                  <a:schemeClr val="tx2"/>
                </a:solidFill>
                <a:effectLst>
                  <a:outerShdw blurRad="38100" dist="38100" dir="2700000" algn="tl">
                    <a:srgbClr val="C0C0C0"/>
                  </a:outerShdw>
                </a:effectLst>
                <a:latin typeface="Comic Sans MS" pitchFamily="66" charset="0"/>
              </a:rPr>
              <a:t>Σύνολο πλήρων και μερικών υφέσεων μετά από 6 μήνες αρχικής θεραπείας(Α</a:t>
            </a:r>
            <a:r>
              <a:rPr lang="en-US" sz="1800" i="1">
                <a:solidFill>
                  <a:schemeClr val="tx2"/>
                </a:solidFill>
                <a:effectLst>
                  <a:outerShdw blurRad="38100" dist="38100" dir="2700000" algn="tl">
                    <a:srgbClr val="C0C0C0"/>
                  </a:outerShdw>
                </a:effectLst>
                <a:latin typeface="Comic Sans MS" pitchFamily="66" charset="0"/>
              </a:rPr>
              <a:t>LMS trial). </a:t>
            </a:r>
            <a:r>
              <a:rPr lang="el-GR" sz="1800" i="1">
                <a:solidFill>
                  <a:schemeClr val="tx2"/>
                </a:solidFill>
                <a:effectLst>
                  <a:outerShdw blurRad="38100" dist="38100" dir="2700000" algn="tl">
                    <a:srgbClr val="C0C0C0"/>
                  </a:outerShdw>
                </a:effectLst>
                <a:latin typeface="Comic Sans MS" pitchFamily="66" charset="0"/>
              </a:rPr>
              <a:t>Τα  δύο σχήματα είχαν ισοδύναμα αποτελέσματα, αλλά οι μη Καυκάσιοι, οι μη Ασιάτες είχαν μεγαλύτερο ποσοστό υφέσεων με το </a:t>
            </a:r>
            <a:r>
              <a:rPr lang="en-US" sz="1800" i="1">
                <a:solidFill>
                  <a:schemeClr val="tx2"/>
                </a:solidFill>
                <a:effectLst>
                  <a:outerShdw blurRad="38100" dist="38100" dir="2700000" algn="tl">
                    <a:srgbClr val="C0C0C0"/>
                  </a:outerShdw>
                </a:effectLst>
                <a:latin typeface="Comic Sans MS" pitchFamily="66" charset="0"/>
              </a:rPr>
              <a:t>MMF </a:t>
            </a:r>
            <a:r>
              <a:rPr lang="el-GR" sz="1800" i="1">
                <a:solidFill>
                  <a:schemeClr val="tx2"/>
                </a:solidFill>
                <a:effectLst>
                  <a:outerShdw blurRad="38100" dist="38100" dir="2700000" algn="tl">
                    <a:srgbClr val="C0C0C0"/>
                  </a:outerShdw>
                </a:effectLst>
                <a:latin typeface="Comic Sans MS" pitchFamily="66" charset="0"/>
              </a:rPr>
              <a:t>σε σχέση με τη</a:t>
            </a:r>
            <a:r>
              <a:rPr lang="en-US" sz="1800" i="1">
                <a:solidFill>
                  <a:schemeClr val="tx2"/>
                </a:solidFill>
                <a:effectLst>
                  <a:outerShdw blurRad="38100" dist="38100" dir="2700000" algn="tl">
                    <a:srgbClr val="C0C0C0"/>
                  </a:outerShdw>
                </a:effectLst>
                <a:latin typeface="Comic Sans MS" pitchFamily="66" charset="0"/>
              </a:rPr>
              <a:t> CYC</a:t>
            </a:r>
            <a:endParaRPr lang="en-GB" sz="1800" i="1">
              <a:solidFill>
                <a:schemeClr val="tx2"/>
              </a:solidFill>
              <a:effectLst>
                <a:outerShdw blurRad="38100" dist="38100" dir="2700000" algn="tl">
                  <a:srgbClr val="C0C0C0"/>
                </a:outerShdw>
              </a:effectLst>
              <a:latin typeface="Comic Sans MS" pitchFamily="66" charset="0"/>
            </a:endParaRPr>
          </a:p>
        </p:txBody>
      </p:sp>
      <p:sp>
        <p:nvSpPr>
          <p:cNvPr id="70663" name="Text Box 7"/>
          <p:cNvSpPr txBox="1">
            <a:spLocks noChangeArrowheads="1"/>
          </p:cNvSpPr>
          <p:nvPr/>
        </p:nvSpPr>
        <p:spPr bwMode="auto">
          <a:xfrm>
            <a:off x="179388" y="260350"/>
            <a:ext cx="8964612" cy="1066800"/>
          </a:xfrm>
          <a:prstGeom prst="rect">
            <a:avLst/>
          </a:prstGeom>
          <a:noFill/>
          <a:ln w="9525">
            <a:noFill/>
            <a:miter lim="800000"/>
            <a:headEnd/>
            <a:tailEnd/>
          </a:ln>
          <a:effectLst/>
        </p:spPr>
        <p:txBody>
          <a:bodyPr>
            <a:spAutoFit/>
          </a:bodyPr>
          <a:lstStyle/>
          <a:p>
            <a:pPr>
              <a:spcBef>
                <a:spcPct val="50000"/>
              </a:spcBef>
              <a:defRPr/>
            </a:pPr>
            <a:r>
              <a:rPr lang="en-GB" sz="3200" b="1" i="1">
                <a:solidFill>
                  <a:srgbClr val="FF0000"/>
                </a:solidFill>
                <a:effectLst>
                  <a:outerShdw blurRad="38100" dist="38100" dir="2700000" algn="tl">
                    <a:srgbClr val="C0C0C0"/>
                  </a:outerShdw>
                </a:effectLst>
              </a:rPr>
              <a:t>MMF versus CYC for Induction Treatment of Lupus Nephritis (ALMS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250825" y="274638"/>
            <a:ext cx="8435975" cy="1143000"/>
          </a:xfrm>
        </p:spPr>
        <p:txBody>
          <a:bodyPr/>
          <a:lstStyle/>
          <a:p>
            <a:pPr>
              <a:defRPr/>
            </a:pPr>
            <a:r>
              <a:rPr lang="el-GR" sz="3200" b="1" i="1" smtClean="0">
                <a:solidFill>
                  <a:srgbClr val="FF0000"/>
                </a:solidFill>
                <a:effectLst>
                  <a:outerShdw blurRad="38100" dist="38100" dir="2700000" algn="tl">
                    <a:srgbClr val="C0C0C0"/>
                  </a:outerShdw>
                </a:effectLst>
                <a:latin typeface="Arial" charset="0"/>
              </a:rPr>
              <a:t>ΝΕΦΡΙΤΙΔΑ ΛΥΚΟΥ - ΚΥΚΛΟΦΩΣΦΑΜΙΔΗ</a:t>
            </a:r>
            <a:endParaRPr lang="en-GB" sz="3200" b="1" i="1" smtClean="0">
              <a:solidFill>
                <a:srgbClr val="FF0000"/>
              </a:solidFill>
              <a:effectLst>
                <a:outerShdw blurRad="38100" dist="38100" dir="2700000" algn="tl">
                  <a:srgbClr val="C0C0C0"/>
                </a:outerShdw>
              </a:effectLst>
              <a:latin typeface="Arial" charset="0"/>
            </a:endParaRPr>
          </a:p>
        </p:txBody>
      </p:sp>
      <p:sp>
        <p:nvSpPr>
          <p:cNvPr id="53250" name="Rectangle 3"/>
          <p:cNvSpPr>
            <a:spLocks noGrp="1"/>
          </p:cNvSpPr>
          <p:nvPr>
            <p:ph type="body" idx="1"/>
          </p:nvPr>
        </p:nvSpPr>
        <p:spPr/>
        <p:txBody>
          <a:bodyPr/>
          <a:lstStyle/>
          <a:p>
            <a:pPr>
              <a:buFont typeface="Arial" charset="0"/>
              <a:buNone/>
            </a:pPr>
            <a:endParaRPr lang="en-GB" smtClean="0"/>
          </a:p>
        </p:txBody>
      </p:sp>
      <p:sp>
        <p:nvSpPr>
          <p:cNvPr id="69637" name="Text Box 5"/>
          <p:cNvSpPr txBox="1">
            <a:spLocks noChangeArrowheads="1"/>
          </p:cNvSpPr>
          <p:nvPr/>
        </p:nvSpPr>
        <p:spPr bwMode="auto">
          <a:xfrm>
            <a:off x="179388" y="2060575"/>
            <a:ext cx="8964612" cy="1739900"/>
          </a:xfrm>
          <a:prstGeom prst="rect">
            <a:avLst/>
          </a:prstGeom>
          <a:noFill/>
          <a:ln w="9525">
            <a:noFill/>
            <a:miter lim="800000"/>
            <a:headEnd/>
            <a:tailEnd/>
          </a:ln>
          <a:effectLst/>
        </p:spPr>
        <p:txBody>
          <a:bodyPr>
            <a:spAutoFit/>
          </a:bodyPr>
          <a:lstStyle/>
          <a:p>
            <a:pPr marL="342900" indent="-342900">
              <a:buFontTx/>
              <a:buAutoNum type="arabicParenR"/>
              <a:defRPr/>
            </a:pPr>
            <a:r>
              <a:rPr lang="en-GB" sz="1800" b="1" i="1">
                <a:solidFill>
                  <a:srgbClr val="009900"/>
                </a:solidFill>
                <a:effectLst>
                  <a:outerShdw blurRad="38100" dist="38100" dir="2700000" algn="tl">
                    <a:srgbClr val="C0C0C0"/>
                  </a:outerShdw>
                </a:effectLst>
                <a:latin typeface="Comic Sans MS" pitchFamily="66" charset="0"/>
              </a:rPr>
              <a:t>low-dose “Euro-Lupus” CYC</a:t>
            </a:r>
            <a:r>
              <a:rPr lang="en-GB" sz="1800" i="1">
                <a:effectLst>
                  <a:outerShdw blurRad="38100" dist="38100" dir="2700000" algn="tl">
                    <a:srgbClr val="C0C0C0"/>
                  </a:outerShdw>
                </a:effectLst>
                <a:latin typeface="Comic Sans MS" pitchFamily="66" charset="0"/>
              </a:rPr>
              <a:t> (500 mg IV once every 2 weeks for a total of 6 doses), followed by maintenance therapy with daily oral azathioprine (AZA) or daily oral MMF </a:t>
            </a:r>
            <a:endParaRPr lang="el-GR" sz="1800" i="1">
              <a:effectLst>
                <a:outerShdw blurRad="38100" dist="38100" dir="2700000" algn="tl">
                  <a:srgbClr val="C0C0C0"/>
                </a:outerShdw>
              </a:effectLst>
              <a:latin typeface="Comic Sans MS" pitchFamily="66" charset="0"/>
            </a:endParaRPr>
          </a:p>
          <a:p>
            <a:pPr marL="342900" indent="-342900">
              <a:buFontTx/>
              <a:buAutoNum type="arabicParenR"/>
              <a:defRPr/>
            </a:pPr>
            <a:r>
              <a:rPr lang="en-GB" sz="1800" b="1" i="1">
                <a:solidFill>
                  <a:schemeClr val="hlink"/>
                </a:solidFill>
                <a:effectLst>
                  <a:outerShdw blurRad="38100" dist="38100" dir="2700000" algn="tl">
                    <a:srgbClr val="C0C0C0"/>
                  </a:outerShdw>
                </a:effectLst>
                <a:latin typeface="Comic Sans MS" pitchFamily="66" charset="0"/>
              </a:rPr>
              <a:t>high-dose CYC</a:t>
            </a:r>
            <a:r>
              <a:rPr lang="en-GB" sz="1800" i="1">
                <a:effectLst>
                  <a:outerShdw blurRad="38100" dist="38100" dir="2700000" algn="tl">
                    <a:srgbClr val="C0C0C0"/>
                  </a:outerShdw>
                </a:effectLst>
                <a:latin typeface="Comic Sans MS" pitchFamily="66" charset="0"/>
              </a:rPr>
              <a:t> (500–1,000 mg/m² IV once a month for 6 doses),followed by maintenance treatment with MMF or AZA</a:t>
            </a:r>
          </a:p>
          <a:p>
            <a:pPr marL="342900" indent="-342900">
              <a:buFontTx/>
              <a:buAutoNum type="arabicParenR"/>
              <a:defRPr/>
            </a:pPr>
            <a:endParaRPr lang="el-GR" sz="1800" i="1">
              <a:effectLst>
                <a:outerShdw blurRad="38100" dist="38100" dir="2700000" algn="tl">
                  <a:srgbClr val="C0C0C0"/>
                </a:outerShdw>
              </a:effectLst>
              <a:latin typeface="Comic Sans MS" pitchFamily="66" charset="0"/>
            </a:endParaRPr>
          </a:p>
        </p:txBody>
      </p:sp>
      <p:sp>
        <p:nvSpPr>
          <p:cNvPr id="69639" name="Text Box 7"/>
          <p:cNvSpPr txBox="1">
            <a:spLocks noChangeArrowheads="1"/>
          </p:cNvSpPr>
          <p:nvPr/>
        </p:nvSpPr>
        <p:spPr bwMode="auto">
          <a:xfrm>
            <a:off x="323850" y="4437063"/>
            <a:ext cx="8208963" cy="915987"/>
          </a:xfrm>
          <a:prstGeom prst="rect">
            <a:avLst/>
          </a:prstGeom>
          <a:noFill/>
          <a:ln w="9525">
            <a:noFill/>
            <a:miter lim="800000"/>
            <a:headEnd/>
            <a:tailEnd/>
          </a:ln>
          <a:effectLst/>
        </p:spPr>
        <p:txBody>
          <a:bodyPr>
            <a:spAutoFit/>
          </a:bodyPr>
          <a:lstStyle/>
          <a:p>
            <a:pPr>
              <a:defRPr/>
            </a:pPr>
            <a:endParaRPr lang="en-GB" sz="1800" i="1">
              <a:effectLst>
                <a:outerShdw blurRad="38100" dist="38100" dir="2700000" algn="tl">
                  <a:srgbClr val="C0C0C0"/>
                </a:outerShdw>
              </a:effectLst>
              <a:latin typeface="Comic Sans MS" pitchFamily="66" charset="0"/>
            </a:endParaRPr>
          </a:p>
          <a:p>
            <a:pPr>
              <a:defRPr/>
            </a:pPr>
            <a:r>
              <a:rPr lang="en-GB" sz="1800" i="1">
                <a:effectLst>
                  <a:outerShdw blurRad="38100" dist="38100" dir="2700000" algn="tl">
                    <a:srgbClr val="C0C0C0"/>
                  </a:outerShdw>
                </a:effectLst>
                <a:latin typeface="Comic Sans MS" pitchFamily="66" charset="0"/>
              </a:rPr>
              <a:t>Limited prospective trials comparing </a:t>
            </a:r>
            <a:r>
              <a:rPr lang="en-GB" sz="1800" b="1" i="1">
                <a:solidFill>
                  <a:srgbClr val="FF6600"/>
                </a:solidFill>
                <a:effectLst>
                  <a:outerShdw blurRad="38100" dist="38100" dir="2700000" algn="tl">
                    <a:srgbClr val="C0C0C0"/>
                  </a:outerShdw>
                </a:effectLst>
                <a:latin typeface="Comic Sans MS" pitchFamily="66" charset="0"/>
              </a:rPr>
              <a:t>daily</a:t>
            </a:r>
            <a:r>
              <a:rPr lang="el-GR" sz="1800" b="1" i="1">
                <a:solidFill>
                  <a:srgbClr val="FF6600"/>
                </a:solidFill>
                <a:effectLst>
                  <a:outerShdw blurRad="38100" dist="38100" dir="2700000" algn="tl">
                    <a:srgbClr val="C0C0C0"/>
                  </a:outerShdw>
                </a:effectLst>
                <a:latin typeface="Comic Sans MS" pitchFamily="66" charset="0"/>
              </a:rPr>
              <a:t> </a:t>
            </a:r>
            <a:r>
              <a:rPr lang="en-GB" sz="1800" b="1" i="1">
                <a:solidFill>
                  <a:srgbClr val="FF6600"/>
                </a:solidFill>
                <a:effectLst>
                  <a:outerShdw blurRad="38100" dist="38100" dir="2700000" algn="tl">
                    <a:srgbClr val="C0C0C0"/>
                  </a:outerShdw>
                </a:effectLst>
                <a:latin typeface="Comic Sans MS" pitchFamily="66" charset="0"/>
              </a:rPr>
              <a:t>oral CYC to the high-dose IV therapy</a:t>
            </a:r>
            <a:r>
              <a:rPr lang="en-GB" sz="1800" i="1">
                <a:effectLst>
                  <a:outerShdw blurRad="38100" dist="38100" dir="2700000" algn="tl">
                    <a:srgbClr val="C0C0C0"/>
                  </a:outerShdw>
                </a:effectLst>
                <a:latin typeface="Comic Sans MS" pitchFamily="66" charset="0"/>
              </a:rPr>
              <a:t> have shown near</a:t>
            </a:r>
            <a:r>
              <a:rPr lang="el-GR" sz="1800" i="1">
                <a:effectLst>
                  <a:outerShdw blurRad="38100" dist="38100" dir="2700000" algn="tl">
                    <a:srgbClr val="C0C0C0"/>
                  </a:outerShdw>
                </a:effectLst>
                <a:latin typeface="Comic Sans MS" pitchFamily="66" charset="0"/>
              </a:rPr>
              <a:t> </a:t>
            </a:r>
            <a:r>
              <a:rPr lang="en-GB" sz="1800" i="1">
                <a:effectLst>
                  <a:outerShdw blurRad="38100" dist="38100" dir="2700000" algn="tl">
                    <a:srgbClr val="C0C0C0"/>
                  </a:outerShdw>
                </a:effectLst>
                <a:latin typeface="Comic Sans MS" pitchFamily="66" charset="0"/>
              </a:rPr>
              <a:t>equivalence in efficacy and toxicity</a:t>
            </a:r>
          </a:p>
        </p:txBody>
      </p:sp>
      <p:sp>
        <p:nvSpPr>
          <p:cNvPr id="69641" name="Text Box 9"/>
          <p:cNvSpPr txBox="1">
            <a:spLocks noChangeArrowheads="1"/>
          </p:cNvSpPr>
          <p:nvPr/>
        </p:nvSpPr>
        <p:spPr bwMode="auto">
          <a:xfrm>
            <a:off x="0" y="3644900"/>
            <a:ext cx="9144000" cy="641350"/>
          </a:xfrm>
          <a:prstGeom prst="rect">
            <a:avLst/>
          </a:prstGeom>
          <a:noFill/>
          <a:ln w="9525">
            <a:noFill/>
            <a:miter lim="800000"/>
            <a:headEnd/>
            <a:tailEnd/>
          </a:ln>
          <a:effectLst/>
        </p:spPr>
        <p:txBody>
          <a:bodyPr>
            <a:spAutoFit/>
          </a:bodyPr>
          <a:lstStyle/>
          <a:p>
            <a:pPr>
              <a:defRPr/>
            </a:pPr>
            <a:endParaRPr lang="en-GB" sz="1800" i="1">
              <a:effectLst>
                <a:outerShdw blurRad="38100" dist="38100" dir="2700000" algn="tl">
                  <a:srgbClr val="C0C0C0"/>
                </a:outerShdw>
              </a:effectLst>
              <a:latin typeface="Comic Sans MS" pitchFamily="66" charset="0"/>
            </a:endParaRPr>
          </a:p>
          <a:p>
            <a:pPr>
              <a:defRPr/>
            </a:pPr>
            <a:r>
              <a:rPr lang="en-GB" sz="1800" i="1">
                <a:solidFill>
                  <a:schemeClr val="folHlink"/>
                </a:solidFill>
                <a:effectLst>
                  <a:outerShdw blurRad="38100" dist="38100" dir="2700000" algn="tl">
                    <a:srgbClr val="C0C0C0"/>
                  </a:outerShdw>
                </a:effectLst>
                <a:latin typeface="Comic Sans MS" pitchFamily="66" charset="0"/>
              </a:rPr>
              <a:t>The low- and</a:t>
            </a:r>
            <a:r>
              <a:rPr lang="el-GR" sz="1800" i="1">
                <a:solidFill>
                  <a:schemeClr val="folHlink"/>
                </a:solidFill>
                <a:effectLst>
                  <a:outerShdw blurRad="38100" dist="38100" dir="2700000" algn="tl">
                    <a:srgbClr val="C0C0C0"/>
                  </a:outerShdw>
                </a:effectLst>
                <a:latin typeface="Comic Sans MS" pitchFamily="66" charset="0"/>
              </a:rPr>
              <a:t> </a:t>
            </a:r>
            <a:r>
              <a:rPr lang="en-GB" sz="1800" i="1">
                <a:solidFill>
                  <a:schemeClr val="folHlink"/>
                </a:solidFill>
                <a:effectLst>
                  <a:outerShdw blurRad="38100" dist="38100" dir="2700000" algn="tl">
                    <a:srgbClr val="C0C0C0"/>
                  </a:outerShdw>
                </a:effectLst>
                <a:latin typeface="Comic Sans MS" pitchFamily="66" charset="0"/>
              </a:rPr>
              <a:t>high-dose regimens have not been compared in nonwhite</a:t>
            </a:r>
            <a:r>
              <a:rPr lang="el-GR" sz="1800" i="1">
                <a:solidFill>
                  <a:schemeClr val="folHlink"/>
                </a:solidFill>
                <a:effectLst>
                  <a:outerShdw blurRad="38100" dist="38100" dir="2700000" algn="tl">
                    <a:srgbClr val="C0C0C0"/>
                  </a:outerShdw>
                </a:effectLst>
                <a:latin typeface="Comic Sans MS" pitchFamily="66" charset="0"/>
              </a:rPr>
              <a:t> </a:t>
            </a:r>
            <a:r>
              <a:rPr lang="en-GB" sz="1800" i="1">
                <a:solidFill>
                  <a:schemeClr val="folHlink"/>
                </a:solidFill>
                <a:effectLst>
                  <a:outerShdw blurRad="38100" dist="38100" dir="2700000" algn="tl">
                    <a:srgbClr val="C0C0C0"/>
                  </a:outerShdw>
                </a:effectLst>
                <a:latin typeface="Comic Sans MS" pitchFamily="66" charset="0"/>
              </a:rPr>
              <a:t>racial groups</a:t>
            </a:r>
          </a:p>
        </p:txBody>
      </p:sp>
      <p:sp>
        <p:nvSpPr>
          <p:cNvPr id="53254" name="Text Box 5"/>
          <p:cNvSpPr txBox="1">
            <a:spLocks noChangeArrowheads="1"/>
          </p:cNvSpPr>
          <p:nvPr/>
        </p:nvSpPr>
        <p:spPr bwMode="auto">
          <a:xfrm>
            <a:off x="4570413" y="6583363"/>
            <a:ext cx="4573587" cy="244475"/>
          </a:xfrm>
          <a:prstGeom prst="rect">
            <a:avLst/>
          </a:prstGeom>
          <a:noFill/>
          <a:ln w="9525">
            <a:noFill/>
            <a:miter lim="800000"/>
            <a:headEnd/>
            <a:tailEnd/>
          </a:ln>
        </p:spPr>
        <p:txBody>
          <a:bodyPr>
            <a:spAutoFit/>
          </a:bodyPr>
          <a:lstStyle/>
          <a:p>
            <a:r>
              <a:rPr lang="en-GB" sz="1000"/>
              <a:t>                     Arthritis Care &amp; Research Vol. 64, No. 6, June 2012, pp 797–808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2071688" y="214313"/>
            <a:ext cx="4643437" cy="5967412"/>
          </a:xfrm>
          <a:prstGeom prst="rect">
            <a:avLst/>
          </a:prstGeom>
          <a:noFill/>
          <a:ln w="9525">
            <a:noFill/>
            <a:miter lim="800000"/>
            <a:headEnd/>
            <a:tailEnd/>
          </a:ln>
        </p:spPr>
      </p:pic>
      <p:sp>
        <p:nvSpPr>
          <p:cNvPr id="16386" name="5 - TextBox"/>
          <p:cNvSpPr txBox="1">
            <a:spLocks noChangeArrowheads="1"/>
          </p:cNvSpPr>
          <p:nvPr/>
        </p:nvSpPr>
        <p:spPr bwMode="auto">
          <a:xfrm>
            <a:off x="1357313" y="6143625"/>
            <a:ext cx="7072312" cy="714375"/>
          </a:xfrm>
          <a:prstGeom prst="rect">
            <a:avLst/>
          </a:prstGeom>
          <a:noFill/>
          <a:ln w="9525">
            <a:noFill/>
            <a:miter lim="800000"/>
            <a:headEnd/>
            <a:tailEnd/>
          </a:ln>
        </p:spPr>
        <p:txBody>
          <a:bodyPr>
            <a:spAutoFit/>
          </a:bodyPr>
          <a:lstStyle/>
          <a:p>
            <a:r>
              <a:rPr lang="en-US" sz="2000">
                <a:latin typeface="Comic Sans MS" pitchFamily="66" charset="0"/>
              </a:rPr>
              <a:t>Chapter 12: Lupus nephritis</a:t>
            </a:r>
          </a:p>
          <a:p>
            <a:r>
              <a:rPr lang="en-US" sz="2000">
                <a:latin typeface="Comic Sans MS" pitchFamily="66" charset="0"/>
              </a:rPr>
              <a:t>Kidney International Supplements (2012) 2, 221–232</a:t>
            </a:r>
            <a:endParaRPr lang="el-GR" sz="2000">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0" y="274638"/>
            <a:ext cx="9144000" cy="1143000"/>
          </a:xfrm>
        </p:spPr>
        <p:txBody>
          <a:bodyPr/>
          <a:lstStyle/>
          <a:p>
            <a:pPr>
              <a:defRPr/>
            </a:pPr>
            <a:r>
              <a:rPr lang="el-GR" sz="3200" b="1" i="1" smtClean="0">
                <a:solidFill>
                  <a:srgbClr val="FF0000"/>
                </a:solidFill>
                <a:effectLst>
                  <a:outerShdw blurRad="38100" dist="38100" dir="2700000" algn="tl">
                    <a:srgbClr val="C0C0C0"/>
                  </a:outerShdw>
                </a:effectLst>
                <a:latin typeface="Arial" charset="0"/>
              </a:rPr>
              <a:t>ΝΕΦΡΙΤΙΔΑ ΛΥΚΟΥ - ΚΥΚΛΟΦΩΣΦΑΜΙΔΗ</a:t>
            </a:r>
            <a:endParaRPr lang="en-GB" sz="3200" b="1" i="1" smtClean="0">
              <a:solidFill>
                <a:srgbClr val="FF0000"/>
              </a:solidFill>
              <a:effectLst>
                <a:outerShdw blurRad="38100" dist="38100" dir="2700000" algn="tl">
                  <a:srgbClr val="C0C0C0"/>
                </a:outerShdw>
              </a:effectLst>
              <a:latin typeface="Arial" charset="0"/>
            </a:endParaRPr>
          </a:p>
        </p:txBody>
      </p:sp>
      <p:sp>
        <p:nvSpPr>
          <p:cNvPr id="88067" name="Rectangle 3"/>
          <p:cNvSpPr>
            <a:spLocks noGrp="1"/>
          </p:cNvSpPr>
          <p:nvPr>
            <p:ph type="body" idx="1"/>
          </p:nvPr>
        </p:nvSpPr>
        <p:spPr>
          <a:xfrm>
            <a:off x="0" y="1600200"/>
            <a:ext cx="9144000" cy="4525963"/>
          </a:xfrm>
        </p:spPr>
        <p:txBody>
          <a:bodyPr/>
          <a:lstStyle/>
          <a:p>
            <a:pPr>
              <a:buFont typeface="Arial" charset="0"/>
              <a:buNone/>
              <a:defRPr/>
            </a:pPr>
            <a:r>
              <a:rPr lang="en-US" smtClean="0"/>
              <a:t> </a:t>
            </a:r>
          </a:p>
          <a:p>
            <a:pPr>
              <a:buFont typeface="Arial" charset="0"/>
              <a:buNone/>
              <a:defRPr/>
            </a:pPr>
            <a:endParaRPr lang="en-US" smtClean="0"/>
          </a:p>
          <a:p>
            <a:pPr>
              <a:buFont typeface="Arial" charset="0"/>
              <a:buNone/>
              <a:defRPr/>
            </a:pPr>
            <a:endParaRPr lang="en-US" smtClean="0"/>
          </a:p>
          <a:p>
            <a:pPr>
              <a:buFont typeface="Arial" charset="0"/>
              <a:buNone/>
              <a:defRPr/>
            </a:pPr>
            <a:r>
              <a:rPr lang="en-US" sz="3600" b="1" i="1" u="sng" smtClean="0">
                <a:solidFill>
                  <a:srgbClr val="009900"/>
                </a:solidFill>
                <a:effectLst>
                  <a:outerShdw blurRad="38100" dist="38100" dir="2700000" algn="tl">
                    <a:srgbClr val="C0C0C0"/>
                  </a:outerShdw>
                </a:effectLst>
              </a:rPr>
              <a:t> B</a:t>
            </a:r>
            <a:r>
              <a:rPr lang="el-GR" sz="3600" b="1" i="1" u="sng" smtClean="0">
                <a:solidFill>
                  <a:srgbClr val="009900"/>
                </a:solidFill>
                <a:effectLst>
                  <a:outerShdw blurRad="38100" dist="38100" dir="2700000" algn="tl">
                    <a:srgbClr val="C0C0C0"/>
                  </a:outerShdw>
                </a:effectLst>
              </a:rPr>
              <a:t>ΡΑΧΥΧΡΟΝΙΟ Ή ΜΑΚΡΟΧΡΟΝΙΟ ΣΧΗΜΑ </a:t>
            </a:r>
            <a:r>
              <a:rPr lang="en-US" sz="3600" b="1" i="1" u="sng" smtClean="0">
                <a:solidFill>
                  <a:srgbClr val="009900"/>
                </a:solidFill>
                <a:effectLst>
                  <a:outerShdw blurRad="38100" dist="38100" dir="2700000" algn="tl">
                    <a:srgbClr val="C0C0C0"/>
                  </a:outerShdw>
                </a:effectLst>
              </a:rPr>
              <a:t>CYC</a:t>
            </a:r>
            <a:endParaRPr lang="en-GB" sz="3600" b="1" i="1" u="sng" smtClean="0">
              <a:solidFill>
                <a:srgbClr val="009900"/>
              </a:solidFill>
              <a:effectLst>
                <a:outerShdw blurRad="38100" dist="38100" dir="2700000" algn="tl">
                  <a:srgbClr val="C0C0C0"/>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Τίτλος"/>
          <p:cNvSpPr>
            <a:spLocks noGrp="1"/>
          </p:cNvSpPr>
          <p:nvPr>
            <p:ph type="title" idx="4294967295"/>
          </p:nvPr>
        </p:nvSpPr>
        <p:spPr/>
        <p:txBody>
          <a:bodyPr/>
          <a:lstStyle/>
          <a:p>
            <a:endParaRPr lang="en-GB" smtClean="0"/>
          </a:p>
        </p:txBody>
      </p:sp>
      <p:pic>
        <p:nvPicPr>
          <p:cNvPr id="55298" name="Picture 2"/>
          <p:cNvPicPr>
            <a:picLocks noChangeAspect="1" noChangeArrowheads="1"/>
          </p:cNvPicPr>
          <p:nvPr/>
        </p:nvPicPr>
        <p:blipFill>
          <a:blip r:embed="rId2"/>
          <a:srcRect/>
          <a:stretch>
            <a:fillRect/>
          </a:stretch>
        </p:blipFill>
        <p:spPr bwMode="auto">
          <a:xfrm>
            <a:off x="1270000" y="0"/>
            <a:ext cx="6591300" cy="574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a:xfrm>
            <a:off x="0" y="274638"/>
            <a:ext cx="8964613" cy="1143000"/>
          </a:xfrm>
        </p:spPr>
        <p:txBody>
          <a:bodyPr/>
          <a:lstStyle/>
          <a:p>
            <a:pPr>
              <a:defRPr/>
            </a:pPr>
            <a:r>
              <a:rPr lang="en-GB" sz="3200" b="1" i="1" smtClean="0">
                <a:solidFill>
                  <a:srgbClr val="FF0000"/>
                </a:solidFill>
                <a:effectLst>
                  <a:outerShdw blurRad="38100" dist="38100" dir="2700000" algn="tl">
                    <a:srgbClr val="C0C0C0"/>
                  </a:outerShdw>
                </a:effectLst>
                <a:latin typeface="Arial" charset="0"/>
              </a:rPr>
              <a:t>The Euro-Lupus Nephritis Trial, a Randomized Trial of Low-Dose Versus High-Dose Intravenous Cyclophosphamide</a:t>
            </a:r>
          </a:p>
        </p:txBody>
      </p:sp>
      <p:sp>
        <p:nvSpPr>
          <p:cNvPr id="87043" name="Rectangle 3"/>
          <p:cNvSpPr>
            <a:spLocks noGrp="1"/>
          </p:cNvSpPr>
          <p:nvPr>
            <p:ph type="body" idx="4294967295"/>
          </p:nvPr>
        </p:nvSpPr>
        <p:spPr>
          <a:xfrm>
            <a:off x="0" y="1916113"/>
            <a:ext cx="9144000" cy="4525962"/>
          </a:xfrm>
        </p:spPr>
        <p:txBody>
          <a:bodyPr/>
          <a:lstStyle/>
          <a:p>
            <a:pPr>
              <a:lnSpc>
                <a:spcPct val="80000"/>
              </a:lnSpc>
              <a:buFont typeface="Arial" charset="0"/>
              <a:buNone/>
              <a:defRPr/>
            </a:pPr>
            <a:r>
              <a:rPr lang="en-GB" sz="2000" b="1" i="1" smtClean="0">
                <a:effectLst>
                  <a:outerShdw blurRad="38100" dist="38100" dir="2700000" algn="tl">
                    <a:srgbClr val="C0C0C0"/>
                  </a:outerShdw>
                </a:effectLst>
                <a:latin typeface="Comic Sans MS" pitchFamily="66" charset="0"/>
              </a:rPr>
              <a:t>Methods.</a:t>
            </a:r>
            <a:r>
              <a:rPr lang="en-GB" sz="2000" i="1" smtClean="0">
                <a:effectLst>
                  <a:outerShdw blurRad="38100" dist="38100" dir="2700000" algn="tl">
                    <a:srgbClr val="C0C0C0"/>
                  </a:outerShdw>
                </a:effectLst>
                <a:latin typeface="Comic Sans MS" pitchFamily="66" charset="0"/>
              </a:rPr>
              <a:t> In this multicenter, prospective clinical trial (the Euro-Lupus</a:t>
            </a:r>
          </a:p>
          <a:p>
            <a:pPr>
              <a:lnSpc>
                <a:spcPct val="80000"/>
              </a:lnSpc>
              <a:buFont typeface="Arial" charset="0"/>
              <a:buNone/>
              <a:defRPr/>
            </a:pPr>
            <a:r>
              <a:rPr lang="en-GB" sz="2000" i="1" smtClean="0">
                <a:effectLst>
                  <a:outerShdw blurRad="38100" dist="38100" dir="2700000" algn="tl">
                    <a:srgbClr val="C0C0C0"/>
                  </a:outerShdw>
                </a:effectLst>
                <a:latin typeface="Comic Sans MS" pitchFamily="66" charset="0"/>
              </a:rPr>
              <a:t>Nephritis Trial [ELNT]), we randomly assigned </a:t>
            </a:r>
            <a:r>
              <a:rPr lang="en-GB" sz="2000" i="1" u="sng" smtClean="0">
                <a:effectLst>
                  <a:outerShdw blurRad="38100" dist="38100" dir="2700000" algn="tl">
                    <a:srgbClr val="C0C0C0"/>
                  </a:outerShdw>
                </a:effectLst>
                <a:latin typeface="Comic Sans MS" pitchFamily="66" charset="0"/>
              </a:rPr>
              <a:t>90 SLE</a:t>
            </a:r>
            <a:r>
              <a:rPr lang="en-GB" sz="2000" i="1" smtClean="0">
                <a:effectLst>
                  <a:outerShdw blurRad="38100" dist="38100" dir="2700000" algn="tl">
                    <a:srgbClr val="C0C0C0"/>
                  </a:outerShdw>
                </a:effectLst>
                <a:latin typeface="Comic Sans MS" pitchFamily="66" charset="0"/>
              </a:rPr>
              <a:t> patients with </a:t>
            </a:r>
          </a:p>
          <a:p>
            <a:pPr>
              <a:lnSpc>
                <a:spcPct val="80000"/>
              </a:lnSpc>
              <a:buFont typeface="Arial" charset="0"/>
              <a:buNone/>
              <a:defRPr/>
            </a:pPr>
            <a:r>
              <a:rPr lang="en-GB" sz="2000" i="1" smtClean="0">
                <a:effectLst>
                  <a:outerShdw blurRad="38100" dist="38100" dir="2700000" algn="tl">
                    <a:srgbClr val="C0C0C0"/>
                  </a:outerShdw>
                </a:effectLst>
                <a:latin typeface="Comic Sans MS" pitchFamily="66" charset="0"/>
              </a:rPr>
              <a:t>proliferative glomerulonephritis to a </a:t>
            </a:r>
            <a:r>
              <a:rPr lang="en-GB" sz="2000" i="1" smtClean="0">
                <a:solidFill>
                  <a:srgbClr val="009900"/>
                </a:solidFill>
                <a:effectLst>
                  <a:outerShdw blurRad="38100" dist="38100" dir="2700000" algn="tl">
                    <a:srgbClr val="C0C0C0"/>
                  </a:outerShdw>
                </a:effectLst>
                <a:latin typeface="Comic Sans MS" pitchFamily="66" charset="0"/>
              </a:rPr>
              <a:t>high-dose IV CYC regimen (6 </a:t>
            </a:r>
          </a:p>
          <a:p>
            <a:pPr>
              <a:lnSpc>
                <a:spcPct val="80000"/>
              </a:lnSpc>
              <a:buFont typeface="Arial" charset="0"/>
              <a:buNone/>
              <a:defRPr/>
            </a:pPr>
            <a:r>
              <a:rPr lang="en-GB" sz="2000" i="1" smtClean="0">
                <a:solidFill>
                  <a:srgbClr val="009900"/>
                </a:solidFill>
                <a:effectLst>
                  <a:outerShdw blurRad="38100" dist="38100" dir="2700000" algn="tl">
                    <a:srgbClr val="C0C0C0"/>
                  </a:outerShdw>
                </a:effectLst>
                <a:latin typeface="Comic Sans MS" pitchFamily="66" charset="0"/>
              </a:rPr>
              <a:t>monthly pulses and 2 quarterly pulses;</a:t>
            </a:r>
            <a:r>
              <a:rPr lang="en-GB" sz="2000" i="1" smtClean="0">
                <a:effectLst>
                  <a:outerShdw blurRad="38100" dist="38100" dir="2700000" algn="tl">
                    <a:srgbClr val="C0C0C0"/>
                  </a:outerShdw>
                </a:effectLst>
                <a:latin typeface="Comic Sans MS" pitchFamily="66" charset="0"/>
              </a:rPr>
              <a:t> doses increased according to the </a:t>
            </a:r>
          </a:p>
          <a:p>
            <a:pPr>
              <a:lnSpc>
                <a:spcPct val="80000"/>
              </a:lnSpc>
              <a:buFont typeface="Arial" charset="0"/>
              <a:buNone/>
              <a:defRPr/>
            </a:pPr>
            <a:r>
              <a:rPr lang="en-GB" sz="2000" i="1" smtClean="0">
                <a:effectLst>
                  <a:outerShdw blurRad="38100" dist="38100" dir="2700000" algn="tl">
                    <a:srgbClr val="C0C0C0"/>
                  </a:outerShdw>
                </a:effectLst>
                <a:latin typeface="Comic Sans MS" pitchFamily="66" charset="0"/>
              </a:rPr>
              <a:t>white blood cell count nadir) or </a:t>
            </a:r>
            <a:r>
              <a:rPr lang="en-GB" sz="2000" i="1" smtClean="0">
                <a:solidFill>
                  <a:schemeClr val="folHlink"/>
                </a:solidFill>
                <a:effectLst>
                  <a:outerShdw blurRad="38100" dist="38100" dir="2700000" algn="tl">
                    <a:srgbClr val="C0C0C0"/>
                  </a:outerShdw>
                </a:effectLst>
                <a:latin typeface="Comic Sans MS" pitchFamily="66" charset="0"/>
              </a:rPr>
              <a:t>a low-dose IV CYC regimen (6 fortnightly </a:t>
            </a:r>
          </a:p>
          <a:p>
            <a:pPr>
              <a:lnSpc>
                <a:spcPct val="80000"/>
              </a:lnSpc>
              <a:buFont typeface="Arial" charset="0"/>
              <a:buNone/>
              <a:defRPr/>
            </a:pPr>
            <a:r>
              <a:rPr lang="en-GB" sz="2000" i="1" smtClean="0">
                <a:solidFill>
                  <a:schemeClr val="folHlink"/>
                </a:solidFill>
                <a:effectLst>
                  <a:outerShdw blurRad="38100" dist="38100" dir="2700000" algn="tl">
                    <a:srgbClr val="C0C0C0"/>
                  </a:outerShdw>
                </a:effectLst>
                <a:latin typeface="Comic Sans MS" pitchFamily="66" charset="0"/>
              </a:rPr>
              <a:t>pulses at a fixed dose of 500 mg),</a:t>
            </a:r>
            <a:r>
              <a:rPr lang="en-GB" sz="2000" i="1" smtClean="0">
                <a:effectLst>
                  <a:outerShdw blurRad="38100" dist="38100" dir="2700000" algn="tl">
                    <a:srgbClr val="C0C0C0"/>
                  </a:outerShdw>
                </a:effectLst>
                <a:latin typeface="Comic Sans MS" pitchFamily="66" charset="0"/>
              </a:rPr>
              <a:t> each of which was followed by AZA.</a:t>
            </a:r>
          </a:p>
          <a:p>
            <a:pPr>
              <a:lnSpc>
                <a:spcPct val="80000"/>
              </a:lnSpc>
              <a:buFont typeface="Arial" charset="0"/>
              <a:buNone/>
              <a:defRPr/>
            </a:pPr>
            <a:endParaRPr lang="en-US" sz="2000" i="1" smtClean="0">
              <a:effectLst>
                <a:outerShdw blurRad="38100" dist="38100" dir="2700000" algn="tl">
                  <a:srgbClr val="C0C0C0"/>
                </a:outerShdw>
              </a:effectLst>
              <a:latin typeface="Comic Sans MS" pitchFamily="66" charset="0"/>
            </a:endParaRPr>
          </a:p>
          <a:p>
            <a:pPr>
              <a:lnSpc>
                <a:spcPct val="80000"/>
              </a:lnSpc>
              <a:buFont typeface="Arial" charset="0"/>
              <a:buNone/>
              <a:defRPr/>
            </a:pPr>
            <a:r>
              <a:rPr lang="en-GB" sz="2000" b="1" i="1" smtClean="0">
                <a:effectLst>
                  <a:outerShdw blurRad="38100" dist="38100" dir="2700000" algn="tl">
                    <a:srgbClr val="C0C0C0"/>
                  </a:outerShdw>
                </a:effectLst>
                <a:latin typeface="Comic Sans MS" pitchFamily="66" charset="0"/>
              </a:rPr>
              <a:t>Conclusion.</a:t>
            </a:r>
            <a:r>
              <a:rPr lang="en-GB" sz="2000" i="1" smtClean="0">
                <a:effectLst>
                  <a:outerShdw blurRad="38100" dist="38100" dir="2700000" algn="tl">
                    <a:srgbClr val="C0C0C0"/>
                  </a:outerShdw>
                </a:effectLst>
                <a:latin typeface="Comic Sans MS" pitchFamily="66" charset="0"/>
              </a:rPr>
              <a:t> The data from the ELNT indicate that in European SLE </a:t>
            </a:r>
          </a:p>
          <a:p>
            <a:pPr>
              <a:lnSpc>
                <a:spcPct val="80000"/>
              </a:lnSpc>
              <a:buFont typeface="Arial" charset="0"/>
              <a:buNone/>
              <a:defRPr/>
            </a:pPr>
            <a:r>
              <a:rPr lang="en-GB" sz="2000" i="1" smtClean="0">
                <a:effectLst>
                  <a:outerShdw blurRad="38100" dist="38100" dir="2700000" algn="tl">
                    <a:srgbClr val="C0C0C0"/>
                  </a:outerShdw>
                </a:effectLst>
                <a:latin typeface="Comic Sans MS" pitchFamily="66" charset="0"/>
              </a:rPr>
              <a:t>patients with proliferative lupus nephritis, a remission-inducing regimen of</a:t>
            </a:r>
          </a:p>
          <a:p>
            <a:pPr>
              <a:lnSpc>
                <a:spcPct val="80000"/>
              </a:lnSpc>
              <a:buFont typeface="Arial" charset="0"/>
              <a:buNone/>
              <a:defRPr/>
            </a:pPr>
            <a:r>
              <a:rPr lang="en-GB" sz="2000" i="1" smtClean="0">
                <a:solidFill>
                  <a:schemeClr val="hlink"/>
                </a:solidFill>
                <a:effectLst>
                  <a:outerShdw blurRad="38100" dist="38100" dir="2700000" algn="tl">
                    <a:srgbClr val="C0C0C0"/>
                  </a:outerShdw>
                </a:effectLst>
                <a:latin typeface="Comic Sans MS" pitchFamily="66" charset="0"/>
              </a:rPr>
              <a:t>low-dose IV CYC (cumulative dose 3 gm) followed by AZA achieves</a:t>
            </a:r>
          </a:p>
          <a:p>
            <a:pPr>
              <a:lnSpc>
                <a:spcPct val="80000"/>
              </a:lnSpc>
              <a:buFont typeface="Arial" charset="0"/>
              <a:buNone/>
              <a:defRPr/>
            </a:pPr>
            <a:r>
              <a:rPr lang="en-GB" sz="2000" i="1" smtClean="0">
                <a:solidFill>
                  <a:schemeClr val="hlink"/>
                </a:solidFill>
                <a:effectLst>
                  <a:outerShdw blurRad="38100" dist="38100" dir="2700000" algn="tl">
                    <a:srgbClr val="C0C0C0"/>
                  </a:outerShdw>
                </a:effectLst>
                <a:latin typeface="Comic Sans MS" pitchFamily="66" charset="0"/>
              </a:rPr>
              <a:t>clinical results comparable to those obtained with a high-dose regimen</a:t>
            </a:r>
            <a:r>
              <a:rPr lang="en-GB" sz="2000" smtClean="0">
                <a:effectLst>
                  <a:outerShdw blurRad="38100" dist="38100" dir="2700000" algn="tl">
                    <a:srgbClr val="C0C0C0"/>
                  </a:outerShdw>
                </a:effectLst>
                <a:latin typeface="Comic Sans MS" pitchFamily="66" charset="0"/>
              </a:rPr>
              <a:t>.</a:t>
            </a:r>
          </a:p>
        </p:txBody>
      </p:sp>
      <p:sp>
        <p:nvSpPr>
          <p:cNvPr id="87044" name="Text Box 4"/>
          <p:cNvSpPr txBox="1">
            <a:spLocks noChangeArrowheads="1"/>
          </p:cNvSpPr>
          <p:nvPr/>
        </p:nvSpPr>
        <p:spPr bwMode="auto">
          <a:xfrm>
            <a:off x="6804025" y="6492875"/>
            <a:ext cx="2808288" cy="365125"/>
          </a:xfrm>
          <a:prstGeom prst="rect">
            <a:avLst/>
          </a:prstGeom>
          <a:noFill/>
          <a:ln w="9525">
            <a:noFill/>
            <a:miter lim="800000"/>
            <a:headEnd/>
            <a:tailEnd/>
          </a:ln>
        </p:spPr>
        <p:txBody>
          <a:bodyPr>
            <a:spAutoFit/>
          </a:bodyPr>
          <a:lstStyle/>
          <a:p>
            <a:r>
              <a:rPr lang="en-GB" sz="900"/>
              <a:t>ARTHRITIS &amp; RHEUMATISM</a:t>
            </a:r>
          </a:p>
          <a:p>
            <a:r>
              <a:rPr lang="en-GB" sz="900"/>
              <a:t>Vol. 46, No. 8, August 2002, pp 2121–2131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wipe(down)">
                                      <p:cBhvr>
                                        <p:cTn id="7" dur="5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a:xfrm>
            <a:off x="457200" y="0"/>
            <a:ext cx="8229600" cy="1125538"/>
          </a:xfrm>
        </p:spPr>
        <p:txBody>
          <a:bodyPr/>
          <a:lstStyle/>
          <a:p>
            <a:pPr>
              <a:defRPr/>
            </a:pPr>
            <a:r>
              <a:rPr lang="en-GB" sz="3200" b="1" i="1" smtClean="0">
                <a:solidFill>
                  <a:srgbClr val="FF0000"/>
                </a:solidFill>
                <a:effectLst>
                  <a:outerShdw blurRad="38100" dist="38100" dir="2700000" algn="tl">
                    <a:srgbClr val="C0C0C0"/>
                  </a:outerShdw>
                </a:effectLst>
                <a:latin typeface="Arial" charset="0"/>
              </a:rPr>
              <a:t>The Euro-Lupus Nephritis Trial</a:t>
            </a:r>
          </a:p>
        </p:txBody>
      </p:sp>
      <p:pic>
        <p:nvPicPr>
          <p:cNvPr id="88068" name="Picture 4"/>
          <p:cNvPicPr>
            <a:picLocks noGrp="1" noChangeAspect="1" noChangeArrowheads="1"/>
          </p:cNvPicPr>
          <p:nvPr>
            <p:ph type="body" idx="4294967295"/>
          </p:nvPr>
        </p:nvPicPr>
        <p:blipFill>
          <a:blip r:embed="rId2"/>
          <a:srcRect/>
          <a:stretch>
            <a:fillRect/>
          </a:stretch>
        </p:blipFill>
        <p:spPr>
          <a:xfrm>
            <a:off x="468313" y="1268413"/>
            <a:ext cx="3703637" cy="2840037"/>
          </a:xfrm>
          <a:ln w="19050">
            <a:solidFill>
              <a:srgbClr val="0000FF"/>
            </a:solidFill>
          </a:ln>
        </p:spPr>
      </p:pic>
      <p:pic>
        <p:nvPicPr>
          <p:cNvPr id="88069" name="Picture 5"/>
          <p:cNvPicPr>
            <a:picLocks noChangeAspect="1" noChangeArrowheads="1"/>
          </p:cNvPicPr>
          <p:nvPr/>
        </p:nvPicPr>
        <p:blipFill>
          <a:blip r:embed="rId3"/>
          <a:srcRect/>
          <a:stretch>
            <a:fillRect/>
          </a:stretch>
        </p:blipFill>
        <p:spPr bwMode="auto">
          <a:xfrm>
            <a:off x="4787900" y="1268413"/>
            <a:ext cx="3876675" cy="2894012"/>
          </a:xfrm>
          <a:prstGeom prst="rect">
            <a:avLst/>
          </a:prstGeom>
          <a:noFill/>
          <a:ln w="19050">
            <a:solidFill>
              <a:srgbClr val="0000FF"/>
            </a:solidFill>
            <a:miter lim="800000"/>
            <a:headEnd/>
            <a:tailEnd/>
          </a:ln>
        </p:spPr>
      </p:pic>
      <p:pic>
        <p:nvPicPr>
          <p:cNvPr id="88070" name="Picture 6"/>
          <p:cNvPicPr>
            <a:picLocks noChangeAspect="1" noChangeArrowheads="1"/>
          </p:cNvPicPr>
          <p:nvPr/>
        </p:nvPicPr>
        <p:blipFill>
          <a:blip r:embed="rId4"/>
          <a:srcRect/>
          <a:stretch>
            <a:fillRect/>
          </a:stretch>
        </p:blipFill>
        <p:spPr bwMode="auto">
          <a:xfrm>
            <a:off x="2268538" y="4292600"/>
            <a:ext cx="4006850" cy="2376488"/>
          </a:xfrm>
          <a:prstGeom prst="rect">
            <a:avLst/>
          </a:prstGeom>
          <a:noFill/>
          <a:ln w="19050">
            <a:solidFill>
              <a:srgbClr val="0000FF"/>
            </a:solidFill>
            <a:miter lim="800000"/>
            <a:headEnd/>
            <a:tailEnd/>
          </a:ln>
        </p:spPr>
      </p:pic>
      <p:sp>
        <p:nvSpPr>
          <p:cNvPr id="88071" name="Text Box 7"/>
          <p:cNvSpPr txBox="1">
            <a:spLocks noChangeArrowheads="1"/>
          </p:cNvSpPr>
          <p:nvPr/>
        </p:nvSpPr>
        <p:spPr bwMode="auto">
          <a:xfrm>
            <a:off x="6804025" y="6492875"/>
            <a:ext cx="2808288" cy="365125"/>
          </a:xfrm>
          <a:prstGeom prst="rect">
            <a:avLst/>
          </a:prstGeom>
          <a:noFill/>
          <a:ln w="9525">
            <a:noFill/>
            <a:miter lim="800000"/>
            <a:headEnd/>
            <a:tailEnd/>
          </a:ln>
        </p:spPr>
        <p:txBody>
          <a:bodyPr>
            <a:spAutoFit/>
          </a:bodyPr>
          <a:lstStyle/>
          <a:p>
            <a:r>
              <a:rPr lang="en-GB" sz="900"/>
              <a:t>ARTHRITIS &amp; RHEUMATISM</a:t>
            </a:r>
          </a:p>
          <a:p>
            <a:r>
              <a:rPr lang="en-GB" sz="900"/>
              <a:t>Vol. 46, No. 8, August 2002, pp 2121–2131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ipe(down)">
                                      <p:cBhvr>
                                        <p:cTn id="7" dur="500"/>
                                        <p:tgtEl>
                                          <p:spTgt spid="88066"/>
                                        </p:tgtEl>
                                      </p:cBhvr>
                                    </p:animEffect>
                                  </p:childTnLst>
                                </p:cTn>
                              </p:par>
                              <p:par>
                                <p:cTn id="8" presetID="22" presetClass="entr" presetSubtype="4" fill="hold" nodeType="withEffect">
                                  <p:stCondLst>
                                    <p:cond delay="0"/>
                                  </p:stCondLst>
                                  <p:childTnLst>
                                    <p:set>
                                      <p:cBhvr>
                                        <p:cTn id="9" dur="1" fill="hold">
                                          <p:stCondLst>
                                            <p:cond delay="0"/>
                                          </p:stCondLst>
                                        </p:cTn>
                                        <p:tgtEl>
                                          <p:spTgt spid="88068"/>
                                        </p:tgtEl>
                                        <p:attrNameLst>
                                          <p:attrName>style.visibility</p:attrName>
                                        </p:attrNameLst>
                                      </p:cBhvr>
                                      <p:to>
                                        <p:strVal val="visible"/>
                                      </p:to>
                                    </p:set>
                                    <p:animEffect transition="in" filter="wipe(down)">
                                      <p:cBhvr>
                                        <p:cTn id="10" dur="500"/>
                                        <p:tgtEl>
                                          <p:spTgt spid="880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8069"/>
                                        </p:tgtEl>
                                        <p:attrNameLst>
                                          <p:attrName>style.visibility</p:attrName>
                                        </p:attrNameLst>
                                      </p:cBhvr>
                                      <p:to>
                                        <p:strVal val="visible"/>
                                      </p:to>
                                    </p:set>
                                    <p:animEffect transition="in" filter="wipe(down)">
                                      <p:cBhvr>
                                        <p:cTn id="15" dur="500"/>
                                        <p:tgtEl>
                                          <p:spTgt spid="8806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8070"/>
                                        </p:tgtEl>
                                        <p:attrNameLst>
                                          <p:attrName>style.visibility</p:attrName>
                                        </p:attrNameLst>
                                      </p:cBhvr>
                                      <p:to>
                                        <p:strVal val="visible"/>
                                      </p:to>
                                    </p:set>
                                    <p:animEffect transition="in" filter="wipe(down)">
                                      <p:cBhvr>
                                        <p:cTn id="20" dur="500"/>
                                        <p:tgtEl>
                                          <p:spTgt spid="8807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8071"/>
                                        </p:tgtEl>
                                        <p:attrNameLst>
                                          <p:attrName>style.visibility</p:attrName>
                                        </p:attrNameLst>
                                      </p:cBhvr>
                                      <p:to>
                                        <p:strVal val="visible"/>
                                      </p:to>
                                    </p:set>
                                    <p:animEffect transition="in" filter="wipe(down)">
                                      <p:cBhvr>
                                        <p:cTn id="23" dur="500"/>
                                        <p:tgtEl>
                                          <p:spTgt spid="88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7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0" y="274638"/>
            <a:ext cx="9144000" cy="1143000"/>
          </a:xfrm>
        </p:spPr>
        <p:txBody>
          <a:bodyPr/>
          <a:lstStyle/>
          <a:p>
            <a:pPr>
              <a:defRPr/>
            </a:pPr>
            <a:r>
              <a:rPr lang="en-US" sz="3200" b="1" i="1" smtClean="0">
                <a:solidFill>
                  <a:srgbClr val="FF0000"/>
                </a:solidFill>
                <a:effectLst>
                  <a:outerShdw blurRad="38100" dist="38100" dir="2700000" algn="tl">
                    <a:srgbClr val="C0C0C0"/>
                  </a:outerShdw>
                </a:effectLst>
                <a:latin typeface="Arial" charset="0"/>
              </a:rPr>
              <a:t>A</a:t>
            </a:r>
            <a:r>
              <a:rPr lang="el-GR" sz="3200" b="1" i="1" smtClean="0">
                <a:solidFill>
                  <a:srgbClr val="FF0000"/>
                </a:solidFill>
                <a:effectLst>
                  <a:outerShdw blurRad="38100" dist="38100" dir="2700000" algn="tl">
                    <a:srgbClr val="C0C0C0"/>
                  </a:outerShdw>
                </a:effectLst>
                <a:latin typeface="Arial" charset="0"/>
              </a:rPr>
              <a:t>ΡΧΙΚΗ ΘΕΡΑΠΕΙΑ</a:t>
            </a:r>
            <a:endParaRPr lang="en-GB" sz="3200" b="1" i="1" smtClean="0">
              <a:solidFill>
                <a:srgbClr val="FF0000"/>
              </a:solidFill>
              <a:effectLst>
                <a:outerShdw blurRad="38100" dist="38100" dir="2700000" algn="tl">
                  <a:srgbClr val="C0C0C0"/>
                </a:outerShdw>
              </a:effectLst>
              <a:latin typeface="Arial" charset="0"/>
            </a:endParaRPr>
          </a:p>
        </p:txBody>
      </p:sp>
      <p:sp>
        <p:nvSpPr>
          <p:cNvPr id="58370" name="Rectangle 3"/>
          <p:cNvSpPr>
            <a:spLocks noGrp="1"/>
          </p:cNvSpPr>
          <p:nvPr>
            <p:ph type="body" idx="1"/>
          </p:nvPr>
        </p:nvSpPr>
        <p:spPr>
          <a:xfrm>
            <a:off x="179388" y="1600200"/>
            <a:ext cx="8713787" cy="4525963"/>
          </a:xfrm>
        </p:spPr>
        <p:txBody>
          <a:bodyPr/>
          <a:lstStyle/>
          <a:p>
            <a:pPr>
              <a:buFont typeface="Arial" charset="0"/>
              <a:buNone/>
            </a:pPr>
            <a:endParaRPr lang="en-GB" smtClean="0"/>
          </a:p>
        </p:txBody>
      </p:sp>
      <p:sp>
        <p:nvSpPr>
          <p:cNvPr id="58371" name="Text Box 4"/>
          <p:cNvSpPr txBox="1">
            <a:spLocks noChangeArrowheads="1"/>
          </p:cNvSpPr>
          <p:nvPr/>
        </p:nvSpPr>
        <p:spPr bwMode="auto">
          <a:xfrm>
            <a:off x="250825" y="3068638"/>
            <a:ext cx="8713788" cy="915987"/>
          </a:xfrm>
          <a:prstGeom prst="rect">
            <a:avLst/>
          </a:prstGeom>
          <a:noFill/>
          <a:ln w="9525">
            <a:noFill/>
            <a:miter lim="800000"/>
            <a:headEnd/>
            <a:tailEnd/>
          </a:ln>
        </p:spPr>
        <p:txBody>
          <a:bodyPr>
            <a:spAutoFit/>
          </a:bodyPr>
          <a:lstStyle/>
          <a:p>
            <a:r>
              <a:rPr lang="en-GB" sz="1800" i="1">
                <a:latin typeface="Comic Sans MS" pitchFamily="66" charset="0"/>
              </a:rPr>
              <a:t>If CYC is</a:t>
            </a:r>
            <a:r>
              <a:rPr lang="el-GR" sz="1800" i="1">
                <a:latin typeface="Comic Sans MS" pitchFamily="66" charset="0"/>
              </a:rPr>
              <a:t> </a:t>
            </a:r>
            <a:r>
              <a:rPr lang="en-GB" sz="1800" i="1">
                <a:latin typeface="Comic Sans MS" pitchFamily="66" charset="0"/>
              </a:rPr>
              <a:t>being considered for treatment, the Core Expert Panel recommended</a:t>
            </a:r>
          </a:p>
          <a:p>
            <a:r>
              <a:rPr lang="en-GB" sz="1800" b="1" i="1">
                <a:solidFill>
                  <a:srgbClr val="009900"/>
                </a:solidFill>
                <a:latin typeface="Comic Sans MS" pitchFamily="66" charset="0"/>
              </a:rPr>
              <a:t>IV CYC at the low “Euro-Lupus” dose for white</a:t>
            </a:r>
            <a:r>
              <a:rPr lang="el-GR" sz="1800" b="1" i="1">
                <a:solidFill>
                  <a:srgbClr val="009900"/>
                </a:solidFill>
                <a:latin typeface="Comic Sans MS" pitchFamily="66" charset="0"/>
              </a:rPr>
              <a:t> </a:t>
            </a:r>
            <a:r>
              <a:rPr lang="en-GB" sz="1800" b="1" i="1">
                <a:solidFill>
                  <a:srgbClr val="009900"/>
                </a:solidFill>
                <a:latin typeface="Comic Sans MS" pitchFamily="66" charset="0"/>
              </a:rPr>
              <a:t>patients with Western European or Southern European</a:t>
            </a:r>
            <a:r>
              <a:rPr lang="el-GR" sz="1800" b="1" i="1">
                <a:solidFill>
                  <a:srgbClr val="009900"/>
                </a:solidFill>
                <a:latin typeface="Comic Sans MS" pitchFamily="66" charset="0"/>
              </a:rPr>
              <a:t> </a:t>
            </a:r>
            <a:r>
              <a:rPr lang="en-GB" sz="1800" b="1" i="1">
                <a:solidFill>
                  <a:srgbClr val="009900"/>
                </a:solidFill>
                <a:latin typeface="Comic Sans MS" pitchFamily="66" charset="0"/>
              </a:rPr>
              <a:t>racial/ethnic backgrounds</a:t>
            </a:r>
            <a:r>
              <a:rPr lang="el-GR" sz="1800" b="1" i="1">
                <a:solidFill>
                  <a:srgbClr val="009900"/>
                </a:solidFill>
                <a:latin typeface="Comic Sans MS" pitchFamily="66" charset="0"/>
              </a:rPr>
              <a:t> (Α</a:t>
            </a:r>
            <a:r>
              <a:rPr lang="en-US" sz="1800" b="1" i="1">
                <a:solidFill>
                  <a:srgbClr val="009900"/>
                </a:solidFill>
                <a:latin typeface="Comic Sans MS" pitchFamily="66" charset="0"/>
              </a:rPr>
              <a:t>CR)</a:t>
            </a:r>
            <a:endParaRPr lang="en-GB" sz="1800" b="1" i="1">
              <a:solidFill>
                <a:srgbClr val="009900"/>
              </a:solidFill>
              <a:latin typeface="Comic Sans MS" pitchFamily="66" charset="0"/>
            </a:endParaRPr>
          </a:p>
        </p:txBody>
      </p:sp>
      <p:sp>
        <p:nvSpPr>
          <p:cNvPr id="58372" name="Text Box 5"/>
          <p:cNvSpPr txBox="1">
            <a:spLocks noChangeArrowheads="1"/>
          </p:cNvSpPr>
          <p:nvPr/>
        </p:nvSpPr>
        <p:spPr bwMode="auto">
          <a:xfrm>
            <a:off x="4570413" y="6583363"/>
            <a:ext cx="4573587" cy="274637"/>
          </a:xfrm>
          <a:prstGeom prst="rect">
            <a:avLst/>
          </a:prstGeom>
          <a:noFill/>
          <a:ln w="9525">
            <a:noFill/>
            <a:miter lim="800000"/>
            <a:headEnd/>
            <a:tailEnd/>
          </a:ln>
        </p:spPr>
        <p:txBody>
          <a:bodyPr>
            <a:spAutoFit/>
          </a:bodyPr>
          <a:lstStyle/>
          <a:p>
            <a:r>
              <a:rPr lang="en-GB" sz="1200"/>
              <a:t>Arthritis Care &amp; Research Vol. 64, No. 6, June 2012, pp 797–808</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a:xfrm>
            <a:off x="457200" y="0"/>
            <a:ext cx="8229600" cy="1417638"/>
          </a:xfrm>
        </p:spPr>
        <p:txBody>
          <a:bodyPr/>
          <a:lstStyle/>
          <a:p>
            <a:pPr>
              <a:defRPr/>
            </a:pPr>
            <a:r>
              <a:rPr lang="el-GR" sz="3200" b="1" i="1" dirty="0" smtClean="0">
                <a:solidFill>
                  <a:srgbClr val="FF0000"/>
                </a:solidFill>
                <a:effectLst>
                  <a:outerShdw blurRad="38100" dist="38100" dir="2700000" algn="tl">
                    <a:srgbClr val="C0C0C0"/>
                  </a:outerShdw>
                </a:effectLst>
                <a:latin typeface="Arial" charset="0"/>
              </a:rPr>
              <a:t>ΕΠΙΛΟΓΗ ΑΡΧΙΚΗΣ ΘΕΡΑΠΕΙΑΣ</a:t>
            </a:r>
            <a:endParaRPr lang="en-GB" sz="3200" b="1" i="1" dirty="0" smtClean="0">
              <a:solidFill>
                <a:srgbClr val="FF0000"/>
              </a:solidFill>
              <a:effectLst>
                <a:outerShdw blurRad="38100" dist="38100" dir="2700000" algn="tl">
                  <a:srgbClr val="C0C0C0"/>
                </a:outerShdw>
              </a:effectLst>
              <a:latin typeface="Arial" charset="0"/>
            </a:endParaRPr>
          </a:p>
        </p:txBody>
      </p:sp>
      <p:sp>
        <p:nvSpPr>
          <p:cNvPr id="77827" name="Rectangle 3"/>
          <p:cNvSpPr>
            <a:spLocks noGrp="1"/>
          </p:cNvSpPr>
          <p:nvPr>
            <p:ph type="body" idx="4294967295"/>
          </p:nvPr>
        </p:nvSpPr>
        <p:spPr>
          <a:xfrm>
            <a:off x="0" y="1268413"/>
            <a:ext cx="8785225" cy="4857750"/>
          </a:xfrm>
        </p:spPr>
        <p:txBody>
          <a:bodyPr/>
          <a:lstStyle/>
          <a:p>
            <a:pPr>
              <a:buFont typeface="Arial" charset="0"/>
              <a:buNone/>
              <a:defRPr/>
            </a:pPr>
            <a:r>
              <a:rPr lang="el-GR" sz="2000" b="1" i="1" smtClean="0">
                <a:solidFill>
                  <a:schemeClr val="hlink"/>
                </a:solidFill>
                <a:effectLst>
                  <a:outerShdw blurRad="38100" dist="38100" dir="2700000" algn="tl">
                    <a:srgbClr val="C0C0C0"/>
                  </a:outerShdw>
                </a:effectLst>
                <a:latin typeface="Comic Sans MS" pitchFamily="66" charset="0"/>
              </a:rPr>
              <a:t>Σε μαύρους ή Ισπανικής καταγωγής </a:t>
            </a:r>
            <a:r>
              <a:rPr lang="el-GR" sz="2000" i="1" smtClean="0">
                <a:effectLst>
                  <a:outerShdw blurRad="38100" dist="38100" dir="2700000" algn="tl">
                    <a:srgbClr val="C0C0C0"/>
                  </a:outerShdw>
                </a:effectLst>
                <a:latin typeface="Comic Sans MS" pitchFamily="66" charset="0"/>
              </a:rPr>
              <a:t>προτιμάται το </a:t>
            </a:r>
            <a:r>
              <a:rPr lang="en-US" sz="2000" i="1" smtClean="0">
                <a:effectLst>
                  <a:outerShdw blurRad="38100" dist="38100" dir="2700000" algn="tl">
                    <a:srgbClr val="C0C0C0"/>
                  </a:outerShdw>
                </a:effectLst>
                <a:latin typeface="Comic Sans MS" pitchFamily="66" charset="0"/>
              </a:rPr>
              <a:t>MMF </a:t>
            </a:r>
            <a:r>
              <a:rPr lang="el-GR" sz="2000" i="1" smtClean="0">
                <a:effectLst>
                  <a:outerShdw blurRad="38100" dist="38100" dir="2700000" algn="tl">
                    <a:srgbClr val="C0C0C0"/>
                  </a:outerShdw>
                </a:effectLst>
                <a:latin typeface="Comic Sans MS" pitchFamily="66" charset="0"/>
              </a:rPr>
              <a:t>γιατί έχει</a:t>
            </a:r>
            <a:endParaRPr lang="en-US" sz="2000" i="1" smtClean="0">
              <a:effectLst>
                <a:outerShdw blurRad="38100" dist="38100" dir="2700000" algn="tl">
                  <a:srgbClr val="C0C0C0"/>
                </a:outerShdw>
              </a:effectLst>
              <a:latin typeface="Comic Sans MS" pitchFamily="66" charset="0"/>
            </a:endParaRPr>
          </a:p>
          <a:p>
            <a:pPr>
              <a:buFont typeface="Arial" charset="0"/>
              <a:buNone/>
              <a:defRPr/>
            </a:pPr>
            <a:r>
              <a:rPr lang="el-GR" sz="2000" i="1" smtClean="0">
                <a:effectLst>
                  <a:outerShdw blurRad="38100" dist="38100" dir="2700000" algn="tl">
                    <a:srgbClr val="C0C0C0"/>
                  </a:outerShdw>
                </a:effectLst>
                <a:latin typeface="Comic Sans MS" pitchFamily="66" charset="0"/>
              </a:rPr>
              <a:t>διαπιστωθεί από μερικές μελέτες ότι αυξάνει την πιθανότητα </a:t>
            </a:r>
            <a:r>
              <a:rPr lang="en-US" sz="2000" i="1" smtClean="0">
                <a:effectLst>
                  <a:outerShdw blurRad="38100" dist="38100" dir="2700000" algn="tl">
                    <a:srgbClr val="C0C0C0"/>
                  </a:outerShdw>
                </a:effectLst>
                <a:latin typeface="Comic Sans MS" pitchFamily="66" charset="0"/>
              </a:rPr>
              <a:t> </a:t>
            </a:r>
            <a:r>
              <a:rPr lang="el-GR" sz="2000" i="1" smtClean="0">
                <a:effectLst>
                  <a:outerShdw blurRad="38100" dist="38100" dir="2700000" algn="tl">
                    <a:srgbClr val="C0C0C0"/>
                  </a:outerShdw>
                </a:effectLst>
                <a:latin typeface="Comic Sans MS" pitchFamily="66" charset="0"/>
              </a:rPr>
              <a:t>ύφεσης. </a:t>
            </a:r>
            <a:endParaRPr lang="en-US" sz="2000" i="1" smtClean="0">
              <a:effectLst>
                <a:outerShdw blurRad="38100" dist="38100" dir="2700000" algn="tl">
                  <a:srgbClr val="C0C0C0"/>
                </a:outerShdw>
              </a:effectLst>
              <a:latin typeface="Comic Sans MS" pitchFamily="66" charset="0"/>
            </a:endParaRPr>
          </a:p>
          <a:p>
            <a:pPr>
              <a:buFont typeface="Arial" charset="0"/>
              <a:buNone/>
              <a:defRPr/>
            </a:pPr>
            <a:r>
              <a:rPr lang="el-GR" sz="2400" b="1" i="1" smtClean="0">
                <a:solidFill>
                  <a:schemeClr val="hlink"/>
                </a:solidFill>
                <a:effectLst>
                  <a:outerShdw blurRad="38100" dist="38100" dir="2700000" algn="tl">
                    <a:srgbClr val="C0C0C0"/>
                  </a:outerShdw>
                </a:effectLst>
                <a:latin typeface="Comic Sans MS" pitchFamily="66" charset="0"/>
              </a:rPr>
              <a:t>Όμως </a:t>
            </a:r>
            <a:r>
              <a:rPr lang="el-GR" sz="2000" i="1" smtClean="0">
                <a:effectLst>
                  <a:outerShdw blurRad="38100" dist="38100" dir="2700000" algn="tl">
                    <a:srgbClr val="C0C0C0"/>
                  </a:outerShdw>
                </a:effectLst>
                <a:latin typeface="Comic Sans MS" pitchFamily="66" charset="0"/>
              </a:rPr>
              <a:t>ο χρόνος παρακολούθησης του </a:t>
            </a:r>
            <a:r>
              <a:rPr lang="en-US" sz="2000" i="1" smtClean="0">
                <a:effectLst>
                  <a:outerShdw blurRad="38100" dist="38100" dir="2700000" algn="tl">
                    <a:srgbClr val="C0C0C0"/>
                  </a:outerShdw>
                </a:effectLst>
                <a:latin typeface="Comic Sans MS" pitchFamily="66" charset="0"/>
              </a:rPr>
              <a:t>MMF </a:t>
            </a:r>
            <a:r>
              <a:rPr lang="el-GR" sz="2000" i="1" smtClean="0">
                <a:effectLst>
                  <a:outerShdw blurRad="38100" dist="38100" dir="2700000" algn="tl">
                    <a:srgbClr val="C0C0C0"/>
                  </a:outerShdw>
                </a:effectLst>
                <a:latin typeface="Comic Sans MS" pitchFamily="66" charset="0"/>
              </a:rPr>
              <a:t>είναι μικρός (&lt; 1χρόνο</a:t>
            </a:r>
            <a:r>
              <a:rPr lang="el-GR" sz="2400" i="1" smtClean="0">
                <a:effectLst>
                  <a:outerShdw blurRad="38100" dist="38100" dir="2700000" algn="tl">
                    <a:srgbClr val="C0C0C0"/>
                  </a:outerShdw>
                </a:effectLst>
              </a:rPr>
              <a:t>)</a:t>
            </a:r>
            <a:r>
              <a:rPr lang="el-GR" sz="2400" smtClean="0"/>
              <a:t> </a:t>
            </a:r>
            <a:endParaRPr lang="en-GB" sz="2400" smtClean="0"/>
          </a:p>
        </p:txBody>
      </p:sp>
      <p:sp>
        <p:nvSpPr>
          <p:cNvPr id="59395" name="Text Box 4"/>
          <p:cNvSpPr txBox="1">
            <a:spLocks noChangeArrowheads="1"/>
          </p:cNvSpPr>
          <p:nvPr/>
        </p:nvSpPr>
        <p:spPr bwMode="auto">
          <a:xfrm>
            <a:off x="539750" y="1773238"/>
            <a:ext cx="3311525" cy="366712"/>
          </a:xfrm>
          <a:prstGeom prst="rect">
            <a:avLst/>
          </a:prstGeom>
          <a:noFill/>
          <a:ln w="9525">
            <a:noFill/>
            <a:miter lim="800000"/>
            <a:headEnd/>
            <a:tailEnd/>
          </a:ln>
        </p:spPr>
        <p:txBody>
          <a:bodyPr>
            <a:spAutoFit/>
          </a:bodyPr>
          <a:lstStyle/>
          <a:p>
            <a:pPr>
              <a:spcBef>
                <a:spcPct val="50000"/>
              </a:spcBef>
            </a:pPr>
            <a:endParaRPr lang="en-GB" sz="1800"/>
          </a:p>
        </p:txBody>
      </p:sp>
      <p:sp>
        <p:nvSpPr>
          <p:cNvPr id="77829" name="Text Box 5"/>
          <p:cNvSpPr txBox="1">
            <a:spLocks noChangeArrowheads="1"/>
          </p:cNvSpPr>
          <p:nvPr/>
        </p:nvSpPr>
        <p:spPr bwMode="auto">
          <a:xfrm>
            <a:off x="0" y="2997200"/>
            <a:ext cx="9144000" cy="1311275"/>
          </a:xfrm>
          <a:prstGeom prst="rect">
            <a:avLst/>
          </a:prstGeom>
          <a:noFill/>
          <a:ln w="9525">
            <a:noFill/>
            <a:miter lim="800000"/>
            <a:headEnd/>
            <a:tailEnd/>
          </a:ln>
          <a:effectLst/>
        </p:spPr>
        <p:txBody>
          <a:bodyPr>
            <a:spAutoFit/>
          </a:bodyPr>
          <a:lstStyle/>
          <a:p>
            <a:pPr>
              <a:spcBef>
                <a:spcPct val="50000"/>
              </a:spcBef>
              <a:defRPr/>
            </a:pPr>
            <a:r>
              <a:rPr lang="el-GR" sz="2000" b="1" i="1">
                <a:solidFill>
                  <a:srgbClr val="009900"/>
                </a:solidFill>
                <a:effectLst>
                  <a:outerShdw blurRad="38100" dist="38100" dir="2700000" algn="tl">
                    <a:srgbClr val="C0C0C0"/>
                  </a:outerShdw>
                </a:effectLst>
                <a:latin typeface="Comic Sans MS" pitchFamily="66" charset="0"/>
              </a:rPr>
              <a:t>Σε σοβαρή νόσο (ΟΝΑ, μηνοειδείς σχηματισμοί)</a:t>
            </a:r>
            <a:r>
              <a:rPr lang="el-GR" sz="2000" i="1">
                <a:effectLst>
                  <a:outerShdw blurRad="38100" dist="38100" dir="2700000" algn="tl">
                    <a:srgbClr val="C0C0C0"/>
                  </a:outerShdw>
                </a:effectLst>
                <a:latin typeface="Comic Sans MS" pitchFamily="66" charset="0"/>
              </a:rPr>
              <a:t>  μπορεί να προτιμηθεί η </a:t>
            </a:r>
            <a:r>
              <a:rPr lang="en-US" sz="2000" i="1">
                <a:effectLst>
                  <a:outerShdw blurRad="38100" dist="38100" dir="2700000" algn="tl">
                    <a:srgbClr val="C0C0C0"/>
                  </a:outerShdw>
                </a:effectLst>
                <a:latin typeface="Comic Sans MS" pitchFamily="66" charset="0"/>
              </a:rPr>
              <a:t>CYC (</a:t>
            </a:r>
            <a:r>
              <a:rPr lang="el-GR" sz="2000" i="1">
                <a:effectLst>
                  <a:outerShdw blurRad="38100" dist="38100" dir="2700000" algn="tl">
                    <a:srgbClr val="C0C0C0"/>
                  </a:outerShdw>
                </a:effectLst>
                <a:latin typeface="Comic Sans MS" pitchFamily="66" charset="0"/>
              </a:rPr>
              <a:t>μακροχρόνιο σχήμα), επειδή στις μελέτες με </a:t>
            </a:r>
            <a:r>
              <a:rPr lang="en-US" sz="2000" i="1">
                <a:effectLst>
                  <a:outerShdw blurRad="38100" dist="38100" dir="2700000" algn="tl">
                    <a:srgbClr val="C0C0C0"/>
                  </a:outerShdw>
                </a:effectLst>
                <a:latin typeface="Comic Sans MS" pitchFamily="66" charset="0"/>
              </a:rPr>
              <a:t>MMF </a:t>
            </a:r>
            <a:r>
              <a:rPr lang="el-GR" sz="2000" i="1">
                <a:effectLst>
                  <a:outerShdw blurRad="38100" dist="38100" dir="2700000" algn="tl">
                    <a:srgbClr val="C0C0C0"/>
                  </a:outerShdw>
                </a:effectLst>
                <a:latin typeface="Comic Sans MS" pitchFamily="66" charset="0"/>
              </a:rPr>
              <a:t>δεν περιλαμβάνονται ασθενείς με βαρειά νεφρική νόσο (μέση </a:t>
            </a:r>
            <a:r>
              <a:rPr lang="en-US" sz="2000" i="1">
                <a:effectLst>
                  <a:outerShdw blurRad="38100" dist="38100" dir="2700000" algn="tl">
                    <a:srgbClr val="C0C0C0"/>
                  </a:outerShdw>
                </a:effectLst>
                <a:latin typeface="Comic Sans MS" pitchFamily="66" charset="0"/>
              </a:rPr>
              <a:t>SCr</a:t>
            </a:r>
            <a:r>
              <a:rPr lang="en-US" sz="2000" i="1">
                <a:effectLst>
                  <a:outerShdw blurRad="38100" dist="38100" dir="2700000" algn="tl">
                    <a:srgbClr val="C0C0C0"/>
                  </a:outerShdw>
                </a:effectLst>
                <a:latin typeface="Comic Sans MS" pitchFamily="66" charset="0"/>
                <a:cs typeface="Arial" charset="0"/>
              </a:rPr>
              <a:t>~1,1mg/dL, </a:t>
            </a:r>
            <a:r>
              <a:rPr lang="el-GR" sz="2000" i="1">
                <a:effectLst>
                  <a:outerShdw blurRad="38100" dist="38100" dir="2700000" algn="tl">
                    <a:srgbClr val="C0C0C0"/>
                  </a:outerShdw>
                </a:effectLst>
                <a:latin typeface="Comic Sans MS" pitchFamily="66" charset="0"/>
                <a:cs typeface="Arial" charset="0"/>
              </a:rPr>
              <a:t>λευκωματουρία 3-</a:t>
            </a:r>
            <a:r>
              <a:rPr lang="en-US" sz="2000" i="1">
                <a:effectLst>
                  <a:outerShdw blurRad="38100" dist="38100" dir="2700000" algn="tl">
                    <a:srgbClr val="C0C0C0"/>
                  </a:outerShdw>
                </a:effectLst>
                <a:latin typeface="Comic Sans MS" pitchFamily="66" charset="0"/>
                <a:cs typeface="Arial" charset="0"/>
              </a:rPr>
              <a:t>4,7g/24h</a:t>
            </a:r>
            <a:r>
              <a:rPr lang="el-GR" sz="2000" i="1">
                <a:effectLst>
                  <a:outerShdw blurRad="38100" dist="38100" dir="2700000" algn="tl">
                    <a:srgbClr val="C0C0C0"/>
                  </a:outerShdw>
                </a:effectLst>
                <a:latin typeface="Comic Sans MS" pitchFamily="66" charset="0"/>
                <a:cs typeface="Arial" charset="0"/>
              </a:rPr>
              <a:t>)</a:t>
            </a:r>
            <a:endParaRPr lang="en-US" sz="2000" i="1">
              <a:effectLst>
                <a:outerShdw blurRad="38100" dist="38100" dir="2700000" algn="tl">
                  <a:srgbClr val="C0C0C0"/>
                </a:outerShdw>
              </a:effectLst>
              <a:latin typeface="Comic Sans MS" pitchFamily="66" charset="0"/>
              <a:cs typeface="Arial" charset="0"/>
            </a:endParaRPr>
          </a:p>
        </p:txBody>
      </p:sp>
      <p:sp>
        <p:nvSpPr>
          <p:cNvPr id="77830" name="Text Box 6"/>
          <p:cNvSpPr txBox="1">
            <a:spLocks noChangeArrowheads="1"/>
          </p:cNvSpPr>
          <p:nvPr/>
        </p:nvSpPr>
        <p:spPr bwMode="auto">
          <a:xfrm>
            <a:off x="0" y="4437063"/>
            <a:ext cx="8964613" cy="1006475"/>
          </a:xfrm>
          <a:prstGeom prst="rect">
            <a:avLst/>
          </a:prstGeom>
          <a:noFill/>
          <a:ln w="9525">
            <a:noFill/>
            <a:miter lim="800000"/>
            <a:headEnd/>
            <a:tailEnd/>
          </a:ln>
          <a:effectLst/>
        </p:spPr>
        <p:txBody>
          <a:bodyPr>
            <a:spAutoFit/>
          </a:bodyPr>
          <a:lstStyle/>
          <a:p>
            <a:pPr>
              <a:spcBef>
                <a:spcPct val="50000"/>
              </a:spcBef>
              <a:defRPr/>
            </a:pPr>
            <a:r>
              <a:rPr lang="el-GR" sz="2000" b="1" i="1">
                <a:solidFill>
                  <a:srgbClr val="990099"/>
                </a:solidFill>
                <a:effectLst>
                  <a:outerShdw blurRad="38100" dist="38100" dir="2700000" algn="tl">
                    <a:srgbClr val="C0C0C0"/>
                  </a:outerShdw>
                </a:effectLst>
                <a:latin typeface="Comic Sans MS" pitchFamily="66" charset="0"/>
              </a:rPr>
              <a:t>Επιλογή του ασθενούς,</a:t>
            </a:r>
            <a:r>
              <a:rPr lang="el-GR" sz="2000" i="1">
                <a:effectLst>
                  <a:outerShdw blurRad="38100" dist="38100" dir="2700000" algn="tl">
                    <a:srgbClr val="C0C0C0"/>
                  </a:outerShdw>
                </a:effectLst>
                <a:latin typeface="Comic Sans MS" pitchFamily="66" charset="0"/>
              </a:rPr>
              <a:t> όπως σε γυναίκες αναπαραγωγικής ηλικίας που μπορεί να προτιμήσουν το ΜΜ</a:t>
            </a:r>
            <a:r>
              <a:rPr lang="en-US" sz="2000" i="1">
                <a:effectLst>
                  <a:outerShdw blurRad="38100" dist="38100" dir="2700000" algn="tl">
                    <a:srgbClr val="C0C0C0"/>
                  </a:outerShdw>
                </a:effectLst>
                <a:latin typeface="Comic Sans MS" pitchFamily="66" charset="0"/>
              </a:rPr>
              <a:t>F</a:t>
            </a:r>
            <a:r>
              <a:rPr lang="el-GR" sz="2000" i="1">
                <a:effectLst>
                  <a:outerShdw blurRad="38100" dist="38100" dir="2700000" algn="tl">
                    <a:srgbClr val="C0C0C0"/>
                  </a:outerShdw>
                </a:effectLst>
                <a:latin typeface="Comic Sans MS" pitchFamily="66" charset="0"/>
              </a:rPr>
              <a:t> αποφεύγοντας την τοξικότητα στις ωοθήκες της </a:t>
            </a:r>
            <a:r>
              <a:rPr lang="en-US" sz="2000" i="1">
                <a:effectLst>
                  <a:outerShdw blurRad="38100" dist="38100" dir="2700000" algn="tl">
                    <a:srgbClr val="C0C0C0"/>
                  </a:outerShdw>
                </a:effectLst>
                <a:latin typeface="Comic Sans MS" pitchFamily="66" charset="0"/>
              </a:rPr>
              <a:t>CYC</a:t>
            </a:r>
            <a:endParaRPr lang="en-GB" sz="2000" i="1">
              <a:effectLst>
                <a:outerShdw blurRad="38100" dist="38100" dir="2700000" algn="tl">
                  <a:srgbClr val="C0C0C0"/>
                </a:outerShdw>
              </a:effectLst>
              <a:latin typeface="Comic Sans MS" pitchFamily="66" charset="0"/>
            </a:endParaRPr>
          </a:p>
        </p:txBody>
      </p:sp>
      <p:sp>
        <p:nvSpPr>
          <p:cNvPr id="53255" name="Text Box 7"/>
          <p:cNvSpPr txBox="1">
            <a:spLocks noChangeArrowheads="1"/>
          </p:cNvSpPr>
          <p:nvPr/>
        </p:nvSpPr>
        <p:spPr bwMode="auto">
          <a:xfrm>
            <a:off x="0" y="5589588"/>
            <a:ext cx="8893175" cy="1006475"/>
          </a:xfrm>
          <a:prstGeom prst="rect">
            <a:avLst/>
          </a:prstGeom>
          <a:noFill/>
          <a:ln w="9525">
            <a:noFill/>
            <a:miter lim="800000"/>
            <a:headEnd/>
            <a:tailEnd/>
          </a:ln>
          <a:effectLst/>
        </p:spPr>
        <p:txBody>
          <a:bodyPr>
            <a:spAutoFit/>
          </a:bodyPr>
          <a:lstStyle/>
          <a:p>
            <a:pPr>
              <a:spcBef>
                <a:spcPct val="50000"/>
              </a:spcBef>
              <a:defRPr/>
            </a:pPr>
            <a:r>
              <a:rPr lang="el-GR" sz="2000" i="1">
                <a:effectLst>
                  <a:outerShdw blurRad="38100" dist="38100" dir="2700000" algn="tl">
                    <a:srgbClr val="C0C0C0"/>
                  </a:outerShdw>
                </a:effectLst>
                <a:latin typeface="Comic Sans MS" pitchFamily="66" charset="0"/>
              </a:rPr>
              <a:t>Η δραστικότητα των νεοτέρων  σχημάτων για αρχική θεραπεία πρέπει να περιλαμβάνει όχι μόνον την αρχική απάντηση, αλλά και τη μακροχρόνια επίδραση τους στην πρόληψη των υποτροπών και στην εμφάνιση ΧΝΝ 5 </a:t>
            </a:r>
            <a:endParaRPr lang="en-GB" sz="2000" i="1">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0" y="274638"/>
            <a:ext cx="9144000" cy="1143000"/>
          </a:xfrm>
        </p:spPr>
        <p:txBody>
          <a:bodyPr/>
          <a:lstStyle/>
          <a:p>
            <a:pPr>
              <a:defRPr/>
            </a:pPr>
            <a:r>
              <a:rPr lang="el-GR" sz="4000" b="1" i="1" smtClean="0">
                <a:solidFill>
                  <a:srgbClr val="FF0000"/>
                </a:solidFill>
                <a:effectLst>
                  <a:outerShdw blurRad="38100" dist="38100" dir="2700000" algn="tl">
                    <a:srgbClr val="C0C0C0"/>
                  </a:outerShdw>
                </a:effectLst>
                <a:latin typeface="Arial" charset="0"/>
              </a:rPr>
              <a:t>ΑΡΧΙΚΗ ΘΕΡΑΠΕΙΑ</a:t>
            </a:r>
            <a:endParaRPr lang="en-GB" sz="4000" b="1" i="1" smtClean="0">
              <a:solidFill>
                <a:srgbClr val="FF0000"/>
              </a:solidFill>
              <a:effectLst>
                <a:outerShdw blurRad="38100" dist="38100" dir="2700000" algn="tl">
                  <a:srgbClr val="C0C0C0"/>
                </a:outerShdw>
              </a:effectLst>
              <a:latin typeface="Arial" charset="0"/>
            </a:endParaRPr>
          </a:p>
        </p:txBody>
      </p:sp>
      <p:sp>
        <p:nvSpPr>
          <p:cNvPr id="49154" name="Rectangle 3"/>
          <p:cNvSpPr>
            <a:spLocks noGrp="1"/>
          </p:cNvSpPr>
          <p:nvPr>
            <p:ph type="body" idx="1"/>
          </p:nvPr>
        </p:nvSpPr>
        <p:spPr/>
        <p:txBody>
          <a:bodyPr/>
          <a:lstStyle/>
          <a:p>
            <a:pPr>
              <a:buFont typeface="Arial" charset="0"/>
              <a:buNone/>
              <a:defRPr/>
            </a:pPr>
            <a:r>
              <a:rPr lang="el-GR" sz="2800" b="1" i="1" u="sng" smtClean="0">
                <a:solidFill>
                  <a:schemeClr val="folHlink"/>
                </a:solidFill>
                <a:effectLst>
                  <a:outerShdw blurRad="38100" dist="38100" dir="2700000" algn="tl">
                    <a:srgbClr val="C0C0C0"/>
                  </a:outerShdw>
                </a:effectLst>
                <a:latin typeface="Comic Sans MS" pitchFamily="66" charset="0"/>
              </a:rPr>
              <a:t>ΚΟΡΤΙΚΟΕΙΔΗ</a:t>
            </a:r>
            <a:endParaRPr lang="en-GB" sz="2800" b="1" i="1" u="sng" smtClean="0">
              <a:solidFill>
                <a:schemeClr val="folHlink"/>
              </a:solidFill>
              <a:effectLst>
                <a:outerShdw blurRad="38100" dist="38100" dir="2700000" algn="tl">
                  <a:srgbClr val="C0C0C0"/>
                </a:outerShdw>
              </a:effectLst>
              <a:latin typeface="Comic Sans MS" pitchFamily="66" charset="0"/>
            </a:endParaRPr>
          </a:p>
        </p:txBody>
      </p:sp>
      <p:sp>
        <p:nvSpPr>
          <p:cNvPr id="71684" name="Text Box 4"/>
          <p:cNvSpPr txBox="1">
            <a:spLocks noChangeArrowheads="1"/>
          </p:cNvSpPr>
          <p:nvPr/>
        </p:nvSpPr>
        <p:spPr bwMode="auto">
          <a:xfrm>
            <a:off x="0" y="1989138"/>
            <a:ext cx="9144000" cy="2466975"/>
          </a:xfrm>
          <a:prstGeom prst="rect">
            <a:avLst/>
          </a:prstGeom>
          <a:noFill/>
          <a:ln w="9525">
            <a:noFill/>
            <a:miter lim="800000"/>
            <a:headEnd/>
            <a:tailEnd/>
          </a:ln>
          <a:effectLst/>
        </p:spPr>
        <p:txBody>
          <a:bodyPr>
            <a:spAutoFit/>
          </a:bodyPr>
          <a:lstStyle/>
          <a:p>
            <a:pPr>
              <a:defRPr/>
            </a:pPr>
            <a:endParaRPr lang="el-GR" sz="1800" b="1" i="1">
              <a:solidFill>
                <a:srgbClr val="009900"/>
              </a:solidFill>
              <a:effectLst>
                <a:outerShdw blurRad="38100" dist="38100" dir="2700000" algn="tl">
                  <a:srgbClr val="C0C0C0"/>
                </a:outerShdw>
              </a:effectLst>
            </a:endParaRPr>
          </a:p>
          <a:p>
            <a:pPr>
              <a:defRPr/>
            </a:pPr>
            <a:endParaRPr lang="el-GR" sz="1800" b="1" i="1">
              <a:solidFill>
                <a:srgbClr val="009900"/>
              </a:solidFill>
              <a:effectLst>
                <a:outerShdw blurRad="38100" dist="38100" dir="2700000" algn="tl">
                  <a:srgbClr val="C0C0C0"/>
                </a:outerShdw>
              </a:effectLst>
            </a:endParaRPr>
          </a:p>
          <a:p>
            <a:pPr>
              <a:defRPr/>
            </a:pPr>
            <a:r>
              <a:rPr lang="en-GB" sz="2400" b="1" i="1">
                <a:solidFill>
                  <a:srgbClr val="009900"/>
                </a:solidFill>
                <a:effectLst>
                  <a:outerShdw blurRad="38100" dist="38100" dir="2700000" algn="tl">
                    <a:srgbClr val="C0C0C0"/>
                  </a:outerShdw>
                </a:effectLst>
                <a:latin typeface="Comic Sans MS" pitchFamily="66" charset="0"/>
              </a:rPr>
              <a:t>Pulse IV glucocorticoids</a:t>
            </a:r>
            <a:r>
              <a:rPr lang="en-GB" sz="2400" i="1">
                <a:effectLst>
                  <a:outerShdw blurRad="38100" dist="38100" dir="2700000" algn="tl">
                    <a:srgbClr val="C0C0C0"/>
                  </a:outerShdw>
                </a:effectLst>
                <a:latin typeface="Comic Sans MS" pitchFamily="66" charset="0"/>
              </a:rPr>
              <a:t> (500–1,000 mg</a:t>
            </a:r>
            <a:r>
              <a:rPr lang="el-GR" sz="2400" i="1">
                <a:effectLst>
                  <a:outerShdw blurRad="38100" dist="38100" dir="2700000" algn="tl">
                    <a:srgbClr val="C0C0C0"/>
                  </a:outerShdw>
                </a:effectLst>
                <a:latin typeface="Comic Sans MS" pitchFamily="66" charset="0"/>
              </a:rPr>
              <a:t> </a:t>
            </a:r>
            <a:r>
              <a:rPr lang="en-GB" sz="2400" i="1">
                <a:effectLst>
                  <a:outerShdw blurRad="38100" dist="38100" dir="2700000" algn="tl">
                    <a:srgbClr val="C0C0C0"/>
                  </a:outerShdw>
                </a:effectLst>
                <a:latin typeface="Comic Sans MS" pitchFamily="66" charset="0"/>
              </a:rPr>
              <a:t>methylprednisolone</a:t>
            </a:r>
            <a:r>
              <a:rPr lang="el-GR" sz="2400" i="1">
                <a:effectLst>
                  <a:outerShdw blurRad="38100" dist="38100" dir="2700000" algn="tl">
                    <a:srgbClr val="C0C0C0"/>
                  </a:outerShdw>
                </a:effectLst>
                <a:latin typeface="Comic Sans MS" pitchFamily="66" charset="0"/>
              </a:rPr>
              <a:t> </a:t>
            </a:r>
            <a:r>
              <a:rPr lang="en-GB" sz="2400" i="1">
                <a:effectLst>
                  <a:outerShdw blurRad="38100" dist="38100" dir="2700000" algn="tl">
                    <a:srgbClr val="C0C0C0"/>
                  </a:outerShdw>
                </a:effectLst>
                <a:latin typeface="Comic Sans MS" pitchFamily="66" charset="0"/>
              </a:rPr>
              <a:t>daily for 3 doses) in combination with immunosuppressive</a:t>
            </a:r>
            <a:r>
              <a:rPr lang="el-GR" sz="2400" i="1">
                <a:effectLst>
                  <a:outerShdw blurRad="38100" dist="38100" dir="2700000" algn="tl">
                    <a:srgbClr val="C0C0C0"/>
                  </a:outerShdw>
                </a:effectLst>
                <a:latin typeface="Comic Sans MS" pitchFamily="66" charset="0"/>
              </a:rPr>
              <a:t> </a:t>
            </a:r>
            <a:r>
              <a:rPr lang="en-GB" sz="2400" i="1">
                <a:effectLst>
                  <a:outerShdw blurRad="38100" dist="38100" dir="2700000" algn="tl">
                    <a:srgbClr val="C0C0C0"/>
                  </a:outerShdw>
                </a:effectLst>
                <a:latin typeface="Comic Sans MS" pitchFamily="66" charset="0"/>
              </a:rPr>
              <a:t>therapy is recommended, followed by daily oral glucocorticoids (0.5–1 mg/kg/day), followed by a taper to the minimal amount necessary</a:t>
            </a:r>
            <a:r>
              <a:rPr lang="el-GR" sz="2400" i="1">
                <a:effectLst>
                  <a:outerShdw blurRad="38100" dist="38100" dir="2700000" algn="tl">
                    <a:srgbClr val="C0C0C0"/>
                  </a:outerShdw>
                </a:effectLst>
                <a:latin typeface="Comic Sans MS" pitchFamily="66" charset="0"/>
              </a:rPr>
              <a:t> </a:t>
            </a:r>
            <a:r>
              <a:rPr lang="en-GB" sz="2400" i="1">
                <a:effectLst>
                  <a:outerShdw blurRad="38100" dist="38100" dir="2700000" algn="tl">
                    <a:srgbClr val="C0C0C0"/>
                  </a:outerShdw>
                </a:effectLst>
                <a:latin typeface="Comic Sans MS" pitchFamily="66" charset="0"/>
              </a:rPr>
              <a:t>to control disease</a:t>
            </a:r>
            <a:r>
              <a:rPr lang="el-GR" sz="2400" i="1">
                <a:effectLst>
                  <a:outerShdw blurRad="38100" dist="38100" dir="2700000" algn="tl">
                    <a:srgbClr val="C0C0C0"/>
                  </a:outerShdw>
                </a:effectLst>
                <a:latin typeface="Comic Sans MS" pitchFamily="66" charset="0"/>
              </a:rPr>
              <a:t> </a:t>
            </a:r>
            <a:r>
              <a:rPr lang="el-GR" sz="2400" i="1">
                <a:solidFill>
                  <a:srgbClr val="009900"/>
                </a:solidFill>
                <a:effectLst>
                  <a:outerShdw blurRad="38100" dist="38100" dir="2700000" algn="tl">
                    <a:srgbClr val="C0C0C0"/>
                  </a:outerShdw>
                </a:effectLst>
                <a:latin typeface="Comic Sans MS" pitchFamily="66" charset="0"/>
              </a:rPr>
              <a:t>(Α</a:t>
            </a:r>
            <a:r>
              <a:rPr lang="en-US" sz="2400" i="1">
                <a:solidFill>
                  <a:srgbClr val="009900"/>
                </a:solidFill>
                <a:effectLst>
                  <a:outerShdw blurRad="38100" dist="38100" dir="2700000" algn="tl">
                    <a:srgbClr val="C0C0C0"/>
                  </a:outerShdw>
                </a:effectLst>
                <a:latin typeface="Comic Sans MS" pitchFamily="66" charset="0"/>
              </a:rPr>
              <a:t>CR)</a:t>
            </a:r>
            <a:endParaRPr lang="en-GB" sz="2400" i="1">
              <a:solidFill>
                <a:srgbClr val="009900"/>
              </a:solidFill>
              <a:effectLst>
                <a:outerShdw blurRad="38100" dist="38100" dir="2700000" algn="tl">
                  <a:srgbClr val="C0C0C0"/>
                </a:outerShdw>
              </a:effectLst>
              <a:latin typeface="Comic Sans MS" pitchFamily="66" charset="0"/>
            </a:endParaRPr>
          </a:p>
        </p:txBody>
      </p:sp>
      <p:sp>
        <p:nvSpPr>
          <p:cNvPr id="60420" name="Text Box 5"/>
          <p:cNvSpPr txBox="1">
            <a:spLocks noChangeArrowheads="1"/>
          </p:cNvSpPr>
          <p:nvPr/>
        </p:nvSpPr>
        <p:spPr bwMode="auto">
          <a:xfrm>
            <a:off x="4570413" y="6524625"/>
            <a:ext cx="4573587" cy="274638"/>
          </a:xfrm>
          <a:prstGeom prst="rect">
            <a:avLst/>
          </a:prstGeom>
          <a:noFill/>
          <a:ln w="9525">
            <a:noFill/>
            <a:miter lim="800000"/>
            <a:headEnd/>
            <a:tailEnd/>
          </a:ln>
        </p:spPr>
        <p:txBody>
          <a:bodyPr>
            <a:spAutoFit/>
          </a:bodyPr>
          <a:lstStyle/>
          <a:p>
            <a:r>
              <a:rPr lang="en-GB" sz="1200"/>
              <a:t>Arthritis Care &amp; Research Vol. 64, No. 6, June 2012, pp 797–808</a:t>
            </a:r>
          </a:p>
        </p:txBody>
      </p:sp>
      <p:sp>
        <p:nvSpPr>
          <p:cNvPr id="49158" name="Text Box 6"/>
          <p:cNvSpPr txBox="1">
            <a:spLocks noChangeArrowheads="1"/>
          </p:cNvSpPr>
          <p:nvPr/>
        </p:nvSpPr>
        <p:spPr bwMode="auto">
          <a:xfrm>
            <a:off x="0" y="4652963"/>
            <a:ext cx="9144000" cy="2465387"/>
          </a:xfrm>
          <a:prstGeom prst="rect">
            <a:avLst/>
          </a:prstGeom>
          <a:noFill/>
          <a:ln w="9525">
            <a:noFill/>
            <a:miter lim="800000"/>
            <a:headEnd/>
            <a:tailEnd/>
          </a:ln>
          <a:effectLst/>
        </p:spPr>
        <p:txBody>
          <a:bodyPr>
            <a:spAutoFit/>
          </a:bodyPr>
          <a:lstStyle/>
          <a:p>
            <a:pPr>
              <a:defRPr/>
            </a:pPr>
            <a:r>
              <a:rPr lang="el-GR" sz="2400" i="1">
                <a:effectLst>
                  <a:outerShdw blurRad="38100" dist="38100" dir="2700000" algn="tl">
                    <a:srgbClr val="C0C0C0"/>
                  </a:outerShdw>
                </a:effectLst>
                <a:latin typeface="Comic Sans MS" pitchFamily="66" charset="0"/>
              </a:rPr>
              <a:t>Για ταχύτερα και καλύτερα αποτελέσματα και για να μειωθεί η </a:t>
            </a:r>
          </a:p>
          <a:p>
            <a:pPr>
              <a:defRPr/>
            </a:pPr>
            <a:r>
              <a:rPr lang="el-GR" sz="2400" i="1">
                <a:effectLst>
                  <a:outerShdw blurRad="38100" dist="38100" dir="2700000" algn="tl">
                    <a:srgbClr val="C0C0C0"/>
                  </a:outerShdw>
                </a:effectLst>
                <a:latin typeface="Comic Sans MS" pitchFamily="66" charset="0"/>
              </a:rPr>
              <a:t>συνολική δόση των κορτικοειδών χορηγούνται </a:t>
            </a:r>
            <a:r>
              <a:rPr lang="el-GR" sz="2400" b="1" i="1">
                <a:solidFill>
                  <a:srgbClr val="FF0000"/>
                </a:solidFill>
                <a:effectLst>
                  <a:outerShdw blurRad="38100" dist="38100" dir="2700000" algn="tl">
                    <a:srgbClr val="C0C0C0"/>
                  </a:outerShdw>
                </a:effectLst>
                <a:latin typeface="Comic Sans MS" pitchFamily="66" charset="0"/>
              </a:rPr>
              <a:t>500-750</a:t>
            </a:r>
            <a:r>
              <a:rPr lang="en-US" sz="2400" b="1" i="1">
                <a:solidFill>
                  <a:srgbClr val="FF0000"/>
                </a:solidFill>
                <a:effectLst>
                  <a:outerShdw blurRad="38100" dist="38100" dir="2700000" algn="tl">
                    <a:srgbClr val="C0C0C0"/>
                  </a:outerShdw>
                </a:effectLst>
                <a:latin typeface="Comic Sans MS" pitchFamily="66" charset="0"/>
              </a:rPr>
              <a:t>mg I.V.</a:t>
            </a:r>
            <a:endParaRPr lang="el-GR" sz="2400" b="1" i="1">
              <a:solidFill>
                <a:srgbClr val="FF0000"/>
              </a:solidFill>
              <a:effectLst>
                <a:outerShdw blurRad="38100" dist="38100" dir="2700000" algn="tl">
                  <a:srgbClr val="C0C0C0"/>
                </a:outerShdw>
              </a:effectLst>
              <a:latin typeface="Comic Sans MS" pitchFamily="66" charset="0"/>
            </a:endParaRPr>
          </a:p>
          <a:p>
            <a:pPr>
              <a:defRPr/>
            </a:pPr>
            <a:r>
              <a:rPr lang="el-GR" sz="2400" i="1">
                <a:solidFill>
                  <a:srgbClr val="FF0000"/>
                </a:solidFill>
                <a:effectLst>
                  <a:outerShdw blurRad="38100" dist="38100" dir="2700000" algn="tl">
                    <a:srgbClr val="C0C0C0"/>
                  </a:outerShdw>
                </a:effectLst>
                <a:latin typeface="Comic Sans MS" pitchFamily="66" charset="0"/>
              </a:rPr>
              <a:t>μεθυλπρεδνιζολόνης</a:t>
            </a:r>
            <a:r>
              <a:rPr lang="en-US" sz="2400" i="1">
                <a:effectLst>
                  <a:outerShdw blurRad="38100" dist="38100" dir="2700000" algn="tl">
                    <a:srgbClr val="C0C0C0"/>
                  </a:outerShdw>
                </a:effectLst>
                <a:latin typeface="Comic Sans MS" pitchFamily="66" charset="0"/>
              </a:rPr>
              <a:t> </a:t>
            </a:r>
            <a:r>
              <a:rPr lang="el-GR" sz="2400" i="1">
                <a:effectLst>
                  <a:outerShdw blurRad="38100" dist="38100" dir="2700000" algn="tl">
                    <a:srgbClr val="C0C0C0"/>
                  </a:outerShdw>
                </a:effectLst>
                <a:latin typeface="Comic Sans MS" pitchFamily="66" charset="0"/>
              </a:rPr>
              <a:t>και ακολούθως 0,5</a:t>
            </a:r>
            <a:r>
              <a:rPr lang="en-US" sz="2400" i="1">
                <a:effectLst>
                  <a:outerShdw blurRad="38100" dist="38100" dir="2700000" algn="tl">
                    <a:srgbClr val="C0C0C0"/>
                  </a:outerShdw>
                </a:effectLst>
                <a:latin typeface="Comic Sans MS" pitchFamily="66" charset="0"/>
              </a:rPr>
              <a:t>mg/kg per os </a:t>
            </a:r>
            <a:endParaRPr lang="el-GR" sz="2400" i="1">
              <a:effectLst>
                <a:outerShdw blurRad="38100" dist="38100" dir="2700000" algn="tl">
                  <a:srgbClr val="C0C0C0"/>
                </a:outerShdw>
              </a:effectLst>
              <a:latin typeface="Comic Sans MS" pitchFamily="66" charset="0"/>
            </a:endParaRPr>
          </a:p>
          <a:p>
            <a:pPr>
              <a:defRPr/>
            </a:pPr>
            <a:r>
              <a:rPr lang="el-GR" sz="2400" i="1">
                <a:effectLst>
                  <a:outerShdw blurRad="38100" dist="38100" dir="2700000" algn="tl">
                    <a:srgbClr val="C0C0C0"/>
                  </a:outerShdw>
                </a:effectLst>
                <a:latin typeface="Comic Sans MS" pitchFamily="66" charset="0"/>
              </a:rPr>
              <a:t>πρεδνιζόνης για 4 βδομάδες, που μειώνονται σταδιακά σε </a:t>
            </a:r>
          </a:p>
          <a:p>
            <a:pPr>
              <a:defRPr/>
            </a:pPr>
            <a:r>
              <a:rPr lang="el-GR" sz="2400" i="1">
                <a:effectLst>
                  <a:outerShdw blurRad="38100" dist="38100" dir="2700000" algn="tl">
                    <a:srgbClr val="C0C0C0"/>
                  </a:outerShdw>
                </a:effectLst>
                <a:latin typeface="Comic Sans MS" pitchFamily="66" charset="0"/>
              </a:rPr>
              <a:t> ≤10</a:t>
            </a:r>
            <a:r>
              <a:rPr lang="en-US" sz="2400" i="1">
                <a:effectLst>
                  <a:outerShdw blurRad="38100" dist="38100" dir="2700000" algn="tl">
                    <a:srgbClr val="C0C0C0"/>
                  </a:outerShdw>
                </a:effectLst>
                <a:latin typeface="Comic Sans MS" pitchFamily="66" charset="0"/>
              </a:rPr>
              <a:t>mg/</a:t>
            </a:r>
            <a:r>
              <a:rPr lang="el-GR" sz="2400" i="1">
                <a:effectLst>
                  <a:outerShdw blurRad="38100" dist="38100" dir="2700000" algn="tl">
                    <a:srgbClr val="C0C0C0"/>
                  </a:outerShdw>
                </a:effectLst>
                <a:latin typeface="Comic Sans MS" pitchFamily="66" charset="0"/>
              </a:rPr>
              <a:t>24</a:t>
            </a:r>
            <a:r>
              <a:rPr lang="en-US" sz="2400" i="1">
                <a:effectLst>
                  <a:outerShdw blurRad="38100" dist="38100" dir="2700000" algn="tl">
                    <a:srgbClr val="C0C0C0"/>
                  </a:outerShdw>
                </a:effectLst>
                <a:latin typeface="Comic Sans MS" pitchFamily="66" charset="0"/>
              </a:rPr>
              <a:t>h </a:t>
            </a:r>
            <a:r>
              <a:rPr lang="el-GR" sz="2400" i="1">
                <a:effectLst>
                  <a:outerShdw blurRad="38100" dist="38100" dir="2700000" algn="tl">
                    <a:srgbClr val="C0C0C0"/>
                  </a:outerShdw>
                </a:effectLst>
                <a:latin typeface="Comic Sans MS" pitchFamily="66" charset="0"/>
              </a:rPr>
              <a:t>σε 4-6 μήνες</a:t>
            </a:r>
            <a:r>
              <a:rPr lang="en-US" sz="2400" i="1">
                <a:solidFill>
                  <a:srgbClr val="FF0000"/>
                </a:solidFill>
                <a:effectLst>
                  <a:outerShdw blurRad="38100" dist="38100" dir="2700000" algn="tl">
                    <a:srgbClr val="C0C0C0"/>
                  </a:outerShdw>
                </a:effectLst>
                <a:latin typeface="Comic Sans MS" pitchFamily="66" charset="0"/>
              </a:rPr>
              <a:t>(EULAR/ERA-EDTA)</a:t>
            </a:r>
            <a:endParaRPr lang="el-GR" sz="2400" i="1">
              <a:solidFill>
                <a:srgbClr val="FF0000"/>
              </a:solidFill>
              <a:effectLst>
                <a:outerShdw blurRad="38100" dist="38100" dir="2700000" algn="tl">
                  <a:srgbClr val="C0C0C0"/>
                </a:outerShdw>
              </a:effectLst>
              <a:latin typeface="Comic Sans MS" pitchFamily="66" charset="0"/>
            </a:endParaRPr>
          </a:p>
          <a:p>
            <a:pPr>
              <a:spcBef>
                <a:spcPct val="50000"/>
              </a:spcBef>
              <a:defRPr/>
            </a:pPr>
            <a:endParaRPr lang="en-GB" sz="240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wipe(down)">
                                      <p:cBhvr>
                                        <p:cTn id="7" dur="500"/>
                                        <p:tgtEl>
                                          <p:spTgt spid="71682"/>
                                        </p:tgtEl>
                                      </p:cBhvr>
                                    </p:animEffect>
                                  </p:childTnLst>
                                </p:cTn>
                              </p:par>
                              <p:par>
                                <p:cTn id="8" presetID="22" presetClass="entr" presetSubtype="4" fill="hold" nodeType="withEffect">
                                  <p:stCondLst>
                                    <p:cond delay="0"/>
                                  </p:stCondLst>
                                  <p:childTnLst>
                                    <p:set>
                                      <p:cBhvr>
                                        <p:cTn id="9" dur="1" fill="hold">
                                          <p:stCondLst>
                                            <p:cond delay="0"/>
                                          </p:stCondLst>
                                        </p:cTn>
                                        <p:tgtEl>
                                          <p:spTgt spid="49154">
                                            <p:txEl>
                                              <p:pRg st="0" end="0"/>
                                            </p:txEl>
                                          </p:spTgt>
                                        </p:tgtEl>
                                        <p:attrNameLst>
                                          <p:attrName>style.visibility</p:attrName>
                                        </p:attrNameLst>
                                      </p:cBhvr>
                                      <p:to>
                                        <p:strVal val="visible"/>
                                      </p:to>
                                    </p:set>
                                    <p:animEffect transition="in" filter="wipe(down)">
                                      <p:cBhvr>
                                        <p:cTn id="10" dur="500"/>
                                        <p:tgtEl>
                                          <p:spTgt spid="49154">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1684">
                                            <p:txEl>
                                              <p:pRg st="2" end="2"/>
                                            </p:txEl>
                                          </p:spTgt>
                                        </p:tgtEl>
                                        <p:attrNameLst>
                                          <p:attrName>style.visibility</p:attrName>
                                        </p:attrNameLst>
                                      </p:cBhvr>
                                      <p:to>
                                        <p:strVal val="visible"/>
                                      </p:to>
                                    </p:set>
                                    <p:animEffect transition="in" filter="wipe(down)">
                                      <p:cBhvr>
                                        <p:cTn id="13" dur="500"/>
                                        <p:tgtEl>
                                          <p:spTgt spid="7168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9158">
                                            <p:txEl>
                                              <p:pRg st="0" end="0"/>
                                            </p:txEl>
                                          </p:spTgt>
                                        </p:tgtEl>
                                        <p:attrNameLst>
                                          <p:attrName>style.visibility</p:attrName>
                                        </p:attrNameLst>
                                      </p:cBhvr>
                                      <p:to>
                                        <p:strVal val="visible"/>
                                      </p:to>
                                    </p:set>
                                    <p:animEffect transition="in" filter="wipe(down)">
                                      <p:cBhvr>
                                        <p:cTn id="18" dur="500"/>
                                        <p:tgtEl>
                                          <p:spTgt spid="4915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9158">
                                            <p:txEl>
                                              <p:pRg st="1" end="1"/>
                                            </p:txEl>
                                          </p:spTgt>
                                        </p:tgtEl>
                                        <p:attrNameLst>
                                          <p:attrName>style.visibility</p:attrName>
                                        </p:attrNameLst>
                                      </p:cBhvr>
                                      <p:to>
                                        <p:strVal val="visible"/>
                                      </p:to>
                                    </p:set>
                                    <p:animEffect transition="in" filter="wipe(down)">
                                      <p:cBhvr>
                                        <p:cTn id="21" dur="500"/>
                                        <p:tgtEl>
                                          <p:spTgt spid="4915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9158">
                                            <p:txEl>
                                              <p:pRg st="2" end="2"/>
                                            </p:txEl>
                                          </p:spTgt>
                                        </p:tgtEl>
                                        <p:attrNameLst>
                                          <p:attrName>style.visibility</p:attrName>
                                        </p:attrNameLst>
                                      </p:cBhvr>
                                      <p:to>
                                        <p:strVal val="visible"/>
                                      </p:to>
                                    </p:set>
                                    <p:animEffect transition="in" filter="wipe(down)">
                                      <p:cBhvr>
                                        <p:cTn id="24" dur="500"/>
                                        <p:tgtEl>
                                          <p:spTgt spid="49158">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9158">
                                            <p:txEl>
                                              <p:pRg st="3" end="3"/>
                                            </p:txEl>
                                          </p:spTgt>
                                        </p:tgtEl>
                                        <p:attrNameLst>
                                          <p:attrName>style.visibility</p:attrName>
                                        </p:attrNameLst>
                                      </p:cBhvr>
                                      <p:to>
                                        <p:strVal val="visible"/>
                                      </p:to>
                                    </p:set>
                                    <p:animEffect transition="in" filter="wipe(down)">
                                      <p:cBhvr>
                                        <p:cTn id="27" dur="500"/>
                                        <p:tgtEl>
                                          <p:spTgt spid="49158">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9158">
                                            <p:txEl>
                                              <p:pRg st="4" end="4"/>
                                            </p:txEl>
                                          </p:spTgt>
                                        </p:tgtEl>
                                        <p:attrNameLst>
                                          <p:attrName>style.visibility</p:attrName>
                                        </p:attrNameLst>
                                      </p:cBhvr>
                                      <p:to>
                                        <p:strVal val="visible"/>
                                      </p:to>
                                    </p:set>
                                    <p:animEffect transition="in" filter="wipe(down)">
                                      <p:cBhvr>
                                        <p:cTn id="30" dur="500"/>
                                        <p:tgtEl>
                                          <p:spTgt spid="49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0" y="274638"/>
            <a:ext cx="9144000" cy="1143000"/>
          </a:xfrm>
        </p:spPr>
        <p:txBody>
          <a:bodyPr/>
          <a:lstStyle/>
          <a:p>
            <a:pPr>
              <a:defRPr/>
            </a:pPr>
            <a:r>
              <a:rPr lang="el-GR" sz="3200" b="1" i="1" smtClean="0">
                <a:solidFill>
                  <a:srgbClr val="FF0000"/>
                </a:solidFill>
                <a:effectLst>
                  <a:outerShdw blurRad="38100" dist="38100" dir="2700000" algn="tl">
                    <a:srgbClr val="C0C0C0"/>
                  </a:outerShdw>
                </a:effectLst>
                <a:latin typeface="Arial" charset="0"/>
              </a:rPr>
              <a:t>ΑΠΟΤΥΧΙΑ ΑΡΧΙΚΗΣ ΘΕΡΑΠΕΙΑΣ</a:t>
            </a:r>
            <a:r>
              <a:rPr lang="el-GR" sz="3200" b="1" i="1" smtClean="0">
                <a:solidFill>
                  <a:srgbClr val="FF0000"/>
                </a:solidFill>
                <a:effectLst>
                  <a:outerShdw blurRad="38100" dist="38100" dir="2700000" algn="tl">
                    <a:srgbClr val="C0C0C0"/>
                  </a:outerShdw>
                </a:effectLst>
              </a:rPr>
              <a:t> </a:t>
            </a:r>
            <a:endParaRPr lang="en-GB" sz="3200" b="1" i="1" smtClean="0">
              <a:solidFill>
                <a:srgbClr val="FF0000"/>
              </a:solidFill>
              <a:effectLst>
                <a:outerShdw blurRad="38100" dist="38100" dir="2700000" algn="tl">
                  <a:srgbClr val="C0C0C0"/>
                </a:outerShdw>
              </a:effectLst>
            </a:endParaRPr>
          </a:p>
        </p:txBody>
      </p:sp>
      <p:sp>
        <p:nvSpPr>
          <p:cNvPr id="72707" name="Rectangle 3"/>
          <p:cNvSpPr>
            <a:spLocks noGrp="1"/>
          </p:cNvSpPr>
          <p:nvPr>
            <p:ph type="body" idx="1"/>
          </p:nvPr>
        </p:nvSpPr>
        <p:spPr/>
        <p:txBody>
          <a:bodyPr/>
          <a:lstStyle/>
          <a:p>
            <a:pPr>
              <a:buFont typeface="Arial" charset="0"/>
              <a:buNone/>
              <a:defRPr/>
            </a:pPr>
            <a:endParaRPr lang="en-GB" sz="2400" b="1" i="1" u="sng" smtClean="0">
              <a:solidFill>
                <a:srgbClr val="990099"/>
              </a:solidFill>
              <a:effectLst>
                <a:outerShdw blurRad="38100" dist="38100" dir="2700000" algn="tl">
                  <a:srgbClr val="C0C0C0"/>
                </a:outerShdw>
              </a:effectLst>
              <a:latin typeface="Comic Sans MS" pitchFamily="66" charset="0"/>
            </a:endParaRPr>
          </a:p>
        </p:txBody>
      </p:sp>
      <p:sp>
        <p:nvSpPr>
          <p:cNvPr id="72708" name="Text Box 4"/>
          <p:cNvSpPr txBox="1">
            <a:spLocks noChangeArrowheads="1"/>
          </p:cNvSpPr>
          <p:nvPr/>
        </p:nvSpPr>
        <p:spPr bwMode="auto">
          <a:xfrm>
            <a:off x="0" y="2349500"/>
            <a:ext cx="8964613" cy="2838450"/>
          </a:xfrm>
          <a:prstGeom prst="rect">
            <a:avLst/>
          </a:prstGeom>
          <a:noFill/>
          <a:ln w="9525">
            <a:noFill/>
            <a:miter lim="800000"/>
            <a:headEnd/>
            <a:tailEnd/>
          </a:ln>
          <a:effectLst/>
        </p:spPr>
        <p:txBody>
          <a:bodyPr>
            <a:spAutoFit/>
          </a:bodyPr>
          <a:lstStyle/>
          <a:p>
            <a:pPr>
              <a:defRPr/>
            </a:pPr>
            <a:endParaRPr lang="el-GR" sz="1800" i="1">
              <a:effectLst>
                <a:outerShdw blurRad="38100" dist="38100" dir="2700000" algn="tl">
                  <a:srgbClr val="C0C0C0"/>
                </a:outerShdw>
              </a:effectLst>
              <a:latin typeface="Comic Sans MS" pitchFamily="66" charset="0"/>
            </a:endParaRPr>
          </a:p>
          <a:p>
            <a:pPr>
              <a:defRPr/>
            </a:pPr>
            <a:r>
              <a:rPr lang="en-GB" sz="1800" i="1">
                <a:effectLst>
                  <a:outerShdw blurRad="38100" dist="38100" dir="2700000" algn="tl">
                    <a:srgbClr val="C0C0C0"/>
                  </a:outerShdw>
                </a:effectLst>
                <a:latin typeface="Comic Sans MS" pitchFamily="66" charset="0"/>
              </a:rPr>
              <a:t>If nephritis is worsening</a:t>
            </a:r>
            <a:r>
              <a:rPr lang="el-GR" sz="1800" i="1">
                <a:effectLst>
                  <a:outerShdw blurRad="38100" dist="38100" dir="2700000" algn="tl">
                    <a:srgbClr val="C0C0C0"/>
                  </a:outerShdw>
                </a:effectLst>
                <a:latin typeface="Comic Sans MS" pitchFamily="66" charset="0"/>
              </a:rPr>
              <a:t> </a:t>
            </a:r>
            <a:r>
              <a:rPr lang="en-GB" sz="1800" i="1">
                <a:latin typeface="Comic Sans MS" pitchFamily="66" charset="0"/>
              </a:rPr>
              <a:t>(50% or more worsening of proteinuria or serum creatinine)</a:t>
            </a:r>
            <a:r>
              <a:rPr lang="el-GR" sz="1800" i="1">
                <a:latin typeface="Comic Sans MS" pitchFamily="66" charset="0"/>
              </a:rPr>
              <a:t> </a:t>
            </a:r>
            <a:r>
              <a:rPr lang="en-GB" sz="1800" i="1">
                <a:effectLst>
                  <a:outerShdw blurRad="38100" dist="38100" dir="2700000" algn="tl">
                    <a:srgbClr val="C0C0C0"/>
                  </a:outerShdw>
                </a:effectLst>
                <a:latin typeface="Comic Sans MS" pitchFamily="66" charset="0"/>
              </a:rPr>
              <a:t>in patients treated for 3 months with glucocorticoids plus CYC or MMF, the Task Force Panel recommended that the clinician can choose any of the alternative treatments discussed(ACR)</a:t>
            </a:r>
          </a:p>
          <a:p>
            <a:pPr>
              <a:defRPr/>
            </a:pPr>
            <a:endParaRPr lang="el-GR" sz="1800" i="1">
              <a:effectLst>
                <a:outerShdw blurRad="38100" dist="38100" dir="2700000" algn="tl">
                  <a:srgbClr val="C0C0C0"/>
                </a:outerShdw>
              </a:effectLst>
              <a:latin typeface="Comic Sans MS" pitchFamily="66" charset="0"/>
            </a:endParaRPr>
          </a:p>
          <a:p>
            <a:pPr>
              <a:defRPr/>
            </a:pPr>
            <a:r>
              <a:rPr lang="en-GB" sz="1800" i="1">
                <a:effectLst>
                  <a:outerShdw blurRad="38100" dist="38100" dir="2700000" algn="tl">
                    <a:srgbClr val="C0C0C0"/>
                  </a:outerShdw>
                </a:effectLst>
                <a:latin typeface="Comic Sans MS" pitchFamily="66" charset="0"/>
              </a:rPr>
              <a:t>Although combinations of </a:t>
            </a:r>
            <a:r>
              <a:rPr lang="en-GB" sz="1800" b="1" i="1">
                <a:solidFill>
                  <a:schemeClr val="hlink"/>
                </a:solidFill>
                <a:effectLst>
                  <a:outerShdw blurRad="38100" dist="38100" dir="2700000" algn="tl">
                    <a:srgbClr val="C0C0C0"/>
                  </a:outerShdw>
                </a:effectLst>
                <a:latin typeface="Comic Sans MS" pitchFamily="66" charset="0"/>
              </a:rPr>
              <a:t>MMF and calcineurin inhibitors</a:t>
            </a:r>
            <a:r>
              <a:rPr lang="en-GB" sz="1800" i="1">
                <a:effectLst>
                  <a:outerShdw blurRad="38100" dist="38100" dir="2700000" algn="tl">
                    <a:srgbClr val="C0C0C0"/>
                  </a:outerShdw>
                </a:effectLst>
                <a:latin typeface="Comic Sans MS" pitchFamily="66" charset="0"/>
              </a:rPr>
              <a:t> and </a:t>
            </a:r>
            <a:r>
              <a:rPr lang="en-GB" sz="1800" b="1" i="1">
                <a:solidFill>
                  <a:srgbClr val="009900"/>
                </a:solidFill>
                <a:effectLst>
                  <a:outerShdw blurRad="38100" dist="38100" dir="2700000" algn="tl">
                    <a:srgbClr val="C0C0C0"/>
                  </a:outerShdw>
                </a:effectLst>
                <a:latin typeface="Comic Sans MS" pitchFamily="66" charset="0"/>
              </a:rPr>
              <a:t>of rituximab and</a:t>
            </a:r>
            <a:r>
              <a:rPr lang="en-GB" sz="1800" i="1">
                <a:effectLst>
                  <a:outerShdw blurRad="38100" dist="38100" dir="2700000" algn="tl">
                    <a:srgbClr val="C0C0C0"/>
                  </a:outerShdw>
                </a:effectLst>
                <a:latin typeface="Comic Sans MS" pitchFamily="66" charset="0"/>
              </a:rPr>
              <a:t> </a:t>
            </a:r>
            <a:r>
              <a:rPr lang="en-GB" sz="1800" b="1" i="1">
                <a:solidFill>
                  <a:srgbClr val="009900"/>
                </a:solidFill>
                <a:effectLst>
                  <a:outerShdw blurRad="38100" dist="38100" dir="2700000" algn="tl">
                    <a:srgbClr val="C0C0C0"/>
                  </a:outerShdw>
                </a:effectLst>
                <a:latin typeface="Comic Sans MS" pitchFamily="66" charset="0"/>
              </a:rPr>
              <a:t>MMF</a:t>
            </a:r>
            <a:r>
              <a:rPr lang="en-GB" sz="1800" i="1">
                <a:effectLst>
                  <a:outerShdw blurRad="38100" dist="38100" dir="2700000" algn="tl">
                    <a:srgbClr val="C0C0C0"/>
                  </a:outerShdw>
                </a:effectLst>
                <a:latin typeface="Comic Sans MS" pitchFamily="66" charset="0"/>
              </a:rPr>
              <a:t> are being studied and might be considered for those who have failed the recommended induction therapies, data are not robust enough at</a:t>
            </a:r>
            <a:r>
              <a:rPr lang="el-GR" sz="1800" i="1">
                <a:effectLst>
                  <a:outerShdw blurRad="38100" dist="38100" dir="2700000" algn="tl">
                    <a:srgbClr val="C0C0C0"/>
                  </a:outerShdw>
                </a:effectLst>
                <a:latin typeface="Comic Sans MS" pitchFamily="66" charset="0"/>
              </a:rPr>
              <a:t> </a:t>
            </a:r>
            <a:r>
              <a:rPr lang="en-GB" sz="1800" i="1">
                <a:effectLst>
                  <a:outerShdw blurRad="38100" dist="38100" dir="2700000" algn="tl">
                    <a:srgbClr val="C0C0C0"/>
                  </a:outerShdw>
                </a:effectLst>
                <a:latin typeface="Comic Sans MS" pitchFamily="66" charset="0"/>
              </a:rPr>
              <a:t>this time to include them for voting scenarios(ACR)</a:t>
            </a:r>
          </a:p>
        </p:txBody>
      </p:sp>
      <p:sp>
        <p:nvSpPr>
          <p:cNvPr id="61444" name="Text Box 5"/>
          <p:cNvSpPr txBox="1">
            <a:spLocks noChangeArrowheads="1"/>
          </p:cNvSpPr>
          <p:nvPr/>
        </p:nvSpPr>
        <p:spPr bwMode="auto">
          <a:xfrm>
            <a:off x="4570413" y="6583363"/>
            <a:ext cx="4573587" cy="274637"/>
          </a:xfrm>
          <a:prstGeom prst="rect">
            <a:avLst/>
          </a:prstGeom>
          <a:noFill/>
          <a:ln w="9525">
            <a:noFill/>
            <a:miter lim="800000"/>
            <a:headEnd/>
            <a:tailEnd/>
          </a:ln>
        </p:spPr>
        <p:txBody>
          <a:bodyPr>
            <a:spAutoFit/>
          </a:bodyPr>
          <a:lstStyle/>
          <a:p>
            <a:r>
              <a:rPr lang="en-GB" sz="1200"/>
              <a:t>Arthritis Care &amp; Research Vol. 64, No. 6, June 2012, pp 797–808</a:t>
            </a:r>
          </a:p>
        </p:txBody>
      </p:sp>
      <p:sp>
        <p:nvSpPr>
          <p:cNvPr id="50182" name="Text Box 6"/>
          <p:cNvSpPr txBox="1">
            <a:spLocks noChangeArrowheads="1"/>
          </p:cNvSpPr>
          <p:nvPr/>
        </p:nvSpPr>
        <p:spPr bwMode="auto">
          <a:xfrm>
            <a:off x="0" y="1412875"/>
            <a:ext cx="9144000" cy="2714625"/>
          </a:xfrm>
          <a:prstGeom prst="rect">
            <a:avLst/>
          </a:prstGeom>
          <a:noFill/>
          <a:ln w="9525">
            <a:noFill/>
            <a:miter lim="800000"/>
            <a:headEnd/>
            <a:tailEnd/>
          </a:ln>
          <a:effectLst/>
        </p:spPr>
        <p:txBody>
          <a:bodyPr>
            <a:spAutoFit/>
          </a:bodyPr>
          <a:lstStyle/>
          <a:p>
            <a:pPr>
              <a:defRPr/>
            </a:pPr>
            <a:r>
              <a:rPr lang="en-GB" sz="1800" i="1">
                <a:effectLst>
                  <a:outerShdw blurRad="38100" dist="38100" dir="2700000" algn="tl">
                    <a:srgbClr val="C0C0C0"/>
                  </a:outerShdw>
                </a:effectLst>
                <a:latin typeface="Comic Sans MS" pitchFamily="66" charset="0"/>
              </a:rPr>
              <a:t>Approximately </a:t>
            </a:r>
            <a:r>
              <a:rPr lang="en-GB" sz="1800" b="1" i="1">
                <a:solidFill>
                  <a:srgbClr val="990099"/>
                </a:solidFill>
                <a:effectLst>
                  <a:outerShdw blurRad="38100" dist="38100" dir="2700000" algn="tl">
                    <a:srgbClr val="C0C0C0"/>
                  </a:outerShdw>
                </a:effectLst>
                <a:latin typeface="Comic Sans MS" pitchFamily="66" charset="0"/>
              </a:rPr>
              <a:t>50%</a:t>
            </a:r>
            <a:r>
              <a:rPr lang="en-GB" sz="1800" i="1">
                <a:effectLst>
                  <a:outerShdw blurRad="38100" dist="38100" dir="2700000" algn="tl">
                    <a:srgbClr val="C0C0C0"/>
                  </a:outerShdw>
                </a:effectLst>
                <a:latin typeface="Comic Sans MS" pitchFamily="66" charset="0"/>
              </a:rPr>
              <a:t> of SLE patients with serious LN showed definite improvement </a:t>
            </a:r>
            <a:endParaRPr lang="el-GR" sz="1800" i="1">
              <a:effectLst>
                <a:outerShdw blurRad="38100" dist="38100" dir="2700000" algn="tl">
                  <a:srgbClr val="C0C0C0"/>
                </a:outerShdw>
              </a:effectLst>
              <a:latin typeface="Comic Sans MS" pitchFamily="66" charset="0"/>
            </a:endParaRPr>
          </a:p>
          <a:p>
            <a:pPr>
              <a:defRPr/>
            </a:pPr>
            <a:r>
              <a:rPr lang="en-GB" sz="1800" i="1">
                <a:effectLst>
                  <a:outerShdw blurRad="38100" dist="38100" dir="2700000" algn="tl">
                    <a:srgbClr val="C0C0C0"/>
                  </a:outerShdw>
                </a:effectLst>
                <a:latin typeface="Comic Sans MS" pitchFamily="66" charset="0"/>
              </a:rPr>
              <a:t>in renal parameters </a:t>
            </a:r>
            <a:r>
              <a:rPr lang="en-GB" sz="1800" b="1" i="1">
                <a:solidFill>
                  <a:srgbClr val="990099"/>
                </a:solidFill>
                <a:effectLst>
                  <a:outerShdw blurRad="38100" dist="38100" dir="2700000" algn="tl">
                    <a:srgbClr val="C0C0C0"/>
                  </a:outerShdw>
                </a:effectLst>
                <a:latin typeface="Comic Sans MS" pitchFamily="66" charset="0"/>
              </a:rPr>
              <a:t>after 6 months of treatment</a:t>
            </a:r>
            <a:r>
              <a:rPr lang="en-GB" sz="1800" i="1">
                <a:effectLst>
                  <a:outerShdw blurRad="38100" dist="38100" dir="2700000" algn="tl">
                    <a:srgbClr val="C0C0C0"/>
                  </a:outerShdw>
                </a:effectLst>
                <a:latin typeface="Comic Sans MS" pitchFamily="66" charset="0"/>
              </a:rPr>
              <a:t> with either MMF or CYC, and </a:t>
            </a:r>
            <a:endParaRPr lang="el-GR" sz="1800" i="1">
              <a:effectLst>
                <a:outerShdw blurRad="38100" dist="38100" dir="2700000" algn="tl">
                  <a:srgbClr val="C0C0C0"/>
                </a:outerShdw>
              </a:effectLst>
              <a:latin typeface="Comic Sans MS" pitchFamily="66" charset="0"/>
            </a:endParaRPr>
          </a:p>
          <a:p>
            <a:pPr>
              <a:defRPr/>
            </a:pPr>
            <a:r>
              <a:rPr lang="en-GB" sz="1800" i="1">
                <a:effectLst>
                  <a:outerShdw blurRad="38100" dist="38100" dir="2700000" algn="tl">
                    <a:srgbClr val="C0C0C0"/>
                  </a:outerShdw>
                </a:effectLst>
                <a:latin typeface="Comic Sans MS" pitchFamily="66" charset="0"/>
              </a:rPr>
              <a:t>the proportion of responders increased to </a:t>
            </a:r>
            <a:r>
              <a:rPr lang="en-GB" sz="1800" b="1" i="1">
                <a:solidFill>
                  <a:schemeClr val="hlink"/>
                </a:solidFill>
                <a:effectLst>
                  <a:outerShdw blurRad="38100" dist="38100" dir="2700000" algn="tl">
                    <a:srgbClr val="C0C0C0"/>
                  </a:outerShdw>
                </a:effectLst>
                <a:latin typeface="Comic Sans MS" pitchFamily="66" charset="0"/>
              </a:rPr>
              <a:t>65–80% between 12 and 24 months </a:t>
            </a:r>
            <a:endParaRPr lang="el-GR" sz="1800" b="1" i="1">
              <a:solidFill>
                <a:schemeClr val="hlink"/>
              </a:solidFill>
              <a:effectLst>
                <a:outerShdw blurRad="38100" dist="38100" dir="2700000" algn="tl">
                  <a:srgbClr val="C0C0C0"/>
                </a:outerShdw>
              </a:effectLst>
              <a:latin typeface="Comic Sans MS" pitchFamily="66" charset="0"/>
            </a:endParaRPr>
          </a:p>
          <a:p>
            <a:pPr>
              <a:defRPr/>
            </a:pPr>
            <a:r>
              <a:rPr lang="en-GB" sz="1800" b="1" i="1">
                <a:solidFill>
                  <a:schemeClr val="hlink"/>
                </a:solidFill>
                <a:effectLst>
                  <a:outerShdw blurRad="38100" dist="38100" dir="2700000" algn="tl">
                    <a:srgbClr val="C0C0C0"/>
                  </a:outerShdw>
                </a:effectLst>
                <a:latin typeface="Comic Sans MS" pitchFamily="66" charset="0"/>
              </a:rPr>
              <a:t>of</a:t>
            </a:r>
            <a:r>
              <a:rPr lang="el-GR" sz="1800" b="1" i="1">
                <a:solidFill>
                  <a:schemeClr val="hlink"/>
                </a:solidFill>
                <a:effectLst>
                  <a:outerShdw blurRad="38100" dist="38100" dir="2700000" algn="tl">
                    <a:srgbClr val="C0C0C0"/>
                  </a:outerShdw>
                </a:effectLst>
                <a:latin typeface="Comic Sans MS" pitchFamily="66" charset="0"/>
              </a:rPr>
              <a:t> </a:t>
            </a:r>
            <a:r>
              <a:rPr lang="en-GB" sz="1800" b="1" i="1">
                <a:solidFill>
                  <a:schemeClr val="hlink"/>
                </a:solidFill>
                <a:effectLst>
                  <a:outerShdw blurRad="38100" dist="38100" dir="2700000" algn="tl">
                    <a:srgbClr val="C0C0C0"/>
                  </a:outerShdw>
                </a:effectLst>
                <a:latin typeface="Comic Sans MS" pitchFamily="66" charset="0"/>
              </a:rPr>
              <a:t>treatment</a:t>
            </a:r>
            <a:r>
              <a:rPr lang="el-GR" sz="1800" b="1" i="1">
                <a:solidFill>
                  <a:schemeClr val="hlink"/>
                </a:solidFill>
                <a:effectLst>
                  <a:outerShdw blurRad="38100" dist="38100" dir="2700000" algn="tl">
                    <a:srgbClr val="C0C0C0"/>
                  </a:outerShdw>
                </a:effectLst>
                <a:latin typeface="Comic Sans MS" pitchFamily="66" charset="0"/>
              </a:rPr>
              <a:t>(</a:t>
            </a:r>
            <a:r>
              <a:rPr lang="en-US" sz="1800" b="1" i="1">
                <a:solidFill>
                  <a:schemeClr val="hlink"/>
                </a:solidFill>
                <a:effectLst>
                  <a:outerShdw blurRad="38100" dist="38100" dir="2700000" algn="tl">
                    <a:srgbClr val="C0C0C0"/>
                  </a:outerShdw>
                </a:effectLst>
                <a:latin typeface="Comic Sans MS" pitchFamily="66" charset="0"/>
              </a:rPr>
              <a:t>ACR)</a:t>
            </a:r>
            <a:r>
              <a:rPr lang="en-GB" sz="1800">
                <a:latin typeface="Comic Sans MS" pitchFamily="66" charset="0"/>
              </a:rPr>
              <a:t> </a:t>
            </a:r>
            <a:endParaRPr lang="el-GR" sz="1800" b="1" i="1">
              <a:solidFill>
                <a:schemeClr val="hlink"/>
              </a:solidFill>
              <a:effectLst>
                <a:outerShdw blurRad="38100" dist="38100" dir="2700000" algn="tl">
                  <a:srgbClr val="C0C0C0"/>
                </a:outerShdw>
              </a:effectLst>
              <a:latin typeface="Comic Sans MS" pitchFamily="66" charset="0"/>
            </a:endParaRPr>
          </a:p>
          <a:p>
            <a:pPr>
              <a:defRPr/>
            </a:pPr>
            <a:endParaRPr lang="en-GB" b="1">
              <a:solidFill>
                <a:schemeClr val="hlink"/>
              </a:solidFill>
            </a:endParaRPr>
          </a:p>
          <a:p>
            <a:pPr>
              <a:spcBef>
                <a:spcPct val="50000"/>
              </a:spcBef>
              <a:defRPr/>
            </a:pPr>
            <a:endParaRPr lang="en-GB"/>
          </a:p>
        </p:txBody>
      </p:sp>
      <p:sp>
        <p:nvSpPr>
          <p:cNvPr id="61446" name="Text Box 7"/>
          <p:cNvSpPr txBox="1">
            <a:spLocks noChangeArrowheads="1"/>
          </p:cNvSpPr>
          <p:nvPr/>
        </p:nvSpPr>
        <p:spPr bwMode="auto">
          <a:xfrm>
            <a:off x="323850" y="5589588"/>
            <a:ext cx="5761038" cy="701675"/>
          </a:xfrm>
          <a:prstGeom prst="rect">
            <a:avLst/>
          </a:prstGeom>
          <a:noFill/>
          <a:ln w="9525">
            <a:noFill/>
            <a:miter lim="800000"/>
            <a:headEnd/>
            <a:tailEnd/>
          </a:ln>
        </p:spPr>
        <p:txBody>
          <a:bodyPr>
            <a:spAutoFit/>
          </a:bodyPr>
          <a:lstStyle/>
          <a:p>
            <a:pPr>
              <a:spcBef>
                <a:spcPct val="50000"/>
              </a:spcBef>
            </a:pPr>
            <a:endParaRPr lang="en-GB"/>
          </a:p>
        </p:txBody>
      </p:sp>
      <p:sp>
        <p:nvSpPr>
          <p:cNvPr id="50184" name="Text Box 8"/>
          <p:cNvSpPr txBox="1">
            <a:spLocks noChangeArrowheads="1"/>
          </p:cNvSpPr>
          <p:nvPr/>
        </p:nvSpPr>
        <p:spPr bwMode="auto">
          <a:xfrm>
            <a:off x="0" y="5392738"/>
            <a:ext cx="9144000" cy="1465262"/>
          </a:xfrm>
          <a:prstGeom prst="rect">
            <a:avLst/>
          </a:prstGeom>
          <a:noFill/>
          <a:ln w="9525">
            <a:noFill/>
            <a:miter lim="800000"/>
            <a:headEnd/>
            <a:tailEnd/>
          </a:ln>
          <a:effectLst/>
        </p:spPr>
        <p:txBody>
          <a:bodyPr>
            <a:spAutoFit/>
          </a:bodyPr>
          <a:lstStyle/>
          <a:p>
            <a:pPr>
              <a:defRPr/>
            </a:pPr>
            <a:r>
              <a:rPr lang="en-GB" sz="1800" i="1">
                <a:effectLst>
                  <a:outerShdw blurRad="38100" dist="38100" dir="2700000" algn="tl">
                    <a:srgbClr val="C0C0C0"/>
                  </a:outerShdw>
                </a:effectLst>
                <a:latin typeface="Comic Sans MS" pitchFamily="66" charset="0"/>
              </a:rPr>
              <a:t>We suggest that, if patients have worsening LN during the first 3 months of treatment, a change be made to an alternative recommended initial therapy (MMF to </a:t>
            </a:r>
            <a:r>
              <a:rPr lang="en-US" sz="1800" i="1">
                <a:effectLst>
                  <a:outerShdw blurRad="38100" dist="38100" dir="2700000" algn="tl">
                    <a:srgbClr val="C0C0C0"/>
                  </a:outerShdw>
                </a:effectLst>
                <a:latin typeface="Comic Sans MS" pitchFamily="66" charset="0"/>
              </a:rPr>
              <a:t>CYC, CYC to MMF)</a:t>
            </a:r>
            <a:r>
              <a:rPr lang="en-GB" sz="1800" i="1">
                <a:effectLst>
                  <a:outerShdw blurRad="38100" dist="38100" dir="2700000" algn="tl">
                    <a:srgbClr val="C0C0C0"/>
                  </a:outerShdw>
                </a:effectLst>
                <a:latin typeface="Comic Sans MS" pitchFamily="66" charset="0"/>
              </a:rPr>
              <a:t>, or a repeat kidney biopsy be performed to guide further treatment</a:t>
            </a:r>
            <a:r>
              <a:rPr lang="el-GR" sz="1800" i="1">
                <a:effectLst>
                  <a:outerShdw blurRad="38100" dist="38100" dir="2700000" algn="tl">
                    <a:srgbClr val="C0C0C0"/>
                  </a:outerShdw>
                </a:effectLst>
                <a:latin typeface="Comic Sans MS" pitchFamily="66" charset="0"/>
              </a:rPr>
              <a:t> (</a:t>
            </a:r>
            <a:r>
              <a:rPr lang="en-US" sz="1800" i="1">
                <a:effectLst>
                  <a:outerShdw blurRad="38100" dist="38100" dir="2700000" algn="tl">
                    <a:srgbClr val="C0C0C0"/>
                  </a:outerShdw>
                </a:effectLst>
                <a:latin typeface="Comic Sans MS" pitchFamily="66" charset="0"/>
              </a:rPr>
              <a:t>Rituximab, CSA, Tacrolimus)</a:t>
            </a:r>
            <a:r>
              <a:rPr lang="en-GB" sz="1800" i="1">
                <a:effectLst>
                  <a:outerShdw blurRad="38100" dist="38100" dir="2700000" algn="tl">
                    <a:srgbClr val="C0C0C0"/>
                  </a:outerShdw>
                </a:effectLst>
                <a:latin typeface="Comic Sans MS" pitchFamily="66" charset="0"/>
              </a:rPr>
              <a:t> </a:t>
            </a:r>
            <a:r>
              <a:rPr lang="en-US" sz="1800" i="1">
                <a:solidFill>
                  <a:srgbClr val="FF0000"/>
                </a:solidFill>
                <a:effectLst>
                  <a:outerShdw blurRad="38100" dist="38100" dir="2700000" algn="tl">
                    <a:srgbClr val="C0C0C0"/>
                  </a:outerShdw>
                </a:effectLst>
                <a:latin typeface="Comic Sans MS" pitchFamily="66" charset="0"/>
              </a:rPr>
              <a:t>(KDIGO).</a:t>
            </a:r>
            <a:endParaRPr lang="en-GB" sz="1800" i="1">
              <a:solidFill>
                <a:srgbClr val="FF0000"/>
              </a:solidFill>
              <a:effectLst>
                <a:outerShdw blurRad="38100" dist="38100" dir="2700000" algn="tl">
                  <a:srgbClr val="C0C0C0"/>
                </a:outerShdw>
              </a:effectLst>
              <a:latin typeface="Comic Sans MS" pitchFamily="66" charset="0"/>
            </a:endParaRPr>
          </a:p>
          <a:p>
            <a:pPr>
              <a:defRPr/>
            </a:pPr>
            <a:endParaRPr lang="en-GB" sz="1800" i="1">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wipe(down)">
                                      <p:cBhvr>
                                        <p:cTn id="7" dur="500"/>
                                        <p:tgtEl>
                                          <p:spTgt spid="72706"/>
                                        </p:tgtEl>
                                      </p:cBhvr>
                                    </p:animEffect>
                                  </p:childTnLst>
                                </p:cTn>
                              </p:par>
                              <p:par>
                                <p:cTn id="8" presetID="22" presetClass="entr" presetSubtype="4" fill="hold" nodeType="withEffect">
                                  <p:stCondLst>
                                    <p:cond delay="0"/>
                                  </p:stCondLst>
                                  <p:childTnLst>
                                    <p:set>
                                      <p:cBhvr>
                                        <p:cTn id="9" dur="1" fill="hold">
                                          <p:stCondLst>
                                            <p:cond delay="0"/>
                                          </p:stCondLst>
                                        </p:cTn>
                                        <p:tgtEl>
                                          <p:spTgt spid="50182">
                                            <p:txEl>
                                              <p:pRg st="0" end="0"/>
                                            </p:txEl>
                                          </p:spTgt>
                                        </p:tgtEl>
                                        <p:attrNameLst>
                                          <p:attrName>style.visibility</p:attrName>
                                        </p:attrNameLst>
                                      </p:cBhvr>
                                      <p:to>
                                        <p:strVal val="visible"/>
                                      </p:to>
                                    </p:set>
                                    <p:animEffect transition="in" filter="wipe(down)">
                                      <p:cBhvr>
                                        <p:cTn id="10" dur="500"/>
                                        <p:tgtEl>
                                          <p:spTgt spid="50182">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0182">
                                            <p:txEl>
                                              <p:pRg st="1" end="1"/>
                                            </p:txEl>
                                          </p:spTgt>
                                        </p:tgtEl>
                                        <p:attrNameLst>
                                          <p:attrName>style.visibility</p:attrName>
                                        </p:attrNameLst>
                                      </p:cBhvr>
                                      <p:to>
                                        <p:strVal val="visible"/>
                                      </p:to>
                                    </p:set>
                                    <p:animEffect transition="in" filter="wipe(down)">
                                      <p:cBhvr>
                                        <p:cTn id="13" dur="500"/>
                                        <p:tgtEl>
                                          <p:spTgt spid="50182">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0182">
                                            <p:txEl>
                                              <p:pRg st="2" end="2"/>
                                            </p:txEl>
                                          </p:spTgt>
                                        </p:tgtEl>
                                        <p:attrNameLst>
                                          <p:attrName>style.visibility</p:attrName>
                                        </p:attrNameLst>
                                      </p:cBhvr>
                                      <p:to>
                                        <p:strVal val="visible"/>
                                      </p:to>
                                    </p:set>
                                    <p:animEffect transition="in" filter="wipe(down)">
                                      <p:cBhvr>
                                        <p:cTn id="16" dur="500"/>
                                        <p:tgtEl>
                                          <p:spTgt spid="50182">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0182">
                                            <p:txEl>
                                              <p:pRg st="3" end="3"/>
                                            </p:txEl>
                                          </p:spTgt>
                                        </p:tgtEl>
                                        <p:attrNameLst>
                                          <p:attrName>style.visibility</p:attrName>
                                        </p:attrNameLst>
                                      </p:cBhvr>
                                      <p:to>
                                        <p:strVal val="visible"/>
                                      </p:to>
                                    </p:set>
                                    <p:animEffect transition="in" filter="wipe(down)">
                                      <p:cBhvr>
                                        <p:cTn id="19" dur="500"/>
                                        <p:tgtEl>
                                          <p:spTgt spid="50182">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2708">
                                            <p:txEl>
                                              <p:pRg st="1" end="1"/>
                                            </p:txEl>
                                          </p:spTgt>
                                        </p:tgtEl>
                                        <p:attrNameLst>
                                          <p:attrName>style.visibility</p:attrName>
                                        </p:attrNameLst>
                                      </p:cBhvr>
                                      <p:to>
                                        <p:strVal val="visible"/>
                                      </p:to>
                                    </p:set>
                                    <p:animEffect transition="in" filter="wipe(down)">
                                      <p:cBhvr>
                                        <p:cTn id="22" dur="500"/>
                                        <p:tgtEl>
                                          <p:spTgt spid="72708">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2708">
                                            <p:txEl>
                                              <p:pRg st="3" end="3"/>
                                            </p:txEl>
                                          </p:spTgt>
                                        </p:tgtEl>
                                        <p:attrNameLst>
                                          <p:attrName>style.visibility</p:attrName>
                                        </p:attrNameLst>
                                      </p:cBhvr>
                                      <p:to>
                                        <p:strVal val="visible"/>
                                      </p:to>
                                    </p:set>
                                    <p:animEffect transition="in" filter="wipe(down)">
                                      <p:cBhvr>
                                        <p:cTn id="25" dur="500"/>
                                        <p:tgtEl>
                                          <p:spTgt spid="7270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0184">
                                            <p:txEl>
                                              <p:pRg st="0" end="0"/>
                                            </p:txEl>
                                          </p:spTgt>
                                        </p:tgtEl>
                                        <p:attrNameLst>
                                          <p:attrName>style.visibility</p:attrName>
                                        </p:attrNameLst>
                                      </p:cBhvr>
                                      <p:to>
                                        <p:strVal val="visible"/>
                                      </p:to>
                                    </p:set>
                                    <p:animEffect transition="in" filter="wipe(down)">
                                      <p:cBhvr>
                                        <p:cTn id="30" dur="500"/>
                                        <p:tgtEl>
                                          <p:spTgt spid="50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 Τίτλος"/>
          <p:cNvSpPr>
            <a:spLocks noGrp="1"/>
          </p:cNvSpPr>
          <p:nvPr>
            <p:ph type="title" idx="4294967295"/>
          </p:nvPr>
        </p:nvSpPr>
        <p:spPr/>
        <p:txBody>
          <a:bodyPr/>
          <a:lstStyle/>
          <a:p>
            <a:pPr eaLnBrk="1" hangingPunct="1"/>
            <a:endParaRPr lang="en-GB" smtClean="0"/>
          </a:p>
        </p:txBody>
      </p:sp>
      <p:sp>
        <p:nvSpPr>
          <p:cNvPr id="62466" name="2 - Θέση περιεχομένου"/>
          <p:cNvSpPr>
            <a:spLocks noGrp="1"/>
          </p:cNvSpPr>
          <p:nvPr>
            <p:ph idx="4294967295"/>
          </p:nvPr>
        </p:nvSpPr>
        <p:spPr/>
        <p:txBody>
          <a:bodyPr/>
          <a:lstStyle/>
          <a:p>
            <a:pPr eaLnBrk="1" hangingPunct="1"/>
            <a:endParaRPr lang="en-GB" smtClean="0"/>
          </a:p>
        </p:txBody>
      </p:sp>
      <p:pic>
        <p:nvPicPr>
          <p:cNvPr id="62467" name="Picture 2"/>
          <p:cNvPicPr>
            <a:picLocks noChangeAspect="1" noChangeArrowheads="1"/>
          </p:cNvPicPr>
          <p:nvPr/>
        </p:nvPicPr>
        <p:blipFill>
          <a:blip r:embed="rId2"/>
          <a:srcRect/>
          <a:stretch>
            <a:fillRect/>
          </a:stretch>
        </p:blipFill>
        <p:spPr bwMode="auto">
          <a:xfrm>
            <a:off x="200025" y="42863"/>
            <a:ext cx="8586788" cy="6650037"/>
          </a:xfrm>
          <a:prstGeom prst="rect">
            <a:avLst/>
          </a:prstGeom>
          <a:noFill/>
          <a:ln w="9525">
            <a:noFill/>
            <a:miter lim="800000"/>
            <a:headEnd/>
            <a:tailEnd/>
          </a:ln>
        </p:spPr>
      </p:pic>
      <p:pic>
        <p:nvPicPr>
          <p:cNvPr id="62468" name="Picture 3"/>
          <p:cNvPicPr>
            <a:picLocks noChangeAspect="1" noChangeArrowheads="1"/>
          </p:cNvPicPr>
          <p:nvPr/>
        </p:nvPicPr>
        <p:blipFill>
          <a:blip r:embed="rId3"/>
          <a:srcRect/>
          <a:stretch>
            <a:fillRect/>
          </a:stretch>
        </p:blipFill>
        <p:spPr bwMode="auto">
          <a:xfrm>
            <a:off x="6067425" y="6677025"/>
            <a:ext cx="3076575" cy="18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p:txBody>
          <a:bodyPr/>
          <a:lstStyle/>
          <a:p>
            <a:pPr>
              <a:defRPr/>
            </a:pPr>
            <a:r>
              <a:rPr lang="el-GR" sz="4000" b="1" i="1" smtClean="0">
                <a:solidFill>
                  <a:srgbClr val="FF0000"/>
                </a:solidFill>
                <a:effectLst>
                  <a:outerShdw blurRad="38100" dist="38100" dir="2700000" algn="tl">
                    <a:srgbClr val="C0C0C0"/>
                  </a:outerShdw>
                </a:effectLst>
                <a:latin typeface="Arial" charset="0"/>
              </a:rPr>
              <a:t>ΘΕΡΑΠΕΙΑ ΣΥΝΤΗΡΗΣΗΣ</a:t>
            </a:r>
            <a:endParaRPr lang="en-GB" sz="4000" b="1" i="1" smtClean="0">
              <a:solidFill>
                <a:srgbClr val="FF0000"/>
              </a:solidFill>
              <a:effectLst>
                <a:outerShdw blurRad="38100" dist="38100" dir="2700000" algn="tl">
                  <a:srgbClr val="C0C0C0"/>
                </a:outerShdw>
              </a:effectLst>
              <a:latin typeface="Arial" charset="0"/>
            </a:endParaRPr>
          </a:p>
        </p:txBody>
      </p:sp>
      <p:sp>
        <p:nvSpPr>
          <p:cNvPr id="97283" name="Rectangle 3"/>
          <p:cNvSpPr>
            <a:spLocks noGrp="1"/>
          </p:cNvSpPr>
          <p:nvPr>
            <p:ph type="body" idx="4294967295"/>
          </p:nvPr>
        </p:nvSpPr>
        <p:spPr/>
        <p:txBody>
          <a:bodyPr/>
          <a:lstStyle/>
          <a:p>
            <a:pPr>
              <a:buFont typeface="Arial" charset="0"/>
              <a:buNone/>
              <a:defRPr/>
            </a:pPr>
            <a:endParaRPr lang="el-GR" smtClean="0"/>
          </a:p>
          <a:p>
            <a:pPr>
              <a:buFont typeface="Arial" charset="0"/>
              <a:buNone/>
              <a:defRPr/>
            </a:pPr>
            <a:endParaRPr lang="el-GR" smtClean="0"/>
          </a:p>
          <a:p>
            <a:pPr>
              <a:buFont typeface="Arial" charset="0"/>
              <a:buNone/>
              <a:defRPr/>
            </a:pPr>
            <a:endParaRPr lang="el-GR" smtClean="0"/>
          </a:p>
          <a:p>
            <a:pPr>
              <a:buFont typeface="Arial" charset="0"/>
              <a:buNone/>
              <a:defRPr/>
            </a:pPr>
            <a:r>
              <a:rPr lang="el-GR" smtClean="0"/>
              <a:t>   </a:t>
            </a:r>
            <a:r>
              <a:rPr lang="en-US" smtClean="0"/>
              <a:t>                           </a:t>
            </a:r>
            <a:r>
              <a:rPr lang="en-US" b="1" i="1" u="sng" smtClean="0">
                <a:solidFill>
                  <a:srgbClr val="009900"/>
                </a:solidFill>
                <a:effectLst>
                  <a:outerShdw blurRad="38100" dist="38100" dir="2700000" algn="tl">
                    <a:srgbClr val="C0C0C0"/>
                  </a:outerShdw>
                </a:effectLst>
                <a:latin typeface="Comic Sans MS" pitchFamily="66" charset="0"/>
              </a:rPr>
              <a:t>MMF </a:t>
            </a:r>
            <a:r>
              <a:rPr lang="el-GR" b="1" i="1" u="sng" smtClean="0">
                <a:solidFill>
                  <a:srgbClr val="009900"/>
                </a:solidFill>
                <a:effectLst>
                  <a:outerShdw blurRad="38100" dist="38100" dir="2700000" algn="tl">
                    <a:srgbClr val="C0C0C0"/>
                  </a:outerShdw>
                </a:effectLst>
                <a:latin typeface="Comic Sans MS" pitchFamily="66" charset="0"/>
              </a:rPr>
              <a:t>ή </a:t>
            </a:r>
            <a:r>
              <a:rPr lang="en-US" b="1" i="1" u="sng" smtClean="0">
                <a:solidFill>
                  <a:srgbClr val="009900"/>
                </a:solidFill>
                <a:effectLst>
                  <a:outerShdw blurRad="38100" dist="38100" dir="2700000" algn="tl">
                    <a:srgbClr val="C0C0C0"/>
                  </a:outerShdw>
                </a:effectLst>
                <a:latin typeface="Comic Sans MS" pitchFamily="66" charset="0"/>
              </a:rPr>
              <a:t>AZA</a:t>
            </a:r>
            <a:endParaRPr lang="en-GB" b="1" i="1" u="sng" smtClean="0">
              <a:solidFill>
                <a:srgbClr val="009900"/>
              </a:solidFill>
              <a:effectLst>
                <a:outerShdw blurRad="38100" dist="38100" dir="2700000" algn="tl">
                  <a:srgbClr val="C0C0C0"/>
                </a:outerShdw>
              </a:effectLst>
              <a:latin typeface="Comic Sans MS" pitchFamily="66" charset="0"/>
            </a:endParaRPr>
          </a:p>
        </p:txBody>
      </p:sp>
      <p:sp>
        <p:nvSpPr>
          <p:cNvPr id="97284" name="Text Box 4"/>
          <p:cNvSpPr txBox="1">
            <a:spLocks noChangeArrowheads="1"/>
          </p:cNvSpPr>
          <p:nvPr/>
        </p:nvSpPr>
        <p:spPr bwMode="auto">
          <a:xfrm>
            <a:off x="179388" y="5013325"/>
            <a:ext cx="8785225" cy="915988"/>
          </a:xfrm>
          <a:prstGeom prst="rect">
            <a:avLst/>
          </a:prstGeom>
          <a:noFill/>
          <a:ln w="9525">
            <a:noFill/>
            <a:miter lim="800000"/>
            <a:headEnd/>
            <a:tailEnd/>
          </a:ln>
          <a:effectLst/>
        </p:spPr>
        <p:txBody>
          <a:bodyPr>
            <a:spAutoFit/>
          </a:bodyPr>
          <a:lstStyle/>
          <a:p>
            <a:pPr>
              <a:spcBef>
                <a:spcPct val="50000"/>
              </a:spcBef>
              <a:defRPr/>
            </a:pPr>
            <a:r>
              <a:rPr lang="el-GR" sz="1800" i="1">
                <a:effectLst>
                  <a:outerShdw blurRad="38100" dist="38100" dir="2700000" algn="tl">
                    <a:srgbClr val="C0C0C0"/>
                  </a:outerShdw>
                </a:effectLst>
                <a:latin typeface="Comic Sans MS" pitchFamily="66" charset="0"/>
              </a:rPr>
              <a:t>Η φάση συντήρησης στοχεύει στη διατήρηση των αποτελεσμάτων για μεγάλο χρονικό διάστημα δηλ. στη διατήρηση της ύφεσης και της πρόληψης των υποτροπών</a:t>
            </a:r>
            <a:r>
              <a:rPr lang="en-US" sz="1800" i="1">
                <a:effectLst>
                  <a:outerShdw blurRad="38100" dist="38100" dir="2700000" algn="tl">
                    <a:srgbClr val="C0C0C0"/>
                  </a:outerShdw>
                </a:effectLst>
                <a:latin typeface="Comic Sans MS" pitchFamily="66" charset="0"/>
              </a:rPr>
              <a:t> </a:t>
            </a:r>
            <a:r>
              <a:rPr lang="el-GR" sz="1800" i="1">
                <a:effectLst>
                  <a:outerShdw blurRad="38100" dist="38100" dir="2700000" algn="tl">
                    <a:srgbClr val="C0C0C0"/>
                  </a:outerShdw>
                </a:effectLst>
                <a:latin typeface="Comic Sans MS" pitchFamily="66" charset="0"/>
              </a:rPr>
              <a:t>χορηγώντας την όσο το δυνατόν λιγότερο τοξική θεραπεία</a:t>
            </a:r>
            <a:endParaRPr lang="en-GB" sz="1800" i="1">
              <a:effectLst>
                <a:outerShdw blurRad="38100" dist="38100" dir="2700000" algn="tl">
                  <a:srgbClr val="C0C0C0"/>
                </a:outerShdw>
              </a:effectLst>
              <a:latin typeface="Comic Sans MS" pitchFamily="66" charset="0"/>
            </a:endParaRPr>
          </a:p>
        </p:txBody>
      </p:sp>
      <p:sp>
        <p:nvSpPr>
          <p:cNvPr id="63492" name="Text Box 5"/>
          <p:cNvSpPr txBox="1">
            <a:spLocks noChangeArrowheads="1"/>
          </p:cNvSpPr>
          <p:nvPr/>
        </p:nvSpPr>
        <p:spPr bwMode="auto">
          <a:xfrm>
            <a:off x="7019925" y="6613525"/>
            <a:ext cx="2555875" cy="244475"/>
          </a:xfrm>
          <a:prstGeom prst="rect">
            <a:avLst/>
          </a:prstGeom>
          <a:noFill/>
          <a:ln w="9525">
            <a:noFill/>
            <a:miter lim="800000"/>
            <a:headEnd/>
            <a:tailEnd/>
          </a:ln>
        </p:spPr>
        <p:txBody>
          <a:bodyPr>
            <a:spAutoFit/>
          </a:bodyPr>
          <a:lstStyle/>
          <a:p>
            <a:pPr>
              <a:spcBef>
                <a:spcPct val="50000"/>
              </a:spcBef>
            </a:pPr>
            <a:r>
              <a:rPr lang="en-US" sz="1000"/>
              <a:t>           </a:t>
            </a:r>
            <a:r>
              <a:rPr lang="el-GR" sz="1000"/>
              <a:t>Ν Ε</a:t>
            </a:r>
            <a:r>
              <a:rPr lang="en-US" sz="1000"/>
              <a:t>ngl J Med 2004;350:971</a:t>
            </a:r>
            <a:endParaRPr lang="en-GB" sz="1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idx="4294967295"/>
          </p:nvPr>
        </p:nvSpPr>
        <p:spPr/>
        <p:txBody>
          <a:bodyPr rtlCol="0">
            <a:normAutofit/>
          </a:bodyPr>
          <a:lstStyle/>
          <a:p>
            <a:pPr eaLnBrk="1" fontAlgn="auto" hangingPunct="1">
              <a:spcAft>
                <a:spcPts val="0"/>
              </a:spcAft>
              <a:defRPr/>
            </a:pPr>
            <a:r>
              <a:rPr lang="en-GB" sz="3200" b="1" i="1" smtClean="0">
                <a:solidFill>
                  <a:srgbClr val="FF0000"/>
                </a:solidFill>
                <a:effectLst>
                  <a:outerShdw blurRad="38100" dist="38100" dir="2700000" algn="tl">
                    <a:srgbClr val="C0C0C0"/>
                  </a:outerShdw>
                </a:effectLst>
                <a:latin typeface="Arial" charset="0"/>
              </a:rPr>
              <a:t>Factors Predictive of Outcome in Severe Lupus Nephritis</a:t>
            </a:r>
          </a:p>
        </p:txBody>
      </p:sp>
      <p:pic>
        <p:nvPicPr>
          <p:cNvPr id="17410" name="Picture 4"/>
          <p:cNvPicPr>
            <a:picLocks noGrp="1" noChangeAspect="1" noChangeArrowheads="1"/>
          </p:cNvPicPr>
          <p:nvPr>
            <p:ph type="body" idx="4294967295"/>
          </p:nvPr>
        </p:nvPicPr>
        <p:blipFill>
          <a:blip r:embed="rId2"/>
          <a:srcRect/>
          <a:stretch>
            <a:fillRect/>
          </a:stretch>
        </p:blipFill>
        <p:spPr>
          <a:xfrm>
            <a:off x="468313" y="1466850"/>
            <a:ext cx="7920037" cy="4622800"/>
          </a:xfrm>
        </p:spPr>
      </p:pic>
      <p:sp>
        <p:nvSpPr>
          <p:cNvPr id="17411" name="Text Box 5"/>
          <p:cNvSpPr txBox="1">
            <a:spLocks noChangeArrowheads="1"/>
          </p:cNvSpPr>
          <p:nvPr/>
        </p:nvSpPr>
        <p:spPr bwMode="auto">
          <a:xfrm>
            <a:off x="1285875" y="6092825"/>
            <a:ext cx="7605713" cy="400050"/>
          </a:xfrm>
          <a:prstGeom prst="rect">
            <a:avLst/>
          </a:prstGeom>
          <a:noFill/>
          <a:ln w="9525">
            <a:noFill/>
            <a:miter lim="800000"/>
            <a:headEnd/>
            <a:tailEnd/>
          </a:ln>
        </p:spPr>
        <p:txBody>
          <a:bodyPr>
            <a:spAutoFit/>
          </a:bodyPr>
          <a:lstStyle/>
          <a:p>
            <a:pPr>
              <a:spcBef>
                <a:spcPct val="50000"/>
              </a:spcBef>
            </a:pPr>
            <a:r>
              <a:rPr lang="el-GR" sz="2000" i="1">
                <a:latin typeface="Calibri" pitchFamily="34" charset="0"/>
              </a:rPr>
              <a:t>Επιβίωση και Νεφρική Επιβίωση σε σοβαρή Νεφρίτιδα Λύκου</a:t>
            </a:r>
            <a:endParaRPr lang="en-GB" sz="2000" i="1">
              <a:latin typeface="Calibri" pitchFamily="34" charset="0"/>
            </a:endParaRPr>
          </a:p>
        </p:txBody>
      </p:sp>
      <p:sp>
        <p:nvSpPr>
          <p:cNvPr id="114694" name="Rectangle 6"/>
          <p:cNvSpPr>
            <a:spLocks noChangeArrowheads="1"/>
          </p:cNvSpPr>
          <p:nvPr/>
        </p:nvSpPr>
        <p:spPr bwMode="auto">
          <a:xfrm>
            <a:off x="7045325" y="6583363"/>
            <a:ext cx="2098675" cy="27463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i="1">
                <a:effectLst>
                  <a:outerShdw blurRad="38100" dist="38100" dir="2700000" algn="tl">
                    <a:srgbClr val="C0C0C0"/>
                  </a:outerShdw>
                </a:effectLst>
                <a:latin typeface="+mn-lt"/>
              </a:rPr>
              <a:t>AJKD,35,(5)2000:904-914</a:t>
            </a:r>
            <a:endParaRPr lang="en-GB" sz="1200" i="1">
              <a:effectLst>
                <a:outerShdw blurRad="38100" dist="38100" dir="2700000" algn="tl">
                  <a:srgbClr val="C0C0C0"/>
                </a:outerShdw>
              </a:effectLst>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457200" y="0"/>
            <a:ext cx="8229600" cy="1125538"/>
          </a:xfrm>
        </p:spPr>
        <p:txBody>
          <a:bodyPr/>
          <a:lstStyle/>
          <a:p>
            <a:pPr>
              <a:defRPr/>
            </a:pPr>
            <a:r>
              <a:rPr lang="el-GR" sz="3200" b="1" i="1" smtClean="0">
                <a:solidFill>
                  <a:srgbClr val="FF0000"/>
                </a:solidFill>
                <a:effectLst>
                  <a:outerShdw blurRad="38100" dist="38100" dir="2700000" algn="tl">
                    <a:srgbClr val="C0C0C0"/>
                  </a:outerShdw>
                </a:effectLst>
                <a:latin typeface="Arial" charset="0"/>
              </a:rPr>
              <a:t>ΘΕΡΑΠΕΙΑ ΣΥΝΤΗΡΗΣΗΣ</a:t>
            </a:r>
            <a:endParaRPr lang="en-GB" sz="3200" b="1" i="1" smtClean="0">
              <a:solidFill>
                <a:srgbClr val="FF0000"/>
              </a:solidFill>
              <a:effectLst>
                <a:outerShdw blurRad="38100" dist="38100" dir="2700000" algn="tl">
                  <a:srgbClr val="C0C0C0"/>
                </a:outerShdw>
              </a:effectLst>
              <a:latin typeface="Arial" charset="0"/>
            </a:endParaRPr>
          </a:p>
        </p:txBody>
      </p:sp>
      <p:sp>
        <p:nvSpPr>
          <p:cNvPr id="84997" name="Text Box 5"/>
          <p:cNvSpPr txBox="1">
            <a:spLocks noChangeArrowheads="1"/>
          </p:cNvSpPr>
          <p:nvPr/>
        </p:nvSpPr>
        <p:spPr bwMode="auto">
          <a:xfrm>
            <a:off x="0" y="2852738"/>
            <a:ext cx="1835150" cy="1830387"/>
          </a:xfrm>
          <a:prstGeom prst="rect">
            <a:avLst/>
          </a:prstGeom>
          <a:noFill/>
          <a:ln w="9525">
            <a:noFill/>
            <a:miter lim="800000"/>
            <a:headEnd/>
            <a:tailEnd/>
          </a:ln>
          <a:effectLst/>
        </p:spPr>
        <p:txBody>
          <a:bodyPr>
            <a:spAutoFit/>
          </a:bodyPr>
          <a:lstStyle/>
          <a:p>
            <a:pPr>
              <a:spcBef>
                <a:spcPct val="50000"/>
              </a:spcBef>
              <a:defRPr/>
            </a:pPr>
            <a:r>
              <a:rPr lang="el-GR" sz="1200" b="1" i="1">
                <a:solidFill>
                  <a:schemeClr val="hlink"/>
                </a:solidFill>
                <a:effectLst>
                  <a:outerShdw blurRad="38100" dist="38100" dir="2700000" algn="tl">
                    <a:srgbClr val="C0C0C0"/>
                  </a:outerShdw>
                </a:effectLst>
              </a:rPr>
              <a:t>Όλοι αρχικά κλασσικό </a:t>
            </a:r>
            <a:r>
              <a:rPr lang="en-US" sz="1200" b="1" i="1">
                <a:solidFill>
                  <a:schemeClr val="hlink"/>
                </a:solidFill>
                <a:effectLst>
                  <a:outerShdw blurRad="38100" dist="38100" dir="2700000" algn="tl">
                    <a:srgbClr val="C0C0C0"/>
                  </a:outerShdw>
                </a:effectLst>
              </a:rPr>
              <a:t>IV CYC</a:t>
            </a:r>
            <a:endParaRPr lang="el-GR" sz="1200" b="1" i="1">
              <a:effectLst>
                <a:outerShdw blurRad="38100" dist="38100" dir="2700000" algn="tl">
                  <a:srgbClr val="C0C0C0"/>
                </a:outerShdw>
              </a:effectLst>
            </a:endParaRPr>
          </a:p>
          <a:p>
            <a:pPr>
              <a:spcBef>
                <a:spcPct val="50000"/>
              </a:spcBef>
              <a:defRPr/>
            </a:pPr>
            <a:r>
              <a:rPr lang="el-GR" sz="1200" b="1" i="1">
                <a:solidFill>
                  <a:srgbClr val="FF0000"/>
                </a:solidFill>
                <a:effectLst>
                  <a:outerShdw blurRad="38100" dist="38100" dir="2700000" algn="tl">
                    <a:srgbClr val="C0C0C0"/>
                  </a:outerShdw>
                </a:effectLst>
              </a:rPr>
              <a:t>Συντήρηση</a:t>
            </a:r>
            <a:endParaRPr lang="en-US" sz="1200" b="1" i="1">
              <a:solidFill>
                <a:srgbClr val="FF0000"/>
              </a:solidFill>
              <a:effectLst>
                <a:outerShdw blurRad="38100" dist="38100" dir="2700000" algn="tl">
                  <a:srgbClr val="C0C0C0"/>
                </a:outerShdw>
              </a:effectLst>
            </a:endParaRPr>
          </a:p>
          <a:p>
            <a:pPr>
              <a:spcBef>
                <a:spcPct val="50000"/>
              </a:spcBef>
              <a:defRPr/>
            </a:pPr>
            <a:r>
              <a:rPr lang="en-US" sz="1200" b="1" i="1">
                <a:solidFill>
                  <a:srgbClr val="FF0000"/>
                </a:solidFill>
                <a:effectLst>
                  <a:outerShdw blurRad="38100" dist="38100" dir="2700000" algn="tl">
                    <a:srgbClr val="C0C0C0"/>
                  </a:outerShdw>
                </a:effectLst>
              </a:rPr>
              <a:t>IV CYC</a:t>
            </a:r>
            <a:r>
              <a:rPr lang="en-US" sz="1200" b="1" i="1">
                <a:solidFill>
                  <a:srgbClr val="FF0000"/>
                </a:solidFill>
                <a:effectLst>
                  <a:outerShdw blurRad="38100" dist="38100" dir="2700000" algn="tl">
                    <a:srgbClr val="C0C0C0"/>
                  </a:outerShdw>
                </a:effectLst>
                <a:cs typeface="Arial" charset="0"/>
              </a:rPr>
              <a:t>: 0,5-1g/3</a:t>
            </a:r>
            <a:r>
              <a:rPr lang="el-GR" sz="1200" b="1" i="1">
                <a:solidFill>
                  <a:srgbClr val="FF0000"/>
                </a:solidFill>
                <a:effectLst>
                  <a:outerShdw blurRad="38100" dist="38100" dir="2700000" algn="tl">
                    <a:srgbClr val="C0C0C0"/>
                  </a:outerShdw>
                </a:effectLst>
                <a:cs typeface="Arial" charset="0"/>
              </a:rPr>
              <a:t> μήνες</a:t>
            </a:r>
          </a:p>
          <a:p>
            <a:pPr>
              <a:spcBef>
                <a:spcPct val="50000"/>
              </a:spcBef>
              <a:defRPr/>
            </a:pPr>
            <a:r>
              <a:rPr lang="el-GR" sz="1200" b="1" i="1">
                <a:solidFill>
                  <a:srgbClr val="FF0000"/>
                </a:solidFill>
                <a:effectLst>
                  <a:outerShdw blurRad="38100" dist="38100" dir="2700000" algn="tl">
                    <a:srgbClr val="C0C0C0"/>
                  </a:outerShdw>
                </a:effectLst>
                <a:cs typeface="Arial" charset="0"/>
              </a:rPr>
              <a:t>ΑΖΑ</a:t>
            </a:r>
            <a:r>
              <a:rPr lang="en-US" sz="1200" b="1" i="1">
                <a:solidFill>
                  <a:srgbClr val="FF0000"/>
                </a:solidFill>
                <a:effectLst>
                  <a:outerShdw blurRad="38100" dist="38100" dir="2700000" algn="tl">
                    <a:srgbClr val="C0C0C0"/>
                  </a:outerShdw>
                </a:effectLst>
                <a:cs typeface="Arial" charset="0"/>
              </a:rPr>
              <a:t>:</a:t>
            </a:r>
            <a:r>
              <a:rPr lang="el-GR" sz="1200" b="1" i="1">
                <a:solidFill>
                  <a:srgbClr val="FF0000"/>
                </a:solidFill>
                <a:effectLst>
                  <a:outerShdw blurRad="38100" dist="38100" dir="2700000" algn="tl">
                    <a:srgbClr val="C0C0C0"/>
                  </a:outerShdw>
                </a:effectLst>
                <a:cs typeface="Arial" charset="0"/>
              </a:rPr>
              <a:t> 1-3</a:t>
            </a:r>
            <a:r>
              <a:rPr lang="en-US" sz="1200" b="1" i="1">
                <a:solidFill>
                  <a:srgbClr val="FF0000"/>
                </a:solidFill>
                <a:effectLst>
                  <a:outerShdw blurRad="38100" dist="38100" dir="2700000" algn="tl">
                    <a:srgbClr val="C0C0C0"/>
                  </a:outerShdw>
                </a:effectLst>
                <a:cs typeface="Arial" charset="0"/>
              </a:rPr>
              <a:t>mg/kg/</a:t>
            </a:r>
            <a:r>
              <a:rPr lang="el-GR" sz="1200" b="1" i="1">
                <a:solidFill>
                  <a:srgbClr val="FF0000"/>
                </a:solidFill>
                <a:effectLst>
                  <a:outerShdw blurRad="38100" dist="38100" dir="2700000" algn="tl">
                    <a:srgbClr val="C0C0C0"/>
                  </a:outerShdw>
                </a:effectLst>
                <a:cs typeface="Arial" charset="0"/>
              </a:rPr>
              <a:t>μέρα</a:t>
            </a:r>
          </a:p>
          <a:p>
            <a:pPr>
              <a:spcBef>
                <a:spcPct val="50000"/>
              </a:spcBef>
              <a:defRPr/>
            </a:pPr>
            <a:r>
              <a:rPr lang="en-US" sz="1200" b="1" i="1">
                <a:solidFill>
                  <a:srgbClr val="FF0000"/>
                </a:solidFill>
                <a:effectLst>
                  <a:outerShdw blurRad="38100" dist="38100" dir="2700000" algn="tl">
                    <a:srgbClr val="C0C0C0"/>
                  </a:outerShdw>
                </a:effectLst>
                <a:cs typeface="Arial" charset="0"/>
              </a:rPr>
              <a:t>MMF: O,5g-3g/</a:t>
            </a:r>
            <a:r>
              <a:rPr lang="el-GR" sz="1200" b="1" i="1">
                <a:solidFill>
                  <a:srgbClr val="FF0000"/>
                </a:solidFill>
                <a:effectLst>
                  <a:outerShdw blurRad="38100" dist="38100" dir="2700000" algn="tl">
                    <a:srgbClr val="C0C0C0"/>
                  </a:outerShdw>
                </a:effectLst>
                <a:cs typeface="Arial" charset="0"/>
              </a:rPr>
              <a:t>μέρα</a:t>
            </a:r>
            <a:endParaRPr lang="en-US" sz="1200" b="1" i="1">
              <a:solidFill>
                <a:srgbClr val="FF0000"/>
              </a:solidFill>
              <a:effectLst>
                <a:outerShdw blurRad="38100" dist="38100" dir="2700000" algn="tl">
                  <a:srgbClr val="C0C0C0"/>
                </a:outerShdw>
              </a:effectLst>
              <a:cs typeface="Arial" charset="0"/>
            </a:endParaRPr>
          </a:p>
          <a:p>
            <a:pPr>
              <a:spcBef>
                <a:spcPct val="50000"/>
              </a:spcBef>
              <a:defRPr/>
            </a:pPr>
            <a:endParaRPr lang="en-GB" sz="1200" b="1" i="1">
              <a:effectLst>
                <a:outerShdw blurRad="38100" dist="38100" dir="2700000" algn="tl">
                  <a:srgbClr val="C0C0C0"/>
                </a:outerShdw>
              </a:effectLst>
            </a:endParaRPr>
          </a:p>
        </p:txBody>
      </p:sp>
      <p:pic>
        <p:nvPicPr>
          <p:cNvPr id="67587" name="Picture 7"/>
          <p:cNvPicPr>
            <a:picLocks noGrp="1" noChangeAspect="1" noChangeArrowheads="1"/>
          </p:cNvPicPr>
          <p:nvPr>
            <p:ph type="body" idx="1"/>
          </p:nvPr>
        </p:nvPicPr>
        <p:blipFill>
          <a:blip r:embed="rId2"/>
          <a:srcRect/>
          <a:stretch>
            <a:fillRect/>
          </a:stretch>
        </p:blipFill>
        <p:spPr>
          <a:xfrm>
            <a:off x="1979613" y="1916113"/>
            <a:ext cx="5545137" cy="3794125"/>
          </a:xfrm>
        </p:spPr>
      </p:pic>
      <p:sp>
        <p:nvSpPr>
          <p:cNvPr id="67588" name="Text Box 8"/>
          <p:cNvSpPr txBox="1">
            <a:spLocks noChangeArrowheads="1"/>
          </p:cNvSpPr>
          <p:nvPr/>
        </p:nvSpPr>
        <p:spPr bwMode="auto">
          <a:xfrm>
            <a:off x="7019925" y="6613525"/>
            <a:ext cx="2555875" cy="244475"/>
          </a:xfrm>
          <a:prstGeom prst="rect">
            <a:avLst/>
          </a:prstGeom>
          <a:noFill/>
          <a:ln w="9525">
            <a:noFill/>
            <a:miter lim="800000"/>
            <a:headEnd/>
            <a:tailEnd/>
          </a:ln>
        </p:spPr>
        <p:txBody>
          <a:bodyPr>
            <a:spAutoFit/>
          </a:bodyPr>
          <a:lstStyle/>
          <a:p>
            <a:pPr>
              <a:spcBef>
                <a:spcPct val="50000"/>
              </a:spcBef>
            </a:pPr>
            <a:r>
              <a:rPr lang="en-US" sz="1000"/>
              <a:t>           </a:t>
            </a:r>
            <a:r>
              <a:rPr lang="el-GR" sz="1000"/>
              <a:t>Ν Ε</a:t>
            </a:r>
            <a:r>
              <a:rPr lang="en-US" sz="1000"/>
              <a:t>ngl J Med 2004;350:971</a:t>
            </a:r>
            <a:endParaRPr lang="en-GB" sz="1000"/>
          </a:p>
        </p:txBody>
      </p:sp>
      <p:sp>
        <p:nvSpPr>
          <p:cNvPr id="85001" name="Text Box 9"/>
          <p:cNvSpPr txBox="1">
            <a:spLocks noChangeArrowheads="1"/>
          </p:cNvSpPr>
          <p:nvPr/>
        </p:nvSpPr>
        <p:spPr bwMode="auto">
          <a:xfrm>
            <a:off x="2987675" y="1268413"/>
            <a:ext cx="3168650" cy="457200"/>
          </a:xfrm>
          <a:prstGeom prst="rect">
            <a:avLst/>
          </a:prstGeom>
          <a:noFill/>
          <a:ln w="9525">
            <a:noFill/>
            <a:miter lim="800000"/>
            <a:headEnd/>
            <a:tailEnd/>
          </a:ln>
          <a:effectLst/>
        </p:spPr>
        <p:txBody>
          <a:bodyPr>
            <a:spAutoFit/>
          </a:bodyPr>
          <a:lstStyle/>
          <a:p>
            <a:pPr>
              <a:spcBef>
                <a:spcPct val="50000"/>
              </a:spcBef>
              <a:defRPr/>
            </a:pPr>
            <a:r>
              <a:rPr lang="el-GR" sz="2400" b="1" i="1">
                <a:solidFill>
                  <a:schemeClr val="folHlink"/>
                </a:solidFill>
                <a:effectLst>
                  <a:outerShdw blurRad="38100" dist="38100" dir="2700000" algn="tl">
                    <a:srgbClr val="C0C0C0"/>
                  </a:outerShdw>
                </a:effectLst>
              </a:rPr>
              <a:t>        ΕΠΙΒΙΩΣΗ</a:t>
            </a:r>
            <a:endParaRPr lang="en-GB" sz="2400" b="1" i="1">
              <a:solidFill>
                <a:schemeClr val="folHlink"/>
              </a:solidFill>
              <a:effectLst>
                <a:outerShdw blurRad="38100" dist="38100" dir="2700000" algn="tl">
                  <a:srgbClr val="C0C0C0"/>
                </a:outerShdw>
              </a:effectLst>
            </a:endParaRPr>
          </a:p>
        </p:txBody>
      </p:sp>
      <p:sp>
        <p:nvSpPr>
          <p:cNvPr id="67590" name="Line 10"/>
          <p:cNvSpPr>
            <a:spLocks noChangeShapeType="1"/>
          </p:cNvSpPr>
          <p:nvPr/>
        </p:nvSpPr>
        <p:spPr bwMode="auto">
          <a:xfrm flipV="1">
            <a:off x="6443663" y="2060575"/>
            <a:ext cx="0" cy="3168650"/>
          </a:xfrm>
          <a:prstGeom prst="line">
            <a:avLst/>
          </a:prstGeom>
          <a:noFill/>
          <a:ln w="38100">
            <a:solidFill>
              <a:srgbClr val="009900"/>
            </a:solidFill>
            <a:prstDash val="sysDot"/>
            <a:round/>
            <a:headEnd/>
            <a:tailEnd/>
          </a:ln>
        </p:spPr>
        <p:txBody>
          <a:bodyPr/>
          <a:lstStyle/>
          <a:p>
            <a:endParaRPr lang="el-GR"/>
          </a:p>
        </p:txBody>
      </p:sp>
      <p:sp>
        <p:nvSpPr>
          <p:cNvPr id="85003" name="Text Box 11"/>
          <p:cNvSpPr txBox="1">
            <a:spLocks noChangeArrowheads="1"/>
          </p:cNvSpPr>
          <p:nvPr/>
        </p:nvSpPr>
        <p:spPr bwMode="auto">
          <a:xfrm>
            <a:off x="5903913" y="1341438"/>
            <a:ext cx="3240087" cy="457200"/>
          </a:xfrm>
          <a:prstGeom prst="rect">
            <a:avLst/>
          </a:prstGeom>
          <a:noFill/>
          <a:ln w="9525">
            <a:noFill/>
            <a:miter lim="800000"/>
            <a:headEnd/>
            <a:tailEnd/>
          </a:ln>
          <a:effectLst/>
        </p:spPr>
        <p:txBody>
          <a:bodyPr>
            <a:spAutoFit/>
          </a:bodyPr>
          <a:lstStyle/>
          <a:p>
            <a:pPr>
              <a:spcBef>
                <a:spcPct val="50000"/>
              </a:spcBef>
              <a:defRPr/>
            </a:pPr>
            <a:r>
              <a:rPr lang="el-GR" sz="2400" b="1" i="1" u="sng">
                <a:solidFill>
                  <a:srgbClr val="009900"/>
                </a:solidFill>
                <a:effectLst>
                  <a:outerShdw blurRad="38100" dist="38100" dir="2700000" algn="tl">
                    <a:srgbClr val="C0C0C0"/>
                  </a:outerShdw>
                </a:effectLst>
              </a:rPr>
              <a:t>ΑΖΑ,ΜΜ</a:t>
            </a:r>
            <a:r>
              <a:rPr lang="en-US" sz="2400" b="1" i="1" u="sng">
                <a:solidFill>
                  <a:srgbClr val="009900"/>
                </a:solidFill>
                <a:effectLst>
                  <a:outerShdw blurRad="38100" dist="38100" dir="2700000" algn="tl">
                    <a:srgbClr val="C0C0C0"/>
                  </a:outerShdw>
                </a:effectLst>
              </a:rPr>
              <a:t>F&gt;CYC</a:t>
            </a:r>
            <a:endParaRPr lang="en-GB" sz="2400" b="1" i="1" u="sng">
              <a:solidFill>
                <a:srgbClr val="0099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p:txBody>
          <a:bodyPr/>
          <a:lstStyle/>
          <a:p>
            <a:pPr>
              <a:defRPr/>
            </a:pPr>
            <a:r>
              <a:rPr lang="el-GR" sz="3200" b="1" i="1" smtClean="0">
                <a:solidFill>
                  <a:srgbClr val="FF0000"/>
                </a:solidFill>
                <a:effectLst>
                  <a:outerShdw blurRad="38100" dist="38100" dir="2700000" algn="tl">
                    <a:srgbClr val="C0C0C0"/>
                  </a:outerShdw>
                </a:effectLst>
                <a:latin typeface="Arial" charset="0"/>
              </a:rPr>
              <a:t>ΘΕΡΑΠΕΙΑ ΣΥΝΤΗΡΗΣΗΣ</a:t>
            </a:r>
            <a:endParaRPr lang="en-GB" sz="3200" b="1" i="1" smtClean="0">
              <a:solidFill>
                <a:srgbClr val="FF0000"/>
              </a:solidFill>
              <a:effectLst>
                <a:outerShdw blurRad="38100" dist="38100" dir="2700000" algn="tl">
                  <a:srgbClr val="C0C0C0"/>
                </a:outerShdw>
              </a:effectLst>
              <a:latin typeface="Arial" charset="0"/>
            </a:endParaRPr>
          </a:p>
        </p:txBody>
      </p:sp>
      <p:pic>
        <p:nvPicPr>
          <p:cNvPr id="68610" name="Picture 4"/>
          <p:cNvPicPr>
            <a:picLocks noGrp="1" noChangeAspect="1" noChangeArrowheads="1"/>
          </p:cNvPicPr>
          <p:nvPr>
            <p:ph type="body" idx="1"/>
          </p:nvPr>
        </p:nvPicPr>
        <p:blipFill>
          <a:blip r:embed="rId2"/>
          <a:srcRect/>
          <a:stretch>
            <a:fillRect/>
          </a:stretch>
        </p:blipFill>
        <p:spPr>
          <a:xfrm>
            <a:off x="1835150" y="2297113"/>
            <a:ext cx="5345113" cy="3806825"/>
          </a:xfrm>
        </p:spPr>
      </p:pic>
      <p:sp>
        <p:nvSpPr>
          <p:cNvPr id="86021" name="Text Box 5"/>
          <p:cNvSpPr txBox="1">
            <a:spLocks noChangeArrowheads="1"/>
          </p:cNvSpPr>
          <p:nvPr/>
        </p:nvSpPr>
        <p:spPr bwMode="auto">
          <a:xfrm>
            <a:off x="1547813" y="1628775"/>
            <a:ext cx="6408737" cy="457200"/>
          </a:xfrm>
          <a:prstGeom prst="rect">
            <a:avLst/>
          </a:prstGeom>
          <a:noFill/>
          <a:ln w="9525">
            <a:noFill/>
            <a:miter lim="800000"/>
            <a:headEnd/>
            <a:tailEnd/>
          </a:ln>
          <a:effectLst/>
        </p:spPr>
        <p:txBody>
          <a:bodyPr>
            <a:spAutoFit/>
          </a:bodyPr>
          <a:lstStyle/>
          <a:p>
            <a:pPr>
              <a:spcBef>
                <a:spcPct val="50000"/>
              </a:spcBef>
              <a:defRPr/>
            </a:pPr>
            <a:r>
              <a:rPr lang="el-GR" sz="2400" b="1" i="1">
                <a:effectLst>
                  <a:outerShdw blurRad="38100" dist="38100" dir="2700000" algn="tl">
                    <a:srgbClr val="C0C0C0"/>
                  </a:outerShdw>
                </a:effectLst>
              </a:rPr>
              <a:t>               </a:t>
            </a:r>
            <a:r>
              <a:rPr lang="el-GR" sz="2400" b="1" i="1">
                <a:solidFill>
                  <a:schemeClr val="folHlink"/>
                </a:solidFill>
                <a:effectLst>
                  <a:outerShdw blurRad="38100" dist="38100" dir="2700000" algn="tl">
                    <a:srgbClr val="C0C0C0"/>
                  </a:outerShdw>
                </a:effectLst>
              </a:rPr>
              <a:t>ΝΕΦΡΙΚΕΣ ΥΠΟΤΡΟΠΕΣ</a:t>
            </a:r>
            <a:endParaRPr lang="en-GB" sz="2400" b="1" i="1">
              <a:solidFill>
                <a:schemeClr val="folHlink"/>
              </a:solidFill>
              <a:effectLst>
                <a:outerShdw blurRad="38100" dist="38100" dir="2700000" algn="tl">
                  <a:srgbClr val="C0C0C0"/>
                </a:outerShdw>
              </a:effectLst>
            </a:endParaRPr>
          </a:p>
        </p:txBody>
      </p:sp>
      <p:sp>
        <p:nvSpPr>
          <p:cNvPr id="68612" name="Line 6"/>
          <p:cNvSpPr>
            <a:spLocks noChangeShapeType="1"/>
          </p:cNvSpPr>
          <p:nvPr/>
        </p:nvSpPr>
        <p:spPr bwMode="auto">
          <a:xfrm flipV="1">
            <a:off x="6300788" y="3213100"/>
            <a:ext cx="0" cy="2376488"/>
          </a:xfrm>
          <a:prstGeom prst="line">
            <a:avLst/>
          </a:prstGeom>
          <a:noFill/>
          <a:ln w="38100">
            <a:solidFill>
              <a:srgbClr val="009900"/>
            </a:solidFill>
            <a:prstDash val="sysDot"/>
            <a:round/>
            <a:headEnd/>
            <a:tailEnd/>
          </a:ln>
        </p:spPr>
        <p:txBody>
          <a:bodyPr/>
          <a:lstStyle/>
          <a:p>
            <a:endParaRPr lang="el-GR"/>
          </a:p>
        </p:txBody>
      </p:sp>
      <p:sp>
        <p:nvSpPr>
          <p:cNvPr id="86023" name="Text Box 7"/>
          <p:cNvSpPr txBox="1">
            <a:spLocks noChangeArrowheads="1"/>
          </p:cNvSpPr>
          <p:nvPr/>
        </p:nvSpPr>
        <p:spPr bwMode="auto">
          <a:xfrm>
            <a:off x="5903913" y="2205038"/>
            <a:ext cx="3240087" cy="457200"/>
          </a:xfrm>
          <a:prstGeom prst="rect">
            <a:avLst/>
          </a:prstGeom>
          <a:noFill/>
          <a:ln w="9525">
            <a:noFill/>
            <a:miter lim="800000"/>
            <a:headEnd/>
            <a:tailEnd/>
          </a:ln>
          <a:effectLst/>
        </p:spPr>
        <p:txBody>
          <a:bodyPr>
            <a:spAutoFit/>
          </a:bodyPr>
          <a:lstStyle/>
          <a:p>
            <a:pPr>
              <a:spcBef>
                <a:spcPct val="50000"/>
              </a:spcBef>
              <a:defRPr/>
            </a:pPr>
            <a:r>
              <a:rPr lang="el-GR" sz="2400" b="1" i="1" u="sng">
                <a:solidFill>
                  <a:srgbClr val="009900"/>
                </a:solidFill>
                <a:effectLst>
                  <a:outerShdw blurRad="38100" dist="38100" dir="2700000" algn="tl">
                    <a:srgbClr val="C0C0C0"/>
                  </a:outerShdw>
                </a:effectLst>
              </a:rPr>
              <a:t>ΑΖΑ,ΜΜ</a:t>
            </a:r>
            <a:r>
              <a:rPr lang="en-US" sz="2400" b="1" i="1" u="sng">
                <a:solidFill>
                  <a:srgbClr val="009900"/>
                </a:solidFill>
                <a:effectLst>
                  <a:outerShdw blurRad="38100" dist="38100" dir="2700000" algn="tl">
                    <a:srgbClr val="C0C0C0"/>
                  </a:outerShdw>
                </a:effectLst>
              </a:rPr>
              <a:t>F&gt;CYC</a:t>
            </a:r>
            <a:endParaRPr lang="en-GB" sz="2400" b="1" i="1" u="sng">
              <a:solidFill>
                <a:srgbClr val="009900"/>
              </a:solidFill>
              <a:effectLst>
                <a:outerShdw blurRad="38100" dist="38100" dir="2700000" algn="tl">
                  <a:srgbClr val="C0C0C0"/>
                </a:outerShdw>
              </a:effectLst>
            </a:endParaRPr>
          </a:p>
        </p:txBody>
      </p:sp>
      <p:sp>
        <p:nvSpPr>
          <p:cNvPr id="68614" name="Text Box 8"/>
          <p:cNvSpPr txBox="1">
            <a:spLocks noChangeArrowheads="1"/>
          </p:cNvSpPr>
          <p:nvPr/>
        </p:nvSpPr>
        <p:spPr bwMode="auto">
          <a:xfrm>
            <a:off x="7019925" y="6613525"/>
            <a:ext cx="2555875" cy="244475"/>
          </a:xfrm>
          <a:prstGeom prst="rect">
            <a:avLst/>
          </a:prstGeom>
          <a:noFill/>
          <a:ln w="9525">
            <a:noFill/>
            <a:miter lim="800000"/>
            <a:headEnd/>
            <a:tailEnd/>
          </a:ln>
        </p:spPr>
        <p:txBody>
          <a:bodyPr>
            <a:spAutoFit/>
          </a:bodyPr>
          <a:lstStyle/>
          <a:p>
            <a:pPr>
              <a:spcBef>
                <a:spcPct val="50000"/>
              </a:spcBef>
            </a:pPr>
            <a:r>
              <a:rPr lang="en-US" sz="1000"/>
              <a:t>           </a:t>
            </a:r>
            <a:r>
              <a:rPr lang="el-GR" sz="1000"/>
              <a:t>Ν Ε</a:t>
            </a:r>
            <a:r>
              <a:rPr lang="en-US" sz="1000"/>
              <a:t>ngl J Med 2004;350:971</a:t>
            </a:r>
            <a:endParaRPr lang="en-GB" sz="10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p:txBody>
          <a:bodyPr/>
          <a:lstStyle/>
          <a:p>
            <a:pPr>
              <a:defRPr/>
            </a:pPr>
            <a:r>
              <a:rPr lang="el-GR" sz="3200" b="1" i="1" smtClean="0">
                <a:solidFill>
                  <a:srgbClr val="FF0000"/>
                </a:solidFill>
                <a:effectLst>
                  <a:outerShdw blurRad="38100" dist="38100" dir="2700000" algn="tl">
                    <a:srgbClr val="C0C0C0"/>
                  </a:outerShdw>
                </a:effectLst>
                <a:latin typeface="Arial" charset="0"/>
              </a:rPr>
              <a:t>ΝΕΦΡΙΤΙΔΑ ΛΥΚΟΥ-ΥΠΟΤΡΟΠΕΣ</a:t>
            </a:r>
            <a:endParaRPr lang="en-GB" sz="3200" b="1" i="1" smtClean="0">
              <a:solidFill>
                <a:srgbClr val="FF0000"/>
              </a:solidFill>
              <a:effectLst>
                <a:outerShdw blurRad="38100" dist="38100" dir="2700000" algn="tl">
                  <a:srgbClr val="C0C0C0"/>
                </a:outerShdw>
              </a:effectLst>
              <a:latin typeface="Arial" charset="0"/>
            </a:endParaRPr>
          </a:p>
        </p:txBody>
      </p:sp>
      <p:sp>
        <p:nvSpPr>
          <p:cNvPr id="62467" name="Rectangle 3"/>
          <p:cNvSpPr>
            <a:spLocks noGrp="1"/>
          </p:cNvSpPr>
          <p:nvPr>
            <p:ph type="body" idx="4294967295"/>
          </p:nvPr>
        </p:nvSpPr>
        <p:spPr/>
        <p:txBody>
          <a:bodyPr/>
          <a:lstStyle/>
          <a:p>
            <a:pPr>
              <a:buFont typeface="Arial" charset="0"/>
              <a:buNone/>
              <a:defRPr/>
            </a:pPr>
            <a:endParaRPr lang="el-GR" smtClean="0"/>
          </a:p>
          <a:p>
            <a:pPr>
              <a:buFont typeface="Arial" charset="0"/>
              <a:buNone/>
              <a:defRPr/>
            </a:pPr>
            <a:endParaRPr lang="el-GR" smtClean="0"/>
          </a:p>
          <a:p>
            <a:pPr>
              <a:buFont typeface="Arial" charset="0"/>
              <a:buNone/>
              <a:defRPr/>
            </a:pPr>
            <a:r>
              <a:rPr lang="el-GR" smtClean="0"/>
              <a:t> </a:t>
            </a:r>
            <a:r>
              <a:rPr lang="el-GR" sz="2800" i="1" smtClean="0">
                <a:solidFill>
                  <a:schemeClr val="folHlink"/>
                </a:solidFill>
                <a:effectLst>
                  <a:outerShdw blurRad="38100" dist="38100" dir="2700000" algn="tl">
                    <a:srgbClr val="C0C0C0"/>
                  </a:outerShdw>
                </a:effectLst>
                <a:latin typeface="Comic Sans MS" pitchFamily="66" charset="0"/>
              </a:rPr>
              <a:t>Η πιθανότητα εμφάνισης υποτροπών εξαρτάται </a:t>
            </a:r>
          </a:p>
          <a:p>
            <a:pPr>
              <a:buFont typeface="Arial" charset="0"/>
              <a:buNone/>
              <a:defRPr/>
            </a:pPr>
            <a:r>
              <a:rPr lang="el-GR" sz="2800" i="1" smtClean="0">
                <a:solidFill>
                  <a:schemeClr val="folHlink"/>
                </a:solidFill>
                <a:effectLst>
                  <a:outerShdw blurRad="38100" dist="38100" dir="2700000" algn="tl">
                    <a:srgbClr val="C0C0C0"/>
                  </a:outerShdw>
                </a:effectLst>
                <a:latin typeface="Comic Sans MS" pitchFamily="66" charset="0"/>
              </a:rPr>
              <a:t> από την επίτευξη πλήρους ή μερικής ύφεσης και </a:t>
            </a:r>
          </a:p>
          <a:p>
            <a:pPr>
              <a:buFont typeface="Arial" charset="0"/>
              <a:buNone/>
              <a:defRPr/>
            </a:pPr>
            <a:r>
              <a:rPr lang="el-GR" sz="2800" i="1" smtClean="0">
                <a:solidFill>
                  <a:schemeClr val="folHlink"/>
                </a:solidFill>
                <a:effectLst>
                  <a:outerShdw blurRad="38100" dist="38100" dir="2700000" algn="tl">
                    <a:srgbClr val="C0C0C0"/>
                  </a:outerShdw>
                </a:effectLst>
                <a:latin typeface="Comic Sans MS" pitchFamily="66" charset="0"/>
              </a:rPr>
              <a:t> από το είδος της θεραπείας συντήρησης</a:t>
            </a:r>
            <a:endParaRPr lang="en-GB" sz="2800" i="1" smtClean="0">
              <a:solidFill>
                <a:schemeClr val="folHlink"/>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 Τίτλος"/>
          <p:cNvSpPr>
            <a:spLocks noGrp="1"/>
          </p:cNvSpPr>
          <p:nvPr>
            <p:ph type="title" idx="4294967295"/>
          </p:nvPr>
        </p:nvSpPr>
        <p:spPr>
          <a:xfrm>
            <a:off x="0" y="0"/>
            <a:ext cx="9144000" cy="1143000"/>
          </a:xfrm>
        </p:spPr>
        <p:txBody>
          <a:bodyPr>
            <a:normAutofit/>
          </a:bodyPr>
          <a:lstStyle/>
          <a:p>
            <a:pPr eaLnBrk="1" hangingPunct="1">
              <a:defRPr/>
            </a:pPr>
            <a:r>
              <a:rPr lang="en-US" sz="3200" b="1" i="1" smtClean="0">
                <a:solidFill>
                  <a:srgbClr val="FF0000"/>
                </a:solidFill>
                <a:effectLst>
                  <a:outerShdw blurRad="38100" dist="38100" dir="2700000" algn="tl">
                    <a:srgbClr val="C0C0C0"/>
                  </a:outerShdw>
                </a:effectLst>
              </a:rPr>
              <a:t>Mycophenolate versus Azathioprine</a:t>
            </a:r>
            <a:br>
              <a:rPr lang="en-US" sz="3200" b="1" i="1" smtClean="0">
                <a:solidFill>
                  <a:srgbClr val="FF0000"/>
                </a:solidFill>
                <a:effectLst>
                  <a:outerShdw blurRad="38100" dist="38100" dir="2700000" algn="tl">
                    <a:srgbClr val="C0C0C0"/>
                  </a:outerShdw>
                </a:effectLst>
              </a:rPr>
            </a:br>
            <a:r>
              <a:rPr lang="en-US" sz="3200" b="1" i="1" smtClean="0">
                <a:solidFill>
                  <a:srgbClr val="FF0000"/>
                </a:solidFill>
                <a:effectLst>
                  <a:outerShdw blurRad="38100" dist="38100" dir="2700000" algn="tl">
                    <a:srgbClr val="C0C0C0"/>
                  </a:outerShdw>
                </a:effectLst>
              </a:rPr>
              <a:t>as Maintenance Therapy for Lupus Nephritis(ALMS)</a:t>
            </a:r>
            <a:endParaRPr lang="el-GR" sz="3200" b="1" i="1" smtClean="0">
              <a:solidFill>
                <a:srgbClr val="FF0000"/>
              </a:solidFill>
              <a:effectLst>
                <a:outerShdw blurRad="38100" dist="38100" dir="2700000" algn="tl">
                  <a:srgbClr val="C0C0C0"/>
                </a:outerShdw>
              </a:effectLst>
            </a:endParaRPr>
          </a:p>
        </p:txBody>
      </p:sp>
      <p:sp>
        <p:nvSpPr>
          <p:cNvPr id="71682" name="2 - Θέση περιεχομένου"/>
          <p:cNvSpPr>
            <a:spLocks noGrp="1"/>
          </p:cNvSpPr>
          <p:nvPr>
            <p:ph idx="4294967295"/>
          </p:nvPr>
        </p:nvSpPr>
        <p:spPr>
          <a:xfrm>
            <a:off x="214313" y="1385888"/>
            <a:ext cx="8929687" cy="5472112"/>
          </a:xfrm>
        </p:spPr>
        <p:txBody>
          <a:bodyPr/>
          <a:lstStyle/>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r>
              <a:rPr lang="en-US" sz="2000" i="1" smtClean="0">
                <a:effectLst>
                  <a:outerShdw blurRad="38100" dist="38100" dir="2700000" algn="tl">
                    <a:srgbClr val="C0C0C0"/>
                  </a:outerShdw>
                </a:effectLst>
              </a:rPr>
              <a:t>A total of 227 patients were randomly assigned to maintenance treatment (116 to</a:t>
            </a:r>
          </a:p>
          <a:p>
            <a:pPr eaLnBrk="1" hangingPunct="1">
              <a:buFont typeface="Arial" charset="0"/>
              <a:buNone/>
              <a:defRPr/>
            </a:pPr>
            <a:r>
              <a:rPr lang="en-US" sz="2000" i="1" smtClean="0">
                <a:effectLst>
                  <a:outerShdw blurRad="38100" dist="38100" dir="2700000" algn="tl">
                    <a:srgbClr val="C0C0C0"/>
                  </a:outerShdw>
                </a:effectLst>
              </a:rPr>
              <a:t>mycophenolate mofetil and 111 to azathioprine).</a:t>
            </a:r>
          </a:p>
          <a:p>
            <a:pPr eaLnBrk="1" hangingPunct="1">
              <a:buFont typeface="Arial" charset="0"/>
              <a:buNone/>
              <a:defRPr/>
            </a:pPr>
            <a:endParaRPr lang="en-US" sz="2000" i="1" smtClean="0">
              <a:effectLst>
                <a:outerShdw blurRad="38100" dist="38100" dir="2700000" algn="tl">
                  <a:srgbClr val="C0C0C0"/>
                </a:outerShdw>
              </a:effectLst>
            </a:endParaRPr>
          </a:p>
          <a:p>
            <a:pPr eaLnBrk="1" hangingPunct="1">
              <a:buFont typeface="Arial" charset="0"/>
              <a:buNone/>
              <a:defRPr/>
            </a:pPr>
            <a:r>
              <a:rPr lang="en-US" sz="2000" i="1" smtClean="0">
                <a:effectLst>
                  <a:outerShdw blurRad="38100" dist="38100" dir="2700000" algn="tl">
                    <a:srgbClr val="C0C0C0"/>
                  </a:outerShdw>
                </a:effectLst>
              </a:rPr>
              <a:t>Conclusion: </a:t>
            </a:r>
            <a:r>
              <a:rPr lang="en-US" sz="2000" b="1" i="1" smtClean="0">
                <a:solidFill>
                  <a:schemeClr val="hlink"/>
                </a:solidFill>
                <a:effectLst>
                  <a:outerShdw blurRad="38100" dist="38100" dir="2700000" algn="tl">
                    <a:srgbClr val="C0C0C0"/>
                  </a:outerShdw>
                </a:effectLst>
              </a:rPr>
              <a:t>MMF was superior to AZA in maintaining renal response</a:t>
            </a:r>
            <a:r>
              <a:rPr lang="en-US" sz="2000" i="1" smtClean="0">
                <a:effectLst>
                  <a:outerShdw blurRad="38100" dist="38100" dir="2700000" algn="tl">
                    <a:srgbClr val="C0C0C0"/>
                  </a:outerShdw>
                </a:effectLst>
              </a:rPr>
              <a:t> to treatment</a:t>
            </a:r>
          </a:p>
          <a:p>
            <a:pPr eaLnBrk="1" hangingPunct="1">
              <a:buFont typeface="Arial" charset="0"/>
              <a:buNone/>
              <a:defRPr/>
            </a:pPr>
            <a:r>
              <a:rPr lang="en-US" sz="2000" i="1" smtClean="0">
                <a:effectLst>
                  <a:outerShdw blurRad="38100" dist="38100" dir="2700000" algn="tl">
                    <a:srgbClr val="C0C0C0"/>
                  </a:outerShdw>
                </a:effectLst>
              </a:rPr>
              <a:t>and in preventing relapse in parients with lupus nephritis who had a response to </a:t>
            </a:r>
          </a:p>
          <a:p>
            <a:pPr eaLnBrk="1" hangingPunct="1">
              <a:buFont typeface="Arial" charset="0"/>
              <a:buNone/>
              <a:defRPr/>
            </a:pPr>
            <a:r>
              <a:rPr lang="en-US" sz="2000" i="1" smtClean="0">
                <a:effectLst>
                  <a:outerShdw blurRad="38100" dist="38100" dir="2700000" algn="tl">
                    <a:srgbClr val="C0C0C0"/>
                  </a:outerShdw>
                </a:effectLst>
              </a:rPr>
              <a:t>induction therapy.</a:t>
            </a:r>
          </a:p>
          <a:p>
            <a:pPr eaLnBrk="1" hangingPunct="1">
              <a:buFont typeface="Arial" charset="0"/>
              <a:buNone/>
              <a:defRPr/>
            </a:pPr>
            <a:endParaRPr lang="en-US" sz="20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endParaRPr lang="en-US" sz="1200" smtClean="0"/>
          </a:p>
          <a:p>
            <a:pPr eaLnBrk="1" hangingPunct="1">
              <a:buFont typeface="Arial" charset="0"/>
              <a:buNone/>
              <a:defRPr/>
            </a:pPr>
            <a:r>
              <a:rPr lang="en-US" sz="1200" smtClean="0"/>
              <a:t>                                                                                                                                                                                                                 </a:t>
            </a:r>
          </a:p>
        </p:txBody>
      </p:sp>
      <p:sp>
        <p:nvSpPr>
          <p:cNvPr id="4" name="3 - Ορθογώνιο"/>
          <p:cNvSpPr/>
          <p:nvPr/>
        </p:nvSpPr>
        <p:spPr>
          <a:xfrm>
            <a:off x="214313" y="1428750"/>
            <a:ext cx="8572500" cy="1311275"/>
          </a:xfrm>
          <a:prstGeom prst="rect">
            <a:avLst/>
          </a:prstGeom>
        </p:spPr>
        <p:txBody>
          <a:bodyPr>
            <a:spAutoFit/>
          </a:bodyPr>
          <a:lstStyle/>
          <a:p>
            <a:pPr>
              <a:defRPr/>
            </a:pPr>
            <a:r>
              <a:rPr lang="en-US" sz="2000" i="1">
                <a:effectLst>
                  <a:outerShdw blurRad="38100" dist="38100" dir="2700000" algn="tl">
                    <a:srgbClr val="C0C0C0"/>
                  </a:outerShdw>
                </a:effectLst>
                <a:latin typeface="Calibri" pitchFamily="34" charset="0"/>
              </a:rPr>
              <a:t>Methods: We carried out a </a:t>
            </a:r>
            <a:r>
              <a:rPr lang="en-US" sz="2000" i="1">
                <a:solidFill>
                  <a:schemeClr val="folHlink"/>
                </a:solidFill>
                <a:effectLst>
                  <a:outerShdw blurRad="38100" dist="38100" dir="2700000" algn="tl">
                    <a:srgbClr val="C0C0C0"/>
                  </a:outerShdw>
                </a:effectLst>
                <a:latin typeface="Calibri" pitchFamily="34" charset="0"/>
              </a:rPr>
              <a:t>36-month</a:t>
            </a:r>
            <a:r>
              <a:rPr lang="en-US" sz="2000" i="1">
                <a:effectLst>
                  <a:outerShdw blurRad="38100" dist="38100" dir="2700000" algn="tl">
                    <a:srgbClr val="C0C0C0"/>
                  </a:outerShdw>
                </a:effectLst>
                <a:latin typeface="Calibri" pitchFamily="34" charset="0"/>
              </a:rPr>
              <a:t>, randomized, double-blind, double-dummy, phase 3 study comparing oral </a:t>
            </a:r>
            <a:r>
              <a:rPr lang="en-US" sz="2000" b="1" i="1">
                <a:solidFill>
                  <a:srgbClr val="E46C0A"/>
                </a:solidFill>
                <a:effectLst>
                  <a:outerShdw blurRad="38100" dist="38100" dir="2700000" algn="tl">
                    <a:srgbClr val="C0C0C0"/>
                  </a:outerShdw>
                </a:effectLst>
                <a:latin typeface="Calibri" pitchFamily="34" charset="0"/>
              </a:rPr>
              <a:t>mycophenolate mofetil (2 g per day) </a:t>
            </a:r>
            <a:r>
              <a:rPr lang="en-US" sz="2000" i="1">
                <a:effectLst>
                  <a:outerShdw blurRad="38100" dist="38100" dir="2700000" algn="tl">
                    <a:srgbClr val="C0C0C0"/>
                  </a:outerShdw>
                </a:effectLst>
                <a:latin typeface="Calibri" pitchFamily="34" charset="0"/>
              </a:rPr>
              <a:t>and </a:t>
            </a:r>
            <a:r>
              <a:rPr lang="en-US" sz="2000" b="1" i="1">
                <a:solidFill>
                  <a:srgbClr val="92D050"/>
                </a:solidFill>
                <a:effectLst>
                  <a:outerShdw blurRad="38100" dist="38100" dir="2700000" algn="tl">
                    <a:srgbClr val="C0C0C0"/>
                  </a:outerShdw>
                </a:effectLst>
                <a:latin typeface="Calibri" pitchFamily="34" charset="0"/>
              </a:rPr>
              <a:t>oral azathioprine (2 mg per kilogram of body weight per day) </a:t>
            </a:r>
            <a:r>
              <a:rPr lang="en-US" sz="2000" i="1">
                <a:effectLst>
                  <a:outerShdw blurRad="38100" dist="38100" dir="2700000" algn="tl">
                    <a:srgbClr val="C0C0C0"/>
                  </a:outerShdw>
                </a:effectLst>
                <a:latin typeface="Calibri" pitchFamily="34" charset="0"/>
              </a:rPr>
              <a:t>plus placebo in each group, in patients who met response criteria during a 6-month induction trial.</a:t>
            </a:r>
            <a:endParaRPr lang="el-GR" sz="2000" i="1">
              <a:effectLst>
                <a:outerShdw blurRad="38100" dist="38100" dir="2700000" algn="tl">
                  <a:srgbClr val="C0C0C0"/>
                </a:outerShdw>
              </a:effectLst>
              <a:latin typeface="Calibri" pitchFamily="34" charset="0"/>
            </a:endParaRPr>
          </a:p>
        </p:txBody>
      </p:sp>
      <p:sp>
        <p:nvSpPr>
          <p:cNvPr id="70660" name="5 - Ορθογώνιο"/>
          <p:cNvSpPr>
            <a:spLocks noChangeArrowheads="1"/>
          </p:cNvSpPr>
          <p:nvPr/>
        </p:nvSpPr>
        <p:spPr bwMode="auto">
          <a:xfrm>
            <a:off x="6786563" y="6581775"/>
            <a:ext cx="2212975" cy="276225"/>
          </a:xfrm>
          <a:prstGeom prst="rect">
            <a:avLst/>
          </a:prstGeom>
          <a:noFill/>
          <a:ln w="9525">
            <a:noFill/>
            <a:miter lim="800000"/>
            <a:headEnd/>
            <a:tailEnd/>
          </a:ln>
        </p:spPr>
        <p:txBody>
          <a:bodyPr wrap="none">
            <a:spAutoFit/>
          </a:bodyPr>
          <a:lstStyle/>
          <a:p>
            <a:r>
              <a:rPr lang="en-US" sz="1200">
                <a:latin typeface="Calibri" pitchFamily="34" charset="0"/>
              </a:rPr>
              <a:t> N Engl J Med 2011;365:1886-95</a:t>
            </a:r>
            <a:endParaRPr lang="el-GR" sz="1200">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 Τίτλος"/>
          <p:cNvSpPr>
            <a:spLocks noGrp="1"/>
          </p:cNvSpPr>
          <p:nvPr>
            <p:ph type="title" idx="4294967295"/>
          </p:nvPr>
        </p:nvSpPr>
        <p:spPr>
          <a:xfrm>
            <a:off x="0" y="274638"/>
            <a:ext cx="9144000" cy="1143000"/>
          </a:xfrm>
        </p:spPr>
        <p:txBody>
          <a:bodyPr/>
          <a:lstStyle/>
          <a:p>
            <a:pPr eaLnBrk="1" hangingPunct="1">
              <a:defRPr/>
            </a:pPr>
            <a:r>
              <a:rPr lang="en-US" sz="3200" b="1" i="1" smtClean="0">
                <a:solidFill>
                  <a:srgbClr val="FF0000"/>
                </a:solidFill>
                <a:effectLst>
                  <a:outerShdw blurRad="38100" dist="38100" dir="2700000" algn="tl">
                    <a:srgbClr val="C0C0C0"/>
                  </a:outerShdw>
                </a:effectLst>
              </a:rPr>
              <a:t>Mycophenolate versus Azathioprine</a:t>
            </a:r>
            <a:br>
              <a:rPr lang="en-US" sz="3200" b="1" i="1" smtClean="0">
                <a:solidFill>
                  <a:srgbClr val="FF0000"/>
                </a:solidFill>
                <a:effectLst>
                  <a:outerShdw blurRad="38100" dist="38100" dir="2700000" algn="tl">
                    <a:srgbClr val="C0C0C0"/>
                  </a:outerShdw>
                </a:effectLst>
              </a:rPr>
            </a:br>
            <a:r>
              <a:rPr lang="en-US" sz="3200" b="1" i="1" smtClean="0">
                <a:solidFill>
                  <a:srgbClr val="FF0000"/>
                </a:solidFill>
                <a:effectLst>
                  <a:outerShdw blurRad="38100" dist="38100" dir="2700000" algn="tl">
                    <a:srgbClr val="C0C0C0"/>
                  </a:outerShdw>
                </a:effectLst>
              </a:rPr>
              <a:t>as Maintenance Therapy for Lupus Nephritis(ALMS)</a:t>
            </a:r>
            <a:endParaRPr lang="en-GB" sz="3200" b="1" i="1" smtClean="0">
              <a:solidFill>
                <a:srgbClr val="FF0000"/>
              </a:solidFill>
              <a:effectLst>
                <a:outerShdw blurRad="38100" dist="38100" dir="2700000" algn="tl">
                  <a:srgbClr val="C0C0C0"/>
                </a:outerShdw>
              </a:effectLst>
            </a:endParaRPr>
          </a:p>
        </p:txBody>
      </p:sp>
      <p:pic>
        <p:nvPicPr>
          <p:cNvPr id="71682" name="Picture 2"/>
          <p:cNvPicPr>
            <a:picLocks noGrp="1" noChangeAspect="1" noChangeArrowheads="1"/>
          </p:cNvPicPr>
          <p:nvPr>
            <p:ph idx="4294967295"/>
          </p:nvPr>
        </p:nvPicPr>
        <p:blipFill>
          <a:blip r:embed="rId2"/>
          <a:srcRect/>
          <a:stretch>
            <a:fillRect/>
          </a:stretch>
        </p:blipFill>
        <p:spPr>
          <a:xfrm>
            <a:off x="395288" y="1773238"/>
            <a:ext cx="8229600" cy="4084637"/>
          </a:xfrm>
        </p:spPr>
      </p:pic>
      <p:sp>
        <p:nvSpPr>
          <p:cNvPr id="71683" name="5 - Ορθογώνιο"/>
          <p:cNvSpPr>
            <a:spLocks noChangeArrowheads="1"/>
          </p:cNvSpPr>
          <p:nvPr/>
        </p:nvSpPr>
        <p:spPr bwMode="auto">
          <a:xfrm>
            <a:off x="7269163" y="6611938"/>
            <a:ext cx="1874837" cy="246062"/>
          </a:xfrm>
          <a:prstGeom prst="rect">
            <a:avLst/>
          </a:prstGeom>
          <a:noFill/>
          <a:ln w="9525">
            <a:noFill/>
            <a:miter lim="800000"/>
            <a:headEnd/>
            <a:tailEnd/>
          </a:ln>
        </p:spPr>
        <p:txBody>
          <a:bodyPr wrap="none">
            <a:spAutoFit/>
          </a:bodyPr>
          <a:lstStyle/>
          <a:p>
            <a:r>
              <a:rPr lang="en-US" sz="1000">
                <a:latin typeface="Calibri" pitchFamily="34" charset="0"/>
              </a:rPr>
              <a:t> N Engl J Med 2011;365:1886-95</a:t>
            </a:r>
            <a:endParaRPr lang="el-GR" sz="1000">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Τίτλος"/>
          <p:cNvSpPr>
            <a:spLocks noGrp="1"/>
          </p:cNvSpPr>
          <p:nvPr>
            <p:ph type="title" idx="4294967295"/>
          </p:nvPr>
        </p:nvSpPr>
        <p:spPr>
          <a:xfrm>
            <a:off x="0" y="0"/>
            <a:ext cx="9144000" cy="1143000"/>
          </a:xfrm>
        </p:spPr>
        <p:txBody>
          <a:bodyPr>
            <a:normAutofit/>
          </a:bodyPr>
          <a:lstStyle/>
          <a:p>
            <a:pPr eaLnBrk="1" hangingPunct="1">
              <a:defRPr/>
            </a:pPr>
            <a:r>
              <a:rPr lang="en-US" sz="3200" b="1" i="1" smtClean="0">
                <a:solidFill>
                  <a:srgbClr val="FF0000"/>
                </a:solidFill>
                <a:effectLst>
                  <a:outerShdw blurRad="38100" dist="38100" dir="2700000" algn="tl">
                    <a:srgbClr val="C0C0C0"/>
                  </a:outerShdw>
                </a:effectLst>
              </a:rPr>
              <a:t>Mycophenolate versus Azathioprine</a:t>
            </a:r>
            <a:br>
              <a:rPr lang="en-US" sz="3200" b="1" i="1" smtClean="0">
                <a:solidFill>
                  <a:srgbClr val="FF0000"/>
                </a:solidFill>
                <a:effectLst>
                  <a:outerShdw blurRad="38100" dist="38100" dir="2700000" algn="tl">
                    <a:srgbClr val="C0C0C0"/>
                  </a:outerShdw>
                </a:effectLst>
              </a:rPr>
            </a:br>
            <a:r>
              <a:rPr lang="en-US" sz="3200" b="1" i="1" smtClean="0">
                <a:solidFill>
                  <a:srgbClr val="FF0000"/>
                </a:solidFill>
                <a:effectLst>
                  <a:outerShdw blurRad="38100" dist="38100" dir="2700000" algn="tl">
                    <a:srgbClr val="C0C0C0"/>
                  </a:outerShdw>
                </a:effectLst>
              </a:rPr>
              <a:t>as Maintenance Therapy for Lupus Nephritis(ALMS)</a:t>
            </a:r>
            <a:endParaRPr lang="el-GR" sz="3200" b="1" i="1" smtClean="0">
              <a:solidFill>
                <a:srgbClr val="FF0000"/>
              </a:solidFill>
              <a:effectLst>
                <a:outerShdw blurRad="38100" dist="38100" dir="2700000" algn="tl">
                  <a:srgbClr val="C0C0C0"/>
                </a:outerShdw>
              </a:effectLst>
            </a:endParaRPr>
          </a:p>
        </p:txBody>
      </p:sp>
      <p:pic>
        <p:nvPicPr>
          <p:cNvPr id="72706" name="Picture 2"/>
          <p:cNvPicPr>
            <a:picLocks noGrp="1" noChangeAspect="1" noChangeArrowheads="1"/>
          </p:cNvPicPr>
          <p:nvPr>
            <p:ph idx="4294967295"/>
          </p:nvPr>
        </p:nvPicPr>
        <p:blipFill>
          <a:blip r:embed="rId2"/>
          <a:srcRect/>
          <a:stretch>
            <a:fillRect/>
          </a:stretch>
        </p:blipFill>
        <p:spPr>
          <a:xfrm>
            <a:off x="928688" y="1143000"/>
            <a:ext cx="3429000" cy="5503863"/>
          </a:xfrm>
        </p:spPr>
      </p:pic>
      <p:sp>
        <p:nvSpPr>
          <p:cNvPr id="72707" name="4 - Ορθογώνιο"/>
          <p:cNvSpPr>
            <a:spLocks noChangeArrowheads="1"/>
          </p:cNvSpPr>
          <p:nvPr/>
        </p:nvSpPr>
        <p:spPr bwMode="auto">
          <a:xfrm>
            <a:off x="6913563" y="6488113"/>
            <a:ext cx="2230437" cy="369887"/>
          </a:xfrm>
          <a:prstGeom prst="rect">
            <a:avLst/>
          </a:prstGeom>
          <a:noFill/>
          <a:ln w="9525">
            <a:noFill/>
            <a:miter lim="800000"/>
            <a:headEnd/>
            <a:tailEnd/>
          </a:ln>
        </p:spPr>
        <p:txBody>
          <a:bodyPr wrap="none">
            <a:spAutoFit/>
          </a:bodyPr>
          <a:lstStyle/>
          <a:p>
            <a:r>
              <a:rPr lang="en-US" sz="1800">
                <a:latin typeface="Calibri" pitchFamily="34" charset="0"/>
              </a:rPr>
              <a:t> </a:t>
            </a:r>
            <a:r>
              <a:rPr lang="en-US" sz="1200">
                <a:latin typeface="Calibri" pitchFamily="34" charset="0"/>
              </a:rPr>
              <a:t>N Engl J Med 2011;365:1886-95</a:t>
            </a:r>
            <a:endParaRPr lang="el-GR" sz="1200">
              <a:latin typeface="Calibri" pitchFamily="34" charset="0"/>
            </a:endParaRPr>
          </a:p>
        </p:txBody>
      </p:sp>
      <p:sp>
        <p:nvSpPr>
          <p:cNvPr id="73732" name="5 - Ορθογώνιο"/>
          <p:cNvSpPr>
            <a:spLocks noChangeArrowheads="1"/>
          </p:cNvSpPr>
          <p:nvPr/>
        </p:nvSpPr>
        <p:spPr bwMode="auto">
          <a:xfrm>
            <a:off x="4429125" y="3571875"/>
            <a:ext cx="4572000" cy="2014538"/>
          </a:xfrm>
          <a:prstGeom prst="rect">
            <a:avLst/>
          </a:prstGeom>
          <a:noFill/>
          <a:ln w="9525">
            <a:noFill/>
            <a:miter lim="800000"/>
            <a:headEnd/>
            <a:tailEnd/>
          </a:ln>
        </p:spPr>
        <p:txBody>
          <a:bodyPr>
            <a:spAutoFit/>
          </a:bodyPr>
          <a:lstStyle/>
          <a:p>
            <a:pPr>
              <a:defRPr/>
            </a:pPr>
            <a:r>
              <a:rPr lang="en-US" sz="1800" b="1" i="1">
                <a:effectLst>
                  <a:outerShdw blurRad="38100" dist="38100" dir="2700000" algn="tl">
                    <a:srgbClr val="C0C0C0"/>
                  </a:outerShdw>
                </a:effectLst>
                <a:latin typeface="Comic Sans MS" pitchFamily="66" charset="0"/>
              </a:rPr>
              <a:t>Conclusions:</a:t>
            </a:r>
          </a:p>
          <a:p>
            <a:pPr>
              <a:defRPr/>
            </a:pPr>
            <a:r>
              <a:rPr lang="en-US" sz="1800" b="1" i="1">
                <a:solidFill>
                  <a:srgbClr val="009900"/>
                </a:solidFill>
                <a:effectLst>
                  <a:outerShdw blurRad="38100" dist="38100" dir="2700000" algn="tl">
                    <a:srgbClr val="C0C0C0"/>
                  </a:outerShdw>
                </a:effectLst>
                <a:latin typeface="Comic Sans MS" pitchFamily="66" charset="0"/>
              </a:rPr>
              <a:t>Mycophenolate mofetil was superior to azathioprine in maintaining a renal response to treatment and in preventing relapse</a:t>
            </a:r>
            <a:r>
              <a:rPr lang="en-US" sz="1800" i="1">
                <a:effectLst>
                  <a:outerShdw blurRad="38100" dist="38100" dir="2700000" algn="tl">
                    <a:srgbClr val="C0C0C0"/>
                  </a:outerShdw>
                </a:effectLst>
                <a:latin typeface="Comic Sans MS" pitchFamily="66" charset="0"/>
              </a:rPr>
              <a:t> in patients with lupus nephritis who had a response to induction therapy.</a:t>
            </a:r>
            <a:endParaRPr lang="el-GR" sz="1800" i="1">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0"/>
            <a:ext cx="8964613" cy="1143000"/>
          </a:xfrm>
        </p:spPr>
        <p:txBody>
          <a:bodyPr>
            <a:normAutofit/>
          </a:bodyPr>
          <a:lstStyle/>
          <a:p>
            <a:pPr eaLnBrk="1" hangingPunct="1">
              <a:defRPr/>
            </a:pPr>
            <a:r>
              <a:rPr lang="en-US" sz="3200" b="1" i="1" smtClean="0">
                <a:solidFill>
                  <a:srgbClr val="FF0000"/>
                </a:solidFill>
                <a:effectLst>
                  <a:outerShdw blurRad="38100" dist="38100" dir="2700000" algn="tl">
                    <a:srgbClr val="C0C0C0"/>
                  </a:outerShdw>
                </a:effectLst>
              </a:rPr>
              <a:t>Mycophenolate versus Azathioprine</a:t>
            </a:r>
            <a:br>
              <a:rPr lang="en-US" sz="3200" b="1" i="1" smtClean="0">
                <a:solidFill>
                  <a:srgbClr val="FF0000"/>
                </a:solidFill>
                <a:effectLst>
                  <a:outerShdw blurRad="38100" dist="38100" dir="2700000" algn="tl">
                    <a:srgbClr val="C0C0C0"/>
                  </a:outerShdw>
                </a:effectLst>
              </a:rPr>
            </a:br>
            <a:r>
              <a:rPr lang="en-US" sz="3200" b="1" i="1" smtClean="0">
                <a:solidFill>
                  <a:srgbClr val="FF0000"/>
                </a:solidFill>
                <a:effectLst>
                  <a:outerShdw blurRad="38100" dist="38100" dir="2700000" algn="tl">
                    <a:srgbClr val="C0C0C0"/>
                  </a:outerShdw>
                </a:effectLst>
              </a:rPr>
              <a:t>as Maintenance Therapy for Lupus Nephritis(ALMS)</a:t>
            </a:r>
            <a:endParaRPr lang="el-GR" sz="3200" b="1" i="1" smtClean="0">
              <a:solidFill>
                <a:srgbClr val="FF0000"/>
              </a:solidFill>
              <a:effectLst>
                <a:outerShdw blurRad="38100" dist="38100" dir="2700000" algn="tl">
                  <a:srgbClr val="C0C0C0"/>
                </a:outerShdw>
              </a:effectLst>
            </a:endParaRPr>
          </a:p>
        </p:txBody>
      </p:sp>
      <p:sp>
        <p:nvSpPr>
          <p:cNvPr id="73730" name="2 - Θέση περιεχομένου"/>
          <p:cNvSpPr>
            <a:spLocks noGrp="1"/>
          </p:cNvSpPr>
          <p:nvPr>
            <p:ph idx="4294967295"/>
          </p:nvPr>
        </p:nvSpPr>
        <p:spPr/>
        <p:txBody>
          <a:bodyPr/>
          <a:lstStyle/>
          <a:p>
            <a:pPr eaLnBrk="1" hangingPunct="1"/>
            <a:endParaRPr lang="en-GB" smtClean="0"/>
          </a:p>
        </p:txBody>
      </p:sp>
      <p:pic>
        <p:nvPicPr>
          <p:cNvPr id="73731" name="Picture 2"/>
          <p:cNvPicPr>
            <a:picLocks noChangeAspect="1" noChangeArrowheads="1"/>
          </p:cNvPicPr>
          <p:nvPr/>
        </p:nvPicPr>
        <p:blipFill>
          <a:blip r:embed="rId2"/>
          <a:srcRect/>
          <a:stretch>
            <a:fillRect/>
          </a:stretch>
        </p:blipFill>
        <p:spPr bwMode="auto">
          <a:xfrm>
            <a:off x="0" y="1268413"/>
            <a:ext cx="8867775" cy="4816475"/>
          </a:xfrm>
          <a:prstGeom prst="rect">
            <a:avLst/>
          </a:prstGeom>
          <a:noFill/>
          <a:ln w="9525">
            <a:noFill/>
            <a:miter lim="800000"/>
            <a:headEnd/>
            <a:tailEnd/>
          </a:ln>
        </p:spPr>
      </p:pic>
      <p:sp>
        <p:nvSpPr>
          <p:cNvPr id="73732" name="4 - Ορθογώνιο"/>
          <p:cNvSpPr>
            <a:spLocks noChangeArrowheads="1"/>
          </p:cNvSpPr>
          <p:nvPr/>
        </p:nvSpPr>
        <p:spPr bwMode="auto">
          <a:xfrm>
            <a:off x="6913563" y="6488113"/>
            <a:ext cx="2230437" cy="369887"/>
          </a:xfrm>
          <a:prstGeom prst="rect">
            <a:avLst/>
          </a:prstGeom>
          <a:noFill/>
          <a:ln w="9525">
            <a:noFill/>
            <a:miter lim="800000"/>
            <a:headEnd/>
            <a:tailEnd/>
          </a:ln>
        </p:spPr>
        <p:txBody>
          <a:bodyPr wrap="none">
            <a:spAutoFit/>
          </a:bodyPr>
          <a:lstStyle/>
          <a:p>
            <a:r>
              <a:rPr lang="en-US" sz="1800">
                <a:latin typeface="Calibri" pitchFamily="34" charset="0"/>
              </a:rPr>
              <a:t> </a:t>
            </a:r>
            <a:r>
              <a:rPr lang="en-US" sz="1200">
                <a:latin typeface="Calibri" pitchFamily="34" charset="0"/>
              </a:rPr>
              <a:t>N Engl J Med 2011;365:1886-95</a:t>
            </a:r>
            <a:endParaRPr lang="el-GR" sz="1200">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a:xfrm>
            <a:off x="0" y="274638"/>
            <a:ext cx="8964613" cy="1143000"/>
          </a:xfrm>
        </p:spPr>
        <p:txBody>
          <a:bodyPr/>
          <a:lstStyle/>
          <a:p>
            <a:pPr>
              <a:defRPr/>
            </a:pPr>
            <a:r>
              <a:rPr lang="en-GB" sz="3200" b="1" i="1" smtClean="0">
                <a:solidFill>
                  <a:srgbClr val="FF0000"/>
                </a:solidFill>
                <a:effectLst>
                  <a:outerShdw blurRad="38100" dist="38100" dir="2700000" algn="tl">
                    <a:srgbClr val="C0C0C0"/>
                  </a:outerShdw>
                </a:effectLst>
              </a:rPr>
              <a:t>Azathioprine versus mycophenolate mofetil for</a:t>
            </a:r>
            <a:br>
              <a:rPr lang="en-GB" sz="3200" b="1" i="1" smtClean="0">
                <a:solidFill>
                  <a:srgbClr val="FF0000"/>
                </a:solidFill>
                <a:effectLst>
                  <a:outerShdw blurRad="38100" dist="38100" dir="2700000" algn="tl">
                    <a:srgbClr val="C0C0C0"/>
                  </a:outerShdw>
                </a:effectLst>
              </a:rPr>
            </a:br>
            <a:r>
              <a:rPr lang="en-GB" sz="3200" b="1" i="1" smtClean="0">
                <a:solidFill>
                  <a:srgbClr val="FF0000"/>
                </a:solidFill>
                <a:effectLst>
                  <a:outerShdw blurRad="38100" dist="38100" dir="2700000" algn="tl">
                    <a:srgbClr val="C0C0C0"/>
                  </a:outerShdw>
                </a:effectLst>
              </a:rPr>
              <a:t>long-term immunosuppression in lupus nephritis:</a:t>
            </a:r>
            <a:br>
              <a:rPr lang="en-GB" sz="3200" b="1" i="1" smtClean="0">
                <a:solidFill>
                  <a:srgbClr val="FF0000"/>
                </a:solidFill>
                <a:effectLst>
                  <a:outerShdw blurRad="38100" dist="38100" dir="2700000" algn="tl">
                    <a:srgbClr val="C0C0C0"/>
                  </a:outerShdw>
                </a:effectLst>
              </a:rPr>
            </a:br>
            <a:r>
              <a:rPr lang="en-GB" sz="3200" b="1" i="1" smtClean="0">
                <a:solidFill>
                  <a:srgbClr val="FF0000"/>
                </a:solidFill>
                <a:effectLst>
                  <a:outerShdw blurRad="38100" dist="38100" dir="2700000" algn="tl">
                    <a:srgbClr val="C0C0C0"/>
                  </a:outerShdw>
                </a:effectLst>
              </a:rPr>
              <a:t>results from the MAINTAIN Nephritis Trial</a:t>
            </a:r>
          </a:p>
        </p:txBody>
      </p:sp>
      <p:sp>
        <p:nvSpPr>
          <p:cNvPr id="87043" name="Rectangle 3"/>
          <p:cNvSpPr>
            <a:spLocks noGrp="1"/>
          </p:cNvSpPr>
          <p:nvPr>
            <p:ph type="body" idx="1"/>
          </p:nvPr>
        </p:nvSpPr>
        <p:spPr>
          <a:xfrm>
            <a:off x="0" y="1600200"/>
            <a:ext cx="9144000" cy="4525963"/>
          </a:xfrm>
        </p:spPr>
        <p:txBody>
          <a:bodyPr/>
          <a:lstStyle/>
          <a:p>
            <a:pPr>
              <a:lnSpc>
                <a:spcPct val="80000"/>
              </a:lnSpc>
              <a:buFont typeface="Arial" charset="0"/>
              <a:buNone/>
              <a:defRPr/>
            </a:pPr>
            <a:r>
              <a:rPr lang="en-GB" sz="1800" b="1" smtClean="0"/>
              <a:t>Methods </a:t>
            </a:r>
            <a:r>
              <a:rPr lang="en-GB" sz="1800" i="1" smtClean="0">
                <a:solidFill>
                  <a:schemeClr val="hlink"/>
                </a:solidFill>
                <a:effectLst>
                  <a:outerShdw blurRad="38100" dist="38100" dir="2700000" algn="tl">
                    <a:srgbClr val="C0C0C0"/>
                  </a:outerShdw>
                </a:effectLst>
              </a:rPr>
              <a:t>A total of 105 patients</a:t>
            </a:r>
            <a:r>
              <a:rPr lang="en-GB" sz="1800" smtClean="0"/>
              <a:t> with lupus with proliferative LN were included. All received </a:t>
            </a:r>
          </a:p>
          <a:p>
            <a:pPr>
              <a:lnSpc>
                <a:spcPct val="80000"/>
              </a:lnSpc>
              <a:buFont typeface="Arial" charset="0"/>
              <a:buNone/>
              <a:defRPr/>
            </a:pPr>
            <a:r>
              <a:rPr lang="en-GB" sz="1800" smtClean="0"/>
              <a:t>three daily intravenous pulses of 750 mg methylprednisolone, followed by oral glucocorticoids </a:t>
            </a:r>
          </a:p>
          <a:p>
            <a:pPr>
              <a:lnSpc>
                <a:spcPct val="80000"/>
              </a:lnSpc>
              <a:buFont typeface="Arial" charset="0"/>
              <a:buNone/>
              <a:defRPr/>
            </a:pPr>
            <a:r>
              <a:rPr lang="en-GB" sz="1800" smtClean="0"/>
              <a:t>and six fortnightly cyclophosphamide intravenous pulses of 500 mg. Based on randomisation </a:t>
            </a:r>
          </a:p>
          <a:p>
            <a:pPr>
              <a:lnSpc>
                <a:spcPct val="80000"/>
              </a:lnSpc>
              <a:buFont typeface="Arial" charset="0"/>
              <a:buNone/>
              <a:defRPr/>
            </a:pPr>
            <a:r>
              <a:rPr lang="en-GB" sz="1800" smtClean="0"/>
              <a:t>performed at baseline, </a:t>
            </a:r>
            <a:r>
              <a:rPr lang="en-GB" sz="1800" i="1" smtClean="0">
                <a:solidFill>
                  <a:schemeClr val="hlink"/>
                </a:solidFill>
                <a:effectLst>
                  <a:outerShdw blurRad="38100" dist="38100" dir="2700000" algn="tl">
                    <a:srgbClr val="C0C0C0"/>
                  </a:outerShdw>
                </a:effectLst>
              </a:rPr>
              <a:t>AZA (target dose:2 mg/kg/day) or MMF (target dose: 2 g/day)</a:t>
            </a:r>
            <a:r>
              <a:rPr lang="en-GB" sz="1800" i="1" smtClean="0">
                <a:effectLst>
                  <a:outerShdw blurRad="38100" dist="38100" dir="2700000" algn="tl">
                    <a:srgbClr val="C0C0C0"/>
                  </a:outerShdw>
                </a:effectLst>
              </a:rPr>
              <a:t> </a:t>
            </a:r>
            <a:r>
              <a:rPr lang="en-GB" sz="1800" smtClean="0"/>
              <a:t>was given</a:t>
            </a:r>
          </a:p>
          <a:p>
            <a:pPr>
              <a:lnSpc>
                <a:spcPct val="80000"/>
              </a:lnSpc>
              <a:buFont typeface="Arial" charset="0"/>
              <a:buNone/>
              <a:defRPr/>
            </a:pPr>
            <a:r>
              <a:rPr lang="en-GB" sz="1800" smtClean="0"/>
              <a:t>At week 12. Analyses were by intent to treat. Time to renal flare was the primary end point. </a:t>
            </a:r>
          </a:p>
          <a:p>
            <a:pPr>
              <a:lnSpc>
                <a:spcPct val="80000"/>
              </a:lnSpc>
              <a:buFont typeface="Arial" charset="0"/>
              <a:buNone/>
              <a:defRPr/>
            </a:pPr>
            <a:r>
              <a:rPr lang="en-GB" sz="1800" smtClean="0"/>
              <a:t>Mean (SD) follow-up of the intent-to-treat population was 48 (14) months.</a:t>
            </a:r>
          </a:p>
          <a:p>
            <a:pPr>
              <a:lnSpc>
                <a:spcPct val="80000"/>
              </a:lnSpc>
              <a:buFont typeface="Arial" charset="0"/>
              <a:buNone/>
              <a:defRPr/>
            </a:pPr>
            <a:r>
              <a:rPr lang="en-GB" sz="1800" b="1" smtClean="0"/>
              <a:t>Results </a:t>
            </a:r>
            <a:r>
              <a:rPr lang="en-GB" sz="1800" smtClean="0"/>
              <a:t>The baseline clinical, biological and pathological characteristics of patients allocated to</a:t>
            </a:r>
          </a:p>
          <a:p>
            <a:pPr>
              <a:lnSpc>
                <a:spcPct val="80000"/>
              </a:lnSpc>
              <a:buFont typeface="Arial" charset="0"/>
              <a:buNone/>
              <a:defRPr/>
            </a:pPr>
            <a:r>
              <a:rPr lang="en-GB" sz="1800" smtClean="0"/>
              <a:t>AZA or MMF did not differ. </a:t>
            </a:r>
            <a:r>
              <a:rPr lang="en-GB" sz="1800" i="1" smtClean="0">
                <a:solidFill>
                  <a:schemeClr val="folHlink"/>
                </a:solidFill>
                <a:effectLst>
                  <a:outerShdw blurRad="38100" dist="38100" dir="2700000" algn="tl">
                    <a:srgbClr val="C0C0C0"/>
                  </a:outerShdw>
                </a:effectLst>
              </a:rPr>
              <a:t>Renal flares</a:t>
            </a:r>
            <a:r>
              <a:rPr lang="en-GB" sz="1800" smtClean="0"/>
              <a:t> were observed in 13 </a:t>
            </a:r>
            <a:r>
              <a:rPr lang="en-GB" sz="1800" i="1" smtClean="0">
                <a:solidFill>
                  <a:schemeClr val="folHlink"/>
                </a:solidFill>
                <a:effectLst>
                  <a:outerShdw blurRad="38100" dist="38100" dir="2700000" algn="tl">
                    <a:srgbClr val="C0C0C0"/>
                  </a:outerShdw>
                </a:effectLst>
              </a:rPr>
              <a:t>(25%) AZA-treated</a:t>
            </a:r>
            <a:r>
              <a:rPr lang="en-GB" sz="1800" smtClean="0"/>
              <a:t> and 10 </a:t>
            </a:r>
            <a:r>
              <a:rPr lang="en-GB" sz="1800" i="1" smtClean="0">
                <a:solidFill>
                  <a:srgbClr val="009900"/>
                </a:solidFill>
                <a:effectLst>
                  <a:outerShdw blurRad="38100" dist="38100" dir="2700000" algn="tl">
                    <a:srgbClr val="C0C0C0"/>
                  </a:outerShdw>
                </a:effectLst>
              </a:rPr>
              <a:t>(19%)</a:t>
            </a:r>
            <a:r>
              <a:rPr lang="en-GB" sz="1800" smtClean="0"/>
              <a:t> </a:t>
            </a:r>
          </a:p>
          <a:p>
            <a:pPr>
              <a:lnSpc>
                <a:spcPct val="80000"/>
              </a:lnSpc>
              <a:buFont typeface="Arial" charset="0"/>
              <a:buNone/>
              <a:defRPr/>
            </a:pPr>
            <a:r>
              <a:rPr lang="en-GB" sz="1800" i="1" smtClean="0">
                <a:solidFill>
                  <a:srgbClr val="009900"/>
                </a:solidFill>
                <a:effectLst>
                  <a:outerShdw blurRad="38100" dist="38100" dir="2700000" algn="tl">
                    <a:srgbClr val="C0C0C0"/>
                  </a:outerShdw>
                </a:effectLst>
              </a:rPr>
              <a:t>MMF-treated patients</a:t>
            </a:r>
            <a:r>
              <a:rPr lang="en-GB" sz="1800" smtClean="0"/>
              <a:t>. Time to renal flare, to severe systemic fl are, to benign flare and to </a:t>
            </a:r>
          </a:p>
          <a:p>
            <a:pPr>
              <a:lnSpc>
                <a:spcPct val="80000"/>
              </a:lnSpc>
              <a:buFont typeface="Arial" charset="0"/>
              <a:buNone/>
              <a:defRPr/>
            </a:pPr>
            <a:r>
              <a:rPr lang="en-GB" sz="1800" smtClean="0"/>
              <a:t>renal remission did not statistically differ. Over a 3-year period, 24 h proteinuria, serum </a:t>
            </a:r>
          </a:p>
          <a:p>
            <a:pPr>
              <a:lnSpc>
                <a:spcPct val="80000"/>
              </a:lnSpc>
              <a:buFont typeface="Arial" charset="0"/>
              <a:buNone/>
              <a:defRPr/>
            </a:pPr>
            <a:r>
              <a:rPr lang="en-GB" sz="1800" smtClean="0"/>
              <a:t>creatinine, serum albumin, serum C3, haemoglobin and global disease activity scores improved </a:t>
            </a:r>
          </a:p>
          <a:p>
            <a:pPr>
              <a:lnSpc>
                <a:spcPct val="80000"/>
              </a:lnSpc>
              <a:buFont typeface="Arial" charset="0"/>
              <a:buNone/>
              <a:defRPr/>
            </a:pPr>
            <a:r>
              <a:rPr lang="en-GB" sz="1800" smtClean="0"/>
              <a:t>similarly in both groups. Doubling of serum creatinine occurred in four AZA-treated and three </a:t>
            </a:r>
          </a:p>
          <a:p>
            <a:pPr>
              <a:lnSpc>
                <a:spcPct val="80000"/>
              </a:lnSpc>
              <a:buFont typeface="Arial" charset="0"/>
              <a:buNone/>
              <a:defRPr/>
            </a:pPr>
            <a:r>
              <a:rPr lang="en-GB" sz="1800" smtClean="0"/>
              <a:t>MMFtreated patients. Adverse events did not differ between the groups except for</a:t>
            </a:r>
          </a:p>
          <a:p>
            <a:pPr>
              <a:lnSpc>
                <a:spcPct val="80000"/>
              </a:lnSpc>
              <a:buFont typeface="Arial" charset="0"/>
              <a:buNone/>
              <a:defRPr/>
            </a:pPr>
            <a:r>
              <a:rPr lang="en-GB" sz="1800" smtClean="0"/>
              <a:t>haematological cytopenias, which were statistically more frequent in the AZA group (p=0.03)</a:t>
            </a:r>
          </a:p>
          <a:p>
            <a:pPr>
              <a:lnSpc>
                <a:spcPct val="80000"/>
              </a:lnSpc>
              <a:buFont typeface="Arial" charset="0"/>
              <a:buNone/>
              <a:defRPr/>
            </a:pPr>
            <a:r>
              <a:rPr lang="en-GB" sz="1800" smtClean="0"/>
              <a:t>but led only one patient to drop out.</a:t>
            </a:r>
          </a:p>
          <a:p>
            <a:pPr>
              <a:lnSpc>
                <a:spcPct val="80000"/>
              </a:lnSpc>
              <a:buFont typeface="Arial" charset="0"/>
              <a:buNone/>
              <a:defRPr/>
            </a:pPr>
            <a:r>
              <a:rPr lang="en-GB" sz="1800" b="1" i="1" smtClean="0">
                <a:solidFill>
                  <a:srgbClr val="FF0000"/>
                </a:solidFill>
                <a:effectLst>
                  <a:outerShdw blurRad="38100" dist="38100" dir="2700000" algn="tl">
                    <a:srgbClr val="C0C0C0"/>
                  </a:outerShdw>
                </a:effectLst>
                <a:latin typeface="Comic Sans MS" pitchFamily="66" charset="0"/>
              </a:rPr>
              <a:t>Conclusions </a:t>
            </a:r>
            <a:r>
              <a:rPr lang="en-GB" sz="1800" i="1" smtClean="0">
                <a:solidFill>
                  <a:srgbClr val="FF0000"/>
                </a:solidFill>
                <a:effectLst>
                  <a:outerShdw blurRad="38100" dist="38100" dir="2700000" algn="tl">
                    <a:srgbClr val="C0C0C0"/>
                  </a:outerShdw>
                </a:effectLst>
                <a:latin typeface="Comic Sans MS" pitchFamily="66" charset="0"/>
              </a:rPr>
              <a:t>Fewer renal flares were observed in patients receiving MMF but the </a:t>
            </a:r>
          </a:p>
          <a:p>
            <a:pPr>
              <a:lnSpc>
                <a:spcPct val="80000"/>
              </a:lnSpc>
              <a:buFont typeface="Arial" charset="0"/>
              <a:buNone/>
              <a:defRPr/>
            </a:pPr>
            <a:r>
              <a:rPr lang="en-GB" sz="1800" i="1" smtClean="0">
                <a:solidFill>
                  <a:srgbClr val="FF0000"/>
                </a:solidFill>
                <a:effectLst>
                  <a:outerShdw blurRad="38100" dist="38100" dir="2700000" algn="tl">
                    <a:srgbClr val="C0C0C0"/>
                  </a:outerShdw>
                </a:effectLst>
                <a:latin typeface="Comic Sans MS" pitchFamily="66" charset="0"/>
              </a:rPr>
              <a:t>difference did not reach statistical significance</a:t>
            </a:r>
            <a:r>
              <a:rPr lang="en-GB" sz="1800" smtClean="0">
                <a:solidFill>
                  <a:srgbClr val="FF0000"/>
                </a:solidFill>
                <a:latin typeface="Comic Sans MS" pitchFamily="66" charset="0"/>
              </a:rPr>
              <a:t>.</a:t>
            </a:r>
          </a:p>
        </p:txBody>
      </p:sp>
      <p:sp>
        <p:nvSpPr>
          <p:cNvPr id="74755" name="Text Box 4"/>
          <p:cNvSpPr txBox="1">
            <a:spLocks noChangeArrowheads="1"/>
          </p:cNvSpPr>
          <p:nvPr/>
        </p:nvSpPr>
        <p:spPr bwMode="auto">
          <a:xfrm>
            <a:off x="5508625" y="6453188"/>
            <a:ext cx="2016125" cy="701675"/>
          </a:xfrm>
          <a:prstGeom prst="rect">
            <a:avLst/>
          </a:prstGeom>
          <a:noFill/>
          <a:ln w="9525">
            <a:noFill/>
            <a:miter lim="800000"/>
            <a:headEnd/>
            <a:tailEnd/>
          </a:ln>
        </p:spPr>
        <p:txBody>
          <a:bodyPr>
            <a:spAutoFit/>
          </a:bodyPr>
          <a:lstStyle/>
          <a:p>
            <a:pPr>
              <a:spcBef>
                <a:spcPct val="50000"/>
              </a:spcBef>
            </a:pPr>
            <a:endParaRPr lang="en-GB"/>
          </a:p>
        </p:txBody>
      </p:sp>
      <p:pic>
        <p:nvPicPr>
          <p:cNvPr id="74756" name="Picture 5"/>
          <p:cNvPicPr>
            <a:picLocks noChangeAspect="1" noChangeArrowheads="1"/>
          </p:cNvPicPr>
          <p:nvPr/>
        </p:nvPicPr>
        <p:blipFill>
          <a:blip r:embed="rId2"/>
          <a:srcRect/>
          <a:stretch>
            <a:fillRect/>
          </a:stretch>
        </p:blipFill>
        <p:spPr bwMode="auto">
          <a:xfrm>
            <a:off x="7572375" y="6648450"/>
            <a:ext cx="1571625" cy="20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Τίτλος"/>
          <p:cNvSpPr>
            <a:spLocks noGrp="1"/>
          </p:cNvSpPr>
          <p:nvPr>
            <p:ph type="title" idx="4294967295"/>
          </p:nvPr>
        </p:nvSpPr>
        <p:spPr>
          <a:xfrm>
            <a:off x="0" y="198438"/>
            <a:ext cx="9144000" cy="1143000"/>
          </a:xfrm>
        </p:spPr>
        <p:txBody>
          <a:bodyPr/>
          <a:lstStyle/>
          <a:p>
            <a:pPr eaLnBrk="1" hangingPunct="1">
              <a:defRPr/>
            </a:pPr>
            <a:r>
              <a:rPr lang="en-GB" sz="3200" b="1" i="1" smtClean="0">
                <a:solidFill>
                  <a:srgbClr val="FF0000"/>
                </a:solidFill>
                <a:effectLst>
                  <a:outerShdw blurRad="38100" dist="38100" dir="2700000" algn="tl">
                    <a:srgbClr val="C0C0C0"/>
                  </a:outerShdw>
                </a:effectLst>
              </a:rPr>
              <a:t>Azathioprine versus mycophenolate mofetil for</a:t>
            </a:r>
            <a:br>
              <a:rPr lang="en-GB" sz="3200" b="1" i="1" smtClean="0">
                <a:solidFill>
                  <a:srgbClr val="FF0000"/>
                </a:solidFill>
                <a:effectLst>
                  <a:outerShdw blurRad="38100" dist="38100" dir="2700000" algn="tl">
                    <a:srgbClr val="C0C0C0"/>
                  </a:outerShdw>
                </a:effectLst>
              </a:rPr>
            </a:br>
            <a:r>
              <a:rPr lang="en-GB" sz="3200" b="1" i="1" smtClean="0">
                <a:solidFill>
                  <a:srgbClr val="FF0000"/>
                </a:solidFill>
                <a:effectLst>
                  <a:outerShdw blurRad="38100" dist="38100" dir="2700000" algn="tl">
                    <a:srgbClr val="C0C0C0"/>
                  </a:outerShdw>
                </a:effectLst>
              </a:rPr>
              <a:t>long-term immunosuppression in lupus nephritis:</a:t>
            </a:r>
            <a:br>
              <a:rPr lang="en-GB" sz="3200" b="1" i="1" smtClean="0">
                <a:solidFill>
                  <a:srgbClr val="FF0000"/>
                </a:solidFill>
                <a:effectLst>
                  <a:outerShdw blurRad="38100" dist="38100" dir="2700000" algn="tl">
                    <a:srgbClr val="C0C0C0"/>
                  </a:outerShdw>
                </a:effectLst>
              </a:rPr>
            </a:br>
            <a:r>
              <a:rPr lang="en-GB" sz="3200" b="1" i="1" smtClean="0">
                <a:solidFill>
                  <a:srgbClr val="FF0000"/>
                </a:solidFill>
                <a:effectLst>
                  <a:outerShdw blurRad="38100" dist="38100" dir="2700000" algn="tl">
                    <a:srgbClr val="C0C0C0"/>
                  </a:outerShdw>
                </a:effectLst>
              </a:rPr>
              <a:t>results from the MAINTAIN Nephritis Trial</a:t>
            </a:r>
          </a:p>
        </p:txBody>
      </p:sp>
      <p:pic>
        <p:nvPicPr>
          <p:cNvPr id="75778" name="Picture 2"/>
          <p:cNvPicPr>
            <a:picLocks noGrp="1" noChangeAspect="1" noChangeArrowheads="1"/>
          </p:cNvPicPr>
          <p:nvPr>
            <p:ph idx="4294967295"/>
          </p:nvPr>
        </p:nvPicPr>
        <p:blipFill>
          <a:blip r:embed="rId2"/>
          <a:srcRect/>
          <a:stretch>
            <a:fillRect/>
          </a:stretch>
        </p:blipFill>
        <p:spPr>
          <a:xfrm>
            <a:off x="755650" y="1412875"/>
            <a:ext cx="7413625" cy="4525963"/>
          </a:xfrm>
        </p:spPr>
      </p:pic>
      <p:pic>
        <p:nvPicPr>
          <p:cNvPr id="75779" name="Picture 5"/>
          <p:cNvPicPr>
            <a:picLocks noChangeAspect="1" noChangeArrowheads="1"/>
          </p:cNvPicPr>
          <p:nvPr/>
        </p:nvPicPr>
        <p:blipFill>
          <a:blip r:embed="rId3"/>
          <a:srcRect/>
          <a:stretch>
            <a:fillRect/>
          </a:stretch>
        </p:blipFill>
        <p:spPr bwMode="auto">
          <a:xfrm>
            <a:off x="7572375" y="6648450"/>
            <a:ext cx="1571625" cy="209550"/>
          </a:xfrm>
          <a:prstGeom prst="rect">
            <a:avLst/>
          </a:prstGeom>
          <a:noFill/>
          <a:ln w="9525">
            <a:noFill/>
            <a:miter lim="800000"/>
            <a:headEnd/>
            <a:tailEnd/>
          </a:ln>
        </p:spPr>
      </p:pic>
      <p:sp>
        <p:nvSpPr>
          <p:cNvPr id="88070" name="Rectangle 6"/>
          <p:cNvSpPr>
            <a:spLocks noChangeArrowheads="1"/>
          </p:cNvSpPr>
          <p:nvPr/>
        </p:nvSpPr>
        <p:spPr bwMode="auto">
          <a:xfrm>
            <a:off x="2627313" y="5589588"/>
            <a:ext cx="4921250" cy="366712"/>
          </a:xfrm>
          <a:prstGeom prst="rect">
            <a:avLst/>
          </a:prstGeom>
          <a:noFill/>
          <a:ln w="9525">
            <a:noFill/>
            <a:miter lim="800000"/>
            <a:headEnd/>
            <a:tailEnd/>
          </a:ln>
          <a:effectLst/>
        </p:spPr>
        <p:txBody>
          <a:bodyPr wrap="none">
            <a:spAutoFit/>
          </a:bodyPr>
          <a:lstStyle/>
          <a:p>
            <a:pPr>
              <a:defRPr/>
            </a:pPr>
            <a:r>
              <a:rPr lang="en-GB" sz="1800" i="1">
                <a:effectLst>
                  <a:outerShdw blurRad="38100" dist="38100" dir="2700000" algn="tl">
                    <a:srgbClr val="C0C0C0"/>
                  </a:outerShdw>
                </a:effectLst>
              </a:rPr>
              <a:t>Kaplan–Meier probability analysis of renal flare</a:t>
            </a:r>
          </a:p>
        </p:txBody>
      </p:sp>
      <p:sp>
        <p:nvSpPr>
          <p:cNvPr id="75781" name="Line 7"/>
          <p:cNvSpPr>
            <a:spLocks noChangeShapeType="1"/>
          </p:cNvSpPr>
          <p:nvPr/>
        </p:nvSpPr>
        <p:spPr bwMode="auto">
          <a:xfrm flipV="1">
            <a:off x="5508625" y="2349500"/>
            <a:ext cx="0" cy="2951163"/>
          </a:xfrm>
          <a:prstGeom prst="line">
            <a:avLst/>
          </a:prstGeom>
          <a:noFill/>
          <a:ln w="28575" cap="rnd">
            <a:solidFill>
              <a:srgbClr val="009900"/>
            </a:solidFill>
            <a:prstDash val="sysDot"/>
            <a:round/>
            <a:headEnd/>
            <a:tailEnd/>
          </a:ln>
        </p:spPr>
        <p:txBody>
          <a:bodyPr/>
          <a:lstStyle/>
          <a:p>
            <a:endParaRPr lang="el-GR"/>
          </a:p>
        </p:txBody>
      </p:sp>
      <p:sp>
        <p:nvSpPr>
          <p:cNvPr id="75782" name="Text Box 8"/>
          <p:cNvSpPr txBox="1">
            <a:spLocks noChangeArrowheads="1"/>
          </p:cNvSpPr>
          <p:nvPr/>
        </p:nvSpPr>
        <p:spPr bwMode="auto">
          <a:xfrm>
            <a:off x="323850" y="6237288"/>
            <a:ext cx="7632700" cy="701675"/>
          </a:xfrm>
          <a:prstGeom prst="rect">
            <a:avLst/>
          </a:prstGeom>
          <a:noFill/>
          <a:ln w="9525">
            <a:noFill/>
            <a:miter lim="800000"/>
            <a:headEnd/>
            <a:tailEnd/>
          </a:ln>
        </p:spPr>
        <p:txBody>
          <a:bodyPr>
            <a:spAutoFit/>
          </a:bodyPr>
          <a:lstStyle/>
          <a:p>
            <a:pPr>
              <a:spcBef>
                <a:spcPct val="50000"/>
              </a:spcBef>
            </a:pPr>
            <a:endParaRPr lang="en-GB"/>
          </a:p>
        </p:txBody>
      </p:sp>
      <p:sp>
        <p:nvSpPr>
          <p:cNvPr id="88073" name="8 - Ορθογώνιο"/>
          <p:cNvSpPr>
            <a:spLocks noChangeArrowheads="1"/>
          </p:cNvSpPr>
          <p:nvPr/>
        </p:nvSpPr>
        <p:spPr bwMode="auto">
          <a:xfrm>
            <a:off x="857250" y="6000750"/>
            <a:ext cx="7929563" cy="641350"/>
          </a:xfrm>
          <a:prstGeom prst="rect">
            <a:avLst/>
          </a:prstGeom>
          <a:noFill/>
          <a:ln w="9525">
            <a:noFill/>
            <a:miter lim="800000"/>
            <a:headEnd/>
            <a:tailEnd/>
          </a:ln>
        </p:spPr>
        <p:txBody>
          <a:bodyPr>
            <a:spAutoFit/>
          </a:bodyPr>
          <a:lstStyle/>
          <a:p>
            <a:pPr>
              <a:defRPr/>
            </a:pPr>
            <a:r>
              <a:rPr lang="en-US" sz="1800" b="1" i="1">
                <a:solidFill>
                  <a:srgbClr val="990099"/>
                </a:solidFill>
                <a:effectLst>
                  <a:outerShdw blurRad="38100" dist="38100" dir="2700000" algn="tl">
                    <a:srgbClr val="C0C0C0"/>
                  </a:outerShdw>
                </a:effectLst>
                <a:latin typeface="Comic Sans MS" pitchFamily="66" charset="0"/>
              </a:rPr>
              <a:t>Conclusions: Fewer renal flares were observed in </a:t>
            </a:r>
            <a:r>
              <a:rPr lang="en-US" sz="1800" i="1">
                <a:solidFill>
                  <a:srgbClr val="990099"/>
                </a:solidFill>
                <a:effectLst>
                  <a:outerShdw blurRad="38100" dist="38100" dir="2700000" algn="tl">
                    <a:srgbClr val="C0C0C0"/>
                  </a:outerShdw>
                </a:effectLst>
                <a:latin typeface="Comic Sans MS" pitchFamily="66" charset="0"/>
              </a:rPr>
              <a:t>patients receiving MMF but the difference did not reach statistical significance</a:t>
            </a:r>
            <a:endParaRPr lang="el-GR" sz="1800" i="1">
              <a:solidFill>
                <a:srgbClr val="990099"/>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 Τίτλος"/>
          <p:cNvSpPr>
            <a:spLocks noGrp="1"/>
          </p:cNvSpPr>
          <p:nvPr>
            <p:ph type="title" idx="4294967295"/>
          </p:nvPr>
        </p:nvSpPr>
        <p:spPr>
          <a:xfrm>
            <a:off x="0" y="0"/>
            <a:ext cx="9144000" cy="1143000"/>
          </a:xfrm>
        </p:spPr>
        <p:txBody>
          <a:bodyPr rtlCol="0">
            <a:normAutofit fontScale="90000"/>
          </a:bodyPr>
          <a:lstStyle/>
          <a:p>
            <a:pPr eaLnBrk="1" fontAlgn="auto" hangingPunct="1">
              <a:spcAft>
                <a:spcPts val="0"/>
              </a:spcAft>
              <a:defRPr/>
            </a:pPr>
            <a:r>
              <a:rPr lang="en-US" sz="2800" b="1" i="1" smtClean="0">
                <a:solidFill>
                  <a:srgbClr val="FF0000"/>
                </a:solidFill>
                <a:effectLst>
                  <a:outerShdw blurRad="38100" dist="38100" dir="2700000" algn="tl">
                    <a:srgbClr val="C0C0C0"/>
                  </a:outerShdw>
                </a:effectLst>
              </a:rPr>
              <a:t>Azathioprine versus mycophenolate mofetil forlong-term immunosuppression in lupus nephritis: results from the MAINTAIN Nephritis Trial</a:t>
            </a:r>
            <a:endParaRPr lang="el-GR" sz="2800" b="1" i="1" smtClean="0">
              <a:solidFill>
                <a:srgbClr val="FF0000"/>
              </a:solidFill>
              <a:effectLst>
                <a:outerShdw blurRad="38100" dist="38100" dir="2700000" algn="tl">
                  <a:srgbClr val="C0C0C0"/>
                </a:outerShdw>
              </a:effectLst>
            </a:endParaRPr>
          </a:p>
        </p:txBody>
      </p:sp>
      <p:pic>
        <p:nvPicPr>
          <p:cNvPr id="76802" name="Picture 2"/>
          <p:cNvPicPr>
            <a:picLocks noGrp="1" noChangeAspect="1" noChangeArrowheads="1"/>
          </p:cNvPicPr>
          <p:nvPr>
            <p:ph idx="4294967295"/>
          </p:nvPr>
        </p:nvPicPr>
        <p:blipFill>
          <a:blip r:embed="rId2"/>
          <a:srcRect/>
          <a:stretch>
            <a:fillRect/>
          </a:stretch>
        </p:blipFill>
        <p:spPr>
          <a:xfrm>
            <a:off x="1214438" y="1214438"/>
            <a:ext cx="2786062" cy="4468812"/>
          </a:xfrm>
        </p:spPr>
      </p:pic>
      <p:pic>
        <p:nvPicPr>
          <p:cNvPr id="76803" name="Picture 5"/>
          <p:cNvPicPr>
            <a:picLocks noChangeAspect="1" noChangeArrowheads="1"/>
          </p:cNvPicPr>
          <p:nvPr/>
        </p:nvPicPr>
        <p:blipFill>
          <a:blip r:embed="rId3"/>
          <a:srcRect/>
          <a:stretch>
            <a:fillRect/>
          </a:stretch>
        </p:blipFill>
        <p:spPr bwMode="auto">
          <a:xfrm>
            <a:off x="7429500" y="6648450"/>
            <a:ext cx="1571625" cy="209550"/>
          </a:xfrm>
          <a:prstGeom prst="rect">
            <a:avLst/>
          </a:prstGeom>
          <a:noFill/>
          <a:ln w="9525">
            <a:noFill/>
            <a:miter lim="800000"/>
            <a:headEnd/>
            <a:tailEnd/>
          </a:ln>
        </p:spPr>
      </p:pic>
      <p:pic>
        <p:nvPicPr>
          <p:cNvPr id="76804" name="Picture 3"/>
          <p:cNvPicPr>
            <a:picLocks noChangeAspect="1" noChangeArrowheads="1"/>
          </p:cNvPicPr>
          <p:nvPr/>
        </p:nvPicPr>
        <p:blipFill>
          <a:blip r:embed="rId4"/>
          <a:srcRect/>
          <a:stretch>
            <a:fillRect/>
          </a:stretch>
        </p:blipFill>
        <p:spPr bwMode="auto">
          <a:xfrm>
            <a:off x="5214938" y="1785938"/>
            <a:ext cx="3282950" cy="2995612"/>
          </a:xfrm>
          <a:prstGeom prst="rect">
            <a:avLst/>
          </a:prstGeom>
          <a:noFill/>
          <a:ln w="9525">
            <a:noFill/>
            <a:miter lim="800000"/>
            <a:headEnd/>
            <a:tailEnd/>
          </a:ln>
        </p:spPr>
      </p:pic>
      <p:sp>
        <p:nvSpPr>
          <p:cNvPr id="76805" name="7 - Ορθογώνιο"/>
          <p:cNvSpPr>
            <a:spLocks noChangeArrowheads="1"/>
          </p:cNvSpPr>
          <p:nvPr/>
        </p:nvSpPr>
        <p:spPr bwMode="auto">
          <a:xfrm>
            <a:off x="1643063" y="5643563"/>
            <a:ext cx="1958975" cy="307975"/>
          </a:xfrm>
          <a:prstGeom prst="rect">
            <a:avLst/>
          </a:prstGeom>
          <a:noFill/>
          <a:ln w="9525">
            <a:noFill/>
            <a:miter lim="800000"/>
            <a:headEnd/>
            <a:tailEnd/>
          </a:ln>
        </p:spPr>
        <p:txBody>
          <a:bodyPr wrap="none">
            <a:spAutoFit/>
          </a:bodyPr>
          <a:lstStyle/>
          <a:p>
            <a:r>
              <a:rPr lang="en-US" sz="1400">
                <a:latin typeface="Calibri" pitchFamily="34" charset="0"/>
              </a:rPr>
              <a:t>         Follow up (months)</a:t>
            </a:r>
            <a:endParaRPr lang="el-GR" sz="1400">
              <a:latin typeface="Calibri" pitchFamily="34" charset="0"/>
            </a:endParaRPr>
          </a:p>
        </p:txBody>
      </p:sp>
      <p:sp>
        <p:nvSpPr>
          <p:cNvPr id="76806" name="8 - Ορθογώνιο"/>
          <p:cNvSpPr>
            <a:spLocks noChangeArrowheads="1"/>
          </p:cNvSpPr>
          <p:nvPr/>
        </p:nvSpPr>
        <p:spPr bwMode="auto">
          <a:xfrm>
            <a:off x="857250" y="6000750"/>
            <a:ext cx="7929563" cy="396875"/>
          </a:xfrm>
          <a:prstGeom prst="rect">
            <a:avLst/>
          </a:prstGeom>
          <a:noFill/>
          <a:ln w="9525">
            <a:noFill/>
            <a:miter lim="800000"/>
            <a:headEnd/>
            <a:tailEnd/>
          </a:ln>
        </p:spPr>
        <p:txBody>
          <a:bodyPr>
            <a:spAutoFit/>
          </a:bodyPr>
          <a:lstStyle/>
          <a:p>
            <a:endParaRPr lang="en-GB" sz="2000">
              <a:latin typeface="Calibri" pitchFamily="34" charset="0"/>
            </a:endParaRPr>
          </a:p>
        </p:txBody>
      </p:sp>
      <p:sp>
        <p:nvSpPr>
          <p:cNvPr id="68616" name="Text Box 8"/>
          <p:cNvSpPr txBox="1">
            <a:spLocks noChangeArrowheads="1"/>
          </p:cNvSpPr>
          <p:nvPr/>
        </p:nvSpPr>
        <p:spPr bwMode="auto">
          <a:xfrm>
            <a:off x="1187450" y="6092825"/>
            <a:ext cx="6913563" cy="366713"/>
          </a:xfrm>
          <a:prstGeom prst="rect">
            <a:avLst/>
          </a:prstGeom>
          <a:noFill/>
          <a:ln w="9525">
            <a:noFill/>
            <a:miter lim="800000"/>
            <a:headEnd/>
            <a:tailEnd/>
          </a:ln>
          <a:effectLst/>
        </p:spPr>
        <p:txBody>
          <a:bodyPr>
            <a:spAutoFit/>
          </a:bodyPr>
          <a:lstStyle/>
          <a:p>
            <a:pPr>
              <a:spcBef>
                <a:spcPct val="50000"/>
              </a:spcBef>
              <a:defRPr/>
            </a:pPr>
            <a:r>
              <a:rPr lang="en-US" sz="1800" i="1">
                <a:solidFill>
                  <a:schemeClr val="hlink"/>
                </a:solidFill>
                <a:effectLst>
                  <a:outerShdw blurRad="38100" dist="38100" dir="2700000" algn="tl">
                    <a:srgbClr val="C0C0C0"/>
                  </a:outerShdw>
                </a:effectLst>
                <a:latin typeface="Comic Sans MS" pitchFamily="66" charset="0"/>
              </a:rPr>
              <a:t>M</a:t>
            </a:r>
            <a:r>
              <a:rPr lang="el-GR" sz="1800" i="1">
                <a:solidFill>
                  <a:schemeClr val="hlink"/>
                </a:solidFill>
                <a:effectLst>
                  <a:outerShdw blurRad="38100" dist="38100" dir="2700000" algn="tl">
                    <a:srgbClr val="C0C0C0"/>
                  </a:outerShdw>
                </a:effectLst>
                <a:latin typeface="Comic Sans MS" pitchFamily="66" charset="0"/>
              </a:rPr>
              <a:t>ικρή σειρά από Ευρωπαίους (105 ασθενείς), κυρίως Καυκάσιους</a:t>
            </a:r>
            <a:endParaRPr lang="en-GB" sz="1800" i="1">
              <a:solidFill>
                <a:schemeClr val="hlink"/>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idx="4294967295"/>
          </p:nvPr>
        </p:nvSpPr>
        <p:spPr>
          <a:xfrm>
            <a:off x="-323850" y="188913"/>
            <a:ext cx="9467850" cy="1079500"/>
          </a:xfrm>
        </p:spPr>
        <p:txBody>
          <a:bodyPr/>
          <a:lstStyle/>
          <a:p>
            <a:pPr>
              <a:defRPr/>
            </a:pPr>
            <a:r>
              <a:rPr lang="en-GB" sz="3200" b="1" i="1" smtClean="0">
                <a:solidFill>
                  <a:srgbClr val="FF0000"/>
                </a:solidFill>
                <a:effectLst>
                  <a:outerShdw blurRad="38100" dist="38100" dir="2700000" algn="tl">
                    <a:srgbClr val="C0C0C0"/>
                  </a:outerShdw>
                </a:effectLst>
                <a:latin typeface="Arial" charset="0"/>
              </a:rPr>
              <a:t>Νεφρίτιδα</a:t>
            </a:r>
            <a:r>
              <a:rPr lang="el-GR" sz="3200" b="1" i="1" smtClean="0">
                <a:solidFill>
                  <a:srgbClr val="FF0000"/>
                </a:solidFill>
                <a:effectLst>
                  <a:outerShdw blurRad="38100" dist="38100" dir="2700000" algn="tl">
                    <a:srgbClr val="C0C0C0"/>
                  </a:outerShdw>
                </a:effectLst>
                <a:latin typeface="Arial" charset="0"/>
              </a:rPr>
              <a:t> Λύκου</a:t>
            </a:r>
            <a:r>
              <a:rPr lang="en-US" sz="3200" b="1" i="1" smtClean="0">
                <a:solidFill>
                  <a:srgbClr val="FF0000"/>
                </a:solidFill>
                <a:effectLst>
                  <a:outerShdw blurRad="38100" dist="38100" dir="2700000" algn="tl">
                    <a:srgbClr val="C0C0C0"/>
                  </a:outerShdw>
                </a:effectLst>
                <a:latin typeface="Arial" charset="0"/>
              </a:rPr>
              <a:t>:</a:t>
            </a:r>
            <a:r>
              <a:rPr lang="el-GR" sz="3200" b="1" i="1" smtClean="0">
                <a:solidFill>
                  <a:srgbClr val="FF0000"/>
                </a:solidFill>
                <a:effectLst>
                  <a:outerShdw blurRad="38100" dist="38100" dir="2700000" algn="tl">
                    <a:srgbClr val="C0C0C0"/>
                  </a:outerShdw>
                </a:effectLst>
                <a:latin typeface="Arial" charset="0"/>
              </a:rPr>
              <a:t> </a:t>
            </a:r>
            <a:r>
              <a:rPr lang="en-GB" sz="3200" b="1" i="1" smtClean="0">
                <a:solidFill>
                  <a:srgbClr val="FF0000"/>
                </a:solidFill>
                <a:effectLst>
                  <a:outerShdw blurRad="38100" dist="38100" dir="2700000" algn="tl">
                    <a:srgbClr val="C0C0C0"/>
                  </a:outerShdw>
                </a:effectLst>
                <a:latin typeface="Arial" charset="0"/>
              </a:rPr>
              <a:t>Δυσμενείς Προγνωστικοί Παράγοντες</a:t>
            </a:r>
            <a:r>
              <a:rPr lang="el-GR" sz="3200" b="1" i="1" smtClean="0">
                <a:solidFill>
                  <a:srgbClr val="FF0000"/>
                </a:solidFill>
                <a:effectLst>
                  <a:outerShdw blurRad="38100" dist="38100" dir="2700000" algn="tl">
                    <a:srgbClr val="C0C0C0"/>
                  </a:outerShdw>
                </a:effectLst>
                <a:latin typeface="Arial" charset="0"/>
              </a:rPr>
              <a:t> κατά τη διάγνωση</a:t>
            </a:r>
            <a:endParaRPr lang="en-GB" sz="3200" b="1" i="1" smtClean="0">
              <a:solidFill>
                <a:srgbClr val="FF0000"/>
              </a:solidFill>
              <a:effectLst>
                <a:outerShdw blurRad="38100" dist="38100" dir="2700000" algn="tl">
                  <a:srgbClr val="C0C0C0"/>
                </a:outerShdw>
              </a:effectLst>
              <a:latin typeface="Arial" charset="0"/>
            </a:endParaRPr>
          </a:p>
        </p:txBody>
      </p:sp>
      <p:sp>
        <p:nvSpPr>
          <p:cNvPr id="120835" name="Rectangle 3"/>
          <p:cNvSpPr>
            <a:spLocks noGrp="1"/>
          </p:cNvSpPr>
          <p:nvPr>
            <p:ph type="body" idx="4294967295"/>
          </p:nvPr>
        </p:nvSpPr>
        <p:spPr>
          <a:xfrm>
            <a:off x="468313" y="1484313"/>
            <a:ext cx="8229600" cy="4238625"/>
          </a:xfrm>
          <a:ln w="28575">
            <a:solidFill>
              <a:schemeClr val="hlink"/>
            </a:solidFill>
          </a:ln>
        </p:spPr>
        <p:txBody>
          <a:bodyPr/>
          <a:lstStyle/>
          <a:p>
            <a:pPr>
              <a:lnSpc>
                <a:spcPct val="90000"/>
              </a:lnSpc>
              <a:defRPr/>
            </a:pPr>
            <a:r>
              <a:rPr lang="en-GB" sz="2400" i="1" smtClean="0">
                <a:effectLst>
                  <a:outerShdw blurRad="38100" dist="38100" dir="2700000" algn="tl">
                    <a:srgbClr val="C0C0C0"/>
                  </a:outerShdw>
                </a:effectLst>
                <a:latin typeface="Comic Sans MS" pitchFamily="66" charset="0"/>
              </a:rPr>
              <a:t>νεαρή ηλικία</a:t>
            </a:r>
          </a:p>
          <a:p>
            <a:pPr>
              <a:lnSpc>
                <a:spcPct val="90000"/>
              </a:lnSpc>
              <a:defRPr/>
            </a:pPr>
            <a:r>
              <a:rPr lang="en-GB" sz="2400" b="1" i="1" smtClean="0">
                <a:effectLst>
                  <a:outerShdw blurRad="38100" dist="38100" dir="2700000" algn="tl">
                    <a:srgbClr val="C0C0C0"/>
                  </a:outerShdw>
                </a:effectLst>
                <a:latin typeface="Comic Sans MS" pitchFamily="66" charset="0"/>
              </a:rPr>
              <a:t>↑κρεατινίνη ορού</a:t>
            </a:r>
          </a:p>
          <a:p>
            <a:pPr>
              <a:lnSpc>
                <a:spcPct val="90000"/>
              </a:lnSpc>
              <a:defRPr/>
            </a:pPr>
            <a:r>
              <a:rPr lang="en-GB" sz="2400" i="1" smtClean="0">
                <a:effectLst>
                  <a:outerShdw blurRad="38100" dist="38100" dir="2700000" algn="tl">
                    <a:srgbClr val="C0C0C0"/>
                  </a:outerShdw>
                </a:effectLst>
                <a:latin typeface="Comic Sans MS" pitchFamily="66" charset="0"/>
              </a:rPr>
              <a:t>μεμβρανοϋπερπλαστικές βλάβες</a:t>
            </a:r>
          </a:p>
          <a:p>
            <a:pPr>
              <a:lnSpc>
                <a:spcPct val="90000"/>
              </a:lnSpc>
              <a:defRPr/>
            </a:pPr>
            <a:r>
              <a:rPr lang="en-GB" sz="2400" i="1" smtClean="0">
                <a:effectLst>
                  <a:outerShdw blurRad="38100" dist="38100" dir="2700000" algn="tl">
                    <a:srgbClr val="C0C0C0"/>
                  </a:outerShdw>
                </a:effectLst>
                <a:latin typeface="Comic Sans MS" pitchFamily="66" charset="0"/>
              </a:rPr>
              <a:t>υψηλός δείκτης χρονιότητας</a:t>
            </a:r>
          </a:p>
          <a:p>
            <a:pPr>
              <a:lnSpc>
                <a:spcPct val="90000"/>
              </a:lnSpc>
              <a:defRPr/>
            </a:pPr>
            <a:r>
              <a:rPr lang="en-GB" sz="2400" b="1" i="1" smtClean="0">
                <a:effectLst>
                  <a:outerShdw blurRad="38100" dist="38100" dir="2700000" algn="tl">
                    <a:srgbClr val="C0C0C0"/>
                  </a:outerShdw>
                </a:effectLst>
                <a:latin typeface="Comic Sans MS" pitchFamily="66" charset="0"/>
              </a:rPr>
              <a:t>αιματοκρίτης (&lt;26%)</a:t>
            </a:r>
          </a:p>
          <a:p>
            <a:pPr>
              <a:lnSpc>
                <a:spcPct val="90000"/>
              </a:lnSpc>
              <a:defRPr/>
            </a:pPr>
            <a:r>
              <a:rPr lang="en-GB" sz="2400" i="1" smtClean="0">
                <a:effectLst>
                  <a:outerShdw blurRad="38100" dist="38100" dir="2700000" algn="tl">
                    <a:srgbClr val="C0C0C0"/>
                  </a:outerShdw>
                </a:effectLst>
                <a:latin typeface="Comic Sans MS" pitchFamily="66" charset="0"/>
              </a:rPr>
              <a:t>πρωτεϊνουρία &gt;3g/24h</a:t>
            </a:r>
          </a:p>
          <a:p>
            <a:pPr>
              <a:lnSpc>
                <a:spcPct val="90000"/>
              </a:lnSpc>
              <a:defRPr/>
            </a:pPr>
            <a:r>
              <a:rPr lang="en-GB" sz="2400" i="1" smtClean="0">
                <a:effectLst>
                  <a:outerShdw blurRad="38100" dist="38100" dir="2700000" algn="tl">
                    <a:srgbClr val="C0C0C0"/>
                  </a:outerShdw>
                </a:effectLst>
                <a:latin typeface="Comic Sans MS" pitchFamily="66" charset="0"/>
              </a:rPr>
              <a:t>μηνοειδείς σχηματισμοί, σωληναριακή</a:t>
            </a:r>
            <a:r>
              <a:rPr lang="el-GR" sz="2400" i="1" smtClean="0">
                <a:effectLst>
                  <a:outerShdw blurRad="38100" dist="38100" dir="2700000" algn="tl">
                    <a:srgbClr val="C0C0C0"/>
                  </a:outerShdw>
                </a:effectLst>
                <a:latin typeface="Comic Sans MS" pitchFamily="66" charset="0"/>
              </a:rPr>
              <a:t> </a:t>
            </a:r>
            <a:r>
              <a:rPr lang="en-GB" sz="2400" i="1" smtClean="0">
                <a:effectLst>
                  <a:outerShdw blurRad="38100" dist="38100" dir="2700000" algn="tl">
                    <a:srgbClr val="C0C0C0"/>
                  </a:outerShdw>
                </a:effectLst>
                <a:latin typeface="Comic Sans MS" pitchFamily="66" charset="0"/>
              </a:rPr>
              <a:t>ατροφία, σπειραματοσκλήρυνση</a:t>
            </a:r>
          </a:p>
          <a:p>
            <a:pPr>
              <a:lnSpc>
                <a:spcPct val="90000"/>
              </a:lnSpc>
              <a:defRPr/>
            </a:pPr>
            <a:r>
              <a:rPr lang="el-GR" sz="2400" b="1" i="1" smtClean="0">
                <a:effectLst>
                  <a:outerShdw blurRad="38100" dist="38100" dir="2700000" algn="tl">
                    <a:srgbClr val="C0C0C0"/>
                  </a:outerShdw>
                </a:effectLst>
                <a:latin typeface="Comic Sans MS" pitchFamily="66" charset="0"/>
              </a:rPr>
              <a:t>Μαύρη φυλή, Ισπανικής καταγωγής</a:t>
            </a:r>
            <a:endParaRPr lang="en-GB" sz="2400" b="1" i="1" smtClean="0">
              <a:effectLst>
                <a:outerShdw blurRad="38100" dist="38100" dir="2700000" algn="tl">
                  <a:srgbClr val="C0C0C0"/>
                </a:outerShdw>
              </a:effectLst>
              <a:latin typeface="Comic Sans MS" pitchFamily="66" charset="0"/>
            </a:endParaRPr>
          </a:p>
        </p:txBody>
      </p:sp>
      <p:sp>
        <p:nvSpPr>
          <p:cNvPr id="120837" name="Text Box 5"/>
          <p:cNvSpPr txBox="1">
            <a:spLocks noChangeArrowheads="1"/>
          </p:cNvSpPr>
          <p:nvPr/>
        </p:nvSpPr>
        <p:spPr bwMode="auto">
          <a:xfrm>
            <a:off x="323850" y="5805488"/>
            <a:ext cx="8640763" cy="701675"/>
          </a:xfrm>
          <a:prstGeom prst="rect">
            <a:avLst/>
          </a:prstGeom>
          <a:noFill/>
          <a:ln w="9525">
            <a:noFill/>
            <a:miter lim="800000"/>
            <a:headEnd/>
            <a:tailEnd/>
          </a:ln>
          <a:effectLst/>
        </p:spPr>
        <p:txBody>
          <a:bodyPr>
            <a:spAutoFit/>
          </a:bodyPr>
          <a:lstStyle/>
          <a:p>
            <a:pPr>
              <a:defRPr/>
            </a:pPr>
            <a:r>
              <a:rPr lang="en-GB" sz="2000" i="1">
                <a:effectLst>
                  <a:outerShdw blurRad="38100" dist="38100" dir="2700000" algn="tl">
                    <a:srgbClr val="C0C0C0"/>
                  </a:outerShdw>
                </a:effectLst>
                <a:latin typeface="Comic Sans MS" pitchFamily="66" charset="0"/>
              </a:rPr>
              <a:t>Austin et al. 1994; Ηuong et al. 1999;</a:t>
            </a:r>
            <a:r>
              <a:rPr lang="el-GR" sz="2000" i="1">
                <a:effectLst>
                  <a:outerShdw blurRad="38100" dist="38100" dir="2700000" algn="tl">
                    <a:srgbClr val="C0C0C0"/>
                  </a:outerShdw>
                </a:effectLst>
                <a:latin typeface="Comic Sans MS" pitchFamily="66" charset="0"/>
              </a:rPr>
              <a:t> </a:t>
            </a:r>
            <a:r>
              <a:rPr lang="en-GB" sz="2000" i="1">
                <a:effectLst>
                  <a:outerShdw blurRad="38100" dist="38100" dir="2700000" algn="tl">
                    <a:srgbClr val="C0C0C0"/>
                  </a:outerShdw>
                </a:effectLst>
                <a:latin typeface="Comic Sans MS" pitchFamily="66" charset="0"/>
              </a:rPr>
              <a:t>Korbet et al. 2000; </a:t>
            </a:r>
            <a:endParaRPr lang="el-GR" sz="2000" i="1">
              <a:effectLst>
                <a:outerShdw blurRad="38100" dist="38100" dir="2700000" algn="tl">
                  <a:srgbClr val="C0C0C0"/>
                </a:outerShdw>
              </a:effectLst>
              <a:latin typeface="Comic Sans MS" pitchFamily="66" charset="0"/>
            </a:endParaRPr>
          </a:p>
          <a:p>
            <a:pPr>
              <a:defRPr/>
            </a:pPr>
            <a:r>
              <a:rPr lang="el-GR" sz="2000" i="1">
                <a:effectLst>
                  <a:outerShdw blurRad="38100" dist="38100" dir="2700000" algn="tl">
                    <a:srgbClr val="C0C0C0"/>
                  </a:outerShdw>
                </a:effectLst>
                <a:latin typeface="Comic Sans MS" pitchFamily="66" charset="0"/>
              </a:rPr>
              <a:t> </a:t>
            </a:r>
            <a:r>
              <a:rPr lang="en-GB" sz="2000" i="1">
                <a:effectLst>
                  <a:outerShdw blurRad="38100" dist="38100" dir="2700000" algn="tl">
                    <a:srgbClr val="C0C0C0"/>
                  </a:outerShdw>
                </a:effectLst>
                <a:latin typeface="Comic Sans MS" pitchFamily="66" charset="0"/>
              </a:rPr>
              <a:t>Chen et al. 2008; Moroni et al. 1996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a:defRPr/>
            </a:pPr>
            <a:r>
              <a:rPr lang="el-GR" sz="3200" b="1" i="1" smtClean="0">
                <a:solidFill>
                  <a:srgbClr val="FF0000"/>
                </a:solidFill>
                <a:effectLst>
                  <a:outerShdw blurRad="38100" dist="38100" dir="2700000" algn="tl">
                    <a:srgbClr val="C0C0C0"/>
                  </a:outerShdw>
                </a:effectLst>
                <a:latin typeface="Arial" charset="0"/>
              </a:rPr>
              <a:t>ΘΕΡΑΠΕΙΑ ΣΥΝΤΗΡΗΣΗΣ</a:t>
            </a:r>
            <a:endParaRPr lang="en-GB" sz="3200" b="1" i="1" smtClean="0">
              <a:solidFill>
                <a:srgbClr val="FF0000"/>
              </a:solidFill>
              <a:effectLst>
                <a:outerShdw blurRad="38100" dist="38100" dir="2700000" algn="tl">
                  <a:srgbClr val="C0C0C0"/>
                </a:outerShdw>
              </a:effectLst>
              <a:latin typeface="Arial" charset="0"/>
            </a:endParaRPr>
          </a:p>
        </p:txBody>
      </p:sp>
      <p:sp>
        <p:nvSpPr>
          <p:cNvPr id="92163" name="Rectangle 3"/>
          <p:cNvSpPr>
            <a:spLocks noGrp="1"/>
          </p:cNvSpPr>
          <p:nvPr>
            <p:ph type="body" idx="1"/>
          </p:nvPr>
        </p:nvSpPr>
        <p:spPr>
          <a:xfrm>
            <a:off x="179388" y="1600200"/>
            <a:ext cx="8785225" cy="4525963"/>
          </a:xfrm>
        </p:spPr>
        <p:txBody>
          <a:bodyPr/>
          <a:lstStyle/>
          <a:p>
            <a:pPr>
              <a:buFont typeface="Arial" charset="0"/>
              <a:buNone/>
              <a:defRPr/>
            </a:pPr>
            <a:r>
              <a:rPr lang="el-GR" smtClean="0"/>
              <a:t> </a:t>
            </a:r>
            <a:r>
              <a:rPr lang="el-GR" sz="2400" i="1" smtClean="0">
                <a:solidFill>
                  <a:srgbClr val="990099"/>
                </a:solidFill>
                <a:effectLst>
                  <a:outerShdw blurRad="38100" dist="38100" dir="2700000" algn="tl">
                    <a:srgbClr val="C0C0C0"/>
                  </a:outerShdw>
                </a:effectLst>
                <a:latin typeface="Comic Sans MS" pitchFamily="66" charset="0"/>
              </a:rPr>
              <a:t>Αν η αρχική θεραπεία ήταν </a:t>
            </a:r>
            <a:r>
              <a:rPr lang="en-US" sz="2400" i="1" smtClean="0">
                <a:solidFill>
                  <a:srgbClr val="990099"/>
                </a:solidFill>
                <a:effectLst>
                  <a:outerShdw blurRad="38100" dist="38100" dir="2700000" algn="tl">
                    <a:srgbClr val="C0C0C0"/>
                  </a:outerShdw>
                </a:effectLst>
                <a:latin typeface="Comic Sans MS" pitchFamily="66" charset="0"/>
              </a:rPr>
              <a:t>MMF</a:t>
            </a:r>
            <a:r>
              <a:rPr lang="el-GR" sz="2400" i="1" smtClean="0">
                <a:solidFill>
                  <a:srgbClr val="990099"/>
                </a:solidFill>
                <a:effectLst>
                  <a:outerShdw blurRad="38100" dist="38100" dir="2700000" algn="tl">
                    <a:srgbClr val="C0C0C0"/>
                  </a:outerShdw>
                </a:effectLst>
                <a:latin typeface="Comic Sans MS" pitchFamily="66" charset="0"/>
              </a:rPr>
              <a:t> συνεχίζεται η αγωγή με </a:t>
            </a:r>
          </a:p>
          <a:p>
            <a:pPr>
              <a:buFont typeface="Arial" charset="0"/>
              <a:buNone/>
              <a:defRPr/>
            </a:pPr>
            <a:r>
              <a:rPr lang="el-GR" sz="2400" i="1" smtClean="0">
                <a:solidFill>
                  <a:srgbClr val="990099"/>
                </a:solidFill>
                <a:effectLst>
                  <a:outerShdw blurRad="38100" dist="38100" dir="2700000" algn="tl">
                    <a:srgbClr val="C0C0C0"/>
                  </a:outerShdw>
                </a:effectLst>
                <a:latin typeface="Comic Sans MS" pitchFamily="66" charset="0"/>
              </a:rPr>
              <a:t> ΜΜ</a:t>
            </a:r>
            <a:r>
              <a:rPr lang="en-US" sz="2400" i="1" smtClean="0">
                <a:solidFill>
                  <a:srgbClr val="990099"/>
                </a:solidFill>
                <a:effectLst>
                  <a:outerShdw blurRad="38100" dist="38100" dir="2700000" algn="tl">
                    <a:srgbClr val="C0C0C0"/>
                  </a:outerShdw>
                </a:effectLst>
                <a:latin typeface="Comic Sans MS" pitchFamily="66" charset="0"/>
              </a:rPr>
              <a:t>F. A</a:t>
            </a:r>
            <a:r>
              <a:rPr lang="el-GR" sz="2400" i="1" smtClean="0">
                <a:solidFill>
                  <a:srgbClr val="990099"/>
                </a:solidFill>
                <a:effectLst>
                  <a:outerShdw blurRad="38100" dist="38100" dir="2700000" algn="tl">
                    <a:srgbClr val="C0C0C0"/>
                  </a:outerShdw>
                </a:effectLst>
                <a:latin typeface="Comic Sans MS" pitchFamily="66" charset="0"/>
              </a:rPr>
              <a:t>ν ήταν </a:t>
            </a:r>
            <a:r>
              <a:rPr lang="en-US" sz="2400" i="1" smtClean="0">
                <a:solidFill>
                  <a:srgbClr val="990099"/>
                </a:solidFill>
                <a:effectLst>
                  <a:outerShdw blurRad="38100" dist="38100" dir="2700000" algn="tl">
                    <a:srgbClr val="C0C0C0"/>
                  </a:outerShdw>
                </a:effectLst>
                <a:latin typeface="Comic Sans MS" pitchFamily="66" charset="0"/>
              </a:rPr>
              <a:t>CYC</a:t>
            </a:r>
            <a:r>
              <a:rPr lang="el-GR" sz="2400" i="1" smtClean="0">
                <a:solidFill>
                  <a:srgbClr val="990099"/>
                </a:solidFill>
                <a:effectLst>
                  <a:outerShdw blurRad="38100" dist="38100" dir="2700000" algn="tl">
                    <a:srgbClr val="C0C0C0"/>
                  </a:outerShdw>
                </a:effectLst>
                <a:latin typeface="Comic Sans MS" pitchFamily="66" charset="0"/>
              </a:rPr>
              <a:t> μπορεί να χορηγηθεί </a:t>
            </a:r>
            <a:r>
              <a:rPr lang="en-US" sz="2400" i="1" smtClean="0">
                <a:solidFill>
                  <a:srgbClr val="990099"/>
                </a:solidFill>
                <a:effectLst>
                  <a:outerShdw blurRad="38100" dist="38100" dir="2700000" algn="tl">
                    <a:srgbClr val="C0C0C0"/>
                  </a:outerShdw>
                </a:effectLst>
                <a:latin typeface="Comic Sans MS" pitchFamily="66" charset="0"/>
              </a:rPr>
              <a:t> MMF </a:t>
            </a:r>
            <a:r>
              <a:rPr lang="el-GR" sz="2400" i="1" smtClean="0">
                <a:solidFill>
                  <a:srgbClr val="990099"/>
                </a:solidFill>
                <a:effectLst>
                  <a:outerShdw blurRad="38100" dist="38100" dir="2700000" algn="tl">
                    <a:srgbClr val="C0C0C0"/>
                  </a:outerShdw>
                </a:effectLst>
                <a:latin typeface="Comic Sans MS" pitchFamily="66" charset="0"/>
              </a:rPr>
              <a:t>ή </a:t>
            </a:r>
            <a:r>
              <a:rPr lang="en-US" sz="2400" i="1" smtClean="0">
                <a:solidFill>
                  <a:srgbClr val="990099"/>
                </a:solidFill>
                <a:effectLst>
                  <a:outerShdw blurRad="38100" dist="38100" dir="2700000" algn="tl">
                    <a:srgbClr val="C0C0C0"/>
                  </a:outerShdw>
                </a:effectLst>
                <a:latin typeface="Comic Sans MS" pitchFamily="66" charset="0"/>
              </a:rPr>
              <a:t>AZA</a:t>
            </a:r>
            <a:r>
              <a:rPr lang="el-GR" sz="2400" i="1" smtClean="0">
                <a:solidFill>
                  <a:srgbClr val="990099"/>
                </a:solidFill>
                <a:effectLst>
                  <a:outerShdw blurRad="38100" dist="38100" dir="2700000" algn="tl">
                    <a:srgbClr val="C0C0C0"/>
                  </a:outerShdw>
                </a:effectLst>
                <a:latin typeface="Comic Sans MS" pitchFamily="66" charset="0"/>
              </a:rPr>
              <a:t> </a:t>
            </a:r>
          </a:p>
          <a:p>
            <a:pPr>
              <a:buFont typeface="Arial" charset="0"/>
              <a:buNone/>
              <a:defRPr/>
            </a:pPr>
            <a:r>
              <a:rPr lang="el-GR" sz="2400" i="1" smtClean="0">
                <a:solidFill>
                  <a:srgbClr val="990099"/>
                </a:solidFill>
                <a:effectLst>
                  <a:outerShdw blurRad="38100" dist="38100" dir="2700000" algn="tl">
                    <a:srgbClr val="C0C0C0"/>
                  </a:outerShdw>
                </a:effectLst>
                <a:latin typeface="Comic Sans MS" pitchFamily="66" charset="0"/>
              </a:rPr>
              <a:t> ανάλογα με τη φυλή, με την επιθυμία εγκυμοσύνης επειδή το </a:t>
            </a:r>
          </a:p>
          <a:p>
            <a:pPr>
              <a:buFont typeface="Arial" charset="0"/>
              <a:buNone/>
              <a:defRPr/>
            </a:pPr>
            <a:r>
              <a:rPr lang="el-GR" sz="2400" i="1" smtClean="0">
                <a:solidFill>
                  <a:srgbClr val="990099"/>
                </a:solidFill>
                <a:effectLst>
                  <a:outerShdw blurRad="38100" dist="38100" dir="2700000" algn="tl">
                    <a:srgbClr val="C0C0C0"/>
                  </a:outerShdw>
                </a:effectLst>
                <a:latin typeface="Comic Sans MS" pitchFamily="66" charset="0"/>
              </a:rPr>
              <a:t> </a:t>
            </a:r>
            <a:r>
              <a:rPr lang="en-US" sz="2400" i="1" smtClean="0">
                <a:solidFill>
                  <a:srgbClr val="990099"/>
                </a:solidFill>
                <a:effectLst>
                  <a:outerShdw blurRad="38100" dist="38100" dir="2700000" algn="tl">
                    <a:srgbClr val="C0C0C0"/>
                  </a:outerShdw>
                </a:effectLst>
                <a:latin typeface="Comic Sans MS" pitchFamily="66" charset="0"/>
              </a:rPr>
              <a:t>MMF </a:t>
            </a:r>
            <a:r>
              <a:rPr lang="el-GR" sz="2400" i="1" smtClean="0">
                <a:solidFill>
                  <a:srgbClr val="990099"/>
                </a:solidFill>
                <a:effectLst>
                  <a:outerShdw blurRad="38100" dist="38100" dir="2700000" algn="tl">
                    <a:srgbClr val="C0C0C0"/>
                  </a:outerShdw>
                </a:effectLst>
                <a:latin typeface="Comic Sans MS" pitchFamily="66" charset="0"/>
              </a:rPr>
              <a:t>όπως και η </a:t>
            </a:r>
            <a:r>
              <a:rPr lang="en-US" sz="2400" i="1" smtClean="0">
                <a:solidFill>
                  <a:srgbClr val="990099"/>
                </a:solidFill>
                <a:effectLst>
                  <a:outerShdw blurRad="38100" dist="38100" dir="2700000" algn="tl">
                    <a:srgbClr val="C0C0C0"/>
                  </a:outerShdw>
                </a:effectLst>
                <a:latin typeface="Comic Sans MS" pitchFamily="66" charset="0"/>
              </a:rPr>
              <a:t>CYC</a:t>
            </a:r>
            <a:r>
              <a:rPr lang="el-GR" sz="2400" i="1" smtClean="0">
                <a:solidFill>
                  <a:srgbClr val="990099"/>
                </a:solidFill>
                <a:effectLst>
                  <a:outerShdw blurRad="38100" dist="38100" dir="2700000" algn="tl">
                    <a:srgbClr val="C0C0C0"/>
                  </a:outerShdw>
                </a:effectLst>
                <a:latin typeface="Comic Sans MS" pitchFamily="66" charset="0"/>
              </a:rPr>
              <a:t> έχουν τερατογόνο δράση</a:t>
            </a:r>
            <a:r>
              <a:rPr lang="en-US" i="1" smtClean="0">
                <a:solidFill>
                  <a:srgbClr val="990099"/>
                </a:solidFill>
                <a:effectLst>
                  <a:outerShdw blurRad="38100" dist="38100" dir="2700000" algn="tl">
                    <a:srgbClr val="C0C0C0"/>
                  </a:outerShdw>
                </a:effectLst>
              </a:rPr>
              <a:t> </a:t>
            </a:r>
            <a:endParaRPr lang="en-GB" i="1" smtClean="0">
              <a:solidFill>
                <a:srgbClr val="990099"/>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pPr>
              <a:defRPr/>
            </a:pPr>
            <a:r>
              <a:rPr lang="el-GR" sz="3200" b="1" i="1" smtClean="0">
                <a:solidFill>
                  <a:srgbClr val="FF0000"/>
                </a:solidFill>
                <a:effectLst>
                  <a:outerShdw blurRad="38100" dist="38100" dir="2700000" algn="tl">
                    <a:srgbClr val="C0C0C0"/>
                  </a:outerShdw>
                </a:effectLst>
                <a:latin typeface="Arial" charset="0"/>
              </a:rPr>
              <a:t>ΘΕΡΑΠΕΙΑ ΣΥΝΤΗΡΗΣΗΣ</a:t>
            </a:r>
            <a:endParaRPr lang="en-GB" sz="3200" b="1" i="1" smtClean="0">
              <a:solidFill>
                <a:srgbClr val="FF0000"/>
              </a:solidFill>
              <a:effectLst>
                <a:outerShdw blurRad="38100" dist="38100" dir="2700000" algn="tl">
                  <a:srgbClr val="C0C0C0"/>
                </a:outerShdw>
              </a:effectLst>
              <a:latin typeface="Arial" charset="0"/>
            </a:endParaRPr>
          </a:p>
        </p:txBody>
      </p:sp>
      <p:sp>
        <p:nvSpPr>
          <p:cNvPr id="93187" name="Rectangle 3"/>
          <p:cNvSpPr>
            <a:spLocks noGrp="1"/>
          </p:cNvSpPr>
          <p:nvPr>
            <p:ph type="body" idx="1"/>
          </p:nvPr>
        </p:nvSpPr>
        <p:spPr>
          <a:xfrm>
            <a:off x="250825" y="1600200"/>
            <a:ext cx="8435975" cy="4525963"/>
          </a:xfrm>
        </p:spPr>
        <p:txBody>
          <a:bodyPr/>
          <a:lstStyle/>
          <a:p>
            <a:pPr>
              <a:buFont typeface="Arial" charset="0"/>
              <a:buNone/>
              <a:defRPr/>
            </a:pPr>
            <a:r>
              <a:rPr lang="el-GR" smtClean="0"/>
              <a:t> </a:t>
            </a:r>
            <a:r>
              <a:rPr lang="el-GR" sz="2000" i="1" smtClean="0">
                <a:effectLst>
                  <a:outerShdw blurRad="38100" dist="38100" dir="2700000" algn="tl">
                    <a:srgbClr val="C0C0C0"/>
                  </a:outerShdw>
                </a:effectLst>
                <a:latin typeface="Comic Sans MS" pitchFamily="66" charset="0"/>
              </a:rPr>
              <a:t>Η θεραπεία συντήρησης συνεχίζεται </a:t>
            </a:r>
            <a:r>
              <a:rPr lang="el-GR" sz="2000" b="1" i="1" smtClean="0">
                <a:solidFill>
                  <a:schemeClr val="accent1"/>
                </a:solidFill>
                <a:effectLst>
                  <a:outerShdw blurRad="38100" dist="38100" dir="2700000" algn="tl">
                    <a:srgbClr val="C0C0C0"/>
                  </a:outerShdw>
                </a:effectLst>
                <a:latin typeface="Comic Sans MS" pitchFamily="66" charset="0"/>
              </a:rPr>
              <a:t>για 3 χρόνια τουλάχιστον.</a:t>
            </a:r>
            <a:endParaRPr lang="en-US" sz="2000" b="1" i="1" smtClean="0">
              <a:solidFill>
                <a:schemeClr val="accent1"/>
              </a:solidFill>
              <a:effectLst>
                <a:outerShdw blurRad="38100" dist="38100" dir="2700000" algn="tl">
                  <a:srgbClr val="C0C0C0"/>
                </a:outerShdw>
              </a:effectLst>
              <a:latin typeface="Comic Sans MS" pitchFamily="66" charset="0"/>
            </a:endParaRPr>
          </a:p>
          <a:p>
            <a:pPr>
              <a:buFont typeface="Arial" charset="0"/>
              <a:buNone/>
              <a:defRPr/>
            </a:pPr>
            <a:r>
              <a:rPr lang="en-US" sz="2000" i="1" smtClean="0">
                <a:effectLst>
                  <a:outerShdw blurRad="38100" dist="38100" dir="2700000" algn="tl">
                    <a:srgbClr val="C0C0C0"/>
                  </a:outerShdw>
                </a:effectLst>
                <a:latin typeface="Comic Sans MS" pitchFamily="66" charset="0"/>
              </a:rPr>
              <a:t> </a:t>
            </a:r>
            <a:r>
              <a:rPr lang="el-GR" sz="2000" i="1" smtClean="0">
                <a:effectLst>
                  <a:outerShdw blurRad="38100" dist="38100" dir="2700000" algn="tl">
                    <a:srgbClr val="C0C0C0"/>
                  </a:outerShdw>
                </a:effectLst>
                <a:latin typeface="Comic Sans MS" pitchFamily="66" charset="0"/>
              </a:rPr>
              <a:t>Επιχειρείται αργή, σταδιακή μείωση της αγωγής εφόσον η νόσος </a:t>
            </a:r>
            <a:endParaRPr lang="en-US" sz="2000" i="1" smtClean="0">
              <a:effectLst>
                <a:outerShdw blurRad="38100" dist="38100" dir="2700000" algn="tl">
                  <a:srgbClr val="C0C0C0"/>
                </a:outerShdw>
              </a:effectLst>
              <a:latin typeface="Comic Sans MS" pitchFamily="66" charset="0"/>
            </a:endParaRPr>
          </a:p>
          <a:p>
            <a:pPr>
              <a:buFont typeface="Arial" charset="0"/>
              <a:buNone/>
              <a:defRPr/>
            </a:pPr>
            <a:r>
              <a:rPr lang="en-US" sz="2000" i="1" smtClean="0">
                <a:effectLst>
                  <a:outerShdw blurRad="38100" dist="38100" dir="2700000" algn="tl">
                    <a:srgbClr val="C0C0C0"/>
                  </a:outerShdw>
                </a:effectLst>
                <a:latin typeface="Comic Sans MS" pitchFamily="66" charset="0"/>
              </a:rPr>
              <a:t> </a:t>
            </a:r>
            <a:r>
              <a:rPr lang="el-GR" sz="2000" i="1" smtClean="0">
                <a:effectLst>
                  <a:outerShdw blurRad="38100" dist="38100" dir="2700000" algn="tl">
                    <a:srgbClr val="C0C0C0"/>
                  </a:outerShdw>
                </a:effectLst>
                <a:latin typeface="Comic Sans MS" pitchFamily="66" charset="0"/>
              </a:rPr>
              <a:t>παραμένει σε ύφεση π.χ. το </a:t>
            </a:r>
            <a:r>
              <a:rPr lang="en-US" sz="2000" i="1" smtClean="0">
                <a:effectLst>
                  <a:outerShdw blurRad="38100" dist="38100" dir="2700000" algn="tl">
                    <a:srgbClr val="C0C0C0"/>
                  </a:outerShdw>
                </a:effectLst>
                <a:latin typeface="Comic Sans MS" pitchFamily="66" charset="0"/>
              </a:rPr>
              <a:t>MMF 1-2g/d. </a:t>
            </a:r>
            <a:r>
              <a:rPr lang="el-GR" sz="2000" i="1" smtClean="0">
                <a:solidFill>
                  <a:srgbClr val="009900"/>
                </a:solidFill>
                <a:effectLst>
                  <a:outerShdw blurRad="38100" dist="38100" dir="2700000" algn="tl">
                    <a:srgbClr val="C0C0C0"/>
                  </a:outerShdw>
                </a:effectLst>
                <a:latin typeface="Comic Sans MS" pitchFamily="66" charset="0"/>
              </a:rPr>
              <a:t>Συνήθως η μείωση αρχίζει </a:t>
            </a:r>
          </a:p>
          <a:p>
            <a:pPr>
              <a:buFont typeface="Arial" charset="0"/>
              <a:buNone/>
              <a:defRPr/>
            </a:pPr>
            <a:r>
              <a:rPr lang="el-GR" sz="2000" i="1" smtClean="0">
                <a:solidFill>
                  <a:srgbClr val="009900"/>
                </a:solidFill>
                <a:effectLst>
                  <a:outerShdw blurRad="38100" dist="38100" dir="2700000" algn="tl">
                    <a:srgbClr val="C0C0C0"/>
                  </a:outerShdw>
                </a:effectLst>
                <a:latin typeface="Comic Sans MS" pitchFamily="66" charset="0"/>
              </a:rPr>
              <a:t> ένα έτος μετά την πλήρη ύφεση.</a:t>
            </a:r>
            <a:r>
              <a:rPr lang="el-GR" sz="2000" i="1" smtClean="0">
                <a:effectLst>
                  <a:outerShdw blurRad="38100" dist="38100" dir="2700000" algn="tl">
                    <a:srgbClr val="C0C0C0"/>
                  </a:outerShdw>
                </a:effectLst>
                <a:latin typeface="Comic Sans MS" pitchFamily="66" charset="0"/>
              </a:rPr>
              <a:t> Αν η νόσος χαρακτητίζεται από συχνές </a:t>
            </a:r>
          </a:p>
          <a:p>
            <a:pPr>
              <a:buFont typeface="Arial" charset="0"/>
              <a:buNone/>
              <a:defRPr/>
            </a:pPr>
            <a:r>
              <a:rPr lang="el-GR" sz="2000" i="1" smtClean="0">
                <a:effectLst>
                  <a:outerShdw blurRad="38100" dist="38100" dir="2700000" algn="tl">
                    <a:srgbClr val="C0C0C0"/>
                  </a:outerShdw>
                </a:effectLst>
                <a:latin typeface="Comic Sans MS" pitchFamily="66" charset="0"/>
              </a:rPr>
              <a:t> υποτροπές συνιστάται η παράταση του χρόνου της συντηρητικής </a:t>
            </a:r>
          </a:p>
          <a:p>
            <a:pPr>
              <a:buFont typeface="Arial" charset="0"/>
              <a:buNone/>
              <a:defRPr/>
            </a:pPr>
            <a:r>
              <a:rPr lang="el-GR" sz="2000" i="1" smtClean="0">
                <a:effectLst>
                  <a:outerShdw blurRad="38100" dist="38100" dir="2700000" algn="tl">
                    <a:srgbClr val="C0C0C0"/>
                  </a:outerShdw>
                </a:effectLst>
                <a:latin typeface="Comic Sans MS" pitchFamily="66" charset="0"/>
              </a:rPr>
              <a:t> θεραπείας.</a:t>
            </a:r>
          </a:p>
          <a:p>
            <a:pPr>
              <a:buFont typeface="Arial" charset="0"/>
              <a:buNone/>
              <a:defRPr/>
            </a:pPr>
            <a:r>
              <a:rPr lang="el-GR" sz="2000" i="1" smtClean="0">
                <a:effectLst>
                  <a:outerShdw blurRad="38100" dist="38100" dir="2700000" algn="tl">
                    <a:srgbClr val="C0C0C0"/>
                  </a:outerShdw>
                </a:effectLst>
                <a:latin typeface="Comic Sans MS" pitchFamily="66" charset="0"/>
              </a:rPr>
              <a:t> </a:t>
            </a:r>
          </a:p>
          <a:p>
            <a:pPr>
              <a:buFont typeface="Arial" charset="0"/>
              <a:buNone/>
              <a:defRPr/>
            </a:pPr>
            <a:r>
              <a:rPr lang="el-GR" sz="2000" i="1" smtClean="0">
                <a:solidFill>
                  <a:srgbClr val="990099"/>
                </a:solidFill>
                <a:effectLst>
                  <a:outerShdw blurRad="38100" dist="38100" dir="2700000" algn="tl">
                    <a:srgbClr val="C0C0C0"/>
                  </a:outerShdw>
                </a:effectLst>
                <a:latin typeface="Comic Sans MS" pitchFamily="66" charset="0"/>
              </a:rPr>
              <a:t>Επί μη επίτευξης μερικής ύφεσης εντός 6-12 μηνών ή πλήρους ύφεσης</a:t>
            </a:r>
          </a:p>
          <a:p>
            <a:pPr>
              <a:buFont typeface="Arial" charset="0"/>
              <a:buNone/>
              <a:defRPr/>
            </a:pPr>
            <a:r>
              <a:rPr lang="el-GR" sz="2000" i="1" smtClean="0">
                <a:solidFill>
                  <a:srgbClr val="990099"/>
                </a:solidFill>
                <a:effectLst>
                  <a:outerShdw blurRad="38100" dist="38100" dir="2700000" algn="tl">
                    <a:srgbClr val="C0C0C0"/>
                  </a:outerShdw>
                </a:effectLst>
                <a:latin typeface="Comic Sans MS" pitchFamily="66" charset="0"/>
              </a:rPr>
              <a:t> εντός δύο ετών ή κατ ‘αλλους εντός ενός έτους συνιστάται η αλλαγή </a:t>
            </a:r>
          </a:p>
          <a:p>
            <a:pPr>
              <a:buFont typeface="Arial" charset="0"/>
              <a:buNone/>
              <a:defRPr/>
            </a:pPr>
            <a:r>
              <a:rPr lang="el-GR" sz="2000" i="1" smtClean="0">
                <a:solidFill>
                  <a:srgbClr val="990099"/>
                </a:solidFill>
                <a:effectLst>
                  <a:outerShdw blurRad="38100" dist="38100" dir="2700000" algn="tl">
                    <a:srgbClr val="C0C0C0"/>
                  </a:outerShdw>
                </a:effectLst>
                <a:latin typeface="Comic Sans MS" pitchFamily="66" charset="0"/>
              </a:rPr>
              <a:t> της αγωγής μετά από βιοψία</a:t>
            </a:r>
            <a:endParaRPr lang="en-GB" sz="2000" i="1" smtClean="0">
              <a:solidFill>
                <a:srgbClr val="990099"/>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pPr>
              <a:defRPr/>
            </a:pPr>
            <a:r>
              <a:rPr lang="el-GR" sz="3200" b="1" i="1" smtClean="0">
                <a:solidFill>
                  <a:srgbClr val="FF0000"/>
                </a:solidFill>
                <a:effectLst>
                  <a:outerShdw blurRad="38100" dist="38100" dir="2700000" algn="tl">
                    <a:srgbClr val="C0C0C0"/>
                  </a:outerShdw>
                </a:effectLst>
                <a:latin typeface="Arial" charset="0"/>
              </a:rPr>
              <a:t>ΘΕΡΑΠΕΙΑ ΥΠΟΤΡΟΠΩΝ</a:t>
            </a:r>
            <a:endParaRPr lang="en-GB" sz="3200" b="1" i="1" smtClean="0">
              <a:solidFill>
                <a:srgbClr val="FF0000"/>
              </a:solidFill>
              <a:effectLst>
                <a:outerShdw blurRad="38100" dist="38100" dir="2700000" algn="tl">
                  <a:srgbClr val="C0C0C0"/>
                </a:outerShdw>
              </a:effectLst>
              <a:latin typeface="Arial" charset="0"/>
            </a:endParaRPr>
          </a:p>
        </p:txBody>
      </p:sp>
      <p:sp>
        <p:nvSpPr>
          <p:cNvPr id="91139" name="Rectangle 3"/>
          <p:cNvSpPr>
            <a:spLocks noGrp="1"/>
          </p:cNvSpPr>
          <p:nvPr>
            <p:ph type="body" idx="1"/>
          </p:nvPr>
        </p:nvSpPr>
        <p:spPr>
          <a:xfrm>
            <a:off x="179388" y="1341438"/>
            <a:ext cx="8785225" cy="4784725"/>
          </a:xfrm>
        </p:spPr>
        <p:txBody>
          <a:bodyPr/>
          <a:lstStyle/>
          <a:p>
            <a:pPr>
              <a:buFont typeface="Arial" charset="0"/>
              <a:buNone/>
              <a:defRPr/>
            </a:pPr>
            <a:r>
              <a:rPr lang="el-GR" sz="2000" i="1" dirty="0" smtClean="0">
                <a:effectLst>
                  <a:outerShdw blurRad="38100" dist="38100" dir="2700000" algn="tl">
                    <a:srgbClr val="C0C0C0"/>
                  </a:outerShdw>
                </a:effectLst>
                <a:latin typeface="Comic Sans MS" pitchFamily="66" charset="0"/>
              </a:rPr>
              <a:t>Οι μέτριες έως σοβαρές υποτροπές μετά από πλήρη ή μερική ύφεση πρέπει </a:t>
            </a:r>
          </a:p>
          <a:p>
            <a:pPr>
              <a:buFont typeface="Arial" charset="0"/>
              <a:buNone/>
              <a:defRPr/>
            </a:pPr>
            <a:r>
              <a:rPr lang="el-GR" sz="2000" i="1" dirty="0" smtClean="0">
                <a:effectLst>
                  <a:outerShdw blurRad="38100" dist="38100" dir="2700000" algn="tl">
                    <a:srgbClr val="C0C0C0"/>
                  </a:outerShdw>
                </a:effectLst>
                <a:latin typeface="Comic Sans MS" pitchFamily="66" charset="0"/>
              </a:rPr>
              <a:t>να αντιμετωπίζονται με τα ίδια σχήματα, αρχικό και συντήρησης. Αν δεν </a:t>
            </a:r>
            <a:endParaRPr lang="en-US" sz="2000" i="1" dirty="0" smtClean="0">
              <a:effectLst>
                <a:outerShdw blurRad="38100" dist="38100" dir="2700000" algn="tl">
                  <a:srgbClr val="C0C0C0"/>
                </a:outerShdw>
              </a:effectLst>
              <a:latin typeface="Comic Sans MS" pitchFamily="66" charset="0"/>
            </a:endParaRPr>
          </a:p>
          <a:p>
            <a:pPr>
              <a:buFont typeface="Arial" charset="0"/>
              <a:buNone/>
              <a:defRPr/>
            </a:pPr>
            <a:r>
              <a:rPr lang="el-GR" sz="2000" i="1" dirty="0" smtClean="0">
                <a:effectLst>
                  <a:outerShdw blurRad="38100" dist="38100" dir="2700000" algn="tl">
                    <a:srgbClr val="C0C0C0"/>
                  </a:outerShdw>
                </a:effectLst>
                <a:latin typeface="Comic Sans MS" pitchFamily="66" charset="0"/>
              </a:rPr>
              <a:t>είναι δυνατή η λήψη </a:t>
            </a:r>
            <a:r>
              <a:rPr lang="en-US" sz="2000" i="1" dirty="0" smtClean="0">
                <a:effectLst>
                  <a:outerShdw blurRad="38100" dist="38100" dir="2700000" algn="tl">
                    <a:srgbClr val="C0C0C0"/>
                  </a:outerShdw>
                </a:effectLst>
                <a:latin typeface="Comic Sans MS" pitchFamily="66" charset="0"/>
              </a:rPr>
              <a:t>CYC </a:t>
            </a:r>
            <a:r>
              <a:rPr lang="el-GR" sz="2000" i="1" dirty="0" smtClean="0">
                <a:effectLst>
                  <a:outerShdw blurRad="38100" dist="38100" dir="2700000" algn="tl">
                    <a:srgbClr val="C0C0C0"/>
                  </a:outerShdw>
                </a:effectLst>
                <a:latin typeface="Comic Sans MS" pitchFamily="66" charset="0"/>
              </a:rPr>
              <a:t>λόγω μεγάλης αθροιστικής δόσης από </a:t>
            </a:r>
            <a:endParaRPr lang="en-US" sz="2000" i="1" dirty="0" smtClean="0">
              <a:effectLst>
                <a:outerShdw blurRad="38100" dist="38100" dir="2700000" algn="tl">
                  <a:srgbClr val="C0C0C0"/>
                </a:outerShdw>
              </a:effectLst>
              <a:latin typeface="Comic Sans MS" pitchFamily="66" charset="0"/>
            </a:endParaRPr>
          </a:p>
          <a:p>
            <a:pPr>
              <a:buFont typeface="Arial" charset="0"/>
              <a:buNone/>
              <a:defRPr/>
            </a:pPr>
            <a:r>
              <a:rPr lang="el-GR" sz="2000" i="1" dirty="0" smtClean="0">
                <a:effectLst>
                  <a:outerShdw blurRad="38100" dist="38100" dir="2700000" algn="tl">
                    <a:srgbClr val="C0C0C0"/>
                  </a:outerShdw>
                </a:effectLst>
                <a:latin typeface="Comic Sans MS" pitchFamily="66" charset="0"/>
              </a:rPr>
              <a:t>προηγούμενα</a:t>
            </a:r>
            <a:r>
              <a:rPr lang="en-US" sz="2000" i="1" dirty="0" smtClean="0">
                <a:effectLst>
                  <a:outerShdw blurRad="38100" dist="38100" dir="2700000" algn="tl">
                    <a:srgbClr val="C0C0C0"/>
                  </a:outerShdw>
                </a:effectLst>
                <a:latin typeface="Comic Sans MS" pitchFamily="66" charset="0"/>
              </a:rPr>
              <a:t> </a:t>
            </a:r>
            <a:r>
              <a:rPr lang="el-GR" sz="2000" i="1" dirty="0" smtClean="0">
                <a:effectLst>
                  <a:outerShdw blurRad="38100" dist="38100" dir="2700000" algn="tl">
                    <a:srgbClr val="C0C0C0"/>
                  </a:outerShdw>
                </a:effectLst>
                <a:latin typeface="Comic Sans MS" pitchFamily="66" charset="0"/>
              </a:rPr>
              <a:t>σχήματα χορηγείται </a:t>
            </a:r>
            <a:r>
              <a:rPr lang="en-US" sz="2000" i="1" dirty="0" smtClean="0">
                <a:effectLst>
                  <a:outerShdw blurRad="38100" dist="38100" dir="2700000" algn="tl">
                    <a:srgbClr val="C0C0C0"/>
                  </a:outerShdw>
                </a:effectLst>
                <a:latin typeface="Comic Sans MS" pitchFamily="66" charset="0"/>
              </a:rPr>
              <a:t>MMF</a:t>
            </a:r>
            <a:r>
              <a:rPr lang="el-GR" sz="2000" i="1" dirty="0" smtClean="0">
                <a:effectLst>
                  <a:outerShdw blurRad="38100" dist="38100" dir="2700000" algn="tl">
                    <a:srgbClr val="C0C0C0"/>
                  </a:outerShdw>
                </a:effectLst>
                <a:latin typeface="Comic Sans MS" pitchFamily="66" charset="0"/>
              </a:rPr>
              <a:t> (Κ</a:t>
            </a:r>
            <a:r>
              <a:rPr lang="en-US" sz="2000" i="1" dirty="0" smtClean="0">
                <a:effectLst>
                  <a:outerShdw blurRad="38100" dist="38100" dir="2700000" algn="tl">
                    <a:srgbClr val="C0C0C0"/>
                  </a:outerShdw>
                </a:effectLst>
                <a:latin typeface="Comic Sans MS" pitchFamily="66" charset="0"/>
              </a:rPr>
              <a:t>DIGO)</a:t>
            </a:r>
            <a:r>
              <a:rPr lang="el-GR" sz="2000" i="1" dirty="0" smtClean="0">
                <a:effectLst>
                  <a:outerShdw blurRad="38100" dist="38100" dir="2700000" algn="tl">
                    <a:srgbClr val="C0C0C0"/>
                  </a:outerShdw>
                </a:effectLst>
                <a:latin typeface="Comic Sans MS" pitchFamily="66" charset="0"/>
              </a:rPr>
              <a:t>.</a:t>
            </a:r>
          </a:p>
          <a:p>
            <a:pPr>
              <a:buFont typeface="Arial" charset="0"/>
              <a:buNone/>
              <a:defRPr/>
            </a:pPr>
            <a:r>
              <a:rPr lang="el-GR" sz="2000" i="1" dirty="0" smtClean="0">
                <a:effectLst>
                  <a:outerShdw blurRad="38100" dist="38100" dir="2700000" algn="tl">
                    <a:srgbClr val="C0C0C0"/>
                  </a:outerShdw>
                </a:effectLst>
                <a:latin typeface="Comic Sans MS" pitchFamily="66" charset="0"/>
              </a:rPr>
              <a:t>Εναλλακτικά</a:t>
            </a:r>
            <a:r>
              <a:rPr lang="en-US" sz="2000" i="1" dirty="0" smtClean="0">
                <a:effectLst>
                  <a:outerShdw blurRad="38100" dist="38100" dir="2700000" algn="tl">
                    <a:srgbClr val="C0C0C0"/>
                  </a:outerShdw>
                </a:effectLst>
                <a:latin typeface="Comic Sans MS" pitchFamily="66" charset="0"/>
              </a:rPr>
              <a:t>: </a:t>
            </a:r>
          </a:p>
          <a:p>
            <a:pPr>
              <a:buFont typeface="Arial" charset="0"/>
              <a:buNone/>
              <a:defRPr/>
            </a:pPr>
            <a:endParaRPr lang="en-US" sz="1800" i="1" dirty="0" smtClean="0">
              <a:solidFill>
                <a:schemeClr val="folHlink"/>
              </a:solidFill>
              <a:effectLst>
                <a:outerShdw blurRad="38100" dist="38100" dir="2700000" algn="tl">
                  <a:srgbClr val="C0C0C0"/>
                </a:outerShdw>
              </a:effectLst>
              <a:latin typeface="Comic Sans MS" pitchFamily="66" charset="0"/>
            </a:endParaRPr>
          </a:p>
          <a:p>
            <a:pPr>
              <a:buFont typeface="Arial" charset="0"/>
              <a:buNone/>
              <a:defRPr/>
            </a:pPr>
            <a:endParaRPr lang="en-US" sz="1800" i="1" dirty="0" smtClean="0">
              <a:solidFill>
                <a:schemeClr val="folHlink"/>
              </a:solidFill>
              <a:effectLst>
                <a:outerShdw blurRad="38100" dist="38100" dir="2700000" algn="tl">
                  <a:srgbClr val="C0C0C0"/>
                </a:outerShdw>
              </a:effectLst>
              <a:latin typeface="Comic Sans MS" pitchFamily="66" charset="0"/>
            </a:endParaRPr>
          </a:p>
          <a:p>
            <a:pPr>
              <a:buFont typeface="Arial" charset="0"/>
              <a:buNone/>
              <a:defRPr/>
            </a:pPr>
            <a:endParaRPr lang="en-US" sz="1800" i="1" dirty="0" smtClean="0">
              <a:solidFill>
                <a:schemeClr val="folHlink"/>
              </a:solidFill>
              <a:effectLst>
                <a:outerShdw blurRad="38100" dist="38100" dir="2700000" algn="tl">
                  <a:srgbClr val="C0C0C0"/>
                </a:outerShdw>
              </a:effectLst>
              <a:latin typeface="Comic Sans MS" pitchFamily="66" charset="0"/>
            </a:endParaRPr>
          </a:p>
          <a:p>
            <a:pPr>
              <a:buFont typeface="Arial" charset="0"/>
              <a:buNone/>
              <a:defRPr/>
            </a:pPr>
            <a:r>
              <a:rPr lang="en-US" sz="1800" i="1" dirty="0" smtClean="0">
                <a:solidFill>
                  <a:schemeClr val="folHlink"/>
                </a:solidFill>
                <a:effectLst>
                  <a:outerShdw blurRad="38100" dist="38100" dir="2700000" algn="tl">
                    <a:srgbClr val="C0C0C0"/>
                  </a:outerShdw>
                </a:effectLst>
                <a:latin typeface="Comic Sans MS" pitchFamily="66" charset="0"/>
              </a:rPr>
              <a:t>A</a:t>
            </a:r>
            <a:r>
              <a:rPr lang="el-GR" sz="1800" i="1" dirty="0" smtClean="0">
                <a:solidFill>
                  <a:schemeClr val="folHlink"/>
                </a:solidFill>
                <a:effectLst>
                  <a:outerShdw blurRad="38100" dist="38100" dir="2700000" algn="tl">
                    <a:srgbClr val="C0C0C0"/>
                  </a:outerShdw>
                </a:effectLst>
                <a:latin typeface="Comic Sans MS" pitchFamily="66" charset="0"/>
              </a:rPr>
              <a:t>ν τα σχήματα αποτύχουν </a:t>
            </a:r>
            <a:endParaRPr lang="en-US" sz="1800" i="1" dirty="0" smtClean="0">
              <a:solidFill>
                <a:schemeClr val="folHlink"/>
              </a:solidFill>
              <a:effectLst>
                <a:outerShdw blurRad="38100" dist="38100" dir="2700000" algn="tl">
                  <a:srgbClr val="C0C0C0"/>
                </a:outerShdw>
              </a:effectLst>
              <a:latin typeface="Comic Sans MS" pitchFamily="66" charset="0"/>
            </a:endParaRPr>
          </a:p>
          <a:p>
            <a:pPr>
              <a:buFont typeface="Arial" charset="0"/>
              <a:buNone/>
              <a:defRPr/>
            </a:pPr>
            <a:r>
              <a:rPr lang="el-GR" sz="1800" i="1" dirty="0" smtClean="0">
                <a:solidFill>
                  <a:schemeClr val="folHlink"/>
                </a:solidFill>
                <a:effectLst>
                  <a:outerShdw blurRad="38100" dist="38100" dir="2700000" algn="tl">
                    <a:srgbClr val="C0C0C0"/>
                  </a:outerShdw>
                </a:effectLst>
                <a:latin typeface="Comic Sans MS" pitchFamily="66" charset="0"/>
              </a:rPr>
              <a:t>μπορεί να χορηγηθεί </a:t>
            </a:r>
            <a:endParaRPr lang="en-US" sz="1800" i="1" dirty="0" smtClean="0">
              <a:solidFill>
                <a:schemeClr val="folHlink"/>
              </a:solidFill>
              <a:effectLst>
                <a:outerShdw blurRad="38100" dist="38100" dir="2700000" algn="tl">
                  <a:srgbClr val="C0C0C0"/>
                </a:outerShdw>
              </a:effectLst>
              <a:latin typeface="Comic Sans MS" pitchFamily="66" charset="0"/>
            </a:endParaRPr>
          </a:p>
          <a:p>
            <a:pPr>
              <a:buFont typeface="Arial" charset="0"/>
              <a:buNone/>
              <a:defRPr/>
            </a:pPr>
            <a:r>
              <a:rPr lang="en-US" sz="1800" i="1" dirty="0" smtClean="0">
                <a:solidFill>
                  <a:schemeClr val="folHlink"/>
                </a:solidFill>
                <a:effectLst>
                  <a:outerShdw blurRad="38100" dist="38100" dir="2700000" algn="tl">
                    <a:srgbClr val="C0C0C0"/>
                  </a:outerShdw>
                </a:effectLst>
                <a:latin typeface="Comic Sans MS" pitchFamily="66" charset="0"/>
              </a:rPr>
              <a:t>RITUXIMAB</a:t>
            </a:r>
            <a:endParaRPr lang="el-GR" sz="1800" i="1" dirty="0" smtClean="0">
              <a:solidFill>
                <a:schemeClr val="folHlink"/>
              </a:solidFill>
              <a:effectLst>
                <a:outerShdw blurRad="38100" dist="38100" dir="2700000" algn="tl">
                  <a:srgbClr val="C0C0C0"/>
                </a:outerShdw>
              </a:effectLst>
              <a:latin typeface="Comic Sans MS" pitchFamily="66" charset="0"/>
            </a:endParaRPr>
          </a:p>
          <a:p>
            <a:pPr>
              <a:buFont typeface="Arial" charset="0"/>
              <a:buNone/>
              <a:defRPr/>
            </a:pPr>
            <a:endParaRPr lang="en-US" sz="1800" i="1" dirty="0" smtClean="0">
              <a:effectLst>
                <a:outerShdw blurRad="38100" dist="38100" dir="2700000" algn="tl">
                  <a:srgbClr val="C0C0C0"/>
                </a:outerShdw>
              </a:effectLst>
              <a:latin typeface="Comic Sans MS" pitchFamily="66" charset="0"/>
            </a:endParaRPr>
          </a:p>
          <a:p>
            <a:pPr>
              <a:buFont typeface="Arial" charset="0"/>
              <a:buNone/>
              <a:defRPr/>
            </a:pPr>
            <a:endParaRPr lang="en-GB" sz="1800" dirty="0" smtClean="0">
              <a:latin typeface="Comic Sans MS" pitchFamily="66" charset="0"/>
            </a:endParaRPr>
          </a:p>
        </p:txBody>
      </p:sp>
      <p:graphicFrame>
        <p:nvGraphicFramePr>
          <p:cNvPr id="75798" name="Group 22"/>
          <p:cNvGraphicFramePr>
            <a:graphicFrameLocks noGrp="1"/>
          </p:cNvGraphicFramePr>
          <p:nvPr/>
        </p:nvGraphicFramePr>
        <p:xfrm>
          <a:off x="3203575" y="3284538"/>
          <a:ext cx="5761038" cy="3365500"/>
        </p:xfrm>
        <a:graphic>
          <a:graphicData uri="http://schemas.openxmlformats.org/drawingml/2006/table">
            <a:tbl>
              <a:tblPr/>
              <a:tblGrid>
                <a:gridCol w="1792288"/>
                <a:gridCol w="2024062"/>
                <a:gridCol w="1944688"/>
              </a:tblGrid>
              <a:tr h="10668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l-GR" sz="2800" b="1" i="1" u="sng" strike="noStrike" cap="none" normalizeH="0" baseline="0" smtClean="0">
                          <a:ln>
                            <a:noFill/>
                          </a:ln>
                          <a:solidFill>
                            <a:schemeClr val="tx2"/>
                          </a:solidFill>
                          <a:effectLst>
                            <a:outerShdw blurRad="38100" dist="38100" dir="2700000" algn="tl">
                              <a:srgbClr val="C0C0C0"/>
                            </a:outerShdw>
                          </a:effectLst>
                          <a:latin typeface="Calibri" pitchFamily="34" charset="0"/>
                        </a:rPr>
                        <a:t>ΑΡΧΙΚΗ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l-GR"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ΜΜ</a:t>
                      </a:r>
                      <a:r>
                        <a:rPr kumimoji="0" lang="en-US"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F</a:t>
                      </a:r>
                      <a:endParaRPr kumimoji="0" lang="en-GB"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l-GR" sz="2800" b="1" i="1" u="sng" strike="noStrike" cap="none" normalizeH="0" baseline="0" smtClean="0">
                          <a:ln>
                            <a:noFill/>
                          </a:ln>
                          <a:solidFill>
                            <a:schemeClr val="tx2"/>
                          </a:solidFill>
                          <a:effectLst>
                            <a:outerShdw blurRad="38100" dist="38100" dir="2700000" algn="tl">
                              <a:srgbClr val="C0C0C0"/>
                            </a:outerShdw>
                          </a:effectLst>
                          <a:latin typeface="Calibri" pitchFamily="34" charset="0"/>
                        </a:rPr>
                        <a:t>ΣΥΝΤΗΡΗΣΗ</a:t>
                      </a:r>
                      <a:endParaRPr kumimoji="0" lang="en-US" sz="2800" b="1" i="1" u="sng" strike="noStrike" cap="none" normalizeH="0" baseline="0" smtClean="0">
                        <a:ln>
                          <a:noFill/>
                        </a:ln>
                        <a:solidFill>
                          <a:schemeClr val="tx2"/>
                        </a:solidFill>
                        <a:effectLst>
                          <a:outerShdw blurRad="38100" dist="38100" dir="2700000" algn="tl">
                            <a:srgbClr val="C0C0C0"/>
                          </a:outerShdw>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MMF</a:t>
                      </a:r>
                      <a:r>
                        <a:rPr kumimoji="0" lang="en-US" sz="18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 </a:t>
                      </a:r>
                      <a:r>
                        <a:rPr kumimoji="0" lang="el-GR" sz="18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που έχει διακοπεί</a:t>
                      </a:r>
                      <a:endParaRPr kumimoji="0" lang="en-GB" sz="1800" b="0" i="1" u="none" strike="noStrike" cap="none" normalizeH="0" baseline="0" smtClean="0">
                        <a:ln>
                          <a:noFill/>
                        </a:ln>
                        <a:solidFill>
                          <a:schemeClr val="tx1"/>
                        </a:solidFill>
                        <a:effectLst>
                          <a:outerShdw blurRad="38100" dist="38100" dir="2700000" algn="tl">
                            <a:srgbClr val="C0C0C0"/>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l-GR" sz="2800" b="1" i="1" u="sng" strike="noStrike" cap="none" normalizeH="0" baseline="0" smtClean="0">
                          <a:ln>
                            <a:noFill/>
                          </a:ln>
                          <a:solidFill>
                            <a:schemeClr val="tx2"/>
                          </a:solidFill>
                          <a:effectLst>
                            <a:outerShdw blurRad="38100" dist="38100" dir="2700000" algn="tl">
                              <a:srgbClr val="C0C0C0"/>
                            </a:outerShdw>
                          </a:effectLst>
                          <a:latin typeface="Calibri" pitchFamily="34" charset="0"/>
                        </a:rPr>
                        <a:t>ΝΕΑ ΑΓΩΓΗ</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l-GR"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ΜΜ</a:t>
                      </a:r>
                      <a:r>
                        <a:rPr kumimoji="0" lang="en-US"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F</a:t>
                      </a:r>
                      <a:endParaRPr kumimoji="0" lang="en-GB"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MMF</a:t>
                      </a:r>
                      <a:endParaRPr kumimoji="0" lang="en-GB"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l-GR" sz="18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Υπό </a:t>
                      </a:r>
                      <a:r>
                        <a:rPr kumimoji="0" lang="en-US"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MMF</a:t>
                      </a:r>
                      <a:endParaRPr kumimoji="0" lang="en-GB"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CYC</a:t>
                      </a:r>
                      <a:endParaRPr kumimoji="0" lang="en-GB"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CYC</a:t>
                      </a:r>
                      <a:endParaRPr kumimoji="0" lang="en-GB"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 </a:t>
                      </a:r>
                      <a:r>
                        <a:rPr kumimoji="0" lang="el-GR" sz="18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υπό</a:t>
                      </a:r>
                      <a:r>
                        <a:rPr kumimoji="0" lang="el-GR"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 </a:t>
                      </a:r>
                      <a:r>
                        <a:rPr kumimoji="0" lang="en-US"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AZA</a:t>
                      </a:r>
                      <a:endParaRPr kumimoji="0" lang="en-GB"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MMF,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rPr>
                        <a:t>stop AZA</a:t>
                      </a:r>
                      <a:endParaRPr kumimoji="0" lang="en-GB" sz="2400" b="0" i="1" u="none" strike="noStrike" cap="none" normalizeH="0" baseline="0" smtClean="0">
                        <a:ln>
                          <a:noFill/>
                        </a:ln>
                        <a:solidFill>
                          <a:schemeClr val="tx1"/>
                        </a:solidFill>
                        <a:effectLst>
                          <a:outerShdw blurRad="38100" dist="38100" dir="2700000" algn="tl">
                            <a:srgbClr val="C0C0C0"/>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wipe(down)">
                                      <p:cBhvr>
                                        <p:cTn id="7" dur="500"/>
                                        <p:tgtEl>
                                          <p:spTgt spid="91138"/>
                                        </p:tgtEl>
                                      </p:cBhvr>
                                    </p:animEffect>
                                  </p:childTnLst>
                                </p:cTn>
                              </p:par>
                              <p:par>
                                <p:cTn id="8" presetID="22" presetClass="entr" presetSubtype="4" fill="hold" nodeType="withEffect">
                                  <p:stCondLst>
                                    <p:cond delay="0"/>
                                  </p:stCondLst>
                                  <p:childTnLst>
                                    <p:set>
                                      <p:cBhvr>
                                        <p:cTn id="9" dur="1" fill="hold">
                                          <p:stCondLst>
                                            <p:cond delay="0"/>
                                          </p:stCondLst>
                                        </p:cTn>
                                        <p:tgtEl>
                                          <p:spTgt spid="91139">
                                            <p:txEl>
                                              <p:pRg st="0" end="0"/>
                                            </p:txEl>
                                          </p:spTgt>
                                        </p:tgtEl>
                                        <p:attrNameLst>
                                          <p:attrName>style.visibility</p:attrName>
                                        </p:attrNameLst>
                                      </p:cBhvr>
                                      <p:to>
                                        <p:strVal val="visible"/>
                                      </p:to>
                                    </p:set>
                                    <p:animEffect transition="in" filter="wipe(down)">
                                      <p:cBhvr>
                                        <p:cTn id="10" dur="500"/>
                                        <p:tgtEl>
                                          <p:spTgt spid="91139">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Effect transition="in" filter="wipe(down)">
                                      <p:cBhvr>
                                        <p:cTn id="13" dur="500"/>
                                        <p:tgtEl>
                                          <p:spTgt spid="91139">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91139">
                                            <p:txEl>
                                              <p:pRg st="2" end="2"/>
                                            </p:txEl>
                                          </p:spTgt>
                                        </p:tgtEl>
                                        <p:attrNameLst>
                                          <p:attrName>style.visibility</p:attrName>
                                        </p:attrNameLst>
                                      </p:cBhvr>
                                      <p:to>
                                        <p:strVal val="visible"/>
                                      </p:to>
                                    </p:set>
                                    <p:animEffect transition="in" filter="wipe(down)">
                                      <p:cBhvr>
                                        <p:cTn id="16" dur="500"/>
                                        <p:tgtEl>
                                          <p:spTgt spid="91139">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animEffect transition="in" filter="wipe(down)">
                                      <p:cBhvr>
                                        <p:cTn id="19" dur="500"/>
                                        <p:tgtEl>
                                          <p:spTgt spid="9113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5798"/>
                                        </p:tgtEl>
                                        <p:attrNameLst>
                                          <p:attrName>style.visibility</p:attrName>
                                        </p:attrNameLst>
                                      </p:cBhvr>
                                      <p:to>
                                        <p:strVal val="visible"/>
                                      </p:to>
                                    </p:set>
                                    <p:animEffect transition="in" filter="wipe(down)">
                                      <p:cBhvr>
                                        <p:cTn id="24" dur="500"/>
                                        <p:tgtEl>
                                          <p:spTgt spid="75798"/>
                                        </p:tgtEl>
                                      </p:cBhvr>
                                    </p:animEffect>
                                  </p:childTnLst>
                                </p:cTn>
                              </p:par>
                              <p:par>
                                <p:cTn id="25" presetID="22" presetClass="entr" presetSubtype="4" fill="hold" nodeType="with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wipe(down)">
                                      <p:cBhvr>
                                        <p:cTn id="27" dur="500"/>
                                        <p:tgtEl>
                                          <p:spTgt spid="91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1139">
                                            <p:txEl>
                                              <p:pRg st="8" end="8"/>
                                            </p:txEl>
                                          </p:spTgt>
                                        </p:tgtEl>
                                        <p:attrNameLst>
                                          <p:attrName>style.visibility</p:attrName>
                                        </p:attrNameLst>
                                      </p:cBhvr>
                                      <p:to>
                                        <p:strVal val="visible"/>
                                      </p:to>
                                    </p:set>
                                    <p:animEffect transition="in" filter="wipe(down)">
                                      <p:cBhvr>
                                        <p:cTn id="32" dur="500"/>
                                        <p:tgtEl>
                                          <p:spTgt spid="91139">
                                            <p:txEl>
                                              <p:pRg st="8" end="8"/>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91139">
                                            <p:txEl>
                                              <p:pRg st="9" end="9"/>
                                            </p:txEl>
                                          </p:spTgt>
                                        </p:tgtEl>
                                        <p:attrNameLst>
                                          <p:attrName>style.visibility</p:attrName>
                                        </p:attrNameLst>
                                      </p:cBhvr>
                                      <p:to>
                                        <p:strVal val="visible"/>
                                      </p:to>
                                    </p:set>
                                    <p:animEffect transition="in" filter="wipe(down)">
                                      <p:cBhvr>
                                        <p:cTn id="35" dur="500"/>
                                        <p:tgtEl>
                                          <p:spTgt spid="91139">
                                            <p:txEl>
                                              <p:pRg st="9" end="9"/>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91139">
                                            <p:txEl>
                                              <p:pRg st="10" end="10"/>
                                            </p:txEl>
                                          </p:spTgt>
                                        </p:tgtEl>
                                        <p:attrNameLst>
                                          <p:attrName>style.visibility</p:attrName>
                                        </p:attrNameLst>
                                      </p:cBhvr>
                                      <p:to>
                                        <p:strVal val="visible"/>
                                      </p:to>
                                    </p:set>
                                    <p:animEffect transition="in" filter="wipe(down)">
                                      <p:cBhvr>
                                        <p:cTn id="38" dur="500"/>
                                        <p:tgtEl>
                                          <p:spTgt spid="911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normAutofit/>
          </a:bodyPr>
          <a:lstStyle/>
          <a:p>
            <a:pPr eaLnBrk="1" hangingPunct="1">
              <a:defRPr/>
            </a:pPr>
            <a:r>
              <a:rPr lang="el-GR" sz="3200" b="1" i="1" smtClean="0">
                <a:solidFill>
                  <a:srgbClr val="FF0000"/>
                </a:solidFill>
                <a:effectLst>
                  <a:outerShdw blurRad="38100" dist="38100" dir="2700000" algn="tl">
                    <a:srgbClr val="C0C0C0"/>
                  </a:outerShdw>
                </a:effectLst>
                <a:latin typeface="Arial" charset="0"/>
              </a:rPr>
              <a:t>ΘΕΡΑΠΕΙΑ ΚΑΤΗΓΟΡΙΑΣ Ι </a:t>
            </a:r>
            <a:endParaRPr lang="en-GB" sz="3200" b="1" i="1" smtClean="0">
              <a:solidFill>
                <a:srgbClr val="FF0000"/>
              </a:solidFill>
              <a:effectLst>
                <a:outerShdw blurRad="38100" dist="38100" dir="2700000" algn="tl">
                  <a:srgbClr val="C0C0C0"/>
                </a:outerShdw>
              </a:effectLst>
              <a:latin typeface="Arial" charset="0"/>
            </a:endParaRPr>
          </a:p>
        </p:txBody>
      </p:sp>
      <p:sp>
        <p:nvSpPr>
          <p:cNvPr id="78851" name="Rectangle 3"/>
          <p:cNvSpPr>
            <a:spLocks noGrp="1"/>
          </p:cNvSpPr>
          <p:nvPr>
            <p:ph type="body" idx="1"/>
          </p:nvPr>
        </p:nvSpPr>
        <p:spPr>
          <a:xfrm>
            <a:off x="0" y="1600200"/>
            <a:ext cx="8686800" cy="4525963"/>
          </a:xfrm>
        </p:spPr>
        <p:txBody>
          <a:bodyPr>
            <a:normAutofit/>
          </a:bodyPr>
          <a:lstStyle/>
          <a:p>
            <a:pPr eaLnBrk="1" hangingPunct="1">
              <a:buFont typeface="Arial" charset="0"/>
              <a:buNone/>
              <a:defRPr/>
            </a:pPr>
            <a:r>
              <a:rPr lang="el-GR" smtClean="0"/>
              <a:t> </a:t>
            </a:r>
            <a:r>
              <a:rPr lang="el-GR" sz="2400" i="1" smtClean="0">
                <a:effectLst>
                  <a:outerShdw blurRad="38100" dist="38100" dir="2700000" algn="tl">
                    <a:srgbClr val="C0C0C0"/>
                  </a:outerShdw>
                </a:effectLst>
                <a:latin typeface="Comic Sans MS" pitchFamily="66" charset="0"/>
              </a:rPr>
              <a:t>Δεν υπάρχει κλινική εκδήλωση της ΝΛ</a:t>
            </a:r>
          </a:p>
          <a:p>
            <a:pPr eaLnBrk="1" hangingPunct="1">
              <a:buFont typeface="Arial" charset="0"/>
              <a:buNone/>
              <a:defRPr/>
            </a:pPr>
            <a:r>
              <a:rPr lang="el-GR" sz="2400" i="1" smtClean="0">
                <a:effectLst>
                  <a:outerShdw blurRad="38100" dist="38100" dir="2700000" algn="tl">
                    <a:srgbClr val="C0C0C0"/>
                  </a:outerShdw>
                </a:effectLst>
                <a:latin typeface="Comic Sans MS" pitchFamily="66" charset="0"/>
              </a:rPr>
              <a:t> Δεν υπάρχουν ενδείξεις για προοδευτική επιδείνωση</a:t>
            </a:r>
            <a:endParaRPr lang="en-US" sz="2400" i="1" smtClean="0">
              <a:effectLst>
                <a:outerShdw blurRad="38100" dist="38100" dir="2700000" algn="tl">
                  <a:srgbClr val="C0C0C0"/>
                </a:outerShdw>
              </a:effectLst>
              <a:latin typeface="Comic Sans MS" pitchFamily="66" charset="0"/>
            </a:endParaRPr>
          </a:p>
          <a:p>
            <a:pPr eaLnBrk="1" hangingPunct="1">
              <a:buFont typeface="Arial" charset="0"/>
              <a:buNone/>
              <a:defRPr/>
            </a:pPr>
            <a:r>
              <a:rPr lang="el-GR" sz="2400" i="1" smtClean="0">
                <a:effectLst>
                  <a:outerShdw blurRad="38100" dist="38100" dir="2700000" algn="tl">
                    <a:srgbClr val="C0C0C0"/>
                  </a:outerShdw>
                </a:effectLst>
                <a:latin typeface="Comic Sans MS" pitchFamily="66" charset="0"/>
              </a:rPr>
              <a:t> της νεφρικής λειτουργίας. Παρόλα αυτά μπορεί να </a:t>
            </a:r>
            <a:endParaRPr lang="en-US" sz="2400" i="1" smtClean="0">
              <a:effectLst>
                <a:outerShdw blurRad="38100" dist="38100" dir="2700000" algn="tl">
                  <a:srgbClr val="C0C0C0"/>
                </a:outerShdw>
              </a:effectLst>
              <a:latin typeface="Comic Sans MS" pitchFamily="66" charset="0"/>
            </a:endParaRPr>
          </a:p>
          <a:p>
            <a:pPr eaLnBrk="1" hangingPunct="1">
              <a:buFont typeface="Arial" charset="0"/>
              <a:buNone/>
              <a:defRPr/>
            </a:pPr>
            <a:r>
              <a:rPr lang="en-US" sz="2400" i="1" smtClean="0">
                <a:effectLst>
                  <a:outerShdw blurRad="38100" dist="38100" dir="2700000" algn="tl">
                    <a:srgbClr val="C0C0C0"/>
                  </a:outerShdw>
                </a:effectLst>
                <a:latin typeface="Comic Sans MS" pitchFamily="66" charset="0"/>
              </a:rPr>
              <a:t> </a:t>
            </a:r>
            <a:r>
              <a:rPr lang="el-GR" sz="2400" i="1" smtClean="0">
                <a:effectLst>
                  <a:outerShdw blurRad="38100" dist="38100" dir="2700000" algn="tl">
                    <a:srgbClr val="C0C0C0"/>
                  </a:outerShdw>
                </a:effectLst>
                <a:latin typeface="Comic Sans MS" pitchFamily="66" charset="0"/>
              </a:rPr>
              <a:t>μεταπέσει σε πιο σοβαρές μορφές σε μερικές </a:t>
            </a:r>
            <a:endParaRPr lang="en-US" sz="2400" i="1" smtClean="0">
              <a:effectLst>
                <a:outerShdw blurRad="38100" dist="38100" dir="2700000" algn="tl">
                  <a:srgbClr val="C0C0C0"/>
                </a:outerShdw>
              </a:effectLst>
              <a:latin typeface="Comic Sans MS" pitchFamily="66" charset="0"/>
            </a:endParaRPr>
          </a:p>
          <a:p>
            <a:pPr eaLnBrk="1" hangingPunct="1">
              <a:buFont typeface="Arial" charset="0"/>
              <a:buNone/>
              <a:defRPr/>
            </a:pPr>
            <a:r>
              <a:rPr lang="en-US" sz="2400" i="1" smtClean="0">
                <a:effectLst>
                  <a:outerShdw blurRad="38100" dist="38100" dir="2700000" algn="tl">
                    <a:srgbClr val="C0C0C0"/>
                  </a:outerShdw>
                </a:effectLst>
                <a:latin typeface="Comic Sans MS" pitchFamily="66" charset="0"/>
              </a:rPr>
              <a:t> </a:t>
            </a:r>
            <a:r>
              <a:rPr lang="el-GR" sz="2400" i="1" smtClean="0">
                <a:effectLst>
                  <a:outerShdw blurRad="38100" dist="38100" dir="2700000" algn="tl">
                    <a:srgbClr val="C0C0C0"/>
                  </a:outerShdw>
                </a:effectLst>
                <a:latin typeface="Comic Sans MS" pitchFamily="66" charset="0"/>
              </a:rPr>
              <a:t>περιπτώσεις.</a:t>
            </a:r>
          </a:p>
          <a:p>
            <a:pPr eaLnBrk="1" hangingPunct="1">
              <a:buFont typeface="Arial" charset="0"/>
              <a:buNone/>
              <a:defRPr/>
            </a:pPr>
            <a:endParaRPr lang="el-GR" sz="2400" i="1" smtClean="0">
              <a:effectLst>
                <a:outerShdw blurRad="38100" dist="38100" dir="2700000" algn="tl">
                  <a:srgbClr val="C0C0C0"/>
                </a:outerShdw>
              </a:effectLst>
              <a:latin typeface="Comic Sans MS" pitchFamily="66" charset="0"/>
            </a:endParaRPr>
          </a:p>
          <a:p>
            <a:pPr eaLnBrk="1" hangingPunct="1">
              <a:buFont typeface="Arial" charset="0"/>
              <a:buNone/>
              <a:defRPr/>
            </a:pPr>
            <a:r>
              <a:rPr lang="el-GR" sz="2400" i="1" smtClean="0">
                <a:effectLst>
                  <a:outerShdw blurRad="38100" dist="38100" dir="2700000" algn="tl">
                    <a:srgbClr val="C0C0C0"/>
                  </a:outerShdw>
                </a:effectLst>
                <a:latin typeface="Comic Sans MS" pitchFamily="66" charset="0"/>
              </a:rPr>
              <a:t> </a:t>
            </a:r>
            <a:r>
              <a:rPr lang="el-GR" sz="2400" i="1" smtClean="0">
                <a:solidFill>
                  <a:srgbClr val="009900"/>
                </a:solidFill>
                <a:effectLst>
                  <a:outerShdw blurRad="38100" dist="38100" dir="2700000" algn="tl">
                    <a:srgbClr val="C0C0C0"/>
                  </a:outerShdw>
                </a:effectLst>
                <a:latin typeface="Comic Sans MS" pitchFamily="66" charset="0"/>
              </a:rPr>
              <a:t>Οι ασθενείς με </a:t>
            </a:r>
            <a:r>
              <a:rPr lang="el-GR" sz="2400" b="1" i="1" smtClean="0">
                <a:solidFill>
                  <a:srgbClr val="009900"/>
                </a:solidFill>
                <a:effectLst>
                  <a:outerShdw blurRad="38100" dist="38100" dir="2700000" algn="tl">
                    <a:srgbClr val="C0C0C0"/>
                  </a:outerShdw>
                </a:effectLst>
                <a:latin typeface="Comic Sans MS" pitchFamily="66" charset="0"/>
              </a:rPr>
              <a:t>τύπου Ι</a:t>
            </a:r>
            <a:r>
              <a:rPr lang="el-GR" sz="2400" i="1" smtClean="0">
                <a:solidFill>
                  <a:srgbClr val="009900"/>
                </a:solidFill>
                <a:effectLst>
                  <a:outerShdw blurRad="38100" dist="38100" dir="2700000" algn="tl">
                    <a:srgbClr val="C0C0C0"/>
                  </a:outerShdw>
                </a:effectLst>
                <a:latin typeface="Comic Sans MS" pitchFamily="66" charset="0"/>
              </a:rPr>
              <a:t> Νεφρίτιδα Λύκου λαμβάνουν</a:t>
            </a:r>
            <a:endParaRPr lang="en-US" sz="2400" i="1" smtClean="0">
              <a:solidFill>
                <a:srgbClr val="009900"/>
              </a:solidFill>
              <a:effectLst>
                <a:outerShdw blurRad="38100" dist="38100" dir="2700000" algn="tl">
                  <a:srgbClr val="C0C0C0"/>
                </a:outerShdw>
              </a:effectLst>
              <a:latin typeface="Comic Sans MS" pitchFamily="66" charset="0"/>
            </a:endParaRPr>
          </a:p>
          <a:p>
            <a:pPr eaLnBrk="1" hangingPunct="1">
              <a:buFont typeface="Arial" charset="0"/>
              <a:buNone/>
              <a:defRPr/>
            </a:pPr>
            <a:r>
              <a:rPr lang="en-US" sz="2400" i="1" smtClean="0">
                <a:solidFill>
                  <a:srgbClr val="009900"/>
                </a:solidFill>
                <a:effectLst>
                  <a:outerShdw blurRad="38100" dist="38100" dir="2700000" algn="tl">
                    <a:srgbClr val="C0C0C0"/>
                  </a:outerShdw>
                </a:effectLst>
                <a:latin typeface="Comic Sans MS" pitchFamily="66" charset="0"/>
              </a:rPr>
              <a:t> </a:t>
            </a:r>
            <a:r>
              <a:rPr lang="el-GR" sz="2400" i="1" smtClean="0">
                <a:solidFill>
                  <a:srgbClr val="009900"/>
                </a:solidFill>
                <a:effectLst>
                  <a:outerShdw blurRad="38100" dist="38100" dir="2700000" algn="tl">
                    <a:srgbClr val="C0C0C0"/>
                  </a:outerShdw>
                </a:effectLst>
                <a:latin typeface="Comic Sans MS" pitchFamily="66" charset="0"/>
              </a:rPr>
              <a:t>θεραπεία μόνο για τις εξωνεφρικές εκδηλώσεις</a:t>
            </a:r>
            <a:r>
              <a:rPr lang="en-US" sz="2400" i="1" smtClean="0">
                <a:solidFill>
                  <a:srgbClr val="009900"/>
                </a:solidFill>
                <a:effectLst>
                  <a:outerShdw blurRad="38100" dist="38100" dir="2700000" algn="tl">
                    <a:srgbClr val="C0C0C0"/>
                  </a:outerShdw>
                </a:effectLst>
                <a:latin typeface="Comic Sans MS" pitchFamily="66" charset="0"/>
              </a:rPr>
              <a:t> </a:t>
            </a:r>
          </a:p>
          <a:p>
            <a:pPr eaLnBrk="1" hangingPunct="1">
              <a:buFont typeface="Arial" charset="0"/>
              <a:buNone/>
              <a:defRPr/>
            </a:pPr>
            <a:r>
              <a:rPr lang="en-GB" sz="1600" i="1" smtClean="0">
                <a:effectLst>
                  <a:outerShdw blurRad="38100" dist="38100" dir="2700000" algn="tl">
                    <a:srgbClr val="C0C0C0"/>
                  </a:outerShdw>
                </a:effectLst>
                <a:latin typeface="Comic Sans MS" pitchFamily="66" charset="0"/>
              </a:rPr>
              <a:t>      (</a:t>
            </a:r>
            <a:r>
              <a:rPr lang="en-US" sz="1600" i="1" smtClean="0">
                <a:effectLst>
                  <a:outerShdw blurRad="38100" dist="38100" dir="2700000" algn="tl">
                    <a:srgbClr val="C0C0C0"/>
                  </a:outerShdw>
                </a:effectLst>
                <a:latin typeface="Comic Sans MS" pitchFamily="66" charset="0"/>
              </a:rPr>
              <a:t>KDIGO,</a:t>
            </a:r>
            <a:r>
              <a:rPr lang="en-GB" sz="1600" i="1" smtClean="0">
                <a:effectLst>
                  <a:outerShdw blurRad="38100" dist="38100" dir="2700000" algn="tl">
                    <a:srgbClr val="C0C0C0"/>
                  </a:outerShdw>
                </a:effectLst>
                <a:latin typeface="Comic Sans MS" pitchFamily="66" charset="0"/>
              </a:rPr>
              <a:t>EULAR/ERA-EDTA)</a:t>
            </a:r>
          </a:p>
        </p:txBody>
      </p:sp>
      <p:pic>
        <p:nvPicPr>
          <p:cNvPr id="80899" name="Picture 2"/>
          <p:cNvPicPr>
            <a:picLocks noChangeAspect="1" noChangeArrowheads="1"/>
          </p:cNvPicPr>
          <p:nvPr/>
        </p:nvPicPr>
        <p:blipFill>
          <a:blip r:embed="rId2"/>
          <a:srcRect/>
          <a:stretch>
            <a:fillRect/>
          </a:stretch>
        </p:blipFill>
        <p:spPr bwMode="auto">
          <a:xfrm>
            <a:off x="7451725" y="1196975"/>
            <a:ext cx="1554163"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 Τίτλος"/>
          <p:cNvSpPr>
            <a:spLocks noGrp="1"/>
          </p:cNvSpPr>
          <p:nvPr>
            <p:ph type="title"/>
          </p:nvPr>
        </p:nvSpPr>
        <p:spPr/>
        <p:txBody>
          <a:bodyPr/>
          <a:lstStyle/>
          <a:p>
            <a:pPr eaLnBrk="1" hangingPunct="1"/>
            <a:r>
              <a:rPr lang="el-GR" sz="3200" b="1" i="1" smtClean="0">
                <a:solidFill>
                  <a:srgbClr val="FF0000"/>
                </a:solidFill>
                <a:latin typeface="Arial" charset="0"/>
                <a:cs typeface="Arial" charset="0"/>
              </a:rPr>
              <a:t>ΘΕΡΑΠΕΙΑ ΚΑΤΗΓΟΡΙΑΣ ΙΙ</a:t>
            </a:r>
            <a:r>
              <a:rPr lang="en-US" sz="3200" b="1" i="1" smtClean="0">
                <a:solidFill>
                  <a:srgbClr val="FF0000"/>
                </a:solidFill>
                <a:latin typeface="Arial" charset="0"/>
                <a:cs typeface="Arial" charset="0"/>
              </a:rPr>
              <a:t/>
            </a:r>
            <a:br>
              <a:rPr lang="en-US" sz="3200" b="1" i="1" smtClean="0">
                <a:solidFill>
                  <a:srgbClr val="FF0000"/>
                </a:solidFill>
                <a:latin typeface="Arial" charset="0"/>
                <a:cs typeface="Arial" charset="0"/>
              </a:rPr>
            </a:br>
            <a:endParaRPr lang="el-GR" sz="3200" b="1" i="1" smtClean="0">
              <a:solidFill>
                <a:srgbClr val="FF0000"/>
              </a:solidFill>
              <a:latin typeface="Arial" charset="0"/>
              <a:cs typeface="Arial" charset="0"/>
            </a:endParaRPr>
          </a:p>
        </p:txBody>
      </p:sp>
      <p:sp>
        <p:nvSpPr>
          <p:cNvPr id="77826" name="4 - TextBox"/>
          <p:cNvSpPr txBox="1">
            <a:spLocks noChangeArrowheads="1"/>
          </p:cNvSpPr>
          <p:nvPr/>
        </p:nvSpPr>
        <p:spPr bwMode="auto">
          <a:xfrm>
            <a:off x="250825" y="1412875"/>
            <a:ext cx="7786688" cy="3378200"/>
          </a:xfrm>
          <a:prstGeom prst="rect">
            <a:avLst/>
          </a:prstGeom>
          <a:noFill/>
          <a:ln w="9525">
            <a:noFill/>
            <a:miter lim="800000"/>
            <a:headEnd/>
            <a:tailEnd/>
          </a:ln>
        </p:spPr>
        <p:txBody>
          <a:bodyPr>
            <a:spAutoFit/>
          </a:bodyPr>
          <a:lstStyle/>
          <a:p>
            <a:pPr>
              <a:defRPr/>
            </a:pPr>
            <a:r>
              <a:rPr lang="el-GR" sz="2400" b="1" i="1">
                <a:solidFill>
                  <a:srgbClr val="FF0000"/>
                </a:solidFill>
                <a:effectLst>
                  <a:outerShdw blurRad="38100" dist="38100" dir="2700000" algn="tl">
                    <a:srgbClr val="C0C0C0"/>
                  </a:outerShdw>
                </a:effectLst>
                <a:latin typeface="Comic Sans MS" pitchFamily="66" charset="0"/>
              </a:rPr>
              <a:t>Σε τύπου ΙΙ </a:t>
            </a:r>
            <a:r>
              <a:rPr lang="el-GR" sz="2400" i="1">
                <a:effectLst>
                  <a:outerShdw blurRad="38100" dist="38100" dir="2700000" algn="tl">
                    <a:srgbClr val="C0C0C0"/>
                  </a:outerShdw>
                </a:effectLst>
                <a:latin typeface="Comic Sans MS" pitchFamily="66" charset="0"/>
              </a:rPr>
              <a:t>και λευκωματουρία &lt;1</a:t>
            </a:r>
            <a:r>
              <a:rPr lang="en-US" sz="2400" i="1">
                <a:effectLst>
                  <a:outerShdw blurRad="38100" dist="38100" dir="2700000" algn="tl">
                    <a:srgbClr val="C0C0C0"/>
                  </a:outerShdw>
                </a:effectLst>
                <a:latin typeface="Comic Sans MS" pitchFamily="66" charset="0"/>
              </a:rPr>
              <a:t>g/24h</a:t>
            </a:r>
            <a:r>
              <a:rPr lang="el-GR" sz="2400" i="1">
                <a:effectLst>
                  <a:outerShdw blurRad="38100" dist="38100" dir="2700000" algn="tl">
                    <a:srgbClr val="C0C0C0"/>
                  </a:outerShdw>
                </a:effectLst>
                <a:latin typeface="Comic Sans MS" pitchFamily="66" charset="0"/>
              </a:rPr>
              <a:t> </a:t>
            </a:r>
          </a:p>
          <a:p>
            <a:pPr>
              <a:defRPr/>
            </a:pPr>
            <a:r>
              <a:rPr lang="el-GR" sz="2400" i="1">
                <a:effectLst>
                  <a:outerShdw blurRad="38100" dist="38100" dir="2700000" algn="tl">
                    <a:srgbClr val="C0C0C0"/>
                  </a:outerShdw>
                </a:effectLst>
                <a:latin typeface="Comic Sans MS" pitchFamily="66" charset="0"/>
              </a:rPr>
              <a:t>η θεραπεία προσδιορίζεται από τις εξωνεφρικές εκδηλώσεις(2</a:t>
            </a:r>
            <a:r>
              <a:rPr lang="en-US" sz="2400" i="1">
                <a:effectLst>
                  <a:outerShdw blurRad="38100" dist="38100" dir="2700000" algn="tl">
                    <a:srgbClr val="C0C0C0"/>
                  </a:outerShdw>
                </a:effectLst>
                <a:latin typeface="Comic Sans MS" pitchFamily="66" charset="0"/>
              </a:rPr>
              <a:t>D</a:t>
            </a:r>
            <a:r>
              <a:rPr lang="el-GR" sz="2400" i="1">
                <a:effectLst>
                  <a:outerShdw blurRad="38100" dist="38100" dir="2700000" algn="tl">
                    <a:srgbClr val="C0C0C0"/>
                  </a:outerShdw>
                </a:effectLst>
                <a:latin typeface="Comic Sans MS" pitchFamily="66" charset="0"/>
              </a:rPr>
              <a:t>)</a:t>
            </a:r>
          </a:p>
          <a:p>
            <a:pPr>
              <a:defRPr/>
            </a:pPr>
            <a:endParaRPr lang="el-GR" sz="2400" i="1">
              <a:effectLst>
                <a:outerShdw blurRad="38100" dist="38100" dir="2700000" algn="tl">
                  <a:srgbClr val="C0C0C0"/>
                </a:outerShdw>
              </a:effectLst>
              <a:latin typeface="Comic Sans MS" pitchFamily="66" charset="0"/>
            </a:endParaRPr>
          </a:p>
          <a:p>
            <a:pPr>
              <a:defRPr/>
            </a:pPr>
            <a:endParaRPr lang="el-GR" sz="2400" i="1">
              <a:effectLst>
                <a:outerShdw blurRad="38100" dist="38100" dir="2700000" algn="tl">
                  <a:srgbClr val="C0C0C0"/>
                </a:outerShdw>
              </a:effectLst>
              <a:latin typeface="Comic Sans MS" pitchFamily="66" charset="0"/>
            </a:endParaRPr>
          </a:p>
          <a:p>
            <a:pPr>
              <a:defRPr/>
            </a:pPr>
            <a:r>
              <a:rPr lang="el-GR" sz="2400" i="1">
                <a:solidFill>
                  <a:schemeClr val="folHlink"/>
                </a:solidFill>
                <a:effectLst>
                  <a:outerShdw blurRad="38100" dist="38100" dir="2700000" algn="tl">
                    <a:srgbClr val="C0C0C0"/>
                  </a:outerShdw>
                </a:effectLst>
                <a:latin typeface="Comic Sans MS" pitchFamily="66" charset="0"/>
              </a:rPr>
              <a:t>Προτείνεται σε λευκωματουρία &gt;3</a:t>
            </a:r>
            <a:r>
              <a:rPr lang="en-US" sz="2400" i="1">
                <a:solidFill>
                  <a:schemeClr val="folHlink"/>
                </a:solidFill>
                <a:effectLst>
                  <a:outerShdw blurRad="38100" dist="38100" dir="2700000" algn="tl">
                    <a:srgbClr val="C0C0C0"/>
                  </a:outerShdw>
                </a:effectLst>
                <a:latin typeface="Comic Sans MS" pitchFamily="66" charset="0"/>
              </a:rPr>
              <a:t>g/24h</a:t>
            </a:r>
            <a:endParaRPr lang="el-GR" sz="2400" i="1">
              <a:solidFill>
                <a:schemeClr val="folHlink"/>
              </a:solidFill>
              <a:effectLst>
                <a:outerShdw blurRad="38100" dist="38100" dir="2700000" algn="tl">
                  <a:srgbClr val="C0C0C0"/>
                </a:outerShdw>
              </a:effectLst>
              <a:latin typeface="Comic Sans MS" pitchFamily="66" charset="0"/>
            </a:endParaRPr>
          </a:p>
          <a:p>
            <a:pPr>
              <a:defRPr/>
            </a:pPr>
            <a:r>
              <a:rPr lang="en-US" sz="2400" i="1">
                <a:solidFill>
                  <a:schemeClr val="folHlink"/>
                </a:solidFill>
                <a:effectLst>
                  <a:outerShdw blurRad="38100" dist="38100" dir="2700000" algn="tl">
                    <a:srgbClr val="C0C0C0"/>
                  </a:outerShdw>
                </a:effectLst>
                <a:latin typeface="Comic Sans MS" pitchFamily="66" charset="0"/>
              </a:rPr>
              <a:t> </a:t>
            </a:r>
            <a:r>
              <a:rPr lang="el-GR" sz="2400" i="1">
                <a:solidFill>
                  <a:schemeClr val="folHlink"/>
                </a:solidFill>
                <a:effectLst>
                  <a:outerShdw blurRad="38100" dist="38100" dir="2700000" algn="tl">
                    <a:srgbClr val="C0C0C0"/>
                  </a:outerShdw>
                </a:effectLst>
                <a:latin typeface="Comic Sans MS" pitchFamily="66" charset="0"/>
              </a:rPr>
              <a:t>να χορηγείται αγωγή με κορτικοειδή όπως </a:t>
            </a:r>
          </a:p>
          <a:p>
            <a:pPr>
              <a:defRPr/>
            </a:pPr>
            <a:r>
              <a:rPr lang="el-GR" sz="2400" i="1">
                <a:solidFill>
                  <a:schemeClr val="folHlink"/>
                </a:solidFill>
                <a:effectLst>
                  <a:outerShdw blurRad="38100" dist="38100" dir="2700000" algn="tl">
                    <a:srgbClr val="C0C0C0"/>
                  </a:outerShdw>
                </a:effectLst>
                <a:latin typeface="Comic Sans MS" pitchFamily="66" charset="0"/>
              </a:rPr>
              <a:t> σε Νόσο Ελλαχίστων Αλλοιώσεων</a:t>
            </a:r>
            <a:r>
              <a:rPr lang="en-US" sz="2400" i="1">
                <a:solidFill>
                  <a:schemeClr val="folHlink"/>
                </a:solidFill>
                <a:effectLst>
                  <a:outerShdw blurRad="38100" dist="38100" dir="2700000" algn="tl">
                    <a:srgbClr val="C0C0C0"/>
                  </a:outerShdw>
                </a:effectLst>
                <a:latin typeface="Comic Sans MS" pitchFamily="66" charset="0"/>
              </a:rPr>
              <a:t> (KDIGO)</a:t>
            </a:r>
          </a:p>
          <a:p>
            <a:pPr>
              <a:defRPr/>
            </a:pPr>
            <a:endParaRPr lang="el-GR" sz="2400" i="1">
              <a:solidFill>
                <a:schemeClr val="folHlink"/>
              </a:solidFill>
              <a:effectLst>
                <a:outerShdw blurRad="38100" dist="38100" dir="2700000" algn="tl">
                  <a:srgbClr val="C0C0C0"/>
                </a:outerShdw>
              </a:effectLst>
              <a:latin typeface="Comic Sans MS" pitchFamily="66" charset="0"/>
            </a:endParaRPr>
          </a:p>
        </p:txBody>
      </p:sp>
      <p:pic>
        <p:nvPicPr>
          <p:cNvPr id="81923" name="Picture 2"/>
          <p:cNvPicPr>
            <a:picLocks noChangeAspect="1" noChangeArrowheads="1"/>
          </p:cNvPicPr>
          <p:nvPr/>
        </p:nvPicPr>
        <p:blipFill>
          <a:blip r:embed="rId2"/>
          <a:srcRect/>
          <a:stretch>
            <a:fillRect/>
          </a:stretch>
        </p:blipFill>
        <p:spPr bwMode="auto">
          <a:xfrm>
            <a:off x="7231063" y="908050"/>
            <a:ext cx="1524000"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Τίτλος"/>
          <p:cNvSpPr>
            <a:spLocks noGrp="1"/>
          </p:cNvSpPr>
          <p:nvPr>
            <p:ph type="title" idx="4294967295"/>
          </p:nvPr>
        </p:nvSpPr>
        <p:spPr>
          <a:xfrm>
            <a:off x="457200" y="0"/>
            <a:ext cx="8229600" cy="765175"/>
          </a:xfrm>
        </p:spPr>
        <p:txBody>
          <a:bodyPr>
            <a:normAutofit/>
          </a:bodyPr>
          <a:lstStyle/>
          <a:p>
            <a:pPr eaLnBrk="1" hangingPunct="1">
              <a:defRPr/>
            </a:pPr>
            <a:r>
              <a:rPr lang="en-US" sz="3200" b="1" i="1" smtClean="0">
                <a:solidFill>
                  <a:srgbClr val="FF0000"/>
                </a:solidFill>
                <a:latin typeface="Arial" charset="0"/>
              </a:rPr>
              <a:t>A</a:t>
            </a:r>
            <a:r>
              <a:rPr lang="el-GR" sz="3200" b="1" i="1" smtClean="0">
                <a:solidFill>
                  <a:srgbClr val="FF0000"/>
                </a:solidFill>
                <a:effectLst>
                  <a:outerShdw blurRad="38100" dist="38100" dir="2700000" algn="tl">
                    <a:srgbClr val="C0C0C0"/>
                  </a:outerShdw>
                </a:effectLst>
                <a:latin typeface="Arial" charset="0"/>
              </a:rPr>
              <a:t>ΡΧΙΚΗ ΘΕΡΑΠΕΙΑ ΤΥΠΟΥ ΙΙΙ</a:t>
            </a:r>
            <a:r>
              <a:rPr lang="en-US" sz="3200" b="1" i="1" smtClean="0">
                <a:solidFill>
                  <a:srgbClr val="FF0000"/>
                </a:solidFill>
                <a:effectLst>
                  <a:outerShdw blurRad="38100" dist="38100" dir="2700000" algn="tl">
                    <a:srgbClr val="C0C0C0"/>
                  </a:outerShdw>
                </a:effectLst>
                <a:latin typeface="Arial" charset="0"/>
              </a:rPr>
              <a:t>,IV</a:t>
            </a:r>
            <a:endParaRPr lang="el-GR" sz="3200" b="1" i="1" smtClean="0">
              <a:solidFill>
                <a:srgbClr val="FF0000"/>
              </a:solidFill>
              <a:effectLst>
                <a:outerShdw blurRad="38100" dist="38100" dir="2700000" algn="tl">
                  <a:srgbClr val="C0C0C0"/>
                </a:outerShdw>
              </a:effectLst>
              <a:latin typeface="Arial" charset="0"/>
            </a:endParaRPr>
          </a:p>
        </p:txBody>
      </p:sp>
      <p:sp>
        <p:nvSpPr>
          <p:cNvPr id="98307" name="3 - TextBox"/>
          <p:cNvSpPr txBox="1">
            <a:spLocks noChangeArrowheads="1"/>
          </p:cNvSpPr>
          <p:nvPr/>
        </p:nvSpPr>
        <p:spPr bwMode="auto">
          <a:xfrm>
            <a:off x="0" y="981075"/>
            <a:ext cx="9144000" cy="1190625"/>
          </a:xfrm>
          <a:prstGeom prst="rect">
            <a:avLst/>
          </a:prstGeom>
          <a:noFill/>
          <a:ln w="9525">
            <a:noFill/>
            <a:miter lim="800000"/>
            <a:headEnd/>
            <a:tailEnd/>
          </a:ln>
        </p:spPr>
        <p:txBody>
          <a:bodyPr>
            <a:spAutoFit/>
          </a:bodyPr>
          <a:lstStyle/>
          <a:p>
            <a:pPr>
              <a:defRPr/>
            </a:pPr>
            <a:r>
              <a:rPr lang="el-GR" sz="1800" i="1">
                <a:effectLst>
                  <a:outerShdw blurRad="38100" dist="38100" dir="2700000" algn="tl">
                    <a:srgbClr val="C0C0C0"/>
                  </a:outerShdw>
                </a:effectLst>
                <a:latin typeface="Comic Sans MS" pitchFamily="66" charset="0"/>
              </a:rPr>
              <a:t>Σε τύπου ΙΙΙΑ ή ΙΙΙΑ/</a:t>
            </a:r>
            <a:r>
              <a:rPr lang="en-US" sz="1800" i="1">
                <a:effectLst>
                  <a:outerShdw blurRad="38100" dist="38100" dir="2700000" algn="tl">
                    <a:srgbClr val="C0C0C0"/>
                  </a:outerShdw>
                </a:effectLst>
                <a:latin typeface="Comic Sans MS" pitchFamily="66" charset="0"/>
              </a:rPr>
              <a:t>C</a:t>
            </a:r>
            <a:r>
              <a:rPr lang="el-GR" sz="1800" i="1">
                <a:effectLst>
                  <a:outerShdw blurRad="38100" dist="38100" dir="2700000" algn="tl">
                    <a:srgbClr val="C0C0C0"/>
                  </a:outerShdw>
                </a:effectLst>
                <a:latin typeface="Comic Sans MS" pitchFamily="66" charset="0"/>
              </a:rPr>
              <a:t> συνιστάται </a:t>
            </a:r>
            <a:r>
              <a:rPr lang="el-GR" sz="1800" b="1" i="1">
                <a:solidFill>
                  <a:srgbClr val="00B050"/>
                </a:solidFill>
                <a:effectLst>
                  <a:outerShdw blurRad="38100" dist="38100" dir="2700000" algn="tl">
                    <a:srgbClr val="C0C0C0"/>
                  </a:outerShdw>
                </a:effectLst>
                <a:latin typeface="Comic Sans MS" pitchFamily="66" charset="0"/>
              </a:rPr>
              <a:t>αρχική θεραπεία </a:t>
            </a:r>
            <a:r>
              <a:rPr lang="el-GR" sz="1800" i="1">
                <a:effectLst>
                  <a:outerShdw blurRad="38100" dist="38100" dir="2700000" algn="tl">
                    <a:srgbClr val="C0C0C0"/>
                  </a:outerShdw>
                </a:effectLst>
                <a:latin typeface="Comic Sans MS" pitchFamily="66" charset="0"/>
              </a:rPr>
              <a:t>με</a:t>
            </a:r>
            <a:r>
              <a:rPr lang="en-US" sz="1800" i="1">
                <a:effectLst>
                  <a:outerShdw blurRad="38100" dist="38100" dir="2700000" algn="tl">
                    <a:srgbClr val="C0C0C0"/>
                  </a:outerShdw>
                </a:effectLst>
                <a:latin typeface="Comic Sans MS" pitchFamily="66" charset="0"/>
              </a:rPr>
              <a:t> MMF </a:t>
            </a:r>
            <a:r>
              <a:rPr lang="el-GR" sz="1800" i="1">
                <a:effectLst>
                  <a:outerShdw blurRad="38100" dist="38100" dir="2700000" algn="tl">
                    <a:srgbClr val="C0C0C0"/>
                  </a:outerShdw>
                </a:effectLst>
                <a:latin typeface="Comic Sans MS" pitchFamily="66" charset="0"/>
              </a:rPr>
              <a:t>με συνιστόμενη μέγιστη δόση τα 3</a:t>
            </a:r>
            <a:r>
              <a:rPr lang="en-US" sz="1800" i="1">
                <a:effectLst>
                  <a:outerShdw blurRad="38100" dist="38100" dir="2700000" algn="tl">
                    <a:srgbClr val="C0C0C0"/>
                  </a:outerShdw>
                </a:effectLst>
                <a:latin typeface="Comic Sans MS" pitchFamily="66" charset="0"/>
              </a:rPr>
              <a:t>g/24h </a:t>
            </a:r>
            <a:r>
              <a:rPr lang="el-GR" sz="1800" i="1">
                <a:effectLst>
                  <a:outerShdw blurRad="38100" dist="38100" dir="2700000" algn="tl">
                    <a:srgbClr val="C0C0C0"/>
                  </a:outerShdw>
                </a:effectLst>
                <a:latin typeface="Comic Sans MS" pitchFamily="66" charset="0"/>
              </a:rPr>
              <a:t> ή </a:t>
            </a:r>
            <a:r>
              <a:rPr lang="en-US" sz="1800" i="1">
                <a:effectLst>
                  <a:outerShdw blurRad="38100" dist="38100" dir="2700000" algn="tl">
                    <a:srgbClr val="C0C0C0"/>
                  </a:outerShdw>
                </a:effectLst>
                <a:latin typeface="Comic Sans MS" pitchFamily="66" charset="0"/>
              </a:rPr>
              <a:t>IV </a:t>
            </a:r>
            <a:r>
              <a:rPr lang="el-GR" sz="1800" i="1">
                <a:effectLst>
                  <a:outerShdw blurRad="38100" dist="38100" dir="2700000" algn="tl">
                    <a:srgbClr val="C0C0C0"/>
                  </a:outerShdw>
                </a:effectLst>
                <a:latin typeface="Comic Sans MS" pitchFamily="66" charset="0"/>
              </a:rPr>
              <a:t>κυκλοφωσφαμίδη (6 των 500</a:t>
            </a:r>
            <a:r>
              <a:rPr lang="en-US" sz="1800" i="1">
                <a:effectLst>
                  <a:outerShdw blurRad="38100" dist="38100" dir="2700000" algn="tl">
                    <a:srgbClr val="C0C0C0"/>
                  </a:outerShdw>
                </a:effectLst>
                <a:latin typeface="Comic Sans MS" pitchFamily="66" charset="0"/>
              </a:rPr>
              <a:t>mg </a:t>
            </a:r>
            <a:r>
              <a:rPr lang="el-GR" sz="1800" i="1">
                <a:effectLst>
                  <a:outerShdw blurRad="38100" dist="38100" dir="2700000" algn="tl">
                    <a:srgbClr val="C0C0C0"/>
                  </a:outerShdw>
                </a:effectLst>
                <a:latin typeface="Comic Sans MS" pitchFamily="66" charset="0"/>
              </a:rPr>
              <a:t>ανά 15ήμερον) πάντα σε συνδυασμό με</a:t>
            </a:r>
            <a:r>
              <a:rPr lang="en-US" sz="1800" i="1">
                <a:effectLst>
                  <a:outerShdw blurRad="38100" dist="38100" dir="2700000" algn="tl">
                    <a:srgbClr val="C0C0C0"/>
                  </a:outerShdw>
                </a:effectLst>
                <a:latin typeface="Comic Sans MS" pitchFamily="66" charset="0"/>
              </a:rPr>
              <a:t> </a:t>
            </a:r>
            <a:r>
              <a:rPr lang="el-GR" sz="1800" i="1">
                <a:effectLst>
                  <a:outerShdw blurRad="38100" dist="38100" dir="2700000" algn="tl">
                    <a:srgbClr val="C0C0C0"/>
                  </a:outerShdw>
                </a:effectLst>
                <a:latin typeface="Comic Sans MS" pitchFamily="66" charset="0"/>
              </a:rPr>
              <a:t>κορτικοειδή λόγω της καλύτερης σχέσης δραστικότητας/τοξικότητας  </a:t>
            </a:r>
            <a:r>
              <a:rPr lang="en-US" sz="1800" i="1">
                <a:solidFill>
                  <a:srgbClr val="003366"/>
                </a:solidFill>
                <a:effectLst>
                  <a:outerShdw blurRad="38100" dist="38100" dir="2700000" algn="tl">
                    <a:srgbClr val="C0C0C0"/>
                  </a:outerShdw>
                </a:effectLst>
                <a:latin typeface="Comic Sans MS" pitchFamily="66" charset="0"/>
              </a:rPr>
              <a:t>(EULAR/ERA-EDTA)</a:t>
            </a:r>
            <a:endParaRPr lang="el-GR" sz="1800" i="1">
              <a:solidFill>
                <a:srgbClr val="003366"/>
              </a:solidFill>
              <a:effectLst>
                <a:outerShdw blurRad="38100" dist="38100" dir="2700000" algn="tl">
                  <a:srgbClr val="C0C0C0"/>
                </a:outerShdw>
              </a:effectLst>
              <a:latin typeface="Comic Sans MS" pitchFamily="66" charset="0"/>
            </a:endParaRPr>
          </a:p>
        </p:txBody>
      </p:sp>
      <p:sp>
        <p:nvSpPr>
          <p:cNvPr id="98308" name="5 - TextBox"/>
          <p:cNvSpPr txBox="1">
            <a:spLocks noChangeArrowheads="1"/>
          </p:cNvSpPr>
          <p:nvPr/>
        </p:nvSpPr>
        <p:spPr bwMode="auto">
          <a:xfrm>
            <a:off x="179388" y="2565400"/>
            <a:ext cx="8351837" cy="366713"/>
          </a:xfrm>
          <a:prstGeom prst="rect">
            <a:avLst/>
          </a:prstGeom>
          <a:noFill/>
          <a:ln w="9525">
            <a:noFill/>
            <a:miter lim="800000"/>
            <a:headEnd/>
            <a:tailEnd/>
          </a:ln>
        </p:spPr>
        <p:txBody>
          <a:bodyPr>
            <a:spAutoFit/>
          </a:bodyPr>
          <a:lstStyle/>
          <a:p>
            <a:pPr>
              <a:defRPr/>
            </a:pPr>
            <a:r>
              <a:rPr lang="el-GR" sz="1800" i="1">
                <a:solidFill>
                  <a:srgbClr val="009900"/>
                </a:solidFill>
                <a:effectLst>
                  <a:outerShdw blurRad="38100" dist="38100" dir="2700000" algn="tl">
                    <a:srgbClr val="C0C0C0"/>
                  </a:outerShdw>
                </a:effectLst>
                <a:latin typeface="Comic Sans MS" pitchFamily="66" charset="0"/>
              </a:rPr>
              <a:t>Αρχική θεραπεία</a:t>
            </a:r>
            <a:r>
              <a:rPr lang="en-US" sz="1800" i="1">
                <a:solidFill>
                  <a:srgbClr val="009900"/>
                </a:solidFill>
                <a:effectLst>
                  <a:outerShdw blurRad="38100" dist="38100" dir="2700000" algn="tl">
                    <a:srgbClr val="C0C0C0"/>
                  </a:outerShdw>
                </a:effectLst>
                <a:latin typeface="Comic Sans MS" pitchFamily="66" charset="0"/>
              </a:rPr>
              <a:t>:</a:t>
            </a:r>
            <a:r>
              <a:rPr lang="el-GR" sz="1800" i="1">
                <a:effectLst>
                  <a:outerShdw blurRad="38100" dist="38100" dir="2700000" algn="tl">
                    <a:srgbClr val="C0C0C0"/>
                  </a:outerShdw>
                </a:effectLst>
                <a:latin typeface="Comic Sans MS" pitchFamily="66" charset="0"/>
              </a:rPr>
              <a:t> </a:t>
            </a:r>
            <a:r>
              <a:rPr lang="en-US" sz="1800" i="1">
                <a:effectLst>
                  <a:outerShdw blurRad="38100" dist="38100" dir="2700000" algn="tl">
                    <a:srgbClr val="C0C0C0"/>
                  </a:outerShdw>
                </a:effectLst>
                <a:latin typeface="Comic Sans MS" pitchFamily="66" charset="0"/>
              </a:rPr>
              <a:t>MMF </a:t>
            </a:r>
            <a:r>
              <a:rPr lang="el-GR" sz="1800" i="1">
                <a:effectLst>
                  <a:outerShdw blurRad="38100" dist="38100" dir="2700000" algn="tl">
                    <a:srgbClr val="C0C0C0"/>
                  </a:outerShdw>
                </a:effectLst>
                <a:latin typeface="Comic Sans MS" pitchFamily="66" charset="0"/>
              </a:rPr>
              <a:t> ή </a:t>
            </a:r>
            <a:r>
              <a:rPr lang="en-US" sz="1800" i="1">
                <a:effectLst>
                  <a:outerShdw blurRad="38100" dist="38100" dir="2700000" algn="tl">
                    <a:srgbClr val="C0C0C0"/>
                  </a:outerShdw>
                </a:effectLst>
                <a:latin typeface="Comic Sans MS" pitchFamily="66" charset="0"/>
              </a:rPr>
              <a:t>IV </a:t>
            </a:r>
            <a:r>
              <a:rPr lang="el-GR" sz="1800" i="1">
                <a:effectLst>
                  <a:outerShdw blurRad="38100" dist="38100" dir="2700000" algn="tl">
                    <a:srgbClr val="C0C0C0"/>
                  </a:outerShdw>
                </a:effectLst>
                <a:latin typeface="Comic Sans MS" pitchFamily="66" charset="0"/>
              </a:rPr>
              <a:t>κυκλοφωσφαμίδη </a:t>
            </a:r>
            <a:r>
              <a:rPr lang="el-GR" sz="1800" i="1">
                <a:solidFill>
                  <a:srgbClr val="FF0000"/>
                </a:solidFill>
                <a:effectLst>
                  <a:outerShdw blurRad="38100" dist="38100" dir="2700000" algn="tl">
                    <a:srgbClr val="C0C0C0"/>
                  </a:outerShdw>
                </a:effectLst>
                <a:latin typeface="Comic Sans MS" pitchFamily="66" charset="0"/>
              </a:rPr>
              <a:t>(</a:t>
            </a:r>
            <a:r>
              <a:rPr lang="en-US" sz="1800" i="1">
                <a:solidFill>
                  <a:srgbClr val="FF0000"/>
                </a:solidFill>
                <a:effectLst>
                  <a:outerShdw blurRad="38100" dist="38100" dir="2700000" algn="tl">
                    <a:srgbClr val="C0C0C0"/>
                  </a:outerShdw>
                </a:effectLst>
                <a:latin typeface="Comic Sans MS" pitchFamily="66" charset="0"/>
              </a:rPr>
              <a:t>KDIGO)</a:t>
            </a:r>
            <a:endParaRPr lang="el-GR" sz="1800" i="1">
              <a:solidFill>
                <a:srgbClr val="FF0000"/>
              </a:solidFill>
              <a:effectLst>
                <a:outerShdw blurRad="38100" dist="38100" dir="2700000" algn="tl">
                  <a:srgbClr val="C0C0C0"/>
                </a:outerShdw>
              </a:effectLst>
              <a:latin typeface="Comic Sans MS" pitchFamily="66" charset="0"/>
            </a:endParaRPr>
          </a:p>
        </p:txBody>
      </p:sp>
      <p:sp>
        <p:nvSpPr>
          <p:cNvPr id="98309" name="Text Box 5"/>
          <p:cNvSpPr txBox="1">
            <a:spLocks noChangeArrowheads="1"/>
          </p:cNvSpPr>
          <p:nvPr/>
        </p:nvSpPr>
        <p:spPr bwMode="auto">
          <a:xfrm>
            <a:off x="0" y="3429000"/>
            <a:ext cx="9144000" cy="1190625"/>
          </a:xfrm>
          <a:prstGeom prst="rect">
            <a:avLst/>
          </a:prstGeom>
          <a:noFill/>
          <a:ln w="9525">
            <a:noFill/>
            <a:miter lim="800000"/>
            <a:headEnd/>
            <a:tailEnd/>
          </a:ln>
          <a:effectLst/>
        </p:spPr>
        <p:txBody>
          <a:bodyPr>
            <a:spAutoFit/>
          </a:bodyPr>
          <a:lstStyle/>
          <a:p>
            <a:pPr>
              <a:spcBef>
                <a:spcPct val="50000"/>
              </a:spcBef>
              <a:defRPr/>
            </a:pPr>
            <a:r>
              <a:rPr lang="el-GR" sz="1800" i="1">
                <a:effectLst>
                  <a:outerShdw blurRad="38100" dist="38100" dir="2700000" algn="tl">
                    <a:srgbClr val="C0C0C0"/>
                  </a:outerShdw>
                </a:effectLst>
                <a:latin typeface="Comic Sans MS" pitchFamily="66" charset="0"/>
              </a:rPr>
              <a:t>Σε παρουσία κακών προγνωστικών δεικτών, όπως Οξεία Νεφρική Ανεπάρκεια, μεγάλοι μηνοειδείς σχηματισμοί, ινιδοειδή νέκρωση εκτός από τα παραπάνω σχήματα μπορεί να χορηγηθούν </a:t>
            </a:r>
            <a:r>
              <a:rPr lang="en-US" sz="1800" i="1">
                <a:effectLst>
                  <a:outerShdw blurRad="38100" dist="38100" dir="2700000" algn="tl">
                    <a:srgbClr val="C0C0C0"/>
                  </a:outerShdw>
                </a:effectLst>
                <a:latin typeface="Comic Sans MS" pitchFamily="66" charset="0"/>
              </a:rPr>
              <a:t>I.V. </a:t>
            </a:r>
            <a:r>
              <a:rPr lang="el-GR" sz="1800" i="1">
                <a:effectLst>
                  <a:outerShdw blurRad="38100" dist="38100" dir="2700000" algn="tl">
                    <a:srgbClr val="C0C0C0"/>
                  </a:outerShdw>
                </a:effectLst>
                <a:latin typeface="Comic Sans MS" pitchFamily="66" charset="0"/>
              </a:rPr>
              <a:t>Κυκλοφωσφαμίδη (0,75-1</a:t>
            </a:r>
            <a:r>
              <a:rPr lang="en-US" sz="1800" i="1">
                <a:effectLst>
                  <a:outerShdw blurRad="38100" dist="38100" dir="2700000" algn="tl">
                    <a:srgbClr val="C0C0C0"/>
                  </a:outerShdw>
                </a:effectLst>
                <a:latin typeface="Comic Sans MS" pitchFamily="66" charset="0"/>
              </a:rPr>
              <a:t>g/m²   </a:t>
            </a:r>
            <a:r>
              <a:rPr lang="el-GR" sz="1800" i="1">
                <a:effectLst>
                  <a:outerShdw blurRad="38100" dist="38100" dir="2700000" algn="tl">
                    <a:srgbClr val="C0C0C0"/>
                  </a:outerShdw>
                </a:effectLst>
                <a:latin typeface="Comic Sans MS" pitchFamily="66" charset="0"/>
              </a:rPr>
              <a:t>ανά μήνα) για 6 μήνες ή </a:t>
            </a:r>
            <a:r>
              <a:rPr lang="en-US" sz="1800" i="1">
                <a:effectLst>
                  <a:outerShdw blurRad="38100" dist="38100" dir="2700000" algn="tl">
                    <a:srgbClr val="C0C0C0"/>
                  </a:outerShdw>
                </a:effectLst>
                <a:latin typeface="Comic Sans MS" pitchFamily="66" charset="0"/>
              </a:rPr>
              <a:t>per os (2-2,5mg/kg </a:t>
            </a:r>
            <a:r>
              <a:rPr lang="el-GR" sz="1800" i="1">
                <a:effectLst>
                  <a:outerShdw blurRad="38100" dist="38100" dir="2700000" algn="tl">
                    <a:srgbClr val="C0C0C0"/>
                  </a:outerShdw>
                </a:effectLst>
                <a:latin typeface="Comic Sans MS" pitchFamily="66" charset="0"/>
              </a:rPr>
              <a:t>τη μέρα) για 3 μήνες</a:t>
            </a:r>
            <a:r>
              <a:rPr lang="en-US" sz="1800" i="1">
                <a:effectLst>
                  <a:outerShdw blurRad="38100" dist="38100" dir="2700000" algn="tl">
                    <a:srgbClr val="C0C0C0"/>
                  </a:outerShdw>
                </a:effectLst>
                <a:latin typeface="Comic Sans MS" pitchFamily="66" charset="0"/>
              </a:rPr>
              <a:t> </a:t>
            </a:r>
            <a:r>
              <a:rPr lang="en-US" sz="1800" i="1">
                <a:solidFill>
                  <a:srgbClr val="003366"/>
                </a:solidFill>
                <a:effectLst>
                  <a:outerShdw blurRad="38100" dist="38100" dir="2700000" algn="tl">
                    <a:srgbClr val="C0C0C0"/>
                  </a:outerShdw>
                </a:effectLst>
                <a:latin typeface="Comic Sans MS" pitchFamily="66" charset="0"/>
              </a:rPr>
              <a:t>(EULAR/ERA-EDTA)</a:t>
            </a:r>
          </a:p>
        </p:txBody>
      </p:sp>
      <p:sp>
        <p:nvSpPr>
          <p:cNvPr id="98310" name="Text Box 6"/>
          <p:cNvSpPr txBox="1">
            <a:spLocks noChangeArrowheads="1"/>
          </p:cNvSpPr>
          <p:nvPr/>
        </p:nvSpPr>
        <p:spPr bwMode="auto">
          <a:xfrm>
            <a:off x="0" y="5229225"/>
            <a:ext cx="9144000" cy="915988"/>
          </a:xfrm>
          <a:prstGeom prst="rect">
            <a:avLst/>
          </a:prstGeom>
          <a:noFill/>
          <a:ln w="9525">
            <a:noFill/>
            <a:miter lim="800000"/>
            <a:headEnd/>
            <a:tailEnd/>
          </a:ln>
          <a:effectLst/>
        </p:spPr>
        <p:txBody>
          <a:bodyPr>
            <a:spAutoFit/>
          </a:bodyPr>
          <a:lstStyle/>
          <a:p>
            <a:pPr>
              <a:spcBef>
                <a:spcPct val="50000"/>
              </a:spcBef>
              <a:defRPr/>
            </a:pPr>
            <a:r>
              <a:rPr lang="el-GR" sz="1800" i="1">
                <a:effectLst>
                  <a:outerShdw blurRad="38100" dist="38100" dir="2700000" algn="tl">
                    <a:srgbClr val="C0C0C0"/>
                  </a:outerShdw>
                </a:effectLst>
                <a:latin typeface="Comic Sans MS" pitchFamily="66" charset="0"/>
              </a:rPr>
              <a:t>Αν η νεφρική λειτουργία επιδεινώνεται τους 3 πρώτους μήνες της αγωγής προτείνεται η αλλαγή της θεραπείας (από </a:t>
            </a:r>
            <a:r>
              <a:rPr lang="en-US" sz="1800" i="1">
                <a:effectLst>
                  <a:outerShdw blurRad="38100" dist="38100" dir="2700000" algn="tl">
                    <a:srgbClr val="C0C0C0"/>
                  </a:outerShdw>
                </a:effectLst>
                <a:latin typeface="Comic Sans MS" pitchFamily="66" charset="0"/>
              </a:rPr>
              <a:t>MMF</a:t>
            </a:r>
            <a:r>
              <a:rPr lang="el-GR" sz="1800" i="1">
                <a:effectLst>
                  <a:outerShdw blurRad="38100" dist="38100" dir="2700000" algn="tl">
                    <a:srgbClr val="C0C0C0"/>
                  </a:outerShdw>
                </a:effectLst>
                <a:latin typeface="Comic Sans MS" pitchFamily="66" charset="0"/>
              </a:rPr>
              <a:t> σε</a:t>
            </a:r>
            <a:r>
              <a:rPr lang="en-US" sz="1800" i="1">
                <a:effectLst>
                  <a:outerShdw blurRad="38100" dist="38100" dir="2700000" algn="tl">
                    <a:srgbClr val="C0C0C0"/>
                  </a:outerShdw>
                </a:effectLst>
                <a:latin typeface="Comic Sans MS" pitchFamily="66" charset="0"/>
              </a:rPr>
              <a:t> CYC</a:t>
            </a:r>
            <a:r>
              <a:rPr lang="el-GR" sz="1800" i="1">
                <a:effectLst>
                  <a:outerShdw blurRad="38100" dist="38100" dir="2700000" algn="tl">
                    <a:srgbClr val="C0C0C0"/>
                  </a:outerShdw>
                </a:effectLst>
                <a:latin typeface="Comic Sans MS" pitchFamily="66" charset="0"/>
              </a:rPr>
              <a:t>, </a:t>
            </a:r>
            <a:r>
              <a:rPr lang="en-US" sz="1800" i="1">
                <a:effectLst>
                  <a:outerShdw blurRad="38100" dist="38100" dir="2700000" algn="tl">
                    <a:srgbClr val="C0C0C0"/>
                  </a:outerShdw>
                </a:effectLst>
                <a:latin typeface="Comic Sans MS" pitchFamily="66" charset="0"/>
              </a:rPr>
              <a:t>a</a:t>
            </a:r>
            <a:r>
              <a:rPr lang="el-GR" sz="1800" i="1">
                <a:effectLst>
                  <a:outerShdw blurRad="38100" dist="38100" dir="2700000" algn="tl">
                    <a:srgbClr val="C0C0C0"/>
                  </a:outerShdw>
                </a:effectLst>
                <a:latin typeface="Comic Sans MS" pitchFamily="66" charset="0"/>
              </a:rPr>
              <a:t>πό </a:t>
            </a:r>
            <a:r>
              <a:rPr lang="en-US" sz="1800" i="1">
                <a:effectLst>
                  <a:outerShdw blurRad="38100" dist="38100" dir="2700000" algn="tl">
                    <a:srgbClr val="C0C0C0"/>
                  </a:outerShdw>
                </a:effectLst>
                <a:latin typeface="Comic Sans MS" pitchFamily="66" charset="0"/>
              </a:rPr>
              <a:t>CYC </a:t>
            </a:r>
            <a:r>
              <a:rPr lang="el-GR" sz="1800" i="1">
                <a:effectLst>
                  <a:outerShdw blurRad="38100" dist="38100" dir="2700000" algn="tl">
                    <a:srgbClr val="C0C0C0"/>
                  </a:outerShdw>
                </a:effectLst>
                <a:latin typeface="Comic Sans MS" pitchFamily="66" charset="0"/>
              </a:rPr>
              <a:t>σε </a:t>
            </a:r>
            <a:r>
              <a:rPr lang="en-US" sz="1800" i="1">
                <a:effectLst>
                  <a:outerShdw blurRad="38100" dist="38100" dir="2700000" algn="tl">
                    <a:srgbClr val="C0C0C0"/>
                  </a:outerShdw>
                </a:effectLst>
                <a:latin typeface="Comic Sans MS" pitchFamily="66" charset="0"/>
              </a:rPr>
              <a:t>MMF)</a:t>
            </a:r>
            <a:r>
              <a:rPr lang="el-GR" sz="1800" i="1">
                <a:effectLst>
                  <a:outerShdw blurRad="38100" dist="38100" dir="2700000" algn="tl">
                    <a:srgbClr val="C0C0C0"/>
                  </a:outerShdw>
                </a:effectLst>
                <a:latin typeface="Comic Sans MS" pitchFamily="66" charset="0"/>
              </a:rPr>
              <a:t> ή επανάληψη της βιοψίας νεφρού και ανάλογα τροποποίηση της θεραπείας </a:t>
            </a:r>
            <a:r>
              <a:rPr lang="en-US" sz="1800" i="1">
                <a:solidFill>
                  <a:srgbClr val="FF0000"/>
                </a:solidFill>
                <a:effectLst>
                  <a:outerShdw blurRad="38100" dist="38100" dir="2700000" algn="tl">
                    <a:srgbClr val="C0C0C0"/>
                  </a:outerShdw>
                </a:effectLst>
                <a:latin typeface="Comic Sans MS" pitchFamily="66" charset="0"/>
              </a:rPr>
              <a:t>(KDIGO)</a:t>
            </a:r>
            <a:endParaRPr lang="en-GB" sz="1800" i="1">
              <a:solidFill>
                <a:srgbClr val="FF0000"/>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checkerboard(across)">
                                      <p:cBhvr>
                                        <p:cTn id="7" dur="500"/>
                                        <p:tgtEl>
                                          <p:spTgt spid="9830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8307"/>
                                        </p:tgtEl>
                                        <p:attrNameLst>
                                          <p:attrName>style.visibility</p:attrName>
                                        </p:attrNameLst>
                                      </p:cBhvr>
                                      <p:to>
                                        <p:strVal val="visible"/>
                                      </p:to>
                                    </p:set>
                                    <p:animEffect transition="in" filter="checkerboard(across)">
                                      <p:cBhvr>
                                        <p:cTn id="10" dur="500"/>
                                        <p:tgtEl>
                                          <p:spTgt spid="9830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8308"/>
                                        </p:tgtEl>
                                        <p:attrNameLst>
                                          <p:attrName>style.visibility</p:attrName>
                                        </p:attrNameLst>
                                      </p:cBhvr>
                                      <p:to>
                                        <p:strVal val="visible"/>
                                      </p:to>
                                    </p:set>
                                    <p:animEffect transition="in" filter="checkerboard(across)">
                                      <p:cBhvr>
                                        <p:cTn id="15" dur="500"/>
                                        <p:tgtEl>
                                          <p:spTgt spid="9830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8309"/>
                                        </p:tgtEl>
                                        <p:attrNameLst>
                                          <p:attrName>style.visibility</p:attrName>
                                        </p:attrNameLst>
                                      </p:cBhvr>
                                      <p:to>
                                        <p:strVal val="visible"/>
                                      </p:to>
                                    </p:set>
                                    <p:animEffect transition="in" filter="checkerboard(across)">
                                      <p:cBhvr>
                                        <p:cTn id="20" dur="500"/>
                                        <p:tgtEl>
                                          <p:spTgt spid="9830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8310"/>
                                        </p:tgtEl>
                                        <p:attrNameLst>
                                          <p:attrName>style.visibility</p:attrName>
                                        </p:attrNameLst>
                                      </p:cBhvr>
                                      <p:to>
                                        <p:strVal val="visible"/>
                                      </p:to>
                                    </p:set>
                                    <p:animEffect transition="in" filter="checkerboard(across)">
                                      <p:cBhvr>
                                        <p:cTn id="25" dur="500"/>
                                        <p:tgtEl>
                                          <p:spTgt spid="98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p:bldP spid="98308" grpId="0"/>
      <p:bldP spid="98309" grpId="0"/>
      <p:bldP spid="983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a:xfrm>
            <a:off x="457200" y="0"/>
            <a:ext cx="8229600" cy="692150"/>
          </a:xfrm>
        </p:spPr>
        <p:txBody>
          <a:bodyPr/>
          <a:lstStyle/>
          <a:p>
            <a:pPr>
              <a:defRPr/>
            </a:pPr>
            <a:r>
              <a:rPr lang="en-GB" sz="3200" b="1" i="1" smtClean="0">
                <a:solidFill>
                  <a:srgbClr val="FF0000"/>
                </a:solidFill>
                <a:effectLst>
                  <a:outerShdw blurRad="38100" dist="38100" dir="2700000" algn="tl">
                    <a:srgbClr val="C0C0C0"/>
                  </a:outerShdw>
                </a:effectLst>
                <a:latin typeface="Arial" charset="0"/>
              </a:rPr>
              <a:t>Class III/IV induction therapy</a:t>
            </a:r>
          </a:p>
        </p:txBody>
      </p:sp>
      <p:pic>
        <p:nvPicPr>
          <p:cNvPr id="83970" name="Picture 4"/>
          <p:cNvPicPr>
            <a:picLocks noGrp="1" noChangeAspect="1" noChangeArrowheads="1"/>
          </p:cNvPicPr>
          <p:nvPr>
            <p:ph type="body" idx="4294967295"/>
          </p:nvPr>
        </p:nvPicPr>
        <p:blipFill>
          <a:blip r:embed="rId2"/>
          <a:srcRect/>
          <a:stretch>
            <a:fillRect/>
          </a:stretch>
        </p:blipFill>
        <p:spPr>
          <a:xfrm>
            <a:off x="1763713" y="765175"/>
            <a:ext cx="5402262" cy="5543550"/>
          </a:xfrm>
        </p:spPr>
      </p:pic>
      <p:sp>
        <p:nvSpPr>
          <p:cNvPr id="83971" name="Text Box 5"/>
          <p:cNvSpPr txBox="1">
            <a:spLocks noChangeArrowheads="1"/>
          </p:cNvSpPr>
          <p:nvPr/>
        </p:nvSpPr>
        <p:spPr bwMode="auto">
          <a:xfrm>
            <a:off x="0" y="6237288"/>
            <a:ext cx="9144000" cy="274637"/>
          </a:xfrm>
          <a:prstGeom prst="rect">
            <a:avLst/>
          </a:prstGeom>
          <a:noFill/>
          <a:ln w="9525">
            <a:noFill/>
            <a:miter lim="800000"/>
            <a:headEnd/>
            <a:tailEnd/>
          </a:ln>
        </p:spPr>
        <p:txBody>
          <a:bodyPr>
            <a:spAutoFit/>
          </a:bodyPr>
          <a:lstStyle/>
          <a:p>
            <a:r>
              <a:rPr lang="en-GB" sz="1200">
                <a:latin typeface="Calibri" pitchFamily="34" charset="0"/>
              </a:rPr>
              <a:t>*  the Task Force Panel discussed their preference of MMF over cyclophosphamide (CYC) in patients who desire to preserve fertility</a:t>
            </a:r>
          </a:p>
        </p:txBody>
      </p:sp>
      <p:sp>
        <p:nvSpPr>
          <p:cNvPr id="83972" name="Text Box 5"/>
          <p:cNvSpPr txBox="1">
            <a:spLocks noChangeArrowheads="1"/>
          </p:cNvSpPr>
          <p:nvPr/>
        </p:nvSpPr>
        <p:spPr bwMode="auto">
          <a:xfrm>
            <a:off x="5254625" y="6613525"/>
            <a:ext cx="3889375" cy="244475"/>
          </a:xfrm>
          <a:prstGeom prst="rect">
            <a:avLst/>
          </a:prstGeom>
          <a:noFill/>
          <a:ln w="9525">
            <a:noFill/>
            <a:miter lim="800000"/>
            <a:headEnd/>
            <a:tailEnd/>
          </a:ln>
        </p:spPr>
        <p:txBody>
          <a:bodyPr>
            <a:spAutoFit/>
          </a:bodyPr>
          <a:lstStyle/>
          <a:p>
            <a:r>
              <a:rPr lang="en-GB" sz="1000"/>
              <a:t>  Arthritis Care &amp; Research Vol. 64, No. 6, June 2012, pp 797–808</a:t>
            </a:r>
          </a:p>
        </p:txBody>
      </p:sp>
      <p:pic>
        <p:nvPicPr>
          <p:cNvPr id="83973" name="Picture 3"/>
          <p:cNvPicPr>
            <a:picLocks noChangeAspect="1" noChangeArrowheads="1"/>
          </p:cNvPicPr>
          <p:nvPr/>
        </p:nvPicPr>
        <p:blipFill>
          <a:blip r:embed="rId3"/>
          <a:srcRect/>
          <a:stretch>
            <a:fillRect/>
          </a:stretch>
        </p:blipFill>
        <p:spPr bwMode="auto">
          <a:xfrm>
            <a:off x="179388" y="333375"/>
            <a:ext cx="1420812" cy="5905500"/>
          </a:xfrm>
          <a:prstGeom prst="rect">
            <a:avLst/>
          </a:prstGeom>
          <a:noFill/>
          <a:ln w="9525">
            <a:noFill/>
            <a:miter lim="800000"/>
            <a:headEnd/>
            <a:tailEnd/>
          </a:ln>
        </p:spPr>
      </p:pic>
      <p:pic>
        <p:nvPicPr>
          <p:cNvPr id="39939" name="Picture 4"/>
          <p:cNvPicPr>
            <a:picLocks noChangeAspect="1" noChangeArrowheads="1"/>
          </p:cNvPicPr>
          <p:nvPr/>
        </p:nvPicPr>
        <p:blipFill>
          <a:blip r:embed="rId4"/>
          <a:srcRect/>
          <a:stretch>
            <a:fillRect/>
          </a:stretch>
        </p:blipFill>
        <p:spPr bwMode="auto">
          <a:xfrm>
            <a:off x="7666038" y="333375"/>
            <a:ext cx="1477962" cy="5616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down)">
                                      <p:cBhvr>
                                        <p:cTn id="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142875" y="0"/>
            <a:ext cx="8229600" cy="1417638"/>
          </a:xfrm>
        </p:spPr>
        <p:txBody>
          <a:bodyPr/>
          <a:lstStyle/>
          <a:p>
            <a:pPr>
              <a:defRPr/>
            </a:pPr>
            <a:r>
              <a:rPr lang="en-US" sz="3200" b="1" i="1" dirty="0" smtClean="0">
                <a:solidFill>
                  <a:srgbClr val="FF0000"/>
                </a:solidFill>
                <a:effectLst>
                  <a:outerShdw blurRad="38100" dist="38100" dir="2700000" algn="tl">
                    <a:srgbClr val="C0C0C0"/>
                  </a:outerShdw>
                </a:effectLst>
                <a:latin typeface="Arial" charset="0"/>
              </a:rPr>
              <a:t>A</a:t>
            </a:r>
            <a:r>
              <a:rPr lang="el-GR" sz="3200" b="1" i="1" dirty="0" smtClean="0">
                <a:solidFill>
                  <a:srgbClr val="FF0000"/>
                </a:solidFill>
                <a:effectLst>
                  <a:outerShdw blurRad="38100" dist="38100" dir="2700000" algn="tl">
                    <a:srgbClr val="C0C0C0"/>
                  </a:outerShdw>
                </a:effectLst>
                <a:latin typeface="Arial" charset="0"/>
              </a:rPr>
              <a:t>ΡΧΙΚΗ ΘΕΡΑΠΕΙΑ ΚΑΤΗΓΟΡΙΑΣ </a:t>
            </a:r>
            <a:r>
              <a:rPr lang="en-US" sz="3200" b="1" i="1" dirty="0" smtClean="0">
                <a:solidFill>
                  <a:srgbClr val="FF0000"/>
                </a:solidFill>
                <a:effectLst>
                  <a:outerShdw blurRad="38100" dist="38100" dir="2700000" algn="tl">
                    <a:srgbClr val="C0C0C0"/>
                  </a:outerShdw>
                </a:effectLst>
                <a:latin typeface="Arial" charset="0"/>
              </a:rPr>
              <a:t>V</a:t>
            </a:r>
            <a:endParaRPr lang="en-GB" sz="3200" b="1" i="1" dirty="0" smtClean="0">
              <a:solidFill>
                <a:srgbClr val="FF0000"/>
              </a:solidFill>
              <a:effectLst>
                <a:outerShdw blurRad="38100" dist="38100" dir="2700000" algn="tl">
                  <a:srgbClr val="C0C0C0"/>
                </a:outerShdw>
              </a:effectLst>
              <a:latin typeface="Arial" charset="0"/>
            </a:endParaRPr>
          </a:p>
        </p:txBody>
      </p:sp>
      <p:sp>
        <p:nvSpPr>
          <p:cNvPr id="81923" name="Rectangle 3"/>
          <p:cNvSpPr>
            <a:spLocks noGrp="1"/>
          </p:cNvSpPr>
          <p:nvPr>
            <p:ph type="body" idx="1"/>
          </p:nvPr>
        </p:nvSpPr>
        <p:spPr/>
        <p:txBody>
          <a:bodyPr/>
          <a:lstStyle/>
          <a:p>
            <a:pPr>
              <a:buFont typeface="Arial" charset="0"/>
              <a:buNone/>
              <a:defRPr/>
            </a:pPr>
            <a:r>
              <a:rPr lang="el-GR" sz="2400" b="1" i="1" smtClean="0">
                <a:effectLst>
                  <a:outerShdw blurRad="38100" dist="38100" dir="2700000" algn="tl">
                    <a:srgbClr val="C0C0C0"/>
                  </a:outerShdw>
                </a:effectLst>
                <a:latin typeface="Comic Sans MS" pitchFamily="66" charset="0"/>
              </a:rPr>
              <a:t>Ανοσοκαταστολή χορηγείται στη κατηγορία </a:t>
            </a:r>
            <a:r>
              <a:rPr lang="en-US" sz="2400" b="1" i="1" smtClean="0">
                <a:effectLst>
                  <a:outerShdw blurRad="38100" dist="38100" dir="2700000" algn="tl">
                    <a:srgbClr val="C0C0C0"/>
                  </a:outerShdw>
                </a:effectLst>
                <a:latin typeface="Comic Sans MS" pitchFamily="66" charset="0"/>
              </a:rPr>
              <a:t>V</a:t>
            </a:r>
            <a:r>
              <a:rPr lang="el-GR" sz="2400" b="1" i="1" smtClean="0">
                <a:effectLst>
                  <a:outerShdw blurRad="38100" dist="38100" dir="2700000" algn="tl">
                    <a:srgbClr val="C0C0C0"/>
                  </a:outerShdw>
                </a:effectLst>
                <a:latin typeface="Comic Sans MS" pitchFamily="66" charset="0"/>
              </a:rPr>
              <a:t> σε</a:t>
            </a:r>
            <a:r>
              <a:rPr lang="en-US" sz="2400" b="1" i="1" smtClean="0">
                <a:effectLst>
                  <a:outerShdw blurRad="38100" dist="38100" dir="2700000" algn="tl">
                    <a:srgbClr val="C0C0C0"/>
                  </a:outerShdw>
                </a:effectLst>
                <a:latin typeface="Comic Sans MS" pitchFamily="66" charset="0"/>
              </a:rPr>
              <a:t>:</a:t>
            </a:r>
            <a:endParaRPr lang="el-GR" sz="2400" b="1" i="1" smtClean="0">
              <a:effectLst>
                <a:outerShdw blurRad="38100" dist="38100" dir="2700000" algn="tl">
                  <a:srgbClr val="C0C0C0"/>
                </a:outerShdw>
              </a:effectLst>
              <a:latin typeface="Comic Sans MS" pitchFamily="66" charset="0"/>
            </a:endParaRPr>
          </a:p>
          <a:p>
            <a:pPr>
              <a:buFont typeface="Arial" charset="0"/>
              <a:buNone/>
              <a:defRPr/>
            </a:pPr>
            <a:r>
              <a:rPr lang="en-US" sz="2800" b="1" i="1" smtClean="0">
                <a:effectLst>
                  <a:outerShdw blurRad="38100" dist="38100" dir="2700000" algn="tl">
                    <a:srgbClr val="C0C0C0"/>
                  </a:outerShdw>
                </a:effectLst>
                <a:latin typeface="Comic Sans MS" pitchFamily="66" charset="0"/>
              </a:rPr>
              <a:t>·</a:t>
            </a:r>
            <a:r>
              <a:rPr lang="el-GR" sz="2400" i="1" smtClean="0">
                <a:effectLst>
                  <a:outerShdw blurRad="38100" dist="38100" dir="2700000" algn="tl">
                    <a:srgbClr val="C0C0C0"/>
                  </a:outerShdw>
                </a:effectLst>
                <a:latin typeface="Comic Sans MS" pitchFamily="66" charset="0"/>
              </a:rPr>
              <a:t>Νεφρωσικό Σύνδρομο</a:t>
            </a:r>
          </a:p>
          <a:p>
            <a:pPr>
              <a:buFont typeface="Arial" charset="0"/>
              <a:buNone/>
              <a:defRPr/>
            </a:pPr>
            <a:r>
              <a:rPr lang="en-US" sz="2800" b="1" i="1" smtClean="0">
                <a:effectLst>
                  <a:outerShdw blurRad="38100" dist="38100" dir="2700000" algn="tl">
                    <a:srgbClr val="C0C0C0"/>
                  </a:outerShdw>
                </a:effectLst>
                <a:latin typeface="Comic Sans MS" pitchFamily="66" charset="0"/>
              </a:rPr>
              <a:t>·</a:t>
            </a:r>
            <a:r>
              <a:rPr lang="el-GR" sz="2400" i="1" smtClean="0">
                <a:effectLst>
                  <a:outerShdw blurRad="38100" dist="38100" dir="2700000" algn="tl">
                    <a:srgbClr val="C0C0C0"/>
                  </a:outerShdw>
                </a:effectLst>
                <a:latin typeface="Comic Sans MS" pitchFamily="66" charset="0"/>
              </a:rPr>
              <a:t>Αυξημένη ή αυξανόμενη </a:t>
            </a:r>
            <a:r>
              <a:rPr lang="en-US" sz="2400" i="1" smtClean="0">
                <a:effectLst>
                  <a:outerShdw blurRad="38100" dist="38100" dir="2700000" algn="tl">
                    <a:srgbClr val="C0C0C0"/>
                  </a:outerShdw>
                </a:effectLst>
                <a:latin typeface="Comic Sans MS" pitchFamily="66" charset="0"/>
              </a:rPr>
              <a:t>SCr</a:t>
            </a:r>
            <a:endParaRPr lang="el-GR" sz="2400" i="1" smtClean="0">
              <a:effectLst>
                <a:outerShdw blurRad="38100" dist="38100" dir="2700000" algn="tl">
                  <a:srgbClr val="C0C0C0"/>
                </a:outerShdw>
              </a:effectLst>
              <a:latin typeface="Comic Sans MS" pitchFamily="66" charset="0"/>
            </a:endParaRPr>
          </a:p>
          <a:p>
            <a:pPr>
              <a:buFont typeface="Arial" charset="0"/>
              <a:buNone/>
              <a:defRPr/>
            </a:pPr>
            <a:r>
              <a:rPr lang="en-US" sz="2800" b="1" i="1" smtClean="0">
                <a:effectLst>
                  <a:outerShdw blurRad="38100" dist="38100" dir="2700000" algn="tl">
                    <a:srgbClr val="C0C0C0"/>
                  </a:outerShdw>
                </a:effectLst>
                <a:latin typeface="Comic Sans MS" pitchFamily="66" charset="0"/>
              </a:rPr>
              <a:t>·</a:t>
            </a:r>
            <a:r>
              <a:rPr lang="el-GR" sz="2400" i="1" smtClean="0">
                <a:effectLst>
                  <a:outerShdw blurRad="38100" dist="38100" dir="2700000" algn="tl">
                    <a:srgbClr val="C0C0C0"/>
                  </a:outerShdw>
                </a:effectLst>
                <a:latin typeface="Comic Sans MS" pitchFamily="66" charset="0"/>
              </a:rPr>
              <a:t>Μικτές υπερπλαστικές μορφές(</a:t>
            </a:r>
            <a:r>
              <a:rPr lang="en-US" sz="2400" i="1" smtClean="0">
                <a:effectLst>
                  <a:outerShdw blurRad="38100" dist="38100" dir="2700000" algn="tl">
                    <a:srgbClr val="C0C0C0"/>
                  </a:outerShdw>
                </a:effectLst>
                <a:latin typeface="Comic Sans MS" pitchFamily="66" charset="0"/>
              </a:rPr>
              <a:t>V+III, V+IV)</a:t>
            </a:r>
            <a:r>
              <a:rPr lang="el-GR" sz="2400" i="1" smtClean="0">
                <a:effectLst>
                  <a:outerShdw blurRad="38100" dist="38100" dir="2700000" algn="tl">
                    <a:srgbClr val="C0C0C0"/>
                  </a:outerShdw>
                </a:effectLst>
                <a:latin typeface="Comic Sans MS" pitchFamily="66" charset="0"/>
              </a:rPr>
              <a:t>,</a:t>
            </a:r>
            <a:endParaRPr lang="en-US" sz="2400" i="1" smtClean="0">
              <a:effectLst>
                <a:outerShdw blurRad="38100" dist="38100" dir="2700000" algn="tl">
                  <a:srgbClr val="C0C0C0"/>
                </a:outerShdw>
              </a:effectLst>
              <a:latin typeface="Comic Sans MS" pitchFamily="66" charset="0"/>
            </a:endParaRPr>
          </a:p>
          <a:p>
            <a:pPr>
              <a:buFont typeface="Arial" charset="0"/>
              <a:buNone/>
              <a:defRPr/>
            </a:pPr>
            <a:r>
              <a:rPr lang="el-GR" sz="2400" i="1" smtClean="0">
                <a:effectLst>
                  <a:outerShdw blurRad="38100" dist="38100" dir="2700000" algn="tl">
                    <a:srgbClr val="C0C0C0"/>
                  </a:outerShdw>
                </a:effectLst>
                <a:latin typeface="Arial" charset="0"/>
              </a:rPr>
              <a:t> </a:t>
            </a:r>
            <a:r>
              <a:rPr lang="el-GR" sz="2400" i="1" smtClean="0">
                <a:solidFill>
                  <a:schemeClr val="hlink"/>
                </a:solidFill>
                <a:effectLst>
                  <a:outerShdw blurRad="38100" dist="38100" dir="2700000" algn="tl">
                    <a:srgbClr val="C0C0C0"/>
                  </a:outerShdw>
                </a:effectLst>
                <a:latin typeface="Comic Sans MS" pitchFamily="66" charset="0"/>
              </a:rPr>
              <a:t>όπου </a:t>
            </a:r>
            <a:r>
              <a:rPr lang="el-GR" sz="2400" b="1" i="1" smtClean="0">
                <a:solidFill>
                  <a:schemeClr val="hlink"/>
                </a:solidFill>
                <a:effectLst>
                  <a:outerShdw blurRad="38100" dist="38100" dir="2700000" algn="tl">
                    <a:srgbClr val="C0C0C0"/>
                  </a:outerShdw>
                </a:effectLst>
                <a:latin typeface="Comic Sans MS" pitchFamily="66" charset="0"/>
              </a:rPr>
              <a:t>χορηγείται ίδια αγωγή με </a:t>
            </a:r>
            <a:r>
              <a:rPr lang="en-US" sz="2400" b="1" i="1" smtClean="0">
                <a:solidFill>
                  <a:schemeClr val="hlink"/>
                </a:solidFill>
                <a:effectLst>
                  <a:outerShdw blurRad="38100" dist="38100" dir="2700000" algn="tl">
                    <a:srgbClr val="C0C0C0"/>
                  </a:outerShdw>
                </a:effectLst>
                <a:latin typeface="Comic Sans MS" pitchFamily="66" charset="0"/>
              </a:rPr>
              <a:t>III, </a:t>
            </a:r>
            <a:r>
              <a:rPr lang="el-GR" sz="2400" b="1" i="1" smtClean="0">
                <a:solidFill>
                  <a:schemeClr val="hlink"/>
                </a:solidFill>
                <a:effectLst>
                  <a:outerShdw blurRad="38100" dist="38100" dir="2700000" algn="tl">
                    <a:srgbClr val="C0C0C0"/>
                  </a:outerShdw>
                </a:effectLst>
                <a:latin typeface="Comic Sans MS" pitchFamily="66" charset="0"/>
              </a:rPr>
              <a:t>ή </a:t>
            </a:r>
            <a:r>
              <a:rPr lang="en-US" sz="2400" b="1" i="1" smtClean="0">
                <a:solidFill>
                  <a:schemeClr val="hlink"/>
                </a:solidFill>
                <a:effectLst>
                  <a:outerShdw blurRad="38100" dist="38100" dir="2700000" algn="tl">
                    <a:srgbClr val="C0C0C0"/>
                  </a:outerShdw>
                </a:effectLst>
                <a:latin typeface="Comic Sans MS" pitchFamily="66" charset="0"/>
              </a:rPr>
              <a:t>IV</a:t>
            </a:r>
            <a:endParaRPr lang="el-GR" sz="2400" i="1" smtClean="0">
              <a:solidFill>
                <a:schemeClr val="hlink"/>
              </a:solidFill>
              <a:effectLst>
                <a:outerShdw blurRad="38100" dist="38100" dir="2700000" algn="tl">
                  <a:srgbClr val="C0C0C0"/>
                </a:outerShdw>
              </a:effectLst>
              <a:latin typeface="Comic Sans MS" pitchFamily="66" charset="0"/>
            </a:endParaRPr>
          </a:p>
          <a:p>
            <a:pPr>
              <a:buFont typeface="Arial" charset="0"/>
              <a:buNone/>
              <a:defRPr/>
            </a:pPr>
            <a:endParaRPr lang="el-GR" sz="2400" i="1" smtClean="0">
              <a:solidFill>
                <a:schemeClr val="hlink"/>
              </a:solidFill>
              <a:effectLst>
                <a:outerShdw blurRad="38100" dist="38100" dir="2700000" algn="tl">
                  <a:srgbClr val="C0C0C0"/>
                </a:outerShdw>
              </a:effectLst>
              <a:latin typeface="Comic Sans MS" pitchFamily="66" charset="0"/>
            </a:endParaRPr>
          </a:p>
          <a:p>
            <a:pPr>
              <a:buFont typeface="Arial" charset="0"/>
              <a:buNone/>
              <a:defRPr/>
            </a:pPr>
            <a:endParaRPr lang="en-US" sz="2400" i="1" smtClean="0">
              <a:solidFill>
                <a:schemeClr val="hlink"/>
              </a:solidFill>
              <a:effectLst>
                <a:outerShdw blurRad="38100" dist="38100" dir="2700000" algn="tl">
                  <a:srgbClr val="C0C0C0"/>
                </a:outerShdw>
              </a:effectLst>
              <a:latin typeface="Comic Sans MS" pitchFamily="66" charset="0"/>
            </a:endParaRPr>
          </a:p>
        </p:txBody>
      </p:sp>
      <p:sp>
        <p:nvSpPr>
          <p:cNvPr id="81924" name="Text Box 4"/>
          <p:cNvSpPr txBox="1">
            <a:spLocks noChangeArrowheads="1"/>
          </p:cNvSpPr>
          <p:nvPr/>
        </p:nvSpPr>
        <p:spPr bwMode="auto">
          <a:xfrm>
            <a:off x="0" y="4724400"/>
            <a:ext cx="9144000" cy="1552575"/>
          </a:xfrm>
          <a:prstGeom prst="rect">
            <a:avLst/>
          </a:prstGeom>
          <a:noFill/>
          <a:ln w="9525">
            <a:noFill/>
            <a:miter lim="800000"/>
            <a:headEnd/>
            <a:tailEnd/>
          </a:ln>
          <a:effectLst/>
        </p:spPr>
        <p:txBody>
          <a:bodyPr>
            <a:spAutoFit/>
          </a:bodyPr>
          <a:lstStyle/>
          <a:p>
            <a:pPr>
              <a:spcBef>
                <a:spcPct val="50000"/>
              </a:spcBef>
              <a:defRPr/>
            </a:pPr>
            <a:r>
              <a:rPr lang="el-GR" sz="2400" i="1">
                <a:solidFill>
                  <a:srgbClr val="990099"/>
                </a:solidFill>
                <a:effectLst>
                  <a:outerShdw blurRad="38100" dist="38100" dir="2700000" algn="tl">
                    <a:srgbClr val="C0C0C0"/>
                  </a:outerShdw>
                </a:effectLst>
                <a:latin typeface="Comic Sans MS" pitchFamily="66" charset="0"/>
              </a:rPr>
              <a:t>Σε </a:t>
            </a:r>
            <a:r>
              <a:rPr lang="el-GR" sz="2400" b="1" i="1">
                <a:solidFill>
                  <a:srgbClr val="990099"/>
                </a:solidFill>
                <a:effectLst>
                  <a:outerShdw blurRad="38100" dist="38100" dir="2700000" algn="tl">
                    <a:srgbClr val="C0C0C0"/>
                  </a:outerShdw>
                </a:effectLst>
                <a:latin typeface="Comic Sans MS" pitchFamily="66" charset="0"/>
              </a:rPr>
              <a:t>αμιγή κατηγορία </a:t>
            </a:r>
            <a:r>
              <a:rPr lang="en-US" sz="2400" b="1" i="1">
                <a:solidFill>
                  <a:srgbClr val="990099"/>
                </a:solidFill>
                <a:effectLst>
                  <a:outerShdw blurRad="38100" dist="38100" dir="2700000" algn="tl">
                    <a:srgbClr val="C0C0C0"/>
                  </a:outerShdw>
                </a:effectLst>
                <a:latin typeface="Comic Sans MS" pitchFamily="66" charset="0"/>
              </a:rPr>
              <a:t>V </a:t>
            </a:r>
            <a:r>
              <a:rPr lang="el-GR" sz="2400" b="1" i="1">
                <a:solidFill>
                  <a:srgbClr val="990099"/>
                </a:solidFill>
                <a:effectLst>
                  <a:outerShdw blurRad="38100" dist="38100" dir="2700000" algn="tl">
                    <a:srgbClr val="C0C0C0"/>
                  </a:outerShdw>
                </a:effectLst>
                <a:latin typeface="Comic Sans MS" pitchFamily="66" charset="0"/>
              </a:rPr>
              <a:t>με λευκωματουρία &lt;3,5</a:t>
            </a:r>
            <a:r>
              <a:rPr lang="en-US" sz="2400" b="1" i="1">
                <a:solidFill>
                  <a:srgbClr val="990099"/>
                </a:solidFill>
                <a:effectLst>
                  <a:outerShdw blurRad="38100" dist="38100" dir="2700000" algn="tl">
                    <a:srgbClr val="C0C0C0"/>
                  </a:outerShdw>
                </a:effectLst>
                <a:latin typeface="Comic Sans MS" pitchFamily="66" charset="0"/>
              </a:rPr>
              <a:t>g/24h</a:t>
            </a:r>
            <a:r>
              <a:rPr lang="el-GR" sz="2400" i="1">
                <a:solidFill>
                  <a:srgbClr val="990099"/>
                </a:solidFill>
                <a:effectLst>
                  <a:outerShdw blurRad="38100" dist="38100" dir="2700000" algn="tl">
                    <a:srgbClr val="C0C0C0"/>
                  </a:outerShdw>
                </a:effectLst>
                <a:latin typeface="Comic Sans MS" pitchFamily="66" charset="0"/>
              </a:rPr>
              <a:t> </a:t>
            </a:r>
            <a:endParaRPr lang="en-US" sz="2400" i="1">
              <a:solidFill>
                <a:srgbClr val="990099"/>
              </a:solidFill>
              <a:effectLst>
                <a:outerShdw blurRad="38100" dist="38100" dir="2700000" algn="tl">
                  <a:srgbClr val="C0C0C0"/>
                </a:outerShdw>
              </a:effectLst>
              <a:latin typeface="Comic Sans MS" pitchFamily="66" charset="0"/>
            </a:endParaRPr>
          </a:p>
          <a:p>
            <a:pPr>
              <a:spcBef>
                <a:spcPct val="50000"/>
              </a:spcBef>
              <a:defRPr/>
            </a:pPr>
            <a:r>
              <a:rPr lang="el-GR" sz="2400" i="1">
                <a:solidFill>
                  <a:srgbClr val="990099"/>
                </a:solidFill>
                <a:effectLst>
                  <a:outerShdw blurRad="38100" dist="38100" dir="2700000" algn="tl">
                    <a:srgbClr val="C0C0C0"/>
                  </a:outerShdw>
                </a:effectLst>
                <a:latin typeface="Comic Sans MS" pitchFamily="66" charset="0"/>
              </a:rPr>
              <a:t>οι περισσότεροι </a:t>
            </a:r>
            <a:r>
              <a:rPr lang="el-GR" sz="2400" b="1" i="1">
                <a:solidFill>
                  <a:srgbClr val="990099"/>
                </a:solidFill>
                <a:effectLst>
                  <a:outerShdw blurRad="38100" dist="38100" dir="2700000" algn="tl">
                    <a:srgbClr val="C0C0C0"/>
                  </a:outerShdw>
                </a:effectLst>
                <a:latin typeface="Comic Sans MS" pitchFamily="66" charset="0"/>
              </a:rPr>
              <a:t>δε χορηγούν ανοσοκαταστολή</a:t>
            </a:r>
            <a:r>
              <a:rPr lang="el-GR" sz="2400" i="1">
                <a:solidFill>
                  <a:srgbClr val="990099"/>
                </a:solidFill>
                <a:effectLst>
                  <a:outerShdw blurRad="38100" dist="38100" dir="2700000" algn="tl">
                    <a:srgbClr val="C0C0C0"/>
                  </a:outerShdw>
                </a:effectLst>
                <a:latin typeface="Comic Sans MS" pitchFamily="66" charset="0"/>
              </a:rPr>
              <a:t> χωρίς </a:t>
            </a:r>
            <a:endParaRPr lang="en-US" sz="2400" i="1">
              <a:solidFill>
                <a:srgbClr val="990099"/>
              </a:solidFill>
              <a:effectLst>
                <a:outerShdw blurRad="38100" dist="38100" dir="2700000" algn="tl">
                  <a:srgbClr val="C0C0C0"/>
                </a:outerShdw>
              </a:effectLst>
              <a:latin typeface="Comic Sans MS" pitchFamily="66" charset="0"/>
            </a:endParaRPr>
          </a:p>
          <a:p>
            <a:pPr>
              <a:spcBef>
                <a:spcPct val="50000"/>
              </a:spcBef>
              <a:defRPr/>
            </a:pPr>
            <a:r>
              <a:rPr lang="el-GR" sz="2400" i="1">
                <a:solidFill>
                  <a:srgbClr val="990099"/>
                </a:solidFill>
                <a:effectLst>
                  <a:outerShdw blurRad="38100" dist="38100" dir="2700000" algn="tl">
                    <a:srgbClr val="C0C0C0"/>
                  </a:outerShdw>
                </a:effectLst>
                <a:latin typeface="Comic Sans MS" pitchFamily="66" charset="0"/>
              </a:rPr>
              <a:t>την ύπαρξη εξωνεφρικών εκδηλώσεων</a:t>
            </a:r>
            <a:endParaRPr lang="en-GB" sz="2400" i="1">
              <a:solidFill>
                <a:srgbClr val="990099"/>
              </a:solidFill>
              <a:effectLst>
                <a:outerShdw blurRad="38100" dist="38100" dir="2700000" algn="tl">
                  <a:srgbClr val="C0C0C0"/>
                </a:outerShdw>
              </a:effectLst>
              <a:latin typeface="Comic Sans MS" pitchFamily="66" charset="0"/>
            </a:endParaRPr>
          </a:p>
        </p:txBody>
      </p:sp>
      <p:pic>
        <p:nvPicPr>
          <p:cNvPr id="80901" name="Picture 5"/>
          <p:cNvPicPr>
            <a:picLocks noChangeAspect="1" noChangeArrowheads="1"/>
          </p:cNvPicPr>
          <p:nvPr/>
        </p:nvPicPr>
        <p:blipFill>
          <a:blip r:embed="rId2"/>
          <a:srcRect/>
          <a:stretch>
            <a:fillRect/>
          </a:stretch>
        </p:blipFill>
        <p:spPr bwMode="auto">
          <a:xfrm>
            <a:off x="7751763" y="836613"/>
            <a:ext cx="1392237" cy="5876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wipe(down)">
                                      <p:cBhvr>
                                        <p:cTn id="7" dur="500"/>
                                        <p:tgtEl>
                                          <p:spTgt spid="819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1923">
                                            <p:txEl>
                                              <p:pRg st="0" end="0"/>
                                            </p:txEl>
                                          </p:spTgt>
                                        </p:tgtEl>
                                        <p:attrNameLst>
                                          <p:attrName>style.visibility</p:attrName>
                                        </p:attrNameLst>
                                      </p:cBhvr>
                                      <p:to>
                                        <p:strVal val="visible"/>
                                      </p:to>
                                    </p:set>
                                    <p:animEffect transition="in" filter="wipe(down)">
                                      <p:cBhvr>
                                        <p:cTn id="10" dur="500"/>
                                        <p:tgtEl>
                                          <p:spTgt spid="8192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Effect transition="in" filter="wipe(down)">
                                      <p:cBhvr>
                                        <p:cTn id="13" dur="500"/>
                                        <p:tgtEl>
                                          <p:spTgt spid="8192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1923">
                                            <p:txEl>
                                              <p:pRg st="2" end="2"/>
                                            </p:txEl>
                                          </p:spTgt>
                                        </p:tgtEl>
                                        <p:attrNameLst>
                                          <p:attrName>style.visibility</p:attrName>
                                        </p:attrNameLst>
                                      </p:cBhvr>
                                      <p:to>
                                        <p:strVal val="visible"/>
                                      </p:to>
                                    </p:set>
                                    <p:animEffect transition="in" filter="wipe(down)">
                                      <p:cBhvr>
                                        <p:cTn id="16" dur="500"/>
                                        <p:tgtEl>
                                          <p:spTgt spid="8192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animEffect transition="in" filter="wipe(down)">
                                      <p:cBhvr>
                                        <p:cTn id="19" dur="500"/>
                                        <p:tgtEl>
                                          <p:spTgt spid="8192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1923">
                                            <p:txEl>
                                              <p:pRg st="4" end="4"/>
                                            </p:txEl>
                                          </p:spTgt>
                                        </p:tgtEl>
                                        <p:attrNameLst>
                                          <p:attrName>style.visibility</p:attrName>
                                        </p:attrNameLst>
                                      </p:cBhvr>
                                      <p:to>
                                        <p:strVal val="visible"/>
                                      </p:to>
                                    </p:set>
                                    <p:animEffect transition="in" filter="wipe(down)">
                                      <p:cBhvr>
                                        <p:cTn id="22" dur="500"/>
                                        <p:tgtEl>
                                          <p:spTgt spid="81923">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0901"/>
                                        </p:tgtEl>
                                        <p:attrNameLst>
                                          <p:attrName>style.visibility</p:attrName>
                                        </p:attrNameLst>
                                      </p:cBhvr>
                                      <p:to>
                                        <p:strVal val="visible"/>
                                      </p:to>
                                    </p:set>
                                    <p:animEffect transition="in" filter="wipe(down)">
                                      <p:cBhvr>
                                        <p:cTn id="25" dur="500"/>
                                        <p:tgtEl>
                                          <p:spTgt spid="8090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1924"/>
                                        </p:tgtEl>
                                        <p:attrNameLst>
                                          <p:attrName>style.visibility</p:attrName>
                                        </p:attrNameLst>
                                      </p:cBhvr>
                                      <p:to>
                                        <p:strVal val="visible"/>
                                      </p:to>
                                    </p:set>
                                    <p:animEffect transition="in" filter="wipe(down)">
                                      <p:cBhvr>
                                        <p:cTn id="30"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P spid="8192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pPr>
              <a:defRPr/>
            </a:pPr>
            <a:r>
              <a:rPr lang="en-US" sz="3200" b="1" i="1" smtClean="0">
                <a:solidFill>
                  <a:srgbClr val="FF0000"/>
                </a:solidFill>
                <a:effectLst>
                  <a:outerShdw blurRad="38100" dist="38100" dir="2700000" algn="tl">
                    <a:srgbClr val="C0C0C0"/>
                  </a:outerShdw>
                </a:effectLst>
                <a:latin typeface="Arial" charset="0"/>
              </a:rPr>
              <a:t>A</a:t>
            </a:r>
            <a:r>
              <a:rPr lang="el-GR" sz="3200" b="1" i="1" smtClean="0">
                <a:solidFill>
                  <a:srgbClr val="FF0000"/>
                </a:solidFill>
                <a:effectLst>
                  <a:outerShdw blurRad="38100" dist="38100" dir="2700000" algn="tl">
                    <a:srgbClr val="C0C0C0"/>
                  </a:outerShdw>
                </a:effectLst>
                <a:latin typeface="Arial" charset="0"/>
              </a:rPr>
              <a:t>ΡΧΙΚΗ ΘΕΡΑΠΕΙΑ ΚΑΤΗΓΟΡΙΑΣ </a:t>
            </a:r>
            <a:r>
              <a:rPr lang="en-US" sz="3200" b="1" i="1" smtClean="0">
                <a:solidFill>
                  <a:srgbClr val="FF0000"/>
                </a:solidFill>
                <a:effectLst>
                  <a:outerShdw blurRad="38100" dist="38100" dir="2700000" algn="tl">
                    <a:srgbClr val="C0C0C0"/>
                  </a:outerShdw>
                </a:effectLst>
                <a:latin typeface="Arial" charset="0"/>
              </a:rPr>
              <a:t>V</a:t>
            </a:r>
            <a:endParaRPr lang="en-GB" sz="3200" b="1" i="1" smtClean="0">
              <a:solidFill>
                <a:srgbClr val="FF0000"/>
              </a:solidFill>
              <a:effectLst>
                <a:outerShdw blurRad="38100" dist="38100" dir="2700000" algn="tl">
                  <a:srgbClr val="C0C0C0"/>
                </a:outerShdw>
              </a:effectLst>
              <a:latin typeface="Arial" charset="0"/>
            </a:endParaRPr>
          </a:p>
        </p:txBody>
      </p:sp>
      <p:sp>
        <p:nvSpPr>
          <p:cNvPr id="79875" name="Rectangle 3"/>
          <p:cNvSpPr>
            <a:spLocks noGrp="1"/>
          </p:cNvSpPr>
          <p:nvPr>
            <p:ph type="body" idx="1"/>
          </p:nvPr>
        </p:nvSpPr>
        <p:spPr>
          <a:xfrm>
            <a:off x="179388" y="1341438"/>
            <a:ext cx="8964612" cy="5000625"/>
          </a:xfrm>
        </p:spPr>
        <p:txBody>
          <a:bodyPr/>
          <a:lstStyle/>
          <a:p>
            <a:pPr>
              <a:buFont typeface="Arial" charset="0"/>
              <a:buNone/>
              <a:defRPr/>
            </a:pPr>
            <a:r>
              <a:rPr lang="el-GR" sz="2000" b="1" i="1" smtClean="0">
                <a:solidFill>
                  <a:schemeClr val="folHlink"/>
                </a:solidFill>
                <a:effectLst>
                  <a:outerShdw blurRad="38100" dist="38100" dir="2700000" algn="tl">
                    <a:srgbClr val="C0C0C0"/>
                  </a:outerShdw>
                </a:effectLst>
                <a:latin typeface="Comic Sans MS" pitchFamily="66" charset="0"/>
              </a:rPr>
              <a:t>Σε κατηγορία </a:t>
            </a:r>
            <a:r>
              <a:rPr lang="en-US" sz="2000" b="1" i="1" smtClean="0">
                <a:solidFill>
                  <a:schemeClr val="folHlink"/>
                </a:solidFill>
                <a:effectLst>
                  <a:outerShdw blurRad="38100" dist="38100" dir="2700000" algn="tl">
                    <a:srgbClr val="C0C0C0"/>
                  </a:outerShdw>
                </a:effectLst>
                <a:latin typeface="Comic Sans MS" pitchFamily="66" charset="0"/>
              </a:rPr>
              <a:t>V</a:t>
            </a:r>
            <a:r>
              <a:rPr lang="el-GR" sz="2000" b="1" i="1" smtClean="0">
                <a:solidFill>
                  <a:schemeClr val="folHlink"/>
                </a:solidFill>
                <a:effectLst>
                  <a:outerShdw blurRad="38100" dist="38100" dir="2700000" algn="tl">
                    <a:srgbClr val="C0C0C0"/>
                  </a:outerShdw>
                </a:effectLst>
                <a:latin typeface="Comic Sans MS" pitchFamily="66" charset="0"/>
              </a:rPr>
              <a:t> (ΟΧΙ </a:t>
            </a:r>
            <a:r>
              <a:rPr lang="en-US" sz="2000" b="1" i="1" smtClean="0">
                <a:solidFill>
                  <a:schemeClr val="folHlink"/>
                </a:solidFill>
                <a:effectLst>
                  <a:outerShdw blurRad="38100" dist="38100" dir="2700000" algn="tl">
                    <a:srgbClr val="C0C0C0"/>
                  </a:outerShdw>
                </a:effectLst>
                <a:latin typeface="Comic Sans MS" pitchFamily="66" charset="0"/>
              </a:rPr>
              <a:t>V+III</a:t>
            </a:r>
            <a:r>
              <a:rPr lang="el-GR" sz="2000" b="1" i="1" smtClean="0">
                <a:solidFill>
                  <a:schemeClr val="folHlink"/>
                </a:solidFill>
                <a:effectLst>
                  <a:outerShdw blurRad="38100" dist="38100" dir="2700000" algn="tl">
                    <a:srgbClr val="C0C0C0"/>
                  </a:outerShdw>
                </a:effectLst>
                <a:latin typeface="Comic Sans MS" pitchFamily="66" charset="0"/>
              </a:rPr>
              <a:t>,</a:t>
            </a:r>
            <a:r>
              <a:rPr lang="en-US" sz="2000" b="1" i="1" smtClean="0">
                <a:solidFill>
                  <a:schemeClr val="folHlink"/>
                </a:solidFill>
                <a:effectLst>
                  <a:outerShdw blurRad="38100" dist="38100" dir="2700000" algn="tl">
                    <a:srgbClr val="C0C0C0"/>
                  </a:outerShdw>
                </a:effectLst>
                <a:latin typeface="Comic Sans MS" pitchFamily="66" charset="0"/>
              </a:rPr>
              <a:t>V+IV)</a:t>
            </a:r>
            <a:r>
              <a:rPr lang="en-US" sz="2000" i="1" smtClean="0">
                <a:effectLst>
                  <a:outerShdw blurRad="38100" dist="38100" dir="2700000" algn="tl">
                    <a:srgbClr val="C0C0C0"/>
                  </a:outerShdw>
                </a:effectLst>
                <a:latin typeface="Comic Sans MS" pitchFamily="66" charset="0"/>
              </a:rPr>
              <a:t> </a:t>
            </a:r>
            <a:r>
              <a:rPr lang="el-GR" sz="2000" i="1" smtClean="0">
                <a:effectLst>
                  <a:outerShdw blurRad="38100" dist="38100" dir="2700000" algn="tl">
                    <a:srgbClr val="C0C0C0"/>
                  </a:outerShdw>
                </a:effectLst>
                <a:latin typeface="Comic Sans MS" pitchFamily="66" charset="0"/>
              </a:rPr>
              <a:t>με νεφρωσικό σύνδρομο συνιστάται το </a:t>
            </a:r>
          </a:p>
          <a:p>
            <a:pPr>
              <a:buFont typeface="Arial" charset="0"/>
              <a:buNone/>
              <a:defRPr/>
            </a:pPr>
            <a:r>
              <a:rPr lang="el-GR" sz="2000" i="1" smtClean="0">
                <a:effectLst>
                  <a:outerShdw blurRad="38100" dist="38100" dir="2700000" algn="tl">
                    <a:srgbClr val="C0C0C0"/>
                  </a:outerShdw>
                </a:effectLst>
                <a:latin typeface="Comic Sans MS" pitchFamily="66" charset="0"/>
              </a:rPr>
              <a:t>ΜΜ</a:t>
            </a:r>
            <a:r>
              <a:rPr lang="en-US" sz="2000" i="1" smtClean="0">
                <a:effectLst>
                  <a:outerShdw blurRad="38100" dist="38100" dir="2700000" algn="tl">
                    <a:srgbClr val="C0C0C0"/>
                  </a:outerShdw>
                </a:effectLst>
                <a:latin typeface="Comic Sans MS" pitchFamily="66" charset="0"/>
              </a:rPr>
              <a:t>F(</a:t>
            </a:r>
            <a:r>
              <a:rPr lang="el-GR" sz="2000" i="1" smtClean="0">
                <a:effectLst>
                  <a:outerShdw blurRad="38100" dist="38100" dir="2700000" algn="tl">
                    <a:srgbClr val="C0C0C0"/>
                  </a:outerShdw>
                </a:effectLst>
                <a:latin typeface="Comic Sans MS" pitchFamily="66" charset="0"/>
              </a:rPr>
              <a:t>στόχος 3</a:t>
            </a:r>
            <a:r>
              <a:rPr lang="en-US" sz="2000" i="1" smtClean="0">
                <a:effectLst>
                  <a:outerShdw blurRad="38100" dist="38100" dir="2700000" algn="tl">
                    <a:srgbClr val="C0C0C0"/>
                  </a:outerShdw>
                </a:effectLst>
                <a:latin typeface="Comic Sans MS" pitchFamily="66" charset="0"/>
              </a:rPr>
              <a:t>g/d) </a:t>
            </a:r>
            <a:r>
              <a:rPr lang="el-GR" sz="2000" i="1" smtClean="0">
                <a:effectLst>
                  <a:outerShdw blurRad="38100" dist="38100" dir="2700000" algn="tl">
                    <a:srgbClr val="C0C0C0"/>
                  </a:outerShdw>
                </a:effectLst>
                <a:latin typeface="Comic Sans MS" pitchFamily="66" charset="0"/>
              </a:rPr>
              <a:t>με πρεδιζόνη (0,5</a:t>
            </a:r>
            <a:r>
              <a:rPr lang="en-US" sz="2000" i="1" smtClean="0">
                <a:effectLst>
                  <a:outerShdw blurRad="38100" dist="38100" dir="2700000" algn="tl">
                    <a:srgbClr val="C0C0C0"/>
                  </a:outerShdw>
                </a:effectLst>
                <a:latin typeface="Comic Sans MS" pitchFamily="66" charset="0"/>
              </a:rPr>
              <a:t>mg/kg/d) </a:t>
            </a:r>
            <a:r>
              <a:rPr lang="el-GR" sz="2000" i="1" smtClean="0">
                <a:effectLst>
                  <a:outerShdw blurRad="38100" dist="38100" dir="2700000" algn="tl">
                    <a:srgbClr val="C0C0C0"/>
                  </a:outerShdw>
                </a:effectLst>
                <a:latin typeface="Comic Sans MS" pitchFamily="66" charset="0"/>
              </a:rPr>
              <a:t>για 6 μήνες. Εναλλακτικά </a:t>
            </a:r>
          </a:p>
          <a:p>
            <a:pPr>
              <a:buFont typeface="Arial" charset="0"/>
              <a:buNone/>
              <a:defRPr/>
            </a:pPr>
            <a:r>
              <a:rPr lang="el-GR" sz="2000" i="1" smtClean="0">
                <a:effectLst>
                  <a:outerShdw blurRad="38100" dist="38100" dir="2700000" algn="tl">
                    <a:srgbClr val="C0C0C0"/>
                  </a:outerShdw>
                </a:effectLst>
                <a:latin typeface="Comic Sans MS" pitchFamily="66" charset="0"/>
              </a:rPr>
              <a:t>ή σε μη ανταπόκριση συνιστάται το βραχύ σχήμα </a:t>
            </a:r>
            <a:r>
              <a:rPr lang="en-US" sz="2000" i="1" smtClean="0">
                <a:effectLst>
                  <a:outerShdw blurRad="38100" dist="38100" dir="2700000" algn="tl">
                    <a:srgbClr val="C0C0C0"/>
                  </a:outerShdw>
                </a:effectLst>
                <a:latin typeface="Comic Sans MS" pitchFamily="66" charset="0"/>
              </a:rPr>
              <a:t>IV CYC</a:t>
            </a:r>
            <a:r>
              <a:rPr lang="el-GR" sz="2000" i="1" smtClean="0">
                <a:effectLst>
                  <a:outerShdw blurRad="38100" dist="38100" dir="2700000" algn="tl">
                    <a:srgbClr val="C0C0C0"/>
                  </a:outerShdw>
                </a:effectLst>
                <a:latin typeface="Comic Sans MS" pitchFamily="66" charset="0"/>
              </a:rPr>
              <a:t> </a:t>
            </a:r>
            <a:r>
              <a:rPr lang="en-US" sz="2000" i="1" smtClean="0">
                <a:effectLst>
                  <a:outerShdw blurRad="38100" dist="38100" dir="2700000" algn="tl">
                    <a:srgbClr val="C0C0C0"/>
                  </a:outerShdw>
                </a:effectLst>
                <a:latin typeface="Comic Sans MS" pitchFamily="66" charset="0"/>
              </a:rPr>
              <a:t>(3g</a:t>
            </a:r>
            <a:r>
              <a:rPr lang="el-GR" sz="2000" i="1" smtClean="0">
                <a:effectLst>
                  <a:outerShdw blurRad="38100" dist="38100" dir="2700000" algn="tl">
                    <a:srgbClr val="C0C0C0"/>
                  </a:outerShdw>
                </a:effectLst>
                <a:latin typeface="Comic Sans MS" pitchFamily="66" charset="0"/>
              </a:rPr>
              <a:t> σε 3 μήνες), οι </a:t>
            </a:r>
          </a:p>
          <a:p>
            <a:pPr>
              <a:buFont typeface="Arial" charset="0"/>
              <a:buNone/>
              <a:defRPr/>
            </a:pPr>
            <a:r>
              <a:rPr lang="el-GR" sz="2000" i="1" smtClean="0">
                <a:effectLst>
                  <a:outerShdw blurRad="38100" dist="38100" dir="2700000" algn="tl">
                    <a:srgbClr val="C0C0C0"/>
                  </a:outerShdw>
                </a:effectLst>
                <a:latin typeface="Comic Sans MS" pitchFamily="66" charset="0"/>
              </a:rPr>
              <a:t>αναστολείς της καλσινευρίνης ή το </a:t>
            </a:r>
            <a:r>
              <a:rPr lang="en-US" sz="2000" i="1" smtClean="0">
                <a:effectLst>
                  <a:outerShdw blurRad="38100" dist="38100" dir="2700000" algn="tl">
                    <a:srgbClr val="C0C0C0"/>
                  </a:outerShdw>
                </a:effectLst>
                <a:latin typeface="Comic Sans MS" pitchFamily="66" charset="0"/>
              </a:rPr>
              <a:t>Rituximab </a:t>
            </a:r>
            <a:r>
              <a:rPr lang="en-US" sz="2000" i="1" smtClean="0">
                <a:solidFill>
                  <a:schemeClr val="tx2"/>
                </a:solidFill>
                <a:effectLst>
                  <a:outerShdw blurRad="38100" dist="38100" dir="2700000" algn="tl">
                    <a:srgbClr val="C0C0C0"/>
                  </a:outerShdw>
                </a:effectLst>
                <a:latin typeface="Comic Sans MS" pitchFamily="66" charset="0"/>
              </a:rPr>
              <a:t>(EULAR/ERA-EDTA)</a:t>
            </a:r>
          </a:p>
          <a:p>
            <a:pPr>
              <a:buFont typeface="Arial" charset="0"/>
              <a:buNone/>
              <a:defRPr/>
            </a:pPr>
            <a:r>
              <a:rPr lang="el-GR" sz="2000" b="1" i="1" smtClean="0">
                <a:solidFill>
                  <a:srgbClr val="009900"/>
                </a:solidFill>
                <a:effectLst>
                  <a:outerShdw blurRad="38100" dist="38100" dir="2700000" algn="tl">
                    <a:srgbClr val="C0C0C0"/>
                  </a:outerShdw>
                </a:effectLst>
                <a:latin typeface="Comic Sans MS" pitchFamily="66" charset="0"/>
              </a:rPr>
              <a:t>Σε κατηγορία </a:t>
            </a:r>
            <a:r>
              <a:rPr lang="en-US" sz="2000" b="1" i="1" smtClean="0">
                <a:solidFill>
                  <a:srgbClr val="009900"/>
                </a:solidFill>
                <a:effectLst>
                  <a:outerShdw blurRad="38100" dist="38100" dir="2700000" algn="tl">
                    <a:srgbClr val="C0C0C0"/>
                  </a:outerShdw>
                </a:effectLst>
                <a:latin typeface="Comic Sans MS" pitchFamily="66" charset="0"/>
              </a:rPr>
              <a:t>V</a:t>
            </a:r>
            <a:r>
              <a:rPr lang="el-GR" sz="2000" b="1" i="1" smtClean="0">
                <a:solidFill>
                  <a:srgbClr val="009900"/>
                </a:solidFill>
                <a:effectLst>
                  <a:outerShdw blurRad="38100" dist="38100" dir="2700000" algn="tl">
                    <a:srgbClr val="C0C0C0"/>
                  </a:outerShdw>
                </a:effectLst>
                <a:latin typeface="Comic Sans MS" pitchFamily="66" charset="0"/>
              </a:rPr>
              <a:t> (ΟΧΙ </a:t>
            </a:r>
            <a:r>
              <a:rPr lang="en-US" sz="2000" b="1" i="1" smtClean="0">
                <a:solidFill>
                  <a:srgbClr val="009900"/>
                </a:solidFill>
                <a:effectLst>
                  <a:outerShdw blurRad="38100" dist="38100" dir="2700000" algn="tl">
                    <a:srgbClr val="C0C0C0"/>
                  </a:outerShdw>
                </a:effectLst>
                <a:latin typeface="Comic Sans MS" pitchFamily="66" charset="0"/>
              </a:rPr>
              <a:t>V+III</a:t>
            </a:r>
            <a:r>
              <a:rPr lang="el-GR" sz="2000" b="1" i="1" smtClean="0">
                <a:solidFill>
                  <a:srgbClr val="009900"/>
                </a:solidFill>
                <a:effectLst>
                  <a:outerShdw blurRad="38100" dist="38100" dir="2700000" algn="tl">
                    <a:srgbClr val="C0C0C0"/>
                  </a:outerShdw>
                </a:effectLst>
                <a:latin typeface="Comic Sans MS" pitchFamily="66" charset="0"/>
              </a:rPr>
              <a:t>,</a:t>
            </a:r>
            <a:r>
              <a:rPr lang="en-US" sz="2000" b="1" i="1" smtClean="0">
                <a:solidFill>
                  <a:srgbClr val="009900"/>
                </a:solidFill>
                <a:effectLst>
                  <a:outerShdw blurRad="38100" dist="38100" dir="2700000" algn="tl">
                    <a:srgbClr val="C0C0C0"/>
                  </a:outerShdw>
                </a:effectLst>
                <a:latin typeface="Comic Sans MS" pitchFamily="66" charset="0"/>
              </a:rPr>
              <a:t>V+IV)</a:t>
            </a:r>
            <a:r>
              <a:rPr lang="en-US" sz="2000" i="1" smtClean="0">
                <a:effectLst>
                  <a:outerShdw blurRad="38100" dist="38100" dir="2700000" algn="tl">
                    <a:srgbClr val="C0C0C0"/>
                  </a:outerShdw>
                </a:effectLst>
                <a:latin typeface="Comic Sans MS" pitchFamily="66" charset="0"/>
              </a:rPr>
              <a:t> </a:t>
            </a:r>
            <a:r>
              <a:rPr lang="el-GR" sz="2000" i="1" smtClean="0">
                <a:effectLst>
                  <a:outerShdw blurRad="38100" dist="38100" dir="2700000" algn="tl">
                    <a:srgbClr val="C0C0C0"/>
                  </a:outerShdw>
                </a:effectLst>
                <a:latin typeface="Comic Sans MS" pitchFamily="66" charset="0"/>
              </a:rPr>
              <a:t>με νεφρωσικό σύνδρομο συνιστάται η </a:t>
            </a:r>
          </a:p>
          <a:p>
            <a:pPr>
              <a:buFont typeface="Arial" charset="0"/>
              <a:buNone/>
              <a:defRPr/>
            </a:pPr>
            <a:r>
              <a:rPr lang="el-GR" sz="2000" i="1" smtClean="0">
                <a:effectLst>
                  <a:outerShdw blurRad="38100" dist="38100" dir="2700000" algn="tl">
                    <a:srgbClr val="C0C0C0"/>
                  </a:outerShdw>
                </a:effectLst>
                <a:latin typeface="Comic Sans MS" pitchFamily="66" charset="0"/>
              </a:rPr>
              <a:t>χορήγηση πρεδνιζόνης με </a:t>
            </a:r>
            <a:r>
              <a:rPr lang="en-US" sz="2000" i="1" smtClean="0">
                <a:effectLst>
                  <a:outerShdw blurRad="38100" dist="38100" dir="2700000" algn="tl">
                    <a:srgbClr val="C0C0C0"/>
                  </a:outerShdw>
                </a:effectLst>
                <a:latin typeface="Comic Sans MS" pitchFamily="66" charset="0"/>
              </a:rPr>
              <a:t>CYC(2C) </a:t>
            </a:r>
            <a:r>
              <a:rPr lang="el-GR" sz="2000" i="1" smtClean="0">
                <a:effectLst>
                  <a:outerShdw blurRad="38100" dist="38100" dir="2700000" algn="tl">
                    <a:srgbClr val="C0C0C0"/>
                  </a:outerShdw>
                </a:effectLst>
                <a:latin typeface="Comic Sans MS" pitchFamily="66" charset="0"/>
              </a:rPr>
              <a:t>ή </a:t>
            </a:r>
            <a:r>
              <a:rPr lang="en-US" sz="2000" i="1" smtClean="0">
                <a:effectLst>
                  <a:outerShdw blurRad="38100" dist="38100" dir="2700000" algn="tl">
                    <a:srgbClr val="C0C0C0"/>
                  </a:outerShdw>
                </a:effectLst>
                <a:latin typeface="Comic Sans MS" pitchFamily="66" charset="0"/>
              </a:rPr>
              <a:t>CNI(2C)</a:t>
            </a:r>
            <a:r>
              <a:rPr lang="el-GR" sz="2000" i="1" smtClean="0">
                <a:effectLst>
                  <a:outerShdw blurRad="38100" dist="38100" dir="2700000" algn="tl">
                    <a:srgbClr val="C0C0C0"/>
                  </a:outerShdw>
                </a:effectLst>
                <a:latin typeface="Comic Sans MS" pitchFamily="66" charset="0"/>
              </a:rPr>
              <a:t> ή εναλλακτικά </a:t>
            </a:r>
            <a:r>
              <a:rPr lang="en-US" sz="2000" i="1" smtClean="0">
                <a:effectLst>
                  <a:outerShdw blurRad="38100" dist="38100" dir="2700000" algn="tl">
                    <a:srgbClr val="C0C0C0"/>
                  </a:outerShdw>
                </a:effectLst>
                <a:latin typeface="Comic Sans MS" pitchFamily="66" charset="0"/>
              </a:rPr>
              <a:t> MMF(2D) </a:t>
            </a:r>
            <a:r>
              <a:rPr lang="el-GR" sz="2000" i="1" smtClean="0">
                <a:effectLst>
                  <a:outerShdw blurRad="38100" dist="38100" dir="2700000" algn="tl">
                    <a:srgbClr val="C0C0C0"/>
                  </a:outerShdw>
                </a:effectLst>
                <a:latin typeface="Comic Sans MS" pitchFamily="66" charset="0"/>
              </a:rPr>
              <a:t> ή </a:t>
            </a:r>
          </a:p>
          <a:p>
            <a:pPr>
              <a:buFont typeface="Arial" charset="0"/>
              <a:buNone/>
              <a:defRPr/>
            </a:pPr>
            <a:r>
              <a:rPr lang="en-US" sz="2000" i="1" smtClean="0">
                <a:effectLst>
                  <a:outerShdw blurRad="38100" dist="38100" dir="2700000" algn="tl">
                    <a:srgbClr val="C0C0C0"/>
                  </a:outerShdw>
                </a:effectLst>
                <a:latin typeface="Comic Sans MS" pitchFamily="66" charset="0"/>
              </a:rPr>
              <a:t>AZA(2D) </a:t>
            </a:r>
            <a:r>
              <a:rPr lang="en-US" sz="2000" i="1" smtClean="0">
                <a:solidFill>
                  <a:srgbClr val="FF0000"/>
                </a:solidFill>
                <a:effectLst>
                  <a:outerShdw blurRad="38100" dist="38100" dir="2700000" algn="tl">
                    <a:srgbClr val="C0C0C0"/>
                  </a:outerShdw>
                </a:effectLst>
                <a:latin typeface="Comic Sans MS" pitchFamily="66" charset="0"/>
              </a:rPr>
              <a:t>(KDIGO)</a:t>
            </a:r>
            <a:endParaRPr lang="el-GR" sz="2000" i="1" smtClean="0">
              <a:solidFill>
                <a:srgbClr val="FF0000"/>
              </a:solidFill>
              <a:effectLst>
                <a:outerShdw blurRad="38100" dist="38100" dir="2700000" algn="tl">
                  <a:srgbClr val="C0C0C0"/>
                </a:outerShdw>
              </a:effectLst>
              <a:latin typeface="Comic Sans MS" pitchFamily="66" charset="0"/>
            </a:endParaRPr>
          </a:p>
          <a:p>
            <a:pPr>
              <a:buFont typeface="Arial" charset="0"/>
              <a:buNone/>
              <a:defRPr/>
            </a:pPr>
            <a:endParaRPr lang="el-GR" sz="2800" i="1" smtClean="0">
              <a:solidFill>
                <a:srgbClr val="FF0000"/>
              </a:solidFill>
              <a:effectLst>
                <a:outerShdw blurRad="38100" dist="38100" dir="2700000" algn="tl">
                  <a:srgbClr val="C0C0C0"/>
                </a:outerShdw>
              </a:effectLst>
              <a:latin typeface="Comic Sans MS" pitchFamily="66" charset="0"/>
            </a:endParaRPr>
          </a:p>
          <a:p>
            <a:pPr>
              <a:buFont typeface="Arial" charset="0"/>
              <a:buNone/>
              <a:defRPr/>
            </a:pPr>
            <a:endParaRPr lang="el-GR" sz="2800" i="1" smtClean="0">
              <a:effectLst>
                <a:outerShdw blurRad="38100" dist="38100" dir="2700000" algn="tl">
                  <a:srgbClr val="C0C0C0"/>
                </a:outerShdw>
              </a:effectLst>
              <a:latin typeface="Comic Sans MS" pitchFamily="66" charset="0"/>
            </a:endParaRPr>
          </a:p>
          <a:p>
            <a:pPr>
              <a:buFont typeface="Arial" charset="0"/>
              <a:buNone/>
              <a:defRPr/>
            </a:pPr>
            <a:endParaRPr lang="el-GR" sz="4000" i="1" smtClean="0">
              <a:effectLst>
                <a:outerShdw blurRad="38100" dist="38100" dir="2700000" algn="tl">
                  <a:srgbClr val="C0C0C0"/>
                </a:outerShdw>
              </a:effectLst>
              <a:latin typeface="Comic Sans MS" pitchFamily="66" charset="0"/>
            </a:endParaRPr>
          </a:p>
          <a:p>
            <a:pPr>
              <a:buFont typeface="Arial" charset="0"/>
              <a:buNone/>
              <a:defRPr/>
            </a:pPr>
            <a:endParaRPr lang="el-GR" sz="4000" i="1" smtClean="0">
              <a:effectLst>
                <a:outerShdw blurRad="38100" dist="38100" dir="2700000" algn="tl">
                  <a:srgbClr val="C0C0C0"/>
                </a:outerShdw>
              </a:effectLst>
              <a:latin typeface="Comic Sans MS" pitchFamily="66" charset="0"/>
            </a:endParaRPr>
          </a:p>
        </p:txBody>
      </p:sp>
      <p:pic>
        <p:nvPicPr>
          <p:cNvPr id="86019" name="Picture 2"/>
          <p:cNvPicPr>
            <a:picLocks noChangeAspect="1" noChangeArrowheads="1"/>
          </p:cNvPicPr>
          <p:nvPr/>
        </p:nvPicPr>
        <p:blipFill>
          <a:blip r:embed="rId2"/>
          <a:srcRect/>
          <a:stretch>
            <a:fillRect/>
          </a:stretch>
        </p:blipFill>
        <p:spPr bwMode="auto">
          <a:xfrm>
            <a:off x="1835150" y="3933825"/>
            <a:ext cx="5761038" cy="2595563"/>
          </a:xfrm>
          <a:prstGeom prst="rect">
            <a:avLst/>
          </a:prstGeom>
          <a:noFill/>
          <a:ln w="9525">
            <a:noFill/>
            <a:miter lim="800000"/>
            <a:headEnd/>
            <a:tailEnd/>
          </a:ln>
        </p:spPr>
      </p:pic>
      <p:sp>
        <p:nvSpPr>
          <p:cNvPr id="86020" name="4 - Ορθογώνιο"/>
          <p:cNvSpPr>
            <a:spLocks noChangeArrowheads="1"/>
          </p:cNvSpPr>
          <p:nvPr/>
        </p:nvSpPr>
        <p:spPr bwMode="auto">
          <a:xfrm>
            <a:off x="6934200" y="6613525"/>
            <a:ext cx="2209800" cy="244475"/>
          </a:xfrm>
          <a:prstGeom prst="rect">
            <a:avLst/>
          </a:prstGeom>
          <a:noFill/>
          <a:ln w="9525">
            <a:noFill/>
            <a:miter lim="800000"/>
            <a:headEnd/>
            <a:tailEnd/>
          </a:ln>
        </p:spPr>
        <p:txBody>
          <a:bodyPr wrap="none">
            <a:spAutoFit/>
          </a:bodyPr>
          <a:lstStyle/>
          <a:p>
            <a:r>
              <a:rPr lang="en-US" sz="1000">
                <a:latin typeface="Calibri" pitchFamily="34" charset="0"/>
              </a:rPr>
              <a:t>J Am Soc Nephrol 21: 2028–2035, 2010</a:t>
            </a:r>
            <a:endParaRPr lang="el-GR" sz="1000">
              <a:latin typeface="Calibri"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a:xfrm>
            <a:off x="0" y="404813"/>
            <a:ext cx="9144000" cy="1012825"/>
          </a:xfrm>
        </p:spPr>
        <p:txBody>
          <a:bodyPr/>
          <a:lstStyle/>
          <a:p>
            <a:pPr>
              <a:defRPr/>
            </a:pPr>
            <a:r>
              <a:rPr lang="en-GB" sz="3200" b="1" i="1" smtClean="0">
                <a:solidFill>
                  <a:srgbClr val="FF0000"/>
                </a:solidFill>
                <a:effectLst>
                  <a:outerShdw blurRad="38100" dist="38100" dir="2700000" algn="tl">
                    <a:srgbClr val="C0C0C0"/>
                  </a:outerShdw>
                </a:effectLst>
              </a:rPr>
              <a:t>Randomized, Controlled Trial of Prednisone, Cyclophosphamide, and Cyclosporine in Lupus Membranous Nephropathy</a:t>
            </a:r>
            <a:br>
              <a:rPr lang="en-GB" sz="3200" b="1" i="1" smtClean="0">
                <a:solidFill>
                  <a:srgbClr val="FF0000"/>
                </a:solidFill>
                <a:effectLst>
                  <a:outerShdw blurRad="38100" dist="38100" dir="2700000" algn="tl">
                    <a:srgbClr val="C0C0C0"/>
                  </a:outerShdw>
                </a:effectLst>
              </a:rPr>
            </a:br>
            <a:endParaRPr lang="en-GB" sz="3200" b="1" i="1" smtClean="0">
              <a:solidFill>
                <a:srgbClr val="FF0000"/>
              </a:solidFill>
              <a:effectLst>
                <a:outerShdw blurRad="38100" dist="38100" dir="2700000" algn="tl">
                  <a:srgbClr val="C0C0C0"/>
                </a:outerShdw>
              </a:effectLst>
            </a:endParaRPr>
          </a:p>
        </p:txBody>
      </p:sp>
      <p:sp>
        <p:nvSpPr>
          <p:cNvPr id="82948" name="Rectangle 4"/>
          <p:cNvSpPr>
            <a:spLocks noGrp="1"/>
          </p:cNvSpPr>
          <p:nvPr>
            <p:ph type="body" idx="4294967295"/>
          </p:nvPr>
        </p:nvSpPr>
        <p:spPr>
          <a:xfrm>
            <a:off x="0" y="1600200"/>
            <a:ext cx="9144000" cy="5257800"/>
          </a:xfrm>
        </p:spPr>
        <p:txBody>
          <a:bodyPr/>
          <a:lstStyle/>
          <a:p>
            <a:pPr>
              <a:lnSpc>
                <a:spcPct val="80000"/>
              </a:lnSpc>
              <a:buFont typeface="Arial" charset="0"/>
              <a:buNone/>
              <a:defRPr/>
            </a:pPr>
            <a:r>
              <a:rPr lang="en-GB" sz="1800" smtClean="0"/>
              <a:t> </a:t>
            </a:r>
            <a:r>
              <a:rPr lang="en-GB" sz="2000" smtClean="0"/>
              <a:t>Patients with lupus membranous nephropathy (LMN) are at substantial long-term risk for morbidity and mortality associated with protracted nephrotic syndrome, including ESRD. The optimal treatment for this condition is controversial. 42 patients with LMN participated in a randomized, controlled trial to compare adjunctive immunosuppressive drugs with prednisone alone. Adjunctive regimens included either </a:t>
            </a:r>
            <a:r>
              <a:rPr lang="en-GB" sz="2000" i="1" smtClean="0">
                <a:solidFill>
                  <a:srgbClr val="FF0000"/>
                </a:solidFill>
                <a:effectLst>
                  <a:outerShdw blurRad="38100" dist="38100" dir="2700000" algn="tl">
                    <a:srgbClr val="C0C0C0"/>
                  </a:outerShdw>
                </a:effectLst>
              </a:rPr>
              <a:t>cyclosporine (CsA)</a:t>
            </a:r>
            <a:r>
              <a:rPr lang="en-GB" sz="2000" i="1" smtClean="0">
                <a:effectLst>
                  <a:outerShdw blurRad="38100" dist="38100" dir="2700000" algn="tl">
                    <a:srgbClr val="C0C0C0"/>
                  </a:outerShdw>
                </a:effectLst>
              </a:rPr>
              <a:t> </a:t>
            </a:r>
            <a:r>
              <a:rPr lang="en-GB" sz="2000" i="1" smtClean="0">
                <a:solidFill>
                  <a:srgbClr val="FF0000"/>
                </a:solidFill>
                <a:effectLst>
                  <a:outerShdw blurRad="38100" dist="38100" dir="2700000" algn="tl">
                    <a:srgbClr val="C0C0C0"/>
                  </a:outerShdw>
                </a:effectLst>
              </a:rPr>
              <a:t>for 11 mo</a:t>
            </a:r>
            <a:r>
              <a:rPr lang="en-GB" sz="2000" i="1" smtClean="0">
                <a:effectLst>
                  <a:outerShdw blurRad="38100" dist="38100" dir="2700000" algn="tl">
                    <a:srgbClr val="C0C0C0"/>
                  </a:outerShdw>
                </a:effectLst>
              </a:rPr>
              <a:t> </a:t>
            </a:r>
            <a:r>
              <a:rPr lang="en-GB" sz="2000" i="1" smtClean="0">
                <a:solidFill>
                  <a:srgbClr val="009900"/>
                </a:solidFill>
                <a:effectLst>
                  <a:outerShdw blurRad="38100" dist="38100" dir="2700000" algn="tl">
                    <a:srgbClr val="C0C0C0"/>
                  </a:outerShdw>
                </a:effectLst>
              </a:rPr>
              <a:t>or alternate-month intravenous pulse cyclophosphamide (IVCY) for six doses</a:t>
            </a:r>
            <a:r>
              <a:rPr lang="en-GB" sz="2000" i="1" smtClean="0">
                <a:effectLst>
                  <a:outerShdw blurRad="38100" dist="38100" dir="2700000" algn="tl">
                    <a:srgbClr val="C0C0C0"/>
                  </a:outerShdw>
                </a:effectLst>
              </a:rPr>
              <a:t>; </a:t>
            </a:r>
            <a:r>
              <a:rPr lang="en-GB" sz="2000" i="1" smtClean="0">
                <a:solidFill>
                  <a:schemeClr val="tx2"/>
                </a:solidFill>
                <a:effectLst>
                  <a:outerShdw blurRad="38100" dist="38100" dir="2700000" algn="tl">
                    <a:srgbClr val="C0C0C0"/>
                  </a:outerShdw>
                </a:effectLst>
              </a:rPr>
              <a:t>the control group received alternate-day prednisone alone</a:t>
            </a:r>
            <a:r>
              <a:rPr lang="en-GB" sz="2000" smtClean="0"/>
              <a:t>. Median proteinuria was 5.4 g/d (range 2.7 to 15.4 g/d). We assessed the primary outcome, time to remission of proteinuria during the 12-mo protocol, by univariate survival analysis. At 1 yr, the cumulative probability of remission was 27% with prednisone, 60% with IVCY, and 83% with CsA. </a:t>
            </a:r>
            <a:r>
              <a:rPr lang="en-GB" sz="2000" i="1" smtClean="0">
                <a:solidFill>
                  <a:srgbClr val="990099"/>
                </a:solidFill>
                <a:effectLst>
                  <a:outerShdw blurRad="38100" dist="38100" dir="2700000" algn="tl">
                    <a:srgbClr val="C0C0C0"/>
                  </a:outerShdw>
                </a:effectLst>
              </a:rPr>
              <a:t>Although both IVCY and CsA were more effective than prednisone in inducing remissions of proteinuria, relapse of nephrotic syndrome occurred significantly more often after completion of CsA than after IVCY</a:t>
            </a:r>
            <a:r>
              <a:rPr lang="en-GB" sz="2000" smtClean="0"/>
              <a:t>. By multivariate survival analysis, treatment with prednisone and high-grade proteinuria (&gt;5 g/d) but not race or ethnicity were independently associated with a decreased probability of remission. Adverse effects during the 12-mo protocol included insulin-requiring diabetes (one with prednisone and two with CsA), pneumonia (one with prednisone and two with CsA), and localized herpes zoster (two with IVCY). </a:t>
            </a:r>
            <a:r>
              <a:rPr lang="en-GB" sz="2000" i="1" smtClean="0">
                <a:solidFill>
                  <a:srgbClr val="FF0000"/>
                </a:solidFill>
                <a:effectLst>
                  <a:outerShdw blurRad="38100" dist="38100" dir="2700000" algn="tl">
                    <a:srgbClr val="C0C0C0"/>
                  </a:outerShdw>
                </a:effectLst>
              </a:rPr>
              <a:t>In conclusion, regimens containing CsA or IVCY are each more effective than prednisone alone in inducing remission of proteinuria among patients with LMN</a:t>
            </a:r>
            <a:r>
              <a:rPr lang="en-GB" sz="2000" smtClean="0">
                <a:solidFill>
                  <a:srgbClr val="FF0000"/>
                </a:solidFill>
              </a:rPr>
              <a:t>.</a:t>
            </a:r>
            <a:r>
              <a:rPr lang="en-GB" sz="2000" smtClean="0"/>
              <a:t> </a:t>
            </a:r>
          </a:p>
        </p:txBody>
      </p:sp>
      <p:sp>
        <p:nvSpPr>
          <p:cNvPr id="82949" name="Text Box 5"/>
          <p:cNvSpPr txBox="1">
            <a:spLocks noChangeArrowheads="1"/>
          </p:cNvSpPr>
          <p:nvPr/>
        </p:nvSpPr>
        <p:spPr bwMode="auto">
          <a:xfrm>
            <a:off x="6623050" y="6583363"/>
            <a:ext cx="2520950" cy="274637"/>
          </a:xfrm>
          <a:prstGeom prst="rect">
            <a:avLst/>
          </a:prstGeom>
          <a:noFill/>
          <a:ln w="9525">
            <a:noFill/>
            <a:miter lim="800000"/>
            <a:headEnd/>
            <a:tailEnd/>
          </a:ln>
          <a:effectLst/>
        </p:spPr>
        <p:txBody>
          <a:bodyPr>
            <a:spAutoFit/>
          </a:bodyPr>
          <a:lstStyle/>
          <a:p>
            <a:pPr>
              <a:spcBef>
                <a:spcPct val="50000"/>
              </a:spcBef>
              <a:defRPr/>
            </a:pPr>
            <a:r>
              <a:rPr lang="en-US" sz="1200" i="1">
                <a:effectLst>
                  <a:outerShdw blurRad="38100" dist="38100" dir="2700000" algn="tl">
                    <a:srgbClr val="C0C0C0"/>
                  </a:outerShdw>
                </a:effectLst>
                <a:latin typeface="Calibri" pitchFamily="34" charset="0"/>
              </a:rPr>
              <a:t>             J Am Soc Nephrol 2009;20:901</a:t>
            </a:r>
            <a:endParaRPr lang="en-GB" sz="1200" i="1">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idx="4294967295"/>
          </p:nvPr>
        </p:nvSpPr>
        <p:spPr/>
        <p:txBody>
          <a:bodyPr/>
          <a:lstStyle/>
          <a:p>
            <a:pPr>
              <a:defRPr/>
            </a:pPr>
            <a:r>
              <a:rPr lang="en-GB" sz="3200" b="1" i="1" smtClean="0">
                <a:solidFill>
                  <a:srgbClr val="FF0000"/>
                </a:solidFill>
                <a:effectLst>
                  <a:outerShdw blurRad="38100" dist="38100" dir="2700000" algn="tl">
                    <a:srgbClr val="C0C0C0"/>
                  </a:outerShdw>
                </a:effectLst>
                <a:latin typeface="Arial" charset="0"/>
              </a:rPr>
              <a:t>Factors Predictive of Outcome in Severe Lupus Nephritis</a:t>
            </a:r>
          </a:p>
        </p:txBody>
      </p:sp>
      <p:pic>
        <p:nvPicPr>
          <p:cNvPr id="19458" name="Picture 4"/>
          <p:cNvPicPr>
            <a:picLocks noGrp="1" noChangeAspect="1" noChangeArrowheads="1"/>
          </p:cNvPicPr>
          <p:nvPr>
            <p:ph type="body" idx="4294967295"/>
          </p:nvPr>
        </p:nvPicPr>
        <p:blipFill>
          <a:blip r:embed="rId2"/>
          <a:srcRect/>
          <a:stretch>
            <a:fillRect/>
          </a:stretch>
        </p:blipFill>
        <p:spPr>
          <a:xfrm>
            <a:off x="755650" y="1531938"/>
            <a:ext cx="7416800" cy="4529137"/>
          </a:xfrm>
          <a:ln w="28575">
            <a:solidFill>
              <a:srgbClr val="FF6600"/>
            </a:solidFill>
          </a:ln>
        </p:spPr>
      </p:pic>
      <p:sp>
        <p:nvSpPr>
          <p:cNvPr id="19459" name="Text Box 5"/>
          <p:cNvSpPr txBox="1">
            <a:spLocks noChangeArrowheads="1"/>
          </p:cNvSpPr>
          <p:nvPr/>
        </p:nvSpPr>
        <p:spPr bwMode="auto">
          <a:xfrm>
            <a:off x="0" y="6092825"/>
            <a:ext cx="8893175"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                            </a:t>
            </a:r>
            <a:r>
              <a:rPr lang="el-GR" sz="1800" i="1">
                <a:latin typeface="Comic Sans MS" pitchFamily="66" charset="0"/>
              </a:rPr>
              <a:t>Ποσοστό  που εισέρχονται σε ύφεση ανάλογα με την αρχική </a:t>
            </a:r>
            <a:r>
              <a:rPr lang="en-US" sz="1800" i="1">
                <a:latin typeface="Comic Sans MS" pitchFamily="66" charset="0"/>
              </a:rPr>
              <a:t>SCr</a:t>
            </a:r>
            <a:r>
              <a:rPr lang="el-GR" sz="1800" i="1">
                <a:latin typeface="Comic Sans MS" pitchFamily="66" charset="0"/>
              </a:rPr>
              <a:t> </a:t>
            </a:r>
            <a:endParaRPr lang="en-GB" sz="1800" i="1">
              <a:latin typeface="Comic Sans MS" pitchFamily="66" charset="0"/>
            </a:endParaRPr>
          </a:p>
        </p:txBody>
      </p:sp>
      <p:sp>
        <p:nvSpPr>
          <p:cNvPr id="113670" name="Rectangle 6"/>
          <p:cNvSpPr>
            <a:spLocks noChangeArrowheads="1"/>
          </p:cNvSpPr>
          <p:nvPr/>
        </p:nvSpPr>
        <p:spPr bwMode="auto">
          <a:xfrm>
            <a:off x="7045325" y="6583363"/>
            <a:ext cx="2098675" cy="274637"/>
          </a:xfrm>
          <a:prstGeom prst="rect">
            <a:avLst/>
          </a:prstGeom>
          <a:noFill/>
          <a:ln w="9525">
            <a:noFill/>
            <a:miter lim="800000"/>
            <a:headEnd/>
            <a:tailEnd/>
          </a:ln>
          <a:effectLst/>
        </p:spPr>
        <p:txBody>
          <a:bodyPr wrap="none">
            <a:spAutoFit/>
          </a:bodyPr>
          <a:lstStyle/>
          <a:p>
            <a:pPr>
              <a:defRPr/>
            </a:pPr>
            <a:r>
              <a:rPr lang="en-US" sz="1200" i="1">
                <a:effectLst>
                  <a:outerShdw blurRad="38100" dist="38100" dir="2700000" algn="tl">
                    <a:srgbClr val="C0C0C0"/>
                  </a:outerShdw>
                </a:effectLst>
                <a:latin typeface="Comic Sans MS" pitchFamily="66" charset="0"/>
              </a:rPr>
              <a:t>AJKD,35,(5)2000:904-914</a:t>
            </a:r>
            <a:endParaRPr lang="en-GB" sz="1200" i="1">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0" y="333375"/>
            <a:ext cx="9144000" cy="1143000"/>
          </a:xfrm>
        </p:spPr>
        <p:txBody>
          <a:bodyPr/>
          <a:lstStyle/>
          <a:p>
            <a:pPr>
              <a:defRPr/>
            </a:pPr>
            <a:r>
              <a:rPr lang="en-GB" sz="3200" b="1" i="1" smtClean="0">
                <a:solidFill>
                  <a:srgbClr val="FF0000"/>
                </a:solidFill>
                <a:effectLst>
                  <a:outerShdw blurRad="38100" dist="38100" dir="2700000" algn="tl">
                    <a:srgbClr val="C0C0C0"/>
                  </a:outerShdw>
                </a:effectLst>
              </a:rPr>
              <a:t>Randomized, Controlled Trial of Prednisone, Cyclophosphamide, and Cyclosporine in Lupus Membranous Nephropathy</a:t>
            </a:r>
            <a:br>
              <a:rPr lang="en-GB" sz="3200" b="1" i="1" smtClean="0">
                <a:solidFill>
                  <a:srgbClr val="FF0000"/>
                </a:solidFill>
                <a:effectLst>
                  <a:outerShdw blurRad="38100" dist="38100" dir="2700000" algn="tl">
                    <a:srgbClr val="C0C0C0"/>
                  </a:outerShdw>
                </a:effectLst>
              </a:rPr>
            </a:br>
            <a:endParaRPr lang="en-GB" sz="3200" b="1" i="1" smtClean="0">
              <a:solidFill>
                <a:srgbClr val="FF0000"/>
              </a:solidFill>
              <a:effectLst>
                <a:outerShdw blurRad="38100" dist="38100" dir="2700000" algn="tl">
                  <a:srgbClr val="C0C0C0"/>
                </a:outerShdw>
              </a:effectLst>
            </a:endParaRPr>
          </a:p>
        </p:txBody>
      </p:sp>
      <p:pic>
        <p:nvPicPr>
          <p:cNvPr id="88066" name="Picture 6"/>
          <p:cNvPicPr>
            <a:picLocks noGrp="1" noChangeAspect="1" noChangeArrowheads="1"/>
          </p:cNvPicPr>
          <p:nvPr>
            <p:ph type="body" idx="1"/>
          </p:nvPr>
        </p:nvPicPr>
        <p:blipFill>
          <a:blip r:embed="rId2"/>
          <a:srcRect/>
          <a:stretch>
            <a:fillRect/>
          </a:stretch>
        </p:blipFill>
        <p:spPr>
          <a:xfrm>
            <a:off x="1547813" y="1412875"/>
            <a:ext cx="5359400" cy="4525963"/>
          </a:xfrm>
        </p:spPr>
      </p:pic>
      <p:sp>
        <p:nvSpPr>
          <p:cNvPr id="88067" name="Line 7"/>
          <p:cNvSpPr>
            <a:spLocks noChangeShapeType="1"/>
          </p:cNvSpPr>
          <p:nvPr/>
        </p:nvSpPr>
        <p:spPr bwMode="auto">
          <a:xfrm flipV="1">
            <a:off x="6732588" y="1989138"/>
            <a:ext cx="0" cy="2519362"/>
          </a:xfrm>
          <a:prstGeom prst="line">
            <a:avLst/>
          </a:prstGeom>
          <a:noFill/>
          <a:ln w="57150" cap="rnd">
            <a:solidFill>
              <a:schemeClr val="folHlink"/>
            </a:solidFill>
            <a:prstDash val="sysDot"/>
            <a:round/>
            <a:headEnd/>
            <a:tailEnd/>
          </a:ln>
        </p:spPr>
        <p:txBody>
          <a:bodyPr/>
          <a:lstStyle/>
          <a:p>
            <a:endParaRPr lang="el-GR"/>
          </a:p>
        </p:txBody>
      </p:sp>
      <p:sp>
        <p:nvSpPr>
          <p:cNvPr id="78856" name="Text Box 8"/>
          <p:cNvSpPr txBox="1">
            <a:spLocks noChangeArrowheads="1"/>
          </p:cNvSpPr>
          <p:nvPr/>
        </p:nvSpPr>
        <p:spPr bwMode="auto">
          <a:xfrm>
            <a:off x="6804025" y="1484313"/>
            <a:ext cx="647700" cy="365125"/>
          </a:xfrm>
          <a:prstGeom prst="rect">
            <a:avLst/>
          </a:prstGeom>
          <a:noFill/>
          <a:ln w="28575">
            <a:solidFill>
              <a:srgbClr val="FF0000"/>
            </a:solidFill>
            <a:miter lim="800000"/>
            <a:headEnd/>
            <a:tailEnd/>
          </a:ln>
          <a:effectLst/>
        </p:spPr>
        <p:txBody>
          <a:bodyPr>
            <a:spAutoFit/>
          </a:bodyPr>
          <a:lstStyle/>
          <a:p>
            <a:pPr>
              <a:spcBef>
                <a:spcPct val="50000"/>
              </a:spcBef>
              <a:defRPr/>
            </a:pPr>
            <a:r>
              <a:rPr lang="en-US" sz="1600" b="1">
                <a:solidFill>
                  <a:srgbClr val="FF0000"/>
                </a:solidFill>
                <a:effectLst>
                  <a:outerShdw blurRad="38100" dist="38100" dir="2700000" algn="tl">
                    <a:srgbClr val="C0C0C0"/>
                  </a:outerShdw>
                </a:effectLst>
              </a:rPr>
              <a:t>83%</a:t>
            </a:r>
            <a:endParaRPr lang="en-GB" sz="1600" b="1">
              <a:solidFill>
                <a:srgbClr val="FF0000"/>
              </a:solidFill>
              <a:effectLst>
                <a:outerShdw blurRad="38100" dist="38100" dir="2700000" algn="tl">
                  <a:srgbClr val="C0C0C0"/>
                </a:outerShdw>
              </a:effectLst>
            </a:endParaRPr>
          </a:p>
        </p:txBody>
      </p:sp>
      <p:sp>
        <p:nvSpPr>
          <p:cNvPr id="78858" name="Text Box 10"/>
          <p:cNvSpPr txBox="1">
            <a:spLocks noChangeArrowheads="1"/>
          </p:cNvSpPr>
          <p:nvPr/>
        </p:nvSpPr>
        <p:spPr bwMode="auto">
          <a:xfrm>
            <a:off x="6804025" y="2276475"/>
            <a:ext cx="647700" cy="365125"/>
          </a:xfrm>
          <a:prstGeom prst="rect">
            <a:avLst/>
          </a:prstGeom>
          <a:noFill/>
          <a:ln w="28575">
            <a:solidFill>
              <a:srgbClr val="009900"/>
            </a:solidFill>
            <a:miter lim="800000"/>
            <a:headEnd/>
            <a:tailEnd/>
          </a:ln>
          <a:effectLst/>
        </p:spPr>
        <p:txBody>
          <a:bodyPr>
            <a:spAutoFit/>
          </a:bodyPr>
          <a:lstStyle/>
          <a:p>
            <a:pPr>
              <a:spcBef>
                <a:spcPct val="50000"/>
              </a:spcBef>
              <a:defRPr/>
            </a:pPr>
            <a:r>
              <a:rPr lang="en-US" sz="1600" b="1">
                <a:solidFill>
                  <a:srgbClr val="009900"/>
                </a:solidFill>
                <a:effectLst>
                  <a:outerShdw blurRad="38100" dist="38100" dir="2700000" algn="tl">
                    <a:srgbClr val="C0C0C0"/>
                  </a:outerShdw>
                </a:effectLst>
              </a:rPr>
              <a:t>60%</a:t>
            </a:r>
            <a:endParaRPr lang="en-GB" sz="1600" b="1">
              <a:solidFill>
                <a:srgbClr val="009900"/>
              </a:solidFill>
              <a:effectLst>
                <a:outerShdw blurRad="38100" dist="38100" dir="2700000" algn="tl">
                  <a:srgbClr val="C0C0C0"/>
                </a:outerShdw>
              </a:effectLst>
            </a:endParaRPr>
          </a:p>
        </p:txBody>
      </p:sp>
      <p:sp>
        <p:nvSpPr>
          <p:cNvPr id="78860" name="Text Box 12"/>
          <p:cNvSpPr txBox="1">
            <a:spLocks noChangeArrowheads="1"/>
          </p:cNvSpPr>
          <p:nvPr/>
        </p:nvSpPr>
        <p:spPr bwMode="auto">
          <a:xfrm>
            <a:off x="6804025" y="3284538"/>
            <a:ext cx="647700" cy="365125"/>
          </a:xfrm>
          <a:prstGeom prst="rect">
            <a:avLst/>
          </a:prstGeom>
          <a:noFill/>
          <a:ln w="28575">
            <a:solidFill>
              <a:schemeClr val="tx2"/>
            </a:solidFill>
            <a:miter lim="800000"/>
            <a:headEnd/>
            <a:tailEnd/>
          </a:ln>
          <a:effectLst/>
        </p:spPr>
        <p:txBody>
          <a:bodyPr>
            <a:spAutoFit/>
          </a:bodyPr>
          <a:lstStyle/>
          <a:p>
            <a:pPr>
              <a:spcBef>
                <a:spcPct val="50000"/>
              </a:spcBef>
              <a:defRPr/>
            </a:pPr>
            <a:r>
              <a:rPr lang="en-US" sz="1600" b="1">
                <a:solidFill>
                  <a:schemeClr val="tx2"/>
                </a:solidFill>
                <a:effectLst>
                  <a:outerShdw blurRad="38100" dist="38100" dir="2700000" algn="tl">
                    <a:srgbClr val="C0C0C0"/>
                  </a:outerShdw>
                </a:effectLst>
              </a:rPr>
              <a:t>27%</a:t>
            </a:r>
            <a:endParaRPr lang="en-GB" sz="1600" b="1">
              <a:solidFill>
                <a:schemeClr val="tx2"/>
              </a:solidFill>
              <a:effectLst>
                <a:outerShdw blurRad="38100" dist="38100" dir="2700000" algn="tl">
                  <a:srgbClr val="C0C0C0"/>
                </a:outerShdw>
              </a:effectLst>
            </a:endParaRPr>
          </a:p>
        </p:txBody>
      </p:sp>
      <p:sp>
        <p:nvSpPr>
          <p:cNvPr id="78861" name="Text Box 13"/>
          <p:cNvSpPr txBox="1">
            <a:spLocks noChangeArrowheads="1"/>
          </p:cNvSpPr>
          <p:nvPr/>
        </p:nvSpPr>
        <p:spPr bwMode="auto">
          <a:xfrm>
            <a:off x="250825" y="6092825"/>
            <a:ext cx="8569325" cy="304800"/>
          </a:xfrm>
          <a:prstGeom prst="rect">
            <a:avLst/>
          </a:prstGeom>
          <a:noFill/>
          <a:ln w="9525">
            <a:noFill/>
            <a:miter lim="800000"/>
            <a:headEnd/>
            <a:tailEnd/>
          </a:ln>
          <a:effectLst/>
        </p:spPr>
        <p:txBody>
          <a:bodyPr>
            <a:spAutoFit/>
          </a:bodyPr>
          <a:lstStyle/>
          <a:p>
            <a:pPr>
              <a:spcBef>
                <a:spcPct val="50000"/>
              </a:spcBef>
              <a:defRPr/>
            </a:pPr>
            <a:r>
              <a:rPr lang="en-GB" sz="1400" i="1">
                <a:solidFill>
                  <a:schemeClr val="tx2"/>
                </a:solidFill>
                <a:effectLst>
                  <a:outerShdw blurRad="38100" dist="38100" dir="2700000" algn="tl">
                    <a:srgbClr val="C0C0C0"/>
                  </a:outerShdw>
                </a:effectLst>
                <a:latin typeface="Calibri" pitchFamily="34" charset="0"/>
              </a:rPr>
              <a:t>Cumulative probability of remission of proteinuria during the 12-mo protocol treatment period by treatment group </a:t>
            </a:r>
          </a:p>
        </p:txBody>
      </p:sp>
      <p:sp>
        <p:nvSpPr>
          <p:cNvPr id="78862" name="Text Box 14"/>
          <p:cNvSpPr txBox="1">
            <a:spLocks noChangeArrowheads="1"/>
          </p:cNvSpPr>
          <p:nvPr/>
        </p:nvSpPr>
        <p:spPr bwMode="auto">
          <a:xfrm>
            <a:off x="6623050" y="6583363"/>
            <a:ext cx="2520950" cy="274637"/>
          </a:xfrm>
          <a:prstGeom prst="rect">
            <a:avLst/>
          </a:prstGeom>
          <a:noFill/>
          <a:ln w="9525">
            <a:noFill/>
            <a:miter lim="800000"/>
            <a:headEnd/>
            <a:tailEnd/>
          </a:ln>
          <a:effectLst/>
        </p:spPr>
        <p:txBody>
          <a:bodyPr>
            <a:spAutoFit/>
          </a:bodyPr>
          <a:lstStyle/>
          <a:p>
            <a:pPr>
              <a:spcBef>
                <a:spcPct val="50000"/>
              </a:spcBef>
              <a:defRPr/>
            </a:pPr>
            <a:r>
              <a:rPr lang="en-US" sz="1200" i="1">
                <a:effectLst>
                  <a:outerShdw blurRad="38100" dist="38100" dir="2700000" algn="tl">
                    <a:srgbClr val="C0C0C0"/>
                  </a:outerShdw>
                </a:effectLst>
                <a:latin typeface="Calibri" pitchFamily="34" charset="0"/>
              </a:rPr>
              <a:t>             J Am Soc Nephrol 2009;20:901</a:t>
            </a:r>
            <a:endParaRPr lang="en-GB" sz="1200" i="1">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179388" y="274638"/>
            <a:ext cx="8964612" cy="1143000"/>
          </a:xfrm>
        </p:spPr>
        <p:txBody>
          <a:bodyPr/>
          <a:lstStyle/>
          <a:p>
            <a:pPr>
              <a:defRPr/>
            </a:pPr>
            <a:r>
              <a:rPr lang="en-GB" sz="3200" b="1" i="1" smtClean="0">
                <a:solidFill>
                  <a:srgbClr val="FF0000"/>
                </a:solidFill>
                <a:effectLst>
                  <a:outerShdw blurRad="38100" dist="38100" dir="2700000" algn="tl">
                    <a:srgbClr val="C0C0C0"/>
                  </a:outerShdw>
                </a:effectLst>
              </a:rPr>
              <a:t>Randomized, Controlled Trial of Prednisone, Cyclophosphamide, and Cyclosporine in Lupus Membranous Nephropathy</a:t>
            </a:r>
          </a:p>
        </p:txBody>
      </p:sp>
      <p:pic>
        <p:nvPicPr>
          <p:cNvPr id="81925" name="Picture 5"/>
          <p:cNvPicPr>
            <a:picLocks noGrp="1" noChangeAspect="1" noChangeArrowheads="1"/>
          </p:cNvPicPr>
          <p:nvPr>
            <p:ph type="body" idx="1"/>
          </p:nvPr>
        </p:nvPicPr>
        <p:blipFill>
          <a:blip r:embed="rId2"/>
          <a:srcRect/>
          <a:stretch>
            <a:fillRect/>
          </a:stretch>
        </p:blipFill>
        <p:spPr>
          <a:xfrm>
            <a:off x="2051050" y="1916113"/>
            <a:ext cx="4681538" cy="3822700"/>
          </a:xfrm>
        </p:spPr>
      </p:pic>
      <p:sp>
        <p:nvSpPr>
          <p:cNvPr id="81929" name="Text Box 9"/>
          <p:cNvSpPr txBox="1">
            <a:spLocks noChangeArrowheads="1"/>
          </p:cNvSpPr>
          <p:nvPr/>
        </p:nvSpPr>
        <p:spPr bwMode="auto">
          <a:xfrm>
            <a:off x="2339975" y="5876925"/>
            <a:ext cx="4895850" cy="517525"/>
          </a:xfrm>
          <a:prstGeom prst="rect">
            <a:avLst/>
          </a:prstGeom>
          <a:noFill/>
          <a:ln w="9525">
            <a:noFill/>
            <a:miter lim="800000"/>
            <a:headEnd/>
            <a:tailEnd/>
          </a:ln>
          <a:effectLst/>
        </p:spPr>
        <p:txBody>
          <a:bodyPr>
            <a:spAutoFit/>
          </a:bodyPr>
          <a:lstStyle/>
          <a:p>
            <a:pPr>
              <a:spcBef>
                <a:spcPct val="50000"/>
              </a:spcBef>
              <a:defRPr/>
            </a:pPr>
            <a:r>
              <a:rPr lang="en-GB" sz="1400" i="1">
                <a:solidFill>
                  <a:schemeClr val="tx2"/>
                </a:solidFill>
                <a:effectLst>
                  <a:outerShdw blurRad="38100" dist="38100" dir="2700000" algn="tl">
                    <a:srgbClr val="C0C0C0"/>
                  </a:outerShdw>
                </a:effectLst>
                <a:latin typeface="Calibri" pitchFamily="34" charset="0"/>
              </a:rPr>
              <a:t>Cumulative probability of relapse of nephrotic syndrome after completion of protocol treatment with IVCY versus CSA </a:t>
            </a:r>
          </a:p>
        </p:txBody>
      </p:sp>
      <p:sp>
        <p:nvSpPr>
          <p:cNvPr id="81930" name="Text Box 10"/>
          <p:cNvSpPr txBox="1">
            <a:spLocks noChangeArrowheads="1"/>
          </p:cNvSpPr>
          <p:nvPr/>
        </p:nvSpPr>
        <p:spPr bwMode="auto">
          <a:xfrm>
            <a:off x="6623050" y="6583363"/>
            <a:ext cx="2520950" cy="274637"/>
          </a:xfrm>
          <a:prstGeom prst="rect">
            <a:avLst/>
          </a:prstGeom>
          <a:noFill/>
          <a:ln w="9525">
            <a:noFill/>
            <a:miter lim="800000"/>
            <a:headEnd/>
            <a:tailEnd/>
          </a:ln>
          <a:effectLst/>
        </p:spPr>
        <p:txBody>
          <a:bodyPr>
            <a:spAutoFit/>
          </a:bodyPr>
          <a:lstStyle/>
          <a:p>
            <a:pPr>
              <a:spcBef>
                <a:spcPct val="50000"/>
              </a:spcBef>
              <a:defRPr/>
            </a:pPr>
            <a:r>
              <a:rPr lang="en-US" sz="1200" i="1">
                <a:effectLst>
                  <a:outerShdw blurRad="38100" dist="38100" dir="2700000" algn="tl">
                    <a:srgbClr val="C0C0C0"/>
                  </a:outerShdw>
                </a:effectLst>
                <a:latin typeface="Calibri" pitchFamily="34" charset="0"/>
              </a:rPr>
              <a:t>J Am Soc Nephrol 2009;20:901</a:t>
            </a:r>
            <a:endParaRPr lang="en-GB" sz="1200" i="1">
              <a:effectLst>
                <a:outerShdw blurRad="38100" dist="38100" dir="2700000" algn="tl">
                  <a:srgbClr val="C0C0C0"/>
                </a:outerShdw>
              </a:effectLst>
              <a:latin typeface="Calibri" pitchFamily="34" charset="0"/>
            </a:endParaRPr>
          </a:p>
        </p:txBody>
      </p:sp>
      <p:sp>
        <p:nvSpPr>
          <p:cNvPr id="81931" name="Text Box 11"/>
          <p:cNvSpPr txBox="1">
            <a:spLocks noChangeArrowheads="1"/>
          </p:cNvSpPr>
          <p:nvPr/>
        </p:nvSpPr>
        <p:spPr bwMode="auto">
          <a:xfrm>
            <a:off x="3203575" y="3284538"/>
            <a:ext cx="1079500" cy="415925"/>
          </a:xfrm>
          <a:prstGeom prst="rect">
            <a:avLst/>
          </a:prstGeom>
          <a:noFill/>
          <a:ln w="19050">
            <a:solidFill>
              <a:srgbClr val="FF0000"/>
            </a:solidFill>
            <a:miter lim="800000"/>
            <a:headEnd/>
            <a:tailEnd/>
          </a:ln>
        </p:spPr>
        <p:txBody>
          <a:bodyPr>
            <a:spAutoFit/>
          </a:bodyPr>
          <a:lstStyle/>
          <a:p>
            <a:pPr>
              <a:spcBef>
                <a:spcPct val="50000"/>
              </a:spcBef>
            </a:pPr>
            <a:r>
              <a:rPr lang="el-GR" sz="1000">
                <a:solidFill>
                  <a:srgbClr val="FF0000"/>
                </a:solidFill>
              </a:rPr>
              <a:t>40% υποτροπή σε 1 χρόνο</a:t>
            </a:r>
            <a:endParaRPr lang="en-GB" sz="1000">
              <a:solidFill>
                <a:srgbClr val="FF0000"/>
              </a:solidFill>
            </a:endParaRPr>
          </a:p>
        </p:txBody>
      </p:sp>
      <p:sp>
        <p:nvSpPr>
          <p:cNvPr id="81932" name="Text Box 12"/>
          <p:cNvSpPr txBox="1">
            <a:spLocks noChangeArrowheads="1"/>
          </p:cNvSpPr>
          <p:nvPr/>
        </p:nvSpPr>
        <p:spPr bwMode="auto">
          <a:xfrm>
            <a:off x="3851275" y="3716338"/>
            <a:ext cx="1079500" cy="415925"/>
          </a:xfrm>
          <a:prstGeom prst="rect">
            <a:avLst/>
          </a:prstGeom>
          <a:noFill/>
          <a:ln w="19050">
            <a:solidFill>
              <a:schemeClr val="tx2"/>
            </a:solidFill>
            <a:miter lim="800000"/>
            <a:headEnd/>
            <a:tailEnd/>
          </a:ln>
        </p:spPr>
        <p:txBody>
          <a:bodyPr>
            <a:spAutoFit/>
          </a:bodyPr>
          <a:lstStyle/>
          <a:p>
            <a:pPr>
              <a:spcBef>
                <a:spcPct val="50000"/>
              </a:spcBef>
            </a:pPr>
            <a:r>
              <a:rPr lang="el-GR" sz="1000">
                <a:solidFill>
                  <a:schemeClr val="tx2"/>
                </a:solidFill>
              </a:rPr>
              <a:t>Όχι υποτροπή σε 4 χρόνια</a:t>
            </a:r>
            <a:endParaRPr lang="en-GB" sz="1000">
              <a:solidFill>
                <a:schemeClr val="tx2"/>
              </a:solidFill>
            </a:endParaRPr>
          </a:p>
        </p:txBody>
      </p:sp>
      <p:sp>
        <p:nvSpPr>
          <p:cNvPr id="89095" name="Line 10"/>
          <p:cNvSpPr>
            <a:spLocks noChangeShapeType="1"/>
          </p:cNvSpPr>
          <p:nvPr/>
        </p:nvSpPr>
        <p:spPr bwMode="auto">
          <a:xfrm flipV="1">
            <a:off x="3203575" y="3429000"/>
            <a:ext cx="0" cy="1008063"/>
          </a:xfrm>
          <a:prstGeom prst="line">
            <a:avLst/>
          </a:prstGeom>
          <a:noFill/>
          <a:ln w="28575" cap="rnd">
            <a:solidFill>
              <a:srgbClr val="009900"/>
            </a:solidFill>
            <a:prstDash val="sysDot"/>
            <a:round/>
            <a:headEnd/>
            <a:tailEnd/>
          </a:ln>
        </p:spPr>
        <p:txBody>
          <a:bodyPr/>
          <a:lstStyle/>
          <a:p>
            <a:endParaRPr lang="el-GR"/>
          </a:p>
        </p:txBody>
      </p:sp>
      <p:sp>
        <p:nvSpPr>
          <p:cNvPr id="83978" name="Line 11"/>
          <p:cNvSpPr>
            <a:spLocks noChangeShapeType="1"/>
          </p:cNvSpPr>
          <p:nvPr/>
        </p:nvSpPr>
        <p:spPr bwMode="auto">
          <a:xfrm flipV="1">
            <a:off x="4356100" y="2997200"/>
            <a:ext cx="0" cy="1511300"/>
          </a:xfrm>
          <a:prstGeom prst="line">
            <a:avLst/>
          </a:prstGeom>
          <a:noFill/>
          <a:ln w="28575" cap="rnd">
            <a:solidFill>
              <a:srgbClr val="009900"/>
            </a:solidFill>
            <a:prstDash val="sysDot"/>
            <a:round/>
            <a:headEnd/>
            <a:tailEnd/>
          </a:ln>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wipe(down)">
                                      <p:cBhvr>
                                        <p:cTn id="7" dur="500"/>
                                        <p:tgtEl>
                                          <p:spTgt spid="81922"/>
                                        </p:tgtEl>
                                      </p:cBhvr>
                                    </p:animEffect>
                                  </p:childTnLst>
                                </p:cTn>
                              </p:par>
                              <p:par>
                                <p:cTn id="8" presetID="22" presetClass="entr" presetSubtype="4" fill="hold" nodeType="withEffect">
                                  <p:stCondLst>
                                    <p:cond delay="0"/>
                                  </p:stCondLst>
                                  <p:childTnLst>
                                    <p:set>
                                      <p:cBhvr>
                                        <p:cTn id="9" dur="1" fill="hold">
                                          <p:stCondLst>
                                            <p:cond delay="0"/>
                                          </p:stCondLst>
                                        </p:cTn>
                                        <p:tgtEl>
                                          <p:spTgt spid="81925"/>
                                        </p:tgtEl>
                                        <p:attrNameLst>
                                          <p:attrName>style.visibility</p:attrName>
                                        </p:attrNameLst>
                                      </p:cBhvr>
                                      <p:to>
                                        <p:strVal val="visible"/>
                                      </p:to>
                                    </p:set>
                                    <p:animEffect transition="in" filter="wipe(down)">
                                      <p:cBhvr>
                                        <p:cTn id="10" dur="500"/>
                                        <p:tgtEl>
                                          <p:spTgt spid="819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1931"/>
                                        </p:tgtEl>
                                        <p:attrNameLst>
                                          <p:attrName>style.visibility</p:attrName>
                                        </p:attrNameLst>
                                      </p:cBhvr>
                                      <p:to>
                                        <p:strVal val="visible"/>
                                      </p:to>
                                    </p:set>
                                    <p:animEffect transition="in" filter="wipe(down)">
                                      <p:cBhvr>
                                        <p:cTn id="13" dur="500"/>
                                        <p:tgtEl>
                                          <p:spTgt spid="819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1929"/>
                                        </p:tgtEl>
                                        <p:attrNameLst>
                                          <p:attrName>style.visibility</p:attrName>
                                        </p:attrNameLst>
                                      </p:cBhvr>
                                      <p:to>
                                        <p:strVal val="visible"/>
                                      </p:to>
                                    </p:set>
                                    <p:animEffect transition="in" filter="wipe(down)">
                                      <p:cBhvr>
                                        <p:cTn id="16" dur="500"/>
                                        <p:tgtEl>
                                          <p:spTgt spid="819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1932"/>
                                        </p:tgtEl>
                                        <p:attrNameLst>
                                          <p:attrName>style.visibility</p:attrName>
                                        </p:attrNameLst>
                                      </p:cBhvr>
                                      <p:to>
                                        <p:strVal val="visible"/>
                                      </p:to>
                                    </p:set>
                                    <p:animEffect transition="in" filter="wipe(down)">
                                      <p:cBhvr>
                                        <p:cTn id="21" dur="500"/>
                                        <p:tgtEl>
                                          <p:spTgt spid="8193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1930"/>
                                        </p:tgtEl>
                                        <p:attrNameLst>
                                          <p:attrName>style.visibility</p:attrName>
                                        </p:attrNameLst>
                                      </p:cBhvr>
                                      <p:to>
                                        <p:strVal val="visible"/>
                                      </p:to>
                                    </p:set>
                                    <p:animEffect transition="in" filter="wipe(down)">
                                      <p:cBhvr>
                                        <p:cTn id="24" dur="500"/>
                                        <p:tgtEl>
                                          <p:spTgt spid="8193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3978"/>
                                        </p:tgtEl>
                                        <p:attrNameLst>
                                          <p:attrName>style.visibility</p:attrName>
                                        </p:attrNameLst>
                                      </p:cBhvr>
                                      <p:to>
                                        <p:strVal val="visible"/>
                                      </p:to>
                                    </p:set>
                                    <p:animEffect transition="in" filter="wipe(down)">
                                      <p:cBhvr>
                                        <p:cTn id="27" dur="5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9" grpId="0"/>
      <p:bldP spid="81930" grpId="0"/>
      <p:bldP spid="81931" grpId="0" animBg="1"/>
      <p:bldP spid="81932" grpId="0" animBg="1"/>
      <p:bldP spid="8397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lstStyle/>
          <a:p>
            <a:pPr>
              <a:defRPr/>
            </a:pPr>
            <a:r>
              <a:rPr lang="en-GB" sz="3200" b="1" i="1" smtClean="0">
                <a:solidFill>
                  <a:srgbClr val="FF0000"/>
                </a:solidFill>
                <a:effectLst>
                  <a:outerShdw blurRad="38100" dist="38100" dir="2700000" algn="tl">
                    <a:srgbClr val="C0C0C0"/>
                  </a:outerShdw>
                </a:effectLst>
                <a:latin typeface="Arial" charset="0"/>
              </a:rPr>
              <a:t>American College of Rheumatology Guidelines for Screening, Treatment, and Management of Lupus Nephritis</a:t>
            </a:r>
          </a:p>
        </p:txBody>
      </p:sp>
      <p:pic>
        <p:nvPicPr>
          <p:cNvPr id="90114" name="Picture 4"/>
          <p:cNvPicPr>
            <a:picLocks noGrp="1" noChangeAspect="1" noChangeArrowheads="1"/>
          </p:cNvPicPr>
          <p:nvPr>
            <p:ph type="body" idx="4294967295"/>
          </p:nvPr>
        </p:nvPicPr>
        <p:blipFill>
          <a:blip r:embed="rId2"/>
          <a:srcRect/>
          <a:stretch>
            <a:fillRect/>
          </a:stretch>
        </p:blipFill>
        <p:spPr>
          <a:xfrm>
            <a:off x="323850" y="2060575"/>
            <a:ext cx="8229600" cy="2570163"/>
          </a:xfrm>
        </p:spPr>
      </p:pic>
      <p:sp>
        <p:nvSpPr>
          <p:cNvPr id="90115" name="Text Box 5"/>
          <p:cNvSpPr txBox="1">
            <a:spLocks noChangeArrowheads="1"/>
          </p:cNvSpPr>
          <p:nvPr/>
        </p:nvSpPr>
        <p:spPr bwMode="auto">
          <a:xfrm>
            <a:off x="250825" y="4797425"/>
            <a:ext cx="8893175" cy="336550"/>
          </a:xfrm>
          <a:prstGeom prst="rect">
            <a:avLst/>
          </a:prstGeom>
          <a:noFill/>
          <a:ln w="9525">
            <a:noFill/>
            <a:miter lim="800000"/>
            <a:headEnd/>
            <a:tailEnd/>
          </a:ln>
        </p:spPr>
        <p:txBody>
          <a:bodyPr>
            <a:spAutoFit/>
          </a:bodyPr>
          <a:lstStyle/>
          <a:p>
            <a:pPr>
              <a:spcBef>
                <a:spcPct val="50000"/>
              </a:spcBef>
            </a:pPr>
            <a:r>
              <a:rPr lang="en-GB" sz="1600">
                <a:latin typeface="Calibri" pitchFamily="34" charset="0"/>
              </a:rPr>
              <a:t>Treatment of class V without proliferative changes and with nephrotic range proteinuria (3 gm/24 hours).</a:t>
            </a:r>
          </a:p>
        </p:txBody>
      </p:sp>
      <p:sp>
        <p:nvSpPr>
          <p:cNvPr id="90116" name="Text Box 5"/>
          <p:cNvSpPr txBox="1">
            <a:spLocks noChangeArrowheads="1"/>
          </p:cNvSpPr>
          <p:nvPr/>
        </p:nvSpPr>
        <p:spPr bwMode="auto">
          <a:xfrm>
            <a:off x="5254625" y="6613525"/>
            <a:ext cx="3889375" cy="244475"/>
          </a:xfrm>
          <a:prstGeom prst="rect">
            <a:avLst/>
          </a:prstGeom>
          <a:noFill/>
          <a:ln w="9525">
            <a:noFill/>
            <a:miter lim="800000"/>
            <a:headEnd/>
            <a:tailEnd/>
          </a:ln>
        </p:spPr>
        <p:txBody>
          <a:bodyPr>
            <a:spAutoFit/>
          </a:bodyPr>
          <a:lstStyle/>
          <a:p>
            <a:r>
              <a:rPr lang="en-GB" sz="1000"/>
              <a:t>  Arthritis Care &amp; Research Vol. 64, No. 6, June 2012, pp 797–808</a:t>
            </a:r>
          </a:p>
        </p:txBody>
      </p:sp>
      <p:sp>
        <p:nvSpPr>
          <p:cNvPr id="16390" name="Text Box 6"/>
          <p:cNvSpPr txBox="1">
            <a:spLocks noChangeArrowheads="1"/>
          </p:cNvSpPr>
          <p:nvPr/>
        </p:nvSpPr>
        <p:spPr bwMode="auto">
          <a:xfrm>
            <a:off x="0" y="5445125"/>
            <a:ext cx="9144000" cy="915988"/>
          </a:xfrm>
          <a:prstGeom prst="rect">
            <a:avLst/>
          </a:prstGeom>
          <a:noFill/>
          <a:ln w="9525">
            <a:noFill/>
            <a:miter lim="800000"/>
            <a:headEnd/>
            <a:tailEnd/>
          </a:ln>
          <a:effectLst/>
        </p:spPr>
        <p:txBody>
          <a:bodyPr>
            <a:spAutoFit/>
          </a:bodyPr>
          <a:lstStyle/>
          <a:p>
            <a:pPr>
              <a:defRPr/>
            </a:pPr>
            <a:r>
              <a:rPr lang="en-GB" sz="1800" b="1" i="1">
                <a:solidFill>
                  <a:srgbClr val="009900"/>
                </a:solidFill>
                <a:effectLst>
                  <a:outerShdw blurRad="38100" dist="38100" dir="2700000" algn="tl">
                    <a:srgbClr val="C0C0C0"/>
                  </a:outerShdw>
                </a:effectLst>
                <a:latin typeface="Comic Sans MS" pitchFamily="66" charset="0"/>
              </a:rPr>
              <a:t>The Task Force Panel recommends that patients with pure class V LN and with nephrotic range proteinuria be started on prednisone (0.5 mg/kg/day) plus </a:t>
            </a:r>
          </a:p>
          <a:p>
            <a:pPr>
              <a:defRPr/>
            </a:pPr>
            <a:r>
              <a:rPr lang="en-GB" sz="1800" b="1" i="1">
                <a:solidFill>
                  <a:srgbClr val="009900"/>
                </a:solidFill>
                <a:effectLst>
                  <a:outerShdw blurRad="38100" dist="38100" dir="2700000" algn="tl">
                    <a:srgbClr val="C0C0C0"/>
                  </a:outerShdw>
                </a:effectLst>
                <a:latin typeface="Comic Sans MS" pitchFamily="66" charset="0"/>
              </a:rPr>
              <a:t>MMF 2–3 gm total daily dose</a:t>
            </a:r>
          </a:p>
        </p:txBody>
      </p:sp>
      <p:sp>
        <p:nvSpPr>
          <p:cNvPr id="64519" name="Text Box 7"/>
          <p:cNvSpPr txBox="1">
            <a:spLocks noChangeArrowheads="1"/>
          </p:cNvSpPr>
          <p:nvPr/>
        </p:nvSpPr>
        <p:spPr bwMode="auto">
          <a:xfrm>
            <a:off x="2916238" y="1628775"/>
            <a:ext cx="3384550" cy="396875"/>
          </a:xfrm>
          <a:prstGeom prst="rect">
            <a:avLst/>
          </a:prstGeom>
          <a:noFill/>
          <a:ln w="9525">
            <a:noFill/>
            <a:miter lim="800000"/>
            <a:headEnd/>
            <a:tailEnd/>
          </a:ln>
          <a:effectLst/>
        </p:spPr>
        <p:txBody>
          <a:bodyPr>
            <a:spAutoFit/>
          </a:bodyPr>
          <a:lstStyle/>
          <a:p>
            <a:pPr>
              <a:spcBef>
                <a:spcPct val="50000"/>
              </a:spcBef>
              <a:defRPr/>
            </a:pPr>
            <a:r>
              <a:rPr lang="en-US" sz="2000" b="1" i="1">
                <a:effectLst>
                  <a:outerShdw blurRad="38100" dist="38100" dir="2700000" algn="tl">
                    <a:srgbClr val="C0C0C0"/>
                  </a:outerShdw>
                </a:effectLst>
              </a:rPr>
              <a:t>            Class V</a:t>
            </a:r>
            <a:endParaRPr lang="en-GB" sz="2000" b="1" i="1">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457200" y="0"/>
            <a:ext cx="8229600" cy="928688"/>
          </a:xfrm>
        </p:spPr>
        <p:txBody>
          <a:bodyPr/>
          <a:lstStyle/>
          <a:p>
            <a:pPr>
              <a:defRPr/>
            </a:pPr>
            <a:r>
              <a:rPr lang="el-GR" sz="3200" b="1" i="1" dirty="0" smtClean="0">
                <a:solidFill>
                  <a:srgbClr val="FF0000"/>
                </a:solidFill>
                <a:effectLst>
                  <a:outerShdw blurRad="38100" dist="38100" dir="2700000" algn="tl">
                    <a:srgbClr val="C0C0C0"/>
                  </a:outerShdw>
                </a:effectLst>
                <a:latin typeface="Arial" charset="0"/>
              </a:rPr>
              <a:t>ΘΕΡΑΠΕΙΑ ΤΥΠΟΥ </a:t>
            </a:r>
            <a:r>
              <a:rPr lang="en-US" sz="3200" b="1" i="1" dirty="0" smtClean="0">
                <a:solidFill>
                  <a:srgbClr val="FF0000"/>
                </a:solidFill>
                <a:effectLst>
                  <a:outerShdw blurRad="38100" dist="38100" dir="2700000" algn="tl">
                    <a:srgbClr val="C0C0C0"/>
                  </a:outerShdw>
                </a:effectLst>
                <a:latin typeface="Arial" charset="0"/>
              </a:rPr>
              <a:t>V</a:t>
            </a:r>
            <a:endParaRPr lang="en-GB" sz="3200" b="1" i="1" dirty="0" smtClean="0">
              <a:solidFill>
                <a:srgbClr val="FF0000"/>
              </a:solidFill>
              <a:effectLst>
                <a:outerShdw blurRad="38100" dist="38100" dir="2700000" algn="tl">
                  <a:srgbClr val="C0C0C0"/>
                </a:outerShdw>
              </a:effectLst>
              <a:latin typeface="Arial" charset="0"/>
            </a:endParaRPr>
          </a:p>
        </p:txBody>
      </p:sp>
      <p:sp>
        <p:nvSpPr>
          <p:cNvPr id="83971" name="Rectangle 3"/>
          <p:cNvSpPr>
            <a:spLocks noGrp="1"/>
          </p:cNvSpPr>
          <p:nvPr>
            <p:ph type="body" idx="1"/>
          </p:nvPr>
        </p:nvSpPr>
        <p:spPr>
          <a:xfrm>
            <a:off x="179388" y="981075"/>
            <a:ext cx="8785225" cy="5145088"/>
          </a:xfrm>
        </p:spPr>
        <p:txBody>
          <a:bodyPr/>
          <a:lstStyle/>
          <a:p>
            <a:pPr>
              <a:buFont typeface="Arial" charset="0"/>
              <a:buNone/>
              <a:defRPr/>
            </a:pPr>
            <a:r>
              <a:rPr lang="en-US" sz="2400" i="1" smtClean="0">
                <a:effectLst>
                  <a:outerShdw blurRad="38100" dist="38100" dir="2700000" algn="tl">
                    <a:srgbClr val="C0C0C0"/>
                  </a:outerShdw>
                </a:effectLst>
                <a:latin typeface="Comic Sans MS" pitchFamily="66" charset="0"/>
              </a:rPr>
              <a:t>O</a:t>
            </a:r>
            <a:r>
              <a:rPr lang="el-GR" sz="2400" i="1" smtClean="0">
                <a:effectLst>
                  <a:outerShdw blurRad="38100" dist="38100" dir="2700000" algn="tl">
                    <a:srgbClr val="C0C0C0"/>
                  </a:outerShdw>
                </a:effectLst>
                <a:latin typeface="Comic Sans MS" pitchFamily="66" charset="0"/>
              </a:rPr>
              <a:t>ι ασθενείς με ΝΛ τύπου </a:t>
            </a:r>
            <a:r>
              <a:rPr lang="en-US" sz="2400" i="1" smtClean="0">
                <a:effectLst>
                  <a:outerShdw blurRad="38100" dist="38100" dir="2700000" algn="tl">
                    <a:srgbClr val="C0C0C0"/>
                  </a:outerShdw>
                </a:effectLst>
                <a:latin typeface="Comic Sans MS" pitchFamily="66" charset="0"/>
              </a:rPr>
              <a:t>V+IV </a:t>
            </a:r>
            <a:r>
              <a:rPr lang="el-GR" sz="2400" i="1" smtClean="0">
                <a:effectLst>
                  <a:outerShdw blurRad="38100" dist="38100" dir="2700000" algn="tl">
                    <a:srgbClr val="C0C0C0"/>
                  </a:outerShdw>
                </a:effectLst>
                <a:latin typeface="Comic Sans MS" pitchFamily="66" charset="0"/>
              </a:rPr>
              <a:t>έχουν χειρότερη εξέλιξη από </a:t>
            </a:r>
            <a:endParaRPr lang="en-US" sz="2400" i="1" smtClean="0">
              <a:effectLst>
                <a:outerShdw blurRad="38100" dist="38100" dir="2700000" algn="tl">
                  <a:srgbClr val="C0C0C0"/>
                </a:outerShdw>
              </a:effectLst>
              <a:latin typeface="Comic Sans MS" pitchFamily="66" charset="0"/>
            </a:endParaRPr>
          </a:p>
          <a:p>
            <a:pPr>
              <a:buFont typeface="Arial" charset="0"/>
              <a:buNone/>
              <a:defRPr/>
            </a:pPr>
            <a:r>
              <a:rPr lang="el-GR" sz="2400" i="1" smtClean="0">
                <a:effectLst>
                  <a:outerShdw blurRad="38100" dist="38100" dir="2700000" algn="tl">
                    <a:srgbClr val="C0C0C0"/>
                  </a:outerShdw>
                </a:effectLst>
                <a:latin typeface="Comic Sans MS" pitchFamily="66" charset="0"/>
              </a:rPr>
              <a:t>αυτούς μόνο με </a:t>
            </a:r>
            <a:r>
              <a:rPr lang="en-US" sz="2400" i="1" smtClean="0">
                <a:effectLst>
                  <a:outerShdw blurRad="38100" dist="38100" dir="2700000" algn="tl">
                    <a:srgbClr val="C0C0C0"/>
                  </a:outerShdw>
                </a:effectLst>
                <a:latin typeface="Comic Sans MS" pitchFamily="66" charset="0"/>
              </a:rPr>
              <a:t>IV, </a:t>
            </a:r>
            <a:r>
              <a:rPr lang="el-GR" sz="2400" i="1" smtClean="0">
                <a:effectLst>
                  <a:outerShdw blurRad="38100" dist="38100" dir="2700000" algn="tl">
                    <a:srgbClr val="C0C0C0"/>
                  </a:outerShdw>
                </a:effectLst>
                <a:latin typeface="Comic Sans MS" pitchFamily="66" charset="0"/>
              </a:rPr>
              <a:t>γιαυτό έχει δοκιμασθεί η χορήγηση πιο </a:t>
            </a:r>
            <a:endParaRPr lang="en-US" sz="2400" i="1" smtClean="0">
              <a:effectLst>
                <a:outerShdw blurRad="38100" dist="38100" dir="2700000" algn="tl">
                  <a:srgbClr val="C0C0C0"/>
                </a:outerShdw>
              </a:effectLst>
              <a:latin typeface="Comic Sans MS" pitchFamily="66" charset="0"/>
            </a:endParaRPr>
          </a:p>
          <a:p>
            <a:pPr>
              <a:buFont typeface="Arial" charset="0"/>
              <a:buNone/>
              <a:defRPr/>
            </a:pPr>
            <a:r>
              <a:rPr lang="el-GR" sz="2400" i="1" smtClean="0">
                <a:effectLst>
                  <a:outerShdw blurRad="38100" dist="38100" dir="2700000" algn="tl">
                    <a:srgbClr val="C0C0C0"/>
                  </a:outerShdw>
                </a:effectLst>
                <a:latin typeface="Comic Sans MS" pitchFamily="66" charset="0"/>
              </a:rPr>
              <a:t>επιθετικής συνδυαστικής αγωγής όπως με </a:t>
            </a:r>
            <a:r>
              <a:rPr lang="en-US" sz="2400" b="1" i="1" smtClean="0">
                <a:effectLst>
                  <a:outerShdw blurRad="38100" dist="38100" dir="2700000" algn="tl">
                    <a:srgbClr val="C0C0C0"/>
                  </a:outerShdw>
                </a:effectLst>
                <a:latin typeface="Comic Sans MS" pitchFamily="66" charset="0"/>
              </a:rPr>
              <a:t>MMF + Tacrolimus</a:t>
            </a:r>
            <a:endParaRPr lang="en-GB" sz="2400" b="1" i="1" smtClean="0">
              <a:effectLst>
                <a:outerShdw blurRad="38100" dist="38100" dir="2700000" algn="tl">
                  <a:srgbClr val="C0C0C0"/>
                </a:outerShdw>
              </a:effectLst>
              <a:latin typeface="Comic Sans MS" pitchFamily="66" charset="0"/>
            </a:endParaRPr>
          </a:p>
          <a:p>
            <a:pPr>
              <a:buFont typeface="Arial" charset="0"/>
              <a:buNone/>
              <a:defRPr/>
            </a:pPr>
            <a:endParaRPr lang="el-GR" sz="2400" i="1" smtClean="0">
              <a:effectLst>
                <a:outerShdw blurRad="38100" dist="38100" dir="2700000" algn="tl">
                  <a:srgbClr val="C0C0C0"/>
                </a:outerShdw>
              </a:effectLst>
              <a:latin typeface="Comic Sans MS" pitchFamily="66" charset="0"/>
            </a:endParaRPr>
          </a:p>
          <a:p>
            <a:pPr>
              <a:buFont typeface="Arial" charset="0"/>
              <a:buNone/>
              <a:defRPr/>
            </a:pPr>
            <a:endParaRPr lang="en-GB" i="1" smtClean="0">
              <a:effectLst>
                <a:outerShdw blurRad="38100" dist="38100" dir="2700000" algn="tl">
                  <a:srgbClr val="C0C0C0"/>
                </a:outerShdw>
              </a:effectLst>
              <a:latin typeface="Comic Sans MS" pitchFamily="66" charset="0"/>
            </a:endParaRPr>
          </a:p>
        </p:txBody>
      </p:sp>
      <p:pic>
        <p:nvPicPr>
          <p:cNvPr id="91139" name="Picture 2"/>
          <p:cNvPicPr>
            <a:picLocks noChangeAspect="1" noChangeArrowheads="1"/>
          </p:cNvPicPr>
          <p:nvPr/>
        </p:nvPicPr>
        <p:blipFill>
          <a:blip r:embed="rId2"/>
          <a:srcRect/>
          <a:stretch>
            <a:fillRect/>
          </a:stretch>
        </p:blipFill>
        <p:spPr bwMode="auto">
          <a:xfrm>
            <a:off x="1476375" y="2492375"/>
            <a:ext cx="5040313" cy="3206750"/>
          </a:xfrm>
          <a:prstGeom prst="rect">
            <a:avLst/>
          </a:prstGeom>
          <a:noFill/>
          <a:ln w="19050">
            <a:solidFill>
              <a:srgbClr val="0000FF"/>
            </a:solidFill>
            <a:miter lim="800000"/>
            <a:headEnd/>
            <a:tailEnd/>
          </a:ln>
        </p:spPr>
      </p:pic>
      <p:sp>
        <p:nvSpPr>
          <p:cNvPr id="63493" name="Text Box 5"/>
          <p:cNvSpPr txBox="1">
            <a:spLocks noChangeArrowheads="1"/>
          </p:cNvSpPr>
          <p:nvPr/>
        </p:nvSpPr>
        <p:spPr bwMode="auto">
          <a:xfrm>
            <a:off x="179388" y="6021388"/>
            <a:ext cx="5688012" cy="779462"/>
          </a:xfrm>
          <a:prstGeom prst="rect">
            <a:avLst/>
          </a:prstGeom>
          <a:noFill/>
          <a:ln w="9525">
            <a:noFill/>
            <a:miter lim="800000"/>
            <a:headEnd/>
            <a:tailEnd/>
          </a:ln>
          <a:effectLst/>
        </p:spPr>
        <p:txBody>
          <a:bodyPr>
            <a:spAutoFit/>
          </a:bodyPr>
          <a:lstStyle/>
          <a:p>
            <a:pPr>
              <a:spcBef>
                <a:spcPct val="50000"/>
              </a:spcBef>
              <a:defRPr/>
            </a:pPr>
            <a:r>
              <a:rPr lang="en-US" sz="1800" b="1" i="1">
                <a:effectLst>
                  <a:outerShdw blurRad="38100" dist="38100" dir="2700000" algn="tl">
                    <a:srgbClr val="C0C0C0"/>
                  </a:outerShdw>
                </a:effectLst>
                <a:latin typeface="Comic Sans MS" pitchFamily="66" charset="0"/>
              </a:rPr>
              <a:t>Multi-target therapy</a:t>
            </a:r>
            <a:r>
              <a:rPr lang="en-US" sz="1800" b="1" i="1">
                <a:effectLst>
                  <a:outerShdw blurRad="38100" dist="38100" dir="2700000" algn="tl">
                    <a:srgbClr val="C0C0C0"/>
                  </a:outerShdw>
                </a:effectLst>
                <a:latin typeface="Comic Sans MS" pitchFamily="66" charset="0"/>
                <a:cs typeface="Arial" charset="0"/>
              </a:rPr>
              <a:t>:</a:t>
            </a:r>
            <a:r>
              <a:rPr lang="en-US" sz="1800" i="1">
                <a:effectLst>
                  <a:outerShdw blurRad="38100" dist="38100" dir="2700000" algn="tl">
                    <a:srgbClr val="C0C0C0"/>
                  </a:outerShdw>
                </a:effectLst>
                <a:latin typeface="Comic Sans MS" pitchFamily="66" charset="0"/>
                <a:cs typeface="Arial" charset="0"/>
              </a:rPr>
              <a:t> MMF, Tacrolimus, steroid</a:t>
            </a:r>
          </a:p>
          <a:p>
            <a:pPr>
              <a:spcBef>
                <a:spcPct val="50000"/>
              </a:spcBef>
              <a:defRPr/>
            </a:pPr>
            <a:r>
              <a:rPr lang="en-US" sz="1800" b="1" i="1">
                <a:effectLst>
                  <a:outerShdw blurRad="38100" dist="38100" dir="2700000" algn="tl">
                    <a:srgbClr val="C0C0C0"/>
                  </a:outerShdw>
                </a:effectLst>
                <a:latin typeface="Comic Sans MS" pitchFamily="66" charset="0"/>
                <a:cs typeface="Arial" charset="0"/>
              </a:rPr>
              <a:t>CTX therapy:</a:t>
            </a:r>
            <a:r>
              <a:rPr lang="en-US" sz="1800" i="1">
                <a:effectLst>
                  <a:outerShdw blurRad="38100" dist="38100" dir="2700000" algn="tl">
                    <a:srgbClr val="C0C0C0"/>
                  </a:outerShdw>
                </a:effectLst>
                <a:latin typeface="Comic Sans MS" pitchFamily="66" charset="0"/>
                <a:cs typeface="Arial" charset="0"/>
              </a:rPr>
              <a:t> IV CYC</a:t>
            </a:r>
          </a:p>
        </p:txBody>
      </p:sp>
      <p:sp>
        <p:nvSpPr>
          <p:cNvPr id="91141" name="Text Box 6"/>
          <p:cNvSpPr txBox="1">
            <a:spLocks noChangeArrowheads="1"/>
          </p:cNvSpPr>
          <p:nvPr/>
        </p:nvSpPr>
        <p:spPr bwMode="auto">
          <a:xfrm>
            <a:off x="5832475" y="6613525"/>
            <a:ext cx="3311525" cy="244475"/>
          </a:xfrm>
          <a:prstGeom prst="rect">
            <a:avLst/>
          </a:prstGeom>
          <a:noFill/>
          <a:ln w="9525">
            <a:noFill/>
            <a:miter lim="800000"/>
            <a:headEnd/>
            <a:tailEnd/>
          </a:ln>
        </p:spPr>
        <p:txBody>
          <a:bodyPr>
            <a:spAutoFit/>
          </a:bodyPr>
          <a:lstStyle/>
          <a:p>
            <a:pPr>
              <a:spcBef>
                <a:spcPct val="50000"/>
              </a:spcBef>
            </a:pPr>
            <a:r>
              <a:rPr lang="en-GB" sz="1000" i="1"/>
              <a:t>                         J Am Soc Nephrol </a:t>
            </a:r>
            <a:r>
              <a:rPr lang="en-GB" sz="1000"/>
              <a:t>19: 2001–2010, 2008</a:t>
            </a:r>
          </a:p>
        </p:txBody>
      </p:sp>
      <p:sp>
        <p:nvSpPr>
          <p:cNvPr id="63495" name="Text Box 7"/>
          <p:cNvSpPr txBox="1">
            <a:spLocks noChangeArrowheads="1"/>
          </p:cNvSpPr>
          <p:nvPr/>
        </p:nvSpPr>
        <p:spPr bwMode="auto">
          <a:xfrm>
            <a:off x="6659563" y="2997200"/>
            <a:ext cx="2484437" cy="2751138"/>
          </a:xfrm>
          <a:prstGeom prst="rect">
            <a:avLst/>
          </a:prstGeom>
          <a:noFill/>
          <a:ln w="9525">
            <a:noFill/>
            <a:miter lim="800000"/>
            <a:headEnd/>
            <a:tailEnd/>
          </a:ln>
          <a:effectLst/>
        </p:spPr>
        <p:txBody>
          <a:bodyPr>
            <a:spAutoFit/>
          </a:bodyPr>
          <a:lstStyle/>
          <a:p>
            <a:pPr>
              <a:spcBef>
                <a:spcPct val="50000"/>
              </a:spcBef>
              <a:defRPr/>
            </a:pPr>
            <a:r>
              <a:rPr lang="en-US" sz="1400" b="1" i="1">
                <a:solidFill>
                  <a:schemeClr val="folHlink"/>
                </a:solidFill>
                <a:effectLst>
                  <a:outerShdw blurRad="38100" dist="38100" dir="2700000" algn="tl">
                    <a:srgbClr val="C0C0C0"/>
                  </a:outerShdw>
                </a:effectLst>
                <a:latin typeface="Comic Sans MS" pitchFamily="66" charset="0"/>
              </a:rPr>
              <a:t>40 </a:t>
            </a:r>
            <a:r>
              <a:rPr lang="el-GR" sz="1400" b="1" i="1">
                <a:solidFill>
                  <a:schemeClr val="folHlink"/>
                </a:solidFill>
                <a:effectLst>
                  <a:outerShdw blurRad="38100" dist="38100" dir="2700000" algn="tl">
                    <a:srgbClr val="C0C0C0"/>
                  </a:outerShdw>
                </a:effectLst>
                <a:latin typeface="Comic Sans MS" pitchFamily="66" charset="0"/>
              </a:rPr>
              <a:t>Ασιάτες με τύπου </a:t>
            </a:r>
            <a:r>
              <a:rPr lang="en-US" sz="1400" b="1" i="1">
                <a:solidFill>
                  <a:schemeClr val="folHlink"/>
                </a:solidFill>
                <a:effectLst>
                  <a:outerShdw blurRad="38100" dist="38100" dir="2700000" algn="tl">
                    <a:srgbClr val="C0C0C0"/>
                  </a:outerShdw>
                </a:effectLst>
                <a:latin typeface="Comic Sans MS" pitchFamily="66" charset="0"/>
              </a:rPr>
              <a:t>V+IV </a:t>
            </a:r>
            <a:r>
              <a:rPr lang="el-GR" sz="1400" b="1" i="1">
                <a:solidFill>
                  <a:schemeClr val="folHlink"/>
                </a:solidFill>
                <a:effectLst>
                  <a:outerShdw blurRad="38100" dist="38100" dir="2700000" algn="tl">
                    <a:srgbClr val="C0C0C0"/>
                  </a:outerShdw>
                </a:effectLst>
                <a:latin typeface="Comic Sans MS" pitchFamily="66" charset="0"/>
              </a:rPr>
              <a:t>επί 9 μήνες</a:t>
            </a:r>
          </a:p>
          <a:p>
            <a:pPr>
              <a:spcBef>
                <a:spcPct val="50000"/>
              </a:spcBef>
              <a:defRPr/>
            </a:pPr>
            <a:r>
              <a:rPr lang="el-GR" sz="1400" b="1" i="1">
                <a:solidFill>
                  <a:schemeClr val="folHlink"/>
                </a:solidFill>
                <a:effectLst>
                  <a:outerShdw blurRad="38100" dist="38100" dir="2700000" algn="tl">
                    <a:srgbClr val="C0C0C0"/>
                  </a:outerShdw>
                </a:effectLst>
                <a:latin typeface="Comic Sans MS" pitchFamily="66" charset="0"/>
              </a:rPr>
              <a:t>Η </a:t>
            </a:r>
            <a:r>
              <a:rPr lang="en-US" sz="1400" b="1" i="1">
                <a:solidFill>
                  <a:schemeClr val="folHlink"/>
                </a:solidFill>
                <a:effectLst>
                  <a:outerShdw blurRad="38100" dist="38100" dir="2700000" algn="tl">
                    <a:srgbClr val="C0C0C0"/>
                  </a:outerShdw>
                </a:effectLst>
                <a:latin typeface="Comic Sans MS" pitchFamily="66" charset="0"/>
              </a:rPr>
              <a:t>multi-target </a:t>
            </a:r>
            <a:r>
              <a:rPr lang="el-GR" sz="1400" b="1" i="1">
                <a:solidFill>
                  <a:schemeClr val="folHlink"/>
                </a:solidFill>
                <a:effectLst>
                  <a:outerShdw blurRad="38100" dist="38100" dir="2700000" algn="tl">
                    <a:srgbClr val="C0C0C0"/>
                  </a:outerShdw>
                </a:effectLst>
                <a:latin typeface="Comic Sans MS" pitchFamily="66" charset="0"/>
              </a:rPr>
              <a:t>πιο συχνά πλήρη ύφεση στους 6 και 9 μήνες.</a:t>
            </a:r>
          </a:p>
          <a:p>
            <a:pPr>
              <a:spcBef>
                <a:spcPct val="50000"/>
              </a:spcBef>
              <a:defRPr/>
            </a:pPr>
            <a:r>
              <a:rPr lang="el-GR" sz="1400" b="1" i="1">
                <a:solidFill>
                  <a:schemeClr val="folHlink"/>
                </a:solidFill>
                <a:effectLst>
                  <a:outerShdw blurRad="38100" dist="38100" dir="2700000" algn="tl">
                    <a:srgbClr val="C0C0C0"/>
                  </a:outerShdw>
                </a:effectLst>
                <a:latin typeface="Comic Sans MS" pitchFamily="66" charset="0"/>
              </a:rPr>
              <a:t>Ίδιο ποσοστό μερικών υφέσεων</a:t>
            </a:r>
            <a:endParaRPr lang="en-US" sz="1400" b="1" i="1">
              <a:solidFill>
                <a:schemeClr val="folHlink"/>
              </a:solidFill>
              <a:effectLst>
                <a:outerShdw blurRad="38100" dist="38100" dir="2700000" algn="tl">
                  <a:srgbClr val="C0C0C0"/>
                </a:outerShdw>
              </a:effectLst>
              <a:latin typeface="Comic Sans MS" pitchFamily="66" charset="0"/>
            </a:endParaRPr>
          </a:p>
          <a:p>
            <a:pPr>
              <a:spcBef>
                <a:spcPct val="50000"/>
              </a:spcBef>
              <a:defRPr/>
            </a:pPr>
            <a:r>
              <a:rPr lang="el-GR" sz="1400" b="1" i="1">
                <a:solidFill>
                  <a:schemeClr val="folHlink"/>
                </a:solidFill>
                <a:effectLst>
                  <a:outerShdw blurRad="38100" dist="38100" dir="2700000" algn="tl">
                    <a:srgbClr val="C0C0C0"/>
                  </a:outerShdw>
                </a:effectLst>
                <a:latin typeface="Comic Sans MS" pitchFamily="66" charset="0"/>
              </a:rPr>
              <a:t>Σε 6 μήνες</a:t>
            </a:r>
            <a:r>
              <a:rPr lang="en-US" sz="1400" b="1" i="1">
                <a:solidFill>
                  <a:schemeClr val="folHlink"/>
                </a:solidFill>
                <a:effectLst>
                  <a:outerShdw blurRad="38100" dist="38100" dir="2700000" algn="tl">
                    <a:srgbClr val="C0C0C0"/>
                  </a:outerShdw>
                </a:effectLst>
                <a:latin typeface="Comic Sans MS" pitchFamily="66" charset="0"/>
              </a:rPr>
              <a:t>:</a:t>
            </a:r>
            <a:endParaRPr lang="el-GR" sz="1400" b="1" i="1">
              <a:solidFill>
                <a:schemeClr val="folHlink"/>
              </a:solidFill>
              <a:effectLst>
                <a:outerShdw blurRad="38100" dist="38100" dir="2700000" algn="tl">
                  <a:srgbClr val="C0C0C0"/>
                </a:outerShdw>
              </a:effectLst>
              <a:latin typeface="Comic Sans MS" pitchFamily="66" charset="0"/>
            </a:endParaRPr>
          </a:p>
          <a:p>
            <a:pPr>
              <a:spcBef>
                <a:spcPct val="50000"/>
              </a:spcBef>
              <a:defRPr/>
            </a:pPr>
            <a:r>
              <a:rPr lang="en-US" sz="1400" b="1" i="1">
                <a:solidFill>
                  <a:schemeClr val="folHlink"/>
                </a:solidFill>
                <a:effectLst>
                  <a:outerShdw blurRad="38100" dist="38100" dir="2700000" algn="tl">
                    <a:srgbClr val="C0C0C0"/>
                  </a:outerShdw>
                </a:effectLst>
                <a:latin typeface="Comic Sans MS" pitchFamily="66" charset="0"/>
              </a:rPr>
              <a:t>multi-taget:CR+PR=90%</a:t>
            </a:r>
          </a:p>
          <a:p>
            <a:pPr>
              <a:spcBef>
                <a:spcPct val="50000"/>
              </a:spcBef>
              <a:defRPr/>
            </a:pPr>
            <a:r>
              <a:rPr lang="en-US" sz="1400" b="1" i="1">
                <a:solidFill>
                  <a:schemeClr val="folHlink"/>
                </a:solidFill>
                <a:effectLst>
                  <a:outerShdw blurRad="38100" dist="38100" dir="2700000" algn="tl">
                    <a:srgbClr val="C0C0C0"/>
                  </a:outerShdw>
                </a:effectLst>
                <a:latin typeface="Comic Sans MS" pitchFamily="66" charset="0"/>
              </a:rPr>
              <a:t>CTX:CR+PR=45%</a:t>
            </a:r>
          </a:p>
        </p:txBody>
      </p:sp>
      <p:sp>
        <p:nvSpPr>
          <p:cNvPr id="65544" name="Text Box 8"/>
          <p:cNvSpPr txBox="1">
            <a:spLocks noChangeArrowheads="1"/>
          </p:cNvSpPr>
          <p:nvPr/>
        </p:nvSpPr>
        <p:spPr bwMode="auto">
          <a:xfrm>
            <a:off x="0" y="2781300"/>
            <a:ext cx="1476375" cy="1281113"/>
          </a:xfrm>
          <a:prstGeom prst="rect">
            <a:avLst/>
          </a:prstGeom>
          <a:noFill/>
          <a:ln w="9525">
            <a:noFill/>
            <a:miter lim="800000"/>
            <a:headEnd/>
            <a:tailEnd/>
          </a:ln>
          <a:effectLst/>
        </p:spPr>
        <p:txBody>
          <a:bodyPr>
            <a:spAutoFit/>
          </a:bodyPr>
          <a:lstStyle/>
          <a:p>
            <a:pPr>
              <a:spcBef>
                <a:spcPct val="50000"/>
              </a:spcBef>
              <a:defRPr/>
            </a:pPr>
            <a:r>
              <a:rPr lang="en-US" sz="1200" b="1" i="1">
                <a:solidFill>
                  <a:srgbClr val="009900"/>
                </a:solidFill>
                <a:effectLst>
                  <a:outerShdw blurRad="38100" dist="38100" dir="2700000" algn="tl">
                    <a:srgbClr val="C0C0C0"/>
                  </a:outerShdw>
                </a:effectLst>
                <a:latin typeface="Comic Sans MS" pitchFamily="66" charset="0"/>
              </a:rPr>
              <a:t>CTX</a:t>
            </a:r>
            <a:r>
              <a:rPr lang="en-US" sz="1200" b="1" i="1">
                <a:solidFill>
                  <a:srgbClr val="009900"/>
                </a:solidFill>
                <a:effectLst>
                  <a:outerShdw blurRad="38100" dist="38100" dir="2700000" algn="tl">
                    <a:srgbClr val="C0C0C0"/>
                  </a:outerShdw>
                </a:effectLst>
                <a:latin typeface="Comic Sans MS" pitchFamily="66" charset="0"/>
                <a:cs typeface="Arial" charset="0"/>
              </a:rPr>
              <a:t>:</a:t>
            </a:r>
            <a:r>
              <a:rPr lang="en-US" sz="1200" i="1">
                <a:solidFill>
                  <a:srgbClr val="009900"/>
                </a:solidFill>
                <a:effectLst>
                  <a:outerShdw blurRad="38100" dist="38100" dir="2700000" algn="tl">
                    <a:srgbClr val="C0C0C0"/>
                  </a:outerShdw>
                </a:effectLst>
                <a:latin typeface="Comic Sans MS" pitchFamily="66" charset="0"/>
                <a:cs typeface="Arial" charset="0"/>
              </a:rPr>
              <a:t>O,75g/m² </a:t>
            </a:r>
            <a:r>
              <a:rPr lang="el-GR" sz="1200" i="1">
                <a:solidFill>
                  <a:srgbClr val="009900"/>
                </a:solidFill>
                <a:effectLst>
                  <a:outerShdw blurRad="38100" dist="38100" dir="2700000" algn="tl">
                    <a:srgbClr val="C0C0C0"/>
                  </a:outerShdw>
                </a:effectLst>
                <a:latin typeface="Comic Sans MS" pitchFamily="66" charset="0"/>
                <a:cs typeface="Arial" charset="0"/>
              </a:rPr>
              <a:t>για 6 μήνες</a:t>
            </a:r>
          </a:p>
          <a:p>
            <a:pPr>
              <a:spcBef>
                <a:spcPct val="50000"/>
              </a:spcBef>
              <a:defRPr/>
            </a:pPr>
            <a:r>
              <a:rPr lang="en-US" sz="1200" b="1" i="1">
                <a:solidFill>
                  <a:srgbClr val="009900"/>
                </a:solidFill>
                <a:effectLst>
                  <a:outerShdw blurRad="38100" dist="38100" dir="2700000" algn="tl">
                    <a:srgbClr val="C0C0C0"/>
                  </a:outerShdw>
                </a:effectLst>
                <a:latin typeface="Comic Sans MS" pitchFamily="66" charset="0"/>
                <a:cs typeface="Arial" charset="0"/>
              </a:rPr>
              <a:t>multi-target:</a:t>
            </a:r>
            <a:r>
              <a:rPr lang="en-US" sz="1200" i="1">
                <a:solidFill>
                  <a:srgbClr val="009900"/>
                </a:solidFill>
                <a:effectLst>
                  <a:outerShdw blurRad="38100" dist="38100" dir="2700000" algn="tl">
                    <a:srgbClr val="C0C0C0"/>
                  </a:outerShdw>
                </a:effectLst>
                <a:latin typeface="Comic Sans MS" pitchFamily="66" charset="0"/>
                <a:cs typeface="Arial" charset="0"/>
              </a:rPr>
              <a:t> </a:t>
            </a:r>
          </a:p>
          <a:p>
            <a:pPr>
              <a:spcBef>
                <a:spcPct val="50000"/>
              </a:spcBef>
              <a:defRPr/>
            </a:pPr>
            <a:r>
              <a:rPr lang="en-US" sz="1200" i="1">
                <a:solidFill>
                  <a:srgbClr val="009900"/>
                </a:solidFill>
                <a:effectLst>
                  <a:outerShdw blurRad="38100" dist="38100" dir="2700000" algn="tl">
                    <a:srgbClr val="C0C0C0"/>
                  </a:outerShdw>
                </a:effectLst>
                <a:latin typeface="Comic Sans MS" pitchFamily="66" charset="0"/>
                <a:cs typeface="Arial" charset="0"/>
              </a:rPr>
              <a:t>tacrolimus:4mg/d</a:t>
            </a:r>
          </a:p>
          <a:p>
            <a:pPr>
              <a:spcBef>
                <a:spcPct val="50000"/>
              </a:spcBef>
              <a:defRPr/>
            </a:pPr>
            <a:r>
              <a:rPr lang="en-US" sz="1200" i="1">
                <a:solidFill>
                  <a:srgbClr val="009900"/>
                </a:solidFill>
                <a:effectLst>
                  <a:outerShdw blurRad="38100" dist="38100" dir="2700000" algn="tl">
                    <a:srgbClr val="C0C0C0"/>
                  </a:outerShdw>
                </a:effectLst>
                <a:latin typeface="Comic Sans MS" pitchFamily="66" charset="0"/>
                <a:cs typeface="Arial" charset="0"/>
              </a:rPr>
              <a:t>MMF:1g/d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p:txBody>
          <a:bodyPr/>
          <a:lstStyle/>
          <a:p>
            <a:pPr>
              <a:defRPr/>
            </a:pPr>
            <a:r>
              <a:rPr lang="en-US" sz="3600" b="1" i="1" smtClean="0">
                <a:solidFill>
                  <a:srgbClr val="FF0000"/>
                </a:solidFill>
                <a:effectLst>
                  <a:outerShdw blurRad="38100" dist="38100" dir="2700000" algn="tl">
                    <a:srgbClr val="C0C0C0"/>
                  </a:outerShdw>
                </a:effectLst>
                <a:latin typeface="Arial" charset="0"/>
              </a:rPr>
              <a:t>A</a:t>
            </a:r>
            <a:r>
              <a:rPr lang="el-GR" sz="3600" b="1" i="1" smtClean="0">
                <a:solidFill>
                  <a:srgbClr val="FF0000"/>
                </a:solidFill>
                <a:effectLst>
                  <a:outerShdw blurRad="38100" dist="38100" dir="2700000" algn="tl">
                    <a:srgbClr val="C0C0C0"/>
                  </a:outerShdw>
                </a:effectLst>
                <a:latin typeface="Arial" charset="0"/>
              </a:rPr>
              <a:t>ΡΧΙΚΗ ΘΕΡΑΠΕΙΑ ΚΑΤΗΓΟΡΙΑΣ </a:t>
            </a:r>
            <a:r>
              <a:rPr lang="en-US" sz="3600" b="1" i="1" smtClean="0">
                <a:solidFill>
                  <a:srgbClr val="FF0000"/>
                </a:solidFill>
                <a:effectLst>
                  <a:outerShdw blurRad="38100" dist="38100" dir="2700000" algn="tl">
                    <a:srgbClr val="C0C0C0"/>
                  </a:outerShdw>
                </a:effectLst>
                <a:latin typeface="Arial" charset="0"/>
              </a:rPr>
              <a:t>V</a:t>
            </a:r>
            <a:r>
              <a:rPr lang="el-GR" sz="3600" b="1" i="1" smtClean="0">
                <a:solidFill>
                  <a:srgbClr val="FF0000"/>
                </a:solidFill>
                <a:effectLst>
                  <a:outerShdw blurRad="38100" dist="38100" dir="2700000" algn="tl">
                    <a:srgbClr val="C0C0C0"/>
                  </a:outerShdw>
                </a:effectLst>
                <a:latin typeface="Arial" charset="0"/>
              </a:rPr>
              <a:t>Ι</a:t>
            </a:r>
            <a:endParaRPr lang="en-GB" sz="3600" b="1" i="1" smtClean="0">
              <a:solidFill>
                <a:srgbClr val="FF0000"/>
              </a:solidFill>
              <a:effectLst>
                <a:outerShdw blurRad="38100" dist="38100" dir="2700000" algn="tl">
                  <a:srgbClr val="C0C0C0"/>
                </a:outerShdw>
              </a:effectLst>
              <a:latin typeface="Arial" charset="0"/>
            </a:endParaRPr>
          </a:p>
        </p:txBody>
      </p:sp>
      <p:sp>
        <p:nvSpPr>
          <p:cNvPr id="94211" name="Rectangle 3"/>
          <p:cNvSpPr>
            <a:spLocks noGrp="1"/>
          </p:cNvSpPr>
          <p:nvPr>
            <p:ph type="body" idx="1"/>
          </p:nvPr>
        </p:nvSpPr>
        <p:spPr>
          <a:xfrm>
            <a:off x="395288" y="1628775"/>
            <a:ext cx="8229600" cy="4525963"/>
          </a:xfrm>
        </p:spPr>
        <p:txBody>
          <a:bodyPr/>
          <a:lstStyle/>
          <a:p>
            <a:pPr>
              <a:buFont typeface="Arial" charset="0"/>
              <a:buNone/>
              <a:defRPr/>
            </a:pPr>
            <a:r>
              <a:rPr lang="el-GR" sz="2000" i="1" smtClean="0">
                <a:solidFill>
                  <a:srgbClr val="990099"/>
                </a:solidFill>
                <a:effectLst>
                  <a:outerShdw blurRad="38100" dist="38100" dir="2700000" algn="tl">
                    <a:srgbClr val="C0C0C0"/>
                  </a:outerShdw>
                </a:effectLst>
                <a:latin typeface="Comic Sans MS" pitchFamily="66" charset="0"/>
              </a:rPr>
              <a:t>Σε ασθενείς με </a:t>
            </a:r>
            <a:r>
              <a:rPr lang="el-GR" sz="2000" b="1" i="1" smtClean="0">
                <a:solidFill>
                  <a:srgbClr val="990099"/>
                </a:solidFill>
                <a:effectLst>
                  <a:outerShdw blurRad="38100" dist="38100" dir="2700000" algn="tl">
                    <a:srgbClr val="C0C0C0"/>
                  </a:outerShdw>
                </a:effectLst>
                <a:latin typeface="Comic Sans MS" pitchFamily="66" charset="0"/>
              </a:rPr>
              <a:t>κατηγορία </a:t>
            </a:r>
            <a:r>
              <a:rPr lang="en-US" sz="2000" b="1" i="1" smtClean="0">
                <a:solidFill>
                  <a:srgbClr val="990099"/>
                </a:solidFill>
                <a:effectLst>
                  <a:outerShdw blurRad="38100" dist="38100" dir="2700000" algn="tl">
                    <a:srgbClr val="C0C0C0"/>
                  </a:outerShdw>
                </a:effectLst>
                <a:latin typeface="Comic Sans MS" pitchFamily="66" charset="0"/>
              </a:rPr>
              <a:t>VI</a:t>
            </a:r>
            <a:r>
              <a:rPr lang="en-US" sz="2000" i="1" smtClean="0">
                <a:solidFill>
                  <a:srgbClr val="990099"/>
                </a:solidFill>
                <a:effectLst>
                  <a:outerShdw blurRad="38100" dist="38100" dir="2700000" algn="tl">
                    <a:srgbClr val="C0C0C0"/>
                  </a:outerShdw>
                </a:effectLst>
                <a:latin typeface="Comic Sans MS" pitchFamily="66" charset="0"/>
              </a:rPr>
              <a:t> </a:t>
            </a:r>
            <a:r>
              <a:rPr lang="el-GR" sz="2000" i="1" smtClean="0">
                <a:solidFill>
                  <a:srgbClr val="990099"/>
                </a:solidFill>
                <a:effectLst>
                  <a:outerShdw blurRad="38100" dist="38100" dir="2700000" algn="tl">
                    <a:srgbClr val="C0C0C0"/>
                  </a:outerShdw>
                </a:effectLst>
                <a:latin typeface="Comic Sans MS" pitchFamily="66" charset="0"/>
              </a:rPr>
              <a:t>χορηγείται μόνο </a:t>
            </a:r>
            <a:endParaRPr lang="en-US" sz="2000" i="1" smtClean="0">
              <a:solidFill>
                <a:srgbClr val="990099"/>
              </a:solidFill>
              <a:effectLst>
                <a:outerShdw blurRad="38100" dist="38100" dir="2700000" algn="tl">
                  <a:srgbClr val="C0C0C0"/>
                </a:outerShdw>
              </a:effectLst>
              <a:latin typeface="Comic Sans MS" pitchFamily="66" charset="0"/>
            </a:endParaRPr>
          </a:p>
          <a:p>
            <a:pPr>
              <a:buFont typeface="Arial" charset="0"/>
              <a:buNone/>
              <a:defRPr/>
            </a:pPr>
            <a:r>
              <a:rPr lang="en-US" sz="2000" i="1" smtClean="0">
                <a:solidFill>
                  <a:srgbClr val="990099"/>
                </a:solidFill>
                <a:effectLst>
                  <a:outerShdw blurRad="38100" dist="38100" dir="2700000" algn="tl">
                    <a:srgbClr val="C0C0C0"/>
                  </a:outerShdw>
                </a:effectLst>
                <a:latin typeface="Comic Sans MS" pitchFamily="66" charset="0"/>
              </a:rPr>
              <a:t> </a:t>
            </a:r>
            <a:r>
              <a:rPr lang="el-GR" sz="2000" i="1" smtClean="0">
                <a:solidFill>
                  <a:srgbClr val="990099"/>
                </a:solidFill>
                <a:effectLst>
                  <a:outerShdw blurRad="38100" dist="38100" dir="2700000" algn="tl">
                    <a:srgbClr val="C0C0C0"/>
                  </a:outerShdw>
                </a:effectLst>
                <a:latin typeface="Comic Sans MS" pitchFamily="66" charset="0"/>
              </a:rPr>
              <a:t>συντηρητική αγωγή, όπως ΑΜΕΑ.</a:t>
            </a:r>
          </a:p>
          <a:p>
            <a:pPr>
              <a:buFont typeface="Arial" charset="0"/>
              <a:buNone/>
              <a:defRPr/>
            </a:pPr>
            <a:r>
              <a:rPr lang="el-GR" sz="2000" i="1" smtClean="0">
                <a:solidFill>
                  <a:srgbClr val="990099"/>
                </a:solidFill>
                <a:effectLst>
                  <a:outerShdw blurRad="38100" dist="38100" dir="2700000" algn="tl">
                    <a:srgbClr val="C0C0C0"/>
                  </a:outerShdw>
                </a:effectLst>
                <a:latin typeface="Comic Sans MS" pitchFamily="66" charset="0"/>
              </a:rPr>
              <a:t>Ανοσοκατασταλτική θεραπεία μόνον για τις, αν </a:t>
            </a:r>
            <a:endParaRPr lang="en-US" sz="2000" i="1" smtClean="0">
              <a:solidFill>
                <a:srgbClr val="990099"/>
              </a:solidFill>
              <a:effectLst>
                <a:outerShdw blurRad="38100" dist="38100" dir="2700000" algn="tl">
                  <a:srgbClr val="C0C0C0"/>
                </a:outerShdw>
              </a:effectLst>
              <a:latin typeface="Comic Sans MS" pitchFamily="66" charset="0"/>
            </a:endParaRPr>
          </a:p>
          <a:p>
            <a:pPr>
              <a:buFont typeface="Arial" charset="0"/>
              <a:buNone/>
              <a:defRPr/>
            </a:pPr>
            <a:r>
              <a:rPr lang="el-GR" sz="2000" i="1" smtClean="0">
                <a:solidFill>
                  <a:srgbClr val="990099"/>
                </a:solidFill>
                <a:effectLst>
                  <a:outerShdw blurRad="38100" dist="38100" dir="2700000" algn="tl">
                    <a:srgbClr val="C0C0C0"/>
                  </a:outerShdw>
                </a:effectLst>
                <a:latin typeface="Comic Sans MS" pitchFamily="66" charset="0"/>
              </a:rPr>
              <a:t>υπάρχουν εξωνεφρικές εκδηλώσεις (</a:t>
            </a:r>
            <a:r>
              <a:rPr lang="en-US" sz="2000" i="1" smtClean="0">
                <a:solidFill>
                  <a:srgbClr val="990099"/>
                </a:solidFill>
                <a:effectLst>
                  <a:outerShdw blurRad="38100" dist="38100" dir="2700000" algn="tl">
                    <a:srgbClr val="C0C0C0"/>
                  </a:outerShdw>
                </a:effectLst>
                <a:latin typeface="Comic Sans MS" pitchFamily="66" charset="0"/>
              </a:rPr>
              <a:t>KDIGO)</a:t>
            </a:r>
            <a:r>
              <a:rPr lang="el-GR" sz="2000" i="1" smtClean="0">
                <a:solidFill>
                  <a:srgbClr val="990099"/>
                </a:solidFill>
                <a:effectLst>
                  <a:outerShdw blurRad="38100" dist="38100" dir="2700000" algn="tl">
                    <a:srgbClr val="C0C0C0"/>
                  </a:outerShdw>
                </a:effectLst>
                <a:latin typeface="Comic Sans MS" pitchFamily="66" charset="0"/>
              </a:rPr>
              <a:t>.</a:t>
            </a:r>
          </a:p>
          <a:p>
            <a:pPr>
              <a:buFont typeface="Arial" charset="0"/>
              <a:buNone/>
              <a:defRPr/>
            </a:pPr>
            <a:r>
              <a:rPr lang="el-GR" smtClean="0"/>
              <a:t> </a:t>
            </a:r>
            <a:endParaRPr lang="en-GB" smtClean="0"/>
          </a:p>
        </p:txBody>
      </p:sp>
      <p:pic>
        <p:nvPicPr>
          <p:cNvPr id="92163" name="Picture 2"/>
          <p:cNvPicPr>
            <a:picLocks noChangeAspect="1" noChangeArrowheads="1"/>
          </p:cNvPicPr>
          <p:nvPr/>
        </p:nvPicPr>
        <p:blipFill>
          <a:blip r:embed="rId2"/>
          <a:srcRect/>
          <a:stretch>
            <a:fillRect/>
          </a:stretch>
        </p:blipFill>
        <p:spPr bwMode="auto">
          <a:xfrm>
            <a:off x="4211638" y="3357563"/>
            <a:ext cx="4392612" cy="324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p:txBody>
          <a:bodyPr/>
          <a:lstStyle/>
          <a:p>
            <a:pPr>
              <a:defRPr/>
            </a:pPr>
            <a:r>
              <a:rPr lang="el-GR" sz="3200" b="1" i="1" smtClean="0">
                <a:solidFill>
                  <a:srgbClr val="FF0000"/>
                </a:solidFill>
                <a:effectLst>
                  <a:outerShdw blurRad="38100" dist="38100" dir="2700000" algn="tl">
                    <a:srgbClr val="C0C0C0"/>
                  </a:outerShdw>
                </a:effectLst>
                <a:latin typeface="Arial" charset="0"/>
              </a:rPr>
              <a:t>ΝΕΦΡΙΤΙΔΑ ΛΥΚΟΥ-ΕΓΚΥΜΟΣΥΝΗ</a:t>
            </a:r>
            <a:endParaRPr lang="en-GB" sz="3200" b="1" i="1" smtClean="0">
              <a:solidFill>
                <a:srgbClr val="FF0000"/>
              </a:solidFill>
              <a:effectLst>
                <a:outerShdw blurRad="38100" dist="38100" dir="2700000" algn="tl">
                  <a:srgbClr val="C0C0C0"/>
                </a:outerShdw>
              </a:effectLst>
              <a:latin typeface="Arial" charset="0"/>
            </a:endParaRPr>
          </a:p>
        </p:txBody>
      </p:sp>
      <p:sp>
        <p:nvSpPr>
          <p:cNvPr id="94211" name="Rectangle 3"/>
          <p:cNvSpPr>
            <a:spLocks noGrp="1"/>
          </p:cNvSpPr>
          <p:nvPr>
            <p:ph type="body" idx="1"/>
          </p:nvPr>
        </p:nvSpPr>
        <p:spPr>
          <a:xfrm>
            <a:off x="0" y="1600200"/>
            <a:ext cx="9144000" cy="4525963"/>
          </a:xfrm>
        </p:spPr>
        <p:txBody>
          <a:bodyPr/>
          <a:lstStyle/>
          <a:p>
            <a:pPr>
              <a:lnSpc>
                <a:spcPct val="90000"/>
              </a:lnSpc>
              <a:buFont typeface="Arial" charset="0"/>
              <a:buNone/>
              <a:defRPr/>
            </a:pPr>
            <a:r>
              <a:rPr lang="el-GR" sz="1800" i="1" smtClean="0">
                <a:solidFill>
                  <a:schemeClr val="hlink"/>
                </a:solidFill>
                <a:effectLst>
                  <a:outerShdw blurRad="38100" dist="38100" dir="2700000" algn="tl">
                    <a:srgbClr val="C0C0C0"/>
                  </a:outerShdw>
                </a:effectLst>
                <a:latin typeface="Comic Sans MS" pitchFamily="66" charset="0"/>
              </a:rPr>
              <a:t>Εγκυμοσύνη μπορεί να επιχειρηθεί αν η νόσος είναι σε ύφεση για 6 μήνες</a:t>
            </a:r>
          </a:p>
          <a:p>
            <a:pPr>
              <a:lnSpc>
                <a:spcPct val="90000"/>
              </a:lnSpc>
              <a:buFont typeface="Arial" charset="0"/>
              <a:buNone/>
              <a:defRPr/>
            </a:pPr>
            <a:r>
              <a:rPr lang="el-GR" sz="1800" i="1" smtClean="0">
                <a:solidFill>
                  <a:schemeClr val="hlink"/>
                </a:solidFill>
                <a:effectLst>
                  <a:outerShdw blurRad="38100" dist="38100" dir="2700000" algn="tl">
                    <a:srgbClr val="C0C0C0"/>
                  </a:outerShdw>
                </a:effectLst>
                <a:latin typeface="Comic Sans MS" pitchFamily="66" charset="0"/>
              </a:rPr>
              <a:t>(λευκωματουρία&lt;0,5</a:t>
            </a:r>
            <a:r>
              <a:rPr lang="en-US" sz="1800" i="1" smtClean="0">
                <a:solidFill>
                  <a:schemeClr val="hlink"/>
                </a:solidFill>
                <a:effectLst>
                  <a:outerShdw blurRad="38100" dist="38100" dir="2700000" algn="tl">
                    <a:srgbClr val="C0C0C0"/>
                  </a:outerShdw>
                </a:effectLst>
                <a:latin typeface="Comic Sans MS" pitchFamily="66" charset="0"/>
              </a:rPr>
              <a:t>g/24h, GFR&gt;50ml/min).</a:t>
            </a:r>
          </a:p>
          <a:p>
            <a:pPr>
              <a:lnSpc>
                <a:spcPct val="90000"/>
              </a:lnSpc>
              <a:buFont typeface="Arial" charset="0"/>
              <a:buNone/>
              <a:defRPr/>
            </a:pPr>
            <a:r>
              <a:rPr lang="en-US" sz="1800" i="1" smtClean="0">
                <a:solidFill>
                  <a:schemeClr val="hlink"/>
                </a:solidFill>
                <a:effectLst>
                  <a:outerShdw blurRad="38100" dist="38100" dir="2700000" algn="tl">
                    <a:srgbClr val="C0C0C0"/>
                  </a:outerShdw>
                </a:effectLst>
                <a:latin typeface="Comic Sans MS" pitchFamily="66" charset="0"/>
              </a:rPr>
              <a:t>E</a:t>
            </a:r>
            <a:r>
              <a:rPr lang="el-GR" sz="1800" i="1" smtClean="0">
                <a:solidFill>
                  <a:schemeClr val="hlink"/>
                </a:solidFill>
                <a:effectLst>
                  <a:outerShdw blurRad="38100" dist="38100" dir="2700000" algn="tl">
                    <a:srgbClr val="C0C0C0"/>
                  </a:outerShdw>
                </a:effectLst>
                <a:latin typeface="Comic Sans MS" pitchFamily="66" charset="0"/>
              </a:rPr>
              <a:t>πιτρέπεται η χορήγηση υδροξυχλοροκίνης, πρεδνιζόνης, ΑΖΑ, αναστολείς της </a:t>
            </a:r>
          </a:p>
          <a:p>
            <a:pPr>
              <a:lnSpc>
                <a:spcPct val="90000"/>
              </a:lnSpc>
              <a:buFont typeface="Arial" charset="0"/>
              <a:buNone/>
              <a:defRPr/>
            </a:pPr>
            <a:r>
              <a:rPr lang="el-GR" sz="1800" i="1" smtClean="0">
                <a:solidFill>
                  <a:schemeClr val="hlink"/>
                </a:solidFill>
                <a:effectLst>
                  <a:outerShdw blurRad="38100" dist="38100" dir="2700000" algn="tl">
                    <a:srgbClr val="C0C0C0"/>
                  </a:outerShdw>
                </a:effectLst>
                <a:latin typeface="Comic Sans MS" pitchFamily="66" charset="0"/>
              </a:rPr>
              <a:t>καλσινευρίνης. Να χορηγείται ακετυλοσαλυκιλικό οξύ για πρόληψη προεκλαμψίας</a:t>
            </a:r>
            <a:r>
              <a:rPr lang="el-GR" sz="1800" smtClean="0">
                <a:solidFill>
                  <a:schemeClr val="hlink"/>
                </a:solidFill>
                <a:latin typeface="Comic Sans MS" pitchFamily="66" charset="0"/>
              </a:rPr>
              <a:t>.</a:t>
            </a:r>
          </a:p>
          <a:p>
            <a:pPr>
              <a:lnSpc>
                <a:spcPct val="90000"/>
              </a:lnSpc>
              <a:buFont typeface="Arial" charset="0"/>
              <a:buNone/>
              <a:defRPr/>
            </a:pPr>
            <a:r>
              <a:rPr lang="el-GR" sz="1800" i="1" smtClean="0">
                <a:solidFill>
                  <a:schemeClr val="hlink"/>
                </a:solidFill>
                <a:effectLst>
                  <a:outerShdw blurRad="38100" dist="38100" dir="2700000" algn="tl">
                    <a:srgbClr val="C0C0C0"/>
                  </a:outerShdw>
                </a:effectLst>
                <a:latin typeface="Comic Sans MS" pitchFamily="66" charset="0"/>
              </a:rPr>
              <a:t>Σε Α</a:t>
            </a:r>
            <a:r>
              <a:rPr lang="en-US" sz="1800" i="1" smtClean="0">
                <a:solidFill>
                  <a:schemeClr val="hlink"/>
                </a:solidFill>
                <a:effectLst>
                  <a:outerShdw blurRad="38100" dist="38100" dir="2700000" algn="tl">
                    <a:srgbClr val="C0C0C0"/>
                  </a:outerShdw>
                </a:effectLst>
                <a:latin typeface="Comic Sans MS" pitchFamily="66" charset="0"/>
              </a:rPr>
              <a:t>PS </a:t>
            </a:r>
            <a:r>
              <a:rPr lang="el-GR" sz="1800" i="1" smtClean="0">
                <a:solidFill>
                  <a:schemeClr val="hlink"/>
                </a:solidFill>
                <a:effectLst>
                  <a:outerShdw blurRad="38100" dist="38100" dir="2700000" algn="tl">
                    <a:srgbClr val="C0C0C0"/>
                  </a:outerShdw>
                </a:effectLst>
                <a:latin typeface="Comic Sans MS" pitchFamily="66" charset="0"/>
              </a:rPr>
              <a:t>μπορεί να προστεθεί ηπαρίνη χαμηλού Μ.Β.(όχι </a:t>
            </a:r>
            <a:r>
              <a:rPr lang="en-US" sz="1800" i="1" smtClean="0">
                <a:solidFill>
                  <a:schemeClr val="hlink"/>
                </a:solidFill>
                <a:effectLst>
                  <a:outerShdw blurRad="38100" dist="38100" dir="2700000" algn="tl">
                    <a:srgbClr val="C0C0C0"/>
                  </a:outerShdw>
                </a:effectLst>
                <a:latin typeface="Comic Sans MS" pitchFamily="66" charset="0"/>
              </a:rPr>
              <a:t>panwarfin</a:t>
            </a:r>
            <a:r>
              <a:rPr lang="el-GR" sz="1800" i="1" smtClean="0">
                <a:solidFill>
                  <a:schemeClr val="hlink"/>
                </a:solidFill>
                <a:effectLst>
                  <a:outerShdw blurRad="38100" dist="38100" dir="2700000" algn="tl">
                    <a:srgbClr val="C0C0C0"/>
                  </a:outerShdw>
                </a:effectLst>
                <a:latin typeface="Comic Sans MS" pitchFamily="66" charset="0"/>
              </a:rPr>
              <a:t>)</a:t>
            </a:r>
            <a:r>
              <a:rPr lang="en-US" sz="1800" i="1" smtClean="0">
                <a:solidFill>
                  <a:schemeClr val="hlink"/>
                </a:solidFill>
                <a:effectLst>
                  <a:outerShdw blurRad="38100" dist="38100" dir="2700000" algn="tl">
                    <a:srgbClr val="C0C0C0"/>
                  </a:outerShdw>
                </a:effectLst>
                <a:latin typeface="Comic Sans MS" pitchFamily="66" charset="0"/>
              </a:rPr>
              <a:t> </a:t>
            </a:r>
            <a:r>
              <a:rPr lang="en-US" sz="1600" i="1" smtClean="0">
                <a:solidFill>
                  <a:schemeClr val="hlink"/>
                </a:solidFill>
                <a:effectLst>
                  <a:outerShdw blurRad="38100" dist="38100" dir="2700000" algn="tl">
                    <a:srgbClr val="C0C0C0"/>
                  </a:outerShdw>
                </a:effectLst>
                <a:latin typeface="Comic Sans MS" pitchFamily="66" charset="0"/>
              </a:rPr>
              <a:t>(EULAR/ERA-EDTA)</a:t>
            </a:r>
            <a:endParaRPr lang="el-GR" sz="1600" i="1" smtClean="0">
              <a:solidFill>
                <a:schemeClr val="hlink"/>
              </a:solidFill>
              <a:effectLst>
                <a:outerShdw blurRad="38100" dist="38100" dir="2700000" algn="tl">
                  <a:srgbClr val="C0C0C0"/>
                </a:outerShdw>
              </a:effectLst>
              <a:latin typeface="Comic Sans MS" pitchFamily="66" charset="0"/>
            </a:endParaRPr>
          </a:p>
          <a:p>
            <a:pPr>
              <a:lnSpc>
                <a:spcPct val="90000"/>
              </a:lnSpc>
              <a:buFont typeface="Arial" charset="0"/>
              <a:buNone/>
              <a:defRPr/>
            </a:pPr>
            <a:endParaRPr lang="el-GR" sz="1600" i="1" smtClean="0">
              <a:solidFill>
                <a:schemeClr val="hlink"/>
              </a:solidFill>
              <a:effectLst>
                <a:outerShdw blurRad="38100" dist="38100" dir="2700000" algn="tl">
                  <a:srgbClr val="C0C0C0"/>
                </a:outerShdw>
              </a:effectLst>
              <a:latin typeface="Comic Sans MS" pitchFamily="66" charset="0"/>
            </a:endParaRPr>
          </a:p>
          <a:p>
            <a:pPr>
              <a:lnSpc>
                <a:spcPct val="90000"/>
              </a:lnSpc>
              <a:buFont typeface="Arial" charset="0"/>
              <a:buNone/>
              <a:defRPr/>
            </a:pPr>
            <a:r>
              <a:rPr lang="el-GR" sz="1800" i="1" smtClean="0">
                <a:solidFill>
                  <a:srgbClr val="FF0000"/>
                </a:solidFill>
                <a:effectLst>
                  <a:outerShdw blurRad="38100" dist="38100" dir="2700000" algn="tl">
                    <a:srgbClr val="C0C0C0"/>
                  </a:outerShdw>
                </a:effectLst>
                <a:latin typeface="Comic Sans MS" pitchFamily="66" charset="0"/>
              </a:rPr>
              <a:t>Εγκυμοσύνη μπορεί να επιχειρηθεί αν η νόσος είναι σε πλήρη ύφεση.</a:t>
            </a:r>
            <a:endParaRPr lang="en-US" sz="1800" i="1" smtClean="0">
              <a:solidFill>
                <a:srgbClr val="FF0000"/>
              </a:solidFill>
              <a:effectLst>
                <a:outerShdw blurRad="38100" dist="38100" dir="2700000" algn="tl">
                  <a:srgbClr val="C0C0C0"/>
                </a:outerShdw>
              </a:effectLst>
              <a:latin typeface="Comic Sans MS" pitchFamily="66" charset="0"/>
            </a:endParaRPr>
          </a:p>
          <a:p>
            <a:pPr>
              <a:lnSpc>
                <a:spcPct val="90000"/>
              </a:lnSpc>
              <a:buFont typeface="Arial" charset="0"/>
              <a:buNone/>
              <a:defRPr/>
            </a:pPr>
            <a:r>
              <a:rPr lang="en-US" sz="1800" i="1" smtClean="0">
                <a:solidFill>
                  <a:srgbClr val="FF0000"/>
                </a:solidFill>
                <a:effectLst>
                  <a:outerShdw blurRad="38100" dist="38100" dir="2700000" algn="tl">
                    <a:srgbClr val="C0C0C0"/>
                  </a:outerShdw>
                </a:effectLst>
                <a:latin typeface="Comic Sans MS" pitchFamily="66" charset="0"/>
              </a:rPr>
              <a:t>Na </a:t>
            </a:r>
            <a:r>
              <a:rPr lang="el-GR" sz="1800" i="1" smtClean="0">
                <a:solidFill>
                  <a:srgbClr val="FF0000"/>
                </a:solidFill>
                <a:effectLst>
                  <a:outerShdw blurRad="38100" dist="38100" dir="2700000" algn="tl">
                    <a:srgbClr val="C0C0C0"/>
                  </a:outerShdw>
                </a:effectLst>
                <a:latin typeface="Comic Sans MS" pitchFamily="66" charset="0"/>
              </a:rPr>
              <a:t>λαμβάνουν υδροξυχλοροκίνη </a:t>
            </a:r>
          </a:p>
          <a:p>
            <a:pPr>
              <a:lnSpc>
                <a:spcPct val="90000"/>
              </a:lnSpc>
              <a:buFont typeface="Arial" charset="0"/>
              <a:buNone/>
              <a:defRPr/>
            </a:pPr>
            <a:r>
              <a:rPr lang="el-GR" sz="1800" i="1" smtClean="0">
                <a:solidFill>
                  <a:srgbClr val="FF0000"/>
                </a:solidFill>
                <a:effectLst>
                  <a:outerShdw blurRad="38100" dist="38100" dir="2700000" algn="tl">
                    <a:srgbClr val="C0C0C0"/>
                  </a:outerShdw>
                </a:effectLst>
                <a:latin typeface="Comic Sans MS" pitchFamily="66" charset="0"/>
              </a:rPr>
              <a:t>Αν λαμβάνουν </a:t>
            </a:r>
            <a:r>
              <a:rPr lang="en-US" sz="1800" i="1" smtClean="0">
                <a:solidFill>
                  <a:srgbClr val="FF0000"/>
                </a:solidFill>
                <a:effectLst>
                  <a:outerShdw blurRad="38100" dist="38100" dir="2700000" algn="tl">
                    <a:srgbClr val="C0C0C0"/>
                  </a:outerShdw>
                </a:effectLst>
                <a:latin typeface="Comic Sans MS" pitchFamily="66" charset="0"/>
              </a:rPr>
              <a:t>MMF </a:t>
            </a:r>
            <a:r>
              <a:rPr lang="el-GR" sz="1800" i="1" smtClean="0">
                <a:solidFill>
                  <a:srgbClr val="FF0000"/>
                </a:solidFill>
                <a:effectLst>
                  <a:outerShdw blurRad="38100" dist="38100" dir="2700000" algn="tl">
                    <a:srgbClr val="C0C0C0"/>
                  </a:outerShdw>
                </a:effectLst>
                <a:latin typeface="Comic Sans MS" pitchFamily="66" charset="0"/>
              </a:rPr>
              <a:t>να μετατραπεί σε ΑΖΑ.</a:t>
            </a:r>
          </a:p>
          <a:p>
            <a:pPr>
              <a:lnSpc>
                <a:spcPct val="90000"/>
              </a:lnSpc>
              <a:buFont typeface="Arial" charset="0"/>
              <a:buNone/>
              <a:defRPr/>
            </a:pPr>
            <a:r>
              <a:rPr lang="el-GR" sz="1800" i="1" smtClean="0">
                <a:solidFill>
                  <a:srgbClr val="FF0000"/>
                </a:solidFill>
                <a:effectLst>
                  <a:outerShdw blurRad="38100" dist="38100" dir="2700000" algn="tl">
                    <a:srgbClr val="C0C0C0"/>
                  </a:outerShdw>
                </a:effectLst>
                <a:latin typeface="Comic Sans MS" pitchFamily="66" charset="0"/>
              </a:rPr>
              <a:t>Αν εμφανισθεί παρόξυνση κατά την εγκυμοσύνη να αντιμετωπισθεί με πρεδνιζόνη και  </a:t>
            </a:r>
          </a:p>
          <a:p>
            <a:pPr>
              <a:lnSpc>
                <a:spcPct val="90000"/>
              </a:lnSpc>
              <a:buFont typeface="Arial" charset="0"/>
              <a:buNone/>
              <a:defRPr/>
            </a:pPr>
            <a:r>
              <a:rPr lang="el-GR" sz="1800" i="1" smtClean="0">
                <a:solidFill>
                  <a:srgbClr val="FF0000"/>
                </a:solidFill>
                <a:effectLst>
                  <a:outerShdw blurRad="38100" dist="38100" dir="2700000" algn="tl">
                    <a:srgbClr val="C0C0C0"/>
                  </a:outerShdw>
                </a:effectLst>
                <a:latin typeface="Comic Sans MS" pitchFamily="66" charset="0"/>
              </a:rPr>
              <a:t>αν είναι απαραίτητο με ΑΖΑ.</a:t>
            </a:r>
          </a:p>
          <a:p>
            <a:pPr>
              <a:lnSpc>
                <a:spcPct val="90000"/>
              </a:lnSpc>
              <a:buFont typeface="Arial" charset="0"/>
              <a:buNone/>
              <a:defRPr/>
            </a:pPr>
            <a:r>
              <a:rPr lang="el-GR" sz="1800" i="1" smtClean="0">
                <a:solidFill>
                  <a:srgbClr val="FF0000"/>
                </a:solidFill>
                <a:effectLst>
                  <a:outerShdw blurRad="38100" dist="38100" dir="2700000" algn="tl">
                    <a:srgbClr val="C0C0C0"/>
                  </a:outerShdw>
                </a:effectLst>
                <a:latin typeface="Comic Sans MS" pitchFamily="66" charset="0"/>
              </a:rPr>
              <a:t>Αν λαμβάνουν ήδη πρεδνιζόνη-ΑΖΑ να μην επιχειρηθεί μείωση και η δόση να </a:t>
            </a:r>
          </a:p>
          <a:p>
            <a:pPr>
              <a:lnSpc>
                <a:spcPct val="90000"/>
              </a:lnSpc>
              <a:buFont typeface="Arial" charset="0"/>
              <a:buNone/>
              <a:defRPr/>
            </a:pPr>
            <a:r>
              <a:rPr lang="el-GR" sz="1800" i="1" smtClean="0">
                <a:solidFill>
                  <a:srgbClr val="FF0000"/>
                </a:solidFill>
                <a:effectLst>
                  <a:outerShdw blurRad="38100" dist="38100" dir="2700000" algn="tl">
                    <a:srgbClr val="C0C0C0"/>
                  </a:outerShdw>
                </a:effectLst>
                <a:latin typeface="Comic Sans MS" pitchFamily="66" charset="0"/>
              </a:rPr>
              <a:t>συνεχισθεί τουλάχιστον επί 3μηνον μετά τον τοκετό (</a:t>
            </a:r>
            <a:r>
              <a:rPr lang="en-US" sz="1800" i="1" smtClean="0">
                <a:solidFill>
                  <a:srgbClr val="FF0000"/>
                </a:solidFill>
                <a:effectLst>
                  <a:outerShdw blurRad="38100" dist="38100" dir="2700000" algn="tl">
                    <a:srgbClr val="C0C0C0"/>
                  </a:outerShdw>
                </a:effectLst>
                <a:latin typeface="Comic Sans MS" pitchFamily="66" charset="0"/>
              </a:rPr>
              <a:t>KDIGO)</a:t>
            </a:r>
            <a:r>
              <a:rPr lang="el-GR" sz="1800" i="1" smtClean="0">
                <a:solidFill>
                  <a:srgbClr val="FF0000"/>
                </a:solidFill>
                <a:effectLst>
                  <a:outerShdw blurRad="38100" dist="38100" dir="2700000" algn="tl">
                    <a:srgbClr val="C0C0C0"/>
                  </a:outerShdw>
                </a:effectLst>
                <a:latin typeface="Comic Sans MS" pitchFamily="66" charset="0"/>
              </a:rPr>
              <a:t> </a:t>
            </a:r>
            <a:endParaRPr lang="en-US" sz="1600" i="1" smtClean="0">
              <a:solidFill>
                <a:srgbClr val="FF0000"/>
              </a:solidFill>
              <a:effectLst>
                <a:outerShdw blurRad="38100" dist="38100" dir="2700000" algn="tl">
                  <a:srgbClr val="C0C0C0"/>
                </a:outerShdw>
              </a:effectLst>
              <a:latin typeface="Comic Sans MS" pitchFamily="66" charset="0"/>
            </a:endParaRPr>
          </a:p>
          <a:p>
            <a:pPr>
              <a:lnSpc>
                <a:spcPct val="90000"/>
              </a:lnSpc>
              <a:buFont typeface="Arial" charset="0"/>
              <a:buNone/>
              <a:defRPr/>
            </a:pPr>
            <a:endParaRPr lang="en-GB" sz="1400" smtClean="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ipe(down)">
                                      <p:cBhvr>
                                        <p:cTn id="7" dur="500"/>
                                        <p:tgtEl>
                                          <p:spTgt spid="94210"/>
                                        </p:tgtEl>
                                      </p:cBhvr>
                                    </p:animEffect>
                                  </p:childTnLst>
                                </p:cTn>
                              </p:par>
                              <p:par>
                                <p:cTn id="8" presetID="22" presetClass="entr" presetSubtype="4" fill="hold" nodeType="withEffect">
                                  <p:stCondLst>
                                    <p:cond delay="0"/>
                                  </p:stCondLst>
                                  <p:childTnLst>
                                    <p:set>
                                      <p:cBhvr>
                                        <p:cTn id="9" dur="1" fill="hold">
                                          <p:stCondLst>
                                            <p:cond delay="0"/>
                                          </p:stCondLst>
                                        </p:cTn>
                                        <p:tgtEl>
                                          <p:spTgt spid="94211">
                                            <p:txEl>
                                              <p:pRg st="0" end="0"/>
                                            </p:txEl>
                                          </p:spTgt>
                                        </p:tgtEl>
                                        <p:attrNameLst>
                                          <p:attrName>style.visibility</p:attrName>
                                        </p:attrNameLst>
                                      </p:cBhvr>
                                      <p:to>
                                        <p:strVal val="visible"/>
                                      </p:to>
                                    </p:set>
                                    <p:animEffect transition="in" filter="wipe(down)">
                                      <p:cBhvr>
                                        <p:cTn id="10" dur="500"/>
                                        <p:tgtEl>
                                          <p:spTgt spid="94211">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Effect transition="in" filter="wipe(down)">
                                      <p:cBhvr>
                                        <p:cTn id="13" dur="500"/>
                                        <p:tgtEl>
                                          <p:spTgt spid="94211">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94211">
                                            <p:txEl>
                                              <p:pRg st="2" end="2"/>
                                            </p:txEl>
                                          </p:spTgt>
                                        </p:tgtEl>
                                        <p:attrNameLst>
                                          <p:attrName>style.visibility</p:attrName>
                                        </p:attrNameLst>
                                      </p:cBhvr>
                                      <p:to>
                                        <p:strVal val="visible"/>
                                      </p:to>
                                    </p:set>
                                    <p:animEffect transition="in" filter="wipe(down)">
                                      <p:cBhvr>
                                        <p:cTn id="16" dur="500"/>
                                        <p:tgtEl>
                                          <p:spTgt spid="94211">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94211">
                                            <p:txEl>
                                              <p:pRg st="3" end="3"/>
                                            </p:txEl>
                                          </p:spTgt>
                                        </p:tgtEl>
                                        <p:attrNameLst>
                                          <p:attrName>style.visibility</p:attrName>
                                        </p:attrNameLst>
                                      </p:cBhvr>
                                      <p:to>
                                        <p:strVal val="visible"/>
                                      </p:to>
                                    </p:set>
                                    <p:animEffect transition="in" filter="wipe(down)">
                                      <p:cBhvr>
                                        <p:cTn id="19" dur="500"/>
                                        <p:tgtEl>
                                          <p:spTgt spid="94211">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94211">
                                            <p:txEl>
                                              <p:pRg st="4" end="4"/>
                                            </p:txEl>
                                          </p:spTgt>
                                        </p:tgtEl>
                                        <p:attrNameLst>
                                          <p:attrName>style.visibility</p:attrName>
                                        </p:attrNameLst>
                                      </p:cBhvr>
                                      <p:to>
                                        <p:strVal val="visible"/>
                                      </p:to>
                                    </p:set>
                                    <p:animEffect transition="in" filter="wipe(down)">
                                      <p:cBhvr>
                                        <p:cTn id="22" dur="500"/>
                                        <p:tgtEl>
                                          <p:spTgt spid="942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4211">
                                            <p:txEl>
                                              <p:pRg st="6" end="6"/>
                                            </p:txEl>
                                          </p:spTgt>
                                        </p:tgtEl>
                                        <p:attrNameLst>
                                          <p:attrName>style.visibility</p:attrName>
                                        </p:attrNameLst>
                                      </p:cBhvr>
                                      <p:to>
                                        <p:strVal val="visible"/>
                                      </p:to>
                                    </p:set>
                                    <p:animEffect transition="in" filter="wipe(down)">
                                      <p:cBhvr>
                                        <p:cTn id="27" dur="500"/>
                                        <p:tgtEl>
                                          <p:spTgt spid="94211">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94211">
                                            <p:txEl>
                                              <p:pRg st="7" end="7"/>
                                            </p:txEl>
                                          </p:spTgt>
                                        </p:tgtEl>
                                        <p:attrNameLst>
                                          <p:attrName>style.visibility</p:attrName>
                                        </p:attrNameLst>
                                      </p:cBhvr>
                                      <p:to>
                                        <p:strVal val="visible"/>
                                      </p:to>
                                    </p:set>
                                    <p:animEffect transition="in" filter="wipe(down)">
                                      <p:cBhvr>
                                        <p:cTn id="30" dur="500"/>
                                        <p:tgtEl>
                                          <p:spTgt spid="94211">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94211">
                                            <p:txEl>
                                              <p:pRg st="8" end="8"/>
                                            </p:txEl>
                                          </p:spTgt>
                                        </p:tgtEl>
                                        <p:attrNameLst>
                                          <p:attrName>style.visibility</p:attrName>
                                        </p:attrNameLst>
                                      </p:cBhvr>
                                      <p:to>
                                        <p:strVal val="visible"/>
                                      </p:to>
                                    </p:set>
                                    <p:animEffect transition="in" filter="wipe(down)">
                                      <p:cBhvr>
                                        <p:cTn id="33" dur="500"/>
                                        <p:tgtEl>
                                          <p:spTgt spid="94211">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94211">
                                            <p:txEl>
                                              <p:pRg st="9" end="9"/>
                                            </p:txEl>
                                          </p:spTgt>
                                        </p:tgtEl>
                                        <p:attrNameLst>
                                          <p:attrName>style.visibility</p:attrName>
                                        </p:attrNameLst>
                                      </p:cBhvr>
                                      <p:to>
                                        <p:strVal val="visible"/>
                                      </p:to>
                                    </p:set>
                                    <p:animEffect transition="in" filter="wipe(down)">
                                      <p:cBhvr>
                                        <p:cTn id="36" dur="500"/>
                                        <p:tgtEl>
                                          <p:spTgt spid="94211">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94211">
                                            <p:txEl>
                                              <p:pRg st="10" end="10"/>
                                            </p:txEl>
                                          </p:spTgt>
                                        </p:tgtEl>
                                        <p:attrNameLst>
                                          <p:attrName>style.visibility</p:attrName>
                                        </p:attrNameLst>
                                      </p:cBhvr>
                                      <p:to>
                                        <p:strVal val="visible"/>
                                      </p:to>
                                    </p:set>
                                    <p:animEffect transition="in" filter="wipe(down)">
                                      <p:cBhvr>
                                        <p:cTn id="39" dur="500"/>
                                        <p:tgtEl>
                                          <p:spTgt spid="94211">
                                            <p:txEl>
                                              <p:pRg st="10" end="1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94211">
                                            <p:txEl>
                                              <p:pRg st="11" end="11"/>
                                            </p:txEl>
                                          </p:spTgt>
                                        </p:tgtEl>
                                        <p:attrNameLst>
                                          <p:attrName>style.visibility</p:attrName>
                                        </p:attrNameLst>
                                      </p:cBhvr>
                                      <p:to>
                                        <p:strVal val="visible"/>
                                      </p:to>
                                    </p:set>
                                    <p:animEffect transition="in" filter="wipe(down)">
                                      <p:cBhvr>
                                        <p:cTn id="42" dur="500"/>
                                        <p:tgtEl>
                                          <p:spTgt spid="94211">
                                            <p:txEl>
                                              <p:pRg st="11" end="1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94211">
                                            <p:txEl>
                                              <p:pRg st="12" end="12"/>
                                            </p:txEl>
                                          </p:spTgt>
                                        </p:tgtEl>
                                        <p:attrNameLst>
                                          <p:attrName>style.visibility</p:attrName>
                                        </p:attrNameLst>
                                      </p:cBhvr>
                                      <p:to>
                                        <p:strVal val="visible"/>
                                      </p:to>
                                    </p:set>
                                    <p:animEffect transition="in" filter="wipe(down)">
                                      <p:cBhvr>
                                        <p:cTn id="45" dur="500"/>
                                        <p:tgtEl>
                                          <p:spTgt spid="942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p:cNvPicPr>
            <a:picLocks noGrp="1" noChangeAspect="1" noChangeArrowheads="1"/>
          </p:cNvPicPr>
          <p:nvPr>
            <p:ph type="body" idx="4294967295"/>
          </p:nvPr>
        </p:nvPicPr>
        <p:blipFill>
          <a:blip r:embed="rId2"/>
          <a:srcRect/>
          <a:stretch>
            <a:fillRect/>
          </a:stretch>
        </p:blipFill>
        <p:spPr>
          <a:xfrm>
            <a:off x="457200" y="2289175"/>
            <a:ext cx="8229600" cy="3146425"/>
          </a:xfrm>
        </p:spPr>
      </p:pic>
      <p:sp>
        <p:nvSpPr>
          <p:cNvPr id="17412" name="Text Box 4"/>
          <p:cNvSpPr txBox="1">
            <a:spLocks noChangeArrowheads="1"/>
          </p:cNvSpPr>
          <p:nvPr/>
        </p:nvSpPr>
        <p:spPr bwMode="auto">
          <a:xfrm>
            <a:off x="0" y="5373688"/>
            <a:ext cx="9144000" cy="1465262"/>
          </a:xfrm>
          <a:prstGeom prst="rect">
            <a:avLst/>
          </a:prstGeom>
          <a:noFill/>
          <a:ln w="9525">
            <a:noFill/>
            <a:miter lim="800000"/>
            <a:headEnd/>
            <a:tailEnd/>
          </a:ln>
          <a:effectLst/>
        </p:spPr>
        <p:txBody>
          <a:bodyPr>
            <a:spAutoFit/>
          </a:bodyPr>
          <a:lstStyle/>
          <a:p>
            <a:pPr>
              <a:defRPr/>
            </a:pPr>
            <a:r>
              <a:rPr lang="en-GB" sz="1800" i="1">
                <a:solidFill>
                  <a:schemeClr val="hlink"/>
                </a:solidFill>
                <a:effectLst>
                  <a:outerShdw blurRad="38100" dist="38100" dir="2700000" algn="tl">
                    <a:srgbClr val="C0C0C0"/>
                  </a:outerShdw>
                </a:effectLst>
                <a:latin typeface="Comic Sans MS" pitchFamily="66" charset="0"/>
              </a:rPr>
              <a:t>6 months of high-dose IV CYC was associated with approximately 10% sustained infertility in young women, and higher rates in older women.</a:t>
            </a:r>
            <a:r>
              <a:rPr lang="en-GB" sz="1800" i="1">
                <a:effectLst>
                  <a:outerShdw blurRad="38100" dist="38100" dir="2700000" algn="tl">
                    <a:srgbClr val="C0C0C0"/>
                  </a:outerShdw>
                </a:effectLst>
                <a:latin typeface="Comic Sans MS" pitchFamily="66" charset="0"/>
              </a:rPr>
              <a:t> If 6 months of CYC were followed by quarterly doses, there was a higher rate of infertility. </a:t>
            </a:r>
            <a:endParaRPr lang="el-GR" sz="1800" i="1">
              <a:effectLst>
                <a:outerShdw blurRad="38100" dist="38100" dir="2700000" algn="tl">
                  <a:srgbClr val="C0C0C0"/>
                </a:outerShdw>
              </a:effectLst>
              <a:latin typeface="Comic Sans MS" pitchFamily="66" charset="0"/>
            </a:endParaRPr>
          </a:p>
          <a:p>
            <a:pPr>
              <a:defRPr/>
            </a:pPr>
            <a:r>
              <a:rPr lang="en-GB" sz="1800" i="1">
                <a:solidFill>
                  <a:srgbClr val="FF0000"/>
                </a:solidFill>
                <a:effectLst>
                  <a:outerShdw blurRad="38100" dist="38100" dir="2700000" algn="tl">
                    <a:srgbClr val="C0C0C0"/>
                  </a:outerShdw>
                </a:effectLst>
                <a:latin typeface="Comic Sans MS" pitchFamily="66" charset="0"/>
              </a:rPr>
              <a:t>In the Euro-Lupus Nephritis Trial 4.5% of patients had menopause</a:t>
            </a:r>
            <a:r>
              <a:rPr lang="en-GB" sz="1800" i="1">
                <a:effectLst>
                  <a:outerShdw blurRad="38100" dist="38100" dir="2700000" algn="tl">
                    <a:srgbClr val="C0C0C0"/>
                  </a:outerShdw>
                </a:effectLst>
                <a:latin typeface="Comic Sans MS" pitchFamily="66" charset="0"/>
              </a:rPr>
              <a:t> in the low-dose arm (CYC cumulative dose 3 gm)</a:t>
            </a:r>
          </a:p>
        </p:txBody>
      </p:sp>
      <p:sp>
        <p:nvSpPr>
          <p:cNvPr id="17413" name="Text Box 5"/>
          <p:cNvSpPr txBox="1">
            <a:spLocks noChangeArrowheads="1"/>
          </p:cNvSpPr>
          <p:nvPr/>
        </p:nvSpPr>
        <p:spPr bwMode="auto">
          <a:xfrm>
            <a:off x="827088" y="4581525"/>
            <a:ext cx="3779837" cy="366713"/>
          </a:xfrm>
          <a:prstGeom prst="rect">
            <a:avLst/>
          </a:prstGeom>
          <a:noFill/>
          <a:ln w="9525">
            <a:noFill/>
            <a:miter lim="800000"/>
            <a:headEnd/>
            <a:tailEnd/>
          </a:ln>
          <a:effectLst/>
        </p:spPr>
        <p:txBody>
          <a:bodyPr>
            <a:spAutoFit/>
          </a:bodyPr>
          <a:lstStyle/>
          <a:p>
            <a:pPr>
              <a:spcBef>
                <a:spcPct val="50000"/>
              </a:spcBef>
              <a:defRPr/>
            </a:pPr>
            <a:r>
              <a:rPr lang="en-US" sz="1800" b="1" i="1">
                <a:solidFill>
                  <a:srgbClr val="009900"/>
                </a:solidFill>
                <a:effectLst>
                  <a:outerShdw blurRad="38100" dist="38100" dir="2700000" algn="tl">
                    <a:srgbClr val="C0C0C0"/>
                  </a:outerShdw>
                </a:effectLst>
                <a:latin typeface="Comic Sans MS" pitchFamily="66" charset="0"/>
              </a:rPr>
              <a:t>A</a:t>
            </a:r>
            <a:r>
              <a:rPr lang="el-GR" sz="1800" b="1" i="1">
                <a:solidFill>
                  <a:srgbClr val="009900"/>
                </a:solidFill>
                <a:effectLst>
                  <a:outerShdw blurRad="38100" dist="38100" dir="2700000" algn="tl">
                    <a:srgbClr val="C0C0C0"/>
                  </a:outerShdw>
                </a:effectLst>
                <a:latin typeface="Comic Sans MS" pitchFamily="66" charset="0"/>
              </a:rPr>
              <a:t>παγορεύονται Α</a:t>
            </a:r>
            <a:r>
              <a:rPr lang="en-US" sz="1800" b="1" i="1">
                <a:solidFill>
                  <a:srgbClr val="009900"/>
                </a:solidFill>
                <a:effectLst>
                  <a:outerShdw blurRad="38100" dist="38100" dir="2700000" algn="tl">
                    <a:srgbClr val="C0C0C0"/>
                  </a:outerShdw>
                </a:effectLst>
                <a:latin typeface="Comic Sans MS" pitchFamily="66" charset="0"/>
              </a:rPr>
              <a:t>CEI, MPA,CYC</a:t>
            </a:r>
            <a:endParaRPr lang="en-GB" sz="1800" b="1" i="1">
              <a:solidFill>
                <a:srgbClr val="009900"/>
              </a:solidFill>
              <a:effectLst>
                <a:outerShdw blurRad="38100" dist="38100" dir="2700000" algn="tl">
                  <a:srgbClr val="C0C0C0"/>
                </a:outerShdw>
              </a:effectLst>
              <a:latin typeface="Comic Sans MS" pitchFamily="66" charset="0"/>
            </a:endParaRPr>
          </a:p>
        </p:txBody>
      </p:sp>
      <p:sp>
        <p:nvSpPr>
          <p:cNvPr id="17414" name="Text Box 6"/>
          <p:cNvSpPr txBox="1">
            <a:spLocks noChangeArrowheads="1"/>
          </p:cNvSpPr>
          <p:nvPr/>
        </p:nvSpPr>
        <p:spPr bwMode="auto">
          <a:xfrm>
            <a:off x="0" y="1700213"/>
            <a:ext cx="9144000" cy="396875"/>
          </a:xfrm>
          <a:prstGeom prst="rect">
            <a:avLst/>
          </a:prstGeom>
          <a:noFill/>
          <a:ln w="9525">
            <a:noFill/>
            <a:miter lim="800000"/>
            <a:headEnd/>
            <a:tailEnd/>
          </a:ln>
          <a:effectLst/>
        </p:spPr>
        <p:txBody>
          <a:bodyPr>
            <a:spAutoFit/>
          </a:bodyPr>
          <a:lstStyle/>
          <a:p>
            <a:pPr>
              <a:spcBef>
                <a:spcPct val="50000"/>
              </a:spcBef>
              <a:defRPr/>
            </a:pPr>
            <a:r>
              <a:rPr lang="en-GB" sz="2000" b="1" i="1">
                <a:solidFill>
                  <a:srgbClr val="990099"/>
                </a:solidFill>
                <a:effectLst>
                  <a:outerShdw blurRad="38100" dist="38100" dir="2700000" algn="tl">
                    <a:srgbClr val="C0C0C0"/>
                  </a:outerShdw>
                </a:effectLst>
                <a:latin typeface="Comic Sans MS" pitchFamily="66" charset="0"/>
              </a:rPr>
              <a:t>    Treatment of class III, IV, and V in patients who are pregnant</a:t>
            </a:r>
          </a:p>
        </p:txBody>
      </p:sp>
      <p:sp>
        <p:nvSpPr>
          <p:cNvPr id="94213" name="Text Box 5"/>
          <p:cNvSpPr txBox="1">
            <a:spLocks noChangeArrowheads="1"/>
          </p:cNvSpPr>
          <p:nvPr/>
        </p:nvSpPr>
        <p:spPr bwMode="auto">
          <a:xfrm>
            <a:off x="5219700" y="6597650"/>
            <a:ext cx="3924300" cy="244475"/>
          </a:xfrm>
          <a:prstGeom prst="rect">
            <a:avLst/>
          </a:prstGeom>
          <a:noFill/>
          <a:ln w="9525">
            <a:noFill/>
            <a:miter lim="800000"/>
            <a:headEnd/>
            <a:tailEnd/>
          </a:ln>
        </p:spPr>
        <p:txBody>
          <a:bodyPr>
            <a:spAutoFit/>
          </a:bodyPr>
          <a:lstStyle/>
          <a:p>
            <a:r>
              <a:rPr lang="en-GB" sz="1000"/>
              <a:t>   Arthritis Care &amp; Research Vol. 64, No. 6, June 2012, pp 797–808</a:t>
            </a:r>
          </a:p>
        </p:txBody>
      </p:sp>
      <p:sp>
        <p:nvSpPr>
          <p:cNvPr id="18440" name="Text Box 8"/>
          <p:cNvSpPr txBox="1">
            <a:spLocks noChangeArrowheads="1"/>
          </p:cNvSpPr>
          <p:nvPr/>
        </p:nvSpPr>
        <p:spPr bwMode="auto">
          <a:xfrm>
            <a:off x="323850" y="0"/>
            <a:ext cx="8640763" cy="1554163"/>
          </a:xfrm>
          <a:prstGeom prst="rect">
            <a:avLst/>
          </a:prstGeom>
          <a:noFill/>
          <a:ln w="9525">
            <a:noFill/>
            <a:miter lim="800000"/>
            <a:headEnd/>
            <a:tailEnd/>
          </a:ln>
          <a:effectLst/>
        </p:spPr>
        <p:txBody>
          <a:bodyPr>
            <a:spAutoFit/>
          </a:bodyPr>
          <a:lstStyle/>
          <a:p>
            <a:pPr>
              <a:spcBef>
                <a:spcPct val="50000"/>
              </a:spcBef>
              <a:defRPr/>
            </a:pPr>
            <a:r>
              <a:rPr lang="en-GB" sz="3200" b="1" i="1">
                <a:solidFill>
                  <a:srgbClr val="FF0000"/>
                </a:solidFill>
                <a:effectLst>
                  <a:outerShdw blurRad="38100" dist="38100" dir="2700000" algn="tl">
                    <a:srgbClr val="C0C0C0"/>
                  </a:outerShdw>
                </a:effectLst>
              </a:rPr>
              <a:t>American College of Rheumatology Guidelines for Screening, Treatment, and Management of Lupus Nephritis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a:xfrm>
            <a:off x="0" y="0"/>
            <a:ext cx="9144000" cy="1143000"/>
          </a:xfrm>
        </p:spPr>
        <p:txBody>
          <a:bodyPr rtlCol="0">
            <a:normAutofit/>
          </a:bodyPr>
          <a:lstStyle/>
          <a:p>
            <a:pPr eaLnBrk="1" fontAlgn="auto" hangingPunct="1">
              <a:spcAft>
                <a:spcPts val="0"/>
              </a:spcAft>
              <a:defRPr/>
            </a:pPr>
            <a:r>
              <a:rPr lang="en-US" sz="3200" b="1" i="1" smtClean="0">
                <a:solidFill>
                  <a:srgbClr val="FF0000"/>
                </a:solidFill>
                <a:effectLst>
                  <a:outerShdw blurRad="38100" dist="38100" dir="2700000" algn="tl">
                    <a:srgbClr val="C0C0C0"/>
                  </a:outerShdw>
                </a:effectLst>
                <a:latin typeface="Arial" charset="0"/>
              </a:rPr>
              <a:t>Severe Lupus Nephritis: Racial Differences </a:t>
            </a:r>
            <a:br>
              <a:rPr lang="en-US" sz="3200" b="1" i="1" smtClean="0">
                <a:solidFill>
                  <a:srgbClr val="FF0000"/>
                </a:solidFill>
                <a:effectLst>
                  <a:outerShdw blurRad="38100" dist="38100" dir="2700000" algn="tl">
                    <a:srgbClr val="C0C0C0"/>
                  </a:outerShdw>
                </a:effectLst>
                <a:latin typeface="Arial" charset="0"/>
              </a:rPr>
            </a:br>
            <a:r>
              <a:rPr lang="en-US" sz="3200" b="1" i="1" smtClean="0">
                <a:solidFill>
                  <a:srgbClr val="FF0000"/>
                </a:solidFill>
                <a:effectLst>
                  <a:outerShdw blurRad="38100" dist="38100" dir="2700000" algn="tl">
                    <a:srgbClr val="C0C0C0"/>
                  </a:outerShdw>
                </a:effectLst>
                <a:latin typeface="Arial" charset="0"/>
              </a:rPr>
              <a:t>in Presentation and Outcome</a:t>
            </a:r>
            <a:endParaRPr lang="en-GB" sz="3200" b="1" i="1" smtClean="0">
              <a:solidFill>
                <a:srgbClr val="FF0000"/>
              </a:solidFill>
              <a:effectLst>
                <a:outerShdw blurRad="38100" dist="38100" dir="2700000" algn="tl">
                  <a:srgbClr val="C0C0C0"/>
                </a:outerShdw>
              </a:effectLst>
              <a:latin typeface="Arial" charset="0"/>
            </a:endParaRPr>
          </a:p>
        </p:txBody>
      </p:sp>
      <p:sp>
        <p:nvSpPr>
          <p:cNvPr id="74755" name="Rectangle 3"/>
          <p:cNvSpPr>
            <a:spLocks noGrp="1"/>
          </p:cNvSpPr>
          <p:nvPr>
            <p:ph type="body" idx="4294967295"/>
          </p:nvPr>
        </p:nvSpPr>
        <p:spPr>
          <a:xfrm>
            <a:off x="0" y="1600200"/>
            <a:ext cx="9144000" cy="5257800"/>
          </a:xfrm>
        </p:spPr>
        <p:txBody>
          <a:bodyPr>
            <a:normAutofit/>
          </a:bodyPr>
          <a:lstStyle/>
          <a:p>
            <a:pPr eaLnBrk="1" hangingPunct="1">
              <a:buFont typeface="Arial" charset="0"/>
              <a:buNone/>
              <a:defRPr/>
            </a:pPr>
            <a:r>
              <a:rPr lang="el-GR" smtClean="0"/>
              <a:t> </a:t>
            </a:r>
            <a:endParaRPr lang="en-US" smtClean="0"/>
          </a:p>
          <a:p>
            <a:pPr eaLnBrk="1" hangingPunct="1">
              <a:buFont typeface="Arial" charset="0"/>
              <a:buNone/>
              <a:defRPr/>
            </a:pPr>
            <a:endParaRPr lang="en-US" smtClean="0"/>
          </a:p>
          <a:p>
            <a:pPr eaLnBrk="1" hangingPunct="1">
              <a:buFont typeface="Arial" charset="0"/>
              <a:buNone/>
              <a:defRPr/>
            </a:pPr>
            <a:r>
              <a:rPr lang="en-US" smtClean="0"/>
              <a:t>                 </a:t>
            </a:r>
            <a:r>
              <a:rPr lang="el-GR" sz="2400" i="1" smtClean="0">
                <a:effectLst>
                  <a:outerShdw blurRad="38100" dist="38100" dir="2700000" algn="tl">
                    <a:srgbClr val="C0C0C0"/>
                  </a:outerShdw>
                </a:effectLst>
                <a:latin typeface="Comic Sans MS" pitchFamily="66" charset="0"/>
              </a:rPr>
              <a:t>Συχνότητα εμφάνισης νεφρίτιδας ΣΕΛ</a:t>
            </a:r>
          </a:p>
          <a:p>
            <a:pPr eaLnBrk="1" hangingPunct="1">
              <a:buFont typeface="Arial" charset="0"/>
              <a:buNone/>
              <a:defRPr/>
            </a:pPr>
            <a:r>
              <a:rPr lang="el-GR" sz="2400" i="1" smtClean="0">
                <a:effectLst>
                  <a:outerShdw blurRad="38100" dist="38100" dir="2700000" algn="tl">
                    <a:srgbClr val="C0C0C0"/>
                  </a:outerShdw>
                </a:effectLst>
                <a:latin typeface="Comic Sans MS" pitchFamily="66" charset="0"/>
              </a:rPr>
              <a:t> </a:t>
            </a:r>
            <a:r>
              <a:rPr lang="en-US" sz="2400" i="1" smtClean="0">
                <a:effectLst>
                  <a:outerShdw blurRad="38100" dist="38100" dir="2700000" algn="tl">
                    <a:srgbClr val="C0C0C0"/>
                  </a:outerShdw>
                </a:effectLst>
                <a:latin typeface="Comic Sans MS" pitchFamily="66" charset="0"/>
              </a:rPr>
              <a:t>                               </a:t>
            </a:r>
            <a:r>
              <a:rPr lang="el-GR" sz="2400" b="1" i="1" smtClean="0">
                <a:solidFill>
                  <a:schemeClr val="hlink"/>
                </a:solidFill>
                <a:effectLst>
                  <a:outerShdw blurRad="38100" dist="38100" dir="2700000" algn="tl">
                    <a:srgbClr val="C0C0C0"/>
                  </a:outerShdw>
                </a:effectLst>
                <a:latin typeface="Comic Sans MS" pitchFamily="66" charset="0"/>
              </a:rPr>
              <a:t>Καυκάσιοι</a:t>
            </a:r>
            <a:r>
              <a:rPr lang="en-US" sz="2400" b="1" i="1" smtClean="0">
                <a:solidFill>
                  <a:schemeClr val="hlink"/>
                </a:solidFill>
                <a:effectLst>
                  <a:outerShdw blurRad="38100" dist="38100" dir="2700000" algn="tl">
                    <a:srgbClr val="C0C0C0"/>
                  </a:outerShdw>
                </a:effectLst>
                <a:latin typeface="Comic Sans MS" pitchFamily="66" charset="0"/>
              </a:rPr>
              <a:t>:</a:t>
            </a:r>
            <a:r>
              <a:rPr lang="el-GR" sz="2400" b="1" i="1" smtClean="0">
                <a:solidFill>
                  <a:schemeClr val="hlink"/>
                </a:solidFill>
                <a:effectLst>
                  <a:outerShdw blurRad="38100" dist="38100" dir="2700000" algn="tl">
                    <a:srgbClr val="C0C0C0"/>
                  </a:outerShdw>
                </a:effectLst>
                <a:latin typeface="Comic Sans MS" pitchFamily="66" charset="0"/>
              </a:rPr>
              <a:t> 14%</a:t>
            </a:r>
          </a:p>
          <a:p>
            <a:pPr eaLnBrk="1" hangingPunct="1">
              <a:buFont typeface="Arial" charset="0"/>
              <a:buNone/>
              <a:defRPr/>
            </a:pPr>
            <a:r>
              <a:rPr lang="el-GR" sz="2400" i="1" smtClean="0">
                <a:solidFill>
                  <a:schemeClr val="hlink"/>
                </a:solidFill>
                <a:effectLst>
                  <a:outerShdw blurRad="38100" dist="38100" dir="2700000" algn="tl">
                    <a:srgbClr val="C0C0C0"/>
                  </a:outerShdw>
                </a:effectLst>
                <a:latin typeface="Comic Sans MS" pitchFamily="66" charset="0"/>
              </a:rPr>
              <a:t> </a:t>
            </a:r>
            <a:r>
              <a:rPr lang="en-US" sz="2400" i="1" smtClean="0">
                <a:solidFill>
                  <a:schemeClr val="hlink"/>
                </a:solidFill>
                <a:effectLst>
                  <a:outerShdw blurRad="38100" dist="38100" dir="2700000" algn="tl">
                    <a:srgbClr val="C0C0C0"/>
                  </a:outerShdw>
                </a:effectLst>
                <a:latin typeface="Comic Sans MS" pitchFamily="66" charset="0"/>
              </a:rPr>
              <a:t>                               </a:t>
            </a:r>
            <a:r>
              <a:rPr lang="el-GR" sz="2400" b="1" i="1" smtClean="0">
                <a:solidFill>
                  <a:srgbClr val="009900"/>
                </a:solidFill>
                <a:effectLst>
                  <a:outerShdw blurRad="38100" dist="38100" dir="2700000" algn="tl">
                    <a:srgbClr val="C0C0C0"/>
                  </a:outerShdw>
                </a:effectLst>
                <a:latin typeface="Comic Sans MS" pitchFamily="66" charset="0"/>
              </a:rPr>
              <a:t>Ισπανικής καταγωγής</a:t>
            </a:r>
            <a:r>
              <a:rPr lang="en-US" sz="2400" b="1" i="1" smtClean="0">
                <a:solidFill>
                  <a:srgbClr val="009900"/>
                </a:solidFill>
                <a:effectLst>
                  <a:outerShdw blurRad="38100" dist="38100" dir="2700000" algn="tl">
                    <a:srgbClr val="C0C0C0"/>
                  </a:outerShdw>
                </a:effectLst>
                <a:latin typeface="Comic Sans MS" pitchFamily="66" charset="0"/>
              </a:rPr>
              <a:t>:</a:t>
            </a:r>
            <a:r>
              <a:rPr lang="el-GR" sz="2400" b="1" i="1" smtClean="0">
                <a:solidFill>
                  <a:srgbClr val="009900"/>
                </a:solidFill>
                <a:effectLst>
                  <a:outerShdw blurRad="38100" dist="38100" dir="2700000" algn="tl">
                    <a:srgbClr val="C0C0C0"/>
                  </a:outerShdw>
                </a:effectLst>
                <a:latin typeface="Comic Sans MS" pitchFamily="66" charset="0"/>
              </a:rPr>
              <a:t> 43%</a:t>
            </a:r>
          </a:p>
          <a:p>
            <a:pPr eaLnBrk="1" hangingPunct="1">
              <a:buFont typeface="Arial" charset="0"/>
              <a:buNone/>
              <a:defRPr/>
            </a:pPr>
            <a:r>
              <a:rPr lang="el-GR" sz="2400" i="1" smtClean="0">
                <a:solidFill>
                  <a:srgbClr val="009900"/>
                </a:solidFill>
                <a:effectLst>
                  <a:outerShdw blurRad="38100" dist="38100" dir="2700000" algn="tl">
                    <a:srgbClr val="C0C0C0"/>
                  </a:outerShdw>
                </a:effectLst>
                <a:latin typeface="Comic Sans MS" pitchFamily="66" charset="0"/>
              </a:rPr>
              <a:t> </a:t>
            </a:r>
            <a:r>
              <a:rPr lang="en-US" sz="2400" i="1" smtClean="0">
                <a:solidFill>
                  <a:srgbClr val="009900"/>
                </a:solidFill>
                <a:effectLst>
                  <a:outerShdw blurRad="38100" dist="38100" dir="2700000" algn="tl">
                    <a:srgbClr val="C0C0C0"/>
                  </a:outerShdw>
                </a:effectLst>
                <a:latin typeface="Comic Sans MS" pitchFamily="66" charset="0"/>
              </a:rPr>
              <a:t>                              </a:t>
            </a:r>
            <a:r>
              <a:rPr lang="el-GR" sz="2400" b="1" i="1" smtClean="0">
                <a:solidFill>
                  <a:schemeClr val="folHlink"/>
                </a:solidFill>
                <a:effectLst>
                  <a:outerShdw blurRad="38100" dist="38100" dir="2700000" algn="tl">
                    <a:srgbClr val="C0C0C0"/>
                  </a:outerShdw>
                </a:effectLst>
                <a:latin typeface="Comic Sans MS" pitchFamily="66" charset="0"/>
              </a:rPr>
              <a:t>Μαύροι</a:t>
            </a:r>
            <a:r>
              <a:rPr lang="en-US" sz="2400" b="1" i="1" smtClean="0">
                <a:solidFill>
                  <a:schemeClr val="folHlink"/>
                </a:solidFill>
                <a:effectLst>
                  <a:outerShdw blurRad="38100" dist="38100" dir="2700000" algn="tl">
                    <a:srgbClr val="C0C0C0"/>
                  </a:outerShdw>
                </a:effectLst>
                <a:latin typeface="Comic Sans MS" pitchFamily="66" charset="0"/>
              </a:rPr>
              <a:t>:</a:t>
            </a:r>
            <a:r>
              <a:rPr lang="el-GR" sz="2400" b="1" i="1" smtClean="0">
                <a:solidFill>
                  <a:schemeClr val="folHlink"/>
                </a:solidFill>
                <a:effectLst>
                  <a:outerShdw blurRad="38100" dist="38100" dir="2700000" algn="tl">
                    <a:srgbClr val="C0C0C0"/>
                  </a:outerShdw>
                </a:effectLst>
                <a:latin typeface="Comic Sans MS" pitchFamily="66" charset="0"/>
              </a:rPr>
              <a:t> 51%</a:t>
            </a:r>
          </a:p>
          <a:p>
            <a:pPr eaLnBrk="1" hangingPunct="1">
              <a:buFont typeface="Arial" charset="0"/>
              <a:buNone/>
              <a:defRPr/>
            </a:pPr>
            <a:r>
              <a:rPr lang="el-GR" sz="2400" i="1" smtClean="0">
                <a:solidFill>
                  <a:srgbClr val="009900"/>
                </a:solidFill>
                <a:effectLst>
                  <a:outerShdw blurRad="38100" dist="38100" dir="2700000" algn="tl">
                    <a:srgbClr val="C0C0C0"/>
                  </a:outerShdw>
                </a:effectLst>
                <a:latin typeface="Comic Sans MS" pitchFamily="66" charset="0"/>
              </a:rPr>
              <a:t> </a:t>
            </a:r>
            <a:r>
              <a:rPr lang="en-US" sz="2400" i="1" smtClean="0">
                <a:solidFill>
                  <a:srgbClr val="009900"/>
                </a:solidFill>
                <a:effectLst>
                  <a:outerShdw blurRad="38100" dist="38100" dir="2700000" algn="tl">
                    <a:srgbClr val="C0C0C0"/>
                  </a:outerShdw>
                </a:effectLst>
                <a:latin typeface="Comic Sans MS" pitchFamily="66" charset="0"/>
              </a:rPr>
              <a:t>                              </a:t>
            </a:r>
            <a:r>
              <a:rPr lang="el-GR" sz="2400" b="1" i="1" smtClean="0">
                <a:solidFill>
                  <a:srgbClr val="FF0000"/>
                </a:solidFill>
                <a:effectLst>
                  <a:outerShdw blurRad="38100" dist="38100" dir="2700000" algn="tl">
                    <a:srgbClr val="C0C0C0"/>
                  </a:outerShdw>
                </a:effectLst>
                <a:latin typeface="Comic Sans MS" pitchFamily="66" charset="0"/>
              </a:rPr>
              <a:t>Ασιάτες</a:t>
            </a:r>
            <a:r>
              <a:rPr lang="en-US" sz="2400" b="1" i="1" smtClean="0">
                <a:solidFill>
                  <a:srgbClr val="FF0000"/>
                </a:solidFill>
                <a:effectLst>
                  <a:outerShdw blurRad="38100" dist="38100" dir="2700000" algn="tl">
                    <a:srgbClr val="C0C0C0"/>
                  </a:outerShdw>
                </a:effectLst>
                <a:latin typeface="Comic Sans MS" pitchFamily="66" charset="0"/>
              </a:rPr>
              <a:t>:</a:t>
            </a:r>
            <a:r>
              <a:rPr lang="el-GR" sz="2400" b="1" i="1" smtClean="0">
                <a:solidFill>
                  <a:srgbClr val="FF0000"/>
                </a:solidFill>
                <a:effectLst>
                  <a:outerShdw blurRad="38100" dist="38100" dir="2700000" algn="tl">
                    <a:srgbClr val="C0C0C0"/>
                  </a:outerShdw>
                </a:effectLst>
                <a:latin typeface="Comic Sans MS" pitchFamily="66" charset="0"/>
              </a:rPr>
              <a:t> 55%</a:t>
            </a:r>
          </a:p>
          <a:p>
            <a:pPr eaLnBrk="1" hangingPunct="1">
              <a:buFont typeface="Arial" charset="0"/>
              <a:buNone/>
              <a:defRPr/>
            </a:pPr>
            <a:endParaRPr lang="el-GR" sz="2400" b="1" i="1" smtClean="0">
              <a:solidFill>
                <a:srgbClr val="FF0000"/>
              </a:solidFill>
              <a:effectLst>
                <a:outerShdw blurRad="38100" dist="38100" dir="2700000" algn="tl">
                  <a:srgbClr val="C0C0C0"/>
                </a:outerShdw>
              </a:effectLst>
              <a:latin typeface="Comic Sans MS" pitchFamily="66" charset="0"/>
            </a:endParaRPr>
          </a:p>
          <a:p>
            <a:pPr eaLnBrk="1" hangingPunct="1">
              <a:buFont typeface="Arial" charset="0"/>
              <a:buNone/>
              <a:defRPr/>
            </a:pPr>
            <a:r>
              <a:rPr lang="el-GR" sz="2400" i="1" smtClean="0">
                <a:solidFill>
                  <a:schemeClr val="folHlink"/>
                </a:solidFill>
                <a:effectLst>
                  <a:outerShdw blurRad="38100" dist="38100" dir="2700000" algn="tl">
                    <a:srgbClr val="C0C0C0"/>
                  </a:outerShdw>
                </a:effectLst>
                <a:latin typeface="Comic Sans MS" pitchFamily="66" charset="0"/>
              </a:rPr>
              <a:t>    </a:t>
            </a:r>
            <a:endParaRPr lang="el-GR" b="1" i="1" smtClean="0">
              <a:solidFill>
                <a:srgbClr val="009900"/>
              </a:solidFill>
              <a:effectLst>
                <a:outerShdw blurRad="38100" dist="38100" dir="2700000" algn="tl">
                  <a:srgbClr val="C0C0C0"/>
                </a:outerShdw>
              </a:effectLst>
              <a:latin typeface="Comic Sans MS" pitchFamily="66" charset="0"/>
            </a:endParaRPr>
          </a:p>
          <a:p>
            <a:pPr eaLnBrk="1" hangingPunct="1">
              <a:buFont typeface="Arial" charset="0"/>
              <a:buNone/>
              <a:defRPr/>
            </a:pPr>
            <a:endParaRPr lang="en-US" sz="3600" i="1" smtClean="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0" y="274638"/>
            <a:ext cx="9144000" cy="1143000"/>
          </a:xfrm>
        </p:spPr>
        <p:txBody>
          <a:bodyPr/>
          <a:lstStyle/>
          <a:p>
            <a:pPr>
              <a:defRPr/>
            </a:pPr>
            <a:r>
              <a:rPr lang="en-US" sz="3200" b="1" i="1" smtClean="0">
                <a:solidFill>
                  <a:srgbClr val="FF0000"/>
                </a:solidFill>
                <a:effectLst>
                  <a:outerShdw blurRad="38100" dist="38100" dir="2700000" algn="tl">
                    <a:srgbClr val="C0C0C0"/>
                  </a:outerShdw>
                </a:effectLst>
                <a:latin typeface="Arial" charset="0"/>
              </a:rPr>
              <a:t>Severe Lupus Nephritis: Racial Differences </a:t>
            </a:r>
            <a:br>
              <a:rPr lang="en-US" sz="3200" b="1" i="1" smtClean="0">
                <a:solidFill>
                  <a:srgbClr val="FF0000"/>
                </a:solidFill>
                <a:effectLst>
                  <a:outerShdw blurRad="38100" dist="38100" dir="2700000" algn="tl">
                    <a:srgbClr val="C0C0C0"/>
                  </a:outerShdw>
                </a:effectLst>
                <a:latin typeface="Arial" charset="0"/>
              </a:rPr>
            </a:br>
            <a:r>
              <a:rPr lang="en-US" sz="3200" b="1" i="1" smtClean="0">
                <a:solidFill>
                  <a:srgbClr val="FF0000"/>
                </a:solidFill>
                <a:effectLst>
                  <a:outerShdw blurRad="38100" dist="38100" dir="2700000" algn="tl">
                    <a:srgbClr val="C0C0C0"/>
                  </a:outerShdw>
                </a:effectLst>
                <a:latin typeface="Arial" charset="0"/>
              </a:rPr>
              <a:t>in Presentation and Outcome</a:t>
            </a:r>
            <a:endParaRPr lang="en-GB" sz="3200" b="1" i="1" smtClean="0">
              <a:solidFill>
                <a:srgbClr val="FF0000"/>
              </a:solidFill>
              <a:effectLst>
                <a:outerShdw blurRad="38100" dist="38100" dir="2700000" algn="tl">
                  <a:srgbClr val="C0C0C0"/>
                </a:outerShdw>
              </a:effectLst>
              <a:latin typeface="Arial" charset="0"/>
            </a:endParaRPr>
          </a:p>
        </p:txBody>
      </p:sp>
      <p:pic>
        <p:nvPicPr>
          <p:cNvPr id="21506" name="Picture 4"/>
          <p:cNvPicPr>
            <a:picLocks noGrp="1" noChangeAspect="1" noChangeArrowheads="1"/>
          </p:cNvPicPr>
          <p:nvPr>
            <p:ph type="body" idx="1"/>
          </p:nvPr>
        </p:nvPicPr>
        <p:blipFill>
          <a:blip r:embed="rId2"/>
          <a:srcRect/>
          <a:stretch>
            <a:fillRect/>
          </a:stretch>
        </p:blipFill>
        <p:spPr>
          <a:xfrm>
            <a:off x="1476375" y="1484313"/>
            <a:ext cx="5688013" cy="3771900"/>
          </a:xfrm>
          <a:ln w="28575">
            <a:solidFill>
              <a:schemeClr val="bg1"/>
            </a:solidFill>
          </a:ln>
        </p:spPr>
      </p:pic>
      <p:sp>
        <p:nvSpPr>
          <p:cNvPr id="70666" name="Rectangle 10"/>
          <p:cNvSpPr>
            <a:spLocks noChangeArrowheads="1"/>
          </p:cNvSpPr>
          <p:nvPr/>
        </p:nvSpPr>
        <p:spPr bwMode="auto">
          <a:xfrm>
            <a:off x="1692275" y="5157788"/>
            <a:ext cx="6048375" cy="336550"/>
          </a:xfrm>
          <a:prstGeom prst="rect">
            <a:avLst/>
          </a:prstGeom>
          <a:noFill/>
          <a:ln w="9525">
            <a:noFill/>
            <a:miter lim="800000"/>
            <a:headEnd/>
            <a:tailEnd/>
          </a:ln>
          <a:effectLst/>
        </p:spPr>
        <p:txBody>
          <a:bodyPr>
            <a:spAutoFit/>
          </a:bodyPr>
          <a:lstStyle/>
          <a:p>
            <a:pPr>
              <a:defRPr/>
            </a:pPr>
            <a:r>
              <a:rPr lang="en-GB" sz="1600" b="1" i="1">
                <a:solidFill>
                  <a:srgbClr val="009900"/>
                </a:solidFill>
                <a:effectLst>
                  <a:outerShdw blurRad="38100" dist="38100" dir="2700000" algn="tl">
                    <a:srgbClr val="C0C0C0"/>
                  </a:outerShdw>
                </a:effectLst>
                <a:latin typeface="Calibri" pitchFamily="34" charset="0"/>
              </a:rPr>
              <a:t>Patient survival at 10 yr</a:t>
            </a:r>
            <a:r>
              <a:rPr lang="en-GB" sz="1600" b="1" i="1">
                <a:effectLst>
                  <a:outerShdw blurRad="38100" dist="38100" dir="2700000" algn="tl">
                    <a:srgbClr val="C0C0C0"/>
                  </a:outerShdw>
                </a:effectLst>
                <a:latin typeface="Calibri" pitchFamily="34" charset="0"/>
              </a:rPr>
              <a:t> (white 81%, black 59%, other 73%; P </a:t>
            </a:r>
            <a:r>
              <a:rPr lang="en-GB" sz="1600" i="1">
                <a:effectLst>
                  <a:outerShdw blurRad="38100" dist="38100" dir="2700000" algn="tl">
                    <a:srgbClr val="C0C0C0"/>
                  </a:outerShdw>
                </a:effectLst>
                <a:latin typeface="Calibri" pitchFamily="34" charset="0"/>
              </a:rPr>
              <a:t> </a:t>
            </a:r>
            <a:r>
              <a:rPr lang="en-GB" sz="1600" b="1" i="1">
                <a:effectLst>
                  <a:outerShdw blurRad="38100" dist="38100" dir="2700000" algn="tl">
                    <a:srgbClr val="C0C0C0"/>
                  </a:outerShdw>
                </a:effectLst>
                <a:latin typeface="Calibri" pitchFamily="34" charset="0"/>
              </a:rPr>
              <a:t>0.029)</a:t>
            </a:r>
          </a:p>
        </p:txBody>
      </p:sp>
      <p:sp>
        <p:nvSpPr>
          <p:cNvPr id="21508" name="6 - Ορθογώνιο"/>
          <p:cNvSpPr>
            <a:spLocks noChangeArrowheads="1"/>
          </p:cNvSpPr>
          <p:nvPr/>
        </p:nvSpPr>
        <p:spPr bwMode="auto">
          <a:xfrm>
            <a:off x="7045325" y="6611938"/>
            <a:ext cx="2098675" cy="246062"/>
          </a:xfrm>
          <a:prstGeom prst="rect">
            <a:avLst/>
          </a:prstGeom>
          <a:noFill/>
          <a:ln w="9525">
            <a:noFill/>
            <a:miter lim="800000"/>
            <a:headEnd/>
            <a:tailEnd/>
          </a:ln>
        </p:spPr>
        <p:txBody>
          <a:bodyPr wrap="none">
            <a:spAutoFit/>
          </a:bodyPr>
          <a:lstStyle/>
          <a:p>
            <a:r>
              <a:rPr lang="en-US" sz="1000">
                <a:latin typeface="Calibri" pitchFamily="34" charset="0"/>
              </a:rPr>
              <a:t>J Am Soc Nephrol 18: 244–254, 2007</a:t>
            </a:r>
            <a:endParaRPr lang="el-GR" sz="10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5314</Words>
  <Application>Microsoft Office PowerPoint</Application>
  <PresentationFormat>On-screen Show (4:3)</PresentationFormat>
  <Paragraphs>605</Paragraphs>
  <Slides>76</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76</vt:i4>
      </vt:variant>
    </vt:vector>
  </HeadingPairs>
  <TitlesOfParts>
    <vt:vector size="80" baseType="lpstr">
      <vt:lpstr>Arial</vt:lpstr>
      <vt:lpstr>Calibri</vt:lpstr>
      <vt:lpstr>Comic Sans MS</vt:lpstr>
      <vt:lpstr>Θέμα του Office</vt:lpstr>
      <vt:lpstr>ΘΕΡΑΠΕΙΑ ΝΕΦΡΙΤΙΔΑΣ ΛΥΚΟΥ</vt:lpstr>
      <vt:lpstr>  American College of Rheumatology Guidelines for Screening, Treatment, and Management of Lupus Nephritis </vt:lpstr>
      <vt:lpstr>Joint European League Against Rheumatism and European Renal Association–European Dialysis and Transplant Association (EULAR/ERA-EDTA) recommendations for the management of adult and paediatric lupus nephritis</vt:lpstr>
      <vt:lpstr>Slide 4</vt:lpstr>
      <vt:lpstr>Factors Predictive of Outcome in Severe Lupus Nephritis</vt:lpstr>
      <vt:lpstr>Νεφρίτιδα Λύκου: Δυσμενείς Προγνωστικοί Παράγοντες κατά τη διάγνωση</vt:lpstr>
      <vt:lpstr>Factors Predictive of Outcome in Severe Lupus Nephritis</vt:lpstr>
      <vt:lpstr>Severe Lupus Nephritis: Racial Differences  in Presentation and Outcome</vt:lpstr>
      <vt:lpstr>Severe Lupus Nephritis: Racial Differences  in Presentation and Outcome</vt:lpstr>
      <vt:lpstr>Severe Lupus Nephritis: Racial Differences  in Presentation and Outcome</vt:lpstr>
      <vt:lpstr>Νεφρίτιδα Λύκου: Προγνωστικοί Παράγοντες κατά την παρακολούθηση</vt:lpstr>
      <vt:lpstr>Severe Lupus Nephritis: Racial Differences  in Presentation and Outcome</vt:lpstr>
      <vt:lpstr>Severe Lupus Nephritis: Racial Differences in Presentation and Outcome</vt:lpstr>
      <vt:lpstr>Value of a Complete or Partial Remission in Severe Lupus Nephritis</vt:lpstr>
      <vt:lpstr>Value of a Complete or Partial Remission in Severe Lupus Nephritis</vt:lpstr>
      <vt:lpstr>Factors Predictive of Outcome in Severe Lupus Nephritis</vt:lpstr>
      <vt:lpstr>Factors Predictive of Outcome in Severe Lupus Nephritis</vt:lpstr>
      <vt:lpstr>Νεφρίτιδα Λύκου: Δυσμενείς Προγνωστικοί Παράγοντες κατά την παρακολούθηση</vt:lpstr>
      <vt:lpstr>Slide 19</vt:lpstr>
      <vt:lpstr>"Nephritic flares" are predictors of bad long-term renal outcome in lupus nephritis</vt:lpstr>
      <vt:lpstr>"Nephritic flares" are predictors of bad long-term renal outcome in lupus nephritis</vt:lpstr>
      <vt:lpstr>  ΝΕΦΡΙΤΙΔΑ ΛΥΚΟΥ-ΕΝΑΡΞΗ ΘΕΡΑΠΕΙΑΣ</vt:lpstr>
      <vt:lpstr>The treatment of lupus nephritis Principal discussant: ALFRED D. STEINBERG</vt:lpstr>
      <vt:lpstr>The treatment of lupus nephritis Principal discussant: ALFRED D. STEINBERG</vt:lpstr>
      <vt:lpstr>ΝΕΦΡΙΤΙΔΑ ΛΥΚΟΥ-ΘΕΡΑΠΕΙΑ</vt:lpstr>
      <vt:lpstr>ΘΕΡΑΠΕΙΑ ΝΕΦΡΙΤΙΔΑΣ ΛΥΚΟΥ</vt:lpstr>
      <vt:lpstr>ΣΤΟΧΟΙ ΘΕΡΑΠΕΙΑΣ-ΟΡΙΣΜΟΙ</vt:lpstr>
      <vt:lpstr>ΘΕΡΑΠΕΙΑ NΕΦΡΙΤΙΔΑΣ ΛΥΚΟΥ</vt:lpstr>
      <vt:lpstr>ΝΕΦΡΙΤΙΔΑ ΛΥΚΟΥ-ΑΝΘΕΛΟΝΟΣΙΑΚΑ</vt:lpstr>
      <vt:lpstr>Slide 30</vt:lpstr>
      <vt:lpstr>ΕΝΔΕΙΞΕΙΣ ΧΗΜΕΙΟΘΕΡΑΠΕΙΑΣ</vt:lpstr>
      <vt:lpstr>ΣΧΗΜΑΤΑ ΑΡΧΙΚΗΣ ΘΕΡΑΠΕΙΑΣ</vt:lpstr>
      <vt:lpstr>Slide 33</vt:lpstr>
      <vt:lpstr>ΑΡΧΙΚΗ ΘΕΡΑΠΕΙΑ</vt:lpstr>
      <vt:lpstr>American College of Rheumatology Guidelines for Screening, Treatment, and Management of Lupus Nephritis</vt:lpstr>
      <vt:lpstr>MMF versus CYC for Induction Treatment of Lupus Nephritis (ALMS)</vt:lpstr>
      <vt:lpstr>MMF versus CYC for Induction Treatment of Lupus Nephritis (ALMS)</vt:lpstr>
      <vt:lpstr>Slide 38</vt:lpstr>
      <vt:lpstr>ΝΕΦΡΙΤΙΔΑ ΛΥΚΟΥ - ΚΥΚΛΟΦΩΣΦΑΜΙΔΗ</vt:lpstr>
      <vt:lpstr>ΝΕΦΡΙΤΙΔΑ ΛΥΚΟΥ - ΚΥΚΛΟΦΩΣΦΑΜΙΔΗ</vt:lpstr>
      <vt:lpstr>Slide 41</vt:lpstr>
      <vt:lpstr>The Euro-Lupus Nephritis Trial, a Randomized Trial of Low-Dose Versus High-Dose Intravenous Cyclophosphamide</vt:lpstr>
      <vt:lpstr>The Euro-Lupus Nephritis Trial</vt:lpstr>
      <vt:lpstr>AΡΧΙΚΗ ΘΕΡΑΠΕΙΑ</vt:lpstr>
      <vt:lpstr>ΕΠΙΛΟΓΗ ΑΡΧΙΚΗΣ ΘΕΡΑΠΕΙΑΣ</vt:lpstr>
      <vt:lpstr>ΑΡΧΙΚΗ ΘΕΡΑΠΕΙΑ</vt:lpstr>
      <vt:lpstr>ΑΠΟΤΥΧΙΑ ΑΡΧΙΚΗΣ ΘΕΡΑΠΕΙΑΣ </vt:lpstr>
      <vt:lpstr>Slide 48</vt:lpstr>
      <vt:lpstr>ΘΕΡΑΠΕΙΑ ΣΥΝΤΗΡΗΣΗΣ</vt:lpstr>
      <vt:lpstr>ΘΕΡΑΠΕΙΑ ΣΥΝΤΗΡΗΣΗΣ</vt:lpstr>
      <vt:lpstr>ΘΕΡΑΠΕΙΑ ΣΥΝΤΗΡΗΣΗΣ</vt:lpstr>
      <vt:lpstr>ΝΕΦΡΙΤΙΔΑ ΛΥΚΟΥ-ΥΠΟΤΡΟΠΕΣ</vt:lpstr>
      <vt:lpstr>Mycophenolate versus Azathioprine as Maintenance Therapy for Lupus Nephritis(ALMS)</vt:lpstr>
      <vt:lpstr>Mycophenolate versus Azathioprine as Maintenance Therapy for Lupus Nephritis(ALMS)</vt:lpstr>
      <vt:lpstr>Mycophenolate versus Azathioprine as Maintenance Therapy for Lupus Nephritis(ALMS)</vt:lpstr>
      <vt:lpstr>Mycophenolate versus Azathioprine as Maintenance Therapy for Lupus Nephritis(ALMS)</vt:lpstr>
      <vt:lpstr>Azathioprine versus mycophenolate mofetil for long-term immunosuppression in lupus nephritis: results from the MAINTAIN Nephritis Trial</vt:lpstr>
      <vt:lpstr>Azathioprine versus mycophenolate mofetil for long-term immunosuppression in lupus nephritis: results from the MAINTAIN Nephritis Trial</vt:lpstr>
      <vt:lpstr>Azathioprine versus mycophenolate mofetil forlong-term immunosuppression in lupus nephritis: results from the MAINTAIN Nephritis Trial</vt:lpstr>
      <vt:lpstr>ΘΕΡΑΠΕΙΑ ΣΥΝΤΗΡΗΣΗΣ</vt:lpstr>
      <vt:lpstr>ΘΕΡΑΠΕΙΑ ΣΥΝΤΗΡΗΣΗΣ</vt:lpstr>
      <vt:lpstr>ΘΕΡΑΠΕΙΑ ΥΠΟΤΡΟΠΩΝ</vt:lpstr>
      <vt:lpstr>ΘΕΡΑΠΕΙΑ ΚΑΤΗΓΟΡΙΑΣ Ι </vt:lpstr>
      <vt:lpstr>ΘΕΡΑΠΕΙΑ ΚΑΤΗΓΟΡΙΑΣ ΙΙ </vt:lpstr>
      <vt:lpstr>AΡΧΙΚΗ ΘΕΡΑΠΕΙΑ ΤΥΠΟΥ ΙΙΙ,IV</vt:lpstr>
      <vt:lpstr>Class III/IV induction therapy</vt:lpstr>
      <vt:lpstr>AΡΧΙΚΗ ΘΕΡΑΠΕΙΑ ΚΑΤΗΓΟΡΙΑΣ V</vt:lpstr>
      <vt:lpstr>AΡΧΙΚΗ ΘΕΡΑΠΕΙΑ ΚΑΤΗΓΟΡΙΑΣ V</vt:lpstr>
      <vt:lpstr>Randomized, Controlled Trial of Prednisone, Cyclophosphamide, and Cyclosporine in Lupus Membranous Nephropathy </vt:lpstr>
      <vt:lpstr>Randomized, Controlled Trial of Prednisone, Cyclophosphamide, and Cyclosporine in Lupus Membranous Nephropathy </vt:lpstr>
      <vt:lpstr>Randomized, Controlled Trial of Prednisone, Cyclophosphamide, and Cyclosporine in Lupus Membranous Nephropathy</vt:lpstr>
      <vt:lpstr>American College of Rheumatology Guidelines for Screening, Treatment, and Management of Lupus Nephritis</vt:lpstr>
      <vt:lpstr>ΘΕΡΑΠΕΙΑ ΤΥΠΟΥ V</vt:lpstr>
      <vt:lpstr>AΡΧΙΚΗ ΘΕΡΑΠΕΙΑ ΚΑΤΗΓΟΡΙΑΣ VΙ</vt:lpstr>
      <vt:lpstr>ΝΕΦΡΙΤΙΔΑ ΛΥΚΟΥ-ΕΓΚΥΜΟΣΥΝΗ</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 treatment</dc:title>
  <dc:creator> </dc:creator>
  <cp:lastModifiedBy>Katerina Moustaka</cp:lastModifiedBy>
  <cp:revision>90</cp:revision>
  <dcterms:created xsi:type="dcterms:W3CDTF">2013-03-10T12:25:36Z</dcterms:created>
  <dcterms:modified xsi:type="dcterms:W3CDTF">2013-03-19T14:28:56Z</dcterms:modified>
</cp:coreProperties>
</file>