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256" r:id="rId2"/>
    <p:sldId id="449" r:id="rId3"/>
    <p:sldId id="450" r:id="rId4"/>
    <p:sldId id="451" r:id="rId5"/>
    <p:sldId id="350" r:id="rId6"/>
    <p:sldId id="439" r:id="rId7"/>
    <p:sldId id="440" r:id="rId8"/>
    <p:sldId id="441" r:id="rId9"/>
    <p:sldId id="452" r:id="rId10"/>
    <p:sldId id="357" r:id="rId11"/>
    <p:sldId id="358" r:id="rId12"/>
    <p:sldId id="329" r:id="rId13"/>
    <p:sldId id="464" r:id="rId14"/>
    <p:sldId id="465" r:id="rId15"/>
    <p:sldId id="466" r:id="rId16"/>
    <p:sldId id="467" r:id="rId17"/>
    <p:sldId id="468" r:id="rId18"/>
    <p:sldId id="483" r:id="rId19"/>
    <p:sldId id="486" r:id="rId20"/>
    <p:sldId id="484" r:id="rId21"/>
    <p:sldId id="485" r:id="rId22"/>
    <p:sldId id="469" r:id="rId23"/>
    <p:sldId id="471" r:id="rId24"/>
    <p:sldId id="472" r:id="rId25"/>
    <p:sldId id="473" r:id="rId26"/>
    <p:sldId id="474" r:id="rId27"/>
    <p:sldId id="475" r:id="rId28"/>
    <p:sldId id="476" r:id="rId29"/>
    <p:sldId id="351" r:id="rId30"/>
    <p:sldId id="446" r:id="rId31"/>
    <p:sldId id="353" r:id="rId32"/>
    <p:sldId id="360" r:id="rId33"/>
    <p:sldId id="341" r:id="rId34"/>
    <p:sldId id="352" r:id="rId35"/>
    <p:sldId id="361" r:id="rId36"/>
    <p:sldId id="362" r:id="rId37"/>
    <p:sldId id="487" r:id="rId38"/>
    <p:sldId id="403" r:id="rId39"/>
    <p:sldId id="355" r:id="rId40"/>
    <p:sldId id="311" r:id="rId41"/>
    <p:sldId id="333" r:id="rId42"/>
    <p:sldId id="325" r:id="rId43"/>
    <p:sldId id="326" r:id="rId44"/>
    <p:sldId id="324" r:id="rId45"/>
    <p:sldId id="477" r:id="rId46"/>
    <p:sldId id="478" r:id="rId47"/>
    <p:sldId id="322" r:id="rId48"/>
    <p:sldId id="323" r:id="rId49"/>
    <p:sldId id="327" r:id="rId50"/>
    <p:sldId id="404" r:id="rId51"/>
    <p:sldId id="328" r:id="rId52"/>
    <p:sldId id="425" r:id="rId53"/>
    <p:sldId id="495" r:id="rId54"/>
    <p:sldId id="332" r:id="rId55"/>
    <p:sldId id="345" r:id="rId56"/>
    <p:sldId id="349" r:id="rId57"/>
    <p:sldId id="347" r:id="rId58"/>
    <p:sldId id="338" r:id="rId59"/>
    <p:sldId id="496" r:id="rId60"/>
    <p:sldId id="336" r:id="rId61"/>
    <p:sldId id="337" r:id="rId62"/>
    <p:sldId id="339" r:id="rId63"/>
    <p:sldId id="340" r:id="rId64"/>
    <p:sldId id="370" r:id="rId65"/>
    <p:sldId id="371" r:id="rId66"/>
    <p:sldId id="388" r:id="rId67"/>
    <p:sldId id="488" r:id="rId68"/>
    <p:sldId id="453" r:id="rId69"/>
    <p:sldId id="381" r:id="rId70"/>
    <p:sldId id="382" r:id="rId71"/>
    <p:sldId id="373" r:id="rId72"/>
    <p:sldId id="383" r:id="rId73"/>
    <p:sldId id="376" r:id="rId74"/>
    <p:sldId id="479" r:id="rId75"/>
    <p:sldId id="481" r:id="rId76"/>
    <p:sldId id="482" r:id="rId77"/>
    <p:sldId id="443" r:id="rId78"/>
    <p:sldId id="455" r:id="rId79"/>
    <p:sldId id="430" r:id="rId80"/>
    <p:sldId id="431" r:id="rId81"/>
  </p:sldIdLst>
  <p:sldSz cx="9144000" cy="6858000" type="screen4x3"/>
  <p:notesSz cx="6858000" cy="9144000"/>
  <p:defaultTextStyle>
    <a:defPPr>
      <a:defRPr lang="el-GR"/>
    </a:defPPr>
    <a:lvl1pPr algn="l" rtl="0" fontAlgn="base">
      <a:spcBef>
        <a:spcPct val="0"/>
      </a:spcBef>
      <a:spcAft>
        <a:spcPct val="0"/>
      </a:spcAft>
      <a:defRPr sz="2400" kern="1200">
        <a:solidFill>
          <a:schemeClr val="tx1"/>
        </a:solidFill>
        <a:latin typeface="Comic Sans MS" pitchFamily="66" charset="0"/>
        <a:ea typeface="+mn-ea"/>
        <a:cs typeface="+mn-cs"/>
      </a:defRPr>
    </a:lvl1pPr>
    <a:lvl2pPr marL="457200" algn="l" rtl="0" fontAlgn="base">
      <a:spcBef>
        <a:spcPct val="0"/>
      </a:spcBef>
      <a:spcAft>
        <a:spcPct val="0"/>
      </a:spcAft>
      <a:defRPr sz="2400" kern="1200">
        <a:solidFill>
          <a:schemeClr val="tx1"/>
        </a:solidFill>
        <a:latin typeface="Comic Sans MS" pitchFamily="66" charset="0"/>
        <a:ea typeface="+mn-ea"/>
        <a:cs typeface="+mn-cs"/>
      </a:defRPr>
    </a:lvl2pPr>
    <a:lvl3pPr marL="914400" algn="l" rtl="0" fontAlgn="base">
      <a:spcBef>
        <a:spcPct val="0"/>
      </a:spcBef>
      <a:spcAft>
        <a:spcPct val="0"/>
      </a:spcAft>
      <a:defRPr sz="2400" kern="1200">
        <a:solidFill>
          <a:schemeClr val="tx1"/>
        </a:solidFill>
        <a:latin typeface="Comic Sans MS" pitchFamily="66" charset="0"/>
        <a:ea typeface="+mn-ea"/>
        <a:cs typeface="+mn-cs"/>
      </a:defRPr>
    </a:lvl3pPr>
    <a:lvl4pPr marL="1371600" algn="l" rtl="0" fontAlgn="base">
      <a:spcBef>
        <a:spcPct val="0"/>
      </a:spcBef>
      <a:spcAft>
        <a:spcPct val="0"/>
      </a:spcAft>
      <a:defRPr sz="2400" kern="1200">
        <a:solidFill>
          <a:schemeClr val="tx1"/>
        </a:solidFill>
        <a:latin typeface="Comic Sans MS" pitchFamily="66" charset="0"/>
        <a:ea typeface="+mn-ea"/>
        <a:cs typeface="+mn-cs"/>
      </a:defRPr>
    </a:lvl4pPr>
    <a:lvl5pPr marL="1828800" algn="l" rtl="0" fontAlgn="base">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a:srgbClr val="FF6600"/>
    <a:srgbClr val="009900"/>
    <a:srgbClr val="990000"/>
    <a:srgbClr val="003366"/>
    <a:srgbClr val="CCEC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34589" autoAdjust="0"/>
    <p:restoredTop sz="86409" autoAdjust="0"/>
  </p:normalViewPr>
  <p:slideViewPr>
    <p:cSldViewPr>
      <p:cViewPr varScale="1">
        <p:scale>
          <a:sx n="64" d="100"/>
          <a:sy n="64" d="100"/>
        </p:scale>
        <p:origin x="-30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AEC6413-177F-4241-987A-991C96CA3C90}" type="datetimeFigureOut">
              <a:rPr lang="el-GR"/>
              <a:pPr>
                <a:defRPr/>
              </a:pPr>
              <a:t>15/3/2013</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BC6FA76B-1A92-4586-9AF1-B45959E9E7FF}" type="slidenum">
              <a:rPr lang="el-GR"/>
              <a:pPr>
                <a:defRPr/>
              </a:pPr>
              <a:t>‹#›</a:t>
            </a:fld>
            <a:endParaRPr 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1 - Θέση εικόνας διαφάνειας"/>
          <p:cNvSpPr>
            <a:spLocks noGrp="1" noRot="1" noChangeAspect="1"/>
          </p:cNvSpPr>
          <p:nvPr>
            <p:ph type="sldImg"/>
          </p:nvPr>
        </p:nvSpPr>
        <p:spPr bwMode="auto">
          <a:noFill/>
          <a:ln>
            <a:solidFill>
              <a:srgbClr val="000000"/>
            </a:solidFill>
            <a:miter lim="800000"/>
            <a:headEnd/>
            <a:tailEnd/>
          </a:ln>
        </p:spPr>
      </p:sp>
      <p:sp>
        <p:nvSpPr>
          <p:cNvPr id="17410" name="2 - Θέση σημειώσεων"/>
          <p:cNvSpPr>
            <a:spLocks noGrp="1"/>
          </p:cNvSpPr>
          <p:nvPr>
            <p:ph type="body" idx="1"/>
          </p:nvPr>
        </p:nvSpPr>
        <p:spPr bwMode="auto">
          <a:noFill/>
        </p:spPr>
        <p:txBody>
          <a:bodyPr/>
          <a:lstStyle/>
          <a:p>
            <a:pPr eaLnBrk="1" hangingPunct="1">
              <a:spcBef>
                <a:spcPct val="0"/>
              </a:spcBef>
            </a:pPr>
            <a:endParaRPr lang="en-GB" smtClean="0"/>
          </a:p>
        </p:txBody>
      </p:sp>
      <p:sp>
        <p:nvSpPr>
          <p:cNvPr id="17411"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C1F76E4-687C-4894-ADEE-9A6543CE3708}" type="slidenum">
              <a:rPr lang="el-GR" smtClean="0"/>
              <a:pPr/>
              <a:t>3</a:t>
            </a:fld>
            <a:endParaRPr lang="el-G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lvl1pPr>
              <a:defRPr/>
            </a:lvl1pPr>
          </a:lstStyle>
          <a:p>
            <a:pPr>
              <a:defRPr/>
            </a:pPr>
            <a:fld id="{AAD8DF2E-C486-47FC-B666-83C57112E992}" type="datetimeFigureOut">
              <a:rPr lang="el-GR"/>
              <a:pPr>
                <a:defRPr/>
              </a:pPr>
              <a:t>15/3/2013</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1F7C9DBA-64A7-43D1-A664-179BBEE7AFC9}"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3A1E24EE-C1FB-4F52-867F-10610A82BED2}" type="datetimeFigureOut">
              <a:rPr lang="el-GR"/>
              <a:pPr>
                <a:defRPr/>
              </a:pPr>
              <a:t>15/3/2013</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AC2DB2E8-D151-458A-AB02-CF616529E5A6}"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1F0FFB43-3901-4D42-A404-21FFFF25DFB3}" type="datetimeFigureOut">
              <a:rPr lang="el-GR"/>
              <a:pPr>
                <a:defRPr/>
              </a:pPr>
              <a:t>15/3/2013</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11B8DA20-090F-47DB-8F17-FAD326FC27D4}"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98B4726C-0951-416B-97F8-2D623609301D}" type="datetimeFigureOut">
              <a:rPr lang="el-GR"/>
              <a:pPr>
                <a:defRPr/>
              </a:pPr>
              <a:t>15/3/2013</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61A23625-8874-4CC8-8EDD-673EE2FC6E6E}"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fld id="{84882416-6B1E-40EE-A1B0-CCDC1E3260F4}" type="datetimeFigureOut">
              <a:rPr lang="el-GR"/>
              <a:pPr>
                <a:defRPr/>
              </a:pPr>
              <a:t>15/3/2013</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46CC1603-45ED-4B09-A35E-65522BAE4D39}" type="slidenum">
              <a:rPr lang="el-GR"/>
              <a:pPr>
                <a:defRP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3 - Θέση ημερομηνίας"/>
          <p:cNvSpPr>
            <a:spLocks noGrp="1"/>
          </p:cNvSpPr>
          <p:nvPr>
            <p:ph type="dt" sz="half" idx="10"/>
          </p:nvPr>
        </p:nvSpPr>
        <p:spPr/>
        <p:txBody>
          <a:bodyPr/>
          <a:lstStyle>
            <a:lvl1pPr>
              <a:defRPr/>
            </a:lvl1pPr>
          </a:lstStyle>
          <a:p>
            <a:pPr>
              <a:defRPr/>
            </a:pPr>
            <a:fld id="{CA12CC43-FA54-4138-BE07-46CBCBE4CDE1}" type="datetimeFigureOut">
              <a:rPr lang="el-GR"/>
              <a:pPr>
                <a:defRPr/>
              </a:pPr>
              <a:t>15/3/2013</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AB8007C8-89CD-47F9-8733-98E4191485FD}" type="slidenum">
              <a:rPr lang="el-GR"/>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3 - Θέση ημερομηνίας"/>
          <p:cNvSpPr>
            <a:spLocks noGrp="1"/>
          </p:cNvSpPr>
          <p:nvPr>
            <p:ph type="dt" sz="half" idx="10"/>
          </p:nvPr>
        </p:nvSpPr>
        <p:spPr/>
        <p:txBody>
          <a:bodyPr/>
          <a:lstStyle>
            <a:lvl1pPr>
              <a:defRPr/>
            </a:lvl1pPr>
          </a:lstStyle>
          <a:p>
            <a:pPr>
              <a:defRPr/>
            </a:pPr>
            <a:fld id="{F38A2928-1E52-44C8-A322-B746F7ECE156}" type="datetimeFigureOut">
              <a:rPr lang="el-GR"/>
              <a:pPr>
                <a:defRPr/>
              </a:pPr>
              <a:t>15/3/2013</a:t>
            </a:fld>
            <a:endParaRPr lang="el-GR"/>
          </a:p>
        </p:txBody>
      </p:sp>
      <p:sp>
        <p:nvSpPr>
          <p:cNvPr id="8" name="4 - Θέση υποσέλιδου"/>
          <p:cNvSpPr>
            <a:spLocks noGrp="1"/>
          </p:cNvSpPr>
          <p:nvPr>
            <p:ph type="ftr" sz="quarter" idx="11"/>
          </p:nvPr>
        </p:nvSpPr>
        <p:spPr/>
        <p:txBody>
          <a:bodyPr/>
          <a:lstStyle>
            <a:lvl1pPr>
              <a:defRPr/>
            </a:lvl1pPr>
          </a:lstStyle>
          <a:p>
            <a:pPr>
              <a:defRPr/>
            </a:pPr>
            <a:endParaRPr lang="el-GR"/>
          </a:p>
        </p:txBody>
      </p:sp>
      <p:sp>
        <p:nvSpPr>
          <p:cNvPr id="9" name="5 - Θέση αριθμού διαφάνειας"/>
          <p:cNvSpPr>
            <a:spLocks noGrp="1"/>
          </p:cNvSpPr>
          <p:nvPr>
            <p:ph type="sldNum" sz="quarter" idx="12"/>
          </p:nvPr>
        </p:nvSpPr>
        <p:spPr/>
        <p:txBody>
          <a:bodyPr/>
          <a:lstStyle>
            <a:lvl1pPr>
              <a:defRPr/>
            </a:lvl1pPr>
          </a:lstStyle>
          <a:p>
            <a:pPr>
              <a:defRPr/>
            </a:pPr>
            <a:fld id="{4666A09A-88D7-4B72-8928-4E0650842E9E}"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3 - Θέση ημερομηνίας"/>
          <p:cNvSpPr>
            <a:spLocks noGrp="1"/>
          </p:cNvSpPr>
          <p:nvPr>
            <p:ph type="dt" sz="half" idx="10"/>
          </p:nvPr>
        </p:nvSpPr>
        <p:spPr/>
        <p:txBody>
          <a:bodyPr/>
          <a:lstStyle>
            <a:lvl1pPr>
              <a:defRPr/>
            </a:lvl1pPr>
          </a:lstStyle>
          <a:p>
            <a:pPr>
              <a:defRPr/>
            </a:pPr>
            <a:fld id="{7A193498-AA55-4834-B781-21ABD134BA7E}" type="datetimeFigureOut">
              <a:rPr lang="el-GR"/>
              <a:pPr>
                <a:defRPr/>
              </a:pPr>
              <a:t>15/3/2013</a:t>
            </a:fld>
            <a:endParaRPr lang="el-GR"/>
          </a:p>
        </p:txBody>
      </p:sp>
      <p:sp>
        <p:nvSpPr>
          <p:cNvPr id="4" name="4 - Θέση υποσέλιδου"/>
          <p:cNvSpPr>
            <a:spLocks noGrp="1"/>
          </p:cNvSpPr>
          <p:nvPr>
            <p:ph type="ftr" sz="quarter" idx="11"/>
          </p:nvPr>
        </p:nvSpPr>
        <p:spPr/>
        <p:txBody>
          <a:bodyPr/>
          <a:lstStyle>
            <a:lvl1pPr>
              <a:defRPr/>
            </a:lvl1pPr>
          </a:lstStyle>
          <a:p>
            <a:pPr>
              <a:defRPr/>
            </a:pPr>
            <a:endParaRPr lang="el-GR"/>
          </a:p>
        </p:txBody>
      </p:sp>
      <p:sp>
        <p:nvSpPr>
          <p:cNvPr id="5" name="5 - Θέση αριθμού διαφάνειας"/>
          <p:cNvSpPr>
            <a:spLocks noGrp="1"/>
          </p:cNvSpPr>
          <p:nvPr>
            <p:ph type="sldNum" sz="quarter" idx="12"/>
          </p:nvPr>
        </p:nvSpPr>
        <p:spPr/>
        <p:txBody>
          <a:bodyPr/>
          <a:lstStyle>
            <a:lvl1pPr>
              <a:defRPr/>
            </a:lvl1pPr>
          </a:lstStyle>
          <a:p>
            <a:pPr>
              <a:defRPr/>
            </a:pPr>
            <a:fld id="{6C08D6AD-B054-4468-81F3-8ADF3E2D6425}"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fld id="{C0A9086D-EE4F-48BF-9592-DB9144B5DC3E}" type="datetimeFigureOut">
              <a:rPr lang="el-GR"/>
              <a:pPr>
                <a:defRPr/>
              </a:pPr>
              <a:t>15/3/2013</a:t>
            </a:fld>
            <a:endParaRPr lang="el-GR"/>
          </a:p>
        </p:txBody>
      </p:sp>
      <p:sp>
        <p:nvSpPr>
          <p:cNvPr id="3" name="4 - Θέση υποσέλιδου"/>
          <p:cNvSpPr>
            <a:spLocks noGrp="1"/>
          </p:cNvSpPr>
          <p:nvPr>
            <p:ph type="ftr" sz="quarter" idx="11"/>
          </p:nvPr>
        </p:nvSpPr>
        <p:spPr/>
        <p:txBody>
          <a:bodyPr/>
          <a:lstStyle>
            <a:lvl1pPr>
              <a:defRPr/>
            </a:lvl1pPr>
          </a:lstStyle>
          <a:p>
            <a:pPr>
              <a:defRPr/>
            </a:pPr>
            <a:endParaRPr lang="el-GR"/>
          </a:p>
        </p:txBody>
      </p:sp>
      <p:sp>
        <p:nvSpPr>
          <p:cNvPr id="4" name="5 - Θέση αριθμού διαφάνειας"/>
          <p:cNvSpPr>
            <a:spLocks noGrp="1"/>
          </p:cNvSpPr>
          <p:nvPr>
            <p:ph type="sldNum" sz="quarter" idx="12"/>
          </p:nvPr>
        </p:nvSpPr>
        <p:spPr/>
        <p:txBody>
          <a:bodyPr/>
          <a:lstStyle>
            <a:lvl1pPr>
              <a:defRPr/>
            </a:lvl1pPr>
          </a:lstStyle>
          <a:p>
            <a:pPr>
              <a:defRPr/>
            </a:pPr>
            <a:fld id="{E9A37341-3CD1-4EC8-B7FD-0639405FF0D6}"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59F116AD-72DC-407A-A37D-24AB6BF4EB3B}" type="datetimeFigureOut">
              <a:rPr lang="el-GR"/>
              <a:pPr>
                <a:defRPr/>
              </a:pPr>
              <a:t>15/3/2013</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4995796F-EB31-4AE8-9FD7-1373001E26CE}"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5948F923-E6FA-47AB-BE26-539C4B617617}" type="datetimeFigureOut">
              <a:rPr lang="el-GR"/>
              <a:pPr>
                <a:defRPr/>
              </a:pPr>
              <a:t>15/3/2013</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6F0A4AC1-5AF2-4F16-BE69-978CF25D7F56}"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 Θέση τίτλου"/>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Kλικ για επεξεργασία του τίτλου</a:t>
            </a:r>
          </a:p>
        </p:txBody>
      </p:sp>
      <p:sp>
        <p:nvSpPr>
          <p:cNvPr id="1027" name="2 - Θέση κειμένου"/>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985D8CF9-DE86-4CAF-956C-4FB0B603EFDF}" type="datetimeFigureOut">
              <a:rPr lang="el-GR"/>
              <a:pPr>
                <a:defRPr/>
              </a:pPr>
              <a:t>15/3/2013</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A9034A7-9D75-4CA4-B679-27F358BBBCDA}"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Outcomes%20in%20biopsy-proven%20lupus%20nephrit...%20%5bMedicine%20(Baltimore).%202010%5d%20-%20PubMed%20-%20NCBI.htm"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Administrator/&#206;&#149;&#207;&#128;&#206;&#185;&#207;&#134;&#206;&#172;&#206;&#189;&#206;&#181;&#206;&#185;&#206;&#177;%20&#206;&#181;&#207;&#129;&#206;&#179;&#206;&#177;&#207;&#131;&#206;&#175;&#206;&#177;&#207;&#130;/Minimal%20change%20disease%20in%20systemic%20lupus%20erythe...%20%5bClin%20Nephrol.%202002%5d%20-%20PubMed%20-%20NCBI.htm"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hyperlink" Target="http://www.ncbi.nlm.nih.gov/pubmed/15627787"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 Id="rId4" Type="http://schemas.openxmlformats.org/officeDocument/2006/relationships/hyperlink" Target="http://www.fondazionedamico.org/biopsiarenale_atlas/seco/crio/crio.htm"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77.w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4337" name="1 - Τίτλος"/>
          <p:cNvSpPr>
            <a:spLocks noGrp="1"/>
          </p:cNvSpPr>
          <p:nvPr>
            <p:ph type="ctrTitle"/>
          </p:nvPr>
        </p:nvSpPr>
        <p:spPr>
          <a:xfrm>
            <a:off x="611188" y="2060575"/>
            <a:ext cx="7772400" cy="1470025"/>
          </a:xfrm>
        </p:spPr>
        <p:txBody>
          <a:bodyPr/>
          <a:lstStyle/>
          <a:p>
            <a:pPr eaLnBrk="1" hangingPunct="1">
              <a:defRPr/>
            </a:pPr>
            <a:r>
              <a:rPr lang="el-GR" b="1" i="1" smtClean="0">
                <a:solidFill>
                  <a:srgbClr val="FF0000"/>
                </a:solidFill>
                <a:effectLst>
                  <a:outerShdw blurRad="38100" dist="38100" dir="2700000" algn="tl">
                    <a:srgbClr val="C0C0C0"/>
                  </a:outerShdw>
                </a:effectLst>
                <a:latin typeface="Arial" charset="0"/>
              </a:rPr>
              <a:t>ΝΕΦΡΙΤΙΔΑ ΤΟΥ ΛΥΚΟΥ</a:t>
            </a:r>
          </a:p>
        </p:txBody>
      </p:sp>
      <p:sp>
        <p:nvSpPr>
          <p:cNvPr id="3" name="2 - Υπότιτλος"/>
          <p:cNvSpPr>
            <a:spLocks noGrp="1"/>
          </p:cNvSpPr>
          <p:nvPr>
            <p:ph type="subTitle" idx="1"/>
          </p:nvPr>
        </p:nvSpPr>
        <p:spPr/>
        <p:txBody>
          <a:bodyPr>
            <a:normAutofit/>
          </a:bodyPr>
          <a:lstStyle/>
          <a:p>
            <a:pPr eaLnBrk="1" hangingPunct="1">
              <a:defRPr/>
            </a:pPr>
            <a:r>
              <a:rPr lang="el-GR" b="1" i="1" smtClean="0">
                <a:solidFill>
                  <a:srgbClr val="FF0000"/>
                </a:solidFill>
                <a:effectLst>
                  <a:outerShdw blurRad="38100" dist="38100" dir="2700000" algn="tl">
                    <a:srgbClr val="C0C0C0"/>
                  </a:outerShdw>
                </a:effectLst>
                <a:latin typeface="Arial" charset="0"/>
              </a:rPr>
              <a:t>ΜΟΥΣΤΑΚΑΣ ΓΕΩΡΓΙΟΣ</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p:cNvSpPr>
          <p:nvPr>
            <p:ph type="title"/>
          </p:nvPr>
        </p:nvSpPr>
        <p:spPr/>
        <p:txBody>
          <a:bodyPr/>
          <a:lstStyle/>
          <a:p>
            <a:pPr>
              <a:defRPr/>
            </a:pPr>
            <a:r>
              <a:rPr lang="el-GR" sz="3200" b="1" i="1" smtClean="0">
                <a:solidFill>
                  <a:srgbClr val="FF0000"/>
                </a:solidFill>
                <a:effectLst>
                  <a:outerShdw blurRad="38100" dist="38100" dir="2700000" algn="tl">
                    <a:srgbClr val="C0C0C0"/>
                  </a:outerShdw>
                </a:effectLst>
                <a:latin typeface="Arial" charset="0"/>
              </a:rPr>
              <a:t>ΠΑΘΟΓΕΝΕΙΑ ΙΣΤΙΚΗΣ ΒΛΑΒΗΣ</a:t>
            </a:r>
            <a:endParaRPr lang="en-GB" sz="3200" b="1" i="1" smtClean="0">
              <a:solidFill>
                <a:srgbClr val="FF0000"/>
              </a:solidFill>
              <a:effectLst>
                <a:outerShdw blurRad="38100" dist="38100" dir="2700000" algn="tl">
                  <a:srgbClr val="C0C0C0"/>
                </a:outerShdw>
              </a:effectLst>
              <a:latin typeface="Arial" charset="0"/>
            </a:endParaRPr>
          </a:p>
        </p:txBody>
      </p:sp>
      <p:sp>
        <p:nvSpPr>
          <p:cNvPr id="72707" name="Rectangle 3"/>
          <p:cNvSpPr>
            <a:spLocks noGrp="1"/>
          </p:cNvSpPr>
          <p:nvPr>
            <p:ph type="body" idx="1"/>
          </p:nvPr>
        </p:nvSpPr>
        <p:spPr>
          <a:xfrm>
            <a:off x="0" y="1600200"/>
            <a:ext cx="9144000" cy="4525963"/>
          </a:xfrm>
        </p:spPr>
        <p:txBody>
          <a:bodyPr/>
          <a:lstStyle/>
          <a:p>
            <a:pPr>
              <a:buFont typeface="Arial" charset="0"/>
              <a:buNone/>
              <a:defRPr/>
            </a:pPr>
            <a:r>
              <a:rPr lang="el-GR" smtClean="0"/>
              <a:t> </a:t>
            </a:r>
            <a:r>
              <a:rPr lang="el-GR" sz="2400" i="1" smtClean="0">
                <a:effectLst>
                  <a:outerShdw blurRad="38100" dist="38100" dir="2700000" algn="tl">
                    <a:srgbClr val="C0C0C0"/>
                  </a:outerShdw>
                </a:effectLst>
                <a:latin typeface="Comic Sans MS" pitchFamily="66" charset="0"/>
              </a:rPr>
              <a:t>Πιθανότατα διάφοροι ανοσολογικοί μηχανισμοί δρώντας μόνοι</a:t>
            </a:r>
            <a:r>
              <a:rPr lang="en-US" sz="2400" i="1" smtClean="0">
                <a:effectLst>
                  <a:outerShdw blurRad="38100" dist="38100" dir="2700000" algn="tl">
                    <a:srgbClr val="C0C0C0"/>
                  </a:outerShdw>
                </a:effectLst>
                <a:latin typeface="Comic Sans MS" pitchFamily="66" charset="0"/>
              </a:rPr>
              <a:t> </a:t>
            </a:r>
          </a:p>
          <a:p>
            <a:pPr>
              <a:buFont typeface="Arial" charset="0"/>
              <a:buNone/>
              <a:defRPr/>
            </a:pPr>
            <a:r>
              <a:rPr lang="en-US" sz="2400" i="1" smtClean="0">
                <a:effectLst>
                  <a:outerShdw blurRad="38100" dist="38100" dir="2700000" algn="tl">
                    <a:srgbClr val="C0C0C0"/>
                  </a:outerShdw>
                </a:effectLst>
                <a:latin typeface="Comic Sans MS" pitchFamily="66" charset="0"/>
              </a:rPr>
              <a:t> </a:t>
            </a:r>
            <a:r>
              <a:rPr lang="el-GR" sz="2400" i="1" smtClean="0">
                <a:effectLst>
                  <a:outerShdw blurRad="38100" dist="38100" dir="2700000" algn="tl">
                    <a:srgbClr val="C0C0C0"/>
                  </a:outerShdw>
                </a:effectLst>
                <a:latin typeface="Comic Sans MS" pitchFamily="66" charset="0"/>
              </a:rPr>
              <a:t>τους ή σε συνδυασμό είναι υπεύθυνοι για τη μεγάλη </a:t>
            </a:r>
            <a:endParaRPr lang="en-US" sz="2400" i="1" smtClean="0">
              <a:effectLst>
                <a:outerShdw blurRad="38100" dist="38100" dir="2700000" algn="tl">
                  <a:srgbClr val="C0C0C0"/>
                </a:outerShdw>
              </a:effectLst>
              <a:latin typeface="Comic Sans MS" pitchFamily="66" charset="0"/>
            </a:endParaRPr>
          </a:p>
          <a:p>
            <a:pPr>
              <a:buFont typeface="Arial" charset="0"/>
              <a:buNone/>
              <a:defRPr/>
            </a:pPr>
            <a:r>
              <a:rPr lang="en-US" sz="2400" i="1" smtClean="0">
                <a:effectLst>
                  <a:outerShdw blurRad="38100" dist="38100" dir="2700000" algn="tl">
                    <a:srgbClr val="C0C0C0"/>
                  </a:outerShdw>
                </a:effectLst>
                <a:latin typeface="Comic Sans MS" pitchFamily="66" charset="0"/>
              </a:rPr>
              <a:t> </a:t>
            </a:r>
            <a:r>
              <a:rPr lang="el-GR" sz="2400" i="1" smtClean="0">
                <a:effectLst>
                  <a:outerShdw blurRad="38100" dist="38100" dir="2700000" algn="tl">
                    <a:srgbClr val="C0C0C0"/>
                  </a:outerShdw>
                </a:effectLst>
                <a:latin typeface="Comic Sans MS" pitchFamily="66" charset="0"/>
              </a:rPr>
              <a:t>ποικιλομορφία της ιστολογικής βλάβης</a:t>
            </a:r>
          </a:p>
          <a:p>
            <a:pPr>
              <a:buFont typeface="Arial" charset="0"/>
              <a:buNone/>
              <a:defRPr/>
            </a:pPr>
            <a:r>
              <a:rPr lang="el-GR" sz="2400" i="1" smtClean="0">
                <a:effectLst>
                  <a:outerShdw blurRad="38100" dist="38100" dir="2700000" algn="tl">
                    <a:srgbClr val="C0C0C0"/>
                  </a:outerShdw>
                </a:effectLst>
                <a:latin typeface="Comic Sans MS" pitchFamily="66" charset="0"/>
              </a:rPr>
              <a:t> </a:t>
            </a:r>
            <a:r>
              <a:rPr lang="el-GR" sz="2400" b="1" i="1" smtClean="0">
                <a:solidFill>
                  <a:schemeClr val="folHlink"/>
                </a:solidFill>
                <a:effectLst>
                  <a:outerShdw blurRad="38100" dist="38100" dir="2700000" algn="tl">
                    <a:srgbClr val="C0C0C0"/>
                  </a:outerShdw>
                </a:effectLst>
                <a:latin typeface="Comic Sans MS" pitchFamily="66" charset="0"/>
              </a:rPr>
              <a:t>Αυτοαντισώματα</a:t>
            </a:r>
            <a:r>
              <a:rPr lang="el-GR" sz="2400" b="1" i="1" smtClean="0">
                <a:effectLst>
                  <a:outerShdw blurRad="38100" dist="38100" dir="2700000" algn="tl">
                    <a:srgbClr val="C0C0C0"/>
                  </a:outerShdw>
                </a:effectLst>
                <a:latin typeface="Comic Sans MS" pitchFamily="66" charset="0"/>
              </a:rPr>
              <a:t> </a:t>
            </a:r>
            <a:r>
              <a:rPr lang="el-GR" sz="2400" i="1" smtClean="0">
                <a:effectLst>
                  <a:outerShdw blurRad="38100" dist="38100" dir="2700000" algn="tl">
                    <a:srgbClr val="C0C0C0"/>
                  </a:outerShdw>
                </a:effectLst>
                <a:latin typeface="Comic Sans MS" pitchFamily="66" charset="0"/>
              </a:rPr>
              <a:t>μπορεί να στρέφονται κατά εγγενών </a:t>
            </a:r>
          </a:p>
          <a:p>
            <a:pPr>
              <a:buFont typeface="Arial" charset="0"/>
              <a:buNone/>
              <a:defRPr/>
            </a:pPr>
            <a:r>
              <a:rPr lang="el-GR" sz="2400" i="1" smtClean="0">
                <a:effectLst>
                  <a:outerShdw blurRad="38100" dist="38100" dir="2700000" algn="tl">
                    <a:srgbClr val="C0C0C0"/>
                  </a:outerShdw>
                </a:effectLst>
                <a:latin typeface="Comic Sans MS" pitchFamily="66" charset="0"/>
              </a:rPr>
              <a:t> συστατικών του σπειράματος, όπως της εξωκυτταρίου </a:t>
            </a:r>
          </a:p>
          <a:p>
            <a:pPr>
              <a:buFont typeface="Arial" charset="0"/>
              <a:buNone/>
              <a:defRPr/>
            </a:pPr>
            <a:r>
              <a:rPr lang="el-GR" sz="2400" i="1" smtClean="0">
                <a:effectLst>
                  <a:outerShdw blurRad="38100" dist="38100" dir="2700000" algn="tl">
                    <a:srgbClr val="C0C0C0"/>
                  </a:outerShdw>
                </a:effectLst>
                <a:latin typeface="Comic Sans MS" pitchFamily="66" charset="0"/>
              </a:rPr>
              <a:t> θεμελίου ουσίας ή γλυκοπρωτεϊνών του κυτταρικού τοιχώματος</a:t>
            </a:r>
          </a:p>
          <a:p>
            <a:pPr>
              <a:buFont typeface="Arial" charset="0"/>
              <a:buNone/>
              <a:defRPr/>
            </a:pPr>
            <a:r>
              <a:rPr lang="el-GR" sz="2400" i="1" smtClean="0">
                <a:effectLst>
                  <a:outerShdw blurRad="38100" dist="38100" dir="2700000" algn="tl">
                    <a:srgbClr val="C0C0C0"/>
                  </a:outerShdw>
                </a:effectLst>
                <a:latin typeface="Comic Sans MS" pitchFamily="66" charset="0"/>
              </a:rPr>
              <a:t> Επιπρόσθετα εναποτίθενται </a:t>
            </a:r>
            <a:r>
              <a:rPr lang="el-GR" sz="2400" b="1" i="1" smtClean="0">
                <a:solidFill>
                  <a:srgbClr val="009900"/>
                </a:solidFill>
                <a:effectLst>
                  <a:outerShdw blurRad="38100" dist="38100" dir="2700000" algn="tl">
                    <a:srgbClr val="C0C0C0"/>
                  </a:outerShdw>
                </a:effectLst>
                <a:latin typeface="Comic Sans MS" pitchFamily="66" charset="0"/>
              </a:rPr>
              <a:t>ανοσοσυμπλέγματα </a:t>
            </a:r>
            <a:r>
              <a:rPr lang="el-GR" sz="2400" i="1" smtClean="0">
                <a:effectLst>
                  <a:outerShdw blurRad="38100" dist="38100" dir="2700000" algn="tl">
                    <a:srgbClr val="C0C0C0"/>
                  </a:outerShdw>
                </a:effectLst>
                <a:latin typeface="Comic Sans MS" pitchFamily="66" charset="0"/>
              </a:rPr>
              <a:t> που </a:t>
            </a:r>
            <a:endParaRPr lang="en-US" sz="2400" i="1" smtClean="0">
              <a:effectLst>
                <a:outerShdw blurRad="38100" dist="38100" dir="2700000" algn="tl">
                  <a:srgbClr val="C0C0C0"/>
                </a:outerShdw>
              </a:effectLst>
              <a:latin typeface="Comic Sans MS" pitchFamily="66" charset="0"/>
            </a:endParaRPr>
          </a:p>
          <a:p>
            <a:pPr>
              <a:buFont typeface="Arial" charset="0"/>
              <a:buNone/>
              <a:defRPr/>
            </a:pPr>
            <a:r>
              <a:rPr lang="en-US" sz="2400" i="1" smtClean="0">
                <a:effectLst>
                  <a:outerShdw blurRad="38100" dist="38100" dir="2700000" algn="tl">
                    <a:srgbClr val="C0C0C0"/>
                  </a:outerShdw>
                </a:effectLst>
                <a:latin typeface="Comic Sans MS" pitchFamily="66" charset="0"/>
              </a:rPr>
              <a:t> </a:t>
            </a:r>
            <a:r>
              <a:rPr lang="el-GR" sz="2400" i="1" smtClean="0">
                <a:effectLst>
                  <a:outerShdw blurRad="38100" dist="38100" dir="2700000" algn="tl">
                    <a:srgbClr val="C0C0C0"/>
                  </a:outerShdw>
                </a:effectLst>
                <a:latin typeface="Comic Sans MS" pitchFamily="66" charset="0"/>
              </a:rPr>
              <a:t>σχηματίζονται στην κυκλοφορία ή δημιουργούνται τοπικά μετά </a:t>
            </a:r>
            <a:endParaRPr lang="en-US" sz="2400" i="1" smtClean="0">
              <a:effectLst>
                <a:outerShdw blurRad="38100" dist="38100" dir="2700000" algn="tl">
                  <a:srgbClr val="C0C0C0"/>
                </a:outerShdw>
              </a:effectLst>
              <a:latin typeface="Comic Sans MS" pitchFamily="66" charset="0"/>
            </a:endParaRPr>
          </a:p>
          <a:p>
            <a:pPr>
              <a:buFont typeface="Arial" charset="0"/>
              <a:buNone/>
              <a:defRPr/>
            </a:pPr>
            <a:r>
              <a:rPr lang="en-US" sz="2400" i="1" smtClean="0">
                <a:effectLst>
                  <a:outerShdw blurRad="38100" dist="38100" dir="2700000" algn="tl">
                    <a:srgbClr val="C0C0C0"/>
                  </a:outerShdw>
                </a:effectLst>
                <a:latin typeface="Comic Sans MS" pitchFamily="66" charset="0"/>
              </a:rPr>
              <a:t> </a:t>
            </a:r>
            <a:r>
              <a:rPr lang="el-GR" sz="2400" i="1" smtClean="0">
                <a:effectLst>
                  <a:outerShdw blurRad="38100" dist="38100" dir="2700000" algn="tl">
                    <a:srgbClr val="C0C0C0"/>
                  </a:outerShdw>
                </a:effectLst>
                <a:latin typeface="Comic Sans MS" pitchFamily="66" charset="0"/>
              </a:rPr>
              <a:t>από </a:t>
            </a:r>
            <a:r>
              <a:rPr lang="en-US" sz="2400" i="1" smtClean="0">
                <a:effectLst>
                  <a:outerShdw blurRad="38100" dist="38100" dir="2700000" algn="tl">
                    <a:srgbClr val="C0C0C0"/>
                  </a:outerShdw>
                </a:effectLst>
                <a:latin typeface="Comic Sans MS" pitchFamily="66" charset="0"/>
              </a:rPr>
              <a:t>in situ </a:t>
            </a:r>
            <a:r>
              <a:rPr lang="el-GR" sz="2400" i="1" smtClean="0">
                <a:effectLst>
                  <a:outerShdw blurRad="38100" dist="38100" dir="2700000" algn="tl">
                    <a:srgbClr val="C0C0C0"/>
                  </a:outerShdw>
                </a:effectLst>
                <a:latin typeface="Comic Sans MS" pitchFamily="66" charset="0"/>
              </a:rPr>
              <a:t>σύνδεση με αντιγόνα που έχουν ήδη εναποτεθεί στο </a:t>
            </a:r>
            <a:endParaRPr lang="en-US" sz="2400" i="1" smtClean="0">
              <a:effectLst>
                <a:outerShdw blurRad="38100" dist="38100" dir="2700000" algn="tl">
                  <a:srgbClr val="C0C0C0"/>
                </a:outerShdw>
              </a:effectLst>
              <a:latin typeface="Comic Sans MS" pitchFamily="66" charset="0"/>
            </a:endParaRPr>
          </a:p>
          <a:p>
            <a:pPr>
              <a:buFont typeface="Arial" charset="0"/>
              <a:buNone/>
              <a:defRPr/>
            </a:pPr>
            <a:r>
              <a:rPr lang="en-US" sz="2400" i="1" smtClean="0">
                <a:effectLst>
                  <a:outerShdw blurRad="38100" dist="38100" dir="2700000" algn="tl">
                    <a:srgbClr val="C0C0C0"/>
                  </a:outerShdw>
                </a:effectLst>
                <a:latin typeface="Comic Sans MS" pitchFamily="66" charset="0"/>
              </a:rPr>
              <a:t> </a:t>
            </a:r>
            <a:r>
              <a:rPr lang="el-GR" sz="2400" i="1" smtClean="0">
                <a:effectLst>
                  <a:outerShdw blurRad="38100" dist="38100" dir="2700000" algn="tl">
                    <a:srgbClr val="C0C0C0"/>
                  </a:outerShdw>
                </a:effectLst>
                <a:latin typeface="Comic Sans MS" pitchFamily="66" charset="0"/>
              </a:rPr>
              <a:t>σπείραμα, όπως τα </a:t>
            </a:r>
            <a:r>
              <a:rPr lang="en-US" sz="2400" i="1" smtClean="0">
                <a:effectLst>
                  <a:outerShdw blurRad="38100" dist="38100" dir="2700000" algn="tl">
                    <a:srgbClr val="C0C0C0"/>
                  </a:outerShdw>
                </a:effectLst>
                <a:latin typeface="Comic Sans MS" pitchFamily="66" charset="0"/>
              </a:rPr>
              <a:t>ds DNA</a:t>
            </a:r>
            <a:endParaRPr lang="el-GR" sz="2400" i="1" smtClean="0">
              <a:effectLst>
                <a:outerShdw blurRad="38100" dist="38100" dir="2700000" algn="tl">
                  <a:srgbClr val="C0C0C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p:cNvSpPr>
          <p:nvPr>
            <p:ph type="title"/>
          </p:nvPr>
        </p:nvSpPr>
        <p:spPr/>
        <p:txBody>
          <a:bodyPr/>
          <a:lstStyle/>
          <a:p>
            <a:pPr>
              <a:defRPr/>
            </a:pPr>
            <a:r>
              <a:rPr lang="el-GR" sz="3200" b="1" i="1" smtClean="0">
                <a:solidFill>
                  <a:srgbClr val="FF0000"/>
                </a:solidFill>
                <a:effectLst>
                  <a:outerShdw blurRad="38100" dist="38100" dir="2700000" algn="tl">
                    <a:srgbClr val="C0C0C0"/>
                  </a:outerShdw>
                </a:effectLst>
                <a:latin typeface="Arial" charset="0"/>
              </a:rPr>
              <a:t>ΠΑΘΟΓΕΝΕΙΑ ΙΣΤΙΚΗΣ ΒΛΑΒΗΣ</a:t>
            </a:r>
            <a:endParaRPr lang="en-GB" sz="3200" b="1" i="1" smtClean="0">
              <a:solidFill>
                <a:srgbClr val="FF0000"/>
              </a:solidFill>
              <a:effectLst>
                <a:outerShdw blurRad="38100" dist="38100" dir="2700000" algn="tl">
                  <a:srgbClr val="C0C0C0"/>
                </a:outerShdw>
              </a:effectLst>
              <a:latin typeface="Arial" charset="0"/>
            </a:endParaRPr>
          </a:p>
        </p:txBody>
      </p:sp>
      <p:sp>
        <p:nvSpPr>
          <p:cNvPr id="73731" name="Rectangle 3"/>
          <p:cNvSpPr>
            <a:spLocks noGrp="1"/>
          </p:cNvSpPr>
          <p:nvPr>
            <p:ph type="body" idx="1"/>
          </p:nvPr>
        </p:nvSpPr>
        <p:spPr>
          <a:xfrm>
            <a:off x="0" y="1268413"/>
            <a:ext cx="9144000" cy="4857750"/>
          </a:xfrm>
          <a:ln>
            <a:solidFill>
              <a:schemeClr val="bg1"/>
            </a:solidFill>
          </a:ln>
        </p:spPr>
        <p:txBody>
          <a:bodyPr/>
          <a:lstStyle/>
          <a:p>
            <a:pPr>
              <a:buFont typeface="Arial" charset="0"/>
              <a:buNone/>
              <a:defRPr/>
            </a:pPr>
            <a:r>
              <a:rPr lang="en-US" smtClean="0"/>
              <a:t> </a:t>
            </a:r>
            <a:r>
              <a:rPr lang="el-GR" sz="2400" i="1" smtClean="0">
                <a:effectLst>
                  <a:outerShdw blurRad="38100" dist="38100" dir="2700000" algn="tl">
                    <a:srgbClr val="C0C0C0"/>
                  </a:outerShdw>
                </a:effectLst>
                <a:latin typeface="Comic Sans MS" pitchFamily="66" charset="0"/>
              </a:rPr>
              <a:t>Ακολούθως</a:t>
            </a:r>
            <a:r>
              <a:rPr lang="el-GR" smtClean="0">
                <a:latin typeface="Arial" charset="0"/>
              </a:rPr>
              <a:t> </a:t>
            </a:r>
            <a:r>
              <a:rPr lang="el-GR" sz="2400" i="1" smtClean="0">
                <a:effectLst>
                  <a:outerShdw blurRad="38100" dist="38100" dir="2700000" algn="tl">
                    <a:srgbClr val="C0C0C0"/>
                  </a:outerShdw>
                </a:effectLst>
                <a:latin typeface="Comic Sans MS" pitchFamily="66" charset="0"/>
              </a:rPr>
              <a:t>διεγείρεται το συμπλήρωμα και ακολουθεί μία φλεγμονώδης και κυτταροτοξική αντίδραση στους ιστούς όπως</a:t>
            </a:r>
          </a:p>
          <a:p>
            <a:pPr>
              <a:buFont typeface="Arial" charset="0"/>
              <a:buNone/>
              <a:defRPr/>
            </a:pPr>
            <a:r>
              <a:rPr lang="el-GR" sz="2400" i="1" smtClean="0">
                <a:effectLst>
                  <a:outerShdw blurRad="38100" dist="38100" dir="2700000" algn="tl">
                    <a:srgbClr val="C0C0C0"/>
                  </a:outerShdw>
                </a:effectLst>
                <a:latin typeface="Comic Sans MS" pitchFamily="66" charset="0"/>
              </a:rPr>
              <a:t>  α) κατά των ποδοκυττάρων σε </a:t>
            </a:r>
            <a:r>
              <a:rPr lang="el-GR" sz="2400" b="1" i="1" smtClean="0">
                <a:solidFill>
                  <a:schemeClr val="hlink"/>
                </a:solidFill>
                <a:effectLst>
                  <a:outerShdw blurRad="38100" dist="38100" dir="2700000" algn="tl">
                    <a:srgbClr val="C0C0C0"/>
                  </a:outerShdw>
                </a:effectLst>
                <a:latin typeface="Comic Sans MS" pitchFamily="66" charset="0"/>
              </a:rPr>
              <a:t>υποεπιθηλιακή  εναπόθεση </a:t>
            </a:r>
            <a:r>
              <a:rPr lang="en-US" sz="2400" b="1" i="1" smtClean="0">
                <a:solidFill>
                  <a:schemeClr val="hlink"/>
                </a:solidFill>
                <a:effectLst>
                  <a:outerShdw blurRad="38100" dist="38100" dir="2700000" algn="tl">
                    <a:srgbClr val="C0C0C0"/>
                  </a:outerShdw>
                </a:effectLst>
                <a:latin typeface="Comic Sans MS" pitchFamily="66" charset="0"/>
              </a:rPr>
              <a:t>IC</a:t>
            </a:r>
            <a:endParaRPr lang="el-GR" sz="2400" b="1" i="1" smtClean="0">
              <a:solidFill>
                <a:schemeClr val="hlink"/>
              </a:solidFill>
              <a:effectLst>
                <a:outerShdw blurRad="38100" dist="38100" dir="2700000" algn="tl">
                  <a:srgbClr val="C0C0C0"/>
                </a:outerShdw>
              </a:effectLst>
              <a:latin typeface="Comic Sans MS" pitchFamily="66" charset="0"/>
            </a:endParaRPr>
          </a:p>
          <a:p>
            <a:pPr>
              <a:buFont typeface="Arial" charset="0"/>
              <a:buNone/>
              <a:defRPr/>
            </a:pPr>
            <a:r>
              <a:rPr lang="el-GR" sz="2400" i="1" smtClean="0">
                <a:effectLst>
                  <a:outerShdw blurRad="38100" dist="38100" dir="2700000" algn="tl">
                    <a:srgbClr val="C0C0C0"/>
                  </a:outerShdw>
                </a:effectLst>
                <a:latin typeface="Comic Sans MS" pitchFamily="66" charset="0"/>
              </a:rPr>
              <a:t>  στη Μεμβρανώδη ΣΝ ή</a:t>
            </a:r>
          </a:p>
          <a:p>
            <a:pPr>
              <a:buFont typeface="Arial" charset="0"/>
              <a:buNone/>
              <a:defRPr/>
            </a:pPr>
            <a:r>
              <a:rPr lang="el-GR" sz="2400" i="1" smtClean="0">
                <a:effectLst>
                  <a:outerShdw blurRad="38100" dist="38100" dir="2700000" algn="tl">
                    <a:srgbClr val="C0C0C0"/>
                  </a:outerShdw>
                </a:effectLst>
                <a:latin typeface="Comic Sans MS" pitchFamily="66" charset="0"/>
              </a:rPr>
              <a:t>  β) κατά των ενδοθηλιακών κυττάρων στην υπερπλαστική εξιδρωματική ΣΝ  μετά από </a:t>
            </a:r>
            <a:r>
              <a:rPr lang="el-GR" sz="2400" b="1" i="1" smtClean="0">
                <a:solidFill>
                  <a:srgbClr val="009900"/>
                </a:solidFill>
                <a:effectLst>
                  <a:outerShdw blurRad="38100" dist="38100" dir="2700000" algn="tl">
                    <a:srgbClr val="C0C0C0"/>
                  </a:outerShdw>
                </a:effectLst>
                <a:latin typeface="Comic Sans MS" pitchFamily="66" charset="0"/>
              </a:rPr>
              <a:t>υπενδοθηλιακή εναπόθεση </a:t>
            </a:r>
            <a:r>
              <a:rPr lang="en-US" sz="2400" b="1" i="1" smtClean="0">
                <a:solidFill>
                  <a:srgbClr val="009900"/>
                </a:solidFill>
                <a:effectLst>
                  <a:outerShdw blurRad="38100" dist="38100" dir="2700000" algn="tl">
                    <a:srgbClr val="C0C0C0"/>
                  </a:outerShdw>
                </a:effectLst>
                <a:latin typeface="Comic Sans MS" pitchFamily="66" charset="0"/>
              </a:rPr>
              <a:t>IC</a:t>
            </a:r>
            <a:r>
              <a:rPr lang="el-GR" sz="2400" b="1" i="1" smtClean="0">
                <a:solidFill>
                  <a:srgbClr val="009900"/>
                </a:solidFill>
                <a:effectLst>
                  <a:outerShdw blurRad="38100" dist="38100" dir="2700000" algn="tl">
                    <a:srgbClr val="C0C0C0"/>
                  </a:outerShdw>
                </a:effectLst>
                <a:latin typeface="Comic Sans MS" pitchFamily="66" charset="0"/>
              </a:rPr>
              <a:t>.</a:t>
            </a:r>
            <a:endParaRPr lang="en-US" sz="2400" b="1" i="1" smtClean="0">
              <a:solidFill>
                <a:srgbClr val="009900"/>
              </a:solidFill>
              <a:effectLst>
                <a:outerShdw blurRad="38100" dist="38100" dir="2700000" algn="tl">
                  <a:srgbClr val="C0C0C0"/>
                </a:outerShdw>
              </a:effectLst>
              <a:latin typeface="Comic Sans MS" pitchFamily="66" charset="0"/>
            </a:endParaRPr>
          </a:p>
          <a:p>
            <a:pPr>
              <a:buFont typeface="Arial" charset="0"/>
              <a:buNone/>
              <a:defRPr/>
            </a:pPr>
            <a:r>
              <a:rPr lang="en-US" sz="2400" b="1" i="1" smtClean="0">
                <a:solidFill>
                  <a:srgbClr val="009900"/>
                </a:solidFill>
                <a:effectLst>
                  <a:outerShdw blurRad="38100" dist="38100" dir="2700000" algn="tl">
                    <a:srgbClr val="C0C0C0"/>
                  </a:outerShdw>
                </a:effectLst>
                <a:latin typeface="Comic Sans MS" pitchFamily="66" charset="0"/>
              </a:rPr>
              <a:t> </a:t>
            </a:r>
          </a:p>
          <a:p>
            <a:pPr>
              <a:buFont typeface="Arial" charset="0"/>
              <a:buNone/>
              <a:defRPr/>
            </a:pPr>
            <a:r>
              <a:rPr lang="en-US" sz="2400" i="1" smtClean="0">
                <a:effectLst>
                  <a:outerShdw blurRad="38100" dist="38100" dir="2700000" algn="tl">
                    <a:srgbClr val="C0C0C0"/>
                  </a:outerShdw>
                </a:effectLst>
                <a:latin typeface="Comic Sans MS" pitchFamily="66" charset="0"/>
              </a:rPr>
              <a:t>A</a:t>
            </a:r>
            <a:r>
              <a:rPr lang="el-GR" sz="2400" i="1" smtClean="0">
                <a:effectLst>
                  <a:outerShdw blurRad="38100" dist="38100" dir="2700000" algn="tl">
                    <a:srgbClr val="C0C0C0"/>
                  </a:outerShdw>
                </a:effectLst>
                <a:latin typeface="Comic Sans MS" pitchFamily="66" charset="0"/>
              </a:rPr>
              <a:t>β</a:t>
            </a:r>
            <a:r>
              <a:rPr lang="el-GR" sz="2400" i="1" smtClean="0">
                <a:effectLst>
                  <a:outerShdw blurRad="38100" dist="38100" dir="2700000" algn="tl">
                    <a:srgbClr val="C0C0C0"/>
                  </a:outerShdw>
                </a:effectLst>
                <a:latin typeface="Arial" charset="0"/>
              </a:rPr>
              <a:t> </a:t>
            </a:r>
            <a:r>
              <a:rPr lang="el-GR" sz="2400" i="1" smtClean="0">
                <a:effectLst>
                  <a:outerShdw blurRad="38100" dist="38100" dir="2700000" algn="tl">
                    <a:srgbClr val="C0C0C0"/>
                  </a:outerShdw>
                </a:effectLst>
                <a:latin typeface="Comic Sans MS" pitchFamily="66" charset="0"/>
              </a:rPr>
              <a:t>με αντιφωσφολιπιδική ή</a:t>
            </a:r>
            <a:r>
              <a:rPr lang="el-GR" sz="2400" i="1" smtClean="0">
                <a:effectLst>
                  <a:outerShdw blurRad="38100" dist="38100" dir="2700000" algn="tl">
                    <a:srgbClr val="C0C0C0"/>
                  </a:outerShdw>
                </a:effectLst>
                <a:latin typeface="Arial" charset="0"/>
              </a:rPr>
              <a:t> </a:t>
            </a:r>
            <a:r>
              <a:rPr lang="el-GR" sz="2400" i="1" smtClean="0">
                <a:effectLst>
                  <a:outerShdw blurRad="38100" dist="38100" dir="2700000" algn="tl">
                    <a:srgbClr val="C0C0C0"/>
                  </a:outerShdw>
                </a:effectLst>
                <a:latin typeface="Comic Sans MS" pitchFamily="66" charset="0"/>
              </a:rPr>
              <a:t>κρυοσφαιριναιμική δράση</a:t>
            </a:r>
            <a:r>
              <a:rPr lang="el-GR" sz="2400" i="1" smtClean="0">
                <a:effectLst>
                  <a:outerShdw blurRad="38100" dist="38100" dir="2700000" algn="tl">
                    <a:srgbClr val="C0C0C0"/>
                  </a:outerShdw>
                </a:effectLst>
                <a:latin typeface="Arial" charset="0"/>
              </a:rPr>
              <a:t> </a:t>
            </a:r>
            <a:r>
              <a:rPr lang="el-GR" sz="2400" i="1" smtClean="0">
                <a:effectLst>
                  <a:outerShdw blurRad="38100" dist="38100" dir="2700000" algn="tl">
                    <a:srgbClr val="C0C0C0"/>
                  </a:outerShdw>
                </a:effectLst>
                <a:latin typeface="Comic Sans MS" pitchFamily="66" charset="0"/>
              </a:rPr>
              <a:t>μπορεί να </a:t>
            </a:r>
          </a:p>
          <a:p>
            <a:pPr>
              <a:buFont typeface="Arial" charset="0"/>
              <a:buNone/>
              <a:defRPr/>
            </a:pPr>
            <a:r>
              <a:rPr lang="el-GR" sz="2400" i="1" smtClean="0">
                <a:effectLst>
                  <a:outerShdw blurRad="38100" dist="38100" dir="2700000" algn="tl">
                    <a:srgbClr val="C0C0C0"/>
                  </a:outerShdw>
                </a:effectLst>
                <a:latin typeface="Arial" charset="0"/>
              </a:rPr>
              <a:t>   </a:t>
            </a:r>
            <a:r>
              <a:rPr lang="el-GR" sz="2400" i="1" smtClean="0">
                <a:effectLst>
                  <a:outerShdw blurRad="38100" dist="38100" dir="2700000" algn="tl">
                    <a:srgbClr val="C0C0C0"/>
                  </a:outerShdw>
                </a:effectLst>
                <a:latin typeface="Comic Sans MS" pitchFamily="66" charset="0"/>
              </a:rPr>
              <a:t>προκαλέσουν</a:t>
            </a:r>
            <a:r>
              <a:rPr lang="el-GR" sz="2400" i="1" smtClean="0">
                <a:effectLst>
                  <a:outerShdw blurRad="38100" dist="38100" dir="2700000" algn="tl">
                    <a:srgbClr val="C0C0C0"/>
                  </a:outerShdw>
                </a:effectLst>
                <a:latin typeface="Arial" charset="0"/>
              </a:rPr>
              <a:t> </a:t>
            </a:r>
            <a:r>
              <a:rPr lang="el-GR" sz="2400" b="1" i="1" smtClean="0">
                <a:solidFill>
                  <a:schemeClr val="folHlink"/>
                </a:solidFill>
                <a:effectLst>
                  <a:outerShdw blurRad="38100" dist="38100" dir="2700000" algn="tl">
                    <a:srgbClr val="C0C0C0"/>
                  </a:outerShdw>
                </a:effectLst>
                <a:latin typeface="Comic Sans MS" pitchFamily="66" charset="0"/>
              </a:rPr>
              <a:t>θρομβωτικές ή φλεγμονώδεις</a:t>
            </a:r>
            <a:r>
              <a:rPr lang="el-GR" sz="2400" b="1" i="1" smtClean="0">
                <a:solidFill>
                  <a:schemeClr val="folHlink"/>
                </a:solidFill>
                <a:effectLst>
                  <a:outerShdw blurRad="38100" dist="38100" dir="2700000" algn="tl">
                    <a:srgbClr val="C0C0C0"/>
                  </a:outerShdw>
                </a:effectLst>
                <a:latin typeface="Arial" charset="0"/>
              </a:rPr>
              <a:t> </a:t>
            </a:r>
            <a:r>
              <a:rPr lang="el-GR" sz="2400" b="1" i="1" smtClean="0">
                <a:solidFill>
                  <a:schemeClr val="folHlink"/>
                </a:solidFill>
                <a:effectLst>
                  <a:outerShdw blurRad="38100" dist="38100" dir="2700000" algn="tl">
                    <a:srgbClr val="C0C0C0"/>
                  </a:outerShdw>
                </a:effectLst>
                <a:latin typeface="Comic Sans MS" pitchFamily="66" charset="0"/>
              </a:rPr>
              <a:t>αγγειακές βλάβες.</a:t>
            </a:r>
          </a:p>
          <a:p>
            <a:pPr>
              <a:buFont typeface="Arial" charset="0"/>
              <a:buNone/>
              <a:defRPr/>
            </a:pPr>
            <a:r>
              <a:rPr lang="el-GR" sz="2400" b="1" i="1" smtClean="0">
                <a:solidFill>
                  <a:schemeClr val="folHlink"/>
                </a:solidFill>
                <a:effectLst>
                  <a:outerShdw blurRad="38100" dist="38100" dir="2700000" algn="tl">
                    <a:srgbClr val="C0C0C0"/>
                  </a:outerShdw>
                </a:effectLst>
                <a:latin typeface="Arial" charset="0"/>
              </a:rPr>
              <a:t> </a:t>
            </a:r>
            <a:endParaRPr lang="en-US" sz="2400" b="1" i="1" smtClean="0">
              <a:solidFill>
                <a:schemeClr val="folHlink"/>
              </a:solidFill>
              <a:effectLst>
                <a:outerShdw blurRad="38100" dist="38100" dir="2700000" algn="tl">
                  <a:srgbClr val="C0C0C0"/>
                </a:outerShdw>
              </a:effectLst>
              <a:latin typeface="Arial" charset="0"/>
            </a:endParaRPr>
          </a:p>
          <a:p>
            <a:pPr>
              <a:buFont typeface="Arial" charset="0"/>
              <a:buNone/>
              <a:defRPr/>
            </a:pPr>
            <a:r>
              <a:rPr lang="el-GR" sz="2400" i="1" smtClean="0">
                <a:effectLst>
                  <a:outerShdw blurRad="38100" dist="38100" dir="2700000" algn="tl">
                    <a:srgbClr val="C0C0C0"/>
                  </a:outerShdw>
                </a:effectLst>
                <a:latin typeface="Comic Sans MS" pitchFamily="66" charset="0"/>
              </a:rPr>
              <a:t>Σε </a:t>
            </a:r>
            <a:r>
              <a:rPr lang="en-US" sz="2400" i="1" smtClean="0">
                <a:effectLst>
                  <a:outerShdw blurRad="38100" dist="38100" dir="2700000" algn="tl">
                    <a:srgbClr val="C0C0C0"/>
                  </a:outerShdw>
                </a:effectLst>
                <a:latin typeface="Comic Sans MS" pitchFamily="66" charset="0"/>
              </a:rPr>
              <a:t>ANCA+ </a:t>
            </a:r>
            <a:r>
              <a:rPr lang="el-GR" sz="2400" i="1" smtClean="0">
                <a:effectLst>
                  <a:outerShdw blurRad="38100" dist="38100" dir="2700000" algn="tl">
                    <a:srgbClr val="C0C0C0"/>
                  </a:outerShdw>
                </a:effectLst>
                <a:latin typeface="Comic Sans MS" pitchFamily="66" charset="0"/>
              </a:rPr>
              <a:t>νεφρίτιδα ΣΕΛ με μηχανισμούς ανάλογους με τις ανοσοπενικές αγγειίτιδες μπορεί να προκληθούν αντίστοιχες </a:t>
            </a:r>
          </a:p>
          <a:p>
            <a:pPr>
              <a:buFont typeface="Arial" charset="0"/>
              <a:buNone/>
              <a:defRPr/>
            </a:pPr>
            <a:r>
              <a:rPr lang="el-GR" sz="2400" i="1" smtClean="0">
                <a:effectLst>
                  <a:outerShdw blurRad="38100" dist="38100" dir="2700000" algn="tl">
                    <a:srgbClr val="C0C0C0"/>
                  </a:outerShdw>
                </a:effectLst>
                <a:latin typeface="Comic Sans MS" pitchFamily="66" charset="0"/>
              </a:rPr>
              <a:t>   βλάβες.</a:t>
            </a:r>
            <a:endParaRPr lang="en-GB" sz="2400" i="1" smtClean="0">
              <a:effectLst>
                <a:outerShdw blurRad="38100" dist="38100" dir="2700000" algn="tl">
                  <a:srgbClr val="C0C0C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1 - Τίτλος"/>
          <p:cNvSpPr>
            <a:spLocks noGrp="1"/>
          </p:cNvSpPr>
          <p:nvPr>
            <p:ph type="title" idx="4294967295"/>
          </p:nvPr>
        </p:nvSpPr>
        <p:spPr/>
        <p:txBody>
          <a:bodyPr/>
          <a:lstStyle/>
          <a:p>
            <a:pPr eaLnBrk="1" hangingPunct="1">
              <a:defRPr/>
            </a:pPr>
            <a:r>
              <a:rPr lang="el-GR" sz="3200" b="1" i="1" smtClean="0">
                <a:solidFill>
                  <a:schemeClr val="folHlink"/>
                </a:solidFill>
                <a:effectLst>
                  <a:outerShdw blurRad="38100" dist="38100" dir="2700000" algn="tl">
                    <a:srgbClr val="C0C0C0"/>
                  </a:outerShdw>
                </a:effectLst>
                <a:latin typeface="Arial" charset="0"/>
              </a:rPr>
              <a:t>ΤΥΠΟΙ ΙΣΤΙΚΗΣ ΒΛΑΒΗΣ</a:t>
            </a:r>
            <a:endParaRPr lang="en-GB" sz="3200" b="1" i="1" smtClean="0">
              <a:solidFill>
                <a:schemeClr val="folHlink"/>
              </a:solidFill>
              <a:effectLst>
                <a:outerShdw blurRad="38100" dist="38100" dir="2700000" algn="tl">
                  <a:srgbClr val="C0C0C0"/>
                </a:outerShdw>
              </a:effectLst>
              <a:latin typeface="Arial" charset="0"/>
            </a:endParaRPr>
          </a:p>
        </p:txBody>
      </p:sp>
      <p:pic>
        <p:nvPicPr>
          <p:cNvPr id="17410" name="Picture 2"/>
          <p:cNvPicPr>
            <a:picLocks noGrp="1" noChangeAspect="1" noChangeArrowheads="1"/>
          </p:cNvPicPr>
          <p:nvPr>
            <p:ph idx="4294967295"/>
          </p:nvPr>
        </p:nvPicPr>
        <p:blipFill>
          <a:blip r:embed="rId2"/>
          <a:srcRect/>
          <a:stretch>
            <a:fillRect/>
          </a:stretch>
        </p:blipFill>
        <p:spPr>
          <a:xfrm>
            <a:off x="179388" y="1844675"/>
            <a:ext cx="4826000" cy="3935413"/>
          </a:xfrm>
        </p:spPr>
      </p:pic>
      <p:sp>
        <p:nvSpPr>
          <p:cNvPr id="17413" name="Text Box 5"/>
          <p:cNvSpPr txBox="1">
            <a:spLocks noChangeArrowheads="1"/>
          </p:cNvSpPr>
          <p:nvPr/>
        </p:nvSpPr>
        <p:spPr bwMode="auto">
          <a:xfrm>
            <a:off x="5472113" y="2708275"/>
            <a:ext cx="3671887" cy="1314450"/>
          </a:xfrm>
          <a:prstGeom prst="rect">
            <a:avLst/>
          </a:prstGeom>
          <a:noFill/>
          <a:ln w="9525">
            <a:noFill/>
            <a:miter lim="800000"/>
            <a:headEnd/>
            <a:tailEnd/>
          </a:ln>
          <a:effectLst/>
        </p:spPr>
        <p:txBody>
          <a:bodyPr>
            <a:spAutoFit/>
          </a:bodyPr>
          <a:lstStyle/>
          <a:p>
            <a:pPr>
              <a:spcBef>
                <a:spcPct val="50000"/>
              </a:spcBef>
              <a:defRPr/>
            </a:pPr>
            <a:r>
              <a:rPr lang="el-GR" sz="1600" i="1">
                <a:effectLst>
                  <a:outerShdw blurRad="38100" dist="38100" dir="2700000" algn="tl">
                    <a:srgbClr val="C0C0C0"/>
                  </a:outerShdw>
                </a:effectLst>
              </a:rPr>
              <a:t>διήθηση από λευκοκύτταρα, βλάβη και υπερπλασία ενδοθηλαικών κυττάρων. Συχνά υπερπλασία μεσαγγείου, ρήξη </a:t>
            </a:r>
            <a:r>
              <a:rPr lang="en-US" sz="1600" i="1">
                <a:effectLst>
                  <a:outerShdw blurRad="38100" dist="38100" dir="2700000" algn="tl">
                    <a:srgbClr val="C0C0C0"/>
                  </a:outerShdw>
                </a:effectLst>
              </a:rPr>
              <a:t>GBM, </a:t>
            </a:r>
            <a:r>
              <a:rPr lang="el-GR" sz="1600" i="1">
                <a:effectLst>
                  <a:outerShdw blurRad="38100" dist="38100" dir="2700000" algn="tl">
                    <a:srgbClr val="C0C0C0"/>
                  </a:outerShdw>
                </a:effectLst>
              </a:rPr>
              <a:t>μηνοειδείς σχηματισμοί, όπως στη Μεταστρεπτοκοκκική ΣΝ</a:t>
            </a:r>
            <a:endParaRPr lang="el-GR" sz="1600" i="1">
              <a:effectLst>
                <a:outerShdw blurRad="38100" dist="38100" dir="2700000" algn="tl">
                  <a:srgbClr val="C0C0C0"/>
                </a:outerShdw>
              </a:effectLst>
              <a:cs typeface="Arial" charset="0"/>
            </a:endParaRPr>
          </a:p>
        </p:txBody>
      </p:sp>
      <p:sp>
        <p:nvSpPr>
          <p:cNvPr id="17414" name="Text Box 6"/>
          <p:cNvSpPr txBox="1">
            <a:spLocks noChangeArrowheads="1"/>
          </p:cNvSpPr>
          <p:nvPr/>
        </p:nvSpPr>
        <p:spPr bwMode="auto">
          <a:xfrm>
            <a:off x="5614988" y="1557338"/>
            <a:ext cx="3529012" cy="825500"/>
          </a:xfrm>
          <a:prstGeom prst="rect">
            <a:avLst/>
          </a:prstGeom>
          <a:noFill/>
          <a:ln w="9525">
            <a:noFill/>
            <a:miter lim="800000"/>
            <a:headEnd/>
            <a:tailEnd/>
          </a:ln>
          <a:effectLst/>
        </p:spPr>
        <p:txBody>
          <a:bodyPr>
            <a:spAutoFit/>
          </a:bodyPr>
          <a:lstStyle/>
          <a:p>
            <a:pPr>
              <a:spcBef>
                <a:spcPct val="50000"/>
              </a:spcBef>
              <a:defRPr/>
            </a:pPr>
            <a:r>
              <a:rPr lang="el-GR" sz="1600" i="1">
                <a:effectLst>
                  <a:outerShdw blurRad="38100" dist="38100" dir="2700000" algn="tl">
                    <a:srgbClr val="C0C0C0"/>
                  </a:outerShdw>
                </a:effectLst>
              </a:rPr>
              <a:t>Μη εξιδρωματική, μη υπερπλαστική βλάβη του τριχοειδικού τοιχώματος, όπως στη Μεμβρανώδη ΣΝ </a:t>
            </a:r>
            <a:endParaRPr lang="en-GB" sz="1600" i="1">
              <a:effectLst>
                <a:outerShdw blurRad="38100" dist="38100" dir="2700000" algn="tl">
                  <a:srgbClr val="C0C0C0"/>
                </a:outerShdw>
              </a:effectLst>
            </a:endParaRPr>
          </a:p>
        </p:txBody>
      </p:sp>
      <p:sp>
        <p:nvSpPr>
          <p:cNvPr id="26629" name="Text Box 8"/>
          <p:cNvSpPr txBox="1">
            <a:spLocks noChangeArrowheads="1"/>
          </p:cNvSpPr>
          <p:nvPr/>
        </p:nvSpPr>
        <p:spPr bwMode="auto">
          <a:xfrm>
            <a:off x="5508625" y="5300663"/>
            <a:ext cx="3024188" cy="336550"/>
          </a:xfrm>
          <a:prstGeom prst="rect">
            <a:avLst/>
          </a:prstGeom>
          <a:noFill/>
          <a:ln w="9525">
            <a:noFill/>
            <a:miter lim="800000"/>
            <a:headEnd/>
            <a:tailEnd/>
          </a:ln>
        </p:spPr>
        <p:txBody>
          <a:bodyPr>
            <a:spAutoFit/>
          </a:bodyPr>
          <a:lstStyle/>
          <a:p>
            <a:pPr>
              <a:spcBef>
                <a:spcPct val="50000"/>
              </a:spcBef>
            </a:pPr>
            <a:endParaRPr lang="en-GB" sz="1600"/>
          </a:p>
        </p:txBody>
      </p:sp>
      <p:sp>
        <p:nvSpPr>
          <p:cNvPr id="17418" name="Text Box 10"/>
          <p:cNvSpPr txBox="1">
            <a:spLocks noChangeArrowheads="1"/>
          </p:cNvSpPr>
          <p:nvPr/>
        </p:nvSpPr>
        <p:spPr bwMode="auto">
          <a:xfrm>
            <a:off x="5614988" y="4797425"/>
            <a:ext cx="3529012" cy="947738"/>
          </a:xfrm>
          <a:prstGeom prst="rect">
            <a:avLst/>
          </a:prstGeom>
          <a:noFill/>
          <a:ln w="9525">
            <a:noFill/>
            <a:miter lim="800000"/>
            <a:headEnd/>
            <a:tailEnd/>
          </a:ln>
          <a:effectLst/>
        </p:spPr>
        <p:txBody>
          <a:bodyPr>
            <a:spAutoFit/>
          </a:bodyPr>
          <a:lstStyle/>
          <a:p>
            <a:pPr>
              <a:spcBef>
                <a:spcPct val="50000"/>
              </a:spcBef>
              <a:defRPr/>
            </a:pPr>
            <a:r>
              <a:rPr lang="el-GR" sz="1600" i="1">
                <a:effectLst>
                  <a:outerShdw blurRad="38100" dist="38100" dir="2700000" algn="tl">
                    <a:srgbClr val="C0C0C0"/>
                  </a:outerShdw>
                </a:effectLst>
              </a:rPr>
              <a:t>↑κυττάρων, </a:t>
            </a:r>
            <a:r>
              <a:rPr lang="el-GR" sz="1600" i="1">
                <a:effectLst>
                  <a:outerShdw blurRad="38100" dist="38100" dir="2700000" algn="tl">
                    <a:srgbClr val="C0C0C0"/>
                  </a:outerShdw>
                </a:effectLst>
                <a:latin typeface="Arial" charset="0"/>
                <a:cs typeface="Arial" charset="0"/>
              </a:rPr>
              <a:t>↑</a:t>
            </a:r>
            <a:r>
              <a:rPr lang="el-GR" sz="1600" i="1">
                <a:effectLst>
                  <a:outerShdw blurRad="38100" dist="38100" dir="2700000" algn="tl">
                    <a:srgbClr val="C0C0C0"/>
                  </a:outerShdw>
                </a:effectLst>
              </a:rPr>
              <a:t>Θεμελίου Ουσίας, όπως στην </a:t>
            </a:r>
            <a:r>
              <a:rPr lang="en-US" sz="1600" i="1">
                <a:effectLst>
                  <a:outerShdw blurRad="38100" dist="38100" dir="2700000" algn="tl">
                    <a:srgbClr val="C0C0C0"/>
                  </a:outerShdw>
                </a:effectLst>
              </a:rPr>
              <a:t>IgA </a:t>
            </a:r>
            <a:r>
              <a:rPr lang="el-GR" sz="1600" i="1">
                <a:effectLst>
                  <a:outerShdw blurRad="38100" dist="38100" dir="2700000" algn="tl">
                    <a:srgbClr val="C0C0C0"/>
                  </a:outerShdw>
                </a:effectLst>
              </a:rPr>
              <a:t>νεφροπάθεια</a:t>
            </a:r>
          </a:p>
          <a:p>
            <a:pPr>
              <a:spcBef>
                <a:spcPct val="50000"/>
              </a:spcBef>
              <a:defRPr/>
            </a:pPr>
            <a:endParaRPr lang="en-GB" sz="1600"/>
          </a:p>
        </p:txBody>
      </p:sp>
      <p:sp>
        <p:nvSpPr>
          <p:cNvPr id="17419" name="AutoShape 11"/>
          <p:cNvSpPr>
            <a:spLocks noChangeArrowheads="1"/>
          </p:cNvSpPr>
          <p:nvPr/>
        </p:nvSpPr>
        <p:spPr bwMode="auto">
          <a:xfrm>
            <a:off x="5003800" y="5013325"/>
            <a:ext cx="576263" cy="71438"/>
          </a:xfrm>
          <a:prstGeom prst="rightArrow">
            <a:avLst>
              <a:gd name="adj1" fmla="val 50000"/>
              <a:gd name="adj2" fmla="val 201665"/>
            </a:avLst>
          </a:prstGeom>
          <a:solidFill>
            <a:schemeClr val="tx1"/>
          </a:solidFill>
          <a:ln w="57150">
            <a:solidFill>
              <a:schemeClr val="tx1"/>
            </a:solidFill>
            <a:miter lim="800000"/>
            <a:headEnd/>
            <a:tailEnd/>
          </a:ln>
        </p:spPr>
        <p:txBody>
          <a:bodyPr wrap="none" anchor="ctr"/>
          <a:lstStyle/>
          <a:p>
            <a:endParaRPr lang="en-GB" sz="1600"/>
          </a:p>
        </p:txBody>
      </p:sp>
      <p:sp>
        <p:nvSpPr>
          <p:cNvPr id="17420" name="AutoShape 12"/>
          <p:cNvSpPr>
            <a:spLocks noChangeArrowheads="1"/>
          </p:cNvSpPr>
          <p:nvPr/>
        </p:nvSpPr>
        <p:spPr bwMode="auto">
          <a:xfrm>
            <a:off x="5003800" y="2997200"/>
            <a:ext cx="504825" cy="73025"/>
          </a:xfrm>
          <a:prstGeom prst="rightArrow">
            <a:avLst>
              <a:gd name="adj1" fmla="val 50000"/>
              <a:gd name="adj2" fmla="val 172826"/>
            </a:avLst>
          </a:prstGeom>
          <a:solidFill>
            <a:schemeClr val="hlink"/>
          </a:solidFill>
          <a:ln w="57150">
            <a:solidFill>
              <a:schemeClr val="hlink"/>
            </a:solidFill>
            <a:miter lim="800000"/>
            <a:headEnd/>
            <a:tailEnd/>
          </a:ln>
        </p:spPr>
        <p:txBody>
          <a:bodyPr wrap="none" anchor="ctr"/>
          <a:lstStyle/>
          <a:p>
            <a:endParaRPr lang="en-GB" sz="1600"/>
          </a:p>
        </p:txBody>
      </p:sp>
      <p:sp>
        <p:nvSpPr>
          <p:cNvPr id="17421" name="AutoShape 13"/>
          <p:cNvSpPr>
            <a:spLocks noChangeArrowheads="1"/>
          </p:cNvSpPr>
          <p:nvPr/>
        </p:nvSpPr>
        <p:spPr bwMode="auto">
          <a:xfrm>
            <a:off x="5076825" y="1989138"/>
            <a:ext cx="431800" cy="71437"/>
          </a:xfrm>
          <a:prstGeom prst="rightArrow">
            <a:avLst>
              <a:gd name="adj1" fmla="val 50000"/>
              <a:gd name="adj2" fmla="val 151112"/>
            </a:avLst>
          </a:prstGeom>
          <a:solidFill>
            <a:srgbClr val="FF0000"/>
          </a:solidFill>
          <a:ln w="57150">
            <a:solidFill>
              <a:srgbClr val="FF0000"/>
            </a:solidFill>
            <a:miter lim="800000"/>
            <a:headEnd/>
            <a:tailEnd/>
          </a:ln>
        </p:spPr>
        <p:txBody>
          <a:bodyPr wrap="none" anchor="ctr"/>
          <a:lstStyle/>
          <a:p>
            <a:pPr algn="ctr"/>
            <a:endParaRPr lang="en-GB" sz="1600">
              <a:solidFill>
                <a:srgbClr val="FF0000"/>
              </a:solidFill>
            </a:endParaRPr>
          </a:p>
        </p:txBody>
      </p:sp>
      <p:sp>
        <p:nvSpPr>
          <p:cNvPr id="27659" name="Text Box 11"/>
          <p:cNvSpPr txBox="1">
            <a:spLocks noChangeArrowheads="1"/>
          </p:cNvSpPr>
          <p:nvPr/>
        </p:nvSpPr>
        <p:spPr bwMode="auto">
          <a:xfrm>
            <a:off x="323850" y="6021388"/>
            <a:ext cx="8820150" cy="641350"/>
          </a:xfrm>
          <a:prstGeom prst="rect">
            <a:avLst/>
          </a:prstGeom>
          <a:noFill/>
          <a:ln w="9525">
            <a:noFill/>
            <a:miter lim="800000"/>
            <a:headEnd/>
            <a:tailEnd/>
          </a:ln>
          <a:effectLst/>
        </p:spPr>
        <p:txBody>
          <a:bodyPr>
            <a:spAutoFit/>
          </a:bodyPr>
          <a:lstStyle/>
          <a:p>
            <a:pPr>
              <a:spcBef>
                <a:spcPct val="50000"/>
              </a:spcBef>
              <a:defRPr/>
            </a:pPr>
            <a:r>
              <a:rPr lang="el-GR" sz="1800" i="1">
                <a:effectLst>
                  <a:outerShdw blurRad="38100" dist="38100" dir="2700000" algn="tl">
                    <a:srgbClr val="C0C0C0"/>
                  </a:outerShdw>
                </a:effectLst>
              </a:rPr>
              <a:t>Η μεγάλη ποικιλομορφία της Νεφρίτιδας του Λύκου είναι το αποτέλεσμα της μη ειδικής απάντησης των ιστών στην εναπόθεση ανοσοσυμπλεγμάτων</a:t>
            </a:r>
            <a:endParaRPr lang="en-GB" sz="1800" i="1">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8066"/>
                                        </p:tgtEl>
                                        <p:attrNameLst>
                                          <p:attrName>style.visibility</p:attrName>
                                        </p:attrNameLst>
                                      </p:cBhvr>
                                      <p:to>
                                        <p:strVal val="visible"/>
                                      </p:to>
                                    </p:set>
                                    <p:animEffect transition="in" filter="wipe(down)">
                                      <p:cBhvr>
                                        <p:cTn id="7" dur="500"/>
                                        <p:tgtEl>
                                          <p:spTgt spid="88066"/>
                                        </p:tgtEl>
                                      </p:cBhvr>
                                    </p:animEffect>
                                  </p:childTnLst>
                                </p:cTn>
                              </p:par>
                              <p:par>
                                <p:cTn id="8" presetID="22" presetClass="entr" presetSubtype="4" fill="hold" nodeType="withEffect">
                                  <p:stCondLst>
                                    <p:cond delay="0"/>
                                  </p:stCondLst>
                                  <p:childTnLst>
                                    <p:set>
                                      <p:cBhvr>
                                        <p:cTn id="9" dur="1" fill="hold">
                                          <p:stCondLst>
                                            <p:cond delay="0"/>
                                          </p:stCondLst>
                                        </p:cTn>
                                        <p:tgtEl>
                                          <p:spTgt spid="17410"/>
                                        </p:tgtEl>
                                        <p:attrNameLst>
                                          <p:attrName>style.visibility</p:attrName>
                                        </p:attrNameLst>
                                      </p:cBhvr>
                                      <p:to>
                                        <p:strVal val="visible"/>
                                      </p:to>
                                    </p:set>
                                    <p:animEffect transition="in" filter="wipe(down)">
                                      <p:cBhvr>
                                        <p:cTn id="10" dur="5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419"/>
                                        </p:tgtEl>
                                        <p:attrNameLst>
                                          <p:attrName>style.visibility</p:attrName>
                                        </p:attrNameLst>
                                      </p:cBhvr>
                                      <p:to>
                                        <p:strVal val="visible"/>
                                      </p:to>
                                    </p:set>
                                    <p:animEffect transition="in" filter="wipe(down)">
                                      <p:cBhvr>
                                        <p:cTn id="15" dur="500"/>
                                        <p:tgtEl>
                                          <p:spTgt spid="1741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418"/>
                                        </p:tgtEl>
                                        <p:attrNameLst>
                                          <p:attrName>style.visibility</p:attrName>
                                        </p:attrNameLst>
                                      </p:cBhvr>
                                      <p:to>
                                        <p:strVal val="visible"/>
                                      </p:to>
                                    </p:set>
                                    <p:animEffect transition="in" filter="wipe(down)">
                                      <p:cBhvr>
                                        <p:cTn id="18" dur="500"/>
                                        <p:tgtEl>
                                          <p:spTgt spid="174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7420"/>
                                        </p:tgtEl>
                                        <p:attrNameLst>
                                          <p:attrName>style.visibility</p:attrName>
                                        </p:attrNameLst>
                                      </p:cBhvr>
                                      <p:to>
                                        <p:strVal val="visible"/>
                                      </p:to>
                                    </p:set>
                                    <p:animEffect transition="in" filter="wipe(down)">
                                      <p:cBhvr>
                                        <p:cTn id="23" dur="500"/>
                                        <p:tgtEl>
                                          <p:spTgt spid="1742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7413"/>
                                        </p:tgtEl>
                                        <p:attrNameLst>
                                          <p:attrName>style.visibility</p:attrName>
                                        </p:attrNameLst>
                                      </p:cBhvr>
                                      <p:to>
                                        <p:strVal val="visible"/>
                                      </p:to>
                                    </p:set>
                                    <p:animEffect transition="in" filter="wipe(down)">
                                      <p:cBhvr>
                                        <p:cTn id="26" dur="500"/>
                                        <p:tgtEl>
                                          <p:spTgt spid="174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7421"/>
                                        </p:tgtEl>
                                        <p:attrNameLst>
                                          <p:attrName>style.visibility</p:attrName>
                                        </p:attrNameLst>
                                      </p:cBhvr>
                                      <p:to>
                                        <p:strVal val="visible"/>
                                      </p:to>
                                    </p:set>
                                    <p:animEffect transition="in" filter="wipe(down)">
                                      <p:cBhvr>
                                        <p:cTn id="31" dur="500"/>
                                        <p:tgtEl>
                                          <p:spTgt spid="1742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7414"/>
                                        </p:tgtEl>
                                        <p:attrNameLst>
                                          <p:attrName>style.visibility</p:attrName>
                                        </p:attrNameLst>
                                      </p:cBhvr>
                                      <p:to>
                                        <p:strVal val="visible"/>
                                      </p:to>
                                    </p:set>
                                    <p:animEffect transition="in" filter="wipe(down)">
                                      <p:cBhvr>
                                        <p:cTn id="34"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p:bldP spid="17413" grpId="0"/>
      <p:bldP spid="17414" grpId="0"/>
      <p:bldP spid="17418" grpId="0"/>
      <p:bldP spid="17419" grpId="0" animBg="1"/>
      <p:bldP spid="17420" grpId="0" animBg="1"/>
      <p:bldP spid="174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p:cNvSpPr>
          <p:nvPr>
            <p:ph type="title" idx="4294967295"/>
          </p:nvPr>
        </p:nvSpPr>
        <p:spPr>
          <a:xfrm>
            <a:off x="457200" y="274638"/>
            <a:ext cx="8229600" cy="850900"/>
          </a:xfrm>
        </p:spPr>
        <p:txBody>
          <a:bodyPr/>
          <a:lstStyle/>
          <a:p>
            <a:pPr>
              <a:defRPr/>
            </a:pPr>
            <a:r>
              <a:rPr lang="en-GB" sz="3200" b="1" i="1" smtClean="0">
                <a:solidFill>
                  <a:srgbClr val="FF0000"/>
                </a:solidFill>
                <a:effectLst>
                  <a:outerShdw blurRad="38100" dist="38100" dir="2700000" algn="tl">
                    <a:srgbClr val="C0C0C0"/>
                  </a:outerShdw>
                </a:effectLst>
                <a:latin typeface="Comic Sans MS" pitchFamily="66" charset="0"/>
              </a:rPr>
              <a:t>Ιστική Βλάβη - Νεφρίτιδα του Λύκου</a:t>
            </a:r>
          </a:p>
        </p:txBody>
      </p:sp>
      <p:sp>
        <p:nvSpPr>
          <p:cNvPr id="118787" name="Rectangle 3"/>
          <p:cNvSpPr>
            <a:spLocks noGrp="1"/>
          </p:cNvSpPr>
          <p:nvPr>
            <p:ph type="body" idx="4294967295"/>
          </p:nvPr>
        </p:nvSpPr>
        <p:spPr>
          <a:xfrm>
            <a:off x="179388" y="1412875"/>
            <a:ext cx="8518525" cy="4857750"/>
          </a:xfrm>
        </p:spPr>
        <p:txBody>
          <a:bodyPr/>
          <a:lstStyle/>
          <a:p>
            <a:pPr>
              <a:lnSpc>
                <a:spcPct val="90000"/>
              </a:lnSpc>
              <a:buFont typeface="Arial" charset="0"/>
              <a:buNone/>
              <a:defRPr/>
            </a:pPr>
            <a:r>
              <a:rPr lang="en-GB" smtClean="0"/>
              <a:t>      </a:t>
            </a:r>
            <a:endParaRPr lang="en-GB" sz="2400" b="1" i="1" smtClean="0">
              <a:solidFill>
                <a:schemeClr val="folHlink"/>
              </a:solidFill>
              <a:effectLst>
                <a:outerShdw blurRad="38100" dist="38100" dir="2700000" algn="tl">
                  <a:srgbClr val="C0C0C0"/>
                </a:outerShdw>
              </a:effectLst>
              <a:latin typeface="Comic Sans MS" pitchFamily="66" charset="0"/>
            </a:endParaRPr>
          </a:p>
          <a:p>
            <a:pPr>
              <a:lnSpc>
                <a:spcPct val="90000"/>
              </a:lnSpc>
              <a:buFont typeface="Arial" charset="0"/>
              <a:buNone/>
              <a:defRPr/>
            </a:pPr>
            <a:r>
              <a:rPr lang="en-GB" sz="2400" b="1" i="1" smtClean="0">
                <a:solidFill>
                  <a:schemeClr val="folHlink"/>
                </a:solidFill>
                <a:effectLst>
                  <a:outerShdw blurRad="38100" dist="38100" dir="2700000" algn="tl">
                    <a:srgbClr val="C0C0C0"/>
                  </a:outerShdw>
                </a:effectLst>
                <a:latin typeface="Comic Sans MS" pitchFamily="66" charset="0"/>
              </a:rPr>
              <a:t>           Ταξινόμηση κατά WHO</a:t>
            </a:r>
          </a:p>
          <a:p>
            <a:pPr>
              <a:lnSpc>
                <a:spcPct val="90000"/>
              </a:lnSpc>
              <a:buFont typeface="Arial" charset="0"/>
              <a:buNone/>
              <a:defRPr/>
            </a:pPr>
            <a:r>
              <a:rPr lang="en-GB" sz="2400" i="1" smtClean="0">
                <a:effectLst>
                  <a:outerShdw blurRad="38100" dist="38100" dir="2700000" algn="tl">
                    <a:srgbClr val="C0C0C0"/>
                  </a:outerShdw>
                </a:effectLst>
                <a:latin typeface="Comic Sans MS" pitchFamily="66" charset="0"/>
              </a:rPr>
              <a:t>    I. Φυσιολογικό σπείραμα 4%</a:t>
            </a:r>
          </a:p>
          <a:p>
            <a:pPr>
              <a:lnSpc>
                <a:spcPct val="90000"/>
              </a:lnSpc>
              <a:buFont typeface="Arial" charset="0"/>
              <a:buNone/>
              <a:defRPr/>
            </a:pPr>
            <a:r>
              <a:rPr lang="en-GB" sz="2400" i="1" smtClean="0">
                <a:effectLst>
                  <a:outerShdw blurRad="38100" dist="38100" dir="2700000" algn="tl">
                    <a:srgbClr val="C0C0C0"/>
                  </a:outerShdw>
                </a:effectLst>
                <a:latin typeface="Comic Sans MS" pitchFamily="66" charset="0"/>
              </a:rPr>
              <a:t>    II. Βλάβες στο μεσάγγειο 17%</a:t>
            </a:r>
          </a:p>
          <a:p>
            <a:pPr>
              <a:lnSpc>
                <a:spcPct val="90000"/>
              </a:lnSpc>
              <a:buFont typeface="Arial" charset="0"/>
              <a:buNone/>
              <a:defRPr/>
            </a:pPr>
            <a:r>
              <a:rPr lang="en-GB" sz="2400" i="1" smtClean="0">
                <a:effectLst>
                  <a:outerShdw blurRad="38100" dist="38100" dir="2700000" algn="tl">
                    <a:srgbClr val="C0C0C0"/>
                  </a:outerShdw>
                </a:effectLst>
                <a:latin typeface="Comic Sans MS" pitchFamily="66" charset="0"/>
              </a:rPr>
              <a:t>   III. Εστιακή υπερπλαστική 24%</a:t>
            </a:r>
          </a:p>
          <a:p>
            <a:pPr>
              <a:lnSpc>
                <a:spcPct val="90000"/>
              </a:lnSpc>
              <a:buFont typeface="Arial" charset="0"/>
              <a:buNone/>
              <a:defRPr/>
            </a:pPr>
            <a:r>
              <a:rPr lang="en-GB" sz="2400" i="1" smtClean="0">
                <a:effectLst>
                  <a:outerShdw blurRad="38100" dist="38100" dir="2700000" algn="tl">
                    <a:srgbClr val="C0C0C0"/>
                  </a:outerShdw>
                </a:effectLst>
                <a:latin typeface="Comic Sans MS" pitchFamily="66" charset="0"/>
              </a:rPr>
              <a:t>   IV. Διάχυτη υπερπλαστική 38%</a:t>
            </a:r>
          </a:p>
          <a:p>
            <a:pPr>
              <a:lnSpc>
                <a:spcPct val="90000"/>
              </a:lnSpc>
              <a:buFont typeface="Arial" charset="0"/>
              <a:buNone/>
              <a:defRPr/>
            </a:pPr>
            <a:r>
              <a:rPr lang="en-GB" sz="2400" i="1" smtClean="0">
                <a:effectLst>
                  <a:outerShdw blurRad="38100" dist="38100" dir="2700000" algn="tl">
                    <a:srgbClr val="C0C0C0"/>
                  </a:outerShdw>
                </a:effectLst>
                <a:latin typeface="Comic Sans MS" pitchFamily="66" charset="0"/>
              </a:rPr>
              <a:t>  V. Μεμβρανώδης 15%</a:t>
            </a:r>
          </a:p>
          <a:p>
            <a:pPr>
              <a:lnSpc>
                <a:spcPct val="90000"/>
              </a:lnSpc>
              <a:buFont typeface="Arial" charset="0"/>
              <a:buNone/>
              <a:defRPr/>
            </a:pPr>
            <a:r>
              <a:rPr lang="en-GB" sz="2400" i="1" smtClean="0">
                <a:effectLst>
                  <a:outerShdw blurRad="38100" dist="38100" dir="2700000" algn="tl">
                    <a:srgbClr val="C0C0C0"/>
                  </a:outerShdw>
                </a:effectLst>
                <a:latin typeface="Comic Sans MS" pitchFamily="66" charset="0"/>
              </a:rPr>
              <a:t>  VI. Προχωρημένη Σκληρυντική 2%</a:t>
            </a:r>
          </a:p>
        </p:txBody>
      </p:sp>
      <p:sp>
        <p:nvSpPr>
          <p:cNvPr id="118788" name="Rectangle 4"/>
          <p:cNvSpPr>
            <a:spLocks noChangeArrowheads="1"/>
          </p:cNvSpPr>
          <p:nvPr/>
        </p:nvSpPr>
        <p:spPr bwMode="auto">
          <a:xfrm>
            <a:off x="6251575" y="6400800"/>
            <a:ext cx="2892425" cy="457200"/>
          </a:xfrm>
          <a:prstGeom prst="rect">
            <a:avLst/>
          </a:prstGeom>
          <a:noFill/>
          <a:ln w="9525">
            <a:noFill/>
            <a:miter lim="800000"/>
            <a:headEnd/>
            <a:tailEnd/>
          </a:ln>
          <a:effectLst/>
        </p:spPr>
        <p:txBody>
          <a:bodyPr wrap="none" anchor="ctr">
            <a:spAutoFit/>
          </a:bodyPr>
          <a:lstStyle/>
          <a:p>
            <a:pPr>
              <a:defRPr/>
            </a:pPr>
            <a:r>
              <a:rPr lang="el-GR" sz="1000" i="1">
                <a:effectLst>
                  <a:outerShdw blurRad="38100" dist="38100" dir="2700000" algn="tl">
                    <a:srgbClr val="C0C0C0"/>
                  </a:outerShdw>
                </a:effectLst>
                <a:hlinkClick r:id="rId2" tooltip="Medicine."/>
              </a:rPr>
              <a:t>Medicine (Baltimore).</a:t>
            </a:r>
            <a:r>
              <a:rPr lang="el-GR" sz="1000" i="1">
                <a:effectLst>
                  <a:outerShdw blurRad="38100" dist="38100" dir="2700000" algn="tl">
                    <a:srgbClr val="C0C0C0"/>
                  </a:outerShdw>
                </a:effectLst>
              </a:rPr>
              <a:t> 2010 Sep;89(5):300-7</a:t>
            </a:r>
            <a:r>
              <a:rPr lang="el-GR"/>
              <a:t> </a:t>
            </a:r>
          </a:p>
        </p:txBody>
      </p:sp>
      <p:sp>
        <p:nvSpPr>
          <p:cNvPr id="118789" name="Text Box 5"/>
          <p:cNvSpPr txBox="1">
            <a:spLocks noChangeArrowheads="1"/>
          </p:cNvSpPr>
          <p:nvPr/>
        </p:nvSpPr>
        <p:spPr bwMode="auto">
          <a:xfrm>
            <a:off x="250825" y="5013325"/>
            <a:ext cx="8893175" cy="396875"/>
          </a:xfrm>
          <a:prstGeom prst="rect">
            <a:avLst/>
          </a:prstGeom>
          <a:noFill/>
          <a:ln w="9525">
            <a:noFill/>
            <a:miter lim="800000"/>
            <a:headEnd/>
            <a:tailEnd/>
          </a:ln>
          <a:effectLst/>
        </p:spPr>
        <p:txBody>
          <a:bodyPr>
            <a:spAutoFit/>
          </a:bodyPr>
          <a:lstStyle/>
          <a:p>
            <a:pPr>
              <a:spcBef>
                <a:spcPct val="50000"/>
              </a:spcBef>
              <a:defRPr/>
            </a:pPr>
            <a:r>
              <a:rPr lang="en-US" sz="2000" i="1">
                <a:effectLst>
                  <a:outerShdw blurRad="38100" dist="38100" dir="2700000" algn="tl">
                    <a:srgbClr val="C0C0C0"/>
                  </a:outerShdw>
                </a:effectLst>
              </a:rPr>
              <a:t>                          190 </a:t>
            </a:r>
            <a:r>
              <a:rPr lang="el-GR" sz="2000" i="1">
                <a:effectLst>
                  <a:outerShdw blurRad="38100" dist="38100" dir="2700000" algn="tl">
                    <a:srgbClr val="C0C0C0"/>
                  </a:outerShdw>
                </a:effectLst>
              </a:rPr>
              <a:t>Καυκάσιοι Ισπανικής καταγωγής</a:t>
            </a:r>
            <a:endParaRPr lang="en-GB" sz="2000" i="1">
              <a:effectLst>
                <a:outerShdw blurRad="38100" dist="38100" dir="2700000" algn="tl">
                  <a:srgbClr val="C0C0C0"/>
                </a:outerShdw>
              </a:effectLst>
            </a:endParaRPr>
          </a:p>
        </p:txBody>
      </p:sp>
      <p:pic>
        <p:nvPicPr>
          <p:cNvPr id="27653" name="Picture 2"/>
          <p:cNvPicPr>
            <a:picLocks noChangeAspect="1" noChangeArrowheads="1"/>
          </p:cNvPicPr>
          <p:nvPr/>
        </p:nvPicPr>
        <p:blipFill>
          <a:blip r:embed="rId3"/>
          <a:srcRect/>
          <a:stretch>
            <a:fillRect/>
          </a:stretch>
        </p:blipFill>
        <p:spPr bwMode="auto">
          <a:xfrm>
            <a:off x="5364163" y="1768475"/>
            <a:ext cx="3779837" cy="2925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1 - Τίτλος"/>
          <p:cNvSpPr>
            <a:spLocks noGrp="1"/>
          </p:cNvSpPr>
          <p:nvPr>
            <p:ph type="title" idx="4294967295"/>
          </p:nvPr>
        </p:nvSpPr>
        <p:spPr>
          <a:xfrm>
            <a:off x="500063" y="0"/>
            <a:ext cx="8229600" cy="1125538"/>
          </a:xfrm>
        </p:spPr>
        <p:txBody>
          <a:bodyPr/>
          <a:lstStyle/>
          <a:p>
            <a:pPr eaLnBrk="1" hangingPunct="1">
              <a:defRPr/>
            </a:pPr>
            <a:r>
              <a:rPr lang="en-US" sz="3200" b="1" i="1" smtClean="0">
                <a:solidFill>
                  <a:srgbClr val="FF0000"/>
                </a:solidFill>
                <a:effectLst>
                  <a:outerShdw blurRad="38100" dist="38100" dir="2700000" algn="tl">
                    <a:srgbClr val="C0C0C0"/>
                  </a:outerShdw>
                </a:effectLst>
                <a:latin typeface="Arial" charset="0"/>
              </a:rPr>
              <a:t>The classification of glomerulonephritis in systemic lupus erythematosus</a:t>
            </a:r>
            <a:r>
              <a:rPr lang="en-US" sz="3600" smtClean="0"/>
              <a:t> </a:t>
            </a:r>
            <a:endParaRPr lang="el-GR" sz="3600" smtClean="0"/>
          </a:p>
        </p:txBody>
      </p:sp>
      <p:pic>
        <p:nvPicPr>
          <p:cNvPr id="28674" name="Picture 2"/>
          <p:cNvPicPr>
            <a:picLocks noGrp="1" noChangeAspect="1" noChangeArrowheads="1"/>
          </p:cNvPicPr>
          <p:nvPr>
            <p:ph idx="4294967295"/>
          </p:nvPr>
        </p:nvPicPr>
        <p:blipFill>
          <a:blip r:embed="rId2"/>
          <a:srcRect/>
          <a:stretch>
            <a:fillRect/>
          </a:stretch>
        </p:blipFill>
        <p:spPr>
          <a:xfrm>
            <a:off x="250825" y="1633538"/>
            <a:ext cx="8642350" cy="4459287"/>
          </a:xfrm>
          <a:ln w="28575">
            <a:solidFill>
              <a:srgbClr val="FF6600"/>
            </a:solid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1 - Τίτλος"/>
          <p:cNvSpPr>
            <a:spLocks noGrp="1"/>
          </p:cNvSpPr>
          <p:nvPr>
            <p:ph type="title" idx="4294967295"/>
          </p:nvPr>
        </p:nvSpPr>
        <p:spPr>
          <a:xfrm>
            <a:off x="500063" y="0"/>
            <a:ext cx="8229600" cy="1196975"/>
          </a:xfrm>
        </p:spPr>
        <p:txBody>
          <a:bodyPr/>
          <a:lstStyle/>
          <a:p>
            <a:pPr eaLnBrk="1" hangingPunct="1">
              <a:defRPr/>
            </a:pPr>
            <a:r>
              <a:rPr lang="en-US" sz="3200" b="1" i="1" smtClean="0">
                <a:solidFill>
                  <a:srgbClr val="FF0000"/>
                </a:solidFill>
                <a:effectLst>
                  <a:outerShdw blurRad="38100" dist="38100" dir="2700000" algn="tl">
                    <a:srgbClr val="C0C0C0"/>
                  </a:outerShdw>
                </a:effectLst>
                <a:latin typeface="Arial" charset="0"/>
              </a:rPr>
              <a:t>The classification of glomerulonephritis in systemic lupus erythematosus</a:t>
            </a:r>
            <a:r>
              <a:rPr lang="en-US" sz="3600" smtClean="0"/>
              <a:t> </a:t>
            </a:r>
            <a:endParaRPr lang="el-GR" sz="3600" smtClean="0"/>
          </a:p>
        </p:txBody>
      </p:sp>
      <p:pic>
        <p:nvPicPr>
          <p:cNvPr id="29698" name="Picture 2"/>
          <p:cNvPicPr>
            <a:picLocks noGrp="1" noChangeAspect="1" noChangeArrowheads="1"/>
          </p:cNvPicPr>
          <p:nvPr>
            <p:ph idx="4294967295"/>
          </p:nvPr>
        </p:nvPicPr>
        <p:blipFill>
          <a:blip r:embed="rId2"/>
          <a:srcRect/>
          <a:stretch>
            <a:fillRect/>
          </a:stretch>
        </p:blipFill>
        <p:spPr>
          <a:xfrm>
            <a:off x="1951038" y="1125538"/>
            <a:ext cx="5308600" cy="5543550"/>
          </a:xfrm>
          <a:ln w="28575">
            <a:solidFill>
              <a:srgbClr val="FF6600"/>
            </a:solid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1 - Τίτλος"/>
          <p:cNvSpPr>
            <a:spLocks noGrp="1"/>
          </p:cNvSpPr>
          <p:nvPr>
            <p:ph type="title" idx="4294967295"/>
          </p:nvPr>
        </p:nvSpPr>
        <p:spPr>
          <a:xfrm>
            <a:off x="457200" y="0"/>
            <a:ext cx="8229600" cy="1125538"/>
          </a:xfrm>
        </p:spPr>
        <p:txBody>
          <a:bodyPr/>
          <a:lstStyle/>
          <a:p>
            <a:pPr eaLnBrk="1" hangingPunct="1">
              <a:defRPr/>
            </a:pPr>
            <a:r>
              <a:rPr lang="en-US" sz="3200" b="1" i="1" smtClean="0">
                <a:solidFill>
                  <a:srgbClr val="FF0000"/>
                </a:solidFill>
                <a:effectLst>
                  <a:outerShdw blurRad="38100" dist="38100" dir="2700000" algn="tl">
                    <a:srgbClr val="C0C0C0"/>
                  </a:outerShdw>
                </a:effectLst>
              </a:rPr>
              <a:t>The classification of glomerulonephritis in</a:t>
            </a:r>
            <a:br>
              <a:rPr lang="en-US" sz="3200" b="1" i="1" smtClean="0">
                <a:solidFill>
                  <a:srgbClr val="FF0000"/>
                </a:solidFill>
                <a:effectLst>
                  <a:outerShdw blurRad="38100" dist="38100" dir="2700000" algn="tl">
                    <a:srgbClr val="C0C0C0"/>
                  </a:outerShdw>
                </a:effectLst>
              </a:rPr>
            </a:br>
            <a:r>
              <a:rPr lang="en-US" sz="3200" b="1" i="1" smtClean="0">
                <a:solidFill>
                  <a:srgbClr val="FF0000"/>
                </a:solidFill>
                <a:effectLst>
                  <a:outerShdw blurRad="38100" dist="38100" dir="2700000" algn="tl">
                    <a:srgbClr val="C0C0C0"/>
                  </a:outerShdw>
                </a:effectLst>
              </a:rPr>
              <a:t> systemic lupus erythematosus </a:t>
            </a:r>
            <a:r>
              <a:rPr lang="en-GB" sz="3200" b="1" i="1" smtClean="0">
                <a:solidFill>
                  <a:srgbClr val="FF0000"/>
                </a:solidFill>
                <a:effectLst>
                  <a:outerShdw blurRad="38100" dist="38100" dir="2700000" algn="tl">
                    <a:srgbClr val="C0C0C0"/>
                  </a:outerShdw>
                </a:effectLst>
              </a:rPr>
              <a:t>(ISN/RPS) 2003</a:t>
            </a:r>
            <a:r>
              <a:rPr lang="en-GB" sz="4800" b="1" smtClean="0">
                <a:solidFill>
                  <a:schemeClr val="accent2"/>
                </a:solidFill>
              </a:rPr>
              <a:t> </a:t>
            </a:r>
            <a:endParaRPr lang="el-GR" sz="4800" b="1" smtClean="0">
              <a:solidFill>
                <a:schemeClr val="accent2"/>
              </a:solidFill>
            </a:endParaRPr>
          </a:p>
        </p:txBody>
      </p:sp>
      <p:pic>
        <p:nvPicPr>
          <p:cNvPr id="30722" name="Picture 2"/>
          <p:cNvPicPr>
            <a:picLocks noGrp="1" noChangeAspect="1" noChangeArrowheads="1"/>
          </p:cNvPicPr>
          <p:nvPr>
            <p:ph idx="4294967295"/>
          </p:nvPr>
        </p:nvPicPr>
        <p:blipFill>
          <a:blip r:embed="rId2"/>
          <a:srcRect/>
          <a:stretch>
            <a:fillRect/>
          </a:stretch>
        </p:blipFill>
        <p:spPr>
          <a:xfrm>
            <a:off x="539750" y="1054100"/>
            <a:ext cx="8604250" cy="5689600"/>
          </a:xfrm>
        </p:spPr>
      </p:pic>
      <p:sp>
        <p:nvSpPr>
          <p:cNvPr id="30723" name="4 - Ορθογώνιο"/>
          <p:cNvSpPr>
            <a:spLocks noChangeArrowheads="1"/>
          </p:cNvSpPr>
          <p:nvPr/>
        </p:nvSpPr>
        <p:spPr bwMode="auto">
          <a:xfrm>
            <a:off x="5929313" y="6581775"/>
            <a:ext cx="4572000" cy="276225"/>
          </a:xfrm>
          <a:prstGeom prst="rect">
            <a:avLst/>
          </a:prstGeom>
          <a:noFill/>
          <a:ln w="9525">
            <a:noFill/>
            <a:miter lim="800000"/>
            <a:headEnd/>
            <a:tailEnd/>
          </a:ln>
        </p:spPr>
        <p:txBody>
          <a:bodyPr>
            <a:spAutoFit/>
          </a:bodyPr>
          <a:lstStyle/>
          <a:p>
            <a:r>
              <a:rPr lang="en-US" sz="1200" i="1">
                <a:latin typeface="Calibri" pitchFamily="34" charset="0"/>
              </a:rPr>
              <a:t>Kidney International, Vol. 65 (2004), pp. 521–530</a:t>
            </a:r>
            <a:endParaRPr lang="el-GR" sz="1200">
              <a:latin typeface="Calibri"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 Τίτλος"/>
          <p:cNvSpPr>
            <a:spLocks noGrp="1"/>
          </p:cNvSpPr>
          <p:nvPr>
            <p:ph type="title" idx="4294967295"/>
          </p:nvPr>
        </p:nvSpPr>
        <p:spPr>
          <a:xfrm>
            <a:off x="0" y="274638"/>
            <a:ext cx="9144000" cy="706437"/>
          </a:xfrm>
        </p:spPr>
        <p:txBody>
          <a:bodyPr/>
          <a:lstStyle/>
          <a:p>
            <a:pPr eaLnBrk="1" hangingPunct="1">
              <a:defRPr/>
            </a:pPr>
            <a:r>
              <a:rPr lang="en-US" sz="3200" b="1" i="1" smtClean="0">
                <a:solidFill>
                  <a:schemeClr val="folHlink"/>
                </a:solidFill>
                <a:effectLst>
                  <a:outerShdw blurRad="38100" dist="38100" dir="2700000" algn="tl">
                    <a:srgbClr val="C0C0C0"/>
                  </a:outerShdw>
                </a:effectLst>
              </a:rPr>
              <a:t>The classification of glomerulonephritis in</a:t>
            </a:r>
            <a:br>
              <a:rPr lang="en-US" sz="3200" b="1" i="1" smtClean="0">
                <a:solidFill>
                  <a:schemeClr val="folHlink"/>
                </a:solidFill>
                <a:effectLst>
                  <a:outerShdw blurRad="38100" dist="38100" dir="2700000" algn="tl">
                    <a:srgbClr val="C0C0C0"/>
                  </a:outerShdw>
                </a:effectLst>
              </a:rPr>
            </a:br>
            <a:r>
              <a:rPr lang="en-US" sz="3200" b="1" i="1" smtClean="0">
                <a:solidFill>
                  <a:schemeClr val="folHlink"/>
                </a:solidFill>
                <a:effectLst>
                  <a:outerShdw blurRad="38100" dist="38100" dir="2700000" algn="tl">
                    <a:srgbClr val="C0C0C0"/>
                  </a:outerShdw>
                </a:effectLst>
              </a:rPr>
              <a:t> systemic lupus erythematosus </a:t>
            </a:r>
            <a:r>
              <a:rPr lang="en-GB" sz="3200" b="1" i="1" smtClean="0">
                <a:solidFill>
                  <a:schemeClr val="folHlink"/>
                </a:solidFill>
                <a:effectLst>
                  <a:outerShdw blurRad="38100" dist="38100" dir="2700000" algn="tl">
                    <a:srgbClr val="C0C0C0"/>
                  </a:outerShdw>
                </a:effectLst>
              </a:rPr>
              <a:t>(ISN/RPS) 2003</a:t>
            </a:r>
          </a:p>
        </p:txBody>
      </p:sp>
      <p:pic>
        <p:nvPicPr>
          <p:cNvPr id="31746" name="Picture 2"/>
          <p:cNvPicPr>
            <a:picLocks noGrp="1" noChangeAspect="1" noChangeArrowheads="1"/>
          </p:cNvPicPr>
          <p:nvPr>
            <p:ph idx="4294967295"/>
          </p:nvPr>
        </p:nvPicPr>
        <p:blipFill>
          <a:blip r:embed="rId2"/>
          <a:srcRect/>
          <a:stretch>
            <a:fillRect/>
          </a:stretch>
        </p:blipFill>
        <p:spPr>
          <a:xfrm>
            <a:off x="1476375" y="1052513"/>
            <a:ext cx="6192838" cy="4791075"/>
          </a:xfrm>
        </p:spPr>
      </p:pic>
      <p:sp>
        <p:nvSpPr>
          <p:cNvPr id="25604" name="Text Box 4"/>
          <p:cNvSpPr txBox="1">
            <a:spLocks noChangeArrowheads="1"/>
          </p:cNvSpPr>
          <p:nvPr/>
        </p:nvSpPr>
        <p:spPr bwMode="auto">
          <a:xfrm>
            <a:off x="468313" y="5734050"/>
            <a:ext cx="8675687" cy="947738"/>
          </a:xfrm>
          <a:prstGeom prst="rect">
            <a:avLst/>
          </a:prstGeom>
          <a:noFill/>
          <a:ln w="9525">
            <a:noFill/>
            <a:miter lim="800000"/>
            <a:headEnd/>
            <a:tailEnd/>
          </a:ln>
          <a:effectLst/>
        </p:spPr>
        <p:txBody>
          <a:bodyPr>
            <a:spAutoFit/>
          </a:bodyPr>
          <a:lstStyle/>
          <a:p>
            <a:pPr>
              <a:spcBef>
                <a:spcPct val="50000"/>
              </a:spcBef>
              <a:defRPr/>
            </a:pPr>
            <a:r>
              <a:rPr lang="el-GR" sz="1600" b="1" i="1">
                <a:solidFill>
                  <a:srgbClr val="009900"/>
                </a:solidFill>
                <a:effectLst>
                  <a:outerShdw blurRad="38100" dist="38100" dir="2700000" algn="tl">
                    <a:srgbClr val="C0C0C0"/>
                  </a:outerShdw>
                </a:effectLst>
              </a:rPr>
              <a:t>Υπερπλαστικές βλάβες</a:t>
            </a:r>
            <a:r>
              <a:rPr lang="en-US" sz="1600" b="1" i="1">
                <a:solidFill>
                  <a:srgbClr val="009900"/>
                </a:solidFill>
                <a:effectLst>
                  <a:outerShdw blurRad="38100" dist="38100" dir="2700000" algn="tl">
                    <a:srgbClr val="C0C0C0"/>
                  </a:outerShdw>
                </a:effectLst>
                <a:cs typeface="Arial" charset="0"/>
              </a:rPr>
              <a:t>:</a:t>
            </a:r>
            <a:r>
              <a:rPr lang="el-GR" sz="1600" i="1">
                <a:effectLst>
                  <a:outerShdw blurRad="38100" dist="38100" dir="2700000" algn="tl">
                    <a:srgbClr val="C0C0C0"/>
                  </a:outerShdw>
                </a:effectLst>
                <a:cs typeface="Arial" charset="0"/>
              </a:rPr>
              <a:t> ενεργό ίζημα (αιματουρία, λευκοκυτουρία, λευκωματουρία, κυλιδρουρία και συχνά νεφρική ανεπάρκεια) </a:t>
            </a:r>
          </a:p>
          <a:p>
            <a:pPr>
              <a:spcBef>
                <a:spcPct val="50000"/>
              </a:spcBef>
              <a:defRPr/>
            </a:pPr>
            <a:r>
              <a:rPr lang="el-GR" sz="1600" b="1" i="1">
                <a:solidFill>
                  <a:schemeClr val="folHlink"/>
                </a:solidFill>
                <a:effectLst>
                  <a:outerShdw blurRad="38100" dist="38100" dir="2700000" algn="tl">
                    <a:srgbClr val="C0C0C0"/>
                  </a:outerShdw>
                </a:effectLst>
                <a:cs typeface="Arial" charset="0"/>
              </a:rPr>
              <a:t>Υποεπιθηλιακά </a:t>
            </a:r>
            <a:r>
              <a:rPr lang="en-US" sz="1600" b="1" i="1">
                <a:solidFill>
                  <a:schemeClr val="folHlink"/>
                </a:solidFill>
                <a:effectLst>
                  <a:outerShdw blurRad="38100" dist="38100" dir="2700000" algn="tl">
                    <a:srgbClr val="C0C0C0"/>
                  </a:outerShdw>
                </a:effectLst>
                <a:cs typeface="Arial" charset="0"/>
              </a:rPr>
              <a:t>IC:</a:t>
            </a:r>
            <a:r>
              <a:rPr lang="en-US" sz="1600" i="1">
                <a:effectLst>
                  <a:outerShdw blurRad="38100" dist="38100" dir="2700000" algn="tl">
                    <a:srgbClr val="C0C0C0"/>
                  </a:outerShdw>
                </a:effectLst>
                <a:cs typeface="Arial" charset="0"/>
              </a:rPr>
              <a:t> </a:t>
            </a:r>
            <a:r>
              <a:rPr lang="el-GR" sz="1600" i="1">
                <a:effectLst>
                  <a:outerShdw blurRad="38100" dist="38100" dir="2700000" algn="tl">
                    <a:srgbClr val="C0C0C0"/>
                  </a:outerShdw>
                </a:effectLst>
                <a:cs typeface="Arial" charset="0"/>
              </a:rPr>
              <a:t>όχι υπερπλαστικές βλάβες, κυρίως λευκωματουρία, συχνά Ν.Σ.</a:t>
            </a:r>
            <a:endParaRPr lang="en-US" sz="1600" i="1">
              <a:effectLst>
                <a:outerShdw blurRad="38100" dist="38100" dir="2700000" algn="tl">
                  <a:srgbClr val="C0C0C0"/>
                </a:outerShdw>
              </a:effectLst>
              <a:cs typeface="Arial"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1 - Τίτλος"/>
          <p:cNvSpPr>
            <a:spLocks noGrp="1"/>
          </p:cNvSpPr>
          <p:nvPr>
            <p:ph type="title" idx="4294967295"/>
          </p:nvPr>
        </p:nvSpPr>
        <p:spPr>
          <a:xfrm>
            <a:off x="457200" y="274638"/>
            <a:ext cx="8229600" cy="633412"/>
          </a:xfrm>
        </p:spPr>
        <p:txBody>
          <a:bodyPr/>
          <a:lstStyle/>
          <a:p>
            <a:pPr eaLnBrk="1" hangingPunct="1">
              <a:defRPr/>
            </a:pPr>
            <a:r>
              <a:rPr lang="en-US" sz="3200" b="1" i="1" smtClean="0">
                <a:solidFill>
                  <a:schemeClr val="folHlink"/>
                </a:solidFill>
                <a:effectLst>
                  <a:outerShdw blurRad="38100" dist="38100" dir="2700000" algn="tl">
                    <a:srgbClr val="C0C0C0"/>
                  </a:outerShdw>
                </a:effectLst>
              </a:rPr>
              <a:t>The classification of glomerulonephritis in</a:t>
            </a:r>
            <a:br>
              <a:rPr lang="en-US" sz="3200" b="1" i="1" smtClean="0">
                <a:solidFill>
                  <a:schemeClr val="folHlink"/>
                </a:solidFill>
                <a:effectLst>
                  <a:outerShdw blurRad="38100" dist="38100" dir="2700000" algn="tl">
                    <a:srgbClr val="C0C0C0"/>
                  </a:outerShdw>
                </a:effectLst>
              </a:rPr>
            </a:br>
            <a:r>
              <a:rPr lang="en-US" sz="3200" b="1" i="1" smtClean="0">
                <a:solidFill>
                  <a:schemeClr val="folHlink"/>
                </a:solidFill>
                <a:effectLst>
                  <a:outerShdw blurRad="38100" dist="38100" dir="2700000" algn="tl">
                    <a:srgbClr val="C0C0C0"/>
                  </a:outerShdw>
                </a:effectLst>
              </a:rPr>
              <a:t> systemic lupus erythematosus </a:t>
            </a:r>
            <a:r>
              <a:rPr lang="en-GB" sz="3200" b="1" i="1" smtClean="0">
                <a:solidFill>
                  <a:schemeClr val="folHlink"/>
                </a:solidFill>
                <a:effectLst>
                  <a:outerShdw blurRad="38100" dist="38100" dir="2700000" algn="tl">
                    <a:srgbClr val="C0C0C0"/>
                  </a:outerShdw>
                </a:effectLst>
              </a:rPr>
              <a:t>(ISN/RPS) 2003</a:t>
            </a:r>
          </a:p>
        </p:txBody>
      </p:sp>
      <p:sp>
        <p:nvSpPr>
          <p:cNvPr id="41988" name="Text Box 4"/>
          <p:cNvSpPr txBox="1">
            <a:spLocks noChangeArrowheads="1"/>
          </p:cNvSpPr>
          <p:nvPr/>
        </p:nvSpPr>
        <p:spPr bwMode="auto">
          <a:xfrm>
            <a:off x="250825" y="1341438"/>
            <a:ext cx="8640763" cy="396875"/>
          </a:xfrm>
          <a:prstGeom prst="rect">
            <a:avLst/>
          </a:prstGeom>
          <a:noFill/>
          <a:ln w="9525">
            <a:noFill/>
            <a:miter lim="800000"/>
            <a:headEnd/>
            <a:tailEnd/>
          </a:ln>
          <a:effectLst/>
        </p:spPr>
        <p:txBody>
          <a:bodyPr>
            <a:spAutoFit/>
          </a:bodyPr>
          <a:lstStyle/>
          <a:p>
            <a:pPr>
              <a:spcBef>
                <a:spcPct val="50000"/>
              </a:spcBef>
              <a:defRPr/>
            </a:pPr>
            <a:r>
              <a:rPr lang="el-GR" sz="2000" i="1" dirty="0">
                <a:effectLst>
                  <a:outerShdw blurRad="38100" dist="38100" dir="2700000" algn="tl">
                    <a:srgbClr val="C0C0C0"/>
                  </a:outerShdw>
                </a:effectLst>
                <a:latin typeface="Arial" charset="0"/>
              </a:rPr>
              <a:t>Ιδανικά α</a:t>
            </a:r>
            <a:r>
              <a:rPr lang="el-GR" sz="2000" i="1" dirty="0">
                <a:effectLst>
                  <a:outerShdw blurRad="38100" dist="38100" dir="2700000" algn="tl">
                    <a:srgbClr val="C0C0C0"/>
                  </a:outerShdw>
                </a:effectLst>
              </a:rPr>
              <a:t>παιτούνται </a:t>
            </a:r>
            <a:r>
              <a:rPr lang="en-US" sz="2000" i="1" dirty="0">
                <a:effectLst>
                  <a:outerShdw blurRad="38100" dist="38100" dir="2700000" algn="tl">
                    <a:srgbClr val="C0C0C0"/>
                  </a:outerShdw>
                </a:effectLst>
              </a:rPr>
              <a:t>&gt;</a:t>
            </a:r>
            <a:r>
              <a:rPr lang="el-GR" sz="2000" i="1" dirty="0">
                <a:effectLst>
                  <a:outerShdw blurRad="38100" dist="38100" dir="2700000" algn="tl">
                    <a:srgbClr val="C0C0C0"/>
                  </a:outerShdw>
                </a:effectLst>
              </a:rPr>
              <a:t>25 σπειράματα.</a:t>
            </a:r>
            <a:r>
              <a:rPr lang="en-US" sz="2000" i="1" dirty="0">
                <a:effectLst>
                  <a:outerShdw blurRad="38100" dist="38100" dir="2700000" algn="tl">
                    <a:srgbClr val="C0C0C0"/>
                  </a:outerShdw>
                </a:effectLst>
              </a:rPr>
              <a:t> </a:t>
            </a:r>
            <a:endParaRPr lang="el-GR" sz="2000" i="1" dirty="0">
              <a:effectLst>
                <a:outerShdw blurRad="38100" dist="38100" dir="2700000" algn="tl">
                  <a:srgbClr val="C0C0C0"/>
                </a:outerShdw>
              </a:effectLst>
            </a:endParaRPr>
          </a:p>
        </p:txBody>
      </p:sp>
      <p:sp>
        <p:nvSpPr>
          <p:cNvPr id="32771" name="Text Box 6"/>
          <p:cNvSpPr txBox="1">
            <a:spLocks noChangeArrowheads="1"/>
          </p:cNvSpPr>
          <p:nvPr/>
        </p:nvSpPr>
        <p:spPr bwMode="auto">
          <a:xfrm>
            <a:off x="0" y="2041525"/>
            <a:ext cx="5076825" cy="4905375"/>
          </a:xfrm>
          <a:prstGeom prst="rect">
            <a:avLst/>
          </a:prstGeom>
          <a:noFill/>
          <a:ln w="9525">
            <a:noFill/>
            <a:miter lim="800000"/>
            <a:headEnd/>
            <a:tailEnd/>
          </a:ln>
        </p:spPr>
        <p:txBody>
          <a:bodyPr>
            <a:spAutoFit/>
          </a:bodyPr>
          <a:lstStyle/>
          <a:p>
            <a:pPr>
              <a:spcBef>
                <a:spcPct val="50000"/>
              </a:spcBef>
              <a:defRPr/>
            </a:pPr>
            <a:r>
              <a:rPr lang="en-US" sz="2000"/>
              <a:t> </a:t>
            </a:r>
            <a:r>
              <a:rPr lang="el-GR" sz="2000" i="1"/>
              <a:t>Οι σπειραματικές εναποθέσεις</a:t>
            </a:r>
            <a:r>
              <a:rPr lang="en-US" sz="2000" i="1"/>
              <a:t>:</a:t>
            </a:r>
            <a:endParaRPr lang="el-GR" sz="2000" i="1"/>
          </a:p>
          <a:p>
            <a:pPr>
              <a:spcBef>
                <a:spcPct val="50000"/>
              </a:spcBef>
              <a:defRPr/>
            </a:pPr>
            <a:r>
              <a:rPr lang="en-US" b="1" i="1">
                <a:solidFill>
                  <a:srgbClr val="009900"/>
                </a:solidFill>
              </a:rPr>
              <a:t>·</a:t>
            </a:r>
            <a:r>
              <a:rPr lang="el-GR" sz="2000" i="1"/>
              <a:t>αποτελούνται από κυρίως </a:t>
            </a:r>
            <a:r>
              <a:rPr lang="en-US" sz="2000" i="1"/>
              <a:t>IgG, </a:t>
            </a:r>
            <a:r>
              <a:rPr lang="el-GR" sz="2000" i="1"/>
              <a:t>αλλά και </a:t>
            </a:r>
            <a:r>
              <a:rPr lang="en-US" sz="2000" i="1"/>
              <a:t>  </a:t>
            </a:r>
            <a:endParaRPr lang="el-GR" sz="2000" i="1"/>
          </a:p>
          <a:p>
            <a:pPr>
              <a:spcBef>
                <a:spcPct val="50000"/>
              </a:spcBef>
              <a:defRPr/>
            </a:pPr>
            <a:r>
              <a:rPr lang="el-GR" sz="2000" i="1"/>
              <a:t>   </a:t>
            </a:r>
            <a:r>
              <a:rPr lang="en-US" sz="2000" i="1"/>
              <a:t>IgA, IgM, C</a:t>
            </a:r>
            <a:r>
              <a:rPr lang="en-US" sz="1200" i="1">
                <a:effectLst>
                  <a:outerShdw blurRad="38100" dist="38100" dir="2700000" algn="tl">
                    <a:srgbClr val="C0C0C0"/>
                  </a:outerShdw>
                </a:effectLst>
              </a:rPr>
              <a:t>3</a:t>
            </a:r>
            <a:r>
              <a:rPr lang="en-US" sz="2000" i="1"/>
              <a:t>,</a:t>
            </a:r>
            <a:r>
              <a:rPr lang="el-GR" sz="2000" i="1"/>
              <a:t> </a:t>
            </a:r>
            <a:r>
              <a:rPr lang="en-US" sz="2000" i="1"/>
              <a:t>C</a:t>
            </a:r>
            <a:r>
              <a:rPr lang="en-US" sz="1200" i="1">
                <a:effectLst>
                  <a:outerShdw blurRad="38100" dist="38100" dir="2700000" algn="tl">
                    <a:srgbClr val="C0C0C0"/>
                  </a:outerShdw>
                </a:effectLst>
              </a:rPr>
              <a:t>4</a:t>
            </a:r>
            <a:r>
              <a:rPr lang="en-US" sz="2000" i="1"/>
              <a:t>, C1q (full house)</a:t>
            </a:r>
            <a:endParaRPr lang="el-GR" sz="2000" i="1"/>
          </a:p>
          <a:p>
            <a:pPr>
              <a:spcBef>
                <a:spcPct val="50000"/>
              </a:spcBef>
              <a:defRPr/>
            </a:pPr>
            <a:r>
              <a:rPr lang="en-US" i="1">
                <a:solidFill>
                  <a:srgbClr val="009900"/>
                </a:solidFill>
              </a:rPr>
              <a:t>·</a:t>
            </a:r>
            <a:r>
              <a:rPr lang="el-GR" sz="2000" i="1"/>
              <a:t>εμφανίζονται ταυτόχρονα στο μεσάγγειο,</a:t>
            </a:r>
          </a:p>
          <a:p>
            <a:pPr>
              <a:spcBef>
                <a:spcPct val="50000"/>
              </a:spcBef>
              <a:defRPr/>
            </a:pPr>
            <a:r>
              <a:rPr lang="el-GR" sz="2000" i="1"/>
              <a:t>  υπενδοθηλιακά και υποεπιθηλιακά</a:t>
            </a:r>
          </a:p>
          <a:p>
            <a:pPr>
              <a:spcBef>
                <a:spcPct val="50000"/>
              </a:spcBef>
              <a:defRPr/>
            </a:pPr>
            <a:r>
              <a:rPr lang="en-US" i="1">
                <a:solidFill>
                  <a:srgbClr val="009900"/>
                </a:solidFill>
              </a:rPr>
              <a:t>·</a:t>
            </a:r>
            <a:r>
              <a:rPr lang="el-GR" sz="2000" i="1"/>
              <a:t>υπάρχουν και εξωσπειραματικά στη </a:t>
            </a:r>
            <a:r>
              <a:rPr lang="en-US" sz="2000" i="1"/>
              <a:t>TBM,</a:t>
            </a:r>
            <a:endParaRPr lang="el-GR" sz="2000" i="1"/>
          </a:p>
          <a:p>
            <a:pPr>
              <a:spcBef>
                <a:spcPct val="50000"/>
              </a:spcBef>
              <a:defRPr/>
            </a:pPr>
            <a:r>
              <a:rPr lang="el-GR" sz="2000" i="1"/>
              <a:t> στο διάμεσο ιστό και στα αγγεία</a:t>
            </a:r>
          </a:p>
          <a:p>
            <a:pPr>
              <a:spcBef>
                <a:spcPct val="50000"/>
              </a:spcBef>
              <a:defRPr/>
            </a:pPr>
            <a:r>
              <a:rPr lang="el-GR" sz="2000" i="1"/>
              <a:t>Χαρακτηριστικές οι σωληναροδικτυωτές δομές </a:t>
            </a:r>
            <a:endParaRPr lang="en-US" sz="3200" i="1"/>
          </a:p>
          <a:p>
            <a:pPr>
              <a:spcBef>
                <a:spcPct val="50000"/>
              </a:spcBef>
              <a:defRPr/>
            </a:pPr>
            <a:endParaRPr lang="en-US" sz="3200"/>
          </a:p>
        </p:txBody>
      </p:sp>
      <p:pic>
        <p:nvPicPr>
          <p:cNvPr id="32772" name="Picture 6"/>
          <p:cNvPicPr>
            <a:picLocks noChangeAspect="1" noChangeArrowheads="1"/>
          </p:cNvPicPr>
          <p:nvPr/>
        </p:nvPicPr>
        <p:blipFill>
          <a:blip r:embed="rId2"/>
          <a:srcRect/>
          <a:stretch>
            <a:fillRect/>
          </a:stretch>
        </p:blipFill>
        <p:spPr bwMode="auto">
          <a:xfrm>
            <a:off x="5364163" y="1052513"/>
            <a:ext cx="3384550" cy="2579687"/>
          </a:xfrm>
          <a:prstGeom prst="rect">
            <a:avLst/>
          </a:prstGeom>
          <a:noFill/>
          <a:ln w="9525">
            <a:noFill/>
            <a:miter lim="800000"/>
            <a:headEnd/>
            <a:tailEnd/>
          </a:ln>
        </p:spPr>
      </p:pic>
      <p:pic>
        <p:nvPicPr>
          <p:cNvPr id="32773" name="Picture 7"/>
          <p:cNvPicPr>
            <a:picLocks noChangeAspect="1" noChangeArrowheads="1"/>
          </p:cNvPicPr>
          <p:nvPr/>
        </p:nvPicPr>
        <p:blipFill>
          <a:blip r:embed="rId3"/>
          <a:srcRect/>
          <a:stretch>
            <a:fillRect/>
          </a:stretch>
        </p:blipFill>
        <p:spPr bwMode="auto">
          <a:xfrm>
            <a:off x="5364163" y="3860800"/>
            <a:ext cx="3384550" cy="2708275"/>
          </a:xfrm>
          <a:prstGeom prst="rect">
            <a:avLst/>
          </a:prstGeom>
          <a:noFill/>
          <a:ln w="9525">
            <a:noFill/>
            <a:miter lim="800000"/>
            <a:headEnd/>
            <a:tailEnd/>
          </a:ln>
        </p:spPr>
      </p:pic>
      <p:sp>
        <p:nvSpPr>
          <p:cNvPr id="120840" name="Text Box 8"/>
          <p:cNvSpPr txBox="1">
            <a:spLocks noChangeArrowheads="1"/>
          </p:cNvSpPr>
          <p:nvPr/>
        </p:nvSpPr>
        <p:spPr bwMode="auto">
          <a:xfrm>
            <a:off x="5292725" y="3644900"/>
            <a:ext cx="3851275" cy="274638"/>
          </a:xfrm>
          <a:prstGeom prst="rect">
            <a:avLst/>
          </a:prstGeom>
          <a:noFill/>
          <a:ln w="9525">
            <a:noFill/>
            <a:miter lim="800000"/>
            <a:headEnd/>
            <a:tailEnd/>
          </a:ln>
          <a:effectLst/>
        </p:spPr>
        <p:txBody>
          <a:bodyPr>
            <a:spAutoFit/>
          </a:bodyPr>
          <a:lstStyle/>
          <a:p>
            <a:pPr>
              <a:spcBef>
                <a:spcPct val="50000"/>
              </a:spcBef>
              <a:defRPr/>
            </a:pPr>
            <a:r>
              <a:rPr lang="en-US" sz="1200" i="1">
                <a:effectLst>
                  <a:outerShdw blurRad="38100" dist="38100" dir="2700000" algn="tl">
                    <a:srgbClr val="C0C0C0"/>
                  </a:outerShdw>
                </a:effectLst>
              </a:rPr>
              <a:t>T</a:t>
            </a:r>
            <a:r>
              <a:rPr lang="el-GR" sz="1200" i="1">
                <a:effectLst>
                  <a:outerShdw blurRad="38100" dist="38100" dir="2700000" algn="tl">
                    <a:srgbClr val="C0C0C0"/>
                  </a:outerShdw>
                </a:effectLst>
              </a:rPr>
              <a:t>ύπου ΙΙ, μεσαγγειακά </a:t>
            </a:r>
            <a:r>
              <a:rPr lang="en-US" sz="1200" i="1">
                <a:effectLst>
                  <a:outerShdw blurRad="38100" dist="38100" dir="2700000" algn="tl">
                    <a:srgbClr val="C0C0C0"/>
                  </a:outerShdw>
                </a:effectLst>
              </a:rPr>
              <a:t>IC</a:t>
            </a:r>
            <a:endParaRPr lang="en-GB" sz="1200" i="1">
              <a:effectLst>
                <a:outerShdw blurRad="38100" dist="38100" dir="2700000" algn="tl">
                  <a:srgbClr val="C0C0C0"/>
                </a:outerShdw>
              </a:effectLst>
            </a:endParaRPr>
          </a:p>
        </p:txBody>
      </p:sp>
      <p:sp>
        <p:nvSpPr>
          <p:cNvPr id="120841" name="Text Box 9"/>
          <p:cNvSpPr txBox="1">
            <a:spLocks noChangeArrowheads="1"/>
          </p:cNvSpPr>
          <p:nvPr/>
        </p:nvSpPr>
        <p:spPr bwMode="auto">
          <a:xfrm>
            <a:off x="5759450" y="6583363"/>
            <a:ext cx="3384550" cy="274637"/>
          </a:xfrm>
          <a:prstGeom prst="rect">
            <a:avLst/>
          </a:prstGeom>
          <a:noFill/>
          <a:ln w="9525">
            <a:noFill/>
            <a:miter lim="800000"/>
            <a:headEnd/>
            <a:tailEnd/>
          </a:ln>
          <a:effectLst/>
        </p:spPr>
        <p:txBody>
          <a:bodyPr>
            <a:spAutoFit/>
          </a:bodyPr>
          <a:lstStyle/>
          <a:p>
            <a:pPr>
              <a:spcBef>
                <a:spcPct val="50000"/>
              </a:spcBef>
              <a:defRPr/>
            </a:pPr>
            <a:r>
              <a:rPr lang="el-GR" sz="1200" i="1">
                <a:effectLst>
                  <a:outerShdw blurRad="38100" dist="38100" dir="2700000" algn="tl">
                    <a:srgbClr val="C0C0C0"/>
                  </a:outerShdw>
                </a:effectLst>
              </a:rPr>
              <a:t>Τύπου ΙΙΙ,</a:t>
            </a:r>
            <a:r>
              <a:rPr lang="en-US" sz="1200" i="1">
                <a:effectLst>
                  <a:outerShdw blurRad="38100" dist="38100" dir="2700000" algn="tl">
                    <a:srgbClr val="C0C0C0"/>
                  </a:outerShdw>
                </a:effectLst>
              </a:rPr>
              <a:t>IV</a:t>
            </a:r>
            <a:r>
              <a:rPr lang="el-GR" sz="1200" i="1">
                <a:effectLst>
                  <a:outerShdw blurRad="38100" dist="38100" dir="2700000" algn="tl">
                    <a:srgbClr val="C0C0C0"/>
                  </a:outerShdw>
                </a:effectLst>
              </a:rPr>
              <a:t> υπενδοθηλιακά, μεσαγγειακά </a:t>
            </a:r>
            <a:r>
              <a:rPr lang="en-US" sz="1200" i="1">
                <a:effectLst>
                  <a:outerShdw blurRad="38100" dist="38100" dir="2700000" algn="tl">
                    <a:srgbClr val="C0C0C0"/>
                  </a:outerShdw>
                </a:effectLst>
              </a:rPr>
              <a:t>IC</a:t>
            </a:r>
            <a:endParaRPr lang="en-GB" sz="1200" i="1">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p:txBody>
          <a:bodyPr>
            <a:normAutofit fontScale="90000"/>
          </a:bodyPr>
          <a:lstStyle/>
          <a:p>
            <a:pPr algn="l">
              <a:defRPr/>
            </a:pPr>
            <a:r>
              <a:rPr lang="el-GR" sz="4000" smtClean="0">
                <a:latin typeface="Arial" charset="0"/>
              </a:rPr>
              <a:t/>
            </a:r>
            <a:br>
              <a:rPr lang="el-GR" sz="4000" smtClean="0">
                <a:latin typeface="Arial" charset="0"/>
              </a:rPr>
            </a:br>
            <a:r>
              <a:rPr lang="el-GR" sz="4000" smtClean="0">
                <a:latin typeface="Arial" charset="0"/>
              </a:rPr>
              <a:t> </a:t>
            </a:r>
            <a:r>
              <a:rPr lang="el-GR" sz="3200" b="1" i="1" smtClean="0">
                <a:solidFill>
                  <a:srgbClr val="FF0000"/>
                </a:solidFill>
                <a:effectLst>
                  <a:outerShdw blurRad="38100" dist="38100" dir="2700000" algn="tl">
                    <a:srgbClr val="C0C0C0"/>
                  </a:outerShdw>
                </a:effectLst>
                <a:latin typeface="Arial" charset="0"/>
              </a:rPr>
              <a:t>Electron micrograph of a normal glomerulus</a:t>
            </a:r>
            <a:r>
              <a:rPr lang="el-GR" sz="4000" b="1" i="1" smtClean="0">
                <a:effectLst>
                  <a:outerShdw blurRad="38100" dist="38100" dir="2700000" algn="tl">
                    <a:srgbClr val="C0C0C0"/>
                  </a:outerShdw>
                </a:effectLst>
                <a:latin typeface="Arial" charset="0"/>
              </a:rPr>
              <a:t/>
            </a:r>
            <a:br>
              <a:rPr lang="el-GR" sz="4000" b="1" i="1" smtClean="0">
                <a:effectLst>
                  <a:outerShdw blurRad="38100" dist="38100" dir="2700000" algn="tl">
                    <a:srgbClr val="C0C0C0"/>
                  </a:outerShdw>
                </a:effectLst>
                <a:latin typeface="Arial" charset="0"/>
              </a:rPr>
            </a:br>
            <a:r>
              <a:rPr lang="el-GR" sz="4000" smtClean="0">
                <a:latin typeface="Arial" charset="0"/>
              </a:rPr>
              <a:t>  </a:t>
            </a:r>
            <a:r>
              <a:rPr lang="el-GR" sz="4300" smtClean="0">
                <a:latin typeface="Arial" charset="0"/>
              </a:rPr>
              <a:t/>
            </a:r>
            <a:br>
              <a:rPr lang="el-GR" sz="4300" smtClean="0">
                <a:latin typeface="Arial" charset="0"/>
              </a:rPr>
            </a:br>
            <a:endParaRPr lang="el-GR" sz="4000" smtClean="0"/>
          </a:p>
        </p:txBody>
      </p:sp>
      <p:sp>
        <p:nvSpPr>
          <p:cNvPr id="33794" name="AutoShape 2" descr="Image"/>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GB" sz="2000"/>
          </a:p>
        </p:txBody>
      </p:sp>
      <p:sp>
        <p:nvSpPr>
          <p:cNvPr id="33795" name="AutoShape 4" descr="Image"/>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GB" sz="2000"/>
          </a:p>
        </p:txBody>
      </p:sp>
      <p:sp>
        <p:nvSpPr>
          <p:cNvPr id="33796" name="AutoShape 6" descr="Image"/>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GB" sz="2000"/>
          </a:p>
        </p:txBody>
      </p:sp>
      <p:sp>
        <p:nvSpPr>
          <p:cNvPr id="33797" name="AutoShape 8" descr="Image"/>
          <p:cNvSpPr>
            <a:spLocks noChangeAspect="1" noChangeArrowheads="1"/>
          </p:cNvSpPr>
          <p:nvPr/>
        </p:nvSpPr>
        <p:spPr bwMode="auto">
          <a:xfrm>
            <a:off x="63500" y="0"/>
            <a:ext cx="304800" cy="304800"/>
          </a:xfrm>
          <a:prstGeom prst="rect">
            <a:avLst/>
          </a:prstGeom>
          <a:noFill/>
          <a:ln w="9525">
            <a:noFill/>
            <a:miter lim="800000"/>
            <a:headEnd/>
            <a:tailEnd/>
          </a:ln>
        </p:spPr>
        <p:txBody>
          <a:bodyPr/>
          <a:lstStyle/>
          <a:p>
            <a:endParaRPr lang="en-GB" sz="2000"/>
          </a:p>
        </p:txBody>
      </p:sp>
      <p:sp>
        <p:nvSpPr>
          <p:cNvPr id="33798" name="AutoShape 10" descr="Image"/>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GB" sz="2000"/>
          </a:p>
        </p:txBody>
      </p:sp>
      <p:sp>
        <p:nvSpPr>
          <p:cNvPr id="49159" name="8 - Ορθογώνιο"/>
          <p:cNvSpPr>
            <a:spLocks noChangeArrowheads="1"/>
          </p:cNvSpPr>
          <p:nvPr/>
        </p:nvSpPr>
        <p:spPr bwMode="auto">
          <a:xfrm>
            <a:off x="539750" y="4868863"/>
            <a:ext cx="8358188" cy="1920875"/>
          </a:xfrm>
          <a:prstGeom prst="rect">
            <a:avLst/>
          </a:prstGeom>
          <a:noFill/>
          <a:ln w="9525">
            <a:noFill/>
            <a:miter lim="800000"/>
            <a:headEnd/>
            <a:tailEnd/>
          </a:ln>
        </p:spPr>
        <p:txBody>
          <a:bodyPr>
            <a:spAutoFit/>
          </a:bodyPr>
          <a:lstStyle/>
          <a:p>
            <a:pPr>
              <a:defRPr/>
            </a:pPr>
            <a:r>
              <a:rPr lang="en-US" sz="2000" i="1">
                <a:effectLst>
                  <a:outerShdw blurRad="38100" dist="38100" dir="2700000" algn="tl">
                    <a:srgbClr val="C0C0C0"/>
                  </a:outerShdw>
                </a:effectLst>
              </a:rPr>
              <a:t>Electron micrograph of a normal glomerular capillary loop showing the fenestrated endothelial cell (Endo), the glomerular basement membrane (GBM), and the epithelial cells with its interdigitating foot processes (arrow). The GBM is thin, and no electron dense deposits are present. Two normal platelets are seen in the capillary lumen.</a:t>
            </a:r>
            <a:endParaRPr lang="el-GR" sz="2000" i="1">
              <a:effectLst>
                <a:outerShdw blurRad="38100" dist="38100" dir="2700000" algn="tl">
                  <a:srgbClr val="C0C0C0"/>
                </a:outerShdw>
              </a:effectLst>
            </a:endParaRPr>
          </a:p>
        </p:txBody>
      </p:sp>
      <p:pic>
        <p:nvPicPr>
          <p:cNvPr id="33800" name="Picture 11"/>
          <p:cNvPicPr>
            <a:picLocks noChangeAspect="1" noChangeArrowheads="1"/>
          </p:cNvPicPr>
          <p:nvPr/>
        </p:nvPicPr>
        <p:blipFill>
          <a:blip r:embed="rId2"/>
          <a:srcRect/>
          <a:stretch>
            <a:fillRect/>
          </a:stretch>
        </p:blipFill>
        <p:spPr bwMode="auto">
          <a:xfrm>
            <a:off x="1908175" y="1052513"/>
            <a:ext cx="5329238" cy="375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5362" name="1 - Τίτλος"/>
          <p:cNvSpPr>
            <a:spLocks noGrp="1"/>
          </p:cNvSpPr>
          <p:nvPr>
            <p:ph type="title"/>
          </p:nvPr>
        </p:nvSpPr>
        <p:spPr/>
        <p:txBody>
          <a:bodyPr/>
          <a:lstStyle/>
          <a:p>
            <a:endParaRPr lang="en-GB" smtClean="0"/>
          </a:p>
        </p:txBody>
      </p:sp>
      <p:pic>
        <p:nvPicPr>
          <p:cNvPr id="15363" name="Picture 2"/>
          <p:cNvPicPr>
            <a:picLocks noChangeAspect="1" noChangeArrowheads="1"/>
          </p:cNvPicPr>
          <p:nvPr/>
        </p:nvPicPr>
        <p:blipFill>
          <a:blip r:embed="rId2"/>
          <a:srcRect/>
          <a:stretch>
            <a:fillRect/>
          </a:stretch>
        </p:blipFill>
        <p:spPr bwMode="auto">
          <a:xfrm>
            <a:off x="2286000" y="0"/>
            <a:ext cx="46688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1 - Τίτλος"/>
          <p:cNvSpPr>
            <a:spLocks noGrp="1"/>
          </p:cNvSpPr>
          <p:nvPr>
            <p:ph type="ctrTitle" idx="4294967295"/>
          </p:nvPr>
        </p:nvSpPr>
        <p:spPr>
          <a:xfrm>
            <a:off x="428625" y="142875"/>
            <a:ext cx="7772400" cy="909638"/>
          </a:xfrm>
        </p:spPr>
        <p:txBody>
          <a:bodyPr/>
          <a:lstStyle/>
          <a:p>
            <a:pPr eaLnBrk="1" hangingPunct="1">
              <a:defRPr/>
            </a:pPr>
            <a:r>
              <a:rPr lang="en-US" sz="3200" b="1" i="1" smtClean="0">
                <a:solidFill>
                  <a:srgbClr val="FF0000"/>
                </a:solidFill>
                <a:effectLst>
                  <a:outerShdw blurRad="38100" dist="38100" dir="2700000" algn="tl">
                    <a:srgbClr val="C0C0C0"/>
                  </a:outerShdw>
                </a:effectLst>
                <a:latin typeface="Arial" charset="0"/>
                <a:cs typeface="Arial" charset="0"/>
              </a:rPr>
              <a:t>TUBULORETICULAR STRUCTURE</a:t>
            </a:r>
            <a:endParaRPr lang="el-GR" sz="3200" b="1" i="1" smtClean="0">
              <a:solidFill>
                <a:srgbClr val="FF0000"/>
              </a:solidFill>
              <a:effectLst>
                <a:outerShdw blurRad="38100" dist="38100" dir="2700000" algn="tl">
                  <a:srgbClr val="C0C0C0"/>
                </a:outerShdw>
              </a:effectLst>
              <a:latin typeface="Arial" charset="0"/>
              <a:cs typeface="Arial" charset="0"/>
            </a:endParaRPr>
          </a:p>
        </p:txBody>
      </p:sp>
      <p:sp>
        <p:nvSpPr>
          <p:cNvPr id="3" name="2 - Υπότιτλος"/>
          <p:cNvSpPr>
            <a:spLocks noGrp="1"/>
          </p:cNvSpPr>
          <p:nvPr>
            <p:ph type="subTitle" idx="4294967295"/>
          </p:nvPr>
        </p:nvSpPr>
        <p:spPr>
          <a:xfrm>
            <a:off x="0" y="5857875"/>
            <a:ext cx="9144000" cy="1000125"/>
          </a:xfrm>
        </p:spPr>
        <p:txBody>
          <a:bodyPr>
            <a:normAutofit/>
          </a:bodyPr>
          <a:lstStyle/>
          <a:p>
            <a:pPr marL="0" indent="0" algn="ctr" eaLnBrk="1" hangingPunct="1">
              <a:lnSpc>
                <a:spcPct val="80000"/>
              </a:lnSpc>
              <a:buFont typeface="Arial" charset="0"/>
              <a:buNone/>
              <a:defRPr/>
            </a:pPr>
            <a:r>
              <a:rPr lang="en-US" sz="1800" i="1" smtClean="0">
                <a:solidFill>
                  <a:schemeClr val="folHlink"/>
                </a:solidFill>
                <a:effectLst>
                  <a:outerShdw blurRad="38100" dist="38100" dir="2700000" algn="tl">
                    <a:srgbClr val="C0C0C0"/>
                  </a:outerShdw>
                </a:effectLst>
              </a:rPr>
              <a:t>The so-called tubulo-reticular structures (TRS) can be seen in the endothelial cell cytoplasm.</a:t>
            </a:r>
            <a:r>
              <a:rPr lang="en-US" sz="1800" i="1" smtClean="0">
                <a:solidFill>
                  <a:srgbClr val="898989"/>
                </a:solidFill>
                <a:effectLst>
                  <a:outerShdw blurRad="38100" dist="38100" dir="2700000" algn="tl">
                    <a:srgbClr val="C0C0C0"/>
                  </a:outerShdw>
                </a:effectLst>
              </a:rPr>
              <a:t> Previously defined "virus-like particles" and considered typical of SLE nephritis, these structures have been also described in nephritis due to AIDS and in interferon-treated patients, losing their diagnostic value. (x 22000)</a:t>
            </a:r>
            <a:endParaRPr lang="el-GR" sz="1800" smtClean="0">
              <a:solidFill>
                <a:srgbClr val="898989"/>
              </a:solidFill>
              <a:effectLst>
                <a:outerShdw blurRad="38100" dist="38100" dir="2700000" algn="tl">
                  <a:srgbClr val="C0C0C0"/>
                </a:outerShdw>
              </a:effectLst>
            </a:endParaRPr>
          </a:p>
        </p:txBody>
      </p:sp>
      <p:pic>
        <p:nvPicPr>
          <p:cNvPr id="34819" name="Picture 2" descr="les60b.jpg (64224 bytes)"/>
          <p:cNvPicPr>
            <a:picLocks noChangeAspect="1" noChangeArrowheads="1"/>
          </p:cNvPicPr>
          <p:nvPr/>
        </p:nvPicPr>
        <p:blipFill>
          <a:blip r:embed="rId2"/>
          <a:srcRect/>
          <a:stretch>
            <a:fillRect/>
          </a:stretch>
        </p:blipFill>
        <p:spPr bwMode="auto">
          <a:xfrm>
            <a:off x="179388" y="1268413"/>
            <a:ext cx="4176712" cy="4159250"/>
          </a:xfrm>
          <a:prstGeom prst="rect">
            <a:avLst/>
          </a:prstGeom>
          <a:noFill/>
          <a:ln w="9525">
            <a:noFill/>
            <a:miter lim="800000"/>
            <a:headEnd/>
            <a:tailEnd/>
          </a:ln>
        </p:spPr>
      </p:pic>
      <p:pic>
        <p:nvPicPr>
          <p:cNvPr id="34820" name="Picture 5"/>
          <p:cNvPicPr>
            <a:picLocks noChangeAspect="1" noChangeArrowheads="1"/>
          </p:cNvPicPr>
          <p:nvPr/>
        </p:nvPicPr>
        <p:blipFill>
          <a:blip r:embed="rId3"/>
          <a:srcRect/>
          <a:stretch>
            <a:fillRect/>
          </a:stretch>
        </p:blipFill>
        <p:spPr bwMode="auto">
          <a:xfrm>
            <a:off x="4572000" y="1773238"/>
            <a:ext cx="4368800" cy="3086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1 - Τίτλος"/>
          <p:cNvSpPr>
            <a:spLocks noGrp="1"/>
          </p:cNvSpPr>
          <p:nvPr>
            <p:ph type="ctrTitle" idx="4294967295"/>
          </p:nvPr>
        </p:nvSpPr>
        <p:spPr>
          <a:xfrm>
            <a:off x="857250" y="142875"/>
            <a:ext cx="7772400" cy="1470025"/>
          </a:xfrm>
        </p:spPr>
        <p:txBody>
          <a:bodyPr/>
          <a:lstStyle/>
          <a:p>
            <a:pPr eaLnBrk="1" hangingPunct="1">
              <a:defRPr/>
            </a:pPr>
            <a:r>
              <a:rPr lang="en-US" sz="3200" b="1" i="1" smtClean="0">
                <a:solidFill>
                  <a:srgbClr val="FF0000"/>
                </a:solidFill>
                <a:effectLst>
                  <a:outerShdw blurRad="38100" dist="38100" dir="2700000" algn="tl">
                    <a:srgbClr val="C0C0C0"/>
                  </a:outerShdw>
                </a:effectLst>
                <a:latin typeface="Arial" charset="0"/>
                <a:cs typeface="Arial" charset="0"/>
              </a:rPr>
              <a:t>FINGERPRINT</a:t>
            </a:r>
            <a:endParaRPr lang="el-GR" sz="3200" b="1" i="1" smtClean="0">
              <a:solidFill>
                <a:srgbClr val="FF0000"/>
              </a:solidFill>
              <a:effectLst>
                <a:outerShdw blurRad="38100" dist="38100" dir="2700000" algn="tl">
                  <a:srgbClr val="C0C0C0"/>
                </a:outerShdw>
              </a:effectLst>
              <a:latin typeface="Arial" charset="0"/>
              <a:cs typeface="Arial" charset="0"/>
            </a:endParaRPr>
          </a:p>
        </p:txBody>
      </p:sp>
      <p:sp>
        <p:nvSpPr>
          <p:cNvPr id="3" name="2 - Υπότιτλος"/>
          <p:cNvSpPr>
            <a:spLocks noGrp="1"/>
          </p:cNvSpPr>
          <p:nvPr>
            <p:ph type="subTitle" idx="4294967295"/>
          </p:nvPr>
        </p:nvSpPr>
        <p:spPr>
          <a:xfrm>
            <a:off x="0" y="5643563"/>
            <a:ext cx="9144000" cy="1000125"/>
          </a:xfrm>
        </p:spPr>
        <p:txBody>
          <a:bodyPr>
            <a:normAutofit/>
          </a:bodyPr>
          <a:lstStyle/>
          <a:p>
            <a:pPr marL="0" indent="0" algn="ctr" eaLnBrk="1" hangingPunct="1">
              <a:lnSpc>
                <a:spcPct val="80000"/>
              </a:lnSpc>
              <a:buFont typeface="Arial" charset="0"/>
              <a:buNone/>
              <a:defRPr/>
            </a:pPr>
            <a:r>
              <a:rPr lang="en-US" sz="2200" i="1" smtClean="0">
                <a:solidFill>
                  <a:schemeClr val="accent1"/>
                </a:solidFill>
                <a:effectLst>
                  <a:outerShdw blurRad="38100" dist="38100" dir="2700000" algn="tl">
                    <a:srgbClr val="C0C0C0"/>
                  </a:outerShdw>
                </a:effectLst>
              </a:rPr>
              <a:t>Rarely, by highly resolution electron microscopy, a peculiar "finger print" structure of the immune deposition can be observed. (x 22000-x 36000</a:t>
            </a:r>
            <a:r>
              <a:rPr lang="en-US" sz="2200" i="1" smtClean="0">
                <a:solidFill>
                  <a:schemeClr val="accent1"/>
                </a:solidFill>
              </a:rPr>
              <a:t>) </a:t>
            </a:r>
            <a:endParaRPr lang="el-GR" sz="2200" smtClean="0">
              <a:solidFill>
                <a:schemeClr val="accent1"/>
              </a:solidFill>
            </a:endParaRPr>
          </a:p>
        </p:txBody>
      </p:sp>
      <p:pic>
        <p:nvPicPr>
          <p:cNvPr id="35843" name="Picture 2" descr="les61b.jpg (41335 bytes)"/>
          <p:cNvPicPr>
            <a:picLocks noChangeAspect="1" noChangeArrowheads="1"/>
          </p:cNvPicPr>
          <p:nvPr/>
        </p:nvPicPr>
        <p:blipFill>
          <a:blip r:embed="rId2"/>
          <a:srcRect/>
          <a:stretch>
            <a:fillRect/>
          </a:stretch>
        </p:blipFill>
        <p:spPr bwMode="auto">
          <a:xfrm>
            <a:off x="642938" y="1428750"/>
            <a:ext cx="3498850" cy="3429000"/>
          </a:xfrm>
          <a:prstGeom prst="rect">
            <a:avLst/>
          </a:prstGeom>
          <a:noFill/>
          <a:ln w="9525">
            <a:noFill/>
            <a:miter lim="800000"/>
            <a:headEnd/>
            <a:tailEnd/>
          </a:ln>
        </p:spPr>
      </p:pic>
      <p:pic>
        <p:nvPicPr>
          <p:cNvPr id="35844" name="Picture 4" descr="les62b.jpg (46930 bytes)"/>
          <p:cNvPicPr>
            <a:picLocks noChangeAspect="1" noChangeArrowheads="1"/>
          </p:cNvPicPr>
          <p:nvPr/>
        </p:nvPicPr>
        <p:blipFill>
          <a:blip r:embed="rId3"/>
          <a:srcRect/>
          <a:stretch>
            <a:fillRect/>
          </a:stretch>
        </p:blipFill>
        <p:spPr bwMode="auto">
          <a:xfrm>
            <a:off x="4500563" y="1571625"/>
            <a:ext cx="4357687" cy="2876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p:cNvSpPr>
          <p:nvPr>
            <p:ph type="title"/>
          </p:nvPr>
        </p:nvSpPr>
        <p:spPr/>
        <p:txBody>
          <a:bodyPr/>
          <a:lstStyle/>
          <a:p>
            <a:pPr>
              <a:defRPr/>
            </a:pPr>
            <a:r>
              <a:rPr lang="el-GR" sz="3200" b="1" i="1" smtClean="0">
                <a:solidFill>
                  <a:srgbClr val="FF0000"/>
                </a:solidFill>
                <a:effectLst>
                  <a:outerShdw blurRad="38100" dist="38100" dir="2700000" algn="tl">
                    <a:srgbClr val="C0C0C0"/>
                  </a:outerShdw>
                </a:effectLst>
                <a:latin typeface="Arial" charset="0"/>
              </a:rPr>
              <a:t>ΤΑΞΙΝΟΜΗΣΗ-ΚΛΙΝΙΚΗ ΕΙΚΟΝΑ</a:t>
            </a:r>
            <a:endParaRPr lang="en-GB" sz="3200" b="1" i="1" smtClean="0">
              <a:solidFill>
                <a:srgbClr val="FF0000"/>
              </a:solidFill>
              <a:effectLst>
                <a:outerShdw blurRad="38100" dist="38100" dir="2700000" algn="tl">
                  <a:srgbClr val="C0C0C0"/>
                </a:outerShdw>
              </a:effectLst>
              <a:latin typeface="Arial" charset="0"/>
            </a:endParaRPr>
          </a:p>
        </p:txBody>
      </p:sp>
      <p:sp>
        <p:nvSpPr>
          <p:cNvPr id="32770" name="Rectangle 3"/>
          <p:cNvSpPr>
            <a:spLocks noGrp="1"/>
          </p:cNvSpPr>
          <p:nvPr>
            <p:ph type="body" idx="1"/>
          </p:nvPr>
        </p:nvSpPr>
        <p:spPr>
          <a:xfrm>
            <a:off x="250825" y="1600200"/>
            <a:ext cx="8642350" cy="4525963"/>
          </a:xfrm>
        </p:spPr>
        <p:txBody>
          <a:bodyPr/>
          <a:lstStyle/>
          <a:p>
            <a:pPr>
              <a:buFont typeface="Arial" charset="0"/>
              <a:buNone/>
              <a:defRPr/>
            </a:pPr>
            <a:r>
              <a:rPr lang="el-GR" smtClean="0"/>
              <a:t> </a:t>
            </a:r>
            <a:r>
              <a:rPr lang="el-GR" sz="2400" b="1" i="1" smtClean="0">
                <a:solidFill>
                  <a:srgbClr val="009900"/>
                </a:solidFill>
                <a:effectLst>
                  <a:outerShdw blurRad="38100" dist="38100" dir="2700000" algn="tl">
                    <a:srgbClr val="C0C0C0"/>
                  </a:outerShdw>
                </a:effectLst>
                <a:latin typeface="Comic Sans MS" pitchFamily="66" charset="0"/>
              </a:rPr>
              <a:t>κατηγορία Ι</a:t>
            </a:r>
            <a:r>
              <a:rPr lang="en-US" sz="2400" b="1" i="1" smtClean="0">
                <a:solidFill>
                  <a:srgbClr val="009900"/>
                </a:solidFill>
                <a:effectLst>
                  <a:outerShdw blurRad="38100" dist="38100" dir="2700000" algn="tl">
                    <a:srgbClr val="C0C0C0"/>
                  </a:outerShdw>
                </a:effectLst>
                <a:latin typeface="Comic Sans MS" pitchFamily="66" charset="0"/>
              </a:rPr>
              <a:t>:</a:t>
            </a:r>
            <a:r>
              <a:rPr lang="en-US" sz="2400" i="1" smtClean="0">
                <a:effectLst>
                  <a:outerShdw blurRad="38100" dist="38100" dir="2700000" algn="tl">
                    <a:srgbClr val="C0C0C0"/>
                  </a:outerShdw>
                </a:effectLst>
                <a:latin typeface="Comic Sans MS" pitchFamily="66" charset="0"/>
              </a:rPr>
              <a:t> </a:t>
            </a:r>
            <a:r>
              <a:rPr lang="el-GR" sz="2400" i="1" smtClean="0">
                <a:effectLst>
                  <a:outerShdw blurRad="38100" dist="38100" dir="2700000" algn="tl">
                    <a:srgbClr val="C0C0C0"/>
                  </a:outerShdw>
                </a:effectLst>
                <a:latin typeface="Comic Sans MS" pitchFamily="66" charset="0"/>
              </a:rPr>
              <a:t>φυσιολογικό σπείραμα με </a:t>
            </a:r>
          </a:p>
          <a:p>
            <a:pPr>
              <a:buFont typeface="Arial" charset="0"/>
              <a:buNone/>
              <a:defRPr/>
            </a:pPr>
            <a:r>
              <a:rPr lang="el-GR" sz="2400" i="1" smtClean="0">
                <a:effectLst>
                  <a:outerShdw blurRad="38100" dist="38100" dir="2700000" algn="tl">
                    <a:srgbClr val="C0C0C0"/>
                  </a:outerShdw>
                </a:effectLst>
                <a:latin typeface="Comic Sans MS" pitchFamily="66" charset="0"/>
              </a:rPr>
              <a:t>το απλό μικροσκόπιο, αλλά με μεσαγγειακές </a:t>
            </a:r>
          </a:p>
          <a:p>
            <a:pPr>
              <a:buFont typeface="Arial" charset="0"/>
              <a:buNone/>
              <a:defRPr/>
            </a:pPr>
            <a:r>
              <a:rPr lang="el-GR" sz="2400" i="1" smtClean="0">
                <a:effectLst>
                  <a:outerShdw blurRad="38100" dist="38100" dir="2700000" algn="tl">
                    <a:srgbClr val="C0C0C0"/>
                  </a:outerShdw>
                </a:effectLst>
                <a:latin typeface="Comic Sans MS" pitchFamily="66" charset="0"/>
              </a:rPr>
              <a:t>εναποθέσεις στον ΑΦΜ </a:t>
            </a:r>
          </a:p>
          <a:p>
            <a:pPr>
              <a:buFont typeface="Arial" charset="0"/>
              <a:buNone/>
              <a:defRPr/>
            </a:pPr>
            <a:r>
              <a:rPr lang="el-GR" sz="2400" b="1" i="1" smtClean="0">
                <a:solidFill>
                  <a:schemeClr val="accent1"/>
                </a:solidFill>
                <a:effectLst>
                  <a:outerShdw blurRad="38100" dist="38100" dir="2700000" algn="tl">
                    <a:srgbClr val="C0C0C0"/>
                  </a:outerShdw>
                </a:effectLst>
                <a:latin typeface="Comic Sans MS" pitchFamily="66" charset="0"/>
              </a:rPr>
              <a:t>Κατηγορία Ι:</a:t>
            </a:r>
            <a:r>
              <a:rPr lang="el-GR" sz="2400" i="1" smtClean="0">
                <a:solidFill>
                  <a:schemeClr val="accent1"/>
                </a:solidFill>
                <a:effectLst>
                  <a:outerShdw blurRad="38100" dist="38100" dir="2700000" algn="tl">
                    <a:srgbClr val="C0C0C0"/>
                  </a:outerShdw>
                </a:effectLst>
                <a:latin typeface="Comic Sans MS" pitchFamily="66" charset="0"/>
              </a:rPr>
              <a:t> φυσιολογική γενική ούρων,</a:t>
            </a:r>
            <a:r>
              <a:rPr lang="en-US" sz="2400" i="1" smtClean="0">
                <a:solidFill>
                  <a:schemeClr val="accent1"/>
                </a:solidFill>
                <a:effectLst>
                  <a:outerShdw blurRad="38100" dist="38100" dir="2700000" algn="tl">
                    <a:srgbClr val="C0C0C0"/>
                  </a:outerShdw>
                </a:effectLst>
                <a:latin typeface="Comic Sans MS" pitchFamily="66" charset="0"/>
              </a:rPr>
              <a:t>SCr</a:t>
            </a:r>
          </a:p>
        </p:txBody>
      </p:sp>
      <p:pic>
        <p:nvPicPr>
          <p:cNvPr id="36867" name="Picture 2"/>
          <p:cNvPicPr>
            <a:picLocks noChangeAspect="1" noChangeArrowheads="1"/>
          </p:cNvPicPr>
          <p:nvPr/>
        </p:nvPicPr>
        <p:blipFill>
          <a:blip r:embed="rId2"/>
          <a:srcRect/>
          <a:stretch>
            <a:fillRect/>
          </a:stretch>
        </p:blipFill>
        <p:spPr bwMode="auto">
          <a:xfrm>
            <a:off x="6877050" y="1196975"/>
            <a:ext cx="1554163" cy="5661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p:cNvSpPr>
          <p:nvPr>
            <p:ph type="title"/>
          </p:nvPr>
        </p:nvSpPr>
        <p:spPr>
          <a:xfrm>
            <a:off x="457200" y="0"/>
            <a:ext cx="8229600" cy="1268413"/>
          </a:xfrm>
        </p:spPr>
        <p:txBody>
          <a:bodyPr/>
          <a:lstStyle/>
          <a:p>
            <a:pPr>
              <a:defRPr/>
            </a:pPr>
            <a:r>
              <a:rPr lang="el-GR" sz="3200" b="1" i="1" smtClean="0">
                <a:solidFill>
                  <a:srgbClr val="FF0000"/>
                </a:solidFill>
                <a:effectLst>
                  <a:outerShdw blurRad="38100" dist="38100" dir="2700000" algn="tl">
                    <a:srgbClr val="C0C0C0"/>
                  </a:outerShdw>
                </a:effectLst>
                <a:latin typeface="Arial" charset="0"/>
              </a:rPr>
              <a:t>ΤΑΞΙΝΟΜΗΣΗ-ΚΛΙΝΙΚΗ ΕΙΚΟΝΑ</a:t>
            </a:r>
            <a:endParaRPr lang="en-GB" sz="3200" b="1" i="1" smtClean="0">
              <a:solidFill>
                <a:srgbClr val="FF0000"/>
              </a:solidFill>
              <a:effectLst>
                <a:outerShdw blurRad="38100" dist="38100" dir="2700000" algn="tl">
                  <a:srgbClr val="C0C0C0"/>
                </a:outerShdw>
              </a:effectLst>
              <a:latin typeface="Arial" charset="0"/>
            </a:endParaRPr>
          </a:p>
        </p:txBody>
      </p:sp>
      <p:sp>
        <p:nvSpPr>
          <p:cNvPr id="99331" name="Rectangle 3"/>
          <p:cNvSpPr>
            <a:spLocks noGrp="1"/>
          </p:cNvSpPr>
          <p:nvPr>
            <p:ph type="body" idx="1"/>
          </p:nvPr>
        </p:nvSpPr>
        <p:spPr/>
        <p:txBody>
          <a:bodyPr/>
          <a:lstStyle/>
          <a:p>
            <a:pPr>
              <a:buFont typeface="Arial" charset="0"/>
              <a:buNone/>
              <a:defRPr/>
            </a:pPr>
            <a:r>
              <a:rPr lang="el-GR" smtClean="0"/>
              <a:t> </a:t>
            </a:r>
            <a:r>
              <a:rPr lang="el-GR" sz="2400" b="1" i="1" smtClean="0">
                <a:solidFill>
                  <a:srgbClr val="009900"/>
                </a:solidFill>
                <a:effectLst>
                  <a:outerShdw blurRad="38100" dist="38100" dir="2700000" algn="tl">
                    <a:srgbClr val="C0C0C0"/>
                  </a:outerShdw>
                </a:effectLst>
                <a:latin typeface="Comic Sans MS" pitchFamily="66" charset="0"/>
              </a:rPr>
              <a:t>Κατηγορία ΙΙ</a:t>
            </a:r>
            <a:r>
              <a:rPr lang="en-US" sz="2400" b="1" i="1" smtClean="0">
                <a:solidFill>
                  <a:srgbClr val="009900"/>
                </a:solidFill>
                <a:effectLst>
                  <a:outerShdw blurRad="38100" dist="38100" dir="2700000" algn="tl">
                    <a:srgbClr val="C0C0C0"/>
                  </a:outerShdw>
                </a:effectLst>
                <a:latin typeface="Comic Sans MS" pitchFamily="66" charset="0"/>
              </a:rPr>
              <a:t>:</a:t>
            </a:r>
            <a:r>
              <a:rPr lang="el-GR" sz="2400" i="1" smtClean="0">
                <a:effectLst>
                  <a:outerShdw blurRad="38100" dist="38100" dir="2700000" algn="tl">
                    <a:srgbClr val="C0C0C0"/>
                  </a:outerShdw>
                </a:effectLst>
                <a:latin typeface="Comic Sans MS" pitchFamily="66" charset="0"/>
              </a:rPr>
              <a:t> Με το απλό μικροσκόπιο</a:t>
            </a:r>
            <a:endParaRPr lang="en-US" sz="2400" i="1" smtClean="0">
              <a:effectLst>
                <a:outerShdw blurRad="38100" dist="38100" dir="2700000" algn="tl">
                  <a:srgbClr val="C0C0C0"/>
                </a:outerShdw>
              </a:effectLst>
              <a:latin typeface="Comic Sans MS" pitchFamily="66" charset="0"/>
            </a:endParaRPr>
          </a:p>
          <a:p>
            <a:pPr>
              <a:buFont typeface="Arial" charset="0"/>
              <a:buNone/>
              <a:defRPr/>
            </a:pPr>
            <a:r>
              <a:rPr lang="el-GR" sz="2400" i="1" smtClean="0">
                <a:effectLst>
                  <a:outerShdw blurRad="38100" dist="38100" dir="2700000" algn="tl">
                    <a:srgbClr val="C0C0C0"/>
                  </a:outerShdw>
                </a:effectLst>
                <a:latin typeface="Comic Sans MS" pitchFamily="66" charset="0"/>
              </a:rPr>
              <a:t>μεσαγγειακή υπερπλασία ή αύξηση της </a:t>
            </a:r>
          </a:p>
          <a:p>
            <a:pPr>
              <a:buFont typeface="Arial" charset="0"/>
              <a:buNone/>
              <a:defRPr/>
            </a:pPr>
            <a:r>
              <a:rPr lang="el-GR" sz="2400" i="1" smtClean="0">
                <a:effectLst>
                  <a:outerShdw blurRad="38100" dist="38100" dir="2700000" algn="tl">
                    <a:srgbClr val="C0C0C0"/>
                  </a:outerShdw>
                </a:effectLst>
                <a:latin typeface="Comic Sans MS" pitchFamily="66" charset="0"/>
              </a:rPr>
              <a:t> Θεμελίου ουσίας του μεσαγγείου. </a:t>
            </a:r>
          </a:p>
          <a:p>
            <a:pPr>
              <a:buFont typeface="Arial" charset="0"/>
              <a:buNone/>
              <a:defRPr/>
            </a:pPr>
            <a:r>
              <a:rPr lang="el-GR" sz="2400" i="1" smtClean="0">
                <a:effectLst>
                  <a:outerShdw blurRad="38100" dist="38100" dir="2700000" algn="tl">
                    <a:srgbClr val="C0C0C0"/>
                  </a:outerShdw>
                </a:effectLst>
                <a:latin typeface="Comic Sans MS" pitchFamily="66" charset="0"/>
              </a:rPr>
              <a:t> Με τον ΑΦΜ μεσαγγειακές εναποθέσεις</a:t>
            </a:r>
          </a:p>
          <a:p>
            <a:pPr>
              <a:buFont typeface="Arial" charset="0"/>
              <a:buNone/>
              <a:defRPr/>
            </a:pPr>
            <a:endParaRPr lang="el-GR" sz="2400" i="1" smtClean="0">
              <a:effectLst>
                <a:outerShdw blurRad="38100" dist="38100" dir="2700000" algn="tl">
                  <a:srgbClr val="C0C0C0"/>
                </a:outerShdw>
              </a:effectLst>
              <a:latin typeface="Comic Sans MS" pitchFamily="66" charset="0"/>
            </a:endParaRPr>
          </a:p>
          <a:p>
            <a:pPr eaLnBrk="1" hangingPunct="1">
              <a:spcBef>
                <a:spcPct val="0"/>
              </a:spcBef>
              <a:buFontTx/>
              <a:buNone/>
              <a:defRPr/>
            </a:pPr>
            <a:r>
              <a:rPr lang="el-GR" sz="2400" b="1" i="1" smtClean="0">
                <a:solidFill>
                  <a:schemeClr val="accent1"/>
                </a:solidFill>
                <a:effectLst>
                  <a:outerShdw blurRad="38100" dist="38100" dir="2700000" algn="tl">
                    <a:srgbClr val="C0C0C0"/>
                  </a:outerShdw>
                </a:effectLst>
                <a:latin typeface="Comic Sans MS" pitchFamily="66" charset="0"/>
              </a:rPr>
              <a:t>Κατηγορία ΙΙ:</a:t>
            </a:r>
            <a:r>
              <a:rPr lang="el-GR" sz="2400" i="1" smtClean="0">
                <a:solidFill>
                  <a:schemeClr val="accent1"/>
                </a:solidFill>
                <a:effectLst>
                  <a:outerShdw blurRad="38100" dist="38100" dir="2700000" algn="tl">
                    <a:srgbClr val="C0C0C0"/>
                  </a:outerShdw>
                </a:effectLst>
                <a:latin typeface="Comic Sans MS" pitchFamily="66" charset="0"/>
              </a:rPr>
              <a:t> Μικροσκοπική αιματουρία, </a:t>
            </a:r>
          </a:p>
          <a:p>
            <a:pPr eaLnBrk="1" hangingPunct="1">
              <a:spcBef>
                <a:spcPct val="0"/>
              </a:spcBef>
              <a:buFontTx/>
              <a:buNone/>
              <a:defRPr/>
            </a:pPr>
            <a:r>
              <a:rPr lang="el-GR" sz="2400" i="1" smtClean="0">
                <a:solidFill>
                  <a:schemeClr val="accent1"/>
                </a:solidFill>
                <a:effectLst>
                  <a:outerShdw blurRad="38100" dist="38100" dir="2700000" algn="tl">
                    <a:srgbClr val="C0C0C0"/>
                  </a:outerShdw>
                </a:effectLst>
                <a:latin typeface="Comic Sans MS" pitchFamily="66" charset="0"/>
              </a:rPr>
              <a:t>±λευκωματουρία, υπέρταση δεν είναι συχνή</a:t>
            </a:r>
            <a:r>
              <a:rPr lang="el-GR" sz="2400" i="1" smtClean="0">
                <a:solidFill>
                  <a:schemeClr val="accent1"/>
                </a:solidFill>
                <a:effectLst>
                  <a:outerShdw blurRad="38100" dist="38100" dir="2700000" algn="tl">
                    <a:srgbClr val="C0C0C0"/>
                  </a:outerShdw>
                </a:effectLst>
                <a:latin typeface="Arial" charset="0"/>
              </a:rPr>
              <a:t>.</a:t>
            </a:r>
          </a:p>
          <a:p>
            <a:pPr eaLnBrk="1" hangingPunct="1">
              <a:spcBef>
                <a:spcPct val="0"/>
              </a:spcBef>
              <a:buFontTx/>
              <a:buNone/>
              <a:defRPr/>
            </a:pPr>
            <a:r>
              <a:rPr lang="el-GR" sz="2400" i="1" smtClean="0">
                <a:solidFill>
                  <a:schemeClr val="accent1"/>
                </a:solidFill>
                <a:effectLst>
                  <a:outerShdw blurRad="38100" dist="38100" dir="2700000" algn="tl">
                    <a:srgbClr val="C0C0C0"/>
                  </a:outerShdw>
                </a:effectLst>
                <a:latin typeface="Comic Sans MS" pitchFamily="66" charset="0"/>
              </a:rPr>
              <a:t> Νεφρωσικό Σύνδρομο και Νεφρική Ανεπάρκεια </a:t>
            </a:r>
          </a:p>
          <a:p>
            <a:pPr eaLnBrk="1" hangingPunct="1">
              <a:spcBef>
                <a:spcPct val="0"/>
              </a:spcBef>
              <a:buFontTx/>
              <a:buNone/>
              <a:defRPr/>
            </a:pPr>
            <a:r>
              <a:rPr lang="el-GR" sz="2400" i="1" smtClean="0">
                <a:solidFill>
                  <a:schemeClr val="accent1"/>
                </a:solidFill>
                <a:effectLst>
                  <a:outerShdw blurRad="38100" dist="38100" dir="2700000" algn="tl">
                    <a:srgbClr val="C0C0C0"/>
                  </a:outerShdw>
                </a:effectLst>
                <a:latin typeface="Comic Sans MS" pitchFamily="66" charset="0"/>
              </a:rPr>
              <a:t>σχεδόν ποτέ</a:t>
            </a:r>
          </a:p>
          <a:p>
            <a:pPr>
              <a:buFont typeface="Arial" charset="0"/>
              <a:buNone/>
              <a:defRPr/>
            </a:pPr>
            <a:endParaRPr lang="en-US" sz="2400" i="1" smtClean="0">
              <a:solidFill>
                <a:schemeClr val="accent1"/>
              </a:solidFill>
              <a:effectLst>
                <a:outerShdw blurRad="38100" dist="38100" dir="2700000" algn="tl">
                  <a:srgbClr val="C0C0C0"/>
                </a:outerShdw>
              </a:effectLst>
              <a:latin typeface="Comic Sans MS" pitchFamily="66" charset="0"/>
            </a:endParaRPr>
          </a:p>
        </p:txBody>
      </p:sp>
      <p:pic>
        <p:nvPicPr>
          <p:cNvPr id="37891" name="Picture 2"/>
          <p:cNvPicPr>
            <a:picLocks noChangeAspect="1" noChangeArrowheads="1"/>
          </p:cNvPicPr>
          <p:nvPr/>
        </p:nvPicPr>
        <p:blipFill>
          <a:blip r:embed="rId2"/>
          <a:srcRect/>
          <a:stretch>
            <a:fillRect/>
          </a:stretch>
        </p:blipFill>
        <p:spPr bwMode="auto">
          <a:xfrm>
            <a:off x="7231063" y="908050"/>
            <a:ext cx="1524000" cy="5689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9331">
                                            <p:txEl>
                                              <p:pRg st="5" end="5"/>
                                            </p:txEl>
                                          </p:spTgt>
                                        </p:tgtEl>
                                        <p:attrNameLst>
                                          <p:attrName>style.visibility</p:attrName>
                                        </p:attrNameLst>
                                      </p:cBhvr>
                                      <p:to>
                                        <p:strVal val="visible"/>
                                      </p:to>
                                    </p:set>
                                    <p:animEffect transition="in" filter="wipe(down)">
                                      <p:cBhvr>
                                        <p:cTn id="7" dur="500"/>
                                        <p:tgtEl>
                                          <p:spTgt spid="99331">
                                            <p:txEl>
                                              <p:pRg st="5" end="5"/>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99331">
                                            <p:txEl>
                                              <p:pRg st="6" end="6"/>
                                            </p:txEl>
                                          </p:spTgt>
                                        </p:tgtEl>
                                        <p:attrNameLst>
                                          <p:attrName>style.visibility</p:attrName>
                                        </p:attrNameLst>
                                      </p:cBhvr>
                                      <p:to>
                                        <p:strVal val="visible"/>
                                      </p:to>
                                    </p:set>
                                    <p:animEffect transition="in" filter="wipe(down)">
                                      <p:cBhvr>
                                        <p:cTn id="10" dur="500"/>
                                        <p:tgtEl>
                                          <p:spTgt spid="99331">
                                            <p:txEl>
                                              <p:pRg st="6" end="6"/>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99331">
                                            <p:txEl>
                                              <p:pRg st="7" end="7"/>
                                            </p:txEl>
                                          </p:spTgt>
                                        </p:tgtEl>
                                        <p:attrNameLst>
                                          <p:attrName>style.visibility</p:attrName>
                                        </p:attrNameLst>
                                      </p:cBhvr>
                                      <p:to>
                                        <p:strVal val="visible"/>
                                      </p:to>
                                    </p:set>
                                    <p:animEffect transition="in" filter="wipe(down)">
                                      <p:cBhvr>
                                        <p:cTn id="13" dur="500"/>
                                        <p:tgtEl>
                                          <p:spTgt spid="99331">
                                            <p:txEl>
                                              <p:pRg st="7" end="7"/>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99331">
                                            <p:txEl>
                                              <p:pRg st="8" end="8"/>
                                            </p:txEl>
                                          </p:spTgt>
                                        </p:tgtEl>
                                        <p:attrNameLst>
                                          <p:attrName>style.visibility</p:attrName>
                                        </p:attrNameLst>
                                      </p:cBhvr>
                                      <p:to>
                                        <p:strVal val="visible"/>
                                      </p:to>
                                    </p:set>
                                    <p:animEffect transition="in" filter="wipe(down)">
                                      <p:cBhvr>
                                        <p:cTn id="16" dur="500"/>
                                        <p:tgtEl>
                                          <p:spTgt spid="9933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p:cNvSpPr>
          <p:nvPr>
            <p:ph type="title"/>
          </p:nvPr>
        </p:nvSpPr>
        <p:spPr>
          <a:xfrm>
            <a:off x="457200" y="0"/>
            <a:ext cx="8229600" cy="765175"/>
          </a:xfrm>
        </p:spPr>
        <p:txBody>
          <a:bodyPr/>
          <a:lstStyle/>
          <a:p>
            <a:pPr>
              <a:defRPr/>
            </a:pPr>
            <a:r>
              <a:rPr lang="el-GR" sz="3200" b="1" i="1" smtClean="0">
                <a:solidFill>
                  <a:srgbClr val="FF0000"/>
                </a:solidFill>
                <a:effectLst>
                  <a:outerShdw blurRad="38100" dist="38100" dir="2700000" algn="tl">
                    <a:srgbClr val="C0C0C0"/>
                  </a:outerShdw>
                </a:effectLst>
                <a:latin typeface="Arial" charset="0"/>
              </a:rPr>
              <a:t>ΤΑΞΙΝΟΜΗΣΗ-ΚΛΙΝΙΚΗ ΕΙΚΟΝΑ</a:t>
            </a:r>
            <a:endParaRPr lang="en-GB" sz="3200" b="1" i="1" smtClean="0">
              <a:solidFill>
                <a:srgbClr val="FF0000"/>
              </a:solidFill>
              <a:effectLst>
                <a:outerShdw blurRad="38100" dist="38100" dir="2700000" algn="tl">
                  <a:srgbClr val="C0C0C0"/>
                </a:outerShdw>
              </a:effectLst>
              <a:latin typeface="Arial" charset="0"/>
            </a:endParaRPr>
          </a:p>
        </p:txBody>
      </p:sp>
      <p:sp>
        <p:nvSpPr>
          <p:cNvPr id="100355" name="Rectangle 3"/>
          <p:cNvSpPr>
            <a:spLocks noGrp="1"/>
          </p:cNvSpPr>
          <p:nvPr>
            <p:ph type="body" idx="1"/>
          </p:nvPr>
        </p:nvSpPr>
        <p:spPr>
          <a:xfrm>
            <a:off x="0" y="1052513"/>
            <a:ext cx="8229600" cy="4525962"/>
          </a:xfrm>
        </p:spPr>
        <p:txBody>
          <a:bodyPr/>
          <a:lstStyle/>
          <a:p>
            <a:pPr>
              <a:buFont typeface="Arial" charset="0"/>
              <a:buNone/>
              <a:defRPr/>
            </a:pPr>
            <a:r>
              <a:rPr lang="el-GR" sz="2000" b="1" i="1" smtClean="0">
                <a:solidFill>
                  <a:srgbClr val="009900"/>
                </a:solidFill>
                <a:effectLst>
                  <a:outerShdw blurRad="38100" dist="38100" dir="2700000" algn="tl">
                    <a:srgbClr val="C0C0C0"/>
                  </a:outerShdw>
                </a:effectLst>
                <a:latin typeface="Comic Sans MS" pitchFamily="66" charset="0"/>
              </a:rPr>
              <a:t>Κατηγορία ΙΙΙ</a:t>
            </a:r>
            <a:r>
              <a:rPr lang="en-US" sz="2000" b="1" i="1" smtClean="0">
                <a:solidFill>
                  <a:srgbClr val="009900"/>
                </a:solidFill>
                <a:effectLst>
                  <a:outerShdw blurRad="38100" dist="38100" dir="2700000" algn="tl">
                    <a:srgbClr val="C0C0C0"/>
                  </a:outerShdw>
                </a:effectLst>
                <a:latin typeface="Comic Sans MS" pitchFamily="66" charset="0"/>
              </a:rPr>
              <a:t>:</a:t>
            </a:r>
            <a:r>
              <a:rPr lang="el-GR" sz="2000" i="1" smtClean="0">
                <a:effectLst>
                  <a:outerShdw blurRad="38100" dist="38100" dir="2700000" algn="tl">
                    <a:srgbClr val="C0C0C0"/>
                  </a:outerShdw>
                </a:effectLst>
                <a:latin typeface="Comic Sans MS" pitchFamily="66" charset="0"/>
              </a:rPr>
              <a:t> Ενεργή ή χρόνια εστιακή τμηματική </a:t>
            </a:r>
          </a:p>
          <a:p>
            <a:pPr>
              <a:buFont typeface="Arial" charset="0"/>
              <a:buNone/>
              <a:defRPr/>
            </a:pPr>
            <a:r>
              <a:rPr lang="el-GR" sz="2000" i="1" smtClean="0">
                <a:effectLst>
                  <a:outerShdw blurRad="38100" dist="38100" dir="2700000" algn="tl">
                    <a:srgbClr val="C0C0C0"/>
                  </a:outerShdw>
                </a:effectLst>
                <a:latin typeface="Comic Sans MS" pitchFamily="66" charset="0"/>
              </a:rPr>
              <a:t>ή ολοσπειραματική που προσβάλλει &lt;50% των σπειραμάτων </a:t>
            </a:r>
          </a:p>
          <a:p>
            <a:pPr>
              <a:buFont typeface="Arial" charset="0"/>
              <a:buNone/>
              <a:defRPr/>
            </a:pPr>
            <a:r>
              <a:rPr lang="el-GR" sz="2000" i="1" smtClean="0">
                <a:effectLst>
                  <a:outerShdw blurRad="38100" dist="38100" dir="2700000" algn="tl">
                    <a:srgbClr val="C0C0C0"/>
                  </a:outerShdw>
                </a:effectLst>
                <a:latin typeface="Comic Sans MS" pitchFamily="66" charset="0"/>
              </a:rPr>
              <a:t>τυπικά με εστιακές υπενδοθηλιακές εναποθέσεις με ή </a:t>
            </a:r>
          </a:p>
          <a:p>
            <a:pPr>
              <a:buFont typeface="Arial" charset="0"/>
              <a:buNone/>
              <a:defRPr/>
            </a:pPr>
            <a:r>
              <a:rPr lang="el-GR" sz="2000" i="1" smtClean="0">
                <a:effectLst>
                  <a:outerShdw blurRad="38100" dist="38100" dir="2700000" algn="tl">
                    <a:srgbClr val="C0C0C0"/>
                  </a:outerShdw>
                </a:effectLst>
                <a:latin typeface="Comic Sans MS" pitchFamily="66" charset="0"/>
              </a:rPr>
              <a:t>χωρίς μεσαγγειακές βλάβες</a:t>
            </a:r>
          </a:p>
          <a:p>
            <a:pPr>
              <a:buFont typeface="Arial" charset="0"/>
              <a:buNone/>
              <a:defRPr/>
            </a:pPr>
            <a:r>
              <a:rPr lang="el-GR" sz="2000" b="1" i="1" smtClean="0">
                <a:effectLst>
                  <a:outerShdw blurRad="38100" dist="38100" dir="2700000" algn="tl">
                    <a:srgbClr val="C0C0C0"/>
                  </a:outerShdw>
                </a:effectLst>
                <a:latin typeface="Comic Sans MS" pitchFamily="66" charset="0"/>
              </a:rPr>
              <a:t>Κατηγορία ΙΙΙ(Α)</a:t>
            </a:r>
            <a:r>
              <a:rPr lang="el-GR" sz="2000" i="1" smtClean="0">
                <a:effectLst>
                  <a:outerShdw blurRad="38100" dist="38100" dir="2700000" algn="tl">
                    <a:srgbClr val="C0C0C0"/>
                  </a:outerShdw>
                </a:effectLst>
                <a:latin typeface="Comic Sans MS" pitchFamily="66" charset="0"/>
              </a:rPr>
              <a:t> Ενεργείς βλάβες</a:t>
            </a:r>
            <a:r>
              <a:rPr lang="en-US" sz="2000" i="1" smtClean="0">
                <a:effectLst>
                  <a:outerShdw blurRad="38100" dist="38100" dir="2700000" algn="tl">
                    <a:srgbClr val="C0C0C0"/>
                  </a:outerShdw>
                </a:effectLst>
                <a:latin typeface="Comic Sans MS" pitchFamily="66" charset="0"/>
              </a:rPr>
              <a:t>:</a:t>
            </a:r>
            <a:r>
              <a:rPr lang="el-GR" sz="2000" i="1" smtClean="0">
                <a:effectLst>
                  <a:outerShdw blurRad="38100" dist="38100" dir="2700000" algn="tl">
                    <a:srgbClr val="C0C0C0"/>
                  </a:outerShdw>
                </a:effectLst>
                <a:latin typeface="Comic Sans MS" pitchFamily="66" charset="0"/>
              </a:rPr>
              <a:t> εστιακή υπερπλαστική ΝΛ </a:t>
            </a:r>
          </a:p>
          <a:p>
            <a:pPr>
              <a:buFont typeface="Arial" charset="0"/>
              <a:buNone/>
              <a:defRPr/>
            </a:pPr>
            <a:r>
              <a:rPr lang="el-GR" sz="2000" b="1" i="1" smtClean="0">
                <a:effectLst>
                  <a:outerShdw blurRad="38100" dist="38100" dir="2700000" algn="tl">
                    <a:srgbClr val="C0C0C0"/>
                  </a:outerShdw>
                </a:effectLst>
                <a:latin typeface="Comic Sans MS" pitchFamily="66" charset="0"/>
              </a:rPr>
              <a:t>Κατηγορία ΙΙΙ(Α/</a:t>
            </a:r>
            <a:r>
              <a:rPr lang="en-US" sz="2000" b="1" i="1" smtClean="0">
                <a:effectLst>
                  <a:outerShdw blurRad="38100" dist="38100" dir="2700000" algn="tl">
                    <a:srgbClr val="C0C0C0"/>
                  </a:outerShdw>
                </a:effectLst>
                <a:latin typeface="Comic Sans MS" pitchFamily="66" charset="0"/>
              </a:rPr>
              <a:t>C</a:t>
            </a:r>
            <a:r>
              <a:rPr lang="el-GR" sz="2000" b="1" i="1" smtClean="0">
                <a:effectLst>
                  <a:outerShdw blurRad="38100" dist="38100" dir="2700000" algn="tl">
                    <a:srgbClr val="C0C0C0"/>
                  </a:outerShdw>
                </a:effectLst>
                <a:latin typeface="Comic Sans MS" pitchFamily="66" charset="0"/>
              </a:rPr>
              <a:t>)</a:t>
            </a:r>
            <a:r>
              <a:rPr lang="el-GR" sz="2000" i="1" smtClean="0">
                <a:effectLst>
                  <a:outerShdw blurRad="38100" dist="38100" dir="2700000" algn="tl">
                    <a:srgbClr val="C0C0C0"/>
                  </a:outerShdw>
                </a:effectLst>
                <a:latin typeface="Comic Sans MS" pitchFamily="66" charset="0"/>
              </a:rPr>
              <a:t> Ενεργείς και χρόνιες βλάβες</a:t>
            </a:r>
            <a:r>
              <a:rPr lang="en-US" sz="2000" i="1" smtClean="0">
                <a:effectLst>
                  <a:outerShdw blurRad="38100" dist="38100" dir="2700000" algn="tl">
                    <a:srgbClr val="C0C0C0"/>
                  </a:outerShdw>
                </a:effectLst>
                <a:latin typeface="Comic Sans MS" pitchFamily="66" charset="0"/>
              </a:rPr>
              <a:t>:</a:t>
            </a:r>
            <a:endParaRPr lang="el-GR" sz="2000" i="1" smtClean="0">
              <a:effectLst>
                <a:outerShdw blurRad="38100" dist="38100" dir="2700000" algn="tl">
                  <a:srgbClr val="C0C0C0"/>
                </a:outerShdw>
              </a:effectLst>
              <a:latin typeface="Comic Sans MS" pitchFamily="66" charset="0"/>
            </a:endParaRPr>
          </a:p>
          <a:p>
            <a:pPr>
              <a:buFont typeface="Arial" charset="0"/>
              <a:buNone/>
              <a:defRPr/>
            </a:pPr>
            <a:r>
              <a:rPr lang="el-GR" sz="2000" i="1" smtClean="0">
                <a:effectLst>
                  <a:outerShdw blurRad="38100" dist="38100" dir="2700000" algn="tl">
                    <a:srgbClr val="C0C0C0"/>
                  </a:outerShdw>
                </a:effectLst>
                <a:latin typeface="Comic Sans MS" pitchFamily="66" charset="0"/>
              </a:rPr>
              <a:t>εστιακή υπερπλαστική και σκληρυντική ΝΛ</a:t>
            </a:r>
          </a:p>
          <a:p>
            <a:pPr>
              <a:buFont typeface="Arial" charset="0"/>
              <a:buNone/>
              <a:defRPr/>
            </a:pPr>
            <a:r>
              <a:rPr lang="el-GR" sz="2000" b="1" i="1" smtClean="0">
                <a:effectLst>
                  <a:outerShdw blurRad="38100" dist="38100" dir="2700000" algn="tl">
                    <a:srgbClr val="C0C0C0"/>
                  </a:outerShdw>
                </a:effectLst>
                <a:latin typeface="Comic Sans MS" pitchFamily="66" charset="0"/>
              </a:rPr>
              <a:t>Κατηγορία ΙΙΙ(</a:t>
            </a:r>
            <a:r>
              <a:rPr lang="en-US" sz="2000" b="1" i="1" smtClean="0">
                <a:effectLst>
                  <a:outerShdw blurRad="38100" dist="38100" dir="2700000" algn="tl">
                    <a:srgbClr val="C0C0C0"/>
                  </a:outerShdw>
                </a:effectLst>
                <a:latin typeface="Comic Sans MS" pitchFamily="66" charset="0"/>
              </a:rPr>
              <a:t>C</a:t>
            </a:r>
            <a:r>
              <a:rPr lang="el-GR" sz="2000" b="1" i="1" smtClean="0">
                <a:effectLst>
                  <a:outerShdw blurRad="38100" dist="38100" dir="2700000" algn="tl">
                    <a:srgbClr val="C0C0C0"/>
                  </a:outerShdw>
                </a:effectLst>
                <a:latin typeface="Comic Sans MS" pitchFamily="66" charset="0"/>
              </a:rPr>
              <a:t>)</a:t>
            </a:r>
            <a:r>
              <a:rPr lang="el-GR" sz="2000" i="1" smtClean="0">
                <a:effectLst>
                  <a:outerShdw blurRad="38100" dist="38100" dir="2700000" algn="tl">
                    <a:srgbClr val="C0C0C0"/>
                  </a:outerShdw>
                </a:effectLst>
                <a:latin typeface="Comic Sans MS" pitchFamily="66" charset="0"/>
              </a:rPr>
              <a:t> Χρόνιες ανενεργείς βλάβες με </a:t>
            </a:r>
          </a:p>
          <a:p>
            <a:pPr>
              <a:buFont typeface="Arial" charset="0"/>
              <a:buNone/>
              <a:defRPr/>
            </a:pPr>
            <a:r>
              <a:rPr lang="el-GR" sz="2000" i="1" smtClean="0">
                <a:effectLst>
                  <a:outerShdw blurRad="38100" dist="38100" dir="2700000" algn="tl">
                    <a:srgbClr val="C0C0C0"/>
                  </a:outerShdw>
                </a:effectLst>
                <a:latin typeface="Comic Sans MS" pitchFamily="66" charset="0"/>
              </a:rPr>
              <a:t>σπειραματικές ουλές</a:t>
            </a:r>
            <a:r>
              <a:rPr lang="en-US" sz="2000" i="1" smtClean="0">
                <a:effectLst>
                  <a:outerShdw blurRad="38100" dist="38100" dir="2700000" algn="tl">
                    <a:srgbClr val="C0C0C0"/>
                  </a:outerShdw>
                </a:effectLst>
                <a:latin typeface="Comic Sans MS" pitchFamily="66" charset="0"/>
              </a:rPr>
              <a:t>:</a:t>
            </a:r>
            <a:r>
              <a:rPr lang="el-GR" sz="2000" i="1" smtClean="0">
                <a:effectLst>
                  <a:outerShdw blurRad="38100" dist="38100" dir="2700000" algn="tl">
                    <a:srgbClr val="C0C0C0"/>
                  </a:outerShdw>
                </a:effectLst>
                <a:latin typeface="Comic Sans MS" pitchFamily="66" charset="0"/>
              </a:rPr>
              <a:t> εστιακή σκληρυντική ΝΛ</a:t>
            </a:r>
            <a:r>
              <a:rPr lang="el-GR" sz="2400" i="1" smtClean="0">
                <a:effectLst>
                  <a:outerShdw blurRad="38100" dist="38100" dir="2700000" algn="tl">
                    <a:srgbClr val="C0C0C0"/>
                  </a:outerShdw>
                </a:effectLst>
                <a:latin typeface="Comic Sans MS" pitchFamily="66" charset="0"/>
              </a:rPr>
              <a:t> </a:t>
            </a:r>
            <a:endParaRPr lang="en-US" sz="2400" i="1" smtClean="0">
              <a:effectLst>
                <a:outerShdw blurRad="38100" dist="38100" dir="2700000" algn="tl">
                  <a:srgbClr val="C0C0C0"/>
                </a:outerShdw>
              </a:effectLst>
              <a:latin typeface="Comic Sans MS" pitchFamily="66" charset="0"/>
            </a:endParaRPr>
          </a:p>
        </p:txBody>
      </p:sp>
      <p:pic>
        <p:nvPicPr>
          <p:cNvPr id="38915" name="Picture 3"/>
          <p:cNvPicPr>
            <a:picLocks noChangeAspect="1" noChangeArrowheads="1"/>
          </p:cNvPicPr>
          <p:nvPr/>
        </p:nvPicPr>
        <p:blipFill>
          <a:blip r:embed="rId2"/>
          <a:srcRect/>
          <a:stretch>
            <a:fillRect/>
          </a:stretch>
        </p:blipFill>
        <p:spPr bwMode="auto">
          <a:xfrm>
            <a:off x="7572375" y="692150"/>
            <a:ext cx="1420813" cy="5905500"/>
          </a:xfrm>
          <a:prstGeom prst="rect">
            <a:avLst/>
          </a:prstGeom>
          <a:noFill/>
          <a:ln w="9525">
            <a:noFill/>
            <a:miter lim="800000"/>
            <a:headEnd/>
            <a:tailEnd/>
          </a:ln>
        </p:spPr>
      </p:pic>
      <p:sp>
        <p:nvSpPr>
          <p:cNvPr id="38916" name="Rectangle 5"/>
          <p:cNvSpPr>
            <a:spLocks noChangeArrowheads="1"/>
          </p:cNvSpPr>
          <p:nvPr/>
        </p:nvSpPr>
        <p:spPr bwMode="auto">
          <a:xfrm>
            <a:off x="323850" y="5670550"/>
            <a:ext cx="8424863" cy="822325"/>
          </a:xfrm>
          <a:prstGeom prst="rect">
            <a:avLst/>
          </a:prstGeom>
          <a:noFill/>
          <a:ln w="9525">
            <a:noFill/>
            <a:miter lim="800000"/>
            <a:headEnd/>
            <a:tailEnd/>
          </a:ln>
        </p:spPr>
        <p:txBody>
          <a:bodyPr>
            <a:spAutoFit/>
          </a:bodyPr>
          <a:lstStyle/>
          <a:p>
            <a:endParaRPr lang="en-GB"/>
          </a:p>
          <a:p>
            <a:endParaRPr lang="en-GB"/>
          </a:p>
        </p:txBody>
      </p:sp>
      <p:sp>
        <p:nvSpPr>
          <p:cNvPr id="100358" name="Rectangle 6"/>
          <p:cNvSpPr>
            <a:spLocks noChangeArrowheads="1"/>
          </p:cNvSpPr>
          <p:nvPr/>
        </p:nvSpPr>
        <p:spPr bwMode="auto">
          <a:xfrm>
            <a:off x="179388" y="4941888"/>
            <a:ext cx="6948487" cy="1006475"/>
          </a:xfrm>
          <a:prstGeom prst="rect">
            <a:avLst/>
          </a:prstGeom>
          <a:noFill/>
          <a:ln w="9525">
            <a:noFill/>
            <a:miter lim="800000"/>
            <a:headEnd/>
            <a:tailEnd/>
          </a:ln>
          <a:effectLst/>
        </p:spPr>
        <p:txBody>
          <a:bodyPr>
            <a:spAutoFit/>
          </a:bodyPr>
          <a:lstStyle/>
          <a:p>
            <a:pPr>
              <a:defRPr/>
            </a:pPr>
            <a:r>
              <a:rPr lang="el-GR" sz="2000" b="1" i="1">
                <a:solidFill>
                  <a:schemeClr val="accent1"/>
                </a:solidFill>
                <a:effectLst>
                  <a:outerShdw blurRad="38100" dist="38100" dir="2700000" algn="tl">
                    <a:srgbClr val="C0C0C0"/>
                  </a:outerShdw>
                </a:effectLst>
              </a:rPr>
              <a:t>Κατηγορία ΙΙΙ:</a:t>
            </a:r>
            <a:r>
              <a:rPr lang="el-GR" sz="2000">
                <a:solidFill>
                  <a:schemeClr val="accent1"/>
                </a:solidFill>
              </a:rPr>
              <a:t> </a:t>
            </a:r>
            <a:r>
              <a:rPr lang="el-GR" sz="2000" i="1">
                <a:solidFill>
                  <a:schemeClr val="accent1"/>
                </a:solidFill>
                <a:effectLst>
                  <a:outerShdw blurRad="38100" dist="38100" dir="2700000" algn="tl">
                    <a:srgbClr val="C0C0C0"/>
                  </a:outerShdw>
                </a:effectLst>
              </a:rPr>
              <a:t>αιματουρία, λευκωματουρία σχεδόν πάντα. </a:t>
            </a:r>
          </a:p>
          <a:p>
            <a:pPr>
              <a:defRPr/>
            </a:pPr>
            <a:r>
              <a:rPr lang="el-GR" sz="2000" i="1">
                <a:solidFill>
                  <a:schemeClr val="accent1"/>
                </a:solidFill>
                <a:effectLst>
                  <a:outerShdw blurRad="38100" dist="38100" dir="2700000" algn="tl">
                    <a:srgbClr val="C0C0C0"/>
                  </a:outerShdw>
                </a:effectLst>
              </a:rPr>
              <a:t>Υπέρταση, Νεφρωσικό Σύνδρομο, Νεφρική Ανεπάρκεια σε πολλούς ασθενείς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0355">
                                            <p:txEl>
                                              <p:pRg st="5" end="5"/>
                                            </p:txEl>
                                          </p:spTgt>
                                        </p:tgtEl>
                                        <p:attrNameLst>
                                          <p:attrName>style.visibility</p:attrName>
                                        </p:attrNameLst>
                                      </p:cBhvr>
                                      <p:to>
                                        <p:strVal val="visible"/>
                                      </p:to>
                                    </p:set>
                                    <p:animEffect transition="in" filter="wipe(down)">
                                      <p:cBhvr>
                                        <p:cTn id="7" dur="500"/>
                                        <p:tgtEl>
                                          <p:spTgt spid="100355">
                                            <p:txEl>
                                              <p:pRg st="5" end="5"/>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0355">
                                            <p:txEl>
                                              <p:pRg st="6" end="6"/>
                                            </p:txEl>
                                          </p:spTgt>
                                        </p:tgtEl>
                                        <p:attrNameLst>
                                          <p:attrName>style.visibility</p:attrName>
                                        </p:attrNameLst>
                                      </p:cBhvr>
                                      <p:to>
                                        <p:strVal val="visible"/>
                                      </p:to>
                                    </p:set>
                                    <p:animEffect transition="in" filter="wipe(down)">
                                      <p:cBhvr>
                                        <p:cTn id="10" dur="500"/>
                                        <p:tgtEl>
                                          <p:spTgt spid="100355">
                                            <p:txEl>
                                              <p:pRg st="6" end="6"/>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0355">
                                            <p:txEl>
                                              <p:pRg st="7" end="7"/>
                                            </p:txEl>
                                          </p:spTgt>
                                        </p:tgtEl>
                                        <p:attrNameLst>
                                          <p:attrName>style.visibility</p:attrName>
                                        </p:attrNameLst>
                                      </p:cBhvr>
                                      <p:to>
                                        <p:strVal val="visible"/>
                                      </p:to>
                                    </p:set>
                                    <p:animEffect transition="in" filter="wipe(down)">
                                      <p:cBhvr>
                                        <p:cTn id="15" dur="500"/>
                                        <p:tgtEl>
                                          <p:spTgt spid="100355">
                                            <p:txEl>
                                              <p:pRg st="7" end="7"/>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100355">
                                            <p:txEl>
                                              <p:pRg st="8" end="8"/>
                                            </p:txEl>
                                          </p:spTgt>
                                        </p:tgtEl>
                                        <p:attrNameLst>
                                          <p:attrName>style.visibility</p:attrName>
                                        </p:attrNameLst>
                                      </p:cBhvr>
                                      <p:to>
                                        <p:strVal val="visible"/>
                                      </p:to>
                                    </p:set>
                                    <p:animEffect transition="in" filter="wipe(down)">
                                      <p:cBhvr>
                                        <p:cTn id="18" dur="500"/>
                                        <p:tgtEl>
                                          <p:spTgt spid="100355">
                                            <p:txEl>
                                              <p:pRg st="8" end="8"/>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0358">
                                            <p:txEl>
                                              <p:pRg st="0" end="0"/>
                                            </p:txEl>
                                          </p:spTgt>
                                        </p:tgtEl>
                                        <p:attrNameLst>
                                          <p:attrName>style.visibility</p:attrName>
                                        </p:attrNameLst>
                                      </p:cBhvr>
                                      <p:to>
                                        <p:strVal val="visible"/>
                                      </p:to>
                                    </p:set>
                                    <p:animEffect transition="in" filter="wipe(down)">
                                      <p:cBhvr>
                                        <p:cTn id="23" dur="500"/>
                                        <p:tgtEl>
                                          <p:spTgt spid="100358">
                                            <p:txEl>
                                              <p:pRg st="0" end="0"/>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100358">
                                            <p:txEl>
                                              <p:pRg st="1" end="1"/>
                                            </p:txEl>
                                          </p:spTgt>
                                        </p:tgtEl>
                                        <p:attrNameLst>
                                          <p:attrName>style.visibility</p:attrName>
                                        </p:attrNameLst>
                                      </p:cBhvr>
                                      <p:to>
                                        <p:strVal val="visible"/>
                                      </p:to>
                                    </p:set>
                                    <p:animEffect transition="in" filter="wipe(down)">
                                      <p:cBhvr>
                                        <p:cTn id="26" dur="500"/>
                                        <p:tgtEl>
                                          <p:spTgt spid="10035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p:cNvSpPr>
          <p:nvPr>
            <p:ph type="title"/>
          </p:nvPr>
        </p:nvSpPr>
        <p:spPr/>
        <p:txBody>
          <a:bodyPr/>
          <a:lstStyle/>
          <a:p>
            <a:pPr>
              <a:defRPr/>
            </a:pPr>
            <a:r>
              <a:rPr lang="el-GR" sz="3200" b="1" i="1" smtClean="0">
                <a:solidFill>
                  <a:srgbClr val="FF0000"/>
                </a:solidFill>
                <a:effectLst>
                  <a:outerShdw blurRad="38100" dist="38100" dir="2700000" algn="tl">
                    <a:srgbClr val="C0C0C0"/>
                  </a:outerShdw>
                </a:effectLst>
                <a:latin typeface="Arial" charset="0"/>
              </a:rPr>
              <a:t>ΤΑΞΙΝΟΜΗΣΗ-ΚΛΙΝΙΚΗ ΕΙΚΟΝΑ</a:t>
            </a:r>
            <a:endParaRPr lang="en-GB" sz="3200" b="1" i="1" smtClean="0">
              <a:solidFill>
                <a:srgbClr val="FF0000"/>
              </a:solidFill>
              <a:effectLst>
                <a:outerShdw blurRad="38100" dist="38100" dir="2700000" algn="tl">
                  <a:srgbClr val="C0C0C0"/>
                </a:outerShdw>
              </a:effectLst>
              <a:latin typeface="Arial" charset="0"/>
            </a:endParaRPr>
          </a:p>
        </p:txBody>
      </p:sp>
      <p:sp>
        <p:nvSpPr>
          <p:cNvPr id="101379" name="Rectangle 3"/>
          <p:cNvSpPr>
            <a:spLocks noGrp="1"/>
          </p:cNvSpPr>
          <p:nvPr>
            <p:ph type="body" idx="1"/>
          </p:nvPr>
        </p:nvSpPr>
        <p:spPr>
          <a:xfrm>
            <a:off x="0" y="1196975"/>
            <a:ext cx="8686800" cy="5661025"/>
          </a:xfrm>
        </p:spPr>
        <p:txBody>
          <a:bodyPr/>
          <a:lstStyle/>
          <a:p>
            <a:pPr>
              <a:lnSpc>
                <a:spcPct val="90000"/>
              </a:lnSpc>
              <a:buFont typeface="Arial" charset="0"/>
              <a:buNone/>
              <a:defRPr/>
            </a:pPr>
            <a:r>
              <a:rPr lang="el-GR" smtClean="0"/>
              <a:t> </a:t>
            </a:r>
            <a:r>
              <a:rPr lang="el-GR" sz="2000" b="1" i="1" smtClean="0">
                <a:solidFill>
                  <a:srgbClr val="009900"/>
                </a:solidFill>
                <a:effectLst>
                  <a:outerShdw blurRad="38100" dist="38100" dir="2700000" algn="tl">
                    <a:srgbClr val="C0C0C0"/>
                  </a:outerShdw>
                </a:effectLst>
                <a:latin typeface="Comic Sans MS" pitchFamily="66" charset="0"/>
              </a:rPr>
              <a:t>Κατηγορία </a:t>
            </a:r>
            <a:r>
              <a:rPr lang="en-US" sz="2000" b="1" i="1" smtClean="0">
                <a:solidFill>
                  <a:srgbClr val="009900"/>
                </a:solidFill>
                <a:effectLst>
                  <a:outerShdw blurRad="38100" dist="38100" dir="2700000" algn="tl">
                    <a:srgbClr val="C0C0C0"/>
                  </a:outerShdw>
                </a:effectLst>
                <a:latin typeface="Comic Sans MS" pitchFamily="66" charset="0"/>
              </a:rPr>
              <a:t>IV:</a:t>
            </a:r>
            <a:r>
              <a:rPr lang="el-GR" sz="2000" i="1" smtClean="0">
                <a:effectLst>
                  <a:outerShdw blurRad="38100" dist="38100" dir="2700000" algn="tl">
                    <a:srgbClr val="C0C0C0"/>
                  </a:outerShdw>
                </a:effectLst>
                <a:latin typeface="Comic Sans MS" pitchFamily="66" charset="0"/>
              </a:rPr>
              <a:t>Ενεργή ή χρόνια διάχυτη τμηματική </a:t>
            </a:r>
          </a:p>
          <a:p>
            <a:pPr>
              <a:lnSpc>
                <a:spcPct val="90000"/>
              </a:lnSpc>
              <a:buFont typeface="Arial" charset="0"/>
              <a:buNone/>
              <a:defRPr/>
            </a:pPr>
            <a:r>
              <a:rPr lang="el-GR" sz="2000" i="1" smtClean="0">
                <a:effectLst>
                  <a:outerShdw blurRad="38100" dist="38100" dir="2700000" algn="tl">
                    <a:srgbClr val="C0C0C0"/>
                  </a:outerShdw>
                </a:effectLst>
                <a:latin typeface="Comic Sans MS" pitchFamily="66" charset="0"/>
              </a:rPr>
              <a:t>ή ολοσπειραματική που προσβάλλει &gt;50% των σπειραμάτων </a:t>
            </a:r>
          </a:p>
          <a:p>
            <a:pPr>
              <a:lnSpc>
                <a:spcPct val="90000"/>
              </a:lnSpc>
              <a:buFont typeface="Arial" charset="0"/>
              <a:buNone/>
              <a:defRPr/>
            </a:pPr>
            <a:r>
              <a:rPr lang="el-GR" sz="2000" i="1" smtClean="0">
                <a:effectLst>
                  <a:outerShdw blurRad="38100" dist="38100" dir="2700000" algn="tl">
                    <a:srgbClr val="C0C0C0"/>
                  </a:outerShdw>
                </a:effectLst>
                <a:latin typeface="Comic Sans MS" pitchFamily="66" charset="0"/>
              </a:rPr>
              <a:t>τυπικά με διάχυτες υπενδοθηλιακές εναποθέσεις με ή </a:t>
            </a:r>
          </a:p>
          <a:p>
            <a:pPr>
              <a:lnSpc>
                <a:spcPct val="90000"/>
              </a:lnSpc>
              <a:buFont typeface="Arial" charset="0"/>
              <a:buNone/>
              <a:defRPr/>
            </a:pPr>
            <a:r>
              <a:rPr lang="el-GR" sz="2000" i="1" smtClean="0">
                <a:effectLst>
                  <a:outerShdw blurRad="38100" dist="38100" dir="2700000" algn="tl">
                    <a:srgbClr val="C0C0C0"/>
                  </a:outerShdw>
                </a:effectLst>
                <a:latin typeface="Comic Sans MS" pitchFamily="66" charset="0"/>
              </a:rPr>
              <a:t>χωρίς μεσαγγειακές βλάβες</a:t>
            </a:r>
          </a:p>
          <a:p>
            <a:pPr>
              <a:lnSpc>
                <a:spcPct val="90000"/>
              </a:lnSpc>
              <a:buFont typeface="Arial" charset="0"/>
              <a:buNone/>
              <a:defRPr/>
            </a:pPr>
            <a:r>
              <a:rPr lang="el-GR" sz="1600" b="1" i="1" smtClean="0">
                <a:effectLst>
                  <a:outerShdw blurRad="38100" dist="38100" dir="2700000" algn="tl">
                    <a:srgbClr val="C0C0C0"/>
                  </a:outerShdw>
                </a:effectLst>
                <a:latin typeface="Comic Sans MS" pitchFamily="66" charset="0"/>
              </a:rPr>
              <a:t>Κατηγορία Ι</a:t>
            </a:r>
            <a:r>
              <a:rPr lang="en-US" sz="1600" b="1" i="1" smtClean="0">
                <a:effectLst>
                  <a:outerShdw blurRad="38100" dist="38100" dir="2700000" algn="tl">
                    <a:srgbClr val="C0C0C0"/>
                  </a:outerShdw>
                </a:effectLst>
                <a:latin typeface="Comic Sans MS" pitchFamily="66" charset="0"/>
              </a:rPr>
              <a:t>V-S</a:t>
            </a:r>
            <a:r>
              <a:rPr lang="el-GR" sz="1600" b="1" i="1" smtClean="0">
                <a:effectLst>
                  <a:outerShdw blurRad="38100" dist="38100" dir="2700000" algn="tl">
                    <a:srgbClr val="C0C0C0"/>
                  </a:outerShdw>
                </a:effectLst>
                <a:latin typeface="Comic Sans MS" pitchFamily="66" charset="0"/>
              </a:rPr>
              <a:t>(Α)</a:t>
            </a:r>
            <a:r>
              <a:rPr lang="el-GR" sz="1600" i="1" smtClean="0">
                <a:effectLst>
                  <a:outerShdw blurRad="38100" dist="38100" dir="2700000" algn="tl">
                    <a:srgbClr val="C0C0C0"/>
                  </a:outerShdw>
                </a:effectLst>
                <a:latin typeface="Comic Sans MS" pitchFamily="66" charset="0"/>
              </a:rPr>
              <a:t> Ενεργείς βλάβες</a:t>
            </a:r>
            <a:r>
              <a:rPr lang="en-US" sz="1600" i="1" smtClean="0">
                <a:effectLst>
                  <a:outerShdw blurRad="38100" dist="38100" dir="2700000" algn="tl">
                    <a:srgbClr val="C0C0C0"/>
                  </a:outerShdw>
                </a:effectLst>
                <a:latin typeface="Comic Sans MS" pitchFamily="66" charset="0"/>
              </a:rPr>
              <a:t>: </a:t>
            </a:r>
            <a:r>
              <a:rPr lang="el-GR" sz="1600" i="1" smtClean="0">
                <a:effectLst>
                  <a:outerShdw blurRad="38100" dist="38100" dir="2700000" algn="tl">
                    <a:srgbClr val="C0C0C0"/>
                  </a:outerShdw>
                </a:effectLst>
                <a:latin typeface="Comic Sans MS" pitchFamily="66" charset="0"/>
              </a:rPr>
              <a:t>διάχυτη τμηματική υπερπλαστική ΝΛ</a:t>
            </a:r>
          </a:p>
          <a:p>
            <a:pPr>
              <a:lnSpc>
                <a:spcPct val="90000"/>
              </a:lnSpc>
              <a:buFont typeface="Arial" charset="0"/>
              <a:buNone/>
              <a:defRPr/>
            </a:pPr>
            <a:r>
              <a:rPr lang="el-GR" sz="1600" b="1" i="1" smtClean="0">
                <a:effectLst>
                  <a:outerShdw blurRad="38100" dist="38100" dir="2700000" algn="tl">
                    <a:srgbClr val="C0C0C0"/>
                  </a:outerShdw>
                </a:effectLst>
                <a:latin typeface="Comic Sans MS" pitchFamily="66" charset="0"/>
              </a:rPr>
              <a:t>Κατηγορία Ι</a:t>
            </a:r>
            <a:r>
              <a:rPr lang="en-US" sz="1600" b="1" i="1" smtClean="0">
                <a:effectLst>
                  <a:outerShdw blurRad="38100" dist="38100" dir="2700000" algn="tl">
                    <a:srgbClr val="C0C0C0"/>
                  </a:outerShdw>
                </a:effectLst>
                <a:latin typeface="Comic Sans MS" pitchFamily="66" charset="0"/>
              </a:rPr>
              <a:t>V-G</a:t>
            </a:r>
            <a:r>
              <a:rPr lang="el-GR" sz="1600" b="1" i="1" smtClean="0">
                <a:effectLst>
                  <a:outerShdw blurRad="38100" dist="38100" dir="2700000" algn="tl">
                    <a:srgbClr val="C0C0C0"/>
                  </a:outerShdw>
                </a:effectLst>
                <a:latin typeface="Comic Sans MS" pitchFamily="66" charset="0"/>
              </a:rPr>
              <a:t>(Α)</a:t>
            </a:r>
            <a:r>
              <a:rPr lang="el-GR" sz="1600" i="1" smtClean="0">
                <a:effectLst>
                  <a:outerShdw blurRad="38100" dist="38100" dir="2700000" algn="tl">
                    <a:srgbClr val="C0C0C0"/>
                  </a:outerShdw>
                </a:effectLst>
                <a:latin typeface="Comic Sans MS" pitchFamily="66" charset="0"/>
              </a:rPr>
              <a:t> Ενεργείς βλάβες</a:t>
            </a:r>
            <a:r>
              <a:rPr lang="en-US" sz="1600" i="1" smtClean="0">
                <a:effectLst>
                  <a:outerShdw blurRad="38100" dist="38100" dir="2700000" algn="tl">
                    <a:srgbClr val="C0C0C0"/>
                  </a:outerShdw>
                </a:effectLst>
                <a:latin typeface="Comic Sans MS" pitchFamily="66" charset="0"/>
              </a:rPr>
              <a:t>: </a:t>
            </a:r>
            <a:r>
              <a:rPr lang="el-GR" sz="1600" i="1" smtClean="0">
                <a:effectLst>
                  <a:outerShdw blurRad="38100" dist="38100" dir="2700000" algn="tl">
                    <a:srgbClr val="C0C0C0"/>
                  </a:outerShdw>
                </a:effectLst>
                <a:latin typeface="Comic Sans MS" pitchFamily="66" charset="0"/>
              </a:rPr>
              <a:t>διάχυτη ολοσπειραματική υπερπλαστική ΝΛ</a:t>
            </a:r>
          </a:p>
          <a:p>
            <a:pPr>
              <a:lnSpc>
                <a:spcPct val="90000"/>
              </a:lnSpc>
              <a:buFont typeface="Arial" charset="0"/>
              <a:buNone/>
              <a:defRPr/>
            </a:pPr>
            <a:r>
              <a:rPr lang="el-GR" sz="1600" b="1" i="1" smtClean="0">
                <a:effectLst>
                  <a:outerShdw blurRad="38100" dist="38100" dir="2700000" algn="tl">
                    <a:srgbClr val="C0C0C0"/>
                  </a:outerShdw>
                </a:effectLst>
                <a:latin typeface="Comic Sans MS" pitchFamily="66" charset="0"/>
              </a:rPr>
              <a:t>Κατηγορία Ι</a:t>
            </a:r>
            <a:r>
              <a:rPr lang="en-US" sz="1600" b="1" i="1" smtClean="0">
                <a:effectLst>
                  <a:outerShdw blurRad="38100" dist="38100" dir="2700000" algn="tl">
                    <a:srgbClr val="C0C0C0"/>
                  </a:outerShdw>
                </a:effectLst>
                <a:latin typeface="Comic Sans MS" pitchFamily="66" charset="0"/>
              </a:rPr>
              <a:t>V-S</a:t>
            </a:r>
            <a:r>
              <a:rPr lang="el-GR" sz="1600" b="1" i="1" smtClean="0">
                <a:effectLst>
                  <a:outerShdw blurRad="38100" dist="38100" dir="2700000" algn="tl">
                    <a:srgbClr val="C0C0C0"/>
                  </a:outerShdw>
                </a:effectLst>
                <a:latin typeface="Comic Sans MS" pitchFamily="66" charset="0"/>
              </a:rPr>
              <a:t>(Α/</a:t>
            </a:r>
            <a:r>
              <a:rPr lang="en-US" sz="1600" b="1" i="1" smtClean="0">
                <a:effectLst>
                  <a:outerShdw blurRad="38100" dist="38100" dir="2700000" algn="tl">
                    <a:srgbClr val="C0C0C0"/>
                  </a:outerShdw>
                </a:effectLst>
                <a:latin typeface="Comic Sans MS" pitchFamily="66" charset="0"/>
              </a:rPr>
              <a:t>C</a:t>
            </a:r>
            <a:r>
              <a:rPr lang="el-GR" sz="1600" b="1" i="1" smtClean="0">
                <a:effectLst>
                  <a:outerShdw blurRad="38100" dist="38100" dir="2700000" algn="tl">
                    <a:srgbClr val="C0C0C0"/>
                  </a:outerShdw>
                </a:effectLst>
                <a:latin typeface="Comic Sans MS" pitchFamily="66" charset="0"/>
              </a:rPr>
              <a:t>)</a:t>
            </a:r>
            <a:r>
              <a:rPr lang="el-GR" sz="1600" i="1" smtClean="0">
                <a:effectLst>
                  <a:outerShdw blurRad="38100" dist="38100" dir="2700000" algn="tl">
                    <a:srgbClr val="C0C0C0"/>
                  </a:outerShdw>
                </a:effectLst>
                <a:latin typeface="Comic Sans MS" pitchFamily="66" charset="0"/>
              </a:rPr>
              <a:t> Ενεργείς και χρόνιες βλάβες</a:t>
            </a:r>
            <a:r>
              <a:rPr lang="en-US" sz="1600" i="1" smtClean="0">
                <a:effectLst>
                  <a:outerShdw blurRad="38100" dist="38100" dir="2700000" algn="tl">
                    <a:srgbClr val="C0C0C0"/>
                  </a:outerShdw>
                </a:effectLst>
                <a:latin typeface="Comic Sans MS" pitchFamily="66" charset="0"/>
              </a:rPr>
              <a:t>:</a:t>
            </a:r>
            <a:endParaRPr lang="el-GR" sz="1600" i="1" smtClean="0">
              <a:effectLst>
                <a:outerShdw blurRad="38100" dist="38100" dir="2700000" algn="tl">
                  <a:srgbClr val="C0C0C0"/>
                </a:outerShdw>
              </a:effectLst>
              <a:latin typeface="Comic Sans MS" pitchFamily="66" charset="0"/>
            </a:endParaRPr>
          </a:p>
          <a:p>
            <a:pPr>
              <a:lnSpc>
                <a:spcPct val="90000"/>
              </a:lnSpc>
              <a:buFont typeface="Arial" charset="0"/>
              <a:buNone/>
              <a:defRPr/>
            </a:pPr>
            <a:r>
              <a:rPr lang="el-GR" sz="1600" i="1" smtClean="0">
                <a:effectLst>
                  <a:outerShdw blurRad="38100" dist="38100" dir="2700000" algn="tl">
                    <a:srgbClr val="C0C0C0"/>
                  </a:outerShdw>
                </a:effectLst>
                <a:latin typeface="Comic Sans MS" pitchFamily="66" charset="0"/>
              </a:rPr>
              <a:t>διάχυτη τμηματική υπερπλαστική και σκληρυντική ΝΛ</a:t>
            </a:r>
          </a:p>
          <a:p>
            <a:pPr>
              <a:lnSpc>
                <a:spcPct val="90000"/>
              </a:lnSpc>
              <a:buFont typeface="Arial" charset="0"/>
              <a:buNone/>
              <a:defRPr/>
            </a:pPr>
            <a:r>
              <a:rPr lang="el-GR" sz="1600" b="1" i="1" smtClean="0">
                <a:effectLst>
                  <a:outerShdw blurRad="38100" dist="38100" dir="2700000" algn="tl">
                    <a:srgbClr val="C0C0C0"/>
                  </a:outerShdw>
                </a:effectLst>
                <a:latin typeface="Comic Sans MS" pitchFamily="66" charset="0"/>
              </a:rPr>
              <a:t>Κατηγορία Ι</a:t>
            </a:r>
            <a:r>
              <a:rPr lang="en-US" sz="1600" b="1" i="1" smtClean="0">
                <a:effectLst>
                  <a:outerShdw blurRad="38100" dist="38100" dir="2700000" algn="tl">
                    <a:srgbClr val="C0C0C0"/>
                  </a:outerShdw>
                </a:effectLst>
                <a:latin typeface="Comic Sans MS" pitchFamily="66" charset="0"/>
              </a:rPr>
              <a:t>V-G(</a:t>
            </a:r>
            <a:r>
              <a:rPr lang="el-GR" sz="1600" b="1" i="1" smtClean="0">
                <a:effectLst>
                  <a:outerShdw blurRad="38100" dist="38100" dir="2700000" algn="tl">
                    <a:srgbClr val="C0C0C0"/>
                  </a:outerShdw>
                </a:effectLst>
                <a:latin typeface="Comic Sans MS" pitchFamily="66" charset="0"/>
              </a:rPr>
              <a:t>Α/</a:t>
            </a:r>
            <a:r>
              <a:rPr lang="en-US" sz="1600" b="1" i="1" smtClean="0">
                <a:effectLst>
                  <a:outerShdw blurRad="38100" dist="38100" dir="2700000" algn="tl">
                    <a:srgbClr val="C0C0C0"/>
                  </a:outerShdw>
                </a:effectLst>
                <a:latin typeface="Comic Sans MS" pitchFamily="66" charset="0"/>
              </a:rPr>
              <a:t>C</a:t>
            </a:r>
            <a:r>
              <a:rPr lang="el-GR" sz="1600" b="1" i="1" smtClean="0">
                <a:effectLst>
                  <a:outerShdw blurRad="38100" dist="38100" dir="2700000" algn="tl">
                    <a:srgbClr val="C0C0C0"/>
                  </a:outerShdw>
                </a:effectLst>
                <a:latin typeface="Comic Sans MS" pitchFamily="66" charset="0"/>
              </a:rPr>
              <a:t>)</a:t>
            </a:r>
            <a:r>
              <a:rPr lang="el-GR" sz="1600" i="1" smtClean="0">
                <a:effectLst>
                  <a:outerShdw blurRad="38100" dist="38100" dir="2700000" algn="tl">
                    <a:srgbClr val="C0C0C0"/>
                  </a:outerShdw>
                </a:effectLst>
                <a:latin typeface="Comic Sans MS" pitchFamily="66" charset="0"/>
              </a:rPr>
              <a:t> Ενεργείς και χρόνιες βλάβες</a:t>
            </a:r>
            <a:r>
              <a:rPr lang="en-US" sz="1600" i="1" smtClean="0">
                <a:effectLst>
                  <a:outerShdw blurRad="38100" dist="38100" dir="2700000" algn="tl">
                    <a:srgbClr val="C0C0C0"/>
                  </a:outerShdw>
                </a:effectLst>
                <a:latin typeface="Comic Sans MS" pitchFamily="66" charset="0"/>
              </a:rPr>
              <a:t>:</a:t>
            </a:r>
            <a:endParaRPr lang="el-GR" sz="1600" i="1" smtClean="0">
              <a:effectLst>
                <a:outerShdw blurRad="38100" dist="38100" dir="2700000" algn="tl">
                  <a:srgbClr val="C0C0C0"/>
                </a:outerShdw>
              </a:effectLst>
              <a:latin typeface="Comic Sans MS" pitchFamily="66" charset="0"/>
            </a:endParaRPr>
          </a:p>
          <a:p>
            <a:pPr>
              <a:lnSpc>
                <a:spcPct val="90000"/>
              </a:lnSpc>
              <a:buFont typeface="Arial" charset="0"/>
              <a:buNone/>
              <a:defRPr/>
            </a:pPr>
            <a:r>
              <a:rPr lang="el-GR" sz="1600" i="1" smtClean="0">
                <a:effectLst>
                  <a:outerShdw blurRad="38100" dist="38100" dir="2700000" algn="tl">
                    <a:srgbClr val="C0C0C0"/>
                  </a:outerShdw>
                </a:effectLst>
                <a:latin typeface="Comic Sans MS" pitchFamily="66" charset="0"/>
              </a:rPr>
              <a:t>Διάχυτη ολοσπειραματική υπερπλαστική και σκληρυντική ΝΛ</a:t>
            </a:r>
          </a:p>
          <a:p>
            <a:pPr>
              <a:lnSpc>
                <a:spcPct val="90000"/>
              </a:lnSpc>
              <a:buFont typeface="Arial" charset="0"/>
              <a:buNone/>
              <a:defRPr/>
            </a:pPr>
            <a:r>
              <a:rPr lang="el-GR" sz="1600" b="1" i="1" smtClean="0">
                <a:effectLst>
                  <a:outerShdw blurRad="38100" dist="38100" dir="2700000" algn="tl">
                    <a:srgbClr val="C0C0C0"/>
                  </a:outerShdw>
                </a:effectLst>
                <a:latin typeface="Comic Sans MS" pitchFamily="66" charset="0"/>
              </a:rPr>
              <a:t>Κατηγορία Ι</a:t>
            </a:r>
            <a:r>
              <a:rPr lang="en-US" sz="1600" b="1" i="1" smtClean="0">
                <a:effectLst>
                  <a:outerShdw blurRad="38100" dist="38100" dir="2700000" algn="tl">
                    <a:srgbClr val="C0C0C0"/>
                  </a:outerShdw>
                </a:effectLst>
                <a:latin typeface="Comic Sans MS" pitchFamily="66" charset="0"/>
              </a:rPr>
              <a:t>V-S</a:t>
            </a:r>
            <a:r>
              <a:rPr lang="el-GR" sz="1600" b="1" i="1" smtClean="0">
                <a:effectLst>
                  <a:outerShdw blurRad="38100" dist="38100" dir="2700000" algn="tl">
                    <a:srgbClr val="C0C0C0"/>
                  </a:outerShdw>
                </a:effectLst>
                <a:latin typeface="Comic Sans MS" pitchFamily="66" charset="0"/>
              </a:rPr>
              <a:t>(</a:t>
            </a:r>
            <a:r>
              <a:rPr lang="en-US" sz="1600" b="1" i="1" smtClean="0">
                <a:effectLst>
                  <a:outerShdw blurRad="38100" dist="38100" dir="2700000" algn="tl">
                    <a:srgbClr val="C0C0C0"/>
                  </a:outerShdw>
                </a:effectLst>
                <a:latin typeface="Comic Sans MS" pitchFamily="66" charset="0"/>
              </a:rPr>
              <a:t>C</a:t>
            </a:r>
            <a:r>
              <a:rPr lang="el-GR" sz="1600" b="1" i="1" smtClean="0">
                <a:effectLst>
                  <a:outerShdw blurRad="38100" dist="38100" dir="2700000" algn="tl">
                    <a:srgbClr val="C0C0C0"/>
                  </a:outerShdw>
                </a:effectLst>
                <a:latin typeface="Comic Sans MS" pitchFamily="66" charset="0"/>
              </a:rPr>
              <a:t>)</a:t>
            </a:r>
            <a:r>
              <a:rPr lang="el-GR" sz="1600" i="1" smtClean="0">
                <a:effectLst>
                  <a:outerShdw blurRad="38100" dist="38100" dir="2700000" algn="tl">
                    <a:srgbClr val="C0C0C0"/>
                  </a:outerShdw>
                </a:effectLst>
                <a:latin typeface="Comic Sans MS" pitchFamily="66" charset="0"/>
              </a:rPr>
              <a:t> Χρόνιες ανενεργείς βλάβες με</a:t>
            </a:r>
            <a:r>
              <a:rPr lang="en-US" sz="1600" i="1" smtClean="0">
                <a:effectLst>
                  <a:outerShdw blurRad="38100" dist="38100" dir="2700000" algn="tl">
                    <a:srgbClr val="C0C0C0"/>
                  </a:outerShdw>
                </a:effectLst>
                <a:latin typeface="Comic Sans MS" pitchFamily="66" charset="0"/>
              </a:rPr>
              <a:t> </a:t>
            </a:r>
            <a:r>
              <a:rPr lang="el-GR" sz="1600" i="1" smtClean="0">
                <a:effectLst>
                  <a:outerShdw blurRad="38100" dist="38100" dir="2700000" algn="tl">
                    <a:srgbClr val="C0C0C0"/>
                  </a:outerShdw>
                </a:effectLst>
                <a:latin typeface="Comic Sans MS" pitchFamily="66" charset="0"/>
              </a:rPr>
              <a:t>ουλές</a:t>
            </a:r>
            <a:r>
              <a:rPr lang="en-US" sz="1600" i="1" smtClean="0">
                <a:effectLst>
                  <a:outerShdw blurRad="38100" dist="38100" dir="2700000" algn="tl">
                    <a:srgbClr val="C0C0C0"/>
                  </a:outerShdw>
                </a:effectLst>
                <a:latin typeface="Comic Sans MS" pitchFamily="66" charset="0"/>
              </a:rPr>
              <a:t>:</a:t>
            </a:r>
            <a:endParaRPr lang="el-GR" sz="1600" i="1" smtClean="0">
              <a:effectLst>
                <a:outerShdw blurRad="38100" dist="38100" dir="2700000" algn="tl">
                  <a:srgbClr val="C0C0C0"/>
                </a:outerShdw>
              </a:effectLst>
              <a:latin typeface="Comic Sans MS" pitchFamily="66" charset="0"/>
            </a:endParaRPr>
          </a:p>
          <a:p>
            <a:pPr>
              <a:lnSpc>
                <a:spcPct val="90000"/>
              </a:lnSpc>
              <a:buFont typeface="Arial" charset="0"/>
              <a:buNone/>
              <a:defRPr/>
            </a:pPr>
            <a:r>
              <a:rPr lang="el-GR" sz="1600" i="1" smtClean="0">
                <a:effectLst>
                  <a:outerShdw blurRad="38100" dist="38100" dir="2700000" algn="tl">
                    <a:srgbClr val="C0C0C0"/>
                  </a:outerShdw>
                </a:effectLst>
                <a:latin typeface="Comic Sans MS" pitchFamily="66" charset="0"/>
              </a:rPr>
              <a:t>διάχυτη τμηματική σκληρυντική ΝΛ </a:t>
            </a:r>
          </a:p>
          <a:p>
            <a:pPr>
              <a:lnSpc>
                <a:spcPct val="90000"/>
              </a:lnSpc>
              <a:buFont typeface="Arial" charset="0"/>
              <a:buNone/>
              <a:defRPr/>
            </a:pPr>
            <a:r>
              <a:rPr lang="el-GR" sz="1600" b="1" i="1" smtClean="0">
                <a:effectLst>
                  <a:outerShdw blurRad="38100" dist="38100" dir="2700000" algn="tl">
                    <a:srgbClr val="C0C0C0"/>
                  </a:outerShdw>
                </a:effectLst>
                <a:latin typeface="Comic Sans MS" pitchFamily="66" charset="0"/>
              </a:rPr>
              <a:t>Κατηγορία Ι</a:t>
            </a:r>
            <a:r>
              <a:rPr lang="en-US" sz="1600" b="1" i="1" smtClean="0">
                <a:effectLst>
                  <a:outerShdw blurRad="38100" dist="38100" dir="2700000" algn="tl">
                    <a:srgbClr val="C0C0C0"/>
                  </a:outerShdw>
                </a:effectLst>
                <a:latin typeface="Comic Sans MS" pitchFamily="66" charset="0"/>
              </a:rPr>
              <a:t>V-G</a:t>
            </a:r>
            <a:r>
              <a:rPr lang="el-GR" sz="1600" b="1" i="1" smtClean="0">
                <a:effectLst>
                  <a:outerShdw blurRad="38100" dist="38100" dir="2700000" algn="tl">
                    <a:srgbClr val="C0C0C0"/>
                  </a:outerShdw>
                </a:effectLst>
                <a:latin typeface="Comic Sans MS" pitchFamily="66" charset="0"/>
              </a:rPr>
              <a:t>(</a:t>
            </a:r>
            <a:r>
              <a:rPr lang="en-US" sz="1600" b="1" i="1" smtClean="0">
                <a:effectLst>
                  <a:outerShdw blurRad="38100" dist="38100" dir="2700000" algn="tl">
                    <a:srgbClr val="C0C0C0"/>
                  </a:outerShdw>
                </a:effectLst>
                <a:latin typeface="Comic Sans MS" pitchFamily="66" charset="0"/>
              </a:rPr>
              <a:t>C</a:t>
            </a:r>
            <a:r>
              <a:rPr lang="el-GR" sz="1600" b="1" i="1" smtClean="0">
                <a:effectLst>
                  <a:outerShdw blurRad="38100" dist="38100" dir="2700000" algn="tl">
                    <a:srgbClr val="C0C0C0"/>
                  </a:outerShdw>
                </a:effectLst>
                <a:latin typeface="Comic Sans MS" pitchFamily="66" charset="0"/>
              </a:rPr>
              <a:t>)</a:t>
            </a:r>
            <a:r>
              <a:rPr lang="el-GR" sz="1600" i="1" smtClean="0">
                <a:effectLst>
                  <a:outerShdw blurRad="38100" dist="38100" dir="2700000" algn="tl">
                    <a:srgbClr val="C0C0C0"/>
                  </a:outerShdw>
                </a:effectLst>
                <a:latin typeface="Comic Sans MS" pitchFamily="66" charset="0"/>
              </a:rPr>
              <a:t> Χρόνιες ανενεργείς βλάβες με</a:t>
            </a:r>
            <a:r>
              <a:rPr lang="en-US" sz="1600" i="1" smtClean="0">
                <a:effectLst>
                  <a:outerShdw blurRad="38100" dist="38100" dir="2700000" algn="tl">
                    <a:srgbClr val="C0C0C0"/>
                  </a:outerShdw>
                </a:effectLst>
                <a:latin typeface="Comic Sans MS" pitchFamily="66" charset="0"/>
              </a:rPr>
              <a:t> </a:t>
            </a:r>
            <a:r>
              <a:rPr lang="el-GR" sz="1600" i="1" smtClean="0">
                <a:effectLst>
                  <a:outerShdw blurRad="38100" dist="38100" dir="2700000" algn="tl">
                    <a:srgbClr val="C0C0C0"/>
                  </a:outerShdw>
                </a:effectLst>
                <a:latin typeface="Comic Sans MS" pitchFamily="66" charset="0"/>
              </a:rPr>
              <a:t>ουλές</a:t>
            </a:r>
            <a:r>
              <a:rPr lang="en-US" sz="1600" i="1" smtClean="0">
                <a:effectLst>
                  <a:outerShdw blurRad="38100" dist="38100" dir="2700000" algn="tl">
                    <a:srgbClr val="C0C0C0"/>
                  </a:outerShdw>
                </a:effectLst>
                <a:latin typeface="Comic Sans MS" pitchFamily="66" charset="0"/>
              </a:rPr>
              <a:t>:</a:t>
            </a:r>
            <a:endParaRPr lang="el-GR" sz="1600" i="1" smtClean="0">
              <a:effectLst>
                <a:outerShdw blurRad="38100" dist="38100" dir="2700000" algn="tl">
                  <a:srgbClr val="C0C0C0"/>
                </a:outerShdw>
              </a:effectLst>
              <a:latin typeface="Comic Sans MS" pitchFamily="66" charset="0"/>
            </a:endParaRPr>
          </a:p>
          <a:p>
            <a:pPr>
              <a:lnSpc>
                <a:spcPct val="90000"/>
              </a:lnSpc>
              <a:buFont typeface="Arial" charset="0"/>
              <a:buNone/>
              <a:defRPr/>
            </a:pPr>
            <a:r>
              <a:rPr lang="el-GR" sz="1600" i="1" smtClean="0">
                <a:effectLst>
                  <a:outerShdw blurRad="38100" dist="38100" dir="2700000" algn="tl">
                    <a:srgbClr val="C0C0C0"/>
                  </a:outerShdw>
                </a:effectLst>
                <a:latin typeface="Comic Sans MS" pitchFamily="66" charset="0"/>
              </a:rPr>
              <a:t>διάχυτη ολοσπειραματική σκληρυντική ΝΛ </a:t>
            </a:r>
            <a:endParaRPr lang="en-US" sz="1600" i="1" smtClean="0">
              <a:effectLst>
                <a:outerShdw blurRad="38100" dist="38100" dir="2700000" algn="tl">
                  <a:srgbClr val="C0C0C0"/>
                </a:outerShdw>
              </a:effectLst>
              <a:latin typeface="Comic Sans MS" pitchFamily="66" charset="0"/>
            </a:endParaRPr>
          </a:p>
          <a:p>
            <a:pPr>
              <a:lnSpc>
                <a:spcPct val="90000"/>
              </a:lnSpc>
              <a:buFont typeface="Arial" charset="0"/>
              <a:buNone/>
              <a:defRPr/>
            </a:pPr>
            <a:endParaRPr lang="en-US" sz="1600" i="1" smtClean="0">
              <a:effectLst>
                <a:outerShdw blurRad="38100" dist="38100" dir="2700000" algn="tl">
                  <a:srgbClr val="C0C0C0"/>
                </a:outerShdw>
              </a:effectLst>
              <a:latin typeface="Comic Sans MS" pitchFamily="66" charset="0"/>
            </a:endParaRPr>
          </a:p>
          <a:p>
            <a:pPr>
              <a:lnSpc>
                <a:spcPct val="90000"/>
              </a:lnSpc>
              <a:buFont typeface="Arial" charset="0"/>
              <a:buNone/>
              <a:defRPr/>
            </a:pPr>
            <a:endParaRPr lang="el-GR" sz="1600" i="1" smtClean="0">
              <a:effectLst>
                <a:outerShdw blurRad="38100" dist="38100" dir="2700000" algn="tl">
                  <a:srgbClr val="C0C0C0"/>
                </a:outerShdw>
              </a:effectLst>
              <a:latin typeface="Comic Sans MS" pitchFamily="66" charset="0"/>
            </a:endParaRPr>
          </a:p>
          <a:p>
            <a:pPr eaLnBrk="1" hangingPunct="1">
              <a:spcBef>
                <a:spcPct val="0"/>
              </a:spcBef>
              <a:buFontTx/>
              <a:buNone/>
              <a:defRPr/>
            </a:pPr>
            <a:r>
              <a:rPr lang="el-GR" sz="2000" b="1" i="1" smtClean="0">
                <a:solidFill>
                  <a:schemeClr val="accent1"/>
                </a:solidFill>
                <a:effectLst>
                  <a:outerShdw blurRad="38100" dist="38100" dir="2700000" algn="tl">
                    <a:srgbClr val="C0C0C0"/>
                  </a:outerShdw>
                </a:effectLst>
                <a:latin typeface="Comic Sans MS" pitchFamily="66" charset="0"/>
              </a:rPr>
              <a:t>Κατηγορία </a:t>
            </a:r>
            <a:r>
              <a:rPr lang="en-US" sz="2000" b="1" i="1" smtClean="0">
                <a:solidFill>
                  <a:schemeClr val="accent1"/>
                </a:solidFill>
                <a:effectLst>
                  <a:outerShdw blurRad="38100" dist="38100" dir="2700000" algn="tl">
                    <a:srgbClr val="C0C0C0"/>
                  </a:outerShdw>
                </a:effectLst>
                <a:latin typeface="Comic Sans MS" pitchFamily="66" charset="0"/>
              </a:rPr>
              <a:t>IV</a:t>
            </a:r>
            <a:r>
              <a:rPr lang="el-GR" sz="2000" b="1" i="1" smtClean="0">
                <a:solidFill>
                  <a:schemeClr val="accent1"/>
                </a:solidFill>
                <a:effectLst>
                  <a:outerShdw blurRad="38100" dist="38100" dir="2700000" algn="tl">
                    <a:srgbClr val="C0C0C0"/>
                  </a:outerShdw>
                </a:effectLst>
                <a:latin typeface="Comic Sans MS" pitchFamily="66" charset="0"/>
              </a:rPr>
              <a:t>:</a:t>
            </a:r>
            <a:r>
              <a:rPr lang="el-GR" sz="2000" i="1" smtClean="0">
                <a:solidFill>
                  <a:schemeClr val="accent1"/>
                </a:solidFill>
                <a:effectLst>
                  <a:outerShdw blurRad="38100" dist="38100" dir="2700000" algn="tl">
                    <a:srgbClr val="C0C0C0"/>
                  </a:outerShdw>
                </a:effectLst>
                <a:latin typeface="Comic Sans MS" pitchFamily="66" charset="0"/>
              </a:rPr>
              <a:t> αιματουρία, λευκωματουρία σε όλους. Υπέρταση, Νεφρωσικό Σύνδρομο, Νεφρική Ανεπάρκεια συχνά</a:t>
            </a:r>
          </a:p>
          <a:p>
            <a:pPr>
              <a:lnSpc>
                <a:spcPct val="90000"/>
              </a:lnSpc>
              <a:buFont typeface="Arial" charset="0"/>
              <a:buNone/>
              <a:defRPr/>
            </a:pPr>
            <a:endParaRPr lang="en-US" sz="2000" smtClean="0"/>
          </a:p>
        </p:txBody>
      </p:sp>
      <p:pic>
        <p:nvPicPr>
          <p:cNvPr id="39939" name="Picture 4"/>
          <p:cNvPicPr>
            <a:picLocks noChangeAspect="1" noChangeArrowheads="1"/>
          </p:cNvPicPr>
          <p:nvPr/>
        </p:nvPicPr>
        <p:blipFill>
          <a:blip r:embed="rId2"/>
          <a:srcRect/>
          <a:stretch>
            <a:fillRect/>
          </a:stretch>
        </p:blipFill>
        <p:spPr bwMode="auto">
          <a:xfrm>
            <a:off x="7666038" y="333375"/>
            <a:ext cx="1477962" cy="5616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wipe(down)">
                                      <p:cBhvr>
                                        <p:cTn id="7" dur="500"/>
                                        <p:tgtEl>
                                          <p:spTgt spid="101378"/>
                                        </p:tgtEl>
                                      </p:cBhvr>
                                    </p:animEffect>
                                  </p:childTnLst>
                                </p:cTn>
                              </p:par>
                              <p:par>
                                <p:cTn id="8" presetID="22" presetClass="entr" presetSubtype="4" fill="hold" nodeType="withEffect">
                                  <p:stCondLst>
                                    <p:cond delay="0"/>
                                  </p:stCondLst>
                                  <p:childTnLst>
                                    <p:set>
                                      <p:cBhvr>
                                        <p:cTn id="9" dur="1" fill="hold">
                                          <p:stCondLst>
                                            <p:cond delay="0"/>
                                          </p:stCondLst>
                                        </p:cTn>
                                        <p:tgtEl>
                                          <p:spTgt spid="101379">
                                            <p:txEl>
                                              <p:pRg st="0" end="0"/>
                                            </p:txEl>
                                          </p:spTgt>
                                        </p:tgtEl>
                                        <p:attrNameLst>
                                          <p:attrName>style.visibility</p:attrName>
                                        </p:attrNameLst>
                                      </p:cBhvr>
                                      <p:to>
                                        <p:strVal val="visible"/>
                                      </p:to>
                                    </p:set>
                                    <p:animEffect transition="in" filter="wipe(down)">
                                      <p:cBhvr>
                                        <p:cTn id="10" dur="500"/>
                                        <p:tgtEl>
                                          <p:spTgt spid="101379">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101379">
                                            <p:txEl>
                                              <p:pRg st="1" end="1"/>
                                            </p:txEl>
                                          </p:spTgt>
                                        </p:tgtEl>
                                        <p:attrNameLst>
                                          <p:attrName>style.visibility</p:attrName>
                                        </p:attrNameLst>
                                      </p:cBhvr>
                                      <p:to>
                                        <p:strVal val="visible"/>
                                      </p:to>
                                    </p:set>
                                    <p:animEffect transition="in" filter="wipe(down)">
                                      <p:cBhvr>
                                        <p:cTn id="13" dur="500"/>
                                        <p:tgtEl>
                                          <p:spTgt spid="101379">
                                            <p:txEl>
                                              <p:pRg st="1" end="1"/>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101379">
                                            <p:txEl>
                                              <p:pRg st="2" end="2"/>
                                            </p:txEl>
                                          </p:spTgt>
                                        </p:tgtEl>
                                        <p:attrNameLst>
                                          <p:attrName>style.visibility</p:attrName>
                                        </p:attrNameLst>
                                      </p:cBhvr>
                                      <p:to>
                                        <p:strVal val="visible"/>
                                      </p:to>
                                    </p:set>
                                    <p:animEffect transition="in" filter="wipe(down)">
                                      <p:cBhvr>
                                        <p:cTn id="16" dur="500"/>
                                        <p:tgtEl>
                                          <p:spTgt spid="101379">
                                            <p:txEl>
                                              <p:pRg st="2" end="2"/>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101379">
                                            <p:txEl>
                                              <p:pRg st="3" end="3"/>
                                            </p:txEl>
                                          </p:spTgt>
                                        </p:tgtEl>
                                        <p:attrNameLst>
                                          <p:attrName>style.visibility</p:attrName>
                                        </p:attrNameLst>
                                      </p:cBhvr>
                                      <p:to>
                                        <p:strVal val="visible"/>
                                      </p:to>
                                    </p:set>
                                    <p:animEffect transition="in" filter="wipe(down)">
                                      <p:cBhvr>
                                        <p:cTn id="19" dur="500"/>
                                        <p:tgtEl>
                                          <p:spTgt spid="101379">
                                            <p:txEl>
                                              <p:pRg st="3" end="3"/>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9939"/>
                                        </p:tgtEl>
                                        <p:attrNameLst>
                                          <p:attrName>style.visibility</p:attrName>
                                        </p:attrNameLst>
                                      </p:cBhvr>
                                      <p:to>
                                        <p:strVal val="visible"/>
                                      </p:to>
                                    </p:set>
                                    <p:animEffect transition="in" filter="wipe(down)">
                                      <p:cBhvr>
                                        <p:cTn id="22" dur="500"/>
                                        <p:tgtEl>
                                          <p:spTgt spid="399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1379">
                                            <p:txEl>
                                              <p:pRg st="4" end="4"/>
                                            </p:txEl>
                                          </p:spTgt>
                                        </p:tgtEl>
                                        <p:attrNameLst>
                                          <p:attrName>style.visibility</p:attrName>
                                        </p:attrNameLst>
                                      </p:cBhvr>
                                      <p:to>
                                        <p:strVal val="visible"/>
                                      </p:to>
                                    </p:set>
                                    <p:animEffect transition="in" filter="wipe(down)">
                                      <p:cBhvr>
                                        <p:cTn id="27" dur="500"/>
                                        <p:tgtEl>
                                          <p:spTgt spid="101379">
                                            <p:txEl>
                                              <p:pRg st="4" end="4"/>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101379">
                                            <p:txEl>
                                              <p:pRg st="5" end="5"/>
                                            </p:txEl>
                                          </p:spTgt>
                                        </p:tgtEl>
                                        <p:attrNameLst>
                                          <p:attrName>style.visibility</p:attrName>
                                        </p:attrNameLst>
                                      </p:cBhvr>
                                      <p:to>
                                        <p:strVal val="visible"/>
                                      </p:to>
                                    </p:set>
                                    <p:animEffect transition="in" filter="wipe(down)">
                                      <p:cBhvr>
                                        <p:cTn id="30" dur="500"/>
                                        <p:tgtEl>
                                          <p:spTgt spid="101379">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01379">
                                            <p:txEl>
                                              <p:pRg st="6" end="6"/>
                                            </p:txEl>
                                          </p:spTgt>
                                        </p:tgtEl>
                                        <p:attrNameLst>
                                          <p:attrName>style.visibility</p:attrName>
                                        </p:attrNameLst>
                                      </p:cBhvr>
                                      <p:to>
                                        <p:strVal val="visible"/>
                                      </p:to>
                                    </p:set>
                                    <p:animEffect transition="in" filter="wipe(down)">
                                      <p:cBhvr>
                                        <p:cTn id="35" dur="500"/>
                                        <p:tgtEl>
                                          <p:spTgt spid="101379">
                                            <p:txEl>
                                              <p:pRg st="6" end="6"/>
                                            </p:txEl>
                                          </p:spTgt>
                                        </p:tgtEl>
                                      </p:cBhvr>
                                    </p:animEffect>
                                  </p:childTnLst>
                                </p:cTn>
                              </p:par>
                              <p:par>
                                <p:cTn id="36" presetID="22" presetClass="entr" presetSubtype="4" fill="hold" nodeType="withEffect">
                                  <p:stCondLst>
                                    <p:cond delay="0"/>
                                  </p:stCondLst>
                                  <p:childTnLst>
                                    <p:set>
                                      <p:cBhvr>
                                        <p:cTn id="37" dur="1" fill="hold">
                                          <p:stCondLst>
                                            <p:cond delay="0"/>
                                          </p:stCondLst>
                                        </p:cTn>
                                        <p:tgtEl>
                                          <p:spTgt spid="101379">
                                            <p:txEl>
                                              <p:pRg st="7" end="7"/>
                                            </p:txEl>
                                          </p:spTgt>
                                        </p:tgtEl>
                                        <p:attrNameLst>
                                          <p:attrName>style.visibility</p:attrName>
                                        </p:attrNameLst>
                                      </p:cBhvr>
                                      <p:to>
                                        <p:strVal val="visible"/>
                                      </p:to>
                                    </p:set>
                                    <p:animEffect transition="in" filter="wipe(down)">
                                      <p:cBhvr>
                                        <p:cTn id="38" dur="500"/>
                                        <p:tgtEl>
                                          <p:spTgt spid="101379">
                                            <p:txEl>
                                              <p:pRg st="7" end="7"/>
                                            </p:txEl>
                                          </p:spTgt>
                                        </p:tgtEl>
                                      </p:cBhvr>
                                    </p:animEffect>
                                  </p:childTnLst>
                                </p:cTn>
                              </p:par>
                              <p:par>
                                <p:cTn id="39" presetID="22" presetClass="entr" presetSubtype="4" fill="hold" nodeType="withEffect">
                                  <p:stCondLst>
                                    <p:cond delay="0"/>
                                  </p:stCondLst>
                                  <p:childTnLst>
                                    <p:set>
                                      <p:cBhvr>
                                        <p:cTn id="40" dur="1" fill="hold">
                                          <p:stCondLst>
                                            <p:cond delay="0"/>
                                          </p:stCondLst>
                                        </p:cTn>
                                        <p:tgtEl>
                                          <p:spTgt spid="101379">
                                            <p:txEl>
                                              <p:pRg st="8" end="8"/>
                                            </p:txEl>
                                          </p:spTgt>
                                        </p:tgtEl>
                                        <p:attrNameLst>
                                          <p:attrName>style.visibility</p:attrName>
                                        </p:attrNameLst>
                                      </p:cBhvr>
                                      <p:to>
                                        <p:strVal val="visible"/>
                                      </p:to>
                                    </p:set>
                                    <p:animEffect transition="in" filter="wipe(down)">
                                      <p:cBhvr>
                                        <p:cTn id="41" dur="500"/>
                                        <p:tgtEl>
                                          <p:spTgt spid="101379">
                                            <p:txEl>
                                              <p:pRg st="8" end="8"/>
                                            </p:txEl>
                                          </p:spTgt>
                                        </p:tgtEl>
                                      </p:cBhvr>
                                    </p:animEffect>
                                  </p:childTnLst>
                                </p:cTn>
                              </p:par>
                              <p:par>
                                <p:cTn id="42" presetID="22" presetClass="entr" presetSubtype="4" fill="hold" nodeType="withEffect">
                                  <p:stCondLst>
                                    <p:cond delay="0"/>
                                  </p:stCondLst>
                                  <p:childTnLst>
                                    <p:set>
                                      <p:cBhvr>
                                        <p:cTn id="43" dur="1" fill="hold">
                                          <p:stCondLst>
                                            <p:cond delay="0"/>
                                          </p:stCondLst>
                                        </p:cTn>
                                        <p:tgtEl>
                                          <p:spTgt spid="101379">
                                            <p:txEl>
                                              <p:pRg st="9" end="9"/>
                                            </p:txEl>
                                          </p:spTgt>
                                        </p:tgtEl>
                                        <p:attrNameLst>
                                          <p:attrName>style.visibility</p:attrName>
                                        </p:attrNameLst>
                                      </p:cBhvr>
                                      <p:to>
                                        <p:strVal val="visible"/>
                                      </p:to>
                                    </p:set>
                                    <p:animEffect transition="in" filter="wipe(down)">
                                      <p:cBhvr>
                                        <p:cTn id="44" dur="500"/>
                                        <p:tgtEl>
                                          <p:spTgt spid="101379">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01379">
                                            <p:txEl>
                                              <p:pRg st="10" end="10"/>
                                            </p:txEl>
                                          </p:spTgt>
                                        </p:tgtEl>
                                        <p:attrNameLst>
                                          <p:attrName>style.visibility</p:attrName>
                                        </p:attrNameLst>
                                      </p:cBhvr>
                                      <p:to>
                                        <p:strVal val="visible"/>
                                      </p:to>
                                    </p:set>
                                    <p:animEffect transition="in" filter="wipe(down)">
                                      <p:cBhvr>
                                        <p:cTn id="49" dur="500"/>
                                        <p:tgtEl>
                                          <p:spTgt spid="101379">
                                            <p:txEl>
                                              <p:pRg st="10" end="10"/>
                                            </p:txEl>
                                          </p:spTgt>
                                        </p:tgtEl>
                                      </p:cBhvr>
                                    </p:animEffect>
                                  </p:childTnLst>
                                </p:cTn>
                              </p:par>
                              <p:par>
                                <p:cTn id="50" presetID="22" presetClass="entr" presetSubtype="4" fill="hold" nodeType="withEffect">
                                  <p:stCondLst>
                                    <p:cond delay="0"/>
                                  </p:stCondLst>
                                  <p:childTnLst>
                                    <p:set>
                                      <p:cBhvr>
                                        <p:cTn id="51" dur="1" fill="hold">
                                          <p:stCondLst>
                                            <p:cond delay="0"/>
                                          </p:stCondLst>
                                        </p:cTn>
                                        <p:tgtEl>
                                          <p:spTgt spid="101379">
                                            <p:txEl>
                                              <p:pRg st="11" end="11"/>
                                            </p:txEl>
                                          </p:spTgt>
                                        </p:tgtEl>
                                        <p:attrNameLst>
                                          <p:attrName>style.visibility</p:attrName>
                                        </p:attrNameLst>
                                      </p:cBhvr>
                                      <p:to>
                                        <p:strVal val="visible"/>
                                      </p:to>
                                    </p:set>
                                    <p:animEffect transition="in" filter="wipe(down)">
                                      <p:cBhvr>
                                        <p:cTn id="52" dur="500"/>
                                        <p:tgtEl>
                                          <p:spTgt spid="101379">
                                            <p:txEl>
                                              <p:pRg st="11" end="11"/>
                                            </p:txEl>
                                          </p:spTgt>
                                        </p:tgtEl>
                                      </p:cBhvr>
                                    </p:animEffect>
                                  </p:childTnLst>
                                </p:cTn>
                              </p:par>
                              <p:par>
                                <p:cTn id="53" presetID="22" presetClass="entr" presetSubtype="4" fill="hold" nodeType="withEffect">
                                  <p:stCondLst>
                                    <p:cond delay="0"/>
                                  </p:stCondLst>
                                  <p:childTnLst>
                                    <p:set>
                                      <p:cBhvr>
                                        <p:cTn id="54" dur="1" fill="hold">
                                          <p:stCondLst>
                                            <p:cond delay="0"/>
                                          </p:stCondLst>
                                        </p:cTn>
                                        <p:tgtEl>
                                          <p:spTgt spid="101379">
                                            <p:txEl>
                                              <p:pRg st="12" end="12"/>
                                            </p:txEl>
                                          </p:spTgt>
                                        </p:tgtEl>
                                        <p:attrNameLst>
                                          <p:attrName>style.visibility</p:attrName>
                                        </p:attrNameLst>
                                      </p:cBhvr>
                                      <p:to>
                                        <p:strVal val="visible"/>
                                      </p:to>
                                    </p:set>
                                    <p:animEffect transition="in" filter="wipe(down)">
                                      <p:cBhvr>
                                        <p:cTn id="55" dur="500"/>
                                        <p:tgtEl>
                                          <p:spTgt spid="101379">
                                            <p:txEl>
                                              <p:pRg st="12" end="12"/>
                                            </p:txEl>
                                          </p:spTgt>
                                        </p:tgtEl>
                                      </p:cBhvr>
                                    </p:animEffect>
                                  </p:childTnLst>
                                </p:cTn>
                              </p:par>
                              <p:par>
                                <p:cTn id="56" presetID="22" presetClass="entr" presetSubtype="4" fill="hold" nodeType="withEffect">
                                  <p:stCondLst>
                                    <p:cond delay="0"/>
                                  </p:stCondLst>
                                  <p:childTnLst>
                                    <p:set>
                                      <p:cBhvr>
                                        <p:cTn id="57" dur="1" fill="hold">
                                          <p:stCondLst>
                                            <p:cond delay="0"/>
                                          </p:stCondLst>
                                        </p:cTn>
                                        <p:tgtEl>
                                          <p:spTgt spid="101379">
                                            <p:txEl>
                                              <p:pRg st="13" end="13"/>
                                            </p:txEl>
                                          </p:spTgt>
                                        </p:tgtEl>
                                        <p:attrNameLst>
                                          <p:attrName>style.visibility</p:attrName>
                                        </p:attrNameLst>
                                      </p:cBhvr>
                                      <p:to>
                                        <p:strVal val="visible"/>
                                      </p:to>
                                    </p:set>
                                    <p:animEffect transition="in" filter="wipe(down)">
                                      <p:cBhvr>
                                        <p:cTn id="58" dur="500"/>
                                        <p:tgtEl>
                                          <p:spTgt spid="101379">
                                            <p:txEl>
                                              <p:pRg st="13" end="1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01379">
                                            <p:txEl>
                                              <p:pRg st="16" end="16"/>
                                            </p:txEl>
                                          </p:spTgt>
                                        </p:tgtEl>
                                        <p:attrNameLst>
                                          <p:attrName>style.visibility</p:attrName>
                                        </p:attrNameLst>
                                      </p:cBhvr>
                                      <p:to>
                                        <p:strVal val="visible"/>
                                      </p:to>
                                    </p:set>
                                    <p:animEffect transition="in" filter="wipe(down)">
                                      <p:cBhvr>
                                        <p:cTn id="63" dur="500"/>
                                        <p:tgtEl>
                                          <p:spTgt spid="101379">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p:cNvSpPr>
          <p:nvPr>
            <p:ph type="title"/>
          </p:nvPr>
        </p:nvSpPr>
        <p:spPr>
          <a:xfrm>
            <a:off x="457200" y="274638"/>
            <a:ext cx="8229600" cy="850900"/>
          </a:xfrm>
        </p:spPr>
        <p:txBody>
          <a:bodyPr/>
          <a:lstStyle/>
          <a:p>
            <a:pPr>
              <a:defRPr/>
            </a:pPr>
            <a:r>
              <a:rPr lang="el-GR" sz="3600" b="1" i="1" smtClean="0">
                <a:solidFill>
                  <a:srgbClr val="FF0000"/>
                </a:solidFill>
                <a:effectLst>
                  <a:outerShdw blurRad="38100" dist="38100" dir="2700000" algn="tl">
                    <a:srgbClr val="C0C0C0"/>
                  </a:outerShdw>
                </a:effectLst>
                <a:latin typeface="Arial" charset="0"/>
              </a:rPr>
              <a:t>ΤΑΞΙΝΟΜΗΣΗ-ΚΛΙΝΙΚΗ ΕΙΚΟΝΑ</a:t>
            </a:r>
            <a:endParaRPr lang="en-GB" sz="3600" b="1" i="1" smtClean="0">
              <a:solidFill>
                <a:srgbClr val="FF0000"/>
              </a:solidFill>
              <a:effectLst>
                <a:outerShdw blurRad="38100" dist="38100" dir="2700000" algn="tl">
                  <a:srgbClr val="C0C0C0"/>
                </a:outerShdw>
              </a:effectLst>
              <a:latin typeface="Arial" charset="0"/>
            </a:endParaRPr>
          </a:p>
        </p:txBody>
      </p:sp>
      <p:pic>
        <p:nvPicPr>
          <p:cNvPr id="40962" name="Picture 5"/>
          <p:cNvPicPr>
            <a:picLocks noChangeAspect="1" noChangeArrowheads="1"/>
          </p:cNvPicPr>
          <p:nvPr/>
        </p:nvPicPr>
        <p:blipFill>
          <a:blip r:embed="rId2"/>
          <a:srcRect/>
          <a:stretch>
            <a:fillRect/>
          </a:stretch>
        </p:blipFill>
        <p:spPr bwMode="auto">
          <a:xfrm>
            <a:off x="7553325" y="981075"/>
            <a:ext cx="1392238" cy="5876925"/>
          </a:xfrm>
          <a:prstGeom prst="rect">
            <a:avLst/>
          </a:prstGeom>
          <a:noFill/>
          <a:ln w="9525">
            <a:noFill/>
            <a:miter lim="800000"/>
            <a:headEnd/>
            <a:tailEnd/>
          </a:ln>
        </p:spPr>
      </p:pic>
      <p:sp>
        <p:nvSpPr>
          <p:cNvPr id="36869" name="Text Box 5"/>
          <p:cNvSpPr txBox="1">
            <a:spLocks noChangeArrowheads="1"/>
          </p:cNvSpPr>
          <p:nvPr/>
        </p:nvSpPr>
        <p:spPr bwMode="auto">
          <a:xfrm>
            <a:off x="395288" y="1484313"/>
            <a:ext cx="6481762" cy="1552575"/>
          </a:xfrm>
          <a:prstGeom prst="rect">
            <a:avLst/>
          </a:prstGeom>
          <a:noFill/>
          <a:ln w="9525">
            <a:noFill/>
            <a:miter lim="800000"/>
            <a:headEnd/>
            <a:tailEnd/>
          </a:ln>
          <a:effectLst/>
        </p:spPr>
        <p:txBody>
          <a:bodyPr>
            <a:spAutoFit/>
          </a:bodyPr>
          <a:lstStyle/>
          <a:p>
            <a:pPr>
              <a:spcBef>
                <a:spcPct val="50000"/>
              </a:spcBef>
              <a:defRPr/>
            </a:pPr>
            <a:r>
              <a:rPr lang="el-GR" b="1" i="1">
                <a:solidFill>
                  <a:srgbClr val="009900"/>
                </a:solidFill>
                <a:effectLst>
                  <a:outerShdw blurRad="38100" dist="38100" dir="2700000" algn="tl">
                    <a:srgbClr val="C0C0C0"/>
                  </a:outerShdw>
                </a:effectLst>
              </a:rPr>
              <a:t>Κατηγορία </a:t>
            </a:r>
            <a:r>
              <a:rPr lang="en-US" b="1" i="1">
                <a:solidFill>
                  <a:srgbClr val="009900"/>
                </a:solidFill>
                <a:effectLst>
                  <a:outerShdw blurRad="38100" dist="38100" dir="2700000" algn="tl">
                    <a:srgbClr val="C0C0C0"/>
                  </a:outerShdw>
                </a:effectLst>
              </a:rPr>
              <a:t>V</a:t>
            </a:r>
            <a:r>
              <a:rPr lang="en-US" b="1" i="1">
                <a:solidFill>
                  <a:srgbClr val="009900"/>
                </a:solidFill>
                <a:effectLst>
                  <a:outerShdw blurRad="38100" dist="38100" dir="2700000" algn="tl">
                    <a:srgbClr val="C0C0C0"/>
                  </a:outerShdw>
                </a:effectLst>
                <a:cs typeface="Arial" charset="0"/>
              </a:rPr>
              <a:t>:</a:t>
            </a:r>
            <a:r>
              <a:rPr lang="en-US" i="1">
                <a:effectLst>
                  <a:outerShdw blurRad="38100" dist="38100" dir="2700000" algn="tl">
                    <a:srgbClr val="C0C0C0"/>
                  </a:outerShdw>
                </a:effectLst>
                <a:cs typeface="Arial" charset="0"/>
              </a:rPr>
              <a:t> M</a:t>
            </a:r>
            <a:r>
              <a:rPr lang="el-GR" i="1">
                <a:effectLst>
                  <a:outerShdw blurRad="38100" dist="38100" dir="2700000" algn="tl">
                    <a:srgbClr val="C0C0C0"/>
                  </a:outerShdw>
                </a:effectLst>
                <a:cs typeface="Arial" charset="0"/>
              </a:rPr>
              <a:t>πορεί να συνυπάρχει με </a:t>
            </a:r>
            <a:r>
              <a:rPr lang="en-US" i="1">
                <a:effectLst>
                  <a:outerShdw blurRad="38100" dist="38100" dir="2700000" algn="tl">
                    <a:srgbClr val="C0C0C0"/>
                  </a:outerShdw>
                </a:effectLst>
                <a:cs typeface="Arial" charset="0"/>
              </a:rPr>
              <a:t>III, IV,</a:t>
            </a:r>
            <a:r>
              <a:rPr lang="el-GR" i="1">
                <a:effectLst>
                  <a:outerShdw blurRad="38100" dist="38100" dir="2700000" algn="tl">
                    <a:srgbClr val="C0C0C0"/>
                  </a:outerShdw>
                </a:effectLst>
                <a:cs typeface="Arial" charset="0"/>
              </a:rPr>
              <a:t> οπότε</a:t>
            </a:r>
            <a:r>
              <a:rPr lang="en-US" i="1">
                <a:effectLst>
                  <a:outerShdw blurRad="38100" dist="38100" dir="2700000" algn="tl">
                    <a:srgbClr val="C0C0C0"/>
                  </a:outerShdw>
                </a:effectLst>
                <a:cs typeface="Arial" charset="0"/>
              </a:rPr>
              <a:t> </a:t>
            </a:r>
            <a:r>
              <a:rPr lang="el-GR" i="1">
                <a:effectLst>
                  <a:outerShdw blurRad="38100" dist="38100" dir="2700000" algn="tl">
                    <a:srgbClr val="C0C0C0"/>
                  </a:outerShdw>
                </a:effectLst>
                <a:cs typeface="Arial" charset="0"/>
              </a:rPr>
              <a:t>τίθεται η διάγνωση και των δύο. Μπορεί να εμφανισθεί με προχωρημένες σκληρύνσεις</a:t>
            </a:r>
            <a:endParaRPr lang="en-US" i="1">
              <a:effectLst>
                <a:outerShdw blurRad="38100" dist="38100" dir="2700000" algn="tl">
                  <a:srgbClr val="C0C0C0"/>
                </a:outerShdw>
              </a:effectLst>
              <a:cs typeface="Arial" charset="0"/>
            </a:endParaRPr>
          </a:p>
        </p:txBody>
      </p:sp>
      <p:sp>
        <p:nvSpPr>
          <p:cNvPr id="36870" name="Rectangle 6"/>
          <p:cNvSpPr>
            <a:spLocks noChangeArrowheads="1"/>
          </p:cNvSpPr>
          <p:nvPr/>
        </p:nvSpPr>
        <p:spPr bwMode="auto">
          <a:xfrm>
            <a:off x="250825" y="4724400"/>
            <a:ext cx="6640513" cy="1552575"/>
          </a:xfrm>
          <a:prstGeom prst="rect">
            <a:avLst/>
          </a:prstGeom>
          <a:noFill/>
          <a:ln w="9525">
            <a:noFill/>
            <a:miter lim="800000"/>
            <a:headEnd/>
            <a:tailEnd/>
          </a:ln>
          <a:effectLst/>
        </p:spPr>
        <p:txBody>
          <a:bodyPr wrap="none">
            <a:spAutoFit/>
          </a:bodyPr>
          <a:lstStyle/>
          <a:p>
            <a:pPr>
              <a:defRPr/>
            </a:pPr>
            <a:r>
              <a:rPr lang="el-GR" b="1" i="1">
                <a:solidFill>
                  <a:schemeClr val="accent1"/>
                </a:solidFill>
                <a:effectLst>
                  <a:outerShdw blurRad="38100" dist="38100" dir="2700000" algn="tl">
                    <a:srgbClr val="C0C0C0"/>
                  </a:outerShdw>
                </a:effectLst>
              </a:rPr>
              <a:t>Κατηγορία </a:t>
            </a:r>
            <a:r>
              <a:rPr lang="en-US" b="1" i="1">
                <a:solidFill>
                  <a:schemeClr val="accent1"/>
                </a:solidFill>
                <a:effectLst>
                  <a:outerShdw blurRad="38100" dist="38100" dir="2700000" algn="tl">
                    <a:srgbClr val="C0C0C0"/>
                  </a:outerShdw>
                </a:effectLst>
              </a:rPr>
              <a:t>V</a:t>
            </a:r>
            <a:r>
              <a:rPr lang="el-GR" b="1" i="1">
                <a:solidFill>
                  <a:schemeClr val="accent1"/>
                </a:solidFill>
                <a:effectLst>
                  <a:outerShdw blurRad="38100" dist="38100" dir="2700000" algn="tl">
                    <a:srgbClr val="C0C0C0"/>
                  </a:outerShdw>
                </a:effectLst>
              </a:rPr>
              <a:t>:</a:t>
            </a:r>
            <a:r>
              <a:rPr lang="el-GR" i="1">
                <a:solidFill>
                  <a:schemeClr val="accent1"/>
                </a:solidFill>
                <a:effectLst>
                  <a:outerShdw blurRad="38100" dist="38100" dir="2700000" algn="tl">
                    <a:srgbClr val="C0C0C0"/>
                  </a:outerShdw>
                </a:effectLst>
              </a:rPr>
              <a:t> Συνήθως Νεφρωσικό Σύνδρομο, </a:t>
            </a:r>
          </a:p>
          <a:p>
            <a:pPr>
              <a:defRPr/>
            </a:pPr>
            <a:r>
              <a:rPr lang="el-GR" i="1">
                <a:solidFill>
                  <a:schemeClr val="accent1"/>
                </a:solidFill>
                <a:effectLst>
                  <a:outerShdw blurRad="38100" dist="38100" dir="2700000" algn="tl">
                    <a:srgbClr val="C0C0C0"/>
                  </a:outerShdw>
                </a:effectLst>
              </a:rPr>
              <a:t>αν και μπορεί να υπάρχει αιματουρία και </a:t>
            </a:r>
          </a:p>
          <a:p>
            <a:pPr>
              <a:defRPr/>
            </a:pPr>
            <a:r>
              <a:rPr lang="el-GR" i="1">
                <a:solidFill>
                  <a:schemeClr val="accent1"/>
                </a:solidFill>
                <a:effectLst>
                  <a:outerShdw blurRad="38100" dist="38100" dir="2700000" algn="tl">
                    <a:srgbClr val="C0C0C0"/>
                  </a:outerShdw>
                </a:effectLst>
              </a:rPr>
              <a:t>υπέρταση. </a:t>
            </a:r>
          </a:p>
          <a:p>
            <a:pPr>
              <a:defRPr/>
            </a:pPr>
            <a:r>
              <a:rPr lang="en-US" i="1">
                <a:solidFill>
                  <a:schemeClr val="accent1"/>
                </a:solidFill>
                <a:effectLst>
                  <a:outerShdw blurRad="38100" dist="38100" dir="2700000" algn="tl">
                    <a:srgbClr val="C0C0C0"/>
                  </a:outerShdw>
                </a:effectLst>
              </a:rPr>
              <a:t>SCr </a:t>
            </a:r>
            <a:r>
              <a:rPr lang="el-GR" i="1">
                <a:solidFill>
                  <a:schemeClr val="accent1"/>
                </a:solidFill>
                <a:effectLst>
                  <a:outerShdw blurRad="38100" dist="38100" dir="2700000" algn="tl">
                    <a:srgbClr val="C0C0C0"/>
                  </a:outerShdw>
                </a:effectLst>
              </a:rPr>
              <a:t>είναι φυσιολογική ή σχεδόν φυσιολογική</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870">
                                            <p:txEl>
                                              <p:pRg st="0" end="0"/>
                                            </p:txEl>
                                          </p:spTgt>
                                        </p:tgtEl>
                                        <p:attrNameLst>
                                          <p:attrName>style.visibility</p:attrName>
                                        </p:attrNameLst>
                                      </p:cBhvr>
                                      <p:to>
                                        <p:strVal val="visible"/>
                                      </p:to>
                                    </p:set>
                                    <p:animEffect transition="in" filter="wipe(down)">
                                      <p:cBhvr>
                                        <p:cTn id="7" dur="500"/>
                                        <p:tgtEl>
                                          <p:spTgt spid="36870">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6870">
                                            <p:txEl>
                                              <p:pRg st="1" end="1"/>
                                            </p:txEl>
                                          </p:spTgt>
                                        </p:tgtEl>
                                        <p:attrNameLst>
                                          <p:attrName>style.visibility</p:attrName>
                                        </p:attrNameLst>
                                      </p:cBhvr>
                                      <p:to>
                                        <p:strVal val="visible"/>
                                      </p:to>
                                    </p:set>
                                    <p:animEffect transition="in" filter="wipe(down)">
                                      <p:cBhvr>
                                        <p:cTn id="10" dur="500"/>
                                        <p:tgtEl>
                                          <p:spTgt spid="36870">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6870">
                                            <p:txEl>
                                              <p:pRg st="2" end="2"/>
                                            </p:txEl>
                                          </p:spTgt>
                                        </p:tgtEl>
                                        <p:attrNameLst>
                                          <p:attrName>style.visibility</p:attrName>
                                        </p:attrNameLst>
                                      </p:cBhvr>
                                      <p:to>
                                        <p:strVal val="visible"/>
                                      </p:to>
                                    </p:set>
                                    <p:animEffect transition="in" filter="wipe(down)">
                                      <p:cBhvr>
                                        <p:cTn id="13" dur="500"/>
                                        <p:tgtEl>
                                          <p:spTgt spid="36870">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6870">
                                            <p:txEl>
                                              <p:pRg st="3" end="3"/>
                                            </p:txEl>
                                          </p:spTgt>
                                        </p:tgtEl>
                                        <p:attrNameLst>
                                          <p:attrName>style.visibility</p:attrName>
                                        </p:attrNameLst>
                                      </p:cBhvr>
                                      <p:to>
                                        <p:strVal val="visible"/>
                                      </p:to>
                                    </p:set>
                                    <p:animEffect transition="in" filter="wipe(down)">
                                      <p:cBhvr>
                                        <p:cTn id="16" dur="500"/>
                                        <p:tgtEl>
                                          <p:spTgt spid="3687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p:cNvSpPr>
          <p:nvPr>
            <p:ph type="title"/>
          </p:nvPr>
        </p:nvSpPr>
        <p:spPr>
          <a:xfrm>
            <a:off x="457200" y="0"/>
            <a:ext cx="8229600" cy="981075"/>
          </a:xfrm>
        </p:spPr>
        <p:txBody>
          <a:bodyPr/>
          <a:lstStyle/>
          <a:p>
            <a:pPr>
              <a:defRPr/>
            </a:pPr>
            <a:r>
              <a:rPr lang="el-GR" sz="3600" b="1" i="1" smtClean="0">
                <a:solidFill>
                  <a:srgbClr val="FF0000"/>
                </a:solidFill>
                <a:effectLst>
                  <a:outerShdw blurRad="38100" dist="38100" dir="2700000" algn="tl">
                    <a:srgbClr val="C0C0C0"/>
                  </a:outerShdw>
                </a:effectLst>
                <a:latin typeface="Arial" charset="0"/>
              </a:rPr>
              <a:t>ΤΑΞΙΝΟΜΗΣΗ-ΚΛΙΝΙΚΗ ΕΙΚΟΝΑ</a:t>
            </a:r>
            <a:endParaRPr lang="en-GB" sz="3600" b="1" i="1" smtClean="0">
              <a:solidFill>
                <a:srgbClr val="FF0000"/>
              </a:solidFill>
              <a:effectLst>
                <a:outerShdw blurRad="38100" dist="38100" dir="2700000" algn="tl">
                  <a:srgbClr val="C0C0C0"/>
                </a:outerShdw>
              </a:effectLst>
              <a:latin typeface="Arial" charset="0"/>
            </a:endParaRPr>
          </a:p>
        </p:txBody>
      </p:sp>
      <p:sp>
        <p:nvSpPr>
          <p:cNvPr id="103427" name="Rectangle 3"/>
          <p:cNvSpPr>
            <a:spLocks noGrp="1"/>
          </p:cNvSpPr>
          <p:nvPr>
            <p:ph type="body" idx="1"/>
          </p:nvPr>
        </p:nvSpPr>
        <p:spPr>
          <a:xfrm>
            <a:off x="457200" y="981075"/>
            <a:ext cx="8229600" cy="5145088"/>
          </a:xfrm>
        </p:spPr>
        <p:txBody>
          <a:bodyPr/>
          <a:lstStyle/>
          <a:p>
            <a:pPr eaLnBrk="1" hangingPunct="1">
              <a:buFont typeface="Arial" charset="0"/>
              <a:buNone/>
              <a:defRPr/>
            </a:pPr>
            <a:endParaRPr lang="el-GR" smtClean="0"/>
          </a:p>
          <a:p>
            <a:pPr eaLnBrk="1" hangingPunct="1">
              <a:buFont typeface="Arial" charset="0"/>
              <a:buNone/>
              <a:defRPr/>
            </a:pPr>
            <a:r>
              <a:rPr lang="el-GR" sz="2400" b="1" i="1" smtClean="0">
                <a:solidFill>
                  <a:srgbClr val="009900"/>
                </a:solidFill>
                <a:effectLst>
                  <a:outerShdw blurRad="38100" dist="38100" dir="2700000" algn="tl">
                    <a:srgbClr val="C0C0C0"/>
                  </a:outerShdw>
                </a:effectLst>
                <a:latin typeface="Comic Sans MS" pitchFamily="66" charset="0"/>
              </a:rPr>
              <a:t>Κατηγορία </a:t>
            </a:r>
            <a:r>
              <a:rPr lang="en-US" sz="2400" b="1" i="1" smtClean="0">
                <a:solidFill>
                  <a:srgbClr val="009900"/>
                </a:solidFill>
                <a:effectLst>
                  <a:outerShdw blurRad="38100" dist="38100" dir="2700000" algn="tl">
                    <a:srgbClr val="C0C0C0"/>
                  </a:outerShdw>
                </a:effectLst>
                <a:latin typeface="Comic Sans MS" pitchFamily="66" charset="0"/>
              </a:rPr>
              <a:t>V</a:t>
            </a:r>
            <a:r>
              <a:rPr lang="el-GR" sz="2400" b="1" i="1" smtClean="0">
                <a:solidFill>
                  <a:srgbClr val="009900"/>
                </a:solidFill>
                <a:effectLst>
                  <a:outerShdw blurRad="38100" dist="38100" dir="2700000" algn="tl">
                    <a:srgbClr val="C0C0C0"/>
                  </a:outerShdw>
                </a:effectLst>
                <a:latin typeface="Comic Sans MS" pitchFamily="66" charset="0"/>
              </a:rPr>
              <a:t>Ι (προχωρημένη σκληρυντική ΝΛ)</a:t>
            </a:r>
            <a:r>
              <a:rPr lang="en-US" sz="2400" b="1" i="1" smtClean="0">
                <a:solidFill>
                  <a:srgbClr val="009900"/>
                </a:solidFill>
                <a:effectLst>
                  <a:outerShdw blurRad="38100" dist="38100" dir="2700000" algn="tl">
                    <a:srgbClr val="C0C0C0"/>
                  </a:outerShdw>
                </a:effectLst>
                <a:latin typeface="Comic Sans MS" pitchFamily="66" charset="0"/>
              </a:rPr>
              <a:t>:</a:t>
            </a:r>
            <a:endParaRPr lang="el-GR" sz="2400" b="1" i="1" smtClean="0">
              <a:solidFill>
                <a:srgbClr val="009900"/>
              </a:solidFill>
              <a:effectLst>
                <a:outerShdw blurRad="38100" dist="38100" dir="2700000" algn="tl">
                  <a:srgbClr val="C0C0C0"/>
                </a:outerShdw>
              </a:effectLst>
              <a:latin typeface="Comic Sans MS" pitchFamily="66" charset="0"/>
            </a:endParaRPr>
          </a:p>
          <a:p>
            <a:pPr eaLnBrk="1" hangingPunct="1">
              <a:buFont typeface="Arial" charset="0"/>
              <a:buNone/>
              <a:defRPr/>
            </a:pPr>
            <a:r>
              <a:rPr lang="el-GR" sz="2400" i="1" smtClean="0">
                <a:effectLst>
                  <a:outerShdw blurRad="38100" dist="38100" dir="2700000" algn="tl">
                    <a:srgbClr val="C0C0C0"/>
                  </a:outerShdw>
                </a:effectLst>
                <a:latin typeface="Comic Sans MS" pitchFamily="66" charset="0"/>
              </a:rPr>
              <a:t>&gt;90% ολικά σκληρυμένα σπειράματα, χωρίς στοιχεία ενεργότητας</a:t>
            </a:r>
          </a:p>
          <a:p>
            <a:pPr eaLnBrk="1" hangingPunct="1">
              <a:buFont typeface="Arial" charset="0"/>
              <a:buNone/>
              <a:defRPr/>
            </a:pPr>
            <a:r>
              <a:rPr lang="el-GR" sz="2400" i="1" smtClean="0">
                <a:solidFill>
                  <a:schemeClr val="hlink"/>
                </a:solidFill>
                <a:effectLst>
                  <a:outerShdw blurRad="38100" dist="38100" dir="2700000" algn="tl">
                    <a:srgbClr val="C0C0C0"/>
                  </a:outerShdw>
                </a:effectLst>
                <a:latin typeface="Comic Sans MS" pitchFamily="66" charset="0"/>
              </a:rPr>
              <a:t>Κατηγορία </a:t>
            </a:r>
            <a:r>
              <a:rPr lang="en-US" sz="2400" i="1" smtClean="0">
                <a:solidFill>
                  <a:schemeClr val="hlink"/>
                </a:solidFill>
                <a:effectLst>
                  <a:outerShdw blurRad="38100" dist="38100" dir="2700000" algn="tl">
                    <a:srgbClr val="C0C0C0"/>
                  </a:outerShdw>
                </a:effectLst>
                <a:latin typeface="Comic Sans MS" pitchFamily="66" charset="0"/>
              </a:rPr>
              <a:t>VI: </a:t>
            </a:r>
            <a:r>
              <a:rPr lang="el-GR" sz="2400" i="1" smtClean="0">
                <a:solidFill>
                  <a:schemeClr val="hlink"/>
                </a:solidFill>
                <a:effectLst>
                  <a:outerShdw blurRad="38100" dist="38100" dir="2700000" algn="tl">
                    <a:srgbClr val="C0C0C0"/>
                  </a:outerShdw>
                </a:effectLst>
                <a:latin typeface="Comic Sans MS" pitchFamily="66" charset="0"/>
              </a:rPr>
              <a:t>Βραδέως εξελισσόμενη Νεφρική Ανεπάρκεια με λευκωματουρία και σχετικά μη ενεργό ίζημα</a:t>
            </a:r>
          </a:p>
          <a:p>
            <a:pPr eaLnBrk="1" hangingPunct="1">
              <a:buFont typeface="Arial" charset="0"/>
              <a:buNone/>
              <a:defRPr/>
            </a:pPr>
            <a:endParaRPr lang="el-GR" smtClean="0"/>
          </a:p>
          <a:p>
            <a:pPr eaLnBrk="1" hangingPunct="1">
              <a:buFont typeface="Arial" charset="0"/>
              <a:buNone/>
              <a:defRPr/>
            </a:pPr>
            <a:endParaRPr lang="el-GR" smtClean="0"/>
          </a:p>
          <a:p>
            <a:pPr eaLnBrk="1" hangingPunct="1">
              <a:buFont typeface="Arial" charset="0"/>
              <a:buNone/>
              <a:defRPr/>
            </a:pPr>
            <a:endParaRPr lang="el-GR" smtClean="0"/>
          </a:p>
          <a:p>
            <a:pPr eaLnBrk="1" hangingPunct="1">
              <a:buFont typeface="Arial" charset="0"/>
              <a:buNone/>
              <a:defRPr/>
            </a:pPr>
            <a:endParaRPr lang="el-GR" smtClean="0"/>
          </a:p>
          <a:p>
            <a:pPr eaLnBrk="1" hangingPunct="1">
              <a:buFont typeface="Arial" charset="0"/>
              <a:buNone/>
              <a:defRPr/>
            </a:pPr>
            <a:endParaRPr lang="el-GR" smtClean="0"/>
          </a:p>
          <a:p>
            <a:pPr eaLnBrk="1" hangingPunct="1">
              <a:buFont typeface="Arial" charset="0"/>
              <a:buNone/>
              <a:defRPr/>
            </a:pPr>
            <a:endParaRPr lang="el-GR" smtClean="0"/>
          </a:p>
          <a:p>
            <a:pPr eaLnBrk="1" hangingPunct="1">
              <a:buFont typeface="Arial" charset="0"/>
              <a:buNone/>
              <a:defRPr/>
            </a:pPr>
            <a:endParaRPr lang="el-GR" smtClean="0"/>
          </a:p>
          <a:p>
            <a:pPr eaLnBrk="1" hangingPunct="1">
              <a:buFont typeface="Arial" charset="0"/>
              <a:buNone/>
              <a:defRPr/>
            </a:pPr>
            <a:endParaRPr lang="el-GR" smtClean="0"/>
          </a:p>
          <a:p>
            <a:pPr eaLnBrk="1" hangingPunct="1">
              <a:buFont typeface="Arial" charset="0"/>
              <a:buNone/>
              <a:defRPr/>
            </a:pPr>
            <a:endParaRPr lang="el-GR" smtClean="0"/>
          </a:p>
          <a:p>
            <a:pPr eaLnBrk="1" hangingPunct="1">
              <a:buFont typeface="Arial" charset="0"/>
              <a:buNone/>
              <a:defRPr/>
            </a:pPr>
            <a:endParaRPr lang="el-GR" smtClean="0"/>
          </a:p>
          <a:p>
            <a:pPr eaLnBrk="1" hangingPunct="1">
              <a:buFont typeface="Arial" charset="0"/>
              <a:buNone/>
              <a:defRPr/>
            </a:pPr>
            <a:endParaRPr lang="el-GR" smtClean="0"/>
          </a:p>
        </p:txBody>
      </p:sp>
      <p:pic>
        <p:nvPicPr>
          <p:cNvPr id="41987" name="Picture 2"/>
          <p:cNvPicPr>
            <a:picLocks noChangeAspect="1" noChangeArrowheads="1"/>
          </p:cNvPicPr>
          <p:nvPr/>
        </p:nvPicPr>
        <p:blipFill>
          <a:blip r:embed="rId2"/>
          <a:srcRect/>
          <a:stretch>
            <a:fillRect/>
          </a:stretch>
        </p:blipFill>
        <p:spPr bwMode="auto">
          <a:xfrm>
            <a:off x="2195513" y="3608388"/>
            <a:ext cx="4392612" cy="32496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3427">
                                            <p:txEl>
                                              <p:pRg st="3" end="3"/>
                                            </p:txEl>
                                          </p:spTgt>
                                        </p:tgtEl>
                                        <p:attrNameLst>
                                          <p:attrName>style.visibility</p:attrName>
                                        </p:attrNameLst>
                                      </p:cBhvr>
                                      <p:to>
                                        <p:strVal val="visible"/>
                                      </p:to>
                                    </p:set>
                                    <p:animEffect transition="in" filter="wipe(down)">
                                      <p:cBhvr>
                                        <p:cTn id="7" dur="500"/>
                                        <p:tgtEl>
                                          <p:spTgt spid="1034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1 - Τίτλος"/>
          <p:cNvSpPr>
            <a:spLocks noGrp="1"/>
          </p:cNvSpPr>
          <p:nvPr>
            <p:ph type="title" idx="4294967295"/>
          </p:nvPr>
        </p:nvSpPr>
        <p:spPr/>
        <p:txBody>
          <a:bodyPr/>
          <a:lstStyle/>
          <a:p>
            <a:r>
              <a:rPr lang="el-GR" sz="3200" b="1" i="1" smtClean="0">
                <a:solidFill>
                  <a:srgbClr val="FF0000"/>
                </a:solidFill>
                <a:latin typeface="Comic Sans MS" pitchFamily="66" charset="0"/>
              </a:rPr>
              <a:t>ΠΟΔΟΚΥΤΟΠΑΘΕΙΑ ΛΥΚΟΥ</a:t>
            </a:r>
          </a:p>
        </p:txBody>
      </p:sp>
      <p:sp>
        <p:nvSpPr>
          <p:cNvPr id="43010" name="2 - TextBox"/>
          <p:cNvSpPr txBox="1">
            <a:spLocks noChangeArrowheads="1"/>
          </p:cNvSpPr>
          <p:nvPr/>
        </p:nvSpPr>
        <p:spPr bwMode="auto">
          <a:xfrm>
            <a:off x="0" y="1785938"/>
            <a:ext cx="9001125" cy="3444875"/>
          </a:xfrm>
          <a:prstGeom prst="rect">
            <a:avLst/>
          </a:prstGeom>
          <a:noFill/>
          <a:ln w="9525">
            <a:noFill/>
            <a:miter lim="800000"/>
            <a:headEnd/>
            <a:tailEnd/>
          </a:ln>
        </p:spPr>
        <p:txBody>
          <a:bodyPr>
            <a:spAutoFit/>
          </a:bodyPr>
          <a:lstStyle/>
          <a:p>
            <a:r>
              <a:rPr lang="el-GR" sz="2000" i="1"/>
              <a:t>Σπάνια εμφανίζονται αλλοιώσεις σε ασθενείς με ΣΕΛ ανάλογες της Νόσου Ελαχίστων Αλλοιώσεων, όπως εξάλειψη των ποδοειδών προσεκβολών με </a:t>
            </a:r>
            <a:r>
              <a:rPr lang="el-GR" sz="2000" b="1" i="1">
                <a:solidFill>
                  <a:srgbClr val="00B050"/>
                </a:solidFill>
              </a:rPr>
              <a:t>απουσία περιφεριακών ανοσοεναποθέσεων</a:t>
            </a:r>
            <a:r>
              <a:rPr lang="en-US" sz="2000" b="1" i="1">
                <a:solidFill>
                  <a:srgbClr val="00B050"/>
                </a:solidFill>
              </a:rPr>
              <a:t>. </a:t>
            </a:r>
            <a:r>
              <a:rPr lang="el-GR" sz="2000" i="1"/>
              <a:t>Σε σειρά 470 ασθενών οι 8 είχαν νεφρωσικό σύνδρομο, φυσιολογική εξέταση με το απλό μικροσκόπιο</a:t>
            </a:r>
            <a:r>
              <a:rPr lang="en-US" sz="2000" i="1"/>
              <a:t> </a:t>
            </a:r>
            <a:r>
              <a:rPr lang="el-GR" sz="2000" i="1"/>
              <a:t> </a:t>
            </a:r>
          </a:p>
          <a:p>
            <a:r>
              <a:rPr lang="el-GR" sz="2000" i="1"/>
              <a:t>( ή  και  κατηγορία ΙΙ, ΑΛΛΑ χωρίς νεκρώσεις, ενδοτριχοειδική υπερπλασία) και απουσία εναποθέσεων με το ηλεκτρονικό μικροσκόπιο, με ταυτόχρομη μεγάλη εξάλειψη των ποδοειδών προσεκβολών στους 7 ασθενείς.Τυχαία συνύπαρξη ΣΕΛ και ΝΕΑ;  </a:t>
            </a:r>
            <a:r>
              <a:rPr lang="el-GR" sz="2000" b="1" i="1"/>
              <a:t>Άλλοι υποστηρίζουν ότι πρόκειται για ειδική μορφή Νεφρίτιδας Λύκου (συχνά κατηγορία ΙΙ + ΝΕΑ).</a:t>
            </a:r>
          </a:p>
          <a:p>
            <a:r>
              <a:rPr lang="el-GR" sz="2000" i="1"/>
              <a:t> </a:t>
            </a:r>
          </a:p>
          <a:p>
            <a:r>
              <a:rPr lang="el-GR" sz="2000" i="1"/>
              <a:t>Αντιμετωπίζονται με κορτικοειδή όπως στη ΝΕΑ</a:t>
            </a:r>
          </a:p>
        </p:txBody>
      </p:sp>
      <p:sp>
        <p:nvSpPr>
          <p:cNvPr id="43011" name="3 - Ορθογώνιο"/>
          <p:cNvSpPr>
            <a:spLocks noChangeArrowheads="1"/>
          </p:cNvSpPr>
          <p:nvPr/>
        </p:nvSpPr>
        <p:spPr bwMode="auto">
          <a:xfrm>
            <a:off x="6072188" y="6581775"/>
            <a:ext cx="3071812" cy="276225"/>
          </a:xfrm>
          <a:prstGeom prst="rect">
            <a:avLst/>
          </a:prstGeom>
          <a:noFill/>
          <a:ln w="9525">
            <a:noFill/>
            <a:miter lim="800000"/>
            <a:headEnd/>
            <a:tailEnd/>
          </a:ln>
        </p:spPr>
        <p:txBody>
          <a:bodyPr>
            <a:spAutoFit/>
          </a:bodyPr>
          <a:lstStyle/>
          <a:p>
            <a:r>
              <a:rPr lang="en-US" sz="1200" i="1"/>
              <a:t>J Am Soc Nephrol 16: 175–179, 2005</a:t>
            </a:r>
            <a:endParaRPr lang="el-GR" sz="1200"/>
          </a:p>
        </p:txBody>
      </p:sp>
      <p:sp>
        <p:nvSpPr>
          <p:cNvPr id="43012" name="4 - Ορθογώνιο"/>
          <p:cNvSpPr>
            <a:spLocks noChangeArrowheads="1"/>
          </p:cNvSpPr>
          <p:nvPr/>
        </p:nvSpPr>
        <p:spPr bwMode="auto">
          <a:xfrm>
            <a:off x="3429000" y="6581775"/>
            <a:ext cx="2857500" cy="276225"/>
          </a:xfrm>
          <a:prstGeom prst="rect">
            <a:avLst/>
          </a:prstGeom>
          <a:noFill/>
          <a:ln w="9525">
            <a:noFill/>
            <a:miter lim="800000"/>
            <a:headEnd/>
            <a:tailEnd/>
          </a:ln>
        </p:spPr>
        <p:txBody>
          <a:bodyPr>
            <a:spAutoFit/>
          </a:bodyPr>
          <a:lstStyle/>
          <a:p>
            <a:r>
              <a:rPr lang="en-US" sz="1200">
                <a:hlinkClick r:id="rId2" tooltip="Clinical nephrology."/>
              </a:rPr>
              <a:t>Clin Nephrol.</a:t>
            </a:r>
            <a:r>
              <a:rPr lang="en-US" sz="1200"/>
              <a:t> 2002 Feb;57(2):120-6</a:t>
            </a:r>
            <a:r>
              <a:rPr lang="el-GR" sz="1200"/>
              <a: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p:cNvSpPr>
          <p:nvPr>
            <p:ph type="title"/>
          </p:nvPr>
        </p:nvSpPr>
        <p:spPr>
          <a:xfrm>
            <a:off x="457200" y="274638"/>
            <a:ext cx="8229600" cy="706437"/>
          </a:xfrm>
        </p:spPr>
        <p:txBody>
          <a:bodyPr/>
          <a:lstStyle/>
          <a:p>
            <a:pPr>
              <a:defRPr/>
            </a:pPr>
            <a:r>
              <a:rPr lang="el-GR" sz="3200" b="1" i="1" smtClean="0">
                <a:solidFill>
                  <a:srgbClr val="FF0000"/>
                </a:solidFill>
                <a:effectLst>
                  <a:outerShdw blurRad="38100" dist="38100" dir="2700000" algn="tl">
                    <a:srgbClr val="C0C0C0"/>
                  </a:outerShdw>
                </a:effectLst>
                <a:latin typeface="Arial" charset="0"/>
              </a:rPr>
              <a:t>ΕΝΔΕΙΞΕΙΣ ΒΙΟΨΙΑΣ ΝΕΦΡΟΥ</a:t>
            </a:r>
            <a:endParaRPr lang="en-GB" sz="3200" b="1" i="1" smtClean="0">
              <a:solidFill>
                <a:srgbClr val="FF0000"/>
              </a:solidFill>
              <a:effectLst>
                <a:outerShdw blurRad="38100" dist="38100" dir="2700000" algn="tl">
                  <a:srgbClr val="C0C0C0"/>
                </a:outerShdw>
              </a:effectLst>
              <a:latin typeface="Arial" charset="0"/>
            </a:endParaRPr>
          </a:p>
        </p:txBody>
      </p:sp>
      <p:sp>
        <p:nvSpPr>
          <p:cNvPr id="67587" name="Rectangle 3"/>
          <p:cNvSpPr>
            <a:spLocks noGrp="1"/>
          </p:cNvSpPr>
          <p:nvPr>
            <p:ph type="body" idx="1"/>
          </p:nvPr>
        </p:nvSpPr>
        <p:spPr>
          <a:xfrm>
            <a:off x="0" y="1600200"/>
            <a:ext cx="9144000" cy="4525963"/>
          </a:xfrm>
        </p:spPr>
        <p:txBody>
          <a:bodyPr/>
          <a:lstStyle/>
          <a:p>
            <a:pPr>
              <a:lnSpc>
                <a:spcPct val="80000"/>
              </a:lnSpc>
              <a:buFont typeface="Arial" charset="0"/>
              <a:buNone/>
              <a:defRPr/>
            </a:pPr>
            <a:r>
              <a:rPr lang="el-GR" sz="1400" smtClean="0"/>
              <a:t>  </a:t>
            </a:r>
            <a:r>
              <a:rPr lang="el-GR" sz="2000" b="1" i="1" smtClean="0">
                <a:solidFill>
                  <a:schemeClr val="accent1"/>
                </a:solidFill>
                <a:effectLst>
                  <a:outerShdw blurRad="38100" dist="38100" dir="2700000" algn="tl">
                    <a:srgbClr val="C0C0C0"/>
                  </a:outerShdw>
                </a:effectLst>
                <a:latin typeface="Comic Sans MS" pitchFamily="66" charset="0"/>
              </a:rPr>
              <a:t>ΔΕΝ ΥΠΑΡΧΕΙ ΑΚΡΙΒΗΣ ΣΥΣΧΕΤΙΣΗ ΚΛΙΝΙΚΩΝ, ΟΡΟΛΟΓΙΚΩΝ </a:t>
            </a:r>
            <a:endParaRPr lang="en-US" sz="2000" b="1" i="1" smtClean="0">
              <a:solidFill>
                <a:schemeClr val="accent1"/>
              </a:solidFill>
              <a:effectLst>
                <a:outerShdw blurRad="38100" dist="38100" dir="2700000" algn="tl">
                  <a:srgbClr val="C0C0C0"/>
                </a:outerShdw>
              </a:effectLst>
              <a:latin typeface="Comic Sans MS" pitchFamily="66" charset="0"/>
            </a:endParaRPr>
          </a:p>
          <a:p>
            <a:pPr>
              <a:lnSpc>
                <a:spcPct val="80000"/>
              </a:lnSpc>
              <a:buFont typeface="Arial" charset="0"/>
              <a:buNone/>
              <a:defRPr/>
            </a:pPr>
            <a:r>
              <a:rPr lang="el-GR" sz="2000" b="1" i="1" smtClean="0">
                <a:solidFill>
                  <a:schemeClr val="accent1"/>
                </a:solidFill>
                <a:effectLst>
                  <a:outerShdw blurRad="38100" dist="38100" dir="2700000" algn="tl">
                    <a:srgbClr val="C0C0C0"/>
                  </a:outerShdw>
                </a:effectLst>
                <a:latin typeface="Comic Sans MS" pitchFamily="66" charset="0"/>
              </a:rPr>
              <a:t>Ή ΑΛΛΩΝ ΕΡΓΑΣΤΗΡΙΑΚΩΝ ΠΑΡΑΜΕΤΡΩΝ ΜΕ ΤΟΝ ΤΥΠΟ ΤΗΣ </a:t>
            </a:r>
            <a:endParaRPr lang="en-US" sz="2000" b="1" i="1" smtClean="0">
              <a:solidFill>
                <a:schemeClr val="accent1"/>
              </a:solidFill>
              <a:effectLst>
                <a:outerShdw blurRad="38100" dist="38100" dir="2700000" algn="tl">
                  <a:srgbClr val="C0C0C0"/>
                </a:outerShdw>
              </a:effectLst>
              <a:latin typeface="Comic Sans MS" pitchFamily="66" charset="0"/>
            </a:endParaRPr>
          </a:p>
          <a:p>
            <a:pPr>
              <a:lnSpc>
                <a:spcPct val="80000"/>
              </a:lnSpc>
              <a:buFont typeface="Arial" charset="0"/>
              <a:buNone/>
              <a:defRPr/>
            </a:pPr>
            <a:r>
              <a:rPr lang="en-US" sz="2000" b="1" i="1" smtClean="0">
                <a:solidFill>
                  <a:schemeClr val="accent1"/>
                </a:solidFill>
                <a:effectLst>
                  <a:outerShdw blurRad="38100" dist="38100" dir="2700000" algn="tl">
                    <a:srgbClr val="C0C0C0"/>
                  </a:outerShdw>
                </a:effectLst>
                <a:latin typeface="Comic Sans MS" pitchFamily="66" charset="0"/>
              </a:rPr>
              <a:t>  </a:t>
            </a:r>
            <a:r>
              <a:rPr lang="el-GR" sz="2000" b="1" i="1" smtClean="0">
                <a:solidFill>
                  <a:schemeClr val="accent1"/>
                </a:solidFill>
                <a:effectLst>
                  <a:outerShdw blurRad="38100" dist="38100" dir="2700000" algn="tl">
                    <a:srgbClr val="C0C0C0"/>
                  </a:outerShdw>
                </a:effectLst>
                <a:latin typeface="Comic Sans MS" pitchFamily="66" charset="0"/>
              </a:rPr>
              <a:t>ΙΣΤΟΛΟΓΙΚΗΣ ΒΛΑΒΗΣ</a:t>
            </a:r>
            <a:r>
              <a:rPr lang="el-GR" sz="2000" i="1" smtClean="0">
                <a:solidFill>
                  <a:schemeClr val="accent1"/>
                </a:solidFill>
                <a:effectLst>
                  <a:outerShdw blurRad="38100" dist="38100" dir="2700000" algn="tl">
                    <a:srgbClr val="C0C0C0"/>
                  </a:outerShdw>
                </a:effectLst>
                <a:latin typeface="Comic Sans MS" pitchFamily="66" charset="0"/>
              </a:rPr>
              <a:t> Η ΟΠΟΙΑ ΚΑΘΟΡΙΖΕΙ ΤΗΝ ΠΡΟΓΝΩΣΗ </a:t>
            </a:r>
          </a:p>
          <a:p>
            <a:pPr>
              <a:lnSpc>
                <a:spcPct val="80000"/>
              </a:lnSpc>
              <a:buFont typeface="Arial" charset="0"/>
              <a:buNone/>
              <a:defRPr/>
            </a:pPr>
            <a:r>
              <a:rPr lang="el-GR" sz="2000" i="1" smtClean="0">
                <a:solidFill>
                  <a:schemeClr val="accent1"/>
                </a:solidFill>
                <a:effectLst>
                  <a:outerShdw blurRad="38100" dist="38100" dir="2700000" algn="tl">
                    <a:srgbClr val="C0C0C0"/>
                  </a:outerShdw>
                </a:effectLst>
                <a:latin typeface="Comic Sans MS" pitchFamily="66" charset="0"/>
              </a:rPr>
              <a:t>   ΚΑΙ ΚΥΡΙΩΣ ΤΗΝ ΘΕΡΑΠΕΙΑ</a:t>
            </a:r>
            <a:endParaRPr lang="en-US" sz="2000" i="1" smtClean="0">
              <a:solidFill>
                <a:schemeClr val="accent1"/>
              </a:solidFill>
              <a:effectLst>
                <a:outerShdw blurRad="38100" dist="38100" dir="2700000" algn="tl">
                  <a:srgbClr val="C0C0C0"/>
                </a:outerShdw>
              </a:effectLst>
              <a:latin typeface="Comic Sans MS" pitchFamily="66" charset="0"/>
            </a:endParaRPr>
          </a:p>
          <a:p>
            <a:pPr>
              <a:lnSpc>
                <a:spcPct val="80000"/>
              </a:lnSpc>
              <a:buFont typeface="Arial" charset="0"/>
              <a:buNone/>
              <a:defRPr/>
            </a:pPr>
            <a:endParaRPr lang="en-US" sz="1400" i="1" smtClean="0">
              <a:solidFill>
                <a:schemeClr val="accent1"/>
              </a:solidFill>
              <a:effectLst>
                <a:outerShdw blurRad="38100" dist="38100" dir="2700000" algn="tl">
                  <a:srgbClr val="C0C0C0"/>
                </a:outerShdw>
              </a:effectLst>
              <a:latin typeface="Comic Sans MS" pitchFamily="66" charset="0"/>
            </a:endParaRPr>
          </a:p>
          <a:p>
            <a:pPr>
              <a:lnSpc>
                <a:spcPct val="80000"/>
              </a:lnSpc>
              <a:buFont typeface="Arial" charset="0"/>
              <a:buNone/>
              <a:defRPr/>
            </a:pPr>
            <a:endParaRPr lang="en-US" sz="1400" i="1" smtClean="0">
              <a:effectLst>
                <a:outerShdw blurRad="38100" dist="38100" dir="2700000" algn="tl">
                  <a:srgbClr val="C0C0C0"/>
                </a:outerShdw>
              </a:effectLst>
              <a:latin typeface="Comic Sans MS" pitchFamily="66" charset="0"/>
            </a:endParaRPr>
          </a:p>
          <a:p>
            <a:pPr>
              <a:lnSpc>
                <a:spcPct val="80000"/>
              </a:lnSpc>
              <a:buFont typeface="Arial" charset="0"/>
              <a:buNone/>
              <a:defRPr/>
            </a:pPr>
            <a:r>
              <a:rPr lang="en-US" sz="2000" i="1" smtClean="0">
                <a:effectLst>
                  <a:outerShdw blurRad="38100" dist="38100" dir="2700000" algn="tl">
                    <a:srgbClr val="C0C0C0"/>
                  </a:outerShdw>
                </a:effectLst>
                <a:latin typeface="Comic Sans MS" pitchFamily="66" charset="0"/>
              </a:rPr>
              <a:t>      </a:t>
            </a:r>
            <a:r>
              <a:rPr lang="el-GR" sz="2000" i="1" smtClean="0">
                <a:effectLst>
                  <a:outerShdw blurRad="38100" dist="38100" dir="2700000" algn="tl">
                    <a:srgbClr val="C0C0C0"/>
                  </a:outerShdw>
                </a:effectLst>
                <a:latin typeface="Comic Sans MS" pitchFamily="66" charset="0"/>
              </a:rPr>
              <a:t>Όλοι οι σθενείς με ΣΕΛ (195) υπεβλήθησαν σε βιοψία νεφρού και </a:t>
            </a:r>
            <a:endParaRPr lang="en-US" sz="2000" i="1" smtClean="0">
              <a:effectLst>
                <a:outerShdw blurRad="38100" dist="38100" dir="2700000" algn="tl">
                  <a:srgbClr val="C0C0C0"/>
                </a:outerShdw>
              </a:effectLst>
              <a:latin typeface="Comic Sans MS" pitchFamily="66" charset="0"/>
            </a:endParaRPr>
          </a:p>
          <a:p>
            <a:pPr>
              <a:lnSpc>
                <a:spcPct val="80000"/>
              </a:lnSpc>
              <a:buFont typeface="Arial" charset="0"/>
              <a:buNone/>
              <a:defRPr/>
            </a:pPr>
            <a:r>
              <a:rPr lang="en-US" sz="2000" i="1" smtClean="0">
                <a:effectLst>
                  <a:outerShdw blurRad="38100" dist="38100" dir="2700000" algn="tl">
                    <a:srgbClr val="C0C0C0"/>
                  </a:outerShdw>
                </a:effectLst>
                <a:latin typeface="Comic Sans MS" pitchFamily="66" charset="0"/>
              </a:rPr>
              <a:t>       </a:t>
            </a:r>
            <a:r>
              <a:rPr lang="el-GR" sz="2000" i="1" smtClean="0">
                <a:effectLst>
                  <a:outerShdw blurRad="38100" dist="38100" dir="2700000" algn="tl">
                    <a:srgbClr val="C0C0C0"/>
                  </a:outerShdw>
                </a:effectLst>
                <a:latin typeface="Comic Sans MS" pitchFamily="66" charset="0"/>
              </a:rPr>
              <a:t>διαπιστώθηκε ότι οι 86 είχαν βλάβες ΝΛ, παρότι δεν είχαν κλινική </a:t>
            </a:r>
            <a:endParaRPr lang="en-US" sz="2000" i="1" smtClean="0">
              <a:effectLst>
                <a:outerShdw blurRad="38100" dist="38100" dir="2700000" algn="tl">
                  <a:srgbClr val="C0C0C0"/>
                </a:outerShdw>
              </a:effectLst>
              <a:latin typeface="Comic Sans MS" pitchFamily="66" charset="0"/>
            </a:endParaRPr>
          </a:p>
          <a:p>
            <a:pPr>
              <a:lnSpc>
                <a:spcPct val="80000"/>
              </a:lnSpc>
              <a:buFont typeface="Arial" charset="0"/>
              <a:buNone/>
              <a:defRPr/>
            </a:pPr>
            <a:r>
              <a:rPr lang="en-US" sz="2000" i="1" smtClean="0">
                <a:effectLst>
                  <a:outerShdw blurRad="38100" dist="38100" dir="2700000" algn="tl">
                    <a:srgbClr val="C0C0C0"/>
                  </a:outerShdw>
                </a:effectLst>
                <a:latin typeface="Comic Sans MS" pitchFamily="66" charset="0"/>
              </a:rPr>
              <a:t>       </a:t>
            </a:r>
            <a:r>
              <a:rPr lang="el-GR" sz="2000" i="1" smtClean="0">
                <a:effectLst>
                  <a:outerShdw blurRad="38100" dist="38100" dir="2700000" algn="tl">
                    <a:srgbClr val="C0C0C0"/>
                  </a:outerShdw>
                </a:effectLst>
                <a:latin typeface="Comic Sans MS" pitchFamily="66" charset="0"/>
              </a:rPr>
              <a:t>εκδήλωση ΝΛ</a:t>
            </a:r>
            <a:r>
              <a:rPr lang="en-US" sz="2000" i="1" smtClean="0">
                <a:effectLst>
                  <a:outerShdw blurRad="38100" dist="38100" dir="2700000" algn="tl">
                    <a:srgbClr val="C0C0C0"/>
                  </a:outerShdw>
                </a:effectLst>
                <a:latin typeface="Comic Sans MS" pitchFamily="66" charset="0"/>
              </a:rPr>
              <a:t> (silent lupus nephritis).</a:t>
            </a:r>
          </a:p>
          <a:p>
            <a:pPr>
              <a:lnSpc>
                <a:spcPct val="80000"/>
              </a:lnSpc>
              <a:buFont typeface="Arial" charset="0"/>
              <a:buNone/>
              <a:defRPr/>
            </a:pPr>
            <a:r>
              <a:rPr lang="en-US" sz="1400" i="1" smtClean="0">
                <a:effectLst>
                  <a:outerShdw blurRad="38100" dist="38100" dir="2700000" algn="tl">
                    <a:srgbClr val="C0C0C0"/>
                  </a:outerShdw>
                </a:effectLst>
                <a:latin typeface="Comic Sans MS" pitchFamily="66" charset="0"/>
              </a:rPr>
              <a:t> </a:t>
            </a:r>
          </a:p>
          <a:p>
            <a:pPr>
              <a:lnSpc>
                <a:spcPct val="80000"/>
              </a:lnSpc>
              <a:buFont typeface="Arial" charset="0"/>
              <a:buNone/>
              <a:defRPr/>
            </a:pPr>
            <a:r>
              <a:rPr lang="en-US" sz="2000" i="1" smtClean="0">
                <a:effectLst>
                  <a:outerShdw blurRad="38100" dist="38100" dir="2700000" algn="tl">
                    <a:srgbClr val="C0C0C0"/>
                  </a:outerShdw>
                </a:effectLst>
                <a:latin typeface="Comic Sans MS" pitchFamily="66" charset="0"/>
              </a:rPr>
              <a:t>     </a:t>
            </a:r>
            <a:r>
              <a:rPr lang="el-GR" sz="2000" i="1" smtClean="0">
                <a:effectLst>
                  <a:outerShdw blurRad="38100" dist="38100" dir="2700000" algn="tl">
                    <a:srgbClr val="C0C0C0"/>
                  </a:outerShdw>
                </a:effectLst>
                <a:latin typeface="Comic Sans MS" pitchFamily="66" charset="0"/>
              </a:rPr>
              <a:t>Νεφρίτιδα άλλη από κατηγορία Ι βρέθηκε στο 58%, ενώ 15% </a:t>
            </a:r>
            <a:endParaRPr lang="en-US" sz="2000" i="1" smtClean="0">
              <a:effectLst>
                <a:outerShdw blurRad="38100" dist="38100" dir="2700000" algn="tl">
                  <a:srgbClr val="C0C0C0"/>
                </a:outerShdw>
              </a:effectLst>
              <a:latin typeface="Comic Sans MS" pitchFamily="66" charset="0"/>
            </a:endParaRPr>
          </a:p>
          <a:p>
            <a:pPr>
              <a:lnSpc>
                <a:spcPct val="80000"/>
              </a:lnSpc>
              <a:buFont typeface="Arial" charset="0"/>
              <a:buNone/>
              <a:defRPr/>
            </a:pPr>
            <a:r>
              <a:rPr lang="en-US" sz="2000" i="1" smtClean="0">
                <a:effectLst>
                  <a:outerShdw blurRad="38100" dist="38100" dir="2700000" algn="tl">
                    <a:srgbClr val="C0C0C0"/>
                  </a:outerShdw>
                </a:effectLst>
                <a:latin typeface="Comic Sans MS" pitchFamily="66" charset="0"/>
              </a:rPr>
              <a:t>     </a:t>
            </a:r>
            <a:r>
              <a:rPr lang="el-GR" sz="2000" i="1" smtClean="0">
                <a:effectLst>
                  <a:outerShdw blurRad="38100" dist="38100" dir="2700000" algn="tl">
                    <a:srgbClr val="C0C0C0"/>
                  </a:outerShdw>
                </a:effectLst>
                <a:latin typeface="Comic Sans MS" pitchFamily="66" charset="0"/>
              </a:rPr>
              <a:t>είχαν ΙΙΙ ή </a:t>
            </a:r>
            <a:r>
              <a:rPr lang="en-US" sz="2000" i="1" smtClean="0">
                <a:effectLst>
                  <a:outerShdw blurRad="38100" dist="38100" dir="2700000" algn="tl">
                    <a:srgbClr val="C0C0C0"/>
                  </a:outerShdw>
                </a:effectLst>
                <a:latin typeface="Comic Sans MS" pitchFamily="66" charset="0"/>
              </a:rPr>
              <a:t>IV</a:t>
            </a:r>
            <a:r>
              <a:rPr lang="el-GR" sz="2000" i="1" smtClean="0">
                <a:effectLst>
                  <a:outerShdw blurRad="38100" dist="38100" dir="2700000" algn="tl">
                    <a:srgbClr val="C0C0C0"/>
                  </a:outerShdw>
                </a:effectLst>
                <a:latin typeface="Comic Sans MS" pitchFamily="66" charset="0"/>
              </a:rPr>
              <a:t> και </a:t>
            </a:r>
            <a:r>
              <a:rPr lang="en-US" sz="2000" i="1" smtClean="0">
                <a:effectLst>
                  <a:outerShdw blurRad="38100" dist="38100" dir="2700000" algn="tl">
                    <a:srgbClr val="C0C0C0"/>
                  </a:outerShdw>
                </a:effectLst>
                <a:latin typeface="Comic Sans MS" pitchFamily="66" charset="0"/>
              </a:rPr>
              <a:t>10% V.</a:t>
            </a:r>
            <a:endParaRPr lang="el-GR" sz="2000" i="1" smtClean="0">
              <a:effectLst>
                <a:outerShdw blurRad="38100" dist="38100" dir="2700000" algn="tl">
                  <a:srgbClr val="C0C0C0"/>
                </a:outerShdw>
              </a:effectLst>
              <a:latin typeface="Comic Sans MS" pitchFamily="66" charset="0"/>
            </a:endParaRPr>
          </a:p>
          <a:p>
            <a:pPr>
              <a:lnSpc>
                <a:spcPct val="80000"/>
              </a:lnSpc>
              <a:buFont typeface="Arial" charset="0"/>
              <a:buNone/>
              <a:defRPr/>
            </a:pPr>
            <a:endParaRPr lang="en-GB" sz="2000" i="1" smtClean="0">
              <a:effectLst>
                <a:outerShdw blurRad="38100" dist="38100" dir="2700000" algn="tl">
                  <a:srgbClr val="C0C0C0"/>
                </a:outerShdw>
              </a:effectLst>
              <a:latin typeface="Comic Sans MS" pitchFamily="66" charset="0"/>
            </a:endParaRPr>
          </a:p>
          <a:p>
            <a:pPr>
              <a:lnSpc>
                <a:spcPct val="80000"/>
              </a:lnSpc>
              <a:buFont typeface="Arial" charset="0"/>
              <a:buNone/>
              <a:defRPr/>
            </a:pPr>
            <a:endParaRPr lang="el-GR" sz="1000" i="1" smtClean="0">
              <a:effectLst>
                <a:outerShdw blurRad="38100" dist="38100" dir="2700000" algn="tl">
                  <a:srgbClr val="C0C0C0"/>
                </a:outerShdw>
              </a:effectLst>
              <a:latin typeface="Comic Sans MS" pitchFamily="66" charset="0"/>
            </a:endParaRPr>
          </a:p>
          <a:p>
            <a:pPr>
              <a:lnSpc>
                <a:spcPct val="80000"/>
              </a:lnSpc>
              <a:buFont typeface="Arial" charset="0"/>
              <a:buNone/>
              <a:defRPr/>
            </a:pPr>
            <a:r>
              <a:rPr lang="el-GR" sz="1000" i="1" smtClean="0">
                <a:effectLst>
                  <a:outerShdw blurRad="38100" dist="38100" dir="2700000" algn="tl">
                    <a:srgbClr val="C0C0C0"/>
                  </a:outerShdw>
                </a:effectLst>
                <a:latin typeface="Comic Sans MS" pitchFamily="66" charset="0"/>
              </a:rPr>
              <a:t>   </a:t>
            </a:r>
            <a:endParaRPr lang="en-GB" sz="1000" i="1" smtClean="0">
              <a:effectLst>
                <a:outerShdw blurRad="38100" dist="38100" dir="2700000" algn="tl">
                  <a:srgbClr val="C0C0C0"/>
                </a:outerShdw>
              </a:effectLst>
              <a:latin typeface="Comic Sans MS" pitchFamily="66" charset="0"/>
            </a:endParaRPr>
          </a:p>
        </p:txBody>
      </p:sp>
      <p:sp>
        <p:nvSpPr>
          <p:cNvPr id="24579" name="Rectangle 4"/>
          <p:cNvSpPr>
            <a:spLocks noChangeArrowheads="1"/>
          </p:cNvSpPr>
          <p:nvPr/>
        </p:nvSpPr>
        <p:spPr bwMode="auto">
          <a:xfrm>
            <a:off x="6473825" y="6218238"/>
            <a:ext cx="2670175" cy="639762"/>
          </a:xfrm>
          <a:prstGeom prst="rect">
            <a:avLst/>
          </a:prstGeom>
          <a:noFill/>
          <a:ln w="9525">
            <a:noFill/>
            <a:miter lim="800000"/>
            <a:headEnd/>
            <a:tailEnd/>
          </a:ln>
        </p:spPr>
        <p:txBody>
          <a:bodyPr>
            <a:spAutoFit/>
          </a:bodyPr>
          <a:lstStyle/>
          <a:p>
            <a:pPr>
              <a:defRPr/>
            </a:pPr>
            <a:r>
              <a:rPr lang="en-GB" sz="1200" i="1">
                <a:effectLst>
                  <a:outerShdw blurRad="38100" dist="38100" dir="2700000" algn="tl">
                    <a:srgbClr val="C0C0C0"/>
                  </a:outerShdw>
                </a:effectLst>
              </a:rPr>
              <a:t>Ann Rheum Dis 2012;71:1771–1782,</a:t>
            </a:r>
            <a:endParaRPr lang="el-GR" sz="1200" i="1">
              <a:effectLst>
                <a:outerShdw blurRad="38100" dist="38100" dir="2700000" algn="tl">
                  <a:srgbClr val="C0C0C0"/>
                </a:outerShdw>
              </a:effectLst>
              <a:latin typeface="Arial" charset="0"/>
            </a:endParaRPr>
          </a:p>
          <a:p>
            <a:pPr>
              <a:defRPr/>
            </a:pPr>
            <a:r>
              <a:rPr lang="el-GR" sz="1200" i="1">
                <a:effectLst>
                  <a:outerShdw blurRad="38100" dist="38100" dir="2700000" algn="tl">
                    <a:srgbClr val="C0C0C0"/>
                  </a:outerShdw>
                </a:effectLst>
                <a:latin typeface="Arial" charset="0"/>
              </a:rPr>
              <a:t>J Rheumatol. 2012 Jan;39(1):79-85</a:t>
            </a:r>
          </a:p>
          <a:p>
            <a:pPr>
              <a:defRPr/>
            </a:pPr>
            <a:endParaRPr lang="en-GB" sz="1200" i="1">
              <a:effectLst>
                <a:outerShdw blurRad="38100" dist="38100" dir="2700000" algn="tl">
                  <a:srgbClr val="C0C0C0"/>
                </a:outerShdw>
              </a:effectLst>
              <a:latin typeface="Arial"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6386" name="1 - Τίτλος"/>
          <p:cNvSpPr>
            <a:spLocks noGrp="1"/>
          </p:cNvSpPr>
          <p:nvPr>
            <p:ph type="title"/>
          </p:nvPr>
        </p:nvSpPr>
        <p:spPr/>
        <p:txBody>
          <a:bodyPr/>
          <a:lstStyle/>
          <a:p>
            <a:endParaRPr lang="en-GB" smtClean="0"/>
          </a:p>
        </p:txBody>
      </p:sp>
      <p:pic>
        <p:nvPicPr>
          <p:cNvPr id="16387" name="Picture 2"/>
          <p:cNvPicPr>
            <a:picLocks noChangeAspect="1" noChangeArrowheads="1"/>
          </p:cNvPicPr>
          <p:nvPr/>
        </p:nvPicPr>
        <p:blipFill>
          <a:blip r:embed="rId3"/>
          <a:srcRect/>
          <a:stretch>
            <a:fillRect/>
          </a:stretch>
        </p:blipFill>
        <p:spPr bwMode="auto">
          <a:xfrm>
            <a:off x="2324100" y="0"/>
            <a:ext cx="4656138" cy="6858000"/>
          </a:xfrm>
          <a:prstGeom prst="rect">
            <a:avLst/>
          </a:prstGeom>
          <a:noFill/>
          <a:ln w="9525">
            <a:noFill/>
            <a:miter lim="800000"/>
            <a:headEnd/>
            <a:tailEnd/>
          </a:ln>
        </p:spPr>
      </p:pic>
      <p:sp>
        <p:nvSpPr>
          <p:cNvPr id="16388" name="3 - Ορθογώνιο"/>
          <p:cNvSpPr>
            <a:spLocks noChangeArrowheads="1"/>
          </p:cNvSpPr>
          <p:nvPr/>
        </p:nvSpPr>
        <p:spPr bwMode="auto">
          <a:xfrm>
            <a:off x="142875" y="5786438"/>
            <a:ext cx="8858250" cy="584200"/>
          </a:xfrm>
          <a:prstGeom prst="rect">
            <a:avLst/>
          </a:prstGeom>
          <a:noFill/>
          <a:ln w="9525">
            <a:noFill/>
            <a:miter lim="800000"/>
            <a:headEnd/>
            <a:tailEnd/>
          </a:ln>
        </p:spPr>
        <p:txBody>
          <a:bodyPr>
            <a:spAutoFit/>
          </a:bodyPr>
          <a:lstStyle/>
          <a:p>
            <a:r>
              <a:rPr lang="en-US" sz="1600" i="1">
                <a:solidFill>
                  <a:srgbClr val="FF0000"/>
                </a:solidFill>
              </a:rPr>
              <a:t>The diagnosis of SLE is made using the ACR criteria if </a:t>
            </a:r>
            <a:r>
              <a:rPr lang="en-US" sz="1600" b="1" i="1">
                <a:solidFill>
                  <a:srgbClr val="FF0000"/>
                </a:solidFill>
              </a:rPr>
              <a:t>four or more </a:t>
            </a:r>
            <a:r>
              <a:rPr lang="en-US" sz="1600" i="1">
                <a:solidFill>
                  <a:srgbClr val="FF0000"/>
                </a:solidFill>
              </a:rPr>
              <a:t>of the manifestations are present, either serially or simultaneously, during any interval of observations </a:t>
            </a:r>
            <a:endParaRPr lang="el-GR" sz="1600" i="1">
              <a:solidFill>
                <a:srgbClr val="FF0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p:cNvSpPr>
          <p:nvPr>
            <p:ph type="title"/>
          </p:nvPr>
        </p:nvSpPr>
        <p:spPr>
          <a:xfrm>
            <a:off x="0" y="274638"/>
            <a:ext cx="8686800" cy="922337"/>
          </a:xfrm>
        </p:spPr>
        <p:txBody>
          <a:bodyPr/>
          <a:lstStyle/>
          <a:p>
            <a:pPr>
              <a:defRPr/>
            </a:pPr>
            <a:r>
              <a:rPr lang="en-GB" sz="3200" b="1" i="1" smtClean="0">
                <a:solidFill>
                  <a:srgbClr val="FF0000"/>
                </a:solidFill>
                <a:effectLst>
                  <a:outerShdw blurRad="38100" dist="38100" dir="2700000" algn="tl">
                    <a:srgbClr val="C0C0C0"/>
                  </a:outerShdw>
                </a:effectLst>
              </a:rPr>
              <a:t>Renal outcome and predictors of clinical renal involvement in patients with silent lupus nephritis</a:t>
            </a:r>
            <a:endParaRPr lang="en-GB" sz="4000" b="1" i="1" smtClean="0">
              <a:solidFill>
                <a:srgbClr val="FF0000"/>
              </a:solidFill>
              <a:effectLst>
                <a:outerShdw blurRad="38100" dist="38100" dir="2700000" algn="tl">
                  <a:srgbClr val="C0C0C0"/>
                </a:outerShdw>
              </a:effectLst>
            </a:endParaRPr>
          </a:p>
        </p:txBody>
      </p:sp>
      <p:sp>
        <p:nvSpPr>
          <p:cNvPr id="122883" name="Rectangle 3"/>
          <p:cNvSpPr>
            <a:spLocks noGrp="1"/>
          </p:cNvSpPr>
          <p:nvPr>
            <p:ph type="body" idx="1"/>
          </p:nvPr>
        </p:nvSpPr>
        <p:spPr>
          <a:xfrm>
            <a:off x="0" y="1600200"/>
            <a:ext cx="9144000" cy="4525963"/>
          </a:xfrm>
        </p:spPr>
        <p:txBody>
          <a:bodyPr/>
          <a:lstStyle/>
          <a:p>
            <a:pPr>
              <a:buFont typeface="Arial" charset="0"/>
              <a:buNone/>
              <a:defRPr/>
            </a:pPr>
            <a:r>
              <a:rPr lang="en-GB" sz="2000" i="1" smtClean="0">
                <a:effectLst>
                  <a:outerShdw blurRad="38100" dist="38100" dir="2700000" algn="tl">
                    <a:srgbClr val="C0C0C0"/>
                  </a:outerShdw>
                </a:effectLst>
                <a:latin typeface="Comic Sans MS" pitchFamily="66" charset="0"/>
              </a:rPr>
              <a:t>We selected 31 patients with systemic lupus erythematosus (SLE) who</a:t>
            </a:r>
            <a:endParaRPr lang="el-GR" sz="2000" i="1" smtClean="0">
              <a:effectLst>
                <a:outerShdw blurRad="38100" dist="38100" dir="2700000" algn="tl">
                  <a:srgbClr val="C0C0C0"/>
                </a:outerShdw>
              </a:effectLst>
              <a:latin typeface="Comic Sans MS" pitchFamily="66" charset="0"/>
            </a:endParaRPr>
          </a:p>
          <a:p>
            <a:pPr>
              <a:buFont typeface="Arial" charset="0"/>
              <a:buNone/>
              <a:defRPr/>
            </a:pPr>
            <a:r>
              <a:rPr lang="en-GB" sz="2000" i="1" smtClean="0">
                <a:effectLst>
                  <a:outerShdw blurRad="38100" dist="38100" dir="2700000" algn="tl">
                    <a:srgbClr val="C0C0C0"/>
                  </a:outerShdw>
                </a:effectLst>
                <a:latin typeface="Comic Sans MS" pitchFamily="66" charset="0"/>
              </a:rPr>
              <a:t>were diagnosed as having silent lupus nephritis</a:t>
            </a:r>
            <a:r>
              <a:rPr lang="el-GR" sz="2000" i="1" smtClean="0">
                <a:effectLst>
                  <a:outerShdw blurRad="38100" dist="38100" dir="2700000" algn="tl">
                    <a:srgbClr val="C0C0C0"/>
                  </a:outerShdw>
                </a:effectLst>
                <a:latin typeface="Comic Sans MS" pitchFamily="66" charset="0"/>
              </a:rPr>
              <a:t> </a:t>
            </a:r>
            <a:r>
              <a:rPr lang="en-GB" sz="2000" i="1" smtClean="0">
                <a:effectLst>
                  <a:outerShdw blurRad="38100" dist="38100" dir="2700000" algn="tl">
                    <a:srgbClr val="C0C0C0"/>
                  </a:outerShdw>
                </a:effectLst>
                <a:latin typeface="Comic Sans MS" pitchFamily="66" charset="0"/>
              </a:rPr>
              <a:t>for at least 60 months in </a:t>
            </a:r>
            <a:endParaRPr lang="el-GR" sz="2000" i="1" smtClean="0">
              <a:effectLst>
                <a:outerShdw blurRad="38100" dist="38100" dir="2700000" algn="tl">
                  <a:srgbClr val="C0C0C0"/>
                </a:outerShdw>
              </a:effectLst>
              <a:latin typeface="Comic Sans MS" pitchFamily="66" charset="0"/>
            </a:endParaRPr>
          </a:p>
          <a:p>
            <a:pPr>
              <a:buFont typeface="Arial" charset="0"/>
              <a:buNone/>
              <a:defRPr/>
            </a:pPr>
            <a:r>
              <a:rPr lang="en-GB" sz="2000" i="1" smtClean="0">
                <a:effectLst>
                  <a:outerShdw blurRad="38100" dist="38100" dir="2700000" algn="tl">
                    <a:srgbClr val="C0C0C0"/>
                  </a:outerShdw>
                </a:effectLst>
                <a:latin typeface="Comic Sans MS" pitchFamily="66" charset="0"/>
              </a:rPr>
              <a:t>each patient.</a:t>
            </a:r>
            <a:r>
              <a:rPr lang="el-GR" sz="2000" i="1" smtClean="0">
                <a:effectLst>
                  <a:outerShdw blurRad="38100" dist="38100" dir="2700000" algn="tl">
                    <a:srgbClr val="C0C0C0"/>
                  </a:outerShdw>
                </a:effectLst>
                <a:latin typeface="Comic Sans MS" pitchFamily="66" charset="0"/>
              </a:rPr>
              <a:t> </a:t>
            </a:r>
            <a:r>
              <a:rPr lang="en-GB" sz="2000" i="1" smtClean="0">
                <a:effectLst>
                  <a:outerShdw blurRad="38100" dist="38100" dir="2700000" algn="tl">
                    <a:srgbClr val="C0C0C0"/>
                  </a:outerShdw>
                </a:effectLst>
                <a:latin typeface="Comic Sans MS" pitchFamily="66" charset="0"/>
              </a:rPr>
              <a:t>During the follow-up period, 8 patients developed clinical </a:t>
            </a:r>
            <a:endParaRPr lang="el-GR" sz="2000" i="1" smtClean="0">
              <a:effectLst>
                <a:outerShdw blurRad="38100" dist="38100" dir="2700000" algn="tl">
                  <a:srgbClr val="C0C0C0"/>
                </a:outerShdw>
              </a:effectLst>
              <a:latin typeface="Comic Sans MS" pitchFamily="66" charset="0"/>
            </a:endParaRPr>
          </a:p>
          <a:p>
            <a:pPr>
              <a:buFont typeface="Arial" charset="0"/>
              <a:buNone/>
              <a:defRPr/>
            </a:pPr>
            <a:r>
              <a:rPr lang="en-GB" sz="2000" i="1" smtClean="0">
                <a:effectLst>
                  <a:outerShdw blurRad="38100" dist="38100" dir="2700000" algn="tl">
                    <a:srgbClr val="C0C0C0"/>
                  </a:outerShdw>
                </a:effectLst>
                <a:latin typeface="Comic Sans MS" pitchFamily="66" charset="0"/>
              </a:rPr>
              <a:t>renal disease and 23 had no renal impairment</a:t>
            </a:r>
            <a:r>
              <a:rPr lang="en-GB" sz="2000" smtClean="0">
                <a:latin typeface="Comic Sans MS" pitchFamily="66" charset="0"/>
              </a:rPr>
              <a:t> </a:t>
            </a:r>
            <a:endParaRPr lang="el-GR" sz="2000" smtClean="0">
              <a:latin typeface="Comic Sans MS" pitchFamily="66" charset="0"/>
            </a:endParaRPr>
          </a:p>
          <a:p>
            <a:pPr>
              <a:buFont typeface="Arial" charset="0"/>
              <a:buNone/>
              <a:defRPr/>
            </a:pPr>
            <a:endParaRPr lang="el-GR" sz="2000" b="1" i="1" smtClean="0">
              <a:effectLst>
                <a:outerShdw blurRad="38100" dist="38100" dir="2700000" algn="tl">
                  <a:srgbClr val="C0C0C0"/>
                </a:outerShdw>
              </a:effectLst>
              <a:latin typeface="Comic Sans MS" pitchFamily="66" charset="0"/>
            </a:endParaRPr>
          </a:p>
          <a:p>
            <a:pPr>
              <a:buFont typeface="Arial" charset="0"/>
              <a:buNone/>
              <a:defRPr/>
            </a:pPr>
            <a:r>
              <a:rPr lang="en-GB" sz="2000" b="1" i="1" smtClean="0">
                <a:effectLst>
                  <a:outerShdw blurRad="38100" dist="38100" dir="2700000" algn="tl">
                    <a:srgbClr val="C0C0C0"/>
                  </a:outerShdw>
                </a:effectLst>
                <a:latin typeface="Comic Sans MS" pitchFamily="66" charset="0"/>
              </a:rPr>
              <a:t>CONCLUSIONS: </a:t>
            </a:r>
            <a:r>
              <a:rPr lang="en-GB" sz="2000" i="1" smtClean="0">
                <a:effectLst>
                  <a:outerShdw blurRad="38100" dist="38100" dir="2700000" algn="tl">
                    <a:srgbClr val="C0C0C0"/>
                  </a:outerShdw>
                </a:effectLst>
                <a:latin typeface="Comic Sans MS" pitchFamily="66" charset="0"/>
              </a:rPr>
              <a:t>Although the renal prognosis was relatively favorable,</a:t>
            </a:r>
            <a:endParaRPr lang="el-GR" sz="2000" i="1" smtClean="0">
              <a:effectLst>
                <a:outerShdw blurRad="38100" dist="38100" dir="2700000" algn="tl">
                  <a:srgbClr val="C0C0C0"/>
                </a:outerShdw>
              </a:effectLst>
              <a:latin typeface="Comic Sans MS" pitchFamily="66" charset="0"/>
            </a:endParaRPr>
          </a:p>
          <a:p>
            <a:pPr>
              <a:buFont typeface="Arial" charset="0"/>
              <a:buNone/>
              <a:defRPr/>
            </a:pPr>
            <a:r>
              <a:rPr lang="en-GB" sz="2000" b="1" i="1" smtClean="0">
                <a:solidFill>
                  <a:schemeClr val="hlink"/>
                </a:solidFill>
                <a:effectLst>
                  <a:outerShdw blurRad="38100" dist="38100" dir="2700000" algn="tl">
                    <a:srgbClr val="C0C0C0"/>
                  </a:outerShdw>
                </a:effectLst>
                <a:latin typeface="Comic Sans MS" pitchFamily="66" charset="0"/>
              </a:rPr>
              <a:t>25.8% of patients developed overt nephritis</a:t>
            </a:r>
            <a:r>
              <a:rPr lang="en-GB" sz="2000" i="1" smtClean="0">
                <a:effectLst>
                  <a:outerShdw blurRad="38100" dist="38100" dir="2700000" algn="tl">
                    <a:srgbClr val="C0C0C0"/>
                  </a:outerShdw>
                </a:effectLst>
                <a:latin typeface="Comic Sans MS" pitchFamily="66" charset="0"/>
              </a:rPr>
              <a:t> during the follow-up period. </a:t>
            </a:r>
            <a:endParaRPr lang="el-GR" sz="2000" i="1" smtClean="0">
              <a:effectLst>
                <a:outerShdw blurRad="38100" dist="38100" dir="2700000" algn="tl">
                  <a:srgbClr val="C0C0C0"/>
                </a:outerShdw>
              </a:effectLst>
              <a:latin typeface="Comic Sans MS" pitchFamily="66" charset="0"/>
            </a:endParaRPr>
          </a:p>
          <a:p>
            <a:pPr>
              <a:buFont typeface="Arial" charset="0"/>
              <a:buNone/>
              <a:defRPr/>
            </a:pPr>
            <a:r>
              <a:rPr lang="en-GB" sz="2000" i="1" smtClean="0">
                <a:effectLst>
                  <a:outerShdw blurRad="38100" dist="38100" dir="2700000" algn="tl">
                    <a:srgbClr val="C0C0C0"/>
                  </a:outerShdw>
                </a:effectLst>
                <a:latin typeface="Comic Sans MS" pitchFamily="66" charset="0"/>
              </a:rPr>
              <a:t>Elevation of anti-dsDNA antibodies with hypocomplementemia was </a:t>
            </a:r>
            <a:endParaRPr lang="el-GR" sz="2000" i="1" smtClean="0">
              <a:effectLst>
                <a:outerShdw blurRad="38100" dist="38100" dir="2700000" algn="tl">
                  <a:srgbClr val="C0C0C0"/>
                </a:outerShdw>
              </a:effectLst>
              <a:latin typeface="Comic Sans MS" pitchFamily="66" charset="0"/>
            </a:endParaRPr>
          </a:p>
          <a:p>
            <a:pPr>
              <a:buFont typeface="Arial" charset="0"/>
              <a:buNone/>
              <a:defRPr/>
            </a:pPr>
            <a:r>
              <a:rPr lang="en-GB" sz="2000" i="1" smtClean="0">
                <a:effectLst>
                  <a:outerShdw blurRad="38100" dist="38100" dir="2700000" algn="tl">
                    <a:srgbClr val="C0C0C0"/>
                  </a:outerShdw>
                </a:effectLst>
                <a:latin typeface="Comic Sans MS" pitchFamily="66" charset="0"/>
              </a:rPr>
              <a:t>persisted in these patients, suggesting the utility of these factors as </a:t>
            </a:r>
            <a:endParaRPr lang="el-GR" sz="2000" i="1" smtClean="0">
              <a:effectLst>
                <a:outerShdw blurRad="38100" dist="38100" dir="2700000" algn="tl">
                  <a:srgbClr val="C0C0C0"/>
                </a:outerShdw>
              </a:effectLst>
              <a:latin typeface="Comic Sans MS" pitchFamily="66" charset="0"/>
            </a:endParaRPr>
          </a:p>
          <a:p>
            <a:pPr>
              <a:buFont typeface="Arial" charset="0"/>
              <a:buNone/>
              <a:defRPr/>
            </a:pPr>
            <a:r>
              <a:rPr lang="en-GB" sz="2000" i="1" smtClean="0">
                <a:effectLst>
                  <a:outerShdw blurRad="38100" dist="38100" dir="2700000" algn="tl">
                    <a:srgbClr val="C0C0C0"/>
                  </a:outerShdw>
                </a:effectLst>
                <a:latin typeface="Comic Sans MS" pitchFamily="66" charset="0"/>
              </a:rPr>
              <a:t>predictors of clinical renal involvement in silent lupus nephritis</a:t>
            </a:r>
            <a:r>
              <a:rPr lang="en-GB" sz="2000" smtClean="0">
                <a:latin typeface="Comic Sans MS" pitchFamily="66" charset="0"/>
              </a:rPr>
              <a:t> </a:t>
            </a:r>
          </a:p>
        </p:txBody>
      </p:sp>
      <p:sp>
        <p:nvSpPr>
          <p:cNvPr id="122884" name="Rectangle 4"/>
          <p:cNvSpPr>
            <a:spLocks noChangeArrowheads="1"/>
          </p:cNvSpPr>
          <p:nvPr/>
        </p:nvSpPr>
        <p:spPr bwMode="auto">
          <a:xfrm>
            <a:off x="6059488" y="6400800"/>
            <a:ext cx="3084512" cy="457200"/>
          </a:xfrm>
          <a:prstGeom prst="rect">
            <a:avLst/>
          </a:prstGeom>
          <a:noFill/>
          <a:ln w="9525">
            <a:noFill/>
            <a:miter lim="800000"/>
            <a:headEnd/>
            <a:tailEnd/>
          </a:ln>
          <a:effectLst/>
        </p:spPr>
        <p:txBody>
          <a:bodyPr wrap="none" anchor="ctr">
            <a:spAutoFit/>
          </a:bodyPr>
          <a:lstStyle/>
          <a:p>
            <a:pPr>
              <a:defRPr/>
            </a:pPr>
            <a:r>
              <a:rPr lang="el-GR" sz="1200" i="1">
                <a:effectLst>
                  <a:outerShdw blurRad="38100" dist="38100" dir="2700000" algn="tl">
                    <a:srgbClr val="C0C0C0"/>
                  </a:outerShdw>
                </a:effectLst>
                <a:hlinkClick r:id="rId2" tooltip="Nephron. Clinical practice."/>
              </a:rPr>
              <a:t>Nephron Clin Pract.</a:t>
            </a:r>
            <a:r>
              <a:rPr lang="el-GR" sz="1200" i="1">
                <a:effectLst>
                  <a:outerShdw blurRad="38100" dist="38100" dir="2700000" algn="tl">
                    <a:srgbClr val="C0C0C0"/>
                  </a:outerShdw>
                </a:effectLst>
              </a:rPr>
              <a:t> 2004;98(4):c105-11</a:t>
            </a:r>
            <a:r>
              <a:rPr lang="el-GR"/>
              <a:t>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p:cNvSpPr>
          <p:nvPr>
            <p:ph type="title"/>
          </p:nvPr>
        </p:nvSpPr>
        <p:spPr>
          <a:xfrm>
            <a:off x="0" y="0"/>
            <a:ext cx="9144000" cy="620713"/>
          </a:xfrm>
        </p:spPr>
        <p:txBody>
          <a:bodyPr/>
          <a:lstStyle/>
          <a:p>
            <a:pPr>
              <a:defRPr/>
            </a:pPr>
            <a:r>
              <a:rPr lang="el-GR" sz="3200" b="1" i="1" smtClean="0">
                <a:solidFill>
                  <a:srgbClr val="FF0000"/>
                </a:solidFill>
                <a:effectLst>
                  <a:outerShdw blurRad="38100" dist="38100" dir="2700000" algn="tl">
                    <a:srgbClr val="C0C0C0"/>
                  </a:outerShdw>
                </a:effectLst>
                <a:latin typeface="Arial" charset="0"/>
              </a:rPr>
              <a:t>ΚΛΙΝΙΚΟΠΑΘΟΛΟΓΟΑΝΑΤΟΜΙΚΗ ΣΥΣΧΕΤΙΣΗ</a:t>
            </a:r>
            <a:endParaRPr lang="en-GB" sz="3200" b="1" i="1" smtClean="0">
              <a:solidFill>
                <a:srgbClr val="FF0000"/>
              </a:solidFill>
              <a:effectLst>
                <a:outerShdw blurRad="38100" dist="38100" dir="2700000" algn="tl">
                  <a:srgbClr val="C0C0C0"/>
                </a:outerShdw>
              </a:effectLst>
              <a:latin typeface="Arial" charset="0"/>
            </a:endParaRPr>
          </a:p>
        </p:txBody>
      </p:sp>
      <p:sp>
        <p:nvSpPr>
          <p:cNvPr id="70659" name="Rectangle 3"/>
          <p:cNvSpPr>
            <a:spLocks noGrp="1"/>
          </p:cNvSpPr>
          <p:nvPr>
            <p:ph type="body" idx="1"/>
          </p:nvPr>
        </p:nvSpPr>
        <p:spPr>
          <a:xfrm>
            <a:off x="0" y="549275"/>
            <a:ext cx="9144000" cy="6308725"/>
          </a:xfrm>
        </p:spPr>
        <p:txBody>
          <a:bodyPr/>
          <a:lstStyle/>
          <a:p>
            <a:pPr>
              <a:lnSpc>
                <a:spcPct val="80000"/>
              </a:lnSpc>
              <a:buFont typeface="Arial" charset="0"/>
              <a:buNone/>
              <a:defRPr/>
            </a:pPr>
            <a:r>
              <a:rPr lang="el-GR" sz="2800" dirty="0" smtClean="0"/>
              <a:t> </a:t>
            </a:r>
            <a:r>
              <a:rPr lang="el-GR" sz="2400" b="1" i="1" dirty="0" smtClean="0">
                <a:effectLst>
                  <a:outerShdw blurRad="38100" dist="38100" dir="2700000" algn="tl">
                    <a:srgbClr val="C0C0C0"/>
                  </a:outerShdw>
                </a:effectLst>
                <a:latin typeface="Comic Sans MS" pitchFamily="66" charset="0"/>
              </a:rPr>
              <a:t>Οι νεφρικές </a:t>
            </a:r>
            <a:r>
              <a:rPr lang="el-GR" sz="2400" b="1" i="1" dirty="0" err="1" smtClean="0">
                <a:effectLst>
                  <a:outerShdw blurRad="38100" dist="38100" dir="2700000" algn="tl">
                    <a:srgbClr val="C0C0C0"/>
                  </a:outerShdw>
                </a:effectLst>
                <a:latin typeface="Comic Sans MS" pitchFamily="66" charset="0"/>
              </a:rPr>
              <a:t>εδηλώσεις</a:t>
            </a:r>
            <a:r>
              <a:rPr lang="el-GR" sz="2400" b="1" i="1" dirty="0" smtClean="0">
                <a:effectLst>
                  <a:outerShdw blurRad="38100" dist="38100" dir="2700000" algn="tl">
                    <a:srgbClr val="C0C0C0"/>
                  </a:outerShdw>
                </a:effectLst>
                <a:latin typeface="Comic Sans MS" pitchFamily="66" charset="0"/>
              </a:rPr>
              <a:t> ποικίλλουν από μικροσκοπική </a:t>
            </a:r>
            <a:endParaRPr lang="el-GR" sz="2400" b="1" i="1" dirty="0" smtClean="0">
              <a:effectLst>
                <a:outerShdw blurRad="38100" dist="38100" dir="2700000" algn="tl">
                  <a:srgbClr val="C0C0C0"/>
                </a:outerShdw>
              </a:effectLst>
              <a:latin typeface="Arial" charset="0"/>
            </a:endParaRPr>
          </a:p>
          <a:p>
            <a:pPr>
              <a:lnSpc>
                <a:spcPct val="80000"/>
              </a:lnSpc>
              <a:buFont typeface="Arial" charset="0"/>
              <a:buNone/>
              <a:defRPr/>
            </a:pPr>
            <a:r>
              <a:rPr lang="el-GR" sz="2400" b="1" i="1" dirty="0" smtClean="0">
                <a:effectLst>
                  <a:outerShdw blurRad="38100" dist="38100" dir="2700000" algn="tl">
                    <a:srgbClr val="C0C0C0"/>
                  </a:outerShdw>
                </a:effectLst>
                <a:latin typeface="Arial" charset="0"/>
              </a:rPr>
              <a:t>  </a:t>
            </a:r>
            <a:r>
              <a:rPr lang="el-GR" sz="2400" b="1" i="1" dirty="0" smtClean="0">
                <a:effectLst>
                  <a:outerShdw blurRad="38100" dist="38100" dir="2700000" algn="tl">
                    <a:srgbClr val="C0C0C0"/>
                  </a:outerShdw>
                </a:effectLst>
                <a:latin typeface="Comic Sans MS" pitchFamily="66" charset="0"/>
              </a:rPr>
              <a:t>αιματουρία, λευκωματουρία</a:t>
            </a:r>
            <a:r>
              <a:rPr lang="el-GR" sz="2400" b="1" i="1" dirty="0" smtClean="0">
                <a:effectLst>
                  <a:outerShdw blurRad="38100" dist="38100" dir="2700000" algn="tl">
                    <a:srgbClr val="C0C0C0"/>
                  </a:outerShdw>
                </a:effectLst>
                <a:latin typeface="Arial" charset="0"/>
              </a:rPr>
              <a:t>,</a:t>
            </a:r>
            <a:r>
              <a:rPr lang="el-GR" sz="2400" b="1" i="1" dirty="0" smtClean="0">
                <a:effectLst>
                  <a:outerShdw blurRad="38100" dist="38100" dir="2700000" algn="tl">
                    <a:srgbClr val="C0C0C0"/>
                  </a:outerShdw>
                </a:effectLst>
                <a:latin typeface="Comic Sans MS" pitchFamily="66" charset="0"/>
              </a:rPr>
              <a:t> </a:t>
            </a:r>
            <a:r>
              <a:rPr lang="el-GR" sz="2400" b="1" i="1" dirty="0" err="1" smtClean="0">
                <a:effectLst>
                  <a:outerShdw blurRad="38100" dist="38100" dir="2700000" algn="tl">
                    <a:srgbClr val="C0C0C0"/>
                  </a:outerShdw>
                </a:effectLst>
                <a:latin typeface="Comic Sans MS" pitchFamily="66" charset="0"/>
              </a:rPr>
              <a:t>Νεφρωσικό</a:t>
            </a:r>
            <a:r>
              <a:rPr lang="el-GR" sz="2400" b="1" i="1" dirty="0" smtClean="0">
                <a:effectLst>
                  <a:outerShdw blurRad="38100" dist="38100" dir="2700000" algn="tl">
                    <a:srgbClr val="C0C0C0"/>
                  </a:outerShdw>
                </a:effectLst>
                <a:latin typeface="Comic Sans MS" pitchFamily="66" charset="0"/>
              </a:rPr>
              <a:t> (συχνά) ή </a:t>
            </a:r>
            <a:endParaRPr lang="el-GR" sz="2400" b="1" i="1" dirty="0" smtClean="0">
              <a:effectLst>
                <a:outerShdw blurRad="38100" dist="38100" dir="2700000" algn="tl">
                  <a:srgbClr val="C0C0C0"/>
                </a:outerShdw>
              </a:effectLst>
              <a:latin typeface="Arial" charset="0"/>
            </a:endParaRPr>
          </a:p>
          <a:p>
            <a:pPr>
              <a:lnSpc>
                <a:spcPct val="80000"/>
              </a:lnSpc>
              <a:buFont typeface="Arial" charset="0"/>
              <a:buNone/>
              <a:defRPr/>
            </a:pPr>
            <a:r>
              <a:rPr lang="el-GR" sz="2400" b="1" i="1" dirty="0" smtClean="0">
                <a:effectLst>
                  <a:outerShdw blurRad="38100" dist="38100" dir="2700000" algn="tl">
                    <a:srgbClr val="C0C0C0"/>
                  </a:outerShdw>
                </a:effectLst>
                <a:latin typeface="Arial" charset="0"/>
              </a:rPr>
              <a:t>  </a:t>
            </a:r>
            <a:r>
              <a:rPr lang="el-GR" sz="2400" b="1" i="1" dirty="0" smtClean="0">
                <a:effectLst>
                  <a:outerShdw blurRad="38100" dist="38100" dir="2700000" algn="tl">
                    <a:srgbClr val="C0C0C0"/>
                  </a:outerShdw>
                </a:effectLst>
                <a:latin typeface="Comic Sans MS" pitchFamily="66" charset="0"/>
              </a:rPr>
              <a:t>νεφριτικό </a:t>
            </a:r>
            <a:r>
              <a:rPr lang="el-GR" sz="2400" b="1" i="1" dirty="0" err="1" smtClean="0">
                <a:effectLst>
                  <a:outerShdw blurRad="38100" dist="38100" dir="2700000" algn="tl">
                    <a:srgbClr val="C0C0C0"/>
                  </a:outerShdw>
                </a:effectLst>
                <a:latin typeface="Comic Sans MS" pitchFamily="66" charset="0"/>
              </a:rPr>
              <a:t>σύνδρομο</a:t>
            </a:r>
            <a:r>
              <a:rPr lang="el-GR" sz="2400" b="1" i="1" dirty="0" err="1" smtClean="0">
                <a:effectLst>
                  <a:outerShdw blurRad="38100" dist="38100" dir="2700000" algn="tl">
                    <a:srgbClr val="C0C0C0"/>
                  </a:outerShdw>
                </a:effectLst>
                <a:latin typeface="Arial" charset="0"/>
              </a:rPr>
              <a:t>,</a:t>
            </a:r>
            <a:r>
              <a:rPr lang="el-GR" sz="2400" b="1" i="1" dirty="0" err="1" smtClean="0">
                <a:effectLst>
                  <a:outerShdw blurRad="38100" dist="38100" dir="2700000" algn="tl">
                    <a:srgbClr val="C0C0C0"/>
                  </a:outerShdw>
                </a:effectLst>
                <a:latin typeface="Comic Sans MS" pitchFamily="66" charset="0"/>
              </a:rPr>
              <a:t>ΤΕΣΝ</a:t>
            </a:r>
            <a:r>
              <a:rPr lang="el-GR" sz="2400" b="1" i="1" dirty="0" smtClean="0">
                <a:effectLst>
                  <a:outerShdw blurRad="38100" dist="38100" dir="2700000" algn="tl">
                    <a:srgbClr val="C0C0C0"/>
                  </a:outerShdw>
                </a:effectLst>
                <a:latin typeface="Comic Sans MS" pitchFamily="66" charset="0"/>
              </a:rPr>
              <a:t> </a:t>
            </a:r>
            <a:r>
              <a:rPr lang="en-US" sz="2400" b="1" i="1" dirty="0" smtClean="0">
                <a:effectLst>
                  <a:outerShdw blurRad="38100" dist="38100" dir="2700000" algn="tl">
                    <a:srgbClr val="C0C0C0"/>
                  </a:outerShdw>
                </a:effectLst>
                <a:latin typeface="Comic Sans MS" pitchFamily="66" charset="0"/>
              </a:rPr>
              <a:t> </a:t>
            </a:r>
            <a:r>
              <a:rPr lang="el-GR" sz="2400" b="1" i="1" dirty="0" smtClean="0">
                <a:effectLst>
                  <a:outerShdw blurRad="38100" dist="38100" dir="2700000" algn="tl">
                    <a:srgbClr val="C0C0C0"/>
                  </a:outerShdw>
                </a:effectLst>
                <a:latin typeface="Comic Sans MS" pitchFamily="66" charset="0"/>
              </a:rPr>
              <a:t>έως ΧΝΝ 5</a:t>
            </a:r>
          </a:p>
          <a:p>
            <a:pPr>
              <a:lnSpc>
                <a:spcPct val="80000"/>
              </a:lnSpc>
              <a:buFont typeface="Arial" charset="0"/>
              <a:buNone/>
              <a:defRPr/>
            </a:pPr>
            <a:r>
              <a:rPr lang="el-GR" sz="2400" b="1" i="1" dirty="0" smtClean="0">
                <a:effectLst>
                  <a:outerShdw blurRad="38100" dist="38100" dir="2700000" algn="tl">
                    <a:srgbClr val="C0C0C0"/>
                  </a:outerShdw>
                </a:effectLst>
                <a:latin typeface="Comic Sans MS" pitchFamily="66" charset="0"/>
              </a:rPr>
              <a:t> </a:t>
            </a:r>
          </a:p>
          <a:p>
            <a:pPr>
              <a:lnSpc>
                <a:spcPct val="80000"/>
              </a:lnSpc>
              <a:buFont typeface="Arial" charset="0"/>
              <a:buNone/>
              <a:defRPr/>
            </a:pPr>
            <a:r>
              <a:rPr lang="en-US" sz="2800" b="1" i="1" dirty="0" smtClean="0">
                <a:solidFill>
                  <a:srgbClr val="FF0000"/>
                </a:solidFill>
                <a:effectLst>
                  <a:outerShdw blurRad="38100" dist="38100" dir="2700000" algn="tl">
                    <a:srgbClr val="C0C0C0"/>
                  </a:outerShdw>
                </a:effectLst>
                <a:latin typeface="Comic Sans MS" pitchFamily="66" charset="0"/>
              </a:rPr>
              <a:t>·</a:t>
            </a:r>
            <a:r>
              <a:rPr lang="el-GR" sz="2400" i="1" dirty="0" smtClean="0">
                <a:solidFill>
                  <a:schemeClr val="hlink"/>
                </a:solidFill>
                <a:effectLst>
                  <a:outerShdw blurRad="38100" dist="38100" dir="2700000" algn="tl">
                    <a:srgbClr val="C0C0C0"/>
                  </a:outerShdw>
                </a:effectLst>
                <a:latin typeface="Comic Sans MS" pitchFamily="66" charset="0"/>
              </a:rPr>
              <a:t>Μικροσκοπική αιματουρία με</a:t>
            </a:r>
            <a:r>
              <a:rPr lang="el-GR" sz="2400" b="1" i="1" dirty="0" smtClean="0">
                <a:effectLst>
                  <a:outerShdw blurRad="38100" dist="38100" dir="2700000" algn="tl">
                    <a:srgbClr val="C0C0C0"/>
                  </a:outerShdw>
                </a:effectLst>
                <a:latin typeface="Comic Sans MS" pitchFamily="66" charset="0"/>
              </a:rPr>
              <a:t>             </a:t>
            </a:r>
            <a:r>
              <a:rPr lang="el-GR" sz="2400" b="1" i="1" dirty="0" smtClean="0">
                <a:solidFill>
                  <a:schemeClr val="folHlink"/>
                </a:solidFill>
                <a:effectLst>
                  <a:outerShdw blurRad="38100" dist="38100" dir="2700000" algn="tl">
                    <a:srgbClr val="C0C0C0"/>
                  </a:outerShdw>
                </a:effectLst>
                <a:latin typeface="Comic Sans MS" pitchFamily="66" charset="0"/>
              </a:rPr>
              <a:t>κατηγορία ΙΙ</a:t>
            </a:r>
            <a:r>
              <a:rPr lang="en-US" sz="2400" b="1" i="1" dirty="0" smtClean="0">
                <a:solidFill>
                  <a:schemeClr val="folHlink"/>
                </a:solidFill>
                <a:effectLst>
                  <a:outerShdw blurRad="38100" dist="38100" dir="2700000" algn="tl">
                    <a:srgbClr val="C0C0C0"/>
                  </a:outerShdw>
                </a:effectLst>
                <a:latin typeface="Comic Sans MS" pitchFamily="66" charset="0"/>
              </a:rPr>
              <a:t>, III,</a:t>
            </a:r>
          </a:p>
          <a:p>
            <a:pPr>
              <a:lnSpc>
                <a:spcPct val="80000"/>
              </a:lnSpc>
              <a:buFont typeface="Arial" charset="0"/>
              <a:buNone/>
              <a:defRPr/>
            </a:pPr>
            <a:r>
              <a:rPr lang="el-GR" sz="2400" b="1" i="1" dirty="0" smtClean="0">
                <a:effectLst>
                  <a:outerShdw blurRad="38100" dist="38100" dir="2700000" algn="tl">
                    <a:srgbClr val="C0C0C0"/>
                  </a:outerShdw>
                </a:effectLst>
                <a:latin typeface="Comic Sans MS" pitchFamily="66" charset="0"/>
              </a:rPr>
              <a:t>  </a:t>
            </a:r>
            <a:r>
              <a:rPr lang="el-GR" sz="2400" i="1" dirty="0" smtClean="0">
                <a:solidFill>
                  <a:schemeClr val="hlink"/>
                </a:solidFill>
                <a:effectLst>
                  <a:outerShdw blurRad="38100" dist="38100" dir="2700000" algn="tl">
                    <a:srgbClr val="C0C0C0"/>
                  </a:outerShdw>
                </a:effectLst>
                <a:latin typeface="Comic Sans MS" pitchFamily="66" charset="0"/>
              </a:rPr>
              <a:t>ή χωρίς λευκωματουρία</a:t>
            </a:r>
            <a:r>
              <a:rPr lang="en-US" sz="2400" i="1" dirty="0" smtClean="0">
                <a:solidFill>
                  <a:schemeClr val="hlink"/>
                </a:solidFill>
                <a:effectLst>
                  <a:outerShdw blurRad="38100" dist="38100" dir="2700000" algn="tl">
                    <a:srgbClr val="C0C0C0"/>
                  </a:outerShdw>
                </a:effectLst>
                <a:latin typeface="Comic Sans MS" pitchFamily="66" charset="0"/>
              </a:rPr>
              <a:t> </a:t>
            </a:r>
            <a:r>
              <a:rPr lang="el-GR" sz="2400" i="1" dirty="0" smtClean="0">
                <a:solidFill>
                  <a:schemeClr val="hlink"/>
                </a:solidFill>
                <a:effectLst>
                  <a:outerShdw blurRad="38100" dist="38100" dir="2700000" algn="tl">
                    <a:srgbClr val="C0C0C0"/>
                  </a:outerShdw>
                </a:effectLst>
                <a:latin typeface="Comic Sans MS" pitchFamily="66" charset="0"/>
              </a:rPr>
              <a:t>και</a:t>
            </a:r>
            <a:r>
              <a:rPr lang="en-US" sz="2400" b="1" i="1" dirty="0" smtClean="0">
                <a:solidFill>
                  <a:schemeClr val="hlink"/>
                </a:solidFill>
                <a:effectLst>
                  <a:outerShdw blurRad="38100" dist="38100" dir="2700000" algn="tl">
                    <a:srgbClr val="C0C0C0"/>
                  </a:outerShdw>
                </a:effectLst>
                <a:latin typeface="Comic Sans MS" pitchFamily="66" charset="0"/>
              </a:rPr>
              <a:t>           </a:t>
            </a:r>
            <a:r>
              <a:rPr lang="el-GR" sz="2400" b="1" i="1" dirty="0" smtClean="0">
                <a:solidFill>
                  <a:schemeClr val="hlink"/>
                </a:solidFill>
                <a:effectLst>
                  <a:outerShdw blurRad="38100" dist="38100" dir="2700000" algn="tl">
                    <a:srgbClr val="C0C0C0"/>
                  </a:outerShdw>
                </a:effectLst>
                <a:latin typeface="Comic Sans MS" pitchFamily="66" charset="0"/>
              </a:rPr>
              <a:t>   </a:t>
            </a:r>
            <a:r>
              <a:rPr lang="el-GR" sz="2400" i="1" dirty="0" smtClean="0">
                <a:solidFill>
                  <a:srgbClr val="009900"/>
                </a:solidFill>
                <a:effectLst>
                  <a:outerShdw blurRad="38100" dist="38100" dir="2700000" algn="tl">
                    <a:srgbClr val="C0C0C0"/>
                  </a:outerShdw>
                </a:effectLst>
                <a:latin typeface="Comic Sans MS" pitchFamily="66" charset="0"/>
              </a:rPr>
              <a:t>μπορεί </a:t>
            </a:r>
            <a:r>
              <a:rPr lang="en-US" sz="2400" i="1" dirty="0" smtClean="0">
                <a:solidFill>
                  <a:srgbClr val="009900"/>
                </a:solidFill>
                <a:effectLst>
                  <a:outerShdw blurRad="38100" dist="38100" dir="2700000" algn="tl">
                    <a:srgbClr val="C0C0C0"/>
                  </a:outerShdw>
                </a:effectLst>
                <a:latin typeface="Comic Sans MS" pitchFamily="66" charset="0"/>
              </a:rPr>
              <a:t>IV</a:t>
            </a:r>
          </a:p>
          <a:p>
            <a:pPr>
              <a:lnSpc>
                <a:spcPct val="80000"/>
              </a:lnSpc>
              <a:buFont typeface="Arial" charset="0"/>
              <a:buNone/>
              <a:defRPr/>
            </a:pPr>
            <a:r>
              <a:rPr lang="en-US" sz="2400" b="1" i="1" dirty="0" smtClean="0">
                <a:solidFill>
                  <a:schemeClr val="hlink"/>
                </a:solidFill>
                <a:effectLst>
                  <a:outerShdw blurRad="38100" dist="38100" dir="2700000" algn="tl">
                    <a:srgbClr val="C0C0C0"/>
                  </a:outerShdw>
                </a:effectLst>
                <a:latin typeface="Arial" charset="0"/>
              </a:rPr>
              <a:t>  </a:t>
            </a:r>
            <a:r>
              <a:rPr lang="el-GR" sz="2400" b="1" i="1" dirty="0" smtClean="0">
                <a:solidFill>
                  <a:schemeClr val="hlink"/>
                </a:solidFill>
                <a:effectLst>
                  <a:outerShdw blurRad="38100" dist="38100" dir="2700000" algn="tl">
                    <a:srgbClr val="C0C0C0"/>
                  </a:outerShdw>
                </a:effectLst>
                <a:latin typeface="Arial" charset="0"/>
              </a:rPr>
              <a:t> </a:t>
            </a:r>
            <a:r>
              <a:rPr lang="el-GR" sz="2400" i="1" dirty="0" smtClean="0">
                <a:solidFill>
                  <a:schemeClr val="hlink"/>
                </a:solidFill>
                <a:effectLst>
                  <a:outerShdw blurRad="38100" dist="38100" dir="2700000" algn="tl">
                    <a:srgbClr val="C0C0C0"/>
                  </a:outerShdw>
                </a:effectLst>
                <a:latin typeface="Comic Sans MS" pitchFamily="66" charset="0"/>
              </a:rPr>
              <a:t>φυσιολογική </a:t>
            </a:r>
            <a:r>
              <a:rPr lang="en-US" sz="2400" i="1" dirty="0" smtClean="0">
                <a:solidFill>
                  <a:schemeClr val="hlink"/>
                </a:solidFill>
                <a:effectLst>
                  <a:outerShdw blurRad="38100" dist="38100" dir="2700000" algn="tl">
                    <a:srgbClr val="C0C0C0"/>
                  </a:outerShdw>
                </a:effectLst>
                <a:latin typeface="Comic Sans MS" pitchFamily="66" charset="0"/>
              </a:rPr>
              <a:t>Cr:</a:t>
            </a:r>
            <a:endParaRPr lang="el-GR" sz="2400" i="1" dirty="0" smtClean="0">
              <a:solidFill>
                <a:schemeClr val="hlink"/>
              </a:solidFill>
              <a:effectLst>
                <a:outerShdw blurRad="38100" dist="38100" dir="2700000" algn="tl">
                  <a:srgbClr val="C0C0C0"/>
                </a:outerShdw>
              </a:effectLst>
              <a:latin typeface="Comic Sans MS" pitchFamily="66" charset="0"/>
            </a:endParaRPr>
          </a:p>
          <a:p>
            <a:pPr>
              <a:lnSpc>
                <a:spcPct val="80000"/>
              </a:lnSpc>
              <a:buFont typeface="Arial" charset="0"/>
              <a:buNone/>
              <a:defRPr/>
            </a:pPr>
            <a:r>
              <a:rPr lang="el-GR" sz="2400" b="1" i="1" dirty="0" smtClean="0">
                <a:solidFill>
                  <a:schemeClr val="hlink"/>
                </a:solidFill>
                <a:effectLst>
                  <a:outerShdw blurRad="38100" dist="38100" dir="2700000" algn="tl">
                    <a:srgbClr val="C0C0C0"/>
                  </a:outerShdw>
                </a:effectLst>
                <a:latin typeface="Comic Sans MS" pitchFamily="66" charset="0"/>
              </a:rPr>
              <a:t> </a:t>
            </a:r>
          </a:p>
          <a:p>
            <a:pPr>
              <a:lnSpc>
                <a:spcPct val="80000"/>
              </a:lnSpc>
              <a:buFont typeface="Arial" charset="0"/>
              <a:buNone/>
              <a:defRPr/>
            </a:pPr>
            <a:r>
              <a:rPr lang="en-US" sz="2800" b="1" i="1" dirty="0" smtClean="0">
                <a:solidFill>
                  <a:srgbClr val="FF0000"/>
                </a:solidFill>
                <a:effectLst>
                  <a:outerShdw blurRad="38100" dist="38100" dir="2700000" algn="tl">
                    <a:srgbClr val="C0C0C0"/>
                  </a:outerShdw>
                </a:effectLst>
                <a:latin typeface="Comic Sans MS" pitchFamily="66" charset="0"/>
              </a:rPr>
              <a:t>·</a:t>
            </a:r>
            <a:r>
              <a:rPr lang="el-GR" sz="2400" i="1" dirty="0" smtClean="0">
                <a:solidFill>
                  <a:srgbClr val="0000FF"/>
                </a:solidFill>
                <a:effectLst>
                  <a:outerShdw blurRad="38100" dist="38100" dir="2700000" algn="tl">
                    <a:srgbClr val="C0C0C0"/>
                  </a:outerShdw>
                </a:effectLst>
                <a:latin typeface="Comic Sans MS" pitchFamily="66" charset="0"/>
              </a:rPr>
              <a:t>Νεφριτικό ίζημα με ΟΝΑ ή</a:t>
            </a:r>
            <a:r>
              <a:rPr lang="el-GR" sz="2400" b="1" i="1" dirty="0" smtClean="0">
                <a:solidFill>
                  <a:srgbClr val="0000FF"/>
                </a:solidFill>
                <a:effectLst>
                  <a:outerShdw blurRad="38100" dist="38100" dir="2700000" algn="tl">
                    <a:srgbClr val="C0C0C0"/>
                  </a:outerShdw>
                </a:effectLst>
                <a:latin typeface="Comic Sans MS" pitchFamily="66" charset="0"/>
              </a:rPr>
              <a:t> </a:t>
            </a:r>
            <a:r>
              <a:rPr lang="el-GR" sz="2400" i="1" dirty="0" smtClean="0">
                <a:solidFill>
                  <a:srgbClr val="0000FF"/>
                </a:solidFill>
                <a:effectLst>
                  <a:outerShdw blurRad="38100" dist="38100" dir="2700000" algn="tl">
                    <a:srgbClr val="C0C0C0"/>
                  </a:outerShdw>
                </a:effectLst>
                <a:latin typeface="Comic Sans MS" pitchFamily="66" charset="0"/>
              </a:rPr>
              <a:t>ΤΕΣΝ </a:t>
            </a:r>
            <a:r>
              <a:rPr lang="en-US" sz="2400" i="1" dirty="0" smtClean="0">
                <a:solidFill>
                  <a:srgbClr val="0000FF"/>
                </a:solidFill>
                <a:effectLst>
                  <a:outerShdw blurRad="38100" dist="38100" dir="2700000" algn="tl">
                    <a:srgbClr val="C0C0C0"/>
                  </a:outerShdw>
                </a:effectLst>
                <a:latin typeface="Comic Sans MS" pitchFamily="66" charset="0"/>
              </a:rPr>
              <a:t>:</a:t>
            </a:r>
            <a:r>
              <a:rPr lang="el-GR" sz="2400" b="1" i="1" dirty="0" smtClean="0">
                <a:solidFill>
                  <a:srgbClr val="0000FF"/>
                </a:solidFill>
                <a:effectLst>
                  <a:outerShdw blurRad="38100" dist="38100" dir="2700000" algn="tl">
                    <a:srgbClr val="C0C0C0"/>
                  </a:outerShdw>
                </a:effectLst>
                <a:latin typeface="Comic Sans MS" pitchFamily="66" charset="0"/>
              </a:rPr>
              <a:t>  </a:t>
            </a:r>
            <a:r>
              <a:rPr lang="el-GR" sz="2400" b="1" i="1" dirty="0" smtClean="0">
                <a:solidFill>
                  <a:schemeClr val="hlink"/>
                </a:solidFill>
                <a:effectLst>
                  <a:outerShdw blurRad="38100" dist="38100" dir="2700000" algn="tl">
                    <a:srgbClr val="C0C0C0"/>
                  </a:outerShdw>
                </a:effectLst>
                <a:latin typeface="Comic Sans MS" pitchFamily="66" charset="0"/>
              </a:rPr>
              <a:t>    </a:t>
            </a:r>
            <a:r>
              <a:rPr lang="el-GR" sz="2400" b="1" i="1" dirty="0" smtClean="0">
                <a:solidFill>
                  <a:schemeClr val="folHlink"/>
                </a:solidFill>
                <a:effectLst>
                  <a:outerShdw blurRad="38100" dist="38100" dir="2700000" algn="tl">
                    <a:srgbClr val="C0C0C0"/>
                  </a:outerShdw>
                </a:effectLst>
                <a:latin typeface="Comic Sans MS" pitchFamily="66" charset="0"/>
              </a:rPr>
              <a:t>κατηγορία ΙΙΙ ή Ι</a:t>
            </a:r>
            <a:r>
              <a:rPr lang="en-US" sz="2400" b="1" i="1" dirty="0" smtClean="0">
                <a:solidFill>
                  <a:schemeClr val="folHlink"/>
                </a:solidFill>
                <a:effectLst>
                  <a:outerShdw blurRad="38100" dist="38100" dir="2700000" algn="tl">
                    <a:srgbClr val="C0C0C0"/>
                  </a:outerShdw>
                </a:effectLst>
                <a:latin typeface="Comic Sans MS" pitchFamily="66" charset="0"/>
              </a:rPr>
              <a:t>V</a:t>
            </a:r>
            <a:endParaRPr lang="el-GR" sz="2400" b="1" i="1" dirty="0" smtClean="0">
              <a:solidFill>
                <a:schemeClr val="folHlink"/>
              </a:solidFill>
              <a:effectLst>
                <a:outerShdw blurRad="38100" dist="38100" dir="2700000" algn="tl">
                  <a:srgbClr val="C0C0C0"/>
                </a:outerShdw>
              </a:effectLst>
              <a:latin typeface="Comic Sans MS" pitchFamily="66" charset="0"/>
            </a:endParaRPr>
          </a:p>
          <a:p>
            <a:pPr>
              <a:lnSpc>
                <a:spcPct val="80000"/>
              </a:lnSpc>
              <a:buFont typeface="Arial" charset="0"/>
              <a:buNone/>
              <a:defRPr/>
            </a:pPr>
            <a:r>
              <a:rPr lang="el-GR" sz="2400" b="1" i="1" dirty="0" smtClean="0">
                <a:solidFill>
                  <a:schemeClr val="hlink"/>
                </a:solidFill>
                <a:effectLst>
                  <a:outerShdw blurRad="38100" dist="38100" dir="2700000" algn="tl">
                    <a:srgbClr val="C0C0C0"/>
                  </a:outerShdw>
                </a:effectLst>
                <a:latin typeface="Comic Sans MS" pitchFamily="66" charset="0"/>
              </a:rPr>
              <a:t> </a:t>
            </a:r>
            <a:r>
              <a:rPr lang="el-GR" sz="2400" b="1" i="1" dirty="0" smtClean="0">
                <a:solidFill>
                  <a:schemeClr val="hlink"/>
                </a:solidFill>
                <a:effectLst>
                  <a:outerShdw blurRad="38100" dist="38100" dir="2700000" algn="tl">
                    <a:srgbClr val="C0C0C0"/>
                  </a:outerShdw>
                </a:effectLst>
                <a:latin typeface="Arial" charset="0"/>
              </a:rPr>
              <a:t>                                                                    </a:t>
            </a:r>
            <a:r>
              <a:rPr lang="el-GR" sz="2400" i="1" dirty="0" smtClean="0">
                <a:solidFill>
                  <a:srgbClr val="009900"/>
                </a:solidFill>
                <a:effectLst>
                  <a:outerShdw blurRad="38100" dist="38100" dir="2700000" algn="tl">
                    <a:srgbClr val="C0C0C0"/>
                  </a:outerShdw>
                </a:effectLst>
                <a:latin typeface="Comic Sans MS" pitchFamily="66" charset="0"/>
              </a:rPr>
              <a:t>μπορεί </a:t>
            </a:r>
            <a:r>
              <a:rPr lang="en-US" sz="2400" i="1" dirty="0" err="1" smtClean="0">
                <a:solidFill>
                  <a:srgbClr val="009900"/>
                </a:solidFill>
                <a:effectLst>
                  <a:outerShdw blurRad="38100" dist="38100" dir="2700000" algn="tl">
                    <a:srgbClr val="C0C0C0"/>
                  </a:outerShdw>
                </a:effectLst>
                <a:latin typeface="Comic Sans MS" pitchFamily="66" charset="0"/>
              </a:rPr>
              <a:t>cressentic</a:t>
            </a:r>
            <a:endParaRPr lang="el-GR" sz="2400" b="1" i="1" dirty="0" smtClean="0">
              <a:solidFill>
                <a:schemeClr val="hlink"/>
              </a:solidFill>
              <a:effectLst>
                <a:outerShdw blurRad="38100" dist="38100" dir="2700000" algn="tl">
                  <a:srgbClr val="C0C0C0"/>
                </a:outerShdw>
              </a:effectLst>
              <a:latin typeface="Comic Sans MS" pitchFamily="66" charset="0"/>
            </a:endParaRPr>
          </a:p>
          <a:p>
            <a:pPr>
              <a:lnSpc>
                <a:spcPct val="80000"/>
              </a:lnSpc>
              <a:buFont typeface="Arial" charset="0"/>
              <a:buNone/>
              <a:defRPr/>
            </a:pPr>
            <a:r>
              <a:rPr lang="en-US" sz="2800" i="1" dirty="0" smtClean="0">
                <a:solidFill>
                  <a:srgbClr val="FF0000"/>
                </a:solidFill>
                <a:effectLst>
                  <a:outerShdw blurRad="38100" dist="38100" dir="2700000" algn="tl">
                    <a:srgbClr val="C0C0C0"/>
                  </a:outerShdw>
                </a:effectLst>
                <a:latin typeface="Comic Sans MS" pitchFamily="66" charset="0"/>
              </a:rPr>
              <a:t>·</a:t>
            </a:r>
            <a:r>
              <a:rPr lang="el-GR" sz="2800" i="1" dirty="0" smtClean="0">
                <a:solidFill>
                  <a:srgbClr val="FF0000"/>
                </a:solidFill>
                <a:effectLst>
                  <a:outerShdw blurRad="38100" dist="38100" dir="2700000" algn="tl">
                    <a:srgbClr val="C0C0C0"/>
                  </a:outerShdw>
                </a:effectLst>
                <a:latin typeface="Comic Sans MS" pitchFamily="66" charset="0"/>
              </a:rPr>
              <a:t> </a:t>
            </a:r>
            <a:r>
              <a:rPr lang="el-GR" sz="2400" i="1" dirty="0" smtClean="0">
                <a:solidFill>
                  <a:schemeClr val="hlink"/>
                </a:solidFill>
                <a:effectLst>
                  <a:outerShdw blurRad="38100" dist="38100" dir="2700000" algn="tl">
                    <a:srgbClr val="C0C0C0"/>
                  </a:outerShdw>
                </a:effectLst>
                <a:latin typeface="Comic Sans MS" pitchFamily="66" charset="0"/>
              </a:rPr>
              <a:t>Νεφρική ανεπάρκεια, </a:t>
            </a:r>
            <a:r>
              <a:rPr lang="el-GR" sz="2400" i="1" dirty="0" err="1" smtClean="0">
                <a:solidFill>
                  <a:schemeClr val="hlink"/>
                </a:solidFill>
                <a:effectLst>
                  <a:outerShdw blurRad="38100" dist="38100" dir="2700000" algn="tl">
                    <a:srgbClr val="C0C0C0"/>
                  </a:outerShdw>
                </a:effectLst>
                <a:latin typeface="Comic Sans MS" pitchFamily="66" charset="0"/>
              </a:rPr>
              <a:t>Νεφρωσικό</a:t>
            </a:r>
            <a:r>
              <a:rPr lang="el-GR" sz="2400" b="1" i="1" dirty="0" smtClean="0">
                <a:effectLst>
                  <a:outerShdw blurRad="38100" dist="38100" dir="2700000" algn="tl">
                    <a:srgbClr val="C0C0C0"/>
                  </a:outerShdw>
                </a:effectLst>
                <a:latin typeface="Comic Sans MS" pitchFamily="66" charset="0"/>
              </a:rPr>
              <a:t>        </a:t>
            </a:r>
            <a:r>
              <a:rPr lang="el-GR" sz="2400" b="1" i="1" dirty="0" smtClean="0">
                <a:effectLst>
                  <a:outerShdw blurRad="38100" dist="38100" dir="2700000" algn="tl">
                    <a:srgbClr val="C0C0C0"/>
                  </a:outerShdw>
                </a:effectLst>
                <a:latin typeface="Arial" charset="0"/>
              </a:rPr>
              <a:t> </a:t>
            </a:r>
            <a:r>
              <a:rPr lang="el-GR" sz="2400" b="1" i="1" dirty="0" smtClean="0">
                <a:solidFill>
                  <a:schemeClr val="folHlink"/>
                </a:solidFill>
                <a:effectLst>
                  <a:outerShdw blurRad="38100" dist="38100" dir="2700000" algn="tl">
                    <a:srgbClr val="C0C0C0"/>
                  </a:outerShdw>
                </a:effectLst>
                <a:latin typeface="Comic Sans MS" pitchFamily="66" charset="0"/>
              </a:rPr>
              <a:t>κατηγορία Ι</a:t>
            </a:r>
            <a:r>
              <a:rPr lang="en-US" sz="2400" b="1" i="1" dirty="0" smtClean="0">
                <a:solidFill>
                  <a:schemeClr val="folHlink"/>
                </a:solidFill>
                <a:effectLst>
                  <a:outerShdw blurRad="38100" dist="38100" dir="2700000" algn="tl">
                    <a:srgbClr val="C0C0C0"/>
                  </a:outerShdw>
                </a:effectLst>
                <a:latin typeface="Comic Sans MS" pitchFamily="66" charset="0"/>
              </a:rPr>
              <a:t>V, </a:t>
            </a:r>
            <a:r>
              <a:rPr lang="el-GR" sz="2400" b="1" i="1" dirty="0" smtClean="0">
                <a:solidFill>
                  <a:schemeClr val="folHlink"/>
                </a:solidFill>
                <a:effectLst>
                  <a:outerShdw blurRad="38100" dist="38100" dir="2700000" algn="tl">
                    <a:srgbClr val="C0C0C0"/>
                  </a:outerShdw>
                </a:effectLst>
                <a:latin typeface="Comic Sans MS" pitchFamily="66" charset="0"/>
              </a:rPr>
              <a:t> </a:t>
            </a:r>
            <a:endParaRPr lang="el-GR" sz="2400" b="1" i="1" dirty="0" smtClean="0">
              <a:effectLst>
                <a:outerShdw blurRad="38100" dist="38100" dir="2700000" algn="tl">
                  <a:srgbClr val="C0C0C0"/>
                </a:outerShdw>
              </a:effectLst>
              <a:latin typeface="Comic Sans MS" pitchFamily="66" charset="0"/>
            </a:endParaRPr>
          </a:p>
          <a:p>
            <a:pPr>
              <a:lnSpc>
                <a:spcPct val="80000"/>
              </a:lnSpc>
              <a:buFont typeface="Arial" charset="0"/>
              <a:buNone/>
              <a:defRPr/>
            </a:pPr>
            <a:r>
              <a:rPr lang="el-GR" sz="2400" b="1" i="1" dirty="0" smtClean="0">
                <a:effectLst>
                  <a:outerShdw blurRad="38100" dist="38100" dir="2700000" algn="tl">
                    <a:srgbClr val="C0C0C0"/>
                  </a:outerShdw>
                </a:effectLst>
                <a:latin typeface="Comic Sans MS" pitchFamily="66" charset="0"/>
              </a:rPr>
              <a:t> </a:t>
            </a:r>
            <a:r>
              <a:rPr lang="el-GR" sz="2400" b="1" i="1" dirty="0" smtClean="0">
                <a:effectLst>
                  <a:outerShdw blurRad="38100" dist="38100" dir="2700000" algn="tl">
                    <a:srgbClr val="C0C0C0"/>
                  </a:outerShdw>
                </a:effectLst>
                <a:latin typeface="Arial" charset="0"/>
              </a:rPr>
              <a:t> </a:t>
            </a:r>
            <a:r>
              <a:rPr lang="el-GR" sz="2400" i="1" dirty="0" err="1" smtClean="0">
                <a:solidFill>
                  <a:schemeClr val="hlink"/>
                </a:solidFill>
                <a:effectLst>
                  <a:outerShdw blurRad="38100" dist="38100" dir="2700000" algn="tl">
                    <a:srgbClr val="C0C0C0"/>
                  </a:outerShdw>
                </a:effectLst>
                <a:latin typeface="Comic Sans MS" pitchFamily="66" charset="0"/>
              </a:rPr>
              <a:t>σύνδρομο,ενεργό</a:t>
            </a:r>
            <a:r>
              <a:rPr lang="el-GR" sz="2400" i="1" dirty="0" smtClean="0">
                <a:solidFill>
                  <a:schemeClr val="hlink"/>
                </a:solidFill>
                <a:effectLst>
                  <a:outerShdw blurRad="38100" dist="38100" dir="2700000" algn="tl">
                    <a:srgbClr val="C0C0C0"/>
                  </a:outerShdw>
                </a:effectLst>
                <a:latin typeface="Comic Sans MS" pitchFamily="66" charset="0"/>
              </a:rPr>
              <a:t> ίζημα, υπέρταση</a:t>
            </a:r>
            <a:r>
              <a:rPr lang="en-US" sz="2400" i="1" dirty="0" smtClean="0">
                <a:solidFill>
                  <a:srgbClr val="0000FF"/>
                </a:solidFill>
                <a:effectLst>
                  <a:outerShdw blurRad="38100" dist="38100" dir="2700000" algn="tl">
                    <a:srgbClr val="C0C0C0"/>
                  </a:outerShdw>
                </a:effectLst>
                <a:latin typeface="Comic Sans MS" pitchFamily="66" charset="0"/>
              </a:rPr>
              <a:t>:</a:t>
            </a:r>
            <a:r>
              <a:rPr lang="el-GR" sz="2400" b="1" i="1" dirty="0" smtClean="0">
                <a:solidFill>
                  <a:srgbClr val="0000FF"/>
                </a:solidFill>
                <a:effectLst>
                  <a:outerShdw blurRad="38100" dist="38100" dir="2700000" algn="tl">
                    <a:srgbClr val="C0C0C0"/>
                  </a:outerShdw>
                </a:effectLst>
                <a:latin typeface="Comic Sans MS" pitchFamily="66" charset="0"/>
              </a:rPr>
              <a:t> </a:t>
            </a:r>
            <a:r>
              <a:rPr lang="en-US" sz="2400" b="1" i="1" dirty="0" smtClean="0">
                <a:effectLst>
                  <a:outerShdw blurRad="38100" dist="38100" dir="2700000" algn="tl">
                    <a:srgbClr val="C0C0C0"/>
                  </a:outerShdw>
                </a:effectLst>
                <a:latin typeface="Comic Sans MS" pitchFamily="66" charset="0"/>
              </a:rPr>
              <a:t>     </a:t>
            </a:r>
            <a:r>
              <a:rPr lang="el-GR" sz="2400" b="1" i="1" dirty="0" smtClean="0">
                <a:effectLst>
                  <a:outerShdw blurRad="38100" dist="38100" dir="2700000" algn="tl">
                    <a:srgbClr val="C0C0C0"/>
                  </a:outerShdw>
                </a:effectLst>
                <a:latin typeface="Arial" charset="0"/>
              </a:rPr>
              <a:t> </a:t>
            </a:r>
            <a:r>
              <a:rPr lang="en-US" sz="2400" b="1" i="1" dirty="0" smtClean="0">
                <a:effectLst>
                  <a:outerShdw blurRad="38100" dist="38100" dir="2700000" algn="tl">
                    <a:srgbClr val="C0C0C0"/>
                  </a:outerShdw>
                </a:effectLst>
                <a:latin typeface="Comic Sans MS" pitchFamily="66" charset="0"/>
              </a:rPr>
              <a:t> </a:t>
            </a:r>
            <a:r>
              <a:rPr lang="el-GR" sz="2400" i="1" dirty="0" smtClean="0">
                <a:solidFill>
                  <a:srgbClr val="009900"/>
                </a:solidFill>
                <a:effectLst>
                  <a:outerShdw blurRad="38100" dist="38100" dir="2700000" algn="tl">
                    <a:srgbClr val="C0C0C0"/>
                  </a:outerShdw>
                </a:effectLst>
                <a:latin typeface="Comic Sans MS" pitchFamily="66" charset="0"/>
              </a:rPr>
              <a:t>μπορεί </a:t>
            </a:r>
            <a:r>
              <a:rPr lang="en-US" sz="2400" i="1" dirty="0" err="1" smtClean="0">
                <a:solidFill>
                  <a:srgbClr val="009900"/>
                </a:solidFill>
                <a:effectLst>
                  <a:outerShdw blurRad="38100" dist="38100" dir="2700000" algn="tl">
                    <a:srgbClr val="C0C0C0"/>
                  </a:outerShdw>
                </a:effectLst>
                <a:latin typeface="Comic Sans MS" pitchFamily="66" charset="0"/>
              </a:rPr>
              <a:t>cressentic</a:t>
            </a:r>
            <a:endParaRPr lang="el-GR" sz="2400" i="1" dirty="0" smtClean="0">
              <a:solidFill>
                <a:srgbClr val="009900"/>
              </a:solidFill>
              <a:effectLst>
                <a:outerShdw blurRad="38100" dist="38100" dir="2700000" algn="tl">
                  <a:srgbClr val="C0C0C0"/>
                </a:outerShdw>
              </a:effectLst>
              <a:latin typeface="Comic Sans MS" pitchFamily="66" charset="0"/>
            </a:endParaRPr>
          </a:p>
          <a:p>
            <a:pPr>
              <a:lnSpc>
                <a:spcPct val="80000"/>
              </a:lnSpc>
              <a:buFont typeface="Arial" charset="0"/>
              <a:buNone/>
              <a:defRPr/>
            </a:pPr>
            <a:endParaRPr lang="el-GR" sz="2400" b="1" i="1" dirty="0" smtClean="0">
              <a:solidFill>
                <a:schemeClr val="hlink"/>
              </a:solidFill>
              <a:effectLst>
                <a:outerShdw blurRad="38100" dist="38100" dir="2700000" algn="tl">
                  <a:srgbClr val="C0C0C0"/>
                </a:outerShdw>
              </a:effectLst>
              <a:latin typeface="Comic Sans MS" pitchFamily="66" charset="0"/>
            </a:endParaRPr>
          </a:p>
          <a:p>
            <a:pPr>
              <a:lnSpc>
                <a:spcPct val="80000"/>
              </a:lnSpc>
              <a:buFont typeface="Arial" charset="0"/>
              <a:buNone/>
              <a:defRPr/>
            </a:pPr>
            <a:r>
              <a:rPr lang="en-US" sz="2800" i="1" dirty="0" smtClean="0">
                <a:solidFill>
                  <a:srgbClr val="FF0000"/>
                </a:solidFill>
                <a:effectLst>
                  <a:outerShdw blurRad="38100" dist="38100" dir="2700000" algn="tl">
                    <a:srgbClr val="C0C0C0"/>
                  </a:outerShdw>
                </a:effectLst>
                <a:latin typeface="Comic Sans MS" pitchFamily="66" charset="0"/>
              </a:rPr>
              <a:t>·</a:t>
            </a:r>
            <a:r>
              <a:rPr lang="el-GR" sz="2800" i="1" dirty="0" smtClean="0">
                <a:solidFill>
                  <a:srgbClr val="FF0000"/>
                </a:solidFill>
                <a:effectLst>
                  <a:outerShdw blurRad="38100" dist="38100" dir="2700000" algn="tl">
                    <a:srgbClr val="C0C0C0"/>
                  </a:outerShdw>
                </a:effectLst>
                <a:latin typeface="Comic Sans MS" pitchFamily="66" charset="0"/>
              </a:rPr>
              <a:t> </a:t>
            </a:r>
            <a:r>
              <a:rPr lang="el-GR" sz="2400" i="1" dirty="0" smtClean="0">
                <a:solidFill>
                  <a:schemeClr val="hlink"/>
                </a:solidFill>
                <a:effectLst>
                  <a:outerShdw blurRad="38100" dist="38100" dir="2700000" algn="tl">
                    <a:srgbClr val="C0C0C0"/>
                  </a:outerShdw>
                </a:effectLst>
                <a:latin typeface="Comic Sans MS" pitchFamily="66" charset="0"/>
              </a:rPr>
              <a:t>Αμιγές </a:t>
            </a:r>
            <a:r>
              <a:rPr lang="el-GR" sz="2400" i="1" dirty="0" err="1" smtClean="0">
                <a:solidFill>
                  <a:schemeClr val="hlink"/>
                </a:solidFill>
                <a:effectLst>
                  <a:outerShdw blurRad="38100" dist="38100" dir="2700000" algn="tl">
                    <a:srgbClr val="C0C0C0"/>
                  </a:outerShdw>
                </a:effectLst>
                <a:latin typeface="Comic Sans MS" pitchFamily="66" charset="0"/>
              </a:rPr>
              <a:t>Νεφρωσικό</a:t>
            </a:r>
            <a:r>
              <a:rPr lang="el-GR" sz="2400" i="1" dirty="0" smtClean="0">
                <a:solidFill>
                  <a:schemeClr val="hlink"/>
                </a:solidFill>
                <a:effectLst>
                  <a:outerShdw blurRad="38100" dist="38100" dir="2700000" algn="tl">
                    <a:srgbClr val="C0C0C0"/>
                  </a:outerShdw>
                </a:effectLst>
                <a:latin typeface="Comic Sans MS" pitchFamily="66" charset="0"/>
              </a:rPr>
              <a:t> σύνδρομο,</a:t>
            </a:r>
            <a:r>
              <a:rPr lang="el-GR" sz="2400" b="1" i="1" dirty="0" smtClean="0">
                <a:effectLst>
                  <a:outerShdw blurRad="38100" dist="38100" dir="2700000" algn="tl">
                    <a:srgbClr val="C0C0C0"/>
                  </a:outerShdw>
                </a:effectLst>
                <a:latin typeface="Comic Sans MS" pitchFamily="66" charset="0"/>
              </a:rPr>
              <a:t>    </a:t>
            </a:r>
            <a:r>
              <a:rPr lang="en-US" sz="2400" b="1" i="1" dirty="0" smtClean="0">
                <a:effectLst>
                  <a:outerShdw blurRad="38100" dist="38100" dir="2700000" algn="tl">
                    <a:srgbClr val="C0C0C0"/>
                  </a:outerShdw>
                </a:effectLst>
                <a:latin typeface="Comic Sans MS" pitchFamily="66" charset="0"/>
              </a:rPr>
              <a:t> </a:t>
            </a:r>
            <a:r>
              <a:rPr lang="el-GR" sz="2400" b="1" i="1" dirty="0" smtClean="0">
                <a:effectLst>
                  <a:outerShdw blurRad="38100" dist="38100" dir="2700000" algn="tl">
                    <a:srgbClr val="C0C0C0"/>
                  </a:outerShdw>
                </a:effectLst>
                <a:latin typeface="Comic Sans MS" pitchFamily="66" charset="0"/>
              </a:rPr>
              <a:t>       </a:t>
            </a:r>
            <a:r>
              <a:rPr lang="el-GR" sz="2400" b="1" i="1" dirty="0" smtClean="0">
                <a:solidFill>
                  <a:schemeClr val="folHlink"/>
                </a:solidFill>
                <a:effectLst>
                  <a:outerShdw blurRad="38100" dist="38100" dir="2700000" algn="tl">
                    <a:srgbClr val="C0C0C0"/>
                  </a:outerShdw>
                </a:effectLst>
                <a:latin typeface="Comic Sans MS" pitchFamily="66" charset="0"/>
              </a:rPr>
              <a:t>κατηγορία </a:t>
            </a:r>
            <a:r>
              <a:rPr lang="en-US" sz="2400" b="1" i="1" dirty="0" smtClean="0">
                <a:solidFill>
                  <a:schemeClr val="folHlink"/>
                </a:solidFill>
                <a:effectLst>
                  <a:outerShdw blurRad="38100" dist="38100" dir="2700000" algn="tl">
                    <a:srgbClr val="C0C0C0"/>
                  </a:outerShdw>
                </a:effectLst>
                <a:latin typeface="Comic Sans MS" pitchFamily="66" charset="0"/>
              </a:rPr>
              <a:t>V</a:t>
            </a:r>
            <a:r>
              <a:rPr lang="el-GR" sz="2400" b="1" i="1" dirty="0" smtClean="0">
                <a:solidFill>
                  <a:schemeClr val="folHlink"/>
                </a:solidFill>
                <a:effectLst>
                  <a:outerShdw blurRad="38100" dist="38100" dir="2700000" algn="tl">
                    <a:srgbClr val="C0C0C0"/>
                  </a:outerShdw>
                </a:effectLst>
                <a:latin typeface="Comic Sans MS" pitchFamily="66" charset="0"/>
              </a:rPr>
              <a:t>,</a:t>
            </a:r>
            <a:r>
              <a:rPr lang="en-US" sz="2400" b="1" i="1" dirty="0" smtClean="0">
                <a:solidFill>
                  <a:schemeClr val="folHlink"/>
                </a:solidFill>
                <a:effectLst>
                  <a:outerShdw blurRad="38100" dist="38100" dir="2700000" algn="tl">
                    <a:srgbClr val="C0C0C0"/>
                  </a:outerShdw>
                </a:effectLst>
                <a:latin typeface="Comic Sans MS" pitchFamily="66" charset="0"/>
              </a:rPr>
              <a:t> </a:t>
            </a:r>
            <a:endParaRPr lang="el-GR" sz="2400" b="1" i="1" dirty="0" smtClean="0">
              <a:effectLst>
                <a:outerShdw blurRad="38100" dist="38100" dir="2700000" algn="tl">
                  <a:srgbClr val="C0C0C0"/>
                </a:outerShdw>
              </a:effectLst>
              <a:latin typeface="Comic Sans MS" pitchFamily="66" charset="0"/>
            </a:endParaRPr>
          </a:p>
          <a:p>
            <a:pPr>
              <a:lnSpc>
                <a:spcPct val="80000"/>
              </a:lnSpc>
              <a:buFont typeface="Arial" charset="0"/>
              <a:buNone/>
              <a:defRPr/>
            </a:pPr>
            <a:r>
              <a:rPr lang="el-GR" sz="2400" b="1" i="1" dirty="0" smtClean="0">
                <a:effectLst>
                  <a:outerShdw blurRad="38100" dist="38100" dir="2700000" algn="tl">
                    <a:srgbClr val="C0C0C0"/>
                  </a:outerShdw>
                </a:effectLst>
                <a:latin typeface="Comic Sans MS" pitchFamily="66" charset="0"/>
              </a:rPr>
              <a:t>   </a:t>
            </a:r>
            <a:r>
              <a:rPr lang="el-GR" sz="2400" i="1" dirty="0" smtClean="0">
                <a:solidFill>
                  <a:schemeClr val="hlink"/>
                </a:solidFill>
                <a:effectLst>
                  <a:outerShdw blurRad="38100" dist="38100" dir="2700000" algn="tl">
                    <a:srgbClr val="C0C0C0"/>
                  </a:outerShdw>
                </a:effectLst>
                <a:latin typeface="Comic Sans MS" pitchFamily="66" charset="0"/>
              </a:rPr>
              <a:t>με μη ενεργό ίζημα</a:t>
            </a:r>
            <a:r>
              <a:rPr lang="en-US" sz="2400" i="1" dirty="0" smtClean="0">
                <a:solidFill>
                  <a:srgbClr val="0000FF"/>
                </a:solidFill>
                <a:effectLst>
                  <a:outerShdw blurRad="38100" dist="38100" dir="2700000" algn="tl">
                    <a:srgbClr val="C0C0C0"/>
                  </a:outerShdw>
                </a:effectLst>
                <a:latin typeface="Comic Sans MS" pitchFamily="66" charset="0"/>
              </a:rPr>
              <a:t>:</a:t>
            </a:r>
            <a:r>
              <a:rPr lang="el-GR" sz="2400" b="1" i="1" dirty="0" smtClean="0">
                <a:solidFill>
                  <a:srgbClr val="0000FF"/>
                </a:solidFill>
                <a:effectLst>
                  <a:outerShdw blurRad="38100" dist="38100" dir="2700000" algn="tl">
                    <a:srgbClr val="C0C0C0"/>
                  </a:outerShdw>
                </a:effectLst>
                <a:latin typeface="Comic Sans MS" pitchFamily="66" charset="0"/>
              </a:rPr>
              <a:t> </a:t>
            </a:r>
            <a:r>
              <a:rPr lang="en-US" sz="2400" b="1" i="1" dirty="0" smtClean="0">
                <a:effectLst>
                  <a:outerShdw blurRad="38100" dist="38100" dir="2700000" algn="tl">
                    <a:srgbClr val="C0C0C0"/>
                  </a:outerShdw>
                </a:effectLst>
                <a:latin typeface="Comic Sans MS" pitchFamily="66" charset="0"/>
              </a:rPr>
              <a:t>                    </a:t>
            </a:r>
            <a:r>
              <a:rPr lang="el-GR" sz="2400" i="1" dirty="0" smtClean="0">
                <a:solidFill>
                  <a:srgbClr val="009900"/>
                </a:solidFill>
                <a:effectLst>
                  <a:outerShdw blurRad="38100" dist="38100" dir="2700000" algn="tl">
                    <a:srgbClr val="C0C0C0"/>
                  </a:outerShdw>
                </a:effectLst>
                <a:latin typeface="Comic Sans MS" pitchFamily="66" charset="0"/>
              </a:rPr>
              <a:t>μπορεί </a:t>
            </a:r>
            <a:r>
              <a:rPr lang="en-US" sz="2400" i="1" dirty="0" smtClean="0">
                <a:solidFill>
                  <a:srgbClr val="009900"/>
                </a:solidFill>
                <a:effectLst>
                  <a:outerShdw blurRad="38100" dist="38100" dir="2700000" algn="tl">
                    <a:srgbClr val="C0C0C0"/>
                  </a:outerShdw>
                </a:effectLst>
                <a:latin typeface="Comic Sans MS" pitchFamily="66" charset="0"/>
              </a:rPr>
              <a:t>III,IV</a:t>
            </a:r>
            <a:endParaRPr lang="el-GR" sz="2400" b="1" i="1" dirty="0" smtClean="0">
              <a:solidFill>
                <a:srgbClr val="009900"/>
              </a:solidFill>
              <a:effectLst>
                <a:outerShdw blurRad="38100" dist="38100" dir="2700000" algn="tl">
                  <a:srgbClr val="C0C0C0"/>
                </a:outerShdw>
              </a:effectLst>
              <a:latin typeface="Comic Sans MS" pitchFamily="66" charset="0"/>
            </a:endParaRPr>
          </a:p>
          <a:p>
            <a:pPr>
              <a:lnSpc>
                <a:spcPct val="80000"/>
              </a:lnSpc>
              <a:buFont typeface="Arial" charset="0"/>
              <a:buNone/>
              <a:defRPr/>
            </a:pPr>
            <a:r>
              <a:rPr lang="en-US" sz="2800" b="1" i="1" dirty="0" smtClean="0">
                <a:solidFill>
                  <a:srgbClr val="FF0000"/>
                </a:solidFill>
                <a:effectLst>
                  <a:outerShdw blurRad="38100" dist="38100" dir="2700000" algn="tl">
                    <a:srgbClr val="C0C0C0"/>
                  </a:outerShdw>
                </a:effectLst>
                <a:latin typeface="Comic Sans MS" pitchFamily="66" charset="0"/>
              </a:rPr>
              <a:t>·</a:t>
            </a:r>
            <a:r>
              <a:rPr lang="el-GR" sz="2400" i="1" dirty="0" smtClean="0">
                <a:solidFill>
                  <a:schemeClr val="hlink"/>
                </a:solidFill>
                <a:effectLst>
                  <a:outerShdw blurRad="38100" dist="38100" dir="2700000" algn="tl">
                    <a:srgbClr val="C0C0C0"/>
                  </a:outerShdw>
                </a:effectLst>
                <a:latin typeface="Comic Sans MS" pitchFamily="66" charset="0"/>
              </a:rPr>
              <a:t>Αργά εξελισσόμενη ΧΝΑ</a:t>
            </a:r>
            <a:r>
              <a:rPr lang="en-US" sz="2400" i="1" dirty="0" smtClean="0">
                <a:solidFill>
                  <a:schemeClr val="hlink"/>
                </a:solidFill>
                <a:effectLst>
                  <a:outerShdw blurRad="38100" dist="38100" dir="2700000" algn="tl">
                    <a:srgbClr val="C0C0C0"/>
                  </a:outerShdw>
                </a:effectLst>
                <a:latin typeface="Comic Sans MS" pitchFamily="66" charset="0"/>
              </a:rPr>
              <a:t>:</a:t>
            </a:r>
            <a:r>
              <a:rPr lang="en-US" sz="2400" b="1" i="1" dirty="0" smtClean="0">
                <a:effectLst>
                  <a:outerShdw blurRad="38100" dist="38100" dir="2700000" algn="tl">
                    <a:srgbClr val="C0C0C0"/>
                  </a:outerShdw>
                </a:effectLst>
                <a:latin typeface="Comic Sans MS" pitchFamily="66" charset="0"/>
              </a:rPr>
              <a:t> </a:t>
            </a:r>
            <a:r>
              <a:rPr lang="el-GR" sz="2400" b="1" i="1" dirty="0" smtClean="0">
                <a:effectLst>
                  <a:outerShdw blurRad="38100" dist="38100" dir="2700000" algn="tl">
                    <a:srgbClr val="C0C0C0"/>
                  </a:outerShdw>
                </a:effectLst>
                <a:latin typeface="Comic Sans MS" pitchFamily="66" charset="0"/>
              </a:rPr>
              <a:t>               </a:t>
            </a:r>
            <a:r>
              <a:rPr lang="el-GR" sz="2400" b="1" i="1" dirty="0" smtClean="0">
                <a:solidFill>
                  <a:schemeClr val="folHlink"/>
                </a:solidFill>
                <a:effectLst>
                  <a:outerShdw blurRad="38100" dist="38100" dir="2700000" algn="tl">
                    <a:srgbClr val="C0C0C0"/>
                  </a:outerShdw>
                </a:effectLst>
                <a:latin typeface="Comic Sans MS" pitchFamily="66" charset="0"/>
              </a:rPr>
              <a:t>κατηγορία </a:t>
            </a:r>
            <a:r>
              <a:rPr lang="en-US" sz="2400" b="1" i="1" dirty="0" smtClean="0">
                <a:solidFill>
                  <a:schemeClr val="folHlink"/>
                </a:solidFill>
                <a:effectLst>
                  <a:outerShdw blurRad="38100" dist="38100" dir="2700000" algn="tl">
                    <a:srgbClr val="C0C0C0"/>
                  </a:outerShdw>
                </a:effectLst>
                <a:latin typeface="Comic Sans MS" pitchFamily="66" charset="0"/>
              </a:rPr>
              <a:t>V</a:t>
            </a:r>
            <a:r>
              <a:rPr lang="el-GR" sz="2400" b="1" i="1" dirty="0" smtClean="0">
                <a:solidFill>
                  <a:schemeClr val="folHlink"/>
                </a:solidFill>
                <a:effectLst>
                  <a:outerShdw blurRad="38100" dist="38100" dir="2700000" algn="tl">
                    <a:srgbClr val="C0C0C0"/>
                  </a:outerShdw>
                </a:effectLst>
                <a:latin typeface="Comic Sans MS" pitchFamily="66" charset="0"/>
              </a:rPr>
              <a:t>Ι</a:t>
            </a:r>
            <a:r>
              <a:rPr lang="el-GR" sz="2400" b="1" i="1" dirty="0" smtClean="0">
                <a:effectLst>
                  <a:outerShdw blurRad="38100" dist="38100" dir="2700000" algn="tl">
                    <a:srgbClr val="C0C0C0"/>
                  </a:outerShdw>
                </a:effectLst>
                <a:latin typeface="Comic Sans MS" pitchFamily="66" charset="0"/>
              </a:rPr>
              <a:t> </a:t>
            </a:r>
            <a:endParaRPr lang="en-US" sz="2400" b="1" i="1" dirty="0" smtClean="0">
              <a:effectLst>
                <a:outerShdw blurRad="38100" dist="38100" dir="2700000" algn="tl">
                  <a:srgbClr val="C0C0C0"/>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0658"/>
                                        </p:tgtEl>
                                        <p:attrNameLst>
                                          <p:attrName>style.visibility</p:attrName>
                                        </p:attrNameLst>
                                      </p:cBhvr>
                                      <p:to>
                                        <p:strVal val="visible"/>
                                      </p:to>
                                    </p:set>
                                    <p:animEffect transition="in" filter="wipe(down)">
                                      <p:cBhvr>
                                        <p:cTn id="7" dur="500"/>
                                        <p:tgtEl>
                                          <p:spTgt spid="70658"/>
                                        </p:tgtEl>
                                      </p:cBhvr>
                                    </p:animEffect>
                                  </p:childTnLst>
                                </p:cTn>
                              </p:par>
                              <p:par>
                                <p:cTn id="8" presetID="22" presetClass="entr" presetSubtype="4" fill="hold" nodeType="withEffect">
                                  <p:stCondLst>
                                    <p:cond delay="0"/>
                                  </p:stCondLst>
                                  <p:childTnLst>
                                    <p:set>
                                      <p:cBhvr>
                                        <p:cTn id="9" dur="1" fill="hold">
                                          <p:stCondLst>
                                            <p:cond delay="0"/>
                                          </p:stCondLst>
                                        </p:cTn>
                                        <p:tgtEl>
                                          <p:spTgt spid="70659">
                                            <p:txEl>
                                              <p:pRg st="0" end="0"/>
                                            </p:txEl>
                                          </p:spTgt>
                                        </p:tgtEl>
                                        <p:attrNameLst>
                                          <p:attrName>style.visibility</p:attrName>
                                        </p:attrNameLst>
                                      </p:cBhvr>
                                      <p:to>
                                        <p:strVal val="visible"/>
                                      </p:to>
                                    </p:set>
                                    <p:animEffect transition="in" filter="wipe(down)">
                                      <p:cBhvr>
                                        <p:cTn id="10" dur="500"/>
                                        <p:tgtEl>
                                          <p:spTgt spid="70659">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70659">
                                            <p:txEl>
                                              <p:pRg st="1" end="1"/>
                                            </p:txEl>
                                          </p:spTgt>
                                        </p:tgtEl>
                                        <p:attrNameLst>
                                          <p:attrName>style.visibility</p:attrName>
                                        </p:attrNameLst>
                                      </p:cBhvr>
                                      <p:to>
                                        <p:strVal val="visible"/>
                                      </p:to>
                                    </p:set>
                                    <p:animEffect transition="in" filter="wipe(down)">
                                      <p:cBhvr>
                                        <p:cTn id="13" dur="500"/>
                                        <p:tgtEl>
                                          <p:spTgt spid="70659">
                                            <p:txEl>
                                              <p:pRg st="1" end="1"/>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70659">
                                            <p:txEl>
                                              <p:pRg st="2" end="2"/>
                                            </p:txEl>
                                          </p:spTgt>
                                        </p:tgtEl>
                                        <p:attrNameLst>
                                          <p:attrName>style.visibility</p:attrName>
                                        </p:attrNameLst>
                                      </p:cBhvr>
                                      <p:to>
                                        <p:strVal val="visible"/>
                                      </p:to>
                                    </p:set>
                                    <p:animEffect transition="in" filter="wipe(down)">
                                      <p:cBhvr>
                                        <p:cTn id="16" dur="500"/>
                                        <p:tgtEl>
                                          <p:spTgt spid="70659">
                                            <p:txEl>
                                              <p:pRg st="2" end="2"/>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70659">
                                            <p:txEl>
                                              <p:pRg st="3" end="3"/>
                                            </p:txEl>
                                          </p:spTgt>
                                        </p:tgtEl>
                                        <p:attrNameLst>
                                          <p:attrName>style.visibility</p:attrName>
                                        </p:attrNameLst>
                                      </p:cBhvr>
                                      <p:to>
                                        <p:strVal val="visible"/>
                                      </p:to>
                                    </p:set>
                                    <p:animEffect transition="in" filter="wipe(down)">
                                      <p:cBhvr>
                                        <p:cTn id="19" dur="500"/>
                                        <p:tgtEl>
                                          <p:spTgt spid="70659">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0659">
                                            <p:txEl>
                                              <p:pRg st="4" end="4"/>
                                            </p:txEl>
                                          </p:spTgt>
                                        </p:tgtEl>
                                        <p:attrNameLst>
                                          <p:attrName>style.visibility</p:attrName>
                                        </p:attrNameLst>
                                      </p:cBhvr>
                                      <p:to>
                                        <p:strVal val="visible"/>
                                      </p:to>
                                    </p:set>
                                    <p:animEffect transition="in" filter="wipe(down)">
                                      <p:cBhvr>
                                        <p:cTn id="24" dur="500"/>
                                        <p:tgtEl>
                                          <p:spTgt spid="70659">
                                            <p:txEl>
                                              <p:pRg st="4" end="4"/>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70659">
                                            <p:txEl>
                                              <p:pRg st="5" end="5"/>
                                            </p:txEl>
                                          </p:spTgt>
                                        </p:tgtEl>
                                        <p:attrNameLst>
                                          <p:attrName>style.visibility</p:attrName>
                                        </p:attrNameLst>
                                      </p:cBhvr>
                                      <p:to>
                                        <p:strVal val="visible"/>
                                      </p:to>
                                    </p:set>
                                    <p:animEffect transition="in" filter="wipe(down)">
                                      <p:cBhvr>
                                        <p:cTn id="27" dur="500"/>
                                        <p:tgtEl>
                                          <p:spTgt spid="70659">
                                            <p:txEl>
                                              <p:pRg st="5" end="5"/>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70659">
                                            <p:txEl>
                                              <p:pRg st="6" end="6"/>
                                            </p:txEl>
                                          </p:spTgt>
                                        </p:tgtEl>
                                        <p:attrNameLst>
                                          <p:attrName>style.visibility</p:attrName>
                                        </p:attrNameLst>
                                      </p:cBhvr>
                                      <p:to>
                                        <p:strVal val="visible"/>
                                      </p:to>
                                    </p:set>
                                    <p:animEffect transition="in" filter="wipe(down)">
                                      <p:cBhvr>
                                        <p:cTn id="30" dur="500"/>
                                        <p:tgtEl>
                                          <p:spTgt spid="70659">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70659">
                                            <p:txEl>
                                              <p:pRg st="8" end="8"/>
                                            </p:txEl>
                                          </p:spTgt>
                                        </p:tgtEl>
                                        <p:attrNameLst>
                                          <p:attrName>style.visibility</p:attrName>
                                        </p:attrNameLst>
                                      </p:cBhvr>
                                      <p:to>
                                        <p:strVal val="visible"/>
                                      </p:to>
                                    </p:set>
                                    <p:animEffect transition="in" filter="wipe(down)">
                                      <p:cBhvr>
                                        <p:cTn id="35" dur="500"/>
                                        <p:tgtEl>
                                          <p:spTgt spid="70659">
                                            <p:txEl>
                                              <p:pRg st="8" end="8"/>
                                            </p:txEl>
                                          </p:spTgt>
                                        </p:tgtEl>
                                      </p:cBhvr>
                                    </p:animEffect>
                                  </p:childTnLst>
                                </p:cTn>
                              </p:par>
                              <p:par>
                                <p:cTn id="36" presetID="22" presetClass="entr" presetSubtype="4" fill="hold" nodeType="withEffect">
                                  <p:stCondLst>
                                    <p:cond delay="0"/>
                                  </p:stCondLst>
                                  <p:childTnLst>
                                    <p:set>
                                      <p:cBhvr>
                                        <p:cTn id="37" dur="1" fill="hold">
                                          <p:stCondLst>
                                            <p:cond delay="0"/>
                                          </p:stCondLst>
                                        </p:cTn>
                                        <p:tgtEl>
                                          <p:spTgt spid="70659">
                                            <p:txEl>
                                              <p:pRg st="9" end="9"/>
                                            </p:txEl>
                                          </p:spTgt>
                                        </p:tgtEl>
                                        <p:attrNameLst>
                                          <p:attrName>style.visibility</p:attrName>
                                        </p:attrNameLst>
                                      </p:cBhvr>
                                      <p:to>
                                        <p:strVal val="visible"/>
                                      </p:to>
                                    </p:set>
                                    <p:animEffect transition="in" filter="wipe(down)">
                                      <p:cBhvr>
                                        <p:cTn id="38" dur="500"/>
                                        <p:tgtEl>
                                          <p:spTgt spid="70659">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70659">
                                            <p:txEl>
                                              <p:pRg st="10" end="10"/>
                                            </p:txEl>
                                          </p:spTgt>
                                        </p:tgtEl>
                                        <p:attrNameLst>
                                          <p:attrName>style.visibility</p:attrName>
                                        </p:attrNameLst>
                                      </p:cBhvr>
                                      <p:to>
                                        <p:strVal val="visible"/>
                                      </p:to>
                                    </p:set>
                                    <p:animEffect transition="in" filter="wipe(down)">
                                      <p:cBhvr>
                                        <p:cTn id="43" dur="500"/>
                                        <p:tgtEl>
                                          <p:spTgt spid="70659">
                                            <p:txEl>
                                              <p:pRg st="10" end="10"/>
                                            </p:txEl>
                                          </p:spTgt>
                                        </p:tgtEl>
                                      </p:cBhvr>
                                    </p:animEffect>
                                  </p:childTnLst>
                                </p:cTn>
                              </p:par>
                              <p:par>
                                <p:cTn id="44" presetID="22" presetClass="entr" presetSubtype="4" fill="hold" nodeType="withEffect">
                                  <p:stCondLst>
                                    <p:cond delay="0"/>
                                  </p:stCondLst>
                                  <p:childTnLst>
                                    <p:set>
                                      <p:cBhvr>
                                        <p:cTn id="45" dur="1" fill="hold">
                                          <p:stCondLst>
                                            <p:cond delay="0"/>
                                          </p:stCondLst>
                                        </p:cTn>
                                        <p:tgtEl>
                                          <p:spTgt spid="70659">
                                            <p:txEl>
                                              <p:pRg st="11" end="11"/>
                                            </p:txEl>
                                          </p:spTgt>
                                        </p:tgtEl>
                                        <p:attrNameLst>
                                          <p:attrName>style.visibility</p:attrName>
                                        </p:attrNameLst>
                                      </p:cBhvr>
                                      <p:to>
                                        <p:strVal val="visible"/>
                                      </p:to>
                                    </p:set>
                                    <p:animEffect transition="in" filter="wipe(down)">
                                      <p:cBhvr>
                                        <p:cTn id="46" dur="500"/>
                                        <p:tgtEl>
                                          <p:spTgt spid="70659">
                                            <p:txEl>
                                              <p:pRg st="11" end="1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70659">
                                            <p:txEl>
                                              <p:pRg st="13" end="13"/>
                                            </p:txEl>
                                          </p:spTgt>
                                        </p:tgtEl>
                                        <p:attrNameLst>
                                          <p:attrName>style.visibility</p:attrName>
                                        </p:attrNameLst>
                                      </p:cBhvr>
                                      <p:to>
                                        <p:strVal val="visible"/>
                                      </p:to>
                                    </p:set>
                                    <p:animEffect transition="in" filter="wipe(down)">
                                      <p:cBhvr>
                                        <p:cTn id="51" dur="500"/>
                                        <p:tgtEl>
                                          <p:spTgt spid="70659">
                                            <p:txEl>
                                              <p:pRg st="13" end="13"/>
                                            </p:txEl>
                                          </p:spTgt>
                                        </p:tgtEl>
                                      </p:cBhvr>
                                    </p:animEffect>
                                  </p:childTnLst>
                                </p:cTn>
                              </p:par>
                              <p:par>
                                <p:cTn id="52" presetID="22" presetClass="entr" presetSubtype="4" fill="hold" nodeType="withEffect">
                                  <p:stCondLst>
                                    <p:cond delay="0"/>
                                  </p:stCondLst>
                                  <p:childTnLst>
                                    <p:set>
                                      <p:cBhvr>
                                        <p:cTn id="53" dur="1" fill="hold">
                                          <p:stCondLst>
                                            <p:cond delay="0"/>
                                          </p:stCondLst>
                                        </p:cTn>
                                        <p:tgtEl>
                                          <p:spTgt spid="70659">
                                            <p:txEl>
                                              <p:pRg st="14" end="14"/>
                                            </p:txEl>
                                          </p:spTgt>
                                        </p:tgtEl>
                                        <p:attrNameLst>
                                          <p:attrName>style.visibility</p:attrName>
                                        </p:attrNameLst>
                                      </p:cBhvr>
                                      <p:to>
                                        <p:strVal val="visible"/>
                                      </p:to>
                                    </p:set>
                                    <p:animEffect transition="in" filter="wipe(down)">
                                      <p:cBhvr>
                                        <p:cTn id="54" dur="500"/>
                                        <p:tgtEl>
                                          <p:spTgt spid="70659">
                                            <p:txEl>
                                              <p:pRg st="14" end="14"/>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70659">
                                            <p:txEl>
                                              <p:pRg st="15" end="15"/>
                                            </p:txEl>
                                          </p:spTgt>
                                        </p:tgtEl>
                                        <p:attrNameLst>
                                          <p:attrName>style.visibility</p:attrName>
                                        </p:attrNameLst>
                                      </p:cBhvr>
                                      <p:to>
                                        <p:strVal val="visible"/>
                                      </p:to>
                                    </p:set>
                                    <p:animEffect transition="in" filter="wipe(down)">
                                      <p:cBhvr>
                                        <p:cTn id="59" dur="500"/>
                                        <p:tgtEl>
                                          <p:spTgt spid="70659">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p:cNvSpPr>
          <p:nvPr>
            <p:ph type="title"/>
          </p:nvPr>
        </p:nvSpPr>
        <p:spPr>
          <a:xfrm>
            <a:off x="457200" y="274638"/>
            <a:ext cx="8229600" cy="850900"/>
          </a:xfrm>
        </p:spPr>
        <p:txBody>
          <a:bodyPr/>
          <a:lstStyle/>
          <a:p>
            <a:pPr>
              <a:defRPr/>
            </a:pPr>
            <a:r>
              <a:rPr lang="el-GR" sz="3200" b="1" i="1" smtClean="0">
                <a:solidFill>
                  <a:srgbClr val="FF0000"/>
                </a:solidFill>
                <a:effectLst>
                  <a:outerShdw blurRad="38100" dist="38100" dir="2700000" algn="tl">
                    <a:srgbClr val="C0C0C0"/>
                  </a:outerShdw>
                </a:effectLst>
                <a:latin typeface="Arial" charset="0"/>
              </a:rPr>
              <a:t>ΒΙΟΨΙΑ ΝΕΦΡΟΥ</a:t>
            </a:r>
            <a:endParaRPr lang="en-GB" sz="3200" b="1" i="1" smtClean="0">
              <a:solidFill>
                <a:srgbClr val="FF0000"/>
              </a:solidFill>
              <a:effectLst>
                <a:outerShdw blurRad="38100" dist="38100" dir="2700000" algn="tl">
                  <a:srgbClr val="C0C0C0"/>
                </a:outerShdw>
              </a:effectLst>
              <a:latin typeface="Arial" charset="0"/>
            </a:endParaRPr>
          </a:p>
        </p:txBody>
      </p:sp>
      <p:sp>
        <p:nvSpPr>
          <p:cNvPr id="75779" name="Rectangle 3"/>
          <p:cNvSpPr>
            <a:spLocks noGrp="1"/>
          </p:cNvSpPr>
          <p:nvPr>
            <p:ph type="body" idx="1"/>
          </p:nvPr>
        </p:nvSpPr>
        <p:spPr>
          <a:xfrm>
            <a:off x="457200" y="1600200"/>
            <a:ext cx="8229600" cy="5257800"/>
          </a:xfrm>
        </p:spPr>
        <p:txBody>
          <a:bodyPr/>
          <a:lstStyle/>
          <a:p>
            <a:pPr>
              <a:lnSpc>
                <a:spcPct val="80000"/>
              </a:lnSpc>
              <a:buFont typeface="Arial" charset="0"/>
              <a:buNone/>
              <a:defRPr/>
            </a:pPr>
            <a:endParaRPr lang="en-US" sz="1800" i="1" smtClean="0">
              <a:effectLst>
                <a:outerShdw blurRad="38100" dist="38100" dir="2700000" algn="tl">
                  <a:srgbClr val="C0C0C0"/>
                </a:outerShdw>
              </a:effectLst>
              <a:latin typeface="Comic Sans MS" pitchFamily="66" charset="0"/>
            </a:endParaRPr>
          </a:p>
          <a:p>
            <a:pPr>
              <a:lnSpc>
                <a:spcPct val="80000"/>
              </a:lnSpc>
              <a:buFont typeface="Arial" charset="0"/>
              <a:buNone/>
              <a:defRPr/>
            </a:pPr>
            <a:endParaRPr lang="en-US" sz="1800" i="1" smtClean="0">
              <a:effectLst>
                <a:outerShdw blurRad="38100" dist="38100" dir="2700000" algn="tl">
                  <a:srgbClr val="C0C0C0"/>
                </a:outerShdw>
              </a:effectLst>
              <a:latin typeface="Comic Sans MS" pitchFamily="66" charset="0"/>
            </a:endParaRPr>
          </a:p>
          <a:p>
            <a:pPr>
              <a:lnSpc>
                <a:spcPct val="80000"/>
              </a:lnSpc>
              <a:buFont typeface="Arial" charset="0"/>
              <a:buNone/>
              <a:defRPr/>
            </a:pPr>
            <a:endParaRPr lang="en-US" sz="1800" i="1" smtClean="0">
              <a:effectLst>
                <a:outerShdw blurRad="38100" dist="38100" dir="2700000" algn="tl">
                  <a:srgbClr val="C0C0C0"/>
                </a:outerShdw>
              </a:effectLst>
              <a:latin typeface="Comic Sans MS" pitchFamily="66" charset="0"/>
            </a:endParaRPr>
          </a:p>
          <a:p>
            <a:pPr>
              <a:lnSpc>
                <a:spcPct val="80000"/>
              </a:lnSpc>
              <a:buFont typeface="Arial" charset="0"/>
              <a:buNone/>
              <a:defRPr/>
            </a:pPr>
            <a:endParaRPr lang="en-US" sz="1800" i="1" smtClean="0">
              <a:effectLst>
                <a:outerShdw blurRad="38100" dist="38100" dir="2700000" algn="tl">
                  <a:srgbClr val="C0C0C0"/>
                </a:outerShdw>
              </a:effectLst>
              <a:latin typeface="Comic Sans MS" pitchFamily="66" charset="0"/>
            </a:endParaRPr>
          </a:p>
          <a:p>
            <a:pPr>
              <a:lnSpc>
                <a:spcPct val="80000"/>
              </a:lnSpc>
              <a:buFont typeface="Arial" charset="0"/>
              <a:buNone/>
              <a:defRPr/>
            </a:pPr>
            <a:endParaRPr lang="en-US" sz="1800" i="1" smtClean="0">
              <a:effectLst>
                <a:outerShdw blurRad="38100" dist="38100" dir="2700000" algn="tl">
                  <a:srgbClr val="C0C0C0"/>
                </a:outerShdw>
              </a:effectLst>
              <a:latin typeface="Comic Sans MS" pitchFamily="66" charset="0"/>
            </a:endParaRPr>
          </a:p>
          <a:p>
            <a:pPr>
              <a:lnSpc>
                <a:spcPct val="80000"/>
              </a:lnSpc>
              <a:buFont typeface="Arial" charset="0"/>
              <a:buNone/>
              <a:defRPr/>
            </a:pPr>
            <a:r>
              <a:rPr lang="el-GR" sz="2000" i="1" smtClean="0">
                <a:effectLst>
                  <a:outerShdw blurRad="38100" dist="38100" dir="2700000" algn="tl">
                    <a:srgbClr val="C0C0C0"/>
                  </a:outerShdw>
                </a:effectLst>
                <a:latin typeface="Comic Sans MS" pitchFamily="66" charset="0"/>
              </a:rPr>
              <a:t>Η θεραπεία εξαρτάται από</a:t>
            </a:r>
            <a:r>
              <a:rPr lang="en-US" sz="2000" i="1" smtClean="0">
                <a:effectLst>
                  <a:outerShdw blurRad="38100" dist="38100" dir="2700000" algn="tl">
                    <a:srgbClr val="C0C0C0"/>
                  </a:outerShdw>
                </a:effectLst>
                <a:latin typeface="Comic Sans MS" pitchFamily="66" charset="0"/>
              </a:rPr>
              <a:t>:</a:t>
            </a:r>
            <a:endParaRPr lang="el-GR" sz="2000" i="1" smtClean="0">
              <a:effectLst>
                <a:outerShdw blurRad="38100" dist="38100" dir="2700000" algn="tl">
                  <a:srgbClr val="C0C0C0"/>
                </a:outerShdw>
              </a:effectLst>
              <a:latin typeface="Comic Sans MS" pitchFamily="66" charset="0"/>
            </a:endParaRPr>
          </a:p>
          <a:p>
            <a:pPr>
              <a:lnSpc>
                <a:spcPct val="80000"/>
              </a:lnSpc>
              <a:buFont typeface="Arial" charset="0"/>
              <a:buNone/>
              <a:defRPr/>
            </a:pPr>
            <a:r>
              <a:rPr lang="en-US" sz="2000" b="1" i="1" smtClean="0">
                <a:effectLst>
                  <a:outerShdw blurRad="38100" dist="38100" dir="2700000" algn="tl">
                    <a:srgbClr val="C0C0C0"/>
                  </a:outerShdw>
                </a:effectLst>
                <a:latin typeface="Comic Sans MS" pitchFamily="66" charset="0"/>
              </a:rPr>
              <a:t>·</a:t>
            </a:r>
            <a:r>
              <a:rPr lang="el-GR" sz="2000" i="1" smtClean="0">
                <a:effectLst>
                  <a:outerShdw blurRad="38100" dist="38100" dir="2700000" algn="tl">
                    <a:srgbClr val="C0C0C0"/>
                  </a:outerShdw>
                </a:effectLst>
                <a:latin typeface="Comic Sans MS" pitchFamily="66" charset="0"/>
              </a:rPr>
              <a:t>τον τύπο της ιστολογικής βλάβης </a:t>
            </a:r>
            <a:r>
              <a:rPr lang="en-GB" sz="2000" b="1" i="1" smtClean="0">
                <a:solidFill>
                  <a:schemeClr val="folHlink"/>
                </a:solidFill>
                <a:effectLst>
                  <a:outerShdw blurRad="38100" dist="38100" dir="2700000" algn="tl">
                    <a:srgbClr val="C0C0C0"/>
                  </a:outerShdw>
                </a:effectLst>
              </a:rPr>
              <a:t>(ISN/RPS) 2003</a:t>
            </a:r>
            <a:endParaRPr lang="el-GR" sz="2000" i="1" smtClean="0">
              <a:effectLst>
                <a:outerShdw blurRad="38100" dist="38100" dir="2700000" algn="tl">
                  <a:srgbClr val="C0C0C0"/>
                </a:outerShdw>
              </a:effectLst>
              <a:latin typeface="Comic Sans MS" pitchFamily="66" charset="0"/>
            </a:endParaRPr>
          </a:p>
          <a:p>
            <a:pPr>
              <a:lnSpc>
                <a:spcPct val="80000"/>
              </a:lnSpc>
              <a:buFont typeface="Arial" charset="0"/>
              <a:buNone/>
              <a:defRPr/>
            </a:pPr>
            <a:r>
              <a:rPr lang="en-US" sz="2000" b="1" i="1" smtClean="0">
                <a:effectLst>
                  <a:outerShdw blurRad="38100" dist="38100" dir="2700000" algn="tl">
                    <a:srgbClr val="C0C0C0"/>
                  </a:outerShdw>
                </a:effectLst>
                <a:latin typeface="Comic Sans MS" pitchFamily="66" charset="0"/>
              </a:rPr>
              <a:t>·</a:t>
            </a:r>
            <a:r>
              <a:rPr lang="el-GR" sz="2000" i="1" smtClean="0">
                <a:effectLst>
                  <a:outerShdw blurRad="38100" dist="38100" dir="2700000" algn="tl">
                    <a:srgbClr val="C0C0C0"/>
                  </a:outerShdw>
                </a:effectLst>
                <a:latin typeface="Comic Sans MS" pitchFamily="66" charset="0"/>
              </a:rPr>
              <a:t>το βαθμό ενεργότητας, χρονιότητας</a:t>
            </a:r>
          </a:p>
          <a:p>
            <a:pPr>
              <a:lnSpc>
                <a:spcPct val="80000"/>
              </a:lnSpc>
              <a:buFont typeface="Arial" charset="0"/>
              <a:buNone/>
              <a:defRPr/>
            </a:pPr>
            <a:r>
              <a:rPr lang="en-US" sz="2000" b="1" i="1" smtClean="0">
                <a:effectLst>
                  <a:outerShdw blurRad="38100" dist="38100" dir="2700000" algn="tl">
                    <a:srgbClr val="C0C0C0"/>
                  </a:outerShdw>
                </a:effectLst>
                <a:latin typeface="Comic Sans MS" pitchFamily="66" charset="0"/>
              </a:rPr>
              <a:t>·</a:t>
            </a:r>
            <a:r>
              <a:rPr lang="el-GR" sz="2000" i="1" smtClean="0">
                <a:effectLst>
                  <a:outerShdw blurRad="38100" dist="38100" dir="2700000" algn="tl">
                    <a:srgbClr val="C0C0C0"/>
                  </a:outerShdw>
                </a:effectLst>
                <a:latin typeface="Comic Sans MS" pitchFamily="66" charset="0"/>
              </a:rPr>
              <a:t>αλλοιώσεις διαμέσου ιστού, θρομβωτικής μικροαγγειοπάθειας</a:t>
            </a:r>
          </a:p>
          <a:p>
            <a:pPr>
              <a:lnSpc>
                <a:spcPct val="80000"/>
              </a:lnSpc>
              <a:buFont typeface="Arial" charset="0"/>
              <a:buNone/>
              <a:defRPr/>
            </a:pPr>
            <a:endParaRPr lang="el-GR" sz="2000" i="1" smtClean="0">
              <a:effectLst>
                <a:outerShdw blurRad="38100" dist="38100" dir="2700000" algn="tl">
                  <a:srgbClr val="C0C0C0"/>
                </a:outerShdw>
              </a:effectLst>
              <a:latin typeface="Comic Sans MS" pitchFamily="66" charset="0"/>
            </a:endParaRPr>
          </a:p>
          <a:p>
            <a:pPr>
              <a:lnSpc>
                <a:spcPct val="80000"/>
              </a:lnSpc>
              <a:buFont typeface="Arial" charset="0"/>
              <a:buNone/>
              <a:defRPr/>
            </a:pPr>
            <a:r>
              <a:rPr lang="el-GR" sz="1800" i="1" smtClean="0">
                <a:effectLst>
                  <a:outerShdw blurRad="38100" dist="38100" dir="2700000" algn="tl">
                    <a:srgbClr val="C0C0C0"/>
                  </a:outerShdw>
                </a:effectLst>
                <a:latin typeface="Comic Sans MS" pitchFamily="66" charset="0"/>
              </a:rPr>
              <a:t>  </a:t>
            </a:r>
          </a:p>
          <a:p>
            <a:pPr>
              <a:lnSpc>
                <a:spcPct val="80000"/>
              </a:lnSpc>
              <a:buFont typeface="Arial" charset="0"/>
              <a:buNone/>
              <a:defRPr/>
            </a:pPr>
            <a:r>
              <a:rPr lang="el-GR" sz="1800" i="1" smtClean="0">
                <a:effectLst>
                  <a:outerShdw blurRad="38100" dist="38100" dir="2700000" algn="tl">
                    <a:srgbClr val="C0C0C0"/>
                  </a:outerShdw>
                </a:effectLst>
                <a:latin typeface="Comic Sans MS" pitchFamily="66" charset="0"/>
              </a:rPr>
              <a:t> </a:t>
            </a:r>
            <a:r>
              <a:rPr lang="el-GR" sz="2000" i="1" smtClean="0">
                <a:effectLst>
                  <a:outerShdw blurRad="38100" dist="38100" dir="2700000" algn="tl">
                    <a:srgbClr val="C0C0C0"/>
                  </a:outerShdw>
                </a:effectLst>
                <a:latin typeface="Comic Sans MS" pitchFamily="66" charset="0"/>
              </a:rPr>
              <a:t>Σε ασθενείς με </a:t>
            </a:r>
            <a:r>
              <a:rPr lang="el-GR" sz="2000" b="1" i="1" smtClean="0">
                <a:solidFill>
                  <a:srgbClr val="FF0000"/>
                </a:solidFill>
                <a:effectLst>
                  <a:outerShdw blurRad="38100" dist="38100" dir="2700000" algn="tl">
                    <a:srgbClr val="C0C0C0"/>
                  </a:outerShdw>
                </a:effectLst>
                <a:latin typeface="Comic Sans MS" pitchFamily="66" charset="0"/>
              </a:rPr>
              <a:t>λευκωματουρία &lt;500</a:t>
            </a:r>
            <a:r>
              <a:rPr lang="en-US" sz="2000" b="1" i="1" smtClean="0">
                <a:solidFill>
                  <a:srgbClr val="FF0000"/>
                </a:solidFill>
                <a:effectLst>
                  <a:outerShdw blurRad="38100" dist="38100" dir="2700000" algn="tl">
                    <a:srgbClr val="C0C0C0"/>
                  </a:outerShdw>
                </a:effectLst>
                <a:latin typeface="Comic Sans MS" pitchFamily="66" charset="0"/>
              </a:rPr>
              <a:t>mg/24h</a:t>
            </a:r>
            <a:r>
              <a:rPr lang="en-US" sz="2000" i="1" smtClean="0">
                <a:solidFill>
                  <a:srgbClr val="FF0000"/>
                </a:solidFill>
                <a:effectLst>
                  <a:outerShdw blurRad="38100" dist="38100" dir="2700000" algn="tl">
                    <a:srgbClr val="C0C0C0"/>
                  </a:outerShdw>
                </a:effectLst>
                <a:latin typeface="Comic Sans MS" pitchFamily="66" charset="0"/>
              </a:rPr>
              <a:t> </a:t>
            </a:r>
            <a:r>
              <a:rPr lang="el-GR" sz="2000" b="1" i="1" smtClean="0">
                <a:solidFill>
                  <a:srgbClr val="FF0000"/>
                </a:solidFill>
                <a:effectLst>
                  <a:outerShdw blurRad="38100" dist="38100" dir="2700000" algn="tl">
                    <a:srgbClr val="C0C0C0"/>
                  </a:outerShdw>
                </a:effectLst>
                <a:latin typeface="Comic Sans MS" pitchFamily="66" charset="0"/>
              </a:rPr>
              <a:t>και μη ενεργό ίζημα</a:t>
            </a:r>
            <a:r>
              <a:rPr lang="el-GR" sz="2000" i="1" smtClean="0">
                <a:solidFill>
                  <a:srgbClr val="FF0000"/>
                </a:solidFill>
                <a:effectLst>
                  <a:outerShdw blurRad="38100" dist="38100" dir="2700000" algn="tl">
                    <a:srgbClr val="C0C0C0"/>
                  </a:outerShdw>
                </a:effectLst>
                <a:latin typeface="Comic Sans MS" pitchFamily="66" charset="0"/>
              </a:rPr>
              <a:t> </a:t>
            </a:r>
          </a:p>
          <a:p>
            <a:pPr>
              <a:lnSpc>
                <a:spcPct val="80000"/>
              </a:lnSpc>
              <a:buFont typeface="Arial" charset="0"/>
              <a:buNone/>
              <a:defRPr/>
            </a:pPr>
            <a:r>
              <a:rPr lang="el-GR" sz="2000" i="1" smtClean="0">
                <a:effectLst>
                  <a:outerShdw blurRad="38100" dist="38100" dir="2700000" algn="tl">
                    <a:srgbClr val="C0C0C0"/>
                  </a:outerShdw>
                </a:effectLst>
                <a:latin typeface="Comic Sans MS" pitchFamily="66" charset="0"/>
              </a:rPr>
              <a:t> δεν απαιτείται βιοψία παρά μόνο αν εμφανίσουν στην πορεία </a:t>
            </a:r>
          </a:p>
          <a:p>
            <a:pPr>
              <a:lnSpc>
                <a:spcPct val="80000"/>
              </a:lnSpc>
              <a:buFont typeface="Arial" charset="0"/>
              <a:buNone/>
              <a:defRPr/>
            </a:pPr>
            <a:r>
              <a:rPr lang="el-GR" sz="2000" i="1" smtClean="0">
                <a:effectLst>
                  <a:outerShdw blurRad="38100" dist="38100" dir="2700000" algn="tl">
                    <a:srgbClr val="C0C0C0"/>
                  </a:outerShdw>
                </a:effectLst>
                <a:latin typeface="Comic Sans MS" pitchFamily="66" charset="0"/>
              </a:rPr>
              <a:t> επιδείνωση της νεφρικής λειτουργίας, γιατί πιθανότατα ο τύπος </a:t>
            </a:r>
          </a:p>
          <a:p>
            <a:pPr>
              <a:lnSpc>
                <a:spcPct val="80000"/>
              </a:lnSpc>
              <a:buFont typeface="Arial" charset="0"/>
              <a:buNone/>
              <a:defRPr/>
            </a:pPr>
            <a:r>
              <a:rPr lang="el-GR" sz="2000" i="1" smtClean="0">
                <a:effectLst>
                  <a:outerShdw blurRad="38100" dist="38100" dir="2700000" algn="tl">
                    <a:srgbClr val="C0C0C0"/>
                  </a:outerShdw>
                </a:effectLst>
                <a:latin typeface="Comic Sans MS" pitchFamily="66" charset="0"/>
              </a:rPr>
              <a:t> της νεφρίτιδας, αν υπάρχει</a:t>
            </a:r>
            <a:r>
              <a:rPr lang="en-US" sz="2000" i="1" smtClean="0">
                <a:effectLst>
                  <a:outerShdw blurRad="38100" dist="38100" dir="2700000" algn="tl">
                    <a:srgbClr val="C0C0C0"/>
                  </a:outerShdw>
                </a:effectLst>
                <a:latin typeface="Comic Sans MS" pitchFamily="66" charset="0"/>
              </a:rPr>
              <a:t>,</a:t>
            </a:r>
            <a:r>
              <a:rPr lang="el-GR" sz="2000" i="1" smtClean="0">
                <a:effectLst>
                  <a:outerShdw blurRad="38100" dist="38100" dir="2700000" algn="tl">
                    <a:srgbClr val="C0C0C0"/>
                  </a:outerShdw>
                </a:effectLst>
                <a:latin typeface="Comic Sans MS" pitchFamily="66" charset="0"/>
              </a:rPr>
              <a:t> δεν χρειάζεται ανοσοκαταστολή</a:t>
            </a:r>
          </a:p>
          <a:p>
            <a:pPr>
              <a:lnSpc>
                <a:spcPct val="80000"/>
              </a:lnSpc>
              <a:buFont typeface="Arial" charset="0"/>
              <a:buNone/>
              <a:defRPr/>
            </a:pPr>
            <a:endParaRPr lang="el-GR" sz="2000" i="1" smtClean="0">
              <a:effectLst>
                <a:outerShdw blurRad="38100" dist="38100" dir="2700000" algn="tl">
                  <a:srgbClr val="C0C0C0"/>
                </a:outerShdw>
              </a:effectLst>
              <a:latin typeface="Comic Sans MS" pitchFamily="66" charset="0"/>
            </a:endParaRPr>
          </a:p>
          <a:p>
            <a:pPr>
              <a:lnSpc>
                <a:spcPct val="80000"/>
              </a:lnSpc>
              <a:buFont typeface="Arial" charset="0"/>
              <a:buNone/>
              <a:defRPr/>
            </a:pPr>
            <a:endParaRPr lang="el-GR" sz="1600" i="1" smtClean="0">
              <a:effectLst>
                <a:outerShdw blurRad="38100" dist="38100" dir="2700000" algn="tl">
                  <a:srgbClr val="C0C0C0"/>
                </a:outerShdw>
              </a:effectLst>
              <a:latin typeface="Comic Sans MS" pitchFamily="66" charset="0"/>
            </a:endParaRPr>
          </a:p>
          <a:p>
            <a:pPr>
              <a:lnSpc>
                <a:spcPct val="80000"/>
              </a:lnSpc>
              <a:buFont typeface="Arial" charset="0"/>
              <a:buNone/>
              <a:defRPr/>
            </a:pPr>
            <a:r>
              <a:rPr lang="el-GR" sz="1600" i="1" smtClean="0">
                <a:effectLst>
                  <a:outerShdw blurRad="38100" dist="38100" dir="2700000" algn="tl">
                    <a:srgbClr val="C0C0C0"/>
                  </a:outerShdw>
                </a:effectLst>
                <a:latin typeface="Comic Sans MS" pitchFamily="66" charset="0"/>
              </a:rPr>
              <a:t> </a:t>
            </a:r>
            <a:endParaRPr lang="en-US" sz="1600" i="1" smtClean="0">
              <a:effectLst>
                <a:outerShdw blurRad="38100" dist="38100" dir="2700000" algn="tl">
                  <a:srgbClr val="C0C0C0"/>
                </a:outerShdw>
              </a:effectLst>
              <a:latin typeface="Comic Sans MS" pitchFamily="66" charset="0"/>
            </a:endParaRPr>
          </a:p>
        </p:txBody>
      </p:sp>
      <p:sp>
        <p:nvSpPr>
          <p:cNvPr id="43012" name="Text Box 4"/>
          <p:cNvSpPr txBox="1">
            <a:spLocks noChangeArrowheads="1"/>
          </p:cNvSpPr>
          <p:nvPr/>
        </p:nvSpPr>
        <p:spPr bwMode="auto">
          <a:xfrm>
            <a:off x="468313" y="1700213"/>
            <a:ext cx="8278812" cy="1463675"/>
          </a:xfrm>
          <a:prstGeom prst="rect">
            <a:avLst/>
          </a:prstGeom>
          <a:noFill/>
          <a:ln w="9525">
            <a:noFill/>
            <a:miter lim="800000"/>
            <a:headEnd/>
            <a:tailEnd/>
          </a:ln>
          <a:effectLst/>
        </p:spPr>
        <p:txBody>
          <a:bodyPr>
            <a:spAutoFit/>
          </a:bodyPr>
          <a:lstStyle/>
          <a:p>
            <a:pPr>
              <a:defRPr/>
            </a:pPr>
            <a:r>
              <a:rPr lang="el-GR" sz="2000" i="1">
                <a:effectLst>
                  <a:outerShdw blurRad="38100" dist="38100" dir="2700000" algn="tl">
                    <a:srgbClr val="C0C0C0"/>
                  </a:outerShdw>
                </a:effectLst>
              </a:rPr>
              <a:t>Η κλινική εικόνα δεν αντανακλά με ακρίβεια την έκταση των </a:t>
            </a:r>
          </a:p>
          <a:p>
            <a:pPr>
              <a:defRPr/>
            </a:pPr>
            <a:r>
              <a:rPr lang="el-GR" sz="2000" i="1">
                <a:effectLst>
                  <a:outerShdw blurRad="38100" dist="38100" dir="2700000" algn="tl">
                    <a:srgbClr val="C0C0C0"/>
                  </a:outerShdw>
                </a:effectLst>
              </a:rPr>
              <a:t>ιστολογικών αλλοιώσεων, π.χ. σε ήπια λευκωματουρία, φυσιολογική κρεατινίνη μπορεί να υποκρύπτεται κατηγορία </a:t>
            </a:r>
            <a:r>
              <a:rPr lang="en-US" sz="2000" i="1">
                <a:effectLst>
                  <a:outerShdw blurRad="38100" dist="38100" dir="2700000" algn="tl">
                    <a:srgbClr val="C0C0C0"/>
                  </a:outerShdw>
                </a:effectLst>
              </a:rPr>
              <a:t>IV</a:t>
            </a:r>
            <a:r>
              <a:rPr lang="el-GR" sz="2000" i="1">
                <a:effectLst>
                  <a:outerShdw blurRad="38100" dist="38100" dir="2700000" algn="tl">
                    <a:srgbClr val="C0C0C0"/>
                  </a:outerShdw>
                </a:effectLst>
              </a:rPr>
              <a:t> (15% </a:t>
            </a:r>
            <a:r>
              <a:rPr lang="en-US" sz="2000" i="1">
                <a:effectLst>
                  <a:outerShdw blurRad="38100" dist="38100" dir="2700000" algn="tl">
                    <a:srgbClr val="C0C0C0"/>
                  </a:outerShdw>
                </a:effectLst>
              </a:rPr>
              <a:t>III </a:t>
            </a:r>
            <a:r>
              <a:rPr lang="el-GR" sz="2000" i="1">
                <a:effectLst>
                  <a:outerShdw blurRad="38100" dist="38100" dir="2700000" algn="tl">
                    <a:srgbClr val="C0C0C0"/>
                  </a:outerShdw>
                </a:effectLst>
              </a:rPr>
              <a:t>ή </a:t>
            </a:r>
            <a:r>
              <a:rPr lang="en-US" sz="2000" i="1">
                <a:effectLst>
                  <a:outerShdw blurRad="38100" dist="38100" dir="2700000" algn="tl">
                    <a:srgbClr val="C0C0C0"/>
                  </a:outerShdw>
                </a:effectLst>
              </a:rPr>
              <a:t>IV)</a:t>
            </a:r>
            <a:endParaRPr lang="el-GR" sz="2000" i="1">
              <a:effectLst>
                <a:outerShdw blurRad="38100" dist="38100" dir="2700000" algn="tl">
                  <a:srgbClr val="C0C0C0"/>
                </a:outerShdw>
              </a:effectLst>
            </a:endParaRPr>
          </a:p>
          <a:p>
            <a:pPr>
              <a:spcBef>
                <a:spcPct val="50000"/>
              </a:spcBef>
              <a:defRPr/>
            </a:pPr>
            <a:endParaRPr lang="en-GB" sz="200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p:cNvSpPr>
          <p:nvPr>
            <p:ph type="title"/>
          </p:nvPr>
        </p:nvSpPr>
        <p:spPr/>
        <p:txBody>
          <a:bodyPr/>
          <a:lstStyle/>
          <a:p>
            <a:pPr eaLnBrk="1" hangingPunct="1">
              <a:defRPr/>
            </a:pPr>
            <a:r>
              <a:rPr lang="el-GR" sz="3200" b="1" i="1" smtClean="0">
                <a:solidFill>
                  <a:srgbClr val="FF0000"/>
                </a:solidFill>
                <a:effectLst>
                  <a:outerShdw blurRad="38100" dist="38100" dir="2700000" algn="tl">
                    <a:srgbClr val="C0C0C0"/>
                  </a:outerShdw>
                </a:effectLst>
                <a:latin typeface="Arial" charset="0"/>
              </a:rPr>
              <a:t>ΕΝΔΕΙΞΕΙΣ ΒΙΟΨΙΑΣ ΝΕΦΡΟΥ</a:t>
            </a:r>
            <a:endParaRPr lang="en-GB" sz="3200" b="1" i="1" smtClean="0">
              <a:solidFill>
                <a:srgbClr val="FF0000"/>
              </a:solidFill>
              <a:effectLst>
                <a:outerShdw blurRad="38100" dist="38100" dir="2700000" algn="tl">
                  <a:srgbClr val="C0C0C0"/>
                </a:outerShdw>
              </a:effectLst>
              <a:latin typeface="Arial" charset="0"/>
            </a:endParaRPr>
          </a:p>
        </p:txBody>
      </p:sp>
      <p:sp>
        <p:nvSpPr>
          <p:cNvPr id="15362" name="Rectangle 3"/>
          <p:cNvSpPr>
            <a:spLocks noGrp="1"/>
          </p:cNvSpPr>
          <p:nvPr>
            <p:ph type="body" idx="1"/>
          </p:nvPr>
        </p:nvSpPr>
        <p:spPr>
          <a:xfrm>
            <a:off x="179388" y="765175"/>
            <a:ext cx="8964612" cy="6092825"/>
          </a:xfrm>
        </p:spPr>
        <p:txBody>
          <a:bodyPr/>
          <a:lstStyle/>
          <a:p>
            <a:pPr eaLnBrk="1" hangingPunct="1">
              <a:buFont typeface="Arial" charset="0"/>
              <a:buNone/>
              <a:defRPr/>
            </a:pPr>
            <a:r>
              <a:rPr lang="el-GR" sz="2400" i="1" smtClean="0">
                <a:latin typeface="Comic Sans MS" pitchFamily="66" charset="0"/>
              </a:rPr>
              <a:t> </a:t>
            </a:r>
          </a:p>
          <a:p>
            <a:pPr eaLnBrk="1" hangingPunct="1">
              <a:buFont typeface="Arial" charset="0"/>
              <a:buNone/>
              <a:defRPr/>
            </a:pPr>
            <a:r>
              <a:rPr lang="el-GR" sz="2400" i="1" smtClean="0">
                <a:latin typeface="Comic Sans MS" pitchFamily="66" charset="0"/>
              </a:rPr>
              <a:t>                              </a:t>
            </a:r>
            <a:r>
              <a:rPr lang="el-GR" sz="2800" b="1" i="1" smtClean="0">
                <a:solidFill>
                  <a:schemeClr val="tx2"/>
                </a:solidFill>
                <a:effectLst>
                  <a:outerShdw blurRad="38100" dist="38100" dir="2700000" algn="tl">
                    <a:srgbClr val="C0C0C0"/>
                  </a:outerShdw>
                </a:effectLst>
                <a:latin typeface="Comic Sans MS" pitchFamily="66" charset="0"/>
              </a:rPr>
              <a:t>ΠΡΩΤΗ ΒΙΟΨΙΑ</a:t>
            </a:r>
          </a:p>
          <a:p>
            <a:pPr eaLnBrk="1" hangingPunct="1">
              <a:buFont typeface="Arial" charset="0"/>
              <a:buNone/>
              <a:defRPr/>
            </a:pPr>
            <a:r>
              <a:rPr lang="el-GR" sz="2400" i="1" smtClean="0">
                <a:effectLst>
                  <a:outerShdw blurRad="38100" dist="38100" dir="2700000" algn="tl">
                    <a:srgbClr val="C0C0C0"/>
                  </a:outerShdw>
                </a:effectLst>
                <a:latin typeface="Comic Sans MS" pitchFamily="66" charset="0"/>
              </a:rPr>
              <a:t>Σε ενδείξεις νεφρικής νόσου, όπως λευκωματουρία &gt;0,5 </a:t>
            </a:r>
            <a:r>
              <a:rPr lang="en-US" sz="2400" i="1" smtClean="0">
                <a:effectLst>
                  <a:outerShdw blurRad="38100" dist="38100" dir="2700000" algn="tl">
                    <a:srgbClr val="C0C0C0"/>
                  </a:outerShdw>
                </a:effectLst>
                <a:latin typeface="Comic Sans MS" pitchFamily="66" charset="0"/>
              </a:rPr>
              <a:t>g&gt;24</a:t>
            </a:r>
            <a:r>
              <a:rPr lang="el-GR" sz="2400" i="1" smtClean="0">
                <a:effectLst>
                  <a:outerShdw blurRad="38100" dist="38100" dir="2700000" algn="tl">
                    <a:srgbClr val="C0C0C0"/>
                  </a:outerShdw>
                </a:effectLst>
                <a:latin typeface="Comic Sans MS" pitchFamily="66" charset="0"/>
              </a:rPr>
              <a:t>ωρο, &gt;5 ερυθρά (δύσμορφα) κ.ο.π., κυτταρικοί κύλινδροι </a:t>
            </a:r>
          </a:p>
          <a:p>
            <a:pPr eaLnBrk="1" hangingPunct="1">
              <a:buFont typeface="Arial" charset="0"/>
              <a:buNone/>
              <a:defRPr/>
            </a:pPr>
            <a:r>
              <a:rPr lang="el-GR" sz="2400" i="1" smtClean="0">
                <a:effectLst>
                  <a:outerShdw blurRad="38100" dist="38100" dir="2700000" algn="tl">
                    <a:srgbClr val="C0C0C0"/>
                  </a:outerShdw>
                </a:effectLst>
                <a:latin typeface="Comic Sans MS" pitchFamily="66" charset="0"/>
              </a:rPr>
              <a:t>    ή και σε ανεξήγητη νεφρική ανεπάρκεια χωρίς ενεργό ίζημα.</a:t>
            </a:r>
          </a:p>
          <a:p>
            <a:pPr eaLnBrk="1" hangingPunct="1">
              <a:buFont typeface="Arial" charset="0"/>
              <a:buNone/>
              <a:defRPr/>
            </a:pPr>
            <a:r>
              <a:rPr lang="el-GR" sz="2400" i="1" smtClean="0">
                <a:effectLst>
                  <a:outerShdw blurRad="38100" dist="38100" dir="2700000" algn="tl">
                    <a:srgbClr val="C0C0C0"/>
                  </a:outerShdw>
                </a:effectLst>
                <a:latin typeface="Comic Sans MS" pitchFamily="66" charset="0"/>
              </a:rPr>
              <a:t>Σε </a:t>
            </a:r>
            <a:r>
              <a:rPr lang="en-US" sz="2400" i="1" smtClean="0">
                <a:effectLst>
                  <a:outerShdw blurRad="38100" dist="38100" dir="2700000" algn="tl">
                    <a:srgbClr val="C0C0C0"/>
                  </a:outerShdw>
                </a:effectLst>
                <a:latin typeface="Comic Sans MS" pitchFamily="66" charset="0"/>
              </a:rPr>
              <a:t>GFR &lt; 30 mL/1´ </a:t>
            </a:r>
            <a:r>
              <a:rPr lang="el-GR" sz="2400" i="1" smtClean="0">
                <a:effectLst>
                  <a:outerShdw blurRad="38100" dist="38100" dir="2700000" algn="tl">
                    <a:srgbClr val="C0C0C0"/>
                  </a:outerShdw>
                </a:effectLst>
                <a:latin typeface="Comic Sans MS" pitchFamily="66" charset="0"/>
              </a:rPr>
              <a:t>όταν υπάρχει ικανοποιητικό μέγεθος </a:t>
            </a:r>
          </a:p>
          <a:p>
            <a:pPr eaLnBrk="1" hangingPunct="1">
              <a:buFont typeface="Arial" charset="0"/>
              <a:buNone/>
              <a:defRPr/>
            </a:pPr>
            <a:r>
              <a:rPr lang="el-GR" sz="2400" i="1" smtClean="0">
                <a:effectLst>
                  <a:outerShdw blurRad="38100" dist="38100" dir="2700000" algn="tl">
                    <a:srgbClr val="C0C0C0"/>
                  </a:outerShdw>
                </a:effectLst>
                <a:latin typeface="Comic Sans MS" pitchFamily="66" charset="0"/>
              </a:rPr>
              <a:t>  νεφρών (&gt;9 </a:t>
            </a:r>
            <a:r>
              <a:rPr lang="en-US" sz="2400" i="1" smtClean="0">
                <a:effectLst>
                  <a:outerShdw blurRad="38100" dist="38100" dir="2700000" algn="tl">
                    <a:srgbClr val="C0C0C0"/>
                  </a:outerShdw>
                </a:effectLst>
                <a:latin typeface="Comic Sans MS" pitchFamily="66" charset="0"/>
              </a:rPr>
              <a:t>cm</a:t>
            </a:r>
            <a:r>
              <a:rPr lang="el-GR" sz="2400" i="1" smtClean="0">
                <a:effectLst>
                  <a:outerShdw blurRad="38100" dist="38100" dir="2700000" algn="tl">
                    <a:srgbClr val="C0C0C0"/>
                  </a:outerShdw>
                </a:effectLst>
                <a:latin typeface="Comic Sans MS" pitchFamily="66" charset="0"/>
              </a:rPr>
              <a:t>) και ενδείξεις ενεργού νόσου (λευκωματουρία </a:t>
            </a:r>
          </a:p>
          <a:p>
            <a:pPr eaLnBrk="1" hangingPunct="1">
              <a:buFont typeface="Arial" charset="0"/>
              <a:buNone/>
              <a:defRPr/>
            </a:pPr>
            <a:r>
              <a:rPr lang="el-GR" sz="2400" i="1" smtClean="0">
                <a:effectLst>
                  <a:outerShdw blurRad="38100" dist="38100" dir="2700000" algn="tl">
                    <a:srgbClr val="C0C0C0"/>
                  </a:outerShdw>
                </a:effectLst>
                <a:latin typeface="Comic Sans MS" pitchFamily="66" charset="0"/>
              </a:rPr>
              <a:t>  με δύσμορφα ερυθρά, λευκοκυτουρία ή κυτταρικοί κύλινδροι). </a:t>
            </a:r>
          </a:p>
          <a:p>
            <a:pPr eaLnBrk="1" hangingPunct="1">
              <a:buFont typeface="Arial" charset="0"/>
              <a:buNone/>
              <a:defRPr/>
            </a:pPr>
            <a:r>
              <a:rPr lang="el-GR" sz="2400" i="1" smtClean="0">
                <a:effectLst>
                  <a:outerShdw blurRad="38100" dist="38100" dir="2700000" algn="tl">
                    <a:srgbClr val="C0C0C0"/>
                  </a:outerShdw>
                </a:effectLst>
                <a:latin typeface="Comic Sans MS" pitchFamily="66" charset="0"/>
              </a:rPr>
              <a:t>Η βιοψία πρέπει να γίνεται </a:t>
            </a:r>
            <a:r>
              <a:rPr lang="el-GR" sz="2400" b="1" i="1" smtClean="0">
                <a:solidFill>
                  <a:srgbClr val="003366"/>
                </a:solidFill>
                <a:effectLst>
                  <a:outerShdw blurRad="38100" dist="38100" dir="2700000" algn="tl">
                    <a:srgbClr val="C0C0C0"/>
                  </a:outerShdw>
                </a:effectLst>
                <a:latin typeface="Comic Sans MS" pitchFamily="66" charset="0"/>
              </a:rPr>
              <a:t>άμεσα</a:t>
            </a:r>
            <a:r>
              <a:rPr lang="el-GR" sz="2400" i="1" smtClean="0">
                <a:effectLst>
                  <a:outerShdw blurRad="38100" dist="38100" dir="2700000" algn="tl">
                    <a:srgbClr val="C0C0C0"/>
                  </a:outerShdw>
                </a:effectLst>
                <a:latin typeface="Comic Sans MS" pitchFamily="66" charset="0"/>
              </a:rPr>
              <a:t>, το αργότερο εντός ενός μηνός και προτιμότερα πρό χορήγησης ανοσοκαταστολής. Όταν όμως δεν είναι τεχνικά δυνατόν πρέπει να χορηγείται θεραπεία με κορτικοειδή και μετά βιοψία νεφρού</a:t>
            </a:r>
          </a:p>
        </p:txBody>
      </p:sp>
      <p:sp>
        <p:nvSpPr>
          <p:cNvPr id="23555" name="Rectangle 4"/>
          <p:cNvSpPr>
            <a:spLocks noChangeArrowheads="1"/>
          </p:cNvSpPr>
          <p:nvPr/>
        </p:nvSpPr>
        <p:spPr bwMode="auto">
          <a:xfrm>
            <a:off x="6516688" y="6583363"/>
            <a:ext cx="2627312" cy="274637"/>
          </a:xfrm>
          <a:prstGeom prst="rect">
            <a:avLst/>
          </a:prstGeom>
          <a:noFill/>
          <a:ln w="9525">
            <a:noFill/>
            <a:miter lim="800000"/>
            <a:headEnd/>
            <a:tailEnd/>
          </a:ln>
        </p:spPr>
        <p:txBody>
          <a:bodyPr wrap="none">
            <a:spAutoFit/>
          </a:bodyPr>
          <a:lstStyle/>
          <a:p>
            <a:pPr>
              <a:spcBef>
                <a:spcPct val="20000"/>
              </a:spcBef>
              <a:buFont typeface="Arial" charset="0"/>
              <a:buNone/>
              <a:defRPr/>
            </a:pPr>
            <a:r>
              <a:rPr lang="en-US" sz="1200" i="1">
                <a:effectLst>
                  <a:outerShdw blurRad="38100" dist="38100" dir="2700000" algn="tl">
                    <a:srgbClr val="C0C0C0"/>
                  </a:outerShdw>
                </a:effectLst>
              </a:rPr>
              <a:t>Ann Rheum Dis 2012;71:1771–1782</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p:cNvSpPr>
          <p:nvPr>
            <p:ph type="title"/>
          </p:nvPr>
        </p:nvSpPr>
        <p:spPr/>
        <p:txBody>
          <a:bodyPr/>
          <a:lstStyle/>
          <a:p>
            <a:pPr>
              <a:defRPr/>
            </a:pPr>
            <a:r>
              <a:rPr lang="el-GR" sz="3200" b="1" i="1" smtClean="0">
                <a:solidFill>
                  <a:srgbClr val="FF0000"/>
                </a:solidFill>
                <a:effectLst>
                  <a:outerShdw blurRad="38100" dist="38100" dir="2700000" algn="tl">
                    <a:srgbClr val="C0C0C0"/>
                  </a:outerShdw>
                </a:effectLst>
                <a:latin typeface="Arial" charset="0"/>
              </a:rPr>
              <a:t>ΕΝΔΕΙΞΕΙΣ ΒΙΟΨΙΑΣ ΝΕΦΡΟΥ</a:t>
            </a:r>
            <a:endParaRPr lang="en-GB" sz="3200" b="1" i="1" smtClean="0">
              <a:solidFill>
                <a:srgbClr val="FF0000"/>
              </a:solidFill>
              <a:effectLst>
                <a:outerShdw blurRad="38100" dist="38100" dir="2700000" algn="tl">
                  <a:srgbClr val="C0C0C0"/>
                </a:outerShdw>
              </a:effectLst>
              <a:latin typeface="Arial" charset="0"/>
            </a:endParaRPr>
          </a:p>
        </p:txBody>
      </p:sp>
      <p:sp>
        <p:nvSpPr>
          <p:cNvPr id="68611" name="Rectangle 3"/>
          <p:cNvSpPr>
            <a:spLocks noGrp="1"/>
          </p:cNvSpPr>
          <p:nvPr>
            <p:ph type="body" idx="1"/>
          </p:nvPr>
        </p:nvSpPr>
        <p:spPr>
          <a:xfrm>
            <a:off x="179388" y="1600200"/>
            <a:ext cx="8507412" cy="5257800"/>
          </a:xfrm>
        </p:spPr>
        <p:txBody>
          <a:bodyPr/>
          <a:lstStyle/>
          <a:p>
            <a:pPr>
              <a:buFont typeface="Arial" charset="0"/>
              <a:buNone/>
              <a:defRPr/>
            </a:pPr>
            <a:r>
              <a:rPr lang="el-GR" sz="2800" dirty="0" smtClean="0"/>
              <a:t> </a:t>
            </a:r>
            <a:r>
              <a:rPr lang="el-GR" sz="2800" b="1" i="1" dirty="0" smtClean="0">
                <a:solidFill>
                  <a:srgbClr val="FF0000"/>
                </a:solidFill>
                <a:effectLst>
                  <a:outerShdw blurRad="38100" dist="38100" dir="2700000" algn="tl">
                    <a:srgbClr val="C0C0C0"/>
                  </a:outerShdw>
                </a:effectLst>
                <a:latin typeface="Comic Sans MS" pitchFamily="66" charset="0"/>
              </a:rPr>
              <a:t>ΕΠΑΝΑΛΗΠΤΙΚΗ ΒΙΟΨΙΑ</a:t>
            </a:r>
          </a:p>
          <a:p>
            <a:pPr>
              <a:buFont typeface="Arial" charset="0"/>
              <a:buNone/>
              <a:defRPr/>
            </a:pPr>
            <a:r>
              <a:rPr lang="el-GR" sz="2800" b="1" i="1" dirty="0" smtClean="0">
                <a:solidFill>
                  <a:schemeClr val="tx2"/>
                </a:solidFill>
                <a:effectLst>
                  <a:outerShdw blurRad="38100" dist="38100" dir="2700000" algn="tl">
                    <a:srgbClr val="C0C0C0"/>
                  </a:outerShdw>
                </a:effectLst>
                <a:latin typeface="Comic Sans MS" pitchFamily="66" charset="0"/>
              </a:rPr>
              <a:t> </a:t>
            </a:r>
            <a:r>
              <a:rPr lang="el-GR" sz="2400" b="1" i="1" dirty="0" smtClean="0">
                <a:solidFill>
                  <a:schemeClr val="folHlink"/>
                </a:solidFill>
                <a:effectLst>
                  <a:outerShdw blurRad="38100" dist="38100" dir="2700000" algn="tl">
                    <a:srgbClr val="C0C0C0"/>
                  </a:outerShdw>
                </a:effectLst>
                <a:latin typeface="Comic Sans MS" pitchFamily="66" charset="0"/>
              </a:rPr>
              <a:t>Καθορίζει την πρόγνωση και τη θεραπεία σε υποτροπή </a:t>
            </a:r>
          </a:p>
          <a:p>
            <a:pPr>
              <a:buFont typeface="Arial" charset="0"/>
              <a:buNone/>
              <a:defRPr/>
            </a:pPr>
            <a:r>
              <a:rPr lang="el-GR" sz="2400" b="1" i="1" dirty="0" smtClean="0">
                <a:solidFill>
                  <a:schemeClr val="folHlink"/>
                </a:solidFill>
                <a:effectLst>
                  <a:outerShdw blurRad="38100" dist="38100" dir="2700000" algn="tl">
                    <a:srgbClr val="C0C0C0"/>
                  </a:outerShdw>
                </a:effectLst>
                <a:latin typeface="Comic Sans MS" pitchFamily="66" charset="0"/>
              </a:rPr>
              <a:t>  της νεφρίτιδας μετά από πλήρη ύφεση ή σε ανθεκτική </a:t>
            </a:r>
          </a:p>
          <a:p>
            <a:pPr>
              <a:buFont typeface="Arial" charset="0"/>
              <a:buNone/>
              <a:defRPr/>
            </a:pPr>
            <a:r>
              <a:rPr lang="el-GR" sz="2400" b="1" i="1" dirty="0" smtClean="0">
                <a:solidFill>
                  <a:schemeClr val="folHlink"/>
                </a:solidFill>
                <a:effectLst>
                  <a:outerShdw blurRad="38100" dist="38100" dir="2700000" algn="tl">
                    <a:srgbClr val="C0C0C0"/>
                  </a:outerShdw>
                </a:effectLst>
                <a:latin typeface="Comic Sans MS" pitchFamily="66" charset="0"/>
              </a:rPr>
              <a:t>  νόσο.</a:t>
            </a:r>
          </a:p>
          <a:p>
            <a:pPr>
              <a:buFont typeface="Arial" charset="0"/>
              <a:buNone/>
              <a:defRPr/>
            </a:pPr>
            <a:r>
              <a:rPr lang="el-GR" sz="2400" b="1" i="1" dirty="0" smtClean="0">
                <a:effectLst>
                  <a:outerShdw blurRad="38100" dist="38100" dir="2700000" algn="tl">
                    <a:srgbClr val="C0C0C0"/>
                  </a:outerShdw>
                </a:effectLst>
                <a:latin typeface="Comic Sans MS" pitchFamily="66" charset="0"/>
              </a:rPr>
              <a:t> </a:t>
            </a:r>
          </a:p>
          <a:p>
            <a:pPr>
              <a:buFont typeface="Arial" charset="0"/>
              <a:buNone/>
              <a:defRPr/>
            </a:pPr>
            <a:r>
              <a:rPr lang="el-GR" sz="2400" b="1" i="1" dirty="0" smtClean="0">
                <a:effectLst>
                  <a:outerShdw blurRad="38100" dist="38100" dir="2700000" algn="tl">
                    <a:srgbClr val="C0C0C0"/>
                  </a:outerShdw>
                </a:effectLst>
                <a:latin typeface="Comic Sans MS" pitchFamily="66" charset="0"/>
              </a:rPr>
              <a:t> Σε κλινικές μελέτες προσδιορίζει την απάντηση στη </a:t>
            </a:r>
          </a:p>
          <a:p>
            <a:pPr>
              <a:buFont typeface="Arial" charset="0"/>
              <a:buNone/>
              <a:defRPr/>
            </a:pPr>
            <a:r>
              <a:rPr lang="el-GR" sz="2400" b="1" i="1" dirty="0" smtClean="0">
                <a:effectLst>
                  <a:outerShdw blurRad="38100" dist="38100" dir="2700000" algn="tl">
                    <a:srgbClr val="C0C0C0"/>
                  </a:outerShdw>
                </a:effectLst>
                <a:latin typeface="Comic Sans MS" pitchFamily="66" charset="0"/>
              </a:rPr>
              <a:t>  θεραπεία με τις αλλαγές του δείκτη χρονιότητας </a:t>
            </a:r>
            <a:endParaRPr lang="en-GB" sz="2400" b="1" i="1" dirty="0" smtClean="0">
              <a:effectLst>
                <a:outerShdw blurRad="38100" dist="38100" dir="2700000" algn="tl">
                  <a:srgbClr val="C0C0C0"/>
                </a:outerShdw>
              </a:effectLst>
              <a:latin typeface="Comic Sans MS" pitchFamily="66" charset="0"/>
            </a:endParaRPr>
          </a:p>
        </p:txBody>
      </p:sp>
      <p:sp>
        <p:nvSpPr>
          <p:cNvPr id="49155" name="Rectangle 4"/>
          <p:cNvSpPr>
            <a:spLocks noChangeArrowheads="1"/>
          </p:cNvSpPr>
          <p:nvPr/>
        </p:nvSpPr>
        <p:spPr bwMode="auto">
          <a:xfrm>
            <a:off x="6516688" y="6583363"/>
            <a:ext cx="2627312" cy="274637"/>
          </a:xfrm>
          <a:prstGeom prst="rect">
            <a:avLst/>
          </a:prstGeom>
          <a:noFill/>
          <a:ln w="9525">
            <a:noFill/>
            <a:miter lim="800000"/>
            <a:headEnd/>
            <a:tailEnd/>
          </a:ln>
        </p:spPr>
        <p:txBody>
          <a:bodyPr wrap="none">
            <a:spAutoFit/>
          </a:bodyPr>
          <a:lstStyle/>
          <a:p>
            <a:r>
              <a:rPr lang="en-GB" sz="1200"/>
              <a:t>Ann Rheum Dis 2012;71:1771–1782</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title"/>
          </p:nvPr>
        </p:nvSpPr>
        <p:spPr>
          <a:xfrm>
            <a:off x="457200" y="274638"/>
            <a:ext cx="8229600" cy="777875"/>
          </a:xfrm>
        </p:spPr>
        <p:txBody>
          <a:bodyPr/>
          <a:lstStyle/>
          <a:p>
            <a:pPr>
              <a:defRPr/>
            </a:pPr>
            <a:r>
              <a:rPr lang="el-GR" sz="3200" b="1" i="1" smtClean="0">
                <a:solidFill>
                  <a:srgbClr val="FF0000"/>
                </a:solidFill>
                <a:effectLst>
                  <a:outerShdw blurRad="38100" dist="38100" dir="2700000" algn="tl">
                    <a:srgbClr val="C0C0C0"/>
                  </a:outerShdw>
                </a:effectLst>
                <a:latin typeface="Arial" charset="0"/>
              </a:rPr>
              <a:t>ΕΝΔΕΙΞΕΙΣ ΒΙΟΨΙΑΣ ΝΕΦΡΟΥ</a:t>
            </a:r>
            <a:endParaRPr lang="en-GB" sz="3200" b="1" i="1" smtClean="0">
              <a:solidFill>
                <a:srgbClr val="FF0000"/>
              </a:solidFill>
              <a:effectLst>
                <a:outerShdw blurRad="38100" dist="38100" dir="2700000" algn="tl">
                  <a:srgbClr val="C0C0C0"/>
                </a:outerShdw>
              </a:effectLst>
              <a:latin typeface="Arial" charset="0"/>
            </a:endParaRPr>
          </a:p>
        </p:txBody>
      </p:sp>
      <p:sp>
        <p:nvSpPr>
          <p:cNvPr id="77827" name="Rectangle 3"/>
          <p:cNvSpPr>
            <a:spLocks noGrp="1"/>
          </p:cNvSpPr>
          <p:nvPr>
            <p:ph type="body" idx="1"/>
          </p:nvPr>
        </p:nvSpPr>
        <p:spPr>
          <a:xfrm>
            <a:off x="0" y="1196975"/>
            <a:ext cx="9144000" cy="5661025"/>
          </a:xfrm>
        </p:spPr>
        <p:txBody>
          <a:bodyPr/>
          <a:lstStyle/>
          <a:p>
            <a:pPr>
              <a:buFont typeface="Arial" charset="0"/>
              <a:buNone/>
              <a:defRPr/>
            </a:pPr>
            <a:r>
              <a:rPr lang="el-GR" sz="2800" b="1" i="1" smtClean="0">
                <a:solidFill>
                  <a:srgbClr val="FF0000"/>
                </a:solidFill>
                <a:effectLst>
                  <a:outerShdw blurRad="38100" dist="38100" dir="2700000" algn="tl">
                    <a:srgbClr val="C0C0C0"/>
                  </a:outerShdw>
                </a:effectLst>
                <a:latin typeface="Comic Sans MS" pitchFamily="66" charset="0"/>
              </a:rPr>
              <a:t>ΕΠΑΝΑΛΗΠΤΙΚΗ ΒΙΟΨΙΑ</a:t>
            </a:r>
            <a:endParaRPr lang="en-US" sz="2800" b="1" i="1" smtClean="0">
              <a:solidFill>
                <a:srgbClr val="FF0000"/>
              </a:solidFill>
              <a:effectLst>
                <a:outerShdw blurRad="38100" dist="38100" dir="2700000" algn="tl">
                  <a:srgbClr val="C0C0C0"/>
                </a:outerShdw>
              </a:effectLst>
              <a:latin typeface="Comic Sans MS" pitchFamily="66" charset="0"/>
            </a:endParaRPr>
          </a:p>
          <a:p>
            <a:pPr>
              <a:buFont typeface="Arial" charset="0"/>
              <a:buNone/>
              <a:defRPr/>
            </a:pPr>
            <a:r>
              <a:rPr lang="en-US" b="1" i="1" smtClean="0">
                <a:solidFill>
                  <a:srgbClr val="FF0000"/>
                </a:solidFill>
                <a:effectLst>
                  <a:outerShdw blurRad="38100" dist="38100" dir="2700000" algn="tl">
                    <a:srgbClr val="C0C0C0"/>
                  </a:outerShdw>
                </a:effectLst>
                <a:latin typeface="Comic Sans MS" pitchFamily="66" charset="0"/>
              </a:rPr>
              <a:t>·</a:t>
            </a:r>
            <a:r>
              <a:rPr lang="el-GR" sz="2400" i="1" smtClean="0">
                <a:solidFill>
                  <a:schemeClr val="tx2"/>
                </a:solidFill>
                <a:effectLst>
                  <a:outerShdw blurRad="38100" dist="38100" dir="2700000" algn="tl">
                    <a:srgbClr val="C0C0C0"/>
                  </a:outerShdw>
                </a:effectLst>
                <a:latin typeface="Comic Sans MS" pitchFamily="66" charset="0"/>
              </a:rPr>
              <a:t>Σε ελεγχόμενη νόσο αν εμφανισθεί, αύξηση λευκωματουρίας,  </a:t>
            </a:r>
          </a:p>
          <a:p>
            <a:pPr>
              <a:buFont typeface="Arial" charset="0"/>
              <a:buNone/>
              <a:defRPr/>
            </a:pPr>
            <a:r>
              <a:rPr lang="el-GR" sz="2400" i="1" smtClean="0">
                <a:solidFill>
                  <a:schemeClr val="tx2"/>
                </a:solidFill>
                <a:effectLst>
                  <a:outerShdw blurRad="38100" dist="38100" dir="2700000" algn="tl">
                    <a:srgbClr val="C0C0C0"/>
                  </a:outerShdw>
                </a:effectLst>
                <a:latin typeface="Comic Sans MS" pitchFamily="66" charset="0"/>
              </a:rPr>
              <a:t>            ενεργό ίζημα ή αύξηση</a:t>
            </a:r>
            <a:r>
              <a:rPr lang="en-US" sz="2400" i="1" smtClean="0">
                <a:solidFill>
                  <a:schemeClr val="tx2"/>
                </a:solidFill>
                <a:effectLst>
                  <a:outerShdw blurRad="38100" dist="38100" dir="2700000" algn="tl">
                    <a:srgbClr val="C0C0C0"/>
                  </a:outerShdw>
                </a:effectLst>
                <a:latin typeface="Comic Sans MS" pitchFamily="66" charset="0"/>
              </a:rPr>
              <a:t> Cr</a:t>
            </a:r>
            <a:r>
              <a:rPr lang="el-GR" sz="2400" i="1" smtClean="0">
                <a:solidFill>
                  <a:schemeClr val="tx2"/>
                </a:solidFill>
                <a:effectLst>
                  <a:outerShdw blurRad="38100" dist="38100" dir="2700000" algn="tl">
                    <a:srgbClr val="C0C0C0"/>
                  </a:outerShdw>
                </a:effectLst>
                <a:latin typeface="Comic Sans MS" pitchFamily="66" charset="0"/>
              </a:rPr>
              <a:t> ορού</a:t>
            </a:r>
          </a:p>
          <a:p>
            <a:pPr>
              <a:buFont typeface="Arial" charset="0"/>
              <a:buNone/>
              <a:defRPr/>
            </a:pPr>
            <a:r>
              <a:rPr lang="en-US" b="1" i="1" smtClean="0">
                <a:solidFill>
                  <a:srgbClr val="FF0000"/>
                </a:solidFill>
                <a:effectLst>
                  <a:outerShdw blurRad="38100" dist="38100" dir="2700000" algn="tl">
                    <a:srgbClr val="C0C0C0"/>
                  </a:outerShdw>
                </a:effectLst>
                <a:latin typeface="Comic Sans MS" pitchFamily="66" charset="0"/>
              </a:rPr>
              <a:t>·</a:t>
            </a:r>
            <a:r>
              <a:rPr lang="el-GR" sz="2400" i="1" smtClean="0">
                <a:solidFill>
                  <a:schemeClr val="tx2"/>
                </a:solidFill>
                <a:effectLst>
                  <a:outerShdw blurRad="38100" dist="38100" dir="2700000" algn="tl">
                    <a:srgbClr val="C0C0C0"/>
                  </a:outerShdw>
                </a:effectLst>
                <a:latin typeface="Comic Sans MS" pitchFamily="66" charset="0"/>
              </a:rPr>
              <a:t>Σε κατ. </a:t>
            </a:r>
            <a:r>
              <a:rPr lang="en-US" sz="2400" b="1" i="1" smtClean="0">
                <a:solidFill>
                  <a:schemeClr val="folHlink"/>
                </a:solidFill>
                <a:effectLst>
                  <a:outerShdw blurRad="38100" dist="38100" dir="2700000" algn="tl">
                    <a:srgbClr val="C0C0C0"/>
                  </a:outerShdw>
                </a:effectLst>
                <a:latin typeface="Comic Sans MS" pitchFamily="66" charset="0"/>
              </a:rPr>
              <a:t>V,</a:t>
            </a:r>
            <a:r>
              <a:rPr lang="en-US" sz="2400" i="1" smtClean="0">
                <a:solidFill>
                  <a:schemeClr val="tx2"/>
                </a:solidFill>
                <a:effectLst>
                  <a:outerShdw blurRad="38100" dist="38100" dir="2700000" algn="tl">
                    <a:srgbClr val="C0C0C0"/>
                  </a:outerShdw>
                </a:effectLst>
                <a:latin typeface="Comic Sans MS" pitchFamily="66" charset="0"/>
              </a:rPr>
              <a:t> </a:t>
            </a:r>
            <a:r>
              <a:rPr lang="el-GR" sz="2400" i="1" smtClean="0">
                <a:solidFill>
                  <a:schemeClr val="tx2"/>
                </a:solidFill>
                <a:effectLst>
                  <a:outerShdw blurRad="38100" dist="38100" dir="2700000" algn="tl">
                    <a:srgbClr val="C0C0C0"/>
                  </a:outerShdw>
                </a:effectLst>
                <a:latin typeface="Comic Sans MS" pitchFamily="66" charset="0"/>
              </a:rPr>
              <a:t>αν εμφανισθεί ενεργό ίζημα  </a:t>
            </a:r>
            <a:r>
              <a:rPr lang="en-US" sz="2400" i="1" smtClean="0">
                <a:solidFill>
                  <a:schemeClr val="tx2"/>
                </a:solidFill>
                <a:effectLst>
                  <a:outerShdw blurRad="38100" dist="38100" dir="2700000" algn="tl">
                    <a:srgbClr val="C0C0C0"/>
                  </a:outerShdw>
                </a:effectLst>
                <a:latin typeface="Comic Sans MS" pitchFamily="66" charset="0"/>
              </a:rPr>
              <a:t>         </a:t>
            </a:r>
            <a:r>
              <a:rPr lang="el-GR" sz="2400" i="1" smtClean="0">
                <a:solidFill>
                  <a:schemeClr val="tx2"/>
                </a:solidFill>
                <a:effectLst>
                  <a:outerShdw blurRad="38100" dist="38100" dir="2700000" algn="tl">
                    <a:srgbClr val="C0C0C0"/>
                  </a:outerShdw>
                </a:effectLst>
                <a:latin typeface="Comic Sans MS" pitchFamily="66" charset="0"/>
              </a:rPr>
              <a:t>μετ</a:t>
            </a:r>
            <a:r>
              <a:rPr lang="en-US" sz="2400" i="1" smtClean="0">
                <a:solidFill>
                  <a:schemeClr val="tx2"/>
                </a:solidFill>
                <a:effectLst>
                  <a:outerShdw blurRad="38100" dist="38100" dir="2700000" algn="tl">
                    <a:srgbClr val="C0C0C0"/>
                  </a:outerShdw>
                </a:effectLst>
                <a:latin typeface="Comic Sans MS" pitchFamily="66" charset="0"/>
              </a:rPr>
              <a:t>a</a:t>
            </a:r>
            <a:r>
              <a:rPr lang="el-GR" sz="2400" i="1" smtClean="0">
                <a:solidFill>
                  <a:schemeClr val="tx2"/>
                </a:solidFill>
                <a:effectLst>
                  <a:outerShdw blurRad="38100" dist="38100" dir="2700000" algn="tl">
                    <a:srgbClr val="C0C0C0"/>
                  </a:outerShdw>
                </a:effectLst>
                <a:latin typeface="Comic Sans MS" pitchFamily="66" charset="0"/>
              </a:rPr>
              <a:t>τροπή σε </a:t>
            </a:r>
            <a:r>
              <a:rPr lang="en-US" sz="2400" i="1" smtClean="0">
                <a:solidFill>
                  <a:schemeClr val="tx2"/>
                </a:solidFill>
                <a:effectLst>
                  <a:outerShdw blurRad="38100" dist="38100" dir="2700000" algn="tl">
                    <a:srgbClr val="C0C0C0"/>
                  </a:outerShdw>
                </a:effectLst>
                <a:latin typeface="Comic Sans MS" pitchFamily="66" charset="0"/>
              </a:rPr>
              <a:t>        </a:t>
            </a:r>
          </a:p>
          <a:p>
            <a:pPr>
              <a:buFont typeface="Arial" charset="0"/>
              <a:buNone/>
              <a:defRPr/>
            </a:pPr>
            <a:r>
              <a:rPr lang="en-US" sz="2400" i="1" smtClean="0">
                <a:solidFill>
                  <a:schemeClr val="tx2"/>
                </a:solidFill>
                <a:effectLst>
                  <a:outerShdw blurRad="38100" dist="38100" dir="2700000" algn="tl">
                    <a:srgbClr val="C0C0C0"/>
                  </a:outerShdw>
                </a:effectLst>
                <a:latin typeface="Comic Sans MS" pitchFamily="66" charset="0"/>
              </a:rPr>
              <a:t>                                                                     </a:t>
            </a:r>
            <a:r>
              <a:rPr lang="el-GR" sz="2400" i="1" smtClean="0">
                <a:solidFill>
                  <a:schemeClr val="tx2"/>
                </a:solidFill>
                <a:effectLst>
                  <a:outerShdw blurRad="38100" dist="38100" dir="2700000" algn="tl">
                    <a:srgbClr val="C0C0C0"/>
                  </a:outerShdw>
                </a:effectLst>
                <a:latin typeface="Comic Sans MS" pitchFamily="66" charset="0"/>
              </a:rPr>
              <a:t>υπερπλαστική </a:t>
            </a:r>
            <a:r>
              <a:rPr lang="el-GR" sz="2400" i="1" smtClean="0">
                <a:solidFill>
                  <a:srgbClr val="009900"/>
                </a:solidFill>
                <a:effectLst>
                  <a:outerShdw blurRad="38100" dist="38100" dir="2700000" algn="tl">
                    <a:srgbClr val="C0C0C0"/>
                  </a:outerShdw>
                </a:effectLst>
                <a:latin typeface="Comic Sans MS" pitchFamily="66" charset="0"/>
              </a:rPr>
              <a:t>(</a:t>
            </a:r>
            <a:r>
              <a:rPr lang="el-GR" sz="2400" b="1" i="1" smtClean="0">
                <a:solidFill>
                  <a:srgbClr val="009900"/>
                </a:solidFill>
                <a:effectLst>
                  <a:outerShdw blurRad="38100" dist="38100" dir="2700000" algn="tl">
                    <a:srgbClr val="C0C0C0"/>
                  </a:outerShdw>
                </a:effectLst>
                <a:latin typeface="Comic Sans MS" pitchFamily="66" charset="0"/>
              </a:rPr>
              <a:t>Ι</a:t>
            </a:r>
            <a:r>
              <a:rPr lang="en-US" sz="2400" b="1" i="1" smtClean="0">
                <a:solidFill>
                  <a:srgbClr val="009900"/>
                </a:solidFill>
                <a:effectLst>
                  <a:outerShdw blurRad="38100" dist="38100" dir="2700000" algn="tl">
                    <a:srgbClr val="C0C0C0"/>
                  </a:outerShdw>
                </a:effectLst>
                <a:latin typeface="Comic Sans MS" pitchFamily="66" charset="0"/>
              </a:rPr>
              <a:t>V)</a:t>
            </a:r>
          </a:p>
          <a:p>
            <a:pPr>
              <a:buFont typeface="Arial" charset="0"/>
              <a:buNone/>
              <a:defRPr/>
            </a:pPr>
            <a:r>
              <a:rPr lang="en-US" b="1" i="1" smtClean="0">
                <a:solidFill>
                  <a:srgbClr val="FF0000"/>
                </a:solidFill>
                <a:effectLst>
                  <a:outerShdw blurRad="38100" dist="38100" dir="2700000" algn="tl">
                    <a:srgbClr val="C0C0C0"/>
                  </a:outerShdw>
                </a:effectLst>
                <a:latin typeface="Comic Sans MS" pitchFamily="66" charset="0"/>
              </a:rPr>
              <a:t>·</a:t>
            </a:r>
            <a:r>
              <a:rPr lang="el-GR" sz="2400" i="1" smtClean="0">
                <a:solidFill>
                  <a:schemeClr val="tx2"/>
                </a:solidFill>
                <a:effectLst>
                  <a:outerShdw blurRad="38100" dist="38100" dir="2700000" algn="tl">
                    <a:srgbClr val="C0C0C0"/>
                  </a:outerShdw>
                </a:effectLst>
                <a:latin typeface="Comic Sans MS" pitchFamily="66" charset="0"/>
              </a:rPr>
              <a:t>Σε σταθερή </a:t>
            </a:r>
            <a:r>
              <a:rPr lang="el-GR" sz="2400" b="1" i="1" smtClean="0">
                <a:solidFill>
                  <a:schemeClr val="folHlink"/>
                </a:solidFill>
                <a:effectLst>
                  <a:outerShdw blurRad="38100" dist="38100" dir="2700000" algn="tl">
                    <a:srgbClr val="C0C0C0"/>
                  </a:outerShdw>
                </a:effectLst>
                <a:latin typeface="Comic Sans MS" pitchFamily="66" charset="0"/>
              </a:rPr>
              <a:t>υπερπλαστική ΝΛ</a:t>
            </a:r>
            <a:r>
              <a:rPr lang="el-GR" sz="2400" i="1" smtClean="0">
                <a:solidFill>
                  <a:schemeClr val="tx2"/>
                </a:solidFill>
                <a:effectLst>
                  <a:outerShdw blurRad="38100" dist="38100" dir="2700000" algn="tl">
                    <a:srgbClr val="C0C0C0"/>
                  </a:outerShdw>
                </a:effectLst>
                <a:latin typeface="Comic Sans MS" pitchFamily="66" charset="0"/>
              </a:rPr>
              <a:t> αν               ταυτόχρονα και </a:t>
            </a:r>
            <a:r>
              <a:rPr lang="en-US" sz="2400" b="1" i="1" smtClean="0">
                <a:solidFill>
                  <a:srgbClr val="009900"/>
                </a:solidFill>
                <a:effectLst>
                  <a:outerShdw blurRad="38100" dist="38100" dir="2700000" algn="tl">
                    <a:srgbClr val="C0C0C0"/>
                  </a:outerShdw>
                </a:effectLst>
                <a:latin typeface="Comic Sans MS" pitchFamily="66" charset="0"/>
              </a:rPr>
              <a:t>V</a:t>
            </a:r>
            <a:endParaRPr lang="el-GR" sz="2400" b="1" i="1" smtClean="0">
              <a:solidFill>
                <a:srgbClr val="009900"/>
              </a:solidFill>
              <a:effectLst>
                <a:outerShdw blurRad="38100" dist="38100" dir="2700000" algn="tl">
                  <a:srgbClr val="C0C0C0"/>
                </a:outerShdw>
              </a:effectLst>
              <a:latin typeface="Comic Sans MS" pitchFamily="66" charset="0"/>
            </a:endParaRPr>
          </a:p>
          <a:p>
            <a:pPr>
              <a:buFont typeface="Arial" charset="0"/>
              <a:buNone/>
              <a:defRPr/>
            </a:pPr>
            <a:r>
              <a:rPr lang="el-GR" sz="2400" i="1" smtClean="0">
                <a:solidFill>
                  <a:schemeClr val="tx2"/>
                </a:solidFill>
                <a:effectLst>
                  <a:outerShdw blurRad="38100" dist="38100" dir="2700000" algn="tl">
                    <a:srgbClr val="C0C0C0"/>
                  </a:outerShdw>
                </a:effectLst>
                <a:latin typeface="Comic Sans MS" pitchFamily="66" charset="0"/>
              </a:rPr>
              <a:t>   εμφανισθεί Νεφρωσικό Σύνδρομο</a:t>
            </a:r>
          </a:p>
          <a:p>
            <a:pPr>
              <a:buFont typeface="Arial" charset="0"/>
              <a:buNone/>
              <a:defRPr/>
            </a:pPr>
            <a:r>
              <a:rPr lang="en-US" b="1" i="1" smtClean="0">
                <a:solidFill>
                  <a:srgbClr val="FF0000"/>
                </a:solidFill>
                <a:effectLst>
                  <a:outerShdw blurRad="38100" dist="38100" dir="2700000" algn="tl">
                    <a:srgbClr val="C0C0C0"/>
                  </a:outerShdw>
                </a:effectLst>
                <a:latin typeface="Comic Sans MS" pitchFamily="66" charset="0"/>
              </a:rPr>
              <a:t>·</a:t>
            </a:r>
            <a:r>
              <a:rPr lang="el-GR" sz="2400" i="1" smtClean="0">
                <a:solidFill>
                  <a:schemeClr val="tx2"/>
                </a:solidFill>
                <a:effectLst>
                  <a:outerShdw blurRad="38100" dist="38100" dir="2700000" algn="tl">
                    <a:srgbClr val="C0C0C0"/>
                  </a:outerShdw>
                </a:effectLst>
                <a:latin typeface="Comic Sans MS" pitchFamily="66" charset="0"/>
              </a:rPr>
              <a:t>Σε </a:t>
            </a:r>
            <a:r>
              <a:rPr lang="el-GR" sz="2400" b="1" i="1" smtClean="0">
                <a:solidFill>
                  <a:schemeClr val="folHlink"/>
                </a:solidFill>
                <a:effectLst>
                  <a:outerShdw blurRad="38100" dist="38100" dir="2700000" algn="tl">
                    <a:srgbClr val="C0C0C0"/>
                  </a:outerShdw>
                </a:effectLst>
                <a:latin typeface="Comic Sans MS" pitchFamily="66" charset="0"/>
              </a:rPr>
              <a:t>αργά αυξανόμενη </a:t>
            </a:r>
            <a:r>
              <a:rPr lang="en-US" sz="2400" b="1" i="1" smtClean="0">
                <a:solidFill>
                  <a:schemeClr val="folHlink"/>
                </a:solidFill>
                <a:effectLst>
                  <a:outerShdw blurRad="38100" dist="38100" dir="2700000" algn="tl">
                    <a:srgbClr val="C0C0C0"/>
                  </a:outerShdw>
                </a:effectLst>
                <a:latin typeface="Comic Sans MS" pitchFamily="66" charset="0"/>
              </a:rPr>
              <a:t>Cr</a:t>
            </a:r>
            <a:r>
              <a:rPr lang="en-US" sz="2400" i="1" smtClean="0">
                <a:solidFill>
                  <a:schemeClr val="tx2"/>
                </a:solidFill>
                <a:effectLst>
                  <a:outerShdw blurRad="38100" dist="38100" dir="2700000" algn="tl">
                    <a:srgbClr val="C0C0C0"/>
                  </a:outerShdw>
                </a:effectLst>
                <a:latin typeface="Comic Sans MS" pitchFamily="66" charset="0"/>
              </a:rPr>
              <a:t> </a:t>
            </a:r>
            <a:r>
              <a:rPr lang="el-GR" sz="2400" i="1" smtClean="0">
                <a:solidFill>
                  <a:schemeClr val="tx2"/>
                </a:solidFill>
                <a:effectLst>
                  <a:outerShdw blurRad="38100" dist="38100" dir="2700000" algn="tl">
                    <a:srgbClr val="C0C0C0"/>
                  </a:outerShdw>
                </a:effectLst>
                <a:latin typeface="Comic Sans MS" pitchFamily="66" charset="0"/>
              </a:rPr>
              <a:t>με μέτρια             μετατροπή σε </a:t>
            </a:r>
            <a:r>
              <a:rPr lang="en-US" sz="2400" b="1" i="1" smtClean="0">
                <a:solidFill>
                  <a:srgbClr val="009900"/>
                </a:solidFill>
                <a:effectLst>
                  <a:outerShdw blurRad="38100" dist="38100" dir="2700000" algn="tl">
                    <a:srgbClr val="C0C0C0"/>
                  </a:outerShdw>
                </a:effectLst>
                <a:latin typeface="Comic Sans MS" pitchFamily="66" charset="0"/>
              </a:rPr>
              <a:t>VI</a:t>
            </a:r>
            <a:endParaRPr lang="el-GR" sz="2400" b="1" i="1" smtClean="0">
              <a:solidFill>
                <a:srgbClr val="009900"/>
              </a:solidFill>
              <a:effectLst>
                <a:outerShdw blurRad="38100" dist="38100" dir="2700000" algn="tl">
                  <a:srgbClr val="C0C0C0"/>
                </a:outerShdw>
              </a:effectLst>
              <a:latin typeface="Comic Sans MS" pitchFamily="66" charset="0"/>
            </a:endParaRPr>
          </a:p>
          <a:p>
            <a:pPr>
              <a:buFont typeface="Arial" charset="0"/>
              <a:buNone/>
              <a:defRPr/>
            </a:pPr>
            <a:r>
              <a:rPr lang="el-GR" sz="2400" i="1" smtClean="0">
                <a:solidFill>
                  <a:schemeClr val="tx2"/>
                </a:solidFill>
                <a:effectLst>
                  <a:outerShdw blurRad="38100" dist="38100" dir="2700000" algn="tl">
                    <a:srgbClr val="C0C0C0"/>
                  </a:outerShdw>
                </a:effectLst>
                <a:latin typeface="Comic Sans MS" pitchFamily="66" charset="0"/>
              </a:rPr>
              <a:t>    ενεργό ίζημα</a:t>
            </a:r>
          </a:p>
          <a:p>
            <a:pPr>
              <a:buFont typeface="Arial" charset="0"/>
              <a:buNone/>
              <a:defRPr/>
            </a:pPr>
            <a:r>
              <a:rPr lang="en-US" b="1" i="1" smtClean="0">
                <a:solidFill>
                  <a:srgbClr val="FF0000"/>
                </a:solidFill>
                <a:effectLst>
                  <a:outerShdw blurRad="38100" dist="38100" dir="2700000" algn="tl">
                    <a:srgbClr val="C0C0C0"/>
                  </a:outerShdw>
                </a:effectLst>
                <a:latin typeface="Comic Sans MS" pitchFamily="66" charset="0"/>
              </a:rPr>
              <a:t>·</a:t>
            </a:r>
            <a:r>
              <a:rPr lang="el-GR" sz="2400" i="1" smtClean="0">
                <a:solidFill>
                  <a:schemeClr val="tx2"/>
                </a:solidFill>
                <a:effectLst>
                  <a:outerShdw blurRad="38100" dist="38100" dir="2700000" algn="tl">
                    <a:srgbClr val="C0C0C0"/>
                  </a:outerShdw>
                </a:effectLst>
                <a:latin typeface="Comic Sans MS" pitchFamily="66" charset="0"/>
              </a:rPr>
              <a:t>Σε </a:t>
            </a:r>
            <a:r>
              <a:rPr lang="el-GR" sz="2400" b="1" i="1" smtClean="0">
                <a:solidFill>
                  <a:schemeClr val="folHlink"/>
                </a:solidFill>
                <a:effectLst>
                  <a:outerShdw blurRad="38100" dist="38100" dir="2700000" algn="tl">
                    <a:srgbClr val="C0C0C0"/>
                  </a:outerShdw>
                </a:effectLst>
                <a:latin typeface="Comic Sans MS" pitchFamily="66" charset="0"/>
              </a:rPr>
              <a:t>υποψία άλλης αιτίας             </a:t>
            </a:r>
            <a:r>
              <a:rPr lang="el-GR" sz="2400" b="1" i="1" smtClean="0">
                <a:solidFill>
                  <a:srgbClr val="009900"/>
                </a:solidFill>
                <a:effectLst>
                  <a:outerShdw blurRad="38100" dist="38100" dir="2700000" algn="tl">
                    <a:srgbClr val="C0C0C0"/>
                  </a:outerShdw>
                </a:effectLst>
                <a:latin typeface="Comic Sans MS" pitchFamily="66" charset="0"/>
              </a:rPr>
              <a:t>Οξεία Διάμεση Νεφρίτιδα</a:t>
            </a:r>
            <a:endParaRPr lang="el-GR" sz="2400" b="1" i="1" smtClean="0">
              <a:solidFill>
                <a:schemeClr val="folHlink"/>
              </a:solidFill>
              <a:effectLst>
                <a:outerShdw blurRad="38100" dist="38100" dir="2700000" algn="tl">
                  <a:srgbClr val="C0C0C0"/>
                </a:outerShdw>
              </a:effectLst>
              <a:latin typeface="Comic Sans MS" pitchFamily="66" charset="0"/>
            </a:endParaRPr>
          </a:p>
          <a:p>
            <a:pPr>
              <a:buFont typeface="Arial" charset="0"/>
              <a:buNone/>
              <a:defRPr/>
            </a:pPr>
            <a:r>
              <a:rPr lang="el-GR" sz="2400" b="1" i="1" smtClean="0">
                <a:solidFill>
                  <a:schemeClr val="folHlink"/>
                </a:solidFill>
                <a:effectLst>
                  <a:outerShdw blurRad="38100" dist="38100" dir="2700000" algn="tl">
                    <a:srgbClr val="C0C0C0"/>
                  </a:outerShdw>
                </a:effectLst>
                <a:latin typeface="Comic Sans MS" pitchFamily="66" charset="0"/>
              </a:rPr>
              <a:t>   Νεφρική Ανεπάρκεια</a:t>
            </a:r>
            <a:r>
              <a:rPr lang="el-GR" sz="2400" i="1" smtClean="0">
                <a:solidFill>
                  <a:schemeClr val="tx2"/>
                </a:solidFill>
                <a:effectLst>
                  <a:outerShdw blurRad="38100" dist="38100" dir="2700000" algn="tl">
                    <a:srgbClr val="C0C0C0"/>
                  </a:outerShdw>
                </a:effectLst>
                <a:latin typeface="Comic Sans MS" pitchFamily="66" charset="0"/>
              </a:rPr>
              <a:t>    </a:t>
            </a:r>
            <a:endParaRPr lang="en-GB" sz="2400" b="1" i="1" smtClean="0">
              <a:solidFill>
                <a:srgbClr val="009900"/>
              </a:solidFill>
              <a:effectLst>
                <a:outerShdw blurRad="38100" dist="38100" dir="2700000" algn="tl">
                  <a:srgbClr val="C0C0C0"/>
                </a:outerShdw>
              </a:effectLst>
              <a:latin typeface="Comic Sans MS" pitchFamily="66" charset="0"/>
            </a:endParaRPr>
          </a:p>
        </p:txBody>
      </p:sp>
      <p:sp>
        <p:nvSpPr>
          <p:cNvPr id="50179" name="Line 4"/>
          <p:cNvSpPr>
            <a:spLocks noChangeShapeType="1"/>
          </p:cNvSpPr>
          <p:nvPr/>
        </p:nvSpPr>
        <p:spPr bwMode="auto">
          <a:xfrm>
            <a:off x="5435600" y="2997200"/>
            <a:ext cx="0" cy="0"/>
          </a:xfrm>
          <a:prstGeom prst="line">
            <a:avLst/>
          </a:prstGeom>
          <a:noFill/>
          <a:ln w="9525">
            <a:solidFill>
              <a:schemeClr val="tx1"/>
            </a:solidFill>
            <a:round/>
            <a:headEnd/>
            <a:tailEnd type="triangle" w="med" len="med"/>
          </a:ln>
        </p:spPr>
        <p:txBody>
          <a:bodyPr/>
          <a:lstStyle/>
          <a:p>
            <a:endParaRPr lang="el-GR"/>
          </a:p>
        </p:txBody>
      </p:sp>
      <p:sp>
        <p:nvSpPr>
          <p:cNvPr id="46084" name="AutoShape 6"/>
          <p:cNvSpPr>
            <a:spLocks noChangeArrowheads="1"/>
          </p:cNvSpPr>
          <p:nvPr/>
        </p:nvSpPr>
        <p:spPr bwMode="auto">
          <a:xfrm>
            <a:off x="5724525" y="3141663"/>
            <a:ext cx="503238" cy="730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57150">
            <a:solidFill>
              <a:srgbClr val="FF0000"/>
            </a:solidFill>
            <a:miter lim="800000"/>
            <a:headEnd/>
            <a:tailEnd/>
          </a:ln>
        </p:spPr>
        <p:txBody>
          <a:bodyPr wrap="none" anchor="ctr"/>
          <a:lstStyle/>
          <a:p>
            <a:endParaRPr lang="el-GR"/>
          </a:p>
        </p:txBody>
      </p:sp>
      <p:sp>
        <p:nvSpPr>
          <p:cNvPr id="46085" name="AutoShape 7"/>
          <p:cNvSpPr>
            <a:spLocks noChangeArrowheads="1"/>
          </p:cNvSpPr>
          <p:nvPr/>
        </p:nvSpPr>
        <p:spPr bwMode="auto">
          <a:xfrm>
            <a:off x="5580063" y="4076700"/>
            <a:ext cx="503237" cy="730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57150">
            <a:solidFill>
              <a:srgbClr val="FF0000"/>
            </a:solidFill>
            <a:miter lim="800000"/>
            <a:headEnd/>
            <a:tailEnd/>
          </a:ln>
        </p:spPr>
        <p:txBody>
          <a:bodyPr wrap="none" anchor="ctr"/>
          <a:lstStyle/>
          <a:p>
            <a:endParaRPr lang="el-GR"/>
          </a:p>
        </p:txBody>
      </p:sp>
      <p:sp>
        <p:nvSpPr>
          <p:cNvPr id="46086" name="AutoShape 8"/>
          <p:cNvSpPr>
            <a:spLocks noChangeArrowheads="1"/>
          </p:cNvSpPr>
          <p:nvPr/>
        </p:nvSpPr>
        <p:spPr bwMode="auto">
          <a:xfrm>
            <a:off x="5292725" y="5157788"/>
            <a:ext cx="503238" cy="730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57150">
            <a:solidFill>
              <a:srgbClr val="FF0000"/>
            </a:solidFill>
            <a:miter lim="800000"/>
            <a:headEnd/>
            <a:tailEnd/>
          </a:ln>
        </p:spPr>
        <p:txBody>
          <a:bodyPr wrap="none" anchor="ctr"/>
          <a:lstStyle/>
          <a:p>
            <a:endParaRPr lang="el-GR"/>
          </a:p>
        </p:txBody>
      </p:sp>
      <p:sp>
        <p:nvSpPr>
          <p:cNvPr id="46087" name="AutoShape 9"/>
          <p:cNvSpPr>
            <a:spLocks noChangeArrowheads="1"/>
          </p:cNvSpPr>
          <p:nvPr/>
        </p:nvSpPr>
        <p:spPr bwMode="auto">
          <a:xfrm>
            <a:off x="4572000" y="6165850"/>
            <a:ext cx="503238" cy="730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57150">
            <a:solidFill>
              <a:srgbClr val="FF0000"/>
            </a:solidFill>
            <a:miter lim="800000"/>
            <a:headEnd/>
            <a:tailEnd/>
          </a:ln>
        </p:spPr>
        <p:txBody>
          <a:bodyPr wrap="none" anchor="ctr"/>
          <a:lstStyle/>
          <a:p>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checkerboard(across)">
                                      <p:cBhvr>
                                        <p:cTn id="7" dur="500"/>
                                        <p:tgtEl>
                                          <p:spTgt spid="77826"/>
                                        </p:tgtEl>
                                      </p:cBhvr>
                                    </p:animEffect>
                                  </p:childTnLst>
                                </p:cTn>
                              </p:par>
                              <p:par>
                                <p:cTn id="8" presetID="5" presetClass="entr" presetSubtype="10" fill="hold" nodeType="withEffect">
                                  <p:stCondLst>
                                    <p:cond delay="0"/>
                                  </p:stCondLst>
                                  <p:childTnLst>
                                    <p:set>
                                      <p:cBhvr>
                                        <p:cTn id="9" dur="1" fill="hold">
                                          <p:stCondLst>
                                            <p:cond delay="0"/>
                                          </p:stCondLst>
                                        </p:cTn>
                                        <p:tgtEl>
                                          <p:spTgt spid="77827">
                                            <p:txEl>
                                              <p:pRg st="0" end="0"/>
                                            </p:txEl>
                                          </p:spTgt>
                                        </p:tgtEl>
                                        <p:attrNameLst>
                                          <p:attrName>style.visibility</p:attrName>
                                        </p:attrNameLst>
                                      </p:cBhvr>
                                      <p:to>
                                        <p:strVal val="visible"/>
                                      </p:to>
                                    </p:set>
                                    <p:animEffect transition="in" filter="checkerboard(across)">
                                      <p:cBhvr>
                                        <p:cTn id="10" dur="500"/>
                                        <p:tgtEl>
                                          <p:spTgt spid="77827">
                                            <p:txEl>
                                              <p:pRg st="0" end="0"/>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77827">
                                            <p:txEl>
                                              <p:pRg st="1" end="1"/>
                                            </p:txEl>
                                          </p:spTgt>
                                        </p:tgtEl>
                                        <p:attrNameLst>
                                          <p:attrName>style.visibility</p:attrName>
                                        </p:attrNameLst>
                                      </p:cBhvr>
                                      <p:to>
                                        <p:strVal val="visible"/>
                                      </p:to>
                                    </p:set>
                                    <p:animEffect transition="in" filter="checkerboard(across)">
                                      <p:cBhvr>
                                        <p:cTn id="13" dur="500"/>
                                        <p:tgtEl>
                                          <p:spTgt spid="77827">
                                            <p:txEl>
                                              <p:pRg st="1" end="1"/>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77827">
                                            <p:txEl>
                                              <p:pRg st="2" end="2"/>
                                            </p:txEl>
                                          </p:spTgt>
                                        </p:tgtEl>
                                        <p:attrNameLst>
                                          <p:attrName>style.visibility</p:attrName>
                                        </p:attrNameLst>
                                      </p:cBhvr>
                                      <p:to>
                                        <p:strVal val="visible"/>
                                      </p:to>
                                    </p:set>
                                    <p:animEffect transition="in" filter="checkerboard(across)">
                                      <p:cBhvr>
                                        <p:cTn id="16" dur="500"/>
                                        <p:tgtEl>
                                          <p:spTgt spid="7782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77827">
                                            <p:txEl>
                                              <p:pRg st="3" end="3"/>
                                            </p:txEl>
                                          </p:spTgt>
                                        </p:tgtEl>
                                        <p:attrNameLst>
                                          <p:attrName>style.visibility</p:attrName>
                                        </p:attrNameLst>
                                      </p:cBhvr>
                                      <p:to>
                                        <p:strVal val="visible"/>
                                      </p:to>
                                    </p:set>
                                    <p:animEffect transition="in" filter="checkerboard(across)">
                                      <p:cBhvr>
                                        <p:cTn id="21" dur="500"/>
                                        <p:tgtEl>
                                          <p:spTgt spid="77827">
                                            <p:txEl>
                                              <p:pRg st="3" end="3"/>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77827">
                                            <p:txEl>
                                              <p:pRg st="4" end="4"/>
                                            </p:txEl>
                                          </p:spTgt>
                                        </p:tgtEl>
                                        <p:attrNameLst>
                                          <p:attrName>style.visibility</p:attrName>
                                        </p:attrNameLst>
                                      </p:cBhvr>
                                      <p:to>
                                        <p:strVal val="visible"/>
                                      </p:to>
                                    </p:set>
                                    <p:animEffect transition="in" filter="checkerboard(across)">
                                      <p:cBhvr>
                                        <p:cTn id="24" dur="500"/>
                                        <p:tgtEl>
                                          <p:spTgt spid="77827">
                                            <p:txEl>
                                              <p:pRg st="4" end="4"/>
                                            </p:txEl>
                                          </p:spTgt>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46084"/>
                                        </p:tgtEl>
                                        <p:attrNameLst>
                                          <p:attrName>style.visibility</p:attrName>
                                        </p:attrNameLst>
                                      </p:cBhvr>
                                      <p:to>
                                        <p:strVal val="visible"/>
                                      </p:to>
                                    </p:set>
                                    <p:animEffect transition="in" filter="checkerboard(across)">
                                      <p:cBhvr>
                                        <p:cTn id="27" dur="500"/>
                                        <p:tgtEl>
                                          <p:spTgt spid="46084"/>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77827">
                                            <p:txEl>
                                              <p:pRg st="5" end="5"/>
                                            </p:txEl>
                                          </p:spTgt>
                                        </p:tgtEl>
                                        <p:attrNameLst>
                                          <p:attrName>style.visibility</p:attrName>
                                        </p:attrNameLst>
                                      </p:cBhvr>
                                      <p:to>
                                        <p:strVal val="visible"/>
                                      </p:to>
                                    </p:set>
                                    <p:animEffect transition="in" filter="checkerboard(across)">
                                      <p:cBhvr>
                                        <p:cTn id="32" dur="500"/>
                                        <p:tgtEl>
                                          <p:spTgt spid="77827">
                                            <p:txEl>
                                              <p:pRg st="5" end="5"/>
                                            </p:txEl>
                                          </p:spTgt>
                                        </p:tgtEl>
                                      </p:cBhvr>
                                    </p:animEffect>
                                  </p:childTnLst>
                                </p:cTn>
                              </p:par>
                              <p:par>
                                <p:cTn id="33" presetID="5" presetClass="entr" presetSubtype="10" fill="hold" nodeType="withEffect">
                                  <p:stCondLst>
                                    <p:cond delay="0"/>
                                  </p:stCondLst>
                                  <p:childTnLst>
                                    <p:set>
                                      <p:cBhvr>
                                        <p:cTn id="34" dur="1" fill="hold">
                                          <p:stCondLst>
                                            <p:cond delay="0"/>
                                          </p:stCondLst>
                                        </p:cTn>
                                        <p:tgtEl>
                                          <p:spTgt spid="77827">
                                            <p:txEl>
                                              <p:pRg st="6" end="6"/>
                                            </p:txEl>
                                          </p:spTgt>
                                        </p:tgtEl>
                                        <p:attrNameLst>
                                          <p:attrName>style.visibility</p:attrName>
                                        </p:attrNameLst>
                                      </p:cBhvr>
                                      <p:to>
                                        <p:strVal val="visible"/>
                                      </p:to>
                                    </p:set>
                                    <p:animEffect transition="in" filter="checkerboard(across)">
                                      <p:cBhvr>
                                        <p:cTn id="35" dur="500"/>
                                        <p:tgtEl>
                                          <p:spTgt spid="77827">
                                            <p:txEl>
                                              <p:pRg st="6" end="6"/>
                                            </p:txEl>
                                          </p:spTgt>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46085"/>
                                        </p:tgtEl>
                                        <p:attrNameLst>
                                          <p:attrName>style.visibility</p:attrName>
                                        </p:attrNameLst>
                                      </p:cBhvr>
                                      <p:to>
                                        <p:strVal val="visible"/>
                                      </p:to>
                                    </p:set>
                                    <p:animEffect transition="in" filter="checkerboard(across)">
                                      <p:cBhvr>
                                        <p:cTn id="38" dur="500"/>
                                        <p:tgtEl>
                                          <p:spTgt spid="46085"/>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nodeType="clickEffect">
                                  <p:stCondLst>
                                    <p:cond delay="0"/>
                                  </p:stCondLst>
                                  <p:childTnLst>
                                    <p:set>
                                      <p:cBhvr>
                                        <p:cTn id="42" dur="1" fill="hold">
                                          <p:stCondLst>
                                            <p:cond delay="0"/>
                                          </p:stCondLst>
                                        </p:cTn>
                                        <p:tgtEl>
                                          <p:spTgt spid="77827">
                                            <p:txEl>
                                              <p:pRg st="7" end="7"/>
                                            </p:txEl>
                                          </p:spTgt>
                                        </p:tgtEl>
                                        <p:attrNameLst>
                                          <p:attrName>style.visibility</p:attrName>
                                        </p:attrNameLst>
                                      </p:cBhvr>
                                      <p:to>
                                        <p:strVal val="visible"/>
                                      </p:to>
                                    </p:set>
                                    <p:animEffect transition="in" filter="checkerboard(across)">
                                      <p:cBhvr>
                                        <p:cTn id="43" dur="500"/>
                                        <p:tgtEl>
                                          <p:spTgt spid="77827">
                                            <p:txEl>
                                              <p:pRg st="7" end="7"/>
                                            </p:txEl>
                                          </p:spTgt>
                                        </p:tgtEl>
                                      </p:cBhvr>
                                    </p:animEffect>
                                  </p:childTnLst>
                                </p:cTn>
                              </p:par>
                              <p:par>
                                <p:cTn id="44" presetID="5" presetClass="entr" presetSubtype="10" fill="hold" nodeType="withEffect">
                                  <p:stCondLst>
                                    <p:cond delay="0"/>
                                  </p:stCondLst>
                                  <p:childTnLst>
                                    <p:set>
                                      <p:cBhvr>
                                        <p:cTn id="45" dur="1" fill="hold">
                                          <p:stCondLst>
                                            <p:cond delay="0"/>
                                          </p:stCondLst>
                                        </p:cTn>
                                        <p:tgtEl>
                                          <p:spTgt spid="77827">
                                            <p:txEl>
                                              <p:pRg st="8" end="8"/>
                                            </p:txEl>
                                          </p:spTgt>
                                        </p:tgtEl>
                                        <p:attrNameLst>
                                          <p:attrName>style.visibility</p:attrName>
                                        </p:attrNameLst>
                                      </p:cBhvr>
                                      <p:to>
                                        <p:strVal val="visible"/>
                                      </p:to>
                                    </p:set>
                                    <p:animEffect transition="in" filter="checkerboard(across)">
                                      <p:cBhvr>
                                        <p:cTn id="46" dur="500"/>
                                        <p:tgtEl>
                                          <p:spTgt spid="77827">
                                            <p:txEl>
                                              <p:pRg st="8" end="8"/>
                                            </p:txEl>
                                          </p:spTgt>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46086"/>
                                        </p:tgtEl>
                                        <p:attrNameLst>
                                          <p:attrName>style.visibility</p:attrName>
                                        </p:attrNameLst>
                                      </p:cBhvr>
                                      <p:to>
                                        <p:strVal val="visible"/>
                                      </p:to>
                                    </p:set>
                                    <p:animEffect transition="in" filter="checkerboard(across)">
                                      <p:cBhvr>
                                        <p:cTn id="49" dur="500"/>
                                        <p:tgtEl>
                                          <p:spTgt spid="46086"/>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nodeType="clickEffect">
                                  <p:stCondLst>
                                    <p:cond delay="0"/>
                                  </p:stCondLst>
                                  <p:childTnLst>
                                    <p:set>
                                      <p:cBhvr>
                                        <p:cTn id="53" dur="1" fill="hold">
                                          <p:stCondLst>
                                            <p:cond delay="0"/>
                                          </p:stCondLst>
                                        </p:cTn>
                                        <p:tgtEl>
                                          <p:spTgt spid="77827">
                                            <p:txEl>
                                              <p:pRg st="9" end="9"/>
                                            </p:txEl>
                                          </p:spTgt>
                                        </p:tgtEl>
                                        <p:attrNameLst>
                                          <p:attrName>style.visibility</p:attrName>
                                        </p:attrNameLst>
                                      </p:cBhvr>
                                      <p:to>
                                        <p:strVal val="visible"/>
                                      </p:to>
                                    </p:set>
                                    <p:animEffect transition="in" filter="checkerboard(across)">
                                      <p:cBhvr>
                                        <p:cTn id="54" dur="500"/>
                                        <p:tgtEl>
                                          <p:spTgt spid="77827">
                                            <p:txEl>
                                              <p:pRg st="9" end="9"/>
                                            </p:txEl>
                                          </p:spTgt>
                                        </p:tgtEl>
                                      </p:cBhvr>
                                    </p:animEffect>
                                  </p:childTnLst>
                                </p:cTn>
                              </p:par>
                              <p:par>
                                <p:cTn id="55" presetID="5" presetClass="entr" presetSubtype="10" fill="hold" nodeType="withEffect">
                                  <p:stCondLst>
                                    <p:cond delay="0"/>
                                  </p:stCondLst>
                                  <p:childTnLst>
                                    <p:set>
                                      <p:cBhvr>
                                        <p:cTn id="56" dur="1" fill="hold">
                                          <p:stCondLst>
                                            <p:cond delay="0"/>
                                          </p:stCondLst>
                                        </p:cTn>
                                        <p:tgtEl>
                                          <p:spTgt spid="77827">
                                            <p:txEl>
                                              <p:pRg st="10" end="10"/>
                                            </p:txEl>
                                          </p:spTgt>
                                        </p:tgtEl>
                                        <p:attrNameLst>
                                          <p:attrName>style.visibility</p:attrName>
                                        </p:attrNameLst>
                                      </p:cBhvr>
                                      <p:to>
                                        <p:strVal val="visible"/>
                                      </p:to>
                                    </p:set>
                                    <p:animEffect transition="in" filter="checkerboard(across)">
                                      <p:cBhvr>
                                        <p:cTn id="57" dur="500"/>
                                        <p:tgtEl>
                                          <p:spTgt spid="77827">
                                            <p:txEl>
                                              <p:pRg st="10" end="10"/>
                                            </p:txEl>
                                          </p:spTgt>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46087"/>
                                        </p:tgtEl>
                                        <p:attrNameLst>
                                          <p:attrName>style.visibility</p:attrName>
                                        </p:attrNameLst>
                                      </p:cBhvr>
                                      <p:to>
                                        <p:strVal val="visible"/>
                                      </p:to>
                                    </p:set>
                                    <p:animEffect transition="in" filter="checkerboard(across)">
                                      <p:cBhvr>
                                        <p:cTn id="60" dur="500"/>
                                        <p:tgtEl>
                                          <p:spTgt spid="46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p:bldP spid="46084" grpId="0" animBg="1"/>
      <p:bldP spid="46085" grpId="0" animBg="1"/>
      <p:bldP spid="46086" grpId="0" animBg="1"/>
      <p:bldP spid="4608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p:cNvSpPr>
          <p:nvPr>
            <p:ph type="title"/>
          </p:nvPr>
        </p:nvSpPr>
        <p:spPr/>
        <p:txBody>
          <a:bodyPr/>
          <a:lstStyle/>
          <a:p>
            <a:pPr>
              <a:defRPr/>
            </a:pPr>
            <a:r>
              <a:rPr lang="el-GR" sz="3200" b="1" i="1" smtClean="0">
                <a:solidFill>
                  <a:srgbClr val="FF0000"/>
                </a:solidFill>
                <a:effectLst>
                  <a:outerShdw blurRad="38100" dist="38100" dir="2700000" algn="tl">
                    <a:srgbClr val="C0C0C0"/>
                  </a:outerShdw>
                </a:effectLst>
                <a:latin typeface="Arial" charset="0"/>
              </a:rPr>
              <a:t>ΕΝΔΕΙΞΕΙΣ ΒΙΟΨΙΑΣ ΝΕΦΡΟΥ</a:t>
            </a:r>
            <a:endParaRPr lang="en-GB" sz="3200" b="1" i="1" smtClean="0">
              <a:solidFill>
                <a:srgbClr val="FF0000"/>
              </a:solidFill>
              <a:effectLst>
                <a:outerShdw blurRad="38100" dist="38100" dir="2700000" algn="tl">
                  <a:srgbClr val="C0C0C0"/>
                </a:outerShdw>
              </a:effectLst>
              <a:latin typeface="Arial" charset="0"/>
            </a:endParaRPr>
          </a:p>
        </p:txBody>
      </p:sp>
      <p:sp>
        <p:nvSpPr>
          <p:cNvPr id="79875" name="Rectangle 3"/>
          <p:cNvSpPr>
            <a:spLocks noGrp="1"/>
          </p:cNvSpPr>
          <p:nvPr>
            <p:ph type="body" idx="1"/>
          </p:nvPr>
        </p:nvSpPr>
        <p:spPr>
          <a:xfrm>
            <a:off x="0" y="1600200"/>
            <a:ext cx="9144000" cy="4525963"/>
          </a:xfrm>
        </p:spPr>
        <p:txBody>
          <a:bodyPr/>
          <a:lstStyle/>
          <a:p>
            <a:pPr>
              <a:buFont typeface="Arial" charset="0"/>
              <a:buNone/>
              <a:defRPr/>
            </a:pPr>
            <a:r>
              <a:rPr lang="el-GR" sz="2800" b="1" i="1" smtClean="0">
                <a:solidFill>
                  <a:srgbClr val="FF0000"/>
                </a:solidFill>
                <a:effectLst>
                  <a:outerShdw blurRad="38100" dist="38100" dir="2700000" algn="tl">
                    <a:srgbClr val="C0C0C0"/>
                  </a:outerShdw>
                </a:effectLst>
                <a:latin typeface="Comic Sans MS" pitchFamily="66" charset="0"/>
              </a:rPr>
              <a:t>  </a:t>
            </a:r>
            <a:r>
              <a:rPr lang="el-GR" sz="2800" b="1" i="1" smtClean="0">
                <a:solidFill>
                  <a:srgbClr val="009900"/>
                </a:solidFill>
                <a:effectLst>
                  <a:outerShdw blurRad="38100" dist="38100" dir="2700000" algn="tl">
                    <a:srgbClr val="C0C0C0"/>
                  </a:outerShdw>
                </a:effectLst>
                <a:latin typeface="Comic Sans MS" pitchFamily="66" charset="0"/>
              </a:rPr>
              <a:t>ΕΠΑΝΑΛΗΠΤΙΚΗ ΒΙΟΨΙΑ ΔΕΝ ΑΠΑΙΤΕΙΤΑΙ</a:t>
            </a:r>
          </a:p>
          <a:p>
            <a:pPr>
              <a:buFont typeface="Arial" charset="0"/>
              <a:buNone/>
              <a:defRPr/>
            </a:pPr>
            <a:endParaRPr lang="en-US" sz="2800" i="1" smtClean="0">
              <a:solidFill>
                <a:schemeClr val="tx2"/>
              </a:solidFill>
              <a:effectLst>
                <a:outerShdw blurRad="38100" dist="38100" dir="2700000" algn="tl">
                  <a:srgbClr val="C0C0C0"/>
                </a:outerShdw>
              </a:effectLst>
              <a:latin typeface="Comic Sans MS" pitchFamily="66" charset="0"/>
            </a:endParaRPr>
          </a:p>
          <a:p>
            <a:pPr>
              <a:buFont typeface="Arial" charset="0"/>
              <a:buNone/>
              <a:defRPr/>
            </a:pPr>
            <a:r>
              <a:rPr lang="en-US" sz="2800" b="1" i="1" smtClean="0">
                <a:solidFill>
                  <a:srgbClr val="009900"/>
                </a:solidFill>
                <a:effectLst>
                  <a:outerShdw blurRad="38100" dist="38100" dir="2700000" algn="tl">
                    <a:srgbClr val="C0C0C0"/>
                  </a:outerShdw>
                </a:effectLst>
                <a:latin typeface="Comic Sans MS" pitchFamily="66" charset="0"/>
              </a:rPr>
              <a:t>·</a:t>
            </a:r>
            <a:r>
              <a:rPr lang="el-GR" sz="2400" i="1" smtClean="0">
                <a:solidFill>
                  <a:schemeClr val="tx2"/>
                </a:solidFill>
                <a:effectLst>
                  <a:outerShdw blurRad="38100" dist="38100" dir="2700000" algn="tl">
                    <a:srgbClr val="C0C0C0"/>
                  </a:outerShdw>
                </a:effectLst>
                <a:latin typeface="Comic Sans MS" pitchFamily="66" charset="0"/>
              </a:rPr>
              <a:t>Σε κατ. </a:t>
            </a:r>
            <a:r>
              <a:rPr lang="en-US" sz="2400" b="1" i="1" smtClean="0">
                <a:solidFill>
                  <a:schemeClr val="tx2"/>
                </a:solidFill>
                <a:effectLst>
                  <a:outerShdw blurRad="38100" dist="38100" dir="2700000" algn="tl">
                    <a:srgbClr val="C0C0C0"/>
                  </a:outerShdw>
                </a:effectLst>
                <a:latin typeface="Comic Sans MS" pitchFamily="66" charset="0"/>
              </a:rPr>
              <a:t>V</a:t>
            </a:r>
            <a:r>
              <a:rPr lang="el-GR" sz="2400" b="1" i="1" smtClean="0">
                <a:solidFill>
                  <a:schemeClr val="tx2"/>
                </a:solidFill>
                <a:effectLst>
                  <a:outerShdw blurRad="38100" dist="38100" dir="2700000" algn="tl">
                    <a:srgbClr val="C0C0C0"/>
                  </a:outerShdw>
                </a:effectLst>
                <a:latin typeface="Comic Sans MS" pitchFamily="66" charset="0"/>
              </a:rPr>
              <a:t> </a:t>
            </a:r>
            <a:r>
              <a:rPr lang="el-GR" sz="2400" i="1" smtClean="0">
                <a:solidFill>
                  <a:schemeClr val="tx2"/>
                </a:solidFill>
                <a:effectLst>
                  <a:outerShdw blurRad="38100" dist="38100" dir="2700000" algn="tl">
                    <a:srgbClr val="C0C0C0"/>
                  </a:outerShdw>
                </a:effectLst>
                <a:latin typeface="Comic Sans MS" pitchFamily="66" charset="0"/>
              </a:rPr>
              <a:t>αν υποτροπιάσει </a:t>
            </a:r>
            <a:r>
              <a:rPr lang="el-GR" sz="2400" b="1" i="1" smtClean="0">
                <a:solidFill>
                  <a:srgbClr val="009900"/>
                </a:solidFill>
                <a:effectLst>
                  <a:outerShdw blurRad="38100" dist="38100" dir="2700000" algn="tl">
                    <a:srgbClr val="C0C0C0"/>
                  </a:outerShdw>
                </a:effectLst>
                <a:latin typeface="Comic Sans MS" pitchFamily="66" charset="0"/>
              </a:rPr>
              <a:t>μόνο </a:t>
            </a:r>
            <a:r>
              <a:rPr lang="el-GR" sz="2400" i="1" smtClean="0">
                <a:solidFill>
                  <a:schemeClr val="tx2"/>
                </a:solidFill>
                <a:effectLst>
                  <a:outerShdw blurRad="38100" dist="38100" dir="2700000" algn="tl">
                    <a:srgbClr val="C0C0C0"/>
                  </a:outerShdw>
                </a:effectLst>
                <a:latin typeface="Comic Sans MS" pitchFamily="66" charset="0"/>
              </a:rPr>
              <a:t>η λευκωματουρία </a:t>
            </a:r>
          </a:p>
          <a:p>
            <a:pPr>
              <a:buFont typeface="Arial" charset="0"/>
              <a:buNone/>
              <a:defRPr/>
            </a:pPr>
            <a:r>
              <a:rPr lang="el-GR" sz="2400" i="1" smtClean="0">
                <a:solidFill>
                  <a:schemeClr val="tx2"/>
                </a:solidFill>
                <a:effectLst>
                  <a:outerShdw blurRad="38100" dist="38100" dir="2700000" algn="tl">
                    <a:srgbClr val="C0C0C0"/>
                  </a:outerShdw>
                </a:effectLst>
                <a:latin typeface="Comic Sans MS" pitchFamily="66" charset="0"/>
              </a:rPr>
              <a:t> </a:t>
            </a:r>
            <a:r>
              <a:rPr lang="en-US" sz="2400" i="1" smtClean="0">
                <a:solidFill>
                  <a:schemeClr val="tx2"/>
                </a:solidFill>
                <a:effectLst>
                  <a:outerShdw blurRad="38100" dist="38100" dir="2700000" algn="tl">
                    <a:srgbClr val="C0C0C0"/>
                  </a:outerShdw>
                </a:effectLst>
                <a:latin typeface="Comic Sans MS" pitchFamily="66" charset="0"/>
              </a:rPr>
              <a:t>  </a:t>
            </a:r>
            <a:r>
              <a:rPr lang="el-GR" sz="2400" i="1" smtClean="0">
                <a:solidFill>
                  <a:schemeClr val="tx2"/>
                </a:solidFill>
                <a:effectLst>
                  <a:outerShdw blurRad="38100" dist="38100" dir="2700000" algn="tl">
                    <a:srgbClr val="C0C0C0"/>
                  </a:outerShdw>
                </a:effectLst>
                <a:latin typeface="Comic Sans MS" pitchFamily="66" charset="0"/>
              </a:rPr>
              <a:t> (χωρίς τηλεσκοπικό ίζημα ή αύξηση </a:t>
            </a:r>
            <a:r>
              <a:rPr lang="en-US" sz="2400" i="1" smtClean="0">
                <a:solidFill>
                  <a:schemeClr val="tx2"/>
                </a:solidFill>
                <a:effectLst>
                  <a:outerShdw blurRad="38100" dist="38100" dir="2700000" algn="tl">
                    <a:srgbClr val="C0C0C0"/>
                  </a:outerShdw>
                </a:effectLst>
                <a:latin typeface="Comic Sans MS" pitchFamily="66" charset="0"/>
              </a:rPr>
              <a:t>Cr </a:t>
            </a:r>
            <a:r>
              <a:rPr lang="el-GR" sz="2400" i="1" smtClean="0">
                <a:solidFill>
                  <a:schemeClr val="tx2"/>
                </a:solidFill>
                <a:effectLst>
                  <a:outerShdw blurRad="38100" dist="38100" dir="2700000" algn="tl">
                    <a:srgbClr val="C0C0C0"/>
                  </a:outerShdw>
                </a:effectLst>
                <a:latin typeface="Comic Sans MS" pitchFamily="66" charset="0"/>
              </a:rPr>
              <a:t>ορού</a:t>
            </a:r>
            <a:r>
              <a:rPr lang="en-US" sz="2400" i="1" smtClean="0">
                <a:solidFill>
                  <a:schemeClr val="tx2"/>
                </a:solidFill>
                <a:effectLst>
                  <a:outerShdw blurRad="38100" dist="38100" dir="2700000" algn="tl">
                    <a:srgbClr val="C0C0C0"/>
                  </a:outerShdw>
                </a:effectLst>
                <a:latin typeface="Comic Sans MS" pitchFamily="66" charset="0"/>
              </a:rPr>
              <a:t>)</a:t>
            </a:r>
          </a:p>
          <a:p>
            <a:pPr>
              <a:buFont typeface="Arial" charset="0"/>
              <a:buNone/>
              <a:defRPr/>
            </a:pPr>
            <a:r>
              <a:rPr lang="en-US" sz="2800" b="1" i="1" smtClean="0">
                <a:solidFill>
                  <a:srgbClr val="009900"/>
                </a:solidFill>
                <a:effectLst>
                  <a:outerShdw blurRad="38100" dist="38100" dir="2700000" algn="tl">
                    <a:srgbClr val="C0C0C0"/>
                  </a:outerShdw>
                </a:effectLst>
                <a:latin typeface="Comic Sans MS" pitchFamily="66" charset="0"/>
              </a:rPr>
              <a:t>·</a:t>
            </a:r>
            <a:r>
              <a:rPr lang="el-GR" sz="2400" i="1" smtClean="0">
                <a:solidFill>
                  <a:schemeClr val="tx2"/>
                </a:solidFill>
                <a:effectLst>
                  <a:outerShdw blurRad="38100" dist="38100" dir="2700000" algn="tl">
                    <a:srgbClr val="C0C0C0"/>
                  </a:outerShdw>
                </a:effectLst>
                <a:latin typeface="Comic Sans MS" pitchFamily="66" charset="0"/>
              </a:rPr>
              <a:t>Σε </a:t>
            </a:r>
            <a:r>
              <a:rPr lang="el-GR" sz="2400" b="1" i="1" smtClean="0">
                <a:solidFill>
                  <a:srgbClr val="009900"/>
                </a:solidFill>
                <a:effectLst>
                  <a:outerShdw blurRad="38100" dist="38100" dir="2700000" algn="tl">
                    <a:srgbClr val="C0C0C0"/>
                  </a:outerShdw>
                </a:effectLst>
                <a:latin typeface="Comic Sans MS" pitchFamily="66" charset="0"/>
              </a:rPr>
              <a:t>υπερπλαστική ΝΛ</a:t>
            </a:r>
            <a:r>
              <a:rPr lang="en-US" sz="2400" b="1" i="1" smtClean="0">
                <a:solidFill>
                  <a:srgbClr val="009900"/>
                </a:solidFill>
                <a:effectLst>
                  <a:outerShdw blurRad="38100" dist="38100" dir="2700000" algn="tl">
                    <a:srgbClr val="C0C0C0"/>
                  </a:outerShdw>
                </a:effectLst>
                <a:latin typeface="Comic Sans MS" pitchFamily="66" charset="0"/>
              </a:rPr>
              <a:t> (IV)</a:t>
            </a:r>
            <a:r>
              <a:rPr lang="el-GR" sz="2400" i="1" smtClean="0">
                <a:solidFill>
                  <a:schemeClr val="tx2"/>
                </a:solidFill>
                <a:effectLst>
                  <a:outerShdw blurRad="38100" dist="38100" dir="2700000" algn="tl">
                    <a:srgbClr val="C0C0C0"/>
                  </a:outerShdw>
                </a:effectLst>
                <a:latin typeface="Comic Sans MS" pitchFamily="66" charset="0"/>
              </a:rPr>
              <a:t> αν επανεμφανισθεί ενεργό ίζημα </a:t>
            </a:r>
            <a:endParaRPr lang="en-US" sz="2400" i="1" smtClean="0">
              <a:solidFill>
                <a:schemeClr val="tx2"/>
              </a:solidFill>
              <a:effectLst>
                <a:outerShdw blurRad="38100" dist="38100" dir="2700000" algn="tl">
                  <a:srgbClr val="C0C0C0"/>
                </a:outerShdw>
              </a:effectLst>
              <a:latin typeface="Comic Sans MS" pitchFamily="66" charset="0"/>
            </a:endParaRPr>
          </a:p>
          <a:p>
            <a:pPr>
              <a:buFont typeface="Arial" charset="0"/>
              <a:buNone/>
              <a:defRPr/>
            </a:pPr>
            <a:r>
              <a:rPr lang="en-US" sz="2400" i="1" smtClean="0">
                <a:solidFill>
                  <a:schemeClr val="tx2"/>
                </a:solidFill>
                <a:effectLst>
                  <a:outerShdw blurRad="38100" dist="38100" dir="2700000" algn="tl">
                    <a:srgbClr val="C0C0C0"/>
                  </a:outerShdw>
                </a:effectLst>
                <a:latin typeface="Comic Sans MS" pitchFamily="66" charset="0"/>
              </a:rPr>
              <a:t>   </a:t>
            </a:r>
            <a:r>
              <a:rPr lang="el-GR" sz="2400" i="1" smtClean="0">
                <a:solidFill>
                  <a:schemeClr val="tx2"/>
                </a:solidFill>
                <a:effectLst>
                  <a:outerShdw blurRad="38100" dist="38100" dir="2700000" algn="tl">
                    <a:srgbClr val="C0C0C0"/>
                  </a:outerShdw>
                </a:effectLst>
                <a:latin typeface="Comic Sans MS" pitchFamily="66" charset="0"/>
              </a:rPr>
              <a:t>Αντίθετα αν συνυπάρχει και ταχεία επιδείνωση της νεφρικής λειτουργίας απαιτείται βιοψία για να αποκλεισθεί η μετατροπή σε </a:t>
            </a:r>
            <a:r>
              <a:rPr lang="en-US" sz="2400" b="1" i="1" smtClean="0">
                <a:solidFill>
                  <a:schemeClr val="tx2"/>
                </a:solidFill>
                <a:effectLst>
                  <a:outerShdw blurRad="38100" dist="38100" dir="2700000" algn="tl">
                    <a:srgbClr val="C0C0C0"/>
                  </a:outerShdw>
                </a:effectLst>
                <a:latin typeface="Comic Sans MS" pitchFamily="66" charset="0"/>
              </a:rPr>
              <a:t>cressentic</a:t>
            </a:r>
            <a:endParaRPr lang="en-GB" sz="2400" b="1" i="1" smtClean="0">
              <a:solidFill>
                <a:schemeClr val="tx2"/>
              </a:solidFill>
              <a:effectLst>
                <a:outerShdw blurRad="38100" dist="38100" dir="2700000" algn="tl">
                  <a:srgbClr val="C0C0C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p:cNvSpPr>
          <p:nvPr>
            <p:ph type="title" idx="4294967295"/>
          </p:nvPr>
        </p:nvSpPr>
        <p:spPr>
          <a:xfrm>
            <a:off x="0" y="0"/>
            <a:ext cx="9144000" cy="1143000"/>
          </a:xfrm>
        </p:spPr>
        <p:txBody>
          <a:bodyPr/>
          <a:lstStyle/>
          <a:p>
            <a:pPr>
              <a:defRPr/>
            </a:pPr>
            <a:r>
              <a:rPr lang="en-GB" sz="3200" i="1" smtClean="0">
                <a:solidFill>
                  <a:srgbClr val="FF0000"/>
                </a:solidFill>
                <a:effectLst>
                  <a:outerShdw blurRad="38100" dist="38100" dir="2700000" algn="tl">
                    <a:srgbClr val="C0C0C0"/>
                  </a:outerShdw>
                </a:effectLst>
                <a:latin typeface="Arial" charset="0"/>
              </a:rPr>
              <a:t>The Classification of Glomerulonephritis in</a:t>
            </a:r>
            <a:br>
              <a:rPr lang="en-GB" sz="3200" i="1" smtClean="0">
                <a:solidFill>
                  <a:srgbClr val="FF0000"/>
                </a:solidFill>
                <a:effectLst>
                  <a:outerShdw blurRad="38100" dist="38100" dir="2700000" algn="tl">
                    <a:srgbClr val="C0C0C0"/>
                  </a:outerShdw>
                </a:effectLst>
                <a:latin typeface="Arial" charset="0"/>
              </a:rPr>
            </a:br>
            <a:r>
              <a:rPr lang="en-GB" sz="3200" i="1" smtClean="0">
                <a:solidFill>
                  <a:srgbClr val="FF0000"/>
                </a:solidFill>
                <a:effectLst>
                  <a:outerShdw blurRad="38100" dist="38100" dir="2700000" algn="tl">
                    <a:srgbClr val="C0C0C0"/>
                  </a:outerShdw>
                </a:effectLst>
                <a:latin typeface="Arial" charset="0"/>
              </a:rPr>
              <a:t>Systemic Lupus Erythematosus Revisited</a:t>
            </a:r>
          </a:p>
        </p:txBody>
      </p:sp>
      <p:sp>
        <p:nvSpPr>
          <p:cNvPr id="71683" name="Rectangle 3"/>
          <p:cNvSpPr>
            <a:spLocks noGrp="1"/>
          </p:cNvSpPr>
          <p:nvPr>
            <p:ph type="body" idx="4294967295"/>
          </p:nvPr>
        </p:nvSpPr>
        <p:spPr/>
        <p:txBody>
          <a:bodyPr/>
          <a:lstStyle/>
          <a:p>
            <a:pPr>
              <a:buFont typeface="Arial" charset="0"/>
              <a:buNone/>
              <a:defRPr/>
            </a:pPr>
            <a:r>
              <a:rPr lang="en-GB" sz="2400" i="1" smtClean="0">
                <a:effectLst>
                  <a:outerShdw blurRad="38100" dist="38100" dir="2700000" algn="tl">
                    <a:srgbClr val="C0C0C0"/>
                  </a:outerShdw>
                </a:effectLst>
                <a:latin typeface="Comic Sans MS" pitchFamily="66" charset="0"/>
              </a:rPr>
              <a:t>Finally, it is important to realize that the renal biopsy findings, per se, </a:t>
            </a:r>
            <a:r>
              <a:rPr lang="en-GB" sz="2400" b="1" i="1" smtClean="0">
                <a:solidFill>
                  <a:schemeClr val="folHlink"/>
                </a:solidFill>
                <a:effectLst>
                  <a:outerShdw blurRad="38100" dist="38100" dir="2700000" algn="tl">
                    <a:srgbClr val="C0C0C0"/>
                  </a:outerShdw>
                </a:effectLst>
                <a:latin typeface="Comic Sans MS" pitchFamily="66" charset="0"/>
              </a:rPr>
              <a:t>cannot be used to establish a diagnosis of SLE.</a:t>
            </a:r>
          </a:p>
          <a:p>
            <a:pPr>
              <a:buFont typeface="Arial" charset="0"/>
              <a:buNone/>
              <a:defRPr/>
            </a:pPr>
            <a:r>
              <a:rPr lang="en-GB" sz="2400" i="1" smtClean="0">
                <a:effectLst>
                  <a:outerShdw blurRad="38100" dist="38100" dir="2700000" algn="tl">
                    <a:srgbClr val="C0C0C0"/>
                  </a:outerShdw>
                </a:effectLst>
                <a:latin typeface="Comic Sans MS" pitchFamily="66" charset="0"/>
              </a:rPr>
              <a:t> </a:t>
            </a:r>
          </a:p>
          <a:p>
            <a:pPr>
              <a:buFont typeface="Arial" charset="0"/>
              <a:buNone/>
              <a:defRPr/>
            </a:pPr>
            <a:r>
              <a:rPr lang="en-GB" sz="2400" i="1" smtClean="0">
                <a:effectLst>
                  <a:outerShdw blurRad="38100" dist="38100" dir="2700000" algn="tl">
                    <a:srgbClr val="C0C0C0"/>
                  </a:outerShdw>
                </a:effectLst>
                <a:latin typeface="Comic Sans MS" pitchFamily="66" charset="0"/>
              </a:rPr>
              <a:t>The renal biopsy findings must be interpreted by the referring clinician in the context of the patient’s entire clinical presentation, </a:t>
            </a:r>
            <a:r>
              <a:rPr lang="en-GB" sz="2400" b="1" i="1" smtClean="0">
                <a:solidFill>
                  <a:srgbClr val="009900"/>
                </a:solidFill>
                <a:effectLst>
                  <a:outerShdw blurRad="38100" dist="38100" dir="2700000" algn="tl">
                    <a:srgbClr val="C0C0C0"/>
                  </a:outerShdw>
                </a:effectLst>
                <a:latin typeface="Comic Sans MS" pitchFamily="66" charset="0"/>
              </a:rPr>
              <a:t>including serologic findings.</a:t>
            </a:r>
          </a:p>
        </p:txBody>
      </p:sp>
      <p:sp>
        <p:nvSpPr>
          <p:cNvPr id="71684" name="Rectangle 4"/>
          <p:cNvSpPr>
            <a:spLocks noChangeArrowheads="1"/>
          </p:cNvSpPr>
          <p:nvPr/>
        </p:nvSpPr>
        <p:spPr bwMode="auto">
          <a:xfrm>
            <a:off x="6291263" y="6583363"/>
            <a:ext cx="2852737" cy="274637"/>
          </a:xfrm>
          <a:prstGeom prst="rect">
            <a:avLst/>
          </a:prstGeom>
          <a:noFill/>
          <a:ln w="9525">
            <a:noFill/>
            <a:miter lim="800000"/>
            <a:headEnd/>
            <a:tailEnd/>
          </a:ln>
          <a:effectLst/>
        </p:spPr>
        <p:txBody>
          <a:bodyPr wrap="none">
            <a:spAutoFit/>
          </a:bodyPr>
          <a:lstStyle/>
          <a:p>
            <a:pPr>
              <a:defRPr/>
            </a:pPr>
            <a:r>
              <a:rPr lang="en-GB" sz="1200" i="1">
                <a:effectLst>
                  <a:outerShdw blurRad="38100" dist="38100" dir="2700000" algn="tl">
                    <a:srgbClr val="C0C0C0"/>
                  </a:outerShdw>
                </a:effectLst>
              </a:rPr>
              <a:t>J Am Soc Nephrol 15: 241–250, 2004</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p:cNvSpPr>
          <p:nvPr>
            <p:ph type="title" idx="4294967295"/>
          </p:nvPr>
        </p:nvSpPr>
        <p:spPr>
          <a:xfrm>
            <a:off x="468313" y="188913"/>
            <a:ext cx="8218487" cy="908050"/>
          </a:xfrm>
        </p:spPr>
        <p:txBody>
          <a:bodyPr/>
          <a:lstStyle/>
          <a:p>
            <a:pPr eaLnBrk="1" hangingPunct="1">
              <a:defRPr/>
            </a:pPr>
            <a:r>
              <a:rPr lang="en-GB" sz="3200" b="1" i="1" smtClean="0">
                <a:solidFill>
                  <a:schemeClr val="folHlink"/>
                </a:solidFill>
                <a:effectLst>
                  <a:outerShdw blurRad="38100" dist="38100" dir="2700000" algn="tl">
                    <a:srgbClr val="C0C0C0"/>
                  </a:outerShdw>
                </a:effectLst>
                <a:latin typeface="Arial" charset="0"/>
              </a:rPr>
              <a:t>Active and chronic glomerular</a:t>
            </a:r>
            <a:r>
              <a:rPr lang="en-GB" sz="4000" b="1" i="1" smtClean="0">
                <a:solidFill>
                  <a:schemeClr val="folHlink"/>
                </a:solidFill>
                <a:effectLst>
                  <a:outerShdw blurRad="38100" dist="38100" dir="2700000" algn="tl">
                    <a:srgbClr val="C0C0C0"/>
                  </a:outerShdw>
                </a:effectLst>
                <a:latin typeface="Arial" charset="0"/>
              </a:rPr>
              <a:t> </a:t>
            </a:r>
            <a:r>
              <a:rPr lang="en-GB" sz="3200" b="1" i="1" smtClean="0">
                <a:solidFill>
                  <a:schemeClr val="folHlink"/>
                </a:solidFill>
                <a:effectLst>
                  <a:outerShdw blurRad="38100" dist="38100" dir="2700000" algn="tl">
                    <a:srgbClr val="C0C0C0"/>
                  </a:outerShdw>
                </a:effectLst>
                <a:latin typeface="Arial" charset="0"/>
              </a:rPr>
              <a:t>lesions</a:t>
            </a:r>
          </a:p>
        </p:txBody>
      </p:sp>
      <p:sp>
        <p:nvSpPr>
          <p:cNvPr id="78851" name="Rectangle 3"/>
          <p:cNvSpPr>
            <a:spLocks noGrp="1"/>
          </p:cNvSpPr>
          <p:nvPr>
            <p:ph type="body" idx="4294967295"/>
          </p:nvPr>
        </p:nvSpPr>
        <p:spPr>
          <a:xfrm>
            <a:off x="179388" y="765175"/>
            <a:ext cx="8785225" cy="6092825"/>
          </a:xfrm>
        </p:spPr>
        <p:txBody>
          <a:bodyPr/>
          <a:lstStyle/>
          <a:p>
            <a:pPr eaLnBrk="1" hangingPunct="1">
              <a:lnSpc>
                <a:spcPct val="80000"/>
              </a:lnSpc>
              <a:buFont typeface="Arial" charset="0"/>
              <a:buNone/>
              <a:defRPr/>
            </a:pPr>
            <a:endParaRPr lang="en-GB" sz="2400" b="1" smtClean="0">
              <a:solidFill>
                <a:schemeClr val="accent2"/>
              </a:solidFill>
            </a:endParaRPr>
          </a:p>
          <a:p>
            <a:pPr eaLnBrk="1" hangingPunct="1">
              <a:lnSpc>
                <a:spcPct val="80000"/>
              </a:lnSpc>
              <a:buFont typeface="Arial" charset="0"/>
              <a:buNone/>
              <a:defRPr/>
            </a:pPr>
            <a:r>
              <a:rPr lang="en-GB" sz="2400" b="1" smtClean="0">
                <a:solidFill>
                  <a:schemeClr val="accent2"/>
                </a:solidFill>
              </a:rPr>
              <a:t>                                </a:t>
            </a:r>
            <a:r>
              <a:rPr lang="en-GB" sz="2800" b="1" i="1" smtClean="0">
                <a:solidFill>
                  <a:schemeClr val="accent2"/>
                </a:solidFill>
                <a:effectLst>
                  <a:outerShdw blurRad="38100" dist="38100" dir="2700000" algn="tl">
                    <a:srgbClr val="C0C0C0"/>
                  </a:outerShdw>
                </a:effectLst>
                <a:latin typeface="Comic Sans MS" pitchFamily="66" charset="0"/>
              </a:rPr>
              <a:t>Active lesions</a:t>
            </a:r>
          </a:p>
          <a:p>
            <a:pPr eaLnBrk="1" hangingPunct="1">
              <a:lnSpc>
                <a:spcPct val="80000"/>
              </a:lnSpc>
              <a:defRPr/>
            </a:pPr>
            <a:r>
              <a:rPr lang="en-GB" sz="2400" i="1" smtClean="0">
                <a:effectLst>
                  <a:outerShdw blurRad="38100" dist="38100" dir="2700000" algn="tl">
                    <a:srgbClr val="C0C0C0"/>
                  </a:outerShdw>
                </a:effectLst>
                <a:latin typeface="Comic Sans MS" pitchFamily="66" charset="0"/>
              </a:rPr>
              <a:t>Endocapillary hypercellularity with or without leukocyte</a:t>
            </a:r>
          </a:p>
          <a:p>
            <a:pPr eaLnBrk="1" hangingPunct="1">
              <a:lnSpc>
                <a:spcPct val="80000"/>
              </a:lnSpc>
              <a:buFont typeface="Arial" charset="0"/>
              <a:buNone/>
              <a:defRPr/>
            </a:pPr>
            <a:r>
              <a:rPr lang="en-GB" sz="2400" i="1" smtClean="0">
                <a:effectLst>
                  <a:outerShdw blurRad="38100" dist="38100" dir="2700000" algn="tl">
                    <a:srgbClr val="C0C0C0"/>
                  </a:outerShdw>
                </a:effectLst>
                <a:latin typeface="Comic Sans MS" pitchFamily="66" charset="0"/>
              </a:rPr>
              <a:t>     infiltration and with substantial luminal reduction</a:t>
            </a:r>
          </a:p>
          <a:p>
            <a:pPr eaLnBrk="1" hangingPunct="1">
              <a:lnSpc>
                <a:spcPct val="80000"/>
              </a:lnSpc>
              <a:defRPr/>
            </a:pPr>
            <a:r>
              <a:rPr lang="en-GB" sz="2400" i="1" smtClean="0">
                <a:effectLst>
                  <a:outerShdw blurRad="38100" dist="38100" dir="2700000" algn="tl">
                    <a:srgbClr val="C0C0C0"/>
                  </a:outerShdw>
                </a:effectLst>
                <a:latin typeface="Comic Sans MS" pitchFamily="66" charset="0"/>
              </a:rPr>
              <a:t>Karyorrhexis</a:t>
            </a:r>
          </a:p>
          <a:p>
            <a:pPr eaLnBrk="1" hangingPunct="1">
              <a:lnSpc>
                <a:spcPct val="80000"/>
              </a:lnSpc>
              <a:defRPr/>
            </a:pPr>
            <a:r>
              <a:rPr lang="en-GB" sz="2400" i="1" smtClean="0">
                <a:effectLst>
                  <a:outerShdw blurRad="38100" dist="38100" dir="2700000" algn="tl">
                    <a:srgbClr val="C0C0C0"/>
                  </a:outerShdw>
                </a:effectLst>
                <a:latin typeface="Comic Sans MS" pitchFamily="66" charset="0"/>
              </a:rPr>
              <a:t>Fibrinoid necrosis</a:t>
            </a:r>
          </a:p>
          <a:p>
            <a:pPr eaLnBrk="1" hangingPunct="1">
              <a:lnSpc>
                <a:spcPct val="80000"/>
              </a:lnSpc>
              <a:defRPr/>
            </a:pPr>
            <a:r>
              <a:rPr lang="en-GB" sz="2400" i="1" smtClean="0">
                <a:effectLst>
                  <a:outerShdw blurRad="38100" dist="38100" dir="2700000" algn="tl">
                    <a:srgbClr val="C0C0C0"/>
                  </a:outerShdw>
                </a:effectLst>
                <a:latin typeface="Comic Sans MS" pitchFamily="66" charset="0"/>
              </a:rPr>
              <a:t>Rupture of glomerular basement membrane</a:t>
            </a:r>
          </a:p>
          <a:p>
            <a:pPr eaLnBrk="1" hangingPunct="1">
              <a:lnSpc>
                <a:spcPct val="80000"/>
              </a:lnSpc>
              <a:defRPr/>
            </a:pPr>
            <a:r>
              <a:rPr lang="en-GB" sz="2400" i="1" smtClean="0">
                <a:effectLst>
                  <a:outerShdw blurRad="38100" dist="38100" dir="2700000" algn="tl">
                    <a:srgbClr val="C0C0C0"/>
                  </a:outerShdw>
                </a:effectLst>
                <a:latin typeface="Comic Sans MS" pitchFamily="66" charset="0"/>
              </a:rPr>
              <a:t>Crescents, cellular or fibrocellular</a:t>
            </a:r>
          </a:p>
          <a:p>
            <a:pPr eaLnBrk="1" hangingPunct="1">
              <a:lnSpc>
                <a:spcPct val="80000"/>
              </a:lnSpc>
              <a:defRPr/>
            </a:pPr>
            <a:r>
              <a:rPr lang="en-GB" sz="2400" i="1" smtClean="0">
                <a:effectLst>
                  <a:outerShdw blurRad="38100" dist="38100" dir="2700000" algn="tl">
                    <a:srgbClr val="C0C0C0"/>
                  </a:outerShdw>
                </a:effectLst>
                <a:latin typeface="Comic Sans MS" pitchFamily="66" charset="0"/>
              </a:rPr>
              <a:t>Subendothelial deposits identifiable by light microscopy (wireloops)</a:t>
            </a:r>
          </a:p>
          <a:p>
            <a:pPr eaLnBrk="1" hangingPunct="1">
              <a:lnSpc>
                <a:spcPct val="80000"/>
              </a:lnSpc>
              <a:defRPr/>
            </a:pPr>
            <a:r>
              <a:rPr lang="en-GB" sz="2400" i="1" smtClean="0">
                <a:effectLst>
                  <a:outerShdw blurRad="38100" dist="38100" dir="2700000" algn="tl">
                    <a:srgbClr val="C0C0C0"/>
                  </a:outerShdw>
                </a:effectLst>
                <a:latin typeface="Comic Sans MS" pitchFamily="66" charset="0"/>
              </a:rPr>
              <a:t>Intraluminal immune aggregates (hyaline thrombi)</a:t>
            </a:r>
          </a:p>
          <a:p>
            <a:pPr eaLnBrk="1" hangingPunct="1">
              <a:lnSpc>
                <a:spcPct val="80000"/>
              </a:lnSpc>
              <a:buFont typeface="Arial" charset="0"/>
              <a:buNone/>
              <a:defRPr/>
            </a:pPr>
            <a:r>
              <a:rPr lang="en-GB" sz="2400" b="1" i="1" smtClean="0">
                <a:solidFill>
                  <a:schemeClr val="accent2"/>
                </a:solidFill>
                <a:effectLst>
                  <a:outerShdw blurRad="38100" dist="38100" dir="2700000" algn="tl">
                    <a:srgbClr val="C0C0C0"/>
                  </a:outerShdw>
                </a:effectLst>
                <a:latin typeface="Comic Sans MS" pitchFamily="66" charset="0"/>
              </a:rPr>
              <a:t>                </a:t>
            </a:r>
            <a:r>
              <a:rPr lang="en-GB" sz="2800" b="1" i="1" smtClean="0">
                <a:solidFill>
                  <a:srgbClr val="FF3300"/>
                </a:solidFill>
                <a:effectLst>
                  <a:outerShdw blurRad="38100" dist="38100" dir="2700000" algn="tl">
                    <a:srgbClr val="C0C0C0"/>
                  </a:outerShdw>
                </a:effectLst>
                <a:latin typeface="Comic Sans MS" pitchFamily="66" charset="0"/>
              </a:rPr>
              <a:t>Chronic lesions</a:t>
            </a:r>
          </a:p>
          <a:p>
            <a:pPr eaLnBrk="1" hangingPunct="1">
              <a:lnSpc>
                <a:spcPct val="80000"/>
              </a:lnSpc>
              <a:defRPr/>
            </a:pPr>
            <a:r>
              <a:rPr lang="en-GB" sz="2400" i="1" smtClean="0">
                <a:effectLst>
                  <a:outerShdw blurRad="38100" dist="38100" dir="2700000" algn="tl">
                    <a:srgbClr val="C0C0C0"/>
                  </a:outerShdw>
                </a:effectLst>
                <a:latin typeface="Comic Sans MS" pitchFamily="66" charset="0"/>
              </a:rPr>
              <a:t>Glomerular sclerosis (segmental, global)</a:t>
            </a:r>
          </a:p>
          <a:p>
            <a:pPr eaLnBrk="1" hangingPunct="1">
              <a:lnSpc>
                <a:spcPct val="80000"/>
              </a:lnSpc>
              <a:defRPr/>
            </a:pPr>
            <a:r>
              <a:rPr lang="en-GB" sz="2400" i="1" smtClean="0">
                <a:effectLst>
                  <a:outerShdw blurRad="38100" dist="38100" dir="2700000" algn="tl">
                    <a:srgbClr val="C0C0C0"/>
                  </a:outerShdw>
                </a:effectLst>
                <a:latin typeface="Comic Sans MS" pitchFamily="66" charset="0"/>
              </a:rPr>
              <a:t>Fibrous adhesions</a:t>
            </a:r>
          </a:p>
          <a:p>
            <a:pPr eaLnBrk="1" hangingPunct="1">
              <a:lnSpc>
                <a:spcPct val="80000"/>
              </a:lnSpc>
              <a:defRPr/>
            </a:pPr>
            <a:r>
              <a:rPr lang="en-GB" sz="2400" i="1" smtClean="0">
                <a:effectLst>
                  <a:outerShdw blurRad="38100" dist="38100" dir="2700000" algn="tl">
                    <a:srgbClr val="C0C0C0"/>
                  </a:outerShdw>
                </a:effectLst>
                <a:latin typeface="Comic Sans MS" pitchFamily="66" charset="0"/>
              </a:rPr>
              <a:t>Fibrous crescents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8851">
                                            <p:txEl>
                                              <p:pRg st="10" end="10"/>
                                            </p:txEl>
                                          </p:spTgt>
                                        </p:tgtEl>
                                        <p:attrNameLst>
                                          <p:attrName>style.visibility</p:attrName>
                                        </p:attrNameLst>
                                      </p:cBhvr>
                                      <p:to>
                                        <p:strVal val="visible"/>
                                      </p:to>
                                    </p:set>
                                    <p:animEffect transition="in" filter="wipe(down)">
                                      <p:cBhvr>
                                        <p:cTn id="7" dur="500"/>
                                        <p:tgtEl>
                                          <p:spTgt spid="78851">
                                            <p:txEl>
                                              <p:pRg st="10" end="1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78851">
                                            <p:txEl>
                                              <p:pRg st="11" end="11"/>
                                            </p:txEl>
                                          </p:spTgt>
                                        </p:tgtEl>
                                        <p:attrNameLst>
                                          <p:attrName>style.visibility</p:attrName>
                                        </p:attrNameLst>
                                      </p:cBhvr>
                                      <p:to>
                                        <p:strVal val="visible"/>
                                      </p:to>
                                    </p:set>
                                    <p:animEffect transition="in" filter="wipe(down)">
                                      <p:cBhvr>
                                        <p:cTn id="10" dur="500"/>
                                        <p:tgtEl>
                                          <p:spTgt spid="78851">
                                            <p:txEl>
                                              <p:pRg st="11" end="1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78851">
                                            <p:txEl>
                                              <p:pRg st="12" end="12"/>
                                            </p:txEl>
                                          </p:spTgt>
                                        </p:tgtEl>
                                        <p:attrNameLst>
                                          <p:attrName>style.visibility</p:attrName>
                                        </p:attrNameLst>
                                      </p:cBhvr>
                                      <p:to>
                                        <p:strVal val="visible"/>
                                      </p:to>
                                    </p:set>
                                    <p:animEffect transition="in" filter="wipe(down)">
                                      <p:cBhvr>
                                        <p:cTn id="13" dur="500"/>
                                        <p:tgtEl>
                                          <p:spTgt spid="78851">
                                            <p:txEl>
                                              <p:pRg st="12" end="1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78851">
                                            <p:txEl>
                                              <p:pRg st="13" end="13"/>
                                            </p:txEl>
                                          </p:spTgt>
                                        </p:tgtEl>
                                        <p:attrNameLst>
                                          <p:attrName>style.visibility</p:attrName>
                                        </p:attrNameLst>
                                      </p:cBhvr>
                                      <p:to>
                                        <p:strVal val="visible"/>
                                      </p:to>
                                    </p:set>
                                    <p:animEffect transition="in" filter="wipe(down)">
                                      <p:cBhvr>
                                        <p:cTn id="16" dur="500"/>
                                        <p:tgtEl>
                                          <p:spTgt spid="78851">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p:cNvSpPr>
          <p:nvPr>
            <p:ph type="title"/>
          </p:nvPr>
        </p:nvSpPr>
        <p:spPr/>
        <p:txBody>
          <a:bodyPr/>
          <a:lstStyle/>
          <a:p>
            <a:pPr>
              <a:defRPr/>
            </a:pPr>
            <a:r>
              <a:rPr lang="en-US" sz="3200" b="1" i="1" smtClean="0">
                <a:solidFill>
                  <a:srgbClr val="FF0000"/>
                </a:solidFill>
                <a:effectLst>
                  <a:outerShdw blurRad="38100" dist="38100" dir="2700000" algn="tl">
                    <a:srgbClr val="C0C0C0"/>
                  </a:outerShdw>
                </a:effectLst>
                <a:latin typeface="Arial" charset="0"/>
              </a:rPr>
              <a:t>ACTIVITY-CHRONICITY INDEX</a:t>
            </a:r>
            <a:endParaRPr lang="en-GB" sz="3200" b="1" i="1" smtClean="0">
              <a:solidFill>
                <a:srgbClr val="FF0000"/>
              </a:solidFill>
              <a:effectLst>
                <a:outerShdw blurRad="38100" dist="38100" dir="2700000" algn="tl">
                  <a:srgbClr val="C0C0C0"/>
                </a:outerShdw>
              </a:effectLst>
              <a:latin typeface="Arial" charset="0"/>
            </a:endParaRPr>
          </a:p>
        </p:txBody>
      </p:sp>
      <p:sp>
        <p:nvSpPr>
          <p:cNvPr id="70659" name="Rectangle 3"/>
          <p:cNvSpPr>
            <a:spLocks noGrp="1"/>
          </p:cNvSpPr>
          <p:nvPr>
            <p:ph type="body" idx="1"/>
          </p:nvPr>
        </p:nvSpPr>
        <p:spPr>
          <a:xfrm>
            <a:off x="0" y="1600200"/>
            <a:ext cx="9144000" cy="4525963"/>
          </a:xfrm>
        </p:spPr>
        <p:txBody>
          <a:bodyPr/>
          <a:lstStyle/>
          <a:p>
            <a:pPr>
              <a:buFont typeface="Arial" charset="0"/>
              <a:buNone/>
              <a:defRPr/>
            </a:pPr>
            <a:r>
              <a:rPr lang="en-GB" sz="2000" b="1" i="1" smtClean="0">
                <a:solidFill>
                  <a:schemeClr val="tx2"/>
                </a:solidFill>
                <a:effectLst>
                  <a:outerShdw blurRad="38100" dist="38100" dir="2700000" algn="tl">
                    <a:srgbClr val="C0C0C0"/>
                  </a:outerShdw>
                </a:effectLst>
                <a:latin typeface="Comic Sans MS" pitchFamily="66" charset="0"/>
              </a:rPr>
              <a:t>Activity Index (Al).</a:t>
            </a:r>
            <a:r>
              <a:rPr lang="en-GB" sz="2000" i="1" smtClean="0">
                <a:effectLst>
                  <a:outerShdw blurRad="38100" dist="38100" dir="2700000" algn="tl">
                    <a:srgbClr val="C0C0C0"/>
                  </a:outerShdw>
                </a:effectLst>
                <a:latin typeface="Comic Sans MS" pitchFamily="66" charset="0"/>
              </a:rPr>
              <a:t> This index was defined as the sum of individual scores </a:t>
            </a:r>
          </a:p>
          <a:p>
            <a:pPr>
              <a:buFont typeface="Arial" charset="0"/>
              <a:buNone/>
              <a:defRPr/>
            </a:pPr>
            <a:r>
              <a:rPr lang="en-GB" sz="2000" i="1" smtClean="0">
                <a:effectLst>
                  <a:outerShdw blurRad="38100" dist="38100" dir="2700000" algn="tl">
                    <a:srgbClr val="C0C0C0"/>
                  </a:outerShdw>
                </a:effectLst>
                <a:latin typeface="Comic Sans MS" pitchFamily="66" charset="0"/>
              </a:rPr>
              <a:t>  of the following items considered to represent measures of active lupus </a:t>
            </a:r>
          </a:p>
          <a:p>
            <a:pPr>
              <a:buFont typeface="Arial" charset="0"/>
              <a:buNone/>
              <a:defRPr/>
            </a:pPr>
            <a:r>
              <a:rPr lang="en-GB" sz="2000" i="1" smtClean="0">
                <a:effectLst>
                  <a:outerShdw blurRad="38100" dist="38100" dir="2700000" algn="tl">
                    <a:srgbClr val="C0C0C0"/>
                  </a:outerShdw>
                </a:effectLst>
                <a:latin typeface="Comic Sans MS" pitchFamily="66" charset="0"/>
              </a:rPr>
              <a:t>  nephritis: glomerular proliferation, leucocyte exudation, </a:t>
            </a:r>
          </a:p>
          <a:p>
            <a:pPr>
              <a:buFont typeface="Arial" charset="0"/>
              <a:buNone/>
              <a:defRPr/>
            </a:pPr>
            <a:r>
              <a:rPr lang="en-GB" sz="2000" i="1" smtClean="0">
                <a:effectLst>
                  <a:outerShdw blurRad="38100" dist="38100" dir="2700000" algn="tl">
                    <a:srgbClr val="C0C0C0"/>
                  </a:outerShdw>
                </a:effectLst>
                <a:latin typeface="Comic Sans MS" pitchFamily="66" charset="0"/>
              </a:rPr>
              <a:t>  karyorrhexis/fibrinoid necrosis (x2), cellular crescents (x2), hyaline </a:t>
            </a:r>
          </a:p>
          <a:p>
            <a:pPr>
              <a:buFont typeface="Arial" charset="0"/>
              <a:buNone/>
              <a:defRPr/>
            </a:pPr>
            <a:r>
              <a:rPr lang="en-GB" sz="2000" i="1" smtClean="0">
                <a:effectLst>
                  <a:outerShdw blurRad="38100" dist="38100" dir="2700000" algn="tl">
                    <a:srgbClr val="C0C0C0"/>
                  </a:outerShdw>
                </a:effectLst>
                <a:latin typeface="Comic Sans MS" pitchFamily="66" charset="0"/>
              </a:rPr>
              <a:t>  deposits, and interstitial inflammation.</a:t>
            </a:r>
          </a:p>
          <a:p>
            <a:pPr>
              <a:buFont typeface="Arial" charset="0"/>
              <a:buNone/>
              <a:defRPr/>
            </a:pPr>
            <a:r>
              <a:rPr lang="en-GB" sz="2000" i="1" smtClean="0">
                <a:effectLst>
                  <a:outerShdw blurRad="38100" dist="38100" dir="2700000" algn="tl">
                    <a:srgbClr val="C0C0C0"/>
                  </a:outerShdw>
                </a:effectLst>
                <a:latin typeface="Comic Sans MS" pitchFamily="66" charset="0"/>
              </a:rPr>
              <a:t>             </a:t>
            </a:r>
            <a:r>
              <a:rPr lang="en-GB" sz="2000" i="1" smtClean="0">
                <a:solidFill>
                  <a:srgbClr val="009900"/>
                </a:solidFill>
                <a:effectLst>
                  <a:outerShdw blurRad="38100" dist="38100" dir="2700000" algn="tl">
                    <a:srgbClr val="C0C0C0"/>
                  </a:outerShdw>
                </a:effectLst>
                <a:latin typeface="Comic Sans MS" pitchFamily="66" charset="0"/>
              </a:rPr>
              <a:t>The maximum score was </a:t>
            </a:r>
            <a:r>
              <a:rPr lang="en-GB" sz="2400" b="1" i="1" smtClean="0">
                <a:solidFill>
                  <a:srgbClr val="009900"/>
                </a:solidFill>
                <a:effectLst>
                  <a:outerShdw blurRad="38100" dist="38100" dir="2700000" algn="tl">
                    <a:srgbClr val="C0C0C0"/>
                  </a:outerShdw>
                </a:effectLst>
                <a:latin typeface="Comic Sans MS" pitchFamily="66" charset="0"/>
              </a:rPr>
              <a:t>24 </a:t>
            </a:r>
            <a:r>
              <a:rPr lang="en-GB" sz="2000" i="1" smtClean="0">
                <a:solidFill>
                  <a:srgbClr val="009900"/>
                </a:solidFill>
                <a:effectLst>
                  <a:outerShdw blurRad="38100" dist="38100" dir="2700000" algn="tl">
                    <a:srgbClr val="C0C0C0"/>
                  </a:outerShdw>
                </a:effectLst>
                <a:latin typeface="Comic Sans MS" pitchFamily="66" charset="0"/>
              </a:rPr>
              <a:t>points for the Activity Index.</a:t>
            </a:r>
          </a:p>
        </p:txBody>
      </p:sp>
      <p:sp>
        <p:nvSpPr>
          <p:cNvPr id="70660" name="Rectangle 4"/>
          <p:cNvSpPr>
            <a:spLocks noChangeArrowheads="1"/>
          </p:cNvSpPr>
          <p:nvPr/>
        </p:nvSpPr>
        <p:spPr bwMode="auto">
          <a:xfrm>
            <a:off x="0" y="4292600"/>
            <a:ext cx="9144000" cy="1676400"/>
          </a:xfrm>
          <a:prstGeom prst="rect">
            <a:avLst/>
          </a:prstGeom>
          <a:noFill/>
          <a:ln w="9525">
            <a:noFill/>
            <a:miter lim="800000"/>
            <a:headEnd/>
            <a:tailEnd/>
          </a:ln>
          <a:effectLst/>
        </p:spPr>
        <p:txBody>
          <a:bodyPr>
            <a:spAutoFit/>
          </a:bodyPr>
          <a:lstStyle/>
          <a:p>
            <a:pPr>
              <a:defRPr/>
            </a:pPr>
            <a:r>
              <a:rPr lang="en-GB" sz="2000" b="1" i="1">
                <a:solidFill>
                  <a:schemeClr val="tx2"/>
                </a:solidFill>
                <a:effectLst>
                  <a:outerShdw blurRad="38100" dist="38100" dir="2700000" algn="tl">
                    <a:srgbClr val="C0C0C0"/>
                  </a:outerShdw>
                </a:effectLst>
              </a:rPr>
              <a:t>Chronicity Index (Cl).</a:t>
            </a:r>
            <a:r>
              <a:rPr lang="en-GB" sz="2000" i="1">
                <a:effectLst>
                  <a:outerShdw blurRad="38100" dist="38100" dir="2700000" algn="tl">
                    <a:srgbClr val="C0C0C0"/>
                  </a:outerShdw>
                </a:effectLst>
              </a:rPr>
              <a:t> This index consisted of the sum of individual </a:t>
            </a:r>
          </a:p>
          <a:p>
            <a:pPr>
              <a:defRPr/>
            </a:pPr>
            <a:r>
              <a:rPr lang="en-GB" sz="2000" i="1">
                <a:effectLst>
                  <a:outerShdw blurRad="38100" dist="38100" dir="2700000" algn="tl">
                    <a:srgbClr val="C0C0C0"/>
                  </a:outerShdw>
                </a:effectLst>
              </a:rPr>
              <a:t>  scores of the following items considered to represent measures of  </a:t>
            </a:r>
          </a:p>
          <a:p>
            <a:pPr>
              <a:defRPr/>
            </a:pPr>
            <a:r>
              <a:rPr lang="en-GB" sz="2000" i="1">
                <a:effectLst>
                  <a:outerShdw blurRad="38100" dist="38100" dir="2700000" algn="tl">
                    <a:srgbClr val="C0C0C0"/>
                  </a:outerShdw>
                </a:effectLst>
              </a:rPr>
              <a:t>  chronic  irreversible lupus nephritis: glomerular sclerosis, fibrous  </a:t>
            </a:r>
          </a:p>
          <a:p>
            <a:pPr>
              <a:defRPr/>
            </a:pPr>
            <a:r>
              <a:rPr lang="en-GB" sz="2000" i="1">
                <a:effectLst>
                  <a:outerShdw blurRad="38100" dist="38100" dir="2700000" algn="tl">
                    <a:srgbClr val="C0C0C0"/>
                  </a:outerShdw>
                </a:effectLst>
              </a:rPr>
              <a:t>  crescents, tubular atrophy, and interstitial fibrosis. </a:t>
            </a:r>
          </a:p>
          <a:p>
            <a:pPr>
              <a:defRPr/>
            </a:pPr>
            <a:r>
              <a:rPr lang="en-GB" sz="2000" i="1">
                <a:effectLst>
                  <a:outerShdw blurRad="38100" dist="38100" dir="2700000" algn="tl">
                    <a:srgbClr val="C0C0C0"/>
                  </a:outerShdw>
                </a:effectLst>
              </a:rPr>
              <a:t>             </a:t>
            </a:r>
            <a:r>
              <a:rPr lang="en-GB" sz="2000" i="1">
                <a:solidFill>
                  <a:schemeClr val="folHlink"/>
                </a:solidFill>
                <a:effectLst>
                  <a:outerShdw blurRad="38100" dist="38100" dir="2700000" algn="tl">
                    <a:srgbClr val="C0C0C0"/>
                  </a:outerShdw>
                </a:effectLst>
              </a:rPr>
              <a:t>The maximum score was </a:t>
            </a:r>
            <a:r>
              <a:rPr lang="en-GB" b="1" i="1">
                <a:solidFill>
                  <a:schemeClr val="folHlink"/>
                </a:solidFill>
                <a:effectLst>
                  <a:outerShdw blurRad="38100" dist="38100" dir="2700000" algn="tl">
                    <a:srgbClr val="C0C0C0"/>
                  </a:outerShdw>
                </a:effectLst>
              </a:rPr>
              <a:t>12</a:t>
            </a:r>
            <a:r>
              <a:rPr lang="en-GB" i="1">
                <a:solidFill>
                  <a:schemeClr val="folHlink"/>
                </a:solidFill>
                <a:effectLst>
                  <a:outerShdw blurRad="38100" dist="38100" dir="2700000" algn="tl">
                    <a:srgbClr val="C0C0C0"/>
                  </a:outerShdw>
                </a:effectLst>
              </a:rPr>
              <a:t> </a:t>
            </a:r>
            <a:r>
              <a:rPr lang="en-GB" sz="2000" i="1">
                <a:solidFill>
                  <a:schemeClr val="folHlink"/>
                </a:solidFill>
                <a:effectLst>
                  <a:outerShdw blurRad="38100" dist="38100" dir="2700000" algn="tl">
                    <a:srgbClr val="C0C0C0"/>
                  </a:outerShdw>
                </a:effectLst>
              </a:rPr>
              <a:t>points for the Chronicity Index.</a:t>
            </a:r>
          </a:p>
        </p:txBody>
      </p:sp>
      <p:sp>
        <p:nvSpPr>
          <p:cNvPr id="70661" name="Rectangle 5"/>
          <p:cNvSpPr>
            <a:spLocks noChangeArrowheads="1"/>
          </p:cNvSpPr>
          <p:nvPr/>
        </p:nvSpPr>
        <p:spPr bwMode="auto">
          <a:xfrm>
            <a:off x="5341938" y="6583363"/>
            <a:ext cx="3802062" cy="274637"/>
          </a:xfrm>
          <a:prstGeom prst="rect">
            <a:avLst/>
          </a:prstGeom>
          <a:noFill/>
          <a:ln w="9525">
            <a:noFill/>
            <a:miter lim="800000"/>
            <a:headEnd/>
            <a:tailEnd/>
          </a:ln>
          <a:effectLst/>
        </p:spPr>
        <p:txBody>
          <a:bodyPr wrap="none">
            <a:spAutoFit/>
          </a:bodyPr>
          <a:lstStyle/>
          <a:p>
            <a:pPr>
              <a:defRPr/>
            </a:pPr>
            <a:r>
              <a:rPr lang="en-GB" sz="1200" i="1">
                <a:effectLst>
                  <a:outerShdw blurRad="38100" dist="38100" dir="2700000" algn="tl">
                    <a:srgbClr val="C0C0C0"/>
                  </a:outerShdw>
                </a:effectLst>
              </a:rPr>
              <a:t>Kidney International, Vol. 25 (1984), pp. 689—6 95</a:t>
            </a:r>
          </a:p>
        </p:txBody>
      </p:sp>
      <p:sp>
        <p:nvSpPr>
          <p:cNvPr id="33798" name="Rectangle 6"/>
          <p:cNvSpPr>
            <a:spLocks noChangeArrowheads="1"/>
          </p:cNvSpPr>
          <p:nvPr/>
        </p:nvSpPr>
        <p:spPr bwMode="auto">
          <a:xfrm>
            <a:off x="0" y="5915025"/>
            <a:ext cx="9144000" cy="517525"/>
          </a:xfrm>
          <a:prstGeom prst="rect">
            <a:avLst/>
          </a:prstGeom>
          <a:noFill/>
          <a:ln w="9525">
            <a:noFill/>
            <a:miter lim="800000"/>
            <a:headEnd/>
            <a:tailEnd/>
          </a:ln>
          <a:effectLst/>
        </p:spPr>
        <p:txBody>
          <a:bodyPr>
            <a:spAutoFit/>
          </a:bodyPr>
          <a:lstStyle/>
          <a:p>
            <a:pPr>
              <a:defRPr/>
            </a:pPr>
            <a:r>
              <a:rPr lang="en-GB" sz="1400" b="1" i="1">
                <a:effectLst>
                  <a:outerShdw blurRad="38100" dist="38100" dir="2700000" algn="tl">
                    <a:srgbClr val="C0C0C0"/>
                  </a:outerShdw>
                </a:effectLst>
              </a:rPr>
              <a:t>At repeated renal biopsy </a:t>
            </a:r>
            <a:r>
              <a:rPr lang="en-GB" sz="1400" b="1" i="1">
                <a:solidFill>
                  <a:schemeClr val="hlink"/>
                </a:solidFill>
                <a:effectLst>
                  <a:outerShdw blurRad="38100" dist="38100" dir="2700000" algn="tl">
                    <a:srgbClr val="C0C0C0"/>
                  </a:outerShdw>
                </a:effectLst>
              </a:rPr>
              <a:t>chronicity index of 5 or greater</a:t>
            </a:r>
            <a:r>
              <a:rPr lang="en-GB" sz="1400" b="1" i="1">
                <a:effectLst>
                  <a:outerShdw blurRad="38100" dist="38100" dir="2700000" algn="tl">
                    <a:srgbClr val="C0C0C0"/>
                  </a:outerShdw>
                </a:effectLst>
              </a:rPr>
              <a:t> (P </a:t>
            </a:r>
            <a:r>
              <a:rPr lang="en-GB" sz="1400" i="1">
                <a:effectLst>
                  <a:outerShdw blurRad="38100" dist="38100" dir="2700000" algn="tl">
                    <a:srgbClr val="C0C0C0"/>
                  </a:outerShdw>
                </a:effectLst>
              </a:rPr>
              <a:t> </a:t>
            </a:r>
            <a:r>
              <a:rPr lang="en-GB" sz="1400" b="1" i="1">
                <a:effectLst>
                  <a:outerShdw blurRad="38100" dist="38100" dir="2700000" algn="tl">
                    <a:srgbClr val="C0C0C0"/>
                  </a:outerShdw>
                </a:effectLst>
              </a:rPr>
              <a:t>0.00006) were associated with the probability of reaching the end point (double SCr) at multivariate analysis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8434" name="1 - Τίτλος"/>
          <p:cNvSpPr>
            <a:spLocks noGrp="1"/>
          </p:cNvSpPr>
          <p:nvPr>
            <p:ph type="title"/>
          </p:nvPr>
        </p:nvSpPr>
        <p:spPr/>
        <p:txBody>
          <a:bodyPr/>
          <a:lstStyle/>
          <a:p>
            <a:endParaRPr lang="en-GB" smtClean="0"/>
          </a:p>
        </p:txBody>
      </p:sp>
      <p:pic>
        <p:nvPicPr>
          <p:cNvPr id="18435" name="Picture 2"/>
          <p:cNvPicPr>
            <a:picLocks noChangeAspect="1" noChangeArrowheads="1"/>
          </p:cNvPicPr>
          <p:nvPr/>
        </p:nvPicPr>
        <p:blipFill>
          <a:blip r:embed="rId2"/>
          <a:srcRect/>
          <a:stretch>
            <a:fillRect/>
          </a:stretch>
        </p:blipFill>
        <p:spPr bwMode="auto">
          <a:xfrm>
            <a:off x="2000250" y="0"/>
            <a:ext cx="4735513" cy="6996113"/>
          </a:xfrm>
          <a:prstGeom prst="rect">
            <a:avLst/>
          </a:prstGeom>
          <a:noFill/>
          <a:ln w="9525">
            <a:noFill/>
            <a:miter lim="800000"/>
            <a:headEnd/>
            <a:tailEnd/>
          </a:ln>
        </p:spPr>
      </p:pic>
      <p:sp>
        <p:nvSpPr>
          <p:cNvPr id="18436" name="3 - Ορθογώνιο"/>
          <p:cNvSpPr>
            <a:spLocks noChangeArrowheads="1"/>
          </p:cNvSpPr>
          <p:nvPr/>
        </p:nvSpPr>
        <p:spPr bwMode="auto">
          <a:xfrm>
            <a:off x="142875" y="1285875"/>
            <a:ext cx="1857375" cy="2032000"/>
          </a:xfrm>
          <a:prstGeom prst="rect">
            <a:avLst/>
          </a:prstGeom>
          <a:noFill/>
          <a:ln w="9525">
            <a:noFill/>
            <a:miter lim="800000"/>
            <a:headEnd/>
            <a:tailEnd/>
          </a:ln>
        </p:spPr>
        <p:txBody>
          <a:bodyPr>
            <a:spAutoFit/>
          </a:bodyPr>
          <a:lstStyle/>
          <a:p>
            <a:r>
              <a:rPr lang="en-US" sz="1400" i="1">
                <a:solidFill>
                  <a:srgbClr val="FFC000"/>
                </a:solidFill>
              </a:rPr>
              <a:t>The ACR criteria have some inherent weaknesses. As an example, one can have a renal biopsy demonstrating lupus nephritis, but the patient still  fails to fulfill criteria</a:t>
            </a:r>
            <a:endParaRPr lang="el-GR" sz="1400" i="1">
              <a:solidFill>
                <a:srgbClr val="FFC000"/>
              </a:solidFill>
            </a:endParaRPr>
          </a:p>
        </p:txBody>
      </p:sp>
      <p:sp>
        <p:nvSpPr>
          <p:cNvPr id="18437" name="4 - Ορθογώνιο"/>
          <p:cNvSpPr>
            <a:spLocks noChangeArrowheads="1"/>
          </p:cNvSpPr>
          <p:nvPr/>
        </p:nvSpPr>
        <p:spPr bwMode="auto">
          <a:xfrm>
            <a:off x="6786563" y="1285875"/>
            <a:ext cx="2214562" cy="2892425"/>
          </a:xfrm>
          <a:prstGeom prst="rect">
            <a:avLst/>
          </a:prstGeom>
          <a:noFill/>
          <a:ln w="9525">
            <a:noFill/>
            <a:miter lim="800000"/>
            <a:headEnd/>
            <a:tailEnd/>
          </a:ln>
        </p:spPr>
        <p:txBody>
          <a:bodyPr>
            <a:spAutoFit/>
          </a:bodyPr>
          <a:lstStyle/>
          <a:p>
            <a:r>
              <a:rPr lang="en-US" sz="1400" i="1">
                <a:solidFill>
                  <a:srgbClr val="FFC000"/>
                </a:solidFill>
              </a:rPr>
              <a:t>Classification  by the SLICC criteria requires either that a patient satisfy at least 4 of 17 criteria, including at least 1 of the 11 clinical criteria and one of the six immunologic criteria, </a:t>
            </a:r>
            <a:r>
              <a:rPr lang="en-US" sz="1400" b="1" i="1">
                <a:solidFill>
                  <a:srgbClr val="FFC000"/>
                </a:solidFill>
              </a:rPr>
              <a:t>or</a:t>
            </a:r>
            <a:r>
              <a:rPr lang="en-US" sz="1400" i="1">
                <a:solidFill>
                  <a:srgbClr val="FFC000"/>
                </a:solidFill>
              </a:rPr>
              <a:t> that the patient has biopsy-proven nephritis compatible with SLE in the presence of ANA or anti-dsDNA antibodies</a:t>
            </a:r>
            <a:endParaRPr lang="el-GR" sz="1400" i="1">
              <a:solidFill>
                <a:srgbClr val="FFC0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p:cNvSpPr>
          <p:nvPr>
            <p:ph type="title"/>
          </p:nvPr>
        </p:nvSpPr>
        <p:spPr>
          <a:xfrm>
            <a:off x="457200" y="0"/>
            <a:ext cx="8229600" cy="765175"/>
          </a:xfrm>
        </p:spPr>
        <p:txBody>
          <a:bodyPr/>
          <a:lstStyle/>
          <a:p>
            <a:pPr eaLnBrk="1" hangingPunct="1">
              <a:defRPr/>
            </a:pPr>
            <a:r>
              <a:rPr lang="el-GR" sz="3200" b="1" i="1" smtClean="0">
                <a:solidFill>
                  <a:schemeClr val="folHlink"/>
                </a:solidFill>
                <a:effectLst>
                  <a:outerShdw blurRad="38100" dist="38100" dir="2700000" algn="tl">
                    <a:srgbClr val="C0C0C0"/>
                  </a:outerShdw>
                </a:effectLst>
                <a:latin typeface="Arial" charset="0"/>
              </a:rPr>
              <a:t>ΟΡΙΣΜΟΙ</a:t>
            </a:r>
            <a:endParaRPr lang="en-GB" sz="3200" b="1" i="1" smtClean="0">
              <a:solidFill>
                <a:schemeClr val="folHlink"/>
              </a:solidFill>
              <a:effectLst>
                <a:outerShdw blurRad="38100" dist="38100" dir="2700000" algn="tl">
                  <a:srgbClr val="C0C0C0"/>
                </a:outerShdw>
              </a:effectLst>
              <a:latin typeface="Arial" charset="0"/>
            </a:endParaRPr>
          </a:p>
        </p:txBody>
      </p:sp>
      <p:sp>
        <p:nvSpPr>
          <p:cNvPr id="55298" name="Rectangle 3"/>
          <p:cNvSpPr>
            <a:spLocks noGrp="1"/>
          </p:cNvSpPr>
          <p:nvPr>
            <p:ph type="body" idx="1"/>
          </p:nvPr>
        </p:nvSpPr>
        <p:spPr>
          <a:xfrm>
            <a:off x="0" y="620713"/>
            <a:ext cx="9144000" cy="6237287"/>
          </a:xfrm>
        </p:spPr>
        <p:txBody>
          <a:bodyPr/>
          <a:lstStyle/>
          <a:p>
            <a:pPr eaLnBrk="1" hangingPunct="1">
              <a:lnSpc>
                <a:spcPct val="80000"/>
              </a:lnSpc>
              <a:buFont typeface="Arial" charset="0"/>
              <a:buNone/>
            </a:pPr>
            <a:endParaRPr lang="en-GB" sz="1800" b="1" i="1" smtClean="0"/>
          </a:p>
          <a:p>
            <a:pPr eaLnBrk="1" hangingPunct="1">
              <a:lnSpc>
                <a:spcPct val="80000"/>
              </a:lnSpc>
            </a:pPr>
            <a:r>
              <a:rPr lang="en-GB" sz="1800" b="1" i="1" smtClean="0">
                <a:solidFill>
                  <a:schemeClr val="hlink"/>
                </a:solidFill>
              </a:rPr>
              <a:t>Diffuse</a:t>
            </a:r>
            <a:r>
              <a:rPr lang="en-GB" sz="1800" b="1" smtClean="0">
                <a:solidFill>
                  <a:schemeClr val="hlink"/>
                </a:solidFill>
              </a:rPr>
              <a:t>:</a:t>
            </a:r>
            <a:r>
              <a:rPr lang="en-GB" sz="1800" smtClean="0"/>
              <a:t> A lesion involving most (≥50%) glomeruli</a:t>
            </a:r>
          </a:p>
          <a:p>
            <a:pPr eaLnBrk="1" hangingPunct="1">
              <a:lnSpc>
                <a:spcPct val="80000"/>
              </a:lnSpc>
            </a:pPr>
            <a:r>
              <a:rPr lang="en-GB" sz="1800" b="1" i="1" smtClean="0">
                <a:solidFill>
                  <a:schemeClr val="hlink"/>
                </a:solidFill>
              </a:rPr>
              <a:t>Focal</a:t>
            </a:r>
            <a:r>
              <a:rPr lang="en-GB" sz="1800" b="1" smtClean="0">
                <a:solidFill>
                  <a:schemeClr val="hlink"/>
                </a:solidFill>
              </a:rPr>
              <a:t>:</a:t>
            </a:r>
            <a:r>
              <a:rPr lang="en-GB" sz="1800" smtClean="0"/>
              <a:t> A lesion involving </a:t>
            </a:r>
            <a:r>
              <a:rPr lang="en-GB" sz="1800" i="1" smtClean="0"/>
              <a:t>&lt;</a:t>
            </a:r>
            <a:r>
              <a:rPr lang="en-GB" sz="1800" smtClean="0"/>
              <a:t>50% of glomeruli</a:t>
            </a:r>
          </a:p>
          <a:p>
            <a:pPr eaLnBrk="1" hangingPunct="1">
              <a:lnSpc>
                <a:spcPct val="80000"/>
              </a:lnSpc>
            </a:pPr>
            <a:r>
              <a:rPr lang="en-GB" sz="1800" b="1" i="1" smtClean="0">
                <a:solidFill>
                  <a:srgbClr val="FF0000"/>
                </a:solidFill>
              </a:rPr>
              <a:t>Global</a:t>
            </a:r>
            <a:r>
              <a:rPr lang="en-GB" sz="1800" b="1" smtClean="0">
                <a:solidFill>
                  <a:srgbClr val="FF0000"/>
                </a:solidFill>
              </a:rPr>
              <a:t>:</a:t>
            </a:r>
            <a:r>
              <a:rPr lang="en-GB" sz="1800" smtClean="0"/>
              <a:t> A lesion involving more than half of the glomerular tuft</a:t>
            </a:r>
          </a:p>
          <a:p>
            <a:pPr eaLnBrk="1" hangingPunct="1">
              <a:lnSpc>
                <a:spcPct val="80000"/>
              </a:lnSpc>
            </a:pPr>
            <a:r>
              <a:rPr lang="en-GB" sz="1800" b="1" i="1" smtClean="0">
                <a:solidFill>
                  <a:srgbClr val="FF0000"/>
                </a:solidFill>
              </a:rPr>
              <a:t>Segmental</a:t>
            </a:r>
            <a:r>
              <a:rPr lang="en-GB" sz="1800" b="1" smtClean="0">
                <a:solidFill>
                  <a:srgbClr val="FF0000"/>
                </a:solidFill>
              </a:rPr>
              <a:t>:</a:t>
            </a:r>
            <a:r>
              <a:rPr lang="en-GB" sz="1800" smtClean="0"/>
              <a:t> A lesion involving less than half of the glomerular tuft</a:t>
            </a:r>
          </a:p>
          <a:p>
            <a:pPr eaLnBrk="1" hangingPunct="1">
              <a:lnSpc>
                <a:spcPct val="80000"/>
              </a:lnSpc>
              <a:buFont typeface="Arial" charset="0"/>
              <a:buNone/>
            </a:pPr>
            <a:r>
              <a:rPr lang="en-GB" sz="1800" smtClean="0"/>
              <a:t>       (i.e., at least half of the glomerular tuft is spared)</a:t>
            </a:r>
          </a:p>
          <a:p>
            <a:pPr eaLnBrk="1" hangingPunct="1">
              <a:lnSpc>
                <a:spcPct val="80000"/>
              </a:lnSpc>
            </a:pPr>
            <a:r>
              <a:rPr lang="en-GB" sz="1800" b="1" i="1" smtClean="0">
                <a:solidFill>
                  <a:srgbClr val="009900"/>
                </a:solidFill>
              </a:rPr>
              <a:t>Mesangial hypercellularity</a:t>
            </a:r>
            <a:r>
              <a:rPr lang="en-GB" sz="1800" b="1" smtClean="0">
                <a:solidFill>
                  <a:srgbClr val="009900"/>
                </a:solidFill>
              </a:rPr>
              <a:t>:</a:t>
            </a:r>
            <a:r>
              <a:rPr lang="en-GB" sz="1800" smtClean="0"/>
              <a:t> At least three mesangial cells per</a:t>
            </a:r>
          </a:p>
          <a:p>
            <a:pPr eaLnBrk="1" hangingPunct="1">
              <a:lnSpc>
                <a:spcPct val="80000"/>
              </a:lnSpc>
              <a:buFont typeface="Arial" charset="0"/>
              <a:buNone/>
            </a:pPr>
            <a:r>
              <a:rPr lang="en-GB" sz="1800" smtClean="0"/>
              <a:t>       mesangial region in a 3 micron thick section</a:t>
            </a:r>
          </a:p>
          <a:p>
            <a:pPr eaLnBrk="1" hangingPunct="1">
              <a:lnSpc>
                <a:spcPct val="80000"/>
              </a:lnSpc>
            </a:pPr>
            <a:r>
              <a:rPr lang="en-GB" sz="1800" b="1" i="1" smtClean="0">
                <a:solidFill>
                  <a:srgbClr val="009900"/>
                </a:solidFill>
              </a:rPr>
              <a:t>Endocapillary proliferation</a:t>
            </a:r>
            <a:r>
              <a:rPr lang="en-GB" sz="1800" b="1" smtClean="0">
                <a:solidFill>
                  <a:srgbClr val="009900"/>
                </a:solidFill>
              </a:rPr>
              <a:t>:</a:t>
            </a:r>
            <a:r>
              <a:rPr lang="en-GB" sz="1800" smtClean="0"/>
              <a:t> Endocapillary hypercellularity due to</a:t>
            </a:r>
          </a:p>
          <a:p>
            <a:pPr eaLnBrk="1" hangingPunct="1">
              <a:lnSpc>
                <a:spcPct val="80000"/>
              </a:lnSpc>
              <a:buFont typeface="Arial" charset="0"/>
              <a:buNone/>
            </a:pPr>
            <a:r>
              <a:rPr lang="en-GB" sz="1800" smtClean="0"/>
              <a:t>       increased number of mesangial cells, endothelial cells, and infiltrating monocytes, </a:t>
            </a:r>
          </a:p>
          <a:p>
            <a:pPr eaLnBrk="1" hangingPunct="1">
              <a:lnSpc>
                <a:spcPct val="80000"/>
              </a:lnSpc>
              <a:buFont typeface="Arial" charset="0"/>
              <a:buNone/>
            </a:pPr>
            <a:r>
              <a:rPr lang="en-GB" sz="1800" smtClean="0"/>
              <a:t>       and causing narrowing of the glomerular capillary lumina</a:t>
            </a:r>
          </a:p>
          <a:p>
            <a:pPr eaLnBrk="1" hangingPunct="1">
              <a:lnSpc>
                <a:spcPct val="80000"/>
              </a:lnSpc>
            </a:pPr>
            <a:r>
              <a:rPr lang="en-GB" sz="1800" b="1" i="1" smtClean="0">
                <a:solidFill>
                  <a:srgbClr val="009900"/>
                </a:solidFill>
              </a:rPr>
              <a:t>Extracapillary proliferation or cellular crescent</a:t>
            </a:r>
            <a:r>
              <a:rPr lang="en-GB" sz="1800" b="1" smtClean="0">
                <a:solidFill>
                  <a:srgbClr val="009900"/>
                </a:solidFill>
              </a:rPr>
              <a:t>:</a:t>
            </a:r>
            <a:r>
              <a:rPr lang="en-GB" sz="1800" smtClean="0"/>
              <a:t> Extracapillary cell proliferation </a:t>
            </a:r>
          </a:p>
          <a:p>
            <a:pPr eaLnBrk="1" hangingPunct="1">
              <a:lnSpc>
                <a:spcPct val="80000"/>
              </a:lnSpc>
              <a:buFont typeface="Arial" charset="0"/>
              <a:buNone/>
            </a:pPr>
            <a:r>
              <a:rPr lang="en-GB" sz="1800" smtClean="0"/>
              <a:t>       of more than two cell layers occupying one fourth or more of the glomerular</a:t>
            </a:r>
          </a:p>
          <a:p>
            <a:pPr eaLnBrk="1" hangingPunct="1">
              <a:lnSpc>
                <a:spcPct val="80000"/>
              </a:lnSpc>
              <a:buFont typeface="Arial" charset="0"/>
              <a:buNone/>
            </a:pPr>
            <a:r>
              <a:rPr lang="en-GB" sz="1800" smtClean="0"/>
              <a:t>       capsular circumference</a:t>
            </a:r>
          </a:p>
          <a:p>
            <a:pPr eaLnBrk="1" hangingPunct="1">
              <a:lnSpc>
                <a:spcPct val="80000"/>
              </a:lnSpc>
            </a:pPr>
            <a:r>
              <a:rPr lang="en-GB" sz="1800" b="1" i="1" smtClean="0">
                <a:solidFill>
                  <a:schemeClr val="folHlink"/>
                </a:solidFill>
              </a:rPr>
              <a:t>Karyorrhexis</a:t>
            </a:r>
            <a:r>
              <a:rPr lang="en-GB" sz="1800" b="1" smtClean="0">
                <a:solidFill>
                  <a:schemeClr val="folHlink"/>
                </a:solidFill>
              </a:rPr>
              <a:t>:</a:t>
            </a:r>
            <a:r>
              <a:rPr lang="en-GB" sz="1800" smtClean="0"/>
              <a:t> Presence of apoptotic, pyknotic, and fragmented nuclei</a:t>
            </a:r>
          </a:p>
          <a:p>
            <a:pPr eaLnBrk="1" hangingPunct="1">
              <a:lnSpc>
                <a:spcPct val="80000"/>
              </a:lnSpc>
            </a:pPr>
            <a:r>
              <a:rPr lang="en-GB" sz="1800" b="1" i="1" smtClean="0">
                <a:solidFill>
                  <a:schemeClr val="folHlink"/>
                </a:solidFill>
              </a:rPr>
              <a:t>Necrosis</a:t>
            </a:r>
            <a:r>
              <a:rPr lang="en-GB" sz="1800" b="1" smtClean="0">
                <a:solidFill>
                  <a:schemeClr val="folHlink"/>
                </a:solidFill>
              </a:rPr>
              <a:t>:</a:t>
            </a:r>
            <a:r>
              <a:rPr lang="en-GB" sz="1800" smtClean="0"/>
              <a:t> A lesion characterized by fragmentation of nuclei or disruption of the glomerular basement membrane, often associated with the presence of fibrin-rich material</a:t>
            </a:r>
          </a:p>
          <a:p>
            <a:pPr eaLnBrk="1" hangingPunct="1">
              <a:lnSpc>
                <a:spcPct val="80000"/>
              </a:lnSpc>
            </a:pPr>
            <a:r>
              <a:rPr lang="en-GB" sz="1800" b="1" i="1" smtClean="0">
                <a:solidFill>
                  <a:schemeClr val="folHlink"/>
                </a:solidFill>
              </a:rPr>
              <a:t>Hyaline thrombi</a:t>
            </a:r>
            <a:r>
              <a:rPr lang="en-GB" sz="1800" b="1" smtClean="0">
                <a:solidFill>
                  <a:schemeClr val="folHlink"/>
                </a:solidFill>
              </a:rPr>
              <a:t>:</a:t>
            </a:r>
            <a:r>
              <a:rPr lang="en-GB" sz="1800" smtClean="0"/>
              <a:t> Intracapillary eosinophilic material of a homogeneous consistency</a:t>
            </a:r>
          </a:p>
          <a:p>
            <a:pPr eaLnBrk="1" hangingPunct="1">
              <a:lnSpc>
                <a:spcPct val="80000"/>
              </a:lnSpc>
              <a:buFont typeface="Arial" charset="0"/>
              <a:buNone/>
            </a:pPr>
            <a:r>
              <a:rPr lang="en-GB" sz="1800" smtClean="0"/>
              <a:t>       by which immunofluorescence has been shown to consist of immune deposits</a:t>
            </a:r>
          </a:p>
          <a:p>
            <a:pPr eaLnBrk="1" hangingPunct="1">
              <a:lnSpc>
                <a:spcPct val="80000"/>
              </a:lnSpc>
            </a:pPr>
            <a:r>
              <a:rPr lang="en-GB" sz="1800" b="1" i="1" smtClean="0">
                <a:solidFill>
                  <a:srgbClr val="990000"/>
                </a:solidFill>
              </a:rPr>
              <a:t>Proportion of involved glomeruli</a:t>
            </a:r>
            <a:r>
              <a:rPr lang="en-GB" sz="1800" b="1" smtClean="0">
                <a:solidFill>
                  <a:srgbClr val="990000"/>
                </a:solidFill>
              </a:rPr>
              <a:t>:</a:t>
            </a:r>
            <a:r>
              <a:rPr lang="en-GB" sz="1800" smtClean="0"/>
              <a:t> Intended to indicate the percentage of total glomeruli affected by lupus nephritis, including the glomeruli that are sclerosed due to lupus nephritis, but excluding ischemic glomeruli with inadequate perfusion due to vascular pathology separate from lupus nephritis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1 - Τίτλος"/>
          <p:cNvSpPr>
            <a:spLocks noGrp="1"/>
          </p:cNvSpPr>
          <p:nvPr>
            <p:ph type="title" idx="4294967295"/>
          </p:nvPr>
        </p:nvSpPr>
        <p:spPr/>
        <p:txBody>
          <a:bodyPr/>
          <a:lstStyle/>
          <a:p>
            <a:pPr eaLnBrk="1" hangingPunct="1"/>
            <a:r>
              <a:rPr lang="el-GR" sz="3200" b="1" i="1" smtClean="0">
                <a:solidFill>
                  <a:srgbClr val="FF0000"/>
                </a:solidFill>
              </a:rPr>
              <a:t>ΝΕΦΡΙΤΙΔΑ ΛΥΚΟΥ</a:t>
            </a:r>
            <a:endParaRPr lang="en-GB" sz="3200" b="1" i="1" smtClean="0">
              <a:solidFill>
                <a:srgbClr val="FF0000"/>
              </a:solidFill>
            </a:endParaRPr>
          </a:p>
        </p:txBody>
      </p:sp>
      <p:pic>
        <p:nvPicPr>
          <p:cNvPr id="56322" name="Picture 2"/>
          <p:cNvPicPr>
            <a:picLocks noGrp="1" noChangeAspect="1" noChangeArrowheads="1"/>
          </p:cNvPicPr>
          <p:nvPr>
            <p:ph idx="4294967295"/>
          </p:nvPr>
        </p:nvPicPr>
        <p:blipFill>
          <a:blip r:embed="rId2"/>
          <a:srcRect/>
          <a:stretch>
            <a:fillRect/>
          </a:stretch>
        </p:blipFill>
        <p:spPr>
          <a:xfrm>
            <a:off x="2190750" y="1614488"/>
            <a:ext cx="4762500" cy="4495800"/>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1 - Τίτλος"/>
          <p:cNvSpPr>
            <a:spLocks noGrp="1"/>
          </p:cNvSpPr>
          <p:nvPr>
            <p:ph type="title" idx="4294967295"/>
          </p:nvPr>
        </p:nvSpPr>
        <p:spPr>
          <a:xfrm>
            <a:off x="457200" y="0"/>
            <a:ext cx="8229600" cy="1125538"/>
          </a:xfrm>
        </p:spPr>
        <p:txBody>
          <a:bodyPr/>
          <a:lstStyle/>
          <a:p>
            <a:pPr eaLnBrk="1" hangingPunct="1">
              <a:defRPr/>
            </a:pPr>
            <a:r>
              <a:rPr lang="en-US" sz="3200" b="1" i="1" smtClean="0">
                <a:solidFill>
                  <a:schemeClr val="folHlink"/>
                </a:solidFill>
                <a:effectLst>
                  <a:outerShdw blurRad="38100" dist="38100" dir="2700000" algn="tl">
                    <a:srgbClr val="C0C0C0"/>
                  </a:outerShdw>
                </a:effectLst>
                <a:latin typeface="Arial" charset="0"/>
              </a:rPr>
              <a:t>WIRE LOOP</a:t>
            </a:r>
            <a:endParaRPr lang="en-GB" sz="3200" b="1" i="1" smtClean="0">
              <a:solidFill>
                <a:schemeClr val="folHlink"/>
              </a:solidFill>
              <a:effectLst>
                <a:outerShdw blurRad="38100" dist="38100" dir="2700000" algn="tl">
                  <a:srgbClr val="C0C0C0"/>
                </a:outerShdw>
              </a:effectLst>
              <a:latin typeface="Arial" charset="0"/>
            </a:endParaRPr>
          </a:p>
        </p:txBody>
      </p:sp>
      <p:sp>
        <p:nvSpPr>
          <p:cNvPr id="57346" name="2 - Θέση περιεχομένου"/>
          <p:cNvSpPr>
            <a:spLocks noGrp="1"/>
          </p:cNvSpPr>
          <p:nvPr>
            <p:ph idx="4294967295"/>
          </p:nvPr>
        </p:nvSpPr>
        <p:spPr/>
        <p:txBody>
          <a:bodyPr/>
          <a:lstStyle/>
          <a:p>
            <a:pPr eaLnBrk="1" hangingPunct="1"/>
            <a:endParaRPr lang="en-GB" smtClean="0"/>
          </a:p>
        </p:txBody>
      </p:sp>
      <p:pic>
        <p:nvPicPr>
          <p:cNvPr id="57347" name="Picture 2"/>
          <p:cNvPicPr>
            <a:picLocks noChangeAspect="1" noChangeArrowheads="1"/>
          </p:cNvPicPr>
          <p:nvPr/>
        </p:nvPicPr>
        <p:blipFill>
          <a:blip r:embed="rId2"/>
          <a:srcRect/>
          <a:stretch>
            <a:fillRect/>
          </a:stretch>
        </p:blipFill>
        <p:spPr bwMode="auto">
          <a:xfrm>
            <a:off x="1042988" y="908050"/>
            <a:ext cx="7272337" cy="4791075"/>
          </a:xfrm>
          <a:prstGeom prst="rect">
            <a:avLst/>
          </a:prstGeom>
          <a:noFill/>
          <a:ln w="9525">
            <a:noFill/>
            <a:miter lim="800000"/>
            <a:headEnd/>
            <a:tailEnd/>
          </a:ln>
        </p:spPr>
      </p:pic>
      <p:sp>
        <p:nvSpPr>
          <p:cNvPr id="35845" name="Text Box 5"/>
          <p:cNvSpPr txBox="1">
            <a:spLocks noChangeArrowheads="1"/>
          </p:cNvSpPr>
          <p:nvPr/>
        </p:nvSpPr>
        <p:spPr bwMode="auto">
          <a:xfrm>
            <a:off x="0" y="5876925"/>
            <a:ext cx="9144000" cy="1552575"/>
          </a:xfrm>
          <a:prstGeom prst="rect">
            <a:avLst/>
          </a:prstGeom>
          <a:noFill/>
          <a:ln w="9525">
            <a:noFill/>
            <a:miter lim="800000"/>
            <a:headEnd/>
            <a:tailEnd/>
          </a:ln>
          <a:effectLst/>
        </p:spPr>
        <p:txBody>
          <a:bodyPr>
            <a:spAutoFit/>
          </a:bodyPr>
          <a:lstStyle/>
          <a:p>
            <a:pPr>
              <a:spcBef>
                <a:spcPct val="50000"/>
              </a:spcBef>
              <a:defRPr/>
            </a:pPr>
            <a:r>
              <a:rPr lang="en-GB" b="1" i="1">
                <a:solidFill>
                  <a:srgbClr val="003366"/>
                </a:solidFill>
                <a:effectLst>
                  <a:outerShdw blurRad="38100" dist="38100" dir="2700000" algn="tl">
                    <a:srgbClr val="C0C0C0"/>
                  </a:outerShdw>
                </a:effectLst>
              </a:rPr>
              <a:t>WIRE LOOP:</a:t>
            </a:r>
            <a:r>
              <a:rPr lang="en-GB" i="1">
                <a:effectLst>
                  <a:outerShdw blurRad="38100" dist="38100" dir="2700000" algn="tl">
                    <a:srgbClr val="C0C0C0"/>
                  </a:outerShdw>
                </a:effectLst>
              </a:rPr>
              <a:t> homogenous and “rigid” thickening of peripheral  </a:t>
            </a:r>
          </a:p>
          <a:p>
            <a:pPr>
              <a:spcBef>
                <a:spcPct val="50000"/>
              </a:spcBef>
              <a:defRPr/>
            </a:pPr>
            <a:r>
              <a:rPr lang="en-GB" i="1">
                <a:effectLst>
                  <a:outerShdw blurRad="38100" dist="38100" dir="2700000" algn="tl">
                    <a:srgbClr val="C0C0C0"/>
                  </a:outerShdw>
                </a:effectLst>
              </a:rPr>
              <a:t>       capillary loops due to subendothelial immune deposits </a:t>
            </a:r>
          </a:p>
          <a:p>
            <a:pPr>
              <a:spcBef>
                <a:spcPct val="50000"/>
              </a:spcBef>
              <a:defRPr/>
            </a:pPr>
            <a:endParaRPr lang="en-GB"/>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 Τίτλος"/>
          <p:cNvSpPr>
            <a:spLocks noGrp="1"/>
          </p:cNvSpPr>
          <p:nvPr>
            <p:ph type="title" idx="4294967295"/>
          </p:nvPr>
        </p:nvSpPr>
        <p:spPr/>
        <p:txBody>
          <a:bodyPr/>
          <a:lstStyle/>
          <a:p>
            <a:pPr eaLnBrk="1" hangingPunct="1">
              <a:defRPr/>
            </a:pPr>
            <a:r>
              <a:rPr lang="en-US" sz="3200" b="1" i="1" smtClean="0">
                <a:solidFill>
                  <a:schemeClr val="folHlink"/>
                </a:solidFill>
                <a:effectLst>
                  <a:outerShdw blurRad="38100" dist="38100" dir="2700000" algn="tl">
                    <a:srgbClr val="C0C0C0"/>
                  </a:outerShdw>
                </a:effectLst>
              </a:rPr>
              <a:t>WIRE LOOP</a:t>
            </a:r>
            <a:endParaRPr lang="en-GB" sz="3200" b="1" i="1" smtClean="0">
              <a:solidFill>
                <a:schemeClr val="folHlink"/>
              </a:solidFill>
              <a:effectLst>
                <a:outerShdw blurRad="38100" dist="38100" dir="2700000" algn="tl">
                  <a:srgbClr val="C0C0C0"/>
                </a:outerShdw>
              </a:effectLst>
            </a:endParaRPr>
          </a:p>
        </p:txBody>
      </p:sp>
      <p:pic>
        <p:nvPicPr>
          <p:cNvPr id="58370" name="Picture 2"/>
          <p:cNvPicPr>
            <a:picLocks noGrp="1" noChangeAspect="1" noChangeArrowheads="1"/>
          </p:cNvPicPr>
          <p:nvPr>
            <p:ph idx="4294967295"/>
          </p:nvPr>
        </p:nvPicPr>
        <p:blipFill>
          <a:blip r:embed="rId2"/>
          <a:srcRect/>
          <a:stretch>
            <a:fillRect/>
          </a:stretch>
        </p:blipFill>
        <p:spPr>
          <a:xfrm>
            <a:off x="2195513" y="1196975"/>
            <a:ext cx="4768850" cy="4525963"/>
          </a:xfrm>
        </p:spPr>
      </p:pic>
      <p:sp>
        <p:nvSpPr>
          <p:cNvPr id="36868" name="Text Box 4"/>
          <p:cNvSpPr txBox="1">
            <a:spLocks noChangeArrowheads="1"/>
          </p:cNvSpPr>
          <p:nvPr/>
        </p:nvSpPr>
        <p:spPr bwMode="auto">
          <a:xfrm>
            <a:off x="0" y="6092825"/>
            <a:ext cx="9144000" cy="822325"/>
          </a:xfrm>
          <a:prstGeom prst="rect">
            <a:avLst/>
          </a:prstGeom>
          <a:noFill/>
          <a:ln w="9525">
            <a:noFill/>
            <a:miter lim="800000"/>
            <a:headEnd/>
            <a:tailEnd/>
          </a:ln>
          <a:effectLst/>
        </p:spPr>
        <p:txBody>
          <a:bodyPr>
            <a:spAutoFit/>
          </a:bodyPr>
          <a:lstStyle/>
          <a:p>
            <a:pPr>
              <a:spcBef>
                <a:spcPct val="50000"/>
              </a:spcBef>
              <a:defRPr/>
            </a:pPr>
            <a:r>
              <a:rPr lang="en-GB" b="1" i="1">
                <a:solidFill>
                  <a:srgbClr val="003366"/>
                </a:solidFill>
                <a:effectLst>
                  <a:outerShdw blurRad="38100" dist="38100" dir="2700000" algn="tl">
                    <a:srgbClr val="C0C0C0"/>
                  </a:outerShdw>
                </a:effectLst>
              </a:rPr>
              <a:t>WIRE LOOP:</a:t>
            </a:r>
            <a:r>
              <a:rPr lang="en-GB" i="1">
                <a:effectLst>
                  <a:outerShdw blurRad="38100" dist="38100" dir="2700000" algn="tl">
                    <a:srgbClr val="C0C0C0"/>
                  </a:outerShdw>
                </a:effectLst>
              </a:rPr>
              <a:t> homogenous and “rigid” thickening of peripheral capillary loops due to subendothelial immune deposits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0" y="0"/>
            <a:ext cx="8929688" cy="1417638"/>
          </a:xfrm>
        </p:spPr>
        <p:txBody>
          <a:bodyPr>
            <a:normAutofit fontScale="90000"/>
          </a:bodyPr>
          <a:lstStyle/>
          <a:p>
            <a:pPr eaLnBrk="1" hangingPunct="1">
              <a:defRPr/>
            </a:pPr>
            <a:r>
              <a:rPr lang="el-GR" sz="3600" b="1" i="1" smtClean="0">
                <a:solidFill>
                  <a:schemeClr val="folHlink"/>
                </a:solidFill>
                <a:effectLst>
                  <a:outerShdw blurRad="38100" dist="38100" dir="2700000" algn="tl">
                    <a:srgbClr val="C0C0C0"/>
                  </a:outerShdw>
                </a:effectLst>
              </a:rPr>
              <a:t>ΕΝΔΟΤΡΙΧΟΕΙΔΙΚΗ ΥΠΕΡΠΛΑΣΙΑ</a:t>
            </a:r>
            <a:br>
              <a:rPr lang="el-GR" sz="3600" b="1" i="1" smtClean="0">
                <a:solidFill>
                  <a:schemeClr val="folHlink"/>
                </a:solidFill>
                <a:effectLst>
                  <a:outerShdw blurRad="38100" dist="38100" dir="2700000" algn="tl">
                    <a:srgbClr val="C0C0C0"/>
                  </a:outerShdw>
                </a:effectLst>
              </a:rPr>
            </a:br>
            <a:r>
              <a:rPr lang="el-GR" sz="3600" b="1" i="1" smtClean="0">
                <a:solidFill>
                  <a:schemeClr val="folHlink"/>
                </a:solidFill>
                <a:effectLst>
                  <a:outerShdw blurRad="38100" dist="38100" dir="2700000" algn="tl">
                    <a:srgbClr val="C0C0C0"/>
                  </a:outerShdw>
                </a:effectLst>
              </a:rPr>
              <a:t>ΙΝΙΔΟΕΙΔΗΣ ΝΕΚΡΩΣΗ</a:t>
            </a:r>
            <a:r>
              <a:rPr lang="el-GR" sz="2900" b="1" i="1" smtClean="0">
                <a:solidFill>
                  <a:schemeClr val="folHlink"/>
                </a:solidFill>
                <a:effectLst>
                  <a:outerShdw blurRad="38100" dist="38100" dir="2700000" algn="tl">
                    <a:srgbClr val="C0C0C0"/>
                  </a:outerShdw>
                </a:effectLst>
              </a:rPr>
              <a:t/>
            </a:r>
            <a:br>
              <a:rPr lang="el-GR" sz="2900" b="1" i="1" smtClean="0">
                <a:solidFill>
                  <a:schemeClr val="folHlink"/>
                </a:solidFill>
                <a:effectLst>
                  <a:outerShdw blurRad="38100" dist="38100" dir="2700000" algn="tl">
                    <a:srgbClr val="C0C0C0"/>
                  </a:outerShdw>
                </a:effectLst>
              </a:rPr>
            </a:br>
            <a:endParaRPr lang="el-GR" sz="2900" b="1" i="1" smtClean="0">
              <a:solidFill>
                <a:schemeClr val="folHlink"/>
              </a:solidFill>
              <a:effectLst>
                <a:outerShdw blurRad="38100" dist="38100" dir="2700000" algn="tl">
                  <a:srgbClr val="C0C0C0"/>
                </a:outerShdw>
              </a:effectLst>
            </a:endParaRPr>
          </a:p>
        </p:txBody>
      </p:sp>
      <p:sp>
        <p:nvSpPr>
          <p:cNvPr id="39938" name="2 - Θέση περιεχομένου"/>
          <p:cNvSpPr>
            <a:spLocks noGrp="1"/>
          </p:cNvSpPr>
          <p:nvPr>
            <p:ph idx="4294967295"/>
          </p:nvPr>
        </p:nvSpPr>
        <p:spPr>
          <a:xfrm>
            <a:off x="0" y="1600200"/>
            <a:ext cx="8748713" cy="5114925"/>
          </a:xfrm>
        </p:spPr>
        <p:txBody>
          <a:bodyPr/>
          <a:lstStyle/>
          <a:p>
            <a:pPr eaLnBrk="1" hangingPunct="1">
              <a:lnSpc>
                <a:spcPct val="90000"/>
              </a:lnSpc>
              <a:defRPr/>
            </a:pPr>
            <a:endParaRPr lang="en-US" sz="1400" i="1" smtClean="0"/>
          </a:p>
          <a:p>
            <a:pPr eaLnBrk="1" hangingPunct="1">
              <a:lnSpc>
                <a:spcPct val="90000"/>
              </a:lnSpc>
              <a:defRPr/>
            </a:pPr>
            <a:endParaRPr lang="en-US" sz="1400" i="1" smtClean="0"/>
          </a:p>
          <a:p>
            <a:pPr eaLnBrk="1" hangingPunct="1">
              <a:lnSpc>
                <a:spcPct val="90000"/>
              </a:lnSpc>
              <a:buFont typeface="Arial" charset="0"/>
              <a:buNone/>
              <a:defRPr/>
            </a:pPr>
            <a:r>
              <a:rPr lang="en-GB" sz="1600" b="1" i="1" smtClean="0">
                <a:solidFill>
                  <a:srgbClr val="FF0000"/>
                </a:solidFill>
                <a:effectLst>
                  <a:outerShdw blurRad="38100" dist="38100" dir="2700000" algn="tl">
                    <a:srgbClr val="C0C0C0"/>
                  </a:outerShdw>
                </a:effectLst>
              </a:rPr>
              <a:t>necrosis</a:t>
            </a:r>
            <a:r>
              <a:rPr lang="en-GB" sz="1600" i="1" smtClean="0">
                <a:solidFill>
                  <a:srgbClr val="FF0000"/>
                </a:solidFill>
                <a:effectLst>
                  <a:outerShdw blurRad="38100" dist="38100" dir="2700000" algn="tl">
                    <a:srgbClr val="C0C0C0"/>
                  </a:outerShdw>
                </a:effectLst>
              </a:rPr>
              <a:t>:</a:t>
            </a:r>
            <a:r>
              <a:rPr lang="en-GB" sz="1600" i="1" smtClean="0">
                <a:effectLst>
                  <a:outerShdw blurRad="38100" dist="38100" dir="2700000" algn="tl">
                    <a:srgbClr val="C0C0C0"/>
                  </a:outerShdw>
                </a:effectLst>
              </a:rPr>
              <a:t> fragmentation of nuclei </a:t>
            </a:r>
          </a:p>
          <a:p>
            <a:pPr eaLnBrk="1" hangingPunct="1">
              <a:lnSpc>
                <a:spcPct val="90000"/>
              </a:lnSpc>
              <a:buFont typeface="Arial" charset="0"/>
              <a:buNone/>
              <a:defRPr/>
            </a:pPr>
            <a:r>
              <a:rPr lang="en-GB" sz="1600" i="1" smtClean="0">
                <a:effectLst>
                  <a:outerShdw blurRad="38100" dist="38100" dir="2700000" algn="tl">
                    <a:srgbClr val="C0C0C0"/>
                  </a:outerShdw>
                </a:effectLst>
              </a:rPr>
              <a:t> or disruption of the GBM, often </a:t>
            </a:r>
          </a:p>
          <a:p>
            <a:pPr eaLnBrk="1" hangingPunct="1">
              <a:lnSpc>
                <a:spcPct val="90000"/>
              </a:lnSpc>
              <a:buFont typeface="Arial" charset="0"/>
              <a:buNone/>
              <a:defRPr/>
            </a:pPr>
            <a:r>
              <a:rPr lang="en-GB" sz="1600" i="1" smtClean="0">
                <a:effectLst>
                  <a:outerShdw blurRad="38100" dist="38100" dir="2700000" algn="tl">
                    <a:srgbClr val="C0C0C0"/>
                  </a:outerShdw>
                </a:effectLst>
              </a:rPr>
              <a:t> associate fibrin-rich material </a:t>
            </a:r>
            <a:endParaRPr lang="en-US" sz="1600" i="1" smtClean="0">
              <a:effectLst>
                <a:outerShdw blurRad="38100" dist="38100" dir="2700000" algn="tl">
                  <a:srgbClr val="C0C0C0"/>
                </a:outerShdw>
              </a:effectLst>
            </a:endParaRPr>
          </a:p>
          <a:p>
            <a:pPr eaLnBrk="1" hangingPunct="1">
              <a:lnSpc>
                <a:spcPct val="90000"/>
              </a:lnSpc>
              <a:defRPr/>
            </a:pPr>
            <a:endParaRPr lang="en-US" sz="1600" i="1" smtClean="0">
              <a:effectLst>
                <a:outerShdw blurRad="38100" dist="38100" dir="2700000" algn="tl">
                  <a:srgbClr val="C0C0C0"/>
                </a:outerShdw>
              </a:effectLst>
            </a:endParaRPr>
          </a:p>
          <a:p>
            <a:pPr eaLnBrk="1" hangingPunct="1">
              <a:lnSpc>
                <a:spcPct val="90000"/>
              </a:lnSpc>
              <a:defRPr/>
            </a:pPr>
            <a:endParaRPr lang="en-US" sz="1400" i="1" smtClean="0"/>
          </a:p>
          <a:p>
            <a:pPr eaLnBrk="1" hangingPunct="1">
              <a:lnSpc>
                <a:spcPct val="90000"/>
              </a:lnSpc>
              <a:defRPr/>
            </a:pPr>
            <a:endParaRPr lang="en-US" sz="1400" i="1" smtClean="0"/>
          </a:p>
          <a:p>
            <a:pPr eaLnBrk="1" hangingPunct="1">
              <a:lnSpc>
                <a:spcPct val="90000"/>
              </a:lnSpc>
              <a:defRPr/>
            </a:pPr>
            <a:endParaRPr lang="en-US" sz="1400" i="1" smtClean="0"/>
          </a:p>
          <a:p>
            <a:pPr eaLnBrk="1" hangingPunct="1">
              <a:lnSpc>
                <a:spcPct val="90000"/>
              </a:lnSpc>
              <a:defRPr/>
            </a:pPr>
            <a:endParaRPr lang="en-US" sz="1400" i="1" smtClean="0"/>
          </a:p>
          <a:p>
            <a:pPr eaLnBrk="1" hangingPunct="1">
              <a:lnSpc>
                <a:spcPct val="90000"/>
              </a:lnSpc>
              <a:buFont typeface="Arial" charset="0"/>
              <a:buNone/>
              <a:defRPr/>
            </a:pPr>
            <a:r>
              <a:rPr lang="en-US" sz="1400" i="1" smtClean="0"/>
              <a:t>      </a:t>
            </a:r>
          </a:p>
          <a:p>
            <a:pPr eaLnBrk="1" hangingPunct="1">
              <a:lnSpc>
                <a:spcPct val="90000"/>
              </a:lnSpc>
              <a:buFont typeface="Arial" charset="0"/>
              <a:buNone/>
              <a:defRPr/>
            </a:pPr>
            <a:endParaRPr lang="en-US" sz="1400" i="1" smtClean="0"/>
          </a:p>
          <a:p>
            <a:pPr eaLnBrk="1" hangingPunct="1">
              <a:lnSpc>
                <a:spcPct val="90000"/>
              </a:lnSpc>
              <a:buFont typeface="Arial" charset="0"/>
              <a:buNone/>
              <a:defRPr/>
            </a:pPr>
            <a:endParaRPr lang="en-US" sz="1400" i="1" smtClean="0"/>
          </a:p>
          <a:p>
            <a:pPr eaLnBrk="1" hangingPunct="1">
              <a:lnSpc>
                <a:spcPct val="90000"/>
              </a:lnSpc>
              <a:buFont typeface="Arial" charset="0"/>
              <a:buNone/>
              <a:defRPr/>
            </a:pPr>
            <a:endParaRPr lang="en-US" sz="1400" i="1" smtClean="0"/>
          </a:p>
          <a:p>
            <a:pPr eaLnBrk="1" hangingPunct="1">
              <a:lnSpc>
                <a:spcPct val="90000"/>
              </a:lnSpc>
              <a:buFont typeface="Arial" charset="0"/>
              <a:buNone/>
              <a:defRPr/>
            </a:pPr>
            <a:endParaRPr lang="en-US" sz="1400" i="1" smtClean="0"/>
          </a:p>
          <a:p>
            <a:pPr eaLnBrk="1" hangingPunct="1">
              <a:lnSpc>
                <a:spcPct val="90000"/>
              </a:lnSpc>
              <a:buFont typeface="Arial" charset="0"/>
              <a:buNone/>
              <a:defRPr/>
            </a:pPr>
            <a:endParaRPr lang="en-US" sz="1400" i="1" smtClean="0"/>
          </a:p>
          <a:p>
            <a:pPr eaLnBrk="1" hangingPunct="1">
              <a:lnSpc>
                <a:spcPct val="90000"/>
              </a:lnSpc>
              <a:buFont typeface="Arial" charset="0"/>
              <a:buNone/>
              <a:defRPr/>
            </a:pPr>
            <a:endParaRPr lang="en-US" sz="1400" i="1" smtClean="0"/>
          </a:p>
          <a:p>
            <a:pPr eaLnBrk="1" hangingPunct="1">
              <a:lnSpc>
                <a:spcPct val="90000"/>
              </a:lnSpc>
              <a:buFont typeface="Arial" charset="0"/>
              <a:buNone/>
              <a:defRPr/>
            </a:pPr>
            <a:r>
              <a:rPr lang="en-US" sz="1400" i="1" smtClean="0"/>
              <a:t> </a:t>
            </a:r>
            <a:r>
              <a:rPr lang="en-US" sz="1400" i="1" smtClean="0">
                <a:effectLst>
                  <a:outerShdw blurRad="38100" dist="38100" dir="2700000" algn="tl">
                    <a:srgbClr val="C0C0C0"/>
                  </a:outerShdw>
                </a:effectLst>
              </a:rPr>
              <a:t>In this lupus nephritis case, class III, we can see several segments with endocapillary proliferation (one of them signaled with the green arrow) and two small segments with fibrinoid necrosis in which fuchsinophilic material is identified (red arrows). The necrotizing lesions are associated with a clinical course of severe renal involvement and with greater probability of chronic glomerular changes. (Masson’s trichrome, X400). </a:t>
            </a:r>
          </a:p>
          <a:p>
            <a:pPr eaLnBrk="1" hangingPunct="1">
              <a:lnSpc>
                <a:spcPct val="90000"/>
              </a:lnSpc>
              <a:defRPr/>
            </a:pPr>
            <a:endParaRPr lang="el-GR" i="1" smtClean="0">
              <a:effectLst>
                <a:outerShdw blurRad="38100" dist="38100" dir="2700000" algn="tl">
                  <a:srgbClr val="C0C0C0"/>
                </a:outerShdw>
              </a:effectLst>
            </a:endParaRPr>
          </a:p>
        </p:txBody>
      </p:sp>
      <p:pic>
        <p:nvPicPr>
          <p:cNvPr id="59395" name="Picture 2" descr="file:///F:/Lupus%20nephritis_files/LES.jpg"/>
          <p:cNvPicPr>
            <a:picLocks noChangeAspect="1" noChangeArrowheads="1"/>
          </p:cNvPicPr>
          <p:nvPr/>
        </p:nvPicPr>
        <p:blipFill>
          <a:blip r:embed="rId2"/>
          <a:srcRect/>
          <a:stretch>
            <a:fillRect/>
          </a:stretch>
        </p:blipFill>
        <p:spPr bwMode="auto">
          <a:xfrm>
            <a:off x="2843213" y="1196975"/>
            <a:ext cx="5857875" cy="4535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1 - Τίτλος"/>
          <p:cNvSpPr>
            <a:spLocks noGrp="1"/>
          </p:cNvSpPr>
          <p:nvPr>
            <p:ph type="title" idx="4294967295"/>
          </p:nvPr>
        </p:nvSpPr>
        <p:spPr>
          <a:xfrm>
            <a:off x="457200" y="0"/>
            <a:ext cx="8229600" cy="908050"/>
          </a:xfrm>
        </p:spPr>
        <p:txBody>
          <a:bodyPr/>
          <a:lstStyle/>
          <a:p>
            <a:pPr eaLnBrk="1" hangingPunct="1">
              <a:defRPr/>
            </a:pPr>
            <a:r>
              <a:rPr lang="el-GR" sz="3200" b="1" i="1" smtClean="0">
                <a:solidFill>
                  <a:schemeClr val="folHlink"/>
                </a:solidFill>
                <a:effectLst>
                  <a:outerShdw blurRad="38100" dist="38100" dir="2700000" algn="tl">
                    <a:srgbClr val="C0C0C0"/>
                  </a:outerShdw>
                </a:effectLst>
                <a:latin typeface="Arial" charset="0"/>
              </a:rPr>
              <a:t>ΙΝΙΔΟΕΙΔΗΣ ΝΕΚΡΩΣΗ</a:t>
            </a:r>
            <a:endParaRPr lang="en-GB" sz="3200" b="1" i="1" smtClean="0">
              <a:solidFill>
                <a:schemeClr val="folHlink"/>
              </a:solidFill>
              <a:effectLst>
                <a:outerShdw blurRad="38100" dist="38100" dir="2700000" algn="tl">
                  <a:srgbClr val="C0C0C0"/>
                </a:outerShdw>
              </a:effectLst>
              <a:latin typeface="Arial" charset="0"/>
            </a:endParaRPr>
          </a:p>
        </p:txBody>
      </p:sp>
      <p:sp>
        <p:nvSpPr>
          <p:cNvPr id="60418" name="2 - Θέση περιεχομένου"/>
          <p:cNvSpPr>
            <a:spLocks noGrp="1"/>
          </p:cNvSpPr>
          <p:nvPr>
            <p:ph idx="4294967295"/>
          </p:nvPr>
        </p:nvSpPr>
        <p:spPr/>
        <p:txBody>
          <a:bodyPr/>
          <a:lstStyle/>
          <a:p>
            <a:pPr eaLnBrk="1" hangingPunct="1"/>
            <a:endParaRPr lang="en-GB" smtClean="0"/>
          </a:p>
        </p:txBody>
      </p:sp>
      <p:pic>
        <p:nvPicPr>
          <p:cNvPr id="60419" name="Picture 2"/>
          <p:cNvPicPr>
            <a:picLocks noChangeAspect="1" noChangeArrowheads="1"/>
          </p:cNvPicPr>
          <p:nvPr/>
        </p:nvPicPr>
        <p:blipFill>
          <a:blip r:embed="rId2"/>
          <a:srcRect/>
          <a:stretch>
            <a:fillRect/>
          </a:stretch>
        </p:blipFill>
        <p:spPr bwMode="auto">
          <a:xfrm>
            <a:off x="468313" y="1125538"/>
            <a:ext cx="8101012"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 Τίτλος"/>
          <p:cNvSpPr>
            <a:spLocks noGrp="1"/>
          </p:cNvSpPr>
          <p:nvPr>
            <p:ph type="title" idx="4294967295"/>
          </p:nvPr>
        </p:nvSpPr>
        <p:spPr>
          <a:xfrm>
            <a:off x="457200" y="0"/>
            <a:ext cx="8229600" cy="836613"/>
          </a:xfrm>
        </p:spPr>
        <p:txBody>
          <a:bodyPr/>
          <a:lstStyle/>
          <a:p>
            <a:pPr eaLnBrk="1" hangingPunct="1">
              <a:defRPr/>
            </a:pPr>
            <a:r>
              <a:rPr lang="en-US" sz="3200" b="1" i="1" smtClean="0">
                <a:solidFill>
                  <a:schemeClr val="folHlink"/>
                </a:solidFill>
                <a:effectLst>
                  <a:outerShdw blurRad="38100" dist="38100" dir="2700000" algn="tl">
                    <a:srgbClr val="C0C0C0"/>
                  </a:outerShdw>
                </a:effectLst>
                <a:latin typeface="Arial" charset="0"/>
              </a:rPr>
              <a:t>Fibrinoid necrosis-karyorrhexis</a:t>
            </a:r>
            <a:endParaRPr lang="en-GB" sz="3200" b="1" i="1" smtClean="0">
              <a:solidFill>
                <a:schemeClr val="folHlink"/>
              </a:solidFill>
              <a:effectLst>
                <a:outerShdw blurRad="38100" dist="38100" dir="2700000" algn="tl">
                  <a:srgbClr val="C0C0C0"/>
                </a:outerShdw>
              </a:effectLst>
              <a:latin typeface="Arial" charset="0"/>
            </a:endParaRPr>
          </a:p>
        </p:txBody>
      </p:sp>
      <p:sp>
        <p:nvSpPr>
          <p:cNvPr id="40962" name="2 - Θέση περιεχομένου"/>
          <p:cNvSpPr>
            <a:spLocks noGrp="1"/>
          </p:cNvSpPr>
          <p:nvPr>
            <p:ph idx="4294967295"/>
          </p:nvPr>
        </p:nvSpPr>
        <p:spPr>
          <a:xfrm>
            <a:off x="0" y="1600200"/>
            <a:ext cx="9001125" cy="5114925"/>
          </a:xfrm>
        </p:spPr>
        <p:txBody>
          <a:bodyPr/>
          <a:lstStyle/>
          <a:p>
            <a:pPr eaLnBrk="1" hangingPunct="1">
              <a:lnSpc>
                <a:spcPct val="90000"/>
              </a:lnSpc>
              <a:defRPr/>
            </a:pPr>
            <a:endParaRPr lang="en-US" sz="1000" i="1" smtClean="0"/>
          </a:p>
          <a:p>
            <a:pPr eaLnBrk="1" hangingPunct="1">
              <a:lnSpc>
                <a:spcPct val="90000"/>
              </a:lnSpc>
              <a:defRPr/>
            </a:pPr>
            <a:endParaRPr lang="en-US" sz="1000" i="1" smtClean="0"/>
          </a:p>
          <a:p>
            <a:pPr eaLnBrk="1" hangingPunct="1">
              <a:lnSpc>
                <a:spcPct val="90000"/>
              </a:lnSpc>
              <a:defRPr/>
            </a:pPr>
            <a:endParaRPr lang="en-US" sz="1000" i="1" smtClean="0"/>
          </a:p>
          <a:p>
            <a:pPr eaLnBrk="1" hangingPunct="1">
              <a:lnSpc>
                <a:spcPct val="90000"/>
              </a:lnSpc>
              <a:defRPr/>
            </a:pPr>
            <a:endParaRPr lang="en-US" sz="1000" i="1" smtClean="0"/>
          </a:p>
          <a:p>
            <a:pPr eaLnBrk="1" hangingPunct="1">
              <a:lnSpc>
                <a:spcPct val="90000"/>
              </a:lnSpc>
              <a:buFont typeface="Arial" charset="0"/>
              <a:buNone/>
              <a:defRPr/>
            </a:pPr>
            <a:r>
              <a:rPr lang="en-GB" sz="1400" b="1" i="1" smtClean="0">
                <a:solidFill>
                  <a:srgbClr val="FF0000"/>
                </a:solidFill>
                <a:effectLst>
                  <a:outerShdw blurRad="38100" dist="38100" dir="2700000" algn="tl">
                    <a:srgbClr val="C0C0C0"/>
                  </a:outerShdw>
                </a:effectLst>
              </a:rPr>
              <a:t>necrosis:</a:t>
            </a:r>
            <a:r>
              <a:rPr lang="en-GB" sz="1400" i="1" smtClean="0">
                <a:effectLst>
                  <a:outerShdw blurRad="38100" dist="38100" dir="2700000" algn="tl">
                    <a:srgbClr val="C0C0C0"/>
                  </a:outerShdw>
                </a:effectLst>
              </a:rPr>
              <a:t> </a:t>
            </a:r>
            <a:r>
              <a:rPr lang="en-GB" sz="1400" i="1" smtClean="0">
                <a:solidFill>
                  <a:srgbClr val="FF0000"/>
                </a:solidFill>
                <a:effectLst>
                  <a:outerShdw blurRad="38100" dist="38100" dir="2700000" algn="tl">
                    <a:srgbClr val="C0C0C0"/>
                  </a:outerShdw>
                </a:effectLst>
              </a:rPr>
              <a:t>fragmentation</a:t>
            </a:r>
          </a:p>
          <a:p>
            <a:pPr eaLnBrk="1" hangingPunct="1">
              <a:lnSpc>
                <a:spcPct val="90000"/>
              </a:lnSpc>
              <a:buFont typeface="Arial" charset="0"/>
              <a:buNone/>
              <a:defRPr/>
            </a:pPr>
            <a:r>
              <a:rPr lang="en-GB" sz="1400" i="1" smtClean="0">
                <a:solidFill>
                  <a:srgbClr val="FF0000"/>
                </a:solidFill>
                <a:effectLst>
                  <a:outerShdw blurRad="38100" dist="38100" dir="2700000" algn="tl">
                    <a:srgbClr val="C0C0C0"/>
                  </a:outerShdw>
                </a:effectLst>
              </a:rPr>
              <a:t> of nuclei or disruption </a:t>
            </a:r>
          </a:p>
          <a:p>
            <a:pPr eaLnBrk="1" hangingPunct="1">
              <a:lnSpc>
                <a:spcPct val="90000"/>
              </a:lnSpc>
              <a:buFont typeface="Arial" charset="0"/>
              <a:buNone/>
              <a:defRPr/>
            </a:pPr>
            <a:r>
              <a:rPr lang="en-GB" sz="1400" i="1" smtClean="0">
                <a:solidFill>
                  <a:srgbClr val="FF0000"/>
                </a:solidFill>
                <a:effectLst>
                  <a:outerShdw blurRad="38100" dist="38100" dir="2700000" algn="tl">
                    <a:srgbClr val="C0C0C0"/>
                  </a:outerShdw>
                </a:effectLst>
              </a:rPr>
              <a:t>of the GBM, often </a:t>
            </a:r>
          </a:p>
          <a:p>
            <a:pPr eaLnBrk="1" hangingPunct="1">
              <a:lnSpc>
                <a:spcPct val="90000"/>
              </a:lnSpc>
              <a:buFont typeface="Arial" charset="0"/>
              <a:buNone/>
              <a:defRPr/>
            </a:pPr>
            <a:r>
              <a:rPr lang="en-GB" sz="1400" i="1" smtClean="0">
                <a:solidFill>
                  <a:srgbClr val="FF0000"/>
                </a:solidFill>
                <a:effectLst>
                  <a:outerShdw blurRad="38100" dist="38100" dir="2700000" algn="tl">
                    <a:srgbClr val="C0C0C0"/>
                  </a:outerShdw>
                </a:effectLst>
              </a:rPr>
              <a:t> associate fibrin-rich </a:t>
            </a:r>
          </a:p>
          <a:p>
            <a:pPr eaLnBrk="1" hangingPunct="1">
              <a:lnSpc>
                <a:spcPct val="90000"/>
              </a:lnSpc>
              <a:buFont typeface="Arial" charset="0"/>
              <a:buNone/>
              <a:defRPr/>
            </a:pPr>
            <a:r>
              <a:rPr lang="en-GB" sz="1400" i="1" smtClean="0">
                <a:solidFill>
                  <a:srgbClr val="FF0000"/>
                </a:solidFill>
                <a:effectLst>
                  <a:outerShdw blurRad="38100" dist="38100" dir="2700000" algn="tl">
                    <a:srgbClr val="C0C0C0"/>
                  </a:outerShdw>
                </a:effectLst>
              </a:rPr>
              <a:t>material</a:t>
            </a:r>
            <a:r>
              <a:rPr lang="en-GB" sz="1600" smtClean="0">
                <a:solidFill>
                  <a:srgbClr val="FF0000"/>
                </a:solidFill>
              </a:rPr>
              <a:t> </a:t>
            </a:r>
            <a:endParaRPr lang="en-US" sz="1600" smtClean="0">
              <a:solidFill>
                <a:srgbClr val="FF0000"/>
              </a:solidFill>
            </a:endParaRPr>
          </a:p>
          <a:p>
            <a:pPr eaLnBrk="1" hangingPunct="1">
              <a:lnSpc>
                <a:spcPct val="90000"/>
              </a:lnSpc>
              <a:defRPr/>
            </a:pPr>
            <a:endParaRPr lang="en-US" sz="1000" smtClean="0">
              <a:solidFill>
                <a:srgbClr val="FF0000"/>
              </a:solidFill>
            </a:endParaRPr>
          </a:p>
          <a:p>
            <a:pPr eaLnBrk="1" hangingPunct="1">
              <a:lnSpc>
                <a:spcPct val="90000"/>
              </a:lnSpc>
              <a:defRPr/>
            </a:pPr>
            <a:endParaRPr lang="en-US" sz="1000" smtClean="0"/>
          </a:p>
          <a:p>
            <a:pPr eaLnBrk="1" hangingPunct="1">
              <a:lnSpc>
                <a:spcPct val="90000"/>
              </a:lnSpc>
              <a:defRPr/>
            </a:pPr>
            <a:endParaRPr lang="en-US" sz="1000" i="1" smtClean="0"/>
          </a:p>
          <a:p>
            <a:pPr eaLnBrk="1" hangingPunct="1">
              <a:lnSpc>
                <a:spcPct val="90000"/>
              </a:lnSpc>
              <a:defRPr/>
            </a:pPr>
            <a:endParaRPr lang="en-US" sz="1000" i="1" smtClean="0"/>
          </a:p>
          <a:p>
            <a:pPr eaLnBrk="1" hangingPunct="1">
              <a:lnSpc>
                <a:spcPct val="90000"/>
              </a:lnSpc>
              <a:defRPr/>
            </a:pPr>
            <a:endParaRPr lang="en-US" sz="1000" i="1" smtClean="0"/>
          </a:p>
          <a:p>
            <a:pPr eaLnBrk="1" hangingPunct="1">
              <a:lnSpc>
                <a:spcPct val="90000"/>
              </a:lnSpc>
              <a:defRPr/>
            </a:pPr>
            <a:endParaRPr lang="en-US" sz="1000" i="1" smtClean="0"/>
          </a:p>
          <a:p>
            <a:pPr eaLnBrk="1" hangingPunct="1">
              <a:lnSpc>
                <a:spcPct val="90000"/>
              </a:lnSpc>
              <a:defRPr/>
            </a:pPr>
            <a:endParaRPr lang="en-US" sz="1000" i="1" smtClean="0"/>
          </a:p>
          <a:p>
            <a:pPr eaLnBrk="1" hangingPunct="1">
              <a:lnSpc>
                <a:spcPct val="90000"/>
              </a:lnSpc>
              <a:defRPr/>
            </a:pPr>
            <a:endParaRPr lang="en-US" sz="1000" i="1" smtClean="0"/>
          </a:p>
          <a:p>
            <a:pPr eaLnBrk="1" hangingPunct="1">
              <a:lnSpc>
                <a:spcPct val="90000"/>
              </a:lnSpc>
              <a:defRPr/>
            </a:pPr>
            <a:endParaRPr lang="en-US" sz="1000" i="1" smtClean="0"/>
          </a:p>
          <a:p>
            <a:pPr eaLnBrk="1" hangingPunct="1">
              <a:lnSpc>
                <a:spcPct val="90000"/>
              </a:lnSpc>
              <a:defRPr/>
            </a:pPr>
            <a:endParaRPr lang="en-US" sz="1000" i="1" smtClean="0"/>
          </a:p>
          <a:p>
            <a:pPr eaLnBrk="1" hangingPunct="1">
              <a:lnSpc>
                <a:spcPct val="90000"/>
              </a:lnSpc>
              <a:defRPr/>
            </a:pPr>
            <a:endParaRPr lang="en-US" sz="1000" i="1" smtClean="0"/>
          </a:p>
          <a:p>
            <a:pPr eaLnBrk="1" hangingPunct="1">
              <a:lnSpc>
                <a:spcPct val="90000"/>
              </a:lnSpc>
              <a:defRPr/>
            </a:pPr>
            <a:endParaRPr lang="en-US" sz="1000" i="1" smtClean="0"/>
          </a:p>
          <a:p>
            <a:pPr eaLnBrk="1" hangingPunct="1">
              <a:lnSpc>
                <a:spcPct val="90000"/>
              </a:lnSpc>
              <a:defRPr/>
            </a:pPr>
            <a:endParaRPr lang="en-US" sz="1000" i="1" smtClean="0"/>
          </a:p>
          <a:p>
            <a:pPr eaLnBrk="1" hangingPunct="1">
              <a:lnSpc>
                <a:spcPct val="90000"/>
              </a:lnSpc>
              <a:defRPr/>
            </a:pPr>
            <a:endParaRPr lang="en-US" sz="1000" i="1" smtClean="0"/>
          </a:p>
          <a:p>
            <a:pPr eaLnBrk="1" hangingPunct="1">
              <a:lnSpc>
                <a:spcPct val="90000"/>
              </a:lnSpc>
              <a:defRPr/>
            </a:pPr>
            <a:endParaRPr lang="en-US" sz="1000" i="1" smtClean="0"/>
          </a:p>
          <a:p>
            <a:pPr eaLnBrk="1" hangingPunct="1">
              <a:lnSpc>
                <a:spcPct val="90000"/>
              </a:lnSpc>
              <a:buFont typeface="Arial" charset="0"/>
              <a:buNone/>
              <a:defRPr/>
            </a:pPr>
            <a:r>
              <a:rPr lang="en-US" sz="1600" i="1" smtClean="0"/>
              <a:t>    </a:t>
            </a:r>
            <a:r>
              <a:rPr lang="en-US" sz="1600" i="1" smtClean="0">
                <a:solidFill>
                  <a:srgbClr val="003366"/>
                </a:solidFill>
                <a:effectLst>
                  <a:outerShdw blurRad="38100" dist="38100" dir="2700000" algn="tl">
                    <a:srgbClr val="C0C0C0"/>
                  </a:outerShdw>
                </a:effectLst>
              </a:rPr>
              <a:t>Necrotizing lesions of the glomerular tuft indicate severe immune aggression in lupus</a:t>
            </a:r>
            <a:r>
              <a:rPr lang="en-US" sz="1600" i="1" smtClean="0">
                <a:effectLst>
                  <a:outerShdw blurRad="38100" dist="38100" dir="2700000" algn="tl">
                    <a:srgbClr val="C0C0C0"/>
                  </a:outerShdw>
                </a:effectLst>
              </a:rPr>
              <a:t>. The necrotizing segments (red arrow)   appear fuchsinophilic  with the trichrome   stains, and they are accompanied by distortion of the tuft and, frequently, by nuclear fragmentation (karyorrhexis) (green arrow)</a:t>
            </a:r>
          </a:p>
          <a:p>
            <a:pPr eaLnBrk="1" hangingPunct="1">
              <a:lnSpc>
                <a:spcPct val="90000"/>
              </a:lnSpc>
              <a:buFont typeface="Arial" charset="0"/>
              <a:buNone/>
              <a:defRPr/>
            </a:pPr>
            <a:endParaRPr lang="el-GR" sz="1400" smtClean="0">
              <a:effectLst>
                <a:outerShdw blurRad="38100" dist="38100" dir="2700000" algn="tl">
                  <a:srgbClr val="C0C0C0"/>
                </a:outerShdw>
              </a:effectLst>
            </a:endParaRPr>
          </a:p>
        </p:txBody>
      </p:sp>
      <p:pic>
        <p:nvPicPr>
          <p:cNvPr id="61443" name="Picture 2" descr="file:///F:/Lupus%20nephritis_files/LES_009.jpg"/>
          <p:cNvPicPr>
            <a:picLocks noChangeAspect="1" noChangeArrowheads="1"/>
          </p:cNvPicPr>
          <p:nvPr/>
        </p:nvPicPr>
        <p:blipFill>
          <a:blip r:embed="rId2"/>
          <a:srcRect/>
          <a:stretch>
            <a:fillRect/>
          </a:stretch>
        </p:blipFill>
        <p:spPr bwMode="auto">
          <a:xfrm>
            <a:off x="1835150" y="1125538"/>
            <a:ext cx="6048375" cy="4800600"/>
          </a:xfrm>
          <a:prstGeom prst="rect">
            <a:avLst/>
          </a:prstGeom>
          <a:noFill/>
          <a:ln w="9525">
            <a:noFill/>
            <a:miter lim="800000"/>
            <a:headEnd/>
            <a:tailEnd/>
          </a:ln>
        </p:spPr>
      </p:pic>
      <p:sp>
        <p:nvSpPr>
          <p:cNvPr id="43012" name="Text Box 5"/>
          <p:cNvSpPr txBox="1">
            <a:spLocks noChangeArrowheads="1"/>
          </p:cNvSpPr>
          <p:nvPr/>
        </p:nvSpPr>
        <p:spPr bwMode="auto">
          <a:xfrm>
            <a:off x="7956550" y="1916113"/>
            <a:ext cx="1403350" cy="2124075"/>
          </a:xfrm>
          <a:prstGeom prst="rect">
            <a:avLst/>
          </a:prstGeom>
          <a:noFill/>
          <a:ln w="9525">
            <a:noFill/>
            <a:miter lim="800000"/>
            <a:headEnd/>
            <a:tailEnd/>
          </a:ln>
        </p:spPr>
        <p:txBody>
          <a:bodyPr>
            <a:spAutoFit/>
          </a:bodyPr>
          <a:lstStyle/>
          <a:p>
            <a:pPr>
              <a:defRPr/>
            </a:pPr>
            <a:r>
              <a:rPr lang="en-GB" sz="1400" b="1" i="1" dirty="0" err="1">
                <a:solidFill>
                  <a:srgbClr val="009900"/>
                </a:solidFill>
                <a:effectLst>
                  <a:outerShdw blurRad="38100" dist="38100" dir="2700000" algn="tl">
                    <a:srgbClr val="C0C0C0"/>
                  </a:outerShdw>
                </a:effectLst>
                <a:latin typeface="Calibri" pitchFamily="34" charset="0"/>
              </a:rPr>
              <a:t>Karyorrhexis</a:t>
            </a:r>
            <a:r>
              <a:rPr lang="en-GB" sz="1400" b="1" i="1" dirty="0">
                <a:solidFill>
                  <a:srgbClr val="009900"/>
                </a:solidFill>
                <a:effectLst>
                  <a:outerShdw blurRad="38100" dist="38100" dir="2700000" algn="tl">
                    <a:srgbClr val="C0C0C0"/>
                  </a:outerShdw>
                </a:effectLst>
                <a:latin typeface="Calibri" pitchFamily="34" charset="0"/>
              </a:rPr>
              <a:t>:</a:t>
            </a:r>
            <a:r>
              <a:rPr lang="en-GB" sz="1400" i="1" dirty="0">
                <a:solidFill>
                  <a:srgbClr val="009900"/>
                </a:solidFill>
                <a:effectLst>
                  <a:outerShdw blurRad="38100" dist="38100" dir="2700000" algn="tl">
                    <a:srgbClr val="C0C0C0"/>
                  </a:outerShdw>
                </a:effectLst>
                <a:latin typeface="Calibri" pitchFamily="34" charset="0"/>
              </a:rPr>
              <a:t> </a:t>
            </a:r>
          </a:p>
          <a:p>
            <a:pPr>
              <a:defRPr/>
            </a:pPr>
            <a:r>
              <a:rPr lang="en-GB" sz="1400" i="1" dirty="0">
                <a:solidFill>
                  <a:srgbClr val="009900"/>
                </a:solidFill>
                <a:effectLst>
                  <a:outerShdw blurRad="38100" dist="38100" dir="2700000" algn="tl">
                    <a:srgbClr val="C0C0C0"/>
                  </a:outerShdw>
                </a:effectLst>
                <a:latin typeface="Calibri" pitchFamily="34" charset="0"/>
              </a:rPr>
              <a:t>                                                                            presence of apoptotic, </a:t>
            </a:r>
            <a:r>
              <a:rPr lang="en-GB" sz="1400" i="1" dirty="0" err="1">
                <a:solidFill>
                  <a:srgbClr val="009900"/>
                </a:solidFill>
                <a:effectLst>
                  <a:outerShdw blurRad="38100" dist="38100" dir="2700000" algn="tl">
                    <a:srgbClr val="C0C0C0"/>
                  </a:outerShdw>
                </a:effectLst>
                <a:latin typeface="Calibri" pitchFamily="34" charset="0"/>
              </a:rPr>
              <a:t>pyknotic</a:t>
            </a:r>
            <a:r>
              <a:rPr lang="en-GB" sz="1400" i="1" dirty="0">
                <a:solidFill>
                  <a:srgbClr val="009900"/>
                </a:solidFill>
                <a:effectLst>
                  <a:outerShdw blurRad="38100" dist="38100" dir="2700000" algn="tl">
                    <a:srgbClr val="C0C0C0"/>
                  </a:outerShdw>
                </a:effectLst>
                <a:latin typeface="Calibri" pitchFamily="34" charset="0"/>
              </a:rPr>
              <a:t>, and fragmented</a:t>
            </a:r>
          </a:p>
          <a:p>
            <a:pPr>
              <a:defRPr/>
            </a:pPr>
            <a:r>
              <a:rPr lang="en-GB" sz="1400" i="1" dirty="0">
                <a:solidFill>
                  <a:srgbClr val="009900"/>
                </a:solidFill>
                <a:effectLst>
                  <a:outerShdw blurRad="38100" dist="38100" dir="2700000" algn="tl">
                    <a:srgbClr val="C0C0C0"/>
                  </a:outerShdw>
                </a:effectLst>
                <a:latin typeface="Calibri" pitchFamily="34" charset="0"/>
              </a:rPr>
              <a:t>nuclei</a:t>
            </a:r>
            <a:r>
              <a:rPr lang="en-GB" dirty="0">
                <a:solidFill>
                  <a:srgbClr val="009900"/>
                </a:solidFill>
              </a:rPr>
              <a:t> </a:t>
            </a:r>
            <a:endParaRPr lang="en-GB" i="1" dirty="0">
              <a:solidFill>
                <a:srgbClr val="009900"/>
              </a:solidFill>
            </a:endParaRPr>
          </a:p>
          <a:p>
            <a:pPr>
              <a:defRPr/>
            </a:pPr>
            <a:endParaRPr lang="en-GB" dirty="0">
              <a:solidFill>
                <a:srgbClr val="0099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1 - Τίτλος"/>
          <p:cNvSpPr>
            <a:spLocks noGrp="1"/>
          </p:cNvSpPr>
          <p:nvPr>
            <p:ph type="title" idx="4294967295"/>
          </p:nvPr>
        </p:nvSpPr>
        <p:spPr>
          <a:xfrm>
            <a:off x="457200" y="0"/>
            <a:ext cx="8229600" cy="1052513"/>
          </a:xfrm>
        </p:spPr>
        <p:txBody>
          <a:bodyPr/>
          <a:lstStyle/>
          <a:p>
            <a:pPr eaLnBrk="1" hangingPunct="1">
              <a:defRPr/>
            </a:pPr>
            <a:r>
              <a:rPr lang="el-GR" sz="3200" b="1" i="1" smtClean="0">
                <a:solidFill>
                  <a:schemeClr val="folHlink"/>
                </a:solidFill>
                <a:effectLst>
                  <a:outerShdw blurRad="38100" dist="38100" dir="2700000" algn="tl">
                    <a:srgbClr val="C0C0C0"/>
                  </a:outerShdw>
                </a:effectLst>
                <a:latin typeface="Arial" charset="0"/>
              </a:rPr>
              <a:t>ΜΗΝΟΕΙΔΕΙΣ ΣΧΗΜΑΤΙΣΜΟΙ</a:t>
            </a:r>
            <a:endParaRPr lang="en-GB" sz="3200" b="1" i="1" smtClean="0">
              <a:solidFill>
                <a:schemeClr val="folHlink"/>
              </a:solidFill>
              <a:effectLst>
                <a:outerShdw blurRad="38100" dist="38100" dir="2700000" algn="tl">
                  <a:srgbClr val="C0C0C0"/>
                </a:outerShdw>
              </a:effectLst>
              <a:latin typeface="Arial" charset="0"/>
            </a:endParaRPr>
          </a:p>
        </p:txBody>
      </p:sp>
      <p:sp>
        <p:nvSpPr>
          <p:cNvPr id="62466" name="2 - Θέση περιεχομένου"/>
          <p:cNvSpPr>
            <a:spLocks noGrp="1"/>
          </p:cNvSpPr>
          <p:nvPr>
            <p:ph idx="4294967295"/>
          </p:nvPr>
        </p:nvSpPr>
        <p:spPr/>
        <p:txBody>
          <a:bodyPr/>
          <a:lstStyle/>
          <a:p>
            <a:pPr eaLnBrk="1" hangingPunct="1"/>
            <a:endParaRPr lang="en-GB" smtClean="0"/>
          </a:p>
        </p:txBody>
      </p:sp>
      <p:pic>
        <p:nvPicPr>
          <p:cNvPr id="62467" name="Picture 2"/>
          <p:cNvPicPr>
            <a:picLocks noChangeAspect="1" noChangeArrowheads="1"/>
          </p:cNvPicPr>
          <p:nvPr/>
        </p:nvPicPr>
        <p:blipFill>
          <a:blip r:embed="rId2"/>
          <a:srcRect/>
          <a:stretch>
            <a:fillRect/>
          </a:stretch>
        </p:blipFill>
        <p:spPr bwMode="auto">
          <a:xfrm>
            <a:off x="755650" y="981075"/>
            <a:ext cx="7632700" cy="5026025"/>
          </a:xfrm>
          <a:prstGeom prst="rect">
            <a:avLst/>
          </a:prstGeom>
          <a:noFill/>
          <a:ln w="9525">
            <a:noFill/>
            <a:miter lim="800000"/>
            <a:headEnd/>
            <a:tailEnd/>
          </a:ln>
        </p:spPr>
      </p:pic>
      <p:sp>
        <p:nvSpPr>
          <p:cNvPr id="40964" name="Rectangle 5"/>
          <p:cNvSpPr>
            <a:spLocks noChangeArrowheads="1"/>
          </p:cNvSpPr>
          <p:nvPr/>
        </p:nvSpPr>
        <p:spPr bwMode="auto">
          <a:xfrm>
            <a:off x="900113" y="6092825"/>
            <a:ext cx="7065962" cy="581025"/>
          </a:xfrm>
          <a:prstGeom prst="rect">
            <a:avLst/>
          </a:prstGeom>
          <a:noFill/>
          <a:ln w="9525">
            <a:noFill/>
            <a:miter lim="800000"/>
            <a:headEnd/>
            <a:tailEnd/>
          </a:ln>
        </p:spPr>
        <p:txBody>
          <a:bodyPr wrap="none" anchor="ctr">
            <a:spAutoFit/>
          </a:bodyPr>
          <a:lstStyle/>
          <a:p>
            <a:pPr>
              <a:defRPr/>
            </a:pPr>
            <a:r>
              <a:rPr lang="el-GR" sz="1600" b="1" i="1">
                <a:solidFill>
                  <a:schemeClr val="tx2"/>
                </a:solidFill>
                <a:effectLst>
                  <a:outerShdw blurRad="38100" dist="38100" dir="2700000" algn="tl">
                    <a:srgbClr val="C0C0C0"/>
                  </a:outerShdw>
                </a:effectLst>
              </a:rPr>
              <a:t>crescents</a:t>
            </a:r>
            <a:r>
              <a:rPr lang="el-GR" sz="1600">
                <a:solidFill>
                  <a:schemeClr val="tx2"/>
                </a:solidFill>
                <a:effectLst>
                  <a:outerShdw blurRad="38100" dist="38100" dir="2700000" algn="tl">
                    <a:srgbClr val="C0C0C0"/>
                  </a:outerShdw>
                </a:effectLst>
              </a:rPr>
              <a:t>:</a:t>
            </a:r>
            <a:r>
              <a:rPr lang="el-GR" sz="1600"/>
              <a:t> </a:t>
            </a:r>
            <a:r>
              <a:rPr lang="el-GR" sz="1600" i="1">
                <a:effectLst>
                  <a:outerShdw blurRad="38100" dist="38100" dir="2700000" algn="tl">
                    <a:srgbClr val="C0C0C0"/>
                  </a:outerShdw>
                </a:effectLst>
              </a:rPr>
              <a:t>extracapillary proliferation of more than two cell layers </a:t>
            </a:r>
            <a:endParaRPr lang="en-US" sz="1600" i="1">
              <a:effectLst>
                <a:outerShdw blurRad="38100" dist="38100" dir="2700000" algn="tl">
                  <a:srgbClr val="C0C0C0"/>
                </a:outerShdw>
              </a:effectLst>
            </a:endParaRPr>
          </a:p>
          <a:p>
            <a:pPr>
              <a:defRPr/>
            </a:pPr>
            <a:r>
              <a:rPr lang="el-GR" sz="1600" i="1">
                <a:effectLst>
                  <a:outerShdw blurRad="38100" dist="38100" dir="2700000" algn="tl">
                    <a:srgbClr val="C0C0C0"/>
                  </a:outerShdw>
                </a:effectLst>
              </a:rPr>
              <a:t>occupying one fourth or more of the glomerular capsular circumference</a:t>
            </a:r>
            <a:r>
              <a:rPr lang="el-GR" sz="1600"/>
              <a:t>.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1 - Τίτλος"/>
          <p:cNvSpPr>
            <a:spLocks noGrp="1"/>
          </p:cNvSpPr>
          <p:nvPr>
            <p:ph type="title" idx="4294967295"/>
          </p:nvPr>
        </p:nvSpPr>
        <p:spPr>
          <a:xfrm>
            <a:off x="457200" y="274638"/>
            <a:ext cx="8229600" cy="706437"/>
          </a:xfrm>
        </p:spPr>
        <p:txBody>
          <a:bodyPr/>
          <a:lstStyle/>
          <a:p>
            <a:pPr eaLnBrk="1" hangingPunct="1">
              <a:defRPr/>
            </a:pPr>
            <a:r>
              <a:rPr lang="el-GR" sz="3200" b="1" i="1" smtClean="0">
                <a:solidFill>
                  <a:schemeClr val="folHlink"/>
                </a:solidFill>
                <a:effectLst>
                  <a:outerShdw blurRad="38100" dist="38100" dir="2700000" algn="tl">
                    <a:srgbClr val="C0C0C0"/>
                  </a:outerShdw>
                </a:effectLst>
                <a:latin typeface="Arial" charset="0"/>
              </a:rPr>
              <a:t>ΘΡΟΜΒΟΙ ΥΑΛΙΝΗΣ</a:t>
            </a:r>
            <a:endParaRPr lang="en-GB" sz="3200" b="1" i="1" smtClean="0">
              <a:solidFill>
                <a:schemeClr val="folHlink"/>
              </a:solidFill>
              <a:effectLst>
                <a:outerShdw blurRad="38100" dist="38100" dir="2700000" algn="tl">
                  <a:srgbClr val="C0C0C0"/>
                </a:outerShdw>
              </a:effectLst>
              <a:latin typeface="Arial" charset="0"/>
            </a:endParaRPr>
          </a:p>
        </p:txBody>
      </p:sp>
      <p:sp>
        <p:nvSpPr>
          <p:cNvPr id="63490" name="2 - Θέση περιεχομένου"/>
          <p:cNvSpPr>
            <a:spLocks noGrp="1"/>
          </p:cNvSpPr>
          <p:nvPr>
            <p:ph idx="4294967295"/>
          </p:nvPr>
        </p:nvSpPr>
        <p:spPr/>
        <p:txBody>
          <a:bodyPr/>
          <a:lstStyle/>
          <a:p>
            <a:pPr eaLnBrk="1" hangingPunct="1"/>
            <a:endParaRPr lang="en-GB" smtClean="0"/>
          </a:p>
        </p:txBody>
      </p:sp>
      <p:pic>
        <p:nvPicPr>
          <p:cNvPr id="63491" name="Picture 2"/>
          <p:cNvPicPr>
            <a:picLocks noChangeAspect="1" noChangeArrowheads="1"/>
          </p:cNvPicPr>
          <p:nvPr/>
        </p:nvPicPr>
        <p:blipFill>
          <a:blip r:embed="rId2"/>
          <a:srcRect/>
          <a:stretch>
            <a:fillRect/>
          </a:stretch>
        </p:blipFill>
        <p:spPr bwMode="auto">
          <a:xfrm>
            <a:off x="1476375" y="1193800"/>
            <a:ext cx="6408738" cy="4219575"/>
          </a:xfrm>
          <a:prstGeom prst="rect">
            <a:avLst/>
          </a:prstGeom>
          <a:noFill/>
          <a:ln w="9525">
            <a:noFill/>
            <a:miter lim="800000"/>
            <a:headEnd/>
            <a:tailEnd/>
          </a:ln>
        </p:spPr>
      </p:pic>
      <p:sp>
        <p:nvSpPr>
          <p:cNvPr id="41990" name="Text Box 6"/>
          <p:cNvSpPr txBox="1">
            <a:spLocks noChangeArrowheads="1"/>
          </p:cNvSpPr>
          <p:nvPr/>
        </p:nvSpPr>
        <p:spPr bwMode="auto">
          <a:xfrm>
            <a:off x="323850" y="5876925"/>
            <a:ext cx="8820150" cy="701675"/>
          </a:xfrm>
          <a:prstGeom prst="rect">
            <a:avLst/>
          </a:prstGeom>
          <a:noFill/>
          <a:ln w="9525">
            <a:noFill/>
            <a:miter lim="800000"/>
            <a:headEnd/>
            <a:tailEnd/>
          </a:ln>
          <a:effectLst/>
        </p:spPr>
        <p:txBody>
          <a:bodyPr>
            <a:spAutoFit/>
          </a:bodyPr>
          <a:lstStyle/>
          <a:p>
            <a:pPr>
              <a:spcBef>
                <a:spcPct val="50000"/>
              </a:spcBef>
              <a:defRPr/>
            </a:pPr>
            <a:r>
              <a:rPr lang="en-GB" sz="2000" b="1" i="1">
                <a:solidFill>
                  <a:srgbClr val="003366"/>
                </a:solidFill>
                <a:effectLst>
                  <a:outerShdw blurRad="38100" dist="38100" dir="2700000" algn="tl">
                    <a:srgbClr val="C0C0C0"/>
                  </a:outerShdw>
                </a:effectLst>
              </a:rPr>
              <a:t>hyaline thrombi:</a:t>
            </a:r>
            <a:r>
              <a:rPr lang="en-GB" sz="2000" i="1">
                <a:effectLst>
                  <a:outerShdw blurRad="38100" dist="38100" dir="2700000" algn="tl">
                    <a:srgbClr val="C0C0C0"/>
                  </a:outerShdw>
                </a:effectLst>
              </a:rPr>
              <a:t> intracapillary homogenous eosinophilic material which by IF has been shown to consist of immune deposits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p:txBody>
          <a:bodyPr>
            <a:normAutofit/>
          </a:bodyPr>
          <a:lstStyle/>
          <a:p>
            <a:pPr eaLnBrk="1" hangingPunct="1">
              <a:defRPr/>
            </a:pPr>
            <a:r>
              <a:rPr lang="el-GR" sz="3200" b="1" i="1" smtClean="0">
                <a:solidFill>
                  <a:schemeClr val="folHlink"/>
                </a:solidFill>
                <a:effectLst>
                  <a:outerShdw blurRad="38100" dist="38100" dir="2700000" algn="tl">
                    <a:srgbClr val="C0C0C0"/>
                  </a:outerShdw>
                </a:effectLst>
              </a:rPr>
              <a:t>ΥΠΕΝΔΟΘΗΛΙΑΚΕΣ ΕΝΑΠΟΘΕΣΕΙΣ</a:t>
            </a:r>
            <a:br>
              <a:rPr lang="el-GR" sz="3200" b="1" i="1" smtClean="0">
                <a:solidFill>
                  <a:schemeClr val="folHlink"/>
                </a:solidFill>
                <a:effectLst>
                  <a:outerShdw blurRad="38100" dist="38100" dir="2700000" algn="tl">
                    <a:srgbClr val="C0C0C0"/>
                  </a:outerShdw>
                </a:effectLst>
              </a:rPr>
            </a:br>
            <a:r>
              <a:rPr lang="el-GR" sz="3200" b="1" i="1" smtClean="0">
                <a:solidFill>
                  <a:schemeClr val="folHlink"/>
                </a:solidFill>
                <a:effectLst>
                  <a:outerShdw blurRad="38100" dist="38100" dir="2700000" algn="tl">
                    <a:srgbClr val="C0C0C0"/>
                  </a:outerShdw>
                </a:effectLst>
              </a:rPr>
              <a:t>ΘΡΟΜΒΟΙ ΥΑΛΙΝΗΣ</a:t>
            </a:r>
          </a:p>
        </p:txBody>
      </p:sp>
      <p:sp>
        <p:nvSpPr>
          <p:cNvPr id="45058" name="2 - Θέση περιεχομένου"/>
          <p:cNvSpPr>
            <a:spLocks noGrp="1"/>
          </p:cNvSpPr>
          <p:nvPr>
            <p:ph idx="4294967295"/>
          </p:nvPr>
        </p:nvSpPr>
        <p:spPr>
          <a:xfrm>
            <a:off x="0" y="1600200"/>
            <a:ext cx="9144000" cy="5257800"/>
          </a:xfrm>
        </p:spPr>
        <p:txBody>
          <a:bodyPr/>
          <a:lstStyle/>
          <a:p>
            <a:pPr eaLnBrk="1" hangingPunct="1">
              <a:defRPr/>
            </a:pPr>
            <a:endParaRPr lang="el-GR" sz="1200" i="1" smtClean="0"/>
          </a:p>
          <a:p>
            <a:pPr eaLnBrk="1" hangingPunct="1">
              <a:defRPr/>
            </a:pPr>
            <a:endParaRPr lang="el-GR" sz="1200" i="1" smtClean="0"/>
          </a:p>
          <a:p>
            <a:pPr eaLnBrk="1" hangingPunct="1">
              <a:defRPr/>
            </a:pPr>
            <a:endParaRPr lang="el-GR" sz="1200" i="1" smtClean="0"/>
          </a:p>
          <a:p>
            <a:pPr eaLnBrk="1" hangingPunct="1">
              <a:defRPr/>
            </a:pPr>
            <a:endParaRPr lang="el-GR" sz="1200" i="1" smtClean="0"/>
          </a:p>
          <a:p>
            <a:pPr eaLnBrk="1" hangingPunct="1">
              <a:defRPr/>
            </a:pPr>
            <a:endParaRPr lang="el-GR" sz="1200" i="1" smtClean="0"/>
          </a:p>
          <a:p>
            <a:pPr eaLnBrk="1" hangingPunct="1">
              <a:defRPr/>
            </a:pPr>
            <a:endParaRPr lang="el-GR" sz="1200" i="1" smtClean="0"/>
          </a:p>
          <a:p>
            <a:pPr eaLnBrk="1" hangingPunct="1">
              <a:defRPr/>
            </a:pPr>
            <a:endParaRPr lang="el-GR" sz="1200" i="1" smtClean="0"/>
          </a:p>
          <a:p>
            <a:pPr eaLnBrk="1" hangingPunct="1">
              <a:defRPr/>
            </a:pPr>
            <a:endParaRPr lang="el-GR" sz="1200" i="1" smtClean="0"/>
          </a:p>
          <a:p>
            <a:pPr eaLnBrk="1" hangingPunct="1">
              <a:defRPr/>
            </a:pPr>
            <a:endParaRPr lang="el-GR" sz="1200" i="1" smtClean="0"/>
          </a:p>
          <a:p>
            <a:pPr eaLnBrk="1" hangingPunct="1">
              <a:defRPr/>
            </a:pPr>
            <a:endParaRPr lang="el-GR" sz="1200" i="1" smtClean="0"/>
          </a:p>
          <a:p>
            <a:pPr eaLnBrk="1" hangingPunct="1">
              <a:defRPr/>
            </a:pPr>
            <a:endParaRPr lang="el-GR" sz="1200" i="1" smtClean="0"/>
          </a:p>
          <a:p>
            <a:pPr eaLnBrk="1" hangingPunct="1">
              <a:defRPr/>
            </a:pPr>
            <a:endParaRPr lang="el-GR" sz="1200" i="1" smtClean="0"/>
          </a:p>
          <a:p>
            <a:pPr eaLnBrk="1" hangingPunct="1">
              <a:defRPr/>
            </a:pPr>
            <a:endParaRPr lang="el-GR" sz="1200" i="1" smtClean="0"/>
          </a:p>
          <a:p>
            <a:pPr eaLnBrk="1" hangingPunct="1">
              <a:defRPr/>
            </a:pPr>
            <a:endParaRPr lang="el-GR" sz="1200" i="1" smtClean="0"/>
          </a:p>
          <a:p>
            <a:pPr eaLnBrk="1" hangingPunct="1">
              <a:defRPr/>
            </a:pPr>
            <a:endParaRPr lang="el-GR" sz="1200" i="1" smtClean="0"/>
          </a:p>
          <a:p>
            <a:pPr eaLnBrk="1" hangingPunct="1">
              <a:defRPr/>
            </a:pPr>
            <a:endParaRPr lang="el-GR" sz="1200" i="1" smtClean="0"/>
          </a:p>
          <a:p>
            <a:pPr eaLnBrk="1" hangingPunct="1">
              <a:defRPr/>
            </a:pPr>
            <a:endParaRPr lang="el-GR" sz="1200" i="1" smtClean="0"/>
          </a:p>
          <a:p>
            <a:pPr eaLnBrk="1" hangingPunct="1">
              <a:defRPr/>
            </a:pPr>
            <a:endParaRPr lang="el-GR" sz="1200" i="1" smtClean="0"/>
          </a:p>
          <a:p>
            <a:pPr eaLnBrk="1" hangingPunct="1">
              <a:buFont typeface="Arial" charset="0"/>
              <a:buNone/>
              <a:defRPr/>
            </a:pPr>
            <a:r>
              <a:rPr lang="el-GR" sz="1200" i="1" smtClean="0"/>
              <a:t>  </a:t>
            </a:r>
            <a:r>
              <a:rPr lang="en-US" sz="1200" i="1" smtClean="0">
                <a:effectLst>
                  <a:outerShdw blurRad="38100" dist="38100" dir="2700000" algn="tl">
                    <a:srgbClr val="C0C0C0"/>
                  </a:outerShdw>
                </a:effectLst>
              </a:rPr>
              <a:t>In this case we can see evident subendothelial immune deposits. Left: deposits thickening capillary walls and hyaline thrombi (blue arrows)</a:t>
            </a:r>
            <a:endParaRPr lang="el-GR" sz="1200" i="1" smtClean="0">
              <a:effectLst>
                <a:outerShdw blurRad="38100" dist="38100" dir="2700000" algn="tl">
                  <a:srgbClr val="C0C0C0"/>
                </a:outerShdw>
              </a:effectLst>
              <a:latin typeface="Arial" charset="0"/>
            </a:endParaRPr>
          </a:p>
          <a:p>
            <a:pPr eaLnBrk="1" hangingPunct="1">
              <a:buFont typeface="Arial" charset="0"/>
              <a:buNone/>
              <a:defRPr/>
            </a:pPr>
            <a:r>
              <a:rPr lang="el-GR" sz="1200" i="1" smtClean="0">
                <a:effectLst>
                  <a:outerShdw blurRad="38100" dist="38100" dir="2700000" algn="tl">
                    <a:srgbClr val="C0C0C0"/>
                  </a:outerShdw>
                </a:effectLst>
                <a:latin typeface="Arial" charset="0"/>
              </a:rPr>
              <a:t>  </a:t>
            </a:r>
            <a:r>
              <a:rPr lang="en-US" sz="1200" i="1" smtClean="0">
                <a:effectLst>
                  <a:outerShdw blurRad="38100" dist="38100" dir="2700000" algn="tl">
                    <a:srgbClr val="C0C0C0"/>
                  </a:outerShdw>
                </a:effectLst>
              </a:rPr>
              <a:t>that correspond to immune aggregates in capillary lumina; they have, although often non-visible, connection with subendothelial deposits</a:t>
            </a:r>
            <a:endParaRPr lang="el-GR" sz="1200" i="1" smtClean="0">
              <a:effectLst>
                <a:outerShdw blurRad="38100" dist="38100" dir="2700000" algn="tl">
                  <a:srgbClr val="C0C0C0"/>
                </a:outerShdw>
              </a:effectLst>
              <a:latin typeface="Arial" charset="0"/>
            </a:endParaRPr>
          </a:p>
          <a:p>
            <a:pPr eaLnBrk="1" hangingPunct="1">
              <a:buFont typeface="Arial" charset="0"/>
              <a:buNone/>
              <a:defRPr/>
            </a:pPr>
            <a:r>
              <a:rPr lang="el-GR" sz="1200" i="1" smtClean="0">
                <a:effectLst>
                  <a:outerShdw blurRad="38100" dist="38100" dir="2700000" algn="tl">
                    <a:srgbClr val="C0C0C0"/>
                  </a:outerShdw>
                </a:effectLst>
                <a:latin typeface="Arial" charset="0"/>
              </a:rPr>
              <a:t>  </a:t>
            </a:r>
            <a:r>
              <a:rPr lang="en-US" sz="1200" i="1" smtClean="0">
                <a:effectLst>
                  <a:outerShdw blurRad="38100" dist="38100" dir="2700000" algn="tl">
                    <a:srgbClr val="C0C0C0"/>
                  </a:outerShdw>
                </a:effectLst>
              </a:rPr>
              <a:t>and they are not true thrombi. Right. Extensive immune subendothelial deposits, fuchsinophilic (red), in almost all the capillary walls (green </a:t>
            </a:r>
            <a:endParaRPr lang="el-GR" sz="1200" i="1" smtClean="0">
              <a:effectLst>
                <a:outerShdw blurRad="38100" dist="38100" dir="2700000" algn="tl">
                  <a:srgbClr val="C0C0C0"/>
                </a:outerShdw>
              </a:effectLst>
              <a:latin typeface="Arial" charset="0"/>
            </a:endParaRPr>
          </a:p>
          <a:p>
            <a:pPr eaLnBrk="1" hangingPunct="1">
              <a:buFont typeface="Arial" charset="0"/>
              <a:buNone/>
              <a:defRPr/>
            </a:pPr>
            <a:r>
              <a:rPr lang="el-GR" sz="1200" i="1" smtClean="0">
                <a:effectLst>
                  <a:outerShdw blurRad="38100" dist="38100" dir="2700000" algn="tl">
                    <a:srgbClr val="C0C0C0"/>
                  </a:outerShdw>
                </a:effectLst>
                <a:latin typeface="Arial" charset="0"/>
              </a:rPr>
              <a:t>  </a:t>
            </a:r>
            <a:r>
              <a:rPr lang="en-US" sz="1200" i="1" smtClean="0">
                <a:effectLst>
                  <a:outerShdw blurRad="38100" dist="38100" dir="2700000" algn="tl">
                    <a:srgbClr val="C0C0C0"/>
                  </a:outerShdw>
                </a:effectLst>
              </a:rPr>
              <a:t>arrows). </a:t>
            </a:r>
            <a:r>
              <a:rPr lang="en-US" sz="1200" b="1" i="1" smtClean="0">
                <a:solidFill>
                  <a:schemeClr val="folHlink"/>
                </a:solidFill>
                <a:effectLst>
                  <a:outerShdw blurRad="38100" dist="38100" dir="2700000" algn="tl">
                    <a:srgbClr val="C0C0C0"/>
                  </a:outerShdw>
                </a:effectLst>
              </a:rPr>
              <a:t>These deposits, demonstrated by light microscopy, indicate class IV lupus nephritis</a:t>
            </a:r>
            <a:r>
              <a:rPr lang="en-US" sz="1200" b="1" i="1" smtClean="0">
                <a:effectLst>
                  <a:outerShdw blurRad="38100" dist="38100" dir="2700000" algn="tl">
                    <a:srgbClr val="C0C0C0"/>
                  </a:outerShdw>
                </a:effectLst>
              </a:rPr>
              <a:t>.</a:t>
            </a:r>
            <a:r>
              <a:rPr lang="en-US" sz="1200" i="1" smtClean="0">
                <a:effectLst>
                  <a:outerShdw blurRad="38100" dist="38100" dir="2700000" algn="tl">
                    <a:srgbClr val="C0C0C0"/>
                  </a:outerShdw>
                </a:effectLst>
              </a:rPr>
              <a:t> Many of these deposits are seen as wire loops </a:t>
            </a:r>
            <a:endParaRPr lang="el-GR" sz="1200" i="1" smtClean="0">
              <a:effectLst>
                <a:outerShdw blurRad="38100" dist="38100" dir="2700000" algn="tl">
                  <a:srgbClr val="C0C0C0"/>
                </a:outerShdw>
              </a:effectLst>
              <a:latin typeface="Arial" charset="0"/>
            </a:endParaRPr>
          </a:p>
          <a:p>
            <a:pPr eaLnBrk="1" hangingPunct="1">
              <a:buFont typeface="Arial" charset="0"/>
              <a:buNone/>
              <a:defRPr/>
            </a:pPr>
            <a:r>
              <a:rPr lang="el-GR" sz="1200" i="1" smtClean="0">
                <a:effectLst>
                  <a:outerShdw blurRad="38100" dist="38100" dir="2700000" algn="tl">
                    <a:srgbClr val="C0C0C0"/>
                  </a:outerShdw>
                </a:effectLst>
                <a:latin typeface="Arial" charset="0"/>
              </a:rPr>
              <a:t>  </a:t>
            </a:r>
            <a:r>
              <a:rPr lang="en-US" sz="1200" i="1" smtClean="0">
                <a:effectLst>
                  <a:outerShdw blurRad="38100" dist="38100" dir="2700000" algn="tl">
                    <a:srgbClr val="C0C0C0"/>
                  </a:outerShdw>
                </a:effectLst>
              </a:rPr>
              <a:t>with</a:t>
            </a:r>
            <a:r>
              <a:rPr lang="el-GR" sz="1200" i="1" smtClean="0">
                <a:effectLst>
                  <a:outerShdw blurRad="38100" dist="38100" dir="2700000" algn="tl">
                    <a:srgbClr val="C0C0C0"/>
                  </a:outerShdw>
                </a:effectLst>
                <a:latin typeface="Arial" charset="0"/>
              </a:rPr>
              <a:t> </a:t>
            </a:r>
            <a:r>
              <a:rPr lang="en-US" sz="1200" i="1" smtClean="0">
                <a:effectLst>
                  <a:outerShdw blurRad="38100" dist="38100" dir="2700000" algn="tl">
                    <a:srgbClr val="C0C0C0"/>
                  </a:outerShdw>
                </a:effectLst>
              </a:rPr>
              <a:t>H&amp;E stain. The patient of both microphotographies died due to severe SLE and microthrombi in several organs: “catastrophic”</a:t>
            </a:r>
            <a:endParaRPr lang="el-GR" sz="1200" i="1" smtClean="0">
              <a:effectLst>
                <a:outerShdw blurRad="38100" dist="38100" dir="2700000" algn="tl">
                  <a:srgbClr val="C0C0C0"/>
                </a:outerShdw>
              </a:effectLst>
              <a:latin typeface="Arial" charset="0"/>
            </a:endParaRPr>
          </a:p>
          <a:p>
            <a:pPr eaLnBrk="1" hangingPunct="1">
              <a:buFont typeface="Arial" charset="0"/>
              <a:buNone/>
              <a:defRPr/>
            </a:pPr>
            <a:r>
              <a:rPr lang="el-GR" sz="1200" i="1" smtClean="0">
                <a:effectLst>
                  <a:outerShdw blurRad="38100" dist="38100" dir="2700000" algn="tl">
                    <a:srgbClr val="C0C0C0"/>
                  </a:outerShdw>
                </a:effectLst>
                <a:latin typeface="Arial" charset="0"/>
              </a:rPr>
              <a:t>  </a:t>
            </a:r>
            <a:r>
              <a:rPr lang="en-US" sz="1200" i="1" smtClean="0">
                <a:effectLst>
                  <a:outerShdw blurRad="38100" dist="38100" dir="2700000" algn="tl">
                    <a:srgbClr val="C0C0C0"/>
                  </a:outerShdw>
                </a:effectLst>
              </a:rPr>
              <a:t>antiphospholipid</a:t>
            </a:r>
            <a:r>
              <a:rPr lang="el-GR" sz="1200" i="1" smtClean="0">
                <a:effectLst>
                  <a:outerShdw blurRad="38100" dist="38100" dir="2700000" algn="tl">
                    <a:srgbClr val="C0C0C0"/>
                  </a:outerShdw>
                </a:effectLst>
                <a:latin typeface="Arial" charset="0"/>
              </a:rPr>
              <a:t> </a:t>
            </a:r>
            <a:r>
              <a:rPr lang="en-US" sz="1200" i="1" smtClean="0">
                <a:effectLst>
                  <a:outerShdw blurRad="38100" dist="38100" dir="2700000" algn="tl">
                    <a:srgbClr val="C0C0C0"/>
                  </a:outerShdw>
                </a:effectLst>
              </a:rPr>
              <a:t>syndrome. (Left: H&amp;E, X400; right, Masson’s trichrome, X400).</a:t>
            </a:r>
            <a:endParaRPr lang="el-GR" sz="1200" smtClean="0">
              <a:effectLst>
                <a:outerShdw blurRad="38100" dist="38100" dir="2700000" algn="tl">
                  <a:srgbClr val="C0C0C0"/>
                </a:outerShdw>
              </a:effectLst>
            </a:endParaRPr>
          </a:p>
        </p:txBody>
      </p:sp>
      <p:pic>
        <p:nvPicPr>
          <p:cNvPr id="64515" name="Picture 2" descr="file:///F:/Lupus%20nephritis_files/Deposit.jpg"/>
          <p:cNvPicPr>
            <a:picLocks noChangeAspect="1" noChangeArrowheads="1"/>
          </p:cNvPicPr>
          <p:nvPr/>
        </p:nvPicPr>
        <p:blipFill>
          <a:blip r:embed="rId2"/>
          <a:srcRect/>
          <a:stretch>
            <a:fillRect/>
          </a:stretch>
        </p:blipFill>
        <p:spPr bwMode="auto">
          <a:xfrm>
            <a:off x="120650" y="2103438"/>
            <a:ext cx="8809038" cy="3402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p:txBody>
          <a:bodyPr/>
          <a:lstStyle/>
          <a:p>
            <a:pPr>
              <a:defRPr/>
            </a:pPr>
            <a:r>
              <a:rPr lang="el-GR" sz="3200" b="1" i="1" smtClean="0">
                <a:solidFill>
                  <a:srgbClr val="FF0000"/>
                </a:solidFill>
                <a:effectLst>
                  <a:outerShdw blurRad="38100" dist="38100" dir="2700000" algn="tl">
                    <a:srgbClr val="C0C0C0"/>
                  </a:outerShdw>
                </a:effectLst>
                <a:latin typeface="Arial" charset="0"/>
              </a:rPr>
              <a:t>ΣΕΛ-ΝΕΦΡΙΚΗ ΝΟΣΟΣ</a:t>
            </a:r>
            <a:endParaRPr lang="en-GB" sz="3200" b="1" i="1" smtClean="0">
              <a:solidFill>
                <a:srgbClr val="FF0000"/>
              </a:solidFill>
              <a:effectLst>
                <a:outerShdw blurRad="38100" dist="38100" dir="2700000" algn="tl">
                  <a:srgbClr val="C0C0C0"/>
                </a:outerShdw>
              </a:effectLst>
              <a:latin typeface="Arial" charset="0"/>
            </a:endParaRPr>
          </a:p>
        </p:txBody>
      </p:sp>
      <p:sp>
        <p:nvSpPr>
          <p:cNvPr id="16386" name="Rectangle 3"/>
          <p:cNvSpPr>
            <a:spLocks noGrp="1"/>
          </p:cNvSpPr>
          <p:nvPr>
            <p:ph type="body" idx="1"/>
          </p:nvPr>
        </p:nvSpPr>
        <p:spPr>
          <a:xfrm>
            <a:off x="0" y="1125538"/>
            <a:ext cx="9144000" cy="5732462"/>
          </a:xfrm>
        </p:spPr>
        <p:txBody>
          <a:bodyPr/>
          <a:lstStyle/>
          <a:p>
            <a:pPr>
              <a:lnSpc>
                <a:spcPct val="80000"/>
              </a:lnSpc>
              <a:buFont typeface="Arial" charset="0"/>
              <a:buNone/>
              <a:defRPr/>
            </a:pPr>
            <a:r>
              <a:rPr lang="en-US" sz="3600" smtClean="0"/>
              <a:t> </a:t>
            </a:r>
            <a:r>
              <a:rPr lang="el-GR" sz="2400" i="1" smtClean="0">
                <a:effectLst>
                  <a:outerShdw blurRad="38100" dist="38100" dir="2700000" algn="tl">
                    <a:srgbClr val="C0C0C0"/>
                  </a:outerShdw>
                </a:effectLst>
                <a:latin typeface="Comic Sans MS" pitchFamily="66" charset="0"/>
              </a:rPr>
              <a:t>Περίπου 50% των ασθενών με ΣΕΛ θα παρουσιάσουν κλινικά</a:t>
            </a:r>
            <a:endParaRPr lang="el-GR" sz="2400" i="1" smtClean="0">
              <a:effectLst>
                <a:outerShdw blurRad="38100" dist="38100" dir="2700000" algn="tl">
                  <a:srgbClr val="C0C0C0"/>
                </a:outerShdw>
              </a:effectLst>
              <a:latin typeface="Arial" charset="0"/>
            </a:endParaRPr>
          </a:p>
          <a:p>
            <a:pPr>
              <a:lnSpc>
                <a:spcPct val="80000"/>
              </a:lnSpc>
              <a:buFont typeface="Arial" charset="0"/>
              <a:buNone/>
              <a:defRPr/>
            </a:pPr>
            <a:r>
              <a:rPr lang="el-GR" sz="2400" i="1" smtClean="0">
                <a:effectLst>
                  <a:outerShdw blurRad="38100" dist="38100" dir="2700000" algn="tl">
                    <a:srgbClr val="C0C0C0"/>
                  </a:outerShdw>
                </a:effectLst>
                <a:latin typeface="Arial" charset="0"/>
              </a:rPr>
              <a:t>  </a:t>
            </a:r>
            <a:r>
              <a:rPr lang="el-GR" sz="2400" i="1" smtClean="0">
                <a:effectLst>
                  <a:outerShdw blurRad="38100" dist="38100" dir="2700000" algn="tl">
                    <a:srgbClr val="C0C0C0"/>
                  </a:outerShdw>
                </a:effectLst>
                <a:latin typeface="Comic Sans MS" pitchFamily="66" charset="0"/>
              </a:rPr>
              <a:t>έκδηλη νεφρική προσβολή με συνέπεια να αυξάνεται ο κίνδυνος </a:t>
            </a:r>
            <a:endParaRPr lang="el-GR" sz="2400" i="1" smtClean="0">
              <a:effectLst>
                <a:outerShdw blurRad="38100" dist="38100" dir="2700000" algn="tl">
                  <a:srgbClr val="C0C0C0"/>
                </a:outerShdw>
              </a:effectLst>
              <a:latin typeface="Arial" charset="0"/>
            </a:endParaRPr>
          </a:p>
          <a:p>
            <a:pPr>
              <a:lnSpc>
                <a:spcPct val="80000"/>
              </a:lnSpc>
              <a:buFont typeface="Arial" charset="0"/>
              <a:buNone/>
              <a:defRPr/>
            </a:pPr>
            <a:r>
              <a:rPr lang="el-GR" sz="2400" i="1" smtClean="0">
                <a:effectLst>
                  <a:outerShdw blurRad="38100" dist="38100" dir="2700000" algn="tl">
                    <a:srgbClr val="C0C0C0"/>
                  </a:outerShdw>
                </a:effectLst>
                <a:latin typeface="Arial" charset="0"/>
              </a:rPr>
              <a:t>  </a:t>
            </a:r>
            <a:r>
              <a:rPr lang="el-GR" sz="2400" i="1" smtClean="0">
                <a:effectLst>
                  <a:outerShdw blurRad="38100" dist="38100" dir="2700000" algn="tl">
                    <a:srgbClr val="C0C0C0"/>
                  </a:outerShdw>
                </a:effectLst>
                <a:latin typeface="Comic Sans MS" pitchFamily="66" charset="0"/>
              </a:rPr>
              <a:t>νεφρικής ανεπάρκειας, καρδιαγγειακής νόσου και θανάτου. </a:t>
            </a:r>
            <a:endParaRPr lang="el-GR" sz="2400" i="1" smtClean="0">
              <a:effectLst>
                <a:outerShdw blurRad="38100" dist="38100" dir="2700000" algn="tl">
                  <a:srgbClr val="C0C0C0"/>
                </a:outerShdw>
              </a:effectLst>
              <a:latin typeface="Arial" charset="0"/>
            </a:endParaRPr>
          </a:p>
          <a:p>
            <a:pPr>
              <a:lnSpc>
                <a:spcPct val="80000"/>
              </a:lnSpc>
              <a:buFont typeface="Arial" charset="0"/>
              <a:buNone/>
              <a:defRPr/>
            </a:pPr>
            <a:r>
              <a:rPr lang="el-GR" sz="2400" i="1" smtClean="0">
                <a:effectLst>
                  <a:outerShdw blurRad="38100" dist="38100" dir="2700000" algn="tl">
                    <a:srgbClr val="C0C0C0"/>
                  </a:outerShdw>
                </a:effectLst>
                <a:latin typeface="Arial" charset="0"/>
              </a:rPr>
              <a:t> </a:t>
            </a:r>
            <a:r>
              <a:rPr lang="el-GR" sz="2400" i="1" smtClean="0">
                <a:effectLst>
                  <a:outerShdw blurRad="38100" dist="38100" dir="2700000" algn="tl">
                    <a:srgbClr val="C0C0C0"/>
                  </a:outerShdw>
                </a:effectLst>
                <a:latin typeface="Comic Sans MS" pitchFamily="66" charset="0"/>
              </a:rPr>
              <a:t>Περισσότερο από 90% ιστολογική βλάβη (σε βιοψίες </a:t>
            </a:r>
            <a:endParaRPr lang="el-GR" sz="2400" i="1" smtClean="0">
              <a:effectLst>
                <a:outerShdw blurRad="38100" dist="38100" dir="2700000" algn="tl">
                  <a:srgbClr val="C0C0C0"/>
                </a:outerShdw>
              </a:effectLst>
              <a:latin typeface="Arial" charset="0"/>
            </a:endParaRPr>
          </a:p>
          <a:p>
            <a:pPr>
              <a:lnSpc>
                <a:spcPct val="80000"/>
              </a:lnSpc>
              <a:buFont typeface="Arial" charset="0"/>
              <a:buNone/>
              <a:defRPr/>
            </a:pPr>
            <a:r>
              <a:rPr lang="el-GR" sz="2400" i="1" smtClean="0">
                <a:effectLst>
                  <a:outerShdw blurRad="38100" dist="38100" dir="2700000" algn="tl">
                    <a:srgbClr val="C0C0C0"/>
                  </a:outerShdw>
                </a:effectLst>
                <a:latin typeface="Arial" charset="0"/>
              </a:rPr>
              <a:t>  </a:t>
            </a:r>
            <a:r>
              <a:rPr lang="el-GR" sz="2400" i="1" smtClean="0">
                <a:effectLst>
                  <a:outerShdw blurRad="38100" dist="38100" dir="2700000" algn="tl">
                    <a:srgbClr val="C0C0C0"/>
                  </a:outerShdw>
                </a:effectLst>
                <a:latin typeface="Comic Sans MS" pitchFamily="66" charset="0"/>
              </a:rPr>
              <a:t>πρωτοκόλλου)</a:t>
            </a:r>
          </a:p>
          <a:p>
            <a:pPr>
              <a:lnSpc>
                <a:spcPct val="80000"/>
              </a:lnSpc>
              <a:buFont typeface="Arial" charset="0"/>
              <a:buNone/>
              <a:defRPr/>
            </a:pPr>
            <a:r>
              <a:rPr lang="el-GR" sz="2400" i="1" smtClean="0">
                <a:effectLst>
                  <a:outerShdw blurRad="38100" dist="38100" dir="2700000" algn="tl">
                    <a:srgbClr val="C0C0C0"/>
                  </a:outerShdw>
                </a:effectLst>
                <a:latin typeface="Comic Sans MS" pitchFamily="66" charset="0"/>
              </a:rPr>
              <a:t> Σε Ευρωπαϊκή μελέτη </a:t>
            </a:r>
            <a:r>
              <a:rPr lang="en-US" sz="2400" i="1" smtClean="0">
                <a:effectLst>
                  <a:outerShdw blurRad="38100" dist="38100" dir="2700000" algn="tl">
                    <a:srgbClr val="C0C0C0"/>
                  </a:outerShdw>
                </a:effectLst>
                <a:latin typeface="Comic Sans MS" pitchFamily="66" charset="0"/>
              </a:rPr>
              <a:t> </a:t>
            </a:r>
            <a:r>
              <a:rPr lang="el-GR" sz="2400" i="1" smtClean="0">
                <a:effectLst>
                  <a:outerShdw blurRad="38100" dist="38100" dir="2700000" algn="tl">
                    <a:srgbClr val="C0C0C0"/>
                  </a:outerShdw>
                </a:effectLst>
                <a:latin typeface="Arial" charset="0"/>
              </a:rPr>
              <a:t>υπήρχε </a:t>
            </a:r>
            <a:r>
              <a:rPr lang="el-GR" sz="2400" i="1" smtClean="0">
                <a:effectLst>
                  <a:outerShdw blurRad="38100" dist="38100" dir="2700000" algn="tl">
                    <a:srgbClr val="C0C0C0"/>
                  </a:outerShdw>
                </a:effectLst>
                <a:latin typeface="Comic Sans MS" pitchFamily="66" charset="0"/>
              </a:rPr>
              <a:t>νεφρίτιδα στο 16% κατά </a:t>
            </a:r>
            <a:endParaRPr lang="el-GR" sz="2400" i="1" smtClean="0">
              <a:effectLst>
                <a:outerShdw blurRad="38100" dist="38100" dir="2700000" algn="tl">
                  <a:srgbClr val="C0C0C0"/>
                </a:outerShdw>
              </a:effectLst>
              <a:latin typeface="Arial" charset="0"/>
            </a:endParaRPr>
          </a:p>
          <a:p>
            <a:pPr>
              <a:lnSpc>
                <a:spcPct val="80000"/>
              </a:lnSpc>
              <a:buFont typeface="Arial" charset="0"/>
              <a:buNone/>
              <a:defRPr/>
            </a:pPr>
            <a:r>
              <a:rPr lang="el-GR" sz="2400" i="1" smtClean="0">
                <a:effectLst>
                  <a:outerShdw blurRad="38100" dist="38100" dir="2700000" algn="tl">
                    <a:srgbClr val="C0C0C0"/>
                  </a:outerShdw>
                </a:effectLst>
                <a:latin typeface="Arial" charset="0"/>
              </a:rPr>
              <a:t> </a:t>
            </a:r>
            <a:r>
              <a:rPr lang="el-GR" sz="2400" i="1" smtClean="0">
                <a:effectLst>
                  <a:outerShdw blurRad="38100" dist="38100" dir="2700000" algn="tl">
                    <a:srgbClr val="C0C0C0"/>
                  </a:outerShdw>
                </a:effectLst>
                <a:latin typeface="Comic Sans MS" pitchFamily="66" charset="0"/>
              </a:rPr>
              <a:t>τη διάγνωση </a:t>
            </a:r>
            <a:r>
              <a:rPr lang="el-GR" sz="2400" i="1" smtClean="0">
                <a:effectLst>
                  <a:outerShdw blurRad="38100" dist="38100" dir="2700000" algn="tl">
                    <a:srgbClr val="C0C0C0"/>
                  </a:outerShdw>
                </a:effectLst>
                <a:latin typeface="Arial" charset="0"/>
              </a:rPr>
              <a:t> του </a:t>
            </a:r>
            <a:r>
              <a:rPr lang="el-GR" sz="2400" i="1" smtClean="0">
                <a:effectLst>
                  <a:outerShdw blurRad="38100" dist="38100" dir="2700000" algn="tl">
                    <a:srgbClr val="C0C0C0"/>
                  </a:outerShdw>
                </a:effectLst>
                <a:latin typeface="Comic Sans MS" pitchFamily="66" charset="0"/>
              </a:rPr>
              <a:t>ΣΕΛ</a:t>
            </a:r>
            <a:r>
              <a:rPr lang="en-US" sz="2400" i="1" smtClean="0">
                <a:effectLst>
                  <a:outerShdw blurRad="38100" dist="38100" dir="2700000" algn="tl">
                    <a:srgbClr val="C0C0C0"/>
                  </a:outerShdw>
                </a:effectLst>
                <a:latin typeface="Comic Sans MS" pitchFamily="66" charset="0"/>
              </a:rPr>
              <a:t>.</a:t>
            </a:r>
            <a:r>
              <a:rPr lang="el-GR" sz="2400" i="1" smtClean="0">
                <a:effectLst>
                  <a:outerShdw blurRad="38100" dist="38100" dir="2700000" algn="tl">
                    <a:srgbClr val="C0C0C0"/>
                  </a:outerShdw>
                </a:effectLst>
                <a:latin typeface="Arial" charset="0"/>
              </a:rPr>
              <a:t> </a:t>
            </a:r>
            <a:r>
              <a:rPr lang="el-GR" sz="2400" i="1" smtClean="0">
                <a:effectLst>
                  <a:outerShdw blurRad="38100" dist="38100" dir="2700000" algn="tl">
                    <a:srgbClr val="C0C0C0"/>
                  </a:outerShdw>
                </a:effectLst>
                <a:latin typeface="Comic Sans MS" pitchFamily="66" charset="0"/>
              </a:rPr>
              <a:t>Σε Αμερικανική 32% στον 1 χρόνο</a:t>
            </a:r>
            <a:r>
              <a:rPr lang="el-GR" sz="2400" i="1" smtClean="0">
                <a:effectLst>
                  <a:outerShdw blurRad="38100" dist="38100" dir="2700000" algn="tl">
                    <a:srgbClr val="C0C0C0"/>
                  </a:outerShdw>
                </a:effectLst>
                <a:latin typeface="Arial" charset="0"/>
              </a:rPr>
              <a:t> </a:t>
            </a:r>
            <a:r>
              <a:rPr lang="en-US" sz="2400" i="1" smtClean="0">
                <a:effectLst>
                  <a:outerShdw blurRad="38100" dist="38100" dir="2700000" algn="tl">
                    <a:srgbClr val="C0C0C0"/>
                  </a:outerShdw>
                </a:effectLst>
                <a:latin typeface="Comic Sans MS" pitchFamily="66" charset="0"/>
              </a:rPr>
              <a:t> </a:t>
            </a:r>
            <a:endParaRPr lang="el-GR" sz="2400" i="1" smtClean="0">
              <a:effectLst>
                <a:outerShdw blurRad="38100" dist="38100" dir="2700000" algn="tl">
                  <a:srgbClr val="C0C0C0"/>
                </a:outerShdw>
              </a:effectLst>
              <a:latin typeface="Comic Sans MS" pitchFamily="66" charset="0"/>
            </a:endParaRPr>
          </a:p>
          <a:p>
            <a:pPr>
              <a:lnSpc>
                <a:spcPct val="80000"/>
              </a:lnSpc>
              <a:buFont typeface="Arial" charset="0"/>
              <a:buNone/>
              <a:defRPr/>
            </a:pPr>
            <a:r>
              <a:rPr lang="el-GR" sz="2400" i="1" smtClean="0">
                <a:effectLst>
                  <a:outerShdw blurRad="38100" dist="38100" dir="2700000" algn="tl">
                    <a:srgbClr val="C0C0C0"/>
                  </a:outerShdw>
                </a:effectLst>
                <a:latin typeface="Comic Sans MS" pitchFamily="66" charset="0"/>
              </a:rPr>
              <a:t> </a:t>
            </a:r>
          </a:p>
          <a:p>
            <a:pPr>
              <a:lnSpc>
                <a:spcPct val="80000"/>
              </a:lnSpc>
              <a:buFont typeface="Arial" charset="0"/>
              <a:buNone/>
              <a:defRPr/>
            </a:pPr>
            <a:r>
              <a:rPr lang="el-GR" sz="2400" i="1" smtClean="0">
                <a:effectLst>
                  <a:outerShdw blurRad="38100" dist="38100" dir="2700000" algn="tl">
                    <a:srgbClr val="C0C0C0"/>
                  </a:outerShdw>
                </a:effectLst>
                <a:latin typeface="Comic Sans MS" pitchFamily="66" charset="0"/>
              </a:rPr>
              <a:t>10-30% ασθενών με ΣΕΛ θα καταλήξουν σε ΧΝΝ 5 </a:t>
            </a:r>
            <a:endParaRPr lang="el-GR" sz="2400" i="1" smtClean="0">
              <a:effectLst>
                <a:outerShdw blurRad="38100" dist="38100" dir="2700000" algn="tl">
                  <a:srgbClr val="C0C0C0"/>
                </a:outerShdw>
              </a:effectLst>
              <a:latin typeface="Arial" charset="0"/>
            </a:endParaRPr>
          </a:p>
          <a:p>
            <a:pPr>
              <a:lnSpc>
                <a:spcPct val="80000"/>
              </a:lnSpc>
              <a:buFont typeface="Arial" charset="0"/>
              <a:buNone/>
              <a:defRPr/>
            </a:pPr>
            <a:r>
              <a:rPr lang="el-GR" sz="2400" i="1" smtClean="0">
                <a:effectLst>
                  <a:outerShdw blurRad="38100" dist="38100" dir="2700000" algn="tl">
                    <a:srgbClr val="C0C0C0"/>
                  </a:outerShdw>
                </a:effectLst>
                <a:latin typeface="Arial" charset="0"/>
              </a:rPr>
              <a:t> </a:t>
            </a:r>
            <a:r>
              <a:rPr lang="el-GR" sz="2400" i="1" smtClean="0">
                <a:effectLst>
                  <a:outerShdw blurRad="38100" dist="38100" dir="2700000" algn="tl">
                    <a:srgbClr val="C0C0C0"/>
                  </a:outerShdw>
                </a:effectLst>
                <a:latin typeface="Comic Sans MS" pitchFamily="66" charset="0"/>
              </a:rPr>
              <a:t>σε 15 χρόνια</a:t>
            </a:r>
          </a:p>
          <a:p>
            <a:pPr>
              <a:lnSpc>
                <a:spcPct val="80000"/>
              </a:lnSpc>
              <a:buFont typeface="Arial" charset="0"/>
              <a:buNone/>
              <a:defRPr/>
            </a:pPr>
            <a:r>
              <a:rPr lang="el-GR" sz="2400" i="1" smtClean="0">
                <a:effectLst>
                  <a:outerShdw blurRad="38100" dist="38100" dir="2700000" algn="tl">
                    <a:srgbClr val="C0C0C0"/>
                  </a:outerShdw>
                </a:effectLst>
                <a:latin typeface="Comic Sans MS" pitchFamily="66" charset="0"/>
              </a:rPr>
              <a:t> </a:t>
            </a:r>
          </a:p>
          <a:p>
            <a:pPr>
              <a:lnSpc>
                <a:spcPct val="80000"/>
              </a:lnSpc>
              <a:buFont typeface="Arial" charset="0"/>
              <a:buNone/>
              <a:defRPr/>
            </a:pPr>
            <a:r>
              <a:rPr lang="el-GR" sz="2400" i="1" smtClean="0">
                <a:effectLst>
                  <a:outerShdw blurRad="38100" dist="38100" dir="2700000" algn="tl">
                    <a:srgbClr val="C0C0C0"/>
                  </a:outerShdw>
                </a:effectLst>
                <a:latin typeface="Comic Sans MS" pitchFamily="66" charset="0"/>
              </a:rPr>
              <a:t>Μερικές φορές η νεφρική νόσος αποτελεί την πρώτη εκδήλωση </a:t>
            </a:r>
            <a:endParaRPr lang="el-GR" sz="2400" i="1" smtClean="0">
              <a:effectLst>
                <a:outerShdw blurRad="38100" dist="38100" dir="2700000" algn="tl">
                  <a:srgbClr val="C0C0C0"/>
                </a:outerShdw>
              </a:effectLst>
              <a:latin typeface="Arial" charset="0"/>
            </a:endParaRPr>
          </a:p>
          <a:p>
            <a:pPr>
              <a:lnSpc>
                <a:spcPct val="80000"/>
              </a:lnSpc>
              <a:buFont typeface="Arial" charset="0"/>
              <a:buNone/>
              <a:defRPr/>
            </a:pPr>
            <a:r>
              <a:rPr lang="el-GR" sz="2400" i="1" smtClean="0">
                <a:effectLst>
                  <a:outerShdw blurRad="38100" dist="38100" dir="2700000" algn="tl">
                    <a:srgbClr val="C0C0C0"/>
                  </a:outerShdw>
                </a:effectLst>
                <a:latin typeface="Arial" charset="0"/>
              </a:rPr>
              <a:t> </a:t>
            </a:r>
            <a:r>
              <a:rPr lang="el-GR" sz="2400" i="1" smtClean="0">
                <a:effectLst>
                  <a:outerShdw blurRad="38100" dist="38100" dir="2700000" algn="tl">
                    <a:srgbClr val="C0C0C0"/>
                  </a:outerShdw>
                </a:effectLst>
                <a:latin typeface="Comic Sans MS" pitchFamily="66" charset="0"/>
              </a:rPr>
              <a:t>του ΣΕΛ με την προσβολή των άλλων οργάνων να εμφανίζεται </a:t>
            </a:r>
            <a:endParaRPr lang="el-GR" sz="2400" i="1" smtClean="0">
              <a:effectLst>
                <a:outerShdw blurRad="38100" dist="38100" dir="2700000" algn="tl">
                  <a:srgbClr val="C0C0C0"/>
                </a:outerShdw>
              </a:effectLst>
              <a:latin typeface="Arial" charset="0"/>
            </a:endParaRPr>
          </a:p>
          <a:p>
            <a:pPr>
              <a:lnSpc>
                <a:spcPct val="80000"/>
              </a:lnSpc>
              <a:buFont typeface="Arial" charset="0"/>
              <a:buNone/>
              <a:defRPr/>
            </a:pPr>
            <a:r>
              <a:rPr lang="el-GR" sz="2400" i="1" smtClean="0">
                <a:effectLst>
                  <a:outerShdw blurRad="38100" dist="38100" dir="2700000" algn="tl">
                    <a:srgbClr val="C0C0C0"/>
                  </a:outerShdw>
                </a:effectLst>
                <a:latin typeface="Arial" charset="0"/>
              </a:rPr>
              <a:t> </a:t>
            </a:r>
            <a:r>
              <a:rPr lang="el-GR" sz="2400" i="1" smtClean="0">
                <a:effectLst>
                  <a:outerShdw blurRad="38100" dist="38100" dir="2700000" algn="tl">
                    <a:srgbClr val="C0C0C0"/>
                  </a:outerShdw>
                </a:effectLst>
                <a:latin typeface="Comic Sans MS" pitchFamily="66" charset="0"/>
              </a:rPr>
              <a:t>μετά από μεγάλο διάστημα</a:t>
            </a:r>
          </a:p>
          <a:p>
            <a:pPr>
              <a:lnSpc>
                <a:spcPct val="80000"/>
              </a:lnSpc>
              <a:buFont typeface="Arial" charset="0"/>
              <a:buNone/>
              <a:defRPr/>
            </a:pPr>
            <a:r>
              <a:rPr lang="el-GR" sz="2400" i="1" smtClean="0">
                <a:effectLst>
                  <a:outerShdw blurRad="38100" dist="38100" dir="2700000" algn="tl">
                    <a:srgbClr val="C0C0C0"/>
                  </a:outerShdw>
                </a:effectLst>
                <a:latin typeface="Comic Sans MS" pitchFamily="66" charset="0"/>
              </a:rPr>
              <a:t> </a:t>
            </a:r>
            <a:endParaRPr lang="en-GB" sz="2400" i="1" smtClean="0">
              <a:effectLst>
                <a:outerShdw blurRad="38100" dist="38100" dir="2700000" algn="tl">
                  <a:srgbClr val="C0C0C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1 - Τίτλος"/>
          <p:cNvSpPr>
            <a:spLocks noGrp="1"/>
          </p:cNvSpPr>
          <p:nvPr>
            <p:ph type="title" idx="4294967295"/>
          </p:nvPr>
        </p:nvSpPr>
        <p:spPr/>
        <p:txBody>
          <a:bodyPr/>
          <a:lstStyle/>
          <a:p>
            <a:pPr>
              <a:defRPr/>
            </a:pPr>
            <a:r>
              <a:rPr lang="el-GR" sz="3200" b="1" i="1" smtClean="0">
                <a:solidFill>
                  <a:srgbClr val="FF0000"/>
                </a:solidFill>
                <a:effectLst>
                  <a:outerShdw blurRad="38100" dist="38100" dir="2700000" algn="tl">
                    <a:srgbClr val="C0C0C0"/>
                  </a:outerShdw>
                </a:effectLst>
                <a:latin typeface="Arial" charset="0"/>
                <a:cs typeface="Arial" charset="0"/>
              </a:rPr>
              <a:t>ΚΥΤΤΑΡΑ ΛΥΚΟΥ</a:t>
            </a:r>
          </a:p>
        </p:txBody>
      </p:sp>
      <p:pic>
        <p:nvPicPr>
          <p:cNvPr id="65538" name="Picture 2"/>
          <p:cNvPicPr>
            <a:picLocks noChangeAspect="1" noChangeArrowheads="1"/>
          </p:cNvPicPr>
          <p:nvPr/>
        </p:nvPicPr>
        <p:blipFill>
          <a:blip r:embed="rId2"/>
          <a:srcRect/>
          <a:stretch>
            <a:fillRect/>
          </a:stretch>
        </p:blipFill>
        <p:spPr bwMode="auto">
          <a:xfrm>
            <a:off x="1285875" y="1214438"/>
            <a:ext cx="6578600"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1 - Τίτλος"/>
          <p:cNvSpPr>
            <a:spLocks noGrp="1"/>
          </p:cNvSpPr>
          <p:nvPr>
            <p:ph type="title" idx="4294967295"/>
          </p:nvPr>
        </p:nvSpPr>
        <p:spPr>
          <a:xfrm>
            <a:off x="457200" y="274638"/>
            <a:ext cx="8229600" cy="777875"/>
          </a:xfrm>
        </p:spPr>
        <p:txBody>
          <a:bodyPr/>
          <a:lstStyle/>
          <a:p>
            <a:pPr eaLnBrk="1" hangingPunct="1">
              <a:defRPr/>
            </a:pPr>
            <a:r>
              <a:rPr lang="en-US" sz="3200" b="1" i="1" smtClean="0">
                <a:solidFill>
                  <a:schemeClr val="folHlink"/>
                </a:solidFill>
                <a:effectLst>
                  <a:outerShdw blurRad="38100" dist="38100" dir="2700000" algn="tl">
                    <a:srgbClr val="C0C0C0"/>
                  </a:outerShdw>
                </a:effectLst>
              </a:rPr>
              <a:t>Hematoxylin bodies</a:t>
            </a:r>
            <a:endParaRPr lang="en-GB" sz="3200" b="1" i="1" smtClean="0">
              <a:solidFill>
                <a:schemeClr val="folHlink"/>
              </a:solidFill>
              <a:effectLst>
                <a:outerShdw blurRad="38100" dist="38100" dir="2700000" algn="tl">
                  <a:srgbClr val="C0C0C0"/>
                </a:outerShdw>
              </a:effectLst>
            </a:endParaRPr>
          </a:p>
        </p:txBody>
      </p:sp>
      <p:sp>
        <p:nvSpPr>
          <p:cNvPr id="47106" name="2 - Θέση περιεχομένου"/>
          <p:cNvSpPr>
            <a:spLocks noGrp="1"/>
          </p:cNvSpPr>
          <p:nvPr>
            <p:ph idx="4294967295"/>
          </p:nvPr>
        </p:nvSpPr>
        <p:spPr/>
        <p:txBody>
          <a:bodyPr/>
          <a:lstStyle/>
          <a:p>
            <a:pPr eaLnBrk="1" hangingPunct="1">
              <a:defRPr/>
            </a:pPr>
            <a:endParaRPr lang="en-US" sz="1000" i="1" smtClean="0"/>
          </a:p>
          <a:p>
            <a:pPr eaLnBrk="1" hangingPunct="1">
              <a:defRPr/>
            </a:pPr>
            <a:endParaRPr lang="en-US" sz="1000" i="1" smtClean="0"/>
          </a:p>
          <a:p>
            <a:pPr eaLnBrk="1" hangingPunct="1">
              <a:defRPr/>
            </a:pPr>
            <a:endParaRPr lang="en-US" sz="1000" i="1" smtClean="0"/>
          </a:p>
          <a:p>
            <a:pPr eaLnBrk="1" hangingPunct="1">
              <a:defRPr/>
            </a:pPr>
            <a:endParaRPr lang="en-US" sz="1000" i="1" smtClean="0"/>
          </a:p>
          <a:p>
            <a:pPr eaLnBrk="1" hangingPunct="1">
              <a:defRPr/>
            </a:pPr>
            <a:endParaRPr lang="en-US" sz="1000" i="1" smtClean="0"/>
          </a:p>
          <a:p>
            <a:pPr eaLnBrk="1" hangingPunct="1">
              <a:defRPr/>
            </a:pPr>
            <a:endParaRPr lang="en-US" sz="1000" i="1" smtClean="0"/>
          </a:p>
          <a:p>
            <a:pPr eaLnBrk="1" hangingPunct="1">
              <a:defRPr/>
            </a:pPr>
            <a:endParaRPr lang="en-US" sz="1000" i="1" smtClean="0"/>
          </a:p>
          <a:p>
            <a:pPr eaLnBrk="1" hangingPunct="1">
              <a:defRPr/>
            </a:pPr>
            <a:endParaRPr lang="en-US" sz="1000" i="1" smtClean="0"/>
          </a:p>
          <a:p>
            <a:pPr eaLnBrk="1" hangingPunct="1">
              <a:defRPr/>
            </a:pPr>
            <a:endParaRPr lang="en-US" sz="1000" i="1" smtClean="0"/>
          </a:p>
          <a:p>
            <a:pPr eaLnBrk="1" hangingPunct="1">
              <a:defRPr/>
            </a:pPr>
            <a:endParaRPr lang="en-US" sz="1000" i="1" smtClean="0"/>
          </a:p>
          <a:p>
            <a:pPr eaLnBrk="1" hangingPunct="1">
              <a:defRPr/>
            </a:pPr>
            <a:endParaRPr lang="en-US" sz="1000" i="1" smtClean="0"/>
          </a:p>
          <a:p>
            <a:pPr eaLnBrk="1" hangingPunct="1">
              <a:defRPr/>
            </a:pPr>
            <a:endParaRPr lang="en-US" sz="1000" i="1" smtClean="0"/>
          </a:p>
          <a:p>
            <a:pPr eaLnBrk="1" hangingPunct="1">
              <a:defRPr/>
            </a:pPr>
            <a:endParaRPr lang="en-US" sz="1000" i="1" smtClean="0"/>
          </a:p>
          <a:p>
            <a:pPr eaLnBrk="1" hangingPunct="1">
              <a:defRPr/>
            </a:pPr>
            <a:endParaRPr lang="en-US" sz="1000" i="1" smtClean="0"/>
          </a:p>
          <a:p>
            <a:pPr eaLnBrk="1" hangingPunct="1">
              <a:defRPr/>
            </a:pPr>
            <a:endParaRPr lang="en-US" sz="1000" i="1" smtClean="0"/>
          </a:p>
          <a:p>
            <a:pPr eaLnBrk="1" hangingPunct="1">
              <a:defRPr/>
            </a:pPr>
            <a:endParaRPr lang="en-US" sz="1000" i="1" smtClean="0"/>
          </a:p>
          <a:p>
            <a:pPr eaLnBrk="1" hangingPunct="1">
              <a:buFont typeface="Arial" charset="0"/>
              <a:buNone/>
              <a:defRPr/>
            </a:pPr>
            <a:r>
              <a:rPr lang="en-US" sz="1400" i="1" smtClean="0"/>
              <a:t>        </a:t>
            </a:r>
            <a:r>
              <a:rPr lang="en-US" sz="1400" i="1" smtClean="0">
                <a:effectLst>
                  <a:outerShdw blurRad="38100" dist="38100" dir="2700000" algn="tl">
                    <a:srgbClr val="C0C0C0"/>
                  </a:outerShdw>
                </a:effectLst>
              </a:rPr>
              <a:t>Hematoxylin bodies (arrows) are the histologic representation of the LE cells, they are extremely uncommon (approximately found in 2% of biopsies with lupus nephritis) and they are considered</a:t>
            </a:r>
          </a:p>
          <a:p>
            <a:pPr eaLnBrk="1" hangingPunct="1">
              <a:buFont typeface="Arial" charset="0"/>
              <a:buNone/>
              <a:defRPr/>
            </a:pPr>
            <a:r>
              <a:rPr lang="en-US" sz="1400" i="1" smtClean="0">
                <a:effectLst>
                  <a:outerShdw blurRad="38100" dist="38100" dir="2700000" algn="tl">
                    <a:srgbClr val="C0C0C0"/>
                  </a:outerShdw>
                </a:effectLst>
              </a:rPr>
              <a:t>         as pathognomonic of lupus (H&amp;E, X400). </a:t>
            </a:r>
            <a:endParaRPr lang="el-GR" sz="1400" smtClean="0">
              <a:effectLst>
                <a:outerShdw blurRad="38100" dist="38100" dir="2700000" algn="tl">
                  <a:srgbClr val="C0C0C0"/>
                </a:outerShdw>
              </a:effectLst>
            </a:endParaRPr>
          </a:p>
        </p:txBody>
      </p:sp>
      <p:pic>
        <p:nvPicPr>
          <p:cNvPr id="66563" name="Picture 2" descr="file:///F:/Lupus%20nephritis_files/Cpo.jpg"/>
          <p:cNvPicPr>
            <a:picLocks noChangeAspect="1" noChangeArrowheads="1"/>
          </p:cNvPicPr>
          <p:nvPr/>
        </p:nvPicPr>
        <p:blipFill>
          <a:blip r:embed="rId2"/>
          <a:srcRect/>
          <a:stretch>
            <a:fillRect/>
          </a:stretch>
        </p:blipFill>
        <p:spPr bwMode="auto">
          <a:xfrm>
            <a:off x="428625" y="1071563"/>
            <a:ext cx="8347075" cy="3143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1 - Τίτλος"/>
          <p:cNvSpPr>
            <a:spLocks noGrp="1"/>
          </p:cNvSpPr>
          <p:nvPr>
            <p:ph type="title" idx="4294967295"/>
          </p:nvPr>
        </p:nvSpPr>
        <p:spPr>
          <a:xfrm>
            <a:off x="457200" y="0"/>
            <a:ext cx="8229600" cy="981075"/>
          </a:xfrm>
        </p:spPr>
        <p:txBody>
          <a:bodyPr/>
          <a:lstStyle/>
          <a:p>
            <a:pPr eaLnBrk="1" hangingPunct="1">
              <a:defRPr/>
            </a:pPr>
            <a:r>
              <a:rPr lang="el-GR" sz="3200" b="1" i="1" smtClean="0">
                <a:solidFill>
                  <a:schemeClr val="folHlink"/>
                </a:solidFill>
                <a:effectLst>
                  <a:outerShdw blurRad="38100" dist="38100" dir="2700000" algn="tl">
                    <a:srgbClr val="C0C0C0"/>
                  </a:outerShdw>
                </a:effectLst>
                <a:latin typeface="Arial" charset="0"/>
              </a:rPr>
              <a:t>Τμηματικές χρόνιες βλάβες</a:t>
            </a:r>
          </a:p>
        </p:txBody>
      </p:sp>
      <p:sp>
        <p:nvSpPr>
          <p:cNvPr id="67586" name="2 - Θέση περιεχομένου"/>
          <p:cNvSpPr>
            <a:spLocks noGrp="1"/>
          </p:cNvSpPr>
          <p:nvPr>
            <p:ph idx="4294967295"/>
          </p:nvPr>
        </p:nvSpPr>
        <p:spPr>
          <a:xfrm>
            <a:off x="457200" y="1600200"/>
            <a:ext cx="8401050" cy="5043488"/>
          </a:xfrm>
        </p:spPr>
        <p:txBody>
          <a:bodyPr/>
          <a:lstStyle/>
          <a:p>
            <a:pPr eaLnBrk="1" hangingPunct="1"/>
            <a:endParaRPr lang="el-GR" sz="1400" i="1" smtClean="0"/>
          </a:p>
          <a:p>
            <a:pPr eaLnBrk="1" hangingPunct="1"/>
            <a:endParaRPr lang="el-GR" sz="1400" i="1" smtClean="0"/>
          </a:p>
          <a:p>
            <a:pPr eaLnBrk="1" hangingPunct="1"/>
            <a:endParaRPr lang="el-GR" sz="1400" i="1" smtClean="0"/>
          </a:p>
          <a:p>
            <a:pPr eaLnBrk="1" hangingPunct="1"/>
            <a:endParaRPr lang="el-GR" sz="1400" i="1" smtClean="0"/>
          </a:p>
          <a:p>
            <a:pPr eaLnBrk="1" hangingPunct="1"/>
            <a:endParaRPr lang="el-GR" sz="1400" i="1" smtClean="0"/>
          </a:p>
          <a:p>
            <a:pPr eaLnBrk="1" hangingPunct="1"/>
            <a:endParaRPr lang="el-GR" sz="1400" i="1" smtClean="0"/>
          </a:p>
          <a:p>
            <a:pPr eaLnBrk="1" hangingPunct="1"/>
            <a:endParaRPr lang="el-GR" sz="1400" i="1" smtClean="0"/>
          </a:p>
          <a:p>
            <a:pPr eaLnBrk="1" hangingPunct="1"/>
            <a:endParaRPr lang="el-GR" sz="1400" i="1" smtClean="0"/>
          </a:p>
          <a:p>
            <a:pPr eaLnBrk="1" hangingPunct="1"/>
            <a:endParaRPr lang="el-GR" sz="1400" i="1" smtClean="0"/>
          </a:p>
          <a:p>
            <a:pPr eaLnBrk="1" hangingPunct="1"/>
            <a:endParaRPr lang="el-GR" sz="1400" i="1" smtClean="0"/>
          </a:p>
          <a:p>
            <a:pPr eaLnBrk="1" hangingPunct="1"/>
            <a:endParaRPr lang="el-GR" sz="1400" i="1" smtClean="0"/>
          </a:p>
          <a:p>
            <a:pPr eaLnBrk="1" hangingPunct="1"/>
            <a:endParaRPr lang="el-GR" sz="1400" i="1" smtClean="0"/>
          </a:p>
          <a:p>
            <a:pPr eaLnBrk="1" hangingPunct="1"/>
            <a:endParaRPr lang="el-GR" sz="1400" i="1" smtClean="0"/>
          </a:p>
          <a:p>
            <a:pPr eaLnBrk="1" hangingPunct="1"/>
            <a:endParaRPr lang="el-GR" sz="1400" i="1" smtClean="0"/>
          </a:p>
          <a:p>
            <a:pPr eaLnBrk="1" hangingPunct="1"/>
            <a:endParaRPr lang="el-GR" sz="1400" i="1" smtClean="0"/>
          </a:p>
          <a:p>
            <a:pPr eaLnBrk="1" hangingPunct="1">
              <a:buFont typeface="Arial" charset="0"/>
              <a:buNone/>
            </a:pPr>
            <a:r>
              <a:rPr lang="el-GR" sz="1400" i="1" smtClean="0"/>
              <a:t>      </a:t>
            </a:r>
          </a:p>
          <a:p>
            <a:pPr eaLnBrk="1" hangingPunct="1">
              <a:buFont typeface="Arial" charset="0"/>
              <a:buNone/>
            </a:pPr>
            <a:r>
              <a:rPr lang="en-US" sz="1400" i="1" smtClean="0"/>
              <a:t>In this case we found a segmental chronic lesion (green arrow) that indicates sequels of previous active lesions. </a:t>
            </a:r>
            <a:endParaRPr lang="el-GR" sz="1400" i="1" smtClean="0">
              <a:latin typeface="Arial" charset="0"/>
            </a:endParaRPr>
          </a:p>
          <a:p>
            <a:pPr eaLnBrk="1" hangingPunct="1">
              <a:buFont typeface="Arial" charset="0"/>
              <a:buNone/>
            </a:pPr>
            <a:r>
              <a:rPr lang="en-US" sz="1400" i="1" smtClean="0"/>
              <a:t>Also we can see a zone of fibrosis that arises from the Bowman’s capsule (red arrows) and that suggests a fibrous </a:t>
            </a:r>
            <a:endParaRPr lang="el-GR" sz="1400" i="1" smtClean="0">
              <a:latin typeface="Arial" charset="0"/>
            </a:endParaRPr>
          </a:p>
          <a:p>
            <a:pPr eaLnBrk="1" hangingPunct="1">
              <a:buFont typeface="Arial" charset="0"/>
              <a:buNone/>
            </a:pPr>
            <a:r>
              <a:rPr lang="en-US" sz="1400" i="1" smtClean="0"/>
              <a:t>crescent; this finding also must be classified as chronic lesion, indicating class III or IV lupus nephritis (according to </a:t>
            </a:r>
            <a:endParaRPr lang="el-GR" sz="1400" i="1" smtClean="0">
              <a:latin typeface="Arial" charset="0"/>
            </a:endParaRPr>
          </a:p>
          <a:p>
            <a:pPr eaLnBrk="1" hangingPunct="1">
              <a:buFont typeface="Arial" charset="0"/>
              <a:buNone/>
            </a:pPr>
            <a:r>
              <a:rPr lang="en-US" sz="1400" i="1" smtClean="0"/>
              <a:t>the percentage of involved glomeruli). (Masson’s trichrome, X400).</a:t>
            </a:r>
            <a:endParaRPr lang="el-GR" sz="1400" smtClean="0"/>
          </a:p>
        </p:txBody>
      </p:sp>
      <p:pic>
        <p:nvPicPr>
          <p:cNvPr id="67587" name="Picture 2" descr="file:///F:/Lupus%20nephritis_files/LES_008.jpg"/>
          <p:cNvPicPr>
            <a:picLocks noChangeAspect="1" noChangeArrowheads="1"/>
          </p:cNvPicPr>
          <p:nvPr/>
        </p:nvPicPr>
        <p:blipFill>
          <a:blip r:embed="rId2"/>
          <a:srcRect/>
          <a:stretch>
            <a:fillRect/>
          </a:stretch>
        </p:blipFill>
        <p:spPr bwMode="auto">
          <a:xfrm>
            <a:off x="1547813" y="838200"/>
            <a:ext cx="6143625" cy="4799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1 - Τίτλος"/>
          <p:cNvSpPr>
            <a:spLocks noGrp="1"/>
          </p:cNvSpPr>
          <p:nvPr>
            <p:ph type="title" idx="4294967295"/>
          </p:nvPr>
        </p:nvSpPr>
        <p:spPr>
          <a:xfrm>
            <a:off x="457200" y="0"/>
            <a:ext cx="8229600" cy="908050"/>
          </a:xfrm>
        </p:spPr>
        <p:txBody>
          <a:bodyPr/>
          <a:lstStyle/>
          <a:p>
            <a:pPr eaLnBrk="1" hangingPunct="1">
              <a:defRPr/>
            </a:pPr>
            <a:r>
              <a:rPr lang="el-GR" sz="3600" b="1" i="1" smtClean="0">
                <a:solidFill>
                  <a:schemeClr val="folHlink"/>
                </a:solidFill>
                <a:effectLst>
                  <a:outerShdw blurRad="38100" dist="38100" dir="2700000" algn="tl">
                    <a:srgbClr val="C0C0C0"/>
                  </a:outerShdw>
                </a:effectLst>
                <a:latin typeface="Arial" charset="0"/>
              </a:rPr>
              <a:t>ΣΚΛΗΡΥΝΤΙΚΕΣ ΒΛΑΒΕΣ</a:t>
            </a:r>
          </a:p>
        </p:txBody>
      </p:sp>
      <p:pic>
        <p:nvPicPr>
          <p:cNvPr id="68610" name="Picture 2" descr="les86b.jpg (112702 bytes)"/>
          <p:cNvPicPr>
            <a:picLocks noChangeAspect="1" noChangeArrowheads="1"/>
          </p:cNvPicPr>
          <p:nvPr/>
        </p:nvPicPr>
        <p:blipFill>
          <a:blip r:embed="rId2"/>
          <a:srcRect/>
          <a:stretch>
            <a:fillRect/>
          </a:stretch>
        </p:blipFill>
        <p:spPr bwMode="auto">
          <a:xfrm>
            <a:off x="203200" y="1785938"/>
            <a:ext cx="4079875" cy="3100387"/>
          </a:xfrm>
          <a:prstGeom prst="rect">
            <a:avLst/>
          </a:prstGeom>
          <a:noFill/>
          <a:ln w="9525">
            <a:noFill/>
            <a:miter lim="800000"/>
            <a:headEnd/>
            <a:tailEnd/>
          </a:ln>
        </p:spPr>
      </p:pic>
      <p:pic>
        <p:nvPicPr>
          <p:cNvPr id="68611" name="Picture 4" descr="les87b.jpg (106033 bytes)"/>
          <p:cNvPicPr>
            <a:picLocks noChangeAspect="1" noChangeArrowheads="1"/>
          </p:cNvPicPr>
          <p:nvPr/>
        </p:nvPicPr>
        <p:blipFill>
          <a:blip r:embed="rId3"/>
          <a:srcRect/>
          <a:stretch>
            <a:fillRect/>
          </a:stretch>
        </p:blipFill>
        <p:spPr bwMode="auto">
          <a:xfrm>
            <a:off x="4429125" y="1774825"/>
            <a:ext cx="4454525" cy="3082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 Τίτλος"/>
          <p:cNvSpPr>
            <a:spLocks noGrp="1"/>
          </p:cNvSpPr>
          <p:nvPr>
            <p:ph type="title" idx="4294967295"/>
          </p:nvPr>
        </p:nvSpPr>
        <p:spPr>
          <a:xfrm>
            <a:off x="457200" y="274638"/>
            <a:ext cx="8229600" cy="993775"/>
          </a:xfrm>
        </p:spPr>
        <p:txBody>
          <a:bodyPr/>
          <a:lstStyle/>
          <a:p>
            <a:pPr eaLnBrk="1" hangingPunct="1">
              <a:defRPr/>
            </a:pPr>
            <a:r>
              <a:rPr lang="en-US" sz="3200" b="1" i="1" smtClean="0">
                <a:solidFill>
                  <a:schemeClr val="folHlink"/>
                </a:solidFill>
                <a:effectLst>
                  <a:outerShdw blurRad="38100" dist="38100" dir="2700000" algn="tl">
                    <a:srgbClr val="C0C0C0"/>
                  </a:outerShdw>
                </a:effectLst>
              </a:rPr>
              <a:t>CLASS II LUPUS NEPHRITIS</a:t>
            </a:r>
            <a:endParaRPr lang="en-GB" sz="3200" b="1" i="1" smtClean="0">
              <a:solidFill>
                <a:schemeClr val="folHlink"/>
              </a:solidFill>
              <a:effectLst>
                <a:outerShdw blurRad="38100" dist="38100" dir="2700000" algn="tl">
                  <a:srgbClr val="C0C0C0"/>
                </a:outerShdw>
              </a:effectLst>
            </a:endParaRPr>
          </a:p>
        </p:txBody>
      </p:sp>
      <p:pic>
        <p:nvPicPr>
          <p:cNvPr id="72706" name="Picture 2"/>
          <p:cNvPicPr>
            <a:picLocks noGrp="1" noChangeAspect="1" noChangeArrowheads="1"/>
          </p:cNvPicPr>
          <p:nvPr>
            <p:ph idx="4294967295"/>
          </p:nvPr>
        </p:nvPicPr>
        <p:blipFill>
          <a:blip r:embed="rId2"/>
          <a:srcRect/>
          <a:stretch>
            <a:fillRect/>
          </a:stretch>
        </p:blipFill>
        <p:spPr>
          <a:xfrm>
            <a:off x="179388" y="1412875"/>
            <a:ext cx="4378325" cy="2786063"/>
          </a:xfrm>
        </p:spPr>
      </p:pic>
      <p:sp>
        <p:nvSpPr>
          <p:cNvPr id="71683" name="4 - Ορθογώνιο"/>
          <p:cNvSpPr>
            <a:spLocks noChangeArrowheads="1"/>
          </p:cNvSpPr>
          <p:nvPr/>
        </p:nvSpPr>
        <p:spPr bwMode="auto">
          <a:xfrm>
            <a:off x="0" y="4508500"/>
            <a:ext cx="4572000" cy="1739900"/>
          </a:xfrm>
          <a:prstGeom prst="rect">
            <a:avLst/>
          </a:prstGeom>
          <a:noFill/>
          <a:ln w="9525">
            <a:noFill/>
            <a:miter lim="800000"/>
            <a:headEnd/>
            <a:tailEnd/>
          </a:ln>
        </p:spPr>
        <p:txBody>
          <a:bodyPr>
            <a:spAutoFit/>
          </a:bodyPr>
          <a:lstStyle/>
          <a:p>
            <a:pPr>
              <a:defRPr/>
            </a:pPr>
            <a:r>
              <a:rPr lang="en-US" sz="1800" i="1">
                <a:effectLst>
                  <a:outerShdw blurRad="38100" dist="38100" dir="2700000" algn="tl">
                    <a:srgbClr val="C0C0C0"/>
                  </a:outerShdw>
                </a:effectLst>
                <a:latin typeface="Calibri" pitchFamily="34" charset="0"/>
              </a:rPr>
              <a:t>Light micrograph of a mesangial glomerulonephritis showing segmental areas of increased mesangial matrix and cellularity (arrows). This finding alone can be seen in many diseases, including lupus nephritis and IgA nephropathy</a:t>
            </a:r>
            <a:endParaRPr lang="el-GR" sz="1800" i="1">
              <a:effectLst>
                <a:outerShdw blurRad="38100" dist="38100" dir="2700000" algn="tl">
                  <a:srgbClr val="C0C0C0"/>
                </a:outerShdw>
              </a:effectLst>
              <a:latin typeface="Calibri" pitchFamily="34" charset="0"/>
            </a:endParaRPr>
          </a:p>
        </p:txBody>
      </p:sp>
      <p:pic>
        <p:nvPicPr>
          <p:cNvPr id="72708" name="Picture 3"/>
          <p:cNvPicPr>
            <a:picLocks noChangeAspect="1" noChangeArrowheads="1"/>
          </p:cNvPicPr>
          <p:nvPr/>
        </p:nvPicPr>
        <p:blipFill>
          <a:blip r:embed="rId3"/>
          <a:srcRect/>
          <a:stretch>
            <a:fillRect/>
          </a:stretch>
        </p:blipFill>
        <p:spPr bwMode="auto">
          <a:xfrm>
            <a:off x="4643438" y="1412875"/>
            <a:ext cx="4330700" cy="2767013"/>
          </a:xfrm>
          <a:prstGeom prst="rect">
            <a:avLst/>
          </a:prstGeom>
          <a:noFill/>
          <a:ln w="9525">
            <a:noFill/>
            <a:miter lim="800000"/>
            <a:headEnd/>
            <a:tailEnd/>
          </a:ln>
        </p:spPr>
      </p:pic>
      <p:sp>
        <p:nvSpPr>
          <p:cNvPr id="71685" name="6 - Ορθογώνιο"/>
          <p:cNvSpPr>
            <a:spLocks noChangeArrowheads="1"/>
          </p:cNvSpPr>
          <p:nvPr/>
        </p:nvSpPr>
        <p:spPr bwMode="auto">
          <a:xfrm>
            <a:off x="4572000" y="4365625"/>
            <a:ext cx="4572000" cy="2289175"/>
          </a:xfrm>
          <a:prstGeom prst="rect">
            <a:avLst/>
          </a:prstGeom>
          <a:noFill/>
          <a:ln w="9525">
            <a:noFill/>
            <a:miter lim="800000"/>
            <a:headEnd/>
            <a:tailEnd/>
          </a:ln>
        </p:spPr>
        <p:txBody>
          <a:bodyPr>
            <a:spAutoFit/>
          </a:bodyPr>
          <a:lstStyle/>
          <a:p>
            <a:pPr>
              <a:defRPr/>
            </a:pPr>
            <a:r>
              <a:rPr lang="en-US" sz="1800" i="1">
                <a:effectLst>
                  <a:outerShdw blurRad="38100" dist="38100" dir="2700000" algn="tl">
                    <a:srgbClr val="C0C0C0"/>
                  </a:outerShdw>
                </a:effectLst>
                <a:latin typeface="Calibri" pitchFamily="34" charset="0"/>
              </a:rPr>
              <a:t>Light micrograph of a normal glomerulus. There are only 1 or 2 cells per capillary tuft, the capillary lumens are open, the thickness of the glomerular capillary wall (long arrow) is similar to that of the tubular basement membranes (short arrow), and the mesangial cells and mesangial matrix are located in the central or stalk regions of the tuft (arrows)</a:t>
            </a:r>
            <a:endParaRPr lang="el-GR" sz="1800" i="1">
              <a:effectLst>
                <a:outerShdw blurRad="38100" dist="38100" dir="2700000" algn="tl">
                  <a:srgbClr val="C0C0C0"/>
                </a:outerShdw>
              </a:effectLst>
              <a:latin typeface="Calibri"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p:cNvSpPr>
          <p:nvPr>
            <p:ph type="title"/>
          </p:nvPr>
        </p:nvSpPr>
        <p:spPr>
          <a:xfrm>
            <a:off x="457200" y="0"/>
            <a:ext cx="8229600" cy="1052513"/>
          </a:xfrm>
        </p:spPr>
        <p:txBody>
          <a:bodyPr/>
          <a:lstStyle/>
          <a:p>
            <a:pPr>
              <a:defRPr/>
            </a:pPr>
            <a:r>
              <a:rPr lang="en-US" sz="3600" b="1" i="1" smtClean="0">
                <a:solidFill>
                  <a:schemeClr val="folHlink"/>
                </a:solidFill>
                <a:effectLst>
                  <a:outerShdw blurRad="38100" dist="38100" dir="2700000" algn="tl">
                    <a:srgbClr val="C0C0C0"/>
                  </a:outerShdw>
                </a:effectLst>
              </a:rPr>
              <a:t>CLASS II</a:t>
            </a:r>
            <a:r>
              <a:rPr lang="el-GR" sz="3600" b="1" i="1" smtClean="0">
                <a:solidFill>
                  <a:schemeClr val="folHlink"/>
                </a:solidFill>
                <a:effectLst>
                  <a:outerShdw blurRad="38100" dist="38100" dir="2700000" algn="tl">
                    <a:srgbClr val="C0C0C0"/>
                  </a:outerShdw>
                </a:effectLst>
              </a:rPr>
              <a:t>Ι</a:t>
            </a:r>
            <a:r>
              <a:rPr lang="en-US" sz="3600" b="1" i="1" smtClean="0">
                <a:solidFill>
                  <a:schemeClr val="folHlink"/>
                </a:solidFill>
                <a:effectLst>
                  <a:outerShdw blurRad="38100" dist="38100" dir="2700000" algn="tl">
                    <a:srgbClr val="C0C0C0"/>
                  </a:outerShdw>
                </a:effectLst>
              </a:rPr>
              <a:t> LUPUS NEPHRITIS</a:t>
            </a:r>
            <a:endParaRPr lang="en-GB" sz="3600" b="1" i="1" smtClean="0">
              <a:solidFill>
                <a:schemeClr val="folHlink"/>
              </a:solidFill>
              <a:effectLst>
                <a:outerShdw blurRad="38100" dist="38100" dir="2700000" algn="tl">
                  <a:srgbClr val="C0C0C0"/>
                </a:outerShdw>
              </a:effectLst>
            </a:endParaRPr>
          </a:p>
        </p:txBody>
      </p:sp>
      <p:pic>
        <p:nvPicPr>
          <p:cNvPr id="73730" name="Picture 3"/>
          <p:cNvPicPr>
            <a:picLocks noGrp="1" noChangeAspect="1" noChangeArrowheads="1"/>
          </p:cNvPicPr>
          <p:nvPr>
            <p:ph type="body" idx="1"/>
          </p:nvPr>
        </p:nvPicPr>
        <p:blipFill>
          <a:blip r:embed="rId2"/>
          <a:srcRect/>
          <a:stretch>
            <a:fillRect/>
          </a:stretch>
        </p:blipFill>
        <p:spPr>
          <a:xfrm>
            <a:off x="179388" y="1052513"/>
            <a:ext cx="4321175" cy="3427412"/>
          </a:xfrm>
        </p:spPr>
      </p:pic>
      <p:sp>
        <p:nvSpPr>
          <p:cNvPr id="64516" name="Rectangle 4"/>
          <p:cNvSpPr>
            <a:spLocks noChangeArrowheads="1"/>
          </p:cNvSpPr>
          <p:nvPr/>
        </p:nvSpPr>
        <p:spPr bwMode="auto">
          <a:xfrm>
            <a:off x="0" y="5084763"/>
            <a:ext cx="9144000" cy="1187450"/>
          </a:xfrm>
          <a:prstGeom prst="rect">
            <a:avLst/>
          </a:prstGeom>
          <a:noFill/>
          <a:ln w="9525">
            <a:noFill/>
            <a:miter lim="800000"/>
            <a:headEnd/>
            <a:tailEnd/>
          </a:ln>
          <a:effectLst/>
        </p:spPr>
        <p:txBody>
          <a:bodyPr>
            <a:spAutoFit/>
          </a:bodyPr>
          <a:lstStyle/>
          <a:p>
            <a:pPr>
              <a:defRPr/>
            </a:pPr>
            <a:r>
              <a:rPr lang="en-GB" sz="1400" b="1">
                <a:latin typeface="Arial" charset="0"/>
              </a:rPr>
              <a:t> </a:t>
            </a:r>
            <a:r>
              <a:rPr lang="en-GB" sz="1600" b="1" i="1">
                <a:solidFill>
                  <a:schemeClr val="folHlink"/>
                </a:solidFill>
                <a:effectLst>
                  <a:outerShdw blurRad="38100" dist="38100" dir="2700000" algn="tl">
                    <a:srgbClr val="C0C0C0"/>
                  </a:outerShdw>
                </a:effectLst>
                <a:latin typeface="Arial" charset="0"/>
              </a:rPr>
              <a:t>Lupus nephritis class III (A).</a:t>
            </a:r>
            <a:r>
              <a:rPr lang="en-GB" sz="1600" b="1">
                <a:latin typeface="Arial" charset="0"/>
              </a:rPr>
              <a:t> </a:t>
            </a:r>
            <a:r>
              <a:rPr lang="en-GB" sz="1400" i="1">
                <a:latin typeface="Arial" charset="0"/>
              </a:rPr>
              <a:t>Light micrograph </a:t>
            </a:r>
            <a:endParaRPr lang="el-GR" sz="1400" i="1">
              <a:latin typeface="Arial" charset="0"/>
            </a:endParaRPr>
          </a:p>
          <a:p>
            <a:pPr>
              <a:defRPr/>
            </a:pPr>
            <a:r>
              <a:rPr lang="en-GB" sz="1400" i="1">
                <a:latin typeface="Arial" charset="0"/>
              </a:rPr>
              <a:t>showing a glomerulus with segmental endocapillary </a:t>
            </a:r>
            <a:endParaRPr lang="el-GR" sz="1400" i="1">
              <a:latin typeface="Arial" charset="0"/>
            </a:endParaRPr>
          </a:p>
          <a:p>
            <a:pPr>
              <a:defRPr/>
            </a:pPr>
            <a:r>
              <a:rPr lang="el-GR" sz="1400" i="1">
                <a:latin typeface="Arial" charset="0"/>
              </a:rPr>
              <a:t> </a:t>
            </a:r>
            <a:r>
              <a:rPr lang="en-GB" sz="1400" i="1">
                <a:latin typeface="Arial" charset="0"/>
              </a:rPr>
              <a:t>hypercellularity, mesangial hypercellularity, capillary</a:t>
            </a:r>
            <a:endParaRPr lang="el-GR" sz="1400" i="1">
              <a:latin typeface="Arial" charset="0"/>
            </a:endParaRPr>
          </a:p>
          <a:p>
            <a:pPr>
              <a:defRPr/>
            </a:pPr>
            <a:r>
              <a:rPr lang="en-GB" sz="1400" i="1">
                <a:latin typeface="Arial" charset="0"/>
              </a:rPr>
              <a:t> wall thickening and early segmental capillary necrosis </a:t>
            </a:r>
            <a:endParaRPr lang="el-GR" sz="1400" i="1">
              <a:latin typeface="Arial" charset="0"/>
            </a:endParaRPr>
          </a:p>
          <a:p>
            <a:pPr>
              <a:defRPr/>
            </a:pPr>
            <a:r>
              <a:rPr lang="en-GB" sz="1400" i="1">
                <a:latin typeface="Arial" charset="0"/>
              </a:rPr>
              <a:t>(methenamine silver).</a:t>
            </a:r>
          </a:p>
        </p:txBody>
      </p:sp>
      <p:sp>
        <p:nvSpPr>
          <p:cNvPr id="73732" name="Rectangle 6"/>
          <p:cNvSpPr>
            <a:spLocks noChangeArrowheads="1"/>
          </p:cNvSpPr>
          <p:nvPr/>
        </p:nvSpPr>
        <p:spPr bwMode="auto">
          <a:xfrm>
            <a:off x="5649913" y="6583363"/>
            <a:ext cx="3494087" cy="274637"/>
          </a:xfrm>
          <a:prstGeom prst="rect">
            <a:avLst/>
          </a:prstGeom>
          <a:noFill/>
          <a:ln w="9525">
            <a:noFill/>
            <a:miter lim="800000"/>
            <a:headEnd/>
            <a:tailEnd/>
          </a:ln>
        </p:spPr>
        <p:txBody>
          <a:bodyPr wrap="none">
            <a:spAutoFit/>
          </a:bodyPr>
          <a:lstStyle/>
          <a:p>
            <a:r>
              <a:rPr lang="en-GB" sz="1200" i="1">
                <a:latin typeface="Arial" charset="0"/>
              </a:rPr>
              <a:t>Kidney International, Vol. 65 (2004), pp. 521–530</a:t>
            </a:r>
          </a:p>
        </p:txBody>
      </p:sp>
      <p:sp>
        <p:nvSpPr>
          <p:cNvPr id="64519" name="Rectangle 7"/>
          <p:cNvSpPr>
            <a:spLocks noChangeArrowheads="1"/>
          </p:cNvSpPr>
          <p:nvPr/>
        </p:nvSpPr>
        <p:spPr bwMode="auto">
          <a:xfrm>
            <a:off x="4716463" y="5084763"/>
            <a:ext cx="4427537" cy="1187450"/>
          </a:xfrm>
          <a:prstGeom prst="rect">
            <a:avLst/>
          </a:prstGeom>
          <a:noFill/>
          <a:ln w="9525">
            <a:noFill/>
            <a:miter lim="800000"/>
            <a:headEnd/>
            <a:tailEnd/>
          </a:ln>
          <a:effectLst/>
        </p:spPr>
        <p:txBody>
          <a:bodyPr>
            <a:spAutoFit/>
          </a:bodyPr>
          <a:lstStyle/>
          <a:p>
            <a:pPr>
              <a:defRPr/>
            </a:pPr>
            <a:r>
              <a:rPr lang="en-GB" sz="1600" b="1" i="1">
                <a:solidFill>
                  <a:schemeClr val="folHlink"/>
                </a:solidFill>
                <a:effectLst>
                  <a:outerShdw blurRad="38100" dist="38100" dir="2700000" algn="tl">
                    <a:srgbClr val="C0C0C0"/>
                  </a:outerShdw>
                </a:effectLst>
                <a:latin typeface="Arial" charset="0"/>
              </a:rPr>
              <a:t>Lupus nephritis class III (A).</a:t>
            </a:r>
            <a:r>
              <a:rPr lang="en-GB" sz="1400" b="1" i="1">
                <a:latin typeface="Arial" charset="0"/>
              </a:rPr>
              <a:t> </a:t>
            </a:r>
            <a:r>
              <a:rPr lang="en-GB" sz="1400" i="1">
                <a:latin typeface="Arial" charset="0"/>
              </a:rPr>
              <a:t>Light micrograph </a:t>
            </a:r>
            <a:endParaRPr lang="el-GR" sz="1400" i="1">
              <a:latin typeface="Arial" charset="0"/>
            </a:endParaRPr>
          </a:p>
          <a:p>
            <a:pPr>
              <a:defRPr/>
            </a:pPr>
            <a:r>
              <a:rPr lang="en-GB" sz="1400" i="1">
                <a:latin typeface="Arial" charset="0"/>
              </a:rPr>
              <a:t>showing a glomerulus with segmental capillary </a:t>
            </a:r>
            <a:endParaRPr lang="el-GR" sz="1400" i="1">
              <a:latin typeface="Arial" charset="0"/>
            </a:endParaRPr>
          </a:p>
          <a:p>
            <a:pPr>
              <a:defRPr/>
            </a:pPr>
            <a:r>
              <a:rPr lang="en-GB" sz="1400" i="1">
                <a:latin typeface="Arial" charset="0"/>
              </a:rPr>
              <a:t>necrosis with sparing of the remainderof the</a:t>
            </a:r>
            <a:endParaRPr lang="el-GR" sz="1400" i="1">
              <a:latin typeface="Arial" charset="0"/>
            </a:endParaRPr>
          </a:p>
          <a:p>
            <a:pPr>
              <a:defRPr/>
            </a:pPr>
            <a:r>
              <a:rPr lang="en-GB" sz="1400" i="1">
                <a:latin typeface="Arial" charset="0"/>
              </a:rPr>
              <a:t> capillary tuft, a vasculitis-like lesion</a:t>
            </a:r>
            <a:endParaRPr lang="el-GR" sz="1400" i="1">
              <a:latin typeface="Arial" charset="0"/>
            </a:endParaRPr>
          </a:p>
          <a:p>
            <a:pPr>
              <a:defRPr/>
            </a:pPr>
            <a:r>
              <a:rPr lang="en-GB" sz="1400" i="1">
                <a:latin typeface="Arial" charset="0"/>
              </a:rPr>
              <a:t> (methenamine silver).</a:t>
            </a:r>
          </a:p>
        </p:txBody>
      </p:sp>
      <p:pic>
        <p:nvPicPr>
          <p:cNvPr id="73734" name="Picture 8"/>
          <p:cNvPicPr>
            <a:picLocks noChangeAspect="1" noChangeArrowheads="1"/>
          </p:cNvPicPr>
          <p:nvPr/>
        </p:nvPicPr>
        <p:blipFill>
          <a:blip r:embed="rId3"/>
          <a:srcRect/>
          <a:stretch>
            <a:fillRect/>
          </a:stretch>
        </p:blipFill>
        <p:spPr bwMode="auto">
          <a:xfrm>
            <a:off x="4716463" y="1052513"/>
            <a:ext cx="4248150" cy="3395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p:cNvSpPr>
          <p:nvPr>
            <p:ph type="title"/>
          </p:nvPr>
        </p:nvSpPr>
        <p:spPr>
          <a:xfrm>
            <a:off x="457200" y="0"/>
            <a:ext cx="8229600" cy="981075"/>
          </a:xfrm>
        </p:spPr>
        <p:txBody>
          <a:bodyPr/>
          <a:lstStyle/>
          <a:p>
            <a:pPr>
              <a:defRPr/>
            </a:pPr>
            <a:r>
              <a:rPr lang="en-US" sz="3600" b="1" i="1" smtClean="0">
                <a:solidFill>
                  <a:schemeClr val="folHlink"/>
                </a:solidFill>
                <a:effectLst>
                  <a:outerShdw blurRad="38100" dist="38100" dir="2700000" algn="tl">
                    <a:srgbClr val="C0C0C0"/>
                  </a:outerShdw>
                </a:effectLst>
              </a:rPr>
              <a:t>CLASS IV LUPUS NEPHRITIS</a:t>
            </a:r>
            <a:endParaRPr lang="en-GB" sz="3600" b="1" i="1" smtClean="0">
              <a:solidFill>
                <a:schemeClr val="folHlink"/>
              </a:solidFill>
              <a:effectLst>
                <a:outerShdw blurRad="38100" dist="38100" dir="2700000" algn="tl">
                  <a:srgbClr val="C0C0C0"/>
                </a:outerShdw>
              </a:effectLst>
            </a:endParaRPr>
          </a:p>
        </p:txBody>
      </p:sp>
      <p:sp>
        <p:nvSpPr>
          <p:cNvPr id="68611" name="Rectangle 3"/>
          <p:cNvSpPr>
            <a:spLocks noGrp="1"/>
          </p:cNvSpPr>
          <p:nvPr>
            <p:ph type="body" idx="1"/>
          </p:nvPr>
        </p:nvSpPr>
        <p:spPr>
          <a:xfrm>
            <a:off x="0" y="5013325"/>
            <a:ext cx="8624888" cy="4525963"/>
          </a:xfrm>
        </p:spPr>
        <p:txBody>
          <a:bodyPr/>
          <a:lstStyle/>
          <a:p>
            <a:pPr>
              <a:lnSpc>
                <a:spcPct val="80000"/>
              </a:lnSpc>
              <a:buFont typeface="Arial" charset="0"/>
              <a:buNone/>
              <a:defRPr/>
            </a:pPr>
            <a:r>
              <a:rPr lang="en-GB" sz="1600" b="1" i="1" smtClean="0">
                <a:solidFill>
                  <a:schemeClr val="folHlink"/>
                </a:solidFill>
                <a:effectLst>
                  <a:outerShdw blurRad="38100" dist="38100" dir="2700000" algn="tl">
                    <a:srgbClr val="C0C0C0"/>
                  </a:outerShdw>
                </a:effectLst>
                <a:latin typeface="Arial" charset="0"/>
              </a:rPr>
              <a:t>Lupus nephritis class IV-G (A/C).</a:t>
            </a:r>
            <a:r>
              <a:rPr lang="en-GB" sz="1400" b="1" i="1" smtClean="0">
                <a:latin typeface="Arial" charset="0"/>
              </a:rPr>
              <a:t> </a:t>
            </a:r>
            <a:r>
              <a:rPr lang="en-GB" sz="1400" i="1" smtClean="0">
                <a:effectLst>
                  <a:outerShdw blurRad="38100" dist="38100" dir="2700000" algn="tl">
                    <a:srgbClr val="C0C0C0"/>
                  </a:outerShdw>
                </a:effectLst>
                <a:latin typeface="Arial" charset="0"/>
              </a:rPr>
              <a:t>Light micrograph</a:t>
            </a:r>
            <a:endParaRPr lang="el-GR" sz="1400" i="1" smtClean="0">
              <a:effectLst>
                <a:outerShdw blurRad="38100" dist="38100" dir="2700000" algn="tl">
                  <a:srgbClr val="C0C0C0"/>
                </a:outerShdw>
              </a:effectLst>
              <a:latin typeface="Arial" charset="0"/>
            </a:endParaRPr>
          </a:p>
          <a:p>
            <a:pPr>
              <a:lnSpc>
                <a:spcPct val="80000"/>
              </a:lnSpc>
              <a:buFont typeface="Arial" charset="0"/>
              <a:buNone/>
              <a:defRPr/>
            </a:pPr>
            <a:r>
              <a:rPr lang="en-GB" sz="1400" i="1" smtClean="0">
                <a:effectLst>
                  <a:outerShdw blurRad="38100" dist="38100" dir="2700000" algn="tl">
                    <a:srgbClr val="C0C0C0"/>
                  </a:outerShdw>
                </a:effectLst>
                <a:latin typeface="Arial" charset="0"/>
              </a:rPr>
              <a:t>of a glomerulus showing global severe endo- and</a:t>
            </a:r>
            <a:endParaRPr lang="el-GR" sz="1400" i="1" smtClean="0">
              <a:effectLst>
                <a:outerShdw blurRad="38100" dist="38100" dir="2700000" algn="tl">
                  <a:srgbClr val="C0C0C0"/>
                </a:outerShdw>
              </a:effectLst>
              <a:latin typeface="Arial" charset="0"/>
            </a:endParaRPr>
          </a:p>
          <a:p>
            <a:pPr>
              <a:lnSpc>
                <a:spcPct val="80000"/>
              </a:lnSpc>
              <a:buFont typeface="Arial" charset="0"/>
              <a:buNone/>
              <a:defRPr/>
            </a:pPr>
            <a:r>
              <a:rPr lang="en-GB" sz="1400" i="1" smtClean="0">
                <a:effectLst>
                  <a:outerShdw blurRad="38100" dist="38100" dir="2700000" algn="tl">
                    <a:srgbClr val="C0C0C0"/>
                  </a:outerShdw>
                </a:effectLst>
                <a:latin typeface="Arial" charset="0"/>
              </a:rPr>
              <a:t>extracapillaryproliferation, wireloop lesions, </a:t>
            </a:r>
            <a:endParaRPr lang="el-GR" sz="1400" i="1" smtClean="0">
              <a:effectLst>
                <a:outerShdw blurRad="38100" dist="38100" dir="2700000" algn="tl">
                  <a:srgbClr val="C0C0C0"/>
                </a:outerShdw>
              </a:effectLst>
              <a:latin typeface="Arial" charset="0"/>
            </a:endParaRPr>
          </a:p>
          <a:p>
            <a:pPr>
              <a:lnSpc>
                <a:spcPct val="80000"/>
              </a:lnSpc>
              <a:buFont typeface="Arial" charset="0"/>
              <a:buNone/>
              <a:defRPr/>
            </a:pPr>
            <a:r>
              <a:rPr lang="en-GB" sz="1400" i="1" smtClean="0">
                <a:effectLst>
                  <a:outerShdw blurRad="38100" dist="38100" dir="2700000" algn="tl">
                    <a:srgbClr val="C0C0C0"/>
                  </a:outerShdw>
                </a:effectLst>
                <a:latin typeface="Arial" charset="0"/>
              </a:rPr>
              <a:t>leukocyte influx, apoptoticbodies, capillary necrosis,</a:t>
            </a:r>
            <a:endParaRPr lang="el-GR" sz="1400" i="1" smtClean="0">
              <a:effectLst>
                <a:outerShdw blurRad="38100" dist="38100" dir="2700000" algn="tl">
                  <a:srgbClr val="C0C0C0"/>
                </a:outerShdw>
              </a:effectLst>
              <a:latin typeface="Arial" charset="0"/>
            </a:endParaRPr>
          </a:p>
          <a:p>
            <a:pPr>
              <a:lnSpc>
                <a:spcPct val="80000"/>
              </a:lnSpc>
              <a:buFont typeface="Arial" charset="0"/>
              <a:buNone/>
              <a:defRPr/>
            </a:pPr>
            <a:r>
              <a:rPr lang="en-GB" sz="1400" i="1" smtClean="0">
                <a:effectLst>
                  <a:outerShdw blurRad="38100" dist="38100" dir="2700000" algn="tl">
                    <a:srgbClr val="C0C0C0"/>
                  </a:outerShdw>
                </a:effectLst>
                <a:latin typeface="Arial" charset="0"/>
              </a:rPr>
              <a:t>and mesangial expansion with hypercellularity and </a:t>
            </a:r>
            <a:endParaRPr lang="el-GR" sz="1400" i="1" smtClean="0">
              <a:effectLst>
                <a:outerShdw blurRad="38100" dist="38100" dir="2700000" algn="tl">
                  <a:srgbClr val="C0C0C0"/>
                </a:outerShdw>
              </a:effectLst>
              <a:latin typeface="Arial" charset="0"/>
            </a:endParaRPr>
          </a:p>
          <a:p>
            <a:pPr>
              <a:lnSpc>
                <a:spcPct val="80000"/>
              </a:lnSpc>
              <a:buFont typeface="Arial" charset="0"/>
              <a:buNone/>
              <a:defRPr/>
            </a:pPr>
            <a:r>
              <a:rPr lang="en-GB" sz="1400" i="1" smtClean="0">
                <a:effectLst>
                  <a:outerShdw blurRad="38100" dist="38100" dir="2700000" algn="tl">
                    <a:srgbClr val="C0C0C0"/>
                  </a:outerShdw>
                </a:effectLst>
                <a:latin typeface="Arial" charset="0"/>
              </a:rPr>
              <a:t>matrix expansion; marked interstitial inflammatory</a:t>
            </a:r>
            <a:endParaRPr lang="el-GR" sz="1400" i="1" smtClean="0">
              <a:effectLst>
                <a:outerShdw blurRad="38100" dist="38100" dir="2700000" algn="tl">
                  <a:srgbClr val="C0C0C0"/>
                </a:outerShdw>
              </a:effectLst>
              <a:latin typeface="Arial" charset="0"/>
            </a:endParaRPr>
          </a:p>
          <a:p>
            <a:pPr>
              <a:lnSpc>
                <a:spcPct val="80000"/>
              </a:lnSpc>
              <a:buFont typeface="Arial" charset="0"/>
              <a:buNone/>
              <a:defRPr/>
            </a:pPr>
            <a:r>
              <a:rPr lang="en-GB" sz="1400" i="1" smtClean="0">
                <a:effectLst>
                  <a:outerShdw blurRad="38100" dist="38100" dir="2700000" algn="tl">
                    <a:srgbClr val="C0C0C0"/>
                  </a:outerShdw>
                </a:effectLst>
                <a:latin typeface="Arial" charset="0"/>
              </a:rPr>
              <a:t>infiltration [periodic-acid Schiff (PAS)].</a:t>
            </a:r>
          </a:p>
        </p:txBody>
      </p:sp>
      <p:pic>
        <p:nvPicPr>
          <p:cNvPr id="74755" name="Picture 4"/>
          <p:cNvPicPr>
            <a:picLocks noChangeAspect="1" noChangeArrowheads="1"/>
          </p:cNvPicPr>
          <p:nvPr/>
        </p:nvPicPr>
        <p:blipFill>
          <a:blip r:embed="rId2"/>
          <a:srcRect/>
          <a:stretch>
            <a:fillRect/>
          </a:stretch>
        </p:blipFill>
        <p:spPr bwMode="auto">
          <a:xfrm>
            <a:off x="179388" y="1484313"/>
            <a:ext cx="4105275" cy="3238500"/>
          </a:xfrm>
          <a:prstGeom prst="rect">
            <a:avLst/>
          </a:prstGeom>
          <a:noFill/>
          <a:ln w="9525">
            <a:noFill/>
            <a:miter lim="800000"/>
            <a:headEnd/>
            <a:tailEnd/>
          </a:ln>
        </p:spPr>
      </p:pic>
      <p:pic>
        <p:nvPicPr>
          <p:cNvPr id="74756" name="Picture 5"/>
          <p:cNvPicPr>
            <a:picLocks noChangeAspect="1" noChangeArrowheads="1"/>
          </p:cNvPicPr>
          <p:nvPr/>
        </p:nvPicPr>
        <p:blipFill>
          <a:blip r:embed="rId3"/>
          <a:srcRect/>
          <a:stretch>
            <a:fillRect/>
          </a:stretch>
        </p:blipFill>
        <p:spPr bwMode="auto">
          <a:xfrm>
            <a:off x="4716463" y="1484313"/>
            <a:ext cx="4103687" cy="3249612"/>
          </a:xfrm>
          <a:prstGeom prst="rect">
            <a:avLst/>
          </a:prstGeom>
          <a:noFill/>
          <a:ln w="9525">
            <a:noFill/>
            <a:miter lim="800000"/>
            <a:headEnd/>
            <a:tailEnd/>
          </a:ln>
        </p:spPr>
      </p:pic>
      <p:sp>
        <p:nvSpPr>
          <p:cNvPr id="68614" name="Rectangle 6"/>
          <p:cNvSpPr>
            <a:spLocks noChangeArrowheads="1"/>
          </p:cNvSpPr>
          <p:nvPr/>
        </p:nvSpPr>
        <p:spPr bwMode="auto">
          <a:xfrm>
            <a:off x="4716463" y="5013325"/>
            <a:ext cx="5256212" cy="974725"/>
          </a:xfrm>
          <a:prstGeom prst="rect">
            <a:avLst/>
          </a:prstGeom>
          <a:noFill/>
          <a:ln w="9525">
            <a:noFill/>
            <a:miter lim="800000"/>
            <a:headEnd/>
            <a:tailEnd/>
          </a:ln>
          <a:effectLst/>
        </p:spPr>
        <p:txBody>
          <a:bodyPr>
            <a:spAutoFit/>
          </a:bodyPr>
          <a:lstStyle/>
          <a:p>
            <a:pPr>
              <a:defRPr/>
            </a:pPr>
            <a:r>
              <a:rPr lang="en-GB" sz="1600" b="1" i="1">
                <a:solidFill>
                  <a:schemeClr val="folHlink"/>
                </a:solidFill>
                <a:effectLst>
                  <a:outerShdw blurRad="38100" dist="38100" dir="2700000" algn="tl">
                    <a:srgbClr val="C0C0C0"/>
                  </a:outerShdw>
                </a:effectLst>
                <a:latin typeface="Arial" charset="0"/>
              </a:rPr>
              <a:t>Lupus nephritis class IV-S (A).</a:t>
            </a:r>
            <a:r>
              <a:rPr lang="en-GB" sz="1400" b="1" i="1">
                <a:latin typeface="Arial" charset="0"/>
              </a:rPr>
              <a:t> </a:t>
            </a:r>
            <a:r>
              <a:rPr lang="en-GB" sz="1400" i="1">
                <a:effectLst>
                  <a:outerShdw blurRad="38100" dist="38100" dir="2700000" algn="tl">
                    <a:srgbClr val="C0C0C0"/>
                  </a:outerShdw>
                </a:effectLst>
                <a:latin typeface="Arial" charset="0"/>
              </a:rPr>
              <a:t>Segment of a</a:t>
            </a:r>
          </a:p>
          <a:p>
            <a:pPr>
              <a:defRPr/>
            </a:pPr>
            <a:r>
              <a:rPr lang="el-GR" sz="1400" i="1">
                <a:effectLst>
                  <a:outerShdw blurRad="38100" dist="38100" dir="2700000" algn="tl">
                    <a:srgbClr val="C0C0C0"/>
                  </a:outerShdw>
                </a:effectLst>
                <a:latin typeface="Arial" charset="0"/>
              </a:rPr>
              <a:t> </a:t>
            </a:r>
            <a:r>
              <a:rPr lang="en-GB" sz="1400" i="1">
                <a:effectLst>
                  <a:outerShdw blurRad="38100" dist="38100" dir="2700000" algn="tl">
                    <a:srgbClr val="C0C0C0"/>
                  </a:outerShdw>
                </a:effectLst>
                <a:latin typeface="Arial" charset="0"/>
              </a:rPr>
              <a:t>glomerulus showing endocapillary hypercellularity, </a:t>
            </a:r>
          </a:p>
          <a:p>
            <a:pPr>
              <a:defRPr/>
            </a:pPr>
            <a:r>
              <a:rPr lang="en-GB" sz="1400" i="1">
                <a:effectLst>
                  <a:outerShdw blurRad="38100" dist="38100" dir="2700000" algn="tl">
                    <a:srgbClr val="C0C0C0"/>
                  </a:outerShdw>
                </a:effectLst>
                <a:latin typeface="Arial" charset="0"/>
              </a:rPr>
              <a:t>capillary wall double contours, wireloop lesions and </a:t>
            </a:r>
          </a:p>
          <a:p>
            <a:pPr>
              <a:defRPr/>
            </a:pPr>
            <a:r>
              <a:rPr lang="en-GB" sz="1400" i="1">
                <a:effectLst>
                  <a:outerShdw blurRad="38100" dist="38100" dir="2700000" algn="tl">
                    <a:srgbClr val="C0C0C0"/>
                  </a:outerShdw>
                </a:effectLst>
                <a:latin typeface="Arial" charset="0"/>
              </a:rPr>
              <a:t>hyaline thrombi [periodic-acid Schiff (PAS)].</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p:cNvSpPr>
          <p:nvPr>
            <p:ph type="title"/>
          </p:nvPr>
        </p:nvSpPr>
        <p:spPr>
          <a:xfrm>
            <a:off x="457200" y="0"/>
            <a:ext cx="8229600" cy="1052513"/>
          </a:xfrm>
        </p:spPr>
        <p:txBody>
          <a:bodyPr/>
          <a:lstStyle/>
          <a:p>
            <a:pPr>
              <a:defRPr/>
            </a:pPr>
            <a:r>
              <a:rPr lang="en-US" sz="3600" b="1" i="1" smtClean="0">
                <a:solidFill>
                  <a:schemeClr val="folHlink"/>
                </a:solidFill>
                <a:effectLst>
                  <a:outerShdw blurRad="38100" dist="38100" dir="2700000" algn="tl">
                    <a:srgbClr val="C0C0C0"/>
                  </a:outerShdw>
                </a:effectLst>
              </a:rPr>
              <a:t>CLASS </a:t>
            </a:r>
            <a:r>
              <a:rPr lang="el-GR" sz="3600" b="1" i="1" smtClean="0">
                <a:solidFill>
                  <a:schemeClr val="folHlink"/>
                </a:solidFill>
                <a:effectLst>
                  <a:outerShdw blurRad="38100" dist="38100" dir="2700000" algn="tl">
                    <a:srgbClr val="C0C0C0"/>
                  </a:outerShdw>
                </a:effectLst>
              </a:rPr>
              <a:t>Ι</a:t>
            </a:r>
            <a:r>
              <a:rPr lang="en-US" sz="3600" b="1" i="1" smtClean="0">
                <a:solidFill>
                  <a:schemeClr val="folHlink"/>
                </a:solidFill>
                <a:effectLst>
                  <a:outerShdw blurRad="38100" dist="38100" dir="2700000" algn="tl">
                    <a:srgbClr val="C0C0C0"/>
                  </a:outerShdw>
                </a:effectLst>
              </a:rPr>
              <a:t>V LUPUS NEPHRITIS</a:t>
            </a:r>
            <a:endParaRPr lang="en-GB" sz="3600" b="1" i="1" smtClean="0">
              <a:solidFill>
                <a:schemeClr val="folHlink"/>
              </a:solidFill>
              <a:effectLst>
                <a:outerShdw blurRad="38100" dist="38100" dir="2700000" algn="tl">
                  <a:srgbClr val="C0C0C0"/>
                </a:outerShdw>
              </a:effectLst>
            </a:endParaRPr>
          </a:p>
        </p:txBody>
      </p:sp>
      <p:pic>
        <p:nvPicPr>
          <p:cNvPr id="75778" name="Picture 3"/>
          <p:cNvPicPr>
            <a:picLocks noGrp="1" noChangeAspect="1" noChangeArrowheads="1"/>
          </p:cNvPicPr>
          <p:nvPr>
            <p:ph type="body" idx="1"/>
          </p:nvPr>
        </p:nvPicPr>
        <p:blipFill>
          <a:blip r:embed="rId2"/>
          <a:srcRect/>
          <a:stretch>
            <a:fillRect/>
          </a:stretch>
        </p:blipFill>
        <p:spPr>
          <a:xfrm>
            <a:off x="2051050" y="1196975"/>
            <a:ext cx="5186363" cy="4119563"/>
          </a:xfrm>
        </p:spPr>
      </p:pic>
      <p:sp>
        <p:nvSpPr>
          <p:cNvPr id="66564" name="Rectangle 4"/>
          <p:cNvSpPr>
            <a:spLocks noChangeArrowheads="1"/>
          </p:cNvSpPr>
          <p:nvPr/>
        </p:nvSpPr>
        <p:spPr bwMode="auto">
          <a:xfrm>
            <a:off x="971550" y="5516563"/>
            <a:ext cx="7345363" cy="1100137"/>
          </a:xfrm>
          <a:prstGeom prst="rect">
            <a:avLst/>
          </a:prstGeom>
          <a:noFill/>
          <a:ln w="9525">
            <a:noFill/>
            <a:miter lim="800000"/>
            <a:headEnd/>
            <a:tailEnd/>
          </a:ln>
          <a:effectLst/>
        </p:spPr>
        <p:txBody>
          <a:bodyPr>
            <a:spAutoFit/>
          </a:bodyPr>
          <a:lstStyle/>
          <a:p>
            <a:pPr>
              <a:defRPr/>
            </a:pPr>
            <a:r>
              <a:rPr lang="en-GB" sz="1800" b="1" i="1">
                <a:solidFill>
                  <a:schemeClr val="folHlink"/>
                </a:solidFill>
                <a:effectLst>
                  <a:outerShdw blurRad="38100" dist="38100" dir="2700000" algn="tl">
                    <a:srgbClr val="C0C0C0"/>
                  </a:outerShdw>
                </a:effectLst>
                <a:latin typeface="Arial" charset="0"/>
              </a:rPr>
              <a:t>Lupus nephritis class IV-G (A).</a:t>
            </a:r>
            <a:r>
              <a:rPr lang="en-GB" sz="1600" b="1" i="1">
                <a:effectLst>
                  <a:outerShdw blurRad="38100" dist="38100" dir="2700000" algn="tl">
                    <a:srgbClr val="C0C0C0"/>
                  </a:outerShdw>
                </a:effectLst>
                <a:latin typeface="Arial" charset="0"/>
              </a:rPr>
              <a:t> </a:t>
            </a:r>
            <a:r>
              <a:rPr lang="en-GB" sz="1600" i="1">
                <a:effectLst>
                  <a:outerShdw blurRad="38100" dist="38100" dir="2700000" algn="tl">
                    <a:srgbClr val="C0C0C0"/>
                  </a:outerShdw>
                </a:effectLst>
                <a:latin typeface="Arial" charset="0"/>
              </a:rPr>
              <a:t>Light micrograph showing a glomerulus with  global involvement of endocapillary and mesangial hypercellularity and matrix  expansion, influx of leukocytes, and occasional double contours (methenamine silver).</a:t>
            </a:r>
          </a:p>
        </p:txBody>
      </p:sp>
      <p:sp>
        <p:nvSpPr>
          <p:cNvPr id="75780" name="Rectangle 6"/>
          <p:cNvSpPr>
            <a:spLocks noChangeArrowheads="1"/>
          </p:cNvSpPr>
          <p:nvPr/>
        </p:nvSpPr>
        <p:spPr bwMode="auto">
          <a:xfrm>
            <a:off x="5649913" y="6583363"/>
            <a:ext cx="3494087" cy="274637"/>
          </a:xfrm>
          <a:prstGeom prst="rect">
            <a:avLst/>
          </a:prstGeom>
          <a:noFill/>
          <a:ln w="9525">
            <a:noFill/>
            <a:miter lim="800000"/>
            <a:headEnd/>
            <a:tailEnd/>
          </a:ln>
        </p:spPr>
        <p:txBody>
          <a:bodyPr wrap="none">
            <a:spAutoFit/>
          </a:bodyPr>
          <a:lstStyle/>
          <a:p>
            <a:r>
              <a:rPr lang="en-GB" sz="1200" i="1">
                <a:latin typeface="Arial" charset="0"/>
              </a:rPr>
              <a:t>Kidney International, Vol. 65 (2004), pp. 521–530</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1 - Τίτλος"/>
          <p:cNvSpPr>
            <a:spLocks noGrp="1"/>
          </p:cNvSpPr>
          <p:nvPr>
            <p:ph type="title" idx="4294967295"/>
          </p:nvPr>
        </p:nvSpPr>
        <p:spPr>
          <a:xfrm>
            <a:off x="457200" y="0"/>
            <a:ext cx="8229600" cy="928688"/>
          </a:xfrm>
        </p:spPr>
        <p:txBody>
          <a:bodyPr/>
          <a:lstStyle/>
          <a:p>
            <a:pPr eaLnBrk="1" hangingPunct="1">
              <a:defRPr/>
            </a:pPr>
            <a:r>
              <a:rPr lang="en-US" sz="3200" b="1" i="1" smtClean="0">
                <a:solidFill>
                  <a:schemeClr val="folHlink"/>
                </a:solidFill>
                <a:effectLst>
                  <a:outerShdw blurRad="38100" dist="38100" dir="2700000" algn="tl">
                    <a:srgbClr val="C0C0C0"/>
                  </a:outerShdw>
                </a:effectLst>
              </a:rPr>
              <a:t>CLASS V LUPUS NEPHRITIS</a:t>
            </a:r>
            <a:endParaRPr lang="el-GR" sz="3200" b="1" i="1" smtClean="0">
              <a:solidFill>
                <a:schemeClr val="folHlink"/>
              </a:solidFill>
              <a:effectLst>
                <a:outerShdw blurRad="38100" dist="38100" dir="2700000" algn="tl">
                  <a:srgbClr val="C0C0C0"/>
                </a:outerShdw>
              </a:effectLst>
            </a:endParaRPr>
          </a:p>
        </p:txBody>
      </p:sp>
      <p:sp>
        <p:nvSpPr>
          <p:cNvPr id="56322" name="2 - Θέση περιεχομένου"/>
          <p:cNvSpPr>
            <a:spLocks noGrp="1"/>
          </p:cNvSpPr>
          <p:nvPr>
            <p:ph idx="4294967295"/>
          </p:nvPr>
        </p:nvSpPr>
        <p:spPr>
          <a:xfrm>
            <a:off x="457200" y="1600200"/>
            <a:ext cx="8229600" cy="5114925"/>
          </a:xfrm>
        </p:spPr>
        <p:txBody>
          <a:bodyPr/>
          <a:lstStyle/>
          <a:p>
            <a:pPr eaLnBrk="1" hangingPunct="1">
              <a:buFont typeface="Arial" charset="0"/>
              <a:buNone/>
              <a:defRPr/>
            </a:pPr>
            <a:endParaRPr lang="el-GR" sz="1400" i="1" dirty="0" smtClean="0"/>
          </a:p>
          <a:p>
            <a:pPr eaLnBrk="1" hangingPunct="1">
              <a:buFont typeface="Arial" charset="0"/>
              <a:buNone/>
              <a:defRPr/>
            </a:pPr>
            <a:endParaRPr lang="el-GR" sz="1400" i="1" dirty="0" smtClean="0"/>
          </a:p>
          <a:p>
            <a:pPr eaLnBrk="1" hangingPunct="1">
              <a:buFont typeface="Arial" charset="0"/>
              <a:buNone/>
              <a:defRPr/>
            </a:pPr>
            <a:endParaRPr lang="el-GR" sz="1400" i="1" dirty="0" smtClean="0"/>
          </a:p>
          <a:p>
            <a:pPr eaLnBrk="1" hangingPunct="1">
              <a:buFont typeface="Arial" charset="0"/>
              <a:buNone/>
              <a:defRPr/>
            </a:pPr>
            <a:endParaRPr lang="el-GR" sz="1400" i="1" dirty="0" smtClean="0"/>
          </a:p>
          <a:p>
            <a:pPr eaLnBrk="1" hangingPunct="1">
              <a:buFont typeface="Arial" charset="0"/>
              <a:buNone/>
              <a:defRPr/>
            </a:pPr>
            <a:endParaRPr lang="el-GR" sz="1400" i="1" dirty="0" smtClean="0"/>
          </a:p>
          <a:p>
            <a:pPr eaLnBrk="1" hangingPunct="1">
              <a:buFont typeface="Arial" charset="0"/>
              <a:buNone/>
              <a:defRPr/>
            </a:pPr>
            <a:endParaRPr lang="el-GR" sz="1400" i="1" dirty="0" smtClean="0"/>
          </a:p>
          <a:p>
            <a:pPr eaLnBrk="1" hangingPunct="1">
              <a:buFont typeface="Arial" charset="0"/>
              <a:buNone/>
              <a:defRPr/>
            </a:pPr>
            <a:endParaRPr lang="el-GR" sz="1400" i="1" dirty="0" smtClean="0"/>
          </a:p>
          <a:p>
            <a:pPr>
              <a:defRPr/>
            </a:pPr>
            <a:r>
              <a:rPr lang="el-GR" sz="1600" b="1" dirty="0" smtClean="0">
                <a:solidFill>
                  <a:srgbClr val="FF0000"/>
                </a:solidFill>
              </a:rPr>
              <a:t>·</a:t>
            </a:r>
            <a:r>
              <a:rPr lang="el-GR" sz="1400" b="1" dirty="0" smtClean="0">
                <a:solidFill>
                  <a:srgbClr val="FF0000"/>
                </a:solidFill>
              </a:rPr>
              <a:t> </a:t>
            </a:r>
            <a:r>
              <a:rPr lang="en-US" sz="1400" dirty="0" smtClean="0"/>
              <a:t>IC </a:t>
            </a:r>
            <a:r>
              <a:rPr lang="el-GR" sz="1400" dirty="0" err="1" smtClean="0"/>
              <a:t>υπενδοθηλιακά</a:t>
            </a:r>
            <a:r>
              <a:rPr lang="el-GR" sz="1400" dirty="0" smtClean="0"/>
              <a:t> ή στο </a:t>
            </a:r>
            <a:r>
              <a:rPr lang="el-GR" sz="1400" dirty="0" err="1" smtClean="0"/>
              <a:t>μεσάγγειο</a:t>
            </a:r>
            <a:r>
              <a:rPr lang="el-GR" sz="1600" b="1" dirty="0" smtClean="0">
                <a:solidFill>
                  <a:srgbClr val="FF0000"/>
                </a:solidFill>
              </a:rPr>
              <a:t>· </a:t>
            </a:r>
            <a:r>
              <a:rPr lang="el-GR" sz="1400" dirty="0" err="1" smtClean="0"/>
              <a:t>υπερλασία</a:t>
            </a:r>
            <a:r>
              <a:rPr lang="el-GR" sz="1400" dirty="0" smtClean="0"/>
              <a:t> </a:t>
            </a:r>
            <a:r>
              <a:rPr lang="el-GR" sz="1400" dirty="0" err="1" smtClean="0"/>
              <a:t>μεσαγγειακών</a:t>
            </a:r>
            <a:r>
              <a:rPr lang="el-GR" sz="1400" dirty="0" smtClean="0"/>
              <a:t>,   </a:t>
            </a:r>
          </a:p>
          <a:p>
            <a:pPr>
              <a:defRPr/>
            </a:pPr>
            <a:r>
              <a:rPr lang="el-GR" sz="1400" dirty="0" smtClean="0"/>
              <a:t>   </a:t>
            </a:r>
            <a:r>
              <a:rPr lang="el-GR" sz="1400" dirty="0" err="1" smtClean="0"/>
              <a:t>εδοθηλιακών</a:t>
            </a:r>
            <a:r>
              <a:rPr lang="el-GR" sz="1400" dirty="0" smtClean="0"/>
              <a:t> κυττάρων</a:t>
            </a:r>
          </a:p>
          <a:p>
            <a:pPr eaLnBrk="1" hangingPunct="1">
              <a:buFont typeface="Arial" charset="0"/>
              <a:buNone/>
              <a:defRPr/>
            </a:pPr>
            <a:endParaRPr lang="el-GR" sz="1400" dirty="0" smtClean="0"/>
          </a:p>
          <a:p>
            <a:pPr eaLnBrk="1" hangingPunct="1">
              <a:buFont typeface="Arial" charset="0"/>
              <a:buNone/>
              <a:defRPr/>
            </a:pPr>
            <a:endParaRPr lang="el-GR" sz="1400" i="1" dirty="0" smtClean="0"/>
          </a:p>
          <a:p>
            <a:pPr eaLnBrk="1" hangingPunct="1">
              <a:buFont typeface="Arial" charset="0"/>
              <a:buNone/>
              <a:defRPr/>
            </a:pPr>
            <a:endParaRPr lang="el-GR" sz="1400" i="1" dirty="0" smtClean="0"/>
          </a:p>
          <a:p>
            <a:pPr eaLnBrk="1" hangingPunct="1">
              <a:buFont typeface="Arial" charset="0"/>
              <a:buNone/>
              <a:defRPr/>
            </a:pPr>
            <a:endParaRPr lang="el-GR" sz="1400" i="1" dirty="0" smtClean="0"/>
          </a:p>
          <a:p>
            <a:pPr eaLnBrk="1" hangingPunct="1">
              <a:buFont typeface="Arial" charset="0"/>
              <a:buNone/>
              <a:defRPr/>
            </a:pPr>
            <a:endParaRPr lang="el-GR" sz="1400" i="1" dirty="0" smtClean="0"/>
          </a:p>
          <a:p>
            <a:pPr eaLnBrk="1" hangingPunct="1">
              <a:buFont typeface="Arial" charset="0"/>
              <a:buNone/>
              <a:defRPr/>
            </a:pPr>
            <a:endParaRPr lang="el-GR" sz="1400" i="1" dirty="0" smtClean="0"/>
          </a:p>
          <a:p>
            <a:pPr eaLnBrk="1" hangingPunct="1">
              <a:buFont typeface="Arial" charset="0"/>
              <a:buNone/>
              <a:defRPr/>
            </a:pPr>
            <a:r>
              <a:rPr lang="el-GR" sz="1400" i="1" dirty="0" smtClean="0">
                <a:effectLst>
                  <a:outerShdw blurRad="38100" dist="38100" dir="2700000" algn="tl">
                    <a:srgbClr val="C0C0C0"/>
                  </a:outerShdw>
                </a:effectLst>
              </a:rPr>
              <a:t>       </a:t>
            </a:r>
            <a:r>
              <a:rPr lang="en-US" sz="1400" i="1" dirty="0" smtClean="0">
                <a:effectLst>
                  <a:outerShdw blurRad="38100" dist="38100" dir="2700000" algn="tl">
                    <a:srgbClr val="C0C0C0"/>
                  </a:outerShdw>
                </a:effectLst>
              </a:rPr>
              <a:t>Class V lupus nephritis can be seen with similar features to idiopathic membranous GN, nevertheless, most frequently they are accompanied by other proliferative changes in the </a:t>
            </a:r>
            <a:r>
              <a:rPr lang="en-US" sz="1400" i="1" dirty="0" err="1" smtClean="0">
                <a:effectLst>
                  <a:outerShdw blurRad="38100" dist="38100" dir="2700000" algn="tl">
                    <a:srgbClr val="C0C0C0"/>
                  </a:outerShdw>
                </a:effectLst>
              </a:rPr>
              <a:t>glomeruli</a:t>
            </a:r>
            <a:r>
              <a:rPr lang="en-US" sz="1400" i="1" dirty="0" smtClean="0">
                <a:effectLst>
                  <a:outerShdw blurRad="38100" dist="38100" dir="2700000" algn="tl">
                    <a:srgbClr val="C0C0C0"/>
                  </a:outerShdw>
                </a:effectLst>
              </a:rPr>
              <a:t> and/or by deposits of C1q and C4 (classic pathway of the complement). See the thickening of the capillary walls and its irregularity due to “spikes” in the external aspect of the basement membranes. (</a:t>
            </a:r>
            <a:r>
              <a:rPr lang="en-US" sz="1400" i="1" dirty="0" err="1" smtClean="0">
                <a:effectLst>
                  <a:outerShdw blurRad="38100" dist="38100" dir="2700000" algn="tl">
                    <a:srgbClr val="C0C0C0"/>
                  </a:outerShdw>
                </a:effectLst>
              </a:rPr>
              <a:t>Methenamine</a:t>
            </a:r>
            <a:r>
              <a:rPr lang="en-US" sz="1400" i="1" dirty="0" smtClean="0">
                <a:effectLst>
                  <a:outerShdw blurRad="38100" dist="38100" dir="2700000" algn="tl">
                    <a:srgbClr val="C0C0C0"/>
                  </a:outerShdw>
                </a:effectLst>
              </a:rPr>
              <a:t>-silver, X400).</a:t>
            </a:r>
            <a:endParaRPr lang="el-GR" sz="1400" dirty="0" smtClean="0">
              <a:effectLst>
                <a:outerShdw blurRad="38100" dist="38100" dir="2700000" algn="tl">
                  <a:srgbClr val="C0C0C0"/>
                </a:outerShdw>
              </a:effectLst>
            </a:endParaRPr>
          </a:p>
        </p:txBody>
      </p:sp>
      <p:pic>
        <p:nvPicPr>
          <p:cNvPr id="76803" name="Picture 2" descr="file:///F:/Lupus%20nephritis_files/LES_003.jpg"/>
          <p:cNvPicPr>
            <a:picLocks noChangeAspect="1" noChangeArrowheads="1"/>
          </p:cNvPicPr>
          <p:nvPr/>
        </p:nvPicPr>
        <p:blipFill>
          <a:blip r:embed="rId2"/>
          <a:srcRect/>
          <a:stretch>
            <a:fillRect/>
          </a:stretch>
        </p:blipFill>
        <p:spPr bwMode="auto">
          <a:xfrm>
            <a:off x="214313" y="928688"/>
            <a:ext cx="5519737" cy="4000500"/>
          </a:xfrm>
          <a:prstGeom prst="rect">
            <a:avLst/>
          </a:prstGeom>
          <a:noFill/>
          <a:ln w="9525">
            <a:noFill/>
            <a:miter lim="800000"/>
            <a:headEnd/>
            <a:tailEnd/>
          </a:ln>
        </p:spPr>
      </p:pic>
      <p:sp>
        <p:nvSpPr>
          <p:cNvPr id="76804" name="4 - TextBox"/>
          <p:cNvSpPr txBox="1">
            <a:spLocks noChangeArrowheads="1"/>
          </p:cNvSpPr>
          <p:nvPr/>
        </p:nvSpPr>
        <p:spPr bwMode="auto">
          <a:xfrm>
            <a:off x="5929313" y="1071563"/>
            <a:ext cx="2928937" cy="3194050"/>
          </a:xfrm>
          <a:prstGeom prst="rect">
            <a:avLst/>
          </a:prstGeom>
          <a:noFill/>
          <a:ln w="9525">
            <a:noFill/>
            <a:miter lim="800000"/>
            <a:headEnd/>
            <a:tailEnd/>
          </a:ln>
        </p:spPr>
        <p:txBody>
          <a:bodyPr>
            <a:spAutoFit/>
          </a:bodyPr>
          <a:lstStyle/>
          <a:p>
            <a:r>
              <a:rPr lang="el-GR" sz="1200"/>
              <a:t>Διάχυτη πάχυνση των τριχοειδικών μεμβρανών, </a:t>
            </a:r>
            <a:r>
              <a:rPr lang="en-US" sz="1200"/>
              <a:t>spikes</a:t>
            </a:r>
            <a:r>
              <a:rPr lang="el-GR" sz="1200"/>
              <a:t>, υποεπιθηλιακές εναποθέσεις </a:t>
            </a:r>
            <a:r>
              <a:rPr lang="en-US" sz="1200"/>
              <a:t>IgG, C3. </a:t>
            </a:r>
            <a:endParaRPr lang="el-GR" sz="1200"/>
          </a:p>
          <a:p>
            <a:r>
              <a:rPr lang="el-GR" sz="1200"/>
              <a:t>Υπέρ ΝΛ είναι η ύπαρξη:</a:t>
            </a:r>
          </a:p>
          <a:p>
            <a:r>
              <a:rPr lang="el-GR" sz="1400" b="1">
                <a:solidFill>
                  <a:srgbClr val="FF0000"/>
                </a:solidFill>
              </a:rPr>
              <a:t>·</a:t>
            </a:r>
            <a:r>
              <a:rPr lang="el-GR" sz="1200" b="1">
                <a:solidFill>
                  <a:srgbClr val="FF0000"/>
                </a:solidFill>
              </a:rPr>
              <a:t> </a:t>
            </a:r>
            <a:r>
              <a:rPr lang="en-US" sz="1200"/>
              <a:t>IC </a:t>
            </a:r>
            <a:r>
              <a:rPr lang="el-GR" sz="1200"/>
              <a:t>υπενδοθηλιακά </a:t>
            </a:r>
            <a:r>
              <a:rPr lang="el-GR" sz="1200" b="1">
                <a:solidFill>
                  <a:srgbClr val="009900"/>
                </a:solidFill>
                <a:latin typeface="Arial" charset="0"/>
              </a:rPr>
              <a:t>*</a:t>
            </a:r>
            <a:r>
              <a:rPr lang="el-GR" sz="1200"/>
              <a:t> ή στο μεσάγγειο</a:t>
            </a:r>
            <a:endParaRPr lang="el-GR" sz="1200" b="1">
              <a:solidFill>
                <a:srgbClr val="009900"/>
              </a:solidFill>
            </a:endParaRPr>
          </a:p>
          <a:p>
            <a:r>
              <a:rPr lang="el-GR" sz="1400" b="1">
                <a:solidFill>
                  <a:srgbClr val="FF0000"/>
                </a:solidFill>
              </a:rPr>
              <a:t>·</a:t>
            </a:r>
            <a:r>
              <a:rPr lang="el-GR" sz="1200" b="1">
                <a:solidFill>
                  <a:srgbClr val="FF0000"/>
                </a:solidFill>
              </a:rPr>
              <a:t> </a:t>
            </a:r>
            <a:r>
              <a:rPr lang="el-GR" sz="1200"/>
              <a:t>σωληναροδικτυωτών δομών</a:t>
            </a:r>
          </a:p>
          <a:p>
            <a:r>
              <a:rPr lang="el-GR" sz="1400">
                <a:solidFill>
                  <a:srgbClr val="FF0000"/>
                </a:solidFill>
              </a:rPr>
              <a:t> · </a:t>
            </a:r>
            <a:r>
              <a:rPr lang="el-GR" sz="1200"/>
              <a:t>άλλες ανοσοεναποθέσεις, κλάσματα </a:t>
            </a:r>
            <a:r>
              <a:rPr lang="en-US" sz="1200"/>
              <a:t>C</a:t>
            </a:r>
            <a:endParaRPr lang="el-GR" sz="1200"/>
          </a:p>
          <a:p>
            <a:r>
              <a:rPr lang="en-US" sz="1400" b="1">
                <a:solidFill>
                  <a:srgbClr val="FF0000"/>
                </a:solidFill>
              </a:rPr>
              <a:t>·</a:t>
            </a:r>
            <a:r>
              <a:rPr lang="el-GR" sz="1400" b="1">
                <a:solidFill>
                  <a:srgbClr val="FF0000"/>
                </a:solidFill>
              </a:rPr>
              <a:t> </a:t>
            </a:r>
            <a:r>
              <a:rPr lang="el-GR" sz="1200"/>
              <a:t>έντονη εναπόθεση </a:t>
            </a:r>
            <a:r>
              <a:rPr lang="en-US" sz="1200"/>
              <a:t>C1q</a:t>
            </a:r>
            <a:endParaRPr lang="el-GR" sz="1200"/>
          </a:p>
          <a:p>
            <a:r>
              <a:rPr lang="el-GR" sz="1400" b="1">
                <a:solidFill>
                  <a:srgbClr val="FF0000"/>
                </a:solidFill>
              </a:rPr>
              <a:t>· </a:t>
            </a:r>
            <a:r>
              <a:rPr lang="el-GR" sz="1200"/>
              <a:t>υπερλασία μεσαγγειακών,   </a:t>
            </a:r>
          </a:p>
          <a:p>
            <a:r>
              <a:rPr lang="el-GR" sz="1200"/>
              <a:t>    εδοθηλιακών κυττάρων</a:t>
            </a:r>
            <a:r>
              <a:rPr lang="el-GR" sz="1200" b="1">
                <a:solidFill>
                  <a:srgbClr val="009900"/>
                </a:solidFill>
              </a:rPr>
              <a:t>*</a:t>
            </a:r>
          </a:p>
          <a:p>
            <a:r>
              <a:rPr lang="el-GR" sz="1400" b="1">
                <a:solidFill>
                  <a:srgbClr val="FF0000"/>
                </a:solidFill>
              </a:rPr>
              <a:t>·</a:t>
            </a:r>
            <a:r>
              <a:rPr lang="en-US" sz="1200" b="1">
                <a:solidFill>
                  <a:srgbClr val="FF0000"/>
                </a:solidFill>
              </a:rPr>
              <a:t> </a:t>
            </a:r>
            <a:r>
              <a:rPr lang="en-US" sz="1200"/>
              <a:t>IC </a:t>
            </a:r>
            <a:r>
              <a:rPr lang="el-GR" sz="1200"/>
              <a:t>στη </a:t>
            </a:r>
            <a:r>
              <a:rPr lang="en-US" sz="1200"/>
              <a:t>TBM,</a:t>
            </a:r>
            <a:r>
              <a:rPr lang="el-GR" sz="1200"/>
              <a:t> αγγεία</a:t>
            </a:r>
          </a:p>
          <a:p>
            <a:r>
              <a:rPr lang="el-GR" sz="1200" b="1">
                <a:solidFill>
                  <a:srgbClr val="009900"/>
                </a:solidFill>
                <a:latin typeface="Arial" charset="0"/>
              </a:rPr>
              <a:t> </a:t>
            </a:r>
            <a:r>
              <a:rPr lang="el-GR" sz="1200" b="1">
                <a:solidFill>
                  <a:srgbClr val="009900"/>
                </a:solidFill>
              </a:rPr>
              <a:t>*</a:t>
            </a:r>
            <a:r>
              <a:rPr lang="el-GR" sz="1200">
                <a:solidFill>
                  <a:srgbClr val="009900"/>
                </a:solidFill>
              </a:rPr>
              <a:t> </a:t>
            </a:r>
            <a:r>
              <a:rPr lang="el-GR" sz="1200"/>
              <a:t>Σε </a:t>
            </a:r>
            <a:r>
              <a:rPr lang="en-US" sz="1200"/>
              <a:t>V+III, V+IV</a:t>
            </a:r>
            <a:endParaRPr lang="el-GR" sz="1200"/>
          </a:p>
          <a:p>
            <a:endParaRPr lang="el-GR" sz="1200"/>
          </a:p>
          <a:p>
            <a:endParaRPr lang="el-GR" sz="1200"/>
          </a:p>
          <a:p>
            <a:endParaRPr lang="el-GR" sz="1200"/>
          </a:p>
          <a:p>
            <a:endParaRPr lang="el-GR" sz="120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1 - Τίτλος"/>
          <p:cNvSpPr>
            <a:spLocks noGrp="1"/>
          </p:cNvSpPr>
          <p:nvPr>
            <p:ph type="ctrTitle"/>
          </p:nvPr>
        </p:nvSpPr>
        <p:spPr>
          <a:xfrm>
            <a:off x="4214813" y="285750"/>
            <a:ext cx="4557712" cy="1470025"/>
          </a:xfrm>
        </p:spPr>
        <p:txBody>
          <a:bodyPr/>
          <a:lstStyle/>
          <a:p>
            <a:pPr eaLnBrk="1" hangingPunct="1"/>
            <a:r>
              <a:rPr lang="el-GR" sz="3200" b="1" i="1" smtClean="0">
                <a:solidFill>
                  <a:srgbClr val="FF0000"/>
                </a:solidFill>
                <a:latin typeface="Arial" charset="0"/>
                <a:cs typeface="Arial" charset="0"/>
              </a:rPr>
              <a:t>ΚΑΤΗΓΟΡΙΑ </a:t>
            </a:r>
            <a:r>
              <a:rPr lang="en-US" sz="3200" b="1" i="1" smtClean="0">
                <a:solidFill>
                  <a:srgbClr val="FF0000"/>
                </a:solidFill>
                <a:latin typeface="Arial" charset="0"/>
                <a:cs typeface="Arial" charset="0"/>
              </a:rPr>
              <a:t>V</a:t>
            </a:r>
            <a:endParaRPr lang="el-GR" sz="3200" b="1" i="1" smtClean="0">
              <a:solidFill>
                <a:srgbClr val="FF0000"/>
              </a:solidFill>
              <a:latin typeface="Arial" charset="0"/>
              <a:cs typeface="Arial" charset="0"/>
            </a:endParaRPr>
          </a:p>
        </p:txBody>
      </p:sp>
      <p:sp>
        <p:nvSpPr>
          <p:cNvPr id="77826" name="2 - Υπότιτλος"/>
          <p:cNvSpPr>
            <a:spLocks noGrp="1"/>
          </p:cNvSpPr>
          <p:nvPr>
            <p:ph type="subTitle" idx="1"/>
          </p:nvPr>
        </p:nvSpPr>
        <p:spPr>
          <a:xfrm>
            <a:off x="285750" y="2786063"/>
            <a:ext cx="8429625" cy="714375"/>
          </a:xfrm>
        </p:spPr>
        <p:txBody>
          <a:bodyPr/>
          <a:lstStyle/>
          <a:p>
            <a:pPr eaLnBrk="1" hangingPunct="1"/>
            <a:r>
              <a:rPr lang="en-US" sz="2400" i="1" smtClean="0">
                <a:solidFill>
                  <a:schemeClr val="tx1"/>
                </a:solidFill>
                <a:latin typeface="Comic Sans MS" pitchFamily="66" charset="0"/>
              </a:rPr>
              <a:t>By silver staining, "spikes" are typically present.</a:t>
            </a:r>
            <a:endParaRPr lang="el-GR" sz="2400" smtClean="0">
              <a:solidFill>
                <a:schemeClr val="tx1"/>
              </a:solidFill>
              <a:latin typeface="Comic Sans MS" pitchFamily="66" charset="0"/>
            </a:endParaRPr>
          </a:p>
        </p:txBody>
      </p:sp>
      <p:pic>
        <p:nvPicPr>
          <p:cNvPr id="77827" name="Picture 2" descr="les66b.jpg (36097 bytes)"/>
          <p:cNvPicPr>
            <a:picLocks noChangeAspect="1" noChangeArrowheads="1"/>
          </p:cNvPicPr>
          <p:nvPr/>
        </p:nvPicPr>
        <p:blipFill>
          <a:blip r:embed="rId2"/>
          <a:srcRect/>
          <a:stretch>
            <a:fillRect/>
          </a:stretch>
        </p:blipFill>
        <p:spPr bwMode="auto">
          <a:xfrm>
            <a:off x="428625" y="285750"/>
            <a:ext cx="3786188" cy="2498725"/>
          </a:xfrm>
          <a:prstGeom prst="rect">
            <a:avLst/>
          </a:prstGeom>
          <a:noFill/>
          <a:ln w="9525">
            <a:noFill/>
            <a:miter lim="800000"/>
            <a:headEnd/>
            <a:tailEnd/>
          </a:ln>
        </p:spPr>
      </p:pic>
      <p:pic>
        <p:nvPicPr>
          <p:cNvPr id="77828" name="Picture 4" descr="les73a.jpg (340312 bytes)"/>
          <p:cNvPicPr>
            <a:picLocks noChangeAspect="1" noChangeArrowheads="1"/>
          </p:cNvPicPr>
          <p:nvPr/>
        </p:nvPicPr>
        <p:blipFill>
          <a:blip r:embed="rId3"/>
          <a:srcRect/>
          <a:stretch>
            <a:fillRect/>
          </a:stretch>
        </p:blipFill>
        <p:spPr bwMode="auto">
          <a:xfrm>
            <a:off x="1000125" y="3357563"/>
            <a:ext cx="3278188" cy="2714625"/>
          </a:xfrm>
          <a:prstGeom prst="rect">
            <a:avLst/>
          </a:prstGeom>
          <a:noFill/>
          <a:ln w="9525">
            <a:noFill/>
            <a:miter lim="800000"/>
            <a:headEnd/>
            <a:tailEnd/>
          </a:ln>
        </p:spPr>
      </p:pic>
      <p:pic>
        <p:nvPicPr>
          <p:cNvPr id="77829" name="Picture 6" descr="les74b.jpg (79931 bytes)"/>
          <p:cNvPicPr>
            <a:picLocks noChangeAspect="1" noChangeArrowheads="1"/>
          </p:cNvPicPr>
          <p:nvPr/>
        </p:nvPicPr>
        <p:blipFill>
          <a:blip r:embed="rId4"/>
          <a:srcRect/>
          <a:stretch>
            <a:fillRect/>
          </a:stretch>
        </p:blipFill>
        <p:spPr bwMode="auto">
          <a:xfrm>
            <a:off x="5286375" y="3714750"/>
            <a:ext cx="3309938" cy="2290763"/>
          </a:xfrm>
          <a:prstGeom prst="rect">
            <a:avLst/>
          </a:prstGeom>
          <a:noFill/>
          <a:ln w="9525">
            <a:noFill/>
            <a:miter lim="800000"/>
            <a:headEnd/>
            <a:tailEnd/>
          </a:ln>
        </p:spPr>
      </p:pic>
      <p:sp>
        <p:nvSpPr>
          <p:cNvPr id="77830" name="6 - Ορθογώνιο"/>
          <p:cNvSpPr>
            <a:spLocks noChangeArrowheads="1"/>
          </p:cNvSpPr>
          <p:nvPr/>
        </p:nvSpPr>
        <p:spPr bwMode="auto">
          <a:xfrm>
            <a:off x="0" y="6026150"/>
            <a:ext cx="8929688" cy="831850"/>
          </a:xfrm>
          <a:prstGeom prst="rect">
            <a:avLst/>
          </a:prstGeom>
          <a:noFill/>
          <a:ln w="9525">
            <a:noFill/>
            <a:miter lim="800000"/>
            <a:headEnd/>
            <a:tailEnd/>
          </a:ln>
        </p:spPr>
        <p:txBody>
          <a:bodyPr>
            <a:spAutoFit/>
          </a:bodyPr>
          <a:lstStyle/>
          <a:p>
            <a:r>
              <a:rPr lang="en-US" i="1"/>
              <a:t>At higher magnification this association is more evident, showing spikes, subendothelial deposits, and double contours </a:t>
            </a:r>
            <a:endParaRPr lang="el-G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p:cNvSpPr>
          <p:nvPr>
            <p:ph type="title" idx="4294967295"/>
          </p:nvPr>
        </p:nvSpPr>
        <p:spPr>
          <a:xfrm>
            <a:off x="0" y="0"/>
            <a:ext cx="9144000" cy="1143000"/>
          </a:xfrm>
        </p:spPr>
        <p:txBody>
          <a:bodyPr/>
          <a:lstStyle/>
          <a:p>
            <a:pPr>
              <a:defRPr/>
            </a:pPr>
            <a:r>
              <a:rPr lang="en-US" sz="3200" b="1" i="1" smtClean="0">
                <a:solidFill>
                  <a:srgbClr val="FF0000"/>
                </a:solidFill>
                <a:effectLst>
                  <a:outerShdw blurRad="38100" dist="38100" dir="2700000" algn="tl">
                    <a:srgbClr val="C0C0C0"/>
                  </a:outerShdw>
                </a:effectLst>
                <a:latin typeface="Arial" charset="0"/>
              </a:rPr>
              <a:t>Severe Lupus Nephritis: Racial Differences </a:t>
            </a:r>
            <a:br>
              <a:rPr lang="en-US" sz="3200" b="1" i="1" smtClean="0">
                <a:solidFill>
                  <a:srgbClr val="FF0000"/>
                </a:solidFill>
                <a:effectLst>
                  <a:outerShdw blurRad="38100" dist="38100" dir="2700000" algn="tl">
                    <a:srgbClr val="C0C0C0"/>
                  </a:outerShdw>
                </a:effectLst>
                <a:latin typeface="Arial" charset="0"/>
              </a:rPr>
            </a:br>
            <a:r>
              <a:rPr lang="en-US" sz="3200" b="1" i="1" smtClean="0">
                <a:solidFill>
                  <a:srgbClr val="FF0000"/>
                </a:solidFill>
                <a:effectLst>
                  <a:outerShdw blurRad="38100" dist="38100" dir="2700000" algn="tl">
                    <a:srgbClr val="C0C0C0"/>
                  </a:outerShdw>
                </a:effectLst>
                <a:latin typeface="Arial" charset="0"/>
              </a:rPr>
              <a:t>in Presentation and Outcome</a:t>
            </a:r>
            <a:endParaRPr lang="en-GB" sz="3200" b="1" i="1" smtClean="0">
              <a:solidFill>
                <a:srgbClr val="FF0000"/>
              </a:solidFill>
              <a:effectLst>
                <a:outerShdw blurRad="38100" dist="38100" dir="2700000" algn="tl">
                  <a:srgbClr val="C0C0C0"/>
                </a:outerShdw>
              </a:effectLst>
              <a:latin typeface="Arial" charset="0"/>
            </a:endParaRPr>
          </a:p>
        </p:txBody>
      </p:sp>
      <p:sp>
        <p:nvSpPr>
          <p:cNvPr id="74755" name="Rectangle 3"/>
          <p:cNvSpPr>
            <a:spLocks noGrp="1"/>
          </p:cNvSpPr>
          <p:nvPr>
            <p:ph type="body" idx="4294967295"/>
          </p:nvPr>
        </p:nvSpPr>
        <p:spPr>
          <a:xfrm>
            <a:off x="0" y="1600200"/>
            <a:ext cx="9144000" cy="5257800"/>
          </a:xfrm>
        </p:spPr>
        <p:txBody>
          <a:bodyPr/>
          <a:lstStyle/>
          <a:p>
            <a:pPr>
              <a:lnSpc>
                <a:spcPct val="80000"/>
              </a:lnSpc>
              <a:buFont typeface="Arial" charset="0"/>
              <a:buNone/>
              <a:defRPr/>
            </a:pPr>
            <a:r>
              <a:rPr lang="el-GR" sz="2400" smtClean="0"/>
              <a:t> </a:t>
            </a:r>
            <a:r>
              <a:rPr lang="el-GR" sz="2400" i="1" smtClean="0">
                <a:effectLst>
                  <a:outerShdw blurRad="38100" dist="38100" dir="2700000" algn="tl">
                    <a:srgbClr val="C0C0C0"/>
                  </a:outerShdw>
                </a:effectLst>
                <a:latin typeface="Comic Sans MS" pitchFamily="66" charset="0"/>
              </a:rPr>
              <a:t>Συχνότητα εμφάνισης νεφρίτιδας ΣΕΛ</a:t>
            </a:r>
          </a:p>
          <a:p>
            <a:pPr>
              <a:lnSpc>
                <a:spcPct val="80000"/>
              </a:lnSpc>
              <a:buFont typeface="Arial" charset="0"/>
              <a:buNone/>
              <a:defRPr/>
            </a:pPr>
            <a:r>
              <a:rPr lang="el-GR" sz="2400" i="1" smtClean="0">
                <a:effectLst>
                  <a:outerShdw blurRad="38100" dist="38100" dir="2700000" algn="tl">
                    <a:srgbClr val="C0C0C0"/>
                  </a:outerShdw>
                </a:effectLst>
                <a:latin typeface="Comic Sans MS" pitchFamily="66" charset="0"/>
              </a:rPr>
              <a:t> </a:t>
            </a:r>
            <a:r>
              <a:rPr lang="el-GR" sz="2400" b="1" i="1" smtClean="0">
                <a:solidFill>
                  <a:schemeClr val="hlink"/>
                </a:solidFill>
                <a:effectLst>
                  <a:outerShdw blurRad="38100" dist="38100" dir="2700000" algn="tl">
                    <a:srgbClr val="C0C0C0"/>
                  </a:outerShdw>
                </a:effectLst>
                <a:latin typeface="Comic Sans MS" pitchFamily="66" charset="0"/>
              </a:rPr>
              <a:t>Καυκάσιοι</a:t>
            </a:r>
            <a:r>
              <a:rPr lang="en-US" sz="2400" b="1" i="1" smtClean="0">
                <a:solidFill>
                  <a:schemeClr val="hlink"/>
                </a:solidFill>
                <a:effectLst>
                  <a:outerShdw blurRad="38100" dist="38100" dir="2700000" algn="tl">
                    <a:srgbClr val="C0C0C0"/>
                  </a:outerShdw>
                </a:effectLst>
                <a:latin typeface="Comic Sans MS" pitchFamily="66" charset="0"/>
              </a:rPr>
              <a:t>:</a:t>
            </a:r>
            <a:r>
              <a:rPr lang="el-GR" sz="2400" b="1" i="1" smtClean="0">
                <a:solidFill>
                  <a:schemeClr val="hlink"/>
                </a:solidFill>
                <a:effectLst>
                  <a:outerShdw blurRad="38100" dist="38100" dir="2700000" algn="tl">
                    <a:srgbClr val="C0C0C0"/>
                  </a:outerShdw>
                </a:effectLst>
                <a:latin typeface="Comic Sans MS" pitchFamily="66" charset="0"/>
              </a:rPr>
              <a:t> 14%</a:t>
            </a:r>
          </a:p>
          <a:p>
            <a:pPr>
              <a:lnSpc>
                <a:spcPct val="80000"/>
              </a:lnSpc>
              <a:buFont typeface="Arial" charset="0"/>
              <a:buNone/>
              <a:defRPr/>
            </a:pPr>
            <a:r>
              <a:rPr lang="el-GR" sz="2400" i="1" smtClean="0">
                <a:solidFill>
                  <a:schemeClr val="hlink"/>
                </a:solidFill>
                <a:effectLst>
                  <a:outerShdw blurRad="38100" dist="38100" dir="2700000" algn="tl">
                    <a:srgbClr val="C0C0C0"/>
                  </a:outerShdw>
                </a:effectLst>
                <a:latin typeface="Comic Sans MS" pitchFamily="66" charset="0"/>
              </a:rPr>
              <a:t> </a:t>
            </a:r>
            <a:r>
              <a:rPr lang="el-GR" sz="2400" b="1" i="1" smtClean="0">
                <a:solidFill>
                  <a:srgbClr val="009900"/>
                </a:solidFill>
                <a:effectLst>
                  <a:outerShdw blurRad="38100" dist="38100" dir="2700000" algn="tl">
                    <a:srgbClr val="C0C0C0"/>
                  </a:outerShdw>
                </a:effectLst>
                <a:latin typeface="Comic Sans MS" pitchFamily="66" charset="0"/>
              </a:rPr>
              <a:t>Ισπανικής καταγωγής</a:t>
            </a:r>
            <a:r>
              <a:rPr lang="en-US" sz="2400" b="1" i="1" smtClean="0">
                <a:solidFill>
                  <a:srgbClr val="009900"/>
                </a:solidFill>
                <a:effectLst>
                  <a:outerShdw blurRad="38100" dist="38100" dir="2700000" algn="tl">
                    <a:srgbClr val="C0C0C0"/>
                  </a:outerShdw>
                </a:effectLst>
                <a:latin typeface="Comic Sans MS" pitchFamily="66" charset="0"/>
              </a:rPr>
              <a:t>:</a:t>
            </a:r>
            <a:r>
              <a:rPr lang="el-GR" sz="2400" b="1" i="1" smtClean="0">
                <a:solidFill>
                  <a:srgbClr val="009900"/>
                </a:solidFill>
                <a:effectLst>
                  <a:outerShdw blurRad="38100" dist="38100" dir="2700000" algn="tl">
                    <a:srgbClr val="C0C0C0"/>
                  </a:outerShdw>
                </a:effectLst>
                <a:latin typeface="Comic Sans MS" pitchFamily="66" charset="0"/>
              </a:rPr>
              <a:t> 43%</a:t>
            </a:r>
          </a:p>
          <a:p>
            <a:pPr>
              <a:lnSpc>
                <a:spcPct val="80000"/>
              </a:lnSpc>
              <a:buFont typeface="Arial" charset="0"/>
              <a:buNone/>
              <a:defRPr/>
            </a:pPr>
            <a:r>
              <a:rPr lang="el-GR" sz="2400" i="1" smtClean="0">
                <a:solidFill>
                  <a:srgbClr val="009900"/>
                </a:solidFill>
                <a:effectLst>
                  <a:outerShdw blurRad="38100" dist="38100" dir="2700000" algn="tl">
                    <a:srgbClr val="C0C0C0"/>
                  </a:outerShdw>
                </a:effectLst>
                <a:latin typeface="Comic Sans MS" pitchFamily="66" charset="0"/>
              </a:rPr>
              <a:t> </a:t>
            </a:r>
            <a:r>
              <a:rPr lang="el-GR" sz="2400" b="1" i="1" smtClean="0">
                <a:solidFill>
                  <a:schemeClr val="folHlink"/>
                </a:solidFill>
                <a:effectLst>
                  <a:outerShdw blurRad="38100" dist="38100" dir="2700000" algn="tl">
                    <a:srgbClr val="C0C0C0"/>
                  </a:outerShdw>
                </a:effectLst>
                <a:latin typeface="Comic Sans MS" pitchFamily="66" charset="0"/>
              </a:rPr>
              <a:t>Μαύροι</a:t>
            </a:r>
            <a:r>
              <a:rPr lang="en-US" sz="2400" b="1" i="1" smtClean="0">
                <a:solidFill>
                  <a:schemeClr val="folHlink"/>
                </a:solidFill>
                <a:effectLst>
                  <a:outerShdw blurRad="38100" dist="38100" dir="2700000" algn="tl">
                    <a:srgbClr val="C0C0C0"/>
                  </a:outerShdw>
                </a:effectLst>
                <a:latin typeface="Comic Sans MS" pitchFamily="66" charset="0"/>
              </a:rPr>
              <a:t>:</a:t>
            </a:r>
            <a:r>
              <a:rPr lang="el-GR" sz="2400" b="1" i="1" smtClean="0">
                <a:solidFill>
                  <a:schemeClr val="folHlink"/>
                </a:solidFill>
                <a:effectLst>
                  <a:outerShdw blurRad="38100" dist="38100" dir="2700000" algn="tl">
                    <a:srgbClr val="C0C0C0"/>
                  </a:outerShdw>
                </a:effectLst>
                <a:latin typeface="Comic Sans MS" pitchFamily="66" charset="0"/>
              </a:rPr>
              <a:t> 51%</a:t>
            </a:r>
          </a:p>
          <a:p>
            <a:pPr>
              <a:lnSpc>
                <a:spcPct val="80000"/>
              </a:lnSpc>
              <a:buFont typeface="Arial" charset="0"/>
              <a:buNone/>
              <a:defRPr/>
            </a:pPr>
            <a:r>
              <a:rPr lang="el-GR" sz="2400" i="1" smtClean="0">
                <a:solidFill>
                  <a:srgbClr val="009900"/>
                </a:solidFill>
                <a:effectLst>
                  <a:outerShdw blurRad="38100" dist="38100" dir="2700000" algn="tl">
                    <a:srgbClr val="C0C0C0"/>
                  </a:outerShdw>
                </a:effectLst>
                <a:latin typeface="Comic Sans MS" pitchFamily="66" charset="0"/>
              </a:rPr>
              <a:t> </a:t>
            </a:r>
            <a:r>
              <a:rPr lang="el-GR" sz="2400" b="1" i="1" smtClean="0">
                <a:solidFill>
                  <a:srgbClr val="FF0000"/>
                </a:solidFill>
                <a:effectLst>
                  <a:outerShdw blurRad="38100" dist="38100" dir="2700000" algn="tl">
                    <a:srgbClr val="C0C0C0"/>
                  </a:outerShdw>
                </a:effectLst>
                <a:latin typeface="Comic Sans MS" pitchFamily="66" charset="0"/>
              </a:rPr>
              <a:t>Ασιάτες</a:t>
            </a:r>
            <a:r>
              <a:rPr lang="en-US" sz="2400" b="1" i="1" smtClean="0">
                <a:solidFill>
                  <a:srgbClr val="FF0000"/>
                </a:solidFill>
                <a:effectLst>
                  <a:outerShdw blurRad="38100" dist="38100" dir="2700000" algn="tl">
                    <a:srgbClr val="C0C0C0"/>
                  </a:outerShdw>
                </a:effectLst>
                <a:latin typeface="Comic Sans MS" pitchFamily="66" charset="0"/>
              </a:rPr>
              <a:t>:</a:t>
            </a:r>
            <a:r>
              <a:rPr lang="el-GR" sz="2400" b="1" i="1" smtClean="0">
                <a:solidFill>
                  <a:srgbClr val="FF0000"/>
                </a:solidFill>
                <a:effectLst>
                  <a:outerShdw blurRad="38100" dist="38100" dir="2700000" algn="tl">
                    <a:srgbClr val="C0C0C0"/>
                  </a:outerShdw>
                </a:effectLst>
                <a:latin typeface="Comic Sans MS" pitchFamily="66" charset="0"/>
              </a:rPr>
              <a:t> 55%</a:t>
            </a:r>
          </a:p>
          <a:p>
            <a:pPr>
              <a:lnSpc>
                <a:spcPct val="80000"/>
              </a:lnSpc>
              <a:buFont typeface="Arial" charset="0"/>
              <a:buNone/>
              <a:defRPr/>
            </a:pPr>
            <a:endParaRPr lang="el-GR" sz="2400" b="1" i="1" smtClean="0">
              <a:solidFill>
                <a:srgbClr val="FF0000"/>
              </a:solidFill>
              <a:effectLst>
                <a:outerShdw blurRad="38100" dist="38100" dir="2700000" algn="tl">
                  <a:srgbClr val="C0C0C0"/>
                </a:outerShdw>
              </a:effectLst>
              <a:latin typeface="Comic Sans MS" pitchFamily="66" charset="0"/>
            </a:endParaRPr>
          </a:p>
          <a:p>
            <a:pPr>
              <a:lnSpc>
                <a:spcPct val="80000"/>
              </a:lnSpc>
              <a:buFont typeface="Arial" charset="0"/>
              <a:buNone/>
              <a:defRPr/>
            </a:pPr>
            <a:r>
              <a:rPr lang="el-GR" sz="2400" i="1" smtClean="0">
                <a:solidFill>
                  <a:schemeClr val="folHlink"/>
                </a:solidFill>
                <a:effectLst>
                  <a:outerShdw blurRad="38100" dist="38100" dir="2700000" algn="tl">
                    <a:srgbClr val="C0C0C0"/>
                  </a:outerShdw>
                </a:effectLst>
                <a:latin typeface="Comic Sans MS" pitchFamily="66" charset="0"/>
              </a:rPr>
              <a:t>    </a:t>
            </a:r>
            <a:r>
              <a:rPr lang="el-GR" sz="2800" b="1" i="1" smtClean="0">
                <a:solidFill>
                  <a:srgbClr val="009900"/>
                </a:solidFill>
                <a:effectLst>
                  <a:outerShdw blurRad="38100" dist="38100" dir="2700000" algn="tl">
                    <a:srgbClr val="C0C0C0"/>
                  </a:outerShdw>
                </a:effectLst>
                <a:latin typeface="Comic Sans MS" pitchFamily="66" charset="0"/>
              </a:rPr>
              <a:t>Οι άνδρες, οι νεαρώτερης ηλικίας ασθενείς και οι μη Καυκάσιοι εμφανίζουν πιο γρήγορα νεφρίτιδα</a:t>
            </a:r>
            <a:r>
              <a:rPr lang="el-GR" sz="2400" i="1" smtClean="0">
                <a:solidFill>
                  <a:srgbClr val="009900"/>
                </a:solidFill>
                <a:effectLst>
                  <a:outerShdw blurRad="38100" dist="38100" dir="2700000" algn="tl">
                    <a:srgbClr val="C0C0C0"/>
                  </a:outerShdw>
                </a:effectLst>
                <a:latin typeface="Comic Sans MS" pitchFamily="66" charset="0"/>
              </a:rPr>
              <a:t> </a:t>
            </a:r>
          </a:p>
          <a:p>
            <a:pPr>
              <a:lnSpc>
                <a:spcPct val="80000"/>
              </a:lnSpc>
              <a:buFont typeface="Arial" charset="0"/>
              <a:buNone/>
              <a:defRPr/>
            </a:pPr>
            <a:endParaRPr lang="el-GR" sz="2400" b="1" i="1" smtClean="0">
              <a:solidFill>
                <a:srgbClr val="009900"/>
              </a:solidFill>
              <a:effectLst>
                <a:outerShdw blurRad="38100" dist="38100" dir="2700000" algn="tl">
                  <a:srgbClr val="C0C0C0"/>
                </a:outerShdw>
              </a:effectLst>
              <a:latin typeface="Comic Sans MS" pitchFamily="66" charset="0"/>
            </a:endParaRPr>
          </a:p>
          <a:p>
            <a:pPr>
              <a:lnSpc>
                <a:spcPct val="80000"/>
              </a:lnSpc>
              <a:buFont typeface="Arial" charset="0"/>
              <a:buNone/>
              <a:defRPr/>
            </a:pPr>
            <a:r>
              <a:rPr lang="el-GR" sz="2400" i="1" smtClean="0">
                <a:solidFill>
                  <a:schemeClr val="folHlink"/>
                </a:solidFill>
                <a:effectLst>
                  <a:outerShdw blurRad="38100" dist="38100" dir="2700000" algn="tl">
                    <a:srgbClr val="C0C0C0"/>
                  </a:outerShdw>
                </a:effectLst>
                <a:latin typeface="Comic Sans MS" pitchFamily="66" charset="0"/>
              </a:rPr>
              <a:t>ΟΙ ΜΑΥΡΟΙ , ΟΙ ΙΣΠΑΝΙΚΗΣ ΚΑΤΑΓΩΓΗΣ ΚΑΙ  ΑΥΤΟΙ</a:t>
            </a:r>
            <a:r>
              <a:rPr lang="en-US" sz="2400" i="1" smtClean="0">
                <a:solidFill>
                  <a:schemeClr val="folHlink"/>
                </a:solidFill>
                <a:effectLst>
                  <a:outerShdw blurRad="38100" dist="38100" dir="2700000" algn="tl">
                    <a:srgbClr val="C0C0C0"/>
                  </a:outerShdw>
                </a:effectLst>
                <a:latin typeface="Comic Sans MS" pitchFamily="66" charset="0"/>
              </a:rPr>
              <a:t> </a:t>
            </a:r>
          </a:p>
          <a:p>
            <a:pPr>
              <a:lnSpc>
                <a:spcPct val="80000"/>
              </a:lnSpc>
              <a:buFont typeface="Arial" charset="0"/>
              <a:buNone/>
              <a:defRPr/>
            </a:pPr>
            <a:r>
              <a:rPr lang="en-US" sz="2400" i="1" smtClean="0">
                <a:solidFill>
                  <a:schemeClr val="folHlink"/>
                </a:solidFill>
                <a:effectLst>
                  <a:outerShdw blurRad="38100" dist="38100" dir="2700000" algn="tl">
                    <a:srgbClr val="C0C0C0"/>
                  </a:outerShdw>
                </a:effectLst>
                <a:latin typeface="Comic Sans MS" pitchFamily="66" charset="0"/>
              </a:rPr>
              <a:t> </a:t>
            </a:r>
            <a:r>
              <a:rPr lang="el-GR" sz="2400" i="1" smtClean="0">
                <a:solidFill>
                  <a:schemeClr val="folHlink"/>
                </a:solidFill>
                <a:effectLst>
                  <a:outerShdw blurRad="38100" dist="38100" dir="2700000" algn="tl">
                    <a:srgbClr val="C0C0C0"/>
                  </a:outerShdw>
                </a:effectLst>
                <a:latin typeface="Comic Sans MS" pitchFamily="66" charset="0"/>
              </a:rPr>
              <a:t>ΠΟΥ</a:t>
            </a:r>
            <a:r>
              <a:rPr lang="en-US" sz="2400" i="1" smtClean="0">
                <a:solidFill>
                  <a:schemeClr val="folHlink"/>
                </a:solidFill>
                <a:effectLst>
                  <a:outerShdw blurRad="38100" dist="38100" dir="2700000" algn="tl">
                    <a:srgbClr val="C0C0C0"/>
                  </a:outerShdw>
                </a:effectLst>
                <a:latin typeface="Comic Sans MS" pitchFamily="66" charset="0"/>
              </a:rPr>
              <a:t> </a:t>
            </a:r>
            <a:r>
              <a:rPr lang="el-GR" sz="2400" i="1" smtClean="0">
                <a:solidFill>
                  <a:schemeClr val="folHlink"/>
                </a:solidFill>
                <a:effectLst>
                  <a:outerShdw blurRad="38100" dist="38100" dir="2700000" algn="tl">
                    <a:srgbClr val="C0C0C0"/>
                  </a:outerShdw>
                </a:effectLst>
                <a:latin typeface="Comic Sans MS" pitchFamily="66" charset="0"/>
              </a:rPr>
              <a:t>ΔΙΑΒΙΟΥΝ ΣΕ ΣΥΝΘΗΚΕΣ ΦΤΩΧΕΙΑΣ ΕΧΟΥΝ</a:t>
            </a:r>
            <a:endParaRPr lang="en-US" sz="2400" i="1" smtClean="0">
              <a:solidFill>
                <a:schemeClr val="folHlink"/>
              </a:solidFill>
              <a:effectLst>
                <a:outerShdw blurRad="38100" dist="38100" dir="2700000" algn="tl">
                  <a:srgbClr val="C0C0C0"/>
                </a:outerShdw>
              </a:effectLst>
              <a:latin typeface="Comic Sans MS" pitchFamily="66" charset="0"/>
            </a:endParaRPr>
          </a:p>
          <a:p>
            <a:pPr>
              <a:lnSpc>
                <a:spcPct val="80000"/>
              </a:lnSpc>
              <a:buFont typeface="Arial" charset="0"/>
              <a:buNone/>
              <a:defRPr/>
            </a:pPr>
            <a:r>
              <a:rPr lang="en-US" sz="2400" b="1" i="1" smtClean="0">
                <a:solidFill>
                  <a:schemeClr val="folHlink"/>
                </a:solidFill>
                <a:effectLst>
                  <a:outerShdw blurRad="38100" dist="38100" dir="2700000" algn="tl">
                    <a:srgbClr val="C0C0C0"/>
                  </a:outerShdw>
                </a:effectLst>
                <a:latin typeface="Comic Sans MS" pitchFamily="66" charset="0"/>
              </a:rPr>
              <a:t> </a:t>
            </a:r>
            <a:r>
              <a:rPr lang="el-GR" sz="2400" b="1" i="1" smtClean="0">
                <a:solidFill>
                  <a:schemeClr val="folHlink"/>
                </a:solidFill>
                <a:effectLst>
                  <a:outerShdw blurRad="38100" dist="38100" dir="2700000" algn="tl">
                    <a:srgbClr val="C0C0C0"/>
                  </a:outerShdw>
                </a:effectLst>
                <a:latin typeface="Comic Sans MS" pitchFamily="66" charset="0"/>
              </a:rPr>
              <a:t>ΧΕΙΡΟΤΕΡΗ ΠΡΟΓΝΩΣΗ </a:t>
            </a:r>
            <a:r>
              <a:rPr lang="el-GR" sz="2400" i="1" smtClean="0">
                <a:solidFill>
                  <a:schemeClr val="folHlink"/>
                </a:solidFill>
                <a:effectLst>
                  <a:outerShdw blurRad="38100" dist="38100" dir="2700000" algn="tl">
                    <a:srgbClr val="C0C0C0"/>
                  </a:outerShdw>
                </a:effectLst>
                <a:latin typeface="Comic Sans MS" pitchFamily="66" charset="0"/>
              </a:rPr>
              <a:t>ΑΠ</a:t>
            </a:r>
            <a:r>
              <a:rPr lang="en-US" sz="2400" i="1" smtClean="0">
                <a:solidFill>
                  <a:schemeClr val="folHlink"/>
                </a:solidFill>
                <a:effectLst>
                  <a:outerShdw blurRad="38100" dist="38100" dir="2700000" algn="tl">
                    <a:srgbClr val="C0C0C0"/>
                  </a:outerShdw>
                </a:effectLst>
                <a:latin typeface="Comic Sans MS" pitchFamily="66" charset="0"/>
              </a:rPr>
              <a:t>O </a:t>
            </a:r>
            <a:r>
              <a:rPr lang="el-GR" sz="2400" i="1" smtClean="0">
                <a:solidFill>
                  <a:schemeClr val="folHlink"/>
                </a:solidFill>
                <a:effectLst>
                  <a:outerShdw blurRad="38100" dist="38100" dir="2700000" algn="tl">
                    <a:srgbClr val="C0C0C0"/>
                  </a:outerShdw>
                </a:effectLst>
                <a:latin typeface="Comic Sans MS" pitchFamily="66" charset="0"/>
              </a:rPr>
              <a:t>ΤΟΥΣ ΚΑΥΚΑΣΙΟΥΣ ΚΑΙ</a:t>
            </a:r>
            <a:endParaRPr lang="en-US" sz="2400" i="1" smtClean="0">
              <a:solidFill>
                <a:schemeClr val="folHlink"/>
              </a:solidFill>
              <a:effectLst>
                <a:outerShdw blurRad="38100" dist="38100" dir="2700000" algn="tl">
                  <a:srgbClr val="C0C0C0"/>
                </a:outerShdw>
              </a:effectLst>
              <a:latin typeface="Comic Sans MS" pitchFamily="66" charset="0"/>
            </a:endParaRPr>
          </a:p>
          <a:p>
            <a:pPr>
              <a:lnSpc>
                <a:spcPct val="80000"/>
              </a:lnSpc>
              <a:buFont typeface="Arial" charset="0"/>
              <a:buNone/>
              <a:defRPr/>
            </a:pPr>
            <a:r>
              <a:rPr lang="en-US" sz="2400" i="1" smtClean="0">
                <a:solidFill>
                  <a:schemeClr val="folHlink"/>
                </a:solidFill>
                <a:effectLst>
                  <a:outerShdw blurRad="38100" dist="38100" dir="2700000" algn="tl">
                    <a:srgbClr val="C0C0C0"/>
                  </a:outerShdw>
                </a:effectLst>
                <a:latin typeface="Comic Sans MS" pitchFamily="66" charset="0"/>
              </a:rPr>
              <a:t> </a:t>
            </a:r>
            <a:r>
              <a:rPr lang="el-GR" sz="2400" i="1" smtClean="0">
                <a:solidFill>
                  <a:schemeClr val="folHlink"/>
                </a:solidFill>
                <a:effectLst>
                  <a:outerShdw blurRad="38100" dist="38100" dir="2700000" algn="tl">
                    <a:srgbClr val="C0C0C0"/>
                  </a:outerShdw>
                </a:effectLst>
                <a:latin typeface="Comic Sans MS" pitchFamily="66" charset="0"/>
              </a:rPr>
              <a:t>ΑΥΤΟΥΣ ΜΕ</a:t>
            </a:r>
            <a:r>
              <a:rPr lang="en-US" sz="2400" i="1" smtClean="0">
                <a:solidFill>
                  <a:schemeClr val="folHlink"/>
                </a:solidFill>
                <a:effectLst>
                  <a:outerShdw blurRad="38100" dist="38100" dir="2700000" algn="tl">
                    <a:srgbClr val="C0C0C0"/>
                  </a:outerShdw>
                </a:effectLst>
                <a:latin typeface="Comic Sans MS" pitchFamily="66" charset="0"/>
              </a:rPr>
              <a:t> </a:t>
            </a:r>
            <a:r>
              <a:rPr lang="el-GR" sz="2400" i="1" smtClean="0">
                <a:solidFill>
                  <a:schemeClr val="folHlink"/>
                </a:solidFill>
                <a:effectLst>
                  <a:outerShdw blurRad="38100" dist="38100" dir="2700000" algn="tl">
                    <a:srgbClr val="C0C0C0"/>
                  </a:outerShdw>
                </a:effectLst>
                <a:latin typeface="Comic Sans MS" pitchFamily="66" charset="0"/>
              </a:rPr>
              <a:t>ΥΨΗΛΟ ΚΟΙΝΩΝΙΚΟΟΙΚΟΝΟΜΙΚΟ</a:t>
            </a:r>
            <a:endParaRPr lang="en-US" sz="2400" i="1" smtClean="0">
              <a:solidFill>
                <a:schemeClr val="folHlink"/>
              </a:solidFill>
              <a:effectLst>
                <a:outerShdw blurRad="38100" dist="38100" dir="2700000" algn="tl">
                  <a:srgbClr val="C0C0C0"/>
                </a:outerShdw>
              </a:effectLst>
              <a:latin typeface="Comic Sans MS" pitchFamily="66" charset="0"/>
            </a:endParaRPr>
          </a:p>
          <a:p>
            <a:pPr>
              <a:lnSpc>
                <a:spcPct val="80000"/>
              </a:lnSpc>
              <a:buFont typeface="Arial" charset="0"/>
              <a:buNone/>
              <a:defRPr/>
            </a:pPr>
            <a:r>
              <a:rPr lang="en-US" sz="2400" i="1" smtClean="0">
                <a:solidFill>
                  <a:schemeClr val="folHlink"/>
                </a:solidFill>
                <a:effectLst>
                  <a:outerShdw blurRad="38100" dist="38100" dir="2700000" algn="tl">
                    <a:srgbClr val="C0C0C0"/>
                  </a:outerShdw>
                </a:effectLst>
                <a:latin typeface="Comic Sans MS" pitchFamily="66" charset="0"/>
              </a:rPr>
              <a:t> </a:t>
            </a:r>
            <a:r>
              <a:rPr lang="el-GR" sz="2400" i="1" smtClean="0">
                <a:solidFill>
                  <a:schemeClr val="folHlink"/>
                </a:solidFill>
                <a:effectLst>
                  <a:outerShdw blurRad="38100" dist="38100" dir="2700000" algn="tl">
                    <a:srgbClr val="C0C0C0"/>
                  </a:outerShdw>
                </a:effectLst>
                <a:latin typeface="Comic Sans MS" pitchFamily="66" charset="0"/>
              </a:rPr>
              <a:t>ΕΠΙΠΕΔΟ</a:t>
            </a:r>
          </a:p>
          <a:p>
            <a:pPr>
              <a:lnSpc>
                <a:spcPct val="80000"/>
              </a:lnSpc>
              <a:buFont typeface="Arial" charset="0"/>
              <a:buNone/>
              <a:defRPr/>
            </a:pPr>
            <a:endParaRPr lang="en-US" sz="2800" i="1" smtClean="0">
              <a:effectLst>
                <a:outerShdw blurRad="38100" dist="38100" dir="2700000" algn="tl">
                  <a:srgbClr val="C0C0C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1 - Τίτλος"/>
          <p:cNvSpPr>
            <a:spLocks noGrp="1"/>
          </p:cNvSpPr>
          <p:nvPr>
            <p:ph type="title" idx="4294967295"/>
          </p:nvPr>
        </p:nvSpPr>
        <p:spPr/>
        <p:txBody>
          <a:bodyPr/>
          <a:lstStyle/>
          <a:p>
            <a:pPr eaLnBrk="1" hangingPunct="1">
              <a:defRPr/>
            </a:pPr>
            <a:r>
              <a:rPr lang="en-US" sz="3600" b="1" i="1" smtClean="0">
                <a:solidFill>
                  <a:schemeClr val="folHlink"/>
                </a:solidFill>
                <a:effectLst>
                  <a:outerShdw blurRad="38100" dist="38100" dir="2700000" algn="tl">
                    <a:srgbClr val="C0C0C0"/>
                  </a:outerShdw>
                </a:effectLst>
              </a:rPr>
              <a:t>CLASS V LUPUS NEPHRITIS</a:t>
            </a:r>
            <a:endParaRPr lang="el-GR" sz="3600" b="1" i="1" smtClean="0">
              <a:solidFill>
                <a:schemeClr val="folHlink"/>
              </a:solidFill>
              <a:effectLst>
                <a:outerShdw blurRad="38100" dist="38100" dir="2700000" algn="tl">
                  <a:srgbClr val="C0C0C0"/>
                </a:outerShdw>
              </a:effectLst>
            </a:endParaRPr>
          </a:p>
        </p:txBody>
      </p:sp>
      <p:pic>
        <p:nvPicPr>
          <p:cNvPr id="78850" name="Picture 2"/>
          <p:cNvPicPr>
            <a:picLocks noGrp="1" noChangeAspect="1" noChangeArrowheads="1"/>
          </p:cNvPicPr>
          <p:nvPr>
            <p:ph idx="4294967295"/>
          </p:nvPr>
        </p:nvPicPr>
        <p:blipFill>
          <a:blip r:embed="rId2"/>
          <a:srcRect/>
          <a:stretch>
            <a:fillRect/>
          </a:stretch>
        </p:blipFill>
        <p:spPr>
          <a:xfrm>
            <a:off x="214313" y="1785938"/>
            <a:ext cx="4278312" cy="3414712"/>
          </a:xfrm>
        </p:spPr>
      </p:pic>
      <p:pic>
        <p:nvPicPr>
          <p:cNvPr id="78851" name="Picture 3"/>
          <p:cNvPicPr>
            <a:picLocks noChangeAspect="1" noChangeArrowheads="1"/>
          </p:cNvPicPr>
          <p:nvPr/>
        </p:nvPicPr>
        <p:blipFill>
          <a:blip r:embed="rId3"/>
          <a:srcRect/>
          <a:stretch>
            <a:fillRect/>
          </a:stretch>
        </p:blipFill>
        <p:spPr bwMode="auto">
          <a:xfrm>
            <a:off x="4695825" y="1785938"/>
            <a:ext cx="4162425" cy="3290887"/>
          </a:xfrm>
          <a:prstGeom prst="rect">
            <a:avLst/>
          </a:prstGeom>
          <a:noFill/>
          <a:ln w="9525">
            <a:noFill/>
            <a:miter lim="800000"/>
            <a:headEnd/>
            <a:tailEnd/>
          </a:ln>
        </p:spPr>
      </p:pic>
      <p:sp>
        <p:nvSpPr>
          <p:cNvPr id="76804" name="5 - Ορθογώνιο"/>
          <p:cNvSpPr>
            <a:spLocks noChangeArrowheads="1"/>
          </p:cNvSpPr>
          <p:nvPr/>
        </p:nvSpPr>
        <p:spPr bwMode="auto">
          <a:xfrm>
            <a:off x="4643438" y="5357813"/>
            <a:ext cx="4500562" cy="1279525"/>
          </a:xfrm>
          <a:prstGeom prst="rect">
            <a:avLst/>
          </a:prstGeom>
          <a:noFill/>
          <a:ln w="9525">
            <a:noFill/>
            <a:miter lim="800000"/>
            <a:headEnd/>
            <a:tailEnd/>
          </a:ln>
        </p:spPr>
        <p:txBody>
          <a:bodyPr>
            <a:spAutoFit/>
          </a:bodyPr>
          <a:lstStyle/>
          <a:p>
            <a:pPr>
              <a:defRPr/>
            </a:pPr>
            <a:r>
              <a:rPr lang="en-US" sz="1200" b="1" i="1">
                <a:effectLst>
                  <a:outerShdw blurRad="38100" dist="38100" dir="2700000" algn="tl">
                    <a:srgbClr val="C0C0C0"/>
                  </a:outerShdw>
                </a:effectLst>
                <a:latin typeface="Calibri" pitchFamily="34" charset="0"/>
              </a:rPr>
              <a:t>Lupus nephritis class IV and V (A/C). Glomerulus with lupus</a:t>
            </a:r>
          </a:p>
          <a:p>
            <a:pPr>
              <a:defRPr/>
            </a:pPr>
            <a:r>
              <a:rPr lang="en-US" sz="1200" i="1">
                <a:effectLst>
                  <a:outerShdw blurRad="38100" dist="38100" dir="2700000" algn="tl">
                    <a:srgbClr val="C0C0C0"/>
                  </a:outerShdw>
                </a:effectLst>
                <a:latin typeface="Calibri" pitchFamily="34" charset="0"/>
              </a:rPr>
              <a:t>membranous nephritis with subepithelial spike formation combined</a:t>
            </a:r>
          </a:p>
          <a:p>
            <a:pPr>
              <a:defRPr/>
            </a:pPr>
            <a:r>
              <a:rPr lang="en-US" sz="1200" i="1">
                <a:effectLst>
                  <a:outerShdw blurRad="38100" dist="38100" dir="2700000" algn="tl">
                    <a:srgbClr val="C0C0C0"/>
                  </a:outerShdw>
                </a:effectLst>
                <a:latin typeface="Calibri" pitchFamily="34" charset="0"/>
              </a:rPr>
              <a:t>with global endocapillary and mesangial hypercellularity, early crescent formation, and early mesangial and capillary sclerosis (methenamine silver).</a:t>
            </a:r>
          </a:p>
          <a:p>
            <a:pPr>
              <a:defRPr/>
            </a:pPr>
            <a:endParaRPr lang="el-GR" sz="1800" i="1">
              <a:effectLst>
                <a:outerShdw blurRad="38100" dist="38100" dir="2700000" algn="tl">
                  <a:srgbClr val="C0C0C0"/>
                </a:outerShdw>
              </a:effectLst>
              <a:latin typeface="Calibri" pitchFamily="34" charset="0"/>
            </a:endParaRPr>
          </a:p>
        </p:txBody>
      </p:sp>
      <p:sp>
        <p:nvSpPr>
          <p:cNvPr id="76805" name="6 - Ορθογώνιο"/>
          <p:cNvSpPr>
            <a:spLocks noChangeArrowheads="1"/>
          </p:cNvSpPr>
          <p:nvPr/>
        </p:nvSpPr>
        <p:spPr bwMode="auto">
          <a:xfrm>
            <a:off x="214313" y="5572125"/>
            <a:ext cx="4572000" cy="822325"/>
          </a:xfrm>
          <a:prstGeom prst="rect">
            <a:avLst/>
          </a:prstGeom>
          <a:noFill/>
          <a:ln w="9525">
            <a:noFill/>
            <a:miter lim="800000"/>
            <a:headEnd/>
            <a:tailEnd/>
          </a:ln>
        </p:spPr>
        <p:txBody>
          <a:bodyPr>
            <a:spAutoFit/>
          </a:bodyPr>
          <a:lstStyle/>
          <a:p>
            <a:pPr>
              <a:defRPr/>
            </a:pPr>
            <a:r>
              <a:rPr lang="en-US" sz="1200" b="1" i="1">
                <a:effectLst>
                  <a:outerShdw blurRad="38100" dist="38100" dir="2700000" algn="tl">
                    <a:srgbClr val="C0C0C0"/>
                  </a:outerShdw>
                </a:effectLst>
                <a:latin typeface="Calibri" pitchFamily="34" charset="0"/>
              </a:rPr>
              <a:t>Lupus nephritis class V. Glomerulus with advanced stage lupus</a:t>
            </a:r>
          </a:p>
          <a:p>
            <a:pPr>
              <a:defRPr/>
            </a:pPr>
            <a:r>
              <a:rPr lang="en-US" sz="1200" i="1">
                <a:effectLst>
                  <a:outerShdw blurRad="38100" dist="38100" dir="2700000" algn="tl">
                    <a:srgbClr val="C0C0C0"/>
                  </a:outerShdw>
                </a:effectLst>
                <a:latin typeface="Calibri" pitchFamily="34" charset="0"/>
              </a:rPr>
              <a:t>membranous nephropathy characterized by massive subepithelial accumulation of immune deposits (IF, full house) and interdigitating spike formation (methenamine silver).</a:t>
            </a:r>
            <a:endParaRPr lang="el-GR" sz="1200" i="1">
              <a:effectLst>
                <a:outerShdw blurRad="38100" dist="38100" dir="2700000" algn="tl">
                  <a:srgbClr val="C0C0C0"/>
                </a:outerShdw>
              </a:effectLst>
              <a:latin typeface="Calibri" pitchFamily="34" charset="0"/>
            </a:endParaRPr>
          </a:p>
        </p:txBody>
      </p:sp>
      <p:sp>
        <p:nvSpPr>
          <p:cNvPr id="78854" name="7 - Ορθογώνιο"/>
          <p:cNvSpPr>
            <a:spLocks noChangeArrowheads="1"/>
          </p:cNvSpPr>
          <p:nvPr/>
        </p:nvSpPr>
        <p:spPr bwMode="auto">
          <a:xfrm>
            <a:off x="5929313" y="6581775"/>
            <a:ext cx="4572000" cy="276225"/>
          </a:xfrm>
          <a:prstGeom prst="rect">
            <a:avLst/>
          </a:prstGeom>
          <a:noFill/>
          <a:ln w="9525">
            <a:noFill/>
            <a:miter lim="800000"/>
            <a:headEnd/>
            <a:tailEnd/>
          </a:ln>
        </p:spPr>
        <p:txBody>
          <a:bodyPr>
            <a:spAutoFit/>
          </a:bodyPr>
          <a:lstStyle/>
          <a:p>
            <a:r>
              <a:rPr lang="en-US" sz="1200" i="1">
                <a:latin typeface="Calibri" pitchFamily="34" charset="0"/>
              </a:rPr>
              <a:t>Kidney International, Vol. 65 (2004), pp. 521–530</a:t>
            </a:r>
            <a:endParaRPr lang="el-GR" sz="1200">
              <a:latin typeface="Calibri"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1 - Τίτλος"/>
          <p:cNvSpPr>
            <a:spLocks noGrp="1"/>
          </p:cNvSpPr>
          <p:nvPr>
            <p:ph type="title" idx="4294967295"/>
          </p:nvPr>
        </p:nvSpPr>
        <p:spPr>
          <a:xfrm>
            <a:off x="457200" y="0"/>
            <a:ext cx="8229600" cy="908050"/>
          </a:xfrm>
        </p:spPr>
        <p:txBody>
          <a:bodyPr/>
          <a:lstStyle/>
          <a:p>
            <a:pPr eaLnBrk="1" hangingPunct="1">
              <a:defRPr/>
            </a:pPr>
            <a:r>
              <a:rPr lang="en-US" sz="3600" b="1" i="1" smtClean="0">
                <a:solidFill>
                  <a:schemeClr val="folHlink"/>
                </a:solidFill>
                <a:effectLst>
                  <a:outerShdw blurRad="38100" dist="38100" dir="2700000" algn="tl">
                    <a:srgbClr val="C0C0C0"/>
                  </a:outerShdw>
                </a:effectLst>
              </a:rPr>
              <a:t>CLASS VI LUPUS NEPHRITIS</a:t>
            </a:r>
            <a:endParaRPr lang="el-GR" sz="3600" b="1" i="1" smtClean="0">
              <a:solidFill>
                <a:schemeClr val="folHlink"/>
              </a:solidFill>
              <a:effectLst>
                <a:outerShdw blurRad="38100" dist="38100" dir="2700000" algn="tl">
                  <a:srgbClr val="C0C0C0"/>
                </a:outerShdw>
              </a:effectLst>
            </a:endParaRPr>
          </a:p>
        </p:txBody>
      </p:sp>
      <p:pic>
        <p:nvPicPr>
          <p:cNvPr id="79874" name="Picture 2"/>
          <p:cNvPicPr>
            <a:picLocks noGrp="1" noChangeAspect="1" noChangeArrowheads="1"/>
          </p:cNvPicPr>
          <p:nvPr>
            <p:ph idx="4294967295"/>
          </p:nvPr>
        </p:nvPicPr>
        <p:blipFill>
          <a:blip r:embed="rId2"/>
          <a:srcRect/>
          <a:stretch>
            <a:fillRect/>
          </a:stretch>
        </p:blipFill>
        <p:spPr>
          <a:xfrm>
            <a:off x="1403350" y="836613"/>
            <a:ext cx="6408738" cy="4740275"/>
          </a:xfrm>
        </p:spPr>
      </p:pic>
      <p:sp>
        <p:nvSpPr>
          <p:cNvPr id="38915" name="4 - Ορθογώνιο"/>
          <p:cNvSpPr>
            <a:spLocks noChangeArrowheads="1"/>
          </p:cNvSpPr>
          <p:nvPr/>
        </p:nvSpPr>
        <p:spPr bwMode="auto">
          <a:xfrm>
            <a:off x="684213" y="5589588"/>
            <a:ext cx="7929562" cy="946150"/>
          </a:xfrm>
          <a:prstGeom prst="rect">
            <a:avLst/>
          </a:prstGeom>
          <a:noFill/>
          <a:ln w="9525">
            <a:noFill/>
            <a:miter lim="800000"/>
            <a:headEnd/>
            <a:tailEnd/>
          </a:ln>
        </p:spPr>
        <p:txBody>
          <a:bodyPr>
            <a:spAutoFit/>
          </a:bodyPr>
          <a:lstStyle/>
          <a:p>
            <a:pPr>
              <a:defRPr/>
            </a:pPr>
            <a:r>
              <a:rPr lang="en-US" sz="2000" b="1" i="1">
                <a:solidFill>
                  <a:schemeClr val="folHlink"/>
                </a:solidFill>
                <a:effectLst>
                  <a:outerShdw blurRad="38100" dist="38100" dir="2700000" algn="tl">
                    <a:srgbClr val="C0C0C0"/>
                  </a:outerShdw>
                </a:effectLst>
                <a:latin typeface="Arial" charset="0"/>
              </a:rPr>
              <a:t>Lupus nephritis class VI.</a:t>
            </a:r>
            <a:r>
              <a:rPr lang="en-US" sz="1800" b="1" i="1">
                <a:effectLst>
                  <a:outerShdw blurRad="38100" dist="38100" dir="2700000" algn="tl">
                    <a:srgbClr val="C0C0C0"/>
                  </a:outerShdw>
                </a:effectLst>
                <a:latin typeface="Arial" charset="0"/>
              </a:rPr>
              <a:t> Renal cortex showing almost </a:t>
            </a:r>
            <a:r>
              <a:rPr lang="en-US" sz="1800" i="1">
                <a:effectLst>
                  <a:outerShdw blurRad="38100" dist="38100" dir="2700000" algn="tl">
                    <a:srgbClr val="C0C0C0"/>
                  </a:outerShdw>
                </a:effectLst>
                <a:latin typeface="Arial" charset="0"/>
              </a:rPr>
              <a:t>diffuse, global glomerular sclerosis accompanied by interstitial fibrosis, mononuclear inflammatory infiltrates, and vascular sclerosis (methenamine silver).</a:t>
            </a:r>
            <a:endParaRPr lang="el-GR" sz="1800" i="1">
              <a:effectLst>
                <a:outerShdw blurRad="38100" dist="38100" dir="2700000" algn="tl">
                  <a:srgbClr val="C0C0C0"/>
                </a:outerShdw>
              </a:effectLst>
              <a:latin typeface="Arial" charset="0"/>
            </a:endParaRPr>
          </a:p>
        </p:txBody>
      </p:sp>
      <p:sp>
        <p:nvSpPr>
          <p:cNvPr id="79876" name="5 - Ορθογώνιο"/>
          <p:cNvSpPr>
            <a:spLocks noChangeArrowheads="1"/>
          </p:cNvSpPr>
          <p:nvPr/>
        </p:nvSpPr>
        <p:spPr bwMode="auto">
          <a:xfrm>
            <a:off x="5929313" y="6581775"/>
            <a:ext cx="4572000" cy="276225"/>
          </a:xfrm>
          <a:prstGeom prst="rect">
            <a:avLst/>
          </a:prstGeom>
          <a:noFill/>
          <a:ln w="9525">
            <a:noFill/>
            <a:miter lim="800000"/>
            <a:headEnd/>
            <a:tailEnd/>
          </a:ln>
        </p:spPr>
        <p:txBody>
          <a:bodyPr>
            <a:spAutoFit/>
          </a:bodyPr>
          <a:lstStyle/>
          <a:p>
            <a:r>
              <a:rPr lang="en-US" sz="1200" i="1">
                <a:latin typeface="Calibri" pitchFamily="34" charset="0"/>
              </a:rPr>
              <a:t>Kidney International, Vol. 65 (2004), pp. 521–530</a:t>
            </a:r>
            <a:endParaRPr lang="el-GR" sz="1200">
              <a:latin typeface="Calibri"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1 - Τίτλος"/>
          <p:cNvSpPr>
            <a:spLocks noGrp="1"/>
          </p:cNvSpPr>
          <p:nvPr>
            <p:ph type="title" idx="4294967295"/>
          </p:nvPr>
        </p:nvSpPr>
        <p:spPr>
          <a:xfrm>
            <a:off x="0" y="0"/>
            <a:ext cx="9144000" cy="908050"/>
          </a:xfrm>
        </p:spPr>
        <p:txBody>
          <a:bodyPr/>
          <a:lstStyle/>
          <a:p>
            <a:pPr eaLnBrk="1" hangingPunct="1">
              <a:defRPr/>
            </a:pPr>
            <a:r>
              <a:rPr lang="en-US" sz="3200" b="1" i="1" smtClean="0">
                <a:solidFill>
                  <a:schemeClr val="folHlink"/>
                </a:solidFill>
                <a:effectLst>
                  <a:outerShdw blurRad="38100" dist="38100" dir="2700000" algn="tl">
                    <a:srgbClr val="C0C0C0"/>
                  </a:outerShdw>
                </a:effectLst>
              </a:rPr>
              <a:t>MEMBRANOPROLIFARATIVE LUPUS NEPHRITIS</a:t>
            </a:r>
            <a:endParaRPr lang="en-GB" sz="3200" b="1" i="1" smtClean="0">
              <a:solidFill>
                <a:schemeClr val="folHlink"/>
              </a:solidFill>
              <a:effectLst>
                <a:outerShdw blurRad="38100" dist="38100" dir="2700000" algn="tl">
                  <a:srgbClr val="C0C0C0"/>
                </a:outerShdw>
              </a:effectLst>
            </a:endParaRPr>
          </a:p>
        </p:txBody>
      </p:sp>
      <p:sp>
        <p:nvSpPr>
          <p:cNvPr id="79874" name="2 - Θέση περιεχομένου"/>
          <p:cNvSpPr>
            <a:spLocks noGrp="1"/>
          </p:cNvSpPr>
          <p:nvPr>
            <p:ph idx="4294967295"/>
          </p:nvPr>
        </p:nvSpPr>
        <p:spPr>
          <a:xfrm>
            <a:off x="0" y="1600200"/>
            <a:ext cx="9144000" cy="5257800"/>
          </a:xfrm>
        </p:spPr>
        <p:txBody>
          <a:bodyPr/>
          <a:lstStyle/>
          <a:p>
            <a:pPr eaLnBrk="1" hangingPunct="1">
              <a:buFont typeface="Arial" charset="0"/>
              <a:buNone/>
              <a:defRPr/>
            </a:pPr>
            <a:endParaRPr lang="en-US" sz="1400" smtClean="0"/>
          </a:p>
          <a:p>
            <a:pPr eaLnBrk="1" hangingPunct="1">
              <a:buFont typeface="Arial" charset="0"/>
              <a:buNone/>
              <a:defRPr/>
            </a:pPr>
            <a:endParaRPr lang="en-US" sz="1400" smtClean="0"/>
          </a:p>
          <a:p>
            <a:pPr eaLnBrk="1" hangingPunct="1">
              <a:buFont typeface="Arial" charset="0"/>
              <a:buNone/>
              <a:defRPr/>
            </a:pPr>
            <a:endParaRPr lang="en-US" sz="1400" smtClean="0"/>
          </a:p>
          <a:p>
            <a:pPr eaLnBrk="1" hangingPunct="1">
              <a:buFont typeface="Arial" charset="0"/>
              <a:buNone/>
              <a:defRPr/>
            </a:pPr>
            <a:endParaRPr lang="en-US" sz="1400" smtClean="0"/>
          </a:p>
          <a:p>
            <a:pPr eaLnBrk="1" hangingPunct="1">
              <a:buFont typeface="Arial" charset="0"/>
              <a:buNone/>
              <a:defRPr/>
            </a:pPr>
            <a:endParaRPr lang="en-US" sz="1400" smtClean="0"/>
          </a:p>
          <a:p>
            <a:pPr eaLnBrk="1" hangingPunct="1">
              <a:buFont typeface="Arial" charset="0"/>
              <a:buNone/>
              <a:defRPr/>
            </a:pPr>
            <a:endParaRPr lang="en-US" sz="1400" smtClean="0"/>
          </a:p>
          <a:p>
            <a:pPr eaLnBrk="1" hangingPunct="1">
              <a:buFont typeface="Arial" charset="0"/>
              <a:buNone/>
              <a:defRPr/>
            </a:pPr>
            <a:endParaRPr lang="en-US" sz="1400" smtClean="0"/>
          </a:p>
          <a:p>
            <a:pPr eaLnBrk="1" hangingPunct="1">
              <a:buFont typeface="Arial" charset="0"/>
              <a:buNone/>
              <a:defRPr/>
            </a:pPr>
            <a:endParaRPr lang="en-US" sz="1400" smtClean="0"/>
          </a:p>
          <a:p>
            <a:pPr eaLnBrk="1" hangingPunct="1">
              <a:buFont typeface="Arial" charset="0"/>
              <a:buNone/>
              <a:defRPr/>
            </a:pPr>
            <a:endParaRPr lang="en-US" sz="1400" smtClean="0"/>
          </a:p>
          <a:p>
            <a:pPr eaLnBrk="1" hangingPunct="1">
              <a:buFont typeface="Arial" charset="0"/>
              <a:buNone/>
              <a:defRPr/>
            </a:pPr>
            <a:r>
              <a:rPr lang="en-US" sz="1400" smtClean="0"/>
              <a:t> </a:t>
            </a:r>
            <a:r>
              <a:rPr lang="en-US" sz="1400" i="1" smtClean="0">
                <a:effectLst>
                  <a:outerShdw blurRad="38100" dist="38100" dir="2700000" algn="tl">
                    <a:srgbClr val="C0C0C0"/>
                  </a:outerShdw>
                </a:effectLst>
              </a:rPr>
              <a:t>Light micrograph showing a membranoproliferative pattern in</a:t>
            </a:r>
          </a:p>
          <a:p>
            <a:pPr eaLnBrk="1" hangingPunct="1">
              <a:buFont typeface="Arial" charset="0"/>
              <a:buNone/>
              <a:defRPr/>
            </a:pPr>
            <a:r>
              <a:rPr lang="en-US" sz="1400" i="1" smtClean="0">
                <a:effectLst>
                  <a:outerShdw blurRad="38100" dist="38100" dir="2700000" algn="tl">
                    <a:srgbClr val="C0C0C0"/>
                  </a:outerShdw>
                </a:effectLst>
              </a:rPr>
              <a:t> lupus nephritis, characterized by areas of cellular proliferation</a:t>
            </a:r>
          </a:p>
          <a:p>
            <a:pPr eaLnBrk="1" hangingPunct="1">
              <a:buFont typeface="Arial" charset="0"/>
              <a:buNone/>
              <a:defRPr/>
            </a:pPr>
            <a:r>
              <a:rPr lang="en-US" sz="1400" i="1" smtClean="0">
                <a:effectLst>
                  <a:outerShdw blurRad="38100" dist="38100" dir="2700000" algn="tl">
                    <a:srgbClr val="C0C0C0"/>
                  </a:outerShdw>
                </a:effectLst>
              </a:rPr>
              <a:t> (long arrows) and by thickening of the glomerular capillary wall</a:t>
            </a:r>
          </a:p>
          <a:p>
            <a:pPr eaLnBrk="1" hangingPunct="1">
              <a:buFont typeface="Arial" charset="0"/>
              <a:buNone/>
              <a:defRPr/>
            </a:pPr>
            <a:r>
              <a:rPr lang="en-US" sz="1400" i="1" smtClean="0">
                <a:effectLst>
                  <a:outerShdw blurRad="38100" dist="38100" dir="2700000" algn="tl">
                    <a:srgbClr val="C0C0C0"/>
                  </a:outerShdw>
                </a:effectLst>
              </a:rPr>
              <a:t> (due to immune deposits) that may be prominent enough to</a:t>
            </a:r>
          </a:p>
          <a:p>
            <a:pPr eaLnBrk="1" hangingPunct="1">
              <a:buFont typeface="Arial" charset="0"/>
              <a:buNone/>
              <a:defRPr/>
            </a:pPr>
            <a:r>
              <a:rPr lang="en-US" sz="1400" i="1" smtClean="0">
                <a:effectLst>
                  <a:outerShdw blurRad="38100" dist="38100" dir="2700000" algn="tl">
                    <a:srgbClr val="C0C0C0"/>
                  </a:outerShdw>
                </a:effectLst>
              </a:rPr>
              <a:t> form a "wire-loop" (short arrows). Although proliferative</a:t>
            </a:r>
          </a:p>
          <a:p>
            <a:pPr eaLnBrk="1" hangingPunct="1">
              <a:buFont typeface="Arial" charset="0"/>
              <a:buNone/>
              <a:defRPr/>
            </a:pPr>
            <a:r>
              <a:rPr lang="en-US" sz="1400" i="1" smtClean="0">
                <a:effectLst>
                  <a:outerShdw blurRad="38100" dist="38100" dir="2700000" algn="tl">
                    <a:srgbClr val="C0C0C0"/>
                  </a:outerShdw>
                </a:effectLst>
              </a:rPr>
              <a:t> changes can be focal (affecting less than 50 percent of</a:t>
            </a:r>
          </a:p>
          <a:p>
            <a:pPr eaLnBrk="1" hangingPunct="1">
              <a:buFont typeface="Arial" charset="0"/>
              <a:buNone/>
              <a:defRPr/>
            </a:pPr>
            <a:r>
              <a:rPr lang="en-US" sz="1400" i="1" smtClean="0">
                <a:effectLst>
                  <a:outerShdw blurRad="38100" dist="38100" dir="2700000" algn="tl">
                    <a:srgbClr val="C0C0C0"/>
                  </a:outerShdw>
                </a:effectLst>
              </a:rPr>
              <a:t>glomeruli), disease  of this severity is usually diffuse.</a:t>
            </a:r>
            <a:endParaRPr lang="el-GR" sz="1400" i="1" smtClean="0">
              <a:effectLst>
                <a:outerShdw blurRad="38100" dist="38100" dir="2700000" algn="tl">
                  <a:srgbClr val="C0C0C0"/>
                </a:outerShdw>
              </a:effectLst>
            </a:endParaRPr>
          </a:p>
        </p:txBody>
      </p:sp>
      <p:pic>
        <p:nvPicPr>
          <p:cNvPr id="80899" name="Picture 2"/>
          <p:cNvPicPr>
            <a:picLocks noChangeAspect="1" noChangeArrowheads="1"/>
          </p:cNvPicPr>
          <p:nvPr/>
        </p:nvPicPr>
        <p:blipFill>
          <a:blip r:embed="rId2"/>
          <a:srcRect/>
          <a:stretch>
            <a:fillRect/>
          </a:stretch>
        </p:blipFill>
        <p:spPr bwMode="auto">
          <a:xfrm>
            <a:off x="179388" y="836613"/>
            <a:ext cx="4208462" cy="2924175"/>
          </a:xfrm>
          <a:prstGeom prst="rect">
            <a:avLst/>
          </a:prstGeom>
          <a:noFill/>
          <a:ln w="9525">
            <a:noFill/>
            <a:miter lim="800000"/>
            <a:headEnd/>
            <a:tailEnd/>
          </a:ln>
        </p:spPr>
      </p:pic>
      <p:pic>
        <p:nvPicPr>
          <p:cNvPr id="80900" name="Picture 4"/>
          <p:cNvPicPr>
            <a:picLocks noChangeAspect="1" noChangeArrowheads="1"/>
          </p:cNvPicPr>
          <p:nvPr/>
        </p:nvPicPr>
        <p:blipFill>
          <a:blip r:embed="rId3"/>
          <a:srcRect/>
          <a:stretch>
            <a:fillRect/>
          </a:stretch>
        </p:blipFill>
        <p:spPr bwMode="auto">
          <a:xfrm>
            <a:off x="4500563" y="836613"/>
            <a:ext cx="4443412" cy="2838450"/>
          </a:xfrm>
          <a:prstGeom prst="rect">
            <a:avLst/>
          </a:prstGeom>
          <a:noFill/>
          <a:ln w="9525">
            <a:noFill/>
            <a:miter lim="800000"/>
            <a:headEnd/>
            <a:tailEnd/>
          </a:ln>
        </p:spPr>
      </p:pic>
      <p:sp>
        <p:nvSpPr>
          <p:cNvPr id="79877" name="6 - Ορθογώνιο"/>
          <p:cNvSpPr>
            <a:spLocks noChangeArrowheads="1"/>
          </p:cNvSpPr>
          <p:nvPr/>
        </p:nvSpPr>
        <p:spPr bwMode="auto">
          <a:xfrm>
            <a:off x="4787900" y="3789363"/>
            <a:ext cx="4572000" cy="1581150"/>
          </a:xfrm>
          <a:prstGeom prst="rect">
            <a:avLst/>
          </a:prstGeom>
          <a:noFill/>
          <a:ln w="9525">
            <a:noFill/>
            <a:miter lim="800000"/>
            <a:headEnd/>
            <a:tailEnd/>
          </a:ln>
        </p:spPr>
        <p:txBody>
          <a:bodyPr>
            <a:spAutoFit/>
          </a:bodyPr>
          <a:lstStyle/>
          <a:p>
            <a:pPr>
              <a:defRPr/>
            </a:pPr>
            <a:r>
              <a:rPr lang="en-US" sz="1400" i="1">
                <a:effectLst>
                  <a:outerShdw blurRad="38100" dist="38100" dir="2700000" algn="tl">
                    <a:srgbClr val="C0C0C0"/>
                  </a:outerShdw>
                </a:effectLst>
                <a:latin typeface="Calibri" pitchFamily="34" charset="0"/>
              </a:rPr>
              <a:t>Light micrograph of a normal glomerulus. There are only</a:t>
            </a:r>
          </a:p>
          <a:p>
            <a:pPr>
              <a:defRPr/>
            </a:pPr>
            <a:r>
              <a:rPr lang="en-US" sz="1400" i="1">
                <a:effectLst>
                  <a:outerShdw blurRad="38100" dist="38100" dir="2700000" algn="tl">
                    <a:srgbClr val="C0C0C0"/>
                  </a:outerShdw>
                </a:effectLst>
                <a:latin typeface="Calibri" pitchFamily="34" charset="0"/>
              </a:rPr>
              <a:t> 1 or 2 cells per capillary tuft, the capillary lumens are </a:t>
            </a:r>
          </a:p>
          <a:p>
            <a:pPr>
              <a:defRPr/>
            </a:pPr>
            <a:r>
              <a:rPr lang="en-US" sz="1400" i="1">
                <a:effectLst>
                  <a:outerShdw blurRad="38100" dist="38100" dir="2700000" algn="tl">
                    <a:srgbClr val="C0C0C0"/>
                  </a:outerShdw>
                </a:effectLst>
                <a:latin typeface="Calibri" pitchFamily="34" charset="0"/>
              </a:rPr>
              <a:t>open, the thickness of the glomerular capillary wall (long arrow) is similar to that of the tubular basement</a:t>
            </a:r>
          </a:p>
          <a:p>
            <a:pPr>
              <a:defRPr/>
            </a:pPr>
            <a:r>
              <a:rPr lang="en-US" sz="1400" i="1">
                <a:effectLst>
                  <a:outerShdw blurRad="38100" dist="38100" dir="2700000" algn="tl">
                    <a:srgbClr val="C0C0C0"/>
                  </a:outerShdw>
                </a:effectLst>
                <a:latin typeface="Calibri" pitchFamily="34" charset="0"/>
              </a:rPr>
              <a:t> membranes (short arrow), and the mesangial cells and mesangial matrix are located in the central or stalk </a:t>
            </a:r>
          </a:p>
          <a:p>
            <a:pPr>
              <a:defRPr/>
            </a:pPr>
            <a:r>
              <a:rPr lang="en-US" sz="1400" i="1">
                <a:effectLst>
                  <a:outerShdw blurRad="38100" dist="38100" dir="2700000" algn="tl">
                    <a:srgbClr val="C0C0C0"/>
                  </a:outerShdw>
                </a:effectLst>
                <a:latin typeface="Calibri" pitchFamily="34" charset="0"/>
              </a:rPr>
              <a:t>regions of the tuft (arrows</a:t>
            </a:r>
            <a:r>
              <a:rPr lang="en-US" sz="1400">
                <a:latin typeface="Calibri" pitchFamily="34" charset="0"/>
              </a:rPr>
              <a:t>).</a:t>
            </a:r>
            <a:endParaRPr lang="el-GR" sz="1400">
              <a:latin typeface="Calibri" pitchFamily="34" charset="0"/>
            </a:endParaRPr>
          </a:p>
        </p:txBody>
      </p:sp>
      <p:sp>
        <p:nvSpPr>
          <p:cNvPr id="61446" name="Text Box 7"/>
          <p:cNvSpPr txBox="1">
            <a:spLocks noChangeArrowheads="1"/>
          </p:cNvSpPr>
          <p:nvPr/>
        </p:nvSpPr>
        <p:spPr bwMode="auto">
          <a:xfrm>
            <a:off x="0" y="5876925"/>
            <a:ext cx="9144000" cy="915988"/>
          </a:xfrm>
          <a:prstGeom prst="rect">
            <a:avLst/>
          </a:prstGeom>
          <a:noFill/>
          <a:ln w="9525">
            <a:noFill/>
            <a:miter lim="800000"/>
            <a:headEnd/>
            <a:tailEnd/>
          </a:ln>
        </p:spPr>
        <p:txBody>
          <a:bodyPr>
            <a:spAutoFit/>
          </a:bodyPr>
          <a:lstStyle/>
          <a:p>
            <a:pPr>
              <a:spcBef>
                <a:spcPct val="50000"/>
              </a:spcBef>
              <a:defRPr/>
            </a:pPr>
            <a:r>
              <a:rPr lang="el-GR" sz="1800" b="1" i="1" dirty="0">
                <a:effectLst>
                  <a:outerShdw blurRad="38100" dist="38100" dir="2700000" algn="tl">
                    <a:srgbClr val="C0C0C0"/>
                  </a:outerShdw>
                </a:effectLst>
                <a:latin typeface="Arial" charset="0"/>
              </a:rPr>
              <a:t>Παραλλαγές της τύπου </a:t>
            </a:r>
            <a:r>
              <a:rPr lang="en-US" sz="1800" b="1" i="1" dirty="0">
                <a:effectLst>
                  <a:outerShdw blurRad="38100" dist="38100" dir="2700000" algn="tl">
                    <a:srgbClr val="C0C0C0"/>
                  </a:outerShdw>
                </a:effectLst>
                <a:latin typeface="Arial" charset="0"/>
              </a:rPr>
              <a:t>IV </a:t>
            </a:r>
            <a:r>
              <a:rPr lang="el-GR" sz="1800" b="1" i="1" dirty="0">
                <a:effectLst>
                  <a:outerShdw blurRad="38100" dist="38100" dir="2700000" algn="tl">
                    <a:srgbClr val="C0C0C0"/>
                  </a:outerShdw>
                </a:effectLst>
                <a:latin typeface="Arial" charset="0"/>
              </a:rPr>
              <a:t>είναι η καθ </a:t>
            </a:r>
            <a:r>
              <a:rPr lang="el-GR" sz="1800" b="1" i="1" dirty="0" err="1">
                <a:effectLst>
                  <a:outerShdw blurRad="38100" dist="38100" dir="2700000" algn="tl">
                    <a:srgbClr val="C0C0C0"/>
                  </a:outerShdw>
                </a:effectLst>
                <a:latin typeface="Arial" charset="0"/>
              </a:rPr>
              <a:t>υπεροχήν</a:t>
            </a:r>
            <a:r>
              <a:rPr lang="el-GR" sz="1800" b="1" i="1" dirty="0">
                <a:effectLst>
                  <a:outerShdw blurRad="38100" dist="38100" dir="2700000" algn="tl">
                    <a:srgbClr val="C0C0C0"/>
                  </a:outerShdw>
                </a:effectLst>
                <a:latin typeface="Arial" charset="0"/>
              </a:rPr>
              <a:t> </a:t>
            </a:r>
            <a:r>
              <a:rPr lang="el-GR" sz="1800" b="1" i="1" dirty="0" err="1">
                <a:effectLst>
                  <a:outerShdw blurRad="38100" dist="38100" dir="2700000" algn="tl">
                    <a:srgbClr val="C0C0C0"/>
                  </a:outerShdw>
                </a:effectLst>
                <a:latin typeface="Arial" charset="0"/>
              </a:rPr>
              <a:t>μεμβρανο</a:t>
            </a:r>
            <a:r>
              <a:rPr lang="el-GR" sz="1800" b="1" i="1" dirty="0" err="1">
                <a:effectLst>
                  <a:outerShdw blurRad="38100" dist="38100" dir="2700000" algn="tl">
                    <a:srgbClr val="C0C0C0"/>
                  </a:outerShdw>
                </a:effectLst>
                <a:latin typeface="Arial" charset="0"/>
                <a:cs typeface="Arial" charset="0"/>
              </a:rPr>
              <a:t>ϋπερπλαστική</a:t>
            </a:r>
            <a:r>
              <a:rPr lang="el-GR" sz="1800" b="1" i="1" dirty="0">
                <a:effectLst>
                  <a:outerShdw blurRad="38100" dist="38100" dir="2700000" algn="tl">
                    <a:srgbClr val="C0C0C0"/>
                  </a:outerShdw>
                </a:effectLst>
                <a:latin typeface="Arial" charset="0"/>
                <a:cs typeface="Arial" charset="0"/>
              </a:rPr>
              <a:t> ή </a:t>
            </a:r>
            <a:r>
              <a:rPr lang="el-GR" sz="1800" b="1" i="1" dirty="0" err="1">
                <a:effectLst>
                  <a:outerShdw blurRad="38100" dist="38100" dir="2700000" algn="tl">
                    <a:srgbClr val="C0C0C0"/>
                  </a:outerShdw>
                </a:effectLst>
                <a:latin typeface="Arial" charset="0"/>
                <a:cs typeface="Arial" charset="0"/>
              </a:rPr>
              <a:t>εξωτριχοειδική</a:t>
            </a:r>
            <a:r>
              <a:rPr lang="el-GR" sz="1800" b="1" i="1" dirty="0">
                <a:effectLst>
                  <a:outerShdw blurRad="38100" dist="38100" dir="2700000" algn="tl">
                    <a:srgbClr val="C0C0C0"/>
                  </a:outerShdw>
                </a:effectLst>
                <a:latin typeface="Arial" charset="0"/>
                <a:cs typeface="Arial" charset="0"/>
              </a:rPr>
              <a:t> ΣΝ (συχνά με </a:t>
            </a:r>
            <a:r>
              <a:rPr lang="en-US" sz="1800" b="1" i="1" dirty="0">
                <a:effectLst>
                  <a:outerShdw blurRad="38100" dist="38100" dir="2700000" algn="tl">
                    <a:srgbClr val="C0C0C0"/>
                  </a:outerShdw>
                </a:effectLst>
                <a:latin typeface="Arial" charset="0"/>
                <a:cs typeface="Arial" charset="0"/>
              </a:rPr>
              <a:t>ANCA+)</a:t>
            </a:r>
            <a:r>
              <a:rPr lang="el-GR" sz="1800" b="1" i="1" dirty="0">
                <a:effectLst>
                  <a:outerShdw blurRad="38100" dist="38100" dir="2700000" algn="tl">
                    <a:srgbClr val="C0C0C0"/>
                  </a:outerShdw>
                </a:effectLst>
                <a:latin typeface="Arial" charset="0"/>
                <a:cs typeface="Arial" charset="0"/>
              </a:rPr>
              <a:t>. Συχνά συνυπάρχουν αλλοιώσεις του διαμέσου ιστού ή ακόμη και καθ </a:t>
            </a:r>
            <a:r>
              <a:rPr lang="el-GR" sz="1800" b="1" i="1" dirty="0" err="1">
                <a:effectLst>
                  <a:outerShdw blurRad="38100" dist="38100" dir="2700000" algn="tl">
                    <a:srgbClr val="C0C0C0"/>
                  </a:outerShdw>
                </a:effectLst>
                <a:latin typeface="Arial" charset="0"/>
                <a:cs typeface="Arial" charset="0"/>
              </a:rPr>
              <a:t>υπεροχήν</a:t>
            </a:r>
            <a:r>
              <a:rPr lang="el-GR" sz="1800" b="1" i="1" dirty="0">
                <a:effectLst>
                  <a:outerShdw blurRad="38100" dist="38100" dir="2700000" algn="tl">
                    <a:srgbClr val="C0C0C0"/>
                  </a:outerShdw>
                </a:effectLst>
                <a:latin typeface="Arial" charset="0"/>
                <a:cs typeface="Arial" charset="0"/>
              </a:rPr>
              <a:t> οξεία διάμεση νεφρίτιδα</a:t>
            </a:r>
            <a:r>
              <a:rPr lang="el-GR" sz="1600" b="1" i="1" dirty="0">
                <a:effectLst>
                  <a:outerShdw blurRad="38100" dist="38100" dir="2700000" algn="tl">
                    <a:srgbClr val="C0C0C0"/>
                  </a:outerShdw>
                </a:effectLst>
                <a:latin typeface="Arial" charset="0"/>
                <a:cs typeface="Arial" charset="0"/>
              </a:rPr>
              <a:t>.</a:t>
            </a:r>
            <a:r>
              <a:rPr lang="el-GR" sz="1600" dirty="0">
                <a:latin typeface="Arial" charset="0"/>
                <a:cs typeface="Arial" charset="0"/>
              </a:rPr>
              <a:t> </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1 - Τίτλος"/>
          <p:cNvSpPr>
            <a:spLocks noGrp="1"/>
          </p:cNvSpPr>
          <p:nvPr>
            <p:ph type="title" idx="4294967295"/>
          </p:nvPr>
        </p:nvSpPr>
        <p:spPr>
          <a:xfrm>
            <a:off x="457200" y="0"/>
            <a:ext cx="8229600" cy="908050"/>
          </a:xfrm>
        </p:spPr>
        <p:txBody>
          <a:bodyPr/>
          <a:lstStyle/>
          <a:p>
            <a:pPr eaLnBrk="1" hangingPunct="1">
              <a:defRPr/>
            </a:pPr>
            <a:r>
              <a:rPr lang="en-US" sz="3200" b="1" i="1" smtClean="0">
                <a:solidFill>
                  <a:schemeClr val="folHlink"/>
                </a:solidFill>
                <a:effectLst>
                  <a:outerShdw blurRad="38100" dist="38100" dir="2700000" algn="tl">
                    <a:srgbClr val="C0C0C0"/>
                  </a:outerShdw>
                </a:effectLst>
                <a:latin typeface="Arial" charset="0"/>
              </a:rPr>
              <a:t>Thrombotic microangiopathy</a:t>
            </a:r>
            <a:endParaRPr lang="en-GB" sz="3200" b="1" i="1" smtClean="0">
              <a:solidFill>
                <a:schemeClr val="folHlink"/>
              </a:solidFill>
              <a:effectLst>
                <a:outerShdw blurRad="38100" dist="38100" dir="2700000" algn="tl">
                  <a:srgbClr val="C0C0C0"/>
                </a:outerShdw>
              </a:effectLst>
              <a:latin typeface="Arial" charset="0"/>
            </a:endParaRPr>
          </a:p>
        </p:txBody>
      </p:sp>
      <p:sp>
        <p:nvSpPr>
          <p:cNvPr id="62466" name="2 - Θέση περιεχομένου"/>
          <p:cNvSpPr>
            <a:spLocks noGrp="1"/>
          </p:cNvSpPr>
          <p:nvPr>
            <p:ph idx="4294967295"/>
          </p:nvPr>
        </p:nvSpPr>
        <p:spPr>
          <a:xfrm>
            <a:off x="0" y="2636838"/>
            <a:ext cx="9144000" cy="3935412"/>
          </a:xfrm>
        </p:spPr>
        <p:txBody>
          <a:bodyPr/>
          <a:lstStyle/>
          <a:p>
            <a:pPr eaLnBrk="1" hangingPunct="1">
              <a:defRPr/>
            </a:pPr>
            <a:endParaRPr lang="en-US" sz="1400" b="1" smtClean="0"/>
          </a:p>
          <a:p>
            <a:pPr eaLnBrk="1" hangingPunct="1">
              <a:defRPr/>
            </a:pPr>
            <a:endParaRPr lang="en-US" sz="1400" b="1" smtClean="0"/>
          </a:p>
          <a:p>
            <a:pPr eaLnBrk="1" hangingPunct="1">
              <a:defRPr/>
            </a:pPr>
            <a:endParaRPr lang="en-US" sz="1400" b="1" smtClean="0"/>
          </a:p>
          <a:p>
            <a:pPr eaLnBrk="1" hangingPunct="1">
              <a:defRPr/>
            </a:pPr>
            <a:endParaRPr lang="en-US" sz="1400" b="1" smtClean="0"/>
          </a:p>
          <a:p>
            <a:pPr eaLnBrk="1" hangingPunct="1">
              <a:defRPr/>
            </a:pPr>
            <a:endParaRPr lang="en-US" sz="1400" b="1" smtClean="0"/>
          </a:p>
          <a:p>
            <a:pPr eaLnBrk="1" hangingPunct="1">
              <a:defRPr/>
            </a:pPr>
            <a:endParaRPr lang="en-US" sz="1400" b="1" smtClean="0"/>
          </a:p>
          <a:p>
            <a:pPr eaLnBrk="1" hangingPunct="1">
              <a:defRPr/>
            </a:pPr>
            <a:endParaRPr lang="en-US" sz="1400" b="1" smtClean="0"/>
          </a:p>
          <a:p>
            <a:pPr eaLnBrk="1" hangingPunct="1">
              <a:defRPr/>
            </a:pPr>
            <a:endParaRPr lang="en-US" sz="1400" b="1" smtClean="0"/>
          </a:p>
          <a:p>
            <a:pPr eaLnBrk="1" hangingPunct="1">
              <a:buFont typeface="Arial" charset="0"/>
              <a:buNone/>
              <a:defRPr/>
            </a:pPr>
            <a:endParaRPr lang="el-GR" sz="1400" b="1" smtClean="0"/>
          </a:p>
          <a:p>
            <a:pPr eaLnBrk="1" hangingPunct="1">
              <a:buFont typeface="Arial" charset="0"/>
              <a:buNone/>
              <a:defRPr/>
            </a:pPr>
            <a:endParaRPr lang="el-GR" sz="1400" b="1" smtClean="0"/>
          </a:p>
          <a:p>
            <a:pPr eaLnBrk="1" hangingPunct="1">
              <a:buFont typeface="Arial" charset="0"/>
              <a:buNone/>
              <a:defRPr/>
            </a:pPr>
            <a:endParaRPr lang="el-GR" sz="1400" b="1" i="1" smtClean="0">
              <a:effectLst>
                <a:outerShdw blurRad="38100" dist="38100" dir="2700000" algn="tl">
                  <a:srgbClr val="C0C0C0"/>
                </a:outerShdw>
              </a:effectLst>
              <a:latin typeface="Comic Sans MS" pitchFamily="66" charset="0"/>
            </a:endParaRPr>
          </a:p>
          <a:p>
            <a:pPr eaLnBrk="1" hangingPunct="1">
              <a:buFont typeface="Arial" charset="0"/>
              <a:buNone/>
              <a:defRPr/>
            </a:pPr>
            <a:r>
              <a:rPr lang="el-GR" sz="1400" b="1" i="1" smtClean="0">
                <a:effectLst>
                  <a:outerShdw blurRad="38100" dist="38100" dir="2700000" algn="tl">
                    <a:srgbClr val="C0C0C0"/>
                  </a:outerShdw>
                </a:effectLst>
                <a:latin typeface="Comic Sans MS" pitchFamily="66" charset="0"/>
              </a:rPr>
              <a:t>Τ</a:t>
            </a:r>
            <a:r>
              <a:rPr lang="en-US" sz="1400" b="1" i="1" smtClean="0">
                <a:effectLst>
                  <a:outerShdw blurRad="38100" dist="38100" dir="2700000" algn="tl">
                    <a:srgbClr val="C0C0C0"/>
                  </a:outerShdw>
                </a:effectLst>
                <a:latin typeface="Comic Sans MS" pitchFamily="66" charset="0"/>
              </a:rPr>
              <a:t>hrombotic microangiopathy in a patient with systemic lupus erythematosus (SLE) and circulating lupus</a:t>
            </a:r>
          </a:p>
          <a:p>
            <a:pPr eaLnBrk="1" hangingPunct="1">
              <a:buFont typeface="Arial" charset="0"/>
              <a:buNone/>
              <a:defRPr/>
            </a:pPr>
            <a:r>
              <a:rPr lang="en-US" sz="1400" b="1" i="1" smtClean="0">
                <a:effectLst>
                  <a:outerShdw blurRad="38100" dist="38100" dir="2700000" algn="tl">
                    <a:srgbClr val="C0C0C0"/>
                  </a:outerShdw>
                </a:effectLst>
                <a:latin typeface="Comic Sans MS" pitchFamily="66" charset="0"/>
              </a:rPr>
              <a:t>  anticoagulant. </a:t>
            </a:r>
            <a:r>
              <a:rPr lang="en-US" sz="1400" i="1" smtClean="0">
                <a:effectLst>
                  <a:outerShdw blurRad="38100" dist="38100" dir="2700000" algn="tl">
                    <a:srgbClr val="C0C0C0"/>
                  </a:outerShdw>
                </a:effectLst>
                <a:latin typeface="Comic Sans MS" pitchFamily="66" charset="0"/>
              </a:rPr>
              <a:t>A glomerulus</a:t>
            </a:r>
            <a:r>
              <a:rPr lang="en-US" sz="1400" b="1" i="1" smtClean="0">
                <a:effectLst>
                  <a:outerShdw blurRad="38100" dist="38100" dir="2700000" algn="tl">
                    <a:srgbClr val="C0C0C0"/>
                  </a:outerShdw>
                </a:effectLst>
                <a:latin typeface="Comic Sans MS" pitchFamily="66" charset="0"/>
              </a:rPr>
              <a:t> </a:t>
            </a:r>
            <a:r>
              <a:rPr lang="en-US" sz="1400" i="1" smtClean="0">
                <a:effectLst>
                  <a:outerShdw blurRad="38100" dist="38100" dir="2700000" algn="tl">
                    <a:srgbClr val="C0C0C0"/>
                  </a:outerShdw>
                </a:effectLst>
                <a:latin typeface="Comic Sans MS" pitchFamily="66" charset="0"/>
              </a:rPr>
              <a:t>showing severe capillary and arteriolar thrombosis, endothelial cell swelling </a:t>
            </a:r>
          </a:p>
          <a:p>
            <a:pPr eaLnBrk="1" hangingPunct="1">
              <a:buFont typeface="Arial" charset="0"/>
              <a:buNone/>
              <a:defRPr/>
            </a:pPr>
            <a:r>
              <a:rPr lang="en-US" sz="1400" i="1" smtClean="0">
                <a:effectLst>
                  <a:outerShdw blurRad="38100" dist="38100" dir="2700000" algn="tl">
                    <a:srgbClr val="C0C0C0"/>
                  </a:outerShdw>
                </a:effectLst>
                <a:latin typeface="Comic Sans MS" pitchFamily="66" charset="0"/>
              </a:rPr>
              <a:t>  and necrosis, neutrophil influx, and stasis of erythrocytes, without evidence of immune deposits by </a:t>
            </a:r>
          </a:p>
          <a:p>
            <a:pPr eaLnBrk="1" hangingPunct="1">
              <a:buFont typeface="Arial" charset="0"/>
              <a:buNone/>
              <a:defRPr/>
            </a:pPr>
            <a:r>
              <a:rPr lang="en-US" sz="1400" i="1" smtClean="0">
                <a:effectLst>
                  <a:outerShdw blurRad="38100" dist="38100" dir="2700000" algn="tl">
                    <a:srgbClr val="C0C0C0"/>
                  </a:outerShdw>
                </a:effectLst>
                <a:latin typeface="Comic Sans MS" pitchFamily="66" charset="0"/>
              </a:rPr>
              <a:t>  immunofluorescence (methenamine silver).</a:t>
            </a:r>
            <a:endParaRPr lang="el-GR" sz="1400" i="1" smtClean="0">
              <a:effectLst>
                <a:outerShdw blurRad="38100" dist="38100" dir="2700000" algn="tl">
                  <a:srgbClr val="C0C0C0"/>
                </a:outerShdw>
              </a:effectLst>
              <a:latin typeface="Comic Sans MS" pitchFamily="66" charset="0"/>
            </a:endParaRPr>
          </a:p>
        </p:txBody>
      </p:sp>
      <p:pic>
        <p:nvPicPr>
          <p:cNvPr id="81923" name="Picture 2"/>
          <p:cNvPicPr>
            <a:picLocks noChangeAspect="1" noChangeArrowheads="1"/>
          </p:cNvPicPr>
          <p:nvPr/>
        </p:nvPicPr>
        <p:blipFill>
          <a:blip r:embed="rId2"/>
          <a:srcRect/>
          <a:stretch>
            <a:fillRect/>
          </a:stretch>
        </p:blipFill>
        <p:spPr bwMode="auto">
          <a:xfrm>
            <a:off x="1908175" y="908050"/>
            <a:ext cx="5111750" cy="4056063"/>
          </a:xfrm>
          <a:prstGeom prst="rect">
            <a:avLst/>
          </a:prstGeom>
          <a:noFill/>
          <a:ln w="9525">
            <a:noFill/>
            <a:miter lim="800000"/>
            <a:headEnd/>
            <a:tailEnd/>
          </a:ln>
        </p:spPr>
      </p:pic>
      <p:sp>
        <p:nvSpPr>
          <p:cNvPr id="81924" name="4 - Ορθογώνιο"/>
          <p:cNvSpPr>
            <a:spLocks noChangeArrowheads="1"/>
          </p:cNvSpPr>
          <p:nvPr/>
        </p:nvSpPr>
        <p:spPr bwMode="auto">
          <a:xfrm>
            <a:off x="5929313" y="6581775"/>
            <a:ext cx="4572000" cy="276225"/>
          </a:xfrm>
          <a:prstGeom prst="rect">
            <a:avLst/>
          </a:prstGeom>
          <a:noFill/>
          <a:ln w="9525">
            <a:noFill/>
            <a:miter lim="800000"/>
            <a:headEnd/>
            <a:tailEnd/>
          </a:ln>
        </p:spPr>
        <p:txBody>
          <a:bodyPr>
            <a:spAutoFit/>
          </a:bodyPr>
          <a:lstStyle/>
          <a:p>
            <a:r>
              <a:rPr lang="en-US" sz="1200" i="1">
                <a:latin typeface="Calibri" pitchFamily="34" charset="0"/>
              </a:rPr>
              <a:t>Kidney International, Vol. 65 (2004), pp. 521–530</a:t>
            </a:r>
            <a:endParaRPr lang="el-GR" sz="1200">
              <a:latin typeface="Calibri"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defRPr/>
            </a:pPr>
            <a:r>
              <a:rPr lang="en-US" b="1" i="1" dirty="0" smtClean="0">
                <a:solidFill>
                  <a:schemeClr val="folHlink"/>
                </a:solidFill>
                <a:effectLst>
                  <a:outerShdw blurRad="38100" dist="38100" dir="2700000" algn="tl">
                    <a:srgbClr val="C0C0C0"/>
                  </a:outerShdw>
                </a:effectLst>
              </a:rPr>
              <a:t>Thrombotic </a:t>
            </a:r>
            <a:r>
              <a:rPr lang="en-US" b="1" i="1" dirty="0" err="1" smtClean="0">
                <a:solidFill>
                  <a:schemeClr val="folHlink"/>
                </a:solidFill>
                <a:effectLst>
                  <a:outerShdw blurRad="38100" dist="38100" dir="2700000" algn="tl">
                    <a:srgbClr val="C0C0C0"/>
                  </a:outerShdw>
                </a:effectLst>
              </a:rPr>
              <a:t>microangiopathy</a:t>
            </a:r>
            <a:endParaRPr lang="el-GR" dirty="0"/>
          </a:p>
        </p:txBody>
      </p:sp>
      <p:pic>
        <p:nvPicPr>
          <p:cNvPr id="82946" name="Picture 2" descr="les94b.jpg (88764 bytes)"/>
          <p:cNvPicPr>
            <a:picLocks noChangeAspect="1" noChangeArrowheads="1"/>
          </p:cNvPicPr>
          <p:nvPr/>
        </p:nvPicPr>
        <p:blipFill>
          <a:blip r:embed="rId2"/>
          <a:srcRect/>
          <a:stretch>
            <a:fillRect/>
          </a:stretch>
        </p:blipFill>
        <p:spPr bwMode="auto">
          <a:xfrm>
            <a:off x="357188" y="1428750"/>
            <a:ext cx="4241800" cy="3105150"/>
          </a:xfrm>
          <a:prstGeom prst="rect">
            <a:avLst/>
          </a:prstGeom>
          <a:noFill/>
          <a:ln w="9525">
            <a:noFill/>
            <a:miter lim="800000"/>
            <a:headEnd/>
            <a:tailEnd/>
          </a:ln>
        </p:spPr>
      </p:pic>
      <p:pic>
        <p:nvPicPr>
          <p:cNvPr id="82947" name="Picture 4" descr="les95b.jpg (97474 bytes)"/>
          <p:cNvPicPr>
            <a:picLocks noChangeAspect="1" noChangeArrowheads="1"/>
          </p:cNvPicPr>
          <p:nvPr/>
        </p:nvPicPr>
        <p:blipFill>
          <a:blip r:embed="rId3"/>
          <a:srcRect/>
          <a:stretch>
            <a:fillRect/>
          </a:stretch>
        </p:blipFill>
        <p:spPr bwMode="auto">
          <a:xfrm>
            <a:off x="4762500" y="1428750"/>
            <a:ext cx="4170363" cy="3103563"/>
          </a:xfrm>
          <a:prstGeom prst="rect">
            <a:avLst/>
          </a:prstGeom>
          <a:noFill/>
          <a:ln w="9525">
            <a:noFill/>
            <a:miter lim="800000"/>
            <a:headEnd/>
            <a:tailEnd/>
          </a:ln>
        </p:spPr>
      </p:pic>
      <p:sp>
        <p:nvSpPr>
          <p:cNvPr id="82948" name="4 - Ορθογώνιο"/>
          <p:cNvSpPr>
            <a:spLocks noChangeArrowheads="1"/>
          </p:cNvSpPr>
          <p:nvPr/>
        </p:nvSpPr>
        <p:spPr bwMode="auto">
          <a:xfrm>
            <a:off x="428625" y="4929188"/>
            <a:ext cx="8429625" cy="1323975"/>
          </a:xfrm>
          <a:prstGeom prst="rect">
            <a:avLst/>
          </a:prstGeom>
          <a:noFill/>
          <a:ln w="9525">
            <a:noFill/>
            <a:miter lim="800000"/>
            <a:headEnd/>
            <a:tailEnd/>
          </a:ln>
        </p:spPr>
        <p:txBody>
          <a:bodyPr>
            <a:spAutoFit/>
          </a:bodyPr>
          <a:lstStyle/>
          <a:p>
            <a:r>
              <a:rPr lang="en-US" sz="2000" i="1"/>
              <a:t>"Thrombotic microangiopathy". Associated to a proper haemolytic-uremic syndrome, thrombotic microangiopathy gives rise to the complete occlusion of the arteriolar lumen. A similar picture has also been found in </a:t>
            </a:r>
            <a:r>
              <a:rPr lang="en-US" sz="2000" i="1">
                <a:hlinkClick r:id="rId4"/>
              </a:rPr>
              <a:t>cryoglobulinemic nephritis</a:t>
            </a:r>
            <a:r>
              <a:rPr lang="en-US" sz="2000" i="1"/>
              <a:t>.</a:t>
            </a:r>
            <a:endParaRPr lang="el-GR" sz="200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defRPr/>
            </a:pPr>
            <a:r>
              <a:rPr lang="en-US" b="1" i="1" dirty="0" smtClean="0">
                <a:solidFill>
                  <a:schemeClr val="folHlink"/>
                </a:solidFill>
                <a:effectLst>
                  <a:outerShdw blurRad="38100" dist="38100" dir="2700000" algn="tl">
                    <a:srgbClr val="C0C0C0"/>
                  </a:outerShdw>
                </a:effectLst>
              </a:rPr>
              <a:t>Thrombotic </a:t>
            </a:r>
            <a:r>
              <a:rPr lang="en-US" b="1" i="1" dirty="0" err="1" smtClean="0">
                <a:solidFill>
                  <a:schemeClr val="folHlink"/>
                </a:solidFill>
                <a:effectLst>
                  <a:outerShdw blurRad="38100" dist="38100" dir="2700000" algn="tl">
                    <a:srgbClr val="C0C0C0"/>
                  </a:outerShdw>
                </a:effectLst>
              </a:rPr>
              <a:t>microangiopathy</a:t>
            </a:r>
            <a:endParaRPr lang="el-GR" dirty="0"/>
          </a:p>
        </p:txBody>
      </p:sp>
      <p:pic>
        <p:nvPicPr>
          <p:cNvPr id="83970" name="Picture 2" descr="les97b.jpg (87547 bytes)"/>
          <p:cNvPicPr>
            <a:picLocks noChangeAspect="1" noChangeArrowheads="1"/>
          </p:cNvPicPr>
          <p:nvPr/>
        </p:nvPicPr>
        <p:blipFill>
          <a:blip r:embed="rId2"/>
          <a:srcRect/>
          <a:stretch>
            <a:fillRect/>
          </a:stretch>
        </p:blipFill>
        <p:spPr bwMode="auto">
          <a:xfrm>
            <a:off x="1928813" y="1335088"/>
            <a:ext cx="5253037" cy="3951287"/>
          </a:xfrm>
          <a:prstGeom prst="rect">
            <a:avLst/>
          </a:prstGeom>
          <a:noFill/>
          <a:ln w="9525">
            <a:noFill/>
            <a:miter lim="800000"/>
            <a:headEnd/>
            <a:tailEnd/>
          </a:ln>
        </p:spPr>
      </p:pic>
      <p:sp>
        <p:nvSpPr>
          <p:cNvPr id="83971" name="3 - Ορθογώνιο"/>
          <p:cNvSpPr>
            <a:spLocks noChangeArrowheads="1"/>
          </p:cNvSpPr>
          <p:nvPr/>
        </p:nvSpPr>
        <p:spPr bwMode="auto">
          <a:xfrm>
            <a:off x="642938" y="5643563"/>
            <a:ext cx="8143875" cy="708025"/>
          </a:xfrm>
          <a:prstGeom prst="rect">
            <a:avLst/>
          </a:prstGeom>
          <a:noFill/>
          <a:ln w="9525">
            <a:noFill/>
            <a:miter lim="800000"/>
            <a:headEnd/>
            <a:tailEnd/>
          </a:ln>
        </p:spPr>
        <p:txBody>
          <a:bodyPr>
            <a:spAutoFit/>
          </a:bodyPr>
          <a:lstStyle/>
          <a:p>
            <a:r>
              <a:rPr lang="en-US" sz="2000" i="1"/>
              <a:t>"Thrombotic microangiopathy". Occluding thrombi are present also at glomerular level. </a:t>
            </a:r>
            <a:endParaRPr lang="el-GR" sz="200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1 - Τίτλος"/>
          <p:cNvSpPr>
            <a:spLocks noGrp="1"/>
          </p:cNvSpPr>
          <p:nvPr>
            <p:ph type="ctrTitle"/>
          </p:nvPr>
        </p:nvSpPr>
        <p:spPr>
          <a:xfrm>
            <a:off x="714375" y="285750"/>
            <a:ext cx="7772400" cy="1470025"/>
          </a:xfrm>
        </p:spPr>
        <p:txBody>
          <a:bodyPr/>
          <a:lstStyle/>
          <a:p>
            <a:pPr eaLnBrk="1" hangingPunct="1">
              <a:defRPr/>
            </a:pPr>
            <a:r>
              <a:rPr lang="el-GR" sz="3200" b="1" i="1" smtClean="0">
                <a:solidFill>
                  <a:srgbClr val="FF0000"/>
                </a:solidFill>
                <a:effectLst>
                  <a:outerShdw blurRad="38100" dist="38100" dir="2700000" algn="tl">
                    <a:srgbClr val="C0C0C0"/>
                  </a:outerShdw>
                </a:effectLst>
                <a:latin typeface="Arial" charset="0"/>
                <a:cs typeface="Arial" charset="0"/>
              </a:rPr>
              <a:t>ΠΡΟΣΒΟΛΗ ΔΙΑΜΕΣΟΥ ΙΣΤΟΥ</a:t>
            </a:r>
          </a:p>
        </p:txBody>
      </p:sp>
      <p:sp>
        <p:nvSpPr>
          <p:cNvPr id="3" name="2 - Υπότιτλος"/>
          <p:cNvSpPr>
            <a:spLocks noGrp="1"/>
          </p:cNvSpPr>
          <p:nvPr>
            <p:ph type="subTitle" idx="1"/>
          </p:nvPr>
        </p:nvSpPr>
        <p:spPr>
          <a:xfrm>
            <a:off x="323850" y="5516563"/>
            <a:ext cx="8532813" cy="781050"/>
          </a:xfrm>
        </p:spPr>
        <p:txBody>
          <a:bodyPr>
            <a:normAutofit/>
          </a:bodyPr>
          <a:lstStyle/>
          <a:p>
            <a:pPr eaLnBrk="1" hangingPunct="1">
              <a:lnSpc>
                <a:spcPct val="80000"/>
              </a:lnSpc>
              <a:defRPr/>
            </a:pPr>
            <a:r>
              <a:rPr lang="en-US" sz="1600" i="1" smtClean="0">
                <a:solidFill>
                  <a:srgbClr val="898989"/>
                </a:solidFill>
                <a:effectLst>
                  <a:outerShdw blurRad="38100" dist="38100" dir="2700000" algn="tl">
                    <a:srgbClr val="C0C0C0"/>
                  </a:outerShdw>
                </a:effectLst>
                <a:latin typeface="Comic Sans MS" pitchFamily="66" charset="0"/>
              </a:rPr>
              <a:t>Interstitial leukocyte infiltration is almost invariably present and its</a:t>
            </a:r>
            <a:r>
              <a:rPr lang="el-GR" sz="1600" i="1" smtClean="0">
                <a:solidFill>
                  <a:srgbClr val="898989"/>
                </a:solidFill>
                <a:effectLst>
                  <a:outerShdw blurRad="38100" dist="38100" dir="2700000" algn="tl">
                    <a:srgbClr val="C0C0C0"/>
                  </a:outerShdw>
                </a:effectLst>
                <a:latin typeface="Arial" charset="0"/>
              </a:rPr>
              <a:t> </a:t>
            </a:r>
            <a:r>
              <a:rPr lang="en-US" sz="1600" i="1" smtClean="0">
                <a:solidFill>
                  <a:srgbClr val="898989"/>
                </a:solidFill>
                <a:effectLst>
                  <a:outerShdw blurRad="38100" dist="38100" dir="2700000" algn="tl">
                    <a:srgbClr val="C0C0C0"/>
                  </a:outerShdw>
                </a:effectLst>
                <a:latin typeface="Comic Sans MS" pitchFamily="66" charset="0"/>
              </a:rPr>
              <a:t>entity </a:t>
            </a:r>
            <a:endParaRPr lang="el-GR" sz="1600" i="1" smtClean="0">
              <a:solidFill>
                <a:srgbClr val="898989"/>
              </a:solidFill>
              <a:effectLst>
                <a:outerShdw blurRad="38100" dist="38100" dir="2700000" algn="tl">
                  <a:srgbClr val="C0C0C0"/>
                </a:outerShdw>
              </a:effectLst>
              <a:latin typeface="Arial" charset="0"/>
            </a:endParaRPr>
          </a:p>
          <a:p>
            <a:pPr eaLnBrk="1" hangingPunct="1">
              <a:lnSpc>
                <a:spcPct val="80000"/>
              </a:lnSpc>
              <a:defRPr/>
            </a:pPr>
            <a:r>
              <a:rPr lang="el-GR" sz="1600" i="1" smtClean="0">
                <a:solidFill>
                  <a:srgbClr val="898989"/>
                </a:solidFill>
                <a:effectLst>
                  <a:outerShdw blurRad="38100" dist="38100" dir="2700000" algn="tl">
                    <a:srgbClr val="C0C0C0"/>
                  </a:outerShdw>
                </a:effectLst>
                <a:latin typeface="Arial" charset="0"/>
              </a:rPr>
              <a:t>   </a:t>
            </a:r>
            <a:r>
              <a:rPr lang="en-US" sz="1600" i="1" smtClean="0">
                <a:solidFill>
                  <a:srgbClr val="898989"/>
                </a:solidFill>
                <a:effectLst>
                  <a:outerShdw blurRad="38100" dist="38100" dir="2700000" algn="tl">
                    <a:srgbClr val="C0C0C0"/>
                  </a:outerShdw>
                </a:effectLst>
                <a:latin typeface="Comic Sans MS" pitchFamily="66" charset="0"/>
              </a:rPr>
              <a:t>corresponds to the entity of glomerular damage. A pure </a:t>
            </a:r>
            <a:r>
              <a:rPr lang="el-GR" sz="1600" i="1" smtClean="0">
                <a:solidFill>
                  <a:srgbClr val="898989"/>
                </a:solidFill>
                <a:effectLst>
                  <a:outerShdw blurRad="38100" dist="38100" dir="2700000" algn="tl">
                    <a:srgbClr val="C0C0C0"/>
                  </a:outerShdw>
                </a:effectLst>
                <a:latin typeface="Arial" charset="0"/>
              </a:rPr>
              <a:t> </a:t>
            </a:r>
            <a:r>
              <a:rPr lang="en-US" sz="1600" i="1" smtClean="0">
                <a:solidFill>
                  <a:srgbClr val="898989"/>
                </a:solidFill>
                <a:effectLst>
                  <a:outerShdw blurRad="38100" dist="38100" dir="2700000" algn="tl">
                    <a:srgbClr val="C0C0C0"/>
                  </a:outerShdw>
                </a:effectLst>
                <a:latin typeface="Comic Sans MS" pitchFamily="66" charset="0"/>
              </a:rPr>
              <a:t>interstitial</a:t>
            </a:r>
            <a:r>
              <a:rPr lang="el-GR" sz="1600" i="1" smtClean="0">
                <a:solidFill>
                  <a:srgbClr val="898989"/>
                </a:solidFill>
                <a:effectLst>
                  <a:outerShdw blurRad="38100" dist="38100" dir="2700000" algn="tl">
                    <a:srgbClr val="C0C0C0"/>
                  </a:outerShdw>
                </a:effectLst>
                <a:latin typeface="Arial" charset="0"/>
              </a:rPr>
              <a:t>  </a:t>
            </a:r>
            <a:r>
              <a:rPr lang="en-US" sz="1600" i="1" smtClean="0">
                <a:solidFill>
                  <a:srgbClr val="898989"/>
                </a:solidFill>
                <a:effectLst>
                  <a:outerShdw blurRad="38100" dist="38100" dir="2700000" algn="tl">
                    <a:srgbClr val="C0C0C0"/>
                  </a:outerShdw>
                </a:effectLst>
                <a:latin typeface="Comic Sans MS" pitchFamily="66" charset="0"/>
              </a:rPr>
              <a:t>nephritis </a:t>
            </a:r>
            <a:r>
              <a:rPr lang="el-GR" sz="1600" i="1" smtClean="0">
                <a:solidFill>
                  <a:srgbClr val="898989"/>
                </a:solidFill>
                <a:effectLst>
                  <a:outerShdw blurRad="38100" dist="38100" dir="2700000" algn="tl">
                    <a:srgbClr val="C0C0C0"/>
                  </a:outerShdw>
                </a:effectLst>
                <a:latin typeface="Arial" charset="0"/>
              </a:rPr>
              <a:t> </a:t>
            </a:r>
          </a:p>
          <a:p>
            <a:pPr eaLnBrk="1" hangingPunct="1">
              <a:lnSpc>
                <a:spcPct val="80000"/>
              </a:lnSpc>
              <a:defRPr/>
            </a:pPr>
            <a:r>
              <a:rPr lang="en-US" sz="1600" i="1" smtClean="0">
                <a:solidFill>
                  <a:srgbClr val="898989"/>
                </a:solidFill>
                <a:effectLst>
                  <a:outerShdw blurRad="38100" dist="38100" dir="2700000" algn="tl">
                    <a:srgbClr val="C0C0C0"/>
                  </a:outerShdw>
                </a:effectLst>
                <a:latin typeface="Comic Sans MS" pitchFamily="66" charset="0"/>
              </a:rPr>
              <a:t>has also been described, but it is very rare.</a:t>
            </a:r>
            <a:endParaRPr lang="el-GR" sz="1600" i="1" smtClean="0">
              <a:solidFill>
                <a:srgbClr val="898989"/>
              </a:solidFill>
              <a:effectLst>
                <a:outerShdw blurRad="38100" dist="38100" dir="2700000" algn="tl">
                  <a:srgbClr val="C0C0C0"/>
                </a:outerShdw>
              </a:effectLst>
              <a:latin typeface="Comic Sans MS" pitchFamily="66" charset="0"/>
            </a:endParaRPr>
          </a:p>
        </p:txBody>
      </p:sp>
      <p:pic>
        <p:nvPicPr>
          <p:cNvPr id="84995" name="Picture 2" descr="les88b.jpg (99978 bytes)"/>
          <p:cNvPicPr>
            <a:picLocks noChangeAspect="1" noChangeArrowheads="1"/>
          </p:cNvPicPr>
          <p:nvPr/>
        </p:nvPicPr>
        <p:blipFill>
          <a:blip r:embed="rId2"/>
          <a:srcRect/>
          <a:stretch>
            <a:fillRect/>
          </a:stretch>
        </p:blipFill>
        <p:spPr bwMode="auto">
          <a:xfrm>
            <a:off x="71438" y="1928813"/>
            <a:ext cx="4357687" cy="3276600"/>
          </a:xfrm>
          <a:prstGeom prst="rect">
            <a:avLst/>
          </a:prstGeom>
          <a:noFill/>
          <a:ln w="9525">
            <a:noFill/>
            <a:miter lim="800000"/>
            <a:headEnd/>
            <a:tailEnd/>
          </a:ln>
        </p:spPr>
      </p:pic>
      <p:pic>
        <p:nvPicPr>
          <p:cNvPr id="84996" name="Picture 4" descr="les89b.jpg (92648 bytes)"/>
          <p:cNvPicPr>
            <a:picLocks noChangeAspect="1" noChangeArrowheads="1"/>
          </p:cNvPicPr>
          <p:nvPr/>
        </p:nvPicPr>
        <p:blipFill>
          <a:blip r:embed="rId3"/>
          <a:srcRect/>
          <a:stretch>
            <a:fillRect/>
          </a:stretch>
        </p:blipFill>
        <p:spPr bwMode="auto">
          <a:xfrm>
            <a:off x="4643438" y="1928813"/>
            <a:ext cx="4300537" cy="3233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1 - Τίτλος"/>
          <p:cNvSpPr>
            <a:spLocks noGrp="1"/>
          </p:cNvSpPr>
          <p:nvPr>
            <p:ph type="title" idx="4294967295"/>
          </p:nvPr>
        </p:nvSpPr>
        <p:spPr>
          <a:xfrm>
            <a:off x="457200" y="274638"/>
            <a:ext cx="8229600" cy="633412"/>
          </a:xfrm>
        </p:spPr>
        <p:txBody>
          <a:bodyPr/>
          <a:lstStyle/>
          <a:p>
            <a:pPr eaLnBrk="1" hangingPunct="1">
              <a:defRPr/>
            </a:pPr>
            <a:r>
              <a:rPr lang="en-US" sz="3200" b="1" i="1" smtClean="0">
                <a:solidFill>
                  <a:schemeClr val="folHlink"/>
                </a:solidFill>
                <a:effectLst>
                  <a:outerShdw blurRad="38100" dist="38100" dir="2700000" algn="tl">
                    <a:srgbClr val="C0C0C0"/>
                  </a:outerShdw>
                </a:effectLst>
              </a:rPr>
              <a:t>The classification of glomerulonephritis in</a:t>
            </a:r>
            <a:br>
              <a:rPr lang="en-US" sz="3200" b="1" i="1" smtClean="0">
                <a:solidFill>
                  <a:schemeClr val="folHlink"/>
                </a:solidFill>
                <a:effectLst>
                  <a:outerShdw blurRad="38100" dist="38100" dir="2700000" algn="tl">
                    <a:srgbClr val="C0C0C0"/>
                  </a:outerShdw>
                </a:effectLst>
              </a:rPr>
            </a:br>
            <a:r>
              <a:rPr lang="en-US" sz="3200" b="1" i="1" smtClean="0">
                <a:solidFill>
                  <a:schemeClr val="folHlink"/>
                </a:solidFill>
                <a:effectLst>
                  <a:outerShdw blurRad="38100" dist="38100" dir="2700000" algn="tl">
                    <a:srgbClr val="C0C0C0"/>
                  </a:outerShdw>
                </a:effectLst>
              </a:rPr>
              <a:t> systemic lupus erythematosus </a:t>
            </a:r>
            <a:r>
              <a:rPr lang="en-GB" sz="3200" b="1" i="1" smtClean="0">
                <a:solidFill>
                  <a:schemeClr val="folHlink"/>
                </a:solidFill>
                <a:effectLst>
                  <a:outerShdw blurRad="38100" dist="38100" dir="2700000" algn="tl">
                    <a:srgbClr val="C0C0C0"/>
                  </a:outerShdw>
                </a:effectLst>
              </a:rPr>
              <a:t>(ISN/RPS) 2003</a:t>
            </a:r>
          </a:p>
        </p:txBody>
      </p:sp>
      <p:pic>
        <p:nvPicPr>
          <p:cNvPr id="86018" name="Picture 2"/>
          <p:cNvPicPr>
            <a:picLocks noGrp="1" noChangeAspect="1" noChangeArrowheads="1"/>
          </p:cNvPicPr>
          <p:nvPr>
            <p:ph idx="4294967295"/>
          </p:nvPr>
        </p:nvPicPr>
        <p:blipFill>
          <a:blip r:embed="rId2"/>
          <a:srcRect/>
          <a:stretch>
            <a:fillRect/>
          </a:stretch>
        </p:blipFill>
        <p:spPr>
          <a:xfrm>
            <a:off x="2411413" y="2943225"/>
            <a:ext cx="4752975" cy="3678238"/>
          </a:xfrm>
        </p:spPr>
      </p:pic>
      <p:sp>
        <p:nvSpPr>
          <p:cNvPr id="41988" name="Text Box 4"/>
          <p:cNvSpPr txBox="1">
            <a:spLocks noChangeArrowheads="1"/>
          </p:cNvSpPr>
          <p:nvPr/>
        </p:nvSpPr>
        <p:spPr bwMode="auto">
          <a:xfrm>
            <a:off x="250825" y="1341438"/>
            <a:ext cx="8640763" cy="1463675"/>
          </a:xfrm>
          <a:prstGeom prst="rect">
            <a:avLst/>
          </a:prstGeom>
          <a:noFill/>
          <a:ln w="9525">
            <a:noFill/>
            <a:miter lim="800000"/>
            <a:headEnd/>
            <a:tailEnd/>
          </a:ln>
          <a:effectLst/>
        </p:spPr>
        <p:txBody>
          <a:bodyPr>
            <a:spAutoFit/>
          </a:bodyPr>
          <a:lstStyle/>
          <a:p>
            <a:pPr>
              <a:spcBef>
                <a:spcPct val="50000"/>
              </a:spcBef>
              <a:defRPr/>
            </a:pPr>
            <a:r>
              <a:rPr lang="el-GR" sz="2000" i="1" dirty="0">
                <a:effectLst>
                  <a:outerShdw blurRad="38100" dist="38100" dir="2700000" algn="tl">
                    <a:srgbClr val="C0C0C0"/>
                  </a:outerShdw>
                </a:effectLst>
                <a:latin typeface="Arial" charset="0"/>
              </a:rPr>
              <a:t>Ιδανικά α</a:t>
            </a:r>
            <a:r>
              <a:rPr lang="el-GR" sz="2000" i="1" dirty="0">
                <a:effectLst>
                  <a:outerShdw blurRad="38100" dist="38100" dir="2700000" algn="tl">
                    <a:srgbClr val="C0C0C0"/>
                  </a:outerShdw>
                </a:effectLst>
              </a:rPr>
              <a:t>παιτούνται </a:t>
            </a:r>
            <a:r>
              <a:rPr lang="en-US" sz="2000" i="1" dirty="0">
                <a:effectLst>
                  <a:outerShdw blurRad="38100" dist="38100" dir="2700000" algn="tl">
                    <a:srgbClr val="C0C0C0"/>
                  </a:outerShdw>
                </a:effectLst>
              </a:rPr>
              <a:t>&gt;</a:t>
            </a:r>
            <a:r>
              <a:rPr lang="el-GR" sz="2000" i="1" dirty="0">
                <a:effectLst>
                  <a:outerShdw blurRad="38100" dist="38100" dir="2700000" algn="tl">
                    <a:srgbClr val="C0C0C0"/>
                  </a:outerShdw>
                </a:effectLst>
              </a:rPr>
              <a:t>25 </a:t>
            </a:r>
            <a:r>
              <a:rPr lang="en-US" sz="2000" i="1" dirty="0">
                <a:effectLst>
                  <a:outerShdw blurRad="38100" dist="38100" dir="2700000" algn="tl">
                    <a:srgbClr val="C0C0C0"/>
                  </a:outerShdw>
                </a:effectLst>
              </a:rPr>
              <a:t>(10-100;;) </a:t>
            </a:r>
            <a:r>
              <a:rPr lang="el-GR" sz="2000" i="1" dirty="0">
                <a:effectLst>
                  <a:outerShdw blurRad="38100" dist="38100" dir="2700000" algn="tl">
                    <a:srgbClr val="C0C0C0"/>
                  </a:outerShdw>
                </a:effectLst>
              </a:rPr>
              <a:t>σπειράματα.</a:t>
            </a:r>
          </a:p>
          <a:p>
            <a:pPr>
              <a:spcBef>
                <a:spcPct val="50000"/>
              </a:spcBef>
              <a:defRPr/>
            </a:pPr>
            <a:r>
              <a:rPr lang="el-GR" sz="2000" i="1" dirty="0">
                <a:effectLst>
                  <a:outerShdw blurRad="38100" dist="38100" dir="2700000" algn="tl">
                    <a:srgbClr val="C0C0C0"/>
                  </a:outerShdw>
                </a:effectLst>
              </a:rPr>
              <a:t>Συχνά  η μια κατηγορία μεταπίπτει στην άλλη είτε αυτόματα είτε μετά από θεραπεία αφού οι αλλοιώσεις παριστούν μια μη ειδική αντίδραση του ιστού στην εναπόθεση </a:t>
            </a:r>
            <a:r>
              <a:rPr lang="en-US" sz="2000" i="1" dirty="0">
                <a:effectLst>
                  <a:outerShdw blurRad="38100" dist="38100" dir="2700000" algn="tl">
                    <a:srgbClr val="C0C0C0"/>
                  </a:outerShdw>
                </a:effectLst>
              </a:rPr>
              <a:t>IC. </a:t>
            </a:r>
            <a:r>
              <a:rPr lang="el-GR" sz="2000" i="1" dirty="0">
                <a:effectLst>
                  <a:outerShdw blurRad="38100" dist="38100" dir="2700000" algn="tl">
                    <a:srgbClr val="C0C0C0"/>
                  </a:outerShdw>
                </a:effectLst>
              </a:rPr>
              <a:t>Συχνή μετατροπή είναι η κατηγορία </a:t>
            </a:r>
            <a:r>
              <a:rPr lang="en-US" sz="2000" i="1" dirty="0">
                <a:effectLst>
                  <a:outerShdw blurRad="38100" dist="38100" dir="2700000" algn="tl">
                    <a:srgbClr val="C0C0C0"/>
                  </a:outerShdw>
                </a:effectLst>
              </a:rPr>
              <a:t>IV</a:t>
            </a:r>
            <a:r>
              <a:rPr lang="el-GR" sz="2000" i="1" dirty="0">
                <a:effectLst>
                  <a:outerShdw blurRad="38100" dist="38100" dir="2700000" algn="tl">
                    <a:srgbClr val="C0C0C0"/>
                  </a:outerShdw>
                </a:effectLst>
              </a:rPr>
              <a:t> σε </a:t>
            </a:r>
            <a:r>
              <a:rPr lang="en-US" sz="2000" i="1" dirty="0">
                <a:effectLst>
                  <a:outerShdw blurRad="38100" dist="38100" dir="2700000" algn="tl">
                    <a:srgbClr val="C0C0C0"/>
                  </a:outerShdw>
                </a:effectLst>
              </a:rPr>
              <a:t>V</a:t>
            </a:r>
            <a:endParaRPr lang="en-GB" sz="2000" i="1" dirty="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p:cNvSpPr>
          <p:nvPr>
            <p:ph type="title" idx="4294967295"/>
          </p:nvPr>
        </p:nvSpPr>
        <p:spPr/>
        <p:txBody>
          <a:bodyPr/>
          <a:lstStyle/>
          <a:p>
            <a:endParaRPr lang="en-GB" smtClean="0"/>
          </a:p>
        </p:txBody>
      </p:sp>
      <p:sp>
        <p:nvSpPr>
          <p:cNvPr id="109571" name="Rectangle 3"/>
          <p:cNvSpPr>
            <a:spLocks noGrp="1"/>
          </p:cNvSpPr>
          <p:nvPr>
            <p:ph type="body" idx="4294967295"/>
          </p:nvPr>
        </p:nvSpPr>
        <p:spPr>
          <a:xfrm>
            <a:off x="0" y="1773238"/>
            <a:ext cx="9144000" cy="4895850"/>
          </a:xfrm>
        </p:spPr>
        <p:txBody>
          <a:bodyPr/>
          <a:lstStyle/>
          <a:p>
            <a:pPr>
              <a:buFont typeface="Arial" charset="0"/>
              <a:buNone/>
              <a:defRPr/>
            </a:pPr>
            <a:endParaRPr lang="en-GB" sz="2000" i="1" dirty="0" smtClean="0">
              <a:effectLst>
                <a:outerShdw blurRad="38100" dist="38100" dir="2700000" algn="tl">
                  <a:srgbClr val="C0C0C0"/>
                </a:outerShdw>
              </a:effectLst>
              <a:latin typeface="Comic Sans MS" pitchFamily="66" charset="0"/>
            </a:endParaRPr>
          </a:p>
          <a:p>
            <a:pPr>
              <a:buFont typeface="Arial" charset="0"/>
              <a:buNone/>
              <a:defRPr/>
            </a:pPr>
            <a:endParaRPr lang="en-GB" sz="2000" i="1" dirty="0" smtClean="0">
              <a:effectLst>
                <a:outerShdw blurRad="38100" dist="38100" dir="2700000" algn="tl">
                  <a:srgbClr val="C0C0C0"/>
                </a:outerShdw>
              </a:effectLst>
              <a:latin typeface="Comic Sans MS" pitchFamily="66" charset="0"/>
            </a:endParaRPr>
          </a:p>
          <a:p>
            <a:pPr>
              <a:buFont typeface="Arial" charset="0"/>
              <a:buNone/>
              <a:defRPr/>
            </a:pPr>
            <a:endParaRPr lang="en-GB" sz="2000" i="1" dirty="0" smtClean="0">
              <a:effectLst>
                <a:outerShdw blurRad="38100" dist="38100" dir="2700000" algn="tl">
                  <a:srgbClr val="C0C0C0"/>
                </a:outerShdw>
              </a:effectLst>
              <a:latin typeface="Comic Sans MS" pitchFamily="66" charset="0"/>
            </a:endParaRPr>
          </a:p>
          <a:p>
            <a:pPr>
              <a:buFont typeface="Arial" charset="0"/>
              <a:buNone/>
              <a:defRPr/>
            </a:pPr>
            <a:endParaRPr lang="en-GB" sz="2000" i="1" dirty="0" smtClean="0">
              <a:effectLst>
                <a:outerShdw blurRad="38100" dist="38100" dir="2700000" algn="tl">
                  <a:srgbClr val="C0C0C0"/>
                </a:outerShdw>
              </a:effectLst>
              <a:latin typeface="Comic Sans MS" pitchFamily="66" charset="0"/>
            </a:endParaRPr>
          </a:p>
          <a:p>
            <a:pPr>
              <a:buFont typeface="Arial" charset="0"/>
              <a:buNone/>
              <a:defRPr/>
            </a:pPr>
            <a:endParaRPr lang="en-GB" sz="2000" i="1" dirty="0" smtClean="0">
              <a:effectLst>
                <a:outerShdw blurRad="38100" dist="38100" dir="2700000" algn="tl">
                  <a:srgbClr val="C0C0C0"/>
                </a:outerShdw>
              </a:effectLst>
              <a:latin typeface="Comic Sans MS" pitchFamily="66" charset="0"/>
            </a:endParaRPr>
          </a:p>
          <a:p>
            <a:pPr>
              <a:buFont typeface="Arial" charset="0"/>
              <a:buNone/>
              <a:defRPr/>
            </a:pPr>
            <a:endParaRPr lang="en-GB" sz="2000" i="1" dirty="0" smtClean="0">
              <a:effectLst>
                <a:outerShdw blurRad="38100" dist="38100" dir="2700000" algn="tl">
                  <a:srgbClr val="C0C0C0"/>
                </a:outerShdw>
              </a:effectLst>
              <a:latin typeface="Comic Sans MS" pitchFamily="66" charset="0"/>
            </a:endParaRPr>
          </a:p>
          <a:p>
            <a:pPr>
              <a:buFont typeface="Arial" charset="0"/>
              <a:buNone/>
              <a:defRPr/>
            </a:pPr>
            <a:endParaRPr lang="en-GB" sz="2000" i="1" dirty="0" smtClean="0">
              <a:effectLst>
                <a:outerShdw blurRad="38100" dist="38100" dir="2700000" algn="tl">
                  <a:srgbClr val="C0C0C0"/>
                </a:outerShdw>
              </a:effectLst>
              <a:latin typeface="Comic Sans MS" pitchFamily="66" charset="0"/>
            </a:endParaRPr>
          </a:p>
          <a:p>
            <a:pPr>
              <a:buFont typeface="Arial" charset="0"/>
              <a:buNone/>
              <a:defRPr/>
            </a:pPr>
            <a:endParaRPr lang="en-GB" sz="2000" i="1" dirty="0" smtClean="0">
              <a:effectLst>
                <a:outerShdw blurRad="38100" dist="38100" dir="2700000" algn="tl">
                  <a:srgbClr val="C0C0C0"/>
                </a:outerShdw>
              </a:effectLst>
              <a:latin typeface="Comic Sans MS" pitchFamily="66" charset="0"/>
            </a:endParaRPr>
          </a:p>
          <a:p>
            <a:pPr>
              <a:buFont typeface="Arial" charset="0"/>
              <a:buNone/>
              <a:defRPr/>
            </a:pPr>
            <a:endParaRPr lang="en-GB" sz="2000" i="1" dirty="0" smtClean="0">
              <a:effectLst>
                <a:outerShdw blurRad="38100" dist="38100" dir="2700000" algn="tl">
                  <a:srgbClr val="C0C0C0"/>
                </a:outerShdw>
              </a:effectLst>
              <a:latin typeface="Comic Sans MS" pitchFamily="66" charset="0"/>
            </a:endParaRPr>
          </a:p>
          <a:p>
            <a:pPr>
              <a:buFont typeface="Arial" charset="0"/>
              <a:buNone/>
              <a:defRPr/>
            </a:pPr>
            <a:endParaRPr lang="en-GB" sz="2000" i="1" dirty="0" smtClean="0">
              <a:effectLst>
                <a:outerShdw blurRad="38100" dist="38100" dir="2700000" algn="tl">
                  <a:srgbClr val="C0C0C0"/>
                </a:outerShdw>
              </a:effectLst>
              <a:latin typeface="Comic Sans MS" pitchFamily="66" charset="0"/>
            </a:endParaRPr>
          </a:p>
          <a:p>
            <a:pPr>
              <a:buFont typeface="Arial" charset="0"/>
              <a:buNone/>
              <a:defRPr/>
            </a:pPr>
            <a:endParaRPr lang="en-GB" sz="1600" i="1" dirty="0" smtClean="0">
              <a:effectLst>
                <a:outerShdw blurRad="38100" dist="38100" dir="2700000" algn="tl">
                  <a:srgbClr val="C0C0C0"/>
                </a:outerShdw>
              </a:effectLst>
              <a:latin typeface="Comic Sans MS" pitchFamily="66" charset="0"/>
            </a:endParaRPr>
          </a:p>
          <a:p>
            <a:pPr>
              <a:buFont typeface="Arial" charset="0"/>
              <a:buNone/>
              <a:defRPr/>
            </a:pPr>
            <a:endParaRPr lang="en-GB" sz="1600" i="1" dirty="0" smtClean="0">
              <a:effectLst>
                <a:outerShdw blurRad="38100" dist="38100" dir="2700000" algn="tl">
                  <a:srgbClr val="C0C0C0"/>
                </a:outerShdw>
              </a:effectLst>
              <a:latin typeface="Comic Sans MS" pitchFamily="66" charset="0"/>
            </a:endParaRPr>
          </a:p>
          <a:p>
            <a:pPr>
              <a:buFont typeface="Arial" charset="0"/>
              <a:buNone/>
              <a:defRPr/>
            </a:pPr>
            <a:r>
              <a:rPr lang="en-GB" sz="1600" b="1" i="1" dirty="0" smtClean="0">
                <a:solidFill>
                  <a:schemeClr val="folHlink"/>
                </a:solidFill>
                <a:effectLst>
                  <a:outerShdw blurRad="38100" dist="38100" dir="2700000" algn="tl">
                    <a:srgbClr val="C0C0C0"/>
                  </a:outerShdw>
                </a:effectLst>
                <a:latin typeface="Comic Sans MS" pitchFamily="66" charset="0"/>
              </a:rPr>
              <a:t>Most of the studies showed a transformation from one histological class to another in </a:t>
            </a:r>
            <a:r>
              <a:rPr lang="en-GB" sz="1800" b="1" i="1" dirty="0" smtClean="0">
                <a:solidFill>
                  <a:schemeClr val="folHlink"/>
                </a:solidFill>
                <a:effectLst>
                  <a:outerShdw blurRad="38100" dist="38100" dir="2700000" algn="tl">
                    <a:srgbClr val="C0C0C0"/>
                  </a:outerShdw>
                </a:effectLst>
                <a:latin typeface="Comic Sans MS" pitchFamily="66" charset="0"/>
              </a:rPr>
              <a:t>26% to 50% </a:t>
            </a:r>
            <a:r>
              <a:rPr lang="en-GB" sz="1600" b="1" i="1" dirty="0" smtClean="0">
                <a:solidFill>
                  <a:schemeClr val="folHlink"/>
                </a:solidFill>
                <a:effectLst>
                  <a:outerShdw blurRad="38100" dist="38100" dir="2700000" algn="tl">
                    <a:srgbClr val="C0C0C0"/>
                  </a:outerShdw>
                </a:effectLst>
                <a:latin typeface="Comic Sans MS" pitchFamily="66" charset="0"/>
              </a:rPr>
              <a:t>of repeated renal biopsy</a:t>
            </a:r>
          </a:p>
        </p:txBody>
      </p:sp>
      <p:sp>
        <p:nvSpPr>
          <p:cNvPr id="109572" name="Rectangle 4"/>
          <p:cNvSpPr>
            <a:spLocks noChangeArrowheads="1"/>
          </p:cNvSpPr>
          <p:nvPr/>
        </p:nvSpPr>
        <p:spPr bwMode="auto">
          <a:xfrm>
            <a:off x="250825" y="5300663"/>
            <a:ext cx="8353425" cy="581025"/>
          </a:xfrm>
          <a:prstGeom prst="rect">
            <a:avLst/>
          </a:prstGeom>
          <a:noFill/>
          <a:ln w="9525">
            <a:noFill/>
            <a:miter lim="800000"/>
            <a:headEnd/>
            <a:tailEnd/>
          </a:ln>
          <a:effectLst/>
        </p:spPr>
        <p:txBody>
          <a:bodyPr>
            <a:spAutoFit/>
          </a:bodyPr>
          <a:lstStyle/>
          <a:p>
            <a:pPr>
              <a:defRPr/>
            </a:pPr>
            <a:r>
              <a:rPr lang="en-GB" sz="1600" i="1">
                <a:solidFill>
                  <a:schemeClr val="hlink"/>
                </a:solidFill>
                <a:effectLst>
                  <a:outerShdw blurRad="38100" dist="38100" dir="2700000" algn="tl">
                    <a:srgbClr val="C0C0C0"/>
                  </a:outerShdw>
                </a:effectLst>
              </a:rPr>
              <a:t>We found a </a:t>
            </a:r>
            <a:r>
              <a:rPr lang="en-GB" sz="1600" b="1" i="1">
                <a:solidFill>
                  <a:schemeClr val="hlink"/>
                </a:solidFill>
                <a:effectLst>
                  <a:outerShdw blurRad="38100" dist="38100" dir="2700000" algn="tl">
                    <a:srgbClr val="C0C0C0"/>
                  </a:outerShdw>
                </a:effectLst>
              </a:rPr>
              <a:t>cumulative rate of transformation from one class to another in 55%</a:t>
            </a:r>
            <a:r>
              <a:rPr lang="en-GB" sz="1600" i="1">
                <a:solidFill>
                  <a:schemeClr val="hlink"/>
                </a:solidFill>
                <a:effectLst>
                  <a:outerShdw blurRad="38100" dist="38100" dir="2700000" algn="tl">
                    <a:srgbClr val="C0C0C0"/>
                  </a:outerShdw>
                </a:effectLst>
              </a:rPr>
              <a:t> of the patients</a:t>
            </a:r>
            <a:r>
              <a:rPr lang="en-GB" sz="1600" i="1">
                <a:effectLst>
                  <a:outerShdw blurRad="38100" dist="38100" dir="2700000" algn="tl">
                    <a:srgbClr val="C0C0C0"/>
                  </a:outerShdw>
                </a:effectLst>
              </a:rPr>
              <a:t>. </a:t>
            </a:r>
          </a:p>
        </p:txBody>
      </p:sp>
      <p:pic>
        <p:nvPicPr>
          <p:cNvPr id="87044" name="Picture 5"/>
          <p:cNvPicPr>
            <a:picLocks noChangeAspect="1" noChangeArrowheads="1"/>
          </p:cNvPicPr>
          <p:nvPr/>
        </p:nvPicPr>
        <p:blipFill>
          <a:blip r:embed="rId2"/>
          <a:srcRect/>
          <a:stretch>
            <a:fillRect/>
          </a:stretch>
        </p:blipFill>
        <p:spPr bwMode="auto">
          <a:xfrm>
            <a:off x="0" y="0"/>
            <a:ext cx="9144000" cy="5153025"/>
          </a:xfrm>
          <a:prstGeom prst="rect">
            <a:avLst/>
          </a:prstGeom>
          <a:noFill/>
          <a:ln w="9525">
            <a:noFill/>
            <a:miter lim="800000"/>
            <a:headEnd/>
            <a:tailEnd/>
          </a:ln>
        </p:spPr>
      </p:pic>
      <p:sp>
        <p:nvSpPr>
          <p:cNvPr id="87045" name="Rectangle 6"/>
          <p:cNvSpPr>
            <a:spLocks noChangeArrowheads="1"/>
          </p:cNvSpPr>
          <p:nvPr/>
        </p:nvSpPr>
        <p:spPr bwMode="auto">
          <a:xfrm>
            <a:off x="5300663" y="6583363"/>
            <a:ext cx="3843337" cy="274637"/>
          </a:xfrm>
          <a:prstGeom prst="rect">
            <a:avLst/>
          </a:prstGeom>
          <a:noFill/>
          <a:ln w="9525">
            <a:noFill/>
            <a:miter lim="800000"/>
            <a:headEnd/>
            <a:tailEnd/>
          </a:ln>
        </p:spPr>
        <p:txBody>
          <a:bodyPr wrap="none">
            <a:spAutoFit/>
          </a:bodyPr>
          <a:lstStyle/>
          <a:p>
            <a:r>
              <a:rPr lang="en-GB" sz="1200"/>
              <a:t>AJKD Vol 34, No 3 (September), 1999: pp 530-539</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1 - Τίτλος"/>
          <p:cNvSpPr>
            <a:spLocks noGrp="1"/>
          </p:cNvSpPr>
          <p:nvPr>
            <p:ph type="title"/>
          </p:nvPr>
        </p:nvSpPr>
        <p:spPr/>
        <p:txBody>
          <a:bodyPr/>
          <a:lstStyle/>
          <a:p>
            <a:pPr>
              <a:defRPr/>
            </a:pPr>
            <a:r>
              <a:rPr lang="el-GR" sz="3200" b="1" i="1" smtClean="0">
                <a:solidFill>
                  <a:srgbClr val="C00000"/>
                </a:solidFill>
                <a:effectLst>
                  <a:outerShdw blurRad="38100" dist="38100" dir="2700000" algn="tl">
                    <a:srgbClr val="C0C0C0"/>
                  </a:outerShdw>
                </a:effectLst>
                <a:latin typeface="Comic Sans MS" pitchFamily="66" charset="0"/>
              </a:rPr>
              <a:t>ΜΕΤΑΤΡΟΠΗ ΙΙ ΣΕ ΙΙΙ</a:t>
            </a:r>
          </a:p>
        </p:txBody>
      </p:sp>
      <p:pic>
        <p:nvPicPr>
          <p:cNvPr id="88066" name="Picture 2" descr="lesrib01b.jpg (95566 bytes)"/>
          <p:cNvPicPr>
            <a:picLocks noChangeAspect="1" noChangeArrowheads="1"/>
          </p:cNvPicPr>
          <p:nvPr/>
        </p:nvPicPr>
        <p:blipFill>
          <a:blip r:embed="rId2"/>
          <a:srcRect/>
          <a:stretch>
            <a:fillRect/>
          </a:stretch>
        </p:blipFill>
        <p:spPr bwMode="auto">
          <a:xfrm>
            <a:off x="500063" y="2286000"/>
            <a:ext cx="3800475" cy="2857500"/>
          </a:xfrm>
          <a:prstGeom prst="rect">
            <a:avLst/>
          </a:prstGeom>
          <a:noFill/>
          <a:ln w="9525">
            <a:noFill/>
            <a:miter lim="800000"/>
            <a:headEnd/>
            <a:tailEnd/>
          </a:ln>
        </p:spPr>
      </p:pic>
      <p:pic>
        <p:nvPicPr>
          <p:cNvPr id="88067" name="Picture 4" descr="lesrib02b.jpg (93264 bytes)"/>
          <p:cNvPicPr>
            <a:picLocks noChangeAspect="1" noChangeArrowheads="1"/>
          </p:cNvPicPr>
          <p:nvPr/>
        </p:nvPicPr>
        <p:blipFill>
          <a:blip r:embed="rId3"/>
          <a:srcRect/>
          <a:stretch>
            <a:fillRect/>
          </a:stretch>
        </p:blipFill>
        <p:spPr bwMode="auto">
          <a:xfrm>
            <a:off x="5143500" y="2357438"/>
            <a:ext cx="3802063" cy="2859087"/>
          </a:xfrm>
          <a:prstGeom prst="rect">
            <a:avLst/>
          </a:prstGeom>
          <a:noFill/>
          <a:ln w="9525">
            <a:noFill/>
            <a:miter lim="800000"/>
            <a:headEnd/>
            <a:tailEnd/>
          </a:ln>
        </p:spPr>
      </p:pic>
      <p:sp>
        <p:nvSpPr>
          <p:cNvPr id="88068" name="4 - Ορθογώνιο"/>
          <p:cNvSpPr>
            <a:spLocks noChangeArrowheads="1"/>
          </p:cNvSpPr>
          <p:nvPr/>
        </p:nvSpPr>
        <p:spPr bwMode="auto">
          <a:xfrm>
            <a:off x="857250" y="5214938"/>
            <a:ext cx="2355850" cy="400050"/>
          </a:xfrm>
          <a:prstGeom prst="rect">
            <a:avLst/>
          </a:prstGeom>
          <a:noFill/>
          <a:ln w="9525">
            <a:noFill/>
            <a:miter lim="800000"/>
            <a:headEnd/>
            <a:tailEnd/>
          </a:ln>
        </p:spPr>
        <p:txBody>
          <a:bodyPr wrap="none">
            <a:spAutoFit/>
          </a:bodyPr>
          <a:lstStyle/>
          <a:p>
            <a:r>
              <a:rPr lang="en-US" sz="2000" i="1"/>
              <a:t>I biopsy:</a:t>
            </a:r>
            <a:r>
              <a:rPr lang="en-US" sz="2000" b="1" i="1"/>
              <a:t> Class II</a:t>
            </a:r>
            <a:endParaRPr lang="el-GR" sz="2000"/>
          </a:p>
        </p:txBody>
      </p:sp>
      <p:sp>
        <p:nvSpPr>
          <p:cNvPr id="88069" name="5 - Ορθογώνιο"/>
          <p:cNvSpPr>
            <a:spLocks noChangeArrowheads="1"/>
          </p:cNvSpPr>
          <p:nvPr/>
        </p:nvSpPr>
        <p:spPr bwMode="auto">
          <a:xfrm>
            <a:off x="5572125" y="5214938"/>
            <a:ext cx="2600325" cy="400050"/>
          </a:xfrm>
          <a:prstGeom prst="rect">
            <a:avLst/>
          </a:prstGeom>
          <a:noFill/>
          <a:ln w="9525">
            <a:noFill/>
            <a:miter lim="800000"/>
            <a:headEnd/>
            <a:tailEnd/>
          </a:ln>
        </p:spPr>
        <p:txBody>
          <a:bodyPr wrap="none">
            <a:spAutoFit/>
          </a:bodyPr>
          <a:lstStyle/>
          <a:p>
            <a:r>
              <a:rPr lang="en-US" sz="2000" i="1"/>
              <a:t>II biopsy: </a:t>
            </a:r>
            <a:r>
              <a:rPr lang="en-US" sz="2000" b="1" i="1"/>
              <a:t>Class III</a:t>
            </a:r>
            <a:endParaRPr lang="el-GR" sz="200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1 - Τίτλος"/>
          <p:cNvSpPr>
            <a:spLocks noGrp="1"/>
          </p:cNvSpPr>
          <p:nvPr>
            <p:ph type="ctrTitle" idx="4294967295"/>
          </p:nvPr>
        </p:nvSpPr>
        <p:spPr>
          <a:xfrm>
            <a:off x="0" y="0"/>
            <a:ext cx="8964613" cy="1470025"/>
          </a:xfrm>
        </p:spPr>
        <p:txBody>
          <a:bodyPr/>
          <a:lstStyle/>
          <a:p>
            <a:pPr eaLnBrk="1" hangingPunct="1">
              <a:defRPr/>
            </a:pPr>
            <a:r>
              <a:rPr lang="en-US" sz="3200" b="1" i="1" smtClean="0">
                <a:solidFill>
                  <a:srgbClr val="FF0000"/>
                </a:solidFill>
                <a:effectLst>
                  <a:outerShdw blurRad="38100" dist="38100" dir="2700000" algn="tl">
                    <a:srgbClr val="C0C0C0"/>
                  </a:outerShdw>
                </a:effectLst>
                <a:latin typeface="Arial" charset="0"/>
              </a:rPr>
              <a:t>Severe Lupus Nephritis: Racial Differences </a:t>
            </a:r>
            <a:br>
              <a:rPr lang="en-US" sz="3200" b="1" i="1" smtClean="0">
                <a:solidFill>
                  <a:srgbClr val="FF0000"/>
                </a:solidFill>
                <a:effectLst>
                  <a:outerShdw blurRad="38100" dist="38100" dir="2700000" algn="tl">
                    <a:srgbClr val="C0C0C0"/>
                  </a:outerShdw>
                </a:effectLst>
                <a:latin typeface="Arial" charset="0"/>
              </a:rPr>
            </a:br>
            <a:r>
              <a:rPr lang="en-US" sz="3200" b="1" i="1" smtClean="0">
                <a:solidFill>
                  <a:srgbClr val="FF0000"/>
                </a:solidFill>
                <a:effectLst>
                  <a:outerShdw blurRad="38100" dist="38100" dir="2700000" algn="tl">
                    <a:srgbClr val="C0C0C0"/>
                  </a:outerShdw>
                </a:effectLst>
                <a:latin typeface="Arial" charset="0"/>
              </a:rPr>
              <a:t>in Presentation and Outcome</a:t>
            </a:r>
            <a:endParaRPr lang="el-GR" sz="3200" b="1" i="1" smtClean="0">
              <a:solidFill>
                <a:srgbClr val="FF0000"/>
              </a:solidFill>
              <a:effectLst>
                <a:outerShdw blurRad="38100" dist="38100" dir="2700000" algn="tl">
                  <a:srgbClr val="C0C0C0"/>
                </a:outerShdw>
              </a:effectLst>
              <a:latin typeface="Arial" charset="0"/>
            </a:endParaRPr>
          </a:p>
        </p:txBody>
      </p:sp>
      <p:sp>
        <p:nvSpPr>
          <p:cNvPr id="104451" name="2 - Υπότιτλος"/>
          <p:cNvSpPr>
            <a:spLocks noGrp="1"/>
          </p:cNvSpPr>
          <p:nvPr>
            <p:ph type="subTitle" idx="4294967295"/>
          </p:nvPr>
        </p:nvSpPr>
        <p:spPr>
          <a:xfrm>
            <a:off x="428625" y="5589588"/>
            <a:ext cx="8715375" cy="1752600"/>
          </a:xfrm>
        </p:spPr>
        <p:txBody>
          <a:bodyPr/>
          <a:lstStyle/>
          <a:p>
            <a:pPr marL="0" indent="0" algn="ctr" eaLnBrk="1" hangingPunct="1">
              <a:buFont typeface="Arial" charset="0"/>
              <a:buNone/>
              <a:defRPr/>
            </a:pPr>
            <a:r>
              <a:rPr lang="en-US" sz="2000" b="1" i="1" smtClean="0">
                <a:solidFill>
                  <a:srgbClr val="00B050"/>
                </a:solidFill>
                <a:effectLst>
                  <a:outerShdw blurRad="38100" dist="38100" dir="2700000" algn="tl">
                    <a:srgbClr val="C0C0C0"/>
                  </a:outerShdw>
                </a:effectLst>
              </a:rPr>
              <a:t>Renal remission</a:t>
            </a:r>
            <a:endParaRPr lang="el-GR" sz="2000" b="1" i="1" smtClean="0">
              <a:solidFill>
                <a:srgbClr val="00B050"/>
              </a:solidFill>
              <a:effectLst>
                <a:outerShdw blurRad="38100" dist="38100" dir="2700000" algn="tl">
                  <a:srgbClr val="C0C0C0"/>
                </a:outerShdw>
              </a:effectLst>
            </a:endParaRPr>
          </a:p>
        </p:txBody>
      </p:sp>
      <p:sp>
        <p:nvSpPr>
          <p:cNvPr id="21507" name="4 - Ορθογώνιο"/>
          <p:cNvSpPr>
            <a:spLocks noChangeArrowheads="1"/>
          </p:cNvSpPr>
          <p:nvPr/>
        </p:nvSpPr>
        <p:spPr bwMode="auto">
          <a:xfrm>
            <a:off x="7045325" y="6611938"/>
            <a:ext cx="2098675" cy="246062"/>
          </a:xfrm>
          <a:prstGeom prst="rect">
            <a:avLst/>
          </a:prstGeom>
          <a:noFill/>
          <a:ln w="9525">
            <a:noFill/>
            <a:miter lim="800000"/>
            <a:headEnd/>
            <a:tailEnd/>
          </a:ln>
        </p:spPr>
        <p:txBody>
          <a:bodyPr wrap="none">
            <a:spAutoFit/>
          </a:bodyPr>
          <a:lstStyle/>
          <a:p>
            <a:r>
              <a:rPr lang="en-US" sz="1000">
                <a:latin typeface="Calibri" pitchFamily="34" charset="0"/>
              </a:rPr>
              <a:t>J Am Soc Nephrol 18: 244–254, 2007</a:t>
            </a:r>
            <a:endParaRPr lang="el-GR" sz="1000">
              <a:latin typeface="Calibri" pitchFamily="34" charset="0"/>
            </a:endParaRPr>
          </a:p>
        </p:txBody>
      </p:sp>
      <p:sp>
        <p:nvSpPr>
          <p:cNvPr id="21508" name="5 - Ορθογώνιο"/>
          <p:cNvSpPr>
            <a:spLocks noChangeArrowheads="1"/>
          </p:cNvSpPr>
          <p:nvPr/>
        </p:nvSpPr>
        <p:spPr bwMode="auto">
          <a:xfrm>
            <a:off x="7045325" y="6611938"/>
            <a:ext cx="2098675" cy="246062"/>
          </a:xfrm>
          <a:prstGeom prst="rect">
            <a:avLst/>
          </a:prstGeom>
          <a:noFill/>
          <a:ln w="9525">
            <a:noFill/>
            <a:miter lim="800000"/>
            <a:headEnd/>
            <a:tailEnd/>
          </a:ln>
        </p:spPr>
        <p:txBody>
          <a:bodyPr wrap="none">
            <a:spAutoFit/>
          </a:bodyPr>
          <a:lstStyle/>
          <a:p>
            <a:r>
              <a:rPr lang="en-US" sz="1000">
                <a:latin typeface="Calibri" pitchFamily="34" charset="0"/>
              </a:rPr>
              <a:t>J Am Soc Nephrol 18: 244–254, 2007</a:t>
            </a:r>
            <a:endParaRPr lang="el-GR" sz="1000">
              <a:latin typeface="Calibri" pitchFamily="34" charset="0"/>
            </a:endParaRPr>
          </a:p>
        </p:txBody>
      </p:sp>
      <p:pic>
        <p:nvPicPr>
          <p:cNvPr id="21509" name="Picture 3"/>
          <p:cNvPicPr>
            <a:picLocks noChangeAspect="1" noChangeArrowheads="1"/>
          </p:cNvPicPr>
          <p:nvPr/>
        </p:nvPicPr>
        <p:blipFill>
          <a:blip r:embed="rId2"/>
          <a:srcRect/>
          <a:stretch>
            <a:fillRect/>
          </a:stretch>
        </p:blipFill>
        <p:spPr bwMode="auto">
          <a:xfrm>
            <a:off x="1066800" y="1357313"/>
            <a:ext cx="6648450" cy="4318000"/>
          </a:xfrm>
          <a:prstGeom prst="rect">
            <a:avLst/>
          </a:prstGeom>
          <a:noFill/>
          <a:ln w="9525">
            <a:noFill/>
            <a:miter lim="800000"/>
            <a:headEnd/>
            <a:tailEnd/>
          </a:ln>
        </p:spPr>
      </p:pic>
      <p:pic>
        <p:nvPicPr>
          <p:cNvPr id="21510" name="Picture 4"/>
          <p:cNvPicPr>
            <a:picLocks noChangeAspect="1" noChangeArrowheads="1"/>
          </p:cNvPicPr>
          <p:nvPr/>
        </p:nvPicPr>
        <p:blipFill>
          <a:blip r:embed="rId3"/>
          <a:srcRect/>
          <a:stretch>
            <a:fillRect/>
          </a:stretch>
        </p:blipFill>
        <p:spPr bwMode="auto">
          <a:xfrm>
            <a:off x="785813" y="1928813"/>
            <a:ext cx="180975" cy="1362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1 - Τίτλος"/>
          <p:cNvSpPr>
            <a:spLocks noGrp="1"/>
          </p:cNvSpPr>
          <p:nvPr>
            <p:ph type="title"/>
          </p:nvPr>
        </p:nvSpPr>
        <p:spPr/>
        <p:txBody>
          <a:bodyPr/>
          <a:lstStyle/>
          <a:p>
            <a:pPr>
              <a:defRPr/>
            </a:pPr>
            <a:r>
              <a:rPr lang="el-GR" sz="3200" b="1" i="1" smtClean="0">
                <a:solidFill>
                  <a:srgbClr val="C00000"/>
                </a:solidFill>
                <a:effectLst>
                  <a:outerShdw blurRad="38100" dist="38100" dir="2700000" algn="tl">
                    <a:srgbClr val="C0C0C0"/>
                  </a:outerShdw>
                </a:effectLst>
                <a:latin typeface="Comic Sans MS" pitchFamily="66" charset="0"/>
              </a:rPr>
              <a:t>ΜΕΤΑΤΡΟΠΗ ΙΙ ΣΕ Ι</a:t>
            </a:r>
            <a:r>
              <a:rPr lang="en-US" sz="3200" b="1" i="1" smtClean="0">
                <a:solidFill>
                  <a:srgbClr val="C00000"/>
                </a:solidFill>
                <a:effectLst>
                  <a:outerShdw blurRad="38100" dist="38100" dir="2700000" algn="tl">
                    <a:srgbClr val="C0C0C0"/>
                  </a:outerShdw>
                </a:effectLst>
                <a:latin typeface="Comic Sans MS" pitchFamily="66" charset="0"/>
              </a:rPr>
              <a:t>V</a:t>
            </a:r>
            <a:endParaRPr lang="el-GR" sz="3200" smtClean="0">
              <a:effectLst>
                <a:outerShdw blurRad="38100" dist="38100" dir="2700000" algn="tl">
                  <a:srgbClr val="C0C0C0"/>
                </a:outerShdw>
              </a:effectLst>
            </a:endParaRPr>
          </a:p>
        </p:txBody>
      </p:sp>
      <p:pic>
        <p:nvPicPr>
          <p:cNvPr id="89090" name="Picture 2" descr="lesrib03b.jpg (83205 bytes)"/>
          <p:cNvPicPr>
            <a:picLocks noChangeAspect="1" noChangeArrowheads="1"/>
          </p:cNvPicPr>
          <p:nvPr/>
        </p:nvPicPr>
        <p:blipFill>
          <a:blip r:embed="rId2"/>
          <a:srcRect/>
          <a:stretch>
            <a:fillRect/>
          </a:stretch>
        </p:blipFill>
        <p:spPr bwMode="auto">
          <a:xfrm>
            <a:off x="127000" y="2000250"/>
            <a:ext cx="4084638" cy="3071813"/>
          </a:xfrm>
          <a:prstGeom prst="rect">
            <a:avLst/>
          </a:prstGeom>
          <a:noFill/>
          <a:ln w="9525">
            <a:noFill/>
            <a:miter lim="800000"/>
            <a:headEnd/>
            <a:tailEnd/>
          </a:ln>
        </p:spPr>
      </p:pic>
      <p:sp>
        <p:nvSpPr>
          <p:cNvPr id="89091" name="3 - Ορθογώνιο"/>
          <p:cNvSpPr>
            <a:spLocks noChangeArrowheads="1"/>
          </p:cNvSpPr>
          <p:nvPr/>
        </p:nvSpPr>
        <p:spPr bwMode="auto">
          <a:xfrm>
            <a:off x="928688" y="5572125"/>
            <a:ext cx="2320925" cy="400050"/>
          </a:xfrm>
          <a:prstGeom prst="rect">
            <a:avLst/>
          </a:prstGeom>
          <a:noFill/>
          <a:ln w="9525">
            <a:noFill/>
            <a:miter lim="800000"/>
            <a:headEnd/>
            <a:tailEnd/>
          </a:ln>
        </p:spPr>
        <p:txBody>
          <a:bodyPr wrap="none">
            <a:spAutoFit/>
          </a:bodyPr>
          <a:lstStyle/>
          <a:p>
            <a:r>
              <a:rPr lang="en-US" sz="2000" i="1"/>
              <a:t>I biopsy: </a:t>
            </a:r>
            <a:r>
              <a:rPr lang="en-US" sz="2000" b="1" i="1"/>
              <a:t>Class II</a:t>
            </a:r>
            <a:endParaRPr lang="el-GR" sz="2000"/>
          </a:p>
        </p:txBody>
      </p:sp>
      <p:pic>
        <p:nvPicPr>
          <p:cNvPr id="89092" name="Picture 4" descr="lesrib04b.jpg (90525 bytes)"/>
          <p:cNvPicPr>
            <a:picLocks noChangeAspect="1" noChangeArrowheads="1"/>
          </p:cNvPicPr>
          <p:nvPr/>
        </p:nvPicPr>
        <p:blipFill>
          <a:blip r:embed="rId3"/>
          <a:srcRect/>
          <a:stretch>
            <a:fillRect/>
          </a:stretch>
        </p:blipFill>
        <p:spPr bwMode="auto">
          <a:xfrm>
            <a:off x="4414838" y="2000250"/>
            <a:ext cx="4086225" cy="3071813"/>
          </a:xfrm>
          <a:prstGeom prst="rect">
            <a:avLst/>
          </a:prstGeom>
          <a:noFill/>
          <a:ln w="9525">
            <a:noFill/>
            <a:miter lim="800000"/>
            <a:headEnd/>
            <a:tailEnd/>
          </a:ln>
        </p:spPr>
      </p:pic>
      <p:sp>
        <p:nvSpPr>
          <p:cNvPr id="89093" name="5 - Ορθογώνιο"/>
          <p:cNvSpPr>
            <a:spLocks noChangeArrowheads="1"/>
          </p:cNvSpPr>
          <p:nvPr/>
        </p:nvSpPr>
        <p:spPr bwMode="auto">
          <a:xfrm>
            <a:off x="5357813" y="5357813"/>
            <a:ext cx="2493962" cy="400050"/>
          </a:xfrm>
          <a:prstGeom prst="rect">
            <a:avLst/>
          </a:prstGeom>
          <a:noFill/>
          <a:ln w="9525">
            <a:noFill/>
            <a:miter lim="800000"/>
            <a:headEnd/>
            <a:tailEnd/>
          </a:ln>
        </p:spPr>
        <p:txBody>
          <a:bodyPr wrap="none">
            <a:spAutoFit/>
          </a:bodyPr>
          <a:lstStyle/>
          <a:p>
            <a:r>
              <a:rPr lang="en-US" sz="2000" i="1"/>
              <a:t>II biopsy: </a:t>
            </a:r>
            <a:r>
              <a:rPr lang="en-US" sz="2000" b="1" i="1"/>
              <a:t>Class IV</a:t>
            </a:r>
            <a:endParaRPr lang="el-GR" sz="200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1 - Τίτλος"/>
          <p:cNvSpPr>
            <a:spLocks noGrp="1"/>
          </p:cNvSpPr>
          <p:nvPr>
            <p:ph type="title"/>
          </p:nvPr>
        </p:nvSpPr>
        <p:spPr/>
        <p:txBody>
          <a:bodyPr/>
          <a:lstStyle/>
          <a:p>
            <a:pPr>
              <a:defRPr/>
            </a:pPr>
            <a:r>
              <a:rPr lang="el-GR" sz="3200" b="1" i="1" smtClean="0">
                <a:solidFill>
                  <a:srgbClr val="C00000"/>
                </a:solidFill>
                <a:effectLst>
                  <a:outerShdw blurRad="38100" dist="38100" dir="2700000" algn="tl">
                    <a:srgbClr val="C0C0C0"/>
                  </a:outerShdw>
                </a:effectLst>
                <a:latin typeface="Comic Sans MS" pitchFamily="66" charset="0"/>
              </a:rPr>
              <a:t>ΜΕΤΑΤΡΟΠΗ ΙΙ</a:t>
            </a:r>
            <a:r>
              <a:rPr lang="en-US" sz="3200" b="1" i="1" smtClean="0">
                <a:solidFill>
                  <a:srgbClr val="C00000"/>
                </a:solidFill>
                <a:effectLst>
                  <a:outerShdw blurRad="38100" dist="38100" dir="2700000" algn="tl">
                    <a:srgbClr val="C0C0C0"/>
                  </a:outerShdw>
                </a:effectLst>
                <a:latin typeface="Comic Sans MS" pitchFamily="66" charset="0"/>
              </a:rPr>
              <a:t>IA</a:t>
            </a:r>
            <a:r>
              <a:rPr lang="el-GR" sz="3200" b="1" i="1" smtClean="0">
                <a:solidFill>
                  <a:srgbClr val="C00000"/>
                </a:solidFill>
                <a:effectLst>
                  <a:outerShdw blurRad="38100" dist="38100" dir="2700000" algn="tl">
                    <a:srgbClr val="C0C0C0"/>
                  </a:outerShdw>
                </a:effectLst>
                <a:latin typeface="Comic Sans MS" pitchFamily="66" charset="0"/>
              </a:rPr>
              <a:t> ΣΕ ΙΙΙ</a:t>
            </a:r>
            <a:r>
              <a:rPr lang="en-US" sz="3200" b="1" i="1" smtClean="0">
                <a:solidFill>
                  <a:srgbClr val="C00000"/>
                </a:solidFill>
                <a:effectLst>
                  <a:outerShdw blurRad="38100" dist="38100" dir="2700000" algn="tl">
                    <a:srgbClr val="C0C0C0"/>
                  </a:outerShdw>
                </a:effectLst>
                <a:latin typeface="Comic Sans MS" pitchFamily="66" charset="0"/>
              </a:rPr>
              <a:t>S</a:t>
            </a:r>
            <a:endParaRPr lang="el-GR" sz="3200" smtClean="0">
              <a:effectLst>
                <a:outerShdw blurRad="38100" dist="38100" dir="2700000" algn="tl">
                  <a:srgbClr val="C0C0C0"/>
                </a:outerShdw>
              </a:effectLst>
            </a:endParaRPr>
          </a:p>
        </p:txBody>
      </p:sp>
      <p:pic>
        <p:nvPicPr>
          <p:cNvPr id="90114" name="Picture 2" descr="lesrib09b.jpg (105813 bytes)"/>
          <p:cNvPicPr>
            <a:picLocks noChangeAspect="1" noChangeArrowheads="1"/>
          </p:cNvPicPr>
          <p:nvPr/>
        </p:nvPicPr>
        <p:blipFill>
          <a:blip r:embed="rId2"/>
          <a:srcRect/>
          <a:stretch>
            <a:fillRect/>
          </a:stretch>
        </p:blipFill>
        <p:spPr bwMode="auto">
          <a:xfrm>
            <a:off x="230188" y="2006600"/>
            <a:ext cx="4198937" cy="3208338"/>
          </a:xfrm>
          <a:prstGeom prst="rect">
            <a:avLst/>
          </a:prstGeom>
          <a:noFill/>
          <a:ln w="9525">
            <a:noFill/>
            <a:miter lim="800000"/>
            <a:headEnd/>
            <a:tailEnd/>
          </a:ln>
        </p:spPr>
      </p:pic>
      <p:sp>
        <p:nvSpPr>
          <p:cNvPr id="90115" name="3 - Ορθογώνιο"/>
          <p:cNvSpPr>
            <a:spLocks noChangeArrowheads="1"/>
          </p:cNvSpPr>
          <p:nvPr/>
        </p:nvSpPr>
        <p:spPr bwMode="auto">
          <a:xfrm>
            <a:off x="1000125" y="5500688"/>
            <a:ext cx="2811463" cy="396875"/>
          </a:xfrm>
          <a:prstGeom prst="rect">
            <a:avLst/>
          </a:prstGeom>
          <a:noFill/>
          <a:ln w="9525">
            <a:noFill/>
            <a:miter lim="800000"/>
            <a:headEnd/>
            <a:tailEnd/>
          </a:ln>
        </p:spPr>
        <p:txBody>
          <a:bodyPr wrap="none">
            <a:spAutoFit/>
          </a:bodyPr>
          <a:lstStyle/>
          <a:p>
            <a:r>
              <a:rPr lang="en-US" sz="2000" i="1"/>
              <a:t>I biopsy: </a:t>
            </a:r>
            <a:r>
              <a:rPr lang="en-US" sz="2000" b="1" i="1"/>
              <a:t>Class III</a:t>
            </a:r>
            <a:r>
              <a:rPr lang="el-GR" sz="2000" b="1" i="1"/>
              <a:t>(Α)</a:t>
            </a:r>
            <a:endParaRPr lang="el-GR" sz="2000"/>
          </a:p>
        </p:txBody>
      </p:sp>
      <p:pic>
        <p:nvPicPr>
          <p:cNvPr id="90116" name="Picture 4" descr="lesrib10b.jpg (88536 bytes)"/>
          <p:cNvPicPr>
            <a:picLocks noChangeAspect="1" noChangeArrowheads="1"/>
          </p:cNvPicPr>
          <p:nvPr/>
        </p:nvPicPr>
        <p:blipFill>
          <a:blip r:embed="rId3"/>
          <a:srcRect/>
          <a:stretch>
            <a:fillRect/>
          </a:stretch>
        </p:blipFill>
        <p:spPr bwMode="auto">
          <a:xfrm>
            <a:off x="4572000" y="2000250"/>
            <a:ext cx="4276725" cy="3216275"/>
          </a:xfrm>
          <a:prstGeom prst="rect">
            <a:avLst/>
          </a:prstGeom>
          <a:noFill/>
          <a:ln w="9525">
            <a:noFill/>
            <a:miter lim="800000"/>
            <a:headEnd/>
            <a:tailEnd/>
          </a:ln>
        </p:spPr>
      </p:pic>
      <p:sp>
        <p:nvSpPr>
          <p:cNvPr id="90117" name="5 - Ορθογώνιο"/>
          <p:cNvSpPr>
            <a:spLocks noChangeArrowheads="1"/>
          </p:cNvSpPr>
          <p:nvPr/>
        </p:nvSpPr>
        <p:spPr bwMode="auto">
          <a:xfrm>
            <a:off x="5000625" y="5429250"/>
            <a:ext cx="3940175" cy="400050"/>
          </a:xfrm>
          <a:prstGeom prst="rect">
            <a:avLst/>
          </a:prstGeom>
          <a:noFill/>
          <a:ln w="9525">
            <a:noFill/>
            <a:miter lim="800000"/>
            <a:headEnd/>
            <a:tailEnd/>
          </a:ln>
        </p:spPr>
        <p:txBody>
          <a:bodyPr wrap="none">
            <a:spAutoFit/>
          </a:bodyPr>
          <a:lstStyle/>
          <a:p>
            <a:r>
              <a:rPr lang="en-US" sz="2000" i="1"/>
              <a:t>II biopsy:</a:t>
            </a:r>
            <a:r>
              <a:rPr lang="en-US" sz="2000" b="1" i="1"/>
              <a:t> Class III sclerosing</a:t>
            </a:r>
            <a:endParaRPr lang="el-GR" sz="200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1 - Τίτλος"/>
          <p:cNvSpPr>
            <a:spLocks noGrp="1"/>
          </p:cNvSpPr>
          <p:nvPr>
            <p:ph type="title"/>
          </p:nvPr>
        </p:nvSpPr>
        <p:spPr/>
        <p:txBody>
          <a:bodyPr/>
          <a:lstStyle/>
          <a:p>
            <a:pPr>
              <a:defRPr/>
            </a:pPr>
            <a:r>
              <a:rPr lang="el-GR" sz="3200" b="1" i="1" smtClean="0">
                <a:solidFill>
                  <a:srgbClr val="C00000"/>
                </a:solidFill>
                <a:effectLst>
                  <a:outerShdw blurRad="38100" dist="38100" dir="2700000" algn="tl">
                    <a:srgbClr val="C0C0C0"/>
                  </a:outerShdw>
                </a:effectLst>
                <a:latin typeface="Comic Sans MS" pitchFamily="66" charset="0"/>
              </a:rPr>
              <a:t>ΜΕΤΑΤΡΟΠΗ Ι</a:t>
            </a:r>
            <a:r>
              <a:rPr lang="en-US" sz="3200" b="1" i="1" smtClean="0">
                <a:solidFill>
                  <a:srgbClr val="C00000"/>
                </a:solidFill>
                <a:effectLst>
                  <a:outerShdw blurRad="38100" dist="38100" dir="2700000" algn="tl">
                    <a:srgbClr val="C0C0C0"/>
                  </a:outerShdw>
                </a:effectLst>
                <a:latin typeface="Comic Sans MS" pitchFamily="66" charset="0"/>
              </a:rPr>
              <a:t>V</a:t>
            </a:r>
            <a:r>
              <a:rPr lang="el-GR" sz="3200" b="1" i="1" smtClean="0">
                <a:solidFill>
                  <a:srgbClr val="C00000"/>
                </a:solidFill>
                <a:effectLst>
                  <a:outerShdw blurRad="38100" dist="38100" dir="2700000" algn="tl">
                    <a:srgbClr val="C0C0C0"/>
                  </a:outerShdw>
                </a:effectLst>
                <a:latin typeface="Comic Sans MS" pitchFamily="66" charset="0"/>
              </a:rPr>
              <a:t> ΣΕ Ι</a:t>
            </a:r>
            <a:r>
              <a:rPr lang="en-US" sz="3200" b="1" i="1" smtClean="0">
                <a:solidFill>
                  <a:srgbClr val="C00000"/>
                </a:solidFill>
                <a:effectLst>
                  <a:outerShdw blurRad="38100" dist="38100" dir="2700000" algn="tl">
                    <a:srgbClr val="C0C0C0"/>
                  </a:outerShdw>
                </a:effectLst>
                <a:latin typeface="Comic Sans MS" pitchFamily="66" charset="0"/>
              </a:rPr>
              <a:t>V+CRESSENTIC</a:t>
            </a:r>
            <a:endParaRPr lang="el-GR" sz="3200" smtClean="0">
              <a:effectLst>
                <a:outerShdw blurRad="38100" dist="38100" dir="2700000" algn="tl">
                  <a:srgbClr val="C0C0C0"/>
                </a:outerShdw>
              </a:effectLst>
            </a:endParaRPr>
          </a:p>
        </p:txBody>
      </p:sp>
      <p:pic>
        <p:nvPicPr>
          <p:cNvPr id="91138" name="Picture 2" descr="lesrib08b.jpg (93016 bytes)"/>
          <p:cNvPicPr>
            <a:picLocks noChangeAspect="1" noChangeArrowheads="1"/>
          </p:cNvPicPr>
          <p:nvPr/>
        </p:nvPicPr>
        <p:blipFill>
          <a:blip r:embed="rId2"/>
          <a:srcRect/>
          <a:stretch>
            <a:fillRect/>
          </a:stretch>
        </p:blipFill>
        <p:spPr bwMode="auto">
          <a:xfrm>
            <a:off x="4786313" y="2000250"/>
            <a:ext cx="4189412" cy="3151188"/>
          </a:xfrm>
          <a:prstGeom prst="rect">
            <a:avLst/>
          </a:prstGeom>
          <a:noFill/>
          <a:ln w="9525">
            <a:noFill/>
            <a:miter lim="800000"/>
            <a:headEnd/>
            <a:tailEnd/>
          </a:ln>
        </p:spPr>
      </p:pic>
      <p:sp>
        <p:nvSpPr>
          <p:cNvPr id="91139" name="7 - Ορθογώνιο"/>
          <p:cNvSpPr>
            <a:spLocks noChangeArrowheads="1"/>
          </p:cNvSpPr>
          <p:nvPr/>
        </p:nvSpPr>
        <p:spPr bwMode="auto">
          <a:xfrm>
            <a:off x="1285875" y="5500688"/>
            <a:ext cx="2389188" cy="400050"/>
          </a:xfrm>
          <a:prstGeom prst="rect">
            <a:avLst/>
          </a:prstGeom>
          <a:noFill/>
          <a:ln w="9525">
            <a:noFill/>
            <a:miter lim="800000"/>
            <a:headEnd/>
            <a:tailEnd/>
          </a:ln>
        </p:spPr>
        <p:txBody>
          <a:bodyPr wrap="none">
            <a:spAutoFit/>
          </a:bodyPr>
          <a:lstStyle/>
          <a:p>
            <a:r>
              <a:rPr lang="en-US" sz="2000" i="1"/>
              <a:t>I biopsy:</a:t>
            </a:r>
            <a:r>
              <a:rPr lang="en-US" sz="2000" b="1" i="1"/>
              <a:t> Class IV</a:t>
            </a:r>
            <a:endParaRPr lang="el-GR" sz="2000"/>
          </a:p>
        </p:txBody>
      </p:sp>
      <p:pic>
        <p:nvPicPr>
          <p:cNvPr id="91140" name="Picture 8" descr="lesrib07b.jpg (88577 bytes)"/>
          <p:cNvPicPr>
            <a:picLocks noChangeAspect="1" noChangeArrowheads="1"/>
          </p:cNvPicPr>
          <p:nvPr/>
        </p:nvPicPr>
        <p:blipFill>
          <a:blip r:embed="rId3"/>
          <a:srcRect/>
          <a:stretch>
            <a:fillRect/>
          </a:stretch>
        </p:blipFill>
        <p:spPr bwMode="auto">
          <a:xfrm>
            <a:off x="142875" y="2000250"/>
            <a:ext cx="4230688" cy="3181350"/>
          </a:xfrm>
          <a:prstGeom prst="rect">
            <a:avLst/>
          </a:prstGeom>
          <a:noFill/>
          <a:ln w="9525">
            <a:noFill/>
            <a:miter lim="800000"/>
            <a:headEnd/>
            <a:tailEnd/>
          </a:ln>
        </p:spPr>
      </p:pic>
      <p:sp>
        <p:nvSpPr>
          <p:cNvPr id="91141" name="9 - Ορθογώνιο"/>
          <p:cNvSpPr>
            <a:spLocks noChangeArrowheads="1"/>
          </p:cNvSpPr>
          <p:nvPr/>
        </p:nvSpPr>
        <p:spPr bwMode="auto">
          <a:xfrm>
            <a:off x="5429250" y="5429250"/>
            <a:ext cx="3552825" cy="400050"/>
          </a:xfrm>
          <a:prstGeom prst="rect">
            <a:avLst/>
          </a:prstGeom>
          <a:noFill/>
          <a:ln w="9525">
            <a:noFill/>
            <a:miter lim="800000"/>
            <a:headEnd/>
            <a:tailEnd/>
          </a:ln>
        </p:spPr>
        <p:txBody>
          <a:bodyPr>
            <a:spAutoFit/>
          </a:bodyPr>
          <a:lstStyle/>
          <a:p>
            <a:r>
              <a:rPr lang="en-US" sz="2000" i="1"/>
              <a:t>II biopsy: </a:t>
            </a:r>
            <a:r>
              <a:rPr lang="en-US" sz="2000" b="1" i="1"/>
              <a:t>Class IV + extra</a:t>
            </a:r>
            <a:endParaRPr lang="el-GR" sz="200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1 - Τίτλος"/>
          <p:cNvSpPr>
            <a:spLocks noGrp="1"/>
          </p:cNvSpPr>
          <p:nvPr>
            <p:ph type="title"/>
          </p:nvPr>
        </p:nvSpPr>
        <p:spPr/>
        <p:txBody>
          <a:bodyPr/>
          <a:lstStyle/>
          <a:p>
            <a:pPr>
              <a:defRPr/>
            </a:pPr>
            <a:r>
              <a:rPr lang="el-GR" sz="3200" b="1" i="1" smtClean="0">
                <a:solidFill>
                  <a:srgbClr val="C00000"/>
                </a:solidFill>
                <a:effectLst>
                  <a:outerShdw blurRad="38100" dist="38100" dir="2700000" algn="tl">
                    <a:srgbClr val="C0C0C0"/>
                  </a:outerShdw>
                </a:effectLst>
                <a:latin typeface="Comic Sans MS" pitchFamily="66" charset="0"/>
              </a:rPr>
              <a:t>ΜΕΤΑΤΡΟΠΗ </a:t>
            </a:r>
            <a:r>
              <a:rPr lang="en-US" sz="3200" b="1" i="1" smtClean="0">
                <a:solidFill>
                  <a:srgbClr val="C00000"/>
                </a:solidFill>
                <a:effectLst>
                  <a:outerShdw blurRad="38100" dist="38100" dir="2700000" algn="tl">
                    <a:srgbClr val="C0C0C0"/>
                  </a:outerShdw>
                </a:effectLst>
                <a:latin typeface="Comic Sans MS" pitchFamily="66" charset="0"/>
              </a:rPr>
              <a:t>V</a:t>
            </a:r>
            <a:r>
              <a:rPr lang="el-GR" sz="3200" b="1" i="1" smtClean="0">
                <a:solidFill>
                  <a:srgbClr val="C00000"/>
                </a:solidFill>
                <a:effectLst>
                  <a:outerShdw blurRad="38100" dist="38100" dir="2700000" algn="tl">
                    <a:srgbClr val="C0C0C0"/>
                  </a:outerShdw>
                </a:effectLst>
                <a:latin typeface="Comic Sans MS" pitchFamily="66" charset="0"/>
              </a:rPr>
              <a:t> ΣΕ </a:t>
            </a:r>
            <a:r>
              <a:rPr lang="en-US" sz="3200" b="1" i="1" smtClean="0">
                <a:solidFill>
                  <a:srgbClr val="C00000"/>
                </a:solidFill>
                <a:effectLst>
                  <a:outerShdw blurRad="38100" dist="38100" dir="2700000" algn="tl">
                    <a:srgbClr val="C0C0C0"/>
                  </a:outerShdw>
                </a:effectLst>
                <a:latin typeface="Comic Sans MS" pitchFamily="66" charset="0"/>
              </a:rPr>
              <a:t>V+</a:t>
            </a:r>
            <a:r>
              <a:rPr lang="el-GR" sz="3200" b="1" i="1" smtClean="0">
                <a:solidFill>
                  <a:srgbClr val="C00000"/>
                </a:solidFill>
                <a:effectLst>
                  <a:outerShdw blurRad="38100" dist="38100" dir="2700000" algn="tl">
                    <a:srgbClr val="C0C0C0"/>
                  </a:outerShdw>
                </a:effectLst>
                <a:latin typeface="Comic Sans MS" pitchFamily="66" charset="0"/>
              </a:rPr>
              <a:t>ΙΙΙ</a:t>
            </a:r>
            <a:endParaRPr lang="el-GR" sz="3200" smtClean="0">
              <a:effectLst>
                <a:outerShdw blurRad="38100" dist="38100" dir="2700000" algn="tl">
                  <a:srgbClr val="C0C0C0"/>
                </a:outerShdw>
              </a:effectLst>
            </a:endParaRPr>
          </a:p>
        </p:txBody>
      </p:sp>
      <p:pic>
        <p:nvPicPr>
          <p:cNvPr id="92162" name="Picture 2" descr="lesrib13b.jpg (92816 bytes)"/>
          <p:cNvPicPr>
            <a:picLocks noChangeAspect="1" noChangeArrowheads="1"/>
          </p:cNvPicPr>
          <p:nvPr/>
        </p:nvPicPr>
        <p:blipFill>
          <a:blip r:embed="rId2"/>
          <a:srcRect/>
          <a:stretch>
            <a:fillRect/>
          </a:stretch>
        </p:blipFill>
        <p:spPr bwMode="auto">
          <a:xfrm>
            <a:off x="357188" y="2214563"/>
            <a:ext cx="4000500" cy="3008312"/>
          </a:xfrm>
          <a:prstGeom prst="rect">
            <a:avLst/>
          </a:prstGeom>
          <a:noFill/>
          <a:ln w="9525">
            <a:noFill/>
            <a:miter lim="800000"/>
            <a:headEnd/>
            <a:tailEnd/>
          </a:ln>
        </p:spPr>
      </p:pic>
      <p:pic>
        <p:nvPicPr>
          <p:cNvPr id="92163" name="Picture 4" descr="lesrib14b.jpg (80803 bytes)"/>
          <p:cNvPicPr>
            <a:picLocks noChangeAspect="1" noChangeArrowheads="1"/>
          </p:cNvPicPr>
          <p:nvPr/>
        </p:nvPicPr>
        <p:blipFill>
          <a:blip r:embed="rId3"/>
          <a:srcRect/>
          <a:stretch>
            <a:fillRect/>
          </a:stretch>
        </p:blipFill>
        <p:spPr bwMode="auto">
          <a:xfrm>
            <a:off x="4929188" y="2214563"/>
            <a:ext cx="3895725" cy="2928937"/>
          </a:xfrm>
          <a:prstGeom prst="rect">
            <a:avLst/>
          </a:prstGeom>
          <a:noFill/>
          <a:ln w="9525">
            <a:noFill/>
            <a:miter lim="800000"/>
            <a:headEnd/>
            <a:tailEnd/>
          </a:ln>
        </p:spPr>
      </p:pic>
      <p:sp>
        <p:nvSpPr>
          <p:cNvPr id="92164" name="4 - Ορθογώνιο"/>
          <p:cNvSpPr>
            <a:spLocks noChangeArrowheads="1"/>
          </p:cNvSpPr>
          <p:nvPr/>
        </p:nvSpPr>
        <p:spPr bwMode="auto">
          <a:xfrm>
            <a:off x="928688" y="5429250"/>
            <a:ext cx="2249487" cy="400050"/>
          </a:xfrm>
          <a:prstGeom prst="rect">
            <a:avLst/>
          </a:prstGeom>
          <a:noFill/>
          <a:ln w="9525">
            <a:noFill/>
            <a:miter lim="800000"/>
            <a:headEnd/>
            <a:tailEnd/>
          </a:ln>
        </p:spPr>
        <p:txBody>
          <a:bodyPr wrap="none">
            <a:spAutoFit/>
          </a:bodyPr>
          <a:lstStyle/>
          <a:p>
            <a:r>
              <a:rPr lang="en-US" sz="2000" i="1"/>
              <a:t>I biopsy:</a:t>
            </a:r>
            <a:r>
              <a:rPr lang="en-US" sz="2000" b="1" i="1"/>
              <a:t> Class V</a:t>
            </a:r>
            <a:endParaRPr lang="el-GR" sz="2000"/>
          </a:p>
        </p:txBody>
      </p:sp>
      <p:sp>
        <p:nvSpPr>
          <p:cNvPr id="92165" name="5 - Ορθογώνιο"/>
          <p:cNvSpPr>
            <a:spLocks noChangeArrowheads="1"/>
          </p:cNvSpPr>
          <p:nvPr/>
        </p:nvSpPr>
        <p:spPr bwMode="auto">
          <a:xfrm>
            <a:off x="5643563" y="5286375"/>
            <a:ext cx="3151187" cy="400050"/>
          </a:xfrm>
          <a:prstGeom prst="rect">
            <a:avLst/>
          </a:prstGeom>
          <a:noFill/>
          <a:ln w="9525">
            <a:noFill/>
            <a:miter lim="800000"/>
            <a:headEnd/>
            <a:tailEnd/>
          </a:ln>
        </p:spPr>
        <p:txBody>
          <a:bodyPr wrap="none">
            <a:spAutoFit/>
          </a:bodyPr>
          <a:lstStyle/>
          <a:p>
            <a:r>
              <a:rPr lang="en-US" sz="2000" i="1"/>
              <a:t>II biopsy: </a:t>
            </a:r>
            <a:r>
              <a:rPr lang="en-US" sz="2000" b="1" i="1"/>
              <a:t>Class V + III</a:t>
            </a:r>
            <a:endParaRPr lang="el-GR" sz="200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1 - Τίτλος"/>
          <p:cNvSpPr>
            <a:spLocks noGrp="1"/>
          </p:cNvSpPr>
          <p:nvPr>
            <p:ph type="title" idx="4294967295"/>
          </p:nvPr>
        </p:nvSpPr>
        <p:spPr/>
        <p:txBody>
          <a:bodyPr/>
          <a:lstStyle/>
          <a:p>
            <a:pPr>
              <a:defRPr/>
            </a:pPr>
            <a:r>
              <a:rPr lang="en-US" sz="3200" b="1" i="1" smtClean="0">
                <a:solidFill>
                  <a:srgbClr val="FF0000"/>
                </a:solidFill>
                <a:effectLst>
                  <a:outerShdw blurRad="38100" dist="38100" dir="2700000" algn="tl">
                    <a:srgbClr val="C0C0C0"/>
                  </a:outerShdw>
                </a:effectLst>
                <a:latin typeface="Comic Sans MS" pitchFamily="66" charset="0"/>
                <a:cs typeface="Arial" charset="0"/>
              </a:rPr>
              <a:t>Membranous lupus nephritis (LN)</a:t>
            </a:r>
            <a:endParaRPr lang="el-GR" sz="3200" b="1" i="1" smtClean="0">
              <a:solidFill>
                <a:srgbClr val="FF0000"/>
              </a:solidFill>
              <a:effectLst>
                <a:outerShdw blurRad="38100" dist="38100" dir="2700000" algn="tl">
                  <a:srgbClr val="C0C0C0"/>
                </a:outerShdw>
              </a:effectLst>
              <a:latin typeface="Comic Sans MS" pitchFamily="66" charset="0"/>
              <a:cs typeface="Arial" charset="0"/>
            </a:endParaRPr>
          </a:p>
        </p:txBody>
      </p:sp>
      <p:sp>
        <p:nvSpPr>
          <p:cNvPr id="93186" name="3 - TextBox"/>
          <p:cNvSpPr txBox="1">
            <a:spLocks noChangeArrowheads="1"/>
          </p:cNvSpPr>
          <p:nvPr/>
        </p:nvSpPr>
        <p:spPr bwMode="auto">
          <a:xfrm>
            <a:off x="0" y="1714500"/>
            <a:ext cx="9001125" cy="4664075"/>
          </a:xfrm>
          <a:prstGeom prst="rect">
            <a:avLst/>
          </a:prstGeom>
          <a:noFill/>
          <a:ln w="9525">
            <a:noFill/>
            <a:miter lim="800000"/>
            <a:headEnd/>
            <a:tailEnd/>
          </a:ln>
        </p:spPr>
        <p:txBody>
          <a:bodyPr>
            <a:spAutoFit/>
          </a:bodyPr>
          <a:lstStyle/>
          <a:p>
            <a:r>
              <a:rPr lang="el-GR" sz="2000" b="1" i="1">
                <a:solidFill>
                  <a:srgbClr val="00B050"/>
                </a:solidFill>
              </a:rPr>
              <a:t>Μεμβρανώδης ΝΛ: </a:t>
            </a:r>
            <a:r>
              <a:rPr lang="el-GR" sz="2000" i="1"/>
              <a:t>Εμφανίζεται στο 10-20% των ασθενών με ΝΛ. Προβάλλει με λευκωματουρία (3,3-5,4</a:t>
            </a:r>
            <a:r>
              <a:rPr lang="en-US" sz="2000" i="1"/>
              <a:t>g/24h), </a:t>
            </a:r>
            <a:r>
              <a:rPr lang="el-GR" sz="2000" i="1"/>
              <a:t>υπολευκωματιναιμία </a:t>
            </a:r>
          </a:p>
          <a:p>
            <a:r>
              <a:rPr lang="el-GR" sz="2000" i="1"/>
              <a:t>(2,5-3,0 </a:t>
            </a:r>
            <a:r>
              <a:rPr lang="en-US" sz="2000" i="1"/>
              <a:t>mg/dL), </a:t>
            </a:r>
            <a:r>
              <a:rPr lang="el-GR" sz="2000" i="1"/>
              <a:t>οίδημα, φυσιολογική ή ελαφρά αυξημένη </a:t>
            </a:r>
            <a:r>
              <a:rPr lang="en-US" sz="2000" i="1"/>
              <a:t>SCr. </a:t>
            </a:r>
            <a:r>
              <a:rPr lang="el-GR" sz="2000" i="1"/>
              <a:t>Μπορεί να συνυπάρχουν μικροσκοπιοκή αιματουρία, υπέρταση.</a:t>
            </a:r>
          </a:p>
          <a:p>
            <a:endParaRPr lang="el-GR" sz="2000" i="1"/>
          </a:p>
          <a:p>
            <a:r>
              <a:rPr lang="el-GR" sz="2000" i="1"/>
              <a:t>Η ύπαρξη έντονα ενεργού ιζήματος με σημαντική αιματουρία και κυτταρικούς κυλίνδρους  με πιθανά επηρεασμένη νεφρική λειτουργία κατευθύνει προς συνυπάρχουσα υπερπλαστική ΝΛ (ΙΙΙ ή </a:t>
            </a:r>
            <a:r>
              <a:rPr lang="en-US" sz="2000" i="1"/>
              <a:t>IV)</a:t>
            </a:r>
            <a:r>
              <a:rPr lang="el-GR" sz="2000" i="1"/>
              <a:t>, η οποία έχει σαφώς χειρότερη πρόγνωση (σε 79 ασθενείς με ΜΝΛ 36 είχαν  αμιγή κατηγορία </a:t>
            </a:r>
            <a:r>
              <a:rPr lang="en-US" sz="2000" i="1"/>
              <a:t>V</a:t>
            </a:r>
            <a:r>
              <a:rPr lang="el-GR" sz="2000" i="1"/>
              <a:t>, 15  </a:t>
            </a:r>
            <a:r>
              <a:rPr lang="en-US" sz="2000" i="1"/>
              <a:t>V+III, 28 V+IV</a:t>
            </a:r>
            <a:r>
              <a:rPr lang="el-GR" sz="2000" i="1"/>
              <a:t>)</a:t>
            </a:r>
            <a:r>
              <a:rPr lang="en-US" sz="2000" i="1"/>
              <a:t>.</a:t>
            </a:r>
          </a:p>
          <a:p>
            <a:endParaRPr lang="el-GR" sz="2000" i="1"/>
          </a:p>
          <a:p>
            <a:r>
              <a:rPr lang="el-GR" sz="2000" b="1" i="1">
                <a:solidFill>
                  <a:schemeClr val="folHlink"/>
                </a:solidFill>
              </a:rPr>
              <a:t>     </a:t>
            </a:r>
            <a:r>
              <a:rPr lang="en-US" sz="2000" b="1" i="1">
                <a:solidFill>
                  <a:schemeClr val="folHlink"/>
                </a:solidFill>
              </a:rPr>
              <a:t>H </a:t>
            </a:r>
            <a:r>
              <a:rPr lang="el-GR" sz="2000" b="1" i="1">
                <a:solidFill>
                  <a:schemeClr val="folHlink"/>
                </a:solidFill>
              </a:rPr>
              <a:t>πορεία προς ΧΝΝ 5 γίνεται συνήθως μετά από μετατροπή σε    </a:t>
            </a:r>
          </a:p>
          <a:p>
            <a:r>
              <a:rPr lang="el-GR" sz="2000" b="1" i="1">
                <a:solidFill>
                  <a:schemeClr val="folHlink"/>
                </a:solidFill>
              </a:rPr>
              <a:t>     υπερπλαστική μορφή (ΙΙΙ, </a:t>
            </a:r>
            <a:r>
              <a:rPr lang="en-US" sz="2000" b="1" i="1">
                <a:solidFill>
                  <a:schemeClr val="folHlink"/>
                </a:solidFill>
              </a:rPr>
              <a:t>IV)</a:t>
            </a:r>
            <a:r>
              <a:rPr lang="el-GR" sz="2000" b="1" i="1">
                <a:solidFill>
                  <a:schemeClr val="folHlink"/>
                </a:solidFill>
              </a:rPr>
              <a:t> με πιθανότητα μετατροπής στα 10 </a:t>
            </a:r>
          </a:p>
          <a:p>
            <a:r>
              <a:rPr lang="el-GR" sz="2000" b="1" i="1">
                <a:solidFill>
                  <a:schemeClr val="folHlink"/>
                </a:solidFill>
              </a:rPr>
              <a:t>     χρόνια 35</a:t>
            </a:r>
            <a:r>
              <a:rPr lang="en-US" sz="2000" b="1" i="1">
                <a:solidFill>
                  <a:schemeClr val="folHlink"/>
                </a:solidFill>
              </a:rPr>
              <a:t>±</a:t>
            </a:r>
            <a:r>
              <a:rPr lang="el-GR" sz="2000" b="1" i="1">
                <a:solidFill>
                  <a:schemeClr val="folHlink"/>
                </a:solidFill>
              </a:rPr>
              <a:t>8%</a:t>
            </a:r>
            <a:r>
              <a:rPr lang="el-GR" sz="2000" b="1" i="1"/>
              <a:t> ή μετά από θρόμβωση και μόνο σπάνια μετά από </a:t>
            </a:r>
          </a:p>
          <a:p>
            <a:r>
              <a:rPr lang="el-GR" sz="2000" b="1" i="1"/>
              <a:t>     εξέλιξη σε αμιγή σκλήρυνση</a:t>
            </a:r>
          </a:p>
        </p:txBody>
      </p:sp>
      <p:sp>
        <p:nvSpPr>
          <p:cNvPr id="72706" name="2 - Ορθογώνιο"/>
          <p:cNvSpPr>
            <a:spLocks noChangeArrowheads="1"/>
          </p:cNvSpPr>
          <p:nvPr/>
        </p:nvSpPr>
        <p:spPr bwMode="auto">
          <a:xfrm>
            <a:off x="5697538" y="6583363"/>
            <a:ext cx="3446462" cy="274637"/>
          </a:xfrm>
          <a:prstGeom prst="rect">
            <a:avLst/>
          </a:prstGeom>
          <a:noFill/>
          <a:ln w="9525">
            <a:noFill/>
            <a:miter lim="800000"/>
            <a:headEnd/>
            <a:tailEnd/>
          </a:ln>
        </p:spPr>
        <p:txBody>
          <a:bodyPr wrap="none">
            <a:spAutoFit/>
          </a:bodyPr>
          <a:lstStyle/>
          <a:p>
            <a:pPr>
              <a:defRPr/>
            </a:pPr>
            <a:r>
              <a:rPr lang="en-US" sz="1200" i="1">
                <a:effectLst>
                  <a:outerShdw blurRad="38100" dist="38100" dir="2700000" algn="tl">
                    <a:srgbClr val="C0C0C0"/>
                  </a:outerShdw>
                </a:effectLst>
              </a:rPr>
              <a:t>Nephrol Dial Transplant (2002) 17: 1771–1778</a:t>
            </a:r>
            <a:endParaRPr lang="el-GR" sz="1200" i="1">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1 - Τίτλος"/>
          <p:cNvSpPr>
            <a:spLocks noGrp="1"/>
          </p:cNvSpPr>
          <p:nvPr>
            <p:ph type="title" idx="4294967295"/>
          </p:nvPr>
        </p:nvSpPr>
        <p:spPr>
          <a:xfrm>
            <a:off x="-396875" y="274638"/>
            <a:ext cx="9937750" cy="1143000"/>
          </a:xfrm>
        </p:spPr>
        <p:txBody>
          <a:bodyPr/>
          <a:lstStyle/>
          <a:p>
            <a:pPr>
              <a:defRPr/>
            </a:pPr>
            <a:r>
              <a:rPr lang="en-US" sz="3200" b="1" i="1" smtClean="0">
                <a:solidFill>
                  <a:srgbClr val="FF0000"/>
                </a:solidFill>
                <a:effectLst>
                  <a:outerShdw blurRad="38100" dist="38100" dir="2700000" algn="tl">
                    <a:srgbClr val="C0C0C0"/>
                  </a:outerShdw>
                </a:effectLst>
                <a:latin typeface="Comic Sans MS" pitchFamily="66" charset="0"/>
                <a:cs typeface="Arial" charset="0"/>
              </a:rPr>
              <a:t>Factors affecting outcome and prognosis in membranous lupus nephropathy</a:t>
            </a:r>
            <a:r>
              <a:rPr lang="en-US" sz="4000" b="1" smtClean="0">
                <a:effectLst>
                  <a:outerShdw blurRad="38100" dist="38100" dir="2700000" algn="tl">
                    <a:srgbClr val="C0C0C0"/>
                  </a:outerShdw>
                </a:effectLst>
                <a:latin typeface="Comic Sans MS" pitchFamily="66" charset="0"/>
              </a:rPr>
              <a:t/>
            </a:r>
            <a:br>
              <a:rPr lang="en-US" sz="4000" b="1" smtClean="0">
                <a:effectLst>
                  <a:outerShdw blurRad="38100" dist="38100" dir="2700000" algn="tl">
                    <a:srgbClr val="C0C0C0"/>
                  </a:outerShdw>
                </a:effectLst>
                <a:latin typeface="Comic Sans MS" pitchFamily="66" charset="0"/>
              </a:rPr>
            </a:br>
            <a:endParaRPr lang="en-GB" sz="4000" b="1" smtClean="0">
              <a:effectLst>
                <a:outerShdw blurRad="38100" dist="38100" dir="2700000" algn="tl">
                  <a:srgbClr val="C0C0C0"/>
                </a:outerShdw>
              </a:effectLst>
              <a:latin typeface="Comic Sans MS" pitchFamily="66" charset="0"/>
            </a:endParaRPr>
          </a:p>
        </p:txBody>
      </p:sp>
      <p:pic>
        <p:nvPicPr>
          <p:cNvPr id="94210" name="Picture 2"/>
          <p:cNvPicPr>
            <a:picLocks noChangeAspect="1" noChangeArrowheads="1"/>
          </p:cNvPicPr>
          <p:nvPr/>
        </p:nvPicPr>
        <p:blipFill>
          <a:blip r:embed="rId2"/>
          <a:srcRect/>
          <a:stretch>
            <a:fillRect/>
          </a:stretch>
        </p:blipFill>
        <p:spPr bwMode="auto">
          <a:xfrm>
            <a:off x="1692275" y="1484313"/>
            <a:ext cx="6515100" cy="4437062"/>
          </a:xfrm>
          <a:prstGeom prst="rect">
            <a:avLst/>
          </a:prstGeom>
          <a:noFill/>
          <a:ln w="9525">
            <a:noFill/>
            <a:miter lim="800000"/>
            <a:headEnd/>
            <a:tailEnd/>
          </a:ln>
        </p:spPr>
      </p:pic>
      <p:sp>
        <p:nvSpPr>
          <p:cNvPr id="94211" name="3 - Ορθογώνιο"/>
          <p:cNvSpPr>
            <a:spLocks noChangeArrowheads="1"/>
          </p:cNvSpPr>
          <p:nvPr/>
        </p:nvSpPr>
        <p:spPr bwMode="auto">
          <a:xfrm>
            <a:off x="250825" y="5876925"/>
            <a:ext cx="8429625" cy="523875"/>
          </a:xfrm>
          <a:prstGeom prst="rect">
            <a:avLst/>
          </a:prstGeom>
          <a:noFill/>
          <a:ln w="9525">
            <a:noFill/>
            <a:miter lim="800000"/>
            <a:headEnd/>
            <a:tailEnd/>
          </a:ln>
        </p:spPr>
        <p:txBody>
          <a:bodyPr>
            <a:spAutoFit/>
          </a:bodyPr>
          <a:lstStyle/>
          <a:p>
            <a:r>
              <a:rPr lang="el-GR" sz="1400" i="1"/>
              <a:t>                      </a:t>
            </a:r>
            <a:r>
              <a:rPr lang="en-US" sz="1400" i="1"/>
              <a:t>Renal survival estimated by the Kaplan–Meier method (mean follow-up of 6.9 years)</a:t>
            </a:r>
            <a:endParaRPr lang="el-GR" sz="1400" i="1"/>
          </a:p>
          <a:p>
            <a:r>
              <a:rPr lang="el-GR" sz="1400" i="1"/>
              <a:t> ΝΛ </a:t>
            </a:r>
            <a:r>
              <a:rPr lang="el-GR" sz="1400" b="1" i="1"/>
              <a:t>κατηγ</a:t>
            </a:r>
            <a:r>
              <a:rPr lang="en-US" sz="1400" b="1" i="1"/>
              <a:t>o</a:t>
            </a:r>
            <a:r>
              <a:rPr lang="el-GR" sz="1400" b="1" i="1"/>
              <a:t>ρία </a:t>
            </a:r>
            <a:r>
              <a:rPr lang="en-US" sz="1400" b="1" i="1"/>
              <a:t>V </a:t>
            </a:r>
            <a:r>
              <a:rPr lang="el-GR" sz="1400" b="1" i="1"/>
              <a:t>χωρίς </a:t>
            </a:r>
            <a:r>
              <a:rPr lang="en-US" sz="1400" b="1" i="1"/>
              <a:t>V+III </a:t>
            </a:r>
            <a:r>
              <a:rPr lang="el-GR" sz="1400" b="1" i="1"/>
              <a:t>ή </a:t>
            </a:r>
            <a:r>
              <a:rPr lang="en-US" sz="1400" b="1" i="1"/>
              <a:t>V+IV</a:t>
            </a:r>
            <a:endParaRPr lang="el-GR" sz="1400" b="1" i="1"/>
          </a:p>
        </p:txBody>
      </p:sp>
      <p:sp>
        <p:nvSpPr>
          <p:cNvPr id="94212" name="Text Box 5"/>
          <p:cNvSpPr txBox="1">
            <a:spLocks noChangeArrowheads="1"/>
          </p:cNvSpPr>
          <p:nvPr/>
        </p:nvSpPr>
        <p:spPr bwMode="auto">
          <a:xfrm>
            <a:off x="3059113" y="1341438"/>
            <a:ext cx="865187" cy="304800"/>
          </a:xfrm>
          <a:prstGeom prst="rect">
            <a:avLst/>
          </a:prstGeom>
          <a:noFill/>
          <a:ln w="9525">
            <a:noFill/>
            <a:miter lim="800000"/>
            <a:headEnd/>
            <a:tailEnd/>
          </a:ln>
        </p:spPr>
        <p:txBody>
          <a:bodyPr>
            <a:spAutoFit/>
          </a:bodyPr>
          <a:lstStyle/>
          <a:p>
            <a:pPr>
              <a:spcBef>
                <a:spcPct val="50000"/>
              </a:spcBef>
            </a:pPr>
            <a:r>
              <a:rPr lang="el-GR" sz="1400" b="1">
                <a:solidFill>
                  <a:srgbClr val="009900"/>
                </a:solidFill>
              </a:rPr>
              <a:t>97</a:t>
            </a:r>
            <a:r>
              <a:rPr lang="en-US" sz="1400" b="1">
                <a:solidFill>
                  <a:srgbClr val="009900"/>
                </a:solidFill>
              </a:rPr>
              <a:t>±</a:t>
            </a:r>
            <a:r>
              <a:rPr lang="el-GR" sz="1400" b="1">
                <a:solidFill>
                  <a:srgbClr val="009900"/>
                </a:solidFill>
              </a:rPr>
              <a:t>2%</a:t>
            </a:r>
            <a:endParaRPr lang="en-US" sz="1400" b="1">
              <a:solidFill>
                <a:srgbClr val="009900"/>
              </a:solidFill>
            </a:endParaRPr>
          </a:p>
        </p:txBody>
      </p:sp>
      <p:sp>
        <p:nvSpPr>
          <p:cNvPr id="94213" name="Line 6"/>
          <p:cNvSpPr>
            <a:spLocks noChangeShapeType="1"/>
          </p:cNvSpPr>
          <p:nvPr/>
        </p:nvSpPr>
        <p:spPr bwMode="auto">
          <a:xfrm flipV="1">
            <a:off x="3419475" y="1643063"/>
            <a:ext cx="46038" cy="3657600"/>
          </a:xfrm>
          <a:prstGeom prst="line">
            <a:avLst/>
          </a:prstGeom>
          <a:noFill/>
          <a:ln w="28575">
            <a:solidFill>
              <a:srgbClr val="009900"/>
            </a:solidFill>
            <a:prstDash val="sysDot"/>
            <a:round/>
            <a:headEnd/>
            <a:tailEnd/>
          </a:ln>
        </p:spPr>
        <p:txBody>
          <a:bodyPr/>
          <a:lstStyle/>
          <a:p>
            <a:endParaRPr lang="el-GR"/>
          </a:p>
        </p:txBody>
      </p:sp>
      <p:sp>
        <p:nvSpPr>
          <p:cNvPr id="94214" name="Line 7"/>
          <p:cNvSpPr>
            <a:spLocks noChangeShapeType="1"/>
          </p:cNvSpPr>
          <p:nvPr/>
        </p:nvSpPr>
        <p:spPr bwMode="auto">
          <a:xfrm flipV="1">
            <a:off x="4572000" y="1989138"/>
            <a:ext cx="0" cy="3311525"/>
          </a:xfrm>
          <a:prstGeom prst="line">
            <a:avLst/>
          </a:prstGeom>
          <a:noFill/>
          <a:ln w="28575">
            <a:solidFill>
              <a:schemeClr val="hlink"/>
            </a:solidFill>
            <a:prstDash val="dashDot"/>
            <a:round/>
            <a:headEnd/>
            <a:tailEnd/>
          </a:ln>
        </p:spPr>
        <p:txBody>
          <a:bodyPr/>
          <a:lstStyle/>
          <a:p>
            <a:endParaRPr lang="el-GR"/>
          </a:p>
        </p:txBody>
      </p:sp>
      <p:sp>
        <p:nvSpPr>
          <p:cNvPr id="94215" name="Text Box 8"/>
          <p:cNvSpPr txBox="1">
            <a:spLocks noChangeArrowheads="1"/>
          </p:cNvSpPr>
          <p:nvPr/>
        </p:nvSpPr>
        <p:spPr bwMode="auto">
          <a:xfrm>
            <a:off x="4427538" y="1557338"/>
            <a:ext cx="935037" cy="304800"/>
          </a:xfrm>
          <a:prstGeom prst="rect">
            <a:avLst/>
          </a:prstGeom>
          <a:noFill/>
          <a:ln w="9525">
            <a:noFill/>
            <a:miter lim="800000"/>
            <a:headEnd/>
            <a:tailEnd/>
          </a:ln>
        </p:spPr>
        <p:txBody>
          <a:bodyPr>
            <a:spAutoFit/>
          </a:bodyPr>
          <a:lstStyle/>
          <a:p>
            <a:pPr>
              <a:spcBef>
                <a:spcPct val="50000"/>
              </a:spcBef>
            </a:pPr>
            <a:r>
              <a:rPr lang="el-GR" sz="1400" b="1">
                <a:solidFill>
                  <a:schemeClr val="hlink"/>
                </a:solidFill>
              </a:rPr>
              <a:t>88</a:t>
            </a:r>
            <a:r>
              <a:rPr lang="en-US" sz="1400" b="1">
                <a:solidFill>
                  <a:schemeClr val="hlink"/>
                </a:solidFill>
              </a:rPr>
              <a:t>±</a:t>
            </a:r>
            <a:r>
              <a:rPr lang="el-GR" sz="1400" b="1">
                <a:solidFill>
                  <a:schemeClr val="hlink"/>
                </a:solidFill>
              </a:rPr>
              <a:t>6%</a:t>
            </a:r>
            <a:endParaRPr lang="en-US" sz="1400" b="1">
              <a:solidFill>
                <a:schemeClr val="hlink"/>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1 - Τίτλος"/>
          <p:cNvSpPr>
            <a:spLocks noGrp="1"/>
          </p:cNvSpPr>
          <p:nvPr>
            <p:ph type="title" idx="4294967295"/>
          </p:nvPr>
        </p:nvSpPr>
        <p:spPr>
          <a:xfrm>
            <a:off x="-180975" y="274638"/>
            <a:ext cx="9145588" cy="1143000"/>
          </a:xfrm>
        </p:spPr>
        <p:txBody>
          <a:bodyPr/>
          <a:lstStyle/>
          <a:p>
            <a:pPr>
              <a:defRPr/>
            </a:pPr>
            <a:r>
              <a:rPr lang="en-GB" sz="3200" b="1" i="1" smtClean="0">
                <a:solidFill>
                  <a:srgbClr val="FF0000"/>
                </a:solidFill>
                <a:effectLst>
                  <a:outerShdw blurRad="38100" dist="38100" dir="2700000" algn="tl">
                    <a:srgbClr val="C0C0C0"/>
                  </a:outerShdw>
                </a:effectLst>
              </a:rPr>
              <a:t>Long-Term Outcome in Systemic Lupus</a:t>
            </a:r>
            <a:br>
              <a:rPr lang="en-GB" sz="3200" b="1" i="1" smtClean="0">
                <a:solidFill>
                  <a:srgbClr val="FF0000"/>
                </a:solidFill>
                <a:effectLst>
                  <a:outerShdw blurRad="38100" dist="38100" dir="2700000" algn="tl">
                    <a:srgbClr val="C0C0C0"/>
                  </a:outerShdw>
                </a:effectLst>
              </a:rPr>
            </a:br>
            <a:r>
              <a:rPr lang="en-GB" sz="3200" b="1" i="1" smtClean="0">
                <a:solidFill>
                  <a:srgbClr val="FF0000"/>
                </a:solidFill>
                <a:effectLst>
                  <a:outerShdw blurRad="38100" dist="38100" dir="2700000" algn="tl">
                    <a:srgbClr val="C0C0C0"/>
                  </a:outerShdw>
                </a:effectLst>
              </a:rPr>
              <a:t>   Erythematosus Membranous Glomerulonephritis</a:t>
            </a:r>
          </a:p>
        </p:txBody>
      </p:sp>
      <p:pic>
        <p:nvPicPr>
          <p:cNvPr id="95234" name="Picture 3"/>
          <p:cNvPicPr>
            <a:picLocks noChangeAspect="1" noChangeArrowheads="1"/>
          </p:cNvPicPr>
          <p:nvPr/>
        </p:nvPicPr>
        <p:blipFill>
          <a:blip r:embed="rId2"/>
          <a:srcRect/>
          <a:stretch>
            <a:fillRect/>
          </a:stretch>
        </p:blipFill>
        <p:spPr bwMode="auto">
          <a:xfrm>
            <a:off x="6888163" y="6715125"/>
            <a:ext cx="2255837" cy="142875"/>
          </a:xfrm>
          <a:prstGeom prst="rect">
            <a:avLst/>
          </a:prstGeom>
          <a:noFill/>
          <a:ln w="9525">
            <a:noFill/>
            <a:miter lim="800000"/>
            <a:headEnd/>
            <a:tailEnd/>
          </a:ln>
        </p:spPr>
      </p:pic>
      <p:pic>
        <p:nvPicPr>
          <p:cNvPr id="95235" name="Picture 4"/>
          <p:cNvPicPr>
            <a:picLocks noChangeAspect="1" noChangeArrowheads="1"/>
          </p:cNvPicPr>
          <p:nvPr/>
        </p:nvPicPr>
        <p:blipFill>
          <a:blip r:embed="rId3"/>
          <a:srcRect/>
          <a:stretch>
            <a:fillRect/>
          </a:stretch>
        </p:blipFill>
        <p:spPr bwMode="auto">
          <a:xfrm>
            <a:off x="1979613" y="1700213"/>
            <a:ext cx="5267325" cy="3476625"/>
          </a:xfrm>
          <a:prstGeom prst="rect">
            <a:avLst/>
          </a:prstGeom>
          <a:noFill/>
          <a:ln w="9525">
            <a:noFill/>
            <a:miter lim="800000"/>
            <a:headEnd/>
            <a:tailEnd/>
          </a:ln>
        </p:spPr>
      </p:pic>
      <p:sp>
        <p:nvSpPr>
          <p:cNvPr id="95236" name="5 - Ορθογώνιο"/>
          <p:cNvSpPr>
            <a:spLocks noChangeArrowheads="1"/>
          </p:cNvSpPr>
          <p:nvPr/>
        </p:nvSpPr>
        <p:spPr bwMode="auto">
          <a:xfrm>
            <a:off x="285750" y="5572125"/>
            <a:ext cx="8643938" cy="942975"/>
          </a:xfrm>
          <a:prstGeom prst="rect">
            <a:avLst/>
          </a:prstGeom>
          <a:noFill/>
          <a:ln w="9525">
            <a:noFill/>
            <a:miter lim="800000"/>
            <a:headEnd/>
            <a:tailEnd/>
          </a:ln>
        </p:spPr>
        <p:txBody>
          <a:bodyPr>
            <a:spAutoFit/>
          </a:bodyPr>
          <a:lstStyle/>
          <a:p>
            <a:r>
              <a:rPr lang="en-US" sz="1400" i="1"/>
              <a:t>Kaplan-Meier survival curves illustrate the differences</a:t>
            </a:r>
            <a:r>
              <a:rPr lang="el-GR" sz="1400" i="1"/>
              <a:t> </a:t>
            </a:r>
            <a:r>
              <a:rPr lang="en-US" sz="1400" i="1"/>
              <a:t>in survival rates among the three histologic study</a:t>
            </a:r>
            <a:r>
              <a:rPr lang="el-GR" sz="1400" i="1"/>
              <a:t> </a:t>
            </a:r>
            <a:r>
              <a:rPr lang="en-US" sz="1400" i="1"/>
              <a:t>groups. Survival rate differences between patients in the</a:t>
            </a:r>
            <a:r>
              <a:rPr lang="el-GR" sz="1400" i="1"/>
              <a:t> </a:t>
            </a:r>
            <a:r>
              <a:rPr lang="en-US" sz="1400" i="1"/>
              <a:t>study group with  50% inflammation (Vc  50% and Vd)</a:t>
            </a:r>
            <a:r>
              <a:rPr lang="el-GR" sz="1400" i="1"/>
              <a:t> </a:t>
            </a:r>
            <a:r>
              <a:rPr lang="en-US" sz="1400" i="1"/>
              <a:t>were significantly different (P &lt; 0.05) than those of patients</a:t>
            </a:r>
            <a:r>
              <a:rPr lang="el-GR" sz="1400" i="1"/>
              <a:t> </a:t>
            </a:r>
            <a:r>
              <a:rPr lang="en-US" sz="1400" i="1"/>
              <a:t>with no evidence of inflammation (Va and Yb).</a:t>
            </a:r>
            <a:endParaRPr lang="el-GR" sz="1400" i="1"/>
          </a:p>
        </p:txBody>
      </p:sp>
      <p:sp>
        <p:nvSpPr>
          <p:cNvPr id="95237" name="13 - TextBox"/>
          <p:cNvSpPr txBox="1">
            <a:spLocks noChangeArrowheads="1"/>
          </p:cNvSpPr>
          <p:nvPr/>
        </p:nvSpPr>
        <p:spPr bwMode="auto">
          <a:xfrm>
            <a:off x="4572000" y="2276475"/>
            <a:ext cx="785813" cy="276225"/>
          </a:xfrm>
          <a:prstGeom prst="rect">
            <a:avLst/>
          </a:prstGeom>
          <a:noFill/>
          <a:ln w="9525">
            <a:noFill/>
            <a:miter lim="800000"/>
            <a:headEnd/>
            <a:tailEnd/>
          </a:ln>
        </p:spPr>
        <p:txBody>
          <a:bodyPr>
            <a:spAutoFit/>
          </a:bodyPr>
          <a:lstStyle/>
          <a:p>
            <a:r>
              <a:rPr lang="el-GR" sz="1200" b="1">
                <a:solidFill>
                  <a:srgbClr val="FF0000"/>
                </a:solidFill>
              </a:rPr>
              <a:t>86%</a:t>
            </a:r>
          </a:p>
        </p:txBody>
      </p:sp>
      <p:sp>
        <p:nvSpPr>
          <p:cNvPr id="95238" name="14 - TextBox"/>
          <p:cNvSpPr txBox="1">
            <a:spLocks noChangeArrowheads="1"/>
          </p:cNvSpPr>
          <p:nvPr/>
        </p:nvSpPr>
        <p:spPr bwMode="auto">
          <a:xfrm>
            <a:off x="4143375" y="2643188"/>
            <a:ext cx="714375" cy="276225"/>
          </a:xfrm>
          <a:prstGeom prst="rect">
            <a:avLst/>
          </a:prstGeom>
          <a:noFill/>
          <a:ln w="9525">
            <a:noFill/>
            <a:miter lim="800000"/>
            <a:headEnd/>
            <a:tailEnd/>
          </a:ln>
        </p:spPr>
        <p:txBody>
          <a:bodyPr>
            <a:spAutoFit/>
          </a:bodyPr>
          <a:lstStyle/>
          <a:p>
            <a:r>
              <a:rPr lang="el-GR" sz="1200" b="1">
                <a:solidFill>
                  <a:srgbClr val="00B050"/>
                </a:solidFill>
              </a:rPr>
              <a:t>    72%</a:t>
            </a:r>
          </a:p>
        </p:txBody>
      </p:sp>
      <p:sp>
        <p:nvSpPr>
          <p:cNvPr id="95239" name="15 - TextBox"/>
          <p:cNvSpPr txBox="1">
            <a:spLocks noChangeArrowheads="1"/>
          </p:cNvSpPr>
          <p:nvPr/>
        </p:nvSpPr>
        <p:spPr bwMode="auto">
          <a:xfrm>
            <a:off x="4716463" y="3213100"/>
            <a:ext cx="642937" cy="276225"/>
          </a:xfrm>
          <a:prstGeom prst="rect">
            <a:avLst/>
          </a:prstGeom>
          <a:noFill/>
          <a:ln w="9525">
            <a:noFill/>
            <a:miter lim="800000"/>
            <a:headEnd/>
            <a:tailEnd/>
          </a:ln>
        </p:spPr>
        <p:txBody>
          <a:bodyPr>
            <a:spAutoFit/>
          </a:bodyPr>
          <a:lstStyle/>
          <a:p>
            <a:r>
              <a:rPr lang="en-US" sz="1200" b="1">
                <a:solidFill>
                  <a:schemeClr val="accent1"/>
                </a:solidFill>
              </a:rPr>
              <a:t>49%</a:t>
            </a:r>
            <a:endParaRPr lang="el-GR" sz="1200" b="1">
              <a:solidFill>
                <a:schemeClr val="accent1"/>
              </a:solidFill>
            </a:endParaRPr>
          </a:p>
        </p:txBody>
      </p:sp>
      <p:sp>
        <p:nvSpPr>
          <p:cNvPr id="95240" name="16 - TextBox"/>
          <p:cNvSpPr txBox="1">
            <a:spLocks noChangeArrowheads="1"/>
          </p:cNvSpPr>
          <p:nvPr/>
        </p:nvSpPr>
        <p:spPr bwMode="auto">
          <a:xfrm>
            <a:off x="6300788" y="2708275"/>
            <a:ext cx="1000125" cy="276225"/>
          </a:xfrm>
          <a:prstGeom prst="rect">
            <a:avLst/>
          </a:prstGeom>
          <a:noFill/>
          <a:ln w="9525">
            <a:noFill/>
            <a:miter lim="800000"/>
            <a:headEnd/>
            <a:tailEnd/>
          </a:ln>
        </p:spPr>
        <p:txBody>
          <a:bodyPr>
            <a:spAutoFit/>
          </a:bodyPr>
          <a:lstStyle/>
          <a:p>
            <a:r>
              <a:rPr lang="el-GR" sz="1200" b="1">
                <a:solidFill>
                  <a:srgbClr val="FF0000"/>
                </a:solidFill>
              </a:rPr>
              <a:t>72%</a:t>
            </a:r>
          </a:p>
        </p:txBody>
      </p:sp>
      <p:sp>
        <p:nvSpPr>
          <p:cNvPr id="95241" name="17 - TextBox"/>
          <p:cNvSpPr txBox="1">
            <a:spLocks noChangeArrowheads="1"/>
          </p:cNvSpPr>
          <p:nvPr/>
        </p:nvSpPr>
        <p:spPr bwMode="auto">
          <a:xfrm>
            <a:off x="6143625" y="3429000"/>
            <a:ext cx="857250" cy="276225"/>
          </a:xfrm>
          <a:prstGeom prst="rect">
            <a:avLst/>
          </a:prstGeom>
          <a:noFill/>
          <a:ln w="9525">
            <a:noFill/>
            <a:miter lim="800000"/>
            <a:headEnd/>
            <a:tailEnd/>
          </a:ln>
        </p:spPr>
        <p:txBody>
          <a:bodyPr>
            <a:spAutoFit/>
          </a:bodyPr>
          <a:lstStyle/>
          <a:p>
            <a:r>
              <a:rPr lang="el-GR" sz="1200" b="1">
                <a:solidFill>
                  <a:srgbClr val="00B050"/>
                </a:solidFill>
              </a:rPr>
              <a:t>   </a:t>
            </a:r>
            <a:r>
              <a:rPr lang="en-US" sz="1200" b="1">
                <a:solidFill>
                  <a:srgbClr val="00B050"/>
                </a:solidFill>
              </a:rPr>
              <a:t>48</a:t>
            </a:r>
            <a:r>
              <a:rPr lang="el-GR" sz="1200" b="1">
                <a:solidFill>
                  <a:srgbClr val="00B050"/>
                </a:solidFill>
              </a:rPr>
              <a:t>%</a:t>
            </a:r>
          </a:p>
        </p:txBody>
      </p:sp>
      <p:sp>
        <p:nvSpPr>
          <p:cNvPr id="95242" name="19 - TextBox"/>
          <p:cNvSpPr txBox="1">
            <a:spLocks noChangeArrowheads="1"/>
          </p:cNvSpPr>
          <p:nvPr/>
        </p:nvSpPr>
        <p:spPr bwMode="auto">
          <a:xfrm>
            <a:off x="6000750" y="3857625"/>
            <a:ext cx="857250" cy="369888"/>
          </a:xfrm>
          <a:prstGeom prst="rect">
            <a:avLst/>
          </a:prstGeom>
          <a:noFill/>
          <a:ln w="9525">
            <a:noFill/>
            <a:miter lim="800000"/>
            <a:headEnd/>
            <a:tailEnd/>
          </a:ln>
        </p:spPr>
        <p:txBody>
          <a:bodyPr>
            <a:spAutoFit/>
          </a:bodyPr>
          <a:lstStyle/>
          <a:p>
            <a:endParaRPr lang="en-GB" sz="2000"/>
          </a:p>
        </p:txBody>
      </p:sp>
      <p:sp>
        <p:nvSpPr>
          <p:cNvPr id="95243" name="20 - TextBox"/>
          <p:cNvSpPr txBox="1">
            <a:spLocks noChangeArrowheads="1"/>
          </p:cNvSpPr>
          <p:nvPr/>
        </p:nvSpPr>
        <p:spPr bwMode="auto">
          <a:xfrm>
            <a:off x="6010275" y="4081463"/>
            <a:ext cx="857250" cy="369887"/>
          </a:xfrm>
          <a:prstGeom prst="rect">
            <a:avLst/>
          </a:prstGeom>
          <a:noFill/>
          <a:ln w="9525">
            <a:noFill/>
            <a:miter lim="800000"/>
            <a:headEnd/>
            <a:tailEnd/>
          </a:ln>
        </p:spPr>
        <p:txBody>
          <a:bodyPr>
            <a:spAutoFit/>
          </a:bodyPr>
          <a:lstStyle/>
          <a:p>
            <a:endParaRPr lang="en-GB" sz="2000"/>
          </a:p>
        </p:txBody>
      </p:sp>
      <p:sp>
        <p:nvSpPr>
          <p:cNvPr id="95244" name="21 - TextBox"/>
          <p:cNvSpPr txBox="1">
            <a:spLocks noChangeArrowheads="1"/>
          </p:cNvSpPr>
          <p:nvPr/>
        </p:nvSpPr>
        <p:spPr bwMode="auto">
          <a:xfrm>
            <a:off x="6143625" y="4000500"/>
            <a:ext cx="785813" cy="396875"/>
          </a:xfrm>
          <a:prstGeom prst="rect">
            <a:avLst/>
          </a:prstGeom>
          <a:noFill/>
          <a:ln w="9525">
            <a:noFill/>
            <a:miter lim="800000"/>
            <a:headEnd/>
            <a:tailEnd/>
          </a:ln>
        </p:spPr>
        <p:txBody>
          <a:bodyPr>
            <a:spAutoFit/>
          </a:bodyPr>
          <a:lstStyle/>
          <a:p>
            <a:r>
              <a:rPr lang="el-GR" sz="1200" b="1">
                <a:solidFill>
                  <a:srgbClr val="00B0F0"/>
                </a:solidFill>
              </a:rPr>
              <a:t>   </a:t>
            </a:r>
            <a:r>
              <a:rPr lang="en-US" sz="1200" b="1">
                <a:solidFill>
                  <a:schemeClr val="accent1"/>
                </a:solidFill>
              </a:rPr>
              <a:t>20%</a:t>
            </a:r>
            <a:r>
              <a:rPr lang="en-US" sz="2000"/>
              <a:t> </a:t>
            </a:r>
            <a:endParaRPr lang="el-GR" sz="2000"/>
          </a:p>
        </p:txBody>
      </p:sp>
      <p:sp>
        <p:nvSpPr>
          <p:cNvPr id="95245" name="Text Box 15"/>
          <p:cNvSpPr txBox="1">
            <a:spLocks noChangeArrowheads="1"/>
          </p:cNvSpPr>
          <p:nvPr/>
        </p:nvSpPr>
        <p:spPr bwMode="auto">
          <a:xfrm>
            <a:off x="7308850" y="2276475"/>
            <a:ext cx="1439863" cy="376238"/>
          </a:xfrm>
          <a:prstGeom prst="rect">
            <a:avLst/>
          </a:prstGeom>
          <a:noFill/>
          <a:ln w="9525">
            <a:solidFill>
              <a:srgbClr val="FF0000"/>
            </a:solidFill>
            <a:miter lim="800000"/>
            <a:headEnd/>
            <a:tailEnd/>
          </a:ln>
        </p:spPr>
        <p:txBody>
          <a:bodyPr>
            <a:spAutoFit/>
          </a:bodyPr>
          <a:lstStyle/>
          <a:p>
            <a:pPr>
              <a:spcBef>
                <a:spcPct val="50000"/>
              </a:spcBef>
            </a:pPr>
            <a:r>
              <a:rPr lang="en-US" sz="1800">
                <a:solidFill>
                  <a:srgbClr val="FF0000"/>
                </a:solidFill>
              </a:rPr>
              <a:t>Class V</a:t>
            </a:r>
            <a:endParaRPr lang="en-GB" sz="1800">
              <a:solidFill>
                <a:srgbClr val="FF0000"/>
              </a:solidFill>
            </a:endParaRPr>
          </a:p>
        </p:txBody>
      </p:sp>
      <p:sp>
        <p:nvSpPr>
          <p:cNvPr id="95246" name="Text Box 16"/>
          <p:cNvSpPr txBox="1">
            <a:spLocks noChangeArrowheads="1"/>
          </p:cNvSpPr>
          <p:nvPr/>
        </p:nvSpPr>
        <p:spPr bwMode="auto">
          <a:xfrm>
            <a:off x="7308850" y="4005263"/>
            <a:ext cx="1584325" cy="406400"/>
          </a:xfrm>
          <a:prstGeom prst="rect">
            <a:avLst/>
          </a:prstGeom>
          <a:noFill/>
          <a:ln w="9525">
            <a:solidFill>
              <a:schemeClr val="accent1"/>
            </a:solidFill>
            <a:miter lim="800000"/>
            <a:headEnd/>
            <a:tailEnd/>
          </a:ln>
        </p:spPr>
        <p:txBody>
          <a:bodyPr>
            <a:spAutoFit/>
          </a:bodyPr>
          <a:lstStyle/>
          <a:p>
            <a:pPr>
              <a:spcBef>
                <a:spcPct val="50000"/>
              </a:spcBef>
            </a:pPr>
            <a:r>
              <a:rPr lang="en-US" sz="2000">
                <a:solidFill>
                  <a:schemeClr val="accent1"/>
                </a:solidFill>
              </a:rPr>
              <a:t>Class V+IV</a:t>
            </a:r>
            <a:endParaRPr lang="en-GB" sz="2000">
              <a:solidFill>
                <a:schemeClr val="accent1"/>
              </a:solidFill>
            </a:endParaRPr>
          </a:p>
        </p:txBody>
      </p:sp>
      <p:sp>
        <p:nvSpPr>
          <p:cNvPr id="95247" name="Line 16"/>
          <p:cNvSpPr>
            <a:spLocks noChangeShapeType="1"/>
          </p:cNvSpPr>
          <p:nvPr/>
        </p:nvSpPr>
        <p:spPr bwMode="auto">
          <a:xfrm>
            <a:off x="4787900" y="2636838"/>
            <a:ext cx="0" cy="2087562"/>
          </a:xfrm>
          <a:prstGeom prst="line">
            <a:avLst/>
          </a:prstGeom>
          <a:noFill/>
          <a:ln w="19050">
            <a:solidFill>
              <a:srgbClr val="FF0000"/>
            </a:solidFill>
            <a:prstDash val="dashDot"/>
            <a:round/>
            <a:headEnd/>
            <a:tailEnd/>
          </a:ln>
        </p:spPr>
        <p:txBody>
          <a:bodyPr/>
          <a:lstStyle/>
          <a:p>
            <a:endParaRPr lang="el-GR"/>
          </a:p>
        </p:txBody>
      </p:sp>
      <p:sp>
        <p:nvSpPr>
          <p:cNvPr id="95248" name="Line 17"/>
          <p:cNvSpPr>
            <a:spLocks noChangeShapeType="1"/>
          </p:cNvSpPr>
          <p:nvPr/>
        </p:nvSpPr>
        <p:spPr bwMode="auto">
          <a:xfrm flipV="1">
            <a:off x="6588125" y="2924175"/>
            <a:ext cx="0" cy="1800225"/>
          </a:xfrm>
          <a:prstGeom prst="line">
            <a:avLst/>
          </a:prstGeom>
          <a:noFill/>
          <a:ln w="19050">
            <a:solidFill>
              <a:schemeClr val="accent1"/>
            </a:solidFill>
            <a:prstDash val="dashDot"/>
            <a:round/>
            <a:headEnd/>
            <a:tailEnd/>
          </a:ln>
        </p:spPr>
        <p:txBody>
          <a:bodyPr/>
          <a:lstStyle/>
          <a:p>
            <a:endParaRPr lang="el-G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p:cNvSpPr>
          <p:nvPr>
            <p:ph type="title" idx="4294967295"/>
          </p:nvPr>
        </p:nvSpPr>
        <p:spPr>
          <a:xfrm>
            <a:off x="0" y="274638"/>
            <a:ext cx="9144000" cy="1143000"/>
          </a:xfrm>
        </p:spPr>
        <p:txBody>
          <a:bodyPr/>
          <a:lstStyle/>
          <a:p>
            <a:pPr>
              <a:defRPr/>
            </a:pPr>
            <a:r>
              <a:rPr lang="en-GB" sz="3200" b="1" i="1" smtClean="0">
                <a:solidFill>
                  <a:srgbClr val="FF0000"/>
                </a:solidFill>
                <a:effectLst>
                  <a:outerShdw blurRad="38100" dist="38100" dir="2700000" algn="tl">
                    <a:srgbClr val="C0C0C0"/>
                  </a:outerShdw>
                </a:effectLst>
              </a:rPr>
              <a:t>Evolution of Lesions Over 10 Years in</a:t>
            </a:r>
            <a:r>
              <a:rPr lang="en-GB" sz="4000" b="1" i="1" smtClean="0">
                <a:solidFill>
                  <a:srgbClr val="FF0000"/>
                </a:solidFill>
                <a:effectLst>
                  <a:outerShdw blurRad="38100" dist="38100" dir="2700000" algn="tl">
                    <a:srgbClr val="C0C0C0"/>
                  </a:outerShdw>
                </a:effectLst>
              </a:rPr>
              <a:t> </a:t>
            </a:r>
            <a:r>
              <a:rPr lang="en-GB" sz="3200" b="1" i="1" smtClean="0">
                <a:solidFill>
                  <a:srgbClr val="FF0000"/>
                </a:solidFill>
                <a:effectLst>
                  <a:outerShdw blurRad="38100" dist="38100" dir="2700000" algn="tl">
                    <a:srgbClr val="C0C0C0"/>
                  </a:outerShdw>
                </a:effectLst>
              </a:rPr>
              <a:t>a PatientWith SLE:Flowchart Approach to the New International Society of Nephrology (ISN)/Renal Pathology Society (RPS) Classification of Lupus Nephritis</a:t>
            </a:r>
          </a:p>
        </p:txBody>
      </p:sp>
      <p:sp>
        <p:nvSpPr>
          <p:cNvPr id="117763" name="Rectangle 3"/>
          <p:cNvSpPr>
            <a:spLocks noGrp="1"/>
          </p:cNvSpPr>
          <p:nvPr>
            <p:ph type="body" idx="4294967295"/>
          </p:nvPr>
        </p:nvSpPr>
        <p:spPr>
          <a:xfrm>
            <a:off x="179388" y="2133600"/>
            <a:ext cx="8964612" cy="4525963"/>
          </a:xfrm>
        </p:spPr>
        <p:txBody>
          <a:bodyPr/>
          <a:lstStyle/>
          <a:p>
            <a:pPr>
              <a:buFont typeface="Arial" charset="0"/>
              <a:buNone/>
              <a:defRPr/>
            </a:pPr>
            <a:r>
              <a:rPr lang="en-GB" sz="2000" i="1" smtClean="0">
                <a:solidFill>
                  <a:schemeClr val="accent1"/>
                </a:solidFill>
                <a:effectLst>
                  <a:outerShdw blurRad="38100" dist="38100" dir="2700000" algn="tl">
                    <a:srgbClr val="C0C0C0"/>
                  </a:outerShdw>
                </a:effectLst>
                <a:latin typeface="Comic Sans MS" pitchFamily="66" charset="0"/>
              </a:rPr>
              <a:t>First biopsy: </a:t>
            </a:r>
            <a:r>
              <a:rPr lang="en-GB" sz="2000" i="1" smtClean="0">
                <a:effectLst>
                  <a:outerShdw blurRad="38100" dist="38100" dir="2700000" algn="tl">
                    <a:srgbClr val="C0C0C0"/>
                  </a:outerShdw>
                </a:effectLst>
                <a:latin typeface="Comic Sans MS" pitchFamily="66" charset="0"/>
              </a:rPr>
              <a:t>The diagnosis was diffuse segmental lupus nephritis, ISN/RPS </a:t>
            </a:r>
            <a:r>
              <a:rPr lang="en-GB" sz="2000" b="1" i="1" smtClean="0">
                <a:effectLst>
                  <a:outerShdw blurRad="38100" dist="38100" dir="2700000" algn="tl">
                    <a:srgbClr val="C0C0C0"/>
                  </a:outerShdw>
                </a:effectLst>
                <a:latin typeface="Comic Sans MS" pitchFamily="66" charset="0"/>
              </a:rPr>
              <a:t>class IV-segmental, IVS(A)</a:t>
            </a:r>
          </a:p>
          <a:p>
            <a:pPr>
              <a:buFont typeface="Arial" charset="0"/>
              <a:buNone/>
              <a:defRPr/>
            </a:pPr>
            <a:r>
              <a:rPr lang="en-US" sz="2000" i="1" smtClean="0">
                <a:solidFill>
                  <a:schemeClr val="folHlink"/>
                </a:solidFill>
                <a:effectLst>
                  <a:outerShdw blurRad="38100" dist="38100" dir="2700000" algn="tl">
                    <a:srgbClr val="C0C0C0"/>
                  </a:outerShdw>
                </a:effectLst>
                <a:latin typeface="Comic Sans MS" pitchFamily="66" charset="0"/>
              </a:rPr>
              <a:t>Second biopsy: </a:t>
            </a:r>
            <a:r>
              <a:rPr lang="en-US" sz="2000" i="1" smtClean="0">
                <a:effectLst>
                  <a:outerShdw blurRad="38100" dist="38100" dir="2700000" algn="tl">
                    <a:srgbClr val="C0C0C0"/>
                  </a:outerShdw>
                </a:effectLst>
                <a:latin typeface="Comic Sans MS" pitchFamily="66" charset="0"/>
              </a:rPr>
              <a:t>The diagnosis was focal segmental and membranous lupus nephritis, ISN/RPS </a:t>
            </a:r>
            <a:r>
              <a:rPr lang="en-US" sz="2000" b="1" i="1" smtClean="0">
                <a:effectLst>
                  <a:outerShdw blurRad="38100" dist="38100" dir="2700000" algn="tl">
                    <a:srgbClr val="C0C0C0"/>
                  </a:outerShdw>
                </a:effectLst>
                <a:latin typeface="Comic Sans MS" pitchFamily="66" charset="0"/>
              </a:rPr>
              <a:t>class</a:t>
            </a:r>
            <a:r>
              <a:rPr lang="en-US" sz="2000" i="1" smtClean="0">
                <a:effectLst>
                  <a:outerShdw blurRad="38100" dist="38100" dir="2700000" algn="tl">
                    <a:srgbClr val="C0C0C0"/>
                  </a:outerShdw>
                </a:effectLst>
                <a:latin typeface="Comic Sans MS" pitchFamily="66" charset="0"/>
              </a:rPr>
              <a:t> </a:t>
            </a:r>
            <a:r>
              <a:rPr lang="en-US" sz="2000" b="1" i="1" smtClean="0">
                <a:effectLst>
                  <a:outerShdw blurRad="38100" dist="38100" dir="2700000" algn="tl">
                    <a:srgbClr val="C0C0C0"/>
                  </a:outerShdw>
                </a:effectLst>
                <a:latin typeface="Comic Sans MS" pitchFamily="66" charset="0"/>
              </a:rPr>
              <a:t>III (C) and class V</a:t>
            </a:r>
          </a:p>
          <a:p>
            <a:pPr>
              <a:buFont typeface="Arial" charset="0"/>
              <a:buNone/>
              <a:defRPr/>
            </a:pPr>
            <a:r>
              <a:rPr lang="en-US" sz="2000" i="1" smtClean="0">
                <a:solidFill>
                  <a:srgbClr val="009900"/>
                </a:solidFill>
                <a:effectLst>
                  <a:outerShdw blurRad="38100" dist="38100" dir="2700000" algn="tl">
                    <a:srgbClr val="C0C0C0"/>
                  </a:outerShdw>
                </a:effectLst>
                <a:latin typeface="Comic Sans MS" pitchFamily="66" charset="0"/>
              </a:rPr>
              <a:t>Third biopsy: </a:t>
            </a:r>
            <a:r>
              <a:rPr lang="en-US" sz="2000" i="1" smtClean="0">
                <a:effectLst>
                  <a:outerShdw blurRad="38100" dist="38100" dir="2700000" algn="tl">
                    <a:srgbClr val="C0C0C0"/>
                  </a:outerShdw>
                </a:effectLst>
                <a:latin typeface="Comic Sans MS" pitchFamily="66" charset="0"/>
              </a:rPr>
              <a:t>The diagnosis was membranous lupus nephritis, ISN/RPS </a:t>
            </a:r>
            <a:r>
              <a:rPr lang="en-US" sz="2000" b="1" i="1" smtClean="0">
                <a:effectLst>
                  <a:outerShdw blurRad="38100" dist="38100" dir="2700000" algn="tl">
                    <a:srgbClr val="C0C0C0"/>
                  </a:outerShdw>
                </a:effectLst>
                <a:latin typeface="Comic Sans MS" pitchFamily="66" charset="0"/>
              </a:rPr>
              <a:t>class V</a:t>
            </a:r>
          </a:p>
          <a:p>
            <a:pPr>
              <a:buFont typeface="Arial" charset="0"/>
              <a:buNone/>
              <a:defRPr/>
            </a:pPr>
            <a:r>
              <a:rPr lang="en-US" sz="2000" i="1" smtClean="0">
                <a:solidFill>
                  <a:schemeClr val="hlink"/>
                </a:solidFill>
                <a:effectLst>
                  <a:outerShdw blurRad="38100" dist="38100" dir="2700000" algn="tl">
                    <a:srgbClr val="C0C0C0"/>
                  </a:outerShdw>
                </a:effectLst>
                <a:latin typeface="Comic Sans MS" pitchFamily="66" charset="0"/>
              </a:rPr>
              <a:t>Foyrth biopsy:</a:t>
            </a:r>
            <a:r>
              <a:rPr lang="en-US" sz="2000" b="1" i="1" smtClean="0">
                <a:effectLst>
                  <a:outerShdw blurRad="38100" dist="38100" dir="2700000" algn="tl">
                    <a:srgbClr val="C0C0C0"/>
                  </a:outerShdw>
                </a:effectLst>
                <a:latin typeface="Comic Sans MS" pitchFamily="66" charset="0"/>
              </a:rPr>
              <a:t> </a:t>
            </a:r>
            <a:r>
              <a:rPr lang="en-US" sz="2000" i="1" smtClean="0">
                <a:effectLst>
                  <a:outerShdw blurRad="38100" dist="38100" dir="2700000" algn="tl">
                    <a:srgbClr val="C0C0C0"/>
                  </a:outerShdw>
                </a:effectLst>
                <a:latin typeface="Comic Sans MS" pitchFamily="66" charset="0"/>
              </a:rPr>
              <a:t>The diagnosis was diffuse global lupus nephritis, ISN/RPS </a:t>
            </a:r>
            <a:r>
              <a:rPr lang="en-US" sz="2000" b="1" i="1" smtClean="0">
                <a:effectLst>
                  <a:outerShdw blurRad="38100" dist="38100" dir="2700000" algn="tl">
                    <a:srgbClr val="C0C0C0"/>
                  </a:outerShdw>
                </a:effectLst>
                <a:latin typeface="Comic Sans MS" pitchFamily="66" charset="0"/>
              </a:rPr>
              <a:t>class IV-G (A/C)</a:t>
            </a:r>
          </a:p>
          <a:p>
            <a:pPr>
              <a:buFont typeface="Arial" charset="0"/>
              <a:buNone/>
              <a:defRPr/>
            </a:pPr>
            <a:r>
              <a:rPr lang="en-US" sz="2000" i="1" smtClean="0">
                <a:solidFill>
                  <a:srgbClr val="990000"/>
                </a:solidFill>
                <a:effectLst>
                  <a:outerShdw blurRad="38100" dist="38100" dir="2700000" algn="tl">
                    <a:srgbClr val="C0C0C0"/>
                  </a:outerShdw>
                </a:effectLst>
                <a:latin typeface="Comic Sans MS" pitchFamily="66" charset="0"/>
              </a:rPr>
              <a:t>Fifth biopsy:</a:t>
            </a:r>
            <a:r>
              <a:rPr lang="en-US" sz="2000" i="1" smtClean="0">
                <a:effectLst>
                  <a:outerShdw blurRad="38100" dist="38100" dir="2700000" algn="tl">
                    <a:srgbClr val="C0C0C0"/>
                  </a:outerShdw>
                </a:effectLst>
                <a:latin typeface="Comic Sans MS" pitchFamily="66" charset="0"/>
              </a:rPr>
              <a:t> The diagnosis was diffuse segmental lupus nephritis, ISN/RPS </a:t>
            </a:r>
            <a:r>
              <a:rPr lang="en-US" sz="2000" b="1" i="1" smtClean="0">
                <a:effectLst>
                  <a:outerShdw blurRad="38100" dist="38100" dir="2700000" algn="tl">
                    <a:srgbClr val="C0C0C0"/>
                  </a:outerShdw>
                </a:effectLst>
                <a:latin typeface="Comic Sans MS" pitchFamily="66" charset="0"/>
              </a:rPr>
              <a:t>class IV-S (A/C)</a:t>
            </a:r>
          </a:p>
          <a:p>
            <a:pPr>
              <a:buFont typeface="Arial" charset="0"/>
              <a:buNone/>
              <a:defRPr/>
            </a:pPr>
            <a:r>
              <a:rPr lang="en-US" sz="2000" i="1" smtClean="0">
                <a:solidFill>
                  <a:srgbClr val="FF0000"/>
                </a:solidFill>
                <a:effectLst>
                  <a:outerShdw blurRad="38100" dist="38100" dir="2700000" algn="tl">
                    <a:srgbClr val="C0C0C0"/>
                  </a:outerShdw>
                </a:effectLst>
                <a:latin typeface="Comic Sans MS" pitchFamily="66" charset="0"/>
              </a:rPr>
              <a:t>Sixth biopsy:</a:t>
            </a:r>
            <a:r>
              <a:rPr lang="en-US" sz="2000" i="1" smtClean="0">
                <a:effectLst>
                  <a:outerShdw blurRad="38100" dist="38100" dir="2700000" algn="tl">
                    <a:srgbClr val="C0C0C0"/>
                  </a:outerShdw>
                </a:effectLst>
                <a:latin typeface="Comic Sans MS" pitchFamily="66" charset="0"/>
              </a:rPr>
              <a:t> The diagnosis was diffuse segmental lupus nephritis, ISN/RPS </a:t>
            </a:r>
            <a:r>
              <a:rPr lang="en-US" sz="2000" b="1" i="1" smtClean="0">
                <a:effectLst>
                  <a:outerShdw blurRad="38100" dist="38100" dir="2700000" algn="tl">
                    <a:srgbClr val="C0C0C0"/>
                  </a:outerShdw>
                </a:effectLst>
                <a:latin typeface="Comic Sans MS" pitchFamily="66" charset="0"/>
              </a:rPr>
              <a:t>class IV-S (C)</a:t>
            </a:r>
          </a:p>
        </p:txBody>
      </p:sp>
      <p:sp>
        <p:nvSpPr>
          <p:cNvPr id="96259" name="Rectangle 4"/>
          <p:cNvSpPr>
            <a:spLocks noChangeArrowheads="1"/>
          </p:cNvSpPr>
          <p:nvPr/>
        </p:nvSpPr>
        <p:spPr bwMode="auto">
          <a:xfrm>
            <a:off x="6445250" y="6583363"/>
            <a:ext cx="2698750" cy="274637"/>
          </a:xfrm>
          <a:prstGeom prst="rect">
            <a:avLst/>
          </a:prstGeom>
          <a:noFill/>
          <a:ln w="9525">
            <a:noFill/>
            <a:miter lim="800000"/>
            <a:headEnd/>
            <a:tailEnd/>
          </a:ln>
        </p:spPr>
        <p:txBody>
          <a:bodyPr wrap="none">
            <a:spAutoFit/>
          </a:bodyPr>
          <a:lstStyle/>
          <a:p>
            <a:r>
              <a:rPr lang="en-GB" sz="1200" i="1">
                <a:latin typeface="Calibri" pitchFamily="34" charset="0"/>
              </a:rPr>
              <a:t>AJKD, </a:t>
            </a:r>
            <a:r>
              <a:rPr lang="en-GB" sz="1200">
                <a:latin typeface="Calibri" pitchFamily="34" charset="0"/>
              </a:rPr>
              <a:t> 47, No 1 (January), 2006: 184-190</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p:cNvSpPr>
          <p:nvPr>
            <p:ph type="title"/>
          </p:nvPr>
        </p:nvSpPr>
        <p:spPr>
          <a:xfrm>
            <a:off x="-323850" y="188913"/>
            <a:ext cx="9467850" cy="1079500"/>
          </a:xfrm>
        </p:spPr>
        <p:txBody>
          <a:bodyPr/>
          <a:lstStyle/>
          <a:p>
            <a:pPr>
              <a:defRPr/>
            </a:pPr>
            <a:r>
              <a:rPr lang="en-GB" sz="3200" b="1" i="1" smtClean="0">
                <a:solidFill>
                  <a:srgbClr val="FF0000"/>
                </a:solidFill>
                <a:effectLst>
                  <a:outerShdw blurRad="38100" dist="38100" dir="2700000" algn="tl">
                    <a:srgbClr val="C0C0C0"/>
                  </a:outerShdw>
                </a:effectLst>
                <a:latin typeface="Arial" charset="0"/>
              </a:rPr>
              <a:t>Νεφρίτιδα</a:t>
            </a:r>
            <a:r>
              <a:rPr lang="el-GR" sz="3200" b="1" i="1" smtClean="0">
                <a:solidFill>
                  <a:srgbClr val="FF0000"/>
                </a:solidFill>
                <a:effectLst>
                  <a:outerShdw blurRad="38100" dist="38100" dir="2700000" algn="tl">
                    <a:srgbClr val="C0C0C0"/>
                  </a:outerShdw>
                </a:effectLst>
                <a:latin typeface="Arial" charset="0"/>
              </a:rPr>
              <a:t> Λύκου</a:t>
            </a:r>
            <a:r>
              <a:rPr lang="en-US" sz="3200" b="1" i="1" smtClean="0">
                <a:solidFill>
                  <a:srgbClr val="FF0000"/>
                </a:solidFill>
                <a:effectLst>
                  <a:outerShdw blurRad="38100" dist="38100" dir="2700000" algn="tl">
                    <a:srgbClr val="C0C0C0"/>
                  </a:outerShdw>
                </a:effectLst>
                <a:latin typeface="Arial" charset="0"/>
              </a:rPr>
              <a:t>:</a:t>
            </a:r>
            <a:r>
              <a:rPr lang="en-GB" sz="3200" b="1" i="1" smtClean="0">
                <a:solidFill>
                  <a:srgbClr val="FF0000"/>
                </a:solidFill>
                <a:effectLst>
                  <a:outerShdw blurRad="38100" dist="38100" dir="2700000" algn="tl">
                    <a:srgbClr val="C0C0C0"/>
                  </a:outerShdw>
                </a:effectLst>
                <a:latin typeface="Arial" charset="0"/>
              </a:rPr>
              <a:t/>
            </a:r>
            <a:br>
              <a:rPr lang="en-GB" sz="3200" b="1" i="1" smtClean="0">
                <a:solidFill>
                  <a:srgbClr val="FF0000"/>
                </a:solidFill>
                <a:effectLst>
                  <a:outerShdw blurRad="38100" dist="38100" dir="2700000" algn="tl">
                    <a:srgbClr val="C0C0C0"/>
                  </a:outerShdw>
                </a:effectLst>
                <a:latin typeface="Arial" charset="0"/>
              </a:rPr>
            </a:br>
            <a:r>
              <a:rPr lang="en-GB" sz="3200" b="1" i="1" smtClean="0">
                <a:solidFill>
                  <a:srgbClr val="FF0000"/>
                </a:solidFill>
                <a:effectLst>
                  <a:outerShdw blurRad="38100" dist="38100" dir="2700000" algn="tl">
                    <a:srgbClr val="C0C0C0"/>
                  </a:outerShdw>
                </a:effectLst>
                <a:latin typeface="Arial" charset="0"/>
              </a:rPr>
              <a:t>Δυσμενείς Προγνωστικοί Παράγοντες</a:t>
            </a:r>
          </a:p>
        </p:txBody>
      </p:sp>
      <p:sp>
        <p:nvSpPr>
          <p:cNvPr id="120835" name="Rectangle 3"/>
          <p:cNvSpPr>
            <a:spLocks noGrp="1"/>
          </p:cNvSpPr>
          <p:nvPr>
            <p:ph type="body" idx="1"/>
          </p:nvPr>
        </p:nvSpPr>
        <p:spPr>
          <a:xfrm>
            <a:off x="468313" y="1484313"/>
            <a:ext cx="8229600" cy="4238625"/>
          </a:xfrm>
          <a:ln w="28575">
            <a:solidFill>
              <a:schemeClr val="hlink"/>
            </a:solidFill>
          </a:ln>
        </p:spPr>
        <p:txBody>
          <a:bodyPr/>
          <a:lstStyle/>
          <a:p>
            <a:pPr>
              <a:lnSpc>
                <a:spcPct val="90000"/>
              </a:lnSpc>
              <a:defRPr/>
            </a:pPr>
            <a:r>
              <a:rPr lang="en-GB" sz="2400" i="1" smtClean="0">
                <a:effectLst>
                  <a:outerShdw blurRad="38100" dist="38100" dir="2700000" algn="tl">
                    <a:srgbClr val="C0C0C0"/>
                  </a:outerShdw>
                </a:effectLst>
                <a:latin typeface="Comic Sans MS" pitchFamily="66" charset="0"/>
              </a:rPr>
              <a:t>νεαρή ηλικία</a:t>
            </a:r>
          </a:p>
          <a:p>
            <a:pPr>
              <a:lnSpc>
                <a:spcPct val="90000"/>
              </a:lnSpc>
              <a:defRPr/>
            </a:pPr>
            <a:r>
              <a:rPr lang="en-GB" sz="2400" b="1" i="1" smtClean="0">
                <a:effectLst>
                  <a:outerShdw blurRad="38100" dist="38100" dir="2700000" algn="tl">
                    <a:srgbClr val="C0C0C0"/>
                  </a:outerShdw>
                </a:effectLst>
                <a:latin typeface="Comic Sans MS" pitchFamily="66" charset="0"/>
              </a:rPr>
              <a:t>↑κρεατινίνη ορού</a:t>
            </a:r>
          </a:p>
          <a:p>
            <a:pPr>
              <a:lnSpc>
                <a:spcPct val="90000"/>
              </a:lnSpc>
              <a:defRPr/>
            </a:pPr>
            <a:r>
              <a:rPr lang="en-GB" sz="2400" i="1" smtClean="0">
                <a:effectLst>
                  <a:outerShdw blurRad="38100" dist="38100" dir="2700000" algn="tl">
                    <a:srgbClr val="C0C0C0"/>
                  </a:outerShdw>
                </a:effectLst>
                <a:latin typeface="Comic Sans MS" pitchFamily="66" charset="0"/>
              </a:rPr>
              <a:t>μεμβρανοϋπερπλαστικές βλάβες</a:t>
            </a:r>
          </a:p>
          <a:p>
            <a:pPr>
              <a:lnSpc>
                <a:spcPct val="90000"/>
              </a:lnSpc>
              <a:defRPr/>
            </a:pPr>
            <a:r>
              <a:rPr lang="en-GB" sz="2400" i="1" smtClean="0">
                <a:effectLst>
                  <a:outerShdw blurRad="38100" dist="38100" dir="2700000" algn="tl">
                    <a:srgbClr val="C0C0C0"/>
                  </a:outerShdw>
                </a:effectLst>
                <a:latin typeface="Comic Sans MS" pitchFamily="66" charset="0"/>
              </a:rPr>
              <a:t>υψηλός δείκτης χρονιότητας</a:t>
            </a:r>
          </a:p>
          <a:p>
            <a:pPr>
              <a:lnSpc>
                <a:spcPct val="90000"/>
              </a:lnSpc>
              <a:defRPr/>
            </a:pPr>
            <a:r>
              <a:rPr lang="en-GB" sz="2400" b="1" i="1" smtClean="0">
                <a:effectLst>
                  <a:outerShdw blurRad="38100" dist="38100" dir="2700000" algn="tl">
                    <a:srgbClr val="C0C0C0"/>
                  </a:outerShdw>
                </a:effectLst>
                <a:latin typeface="Comic Sans MS" pitchFamily="66" charset="0"/>
              </a:rPr>
              <a:t>αιματοκρίτης (&lt;26%)</a:t>
            </a:r>
          </a:p>
          <a:p>
            <a:pPr>
              <a:lnSpc>
                <a:spcPct val="90000"/>
              </a:lnSpc>
              <a:defRPr/>
            </a:pPr>
            <a:r>
              <a:rPr lang="en-GB" sz="2400" i="1" smtClean="0">
                <a:effectLst>
                  <a:outerShdw blurRad="38100" dist="38100" dir="2700000" algn="tl">
                    <a:srgbClr val="C0C0C0"/>
                  </a:outerShdw>
                </a:effectLst>
                <a:latin typeface="Comic Sans MS" pitchFamily="66" charset="0"/>
              </a:rPr>
              <a:t>πρωτεϊνουρία &gt;3g/24h</a:t>
            </a:r>
          </a:p>
          <a:p>
            <a:pPr>
              <a:lnSpc>
                <a:spcPct val="90000"/>
              </a:lnSpc>
              <a:defRPr/>
            </a:pPr>
            <a:r>
              <a:rPr lang="en-GB" sz="2400" i="1" smtClean="0">
                <a:effectLst>
                  <a:outerShdw blurRad="38100" dist="38100" dir="2700000" algn="tl">
                    <a:srgbClr val="C0C0C0"/>
                  </a:outerShdw>
                </a:effectLst>
                <a:latin typeface="Comic Sans MS" pitchFamily="66" charset="0"/>
              </a:rPr>
              <a:t>μηνοειδείς σχηματισμοί, σωληναριακή</a:t>
            </a:r>
            <a:r>
              <a:rPr lang="el-GR" sz="2400" i="1" smtClean="0">
                <a:effectLst>
                  <a:outerShdw blurRad="38100" dist="38100" dir="2700000" algn="tl">
                    <a:srgbClr val="C0C0C0"/>
                  </a:outerShdw>
                </a:effectLst>
                <a:latin typeface="Comic Sans MS" pitchFamily="66" charset="0"/>
              </a:rPr>
              <a:t> </a:t>
            </a:r>
            <a:r>
              <a:rPr lang="en-GB" sz="2400" i="1" smtClean="0">
                <a:effectLst>
                  <a:outerShdw blurRad="38100" dist="38100" dir="2700000" algn="tl">
                    <a:srgbClr val="C0C0C0"/>
                  </a:outerShdw>
                </a:effectLst>
                <a:latin typeface="Comic Sans MS" pitchFamily="66" charset="0"/>
              </a:rPr>
              <a:t>ατροφία, σπειραματοσκλήρυνση</a:t>
            </a:r>
          </a:p>
          <a:p>
            <a:pPr>
              <a:lnSpc>
                <a:spcPct val="90000"/>
              </a:lnSpc>
              <a:defRPr/>
            </a:pPr>
            <a:r>
              <a:rPr lang="en-GB" sz="2400" b="1" i="1" smtClean="0">
                <a:effectLst>
                  <a:outerShdw blurRad="38100" dist="38100" dir="2700000" algn="tl">
                    <a:srgbClr val="C0C0C0"/>
                  </a:outerShdw>
                </a:effectLst>
                <a:latin typeface="Comic Sans MS" pitchFamily="66" charset="0"/>
              </a:rPr>
              <a:t>αποτυχία επίτευξης ύφεσης/ υποτροπές</a:t>
            </a:r>
          </a:p>
        </p:txBody>
      </p:sp>
      <p:sp>
        <p:nvSpPr>
          <p:cNvPr id="120837" name="Text Box 5"/>
          <p:cNvSpPr txBox="1">
            <a:spLocks noChangeArrowheads="1"/>
          </p:cNvSpPr>
          <p:nvPr/>
        </p:nvSpPr>
        <p:spPr bwMode="auto">
          <a:xfrm>
            <a:off x="323850" y="5805488"/>
            <a:ext cx="8640763" cy="701675"/>
          </a:xfrm>
          <a:prstGeom prst="rect">
            <a:avLst/>
          </a:prstGeom>
          <a:noFill/>
          <a:ln w="9525">
            <a:noFill/>
            <a:miter lim="800000"/>
            <a:headEnd/>
            <a:tailEnd/>
          </a:ln>
          <a:effectLst/>
        </p:spPr>
        <p:txBody>
          <a:bodyPr>
            <a:spAutoFit/>
          </a:bodyPr>
          <a:lstStyle/>
          <a:p>
            <a:pPr>
              <a:defRPr/>
            </a:pPr>
            <a:r>
              <a:rPr lang="en-GB" sz="2000" i="1">
                <a:effectLst>
                  <a:outerShdw blurRad="38100" dist="38100" dir="2700000" algn="tl">
                    <a:srgbClr val="C0C0C0"/>
                  </a:outerShdw>
                </a:effectLst>
              </a:rPr>
              <a:t>Austin et al. 1994; Ηuong et al. 1999;</a:t>
            </a:r>
            <a:r>
              <a:rPr lang="el-GR" sz="2000" i="1">
                <a:effectLst>
                  <a:outerShdw blurRad="38100" dist="38100" dir="2700000" algn="tl">
                    <a:srgbClr val="C0C0C0"/>
                  </a:outerShdw>
                </a:effectLst>
              </a:rPr>
              <a:t> </a:t>
            </a:r>
            <a:r>
              <a:rPr lang="en-GB" sz="2000" i="1">
                <a:effectLst>
                  <a:outerShdw blurRad="38100" dist="38100" dir="2700000" algn="tl">
                    <a:srgbClr val="C0C0C0"/>
                  </a:outerShdw>
                </a:effectLst>
              </a:rPr>
              <a:t>Korbet et al. 2000; </a:t>
            </a:r>
            <a:endParaRPr lang="el-GR" sz="2000" i="1">
              <a:effectLst>
                <a:outerShdw blurRad="38100" dist="38100" dir="2700000" algn="tl">
                  <a:srgbClr val="C0C0C0"/>
                </a:outerShdw>
              </a:effectLst>
            </a:endParaRPr>
          </a:p>
          <a:p>
            <a:pPr>
              <a:defRPr/>
            </a:pPr>
            <a:r>
              <a:rPr lang="el-GR" sz="2000" i="1">
                <a:effectLst>
                  <a:outerShdw blurRad="38100" dist="38100" dir="2700000" algn="tl">
                    <a:srgbClr val="C0C0C0"/>
                  </a:outerShdw>
                </a:effectLst>
              </a:rPr>
              <a:t> </a:t>
            </a:r>
            <a:r>
              <a:rPr lang="en-GB" sz="2000" i="1">
                <a:effectLst>
                  <a:outerShdw blurRad="38100" dist="38100" dir="2700000" algn="tl">
                    <a:srgbClr val="C0C0C0"/>
                  </a:outerShdw>
                </a:effectLst>
              </a:rPr>
              <a:t>Chen et al. 2008; Moroni et al. 1996</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p:cNvSpPr>
          <p:nvPr>
            <p:ph type="title" idx="4294967295"/>
          </p:nvPr>
        </p:nvSpPr>
        <p:spPr/>
        <p:txBody>
          <a:bodyPr/>
          <a:lstStyle/>
          <a:p>
            <a:pPr>
              <a:defRPr/>
            </a:pPr>
            <a:r>
              <a:rPr lang="en-GB" sz="3200" b="1" i="1" smtClean="0">
                <a:solidFill>
                  <a:srgbClr val="FF0000"/>
                </a:solidFill>
                <a:effectLst>
                  <a:outerShdw blurRad="38100" dist="38100" dir="2700000" algn="tl">
                    <a:srgbClr val="C0C0C0"/>
                  </a:outerShdw>
                </a:effectLst>
                <a:latin typeface="Arial" charset="0"/>
              </a:rPr>
              <a:t>Factors Predictive of Outcome in Severe Lupus Nephritis</a:t>
            </a:r>
          </a:p>
        </p:txBody>
      </p:sp>
      <p:pic>
        <p:nvPicPr>
          <p:cNvPr id="98306" name="Picture 4"/>
          <p:cNvPicPr>
            <a:picLocks noGrp="1" noChangeAspect="1" noChangeArrowheads="1"/>
          </p:cNvPicPr>
          <p:nvPr>
            <p:ph type="body" idx="4294967295"/>
          </p:nvPr>
        </p:nvPicPr>
        <p:blipFill>
          <a:blip r:embed="rId2"/>
          <a:srcRect/>
          <a:stretch>
            <a:fillRect/>
          </a:stretch>
        </p:blipFill>
        <p:spPr>
          <a:xfrm>
            <a:off x="755650" y="1531938"/>
            <a:ext cx="7416800" cy="4529137"/>
          </a:xfrm>
          <a:ln w="28575">
            <a:solidFill>
              <a:srgbClr val="FF6600"/>
            </a:solidFill>
          </a:ln>
        </p:spPr>
      </p:pic>
      <p:sp>
        <p:nvSpPr>
          <p:cNvPr id="98307" name="Text Box 5"/>
          <p:cNvSpPr txBox="1">
            <a:spLocks noChangeArrowheads="1"/>
          </p:cNvSpPr>
          <p:nvPr/>
        </p:nvSpPr>
        <p:spPr bwMode="auto">
          <a:xfrm>
            <a:off x="0" y="6092825"/>
            <a:ext cx="8893175" cy="396875"/>
          </a:xfrm>
          <a:prstGeom prst="rect">
            <a:avLst/>
          </a:prstGeom>
          <a:noFill/>
          <a:ln w="9525">
            <a:noFill/>
            <a:miter lim="800000"/>
            <a:headEnd/>
            <a:tailEnd/>
          </a:ln>
        </p:spPr>
        <p:txBody>
          <a:bodyPr>
            <a:spAutoFit/>
          </a:bodyPr>
          <a:lstStyle/>
          <a:p>
            <a:pPr>
              <a:spcBef>
                <a:spcPct val="50000"/>
              </a:spcBef>
            </a:pPr>
            <a:r>
              <a:rPr lang="en-US" sz="2000">
                <a:latin typeface="Calibri" pitchFamily="34" charset="0"/>
              </a:rPr>
              <a:t>                            </a:t>
            </a:r>
            <a:r>
              <a:rPr lang="el-GR" sz="1800" i="1"/>
              <a:t>Ποσοστό  που εισέρχονται σε ύφεση ανάλογα με την αρχική </a:t>
            </a:r>
            <a:r>
              <a:rPr lang="en-US" sz="1800" i="1"/>
              <a:t>SCr</a:t>
            </a:r>
            <a:r>
              <a:rPr lang="el-GR" sz="1800" i="1"/>
              <a:t> </a:t>
            </a:r>
            <a:endParaRPr lang="en-GB" sz="1800" i="1"/>
          </a:p>
        </p:txBody>
      </p:sp>
      <p:sp>
        <p:nvSpPr>
          <p:cNvPr id="113670" name="Rectangle 6"/>
          <p:cNvSpPr>
            <a:spLocks noChangeArrowheads="1"/>
          </p:cNvSpPr>
          <p:nvPr/>
        </p:nvSpPr>
        <p:spPr bwMode="auto">
          <a:xfrm>
            <a:off x="7045325" y="6583363"/>
            <a:ext cx="2098675" cy="274637"/>
          </a:xfrm>
          <a:prstGeom prst="rect">
            <a:avLst/>
          </a:prstGeom>
          <a:noFill/>
          <a:ln w="9525">
            <a:noFill/>
            <a:miter lim="800000"/>
            <a:headEnd/>
            <a:tailEnd/>
          </a:ln>
          <a:effectLst/>
        </p:spPr>
        <p:txBody>
          <a:bodyPr wrap="none">
            <a:spAutoFit/>
          </a:bodyPr>
          <a:lstStyle/>
          <a:p>
            <a:pPr>
              <a:defRPr/>
            </a:pPr>
            <a:r>
              <a:rPr lang="en-US" sz="1200" i="1">
                <a:effectLst>
                  <a:outerShdw blurRad="38100" dist="38100" dir="2700000" algn="tl">
                    <a:srgbClr val="C0C0C0"/>
                  </a:outerShdw>
                </a:effectLst>
              </a:rPr>
              <a:t>AJKD,35,(5)2000:904-914</a:t>
            </a:r>
            <a:endParaRPr lang="en-GB" sz="1200" i="1">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250825" y="188913"/>
            <a:ext cx="8658225" cy="1143000"/>
          </a:xfrm>
        </p:spPr>
        <p:txBody>
          <a:bodyPr/>
          <a:lstStyle/>
          <a:p>
            <a:pPr eaLnBrk="1" hangingPunct="1">
              <a:defRPr/>
            </a:pPr>
            <a:r>
              <a:rPr lang="en-US" sz="3200" b="1" i="1" smtClean="0">
                <a:solidFill>
                  <a:srgbClr val="FF0000"/>
                </a:solidFill>
                <a:effectLst>
                  <a:outerShdw blurRad="38100" dist="38100" dir="2700000" algn="tl">
                    <a:srgbClr val="C0C0C0"/>
                  </a:outerShdw>
                </a:effectLst>
                <a:latin typeface="Arial" charset="0"/>
              </a:rPr>
              <a:t>Severe Lupus Nephritis: Racial Differences in Presentation and Outcome</a:t>
            </a:r>
            <a:endParaRPr lang="el-GR" sz="3200" b="1" i="1" smtClean="0">
              <a:solidFill>
                <a:srgbClr val="FF0000"/>
              </a:solidFill>
              <a:effectLst>
                <a:outerShdw blurRad="38100" dist="38100" dir="2700000" algn="tl">
                  <a:srgbClr val="C0C0C0"/>
                </a:outerShdw>
              </a:effectLst>
              <a:latin typeface="Arial" charset="0"/>
            </a:endParaRPr>
          </a:p>
        </p:txBody>
      </p:sp>
      <p:sp>
        <p:nvSpPr>
          <p:cNvPr id="22530" name="4 - Ορθογώνιο"/>
          <p:cNvSpPr>
            <a:spLocks noChangeArrowheads="1"/>
          </p:cNvSpPr>
          <p:nvPr/>
        </p:nvSpPr>
        <p:spPr bwMode="auto">
          <a:xfrm>
            <a:off x="4933950" y="5229225"/>
            <a:ext cx="4210050" cy="641350"/>
          </a:xfrm>
          <a:prstGeom prst="rect">
            <a:avLst/>
          </a:prstGeom>
          <a:noFill/>
          <a:ln w="9525">
            <a:noFill/>
            <a:miter lim="800000"/>
            <a:headEnd/>
            <a:tailEnd/>
          </a:ln>
        </p:spPr>
        <p:txBody>
          <a:bodyPr>
            <a:spAutoFit/>
          </a:bodyPr>
          <a:lstStyle/>
          <a:p>
            <a:r>
              <a:rPr lang="en-US" sz="1800" i="1">
                <a:latin typeface="Calibri" pitchFamily="34" charset="0"/>
              </a:rPr>
              <a:t> </a:t>
            </a:r>
            <a:r>
              <a:rPr lang="en-US" sz="1800" b="1" i="1">
                <a:solidFill>
                  <a:srgbClr val="990000"/>
                </a:solidFill>
                <a:latin typeface="Calibri" pitchFamily="34" charset="0"/>
              </a:rPr>
              <a:t>Patient survival </a:t>
            </a:r>
            <a:r>
              <a:rPr lang="en-US" sz="1800" i="1">
                <a:solidFill>
                  <a:srgbClr val="990000"/>
                </a:solidFill>
                <a:latin typeface="Calibri" pitchFamily="34" charset="0"/>
              </a:rPr>
              <a:t>in patients with severe lupus nephritis </a:t>
            </a:r>
            <a:r>
              <a:rPr lang="en-US" sz="1800">
                <a:solidFill>
                  <a:srgbClr val="990000"/>
                </a:solidFill>
                <a:latin typeface="Calibri" pitchFamily="34" charset="0"/>
              </a:rPr>
              <a:t>on the basis of race</a:t>
            </a:r>
            <a:endParaRPr lang="el-GR" sz="1800">
              <a:solidFill>
                <a:srgbClr val="990000"/>
              </a:solidFill>
              <a:latin typeface="Calibri" pitchFamily="34" charset="0"/>
            </a:endParaRPr>
          </a:p>
        </p:txBody>
      </p:sp>
      <p:sp>
        <p:nvSpPr>
          <p:cNvPr id="22531" name="6 - Ορθογώνιο"/>
          <p:cNvSpPr>
            <a:spLocks noChangeArrowheads="1"/>
          </p:cNvSpPr>
          <p:nvPr/>
        </p:nvSpPr>
        <p:spPr bwMode="auto">
          <a:xfrm>
            <a:off x="7045325" y="6611938"/>
            <a:ext cx="2098675" cy="246062"/>
          </a:xfrm>
          <a:prstGeom prst="rect">
            <a:avLst/>
          </a:prstGeom>
          <a:noFill/>
          <a:ln w="9525">
            <a:noFill/>
            <a:miter lim="800000"/>
            <a:headEnd/>
            <a:tailEnd/>
          </a:ln>
        </p:spPr>
        <p:txBody>
          <a:bodyPr wrap="none">
            <a:spAutoFit/>
          </a:bodyPr>
          <a:lstStyle/>
          <a:p>
            <a:r>
              <a:rPr lang="en-US" sz="1000">
                <a:latin typeface="Calibri" pitchFamily="34" charset="0"/>
              </a:rPr>
              <a:t>J Am Soc Nephrol 18: 244–254, 2007</a:t>
            </a:r>
            <a:endParaRPr lang="el-GR" sz="1000">
              <a:latin typeface="Calibri" pitchFamily="34" charset="0"/>
            </a:endParaRPr>
          </a:p>
        </p:txBody>
      </p:sp>
      <p:pic>
        <p:nvPicPr>
          <p:cNvPr id="22532" name="Picture 3"/>
          <p:cNvPicPr>
            <a:picLocks noGrp="1" noChangeAspect="1" noChangeArrowheads="1"/>
          </p:cNvPicPr>
          <p:nvPr>
            <p:ph idx="4294967295"/>
          </p:nvPr>
        </p:nvPicPr>
        <p:blipFill>
          <a:blip r:embed="rId2"/>
          <a:srcRect/>
          <a:stretch>
            <a:fillRect/>
          </a:stretch>
        </p:blipFill>
        <p:spPr>
          <a:xfrm>
            <a:off x="4714875" y="2143125"/>
            <a:ext cx="342900" cy="1038225"/>
          </a:xfrm>
        </p:spPr>
      </p:pic>
      <p:pic>
        <p:nvPicPr>
          <p:cNvPr id="22533" name="Picture 4"/>
          <p:cNvPicPr>
            <a:picLocks noChangeAspect="1" noChangeArrowheads="1"/>
          </p:cNvPicPr>
          <p:nvPr/>
        </p:nvPicPr>
        <p:blipFill>
          <a:blip r:embed="rId3"/>
          <a:srcRect/>
          <a:stretch>
            <a:fillRect/>
          </a:stretch>
        </p:blipFill>
        <p:spPr bwMode="auto">
          <a:xfrm>
            <a:off x="5016500" y="1773238"/>
            <a:ext cx="4127500" cy="2736850"/>
          </a:xfrm>
          <a:prstGeom prst="rect">
            <a:avLst/>
          </a:prstGeom>
          <a:noFill/>
          <a:ln w="9525">
            <a:noFill/>
            <a:miter lim="800000"/>
            <a:headEnd/>
            <a:tailEnd/>
          </a:ln>
        </p:spPr>
      </p:pic>
      <p:pic>
        <p:nvPicPr>
          <p:cNvPr id="3077" name="Picture 5"/>
          <p:cNvPicPr>
            <a:picLocks noChangeAspect="1" noChangeArrowheads="1"/>
          </p:cNvPicPr>
          <p:nvPr/>
        </p:nvPicPr>
        <p:blipFill>
          <a:blip r:embed="rId4"/>
          <a:srcRect/>
          <a:stretch>
            <a:fillRect/>
          </a:stretch>
        </p:blipFill>
        <p:spPr bwMode="auto">
          <a:xfrm>
            <a:off x="500063" y="1714500"/>
            <a:ext cx="4237037" cy="2786063"/>
          </a:xfrm>
          <a:prstGeom prst="rect">
            <a:avLst/>
          </a:prstGeom>
          <a:noFill/>
          <a:ln w="9525">
            <a:noFill/>
            <a:miter lim="800000"/>
            <a:headEnd/>
            <a:tailEnd/>
          </a:ln>
        </p:spPr>
      </p:pic>
      <p:pic>
        <p:nvPicPr>
          <p:cNvPr id="22535" name="Picture 6"/>
          <p:cNvPicPr>
            <a:picLocks noChangeAspect="1" noChangeArrowheads="1"/>
          </p:cNvPicPr>
          <p:nvPr/>
        </p:nvPicPr>
        <p:blipFill>
          <a:blip r:embed="rId5"/>
          <a:srcRect/>
          <a:stretch>
            <a:fillRect/>
          </a:stretch>
        </p:blipFill>
        <p:spPr bwMode="auto">
          <a:xfrm>
            <a:off x="214313" y="2143125"/>
            <a:ext cx="257175" cy="962025"/>
          </a:xfrm>
          <a:prstGeom prst="rect">
            <a:avLst/>
          </a:prstGeom>
          <a:noFill/>
          <a:ln w="9525">
            <a:noFill/>
            <a:miter lim="800000"/>
            <a:headEnd/>
            <a:tailEnd/>
          </a:ln>
        </p:spPr>
      </p:pic>
      <p:sp>
        <p:nvSpPr>
          <p:cNvPr id="22536" name="12 - Ορθογώνιο"/>
          <p:cNvSpPr>
            <a:spLocks noChangeArrowheads="1"/>
          </p:cNvSpPr>
          <p:nvPr/>
        </p:nvSpPr>
        <p:spPr bwMode="auto">
          <a:xfrm>
            <a:off x="468313" y="5157788"/>
            <a:ext cx="4572000" cy="915987"/>
          </a:xfrm>
          <a:prstGeom prst="rect">
            <a:avLst/>
          </a:prstGeom>
          <a:noFill/>
          <a:ln w="9525">
            <a:noFill/>
            <a:miter lim="800000"/>
            <a:headEnd/>
            <a:tailEnd/>
          </a:ln>
        </p:spPr>
        <p:txBody>
          <a:bodyPr>
            <a:spAutoFit/>
          </a:bodyPr>
          <a:lstStyle/>
          <a:p>
            <a:r>
              <a:rPr lang="en-US" sz="1800" b="1" i="1">
                <a:solidFill>
                  <a:srgbClr val="00B050"/>
                </a:solidFill>
                <a:latin typeface="Calibri" pitchFamily="34" charset="0"/>
              </a:rPr>
              <a:t>Renal survival </a:t>
            </a:r>
            <a:r>
              <a:rPr lang="en-US" sz="1800" i="1">
                <a:latin typeface="Calibri" pitchFamily="34" charset="0"/>
              </a:rPr>
              <a:t>(censuring for nonrenal death) in patients with severe lupus nephritis on the basis of race</a:t>
            </a:r>
            <a:endParaRPr lang="el-GR" sz="1800" i="1">
              <a:latin typeface="Calibri" pitchFamily="34" charset="0"/>
            </a:endParaRPr>
          </a:p>
        </p:txBody>
      </p:sp>
      <p:sp>
        <p:nvSpPr>
          <p:cNvPr id="70666" name="Rectangle 10"/>
          <p:cNvSpPr>
            <a:spLocks noChangeArrowheads="1"/>
          </p:cNvSpPr>
          <p:nvPr/>
        </p:nvSpPr>
        <p:spPr bwMode="auto">
          <a:xfrm>
            <a:off x="5148263" y="4437063"/>
            <a:ext cx="3600450" cy="581025"/>
          </a:xfrm>
          <a:prstGeom prst="rect">
            <a:avLst/>
          </a:prstGeom>
          <a:noFill/>
          <a:ln w="9525">
            <a:noFill/>
            <a:miter lim="800000"/>
            <a:headEnd/>
            <a:tailEnd/>
          </a:ln>
          <a:effectLst/>
        </p:spPr>
        <p:txBody>
          <a:bodyPr>
            <a:spAutoFit/>
          </a:bodyPr>
          <a:lstStyle/>
          <a:p>
            <a:pPr>
              <a:defRPr/>
            </a:pPr>
            <a:r>
              <a:rPr lang="en-GB" sz="1600" b="1" i="1" dirty="0">
                <a:solidFill>
                  <a:srgbClr val="990000"/>
                </a:solidFill>
                <a:effectLst>
                  <a:outerShdw blurRad="38100" dist="38100" dir="2700000" algn="tl">
                    <a:srgbClr val="C0C0C0"/>
                  </a:outerShdw>
                </a:effectLst>
                <a:latin typeface="Calibri" pitchFamily="34" charset="0"/>
              </a:rPr>
              <a:t>Patient survival at 10 yr (white 81%, </a:t>
            </a:r>
          </a:p>
          <a:p>
            <a:pPr>
              <a:defRPr/>
            </a:pPr>
            <a:r>
              <a:rPr lang="en-GB" sz="1600" b="1" i="1" dirty="0">
                <a:solidFill>
                  <a:srgbClr val="990000"/>
                </a:solidFill>
                <a:effectLst>
                  <a:outerShdw blurRad="38100" dist="38100" dir="2700000" algn="tl">
                    <a:srgbClr val="C0C0C0"/>
                  </a:outerShdw>
                </a:effectLst>
                <a:latin typeface="Calibri" pitchFamily="34" charset="0"/>
              </a:rPr>
              <a:t>black 59%, other 73%; P </a:t>
            </a:r>
            <a:r>
              <a:rPr lang="en-GB" sz="1600" i="1" dirty="0">
                <a:solidFill>
                  <a:srgbClr val="990000"/>
                </a:solidFill>
                <a:effectLst>
                  <a:outerShdw blurRad="38100" dist="38100" dir="2700000" algn="tl">
                    <a:srgbClr val="C0C0C0"/>
                  </a:outerShdw>
                </a:effectLst>
                <a:latin typeface="Calibri" pitchFamily="34" charset="0"/>
              </a:rPr>
              <a:t> </a:t>
            </a:r>
            <a:r>
              <a:rPr lang="en-GB" sz="1600" b="1" i="1" dirty="0">
                <a:solidFill>
                  <a:srgbClr val="990000"/>
                </a:solidFill>
                <a:effectLst>
                  <a:outerShdw blurRad="38100" dist="38100" dir="2700000" algn="tl">
                    <a:srgbClr val="C0C0C0"/>
                  </a:outerShdw>
                </a:effectLst>
                <a:latin typeface="Calibri" pitchFamily="34" charset="0"/>
              </a:rPr>
              <a:t>0.029)</a:t>
            </a:r>
          </a:p>
        </p:txBody>
      </p:sp>
      <p:sp>
        <p:nvSpPr>
          <p:cNvPr id="22538" name="Rectangle 11"/>
          <p:cNvSpPr>
            <a:spLocks noChangeArrowheads="1"/>
          </p:cNvSpPr>
          <p:nvPr/>
        </p:nvSpPr>
        <p:spPr bwMode="auto">
          <a:xfrm>
            <a:off x="1258888" y="4508500"/>
            <a:ext cx="3079750" cy="584200"/>
          </a:xfrm>
          <a:prstGeom prst="rect">
            <a:avLst/>
          </a:prstGeom>
          <a:noFill/>
          <a:ln w="9525">
            <a:noFill/>
            <a:miter lim="800000"/>
            <a:headEnd/>
            <a:tailEnd/>
          </a:ln>
        </p:spPr>
        <p:txBody>
          <a:bodyPr wrap="none">
            <a:spAutoFit/>
          </a:bodyPr>
          <a:lstStyle/>
          <a:p>
            <a:r>
              <a:rPr lang="en-GB" sz="1600" b="1" i="1">
                <a:solidFill>
                  <a:srgbClr val="009900"/>
                </a:solidFill>
                <a:latin typeface="Calibri" pitchFamily="34" charset="0"/>
              </a:rPr>
              <a:t>renal survival at 10 yr</a:t>
            </a:r>
            <a:r>
              <a:rPr lang="en-GB" sz="1600" b="1" i="1">
                <a:latin typeface="Calibri" pitchFamily="34" charset="0"/>
              </a:rPr>
              <a:t> (white 68%,</a:t>
            </a:r>
          </a:p>
          <a:p>
            <a:r>
              <a:rPr lang="en-GB" sz="1600" b="1" i="1">
                <a:latin typeface="Calibri" pitchFamily="34" charset="0"/>
              </a:rPr>
              <a:t> black 38%, other 61%; P </a:t>
            </a:r>
            <a:r>
              <a:rPr lang="en-GB" sz="1600" i="1">
                <a:latin typeface="Calibri" pitchFamily="34" charset="0"/>
              </a:rPr>
              <a:t> </a:t>
            </a:r>
            <a:r>
              <a:rPr lang="en-GB" sz="1600" b="1" i="1">
                <a:latin typeface="Calibri" pitchFamily="34" charset="0"/>
              </a:rPr>
              <a:t>0.015)</a:t>
            </a:r>
          </a:p>
        </p:txBody>
      </p:sp>
      <p:sp>
        <p:nvSpPr>
          <p:cNvPr id="135180" name="Text Box 12"/>
          <p:cNvSpPr txBox="1">
            <a:spLocks noChangeArrowheads="1"/>
          </p:cNvSpPr>
          <p:nvPr/>
        </p:nvSpPr>
        <p:spPr bwMode="auto">
          <a:xfrm>
            <a:off x="214313" y="6156325"/>
            <a:ext cx="8748712" cy="701675"/>
          </a:xfrm>
          <a:prstGeom prst="rect">
            <a:avLst/>
          </a:prstGeom>
          <a:noFill/>
          <a:ln w="9525">
            <a:noFill/>
            <a:miter lim="800000"/>
            <a:headEnd/>
            <a:tailEnd/>
          </a:ln>
          <a:effectLst/>
        </p:spPr>
        <p:txBody>
          <a:bodyPr>
            <a:spAutoFit/>
          </a:bodyPr>
          <a:lstStyle/>
          <a:p>
            <a:pPr>
              <a:spcBef>
                <a:spcPct val="50000"/>
              </a:spcBef>
              <a:defRPr/>
            </a:pPr>
            <a:r>
              <a:rPr lang="en-US" sz="2000" b="1" i="1" dirty="0">
                <a:effectLst>
                  <a:outerShdw blurRad="38100" dist="38100" dir="2700000" algn="tl">
                    <a:srgbClr val="C0C0C0"/>
                  </a:outerShdw>
                </a:effectLst>
              </a:rPr>
              <a:t>O</a:t>
            </a:r>
            <a:r>
              <a:rPr lang="el-GR" sz="2000" b="1" i="1" dirty="0">
                <a:effectLst>
                  <a:outerShdw blurRad="38100" dist="38100" dir="2700000" algn="tl">
                    <a:srgbClr val="C0C0C0"/>
                  </a:outerShdw>
                </a:effectLst>
              </a:rPr>
              <a:t>ι μη Καυκάσιοι εμφανίζουν πιο πρώιμα, πιο συχνά, πιο σοβαρή ΝΛ και έχουν χειρότερη έκβαση</a:t>
            </a:r>
            <a:endParaRPr lang="en-GB" sz="2000" b="1" i="1" dirty="0">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3077"/>
                                        </p:tgtEl>
                                        <p:attrNameLst>
                                          <p:attrName>style.visibility</p:attrName>
                                        </p:attrNameLst>
                                      </p:cBhvr>
                                      <p:to>
                                        <p:strVal val="visible"/>
                                      </p:to>
                                    </p:set>
                                    <p:animEffect transition="in" filter="checkerboard(across)">
                                      <p:cBhvr>
                                        <p:cTn id="10" dur="500"/>
                                        <p:tgtEl>
                                          <p:spTgt spid="307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2538"/>
                                        </p:tgtEl>
                                        <p:attrNameLst>
                                          <p:attrName>style.visibility</p:attrName>
                                        </p:attrNameLst>
                                      </p:cBhvr>
                                      <p:to>
                                        <p:strVal val="visible"/>
                                      </p:to>
                                    </p:set>
                                    <p:animEffect transition="in" filter="checkerboard(across)">
                                      <p:cBhvr>
                                        <p:cTn id="13" dur="500"/>
                                        <p:tgtEl>
                                          <p:spTgt spid="2253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2533"/>
                                        </p:tgtEl>
                                        <p:attrNameLst>
                                          <p:attrName>style.visibility</p:attrName>
                                        </p:attrNameLst>
                                      </p:cBhvr>
                                      <p:to>
                                        <p:strVal val="visible"/>
                                      </p:to>
                                    </p:set>
                                    <p:animEffect transition="in" filter="wipe(down)">
                                      <p:cBhvr>
                                        <p:cTn id="18" dur="500"/>
                                        <p:tgtEl>
                                          <p:spTgt spid="2253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0666"/>
                                        </p:tgtEl>
                                        <p:attrNameLst>
                                          <p:attrName>style.visibility</p:attrName>
                                        </p:attrNameLst>
                                      </p:cBhvr>
                                      <p:to>
                                        <p:strVal val="visible"/>
                                      </p:to>
                                    </p:set>
                                    <p:animEffect transition="in" filter="wipe(down)">
                                      <p:cBhvr>
                                        <p:cTn id="21" dur="500"/>
                                        <p:tgtEl>
                                          <p:spTgt spid="7066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2530"/>
                                        </p:tgtEl>
                                        <p:attrNameLst>
                                          <p:attrName>style.visibility</p:attrName>
                                        </p:attrNameLst>
                                      </p:cBhvr>
                                      <p:to>
                                        <p:strVal val="visible"/>
                                      </p:to>
                                    </p:set>
                                    <p:animEffect transition="in" filter="wipe(down)">
                                      <p:cBhvr>
                                        <p:cTn id="24" dur="500"/>
                                        <p:tgtEl>
                                          <p:spTgt spid="2253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35180"/>
                                        </p:tgtEl>
                                        <p:attrNameLst>
                                          <p:attrName>style.visibility</p:attrName>
                                        </p:attrNameLst>
                                      </p:cBhvr>
                                      <p:to>
                                        <p:strVal val="visible"/>
                                      </p:to>
                                    </p:set>
                                    <p:animEffect transition="in" filter="wipe(down)">
                                      <p:cBhvr>
                                        <p:cTn id="27" dur="500"/>
                                        <p:tgtEl>
                                          <p:spTgt spid="135180"/>
                                        </p:tgtEl>
                                      </p:cBhvr>
                                    </p:animEffect>
                                  </p:childTnLst>
                                </p:cTn>
                              </p:par>
                              <p:par>
                                <p:cTn id="28" presetID="22" presetClass="entr" presetSubtype="4" fill="hold" nodeType="withEffect">
                                  <p:stCondLst>
                                    <p:cond delay="0"/>
                                  </p:stCondLst>
                                  <p:childTnLst>
                                    <p:set>
                                      <p:cBhvr>
                                        <p:cTn id="29" dur="1" fill="hold">
                                          <p:stCondLst>
                                            <p:cond delay="0"/>
                                          </p:stCondLst>
                                        </p:cTn>
                                        <p:tgtEl>
                                          <p:spTgt spid="22532"/>
                                        </p:tgtEl>
                                        <p:attrNameLst>
                                          <p:attrName>style.visibility</p:attrName>
                                        </p:attrNameLst>
                                      </p:cBhvr>
                                      <p:to>
                                        <p:strVal val="visible"/>
                                      </p:to>
                                    </p:set>
                                    <p:animEffect transition="in" filter="wipe(down)">
                                      <p:cBhvr>
                                        <p:cTn id="30" dur="5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530" grpId="0"/>
      <p:bldP spid="70666" grpId="0"/>
      <p:bldP spid="22538" grpId="0"/>
      <p:bldP spid="13518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p:cNvSpPr>
          <p:nvPr>
            <p:ph type="title" idx="4294967295"/>
          </p:nvPr>
        </p:nvSpPr>
        <p:spPr/>
        <p:txBody>
          <a:bodyPr/>
          <a:lstStyle/>
          <a:p>
            <a:pPr>
              <a:defRPr/>
            </a:pPr>
            <a:r>
              <a:rPr lang="en-GB" sz="3200" b="1" i="1" smtClean="0">
                <a:solidFill>
                  <a:srgbClr val="FF0000"/>
                </a:solidFill>
                <a:effectLst>
                  <a:outerShdw blurRad="38100" dist="38100" dir="2700000" algn="tl">
                    <a:srgbClr val="C0C0C0"/>
                  </a:outerShdw>
                </a:effectLst>
                <a:latin typeface="Arial" charset="0"/>
              </a:rPr>
              <a:t>Factors Predictive of Outcome in Severe Lupus Nephritis</a:t>
            </a:r>
          </a:p>
        </p:txBody>
      </p:sp>
      <p:pic>
        <p:nvPicPr>
          <p:cNvPr id="115716" name="Picture 4"/>
          <p:cNvPicPr>
            <a:picLocks noGrp="1" noChangeAspect="1" noChangeArrowheads="1"/>
          </p:cNvPicPr>
          <p:nvPr>
            <p:ph type="body" idx="4294967295"/>
          </p:nvPr>
        </p:nvPicPr>
        <p:blipFill>
          <a:blip r:embed="rId2"/>
          <a:srcRect/>
          <a:stretch>
            <a:fillRect/>
          </a:stretch>
        </p:blipFill>
        <p:spPr>
          <a:xfrm>
            <a:off x="179388" y="1916113"/>
            <a:ext cx="4508500" cy="2670175"/>
          </a:xfrm>
          <a:ln w="19050">
            <a:solidFill>
              <a:srgbClr val="FF6600"/>
            </a:solidFill>
          </a:ln>
        </p:spPr>
      </p:pic>
      <p:sp>
        <p:nvSpPr>
          <p:cNvPr id="115717" name="Text Box 5"/>
          <p:cNvSpPr txBox="1">
            <a:spLocks noChangeArrowheads="1"/>
          </p:cNvSpPr>
          <p:nvPr/>
        </p:nvSpPr>
        <p:spPr bwMode="auto">
          <a:xfrm>
            <a:off x="900113" y="4724400"/>
            <a:ext cx="3167062" cy="646113"/>
          </a:xfrm>
          <a:prstGeom prst="rect">
            <a:avLst/>
          </a:prstGeom>
          <a:noFill/>
          <a:ln w="9525">
            <a:noFill/>
            <a:miter lim="800000"/>
            <a:headEnd/>
            <a:tailEnd/>
          </a:ln>
        </p:spPr>
        <p:txBody>
          <a:bodyPr>
            <a:spAutoFit/>
          </a:bodyPr>
          <a:lstStyle/>
          <a:p>
            <a:pPr>
              <a:spcBef>
                <a:spcPct val="50000"/>
              </a:spcBef>
            </a:pPr>
            <a:r>
              <a:rPr lang="el-GR" sz="1800" i="1"/>
              <a:t>Νεφρική επιβίωση ανάλογα με την εμφάνιση ύφεσης</a:t>
            </a:r>
            <a:endParaRPr lang="en-GB" sz="1800" i="1"/>
          </a:p>
        </p:txBody>
      </p:sp>
      <p:pic>
        <p:nvPicPr>
          <p:cNvPr id="115718" name="Picture 6"/>
          <p:cNvPicPr>
            <a:picLocks noChangeAspect="1" noChangeArrowheads="1"/>
          </p:cNvPicPr>
          <p:nvPr/>
        </p:nvPicPr>
        <p:blipFill>
          <a:blip r:embed="rId3"/>
          <a:srcRect/>
          <a:stretch>
            <a:fillRect/>
          </a:stretch>
        </p:blipFill>
        <p:spPr bwMode="auto">
          <a:xfrm>
            <a:off x="4787900" y="1916113"/>
            <a:ext cx="4176713" cy="2527300"/>
          </a:xfrm>
          <a:prstGeom prst="rect">
            <a:avLst/>
          </a:prstGeom>
          <a:noFill/>
          <a:ln w="19050">
            <a:solidFill>
              <a:srgbClr val="FF6600"/>
            </a:solidFill>
            <a:miter lim="800000"/>
            <a:headEnd/>
            <a:tailEnd/>
          </a:ln>
        </p:spPr>
      </p:pic>
      <p:sp>
        <p:nvSpPr>
          <p:cNvPr id="115719" name="Text Box 7"/>
          <p:cNvSpPr txBox="1">
            <a:spLocks noChangeArrowheads="1"/>
          </p:cNvSpPr>
          <p:nvPr/>
        </p:nvSpPr>
        <p:spPr bwMode="auto">
          <a:xfrm>
            <a:off x="5724525" y="4724400"/>
            <a:ext cx="3167063" cy="646113"/>
          </a:xfrm>
          <a:prstGeom prst="rect">
            <a:avLst/>
          </a:prstGeom>
          <a:noFill/>
          <a:ln w="9525">
            <a:noFill/>
            <a:miter lim="800000"/>
            <a:headEnd/>
            <a:tailEnd/>
          </a:ln>
        </p:spPr>
        <p:txBody>
          <a:bodyPr>
            <a:spAutoFit/>
          </a:bodyPr>
          <a:lstStyle/>
          <a:p>
            <a:pPr>
              <a:spcBef>
                <a:spcPct val="50000"/>
              </a:spcBef>
            </a:pPr>
            <a:r>
              <a:rPr lang="el-GR" sz="1800" i="1"/>
              <a:t>Επιβίωση ανάλογα με την εμφάνιση ύφεσης</a:t>
            </a:r>
            <a:endParaRPr lang="en-GB" sz="1800" i="1"/>
          </a:p>
        </p:txBody>
      </p:sp>
      <p:sp>
        <p:nvSpPr>
          <p:cNvPr id="115720" name="Rectangle 8"/>
          <p:cNvSpPr>
            <a:spLocks noChangeArrowheads="1"/>
          </p:cNvSpPr>
          <p:nvPr/>
        </p:nvSpPr>
        <p:spPr bwMode="auto">
          <a:xfrm>
            <a:off x="7045325" y="6583363"/>
            <a:ext cx="2098675" cy="274637"/>
          </a:xfrm>
          <a:prstGeom prst="rect">
            <a:avLst/>
          </a:prstGeom>
          <a:noFill/>
          <a:ln w="9525">
            <a:noFill/>
            <a:miter lim="800000"/>
            <a:headEnd/>
            <a:tailEnd/>
          </a:ln>
          <a:effectLst/>
        </p:spPr>
        <p:txBody>
          <a:bodyPr wrap="none">
            <a:spAutoFit/>
          </a:bodyPr>
          <a:lstStyle/>
          <a:p>
            <a:pPr>
              <a:defRPr/>
            </a:pPr>
            <a:r>
              <a:rPr lang="en-US" sz="1200" i="1">
                <a:effectLst>
                  <a:outerShdw blurRad="38100" dist="38100" dir="2700000" algn="tl">
                    <a:srgbClr val="C0C0C0"/>
                  </a:outerShdw>
                </a:effectLst>
              </a:rPr>
              <a:t>AJKD,35,(5)2000:904-914</a:t>
            </a:r>
            <a:endParaRPr lang="en-GB" sz="1200" i="1">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5714"/>
                                        </p:tgtEl>
                                        <p:attrNameLst>
                                          <p:attrName>style.visibility</p:attrName>
                                        </p:attrNameLst>
                                      </p:cBhvr>
                                      <p:to>
                                        <p:strVal val="visible"/>
                                      </p:to>
                                    </p:set>
                                    <p:animEffect transition="in" filter="wipe(down)">
                                      <p:cBhvr>
                                        <p:cTn id="7" dur="500"/>
                                        <p:tgtEl>
                                          <p:spTgt spid="115714"/>
                                        </p:tgtEl>
                                      </p:cBhvr>
                                    </p:animEffect>
                                  </p:childTnLst>
                                </p:cTn>
                              </p:par>
                              <p:par>
                                <p:cTn id="8" presetID="5" presetClass="entr" presetSubtype="10" fill="hold" nodeType="withEffect">
                                  <p:stCondLst>
                                    <p:cond delay="0"/>
                                  </p:stCondLst>
                                  <p:childTnLst>
                                    <p:set>
                                      <p:cBhvr>
                                        <p:cTn id="9" dur="1" fill="hold">
                                          <p:stCondLst>
                                            <p:cond delay="0"/>
                                          </p:stCondLst>
                                        </p:cTn>
                                        <p:tgtEl>
                                          <p:spTgt spid="115716"/>
                                        </p:tgtEl>
                                        <p:attrNameLst>
                                          <p:attrName>style.visibility</p:attrName>
                                        </p:attrNameLst>
                                      </p:cBhvr>
                                      <p:to>
                                        <p:strVal val="visible"/>
                                      </p:to>
                                    </p:set>
                                    <p:animEffect transition="in" filter="checkerboard(across)">
                                      <p:cBhvr>
                                        <p:cTn id="10" dur="500"/>
                                        <p:tgtEl>
                                          <p:spTgt spid="11571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15717"/>
                                        </p:tgtEl>
                                        <p:attrNameLst>
                                          <p:attrName>style.visibility</p:attrName>
                                        </p:attrNameLst>
                                      </p:cBhvr>
                                      <p:to>
                                        <p:strVal val="visible"/>
                                      </p:to>
                                    </p:set>
                                    <p:animEffect transition="in" filter="checkerboard(across)">
                                      <p:cBhvr>
                                        <p:cTn id="13" dur="500"/>
                                        <p:tgtEl>
                                          <p:spTgt spid="1157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5720"/>
                                        </p:tgtEl>
                                        <p:attrNameLst>
                                          <p:attrName>style.visibility</p:attrName>
                                        </p:attrNameLst>
                                      </p:cBhvr>
                                      <p:to>
                                        <p:strVal val="visible"/>
                                      </p:to>
                                    </p:set>
                                    <p:animEffect transition="in" filter="wipe(down)">
                                      <p:cBhvr>
                                        <p:cTn id="16" dur="500"/>
                                        <p:tgtEl>
                                          <p:spTgt spid="115720"/>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115718"/>
                                        </p:tgtEl>
                                        <p:attrNameLst>
                                          <p:attrName>style.visibility</p:attrName>
                                        </p:attrNameLst>
                                      </p:cBhvr>
                                      <p:to>
                                        <p:strVal val="visible"/>
                                      </p:to>
                                    </p:set>
                                    <p:animEffect transition="in" filter="checkerboard(across)">
                                      <p:cBhvr>
                                        <p:cTn id="21" dur="500"/>
                                        <p:tgtEl>
                                          <p:spTgt spid="115718"/>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15719"/>
                                        </p:tgtEl>
                                        <p:attrNameLst>
                                          <p:attrName>style.visibility</p:attrName>
                                        </p:attrNameLst>
                                      </p:cBhvr>
                                      <p:to>
                                        <p:strVal val="visible"/>
                                      </p:to>
                                    </p:set>
                                    <p:animEffect transition="in" filter="checkerboard(across)">
                                      <p:cBhvr>
                                        <p:cTn id="24" dur="500"/>
                                        <p:tgtEl>
                                          <p:spTgt spid="115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4" grpId="0"/>
      <p:bldP spid="115717" grpId="0"/>
      <p:bldP spid="115719" grpId="0"/>
      <p:bldP spid="1157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1 - Τίτλος"/>
          <p:cNvSpPr>
            <a:spLocks noGrp="1"/>
          </p:cNvSpPr>
          <p:nvPr>
            <p:ph type="title"/>
          </p:nvPr>
        </p:nvSpPr>
        <p:spPr/>
        <p:txBody>
          <a:bodyPr/>
          <a:lstStyle/>
          <a:p>
            <a:pPr>
              <a:defRPr/>
            </a:pPr>
            <a:r>
              <a:rPr lang="el-GR" sz="3200" b="1" i="1" smtClean="0">
                <a:solidFill>
                  <a:srgbClr val="FF0000"/>
                </a:solidFill>
                <a:effectLst>
                  <a:outerShdw blurRad="38100" dist="38100" dir="2700000" algn="tl">
                    <a:srgbClr val="C0C0C0"/>
                  </a:outerShdw>
                </a:effectLst>
                <a:latin typeface="Arial" charset="0"/>
                <a:cs typeface="Arial" charset="0"/>
              </a:rPr>
              <a:t>ΔΙΑΓΝΩΣΗ ΝΕΦΡΙΤΙΔΑΣ ΛΥΚΟΥ</a:t>
            </a:r>
          </a:p>
        </p:txBody>
      </p:sp>
      <p:sp>
        <p:nvSpPr>
          <p:cNvPr id="23554" name="2 - TextBox"/>
          <p:cNvSpPr txBox="1">
            <a:spLocks noChangeArrowheads="1"/>
          </p:cNvSpPr>
          <p:nvPr/>
        </p:nvSpPr>
        <p:spPr bwMode="auto">
          <a:xfrm>
            <a:off x="571500" y="2205038"/>
            <a:ext cx="8072438" cy="1946275"/>
          </a:xfrm>
          <a:prstGeom prst="rect">
            <a:avLst/>
          </a:prstGeom>
          <a:noFill/>
          <a:ln w="28575">
            <a:solidFill>
              <a:srgbClr val="0070C0"/>
            </a:solidFill>
            <a:miter lim="800000"/>
            <a:headEnd/>
            <a:tailEnd/>
          </a:ln>
        </p:spPr>
        <p:txBody>
          <a:bodyPr>
            <a:spAutoFit/>
          </a:bodyPr>
          <a:lstStyle/>
          <a:p>
            <a:r>
              <a:rPr lang="el-GR" i="1"/>
              <a:t>Η ύπαρξη Νεφρίτιδας Λύκου (ΝΛ) πιθανολογείται από τα παθολογικά ευρήματα της γενικής ούρων (αιματουρία, λευκοκυττουρία, κυλινδρουρία, λευκωματουρία) ή από την εμφάνιση Νεφρικής Ανεπάρκειας. </a:t>
            </a:r>
            <a:r>
              <a:rPr lang="el-GR" b="1" i="1"/>
              <a:t>Επιβεβαιώνεται με τη βιοψία νεφρού.</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2306</TotalTime>
  <Words>5085</Words>
  <Application>Microsoft Office PowerPoint</Application>
  <PresentationFormat>Προβολή στην οθόνη (4:3)</PresentationFormat>
  <Paragraphs>678</Paragraphs>
  <Slides>80</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80</vt:i4>
      </vt:variant>
    </vt:vector>
  </HeadingPairs>
  <TitlesOfParts>
    <vt:vector size="81" baseType="lpstr">
      <vt:lpstr>Θέμα του Office</vt:lpstr>
      <vt:lpstr>ΝΕΦΡΙΤΙΔΑ ΤΟΥ ΛΥΚΟΥ</vt:lpstr>
      <vt:lpstr>Διαφάνεια 2</vt:lpstr>
      <vt:lpstr>Διαφάνεια 3</vt:lpstr>
      <vt:lpstr>Διαφάνεια 4</vt:lpstr>
      <vt:lpstr>ΣΕΛ-ΝΕΦΡΙΚΗ ΝΟΣΟΣ</vt:lpstr>
      <vt:lpstr>Severe Lupus Nephritis: Racial Differences  in Presentation and Outcome</vt:lpstr>
      <vt:lpstr>Severe Lupus Nephritis: Racial Differences  in Presentation and Outcome</vt:lpstr>
      <vt:lpstr>Severe Lupus Nephritis: Racial Differences in Presentation and Outcome</vt:lpstr>
      <vt:lpstr>ΔΙΑΓΝΩΣΗ ΝΕΦΡΙΤΙΔΑΣ ΛΥΚΟΥ</vt:lpstr>
      <vt:lpstr>ΠΑΘΟΓΕΝΕΙΑ ΙΣΤΙΚΗΣ ΒΛΑΒΗΣ</vt:lpstr>
      <vt:lpstr>ΠΑΘΟΓΕΝΕΙΑ ΙΣΤΙΚΗΣ ΒΛΑΒΗΣ</vt:lpstr>
      <vt:lpstr>ΤΥΠΟΙ ΙΣΤΙΚΗΣ ΒΛΑΒΗΣ</vt:lpstr>
      <vt:lpstr>Ιστική Βλάβη - Νεφρίτιδα του Λύκου</vt:lpstr>
      <vt:lpstr>The classification of glomerulonephritis in systemic lupus erythematosus </vt:lpstr>
      <vt:lpstr>The classification of glomerulonephritis in systemic lupus erythematosus </vt:lpstr>
      <vt:lpstr>The classification of glomerulonephritis in  systemic lupus erythematosus (ISN/RPS) 2003 </vt:lpstr>
      <vt:lpstr>The classification of glomerulonephritis in  systemic lupus erythematosus (ISN/RPS) 2003</vt:lpstr>
      <vt:lpstr>The classification of glomerulonephritis in  systemic lupus erythematosus (ISN/RPS) 2003</vt:lpstr>
      <vt:lpstr>  Electron micrograph of a normal glomerulus    </vt:lpstr>
      <vt:lpstr>TUBULORETICULAR STRUCTURE</vt:lpstr>
      <vt:lpstr>FINGERPRINT</vt:lpstr>
      <vt:lpstr>ΤΑΞΙΝΟΜΗΣΗ-ΚΛΙΝΙΚΗ ΕΙΚΟΝΑ</vt:lpstr>
      <vt:lpstr>ΤΑΞΙΝΟΜΗΣΗ-ΚΛΙΝΙΚΗ ΕΙΚΟΝΑ</vt:lpstr>
      <vt:lpstr>ΤΑΞΙΝΟΜΗΣΗ-ΚΛΙΝΙΚΗ ΕΙΚΟΝΑ</vt:lpstr>
      <vt:lpstr>ΤΑΞΙΝΟΜΗΣΗ-ΚΛΙΝΙΚΗ ΕΙΚΟΝΑ</vt:lpstr>
      <vt:lpstr>ΤΑΞΙΝΟΜΗΣΗ-ΚΛΙΝΙΚΗ ΕΙΚΟΝΑ</vt:lpstr>
      <vt:lpstr>ΤΑΞΙΝΟΜΗΣΗ-ΚΛΙΝΙΚΗ ΕΙΚΟΝΑ</vt:lpstr>
      <vt:lpstr>ΠΟΔΟΚΥΤΟΠΑΘΕΙΑ ΛΥΚΟΥ</vt:lpstr>
      <vt:lpstr>ΕΝΔΕΙΞΕΙΣ ΒΙΟΨΙΑΣ ΝΕΦΡΟΥ</vt:lpstr>
      <vt:lpstr>Renal outcome and predictors of clinical renal involvement in patients with silent lupus nephritis</vt:lpstr>
      <vt:lpstr>ΚΛΙΝΙΚΟΠΑΘΟΛΟΓΟΑΝΑΤΟΜΙΚΗ ΣΥΣΧΕΤΙΣΗ</vt:lpstr>
      <vt:lpstr>ΒΙΟΨΙΑ ΝΕΦΡΟΥ</vt:lpstr>
      <vt:lpstr>ΕΝΔΕΙΞΕΙΣ ΒΙΟΨΙΑΣ ΝΕΦΡΟΥ</vt:lpstr>
      <vt:lpstr>ΕΝΔΕΙΞΕΙΣ ΒΙΟΨΙΑΣ ΝΕΦΡΟΥ</vt:lpstr>
      <vt:lpstr>ΕΝΔΕΙΞΕΙΣ ΒΙΟΨΙΑΣ ΝΕΦΡΟΥ</vt:lpstr>
      <vt:lpstr>ΕΝΔΕΙΞΕΙΣ ΒΙΟΨΙΑΣ ΝΕΦΡΟΥ</vt:lpstr>
      <vt:lpstr>The Classification of Glomerulonephritis in Systemic Lupus Erythematosus Revisited</vt:lpstr>
      <vt:lpstr>Active and chronic glomerular lesions</vt:lpstr>
      <vt:lpstr>ACTIVITY-CHRONICITY INDEX</vt:lpstr>
      <vt:lpstr>ΟΡΙΣΜΟΙ</vt:lpstr>
      <vt:lpstr>ΝΕΦΡΙΤΙΔΑ ΛΥΚΟΥ</vt:lpstr>
      <vt:lpstr>WIRE LOOP</vt:lpstr>
      <vt:lpstr>WIRE LOOP</vt:lpstr>
      <vt:lpstr>ΕΝΔΟΤΡΙΧΟΕΙΔΙΚΗ ΥΠΕΡΠΛΑΣΙΑ ΙΝΙΔΟΕΙΔΗΣ ΝΕΚΡΩΣΗ </vt:lpstr>
      <vt:lpstr>ΙΝΙΔΟΕΙΔΗΣ ΝΕΚΡΩΣΗ</vt:lpstr>
      <vt:lpstr>Fibrinoid necrosis-karyorrhexis</vt:lpstr>
      <vt:lpstr>ΜΗΝΟΕΙΔΕΙΣ ΣΧΗΜΑΤΙΣΜΟΙ</vt:lpstr>
      <vt:lpstr>ΘΡΟΜΒΟΙ ΥΑΛΙΝΗΣ</vt:lpstr>
      <vt:lpstr>ΥΠΕΝΔΟΘΗΛΙΑΚΕΣ ΕΝΑΠΟΘΕΣΕΙΣ ΘΡΟΜΒΟΙ ΥΑΛΙΝΗΣ</vt:lpstr>
      <vt:lpstr>ΚΥΤΤΑΡΑ ΛΥΚΟΥ</vt:lpstr>
      <vt:lpstr>Hematoxylin bodies</vt:lpstr>
      <vt:lpstr>Τμηματικές χρόνιες βλάβες</vt:lpstr>
      <vt:lpstr>ΣΚΛΗΡΥΝΤΙΚΕΣ ΒΛΑΒΕΣ</vt:lpstr>
      <vt:lpstr>CLASS II LUPUS NEPHRITIS</vt:lpstr>
      <vt:lpstr>CLASS IIΙ LUPUS NEPHRITIS</vt:lpstr>
      <vt:lpstr>CLASS IV LUPUS NEPHRITIS</vt:lpstr>
      <vt:lpstr>CLASS ΙV LUPUS NEPHRITIS</vt:lpstr>
      <vt:lpstr>CLASS V LUPUS NEPHRITIS</vt:lpstr>
      <vt:lpstr>ΚΑΤΗΓΟΡΙΑ V</vt:lpstr>
      <vt:lpstr>CLASS V LUPUS NEPHRITIS</vt:lpstr>
      <vt:lpstr>CLASS VI LUPUS NEPHRITIS</vt:lpstr>
      <vt:lpstr>MEMBRANOPROLIFARATIVE LUPUS NEPHRITIS</vt:lpstr>
      <vt:lpstr>Thrombotic microangiopathy</vt:lpstr>
      <vt:lpstr>Thrombotic microangiopathy</vt:lpstr>
      <vt:lpstr>Thrombotic microangiopathy</vt:lpstr>
      <vt:lpstr>ΠΡΟΣΒΟΛΗ ΔΙΑΜΕΣΟΥ ΙΣΤΟΥ</vt:lpstr>
      <vt:lpstr>The classification of glomerulonephritis in  systemic lupus erythematosus (ISN/RPS) 2003</vt:lpstr>
      <vt:lpstr>Διαφάνεια 68</vt:lpstr>
      <vt:lpstr>ΜΕΤΑΤΡΟΠΗ ΙΙ ΣΕ ΙΙΙ</vt:lpstr>
      <vt:lpstr>ΜΕΤΑΤΡΟΠΗ ΙΙ ΣΕ ΙV</vt:lpstr>
      <vt:lpstr>ΜΕΤΑΤΡΟΠΗ ΙΙIA ΣΕ ΙΙΙS</vt:lpstr>
      <vt:lpstr>ΜΕΤΑΤΡΟΠΗ ΙV ΣΕ ΙV+CRESSENTIC</vt:lpstr>
      <vt:lpstr>ΜΕΤΑΤΡΟΠΗ V ΣΕ V+ΙΙΙ</vt:lpstr>
      <vt:lpstr>Membranous lupus nephritis (LN)</vt:lpstr>
      <vt:lpstr>Factors affecting outcome and prognosis in membranous lupus nephropathy </vt:lpstr>
      <vt:lpstr>Long-Term Outcome in Systemic Lupus    Erythematosus Membranous Glomerulonephritis</vt:lpstr>
      <vt:lpstr>Evolution of Lesions Over 10 Years in a PatientWith SLE:Flowchart Approach to the New International Society of Nephrology (ISN)/Renal Pathology Society (RPS) Classification of Lupus Nephritis</vt:lpstr>
      <vt:lpstr>Νεφρίτιδα Λύκου: Δυσμενείς Προγνωστικοί Παράγοντες</vt:lpstr>
      <vt:lpstr>Factors Predictive of Outcome in Severe Lupus Nephritis</vt:lpstr>
      <vt:lpstr>Factors Predictive of Outcome in Severe Lupus Nephritis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Sle 2013</dc:title>
  <dc:creator> </dc:creator>
  <cp:lastModifiedBy>user</cp:lastModifiedBy>
  <cp:revision>237</cp:revision>
  <dcterms:created xsi:type="dcterms:W3CDTF">2013-02-26T10:08:53Z</dcterms:created>
  <dcterms:modified xsi:type="dcterms:W3CDTF">2013-03-14T22:18:09Z</dcterms:modified>
</cp:coreProperties>
</file>