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6"/>
  </p:handoutMasterIdLst>
  <p:sldIdLst>
    <p:sldId id="256" r:id="rId2"/>
    <p:sldId id="277" r:id="rId3"/>
    <p:sldId id="278" r:id="rId4"/>
    <p:sldId id="279" r:id="rId5"/>
    <p:sldId id="280" r:id="rId6"/>
    <p:sldId id="271" r:id="rId7"/>
    <p:sldId id="282" r:id="rId8"/>
    <p:sldId id="268" r:id="rId9"/>
    <p:sldId id="265" r:id="rId10"/>
    <p:sldId id="283" r:id="rId11"/>
    <p:sldId id="267" r:id="rId12"/>
    <p:sldId id="269" r:id="rId13"/>
    <p:sldId id="274" r:id="rId14"/>
    <p:sldId id="285" r:id="rId15"/>
    <p:sldId id="276" r:id="rId16"/>
    <p:sldId id="257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6" r:id="rId25"/>
    <p:sldId id="297" r:id="rId26"/>
    <p:sldId id="299" r:id="rId27"/>
    <p:sldId id="260" r:id="rId28"/>
    <p:sldId id="298" r:id="rId29"/>
    <p:sldId id="330" r:id="rId30"/>
    <p:sldId id="295" r:id="rId31"/>
    <p:sldId id="300" r:id="rId32"/>
    <p:sldId id="301" r:id="rId33"/>
    <p:sldId id="303" r:id="rId34"/>
    <p:sldId id="302" r:id="rId35"/>
    <p:sldId id="304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6" r:id="rId44"/>
    <p:sldId id="317" r:id="rId45"/>
    <p:sldId id="318" r:id="rId46"/>
    <p:sldId id="322" r:id="rId47"/>
    <p:sldId id="325" r:id="rId48"/>
    <p:sldId id="326" r:id="rId49"/>
    <p:sldId id="328" r:id="rId50"/>
    <p:sldId id="329" r:id="rId51"/>
    <p:sldId id="331" r:id="rId52"/>
    <p:sldId id="332" r:id="rId53"/>
    <p:sldId id="333" r:id="rId54"/>
    <p:sldId id="336" r:id="rId55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>
        <p:scale>
          <a:sx n="66" d="100"/>
          <a:sy n="66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C8778-C54A-496D-A778-41C3BBFEB78D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FE10-5EAC-4FA6-85CE-D0FF10ED20B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80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071570"/>
          </a:xfr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altLang="ko-KR" smtClean="0"/>
              <a:t>Κάντε κλικ για να επεξεργαστείτε τον υπότιτλο του υποδείγματος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1571636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</a:defRPr>
            </a:lvl1pPr>
          </a:lstStyle>
          <a:p>
            <a:r>
              <a:rPr lang="el-GR" altLang="ko-KR" smtClean="0"/>
              <a:t>Kλικ για επεξεργασία του τίτλου</a:t>
            </a:r>
            <a:endParaRPr lang="ko-KR" alt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56" y="3286124"/>
            <a:ext cx="9144000" cy="150516"/>
            <a:chOff x="-256" y="3286124"/>
            <a:chExt cx="9144000" cy="1505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56" y="3286124"/>
              <a:ext cx="9144000" cy="15040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214942" y="3286124"/>
              <a:ext cx="3285830" cy="150516"/>
              <a:chOff x="5214942" y="3286124"/>
              <a:chExt cx="3285830" cy="15051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6310006" y="3286182"/>
                <a:ext cx="1095383" cy="15045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405389" y="3286182"/>
                <a:ext cx="1095383" cy="15045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5214942" y="3286124"/>
                <a:ext cx="1095383" cy="15045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71414"/>
            <a:ext cx="8160978" cy="1214446"/>
          </a:xfrm>
        </p:spPr>
        <p:txBody>
          <a:bodyPr/>
          <a:lstStyle/>
          <a:p>
            <a:r>
              <a:rPr lang="el-GR" altLang="ko-KR" smtClean="0"/>
              <a:t>Kλικ για επεξεργασία του τίτλου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500174"/>
            <a:ext cx="8186766" cy="4625991"/>
          </a:xfrm>
        </p:spPr>
        <p:txBody>
          <a:bodyPr vert="eaVert"/>
          <a:lstStyle/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2"/>
          <p:cNvGrpSpPr/>
          <p:nvPr/>
        </p:nvGrpSpPr>
        <p:grpSpPr>
          <a:xfrm>
            <a:off x="0" y="1357298"/>
            <a:ext cx="9144000" cy="60580"/>
            <a:chOff x="0" y="1142984"/>
            <a:chExt cx="9144000" cy="6058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1142984"/>
              <a:ext cx="9144000" cy="6056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571472" y="1142984"/>
              <a:ext cx="3000396" cy="60580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9"/>
            <a:ext cx="1471594" cy="5851525"/>
          </a:xfrm>
        </p:spPr>
        <p:txBody>
          <a:bodyPr vert="eaVert" anchor="b"/>
          <a:lstStyle>
            <a:lvl1pPr algn="l">
              <a:defRPr/>
            </a:lvl1pPr>
          </a:lstStyle>
          <a:p>
            <a:r>
              <a:rPr lang="el-GR" altLang="ko-KR" smtClean="0"/>
              <a:t>Kλικ για επεξεργασία του τίτλου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86568" cy="5851525"/>
          </a:xfrm>
        </p:spPr>
        <p:txBody>
          <a:bodyPr vert="eaVert"/>
          <a:lstStyle/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740830" y="3395761"/>
            <a:ext cx="6865200" cy="59324"/>
            <a:chOff x="0" y="1214422"/>
            <a:chExt cx="9144000" cy="7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34" y="71414"/>
            <a:ext cx="8160978" cy="1285882"/>
          </a:xfrm>
        </p:spPr>
        <p:txBody>
          <a:bodyPr anchor="ctr"/>
          <a:lstStyle/>
          <a:p>
            <a:r>
              <a:rPr lang="en-US" altLang="ko-KR" smtClean="0"/>
              <a:t>Click to edit</a:t>
            </a:r>
            <a:r>
              <a:rPr lang="ko-KR" altLang="en-US" dirty="0" smtClean="0"/>
              <a:t> </a:t>
            </a:r>
            <a:r>
              <a:rPr lang="en-US" altLang="ko-KR" smtClean="0"/>
              <a:t>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14908"/>
          </a:xfrm>
        </p:spPr>
        <p:txBody>
          <a:bodyPr/>
          <a:lstStyle/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2"/>
          <p:cNvGrpSpPr/>
          <p:nvPr/>
        </p:nvGrpSpPr>
        <p:grpSpPr>
          <a:xfrm rot="10800000">
            <a:off x="32" y="1427296"/>
            <a:ext cx="9144000" cy="72877"/>
            <a:chOff x="-64" y="4357694"/>
            <a:chExt cx="9144000" cy="124636"/>
          </a:xfrm>
        </p:grpSpPr>
        <p:sp>
          <p:nvSpPr>
            <p:cNvPr id="14" name="Rectangle 13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altLang="ko-KR" smtClean="0"/>
              <a:t>Kλικ για επεξεργασία του τίτλου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4857784" cy="835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9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2"/>
          <p:cNvGrpSpPr/>
          <p:nvPr/>
        </p:nvGrpSpPr>
        <p:grpSpPr>
          <a:xfrm rot="10800000" flipH="1">
            <a:off x="-128" y="4214818"/>
            <a:ext cx="9144000" cy="150516"/>
            <a:chOff x="-64" y="4357694"/>
            <a:chExt cx="9144000" cy="124636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214446"/>
          </a:xfrm>
        </p:spPr>
        <p:txBody>
          <a:bodyPr/>
          <a:lstStyle/>
          <a:p>
            <a:r>
              <a:rPr lang="el-GR" altLang="ko-KR" smtClean="0"/>
              <a:t>Kλικ για επεξεργασία του τίτλου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32" y="1480979"/>
            <a:ext cx="9144000" cy="72877"/>
            <a:chOff x="-64" y="4357694"/>
            <a:chExt cx="9144000" cy="124636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0800000">
            <a:off x="32" y="1285861"/>
            <a:ext cx="9144000" cy="72877"/>
            <a:chOff x="-64" y="4357694"/>
            <a:chExt cx="9144000" cy="124636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000132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ko-KR" smtClean="0"/>
              <a:t>Kλικ για επεξεργασία του τίτλου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2800" cy="639762"/>
          </a:xfrm>
        </p:spPr>
        <p:txBody>
          <a:bodyPr anchor="b"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143008"/>
          </a:xfrm>
        </p:spPr>
        <p:txBody>
          <a:bodyPr/>
          <a:lstStyle/>
          <a:p>
            <a:r>
              <a:rPr lang="el-GR" altLang="ko-KR" smtClean="0"/>
              <a:t>Kλικ για επεξεργασία του τίτλου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6" name="Group 11"/>
          <p:cNvGrpSpPr/>
          <p:nvPr/>
        </p:nvGrpSpPr>
        <p:grpSpPr>
          <a:xfrm>
            <a:off x="32" y="1355859"/>
            <a:ext cx="9144000" cy="72877"/>
            <a:chOff x="32" y="1142985"/>
            <a:chExt cx="9144000" cy="72877"/>
          </a:xfrm>
        </p:grpSpPr>
        <p:sp>
          <p:nvSpPr>
            <p:cNvPr id="7" name="Rectangle 6"/>
            <p:cNvSpPr/>
            <p:nvPr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699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l-GR" altLang="ko-KR" smtClean="0"/>
              <a:t>Kλικ για επεξεργασία του τίτλου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1160"/>
            <a:ext cx="5111750" cy="476500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7299"/>
            <a:ext cx="3008313" cy="4768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8" name="Group 13"/>
          <p:cNvGrpSpPr/>
          <p:nvPr/>
        </p:nvGrpSpPr>
        <p:grpSpPr>
          <a:xfrm>
            <a:off x="32" y="1142985"/>
            <a:ext cx="9144000" cy="72877"/>
            <a:chOff x="32" y="1142985"/>
            <a:chExt cx="9144000" cy="72877"/>
          </a:xfrm>
        </p:grpSpPr>
        <p:sp>
          <p:nvSpPr>
            <p:cNvPr id="9" name="Rectangle 8"/>
            <p:cNvSpPr/>
            <p:nvPr userDrawn="1"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accent1">
              <a:shade val="75000"/>
            </a:schemeClr>
          </a:solidFill>
          <a:ln w="12700" cap="sq" cmpd="sng" algn="ctr">
            <a:noFill/>
            <a:prstDash val="solid"/>
          </a:ln>
          <a:scene3d>
            <a:camera prst="perspectiveFront" fov="0">
              <a:rot lat="0" lon="0" rev="0"/>
            </a:camera>
            <a:lightRig rig="contrasting" dir="b"/>
          </a:scene3d>
          <a:sp3d contourW="12700" prstMaterial="softEdge">
            <a:bevelT prst="cross"/>
            <a:contourClr>
              <a:schemeClr val="bg1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altLang="ko-KR" smtClean="0"/>
              <a:t>Κάντε κλικ στο εικονίδιο για να προσθέσετε μια εικόνα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altLang="ko-KR" smtClean="0"/>
              <a:t>Kλικ για επεξεργασία του τίτλου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21444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 smtClean="0"/>
              <a:t>Click to edit Master text styles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6766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l-GR" altLang="ko-KR" smtClean="0"/>
              <a:t>Kλικ για επεξεργασία των στυλ του υποδείγματος</a:t>
            </a:r>
          </a:p>
          <a:p>
            <a:pPr lvl="1"/>
            <a:r>
              <a:rPr lang="el-GR" altLang="ko-KR" smtClean="0"/>
              <a:t>Δεύτερου επιπέδου</a:t>
            </a:r>
          </a:p>
          <a:p>
            <a:pPr lvl="2"/>
            <a:r>
              <a:rPr lang="el-GR" altLang="ko-KR" smtClean="0"/>
              <a:t>Τρίτου επιπέδου</a:t>
            </a:r>
          </a:p>
          <a:p>
            <a:pPr lvl="3"/>
            <a:r>
              <a:rPr lang="el-GR" altLang="ko-KR" smtClean="0"/>
              <a:t>Τέταρτου επιπέδου</a:t>
            </a:r>
          </a:p>
          <a:p>
            <a:pPr lvl="4"/>
            <a:r>
              <a:rPr lang="el-GR" altLang="ko-KR" smtClean="0"/>
              <a:t>Πέμπτου επιπέδου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5206" y="6357960"/>
            <a:ext cx="1490658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D9E74CA-E754-4F9B-97C0-D3FC45F2B406}" type="datetimeFigureOut">
              <a:rPr lang="el-GR" smtClean="0"/>
              <a:pPr/>
              <a:t>22/10/2012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034" y="6357960"/>
            <a:ext cx="1571636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A08CAF-4590-4D75-A399-5556E78B6A9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sz="4400" b="0" i="0" kern="1200" spc="50" baseline="0">
          <a:ln w="6350">
            <a:noFill/>
          </a:ln>
          <a:solidFill>
            <a:schemeClr val="bg1"/>
          </a:solidFill>
          <a:effectLst>
            <a:glow rad="101600">
              <a:schemeClr val="tx2"/>
            </a:glow>
          </a:effectLst>
          <a:latin typeface="Gill Sans MT"/>
          <a:ea typeface="맑은 고딕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tx2"/>
        </a:buClr>
        <a:buSzPct val="68000"/>
        <a:buFont typeface="Wingdings 2"/>
        <a:buChar char=""/>
        <a:defRPr sz="3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1pPr>
      <a:lvl2pPr marL="742950" indent="-285750" algn="l" rtl="0" eaLnBrk="1" latinLnBrk="1" hangingPunct="1">
        <a:spcBef>
          <a:spcPct val="20000"/>
        </a:spcBef>
        <a:buClr>
          <a:schemeClr val="accent4"/>
        </a:buClr>
        <a:buSzPct val="60000"/>
        <a:buFont typeface="Wingdings 2"/>
        <a:buChar char=""/>
        <a:defRPr sz="2800" kern="1200" baseline="0">
          <a:solidFill>
            <a:schemeClr val="tx1"/>
          </a:solidFill>
          <a:latin typeface="Gill Sans MT"/>
          <a:ea typeface="맑은 고딕"/>
          <a:cs typeface="Gill Sans MT"/>
        </a:defRPr>
      </a:lvl2pPr>
      <a:lvl3pPr marL="1143000" indent="-228600" algn="l" rtl="0" eaLnBrk="1" latinLnBrk="1" hangingPunct="1">
        <a:spcBef>
          <a:spcPct val="20000"/>
        </a:spcBef>
        <a:buClr>
          <a:schemeClr val="accent5"/>
        </a:buClr>
        <a:buSzPct val="57000"/>
        <a:buFont typeface="Wingdings 2"/>
        <a:buChar char="¦"/>
        <a:defRPr sz="2600" kern="1200" baseline="0">
          <a:solidFill>
            <a:schemeClr val="tx1"/>
          </a:solidFill>
          <a:latin typeface="Gill Sans MT"/>
          <a:ea typeface="맑은 고딕"/>
          <a:cs typeface="Gill Sans MT"/>
        </a:defRPr>
      </a:lvl3pPr>
      <a:lvl4pPr marL="1600200" indent="-228600" algn="l" rtl="0" eaLnBrk="1" latinLnBrk="1" hangingPunct="1">
        <a:spcBef>
          <a:spcPct val="20000"/>
        </a:spcBef>
        <a:buClr>
          <a:schemeClr val="accent3"/>
        </a:buClr>
        <a:buSzPct val="53000"/>
        <a:buFont typeface="Wingdings 2"/>
        <a:buChar char="¢"/>
        <a:defRPr sz="2400" kern="1200" baseline="0">
          <a:solidFill>
            <a:schemeClr val="tx1"/>
          </a:solidFill>
          <a:latin typeface="Gill Sans MT"/>
          <a:ea typeface="맑은 고딕"/>
          <a:cs typeface="Gill Sans MT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50000"/>
        <a:buFont typeface="Wingdings 2"/>
        <a:buChar char="¥"/>
        <a:defRPr sz="2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5pPr>
      <a:lvl6pPr marL="2514600" indent="-228600" algn="l" rtl="0" eaLnBrk="1" latinLnBrk="1" hangingPunct="1">
        <a:spcBef>
          <a:spcPct val="20000"/>
        </a:spcBef>
        <a:buClr>
          <a:schemeClr val="accent2">
            <a:tint val="40000"/>
          </a:schemeClr>
        </a:buClr>
        <a:buSzPct val="47000"/>
        <a:buFont typeface="Wingdings 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43000"/>
        <a:buFont typeface="Wingdings 2"/>
        <a:buChar char="¦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/>
        </a:buClr>
        <a:buSzPct val="40000"/>
        <a:buFont typeface="Wingdings 2"/>
        <a:buChar char="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bg2">
            <a:tint val="60000"/>
          </a:schemeClr>
        </a:buClr>
        <a:buSzPct val="40000"/>
        <a:buFont typeface="Wingdings 2"/>
        <a:buChar char="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4413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Γ. </a:t>
            </a:r>
            <a:r>
              <a:rPr lang="el-GR" dirty="0" err="1" smtClean="0">
                <a:solidFill>
                  <a:srgbClr val="002060"/>
                </a:solidFill>
                <a:latin typeface="Comic Sans MS" pitchFamily="66" charset="0"/>
              </a:rPr>
              <a:t>Τσιρπανλής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Γ.Ν.Α. «Γ. Γεννηματάς»</a:t>
            </a:r>
          </a:p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Νεφρολογικό Τμήμα</a:t>
            </a:r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2012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ΜΕΜΒΡΑΝΩΔΗΣ ΣΝ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68605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4293096"/>
            <a:ext cx="8382000" cy="206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2867" y="1483043"/>
            <a:ext cx="5276947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Ο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PLA2R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εκφράζονταν με αφθονία στα ποδοκύτταρα του φυσιολογικού σπειράματος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573415" y="3412289"/>
            <a:ext cx="5132931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Εκφράστηκε στις ίδιες θέσεις με την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IgG4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στα σπειράματα από ασθενείς με ιδιοπαθή ΜΒ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01" y="260648"/>
            <a:ext cx="2952328" cy="982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8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204864"/>
            <a:ext cx="7400925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45224"/>
            <a:ext cx="3052391" cy="1198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696" y="997609"/>
            <a:ext cx="7848872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...αντίθετα,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PLA2R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IgG4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δεν συν-ταυτίζονταν σε σπειράματα από ασθενή με ΜΒ του λύκου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7" y="764704"/>
            <a:ext cx="4181475" cy="4476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25517"/>
            <a:ext cx="4638675" cy="923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400658"/>
            <a:ext cx="2771775" cy="14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2264415"/>
            <a:ext cx="3600400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Σε άλλη δημοσίευση της ίδιας ομάδας, βρέθηκε ισχυρή συσχέτιση του τίτλου των αντισωμάτων </a:t>
            </a:r>
            <a:r>
              <a:rPr lang="en-US" dirty="0" smtClean="0">
                <a:latin typeface="Comic Sans MS" pitchFamily="66" charset="0"/>
              </a:rPr>
              <a:t>PLA2R </a:t>
            </a:r>
            <a:r>
              <a:rPr lang="el-GR" dirty="0" smtClean="0">
                <a:latin typeface="Comic Sans MS" pitchFamily="66" charset="0"/>
              </a:rPr>
              <a:t>με την κλινική πορεία της νόσου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5" y="908720"/>
            <a:ext cx="8424937" cy="3395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3419475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4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136904" cy="58477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Συνοψίζοντας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ανίχνευση αντισωμάτων εναντίων του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 PLA2R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στην πλειοψηφία των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ενήλικων ασθενών με ιδιοπαθή ΜΒ,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αποτελεί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ένα μεγάλο βήμα προς τα εμπρός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στην κατανόηση της παθογένειας της νόσου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Αφού καθοριστούν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ευαισθησία και η ειδικότητα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της ανίχνευσης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τους στον ορό θα μπορούσαν να χρησιμοποιηθούν ως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μη-επεμβατική διαγνωστική δοκιμασία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για την ιδιοπαθή ΜΒ καθώς και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ως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ορολογικός δείκτης της πορείας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της νόσου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της απάντησης στη θεραπεία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Επίσης, η θετικότητα τους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θα διαχώριζε πρωτοπαθή από δευτεροπαθή νόσο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Πρέπει όμως να τονιστεί ότι τα μέχρι τώρα ευρήματα αποτελούν συσχετίσεις: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δεν έχει ακόμα αποδειχτεί ότι τα αντισώματα είναι η αιτία της νόσου </a:t>
            </a:r>
            <a:endParaRPr lang="el-GR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7504" y="260648"/>
            <a:ext cx="90364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Κύριες αιτίες Μεμβρανώδους (ΜΒ) ΣΝ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Ιδιοπαθής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75%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του συνόλου της ΜΒ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)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(πιθανή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αυτό-άνοση αντίδραση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σε αντιγόνα όπως το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PLA2R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Δευτεροπαθής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25%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του συνόλου της ΜΒ): ο συσχετισμός βασίζεται σε παρατηρήσεις που δείχνουν ότι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θεραπεύοντας την νόσο ή απομακρύνοντας το φάρμακο, υποχωρεί και το νεφρωσικό σύνδρομο</a:t>
            </a:r>
            <a:endParaRPr lang="en-US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Συστηματικός </a:t>
            </a: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Ερυθηματώδης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Λύκος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WHO Class V)</a:t>
            </a:r>
          </a:p>
          <a:p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Φάρμακα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Penicillamine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Bucillamine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Gold salts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Anti-TNF therapy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Tiopronin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NSAIDs</a:t>
            </a:r>
          </a:p>
          <a:p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Ηπατίτιδα Β</a:t>
            </a:r>
          </a:p>
          <a:p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Ηπατίτιδα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σπάνια)</a:t>
            </a:r>
          </a:p>
          <a:p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Κακοήθεια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(πιθανώς να μην υπάρχει σχέση αιτίας-αποτελέσματος)</a:t>
            </a:r>
          </a:p>
          <a:p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Μεταμόσχευση αιμοποιητικών κυττάρων</a:t>
            </a:r>
          </a:p>
          <a:p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Μετά από μεταμόσχευση νεφρού</a:t>
            </a:r>
          </a:p>
          <a:p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Σαρκοείδωση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(όχι συχνά)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248472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2195736" y="260648"/>
            <a:ext cx="554510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Αιτίες δευτεροπαθούς ΜΒ (πλήρης κατάλογος)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392488" cy="2635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4965352" cy="2799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7283645" y="4468469"/>
            <a:ext cx="1680843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KDIGO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2012</a:t>
            </a:r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idney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isease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mproving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lobal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utcomes 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67545" y="620688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Γενετικό υπόβαθρο</a:t>
            </a:r>
          </a:p>
          <a:p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Πολυμορφισμοί ενός </a:t>
            </a:r>
            <a:r>
              <a:rPr lang="el-GR" dirty="0" err="1" smtClean="0">
                <a:solidFill>
                  <a:srgbClr val="FF0000"/>
                </a:solidFill>
                <a:latin typeface="Comic Sans MS" pitchFamily="66" charset="0"/>
              </a:rPr>
              <a:t>νουκλεοτιδίου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σε δύο διαφορετικά γονίδια σχετίστηκαν με την εκδήλωση ιδιοπαθούς ΜΒ σε 3 διαφορετικούς πληθυσμούς (75 Γάλλοι, 146 Δανοί, 335 Βρετανοί)</a:t>
            </a:r>
          </a:p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Το πρώτο γονίδιο ήταν αυτό του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PLA2R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στο χρωμόσωμα 2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q24</a:t>
            </a:r>
          </a:p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Το δεύτερο ήταν αυτό που κωδικοποιεί το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HLA –DQ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(HLA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τάξης ΙΙ)</a:t>
            </a:r>
          </a:p>
          <a:p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Η παρουσία του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HLA –DQ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σχετίστηκε με την εκδήλωση της νόσου και στους τρεις πληθυσμούς</a:t>
            </a:r>
          </a:p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Η παρουσία του πολυμορφισμού στο γονίδιο του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PLA2R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σχετίστηκε με τη νόσο σε δυο από τους τρεις πληθυσμούς</a:t>
            </a:r>
          </a:p>
          <a:p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Η ομόζυγη έκφραση και των δυο αλληλουχιών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(και στο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PLA2R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και στο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HLA –DQ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1)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αύξησε αθροιστικά τον κίνδυνο εκδήλωσης της νόσου 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157192"/>
            <a:ext cx="4392488" cy="1511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" y="188640"/>
            <a:ext cx="91439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Δευτεροπαθής ΜΒ (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l-GR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Συστηματικός </a:t>
            </a:r>
            <a:r>
              <a:rPr lang="el-GR" sz="2000" b="1" dirty="0" err="1" smtClean="0">
                <a:solidFill>
                  <a:srgbClr val="002060"/>
                </a:solidFill>
                <a:latin typeface="Comic Sans MS" pitchFamily="66" charset="0"/>
              </a:rPr>
              <a:t>Ερυθηματώδης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Λύκος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10-20% των ασθενών με νεφρίτιδα του λύκου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έχουν ΜΒ (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class V lupus nephritis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Σε ορισμένους ασθενείς πρώτα εμφανίζεται το  ΝΣ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και κατόπιν τίθεται η κλινική-ορολογική διάγνωση του ΣΕΛ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Νέα γυναίκα με ιδιοπαθή ΜΒ πρέπει να διερευνάται ενδελεχώς για ΣΕΛ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Ιστολογικά στοιχεία ύποπτα :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IgA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IgM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, C1q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στον </a:t>
            </a: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ανοσοφθορισμό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υπο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-ενδοθηλιακές εναποθέσεις,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tubuloreticular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structures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ενδοθηλιακά στο ΗΜ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Φάρμακα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Κυρίως όσα χορηγούνται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στη θεραπεία της ρευματοειδούς αρθρίτιδας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πενικιλλαμίνη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άλατα χρυσού,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bucilamine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ΜΣΑΦ, πιθανόν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anti-TNF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παράγοντες (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etanercept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infliximab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συχνότητα εμφάνισης της από 3-7%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6-12 μήνες αλλά και 3-4 χρόνια από την έναρξη της αγωγής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 λευκωματουρία αργεί να υποχωρήσει μετά την διακοπή του φαρμάκου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(9-12 μήνες αλλά και 2-3 χρόνια μετά)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αργή αποδρομή αποδίδεται στον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αργό ρυθμό κάθαρσης των </a:t>
            </a: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υπο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-επιθηλιακών εναποθέσεων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και την αναδιοργάνωση της δομής της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β.μ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21158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Δευτεροπαθής ΜΒ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ii)</a:t>
            </a:r>
          </a:p>
          <a:p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Φάρμακα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Σημειωτέον ότι τα φάρμακα για την ρευματοειδή αρθρίτιδα μπορεί να προκαλέσουν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και άλλες νεφρικές βλάβες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MCD,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φαρμακευτικό λύκο,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ανοσο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πενική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νεκρωτική αγγειίτιδα-ΣΝ)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Τα ΜΣΑΦ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αν και κυρίως προκαλούν διάμεση νεφρίτιδα και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MCD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μπορεί επίσης να προκαλέσουν ΜΒ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Ηπατίτιδα Β</a:t>
            </a:r>
            <a:endParaRPr lang="en-US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Κυρίως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σε παιδιά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σε περιοχές όπου ενδημεί η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HVB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Στις περισσότερες των περιπτώσεων ΜΒ εκδηλώνουν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άτομα μη-συμπτωματικά με ήπια τρανσαμιναιμία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HBsAg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(+), anti-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HBc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(+),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HBeAg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(+)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. To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τελευταίο έχει βρεθεί συχνά σε υπο-επιθηλιακές εναποθέσεις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ΜΒ από ηπατίτιδα Β και ΜΒ του λύκου: οι μοναδικές που συνοδεύονται από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 συμπλήρωμα στον ορό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Η αυτόματη ύφεση του ΝΣ συχνή σε παιδιά αλλά όχι και σε ενήλικες που γίνεται χρόνια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HCV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Σπάνια εκδηλώνεται με ΜΒ, πιο συχνά ΜΒΥ - κρυοσφαιριναιμία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9" y="404664"/>
            <a:ext cx="9036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Εισαγωγή-Επιδημιολογία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Μεμβρανώδης Σπειραματονεφρίτιδα (ΜΒ) </a:t>
            </a:r>
            <a:r>
              <a:rPr lang="el-GR" sz="2000" dirty="0" smtClean="0">
                <a:latin typeface="Comic Sans MS" pitchFamily="66" charset="0"/>
              </a:rPr>
              <a:t>είναι από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τις πιο συχνές αιτίες νεφρωσικού συνδρόμου (ΝΣ) σε μη-διαβητικούς ενήλικες</a:t>
            </a:r>
            <a:r>
              <a:rPr lang="el-GR" sz="2000" dirty="0" smtClean="0">
                <a:latin typeface="Comic Sans MS" pitchFamily="66" charset="0"/>
              </a:rPr>
              <a:t> και σε πολλές περιοχές του κόσμου αποτελεί την διάγνωση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το 1/3 των βιοψιών νεφρού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 όρος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«Μεμβρανώδης» </a:t>
            </a:r>
            <a:r>
              <a:rPr lang="el-GR" sz="2000" dirty="0" smtClean="0">
                <a:latin typeface="Comic Sans MS" pitchFamily="66" charset="0"/>
              </a:rPr>
              <a:t>δείχνει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την κύρια ιστολογική βλάβη </a:t>
            </a:r>
            <a:r>
              <a:rPr lang="el-GR" sz="2000" dirty="0" smtClean="0">
                <a:latin typeface="Comic Sans MS" pitchFamily="66" charset="0"/>
              </a:rPr>
              <a:t>που διακρίνεται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στο οπτικό μικροσκόπιο</a:t>
            </a:r>
            <a:r>
              <a:rPr lang="el-GR" sz="2000" dirty="0" smtClean="0">
                <a:latin typeface="Comic Sans MS" pitchFamily="66" charset="0"/>
              </a:rPr>
              <a:t>,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την πάχυνση της βασικής μεμβράνης του σπειράματος με ελάχιστη κυτταρική υπερπλασία ή διήθηση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Τις περισσότερες φορές είναι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ιδιοπαθής</a:t>
            </a:r>
            <a:r>
              <a:rPr lang="el-GR" sz="2000" dirty="0" smtClean="0">
                <a:latin typeface="Comic Sans MS" pitchFamily="66" charset="0"/>
              </a:rPr>
              <a:t> αλλά μπορεί να συνδυάζεται με ηπατίιτιδα Β, διάφορες αυτοάνοσες νόσους, λήψη φαρμάκων, νεοπλασίες κ.λπ. οπότε χαρακτηρίζεται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δευτεροπαθής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Μέχρι την δεκαετία του 1990 ήταν η πιο συχνή αιτία ΝΣ σε ενήλικες (&gt;40 ετών). Σήμερα η συχνότητα της κυμαίνεται από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15 έως 33% σε βιοψίες νεφρού. </a:t>
            </a:r>
            <a:r>
              <a:rPr lang="el-GR" sz="2000" dirty="0" smtClean="0">
                <a:latin typeface="Comic Sans MS" pitchFamily="66" charset="0"/>
              </a:rPr>
              <a:t>Κύριος λόγος για την παραπάνω «μείωση» αποτελεί η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αύξηση της συχνότητας της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FSGS</a:t>
            </a:r>
            <a:r>
              <a:rPr lang="el-GR" sz="2000" dirty="0" smtClean="0">
                <a:latin typeface="Comic Sans MS" pitchFamily="66" charset="0"/>
              </a:rPr>
              <a:t> κυρίως σε μαύρους και ισπανόφωνους στις Η.Π.Α.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Λευκοί άνδρες &gt; 40 ετών παρουσιάζουν πιο συχνά ιδιοπαθή ΜΒ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Σε νέες γυναίκες, η διάγνωση της ΜΒ πρέπει να συνοδεύεται από λεπτομερή έλεγχο για λύκο ενώ σε παιδιά η συσχέτιση με ηπατίτιδα Β</a:t>
            </a:r>
            <a:r>
              <a:rPr lang="el-GR" sz="2000" dirty="0" smtClean="0">
                <a:latin typeface="Comic Sans MS" pitchFamily="66" charset="0"/>
              </a:rPr>
              <a:t> ή πιο σπάνια με αυτο-άνοσες νόσους, είναι συχνή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810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3351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Δευτεροπαθής ΜΒ (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iii)</a:t>
            </a:r>
          </a:p>
          <a:p>
            <a:endParaRPr lang="en-US" sz="12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Νεοπλασία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5-20%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των ενηλίκων, ιδιαίτερα &gt; 65 ετών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με ΜΒ παρουσιάζουν μια κακοήθεια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Συχνότερα,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 στέρεο όγκο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κυρίως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καρκίνωμα του προστάτη, των πνευμόνων ή του γαστρεντερικού συστήματος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Πιο σπάνια, αιματολογική κακοήθεια π.χ. Χρόνια λεμφοκυτταρική λευχαιμία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νεοπλάσματα υποτίθεται ότι συνδέονται αιτιολογικά με την εμφάνιση της ΜΒ όταν η αφαίρεση-θεραπεία τους έχει ως συνέπεια και την υποχώρηση του ΝΣ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Ως μηχανισμός προτείνεται η εναπόθεση υπο-επιθηλιακών εναποθέσεων που αποτελούνται από καρκινικά αντιγόνα-αντισώματα και πυροδοτούν την ενεργοποίηση του συμπληρώματος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 αιτιολογική σχέση ΜΒ – νεοπλασμάτων έχει αμφισβητηθεί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για 3 λόγους: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νεοπλάσματα είναι συχνά σε άνδρες &gt; 50 ετών και το ίδιο συμβαίνει και με την εμφάνιση της ΜΒ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 υποχώρηση του ΝΣ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την θεραπεία της νεοπλασίας δεν αποδεικνύει υποχρεωτικά και την αιτιολογική σχέση δεδομένου του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υψηλού ποσοστού αυτόματης ύφεσης της ΜΒ</a:t>
            </a:r>
          </a:p>
        </p:txBody>
      </p:sp>
    </p:spTree>
    <p:extLst>
      <p:ext uri="{BB962C8B-B14F-4D97-AF65-F5344CB8AC3E}">
        <p14:creationId xmlns:p14="http://schemas.microsoft.com/office/powerpoint/2010/main" val="28713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Δευτεροπαθής ΜΒ (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iv)</a:t>
            </a:r>
          </a:p>
          <a:p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 indent="-457200">
              <a:buAutoNum type="arabicPeriod" startAt="3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Αν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και συχνά η ΜΒ αποδίδεται σε νεόπλασμα,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σπάνια ανευρίσκεται σχετικό αντιγόνο στο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σπείραμα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indent="-457200"/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/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Άσχετα πάντως από το εάν υπάρχει και αιτιολογική σχέση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, η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σύγχρονη (άλλοτε με άλλη σειρά) διάγνωση ΝΣ – νεοπλασίας είναι συχνή, ιδιαίτερα σε ηλικιωμένους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Μεταμόσχευση αιμοποιητικών κυττάρων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Πιο συχνά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μετά από αυτόλογη μεταμόσχευση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αρχέγονων κυττάρων, σπανιότερα σε αλλο-μεταμόσχευση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εμφάνιση της συχνά συμπίπτει με την σταδιακή μείωση της ανοσοκατασταλτικής θεραπείας</a:t>
            </a:r>
          </a:p>
          <a:p>
            <a:pPr marL="342900" indent="-34290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Μετά από μεταμόσχευση νεφρού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Σπανιότερα σε άτομα που ήδη είχαν ΜΒ, πιο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συχνά ως νέα βλάβη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Έχει ενοχοποιηθεί η ανοσολογική απάντηση σε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minor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αντιγόνα ιστοσυμβατότητας του δότη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317" y="908720"/>
            <a:ext cx="8640960" cy="1446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Comic Sans MS" pitchFamily="66" charset="0"/>
              </a:rPr>
              <a:t>Να γίνεται η κατάλληλη διερεύνηση για να αποκλειστούν οι αιτίες της δευτεροπαθούς μορφής σε όλες τις περιπτώσεις που το αποτέλεσμα της βιοψίας δείχνει ΜΒ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KDIGO 2012</a:t>
            </a:r>
            <a:r>
              <a:rPr lang="el-GR" sz="2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l-GR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15" y="314096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 διάκριση της δευτεροπαθούς από την πρωτοπαθή</a:t>
            </a:r>
            <a:r>
              <a:rPr lang="el-GR" sz="2000" dirty="0" smtClean="0">
                <a:latin typeface="Comic Sans MS" pitchFamily="66" charset="0"/>
              </a:rPr>
              <a:t> ΜΒ είναι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πολύ σημαντική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θεραπεία στη δευτεροπαθή πρέπει να κατευθύνεται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προς το αίτιο που την προκάλεσε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Κάποια θεραπευτικά σχήματα είναι δυνάμει τοξικά </a:t>
            </a:r>
            <a:r>
              <a:rPr lang="el-GR" sz="2000" dirty="0" smtClean="0">
                <a:latin typeface="Comic Sans MS" pitchFamily="66" charset="0"/>
              </a:rPr>
              <a:t>και για τον ασθενή και για τους νεφρούς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908720"/>
            <a:ext cx="86409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Συνδ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υ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ασμένη εμφάνιση ΜΒ με άλλες σπειραματοπάθειες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 διαβητική νεφροπάθεια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FSGS</a:t>
            </a:r>
            <a:endParaRPr lang="el-G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 ταχέως εξελισσόμενη ΣΝ με μηνοειδείς σχηματισμούς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Συνύπαρξη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 – anti-GBM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Μπορεί να εμφανιστούν συγχρόνως ή να προστεθούν μήνες στην πορεία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Όταν η εμφάνιση είναι σύγχρονη: ΝΣ + νεφριτικό ίζημα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Όταν ακολουθήσει η ΤΕΣΝ: επιδείνωση στην πορεία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Προτεινόμενοι μηχανισμοί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Αυτο-άνοση αντίδραση με σύγχρονο σχηματισμό πολλαπλών αντισωμάτων [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ANCA, ANTI-GBM, ANTI-PLA2R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]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βλάβη στη β.μ.από την αρχική ΜΒ εκθέτει αντιγόνα και σχηματίζονται νέα αντισώματα [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ANTI-GBM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IgA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Κλινικές εκδήλώσεις (ι)</a:t>
            </a:r>
          </a:p>
          <a:p>
            <a:endParaRPr lang="el-GR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Το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80%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των περιπτώσεων ΜΒ </a:t>
            </a:r>
            <a:r>
              <a:rPr lang="el-GR" sz="2000" dirty="0" smtClean="0">
                <a:latin typeface="Comic Sans MS" pitchFamily="66" charset="0"/>
              </a:rPr>
              <a:t>εκδηλώνεται ως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Νεφρωσικό Σύνδρομο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Στο υπόλοιπο 20%, </a:t>
            </a:r>
            <a:r>
              <a:rPr lang="el-GR" sz="2000" dirty="0" smtClean="0">
                <a:latin typeface="Comic Sans MS" pitchFamily="66" charset="0"/>
              </a:rPr>
              <a:t>η διάγνωση γίνεται στα πλαίσια διερεύνισης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ασυμπτωματικής λευκωματουρίας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Εξ αιτίας της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σταδιακής εναπόθεσης των υπο-επιθηλιακών εναποθέσεων </a:t>
            </a:r>
            <a:r>
              <a:rPr lang="el-GR" sz="2000" dirty="0" smtClean="0">
                <a:latin typeface="Comic Sans MS" pitchFamily="66" charset="0"/>
              </a:rPr>
              <a:t>–βλάβης των ποδοκυττάρων,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 λευκωματουρία </a:t>
            </a:r>
            <a:r>
              <a:rPr lang="el-GR" sz="2000" dirty="0" smtClean="0">
                <a:latin typeface="Comic Sans MS" pitchFamily="66" charset="0"/>
              </a:rPr>
              <a:t>(και η άνοδος του σωματικού βάρους – οιδήματα στα κάτω άκρα)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εμφανίζεται με πιο αργό ρυθμό και όχι τόσο αιφνίδια</a:t>
            </a:r>
            <a:r>
              <a:rPr lang="el-GR" sz="2000" dirty="0" smtClean="0">
                <a:latin typeface="Comic Sans MS" pitchFamily="66" charset="0"/>
              </a:rPr>
              <a:t> όσο στη </a:t>
            </a:r>
            <a:r>
              <a:rPr lang="en-US" sz="2000" dirty="0" smtClean="0">
                <a:latin typeface="Comic Sans MS" pitchFamily="66" charset="0"/>
              </a:rPr>
              <a:t>MCD </a:t>
            </a:r>
            <a:r>
              <a:rPr lang="el-GR" sz="2000" dirty="0" smtClean="0">
                <a:latin typeface="Comic Sans MS" pitchFamily="66" charset="0"/>
              </a:rPr>
              <a:t>και την πρωτοπαθή </a:t>
            </a:r>
            <a:r>
              <a:rPr lang="en-US" sz="2000" dirty="0" smtClean="0">
                <a:latin typeface="Comic Sans MS" pitchFamily="66" charset="0"/>
              </a:rPr>
              <a:t>FSGS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λευκωματουρία κυμαίνεται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από επίπεδα &lt; του ΝΣ έως &gt; 20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g /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24ωρο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Στο ίζημα των ούρων </a:t>
            </a:r>
            <a:r>
              <a:rPr lang="el-GR" sz="2000" dirty="0" smtClean="0">
                <a:latin typeface="Comic Sans MS" pitchFamily="66" charset="0"/>
              </a:rPr>
              <a:t>υπάρχουν λιπίδια, λιπώδη ωοειδή σωμάτια ή/και λιπώδεις κύλινδροι και  ερυθρά σε &gt; 50% των περιπτώσεων αλλά σπάνια ερυθροκυτταρικοί κύλινδροι (αρκετά συχνά και γλυκοζουρία λόγω σωληναριακών διαταραχών)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Το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«ανοιχτό νεφρωσικό» </a:t>
            </a:r>
            <a:r>
              <a:rPr lang="el-GR" sz="2000" dirty="0" smtClean="0">
                <a:latin typeface="Comic Sans MS" pitchFamily="66" charset="0"/>
              </a:rPr>
              <a:t>(υπολευκωματιναιμία, υπερλιπιδαιμία) είναι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συχνά εμφανές </a:t>
            </a:r>
            <a:r>
              <a:rPr lang="el-GR" sz="2000" dirty="0" smtClean="0">
                <a:latin typeface="Comic Sans MS" pitchFamily="66" charset="0"/>
              </a:rPr>
              <a:t>κατά την διάγνωση  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9269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Comic Sans MS" pitchFamily="66" charset="0"/>
              </a:rPr>
              <a:t>Κλινικές εκδήλώσεις (</a:t>
            </a:r>
            <a:r>
              <a:rPr lang="el-GR" sz="2400" b="1" dirty="0" smtClean="0">
                <a:latin typeface="Comic Sans MS" pitchFamily="66" charset="0"/>
              </a:rPr>
              <a:t>ιι)</a:t>
            </a:r>
          </a:p>
          <a:p>
            <a:endParaRPr lang="el-GR" sz="2000" b="1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70% των ασθενών</a:t>
            </a:r>
            <a:r>
              <a:rPr lang="el-GR" sz="2000" dirty="0" smtClean="0">
                <a:latin typeface="Comic Sans MS" pitchFamily="66" charset="0"/>
              </a:rPr>
              <a:t> έχουν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φυσιολογική αρτηριακή πίεση </a:t>
            </a:r>
            <a:r>
              <a:rPr lang="el-GR" sz="2000" dirty="0" smtClean="0">
                <a:latin typeface="Comic Sans MS" pitchFamily="66" charset="0"/>
              </a:rPr>
              <a:t>και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φυσιολογική νεφρική λειτουργία</a:t>
            </a:r>
            <a:r>
              <a:rPr lang="el-GR" sz="2000" dirty="0" smtClean="0">
                <a:latin typeface="Comic Sans MS" pitchFamily="66" charset="0"/>
              </a:rPr>
              <a:t> (</a:t>
            </a:r>
            <a:r>
              <a:rPr lang="en-US" sz="2000" dirty="0" smtClean="0">
                <a:latin typeface="Comic Sans MS" pitchFamily="66" charset="0"/>
              </a:rPr>
              <a:t>GFR)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στην έναρξη </a:t>
            </a:r>
            <a:r>
              <a:rPr lang="el-GR" sz="2000" dirty="0" smtClean="0">
                <a:latin typeface="Comic Sans MS" pitchFamily="66" charset="0"/>
              </a:rPr>
              <a:t>της νόσου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Όταν υπάρχει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οξεία νεφρική ανεπάρκεια (ΟΝΑ) κατά την έναρξη ή </a:t>
            </a:r>
            <a:r>
              <a:rPr lang="el-GR" sz="2000" dirty="0" smtClean="0">
                <a:latin typeface="Comic Sans MS" pitchFamily="66" charset="0"/>
              </a:rPr>
              <a:t>παρουσιαστεί αιφνίδια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κατά την πορεία </a:t>
            </a:r>
            <a:r>
              <a:rPr lang="el-GR" sz="2000" dirty="0" smtClean="0">
                <a:latin typeface="Comic Sans MS" pitchFamily="66" charset="0"/>
              </a:rPr>
              <a:t>της ΜΒ τουλάχιστον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4 αίτίες </a:t>
            </a:r>
            <a:r>
              <a:rPr lang="el-GR" sz="2000" dirty="0" smtClean="0">
                <a:latin typeface="Comic Sans MS" pitchFamily="66" charset="0"/>
              </a:rPr>
              <a:t>πρέπει άμεσα – ίσως και με βιοψία -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να αποκλείονται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Οξεία αμφοτερόπλευρη θρόμβωση των νεφρικών φλεβών </a:t>
            </a:r>
            <a:r>
              <a:rPr lang="el-GR" sz="2000" dirty="0" smtClean="0">
                <a:latin typeface="Comic Sans MS" pitchFamily="66" charset="0"/>
              </a:rPr>
              <a:t>(συνήθως συνυπάρχει οσφυαλγία ή άλλες εκδηλώσεις νεφρικού εμφράκτου)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Φαρμακευτική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l-GR" sz="2000" dirty="0" err="1" smtClean="0">
                <a:solidFill>
                  <a:srgbClr val="FF0000"/>
                </a:solidFill>
                <a:latin typeface="Comic Sans MS" pitchFamily="66" charset="0"/>
              </a:rPr>
              <a:t>ξεία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διάμεση νεφρίτιδα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l-GR" sz="2000" dirty="0" smtClean="0">
                <a:latin typeface="Comic Sans MS" pitchFamily="66" charset="0"/>
              </a:rPr>
              <a:t>με συνήθη αιτία τα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διουρητικά</a:t>
            </a:r>
            <a:r>
              <a:rPr lang="el-GR" sz="2000" dirty="0" smtClean="0">
                <a:latin typeface="Comic Sans MS" pitchFamily="66" charset="0"/>
              </a:rPr>
              <a:t> αλλά  και οποιοδήποτε φάρμακο):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λευκά, λευκοκυτταρικοί κύλινδροι, ηωσινόφιλα στη γενική ούρων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Επιπρόσθετη ΤΕΣΝ με μηνοειδείς σχηματισμούς</a:t>
            </a:r>
            <a:r>
              <a:rPr lang="el-GR" sz="2000" dirty="0" smtClean="0"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ίζημα ενεργό </a:t>
            </a:r>
            <a:r>
              <a:rPr lang="el-GR" sz="2000" dirty="0" smtClean="0">
                <a:latin typeface="Comic Sans MS" pitchFamily="66" charset="0"/>
              </a:rPr>
              <a:t>με ερυθρά και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ερυθρ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o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κυτταρικούς κυλίνδρους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Προ-νεφρική, ιατρογενής, ΟΝΑ </a:t>
            </a:r>
            <a:r>
              <a:rPr lang="el-GR" sz="2000" dirty="0" smtClean="0">
                <a:latin typeface="Comic Sans MS" pitchFamily="66" charset="0"/>
              </a:rPr>
              <a:t>λόγω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υπο-ογκαιμίας</a:t>
            </a:r>
            <a:r>
              <a:rPr lang="el-GR" sz="2000" dirty="0" smtClean="0">
                <a:latin typeface="Comic Sans MS" pitchFamily="66" charset="0"/>
              </a:rPr>
              <a:t> από επιθετική διουρητική αγωγή</a:t>
            </a:r>
          </a:p>
          <a:p>
            <a:pPr marL="914400" lvl="1" indent="-457200">
              <a:buFont typeface="+mj-lt"/>
              <a:buAutoNum type="arabicPeriod"/>
            </a:pP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476672"/>
            <a:ext cx="87129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Διάγνωση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Βιοψία νεφρού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Ορολογικός έλεγχος: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ΑΝΑ,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anti-DNA, C3, C4, HBV, HBC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Έλεγχος για κακοήθεια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Mayer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κοπράνων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Κολονοσκόπηση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σε ηλικίες &gt; 50 ετών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Μαστογραφία σε γυναίκες &gt; 40 ετών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α/α θώρακος και πιθανώς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CT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σε ασθενείς με υψηλό κίνδυνο για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Ca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πνευμόνων 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51520" y="3789040"/>
            <a:ext cx="84969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Πορεία νόσου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Η συνήθης πορεία των ασθενών με ΜΒ είναι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Είτε η</a:t>
            </a:r>
            <a:r>
              <a:rPr lang="el-GR" sz="2200" dirty="0" smtClean="0">
                <a:latin typeface="Comic Sans MS" pitchFamily="66" charset="0"/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αυτόματη ή η μετά από θεραπεία πλήρης ή μερική ύφεση του </a:t>
            </a:r>
            <a:r>
              <a:rPr lang="el-GR" sz="2200" b="1" dirty="0" err="1" smtClean="0">
                <a:solidFill>
                  <a:srgbClr val="FF0000"/>
                </a:solidFill>
                <a:latin typeface="Comic Sans MS" pitchFamily="66" charset="0"/>
              </a:rPr>
              <a:t>νεφρωσικού</a:t>
            </a:r>
            <a:endParaRPr lang="el-GR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Είτε η</a:t>
            </a:r>
            <a:r>
              <a:rPr lang="el-GR" sz="2200" dirty="0" smtClean="0">
                <a:latin typeface="Comic Sans MS" pitchFamily="66" charset="0"/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διαρκής παρουσία του </a:t>
            </a:r>
            <a:r>
              <a:rPr lang="el-GR" sz="2200" b="1" dirty="0" err="1" smtClean="0">
                <a:solidFill>
                  <a:srgbClr val="FF0000"/>
                </a:solidFill>
                <a:latin typeface="Comic Sans MS" pitchFamily="66" charset="0"/>
              </a:rPr>
              <a:t>νεφρωσικού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 με ή χωρίς</a:t>
            </a:r>
            <a:r>
              <a:rPr lang="el-GR" sz="2200" b="1" dirty="0" smtClean="0"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αργή</a:t>
            </a:r>
            <a:r>
              <a:rPr lang="el-GR" sz="2200" dirty="0" smtClean="0"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προοδευτική</a:t>
            </a:r>
            <a:r>
              <a:rPr lang="el-GR" sz="2200" dirty="0" smtClean="0">
                <a:latin typeface="Comic Sans MS" pitchFamily="66" charset="0"/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μείωση της νεφρικής λειτουργίας</a:t>
            </a:r>
          </a:p>
          <a:p>
            <a:pPr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73166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20272" y="6165304"/>
            <a:ext cx="14542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KDIGO 2012</a:t>
            </a:r>
            <a:endParaRPr lang="el-GR" dirty="0"/>
          </a:p>
        </p:txBody>
      </p:sp>
      <p:sp>
        <p:nvSpPr>
          <p:cNvPr id="3" name="Rounded Rectangle 2"/>
          <p:cNvSpPr/>
          <p:nvPr/>
        </p:nvSpPr>
        <p:spPr>
          <a:xfrm>
            <a:off x="2915816" y="2276872"/>
            <a:ext cx="3888432" cy="288032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2915816" y="2573288"/>
            <a:ext cx="5400600" cy="288032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2555776" y="2889501"/>
            <a:ext cx="4464496" cy="288032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490085" y="3177533"/>
            <a:ext cx="1417619" cy="288032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2573115" y="3861048"/>
            <a:ext cx="3888432" cy="288032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2741615" y="4149080"/>
            <a:ext cx="5749001" cy="288032"/>
          </a:xfrm>
          <a:prstGeom prst="round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1763688" y="4437112"/>
            <a:ext cx="4032448" cy="356154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490084" y="4793266"/>
            <a:ext cx="6098139" cy="307564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490084" y="5100830"/>
            <a:ext cx="1777660" cy="288032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21" y="404664"/>
            <a:ext cx="8669659" cy="62478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γνώση της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φυσικής πορείας της νόσου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έχει ιδιαίτερη σημασία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για την έναρξη της θεραπείας στην ιδιοπαθή ΜΒ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μεγάλη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πιθανότητα αυτόματων (πλήρων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ή μερικών)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υφέσεων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της νόσου πρέπει να λαμβάνεται υπ όψη και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να σταθμίζεται με την τοξικότητα και το προσδοκώμενο όφελος από τη θεραπευτική αγωγή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Γενικά, καλό είναι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«να δίνεται χρόνος»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ώστε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να φανεί η φυσική πορεία της νόσου πριν την έναρξη θεραπείας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αλλά και για να εκτιμηθεί κατά πόσο το θεραπευτικό σχήμα που δόθηκε είχε αποτέλεσμα ή όχι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εκτός εάν η εξέλιξη της είναι βαρειά και ραγδαία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Πάντως,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στόχος πρέπει να είναι η πλήρης ή μερική ύφεση</a:t>
            </a: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του ΝΣ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 ανεξάρτητα από το αν προκύπτει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αυτόματα ή μετά από θεραπεία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γιατί η πρόγνωση βελτιώνεται θεαματικά: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100% επιβίωση ελεύθερη νεφρικής ανεπάρκειας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για μια 10ετία στην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πλήρη ύφεση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90%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στη μερική ύφεση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50%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όταν δεν υπάρξει ύφεση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7129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παλαιότερη συμβατική παραδοχή ότι στη πρόγνωση της της ΜΒ ίσχυει ο κανόνας των 3 τριτημορίων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1/3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των ασθενών θα παρουσιάσει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αυτόματη ύφεση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1/3 προοδευτική νεφρική ανεπάρκεια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1/3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θα παραμείνει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ως έχει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Φαίνεται πως τροποποιείται σήμερα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75%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των ασθενών θα παρουσιάσουν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τουλάχιστον μια μερική ύφεση (αυτόματα ή μετά από θεραπεία) στα 5 χρόνια μετά τη διάγνωση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25%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θα οδηγηθούν σε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υποκατάσταση της νεφρικής τους λειτουργίας ή θα καταλήξουν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9160"/>
            <a:ext cx="5139680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6" y="404664"/>
            <a:ext cx="3762375" cy="2419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9498"/>
            <a:ext cx="3600450" cy="2581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837" y="2924944"/>
            <a:ext cx="4978219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1. Πάχυνση (διάχυτη) της βασικής μεμβράνης (β.μ.) των τριχοειδών του σπειράματος, φυσιολογική κυτταρική διήθηση 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54" y="515118"/>
            <a:ext cx="3771900" cy="2409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3201943"/>
            <a:ext cx="2511137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Φυσιολογικό σπείραμα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157192"/>
            <a:ext cx="39309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2. Διάχυτη, κοκκιώδης εναπόθεση </a:t>
            </a:r>
            <a:r>
              <a:rPr lang="en-US" dirty="0" err="1" smtClean="0">
                <a:latin typeface="Comic Sans MS" pitchFamily="66" charset="0"/>
              </a:rPr>
              <a:t>IgG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και </a:t>
            </a:r>
            <a:r>
              <a:rPr lang="en-US" dirty="0" smtClean="0">
                <a:latin typeface="Comic Sans MS" pitchFamily="66" charset="0"/>
              </a:rPr>
              <a:t>C3 </a:t>
            </a:r>
            <a:r>
              <a:rPr lang="el-GR" dirty="0" smtClean="0">
                <a:latin typeface="Comic Sans MS" pitchFamily="66" charset="0"/>
              </a:rPr>
              <a:t>στη βασική μεμβράνη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18" y="620688"/>
            <a:ext cx="875454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20%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αυτόματη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πλήρης ύφεση</a:t>
            </a:r>
            <a:endParaRPr lang="en-US" sz="2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 sz="1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15-20%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αυτόματη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μερική ύφεση</a:t>
            </a:r>
            <a:endParaRPr lang="en-US" sz="2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[1/3 των ασθενών με ιδιοπαθή ΜΒ εισέρχονται αυτόματα σε μερική ή ολική ύφεση]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Χρόνος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για να εμφανιστεί η ύφεση: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μέχρι και 2 χρόνια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από την διάγνωση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25%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από τους ασθενείς σε αυτόματη ύφεση θα κάνουν υποτροπή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50%των ασθενών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: συνεχώς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σε νεφρωσικό σύνδρομο</a:t>
            </a:r>
          </a:p>
          <a:p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30-40%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των ασθενών σε νεφρωσικό: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ESRD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σε 10 χρόνια</a:t>
            </a:r>
          </a:p>
          <a:p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KDIGO 2012</a:t>
            </a:r>
            <a:endParaRPr lang="el-GR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Παράγοντες κινδύνου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για την εμφάνιση νεφρικής ανεπάρκειας τελικού σταδίου σε ιδιοπαθή ΜΒ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ροχωρημένη ηλικία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κατά την έναρξη της νόσου (&gt;50 ετών)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Άνδρικό φύλλο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Λευκωματουρία νεφρωσικού επιπέδου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(ιδιαίτερα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&gt; 8-10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g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/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24ωρο)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Αυξημένη κρεατινίνη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ορού κατά την έναρξη της νόσου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Ιστολογικά,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η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σπειραματική σκλήρυνση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αλλά κυρίως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η βαρύτητα της σωληναριο-διάμεσης βλάβης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(όπως σε όλες τις σπειραματονεφρίτιδες) όχι όμως και τα ιστολογικά  στάδια της ΜΒ,  φαίνεται πως πιθανώς επιβαρύνουν την πρόγνωση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χωρίς όμως να είναι και καθοριστικοί παράγοντες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4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69" y="764704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Ένα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σύστημα αξιολόγησης του κινδύνου προόδου της νεφρικής βλάβης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στην ιδιοπαθή ΜΒ που προτάθηκε από τον </a:t>
            </a:r>
            <a:r>
              <a:rPr lang="en-US" sz="2000" dirty="0" err="1">
                <a:solidFill>
                  <a:srgbClr val="002060"/>
                </a:solidFill>
                <a:latin typeface="Comic Sans MS" pitchFamily="66" charset="0"/>
              </a:rPr>
              <a:t>Cattran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et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al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και υιοθετείται από τις οδηγίες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KDIGO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2012,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βασίζεται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σε 3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παραμέτρους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Την βαρύτητα της λευκωματουρίας σε χρονικό διάστημα 6 μηνών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από την διάγνωση της νόσου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Την κάθαρση της κρεατινίνης κατά την έναρξη της νόσου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Την τάση μείωσης της κάθαρσης της κρεατινίνης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κατά το ίδιο χρονικό διάστημα των 6 μηνών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Τό σύστημα αξιολόγησης δοκιμάστηκε, εκτός από την ομάδα των ασθενών με ΜΒ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από το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Toronto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σε αντίστοιχες ομάδες ασθενών από Ιταλία και Φιλανδία και αξιολόγησε τον κίνδυνο προόδου της νεφρικής βλάβης με ακρίβεια 85-90%   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ΚΙΝΔΥΝΟΣ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να εμφανιστεί προοδευτικά ΧΝΝ σε ιδιοπαθή ΜΒ είναι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ΜΙΚΡΟΣ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 όταν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 λευκωματουρία είναι &lt; 4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g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/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24ωρο και η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κάθαρση κρεατινίνης παραμένει φυσιολογική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για ένα 6μηνο </a:t>
            </a: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ΜΕΤΡΙΟΣ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όταν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 νεφρική λειτουργία είναι φυσιολογική και παραμένει σταθερή για ένα 6μηνο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αλλά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η λευκωματουρία κυμαίνεται από 4-8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/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24ωρο για το ίδιο διάστημα [50% κίνδυνος εμφάνισης ΧΝΝ στα 10 χρόνια]</a:t>
            </a:r>
          </a:p>
          <a:p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ΥΨΗΛΟΣ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λευκωματουρία &gt; 8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g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/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24ωρο (για 3 μήνες),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ανεξάρτητα από τη νεφρική λειτουργία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[75% κίνδυνος εμφάνισης ΧΝΝ στα 10 χρόνια] 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Διευκρινίζεται ότι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ο κίνδυνος αναφέρεται αποκλειστικά στη φυσική πορεία της ΜΒ και όχι σε επιπλοκές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που μπορεί να επιβαρύνουν τη νεφρική λειτουργία (θρόμβωση νεφρικών φλεβών, οξεία διάμεση νεφρίτιδα, ταχέως εξελισσόμενη ΣΝ, υπο-ογκαιμία από υπερβολική διούρηση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894075" cy="61247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Ε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πιλογή ενήλικων ασθενών με ιδιοπαθή ΜΒ που πρέπει να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λάβουν ανοσοκατασταλτική θεραπεία</a:t>
            </a:r>
          </a:p>
          <a:p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Συστήνεται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να χορηγείται ένα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αρχικό θεραπευτικό σχήμα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μόνο στους ασθενείς με νεφρωσικό σύνδρομο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που πληρούν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τουλάχιστον μια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από τις παρακάτω συνθήκες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Λευκωματουρία &gt; 4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gr /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24ωρο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που παραμένει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μεγαλύτερη του 50% της αρχικής της τιμής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και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δεν δείχνει σημεία προοδευτικής μείωσης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με την αντι-υπερτασική – αντι-λευκωματινουρική αγωγή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για περίοδο παρακολούθησης τουλάχιστον 6 μηνών (1Β)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Πολύ βαρύ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, απειλητικό για τη ζωή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νεφρωσικό σύνδρομο (1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C)</a:t>
            </a:r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Αύξηση της κρεατινίνης ορού πάνω από 30%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μέσα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σε 6 μήνες έως 1 έτος από την διάγνωση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(το κατ εκτίμηση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GFR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να μην είναι &lt; 25-30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ml/min)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που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δεν οφείλεται σε επιπλοκές αλλά στη νόσο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(2C)</a:t>
            </a:r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Να μη χορηγείται ανοσοκαταστολή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σε ασθενείς με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κρεατινίνη ορού σταθερά πάνω από 3.5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mg/dl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ή κατ εκτίμηση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GFR &lt; 30 ml/min)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και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επιμήκη άξονα νεφρών &lt; 8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cm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 (σε υπερηχογράφημα)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ή παρουσία σοβαρής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, απειλητικής για τη ζωή,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λοίμωξης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Μη-διαβαθμισμένο)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KDIGO 2012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47" y="188640"/>
            <a:ext cx="900875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Μη-ανοσοκατασταλτική θεραπεία</a:t>
            </a:r>
          </a:p>
          <a:p>
            <a:endParaRPr lang="el-GR" sz="12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Αναστολείς του μετατρεπτικού ενζύμου της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AGII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ACEIs)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ή αποκλειστές των υποδοχέων της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AGII (ARBs)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είναι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φάρμακα εκλογής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τόσο για την αντι-υπερτασική όσο και για την αντι-λευκωματινουρική τους δράση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παραπάνω χορηγούνται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και το 6μηνο της αναμονής πριν την έναρξη της ανοσοκαταστολής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Αρτηριακή πίεση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– στόχος είναι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130 / 80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mmHg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πρέπει να επιτυγχάνεται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ACEIs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ή/και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ARBs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Επίτευξη του «ξηρού βάρους»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διουρητικά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Στέρηση άλατος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Άλλα αντι-υπερτασικά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Αντι-λιπιδαιμική, αντι-θρομβωτική αγωγή όπου χρειάζεται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Α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σθενείς που δεν πληρούν τα κριτήρια για χορήγηση ανοσοκαταστολής (ΧΑΜΗΛΟΣ ΚΙΝΔΥΝΟΣ):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Μή-ανοσοκατασταλτική θεραπεία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Κλινική εκτίμηση, μέτρηση λευκωματουρίας-νεφρικής λειτουργίας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κάθε 3 μήνες για τα πρώτα 2 χρόνια, κάθε 6 μήνες στη συνέχεια    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240804"/>
            <a:ext cx="8784977" cy="66171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Αρχικό θεραπευτικό σχήμα στην ιδιοπαθή ΜΒ</a:t>
            </a:r>
          </a:p>
          <a:p>
            <a:endParaRPr lang="el-GR" sz="1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Συστήνουμε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το αρχικό σχήμα να είναι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6μηνιαίο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με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εναλασσόμενη χορήγηση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per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os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και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i.v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κορτικοειδών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και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per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os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αλκυλιωτικών παραγόντων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(1B)</a:t>
            </a:r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algn="ctr"/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315200" cy="466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683568" y="2708920"/>
            <a:ext cx="864096" cy="288032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1566412" y="2708920"/>
            <a:ext cx="5021812" cy="310726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6646300" y="2734643"/>
            <a:ext cx="1094051" cy="288032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702767" y="2972723"/>
            <a:ext cx="4535115" cy="299445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658356" y="3221163"/>
            <a:ext cx="4579526" cy="299445"/>
          </a:xfrm>
          <a:prstGeom prst="round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5283061" y="3272168"/>
            <a:ext cx="2610325" cy="263145"/>
          </a:xfrm>
          <a:prstGeom prst="round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654031" y="3520608"/>
            <a:ext cx="2610325" cy="263145"/>
          </a:xfrm>
          <a:prstGeom prst="round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702767" y="3783753"/>
            <a:ext cx="2717105" cy="310726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702767" y="4094479"/>
            <a:ext cx="2610325" cy="263145"/>
          </a:xfrm>
          <a:prstGeom prst="round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702767" y="4357623"/>
            <a:ext cx="2610325" cy="265187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702767" y="4622810"/>
            <a:ext cx="2610325" cy="263145"/>
          </a:xfrm>
          <a:prstGeom prst="round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ounded Rectangle 15"/>
          <p:cNvSpPr/>
          <p:nvPr/>
        </p:nvSpPr>
        <p:spPr>
          <a:xfrm flipV="1">
            <a:off x="683569" y="5301208"/>
            <a:ext cx="7209818" cy="504056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ounded Rectangle 16"/>
          <p:cNvSpPr/>
          <p:nvPr/>
        </p:nvSpPr>
        <p:spPr>
          <a:xfrm flipV="1">
            <a:off x="702767" y="5805264"/>
            <a:ext cx="7209818" cy="504056"/>
          </a:xfrm>
          <a:prstGeom prst="round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5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8139"/>
            <a:ext cx="8784976" cy="64017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Αρχικό θεραπευτικό σχήμα στην ιδιοπαθή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ΜΒ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(II)                          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Προτείνουμε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να χρησιμοποιείται κυκλοφωσφαμίδη αντί χλωρανβουκίλης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στο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αρχικό σχήμα (2Β)</a:t>
            </a:r>
          </a:p>
          <a:p>
            <a:pPr marL="342900" indent="-342900">
              <a:buAutoNum type="arabicPeriod" startAt="3"/>
            </a:pPr>
            <a:r>
              <a:rPr lang="el-GR" sz="2400" b="1" u="sng" dirty="0" smtClean="0">
                <a:solidFill>
                  <a:schemeClr val="bg1"/>
                </a:solidFill>
                <a:latin typeface="Comic Sans MS" pitchFamily="66" charset="0"/>
              </a:rPr>
              <a:t>Συστήνουμε</a:t>
            </a:r>
            <a:r>
              <a:rPr lang="el-GR" sz="2000" u="sng" dirty="0" smtClean="0">
                <a:solidFill>
                  <a:schemeClr val="bg1"/>
                </a:solidFill>
                <a:latin typeface="Comic Sans MS" pitchFamily="66" charset="0"/>
              </a:rPr>
              <a:t> οι ασθενείς να αντιμετωπιστούν </a:t>
            </a:r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συντηρητικά για τουλάχιστον 6 μήνες μετά την ολοκλήρωση του αρχικού σχήματος πριν θεωρηθεί ότι τ</a:t>
            </a:r>
            <a:r>
              <a:rPr lang="en-US" sz="2000" b="1" u="sng" dirty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 σχήμα απέτυχε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l-GR" sz="2000" u="sng" dirty="0" smtClean="0">
                <a:solidFill>
                  <a:schemeClr val="bg1"/>
                </a:solidFill>
                <a:latin typeface="Comic Sans MS" pitchFamily="66" charset="0"/>
              </a:rPr>
              <a:t>εφ όσον δεν υπάρξει ύφεση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εκτός εάν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η νεφρική λειτουργία επιδεινώνεται ή υπάρχουν απειλητικές για τη ζωή επιπλοκές του νεφρωσικού συνδρόμου (1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C)</a:t>
            </a:r>
          </a:p>
          <a:p>
            <a:pPr marL="342900" indent="-342900">
              <a:buAutoNum type="arabicPeriod" startAt="3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Επαναλάβετε την βιοψία του νεφρού μόνο εάν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εάν ο ασθενής παρουσιάσει ταχεία έκπτωση της νεφρικής λειτουργίας (διπλασιασμός της κρεατινίνης ορού σε 1-2 μήνες) και δεν υπάρχει ογκώδης λευκωματουρία (&gt; 15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g/day) (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Μη-διαβαθμισμένο)</a:t>
            </a:r>
          </a:p>
          <a:p>
            <a:pPr marL="342900" indent="-342900">
              <a:buFontTx/>
              <a:buAutoNum type="arabicPeriod" startAt="3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Προσαρμόστε τις δόσεις της κυκλοφωσφαμίδης ή της χλωρανβουκίλης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ανάλογα με την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ηλικία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και τη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νεφρική λειτουργία 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Μη-διαβαθμισμένο)</a:t>
            </a:r>
          </a:p>
          <a:p>
            <a:pPr marL="342900" indent="-342900">
              <a:buAutoNum type="arabicPeriod" startAt="3"/>
            </a:pP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Θεωρούμε ότι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η συνεχής (μη-εναλασσόμενη) χορήγηση αλκυλιωτικών παραγόντων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μπορεί επίσης να είναι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αποτελεσματική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αλλά μπορεί να συνοδευτεί από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μεγαλύτερη τοξικότητα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, ιδιαίτερα εάν η χορήγηση διαρκέσει πάνω από 6 μήνες (2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C)</a:t>
            </a:r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335"/>
            <a:ext cx="91440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800" dirty="0" smtClean="0">
              <a:solidFill>
                <a:srgbClr val="002060"/>
              </a:solidFill>
            </a:endParaRPr>
          </a:p>
          <a:p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Επισημάνσεις από την βιβλιογραφία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9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10 χρόνια μετά το εξάμηνο σχήμα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Ponticelli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[N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Engl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J Med, 1992]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92%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από τους ασθενείς που το έλαβαν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60%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από την ομάδα ελέχου είχαν φυσιολογική νεφρική λειτουργία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p=0.003)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61% και 33%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ήταν σε ύφεση όσον αφορά το ΝΣ (40% και 5% αντίστοιχα σε πλήρη ύφεση)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Σε φετεινή δημοσίευση (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αναδρομική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από τη Σκωτία με 95 ασθενείς με ΜΒ)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[NDT, 2012]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76%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των ασθενών παρουσίασαν τουλάχιστον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μια περίοδο ύφεσης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στα 5 χρόνια της παρακολούθησης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Η ύφεση του ΝΣ ήταν ο πιο ευνοϊκός παράγοντας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 να μη φθάσουν οι ασθενείς σε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ESRD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ή θάνατο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Όμως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το αν οι ασθενείς έλαβαν ανοσοκαταστολή ή όχι δεν ήταν σημαντικός παράγοντας για την ύφεση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-αν και όσοι έλαβαν, είχαν πιο βαρειά νόσο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Τέλος, το σχήμα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Ponticelli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παρουσίασε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μεγάλη τοξικότητα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(81%) σε αντίθεση με το σχήμα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Cattran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κορτιζόνη+κυκλοσπορίνη) (19%)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Τρέχει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μεγάλη ελεγχόμενη-τυχαιοποιημένη μελέτη με ασθενείς με ιδιοπαθή ΜΒ και επιρρεασμένη νεφρική λειτουργία στη Βρετανία, τα αποτελέσματα της οποίας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αναμένονται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" y="764704"/>
            <a:ext cx="8960223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85" y="3789040"/>
            <a:ext cx="5656534" cy="2513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771800" y="148478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051720" y="163718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55576" y="184482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63888" y="2027425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45635" y="220486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29140" y="2348880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79912" y="256490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05525" y="2708920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876256" y="1484784"/>
            <a:ext cx="43204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51944" y="1830189"/>
            <a:ext cx="43204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812360" y="2027425"/>
            <a:ext cx="43204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3185" y="4659770"/>
            <a:ext cx="5585119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37507" y="5045772"/>
            <a:ext cx="5014437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37507" y="5219660"/>
            <a:ext cx="1466341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94420" y="5392767"/>
            <a:ext cx="2735647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80097" y="5661248"/>
            <a:ext cx="3655999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37507" y="5805264"/>
            <a:ext cx="2474453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6" y="1055544"/>
            <a:ext cx="4398189" cy="283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980738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764704"/>
            <a:ext cx="4320479" cy="3970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Comic Sans MS" pitchFamily="66" charset="0"/>
              </a:rPr>
              <a:t>3. Χαρακτηριστική βλάβη-σφραγίδα</a:t>
            </a:r>
            <a:r>
              <a:rPr lang="el-GR" dirty="0" smtClean="0">
                <a:latin typeface="Comic Sans MS" pitchFamily="66" charset="0"/>
              </a:rPr>
              <a:t> στο ηλεκτρονικό μικροσκόπιο (Η.Μ.):</a:t>
            </a:r>
          </a:p>
          <a:p>
            <a:pPr marL="342900" indent="-342900">
              <a:buFont typeface="+mj-lt"/>
              <a:buAutoNum type="alphaLcParenR"/>
            </a:pP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Comic Sans MS" pitchFamily="66" charset="0"/>
              </a:rPr>
              <a:t>υπο-επιθηλιακές</a:t>
            </a:r>
            <a:r>
              <a:rPr lang="el-GR" dirty="0" smtClean="0">
                <a:latin typeface="Comic Sans MS" pitchFamily="66" charset="0"/>
              </a:rPr>
              <a:t> ηλεκτρονο-πυκνές (άνοσες) </a:t>
            </a:r>
            <a:r>
              <a:rPr lang="el-GR" b="1" dirty="0" smtClean="0">
                <a:solidFill>
                  <a:srgbClr val="FFFF00"/>
                </a:solidFill>
                <a:latin typeface="Comic Sans MS" pitchFamily="66" charset="0"/>
              </a:rPr>
              <a:t>εναποθέσεις</a:t>
            </a:r>
            <a:r>
              <a:rPr lang="el-GR" dirty="0" smtClean="0">
                <a:latin typeface="Comic Sans MS" pitchFamily="66" charset="0"/>
              </a:rPr>
              <a:t> στην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εξωτερική επιφάνεια της β.μ. </a:t>
            </a:r>
            <a:r>
              <a:rPr lang="el-GR" dirty="0">
                <a:latin typeface="Comic Sans MS" pitchFamily="66" charset="0"/>
              </a:rPr>
              <a:t>τ</a:t>
            </a:r>
            <a:r>
              <a:rPr lang="el-GR" dirty="0" smtClean="0">
                <a:latin typeface="Comic Sans MS" pitchFamily="66" charset="0"/>
              </a:rPr>
              <a:t>ων τριχοειδών του σπειράματος, </a:t>
            </a:r>
          </a:p>
          <a:p>
            <a:pPr marL="342900" indent="-342900">
              <a:buFont typeface="+mj-lt"/>
              <a:buAutoNum type="alphaLcParenR"/>
            </a:pPr>
            <a:r>
              <a:rPr lang="el-GR" dirty="0" smtClean="0">
                <a:solidFill>
                  <a:srgbClr val="00B0F0"/>
                </a:solidFill>
                <a:latin typeface="Comic Sans MS" pitchFamily="66" charset="0"/>
              </a:rPr>
              <a:t>εξάλειψη των ποδοειδών προσεκβολών </a:t>
            </a:r>
            <a:r>
              <a:rPr lang="el-GR" dirty="0" smtClean="0">
                <a:latin typeface="Comic Sans MS" pitchFamily="66" charset="0"/>
              </a:rPr>
              <a:t>του γειτονικού ποδοκυττάρου και </a:t>
            </a:r>
          </a:p>
          <a:p>
            <a:pPr marL="342900" indent="-342900">
              <a:buFont typeface="+mj-lt"/>
              <a:buAutoNum type="alphaLcParenR"/>
            </a:pPr>
            <a:r>
              <a:rPr lang="el-GR" b="1" dirty="0" smtClean="0">
                <a:solidFill>
                  <a:srgbClr val="92D050"/>
                </a:solidFill>
                <a:latin typeface="Comic Sans MS" pitchFamily="66" charset="0"/>
              </a:rPr>
              <a:t>επέκταση της β.μ. </a:t>
            </a:r>
            <a:r>
              <a:rPr lang="el-GR" b="1" dirty="0">
                <a:solidFill>
                  <a:srgbClr val="92D050"/>
                </a:solidFill>
                <a:latin typeface="Comic Sans MS" pitchFamily="66" charset="0"/>
              </a:rPr>
              <a:t>μ</a:t>
            </a:r>
            <a:r>
              <a:rPr lang="el-GR" b="1" dirty="0" smtClean="0">
                <a:solidFill>
                  <a:srgbClr val="92D050"/>
                </a:solidFill>
                <a:latin typeface="Comic Sans MS" pitchFamily="66" charset="0"/>
              </a:rPr>
              <a:t>ε εναπόθεση νέας εξωκυττάριας ουσίας μεταξύ των (υπο-επιθηλιακών) εναποθέσεων</a:t>
            </a:r>
            <a:r>
              <a:rPr lang="el-GR" dirty="0" smtClean="0">
                <a:latin typeface="Comic Sans MS" pitchFamily="66" charset="0"/>
              </a:rPr>
              <a:t> [που είναι τα </a:t>
            </a:r>
            <a:r>
              <a:rPr lang="en-US" b="1" dirty="0" smtClean="0">
                <a:solidFill>
                  <a:srgbClr val="92D050"/>
                </a:solidFill>
                <a:latin typeface="Comic Sans MS" pitchFamily="66" charset="0"/>
              </a:rPr>
              <a:t>spikes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που φαίνονται με ειδικές χρώσεις]   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5661248"/>
            <a:ext cx="3371949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Φυσιολογικό σπείραμα σε Η.Μ.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02110"/>
            <a:ext cx="8856983" cy="65248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Εναλακτικό θεραπευτικό σχήμα για την αρχική αντιμετώπιση της ΜΒ: αναστολείς της καλσινευρίνης (ι) </a:t>
            </a:r>
          </a:p>
          <a:p>
            <a:pPr algn="ctr"/>
            <a:endParaRPr lang="el-GR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Συστήνουμε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να χορηγείται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κυκλοσπορίνη ή τακρόλιμους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για 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τουλάχιστον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6 μήνες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σε ασθενείς με ΜΒ που πληρούν τα κριτήρια για έναρξη της αρχικής θεραπείας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αλλά </a:t>
            </a: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επιλέγουν να μη λάβουν το σχήμα κορτικοειδών/αλκυλιωτικών παραγόντων </a:t>
            </a:r>
            <a:r>
              <a:rPr lang="el-GR" sz="2200" dirty="0" smtClean="0">
                <a:solidFill>
                  <a:schemeClr val="bg1"/>
                </a:solidFill>
                <a:latin typeface="Comic Sans MS" pitchFamily="66" charset="0"/>
              </a:rPr>
              <a:t>ή </a:t>
            </a: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εφ όσον υπάρχουν αντενδείξεις για τη χορήγηση του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(1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C)</a:t>
            </a:r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2" y="3082007"/>
            <a:ext cx="74580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411760" y="3789040"/>
            <a:ext cx="518457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4077072"/>
            <a:ext cx="216024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5856" y="4077072"/>
            <a:ext cx="4464496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15616" y="4365104"/>
            <a:ext cx="662473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15616" y="4653136"/>
            <a:ext cx="246508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48156" y="5445224"/>
            <a:ext cx="539219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15616" y="5733256"/>
            <a:ext cx="14401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08176" y="5733256"/>
            <a:ext cx="1827819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52352" y="5733256"/>
            <a:ext cx="1575832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15616" y="6021288"/>
            <a:ext cx="7056784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7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46" y="404664"/>
            <a:ext cx="8614134" cy="58169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Εναλακτικό  θεραπευτικό σχήμα για την 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αρχική αντιμετώπιση της ΜΒ: αναστολείς της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καλσινευρίνης (ιι) 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1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Προτείνουμε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, οι αναστολείς της καλσινευρίνης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να διακόπτονται σε όσους ασθενείς δεν παρουσιάζουν πλήρη ή μερική ύφεση μετά από 6 μήνες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θεραπείας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(2C)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Στους ασθενείς που επιτυγχάνεται ύφεση </a:t>
            </a:r>
            <a:r>
              <a:rPr lang="el-GR" sz="2200" b="1" dirty="0">
                <a:solidFill>
                  <a:schemeClr val="bg1"/>
                </a:solidFill>
                <a:latin typeface="Comic Sans MS" pitchFamily="66" charset="0"/>
              </a:rPr>
              <a:t>προτείνουμε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η δοσολογία 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των αναστολέων της καλσινευρίνης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να μειώνεται σε διαστήματα 4-8 εβδομάδων μέχρι να φθάσει στο 50% της αρχικής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 (υπό την προυπόθεση ότι η ύφεση διατηρείται και δεν παρατηρείται νεφροτοξικότητα που σχετίζεται με τα φάρμακα) και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να συνεχίστεί η χορήγηση τους για τουλάχιστον 12 μήνες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επιπλέον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(2C)</a:t>
            </a:r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l-GR" sz="2200" b="1" dirty="0">
                <a:solidFill>
                  <a:schemeClr val="bg1"/>
                </a:solidFill>
                <a:latin typeface="Comic Sans MS" pitchFamily="66" charset="0"/>
              </a:rPr>
              <a:t>Προτείνουμε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να ελέγχονται τακτικά τα επίπεδα στο αίμα των αναστολέων της καλσινευρίνης 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κατά την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αρχική περίοδο 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θεραπείας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και εκτάκτως 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όποτε παρατηρηθεί ανεξήγητη αύξηση της κρεατινίνης του ορού &gt; 20% κατά την διάρκεια της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θεραπείας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Μη-διαβαθμισμένο)   </a:t>
            </a:r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46" y="332656"/>
            <a:ext cx="8680733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Επίπεδα κυκλοσπορίνης</a:t>
            </a:r>
          </a:p>
          <a:p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C0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(πρωϊνό, βασικό, επίπεδο):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125-175 </a:t>
            </a:r>
            <a:r>
              <a:rPr lang="en-US" sz="2200" b="1" dirty="0" err="1" smtClean="0">
                <a:solidFill>
                  <a:srgbClr val="002060"/>
                </a:solidFill>
                <a:latin typeface="Comic Sans MS" pitchFamily="66" charset="0"/>
              </a:rPr>
              <a:t>ng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/ml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(104-146 </a:t>
            </a:r>
            <a:r>
              <a:rPr lang="en-US" sz="2200" dirty="0" err="1" smtClean="0">
                <a:solidFill>
                  <a:srgbClr val="002060"/>
                </a:solidFill>
                <a:latin typeface="Comic Sans MS" pitchFamily="66" charset="0"/>
              </a:rPr>
              <a:t>nmol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/L)</a:t>
            </a:r>
          </a:p>
          <a:p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C2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2 ώρες μετά τη λήψη του φαρμάκου):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400-600 </a:t>
            </a:r>
            <a:r>
              <a:rPr lang="en-US" sz="2200" b="1" dirty="0" err="1" smtClean="0">
                <a:solidFill>
                  <a:srgbClr val="002060"/>
                </a:solidFill>
                <a:latin typeface="Comic Sans MS" pitchFamily="66" charset="0"/>
              </a:rPr>
              <a:t>ng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/ml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(333-500 </a:t>
            </a:r>
            <a:r>
              <a:rPr lang="en-US" sz="2200" dirty="0" err="1" smtClean="0">
                <a:solidFill>
                  <a:srgbClr val="002060"/>
                </a:solidFill>
                <a:latin typeface="Comic Sans MS" pitchFamily="66" charset="0"/>
              </a:rPr>
              <a:t>nmol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/L)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746" y="2780928"/>
            <a:ext cx="86807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Κυκλοσπορίνη -Τακρόλιμους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Οι περισσότερες μελέτες έδειξαν ότι οι ασθενείς με ΜΒ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εισέρχονται γρήγορα σε πλήρη ή μερική ύφεση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(70% περίπου) μετά από ένα εξαμηνιαίο σχήμα κυκλοσπορίνης/χαμηλής δόσης πρεδνιζόνης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αλλά οι υποτροπές είναι πολύ συχνές μετά την διακοπή της θεραπείας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(45% στο ένα έτος)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Παρατείνοντας την θεραπεία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 1 έτος το ποσοστό της πλήρους ύφεσης γίνεται μεγαλύτερο και αυτό των υποτροπών μικρότερο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Τέλος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υπάρχουν λίγα δεδομένα που δείχνουν ότι και ασθενείς με βαρειά λευκωματουρία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11g)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μειωμένο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GFR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απαντούν ικανοποιητικά στη κυκλοσπορίνη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ίδια περίπου συμπεράσματα ισχύουν και για το Τακρόλιμους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21" y="1844824"/>
            <a:ext cx="8640960" cy="27699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Θεραπευτικά σχήματα που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δεν συστήνονται ή προτείνονται 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για την αρχική θεραπεία της ΜΒ</a:t>
            </a:r>
          </a:p>
          <a:p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Συστήνουμε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να μη χορηγούνται κορτικοειδή ως μονο-θεραπεία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για την αρχική αντιμετώπιση της ΜΒ (1Β)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Προτείνουμε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να μη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χορηγείται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MMF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ως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μονο-θεραπεία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 για την αρχική αντιμετώπιση της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ΜΒ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(2C)</a:t>
            </a:r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260648"/>
            <a:ext cx="892899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RITUXIMAB</a:t>
            </a:r>
          </a:p>
          <a:p>
            <a:endParaRPr lang="en-US" sz="1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(Μονοκλωνικό αντίσωμα εναντίον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CD20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αντιγόνου στα Β λεμφοκύτταρα)</a:t>
            </a:r>
          </a:p>
          <a:p>
            <a:endParaRPr lang="el-GR" sz="12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Χρειάζεται μια ελεγχόμενη-τυχαιοποιημένη μελέτη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 να επιβεβαιώσει τα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ενθαρυντικά ευρήματα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των μελετών παρατηρήσεως που είναι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ενδεικτικά για το ότι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το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rituximab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είναι πολύ πιθανό να έχει καλά αποτελέσματα στη θεραπεία της ΜΒ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Η συχνότητα των μακροχρόνιων υποτροπών δεν είναι γνωστή αλλά οι βραχυπρόθεσμες υποτροπές φαίνεται πως είναι λίγες. Εξ αιτίας της έλειψης μιας ελεγχόμενης-τυχαιοποιημένης μελέτης δεν μπορούν να γίνουν συστάσεις για το φάρμακο»  </a:t>
            </a:r>
          </a:p>
          <a:p>
            <a:pPr algn="r"/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KDIGO 2012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807876"/>
            <a:ext cx="8928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« Τα στοιχεία δείχνουν ότι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το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rituximab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μπορεί να ωφελήσει τους ασθενείς με ΜΒ που δεν ανταποκρίθηκαν σε προηγούμενη ανοσοκατασταλτική θεραπεία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ιδιαίτερα όσους διατηρούν μια σχετικά καλή νεφρική λειτουργία»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Οι δημοσιευμένες μελέτες δίνουν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375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mg/m2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σε 4 εβδομαδιαίες δόσεις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αλλά στο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Toronto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προτιμούν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g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i.v.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 2 φορές σε διάστημα 2 εβδομάδων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. Οι ασθενείς που εξακολουθούν να παρουσιάζουν σημαντική λευκωματουρία μπορούν να λάβουν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μια επιπλέον δόση σέ έξη μήνες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από την πρώτη»</a:t>
            </a:r>
          </a:p>
          <a:p>
            <a:pPr algn="r"/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D.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Cattran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UpToDate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, 2012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ACTH</a:t>
            </a:r>
          </a:p>
          <a:p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Μια μελέτη παρατηρήσεως και μια μικρή ελεγχόμενη-τυχαιοποιημένη μελέτη, έδειξαν ότι η χορήγηση για 1 έτος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depot synthetic ACTH (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Synacthen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®)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χωρίς ομάδα ελέγχου ή συγκριτικά με άλλους ασθενείς που ελάμβαναν κορκιτοειδή/κυτταροτοξικά μείωσε τη λευκωματουρία ή είχε συγκρίσιμα αποτελέσματα με το κλασικό σχήμα σε ασθενείς με ΜΒ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Οι παρενέργειες σχετίζονταν με διαταραχές στο μεταβολισμό της γλυκόζης και παροδική υπέρχρωση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Χρειάζονται περισσότερες μελέτες για ασφαλή συμπεράσματα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814" y="1918866"/>
            <a:ext cx="8496944" cy="2677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003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Θεραπεία της ανθεκτικής στο αρχικό σχήμα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ΜΒ</a:t>
            </a:r>
          </a:p>
          <a:p>
            <a:pPr algn="ctr"/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Προτείνουμε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, οι ασθενείς με ιδιοπαθή ΜΒ, ανθεκτική στο αρχικό σχήμα με αλκυλιωτικούς παράγοντες/κορτικοειδή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να λαμβάνουν αναστολείς της καλσινευρίνης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200" b="1" dirty="0">
                <a:solidFill>
                  <a:schemeClr val="bg1"/>
                </a:solidFill>
                <a:latin typeface="Comic Sans MS" pitchFamily="66" charset="0"/>
              </a:rPr>
              <a:t>Προτείνουμε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, οι ασθενείς με ιδιοπαθή ΜΒ, ανθεκτική στο αρχικό σχήμα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με αναστολείς </a:t>
            </a: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της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καλσινευρίνης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να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λαμβάνουν 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αλκυλιωτικούς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παράγοντες/κορτικοειδή  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Θεραπεία των υποτροπών 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</a:rPr>
              <a:t>του νεφρωσικού σε ενήλικες με ΜΒ</a:t>
            </a: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(KDIGO 2012 rationale)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(ιι)</a:t>
            </a:r>
            <a:endParaRPr lang="el-G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1340768"/>
            <a:ext cx="8856984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Αθροιστική δόση κυκλοφωσφαμίδης &gt; 36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g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(ισοδυναμεί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με λήψη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100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mg per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os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day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για ένα έτος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σχετίστηκε με αύξηση κινδύνου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εμφάνισης καρκίνου της ουροδόχου κύστεως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κατά 9.5 φορές σε ασθενείς με κοκκιωμάτωση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Wegener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παρατεταμένη χορήγηση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κυκλοφωσφαμίδης αυξάνει επίσης τον κίνδυνο εμφάνισης λεμφο-υπερπλαστικών, μυελο-δυσπλαστικών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και λευχαιμικών βλαβών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Εξ αιτίας των παραπάνω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δεν ενδείκνυται η επανάληψη περισσότερων από δύο κυκλικών σχημάτων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με αλκυλιωτικούς παράγοντες σε ασθενείς με ΜΒ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4725144"/>
            <a:ext cx="88569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Ήπιες υποτροπές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– μερική μετά από μια πλήρη ύφεση – του ΝΣ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δεν απαιτούν παρέμβαση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πρέπει να αντιμετωπίζονται με μη-ανοσοκατασταλτική θεραπεία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ACEIs-ARBs)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Rituximab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φάνηκε αποτελεσματικό σε μια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δημοσίευση μετά από υποτροπή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σε ασθενείς που είχαν λάβει αναστολείς της καλσινευρίνης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772816"/>
            <a:ext cx="8712968" cy="33547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003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Θεραπεία των υποτροπών του νεφρωσικού σε ενήλικες με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ΜΒ</a:t>
            </a:r>
          </a:p>
          <a:p>
            <a:pPr algn="ctr"/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Προτείνουμε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, οι υποτροπές του ΝΣ σε ιδιοπαθή ΜΒ να αντιμετωπίζονται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με επανέναρξη του ίδιου σχήματος που προκάλεσε την αρχική ύφεση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(2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D)</a:t>
            </a:r>
            <a:endParaRPr lang="el-G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Προτείνουμε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ότι, έάν χορηγήθηκε 6μηνο κυκλικό σχήμα με κορτικοειδή και αλκυλιωτικούς παράγοντες κατά την αρχική θεραπεία, το ίδιο σχήμα να επαναλαμβάνεται </a:t>
            </a:r>
            <a:r>
              <a:rPr lang="el-GR" sz="2200" b="1" dirty="0" smtClean="0">
                <a:solidFill>
                  <a:schemeClr val="bg1"/>
                </a:solidFill>
                <a:latin typeface="Comic Sans MS" pitchFamily="66" charset="0"/>
              </a:rPr>
              <a:t>μόνο μια φορά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για την αντιμετώπιση μιας υποτροπής του ΝΣ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(2B)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27" y="260648"/>
            <a:ext cx="88569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Συνοψίζοντας...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ΜΒ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αποτελεί ένα από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τα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πιο συχνά αίτια ΝΣ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σε μη-διαβητικούς ενήλικες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και τίθεται ως διάγνωση στο 1/3 των βιοψιών νεφρού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Ιστολογικά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χαρακτηρίζεται από την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διάχυτη πάχυνση πάχυνση της βασικής μεμβράνης στο οπτικό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μικροσκόπιο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τα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“spikes”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στη χρώση αργύρου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τη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διάχυτη κοκκιώδη εναπόθεση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IgG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και συμπληρώματος στον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ανοσοφθορισμό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και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τις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υπο-επιθηλιακές πυκνές εναποθέσεις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στο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ηλεκτρονικό μικροσκόπιο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Οι άνοσες εναποθέσεις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που χαρακτηρίζουν τη ΜΒ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σχηματίζονται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τις περισσότερες φορές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in situ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αντισώματα που περνούν τη β.μ.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κ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αι συνδέονται με φυσικά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αντιγόνα που εκφράζονται στα ποδοκύτταρα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σπανιότερα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με την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εναπόθεση σχηματισμένων στη κυκλοφορία ανοσοσυμπλεγμάτων</a:t>
            </a: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Σε ένα μεγάλο ποσοστό ασθενών με ιδιοπαθή ΜΒ, ανιχνεύονται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αντισώματα εναντίον του τύπου </a:t>
            </a: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Μ του υποδοχέα της φωσφολιπάσης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A2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ενός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αντιγόνου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που εκφράζεται με αφθονία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στα ποδοκύτταρα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ΜΒ είναι τις περισσότερες φορές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ιδιοπαθής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αλλά η εκδήλωση της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έχει συσχετιστεί και με ένα μεγάλο αριθμό άλλων παθήσεων ή παραγόντων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όπως η ηπατίτιδα Β, αυτο-άνοσα νοσήματα, φάρμακα κ.λπ.</a:t>
            </a: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2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9344"/>
            <a:ext cx="3600450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" y="5143793"/>
            <a:ext cx="1979712" cy="1320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9198"/>
            <a:ext cx="360045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7" y="347273"/>
            <a:ext cx="3771900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7" y="3125768"/>
            <a:ext cx="4932040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4. Οι </a:t>
            </a:r>
            <a:r>
              <a:rPr lang="el-GR" b="1" dirty="0" smtClean="0">
                <a:latin typeface="Comic Sans MS" pitchFamily="66" charset="0"/>
              </a:rPr>
              <a:t>αιχμές-ακίδες (</a:t>
            </a:r>
            <a:r>
              <a:rPr lang="en-US" b="1" dirty="0" smtClean="0">
                <a:latin typeface="Comic Sans MS" pitchFamily="66" charset="0"/>
              </a:rPr>
              <a:t>spikes)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της (νέας) β.μ. που αναπτύσεται μεταξύ των υπο-επιθηλιακών εναποθέσεων</a:t>
            </a:r>
            <a:r>
              <a:rPr lang="el-GR" dirty="0" smtClean="0">
                <a:latin typeface="Comic Sans MS" pitchFamily="66" charset="0"/>
              </a:rPr>
              <a:t> [οι οποίες δεν φαίνονται παρά μόνο με το Η.Μ. – εδώ κενοί χώροι] όπως φαίνονται με τη </a:t>
            </a:r>
            <a:r>
              <a:rPr lang="el-GR" b="1" dirty="0" smtClean="0">
                <a:latin typeface="Comic Sans MS" pitchFamily="66" charset="0"/>
              </a:rPr>
              <a:t>χρώση αργύρου  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440" y="4686869"/>
            <a:ext cx="3096344" cy="203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Μ.Β. </a:t>
            </a:r>
            <a:r>
              <a:rPr lang="el-GR" b="1" dirty="0">
                <a:latin typeface="Comic Sans MS" pitchFamily="66" charset="0"/>
              </a:rPr>
              <a:t>τ</a:t>
            </a:r>
            <a:r>
              <a:rPr lang="el-GR" b="1" dirty="0" smtClean="0">
                <a:latin typeface="Comic Sans MS" pitchFamily="66" charset="0"/>
              </a:rPr>
              <a:t>ου λύκου: </a:t>
            </a:r>
            <a:r>
              <a:rPr lang="el-GR" dirty="0" smtClean="0">
                <a:latin typeface="Comic Sans MS" pitchFamily="66" charset="0"/>
              </a:rPr>
              <a:t>οι </a:t>
            </a:r>
            <a:r>
              <a:rPr lang="el-GR" b="1" dirty="0" smtClean="0">
                <a:latin typeface="Comic Sans MS" pitchFamily="66" charset="0"/>
              </a:rPr>
              <a:t>υπο-επιθηλιακές εναποθέσεις </a:t>
            </a:r>
            <a:r>
              <a:rPr lang="el-GR" dirty="0" smtClean="0">
                <a:latin typeface="Comic Sans MS" pitchFamily="66" charset="0"/>
              </a:rPr>
              <a:t>υπάρχουν αλλά συν-υπάρχουν </a:t>
            </a:r>
            <a:r>
              <a:rPr lang="el-GR" b="1" dirty="0" smtClean="0">
                <a:latin typeface="Comic Sans MS" pitchFamily="66" charset="0"/>
              </a:rPr>
              <a:t>και ενδο-ενδοθηλιακές βλάβες </a:t>
            </a:r>
            <a:r>
              <a:rPr lang="el-GR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tubulo</a:t>
            </a:r>
            <a:r>
              <a:rPr lang="en-US" dirty="0" smtClean="0">
                <a:latin typeface="Comic Sans MS" pitchFamily="66" charset="0"/>
              </a:rPr>
              <a:t>-reticular inclusions]</a:t>
            </a:r>
            <a:r>
              <a:rPr lang="el-GR" dirty="0" smtClean="0">
                <a:latin typeface="Comic Sans MS" pitchFamily="66" charset="0"/>
              </a:rPr>
              <a:t> 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3125768"/>
            <a:ext cx="37444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M.B. </a:t>
            </a:r>
            <a:r>
              <a:rPr lang="el-GR" b="1" dirty="0" smtClean="0">
                <a:latin typeface="Comic Sans MS" pitchFamily="66" charset="0"/>
              </a:rPr>
              <a:t>Σταδίου ΙΙΙ</a:t>
            </a:r>
            <a:r>
              <a:rPr lang="el-GR" dirty="0" smtClean="0">
                <a:latin typeface="Comic Sans MS" pitchFamily="66" charset="0"/>
              </a:rPr>
              <a:t>: </a:t>
            </a:r>
            <a:r>
              <a:rPr lang="el-GR" b="1" dirty="0" smtClean="0">
                <a:latin typeface="Comic Sans MS" pitchFamily="66" charset="0"/>
              </a:rPr>
              <a:t>νέα β.μ</a:t>
            </a:r>
            <a:r>
              <a:rPr lang="el-GR" dirty="0" smtClean="0">
                <a:latin typeface="Comic Sans MS" pitchFamily="66" charset="0"/>
              </a:rPr>
              <a:t>. έχει αναπτυχθεί και εγκλωβίζει τις «σκωρο-φαγωμένες» άνοσες υπο-επιθηλιακές εναποθέσεις  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Συνοψίζοντας...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Οι περισσότεροι ασθενείς με ΜΒ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παρουσιάζονται με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ΝΣ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ενώ λίγότεροι με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ασυμπτωματική λευκωματουρία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. Η κρεατινίνη είναι φυσιολογική ή κοντά στο φυσιολογικό κατά την έναρξη της νόσου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διάγνωση τίθεται μόνο με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βιοψία νεφρού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 την διερεύνιση τυχόν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δευτεροπαθών μορφών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χρειάζεται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ορολογικός έλεγχος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ΑΝΑ ,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anti-DNA, HBV, HCV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ανάλογα με την ηλικία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έλεγχος για κακοήθεια κυρίως σε πεπτικό, πνεύμονες και προστάτη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Κατά τη φυσική πορεία της νόσου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παρουσιάζεται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υψηλό ποσοστό αυτόματων (μερικών ή ολικών) υφέσεων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στο 1/3 των ασθενών μέσα στα 2 πρώτα χρόνια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από τη διάγνωση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Όσοι παρουσιάσουν μερική ή ολική ύφεση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(αυτόματη ή μετά από θεραπεία)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έχουν καλή πρόγνωση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Από την άλλη,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όσοι παραμείνουν με βαρειά λευκωματουρία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(&gt; 4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g)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οδηγούνται προοδευτικά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σε νεφρική ανεπάρκεια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 αυτό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πρέπει «να δίνεται χρόνος» ώστε να σταθμιστεί η φυσική πορεία της νόσου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αλλά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και να χορηγείται θεραπεία όταν η πορεία δεν είναι καλή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4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548680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Συνοψίζοντας...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Οι ασθενείς βρίσκονται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σε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χαμηλό επίπεδο κινδύνου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όταν η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λευκωματουρία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παραμένει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κάτω από 4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g/day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η κρεατινίνη φυσιολογική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Ο κίνδυνος γίνεται μέτριος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όταν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η λευκωματουρία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κυμαίνεται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από 4-8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g/day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αλλά η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νεφρική λειτουργία παραμένει φυσιολογική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Υψηλός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όταν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η λευκωματουρία υπερβαίνει τα 8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gr/day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–έστω και σε διάρκεια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ενός τριμήνου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– αναξάρτητα από την νεφρική λειτουργία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Έτσι,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ένα αρχικό ανοσοκατασταλτικό σχήμα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συστήνεται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να χορηγείται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στους ασθενείς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που παραμένουν με λευκωματουρία &gt; 4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gr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μετά από παρακολούθηση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– και μη χορήγηση θεραπείας –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πάνω από 6 μηνες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εκτός εάν το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ΝΣ είναι πολύ βαρύ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ή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επειδινώνεται ραγδαία η νεφρική λειτουργία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Όσοι κατά την διάγνωση έχουν ήδη ΧΝΝ προχωρημένου σταδίου δεν πρέπει να λαμβάνουν θεραπεία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Η μη-ανοσοκατασταλτική θεραπεία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που θα περιλαμβάνει κυρίως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ACEIs – ARBs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πρέπει να χορηγείται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σε όλους τους ασθενείς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Συνοψίζοντας...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Στους ασθενείς που θα αποφασιστεί ότι πρέπει να λάβουν ανοσοκαταστολή συστήνεται να χορηγείται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ένα 6μηνιαίο, κυκλικό σχήμα κορτικοειδών και κυκλοφωσφαμίδης ή χλωρανβουκίλης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με προτιμητέα την πρώτη λόγω μικρότερης τοξικότητος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τοξικότητα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των αλκυλιωτικών παραγόντων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όσο και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οι αντενδίξεις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χορήγησης τους πρέπει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να λαμβάνονται σοβαρά υπ όψιν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Εναλακτικά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εάν υπάρχουν αντενδείξεις ή κατά περίπτωση ασθενούς ή λόγω εμπειρίας του θεράποντος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μπορεί να χορηγείται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ένα 6μηνιαίο σχήμα με αναστολείς της καλσινευρίνης (κυκλοσπορίνη-τακρόλιμους)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μέ ή χωρίς χαμηλή δόση κορτικοειδών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 παραπάνω σχήμα μπορεί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να επεκτείνεται χρονικά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(για 1 έτος επιπλέον σε μειωμένη δόση) εφ όσον υπάρξει ανταπόκριση, προς αποφυγή των υποτροπών που είναι συχνές μετά την διακοπή του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Θεραπεία με 1 μόνο φάρμακο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(κορτιζόνη ή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MMF)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δεν ενδείκνυται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Αντίθετα,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τα αποτελέσματα θεραπείας με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Rituximab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φαίνονται ιδιαίτερα ενθαρυντικά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αλλά απαιτούνται περισσότερες δημοσιεύσεις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Συνοψίζοντας...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Οι ασθενείς πρέπει να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μείνουν </a:t>
            </a: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ελεύθεροι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ανοσοκαταστολής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για ένα εξάμηνο μετά τη χορήγηση του αρχικού σχήματος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μόνο με συμπτωματική θεραπεία,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πριν κριθεί η αποτελεσματικότητα του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εφ όσον το ΝΣ δεν είναι επικ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ί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νδυνο και η νεφρική λειτουργία σταθερή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Εάν κριθούν ανθεκτικοί στο αρχικό σχή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προτείνεται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να λάβουν τη θεραπεία που δεν έλαβαν αρχικά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(ανάλογα, αλκυλιωτικούς παράγοντες ή αναστολείς της καλσινευρίνης) για ένα 6μηνο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Αντίθετα,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στις υποτροπές του ΝΣ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μετά την ύφεση από το αρχικό σχήμα, προτείνεται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η επανάληψη του ίδιου σχήματος που προκάλεσε την ύφεση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υπό τον όρο ότι η επανάληψη της θεραπείας με αλκυλιωτικούς παράγοντες μπορεί να γίνει μόνο για 1 φορά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260485_357830217627915_20307516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4248000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714348" y="2643182"/>
            <a:ext cx="2428892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Keep walking…</a:t>
            </a:r>
            <a:endParaRPr lang="el-G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6" y="722346"/>
            <a:ext cx="7488832" cy="5186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93296"/>
            <a:ext cx="4750794" cy="60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4147" y="295267"/>
            <a:ext cx="183896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Παθογένεια ΜΒ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1600" y="1340768"/>
            <a:ext cx="241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κυκλοφορούντα ανοσοσυμπλέγματα (ΑΝ): δευτεροπαθής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3045" y="4751085"/>
            <a:ext cx="2207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In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situ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, επι </a:t>
            </a:r>
            <a:r>
              <a:rPr lang="el-GR" dirty="0">
                <a:solidFill>
                  <a:srgbClr val="002060"/>
                </a:solidFill>
                <a:latin typeface="Comic Sans MS" pitchFamily="66" charset="0"/>
              </a:rPr>
              <a:t>τόπου σχηματισμός ΑΝ με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φυσικά αντιγόνα: ιδιοπαθής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028" y="1987099"/>
            <a:ext cx="236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In situ: </a:t>
            </a:r>
            <a:r>
              <a:rPr lang="el-GR" dirty="0">
                <a:solidFill>
                  <a:srgbClr val="002060"/>
                </a:solidFill>
                <a:latin typeface="Comic Sans MS" pitchFamily="66" charset="0"/>
              </a:rPr>
              <a:t> επι τόπου σχηματισμός ΑΝ με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εμφυτευμένα </a:t>
            </a:r>
            <a:r>
              <a:rPr lang="el-GR" dirty="0">
                <a:solidFill>
                  <a:srgbClr val="002060"/>
                </a:solidFill>
                <a:latin typeface="Comic Sans MS" pitchFamily="66" charset="0"/>
              </a:rPr>
              <a:t>αντιγόνα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86568" y="4616285"/>
            <a:ext cx="288032" cy="10801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74062" y="4415200"/>
            <a:ext cx="288032" cy="10801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674600" y="3861048"/>
            <a:ext cx="457240" cy="50405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1259632" y="3063673"/>
            <a:ext cx="457240" cy="50405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83549" y="2210092"/>
            <a:ext cx="288032" cy="108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69481" y="3883320"/>
            <a:ext cx="288032" cy="108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267571" y="2335235"/>
            <a:ext cx="45724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27317" y="3187428"/>
            <a:ext cx="288032" cy="1080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27656" y="3090882"/>
            <a:ext cx="288032" cy="1080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452320" y="3379264"/>
            <a:ext cx="457240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7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280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ΜΒ μελετήθηκε στο πειραματικό μοντέλο της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νεφρίτιδας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Comic Sans MS" pitchFamily="66" charset="0"/>
              </a:rPr>
              <a:t>Heymann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που προσομοιάζει κλινικά και ιστολογικά με την ανθρώπινη ΜΒ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Κυκλοφορούντα αντισώματα </a:t>
            </a:r>
            <a:r>
              <a:rPr lang="el-GR" sz="2000" dirty="0" smtClean="0">
                <a:latin typeface="Comic Sans MS" pitchFamily="66" charset="0"/>
              </a:rPr>
              <a:t>σχηματίζουν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ανοσο-συμπλέγματα</a:t>
            </a:r>
            <a:r>
              <a:rPr lang="el-GR" sz="2000" dirty="0" smtClean="0">
                <a:latin typeface="Comic Sans MS" pitchFamily="66" charset="0"/>
              </a:rPr>
              <a:t> με αντιγόνο τον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ενδοκυττάριο υποδοχέα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megalin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(gp330) </a:t>
            </a:r>
            <a:r>
              <a:rPr lang="el-GR" sz="2000" dirty="0" smtClean="0">
                <a:latin typeface="Comic Sans MS" pitchFamily="66" charset="0"/>
              </a:rPr>
              <a:t>που βρίσκεται στις ποδοειδείς προσεκβολές του σπειράματος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Τα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υπο-επιθηλιακά</a:t>
            </a:r>
            <a:r>
              <a:rPr lang="el-GR" sz="2000" dirty="0" smtClean="0">
                <a:latin typeface="Comic Sans MS" pitchFamily="66" charset="0"/>
              </a:rPr>
              <a:t> ανοσοσυμπλέγματα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ενεργοποιούν το συμπλήρωμα </a:t>
            </a:r>
            <a:r>
              <a:rPr lang="el-GR" sz="2000" dirty="0" smtClean="0">
                <a:latin typeface="Comic Sans MS" pitchFamily="66" charset="0"/>
              </a:rPr>
              <a:t>(</a:t>
            </a:r>
            <a:r>
              <a:rPr lang="en-US" sz="2000" dirty="0" smtClean="0">
                <a:latin typeface="Comic Sans MS" pitchFamily="66" charset="0"/>
              </a:rPr>
              <a:t>membrane attack complex, C5b-9)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Ενεργοποιεί ενδοκυττάριες οδούς στο ποδοκύτταρο με αποτέλεσμα την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ανακατανομή του δικτύου της ακτίνης</a:t>
            </a:r>
            <a:r>
              <a:rPr lang="el-GR" sz="2000" dirty="0" smtClean="0">
                <a:latin typeface="Comic Sans MS" pitchFamily="66" charset="0"/>
              </a:rPr>
              <a:t>, την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απώλεια της ακεραιότητας του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slit diaphragm </a:t>
            </a:r>
            <a:r>
              <a:rPr lang="el-GR" sz="2000" dirty="0" smtClean="0">
                <a:latin typeface="Comic Sans MS" pitchFamily="66" charset="0"/>
              </a:rPr>
              <a:t>και την πρόκληση λευκωματουρίας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β.μ.</a:t>
            </a:r>
            <a:r>
              <a:rPr lang="el-GR" sz="2000" dirty="0" smtClean="0">
                <a:latin typeface="Comic Sans MS" pitchFamily="66" charset="0"/>
              </a:rPr>
              <a:t> των τριχοειδών του σπειράματος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επεκτείνεται</a:t>
            </a:r>
            <a:r>
              <a:rPr lang="el-GR" sz="2000" dirty="0" smtClean="0">
                <a:latin typeface="Comic Sans MS" pitchFamily="66" charset="0"/>
              </a:rPr>
              <a:t> με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παραγωγή κολαγόνου τύπου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IV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και λαμινίνης </a:t>
            </a:r>
            <a:r>
              <a:rPr lang="el-GR" sz="2000" dirty="0" smtClean="0">
                <a:latin typeface="Comic Sans MS" pitchFamily="66" charset="0"/>
              </a:rPr>
              <a:t>από τα ποδοκύττα</a:t>
            </a:r>
            <a:r>
              <a:rPr lang="el-GR" dirty="0" smtClean="0"/>
              <a:t>ρα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7030A0"/>
                </a:solidFill>
                <a:latin typeface="Comic Sans MS" pitchFamily="66" charset="0"/>
              </a:rPr>
              <a:t>Στο ανθρώπινο σπείραμα δεν εκφράζεται η </a:t>
            </a:r>
            <a:r>
              <a:rPr lang="en-US" sz="2000" dirty="0" err="1" smtClean="0">
                <a:solidFill>
                  <a:srgbClr val="7030A0"/>
                </a:solidFill>
                <a:latin typeface="Comic Sans MS" pitchFamily="66" charset="0"/>
              </a:rPr>
              <a:t>megalin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endParaRPr lang="el-GR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381875" cy="317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57" y="728236"/>
            <a:ext cx="1790713" cy="4309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332656"/>
            <a:ext cx="66872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O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τύπος Μ του υποδοχέα της φωσφολιπάσης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A2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PLA2R)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[δια-μεμβρανικός υποδοχέας με υψηλή έκφραση στα ποδοκύταρρα του σπειράματος], βρέθηκε να είναι 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το κύριο αντιγόνο στην ανθρώπινη ΜΒ ΣΝ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Κυκλοφορούντα αυτο-αντισώματα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εναντίον του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PLA2R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βρέθηκαν 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στον ορό του  70% των ασθενών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με ιδιοπαθή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(αλλά όχι και δευτεροπαθή) </a:t>
            </a:r>
            <a:r>
              <a:rPr lang="el-GR" sz="2000" dirty="0" smtClean="0">
                <a:solidFill>
                  <a:srgbClr val="FF0000"/>
                </a:solidFill>
                <a:latin typeface="Comic Sans MS" pitchFamily="66" charset="0"/>
              </a:rPr>
              <a:t>ΜΒ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αυτο-αντισώματα ήταν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IgG4,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του ίδιου τύπου με αυτά που βρίσκονται στο σπείραμα σε ιδιοπαθή ΜΒ 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6643"/>
            <a:ext cx="4248472" cy="3016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35208"/>
            <a:ext cx="2592288" cy="838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8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br">
              <a:srgbClr val="000000">
                <a:alpha val="0"/>
              </a:srgbClr>
            </a:outerShdw>
          </a:effectLst>
        </a:effectStyle>
        <a:effectStyle>
          <a:effectLst>
            <a:outerShdw dir="5400000" algn="ctr">
              <a:srgbClr val="EBE9ED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5000"/>
                <a:hueMod val="100000"/>
                <a:satMod val="100000"/>
              </a:schemeClr>
              <a:schemeClr val="phClr">
                <a:tint val="5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6363</TotalTime>
  <Words>4864</Words>
  <Application>Microsoft Office PowerPoint</Application>
  <PresentationFormat>On-screen Show (4:3)</PresentationFormat>
  <Paragraphs>409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Mountain</vt:lpstr>
      <vt:lpstr>ΜΕΜΒΡΑΝΩΔΗΣ ΣΝ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G.Tsirpanlis</dc:creator>
  <cp:lastModifiedBy>Γιώργος</cp:lastModifiedBy>
  <cp:revision>358</cp:revision>
  <dcterms:created xsi:type="dcterms:W3CDTF">2012-07-31T18:11:26Z</dcterms:created>
  <dcterms:modified xsi:type="dcterms:W3CDTF">2012-10-22T15:53:22Z</dcterms:modified>
</cp:coreProperties>
</file>