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320" r:id="rId2"/>
    <p:sldId id="256" r:id="rId3"/>
    <p:sldId id="296" r:id="rId4"/>
    <p:sldId id="276" r:id="rId5"/>
    <p:sldId id="298" r:id="rId6"/>
    <p:sldId id="257" r:id="rId7"/>
    <p:sldId id="308" r:id="rId8"/>
    <p:sldId id="283" r:id="rId9"/>
    <p:sldId id="310" r:id="rId10"/>
    <p:sldId id="280" r:id="rId11"/>
    <p:sldId id="279" r:id="rId12"/>
    <p:sldId id="305" r:id="rId13"/>
    <p:sldId id="312" r:id="rId14"/>
    <p:sldId id="304" r:id="rId15"/>
    <p:sldId id="292" r:id="rId16"/>
    <p:sldId id="263" r:id="rId17"/>
    <p:sldId id="290" r:id="rId18"/>
    <p:sldId id="267" r:id="rId19"/>
    <p:sldId id="284" r:id="rId20"/>
    <p:sldId id="282" r:id="rId21"/>
    <p:sldId id="323" r:id="rId22"/>
    <p:sldId id="293" r:id="rId23"/>
    <p:sldId id="288" r:id="rId24"/>
    <p:sldId id="297" r:id="rId25"/>
    <p:sldId id="299" r:id="rId26"/>
    <p:sldId id="285" r:id="rId27"/>
    <p:sldId id="259" r:id="rId28"/>
    <p:sldId id="260" r:id="rId29"/>
    <p:sldId id="261" r:id="rId30"/>
    <p:sldId id="262" r:id="rId31"/>
    <p:sldId id="266" r:id="rId32"/>
    <p:sldId id="268" r:id="rId33"/>
    <p:sldId id="294" r:id="rId34"/>
    <p:sldId id="289" r:id="rId35"/>
    <p:sldId id="269" r:id="rId36"/>
    <p:sldId id="270" r:id="rId37"/>
    <p:sldId id="271" r:id="rId38"/>
    <p:sldId id="301" r:id="rId39"/>
    <p:sldId id="272" r:id="rId40"/>
    <p:sldId id="313" r:id="rId41"/>
    <p:sldId id="302" r:id="rId42"/>
    <p:sldId id="316" r:id="rId43"/>
    <p:sldId id="317" r:id="rId44"/>
    <p:sldId id="318" r:id="rId45"/>
    <p:sldId id="315" r:id="rId46"/>
    <p:sldId id="300" r:id="rId47"/>
    <p:sldId id="319" r:id="rId48"/>
    <p:sldId id="314" r:id="rId49"/>
    <p:sldId id="321" r:id="rId5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33CC"/>
    <a:srgbClr val="2929FF"/>
    <a:srgbClr val="009900"/>
    <a:srgbClr val="008000"/>
    <a:srgbClr val="D60000"/>
    <a:srgbClr val="DA0000"/>
    <a:srgbClr val="EE0000"/>
    <a:srgbClr val="00CC00"/>
    <a:srgbClr val="317F6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94637" autoAdjust="0"/>
  </p:normalViewPr>
  <p:slideViewPr>
    <p:cSldViewPr>
      <p:cViewPr varScale="1">
        <p:scale>
          <a:sx n="96" d="100"/>
          <a:sy n="96" d="100"/>
        </p:scale>
        <p:origin x="-1056" y="-91"/>
      </p:cViewPr>
      <p:guideLst>
        <p:guide orient="horz" pos="2160"/>
        <p:guide pos="2880"/>
      </p:guideLst>
    </p:cSldViewPr>
  </p:slideViewPr>
  <p:outlineViewPr>
    <p:cViewPr>
      <p:scale>
        <a:sx n="33" d="100"/>
        <a:sy n="33" d="100"/>
      </p:scale>
      <p:origin x="0" y="2374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225DEE-1A5B-40E1-93F3-50786FD9BF76}" type="datetimeFigureOut">
              <a:rPr lang="el-GR" smtClean="0"/>
              <a:pPr/>
              <a:t>25/3/2013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71D601-E633-427C-BD74-32334425A1A6}"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lstStyle/>
          <a:p>
            <a:endParaRPr lang="el-GR"/>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charset="0"/>
                <a:ea typeface="msgothic" charset="0"/>
                <a:cs typeface="msgothic" charset="0"/>
              </a:rPr>
              <a:t>Evaluation of MPGN: on the basis of IF findings, MPGN can be broadly divided into immune complex-mediated or complement-mediated. Immune complex-mediated MPGN should lead to evaluation of infections, autoimmune diseases and monoclonal </a:t>
            </a:r>
            <a:r>
              <a:rPr lang="en-GB" dirty="0" err="1">
                <a:latin typeface="Arial" charset="0"/>
                <a:ea typeface="msgothic" charset="0"/>
                <a:cs typeface="msgothic" charset="0"/>
              </a:rPr>
              <a:t>gammopathies</a:t>
            </a:r>
            <a:r>
              <a:rPr lang="en-GB" dirty="0">
                <a:latin typeface="Arial" charset="0"/>
                <a:ea typeface="msgothic" charset="0"/>
                <a:cs typeface="msgothic" charset="0"/>
              </a:rPr>
              <a:t>. Complement-mediated MPGN is further subdivided into DDD or C3-GN, depending on the EM findings, and should lead to evaluation of the alternative pathway of complement.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10A62581-C79F-425C-8167-8B070443A9FD}" type="datetimeFigureOut">
              <a:rPr lang="el-GR" smtClean="0"/>
              <a:pPr/>
              <a:t>25/3/2013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B8FF61C-D4E2-4A56-8CD8-FC310E464FC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0A62581-C79F-425C-8167-8B070443A9FD}" type="datetimeFigureOut">
              <a:rPr lang="el-GR" smtClean="0"/>
              <a:pPr/>
              <a:t>25/3/2013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B8FF61C-D4E2-4A56-8CD8-FC310E464FC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0A62581-C79F-425C-8167-8B070443A9FD}" type="datetimeFigureOut">
              <a:rPr lang="el-GR" smtClean="0"/>
              <a:pPr/>
              <a:t>25/3/2013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B8FF61C-D4E2-4A56-8CD8-FC310E464FC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0A62581-C79F-425C-8167-8B070443A9FD}" type="datetimeFigureOut">
              <a:rPr lang="el-GR" smtClean="0"/>
              <a:pPr/>
              <a:t>25/3/2013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B8FF61C-D4E2-4A56-8CD8-FC310E464FC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10A62581-C79F-425C-8167-8B070443A9FD}" type="datetimeFigureOut">
              <a:rPr lang="el-GR" smtClean="0"/>
              <a:pPr/>
              <a:t>25/3/2013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B8FF61C-D4E2-4A56-8CD8-FC310E464FC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10A62581-C79F-425C-8167-8B070443A9FD}" type="datetimeFigureOut">
              <a:rPr lang="el-GR" smtClean="0"/>
              <a:pPr/>
              <a:t>25/3/2013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B8FF61C-D4E2-4A56-8CD8-FC310E464FC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10A62581-C79F-425C-8167-8B070443A9FD}" type="datetimeFigureOut">
              <a:rPr lang="el-GR" smtClean="0"/>
              <a:pPr/>
              <a:t>25/3/2013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B8FF61C-D4E2-4A56-8CD8-FC310E464FC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10A62581-C79F-425C-8167-8B070443A9FD}" type="datetimeFigureOut">
              <a:rPr lang="el-GR" smtClean="0"/>
              <a:pPr/>
              <a:t>25/3/2013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B8FF61C-D4E2-4A56-8CD8-FC310E464FC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10A62581-C79F-425C-8167-8B070443A9FD}" type="datetimeFigureOut">
              <a:rPr lang="el-GR" smtClean="0"/>
              <a:pPr/>
              <a:t>25/3/2013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B8FF61C-D4E2-4A56-8CD8-FC310E464FC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0A62581-C79F-425C-8167-8B070443A9FD}" type="datetimeFigureOut">
              <a:rPr lang="el-GR" smtClean="0"/>
              <a:pPr/>
              <a:t>25/3/2013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B8FF61C-D4E2-4A56-8CD8-FC310E464FC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0A62581-C79F-425C-8167-8B070443A9FD}" type="datetimeFigureOut">
              <a:rPr lang="el-GR" smtClean="0"/>
              <a:pPr/>
              <a:t>25/3/2013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B8FF61C-D4E2-4A56-8CD8-FC310E464FC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A62581-C79F-425C-8167-8B070443A9FD}" type="datetimeFigureOut">
              <a:rPr lang="el-GR" smtClean="0"/>
              <a:pPr/>
              <a:t>25/3/2013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8FF61C-D4E2-4A56-8CD8-FC310E464FC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a:bodyPr>
          <a:lstStyle/>
          <a:p>
            <a:r>
              <a:rPr lang="el-GR" sz="3200" b="1" dirty="0" smtClean="0">
                <a:solidFill>
                  <a:srgbClr val="3333CC"/>
                </a:solidFill>
                <a:latin typeface="Comic Sans MS" pitchFamily="66" charset="0"/>
              </a:rPr>
              <a:t>ΜΕΜΒΡΑΝΟΫΠΕΡΠΛΑΣΤΙΚΗ</a:t>
            </a:r>
            <a:r>
              <a:rPr lang="el-GR" sz="3200" dirty="0" smtClean="0">
                <a:solidFill>
                  <a:srgbClr val="3333CC"/>
                </a:solidFill>
                <a:latin typeface="Comic Sans MS" pitchFamily="66" charset="0"/>
              </a:rPr>
              <a:t> </a:t>
            </a:r>
            <a:r>
              <a:rPr lang="el-GR" sz="3200" b="1" dirty="0" smtClean="0">
                <a:solidFill>
                  <a:srgbClr val="3333CC"/>
                </a:solidFill>
                <a:latin typeface="Comic Sans MS" pitchFamily="66" charset="0"/>
              </a:rPr>
              <a:t>ΣΠΕΙΡΑΜΑΤΟΝΕΦΡΙΤΙΔΑ</a:t>
            </a:r>
            <a:endParaRPr lang="el-GR" sz="3200" dirty="0">
              <a:solidFill>
                <a:srgbClr val="3333CC"/>
              </a:solidFill>
            </a:endParaRPr>
          </a:p>
        </p:txBody>
      </p:sp>
      <p:sp>
        <p:nvSpPr>
          <p:cNvPr id="3" name="2 - Υπότιτλος"/>
          <p:cNvSpPr>
            <a:spLocks noGrp="1"/>
          </p:cNvSpPr>
          <p:nvPr>
            <p:ph type="subTitle" idx="1"/>
          </p:nvPr>
        </p:nvSpPr>
        <p:spPr/>
        <p:txBody>
          <a:bodyPr/>
          <a:lstStyle/>
          <a:p>
            <a:r>
              <a:rPr lang="el-GR" dirty="0" smtClean="0">
                <a:solidFill>
                  <a:srgbClr val="3333CC"/>
                </a:solidFill>
                <a:latin typeface="Comic Sans MS" pitchFamily="66" charset="0"/>
              </a:rPr>
              <a:t>Ελένη </a:t>
            </a:r>
            <a:r>
              <a:rPr lang="el-GR" dirty="0" err="1" smtClean="0">
                <a:solidFill>
                  <a:srgbClr val="3333CC"/>
                </a:solidFill>
                <a:latin typeface="Comic Sans MS" pitchFamily="66" charset="0"/>
              </a:rPr>
              <a:t>Καραμπελιά</a:t>
            </a:r>
            <a:endParaRPr lang="el-GR" dirty="0">
              <a:solidFill>
                <a:srgbClr val="3333CC"/>
              </a:solidFill>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ln w="63500">
            <a:solidFill>
              <a:srgbClr val="7030A0"/>
            </a:solidFill>
          </a:ln>
        </p:spPr>
        <p:txBody>
          <a:bodyPr>
            <a:noAutofit/>
          </a:bodyPr>
          <a:lstStyle/>
          <a:p>
            <a:r>
              <a:rPr lang="el-GR" sz="2400" b="1" dirty="0" smtClean="0">
                <a:solidFill>
                  <a:srgbClr val="007434"/>
                </a:solidFill>
                <a:latin typeface="Comic Sans MS" pitchFamily="66" charset="0"/>
              </a:rPr>
              <a:t>ΤΥΠΟ</a:t>
            </a:r>
            <a:r>
              <a:rPr lang="en-US" sz="2400" b="1" dirty="0" smtClean="0">
                <a:solidFill>
                  <a:srgbClr val="007434"/>
                </a:solidFill>
                <a:latin typeface="Comic Sans MS" pitchFamily="66" charset="0"/>
              </a:rPr>
              <a:t>Y</a:t>
            </a:r>
            <a:r>
              <a:rPr lang="el-GR" sz="2400" b="1" dirty="0" smtClean="0">
                <a:solidFill>
                  <a:srgbClr val="007434"/>
                </a:solidFill>
                <a:latin typeface="Comic Sans MS" pitchFamily="66" charset="0"/>
              </a:rPr>
              <a:t> ΙΙ (15-20%)</a:t>
            </a:r>
            <a:r>
              <a:rPr lang="en-US" sz="2400" b="1" dirty="0" smtClean="0">
                <a:solidFill>
                  <a:srgbClr val="007434"/>
                </a:solidFill>
                <a:latin typeface="Comic Sans MS" pitchFamily="66" charset="0"/>
              </a:rPr>
              <a:t>: (DDD).</a:t>
            </a:r>
            <a:r>
              <a:rPr lang="el-GR" sz="2400" b="1" dirty="0" smtClean="0">
                <a:solidFill>
                  <a:srgbClr val="007434"/>
                </a:solidFill>
                <a:latin typeface="Comic Sans MS" pitchFamily="66" charset="0"/>
              </a:rPr>
              <a:t> Συνεχείς πυκνές εναποθέσεις (σαν κορδέλα) κατά μήκος της ΒΜ, των σωληναρίων και της κάψας </a:t>
            </a:r>
            <a:r>
              <a:rPr lang="en-US" sz="2400" b="1" dirty="0" smtClean="0">
                <a:solidFill>
                  <a:srgbClr val="007434"/>
                </a:solidFill>
                <a:latin typeface="Comic Sans MS" pitchFamily="66" charset="0"/>
              </a:rPr>
              <a:t>Bowman</a:t>
            </a:r>
          </a:p>
        </p:txBody>
      </p:sp>
      <p:pic>
        <p:nvPicPr>
          <p:cNvPr id="8" name="Picture 2" descr="C:\Users\eleni\Desktop\eikonewΜΕΜΒΡΑΝΟΥΠΕΡΠΛΑΣΤΙΚΗ ΣΠΕΙΡΑΜΑΤΟΝΕΦΡΙΤΙΔΑ\Ανώνυμο-6.jpg"/>
          <p:cNvPicPr>
            <a:picLocks noGrp="1" noChangeAspect="1" noChangeArrowheads="1"/>
          </p:cNvPicPr>
          <p:nvPr>
            <p:ph sz="half" idx="1"/>
          </p:nvPr>
        </p:nvPicPr>
        <p:blipFill>
          <a:blip r:embed="rId2" cstate="print"/>
          <a:stretch>
            <a:fillRect/>
          </a:stretch>
        </p:blipFill>
        <p:spPr bwMode="auto">
          <a:xfrm>
            <a:off x="457200" y="2016047"/>
            <a:ext cx="4038600" cy="3694268"/>
          </a:xfrm>
          <a:prstGeom prst="rect">
            <a:avLst/>
          </a:prstGeom>
          <a:noFill/>
        </p:spPr>
      </p:pic>
      <p:pic>
        <p:nvPicPr>
          <p:cNvPr id="7" name="Picture 2" descr="C:\Users\eleni\Desktop\eikonewΜΕΜΒΡΑΝΟΥΠΕΡΠΛΑΣΤΙΚΗ ΣΠΕΙΡΑΜΑΤΟΝΕΦΡΙΤΙΔΑ\Ανώνυμο-7.jpg"/>
          <p:cNvPicPr>
            <a:picLocks noGrp="1" noChangeAspect="1" noChangeArrowheads="1"/>
          </p:cNvPicPr>
          <p:nvPr>
            <p:ph sz="half" idx="2"/>
          </p:nvPr>
        </p:nvPicPr>
        <p:blipFill>
          <a:blip r:embed="rId3" cstate="print"/>
          <a:stretch>
            <a:fillRect/>
          </a:stretch>
        </p:blipFill>
        <p:spPr bwMode="auto">
          <a:xfrm>
            <a:off x="4648200" y="2202803"/>
            <a:ext cx="4038600" cy="332075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ln w="63500">
            <a:solidFill>
              <a:srgbClr val="3333CC"/>
            </a:solidFill>
          </a:ln>
        </p:spPr>
        <p:txBody>
          <a:bodyPr>
            <a:normAutofit/>
          </a:bodyPr>
          <a:lstStyle/>
          <a:p>
            <a:r>
              <a:rPr lang="el-GR" sz="3200" b="1" dirty="0" smtClean="0">
                <a:solidFill>
                  <a:srgbClr val="C00000"/>
                </a:solidFill>
                <a:latin typeface="Comic Sans MS" pitchFamily="66" charset="0"/>
              </a:rPr>
              <a:t>ΤΥΠΟΥ ΙΙ</a:t>
            </a:r>
            <a:endParaRPr lang="el-GR" sz="3200" b="1" dirty="0">
              <a:solidFill>
                <a:srgbClr val="C00000"/>
              </a:solidFill>
              <a:latin typeface="Comic Sans MS" pitchFamily="66" charset="0"/>
            </a:endParaRPr>
          </a:p>
        </p:txBody>
      </p:sp>
      <p:sp>
        <p:nvSpPr>
          <p:cNvPr id="4" name="3 - Θέση περιεχομένου"/>
          <p:cNvSpPr>
            <a:spLocks noGrp="1"/>
          </p:cNvSpPr>
          <p:nvPr>
            <p:ph idx="1"/>
          </p:nvPr>
        </p:nvSpPr>
        <p:spPr>
          <a:ln w="63500">
            <a:solidFill>
              <a:srgbClr val="FF9900"/>
            </a:solidFill>
          </a:ln>
        </p:spPr>
        <p:txBody>
          <a:bodyPr>
            <a:normAutofit/>
          </a:bodyPr>
          <a:lstStyle/>
          <a:p>
            <a:endParaRPr lang="en-US" sz="2800" dirty="0" smtClean="0">
              <a:solidFill>
                <a:srgbClr val="1F4A7F"/>
              </a:solidFill>
              <a:latin typeface="Comic Sans MS" pitchFamily="66" charset="0"/>
            </a:endParaRPr>
          </a:p>
          <a:p>
            <a:r>
              <a:rPr lang="el-GR" sz="2800" dirty="0" smtClean="0">
                <a:solidFill>
                  <a:srgbClr val="1F4A7F"/>
                </a:solidFill>
                <a:latin typeface="Comic Sans MS" pitchFamily="66" charset="0"/>
              </a:rPr>
              <a:t>Οι </a:t>
            </a:r>
            <a:r>
              <a:rPr lang="el-GR" sz="2800" dirty="0" err="1" smtClean="0">
                <a:solidFill>
                  <a:srgbClr val="1F4A7F"/>
                </a:solidFill>
                <a:latin typeface="Comic Sans MS" pitchFamily="66" charset="0"/>
              </a:rPr>
              <a:t>ενδομεμβρανώδεις</a:t>
            </a:r>
            <a:r>
              <a:rPr lang="el-GR" sz="2800" dirty="0" smtClean="0">
                <a:solidFill>
                  <a:srgbClr val="1F4A7F"/>
                </a:solidFill>
                <a:latin typeface="Comic Sans MS" pitchFamily="66" charset="0"/>
              </a:rPr>
              <a:t> πυκνές εναποθέσεις είναι αρνητικές στον </a:t>
            </a:r>
            <a:r>
              <a:rPr lang="el-GR" sz="2800" dirty="0" err="1" smtClean="0">
                <a:solidFill>
                  <a:srgbClr val="1F4A7F"/>
                </a:solidFill>
                <a:latin typeface="Comic Sans MS" pitchFamily="66" charset="0"/>
              </a:rPr>
              <a:t>ανοσοφθορισμό</a:t>
            </a:r>
            <a:r>
              <a:rPr lang="el-GR" sz="2800" dirty="0" smtClean="0">
                <a:solidFill>
                  <a:srgbClr val="1F4A7F"/>
                </a:solidFill>
                <a:latin typeface="Comic Sans MS" pitchFamily="66" charset="0"/>
              </a:rPr>
              <a:t>, αλλά η παρακείμενη μεμβράνη καθώς και το </a:t>
            </a:r>
            <a:r>
              <a:rPr lang="el-GR" sz="2800" dirty="0" err="1" smtClean="0">
                <a:solidFill>
                  <a:srgbClr val="1F4A7F"/>
                </a:solidFill>
                <a:latin typeface="Comic Sans MS" pitchFamily="66" charset="0"/>
              </a:rPr>
              <a:t>μεσάγγειο</a:t>
            </a:r>
            <a:r>
              <a:rPr lang="el-GR" sz="2800" dirty="0" smtClean="0">
                <a:solidFill>
                  <a:srgbClr val="1F4A7F"/>
                </a:solidFill>
                <a:latin typeface="Comic Sans MS" pitchFamily="66" charset="0"/>
              </a:rPr>
              <a:t> περιέχουν  </a:t>
            </a:r>
            <a:r>
              <a:rPr lang="en-US" sz="2800" dirty="0" smtClean="0">
                <a:solidFill>
                  <a:srgbClr val="1F4A7F"/>
                </a:solidFill>
                <a:latin typeface="Comic Sans MS" pitchFamily="66" charset="0"/>
              </a:rPr>
              <a:t>C</a:t>
            </a:r>
            <a:r>
              <a:rPr lang="en-US" sz="2800" baseline="-25000" dirty="0" smtClean="0">
                <a:solidFill>
                  <a:srgbClr val="1F4A7F"/>
                </a:solidFill>
                <a:latin typeface="Comic Sans MS" pitchFamily="66" charset="0"/>
              </a:rPr>
              <a:t>3</a:t>
            </a:r>
            <a:endParaRPr lang="el-GR" sz="2800" baseline="-25000" dirty="0" smtClean="0">
              <a:solidFill>
                <a:srgbClr val="1F4A7F"/>
              </a:solidFill>
              <a:latin typeface="Comic Sans MS" pitchFamily="66" charset="0"/>
            </a:endParaRPr>
          </a:p>
          <a:p>
            <a:r>
              <a:rPr lang="el-GR" sz="2800" dirty="0" smtClean="0">
                <a:solidFill>
                  <a:schemeClr val="bg2">
                    <a:lumMod val="25000"/>
                  </a:schemeClr>
                </a:solidFill>
                <a:latin typeface="Comic Sans MS" pitchFamily="66" charset="0"/>
              </a:rPr>
              <a:t>Συχνά ταξινομείται σαν χωριστή νόσος γιατί μπορεί να διαλάθει στο ΚΜ </a:t>
            </a:r>
            <a:endParaRPr lang="el-GR" sz="2800" dirty="0">
              <a:solidFill>
                <a:schemeClr val="bg2">
                  <a:lumMod val="2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endParaRPr lang="el-GR"/>
          </a:p>
        </p:txBody>
      </p:sp>
      <p:sp>
        <p:nvSpPr>
          <p:cNvPr id="43011" name="Rectangle 3"/>
          <p:cNvSpPr>
            <a:spLocks noGrp="1" noChangeArrowheads="1"/>
          </p:cNvSpPr>
          <p:nvPr>
            <p:ph type="body" idx="1"/>
          </p:nvPr>
        </p:nvSpPr>
        <p:spPr/>
        <p:txBody>
          <a:bodyPr/>
          <a:lstStyle/>
          <a:p>
            <a:endParaRPr lang="el-GR"/>
          </a:p>
        </p:txBody>
      </p:sp>
      <p:pic>
        <p:nvPicPr>
          <p:cNvPr id="43012" name="Picture 4" descr="tut53"/>
          <p:cNvPicPr>
            <a:picLocks noChangeAspect="1" noChangeArrowheads="1"/>
          </p:cNvPicPr>
          <p:nvPr/>
        </p:nvPicPr>
        <p:blipFill>
          <a:blip r:embed="rId2" cstate="print"/>
          <a:srcRect/>
          <a:stretch>
            <a:fillRect/>
          </a:stretch>
        </p:blipFill>
        <p:spPr bwMode="auto">
          <a:xfrm>
            <a:off x="2843213" y="2133600"/>
            <a:ext cx="3600450" cy="302418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endParaRPr lang="el-GR"/>
          </a:p>
        </p:txBody>
      </p:sp>
      <p:pic>
        <p:nvPicPr>
          <p:cNvPr id="26628" name="Picture 4" descr="MPGN6"/>
          <p:cNvPicPr>
            <a:picLocks noGrp="1" noChangeAspect="1" noChangeArrowheads="1"/>
          </p:cNvPicPr>
          <p:nvPr>
            <p:ph type="body" idx="1"/>
          </p:nvPr>
        </p:nvPicPr>
        <p:blipFill>
          <a:blip r:embed="rId2" cstate="print"/>
          <a:srcRect/>
          <a:stretch>
            <a:fillRect/>
          </a:stretch>
        </p:blipFill>
        <p:spPr>
          <a:xfrm>
            <a:off x="1403350" y="692150"/>
            <a:ext cx="6408738" cy="6165850"/>
          </a:xfrm>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endParaRPr lang="el-GR"/>
          </a:p>
        </p:txBody>
      </p:sp>
      <p:sp>
        <p:nvSpPr>
          <p:cNvPr id="40963" name="Rectangle 3"/>
          <p:cNvSpPr>
            <a:spLocks noGrp="1" noChangeArrowheads="1"/>
          </p:cNvSpPr>
          <p:nvPr>
            <p:ph type="body" idx="1"/>
          </p:nvPr>
        </p:nvSpPr>
        <p:spPr/>
        <p:txBody>
          <a:bodyPr/>
          <a:lstStyle/>
          <a:p>
            <a:r>
              <a:rPr lang="el-GR" sz="2800" dirty="0">
                <a:latin typeface="Comic Sans MS" pitchFamily="66" charset="0"/>
              </a:rPr>
              <a:t>Χρώση αργύρου – </a:t>
            </a:r>
            <a:r>
              <a:rPr lang="en-US" sz="2800" dirty="0">
                <a:latin typeface="Comic Sans MS" pitchFamily="66" charset="0"/>
              </a:rPr>
              <a:t>tram track</a:t>
            </a:r>
            <a:endParaRPr lang="el-GR" sz="2800" dirty="0">
              <a:latin typeface="Comic Sans MS" pitchFamily="66" charset="0"/>
            </a:endParaRPr>
          </a:p>
        </p:txBody>
      </p:sp>
      <p:pic>
        <p:nvPicPr>
          <p:cNvPr id="40964" name="Picture 4" descr="tut43@"/>
          <p:cNvPicPr>
            <a:picLocks noChangeAspect="1" noChangeArrowheads="1"/>
          </p:cNvPicPr>
          <p:nvPr/>
        </p:nvPicPr>
        <p:blipFill>
          <a:blip r:embed="rId2" cstate="print"/>
          <a:srcRect/>
          <a:stretch>
            <a:fillRect/>
          </a:stretch>
        </p:blipFill>
        <p:spPr bwMode="auto">
          <a:xfrm>
            <a:off x="3132138" y="2276475"/>
            <a:ext cx="2879725" cy="266541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Τίτλος"/>
          <p:cNvSpPr>
            <a:spLocks noGrp="1"/>
          </p:cNvSpPr>
          <p:nvPr>
            <p:ph type="title"/>
          </p:nvPr>
        </p:nvSpPr>
        <p:spPr/>
        <p:txBody>
          <a:bodyPr/>
          <a:lstStyle/>
          <a:p>
            <a:endParaRPr lang="el-GR" dirty="0"/>
          </a:p>
        </p:txBody>
      </p:sp>
      <p:sp>
        <p:nvSpPr>
          <p:cNvPr id="9" name="8 - Θέση περιεχομένου"/>
          <p:cNvSpPr>
            <a:spLocks noGrp="1"/>
          </p:cNvSpPr>
          <p:nvPr>
            <p:ph idx="1"/>
          </p:nvPr>
        </p:nvSpPr>
        <p:spPr>
          <a:xfrm>
            <a:off x="3707904" y="332656"/>
            <a:ext cx="4978896" cy="5184576"/>
          </a:xfrm>
        </p:spPr>
        <p:txBody>
          <a:bodyPr>
            <a:normAutofit fontScale="92500" lnSpcReduction="10000"/>
          </a:bodyPr>
          <a:lstStyle/>
          <a:p>
            <a:pPr>
              <a:buNone/>
            </a:pPr>
            <a:r>
              <a:rPr lang="el-GR" dirty="0" smtClean="0">
                <a:latin typeface="Comic Sans MS" pitchFamily="66" charset="0"/>
              </a:rPr>
              <a:t>               </a:t>
            </a:r>
            <a:r>
              <a:rPr lang="en-US" b="1" dirty="0" smtClean="0">
                <a:latin typeface="Comic Sans MS" pitchFamily="66" charset="0"/>
              </a:rPr>
              <a:t>DDD</a:t>
            </a:r>
            <a:endParaRPr lang="el-GR" b="1" dirty="0" smtClean="0">
              <a:latin typeface="Comic Sans MS" pitchFamily="66" charset="0"/>
            </a:endParaRPr>
          </a:p>
          <a:p>
            <a:endParaRPr lang="el-GR" dirty="0" smtClean="0">
              <a:latin typeface="Comic Sans MS" pitchFamily="66" charset="0"/>
            </a:endParaRPr>
          </a:p>
          <a:p>
            <a:r>
              <a:rPr lang="el-GR" sz="2600" dirty="0" smtClean="0">
                <a:latin typeface="Comic Sans MS" pitchFamily="66" charset="0"/>
              </a:rPr>
              <a:t>Α. </a:t>
            </a:r>
            <a:r>
              <a:rPr lang="el-GR" sz="2600" dirty="0" err="1" smtClean="0">
                <a:latin typeface="Comic Sans MS" pitchFamily="66" charset="0"/>
              </a:rPr>
              <a:t>Φωτομικροσκόπιο</a:t>
            </a:r>
            <a:r>
              <a:rPr lang="en-US" sz="2600" dirty="0" smtClean="0">
                <a:latin typeface="Comic Sans MS" pitchFamily="66" charset="0"/>
              </a:rPr>
              <a:t>:</a:t>
            </a:r>
            <a:endParaRPr lang="el-GR" sz="2600" dirty="0" smtClean="0">
              <a:latin typeface="Comic Sans MS" pitchFamily="66" charset="0"/>
            </a:endParaRPr>
          </a:p>
          <a:p>
            <a:pPr>
              <a:buNone/>
            </a:pPr>
            <a:r>
              <a:rPr lang="el-GR" sz="2600" dirty="0" smtClean="0">
                <a:latin typeface="Comic Sans MS" pitchFamily="66" charset="0"/>
              </a:rPr>
              <a:t>    </a:t>
            </a:r>
            <a:r>
              <a:rPr lang="el-GR" sz="2600" dirty="0" err="1" smtClean="0">
                <a:latin typeface="Comic Sans MS" pitchFamily="66" charset="0"/>
              </a:rPr>
              <a:t>μεμβρανοϋπερπλαστική</a:t>
            </a:r>
            <a:r>
              <a:rPr lang="el-GR" sz="2600" dirty="0" smtClean="0">
                <a:latin typeface="Comic Sans MS" pitchFamily="66" charset="0"/>
              </a:rPr>
              <a:t> </a:t>
            </a:r>
            <a:r>
              <a:rPr lang="el-GR" sz="2600" dirty="0" err="1" smtClean="0">
                <a:latin typeface="Comic Sans MS" pitchFamily="66" charset="0"/>
              </a:rPr>
              <a:t>σπειραματονεφρίτιδα</a:t>
            </a:r>
            <a:endParaRPr lang="el-GR" sz="2600" dirty="0" smtClean="0">
              <a:latin typeface="Comic Sans MS" pitchFamily="66" charset="0"/>
            </a:endParaRPr>
          </a:p>
          <a:p>
            <a:endParaRPr lang="el-GR" sz="2600" dirty="0" smtClean="0">
              <a:latin typeface="Comic Sans MS" pitchFamily="66" charset="0"/>
            </a:endParaRPr>
          </a:p>
          <a:p>
            <a:r>
              <a:rPr lang="el-GR" sz="2600" dirty="0" smtClean="0">
                <a:latin typeface="Comic Sans MS" pitchFamily="66" charset="0"/>
              </a:rPr>
              <a:t>Β. </a:t>
            </a:r>
            <a:r>
              <a:rPr lang="el-GR" sz="2600" dirty="0" err="1" smtClean="0">
                <a:latin typeface="Comic Sans MS" pitchFamily="66" charset="0"/>
              </a:rPr>
              <a:t>Ανοσοφθορισμός</a:t>
            </a:r>
            <a:r>
              <a:rPr lang="en-US" sz="2600" dirty="0" smtClean="0">
                <a:latin typeface="Comic Sans MS" pitchFamily="66" charset="0"/>
              </a:rPr>
              <a:t>: C</a:t>
            </a:r>
            <a:r>
              <a:rPr lang="en-US" sz="2600" baseline="-25000" dirty="0" smtClean="0">
                <a:latin typeface="Comic Sans MS" pitchFamily="66" charset="0"/>
              </a:rPr>
              <a:t>3  </a:t>
            </a:r>
            <a:r>
              <a:rPr lang="el-GR" sz="2600" dirty="0" smtClean="0">
                <a:latin typeface="Comic Sans MS" pitchFamily="66" charset="0"/>
              </a:rPr>
              <a:t> στο σπείραμα και στο </a:t>
            </a:r>
            <a:r>
              <a:rPr lang="el-GR" sz="2600" dirty="0" err="1" smtClean="0">
                <a:latin typeface="Comic Sans MS" pitchFamily="66" charset="0"/>
              </a:rPr>
              <a:t>μεσάγγειο</a:t>
            </a:r>
            <a:endParaRPr lang="el-GR" sz="2600" dirty="0" smtClean="0">
              <a:latin typeface="Comic Sans MS" pitchFamily="66" charset="0"/>
            </a:endParaRPr>
          </a:p>
          <a:p>
            <a:endParaRPr lang="el-GR" sz="2600" dirty="0" smtClean="0">
              <a:latin typeface="Comic Sans MS" pitchFamily="66" charset="0"/>
            </a:endParaRPr>
          </a:p>
          <a:p>
            <a:endParaRPr lang="en-US" sz="2600" dirty="0" smtClean="0">
              <a:latin typeface="Comic Sans MS" pitchFamily="66" charset="0"/>
            </a:endParaRPr>
          </a:p>
          <a:p>
            <a:r>
              <a:rPr lang="el-GR" sz="2600" dirty="0" smtClean="0">
                <a:latin typeface="Comic Sans MS" pitchFamily="66" charset="0"/>
              </a:rPr>
              <a:t>Γ. Ηλεκτρονικό μικροσκόπιο  </a:t>
            </a:r>
            <a:r>
              <a:rPr lang="en-US" sz="2600" dirty="0" smtClean="0">
                <a:latin typeface="Comic Sans MS" pitchFamily="66" charset="0"/>
              </a:rPr>
              <a:t>DDD</a:t>
            </a:r>
            <a:endParaRPr lang="el-GR" sz="2600" dirty="0">
              <a:latin typeface="Comic Sans MS" pitchFamily="66" charset="0"/>
            </a:endParaRPr>
          </a:p>
        </p:txBody>
      </p:sp>
      <p:sp>
        <p:nvSpPr>
          <p:cNvPr id="10" name="9 - Θέση κειμένου"/>
          <p:cNvSpPr>
            <a:spLocks noGrp="1"/>
          </p:cNvSpPr>
          <p:nvPr>
            <p:ph type="body" sz="half" idx="2"/>
          </p:nvPr>
        </p:nvSpPr>
        <p:spPr/>
        <p:txBody>
          <a:bodyPr/>
          <a:lstStyle/>
          <a:p>
            <a:endParaRPr lang="el-GR" dirty="0"/>
          </a:p>
        </p:txBody>
      </p:sp>
      <p:pic>
        <p:nvPicPr>
          <p:cNvPr id="1028" name="Picture 4" descr="C:\Users\eleni\Desktop\eikonewΜΕΜΒΡΑΝΟΥΠΕΡΠΛΑΣΤΙΚΗ ΣΠΕΙΡΑΜΑΤΟΝΕΦΡΙΤΙΔΑ\Ανώνυμο-18.jpg"/>
          <p:cNvPicPr>
            <a:picLocks noChangeAspect="1" noChangeArrowheads="1"/>
          </p:cNvPicPr>
          <p:nvPr/>
        </p:nvPicPr>
        <p:blipFill>
          <a:blip r:embed="rId2" cstate="print"/>
          <a:srcRect/>
          <a:stretch>
            <a:fillRect/>
          </a:stretch>
        </p:blipFill>
        <p:spPr bwMode="auto">
          <a:xfrm>
            <a:off x="683568" y="548680"/>
            <a:ext cx="2376264" cy="556417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ctrTitle"/>
          </p:nvPr>
        </p:nvSpPr>
        <p:spPr>
          <a:xfrm>
            <a:off x="611560" y="1484784"/>
            <a:ext cx="7772400" cy="1470025"/>
          </a:xfrm>
          <a:ln w="63500">
            <a:solidFill>
              <a:srgbClr val="6600CC"/>
            </a:solidFill>
          </a:ln>
        </p:spPr>
        <p:txBody>
          <a:bodyPr>
            <a:normAutofit/>
          </a:bodyPr>
          <a:lstStyle/>
          <a:p>
            <a:r>
              <a:rPr lang="el-GR" sz="2400" b="1" dirty="0" smtClean="0">
                <a:solidFill>
                  <a:srgbClr val="FF0000"/>
                </a:solidFill>
                <a:latin typeface="Comic Sans MS" pitchFamily="66" charset="0"/>
              </a:rPr>
              <a:t>ΤΥΠΟΥ Ι</a:t>
            </a:r>
            <a:r>
              <a:rPr lang="en-US" sz="2400" b="1" dirty="0" smtClean="0">
                <a:solidFill>
                  <a:srgbClr val="00CC66"/>
                </a:solidFill>
                <a:latin typeface="Comic Sans MS" pitchFamily="66" charset="0"/>
              </a:rPr>
              <a:t> </a:t>
            </a:r>
            <a:r>
              <a:rPr lang="en-US" sz="2400" dirty="0" smtClean="0">
                <a:solidFill>
                  <a:schemeClr val="tx1">
                    <a:lumMod val="65000"/>
                    <a:lumOff val="35000"/>
                  </a:schemeClr>
                </a:solidFill>
                <a:latin typeface="Comic Sans MS" pitchFamily="66" charset="0"/>
              </a:rPr>
              <a:t>:</a:t>
            </a:r>
            <a:r>
              <a:rPr lang="el-GR" sz="2400" dirty="0" smtClean="0">
                <a:solidFill>
                  <a:schemeClr val="tx1">
                    <a:lumMod val="65000"/>
                    <a:lumOff val="35000"/>
                  </a:schemeClr>
                </a:solidFill>
                <a:latin typeface="Comic Sans MS" pitchFamily="66" charset="0"/>
              </a:rPr>
              <a:t>Εναπόθεση ή </a:t>
            </a:r>
            <a:r>
              <a:rPr lang="en-US" sz="2400" dirty="0" smtClean="0">
                <a:solidFill>
                  <a:schemeClr val="tx1">
                    <a:lumMod val="65000"/>
                    <a:lumOff val="35000"/>
                  </a:schemeClr>
                </a:solidFill>
                <a:latin typeface="Comic Sans MS" pitchFamily="66" charset="0"/>
              </a:rPr>
              <a:t>in situ</a:t>
            </a:r>
            <a:r>
              <a:rPr lang="el-GR" sz="2400" dirty="0" smtClean="0">
                <a:solidFill>
                  <a:schemeClr val="tx1">
                    <a:lumMod val="65000"/>
                    <a:lumOff val="35000"/>
                  </a:schemeClr>
                </a:solidFill>
                <a:latin typeface="Comic Sans MS" pitchFamily="66" charset="0"/>
              </a:rPr>
              <a:t> σχηματισμός ΑΣ  (αντιγόνα από λοιμώδεις παράγοντες, από ενδογενή      ή </a:t>
            </a:r>
            <a:r>
              <a:rPr lang="el-GR" sz="2400" dirty="0" err="1" smtClean="0">
                <a:solidFill>
                  <a:schemeClr val="tx1">
                    <a:lumMod val="65000"/>
                    <a:lumOff val="35000"/>
                  </a:schemeClr>
                </a:solidFill>
                <a:latin typeface="Comic Sans MS" pitchFamily="66" charset="0"/>
              </a:rPr>
              <a:t>νεοπλασματικά</a:t>
            </a:r>
            <a:r>
              <a:rPr lang="el-GR" sz="2400" dirty="0" smtClean="0">
                <a:solidFill>
                  <a:schemeClr val="tx1">
                    <a:lumMod val="65000"/>
                    <a:lumOff val="35000"/>
                  </a:schemeClr>
                </a:solidFill>
                <a:latin typeface="Comic Sans MS" pitchFamily="66" charset="0"/>
              </a:rPr>
              <a:t> κύτταρα</a:t>
            </a:r>
            <a:endParaRPr lang="el-GR" sz="2400" dirty="0">
              <a:solidFill>
                <a:schemeClr val="tx1">
                  <a:lumMod val="65000"/>
                  <a:lumOff val="35000"/>
                </a:schemeClr>
              </a:solidFill>
            </a:endParaRPr>
          </a:p>
        </p:txBody>
      </p:sp>
      <p:sp>
        <p:nvSpPr>
          <p:cNvPr id="5" name="4 - Θέση περιεχομένου"/>
          <p:cNvSpPr>
            <a:spLocks noGrp="1"/>
          </p:cNvSpPr>
          <p:nvPr>
            <p:ph type="subTitle" idx="1"/>
          </p:nvPr>
        </p:nvSpPr>
        <p:spPr>
          <a:xfrm>
            <a:off x="611560" y="3645024"/>
            <a:ext cx="7776864" cy="1993776"/>
          </a:xfrm>
          <a:ln w="63500">
            <a:solidFill>
              <a:srgbClr val="3333CC"/>
            </a:solidFill>
          </a:ln>
        </p:spPr>
        <p:txBody>
          <a:bodyPr>
            <a:normAutofit fontScale="92500" lnSpcReduction="10000"/>
          </a:bodyPr>
          <a:lstStyle/>
          <a:p>
            <a:endParaRPr lang="el-GR" sz="2800" dirty="0" smtClean="0">
              <a:latin typeface="Comic Sans MS" pitchFamily="66" charset="0"/>
            </a:endParaRPr>
          </a:p>
          <a:p>
            <a:r>
              <a:rPr lang="el-GR" sz="2600" b="1" dirty="0" smtClean="0">
                <a:solidFill>
                  <a:srgbClr val="FF0000"/>
                </a:solidFill>
                <a:latin typeface="Comic Sans MS" pitchFamily="66" charset="0"/>
              </a:rPr>
              <a:t>ΤΥΠΟΥ ΙΙ</a:t>
            </a:r>
            <a:r>
              <a:rPr lang="en-US" sz="2600" dirty="0" smtClean="0">
                <a:latin typeface="Comic Sans MS" pitchFamily="66" charset="0"/>
              </a:rPr>
              <a:t>: </a:t>
            </a:r>
            <a:r>
              <a:rPr lang="el-GR" sz="2600" dirty="0" smtClean="0">
                <a:solidFill>
                  <a:schemeClr val="tx1"/>
                </a:solidFill>
                <a:latin typeface="Comic Sans MS" pitchFamily="66" charset="0"/>
              </a:rPr>
              <a:t>Δυσλειτουργία του </a:t>
            </a:r>
            <a:r>
              <a:rPr lang="en-US" sz="2600" dirty="0" smtClean="0">
                <a:solidFill>
                  <a:schemeClr val="tx1"/>
                </a:solidFill>
                <a:latin typeface="Comic Sans MS" pitchFamily="66" charset="0"/>
              </a:rPr>
              <a:t>C→ </a:t>
            </a:r>
            <a:r>
              <a:rPr lang="el-GR" sz="2600" dirty="0" smtClean="0">
                <a:solidFill>
                  <a:schemeClr val="tx1"/>
                </a:solidFill>
                <a:latin typeface="Comic Sans MS" pitchFamily="66" charset="0"/>
              </a:rPr>
              <a:t>ενεργοποίηση της εναλλακτικής οδού. Η τύπου ΙΙ  συσχετίζεται με  ανεπάρκεια των παραγόντων Η  ή Ι του </a:t>
            </a:r>
            <a:r>
              <a:rPr lang="en-US" sz="2600" dirty="0" smtClean="0">
                <a:solidFill>
                  <a:schemeClr val="tx1"/>
                </a:solidFill>
                <a:latin typeface="Comic Sans MS" pitchFamily="66" charset="0"/>
              </a:rPr>
              <a:t>C</a:t>
            </a:r>
            <a:r>
              <a:rPr lang="el-GR" sz="2600" dirty="0" smtClean="0">
                <a:solidFill>
                  <a:schemeClr val="tx1"/>
                </a:solidFill>
                <a:latin typeface="Comic Sans MS" pitchFamily="66" charset="0"/>
              </a:rPr>
              <a:t> καθώς       και  με ένα αντίσωμα κατά της </a:t>
            </a:r>
            <a:r>
              <a:rPr lang="en-US" sz="2600" dirty="0" smtClean="0">
                <a:solidFill>
                  <a:schemeClr val="tx1"/>
                </a:solidFill>
                <a:latin typeface="Comic Sans MS" pitchFamily="66" charset="0"/>
              </a:rPr>
              <a:t>C</a:t>
            </a:r>
            <a:r>
              <a:rPr lang="en-US" sz="2600" baseline="-25000" dirty="0" smtClean="0">
                <a:solidFill>
                  <a:schemeClr val="tx1"/>
                </a:solidFill>
                <a:latin typeface="Comic Sans MS" pitchFamily="66" charset="0"/>
              </a:rPr>
              <a:t>3</a:t>
            </a:r>
            <a:r>
              <a:rPr lang="en-US" sz="2600" dirty="0" smtClean="0">
                <a:solidFill>
                  <a:schemeClr val="tx1"/>
                </a:solidFill>
                <a:latin typeface="Comic Sans MS" pitchFamily="66" charset="0"/>
              </a:rPr>
              <a:t>Bb (C</a:t>
            </a:r>
            <a:r>
              <a:rPr lang="en-US" sz="2600" baseline="-25000" dirty="0" smtClean="0">
                <a:solidFill>
                  <a:schemeClr val="tx1"/>
                </a:solidFill>
                <a:latin typeface="Comic Sans MS" pitchFamily="66" charset="0"/>
              </a:rPr>
              <a:t>3</a:t>
            </a:r>
            <a:r>
              <a:rPr lang="en-US" sz="2600" dirty="0" smtClean="0">
                <a:solidFill>
                  <a:schemeClr val="tx1"/>
                </a:solidFill>
                <a:latin typeface="Comic Sans MS" pitchFamily="66" charset="0"/>
              </a:rPr>
              <a:t>Nef)</a:t>
            </a:r>
            <a:endParaRPr lang="el-GR" sz="2600" dirty="0" smtClean="0">
              <a:solidFill>
                <a:schemeClr val="tx1"/>
              </a:solidFill>
              <a:latin typeface="Comic Sans MS" pitchFamily="66" charset="0"/>
            </a:endParaRPr>
          </a:p>
        </p:txBody>
      </p:sp>
      <p:sp>
        <p:nvSpPr>
          <p:cNvPr id="7" name="6 - Ορθογώνιο"/>
          <p:cNvSpPr/>
          <p:nvPr/>
        </p:nvSpPr>
        <p:spPr>
          <a:xfrm>
            <a:off x="2339752" y="332656"/>
            <a:ext cx="3168352" cy="584775"/>
          </a:xfrm>
          <a:prstGeom prst="rect">
            <a:avLst/>
          </a:prstGeom>
        </p:spPr>
        <p:txBody>
          <a:bodyPr wrap="square">
            <a:spAutoFit/>
          </a:bodyPr>
          <a:lstStyle/>
          <a:p>
            <a:pPr lvl="0"/>
            <a:r>
              <a:rPr lang="el-GR" sz="3200" b="1" dirty="0" smtClean="0">
                <a:solidFill>
                  <a:srgbClr val="C00000"/>
                </a:solidFill>
                <a:latin typeface="Comic Sans MS" pitchFamily="66" charset="0"/>
              </a:rPr>
              <a:t>ΠΑΘΟΓΕΝΕΙΑ</a:t>
            </a:r>
            <a:endParaRPr lang="el-GR" sz="3200" b="1" dirty="0">
              <a:solidFill>
                <a:srgbClr val="C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699792" y="260648"/>
            <a:ext cx="3600400" cy="998984"/>
          </a:xfrm>
          <a:ln w="50800">
            <a:solidFill>
              <a:srgbClr val="3379CD"/>
            </a:solidFill>
          </a:ln>
        </p:spPr>
        <p:txBody>
          <a:bodyPr>
            <a:normAutofit/>
          </a:bodyPr>
          <a:lstStyle/>
          <a:p>
            <a:r>
              <a:rPr lang="el-GR" sz="2800" b="1" dirty="0" smtClean="0">
                <a:solidFill>
                  <a:srgbClr val="C00000"/>
                </a:solidFill>
                <a:latin typeface="Comic Sans MS" pitchFamily="66" charset="0"/>
              </a:rPr>
              <a:t>Ενεργοποίηση </a:t>
            </a:r>
            <a:r>
              <a:rPr lang="en-US" sz="2800" b="1" dirty="0" smtClean="0">
                <a:solidFill>
                  <a:srgbClr val="C00000"/>
                </a:solidFill>
                <a:latin typeface="Comic Sans MS" pitchFamily="66" charset="0"/>
              </a:rPr>
              <a:t>C</a:t>
            </a:r>
            <a:endParaRPr lang="el-GR" sz="2800" b="1" dirty="0">
              <a:solidFill>
                <a:srgbClr val="C00000"/>
              </a:solidFill>
              <a:latin typeface="Comic Sans MS" pitchFamily="66" charset="0"/>
            </a:endParaRPr>
          </a:p>
        </p:txBody>
      </p:sp>
      <p:pic>
        <p:nvPicPr>
          <p:cNvPr id="7170" name="Picture 2" descr="C:\Users\eleni\Desktop\eikonewΜΕΜΒΡΑΝΟΥΠΕΡΠΛΑΣΤΙΚΗ ΣΠΕΙΡΑΜΑΤΟΝΕΦΡΙΤΙΔΑ\Ανώνυμο-14.jpg"/>
          <p:cNvPicPr>
            <a:picLocks noGrp="1" noChangeAspect="1" noChangeArrowheads="1"/>
          </p:cNvPicPr>
          <p:nvPr>
            <p:ph idx="1"/>
          </p:nvPr>
        </p:nvPicPr>
        <p:blipFill>
          <a:blip r:embed="rId2" cstate="print"/>
          <a:stretch>
            <a:fillRect/>
          </a:stretch>
        </p:blipFill>
        <p:spPr bwMode="auto">
          <a:xfrm>
            <a:off x="2627784" y="1340768"/>
            <a:ext cx="3748089" cy="470202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ln w="63500">
            <a:solidFill>
              <a:srgbClr val="7030A0"/>
            </a:solidFill>
          </a:ln>
        </p:spPr>
        <p:txBody>
          <a:bodyPr>
            <a:normAutofit/>
          </a:bodyPr>
          <a:lstStyle/>
          <a:p>
            <a:r>
              <a:rPr lang="en-US" sz="4000" b="1" dirty="0" smtClean="0">
                <a:solidFill>
                  <a:srgbClr val="C00000"/>
                </a:solidFill>
                <a:latin typeface="Comic Sans MS" pitchFamily="66" charset="0"/>
              </a:rPr>
              <a:t>C</a:t>
            </a:r>
            <a:r>
              <a:rPr lang="en-US" sz="4000" b="1" baseline="-25000" dirty="0" smtClean="0">
                <a:solidFill>
                  <a:srgbClr val="C00000"/>
                </a:solidFill>
                <a:latin typeface="Comic Sans MS" pitchFamily="66" charset="0"/>
              </a:rPr>
              <a:t>3</a:t>
            </a:r>
            <a:r>
              <a:rPr lang="en-US" sz="4000" b="1" dirty="0" smtClean="0">
                <a:solidFill>
                  <a:srgbClr val="C00000"/>
                </a:solidFill>
                <a:latin typeface="Comic Sans MS" pitchFamily="66" charset="0"/>
              </a:rPr>
              <a:t>Nef</a:t>
            </a:r>
            <a:endParaRPr lang="el-GR" sz="4000" b="1" dirty="0">
              <a:solidFill>
                <a:srgbClr val="C00000"/>
              </a:solidFill>
              <a:latin typeface="Comic Sans MS" pitchFamily="66" charset="0"/>
            </a:endParaRPr>
          </a:p>
        </p:txBody>
      </p:sp>
      <p:sp>
        <p:nvSpPr>
          <p:cNvPr id="3" name="2 - Θέση περιεχομένου"/>
          <p:cNvSpPr>
            <a:spLocks noGrp="1"/>
          </p:cNvSpPr>
          <p:nvPr>
            <p:ph idx="1"/>
          </p:nvPr>
        </p:nvSpPr>
        <p:spPr>
          <a:xfrm>
            <a:off x="467544" y="1556792"/>
            <a:ext cx="8229600" cy="4525963"/>
          </a:xfrm>
        </p:spPr>
        <p:txBody>
          <a:bodyPr>
            <a:normAutofit fontScale="85000" lnSpcReduction="20000"/>
          </a:bodyPr>
          <a:lstStyle/>
          <a:p>
            <a:pPr>
              <a:buNone/>
            </a:pPr>
            <a:r>
              <a:rPr lang="el-GR" sz="2800" dirty="0" smtClean="0">
                <a:solidFill>
                  <a:srgbClr val="000099"/>
                </a:solidFill>
                <a:latin typeface="Comic Sans MS" pitchFamily="66" charset="0"/>
              </a:rPr>
              <a:t>                        </a:t>
            </a:r>
            <a:r>
              <a:rPr lang="en-US" sz="2800" dirty="0" err="1" smtClean="0">
                <a:solidFill>
                  <a:srgbClr val="000099"/>
                </a:solidFill>
                <a:latin typeface="Comic Sans MS" pitchFamily="66" charset="0"/>
              </a:rPr>
              <a:t>IgG</a:t>
            </a:r>
            <a:r>
              <a:rPr lang="en-US" sz="2800" dirty="0" smtClean="0">
                <a:solidFill>
                  <a:srgbClr val="000099"/>
                </a:solidFill>
                <a:latin typeface="Comic Sans MS" pitchFamily="66" charset="0"/>
              </a:rPr>
              <a:t> </a:t>
            </a:r>
            <a:r>
              <a:rPr lang="el-GR" sz="2800" dirty="0" smtClean="0">
                <a:solidFill>
                  <a:srgbClr val="000099"/>
                </a:solidFill>
                <a:latin typeface="Comic Sans MS" pitchFamily="66" charset="0"/>
              </a:rPr>
              <a:t> </a:t>
            </a:r>
            <a:r>
              <a:rPr lang="el-GR" sz="2800" dirty="0" err="1" smtClean="0">
                <a:solidFill>
                  <a:srgbClr val="000099"/>
                </a:solidFill>
                <a:latin typeface="Comic Sans MS" pitchFamily="66" charset="0"/>
              </a:rPr>
              <a:t>αυτοαντίσωμα</a:t>
            </a:r>
            <a:endParaRPr lang="el-GR" sz="2800" dirty="0" smtClean="0">
              <a:solidFill>
                <a:srgbClr val="000099"/>
              </a:solidFill>
              <a:latin typeface="Comic Sans MS" pitchFamily="66" charset="0"/>
            </a:endParaRPr>
          </a:p>
          <a:p>
            <a:pPr>
              <a:buNone/>
            </a:pPr>
            <a:r>
              <a:rPr lang="el-GR" sz="2800" dirty="0" smtClean="0">
                <a:solidFill>
                  <a:srgbClr val="000099"/>
                </a:solidFill>
                <a:latin typeface="Comic Sans MS" pitchFamily="66" charset="0"/>
              </a:rPr>
              <a:t>                                         ↓      </a:t>
            </a:r>
          </a:p>
          <a:p>
            <a:pPr>
              <a:buNone/>
            </a:pPr>
            <a:r>
              <a:rPr lang="el-GR" sz="2800" dirty="0" smtClean="0">
                <a:solidFill>
                  <a:srgbClr val="000099"/>
                </a:solidFill>
                <a:latin typeface="Comic Sans MS" pitchFamily="66" charset="0"/>
              </a:rPr>
              <a:t>                                 </a:t>
            </a:r>
            <a:r>
              <a:rPr lang="en-US" sz="2800" dirty="0" smtClean="0">
                <a:solidFill>
                  <a:srgbClr val="000099"/>
                </a:solidFill>
                <a:latin typeface="Comic Sans MS" pitchFamily="66" charset="0"/>
              </a:rPr>
              <a:t>    C</a:t>
            </a:r>
            <a:r>
              <a:rPr lang="en-US" sz="2800" baseline="-25000" dirty="0" smtClean="0">
                <a:solidFill>
                  <a:srgbClr val="000099"/>
                </a:solidFill>
                <a:latin typeface="Comic Sans MS" pitchFamily="66" charset="0"/>
              </a:rPr>
              <a:t>3</a:t>
            </a:r>
            <a:r>
              <a:rPr lang="en-US" sz="2800" dirty="0" smtClean="0">
                <a:solidFill>
                  <a:srgbClr val="000099"/>
                </a:solidFill>
                <a:latin typeface="Comic Sans MS" pitchFamily="66" charset="0"/>
              </a:rPr>
              <a:t>bBb</a:t>
            </a:r>
            <a:endParaRPr lang="el-GR" sz="2800" dirty="0" smtClean="0">
              <a:solidFill>
                <a:srgbClr val="000099"/>
              </a:solidFill>
              <a:latin typeface="Comic Sans MS" pitchFamily="66" charset="0"/>
            </a:endParaRPr>
          </a:p>
          <a:p>
            <a:pPr>
              <a:buNone/>
            </a:pPr>
            <a:r>
              <a:rPr lang="el-GR" sz="2800" dirty="0" smtClean="0">
                <a:solidFill>
                  <a:srgbClr val="000099"/>
                </a:solidFill>
                <a:latin typeface="Comic Sans MS" pitchFamily="66" charset="0"/>
              </a:rPr>
              <a:t>                                         </a:t>
            </a:r>
            <a:r>
              <a:rPr lang="el-GR" sz="2800" b="1" dirty="0" smtClean="0">
                <a:solidFill>
                  <a:srgbClr val="000099"/>
                </a:solidFill>
                <a:latin typeface="Comic Sans MS" pitchFamily="66" charset="0"/>
              </a:rPr>
              <a:t>↓</a:t>
            </a:r>
          </a:p>
          <a:p>
            <a:pPr>
              <a:buNone/>
            </a:pPr>
            <a:r>
              <a:rPr lang="el-GR" sz="2800" dirty="0" smtClean="0">
                <a:solidFill>
                  <a:srgbClr val="000099"/>
                </a:solidFill>
                <a:latin typeface="Comic Sans MS" pitchFamily="66" charset="0"/>
              </a:rPr>
              <a:t>            Σταθεροποίηση(αναστολή απενεργοποίησης)</a:t>
            </a:r>
          </a:p>
          <a:p>
            <a:pPr>
              <a:buNone/>
            </a:pPr>
            <a:r>
              <a:rPr lang="el-GR" sz="2800" dirty="0" smtClean="0">
                <a:solidFill>
                  <a:srgbClr val="000099"/>
                </a:solidFill>
                <a:latin typeface="Comic Sans MS" pitchFamily="66" charset="0"/>
              </a:rPr>
              <a:t>                                         </a:t>
            </a:r>
            <a:r>
              <a:rPr lang="el-GR" sz="2800" b="1" dirty="0" smtClean="0">
                <a:solidFill>
                  <a:srgbClr val="000099"/>
                </a:solidFill>
                <a:latin typeface="Comic Sans MS" pitchFamily="66" charset="0"/>
              </a:rPr>
              <a:t>↓</a:t>
            </a:r>
          </a:p>
          <a:p>
            <a:pPr>
              <a:buNone/>
            </a:pPr>
            <a:r>
              <a:rPr lang="el-GR" sz="2800" dirty="0" smtClean="0">
                <a:solidFill>
                  <a:srgbClr val="000099"/>
                </a:solidFill>
                <a:latin typeface="Comic Sans MS" pitchFamily="66" charset="0"/>
              </a:rPr>
              <a:t>                              </a:t>
            </a:r>
            <a:r>
              <a:rPr lang="en-US" sz="2800" dirty="0" smtClean="0">
                <a:solidFill>
                  <a:srgbClr val="000099"/>
                </a:solidFill>
                <a:latin typeface="Comic Sans MS" pitchFamily="66" charset="0"/>
              </a:rPr>
              <a:t>  </a:t>
            </a:r>
            <a:r>
              <a:rPr lang="el-GR" sz="2800" b="1" dirty="0" smtClean="0">
                <a:solidFill>
                  <a:srgbClr val="000099"/>
                </a:solidFill>
                <a:latin typeface="Comic Sans MS" pitchFamily="66" charset="0"/>
              </a:rPr>
              <a:t>↑</a:t>
            </a:r>
            <a:r>
              <a:rPr lang="el-GR" sz="2800" dirty="0" smtClean="0">
                <a:solidFill>
                  <a:srgbClr val="000099"/>
                </a:solidFill>
                <a:latin typeface="Comic Sans MS" pitchFamily="66" charset="0"/>
              </a:rPr>
              <a:t> διάσπαση </a:t>
            </a:r>
            <a:r>
              <a:rPr lang="en-US" sz="2800" dirty="0" smtClean="0">
                <a:solidFill>
                  <a:srgbClr val="000099"/>
                </a:solidFill>
                <a:latin typeface="Comic Sans MS" pitchFamily="66" charset="0"/>
              </a:rPr>
              <a:t>C</a:t>
            </a:r>
            <a:r>
              <a:rPr lang="en-US" sz="2800" baseline="-25000" dirty="0" smtClean="0">
                <a:solidFill>
                  <a:srgbClr val="000099"/>
                </a:solidFill>
                <a:latin typeface="Comic Sans MS" pitchFamily="66" charset="0"/>
              </a:rPr>
              <a:t>3</a:t>
            </a:r>
            <a:endParaRPr lang="el-GR" sz="2800" baseline="-25000" dirty="0" smtClean="0">
              <a:solidFill>
                <a:srgbClr val="000099"/>
              </a:solidFill>
              <a:latin typeface="Comic Sans MS" pitchFamily="66" charset="0"/>
            </a:endParaRPr>
          </a:p>
          <a:p>
            <a:pPr>
              <a:buNone/>
            </a:pPr>
            <a:endParaRPr lang="el-GR" sz="2800" baseline="-25000" dirty="0" smtClean="0">
              <a:solidFill>
                <a:srgbClr val="000099"/>
              </a:solidFill>
              <a:latin typeface="Comic Sans MS" pitchFamily="66" charset="0"/>
            </a:endParaRPr>
          </a:p>
          <a:p>
            <a:pPr>
              <a:buNone/>
            </a:pPr>
            <a:r>
              <a:rPr lang="el-GR" sz="2800" dirty="0" smtClean="0">
                <a:solidFill>
                  <a:srgbClr val="00CC00"/>
                </a:solidFill>
                <a:latin typeface="Comic Sans MS" pitchFamily="66" charset="0"/>
              </a:rPr>
              <a:t>Αβέβαιης </a:t>
            </a:r>
            <a:r>
              <a:rPr lang="el-GR" sz="2800" dirty="0" err="1" smtClean="0">
                <a:solidFill>
                  <a:srgbClr val="00CC00"/>
                </a:solidFill>
                <a:latin typeface="Comic Sans MS" pitchFamily="66" charset="0"/>
              </a:rPr>
              <a:t>παθογενετικής</a:t>
            </a:r>
            <a:r>
              <a:rPr lang="el-GR" sz="2800" dirty="0" smtClean="0">
                <a:solidFill>
                  <a:srgbClr val="00CC00"/>
                </a:solidFill>
                <a:latin typeface="Comic Sans MS" pitchFamily="66" charset="0"/>
              </a:rPr>
              <a:t> σημασίας</a:t>
            </a:r>
          </a:p>
          <a:p>
            <a:pPr>
              <a:buNone/>
            </a:pPr>
            <a:r>
              <a:rPr lang="el-GR" sz="2800" dirty="0" smtClean="0">
                <a:solidFill>
                  <a:srgbClr val="00CC00"/>
                </a:solidFill>
                <a:latin typeface="Comic Sans MS" pitchFamily="66" charset="0"/>
              </a:rPr>
              <a:t>Δεν σχετίζεται με την δραστηριότητα και την εξέλιξη της νεφρικής νόσου</a:t>
            </a:r>
            <a:endParaRPr lang="en-US" sz="2800" dirty="0" smtClean="0">
              <a:solidFill>
                <a:srgbClr val="00CC00"/>
              </a:solidFill>
              <a:latin typeface="Comic Sans MS" pitchFamily="66" charset="0"/>
            </a:endParaRPr>
          </a:p>
          <a:p>
            <a:pPr>
              <a:buNone/>
            </a:pPr>
            <a:r>
              <a:rPr lang="el-GR" sz="2800" dirty="0" smtClean="0">
                <a:solidFill>
                  <a:srgbClr val="00CC00"/>
                </a:solidFill>
                <a:latin typeface="Comic Sans MS" pitchFamily="66" charset="0"/>
              </a:rPr>
              <a:t>Υπάρχει στο 80% των ασθενών με </a:t>
            </a:r>
            <a:r>
              <a:rPr lang="en-US" sz="2800" dirty="0" smtClean="0">
                <a:solidFill>
                  <a:srgbClr val="00CC00"/>
                </a:solidFill>
                <a:latin typeface="Comic Sans MS" pitchFamily="66" charset="0"/>
              </a:rPr>
              <a:t>DDD</a:t>
            </a:r>
            <a:endParaRPr lang="el-GR" sz="2800" dirty="0" smtClean="0">
              <a:solidFill>
                <a:srgbClr val="00CC00"/>
              </a:solidFill>
              <a:latin typeface="Comic Sans MS" pitchFamily="66" charset="0"/>
            </a:endParaRPr>
          </a:p>
          <a:p>
            <a:pPr>
              <a:buNone/>
            </a:pPr>
            <a:endParaRPr lang="el-GR" sz="2000" baseline="-25000" dirty="0" smtClean="0">
              <a:latin typeface="Calibri" pitchFamily="34" charset="0"/>
            </a:endParaRPr>
          </a:p>
          <a:p>
            <a:pPr>
              <a:buNone/>
            </a:pPr>
            <a:endParaRPr lang="el-GR" dirty="0">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endParaRPr lang="el-GR" dirty="0"/>
          </a:p>
        </p:txBody>
      </p:sp>
      <p:sp>
        <p:nvSpPr>
          <p:cNvPr id="3" name="2 - Θέση περιεχομένου"/>
          <p:cNvSpPr>
            <a:spLocks noGrp="1"/>
          </p:cNvSpPr>
          <p:nvPr>
            <p:ph idx="1"/>
          </p:nvPr>
        </p:nvSpPr>
        <p:spPr>
          <a:xfrm>
            <a:off x="467544" y="332656"/>
            <a:ext cx="8507288" cy="5721499"/>
          </a:xfrm>
          <a:ln w="50800">
            <a:solidFill>
              <a:srgbClr val="7030A0"/>
            </a:solidFill>
          </a:ln>
        </p:spPr>
        <p:txBody>
          <a:bodyPr/>
          <a:lstStyle/>
          <a:p>
            <a:endParaRPr lang="en-US" dirty="0" smtClean="0">
              <a:solidFill>
                <a:schemeClr val="tx2">
                  <a:lumMod val="75000"/>
                </a:schemeClr>
              </a:solidFill>
              <a:latin typeface="Comic Sans MS" pitchFamily="66" charset="0"/>
            </a:endParaRPr>
          </a:p>
          <a:p>
            <a:r>
              <a:rPr lang="el-GR" sz="2800" dirty="0" smtClean="0">
                <a:solidFill>
                  <a:schemeClr val="tx2">
                    <a:lumMod val="75000"/>
                  </a:schemeClr>
                </a:solidFill>
                <a:latin typeface="Comic Sans MS" pitchFamily="66" charset="0"/>
              </a:rPr>
              <a:t>Η κλασσική ταξινόμηση, με την κατανόηση του </a:t>
            </a:r>
            <a:r>
              <a:rPr lang="el-GR" sz="2800" dirty="0" err="1" smtClean="0">
                <a:solidFill>
                  <a:schemeClr val="tx2">
                    <a:lumMod val="75000"/>
                  </a:schemeClr>
                </a:solidFill>
                <a:latin typeface="Comic Sans MS" pitchFamily="66" charset="0"/>
              </a:rPr>
              <a:t>παθογενετικού</a:t>
            </a:r>
            <a:r>
              <a:rPr lang="el-GR" sz="2800" dirty="0" smtClean="0">
                <a:solidFill>
                  <a:schemeClr val="tx2">
                    <a:lumMod val="75000"/>
                  </a:schemeClr>
                </a:solidFill>
                <a:latin typeface="Comic Sans MS" pitchFamily="66" charset="0"/>
              </a:rPr>
              <a:t> μηχανισμού, έχει αλληλοεπικάλυψη μεταξύ των 3 τύπων</a:t>
            </a:r>
          </a:p>
          <a:p>
            <a:r>
              <a:rPr lang="el-GR" sz="2800" dirty="0" smtClean="0">
                <a:solidFill>
                  <a:schemeClr val="tx2">
                    <a:lumMod val="75000"/>
                  </a:schemeClr>
                </a:solidFill>
                <a:latin typeface="Comic Sans MS" pitchFamily="66" charset="0"/>
              </a:rPr>
              <a:t>Η ταξινόμηση βάσει της παθογένειας βοηθάει στην καλύτερη κλινική εκτίμηση και στην σωστή θεραπευτική αγωγή</a:t>
            </a:r>
            <a:endParaRPr lang="en-US" sz="2800" dirty="0" smtClean="0">
              <a:solidFill>
                <a:schemeClr val="tx2">
                  <a:lumMod val="75000"/>
                </a:schemeClr>
              </a:solidFill>
              <a:latin typeface="Comic Sans MS" pitchFamily="66" charset="0"/>
            </a:endParaRPr>
          </a:p>
          <a:p>
            <a:r>
              <a:rPr lang="el-GR" sz="2800" b="1" dirty="0" err="1" smtClean="0">
                <a:solidFill>
                  <a:srgbClr val="F74825"/>
                </a:solidFill>
                <a:latin typeface="Comic Sans MS" pitchFamily="66" charset="0"/>
              </a:rPr>
              <a:t>Ανοσοφθορισμός</a:t>
            </a:r>
            <a:r>
              <a:rPr lang="en-US" sz="2800" b="1" dirty="0" smtClean="0">
                <a:solidFill>
                  <a:srgbClr val="F74825"/>
                </a:solidFill>
                <a:latin typeface="Comic Sans MS" pitchFamily="66" charset="0"/>
              </a:rPr>
              <a:t>:</a:t>
            </a:r>
            <a:endParaRPr lang="el-GR" sz="2800" b="1" dirty="0" smtClean="0">
              <a:solidFill>
                <a:srgbClr val="F74825"/>
              </a:solidFill>
              <a:latin typeface="Comic Sans MS" pitchFamily="66" charset="0"/>
            </a:endParaRPr>
          </a:p>
          <a:p>
            <a:pPr>
              <a:buNone/>
            </a:pPr>
            <a:r>
              <a:rPr lang="el-GR" sz="2800" dirty="0" smtClean="0">
                <a:latin typeface="Comic Sans MS" pitchFamily="66" charset="0"/>
              </a:rPr>
              <a:t>           </a:t>
            </a:r>
            <a:r>
              <a:rPr lang="el-GR" sz="2800" dirty="0" err="1" smtClean="0">
                <a:latin typeface="Comic Sans MS" pitchFamily="66" charset="0"/>
              </a:rPr>
              <a:t>Ανοσοσυμπλεγματική</a:t>
            </a:r>
            <a:r>
              <a:rPr lang="en-US" sz="2800" dirty="0" smtClean="0">
                <a:latin typeface="Comic Sans MS" pitchFamily="66" charset="0"/>
              </a:rPr>
              <a:t> :</a:t>
            </a:r>
            <a:r>
              <a:rPr lang="el-GR" sz="2800" dirty="0" smtClean="0">
                <a:latin typeface="Comic Sans MS" pitchFamily="66" charset="0"/>
              </a:rPr>
              <a:t> ΑΣ και</a:t>
            </a:r>
            <a:r>
              <a:rPr lang="en-US" sz="2800" dirty="0" smtClean="0">
                <a:latin typeface="Comic Sans MS" pitchFamily="66" charset="0"/>
              </a:rPr>
              <a:t>/</a:t>
            </a:r>
            <a:r>
              <a:rPr lang="el-GR" sz="2800" dirty="0" smtClean="0">
                <a:latin typeface="Comic Sans MS" pitchFamily="66" charset="0"/>
              </a:rPr>
              <a:t>ή </a:t>
            </a:r>
            <a:r>
              <a:rPr lang="en-US" sz="2800" dirty="0" smtClean="0">
                <a:latin typeface="Comic Sans MS" pitchFamily="66" charset="0"/>
              </a:rPr>
              <a:t>C</a:t>
            </a:r>
          </a:p>
          <a:p>
            <a:pPr>
              <a:buNone/>
            </a:pPr>
            <a:r>
              <a:rPr lang="en-US" sz="2800" dirty="0" smtClean="0">
                <a:latin typeface="Comic Sans MS" pitchFamily="66" charset="0"/>
              </a:rPr>
              <a:t>           </a:t>
            </a:r>
            <a:r>
              <a:rPr lang="el-GR" sz="2800" dirty="0" smtClean="0">
                <a:latin typeface="Comic Sans MS" pitchFamily="66" charset="0"/>
              </a:rPr>
              <a:t>Μέσω</a:t>
            </a:r>
            <a:r>
              <a:rPr lang="en-US" sz="2800" dirty="0" smtClean="0">
                <a:latin typeface="Comic Sans MS" pitchFamily="66" charset="0"/>
              </a:rPr>
              <a:t> C</a:t>
            </a:r>
            <a:r>
              <a:rPr lang="el-GR" sz="2800" dirty="0" smtClean="0">
                <a:latin typeface="Comic Sans MS" pitchFamily="66" charset="0"/>
              </a:rPr>
              <a:t> </a:t>
            </a:r>
            <a:r>
              <a:rPr lang="en-US" sz="2800" dirty="0" smtClean="0">
                <a:latin typeface="Comic Sans MS" pitchFamily="66" charset="0"/>
              </a:rPr>
              <a:t>:</a:t>
            </a:r>
            <a:r>
              <a:rPr lang="el-GR" sz="2800" dirty="0" smtClean="0">
                <a:latin typeface="Comic Sans MS" pitchFamily="66" charset="0"/>
              </a:rPr>
              <a:t> μόνο</a:t>
            </a:r>
            <a:r>
              <a:rPr lang="en-US" sz="2800" dirty="0" smtClean="0">
                <a:latin typeface="Comic Sans MS" pitchFamily="66" charset="0"/>
              </a:rPr>
              <a:t> C</a:t>
            </a:r>
            <a:r>
              <a:rPr lang="el-GR" sz="2800" dirty="0" smtClean="0">
                <a:latin typeface="Comic Sans MS" pitchFamily="66" charset="0"/>
              </a:rPr>
              <a:t> και όχι ΑΣ</a:t>
            </a:r>
          </a:p>
          <a:p>
            <a:endParaRPr lang="el-GR" dirty="0" smtClean="0"/>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ln w="63500">
            <a:solidFill>
              <a:srgbClr val="2E6EBC"/>
            </a:solidFill>
          </a:ln>
        </p:spPr>
        <p:txBody>
          <a:bodyPr>
            <a:normAutofit/>
          </a:bodyPr>
          <a:lstStyle/>
          <a:p>
            <a:r>
              <a:rPr lang="el-GR" sz="2400" b="1" dirty="0" smtClean="0">
                <a:solidFill>
                  <a:srgbClr val="C00000"/>
                </a:solidFill>
                <a:latin typeface="Comic Sans MS" pitchFamily="66" charset="0"/>
              </a:rPr>
              <a:t>ΜΕΜΒΡΑΝΟΫΠΕΡΠΛΑΣΤΙΚΗ</a:t>
            </a:r>
            <a:r>
              <a:rPr lang="el-GR" sz="2400" dirty="0" smtClean="0">
                <a:solidFill>
                  <a:srgbClr val="C00000"/>
                </a:solidFill>
                <a:latin typeface="Comic Sans MS" pitchFamily="66" charset="0"/>
              </a:rPr>
              <a:t> </a:t>
            </a:r>
            <a:r>
              <a:rPr lang="el-GR" sz="2400" b="1" dirty="0" smtClean="0">
                <a:solidFill>
                  <a:srgbClr val="C00000"/>
                </a:solidFill>
                <a:latin typeface="Comic Sans MS" pitchFamily="66" charset="0"/>
              </a:rPr>
              <a:t>ΣΠΕΙΡΑΜΑΤΟΝΕΦΡΙΤΙΔΑ</a:t>
            </a:r>
            <a:endParaRPr lang="el-GR" sz="2400" b="1" dirty="0">
              <a:solidFill>
                <a:srgbClr val="C00000"/>
              </a:solidFill>
              <a:latin typeface="Comic Sans MS" pitchFamily="66" charset="0"/>
            </a:endParaRPr>
          </a:p>
        </p:txBody>
      </p:sp>
      <p:sp>
        <p:nvSpPr>
          <p:cNvPr id="5" name="4 - Θέση περιεχομένου"/>
          <p:cNvSpPr>
            <a:spLocks noGrp="1"/>
          </p:cNvSpPr>
          <p:nvPr>
            <p:ph idx="1"/>
          </p:nvPr>
        </p:nvSpPr>
        <p:spPr>
          <a:ln w="63500" cmpd="sng">
            <a:solidFill>
              <a:srgbClr val="00CC66">
                <a:alpha val="83000"/>
              </a:srgbClr>
            </a:solidFill>
          </a:ln>
        </p:spPr>
        <p:txBody>
          <a:bodyPr>
            <a:normAutofit/>
          </a:bodyPr>
          <a:lstStyle/>
          <a:p>
            <a:endParaRPr lang="en-US" sz="2400" dirty="0" smtClean="0">
              <a:latin typeface="Comic Sans MS" pitchFamily="66" charset="0"/>
            </a:endParaRPr>
          </a:p>
          <a:p>
            <a:r>
              <a:rPr lang="el-GR" sz="2400" dirty="0" smtClean="0">
                <a:latin typeface="Comic Sans MS" pitchFamily="66" charset="0"/>
              </a:rPr>
              <a:t>Πάχυνση της ΒΜ λόγω εναποθέσεων ΑΣ και/ή </a:t>
            </a:r>
            <a:r>
              <a:rPr lang="en-US" sz="2400" dirty="0" smtClean="0">
                <a:latin typeface="Comic Sans MS" pitchFamily="66" charset="0"/>
              </a:rPr>
              <a:t>C</a:t>
            </a:r>
            <a:r>
              <a:rPr lang="el-GR" sz="2400" dirty="0" smtClean="0">
                <a:latin typeface="Comic Sans MS" pitchFamily="66" charset="0"/>
              </a:rPr>
              <a:t>,είσοδο </a:t>
            </a:r>
            <a:r>
              <a:rPr lang="el-GR" sz="2400" dirty="0" err="1" smtClean="0">
                <a:latin typeface="Comic Sans MS" pitchFamily="66" charset="0"/>
              </a:rPr>
              <a:t>μεσαγγειακών</a:t>
            </a:r>
            <a:r>
              <a:rPr lang="el-GR" sz="2400" dirty="0" smtClean="0">
                <a:latin typeface="Comic Sans MS" pitchFamily="66" charset="0"/>
              </a:rPr>
              <a:t>  και άλλων κυττάρων μεταξύ ΒΜ και ενδοθηλίου και σχηματισμό  νέας ΒΜ</a:t>
            </a:r>
            <a:r>
              <a:rPr lang="en-US" sz="2400" dirty="0" smtClean="0">
                <a:latin typeface="Comic Sans MS" pitchFamily="66" charset="0"/>
              </a:rPr>
              <a:t> </a:t>
            </a:r>
            <a:r>
              <a:rPr lang="el-GR" sz="2400" dirty="0" smtClean="0">
                <a:latin typeface="Comic Sans MS" pitchFamily="66" charset="0"/>
              </a:rPr>
              <a:t>(</a:t>
            </a:r>
            <a:r>
              <a:rPr lang="en-US" sz="2400" dirty="0" smtClean="0">
                <a:latin typeface="Comic Sans MS" pitchFamily="66" charset="0"/>
              </a:rPr>
              <a:t>“double-contour”)</a:t>
            </a:r>
          </a:p>
          <a:p>
            <a:endParaRPr lang="en-US" sz="2400" dirty="0" smtClean="0">
              <a:latin typeface="Comic Sans MS" pitchFamily="66" charset="0"/>
            </a:endParaRPr>
          </a:p>
          <a:p>
            <a:endParaRPr lang="en-US" sz="2400" dirty="0" smtClean="0">
              <a:latin typeface="Comic Sans MS" pitchFamily="66" charset="0"/>
            </a:endParaRPr>
          </a:p>
          <a:p>
            <a:r>
              <a:rPr lang="el-GR" sz="2400" dirty="0" smtClean="0">
                <a:latin typeface="Comic Sans MS" pitchFamily="66" charset="0"/>
              </a:rPr>
              <a:t>Υπερπλασία του </a:t>
            </a:r>
            <a:r>
              <a:rPr lang="el-GR" sz="2400" dirty="0" err="1" smtClean="0">
                <a:latin typeface="Comic Sans MS" pitchFamily="66" charset="0"/>
              </a:rPr>
              <a:t>μεσαγγείου</a:t>
            </a:r>
            <a:r>
              <a:rPr lang="el-GR" sz="2400" dirty="0" smtClean="0">
                <a:latin typeface="Comic Sans MS" pitchFamily="66" charset="0"/>
              </a:rPr>
              <a:t> (κυττάρων και θεμέλιας ουσίας) και διήθηση από φλεγμονώδη κύτταρα</a:t>
            </a:r>
            <a:endParaRPr lang="el-GR" sz="2400" dirty="0">
              <a:latin typeface="Comic Sans MS"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187624" y="620688"/>
            <a:ext cx="6692900" cy="3302000"/>
          </a:xfrm>
          <a:prstGeom prst="rect">
            <a:avLst/>
          </a:prstGeom>
          <a:noFill/>
          <a:ln w="63500">
            <a:solidFill>
              <a:srgbClr val="00CC66"/>
            </a:solidFill>
          </a:ln>
        </p:spPr>
      </p:pic>
      <p:sp>
        <p:nvSpPr>
          <p:cNvPr id="4099" name="Text Box 3"/>
          <p:cNvSpPr txBox="1">
            <a:spLocks noChangeArrowheads="1"/>
          </p:cNvSpPr>
          <p:nvPr/>
        </p:nvSpPr>
        <p:spPr bwMode="auto">
          <a:xfrm>
            <a:off x="635000" y="4064000"/>
            <a:ext cx="7620000" cy="317500"/>
          </a:xfrm>
          <a:prstGeom prst="rect">
            <a:avLst/>
          </a:prstGeom>
          <a:noFill/>
          <a:ln w="9525">
            <a:noFill/>
            <a:miter lim="800000"/>
            <a:headEnd/>
            <a:tailEnd/>
          </a:ln>
          <a:effectLst/>
        </p:spPr>
        <p:txBody>
          <a:bodyPr>
            <a:spAutoFit/>
          </a:bodyPr>
          <a:lstStyle/>
          <a:p>
            <a:pPr eaLnBrk="1" hangingPunct="1"/>
            <a:r>
              <a:rPr lang="en-US" sz="1000"/>
              <a:t>Figure 6   Proposed classification scheme for MPGN based on the presence or absence of Igs and presence of C3 by IF. In the absence of significant Igs and the presence of C3, the genetics and functional activity of the AP should be assessed.</a:t>
            </a:r>
          </a:p>
        </p:txBody>
      </p:sp>
      <p:sp>
        <p:nvSpPr>
          <p:cNvPr id="4100" name="Text Box 4"/>
          <p:cNvSpPr txBox="1">
            <a:spLocks noChangeArrowheads="1"/>
          </p:cNvSpPr>
          <p:nvPr/>
        </p:nvSpPr>
        <p:spPr bwMode="auto">
          <a:xfrm>
            <a:off x="635000" y="4889500"/>
            <a:ext cx="7620000" cy="254000"/>
          </a:xfrm>
          <a:prstGeom prst="rect">
            <a:avLst/>
          </a:prstGeom>
          <a:noFill/>
          <a:ln w="9525">
            <a:noFill/>
            <a:miter lim="800000"/>
            <a:headEnd/>
            <a:tailEnd/>
          </a:ln>
          <a:effectLst/>
        </p:spPr>
        <p:txBody>
          <a:bodyPr>
            <a:spAutoFit/>
          </a:bodyPr>
          <a:lstStyle/>
          <a:p>
            <a:pPr eaLnBrk="1" hangingPunct="1"/>
            <a:r>
              <a:rPr lang="en-US" sz="1000"/>
              <a:t>Sanjeev  Sethi , Fernando C.  Fervenza</a:t>
            </a:r>
          </a:p>
        </p:txBody>
      </p:sp>
      <p:sp>
        <p:nvSpPr>
          <p:cNvPr id="4101" name="Text Box 5"/>
          <p:cNvSpPr txBox="1">
            <a:spLocks noChangeArrowheads="1"/>
          </p:cNvSpPr>
          <p:nvPr/>
        </p:nvSpPr>
        <p:spPr bwMode="auto">
          <a:xfrm>
            <a:off x="635000" y="5270500"/>
            <a:ext cx="7620000" cy="254000"/>
          </a:xfrm>
          <a:prstGeom prst="rect">
            <a:avLst/>
          </a:prstGeom>
          <a:noFill/>
          <a:ln w="9525">
            <a:noFill/>
            <a:miter lim="800000"/>
            <a:headEnd/>
            <a:tailEnd/>
          </a:ln>
          <a:effectLst/>
        </p:spPr>
        <p:txBody>
          <a:bodyPr>
            <a:spAutoFit/>
          </a:bodyPr>
          <a:lstStyle/>
          <a:p>
            <a:pPr eaLnBrk="1" hangingPunct="1"/>
            <a:r>
              <a:rPr lang="en-US" sz="1000" b="1"/>
              <a:t>Membranoproliferative Glomerulonephritis: Pathogenetic Heterogeneity and Proposal for a New Classification</a:t>
            </a:r>
          </a:p>
        </p:txBody>
      </p:sp>
      <p:sp>
        <p:nvSpPr>
          <p:cNvPr id="4102" name="Text Box 6"/>
          <p:cNvSpPr txBox="1">
            <a:spLocks noChangeArrowheads="1"/>
          </p:cNvSpPr>
          <p:nvPr/>
        </p:nvSpPr>
        <p:spPr bwMode="auto">
          <a:xfrm>
            <a:off x="635000" y="5651500"/>
            <a:ext cx="7620000" cy="254000"/>
          </a:xfrm>
          <a:prstGeom prst="rect">
            <a:avLst/>
          </a:prstGeom>
          <a:noFill/>
          <a:ln w="9525">
            <a:noFill/>
            <a:miter lim="800000"/>
            <a:headEnd/>
            <a:tailEnd/>
          </a:ln>
          <a:effectLst/>
        </p:spPr>
        <p:txBody>
          <a:bodyPr>
            <a:spAutoFit/>
          </a:bodyPr>
          <a:lstStyle/>
          <a:p>
            <a:pPr eaLnBrk="1" hangingPunct="1"/>
            <a:r>
              <a:rPr lang="en-US" sz="1000"/>
              <a:t>Seminars in Nephrology Volume 31, Issue 4 2011 341 - 348</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a:solidFill>
                  <a:srgbClr val="000000"/>
                </a:solidFill>
                <a:latin typeface="Arial" charset="0"/>
                <a:ea typeface="msgothic" charset="0"/>
                <a:cs typeface="msgothic" charset="0"/>
              </a:rPr>
              <a:t>Evaluation of MPGN: on the basis of IF findings, MPGN can be broadly divided into immune complex-mediated or complement-mediated. </a:t>
            </a:r>
          </a:p>
        </p:txBody>
      </p:sp>
      <p:pic>
        <p:nvPicPr>
          <p:cNvPr id="3074" name="Picture 2"/>
          <p:cNvPicPr>
            <a:picLocks noChangeAspect="1" noChangeArrowheads="1"/>
          </p:cNvPicPr>
          <p:nvPr/>
        </p:nvPicPr>
        <p:blipFill>
          <a:blip r:embed="rId3" cstate="print"/>
          <a:srcRect/>
          <a:stretch>
            <a:fillRect/>
          </a:stretch>
        </p:blipFill>
        <p:spPr bwMode="auto">
          <a:xfrm>
            <a:off x="6527520" y="6283380"/>
            <a:ext cx="2534400" cy="505493"/>
          </a:xfrm>
          <a:prstGeom prst="rect">
            <a:avLst/>
          </a:prstGeom>
          <a:noFill/>
          <a:ln w="9525">
            <a:noFill/>
            <a:round/>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2430720" y="979303"/>
            <a:ext cx="4285440" cy="4893634"/>
          </a:xfrm>
          <a:prstGeom prst="rect">
            <a:avLst/>
          </a:prstGeom>
          <a:noFill/>
          <a:ln w="9525">
            <a:noFill/>
            <a:round/>
            <a:headEnd/>
            <a:tailEnd/>
          </a:ln>
          <a:effectLst/>
        </p:spPr>
      </p:pic>
      <p:sp>
        <p:nvSpPr>
          <p:cNvPr id="3076" name="Text Box 4"/>
          <p:cNvSpPr txBox="1">
            <a:spLocks noChangeArrowheads="1"/>
          </p:cNvSpPr>
          <p:nvPr/>
        </p:nvSpPr>
        <p:spPr bwMode="auto">
          <a:xfrm>
            <a:off x="2430720" y="5972307"/>
            <a:ext cx="3918240" cy="309632"/>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err="1">
                <a:solidFill>
                  <a:srgbClr val="000000"/>
                </a:solidFill>
                <a:latin typeface="Arial" charset="0"/>
                <a:ea typeface="msgothic" charset="0"/>
                <a:cs typeface="msgothic" charset="0"/>
              </a:rPr>
              <a:t>Fervenza</a:t>
            </a:r>
            <a:r>
              <a:rPr lang="en-GB" sz="1100" b="1" dirty="0">
                <a:solidFill>
                  <a:srgbClr val="000000"/>
                </a:solidFill>
                <a:latin typeface="Arial" charset="0"/>
                <a:ea typeface="msgothic" charset="0"/>
                <a:cs typeface="msgothic" charset="0"/>
              </a:rPr>
              <a:t> F C et al. </a:t>
            </a:r>
            <a:r>
              <a:rPr lang="en-GB" sz="1100" b="1" dirty="0" err="1">
                <a:solidFill>
                  <a:srgbClr val="000000"/>
                </a:solidFill>
                <a:latin typeface="Arial" charset="0"/>
                <a:ea typeface="msgothic" charset="0"/>
                <a:cs typeface="msgothic" charset="0"/>
              </a:rPr>
              <a:t>Nephrol</a:t>
            </a:r>
            <a:r>
              <a:rPr lang="en-GB" sz="1100" b="1" dirty="0">
                <a:solidFill>
                  <a:srgbClr val="000000"/>
                </a:solidFill>
                <a:latin typeface="Arial" charset="0"/>
                <a:ea typeface="msgothic" charset="0"/>
                <a:cs typeface="msgothic" charset="0"/>
              </a:rPr>
              <a:t>. Dial. Transplant. 2012;27:4288-4294</a:t>
            </a:r>
          </a:p>
        </p:txBody>
      </p:sp>
      <p:sp>
        <p:nvSpPr>
          <p:cNvPr id="3077" name="Text Box 5"/>
          <p:cNvSpPr txBox="1">
            <a:spLocks noChangeArrowheads="1"/>
          </p:cNvSpPr>
          <p:nvPr/>
        </p:nvSpPr>
        <p:spPr bwMode="auto">
          <a:xfrm>
            <a:off x="97920" y="6450438"/>
            <a:ext cx="4930560" cy="3470764"/>
          </a:xfrm>
          <a:prstGeom prst="rect">
            <a:avLst/>
          </a:prstGeom>
          <a:noFill/>
          <a:ln w="9525">
            <a:noFill/>
            <a:round/>
            <a:headEnd/>
            <a:tailEnd/>
          </a:ln>
          <a:effectLst/>
        </p:spPr>
        <p:txBody>
          <a:bodyPr lIns="0" tIns="0" rIns="0" bIns="0"/>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charset="0"/>
                <a:ea typeface="msgothic" charset="0"/>
                <a:cs typeface="msgothic" charset="0"/>
              </a:rPr>
              <a:t>© The Author 2012. Published by Oxford University Press on behalf of ERA-EDTA. All rights reserved. For Permissions, please e-mail: journals.permissions@oup.com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ln w="63500">
            <a:solidFill>
              <a:srgbClr val="2E6EBC"/>
            </a:solidFill>
          </a:ln>
        </p:spPr>
        <p:txBody>
          <a:bodyPr>
            <a:normAutofit/>
          </a:bodyPr>
          <a:lstStyle/>
          <a:p>
            <a:r>
              <a:rPr lang="el-GR" sz="3200" b="1" dirty="0" smtClean="0">
                <a:solidFill>
                  <a:srgbClr val="C00000"/>
                </a:solidFill>
                <a:latin typeface="Comic Sans MS" pitchFamily="66" charset="0"/>
              </a:rPr>
              <a:t>ΤΑΞΙΝΟΜΙΣΕΙΣ</a:t>
            </a:r>
            <a:endParaRPr lang="el-GR" sz="3200" b="1" dirty="0">
              <a:solidFill>
                <a:srgbClr val="C00000"/>
              </a:solidFill>
              <a:latin typeface="Comic Sans MS" pitchFamily="66" charset="0"/>
            </a:endParaRPr>
          </a:p>
        </p:txBody>
      </p:sp>
      <p:pic>
        <p:nvPicPr>
          <p:cNvPr id="2050" name="Picture 2" descr="C:\Users\eleni\Desktop\eikonewΜΕΜΒΡΑΝΟΥΠΕΡΠΛΑΣΤΙΚΗ ΣΠΕΙΡΑΜΑΤΟΝΕΦΡΙΤΙΔΑ\ki201280f1.jpg"/>
          <p:cNvPicPr>
            <a:picLocks noGrp="1" noChangeAspect="1" noChangeArrowheads="1"/>
          </p:cNvPicPr>
          <p:nvPr>
            <p:ph sz="half" idx="1"/>
          </p:nvPr>
        </p:nvPicPr>
        <p:blipFill>
          <a:blip r:embed="rId2" cstate="print"/>
          <a:stretch>
            <a:fillRect/>
          </a:stretch>
        </p:blipFill>
        <p:spPr bwMode="auto">
          <a:xfrm>
            <a:off x="457200" y="2386328"/>
            <a:ext cx="4038600" cy="2953707"/>
          </a:xfrm>
          <a:prstGeom prst="rect">
            <a:avLst/>
          </a:prstGeom>
          <a:noFill/>
        </p:spPr>
      </p:pic>
      <p:sp>
        <p:nvSpPr>
          <p:cNvPr id="4" name="3 - Θέση περιεχομένου"/>
          <p:cNvSpPr>
            <a:spLocks noGrp="1"/>
          </p:cNvSpPr>
          <p:nvPr>
            <p:ph sz="half" idx="2"/>
          </p:nvPr>
        </p:nvSpPr>
        <p:spPr>
          <a:xfrm>
            <a:off x="4716016" y="2348880"/>
            <a:ext cx="4038600" cy="3877891"/>
          </a:xfrm>
        </p:spPr>
        <p:txBody>
          <a:bodyPr>
            <a:normAutofit/>
          </a:bodyPr>
          <a:lstStyle/>
          <a:p>
            <a:pPr>
              <a:buNone/>
            </a:pPr>
            <a:r>
              <a:rPr lang="el-GR" sz="1400" dirty="0" smtClean="0"/>
              <a:t>        </a:t>
            </a:r>
            <a:r>
              <a:rPr lang="en-US" sz="1100" dirty="0" smtClean="0"/>
              <a:t>The evolving classification of </a:t>
            </a:r>
            <a:r>
              <a:rPr lang="en-US" sz="1100" dirty="0" err="1" smtClean="0"/>
              <a:t>membranoproliferative</a:t>
            </a:r>
            <a:r>
              <a:rPr lang="en-US" sz="1100" dirty="0" smtClean="0"/>
              <a:t> </a:t>
            </a:r>
            <a:r>
              <a:rPr lang="en-US" sz="1100" dirty="0" err="1" smtClean="0"/>
              <a:t>glomerulonephritis</a:t>
            </a:r>
            <a:r>
              <a:rPr lang="en-US" sz="1100" dirty="0" smtClean="0"/>
              <a:t> (MPGN). Until recently, the classification of primary MPGN into types I, II, and III was based primarily on </a:t>
            </a:r>
            <a:r>
              <a:rPr lang="en-US" sz="1100" dirty="0" err="1" smtClean="0"/>
              <a:t>histologic</a:t>
            </a:r>
            <a:r>
              <a:rPr lang="en-US" sz="1100" dirty="0" smtClean="0"/>
              <a:t> features (light microscopy) and the </a:t>
            </a:r>
            <a:r>
              <a:rPr lang="en-US" sz="1100" dirty="0" err="1" smtClean="0"/>
              <a:t>ultrastructural</a:t>
            </a:r>
            <a:r>
              <a:rPr lang="en-US" sz="1100" dirty="0" smtClean="0"/>
              <a:t> location and electron density of the deposits (electron microscopy). With our increased understanding of the role of complement in the pathogenesis of these conditions, the </a:t>
            </a:r>
            <a:r>
              <a:rPr lang="en-US" sz="1100" dirty="0" err="1" smtClean="0"/>
              <a:t>immunofluorescence</a:t>
            </a:r>
            <a:r>
              <a:rPr lang="en-US" sz="1100" dirty="0" smtClean="0"/>
              <a:t> findings now play a crucial role in categorizing MPGN as immunoglobulin-mediated vs. non-immunoglobulin-mediated disease; the latter grouping, which is distinguished by isolated C3 staining on </a:t>
            </a:r>
            <a:r>
              <a:rPr lang="en-US" sz="1100" dirty="0" err="1" smtClean="0"/>
              <a:t>immunofluorescence</a:t>
            </a:r>
            <a:r>
              <a:rPr lang="en-US" sz="1100" dirty="0" smtClean="0"/>
              <a:t>, has been termed ‘C3 </a:t>
            </a:r>
            <a:r>
              <a:rPr lang="en-US" sz="1100" dirty="0" err="1" smtClean="0"/>
              <a:t>glomerulopathy</a:t>
            </a:r>
            <a:r>
              <a:rPr lang="en-US" sz="1100" dirty="0" smtClean="0"/>
              <a:t>.’ C3 </a:t>
            </a:r>
            <a:r>
              <a:rPr lang="en-US" sz="1100" dirty="0" err="1" smtClean="0"/>
              <a:t>glomerulopathy</a:t>
            </a:r>
            <a:r>
              <a:rPr lang="en-US" sz="1100" dirty="0" smtClean="0"/>
              <a:t> encompasses C3 </a:t>
            </a:r>
            <a:r>
              <a:rPr lang="en-US" sz="1100" dirty="0" err="1" smtClean="0"/>
              <a:t>glomerulonephritis</a:t>
            </a:r>
            <a:r>
              <a:rPr lang="en-US" sz="1100" dirty="0" smtClean="0"/>
              <a:t> (C3GN) and dense deposit disease (DDD). GBM, </a:t>
            </a:r>
            <a:r>
              <a:rPr lang="en-US" sz="1100" dirty="0" err="1" smtClean="0"/>
              <a:t>glomerular</a:t>
            </a:r>
            <a:r>
              <a:rPr lang="en-US" sz="1100" dirty="0" smtClean="0"/>
              <a:t> basement membrane; </a:t>
            </a:r>
            <a:r>
              <a:rPr lang="en-US" sz="1100" dirty="0" err="1" smtClean="0"/>
              <a:t>IgG</a:t>
            </a:r>
            <a:r>
              <a:rPr lang="en-US" sz="1100" dirty="0" smtClean="0"/>
              <a:t>, immunoglobulin G; </a:t>
            </a:r>
            <a:r>
              <a:rPr lang="en-US" sz="1100" dirty="0" err="1" smtClean="0"/>
              <a:t>IgM</a:t>
            </a:r>
            <a:r>
              <a:rPr lang="en-US" sz="1100" dirty="0" smtClean="0"/>
              <a:t>, immunoglobulin M.</a:t>
            </a:r>
            <a:endParaRPr lang="el-GR" sz="1100" dirty="0" smtClean="0"/>
          </a:p>
          <a:p>
            <a:pPr>
              <a:buNone/>
            </a:pPr>
            <a:endParaRPr lang="el-GR" sz="1200" i="1" dirty="0" smtClean="0"/>
          </a:p>
          <a:p>
            <a:pPr>
              <a:buNone/>
            </a:pPr>
            <a:endParaRPr lang="el-GR" sz="1200" i="1" dirty="0" smtClean="0"/>
          </a:p>
          <a:p>
            <a:pPr>
              <a:buNone/>
            </a:pPr>
            <a:r>
              <a:rPr lang="en-US" sz="1000" i="1" dirty="0" smtClean="0"/>
              <a:t>Kidney International</a:t>
            </a:r>
            <a:r>
              <a:rPr lang="en-US" sz="1000" dirty="0" smtClean="0"/>
              <a:t> (2012) </a:t>
            </a:r>
            <a:r>
              <a:rPr lang="en-US" sz="1000" b="1" dirty="0" smtClean="0"/>
              <a:t>82</a:t>
            </a:r>
            <a:endParaRPr lang="el-GR" sz="1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ln w="63500">
            <a:solidFill>
              <a:srgbClr val="00CC00"/>
            </a:solidFill>
          </a:ln>
        </p:spPr>
        <p:txBody>
          <a:bodyPr>
            <a:normAutofit/>
          </a:bodyPr>
          <a:lstStyle/>
          <a:p>
            <a:r>
              <a:rPr lang="en-US" sz="3600" b="1" dirty="0" smtClean="0">
                <a:solidFill>
                  <a:schemeClr val="tx1">
                    <a:lumMod val="50000"/>
                    <a:lumOff val="50000"/>
                  </a:schemeClr>
                </a:solidFill>
                <a:latin typeface="Comic Sans MS" pitchFamily="66" charset="0"/>
              </a:rPr>
              <a:t>C</a:t>
            </a:r>
            <a:r>
              <a:rPr lang="en-US" sz="3600" b="1" baseline="-25000" dirty="0" smtClean="0">
                <a:solidFill>
                  <a:schemeClr val="tx1">
                    <a:lumMod val="50000"/>
                    <a:lumOff val="50000"/>
                  </a:schemeClr>
                </a:solidFill>
                <a:latin typeface="Comic Sans MS" pitchFamily="66" charset="0"/>
              </a:rPr>
              <a:t>3 </a:t>
            </a:r>
            <a:r>
              <a:rPr lang="el-GR" sz="3600" b="1" dirty="0" smtClean="0">
                <a:solidFill>
                  <a:schemeClr val="tx1">
                    <a:lumMod val="50000"/>
                    <a:lumOff val="50000"/>
                  </a:schemeClr>
                </a:solidFill>
                <a:latin typeface="Comic Sans MS" pitchFamily="66" charset="0"/>
              </a:rPr>
              <a:t>ΣΝ</a:t>
            </a:r>
            <a:endParaRPr lang="el-GR" sz="3600" b="1" dirty="0">
              <a:solidFill>
                <a:schemeClr val="tx1">
                  <a:lumMod val="50000"/>
                  <a:lumOff val="50000"/>
                </a:schemeClr>
              </a:solidFill>
              <a:latin typeface="Comic Sans MS" pitchFamily="66" charset="0"/>
            </a:endParaRPr>
          </a:p>
        </p:txBody>
      </p:sp>
      <p:sp>
        <p:nvSpPr>
          <p:cNvPr id="3" name="2 - Θέση περιεχομένου"/>
          <p:cNvSpPr>
            <a:spLocks noGrp="1"/>
          </p:cNvSpPr>
          <p:nvPr>
            <p:ph idx="1"/>
          </p:nvPr>
        </p:nvSpPr>
        <p:spPr>
          <a:ln w="63500">
            <a:solidFill>
              <a:srgbClr val="2E6EBC"/>
            </a:solidFill>
          </a:ln>
        </p:spPr>
        <p:txBody>
          <a:bodyPr/>
          <a:lstStyle/>
          <a:p>
            <a:r>
              <a:rPr lang="el-GR" sz="2800" dirty="0" smtClean="0">
                <a:latin typeface="Comic Sans MS" pitchFamily="66" charset="0"/>
              </a:rPr>
              <a:t>Όπως η </a:t>
            </a:r>
            <a:r>
              <a:rPr lang="en-US" sz="2800" dirty="0" smtClean="0">
                <a:latin typeface="Comic Sans MS" pitchFamily="66" charset="0"/>
              </a:rPr>
              <a:t>DDD</a:t>
            </a:r>
            <a:r>
              <a:rPr lang="el-GR" sz="2800" dirty="0" smtClean="0">
                <a:latin typeface="Comic Sans MS" pitchFamily="66" charset="0"/>
              </a:rPr>
              <a:t> οφείλεται σε ενεργοποίηση της εναλλακτικής οδού του </a:t>
            </a:r>
            <a:r>
              <a:rPr lang="en-US" sz="2800" dirty="0" smtClean="0">
                <a:latin typeface="Comic Sans MS" pitchFamily="66" charset="0"/>
              </a:rPr>
              <a:t>C</a:t>
            </a:r>
            <a:r>
              <a:rPr lang="el-GR" sz="2800" dirty="0" smtClean="0">
                <a:latin typeface="Comic Sans MS" pitchFamily="66" charset="0"/>
              </a:rPr>
              <a:t> , λόγω αντισωμάτων ή μεταλλάξεων των ρυθμιστικών πρωτεϊνών του </a:t>
            </a:r>
            <a:r>
              <a:rPr lang="en-US" sz="2800" dirty="0" smtClean="0">
                <a:latin typeface="Comic Sans MS" pitchFamily="66" charset="0"/>
              </a:rPr>
              <a:t>C</a:t>
            </a:r>
            <a:endParaRPr lang="el-GR" sz="2800" dirty="0" smtClean="0">
              <a:latin typeface="Comic Sans MS" pitchFamily="66" charset="0"/>
            </a:endParaRPr>
          </a:p>
          <a:p>
            <a:r>
              <a:rPr lang="el-GR" sz="2800" dirty="0" smtClean="0">
                <a:latin typeface="Comic Sans MS" pitchFamily="66" charset="0"/>
              </a:rPr>
              <a:t>Στο </a:t>
            </a:r>
            <a:r>
              <a:rPr lang="el-GR" sz="2800" b="1" dirty="0" smtClean="0">
                <a:solidFill>
                  <a:srgbClr val="7030A0"/>
                </a:solidFill>
                <a:latin typeface="Comic Sans MS" pitchFamily="66" charset="0"/>
              </a:rPr>
              <a:t>ΚΜ</a:t>
            </a:r>
            <a:r>
              <a:rPr lang="el-GR" sz="2800" dirty="0" smtClean="0">
                <a:latin typeface="Comic Sans MS" pitchFamily="66" charset="0"/>
              </a:rPr>
              <a:t> αλλοιώσεις ΜΥΣΝ</a:t>
            </a:r>
          </a:p>
          <a:p>
            <a:r>
              <a:rPr lang="el-GR" sz="2800" dirty="0" smtClean="0">
                <a:latin typeface="Comic Sans MS" pitchFamily="66" charset="0"/>
              </a:rPr>
              <a:t>Στον </a:t>
            </a:r>
            <a:r>
              <a:rPr lang="el-GR" sz="2800" b="1" dirty="0" err="1" smtClean="0">
                <a:solidFill>
                  <a:srgbClr val="7030A0"/>
                </a:solidFill>
                <a:latin typeface="Comic Sans MS" pitchFamily="66" charset="0"/>
              </a:rPr>
              <a:t>ανοσοφθορισμό</a:t>
            </a:r>
            <a:r>
              <a:rPr lang="en-US" sz="2800" dirty="0" smtClean="0">
                <a:latin typeface="Comic Sans MS" pitchFamily="66" charset="0"/>
              </a:rPr>
              <a:t>:</a:t>
            </a:r>
            <a:r>
              <a:rPr lang="el-GR" sz="2800" dirty="0" smtClean="0">
                <a:latin typeface="Comic Sans MS" pitchFamily="66" charset="0"/>
              </a:rPr>
              <a:t> </a:t>
            </a:r>
            <a:r>
              <a:rPr lang="en-US" sz="2800" dirty="0" smtClean="0">
                <a:latin typeface="Comic Sans MS" pitchFamily="66" charset="0"/>
              </a:rPr>
              <a:t>C</a:t>
            </a:r>
            <a:r>
              <a:rPr lang="en-US" sz="2800" baseline="-25000" dirty="0" smtClean="0">
                <a:latin typeface="Comic Sans MS" pitchFamily="66" charset="0"/>
              </a:rPr>
              <a:t>3</a:t>
            </a:r>
            <a:r>
              <a:rPr lang="el-GR" sz="2800" baseline="-25000" dirty="0" smtClean="0">
                <a:latin typeface="Comic Sans MS" pitchFamily="66" charset="0"/>
              </a:rPr>
              <a:t> </a:t>
            </a:r>
            <a:r>
              <a:rPr lang="el-GR" sz="2800" dirty="0" smtClean="0">
                <a:latin typeface="Comic Sans MS" pitchFamily="66" charset="0"/>
              </a:rPr>
              <a:t> στο σπείραμα και στο </a:t>
            </a:r>
            <a:r>
              <a:rPr lang="el-GR" sz="2800" dirty="0" err="1" smtClean="0">
                <a:latin typeface="Comic Sans MS" pitchFamily="66" charset="0"/>
              </a:rPr>
              <a:t>μεσάγγειο</a:t>
            </a:r>
            <a:endParaRPr lang="en-US" sz="2800" dirty="0" smtClean="0">
              <a:latin typeface="Comic Sans MS" pitchFamily="66" charset="0"/>
            </a:endParaRPr>
          </a:p>
          <a:p>
            <a:r>
              <a:rPr lang="el-GR" sz="2800" dirty="0" smtClean="0">
                <a:latin typeface="Comic Sans MS" pitchFamily="66" charset="0"/>
              </a:rPr>
              <a:t>Στο </a:t>
            </a:r>
            <a:r>
              <a:rPr lang="en-US" sz="2800" b="1" dirty="0" smtClean="0">
                <a:solidFill>
                  <a:srgbClr val="7030A0"/>
                </a:solidFill>
                <a:latin typeface="Comic Sans MS" pitchFamily="66" charset="0"/>
              </a:rPr>
              <a:t>H</a:t>
            </a:r>
            <a:r>
              <a:rPr lang="el-GR" sz="2800" b="1" dirty="0" smtClean="0">
                <a:solidFill>
                  <a:srgbClr val="7030A0"/>
                </a:solidFill>
                <a:latin typeface="Comic Sans MS" pitchFamily="66" charset="0"/>
              </a:rPr>
              <a:t>Μ</a:t>
            </a:r>
            <a:r>
              <a:rPr lang="en-US" sz="2800" dirty="0" smtClean="0">
                <a:latin typeface="Comic Sans MS" pitchFamily="66" charset="0"/>
              </a:rPr>
              <a:t> :</a:t>
            </a:r>
            <a:r>
              <a:rPr lang="el-GR" sz="2800" dirty="0" smtClean="0">
                <a:latin typeface="Comic Sans MS" pitchFamily="66" charset="0"/>
              </a:rPr>
              <a:t>εναποθέσεις όπως σε ΑΣ ΜΥΣΝ και όχι όπως</a:t>
            </a:r>
            <a:r>
              <a:rPr lang="en-US" sz="2800" dirty="0" smtClean="0">
                <a:latin typeface="Comic Sans MS" pitchFamily="66" charset="0"/>
              </a:rPr>
              <a:t> </a:t>
            </a:r>
            <a:r>
              <a:rPr lang="el-GR" sz="2800" dirty="0" smtClean="0">
                <a:latin typeface="Comic Sans MS" pitchFamily="66" charset="0"/>
              </a:rPr>
              <a:t> στην </a:t>
            </a:r>
            <a:r>
              <a:rPr lang="en-US" sz="2800" dirty="0" smtClean="0">
                <a:latin typeface="Comic Sans MS" pitchFamily="66" charset="0"/>
              </a:rPr>
              <a:t>DDD</a:t>
            </a:r>
            <a:endParaRPr lang="el-GR" sz="2800" dirty="0" smtClean="0">
              <a:latin typeface="Comic Sans MS" pitchFamily="66" charset="0"/>
            </a:endParaRPr>
          </a:p>
          <a:p>
            <a:endParaRPr lang="en-US" sz="2800" dirty="0" smtClean="0"/>
          </a:p>
          <a:p>
            <a:endParaRPr lang="en-US" dirty="0" smtClean="0"/>
          </a:p>
          <a:p>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ln w="63500">
            <a:solidFill>
              <a:srgbClr val="FF0000"/>
            </a:solidFill>
          </a:ln>
        </p:spPr>
        <p:txBody>
          <a:bodyPr>
            <a:normAutofit/>
          </a:bodyPr>
          <a:lstStyle/>
          <a:p>
            <a:r>
              <a:rPr lang="en-US" sz="3600" b="1" dirty="0" smtClean="0">
                <a:latin typeface="Comic Sans MS" pitchFamily="66" charset="0"/>
              </a:rPr>
              <a:t>C</a:t>
            </a:r>
            <a:r>
              <a:rPr lang="en-US" sz="3600" b="1" baseline="-25000" dirty="0" smtClean="0">
                <a:latin typeface="Comic Sans MS" pitchFamily="66" charset="0"/>
              </a:rPr>
              <a:t>3 </a:t>
            </a:r>
            <a:r>
              <a:rPr lang="el-GR" sz="3600" b="1" dirty="0" smtClean="0">
                <a:latin typeface="Comic Sans MS" pitchFamily="66" charset="0"/>
              </a:rPr>
              <a:t>ΣΝ</a:t>
            </a:r>
            <a:endParaRPr lang="el-GR" sz="3600" b="1" dirty="0">
              <a:latin typeface="Comic Sans MS" pitchFamily="66" charset="0"/>
            </a:endParaRPr>
          </a:p>
        </p:txBody>
      </p:sp>
      <p:pic>
        <p:nvPicPr>
          <p:cNvPr id="5" name="Picture 2" descr="C:\Users\eleni\Desktop\eikonewΜΕΜΒΡΑΝΟΥΠΕΡΠΛΑΣΤΙΚΗ ΣΠΕΙΡΑΜΑΤΟΝΕΦΡΙΤΙΔΑ\Ανώνυμο-13.jpg"/>
          <p:cNvPicPr>
            <a:picLocks noGrp="1" noChangeAspect="1" noChangeArrowheads="1"/>
          </p:cNvPicPr>
          <p:nvPr>
            <p:ph sz="half" idx="1"/>
          </p:nvPr>
        </p:nvPicPr>
        <p:blipFill>
          <a:blip r:embed="rId2" cstate="print"/>
          <a:srcRect/>
          <a:stretch>
            <a:fillRect/>
          </a:stretch>
        </p:blipFill>
        <p:spPr bwMode="auto">
          <a:xfrm>
            <a:off x="457200" y="1935415"/>
            <a:ext cx="4038600" cy="3855532"/>
          </a:xfrm>
          <a:prstGeom prst="rect">
            <a:avLst/>
          </a:prstGeom>
          <a:noFill/>
        </p:spPr>
      </p:pic>
      <p:pic>
        <p:nvPicPr>
          <p:cNvPr id="6" name="Picture 2" descr="C:\Users\eleni\Desktop\eikonewΜΕΜΒΡΑΝΟΥΠΕΡΠΛΑΣΤΙΚΗ ΣΠΕΙΡΑΜΑΤΟΝΕΦΡΙΤΙΔΑ\3.jpg"/>
          <p:cNvPicPr>
            <a:picLocks noGrp="1" noChangeAspect="1" noChangeArrowheads="1"/>
          </p:cNvPicPr>
          <p:nvPr>
            <p:ph sz="half" idx="2"/>
          </p:nvPr>
        </p:nvPicPr>
        <p:blipFill>
          <a:blip r:embed="rId3" cstate="print"/>
          <a:srcRect/>
          <a:stretch>
            <a:fillRect/>
          </a:stretch>
        </p:blipFill>
        <p:spPr bwMode="auto">
          <a:xfrm>
            <a:off x="4648200" y="1829249"/>
            <a:ext cx="4038600" cy="406786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ln w="63500">
            <a:solidFill>
              <a:srgbClr val="FF6600"/>
            </a:solidFill>
          </a:ln>
        </p:spPr>
        <p:txBody>
          <a:bodyPr>
            <a:normAutofit/>
          </a:bodyPr>
          <a:lstStyle/>
          <a:p>
            <a:r>
              <a:rPr lang="en-US" sz="3200" b="1" dirty="0" smtClean="0">
                <a:latin typeface="Comic Sans MS" pitchFamily="66" charset="0"/>
              </a:rPr>
              <a:t>C</a:t>
            </a:r>
            <a:r>
              <a:rPr lang="en-US" sz="3200" b="1" baseline="-25000" dirty="0" smtClean="0">
                <a:latin typeface="Comic Sans MS" pitchFamily="66" charset="0"/>
              </a:rPr>
              <a:t>3 </a:t>
            </a:r>
            <a:r>
              <a:rPr lang="el-GR" sz="3200" b="1" dirty="0" smtClean="0">
                <a:latin typeface="Comic Sans MS" pitchFamily="66" charset="0"/>
              </a:rPr>
              <a:t>ΣΝ</a:t>
            </a:r>
            <a:endParaRPr lang="el-GR" sz="3200" dirty="0"/>
          </a:p>
        </p:txBody>
      </p:sp>
      <p:pic>
        <p:nvPicPr>
          <p:cNvPr id="5" name="Picture 2" descr="C:\Users\eleni\Desktop\eikonewΜΕΜΒΡΑΝΟΥΠΕΡΠΛΑΣΤΙΚΗ ΣΠΕΙΡΑΜΑΤΟΝΕΦΡΙΤΙΔΑ\3.jpg"/>
          <p:cNvPicPr>
            <a:picLocks noGrp="1" noChangeAspect="1" noChangeArrowheads="1"/>
          </p:cNvPicPr>
          <p:nvPr>
            <p:ph sz="half" idx="1"/>
          </p:nvPr>
        </p:nvPicPr>
        <p:blipFill>
          <a:blip r:embed="rId2" cstate="print"/>
          <a:srcRect/>
          <a:stretch>
            <a:fillRect/>
          </a:stretch>
        </p:blipFill>
        <p:spPr bwMode="auto">
          <a:xfrm>
            <a:off x="457200" y="1829249"/>
            <a:ext cx="4038600" cy="4067865"/>
          </a:xfrm>
          <a:prstGeom prst="rect">
            <a:avLst/>
          </a:prstGeom>
          <a:noFill/>
        </p:spPr>
      </p:pic>
      <p:pic>
        <p:nvPicPr>
          <p:cNvPr id="6" name="Picture 2" descr="C:\Users\eleni\Desktop\eikonewΜΕΜΒΡΑΝΟΥΠΕΡΠΛΑΣΤΙΚΗ ΣΠΕΙΡΑΜΑΤΟΝΕΦΡΙΤΙΔΑ\Ανώνυμο-7.jpg"/>
          <p:cNvPicPr>
            <a:picLocks noGrp="1" noChangeAspect="1" noChangeArrowheads="1"/>
          </p:cNvPicPr>
          <p:nvPr>
            <p:ph sz="half" idx="2"/>
          </p:nvPr>
        </p:nvPicPr>
        <p:blipFill>
          <a:blip r:embed="rId3" cstate="print"/>
          <a:stretch>
            <a:fillRect/>
          </a:stretch>
        </p:blipFill>
        <p:spPr bwMode="auto">
          <a:xfrm>
            <a:off x="4648200" y="2202803"/>
            <a:ext cx="4038600" cy="332075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200" dirty="0" smtClean="0">
                <a:solidFill>
                  <a:srgbClr val="7030A0"/>
                </a:solidFill>
                <a:latin typeface="Comic Sans MS" pitchFamily="66" charset="0"/>
              </a:rPr>
              <a:t>Το Η</a:t>
            </a:r>
            <a:r>
              <a:rPr lang="en-US" sz="3200" dirty="0" smtClean="0">
                <a:solidFill>
                  <a:srgbClr val="7030A0"/>
                </a:solidFill>
                <a:latin typeface="Comic Sans MS" pitchFamily="66" charset="0"/>
              </a:rPr>
              <a:t>/</a:t>
            </a:r>
            <a:r>
              <a:rPr lang="el-GR" sz="3200" dirty="0" smtClean="0">
                <a:solidFill>
                  <a:srgbClr val="7030A0"/>
                </a:solidFill>
                <a:latin typeface="Comic Sans MS" pitchFamily="66" charset="0"/>
              </a:rPr>
              <a:t>Μ μόνο δεν μπορεί να </a:t>
            </a:r>
            <a:r>
              <a:rPr lang="el-GR" sz="3200" dirty="0" err="1" smtClean="0">
                <a:solidFill>
                  <a:srgbClr val="7030A0"/>
                </a:solidFill>
                <a:latin typeface="Comic Sans MS" pitchFamily="66" charset="0"/>
              </a:rPr>
              <a:t>διαφοροδιαγνώσει</a:t>
            </a:r>
            <a:r>
              <a:rPr lang="el-GR" sz="3200" dirty="0" smtClean="0">
                <a:solidFill>
                  <a:srgbClr val="7030A0"/>
                </a:solidFill>
                <a:latin typeface="Comic Sans MS" pitchFamily="66" charset="0"/>
              </a:rPr>
              <a:t> την </a:t>
            </a:r>
            <a:r>
              <a:rPr lang="el-GR" sz="3200" dirty="0" err="1" smtClean="0">
                <a:solidFill>
                  <a:srgbClr val="7030A0"/>
                </a:solidFill>
                <a:latin typeface="Comic Sans MS" pitchFamily="66" charset="0"/>
              </a:rPr>
              <a:t>ανοσοσυμπλεγματική</a:t>
            </a:r>
            <a:r>
              <a:rPr lang="el-GR" sz="3200" dirty="0" smtClean="0">
                <a:solidFill>
                  <a:srgbClr val="7030A0"/>
                </a:solidFill>
                <a:latin typeface="Comic Sans MS" pitchFamily="66" charset="0"/>
              </a:rPr>
              <a:t> από την του</a:t>
            </a:r>
            <a:r>
              <a:rPr lang="en-US" sz="3200" dirty="0" smtClean="0">
                <a:solidFill>
                  <a:srgbClr val="7030A0"/>
                </a:solidFill>
                <a:latin typeface="Comic Sans MS" pitchFamily="66" charset="0"/>
              </a:rPr>
              <a:t> C</a:t>
            </a:r>
            <a:endParaRPr lang="el-GR" sz="3200" dirty="0">
              <a:solidFill>
                <a:srgbClr val="7030A0"/>
              </a:solidFill>
              <a:latin typeface="Comic Sans MS" pitchFamily="66" charset="0"/>
            </a:endParaRPr>
          </a:p>
        </p:txBody>
      </p:sp>
      <p:pic>
        <p:nvPicPr>
          <p:cNvPr id="2050" name="Picture 2" descr="C:\Users\eleni\Desktop\eikonewΜΕΜΒΡΑΝΟΥΠΕΡΠΛΑΣΤΙΚΗ ΣΠΕΙΡΑΜΑΤΟΝΕΦΡΙΤΙΔΑ\Ανώνυμο-12.jpg"/>
          <p:cNvPicPr>
            <a:picLocks noGrp="1" noChangeAspect="1" noChangeArrowheads="1"/>
          </p:cNvPicPr>
          <p:nvPr>
            <p:ph sz="half" idx="1"/>
          </p:nvPr>
        </p:nvPicPr>
        <p:blipFill>
          <a:blip r:embed="rId2" cstate="print"/>
          <a:srcRect/>
          <a:stretch>
            <a:fillRect/>
          </a:stretch>
        </p:blipFill>
        <p:spPr bwMode="auto">
          <a:xfrm>
            <a:off x="827584" y="1988840"/>
            <a:ext cx="4038600" cy="3116492"/>
          </a:xfrm>
          <a:prstGeom prst="rect">
            <a:avLst/>
          </a:prstGeom>
          <a:noFill/>
        </p:spPr>
      </p:pic>
      <p:pic>
        <p:nvPicPr>
          <p:cNvPr id="2051" name="Picture 3" descr="C:\Users\eleni\Desktop\eikonewΜΕΜΒΡΑΝΟΥΠΕΡΠΛΑΣΤΙΚΗ ΣΠΕΙΡΑΜΑΤΟΝΕΦΡΙΤΙΔΑ\Ανώνυμο-10.jpg"/>
          <p:cNvPicPr>
            <a:picLocks noGrp="1" noChangeAspect="1" noChangeArrowheads="1"/>
          </p:cNvPicPr>
          <p:nvPr>
            <p:ph sz="half" idx="2"/>
          </p:nvPr>
        </p:nvPicPr>
        <p:blipFill>
          <a:blip r:embed="rId3" cstate="print"/>
          <a:srcRect/>
          <a:stretch>
            <a:fillRect/>
          </a:stretch>
        </p:blipFill>
        <p:spPr bwMode="auto">
          <a:xfrm>
            <a:off x="4648200" y="2016047"/>
            <a:ext cx="4038600" cy="369426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ln w="63500">
            <a:solidFill>
              <a:schemeClr val="accent1">
                <a:lumMod val="75000"/>
              </a:schemeClr>
            </a:solidFill>
          </a:ln>
        </p:spPr>
        <p:txBody>
          <a:bodyPr>
            <a:normAutofit/>
          </a:bodyPr>
          <a:lstStyle/>
          <a:p>
            <a:r>
              <a:rPr lang="el-GR" sz="3200" b="1" dirty="0" smtClean="0">
                <a:solidFill>
                  <a:schemeClr val="tx2">
                    <a:lumMod val="75000"/>
                  </a:schemeClr>
                </a:solidFill>
                <a:latin typeface="Comic Sans MS" pitchFamily="66" charset="0"/>
              </a:rPr>
              <a:t>ΕΠΙΔΗΜΙΟΛΟΓΙΑ</a:t>
            </a:r>
            <a:endParaRPr lang="el-GR" sz="3200" b="1" dirty="0">
              <a:solidFill>
                <a:schemeClr val="tx2">
                  <a:lumMod val="75000"/>
                </a:schemeClr>
              </a:solidFill>
              <a:latin typeface="Comic Sans MS" pitchFamily="66" charset="0"/>
            </a:endParaRPr>
          </a:p>
        </p:txBody>
      </p:sp>
      <p:sp>
        <p:nvSpPr>
          <p:cNvPr id="3" name="2 - Θέση περιεχομένου"/>
          <p:cNvSpPr>
            <a:spLocks noGrp="1"/>
          </p:cNvSpPr>
          <p:nvPr>
            <p:ph idx="1"/>
          </p:nvPr>
        </p:nvSpPr>
        <p:spPr>
          <a:ln w="63500">
            <a:solidFill>
              <a:srgbClr val="FF6600"/>
            </a:solidFill>
          </a:ln>
        </p:spPr>
        <p:txBody>
          <a:bodyPr>
            <a:normAutofit/>
          </a:bodyPr>
          <a:lstStyle/>
          <a:p>
            <a:endParaRPr lang="el-GR" sz="2800" dirty="0" smtClean="0">
              <a:solidFill>
                <a:srgbClr val="00CC00"/>
              </a:solidFill>
              <a:latin typeface="Comic Sans MS" pitchFamily="66" charset="0"/>
            </a:endParaRPr>
          </a:p>
          <a:p>
            <a:r>
              <a:rPr lang="el-GR" sz="2800" dirty="0" smtClean="0">
                <a:solidFill>
                  <a:srgbClr val="009900"/>
                </a:solidFill>
                <a:latin typeface="Comic Sans MS" pitchFamily="66" charset="0"/>
              </a:rPr>
              <a:t>5-20%</a:t>
            </a:r>
            <a:r>
              <a:rPr lang="el-GR" sz="2800" dirty="0" smtClean="0">
                <a:latin typeface="Comic Sans MS" pitchFamily="66" charset="0"/>
              </a:rPr>
              <a:t> των πρωτοπαθών ΣΝ</a:t>
            </a:r>
            <a:endParaRPr lang="en-US" sz="2800" dirty="0" smtClean="0">
              <a:latin typeface="Comic Sans MS" pitchFamily="66" charset="0"/>
            </a:endParaRPr>
          </a:p>
          <a:p>
            <a:r>
              <a:rPr lang="el-GR" sz="2800" dirty="0" err="1" smtClean="0">
                <a:latin typeface="Comic Sans MS" pitchFamily="66" charset="0"/>
              </a:rPr>
              <a:t>Ανδρες</a:t>
            </a:r>
            <a:r>
              <a:rPr lang="el-GR" sz="2800" dirty="0" smtClean="0">
                <a:latin typeface="Comic Sans MS" pitchFamily="66" charset="0"/>
              </a:rPr>
              <a:t> &gt; Γυναίκες</a:t>
            </a:r>
          </a:p>
          <a:p>
            <a:r>
              <a:rPr lang="el-GR" sz="2800" dirty="0" smtClean="0">
                <a:latin typeface="Comic Sans MS" pitchFamily="66" charset="0"/>
              </a:rPr>
              <a:t>Παιδιά 8-14 ετών </a:t>
            </a:r>
            <a:endParaRPr lang="en-US" sz="2800" dirty="0" smtClean="0">
              <a:latin typeface="Comic Sans MS" pitchFamily="66" charset="0"/>
            </a:endParaRPr>
          </a:p>
          <a:p>
            <a:r>
              <a:rPr lang="el-GR" sz="2800" dirty="0" smtClean="0">
                <a:latin typeface="Comic Sans MS" pitchFamily="66" charset="0"/>
              </a:rPr>
              <a:t>(και οι 3 τύποι- είναι κατά κανόνα ιδιοπαθής)</a:t>
            </a:r>
          </a:p>
          <a:p>
            <a:r>
              <a:rPr lang="el-GR" sz="2800" dirty="0" smtClean="0">
                <a:latin typeface="Comic Sans MS" pitchFamily="66" charset="0"/>
              </a:rPr>
              <a:t>Τύπου Ι σε νεαρότερες ηλικίες</a:t>
            </a:r>
          </a:p>
          <a:p>
            <a:r>
              <a:rPr lang="el-GR" sz="2800" dirty="0" smtClean="0">
                <a:latin typeface="Comic Sans MS" pitchFamily="66" charset="0"/>
              </a:rPr>
              <a:t>Ενήλικες κυρίως τύπου Ι και ΙΙΙ</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ln w="63500">
            <a:solidFill>
              <a:srgbClr val="2E6EBC"/>
            </a:solidFill>
          </a:ln>
        </p:spPr>
        <p:txBody>
          <a:bodyPr>
            <a:normAutofit/>
          </a:bodyPr>
          <a:lstStyle/>
          <a:p>
            <a:r>
              <a:rPr lang="el-GR" sz="3200" b="1" dirty="0" smtClean="0">
                <a:latin typeface="Comic Sans MS" pitchFamily="66" charset="0"/>
              </a:rPr>
              <a:t>ΚΛΙΝΙΚΗ ΕΙΚΟΝΑ</a:t>
            </a:r>
            <a:endParaRPr lang="el-GR" sz="3200" b="1" dirty="0">
              <a:latin typeface="Comic Sans MS" pitchFamily="66" charset="0"/>
            </a:endParaRPr>
          </a:p>
        </p:txBody>
      </p:sp>
      <p:sp>
        <p:nvSpPr>
          <p:cNvPr id="3" name="2 - Θέση περιεχομένου"/>
          <p:cNvSpPr>
            <a:spLocks noGrp="1"/>
          </p:cNvSpPr>
          <p:nvPr>
            <p:ph idx="1"/>
          </p:nvPr>
        </p:nvSpPr>
        <p:spPr>
          <a:ln w="63500">
            <a:solidFill>
              <a:schemeClr val="tx1"/>
            </a:solidFill>
          </a:ln>
        </p:spPr>
        <p:txBody>
          <a:bodyPr>
            <a:normAutofit/>
          </a:bodyPr>
          <a:lstStyle/>
          <a:p>
            <a:endParaRPr lang="el-GR" sz="2600" dirty="0" smtClean="0">
              <a:solidFill>
                <a:srgbClr val="FF0000"/>
              </a:solidFill>
              <a:latin typeface="Comic Sans MS" pitchFamily="66" charset="0"/>
            </a:endParaRPr>
          </a:p>
          <a:p>
            <a:r>
              <a:rPr lang="el-GR" sz="2600" dirty="0" smtClean="0">
                <a:solidFill>
                  <a:srgbClr val="C00000"/>
                </a:solidFill>
                <a:latin typeface="Comic Sans MS" pitchFamily="66" charset="0"/>
              </a:rPr>
              <a:t>Μακροσκοπική</a:t>
            </a:r>
            <a:r>
              <a:rPr lang="en-US" sz="2600" dirty="0" smtClean="0">
                <a:solidFill>
                  <a:srgbClr val="C00000"/>
                </a:solidFill>
                <a:latin typeface="Comic Sans MS" pitchFamily="66" charset="0"/>
              </a:rPr>
              <a:t> </a:t>
            </a:r>
            <a:r>
              <a:rPr lang="el-GR" sz="2600" dirty="0" smtClean="0">
                <a:solidFill>
                  <a:srgbClr val="C00000"/>
                </a:solidFill>
                <a:latin typeface="Comic Sans MS" pitchFamily="66" charset="0"/>
              </a:rPr>
              <a:t>ή μικροσκοπική αιματουρία </a:t>
            </a:r>
            <a:r>
              <a:rPr lang="el-GR" sz="2600" dirty="0" smtClean="0">
                <a:latin typeface="Comic Sans MS" pitchFamily="66" charset="0"/>
              </a:rPr>
              <a:t>(δύσμορφα </a:t>
            </a:r>
            <a:r>
              <a:rPr lang="el-GR" sz="2600" dirty="0" err="1" smtClean="0">
                <a:latin typeface="Comic Sans MS" pitchFamily="66" charset="0"/>
              </a:rPr>
              <a:t>ερυθρά,ερυθροκυτταρικούς</a:t>
            </a:r>
            <a:r>
              <a:rPr lang="el-GR" sz="2600" dirty="0" smtClean="0">
                <a:latin typeface="Comic Sans MS" pitchFamily="66" charset="0"/>
              </a:rPr>
              <a:t> κυλίνδρους)</a:t>
            </a:r>
          </a:p>
          <a:p>
            <a:endParaRPr lang="el-GR" sz="2600" dirty="0" smtClean="0">
              <a:latin typeface="Comic Sans MS" pitchFamily="66" charset="0"/>
            </a:endParaRPr>
          </a:p>
          <a:p>
            <a:r>
              <a:rPr lang="el-GR" sz="2600" dirty="0" smtClean="0">
                <a:latin typeface="Comic Sans MS" pitchFamily="66" charset="0"/>
              </a:rPr>
              <a:t>Σημαντικού βαθμού </a:t>
            </a:r>
            <a:r>
              <a:rPr lang="el-GR" sz="2600" dirty="0" smtClean="0">
                <a:solidFill>
                  <a:srgbClr val="C00000"/>
                </a:solidFill>
                <a:latin typeface="Comic Sans MS" pitchFamily="66" charset="0"/>
              </a:rPr>
              <a:t>λευκωματουρία</a:t>
            </a:r>
            <a:r>
              <a:rPr lang="el-GR" sz="2600" dirty="0" smtClean="0">
                <a:latin typeface="Comic Sans MS" pitchFamily="66" charset="0"/>
              </a:rPr>
              <a:t> (ΝΣ)</a:t>
            </a:r>
          </a:p>
          <a:p>
            <a:endParaRPr lang="el-GR" sz="2600" dirty="0" smtClean="0">
              <a:latin typeface="Comic Sans MS" pitchFamily="66" charset="0"/>
            </a:endParaRPr>
          </a:p>
          <a:p>
            <a:r>
              <a:rPr lang="el-GR" sz="2600" dirty="0" err="1" smtClean="0">
                <a:latin typeface="Comic Sans MS" pitchFamily="66" charset="0"/>
              </a:rPr>
              <a:t>Εκπτωση</a:t>
            </a:r>
            <a:r>
              <a:rPr lang="el-GR" sz="2600" dirty="0" smtClean="0">
                <a:latin typeface="Comic Sans MS" pitchFamily="66" charset="0"/>
              </a:rPr>
              <a:t> </a:t>
            </a:r>
            <a:r>
              <a:rPr lang="el-GR" sz="2600" dirty="0" smtClean="0">
                <a:solidFill>
                  <a:srgbClr val="C00000"/>
                </a:solidFill>
                <a:latin typeface="Comic Sans MS" pitchFamily="66" charset="0"/>
              </a:rPr>
              <a:t>νεφρικής λειτουργίας</a:t>
            </a:r>
          </a:p>
          <a:p>
            <a:endParaRPr lang="el-GR" sz="2600" dirty="0" smtClean="0">
              <a:solidFill>
                <a:srgbClr val="FF0000"/>
              </a:solidFill>
              <a:latin typeface="Comic Sans MS" pitchFamily="66" charset="0"/>
            </a:endParaRPr>
          </a:p>
          <a:p>
            <a:r>
              <a:rPr lang="el-GR" sz="2600" dirty="0" smtClean="0">
                <a:solidFill>
                  <a:srgbClr val="C00000"/>
                </a:solidFill>
                <a:latin typeface="Comic Sans MS" pitchFamily="66" charset="0"/>
              </a:rPr>
              <a:t>Αρτηριακή Υπέρταση</a:t>
            </a:r>
            <a:endParaRPr lang="el-GR" sz="2600" dirty="0">
              <a:solidFill>
                <a:srgbClr val="C00000"/>
              </a:solidFill>
              <a:latin typeface="Comic Sans MS" pitchFamily="66"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ln w="0">
            <a:solidFill>
              <a:schemeClr val="tx1"/>
            </a:solidFill>
          </a:ln>
        </p:spPr>
        <p:txBody>
          <a:bodyPr>
            <a:normAutofit/>
          </a:bodyPr>
          <a:lstStyle/>
          <a:p>
            <a:r>
              <a:rPr lang="el-GR" sz="3200" b="1" dirty="0" smtClean="0">
                <a:solidFill>
                  <a:schemeClr val="tx1">
                    <a:lumMod val="65000"/>
                    <a:lumOff val="35000"/>
                  </a:schemeClr>
                </a:solidFill>
                <a:latin typeface="Comic Sans MS" pitchFamily="66" charset="0"/>
              </a:rPr>
              <a:t>ΚΛΙΝΙΚΗ ΕΙΚΟΝΑ</a:t>
            </a:r>
            <a:endParaRPr lang="el-GR" sz="3200" b="1" dirty="0">
              <a:solidFill>
                <a:schemeClr val="tx1">
                  <a:lumMod val="65000"/>
                  <a:lumOff val="35000"/>
                </a:schemeClr>
              </a:solidFill>
              <a:latin typeface="Comic Sans MS" pitchFamily="66" charset="0"/>
            </a:endParaRPr>
          </a:p>
        </p:txBody>
      </p:sp>
      <p:sp>
        <p:nvSpPr>
          <p:cNvPr id="3" name="2 - Θέση περιεχομένου"/>
          <p:cNvSpPr>
            <a:spLocks noGrp="1"/>
          </p:cNvSpPr>
          <p:nvPr>
            <p:ph idx="1"/>
          </p:nvPr>
        </p:nvSpPr>
        <p:spPr/>
        <p:txBody>
          <a:bodyPr>
            <a:normAutofit/>
          </a:bodyPr>
          <a:lstStyle/>
          <a:p>
            <a:endParaRPr lang="el-GR" sz="2800" dirty="0" smtClean="0">
              <a:solidFill>
                <a:srgbClr val="7030A0"/>
              </a:solidFill>
              <a:latin typeface="Comic Sans MS" pitchFamily="66" charset="0"/>
            </a:endParaRPr>
          </a:p>
          <a:p>
            <a:r>
              <a:rPr lang="el-GR" sz="2800" dirty="0" smtClean="0">
                <a:solidFill>
                  <a:srgbClr val="C00000"/>
                </a:solidFill>
                <a:latin typeface="Comic Sans MS" pitchFamily="66" charset="0"/>
              </a:rPr>
              <a:t>Τυπική κλινική εικόνα είναι η απότομη εμφάνιση αιματουρίας, </a:t>
            </a:r>
            <a:r>
              <a:rPr lang="el-GR" sz="2800" dirty="0" err="1" smtClean="0">
                <a:solidFill>
                  <a:srgbClr val="C00000"/>
                </a:solidFill>
                <a:latin typeface="Comic Sans MS" pitchFamily="66" charset="0"/>
              </a:rPr>
              <a:t>βαρειάς</a:t>
            </a:r>
            <a:r>
              <a:rPr lang="el-GR" sz="2800" dirty="0" smtClean="0">
                <a:solidFill>
                  <a:srgbClr val="C00000"/>
                </a:solidFill>
                <a:latin typeface="Comic Sans MS" pitchFamily="66" charset="0"/>
              </a:rPr>
              <a:t> λευκωματουρίας , οιδημάτων και ΑΥ (οξύ νεφριτικό/</a:t>
            </a:r>
            <a:r>
              <a:rPr lang="el-GR" sz="2800" dirty="0" err="1" smtClean="0">
                <a:solidFill>
                  <a:srgbClr val="C00000"/>
                </a:solidFill>
                <a:latin typeface="Comic Sans MS" pitchFamily="66" charset="0"/>
              </a:rPr>
              <a:t>νεφρωσικό</a:t>
            </a:r>
            <a:r>
              <a:rPr lang="el-GR" sz="2800" dirty="0" smtClean="0">
                <a:solidFill>
                  <a:srgbClr val="C00000"/>
                </a:solidFill>
                <a:latin typeface="Comic Sans MS" pitchFamily="66" charset="0"/>
              </a:rPr>
              <a:t> σ.)</a:t>
            </a:r>
          </a:p>
          <a:p>
            <a:endParaRPr lang="el-GR" sz="2800" dirty="0" smtClean="0">
              <a:latin typeface="Comic Sans MS" pitchFamily="66" charset="0"/>
            </a:endParaRPr>
          </a:p>
          <a:p>
            <a:r>
              <a:rPr lang="el-GR" sz="2800" dirty="0" smtClean="0">
                <a:solidFill>
                  <a:srgbClr val="009900"/>
                </a:solidFill>
                <a:latin typeface="Comic Sans MS" pitchFamily="66" charset="0"/>
              </a:rPr>
              <a:t>ΔΔ</a:t>
            </a:r>
            <a:r>
              <a:rPr lang="en-US" sz="2800" dirty="0" smtClean="0">
                <a:solidFill>
                  <a:srgbClr val="009900"/>
                </a:solidFill>
                <a:latin typeface="Comic Sans MS" pitchFamily="66" charset="0"/>
              </a:rPr>
              <a:t> : </a:t>
            </a:r>
            <a:r>
              <a:rPr lang="el-GR" sz="2800" dirty="0" smtClean="0">
                <a:solidFill>
                  <a:srgbClr val="009900"/>
                </a:solidFill>
                <a:latin typeface="Comic Sans MS" pitchFamily="66" charset="0"/>
              </a:rPr>
              <a:t>ΣΕΛ, </a:t>
            </a:r>
            <a:r>
              <a:rPr lang="el-GR" sz="2800" dirty="0" err="1" smtClean="0">
                <a:solidFill>
                  <a:srgbClr val="009900"/>
                </a:solidFill>
                <a:latin typeface="Comic Sans MS" pitchFamily="66" charset="0"/>
              </a:rPr>
              <a:t>μεταλοιμώδης</a:t>
            </a:r>
            <a:r>
              <a:rPr lang="el-GR" sz="2800" dirty="0" smtClean="0">
                <a:solidFill>
                  <a:srgbClr val="009900"/>
                </a:solidFill>
                <a:latin typeface="Comic Sans MS" pitchFamily="66" charset="0"/>
              </a:rPr>
              <a:t> ΣΝ, </a:t>
            </a:r>
            <a:r>
              <a:rPr lang="el-GR" sz="2800" dirty="0" err="1" smtClean="0">
                <a:solidFill>
                  <a:srgbClr val="009900"/>
                </a:solidFill>
                <a:latin typeface="Comic Sans MS" pitchFamily="66" charset="0"/>
              </a:rPr>
              <a:t>αγειϊτιδα</a:t>
            </a:r>
            <a:r>
              <a:rPr lang="el-GR" sz="2800" dirty="0" smtClean="0">
                <a:solidFill>
                  <a:srgbClr val="009900"/>
                </a:solidFill>
                <a:latin typeface="Comic Sans MS" pitchFamily="66" charset="0"/>
              </a:rPr>
              <a:t> </a:t>
            </a:r>
            <a:r>
              <a:rPr lang="el-GR" sz="2800" dirty="0" err="1" smtClean="0">
                <a:solidFill>
                  <a:srgbClr val="009900"/>
                </a:solidFill>
                <a:latin typeface="Comic Sans MS" pitchFamily="66" charset="0"/>
              </a:rPr>
              <a:t>κ.α</a:t>
            </a:r>
            <a:endParaRPr lang="el-GR" sz="2800" dirty="0" smtClean="0">
              <a:solidFill>
                <a:srgbClr val="009900"/>
              </a:solidFill>
              <a:latin typeface="Comic Sans MS" pitchFamily="66" charset="0"/>
            </a:endParaRPr>
          </a:p>
          <a:p>
            <a:endParaRPr lang="el-GR" sz="2800" dirty="0" smtClean="0">
              <a:latin typeface="Comic Sans MS" pitchFamily="66" charset="0"/>
            </a:endParaRPr>
          </a:p>
          <a:p>
            <a:r>
              <a:rPr lang="el-GR" sz="2800" dirty="0" smtClean="0">
                <a:solidFill>
                  <a:srgbClr val="7030A0"/>
                </a:solidFill>
                <a:latin typeface="Comic Sans MS" pitchFamily="66" charset="0"/>
              </a:rPr>
              <a:t>Η διάγνωση πρωτοπαθούς ΜΥΣΝ τίθεται </a:t>
            </a:r>
            <a:r>
              <a:rPr lang="el-GR" sz="2800" dirty="0" err="1" smtClean="0">
                <a:solidFill>
                  <a:srgbClr val="7030A0"/>
                </a:solidFill>
                <a:latin typeface="Comic Sans MS" pitchFamily="66" charset="0"/>
              </a:rPr>
              <a:t>εξ΄</a:t>
            </a:r>
            <a:r>
              <a:rPr lang="el-GR" sz="2800" dirty="0" smtClean="0">
                <a:solidFill>
                  <a:srgbClr val="7030A0"/>
                </a:solidFill>
                <a:latin typeface="Comic Sans MS" pitchFamily="66" charset="0"/>
              </a:rPr>
              <a:t> αποκλεισμού</a:t>
            </a:r>
            <a:endParaRPr lang="el-GR" sz="2800" dirty="0">
              <a:solidFill>
                <a:srgbClr val="7030A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332656"/>
            <a:ext cx="8229600" cy="1143000"/>
          </a:xfrm>
          <a:ln w="63500" cmpd="sng">
            <a:solidFill>
              <a:srgbClr val="9900FF"/>
            </a:solidFill>
          </a:ln>
        </p:spPr>
        <p:txBody>
          <a:bodyPr>
            <a:normAutofit/>
          </a:bodyPr>
          <a:lstStyle/>
          <a:p>
            <a:r>
              <a:rPr lang="el-GR" sz="2200" dirty="0" smtClean="0">
                <a:latin typeface="Comic Sans MS" pitchFamily="66" charset="0"/>
              </a:rPr>
              <a:t>Πάχυνση της ΒΜ λόγω εναποθέσεων ΑΣ και/ή </a:t>
            </a:r>
            <a:r>
              <a:rPr lang="en-US" sz="2200" dirty="0" smtClean="0">
                <a:latin typeface="Comic Sans MS" pitchFamily="66" charset="0"/>
              </a:rPr>
              <a:t>C</a:t>
            </a:r>
            <a:r>
              <a:rPr lang="el-GR" sz="2200" dirty="0" smtClean="0">
                <a:latin typeface="Comic Sans MS" pitchFamily="66" charset="0"/>
              </a:rPr>
              <a:t>,είσοδο </a:t>
            </a:r>
            <a:r>
              <a:rPr lang="el-GR" sz="2200" dirty="0" err="1" smtClean="0">
                <a:latin typeface="Comic Sans MS" pitchFamily="66" charset="0"/>
              </a:rPr>
              <a:t>μεσαγγειακών</a:t>
            </a:r>
            <a:r>
              <a:rPr lang="el-GR" sz="2200" dirty="0" smtClean="0">
                <a:latin typeface="Comic Sans MS" pitchFamily="66" charset="0"/>
              </a:rPr>
              <a:t>  και άλλων κυττάρων μεταξύ ΒΜ και ενδοθηλίου και σχηματισμό  νέας ΒΜ</a:t>
            </a:r>
            <a:r>
              <a:rPr lang="en-US" sz="2200" dirty="0" smtClean="0">
                <a:latin typeface="Comic Sans MS" pitchFamily="66" charset="0"/>
              </a:rPr>
              <a:t> </a:t>
            </a:r>
            <a:r>
              <a:rPr lang="el-GR" sz="2200" dirty="0" smtClean="0">
                <a:latin typeface="Comic Sans MS" pitchFamily="66" charset="0"/>
              </a:rPr>
              <a:t>(</a:t>
            </a:r>
            <a:r>
              <a:rPr lang="en-US" sz="2200" dirty="0" smtClean="0">
                <a:latin typeface="Comic Sans MS" pitchFamily="66" charset="0"/>
              </a:rPr>
              <a:t>“double-contour</a:t>
            </a:r>
            <a:r>
              <a:rPr lang="en-US" sz="2200" dirty="0" smtClean="0"/>
              <a:t>”)</a:t>
            </a:r>
            <a:endParaRPr lang="el-GR" sz="2200" dirty="0"/>
          </a:p>
        </p:txBody>
      </p:sp>
      <p:pic>
        <p:nvPicPr>
          <p:cNvPr id="5" name="Picture 2" descr="C:\Users\eleni\Desktop\eikonewΜΕΜΒΡΑΝΟΥΠΕΡΠΛΑΣΤΙΚΗ ΣΠΕΙΡΑΜΑΤΟΝΕΦΡΙΤΙΔΑ\Ανώνυμο-1.jpg"/>
          <p:cNvPicPr>
            <a:picLocks noGrp="1" noChangeAspect="1" noChangeArrowheads="1"/>
          </p:cNvPicPr>
          <p:nvPr>
            <p:ph sz="half" idx="1"/>
          </p:nvPr>
        </p:nvPicPr>
        <p:blipFill>
          <a:blip r:embed="rId2" cstate="print"/>
          <a:srcRect/>
          <a:stretch>
            <a:fillRect/>
          </a:stretch>
        </p:blipFill>
        <p:spPr bwMode="auto">
          <a:xfrm>
            <a:off x="467544" y="1484784"/>
            <a:ext cx="4038600" cy="3584760"/>
          </a:xfrm>
          <a:prstGeom prst="rect">
            <a:avLst/>
          </a:prstGeom>
          <a:noFill/>
        </p:spPr>
      </p:pic>
      <p:pic>
        <p:nvPicPr>
          <p:cNvPr id="6" name="Picture 2" descr="C:\Users\eleni\Desktop\eikonewΜΕΜΒΡΑΝΟΥΠΕΡΠΛΑΣΤΙΚΗ ΣΠΕΙΡΑΜΑΤΟΝΕΦΡΙΤΙΔΑ\Ανώνυμο-2.jpg"/>
          <p:cNvPicPr>
            <a:picLocks noGrp="1" noChangeAspect="1" noChangeArrowheads="1"/>
          </p:cNvPicPr>
          <p:nvPr>
            <p:ph sz="half" idx="2"/>
          </p:nvPr>
        </p:nvPicPr>
        <p:blipFill>
          <a:blip r:embed="rId3" cstate="print"/>
          <a:srcRect/>
          <a:stretch>
            <a:fillRect/>
          </a:stretch>
        </p:blipFill>
        <p:spPr bwMode="auto">
          <a:xfrm>
            <a:off x="4572000" y="1484784"/>
            <a:ext cx="4038600" cy="3583382"/>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
            </a:r>
            <a:br>
              <a:rPr lang="en-US" dirty="0" smtClean="0"/>
            </a:br>
            <a:endParaRPr lang="el-GR" dirty="0"/>
          </a:p>
        </p:txBody>
      </p:sp>
      <p:sp>
        <p:nvSpPr>
          <p:cNvPr id="3" name="2 - Θέση περιεχομένου"/>
          <p:cNvSpPr>
            <a:spLocks noGrp="1"/>
          </p:cNvSpPr>
          <p:nvPr>
            <p:ph idx="1"/>
          </p:nvPr>
        </p:nvSpPr>
        <p:spPr>
          <a:xfrm>
            <a:off x="467544" y="188640"/>
            <a:ext cx="8219256" cy="5937523"/>
          </a:xfrm>
          <a:ln w="63500">
            <a:solidFill>
              <a:srgbClr val="3D4EF1"/>
            </a:solidFill>
          </a:ln>
        </p:spPr>
        <p:txBody>
          <a:bodyPr>
            <a:normAutofit/>
          </a:bodyPr>
          <a:lstStyle/>
          <a:p>
            <a:pPr>
              <a:buNone/>
            </a:pPr>
            <a:r>
              <a:rPr lang="el-GR" dirty="0" smtClean="0">
                <a:latin typeface="Comic Sans MS" pitchFamily="66" charset="0"/>
              </a:rPr>
              <a:t>    </a:t>
            </a:r>
            <a:r>
              <a:rPr lang="el-GR" b="1" dirty="0" smtClean="0">
                <a:solidFill>
                  <a:srgbClr val="00CC00"/>
                </a:solidFill>
                <a:latin typeface="Comic Sans MS" pitchFamily="66" charset="0"/>
              </a:rPr>
              <a:t>Χρόνια </a:t>
            </a:r>
            <a:r>
              <a:rPr lang="en-US" b="1" dirty="0" smtClean="0">
                <a:solidFill>
                  <a:srgbClr val="00CC00"/>
                </a:solidFill>
                <a:latin typeface="Comic Sans MS" pitchFamily="66" charset="0"/>
              </a:rPr>
              <a:t>HCV </a:t>
            </a:r>
          </a:p>
          <a:p>
            <a:pPr>
              <a:buNone/>
            </a:pPr>
            <a:r>
              <a:rPr lang="en-US" dirty="0" smtClean="0">
                <a:latin typeface="Comic Sans MS" pitchFamily="66" charset="0"/>
              </a:rPr>
              <a:t>    </a:t>
            </a:r>
            <a:r>
              <a:rPr lang="el-GR" sz="2800" dirty="0" smtClean="0">
                <a:latin typeface="Comic Sans MS" pitchFamily="66" charset="0"/>
              </a:rPr>
              <a:t>με /ή χωρίς ηπατική βλάβη</a:t>
            </a:r>
            <a:r>
              <a:rPr lang="en-US" sz="2800" dirty="0" smtClean="0">
                <a:latin typeface="Comic Sans MS" pitchFamily="66" charset="0"/>
              </a:rPr>
              <a:t>, </a:t>
            </a:r>
          </a:p>
          <a:p>
            <a:pPr>
              <a:buNone/>
            </a:pPr>
            <a:r>
              <a:rPr lang="en-US" sz="2800" dirty="0" smtClean="0">
                <a:latin typeface="Comic Sans MS" pitchFamily="66" charset="0"/>
              </a:rPr>
              <a:t>    </a:t>
            </a:r>
            <a:r>
              <a:rPr lang="el-GR" sz="2800" dirty="0" smtClean="0">
                <a:latin typeface="Comic Sans MS" pitchFamily="66" charset="0"/>
              </a:rPr>
              <a:t>με /ή χωρίς </a:t>
            </a:r>
            <a:r>
              <a:rPr lang="el-GR" sz="2800" dirty="0" err="1" smtClean="0">
                <a:latin typeface="Comic Sans MS" pitchFamily="66" charset="0"/>
              </a:rPr>
              <a:t>κρυοσφαιριναιμία</a:t>
            </a:r>
            <a:r>
              <a:rPr lang="el-GR" sz="2800" dirty="0" smtClean="0">
                <a:latin typeface="Comic Sans MS" pitchFamily="66" charset="0"/>
              </a:rPr>
              <a:t>, </a:t>
            </a:r>
            <a:endParaRPr lang="en-US" sz="2800" dirty="0" smtClean="0">
              <a:latin typeface="Comic Sans MS" pitchFamily="66" charset="0"/>
            </a:endParaRPr>
          </a:p>
          <a:p>
            <a:pPr>
              <a:buNone/>
            </a:pPr>
            <a:r>
              <a:rPr lang="en-US" sz="2800" dirty="0" smtClean="0">
                <a:latin typeface="Comic Sans MS" pitchFamily="66" charset="0"/>
              </a:rPr>
              <a:t>    </a:t>
            </a:r>
            <a:r>
              <a:rPr lang="el-GR" sz="2800" dirty="0" smtClean="0">
                <a:latin typeface="Comic Sans MS" pitchFamily="66" charset="0"/>
              </a:rPr>
              <a:t>συνήθως συνυπάρχει με ΜΥΣΝ  Ι</a:t>
            </a:r>
            <a:r>
              <a:rPr lang="en-US" sz="2800" dirty="0" smtClean="0">
                <a:latin typeface="Comic Sans MS" pitchFamily="66" charset="0"/>
              </a:rPr>
              <a:t> </a:t>
            </a:r>
            <a:r>
              <a:rPr lang="el-GR" sz="2800" dirty="0" smtClean="0">
                <a:latin typeface="Comic Sans MS" pitchFamily="66" charset="0"/>
              </a:rPr>
              <a:t>ή ΙΙΙ</a:t>
            </a:r>
          </a:p>
          <a:p>
            <a:pPr>
              <a:buNone/>
            </a:pPr>
            <a:r>
              <a:rPr lang="el-GR" sz="2800" dirty="0" smtClean="0">
                <a:latin typeface="Comic Sans MS" pitchFamily="66" charset="0"/>
              </a:rPr>
              <a:t>                                    </a:t>
            </a:r>
          </a:p>
          <a:p>
            <a:pPr>
              <a:buNone/>
            </a:pPr>
            <a:r>
              <a:rPr lang="en-US" sz="2800" dirty="0" smtClean="0">
                <a:latin typeface="Comic Sans MS" pitchFamily="66" charset="0"/>
              </a:rPr>
              <a:t>                </a:t>
            </a:r>
            <a:endParaRPr lang="el-GR" sz="2800" dirty="0" smtClean="0">
              <a:latin typeface="Comic Sans MS" pitchFamily="66" charset="0"/>
            </a:endParaRPr>
          </a:p>
          <a:p>
            <a:pPr>
              <a:buNone/>
            </a:pPr>
            <a:r>
              <a:rPr lang="el-GR" sz="2800" dirty="0" smtClean="0">
                <a:latin typeface="Comic Sans MS" pitchFamily="66" charset="0"/>
              </a:rPr>
              <a:t>                   </a:t>
            </a:r>
            <a:r>
              <a:rPr lang="en-US" sz="2800" dirty="0" smtClean="0">
                <a:latin typeface="Comic Sans MS" pitchFamily="66" charset="0"/>
              </a:rPr>
              <a:t>   </a:t>
            </a:r>
            <a:r>
              <a:rPr lang="en-US" sz="2800" b="1" dirty="0" smtClean="0">
                <a:solidFill>
                  <a:srgbClr val="FF0000"/>
                </a:solidFill>
                <a:latin typeface="Comic Sans MS" pitchFamily="66" charset="0"/>
              </a:rPr>
              <a:t>HCV-RNA</a:t>
            </a:r>
            <a:endParaRPr lang="el-GR" sz="2800" b="1" dirty="0" smtClean="0">
              <a:solidFill>
                <a:srgbClr val="FF0000"/>
              </a:solidFill>
              <a:latin typeface="Comic Sans MS" pitchFamily="66" charset="0"/>
            </a:endParaRPr>
          </a:p>
          <a:p>
            <a:pPr>
              <a:buNone/>
            </a:pPr>
            <a:r>
              <a:rPr lang="el-GR" sz="2800" dirty="0" smtClean="0">
                <a:latin typeface="Comic Sans MS" pitchFamily="66" charset="0"/>
              </a:rPr>
              <a:t>                            </a:t>
            </a:r>
          </a:p>
          <a:p>
            <a:pPr>
              <a:buNone/>
            </a:pPr>
            <a:r>
              <a:rPr lang="en-US" sz="2800" dirty="0" smtClean="0">
                <a:latin typeface="Comic Sans MS" pitchFamily="66" charset="0"/>
              </a:rPr>
              <a:t>    </a:t>
            </a:r>
          </a:p>
          <a:p>
            <a:pPr>
              <a:buNone/>
            </a:pPr>
            <a:r>
              <a:rPr lang="en-US" sz="2800" dirty="0" smtClean="0">
                <a:latin typeface="Comic Sans MS" pitchFamily="66" charset="0"/>
              </a:rPr>
              <a:t>     </a:t>
            </a:r>
            <a:r>
              <a:rPr lang="el-GR" sz="2800" dirty="0" smtClean="0">
                <a:latin typeface="Comic Sans MS" pitchFamily="66" charset="0"/>
              </a:rPr>
              <a:t>Ειδική θεραπευτική αντιμετώπιση</a:t>
            </a:r>
          </a:p>
          <a:p>
            <a:pPr>
              <a:buNone/>
            </a:pPr>
            <a:endParaRPr lang="el-GR" dirty="0" smtClean="0"/>
          </a:p>
          <a:p>
            <a:pPr>
              <a:buNone/>
            </a:pPr>
            <a:endParaRPr lang="el-GR" dirty="0"/>
          </a:p>
        </p:txBody>
      </p:sp>
      <p:sp>
        <p:nvSpPr>
          <p:cNvPr id="4" name="3 - Βέλος προς τα κάτω"/>
          <p:cNvSpPr/>
          <p:nvPr/>
        </p:nvSpPr>
        <p:spPr>
          <a:xfrm>
            <a:off x="3563888" y="3933056"/>
            <a:ext cx="288032" cy="576064"/>
          </a:xfrm>
          <a:prstGeom prst="downArrow">
            <a:avLst>
              <a:gd name="adj1" fmla="val 3203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Βέλος προς τα κάτω"/>
          <p:cNvSpPr/>
          <p:nvPr/>
        </p:nvSpPr>
        <p:spPr>
          <a:xfrm>
            <a:off x="3563888" y="2564904"/>
            <a:ext cx="288032" cy="576064"/>
          </a:xfrm>
          <a:prstGeom prst="downArrow">
            <a:avLst>
              <a:gd name="adj1" fmla="val 3203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ln w="63500">
            <a:solidFill>
              <a:srgbClr val="2E6EBC"/>
            </a:solidFill>
          </a:ln>
        </p:spPr>
        <p:txBody>
          <a:bodyPr>
            <a:normAutofit/>
          </a:bodyPr>
          <a:lstStyle/>
          <a:p>
            <a:r>
              <a:rPr lang="el-GR" sz="3200" b="1" dirty="0" smtClean="0">
                <a:solidFill>
                  <a:srgbClr val="C00000"/>
                </a:solidFill>
                <a:latin typeface="Comic Sans MS" pitchFamily="66" charset="0"/>
              </a:rPr>
              <a:t>ΥΠΟΣΥΜΠΛΗΡΩΜΑΤΙΝΑΙΜΙΑ</a:t>
            </a:r>
            <a:endParaRPr lang="el-GR" sz="3200" b="1" dirty="0">
              <a:solidFill>
                <a:srgbClr val="C00000"/>
              </a:solidFill>
              <a:latin typeface="Comic Sans MS" pitchFamily="66" charset="0"/>
            </a:endParaRPr>
          </a:p>
        </p:txBody>
      </p:sp>
      <p:sp>
        <p:nvSpPr>
          <p:cNvPr id="3" name="2 - Θέση περιεχομένου"/>
          <p:cNvSpPr>
            <a:spLocks noGrp="1"/>
          </p:cNvSpPr>
          <p:nvPr>
            <p:ph idx="1"/>
          </p:nvPr>
        </p:nvSpPr>
        <p:spPr>
          <a:ln w="63500">
            <a:solidFill>
              <a:srgbClr val="00B050"/>
            </a:solidFill>
          </a:ln>
        </p:spPr>
        <p:txBody>
          <a:bodyPr>
            <a:normAutofit fontScale="92500"/>
          </a:bodyPr>
          <a:lstStyle/>
          <a:p>
            <a:pPr>
              <a:buNone/>
            </a:pPr>
            <a:r>
              <a:rPr lang="en-US" sz="3000" dirty="0" smtClean="0">
                <a:latin typeface="Comic Sans MS" pitchFamily="66" charset="0"/>
              </a:rPr>
              <a:t>   </a:t>
            </a:r>
            <a:r>
              <a:rPr lang="el-GR" sz="3000" dirty="0" smtClean="0">
                <a:latin typeface="Comic Sans MS" pitchFamily="66" charset="0"/>
              </a:rPr>
              <a:t> </a:t>
            </a:r>
            <a:r>
              <a:rPr lang="el-GR" sz="3000" b="1" dirty="0" smtClean="0">
                <a:solidFill>
                  <a:srgbClr val="6600CC"/>
                </a:solidFill>
                <a:latin typeface="Comic Sans MS" pitchFamily="66" charset="0"/>
              </a:rPr>
              <a:t>↓</a:t>
            </a:r>
            <a:r>
              <a:rPr lang="en-US" sz="3000" b="1" dirty="0" smtClean="0">
                <a:solidFill>
                  <a:srgbClr val="6600CC"/>
                </a:solidFill>
                <a:latin typeface="Comic Sans MS" pitchFamily="66" charset="0"/>
              </a:rPr>
              <a:t>C</a:t>
            </a:r>
            <a:r>
              <a:rPr lang="en-US" sz="3000" b="1" baseline="-25000" dirty="0" smtClean="0">
                <a:solidFill>
                  <a:srgbClr val="6600CC"/>
                </a:solidFill>
                <a:latin typeface="Comic Sans MS" pitchFamily="66" charset="0"/>
              </a:rPr>
              <a:t>3  </a:t>
            </a:r>
            <a:r>
              <a:rPr lang="el-GR" sz="3000" b="1" dirty="0" smtClean="0">
                <a:solidFill>
                  <a:srgbClr val="6600CC"/>
                </a:solidFill>
                <a:latin typeface="Comic Sans MS" pitchFamily="66" charset="0"/>
              </a:rPr>
              <a:t>και/ή</a:t>
            </a:r>
            <a:r>
              <a:rPr lang="en-US" sz="3000" b="1" baseline="-25000" dirty="0" smtClean="0">
                <a:solidFill>
                  <a:srgbClr val="6600CC"/>
                </a:solidFill>
                <a:latin typeface="Comic Sans MS" pitchFamily="66" charset="0"/>
              </a:rPr>
              <a:t>  </a:t>
            </a:r>
            <a:r>
              <a:rPr lang="en-US" sz="3000" b="1" dirty="0" smtClean="0">
                <a:solidFill>
                  <a:srgbClr val="6600CC"/>
                </a:solidFill>
                <a:latin typeface="Comic Sans MS" pitchFamily="66" charset="0"/>
              </a:rPr>
              <a:t>C</a:t>
            </a:r>
            <a:r>
              <a:rPr lang="en-US" sz="3000" b="1" baseline="-25000" dirty="0" smtClean="0">
                <a:solidFill>
                  <a:srgbClr val="6600CC"/>
                </a:solidFill>
                <a:latin typeface="Comic Sans MS" pitchFamily="66" charset="0"/>
              </a:rPr>
              <a:t>4</a:t>
            </a:r>
            <a:r>
              <a:rPr lang="el-GR" sz="3000" b="1" baseline="-25000" dirty="0" smtClean="0">
                <a:solidFill>
                  <a:srgbClr val="6600CC"/>
                </a:solidFill>
                <a:latin typeface="Comic Sans MS" pitchFamily="66" charset="0"/>
              </a:rPr>
              <a:t> </a:t>
            </a:r>
            <a:r>
              <a:rPr lang="el-GR" sz="3000" b="1" dirty="0" smtClean="0">
                <a:solidFill>
                  <a:srgbClr val="6600CC"/>
                </a:solidFill>
                <a:latin typeface="Comic Sans MS" pitchFamily="66" charset="0"/>
              </a:rPr>
              <a:t>παρατεταμένα (› 8 εβδομάδες)</a:t>
            </a:r>
          </a:p>
          <a:p>
            <a:r>
              <a:rPr lang="el-GR" sz="3000" dirty="0" smtClean="0">
                <a:latin typeface="Comic Sans MS" pitchFamily="66" charset="0"/>
              </a:rPr>
              <a:t>↓</a:t>
            </a:r>
            <a:r>
              <a:rPr lang="en-US" sz="3000" dirty="0" smtClean="0">
                <a:latin typeface="Comic Sans MS" pitchFamily="66" charset="0"/>
              </a:rPr>
              <a:t> C</a:t>
            </a:r>
            <a:r>
              <a:rPr lang="en-US" sz="3000" baseline="-25000" dirty="0" smtClean="0">
                <a:latin typeface="Comic Sans MS" pitchFamily="66" charset="0"/>
              </a:rPr>
              <a:t>3</a:t>
            </a:r>
            <a:r>
              <a:rPr lang="en-US" sz="3000" dirty="0" smtClean="0">
                <a:latin typeface="Comic Sans MS" pitchFamily="66" charset="0"/>
              </a:rPr>
              <a:t>  </a:t>
            </a:r>
            <a:r>
              <a:rPr lang="el-GR" sz="3000" dirty="0" smtClean="0">
                <a:latin typeface="Comic Sans MS" pitchFamily="66" charset="0"/>
              </a:rPr>
              <a:t>στην ιδιοπαθή ΜΥΣΝ και ΣΕΛ</a:t>
            </a:r>
          </a:p>
          <a:p>
            <a:r>
              <a:rPr lang="el-GR" sz="3000" dirty="0" smtClean="0">
                <a:latin typeface="Comic Sans MS" pitchFamily="66" charset="0"/>
              </a:rPr>
              <a:t>↓ </a:t>
            </a:r>
            <a:r>
              <a:rPr lang="en-US" sz="3000" dirty="0" smtClean="0">
                <a:latin typeface="Comic Sans MS" pitchFamily="66" charset="0"/>
              </a:rPr>
              <a:t>C</a:t>
            </a:r>
            <a:r>
              <a:rPr lang="en-US" sz="3000" baseline="-25000" dirty="0" smtClean="0">
                <a:latin typeface="Comic Sans MS" pitchFamily="66" charset="0"/>
              </a:rPr>
              <a:t>4</a:t>
            </a:r>
            <a:r>
              <a:rPr lang="el-GR" sz="3000" baseline="-25000" dirty="0" smtClean="0">
                <a:latin typeface="Comic Sans MS" pitchFamily="66" charset="0"/>
              </a:rPr>
              <a:t>   </a:t>
            </a:r>
            <a:r>
              <a:rPr lang="el-GR" sz="3000" dirty="0" smtClean="0">
                <a:latin typeface="Comic Sans MS" pitchFamily="66" charset="0"/>
              </a:rPr>
              <a:t>στην </a:t>
            </a:r>
            <a:r>
              <a:rPr lang="el-GR" sz="3000" dirty="0" err="1" smtClean="0">
                <a:latin typeface="Comic Sans MS" pitchFamily="66" charset="0"/>
              </a:rPr>
              <a:t>κρυοσφαιριναιμία</a:t>
            </a:r>
            <a:r>
              <a:rPr lang="el-GR" sz="3000" dirty="0" smtClean="0">
                <a:latin typeface="Comic Sans MS" pitchFamily="66" charset="0"/>
              </a:rPr>
              <a:t> και </a:t>
            </a:r>
            <a:r>
              <a:rPr lang="en-US" sz="3000" dirty="0" smtClean="0">
                <a:latin typeface="Comic Sans MS" pitchFamily="66" charset="0"/>
              </a:rPr>
              <a:t>HCV </a:t>
            </a:r>
            <a:r>
              <a:rPr lang="el-GR" sz="3000" dirty="0" smtClean="0">
                <a:latin typeface="Comic Sans MS" pitchFamily="66" charset="0"/>
              </a:rPr>
              <a:t>ΣΝ</a:t>
            </a:r>
          </a:p>
          <a:p>
            <a:r>
              <a:rPr lang="el-GR" sz="3000" dirty="0" smtClean="0">
                <a:latin typeface="Comic Sans MS" pitchFamily="66" charset="0"/>
              </a:rPr>
              <a:t>↓ </a:t>
            </a:r>
            <a:r>
              <a:rPr lang="en-US" sz="3000" dirty="0" smtClean="0">
                <a:latin typeface="Comic Sans MS" pitchFamily="66" charset="0"/>
              </a:rPr>
              <a:t>C</a:t>
            </a:r>
            <a:r>
              <a:rPr lang="el-GR" sz="3000" baseline="-25000" dirty="0" smtClean="0">
                <a:latin typeface="Comic Sans MS" pitchFamily="66" charset="0"/>
              </a:rPr>
              <a:t>1</a:t>
            </a:r>
            <a:r>
              <a:rPr lang="en-US" sz="3000" baseline="-25000" dirty="0" smtClean="0">
                <a:latin typeface="Comic Sans MS" pitchFamily="66" charset="0"/>
              </a:rPr>
              <a:t>q</a:t>
            </a:r>
            <a:endParaRPr lang="el-GR" sz="3000" dirty="0" smtClean="0">
              <a:latin typeface="Comic Sans MS" pitchFamily="66" charset="0"/>
            </a:endParaRPr>
          </a:p>
          <a:p>
            <a:r>
              <a:rPr lang="el-GR" sz="3000" dirty="0" smtClean="0">
                <a:latin typeface="Comic Sans MS" pitchFamily="66" charset="0"/>
              </a:rPr>
              <a:t>↓ </a:t>
            </a:r>
            <a:r>
              <a:rPr lang="en-US" sz="3000" dirty="0" smtClean="0">
                <a:latin typeface="Comic Sans MS" pitchFamily="66" charset="0"/>
              </a:rPr>
              <a:t>C</a:t>
            </a:r>
            <a:r>
              <a:rPr lang="el-GR" sz="3000" baseline="-25000" dirty="0" smtClean="0">
                <a:latin typeface="Comic Sans MS" pitchFamily="66" charset="0"/>
              </a:rPr>
              <a:t>1</a:t>
            </a:r>
            <a:r>
              <a:rPr lang="en-US" sz="3000" baseline="-25000" dirty="0" smtClean="0">
                <a:latin typeface="Comic Sans MS" pitchFamily="66" charset="0"/>
              </a:rPr>
              <a:t>q</a:t>
            </a:r>
            <a:r>
              <a:rPr lang="el-GR" sz="3000" baseline="-25000" dirty="0" smtClean="0">
                <a:latin typeface="Comic Sans MS" pitchFamily="66" charset="0"/>
              </a:rPr>
              <a:t> </a:t>
            </a:r>
            <a:r>
              <a:rPr lang="el-GR" sz="3000" dirty="0" smtClean="0">
                <a:latin typeface="Comic Sans MS" pitchFamily="66" charset="0"/>
              </a:rPr>
              <a:t> στην</a:t>
            </a:r>
            <a:r>
              <a:rPr lang="el-GR" sz="3000" baseline="-25000" dirty="0" smtClean="0">
                <a:latin typeface="Comic Sans MS" pitchFamily="66" charset="0"/>
              </a:rPr>
              <a:t> </a:t>
            </a:r>
            <a:r>
              <a:rPr lang="el-GR" sz="3000" dirty="0" smtClean="0">
                <a:latin typeface="Comic Sans MS" pitchFamily="66" charset="0"/>
              </a:rPr>
              <a:t>ΜΥΣΝ τύπου Ι </a:t>
            </a:r>
            <a:r>
              <a:rPr lang="el-GR" sz="3000" dirty="0" err="1" smtClean="0">
                <a:latin typeface="Comic Sans MS" pitchFamily="66" charset="0"/>
              </a:rPr>
              <a:t>→κλασσική</a:t>
            </a:r>
            <a:r>
              <a:rPr lang="el-GR" sz="3000" dirty="0" smtClean="0">
                <a:latin typeface="Comic Sans MS" pitchFamily="66" charset="0"/>
              </a:rPr>
              <a:t> οδός        ενεργοποίησης του</a:t>
            </a:r>
            <a:r>
              <a:rPr lang="en-US" sz="3000" dirty="0" smtClean="0">
                <a:latin typeface="Comic Sans MS" pitchFamily="66" charset="0"/>
              </a:rPr>
              <a:t> C</a:t>
            </a:r>
            <a:endParaRPr lang="el-GR" sz="3000" dirty="0" smtClean="0">
              <a:latin typeface="Comic Sans MS" pitchFamily="66" charset="0"/>
            </a:endParaRPr>
          </a:p>
          <a:p>
            <a:r>
              <a:rPr lang="en-US" sz="3000" dirty="0" smtClean="0">
                <a:latin typeface="Comic Sans MS" pitchFamily="66" charset="0"/>
              </a:rPr>
              <a:t>C</a:t>
            </a:r>
            <a:r>
              <a:rPr lang="el-GR" sz="3000" baseline="-25000" dirty="0" smtClean="0">
                <a:latin typeface="Comic Sans MS" pitchFamily="66" charset="0"/>
              </a:rPr>
              <a:t>1</a:t>
            </a:r>
            <a:r>
              <a:rPr lang="en-US" sz="3000" baseline="-25000" dirty="0" smtClean="0">
                <a:latin typeface="Comic Sans MS" pitchFamily="66" charset="0"/>
              </a:rPr>
              <a:t>q</a:t>
            </a:r>
            <a:r>
              <a:rPr lang="en-US" sz="3000" dirty="0" smtClean="0">
                <a:latin typeface="Comic Sans MS" pitchFamily="66" charset="0"/>
              </a:rPr>
              <a:t>:</a:t>
            </a:r>
            <a:r>
              <a:rPr lang="el-GR" sz="3000" dirty="0" smtClean="0">
                <a:latin typeface="Comic Sans MS" pitchFamily="66" charset="0"/>
              </a:rPr>
              <a:t> </a:t>
            </a:r>
            <a:r>
              <a:rPr lang="el-GR" sz="3000" dirty="0" err="1" smtClean="0">
                <a:latin typeface="Comic Sans MS" pitchFamily="66" charset="0"/>
              </a:rPr>
              <a:t>κφ</a:t>
            </a:r>
            <a:r>
              <a:rPr lang="el-GR" sz="3000" dirty="0" smtClean="0">
                <a:latin typeface="Comic Sans MS" pitchFamily="66" charset="0"/>
              </a:rPr>
              <a:t> στην ΜΥΣΝ τύπου ΙΙ → εναλλακτική οδός  ενεργοποίησης του</a:t>
            </a:r>
            <a:r>
              <a:rPr lang="en-US" sz="3000" dirty="0" smtClean="0">
                <a:latin typeface="Comic Sans MS" pitchFamily="66" charset="0"/>
              </a:rPr>
              <a:t> C</a:t>
            </a:r>
            <a:endParaRPr lang="el-GR" sz="3000" dirty="0" smtClean="0">
              <a:latin typeface="Comic Sans MS" pitchFamily="66" charset="0"/>
            </a:endParaRPr>
          </a:p>
          <a:p>
            <a:r>
              <a:rPr lang="en-US" sz="3000" dirty="0" smtClean="0">
                <a:latin typeface="Comic Sans MS" pitchFamily="66" charset="0"/>
              </a:rPr>
              <a:t>C</a:t>
            </a:r>
            <a:r>
              <a:rPr lang="en-US" sz="3000" baseline="-25000" dirty="0" smtClean="0">
                <a:latin typeface="Comic Sans MS" pitchFamily="66" charset="0"/>
              </a:rPr>
              <a:t>3</a:t>
            </a:r>
            <a:r>
              <a:rPr lang="en-US" sz="3000" dirty="0" smtClean="0">
                <a:latin typeface="Comic Sans MS" pitchFamily="66" charset="0"/>
              </a:rPr>
              <a:t>Nef :</a:t>
            </a:r>
            <a:r>
              <a:rPr lang="el-GR" sz="3000" dirty="0" smtClean="0">
                <a:latin typeface="Comic Sans MS" pitchFamily="66" charset="0"/>
              </a:rPr>
              <a:t> </a:t>
            </a:r>
            <a:r>
              <a:rPr lang="el-GR" sz="3000" dirty="0" err="1" smtClean="0">
                <a:latin typeface="Comic Sans MS" pitchFamily="66" charset="0"/>
              </a:rPr>
              <a:t>αυτοαντίσωμα</a:t>
            </a:r>
            <a:endParaRPr lang="el-GR" sz="3000" dirty="0" smtClean="0">
              <a:latin typeface="Comic Sans MS" pitchFamily="66" charset="0"/>
            </a:endParaRPr>
          </a:p>
          <a:p>
            <a:endParaRPr lang="el-GR" dirty="0" smtClean="0"/>
          </a:p>
          <a:p>
            <a:endParaRPr lang="el-G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ln w="63500">
            <a:solidFill>
              <a:srgbClr val="2E6EBC"/>
            </a:solidFill>
          </a:ln>
        </p:spPr>
        <p:txBody>
          <a:bodyPr>
            <a:normAutofit/>
          </a:bodyPr>
          <a:lstStyle/>
          <a:p>
            <a:r>
              <a:rPr lang="el-GR" sz="3200" b="1" dirty="0" smtClean="0">
                <a:solidFill>
                  <a:srgbClr val="C00000"/>
                </a:solidFill>
                <a:latin typeface="Comic Sans MS" pitchFamily="66" charset="0"/>
              </a:rPr>
              <a:t>ΜΥΣΝ ΙΙ</a:t>
            </a:r>
            <a:endParaRPr lang="el-GR" sz="3200" b="1" dirty="0">
              <a:solidFill>
                <a:srgbClr val="C00000"/>
              </a:solidFill>
              <a:latin typeface="Comic Sans MS" pitchFamily="66" charset="0"/>
            </a:endParaRPr>
          </a:p>
        </p:txBody>
      </p:sp>
      <p:sp>
        <p:nvSpPr>
          <p:cNvPr id="3" name="2 - Θέση περιεχομένου"/>
          <p:cNvSpPr>
            <a:spLocks noGrp="1"/>
          </p:cNvSpPr>
          <p:nvPr>
            <p:ph idx="1"/>
          </p:nvPr>
        </p:nvSpPr>
        <p:spPr>
          <a:ln w="63500">
            <a:solidFill>
              <a:srgbClr val="FFC000"/>
            </a:solidFill>
          </a:ln>
        </p:spPr>
        <p:txBody>
          <a:bodyPr/>
          <a:lstStyle/>
          <a:p>
            <a:endParaRPr lang="el-GR" dirty="0" smtClean="0"/>
          </a:p>
          <a:p>
            <a:pPr>
              <a:buFont typeface="Wingdings" pitchFamily="2" charset="2"/>
              <a:buChar char="Ø"/>
            </a:pPr>
            <a:r>
              <a:rPr lang="el-GR" dirty="0" smtClean="0">
                <a:solidFill>
                  <a:schemeClr val="tx2"/>
                </a:solidFill>
              </a:rPr>
              <a:t>Μερική </a:t>
            </a:r>
            <a:r>
              <a:rPr lang="el-GR" dirty="0" err="1" smtClean="0">
                <a:solidFill>
                  <a:schemeClr val="tx2"/>
                </a:solidFill>
              </a:rPr>
              <a:t>λιποδυστροφία</a:t>
            </a:r>
            <a:r>
              <a:rPr lang="el-GR" dirty="0" smtClean="0">
                <a:solidFill>
                  <a:schemeClr val="tx2"/>
                </a:solidFill>
              </a:rPr>
              <a:t>(</a:t>
            </a:r>
            <a:r>
              <a:rPr lang="en-US" dirty="0" err="1" smtClean="0">
                <a:solidFill>
                  <a:schemeClr val="tx2"/>
                </a:solidFill>
              </a:rPr>
              <a:t>Dunnigan-Koeberling</a:t>
            </a:r>
            <a:r>
              <a:rPr lang="en-US" dirty="0" smtClean="0">
                <a:solidFill>
                  <a:schemeClr val="tx2"/>
                </a:solidFill>
              </a:rPr>
              <a:t>)</a:t>
            </a:r>
            <a:endParaRPr lang="el-GR" dirty="0" smtClean="0">
              <a:solidFill>
                <a:schemeClr val="tx2"/>
              </a:solidFill>
            </a:endParaRPr>
          </a:p>
          <a:p>
            <a:pPr>
              <a:buNone/>
            </a:pPr>
            <a:endParaRPr lang="el-GR" dirty="0" smtClean="0">
              <a:solidFill>
                <a:schemeClr val="tx2"/>
              </a:solidFill>
            </a:endParaRPr>
          </a:p>
          <a:p>
            <a:pPr>
              <a:buFont typeface="Wingdings" pitchFamily="2" charset="2"/>
              <a:buChar char="Ø"/>
            </a:pPr>
            <a:r>
              <a:rPr lang="el-GR" dirty="0" smtClean="0">
                <a:solidFill>
                  <a:schemeClr val="tx2"/>
                </a:solidFill>
              </a:rPr>
              <a:t>Εκφύλιση αμφιβληστροειδούς</a:t>
            </a:r>
            <a:endParaRPr lang="en-US" dirty="0" smtClean="0">
              <a:solidFill>
                <a:schemeClr val="tx2"/>
              </a:solidFill>
            </a:endParaRPr>
          </a:p>
          <a:p>
            <a:pPr>
              <a:buNone/>
            </a:pPr>
            <a:r>
              <a:rPr lang="en-US" dirty="0" smtClean="0">
                <a:solidFill>
                  <a:schemeClr val="tx2"/>
                </a:solidFill>
              </a:rPr>
              <a:t>                                 </a:t>
            </a:r>
            <a:r>
              <a:rPr lang="el-GR" dirty="0" smtClean="0">
                <a:solidFill>
                  <a:schemeClr val="tx2"/>
                </a:solidFill>
              </a:rPr>
              <a:t>↓</a:t>
            </a:r>
            <a:endParaRPr lang="en-US" dirty="0" smtClean="0">
              <a:solidFill>
                <a:schemeClr val="tx2"/>
              </a:solidFill>
            </a:endParaRPr>
          </a:p>
          <a:p>
            <a:pPr>
              <a:buNone/>
            </a:pPr>
            <a:r>
              <a:rPr lang="el-GR" dirty="0" smtClean="0">
                <a:solidFill>
                  <a:schemeClr val="tx2"/>
                </a:solidFill>
              </a:rPr>
              <a:t>    Σημείο </a:t>
            </a:r>
            <a:r>
              <a:rPr lang="en-US" dirty="0" err="1" smtClean="0">
                <a:solidFill>
                  <a:schemeClr val="tx2"/>
                </a:solidFill>
              </a:rPr>
              <a:t>Drusen</a:t>
            </a:r>
            <a:r>
              <a:rPr lang="el-GR" dirty="0" smtClean="0">
                <a:solidFill>
                  <a:schemeClr val="tx2"/>
                </a:solidFill>
              </a:rPr>
              <a:t> στην βυθοσκόπηση</a:t>
            </a:r>
            <a:endParaRPr lang="el-GR" dirty="0">
              <a:solidFill>
                <a:schemeClr val="tx2"/>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74638"/>
            <a:ext cx="8219256" cy="418058"/>
          </a:xfrm>
        </p:spPr>
        <p:txBody>
          <a:bodyPr>
            <a:normAutofit fontScale="90000"/>
          </a:bodyPr>
          <a:lstStyle/>
          <a:p>
            <a:endParaRPr lang="el-GR" dirty="0"/>
          </a:p>
        </p:txBody>
      </p:sp>
      <p:pic>
        <p:nvPicPr>
          <p:cNvPr id="3074" name="Picture 2" descr="C:\Users\eleni\Desktop\eikonewΜΕΜΒΡΑΝΟΥΠΕΡΠΛΑΣΤΙΚΗ ΣΠΕΙΡΑΜΑΤΟΝΕΦΡΙΤΙΔΑ\Ανώνυμο-15.jpg"/>
          <p:cNvPicPr>
            <a:picLocks noGrp="1" noChangeAspect="1" noChangeArrowheads="1"/>
          </p:cNvPicPr>
          <p:nvPr>
            <p:ph idx="1"/>
          </p:nvPr>
        </p:nvPicPr>
        <p:blipFill>
          <a:blip r:embed="rId2" cstate="print"/>
          <a:srcRect/>
          <a:stretch>
            <a:fillRect/>
          </a:stretch>
        </p:blipFill>
        <p:spPr bwMode="auto">
          <a:xfrm>
            <a:off x="3131840" y="980728"/>
            <a:ext cx="2776030" cy="4525963"/>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endParaRPr lang="el-GR" dirty="0">
              <a:latin typeface="Comic Sans MS" pitchFamily="66" charset="0"/>
            </a:endParaRPr>
          </a:p>
        </p:txBody>
      </p:sp>
      <p:sp>
        <p:nvSpPr>
          <p:cNvPr id="3" name="2 - Θέση περιεχομένου"/>
          <p:cNvSpPr>
            <a:spLocks noGrp="1"/>
          </p:cNvSpPr>
          <p:nvPr>
            <p:ph idx="1"/>
          </p:nvPr>
        </p:nvSpPr>
        <p:spPr/>
        <p:txBody>
          <a:bodyPr>
            <a:normAutofit fontScale="85000" lnSpcReduction="10000"/>
          </a:bodyPr>
          <a:lstStyle/>
          <a:p>
            <a:r>
              <a:rPr lang="el-GR" dirty="0" smtClean="0">
                <a:latin typeface="Comic Sans MS" pitchFamily="66" charset="0"/>
              </a:rPr>
              <a:t>  </a:t>
            </a:r>
            <a:r>
              <a:rPr lang="el-GR" dirty="0" smtClean="0">
                <a:solidFill>
                  <a:srgbClr val="C00000"/>
                </a:solidFill>
                <a:latin typeface="Comic Sans MS" pitchFamily="66" charset="0"/>
              </a:rPr>
              <a:t>ΔΙΑΓΝΩΣΗ ΜΥΣΝ </a:t>
            </a:r>
          </a:p>
          <a:p>
            <a:pPr>
              <a:buNone/>
            </a:pPr>
            <a:r>
              <a:rPr lang="el-GR" dirty="0" smtClean="0">
                <a:latin typeface="Comic Sans MS" pitchFamily="66" charset="0"/>
              </a:rPr>
              <a:t>     ΚΜ – ΗΜ – ΑΦ</a:t>
            </a:r>
          </a:p>
          <a:p>
            <a:pPr>
              <a:buNone/>
            </a:pPr>
            <a:r>
              <a:rPr lang="el-GR" dirty="0" smtClean="0">
                <a:latin typeface="Comic Sans MS" pitchFamily="66" charset="0"/>
              </a:rPr>
              <a:t> </a:t>
            </a:r>
          </a:p>
          <a:p>
            <a:pPr lvl="0"/>
            <a:r>
              <a:rPr lang="el-GR" dirty="0" smtClean="0">
                <a:latin typeface="Comic Sans MS" pitchFamily="66" charset="0"/>
              </a:rPr>
              <a:t> </a:t>
            </a:r>
            <a:r>
              <a:rPr lang="el-GR" dirty="0" smtClean="0">
                <a:solidFill>
                  <a:srgbClr val="C00000"/>
                </a:solidFill>
                <a:latin typeface="Comic Sans MS" pitchFamily="66" charset="0"/>
              </a:rPr>
              <a:t>ΑΠΟΚΛΕΙΣΜΟΣ ΔΕΥΤΕΡΟΠΑΘΩΝ ΑΙΤΙΩΝ</a:t>
            </a:r>
          </a:p>
          <a:p>
            <a:pPr lvl="0">
              <a:buNone/>
            </a:pPr>
            <a:r>
              <a:rPr lang="el-GR" dirty="0" smtClean="0">
                <a:latin typeface="Comic Sans MS" pitchFamily="66" charset="0"/>
              </a:rPr>
              <a:t>    Ορολογικός έλεγχος </a:t>
            </a:r>
            <a:r>
              <a:rPr lang="en-US" dirty="0" smtClean="0">
                <a:latin typeface="Comic Sans MS" pitchFamily="66" charset="0"/>
              </a:rPr>
              <a:t>anti-</a:t>
            </a:r>
            <a:r>
              <a:rPr lang="en-US" dirty="0" err="1" smtClean="0">
                <a:latin typeface="Comic Sans MS" pitchFamily="66" charset="0"/>
              </a:rPr>
              <a:t>dsDNA</a:t>
            </a:r>
            <a:r>
              <a:rPr lang="en-US" dirty="0" smtClean="0">
                <a:latin typeface="Comic Sans MS" pitchFamily="66" charset="0"/>
              </a:rPr>
              <a:t>, C</a:t>
            </a:r>
            <a:r>
              <a:rPr lang="en-US" baseline="-25000" dirty="0" smtClean="0">
                <a:latin typeface="Comic Sans MS" pitchFamily="66" charset="0"/>
              </a:rPr>
              <a:t>3</a:t>
            </a:r>
            <a:r>
              <a:rPr lang="en-US" dirty="0" smtClean="0">
                <a:latin typeface="Comic Sans MS" pitchFamily="66" charset="0"/>
              </a:rPr>
              <a:t>, C</a:t>
            </a:r>
            <a:r>
              <a:rPr lang="en-US" baseline="-25000" dirty="0" smtClean="0">
                <a:latin typeface="Comic Sans MS" pitchFamily="66" charset="0"/>
              </a:rPr>
              <a:t>4</a:t>
            </a:r>
            <a:r>
              <a:rPr lang="en-US" dirty="0" smtClean="0">
                <a:latin typeface="Comic Sans MS" pitchFamily="66" charset="0"/>
              </a:rPr>
              <a:t>, HCV, HBV, </a:t>
            </a:r>
            <a:r>
              <a:rPr lang="el-GR" dirty="0" err="1" smtClean="0">
                <a:latin typeface="Comic Sans MS" pitchFamily="66" charset="0"/>
              </a:rPr>
              <a:t>ανοσοκαθήλωση</a:t>
            </a:r>
            <a:r>
              <a:rPr lang="el-GR" dirty="0" smtClean="0">
                <a:latin typeface="Comic Sans MS" pitchFamily="66" charset="0"/>
              </a:rPr>
              <a:t> </a:t>
            </a:r>
            <a:r>
              <a:rPr lang="en-US" dirty="0" smtClean="0">
                <a:latin typeface="Comic Sans MS" pitchFamily="66" charset="0"/>
              </a:rPr>
              <a:t>,HUS/TTP</a:t>
            </a:r>
            <a:r>
              <a:rPr lang="el-GR" dirty="0" err="1" smtClean="0">
                <a:latin typeface="Comic Sans MS" pitchFamily="66" charset="0"/>
              </a:rPr>
              <a:t>κ.α</a:t>
            </a:r>
            <a:endParaRPr lang="el-GR" dirty="0" smtClean="0">
              <a:latin typeface="Comic Sans MS" pitchFamily="66" charset="0"/>
            </a:endParaRPr>
          </a:p>
          <a:p>
            <a:pPr lvl="0">
              <a:buNone/>
            </a:pPr>
            <a:endParaRPr lang="el-GR" dirty="0" smtClean="0">
              <a:latin typeface="Comic Sans MS" pitchFamily="66" charset="0"/>
            </a:endParaRPr>
          </a:p>
          <a:p>
            <a:pPr lvl="0"/>
            <a:endParaRPr lang="el-GR" dirty="0" smtClean="0">
              <a:latin typeface="Comic Sans MS" pitchFamily="66" charset="0"/>
            </a:endParaRPr>
          </a:p>
          <a:p>
            <a:pPr lvl="0"/>
            <a:r>
              <a:rPr lang="el-GR" dirty="0" smtClean="0">
                <a:latin typeface="Comic Sans MS" pitchFamily="66" charset="0"/>
              </a:rPr>
              <a:t> </a:t>
            </a:r>
            <a:r>
              <a:rPr lang="el-GR" dirty="0" smtClean="0">
                <a:solidFill>
                  <a:srgbClr val="C00000"/>
                </a:solidFill>
                <a:latin typeface="Comic Sans MS" pitchFamily="66" charset="0"/>
              </a:rPr>
              <a:t>ΣΩΣΤΗ ΘΕΡΑΠΕΥΤΙΚΗ ΑΓΩΓΗ</a:t>
            </a:r>
          </a:p>
          <a:p>
            <a:pPr>
              <a:buNone/>
            </a:pPr>
            <a:r>
              <a:rPr lang="el-GR" dirty="0" smtClean="0">
                <a:latin typeface="Comic Sans MS" pitchFamily="66" charset="0"/>
              </a:rPr>
              <a:t>       </a:t>
            </a:r>
            <a:endParaRPr lang="el-GR"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ln w="63500">
            <a:solidFill>
              <a:srgbClr val="2E6EBC"/>
            </a:solidFill>
          </a:ln>
        </p:spPr>
        <p:txBody>
          <a:bodyPr>
            <a:normAutofit/>
          </a:bodyPr>
          <a:lstStyle/>
          <a:p>
            <a:r>
              <a:rPr lang="el-GR" sz="3200" b="1" dirty="0" smtClean="0">
                <a:solidFill>
                  <a:srgbClr val="C00000"/>
                </a:solidFill>
                <a:latin typeface="Comic Sans MS" pitchFamily="66" charset="0"/>
              </a:rPr>
              <a:t>ΠΡΟΓΝΩΣΗ</a:t>
            </a:r>
            <a:endParaRPr lang="el-GR" sz="3200" b="1" dirty="0">
              <a:solidFill>
                <a:srgbClr val="C00000"/>
              </a:solidFill>
              <a:latin typeface="Comic Sans MS" pitchFamily="66" charset="0"/>
            </a:endParaRPr>
          </a:p>
        </p:txBody>
      </p:sp>
      <p:sp>
        <p:nvSpPr>
          <p:cNvPr id="3" name="2 - Θέση περιεχομένου"/>
          <p:cNvSpPr>
            <a:spLocks noGrp="1"/>
          </p:cNvSpPr>
          <p:nvPr>
            <p:ph idx="1"/>
          </p:nvPr>
        </p:nvSpPr>
        <p:spPr>
          <a:ln w="63500">
            <a:solidFill>
              <a:srgbClr val="007434"/>
            </a:solidFill>
          </a:ln>
        </p:spPr>
        <p:txBody>
          <a:bodyPr>
            <a:normAutofit/>
          </a:bodyPr>
          <a:lstStyle/>
          <a:p>
            <a:endParaRPr lang="el-GR" sz="2800" b="1" dirty="0" smtClean="0">
              <a:solidFill>
                <a:srgbClr val="6600FF"/>
              </a:solidFill>
              <a:latin typeface="Comic Sans MS" pitchFamily="66" charset="0"/>
            </a:endParaRPr>
          </a:p>
          <a:p>
            <a:pPr>
              <a:buFont typeface="Wingdings" pitchFamily="2" charset="2"/>
              <a:buChar char="v"/>
            </a:pPr>
            <a:r>
              <a:rPr lang="en-US" sz="2800" b="1" dirty="0" smtClean="0">
                <a:solidFill>
                  <a:srgbClr val="6600FF"/>
                </a:solidFill>
                <a:latin typeface="Comic Sans MS" pitchFamily="66" charset="0"/>
              </a:rPr>
              <a:t> </a:t>
            </a:r>
            <a:r>
              <a:rPr lang="el-GR" sz="2800" b="1" dirty="0" smtClean="0">
                <a:solidFill>
                  <a:srgbClr val="6600FF"/>
                </a:solidFill>
                <a:latin typeface="Comic Sans MS" pitchFamily="66" charset="0"/>
              </a:rPr>
              <a:t>ΤΥΠΟΥ Ι</a:t>
            </a:r>
            <a:r>
              <a:rPr lang="el-GR" sz="2800" dirty="0" smtClean="0">
                <a:solidFill>
                  <a:srgbClr val="6600FF"/>
                </a:solidFill>
                <a:latin typeface="Comic Sans MS" pitchFamily="66" charset="0"/>
              </a:rPr>
              <a:t> </a:t>
            </a:r>
            <a:r>
              <a:rPr lang="en-US" sz="2800" dirty="0" smtClean="0">
                <a:latin typeface="Comic Sans MS" pitchFamily="66" charset="0"/>
              </a:rPr>
              <a:t>: 54-64%  </a:t>
            </a:r>
            <a:r>
              <a:rPr lang="el-GR" sz="2800" dirty="0" smtClean="0">
                <a:latin typeface="Comic Sans MS" pitchFamily="66" charset="0"/>
              </a:rPr>
              <a:t>νεφρική επιβίωση στα 10      χρόνια στους ενήλικες και 50-60% στα παιδιά</a:t>
            </a:r>
          </a:p>
          <a:p>
            <a:endParaRPr lang="el-GR" sz="2800" b="1" dirty="0" smtClean="0">
              <a:solidFill>
                <a:srgbClr val="6600FF"/>
              </a:solidFill>
              <a:latin typeface="Comic Sans MS" pitchFamily="66" charset="0"/>
            </a:endParaRPr>
          </a:p>
          <a:p>
            <a:pPr>
              <a:buFont typeface="Wingdings" pitchFamily="2" charset="2"/>
              <a:buChar char="v"/>
            </a:pPr>
            <a:r>
              <a:rPr lang="en-US" sz="2800" b="1" dirty="0" smtClean="0">
                <a:solidFill>
                  <a:srgbClr val="6600FF"/>
                </a:solidFill>
                <a:latin typeface="Comic Sans MS" pitchFamily="66" charset="0"/>
              </a:rPr>
              <a:t> </a:t>
            </a:r>
            <a:r>
              <a:rPr lang="el-GR" sz="2800" b="1" dirty="0" smtClean="0">
                <a:solidFill>
                  <a:srgbClr val="6600FF"/>
                </a:solidFill>
                <a:latin typeface="Comic Sans MS" pitchFamily="66" charset="0"/>
              </a:rPr>
              <a:t>ΤΥΠΟΥ ΙΙ</a:t>
            </a:r>
            <a:r>
              <a:rPr lang="en-US" sz="2800" b="1" dirty="0" smtClean="0">
                <a:solidFill>
                  <a:srgbClr val="6600FF"/>
                </a:solidFill>
                <a:latin typeface="Comic Sans MS" pitchFamily="66" charset="0"/>
              </a:rPr>
              <a:t> </a:t>
            </a:r>
            <a:r>
              <a:rPr lang="en-US" sz="2800" dirty="0" smtClean="0">
                <a:latin typeface="Comic Sans MS" pitchFamily="66" charset="0"/>
              </a:rPr>
              <a:t>:</a:t>
            </a:r>
            <a:r>
              <a:rPr lang="el-GR" sz="2800" b="1" dirty="0" smtClean="0">
                <a:solidFill>
                  <a:srgbClr val="FFFF99"/>
                </a:solidFill>
                <a:latin typeface="Comic Sans MS" pitchFamily="66" charset="0"/>
              </a:rPr>
              <a:t> </a:t>
            </a:r>
            <a:r>
              <a:rPr lang="el-GR" sz="2800" dirty="0" smtClean="0">
                <a:latin typeface="Comic Sans MS" pitchFamily="66" charset="0"/>
              </a:rPr>
              <a:t>χειρότερη πρόγνωση ιδιαίτερα αν </a:t>
            </a:r>
            <a:r>
              <a:rPr lang="el-GR" sz="2800" dirty="0" err="1" smtClean="0">
                <a:latin typeface="Comic Sans MS" pitchFamily="66" charset="0"/>
              </a:rPr>
              <a:t>επιπλακεί</a:t>
            </a:r>
            <a:r>
              <a:rPr lang="el-GR" sz="2800" dirty="0" smtClean="0">
                <a:latin typeface="Comic Sans MS" pitchFamily="66" charset="0"/>
              </a:rPr>
              <a:t>  με  ΤΕΣΝ</a:t>
            </a:r>
          </a:p>
          <a:p>
            <a:endParaRPr lang="el-GR" sz="2800" dirty="0" smtClean="0">
              <a:latin typeface="Comic Sans MS" pitchFamily="66" charset="0"/>
            </a:endParaRPr>
          </a:p>
          <a:p>
            <a:pPr>
              <a:buFont typeface="Wingdings" pitchFamily="2" charset="2"/>
              <a:buChar char="v"/>
            </a:pPr>
            <a:r>
              <a:rPr lang="en-US" sz="2800" dirty="0" smtClean="0">
                <a:latin typeface="Comic Sans MS" pitchFamily="66" charset="0"/>
              </a:rPr>
              <a:t> </a:t>
            </a:r>
            <a:r>
              <a:rPr lang="el-GR" sz="2800" dirty="0" smtClean="0">
                <a:latin typeface="Comic Sans MS" pitchFamily="66" charset="0"/>
              </a:rPr>
              <a:t>Αυτόματη ύφεση ασυνήθης</a:t>
            </a:r>
            <a:endParaRPr lang="el-GR" sz="2800" dirty="0">
              <a:latin typeface="Comic Sans MS" pitchFamily="66"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smtClean="0">
                <a:solidFill>
                  <a:srgbClr val="C00000"/>
                </a:solidFill>
                <a:latin typeface="Comic Sans MS" pitchFamily="66" charset="0"/>
              </a:rPr>
              <a:t>ΠΡΟΓΝΩΣΤΙΚΟΙ ΔΕΙΚΤΕΣ</a:t>
            </a:r>
            <a:endParaRPr lang="el-GR" sz="3200" b="1" dirty="0">
              <a:solidFill>
                <a:srgbClr val="C00000"/>
              </a:solidFill>
              <a:latin typeface="Comic Sans MS" pitchFamily="66" charset="0"/>
            </a:endParaRPr>
          </a:p>
        </p:txBody>
      </p:sp>
      <p:sp>
        <p:nvSpPr>
          <p:cNvPr id="3" name="2 - Θέση περιεχομένου"/>
          <p:cNvSpPr>
            <a:spLocks noGrp="1"/>
          </p:cNvSpPr>
          <p:nvPr>
            <p:ph idx="1"/>
          </p:nvPr>
        </p:nvSpPr>
        <p:spPr/>
        <p:txBody>
          <a:bodyPr/>
          <a:lstStyle/>
          <a:p>
            <a:r>
              <a:rPr lang="el-GR" sz="2400" b="1" dirty="0" smtClean="0">
                <a:solidFill>
                  <a:srgbClr val="00CC00"/>
                </a:solidFill>
                <a:latin typeface="Comic Sans MS" pitchFamily="66" charset="0"/>
              </a:rPr>
              <a:t>ΚΛΙΝΙΚΟΙ</a:t>
            </a:r>
            <a:r>
              <a:rPr lang="en-US" sz="2400" dirty="0" smtClean="0">
                <a:latin typeface="Comic Sans MS" pitchFamily="66" charset="0"/>
              </a:rPr>
              <a:t>:</a:t>
            </a:r>
            <a:r>
              <a:rPr lang="el-GR" sz="2400" dirty="0" smtClean="0">
                <a:latin typeface="Comic Sans MS" pitchFamily="66" charset="0"/>
              </a:rPr>
              <a:t>        Ηλικία</a:t>
            </a:r>
            <a:r>
              <a:rPr lang="en-US" sz="2400" dirty="0" smtClean="0">
                <a:latin typeface="Comic Sans MS" pitchFamily="66" charset="0"/>
              </a:rPr>
              <a:t> (;)</a:t>
            </a:r>
            <a:endParaRPr lang="el-GR" sz="2400" dirty="0" smtClean="0">
              <a:latin typeface="Comic Sans MS" pitchFamily="66" charset="0"/>
            </a:endParaRPr>
          </a:p>
          <a:p>
            <a:pPr>
              <a:buNone/>
            </a:pPr>
            <a:r>
              <a:rPr lang="el-GR" sz="2400" dirty="0" smtClean="0">
                <a:latin typeface="Comic Sans MS" pitchFamily="66" charset="0"/>
              </a:rPr>
              <a:t>                              Νεφρική λειτουργία</a:t>
            </a:r>
          </a:p>
          <a:p>
            <a:pPr>
              <a:buNone/>
            </a:pPr>
            <a:r>
              <a:rPr lang="el-GR" sz="2400" dirty="0" smtClean="0">
                <a:latin typeface="Comic Sans MS" pitchFamily="66" charset="0"/>
              </a:rPr>
              <a:t>                              Βαθμός λευκωματουρίας</a:t>
            </a:r>
          </a:p>
          <a:p>
            <a:pPr>
              <a:buNone/>
            </a:pPr>
            <a:r>
              <a:rPr lang="el-GR" sz="2400" dirty="0" smtClean="0">
                <a:latin typeface="Comic Sans MS" pitchFamily="66" charset="0"/>
              </a:rPr>
              <a:t>                              Υπέρταση</a:t>
            </a:r>
          </a:p>
          <a:p>
            <a:pPr>
              <a:buNone/>
            </a:pPr>
            <a:r>
              <a:rPr lang="el-GR" sz="2400" dirty="0" smtClean="0">
                <a:latin typeface="Comic Sans MS" pitchFamily="66" charset="0"/>
              </a:rPr>
              <a:t>                               </a:t>
            </a:r>
            <a:r>
              <a:rPr lang="en-US" sz="2400" dirty="0" smtClean="0">
                <a:latin typeface="Comic Sans MS" pitchFamily="66" charset="0"/>
              </a:rPr>
              <a:t>C (;)</a:t>
            </a:r>
            <a:endParaRPr lang="el-GR" sz="2400" dirty="0" smtClean="0">
              <a:latin typeface="Comic Sans MS" pitchFamily="66" charset="0"/>
            </a:endParaRPr>
          </a:p>
          <a:p>
            <a:pPr>
              <a:buNone/>
            </a:pPr>
            <a:r>
              <a:rPr lang="el-GR" sz="2400" dirty="0" smtClean="0">
                <a:latin typeface="Comic Sans MS" pitchFamily="66" charset="0"/>
              </a:rPr>
              <a:t>                              Δευτεροπαθής</a:t>
            </a:r>
          </a:p>
          <a:p>
            <a:r>
              <a:rPr lang="el-GR" sz="2400" b="1" dirty="0" smtClean="0">
                <a:solidFill>
                  <a:srgbClr val="00CC00"/>
                </a:solidFill>
                <a:latin typeface="Comic Sans MS" pitchFamily="66" charset="0"/>
              </a:rPr>
              <a:t>ΙΣΤΟΛΟΓΙΚΟΙ</a:t>
            </a:r>
            <a:r>
              <a:rPr lang="en-US" sz="2400" dirty="0" smtClean="0">
                <a:latin typeface="Comic Sans MS" pitchFamily="66" charset="0"/>
              </a:rPr>
              <a:t> :</a:t>
            </a:r>
            <a:r>
              <a:rPr lang="el-GR" sz="2400" dirty="0" smtClean="0">
                <a:latin typeface="Comic Sans MS" pitchFamily="66" charset="0"/>
              </a:rPr>
              <a:t> Μηνοειδείς σχηματισμοί</a:t>
            </a:r>
          </a:p>
          <a:p>
            <a:pPr>
              <a:buNone/>
            </a:pPr>
            <a:r>
              <a:rPr lang="el-GR" sz="2400" dirty="0" smtClean="0">
                <a:latin typeface="Comic Sans MS" pitchFamily="66" charset="0"/>
              </a:rPr>
              <a:t>                              Εστιακή </a:t>
            </a:r>
            <a:r>
              <a:rPr lang="el-GR" sz="2400" dirty="0" err="1" smtClean="0">
                <a:latin typeface="Comic Sans MS" pitchFamily="66" charset="0"/>
              </a:rPr>
              <a:t>σπειραματοσκλήρυνση</a:t>
            </a:r>
            <a:endParaRPr lang="el-GR" sz="2400" dirty="0" smtClean="0">
              <a:latin typeface="Comic Sans MS" pitchFamily="66" charset="0"/>
            </a:endParaRPr>
          </a:p>
          <a:p>
            <a:pPr>
              <a:buNone/>
            </a:pPr>
            <a:r>
              <a:rPr lang="el-GR" sz="2400" dirty="0" smtClean="0">
                <a:latin typeface="Comic Sans MS" pitchFamily="66" charset="0"/>
              </a:rPr>
              <a:t>                               </a:t>
            </a:r>
            <a:r>
              <a:rPr lang="el-GR" sz="2400" dirty="0" err="1" smtClean="0">
                <a:latin typeface="Comic Sans MS" pitchFamily="66" charset="0"/>
              </a:rPr>
              <a:t>Νεφροσκλήρυνση</a:t>
            </a:r>
            <a:r>
              <a:rPr lang="el-GR" sz="2400" dirty="0" smtClean="0">
                <a:latin typeface="Comic Sans MS" pitchFamily="66" charset="0"/>
              </a:rPr>
              <a:t> (ΑΥ)</a:t>
            </a:r>
          </a:p>
          <a:p>
            <a:pPr>
              <a:buNone/>
            </a:pPr>
            <a:r>
              <a:rPr lang="el-GR" sz="2400" dirty="0" smtClean="0">
                <a:latin typeface="Comic Sans MS" pitchFamily="66" charset="0"/>
              </a:rPr>
              <a:t>                               </a:t>
            </a:r>
            <a:r>
              <a:rPr lang="el-GR" sz="2400" dirty="0" err="1" smtClean="0">
                <a:latin typeface="Comic Sans MS" pitchFamily="66" charset="0"/>
              </a:rPr>
              <a:t>Διαμεσοσωληναριακή</a:t>
            </a:r>
            <a:r>
              <a:rPr lang="el-GR" sz="2400" dirty="0" smtClean="0">
                <a:latin typeface="Comic Sans MS" pitchFamily="66" charset="0"/>
              </a:rPr>
              <a:t> </a:t>
            </a:r>
            <a:r>
              <a:rPr lang="el-GR" sz="2400" dirty="0" err="1" smtClean="0">
                <a:latin typeface="Comic Sans MS" pitchFamily="66" charset="0"/>
              </a:rPr>
              <a:t>ίνωση</a:t>
            </a:r>
            <a:endParaRPr lang="el-GR" sz="24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Picture 4" descr="Cus10018"/>
          <p:cNvPicPr>
            <a:picLocks noGrp="1" noChangeAspect="1" noChangeArrowheads="1"/>
          </p:cNvPicPr>
          <p:nvPr>
            <p:ph idx="1"/>
          </p:nvPr>
        </p:nvPicPr>
        <p:blipFill>
          <a:blip r:embed="rId2" cstate="print"/>
          <a:srcRect/>
          <a:stretch>
            <a:fillRect/>
          </a:stretch>
        </p:blipFill>
        <p:spPr>
          <a:xfrm>
            <a:off x="1963184" y="1785660"/>
            <a:ext cx="4841064" cy="3077265"/>
          </a:xfrm>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ln w="73025">
            <a:solidFill>
              <a:srgbClr val="00B050"/>
            </a:solidFill>
          </a:ln>
        </p:spPr>
        <p:txBody>
          <a:bodyPr>
            <a:normAutofit/>
          </a:bodyPr>
          <a:lstStyle/>
          <a:p>
            <a:r>
              <a:rPr lang="el-GR" sz="2400" b="1" dirty="0" smtClean="0">
                <a:solidFill>
                  <a:srgbClr val="F74825"/>
                </a:solidFill>
                <a:latin typeface="Comic Sans MS" pitchFamily="66" charset="0"/>
              </a:rPr>
              <a:t> </a:t>
            </a:r>
            <a:r>
              <a:rPr lang="el-GR" sz="2400" b="1" dirty="0" smtClean="0">
                <a:solidFill>
                  <a:srgbClr val="C00000"/>
                </a:solidFill>
                <a:latin typeface="Comic Sans MS" pitchFamily="66" charset="0"/>
              </a:rPr>
              <a:t>Πριν την απόφαση για το κατάλληλο θεραπευτικό σχήμα πρέπει να προηγηθούν</a:t>
            </a:r>
            <a:r>
              <a:rPr lang="en-US" sz="2400" b="1" dirty="0" smtClean="0">
                <a:solidFill>
                  <a:srgbClr val="C00000"/>
                </a:solidFill>
                <a:latin typeface="Comic Sans MS" pitchFamily="66" charset="0"/>
              </a:rPr>
              <a:t>:</a:t>
            </a:r>
            <a:endParaRPr lang="el-GR" sz="2400" b="1" dirty="0">
              <a:solidFill>
                <a:srgbClr val="C00000"/>
              </a:solidFill>
              <a:latin typeface="Comic Sans MS" pitchFamily="66" charset="0"/>
            </a:endParaRPr>
          </a:p>
        </p:txBody>
      </p:sp>
      <p:sp>
        <p:nvSpPr>
          <p:cNvPr id="3" name="2 - Θέση περιεχομένου"/>
          <p:cNvSpPr>
            <a:spLocks noGrp="1"/>
          </p:cNvSpPr>
          <p:nvPr>
            <p:ph idx="1"/>
          </p:nvPr>
        </p:nvSpPr>
        <p:spPr>
          <a:ln w="63500">
            <a:solidFill>
              <a:srgbClr val="3333CC"/>
            </a:solidFill>
          </a:ln>
        </p:spPr>
        <p:txBody>
          <a:bodyPr>
            <a:normAutofit/>
          </a:bodyPr>
          <a:lstStyle/>
          <a:p>
            <a:endParaRPr lang="en-US" sz="1800" dirty="0" smtClean="0"/>
          </a:p>
          <a:p>
            <a:endParaRPr lang="en-US" sz="2400" dirty="0" smtClean="0">
              <a:latin typeface="Comic Sans MS" pitchFamily="66" charset="0"/>
            </a:endParaRPr>
          </a:p>
          <a:p>
            <a:pPr>
              <a:buNone/>
            </a:pPr>
            <a:r>
              <a:rPr lang="el-GR" sz="2400" dirty="0" smtClean="0">
                <a:latin typeface="Comic Sans MS" pitchFamily="66" charset="0"/>
              </a:rPr>
              <a:t>       Λεπτομερής έλεγχος για να ταξινομηθεί η νόσος – Αποκλεισμός δευτεροπαθών νόσων (η πρωτοπαθής ΜΥΣΝ είναι ασυνήθης)</a:t>
            </a:r>
          </a:p>
          <a:p>
            <a:pPr>
              <a:buNone/>
            </a:pPr>
            <a:endParaRPr lang="el-GR" sz="2400" dirty="0" smtClean="0">
              <a:latin typeface="Comic Sans MS" pitchFamily="66" charset="0"/>
            </a:endParaRPr>
          </a:p>
          <a:p>
            <a:pPr>
              <a:buNone/>
            </a:pPr>
            <a:r>
              <a:rPr lang="el-GR" sz="2400" dirty="0" smtClean="0">
                <a:latin typeface="Comic Sans MS" pitchFamily="66" charset="0"/>
              </a:rPr>
              <a:t>       Προσδιορισμός και αξιολόγηση προγνωστικών δεικτών</a:t>
            </a:r>
          </a:p>
          <a:p>
            <a:pPr>
              <a:buNone/>
            </a:pPr>
            <a:endParaRPr lang="el-GR" sz="2400" dirty="0" smtClean="0">
              <a:latin typeface="Comic Sans MS" pitchFamily="66" charset="0"/>
            </a:endParaRPr>
          </a:p>
          <a:p>
            <a:pPr>
              <a:buNone/>
            </a:pPr>
            <a:r>
              <a:rPr lang="el-GR" sz="2400" dirty="0" smtClean="0">
                <a:latin typeface="Comic Sans MS" pitchFamily="66" charset="0"/>
              </a:rPr>
              <a:t>        Επιλογή κατάλληλης θεραπευτικής αγωγής</a:t>
            </a:r>
            <a:endParaRPr lang="el-GR" sz="2400" dirty="0">
              <a:latin typeface="Comic Sans MS" pitchFamily="66" charset="0"/>
            </a:endParaRPr>
          </a:p>
        </p:txBody>
      </p:sp>
      <p:sp>
        <p:nvSpPr>
          <p:cNvPr id="4" name="3 - Δεξιό βέλος"/>
          <p:cNvSpPr/>
          <p:nvPr/>
        </p:nvSpPr>
        <p:spPr>
          <a:xfrm>
            <a:off x="611560" y="2492896"/>
            <a:ext cx="432048" cy="216024"/>
          </a:xfrm>
          <a:prstGeom prst="rightArrow">
            <a:avLst/>
          </a:prstGeom>
          <a:solidFill>
            <a:srgbClr val="6600CC"/>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0000"/>
              </a:solidFill>
            </a:endParaRPr>
          </a:p>
        </p:txBody>
      </p:sp>
      <p:sp>
        <p:nvSpPr>
          <p:cNvPr id="7" name="6 - Δεξιό βέλος"/>
          <p:cNvSpPr/>
          <p:nvPr/>
        </p:nvSpPr>
        <p:spPr>
          <a:xfrm>
            <a:off x="611560" y="4077072"/>
            <a:ext cx="504056" cy="216024"/>
          </a:xfrm>
          <a:prstGeom prst="rightArrow">
            <a:avLst/>
          </a:prstGeom>
          <a:solidFill>
            <a:srgbClr val="6600CC"/>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0000"/>
              </a:solidFill>
            </a:endParaRPr>
          </a:p>
        </p:txBody>
      </p:sp>
      <p:sp>
        <p:nvSpPr>
          <p:cNvPr id="9" name="8 - Δεξιό βέλος"/>
          <p:cNvSpPr/>
          <p:nvPr/>
        </p:nvSpPr>
        <p:spPr>
          <a:xfrm>
            <a:off x="611560" y="4941168"/>
            <a:ext cx="504056" cy="216024"/>
          </a:xfrm>
          <a:prstGeom prst="rightArrow">
            <a:avLst/>
          </a:prstGeom>
          <a:solidFill>
            <a:srgbClr val="6600CC"/>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smtClean="0">
                <a:solidFill>
                  <a:srgbClr val="C00000"/>
                </a:solidFill>
                <a:latin typeface="Comic Sans MS" pitchFamily="66" charset="0"/>
              </a:rPr>
              <a:t>ΘΕΡΑΠΕΙΑ</a:t>
            </a:r>
            <a:endParaRPr lang="el-GR" sz="3200" b="1" dirty="0">
              <a:solidFill>
                <a:srgbClr val="C00000"/>
              </a:solidFill>
              <a:latin typeface="Comic Sans MS" pitchFamily="66" charset="0"/>
            </a:endParaRPr>
          </a:p>
        </p:txBody>
      </p:sp>
      <p:sp>
        <p:nvSpPr>
          <p:cNvPr id="3" name="2 - Θέση περιεχομένου"/>
          <p:cNvSpPr>
            <a:spLocks noGrp="1"/>
          </p:cNvSpPr>
          <p:nvPr>
            <p:ph idx="1"/>
          </p:nvPr>
        </p:nvSpPr>
        <p:spPr>
          <a:ln w="63500">
            <a:solidFill>
              <a:srgbClr val="0000CC"/>
            </a:solidFill>
          </a:ln>
        </p:spPr>
        <p:txBody>
          <a:bodyPr>
            <a:noAutofit/>
          </a:bodyPr>
          <a:lstStyle/>
          <a:p>
            <a:endParaRPr lang="en-US" sz="2600" b="1" dirty="0" smtClean="0">
              <a:solidFill>
                <a:srgbClr val="00B050"/>
              </a:solidFill>
              <a:latin typeface="Comic Sans MS" pitchFamily="66" charset="0"/>
            </a:endParaRPr>
          </a:p>
          <a:p>
            <a:r>
              <a:rPr lang="el-GR" sz="2600" b="1" dirty="0" smtClean="0">
                <a:solidFill>
                  <a:srgbClr val="00B050"/>
                </a:solidFill>
                <a:latin typeface="Comic Sans MS" pitchFamily="66" charset="0"/>
              </a:rPr>
              <a:t>ΔΕΥΤΕΡΟΠΑΘΗΣ</a:t>
            </a:r>
            <a:r>
              <a:rPr lang="en-US" sz="2600" dirty="0" smtClean="0">
                <a:latin typeface="Comic Sans MS" pitchFamily="66" charset="0"/>
              </a:rPr>
              <a:t>:</a:t>
            </a:r>
            <a:r>
              <a:rPr lang="el-GR" sz="2600" dirty="0" smtClean="0">
                <a:latin typeface="Comic Sans MS" pitchFamily="66" charset="0"/>
              </a:rPr>
              <a:t>Θεραπεία του υποκείμενου νοσήματος</a:t>
            </a:r>
          </a:p>
          <a:p>
            <a:endParaRPr lang="en-US" sz="2600" b="1" dirty="0" smtClean="0">
              <a:solidFill>
                <a:srgbClr val="00B050"/>
              </a:solidFill>
              <a:latin typeface="Comic Sans MS" pitchFamily="66" charset="0"/>
            </a:endParaRPr>
          </a:p>
          <a:p>
            <a:r>
              <a:rPr lang="el-GR" sz="2600" b="1" dirty="0" smtClean="0">
                <a:solidFill>
                  <a:srgbClr val="00B050"/>
                </a:solidFill>
                <a:latin typeface="Comic Sans MS" pitchFamily="66" charset="0"/>
              </a:rPr>
              <a:t>ΙΔΙΟΠΑΘΗΣ</a:t>
            </a:r>
            <a:r>
              <a:rPr lang="en-US" sz="2600" dirty="0" smtClean="0">
                <a:latin typeface="Comic Sans MS" pitchFamily="66" charset="0"/>
              </a:rPr>
              <a:t>:</a:t>
            </a:r>
            <a:endParaRPr lang="el-GR" sz="2600" dirty="0" smtClean="0">
              <a:latin typeface="Comic Sans MS" pitchFamily="66" charset="0"/>
            </a:endParaRPr>
          </a:p>
          <a:p>
            <a:pPr>
              <a:buNone/>
            </a:pPr>
            <a:r>
              <a:rPr lang="el-GR" sz="2600" dirty="0" smtClean="0">
                <a:latin typeface="Comic Sans MS" pitchFamily="66" charset="0"/>
              </a:rPr>
              <a:t>                        </a:t>
            </a:r>
            <a:r>
              <a:rPr lang="el-GR" sz="2600" dirty="0" err="1" smtClean="0">
                <a:latin typeface="Comic Sans MS" pitchFamily="66" charset="0"/>
              </a:rPr>
              <a:t>Ανοσοσυμπλεγματική</a:t>
            </a:r>
            <a:endParaRPr lang="el-GR" sz="2600" dirty="0" smtClean="0">
              <a:latin typeface="Comic Sans MS" pitchFamily="66" charset="0"/>
            </a:endParaRPr>
          </a:p>
          <a:p>
            <a:pPr>
              <a:buNone/>
            </a:pPr>
            <a:r>
              <a:rPr lang="el-GR" sz="2600" dirty="0" smtClean="0">
                <a:latin typeface="Comic Sans MS" pitchFamily="66" charset="0"/>
              </a:rPr>
              <a:t>                         </a:t>
            </a:r>
            <a:r>
              <a:rPr lang="en-US" sz="2600" dirty="0" smtClean="0">
                <a:latin typeface="Comic Sans MS" pitchFamily="66" charset="0"/>
              </a:rPr>
              <a:t>DDD </a:t>
            </a:r>
            <a:r>
              <a:rPr lang="el-GR" sz="2600" dirty="0" smtClean="0">
                <a:latin typeface="Comic Sans MS" pitchFamily="66" charset="0"/>
              </a:rPr>
              <a:t> </a:t>
            </a:r>
            <a:r>
              <a:rPr lang="en-US" sz="2600" dirty="0" smtClean="0">
                <a:latin typeface="Comic Sans MS" pitchFamily="66" charset="0"/>
              </a:rPr>
              <a:t>C</a:t>
            </a:r>
            <a:r>
              <a:rPr lang="en-US" sz="2600" baseline="-25000" dirty="0" smtClean="0">
                <a:latin typeface="Comic Sans MS" pitchFamily="66" charset="0"/>
              </a:rPr>
              <a:t>3</a:t>
            </a:r>
            <a:r>
              <a:rPr lang="en-US" sz="2600" dirty="0" smtClean="0">
                <a:latin typeface="Comic Sans MS" pitchFamily="66" charset="0"/>
              </a:rPr>
              <a:t>GN</a:t>
            </a:r>
          </a:p>
          <a:p>
            <a:pPr>
              <a:buNone/>
            </a:pPr>
            <a:r>
              <a:rPr lang="en-US" sz="2600" dirty="0" smtClean="0">
                <a:latin typeface="Comic Sans MS" pitchFamily="66" charset="0"/>
              </a:rPr>
              <a:t>                             </a:t>
            </a:r>
            <a:endParaRPr lang="el-GR" sz="2600" dirty="0" smtClean="0">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ln w="63500">
            <a:solidFill>
              <a:srgbClr val="9900FF"/>
            </a:solidFill>
          </a:ln>
        </p:spPr>
        <p:txBody>
          <a:bodyPr>
            <a:normAutofit fontScale="90000"/>
          </a:bodyPr>
          <a:lstStyle/>
          <a:p>
            <a:r>
              <a:rPr lang="en-US" sz="2800" dirty="0" smtClean="0"/>
              <a:t/>
            </a:r>
            <a:br>
              <a:rPr lang="en-US" sz="2800" dirty="0" smtClean="0"/>
            </a:br>
            <a:r>
              <a:rPr lang="el-GR" sz="2800" dirty="0" smtClean="0">
                <a:latin typeface="Comic Sans MS" pitchFamily="66" charset="0"/>
              </a:rPr>
              <a:t>Υπερπλασία του </a:t>
            </a:r>
            <a:r>
              <a:rPr lang="el-GR" sz="2800" dirty="0" err="1" smtClean="0">
                <a:latin typeface="Comic Sans MS" pitchFamily="66" charset="0"/>
              </a:rPr>
              <a:t>μεσαγγείου</a:t>
            </a:r>
            <a:r>
              <a:rPr lang="el-GR" sz="2800" dirty="0" smtClean="0">
                <a:latin typeface="Comic Sans MS" pitchFamily="66" charset="0"/>
              </a:rPr>
              <a:t> (κυττάρων και θεμέλιας ουσίας) και διήθηση από φλεγμονώδη κύτταρα</a:t>
            </a:r>
            <a:r>
              <a:rPr lang="el-GR" dirty="0" smtClean="0"/>
              <a:t/>
            </a:r>
            <a:br>
              <a:rPr lang="el-GR" dirty="0" smtClean="0"/>
            </a:br>
            <a:endParaRPr lang="el-GR" dirty="0"/>
          </a:p>
        </p:txBody>
      </p:sp>
      <p:pic>
        <p:nvPicPr>
          <p:cNvPr id="7" name="Picture 2" descr="C:\Users\eleni\Desktop\eikonewΜΕΜΒΡΑΝΟΥΠΕΡΠΛΑΣΤΙΚΗ ΣΠΕΙΡΑΜΑΤΟΝΕΦΡΙΤΙΔΑ\Ανώνυμο-3.jpg"/>
          <p:cNvPicPr>
            <a:picLocks noGrp="1" noChangeAspect="1" noChangeArrowheads="1"/>
          </p:cNvPicPr>
          <p:nvPr>
            <p:ph sz="half" idx="1"/>
          </p:nvPr>
        </p:nvPicPr>
        <p:blipFill>
          <a:blip r:embed="rId2" cstate="print"/>
          <a:srcRect/>
          <a:stretch>
            <a:fillRect/>
          </a:stretch>
        </p:blipFill>
        <p:spPr bwMode="auto">
          <a:xfrm>
            <a:off x="457200" y="2068572"/>
            <a:ext cx="4038600" cy="3589218"/>
          </a:xfrm>
          <a:prstGeom prst="rect">
            <a:avLst/>
          </a:prstGeom>
          <a:noFill/>
        </p:spPr>
      </p:pic>
      <p:pic>
        <p:nvPicPr>
          <p:cNvPr id="8" name="Picture 2" descr="C:\Users\eleni\Desktop\eikonewΜΕΜΒΡΑΝΟΥΠΕΡΠΛΑΣΤΙΚΗ ΣΠΕΙΡΑΜΑΤΟΝΕΦΡΙΤΙΔΑ\Ανώνυμο-4.jpg"/>
          <p:cNvPicPr>
            <a:picLocks noGrp="1" noChangeAspect="1" noChangeArrowheads="1"/>
          </p:cNvPicPr>
          <p:nvPr>
            <p:ph sz="half" idx="2"/>
          </p:nvPr>
        </p:nvPicPr>
        <p:blipFill>
          <a:blip r:embed="rId3" cstate="print"/>
          <a:srcRect/>
          <a:stretch>
            <a:fillRect/>
          </a:stretch>
        </p:blipFill>
        <p:spPr bwMode="auto">
          <a:xfrm>
            <a:off x="4648200" y="2045228"/>
            <a:ext cx="4038600" cy="3635907"/>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smtClean="0">
                <a:solidFill>
                  <a:srgbClr val="C00000"/>
                </a:solidFill>
                <a:latin typeface="Comic Sans MS" pitchFamily="66" charset="0"/>
              </a:rPr>
              <a:t>ΘΕΡΑΠΕΙΑ</a:t>
            </a:r>
            <a:endParaRPr lang="el-GR" sz="3200" b="1" dirty="0">
              <a:solidFill>
                <a:srgbClr val="C00000"/>
              </a:solidFill>
              <a:latin typeface="Comic Sans MS" pitchFamily="66" charset="0"/>
            </a:endParaRPr>
          </a:p>
        </p:txBody>
      </p:sp>
      <p:sp>
        <p:nvSpPr>
          <p:cNvPr id="3" name="2 - Θέση περιεχομένου"/>
          <p:cNvSpPr>
            <a:spLocks noGrp="1"/>
          </p:cNvSpPr>
          <p:nvPr>
            <p:ph idx="1"/>
          </p:nvPr>
        </p:nvSpPr>
        <p:spPr/>
        <p:txBody>
          <a:bodyPr/>
          <a:lstStyle/>
          <a:p>
            <a:r>
              <a:rPr lang="el-GR" sz="2800" b="1" dirty="0" smtClean="0">
                <a:solidFill>
                  <a:srgbClr val="00B050"/>
                </a:solidFill>
                <a:latin typeface="Comic Sans MS" pitchFamily="66" charset="0"/>
              </a:rPr>
              <a:t>ΙΔΙΟΠΑΘΗΣ</a:t>
            </a:r>
            <a:r>
              <a:rPr lang="en-US" sz="2800" dirty="0" smtClean="0">
                <a:latin typeface="Comic Sans MS" pitchFamily="66" charset="0"/>
              </a:rPr>
              <a:t> :</a:t>
            </a:r>
            <a:r>
              <a:rPr lang="el-GR" sz="2800" dirty="0" smtClean="0">
                <a:latin typeface="Comic Sans MS" pitchFamily="66" charset="0"/>
              </a:rPr>
              <a:t>Ανάλογα με την βαρύτητα της νεφρικής βλάβης</a:t>
            </a:r>
          </a:p>
          <a:p>
            <a:pPr>
              <a:buNone/>
            </a:pPr>
            <a:r>
              <a:rPr lang="el-GR" sz="2800" dirty="0" smtClean="0">
                <a:latin typeface="Comic Sans MS" pitchFamily="66" charset="0"/>
              </a:rPr>
              <a:t>            </a:t>
            </a:r>
            <a:r>
              <a:rPr lang="el-GR" sz="2800" dirty="0" smtClean="0">
                <a:solidFill>
                  <a:srgbClr val="FF0000"/>
                </a:solidFill>
                <a:latin typeface="Comic Sans MS" pitchFamily="66" charset="0"/>
              </a:rPr>
              <a:t>όταν </a:t>
            </a:r>
            <a:r>
              <a:rPr lang="en-US" sz="2800" dirty="0" smtClean="0">
                <a:solidFill>
                  <a:srgbClr val="FF0000"/>
                </a:solidFill>
                <a:latin typeface="Comic Sans MS" pitchFamily="66" charset="0"/>
              </a:rPr>
              <a:t>GFR:</a:t>
            </a:r>
            <a:r>
              <a:rPr lang="el-GR" sz="2800" dirty="0" err="1" smtClean="0">
                <a:solidFill>
                  <a:srgbClr val="FF0000"/>
                </a:solidFill>
                <a:latin typeface="Comic Sans MS" pitchFamily="66" charset="0"/>
              </a:rPr>
              <a:t>κ.φ</a:t>
            </a:r>
            <a:endParaRPr lang="en-US" sz="2800" dirty="0" smtClean="0">
              <a:solidFill>
                <a:srgbClr val="FF0000"/>
              </a:solidFill>
              <a:latin typeface="Comic Sans MS" pitchFamily="66" charset="0"/>
            </a:endParaRPr>
          </a:p>
          <a:p>
            <a:pPr>
              <a:buNone/>
            </a:pPr>
            <a:r>
              <a:rPr lang="en-US" sz="2800" dirty="0" smtClean="0">
                <a:solidFill>
                  <a:srgbClr val="FF0000"/>
                </a:solidFill>
                <a:latin typeface="Comic Sans MS" pitchFamily="66" charset="0"/>
              </a:rPr>
              <a:t>            </a:t>
            </a:r>
            <a:r>
              <a:rPr lang="el-GR" sz="2800" dirty="0" smtClean="0">
                <a:solidFill>
                  <a:srgbClr val="FF0000"/>
                </a:solidFill>
                <a:latin typeface="Comic Sans MS" pitchFamily="66" charset="0"/>
              </a:rPr>
              <a:t>λευκωματουρία &lt; 3,5 </a:t>
            </a:r>
            <a:endParaRPr lang="en-US" sz="2800" dirty="0" smtClean="0">
              <a:solidFill>
                <a:srgbClr val="FF0000"/>
              </a:solidFill>
              <a:latin typeface="Comic Sans MS" pitchFamily="66" charset="0"/>
            </a:endParaRPr>
          </a:p>
          <a:p>
            <a:pPr>
              <a:buNone/>
            </a:pPr>
            <a:r>
              <a:rPr lang="en-US" sz="2800" dirty="0" smtClean="0">
                <a:solidFill>
                  <a:srgbClr val="FF0000"/>
                </a:solidFill>
                <a:latin typeface="Comic Sans MS" pitchFamily="66" charset="0"/>
              </a:rPr>
              <a:t>             </a:t>
            </a:r>
            <a:r>
              <a:rPr lang="el-GR" sz="2800" dirty="0" smtClean="0">
                <a:solidFill>
                  <a:srgbClr val="FF0000"/>
                </a:solidFill>
                <a:latin typeface="Comic Sans MS" pitchFamily="66" charset="0"/>
              </a:rPr>
              <a:t>ΑΠ </a:t>
            </a:r>
            <a:r>
              <a:rPr lang="en-US" sz="2800" dirty="0" smtClean="0">
                <a:solidFill>
                  <a:srgbClr val="FF0000"/>
                </a:solidFill>
                <a:latin typeface="Comic Sans MS" pitchFamily="66" charset="0"/>
              </a:rPr>
              <a:t>:</a:t>
            </a:r>
            <a:r>
              <a:rPr lang="el-GR" sz="2800" dirty="0" smtClean="0">
                <a:solidFill>
                  <a:srgbClr val="FF0000"/>
                </a:solidFill>
                <a:latin typeface="Comic Sans MS" pitchFamily="66" charset="0"/>
              </a:rPr>
              <a:t> </a:t>
            </a:r>
            <a:r>
              <a:rPr lang="el-GR" sz="2800" dirty="0" err="1" smtClean="0">
                <a:solidFill>
                  <a:srgbClr val="FF0000"/>
                </a:solidFill>
                <a:latin typeface="Comic Sans MS" pitchFamily="66" charset="0"/>
              </a:rPr>
              <a:t>κ.φ</a:t>
            </a:r>
            <a:endParaRPr lang="en-US" sz="2800" dirty="0" smtClean="0">
              <a:solidFill>
                <a:srgbClr val="FF0000"/>
              </a:solidFill>
              <a:latin typeface="Comic Sans MS" pitchFamily="66" charset="0"/>
            </a:endParaRPr>
          </a:p>
          <a:p>
            <a:pPr>
              <a:buNone/>
            </a:pPr>
            <a:r>
              <a:rPr lang="en-US" sz="2800" dirty="0" smtClean="0">
                <a:latin typeface="Comic Sans MS" pitchFamily="66" charset="0"/>
              </a:rPr>
              <a:t>   </a:t>
            </a:r>
            <a:r>
              <a:rPr lang="el-GR" sz="2800" dirty="0" smtClean="0">
                <a:latin typeface="Comic Sans MS" pitchFamily="66" charset="0"/>
              </a:rPr>
              <a:t>συντηρητική αντιμετώπιση</a:t>
            </a:r>
            <a:r>
              <a:rPr lang="en-US" sz="2800" dirty="0" smtClean="0">
                <a:latin typeface="Comic Sans MS" pitchFamily="66" charset="0"/>
              </a:rPr>
              <a:t>,</a:t>
            </a:r>
            <a:r>
              <a:rPr lang="el-GR" sz="2800" dirty="0" smtClean="0">
                <a:latin typeface="Comic Sans MS" pitchFamily="66" charset="0"/>
              </a:rPr>
              <a:t> </a:t>
            </a:r>
            <a:r>
              <a:rPr lang="en-US" sz="2800" dirty="0" smtClean="0">
                <a:latin typeface="Comic Sans MS" pitchFamily="66" charset="0"/>
              </a:rPr>
              <a:t>ACEI</a:t>
            </a:r>
            <a:r>
              <a:rPr lang="el-GR" sz="2800" dirty="0" smtClean="0">
                <a:latin typeface="Comic Sans MS" pitchFamily="66" charset="0"/>
              </a:rPr>
              <a:t>/</a:t>
            </a:r>
            <a:r>
              <a:rPr lang="en-US" sz="2800" dirty="0" smtClean="0">
                <a:latin typeface="Comic Sans MS" pitchFamily="66" charset="0"/>
              </a:rPr>
              <a:t>ARB</a:t>
            </a:r>
            <a:r>
              <a:rPr lang="el-GR" sz="2800" dirty="0" smtClean="0">
                <a:latin typeface="Comic Sans MS" pitchFamily="66" charset="0"/>
              </a:rPr>
              <a:t>,επανέλεγχος</a:t>
            </a:r>
            <a:r>
              <a:rPr lang="en-US" sz="2800" dirty="0" smtClean="0">
                <a:latin typeface="Comic Sans MS" pitchFamily="66" charset="0"/>
              </a:rPr>
              <a:t> </a:t>
            </a:r>
            <a:r>
              <a:rPr lang="el-GR" sz="2800" dirty="0" smtClean="0">
                <a:latin typeface="Comic Sans MS" pitchFamily="66" charset="0"/>
              </a:rPr>
              <a:t>  κάθε  3 και 6 μήνες</a:t>
            </a:r>
          </a:p>
          <a:p>
            <a:pPr>
              <a:buNone/>
            </a:pPr>
            <a:endParaRPr lang="el-G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smtClean="0">
                <a:solidFill>
                  <a:srgbClr val="C00000"/>
                </a:solidFill>
                <a:latin typeface="Comic Sans MS" pitchFamily="66" charset="0"/>
              </a:rPr>
              <a:t>ΘΕΡΑΠΕΙΑ</a:t>
            </a:r>
            <a:endParaRPr lang="el-GR" sz="3200" b="1" dirty="0">
              <a:solidFill>
                <a:srgbClr val="C00000"/>
              </a:solidFill>
              <a:latin typeface="Comic Sans MS" pitchFamily="66" charset="0"/>
            </a:endParaRPr>
          </a:p>
        </p:txBody>
      </p:sp>
      <p:sp>
        <p:nvSpPr>
          <p:cNvPr id="3" name="2 - Θέση περιεχομένου"/>
          <p:cNvSpPr>
            <a:spLocks noGrp="1"/>
          </p:cNvSpPr>
          <p:nvPr>
            <p:ph idx="1"/>
          </p:nvPr>
        </p:nvSpPr>
        <p:spPr>
          <a:ln w="63500">
            <a:solidFill>
              <a:srgbClr val="C00000"/>
            </a:solidFill>
          </a:ln>
        </p:spPr>
        <p:txBody>
          <a:bodyPr>
            <a:normAutofit/>
          </a:bodyPr>
          <a:lstStyle/>
          <a:p>
            <a:r>
              <a:rPr lang="el-GR" sz="2800" b="1" dirty="0" err="1" smtClean="0">
                <a:solidFill>
                  <a:srgbClr val="0033CC"/>
                </a:solidFill>
                <a:latin typeface="Comic Sans MS" pitchFamily="66" charset="0"/>
              </a:rPr>
              <a:t>Νεφρωσικό</a:t>
            </a:r>
            <a:r>
              <a:rPr lang="el-GR" sz="2800" b="1" dirty="0" smtClean="0">
                <a:solidFill>
                  <a:srgbClr val="0033CC"/>
                </a:solidFill>
                <a:latin typeface="Comic Sans MS" pitchFamily="66" charset="0"/>
              </a:rPr>
              <a:t> σύνδρομο</a:t>
            </a:r>
          </a:p>
          <a:p>
            <a:r>
              <a:rPr lang="en-US" sz="2800" b="1" dirty="0" smtClean="0">
                <a:solidFill>
                  <a:srgbClr val="0033CC"/>
                </a:solidFill>
                <a:latin typeface="Comic Sans MS" pitchFamily="66" charset="0"/>
              </a:rPr>
              <a:t>GFR</a:t>
            </a:r>
            <a:r>
              <a:rPr lang="el-GR" sz="2800" b="1" dirty="0" smtClean="0">
                <a:solidFill>
                  <a:srgbClr val="0033CC"/>
                </a:solidFill>
                <a:latin typeface="Comic Sans MS" pitchFamily="66" charset="0"/>
              </a:rPr>
              <a:t> ~ </a:t>
            </a:r>
            <a:r>
              <a:rPr lang="el-GR" sz="2800" b="1" dirty="0" err="1" smtClean="0">
                <a:solidFill>
                  <a:srgbClr val="0033CC"/>
                </a:solidFill>
                <a:latin typeface="Comic Sans MS" pitchFamily="66" charset="0"/>
              </a:rPr>
              <a:t>κφ</a:t>
            </a:r>
            <a:endParaRPr lang="el-GR" sz="2800" b="1" dirty="0" smtClean="0">
              <a:solidFill>
                <a:srgbClr val="0033CC"/>
              </a:solidFill>
              <a:latin typeface="Comic Sans MS" pitchFamily="66" charset="0"/>
            </a:endParaRPr>
          </a:p>
          <a:p>
            <a:r>
              <a:rPr lang="en-US" sz="2800" dirty="0" smtClean="0">
                <a:latin typeface="Comic Sans MS" pitchFamily="66" charset="0"/>
              </a:rPr>
              <a:t>ACEI </a:t>
            </a:r>
            <a:r>
              <a:rPr lang="el-GR" sz="2800" dirty="0" smtClean="0">
                <a:latin typeface="Comic Sans MS" pitchFamily="66" charset="0"/>
              </a:rPr>
              <a:t> και </a:t>
            </a:r>
            <a:r>
              <a:rPr lang="el-GR" sz="2800" dirty="0" err="1" smtClean="0">
                <a:latin typeface="Comic Sans MS" pitchFamily="66" charset="0"/>
              </a:rPr>
              <a:t>πρεδνιζόνη</a:t>
            </a:r>
            <a:r>
              <a:rPr lang="el-GR" sz="2800" dirty="0" smtClean="0">
                <a:latin typeface="Comic Sans MS" pitchFamily="66" charset="0"/>
              </a:rPr>
              <a:t> </a:t>
            </a:r>
            <a:r>
              <a:rPr lang="en-US" sz="2800" dirty="0" smtClean="0">
                <a:latin typeface="Comic Sans MS" pitchFamily="66" charset="0"/>
              </a:rPr>
              <a:t>1mg/kg/24h(60-80mg) </a:t>
            </a:r>
            <a:r>
              <a:rPr lang="el-GR" sz="2800" dirty="0" smtClean="0">
                <a:latin typeface="Comic Sans MS" pitchFamily="66" charset="0"/>
              </a:rPr>
              <a:t>για 12-16 εβδομάδες</a:t>
            </a:r>
          </a:p>
          <a:p>
            <a:pPr>
              <a:buNone/>
            </a:pPr>
            <a:r>
              <a:rPr lang="el-GR" sz="2800" dirty="0" smtClean="0">
                <a:latin typeface="Comic Sans MS" pitchFamily="66" charset="0"/>
              </a:rPr>
              <a:t>                </a:t>
            </a:r>
            <a:r>
              <a:rPr lang="en-US" sz="2800" dirty="0" smtClean="0">
                <a:latin typeface="Comic Sans MS" pitchFamily="66" charset="0"/>
              </a:rPr>
              <a:t>I</a:t>
            </a:r>
            <a:r>
              <a:rPr lang="el-GR" sz="2800" dirty="0" smtClean="0">
                <a:latin typeface="Comic Sans MS" pitchFamily="66" charset="0"/>
              </a:rPr>
              <a:t>. </a:t>
            </a:r>
            <a:r>
              <a:rPr lang="el-GR" sz="2800" dirty="0" err="1" smtClean="0">
                <a:latin typeface="Comic Sans MS" pitchFamily="66" charset="0"/>
              </a:rPr>
              <a:t>ύφεση</a:t>
            </a:r>
            <a:r>
              <a:rPr lang="el-GR" sz="2800" dirty="0" err="1" smtClean="0">
                <a:latin typeface="Calibri"/>
              </a:rPr>
              <a:t>→</a:t>
            </a:r>
            <a:r>
              <a:rPr lang="el-GR" sz="2800" dirty="0" smtClean="0">
                <a:latin typeface="Calibri"/>
              </a:rPr>
              <a:t> </a:t>
            </a:r>
            <a:r>
              <a:rPr lang="el-GR" sz="2800" dirty="0" smtClean="0">
                <a:latin typeface="Comic Sans MS" pitchFamily="66" charset="0"/>
              </a:rPr>
              <a:t>σταδιακή μείωση 6- 8 μήνες</a:t>
            </a:r>
          </a:p>
          <a:p>
            <a:pPr>
              <a:buNone/>
            </a:pPr>
            <a:r>
              <a:rPr lang="el-GR" sz="2800" dirty="0" smtClean="0">
                <a:latin typeface="Comic Sans MS" pitchFamily="66" charset="0"/>
              </a:rPr>
              <a:t>              </a:t>
            </a:r>
            <a:r>
              <a:rPr lang="en-US" sz="2800" dirty="0" smtClean="0">
                <a:latin typeface="Comic Sans MS" pitchFamily="66" charset="0"/>
              </a:rPr>
              <a:t>II.</a:t>
            </a:r>
            <a:r>
              <a:rPr lang="el-GR" sz="2800" dirty="0" smtClean="0">
                <a:latin typeface="Comic Sans MS" pitchFamily="66" charset="0"/>
              </a:rPr>
              <a:t> μη ανταπόκριση (</a:t>
            </a:r>
            <a:r>
              <a:rPr lang="el-GR" sz="2800" dirty="0" smtClean="0">
                <a:latin typeface="Calibri"/>
              </a:rPr>
              <a:t>&lt;</a:t>
            </a:r>
            <a:r>
              <a:rPr lang="el-GR" sz="2800" dirty="0" smtClean="0">
                <a:latin typeface="Comic Sans MS" pitchFamily="66" charset="0"/>
              </a:rPr>
              <a:t> 30% μείωση της</a:t>
            </a:r>
          </a:p>
          <a:p>
            <a:pPr>
              <a:buNone/>
            </a:pPr>
            <a:r>
              <a:rPr lang="el-GR" sz="2800" dirty="0" smtClean="0">
                <a:latin typeface="Comic Sans MS" pitchFamily="66" charset="0"/>
              </a:rPr>
              <a:t>                     λευκωματουρίας ) διακοπή</a:t>
            </a:r>
          </a:p>
          <a:p>
            <a:pPr>
              <a:buNone/>
            </a:pPr>
            <a:r>
              <a:rPr lang="el-GR" sz="2800" dirty="0" smtClean="0">
                <a:latin typeface="Comic Sans MS" pitchFamily="66" charset="0"/>
              </a:rPr>
              <a:t>Αναστολείς </a:t>
            </a:r>
            <a:r>
              <a:rPr lang="el-GR" sz="2800" dirty="0" err="1" smtClean="0">
                <a:latin typeface="Comic Sans MS" pitchFamily="66" charset="0"/>
              </a:rPr>
              <a:t>καλσινευρίνης</a:t>
            </a:r>
            <a:r>
              <a:rPr lang="el-GR" sz="2800" dirty="0" smtClean="0">
                <a:latin typeface="Comic Sans MS" pitchFamily="66" charset="0"/>
              </a:rPr>
              <a:t> σε μη ανταπόκριση ή όχι καλή ανοχή στα κορτικοειδή</a:t>
            </a:r>
            <a:endParaRPr lang="el-GR" sz="2800" dirty="0">
              <a:latin typeface="Comic Sans MS" pitchFamily="66"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ln w="63500">
            <a:solidFill>
              <a:schemeClr val="accent1">
                <a:lumMod val="75000"/>
              </a:schemeClr>
            </a:solidFill>
          </a:ln>
        </p:spPr>
        <p:txBody>
          <a:bodyPr>
            <a:normAutofit/>
          </a:bodyPr>
          <a:lstStyle/>
          <a:p>
            <a:r>
              <a:rPr lang="el-GR" sz="3200" b="1" dirty="0" smtClean="0">
                <a:solidFill>
                  <a:srgbClr val="C00000"/>
                </a:solidFill>
                <a:latin typeface="Comic Sans MS" pitchFamily="66" charset="0"/>
              </a:rPr>
              <a:t>ΘΕΡΑΠΕΙΑ</a:t>
            </a:r>
            <a:endParaRPr lang="el-GR" sz="3200" dirty="0"/>
          </a:p>
        </p:txBody>
      </p:sp>
      <p:sp>
        <p:nvSpPr>
          <p:cNvPr id="3" name="2 - Θέση περιεχομένου"/>
          <p:cNvSpPr>
            <a:spLocks noGrp="1"/>
          </p:cNvSpPr>
          <p:nvPr>
            <p:ph idx="1"/>
          </p:nvPr>
        </p:nvSpPr>
        <p:spPr>
          <a:xfrm>
            <a:off x="457200" y="1556792"/>
            <a:ext cx="8291264" cy="4569371"/>
          </a:xfrm>
          <a:ln w="63500">
            <a:solidFill>
              <a:schemeClr val="accent6">
                <a:lumMod val="75000"/>
              </a:schemeClr>
            </a:solidFill>
          </a:ln>
        </p:spPr>
        <p:txBody>
          <a:bodyPr/>
          <a:lstStyle/>
          <a:p>
            <a:r>
              <a:rPr lang="en-US" sz="2800" b="1" dirty="0" smtClean="0">
                <a:solidFill>
                  <a:srgbClr val="0033CC"/>
                </a:solidFill>
                <a:latin typeface="Calibri"/>
              </a:rPr>
              <a:t>↓</a:t>
            </a:r>
            <a:r>
              <a:rPr lang="en-US" sz="2800" b="1" dirty="0" smtClean="0">
                <a:solidFill>
                  <a:srgbClr val="0033CC"/>
                </a:solidFill>
                <a:latin typeface="Comic Sans MS" pitchFamily="66" charset="0"/>
              </a:rPr>
              <a:t>GFR</a:t>
            </a:r>
            <a:endParaRPr lang="el-GR" sz="2800" b="1" dirty="0" smtClean="0">
              <a:solidFill>
                <a:srgbClr val="0033CC"/>
              </a:solidFill>
              <a:latin typeface="Comic Sans MS" pitchFamily="66" charset="0"/>
            </a:endParaRPr>
          </a:p>
          <a:p>
            <a:r>
              <a:rPr lang="el-GR" sz="2800" b="1" dirty="0" err="1" smtClean="0">
                <a:solidFill>
                  <a:srgbClr val="0033CC"/>
                </a:solidFill>
                <a:latin typeface="Comic Sans MS" pitchFamily="66" charset="0"/>
              </a:rPr>
              <a:t>Νεφρωσικό</a:t>
            </a:r>
            <a:r>
              <a:rPr lang="el-GR" sz="2800" b="1" dirty="0" smtClean="0">
                <a:solidFill>
                  <a:srgbClr val="0033CC"/>
                </a:solidFill>
                <a:latin typeface="Comic Sans MS" pitchFamily="66" charset="0"/>
              </a:rPr>
              <a:t> σύνδρομο </a:t>
            </a:r>
            <a:r>
              <a:rPr lang="el-GR" sz="3600" b="1" dirty="0" smtClean="0">
                <a:solidFill>
                  <a:srgbClr val="0033CC"/>
                </a:solidFill>
                <a:latin typeface="Calibri"/>
              </a:rPr>
              <a:t>±</a:t>
            </a:r>
            <a:endParaRPr lang="el-GR" sz="3600" b="1" dirty="0" smtClean="0">
              <a:solidFill>
                <a:srgbClr val="0033CC"/>
              </a:solidFill>
              <a:latin typeface="Comic Sans MS" pitchFamily="66" charset="0"/>
            </a:endParaRPr>
          </a:p>
          <a:p>
            <a:r>
              <a:rPr lang="el-GR" sz="2800" b="1" dirty="0" smtClean="0">
                <a:solidFill>
                  <a:srgbClr val="0033CC"/>
                </a:solidFill>
                <a:latin typeface="Comic Sans MS" pitchFamily="66" charset="0"/>
              </a:rPr>
              <a:t>ΑΥ</a:t>
            </a:r>
            <a:r>
              <a:rPr lang="el-GR" sz="2800" b="1" dirty="0" smtClean="0">
                <a:solidFill>
                  <a:srgbClr val="0033CC"/>
                </a:solidFill>
              </a:rPr>
              <a:t> ±</a:t>
            </a:r>
          </a:p>
          <a:p>
            <a:pPr>
              <a:buNone/>
            </a:pPr>
            <a:r>
              <a:rPr lang="en-US" sz="2800" b="1" dirty="0" smtClean="0">
                <a:latin typeface="Comic Sans MS" pitchFamily="66" charset="0"/>
              </a:rPr>
              <a:t>  </a:t>
            </a:r>
            <a:r>
              <a:rPr lang="el-GR" sz="2800" b="1" dirty="0" err="1" smtClean="0">
                <a:latin typeface="Comic Sans MS" pitchFamily="66" charset="0"/>
              </a:rPr>
              <a:t>Πρεδνιζόνη</a:t>
            </a:r>
            <a:r>
              <a:rPr lang="el-GR" sz="2800" b="1" dirty="0" smtClean="0">
                <a:solidFill>
                  <a:srgbClr val="0033CC"/>
                </a:solidFill>
                <a:latin typeface="Comic Sans MS" pitchFamily="66" charset="0"/>
              </a:rPr>
              <a:t> </a:t>
            </a:r>
            <a:r>
              <a:rPr lang="en-US" sz="2800" dirty="0" smtClean="0">
                <a:latin typeface="Comic Sans MS" pitchFamily="66" charset="0"/>
              </a:rPr>
              <a:t>1mg/kg/24h(60-80mg)</a:t>
            </a:r>
            <a:endParaRPr lang="el-GR" sz="2800" dirty="0" smtClean="0">
              <a:latin typeface="Comic Sans MS" pitchFamily="66" charset="0"/>
            </a:endParaRPr>
          </a:p>
          <a:p>
            <a:pPr>
              <a:buNone/>
            </a:pPr>
            <a:endParaRPr lang="el-GR" sz="2800" b="1" dirty="0" smtClean="0">
              <a:solidFill>
                <a:srgbClr val="0033CC"/>
              </a:solidFill>
              <a:latin typeface="Comic Sans MS" pitchFamily="66" charset="0"/>
            </a:endParaRPr>
          </a:p>
          <a:p>
            <a:pPr>
              <a:buNone/>
            </a:pPr>
            <a:r>
              <a:rPr lang="el-GR" sz="2800" b="1" dirty="0" smtClean="0">
                <a:latin typeface="Comic Sans MS" pitchFamily="66" charset="0"/>
              </a:rPr>
              <a:t>  Επί μη ανταπόκρισης προσθήκη      </a:t>
            </a:r>
            <a:r>
              <a:rPr lang="el-GR" sz="2800" b="1" dirty="0" err="1" smtClean="0">
                <a:latin typeface="Comic Sans MS" pitchFamily="66" charset="0"/>
              </a:rPr>
              <a:t>κυκλοφωσφαμίδης</a:t>
            </a:r>
            <a:r>
              <a:rPr lang="el-GR" sz="2800" b="1" dirty="0" smtClean="0">
                <a:latin typeface="Comic Sans MS" pitchFamily="66" charset="0"/>
              </a:rPr>
              <a:t> (2</a:t>
            </a:r>
            <a:r>
              <a:rPr lang="en-US" sz="2800" dirty="0" smtClean="0">
                <a:latin typeface="Comic Sans MS" pitchFamily="66" charset="0"/>
              </a:rPr>
              <a:t>mg/kg/24h</a:t>
            </a:r>
            <a:r>
              <a:rPr lang="el-GR" sz="2800" dirty="0" smtClean="0">
                <a:latin typeface="Comic Sans MS" pitchFamily="66" charset="0"/>
              </a:rPr>
              <a:t>) ή</a:t>
            </a:r>
          </a:p>
          <a:p>
            <a:pPr>
              <a:buNone/>
            </a:pPr>
            <a:r>
              <a:rPr lang="el-GR" sz="2800" b="1" dirty="0" smtClean="0">
                <a:latin typeface="Comic Sans MS" pitchFamily="66" charset="0"/>
              </a:rPr>
              <a:t>   </a:t>
            </a:r>
            <a:r>
              <a:rPr lang="en-US" sz="2800" b="1" dirty="0" err="1" smtClean="0">
                <a:latin typeface="Comic Sans MS" pitchFamily="66" charset="0"/>
              </a:rPr>
              <a:t>rituximab</a:t>
            </a:r>
            <a:endParaRPr lang="el-GR" sz="2800" b="1" dirty="0" smtClean="0">
              <a:latin typeface="Comic Sans MS" pitchFamily="66" charset="0"/>
            </a:endParaRPr>
          </a:p>
          <a:p>
            <a:endParaRPr lang="el-GR" b="1" dirty="0" smtClean="0">
              <a:solidFill>
                <a:srgbClr val="0033CC"/>
              </a:solidFill>
              <a:latin typeface="Comic Sans MS" pitchFamily="66" charset="0"/>
            </a:endParaRPr>
          </a:p>
          <a:p>
            <a:endParaRPr lang="el-G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smtClean="0">
                <a:solidFill>
                  <a:srgbClr val="C00000"/>
                </a:solidFill>
                <a:latin typeface="Comic Sans MS" pitchFamily="66" charset="0"/>
              </a:rPr>
              <a:t>ΘΕΡΑΠΕΙΑ</a:t>
            </a:r>
            <a:endParaRPr lang="el-GR" sz="3200" dirty="0"/>
          </a:p>
        </p:txBody>
      </p:sp>
      <p:sp>
        <p:nvSpPr>
          <p:cNvPr id="3" name="2 - Θέση περιεχομένου"/>
          <p:cNvSpPr>
            <a:spLocks noGrp="1"/>
          </p:cNvSpPr>
          <p:nvPr>
            <p:ph idx="1"/>
          </p:nvPr>
        </p:nvSpPr>
        <p:spPr/>
        <p:txBody>
          <a:bodyPr>
            <a:normAutofit/>
          </a:bodyPr>
          <a:lstStyle/>
          <a:p>
            <a:pPr>
              <a:buNone/>
            </a:pPr>
            <a:r>
              <a:rPr lang="el-GR" sz="2800" dirty="0" smtClean="0">
                <a:latin typeface="Comic Sans MS" pitchFamily="66" charset="0"/>
              </a:rPr>
              <a:t>   </a:t>
            </a:r>
          </a:p>
          <a:p>
            <a:pPr>
              <a:buNone/>
            </a:pPr>
            <a:endParaRPr lang="el-GR" sz="2800" dirty="0" smtClean="0">
              <a:latin typeface="Comic Sans MS" pitchFamily="66" charset="0"/>
            </a:endParaRPr>
          </a:p>
          <a:p>
            <a:pPr>
              <a:buNone/>
            </a:pPr>
            <a:r>
              <a:rPr lang="el-GR" sz="2800" dirty="0" smtClean="0">
                <a:latin typeface="Comic Sans MS" pitchFamily="66" charset="0"/>
              </a:rPr>
              <a:t>   </a:t>
            </a:r>
            <a:r>
              <a:rPr lang="el-GR" sz="2800" dirty="0" smtClean="0">
                <a:solidFill>
                  <a:schemeClr val="tx2"/>
                </a:solidFill>
                <a:latin typeface="Comic Sans MS" pitchFamily="66" charset="0"/>
              </a:rPr>
              <a:t>Ασθενείς με ταχέως εξελισσόμενη νόσο με/ή χωρίς μηνοειδείς σχηματισμούς πρέπει να θεραπεύονται με κορτικοειδή και </a:t>
            </a:r>
            <a:r>
              <a:rPr lang="el-GR" sz="2800" dirty="0" err="1" smtClean="0">
                <a:solidFill>
                  <a:schemeClr val="tx2"/>
                </a:solidFill>
                <a:latin typeface="Comic Sans MS" pitchFamily="66" charset="0"/>
              </a:rPr>
              <a:t>κυκλοφωσφαμίδη</a:t>
            </a:r>
            <a:r>
              <a:rPr lang="el-GR" sz="2800" dirty="0" smtClean="0">
                <a:solidFill>
                  <a:schemeClr val="tx2"/>
                </a:solidFill>
                <a:latin typeface="Comic Sans MS" pitchFamily="66" charset="0"/>
              </a:rPr>
              <a:t> όπως η ΤΕΣΝ </a:t>
            </a:r>
            <a:endParaRPr lang="el-GR" sz="2800" dirty="0">
              <a:solidFill>
                <a:schemeClr val="tx2"/>
              </a:solidFill>
              <a:latin typeface="Comic Sans MS" pitchFamily="66"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ln w="63500">
            <a:solidFill>
              <a:srgbClr val="2E6EBC"/>
            </a:solidFill>
          </a:ln>
        </p:spPr>
        <p:txBody>
          <a:bodyPr>
            <a:normAutofit/>
          </a:bodyPr>
          <a:lstStyle/>
          <a:p>
            <a:r>
              <a:rPr lang="el-GR" sz="3200" b="1" dirty="0" smtClean="0">
                <a:solidFill>
                  <a:srgbClr val="C00000"/>
                </a:solidFill>
                <a:latin typeface="Comic Sans MS" pitchFamily="66" charset="0"/>
              </a:rPr>
              <a:t>ΘΕΡΑΠΕΙΑ </a:t>
            </a:r>
            <a:r>
              <a:rPr lang="en-US" sz="3200" b="1" dirty="0" smtClean="0">
                <a:solidFill>
                  <a:srgbClr val="C00000"/>
                </a:solidFill>
                <a:latin typeface="Comic Sans MS" pitchFamily="66" charset="0"/>
              </a:rPr>
              <a:t>DDD</a:t>
            </a:r>
            <a:endParaRPr lang="el-GR" sz="3200" dirty="0"/>
          </a:p>
        </p:txBody>
      </p:sp>
      <p:sp>
        <p:nvSpPr>
          <p:cNvPr id="3" name="2 - Θέση περιεχομένου"/>
          <p:cNvSpPr>
            <a:spLocks noGrp="1"/>
          </p:cNvSpPr>
          <p:nvPr>
            <p:ph idx="1"/>
          </p:nvPr>
        </p:nvSpPr>
        <p:spPr>
          <a:ln w="63500">
            <a:solidFill>
              <a:srgbClr val="FF9900"/>
            </a:solidFill>
          </a:ln>
        </p:spPr>
        <p:txBody>
          <a:bodyPr>
            <a:normAutofit/>
          </a:bodyPr>
          <a:lstStyle/>
          <a:p>
            <a:r>
              <a:rPr lang="en-US" sz="2800" dirty="0" smtClean="0">
                <a:latin typeface="Comic Sans MS" pitchFamily="66" charset="0"/>
              </a:rPr>
              <a:t>ACEI</a:t>
            </a:r>
            <a:endParaRPr lang="el-GR" sz="2800" dirty="0" smtClean="0">
              <a:latin typeface="Comic Sans MS" pitchFamily="66" charset="0"/>
            </a:endParaRPr>
          </a:p>
          <a:p>
            <a:r>
              <a:rPr lang="el-GR" sz="2800" dirty="0" smtClean="0">
                <a:solidFill>
                  <a:srgbClr val="D60000"/>
                </a:solidFill>
                <a:latin typeface="Comic Sans MS" pitchFamily="66" charset="0"/>
              </a:rPr>
              <a:t>Όταν υπάρχει έλλειψη του παράγοντα Η και/ή </a:t>
            </a:r>
            <a:r>
              <a:rPr lang="en-US" sz="2800" dirty="0" smtClean="0">
                <a:solidFill>
                  <a:srgbClr val="D60000"/>
                </a:solidFill>
                <a:latin typeface="Comic Sans MS" pitchFamily="66" charset="0"/>
              </a:rPr>
              <a:t>C</a:t>
            </a:r>
            <a:r>
              <a:rPr lang="en-US" sz="2800" baseline="-25000" dirty="0" smtClean="0">
                <a:solidFill>
                  <a:srgbClr val="D60000"/>
                </a:solidFill>
                <a:latin typeface="Comic Sans MS" pitchFamily="66" charset="0"/>
              </a:rPr>
              <a:t>3</a:t>
            </a:r>
            <a:r>
              <a:rPr lang="en-US" sz="2800" dirty="0" smtClean="0">
                <a:solidFill>
                  <a:srgbClr val="D60000"/>
                </a:solidFill>
                <a:latin typeface="Comic Sans MS" pitchFamily="66" charset="0"/>
              </a:rPr>
              <a:t>Nef</a:t>
            </a:r>
            <a:r>
              <a:rPr lang="el-GR" sz="2800" dirty="0" smtClean="0">
                <a:solidFill>
                  <a:srgbClr val="D60000"/>
                </a:solidFill>
                <a:latin typeface="Comic Sans MS" pitchFamily="66" charset="0"/>
              </a:rPr>
              <a:t> χορήγηση πλάσματος ή </a:t>
            </a:r>
            <a:r>
              <a:rPr lang="el-GR" sz="2800" dirty="0" err="1" smtClean="0">
                <a:solidFill>
                  <a:srgbClr val="D60000"/>
                </a:solidFill>
                <a:latin typeface="Comic Sans MS" pitchFamily="66" charset="0"/>
              </a:rPr>
              <a:t>πλασμαφαίρεση</a:t>
            </a:r>
            <a:r>
              <a:rPr lang="el-GR" sz="2800" dirty="0" smtClean="0">
                <a:solidFill>
                  <a:srgbClr val="D60000"/>
                </a:solidFill>
                <a:latin typeface="Comic Sans MS" pitchFamily="66" charset="0"/>
              </a:rPr>
              <a:t>  </a:t>
            </a:r>
          </a:p>
          <a:p>
            <a:pPr>
              <a:buNone/>
            </a:pPr>
            <a:endParaRPr lang="en-US" sz="2800" dirty="0" smtClean="0">
              <a:solidFill>
                <a:srgbClr val="00CC00"/>
              </a:solidFill>
              <a:latin typeface="Comic Sans MS" pitchFamily="66" charset="0"/>
            </a:endParaRPr>
          </a:p>
          <a:p>
            <a:r>
              <a:rPr lang="el-GR" sz="2800" dirty="0" smtClean="0">
                <a:solidFill>
                  <a:srgbClr val="008000"/>
                </a:solidFill>
                <a:latin typeface="Comic Sans MS" pitchFamily="66" charset="0"/>
              </a:rPr>
              <a:t>Σε ταχέως εξελισσόμενη νόσο χορηγούμε κορτικοειδή</a:t>
            </a:r>
            <a:r>
              <a:rPr lang="en-US" sz="2800" dirty="0" smtClean="0">
                <a:solidFill>
                  <a:srgbClr val="008000"/>
                </a:solidFill>
                <a:latin typeface="Comic Sans MS" pitchFamily="66" charset="0"/>
              </a:rPr>
              <a:t>,</a:t>
            </a:r>
            <a:r>
              <a:rPr lang="el-GR" sz="2800" dirty="0" smtClean="0">
                <a:solidFill>
                  <a:srgbClr val="008000"/>
                </a:solidFill>
                <a:latin typeface="Comic Sans MS" pitchFamily="66" charset="0"/>
              </a:rPr>
              <a:t> </a:t>
            </a:r>
            <a:r>
              <a:rPr lang="el-GR" sz="2800" dirty="0" err="1" smtClean="0">
                <a:solidFill>
                  <a:srgbClr val="008000"/>
                </a:solidFill>
                <a:latin typeface="Comic Sans MS" pitchFamily="66" charset="0"/>
              </a:rPr>
              <a:t>κυκλοφωσφαμίδη</a:t>
            </a:r>
            <a:r>
              <a:rPr lang="el-GR" sz="2800" dirty="0" smtClean="0">
                <a:solidFill>
                  <a:srgbClr val="008000"/>
                </a:solidFill>
                <a:latin typeface="Comic Sans MS" pitchFamily="66" charset="0"/>
              </a:rPr>
              <a:t> και αναστολείς </a:t>
            </a:r>
            <a:r>
              <a:rPr lang="el-GR" sz="2800" dirty="0" err="1" smtClean="0">
                <a:solidFill>
                  <a:srgbClr val="008000"/>
                </a:solidFill>
                <a:latin typeface="Comic Sans MS" pitchFamily="66" charset="0"/>
              </a:rPr>
              <a:t>καλσινευρίνης</a:t>
            </a:r>
            <a:r>
              <a:rPr lang="el-GR" sz="2800" dirty="0" smtClean="0">
                <a:solidFill>
                  <a:srgbClr val="008000"/>
                </a:solidFill>
                <a:latin typeface="Comic Sans MS" pitchFamily="66" charset="0"/>
              </a:rPr>
              <a:t> </a:t>
            </a:r>
          </a:p>
          <a:p>
            <a:endParaRPr lang="en-US" sz="2800" dirty="0" smtClean="0">
              <a:solidFill>
                <a:srgbClr val="5F2987"/>
              </a:solidFill>
              <a:latin typeface="Comic Sans MS" pitchFamily="66" charset="0"/>
            </a:endParaRPr>
          </a:p>
          <a:p>
            <a:r>
              <a:rPr lang="en-US" sz="2800" dirty="0" err="1" smtClean="0">
                <a:solidFill>
                  <a:srgbClr val="5F2987"/>
                </a:solidFill>
                <a:latin typeface="Comic Sans MS" pitchFamily="66" charset="0"/>
              </a:rPr>
              <a:t>Rituximab</a:t>
            </a:r>
            <a:r>
              <a:rPr lang="el-GR" sz="2800" dirty="0" smtClean="0">
                <a:solidFill>
                  <a:srgbClr val="5F2987"/>
                </a:solidFill>
                <a:latin typeface="Comic Sans MS" pitchFamily="66" charset="0"/>
              </a:rPr>
              <a:t> και</a:t>
            </a:r>
            <a:r>
              <a:rPr lang="en-US" sz="2800" dirty="0" smtClean="0">
                <a:solidFill>
                  <a:srgbClr val="5F2987"/>
                </a:solidFill>
                <a:latin typeface="Comic Sans MS" pitchFamily="66" charset="0"/>
              </a:rPr>
              <a:t> </a:t>
            </a:r>
            <a:r>
              <a:rPr lang="en-US" sz="2800" dirty="0" err="1" smtClean="0">
                <a:solidFill>
                  <a:srgbClr val="5F2987"/>
                </a:solidFill>
                <a:latin typeface="Comic Sans MS" pitchFamily="66" charset="0"/>
              </a:rPr>
              <a:t>Eculizumab</a:t>
            </a:r>
            <a:endParaRPr lang="el-GR" sz="2800" dirty="0">
              <a:solidFill>
                <a:srgbClr val="5F2987"/>
              </a:solidFill>
              <a:latin typeface="Comic Sans MS" pitchFamily="66"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ln w="63500">
            <a:solidFill>
              <a:srgbClr val="0070C0"/>
            </a:solidFill>
          </a:ln>
        </p:spPr>
        <p:txBody>
          <a:bodyPr>
            <a:normAutofit/>
          </a:bodyPr>
          <a:lstStyle/>
          <a:p>
            <a:r>
              <a:rPr lang="en-US" sz="3200" b="1" dirty="0" smtClean="0">
                <a:solidFill>
                  <a:srgbClr val="C00000"/>
                </a:solidFill>
                <a:latin typeface="Comic Sans MS" pitchFamily="66" charset="0"/>
              </a:rPr>
              <a:t>KDIGO</a:t>
            </a:r>
            <a:endParaRPr lang="el-GR" sz="3200" b="1" dirty="0">
              <a:solidFill>
                <a:srgbClr val="C00000"/>
              </a:solidFill>
            </a:endParaRPr>
          </a:p>
        </p:txBody>
      </p:sp>
      <p:sp>
        <p:nvSpPr>
          <p:cNvPr id="3" name="2 - Θέση περιεχομένου"/>
          <p:cNvSpPr>
            <a:spLocks noGrp="1"/>
          </p:cNvSpPr>
          <p:nvPr>
            <p:ph idx="1"/>
          </p:nvPr>
        </p:nvSpPr>
        <p:spPr>
          <a:ln w="63500">
            <a:solidFill>
              <a:srgbClr val="FFC000"/>
            </a:solidFill>
          </a:ln>
        </p:spPr>
        <p:txBody>
          <a:bodyPr>
            <a:normAutofit fontScale="92500" lnSpcReduction="10000"/>
          </a:bodyPr>
          <a:lstStyle/>
          <a:p>
            <a:pPr>
              <a:buNone/>
            </a:pPr>
            <a:r>
              <a:rPr lang="en-US" b="1" dirty="0" smtClean="0">
                <a:latin typeface="Comic Sans MS" pitchFamily="66" charset="0"/>
              </a:rPr>
              <a:t>  Treatment of idiopathic MPGN</a:t>
            </a:r>
          </a:p>
          <a:p>
            <a:r>
              <a:rPr lang="en-US" dirty="0" smtClean="0">
                <a:latin typeface="Comic Sans MS" pitchFamily="66" charset="0"/>
              </a:rPr>
              <a:t>We suggest that adults or children with</a:t>
            </a:r>
          </a:p>
          <a:p>
            <a:pPr>
              <a:buNone/>
            </a:pPr>
            <a:r>
              <a:rPr lang="en-US" dirty="0" smtClean="0">
                <a:latin typeface="Comic Sans MS" pitchFamily="66" charset="0"/>
              </a:rPr>
              <a:t>   presumed idiopathic MPGN accompanied by</a:t>
            </a:r>
          </a:p>
          <a:p>
            <a:pPr>
              <a:buNone/>
            </a:pPr>
            <a:r>
              <a:rPr lang="en-US" dirty="0" smtClean="0">
                <a:solidFill>
                  <a:srgbClr val="FF0000"/>
                </a:solidFill>
                <a:latin typeface="Comic Sans MS" pitchFamily="66" charset="0"/>
              </a:rPr>
              <a:t>   </a:t>
            </a:r>
            <a:r>
              <a:rPr lang="en-US" dirty="0" err="1" smtClean="0">
                <a:solidFill>
                  <a:srgbClr val="FF0000"/>
                </a:solidFill>
                <a:latin typeface="Comic Sans MS" pitchFamily="66" charset="0"/>
              </a:rPr>
              <a:t>nephrotic</a:t>
            </a:r>
            <a:r>
              <a:rPr lang="en-US" dirty="0" smtClean="0">
                <a:solidFill>
                  <a:srgbClr val="FF0000"/>
                </a:solidFill>
                <a:latin typeface="Comic Sans MS" pitchFamily="66" charset="0"/>
              </a:rPr>
              <a:t> syndrome </a:t>
            </a:r>
            <a:r>
              <a:rPr lang="en-US" dirty="0" smtClean="0">
                <a:latin typeface="Comic Sans MS" pitchFamily="66" charset="0"/>
              </a:rPr>
              <a:t>AND </a:t>
            </a:r>
            <a:r>
              <a:rPr lang="en-US" dirty="0" smtClean="0">
                <a:solidFill>
                  <a:srgbClr val="FF0000"/>
                </a:solidFill>
                <a:latin typeface="Comic Sans MS" pitchFamily="66" charset="0"/>
              </a:rPr>
              <a:t>progressive decline </a:t>
            </a:r>
            <a:r>
              <a:rPr lang="en-US" dirty="0" smtClean="0">
                <a:latin typeface="Comic Sans MS" pitchFamily="66" charset="0"/>
              </a:rPr>
              <a:t>of kidney function receive </a:t>
            </a:r>
            <a:r>
              <a:rPr lang="en-US" b="1" dirty="0" smtClean="0">
                <a:solidFill>
                  <a:srgbClr val="5F2987"/>
                </a:solidFill>
                <a:latin typeface="Comic Sans MS" pitchFamily="66" charset="0"/>
              </a:rPr>
              <a:t>oral</a:t>
            </a:r>
            <a:r>
              <a:rPr lang="en-US" dirty="0" smtClean="0">
                <a:latin typeface="Comic Sans MS" pitchFamily="66" charset="0"/>
              </a:rPr>
              <a:t> </a:t>
            </a:r>
            <a:r>
              <a:rPr lang="en-US" b="1" dirty="0" err="1" smtClean="0">
                <a:solidFill>
                  <a:srgbClr val="652B91"/>
                </a:solidFill>
                <a:latin typeface="Comic Sans MS" pitchFamily="66" charset="0"/>
              </a:rPr>
              <a:t>cyclophosphamide</a:t>
            </a:r>
            <a:r>
              <a:rPr lang="en-US" b="1" dirty="0" smtClean="0">
                <a:solidFill>
                  <a:srgbClr val="7030A0"/>
                </a:solidFill>
                <a:latin typeface="Comic Sans MS" pitchFamily="66" charset="0"/>
              </a:rPr>
              <a:t> </a:t>
            </a:r>
            <a:r>
              <a:rPr lang="en-US" dirty="0" smtClean="0">
                <a:latin typeface="Comic Sans MS" pitchFamily="66" charset="0"/>
              </a:rPr>
              <a:t>or </a:t>
            </a:r>
            <a:r>
              <a:rPr lang="en-US" b="1" dirty="0" smtClean="0">
                <a:solidFill>
                  <a:srgbClr val="652B91"/>
                </a:solidFill>
                <a:latin typeface="Comic Sans MS" pitchFamily="66" charset="0"/>
              </a:rPr>
              <a:t>MMF</a:t>
            </a:r>
            <a:r>
              <a:rPr lang="en-US" dirty="0" smtClean="0">
                <a:latin typeface="Comic Sans MS" pitchFamily="66" charset="0"/>
              </a:rPr>
              <a:t> plus low-dose alternate-day or daily </a:t>
            </a:r>
            <a:r>
              <a:rPr lang="en-US" b="1" dirty="0" smtClean="0">
                <a:solidFill>
                  <a:srgbClr val="652B91"/>
                </a:solidFill>
                <a:latin typeface="Comic Sans MS" pitchFamily="66" charset="0"/>
              </a:rPr>
              <a:t>corticosteroids</a:t>
            </a:r>
            <a:r>
              <a:rPr lang="en-US" dirty="0" smtClean="0">
                <a:latin typeface="Comic Sans MS" pitchFamily="66" charset="0"/>
              </a:rPr>
              <a:t> with initial therapy</a:t>
            </a:r>
          </a:p>
          <a:p>
            <a:r>
              <a:rPr lang="en-US" dirty="0" smtClean="0">
                <a:latin typeface="Comic Sans MS" pitchFamily="66" charset="0"/>
              </a:rPr>
              <a:t>limited to less than 6 months. (2D</a:t>
            </a:r>
            <a:endParaRPr lang="el-GR" dirty="0">
              <a:latin typeface="Comic Sans MS" pitchFamily="66"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smtClean="0">
                <a:solidFill>
                  <a:srgbClr val="C00000"/>
                </a:solidFill>
                <a:latin typeface="Comic Sans MS" pitchFamily="66" charset="0"/>
              </a:rPr>
              <a:t>ΜΕΤΑΜΟΣΧΕΥΣΗ</a:t>
            </a:r>
            <a:endParaRPr lang="el-GR" sz="3200" b="1" dirty="0">
              <a:solidFill>
                <a:srgbClr val="C00000"/>
              </a:solidFill>
              <a:latin typeface="Comic Sans MS" pitchFamily="66" charset="0"/>
            </a:endParaRPr>
          </a:p>
        </p:txBody>
      </p:sp>
      <p:sp>
        <p:nvSpPr>
          <p:cNvPr id="5" name="4 - Θέση περιεχομένου"/>
          <p:cNvSpPr>
            <a:spLocks noGrp="1"/>
          </p:cNvSpPr>
          <p:nvPr>
            <p:ph idx="1"/>
          </p:nvPr>
        </p:nvSpPr>
        <p:spPr/>
        <p:txBody>
          <a:bodyPr>
            <a:normAutofit/>
          </a:bodyPr>
          <a:lstStyle/>
          <a:p>
            <a:r>
              <a:rPr lang="el-GR" sz="2800" dirty="0" err="1" smtClean="0">
                <a:solidFill>
                  <a:schemeClr val="tx2">
                    <a:lumMod val="75000"/>
                  </a:schemeClr>
                </a:solidFill>
                <a:latin typeface="Comic Sans MS" pitchFamily="66" charset="0"/>
              </a:rPr>
              <a:t>Ολοι</a:t>
            </a:r>
            <a:r>
              <a:rPr lang="el-GR" sz="2800" dirty="0" smtClean="0">
                <a:solidFill>
                  <a:schemeClr val="tx2">
                    <a:lumMod val="75000"/>
                  </a:schemeClr>
                </a:solidFill>
                <a:latin typeface="Comic Sans MS" pitchFamily="66" charset="0"/>
              </a:rPr>
              <a:t> οι τύποι της ΜΥΣΝ υποτροπιάζουν στο νεφρικό μόσχευμα</a:t>
            </a:r>
          </a:p>
          <a:p>
            <a:pPr>
              <a:buNone/>
            </a:pPr>
            <a:r>
              <a:rPr lang="el-GR" sz="2800" dirty="0" smtClean="0">
                <a:solidFill>
                  <a:srgbClr val="008000"/>
                </a:solidFill>
                <a:latin typeface="Comic Sans MS" pitchFamily="66" charset="0"/>
              </a:rPr>
              <a:t>    </a:t>
            </a:r>
            <a:r>
              <a:rPr lang="el-GR" sz="2800" dirty="0" smtClean="0">
                <a:solidFill>
                  <a:srgbClr val="009900"/>
                </a:solidFill>
                <a:latin typeface="Comic Sans MS" pitchFamily="66" charset="0"/>
              </a:rPr>
              <a:t>20-33% τύπου Ι</a:t>
            </a:r>
          </a:p>
          <a:p>
            <a:pPr>
              <a:buNone/>
            </a:pPr>
            <a:r>
              <a:rPr lang="el-GR" sz="2800" dirty="0" smtClean="0">
                <a:solidFill>
                  <a:srgbClr val="009900"/>
                </a:solidFill>
                <a:latin typeface="Comic Sans MS" pitchFamily="66" charset="0"/>
              </a:rPr>
              <a:t>    67-100% τύπου ΙΙ</a:t>
            </a:r>
          </a:p>
          <a:p>
            <a:pPr>
              <a:buNone/>
            </a:pPr>
            <a:endParaRPr lang="el-GR" sz="2800" dirty="0" smtClean="0">
              <a:solidFill>
                <a:schemeClr val="tx2">
                  <a:lumMod val="75000"/>
                </a:schemeClr>
              </a:solidFill>
              <a:latin typeface="Comic Sans MS" pitchFamily="66" charset="0"/>
            </a:endParaRPr>
          </a:p>
          <a:p>
            <a:r>
              <a:rPr lang="el-GR" sz="2800" dirty="0" smtClean="0">
                <a:solidFill>
                  <a:schemeClr val="tx2">
                    <a:lumMod val="75000"/>
                  </a:schemeClr>
                </a:solidFill>
                <a:latin typeface="Comic Sans MS" pitchFamily="66" charset="0"/>
              </a:rPr>
              <a:t>Η υποτροπή έχει σχέση με την βαρύτητα (</a:t>
            </a:r>
            <a:r>
              <a:rPr lang="en-US" sz="2800" dirty="0" smtClean="0">
                <a:solidFill>
                  <a:schemeClr val="tx2">
                    <a:lumMod val="75000"/>
                  </a:schemeClr>
                </a:solidFill>
                <a:latin typeface="Comic Sans MS" pitchFamily="66" charset="0"/>
              </a:rPr>
              <a:t>crescents) </a:t>
            </a:r>
            <a:r>
              <a:rPr lang="el-GR" sz="2800" dirty="0" smtClean="0">
                <a:solidFill>
                  <a:schemeClr val="tx2">
                    <a:lumMod val="75000"/>
                  </a:schemeClr>
                </a:solidFill>
                <a:latin typeface="Comic Sans MS" pitchFamily="66" charset="0"/>
              </a:rPr>
              <a:t>και όχι με τον τύπο της νόσου</a:t>
            </a:r>
            <a:endParaRPr lang="el-GR" sz="2800" dirty="0">
              <a:solidFill>
                <a:schemeClr val="tx2">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smtClean="0">
                <a:solidFill>
                  <a:srgbClr val="C00000"/>
                </a:solidFill>
                <a:latin typeface="Comic Sans MS" pitchFamily="66" charset="0"/>
              </a:rPr>
              <a:t>ΣΥΜΠΕΡΑΣΜΑ</a:t>
            </a:r>
            <a:endParaRPr lang="el-GR" sz="3200" b="1" dirty="0">
              <a:solidFill>
                <a:srgbClr val="C00000"/>
              </a:solidFill>
              <a:latin typeface="Comic Sans MS" pitchFamily="66" charset="0"/>
            </a:endParaRPr>
          </a:p>
        </p:txBody>
      </p:sp>
      <p:sp>
        <p:nvSpPr>
          <p:cNvPr id="3" name="2 - Θέση περιεχομένου"/>
          <p:cNvSpPr>
            <a:spLocks noGrp="1"/>
          </p:cNvSpPr>
          <p:nvPr>
            <p:ph idx="1"/>
          </p:nvPr>
        </p:nvSpPr>
        <p:spPr/>
        <p:txBody>
          <a:bodyPr>
            <a:normAutofit/>
          </a:bodyPr>
          <a:lstStyle/>
          <a:p>
            <a:r>
              <a:rPr lang="el-GR" sz="2800" dirty="0" smtClean="0">
                <a:latin typeface="Comic Sans MS" pitchFamily="66" charset="0"/>
              </a:rPr>
              <a:t>Η διάγνωση της ιδιοπαθούς ΜΥΣΝ είναι </a:t>
            </a:r>
            <a:r>
              <a:rPr lang="el-GR" sz="2800" dirty="0" smtClean="0">
                <a:solidFill>
                  <a:srgbClr val="7030A0"/>
                </a:solidFill>
                <a:latin typeface="Comic Sans MS" pitchFamily="66" charset="0"/>
              </a:rPr>
              <a:t>διάγνωση </a:t>
            </a:r>
            <a:r>
              <a:rPr lang="el-GR" sz="2800" dirty="0" err="1" smtClean="0">
                <a:solidFill>
                  <a:srgbClr val="7030A0"/>
                </a:solidFill>
                <a:latin typeface="Comic Sans MS" pitchFamily="66" charset="0"/>
              </a:rPr>
              <a:t>εξ</a:t>
            </a:r>
            <a:r>
              <a:rPr lang="el-GR" sz="2800" dirty="0" err="1" smtClean="0">
                <a:solidFill>
                  <a:srgbClr val="7030A0"/>
                </a:solidFill>
                <a:latin typeface="Calibri"/>
              </a:rPr>
              <a:t>΄</a:t>
            </a:r>
            <a:r>
              <a:rPr lang="el-GR" sz="2800" dirty="0" smtClean="0">
                <a:solidFill>
                  <a:srgbClr val="7030A0"/>
                </a:solidFill>
                <a:latin typeface="Calibri"/>
              </a:rPr>
              <a:t> </a:t>
            </a:r>
            <a:r>
              <a:rPr lang="el-GR" sz="2800" dirty="0" smtClean="0">
                <a:solidFill>
                  <a:srgbClr val="7030A0"/>
                </a:solidFill>
                <a:latin typeface="Comic Sans MS" pitchFamily="66" charset="0"/>
              </a:rPr>
              <a:t>αποκλεισμού. </a:t>
            </a:r>
            <a:r>
              <a:rPr lang="el-GR" sz="2800" dirty="0" smtClean="0">
                <a:latin typeface="Comic Sans MS" pitchFamily="66" charset="0"/>
              </a:rPr>
              <a:t>Αυτό καθιστά επιτακτική την ανάγκη λεπτομερούς ελέγχου  για τον αποκλεισμό δευτεροπαθών αιτίων, που καθορίζουν </a:t>
            </a:r>
            <a:r>
              <a:rPr lang="el-GR" sz="2800" dirty="0" err="1" smtClean="0">
                <a:latin typeface="Comic Sans MS" pitchFamily="66" charset="0"/>
              </a:rPr>
              <a:t>αφ</a:t>
            </a:r>
            <a:r>
              <a:rPr lang="el-GR" sz="2800" dirty="0" err="1" smtClean="0"/>
              <a:t>΄</a:t>
            </a:r>
            <a:r>
              <a:rPr lang="el-GR" sz="2800" dirty="0" smtClean="0">
                <a:solidFill>
                  <a:srgbClr val="7030A0"/>
                </a:solidFill>
              </a:rPr>
              <a:t> </a:t>
            </a:r>
            <a:r>
              <a:rPr lang="el-GR" sz="2800" dirty="0" smtClean="0">
                <a:latin typeface="Comic Sans MS" pitchFamily="66" charset="0"/>
              </a:rPr>
              <a:t>ενός την πρόγνωση, </a:t>
            </a:r>
            <a:r>
              <a:rPr lang="el-GR" sz="2800" dirty="0" err="1" smtClean="0">
                <a:latin typeface="Comic Sans MS" pitchFamily="66" charset="0"/>
              </a:rPr>
              <a:t>αφ</a:t>
            </a:r>
            <a:r>
              <a:rPr lang="el-GR" sz="2800" dirty="0" err="1" smtClean="0"/>
              <a:t>΄</a:t>
            </a:r>
            <a:r>
              <a:rPr lang="el-GR" sz="2800" dirty="0" smtClean="0">
                <a:latin typeface="Comic Sans MS" pitchFamily="66" charset="0"/>
              </a:rPr>
              <a:t> ετέρου και πιο σημαντικό, την απόφαση για ειδικό θεραπευτικό σχήμα.</a:t>
            </a:r>
          </a:p>
          <a:p>
            <a:r>
              <a:rPr lang="el-GR" sz="2800" dirty="0" smtClean="0">
                <a:latin typeface="Comic Sans MS" pitchFamily="66" charset="0"/>
              </a:rPr>
              <a:t> Ιδιοπαθής ΜΥΣΝ </a:t>
            </a:r>
            <a:r>
              <a:rPr lang="el-GR" sz="2800" dirty="0" smtClean="0">
                <a:latin typeface="Calibri"/>
              </a:rPr>
              <a:t>→ «</a:t>
            </a:r>
            <a:r>
              <a:rPr lang="el-GR" sz="2800" dirty="0" smtClean="0">
                <a:latin typeface="Comic Sans MS" pitchFamily="66" charset="0"/>
              </a:rPr>
              <a:t> παρακινδυνευμένη θέση</a:t>
            </a:r>
            <a:r>
              <a:rPr lang="el-GR" sz="2800" dirty="0" smtClean="0">
                <a:latin typeface="Calibri"/>
              </a:rPr>
              <a:t>»</a:t>
            </a:r>
            <a:r>
              <a:rPr lang="el-GR" sz="2800" dirty="0" smtClean="0">
                <a:latin typeface="Comic Sans MS" pitchFamily="66" charset="0"/>
              </a:rPr>
              <a:t>    </a:t>
            </a:r>
            <a:endParaRPr lang="el-GR" sz="2800" dirty="0">
              <a:solidFill>
                <a:srgbClr val="7030A0"/>
              </a:solidFill>
              <a:latin typeface="Comic Sans MS" pitchFamily="66"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descr="C:\Users\eleni\Desktop\2013_03_20\IMG.jpg"/>
          <p:cNvPicPr>
            <a:picLocks noGrp="1" noChangeAspect="1" noChangeArrowheads="1"/>
          </p:cNvPicPr>
          <p:nvPr>
            <p:ph idx="1"/>
          </p:nvPr>
        </p:nvPicPr>
        <p:blipFill>
          <a:blip r:embed="rId2" cstate="print"/>
          <a:srcRect/>
          <a:stretch>
            <a:fillRect/>
          </a:stretch>
        </p:blipFill>
        <p:spPr bwMode="auto">
          <a:xfrm>
            <a:off x="457200" y="2381756"/>
            <a:ext cx="8229600" cy="296285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endParaRPr lang="en-US" dirty="0" smtClean="0"/>
          </a:p>
          <a:p>
            <a:endParaRPr lang="en-US" dirty="0" smtClean="0"/>
          </a:p>
          <a:p>
            <a:pPr>
              <a:buNone/>
            </a:pPr>
            <a:r>
              <a:rPr lang="en-US" dirty="0" smtClean="0"/>
              <a:t>                      </a:t>
            </a:r>
            <a:r>
              <a:rPr lang="el-GR" dirty="0" smtClean="0">
                <a:latin typeface="Comic Sans MS" pitchFamily="66" charset="0"/>
              </a:rPr>
              <a:t>ΕΥΧΑΡΙΣΤΩ ΠΟΛΥ</a:t>
            </a:r>
            <a:endParaRPr lang="en-US" dirty="0" smtClean="0">
              <a:latin typeface="Comic Sans MS" pitchFamily="66" charset="0"/>
            </a:endParaRPr>
          </a:p>
        </p:txBody>
      </p:sp>
      <p:sp>
        <p:nvSpPr>
          <p:cNvPr id="6" name="5 - TextBox"/>
          <p:cNvSpPr txBox="1"/>
          <p:nvPr/>
        </p:nvSpPr>
        <p:spPr>
          <a:xfrm>
            <a:off x="1259632" y="2564904"/>
            <a:ext cx="2488987" cy="369332"/>
          </a:xfrm>
          <a:prstGeom prst="rect">
            <a:avLst/>
          </a:prstGeom>
          <a:noFill/>
        </p:spPr>
        <p:txBody>
          <a:bodyPr wrap="square" rtlCol="0">
            <a:spAutoFit/>
          </a:bodyPr>
          <a:lstStyle/>
          <a:p>
            <a:endParaRPr lang="el-GR" dirty="0"/>
          </a:p>
        </p:txBody>
      </p:sp>
      <p:pic>
        <p:nvPicPr>
          <p:cNvPr id="2062" name="Picture 14" descr="http://www.gifs.net/Animation11/Animals/Dogs/barking_snoopy.gif"/>
          <p:cNvPicPr>
            <a:picLocks noChangeAspect="1" noChangeArrowheads="1" noCrop="1"/>
          </p:cNvPicPr>
          <p:nvPr/>
        </p:nvPicPr>
        <p:blipFill>
          <a:blip r:embed="rId2" cstate="print"/>
          <a:srcRect/>
          <a:stretch>
            <a:fillRect/>
          </a:stretch>
        </p:blipFill>
        <p:spPr bwMode="auto">
          <a:xfrm>
            <a:off x="395536" y="5949280"/>
            <a:ext cx="936104" cy="664841"/>
          </a:xfrm>
          <a:prstGeom prst="rect">
            <a:avLst/>
          </a:prstGeom>
          <a:noFill/>
        </p:spPr>
      </p:pic>
      <p:pic>
        <p:nvPicPr>
          <p:cNvPr id="2064" name="Picture 16" descr="http://www.gifs.net/Animation11/Animals/Dogs/Hound_tired.gif"/>
          <p:cNvPicPr>
            <a:picLocks noChangeAspect="1" noChangeArrowheads="1" noCrop="1"/>
          </p:cNvPicPr>
          <p:nvPr/>
        </p:nvPicPr>
        <p:blipFill>
          <a:blip r:embed="rId3" cstate="print"/>
          <a:srcRect/>
          <a:stretch>
            <a:fillRect/>
          </a:stretch>
        </p:blipFill>
        <p:spPr bwMode="auto">
          <a:xfrm>
            <a:off x="7668344" y="5805264"/>
            <a:ext cx="1085850" cy="74295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ln w="63500">
            <a:solidFill>
              <a:srgbClr val="0066CC"/>
            </a:solidFill>
          </a:ln>
        </p:spPr>
        <p:txBody>
          <a:bodyPr>
            <a:normAutofit/>
          </a:bodyPr>
          <a:lstStyle/>
          <a:p>
            <a:r>
              <a:rPr lang="el-GR" sz="3200" b="1" dirty="0" smtClean="0">
                <a:solidFill>
                  <a:srgbClr val="C00000"/>
                </a:solidFill>
                <a:latin typeface="Comic Sans MS" pitchFamily="66" charset="0"/>
              </a:rPr>
              <a:t>ΤΑΞΙΝΟΜΗΣΗ</a:t>
            </a:r>
            <a:endParaRPr lang="el-GR" sz="3200" b="1" dirty="0">
              <a:solidFill>
                <a:srgbClr val="C00000"/>
              </a:solidFill>
              <a:latin typeface="Comic Sans MS" pitchFamily="66" charset="0"/>
            </a:endParaRPr>
          </a:p>
        </p:txBody>
      </p:sp>
      <p:sp>
        <p:nvSpPr>
          <p:cNvPr id="5" name="4 - Θέση κειμένου"/>
          <p:cNvSpPr>
            <a:spLocks noGrp="1"/>
          </p:cNvSpPr>
          <p:nvPr>
            <p:ph type="body" idx="1"/>
          </p:nvPr>
        </p:nvSpPr>
        <p:spPr>
          <a:xfrm>
            <a:off x="467544" y="1412776"/>
            <a:ext cx="4040188" cy="639762"/>
          </a:xfrm>
        </p:spPr>
        <p:txBody>
          <a:bodyPr/>
          <a:lstStyle/>
          <a:p>
            <a:r>
              <a:rPr lang="el-GR" dirty="0" smtClean="0">
                <a:latin typeface="Comic Sans MS" pitchFamily="66" charset="0"/>
              </a:rPr>
              <a:t>  </a:t>
            </a:r>
            <a:r>
              <a:rPr lang="el-GR" dirty="0" smtClean="0">
                <a:solidFill>
                  <a:srgbClr val="C00000"/>
                </a:solidFill>
                <a:latin typeface="Comic Sans MS" pitchFamily="66" charset="0"/>
              </a:rPr>
              <a:t>ΙΔΙΟΠΑΘΗΣ</a:t>
            </a:r>
            <a:endParaRPr lang="el-GR" dirty="0">
              <a:solidFill>
                <a:srgbClr val="C00000"/>
              </a:solidFill>
              <a:latin typeface="Comic Sans MS" pitchFamily="66" charset="0"/>
            </a:endParaRPr>
          </a:p>
        </p:txBody>
      </p:sp>
      <p:sp>
        <p:nvSpPr>
          <p:cNvPr id="6" name="5 - Θέση περιεχομένου"/>
          <p:cNvSpPr>
            <a:spLocks noGrp="1"/>
          </p:cNvSpPr>
          <p:nvPr>
            <p:ph sz="half" idx="2"/>
          </p:nvPr>
        </p:nvSpPr>
        <p:spPr/>
        <p:txBody>
          <a:bodyPr/>
          <a:lstStyle/>
          <a:p>
            <a:endParaRPr lang="en-US" dirty="0" smtClean="0">
              <a:latin typeface="Comic Sans MS" pitchFamily="66" charset="0"/>
            </a:endParaRPr>
          </a:p>
          <a:p>
            <a:endParaRPr lang="en-US" dirty="0" smtClean="0">
              <a:latin typeface="Comic Sans MS" pitchFamily="66" charset="0"/>
            </a:endParaRPr>
          </a:p>
          <a:p>
            <a:r>
              <a:rPr lang="el-GR" dirty="0" smtClean="0">
                <a:latin typeface="Comic Sans MS" pitchFamily="66" charset="0"/>
              </a:rPr>
              <a:t>ΤΥΠΟΥ Ι</a:t>
            </a:r>
          </a:p>
          <a:p>
            <a:r>
              <a:rPr lang="el-GR" dirty="0" smtClean="0">
                <a:latin typeface="Comic Sans MS" pitchFamily="66" charset="0"/>
              </a:rPr>
              <a:t>ΤΥΠΟΥ ΙΙ</a:t>
            </a:r>
          </a:p>
          <a:p>
            <a:r>
              <a:rPr lang="el-GR" dirty="0" smtClean="0">
                <a:latin typeface="Comic Sans MS" pitchFamily="66" charset="0"/>
              </a:rPr>
              <a:t>ΤΥΠΟΥ ΙΙΙ</a:t>
            </a:r>
          </a:p>
          <a:p>
            <a:endParaRPr lang="el-GR" dirty="0" smtClean="0"/>
          </a:p>
          <a:p>
            <a:endParaRPr lang="el-GR" dirty="0" smtClean="0"/>
          </a:p>
          <a:p>
            <a:endParaRPr lang="el-GR" dirty="0"/>
          </a:p>
        </p:txBody>
      </p:sp>
      <p:sp>
        <p:nvSpPr>
          <p:cNvPr id="7" name="6 - Θέση κειμένου"/>
          <p:cNvSpPr>
            <a:spLocks noGrp="1"/>
          </p:cNvSpPr>
          <p:nvPr>
            <p:ph type="body" sz="quarter" idx="3"/>
          </p:nvPr>
        </p:nvSpPr>
        <p:spPr>
          <a:xfrm>
            <a:off x="4355976" y="1412776"/>
            <a:ext cx="4041775" cy="639762"/>
          </a:xfrm>
        </p:spPr>
        <p:txBody>
          <a:bodyPr/>
          <a:lstStyle/>
          <a:p>
            <a:r>
              <a:rPr lang="el-GR" dirty="0" smtClean="0">
                <a:solidFill>
                  <a:srgbClr val="C00000"/>
                </a:solidFill>
                <a:latin typeface="Comic Sans MS" pitchFamily="66" charset="0"/>
              </a:rPr>
              <a:t>ΔΕΥΤΕΡΟΠΑΘΗΣ</a:t>
            </a:r>
            <a:endParaRPr lang="el-GR" dirty="0">
              <a:solidFill>
                <a:srgbClr val="C00000"/>
              </a:solidFill>
              <a:latin typeface="Comic Sans MS" pitchFamily="66" charset="0"/>
            </a:endParaRPr>
          </a:p>
        </p:txBody>
      </p:sp>
      <p:sp>
        <p:nvSpPr>
          <p:cNvPr id="8" name="7 - Θέση περιεχομένου"/>
          <p:cNvSpPr>
            <a:spLocks noGrp="1"/>
          </p:cNvSpPr>
          <p:nvPr>
            <p:ph sz="quarter" idx="4"/>
          </p:nvPr>
        </p:nvSpPr>
        <p:spPr>
          <a:xfrm>
            <a:off x="3563888" y="2276872"/>
            <a:ext cx="5400600" cy="3816425"/>
          </a:xfrm>
        </p:spPr>
        <p:txBody>
          <a:bodyPr>
            <a:normAutofit fontScale="92500" lnSpcReduction="20000"/>
          </a:bodyPr>
          <a:lstStyle/>
          <a:p>
            <a:r>
              <a:rPr lang="el-GR" sz="1900" b="1" dirty="0" smtClean="0">
                <a:solidFill>
                  <a:srgbClr val="0033CC"/>
                </a:solidFill>
                <a:latin typeface="Comic Sans MS" pitchFamily="66" charset="0"/>
              </a:rPr>
              <a:t>ΛΟΙΜΩΞΕΙΣ</a:t>
            </a:r>
            <a:r>
              <a:rPr lang="en-US" sz="1900" dirty="0" smtClean="0">
                <a:solidFill>
                  <a:srgbClr val="0033CC"/>
                </a:solidFill>
                <a:latin typeface="Comic Sans MS" pitchFamily="66" charset="0"/>
              </a:rPr>
              <a:t>:</a:t>
            </a:r>
            <a:r>
              <a:rPr lang="en-US" sz="1900" dirty="0" smtClean="0">
                <a:latin typeface="Comic Sans MS" pitchFamily="66" charset="0"/>
              </a:rPr>
              <a:t> HCV, HBV, </a:t>
            </a:r>
            <a:r>
              <a:rPr lang="el-GR" sz="1900" dirty="0" smtClean="0">
                <a:latin typeface="Comic Sans MS" pitchFamily="66" charset="0"/>
              </a:rPr>
              <a:t>χρόνιες λοιμώξεις(</a:t>
            </a:r>
            <a:r>
              <a:rPr lang="el-GR" sz="1900" dirty="0" err="1" smtClean="0">
                <a:latin typeface="Comic Sans MS" pitchFamily="66" charset="0"/>
              </a:rPr>
              <a:t>βακτηριακές,μυκητιασικές</a:t>
            </a:r>
            <a:r>
              <a:rPr lang="el-GR" sz="1900" dirty="0" smtClean="0">
                <a:latin typeface="Comic Sans MS" pitchFamily="66" charset="0"/>
              </a:rPr>
              <a:t>, παρασιτικές ), σπλαχνικά αποστήματα, </a:t>
            </a:r>
            <a:r>
              <a:rPr lang="el-GR" sz="1900" dirty="0" err="1" smtClean="0">
                <a:latin typeface="Comic Sans MS" pitchFamily="66" charset="0"/>
              </a:rPr>
              <a:t>μυκόπλασμα</a:t>
            </a:r>
            <a:r>
              <a:rPr lang="el-GR" sz="1900" dirty="0" smtClean="0">
                <a:latin typeface="Comic Sans MS" pitchFamily="66" charset="0"/>
              </a:rPr>
              <a:t>, </a:t>
            </a:r>
            <a:r>
              <a:rPr lang="el-GR" sz="1900" dirty="0" err="1" smtClean="0">
                <a:latin typeface="Comic Sans MS" pitchFamily="66" charset="0"/>
              </a:rPr>
              <a:t>σχιστοσωμίαση</a:t>
            </a:r>
            <a:r>
              <a:rPr lang="el-GR" sz="1900" dirty="0" smtClean="0">
                <a:latin typeface="Comic Sans MS" pitchFamily="66" charset="0"/>
              </a:rPr>
              <a:t>, ελονοσία κ.α.</a:t>
            </a:r>
          </a:p>
          <a:p>
            <a:r>
              <a:rPr lang="el-GR" sz="1900" b="1" dirty="0" smtClean="0">
                <a:solidFill>
                  <a:srgbClr val="3D4EF1"/>
                </a:solidFill>
                <a:latin typeface="Comic Sans MS" pitchFamily="66" charset="0"/>
              </a:rPr>
              <a:t>ΑΥΤΟΑΝΟΣΑ</a:t>
            </a:r>
            <a:r>
              <a:rPr lang="en-US" sz="1900" dirty="0" smtClean="0">
                <a:latin typeface="Comic Sans MS" pitchFamily="66" charset="0"/>
              </a:rPr>
              <a:t>: </a:t>
            </a:r>
            <a:r>
              <a:rPr lang="el-GR" sz="1900" dirty="0" smtClean="0">
                <a:latin typeface="Comic Sans MS" pitchFamily="66" charset="0"/>
              </a:rPr>
              <a:t>ΣΕΛ, μικτή νόσος του συνδετικού.</a:t>
            </a:r>
          </a:p>
          <a:p>
            <a:r>
              <a:rPr lang="el-GR" sz="1900" b="1" dirty="0" smtClean="0">
                <a:solidFill>
                  <a:srgbClr val="3D4EF1"/>
                </a:solidFill>
                <a:latin typeface="Comic Sans MS" pitchFamily="66" charset="0"/>
              </a:rPr>
              <a:t>ΚΛΗΡΟΝΟΜΙΚΕΣΝΟΣΟΙ</a:t>
            </a:r>
            <a:r>
              <a:rPr lang="en-US" sz="1900" dirty="0" smtClean="0">
                <a:latin typeface="Comic Sans MS" pitchFamily="66" charset="0"/>
              </a:rPr>
              <a:t>:</a:t>
            </a:r>
            <a:r>
              <a:rPr lang="el-GR" sz="1900" dirty="0" smtClean="0">
                <a:latin typeface="Comic Sans MS" pitchFamily="66" charset="0"/>
              </a:rPr>
              <a:t>Ανεπάρκεια/δυσλειτουργία </a:t>
            </a:r>
            <a:r>
              <a:rPr lang="en-US" sz="1900" dirty="0" smtClean="0">
                <a:latin typeface="Comic Sans MS" pitchFamily="66" charset="0"/>
              </a:rPr>
              <a:t>C, </a:t>
            </a:r>
            <a:r>
              <a:rPr lang="el-GR" sz="1900" dirty="0" smtClean="0">
                <a:latin typeface="Comic Sans MS" pitchFamily="66" charset="0"/>
              </a:rPr>
              <a:t>ανεπάρκεια παράγοντα Η (με ή χωρίς  μερική </a:t>
            </a:r>
            <a:r>
              <a:rPr lang="el-GR" sz="1900" dirty="0" err="1" smtClean="0">
                <a:latin typeface="Comic Sans MS" pitchFamily="66" charset="0"/>
              </a:rPr>
              <a:t>λιποδυστροφία</a:t>
            </a:r>
            <a:r>
              <a:rPr lang="el-GR" sz="1900" dirty="0" smtClean="0">
                <a:latin typeface="Comic Sans MS" pitchFamily="66" charset="0"/>
              </a:rPr>
              <a:t>), ανεπάρκεια </a:t>
            </a:r>
            <a:r>
              <a:rPr lang="en-US" sz="1900" dirty="0" smtClean="0">
                <a:latin typeface="Comic Sans MS" pitchFamily="66" charset="0"/>
              </a:rPr>
              <a:t>C2 </a:t>
            </a:r>
            <a:r>
              <a:rPr lang="el-GR" sz="1900" dirty="0" smtClean="0">
                <a:latin typeface="Comic Sans MS" pitchFamily="66" charset="0"/>
              </a:rPr>
              <a:t>,</a:t>
            </a:r>
            <a:r>
              <a:rPr lang="en-US" sz="1900" dirty="0" smtClean="0">
                <a:latin typeface="Comic Sans MS" pitchFamily="66" charset="0"/>
              </a:rPr>
              <a:t>C4</a:t>
            </a:r>
          </a:p>
          <a:p>
            <a:r>
              <a:rPr lang="el-GR" sz="1900" b="1" dirty="0" smtClean="0">
                <a:solidFill>
                  <a:srgbClr val="5341DB"/>
                </a:solidFill>
                <a:latin typeface="Comic Sans MS" pitchFamily="66" charset="0"/>
              </a:rPr>
              <a:t>ΜΟΝΟΚΛΩΝΙΚΕΣ ΓΑΜΜΑΠΑΘΕΙΕΣ</a:t>
            </a:r>
          </a:p>
          <a:p>
            <a:r>
              <a:rPr lang="el-GR" sz="1900" b="1" dirty="0" smtClean="0">
                <a:solidFill>
                  <a:srgbClr val="5341DB"/>
                </a:solidFill>
                <a:latin typeface="Comic Sans MS" pitchFamily="66" charset="0"/>
              </a:rPr>
              <a:t>ΘΡΟΜΒΩΤΙΚΗ ΜΙΚΡΟΑΓΓΕΙΟΠΑΘΕΙΑ</a:t>
            </a:r>
          </a:p>
          <a:p>
            <a:r>
              <a:rPr lang="el-GR" sz="1900" b="1" dirty="0" smtClean="0">
                <a:solidFill>
                  <a:srgbClr val="5341DB"/>
                </a:solidFill>
                <a:latin typeface="Comic Sans MS" pitchFamily="66" charset="0"/>
              </a:rPr>
              <a:t>ΆΛΛΕΣ ΝΟΣΟΙ</a:t>
            </a:r>
            <a:r>
              <a:rPr lang="en-US" sz="1900" dirty="0" smtClean="0">
                <a:latin typeface="Comic Sans MS" pitchFamily="66" charset="0"/>
              </a:rPr>
              <a:t>:</a:t>
            </a:r>
            <a:r>
              <a:rPr lang="el-GR" sz="1900" dirty="0" smtClean="0">
                <a:latin typeface="Comic Sans MS" pitchFamily="66" charset="0"/>
              </a:rPr>
              <a:t>σ.</a:t>
            </a:r>
            <a:r>
              <a:rPr lang="en-US" sz="1900" dirty="0" smtClean="0">
                <a:latin typeface="Comic Sans MS" pitchFamily="66" charset="0"/>
              </a:rPr>
              <a:t> </a:t>
            </a:r>
            <a:r>
              <a:rPr lang="en-US" sz="1900" dirty="0" err="1" smtClean="0">
                <a:latin typeface="Comic Sans MS" pitchFamily="66" charset="0"/>
              </a:rPr>
              <a:t>Sjogren</a:t>
            </a:r>
            <a:r>
              <a:rPr lang="el-GR" sz="1900" dirty="0" smtClean="0">
                <a:latin typeface="Comic Sans MS" pitchFamily="66" charset="0"/>
              </a:rPr>
              <a:t>, </a:t>
            </a:r>
            <a:r>
              <a:rPr lang="el-GR" sz="1900" dirty="0" err="1" smtClean="0">
                <a:latin typeface="Comic Sans MS" pitchFamily="66" charset="0"/>
              </a:rPr>
              <a:t>σαρκοείδωση</a:t>
            </a:r>
            <a:r>
              <a:rPr lang="el-GR" sz="1900" dirty="0" smtClean="0">
                <a:latin typeface="Comic Sans MS" pitchFamily="66" charset="0"/>
              </a:rPr>
              <a:t>, κακοήθειες</a:t>
            </a:r>
          </a:p>
          <a:p>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ln w="63500">
            <a:solidFill>
              <a:srgbClr val="2E6EBC"/>
            </a:solidFill>
          </a:ln>
        </p:spPr>
        <p:txBody>
          <a:bodyPr>
            <a:normAutofit/>
          </a:bodyPr>
          <a:lstStyle/>
          <a:p>
            <a:r>
              <a:rPr lang="el-GR" sz="2400" b="1" dirty="0" smtClean="0">
                <a:solidFill>
                  <a:srgbClr val="C00000"/>
                </a:solidFill>
                <a:latin typeface="Comic Sans MS" pitchFamily="66" charset="0"/>
              </a:rPr>
              <a:t>ΤΑΞΙΝΟΜΗΣΗ</a:t>
            </a:r>
            <a:r>
              <a:rPr lang="en-US" sz="2400" b="1" dirty="0" smtClean="0">
                <a:solidFill>
                  <a:srgbClr val="C00000"/>
                </a:solidFill>
                <a:latin typeface="Comic Sans MS" pitchFamily="66" charset="0"/>
              </a:rPr>
              <a:t> </a:t>
            </a:r>
            <a:r>
              <a:rPr lang="el-GR" sz="2400" b="1" dirty="0" smtClean="0">
                <a:solidFill>
                  <a:srgbClr val="C00000"/>
                </a:solidFill>
                <a:latin typeface="Comic Sans MS" pitchFamily="66" charset="0"/>
              </a:rPr>
              <a:t>ΒΑΣΕΙ Η</a:t>
            </a:r>
            <a:r>
              <a:rPr lang="en-US" sz="2400" b="1" dirty="0" smtClean="0">
                <a:solidFill>
                  <a:srgbClr val="C00000"/>
                </a:solidFill>
                <a:latin typeface="Comic Sans MS" pitchFamily="66" charset="0"/>
              </a:rPr>
              <a:t>/</a:t>
            </a:r>
            <a:r>
              <a:rPr lang="el-GR" sz="2400" b="1" dirty="0" smtClean="0">
                <a:solidFill>
                  <a:srgbClr val="C00000"/>
                </a:solidFill>
                <a:latin typeface="Comic Sans MS" pitchFamily="66" charset="0"/>
              </a:rPr>
              <a:t>Μ</a:t>
            </a:r>
            <a:endParaRPr lang="el-GR" sz="2400" b="1" dirty="0">
              <a:solidFill>
                <a:srgbClr val="C00000"/>
              </a:solidFill>
              <a:latin typeface="Comic Sans MS" pitchFamily="66" charset="0"/>
            </a:endParaRPr>
          </a:p>
        </p:txBody>
      </p:sp>
      <p:sp>
        <p:nvSpPr>
          <p:cNvPr id="4" name="3 - Θέση περιεχομένου"/>
          <p:cNvSpPr>
            <a:spLocks noGrp="1"/>
          </p:cNvSpPr>
          <p:nvPr>
            <p:ph idx="1"/>
          </p:nvPr>
        </p:nvSpPr>
        <p:spPr/>
        <p:txBody>
          <a:bodyPr>
            <a:normAutofit/>
          </a:bodyPr>
          <a:lstStyle/>
          <a:p>
            <a:r>
              <a:rPr lang="el-GR" sz="2400" b="1" dirty="0" smtClean="0">
                <a:solidFill>
                  <a:srgbClr val="00B050"/>
                </a:solidFill>
                <a:latin typeface="Comic Sans MS" pitchFamily="66" charset="0"/>
              </a:rPr>
              <a:t>ΤΥΠΟΥ Ι</a:t>
            </a:r>
            <a:r>
              <a:rPr lang="el-GR" sz="2400" dirty="0" smtClean="0">
                <a:solidFill>
                  <a:srgbClr val="00CC00"/>
                </a:solidFill>
                <a:latin typeface="Comic Sans MS" pitchFamily="66" charset="0"/>
              </a:rPr>
              <a:t> </a:t>
            </a:r>
            <a:r>
              <a:rPr lang="el-GR" sz="2400" dirty="0" smtClean="0">
                <a:latin typeface="Comic Sans MS" pitchFamily="66" charset="0"/>
              </a:rPr>
              <a:t>(80%)</a:t>
            </a:r>
            <a:r>
              <a:rPr lang="en-US" sz="2400" dirty="0" smtClean="0">
                <a:latin typeface="Comic Sans MS" pitchFamily="66" charset="0"/>
              </a:rPr>
              <a:t>: </a:t>
            </a:r>
            <a:r>
              <a:rPr lang="el-GR" sz="2400" dirty="0" smtClean="0">
                <a:latin typeface="Comic Sans MS" pitchFamily="66" charset="0"/>
              </a:rPr>
              <a:t>Πυκνές εναποθέσεις στο </a:t>
            </a:r>
            <a:r>
              <a:rPr lang="el-GR" sz="2400" dirty="0" err="1" smtClean="0">
                <a:latin typeface="Comic Sans MS" pitchFamily="66" charset="0"/>
              </a:rPr>
              <a:t>μεσάγγειο</a:t>
            </a:r>
            <a:r>
              <a:rPr lang="el-GR" sz="2400" dirty="0" smtClean="0">
                <a:latin typeface="Comic Sans MS" pitchFamily="66" charset="0"/>
              </a:rPr>
              <a:t> και  </a:t>
            </a:r>
            <a:r>
              <a:rPr lang="el-GR" sz="2400" dirty="0" err="1" smtClean="0">
                <a:latin typeface="Comic Sans MS" pitchFamily="66" charset="0"/>
              </a:rPr>
              <a:t>υπενδοθηλιακά</a:t>
            </a:r>
            <a:endParaRPr lang="el-GR" sz="2400" dirty="0" smtClean="0">
              <a:latin typeface="Comic Sans MS" pitchFamily="66" charset="0"/>
            </a:endParaRPr>
          </a:p>
          <a:p>
            <a:r>
              <a:rPr lang="el-GR" sz="2400" b="1" dirty="0" smtClean="0">
                <a:solidFill>
                  <a:srgbClr val="00B050"/>
                </a:solidFill>
                <a:latin typeface="Comic Sans MS" pitchFamily="66" charset="0"/>
              </a:rPr>
              <a:t>ΤΥΠΟ</a:t>
            </a:r>
            <a:r>
              <a:rPr lang="en-US" sz="2400" b="1" dirty="0" smtClean="0">
                <a:solidFill>
                  <a:srgbClr val="00B050"/>
                </a:solidFill>
                <a:latin typeface="Comic Sans MS" pitchFamily="66" charset="0"/>
              </a:rPr>
              <a:t>Y</a:t>
            </a:r>
            <a:r>
              <a:rPr lang="el-GR" sz="2400" b="1" dirty="0" smtClean="0">
                <a:solidFill>
                  <a:srgbClr val="00B050"/>
                </a:solidFill>
                <a:latin typeface="Comic Sans MS" pitchFamily="66" charset="0"/>
              </a:rPr>
              <a:t> ΙΙ </a:t>
            </a:r>
            <a:r>
              <a:rPr lang="el-GR" sz="2400" dirty="0" smtClean="0">
                <a:latin typeface="Comic Sans MS" pitchFamily="66" charset="0"/>
              </a:rPr>
              <a:t>(15-20%)</a:t>
            </a:r>
            <a:r>
              <a:rPr lang="en-US" sz="2400" dirty="0" smtClean="0">
                <a:latin typeface="Comic Sans MS" pitchFamily="66" charset="0"/>
              </a:rPr>
              <a:t>: (DDD).</a:t>
            </a:r>
            <a:r>
              <a:rPr lang="el-GR" sz="2400" dirty="0" smtClean="0">
                <a:latin typeface="Comic Sans MS" pitchFamily="66" charset="0"/>
              </a:rPr>
              <a:t> Συνεχείς πυκνές εναποθέσεις (σαν κορδέλα) κατά μήκος της ΒΜ του σπειράματος, των σωληναρίων και της κάψας </a:t>
            </a:r>
            <a:r>
              <a:rPr lang="en-US" sz="2400" dirty="0" smtClean="0">
                <a:latin typeface="Comic Sans MS" pitchFamily="66" charset="0"/>
              </a:rPr>
              <a:t>Bowman</a:t>
            </a:r>
          </a:p>
          <a:p>
            <a:r>
              <a:rPr lang="el-GR" sz="2400" b="1" dirty="0" smtClean="0">
                <a:solidFill>
                  <a:srgbClr val="00B050"/>
                </a:solidFill>
                <a:latin typeface="Comic Sans MS" pitchFamily="66" charset="0"/>
              </a:rPr>
              <a:t>ΤΥΠΟ</a:t>
            </a:r>
            <a:r>
              <a:rPr lang="en-US" sz="2400" b="1" dirty="0" smtClean="0">
                <a:solidFill>
                  <a:srgbClr val="00B050"/>
                </a:solidFill>
                <a:latin typeface="Comic Sans MS" pitchFamily="66" charset="0"/>
              </a:rPr>
              <a:t>Y</a:t>
            </a:r>
            <a:r>
              <a:rPr lang="el-GR" sz="2400" b="1" dirty="0" smtClean="0">
                <a:solidFill>
                  <a:srgbClr val="00B050"/>
                </a:solidFill>
                <a:latin typeface="Comic Sans MS" pitchFamily="66" charset="0"/>
              </a:rPr>
              <a:t> ΙΙΙ </a:t>
            </a:r>
            <a:r>
              <a:rPr lang="el-GR" sz="2400" dirty="0" smtClean="0">
                <a:latin typeface="Comic Sans MS" pitchFamily="66" charset="0"/>
              </a:rPr>
              <a:t>(~5%)</a:t>
            </a:r>
            <a:r>
              <a:rPr lang="en-US" sz="2400" dirty="0" smtClean="0">
                <a:latin typeface="Comic Sans MS" pitchFamily="66" charset="0"/>
              </a:rPr>
              <a:t>:</a:t>
            </a:r>
            <a:r>
              <a:rPr lang="el-GR" sz="2400" dirty="0" smtClean="0">
                <a:latin typeface="Comic Sans MS" pitchFamily="66" charset="0"/>
              </a:rPr>
              <a:t> Βάσει των ευρημάτων στο ΗΜ ταξινομείται σε</a:t>
            </a:r>
            <a:r>
              <a:rPr lang="en-US" sz="2400" dirty="0" smtClean="0">
                <a:latin typeface="Comic Sans MS" pitchFamily="66" charset="0"/>
              </a:rPr>
              <a:t> :</a:t>
            </a:r>
            <a:r>
              <a:rPr lang="el-GR" sz="2400" dirty="0" smtClean="0">
                <a:latin typeface="Comic Sans MS" pitchFamily="66" charset="0"/>
              </a:rPr>
              <a:t>  </a:t>
            </a:r>
          </a:p>
          <a:p>
            <a:r>
              <a:rPr lang="el-GR" sz="2400" dirty="0" smtClean="0">
                <a:latin typeface="Comic Sans MS" pitchFamily="66" charset="0"/>
              </a:rPr>
              <a:t>1.</a:t>
            </a:r>
            <a:r>
              <a:rPr lang="en-US" sz="2400" b="1" dirty="0" smtClean="0">
                <a:solidFill>
                  <a:srgbClr val="FF9900"/>
                </a:solidFill>
                <a:latin typeface="Comic Sans MS" pitchFamily="66" charset="0"/>
              </a:rPr>
              <a:t>Strife and Anders </a:t>
            </a:r>
            <a:r>
              <a:rPr lang="el-GR" sz="2400" dirty="0" smtClean="0">
                <a:latin typeface="Comic Sans MS" pitchFamily="66" charset="0"/>
              </a:rPr>
              <a:t>με εναποθέσεις και κατάτμηση της ΒΜ</a:t>
            </a:r>
          </a:p>
          <a:p>
            <a:r>
              <a:rPr lang="el-GR" sz="2400" dirty="0" smtClean="0">
                <a:latin typeface="Comic Sans MS" pitchFamily="66" charset="0"/>
              </a:rPr>
              <a:t>2.</a:t>
            </a:r>
            <a:r>
              <a:rPr lang="en-US" sz="2400" dirty="0" smtClean="0">
                <a:latin typeface="Comic Sans MS" pitchFamily="66" charset="0"/>
              </a:rPr>
              <a:t> </a:t>
            </a:r>
            <a:r>
              <a:rPr lang="en-US" sz="2400" b="1" dirty="0" smtClean="0">
                <a:solidFill>
                  <a:srgbClr val="FF9900"/>
                </a:solidFill>
                <a:latin typeface="Comic Sans MS" pitchFamily="66" charset="0"/>
              </a:rPr>
              <a:t>Burkholder</a:t>
            </a:r>
            <a:r>
              <a:rPr lang="el-GR" sz="2400" dirty="0" smtClean="0">
                <a:latin typeface="Comic Sans MS" pitchFamily="66" charset="0"/>
              </a:rPr>
              <a:t> με </a:t>
            </a:r>
            <a:r>
              <a:rPr lang="el-GR" sz="2400" dirty="0" err="1" smtClean="0">
                <a:latin typeface="Comic Sans MS" pitchFamily="66" charset="0"/>
              </a:rPr>
              <a:t>υπενδοθηλιακές</a:t>
            </a:r>
            <a:r>
              <a:rPr lang="el-GR" sz="2400" dirty="0" smtClean="0">
                <a:latin typeface="Comic Sans MS" pitchFamily="66" charset="0"/>
              </a:rPr>
              <a:t> και </a:t>
            </a:r>
            <a:r>
              <a:rPr lang="el-GR" sz="2400" dirty="0" err="1" smtClean="0">
                <a:latin typeface="Comic Sans MS" pitchFamily="66" charset="0"/>
              </a:rPr>
              <a:t>υποεπιθηλιακές</a:t>
            </a:r>
            <a:r>
              <a:rPr lang="el-GR" sz="2400" dirty="0" smtClean="0">
                <a:latin typeface="Comic Sans MS" pitchFamily="66" charset="0"/>
              </a:rPr>
              <a:t> εναποθέσεις (μεικτή ΜΣ και ΜΥΣΝ)</a:t>
            </a:r>
            <a:endParaRPr lang="el-GR" sz="2400" dirty="0">
              <a:latin typeface="Comic Sans MS"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endParaRPr lang="el-GR"/>
          </a:p>
        </p:txBody>
      </p:sp>
      <p:pic>
        <p:nvPicPr>
          <p:cNvPr id="22532" name="Picture 4" descr="Cus10052"/>
          <p:cNvPicPr>
            <a:picLocks noGrp="1" noChangeAspect="1" noChangeArrowheads="1"/>
          </p:cNvPicPr>
          <p:nvPr>
            <p:ph type="body" idx="1"/>
          </p:nvPr>
        </p:nvPicPr>
        <p:blipFill>
          <a:blip r:embed="rId2" cstate="print"/>
          <a:srcRect/>
          <a:stretch>
            <a:fillRect/>
          </a:stretch>
        </p:blipFill>
        <p:spPr>
          <a:xfrm>
            <a:off x="2195513" y="476250"/>
            <a:ext cx="4824412" cy="5832475"/>
          </a:xfrm>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ln w="63500">
            <a:solidFill>
              <a:srgbClr val="6600CC"/>
            </a:solidFill>
          </a:ln>
        </p:spPr>
        <p:txBody>
          <a:bodyPr>
            <a:normAutofit fontScale="90000"/>
          </a:bodyPr>
          <a:lstStyle/>
          <a:p>
            <a:r>
              <a:rPr lang="el-GR" sz="3200" b="1" dirty="0" smtClean="0">
                <a:solidFill>
                  <a:srgbClr val="007434"/>
                </a:solidFill>
                <a:latin typeface="Comic Sans MS" pitchFamily="66" charset="0"/>
              </a:rPr>
              <a:t>ΤΥΠΟΥ Ι (80%)</a:t>
            </a:r>
            <a:r>
              <a:rPr lang="en-US" sz="3200" b="1" dirty="0" smtClean="0">
                <a:solidFill>
                  <a:srgbClr val="007434"/>
                </a:solidFill>
                <a:latin typeface="Comic Sans MS" pitchFamily="66" charset="0"/>
              </a:rPr>
              <a:t>: </a:t>
            </a:r>
            <a:r>
              <a:rPr lang="el-GR" sz="3200" b="1" dirty="0" smtClean="0">
                <a:solidFill>
                  <a:srgbClr val="007434"/>
                </a:solidFill>
                <a:latin typeface="Comic Sans MS" pitchFamily="66" charset="0"/>
              </a:rPr>
              <a:t>Πυκνές εναποθέσεις στο </a:t>
            </a:r>
            <a:r>
              <a:rPr lang="en-US" sz="3200" b="1" dirty="0" smtClean="0">
                <a:solidFill>
                  <a:srgbClr val="007434"/>
                </a:solidFill>
                <a:latin typeface="Comic Sans MS" pitchFamily="66" charset="0"/>
              </a:rPr>
              <a:t>               </a:t>
            </a:r>
            <a:r>
              <a:rPr lang="el-GR" sz="3200" b="1" dirty="0" err="1" smtClean="0">
                <a:solidFill>
                  <a:srgbClr val="007434"/>
                </a:solidFill>
                <a:latin typeface="Comic Sans MS" pitchFamily="66" charset="0"/>
              </a:rPr>
              <a:t>μεσάγγειο</a:t>
            </a:r>
            <a:r>
              <a:rPr lang="el-GR" sz="3200" b="1" dirty="0" smtClean="0">
                <a:solidFill>
                  <a:srgbClr val="007434"/>
                </a:solidFill>
                <a:latin typeface="Comic Sans MS" pitchFamily="66" charset="0"/>
              </a:rPr>
              <a:t> και </a:t>
            </a:r>
            <a:r>
              <a:rPr lang="el-GR" sz="3200" b="1" dirty="0" err="1" smtClean="0">
                <a:solidFill>
                  <a:srgbClr val="007434"/>
                </a:solidFill>
                <a:latin typeface="Comic Sans MS" pitchFamily="66" charset="0"/>
              </a:rPr>
              <a:t>υπενδοθηλιακά</a:t>
            </a:r>
            <a:endParaRPr lang="en-US" sz="3200" b="1" dirty="0" smtClean="0">
              <a:solidFill>
                <a:srgbClr val="007434"/>
              </a:solidFill>
              <a:latin typeface="Comic Sans MS" pitchFamily="66" charset="0"/>
            </a:endParaRPr>
          </a:p>
        </p:txBody>
      </p:sp>
      <p:pic>
        <p:nvPicPr>
          <p:cNvPr id="5" name="Picture 2" descr="C:\Users\eleni\Desktop\eikonewΜΕΜΒΡΑΝΟΥΠΕΡΠΛΑΣΤΙΚΗ ΣΠΕΙΡΑΜΑΤΟΝΕΦΡΙΤΙΔΑ\Ανώνυμο-6.jpg"/>
          <p:cNvPicPr>
            <a:picLocks noGrp="1" noChangeAspect="1" noChangeArrowheads="1"/>
          </p:cNvPicPr>
          <p:nvPr>
            <p:ph sz="half" idx="1"/>
          </p:nvPr>
        </p:nvPicPr>
        <p:blipFill>
          <a:blip r:embed="rId2" cstate="print"/>
          <a:stretch>
            <a:fillRect/>
          </a:stretch>
        </p:blipFill>
        <p:spPr bwMode="auto">
          <a:xfrm>
            <a:off x="457200" y="2016047"/>
            <a:ext cx="4038600" cy="3694268"/>
          </a:xfrm>
          <a:prstGeom prst="rect">
            <a:avLst/>
          </a:prstGeom>
          <a:noFill/>
        </p:spPr>
      </p:pic>
      <p:pic>
        <p:nvPicPr>
          <p:cNvPr id="9" name="Picture 2" descr="C:\Users\eleni\Desktop\eikonewΜΕΜΒΡΑΝΟΥΠΕΡΠΛΑΣΤΙΚΗ ΣΠΕΙΡΑΜΑΤΟΝΕΦΡΙΤΙΔΑ\Ανώνυμο-5.jpg"/>
          <p:cNvPicPr>
            <a:picLocks noGrp="1" noChangeAspect="1" noChangeArrowheads="1"/>
          </p:cNvPicPr>
          <p:nvPr>
            <p:ph sz="half" idx="2"/>
          </p:nvPr>
        </p:nvPicPr>
        <p:blipFill>
          <a:blip r:embed="rId3" cstate="print"/>
          <a:stretch>
            <a:fillRect/>
          </a:stretch>
        </p:blipFill>
        <p:spPr bwMode="auto">
          <a:xfrm>
            <a:off x="4648200" y="1934341"/>
            <a:ext cx="4038600" cy="385768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19256" cy="58018"/>
          </a:xfrm>
        </p:spPr>
        <p:txBody>
          <a:bodyPr>
            <a:normAutofit fontScale="90000"/>
          </a:bodyPr>
          <a:lstStyle/>
          <a:p>
            <a:endParaRPr lang="el-GR" dirty="0"/>
          </a:p>
        </p:txBody>
      </p:sp>
      <p:pic>
        <p:nvPicPr>
          <p:cNvPr id="24580" name="Picture 4" descr="Cus10054"/>
          <p:cNvPicPr>
            <a:picLocks noGrp="1" noChangeAspect="1" noChangeArrowheads="1"/>
          </p:cNvPicPr>
          <p:nvPr>
            <p:ph type="body" idx="1"/>
          </p:nvPr>
        </p:nvPicPr>
        <p:blipFill>
          <a:blip r:embed="rId2" cstate="print"/>
          <a:srcRect/>
          <a:stretch>
            <a:fillRect/>
          </a:stretch>
        </p:blipFill>
        <p:spPr>
          <a:xfrm>
            <a:off x="2483768" y="908720"/>
            <a:ext cx="4464050" cy="5111750"/>
          </a:xfrm>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4480</TotalTime>
  <Words>1571</Words>
  <Application>Microsoft Office PowerPoint</Application>
  <PresentationFormat>Προβολή στην οθόνη (4:3)</PresentationFormat>
  <Paragraphs>237</Paragraphs>
  <Slides>49</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49</vt:i4>
      </vt:variant>
    </vt:vector>
  </HeadingPairs>
  <TitlesOfParts>
    <vt:vector size="50" baseType="lpstr">
      <vt:lpstr>Θέμα του Office</vt:lpstr>
      <vt:lpstr>ΜΕΜΒΡΑΝΟΫΠΕΡΠΛΑΣΤΙΚΗ ΣΠΕΙΡΑΜΑΤΟΝΕΦΡΙΤΙΔΑ</vt:lpstr>
      <vt:lpstr>ΜΕΜΒΡΑΝΟΫΠΕΡΠΛΑΣΤΙΚΗ ΣΠΕΙΡΑΜΑΤΟΝΕΦΡΙΤΙΔΑ</vt:lpstr>
      <vt:lpstr>Πάχυνση της ΒΜ λόγω εναποθέσεων ΑΣ και/ή C,είσοδο μεσαγγειακών  και άλλων κυττάρων μεταξύ ΒΜ και ενδοθηλίου και σχηματισμό  νέας ΒΜ (“double-contour”)</vt:lpstr>
      <vt:lpstr> Υπερπλασία του μεσαγγείου (κυττάρων και θεμέλιας ουσίας) και διήθηση από φλεγμονώδη κύτταρα </vt:lpstr>
      <vt:lpstr>ΤΑΞΙΝΟΜΗΣΗ</vt:lpstr>
      <vt:lpstr>ΤΑΞΙΝΟΜΗΣΗ ΒΑΣΕΙ Η/Μ</vt:lpstr>
      <vt:lpstr>Διαφάνεια 7</vt:lpstr>
      <vt:lpstr>ΤΥΠΟΥ Ι (80%): Πυκνές εναποθέσεις στο                μεσάγγειο και υπενδοθηλιακά</vt:lpstr>
      <vt:lpstr>Διαφάνεια 9</vt:lpstr>
      <vt:lpstr>ΤΥΠΟY ΙΙ (15-20%): (DDD). Συνεχείς πυκνές εναποθέσεις (σαν κορδέλα) κατά μήκος της ΒΜ, των σωληναρίων και της κάψας Bowman</vt:lpstr>
      <vt:lpstr>ΤΥΠΟΥ ΙΙ</vt:lpstr>
      <vt:lpstr>Διαφάνεια 12</vt:lpstr>
      <vt:lpstr>Διαφάνεια 13</vt:lpstr>
      <vt:lpstr>Διαφάνεια 14</vt:lpstr>
      <vt:lpstr>Διαφάνεια 15</vt:lpstr>
      <vt:lpstr>ΤΥΠΟΥ Ι :Εναπόθεση ή in situ σχηματισμός ΑΣ  (αντιγόνα από λοιμώδεις παράγοντες, από ενδογενή      ή νεοπλασματικά κύτταρα</vt:lpstr>
      <vt:lpstr>Ενεργοποίηση C</vt:lpstr>
      <vt:lpstr>C3Nef</vt:lpstr>
      <vt:lpstr>  </vt:lpstr>
      <vt:lpstr>Διαφάνεια 20</vt:lpstr>
      <vt:lpstr>Διαφάνεια 21</vt:lpstr>
      <vt:lpstr>ΤΑΞΙΝΟΜΙΣΕΙΣ</vt:lpstr>
      <vt:lpstr>C3 ΣΝ</vt:lpstr>
      <vt:lpstr>C3 ΣΝ</vt:lpstr>
      <vt:lpstr>C3 ΣΝ</vt:lpstr>
      <vt:lpstr>Το Η/Μ μόνο δεν μπορεί να διαφοροδιαγνώσει την ανοσοσυμπλεγματική από την του C</vt:lpstr>
      <vt:lpstr>ΕΠΙΔΗΜΙΟΛΟΓΙΑ</vt:lpstr>
      <vt:lpstr>ΚΛΙΝΙΚΗ ΕΙΚΟΝΑ</vt:lpstr>
      <vt:lpstr>ΚΛΙΝΙΚΗ ΕΙΚΟΝΑ</vt:lpstr>
      <vt:lpstr> </vt:lpstr>
      <vt:lpstr>ΥΠΟΣΥΜΠΛΗΡΩΜΑΤΙΝΑΙΜΙΑ</vt:lpstr>
      <vt:lpstr>ΜΥΣΝ ΙΙ</vt:lpstr>
      <vt:lpstr>Διαφάνεια 33</vt:lpstr>
      <vt:lpstr>Διαφάνεια 34</vt:lpstr>
      <vt:lpstr>ΠΡΟΓΝΩΣΗ</vt:lpstr>
      <vt:lpstr>ΠΡΟΓΝΩΣΤΙΚΟΙ ΔΕΙΚΤΕΣ</vt:lpstr>
      <vt:lpstr>Διαφάνεια 37</vt:lpstr>
      <vt:lpstr> Πριν την απόφαση για το κατάλληλο θεραπευτικό σχήμα πρέπει να προηγηθούν:</vt:lpstr>
      <vt:lpstr>ΘΕΡΑΠΕΙΑ</vt:lpstr>
      <vt:lpstr>ΘΕΡΑΠΕΙΑ</vt:lpstr>
      <vt:lpstr>ΘΕΡΑΠΕΙΑ</vt:lpstr>
      <vt:lpstr>ΘΕΡΑΠΕΙΑ</vt:lpstr>
      <vt:lpstr>ΘΕΡΑΠΕΙΑ</vt:lpstr>
      <vt:lpstr>ΘΕΡΑΠΕΙΑ DDD</vt:lpstr>
      <vt:lpstr>KDIGO</vt:lpstr>
      <vt:lpstr>ΜΕΤΑΜΟΣΧΕΥΣΗ</vt:lpstr>
      <vt:lpstr>ΣΥΜΠΕΡΑΣΜΑ</vt:lpstr>
      <vt:lpstr>Διαφάνεια 48</vt:lpstr>
      <vt:lpstr>Διαφάνεια 49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ΜΕΜΒΡΑΝΟΥΠΕΡΠΛΑΣΤΙΚΗ ΣΠΕΙΡΑΜΑΤΟΝΕΦΡΙΤΙΔΑ</dc:title>
  <dc:creator> </dc:creator>
  <cp:lastModifiedBy>eleni</cp:lastModifiedBy>
  <cp:revision>256</cp:revision>
  <dcterms:created xsi:type="dcterms:W3CDTF">2013-02-28T08:45:56Z</dcterms:created>
  <dcterms:modified xsi:type="dcterms:W3CDTF">2013-03-25T19:14:50Z</dcterms:modified>
</cp:coreProperties>
</file>