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 id="2147483723" r:id="rId4"/>
  </p:sldMasterIdLst>
  <p:notesMasterIdLst>
    <p:notesMasterId r:id="rId64"/>
  </p:notesMasterIdLst>
  <p:sldIdLst>
    <p:sldId id="258" r:id="rId5"/>
    <p:sldId id="259" r:id="rId6"/>
    <p:sldId id="354" r:id="rId7"/>
    <p:sldId id="272" r:id="rId8"/>
    <p:sldId id="273" r:id="rId9"/>
    <p:sldId id="278" r:id="rId10"/>
    <p:sldId id="279" r:id="rId11"/>
    <p:sldId id="263" r:id="rId12"/>
    <p:sldId id="264" r:id="rId13"/>
    <p:sldId id="325" r:id="rId14"/>
    <p:sldId id="271" r:id="rId15"/>
    <p:sldId id="359" r:id="rId16"/>
    <p:sldId id="356" r:id="rId17"/>
    <p:sldId id="285" r:id="rId18"/>
    <p:sldId id="338" r:id="rId19"/>
    <p:sldId id="369" r:id="rId20"/>
    <p:sldId id="370" r:id="rId21"/>
    <p:sldId id="371" r:id="rId22"/>
    <p:sldId id="372" r:id="rId23"/>
    <p:sldId id="373" r:id="rId24"/>
    <p:sldId id="374" r:id="rId25"/>
    <p:sldId id="381" r:id="rId26"/>
    <p:sldId id="382" r:id="rId27"/>
    <p:sldId id="375" r:id="rId28"/>
    <p:sldId id="376" r:id="rId29"/>
    <p:sldId id="291" r:id="rId30"/>
    <p:sldId id="339" r:id="rId31"/>
    <p:sldId id="378" r:id="rId32"/>
    <p:sldId id="298" r:id="rId33"/>
    <p:sldId id="318" r:id="rId34"/>
    <p:sldId id="299" r:id="rId35"/>
    <p:sldId id="319" r:id="rId36"/>
    <p:sldId id="303" r:id="rId37"/>
    <p:sldId id="320" r:id="rId38"/>
    <p:sldId id="304" r:id="rId39"/>
    <p:sldId id="322" r:id="rId40"/>
    <p:sldId id="305" r:id="rId41"/>
    <p:sldId id="321" r:id="rId42"/>
    <p:sldId id="361" r:id="rId43"/>
    <p:sldId id="379" r:id="rId44"/>
    <p:sldId id="310" r:id="rId45"/>
    <p:sldId id="380" r:id="rId46"/>
    <p:sldId id="387" r:id="rId47"/>
    <p:sldId id="384" r:id="rId48"/>
    <p:sldId id="343" r:id="rId49"/>
    <p:sldId id="344" r:id="rId50"/>
    <p:sldId id="317" r:id="rId51"/>
    <p:sldId id="385" r:id="rId52"/>
    <p:sldId id="334" r:id="rId53"/>
    <p:sldId id="335" r:id="rId54"/>
    <p:sldId id="366" r:id="rId55"/>
    <p:sldId id="347" r:id="rId56"/>
    <p:sldId id="348" r:id="rId57"/>
    <p:sldId id="350" r:id="rId58"/>
    <p:sldId id="351" r:id="rId59"/>
    <p:sldId id="386" r:id="rId60"/>
    <p:sldId id="364" r:id="rId61"/>
    <p:sldId id="367" r:id="rId62"/>
    <p:sldId id="368" r:id="rId6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9" autoAdjust="0"/>
    <p:restoredTop sz="94660"/>
  </p:normalViewPr>
  <p:slideViewPr>
    <p:cSldViewPr>
      <p:cViewPr>
        <p:scale>
          <a:sx n="100" d="100"/>
          <a:sy n="100" d="100"/>
        </p:scale>
        <p:origin x="-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B1BAE-7F2C-44F9-9565-FF371B361E59}" type="datetimeFigureOut">
              <a:rPr lang="el-GR" smtClean="0"/>
              <a:pPr/>
              <a:t>20/11/2012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1A60F-9107-4B85-87E5-F71CADDB3B0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1B6A6-47ED-47DA-8293-955FE0FABEA8}" type="slidenum">
              <a:rPr lang="el-GR"/>
              <a:pPr/>
              <a:t>1</a:t>
            </a:fld>
            <a:endParaRPr lang="el-G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23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24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98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dirty="0" smtClean="0"/>
          </a:p>
        </p:txBody>
      </p:sp>
      <p:sp>
        <p:nvSpPr>
          <p:cNvPr id="798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4C58F8-47E8-4BB9-B010-42AFE6000864}" type="slidenum">
              <a:rPr lang="el-GR"/>
              <a:pPr/>
              <a:t>25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26</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29</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31</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33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35</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37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04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2BE26B-FA9D-40F4-B5E6-B05A0C5A2FEB}" type="slidenum">
              <a:rPr lang="el-GR"/>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34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349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9CF44-32EC-455E-8CDA-2E410FBA315E}" type="slidenum">
              <a:rPr lang="el-GR"/>
              <a:pPr/>
              <a:t>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11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6C1A79-FCE7-42A2-9390-199E90BB69E9}" type="slidenum">
              <a:rPr lang="el-GR" smtClean="0"/>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7171"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l-GR"/>
            </a:p>
          </p:txBody>
        </p:sp>
        <p:sp>
          <p:nvSpPr>
            <p:cNvPr id="7172"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l-GR"/>
            </a:p>
          </p:txBody>
        </p:sp>
        <p:sp>
          <p:nvSpPr>
            <p:cNvPr id="7173"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7174"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7175"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7176"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7177"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7178"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7179"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l-GR"/>
            </a:p>
          </p:txBody>
        </p:sp>
      </p:grpSp>
      <p:sp>
        <p:nvSpPr>
          <p:cNvPr id="7180" name="Rectangle 12"/>
          <p:cNvSpPr>
            <a:spLocks noGrp="1" noChangeArrowheads="1"/>
          </p:cNvSpPr>
          <p:nvPr>
            <p:ph type="ctrTitle" sz="quarter"/>
          </p:nvPr>
        </p:nvSpPr>
        <p:spPr>
          <a:xfrm>
            <a:off x="685800" y="2057400"/>
            <a:ext cx="7772400" cy="1143000"/>
          </a:xfrm>
        </p:spPr>
        <p:txBody>
          <a:bodyPr/>
          <a:lstStyle>
            <a:lvl1pPr>
              <a:defRPr/>
            </a:lvl1pPr>
          </a:lstStyle>
          <a:p>
            <a:r>
              <a:rPr lang="el-GR"/>
              <a:t>Κάντε κλικ για να επεξεργαστείτε τον τίτλο</a:t>
            </a:r>
          </a:p>
        </p:txBody>
      </p:sp>
      <p:sp>
        <p:nvSpPr>
          <p:cNvPr id="7181"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7182" name="Rectangle 14"/>
          <p:cNvSpPr>
            <a:spLocks noGrp="1" noChangeArrowheads="1"/>
          </p:cNvSpPr>
          <p:nvPr>
            <p:ph type="dt" sz="quarter" idx="2"/>
          </p:nvPr>
        </p:nvSpPr>
        <p:spPr/>
        <p:txBody>
          <a:bodyPr/>
          <a:lstStyle>
            <a:lvl1pPr>
              <a:defRPr/>
            </a:lvl1pPr>
          </a:lstStyle>
          <a:p>
            <a:endParaRPr lang="el-GR"/>
          </a:p>
        </p:txBody>
      </p:sp>
      <p:sp>
        <p:nvSpPr>
          <p:cNvPr id="7183" name="Rectangle 15"/>
          <p:cNvSpPr>
            <a:spLocks noGrp="1" noChangeArrowheads="1"/>
          </p:cNvSpPr>
          <p:nvPr>
            <p:ph type="ftr" sz="quarter" idx="3"/>
          </p:nvPr>
        </p:nvSpPr>
        <p:spPr/>
        <p:txBody>
          <a:bodyPr/>
          <a:lstStyle>
            <a:lvl1pPr>
              <a:defRPr/>
            </a:lvl1pPr>
          </a:lstStyle>
          <a:p>
            <a:endParaRPr lang="el-GR"/>
          </a:p>
        </p:txBody>
      </p:sp>
      <p:sp>
        <p:nvSpPr>
          <p:cNvPr id="7184" name="Rectangle 16"/>
          <p:cNvSpPr>
            <a:spLocks noGrp="1" noChangeArrowheads="1"/>
          </p:cNvSpPr>
          <p:nvPr>
            <p:ph type="sldNum" sz="quarter" idx="4"/>
          </p:nvPr>
        </p:nvSpPr>
        <p:spPr/>
        <p:txBody>
          <a:bodyPr/>
          <a:lstStyle>
            <a:lvl1pPr>
              <a:defRPr/>
            </a:lvl1pPr>
          </a:lstStyle>
          <a:p>
            <a:fld id="{6A510E61-1D9A-4A1E-B209-B4A1E82A5CAE}"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73F44BF-E38B-4D52-8786-ABEC5A47510C}"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5021572-3A02-4E8A-891B-44D2FA3B8DC3}"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685800" y="1981200"/>
            <a:ext cx="7772400" cy="4114800"/>
          </a:xfrm>
        </p:spPr>
        <p:txBody>
          <a:bodyPr/>
          <a:lstStyle/>
          <a:p>
            <a:endParaRPr lang="el-GR"/>
          </a:p>
        </p:txBody>
      </p:sp>
      <p:sp>
        <p:nvSpPr>
          <p:cNvPr id="4" name="3 - Θέση ημερομηνίας"/>
          <p:cNvSpPr>
            <a:spLocks noGrp="1"/>
          </p:cNvSpPr>
          <p:nvPr>
            <p:ph type="dt" sz="half" idx="10"/>
          </p:nvPr>
        </p:nvSpPr>
        <p:spPr>
          <a:xfrm>
            <a:off x="685800" y="6248400"/>
            <a:ext cx="19050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8400"/>
            <a:ext cx="1905000" cy="457200"/>
          </a:xfrm>
        </p:spPr>
        <p:txBody>
          <a:bodyPr/>
          <a:lstStyle>
            <a:lvl1pPr>
              <a:defRPr/>
            </a:lvl1pPr>
          </a:lstStyle>
          <a:p>
            <a:fld id="{641F1792-8150-429E-814A-455DCAEF52CB}"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77AFA53-49D4-45EA-BC7D-320E600E6F30}"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pPr/>
              <a:t>20/11/2012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7171"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l-GR">
                <a:solidFill>
                  <a:srgbClr val="FFFFFF"/>
                </a:solidFill>
              </a:endParaRPr>
            </a:p>
          </p:txBody>
        </p:sp>
        <p:sp>
          <p:nvSpPr>
            <p:cNvPr id="7172"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l-GR">
                <a:solidFill>
                  <a:srgbClr val="FFFFFF"/>
                </a:solidFill>
              </a:endParaRPr>
            </a:p>
          </p:txBody>
        </p:sp>
        <p:sp>
          <p:nvSpPr>
            <p:cNvPr id="7173"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7174"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7175"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7176"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7177"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7178"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7179"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l-GR">
                <a:solidFill>
                  <a:srgbClr val="FFFFFF"/>
                </a:solidFill>
              </a:endParaRPr>
            </a:p>
          </p:txBody>
        </p:sp>
      </p:grpSp>
      <p:sp>
        <p:nvSpPr>
          <p:cNvPr id="7180" name="Rectangle 12"/>
          <p:cNvSpPr>
            <a:spLocks noGrp="1" noChangeArrowheads="1"/>
          </p:cNvSpPr>
          <p:nvPr>
            <p:ph type="ctrTitle" sz="quarter"/>
          </p:nvPr>
        </p:nvSpPr>
        <p:spPr>
          <a:xfrm>
            <a:off x="685800" y="2057400"/>
            <a:ext cx="7772400" cy="1143000"/>
          </a:xfrm>
        </p:spPr>
        <p:txBody>
          <a:bodyPr/>
          <a:lstStyle>
            <a:lvl1pPr>
              <a:defRPr/>
            </a:lvl1pPr>
          </a:lstStyle>
          <a:p>
            <a:r>
              <a:rPr lang="el-GR"/>
              <a:t>Κάντε κλικ για να επεξεργαστείτε τον τίτλο</a:t>
            </a:r>
          </a:p>
        </p:txBody>
      </p:sp>
      <p:sp>
        <p:nvSpPr>
          <p:cNvPr id="7181"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7182" name="Rectangle 14"/>
          <p:cNvSpPr>
            <a:spLocks noGrp="1" noChangeArrowheads="1"/>
          </p:cNvSpPr>
          <p:nvPr>
            <p:ph type="dt" sz="quarter" idx="2"/>
          </p:nvPr>
        </p:nvSpPr>
        <p:spPr/>
        <p:txBody>
          <a:bodyPr/>
          <a:lstStyle>
            <a:lvl1pPr>
              <a:defRPr/>
            </a:lvl1pPr>
          </a:lstStyle>
          <a:p>
            <a:endParaRPr lang="el-GR">
              <a:solidFill>
                <a:srgbClr val="FFFFFF"/>
              </a:solidFill>
            </a:endParaRPr>
          </a:p>
        </p:txBody>
      </p:sp>
      <p:sp>
        <p:nvSpPr>
          <p:cNvPr id="7183" name="Rectangle 15"/>
          <p:cNvSpPr>
            <a:spLocks noGrp="1" noChangeArrowheads="1"/>
          </p:cNvSpPr>
          <p:nvPr>
            <p:ph type="ftr" sz="quarter" idx="3"/>
          </p:nvPr>
        </p:nvSpPr>
        <p:spPr/>
        <p:txBody>
          <a:bodyPr/>
          <a:lstStyle>
            <a:lvl1pPr>
              <a:defRPr/>
            </a:lvl1pPr>
          </a:lstStyle>
          <a:p>
            <a:endParaRPr lang="el-GR">
              <a:solidFill>
                <a:srgbClr val="FFFFFF"/>
              </a:solidFill>
            </a:endParaRPr>
          </a:p>
        </p:txBody>
      </p:sp>
      <p:sp>
        <p:nvSpPr>
          <p:cNvPr id="7184" name="Rectangle 16"/>
          <p:cNvSpPr>
            <a:spLocks noGrp="1" noChangeArrowheads="1"/>
          </p:cNvSpPr>
          <p:nvPr>
            <p:ph type="sldNum" sz="quarter" idx="4"/>
          </p:nvPr>
        </p:nvSpPr>
        <p:spPr/>
        <p:txBody>
          <a:bodyPr/>
          <a:lstStyle>
            <a:lvl1pPr>
              <a:defRPr/>
            </a:lvl1pPr>
          </a:lstStyle>
          <a:p>
            <a:fld id="{6A510E61-1D9A-4A1E-B209-B4A1E82A5CAE}"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6" name="5 - Θέση αριθμού διαφάνειας"/>
          <p:cNvSpPr>
            <a:spLocks noGrp="1"/>
          </p:cNvSpPr>
          <p:nvPr>
            <p:ph type="sldNum" sz="quarter" idx="12"/>
          </p:nvPr>
        </p:nvSpPr>
        <p:spPr/>
        <p:txBody>
          <a:bodyPr/>
          <a:lstStyle>
            <a:lvl1pPr>
              <a:defRPr/>
            </a:lvl1pPr>
          </a:lstStyle>
          <a:p>
            <a:fld id="{577AFA53-49D4-45EA-BC7D-320E600E6F30}"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6" name="5 - Θέση αριθμού διαφάνειας"/>
          <p:cNvSpPr>
            <a:spLocks noGrp="1"/>
          </p:cNvSpPr>
          <p:nvPr>
            <p:ph type="sldNum" sz="quarter" idx="12"/>
          </p:nvPr>
        </p:nvSpPr>
        <p:spPr/>
        <p:txBody>
          <a:bodyPr/>
          <a:lstStyle>
            <a:lvl1pPr>
              <a:defRPr/>
            </a:lvl1pPr>
          </a:lstStyle>
          <a:p>
            <a:fld id="{F364FB23-CC2A-473D-B1D1-E3938F5BD588}"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7" name="6 - Θέση αριθμού διαφάνειας"/>
          <p:cNvSpPr>
            <a:spLocks noGrp="1"/>
          </p:cNvSpPr>
          <p:nvPr>
            <p:ph type="sldNum" sz="quarter" idx="12"/>
          </p:nvPr>
        </p:nvSpPr>
        <p:spPr/>
        <p:txBody>
          <a:bodyPr/>
          <a:lstStyle>
            <a:lvl1pPr>
              <a:defRPr/>
            </a:lvl1pPr>
          </a:lstStyle>
          <a:p>
            <a:fld id="{7A1CDF03-1431-4C94-97A8-46E866D15641}"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8" name="7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9" name="8 - Θέση αριθμού διαφάνειας"/>
          <p:cNvSpPr>
            <a:spLocks noGrp="1"/>
          </p:cNvSpPr>
          <p:nvPr>
            <p:ph type="sldNum" sz="quarter" idx="12"/>
          </p:nvPr>
        </p:nvSpPr>
        <p:spPr/>
        <p:txBody>
          <a:bodyPr/>
          <a:lstStyle>
            <a:lvl1pPr>
              <a:defRPr/>
            </a:lvl1pPr>
          </a:lstStyle>
          <a:p>
            <a:fld id="{C894D596-FD9E-4257-80A0-0C7185B055F4}"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4" name="3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5" name="4 - Θέση αριθμού διαφάνειας"/>
          <p:cNvSpPr>
            <a:spLocks noGrp="1"/>
          </p:cNvSpPr>
          <p:nvPr>
            <p:ph type="sldNum" sz="quarter" idx="12"/>
          </p:nvPr>
        </p:nvSpPr>
        <p:spPr/>
        <p:txBody>
          <a:bodyPr/>
          <a:lstStyle>
            <a:lvl1pPr>
              <a:defRPr/>
            </a:lvl1pPr>
          </a:lstStyle>
          <a:p>
            <a:fld id="{5AAA2032-3BA9-49A4-ACD5-E0D7B10109C7}"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F364FB23-CC2A-473D-B1D1-E3938F5BD588}" type="slidenum">
              <a:rPr lang="el-G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3" name="2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4" name="3 - Θέση αριθμού διαφάνειας"/>
          <p:cNvSpPr>
            <a:spLocks noGrp="1"/>
          </p:cNvSpPr>
          <p:nvPr>
            <p:ph type="sldNum" sz="quarter" idx="12"/>
          </p:nvPr>
        </p:nvSpPr>
        <p:spPr/>
        <p:txBody>
          <a:bodyPr/>
          <a:lstStyle>
            <a:lvl1pPr>
              <a:defRPr/>
            </a:lvl1pPr>
          </a:lstStyle>
          <a:p>
            <a:fld id="{6DD75A0E-3B23-488F-962F-142F091DF52D}"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7" name="6 - Θέση αριθμού διαφάνειας"/>
          <p:cNvSpPr>
            <a:spLocks noGrp="1"/>
          </p:cNvSpPr>
          <p:nvPr>
            <p:ph type="sldNum" sz="quarter" idx="12"/>
          </p:nvPr>
        </p:nvSpPr>
        <p:spPr/>
        <p:txBody>
          <a:bodyPr/>
          <a:lstStyle>
            <a:lvl1pPr>
              <a:defRPr/>
            </a:lvl1pPr>
          </a:lstStyle>
          <a:p>
            <a:fld id="{71502370-B4A6-432E-BF75-1B57369B23D0}"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6" name="5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7" name="6 - Θέση αριθμού διαφάνειας"/>
          <p:cNvSpPr>
            <a:spLocks noGrp="1"/>
          </p:cNvSpPr>
          <p:nvPr>
            <p:ph type="sldNum" sz="quarter" idx="12"/>
          </p:nvPr>
        </p:nvSpPr>
        <p:spPr/>
        <p:txBody>
          <a:bodyPr/>
          <a:lstStyle>
            <a:lvl1pPr>
              <a:defRPr/>
            </a:lvl1pPr>
          </a:lstStyle>
          <a:p>
            <a:fld id="{F59CCE25-686A-475B-BDA7-8AC1256BCEB8}"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6" name="5 - Θέση αριθμού διαφάνειας"/>
          <p:cNvSpPr>
            <a:spLocks noGrp="1"/>
          </p:cNvSpPr>
          <p:nvPr>
            <p:ph type="sldNum" sz="quarter" idx="12"/>
          </p:nvPr>
        </p:nvSpPr>
        <p:spPr/>
        <p:txBody>
          <a:bodyPr/>
          <a:lstStyle>
            <a:lvl1pPr>
              <a:defRPr/>
            </a:lvl1pPr>
          </a:lstStyle>
          <a:p>
            <a:fld id="{773F44BF-E38B-4D52-8786-ABEC5A47510C}"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FFFFFF"/>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FFFFFF"/>
              </a:solidFill>
            </a:endParaRPr>
          </a:p>
        </p:txBody>
      </p:sp>
      <p:sp>
        <p:nvSpPr>
          <p:cNvPr id="6" name="5 - Θέση αριθμού διαφάνειας"/>
          <p:cNvSpPr>
            <a:spLocks noGrp="1"/>
          </p:cNvSpPr>
          <p:nvPr>
            <p:ph type="sldNum" sz="quarter" idx="12"/>
          </p:nvPr>
        </p:nvSpPr>
        <p:spPr/>
        <p:txBody>
          <a:bodyPr/>
          <a:lstStyle>
            <a:lvl1pPr>
              <a:defRPr/>
            </a:lvl1pPr>
          </a:lstStyle>
          <a:p>
            <a:fld id="{65021572-3A02-4E8A-891B-44D2FA3B8DC3}"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685800" y="1981200"/>
            <a:ext cx="7772400" cy="4114800"/>
          </a:xfrm>
        </p:spPr>
        <p:txBody>
          <a:bodyPr/>
          <a:lstStyle/>
          <a:p>
            <a:endParaRPr lang="el-GR"/>
          </a:p>
        </p:txBody>
      </p:sp>
      <p:sp>
        <p:nvSpPr>
          <p:cNvPr id="4" name="3 - Θέση ημερομηνίας"/>
          <p:cNvSpPr>
            <a:spLocks noGrp="1"/>
          </p:cNvSpPr>
          <p:nvPr>
            <p:ph type="dt" sz="half" idx="10"/>
          </p:nvPr>
        </p:nvSpPr>
        <p:spPr>
          <a:xfrm>
            <a:off x="685800" y="6248400"/>
            <a:ext cx="1905000" cy="457200"/>
          </a:xfrm>
        </p:spPr>
        <p:txBody>
          <a:bodyPr/>
          <a:lstStyle>
            <a:lvl1pPr>
              <a:defRPr/>
            </a:lvl1pPr>
          </a:lstStyle>
          <a:p>
            <a:endParaRPr lang="el-GR">
              <a:solidFill>
                <a:srgbClr val="FFFFFF"/>
              </a:solidFill>
            </a:endParaRP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solidFill>
                <a:srgbClr val="FFFFFF"/>
              </a:solidFill>
            </a:endParaRPr>
          </a:p>
        </p:txBody>
      </p:sp>
      <p:sp>
        <p:nvSpPr>
          <p:cNvPr id="6" name="5 - Θέση αριθμού διαφάνειας"/>
          <p:cNvSpPr>
            <a:spLocks noGrp="1"/>
          </p:cNvSpPr>
          <p:nvPr>
            <p:ph type="sldNum" sz="quarter" idx="12"/>
          </p:nvPr>
        </p:nvSpPr>
        <p:spPr>
          <a:xfrm>
            <a:off x="6553200" y="6248400"/>
            <a:ext cx="1905000" cy="457200"/>
          </a:xfrm>
        </p:spPr>
        <p:txBody>
          <a:bodyPr/>
          <a:lstStyle>
            <a:lvl1pPr>
              <a:defRPr/>
            </a:lvl1pPr>
          </a:lstStyle>
          <a:p>
            <a:fld id="{641F1792-8150-429E-814A-455DCAEF52CB}" type="slidenum">
              <a:rPr lang="el-GR">
                <a:solidFill>
                  <a:srgbClr val="FFFFFF"/>
                </a:solidFill>
              </a:rPr>
              <a:pPr/>
              <a:t>‹#›</a:t>
            </a:fld>
            <a:endParaRPr lang="el-GR">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A1CDF03-1431-4C94-97A8-46E866D15641}" type="slidenum">
              <a:rPr lang="el-G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C894D596-FD9E-4257-80A0-0C7185B055F4}"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5AAA2032-3BA9-49A4-ACD5-E0D7B10109C7}"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6DD75A0E-3B23-488F-962F-142F091DF52D}"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1502370-B4A6-432E-BF75-1B57369B23D0}"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59CCE25-686A-475B-BDA7-8AC1256BCEB8}"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9525" y="-20638"/>
            <a:ext cx="9153525" cy="6878638"/>
            <a:chOff x="-6" y="-13"/>
            <a:chExt cx="5766" cy="4333"/>
          </a:xfrm>
        </p:grpSpPr>
        <p:sp>
          <p:nvSpPr>
            <p:cNvPr id="6147"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l-GR"/>
            </a:p>
          </p:txBody>
        </p:sp>
        <p:sp>
          <p:nvSpPr>
            <p:cNvPr id="6148" name="Freeform 1028"/>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l-GR"/>
            </a:p>
          </p:txBody>
        </p:sp>
        <p:sp>
          <p:nvSpPr>
            <p:cNvPr id="6149" name="Freeform 1029"/>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6150" name="Freeform 1030"/>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6151" name="Freeform 1031"/>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6152" name="Freeform 1032"/>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6153" name="Freeform 1033"/>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6154" name="Freeform 1034"/>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6155" name="Freeform 1035"/>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l-GR"/>
            </a:p>
          </p:txBody>
        </p:sp>
      </p:grpSp>
      <p:sp>
        <p:nvSpPr>
          <p:cNvPr id="6156" name="Rectangle 103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6157" name="Rectangle 103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158" name="Rectangle 103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latin typeface="+mn-lt"/>
              </a:defRPr>
            </a:lvl1pPr>
          </a:lstStyle>
          <a:p>
            <a:endParaRPr lang="el-GR"/>
          </a:p>
        </p:txBody>
      </p:sp>
      <p:sp>
        <p:nvSpPr>
          <p:cNvPr id="6159" name="Rectangle 103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latin typeface="+mn-lt"/>
              </a:defRPr>
            </a:lvl1pPr>
          </a:lstStyle>
          <a:p>
            <a:endParaRPr lang="el-GR"/>
          </a:p>
        </p:txBody>
      </p:sp>
      <p:sp>
        <p:nvSpPr>
          <p:cNvPr id="6160" name="Rectangle 104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latin typeface="+mn-lt"/>
              </a:defRPr>
            </a:lvl1pPr>
          </a:lstStyle>
          <a:p>
            <a:fld id="{AB24EF79-C12C-4297-99A8-4DC09D083092}"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17BCB-A168-4145-92CF-7CB2554DBAE0}" type="datetimeFigureOut">
              <a:rPr lang="el-GR" smtClean="0"/>
              <a:pPr/>
              <a:t>20/11/2012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F9542-1944-4DA3-9483-66D6F1CBB75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9525" y="-20638"/>
            <a:ext cx="9153525" cy="6878638"/>
            <a:chOff x="-6" y="-13"/>
            <a:chExt cx="5766" cy="4333"/>
          </a:xfrm>
        </p:grpSpPr>
        <p:sp>
          <p:nvSpPr>
            <p:cNvPr id="6147"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l-GR">
                <a:solidFill>
                  <a:srgbClr val="FFFFFF"/>
                </a:solidFill>
              </a:endParaRPr>
            </a:p>
          </p:txBody>
        </p:sp>
        <p:sp>
          <p:nvSpPr>
            <p:cNvPr id="6148" name="Freeform 1028"/>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l-GR">
                <a:solidFill>
                  <a:srgbClr val="FFFFFF"/>
                </a:solidFill>
              </a:endParaRPr>
            </a:p>
          </p:txBody>
        </p:sp>
        <p:sp>
          <p:nvSpPr>
            <p:cNvPr id="6149" name="Freeform 1029"/>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6150" name="Freeform 1030"/>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6151" name="Freeform 1031"/>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6152" name="Freeform 1032"/>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6153" name="Freeform 1033"/>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6154" name="Freeform 1034"/>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solidFill>
                  <a:srgbClr val="FFFFFF"/>
                </a:solidFill>
              </a:endParaRPr>
            </a:p>
          </p:txBody>
        </p:sp>
        <p:sp>
          <p:nvSpPr>
            <p:cNvPr id="6155" name="Freeform 1035"/>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l-GR">
                <a:solidFill>
                  <a:srgbClr val="FFFFFF"/>
                </a:solidFill>
              </a:endParaRPr>
            </a:p>
          </p:txBody>
        </p:sp>
      </p:grpSp>
      <p:sp>
        <p:nvSpPr>
          <p:cNvPr id="6156" name="Rectangle 103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6157" name="Rectangle 103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158" name="Rectangle 103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latin typeface="+mn-lt"/>
              </a:defRPr>
            </a:lvl1pPr>
          </a:lstStyle>
          <a:p>
            <a:endParaRPr lang="el-GR">
              <a:solidFill>
                <a:srgbClr val="FFFFFF"/>
              </a:solidFill>
            </a:endParaRPr>
          </a:p>
        </p:txBody>
      </p:sp>
      <p:sp>
        <p:nvSpPr>
          <p:cNvPr id="6159" name="Rectangle 103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latin typeface="+mn-lt"/>
              </a:defRPr>
            </a:lvl1pPr>
          </a:lstStyle>
          <a:p>
            <a:endParaRPr lang="el-GR">
              <a:solidFill>
                <a:srgbClr val="FFFFFF"/>
              </a:solidFill>
            </a:endParaRPr>
          </a:p>
        </p:txBody>
      </p:sp>
      <p:sp>
        <p:nvSpPr>
          <p:cNvPr id="6160" name="Rectangle 104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latin typeface="+mn-lt"/>
              </a:defRPr>
            </a:lvl1pPr>
          </a:lstStyle>
          <a:p>
            <a:fld id="{AB24EF79-C12C-4297-99A8-4DC09D083092}" type="slidenum">
              <a:rPr lang="el-GR">
                <a:solidFill>
                  <a:srgbClr val="FFFFFF"/>
                </a:solidFill>
              </a:rPr>
              <a:pPr/>
              <a:t>‹#›</a:t>
            </a:fld>
            <a:endParaRPr lang="el-GR">
              <a:solidFill>
                <a:srgbClr val="FFFFFF"/>
              </a:solidFill>
            </a:endParaRPr>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17BCB-A168-4145-92CF-7CB2554DBAE0}" type="datetimeFigureOut">
              <a:rPr lang="el-GR" smtClean="0">
                <a:solidFill>
                  <a:prstClr val="black">
                    <a:tint val="75000"/>
                  </a:prstClr>
                </a:solidFill>
              </a:rPr>
              <a:pPr/>
              <a:t>20/11/2012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F9542-1944-4DA3-9483-66D6F1CBB75E}"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14282" y="692696"/>
            <a:ext cx="8143932" cy="2308324"/>
          </a:xfrm>
          <a:prstGeom prst="rect">
            <a:avLst/>
          </a:prstGeom>
        </p:spPr>
        <p:txBody>
          <a:bodyPr wrap="square">
            <a:spAutoFit/>
          </a:bodyPr>
          <a:lstStyle/>
          <a:p>
            <a:pPr algn="ctr"/>
            <a:r>
              <a:rPr lang="el-GR" sz="4800" u="sng" dirty="0" smtClean="0">
                <a:solidFill>
                  <a:schemeClr val="tx2">
                    <a:lumMod val="75000"/>
                  </a:schemeClr>
                </a:solidFill>
                <a:latin typeface="Comic Sans MS" pitchFamily="66" charset="0"/>
                <a:cs typeface="Tahoma" pitchFamily="34" charset="0"/>
              </a:rPr>
              <a:t>Εστιακή τμηματική </a:t>
            </a:r>
            <a:r>
              <a:rPr lang="el-GR" sz="4800" u="sng" dirty="0" err="1" smtClean="0">
                <a:solidFill>
                  <a:schemeClr val="tx2">
                    <a:lumMod val="75000"/>
                  </a:schemeClr>
                </a:solidFill>
                <a:latin typeface="Comic Sans MS" pitchFamily="66" charset="0"/>
                <a:cs typeface="Tahoma" pitchFamily="34" charset="0"/>
              </a:rPr>
              <a:t>σπειραματοσκλήρυνση</a:t>
            </a:r>
            <a:r>
              <a:rPr lang="el-GR" sz="4800" u="sng" dirty="0" smtClean="0">
                <a:solidFill>
                  <a:schemeClr val="tx2">
                    <a:lumMod val="75000"/>
                  </a:schemeClr>
                </a:solidFill>
                <a:latin typeface="Comic Sans MS" pitchFamily="66" charset="0"/>
                <a:cs typeface="Tahoma" pitchFamily="34" charset="0"/>
              </a:rPr>
              <a:t/>
            </a:r>
            <a:br>
              <a:rPr lang="el-GR" sz="4800" u="sng" dirty="0" smtClean="0">
                <a:solidFill>
                  <a:schemeClr val="tx2">
                    <a:lumMod val="75000"/>
                  </a:schemeClr>
                </a:solidFill>
                <a:latin typeface="Comic Sans MS" pitchFamily="66" charset="0"/>
                <a:cs typeface="Tahoma" pitchFamily="34" charset="0"/>
              </a:rPr>
            </a:br>
            <a:r>
              <a:rPr lang="en-US" sz="4800" u="sng" dirty="0" smtClean="0">
                <a:solidFill>
                  <a:schemeClr val="tx2">
                    <a:lumMod val="75000"/>
                  </a:schemeClr>
                </a:solidFill>
                <a:latin typeface="Comic Sans MS" pitchFamily="66" charset="0"/>
                <a:cs typeface="Tahoma" pitchFamily="34" charset="0"/>
              </a:rPr>
              <a:t>(FSGS)</a:t>
            </a:r>
            <a:endParaRPr lang="el-GR" sz="4800" dirty="0">
              <a:solidFill>
                <a:schemeClr val="tx2">
                  <a:lumMod val="75000"/>
                </a:schemeClr>
              </a:solidFill>
              <a:latin typeface="Comic Sans MS" pitchFamily="66" charset="0"/>
            </a:endParaRPr>
          </a:p>
        </p:txBody>
      </p:sp>
      <p:sp>
        <p:nvSpPr>
          <p:cNvPr id="3" name="Rectangle 5"/>
          <p:cNvSpPr txBox="1">
            <a:spLocks noChangeArrowheads="1"/>
          </p:cNvSpPr>
          <p:nvPr/>
        </p:nvSpPr>
        <p:spPr>
          <a:xfrm>
            <a:off x="1571604" y="3857628"/>
            <a:ext cx="5904656" cy="1752600"/>
          </a:xfrm>
          <a:prstGeom prst="rect">
            <a:avLst/>
          </a:prstGeom>
          <a:noFill/>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l-GR" sz="3200" b="0" i="0" u="none" strike="noStrike" kern="0" cap="none" spc="0" normalizeH="0" baseline="0" noProof="0" dirty="0" err="1" smtClean="0">
                <a:ln>
                  <a:noFill/>
                </a:ln>
                <a:solidFill>
                  <a:schemeClr val="tx1"/>
                </a:solidFill>
                <a:effectLst/>
                <a:uLnTx/>
                <a:uFillTx/>
                <a:latin typeface="Comic Sans MS" pitchFamily="66" charset="0"/>
              </a:rPr>
              <a:t>Αφεντάκης</a:t>
            </a:r>
            <a:r>
              <a:rPr kumimoji="0" lang="el-GR" sz="3200" b="0" i="0" u="none" strike="noStrike" kern="0" cap="none" spc="0" normalizeH="0" baseline="0" noProof="0" dirty="0" smtClean="0">
                <a:ln>
                  <a:noFill/>
                </a:ln>
                <a:solidFill>
                  <a:schemeClr val="tx1"/>
                </a:solidFill>
                <a:effectLst/>
                <a:uLnTx/>
                <a:uFillTx/>
                <a:latin typeface="Comic Sans MS" pitchFamily="66" charset="0"/>
              </a:rPr>
              <a:t> Νίκος</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l-GR" sz="3200" b="0" i="0" u="none" strike="noStrike" kern="0" cap="none" spc="0" normalizeH="0" baseline="0" noProof="0" dirty="0" smtClean="0">
                <a:ln>
                  <a:noFill/>
                </a:ln>
                <a:solidFill>
                  <a:schemeClr val="tx1"/>
                </a:solidFill>
                <a:effectLst/>
                <a:uLnTx/>
                <a:uFillTx/>
                <a:latin typeface="Comic Sans MS" pitchFamily="66" charset="0"/>
              </a:rPr>
              <a:t>Νεφρολόγος</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l-GR" sz="3200" b="0" i="0" u="none" strike="noStrike" kern="0" cap="none" spc="0" normalizeH="0" baseline="0" noProof="0" dirty="0" smtClean="0">
                <a:ln>
                  <a:noFill/>
                </a:ln>
                <a:solidFill>
                  <a:schemeClr val="tx1"/>
                </a:solidFill>
                <a:effectLst/>
                <a:uLnTx/>
                <a:uFillTx/>
                <a:latin typeface="Comic Sans MS" pitchFamily="66" charset="0"/>
              </a:rPr>
              <a:t>ΓΝΑ Γ. </a:t>
            </a:r>
            <a:r>
              <a:rPr kumimoji="0" lang="el-GR" sz="3200" b="0" i="0" u="none" strike="noStrike" kern="0" cap="none" spc="0" normalizeH="0" baseline="0" noProof="0" dirty="0" smtClean="0">
                <a:ln>
                  <a:noFill/>
                </a:ln>
                <a:solidFill>
                  <a:schemeClr val="tx1"/>
                </a:solidFill>
                <a:effectLst/>
                <a:uLnTx/>
                <a:uFillTx/>
                <a:latin typeface="Comic Sans MS" pitchFamily="66" charset="0"/>
              </a:rPr>
              <a:t>Γεννηματάς</a:t>
            </a:r>
            <a:endParaRPr kumimoji="0" lang="en-US" sz="32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algn="ctr" defTabSz="914400" rtl="0" eaLnBrk="1" fontAlgn="base" latinLnBrk="0" hangingPunct="1">
              <a:lnSpc>
                <a:spcPct val="100000"/>
              </a:lnSpc>
              <a:spcBef>
                <a:spcPct val="20000"/>
              </a:spcBef>
              <a:spcAft>
                <a:spcPct val="0"/>
              </a:spcAft>
              <a:buClrTx/>
              <a:buSzTx/>
              <a:tabLst/>
              <a:defRPr/>
            </a:pPr>
            <a:r>
              <a:rPr lang="en-US" sz="3200" kern="0" smtClean="0">
                <a:latin typeface="Comic Sans MS" pitchFamily="66" charset="0"/>
              </a:rPr>
              <a:t>2012</a:t>
            </a:r>
            <a:endParaRPr kumimoji="0" lang="el-GR" sz="3200" b="0" i="0" u="none" strike="noStrike" kern="0" cap="none" spc="0" normalizeH="0" baseline="0" noProof="0" dirty="0" smtClean="0">
              <a:ln>
                <a:noFill/>
              </a:ln>
              <a:solidFill>
                <a:schemeClr val="tx1"/>
              </a:solidFill>
              <a:effectLst/>
              <a:uLnTx/>
              <a:uFillTx/>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611188" y="1341438"/>
            <a:ext cx="7993062" cy="366712"/>
          </a:xfrm>
          <a:prstGeom prst="rect">
            <a:avLst/>
          </a:prstGeom>
          <a:noFill/>
          <a:ln w="9525">
            <a:noFill/>
            <a:miter lim="800000"/>
            <a:headEnd/>
            <a:tailEnd/>
          </a:ln>
        </p:spPr>
        <p:txBody>
          <a:bodyPr>
            <a:spAutoFit/>
          </a:bodyPr>
          <a:lstStyle/>
          <a:p>
            <a:pPr>
              <a:spcBef>
                <a:spcPct val="50000"/>
              </a:spcBef>
            </a:pPr>
            <a:endParaRPr lang="el-GR" sz="1800"/>
          </a:p>
        </p:txBody>
      </p:sp>
      <p:sp>
        <p:nvSpPr>
          <p:cNvPr id="19460" name="Text Box 6"/>
          <p:cNvSpPr txBox="1">
            <a:spLocks noChangeArrowheads="1"/>
          </p:cNvSpPr>
          <p:nvPr/>
        </p:nvSpPr>
        <p:spPr bwMode="auto">
          <a:xfrm>
            <a:off x="827088" y="1557338"/>
            <a:ext cx="3384550" cy="366712"/>
          </a:xfrm>
          <a:prstGeom prst="rect">
            <a:avLst/>
          </a:prstGeom>
          <a:noFill/>
          <a:ln w="9525">
            <a:noFill/>
            <a:miter lim="800000"/>
            <a:headEnd/>
            <a:tailEnd/>
          </a:ln>
        </p:spPr>
        <p:txBody>
          <a:bodyPr>
            <a:spAutoFit/>
          </a:bodyPr>
          <a:lstStyle/>
          <a:p>
            <a:pPr>
              <a:spcBef>
                <a:spcPct val="50000"/>
              </a:spcBef>
            </a:pPr>
            <a:r>
              <a:rPr lang="el-GR" sz="1800" b="1" dirty="0">
                <a:solidFill>
                  <a:srgbClr val="FF0066"/>
                </a:solidFill>
              </a:rPr>
              <a:t>ΕΠΙΠΤΩΣΗ</a:t>
            </a:r>
          </a:p>
        </p:txBody>
      </p:sp>
      <p:sp>
        <p:nvSpPr>
          <p:cNvPr id="19461" name="Text Box 7"/>
          <p:cNvSpPr txBox="1">
            <a:spLocks noChangeArrowheads="1"/>
          </p:cNvSpPr>
          <p:nvPr/>
        </p:nvSpPr>
        <p:spPr bwMode="auto">
          <a:xfrm>
            <a:off x="3706813" y="1125538"/>
            <a:ext cx="2736850" cy="366712"/>
          </a:xfrm>
          <a:prstGeom prst="rect">
            <a:avLst/>
          </a:prstGeom>
          <a:noFill/>
          <a:ln w="9525">
            <a:noFill/>
            <a:miter lim="800000"/>
            <a:headEnd/>
            <a:tailEnd/>
          </a:ln>
        </p:spPr>
        <p:txBody>
          <a:bodyPr>
            <a:spAutoFit/>
          </a:bodyPr>
          <a:lstStyle/>
          <a:p>
            <a:pPr>
              <a:spcBef>
                <a:spcPct val="50000"/>
              </a:spcBef>
            </a:pPr>
            <a:r>
              <a:rPr lang="el-GR" sz="1800"/>
              <a:t>1960-1970    (7-10%)</a:t>
            </a:r>
          </a:p>
        </p:txBody>
      </p:sp>
      <p:sp>
        <p:nvSpPr>
          <p:cNvPr id="19462" name="Text Box 8"/>
          <p:cNvSpPr txBox="1">
            <a:spLocks noChangeArrowheads="1"/>
          </p:cNvSpPr>
          <p:nvPr/>
        </p:nvSpPr>
        <p:spPr bwMode="auto">
          <a:xfrm>
            <a:off x="3708400" y="2054225"/>
            <a:ext cx="3311525" cy="366713"/>
          </a:xfrm>
          <a:prstGeom prst="rect">
            <a:avLst/>
          </a:prstGeom>
          <a:noFill/>
          <a:ln w="9525">
            <a:noFill/>
            <a:miter lim="800000"/>
            <a:headEnd/>
            <a:tailEnd/>
          </a:ln>
        </p:spPr>
        <p:txBody>
          <a:bodyPr>
            <a:spAutoFit/>
          </a:bodyPr>
          <a:lstStyle/>
          <a:p>
            <a:pPr>
              <a:spcBef>
                <a:spcPct val="50000"/>
              </a:spcBef>
            </a:pPr>
            <a:r>
              <a:rPr lang="el-GR" sz="1800"/>
              <a:t>1993   (20-60%)</a:t>
            </a:r>
          </a:p>
        </p:txBody>
      </p:sp>
      <p:sp>
        <p:nvSpPr>
          <p:cNvPr id="19463" name="Text Box 9"/>
          <p:cNvSpPr txBox="1">
            <a:spLocks noChangeArrowheads="1"/>
          </p:cNvSpPr>
          <p:nvPr/>
        </p:nvSpPr>
        <p:spPr bwMode="auto">
          <a:xfrm>
            <a:off x="857224" y="2786058"/>
            <a:ext cx="7920038" cy="2430462"/>
          </a:xfrm>
          <a:prstGeom prst="rect">
            <a:avLst/>
          </a:prstGeom>
          <a:noFill/>
          <a:ln w="9525">
            <a:noFill/>
            <a:miter lim="800000"/>
            <a:headEnd/>
            <a:tailEnd/>
          </a:ln>
        </p:spPr>
        <p:txBody>
          <a:bodyPr>
            <a:spAutoFit/>
          </a:bodyPr>
          <a:lstStyle/>
          <a:p>
            <a:pPr>
              <a:spcBef>
                <a:spcPct val="50000"/>
              </a:spcBef>
            </a:pPr>
            <a:r>
              <a:rPr lang="el-GR" sz="1800" b="1" dirty="0">
                <a:solidFill>
                  <a:srgbClr val="FF0066"/>
                </a:solidFill>
              </a:rPr>
              <a:t>ΗΛΙΚΙΑ</a:t>
            </a:r>
            <a:r>
              <a:rPr lang="el-GR" sz="1800" b="1" dirty="0">
                <a:solidFill>
                  <a:schemeClr val="accent2"/>
                </a:solidFill>
              </a:rPr>
              <a:t> </a:t>
            </a:r>
            <a:r>
              <a:rPr lang="el-GR" sz="1800" b="1" dirty="0"/>
              <a:t>  </a:t>
            </a:r>
            <a:r>
              <a:rPr lang="en-US" sz="1800" b="1" dirty="0"/>
              <a:t>: </a:t>
            </a:r>
            <a:r>
              <a:rPr lang="el-GR" sz="1800" b="1" dirty="0"/>
              <a:t>ΠΟΙΚΙΛΛΕΙ ΣΗΜΑΝΤΙΚΑ</a:t>
            </a:r>
          </a:p>
          <a:p>
            <a:pPr>
              <a:spcBef>
                <a:spcPct val="50000"/>
              </a:spcBef>
            </a:pPr>
            <a:r>
              <a:rPr lang="el-GR" sz="1800" b="1" dirty="0">
                <a:solidFill>
                  <a:srgbClr val="FF0066"/>
                </a:solidFill>
              </a:rPr>
              <a:t>ΦΥΛΗ</a:t>
            </a:r>
            <a:r>
              <a:rPr lang="el-GR" sz="1800" b="1" dirty="0">
                <a:solidFill>
                  <a:srgbClr val="FF0000"/>
                </a:solidFill>
              </a:rPr>
              <a:t> </a:t>
            </a:r>
            <a:r>
              <a:rPr lang="en-US" sz="1800" b="1" dirty="0">
                <a:solidFill>
                  <a:srgbClr val="FF0000"/>
                </a:solidFill>
              </a:rPr>
              <a:t> </a:t>
            </a:r>
            <a:r>
              <a:rPr lang="en-US" sz="1800" b="1" dirty="0"/>
              <a:t>  :   </a:t>
            </a:r>
            <a:r>
              <a:rPr lang="el-GR" sz="1800" b="1" dirty="0"/>
              <a:t>ΣΥΧΝΟΤΗΤΑ (</a:t>
            </a:r>
            <a:r>
              <a:rPr lang="el-GR" sz="1800" b="1" dirty="0" err="1" smtClean="0"/>
              <a:t>Αφροαμερικάνοι</a:t>
            </a:r>
            <a:r>
              <a:rPr lang="el-GR" sz="1800" b="1" dirty="0"/>
              <a:t>, Ισπανοί)</a:t>
            </a:r>
          </a:p>
          <a:p>
            <a:pPr>
              <a:spcBef>
                <a:spcPct val="50000"/>
              </a:spcBef>
            </a:pPr>
            <a:r>
              <a:rPr lang="el-GR" sz="1800" b="1" dirty="0">
                <a:solidFill>
                  <a:srgbClr val="FF0066"/>
                </a:solidFill>
              </a:rPr>
              <a:t>ΓΕΝΟΣ</a:t>
            </a:r>
            <a:r>
              <a:rPr lang="el-GR" sz="1800" b="1" dirty="0">
                <a:solidFill>
                  <a:srgbClr val="FF0000"/>
                </a:solidFill>
              </a:rPr>
              <a:t> </a:t>
            </a:r>
            <a:r>
              <a:rPr lang="el-GR" sz="1800" b="1" dirty="0"/>
              <a:t> </a:t>
            </a:r>
            <a:r>
              <a:rPr lang="en-US" sz="1800" b="1" dirty="0"/>
              <a:t>:  </a:t>
            </a:r>
            <a:r>
              <a:rPr lang="el-GR" sz="1800" b="1" dirty="0"/>
              <a:t>ΠΡΟΣΒΑΛΛΟΝΤΑΙ ΣΥΧΝΟΤΕΡΑ ΟΙ ΑΝΤΡΕΣ</a:t>
            </a:r>
          </a:p>
          <a:p>
            <a:pPr>
              <a:spcBef>
                <a:spcPct val="50000"/>
              </a:spcBef>
            </a:pPr>
            <a:r>
              <a:rPr lang="el-GR" sz="1800" b="1" dirty="0">
                <a:solidFill>
                  <a:srgbClr val="FF0066"/>
                </a:solidFill>
              </a:rPr>
              <a:t>ΚΛΗΡΟΝΟΜΙΚΟΤΗΤΑ</a:t>
            </a:r>
            <a:r>
              <a:rPr lang="el-GR" sz="1800" b="1" dirty="0">
                <a:solidFill>
                  <a:srgbClr val="FF0000"/>
                </a:solidFill>
              </a:rPr>
              <a:t> </a:t>
            </a:r>
            <a:r>
              <a:rPr lang="en-US" sz="1800" b="1" dirty="0">
                <a:solidFill>
                  <a:srgbClr val="FF0000"/>
                </a:solidFill>
              </a:rPr>
              <a:t>:</a:t>
            </a:r>
            <a:r>
              <a:rPr lang="en-US" sz="1800" b="1" dirty="0"/>
              <a:t> </a:t>
            </a:r>
            <a:r>
              <a:rPr lang="el-GR" sz="1800" b="1" dirty="0"/>
              <a:t>ΣΠΟΡΑΔΙΚΗ ΕΤΣΣ</a:t>
            </a:r>
            <a:endParaRPr lang="en-US" sz="1800" b="1" dirty="0"/>
          </a:p>
          <a:p>
            <a:pPr>
              <a:spcBef>
                <a:spcPct val="50000"/>
              </a:spcBef>
            </a:pPr>
            <a:r>
              <a:rPr lang="en-US" sz="1800" b="1" dirty="0"/>
              <a:t>                                        </a:t>
            </a:r>
            <a:r>
              <a:rPr lang="el-GR" sz="1800" b="1" dirty="0" smtClean="0"/>
              <a:t>      ΑΥΤΟΣΩΜΑΤΙΚΗ </a:t>
            </a:r>
            <a:r>
              <a:rPr lang="el-GR" sz="1800" b="1" dirty="0"/>
              <a:t>ΕΠΙΚΡΑΤΟΥΣΑ ΕΤΣΣ</a:t>
            </a:r>
            <a:endParaRPr lang="en-US" sz="1800" b="1" dirty="0"/>
          </a:p>
          <a:p>
            <a:pPr>
              <a:spcBef>
                <a:spcPct val="50000"/>
              </a:spcBef>
            </a:pPr>
            <a:r>
              <a:rPr lang="en-US" sz="1800" b="1" dirty="0"/>
              <a:t>                                        </a:t>
            </a:r>
            <a:r>
              <a:rPr lang="el-GR" sz="1800" b="1" dirty="0" smtClean="0"/>
              <a:t>      ΑΥΤΟΣΩΜΑΤΙΚΗ </a:t>
            </a:r>
            <a:r>
              <a:rPr lang="el-GR" sz="1800" b="1" dirty="0"/>
              <a:t>ΥΠΟΛΛΕΙΠΟΜΕΝΗ ΕΤΣΣ</a:t>
            </a:r>
          </a:p>
        </p:txBody>
      </p:sp>
      <p:sp>
        <p:nvSpPr>
          <p:cNvPr id="19464" name="Line 10"/>
          <p:cNvSpPr>
            <a:spLocks noChangeShapeType="1"/>
          </p:cNvSpPr>
          <p:nvPr/>
        </p:nvSpPr>
        <p:spPr bwMode="auto">
          <a:xfrm flipV="1">
            <a:off x="2268538" y="1412875"/>
            <a:ext cx="1366837" cy="287338"/>
          </a:xfrm>
          <a:prstGeom prst="line">
            <a:avLst/>
          </a:prstGeom>
          <a:noFill/>
          <a:ln w="9525">
            <a:solidFill>
              <a:schemeClr val="tx1"/>
            </a:solidFill>
            <a:round/>
            <a:headEnd/>
            <a:tailEnd type="triangle" w="med" len="med"/>
          </a:ln>
        </p:spPr>
        <p:txBody>
          <a:bodyPr/>
          <a:lstStyle/>
          <a:p>
            <a:endParaRPr lang="el-GR"/>
          </a:p>
        </p:txBody>
      </p:sp>
      <p:sp>
        <p:nvSpPr>
          <p:cNvPr id="19465" name="Line 11"/>
          <p:cNvSpPr>
            <a:spLocks noChangeShapeType="1"/>
          </p:cNvSpPr>
          <p:nvPr/>
        </p:nvSpPr>
        <p:spPr bwMode="auto">
          <a:xfrm>
            <a:off x="2268538" y="1700213"/>
            <a:ext cx="1366837" cy="576262"/>
          </a:xfrm>
          <a:prstGeom prst="line">
            <a:avLst/>
          </a:prstGeom>
          <a:noFill/>
          <a:ln w="9525">
            <a:solidFill>
              <a:schemeClr val="tx1"/>
            </a:solidFill>
            <a:round/>
            <a:headEnd/>
            <a:tailEnd type="triangle" w="med" len="med"/>
          </a:ln>
        </p:spPr>
        <p:txBody>
          <a:bodyPr/>
          <a:lstStyle/>
          <a:p>
            <a:endParaRPr lang="el-GR"/>
          </a:p>
        </p:txBody>
      </p:sp>
      <p:sp>
        <p:nvSpPr>
          <p:cNvPr id="19466" name="Line 13"/>
          <p:cNvSpPr>
            <a:spLocks noChangeShapeType="1"/>
          </p:cNvSpPr>
          <p:nvPr/>
        </p:nvSpPr>
        <p:spPr bwMode="auto">
          <a:xfrm flipV="1">
            <a:off x="1979613" y="3357563"/>
            <a:ext cx="0" cy="215900"/>
          </a:xfrm>
          <a:prstGeom prst="line">
            <a:avLst/>
          </a:prstGeom>
          <a:noFill/>
          <a:ln w="9525">
            <a:solidFill>
              <a:schemeClr val="tx1"/>
            </a:solidFill>
            <a:round/>
            <a:headEnd/>
            <a:tailEnd type="triangle" w="med" len="med"/>
          </a:ln>
        </p:spPr>
        <p:txBody>
          <a:bodyPr/>
          <a:lstStyle/>
          <a:p>
            <a:endParaRPr lang="el-GR"/>
          </a:p>
        </p:txBody>
      </p:sp>
      <p:sp>
        <p:nvSpPr>
          <p:cNvPr id="19467" name="Line 14"/>
          <p:cNvSpPr>
            <a:spLocks noChangeShapeType="1"/>
          </p:cNvSpPr>
          <p:nvPr/>
        </p:nvSpPr>
        <p:spPr bwMode="auto">
          <a:xfrm>
            <a:off x="4857752" y="6072206"/>
            <a:ext cx="3382963" cy="0"/>
          </a:xfrm>
          <a:prstGeom prst="line">
            <a:avLst/>
          </a:prstGeom>
          <a:noFill/>
          <a:ln w="9525">
            <a:solidFill>
              <a:schemeClr val="tx1"/>
            </a:solidFill>
            <a:round/>
            <a:headEnd/>
            <a:tailEnd/>
          </a:ln>
        </p:spPr>
        <p:txBody>
          <a:bodyPr/>
          <a:lstStyle/>
          <a:p>
            <a:endParaRPr lang="el-GR"/>
          </a:p>
        </p:txBody>
      </p:sp>
      <p:sp>
        <p:nvSpPr>
          <p:cNvPr id="19468" name="Text Box 15"/>
          <p:cNvSpPr txBox="1">
            <a:spLocks noChangeArrowheads="1"/>
          </p:cNvSpPr>
          <p:nvPr/>
        </p:nvSpPr>
        <p:spPr bwMode="auto">
          <a:xfrm>
            <a:off x="4786314" y="6072206"/>
            <a:ext cx="5545137" cy="366712"/>
          </a:xfrm>
          <a:prstGeom prst="rect">
            <a:avLst/>
          </a:prstGeom>
          <a:noFill/>
          <a:ln w="9525">
            <a:noFill/>
            <a:miter lim="800000"/>
            <a:headEnd/>
            <a:tailEnd/>
          </a:ln>
        </p:spPr>
        <p:txBody>
          <a:bodyPr wrap="square">
            <a:spAutoFit/>
          </a:bodyPr>
          <a:lstStyle/>
          <a:p>
            <a:pPr>
              <a:spcBef>
                <a:spcPct val="50000"/>
              </a:spcBef>
            </a:pPr>
            <a:r>
              <a:rPr lang="en-US" sz="1800" i="1" dirty="0"/>
              <a:t>Kidney </a:t>
            </a:r>
            <a:r>
              <a:rPr lang="en-US" sz="1800" i="1" dirty="0" err="1"/>
              <a:t>Int</a:t>
            </a:r>
            <a:r>
              <a:rPr lang="en-US" sz="1800" i="1" dirty="0"/>
              <a:t> </a:t>
            </a:r>
            <a:r>
              <a:rPr lang="en-US" sz="1800" i="1" dirty="0" err="1"/>
              <a:t>Vol</a:t>
            </a:r>
            <a:r>
              <a:rPr lang="en-US" sz="1800" i="1" dirty="0"/>
              <a:t> 66 (2004) : 1294-1302</a:t>
            </a:r>
            <a:endParaRPr lang="el-GR" sz="1800" i="1" dirty="0"/>
          </a:p>
        </p:txBody>
      </p:sp>
      <p:sp>
        <p:nvSpPr>
          <p:cNvPr id="13" name="Text 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spcBef>
                <a:spcPct val="50000"/>
              </a:spcBef>
            </a:pPr>
            <a:r>
              <a:rPr lang="el-GR" sz="3200" b="1" dirty="0">
                <a:solidFill>
                  <a:schemeClr val="tx2">
                    <a:lumMod val="75000"/>
                  </a:schemeClr>
                </a:solidFill>
                <a:latin typeface="Comic Sans MS" pitchFamily="66" charset="0"/>
              </a:rPr>
              <a:t>ΙΔΙΟΠΑΘΗΣ </a:t>
            </a:r>
            <a:r>
              <a:rPr lang="en-US" sz="3200" b="1" dirty="0" smtClean="0">
                <a:solidFill>
                  <a:schemeClr val="tx2">
                    <a:lumMod val="75000"/>
                  </a:schemeClr>
                </a:solidFill>
                <a:latin typeface="Comic Sans MS" pitchFamily="66" charset="0"/>
              </a:rPr>
              <a:t>FSGS</a:t>
            </a:r>
            <a:r>
              <a:rPr lang="el-GR" sz="3200" b="1" dirty="0" smtClean="0">
                <a:solidFill>
                  <a:schemeClr val="tx2">
                    <a:lumMod val="75000"/>
                  </a:schemeClr>
                </a:solidFill>
                <a:latin typeface="Comic Sans MS" pitchFamily="66" charset="0"/>
              </a:rPr>
              <a:t>-ΕΠΙΔΗΜΙΟΛΟΓΙΚΑ </a:t>
            </a:r>
            <a:r>
              <a:rPr lang="el-GR" sz="3200" b="1" dirty="0">
                <a:solidFill>
                  <a:schemeClr val="tx2">
                    <a:lumMod val="75000"/>
                  </a:schemeClr>
                </a:solidFill>
                <a:latin typeface="Comic Sans MS" pitchFamily="66" charset="0"/>
              </a:rPr>
              <a:t>ΔΕΔΟΜΕΝΑ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395288" y="1196975"/>
            <a:ext cx="8569325" cy="4494213"/>
          </a:xfrm>
          <a:prstGeom prst="rect">
            <a:avLst/>
          </a:prstGeom>
          <a:noFill/>
          <a:ln w="9525">
            <a:noFill/>
            <a:miter lim="800000"/>
            <a:headEnd/>
            <a:tailEnd/>
          </a:ln>
        </p:spPr>
        <p:txBody>
          <a:bodyPr>
            <a:spAutoFit/>
          </a:bodyPr>
          <a:lstStyle/>
          <a:p>
            <a:pPr>
              <a:spcBef>
                <a:spcPct val="50000"/>
              </a:spcBef>
            </a:pPr>
            <a:r>
              <a:rPr lang="el-GR" dirty="0">
                <a:solidFill>
                  <a:srgbClr val="FF0000"/>
                </a:solidFill>
                <a:latin typeface="Comic Sans MS" pitchFamily="66" charset="0"/>
              </a:rPr>
              <a:t>                                         </a:t>
            </a:r>
            <a:r>
              <a:rPr lang="el-GR" b="1" dirty="0">
                <a:solidFill>
                  <a:srgbClr val="FF0000"/>
                </a:solidFill>
                <a:latin typeface="Comic Sans MS" pitchFamily="66" charset="0"/>
              </a:rPr>
              <a:t> ΕΝΗΛΙΚΕΣ    </a:t>
            </a:r>
            <a:r>
              <a:rPr lang="el-GR" dirty="0">
                <a:solidFill>
                  <a:srgbClr val="FF0000"/>
                </a:solidFill>
                <a:latin typeface="Comic Sans MS" pitchFamily="66" charset="0"/>
              </a:rPr>
              <a:t>                               </a:t>
            </a:r>
            <a:r>
              <a:rPr lang="el-GR" b="1" dirty="0">
                <a:solidFill>
                  <a:srgbClr val="FF0000"/>
                </a:solidFill>
                <a:latin typeface="Comic Sans MS" pitchFamily="66" charset="0"/>
              </a:rPr>
              <a:t>ΠΑΙΔΙΑ</a:t>
            </a:r>
          </a:p>
          <a:p>
            <a:pPr>
              <a:spcBef>
                <a:spcPct val="50000"/>
              </a:spcBef>
            </a:pPr>
            <a:r>
              <a:rPr lang="el-GR" b="1" dirty="0">
                <a:latin typeface="Comic Sans MS" pitchFamily="66" charset="0"/>
              </a:rPr>
              <a:t>ΝΕΦΡΩΣΙΚΟ          </a:t>
            </a:r>
            <a:r>
              <a:rPr lang="el-GR" dirty="0">
                <a:latin typeface="Comic Sans MS" pitchFamily="66" charset="0"/>
              </a:rPr>
              <a:t>                70%                                           90%</a:t>
            </a:r>
          </a:p>
          <a:p>
            <a:pPr>
              <a:spcBef>
                <a:spcPct val="50000"/>
              </a:spcBef>
            </a:pPr>
            <a:endParaRPr lang="el-GR" dirty="0">
              <a:latin typeface="Comic Sans MS" pitchFamily="66" charset="0"/>
            </a:endParaRPr>
          </a:p>
          <a:p>
            <a:pPr>
              <a:spcBef>
                <a:spcPct val="50000"/>
              </a:spcBef>
            </a:pPr>
            <a:r>
              <a:rPr lang="el-GR" b="1" dirty="0">
                <a:latin typeface="Comic Sans MS" pitchFamily="66" charset="0"/>
              </a:rPr>
              <a:t>ΥΠΕΡΤΑΣΗ   </a:t>
            </a:r>
            <a:r>
              <a:rPr lang="el-GR" dirty="0">
                <a:latin typeface="Comic Sans MS" pitchFamily="66" charset="0"/>
              </a:rPr>
              <a:t>                          45%                                           30%</a:t>
            </a:r>
          </a:p>
          <a:p>
            <a:pPr>
              <a:spcBef>
                <a:spcPct val="50000"/>
              </a:spcBef>
            </a:pPr>
            <a:endParaRPr lang="el-GR" dirty="0">
              <a:latin typeface="Comic Sans MS" pitchFamily="66" charset="0"/>
            </a:endParaRPr>
          </a:p>
          <a:p>
            <a:pPr>
              <a:spcBef>
                <a:spcPct val="50000"/>
              </a:spcBef>
            </a:pPr>
            <a:r>
              <a:rPr lang="el-GR" b="1" dirty="0">
                <a:latin typeface="Comic Sans MS" pitchFamily="66" charset="0"/>
              </a:rPr>
              <a:t>ΑΙΜΑΤΟΥΡΙΑ           </a:t>
            </a:r>
            <a:r>
              <a:rPr lang="el-GR" b="1" dirty="0" smtClean="0">
                <a:latin typeface="Comic Sans MS" pitchFamily="66" charset="0"/>
              </a:rPr>
              <a:t>  </a:t>
            </a:r>
            <a:r>
              <a:rPr lang="el-GR" dirty="0" smtClean="0">
                <a:latin typeface="Comic Sans MS" pitchFamily="66" charset="0"/>
              </a:rPr>
              <a:t>      </a:t>
            </a:r>
            <a:r>
              <a:rPr lang="el-GR" dirty="0">
                <a:latin typeface="Comic Sans MS" pitchFamily="66" charset="0"/>
              </a:rPr>
              <a:t>45%                                           55%</a:t>
            </a:r>
          </a:p>
          <a:p>
            <a:pPr>
              <a:spcBef>
                <a:spcPct val="50000"/>
              </a:spcBef>
            </a:pPr>
            <a:endParaRPr lang="el-GR" dirty="0">
              <a:latin typeface="Comic Sans MS" pitchFamily="66" charset="0"/>
            </a:endParaRPr>
          </a:p>
          <a:p>
            <a:pPr>
              <a:spcBef>
                <a:spcPct val="50000"/>
              </a:spcBef>
            </a:pPr>
            <a:r>
              <a:rPr lang="el-GR" b="1" dirty="0">
                <a:latin typeface="Comic Sans MS" pitchFamily="66" charset="0"/>
              </a:rPr>
              <a:t>ΕΚΠΤΩΣΗ ΝΕΦΡΙΚΗΣ</a:t>
            </a:r>
            <a:r>
              <a:rPr lang="el-GR" dirty="0">
                <a:latin typeface="Comic Sans MS" pitchFamily="66" charset="0"/>
              </a:rPr>
              <a:t>            30%                                           20%</a:t>
            </a:r>
            <a:endParaRPr lang="en-US" dirty="0">
              <a:latin typeface="Comic Sans MS" pitchFamily="66" charset="0"/>
            </a:endParaRPr>
          </a:p>
          <a:p>
            <a:pPr>
              <a:spcBef>
                <a:spcPct val="50000"/>
              </a:spcBef>
            </a:pPr>
            <a:r>
              <a:rPr lang="en-US" dirty="0">
                <a:latin typeface="Comic Sans MS" pitchFamily="66" charset="0"/>
              </a:rPr>
              <a:t>     </a:t>
            </a:r>
            <a:r>
              <a:rPr lang="el-GR" b="1" dirty="0">
                <a:latin typeface="Comic Sans MS" pitchFamily="66" charset="0"/>
              </a:rPr>
              <a:t>ΛΕΙΤΟΥΡΓΙΑΣ</a:t>
            </a:r>
          </a:p>
          <a:p>
            <a:pPr>
              <a:spcBef>
                <a:spcPct val="50000"/>
              </a:spcBef>
            </a:pPr>
            <a:endParaRPr lang="el-GR" dirty="0">
              <a:latin typeface="Comic Sans MS" pitchFamily="66" charset="0"/>
            </a:endParaRPr>
          </a:p>
          <a:p>
            <a:pPr>
              <a:spcBef>
                <a:spcPct val="50000"/>
              </a:spcBef>
            </a:pPr>
            <a:r>
              <a:rPr lang="el-GR" b="1" dirty="0">
                <a:latin typeface="Comic Sans MS" pitchFamily="66" charset="0"/>
              </a:rPr>
              <a:t>ΑΝΔΡΕΣ</a:t>
            </a:r>
            <a:r>
              <a:rPr lang="el-GR" dirty="0">
                <a:latin typeface="Comic Sans MS" pitchFamily="66" charset="0"/>
              </a:rPr>
              <a:t>                                  60%                                            55%</a:t>
            </a:r>
          </a:p>
        </p:txBody>
      </p:sp>
      <p:sp>
        <p:nvSpPr>
          <p:cNvPr id="21508" name="Line 6"/>
          <p:cNvSpPr>
            <a:spLocks noChangeShapeType="1"/>
          </p:cNvSpPr>
          <p:nvPr/>
        </p:nvSpPr>
        <p:spPr bwMode="auto">
          <a:xfrm>
            <a:off x="2916238" y="6308725"/>
            <a:ext cx="5543550" cy="0"/>
          </a:xfrm>
          <a:prstGeom prst="line">
            <a:avLst/>
          </a:prstGeom>
          <a:noFill/>
          <a:ln w="9525">
            <a:solidFill>
              <a:schemeClr val="tx1"/>
            </a:solidFill>
            <a:round/>
            <a:headEnd/>
            <a:tailEnd/>
          </a:ln>
        </p:spPr>
        <p:txBody>
          <a:bodyPr/>
          <a:lstStyle/>
          <a:p>
            <a:endParaRPr lang="el-GR"/>
          </a:p>
        </p:txBody>
      </p:sp>
      <p:sp>
        <p:nvSpPr>
          <p:cNvPr id="21509" name="Text Box 7"/>
          <p:cNvSpPr txBox="1">
            <a:spLocks noChangeArrowheads="1"/>
          </p:cNvSpPr>
          <p:nvPr/>
        </p:nvSpPr>
        <p:spPr bwMode="auto">
          <a:xfrm>
            <a:off x="2771775" y="6381750"/>
            <a:ext cx="6121400" cy="336550"/>
          </a:xfrm>
          <a:prstGeom prst="rect">
            <a:avLst/>
          </a:prstGeom>
          <a:noFill/>
          <a:ln w="9525">
            <a:noFill/>
            <a:miter lim="800000"/>
            <a:headEnd/>
            <a:tailEnd/>
          </a:ln>
        </p:spPr>
        <p:txBody>
          <a:bodyPr>
            <a:spAutoFit/>
          </a:bodyPr>
          <a:lstStyle/>
          <a:p>
            <a:pPr>
              <a:spcBef>
                <a:spcPct val="50000"/>
              </a:spcBef>
            </a:pPr>
            <a:r>
              <a:rPr lang="en-US" sz="1600" i="1"/>
              <a:t>Massry and Classock’s Textbook Nephrology 2001; </a:t>
            </a:r>
            <a:r>
              <a:rPr lang="el-GR" sz="1600" i="1"/>
              <a:t>(</a:t>
            </a:r>
            <a:r>
              <a:rPr lang="en-US" sz="1600" i="1"/>
              <a:t>699-706</a:t>
            </a:r>
            <a:r>
              <a:rPr lang="el-GR" sz="1600" i="1"/>
              <a:t>)</a:t>
            </a:r>
          </a:p>
        </p:txBody>
      </p:sp>
      <p:sp>
        <p:nvSpPr>
          <p:cNvPr id="6" name="Text Box 4"/>
          <p:cNvSpPr txBox="1">
            <a:spLocks noChangeArrowheads="1"/>
          </p:cNvSpPr>
          <p:nvPr/>
        </p:nvSpPr>
        <p:spPr bwMode="auto">
          <a:xfrm>
            <a:off x="0" y="260350"/>
            <a:ext cx="9144000" cy="457200"/>
          </a:xfrm>
          <a:prstGeom prst="rect">
            <a:avLst/>
          </a:prstGeom>
          <a:noFill/>
          <a:ln w="9525">
            <a:noFill/>
            <a:miter lim="800000"/>
            <a:headEnd/>
            <a:tailEnd/>
          </a:ln>
        </p:spPr>
        <p:txBody>
          <a:bodyPr>
            <a:spAutoFit/>
          </a:bodyPr>
          <a:lstStyle/>
          <a:p>
            <a:pPr algn="ctr">
              <a:spcBef>
                <a:spcPct val="50000"/>
              </a:spcBef>
            </a:pPr>
            <a:r>
              <a:rPr lang="el-GR" sz="2400" b="1" dirty="0" smtClean="0">
                <a:solidFill>
                  <a:schemeClr val="tx2">
                    <a:lumMod val="75000"/>
                  </a:schemeClr>
                </a:solidFill>
                <a:latin typeface="Comic Sans MS" pitchFamily="66" charset="0"/>
              </a:rPr>
              <a:t> </a:t>
            </a:r>
            <a:r>
              <a:rPr lang="el-GR" sz="2400" b="1" dirty="0">
                <a:solidFill>
                  <a:schemeClr val="tx2">
                    <a:lumMod val="75000"/>
                  </a:schemeClr>
                </a:solidFill>
                <a:latin typeface="Comic Sans MS" pitchFamily="66" charset="0"/>
              </a:rPr>
              <a:t>ΚΛΙΝΙΚΗ ΕΙΚΟΝΑ </a:t>
            </a:r>
            <a:r>
              <a:rPr lang="en-US" sz="2400" b="1" dirty="0" smtClean="0">
                <a:solidFill>
                  <a:schemeClr val="tx2">
                    <a:lumMod val="75000"/>
                  </a:schemeClr>
                </a:solidFill>
                <a:latin typeface="Comic Sans MS" pitchFamily="66" charset="0"/>
              </a:rPr>
              <a:t>FSGS</a:t>
            </a:r>
            <a:endParaRPr lang="el-GR" sz="24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0" y="1125538"/>
            <a:ext cx="9144000" cy="3668712"/>
          </a:xfrm>
          <a:prstGeom prst="rect">
            <a:avLst/>
          </a:prstGeom>
          <a:noFill/>
          <a:ln w="9525">
            <a:noFill/>
            <a:miter lim="800000"/>
            <a:headEnd/>
            <a:tailEnd/>
          </a:ln>
        </p:spPr>
        <p:txBody>
          <a:bodyPr>
            <a:spAutoFit/>
          </a:bodyPr>
          <a:lstStyle/>
          <a:p>
            <a:pPr>
              <a:spcBef>
                <a:spcPct val="50000"/>
              </a:spcBef>
            </a:pPr>
            <a:r>
              <a:rPr lang="el-GR" dirty="0">
                <a:solidFill>
                  <a:srgbClr val="FF0000"/>
                </a:solidFill>
              </a:rPr>
              <a:t>                                                                        </a:t>
            </a:r>
            <a:r>
              <a:rPr lang="en-US" dirty="0">
                <a:solidFill>
                  <a:srgbClr val="FF0000"/>
                </a:solidFill>
              </a:rPr>
              <a:t>      </a:t>
            </a:r>
            <a:r>
              <a:rPr lang="el-GR" b="1" dirty="0">
                <a:solidFill>
                  <a:srgbClr val="FF0000"/>
                </a:solidFill>
              </a:rPr>
              <a:t>ΝΕΦΡΩΣΙΚΟ            ΜΗ ΝΕΦΡΩΣΙΚΟ</a:t>
            </a:r>
          </a:p>
          <a:p>
            <a:pPr>
              <a:spcBef>
                <a:spcPct val="50000"/>
              </a:spcBef>
            </a:pPr>
            <a:endParaRPr lang="el-GR" b="1" dirty="0">
              <a:solidFill>
                <a:srgbClr val="FF0000"/>
              </a:solidFill>
            </a:endParaRPr>
          </a:p>
          <a:p>
            <a:pPr>
              <a:spcBef>
                <a:spcPct val="50000"/>
              </a:spcBef>
            </a:pPr>
            <a:r>
              <a:rPr lang="el-GR" b="1" dirty="0"/>
              <a:t>ΕΚΠΤΩΣΗ ΝΕΦΡΙΚΗΣ ΛΕΙΤΟΥΡΓΙΑΣ</a:t>
            </a:r>
            <a:r>
              <a:rPr lang="el-GR" dirty="0"/>
              <a:t>               </a:t>
            </a:r>
            <a:r>
              <a:rPr lang="el-GR" dirty="0" smtClean="0"/>
              <a:t>65</a:t>
            </a:r>
            <a:r>
              <a:rPr lang="el-GR" dirty="0"/>
              <a:t>%                                    60%</a:t>
            </a:r>
          </a:p>
          <a:p>
            <a:pPr>
              <a:spcBef>
                <a:spcPct val="50000"/>
              </a:spcBef>
            </a:pPr>
            <a:endParaRPr lang="el-GR" dirty="0"/>
          </a:p>
          <a:p>
            <a:pPr>
              <a:spcBef>
                <a:spcPct val="50000"/>
              </a:spcBef>
            </a:pPr>
            <a:r>
              <a:rPr lang="el-GR" b="1" dirty="0"/>
              <a:t>ΥΠΕΡΤΑΣΗ</a:t>
            </a:r>
            <a:r>
              <a:rPr lang="el-GR" dirty="0"/>
              <a:t>                                                              </a:t>
            </a:r>
            <a:r>
              <a:rPr lang="el-GR" dirty="0" smtClean="0"/>
              <a:t>   45</a:t>
            </a:r>
            <a:r>
              <a:rPr lang="el-GR" dirty="0"/>
              <a:t>%                                    65%</a:t>
            </a:r>
          </a:p>
          <a:p>
            <a:pPr>
              <a:spcBef>
                <a:spcPct val="50000"/>
              </a:spcBef>
            </a:pPr>
            <a:endParaRPr lang="el-GR" dirty="0"/>
          </a:p>
          <a:p>
            <a:pPr>
              <a:spcBef>
                <a:spcPct val="50000"/>
              </a:spcBef>
            </a:pPr>
            <a:r>
              <a:rPr lang="el-GR" b="1" dirty="0"/>
              <a:t>ΑΙΜΑΤΟΥΡΙΑ</a:t>
            </a:r>
            <a:r>
              <a:rPr lang="el-GR" dirty="0"/>
              <a:t>                                                             40%                                   25%</a:t>
            </a:r>
          </a:p>
          <a:p>
            <a:pPr>
              <a:spcBef>
                <a:spcPct val="50000"/>
              </a:spcBef>
            </a:pPr>
            <a:endParaRPr lang="el-GR" dirty="0"/>
          </a:p>
          <a:p>
            <a:pPr>
              <a:spcBef>
                <a:spcPct val="50000"/>
              </a:spcBef>
            </a:pPr>
            <a:r>
              <a:rPr lang="el-GR" b="1" dirty="0"/>
              <a:t>ΜΕΣΟΣ ΟΡΟΣ ΠΡΩΤΕΙΝΟΥΡΙΑΣ</a:t>
            </a:r>
            <a:r>
              <a:rPr lang="el-GR" dirty="0"/>
              <a:t>                         </a:t>
            </a:r>
            <a:r>
              <a:rPr lang="el-GR" dirty="0" smtClean="0"/>
              <a:t>  </a:t>
            </a:r>
            <a:r>
              <a:rPr lang="en-US" dirty="0" smtClean="0"/>
              <a:t> </a:t>
            </a:r>
            <a:r>
              <a:rPr lang="el-GR" dirty="0"/>
              <a:t>8</a:t>
            </a:r>
            <a:r>
              <a:rPr lang="en-US" dirty="0" err="1"/>
              <a:t>gr</a:t>
            </a:r>
            <a:r>
              <a:rPr lang="en-US" dirty="0"/>
              <a:t>                                     2gr</a:t>
            </a:r>
            <a:endParaRPr lang="el-GR" dirty="0"/>
          </a:p>
        </p:txBody>
      </p:sp>
      <p:sp>
        <p:nvSpPr>
          <p:cNvPr id="22532" name="Line 6"/>
          <p:cNvSpPr>
            <a:spLocks noChangeShapeType="1"/>
          </p:cNvSpPr>
          <p:nvPr/>
        </p:nvSpPr>
        <p:spPr bwMode="auto">
          <a:xfrm>
            <a:off x="5795963" y="6021388"/>
            <a:ext cx="3097212" cy="0"/>
          </a:xfrm>
          <a:prstGeom prst="line">
            <a:avLst/>
          </a:prstGeom>
          <a:noFill/>
          <a:ln w="9525">
            <a:solidFill>
              <a:schemeClr val="tx1"/>
            </a:solidFill>
            <a:round/>
            <a:headEnd/>
            <a:tailEnd/>
          </a:ln>
        </p:spPr>
        <p:txBody>
          <a:bodyPr/>
          <a:lstStyle/>
          <a:p>
            <a:endParaRPr lang="el-GR"/>
          </a:p>
        </p:txBody>
      </p:sp>
      <p:sp>
        <p:nvSpPr>
          <p:cNvPr id="22533" name="Text Box 7"/>
          <p:cNvSpPr txBox="1">
            <a:spLocks noChangeArrowheads="1"/>
          </p:cNvSpPr>
          <p:nvPr/>
        </p:nvSpPr>
        <p:spPr bwMode="auto">
          <a:xfrm>
            <a:off x="5797550" y="6021388"/>
            <a:ext cx="5327650" cy="336550"/>
          </a:xfrm>
          <a:prstGeom prst="rect">
            <a:avLst/>
          </a:prstGeom>
          <a:noFill/>
          <a:ln w="9525">
            <a:noFill/>
            <a:miter lim="800000"/>
            <a:headEnd/>
            <a:tailEnd/>
          </a:ln>
        </p:spPr>
        <p:txBody>
          <a:bodyPr>
            <a:spAutoFit/>
          </a:bodyPr>
          <a:lstStyle/>
          <a:p>
            <a:pPr>
              <a:spcBef>
                <a:spcPct val="50000"/>
              </a:spcBef>
            </a:pPr>
            <a:r>
              <a:rPr lang="en-US" sz="1600" i="1"/>
              <a:t>Am J Kid. Dis. 1995; 25 : 534-542</a:t>
            </a:r>
            <a:endParaRPr lang="el-GR" sz="1600" i="1"/>
          </a:p>
        </p:txBody>
      </p:sp>
      <p:sp>
        <p:nvSpPr>
          <p:cNvPr id="6" name="Text Box 4"/>
          <p:cNvSpPr txBox="1">
            <a:spLocks noChangeArrowheads="1"/>
          </p:cNvSpPr>
          <p:nvPr/>
        </p:nvSpPr>
        <p:spPr bwMode="auto">
          <a:xfrm>
            <a:off x="0" y="260350"/>
            <a:ext cx="9144000" cy="457200"/>
          </a:xfrm>
          <a:prstGeom prst="rect">
            <a:avLst/>
          </a:prstGeom>
          <a:noFill/>
          <a:ln w="9525">
            <a:noFill/>
            <a:miter lim="800000"/>
            <a:headEnd/>
            <a:tailEnd/>
          </a:ln>
        </p:spPr>
        <p:txBody>
          <a:bodyPr>
            <a:spAutoFit/>
          </a:bodyPr>
          <a:lstStyle/>
          <a:p>
            <a:pPr algn="ctr">
              <a:spcBef>
                <a:spcPct val="50000"/>
              </a:spcBef>
            </a:pPr>
            <a:r>
              <a:rPr lang="el-GR" sz="2400" b="1" dirty="0" smtClean="0">
                <a:solidFill>
                  <a:schemeClr val="tx2">
                    <a:lumMod val="75000"/>
                  </a:schemeClr>
                </a:solidFill>
                <a:latin typeface="Comic Sans MS" pitchFamily="66" charset="0"/>
              </a:rPr>
              <a:t> </a:t>
            </a:r>
            <a:r>
              <a:rPr lang="el-GR" sz="2400" b="1" dirty="0">
                <a:solidFill>
                  <a:schemeClr val="tx2">
                    <a:lumMod val="75000"/>
                  </a:schemeClr>
                </a:solidFill>
                <a:latin typeface="Comic Sans MS" pitchFamily="66" charset="0"/>
              </a:rPr>
              <a:t>ΚΛΙΝΙΚΗ ΕΙΚΟΝΑ </a:t>
            </a:r>
            <a:r>
              <a:rPr lang="en-US" sz="2400" b="1" dirty="0" smtClean="0">
                <a:solidFill>
                  <a:schemeClr val="tx2">
                    <a:lumMod val="75000"/>
                  </a:schemeClr>
                </a:solidFill>
                <a:latin typeface="Comic Sans MS" pitchFamily="66" charset="0"/>
              </a:rPr>
              <a:t>FSGS</a:t>
            </a:r>
            <a:endParaRPr lang="el-GR" sz="24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57290" y="0"/>
            <a:ext cx="6057900" cy="5714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0" y="571480"/>
            <a:ext cx="9144000" cy="4686320"/>
          </a:xfrm>
          <a:prstGeom prst="rect">
            <a:avLst/>
          </a:prstGeom>
          <a:noFill/>
          <a:ln w="9525">
            <a:noFill/>
            <a:miter lim="800000"/>
            <a:headEnd/>
            <a:tailEnd/>
          </a:ln>
          <a:effectLst/>
        </p:spPr>
      </p:pic>
      <p:sp>
        <p:nvSpPr>
          <p:cNvPr id="4" name="3 - Ορθογώνιο"/>
          <p:cNvSpPr/>
          <p:nvPr/>
        </p:nvSpPr>
        <p:spPr bwMode="auto">
          <a:xfrm>
            <a:off x="1285852" y="142852"/>
            <a:ext cx="6286544" cy="276999"/>
          </a:xfrm>
          <a:prstGeom prst="rect">
            <a:avLst/>
          </a:prstGeom>
          <a:solidFill>
            <a:schemeClr val="accent5">
              <a:lumMod val="75000"/>
              <a:alpha val="4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0" y="115888"/>
            <a:ext cx="9144000" cy="457200"/>
          </a:xfrm>
          <a:prstGeom prst="rect">
            <a:avLst/>
          </a:prstGeom>
          <a:noFill/>
          <a:ln w="9525">
            <a:noFill/>
            <a:miter lim="800000"/>
            <a:headEnd/>
            <a:tailEnd/>
          </a:ln>
        </p:spPr>
        <p:txBody>
          <a:bodyPr>
            <a:spAutoFit/>
          </a:bodyPr>
          <a:lstStyle/>
          <a:p>
            <a:pPr algn="ctr">
              <a:spcBef>
                <a:spcPct val="50000"/>
              </a:spcBef>
            </a:pPr>
            <a:r>
              <a:rPr lang="el-GR" sz="2400" b="1" dirty="0" smtClean="0">
                <a:solidFill>
                  <a:schemeClr val="tx2">
                    <a:lumMod val="75000"/>
                  </a:schemeClr>
                </a:solidFill>
                <a:latin typeface="Comic Sans MS" pitchFamily="66" charset="0"/>
              </a:rPr>
              <a:t>ΠΑΡΑΓΟΝΤΕΣ </a:t>
            </a:r>
            <a:r>
              <a:rPr lang="el-GR" sz="2400" b="1" dirty="0">
                <a:solidFill>
                  <a:schemeClr val="tx2">
                    <a:lumMod val="75000"/>
                  </a:schemeClr>
                </a:solidFill>
                <a:latin typeface="Comic Sans MS" pitchFamily="66" charset="0"/>
              </a:rPr>
              <a:t>ΚΙΝΔΥΝΟΥ ΕΞΕΛΙΞΗΣ </a:t>
            </a:r>
            <a:r>
              <a:rPr lang="el-GR" sz="2400" b="1" dirty="0" smtClean="0">
                <a:solidFill>
                  <a:schemeClr val="tx2">
                    <a:lumMod val="75000"/>
                  </a:schemeClr>
                </a:solidFill>
                <a:latin typeface="Comic Sans MS" pitchFamily="66" charset="0"/>
              </a:rPr>
              <a:t>ΤΗΣ </a:t>
            </a:r>
            <a:r>
              <a:rPr lang="en-US" sz="2400" b="1" dirty="0" smtClean="0">
                <a:solidFill>
                  <a:schemeClr val="tx2">
                    <a:lumMod val="75000"/>
                  </a:schemeClr>
                </a:solidFill>
                <a:latin typeface="Comic Sans MS" pitchFamily="66" charset="0"/>
              </a:rPr>
              <a:t>FSGS</a:t>
            </a:r>
            <a:endParaRPr lang="el-GR" sz="2400" b="1" dirty="0">
              <a:solidFill>
                <a:schemeClr val="tx2">
                  <a:lumMod val="75000"/>
                </a:schemeClr>
              </a:solidFill>
              <a:latin typeface="Comic Sans MS" pitchFamily="66" charset="0"/>
            </a:endParaRPr>
          </a:p>
        </p:txBody>
      </p:sp>
      <p:sp>
        <p:nvSpPr>
          <p:cNvPr id="23555" name="Text Box 6"/>
          <p:cNvSpPr txBox="1">
            <a:spLocks noChangeArrowheads="1"/>
          </p:cNvSpPr>
          <p:nvPr/>
        </p:nvSpPr>
        <p:spPr bwMode="auto">
          <a:xfrm>
            <a:off x="468313" y="857232"/>
            <a:ext cx="8675687" cy="5770811"/>
          </a:xfrm>
          <a:prstGeom prst="rect">
            <a:avLst/>
          </a:prstGeom>
          <a:noFill/>
          <a:ln w="9525">
            <a:noFill/>
            <a:miter lim="800000"/>
            <a:headEnd/>
            <a:tailEnd/>
          </a:ln>
        </p:spPr>
        <p:txBody>
          <a:bodyPr wrap="square">
            <a:spAutoFit/>
          </a:bodyPr>
          <a:lstStyle/>
          <a:p>
            <a:pPr>
              <a:spcBef>
                <a:spcPct val="50000"/>
              </a:spcBef>
            </a:pPr>
            <a:r>
              <a:rPr lang="el-GR" dirty="0">
                <a:solidFill>
                  <a:srgbClr val="FF0000"/>
                </a:solidFill>
                <a:latin typeface="Comic Sans MS" pitchFamily="66" charset="0"/>
              </a:rPr>
              <a:t>ΚΛΙΝΙΚΟΙ </a:t>
            </a:r>
            <a:r>
              <a:rPr lang="el-GR" dirty="0">
                <a:latin typeface="Comic Sans MS" pitchFamily="66" charset="0"/>
              </a:rPr>
              <a:t>  </a:t>
            </a:r>
            <a:r>
              <a:rPr lang="el-GR" dirty="0" smtClean="0">
                <a:latin typeface="Comic Sans MS" pitchFamily="66" charset="0"/>
              </a:rPr>
              <a:t>                                  </a:t>
            </a:r>
            <a:r>
              <a:rPr lang="el-GR" b="1" dirty="0">
                <a:latin typeface="Comic Sans MS" pitchFamily="66" charset="0"/>
              </a:rPr>
              <a:t>ΗΛΙΚΙΑ ΕΜΦΑΝΙΣΗΣ</a:t>
            </a:r>
          </a:p>
          <a:p>
            <a:pPr>
              <a:spcBef>
                <a:spcPct val="50000"/>
              </a:spcBef>
            </a:pPr>
            <a:r>
              <a:rPr lang="el-GR" dirty="0" smtClean="0">
                <a:latin typeface="Comic Sans MS" pitchFamily="66" charset="0"/>
              </a:rPr>
              <a:t>				 </a:t>
            </a:r>
            <a:r>
              <a:rPr lang="el-GR" b="1" dirty="0" smtClean="0">
                <a:latin typeface="Comic Sans MS" pitchFamily="66" charset="0"/>
              </a:rPr>
              <a:t>ΓΕΝΟΣ</a:t>
            </a:r>
            <a:endParaRPr lang="el-GR" b="1" dirty="0">
              <a:latin typeface="Comic Sans MS" pitchFamily="66" charset="0"/>
            </a:endParaRPr>
          </a:p>
          <a:p>
            <a:pPr>
              <a:spcBef>
                <a:spcPct val="50000"/>
              </a:spcBef>
            </a:pPr>
            <a:r>
              <a:rPr lang="el-GR" b="1" dirty="0">
                <a:latin typeface="Comic Sans MS" pitchFamily="66" charset="0"/>
              </a:rPr>
              <a:t>                 </a:t>
            </a:r>
            <a:r>
              <a:rPr lang="el-GR" b="1" dirty="0" smtClean="0">
                <a:latin typeface="Comic Sans MS" pitchFamily="66" charset="0"/>
              </a:rPr>
              <a:t>                     </a:t>
            </a:r>
            <a:r>
              <a:rPr lang="el-GR" b="1" dirty="0">
                <a:latin typeface="Comic Sans MS" pitchFamily="66" charset="0"/>
              </a:rPr>
              <a:t>ΦΥΛΗ</a:t>
            </a:r>
          </a:p>
          <a:p>
            <a:pPr>
              <a:spcBef>
                <a:spcPct val="50000"/>
              </a:spcBef>
            </a:pPr>
            <a:r>
              <a:rPr lang="el-GR" b="1" dirty="0">
                <a:latin typeface="Comic Sans MS" pitchFamily="66" charset="0"/>
              </a:rPr>
              <a:t>                </a:t>
            </a:r>
            <a:r>
              <a:rPr lang="el-GR" b="1" dirty="0" smtClean="0">
                <a:latin typeface="Comic Sans MS" pitchFamily="66" charset="0"/>
              </a:rPr>
              <a:t>                      </a:t>
            </a:r>
            <a:r>
              <a:rPr lang="el-GR" b="1" dirty="0">
                <a:latin typeface="Comic Sans MS" pitchFamily="66" charset="0"/>
              </a:rPr>
              <a:t>ΠΡΩΤΕΙΝΟΥΡΙΑ</a:t>
            </a:r>
          </a:p>
          <a:p>
            <a:pPr>
              <a:spcBef>
                <a:spcPct val="50000"/>
              </a:spcBef>
            </a:pPr>
            <a:r>
              <a:rPr lang="el-GR" b="1" dirty="0">
                <a:latin typeface="Comic Sans MS" pitchFamily="66" charset="0"/>
              </a:rPr>
              <a:t>                </a:t>
            </a:r>
            <a:r>
              <a:rPr lang="el-GR" b="1" dirty="0" smtClean="0">
                <a:latin typeface="Comic Sans MS" pitchFamily="66" charset="0"/>
              </a:rPr>
              <a:t>                      </a:t>
            </a:r>
            <a:r>
              <a:rPr lang="el-GR" b="1" dirty="0">
                <a:latin typeface="Comic Sans MS" pitchFamily="66" charset="0"/>
              </a:rPr>
              <a:t>ΥΠΕΡΤΑΣΗ</a:t>
            </a:r>
          </a:p>
          <a:p>
            <a:pPr>
              <a:spcBef>
                <a:spcPct val="50000"/>
              </a:spcBef>
            </a:pPr>
            <a:r>
              <a:rPr lang="el-GR" b="1" dirty="0">
                <a:latin typeface="Comic Sans MS" pitchFamily="66" charset="0"/>
              </a:rPr>
              <a:t>               </a:t>
            </a:r>
            <a:r>
              <a:rPr lang="el-GR" b="1" dirty="0" smtClean="0">
                <a:latin typeface="Comic Sans MS" pitchFamily="66" charset="0"/>
              </a:rPr>
              <a:t>                       ΕΚΠΤΩΣΗ</a:t>
            </a:r>
            <a:r>
              <a:rPr lang="en-US" b="1" dirty="0" smtClean="0">
                <a:latin typeface="Comic Sans MS" pitchFamily="66" charset="0"/>
              </a:rPr>
              <a:t> </a:t>
            </a:r>
            <a:r>
              <a:rPr lang="el-GR" b="1" dirty="0" smtClean="0">
                <a:latin typeface="Comic Sans MS" pitchFamily="66" charset="0"/>
              </a:rPr>
              <a:t>ΝΕΦΡΙΚΗΣ </a:t>
            </a:r>
            <a:r>
              <a:rPr lang="el-GR" b="1" dirty="0">
                <a:latin typeface="Comic Sans MS" pitchFamily="66" charset="0"/>
              </a:rPr>
              <a:t>ΛΕΙΤΟΥΡΓΙΑΣ</a:t>
            </a:r>
          </a:p>
          <a:p>
            <a:pPr>
              <a:spcBef>
                <a:spcPct val="50000"/>
              </a:spcBef>
            </a:pPr>
            <a:r>
              <a:rPr lang="el-GR" b="1" dirty="0">
                <a:latin typeface="Comic Sans MS" pitchFamily="66" charset="0"/>
              </a:rPr>
              <a:t>                </a:t>
            </a:r>
            <a:r>
              <a:rPr lang="el-GR" b="1" dirty="0" smtClean="0">
                <a:latin typeface="Comic Sans MS" pitchFamily="66" charset="0"/>
              </a:rPr>
              <a:t>                      </a:t>
            </a:r>
            <a:r>
              <a:rPr lang="el-GR" b="1" dirty="0">
                <a:latin typeface="Comic Sans MS" pitchFamily="66" charset="0"/>
              </a:rPr>
              <a:t>ΚΟΡΤΙΚΟΑΝΤΟΧΗ </a:t>
            </a:r>
          </a:p>
          <a:p>
            <a:pPr>
              <a:spcBef>
                <a:spcPct val="50000"/>
              </a:spcBef>
            </a:pPr>
            <a:r>
              <a:rPr lang="el-GR" dirty="0">
                <a:latin typeface="Comic Sans MS" pitchFamily="66" charset="0"/>
              </a:rPr>
              <a:t>                                                 </a:t>
            </a:r>
            <a:r>
              <a:rPr lang="el-GR" dirty="0" smtClean="0">
                <a:latin typeface="Comic Sans MS" pitchFamily="66" charset="0"/>
              </a:rPr>
              <a:t>      </a:t>
            </a:r>
            <a:r>
              <a:rPr lang="el-GR" b="1" dirty="0">
                <a:latin typeface="Comic Sans MS" pitchFamily="66" charset="0"/>
              </a:rPr>
              <a:t>ΥΠΕΡΛΙΠΙΔΑΙΜΙΑ</a:t>
            </a:r>
          </a:p>
          <a:p>
            <a:pPr>
              <a:spcBef>
                <a:spcPct val="50000"/>
              </a:spcBef>
            </a:pPr>
            <a:r>
              <a:rPr lang="el-GR" dirty="0">
                <a:latin typeface="Comic Sans MS" pitchFamily="66" charset="0"/>
              </a:rPr>
              <a:t>                                                  </a:t>
            </a:r>
            <a:r>
              <a:rPr lang="el-GR" dirty="0" smtClean="0">
                <a:latin typeface="Comic Sans MS" pitchFamily="66" charset="0"/>
              </a:rPr>
              <a:t>     </a:t>
            </a:r>
            <a:r>
              <a:rPr lang="el-GR" b="1" dirty="0">
                <a:latin typeface="Comic Sans MS" pitchFamily="66" charset="0"/>
              </a:rPr>
              <a:t>ΠΑΧΥΣΑΡΚΙΑ</a:t>
            </a:r>
          </a:p>
          <a:p>
            <a:pPr>
              <a:spcBef>
                <a:spcPct val="50000"/>
              </a:spcBef>
            </a:pPr>
            <a:r>
              <a:rPr lang="el-GR" dirty="0">
                <a:latin typeface="Comic Sans MS" pitchFamily="66" charset="0"/>
              </a:rPr>
              <a:t>                                                    </a:t>
            </a:r>
            <a:r>
              <a:rPr lang="el-GR" dirty="0" smtClean="0">
                <a:latin typeface="Comic Sans MS" pitchFamily="66" charset="0"/>
              </a:rPr>
              <a:t>    </a:t>
            </a:r>
            <a:r>
              <a:rPr lang="el-GR" b="1" dirty="0">
                <a:latin typeface="Comic Sans MS" pitchFamily="66" charset="0"/>
              </a:rPr>
              <a:t>ΚΑΠΝΙΣΜΑ</a:t>
            </a:r>
          </a:p>
          <a:p>
            <a:pPr>
              <a:spcBef>
                <a:spcPct val="50000"/>
              </a:spcBef>
            </a:pPr>
            <a:r>
              <a:rPr lang="el-GR" dirty="0">
                <a:latin typeface="Comic Sans MS" pitchFamily="66" charset="0"/>
              </a:rPr>
              <a:t>                                                     </a:t>
            </a:r>
            <a:r>
              <a:rPr lang="el-GR" dirty="0" smtClean="0">
                <a:latin typeface="Comic Sans MS" pitchFamily="66" charset="0"/>
              </a:rPr>
              <a:t>    </a:t>
            </a:r>
            <a:r>
              <a:rPr lang="el-GR" b="1" dirty="0">
                <a:latin typeface="Comic Sans MS" pitchFamily="66" charset="0"/>
              </a:rPr>
              <a:t>ΓΕΝΕΤΙΚΟΙ ΠΑΡΑΓΟΝΤΕΣ</a:t>
            </a:r>
          </a:p>
          <a:p>
            <a:pPr>
              <a:spcBef>
                <a:spcPct val="50000"/>
              </a:spcBef>
            </a:pPr>
            <a:endParaRPr lang="el-GR" dirty="0">
              <a:latin typeface="Comic Sans MS" pitchFamily="66" charset="0"/>
            </a:endParaRPr>
          </a:p>
          <a:p>
            <a:pPr>
              <a:spcBef>
                <a:spcPct val="50000"/>
              </a:spcBef>
            </a:pPr>
            <a:r>
              <a:rPr lang="el-GR" b="1" dirty="0">
                <a:solidFill>
                  <a:srgbClr val="FF0000"/>
                </a:solidFill>
                <a:latin typeface="Comic Sans MS" pitchFamily="66" charset="0"/>
              </a:rPr>
              <a:t>ΙΣΤΟΛΟΓΙΚΟΙ  </a:t>
            </a:r>
            <a:r>
              <a:rPr lang="el-GR" b="1" dirty="0">
                <a:latin typeface="Comic Sans MS" pitchFamily="66" charset="0"/>
              </a:rPr>
              <a:t>   </a:t>
            </a:r>
            <a:r>
              <a:rPr lang="el-GR" dirty="0">
                <a:latin typeface="Comic Sans MS" pitchFamily="66" charset="0"/>
              </a:rPr>
              <a:t>                        </a:t>
            </a:r>
            <a:r>
              <a:rPr lang="el-GR" b="1" dirty="0">
                <a:latin typeface="Comic Sans MS" pitchFamily="66" charset="0"/>
              </a:rPr>
              <a:t>ΣΩΛΗΝΑΡΙΑΚΗ ΑΤΡΟΦΙΑ, </a:t>
            </a:r>
            <a:endParaRPr lang="el-GR" b="1" dirty="0" smtClean="0">
              <a:latin typeface="Comic Sans MS" pitchFamily="66" charset="0"/>
            </a:endParaRPr>
          </a:p>
          <a:p>
            <a:pPr>
              <a:spcBef>
                <a:spcPct val="50000"/>
              </a:spcBef>
            </a:pPr>
            <a:r>
              <a:rPr lang="el-GR" b="1" dirty="0">
                <a:latin typeface="Comic Sans MS" pitchFamily="66" charset="0"/>
              </a:rPr>
              <a:t> </a:t>
            </a:r>
            <a:r>
              <a:rPr lang="el-GR" b="1" dirty="0" smtClean="0">
                <a:latin typeface="Comic Sans MS" pitchFamily="66" charset="0"/>
              </a:rPr>
              <a:t>                                     ΔΙΑΜΕΣΗ </a:t>
            </a:r>
            <a:r>
              <a:rPr lang="el-GR" b="1" dirty="0">
                <a:latin typeface="Comic Sans MS" pitchFamily="66" charset="0"/>
              </a:rPr>
              <a:t>ΙΝΩΣΗ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gna\Τα έγγραφά μου\TABLETS 15.10.1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bwMode="auto">
          <a:xfrm>
            <a:off x="1571604" y="214290"/>
            <a:ext cx="6929486" cy="276999"/>
          </a:xfrm>
          <a:prstGeom prst="rect">
            <a:avLst/>
          </a:prstGeom>
          <a:solidFill>
            <a:schemeClr val="accent5">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4" name="3 - Ορθογώνιο"/>
          <p:cNvSpPr/>
          <p:nvPr/>
        </p:nvSpPr>
        <p:spPr bwMode="auto">
          <a:xfrm>
            <a:off x="285720" y="571480"/>
            <a:ext cx="6286544" cy="276999"/>
          </a:xfrm>
          <a:prstGeom prst="rect">
            <a:avLst/>
          </a:prstGeom>
          <a:solidFill>
            <a:schemeClr val="accent5">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214554"/>
            <a:ext cx="9144000" cy="1015663"/>
          </a:xfrm>
          <a:prstGeom prst="rect">
            <a:avLst/>
          </a:prstGeom>
          <a:noFill/>
          <a:ln w="9525">
            <a:noFill/>
            <a:miter lim="800000"/>
            <a:headEnd/>
            <a:tailEnd/>
          </a:ln>
        </p:spPr>
        <p:txBody>
          <a:bodyPr wrap="square">
            <a:spAutoFit/>
          </a:bodyPr>
          <a:lstStyle/>
          <a:p>
            <a:pPr algn="ctr">
              <a:spcBef>
                <a:spcPct val="50000"/>
              </a:spcBef>
            </a:pPr>
            <a:r>
              <a:rPr lang="el-GR" sz="6000" b="1" dirty="0" smtClean="0">
                <a:solidFill>
                  <a:schemeClr val="tx2">
                    <a:lumMod val="75000"/>
                  </a:schemeClr>
                </a:solidFill>
                <a:latin typeface="Comic Sans MS" pitchFamily="66" charset="0"/>
              </a:rPr>
              <a:t>  ΠΑΘΟΓΕΝΕΙΑ</a:t>
            </a:r>
            <a:r>
              <a:rPr lang="en-US" sz="6000" b="1" dirty="0" smtClean="0">
                <a:solidFill>
                  <a:schemeClr val="tx2">
                    <a:lumMod val="75000"/>
                  </a:schemeClr>
                </a:solidFill>
                <a:latin typeface="Comic Sans MS" pitchFamily="66" charset="0"/>
              </a:rPr>
              <a:t> FSGS</a:t>
            </a:r>
            <a:r>
              <a:rPr lang="el-GR" sz="6000" b="1" dirty="0" smtClean="0">
                <a:solidFill>
                  <a:schemeClr val="tx2">
                    <a:lumMod val="75000"/>
                  </a:schemeClr>
                </a:solidFill>
                <a:latin typeface="Comic Sans MS" pitchFamily="66" charset="0"/>
              </a:rPr>
              <a:t> </a:t>
            </a:r>
            <a:endParaRPr lang="el-GR" sz="60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57224" y="0"/>
            <a:ext cx="7215238"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71472" y="0"/>
            <a:ext cx="7572428"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Θέση περιεχομένου"/>
          <p:cNvSpPr txBox="1">
            <a:spLocks/>
          </p:cNvSpPr>
          <p:nvPr/>
        </p:nvSpPr>
        <p:spPr>
          <a:xfrm>
            <a:off x="928662" y="785794"/>
            <a:ext cx="7772400" cy="4929190"/>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el-GR" sz="2400" b="0" i="0" u="none" strike="noStrike" kern="0" cap="none" spc="0" normalizeH="0" baseline="0" noProof="0" dirty="0" smtClean="0">
                <a:ln>
                  <a:noFill/>
                </a:ln>
                <a:solidFill>
                  <a:schemeClr val="tx1"/>
                </a:solidFill>
                <a:effectLst/>
                <a:uLnTx/>
                <a:uFillTx/>
                <a:latin typeface="Comic Sans MS" pitchFamily="66" charset="0"/>
              </a:rPr>
              <a:t>Πρόκειται για </a:t>
            </a:r>
            <a:r>
              <a:rPr kumimoji="0" lang="el-GR" sz="2400" b="0" i="0" u="none" strike="noStrike" kern="0" cap="none" spc="0" normalizeH="0" baseline="0" noProof="0" dirty="0" err="1" smtClean="0">
                <a:ln>
                  <a:noFill/>
                </a:ln>
                <a:solidFill>
                  <a:schemeClr val="tx1"/>
                </a:solidFill>
                <a:effectLst/>
                <a:uLnTx/>
                <a:uFillTx/>
                <a:latin typeface="Comic Sans MS" pitchFamily="66" charset="0"/>
              </a:rPr>
              <a:t>ανοσοπενική</a:t>
            </a:r>
            <a:r>
              <a:rPr kumimoji="0" lang="el-GR" sz="2400" b="0" i="0" u="none" strike="noStrike" kern="0" cap="none" spc="0" normalizeH="0" baseline="0" noProof="0" dirty="0" smtClean="0">
                <a:ln>
                  <a:noFill/>
                </a:ln>
                <a:solidFill>
                  <a:schemeClr val="tx1"/>
                </a:solidFill>
                <a:effectLst/>
                <a:uLnTx/>
                <a:uFillTx/>
                <a:latin typeface="Comic Sans MS" pitchFamily="66" charset="0"/>
              </a:rPr>
              <a:t> </a:t>
            </a:r>
            <a:r>
              <a:rPr kumimoji="0" lang="el-GR" sz="2400" b="0" i="0" u="none" strike="noStrike" kern="0" cap="none" spc="0" normalizeH="0" baseline="0" noProof="0" dirty="0" err="1" smtClean="0">
                <a:ln>
                  <a:noFill/>
                </a:ln>
                <a:solidFill>
                  <a:schemeClr val="tx1"/>
                </a:solidFill>
                <a:effectLst/>
                <a:uLnTx/>
                <a:uFillTx/>
                <a:latin typeface="Comic Sans MS" pitchFamily="66" charset="0"/>
              </a:rPr>
              <a:t>σπειραματονεφρίτιδα</a:t>
            </a: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el-GR" sz="2400" b="0" i="0" u="none" strike="noStrike" kern="0" cap="none" spc="0" normalizeH="0" baseline="0" noProof="0" dirty="0" smtClean="0">
                <a:ln>
                  <a:noFill/>
                </a:ln>
                <a:solidFill>
                  <a:schemeClr val="tx1"/>
                </a:solidFill>
                <a:effectLst/>
                <a:uLnTx/>
                <a:uFillTx/>
                <a:latin typeface="Comic Sans MS" pitchFamily="66" charset="0"/>
              </a:rPr>
              <a:t>Αποτελεί την κοινή έκφραση πολλαπλών αιτίων</a:t>
            </a:r>
            <a:r>
              <a:rPr kumimoji="0" lang="en-US" sz="2400" b="0" i="0" u="none" strike="noStrike" kern="0" cap="none" spc="0" normalizeH="0" baseline="0" noProof="0" dirty="0" smtClean="0">
                <a:ln>
                  <a:noFill/>
                </a:ln>
                <a:solidFill>
                  <a:schemeClr val="tx1"/>
                </a:solidFill>
                <a:effectLst/>
                <a:uLnTx/>
                <a:uFillTx/>
                <a:latin typeface="Comic Sans MS" pitchFamily="66" charset="0"/>
              </a:rPr>
              <a:t>: </a:t>
            </a:r>
            <a:r>
              <a:rPr kumimoji="0" lang="el-GR" sz="2400" b="0" i="0" u="none" strike="noStrike" kern="0" cap="none" spc="0" normalizeH="0" baseline="0" noProof="0" dirty="0" smtClean="0">
                <a:ln>
                  <a:noFill/>
                </a:ln>
                <a:solidFill>
                  <a:schemeClr val="tx1"/>
                </a:solidFill>
                <a:effectLst/>
                <a:uLnTx/>
                <a:uFillTx/>
                <a:latin typeface="Comic Sans MS" pitchFamily="66" charset="0"/>
              </a:rPr>
              <a:t>όπως ιδιοπαθή, γενετικές μεταλλάξεις λοιμώξεις από ιούς, φάρμακα</a:t>
            </a: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el-GR" sz="2400" b="0" i="0" u="none" strike="noStrike" kern="0" cap="none" spc="0" normalizeH="0" baseline="0" noProof="0" dirty="0" smtClean="0">
                <a:ln>
                  <a:noFill/>
                </a:ln>
                <a:solidFill>
                  <a:schemeClr val="tx1"/>
                </a:solidFill>
                <a:effectLst/>
                <a:uLnTx/>
                <a:uFillTx/>
                <a:latin typeface="Comic Sans MS" pitchFamily="66" charset="0"/>
              </a:rPr>
              <a:t>Διάγνωση καθώς και </a:t>
            </a:r>
            <a:r>
              <a:rPr kumimoji="0" lang="el-GR" sz="2400" b="0" i="0" u="none" strike="noStrike" kern="0" cap="none" spc="0" normalizeH="0" baseline="0" noProof="0" dirty="0" err="1" smtClean="0">
                <a:ln>
                  <a:noFill/>
                </a:ln>
                <a:solidFill>
                  <a:schemeClr val="tx1"/>
                </a:solidFill>
                <a:effectLst/>
                <a:uLnTx/>
                <a:uFillTx/>
                <a:latin typeface="Comic Sans MS" pitchFamily="66" charset="0"/>
              </a:rPr>
              <a:t>διαφοροδιάγνωση</a:t>
            </a:r>
            <a:r>
              <a:rPr kumimoji="0" lang="el-GR" sz="2400" b="0" i="0" u="none" strike="noStrike" kern="0" cap="none" spc="0" normalizeH="0" baseline="0" noProof="0" dirty="0" smtClean="0">
                <a:ln>
                  <a:noFill/>
                </a:ln>
                <a:solidFill>
                  <a:schemeClr val="tx1"/>
                </a:solidFill>
                <a:effectLst/>
                <a:uLnTx/>
                <a:uFillTx/>
                <a:latin typeface="Comic Sans MS" pitchFamily="66" charset="0"/>
              </a:rPr>
              <a:t> τίθεται από την βιοψία νεφρού καθώς η συμπτωματολογία ομοιάζει με την νόσο ελαχίστων αλλοιώσεων</a:t>
            </a: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el-GR" sz="2400" b="0" i="0" u="none" strike="noStrike" kern="0" cap="none" spc="0" normalizeH="0" baseline="0" noProof="0" dirty="0" smtClean="0">
                <a:ln>
                  <a:noFill/>
                </a:ln>
                <a:solidFill>
                  <a:schemeClr val="tx1"/>
                </a:solidFill>
                <a:effectLst/>
                <a:uLnTx/>
                <a:uFillTx/>
                <a:latin typeface="Comic Sans MS" pitchFamily="66" charset="0"/>
              </a:rPr>
              <a:t>Σε ασθενείς με </a:t>
            </a:r>
            <a:r>
              <a:rPr lang="el-GR" sz="2400" kern="0" dirty="0" smtClean="0">
                <a:latin typeface="Comic Sans MS" pitchFamily="66" charset="0"/>
              </a:rPr>
              <a:t>υ</a:t>
            </a:r>
            <a:r>
              <a:rPr kumimoji="0" lang="el-GR" sz="2400" b="0" i="0" u="none" strike="noStrike" kern="0" cap="none" spc="0" normalizeH="0" baseline="0" noProof="0" dirty="0" err="1" smtClean="0">
                <a:ln>
                  <a:noFill/>
                </a:ln>
                <a:solidFill>
                  <a:schemeClr val="tx1"/>
                </a:solidFill>
                <a:effectLst/>
                <a:uLnTx/>
                <a:uFillTx/>
                <a:latin typeface="Comic Sans MS" pitchFamily="66" charset="0"/>
              </a:rPr>
              <a:t>ποτροπιάζουσα</a:t>
            </a:r>
            <a:r>
              <a:rPr kumimoji="0" lang="el-GR" sz="2400" b="0" i="0" u="none" strike="noStrike" kern="0" cap="none" spc="0" normalizeH="0" baseline="0" noProof="0" dirty="0" smtClean="0">
                <a:ln>
                  <a:noFill/>
                </a:ln>
                <a:solidFill>
                  <a:schemeClr val="tx1"/>
                </a:solidFill>
                <a:effectLst/>
                <a:uLnTx/>
                <a:uFillTx/>
                <a:latin typeface="Comic Sans MS" pitchFamily="66" charset="0"/>
              </a:rPr>
              <a:t> λευκωματουρία που είχε τεθεί η διάγνωση της νόσου</a:t>
            </a:r>
            <a:r>
              <a:rPr kumimoji="0" lang="el-GR" sz="2400" b="0" i="0" u="none" strike="noStrike" kern="0" cap="none" spc="0" normalizeH="0" noProof="0" dirty="0" smtClean="0">
                <a:ln>
                  <a:noFill/>
                </a:ln>
                <a:solidFill>
                  <a:schemeClr val="tx1"/>
                </a:solidFill>
                <a:effectLst/>
                <a:uLnTx/>
                <a:uFillTx/>
                <a:latin typeface="Comic Sans MS" pitchFamily="66" charset="0"/>
              </a:rPr>
              <a:t> </a:t>
            </a:r>
            <a:r>
              <a:rPr kumimoji="0" lang="el-GR" sz="2400" b="0" i="0" u="none" strike="noStrike" kern="0" cap="none" spc="0" normalizeH="0" noProof="0" dirty="0" err="1" smtClean="0">
                <a:ln>
                  <a:noFill/>
                </a:ln>
                <a:solidFill>
                  <a:schemeClr val="tx1"/>
                </a:solidFill>
                <a:effectLst/>
                <a:uLnTx/>
                <a:uFillTx/>
                <a:latin typeface="Comic Sans MS" pitchFamily="66" charset="0"/>
              </a:rPr>
              <a:t>ελαχ</a:t>
            </a:r>
            <a:r>
              <a:rPr lang="el-GR" sz="2400" kern="0" dirty="0" err="1" smtClean="0">
                <a:latin typeface="Comic Sans MS" pitchFamily="66" charset="0"/>
              </a:rPr>
              <a:t>ίστων</a:t>
            </a:r>
            <a:r>
              <a:rPr lang="el-GR" sz="2400" kern="0" dirty="0" smtClean="0">
                <a:latin typeface="Comic Sans MS" pitchFamily="66" charset="0"/>
              </a:rPr>
              <a:t> αλλοιώσεων </a:t>
            </a:r>
            <a:r>
              <a:rPr kumimoji="0" lang="el-GR" sz="2400" b="0" i="0" u="none" strike="noStrike" kern="0" cap="none" spc="0" normalizeH="0" baseline="0" noProof="0" dirty="0" smtClean="0">
                <a:ln>
                  <a:noFill/>
                </a:ln>
                <a:solidFill>
                  <a:schemeClr val="tx1"/>
                </a:solidFill>
                <a:effectLst/>
                <a:uLnTx/>
                <a:uFillTx/>
                <a:latin typeface="Comic Sans MS" pitchFamily="66" charset="0"/>
              </a:rPr>
              <a:t>διαπιστώθηκε </a:t>
            </a:r>
            <a:r>
              <a:rPr lang="en-US" sz="2400" kern="0" dirty="0" smtClean="0">
                <a:latin typeface="Comic Sans MS" pitchFamily="66" charset="0"/>
              </a:rPr>
              <a:t>FSGS</a:t>
            </a:r>
            <a:r>
              <a:rPr kumimoji="0" lang="el-GR" sz="2400" b="0" i="0" u="none" strike="noStrike" kern="0" cap="none" spc="0" normalizeH="0" baseline="0" noProof="0" dirty="0" smtClean="0">
                <a:ln>
                  <a:noFill/>
                </a:ln>
                <a:solidFill>
                  <a:schemeClr val="tx1"/>
                </a:solidFill>
                <a:effectLst/>
                <a:uLnTx/>
                <a:uFillTx/>
                <a:latin typeface="Comic Sans MS" pitchFamily="66" charset="0"/>
              </a:rPr>
              <a:t> μετά από επαναλαμβανόμενες βιοψίες</a:t>
            </a: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l-GR" sz="24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l-GR" sz="2400" b="0" i="0" u="none" strike="noStrike" kern="0" cap="none" spc="0" normalizeH="0" baseline="0" noProof="0" dirty="0">
              <a:ln>
                <a:noFill/>
              </a:ln>
              <a:solidFill>
                <a:schemeClr val="tx1"/>
              </a:solidFill>
              <a:effectLst/>
              <a:uLnTx/>
              <a:uFillTx/>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142976" y="1190625"/>
            <a:ext cx="6477024" cy="447675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0" y="1"/>
            <a:ext cx="9144000" cy="7143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dpcy_1"/>
          <p:cNvPicPr>
            <a:picLocks noChangeAspect="1" noChangeArrowheads="1"/>
          </p:cNvPicPr>
          <p:nvPr/>
        </p:nvPicPr>
        <p:blipFill>
          <a:blip r:embed="rId2" cstate="print"/>
          <a:srcRect/>
          <a:stretch>
            <a:fillRect/>
          </a:stretch>
        </p:blipFill>
        <p:spPr>
          <a:xfrm>
            <a:off x="0" y="214290"/>
            <a:ext cx="8858280" cy="5500726"/>
          </a:xfrm>
          <a:prstGeom prst="rect">
            <a:avLst/>
          </a:prstGeom>
          <a:noFill/>
        </p:spPr>
      </p:pic>
      <p:sp>
        <p:nvSpPr>
          <p:cNvPr id="3" name="Rectangle 3"/>
          <p:cNvSpPr txBox="1">
            <a:spLocks noChangeArrowheads="1"/>
          </p:cNvSpPr>
          <p:nvPr/>
        </p:nvSpPr>
        <p:spPr>
          <a:xfrm>
            <a:off x="468313" y="5715016"/>
            <a:ext cx="8229600" cy="100013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sz="1200" b="0" i="0" u="none" strike="noStrike" kern="1200" cap="none" spc="0" normalizeH="0" baseline="0" noProof="0" smtClean="0">
                <a:ln>
                  <a:noFill/>
                </a:ln>
                <a:solidFill>
                  <a:schemeClr val="tx1"/>
                </a:solidFill>
                <a:effectLst/>
                <a:uLnTx/>
                <a:uFillTx/>
                <a:latin typeface="+mn-lt"/>
                <a:ea typeface="+mn-ea"/>
                <a:cs typeface="+mn-cs"/>
              </a:rPr>
              <a:t> </a:t>
            </a:r>
            <a:r>
              <a:rPr kumimoji="0" lang="el-GR" sz="1200" b="0" i="0" u="none" strike="noStrike" kern="1200" cap="none" spc="0" normalizeH="0" baseline="0" noProof="0" smtClean="0">
                <a:ln>
                  <a:noFill/>
                </a:ln>
                <a:solidFill>
                  <a:schemeClr val="tx1"/>
                </a:solidFill>
                <a:effectLst/>
                <a:uLnTx/>
                <a:uFillTx/>
                <a:latin typeface="+mn-lt"/>
                <a:ea typeface="+mn-ea"/>
                <a:cs typeface="+mn-cs"/>
              </a:rPr>
              <a:t>	</a:t>
            </a:r>
            <a:r>
              <a:rPr kumimoji="0" lang="en-GB" sz="1200" b="0" i="0" u="none" strike="noStrike" kern="1200" cap="none" spc="0" normalizeH="0" baseline="0" noProof="0" smtClean="0">
                <a:ln>
                  <a:noFill/>
                </a:ln>
                <a:solidFill>
                  <a:schemeClr val="tx1"/>
                </a:solidFill>
                <a:effectLst/>
                <a:uLnTx/>
                <a:uFillTx/>
                <a:latin typeface="+mn-lt"/>
                <a:ea typeface="+mn-ea"/>
                <a:cs typeface="+mn-cs"/>
              </a:rPr>
              <a:t>Apoptosis results from increased transforming growth factor– (TGF-), angiotensin II, reactive oxygen species (ROS), and a decrease in the cyclin-dependent kinase (CDK) inhibitors p21 and p27. The 31 integrin is most likely to be critical in podocyte detachment from the underlying glomerular basement membrane (GBM). In contrast to other glomerular cells, podocytes do not typically proliferate in response to injury and cannot replace those lost by apoptosis and detachment. The inability to proliferate is secondary to increased levels of the CDK-inhibitors p21, p27, and/or p57</a:t>
            </a:r>
            <a:endParaRPr kumimoji="0" lang="el-GR"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spcBef>
                <a:spcPct val="50000"/>
              </a:spcBef>
            </a:pPr>
            <a:r>
              <a:rPr lang="en-US" b="1" dirty="0" smtClean="0">
                <a:solidFill>
                  <a:schemeClr val="tx2">
                    <a:lumMod val="75000"/>
                  </a:schemeClr>
                </a:solidFill>
                <a:latin typeface="Comic Sans MS" pitchFamily="66" charset="0"/>
              </a:rPr>
              <a:t> </a:t>
            </a:r>
            <a:r>
              <a:rPr lang="el-GR" sz="2400" b="1" dirty="0" smtClean="0">
                <a:solidFill>
                  <a:schemeClr val="tx2">
                    <a:lumMod val="75000"/>
                  </a:schemeClr>
                </a:solidFill>
                <a:latin typeface="Comic Sans MS" pitchFamily="66" charset="0"/>
              </a:rPr>
              <a:t>ΠΑΘΟΓΕΝΕΙΑ</a:t>
            </a:r>
            <a:r>
              <a:rPr lang="en-US" sz="2400" b="1" dirty="0" smtClean="0">
                <a:solidFill>
                  <a:schemeClr val="tx2">
                    <a:lumMod val="75000"/>
                  </a:schemeClr>
                </a:solidFill>
                <a:latin typeface="Comic Sans MS" pitchFamily="66" charset="0"/>
              </a:rPr>
              <a:t> FSGS</a:t>
            </a:r>
            <a:endParaRPr lang="el-GR" sz="2400" b="1" dirty="0">
              <a:solidFill>
                <a:schemeClr val="tx2">
                  <a:lumMod val="75000"/>
                </a:schemeClr>
              </a:solidFill>
              <a:latin typeface="Comic Sans MS" pitchFamily="66" charset="0"/>
            </a:endParaRPr>
          </a:p>
        </p:txBody>
      </p:sp>
      <p:sp>
        <p:nvSpPr>
          <p:cNvPr id="29699" name="Text Box 5"/>
          <p:cNvSpPr txBox="1">
            <a:spLocks noChangeArrowheads="1"/>
          </p:cNvSpPr>
          <p:nvPr/>
        </p:nvSpPr>
        <p:spPr bwMode="auto">
          <a:xfrm>
            <a:off x="107950" y="784225"/>
            <a:ext cx="9577388" cy="738664"/>
          </a:xfrm>
          <a:prstGeom prst="rect">
            <a:avLst/>
          </a:prstGeom>
          <a:noFill/>
          <a:ln w="9525">
            <a:noFill/>
            <a:miter lim="800000"/>
            <a:headEnd/>
            <a:tailEnd/>
          </a:ln>
        </p:spPr>
        <p:txBody>
          <a:bodyPr>
            <a:spAutoFit/>
          </a:bodyPr>
          <a:lstStyle/>
          <a:p>
            <a:pPr algn="ctr">
              <a:spcBef>
                <a:spcPct val="50000"/>
              </a:spcBef>
            </a:pPr>
            <a:r>
              <a:rPr lang="el-GR" sz="2100" dirty="0">
                <a:solidFill>
                  <a:srgbClr val="FF0000"/>
                </a:solidFill>
                <a:latin typeface="Comic Sans MS" pitchFamily="66" charset="0"/>
              </a:rPr>
              <a:t>ΕΥΡΗΜΑΤΑ ΥΠΟΔΗΛΩΝΟΝΤΑ ΣΥΜΜΕΤΟΧΗ ΧΥΜΙΚΩΝ ΠΑΡΑΓΟΝΤΩΝ</a:t>
            </a:r>
          </a:p>
        </p:txBody>
      </p:sp>
      <p:sp>
        <p:nvSpPr>
          <p:cNvPr id="29700" name="Text Box 6"/>
          <p:cNvSpPr txBox="1">
            <a:spLocks noChangeArrowheads="1"/>
          </p:cNvSpPr>
          <p:nvPr/>
        </p:nvSpPr>
        <p:spPr bwMode="auto">
          <a:xfrm>
            <a:off x="250825" y="1785938"/>
            <a:ext cx="8642350" cy="383181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l-GR" b="1" dirty="0">
                <a:latin typeface="Comic Sans MS" pitchFamily="66" charset="0"/>
              </a:rPr>
              <a:t>Υποτροπή </a:t>
            </a:r>
            <a:r>
              <a:rPr lang="en-US" b="1" dirty="0" smtClean="0">
                <a:latin typeface="Comic Sans MS" pitchFamily="66" charset="0"/>
              </a:rPr>
              <a:t>FSGS</a:t>
            </a:r>
            <a:r>
              <a:rPr lang="el-GR" b="1" dirty="0" smtClean="0">
                <a:latin typeface="Comic Sans MS" pitchFamily="66" charset="0"/>
              </a:rPr>
              <a:t> </a:t>
            </a:r>
            <a:r>
              <a:rPr lang="el-GR" b="1" dirty="0">
                <a:latin typeface="Comic Sans MS" pitchFamily="66" charset="0"/>
              </a:rPr>
              <a:t>μετά από νεφρική </a:t>
            </a:r>
            <a:r>
              <a:rPr lang="el-GR" b="1" dirty="0" err="1">
                <a:latin typeface="Comic Sans MS" pitchFamily="66" charset="0"/>
              </a:rPr>
              <a:t>αλλομεταμόσχευση</a:t>
            </a:r>
            <a:r>
              <a:rPr lang="el-GR" b="1" dirty="0">
                <a:latin typeface="Comic Sans MS" pitchFamily="66" charset="0"/>
              </a:rPr>
              <a:t>   (30-40%)</a:t>
            </a:r>
          </a:p>
          <a:p>
            <a:pPr marL="342900" indent="-342900">
              <a:spcBef>
                <a:spcPct val="50000"/>
              </a:spcBef>
              <a:buFontTx/>
              <a:buAutoNum type="arabicPeriod"/>
            </a:pPr>
            <a:r>
              <a:rPr lang="el-GR" b="1" dirty="0">
                <a:latin typeface="Comic Sans MS" pitchFamily="66" charset="0"/>
              </a:rPr>
              <a:t> Η αποτελεσματικότητα των </a:t>
            </a:r>
            <a:r>
              <a:rPr lang="en-US" b="1" dirty="0">
                <a:latin typeface="Comic Sans MS" pitchFamily="66" charset="0"/>
              </a:rPr>
              <a:t>ex vivo </a:t>
            </a:r>
            <a:r>
              <a:rPr lang="el-GR" b="1" dirty="0">
                <a:latin typeface="Comic Sans MS" pitchFamily="66" charset="0"/>
              </a:rPr>
              <a:t>τεχνικών (</a:t>
            </a:r>
            <a:r>
              <a:rPr lang="el-GR" b="1" dirty="0" err="1">
                <a:latin typeface="Comic Sans MS" pitchFamily="66" charset="0"/>
              </a:rPr>
              <a:t>πλασμαφαίρεση</a:t>
            </a:r>
            <a:r>
              <a:rPr lang="el-GR" b="1" dirty="0">
                <a:latin typeface="Comic Sans MS" pitchFamily="66" charset="0"/>
              </a:rPr>
              <a:t> ή </a:t>
            </a:r>
            <a:r>
              <a:rPr lang="el-GR" b="1" dirty="0" err="1">
                <a:latin typeface="Comic Sans MS" pitchFamily="66" charset="0"/>
              </a:rPr>
              <a:t>ανοσοπροσρόφηση</a:t>
            </a:r>
            <a:r>
              <a:rPr lang="el-GR" b="1" dirty="0">
                <a:latin typeface="Comic Sans MS" pitchFamily="66" charset="0"/>
              </a:rPr>
              <a:t>) στην μείωση της </a:t>
            </a:r>
            <a:r>
              <a:rPr lang="el-GR" b="1" dirty="0" err="1">
                <a:latin typeface="Comic Sans MS" pitchFamily="66" charset="0"/>
              </a:rPr>
              <a:t>πρωτείνουρίας</a:t>
            </a:r>
            <a:r>
              <a:rPr lang="el-GR" b="1" dirty="0">
                <a:latin typeface="Comic Sans MS" pitchFamily="66" charset="0"/>
              </a:rPr>
              <a:t> λόγω υποτροπής μετά από την μεταμόσχευση</a:t>
            </a:r>
          </a:p>
          <a:p>
            <a:pPr marL="342900" indent="-342900">
              <a:spcBef>
                <a:spcPct val="50000"/>
              </a:spcBef>
              <a:buFontTx/>
              <a:buAutoNum type="arabicPeriod"/>
            </a:pPr>
            <a:r>
              <a:rPr lang="el-GR" b="1" dirty="0">
                <a:latin typeface="Comic Sans MS" pitchFamily="66" charset="0"/>
              </a:rPr>
              <a:t> Μεταμόσχευση νεφρού από δότη με </a:t>
            </a:r>
            <a:r>
              <a:rPr lang="en-US" b="1" dirty="0" smtClean="0">
                <a:latin typeface="Comic Sans MS" pitchFamily="66" charset="0"/>
              </a:rPr>
              <a:t>FSGS</a:t>
            </a:r>
            <a:r>
              <a:rPr lang="el-GR" b="1" dirty="0" smtClean="0">
                <a:latin typeface="Comic Sans MS" pitchFamily="66" charset="0"/>
              </a:rPr>
              <a:t> </a:t>
            </a:r>
            <a:r>
              <a:rPr lang="el-GR" b="1" dirty="0">
                <a:latin typeface="Comic Sans MS" pitchFamily="66" charset="0"/>
              </a:rPr>
              <a:t>σε λήπτη με άλλης αιτίας </a:t>
            </a:r>
            <a:r>
              <a:rPr lang="el-GR" b="1" dirty="0" smtClean="0">
                <a:latin typeface="Comic Sans MS" pitchFamily="66" charset="0"/>
              </a:rPr>
              <a:t>ΧΝ</a:t>
            </a:r>
            <a:r>
              <a:rPr lang="en-US" b="1" dirty="0" smtClean="0">
                <a:latin typeface="Comic Sans MS" pitchFamily="66" charset="0"/>
              </a:rPr>
              <a:t>N</a:t>
            </a:r>
            <a:r>
              <a:rPr lang="el-GR" b="1" dirty="0" smtClean="0">
                <a:latin typeface="Comic Sans MS" pitchFamily="66" charset="0"/>
              </a:rPr>
              <a:t> </a:t>
            </a:r>
            <a:r>
              <a:rPr lang="el-GR" b="1" dirty="0">
                <a:latin typeface="Comic Sans MS" pitchFamily="66" charset="0"/>
              </a:rPr>
              <a:t>οδηγεί σε ύφεση</a:t>
            </a:r>
            <a:r>
              <a:rPr lang="en-US" b="1" dirty="0">
                <a:latin typeface="Comic Sans MS" pitchFamily="66" charset="0"/>
              </a:rPr>
              <a:t> </a:t>
            </a:r>
            <a:r>
              <a:rPr lang="el-GR" b="1" dirty="0">
                <a:latin typeface="Comic Sans MS" pitchFamily="66" charset="0"/>
              </a:rPr>
              <a:t>της </a:t>
            </a:r>
            <a:r>
              <a:rPr lang="el-GR" b="1" dirty="0" err="1">
                <a:latin typeface="Comic Sans MS" pitchFamily="66" charset="0"/>
              </a:rPr>
              <a:t>πρωτεϊνουρίας</a:t>
            </a:r>
            <a:endParaRPr lang="el-GR" b="1" dirty="0">
              <a:latin typeface="Comic Sans MS" pitchFamily="66" charset="0"/>
            </a:endParaRPr>
          </a:p>
          <a:p>
            <a:pPr marL="342900" indent="-342900">
              <a:spcBef>
                <a:spcPct val="50000"/>
              </a:spcBef>
              <a:buFontTx/>
              <a:buAutoNum type="arabicPeriod"/>
            </a:pPr>
            <a:r>
              <a:rPr lang="el-GR" b="1" dirty="0">
                <a:latin typeface="Comic Sans MS" pitchFamily="66" charset="0"/>
              </a:rPr>
              <a:t>Η μεταφορά του παράγοντα διαπερατότητας από τη μητέρα στο παιδί</a:t>
            </a:r>
          </a:p>
          <a:p>
            <a:pPr marL="342900" indent="-342900">
              <a:spcBef>
                <a:spcPct val="50000"/>
              </a:spcBef>
              <a:buFontTx/>
              <a:buAutoNum type="arabicPeriod"/>
            </a:pPr>
            <a:r>
              <a:rPr lang="el-GR" b="1" dirty="0">
                <a:latin typeface="Comic Sans MS" pitchFamily="66" charset="0"/>
              </a:rPr>
              <a:t> Η χορήγηση πλάσματος ή ορού ασθενών με </a:t>
            </a:r>
            <a:r>
              <a:rPr lang="en-US" b="1" dirty="0" smtClean="0">
                <a:latin typeface="Comic Sans MS" pitchFamily="66" charset="0"/>
              </a:rPr>
              <a:t>FSGS</a:t>
            </a:r>
            <a:r>
              <a:rPr lang="el-GR" b="1" dirty="0" smtClean="0">
                <a:latin typeface="Comic Sans MS" pitchFamily="66" charset="0"/>
              </a:rPr>
              <a:t> </a:t>
            </a:r>
            <a:r>
              <a:rPr lang="el-GR" b="1" dirty="0">
                <a:latin typeface="Comic Sans MS" pitchFamily="66" charset="0"/>
              </a:rPr>
              <a:t>σε πειραματικά πρότυπα οδηγεί σε εμφάνιση </a:t>
            </a:r>
            <a:r>
              <a:rPr lang="el-GR" b="1" dirty="0" err="1">
                <a:latin typeface="Comic Sans MS" pitchFamily="66" charset="0"/>
              </a:rPr>
              <a:t>πρωτεϊνουρίας</a:t>
            </a:r>
            <a:endParaRPr lang="el-GR" b="1" dirty="0">
              <a:latin typeface="Comic Sans MS" pitchFamily="66" charset="0"/>
            </a:endParaRPr>
          </a:p>
          <a:p>
            <a:pPr marL="342900" indent="-342900">
              <a:spcBef>
                <a:spcPct val="50000"/>
              </a:spcBef>
              <a:buFontTx/>
              <a:buAutoNum type="arabicPeriod"/>
            </a:pPr>
            <a:r>
              <a:rPr lang="el-GR" b="1" dirty="0">
                <a:latin typeface="Comic Sans MS" pitchFamily="66" charset="0"/>
              </a:rPr>
              <a:t>Ο προσδιορισμός στο πλάσμα του Παράγοντα Διαπερατότητας </a:t>
            </a:r>
            <a:r>
              <a:rPr lang="el-GR" b="1" dirty="0" err="1">
                <a:latin typeface="Comic Sans MS" pitchFamily="66" charset="0"/>
              </a:rPr>
              <a:t>αλβουμίνης</a:t>
            </a:r>
            <a:r>
              <a:rPr lang="el-GR" b="1" dirty="0">
                <a:latin typeface="Comic Sans MS" pitchFamily="66" charset="0"/>
              </a:rPr>
              <a:t> (</a:t>
            </a:r>
            <a:r>
              <a:rPr lang="en-US" b="1" dirty="0" err="1">
                <a:latin typeface="Comic Sans MS" pitchFamily="66" charset="0"/>
              </a:rPr>
              <a:t>Palb</a:t>
            </a:r>
            <a:r>
              <a:rPr lang="en-US" b="1" dirty="0">
                <a:latin typeface="Comic Sans MS" pitchFamily="66" charset="0"/>
              </a:rPr>
              <a:t>) </a:t>
            </a:r>
            <a:endParaRPr lang="el-GR" b="1" dirty="0">
              <a:latin typeface="Comic Sans MS" pitchFamily="66" charset="0"/>
            </a:endParaRPr>
          </a:p>
        </p:txBody>
      </p:sp>
      <p:sp>
        <p:nvSpPr>
          <p:cNvPr id="29701" name="Line 7"/>
          <p:cNvSpPr>
            <a:spLocks noChangeShapeType="1"/>
          </p:cNvSpPr>
          <p:nvPr/>
        </p:nvSpPr>
        <p:spPr bwMode="auto">
          <a:xfrm>
            <a:off x="4572000" y="6165850"/>
            <a:ext cx="3887788" cy="0"/>
          </a:xfrm>
          <a:prstGeom prst="line">
            <a:avLst/>
          </a:prstGeom>
          <a:noFill/>
          <a:ln w="9525">
            <a:solidFill>
              <a:schemeClr val="tx1"/>
            </a:solidFill>
            <a:round/>
            <a:headEnd/>
            <a:tailEnd/>
          </a:ln>
        </p:spPr>
        <p:txBody>
          <a:bodyPr/>
          <a:lstStyle/>
          <a:p>
            <a:endParaRPr lang="el-GR"/>
          </a:p>
        </p:txBody>
      </p:sp>
      <p:sp>
        <p:nvSpPr>
          <p:cNvPr id="29702" name="Text Box 8"/>
          <p:cNvSpPr txBox="1">
            <a:spLocks noChangeArrowheads="1"/>
          </p:cNvSpPr>
          <p:nvPr/>
        </p:nvSpPr>
        <p:spPr bwMode="auto">
          <a:xfrm>
            <a:off x="4572000" y="6165850"/>
            <a:ext cx="5256213" cy="366713"/>
          </a:xfrm>
          <a:prstGeom prst="rect">
            <a:avLst/>
          </a:prstGeom>
          <a:noFill/>
          <a:ln w="9525">
            <a:noFill/>
            <a:miter lim="800000"/>
            <a:headEnd/>
            <a:tailEnd/>
          </a:ln>
        </p:spPr>
        <p:txBody>
          <a:bodyPr>
            <a:spAutoFit/>
          </a:bodyPr>
          <a:lstStyle/>
          <a:p>
            <a:pPr>
              <a:spcBef>
                <a:spcPct val="50000"/>
              </a:spcBef>
            </a:pPr>
            <a:r>
              <a:rPr lang="en-US" i="1"/>
              <a:t>Neph. Dial Transpl 2001; 16: 882-885</a:t>
            </a:r>
            <a:endParaRPr lang="el-GR" i="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0" y="115888"/>
            <a:ext cx="9144000" cy="457200"/>
          </a:xfrm>
          <a:prstGeom prst="rect">
            <a:avLst/>
          </a:prstGeom>
          <a:noFill/>
          <a:ln w="9525">
            <a:noFill/>
            <a:miter lim="800000"/>
            <a:headEnd/>
            <a:tailEnd/>
          </a:ln>
        </p:spPr>
        <p:txBody>
          <a:bodyPr>
            <a:spAutoFit/>
          </a:bodyPr>
          <a:lstStyle/>
          <a:p>
            <a:pPr algn="ctr">
              <a:spcBef>
                <a:spcPct val="50000"/>
              </a:spcBef>
            </a:pPr>
            <a:r>
              <a:rPr lang="el-GR" sz="2400" b="1" dirty="0">
                <a:solidFill>
                  <a:schemeClr val="tx2">
                    <a:lumMod val="75000"/>
                  </a:schemeClr>
                </a:solidFill>
                <a:latin typeface="Comic Sans MS" pitchFamily="66" charset="0"/>
              </a:rPr>
              <a:t>ΕΤΣΣ</a:t>
            </a:r>
            <a:r>
              <a:rPr lang="el-GR" sz="2400" dirty="0">
                <a:solidFill>
                  <a:schemeClr val="tx2">
                    <a:lumMod val="75000"/>
                  </a:schemeClr>
                </a:solidFill>
                <a:latin typeface="Comic Sans MS" pitchFamily="66" charset="0"/>
              </a:rPr>
              <a:t> </a:t>
            </a:r>
            <a:r>
              <a:rPr lang="en-US" sz="2400" dirty="0">
                <a:solidFill>
                  <a:schemeClr val="tx2">
                    <a:lumMod val="75000"/>
                  </a:schemeClr>
                </a:solidFill>
                <a:latin typeface="Comic Sans MS" pitchFamily="66" charset="0"/>
              </a:rPr>
              <a:t> -</a:t>
            </a:r>
            <a:r>
              <a:rPr lang="en-US" dirty="0">
                <a:solidFill>
                  <a:schemeClr val="tx2">
                    <a:lumMod val="75000"/>
                  </a:schemeClr>
                </a:solidFill>
                <a:latin typeface="Comic Sans MS" pitchFamily="66" charset="0"/>
              </a:rPr>
              <a:t> </a:t>
            </a:r>
            <a:r>
              <a:rPr lang="el-GR" sz="2400" b="1" dirty="0">
                <a:solidFill>
                  <a:schemeClr val="tx2">
                    <a:lumMod val="75000"/>
                  </a:schemeClr>
                </a:solidFill>
                <a:latin typeface="Comic Sans MS" pitchFamily="66" charset="0"/>
              </a:rPr>
              <a:t>ΠΑΘΟΓΕΝΕΙΑ</a:t>
            </a:r>
          </a:p>
        </p:txBody>
      </p:sp>
      <p:sp>
        <p:nvSpPr>
          <p:cNvPr id="30723" name="Text Box 5"/>
          <p:cNvSpPr txBox="1">
            <a:spLocks noChangeArrowheads="1"/>
          </p:cNvSpPr>
          <p:nvPr/>
        </p:nvSpPr>
        <p:spPr bwMode="auto">
          <a:xfrm>
            <a:off x="1547813" y="692150"/>
            <a:ext cx="5903912" cy="457200"/>
          </a:xfrm>
          <a:prstGeom prst="rect">
            <a:avLst/>
          </a:prstGeom>
          <a:noFill/>
          <a:ln w="9525">
            <a:noFill/>
            <a:miter lim="800000"/>
            <a:headEnd/>
            <a:tailEnd/>
          </a:ln>
        </p:spPr>
        <p:txBody>
          <a:bodyPr>
            <a:spAutoFit/>
          </a:bodyPr>
          <a:lstStyle/>
          <a:p>
            <a:pPr algn="ctr">
              <a:spcBef>
                <a:spcPct val="50000"/>
              </a:spcBef>
            </a:pPr>
            <a:r>
              <a:rPr lang="el-GR" sz="2400" dirty="0">
                <a:solidFill>
                  <a:srgbClr val="FF0000"/>
                </a:solidFill>
                <a:latin typeface="Comic Sans MS" pitchFamily="66" charset="0"/>
              </a:rPr>
              <a:t>ΧΥΜΙΚΟΙ ΠΑΡΑΓΟΝΤΕΣ</a:t>
            </a:r>
          </a:p>
        </p:txBody>
      </p:sp>
      <p:graphicFrame>
        <p:nvGraphicFramePr>
          <p:cNvPr id="13375" name="Group 63"/>
          <p:cNvGraphicFramePr>
            <a:graphicFrameLocks noGrp="1"/>
          </p:cNvGraphicFramePr>
          <p:nvPr/>
        </p:nvGraphicFramePr>
        <p:xfrm>
          <a:off x="142875" y="1428736"/>
          <a:ext cx="8929719" cy="5244592"/>
        </p:xfrm>
        <a:graphic>
          <a:graphicData uri="http://schemas.openxmlformats.org/drawingml/2006/table">
            <a:tbl>
              <a:tblPr/>
              <a:tblGrid>
                <a:gridCol w="1873250"/>
                <a:gridCol w="1871663"/>
                <a:gridCol w="1728787"/>
                <a:gridCol w="1800225"/>
                <a:gridCol w="1655794"/>
              </a:tblGrid>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smtClean="0">
                          <a:ln>
                            <a:noFill/>
                          </a:ln>
                          <a:solidFill>
                            <a:schemeClr val="tx1"/>
                          </a:solidFill>
                          <a:effectLst/>
                          <a:latin typeface="Comic Sans MS" pitchFamily="66" charset="0"/>
                        </a:rPr>
                        <a:t>ΠΑΡΑΓΟΝΤΕΣ ΔΙΑΠΕΡΑΤΟΤΗΤΑΣ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ΠΗΓΕΣ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smtClean="0">
                          <a:ln>
                            <a:noFill/>
                          </a:ln>
                          <a:solidFill>
                            <a:schemeClr val="tx1"/>
                          </a:solidFill>
                          <a:effectLst/>
                          <a:latin typeface="Comic Sans MS" pitchFamily="66" charset="0"/>
                        </a:rPr>
                        <a:t>ΒΙΟΛΟΓΙΚΗ ΔΡΑΣΤΗΡΙΟΤΗΤΑ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ΒΙΟΧΗΜΙΚΑ ΧΑΡΑΚΤΗΡΙΣΤΙΚΑ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ΑΝΑΦΟΡΕΣ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Παράγοντας στη </a:t>
                      </a:r>
                      <a:r>
                        <a:rPr kumimoji="0" lang="en-US" sz="1400" b="0" i="0" u="none" strike="noStrike" cap="none" normalizeH="0" baseline="0" dirty="0" smtClean="0">
                          <a:ln>
                            <a:noFill/>
                          </a:ln>
                          <a:solidFill>
                            <a:schemeClr val="tx1"/>
                          </a:solidFill>
                          <a:effectLst/>
                          <a:latin typeface="Comic Sans MS" pitchFamily="66" charset="0"/>
                        </a:rPr>
                        <a:t>FSGS</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Όρος ή πλάσμα ασθενών με </a:t>
                      </a:r>
                      <a:r>
                        <a:rPr kumimoji="0" lang="en-US" sz="1400" b="0" i="0" u="none" strike="noStrike" cap="none" normalizeH="0" baseline="0" dirty="0" smtClean="0">
                          <a:ln>
                            <a:noFill/>
                          </a:ln>
                          <a:solidFill>
                            <a:schemeClr val="tx1"/>
                          </a:solidFill>
                          <a:effectLst/>
                          <a:latin typeface="Comic Sans MS" pitchFamily="66" charset="0"/>
                        </a:rPr>
                        <a:t>FSGS</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   Διαπερατότητας σπειράματος στην αλβουμίνη </a:t>
                      </a:r>
                      <a:r>
                        <a:rPr kumimoji="0" lang="en-US" sz="1400" b="0" i="0" u="none" strike="noStrike" cap="none" normalizeH="0" baseline="0" smtClean="0">
                          <a:ln>
                            <a:noFill/>
                          </a:ln>
                          <a:solidFill>
                            <a:schemeClr val="tx1"/>
                          </a:solidFill>
                          <a:effectLst/>
                          <a:latin typeface="Comic Sans MS" pitchFamily="66" charset="0"/>
                        </a:rPr>
                        <a:t>in vitro</a:t>
                      </a:r>
                      <a:endParaRPr kumimoji="0" lang="el-GR" sz="1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ΜΒ 100-120 </a:t>
                      </a:r>
                      <a:r>
                        <a:rPr kumimoji="0" lang="en-US" sz="1400" b="0" i="0" u="none" strike="noStrike" cap="none" normalizeH="0" baseline="0" smtClean="0">
                          <a:ln>
                            <a:noFill/>
                          </a:ln>
                          <a:solidFill>
                            <a:schemeClr val="tx1"/>
                          </a:solidFill>
                          <a:effectLst/>
                          <a:latin typeface="Comic Sans MS" pitchFamily="66" charset="0"/>
                        </a:rPr>
                        <a:t>kDa </a:t>
                      </a:r>
                      <a:endParaRPr kumimoji="0" lang="el-GR" sz="1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Μη κατιονικό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Savin (1992)</a:t>
                      </a:r>
                      <a:endParaRPr kumimoji="0" lang="el-GR" sz="1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400" b="0" i="0" u="none" strike="noStrike" cap="none" normalizeH="0" baseline="0" dirty="0" smtClean="0">
                          <a:ln>
                            <a:noFill/>
                          </a:ln>
                          <a:solidFill>
                            <a:schemeClr val="tx1"/>
                          </a:solidFill>
                          <a:effectLst/>
                          <a:latin typeface="Comic Sans MS" pitchFamily="66" charset="0"/>
                        </a:rPr>
                        <a:t> Παράγοντας    ομοιάζων με </a:t>
                      </a:r>
                      <a:r>
                        <a:rPr kumimoji="0" lang="en-US" sz="1400" b="0" i="0" u="none" strike="noStrike" cap="none" normalizeH="0" baseline="0" dirty="0" err="1" smtClean="0">
                          <a:ln>
                            <a:noFill/>
                          </a:ln>
                          <a:solidFill>
                            <a:schemeClr val="tx1"/>
                          </a:solidFill>
                          <a:effectLst/>
                          <a:latin typeface="Comic Sans MS" pitchFamily="66" charset="0"/>
                        </a:rPr>
                        <a:t>Ig</a:t>
                      </a:r>
                      <a:r>
                        <a:rPr kumimoji="0" lang="en-US" sz="1400" b="0" i="0" u="none" strike="noStrike" cap="none" normalizeH="0" baseline="0" dirty="0" smtClean="0">
                          <a:ln>
                            <a:noFill/>
                          </a:ln>
                          <a:solidFill>
                            <a:schemeClr val="tx1"/>
                          </a:solidFill>
                          <a:effectLst/>
                          <a:latin typeface="Comic Sans MS" pitchFamily="66"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omic Sans MS" pitchFamily="66" charset="0"/>
                        </a:rPr>
                        <a:t> </a:t>
                      </a:r>
                      <a:r>
                        <a:rPr kumimoji="0" lang="el-GR" sz="1400" b="0" i="0" u="none" strike="noStrike" cap="none" normalizeH="0" baseline="0" dirty="0" smtClean="0">
                          <a:ln>
                            <a:noFill/>
                          </a:ln>
                          <a:solidFill>
                            <a:schemeClr val="tx1"/>
                          </a:solidFill>
                          <a:effectLst/>
                          <a:latin typeface="Comic Sans MS" pitchFamily="66" charset="0"/>
                        </a:rPr>
                        <a:t>Τμήμα </a:t>
                      </a:r>
                      <a:r>
                        <a:rPr kumimoji="0" lang="el-GR" sz="1400" b="0" i="0" u="none" strike="noStrike" cap="none" normalizeH="0" baseline="0" dirty="0" err="1" smtClean="0">
                          <a:ln>
                            <a:noFill/>
                          </a:ln>
                          <a:solidFill>
                            <a:schemeClr val="tx1"/>
                          </a:solidFill>
                          <a:effectLst/>
                          <a:latin typeface="Comic Sans MS" pitchFamily="66" charset="0"/>
                        </a:rPr>
                        <a:t>ανοσοσφαιρινών</a:t>
                      </a:r>
                      <a:endParaRPr kumimoji="0" lang="el-GR" sz="14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            ή</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Συνδεδεμένος με </a:t>
                      </a:r>
                      <a:r>
                        <a:rPr kumimoji="0" lang="en-US" sz="1400" b="0" i="0" u="none" strike="noStrike" cap="none" normalizeH="0" baseline="0" dirty="0" err="1" smtClean="0">
                          <a:ln>
                            <a:noFill/>
                          </a:ln>
                          <a:solidFill>
                            <a:schemeClr val="tx1"/>
                          </a:solidFill>
                          <a:effectLst/>
                          <a:latin typeface="Comic Sans MS" pitchFamily="66" charset="0"/>
                        </a:rPr>
                        <a:t>IgG</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Πλάσμα ασθενών με υποτροπή </a:t>
                      </a:r>
                      <a:r>
                        <a:rPr kumimoji="0" lang="en-US" sz="1400" b="0" i="0" u="none" strike="noStrike" cap="none" normalizeH="0" baseline="0" dirty="0" smtClean="0">
                          <a:ln>
                            <a:noFill/>
                          </a:ln>
                          <a:solidFill>
                            <a:schemeClr val="tx1"/>
                          </a:solidFill>
                          <a:effectLst/>
                          <a:latin typeface="Comic Sans MS" pitchFamily="66" charset="0"/>
                        </a:rPr>
                        <a:t>FSGS </a:t>
                      </a:r>
                      <a:r>
                        <a:rPr kumimoji="0" lang="el-GR" sz="1400" b="0" i="0" u="none" strike="noStrike" cap="none" normalizeH="0" baseline="0" dirty="0" smtClean="0">
                          <a:ln>
                            <a:noFill/>
                          </a:ln>
                          <a:solidFill>
                            <a:schemeClr val="tx1"/>
                          </a:solidFill>
                          <a:effectLst/>
                          <a:latin typeface="Comic Sans MS" pitchFamily="66" charset="0"/>
                        </a:rPr>
                        <a:t>(</a:t>
                      </a:r>
                      <a:r>
                        <a:rPr kumimoji="0" lang="el-GR" sz="1400" b="0" i="0" u="none" strike="noStrike" cap="none" normalizeH="0" baseline="0" dirty="0" err="1" smtClean="0">
                          <a:ln>
                            <a:noFill/>
                          </a:ln>
                          <a:solidFill>
                            <a:schemeClr val="tx1"/>
                          </a:solidFill>
                          <a:effectLst/>
                          <a:latin typeface="Comic Sans MS" pitchFamily="66" charset="0"/>
                        </a:rPr>
                        <a:t>ανοσοπροσρόφηση</a:t>
                      </a:r>
                      <a:r>
                        <a:rPr kumimoji="0" lang="el-GR" sz="1400" b="0" i="0" u="none" strike="noStrike" cap="none" normalizeH="0" baseline="0" dirty="0" smtClean="0">
                          <a:ln>
                            <a:noFill/>
                          </a:ln>
                          <a:solidFill>
                            <a:schemeClr val="tx1"/>
                          </a:solidFill>
                          <a:effectLst/>
                          <a:latin typeface="Comic Sans MS" pitchFamily="66" charset="0"/>
                        </a:rPr>
                        <a:t> </a:t>
                      </a:r>
                      <a:r>
                        <a:rPr kumimoji="0" lang="en-US" sz="1400" b="0" i="0" u="none" strike="noStrike" cap="none" normalizeH="0" baseline="0" dirty="0" smtClean="0">
                          <a:ln>
                            <a:noFill/>
                          </a:ln>
                          <a:solidFill>
                            <a:schemeClr val="tx1"/>
                          </a:solidFill>
                          <a:effectLst/>
                          <a:latin typeface="Comic Sans MS" pitchFamily="66" charset="0"/>
                        </a:rPr>
                        <a:t>anti </a:t>
                      </a:r>
                      <a:r>
                        <a:rPr kumimoji="0" lang="el-GR" sz="1400" b="0" i="0" u="none" strike="noStrike" cap="none" normalizeH="0" baseline="0" dirty="0" smtClean="0">
                          <a:ln>
                            <a:noFill/>
                          </a:ln>
                          <a:solidFill>
                            <a:schemeClr val="tx1"/>
                          </a:solidFill>
                          <a:effectLst/>
                          <a:latin typeface="Comic Sans MS" pitchFamily="66" charset="0"/>
                        </a:rPr>
                        <a:t>- </a:t>
                      </a:r>
                      <a:r>
                        <a:rPr kumimoji="0" lang="en-US" sz="1400" b="0" i="0" u="none" strike="noStrike" cap="none" normalizeH="0" baseline="0" dirty="0" err="1" smtClean="0">
                          <a:ln>
                            <a:noFill/>
                          </a:ln>
                          <a:solidFill>
                            <a:schemeClr val="tx1"/>
                          </a:solidFill>
                          <a:effectLst/>
                          <a:latin typeface="Comic Sans MS" pitchFamily="66" charset="0"/>
                        </a:rPr>
                        <a:t>Ig</a:t>
                      </a:r>
                      <a:r>
                        <a:rPr kumimoji="0" lang="en-US" sz="1400" b="0" i="0" u="none" strike="noStrike" cap="none" normalizeH="0" baseline="0" dirty="0" smtClean="0">
                          <a:ln>
                            <a:noFill/>
                          </a:ln>
                          <a:solidFill>
                            <a:schemeClr val="tx1"/>
                          </a:solidFill>
                          <a:effectLst/>
                          <a:latin typeface="Comic Sans MS" pitchFamily="66" charset="0"/>
                        </a:rPr>
                        <a:t>)</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  </a:t>
                      </a:r>
                      <a:r>
                        <a:rPr kumimoji="0" lang="el-GR" sz="1400" b="0" i="0" u="none" strike="noStrike" cap="none" normalizeH="0" baseline="0" dirty="0" err="1" smtClean="0">
                          <a:ln>
                            <a:noFill/>
                          </a:ln>
                          <a:solidFill>
                            <a:schemeClr val="tx1"/>
                          </a:solidFill>
                          <a:effectLst/>
                          <a:latin typeface="Comic Sans MS" pitchFamily="66" charset="0"/>
                        </a:rPr>
                        <a:t>Διαπερότητα</a:t>
                      </a:r>
                      <a:r>
                        <a:rPr kumimoji="0" lang="el-GR" sz="1400" b="0" i="0" u="none" strike="noStrike" cap="none" normalizeH="0" baseline="0" dirty="0" smtClean="0">
                          <a:ln>
                            <a:noFill/>
                          </a:ln>
                          <a:solidFill>
                            <a:schemeClr val="tx1"/>
                          </a:solidFill>
                          <a:effectLst/>
                          <a:latin typeface="Comic Sans MS" pitchFamily="66" charset="0"/>
                        </a:rPr>
                        <a:t> σπειράματος στην </a:t>
                      </a:r>
                      <a:r>
                        <a:rPr kumimoji="0" lang="el-GR" sz="1400" b="0" i="0" u="none" strike="noStrike" cap="none" normalizeH="0" baseline="0" dirty="0" err="1" smtClean="0">
                          <a:ln>
                            <a:noFill/>
                          </a:ln>
                          <a:solidFill>
                            <a:schemeClr val="tx1"/>
                          </a:solidFill>
                          <a:effectLst/>
                          <a:latin typeface="Comic Sans MS" pitchFamily="66" charset="0"/>
                        </a:rPr>
                        <a:t>αλβουμίνη</a:t>
                      </a:r>
                      <a:r>
                        <a:rPr kumimoji="0" lang="el-GR" sz="1400" b="0" i="0" u="none" strike="noStrike" cap="none" normalizeH="0" baseline="0" dirty="0" smtClean="0">
                          <a:ln>
                            <a:noFill/>
                          </a:ln>
                          <a:solidFill>
                            <a:schemeClr val="tx1"/>
                          </a:solidFill>
                          <a:effectLst/>
                          <a:latin typeface="Comic Sans MS" pitchFamily="66" charset="0"/>
                        </a:rPr>
                        <a:t> </a:t>
                      </a:r>
                      <a:r>
                        <a:rPr kumimoji="0" lang="en-US" sz="1400" b="0" i="0" u="none" strike="noStrike" cap="none" normalizeH="0" baseline="0" dirty="0" smtClean="0">
                          <a:ln>
                            <a:noFill/>
                          </a:ln>
                          <a:solidFill>
                            <a:schemeClr val="tx1"/>
                          </a:solidFill>
                          <a:effectLst/>
                          <a:latin typeface="Comic Sans MS" pitchFamily="66" charset="0"/>
                        </a:rPr>
                        <a:t>in vitro</a:t>
                      </a:r>
                      <a:endParaRPr kumimoji="0" lang="el-GR" sz="1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ΜΒ &lt; 100 </a:t>
                      </a:r>
                      <a:r>
                        <a:rPr kumimoji="0" lang="en-US" sz="1400" b="0" i="0" u="none" strike="noStrike" cap="none" normalizeH="0" baseline="0" dirty="0" err="1" smtClean="0">
                          <a:ln>
                            <a:noFill/>
                          </a:ln>
                          <a:solidFill>
                            <a:schemeClr val="tx1"/>
                          </a:solidFill>
                          <a:effectLst/>
                          <a:latin typeface="Comic Sans MS" pitchFamily="66" charset="0"/>
                        </a:rPr>
                        <a:t>kDa</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Dantal (1998)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J Am. Soc. Neph.9:1709-1715</a:t>
                      </a:r>
                      <a:endParaRPr kumimoji="0" lang="el-GR" sz="1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FSGS</a:t>
                      </a:r>
                      <a:r>
                        <a:rPr kumimoji="0" lang="el-GR" sz="1400" b="0" i="0" u="none" strike="noStrike" cap="none" normalizeH="0" baseline="0" dirty="0" smtClean="0">
                          <a:ln>
                            <a:noFill/>
                          </a:ln>
                          <a:solidFill>
                            <a:schemeClr val="tx1"/>
                          </a:solidFill>
                          <a:effectLst/>
                          <a:latin typeface="Comic Sans MS" pitchFamily="66" charset="0"/>
                        </a:rPr>
                        <a:t> </a:t>
                      </a:r>
                      <a:r>
                        <a:rPr kumimoji="0" lang="en-US" sz="1400" b="0" i="0" u="none" strike="noStrike" cap="none" normalizeH="0" baseline="0" dirty="0" smtClean="0">
                          <a:ln>
                            <a:noFill/>
                          </a:ln>
                          <a:solidFill>
                            <a:schemeClr val="tx1"/>
                          </a:solidFill>
                          <a:effectLst/>
                          <a:latin typeface="Comic Sans MS" pitchFamily="66" charset="0"/>
                        </a:rPr>
                        <a:t> </a:t>
                      </a:r>
                      <a:r>
                        <a:rPr kumimoji="0" lang="el-GR" sz="1400" b="0" i="0" u="none" strike="noStrike" cap="none" normalizeH="0" baseline="0" dirty="0" smtClean="0">
                          <a:ln>
                            <a:noFill/>
                          </a:ln>
                          <a:solidFill>
                            <a:schemeClr val="tx1"/>
                          </a:solidFill>
                          <a:effectLst/>
                          <a:latin typeface="Comic Sans MS" pitchFamily="66" charset="0"/>
                        </a:rPr>
                        <a:t>παράγοντας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Πλάσμα ασθενών με </a:t>
                      </a:r>
                      <a:r>
                        <a:rPr kumimoji="0" lang="en-US" sz="1400" b="0" i="0" u="none" strike="noStrike" cap="none" normalizeH="0" baseline="0" dirty="0" smtClean="0">
                          <a:ln>
                            <a:noFill/>
                          </a:ln>
                          <a:solidFill>
                            <a:schemeClr val="tx1"/>
                          </a:solidFill>
                          <a:effectLst/>
                          <a:latin typeface="Comic Sans MS" pitchFamily="66" charset="0"/>
                        </a:rPr>
                        <a:t>FSGS </a:t>
                      </a:r>
                      <a:r>
                        <a:rPr kumimoji="0" lang="el-GR" sz="1400" b="0" i="0" u="none" strike="noStrike" cap="none" normalizeH="0" baseline="0" dirty="0" smtClean="0">
                          <a:ln>
                            <a:noFill/>
                          </a:ln>
                          <a:solidFill>
                            <a:schemeClr val="tx1"/>
                          </a:solidFill>
                          <a:effectLst/>
                          <a:latin typeface="Comic Sans MS" pitchFamily="66" charset="0"/>
                        </a:rPr>
                        <a:t>ή ασθενών με υποτροπή μετά από μεταμόσχευση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   </a:t>
                      </a:r>
                      <a:r>
                        <a:rPr kumimoji="0" lang="en-US" sz="1400" b="0" i="0" u="none" strike="noStrike" cap="none" normalizeH="0" baseline="0" dirty="0" err="1" smtClean="0">
                          <a:ln>
                            <a:noFill/>
                          </a:ln>
                          <a:solidFill>
                            <a:schemeClr val="tx1"/>
                          </a:solidFill>
                          <a:effectLst/>
                          <a:latin typeface="Comic Sans MS" pitchFamily="66" charset="0"/>
                        </a:rPr>
                        <a:t>Palb</a:t>
                      </a:r>
                      <a:r>
                        <a:rPr kumimoji="0" lang="en-US" sz="1400" b="0" i="0" u="none" strike="noStrike" cap="none" normalizeH="0" baseline="0" dirty="0" smtClean="0">
                          <a:ln>
                            <a:noFill/>
                          </a:ln>
                          <a:solidFill>
                            <a:schemeClr val="tx1"/>
                          </a:solidFill>
                          <a:effectLst/>
                          <a:latin typeface="Comic Sans MS" pitchFamily="66" charset="0"/>
                        </a:rPr>
                        <a:t> in vitro </a:t>
                      </a:r>
                      <a:r>
                        <a:rPr kumimoji="0" lang="el-GR" sz="1400" b="0" i="0" u="none" strike="noStrike" cap="none" normalizeH="0" baseline="0" dirty="0" smtClean="0">
                          <a:ln>
                            <a:noFill/>
                          </a:ln>
                          <a:solidFill>
                            <a:schemeClr val="tx1"/>
                          </a:solidFill>
                          <a:effectLst/>
                          <a:latin typeface="Comic Sans MS" pitchFamily="66" charset="0"/>
                        </a:rPr>
                        <a:t>και </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in vivo</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ΜΒ 30-50 </a:t>
                      </a:r>
                      <a:r>
                        <a:rPr kumimoji="0" lang="en-US" sz="1400" b="0" i="0" u="none" strike="noStrike" cap="none" normalizeH="0" baseline="0" dirty="0" err="1" smtClean="0">
                          <a:ln>
                            <a:noFill/>
                          </a:ln>
                          <a:solidFill>
                            <a:schemeClr val="tx1"/>
                          </a:solidFill>
                          <a:effectLst/>
                          <a:latin typeface="Comic Sans MS" pitchFamily="66" charset="0"/>
                        </a:rPr>
                        <a:t>kDa</a:t>
                      </a:r>
                      <a:endParaRPr kumimoji="0" lang="en-US" sz="1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   </a:t>
                      </a:r>
                      <a:r>
                        <a:rPr kumimoji="0" lang="el-GR" sz="1400" b="0" i="0" u="none" strike="noStrike" cap="none" normalizeH="0" baseline="0" dirty="0" smtClean="0">
                          <a:ln>
                            <a:noFill/>
                          </a:ln>
                          <a:solidFill>
                            <a:schemeClr val="tx1"/>
                          </a:solidFill>
                          <a:effectLst/>
                          <a:latin typeface="Comic Sans MS" pitchFamily="66" charset="0"/>
                        </a:rPr>
                        <a:t>Δραστικότητα σε</a:t>
                      </a:r>
                      <a:r>
                        <a:rPr kumimoji="0" lang="en-US" sz="1400" b="0" i="0" u="none" strike="noStrike" cap="none" normalizeH="0" baseline="0" dirty="0" smtClean="0">
                          <a:ln>
                            <a:noFill/>
                          </a:ln>
                          <a:solidFill>
                            <a:schemeClr val="tx1"/>
                          </a:solidFill>
                          <a:effectLst/>
                          <a:latin typeface="Comic Sans MS" pitchFamily="66" charset="0"/>
                        </a:rPr>
                        <a:t> :</a:t>
                      </a:r>
                      <a:r>
                        <a:rPr kumimoji="0" lang="el-GR" sz="1400" b="0" i="0" u="none" strike="noStrike" cap="none" normalizeH="0" baseline="0" dirty="0" smtClean="0">
                          <a:ln>
                            <a:noFill/>
                          </a:ln>
                          <a:solidFill>
                            <a:schemeClr val="tx1"/>
                          </a:solidFill>
                          <a:effectLst/>
                          <a:latin typeface="Comic Sans MS" pitchFamily="66"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    θερμοκρασία, χορήγηση </a:t>
                      </a:r>
                      <a:r>
                        <a:rPr kumimoji="0" lang="el-GR" sz="1400" b="0" i="0" u="none" strike="noStrike" cap="none" normalizeH="0" baseline="0" dirty="0" err="1" smtClean="0">
                          <a:ln>
                            <a:noFill/>
                          </a:ln>
                          <a:solidFill>
                            <a:schemeClr val="tx1"/>
                          </a:solidFill>
                          <a:effectLst/>
                          <a:latin typeface="Comic Sans MS" pitchFamily="66" charset="0"/>
                        </a:rPr>
                        <a:t>πρωτεϊνάσης</a:t>
                      </a:r>
                      <a:endParaRPr kumimoji="0" lang="el-GR" sz="1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Ασθενώς </a:t>
                      </a:r>
                      <a:r>
                        <a:rPr kumimoji="0" lang="el-GR" sz="1400" b="0" i="0" u="none" strike="noStrike" cap="none" normalizeH="0" baseline="0" dirty="0" err="1" smtClean="0">
                          <a:ln>
                            <a:noFill/>
                          </a:ln>
                          <a:solidFill>
                            <a:schemeClr val="tx1"/>
                          </a:solidFill>
                          <a:effectLst/>
                          <a:latin typeface="Comic Sans MS" pitchFamily="66" charset="0"/>
                        </a:rPr>
                        <a:t>ανιονικός</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Sharma (1999)</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6" name="Line 50"/>
          <p:cNvSpPr>
            <a:spLocks noChangeShapeType="1"/>
          </p:cNvSpPr>
          <p:nvPr/>
        </p:nvSpPr>
        <p:spPr bwMode="auto">
          <a:xfrm flipV="1">
            <a:off x="4000496" y="2500306"/>
            <a:ext cx="0" cy="144462"/>
          </a:xfrm>
          <a:prstGeom prst="line">
            <a:avLst/>
          </a:prstGeom>
          <a:noFill/>
          <a:ln w="9525">
            <a:solidFill>
              <a:schemeClr val="tx1"/>
            </a:solidFill>
            <a:round/>
            <a:headEnd/>
            <a:tailEnd type="triangle" w="med" len="med"/>
          </a:ln>
        </p:spPr>
        <p:txBody>
          <a:bodyPr/>
          <a:lstStyle/>
          <a:p>
            <a:endParaRPr lang="el-GR"/>
          </a:p>
        </p:txBody>
      </p:sp>
      <p:sp>
        <p:nvSpPr>
          <p:cNvPr id="30757" name="Line 56"/>
          <p:cNvSpPr>
            <a:spLocks noChangeShapeType="1"/>
          </p:cNvSpPr>
          <p:nvPr/>
        </p:nvSpPr>
        <p:spPr bwMode="auto">
          <a:xfrm flipV="1">
            <a:off x="4143372" y="3571876"/>
            <a:ext cx="0" cy="144463"/>
          </a:xfrm>
          <a:prstGeom prst="line">
            <a:avLst/>
          </a:prstGeom>
          <a:noFill/>
          <a:ln w="9525">
            <a:solidFill>
              <a:schemeClr val="tx1"/>
            </a:solidFill>
            <a:round/>
            <a:headEnd/>
            <a:tailEnd type="triangle" w="med" len="med"/>
          </a:ln>
        </p:spPr>
        <p:txBody>
          <a:bodyPr/>
          <a:lstStyle/>
          <a:p>
            <a:endParaRPr lang="el-GR"/>
          </a:p>
        </p:txBody>
      </p:sp>
      <p:sp>
        <p:nvSpPr>
          <p:cNvPr id="30759" name="Line 58"/>
          <p:cNvSpPr>
            <a:spLocks noChangeShapeType="1"/>
          </p:cNvSpPr>
          <p:nvPr/>
        </p:nvSpPr>
        <p:spPr bwMode="auto">
          <a:xfrm>
            <a:off x="5715008" y="5500702"/>
            <a:ext cx="0" cy="144462"/>
          </a:xfrm>
          <a:prstGeom prst="line">
            <a:avLst/>
          </a:prstGeom>
          <a:noFill/>
          <a:ln w="9525">
            <a:solidFill>
              <a:schemeClr val="tx1"/>
            </a:solidFill>
            <a:round/>
            <a:headEnd/>
            <a:tailEnd type="triangle" w="med" len="med"/>
          </a:ln>
        </p:spPr>
        <p:txBody>
          <a:bodyPr/>
          <a:lstStyle/>
          <a:p>
            <a:endParaRPr lang="el-GR"/>
          </a:p>
        </p:txBody>
      </p:sp>
      <p:sp>
        <p:nvSpPr>
          <p:cNvPr id="30760" name="Line 60"/>
          <p:cNvSpPr>
            <a:spLocks noChangeShapeType="1"/>
          </p:cNvSpPr>
          <p:nvPr/>
        </p:nvSpPr>
        <p:spPr bwMode="auto">
          <a:xfrm flipV="1">
            <a:off x="5929322" y="5786454"/>
            <a:ext cx="0" cy="144462"/>
          </a:xfrm>
          <a:prstGeom prst="line">
            <a:avLst/>
          </a:prstGeom>
          <a:noFill/>
          <a:ln w="9525">
            <a:solidFill>
              <a:schemeClr val="tx1"/>
            </a:solidFill>
            <a:round/>
            <a:headEnd/>
            <a:tailEnd type="triangle" w="med" len="med"/>
          </a:ln>
        </p:spPr>
        <p:txBody>
          <a:bodyPr/>
          <a:lstStyle/>
          <a:p>
            <a:endParaRPr lang="el-GR"/>
          </a:p>
        </p:txBody>
      </p:sp>
      <p:sp>
        <p:nvSpPr>
          <p:cNvPr id="30761" name="Line 61"/>
          <p:cNvSpPr>
            <a:spLocks noChangeShapeType="1"/>
          </p:cNvSpPr>
          <p:nvPr/>
        </p:nvSpPr>
        <p:spPr bwMode="auto">
          <a:xfrm flipV="1">
            <a:off x="4071934" y="5286388"/>
            <a:ext cx="0" cy="142875"/>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 Box 5"/>
          <p:cNvSpPr txBox="1">
            <a:spLocks noChangeArrowheads="1"/>
          </p:cNvSpPr>
          <p:nvPr/>
        </p:nvSpPr>
        <p:spPr bwMode="auto">
          <a:xfrm>
            <a:off x="0" y="260350"/>
            <a:ext cx="10188575" cy="457200"/>
          </a:xfrm>
          <a:prstGeom prst="rect">
            <a:avLst/>
          </a:prstGeom>
          <a:noFill/>
          <a:ln w="9525">
            <a:noFill/>
            <a:miter lim="800000"/>
            <a:headEnd/>
            <a:tailEnd/>
          </a:ln>
        </p:spPr>
        <p:txBody>
          <a:bodyPr>
            <a:spAutoFit/>
          </a:bodyPr>
          <a:lstStyle/>
          <a:p>
            <a:pPr algn="ctr">
              <a:spcBef>
                <a:spcPct val="50000"/>
              </a:spcBef>
            </a:pPr>
            <a:r>
              <a:rPr lang="el-GR" sz="2400" b="1" dirty="0" smtClean="0">
                <a:solidFill>
                  <a:schemeClr val="tx2">
                    <a:lumMod val="75000"/>
                  </a:schemeClr>
                </a:solidFill>
                <a:latin typeface="Comic Sans MS" pitchFamily="66" charset="0"/>
              </a:rPr>
              <a:t> </a:t>
            </a:r>
            <a:r>
              <a:rPr lang="el-GR" sz="2400" b="1" dirty="0">
                <a:solidFill>
                  <a:schemeClr val="tx2">
                    <a:lumMod val="75000"/>
                  </a:schemeClr>
                </a:solidFill>
                <a:latin typeface="Comic Sans MS" pitchFamily="66" charset="0"/>
              </a:rPr>
              <a:t>ΠΑΘΟΓΕΝΕΙΑ </a:t>
            </a:r>
            <a:r>
              <a:rPr lang="el-GR" sz="2400" b="1" dirty="0" smtClean="0">
                <a:solidFill>
                  <a:schemeClr val="tx2">
                    <a:lumMod val="75000"/>
                  </a:schemeClr>
                </a:solidFill>
                <a:latin typeface="Comic Sans MS" pitchFamily="66" charset="0"/>
              </a:rPr>
              <a:t>ΙΔΙΟΠΑΘΟΥΣ</a:t>
            </a:r>
            <a:r>
              <a:rPr lang="en-US" sz="2400" b="1" dirty="0" smtClean="0">
                <a:solidFill>
                  <a:schemeClr val="tx2">
                    <a:lumMod val="75000"/>
                  </a:schemeClr>
                </a:solidFill>
                <a:latin typeface="Comic Sans MS" pitchFamily="66" charset="0"/>
              </a:rPr>
              <a:t> FSGS</a:t>
            </a:r>
            <a:r>
              <a:rPr lang="el-GR" sz="2400" b="1" dirty="0" smtClean="0">
                <a:solidFill>
                  <a:schemeClr val="tx2">
                    <a:lumMod val="75000"/>
                  </a:schemeClr>
                </a:solidFill>
                <a:latin typeface="Comic Sans MS" pitchFamily="66" charset="0"/>
              </a:rPr>
              <a:t> </a:t>
            </a:r>
            <a:endParaRPr lang="el-GR" sz="2400" b="1" dirty="0">
              <a:solidFill>
                <a:schemeClr val="tx2">
                  <a:lumMod val="75000"/>
                </a:schemeClr>
              </a:solidFill>
              <a:latin typeface="Comic Sans MS" pitchFamily="66" charset="0"/>
            </a:endParaRPr>
          </a:p>
        </p:txBody>
      </p:sp>
      <p:sp>
        <p:nvSpPr>
          <p:cNvPr id="38919" name="Text Box 6"/>
          <p:cNvSpPr txBox="1">
            <a:spLocks noChangeArrowheads="1"/>
          </p:cNvSpPr>
          <p:nvPr/>
        </p:nvSpPr>
        <p:spPr bwMode="auto">
          <a:xfrm>
            <a:off x="3203575" y="1185863"/>
            <a:ext cx="2447925" cy="738664"/>
          </a:xfrm>
          <a:prstGeom prst="rect">
            <a:avLst/>
          </a:prstGeom>
          <a:noFill/>
          <a:ln w="9525">
            <a:noFill/>
            <a:miter lim="800000"/>
            <a:headEnd/>
            <a:tailEnd/>
          </a:ln>
        </p:spPr>
        <p:txBody>
          <a:bodyPr>
            <a:spAutoFit/>
          </a:bodyPr>
          <a:lstStyle/>
          <a:p>
            <a:pPr algn="ctr">
              <a:spcBef>
                <a:spcPct val="50000"/>
              </a:spcBef>
            </a:pPr>
            <a:r>
              <a:rPr lang="el-GR" sz="1400" b="1" dirty="0">
                <a:solidFill>
                  <a:schemeClr val="tx2">
                    <a:lumMod val="75000"/>
                  </a:schemeClr>
                </a:solidFill>
                <a:latin typeface="Comic Sans MS" pitchFamily="66" charset="0"/>
              </a:rPr>
              <a:t>ΠΡΩΤΟΠΑΘΗΣ ΒΛΑΒΗ  ΕΠΙΘΗΛΙΑΚΩΝ ΚΥΤΤΑΡΩΝ</a:t>
            </a:r>
          </a:p>
        </p:txBody>
      </p:sp>
      <p:sp>
        <p:nvSpPr>
          <p:cNvPr id="38920" name="Text Box 7"/>
          <p:cNvSpPr txBox="1">
            <a:spLocks noChangeArrowheads="1"/>
          </p:cNvSpPr>
          <p:nvPr/>
        </p:nvSpPr>
        <p:spPr bwMode="auto">
          <a:xfrm>
            <a:off x="2844800" y="2338388"/>
            <a:ext cx="3311525" cy="954107"/>
          </a:xfrm>
          <a:prstGeom prst="rect">
            <a:avLst/>
          </a:prstGeom>
          <a:noFill/>
          <a:ln w="9525">
            <a:noFill/>
            <a:miter lim="800000"/>
            <a:headEnd/>
            <a:tailEnd/>
          </a:ln>
        </p:spPr>
        <p:txBody>
          <a:bodyPr>
            <a:spAutoFit/>
          </a:bodyPr>
          <a:lstStyle/>
          <a:p>
            <a:pPr algn="ctr">
              <a:spcBef>
                <a:spcPct val="50000"/>
              </a:spcBef>
            </a:pPr>
            <a:r>
              <a:rPr lang="el-GR" sz="1400" b="1" dirty="0">
                <a:latin typeface="Comic Sans MS" pitchFamily="66" charset="0"/>
              </a:rPr>
              <a:t>ΜΕΙΩΣΗ ΠΟΛΥΑΝΙΟΝΙΚΩΝ ΣΥΣΤΑΤΙΚΩΝ ΤΟΥ ΣΠΕΙΡΑΜΑΤΙΚΟΥ ΤΡΙΧΟΕΙΔΙΚΟΥ ΤΟΙΧΩΜΑΤΟΣ</a:t>
            </a:r>
          </a:p>
        </p:txBody>
      </p:sp>
      <p:sp>
        <p:nvSpPr>
          <p:cNvPr id="38921" name="Text Box 8"/>
          <p:cNvSpPr txBox="1">
            <a:spLocks noChangeArrowheads="1"/>
          </p:cNvSpPr>
          <p:nvPr/>
        </p:nvSpPr>
        <p:spPr bwMode="auto">
          <a:xfrm>
            <a:off x="107950" y="3213100"/>
            <a:ext cx="2519363" cy="738664"/>
          </a:xfrm>
          <a:prstGeom prst="rect">
            <a:avLst/>
          </a:prstGeom>
          <a:noFill/>
          <a:ln w="9525">
            <a:noFill/>
            <a:miter lim="800000"/>
            <a:headEnd/>
            <a:tailEnd/>
          </a:ln>
        </p:spPr>
        <p:txBody>
          <a:bodyPr>
            <a:spAutoFit/>
          </a:bodyPr>
          <a:lstStyle/>
          <a:p>
            <a:pPr algn="ctr">
              <a:spcBef>
                <a:spcPct val="50000"/>
              </a:spcBef>
            </a:pPr>
            <a:r>
              <a:rPr lang="el-GR" sz="1400" b="1" dirty="0">
                <a:latin typeface="Comic Sans MS" pitchFamily="66" charset="0"/>
              </a:rPr>
              <a:t>ΕΞΑΛΕΙΨΗ ΚΑΙ ΣΥΜΠΤΥΞΗ ΠΟΔΟΚΥΤΤΑΡΩΝ</a:t>
            </a:r>
          </a:p>
        </p:txBody>
      </p:sp>
      <p:sp>
        <p:nvSpPr>
          <p:cNvPr id="38922" name="Text Box 9"/>
          <p:cNvSpPr txBox="1">
            <a:spLocks noChangeArrowheads="1"/>
          </p:cNvSpPr>
          <p:nvPr/>
        </p:nvSpPr>
        <p:spPr bwMode="auto">
          <a:xfrm>
            <a:off x="250825" y="4203700"/>
            <a:ext cx="3384550" cy="30480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   ΤΟΠΙΚΗ ΔΙΗΘΗΣΗ</a:t>
            </a:r>
          </a:p>
        </p:txBody>
      </p:sp>
      <p:sp>
        <p:nvSpPr>
          <p:cNvPr id="38923" name="Text Box 10"/>
          <p:cNvSpPr txBox="1">
            <a:spLocks noChangeArrowheads="1"/>
          </p:cNvSpPr>
          <p:nvPr/>
        </p:nvSpPr>
        <p:spPr bwMode="auto">
          <a:xfrm>
            <a:off x="1763713" y="5084763"/>
            <a:ext cx="2736850" cy="52322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ΑΙΜΟΔΥΝΑΜΙΚΕΣ ΠΡΟΣΑΡΜΟΓΕΣ</a:t>
            </a:r>
          </a:p>
        </p:txBody>
      </p:sp>
      <p:sp>
        <p:nvSpPr>
          <p:cNvPr id="38924" name="Text Box 11"/>
          <p:cNvSpPr txBox="1">
            <a:spLocks noChangeArrowheads="1"/>
          </p:cNvSpPr>
          <p:nvPr/>
        </p:nvSpPr>
        <p:spPr bwMode="auto">
          <a:xfrm>
            <a:off x="-36513" y="6165850"/>
            <a:ext cx="2519363" cy="523220"/>
          </a:xfrm>
          <a:prstGeom prst="rect">
            <a:avLst/>
          </a:prstGeom>
          <a:noFill/>
          <a:ln w="9525">
            <a:noFill/>
            <a:miter lim="800000"/>
            <a:headEnd/>
            <a:tailEnd/>
          </a:ln>
        </p:spPr>
        <p:txBody>
          <a:bodyPr>
            <a:spAutoFit/>
          </a:bodyPr>
          <a:lstStyle/>
          <a:p>
            <a:pPr algn="ctr">
              <a:spcBef>
                <a:spcPct val="50000"/>
              </a:spcBef>
            </a:pPr>
            <a:r>
              <a:rPr lang="el-GR" sz="1400" b="1" dirty="0">
                <a:solidFill>
                  <a:schemeClr val="tx2">
                    <a:lumMod val="75000"/>
                  </a:schemeClr>
                </a:solidFill>
                <a:latin typeface="Comic Sans MS" pitchFamily="66" charset="0"/>
              </a:rPr>
              <a:t>ΤΜΗΜΑΤΙΚΗ ΣΥΜΠΤΥΞΗ ΤΡΙΧΟΕΙΔΟΥΣ</a:t>
            </a:r>
          </a:p>
        </p:txBody>
      </p:sp>
      <p:sp>
        <p:nvSpPr>
          <p:cNvPr id="38925" name="Rectangle 12"/>
          <p:cNvSpPr>
            <a:spLocks noChangeArrowheads="1"/>
          </p:cNvSpPr>
          <p:nvPr/>
        </p:nvSpPr>
        <p:spPr bwMode="auto">
          <a:xfrm>
            <a:off x="3470275" y="4221163"/>
            <a:ext cx="2044149" cy="307777"/>
          </a:xfrm>
          <a:prstGeom prst="rect">
            <a:avLst/>
          </a:prstGeom>
          <a:noFill/>
          <a:ln w="9525">
            <a:noFill/>
            <a:miter lim="800000"/>
            <a:headEnd/>
            <a:tailEnd/>
          </a:ln>
        </p:spPr>
        <p:txBody>
          <a:bodyPr wrap="none">
            <a:spAutoFit/>
          </a:bodyPr>
          <a:lstStyle/>
          <a:p>
            <a:pPr>
              <a:spcBef>
                <a:spcPct val="50000"/>
              </a:spcBef>
            </a:pPr>
            <a:r>
              <a:rPr lang="el-GR" sz="1400" b="1" dirty="0">
                <a:latin typeface="Comic Sans MS" pitchFamily="66" charset="0"/>
              </a:rPr>
              <a:t> ΤΟΠΙΚΗ ΔΙΗΘΗΣΗ</a:t>
            </a:r>
          </a:p>
        </p:txBody>
      </p:sp>
      <p:sp>
        <p:nvSpPr>
          <p:cNvPr id="38926" name="Text Box 13"/>
          <p:cNvSpPr txBox="1">
            <a:spLocks noChangeArrowheads="1"/>
          </p:cNvSpPr>
          <p:nvPr/>
        </p:nvSpPr>
        <p:spPr bwMode="auto">
          <a:xfrm>
            <a:off x="3419475" y="6292850"/>
            <a:ext cx="3384550" cy="304800"/>
          </a:xfrm>
          <a:prstGeom prst="rect">
            <a:avLst/>
          </a:prstGeom>
          <a:noFill/>
          <a:ln w="9525">
            <a:noFill/>
            <a:miter lim="800000"/>
            <a:headEnd/>
            <a:tailEnd/>
          </a:ln>
        </p:spPr>
        <p:txBody>
          <a:bodyPr>
            <a:spAutoFit/>
          </a:bodyPr>
          <a:lstStyle/>
          <a:p>
            <a:pPr>
              <a:spcBef>
                <a:spcPct val="50000"/>
              </a:spcBef>
            </a:pPr>
            <a:r>
              <a:rPr lang="el-GR" sz="1400" b="1" dirty="0">
                <a:solidFill>
                  <a:schemeClr val="tx2">
                    <a:lumMod val="75000"/>
                  </a:schemeClr>
                </a:solidFill>
                <a:latin typeface="Comic Sans MS" pitchFamily="66" charset="0"/>
              </a:rPr>
              <a:t>ΑΘΡΟΙΣΗ ΥΑΛΙΝΗΣ</a:t>
            </a:r>
          </a:p>
        </p:txBody>
      </p:sp>
      <p:sp>
        <p:nvSpPr>
          <p:cNvPr id="38927" name="Text Box 14"/>
          <p:cNvSpPr txBox="1">
            <a:spLocks noChangeArrowheads="1"/>
          </p:cNvSpPr>
          <p:nvPr/>
        </p:nvSpPr>
        <p:spPr bwMode="auto">
          <a:xfrm>
            <a:off x="4932363" y="4930775"/>
            <a:ext cx="2305050" cy="738664"/>
          </a:xfrm>
          <a:prstGeom prst="rect">
            <a:avLst/>
          </a:prstGeom>
          <a:noFill/>
          <a:ln w="9525">
            <a:noFill/>
            <a:miter lim="800000"/>
            <a:headEnd/>
            <a:tailEnd/>
          </a:ln>
        </p:spPr>
        <p:txBody>
          <a:bodyPr>
            <a:spAutoFit/>
          </a:bodyPr>
          <a:lstStyle/>
          <a:p>
            <a:pPr algn="ctr">
              <a:spcBef>
                <a:spcPct val="50000"/>
              </a:spcBef>
            </a:pPr>
            <a:r>
              <a:rPr lang="el-GR" sz="1400" b="1" dirty="0">
                <a:latin typeface="Comic Sans MS" pitchFamily="66" charset="0"/>
              </a:rPr>
              <a:t>ΑΠΩΛΕΙΑ ΕΚΛΕΚΤΙΚΟΤΗΤΑΣ ΜΕΓΕΘΟΥΣ</a:t>
            </a:r>
          </a:p>
        </p:txBody>
      </p:sp>
      <p:sp>
        <p:nvSpPr>
          <p:cNvPr id="38928" name="Text Box 15"/>
          <p:cNvSpPr txBox="1">
            <a:spLocks noChangeArrowheads="1"/>
          </p:cNvSpPr>
          <p:nvPr/>
        </p:nvSpPr>
        <p:spPr bwMode="auto">
          <a:xfrm>
            <a:off x="6500826" y="6292850"/>
            <a:ext cx="2392349" cy="304800"/>
          </a:xfrm>
          <a:prstGeom prst="rect">
            <a:avLst/>
          </a:prstGeom>
          <a:noFill/>
          <a:ln w="9525">
            <a:noFill/>
            <a:miter lim="800000"/>
            <a:headEnd/>
            <a:tailEnd/>
          </a:ln>
        </p:spPr>
        <p:txBody>
          <a:bodyPr wrap="square">
            <a:spAutoFit/>
          </a:bodyPr>
          <a:lstStyle/>
          <a:p>
            <a:pPr>
              <a:spcBef>
                <a:spcPct val="50000"/>
              </a:spcBef>
            </a:pPr>
            <a:r>
              <a:rPr lang="el-GR" sz="1400" b="1" dirty="0">
                <a:solidFill>
                  <a:schemeClr val="tx2">
                    <a:lumMod val="75000"/>
                  </a:schemeClr>
                </a:solidFill>
                <a:latin typeface="Comic Sans MS" pitchFamily="66" charset="0"/>
              </a:rPr>
              <a:t>ΠΡΩΤΕΙΝΟΥΡΙΑ</a:t>
            </a:r>
          </a:p>
        </p:txBody>
      </p:sp>
      <p:sp>
        <p:nvSpPr>
          <p:cNvPr id="38929" name="Text Box 16"/>
          <p:cNvSpPr txBox="1">
            <a:spLocks noChangeArrowheads="1"/>
          </p:cNvSpPr>
          <p:nvPr/>
        </p:nvSpPr>
        <p:spPr bwMode="auto">
          <a:xfrm>
            <a:off x="6586538" y="3130550"/>
            <a:ext cx="2233612" cy="738664"/>
          </a:xfrm>
          <a:prstGeom prst="rect">
            <a:avLst/>
          </a:prstGeom>
          <a:noFill/>
          <a:ln w="9525">
            <a:noFill/>
            <a:miter lim="800000"/>
            <a:headEnd/>
            <a:tailEnd/>
          </a:ln>
        </p:spPr>
        <p:txBody>
          <a:bodyPr>
            <a:spAutoFit/>
          </a:bodyPr>
          <a:lstStyle/>
          <a:p>
            <a:pPr algn="ctr">
              <a:spcBef>
                <a:spcPct val="50000"/>
              </a:spcBef>
            </a:pPr>
            <a:r>
              <a:rPr lang="el-GR" sz="1400" b="1" dirty="0">
                <a:latin typeface="Comic Sans MS" pitchFamily="66" charset="0"/>
              </a:rPr>
              <a:t>ΑΠΩΛΕΙΑ ΕΚΛΕΚΤΙΚΟΤΗΤΑΣ ΦΟΡΤΙΟΥ</a:t>
            </a:r>
          </a:p>
        </p:txBody>
      </p:sp>
      <p:sp>
        <p:nvSpPr>
          <p:cNvPr id="38930" name="Line 27"/>
          <p:cNvSpPr>
            <a:spLocks noChangeShapeType="1"/>
          </p:cNvSpPr>
          <p:nvPr/>
        </p:nvSpPr>
        <p:spPr bwMode="auto">
          <a:xfrm>
            <a:off x="4356100" y="1773238"/>
            <a:ext cx="0" cy="503237"/>
          </a:xfrm>
          <a:prstGeom prst="line">
            <a:avLst/>
          </a:prstGeom>
          <a:noFill/>
          <a:ln w="9525">
            <a:solidFill>
              <a:schemeClr val="tx1"/>
            </a:solidFill>
            <a:round/>
            <a:headEnd/>
            <a:tailEnd type="triangle" w="med" len="med"/>
          </a:ln>
        </p:spPr>
        <p:txBody>
          <a:bodyPr/>
          <a:lstStyle/>
          <a:p>
            <a:endParaRPr lang="el-GR"/>
          </a:p>
        </p:txBody>
      </p:sp>
      <p:sp>
        <p:nvSpPr>
          <p:cNvPr id="38931" name="Line 28"/>
          <p:cNvSpPr>
            <a:spLocks noChangeShapeType="1"/>
          </p:cNvSpPr>
          <p:nvPr/>
        </p:nvSpPr>
        <p:spPr bwMode="auto">
          <a:xfrm flipH="1">
            <a:off x="1476375" y="1484313"/>
            <a:ext cx="1800225" cy="0"/>
          </a:xfrm>
          <a:prstGeom prst="line">
            <a:avLst/>
          </a:prstGeom>
          <a:noFill/>
          <a:ln w="9525">
            <a:solidFill>
              <a:schemeClr val="tx1"/>
            </a:solidFill>
            <a:round/>
            <a:headEnd/>
            <a:tailEnd/>
          </a:ln>
        </p:spPr>
        <p:txBody>
          <a:bodyPr/>
          <a:lstStyle/>
          <a:p>
            <a:endParaRPr lang="el-GR"/>
          </a:p>
        </p:txBody>
      </p:sp>
      <p:sp>
        <p:nvSpPr>
          <p:cNvPr id="38932" name="Line 29"/>
          <p:cNvSpPr>
            <a:spLocks noChangeShapeType="1"/>
          </p:cNvSpPr>
          <p:nvPr/>
        </p:nvSpPr>
        <p:spPr bwMode="auto">
          <a:xfrm>
            <a:off x="1476375" y="1484313"/>
            <a:ext cx="0" cy="1657350"/>
          </a:xfrm>
          <a:prstGeom prst="line">
            <a:avLst/>
          </a:prstGeom>
          <a:noFill/>
          <a:ln w="9525">
            <a:solidFill>
              <a:schemeClr val="tx1"/>
            </a:solidFill>
            <a:round/>
            <a:headEnd/>
            <a:tailEnd type="triangle" w="med" len="med"/>
          </a:ln>
        </p:spPr>
        <p:txBody>
          <a:bodyPr/>
          <a:lstStyle/>
          <a:p>
            <a:endParaRPr lang="el-GR"/>
          </a:p>
        </p:txBody>
      </p:sp>
      <p:sp>
        <p:nvSpPr>
          <p:cNvPr id="38933" name="Line 30"/>
          <p:cNvSpPr>
            <a:spLocks noChangeShapeType="1"/>
          </p:cNvSpPr>
          <p:nvPr/>
        </p:nvSpPr>
        <p:spPr bwMode="auto">
          <a:xfrm>
            <a:off x="1403350" y="3716338"/>
            <a:ext cx="0" cy="504825"/>
          </a:xfrm>
          <a:prstGeom prst="line">
            <a:avLst/>
          </a:prstGeom>
          <a:noFill/>
          <a:ln w="9525">
            <a:solidFill>
              <a:schemeClr val="tx1"/>
            </a:solidFill>
            <a:round/>
            <a:headEnd/>
            <a:tailEnd type="triangle" w="med" len="med"/>
          </a:ln>
        </p:spPr>
        <p:txBody>
          <a:bodyPr/>
          <a:lstStyle/>
          <a:p>
            <a:endParaRPr lang="el-GR"/>
          </a:p>
        </p:txBody>
      </p:sp>
      <p:sp>
        <p:nvSpPr>
          <p:cNvPr id="38934" name="Line 31"/>
          <p:cNvSpPr>
            <a:spLocks noChangeShapeType="1"/>
          </p:cNvSpPr>
          <p:nvPr/>
        </p:nvSpPr>
        <p:spPr bwMode="auto">
          <a:xfrm flipH="1">
            <a:off x="1142967" y="4500570"/>
            <a:ext cx="45719" cy="1662107"/>
          </a:xfrm>
          <a:prstGeom prst="line">
            <a:avLst/>
          </a:prstGeom>
          <a:noFill/>
          <a:ln w="9525">
            <a:solidFill>
              <a:schemeClr val="tx1"/>
            </a:solidFill>
            <a:round/>
            <a:headEnd/>
            <a:tailEnd type="triangle" w="med" len="med"/>
          </a:ln>
        </p:spPr>
        <p:txBody>
          <a:bodyPr/>
          <a:lstStyle/>
          <a:p>
            <a:endParaRPr lang="el-GR" dirty="0"/>
          </a:p>
        </p:txBody>
      </p:sp>
      <p:sp>
        <p:nvSpPr>
          <p:cNvPr id="38935" name="Line 32"/>
          <p:cNvSpPr>
            <a:spLocks noChangeShapeType="1"/>
          </p:cNvSpPr>
          <p:nvPr/>
        </p:nvSpPr>
        <p:spPr bwMode="auto">
          <a:xfrm>
            <a:off x="1331913" y="4508500"/>
            <a:ext cx="863600" cy="504825"/>
          </a:xfrm>
          <a:prstGeom prst="line">
            <a:avLst/>
          </a:prstGeom>
          <a:noFill/>
          <a:ln w="9525">
            <a:solidFill>
              <a:schemeClr val="tx1"/>
            </a:solidFill>
            <a:prstDash val="dash"/>
            <a:round/>
            <a:headEnd/>
            <a:tailEnd type="triangle" w="med" len="med"/>
          </a:ln>
        </p:spPr>
        <p:txBody>
          <a:bodyPr/>
          <a:lstStyle/>
          <a:p>
            <a:endParaRPr lang="el-GR"/>
          </a:p>
        </p:txBody>
      </p:sp>
      <p:sp>
        <p:nvSpPr>
          <p:cNvPr id="38936" name="Line 33"/>
          <p:cNvSpPr>
            <a:spLocks noChangeShapeType="1"/>
          </p:cNvSpPr>
          <p:nvPr/>
        </p:nvSpPr>
        <p:spPr bwMode="auto">
          <a:xfrm flipV="1">
            <a:off x="3059113" y="4581525"/>
            <a:ext cx="1152525" cy="503238"/>
          </a:xfrm>
          <a:prstGeom prst="line">
            <a:avLst/>
          </a:prstGeom>
          <a:noFill/>
          <a:ln w="9525">
            <a:solidFill>
              <a:schemeClr val="tx1"/>
            </a:solidFill>
            <a:round/>
            <a:headEnd/>
            <a:tailEnd type="triangle" w="med" len="med"/>
          </a:ln>
        </p:spPr>
        <p:txBody>
          <a:bodyPr/>
          <a:lstStyle/>
          <a:p>
            <a:endParaRPr lang="el-GR"/>
          </a:p>
        </p:txBody>
      </p:sp>
      <p:sp>
        <p:nvSpPr>
          <p:cNvPr id="38937" name="Line 34"/>
          <p:cNvSpPr>
            <a:spLocks noChangeShapeType="1"/>
          </p:cNvSpPr>
          <p:nvPr/>
        </p:nvSpPr>
        <p:spPr bwMode="auto">
          <a:xfrm>
            <a:off x="4427538" y="4581525"/>
            <a:ext cx="0" cy="1511300"/>
          </a:xfrm>
          <a:prstGeom prst="line">
            <a:avLst/>
          </a:prstGeom>
          <a:noFill/>
          <a:ln w="9525">
            <a:solidFill>
              <a:schemeClr val="tx1"/>
            </a:solidFill>
            <a:round/>
            <a:headEnd/>
            <a:tailEnd type="triangle" w="med" len="med"/>
          </a:ln>
        </p:spPr>
        <p:txBody>
          <a:bodyPr/>
          <a:lstStyle/>
          <a:p>
            <a:endParaRPr lang="el-GR"/>
          </a:p>
        </p:txBody>
      </p:sp>
      <p:sp>
        <p:nvSpPr>
          <p:cNvPr id="38938" name="Line 35"/>
          <p:cNvSpPr>
            <a:spLocks noChangeShapeType="1"/>
          </p:cNvSpPr>
          <p:nvPr/>
        </p:nvSpPr>
        <p:spPr bwMode="auto">
          <a:xfrm>
            <a:off x="4643438" y="4581525"/>
            <a:ext cx="936625" cy="431800"/>
          </a:xfrm>
          <a:prstGeom prst="line">
            <a:avLst/>
          </a:prstGeom>
          <a:noFill/>
          <a:ln w="9525">
            <a:solidFill>
              <a:schemeClr val="tx1"/>
            </a:solidFill>
            <a:round/>
            <a:headEnd/>
            <a:tailEnd type="triangle" w="med" len="med"/>
          </a:ln>
        </p:spPr>
        <p:txBody>
          <a:bodyPr/>
          <a:lstStyle/>
          <a:p>
            <a:endParaRPr lang="el-GR"/>
          </a:p>
        </p:txBody>
      </p:sp>
      <p:sp>
        <p:nvSpPr>
          <p:cNvPr id="38939" name="Line 36"/>
          <p:cNvSpPr>
            <a:spLocks noChangeShapeType="1"/>
          </p:cNvSpPr>
          <p:nvPr/>
        </p:nvSpPr>
        <p:spPr bwMode="auto">
          <a:xfrm>
            <a:off x="5940425" y="2852738"/>
            <a:ext cx="863600" cy="647700"/>
          </a:xfrm>
          <a:prstGeom prst="line">
            <a:avLst/>
          </a:prstGeom>
          <a:noFill/>
          <a:ln w="9525">
            <a:solidFill>
              <a:schemeClr val="tx1"/>
            </a:solidFill>
            <a:round/>
            <a:headEnd/>
            <a:tailEnd type="triangle" w="med" len="med"/>
          </a:ln>
        </p:spPr>
        <p:txBody>
          <a:bodyPr/>
          <a:lstStyle/>
          <a:p>
            <a:endParaRPr lang="el-GR"/>
          </a:p>
        </p:txBody>
      </p:sp>
      <p:sp>
        <p:nvSpPr>
          <p:cNvPr id="38940" name="Line 37"/>
          <p:cNvSpPr>
            <a:spLocks noChangeShapeType="1"/>
          </p:cNvSpPr>
          <p:nvPr/>
        </p:nvSpPr>
        <p:spPr bwMode="auto">
          <a:xfrm>
            <a:off x="7451725" y="3933825"/>
            <a:ext cx="0" cy="2159000"/>
          </a:xfrm>
          <a:prstGeom prst="line">
            <a:avLst/>
          </a:prstGeom>
          <a:noFill/>
          <a:ln w="9525">
            <a:solidFill>
              <a:schemeClr val="tx1"/>
            </a:solidFill>
            <a:round/>
            <a:headEnd/>
            <a:tailEnd type="triangle" w="med" len="med"/>
          </a:ln>
        </p:spPr>
        <p:txBody>
          <a:bodyPr/>
          <a:lstStyle/>
          <a:p>
            <a:endParaRPr lang="el-GR"/>
          </a:p>
        </p:txBody>
      </p:sp>
      <p:sp>
        <p:nvSpPr>
          <p:cNvPr id="38941" name="Line 38"/>
          <p:cNvSpPr>
            <a:spLocks noChangeShapeType="1"/>
          </p:cNvSpPr>
          <p:nvPr/>
        </p:nvSpPr>
        <p:spPr bwMode="auto">
          <a:xfrm>
            <a:off x="2195513" y="3573463"/>
            <a:ext cx="1368425" cy="647700"/>
          </a:xfrm>
          <a:prstGeom prst="line">
            <a:avLst/>
          </a:prstGeom>
          <a:noFill/>
          <a:ln w="9525">
            <a:solidFill>
              <a:schemeClr val="tx1"/>
            </a:solidFill>
            <a:round/>
            <a:headEnd/>
            <a:tailEnd type="triangle" w="med" len="med"/>
          </a:ln>
        </p:spPr>
        <p:txBody>
          <a:bodyPr/>
          <a:lstStyle/>
          <a:p>
            <a:endParaRPr lang="el-GR"/>
          </a:p>
        </p:txBody>
      </p:sp>
      <p:sp>
        <p:nvSpPr>
          <p:cNvPr id="38942" name="Line 39"/>
          <p:cNvSpPr>
            <a:spLocks noChangeShapeType="1"/>
          </p:cNvSpPr>
          <p:nvPr/>
        </p:nvSpPr>
        <p:spPr bwMode="auto">
          <a:xfrm>
            <a:off x="6011863" y="5661025"/>
            <a:ext cx="431800" cy="431800"/>
          </a:xfrm>
          <a:prstGeom prst="line">
            <a:avLst/>
          </a:prstGeom>
          <a:noFill/>
          <a:ln w="9525">
            <a:solidFill>
              <a:schemeClr val="tx1"/>
            </a:solidFill>
            <a:round/>
            <a:headEnd/>
            <a:tailEnd type="triangle" w="med" len="med"/>
          </a:ln>
        </p:spPr>
        <p:txBody>
          <a:bodyPr/>
          <a:lstStyle/>
          <a:p>
            <a:endParaRPr lang="el-GR"/>
          </a:p>
        </p:txBody>
      </p:sp>
      <p:sp>
        <p:nvSpPr>
          <p:cNvPr id="38943" name="Line 40"/>
          <p:cNvSpPr>
            <a:spLocks noChangeShapeType="1"/>
          </p:cNvSpPr>
          <p:nvPr/>
        </p:nvSpPr>
        <p:spPr bwMode="auto">
          <a:xfrm flipV="1">
            <a:off x="3563938" y="4292600"/>
            <a:ext cx="0" cy="144463"/>
          </a:xfrm>
          <a:prstGeom prst="line">
            <a:avLst/>
          </a:prstGeom>
          <a:noFill/>
          <a:ln w="9525">
            <a:solidFill>
              <a:schemeClr val="tx1"/>
            </a:solidFill>
            <a:round/>
            <a:headEnd/>
            <a:tailEnd type="triangle" w="med" len="med"/>
          </a:ln>
        </p:spPr>
        <p:txBody>
          <a:bodyPr/>
          <a:lstStyle/>
          <a:p>
            <a:endParaRPr lang="el-GR"/>
          </a:p>
        </p:txBody>
      </p:sp>
      <p:sp>
        <p:nvSpPr>
          <p:cNvPr id="38944" name="Line 41"/>
          <p:cNvSpPr>
            <a:spLocks noChangeShapeType="1"/>
          </p:cNvSpPr>
          <p:nvPr/>
        </p:nvSpPr>
        <p:spPr bwMode="auto">
          <a:xfrm>
            <a:off x="395288" y="4292600"/>
            <a:ext cx="0" cy="144463"/>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1"/>
          <p:cNvSpPr>
            <a:spLocks noChangeArrowheads="1"/>
          </p:cNvSpPr>
          <p:nvPr/>
        </p:nvSpPr>
        <p:spPr bwMode="auto">
          <a:xfrm>
            <a:off x="2339975" y="6381750"/>
            <a:ext cx="3600450" cy="287338"/>
          </a:xfrm>
          <a:prstGeom prst="rect">
            <a:avLst/>
          </a:prstGeom>
          <a:solidFill>
            <a:schemeClr val="bg1"/>
          </a:solidFill>
          <a:ln w="9525">
            <a:solidFill>
              <a:schemeClr val="tx1"/>
            </a:solidFill>
            <a:miter lim="800000"/>
            <a:headEnd/>
            <a:tailEnd/>
          </a:ln>
        </p:spPr>
        <p:txBody>
          <a:bodyPr wrap="none" anchor="ctr"/>
          <a:lstStyle/>
          <a:p>
            <a:endParaRPr lang="el-GR"/>
          </a:p>
        </p:txBody>
      </p:sp>
      <p:sp>
        <p:nvSpPr>
          <p:cNvPr id="35848" name="Text Box 5"/>
          <p:cNvSpPr txBox="1">
            <a:spLocks noChangeArrowheads="1"/>
          </p:cNvSpPr>
          <p:nvPr/>
        </p:nvSpPr>
        <p:spPr bwMode="auto">
          <a:xfrm>
            <a:off x="2627313" y="908050"/>
            <a:ext cx="4897437" cy="304800"/>
          </a:xfrm>
          <a:prstGeom prst="rect">
            <a:avLst/>
          </a:prstGeom>
          <a:noFill/>
          <a:ln w="9525">
            <a:noFill/>
            <a:miter lim="800000"/>
            <a:headEnd/>
            <a:tailEnd/>
          </a:ln>
        </p:spPr>
        <p:txBody>
          <a:bodyPr>
            <a:spAutoFit/>
          </a:bodyPr>
          <a:lstStyle/>
          <a:p>
            <a:pPr>
              <a:spcBef>
                <a:spcPct val="50000"/>
              </a:spcBef>
            </a:pPr>
            <a:r>
              <a:rPr lang="el-GR" sz="1400" b="1" dirty="0">
                <a:solidFill>
                  <a:schemeClr val="tx2">
                    <a:lumMod val="75000"/>
                  </a:schemeClr>
                </a:solidFill>
                <a:latin typeface="Comic Sans MS" pitchFamily="66" charset="0"/>
              </a:rPr>
              <a:t>ΑΠΩΛΕΙΑ ΛΕΙΤΟΥΡΓΟΥΝΤΩΝ ΝΕΦΡΩΝΩΝ</a:t>
            </a:r>
          </a:p>
        </p:txBody>
      </p:sp>
      <p:sp>
        <p:nvSpPr>
          <p:cNvPr id="35849" name="Text Box 6"/>
          <p:cNvSpPr txBox="1">
            <a:spLocks noChangeArrowheads="1"/>
          </p:cNvSpPr>
          <p:nvPr/>
        </p:nvSpPr>
        <p:spPr bwMode="auto">
          <a:xfrm>
            <a:off x="539750" y="1989138"/>
            <a:ext cx="6192838" cy="523220"/>
          </a:xfrm>
          <a:prstGeom prst="rect">
            <a:avLst/>
          </a:prstGeom>
          <a:noFill/>
          <a:ln w="9525">
            <a:noFill/>
            <a:miter lim="800000"/>
            <a:headEnd/>
            <a:tailEnd/>
          </a:ln>
        </p:spPr>
        <p:txBody>
          <a:bodyPr>
            <a:spAutoFit/>
          </a:bodyPr>
          <a:lstStyle/>
          <a:p>
            <a:pPr algn="ctr">
              <a:spcBef>
                <a:spcPct val="50000"/>
              </a:spcBef>
            </a:pPr>
            <a:r>
              <a:rPr lang="el-GR" sz="1400" b="1" dirty="0">
                <a:latin typeface="Comic Sans MS" pitchFamily="66" charset="0"/>
              </a:rPr>
              <a:t>ΥΠΕΡΠΛΑΣΙΑ</a:t>
            </a:r>
            <a:r>
              <a:rPr lang="en-US" sz="1400" b="1" dirty="0">
                <a:latin typeface="Comic Sans MS" pitchFamily="66" charset="0"/>
              </a:rPr>
              <a:t> </a:t>
            </a:r>
            <a:r>
              <a:rPr lang="el-GR" sz="1400" b="1" dirty="0">
                <a:latin typeface="Comic Sans MS" pitchFamily="66" charset="0"/>
              </a:rPr>
              <a:t> ΕΝΔΟΘΗΛΙΑΚΩΝ ΚΑΙ ΜΕΣΑΓΓΕΙΑΚΩΝ ΚΥΤΤΑΡΩΝ      ΥΠΕΡΤΡΟΦΙΑ ΕΠΙΘΗΛΙΑΚΩΝ ΚΥΤΤΑΡΩΝ</a:t>
            </a:r>
          </a:p>
        </p:txBody>
      </p:sp>
      <p:sp>
        <p:nvSpPr>
          <p:cNvPr id="35850" name="Text Box 7"/>
          <p:cNvSpPr txBox="1">
            <a:spLocks noChangeArrowheads="1"/>
          </p:cNvSpPr>
          <p:nvPr/>
        </p:nvSpPr>
        <p:spPr bwMode="auto">
          <a:xfrm>
            <a:off x="1331913" y="3068638"/>
            <a:ext cx="4176712" cy="30480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  ΣΠΕΙΡΑΜΑΤΙΚΟΥ ΟΓΚΟΥ</a:t>
            </a:r>
          </a:p>
        </p:txBody>
      </p:sp>
      <p:sp>
        <p:nvSpPr>
          <p:cNvPr id="35851" name="Text Box 8"/>
          <p:cNvSpPr txBox="1">
            <a:spLocks noChangeArrowheads="1"/>
          </p:cNvSpPr>
          <p:nvPr/>
        </p:nvSpPr>
        <p:spPr bwMode="auto">
          <a:xfrm>
            <a:off x="1187450" y="3860800"/>
            <a:ext cx="4321175" cy="366713"/>
          </a:xfrm>
          <a:prstGeom prst="rect">
            <a:avLst/>
          </a:prstGeom>
          <a:noFill/>
          <a:ln w="9525">
            <a:noFill/>
            <a:miter lim="800000"/>
            <a:headEnd/>
            <a:tailEnd/>
          </a:ln>
        </p:spPr>
        <p:txBody>
          <a:bodyPr>
            <a:spAutoFit/>
          </a:bodyPr>
          <a:lstStyle/>
          <a:p>
            <a:pPr>
              <a:spcBef>
                <a:spcPct val="50000"/>
              </a:spcBef>
            </a:pPr>
            <a:r>
              <a:rPr lang="el-GR" sz="1800" b="1" dirty="0">
                <a:latin typeface="Comic Sans MS" pitchFamily="66" charset="0"/>
              </a:rPr>
              <a:t>  </a:t>
            </a:r>
            <a:r>
              <a:rPr lang="el-GR" sz="1400" b="1" dirty="0">
                <a:latin typeface="Comic Sans MS" pitchFamily="66" charset="0"/>
              </a:rPr>
              <a:t>ΠΥΚΝΟΤΗΤΑΣ ΕΠΙΘΗΛΙΑΚΩΝ ΚΥΤΤΑΡΩΝ</a:t>
            </a:r>
            <a:endParaRPr lang="el-GR" sz="1800" b="1" dirty="0">
              <a:latin typeface="Comic Sans MS" pitchFamily="66" charset="0"/>
            </a:endParaRPr>
          </a:p>
        </p:txBody>
      </p:sp>
      <p:sp>
        <p:nvSpPr>
          <p:cNvPr id="35852" name="Text Box 9"/>
          <p:cNvSpPr txBox="1">
            <a:spLocks noChangeArrowheads="1"/>
          </p:cNvSpPr>
          <p:nvPr/>
        </p:nvSpPr>
        <p:spPr bwMode="auto">
          <a:xfrm>
            <a:off x="1042988" y="4652963"/>
            <a:ext cx="5473700" cy="30480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ΕΞΑΛΕΙΨΗ ΚΑΙ ΣΥΜΠΤΥΞΗ ΠΟΔΟΚΥΤΤΑΡΩΝ</a:t>
            </a:r>
          </a:p>
        </p:txBody>
      </p:sp>
      <p:sp>
        <p:nvSpPr>
          <p:cNvPr id="35853" name="Text Box 10"/>
          <p:cNvSpPr txBox="1">
            <a:spLocks noChangeArrowheads="1"/>
          </p:cNvSpPr>
          <p:nvPr/>
        </p:nvSpPr>
        <p:spPr bwMode="auto">
          <a:xfrm>
            <a:off x="6858016" y="1916832"/>
            <a:ext cx="2500330" cy="846386"/>
          </a:xfrm>
          <a:prstGeom prst="rect">
            <a:avLst/>
          </a:prstGeom>
          <a:noFill/>
          <a:ln w="9525">
            <a:noFill/>
            <a:miter lim="800000"/>
            <a:headEnd/>
            <a:tailEnd/>
          </a:ln>
        </p:spPr>
        <p:txBody>
          <a:bodyPr wrap="square">
            <a:spAutoFit/>
          </a:bodyPr>
          <a:lstStyle/>
          <a:p>
            <a:pPr>
              <a:spcBef>
                <a:spcPct val="50000"/>
              </a:spcBef>
            </a:pPr>
            <a:r>
              <a:rPr lang="el-GR" sz="1400" b="1" dirty="0">
                <a:latin typeface="Comic Sans MS" pitchFamily="66" charset="0"/>
              </a:rPr>
              <a:t>  </a:t>
            </a:r>
            <a:r>
              <a:rPr lang="el-GR" sz="1400" b="1" dirty="0" smtClean="0">
                <a:latin typeface="Comic Sans MS" pitchFamily="66" charset="0"/>
              </a:rPr>
              <a:t>ΕΝΔΟΣΠΕΙΡΑΜΑΤΙΚΗΣ ΠΙΕΣΗΣ</a:t>
            </a:r>
            <a:r>
              <a:rPr lang="en-US" sz="1400" b="1" dirty="0" smtClean="0">
                <a:latin typeface="Comic Sans MS" pitchFamily="66" charset="0"/>
              </a:rPr>
              <a:t>      </a:t>
            </a:r>
            <a:endParaRPr lang="en-US" sz="1400" b="1" dirty="0">
              <a:latin typeface="Comic Sans MS" pitchFamily="66" charset="0"/>
            </a:endParaRPr>
          </a:p>
          <a:p>
            <a:pPr>
              <a:spcBef>
                <a:spcPct val="50000"/>
              </a:spcBef>
            </a:pPr>
            <a:r>
              <a:rPr lang="en-US" sz="1400" b="1" dirty="0">
                <a:latin typeface="Comic Sans MS" pitchFamily="66" charset="0"/>
              </a:rPr>
              <a:t> </a:t>
            </a:r>
            <a:r>
              <a:rPr lang="el-GR" sz="1400" b="1" dirty="0">
                <a:latin typeface="Comic Sans MS" pitchFamily="66" charset="0"/>
              </a:rPr>
              <a:t> </a:t>
            </a:r>
            <a:r>
              <a:rPr lang="en-US" sz="1400" b="1" dirty="0">
                <a:latin typeface="Comic Sans MS" pitchFamily="66" charset="0"/>
              </a:rPr>
              <a:t> </a:t>
            </a:r>
            <a:endParaRPr lang="el-GR" sz="1400" b="1" dirty="0">
              <a:latin typeface="Comic Sans MS" pitchFamily="66" charset="0"/>
            </a:endParaRPr>
          </a:p>
        </p:txBody>
      </p:sp>
      <p:sp>
        <p:nvSpPr>
          <p:cNvPr id="35856" name="Text Box 13"/>
          <p:cNvSpPr txBox="1">
            <a:spLocks noChangeArrowheads="1"/>
          </p:cNvSpPr>
          <p:nvPr/>
        </p:nvSpPr>
        <p:spPr bwMode="auto">
          <a:xfrm>
            <a:off x="2916238" y="5445125"/>
            <a:ext cx="2736850" cy="30480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ΑΠΩΛΕΙΑ ΕΠΙΘΗΛΙΟΥ</a:t>
            </a:r>
          </a:p>
        </p:txBody>
      </p:sp>
      <p:sp>
        <p:nvSpPr>
          <p:cNvPr id="35857" name="Text Box 14"/>
          <p:cNvSpPr txBox="1">
            <a:spLocks noChangeArrowheads="1"/>
          </p:cNvSpPr>
          <p:nvPr/>
        </p:nvSpPr>
        <p:spPr bwMode="auto">
          <a:xfrm>
            <a:off x="6589713" y="5445125"/>
            <a:ext cx="2519362" cy="30480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  ΤΟΠΙΚΗ ΔΙΗΘΗΣΗ</a:t>
            </a:r>
          </a:p>
        </p:txBody>
      </p:sp>
      <p:sp>
        <p:nvSpPr>
          <p:cNvPr id="35858" name="Text Box 15"/>
          <p:cNvSpPr txBox="1">
            <a:spLocks noChangeArrowheads="1"/>
          </p:cNvSpPr>
          <p:nvPr/>
        </p:nvSpPr>
        <p:spPr bwMode="auto">
          <a:xfrm>
            <a:off x="3924301" y="5857892"/>
            <a:ext cx="2219336" cy="307777"/>
          </a:xfrm>
          <a:prstGeom prst="rect">
            <a:avLst/>
          </a:prstGeom>
          <a:noFill/>
          <a:ln w="9525">
            <a:noFill/>
            <a:miter lim="800000"/>
            <a:headEnd/>
            <a:tailEnd/>
          </a:ln>
        </p:spPr>
        <p:txBody>
          <a:bodyPr wrap="square">
            <a:spAutoFit/>
          </a:bodyPr>
          <a:lstStyle/>
          <a:p>
            <a:pPr>
              <a:spcBef>
                <a:spcPct val="50000"/>
              </a:spcBef>
            </a:pPr>
            <a:r>
              <a:rPr lang="el-GR" sz="1400" b="1" dirty="0">
                <a:latin typeface="Comic Sans MS" pitchFamily="66" charset="0"/>
              </a:rPr>
              <a:t>ΑΘΡΟΙΣΗ ΥΑΛΙΝΗΣ</a:t>
            </a:r>
          </a:p>
        </p:txBody>
      </p:sp>
      <p:sp>
        <p:nvSpPr>
          <p:cNvPr id="35859" name="Text Box 16"/>
          <p:cNvSpPr txBox="1">
            <a:spLocks noChangeArrowheads="1"/>
          </p:cNvSpPr>
          <p:nvPr/>
        </p:nvSpPr>
        <p:spPr bwMode="auto">
          <a:xfrm>
            <a:off x="6840538" y="6237288"/>
            <a:ext cx="2700337" cy="304800"/>
          </a:xfrm>
          <a:prstGeom prst="rect">
            <a:avLst/>
          </a:prstGeom>
          <a:noFill/>
          <a:ln w="9525">
            <a:noFill/>
            <a:miter lim="800000"/>
            <a:headEnd/>
            <a:tailEnd/>
          </a:ln>
        </p:spPr>
        <p:txBody>
          <a:bodyPr>
            <a:spAutoFit/>
          </a:bodyPr>
          <a:lstStyle/>
          <a:p>
            <a:pPr>
              <a:spcBef>
                <a:spcPct val="50000"/>
              </a:spcBef>
            </a:pPr>
            <a:r>
              <a:rPr lang="el-GR" sz="1400" b="1" dirty="0">
                <a:latin typeface="Comic Sans MS" pitchFamily="66" charset="0"/>
              </a:rPr>
              <a:t>ΠΡΩΤΕΙΝΟΥΡΙΑ</a:t>
            </a:r>
          </a:p>
        </p:txBody>
      </p:sp>
      <p:sp>
        <p:nvSpPr>
          <p:cNvPr id="35860" name="Text Box 17"/>
          <p:cNvSpPr txBox="1">
            <a:spLocks noChangeArrowheads="1"/>
          </p:cNvSpPr>
          <p:nvPr/>
        </p:nvSpPr>
        <p:spPr bwMode="auto">
          <a:xfrm>
            <a:off x="2339975" y="6286520"/>
            <a:ext cx="3744913" cy="523220"/>
          </a:xfrm>
          <a:prstGeom prst="rect">
            <a:avLst/>
          </a:prstGeom>
          <a:solidFill>
            <a:schemeClr val="accent1"/>
          </a:solidFill>
          <a:ln w="9525">
            <a:noFill/>
            <a:miter lim="800000"/>
            <a:headEnd/>
            <a:tailEnd/>
          </a:ln>
        </p:spPr>
        <p:txBody>
          <a:bodyPr wrap="square">
            <a:spAutoFit/>
          </a:bodyPr>
          <a:lstStyle/>
          <a:p>
            <a:pPr algn="ctr">
              <a:spcBef>
                <a:spcPct val="50000"/>
              </a:spcBef>
            </a:pPr>
            <a:r>
              <a:rPr lang="el-GR" sz="1400" b="1" dirty="0">
                <a:solidFill>
                  <a:srgbClr val="FF0000"/>
                </a:solidFill>
                <a:latin typeface="Comic Sans MS" pitchFamily="66" charset="0"/>
              </a:rPr>
              <a:t>ΤΜΗΜΑΤΙΚΗ ΣΚΛΗΡΥΝΣΗ ΤΡΙΧΟΕΙΔΟΥΣ</a:t>
            </a:r>
          </a:p>
        </p:txBody>
      </p:sp>
      <p:sp>
        <p:nvSpPr>
          <p:cNvPr id="35861" name="Line 23"/>
          <p:cNvSpPr>
            <a:spLocks noChangeShapeType="1"/>
          </p:cNvSpPr>
          <p:nvPr/>
        </p:nvSpPr>
        <p:spPr bwMode="auto">
          <a:xfrm flipH="1">
            <a:off x="3419475" y="1412875"/>
            <a:ext cx="792163" cy="503238"/>
          </a:xfrm>
          <a:prstGeom prst="line">
            <a:avLst/>
          </a:prstGeom>
          <a:noFill/>
          <a:ln w="9525">
            <a:solidFill>
              <a:schemeClr val="tx1"/>
            </a:solidFill>
            <a:round/>
            <a:headEnd/>
            <a:tailEnd type="triangle" w="med" len="med"/>
          </a:ln>
        </p:spPr>
        <p:txBody>
          <a:bodyPr/>
          <a:lstStyle/>
          <a:p>
            <a:endParaRPr lang="el-GR"/>
          </a:p>
        </p:txBody>
      </p:sp>
      <p:sp>
        <p:nvSpPr>
          <p:cNvPr id="35862" name="Line 24"/>
          <p:cNvSpPr>
            <a:spLocks noChangeShapeType="1"/>
          </p:cNvSpPr>
          <p:nvPr/>
        </p:nvSpPr>
        <p:spPr bwMode="auto">
          <a:xfrm>
            <a:off x="2700338" y="2492375"/>
            <a:ext cx="0" cy="504825"/>
          </a:xfrm>
          <a:prstGeom prst="line">
            <a:avLst/>
          </a:prstGeom>
          <a:noFill/>
          <a:ln w="9525">
            <a:solidFill>
              <a:schemeClr val="tx1"/>
            </a:solidFill>
            <a:round/>
            <a:headEnd/>
            <a:tailEnd type="triangle" w="med" len="med"/>
          </a:ln>
        </p:spPr>
        <p:txBody>
          <a:bodyPr/>
          <a:lstStyle/>
          <a:p>
            <a:endParaRPr lang="el-GR"/>
          </a:p>
        </p:txBody>
      </p:sp>
      <p:sp>
        <p:nvSpPr>
          <p:cNvPr id="35863" name="Line 26"/>
          <p:cNvSpPr>
            <a:spLocks noChangeShapeType="1"/>
          </p:cNvSpPr>
          <p:nvPr/>
        </p:nvSpPr>
        <p:spPr bwMode="auto">
          <a:xfrm>
            <a:off x="2555875" y="3573463"/>
            <a:ext cx="0" cy="360362"/>
          </a:xfrm>
          <a:prstGeom prst="line">
            <a:avLst/>
          </a:prstGeom>
          <a:noFill/>
          <a:ln w="9525">
            <a:solidFill>
              <a:schemeClr val="tx1"/>
            </a:solidFill>
            <a:round/>
            <a:headEnd/>
            <a:tailEnd type="triangle" w="med" len="med"/>
          </a:ln>
        </p:spPr>
        <p:txBody>
          <a:bodyPr/>
          <a:lstStyle/>
          <a:p>
            <a:endParaRPr lang="el-GR"/>
          </a:p>
        </p:txBody>
      </p:sp>
      <p:sp>
        <p:nvSpPr>
          <p:cNvPr id="35864" name="Line 27"/>
          <p:cNvSpPr>
            <a:spLocks noChangeShapeType="1"/>
          </p:cNvSpPr>
          <p:nvPr/>
        </p:nvSpPr>
        <p:spPr bwMode="auto">
          <a:xfrm>
            <a:off x="2555875" y="4221163"/>
            <a:ext cx="360363" cy="431800"/>
          </a:xfrm>
          <a:prstGeom prst="line">
            <a:avLst/>
          </a:prstGeom>
          <a:noFill/>
          <a:ln w="9525">
            <a:solidFill>
              <a:schemeClr val="tx1"/>
            </a:solidFill>
            <a:round/>
            <a:headEnd/>
            <a:tailEnd type="triangle" w="med" len="med"/>
          </a:ln>
        </p:spPr>
        <p:txBody>
          <a:bodyPr/>
          <a:lstStyle/>
          <a:p>
            <a:endParaRPr lang="el-GR"/>
          </a:p>
        </p:txBody>
      </p:sp>
      <p:sp>
        <p:nvSpPr>
          <p:cNvPr id="35867" name="Line 30"/>
          <p:cNvSpPr>
            <a:spLocks noChangeShapeType="1"/>
          </p:cNvSpPr>
          <p:nvPr/>
        </p:nvSpPr>
        <p:spPr bwMode="auto">
          <a:xfrm>
            <a:off x="3492500" y="4941888"/>
            <a:ext cx="0" cy="503237"/>
          </a:xfrm>
          <a:prstGeom prst="line">
            <a:avLst/>
          </a:prstGeom>
          <a:noFill/>
          <a:ln w="9525">
            <a:solidFill>
              <a:schemeClr val="tx1"/>
            </a:solidFill>
            <a:round/>
            <a:headEnd/>
            <a:tailEnd type="triangle" w="med" len="med"/>
          </a:ln>
        </p:spPr>
        <p:txBody>
          <a:bodyPr/>
          <a:lstStyle/>
          <a:p>
            <a:endParaRPr lang="el-GR"/>
          </a:p>
        </p:txBody>
      </p:sp>
      <p:sp>
        <p:nvSpPr>
          <p:cNvPr id="35868" name="Line 31"/>
          <p:cNvSpPr>
            <a:spLocks noChangeShapeType="1"/>
          </p:cNvSpPr>
          <p:nvPr/>
        </p:nvSpPr>
        <p:spPr bwMode="auto">
          <a:xfrm>
            <a:off x="3492500" y="5734050"/>
            <a:ext cx="0" cy="574675"/>
          </a:xfrm>
          <a:prstGeom prst="line">
            <a:avLst/>
          </a:prstGeom>
          <a:noFill/>
          <a:ln w="9525">
            <a:solidFill>
              <a:schemeClr val="tx1"/>
            </a:solidFill>
            <a:round/>
            <a:headEnd/>
            <a:tailEnd type="triangle" w="med" len="med"/>
          </a:ln>
        </p:spPr>
        <p:txBody>
          <a:bodyPr/>
          <a:lstStyle/>
          <a:p>
            <a:endParaRPr lang="el-GR"/>
          </a:p>
        </p:txBody>
      </p:sp>
      <p:sp>
        <p:nvSpPr>
          <p:cNvPr id="35869" name="Line 32"/>
          <p:cNvSpPr>
            <a:spLocks noChangeShapeType="1"/>
          </p:cNvSpPr>
          <p:nvPr/>
        </p:nvSpPr>
        <p:spPr bwMode="auto">
          <a:xfrm flipH="1">
            <a:off x="4284663" y="6165850"/>
            <a:ext cx="142875" cy="142875"/>
          </a:xfrm>
          <a:prstGeom prst="line">
            <a:avLst/>
          </a:prstGeom>
          <a:noFill/>
          <a:ln w="9525">
            <a:solidFill>
              <a:schemeClr val="tx1"/>
            </a:solidFill>
            <a:round/>
            <a:headEnd/>
            <a:tailEnd type="triangle" w="med" len="med"/>
          </a:ln>
        </p:spPr>
        <p:txBody>
          <a:bodyPr/>
          <a:lstStyle/>
          <a:p>
            <a:endParaRPr lang="el-GR"/>
          </a:p>
        </p:txBody>
      </p:sp>
      <p:sp>
        <p:nvSpPr>
          <p:cNvPr id="35870" name="Line 33"/>
          <p:cNvSpPr>
            <a:spLocks noChangeShapeType="1"/>
          </p:cNvSpPr>
          <p:nvPr/>
        </p:nvSpPr>
        <p:spPr bwMode="auto">
          <a:xfrm flipH="1">
            <a:off x="5435600" y="5661025"/>
            <a:ext cx="1152525" cy="215900"/>
          </a:xfrm>
          <a:prstGeom prst="line">
            <a:avLst/>
          </a:prstGeom>
          <a:noFill/>
          <a:ln w="9525">
            <a:solidFill>
              <a:schemeClr val="tx1"/>
            </a:solidFill>
            <a:round/>
            <a:headEnd/>
            <a:tailEnd type="triangle" w="med" len="med"/>
          </a:ln>
        </p:spPr>
        <p:txBody>
          <a:bodyPr/>
          <a:lstStyle/>
          <a:p>
            <a:endParaRPr lang="el-GR"/>
          </a:p>
        </p:txBody>
      </p:sp>
      <p:sp>
        <p:nvSpPr>
          <p:cNvPr id="35871" name="Line 34"/>
          <p:cNvSpPr>
            <a:spLocks noChangeShapeType="1"/>
          </p:cNvSpPr>
          <p:nvPr/>
        </p:nvSpPr>
        <p:spPr bwMode="auto">
          <a:xfrm>
            <a:off x="7524750" y="5734050"/>
            <a:ext cx="0" cy="503238"/>
          </a:xfrm>
          <a:prstGeom prst="line">
            <a:avLst/>
          </a:prstGeom>
          <a:noFill/>
          <a:ln w="9525">
            <a:solidFill>
              <a:schemeClr val="tx1"/>
            </a:solidFill>
            <a:round/>
            <a:headEnd/>
            <a:tailEnd type="triangle" w="med" len="med"/>
          </a:ln>
        </p:spPr>
        <p:txBody>
          <a:bodyPr/>
          <a:lstStyle/>
          <a:p>
            <a:endParaRPr lang="el-GR"/>
          </a:p>
        </p:txBody>
      </p:sp>
      <p:sp>
        <p:nvSpPr>
          <p:cNvPr id="35872" name="Line 35"/>
          <p:cNvSpPr>
            <a:spLocks noChangeShapeType="1"/>
          </p:cNvSpPr>
          <p:nvPr/>
        </p:nvSpPr>
        <p:spPr bwMode="auto">
          <a:xfrm>
            <a:off x="3995738" y="5013325"/>
            <a:ext cx="2952750" cy="431800"/>
          </a:xfrm>
          <a:prstGeom prst="line">
            <a:avLst/>
          </a:prstGeom>
          <a:noFill/>
          <a:ln w="9525">
            <a:solidFill>
              <a:schemeClr val="tx1"/>
            </a:solidFill>
            <a:round/>
            <a:headEnd/>
            <a:tailEnd type="triangle" w="med" len="med"/>
          </a:ln>
        </p:spPr>
        <p:txBody>
          <a:bodyPr/>
          <a:lstStyle/>
          <a:p>
            <a:endParaRPr lang="el-GR"/>
          </a:p>
        </p:txBody>
      </p:sp>
      <p:sp>
        <p:nvSpPr>
          <p:cNvPr id="35873" name="Line 36"/>
          <p:cNvSpPr>
            <a:spLocks noChangeShapeType="1"/>
          </p:cNvSpPr>
          <p:nvPr/>
        </p:nvSpPr>
        <p:spPr bwMode="auto">
          <a:xfrm>
            <a:off x="7235825" y="2636838"/>
            <a:ext cx="0" cy="2808287"/>
          </a:xfrm>
          <a:prstGeom prst="line">
            <a:avLst/>
          </a:prstGeom>
          <a:noFill/>
          <a:ln w="9525">
            <a:solidFill>
              <a:schemeClr val="tx1"/>
            </a:solidFill>
            <a:round/>
            <a:headEnd/>
            <a:tailEnd type="triangle" w="med" len="med"/>
          </a:ln>
        </p:spPr>
        <p:txBody>
          <a:bodyPr/>
          <a:lstStyle/>
          <a:p>
            <a:endParaRPr lang="el-GR"/>
          </a:p>
        </p:txBody>
      </p:sp>
      <p:sp>
        <p:nvSpPr>
          <p:cNvPr id="35874" name="Line 37"/>
          <p:cNvSpPr>
            <a:spLocks noChangeShapeType="1"/>
          </p:cNvSpPr>
          <p:nvPr/>
        </p:nvSpPr>
        <p:spPr bwMode="auto">
          <a:xfrm>
            <a:off x="4427538" y="1412875"/>
            <a:ext cx="2520950" cy="431800"/>
          </a:xfrm>
          <a:prstGeom prst="line">
            <a:avLst/>
          </a:prstGeom>
          <a:noFill/>
          <a:ln w="9525">
            <a:solidFill>
              <a:schemeClr val="tx1"/>
            </a:solidFill>
            <a:round/>
            <a:headEnd/>
            <a:tailEnd type="triangle" w="med" len="med"/>
          </a:ln>
        </p:spPr>
        <p:txBody>
          <a:bodyPr/>
          <a:lstStyle/>
          <a:p>
            <a:endParaRPr lang="el-GR"/>
          </a:p>
        </p:txBody>
      </p:sp>
      <p:sp>
        <p:nvSpPr>
          <p:cNvPr id="35876" name="Line 39"/>
          <p:cNvSpPr>
            <a:spLocks noChangeShapeType="1"/>
          </p:cNvSpPr>
          <p:nvPr/>
        </p:nvSpPr>
        <p:spPr bwMode="auto">
          <a:xfrm flipV="1">
            <a:off x="6732588" y="5516563"/>
            <a:ext cx="0" cy="144462"/>
          </a:xfrm>
          <a:prstGeom prst="line">
            <a:avLst/>
          </a:prstGeom>
          <a:noFill/>
          <a:ln w="9525">
            <a:solidFill>
              <a:schemeClr val="tx1"/>
            </a:solidFill>
            <a:round/>
            <a:headEnd/>
            <a:tailEnd type="triangle" w="med" len="med"/>
          </a:ln>
        </p:spPr>
        <p:txBody>
          <a:bodyPr/>
          <a:lstStyle/>
          <a:p>
            <a:endParaRPr lang="el-GR"/>
          </a:p>
        </p:txBody>
      </p:sp>
      <p:sp>
        <p:nvSpPr>
          <p:cNvPr id="35877" name="Line 40"/>
          <p:cNvSpPr>
            <a:spLocks noChangeShapeType="1"/>
          </p:cNvSpPr>
          <p:nvPr/>
        </p:nvSpPr>
        <p:spPr bwMode="auto">
          <a:xfrm flipV="1">
            <a:off x="1476375" y="3141663"/>
            <a:ext cx="0" cy="142875"/>
          </a:xfrm>
          <a:prstGeom prst="line">
            <a:avLst/>
          </a:prstGeom>
          <a:noFill/>
          <a:ln w="9525">
            <a:solidFill>
              <a:schemeClr val="tx1"/>
            </a:solidFill>
            <a:round/>
            <a:headEnd/>
            <a:tailEnd type="triangle" w="med" len="med"/>
          </a:ln>
        </p:spPr>
        <p:txBody>
          <a:bodyPr/>
          <a:lstStyle/>
          <a:p>
            <a:endParaRPr lang="el-GR"/>
          </a:p>
        </p:txBody>
      </p:sp>
      <p:sp>
        <p:nvSpPr>
          <p:cNvPr id="35878" name="Line 41"/>
          <p:cNvSpPr>
            <a:spLocks noChangeShapeType="1"/>
          </p:cNvSpPr>
          <p:nvPr/>
        </p:nvSpPr>
        <p:spPr bwMode="auto">
          <a:xfrm flipV="1">
            <a:off x="6876256" y="2204864"/>
            <a:ext cx="0" cy="217487"/>
          </a:xfrm>
          <a:prstGeom prst="line">
            <a:avLst/>
          </a:prstGeom>
          <a:noFill/>
          <a:ln w="9525">
            <a:solidFill>
              <a:schemeClr val="tx1"/>
            </a:solidFill>
            <a:round/>
            <a:headEnd/>
            <a:tailEnd type="triangle" w="med" len="med"/>
          </a:ln>
        </p:spPr>
        <p:txBody>
          <a:bodyPr/>
          <a:lstStyle/>
          <a:p>
            <a:endParaRPr lang="el-GR"/>
          </a:p>
        </p:txBody>
      </p:sp>
      <p:sp>
        <p:nvSpPr>
          <p:cNvPr id="35880" name="Line 43"/>
          <p:cNvSpPr>
            <a:spLocks noChangeShapeType="1"/>
          </p:cNvSpPr>
          <p:nvPr/>
        </p:nvSpPr>
        <p:spPr bwMode="auto">
          <a:xfrm>
            <a:off x="1331913" y="3933825"/>
            <a:ext cx="0" cy="215900"/>
          </a:xfrm>
          <a:prstGeom prst="line">
            <a:avLst/>
          </a:prstGeom>
          <a:noFill/>
          <a:ln w="9525">
            <a:solidFill>
              <a:schemeClr val="tx1"/>
            </a:solidFill>
            <a:round/>
            <a:headEnd/>
            <a:tailEnd type="triangle" w="med" len="med"/>
          </a:ln>
        </p:spPr>
        <p:txBody>
          <a:bodyPr/>
          <a:lstStyle/>
          <a:p>
            <a:endParaRPr lang="el-GR"/>
          </a:p>
        </p:txBody>
      </p:sp>
      <p:sp>
        <p:nvSpPr>
          <p:cNvPr id="35882" name="Line 45"/>
          <p:cNvSpPr>
            <a:spLocks noChangeShapeType="1"/>
          </p:cNvSpPr>
          <p:nvPr/>
        </p:nvSpPr>
        <p:spPr bwMode="auto">
          <a:xfrm flipH="1">
            <a:off x="179388" y="6524625"/>
            <a:ext cx="2089150" cy="0"/>
          </a:xfrm>
          <a:prstGeom prst="line">
            <a:avLst/>
          </a:prstGeom>
          <a:noFill/>
          <a:ln w="9525">
            <a:solidFill>
              <a:schemeClr val="tx1"/>
            </a:solidFill>
            <a:round/>
            <a:headEnd/>
            <a:tailEnd/>
          </a:ln>
        </p:spPr>
        <p:txBody>
          <a:bodyPr/>
          <a:lstStyle/>
          <a:p>
            <a:endParaRPr lang="el-GR"/>
          </a:p>
        </p:txBody>
      </p:sp>
      <p:sp>
        <p:nvSpPr>
          <p:cNvPr id="35883" name="Line 46"/>
          <p:cNvSpPr>
            <a:spLocks noChangeShapeType="1"/>
          </p:cNvSpPr>
          <p:nvPr/>
        </p:nvSpPr>
        <p:spPr bwMode="auto">
          <a:xfrm flipV="1">
            <a:off x="179388" y="981075"/>
            <a:ext cx="0" cy="5543550"/>
          </a:xfrm>
          <a:prstGeom prst="line">
            <a:avLst/>
          </a:prstGeom>
          <a:noFill/>
          <a:ln w="9525">
            <a:solidFill>
              <a:schemeClr val="tx1"/>
            </a:solidFill>
            <a:round/>
            <a:headEnd/>
            <a:tailEnd/>
          </a:ln>
        </p:spPr>
        <p:txBody>
          <a:bodyPr/>
          <a:lstStyle/>
          <a:p>
            <a:endParaRPr lang="el-GR"/>
          </a:p>
        </p:txBody>
      </p:sp>
      <p:sp>
        <p:nvSpPr>
          <p:cNvPr id="35884" name="Line 47"/>
          <p:cNvSpPr>
            <a:spLocks noChangeShapeType="1"/>
          </p:cNvSpPr>
          <p:nvPr/>
        </p:nvSpPr>
        <p:spPr bwMode="auto">
          <a:xfrm>
            <a:off x="179388" y="981075"/>
            <a:ext cx="2376487" cy="0"/>
          </a:xfrm>
          <a:prstGeom prst="line">
            <a:avLst/>
          </a:prstGeom>
          <a:noFill/>
          <a:ln w="9525">
            <a:solidFill>
              <a:schemeClr val="tx1"/>
            </a:solidFill>
            <a:round/>
            <a:headEnd/>
            <a:tailEnd type="triangle" w="med" len="med"/>
          </a:ln>
        </p:spPr>
        <p:txBody>
          <a:bodyPr/>
          <a:lstStyle/>
          <a:p>
            <a:endParaRPr lang="el-GR"/>
          </a:p>
        </p:txBody>
      </p:sp>
      <p:sp>
        <p:nvSpPr>
          <p:cNvPr id="46" name="Text Box 5"/>
          <p:cNvSpPr txBox="1">
            <a:spLocks noChangeArrowheads="1"/>
          </p:cNvSpPr>
          <p:nvPr/>
        </p:nvSpPr>
        <p:spPr bwMode="auto">
          <a:xfrm>
            <a:off x="-500098" y="260350"/>
            <a:ext cx="10688673" cy="457200"/>
          </a:xfrm>
          <a:prstGeom prst="rect">
            <a:avLst/>
          </a:prstGeom>
          <a:noFill/>
          <a:ln w="9525">
            <a:noFill/>
            <a:miter lim="800000"/>
            <a:headEnd/>
            <a:tailEnd/>
          </a:ln>
        </p:spPr>
        <p:txBody>
          <a:bodyPr wrap="square">
            <a:spAutoFit/>
          </a:bodyPr>
          <a:lstStyle/>
          <a:p>
            <a:pPr algn="ctr">
              <a:spcBef>
                <a:spcPct val="50000"/>
              </a:spcBef>
            </a:pPr>
            <a:r>
              <a:rPr lang="el-GR" sz="2400" b="1" dirty="0" smtClean="0">
                <a:solidFill>
                  <a:schemeClr val="tx2">
                    <a:lumMod val="75000"/>
                  </a:schemeClr>
                </a:solidFill>
                <a:latin typeface="Comic Sans MS" pitchFamily="66" charset="0"/>
              </a:rPr>
              <a:t> </a:t>
            </a:r>
            <a:r>
              <a:rPr lang="el-GR" sz="2400" b="1" dirty="0">
                <a:solidFill>
                  <a:schemeClr val="tx2">
                    <a:lumMod val="75000"/>
                  </a:schemeClr>
                </a:solidFill>
                <a:latin typeface="Comic Sans MS" pitchFamily="66" charset="0"/>
              </a:rPr>
              <a:t>ΠΑΘΟΓΕΝΕΙΑ </a:t>
            </a:r>
            <a:r>
              <a:rPr lang="el-GR" sz="2400" b="1" dirty="0" smtClean="0">
                <a:solidFill>
                  <a:schemeClr val="tx2">
                    <a:lumMod val="75000"/>
                  </a:schemeClr>
                </a:solidFill>
                <a:latin typeface="Comic Sans MS" pitchFamily="66" charset="0"/>
              </a:rPr>
              <a:t>ΔΕΥΤΕΡΟΠΑΘΟΥΣ  </a:t>
            </a:r>
            <a:r>
              <a:rPr lang="en-US" sz="2400" b="1" dirty="0" smtClean="0">
                <a:solidFill>
                  <a:schemeClr val="tx2">
                    <a:lumMod val="75000"/>
                  </a:schemeClr>
                </a:solidFill>
                <a:latin typeface="Comic Sans MS" pitchFamily="66" charset="0"/>
              </a:rPr>
              <a:t>FSFS</a:t>
            </a:r>
            <a:r>
              <a:rPr lang="el-GR" sz="2400" b="1" dirty="0" smtClean="0">
                <a:solidFill>
                  <a:schemeClr val="tx2">
                    <a:lumMod val="75000"/>
                  </a:schemeClr>
                </a:solidFill>
                <a:latin typeface="Comic Sans MS" pitchFamily="66" charset="0"/>
              </a:rPr>
              <a:t> </a:t>
            </a:r>
            <a:endParaRPr lang="el-GR" sz="24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250825" y="214290"/>
            <a:ext cx="8569325" cy="830997"/>
          </a:xfrm>
          <a:prstGeom prst="rect">
            <a:avLst/>
          </a:prstGeom>
          <a:noFill/>
          <a:ln w="9525">
            <a:noFill/>
            <a:miter lim="800000"/>
            <a:headEnd/>
            <a:tailEnd/>
          </a:ln>
        </p:spPr>
        <p:txBody>
          <a:bodyPr wrap="square">
            <a:spAutoFit/>
          </a:bodyPr>
          <a:lstStyle/>
          <a:p>
            <a:pPr algn="ctr">
              <a:spcBef>
                <a:spcPct val="50000"/>
              </a:spcBef>
            </a:pPr>
            <a:r>
              <a:rPr lang="el-GR" sz="2400" dirty="0">
                <a:solidFill>
                  <a:srgbClr val="FF0000"/>
                </a:solidFill>
                <a:latin typeface="Comic Sans MS" pitchFamily="66" charset="0"/>
              </a:rPr>
              <a:t>ΕΤΣΣ ΣΕ ΓΕΝΕΤΙΚΑ ΝΟΣΗΜΑΤΑ  ΕΚΦΡΑΖΟΜΕΝΑ ΜΕ ΝΕΦΡΩΣΙΚΟ ΣΥΝΔΡΟΜΟ (ΜΕΤΑΛΛΑΞΕΙΣ ΓΟΝΙΔΙΩΝ)</a:t>
            </a:r>
          </a:p>
        </p:txBody>
      </p:sp>
      <p:graphicFrame>
        <p:nvGraphicFramePr>
          <p:cNvPr id="11351" name="Group 87"/>
          <p:cNvGraphicFramePr>
            <a:graphicFrameLocks noGrp="1"/>
          </p:cNvGraphicFramePr>
          <p:nvPr/>
        </p:nvGraphicFramePr>
        <p:xfrm>
          <a:off x="107950" y="1662113"/>
          <a:ext cx="8928100" cy="4147122"/>
        </p:xfrm>
        <a:graphic>
          <a:graphicData uri="http://schemas.openxmlformats.org/drawingml/2006/table">
            <a:tbl>
              <a:tblPr/>
              <a:tblGrid>
                <a:gridCol w="1871663"/>
                <a:gridCol w="1944687"/>
                <a:gridCol w="1295400"/>
                <a:gridCol w="1657350"/>
                <a:gridCol w="215900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smtClean="0">
                          <a:ln>
                            <a:noFill/>
                          </a:ln>
                          <a:solidFill>
                            <a:schemeClr val="tx1"/>
                          </a:solidFill>
                          <a:effectLst/>
                          <a:latin typeface="Comic Sans MS" pitchFamily="66" charset="0"/>
                        </a:rPr>
                        <a:t>ΝΕΦΡΙΚΗ ΝΟΣΟΣ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ΧΡΩΜΟΣΩΜΑ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ΓΟΝΙΔΙΟ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ΠΑΡΑΓΩΓΟ ΓΟΝΙΔΙΟΥ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Comic Sans MS" pitchFamily="66" charset="0"/>
                        </a:rPr>
                        <a:t>ΚΛΗΡΟΝΟΜΙΚΟΤΗΤΑ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err="1" smtClean="0">
                          <a:ln>
                            <a:noFill/>
                          </a:ln>
                          <a:solidFill>
                            <a:schemeClr val="tx1"/>
                          </a:solidFill>
                          <a:effectLst/>
                          <a:latin typeface="Comic Sans MS" pitchFamily="66" charset="0"/>
                        </a:rPr>
                        <a:t>Οικογενές</a:t>
                      </a:r>
                      <a:r>
                        <a:rPr kumimoji="0" lang="el-GR" sz="1400" b="0" i="0" u="none" strike="noStrike" cap="none" normalizeH="0" baseline="0" dirty="0" smtClean="0">
                          <a:ln>
                            <a:noFill/>
                          </a:ln>
                          <a:solidFill>
                            <a:schemeClr val="tx1"/>
                          </a:solidFill>
                          <a:effectLst/>
                          <a:latin typeface="Comic Sans MS" pitchFamily="66" charset="0"/>
                        </a:rPr>
                        <a:t> ΝΣ </a:t>
                      </a:r>
                      <a:r>
                        <a:rPr kumimoji="0" lang="el-GR" sz="1400" b="0" i="0" u="none" strike="noStrike" cap="none" normalizeH="0" baseline="0" dirty="0" err="1" smtClean="0">
                          <a:ln>
                            <a:noFill/>
                          </a:ln>
                          <a:solidFill>
                            <a:schemeClr val="tx1"/>
                          </a:solidFill>
                          <a:effectLst/>
                          <a:latin typeface="Comic Sans MS" pitchFamily="66" charset="0"/>
                        </a:rPr>
                        <a:t>Φιλλανδικού</a:t>
                      </a:r>
                      <a:r>
                        <a:rPr kumimoji="0" lang="el-GR" sz="1400" b="0" i="0" u="none" strike="noStrike" cap="none" normalizeH="0" baseline="0" dirty="0" smtClean="0">
                          <a:ln>
                            <a:noFill/>
                          </a:ln>
                          <a:solidFill>
                            <a:schemeClr val="tx1"/>
                          </a:solidFill>
                          <a:effectLst/>
                          <a:latin typeface="Comic Sans MS" pitchFamily="66" charset="0"/>
                        </a:rPr>
                        <a:t> τύπου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19</a:t>
                      </a:r>
                      <a:r>
                        <a:rPr kumimoji="0" lang="en-US" sz="1400" b="0" i="0" u="none" strike="noStrike" cap="none" normalizeH="0" baseline="0" dirty="0" smtClean="0">
                          <a:ln>
                            <a:noFill/>
                          </a:ln>
                          <a:solidFill>
                            <a:schemeClr val="tx1"/>
                          </a:solidFill>
                          <a:effectLst/>
                          <a:latin typeface="Comic Sans MS" pitchFamily="66" charset="0"/>
                        </a:rPr>
                        <a:t>q 13,1</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NPHS</a:t>
                      </a:r>
                      <a:r>
                        <a:rPr kumimoji="0" lang="en-US" sz="1400" b="0" i="0" u="none" strike="noStrike" cap="none" normalizeH="0" baseline="-25000" smtClean="0">
                          <a:ln>
                            <a:noFill/>
                          </a:ln>
                          <a:solidFill>
                            <a:schemeClr val="tx1"/>
                          </a:solidFill>
                          <a:effectLst/>
                          <a:latin typeface="Comic Sans MS" pitchFamily="66" charset="0"/>
                        </a:rPr>
                        <a:t>1</a:t>
                      </a:r>
                      <a:endParaRPr kumimoji="0" lang="el-GR" sz="1400" b="0" i="0" u="none" strike="noStrike" cap="none" normalizeH="0" baseline="-2500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ΝΕΦΡΙΝΗ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ΑΥΤΟΣΩΜΑΤΙΚΗ ΥΠΟΛΕΙΠΟΜΕΝΗ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ΕΤΣΣ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1q25 – q31</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NPHS</a:t>
                      </a:r>
                      <a:r>
                        <a:rPr kumimoji="0" lang="en-US" sz="1400" b="0" i="0" u="none" strike="noStrike" cap="none" normalizeH="0" baseline="-25000" dirty="0" smtClean="0">
                          <a:ln>
                            <a:noFill/>
                          </a:ln>
                          <a:solidFill>
                            <a:schemeClr val="tx1"/>
                          </a:solidFill>
                          <a:effectLst/>
                          <a:latin typeface="Comic Sans MS" pitchFamily="66" charset="0"/>
                        </a:rPr>
                        <a:t>2</a:t>
                      </a:r>
                      <a:endParaRPr kumimoji="0" lang="el-GR" sz="1400" b="0" i="0" u="none" strike="noStrike" cap="none" normalizeH="0" baseline="-2500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ΠΟΔΟΣΙΝΗ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ΑΥΤΟΣΩΜΑΤΙΚΗ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ΥΠΟΛΕΙΠΟΜΕΝΗ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ΕΤΣΣ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19q – 13</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ACTN</a:t>
                      </a:r>
                      <a:r>
                        <a:rPr kumimoji="0" lang="en-US" sz="1400" b="0" i="0" u="none" strike="noStrike" cap="none" normalizeH="0" baseline="-25000" dirty="0" smtClean="0">
                          <a:ln>
                            <a:noFill/>
                          </a:ln>
                          <a:solidFill>
                            <a:schemeClr val="tx1"/>
                          </a:solidFill>
                          <a:effectLst/>
                          <a:latin typeface="Comic Sans MS" pitchFamily="66" charset="0"/>
                        </a:rPr>
                        <a:t>4</a:t>
                      </a:r>
                      <a:endParaRPr kumimoji="0" lang="el-GR" sz="1400" b="0" i="0" u="none" strike="noStrike" cap="none" normalizeH="0" baseline="-2500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α-ΑΚΤΙΝΙΝΗ-4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ΑΥΤΟΣΩΜΑΤΙΚΗ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ΕΠΙΚΡΑΤΟΥΣΑ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ΕΤΣΣ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6q12</a:t>
                      </a:r>
                      <a:endParaRPr kumimoji="0" lang="el-GR" sz="1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CD</a:t>
                      </a:r>
                      <a:r>
                        <a:rPr kumimoji="0" lang="en-US" sz="1400" b="0" i="0" u="none" strike="noStrike" cap="none" normalizeH="0" baseline="-25000" dirty="0" smtClean="0">
                          <a:ln>
                            <a:noFill/>
                          </a:ln>
                          <a:solidFill>
                            <a:schemeClr val="tx1"/>
                          </a:solidFill>
                          <a:effectLst/>
                          <a:latin typeface="Comic Sans MS" pitchFamily="66" charset="0"/>
                        </a:rPr>
                        <a:t>2</a:t>
                      </a:r>
                      <a:r>
                        <a:rPr kumimoji="0" lang="en-US" sz="1400" b="0" i="0" u="none" strike="noStrike" cap="none" normalizeH="0" baseline="0" dirty="0" smtClean="0">
                          <a:ln>
                            <a:noFill/>
                          </a:ln>
                          <a:solidFill>
                            <a:schemeClr val="tx1"/>
                          </a:solidFill>
                          <a:effectLst/>
                          <a:latin typeface="Comic Sans MS" pitchFamily="66" charset="0"/>
                        </a:rPr>
                        <a:t>AP</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CD</a:t>
                      </a:r>
                      <a:r>
                        <a:rPr kumimoji="0" lang="en-US" sz="1400" b="0" i="0" u="none" strike="noStrike" cap="none" normalizeH="0" baseline="-25000" dirty="0" smtClean="0">
                          <a:ln>
                            <a:noFill/>
                          </a:ln>
                          <a:solidFill>
                            <a:schemeClr val="tx1"/>
                          </a:solidFill>
                          <a:effectLst/>
                          <a:latin typeface="Comic Sans MS" pitchFamily="66" charset="0"/>
                        </a:rPr>
                        <a:t>2</a:t>
                      </a:r>
                      <a:r>
                        <a:rPr kumimoji="0" lang="en-US" sz="1400" b="0" i="0" u="none" strike="noStrike" cap="none" normalizeH="0" baseline="0" dirty="0" smtClean="0">
                          <a:ln>
                            <a:noFill/>
                          </a:ln>
                          <a:solidFill>
                            <a:schemeClr val="tx1"/>
                          </a:solidFill>
                          <a:effectLst/>
                          <a:latin typeface="Comic Sans MS" pitchFamily="66" charset="0"/>
                        </a:rPr>
                        <a:t>AP</a:t>
                      </a: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ΑΥΤΟΣΩΜΑΤΙΚΗ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Comic Sans MS" pitchFamily="66" charset="0"/>
                        </a:rPr>
                        <a:t>ΕΠΙΚΡΑΤΟΥΣΑ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Deny-Drash </a:t>
                      </a:r>
                      <a:r>
                        <a:rPr kumimoji="0" lang="el-GR" sz="1400" b="0" i="0" u="none" strike="noStrike" cap="none" normalizeH="0" baseline="0" smtClean="0">
                          <a:ln>
                            <a:noFill/>
                          </a:ln>
                          <a:solidFill>
                            <a:schemeClr val="tx1"/>
                          </a:solidFill>
                          <a:effectLst/>
                          <a:latin typeface="Comic Sans MS" pitchFamily="66" charset="0"/>
                        </a:rPr>
                        <a:t>με μεσαγγειακή σκλήρυνση</a:t>
                      </a:r>
                      <a:endParaRPr kumimoji="0" lang="en-US" sz="1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Frasier </a:t>
                      </a:r>
                      <a:r>
                        <a:rPr kumimoji="0" lang="el-GR" sz="1400" b="0" i="0" u="none" strike="noStrike" cap="none" normalizeH="0" baseline="0" smtClean="0">
                          <a:ln>
                            <a:noFill/>
                          </a:ln>
                          <a:solidFill>
                            <a:schemeClr val="tx1"/>
                          </a:solidFill>
                          <a:effectLst/>
                          <a:latin typeface="Comic Sans MS" pitchFamily="66" charset="0"/>
                        </a:rPr>
                        <a:t>ΕΤΣΣ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11p13</a:t>
                      </a:r>
                      <a:endParaRPr kumimoji="0" lang="el-GR" sz="1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WT</a:t>
                      </a:r>
                      <a:r>
                        <a:rPr kumimoji="0" lang="en-US" sz="1400" b="0" i="0" u="none" strike="noStrike" cap="none" normalizeH="0" baseline="-25000" smtClean="0">
                          <a:ln>
                            <a:noFill/>
                          </a:ln>
                          <a:solidFill>
                            <a:schemeClr val="tx1"/>
                          </a:solidFill>
                          <a:effectLst/>
                          <a:latin typeface="Comic Sans MS" pitchFamily="66" charset="0"/>
                        </a:rPr>
                        <a:t>1</a:t>
                      </a:r>
                      <a:endParaRPr kumimoji="0" lang="el-GR" sz="1400" b="0" i="0" u="none" strike="noStrike" cap="none" normalizeH="0" baseline="-2500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ΑΥΤΟΣΩΜΑΤΙΚΗ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dirty="0" smtClean="0">
                          <a:ln>
                            <a:noFill/>
                          </a:ln>
                          <a:solidFill>
                            <a:schemeClr val="tx1"/>
                          </a:solidFill>
                          <a:effectLst/>
                          <a:latin typeface="Comic Sans MS" pitchFamily="66" charset="0"/>
                        </a:rPr>
                        <a:t>ΕΠΙΚΡΑΤΟΥΣΑ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20" name="Text Box 85"/>
          <p:cNvSpPr txBox="1">
            <a:spLocks noChangeArrowheads="1"/>
          </p:cNvSpPr>
          <p:nvPr/>
        </p:nvSpPr>
        <p:spPr bwMode="auto">
          <a:xfrm>
            <a:off x="1546225" y="6021388"/>
            <a:ext cx="7489825" cy="336550"/>
          </a:xfrm>
          <a:prstGeom prst="rect">
            <a:avLst/>
          </a:prstGeom>
          <a:noFill/>
          <a:ln w="9525">
            <a:noFill/>
            <a:miter lim="800000"/>
            <a:headEnd/>
            <a:tailEnd/>
          </a:ln>
        </p:spPr>
        <p:txBody>
          <a:bodyPr>
            <a:spAutoFit/>
          </a:bodyPr>
          <a:lstStyle/>
          <a:p>
            <a:pPr algn="r">
              <a:spcBef>
                <a:spcPct val="50000"/>
              </a:spcBef>
            </a:pPr>
            <a:r>
              <a:rPr lang="en-US" sz="1600" i="1"/>
              <a:t>Nephrol Dial Trans. 2004; 19: 2437-2444</a:t>
            </a:r>
            <a:endParaRPr lang="el-GR" sz="1600" i="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na\Τα έγγραφά μου\TABLETS 15.10.12\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2 - Ορθογώνιο"/>
          <p:cNvSpPr/>
          <p:nvPr/>
        </p:nvSpPr>
        <p:spPr>
          <a:xfrm>
            <a:off x="3131840" y="0"/>
            <a:ext cx="3032102" cy="369332"/>
          </a:xfrm>
          <a:prstGeom prst="rect">
            <a:avLst/>
          </a:prstGeom>
        </p:spPr>
        <p:txBody>
          <a:bodyPr wrap="square">
            <a:spAutoFit/>
          </a:bodyPr>
          <a:lstStyle/>
          <a:p>
            <a:r>
              <a:rPr lang="en-US" dirty="0" smtClean="0">
                <a:solidFill>
                  <a:srgbClr val="FF0000"/>
                </a:solidFill>
                <a:latin typeface="Comic Sans MS" pitchFamily="66" charset="0"/>
              </a:rPr>
              <a:t>. </a:t>
            </a:r>
            <a:r>
              <a:rPr lang="el-GR" b="1" dirty="0" smtClean="0">
                <a:solidFill>
                  <a:srgbClr val="FF0000"/>
                </a:solidFill>
                <a:latin typeface="Comic Sans MS" pitchFamily="66" charset="0"/>
              </a:rPr>
              <a:t>ΟΙΚΟΓΕΝΗΣ</a:t>
            </a:r>
            <a:r>
              <a:rPr lang="en-US" b="1" dirty="0" smtClean="0">
                <a:solidFill>
                  <a:srgbClr val="FF0000"/>
                </a:solidFill>
                <a:latin typeface="Comic Sans MS" pitchFamily="66" charset="0"/>
              </a:rPr>
              <a:t> FSGS</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928662" y="1214422"/>
            <a:ext cx="7772400" cy="71438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5400" b="1" i="0" u="none" strike="noStrike" kern="0" cap="none" spc="0" normalizeH="0" baseline="0" noProof="0" dirty="0" smtClean="0">
                <a:ln>
                  <a:noFill/>
                </a:ln>
                <a:solidFill>
                  <a:schemeClr val="tx2"/>
                </a:solidFill>
                <a:effectLst/>
                <a:uLnTx/>
                <a:uFillTx/>
                <a:latin typeface="+mj-lt"/>
                <a:ea typeface="+mj-ea"/>
                <a:cs typeface="+mj-cs"/>
              </a:rPr>
              <a:t/>
            </a:r>
            <a:br>
              <a:rPr kumimoji="0" lang="el-GR" sz="5400" b="1" i="0" u="none" strike="noStrike" kern="0" cap="none" spc="0" normalizeH="0" baseline="0" noProof="0" dirty="0" smtClean="0">
                <a:ln>
                  <a:noFill/>
                </a:ln>
                <a:solidFill>
                  <a:schemeClr val="tx2"/>
                </a:solidFill>
                <a:effectLst/>
                <a:uLnTx/>
                <a:uFillTx/>
                <a:latin typeface="+mj-lt"/>
                <a:ea typeface="+mj-ea"/>
                <a:cs typeface="+mj-cs"/>
              </a:rPr>
            </a:br>
            <a:r>
              <a:rPr kumimoji="0" lang="el-GR" sz="5400" b="1" i="0" u="none" strike="noStrike" kern="0" cap="none" spc="0" normalizeH="0" baseline="0" noProof="0" dirty="0" smtClean="0">
                <a:ln>
                  <a:noFill/>
                </a:ln>
                <a:solidFill>
                  <a:schemeClr val="tx2">
                    <a:lumMod val="75000"/>
                  </a:schemeClr>
                </a:solidFill>
                <a:effectLst/>
                <a:uLnTx/>
                <a:uFillTx/>
                <a:latin typeface="Comic Sans MS" pitchFamily="66" charset="0"/>
                <a:ea typeface="+mj-ea"/>
                <a:cs typeface="+mj-cs"/>
              </a:rPr>
              <a:t>ΙΣΤΟΛΟΓΙΚΑ ΠΡΟΤΥΠΑ</a:t>
            </a:r>
            <a:endParaRPr kumimoji="0" lang="el-GR" sz="5400" b="1" i="0" u="none" strike="noStrike" kern="0" cap="none" spc="0" normalizeH="0" baseline="0" noProof="0" dirty="0">
              <a:ln>
                <a:noFill/>
              </a:ln>
              <a:solidFill>
                <a:schemeClr val="tx2">
                  <a:lumMod val="75000"/>
                </a:schemeClr>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0"/>
            <a:ext cx="9501222" cy="6858000"/>
          </a:xfrm>
        </p:spPr>
        <p:txBody>
          <a:bodyPr>
            <a:normAutofit/>
          </a:bodyPr>
          <a:lstStyle/>
          <a:p>
            <a:pPr marL="457200" indent="-457200">
              <a:buFont typeface="+mj-lt"/>
              <a:buAutoNum type="arabicPeriod"/>
            </a:pPr>
            <a:r>
              <a:rPr lang="el-GR" sz="2000" b="1" dirty="0" smtClean="0">
                <a:solidFill>
                  <a:schemeClr val="tx2">
                    <a:lumMod val="75000"/>
                  </a:schemeClr>
                </a:solidFill>
                <a:latin typeface="Comic Sans MS" pitchFamily="66" charset="0"/>
              </a:rPr>
              <a:t>ΚΛΑΣΣΙΚΗ ΜΟΡΦΗ</a:t>
            </a:r>
            <a:r>
              <a:rPr lang="en-US" sz="2000" b="1" dirty="0" smtClean="0">
                <a:solidFill>
                  <a:schemeClr val="tx2">
                    <a:lumMod val="75000"/>
                  </a:schemeClr>
                </a:solidFill>
                <a:latin typeface="Comic Sans MS" pitchFamily="66" charset="0"/>
              </a:rPr>
              <a:t>: </a:t>
            </a:r>
            <a:endParaRPr lang="el-GR" sz="2000" b="1" dirty="0" smtClean="0">
              <a:solidFill>
                <a:schemeClr val="tx2">
                  <a:lumMod val="75000"/>
                </a:schemeClr>
              </a:solidFill>
              <a:latin typeface="Comic Sans MS" pitchFamily="66" charset="0"/>
            </a:endParaRPr>
          </a:p>
          <a:p>
            <a:pPr>
              <a:buFont typeface="Arial" pitchFamily="34" charset="0"/>
              <a:buChar char="•"/>
            </a:pPr>
            <a:r>
              <a:rPr lang="el-GR" sz="1800" b="1" dirty="0" smtClean="0">
                <a:latin typeface="Comic Sans MS" pitchFamily="66" charset="0"/>
              </a:rPr>
              <a:t>Σκληρυντικές αλλοιώσεις σε τμήματα μόνο κεντρικών σπειραμάτων μεταξύ της φλοιώδους και μυελώδους μοίρας </a:t>
            </a:r>
          </a:p>
          <a:p>
            <a:pPr>
              <a:buFont typeface="Arial" pitchFamily="34" charset="0"/>
              <a:buChar char="•"/>
            </a:pPr>
            <a:r>
              <a:rPr lang="el-GR" sz="1800" b="1" dirty="0" smtClean="0">
                <a:latin typeface="Comic Sans MS" pitchFamily="66" charset="0"/>
              </a:rPr>
              <a:t> Μερική απόφραξη των τριχοειδών του σπειράματος από την πίεση που ασκούν υποενδοθηλιακές εναποθέσεις (</a:t>
            </a:r>
            <a:r>
              <a:rPr lang="el-GR" sz="1800" b="1" dirty="0" err="1" smtClean="0">
                <a:latin typeface="Comic Sans MS" pitchFamily="66" charset="0"/>
              </a:rPr>
              <a:t>πρωτείνες</a:t>
            </a:r>
            <a:r>
              <a:rPr lang="el-GR" sz="1800" b="1" dirty="0" smtClean="0">
                <a:latin typeface="Comic Sans MS" pitchFamily="66" charset="0"/>
              </a:rPr>
              <a:t> μεγάλου Μ.Β.)</a:t>
            </a:r>
          </a:p>
          <a:p>
            <a:pPr>
              <a:buFont typeface="Arial" pitchFamily="34" charset="0"/>
              <a:buChar char="•"/>
            </a:pPr>
            <a:r>
              <a:rPr lang="el-GR" sz="1800" b="1" dirty="0" smtClean="0">
                <a:latin typeface="Comic Sans MS" pitchFamily="66" charset="0"/>
              </a:rPr>
              <a:t>Από το ηλεκτρονικό μικροσκόπιο διαπιστώνονται τα 2 κύρια χαρακτηριστικά της ΕΤΣΣ </a:t>
            </a:r>
            <a:r>
              <a:rPr lang="el-GR" sz="1800" b="1" u="sng" dirty="0" smtClean="0">
                <a:latin typeface="Comic Sans MS" pitchFamily="66" charset="0"/>
              </a:rPr>
              <a:t>1) η επιπέδωση και σύντηξη των ποδοειδών προσεκβολών και 2) η εναπόθεση μεταξύ βασικής μεμβράνης και ενδοθηλίου των </a:t>
            </a:r>
            <a:r>
              <a:rPr lang="el-GR" sz="1800" b="1" u="sng" dirty="0" err="1" smtClean="0">
                <a:latin typeface="Comic Sans MS" pitchFamily="66" charset="0"/>
              </a:rPr>
              <a:t>υποενδοθηλιακών</a:t>
            </a:r>
            <a:r>
              <a:rPr lang="el-GR" sz="1800" b="1" u="sng" dirty="0" smtClean="0">
                <a:latin typeface="Comic Sans MS" pitchFamily="66" charset="0"/>
              </a:rPr>
              <a:t>, μη ανοσολογικής φύσεως εναποθέσεων</a:t>
            </a:r>
            <a:endParaRPr lang="el-GR" sz="1800" b="1" u="sng" dirty="0">
              <a:latin typeface="Comic Sans MS" pitchFamily="66" charset="0"/>
            </a:endParaRPr>
          </a:p>
        </p:txBody>
      </p:sp>
      <p:pic>
        <p:nvPicPr>
          <p:cNvPr id="1027" name="Picture 3" descr="C:\Documents and Settings\ΒΑΣΙΛΗΣ ΓΙΑΝΝΙΚΟΣ\Τα έγγραφά μου\Οι εικόνες μου\nos.jpg"/>
          <p:cNvPicPr>
            <a:picLocks noChangeAspect="1" noChangeArrowheads="1"/>
          </p:cNvPicPr>
          <p:nvPr/>
        </p:nvPicPr>
        <p:blipFill>
          <a:blip r:embed="rId3" cstate="print"/>
          <a:srcRect/>
          <a:stretch>
            <a:fillRect/>
          </a:stretch>
        </p:blipFill>
        <p:spPr bwMode="auto">
          <a:xfrm>
            <a:off x="4000496" y="3643314"/>
            <a:ext cx="4214842" cy="3143272"/>
          </a:xfrm>
          <a:prstGeom prst="rect">
            <a:avLst/>
          </a:prstGeom>
          <a:noFill/>
        </p:spPr>
      </p:pic>
      <p:sp>
        <p:nvSpPr>
          <p:cNvPr id="4" name="3 - Ορθογώνιο"/>
          <p:cNvSpPr/>
          <p:nvPr/>
        </p:nvSpPr>
        <p:spPr>
          <a:xfrm>
            <a:off x="251520" y="2708920"/>
            <a:ext cx="6606480" cy="369332"/>
          </a:xfrm>
          <a:prstGeom prst="rect">
            <a:avLst/>
          </a:prstGeom>
        </p:spPr>
        <p:txBody>
          <a:bodyPr wrap="square">
            <a:spAutoFit/>
          </a:bodyPr>
          <a:lstStyle/>
          <a:p>
            <a:r>
              <a:rPr lang="el-GR" b="1" dirty="0" smtClean="0">
                <a:latin typeface="Comic Sans MS" pitchFamily="66" charset="0"/>
              </a:rPr>
              <a:t> </a:t>
            </a:r>
            <a:r>
              <a:rPr lang="el-GR" b="1" dirty="0" err="1" smtClean="0">
                <a:latin typeface="Comic Sans MS" pitchFamily="66" charset="0"/>
              </a:rPr>
              <a:t>Ανοσοφθορισμός</a:t>
            </a:r>
            <a:r>
              <a:rPr lang="el-GR" b="1" dirty="0" smtClean="0">
                <a:latin typeface="Comic Sans MS" pitchFamily="66" charset="0"/>
              </a:rPr>
              <a:t> με παρουσία </a:t>
            </a:r>
            <a:r>
              <a:rPr lang="en-US" b="1" dirty="0" err="1" smtClean="0">
                <a:latin typeface="Comic Sans MS" pitchFamily="66" charset="0"/>
              </a:rPr>
              <a:t>IgM</a:t>
            </a:r>
            <a:r>
              <a:rPr lang="en-US" b="1" dirty="0" smtClean="0">
                <a:latin typeface="Comic Sans MS" pitchFamily="66" charset="0"/>
              </a:rPr>
              <a:t> </a:t>
            </a:r>
            <a:r>
              <a:rPr lang="el-GR" b="1" dirty="0" smtClean="0">
                <a:latin typeface="Comic Sans MS" pitchFamily="66" charset="0"/>
              </a:rPr>
              <a:t>και</a:t>
            </a:r>
            <a:r>
              <a:rPr lang="en-US" b="1" dirty="0" smtClean="0">
                <a:latin typeface="Comic Sans MS" pitchFamily="66" charset="0"/>
              </a:rPr>
              <a:t> C3</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8"/>
          <p:cNvSpPr txBox="1">
            <a:spLocks noChangeArrowheads="1"/>
          </p:cNvSpPr>
          <p:nvPr/>
        </p:nvSpPr>
        <p:spPr bwMode="auto">
          <a:xfrm>
            <a:off x="1547813" y="214290"/>
            <a:ext cx="5616575" cy="523220"/>
          </a:xfrm>
          <a:prstGeom prst="rect">
            <a:avLst/>
          </a:prstGeom>
          <a:noFill/>
          <a:ln w="9525">
            <a:noFill/>
            <a:miter lim="800000"/>
            <a:headEnd/>
            <a:tailEnd/>
          </a:ln>
        </p:spPr>
        <p:txBody>
          <a:bodyPr wrap="square">
            <a:spAutoFit/>
          </a:bodyPr>
          <a:lstStyle/>
          <a:p>
            <a:pPr algn="ctr">
              <a:spcBef>
                <a:spcPct val="50000"/>
              </a:spcBef>
            </a:pPr>
            <a:r>
              <a:rPr lang="el-GR" sz="2800" b="1" dirty="0">
                <a:solidFill>
                  <a:schemeClr val="tx2">
                    <a:lumMod val="75000"/>
                  </a:schemeClr>
                </a:solidFill>
                <a:latin typeface="Comic Sans MS" pitchFamily="66" charset="0"/>
              </a:rPr>
              <a:t>ΙΣΤΟΡΙΚΗ ΑΝΑΔΡΟΜΗ</a:t>
            </a:r>
          </a:p>
        </p:txBody>
      </p:sp>
      <p:sp>
        <p:nvSpPr>
          <p:cNvPr id="16388" name="Text Box 9"/>
          <p:cNvSpPr txBox="1">
            <a:spLocks noChangeArrowheads="1"/>
          </p:cNvSpPr>
          <p:nvPr/>
        </p:nvSpPr>
        <p:spPr bwMode="auto">
          <a:xfrm>
            <a:off x="827088" y="1484313"/>
            <a:ext cx="8569325" cy="336550"/>
          </a:xfrm>
          <a:prstGeom prst="rect">
            <a:avLst/>
          </a:prstGeom>
          <a:noFill/>
          <a:ln w="9525">
            <a:noFill/>
            <a:miter lim="800000"/>
            <a:headEnd/>
            <a:tailEnd/>
          </a:ln>
        </p:spPr>
        <p:txBody>
          <a:bodyPr>
            <a:spAutoFit/>
          </a:bodyPr>
          <a:lstStyle/>
          <a:p>
            <a:pPr marL="342900" indent="-342900" algn="ctr">
              <a:spcBef>
                <a:spcPct val="50000"/>
              </a:spcBef>
            </a:pPr>
            <a:r>
              <a:rPr lang="en-US" sz="1600"/>
              <a:t>             </a:t>
            </a:r>
            <a:endParaRPr lang="el-GR" sz="1600"/>
          </a:p>
        </p:txBody>
      </p:sp>
      <p:sp>
        <p:nvSpPr>
          <p:cNvPr id="16389" name="Text Box 10"/>
          <p:cNvSpPr txBox="1">
            <a:spLocks noChangeArrowheads="1"/>
          </p:cNvSpPr>
          <p:nvPr/>
        </p:nvSpPr>
        <p:spPr bwMode="auto">
          <a:xfrm>
            <a:off x="2143108" y="1196975"/>
            <a:ext cx="7324742" cy="6047809"/>
          </a:xfrm>
          <a:prstGeom prst="rect">
            <a:avLst/>
          </a:prstGeom>
          <a:noFill/>
          <a:ln w="9525">
            <a:noFill/>
            <a:miter lim="800000"/>
            <a:headEnd/>
            <a:tailEnd/>
          </a:ln>
        </p:spPr>
        <p:txBody>
          <a:bodyPr wrap="square">
            <a:spAutoFit/>
          </a:bodyPr>
          <a:lstStyle/>
          <a:p>
            <a:pPr marL="342900" indent="-342900">
              <a:spcBef>
                <a:spcPct val="50000"/>
              </a:spcBef>
            </a:pPr>
            <a:r>
              <a:rPr lang="en-US" sz="1800" dirty="0">
                <a:latin typeface="Comic Sans MS" pitchFamily="66" charset="0"/>
              </a:rPr>
              <a:t>A </a:t>
            </a:r>
            <a:r>
              <a:rPr lang="en-US" sz="1800" dirty="0" err="1">
                <a:latin typeface="Comic Sans MS" pitchFamily="66" charset="0"/>
              </a:rPr>
              <a:t>Hilherto</a:t>
            </a:r>
            <a:r>
              <a:rPr lang="en-US" sz="1800" dirty="0">
                <a:latin typeface="Comic Sans MS" pitchFamily="66" charset="0"/>
              </a:rPr>
              <a:t> </a:t>
            </a:r>
            <a:r>
              <a:rPr lang="en-US" sz="1800" dirty="0" err="1">
                <a:latin typeface="Comic Sans MS" pitchFamily="66" charset="0"/>
              </a:rPr>
              <a:t>underscribed</a:t>
            </a:r>
            <a:r>
              <a:rPr lang="en-US" sz="1800" dirty="0">
                <a:latin typeface="Comic Sans MS" pitchFamily="66" charset="0"/>
              </a:rPr>
              <a:t> vulnerability of the </a:t>
            </a:r>
            <a:r>
              <a:rPr lang="en-US" sz="1800" dirty="0" err="1">
                <a:latin typeface="Comic Sans MS" pitchFamily="66" charset="0"/>
              </a:rPr>
              <a:t>juxtamedullary</a:t>
            </a:r>
            <a:r>
              <a:rPr lang="en-US" sz="1800" dirty="0">
                <a:latin typeface="Comic Sans MS" pitchFamily="66" charset="0"/>
              </a:rPr>
              <a:t> </a:t>
            </a:r>
            <a:r>
              <a:rPr lang="en-US" sz="1800" dirty="0" err="1">
                <a:latin typeface="Comic Sans MS" pitchFamily="66" charset="0"/>
              </a:rPr>
              <a:t>glomeruli</a:t>
            </a:r>
            <a:r>
              <a:rPr lang="en-US" sz="1800" dirty="0">
                <a:latin typeface="Comic Sans MS" pitchFamily="66" charset="0"/>
              </a:rPr>
              <a:t> in </a:t>
            </a:r>
          </a:p>
          <a:p>
            <a:pPr marL="342900" indent="-342900">
              <a:spcBef>
                <a:spcPct val="50000"/>
              </a:spcBef>
            </a:pPr>
            <a:r>
              <a:rPr lang="en-US" sz="1800" dirty="0">
                <a:latin typeface="Comic Sans MS" pitchFamily="66" charset="0"/>
              </a:rPr>
              <a:t>lipid </a:t>
            </a:r>
            <a:r>
              <a:rPr lang="en-US" sz="1800" dirty="0" err="1">
                <a:latin typeface="Comic Sans MS" pitchFamily="66" charset="0"/>
              </a:rPr>
              <a:t>nephrosis</a:t>
            </a:r>
            <a:r>
              <a:rPr lang="en-US" sz="1800" dirty="0">
                <a:latin typeface="Comic Sans MS" pitchFamily="66" charset="0"/>
              </a:rPr>
              <a:t>.  Bull J Hopkins Hosp. 1957; 100: 173-186</a:t>
            </a:r>
          </a:p>
          <a:p>
            <a:pPr marL="342900" indent="-342900">
              <a:spcBef>
                <a:spcPct val="50000"/>
              </a:spcBef>
            </a:pPr>
            <a:endParaRPr lang="en-US" sz="1800" dirty="0">
              <a:latin typeface="Comic Sans MS" pitchFamily="66" charset="0"/>
            </a:endParaRPr>
          </a:p>
          <a:p>
            <a:pPr marL="342900" indent="-342900">
              <a:spcBef>
                <a:spcPct val="50000"/>
              </a:spcBef>
            </a:pPr>
            <a:r>
              <a:rPr lang="en-US" sz="1800" dirty="0">
                <a:latin typeface="Comic Sans MS" pitchFamily="66" charset="0"/>
              </a:rPr>
              <a:t>The many masks of focal segmental </a:t>
            </a:r>
            <a:r>
              <a:rPr lang="en-US" sz="1800" dirty="0" err="1">
                <a:latin typeface="Comic Sans MS" pitchFamily="66" charset="0"/>
              </a:rPr>
              <a:t>glomerulosclerosis</a:t>
            </a:r>
            <a:endParaRPr lang="en-US" sz="1800" dirty="0">
              <a:latin typeface="Comic Sans MS" pitchFamily="66" charset="0"/>
            </a:endParaRPr>
          </a:p>
          <a:p>
            <a:pPr marL="342900" indent="-342900">
              <a:spcBef>
                <a:spcPct val="50000"/>
              </a:spcBef>
            </a:pPr>
            <a:r>
              <a:rPr lang="en-US" sz="1800" dirty="0">
                <a:latin typeface="Comic Sans MS" pitchFamily="66" charset="0"/>
              </a:rPr>
              <a:t>Kidney Int. 1994; 46: 1223-1241</a:t>
            </a:r>
          </a:p>
          <a:p>
            <a:pPr marL="342900" indent="-342900">
              <a:spcBef>
                <a:spcPct val="50000"/>
              </a:spcBef>
            </a:pPr>
            <a:endParaRPr lang="en-US" sz="1800" dirty="0">
              <a:latin typeface="Comic Sans MS" pitchFamily="66" charset="0"/>
            </a:endParaRPr>
          </a:p>
          <a:p>
            <a:pPr marL="342900" indent="-342900">
              <a:spcBef>
                <a:spcPct val="50000"/>
              </a:spcBef>
            </a:pPr>
            <a:r>
              <a:rPr lang="en-US" sz="1800" dirty="0">
                <a:latin typeface="Comic Sans MS" pitchFamily="66" charset="0"/>
              </a:rPr>
              <a:t>The enigma of focal segmental </a:t>
            </a:r>
            <a:r>
              <a:rPr lang="en-US" sz="1800" dirty="0" err="1">
                <a:latin typeface="Comic Sans MS" pitchFamily="66" charset="0"/>
              </a:rPr>
              <a:t>glomerulosclerosis</a:t>
            </a:r>
            <a:r>
              <a:rPr lang="en-US" sz="1800" dirty="0">
                <a:latin typeface="Comic Sans MS" pitchFamily="66" charset="0"/>
              </a:rPr>
              <a:t>.</a:t>
            </a:r>
          </a:p>
          <a:p>
            <a:pPr marL="342900" indent="-342900">
              <a:spcBef>
                <a:spcPct val="50000"/>
              </a:spcBef>
            </a:pPr>
            <a:r>
              <a:rPr lang="en-US" sz="1800" dirty="0">
                <a:latin typeface="Comic Sans MS" pitchFamily="66" charset="0"/>
              </a:rPr>
              <a:t>Kidney </a:t>
            </a:r>
            <a:r>
              <a:rPr lang="en-US" sz="1800" dirty="0" err="1">
                <a:latin typeface="Comic Sans MS" pitchFamily="66" charset="0"/>
              </a:rPr>
              <a:t>Int</a:t>
            </a:r>
            <a:r>
              <a:rPr lang="en-US" sz="1800" dirty="0">
                <a:latin typeface="Comic Sans MS" pitchFamily="66" charset="0"/>
              </a:rPr>
              <a:t> 1996; 50(suppl57) : 119-131</a:t>
            </a:r>
          </a:p>
          <a:p>
            <a:pPr marL="342900" indent="-342900">
              <a:spcBef>
                <a:spcPct val="50000"/>
              </a:spcBef>
            </a:pPr>
            <a:endParaRPr lang="en-US" sz="1800" dirty="0">
              <a:latin typeface="Comic Sans MS" pitchFamily="66" charset="0"/>
            </a:endParaRPr>
          </a:p>
          <a:p>
            <a:pPr marL="342900" indent="-342900">
              <a:spcBef>
                <a:spcPct val="50000"/>
              </a:spcBef>
            </a:pPr>
            <a:r>
              <a:rPr lang="en-US" sz="1800" dirty="0">
                <a:latin typeface="Comic Sans MS" pitchFamily="66" charset="0"/>
              </a:rPr>
              <a:t>The dilemma of focal segmental </a:t>
            </a:r>
            <a:r>
              <a:rPr lang="en-US" sz="1800" dirty="0" err="1">
                <a:latin typeface="Comic Sans MS" pitchFamily="66" charset="0"/>
              </a:rPr>
              <a:t>glomerulosclerosis</a:t>
            </a:r>
            <a:r>
              <a:rPr lang="en-US" sz="1800" dirty="0">
                <a:latin typeface="Comic Sans MS" pitchFamily="66" charset="0"/>
              </a:rPr>
              <a:t>.</a:t>
            </a:r>
          </a:p>
          <a:p>
            <a:pPr marL="342900" indent="-342900">
              <a:spcBef>
                <a:spcPct val="50000"/>
              </a:spcBef>
            </a:pPr>
            <a:r>
              <a:rPr lang="en-US" sz="1800" dirty="0">
                <a:latin typeface="Comic Sans MS" pitchFamily="66" charset="0"/>
              </a:rPr>
              <a:t>Kidney </a:t>
            </a:r>
            <a:r>
              <a:rPr lang="en-US" sz="1800" dirty="0" err="1">
                <a:latin typeface="Comic Sans MS" pitchFamily="66" charset="0"/>
              </a:rPr>
              <a:t>Int</a:t>
            </a:r>
            <a:r>
              <a:rPr lang="en-US" sz="1800" dirty="0">
                <a:latin typeface="Comic Sans MS" pitchFamily="66" charset="0"/>
              </a:rPr>
              <a:t> 1996; 49: 57-61</a:t>
            </a:r>
          </a:p>
          <a:p>
            <a:pPr marL="342900" indent="-342900">
              <a:spcBef>
                <a:spcPct val="50000"/>
              </a:spcBef>
            </a:pPr>
            <a:endParaRPr lang="en-US" sz="1800" dirty="0">
              <a:latin typeface="Comic Sans MS" pitchFamily="66" charset="0"/>
            </a:endParaRPr>
          </a:p>
          <a:p>
            <a:pPr marL="342900" indent="-342900">
              <a:spcBef>
                <a:spcPct val="50000"/>
              </a:spcBef>
            </a:pPr>
            <a:r>
              <a:rPr lang="en-US" sz="1800" dirty="0">
                <a:latin typeface="Comic Sans MS" pitchFamily="66" charset="0"/>
              </a:rPr>
              <a:t>The challenge of focal segmental </a:t>
            </a:r>
            <a:r>
              <a:rPr lang="en-US" sz="1800" dirty="0" err="1">
                <a:latin typeface="Comic Sans MS" pitchFamily="66" charset="0"/>
              </a:rPr>
              <a:t>glomerulosclerosis</a:t>
            </a:r>
            <a:r>
              <a:rPr lang="en-US" sz="1800" dirty="0">
                <a:latin typeface="Comic Sans MS" pitchFamily="66" charset="0"/>
              </a:rPr>
              <a:t>.</a:t>
            </a:r>
          </a:p>
          <a:p>
            <a:pPr marL="342900" indent="-342900">
              <a:spcBef>
                <a:spcPct val="50000"/>
              </a:spcBef>
            </a:pPr>
            <a:r>
              <a:rPr lang="en-US" sz="1800" dirty="0"/>
              <a:t>  </a:t>
            </a:r>
            <a:endParaRPr lang="el-GR" sz="1800" dirty="0"/>
          </a:p>
        </p:txBody>
      </p:sp>
      <p:sp>
        <p:nvSpPr>
          <p:cNvPr id="16390" name="Text Box 11"/>
          <p:cNvSpPr txBox="1">
            <a:spLocks noChangeArrowheads="1"/>
          </p:cNvSpPr>
          <p:nvPr/>
        </p:nvSpPr>
        <p:spPr bwMode="auto">
          <a:xfrm>
            <a:off x="0" y="1214422"/>
            <a:ext cx="1785918" cy="369332"/>
          </a:xfrm>
          <a:prstGeom prst="rect">
            <a:avLst/>
          </a:prstGeom>
          <a:noFill/>
          <a:ln w="9525">
            <a:noFill/>
            <a:miter lim="800000"/>
            <a:headEnd/>
            <a:tailEnd/>
          </a:ln>
        </p:spPr>
        <p:txBody>
          <a:bodyPr wrap="square">
            <a:spAutoFit/>
          </a:bodyPr>
          <a:lstStyle/>
          <a:p>
            <a:pPr>
              <a:spcBef>
                <a:spcPct val="50000"/>
              </a:spcBef>
            </a:pPr>
            <a:r>
              <a:rPr lang="en-US" sz="1800" b="1" dirty="0">
                <a:latin typeface="Comic Sans MS" pitchFamily="66" charset="0"/>
              </a:rPr>
              <a:t>1957 Rich AR</a:t>
            </a:r>
            <a:endParaRPr lang="el-GR" sz="1800" b="1" dirty="0">
              <a:latin typeface="Comic Sans MS" pitchFamily="66" charset="0"/>
            </a:endParaRPr>
          </a:p>
        </p:txBody>
      </p:sp>
      <p:sp>
        <p:nvSpPr>
          <p:cNvPr id="16391" name="Text Box 13"/>
          <p:cNvSpPr txBox="1">
            <a:spLocks noChangeArrowheads="1"/>
          </p:cNvSpPr>
          <p:nvPr/>
        </p:nvSpPr>
        <p:spPr bwMode="auto">
          <a:xfrm>
            <a:off x="-34926" y="2714620"/>
            <a:ext cx="2106595" cy="369332"/>
          </a:xfrm>
          <a:prstGeom prst="rect">
            <a:avLst/>
          </a:prstGeom>
          <a:noFill/>
          <a:ln w="9525">
            <a:noFill/>
            <a:miter lim="800000"/>
            <a:headEnd/>
            <a:tailEnd/>
          </a:ln>
        </p:spPr>
        <p:txBody>
          <a:bodyPr wrap="square">
            <a:spAutoFit/>
          </a:bodyPr>
          <a:lstStyle/>
          <a:p>
            <a:pPr>
              <a:spcBef>
                <a:spcPct val="50000"/>
              </a:spcBef>
            </a:pPr>
            <a:r>
              <a:rPr lang="en-US" sz="1800" b="1" dirty="0">
                <a:latin typeface="Comic Sans MS" pitchFamily="66" charset="0"/>
              </a:rPr>
              <a:t>1994 D’ </a:t>
            </a:r>
            <a:r>
              <a:rPr lang="en-US" sz="1800" b="1" dirty="0" err="1">
                <a:latin typeface="Comic Sans MS" pitchFamily="66" charset="0"/>
              </a:rPr>
              <a:t>Agati</a:t>
            </a:r>
            <a:r>
              <a:rPr lang="en-US" sz="1800" b="1" dirty="0">
                <a:latin typeface="Comic Sans MS" pitchFamily="66" charset="0"/>
              </a:rPr>
              <a:t> V</a:t>
            </a:r>
            <a:endParaRPr lang="el-GR" sz="1800" b="1" dirty="0">
              <a:latin typeface="Comic Sans MS" pitchFamily="66" charset="0"/>
            </a:endParaRPr>
          </a:p>
        </p:txBody>
      </p:sp>
      <p:sp>
        <p:nvSpPr>
          <p:cNvPr id="16392" name="Text Box 14"/>
          <p:cNvSpPr txBox="1">
            <a:spLocks noChangeArrowheads="1"/>
          </p:cNvSpPr>
          <p:nvPr/>
        </p:nvSpPr>
        <p:spPr bwMode="auto">
          <a:xfrm>
            <a:off x="-107950" y="3929066"/>
            <a:ext cx="2536810" cy="369332"/>
          </a:xfrm>
          <a:prstGeom prst="rect">
            <a:avLst/>
          </a:prstGeom>
          <a:noFill/>
          <a:ln w="9525">
            <a:noFill/>
            <a:miter lim="800000"/>
            <a:headEnd/>
            <a:tailEnd/>
          </a:ln>
        </p:spPr>
        <p:txBody>
          <a:bodyPr wrap="square">
            <a:spAutoFit/>
          </a:bodyPr>
          <a:lstStyle/>
          <a:p>
            <a:pPr>
              <a:spcBef>
                <a:spcPct val="50000"/>
              </a:spcBef>
            </a:pPr>
            <a:r>
              <a:rPr lang="en-US" sz="1800" b="1" dirty="0">
                <a:latin typeface="Comic Sans MS" pitchFamily="66" charset="0"/>
              </a:rPr>
              <a:t> 1996 Cameron JS </a:t>
            </a:r>
            <a:endParaRPr lang="el-GR" sz="1800" b="1" dirty="0">
              <a:latin typeface="Comic Sans MS" pitchFamily="66" charset="0"/>
            </a:endParaRPr>
          </a:p>
        </p:txBody>
      </p:sp>
      <p:sp>
        <p:nvSpPr>
          <p:cNvPr id="16393" name="Text Box 15"/>
          <p:cNvSpPr txBox="1">
            <a:spLocks noChangeArrowheads="1"/>
          </p:cNvSpPr>
          <p:nvPr/>
        </p:nvSpPr>
        <p:spPr bwMode="auto">
          <a:xfrm>
            <a:off x="-323850" y="5214950"/>
            <a:ext cx="2339975" cy="646331"/>
          </a:xfrm>
          <a:prstGeom prst="rect">
            <a:avLst/>
          </a:prstGeom>
          <a:noFill/>
          <a:ln w="9525">
            <a:noFill/>
            <a:miter lim="800000"/>
            <a:headEnd/>
            <a:tailEnd/>
          </a:ln>
        </p:spPr>
        <p:txBody>
          <a:bodyPr wrap="square">
            <a:spAutoFit/>
          </a:bodyPr>
          <a:lstStyle/>
          <a:p>
            <a:pPr algn="ctr">
              <a:spcBef>
                <a:spcPct val="50000"/>
              </a:spcBef>
            </a:pPr>
            <a:r>
              <a:rPr lang="en-US" sz="1800" b="1" dirty="0">
                <a:latin typeface="Comic Sans MS" pitchFamily="66" charset="0"/>
              </a:rPr>
              <a:t> 1996 </a:t>
            </a:r>
            <a:r>
              <a:rPr lang="en-US" sz="1800" b="1" dirty="0" smtClean="0">
                <a:latin typeface="Comic Sans MS" pitchFamily="66" charset="0"/>
              </a:rPr>
              <a:t>Cortes L</a:t>
            </a:r>
            <a:r>
              <a:rPr lang="el-GR" sz="1800" b="1" dirty="0" smtClean="0">
                <a:latin typeface="Comic Sans MS" pitchFamily="66" charset="0"/>
              </a:rPr>
              <a:t> </a:t>
            </a:r>
            <a:r>
              <a:rPr lang="en-US" sz="1800" b="1" dirty="0" err="1" smtClean="0">
                <a:latin typeface="Comic Sans MS" pitchFamily="66" charset="0"/>
              </a:rPr>
              <a:t>Tejani</a:t>
            </a:r>
            <a:r>
              <a:rPr lang="en-US" sz="1800" b="1" dirty="0" smtClean="0">
                <a:latin typeface="Comic Sans MS" pitchFamily="66" charset="0"/>
              </a:rPr>
              <a:t> </a:t>
            </a:r>
            <a:r>
              <a:rPr lang="en-US" sz="1800" b="1" dirty="0">
                <a:latin typeface="Comic Sans MS" pitchFamily="66" charset="0"/>
              </a:rPr>
              <a:t>A</a:t>
            </a:r>
            <a:endParaRPr lang="el-GR" sz="1800" b="1" dirty="0">
              <a:latin typeface="Comic Sans MS" pitchFamily="66" charset="0"/>
            </a:endParaRPr>
          </a:p>
        </p:txBody>
      </p:sp>
      <p:sp>
        <p:nvSpPr>
          <p:cNvPr id="16394" name="Text Box 16"/>
          <p:cNvSpPr txBox="1">
            <a:spLocks noChangeArrowheads="1"/>
          </p:cNvSpPr>
          <p:nvPr/>
        </p:nvSpPr>
        <p:spPr bwMode="auto">
          <a:xfrm>
            <a:off x="0" y="6357957"/>
            <a:ext cx="2771775" cy="369331"/>
          </a:xfrm>
          <a:prstGeom prst="rect">
            <a:avLst/>
          </a:prstGeom>
          <a:noFill/>
          <a:ln w="9525">
            <a:noFill/>
            <a:miter lim="800000"/>
            <a:headEnd/>
            <a:tailEnd/>
          </a:ln>
        </p:spPr>
        <p:txBody>
          <a:bodyPr wrap="square">
            <a:spAutoFit/>
          </a:bodyPr>
          <a:lstStyle/>
          <a:p>
            <a:pPr>
              <a:spcBef>
                <a:spcPct val="50000"/>
              </a:spcBef>
            </a:pPr>
            <a:r>
              <a:rPr lang="en-US" sz="1800" b="1" dirty="0">
                <a:latin typeface="Comic Sans MS" pitchFamily="66" charset="0"/>
              </a:rPr>
              <a:t>2002  </a:t>
            </a:r>
            <a:r>
              <a:rPr lang="en-US" sz="1800" b="1" dirty="0" err="1">
                <a:latin typeface="Comic Sans MS" pitchFamily="66" charset="0"/>
              </a:rPr>
              <a:t>Gusmano</a:t>
            </a:r>
            <a:r>
              <a:rPr lang="en-US" sz="1800" b="1" dirty="0">
                <a:latin typeface="Comic Sans MS" pitchFamily="66" charset="0"/>
              </a:rPr>
              <a:t> R      </a:t>
            </a:r>
            <a:endParaRPr lang="el-GR" sz="1800" b="1" dirty="0">
              <a:latin typeface="Comic Sans MS" pitchFamily="66" charset="0"/>
            </a:endParaRPr>
          </a:p>
        </p:txBody>
      </p:sp>
      <p:sp>
        <p:nvSpPr>
          <p:cNvPr id="12" name="11 - TextBox"/>
          <p:cNvSpPr txBox="1"/>
          <p:nvPr/>
        </p:nvSpPr>
        <p:spPr>
          <a:xfrm>
            <a:off x="0" y="714356"/>
            <a:ext cx="1428728" cy="369332"/>
          </a:xfrm>
          <a:prstGeom prst="rect">
            <a:avLst/>
          </a:prstGeom>
          <a:noFill/>
        </p:spPr>
        <p:txBody>
          <a:bodyPr wrap="square" rtlCol="0">
            <a:spAutoFit/>
          </a:bodyPr>
          <a:lstStyle/>
          <a:p>
            <a:r>
              <a:rPr lang="en-US" b="1" dirty="0" smtClean="0">
                <a:latin typeface="Comic Sans MS" pitchFamily="66" charset="0"/>
              </a:rPr>
              <a:t>1925 </a:t>
            </a:r>
            <a:r>
              <a:rPr lang="en-US" b="1" dirty="0" err="1" smtClean="0">
                <a:latin typeface="Comic Sans MS" pitchFamily="66" charset="0"/>
              </a:rPr>
              <a:t>Fahr</a:t>
            </a:r>
            <a:endParaRPr lang="el-GR" b="1" dirty="0">
              <a:latin typeface="Comic Sans MS" pitchFamily="66" charset="0"/>
            </a:endParaRPr>
          </a:p>
        </p:txBody>
      </p:sp>
      <p:sp>
        <p:nvSpPr>
          <p:cNvPr id="13" name="12 - TextBox"/>
          <p:cNvSpPr txBox="1"/>
          <p:nvPr/>
        </p:nvSpPr>
        <p:spPr>
          <a:xfrm>
            <a:off x="2143108" y="714356"/>
            <a:ext cx="3714776" cy="369332"/>
          </a:xfrm>
          <a:prstGeom prst="rect">
            <a:avLst/>
          </a:prstGeom>
          <a:noFill/>
        </p:spPr>
        <p:txBody>
          <a:bodyPr wrap="square" rtlCol="0">
            <a:spAutoFit/>
          </a:bodyPr>
          <a:lstStyle/>
          <a:p>
            <a:r>
              <a:rPr lang="el-GR" b="1" dirty="0" err="1" smtClean="0">
                <a:latin typeface="Comic Sans MS" pitchFamily="66" charset="0"/>
              </a:rPr>
              <a:t>Λιποειδης</a:t>
            </a:r>
            <a:r>
              <a:rPr lang="el-GR" b="1" dirty="0" smtClean="0">
                <a:latin typeface="Comic Sans MS" pitchFamily="66" charset="0"/>
              </a:rPr>
              <a:t> </a:t>
            </a:r>
            <a:r>
              <a:rPr lang="el-GR" b="1" dirty="0" err="1" smtClean="0">
                <a:latin typeface="Comic Sans MS" pitchFamily="66" charset="0"/>
              </a:rPr>
              <a:t>Νεφρωση</a:t>
            </a:r>
            <a:r>
              <a:rPr lang="el-GR" b="1" dirty="0" smtClean="0">
                <a:latin typeface="Comic Sans MS" pitchFamily="66" charset="0"/>
              </a:rPr>
              <a:t>-</a:t>
            </a:r>
            <a:r>
              <a:rPr lang="el-GR" b="1" dirty="0" err="1" smtClean="0">
                <a:latin typeface="Comic Sans MS" pitchFamily="66" charset="0"/>
              </a:rPr>
              <a:t>Εκφυλιση</a:t>
            </a:r>
            <a:r>
              <a:rPr lang="el-GR" b="1" dirty="0" smtClean="0">
                <a:latin typeface="Comic Sans MS" pitchFamily="66" charset="0"/>
              </a:rPr>
              <a:t>.</a:t>
            </a:r>
            <a:endParaRPr lang="el-GR" b="1" dirty="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00238"/>
            <a:ext cx="9144000" cy="31003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45719"/>
          </a:xfrm>
        </p:spPr>
        <p:txBody>
          <a:bodyPr>
            <a:normAutofit fontScale="90000"/>
          </a:bodyPr>
          <a:lstStyle/>
          <a:p>
            <a:endParaRPr lang="el-GR" dirty="0"/>
          </a:p>
        </p:txBody>
      </p:sp>
      <p:sp>
        <p:nvSpPr>
          <p:cNvPr id="3" name="2 - Θέση περιεχομένου"/>
          <p:cNvSpPr>
            <a:spLocks noGrp="1"/>
          </p:cNvSpPr>
          <p:nvPr>
            <p:ph sz="quarter" idx="1"/>
          </p:nvPr>
        </p:nvSpPr>
        <p:spPr>
          <a:xfrm>
            <a:off x="142844" y="428604"/>
            <a:ext cx="8786874" cy="6215106"/>
          </a:xfrm>
        </p:spPr>
        <p:txBody>
          <a:bodyPr/>
          <a:lstStyle/>
          <a:p>
            <a:pPr>
              <a:buNone/>
            </a:pPr>
            <a:r>
              <a:rPr lang="en-US" dirty="0" smtClean="0">
                <a:solidFill>
                  <a:schemeClr val="tx2">
                    <a:lumMod val="75000"/>
                  </a:schemeClr>
                </a:solidFill>
                <a:latin typeface="Comic Sans MS" pitchFamily="66" charset="0"/>
              </a:rPr>
              <a:t>2</a:t>
            </a:r>
            <a:r>
              <a:rPr lang="en-US" sz="2000" b="1" dirty="0" smtClean="0">
                <a:solidFill>
                  <a:schemeClr val="tx2">
                    <a:lumMod val="75000"/>
                  </a:schemeClr>
                </a:solidFill>
                <a:latin typeface="Comic Sans MS" pitchFamily="66" charset="0"/>
              </a:rPr>
              <a:t>. </a:t>
            </a:r>
            <a:r>
              <a:rPr lang="el-GR" sz="2000" b="1" dirty="0" smtClean="0">
                <a:solidFill>
                  <a:schemeClr val="tx2">
                    <a:lumMod val="75000"/>
                  </a:schemeClr>
                </a:solidFill>
                <a:latin typeface="Comic Sans MS" pitchFamily="66" charset="0"/>
              </a:rPr>
              <a:t>ΠΕΡΙΠΥΛΑΙΑ (</a:t>
            </a:r>
            <a:r>
              <a:rPr lang="en-US" sz="2000" b="1" dirty="0" smtClean="0">
                <a:solidFill>
                  <a:schemeClr val="tx2">
                    <a:lumMod val="75000"/>
                  </a:schemeClr>
                </a:solidFill>
                <a:latin typeface="Comic Sans MS" pitchFamily="66" charset="0"/>
              </a:rPr>
              <a:t>PERIHILAR)</a:t>
            </a:r>
            <a:endParaRPr lang="el-GR" sz="2000" b="1" dirty="0" smtClean="0">
              <a:solidFill>
                <a:schemeClr val="tx2">
                  <a:lumMod val="75000"/>
                </a:schemeClr>
              </a:solidFill>
              <a:latin typeface="Comic Sans MS" pitchFamily="66" charset="0"/>
            </a:endParaRPr>
          </a:p>
          <a:p>
            <a:pPr>
              <a:buNone/>
            </a:pPr>
            <a:r>
              <a:rPr lang="el-GR" sz="2000" b="1" dirty="0" smtClean="0">
                <a:latin typeface="Comic Sans MS" pitchFamily="66" charset="0"/>
              </a:rPr>
              <a:t>Χαρακτηρίζεται από σκληρυντικές αλλοιώσεις και υαλίνωση σε περισσότερα από τα  μισά σπειράματα.</a:t>
            </a:r>
          </a:p>
          <a:p>
            <a:pPr>
              <a:buNone/>
            </a:pPr>
            <a:r>
              <a:rPr lang="el-GR" sz="2000" b="1" dirty="0" smtClean="0">
                <a:latin typeface="Comic Sans MS" pitchFamily="66" charset="0"/>
              </a:rPr>
              <a:t>Ανοσοφθορισμός και ηλεκτρονική μικροσκοπία χωρίς διαφορές από την κλασική μορφή. </a:t>
            </a:r>
            <a:endParaRPr lang="el-GR" sz="2000" b="1" dirty="0">
              <a:latin typeface="Comic Sans MS" pitchFamily="66" charset="0"/>
            </a:endParaRPr>
          </a:p>
        </p:txBody>
      </p:sp>
      <p:pic>
        <p:nvPicPr>
          <p:cNvPr id="1027" name="Picture 3" descr="C:\Documents and Settings\ΒΑΣΙΛΗΣ ΓΙΑΝΝΙΚΟΣ\Τα έγγραφά μου\Οι εικόνες μου\fsgs_perihilar.JPG"/>
          <p:cNvPicPr>
            <a:picLocks noChangeAspect="1" noChangeArrowheads="1"/>
          </p:cNvPicPr>
          <p:nvPr/>
        </p:nvPicPr>
        <p:blipFill>
          <a:blip r:embed="rId3" cstate="print"/>
          <a:srcRect/>
          <a:stretch>
            <a:fillRect/>
          </a:stretch>
        </p:blipFill>
        <p:spPr bwMode="auto">
          <a:xfrm>
            <a:off x="2500298" y="2428868"/>
            <a:ext cx="6350000" cy="426243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357298"/>
            <a:ext cx="9144000" cy="6334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1928802"/>
            <a:ext cx="9144000" cy="3324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82528"/>
          </a:xfrm>
        </p:spPr>
        <p:txBody>
          <a:bodyPr>
            <a:normAutofit fontScale="90000"/>
          </a:bodyPr>
          <a:lstStyle/>
          <a:p>
            <a:endParaRPr lang="el-GR" dirty="0"/>
          </a:p>
        </p:txBody>
      </p:sp>
      <p:sp>
        <p:nvSpPr>
          <p:cNvPr id="3" name="2 - Θέση περιεχομένου"/>
          <p:cNvSpPr>
            <a:spLocks noGrp="1"/>
          </p:cNvSpPr>
          <p:nvPr>
            <p:ph sz="quarter" idx="1"/>
          </p:nvPr>
        </p:nvSpPr>
        <p:spPr>
          <a:xfrm>
            <a:off x="214282" y="428604"/>
            <a:ext cx="8715436" cy="6215106"/>
          </a:xfrm>
        </p:spPr>
        <p:txBody>
          <a:bodyPr>
            <a:normAutofit/>
          </a:bodyPr>
          <a:lstStyle/>
          <a:p>
            <a:pPr>
              <a:buNone/>
            </a:pPr>
            <a:r>
              <a:rPr lang="el-GR" sz="2000" b="1" dirty="0" smtClean="0">
                <a:solidFill>
                  <a:schemeClr val="tx2">
                    <a:lumMod val="75000"/>
                  </a:schemeClr>
                </a:solidFill>
                <a:latin typeface="Comic Sans MS" pitchFamily="66" charset="0"/>
              </a:rPr>
              <a:t>3. ΑΛΛΟΙΩΣΕΙΣ ΚΟΡΥΦΗΣ (</a:t>
            </a:r>
            <a:r>
              <a:rPr lang="en-US" sz="2000" b="1" dirty="0" smtClean="0">
                <a:solidFill>
                  <a:schemeClr val="tx2">
                    <a:lumMod val="75000"/>
                  </a:schemeClr>
                </a:solidFill>
                <a:latin typeface="Comic Sans MS" pitchFamily="66" charset="0"/>
              </a:rPr>
              <a:t>TIP LESION</a:t>
            </a:r>
            <a:r>
              <a:rPr lang="en-US" sz="2000" b="1" dirty="0" smtClean="0">
                <a:solidFill>
                  <a:schemeClr val="accent1">
                    <a:lumMod val="75000"/>
                  </a:schemeClr>
                </a:solidFill>
                <a:latin typeface="Cambria" pitchFamily="18" charset="0"/>
              </a:rPr>
              <a:t>)</a:t>
            </a:r>
            <a:endParaRPr lang="el-GR" sz="2000" b="1" dirty="0" smtClean="0">
              <a:solidFill>
                <a:schemeClr val="accent1">
                  <a:lumMod val="75000"/>
                </a:schemeClr>
              </a:solidFill>
              <a:latin typeface="Cambria" pitchFamily="18" charset="0"/>
            </a:endParaRPr>
          </a:p>
          <a:p>
            <a:pPr>
              <a:buNone/>
            </a:pPr>
            <a:endParaRPr lang="en-US" sz="2000" b="1" dirty="0" smtClean="0">
              <a:solidFill>
                <a:schemeClr val="accent1">
                  <a:lumMod val="75000"/>
                </a:schemeClr>
              </a:solidFill>
              <a:latin typeface="Cambria" pitchFamily="18" charset="0"/>
            </a:endParaRPr>
          </a:p>
          <a:p>
            <a:pPr>
              <a:buNone/>
            </a:pPr>
            <a:r>
              <a:rPr lang="el-GR" sz="2000" b="1" dirty="0" smtClean="0">
                <a:latin typeface="Comic Sans MS" pitchFamily="66" charset="0"/>
              </a:rPr>
              <a:t>   Εμφανίζονται σαν σκληρυντικές αλλοιώσεις στην άκρη του σπειράματος κοντά στην αρχή του εγγύς σωληναρίου. Εκτος της σκλήρυνσης παρουσιαζονται και αφρώδη κύτταρα</a:t>
            </a:r>
            <a:r>
              <a:rPr lang="en-US" sz="2000" b="1" dirty="0" smtClean="0">
                <a:latin typeface="Comic Sans MS" pitchFamily="66" charset="0"/>
              </a:rPr>
              <a:t> </a:t>
            </a:r>
            <a:r>
              <a:rPr lang="el-GR" sz="2000" b="1" dirty="0" smtClean="0">
                <a:latin typeface="Comic Sans MS" pitchFamily="66" charset="0"/>
              </a:rPr>
              <a:t>ενω ο ανοσοφθορισμός μπορεί να είναι θετικός για </a:t>
            </a:r>
            <a:r>
              <a:rPr lang="en-US" sz="2000" b="1" dirty="0" err="1" smtClean="0">
                <a:latin typeface="Comic Sans MS" pitchFamily="66" charset="0"/>
              </a:rPr>
              <a:t>IgM</a:t>
            </a:r>
            <a:r>
              <a:rPr lang="en-US" sz="2000" b="1" dirty="0" smtClean="0">
                <a:latin typeface="Comic Sans MS" pitchFamily="66" charset="0"/>
              </a:rPr>
              <a:t> </a:t>
            </a:r>
            <a:r>
              <a:rPr lang="el-GR" sz="2000" b="1" dirty="0" smtClean="0">
                <a:latin typeface="Comic Sans MS" pitchFamily="66" charset="0"/>
              </a:rPr>
              <a:t>και </a:t>
            </a:r>
            <a:r>
              <a:rPr lang="en-US" sz="2000" b="1" dirty="0" smtClean="0">
                <a:latin typeface="Comic Sans MS" pitchFamily="66" charset="0"/>
              </a:rPr>
              <a:t>C3.</a:t>
            </a:r>
            <a:endParaRPr lang="el-GR" sz="2000" b="1" dirty="0" smtClean="0">
              <a:latin typeface="Comic Sans MS" pitchFamily="66" charset="0"/>
            </a:endParaRPr>
          </a:p>
          <a:p>
            <a:pPr>
              <a:buNone/>
            </a:pPr>
            <a:r>
              <a:rPr lang="el-GR" sz="2000" b="1" dirty="0" smtClean="0">
                <a:latin typeface="Comic Sans MS" pitchFamily="66" charset="0"/>
              </a:rPr>
              <a:t>   Ομοιάζει αρκετά με την ΝΕΑ και έχει καλή ανταπόκριση στα κορτικοειδή</a:t>
            </a:r>
            <a:r>
              <a:rPr lang="el-GR" sz="2000" dirty="0" smtClean="0"/>
              <a:t>.</a:t>
            </a:r>
            <a:endParaRPr lang="el-GR" sz="2000" dirty="0"/>
          </a:p>
        </p:txBody>
      </p:sp>
      <p:pic>
        <p:nvPicPr>
          <p:cNvPr id="2051" name="Picture 3" descr="C:\Documents and Settings\ΒΑΣΙΛΗΣ ΓΙΑΝΝΙΚΟΣ\Τα έγγραφά μου\Οι εικόνες μου\fsgs_tiplesion.JPG"/>
          <p:cNvPicPr>
            <a:picLocks noChangeAspect="1" noChangeArrowheads="1"/>
          </p:cNvPicPr>
          <p:nvPr/>
        </p:nvPicPr>
        <p:blipFill>
          <a:blip r:embed="rId3" cstate="print"/>
          <a:srcRect/>
          <a:stretch>
            <a:fillRect/>
          </a:stretch>
        </p:blipFill>
        <p:spPr bwMode="auto">
          <a:xfrm>
            <a:off x="3214678" y="3000372"/>
            <a:ext cx="5635620" cy="350046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928802"/>
            <a:ext cx="9144000" cy="24003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0" y="1357298"/>
            <a:ext cx="9144000" cy="633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0"/>
            <a:ext cx="7772400" cy="82528"/>
          </a:xfrm>
        </p:spPr>
        <p:txBody>
          <a:bodyPr>
            <a:normAutofit fontScale="90000"/>
          </a:bodyPr>
          <a:lstStyle/>
          <a:p>
            <a:endParaRPr lang="el-GR" dirty="0"/>
          </a:p>
        </p:txBody>
      </p:sp>
      <p:sp>
        <p:nvSpPr>
          <p:cNvPr id="3" name="2 - Θέση περιεχομένου"/>
          <p:cNvSpPr>
            <a:spLocks noGrp="1"/>
          </p:cNvSpPr>
          <p:nvPr>
            <p:ph sz="quarter" idx="1"/>
          </p:nvPr>
        </p:nvSpPr>
        <p:spPr>
          <a:xfrm>
            <a:off x="214282" y="214290"/>
            <a:ext cx="8715436" cy="6500858"/>
          </a:xfrm>
        </p:spPr>
        <p:txBody>
          <a:bodyPr/>
          <a:lstStyle/>
          <a:p>
            <a:pPr>
              <a:buNone/>
            </a:pPr>
            <a:r>
              <a:rPr lang="el-GR" b="1" dirty="0" smtClean="0">
                <a:solidFill>
                  <a:schemeClr val="tx2">
                    <a:lumMod val="75000"/>
                  </a:schemeClr>
                </a:solidFill>
                <a:latin typeface="Comic Sans MS" pitchFamily="66" charset="0"/>
              </a:rPr>
              <a:t>4. </a:t>
            </a:r>
            <a:r>
              <a:rPr lang="el-GR" sz="2000" b="1" dirty="0" smtClean="0">
                <a:solidFill>
                  <a:schemeClr val="tx2">
                    <a:lumMod val="75000"/>
                  </a:schemeClr>
                </a:solidFill>
                <a:latin typeface="Comic Sans MS" pitchFamily="66" charset="0"/>
              </a:rPr>
              <a:t>ΚΥΤΤΑΡΙΚΗ ΜΟΡΦΗ (</a:t>
            </a:r>
            <a:r>
              <a:rPr lang="en-US" sz="2000" b="1" dirty="0" smtClean="0">
                <a:solidFill>
                  <a:schemeClr val="tx2">
                    <a:lumMod val="75000"/>
                  </a:schemeClr>
                </a:solidFill>
                <a:latin typeface="Comic Sans MS" pitchFamily="66" charset="0"/>
              </a:rPr>
              <a:t>CELLULAR)</a:t>
            </a:r>
          </a:p>
          <a:p>
            <a:pPr>
              <a:buNone/>
            </a:pPr>
            <a:endParaRPr lang="en-US" sz="2000" b="1" dirty="0" smtClean="0">
              <a:solidFill>
                <a:schemeClr val="accent1">
                  <a:lumMod val="75000"/>
                </a:schemeClr>
              </a:solidFill>
              <a:latin typeface="Cambria" pitchFamily="18" charset="0"/>
            </a:endParaRPr>
          </a:p>
          <a:p>
            <a:pPr>
              <a:buNone/>
            </a:pPr>
            <a:r>
              <a:rPr lang="el-GR" sz="2000" b="1" dirty="0" smtClean="0">
                <a:latin typeface="Comic Sans MS" pitchFamily="66" charset="0"/>
              </a:rPr>
              <a:t>   </a:t>
            </a:r>
            <a:r>
              <a:rPr lang="el-GR" sz="2000" b="1" dirty="0" err="1" smtClean="0">
                <a:latin typeface="Comic Sans MS" pitchFamily="66" charset="0"/>
              </a:rPr>
              <a:t>Χακτηρίζεται</a:t>
            </a:r>
            <a:r>
              <a:rPr lang="el-GR" sz="2000" b="1" dirty="0" smtClean="0">
                <a:latin typeface="Comic Sans MS" pitchFamily="66" charset="0"/>
              </a:rPr>
              <a:t> από τις εστιακές σκληρυντικές αλλοιώσεις του κλασικού πρότυπου αλλά και από αύξηση του αριθμού των κυττάρων ενδοαυλικά που μπορεί να οδηγήσει στην απόφραξη του</a:t>
            </a:r>
          </a:p>
          <a:p>
            <a:pPr>
              <a:buNone/>
            </a:pPr>
            <a:r>
              <a:rPr lang="el-GR" sz="2000" b="1" dirty="0" smtClean="0">
                <a:latin typeface="Comic Sans MS" pitchFamily="66" charset="0"/>
              </a:rPr>
              <a:t>   </a:t>
            </a:r>
            <a:r>
              <a:rPr lang="el-GR" sz="2000" b="1" dirty="0" err="1" smtClean="0">
                <a:latin typeface="Comic Sans MS" pitchFamily="66" charset="0"/>
              </a:rPr>
              <a:t>Ανοσοφθορισμός</a:t>
            </a:r>
            <a:r>
              <a:rPr lang="el-GR" sz="2000" b="1" dirty="0" smtClean="0">
                <a:latin typeface="Comic Sans MS" pitchFamily="66" charset="0"/>
              </a:rPr>
              <a:t> με παρουσία </a:t>
            </a:r>
            <a:r>
              <a:rPr lang="en-US" sz="2000" b="1" dirty="0" err="1" smtClean="0">
                <a:latin typeface="Comic Sans MS" pitchFamily="66" charset="0"/>
              </a:rPr>
              <a:t>IgM</a:t>
            </a:r>
            <a:r>
              <a:rPr lang="en-US" sz="2000" b="1" dirty="0" smtClean="0">
                <a:latin typeface="Comic Sans MS" pitchFamily="66" charset="0"/>
              </a:rPr>
              <a:t> </a:t>
            </a:r>
            <a:r>
              <a:rPr lang="el-GR" sz="2000" b="1" dirty="0" smtClean="0">
                <a:latin typeface="Comic Sans MS" pitchFamily="66" charset="0"/>
              </a:rPr>
              <a:t>και</a:t>
            </a:r>
            <a:r>
              <a:rPr lang="en-US" sz="2000" b="1" dirty="0" smtClean="0">
                <a:latin typeface="Comic Sans MS" pitchFamily="66" charset="0"/>
              </a:rPr>
              <a:t> C3</a:t>
            </a:r>
          </a:p>
          <a:p>
            <a:pPr>
              <a:buNone/>
            </a:pPr>
            <a:r>
              <a:rPr lang="el-GR" sz="2000" b="1" dirty="0" smtClean="0">
                <a:latin typeface="Comic Sans MS" pitchFamily="66" charset="0"/>
              </a:rPr>
              <a:t>   Σοβαρού βαθμού </a:t>
            </a:r>
            <a:r>
              <a:rPr lang="el-GR" sz="2000" b="1" dirty="0" err="1" smtClean="0">
                <a:latin typeface="Comic Sans MS" pitchFamily="66" charset="0"/>
              </a:rPr>
              <a:t>επιπέδωση</a:t>
            </a:r>
            <a:r>
              <a:rPr lang="el-GR" sz="2000" b="1" dirty="0" smtClean="0">
                <a:latin typeface="Comic Sans MS" pitchFamily="66" charset="0"/>
              </a:rPr>
              <a:t> των ποδοκυττάρων με συνοδό αυξημένα επίπεδα λευκωματουρίας</a:t>
            </a:r>
            <a:endParaRPr lang="el-GR" sz="2000" b="1" dirty="0">
              <a:latin typeface="Comic Sans MS" pitchFamily="66" charset="0"/>
            </a:endParaRPr>
          </a:p>
        </p:txBody>
      </p:sp>
      <p:pic>
        <p:nvPicPr>
          <p:cNvPr id="3075" name="Picture 3" descr="C:\Documents and Settings\ΒΑΣΙΛΗΣ ΓΙΑΝΝΙΚΟΣ\Τα έγγραφά μου\Οι εικόνες μου\fsgs_cellular.JPG"/>
          <p:cNvPicPr>
            <a:picLocks noChangeAspect="1" noChangeArrowheads="1"/>
          </p:cNvPicPr>
          <p:nvPr/>
        </p:nvPicPr>
        <p:blipFill>
          <a:blip r:embed="rId3" cstate="print"/>
          <a:srcRect/>
          <a:stretch>
            <a:fillRect/>
          </a:stretch>
        </p:blipFill>
        <p:spPr bwMode="auto">
          <a:xfrm>
            <a:off x="3786182" y="3143248"/>
            <a:ext cx="5135554" cy="350046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214554"/>
            <a:ext cx="9144000" cy="2352675"/>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0" y="1643050"/>
            <a:ext cx="9144000" cy="633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0"/>
            <a:ext cx="7772400" cy="153966"/>
          </a:xfrm>
        </p:spPr>
        <p:txBody>
          <a:bodyPr>
            <a:normAutofit fontScale="90000"/>
          </a:bodyPr>
          <a:lstStyle/>
          <a:p>
            <a:endParaRPr lang="el-GR" dirty="0"/>
          </a:p>
        </p:txBody>
      </p:sp>
      <p:sp>
        <p:nvSpPr>
          <p:cNvPr id="3" name="2 - Θέση περιεχομένου"/>
          <p:cNvSpPr>
            <a:spLocks noGrp="1"/>
          </p:cNvSpPr>
          <p:nvPr>
            <p:ph sz="quarter" idx="1"/>
          </p:nvPr>
        </p:nvSpPr>
        <p:spPr>
          <a:xfrm>
            <a:off x="214282" y="285728"/>
            <a:ext cx="8786874" cy="6357982"/>
          </a:xfrm>
        </p:spPr>
        <p:txBody>
          <a:bodyPr>
            <a:normAutofit/>
          </a:bodyPr>
          <a:lstStyle/>
          <a:p>
            <a:pPr>
              <a:buNone/>
            </a:pPr>
            <a:r>
              <a:rPr lang="en-US" sz="2000" dirty="0" smtClean="0">
                <a:solidFill>
                  <a:schemeClr val="tx2">
                    <a:lumMod val="75000"/>
                  </a:schemeClr>
                </a:solidFill>
                <a:latin typeface="Comic Sans MS" pitchFamily="66" charset="0"/>
              </a:rPr>
              <a:t>5.</a:t>
            </a:r>
            <a:r>
              <a:rPr lang="el-GR" sz="2000" dirty="0" smtClean="0">
                <a:solidFill>
                  <a:schemeClr val="tx2">
                    <a:lumMod val="75000"/>
                  </a:schemeClr>
                </a:solidFill>
                <a:latin typeface="Comic Sans MS" pitchFamily="66" charset="0"/>
              </a:rPr>
              <a:t> </a:t>
            </a:r>
            <a:r>
              <a:rPr lang="el-GR" sz="2000" b="1" dirty="0" smtClean="0">
                <a:solidFill>
                  <a:schemeClr val="tx2">
                    <a:lumMod val="75000"/>
                  </a:schemeClr>
                </a:solidFill>
                <a:latin typeface="Comic Sans MS" pitchFamily="66" charset="0"/>
              </a:rPr>
              <a:t>ΚΑΤΑΡΕΟΥΣΑ (</a:t>
            </a:r>
            <a:r>
              <a:rPr lang="en-US" sz="2000" b="1" dirty="0" smtClean="0">
                <a:solidFill>
                  <a:schemeClr val="tx2">
                    <a:lumMod val="75000"/>
                  </a:schemeClr>
                </a:solidFill>
                <a:latin typeface="Comic Sans MS" pitchFamily="66" charset="0"/>
              </a:rPr>
              <a:t>COLLAPSING</a:t>
            </a:r>
            <a:r>
              <a:rPr lang="en-US" sz="2000" dirty="0" smtClean="0">
                <a:solidFill>
                  <a:schemeClr val="accent1">
                    <a:lumMod val="75000"/>
                  </a:schemeClr>
                </a:solidFill>
                <a:latin typeface="Cambria" pitchFamily="18" charset="0"/>
              </a:rPr>
              <a:t>)</a:t>
            </a:r>
          </a:p>
          <a:p>
            <a:pPr>
              <a:buNone/>
            </a:pPr>
            <a:r>
              <a:rPr lang="el-GR" sz="2000" dirty="0" smtClean="0">
                <a:latin typeface="Cambria" pitchFamily="18" charset="0"/>
              </a:rPr>
              <a:t> </a:t>
            </a:r>
          </a:p>
          <a:p>
            <a:pPr>
              <a:buNone/>
            </a:pPr>
            <a:r>
              <a:rPr lang="el-GR" sz="2000" b="1" dirty="0" smtClean="0">
                <a:latin typeface="Comic Sans MS" pitchFamily="66" charset="0"/>
              </a:rPr>
              <a:t>Κακή πρόγνωση. Ταχεία επιδείνωση νεφρικής λειτουργίας.</a:t>
            </a:r>
          </a:p>
          <a:p>
            <a:pPr>
              <a:buNone/>
            </a:pPr>
            <a:r>
              <a:rPr lang="el-GR" sz="2000" b="1" dirty="0" smtClean="0">
                <a:latin typeface="Comic Sans MS" pitchFamily="66" charset="0"/>
              </a:rPr>
              <a:t>Συχνότερη προσβολή της μαύρης φυλής</a:t>
            </a:r>
          </a:p>
          <a:p>
            <a:pPr>
              <a:buNone/>
            </a:pPr>
            <a:r>
              <a:rPr lang="el-GR" sz="2000" b="1" dirty="0" smtClean="0">
                <a:latin typeface="Comic Sans MS" pitchFamily="66" charset="0"/>
              </a:rPr>
              <a:t>Σκληρυντικές αλλοιώσεις σε ολόκληρο το στέλεχος των σπειραματικών τριχωειδών</a:t>
            </a:r>
            <a:endParaRPr lang="el-GR" sz="2000" b="1" dirty="0">
              <a:latin typeface="Comic Sans MS" pitchFamily="66" charset="0"/>
            </a:endParaRPr>
          </a:p>
        </p:txBody>
      </p:sp>
      <p:pic>
        <p:nvPicPr>
          <p:cNvPr id="1027" name="Picture 3" descr="C:\Documents and Settings\ΒΑΣΙΛΗΣ ΓΙΑΝΝΙΚΟΣ\Τα έγγραφά μου\Οι εικόνες μου\fsgs_collapsing.JPG"/>
          <p:cNvPicPr>
            <a:picLocks noChangeAspect="1" noChangeArrowheads="1"/>
          </p:cNvPicPr>
          <p:nvPr/>
        </p:nvPicPr>
        <p:blipFill>
          <a:blip r:embed="rId3" cstate="print"/>
          <a:srcRect/>
          <a:stretch>
            <a:fillRect/>
          </a:stretch>
        </p:blipFill>
        <p:spPr bwMode="auto">
          <a:xfrm>
            <a:off x="2643174" y="2714620"/>
            <a:ext cx="6000792" cy="400052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928802"/>
            <a:ext cx="9144000" cy="249555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0" y="1357298"/>
            <a:ext cx="9144000" cy="633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gna\Τα έγγραφά μου\TABLETS 15.10.12\7.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2 - Ορθογώνιο"/>
          <p:cNvSpPr/>
          <p:nvPr/>
        </p:nvSpPr>
        <p:spPr bwMode="auto">
          <a:xfrm>
            <a:off x="1285852" y="142852"/>
            <a:ext cx="7572428" cy="276999"/>
          </a:xfrm>
          <a:prstGeom prst="rect">
            <a:avLst/>
          </a:prstGeom>
          <a:solidFill>
            <a:schemeClr val="accent5">
              <a:lumMod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5" name="4 - Ορθογώνιο"/>
          <p:cNvSpPr/>
          <p:nvPr/>
        </p:nvSpPr>
        <p:spPr bwMode="auto">
          <a:xfrm>
            <a:off x="142844" y="642918"/>
            <a:ext cx="3500462" cy="276999"/>
          </a:xfrm>
          <a:prstGeom prst="rect">
            <a:avLst/>
          </a:prstGeom>
          <a:solidFill>
            <a:schemeClr val="accent5">
              <a:lumMod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6" name="5 - Ορθογώνιο"/>
          <p:cNvSpPr/>
          <p:nvPr/>
        </p:nvSpPr>
        <p:spPr bwMode="auto">
          <a:xfrm>
            <a:off x="4857752" y="1928802"/>
            <a:ext cx="3714776"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7" name="6 - Ορθογώνιο"/>
          <p:cNvSpPr/>
          <p:nvPr/>
        </p:nvSpPr>
        <p:spPr bwMode="auto">
          <a:xfrm>
            <a:off x="2643174" y="2285992"/>
            <a:ext cx="2214578"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8" name="7 - Ορθογώνιο"/>
          <p:cNvSpPr/>
          <p:nvPr/>
        </p:nvSpPr>
        <p:spPr bwMode="auto">
          <a:xfrm>
            <a:off x="2714612" y="2857496"/>
            <a:ext cx="2071702"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9" name="8 - Ορθογώνιο"/>
          <p:cNvSpPr/>
          <p:nvPr/>
        </p:nvSpPr>
        <p:spPr bwMode="auto">
          <a:xfrm>
            <a:off x="6858016" y="2857496"/>
            <a:ext cx="2071702"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0" name="9 - Ορθογώνιο"/>
          <p:cNvSpPr/>
          <p:nvPr/>
        </p:nvSpPr>
        <p:spPr bwMode="auto">
          <a:xfrm>
            <a:off x="4286248" y="3214686"/>
            <a:ext cx="2643206"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1" name="10 - Ορθογώνιο"/>
          <p:cNvSpPr/>
          <p:nvPr/>
        </p:nvSpPr>
        <p:spPr bwMode="auto">
          <a:xfrm>
            <a:off x="3143240" y="3571876"/>
            <a:ext cx="5500726"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2" name="11 - Ορθογώνιο"/>
          <p:cNvSpPr/>
          <p:nvPr/>
        </p:nvSpPr>
        <p:spPr bwMode="auto">
          <a:xfrm>
            <a:off x="4286248" y="4000504"/>
            <a:ext cx="3357586"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3" name="12 - Ορθογώνιο"/>
          <p:cNvSpPr/>
          <p:nvPr/>
        </p:nvSpPr>
        <p:spPr bwMode="auto">
          <a:xfrm>
            <a:off x="2571736" y="4786322"/>
            <a:ext cx="4357718"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4" name="13 - Ορθογώνιο"/>
          <p:cNvSpPr/>
          <p:nvPr/>
        </p:nvSpPr>
        <p:spPr bwMode="auto">
          <a:xfrm>
            <a:off x="5929322" y="5429264"/>
            <a:ext cx="2571768"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5" name="14 - Ορθογώνιο"/>
          <p:cNvSpPr/>
          <p:nvPr/>
        </p:nvSpPr>
        <p:spPr bwMode="auto">
          <a:xfrm>
            <a:off x="2643174" y="5786454"/>
            <a:ext cx="3143272" cy="276999"/>
          </a:xfrm>
          <a:prstGeom prst="rect">
            <a:avLst/>
          </a:prstGeom>
          <a:solidFill>
            <a:schemeClr val="accent6">
              <a:lumMod val="25000"/>
              <a:lumOff val="75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Right)">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trips(down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downRigh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strips(downRigh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strips(down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strips(downRight)">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214547" y="2571744"/>
            <a:ext cx="5500726" cy="1200329"/>
          </a:xfrm>
          <a:prstGeom prst="rect">
            <a:avLst/>
          </a:prstGeom>
        </p:spPr>
        <p:txBody>
          <a:bodyPr wrap="square">
            <a:spAutoFit/>
          </a:bodyPr>
          <a:lstStyle/>
          <a:p>
            <a:r>
              <a:rPr lang="el-GR" sz="7200" b="1" dirty="0" smtClean="0">
                <a:solidFill>
                  <a:schemeClr val="tx2">
                    <a:lumMod val="75000"/>
                  </a:schemeClr>
                </a:solidFill>
                <a:latin typeface="Comic Sans MS" pitchFamily="66" charset="0"/>
              </a:rPr>
              <a:t>ΘΕΡΑΠΕΙΑ </a:t>
            </a:r>
            <a:endParaRPr lang="el-GR" sz="7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3999" cy="716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na\Τα έγγραφά μου\TABLETS 15.10.12\8.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gna\Τα έγγραφά μου\TABLETS 15.10.12\4.jpg"/>
          <p:cNvPicPr>
            <a:picLocks noChangeAspect="1" noChangeArrowheads="1"/>
          </p:cNvPicPr>
          <p:nvPr/>
        </p:nvPicPr>
        <p:blipFill>
          <a:blip r:embed="rId2" cstate="print"/>
          <a:srcRect/>
          <a:stretch>
            <a:fillRect/>
          </a:stretch>
        </p:blipFill>
        <p:spPr bwMode="auto">
          <a:xfrm>
            <a:off x="0" y="-30116"/>
            <a:ext cx="9144000" cy="6888115"/>
          </a:xfrm>
          <a:prstGeom prst="rect">
            <a:avLst/>
          </a:prstGeom>
          <a:noFill/>
        </p:spPr>
      </p:pic>
      <p:sp>
        <p:nvSpPr>
          <p:cNvPr id="3" name="2 - Στρογγυλεμένο ορθογώνιο"/>
          <p:cNvSpPr/>
          <p:nvPr/>
        </p:nvSpPr>
        <p:spPr bwMode="auto">
          <a:xfrm>
            <a:off x="1214414" y="142852"/>
            <a:ext cx="357190" cy="21431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6" name="5 - Στρογγυλεμένο ορθογώνιο"/>
          <p:cNvSpPr/>
          <p:nvPr/>
        </p:nvSpPr>
        <p:spPr bwMode="auto">
          <a:xfrm>
            <a:off x="2857488" y="642918"/>
            <a:ext cx="4786346"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7" name="6 - Στρογγυλεμένο ορθογώνιο"/>
          <p:cNvSpPr/>
          <p:nvPr/>
        </p:nvSpPr>
        <p:spPr bwMode="auto">
          <a:xfrm>
            <a:off x="3357554" y="1000109"/>
            <a:ext cx="1285884"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8" name="7 - Στρογγυλεμένο ορθογώνιο"/>
          <p:cNvSpPr/>
          <p:nvPr/>
        </p:nvSpPr>
        <p:spPr bwMode="auto">
          <a:xfrm>
            <a:off x="1643042" y="1152509"/>
            <a:ext cx="1071570"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1" name="10 - Στρογγυλεμένο ορθογώνιο"/>
          <p:cNvSpPr/>
          <p:nvPr/>
        </p:nvSpPr>
        <p:spPr bwMode="auto">
          <a:xfrm>
            <a:off x="2428860" y="1500174"/>
            <a:ext cx="1143008"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2" name="11 - Στρογγυλεμένο ορθογώνιο"/>
          <p:cNvSpPr/>
          <p:nvPr/>
        </p:nvSpPr>
        <p:spPr bwMode="auto">
          <a:xfrm>
            <a:off x="5429256" y="2285992"/>
            <a:ext cx="3286148"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3" name="12 - Στρογγυλεμένο ορθογώνιο"/>
          <p:cNvSpPr/>
          <p:nvPr/>
        </p:nvSpPr>
        <p:spPr bwMode="auto">
          <a:xfrm>
            <a:off x="1285852" y="2500307"/>
            <a:ext cx="1643074"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4" name="13 - Στρογγυλεμένο ορθογώνιο"/>
          <p:cNvSpPr/>
          <p:nvPr/>
        </p:nvSpPr>
        <p:spPr bwMode="auto">
          <a:xfrm>
            <a:off x="4786314" y="2786058"/>
            <a:ext cx="1643074"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5" name="14 - Στρογγυλεμένο ορθογώνιο"/>
          <p:cNvSpPr/>
          <p:nvPr/>
        </p:nvSpPr>
        <p:spPr bwMode="auto">
          <a:xfrm>
            <a:off x="2285984" y="3286124"/>
            <a:ext cx="1928826"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6" name="15 - Στρογγυλεμένο ορθογώνιο"/>
          <p:cNvSpPr/>
          <p:nvPr/>
        </p:nvSpPr>
        <p:spPr bwMode="auto">
          <a:xfrm>
            <a:off x="4214810" y="3500438"/>
            <a:ext cx="1214446"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0" name="19 - Στρογγυλεμένο ορθογώνιο"/>
          <p:cNvSpPr/>
          <p:nvPr/>
        </p:nvSpPr>
        <p:spPr bwMode="auto">
          <a:xfrm>
            <a:off x="1285852" y="142852"/>
            <a:ext cx="7429552" cy="306467"/>
          </a:xfrm>
          <a:prstGeom prst="roundRect">
            <a:avLst/>
          </a:prstGeom>
          <a:solidFill>
            <a:schemeClr val="accent5">
              <a:lumMod val="90000"/>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1" name="20 - Στρογγυλεμένο ορθογώνιο"/>
          <p:cNvSpPr/>
          <p:nvPr/>
        </p:nvSpPr>
        <p:spPr bwMode="auto">
          <a:xfrm>
            <a:off x="142844" y="285728"/>
            <a:ext cx="1785950" cy="306467"/>
          </a:xfrm>
          <a:prstGeom prst="roundRect">
            <a:avLst/>
          </a:prstGeom>
          <a:solidFill>
            <a:schemeClr val="accent5">
              <a:lumMod val="90000"/>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Righ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Righ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gna\Τα έγγραφά μου\TABLETS 15.10.1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Στρογγυλεμένο ορθογώνιο"/>
          <p:cNvSpPr/>
          <p:nvPr/>
        </p:nvSpPr>
        <p:spPr>
          <a:xfrm>
            <a:off x="1214414" y="285728"/>
            <a:ext cx="6072230" cy="357190"/>
          </a:xfrm>
          <a:prstGeom prst="roundRect">
            <a:avLst/>
          </a:prstGeom>
          <a:solidFill>
            <a:schemeClr val="accent6">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Στρογγυλεμένο ορθογώνιο"/>
          <p:cNvSpPr/>
          <p:nvPr/>
        </p:nvSpPr>
        <p:spPr>
          <a:xfrm>
            <a:off x="2428860" y="785794"/>
            <a:ext cx="3500462"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τρογγυλεμένο ορθογώνιο"/>
          <p:cNvSpPr/>
          <p:nvPr/>
        </p:nvSpPr>
        <p:spPr>
          <a:xfrm>
            <a:off x="2500298" y="1142984"/>
            <a:ext cx="614366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Στρογγυλεμένο ορθογώνιο"/>
          <p:cNvSpPr/>
          <p:nvPr/>
        </p:nvSpPr>
        <p:spPr>
          <a:xfrm>
            <a:off x="2500298" y="1500174"/>
            <a:ext cx="3857652" cy="214314"/>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Στρογγυλεμένο ορθογώνιο"/>
          <p:cNvSpPr/>
          <p:nvPr/>
        </p:nvSpPr>
        <p:spPr>
          <a:xfrm>
            <a:off x="2500298" y="1928802"/>
            <a:ext cx="614366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2500298" y="2285992"/>
            <a:ext cx="328614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Στρογγυλεμένο ορθογώνιο"/>
          <p:cNvSpPr/>
          <p:nvPr/>
        </p:nvSpPr>
        <p:spPr>
          <a:xfrm>
            <a:off x="2428860" y="3571876"/>
            <a:ext cx="614366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Στρογγυλεμένο ορθογώνιο"/>
          <p:cNvSpPr/>
          <p:nvPr/>
        </p:nvSpPr>
        <p:spPr>
          <a:xfrm>
            <a:off x="2428860" y="3929066"/>
            <a:ext cx="364333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a:off x="2571736" y="5072074"/>
            <a:ext cx="364333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Στρογγυλεμένο ορθογώνιο"/>
          <p:cNvSpPr/>
          <p:nvPr/>
        </p:nvSpPr>
        <p:spPr>
          <a:xfrm>
            <a:off x="5000628" y="6143644"/>
            <a:ext cx="3643338" cy="285752"/>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trips(down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downRigh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gna\Τα έγγραφά μου\TABLETS 15.10.12\6.jpg"/>
          <p:cNvPicPr>
            <a:picLocks noChangeAspect="1" noChangeArrowheads="1"/>
          </p:cNvPicPr>
          <p:nvPr/>
        </p:nvPicPr>
        <p:blipFill>
          <a:blip r:embed="rId2" cstate="print"/>
          <a:srcRect/>
          <a:stretch>
            <a:fillRect/>
          </a:stretch>
        </p:blipFill>
        <p:spPr bwMode="auto">
          <a:xfrm>
            <a:off x="0" y="214290"/>
            <a:ext cx="9144000" cy="6858000"/>
          </a:xfrm>
          <a:prstGeom prst="rect">
            <a:avLst/>
          </a:prstGeom>
          <a:noFill/>
        </p:spPr>
      </p:pic>
      <p:sp>
        <p:nvSpPr>
          <p:cNvPr id="3" name="2 - Στρογγυλεμένο ορθογώνιο"/>
          <p:cNvSpPr/>
          <p:nvPr/>
        </p:nvSpPr>
        <p:spPr>
          <a:xfrm>
            <a:off x="1571604" y="2285992"/>
            <a:ext cx="857256" cy="21431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Στρογγυλεμένο ορθογώνιο"/>
          <p:cNvSpPr/>
          <p:nvPr/>
        </p:nvSpPr>
        <p:spPr>
          <a:xfrm>
            <a:off x="3571868" y="1714488"/>
            <a:ext cx="785818" cy="21431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τρογγυλεμένο ορθογώνιο"/>
          <p:cNvSpPr/>
          <p:nvPr/>
        </p:nvSpPr>
        <p:spPr>
          <a:xfrm>
            <a:off x="5929322" y="1000108"/>
            <a:ext cx="1714512" cy="428628"/>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Στρογγυλεμένο ορθογώνιο"/>
          <p:cNvSpPr/>
          <p:nvPr/>
        </p:nvSpPr>
        <p:spPr>
          <a:xfrm>
            <a:off x="6357950" y="1857364"/>
            <a:ext cx="1214446" cy="21431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Στρογγυλεμένο ορθογώνιο"/>
          <p:cNvSpPr/>
          <p:nvPr/>
        </p:nvSpPr>
        <p:spPr>
          <a:xfrm>
            <a:off x="6929454" y="2643182"/>
            <a:ext cx="1214446" cy="21431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a:off x="4500562" y="5357826"/>
            <a:ext cx="1143008" cy="214314"/>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1928802"/>
            <a:ext cx="8786842" cy="1569660"/>
          </a:xfrm>
          <a:prstGeom prst="rect">
            <a:avLst/>
          </a:prstGeom>
          <a:noFill/>
        </p:spPr>
        <p:txBody>
          <a:bodyPr wrap="square" rtlCol="0">
            <a:spAutoFit/>
          </a:bodyPr>
          <a:lstStyle/>
          <a:p>
            <a:pPr algn="ctr"/>
            <a:r>
              <a:rPr lang="el-GR" sz="4800" b="1" dirty="0" smtClean="0">
                <a:solidFill>
                  <a:schemeClr val="accent5">
                    <a:lumMod val="75000"/>
                  </a:schemeClr>
                </a:solidFill>
                <a:latin typeface="Comic Sans MS" pitchFamily="66" charset="0"/>
              </a:rPr>
              <a:t>ΥΠΟΤΡΟΠΗ  ΤΗΣ </a:t>
            </a:r>
            <a:r>
              <a:rPr lang="en-US" sz="4800" b="1" dirty="0" smtClean="0">
                <a:solidFill>
                  <a:schemeClr val="accent5">
                    <a:lumMod val="75000"/>
                  </a:schemeClr>
                </a:solidFill>
                <a:latin typeface="Comic Sans MS" pitchFamily="66" charset="0"/>
              </a:rPr>
              <a:t>FSGS </a:t>
            </a:r>
            <a:r>
              <a:rPr lang="el-GR" sz="4800" b="1" dirty="0" smtClean="0">
                <a:solidFill>
                  <a:schemeClr val="accent5">
                    <a:lumMod val="75000"/>
                  </a:schemeClr>
                </a:solidFill>
                <a:latin typeface="Comic Sans MS" pitchFamily="66" charset="0"/>
              </a:rPr>
              <a:t>Σ</a:t>
            </a:r>
            <a:r>
              <a:rPr lang="en-US" sz="4800" b="1" dirty="0" smtClean="0">
                <a:solidFill>
                  <a:schemeClr val="accent5">
                    <a:lumMod val="75000"/>
                  </a:schemeClr>
                </a:solidFill>
                <a:latin typeface="Comic Sans MS" pitchFamily="66" charset="0"/>
              </a:rPr>
              <a:t>TO MO</a:t>
            </a:r>
            <a:r>
              <a:rPr lang="el-GR" sz="4800" b="1" dirty="0" smtClean="0">
                <a:solidFill>
                  <a:schemeClr val="accent5">
                    <a:lumMod val="75000"/>
                  </a:schemeClr>
                </a:solidFill>
                <a:latin typeface="Comic Sans MS" pitchFamily="66" charset="0"/>
              </a:rPr>
              <a:t>Σ</a:t>
            </a:r>
            <a:r>
              <a:rPr lang="en-US" sz="4800" b="1" dirty="0" smtClean="0">
                <a:solidFill>
                  <a:schemeClr val="accent5">
                    <a:lumMod val="75000"/>
                  </a:schemeClr>
                </a:solidFill>
                <a:latin typeface="Comic Sans MS" pitchFamily="66" charset="0"/>
              </a:rPr>
              <a:t>XEYMA</a:t>
            </a:r>
            <a:endParaRPr lang="el-GR" sz="4800" b="1" dirty="0">
              <a:solidFill>
                <a:schemeClr val="accent5">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gna\Τα έγγραφά μου\TABLETS 15.10.12\9.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
        <p:nvSpPr>
          <p:cNvPr id="3" name="2 - Ορθογώνιο"/>
          <p:cNvSpPr/>
          <p:nvPr/>
        </p:nvSpPr>
        <p:spPr bwMode="auto">
          <a:xfrm>
            <a:off x="1785918" y="571480"/>
            <a:ext cx="91440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4" name="3 - Διάγραμμα ροής: Διεργασία"/>
          <p:cNvSpPr/>
          <p:nvPr/>
        </p:nvSpPr>
        <p:spPr bwMode="auto">
          <a:xfrm>
            <a:off x="1285852" y="571480"/>
            <a:ext cx="7572428" cy="285752"/>
          </a:xfrm>
          <a:prstGeom prst="flowChartProcess">
            <a:avLst/>
          </a:prstGeom>
          <a:solidFill>
            <a:schemeClr val="accent5">
              <a:lumMod val="50000"/>
              <a:alpha val="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357290" y="2305050"/>
            <a:ext cx="6286544" cy="45529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571472" y="1"/>
            <a:ext cx="7639050"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gna\Τα έγγραφά μου\TABLETS 15.10.12\10.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
        <p:nvSpPr>
          <p:cNvPr id="3" name="2 - Στρογγυλεμένο ορθογώνιο"/>
          <p:cNvSpPr/>
          <p:nvPr/>
        </p:nvSpPr>
        <p:spPr bwMode="auto">
          <a:xfrm>
            <a:off x="1285852" y="428604"/>
            <a:ext cx="6643734" cy="306467"/>
          </a:xfrm>
          <a:prstGeom prst="roundRect">
            <a:avLst/>
          </a:prstGeom>
          <a:solidFill>
            <a:schemeClr val="accent5">
              <a:lumMod val="90000"/>
              <a:alpha val="2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4" name="3 - Στρογγυλεμένο ορθογώνιο"/>
          <p:cNvSpPr/>
          <p:nvPr/>
        </p:nvSpPr>
        <p:spPr bwMode="auto">
          <a:xfrm>
            <a:off x="2285984" y="1000108"/>
            <a:ext cx="5429288"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6" name="5 - Στρογγυλεμένο ορθογώνιο"/>
          <p:cNvSpPr/>
          <p:nvPr/>
        </p:nvSpPr>
        <p:spPr bwMode="auto">
          <a:xfrm>
            <a:off x="2285984" y="2000240"/>
            <a:ext cx="2571768"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7" name="6 - Στρογγυλεμένο ορθογώνιο"/>
          <p:cNvSpPr/>
          <p:nvPr/>
        </p:nvSpPr>
        <p:spPr bwMode="auto">
          <a:xfrm>
            <a:off x="2357422" y="2357430"/>
            <a:ext cx="2571768"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8" name="7 - Στρογγυλεμένο ορθογώνιο"/>
          <p:cNvSpPr/>
          <p:nvPr/>
        </p:nvSpPr>
        <p:spPr bwMode="auto">
          <a:xfrm>
            <a:off x="5429256" y="2357430"/>
            <a:ext cx="2857520"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9" name="8 - Στρογγυλεμένο ορθογώνιο"/>
          <p:cNvSpPr/>
          <p:nvPr/>
        </p:nvSpPr>
        <p:spPr bwMode="auto">
          <a:xfrm>
            <a:off x="5143504" y="2786058"/>
            <a:ext cx="2643206"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0" name="9 - Στρογγυλεμένο ορθογώνιο"/>
          <p:cNvSpPr/>
          <p:nvPr/>
        </p:nvSpPr>
        <p:spPr bwMode="auto">
          <a:xfrm>
            <a:off x="2357422" y="3214686"/>
            <a:ext cx="3786214"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1" name="10 - Στρογγυλεμένο ορθογώνιο"/>
          <p:cNvSpPr/>
          <p:nvPr/>
        </p:nvSpPr>
        <p:spPr bwMode="auto">
          <a:xfrm>
            <a:off x="2357422" y="4572008"/>
            <a:ext cx="5857916"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2" name="11 - Στρογγυλεμένο ορθογώνιο"/>
          <p:cNvSpPr/>
          <p:nvPr/>
        </p:nvSpPr>
        <p:spPr bwMode="auto">
          <a:xfrm>
            <a:off x="2357422" y="5000636"/>
            <a:ext cx="2786082"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3" name="12 - Ορθογώνιο"/>
          <p:cNvSpPr/>
          <p:nvPr/>
        </p:nvSpPr>
        <p:spPr bwMode="auto">
          <a:xfrm>
            <a:off x="2285952" y="5572140"/>
            <a:ext cx="2857552" cy="276999"/>
          </a:xfrm>
          <a:prstGeom prst="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Righ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568450"/>
            <a:ext cx="8352928" cy="44528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55576" y="188640"/>
            <a:ext cx="7416824" cy="825500"/>
          </a:xfrm>
          <a:prstGeom prst="rect">
            <a:avLst/>
          </a:prstGeom>
          <a:noFill/>
          <a:ln w="9525">
            <a:noFill/>
            <a:miter lim="800000"/>
            <a:headEnd/>
            <a:tailEnd/>
          </a:ln>
        </p:spPr>
      </p:pic>
      <p:sp>
        <p:nvSpPr>
          <p:cNvPr id="6" name="5 - TextBox"/>
          <p:cNvSpPr txBox="1"/>
          <p:nvPr/>
        </p:nvSpPr>
        <p:spPr>
          <a:xfrm>
            <a:off x="611560" y="6381328"/>
            <a:ext cx="4853252" cy="646331"/>
          </a:xfrm>
          <a:prstGeom prst="rect">
            <a:avLst/>
          </a:prstGeom>
          <a:noFill/>
          <a:ln>
            <a:solidFill>
              <a:schemeClr val="tx1">
                <a:lumMod val="85000"/>
                <a:lumOff val="15000"/>
              </a:schemeClr>
            </a:solidFill>
          </a:ln>
        </p:spPr>
        <p:txBody>
          <a:bodyPr wrap="none" rtlCol="0">
            <a:spAutoFit/>
          </a:bodyPr>
          <a:lstStyle/>
          <a:p>
            <a:r>
              <a:rPr lang="en-US" b="1" dirty="0" err="1" smtClean="0"/>
              <a:t>Canaud</a:t>
            </a:r>
            <a:r>
              <a:rPr lang="en-US" b="1" dirty="0" smtClean="0"/>
              <a:t> G Am J </a:t>
            </a:r>
            <a:r>
              <a:rPr lang="en-US" b="1" dirty="0" err="1" smtClean="0"/>
              <a:t>Trasplantation</a:t>
            </a:r>
            <a:r>
              <a:rPr lang="en-US" b="1" dirty="0" smtClean="0"/>
              <a:t> 2009: 9 1081-1086</a:t>
            </a:r>
          </a:p>
          <a:p>
            <a:endParaRPr lang="el-GR"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428860" y="-142900"/>
            <a:ext cx="4627006" cy="71438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928794" y="357166"/>
            <a:ext cx="5886450" cy="6215082"/>
          </a:xfrm>
          <a:prstGeom prst="rect">
            <a:avLst/>
          </a:prstGeom>
          <a:noFill/>
          <a:ln w="9525">
            <a:noFill/>
            <a:miter lim="800000"/>
            <a:headEnd/>
            <a:tailEnd/>
          </a:ln>
          <a:effectLst/>
        </p:spPr>
      </p:pic>
      <p:cxnSp>
        <p:nvCxnSpPr>
          <p:cNvPr id="11" name="10 - Ευθεία γραμμή σύνδεσης"/>
          <p:cNvCxnSpPr/>
          <p:nvPr/>
        </p:nvCxnSpPr>
        <p:spPr bwMode="auto">
          <a:xfrm>
            <a:off x="3000364" y="2000240"/>
            <a:ext cx="914400" cy="914400"/>
          </a:xfrm>
          <a:prstGeom prst="line">
            <a:avLst/>
          </a:prstGeom>
          <a:noFill/>
          <a:ln w="9525" cap="flat" cmpd="sng" algn="ctr">
            <a:noFill/>
            <a:prstDash val="solid"/>
            <a:round/>
            <a:headEnd type="none" w="med" len="med"/>
            <a:tailEnd type="none" w="med" len="med"/>
          </a:ln>
          <a:effectLst/>
        </p:spPr>
      </p:cxnSp>
      <p:cxnSp>
        <p:nvCxnSpPr>
          <p:cNvPr id="13" name="12 - Ευθεία γραμμή σύνδεσης"/>
          <p:cNvCxnSpPr/>
          <p:nvPr/>
        </p:nvCxnSpPr>
        <p:spPr bwMode="auto">
          <a:xfrm>
            <a:off x="2857488" y="2000240"/>
            <a:ext cx="1500198" cy="1588"/>
          </a:xfrm>
          <a:prstGeom prst="line">
            <a:avLst/>
          </a:prstGeom>
          <a:noFill/>
          <a:ln w="9525" cap="flat" cmpd="sng" algn="ctr">
            <a:noFill/>
            <a:prstDash val="solid"/>
            <a:round/>
            <a:headEnd type="none" w="med" len="med"/>
            <a:tailEnd type="none" w="med" len="med"/>
          </a:ln>
          <a:effectLst/>
        </p:spPr>
      </p:cxnSp>
      <p:cxnSp>
        <p:nvCxnSpPr>
          <p:cNvPr id="18" name="17 - Ευθεία γραμμή σύνδεσης"/>
          <p:cNvCxnSpPr/>
          <p:nvPr/>
        </p:nvCxnSpPr>
        <p:spPr bwMode="auto">
          <a:xfrm>
            <a:off x="3500430" y="2000240"/>
            <a:ext cx="1357322" cy="1588"/>
          </a:xfrm>
          <a:prstGeom prst="line">
            <a:avLst/>
          </a:prstGeom>
          <a:noFill/>
          <a:ln w="9525" cap="flat" cmpd="sng" algn="ctr">
            <a:noFill/>
            <a:prstDash val="solid"/>
            <a:round/>
            <a:headEnd type="none" w="med" len="med"/>
            <a:tailEnd type="none" w="med" len="med"/>
          </a:ln>
          <a:effectLst/>
        </p:spPr>
      </p:cxnSp>
      <p:sp>
        <p:nvSpPr>
          <p:cNvPr id="19" name="18 - Δεξιό βέλος"/>
          <p:cNvSpPr/>
          <p:nvPr/>
        </p:nvSpPr>
        <p:spPr bwMode="auto">
          <a:xfrm>
            <a:off x="3275856" y="1844825"/>
            <a:ext cx="3384376" cy="550247"/>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accent5">
                  <a:lumMod val="50000"/>
                </a:schemeClr>
              </a:solidFill>
              <a:effectLst/>
              <a:latin typeface="Comic Sans MS" pitchFamily="66" charset="0"/>
            </a:endParaRPr>
          </a:p>
        </p:txBody>
      </p:sp>
      <p:sp>
        <p:nvSpPr>
          <p:cNvPr id="8" name="7 - Στρογγυλεμένο ορθογώνιο"/>
          <p:cNvSpPr/>
          <p:nvPr/>
        </p:nvSpPr>
        <p:spPr bwMode="auto">
          <a:xfrm>
            <a:off x="3491880" y="1772816"/>
            <a:ext cx="3096344"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9" name="8 - Στρογγυλεμένο ορθογώνιο"/>
          <p:cNvSpPr/>
          <p:nvPr/>
        </p:nvSpPr>
        <p:spPr bwMode="auto">
          <a:xfrm>
            <a:off x="3635896" y="1916832"/>
            <a:ext cx="2952328" cy="306467"/>
          </a:xfrm>
          <a:prstGeom prst="roundRect">
            <a:avLst/>
          </a:prstGeom>
          <a:solidFill>
            <a:srgbClr val="00B0F0">
              <a:alpha val="4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0" name="9 - Στρογγυλεμένο ορθογώνιο"/>
          <p:cNvSpPr/>
          <p:nvPr/>
        </p:nvSpPr>
        <p:spPr bwMode="auto">
          <a:xfrm>
            <a:off x="3643306" y="2285992"/>
            <a:ext cx="785818" cy="21431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2" name="11 - Στρογγυλεμένο ορθογώνιο"/>
          <p:cNvSpPr/>
          <p:nvPr/>
        </p:nvSpPr>
        <p:spPr bwMode="auto">
          <a:xfrm>
            <a:off x="4572000" y="2428868"/>
            <a:ext cx="914400"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4" name="13 - Στρογγυλεμένο ορθογώνιο"/>
          <p:cNvSpPr/>
          <p:nvPr/>
        </p:nvSpPr>
        <p:spPr bwMode="auto">
          <a:xfrm>
            <a:off x="4857752" y="2285992"/>
            <a:ext cx="2714644"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5" name="14 - Στρογγυλεμένο ορθογώνιο"/>
          <p:cNvSpPr/>
          <p:nvPr/>
        </p:nvSpPr>
        <p:spPr bwMode="auto">
          <a:xfrm>
            <a:off x="4714876" y="2857496"/>
            <a:ext cx="2500330" cy="306467"/>
          </a:xfrm>
          <a:prstGeom prst="roundRect">
            <a:avLst/>
          </a:prstGeom>
          <a:solidFill>
            <a:srgbClr val="00B0F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6" name="15 - Στρογγυλεμένο ορθογώνιο"/>
          <p:cNvSpPr/>
          <p:nvPr/>
        </p:nvSpPr>
        <p:spPr bwMode="auto">
          <a:xfrm>
            <a:off x="2571736" y="2643182"/>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7" name="16 - Στρογγυλεμένο ορθογώνιο"/>
          <p:cNvSpPr/>
          <p:nvPr/>
        </p:nvSpPr>
        <p:spPr bwMode="auto">
          <a:xfrm>
            <a:off x="2214546" y="2285992"/>
            <a:ext cx="1000132" cy="306467"/>
          </a:xfrm>
          <a:prstGeom prst="roundRect">
            <a:avLst/>
          </a:prstGeom>
          <a:solidFill>
            <a:srgbClr val="00B0F0">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0" name="19 - Στρογγυλεμένο ορθογώνιο"/>
          <p:cNvSpPr/>
          <p:nvPr/>
        </p:nvSpPr>
        <p:spPr bwMode="auto">
          <a:xfrm>
            <a:off x="3857620" y="1643050"/>
            <a:ext cx="3071834" cy="306467"/>
          </a:xfrm>
          <a:prstGeom prst="roundRect">
            <a:avLst/>
          </a:prstGeom>
          <a:solidFill>
            <a:srgbClr val="00B0F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1" name="20 - Στρογγυλεμένο ορθογώνιο"/>
          <p:cNvSpPr/>
          <p:nvPr/>
        </p:nvSpPr>
        <p:spPr bwMode="auto">
          <a:xfrm>
            <a:off x="2214546" y="3429000"/>
            <a:ext cx="2000264"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2" name="21 - Στρογγυλεμένο ορθογώνιο"/>
          <p:cNvSpPr/>
          <p:nvPr/>
        </p:nvSpPr>
        <p:spPr bwMode="auto">
          <a:xfrm>
            <a:off x="2214546" y="3357562"/>
            <a:ext cx="2571768" cy="306467"/>
          </a:xfrm>
          <a:prstGeom prst="roundRect">
            <a:avLst/>
          </a:prstGeom>
          <a:solidFill>
            <a:srgbClr val="00B0F0">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4" name="23 - Στρογγυλεμένο ορθογώνιο"/>
          <p:cNvSpPr/>
          <p:nvPr/>
        </p:nvSpPr>
        <p:spPr bwMode="auto">
          <a:xfrm>
            <a:off x="5214942" y="4286256"/>
            <a:ext cx="2071702" cy="306467"/>
          </a:xfrm>
          <a:prstGeom prst="roundRect">
            <a:avLst/>
          </a:prstGeom>
          <a:solidFill>
            <a:srgbClr val="00B0F0">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6" name="25 - Στρογγυλεμένο ορθογώνιο"/>
          <p:cNvSpPr/>
          <p:nvPr/>
        </p:nvSpPr>
        <p:spPr bwMode="auto">
          <a:xfrm>
            <a:off x="2214546" y="4500570"/>
            <a:ext cx="3214710" cy="306467"/>
          </a:xfrm>
          <a:prstGeom prst="roundRect">
            <a:avLst/>
          </a:prstGeom>
          <a:solidFill>
            <a:srgbClr val="00B0F0">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7" name="26 - Στρογγυλεμένο ορθογώνιο"/>
          <p:cNvSpPr/>
          <p:nvPr/>
        </p:nvSpPr>
        <p:spPr bwMode="auto">
          <a:xfrm>
            <a:off x="2643174" y="5072074"/>
            <a:ext cx="4714908" cy="306467"/>
          </a:xfrm>
          <a:prstGeom prst="roundRect">
            <a:avLst/>
          </a:prstGeom>
          <a:solidFill>
            <a:srgbClr val="00B0F0">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28" name="27 - Στρογγυλεμένο ορθογώνιο"/>
          <p:cNvSpPr/>
          <p:nvPr/>
        </p:nvSpPr>
        <p:spPr bwMode="auto">
          <a:xfrm>
            <a:off x="2214546" y="5357826"/>
            <a:ext cx="1000132" cy="306467"/>
          </a:xfrm>
          <a:prstGeom prst="roundRect">
            <a:avLst/>
          </a:prstGeom>
          <a:solidFill>
            <a:srgbClr val="00B0F0">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up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trips(down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Righ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Righ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downRigh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P spid="20" grpId="1" animBg="1"/>
      <p:bldP spid="22" grpId="0" animBg="1"/>
      <p:bldP spid="24" grpId="0" animBg="1"/>
      <p:bldP spid="26" grpId="0" animBg="1"/>
      <p:bldP spid="27"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71538" y="285728"/>
            <a:ext cx="6215106" cy="557214"/>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642910" y="857232"/>
            <a:ext cx="8286808" cy="4267206"/>
          </a:xfrm>
          <a:prstGeom prst="rect">
            <a:avLst/>
          </a:prstGeom>
          <a:noFill/>
          <a:ln w="9525">
            <a:noFill/>
            <a:miter lim="800000"/>
            <a:headEnd/>
            <a:tailEnd/>
          </a:ln>
          <a:effectLst/>
        </p:spPr>
      </p:pic>
      <p:sp>
        <p:nvSpPr>
          <p:cNvPr id="4" name="3 - Στρογγυλεμένο ορθογώνιο"/>
          <p:cNvSpPr/>
          <p:nvPr/>
        </p:nvSpPr>
        <p:spPr bwMode="auto">
          <a:xfrm>
            <a:off x="3357554" y="857232"/>
            <a:ext cx="4429156" cy="306467"/>
          </a:xfrm>
          <a:prstGeom prst="roundRect">
            <a:avLst/>
          </a:prstGeom>
          <a:solidFill>
            <a:srgbClr val="00B0F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5" name="4 - Στρογγυλεμένο ορθογώνιο"/>
          <p:cNvSpPr/>
          <p:nvPr/>
        </p:nvSpPr>
        <p:spPr bwMode="auto">
          <a:xfrm>
            <a:off x="1000100" y="1285860"/>
            <a:ext cx="2143140" cy="306467"/>
          </a:xfrm>
          <a:prstGeom prst="roundRect">
            <a:avLst/>
          </a:prstGeom>
          <a:solidFill>
            <a:srgbClr val="00B0F0">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6" name="5 - Στρογγυλεμένο ορθογώνιο"/>
          <p:cNvSpPr/>
          <p:nvPr/>
        </p:nvSpPr>
        <p:spPr bwMode="auto">
          <a:xfrm>
            <a:off x="3571868" y="1714488"/>
            <a:ext cx="3786214" cy="306467"/>
          </a:xfrm>
          <a:prstGeom prst="roundRect">
            <a:avLst/>
          </a:prstGeom>
          <a:solidFill>
            <a:srgbClr val="00B0F0">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7" name="6 - Στρογγυλεμένο ορθογώνιο"/>
          <p:cNvSpPr/>
          <p:nvPr/>
        </p:nvSpPr>
        <p:spPr bwMode="auto">
          <a:xfrm>
            <a:off x="1000100" y="2071678"/>
            <a:ext cx="4143404" cy="306467"/>
          </a:xfrm>
          <a:prstGeom prst="roundRect">
            <a:avLst/>
          </a:prstGeom>
          <a:solidFill>
            <a:srgbClr val="00B0F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8" name="7 - Στρογγυλεμένο ορθογώνιο"/>
          <p:cNvSpPr/>
          <p:nvPr/>
        </p:nvSpPr>
        <p:spPr bwMode="auto">
          <a:xfrm>
            <a:off x="928662" y="2500306"/>
            <a:ext cx="2214578" cy="306467"/>
          </a:xfrm>
          <a:prstGeom prst="roundRect">
            <a:avLst/>
          </a:prstGeom>
          <a:solidFill>
            <a:srgbClr val="00B0F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9" name="8 - Στρογγυλεμένο ορθογώνιο"/>
          <p:cNvSpPr/>
          <p:nvPr/>
        </p:nvSpPr>
        <p:spPr bwMode="auto">
          <a:xfrm>
            <a:off x="2714612" y="3643314"/>
            <a:ext cx="5143536" cy="306467"/>
          </a:xfrm>
          <a:prstGeom prst="roundRect">
            <a:avLst/>
          </a:prstGeom>
          <a:solidFill>
            <a:srgbClr val="00B0F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0" name="9 - Στρογγυλεμένο ορθογώνιο"/>
          <p:cNvSpPr/>
          <p:nvPr/>
        </p:nvSpPr>
        <p:spPr bwMode="auto">
          <a:xfrm>
            <a:off x="1000100" y="4000504"/>
            <a:ext cx="1428760" cy="306467"/>
          </a:xfrm>
          <a:prstGeom prst="roundRect">
            <a:avLst/>
          </a:prstGeom>
          <a:solidFill>
            <a:srgbClr val="00B0F0">
              <a:alpha val="3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1"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Righ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42976" y="1000108"/>
            <a:ext cx="7286676" cy="35623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928794" y="214290"/>
            <a:ext cx="5357850" cy="642942"/>
          </a:xfrm>
          <a:prstGeom prst="rect">
            <a:avLst/>
          </a:prstGeom>
          <a:noFill/>
          <a:ln w="9525">
            <a:noFill/>
            <a:miter lim="800000"/>
            <a:headEnd/>
            <a:tailEnd/>
          </a:ln>
          <a:effectLst/>
        </p:spPr>
      </p:pic>
      <p:sp>
        <p:nvSpPr>
          <p:cNvPr id="4" name="3 - Στρογγυλεμένο ορθογώνιο"/>
          <p:cNvSpPr/>
          <p:nvPr/>
        </p:nvSpPr>
        <p:spPr bwMode="auto">
          <a:xfrm>
            <a:off x="1571604" y="1357298"/>
            <a:ext cx="6715172"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5" name="4 - Στρογγυλεμένο ορθογώνιο"/>
          <p:cNvSpPr/>
          <p:nvPr/>
        </p:nvSpPr>
        <p:spPr bwMode="auto">
          <a:xfrm>
            <a:off x="1571604" y="1714489"/>
            <a:ext cx="4786346"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6" name="5 - Στρογγυλεμένο ορθογώνιο"/>
          <p:cNvSpPr/>
          <p:nvPr/>
        </p:nvSpPr>
        <p:spPr bwMode="auto">
          <a:xfrm>
            <a:off x="3428992" y="2571744"/>
            <a:ext cx="4857784"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7" name="6 - Στρογγυλεμένο ορθογώνιο"/>
          <p:cNvSpPr/>
          <p:nvPr/>
        </p:nvSpPr>
        <p:spPr bwMode="auto">
          <a:xfrm>
            <a:off x="1571604" y="2857496"/>
            <a:ext cx="785818"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8" name="7 - Στρογγυλεμένο ορθογώνιο"/>
          <p:cNvSpPr/>
          <p:nvPr/>
        </p:nvSpPr>
        <p:spPr bwMode="auto">
          <a:xfrm>
            <a:off x="2643174" y="3500438"/>
            <a:ext cx="5072098"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9" name="8 - Στρογγυλεμένο ορθογώνιο"/>
          <p:cNvSpPr/>
          <p:nvPr/>
        </p:nvSpPr>
        <p:spPr bwMode="auto">
          <a:xfrm>
            <a:off x="6000760" y="3786190"/>
            <a:ext cx="2286016"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0" name="9 - Στρογγυλεμένο ορθογώνιο"/>
          <p:cNvSpPr/>
          <p:nvPr/>
        </p:nvSpPr>
        <p:spPr bwMode="auto">
          <a:xfrm>
            <a:off x="1571604" y="4143380"/>
            <a:ext cx="5572164"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43108" y="0"/>
            <a:ext cx="3714776" cy="50004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914400" y="428604"/>
            <a:ext cx="7315200" cy="6429396"/>
          </a:xfrm>
          <a:prstGeom prst="rect">
            <a:avLst/>
          </a:prstGeom>
          <a:noFill/>
          <a:ln w="9525">
            <a:noFill/>
            <a:miter lim="800000"/>
            <a:headEnd/>
            <a:tailEnd/>
          </a:ln>
          <a:effectLst/>
        </p:spPr>
      </p:pic>
      <p:sp>
        <p:nvSpPr>
          <p:cNvPr id="4" name="3 - Στρογγυλεμένο ορθογώνιο"/>
          <p:cNvSpPr/>
          <p:nvPr/>
        </p:nvSpPr>
        <p:spPr bwMode="auto">
          <a:xfrm>
            <a:off x="1142976" y="1500175"/>
            <a:ext cx="4786346"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5" name="4 - Στρογγυλεμένο ορθογώνιο"/>
          <p:cNvSpPr/>
          <p:nvPr/>
        </p:nvSpPr>
        <p:spPr bwMode="auto">
          <a:xfrm>
            <a:off x="1071538" y="1785927"/>
            <a:ext cx="5000660"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6" name="5 - Στρογγυλεμένο ορθογώνιο"/>
          <p:cNvSpPr/>
          <p:nvPr/>
        </p:nvSpPr>
        <p:spPr bwMode="auto">
          <a:xfrm>
            <a:off x="4000496" y="2143117"/>
            <a:ext cx="857256"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7" name="6 - Διάγραμμα ροής: Διεργασία"/>
          <p:cNvSpPr/>
          <p:nvPr/>
        </p:nvSpPr>
        <p:spPr bwMode="auto">
          <a:xfrm>
            <a:off x="3000364" y="2214555"/>
            <a:ext cx="914400" cy="276999"/>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8" name="7 - Στρογγυλεμένο ορθογώνιο"/>
          <p:cNvSpPr/>
          <p:nvPr/>
        </p:nvSpPr>
        <p:spPr bwMode="auto">
          <a:xfrm>
            <a:off x="2786050" y="2143117"/>
            <a:ext cx="3929090"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9" name="8 - Στρογγυλεμένο ορθογώνιο"/>
          <p:cNvSpPr/>
          <p:nvPr/>
        </p:nvSpPr>
        <p:spPr bwMode="auto">
          <a:xfrm>
            <a:off x="3286116" y="2143117"/>
            <a:ext cx="914400" cy="30646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0" name="9 - Διάγραμμα ροής: Διεργασία"/>
          <p:cNvSpPr/>
          <p:nvPr/>
        </p:nvSpPr>
        <p:spPr bwMode="auto">
          <a:xfrm>
            <a:off x="2643174" y="2143117"/>
            <a:ext cx="4286280"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1" name="10 - Διάγραμμα ροής: Διεργασία"/>
          <p:cNvSpPr/>
          <p:nvPr/>
        </p:nvSpPr>
        <p:spPr bwMode="auto">
          <a:xfrm>
            <a:off x="1071538" y="2285992"/>
            <a:ext cx="1285884"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2" name="11 - Διάγραμμα ροής: Διεργασία"/>
          <p:cNvSpPr/>
          <p:nvPr/>
        </p:nvSpPr>
        <p:spPr bwMode="auto">
          <a:xfrm>
            <a:off x="3929058" y="2357431"/>
            <a:ext cx="2357454"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3" name="12 - Διάγραμμα ροής: Διεργασία"/>
          <p:cNvSpPr/>
          <p:nvPr/>
        </p:nvSpPr>
        <p:spPr bwMode="auto">
          <a:xfrm>
            <a:off x="1142976" y="3357562"/>
            <a:ext cx="3071834"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4" name="13 - Διάγραμμα ροής: Διεργασία"/>
          <p:cNvSpPr/>
          <p:nvPr/>
        </p:nvSpPr>
        <p:spPr bwMode="auto">
          <a:xfrm>
            <a:off x="5429256" y="3357562"/>
            <a:ext cx="1928826"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5" name="14 - Διάγραμμα ροής: Διεργασία"/>
          <p:cNvSpPr/>
          <p:nvPr/>
        </p:nvSpPr>
        <p:spPr bwMode="auto">
          <a:xfrm>
            <a:off x="2786050" y="3643315"/>
            <a:ext cx="4724432"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6" name="15 - Διάγραμμα ροής: Διεργασία"/>
          <p:cNvSpPr/>
          <p:nvPr/>
        </p:nvSpPr>
        <p:spPr bwMode="auto">
          <a:xfrm>
            <a:off x="1000100" y="5214950"/>
            <a:ext cx="6357982"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7" name="16 - Διάγραμμα ροής: Διεργασία"/>
          <p:cNvSpPr/>
          <p:nvPr/>
        </p:nvSpPr>
        <p:spPr bwMode="auto">
          <a:xfrm>
            <a:off x="928662" y="6500834"/>
            <a:ext cx="6357982" cy="276999"/>
          </a:xfrm>
          <a:prstGeom prst="flowChartProcess">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
        <p:nvSpPr>
          <p:cNvPr id="18" name="17 - Στρογγυλεμένο ορθογώνιο"/>
          <p:cNvSpPr/>
          <p:nvPr/>
        </p:nvSpPr>
        <p:spPr bwMode="auto">
          <a:xfrm>
            <a:off x="1295376" y="1652575"/>
            <a:ext cx="4786346" cy="306467"/>
          </a:xfrm>
          <a:prstGeom prst="roundRect">
            <a:avLst/>
          </a:prstGeom>
          <a:solidFill>
            <a:srgbClr val="00B0F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smtClean="0">
              <a:ln>
                <a:noFill/>
              </a:ln>
              <a:solidFill>
                <a:schemeClr val="bg2"/>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Righ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Righ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down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Righ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0020300" cy="8020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15616" y="0"/>
            <a:ext cx="6768752" cy="1384995"/>
          </a:xfrm>
          <a:prstGeom prst="rect">
            <a:avLst/>
          </a:prstGeom>
        </p:spPr>
        <p:txBody>
          <a:bodyPr wrap="square">
            <a:spAutoFit/>
          </a:bodyPr>
          <a:lstStyle/>
          <a:p>
            <a:r>
              <a:rPr lang="en-US" sz="2800" b="1" dirty="0" smtClean="0">
                <a:latin typeface="AdvMyrsemi_B"/>
              </a:rPr>
              <a:t>Clinical trial of focal segmental </a:t>
            </a:r>
            <a:r>
              <a:rPr lang="en-US" sz="2800" b="1" dirty="0" err="1" smtClean="0">
                <a:latin typeface="AdvMyrsemi_B"/>
              </a:rPr>
              <a:t>glomerulosclerosis</a:t>
            </a:r>
            <a:endParaRPr lang="en-US" sz="2800" b="1" dirty="0" smtClean="0">
              <a:latin typeface="AdvMyrsemi_B"/>
            </a:endParaRPr>
          </a:p>
          <a:p>
            <a:r>
              <a:rPr lang="en-US" sz="2800" b="1" dirty="0" smtClean="0">
                <a:latin typeface="AdvMyrsemi_B"/>
              </a:rPr>
              <a:t>in children and young adults</a:t>
            </a:r>
            <a:endParaRPr lang="el-GR" sz="2800" b="1" dirty="0"/>
          </a:p>
        </p:txBody>
      </p:sp>
      <p:sp>
        <p:nvSpPr>
          <p:cNvPr id="3" name="2 - TextBox"/>
          <p:cNvSpPr txBox="1"/>
          <p:nvPr/>
        </p:nvSpPr>
        <p:spPr>
          <a:xfrm>
            <a:off x="179512" y="6453336"/>
            <a:ext cx="3859775" cy="369332"/>
          </a:xfrm>
          <a:prstGeom prst="rect">
            <a:avLst/>
          </a:prstGeom>
          <a:noFill/>
        </p:spPr>
        <p:txBody>
          <a:bodyPr wrap="square" rtlCol="0">
            <a:spAutoFit/>
          </a:bodyPr>
          <a:lstStyle/>
          <a:p>
            <a:r>
              <a:rPr lang="en-US" b="1" dirty="0" smtClean="0"/>
              <a:t>Gipson D Kidney </a:t>
            </a:r>
            <a:r>
              <a:rPr lang="en-US" b="1" dirty="0" err="1" smtClean="0"/>
              <a:t>Int</a:t>
            </a:r>
            <a:r>
              <a:rPr lang="en-US" b="1" dirty="0" smtClean="0"/>
              <a:t> 2011  80 868 -878 </a:t>
            </a:r>
            <a:endParaRPr lang="el-GR" b="1" dirty="0"/>
          </a:p>
        </p:txBody>
      </p:sp>
      <p:sp>
        <p:nvSpPr>
          <p:cNvPr id="4" name="3 - Ορθογώνιο"/>
          <p:cNvSpPr/>
          <p:nvPr/>
        </p:nvSpPr>
        <p:spPr>
          <a:xfrm>
            <a:off x="395536" y="1484784"/>
            <a:ext cx="7920880" cy="1754326"/>
          </a:xfrm>
          <a:prstGeom prst="rect">
            <a:avLst/>
          </a:prstGeom>
        </p:spPr>
        <p:txBody>
          <a:bodyPr wrap="square">
            <a:spAutoFit/>
          </a:bodyPr>
          <a:lstStyle/>
          <a:p>
            <a:r>
              <a:rPr lang="en-US" b="1" dirty="0" smtClean="0">
                <a:latin typeface="AdvMyrsemi_B"/>
              </a:rPr>
              <a:t>This NIH-funded multicenter randomized study of focal</a:t>
            </a:r>
          </a:p>
          <a:p>
            <a:r>
              <a:rPr lang="en-US" b="1" dirty="0" smtClean="0">
                <a:latin typeface="AdvMyrsemi_B"/>
              </a:rPr>
              <a:t>segmental </a:t>
            </a:r>
            <a:r>
              <a:rPr lang="en-US" b="1" dirty="0" err="1" smtClean="0">
                <a:latin typeface="AdvMyrsemi_B"/>
              </a:rPr>
              <a:t>glomerulosclerosis</a:t>
            </a:r>
            <a:r>
              <a:rPr lang="en-US" b="1" dirty="0" smtClean="0">
                <a:latin typeface="AdvMyrsemi_B"/>
              </a:rPr>
              <a:t> (FSGS) treatment compared</a:t>
            </a:r>
          </a:p>
          <a:p>
            <a:r>
              <a:rPr lang="en-US" b="1" dirty="0" smtClean="0">
                <a:latin typeface="AdvMyrsemi_B"/>
              </a:rPr>
              <a:t>the efficacy of a 12-month course of cyclosporine to a</a:t>
            </a:r>
          </a:p>
          <a:p>
            <a:r>
              <a:rPr lang="en-US" b="1" dirty="0" smtClean="0">
                <a:latin typeface="AdvMyrsemi_B"/>
              </a:rPr>
              <a:t>combination of oral pulse </a:t>
            </a:r>
            <a:r>
              <a:rPr lang="en-US" b="1" dirty="0" err="1" smtClean="0">
                <a:latin typeface="AdvMyrsemi_B"/>
              </a:rPr>
              <a:t>dexamethasone</a:t>
            </a:r>
            <a:r>
              <a:rPr lang="en-US" b="1" dirty="0" smtClean="0">
                <a:latin typeface="AdvMyrsemi_B"/>
              </a:rPr>
              <a:t> and</a:t>
            </a:r>
          </a:p>
          <a:p>
            <a:r>
              <a:rPr lang="en-US" b="1" dirty="0" err="1" smtClean="0">
                <a:latin typeface="AdvMyrsemi_B"/>
              </a:rPr>
              <a:t>mycophenolate</a:t>
            </a:r>
            <a:r>
              <a:rPr lang="en-US" b="1" dirty="0" smtClean="0">
                <a:latin typeface="AdvMyrsemi_B"/>
              </a:rPr>
              <a:t> </a:t>
            </a:r>
            <a:r>
              <a:rPr lang="en-US" b="1" dirty="0" err="1" smtClean="0">
                <a:latin typeface="AdvMyrsemi_B"/>
              </a:rPr>
              <a:t>mofetil</a:t>
            </a:r>
            <a:r>
              <a:rPr lang="en-US" b="1" dirty="0" smtClean="0">
                <a:latin typeface="AdvMyrsemi_B"/>
              </a:rPr>
              <a:t> in children and adults with </a:t>
            </a:r>
            <a:r>
              <a:rPr lang="en-US" b="1" dirty="0" err="1" smtClean="0">
                <a:latin typeface="AdvMyrsemi_B"/>
              </a:rPr>
              <a:t>steroidresistant</a:t>
            </a:r>
            <a:endParaRPr lang="en-US" b="1" dirty="0" smtClean="0">
              <a:latin typeface="AdvMyrsemi_B"/>
            </a:endParaRPr>
          </a:p>
          <a:p>
            <a:r>
              <a:rPr lang="en-US" b="1" dirty="0" smtClean="0">
                <a:latin typeface="AdvMyrsemi_B"/>
              </a:rPr>
              <a:t>primary FSGS.</a:t>
            </a:r>
            <a:endParaRPr lang="el-GR" b="1" dirty="0"/>
          </a:p>
        </p:txBody>
      </p:sp>
      <p:sp>
        <p:nvSpPr>
          <p:cNvPr id="5" name="4 - Ορθογώνιο"/>
          <p:cNvSpPr/>
          <p:nvPr/>
        </p:nvSpPr>
        <p:spPr>
          <a:xfrm>
            <a:off x="395536" y="3284984"/>
            <a:ext cx="6462464" cy="2862322"/>
          </a:xfrm>
          <a:prstGeom prst="rect">
            <a:avLst/>
          </a:prstGeom>
        </p:spPr>
        <p:txBody>
          <a:bodyPr wrap="square">
            <a:spAutoFit/>
          </a:bodyPr>
          <a:lstStyle/>
          <a:p>
            <a:r>
              <a:rPr lang="en-US" b="1" dirty="0" smtClean="0"/>
              <a:t>Of the 192 patients enrolled, 138</a:t>
            </a:r>
          </a:p>
          <a:p>
            <a:r>
              <a:rPr lang="en-US" b="1" dirty="0" smtClean="0"/>
              <a:t>were randomized to cyclosporine (72) or to </a:t>
            </a:r>
            <a:r>
              <a:rPr lang="en-US" b="1" dirty="0" err="1" smtClean="0"/>
              <a:t>mycophenolate</a:t>
            </a:r>
            <a:r>
              <a:rPr lang="en-US" b="1" dirty="0" smtClean="0"/>
              <a:t>/</a:t>
            </a:r>
          </a:p>
          <a:p>
            <a:r>
              <a:rPr lang="en-US" b="1" dirty="0" err="1" smtClean="0"/>
              <a:t>dexamethasone</a:t>
            </a:r>
            <a:r>
              <a:rPr lang="en-US" b="1" dirty="0" smtClean="0"/>
              <a:t> (66). The primary analysis compared the</a:t>
            </a:r>
          </a:p>
          <a:p>
            <a:r>
              <a:rPr lang="en-US" b="1" dirty="0" smtClean="0"/>
              <a:t>levels of an ordinal variable measuring remission during the</a:t>
            </a:r>
          </a:p>
          <a:p>
            <a:r>
              <a:rPr lang="en-US" b="1" dirty="0" smtClean="0"/>
              <a:t>first year. The odds ratio (0.59) for achieving at least a partial</a:t>
            </a:r>
          </a:p>
          <a:p>
            <a:r>
              <a:rPr lang="en-US" b="1" dirty="0" smtClean="0"/>
              <a:t>remission with </a:t>
            </a:r>
            <a:r>
              <a:rPr lang="en-US" b="1" dirty="0" err="1" smtClean="0"/>
              <a:t>mycophenolate</a:t>
            </a:r>
            <a:r>
              <a:rPr lang="en-US" b="1" dirty="0" smtClean="0"/>
              <a:t>/</a:t>
            </a:r>
            <a:r>
              <a:rPr lang="en-US" b="1" dirty="0" err="1" smtClean="0"/>
              <a:t>dexamethasone</a:t>
            </a:r>
            <a:r>
              <a:rPr lang="en-US" b="1" dirty="0" smtClean="0"/>
              <a:t> compared to</a:t>
            </a:r>
          </a:p>
          <a:p>
            <a:r>
              <a:rPr lang="en-US" b="1" dirty="0" smtClean="0"/>
              <a:t>cyclosporine was not significant. Partial or complete</a:t>
            </a:r>
          </a:p>
          <a:p>
            <a:r>
              <a:rPr lang="en-US" b="1" dirty="0" smtClean="0"/>
              <a:t>remission was achieved in 22 </a:t>
            </a:r>
            <a:r>
              <a:rPr lang="en-US" b="1" dirty="0" err="1" smtClean="0"/>
              <a:t>mycophenolate</a:t>
            </a:r>
            <a:r>
              <a:rPr lang="en-US" b="1" dirty="0" smtClean="0"/>
              <a:t>/</a:t>
            </a:r>
          </a:p>
          <a:p>
            <a:r>
              <a:rPr lang="en-US" b="1" dirty="0" err="1" smtClean="0"/>
              <a:t>dexamethasone</a:t>
            </a:r>
            <a:r>
              <a:rPr lang="en-US" b="1" dirty="0" smtClean="0"/>
              <a:t>- and 33 cyclosporine-treated patients at</a:t>
            </a:r>
          </a:p>
          <a:p>
            <a:r>
              <a:rPr lang="en-US" b="1" dirty="0" smtClean="0"/>
              <a:t>12 months.</a:t>
            </a:r>
            <a:endParaRPr lang="el-GR" b="1" dirty="0"/>
          </a:p>
        </p:txBody>
      </p:sp>
      <p:sp>
        <p:nvSpPr>
          <p:cNvPr id="6" name="5 - Ορθογώνιο"/>
          <p:cNvSpPr/>
          <p:nvPr/>
        </p:nvSpPr>
        <p:spPr>
          <a:xfrm>
            <a:off x="6444208" y="3105835"/>
            <a:ext cx="2699792" cy="923330"/>
          </a:xfrm>
          <a:prstGeom prst="rect">
            <a:avLst/>
          </a:prstGeom>
        </p:spPr>
        <p:txBody>
          <a:bodyPr wrap="square">
            <a:spAutoFit/>
          </a:bodyPr>
          <a:lstStyle/>
          <a:p>
            <a:r>
              <a:rPr lang="en-US" b="1" dirty="0" smtClean="0">
                <a:solidFill>
                  <a:srgbClr val="FF0000"/>
                </a:solidFill>
              </a:rPr>
              <a:t>CSA arm was 4.6±1.7 (range 1.6–9.0) mg/kg/day</a:t>
            </a:r>
            <a:endParaRPr lang="el-GR" b="1" dirty="0">
              <a:solidFill>
                <a:srgbClr val="FF0000"/>
              </a:solidFill>
            </a:endParaRPr>
          </a:p>
        </p:txBody>
      </p:sp>
      <p:sp>
        <p:nvSpPr>
          <p:cNvPr id="7" name="6 - Ορθογώνιο"/>
          <p:cNvSpPr/>
          <p:nvPr/>
        </p:nvSpPr>
        <p:spPr>
          <a:xfrm>
            <a:off x="6444208" y="4952494"/>
            <a:ext cx="2160240" cy="923330"/>
          </a:xfrm>
          <a:prstGeom prst="rect">
            <a:avLst/>
          </a:prstGeom>
        </p:spPr>
        <p:txBody>
          <a:bodyPr wrap="square">
            <a:spAutoFit/>
          </a:bodyPr>
          <a:lstStyle/>
          <a:p>
            <a:r>
              <a:rPr lang="en-US" b="1" dirty="0" smtClean="0">
                <a:solidFill>
                  <a:srgbClr val="FF0000"/>
                </a:solidFill>
              </a:rPr>
              <a:t>MMF was 26.2±6.1 (range 13.4–41.2) mg/kg/day.</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836712"/>
            <a:ext cx="8892480" cy="5256584"/>
          </a:xfrm>
          <a:prstGeom prst="rect">
            <a:avLst/>
          </a:prstGeom>
          <a:noFill/>
          <a:ln w="9525">
            <a:noFill/>
            <a:miter lim="800000"/>
            <a:headEnd/>
            <a:tailEnd/>
          </a:ln>
        </p:spPr>
      </p:pic>
      <p:sp>
        <p:nvSpPr>
          <p:cNvPr id="3" name="2 - TextBox"/>
          <p:cNvSpPr txBox="1"/>
          <p:nvPr/>
        </p:nvSpPr>
        <p:spPr>
          <a:xfrm>
            <a:off x="1763688" y="260648"/>
            <a:ext cx="5296643" cy="523220"/>
          </a:xfrm>
          <a:prstGeom prst="rect">
            <a:avLst/>
          </a:prstGeom>
          <a:noFill/>
        </p:spPr>
        <p:txBody>
          <a:bodyPr wrap="square" rtlCol="0">
            <a:spAutoFit/>
          </a:bodyPr>
          <a:lstStyle/>
          <a:p>
            <a:r>
              <a:rPr lang="en-US" sz="2800" b="1" dirty="0" smtClean="0">
                <a:latin typeface="Comic Sans MS" pitchFamily="66" charset="0"/>
              </a:rPr>
              <a:t>MENDOZA PROTOCOL FSGS</a:t>
            </a:r>
            <a:endParaRPr lang="el-GR" sz="2800" b="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srcRect/>
          <a:stretch>
            <a:fillRect/>
          </a:stretch>
        </p:blipFill>
        <p:spPr bwMode="auto">
          <a:xfrm>
            <a:off x="928662" y="142852"/>
            <a:ext cx="6696075" cy="2428867"/>
          </a:xfrm>
          <a:prstGeom prst="rect">
            <a:avLst/>
          </a:prstGeom>
          <a:noFill/>
          <a:ln w="9525">
            <a:noFill/>
            <a:miter lim="800000"/>
            <a:headEnd/>
            <a:tailEnd/>
          </a:ln>
          <a:effectLst/>
        </p:spPr>
      </p:pic>
      <p:pic>
        <p:nvPicPr>
          <p:cNvPr id="4104" name="Picture 8"/>
          <p:cNvPicPr>
            <a:picLocks noChangeAspect="1" noChangeArrowheads="1"/>
          </p:cNvPicPr>
          <p:nvPr/>
        </p:nvPicPr>
        <p:blipFill>
          <a:blip r:embed="rId3" cstate="print"/>
          <a:srcRect/>
          <a:stretch>
            <a:fillRect/>
          </a:stretch>
        </p:blipFill>
        <p:spPr bwMode="auto">
          <a:xfrm>
            <a:off x="4429124" y="642918"/>
            <a:ext cx="1847850" cy="1214446"/>
          </a:xfrm>
          <a:prstGeom prst="rect">
            <a:avLst/>
          </a:prstGeom>
          <a:noFill/>
          <a:ln w="9525">
            <a:noFill/>
            <a:miter lim="800000"/>
            <a:headEnd/>
            <a:tailEnd/>
          </a:ln>
          <a:effectLst/>
        </p:spPr>
      </p:pic>
      <p:pic>
        <p:nvPicPr>
          <p:cNvPr id="4105" name="Picture 9"/>
          <p:cNvPicPr>
            <a:picLocks noChangeAspect="1" noChangeArrowheads="1"/>
          </p:cNvPicPr>
          <p:nvPr/>
        </p:nvPicPr>
        <p:blipFill>
          <a:blip r:embed="rId4" cstate="print"/>
          <a:srcRect/>
          <a:stretch>
            <a:fillRect/>
          </a:stretch>
        </p:blipFill>
        <p:spPr bwMode="auto">
          <a:xfrm>
            <a:off x="857224" y="2786058"/>
            <a:ext cx="6786610" cy="3929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28670"/>
            <a:ext cx="9143999" cy="47577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928670"/>
            <a:ext cx="7929618" cy="5770811"/>
          </a:xfrm>
          <a:prstGeom prst="rect">
            <a:avLst/>
          </a:prstGeom>
        </p:spPr>
        <p:txBody>
          <a:bodyPr wrap="square">
            <a:spAutoFit/>
          </a:bodyPr>
          <a:lstStyle/>
          <a:p>
            <a:pPr marL="342900" indent="-342900">
              <a:spcBef>
                <a:spcPct val="50000"/>
              </a:spcBef>
              <a:buFontTx/>
              <a:buAutoNum type="arabicPeriod"/>
            </a:pPr>
            <a:r>
              <a:rPr lang="el-GR" b="1" dirty="0" smtClean="0">
                <a:solidFill>
                  <a:srgbClr val="FF0000"/>
                </a:solidFill>
                <a:latin typeface="Comic Sans MS" pitchFamily="66" charset="0"/>
              </a:rPr>
              <a:t>ΠΡΩΤΟΠΑΘΗΣ (ΙΔΙΟΠΑΘΗΣ)</a:t>
            </a:r>
            <a:endParaRPr lang="en-US" b="1" dirty="0" smtClean="0">
              <a:solidFill>
                <a:srgbClr val="FF0000"/>
              </a:solidFill>
              <a:latin typeface="Comic Sans MS" pitchFamily="66" charset="0"/>
            </a:endParaRPr>
          </a:p>
          <a:p>
            <a:pPr marL="342900" indent="-342900">
              <a:spcBef>
                <a:spcPct val="50000"/>
              </a:spcBef>
              <a:buFontTx/>
              <a:buAutoNum type="arabicPeriod"/>
            </a:pPr>
            <a:r>
              <a:rPr lang="en-US" b="1" dirty="0" smtClean="0">
                <a:solidFill>
                  <a:srgbClr val="FF0000"/>
                </a:solidFill>
                <a:latin typeface="Comic Sans MS" pitchFamily="66" charset="0"/>
              </a:rPr>
              <a:t> </a:t>
            </a:r>
            <a:r>
              <a:rPr lang="el-GR" b="1" dirty="0" smtClean="0">
                <a:solidFill>
                  <a:srgbClr val="FF0000"/>
                </a:solidFill>
                <a:latin typeface="Comic Sans MS" pitchFamily="66" charset="0"/>
              </a:rPr>
              <a:t>ΔΕΥΤΕΡΟΠΑΘΗΣ</a:t>
            </a:r>
          </a:p>
          <a:p>
            <a:pPr marL="342900" indent="-342900">
              <a:spcBef>
                <a:spcPct val="50000"/>
              </a:spcBef>
            </a:pPr>
            <a:endParaRPr lang="el-GR" b="1" dirty="0" smtClean="0">
              <a:solidFill>
                <a:srgbClr val="FF0000"/>
              </a:solidFill>
              <a:latin typeface="Comic Sans MS" pitchFamily="66" charset="0"/>
            </a:endParaRPr>
          </a:p>
          <a:p>
            <a:pPr marL="342900" indent="-342900">
              <a:spcBef>
                <a:spcPct val="50000"/>
              </a:spcBef>
            </a:pPr>
            <a:r>
              <a:rPr lang="el-GR" b="1" i="1" dirty="0" smtClean="0">
                <a:solidFill>
                  <a:schemeClr val="tx2">
                    <a:lumMod val="75000"/>
                  </a:schemeClr>
                </a:solidFill>
                <a:latin typeface="Comic Sans MS" pitchFamily="66" charset="0"/>
              </a:rPr>
              <a:t> α. Καταστάσεις με αρχική απώλεια λειτουργούντων </a:t>
            </a:r>
            <a:r>
              <a:rPr lang="el-GR" b="1" i="1" dirty="0" err="1" smtClean="0">
                <a:solidFill>
                  <a:schemeClr val="tx2">
                    <a:lumMod val="75000"/>
                  </a:schemeClr>
                </a:solidFill>
                <a:latin typeface="Comic Sans MS" pitchFamily="66" charset="0"/>
              </a:rPr>
              <a:t>νεφρώνων</a:t>
            </a:r>
            <a:r>
              <a:rPr lang="el-GR" b="1" i="1" dirty="0" smtClean="0">
                <a:solidFill>
                  <a:schemeClr val="tx2">
                    <a:lumMod val="75000"/>
                  </a:schemeClr>
                </a:solidFill>
                <a:latin typeface="Comic Sans MS" pitchFamily="66" charset="0"/>
              </a:rPr>
              <a:t> με λειτουργικές και   δομικές προσαρμογές.</a:t>
            </a:r>
          </a:p>
          <a:p>
            <a:pPr marL="342900" indent="-342900">
              <a:spcBef>
                <a:spcPct val="50000"/>
              </a:spcBef>
            </a:pPr>
            <a:endParaRPr lang="el-GR" b="1" i="1" dirty="0" smtClean="0">
              <a:solidFill>
                <a:srgbClr val="00CC00"/>
              </a:solidFill>
              <a:latin typeface="Comic Sans MS" pitchFamily="66" charset="0"/>
            </a:endParaRPr>
          </a:p>
          <a:p>
            <a:pPr marL="342900" indent="-342900">
              <a:spcBef>
                <a:spcPct val="50000"/>
              </a:spcBef>
              <a:buFontTx/>
              <a:buChar char="-"/>
            </a:pPr>
            <a:r>
              <a:rPr lang="el-GR" dirty="0" err="1" smtClean="0">
                <a:latin typeface="Comic Sans MS" pitchFamily="66" charset="0"/>
              </a:rPr>
              <a:t>Ετερόπλευρος</a:t>
            </a:r>
            <a:r>
              <a:rPr lang="el-GR" dirty="0" smtClean="0">
                <a:latin typeface="Comic Sans MS" pitchFamily="66" charset="0"/>
              </a:rPr>
              <a:t> νεφρική </a:t>
            </a:r>
            <a:r>
              <a:rPr lang="el-GR" dirty="0" err="1" smtClean="0">
                <a:latin typeface="Comic Sans MS" pitchFamily="66" charset="0"/>
              </a:rPr>
              <a:t>αγενεσία</a:t>
            </a:r>
            <a:endParaRPr lang="el-GR" dirty="0" smtClean="0">
              <a:latin typeface="Comic Sans MS" pitchFamily="66" charset="0"/>
            </a:endParaRPr>
          </a:p>
          <a:p>
            <a:pPr marL="342900" indent="-342900">
              <a:spcBef>
                <a:spcPct val="50000"/>
              </a:spcBef>
              <a:buFontTx/>
              <a:buChar char="-"/>
            </a:pPr>
            <a:r>
              <a:rPr lang="el-GR" dirty="0" smtClean="0">
                <a:latin typeface="Comic Sans MS" pitchFamily="66" charset="0"/>
              </a:rPr>
              <a:t>Τμηματική υποπλασία και </a:t>
            </a:r>
            <a:r>
              <a:rPr lang="el-GR" dirty="0" err="1" smtClean="0">
                <a:latin typeface="Comic Sans MS" pitchFamily="66" charset="0"/>
              </a:rPr>
              <a:t>ολιγομεγανεφρωνία</a:t>
            </a:r>
            <a:endParaRPr lang="el-GR" dirty="0" smtClean="0">
              <a:latin typeface="Comic Sans MS" pitchFamily="66" charset="0"/>
            </a:endParaRPr>
          </a:p>
          <a:p>
            <a:pPr marL="342900" indent="-342900">
              <a:spcBef>
                <a:spcPct val="50000"/>
              </a:spcBef>
              <a:buFontTx/>
              <a:buChar char="-"/>
            </a:pPr>
            <a:r>
              <a:rPr lang="el-GR" dirty="0" smtClean="0">
                <a:latin typeface="Comic Sans MS" pitchFamily="66" charset="0"/>
              </a:rPr>
              <a:t>Παλίνδρομη νεφροπάθεια, χρόνια </a:t>
            </a:r>
            <a:r>
              <a:rPr lang="el-GR" dirty="0" err="1" smtClean="0">
                <a:latin typeface="Comic Sans MS" pitchFamily="66" charset="0"/>
              </a:rPr>
              <a:t>πυελονεφρίτιδα</a:t>
            </a:r>
            <a:r>
              <a:rPr lang="el-GR" dirty="0" smtClean="0">
                <a:latin typeface="Comic Sans MS" pitchFamily="66" charset="0"/>
              </a:rPr>
              <a:t>, αναλγητική νεφροπάθεια</a:t>
            </a:r>
          </a:p>
          <a:p>
            <a:pPr marL="342900" indent="-342900">
              <a:spcBef>
                <a:spcPct val="50000"/>
              </a:spcBef>
              <a:buFontTx/>
              <a:buChar char="-"/>
            </a:pPr>
            <a:r>
              <a:rPr lang="el-GR" dirty="0" smtClean="0">
                <a:latin typeface="Comic Sans MS" pitchFamily="66" charset="0"/>
              </a:rPr>
              <a:t>Τμηματική φλοιώδης νέκρωση, αιμολυτικό ουραιμικό σύνδρομο και </a:t>
            </a:r>
            <a:r>
              <a:rPr lang="el-GR" dirty="0" err="1" smtClean="0">
                <a:latin typeface="Comic Sans MS" pitchFamily="66" charset="0"/>
              </a:rPr>
              <a:t>προεκλαμψία</a:t>
            </a:r>
            <a:endParaRPr lang="el-GR" dirty="0" smtClean="0">
              <a:latin typeface="Comic Sans MS" pitchFamily="66" charset="0"/>
            </a:endParaRPr>
          </a:p>
          <a:p>
            <a:pPr marL="342900" indent="-342900">
              <a:spcBef>
                <a:spcPct val="50000"/>
              </a:spcBef>
              <a:buFontTx/>
              <a:buChar char="-"/>
            </a:pPr>
            <a:r>
              <a:rPr lang="el-GR" dirty="0" smtClean="0">
                <a:latin typeface="Comic Sans MS" pitchFamily="66" charset="0"/>
              </a:rPr>
              <a:t> Δρεπανοκυτταρική αναιμία</a:t>
            </a:r>
          </a:p>
          <a:p>
            <a:pPr marL="342900" indent="-342900">
              <a:spcBef>
                <a:spcPct val="50000"/>
              </a:spcBef>
              <a:buFontTx/>
              <a:buChar char="-"/>
            </a:pPr>
            <a:r>
              <a:rPr lang="el-GR" dirty="0" smtClean="0">
                <a:latin typeface="Comic Sans MS" pitchFamily="66" charset="0"/>
              </a:rPr>
              <a:t> </a:t>
            </a:r>
            <a:r>
              <a:rPr lang="el-GR" dirty="0" err="1" smtClean="0">
                <a:latin typeface="Comic Sans MS" pitchFamily="66" charset="0"/>
              </a:rPr>
              <a:t>Αθηροεμβολική</a:t>
            </a:r>
            <a:r>
              <a:rPr lang="el-GR" dirty="0" smtClean="0">
                <a:latin typeface="Comic Sans MS" pitchFamily="66" charset="0"/>
              </a:rPr>
              <a:t> νόσος</a:t>
            </a:r>
          </a:p>
          <a:p>
            <a:pPr marL="342900" indent="-342900">
              <a:spcBef>
                <a:spcPct val="50000"/>
              </a:spcBef>
              <a:buFontTx/>
              <a:buChar char="-"/>
            </a:pPr>
            <a:r>
              <a:rPr lang="el-GR" dirty="0" smtClean="0">
                <a:latin typeface="Comic Sans MS" pitchFamily="66" charset="0"/>
              </a:rPr>
              <a:t> </a:t>
            </a:r>
            <a:r>
              <a:rPr lang="el-GR" dirty="0" err="1" smtClean="0">
                <a:latin typeface="Comic Sans MS" pitchFamily="66" charset="0"/>
              </a:rPr>
              <a:t>Νεφραγγειακή</a:t>
            </a:r>
            <a:r>
              <a:rPr lang="el-GR" dirty="0" smtClean="0">
                <a:latin typeface="Comic Sans MS" pitchFamily="66" charset="0"/>
              </a:rPr>
              <a:t> υπέρταση</a:t>
            </a:r>
            <a:endParaRPr lang="el-GR" dirty="0">
              <a:latin typeface="Comic Sans MS" pitchFamily="66" charset="0"/>
            </a:endParaRPr>
          </a:p>
        </p:txBody>
      </p:sp>
      <p:sp>
        <p:nvSpPr>
          <p:cNvPr id="4" name="3 - Ορθογώνιο"/>
          <p:cNvSpPr/>
          <p:nvPr/>
        </p:nvSpPr>
        <p:spPr>
          <a:xfrm>
            <a:off x="2214546" y="357166"/>
            <a:ext cx="5219765" cy="523220"/>
          </a:xfrm>
          <a:prstGeom prst="rect">
            <a:avLst/>
          </a:prstGeom>
        </p:spPr>
        <p:txBody>
          <a:bodyPr wrap="square">
            <a:spAutoFit/>
          </a:bodyPr>
          <a:lstStyle/>
          <a:p>
            <a:pPr algn="ctr">
              <a:spcBef>
                <a:spcPct val="50000"/>
              </a:spcBef>
            </a:pPr>
            <a:r>
              <a:rPr lang="el-GR" sz="2800" b="1" dirty="0" smtClean="0">
                <a:solidFill>
                  <a:schemeClr val="tx2">
                    <a:lumMod val="75000"/>
                  </a:schemeClr>
                </a:solidFill>
                <a:latin typeface="Comic Sans MS" pitchFamily="66" charset="0"/>
              </a:rPr>
              <a:t>ΤΑΞΙΝΟΜΗΣΗ </a:t>
            </a:r>
            <a:r>
              <a:rPr lang="en-US" sz="2800" b="1" dirty="0" smtClean="0">
                <a:solidFill>
                  <a:schemeClr val="tx2">
                    <a:lumMod val="75000"/>
                  </a:schemeClr>
                </a:solidFill>
                <a:latin typeface="Comic Sans MS" pitchFamily="66" charset="0"/>
              </a:rPr>
              <a:t>FSGS</a:t>
            </a:r>
            <a:endParaRPr lang="el-GR" sz="28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26988"/>
            <a:ext cx="9144000" cy="457201"/>
          </a:xfrm>
          <a:prstGeom prst="rect">
            <a:avLst/>
          </a:prstGeom>
          <a:noFill/>
          <a:ln w="9525">
            <a:noFill/>
            <a:miter lim="800000"/>
            <a:headEnd/>
            <a:tailEnd/>
          </a:ln>
          <a:effectLst/>
        </p:spPr>
        <p:txBody>
          <a:bodyPr>
            <a:spAutoFit/>
          </a:bodyPr>
          <a:lstStyle/>
          <a:p>
            <a:pPr algn="ctr">
              <a:spcBef>
                <a:spcPct val="50000"/>
              </a:spcBef>
            </a:pPr>
            <a:endParaRPr lang="el-GR" sz="2400" b="1" dirty="0"/>
          </a:p>
        </p:txBody>
      </p:sp>
      <p:sp>
        <p:nvSpPr>
          <p:cNvPr id="4101" name="Text Box 5"/>
          <p:cNvSpPr txBox="1">
            <a:spLocks noChangeArrowheads="1"/>
          </p:cNvSpPr>
          <p:nvPr/>
        </p:nvSpPr>
        <p:spPr bwMode="auto">
          <a:xfrm>
            <a:off x="323850" y="1196975"/>
            <a:ext cx="8496300"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4102" name="Text Box 6"/>
          <p:cNvSpPr txBox="1">
            <a:spLocks noChangeArrowheads="1"/>
          </p:cNvSpPr>
          <p:nvPr/>
        </p:nvSpPr>
        <p:spPr bwMode="auto">
          <a:xfrm>
            <a:off x="468313" y="857232"/>
            <a:ext cx="8351837" cy="5678478"/>
          </a:xfrm>
          <a:prstGeom prst="rect">
            <a:avLst/>
          </a:prstGeom>
          <a:noFill/>
          <a:ln w="9525">
            <a:noFill/>
            <a:miter lim="800000"/>
            <a:headEnd/>
            <a:tailEnd/>
          </a:ln>
          <a:effectLst/>
        </p:spPr>
        <p:txBody>
          <a:bodyPr wrap="square">
            <a:spAutoFit/>
          </a:bodyPr>
          <a:lstStyle/>
          <a:p>
            <a:pPr>
              <a:spcBef>
                <a:spcPct val="50000"/>
              </a:spcBef>
            </a:pPr>
            <a:endParaRPr lang="el-GR" b="1" dirty="0" smtClean="0">
              <a:solidFill>
                <a:srgbClr val="FF0000"/>
              </a:solidFill>
            </a:endParaRPr>
          </a:p>
          <a:p>
            <a:pPr>
              <a:spcBef>
                <a:spcPct val="50000"/>
              </a:spcBef>
            </a:pPr>
            <a:r>
              <a:rPr lang="el-GR" b="1" dirty="0" smtClean="0">
                <a:solidFill>
                  <a:srgbClr val="FF0000"/>
                </a:solidFill>
                <a:latin typeface="Comic Sans MS" pitchFamily="66" charset="0"/>
              </a:rPr>
              <a:t>2</a:t>
            </a:r>
            <a:r>
              <a:rPr lang="el-GR" b="1" dirty="0">
                <a:solidFill>
                  <a:srgbClr val="FF0000"/>
                </a:solidFill>
                <a:latin typeface="Comic Sans MS" pitchFamily="66" charset="0"/>
              </a:rPr>
              <a:t>. ΔΕΥΤΕΡΟΠΑΘΗΣ</a:t>
            </a:r>
          </a:p>
          <a:p>
            <a:pPr>
              <a:spcBef>
                <a:spcPct val="50000"/>
              </a:spcBef>
            </a:pPr>
            <a:r>
              <a:rPr lang="el-GR" sz="1600" b="1" i="1" dirty="0" smtClean="0">
                <a:solidFill>
                  <a:schemeClr val="tx2">
                    <a:lumMod val="75000"/>
                  </a:schemeClr>
                </a:solidFill>
                <a:latin typeface="Comic Sans MS" pitchFamily="66" charset="0"/>
              </a:rPr>
              <a:t>   β</a:t>
            </a:r>
            <a:r>
              <a:rPr lang="el-GR" sz="1600" b="1" i="1" dirty="0">
                <a:solidFill>
                  <a:schemeClr val="tx2">
                    <a:lumMod val="75000"/>
                  </a:schemeClr>
                </a:solidFill>
                <a:latin typeface="Comic Sans MS" pitchFamily="66" charset="0"/>
              </a:rPr>
              <a:t>. Καταστάσεις χωρίς αρχική απώλεια </a:t>
            </a:r>
            <a:r>
              <a:rPr lang="el-GR" sz="1600" b="1" i="1" dirty="0" err="1">
                <a:solidFill>
                  <a:schemeClr val="tx2">
                    <a:lumMod val="75000"/>
                  </a:schemeClr>
                </a:solidFill>
                <a:latin typeface="Comic Sans MS" pitchFamily="66" charset="0"/>
              </a:rPr>
              <a:t>νεφρώνων</a:t>
            </a:r>
            <a:r>
              <a:rPr lang="el-GR" sz="1600" b="1" i="1" dirty="0">
                <a:solidFill>
                  <a:schemeClr val="tx2">
                    <a:lumMod val="75000"/>
                  </a:schemeClr>
                </a:solidFill>
                <a:latin typeface="Comic Sans MS" pitchFamily="66" charset="0"/>
              </a:rPr>
              <a:t> αλλά με </a:t>
            </a:r>
            <a:r>
              <a:rPr lang="el-GR" sz="1600" b="1" i="1" dirty="0" smtClean="0">
                <a:solidFill>
                  <a:schemeClr val="tx2">
                    <a:lumMod val="75000"/>
                  </a:schemeClr>
                </a:solidFill>
                <a:latin typeface="Comic Sans MS" pitchFamily="66" charset="0"/>
              </a:rPr>
              <a:t>λειτουργικές</a:t>
            </a:r>
          </a:p>
          <a:p>
            <a:pPr>
              <a:spcBef>
                <a:spcPct val="50000"/>
              </a:spcBef>
            </a:pPr>
            <a:r>
              <a:rPr lang="el-GR" sz="1600" b="1" i="1" dirty="0" smtClean="0">
                <a:solidFill>
                  <a:schemeClr val="tx2">
                    <a:lumMod val="75000"/>
                  </a:schemeClr>
                </a:solidFill>
                <a:latin typeface="Comic Sans MS" pitchFamily="66" charset="0"/>
              </a:rPr>
              <a:t>      δυσπροσαρμογές</a:t>
            </a:r>
            <a:endParaRPr lang="el-GR" sz="1600" b="1" i="1" dirty="0">
              <a:solidFill>
                <a:schemeClr val="tx2">
                  <a:lumMod val="75000"/>
                </a:schemeClr>
              </a:solidFill>
              <a:latin typeface="Comic Sans MS" pitchFamily="66" charset="0"/>
            </a:endParaRPr>
          </a:p>
          <a:p>
            <a:pPr lvl="1">
              <a:spcBef>
                <a:spcPct val="50000"/>
              </a:spcBef>
            </a:pPr>
            <a:r>
              <a:rPr lang="el-GR" sz="1600" b="1" dirty="0" smtClean="0">
                <a:latin typeface="Comic Sans MS" pitchFamily="66" charset="0"/>
              </a:rPr>
              <a:t> - Διαβητική </a:t>
            </a:r>
            <a:r>
              <a:rPr lang="el-GR" sz="1600" b="1" dirty="0">
                <a:latin typeface="Comic Sans MS" pitchFamily="66" charset="0"/>
              </a:rPr>
              <a:t>νεφροπάθεια</a:t>
            </a:r>
          </a:p>
          <a:p>
            <a:pPr lvl="1">
              <a:spcBef>
                <a:spcPct val="50000"/>
              </a:spcBef>
            </a:pPr>
            <a:r>
              <a:rPr lang="el-GR" sz="1600" b="1" i="1" dirty="0">
                <a:latin typeface="Comic Sans MS" pitchFamily="66" charset="0"/>
              </a:rPr>
              <a:t> </a:t>
            </a:r>
            <a:r>
              <a:rPr lang="el-GR" sz="1600" b="1" i="1" dirty="0" smtClean="0">
                <a:latin typeface="Comic Sans MS" pitchFamily="66" charset="0"/>
              </a:rPr>
              <a:t>- </a:t>
            </a:r>
            <a:r>
              <a:rPr lang="el-GR" sz="1600" b="1" dirty="0" smtClean="0">
                <a:latin typeface="Comic Sans MS" pitchFamily="66" charset="0"/>
              </a:rPr>
              <a:t>Παχυσαρκία </a:t>
            </a:r>
            <a:r>
              <a:rPr lang="el-GR" sz="1600" b="1" dirty="0">
                <a:latin typeface="Comic Sans MS" pitchFamily="66" charset="0"/>
              </a:rPr>
              <a:t>(σχετιζόμενη με ΝΣ με ή χωρίς </a:t>
            </a:r>
            <a:r>
              <a:rPr lang="en-US" sz="1600" b="1" dirty="0">
                <a:latin typeface="Comic Sans MS" pitchFamily="66" charset="0"/>
              </a:rPr>
              <a:t>sleep apnea)</a:t>
            </a:r>
          </a:p>
          <a:p>
            <a:pPr>
              <a:spcBef>
                <a:spcPct val="50000"/>
              </a:spcBef>
            </a:pPr>
            <a:r>
              <a:rPr lang="en-US" sz="1600" b="1" dirty="0" smtClean="0">
                <a:solidFill>
                  <a:srgbClr val="FF0000"/>
                </a:solidFill>
                <a:latin typeface="Comic Sans MS" pitchFamily="66" charset="0"/>
              </a:rPr>
              <a:t>3. </a:t>
            </a:r>
            <a:r>
              <a:rPr lang="el-GR" sz="1600" b="1" dirty="0">
                <a:solidFill>
                  <a:srgbClr val="FF0000"/>
                </a:solidFill>
                <a:latin typeface="Comic Sans MS" pitchFamily="66" charset="0"/>
              </a:rPr>
              <a:t>ΟΙΚΟΓΕΝΗΣ ΕΤΣΣ</a:t>
            </a:r>
            <a:endParaRPr lang="en-US" sz="1600" b="1" dirty="0">
              <a:solidFill>
                <a:srgbClr val="FF0000"/>
              </a:solidFill>
              <a:latin typeface="Comic Sans MS" pitchFamily="66" charset="0"/>
            </a:endParaRPr>
          </a:p>
          <a:p>
            <a:pPr>
              <a:spcBef>
                <a:spcPct val="50000"/>
              </a:spcBef>
            </a:pPr>
            <a:r>
              <a:rPr lang="el-GR" sz="1600" b="1" dirty="0" smtClean="0">
                <a:latin typeface="Comic Sans MS" pitchFamily="66" charset="0"/>
              </a:rPr>
              <a:t>    α</a:t>
            </a:r>
            <a:r>
              <a:rPr lang="el-GR" sz="1600" b="1" dirty="0">
                <a:latin typeface="Comic Sans MS" pitchFamily="66" charset="0"/>
              </a:rPr>
              <a:t>) Μεταλλάξεις γονιδίων (</a:t>
            </a:r>
            <a:r>
              <a:rPr lang="el-GR" sz="1600" b="1" dirty="0" err="1">
                <a:latin typeface="Comic Sans MS" pitchFamily="66" charset="0"/>
              </a:rPr>
              <a:t>νεφρίνη</a:t>
            </a:r>
            <a:r>
              <a:rPr lang="el-GR" sz="1600" b="1" dirty="0">
                <a:latin typeface="Comic Sans MS" pitchFamily="66" charset="0"/>
              </a:rPr>
              <a:t>, </a:t>
            </a:r>
            <a:r>
              <a:rPr lang="el-GR" sz="1600" b="1" dirty="0" err="1">
                <a:latin typeface="Comic Sans MS" pitchFamily="66" charset="0"/>
              </a:rPr>
              <a:t>ποδοσίνη</a:t>
            </a:r>
            <a:r>
              <a:rPr lang="el-GR" sz="1600" b="1" dirty="0">
                <a:latin typeface="Comic Sans MS" pitchFamily="66" charset="0"/>
              </a:rPr>
              <a:t>, </a:t>
            </a:r>
            <a:r>
              <a:rPr lang="en-US" sz="1600" b="1" dirty="0">
                <a:latin typeface="Comic Sans MS" pitchFamily="66" charset="0"/>
              </a:rPr>
              <a:t>CD</a:t>
            </a:r>
            <a:r>
              <a:rPr lang="en-US" sz="1600" b="1" baseline="-25000" dirty="0">
                <a:latin typeface="Comic Sans MS" pitchFamily="66" charset="0"/>
              </a:rPr>
              <a:t>2 </a:t>
            </a:r>
            <a:r>
              <a:rPr lang="en-US" sz="1600" b="1" dirty="0">
                <a:latin typeface="Comic Sans MS" pitchFamily="66" charset="0"/>
              </a:rPr>
              <a:t> </a:t>
            </a:r>
            <a:r>
              <a:rPr lang="el-GR" sz="1600" b="1" dirty="0">
                <a:latin typeface="Comic Sans MS" pitchFamily="66" charset="0"/>
              </a:rPr>
              <a:t>-</a:t>
            </a:r>
            <a:r>
              <a:rPr lang="el-GR" sz="1600" b="1" dirty="0" err="1">
                <a:latin typeface="Comic Sans MS" pitchFamily="66" charset="0"/>
              </a:rPr>
              <a:t>πρωτεϊνη</a:t>
            </a:r>
            <a:r>
              <a:rPr lang="el-GR" sz="1600" b="1" dirty="0">
                <a:latin typeface="Comic Sans MS" pitchFamily="66" charset="0"/>
              </a:rPr>
              <a:t>, α-</a:t>
            </a:r>
            <a:r>
              <a:rPr lang="el-GR" sz="1600" b="1" dirty="0" err="1">
                <a:latin typeface="Comic Sans MS" pitchFamily="66" charset="0"/>
              </a:rPr>
              <a:t>ακτινίνη</a:t>
            </a:r>
            <a:r>
              <a:rPr lang="en-US" sz="1600" b="1" dirty="0">
                <a:latin typeface="Comic Sans MS" pitchFamily="66" charset="0"/>
              </a:rPr>
              <a:t>-4)</a:t>
            </a:r>
          </a:p>
          <a:p>
            <a:pPr>
              <a:spcBef>
                <a:spcPct val="50000"/>
              </a:spcBef>
            </a:pPr>
            <a:r>
              <a:rPr lang="el-GR" sz="1600" b="1" dirty="0" smtClean="0">
                <a:latin typeface="Comic Sans MS" pitchFamily="66" charset="0"/>
              </a:rPr>
              <a:t>    β</a:t>
            </a:r>
            <a:r>
              <a:rPr lang="el-GR" sz="1600" b="1" dirty="0">
                <a:latin typeface="Comic Sans MS" pitchFamily="66" charset="0"/>
              </a:rPr>
              <a:t>) </a:t>
            </a:r>
            <a:r>
              <a:rPr lang="en-US" sz="1600" b="1" dirty="0">
                <a:latin typeface="Comic Sans MS" pitchFamily="66" charset="0"/>
              </a:rPr>
              <a:t>WT1 </a:t>
            </a:r>
            <a:r>
              <a:rPr lang="el-GR" sz="1600" b="1" dirty="0">
                <a:latin typeface="Comic Sans MS" pitchFamily="66" charset="0"/>
              </a:rPr>
              <a:t>μεταλλάξεις (</a:t>
            </a:r>
            <a:r>
              <a:rPr lang="en-US" sz="1600" b="1" dirty="0">
                <a:latin typeface="Comic Sans MS" pitchFamily="66" charset="0"/>
              </a:rPr>
              <a:t>Frasier </a:t>
            </a:r>
            <a:r>
              <a:rPr lang="el-GR" sz="1600" b="1" dirty="0">
                <a:latin typeface="Comic Sans MS" pitchFamily="66" charset="0"/>
              </a:rPr>
              <a:t>σύνδρομο)</a:t>
            </a:r>
          </a:p>
          <a:p>
            <a:pPr>
              <a:spcBef>
                <a:spcPct val="50000"/>
              </a:spcBef>
            </a:pPr>
            <a:r>
              <a:rPr lang="el-GR" sz="1600" b="1" dirty="0" smtClean="0">
                <a:latin typeface="Comic Sans MS" pitchFamily="66" charset="0"/>
              </a:rPr>
              <a:t>    γ</a:t>
            </a:r>
            <a:r>
              <a:rPr lang="el-GR" sz="1600" b="1" dirty="0">
                <a:latin typeface="Comic Sans MS" pitchFamily="66" charset="0"/>
              </a:rPr>
              <a:t>) </a:t>
            </a:r>
            <a:r>
              <a:rPr lang="el-GR" sz="1600" b="1" dirty="0" err="1">
                <a:latin typeface="Comic Sans MS" pitchFamily="66" charset="0"/>
              </a:rPr>
              <a:t>Μιτοχονδρικές</a:t>
            </a:r>
            <a:r>
              <a:rPr lang="el-GR" sz="1600" b="1" dirty="0">
                <a:latin typeface="Comic Sans MS" pitchFamily="66" charset="0"/>
              </a:rPr>
              <a:t> </a:t>
            </a:r>
            <a:r>
              <a:rPr lang="el-GR" sz="1600" b="1" dirty="0" err="1">
                <a:latin typeface="Comic Sans MS" pitchFamily="66" charset="0"/>
              </a:rPr>
              <a:t>κυττοπάθειες</a:t>
            </a:r>
            <a:endParaRPr lang="el-GR" sz="1600" b="1" dirty="0">
              <a:latin typeface="Comic Sans MS" pitchFamily="66" charset="0"/>
            </a:endParaRPr>
          </a:p>
          <a:p>
            <a:pPr>
              <a:spcBef>
                <a:spcPct val="50000"/>
              </a:spcBef>
            </a:pPr>
            <a:r>
              <a:rPr lang="el-GR" sz="1600" b="1" dirty="0" smtClean="0">
                <a:latin typeface="Comic Sans MS" pitchFamily="66" charset="0"/>
              </a:rPr>
              <a:t>    δ</a:t>
            </a:r>
            <a:r>
              <a:rPr lang="el-GR" sz="1600" b="1" dirty="0">
                <a:latin typeface="Comic Sans MS" pitchFamily="66" charset="0"/>
              </a:rPr>
              <a:t>) </a:t>
            </a:r>
            <a:r>
              <a:rPr lang="en-US" sz="1600" b="1" dirty="0">
                <a:latin typeface="Comic Sans MS" pitchFamily="66" charset="0"/>
              </a:rPr>
              <a:t>SMARCA</a:t>
            </a:r>
            <a:r>
              <a:rPr lang="el-GR" sz="1600" b="1" baseline="-25000" dirty="0">
                <a:latin typeface="Comic Sans MS" pitchFamily="66" charset="0"/>
              </a:rPr>
              <a:t>1</a:t>
            </a:r>
            <a:r>
              <a:rPr lang="en-US" sz="1600" b="1" dirty="0">
                <a:latin typeface="Comic Sans MS" pitchFamily="66" charset="0"/>
              </a:rPr>
              <a:t> </a:t>
            </a:r>
            <a:r>
              <a:rPr lang="el-GR" sz="1600" b="1" dirty="0">
                <a:latin typeface="Comic Sans MS" pitchFamily="66" charset="0"/>
              </a:rPr>
              <a:t>γονιδιακές μεταλλάξεις (</a:t>
            </a:r>
            <a:r>
              <a:rPr lang="en-US" sz="1600" b="1" dirty="0" err="1">
                <a:latin typeface="Comic Sans MS" pitchFamily="66" charset="0"/>
              </a:rPr>
              <a:t>Shcimke</a:t>
            </a:r>
            <a:r>
              <a:rPr lang="en-US" sz="1600" b="1" dirty="0">
                <a:latin typeface="Comic Sans MS" pitchFamily="66" charset="0"/>
              </a:rPr>
              <a:t> </a:t>
            </a:r>
            <a:r>
              <a:rPr lang="el-GR" sz="1600" b="1" dirty="0">
                <a:latin typeface="Comic Sans MS" pitchFamily="66" charset="0"/>
              </a:rPr>
              <a:t>σύνδρομο)</a:t>
            </a:r>
          </a:p>
          <a:p>
            <a:pPr>
              <a:spcBef>
                <a:spcPct val="50000"/>
              </a:spcBef>
            </a:pPr>
            <a:r>
              <a:rPr lang="en-US" b="1" dirty="0" smtClean="0">
                <a:solidFill>
                  <a:srgbClr val="FF0000"/>
                </a:solidFill>
                <a:latin typeface="Comic Sans MS" pitchFamily="66" charset="0"/>
              </a:rPr>
              <a:t>4</a:t>
            </a:r>
            <a:r>
              <a:rPr lang="el-GR" b="1" dirty="0" smtClean="0">
                <a:solidFill>
                  <a:srgbClr val="FF0000"/>
                </a:solidFill>
                <a:latin typeface="Comic Sans MS" pitchFamily="66" charset="0"/>
              </a:rPr>
              <a:t>. </a:t>
            </a:r>
            <a:r>
              <a:rPr lang="el-GR" b="1" dirty="0">
                <a:solidFill>
                  <a:srgbClr val="FF0000"/>
                </a:solidFill>
                <a:latin typeface="Comic Sans MS" pitchFamily="66" charset="0"/>
              </a:rPr>
              <a:t>ΛΟΙΠΕΣ</a:t>
            </a:r>
          </a:p>
          <a:p>
            <a:pPr>
              <a:spcBef>
                <a:spcPct val="50000"/>
              </a:spcBef>
            </a:pPr>
            <a:r>
              <a:rPr lang="el-GR" sz="1600" b="1" dirty="0" smtClean="0">
                <a:latin typeface="Comic Sans MS" pitchFamily="66" charset="0"/>
              </a:rPr>
              <a:t>    - ΛΟΙΜΩΞΕΙΣ </a:t>
            </a:r>
            <a:r>
              <a:rPr lang="el-GR" sz="1600" b="1" dirty="0">
                <a:latin typeface="Comic Sans MS" pitchFamily="66" charset="0"/>
              </a:rPr>
              <a:t>(</a:t>
            </a:r>
            <a:r>
              <a:rPr lang="en-US" sz="1600" b="1" dirty="0">
                <a:latin typeface="Comic Sans MS" pitchFamily="66" charset="0"/>
              </a:rPr>
              <a:t>HIV, </a:t>
            </a:r>
            <a:r>
              <a:rPr lang="el-GR" sz="1600" b="1" dirty="0">
                <a:latin typeface="Comic Sans MS" pitchFamily="66" charset="0"/>
              </a:rPr>
              <a:t>ηπατίτιδα </a:t>
            </a:r>
            <a:r>
              <a:rPr lang="en-US" sz="1600" b="1" dirty="0">
                <a:latin typeface="Comic Sans MS" pitchFamily="66" charset="0"/>
              </a:rPr>
              <a:t>C, </a:t>
            </a:r>
            <a:r>
              <a:rPr lang="el-GR" sz="1600" b="1" dirty="0" err="1">
                <a:latin typeface="Comic Sans MS" pitchFamily="66" charset="0"/>
              </a:rPr>
              <a:t>κυτταρομεγαλοιός</a:t>
            </a:r>
            <a:r>
              <a:rPr lang="el-GR" sz="1600" b="1" dirty="0">
                <a:latin typeface="Comic Sans MS" pitchFamily="66" charset="0"/>
              </a:rPr>
              <a:t>)</a:t>
            </a:r>
          </a:p>
          <a:p>
            <a:pPr>
              <a:spcBef>
                <a:spcPct val="50000"/>
              </a:spcBef>
            </a:pPr>
            <a:r>
              <a:rPr lang="el-GR" sz="1600" b="1" dirty="0" smtClean="0">
                <a:latin typeface="Comic Sans MS" pitchFamily="66" charset="0"/>
              </a:rPr>
              <a:t>    - ΦΑΡΜΑΚΑ </a:t>
            </a:r>
            <a:r>
              <a:rPr lang="el-GR" sz="1600" b="1" dirty="0">
                <a:latin typeface="Comic Sans MS" pitchFamily="66" charset="0"/>
              </a:rPr>
              <a:t>(α-</a:t>
            </a:r>
            <a:r>
              <a:rPr lang="el-GR" sz="1600" b="1" dirty="0" err="1">
                <a:latin typeface="Comic Sans MS" pitchFamily="66" charset="0"/>
              </a:rPr>
              <a:t>ιντερφερόν</a:t>
            </a:r>
            <a:r>
              <a:rPr lang="el-GR" sz="1600" b="1" dirty="0">
                <a:latin typeface="Comic Sans MS" pitchFamily="66" charset="0"/>
              </a:rPr>
              <a:t>η, </a:t>
            </a:r>
            <a:r>
              <a:rPr lang="el-GR" sz="1600" b="1" dirty="0" err="1">
                <a:latin typeface="Comic Sans MS" pitchFamily="66" charset="0"/>
              </a:rPr>
              <a:t>Λίθιο</a:t>
            </a:r>
            <a:r>
              <a:rPr lang="el-GR" sz="1600" b="1" dirty="0">
                <a:latin typeface="Comic Sans MS" pitchFamily="66" charset="0"/>
              </a:rPr>
              <a:t>, </a:t>
            </a:r>
            <a:r>
              <a:rPr lang="el-GR" sz="1600" b="1" dirty="0" err="1">
                <a:latin typeface="Comic Sans MS" pitchFamily="66" charset="0"/>
              </a:rPr>
              <a:t>Ηρωϊνη</a:t>
            </a:r>
            <a:r>
              <a:rPr lang="el-GR" sz="1600" b="1" dirty="0">
                <a:latin typeface="Comic Sans MS" pitchFamily="66" charset="0"/>
              </a:rPr>
              <a:t>, </a:t>
            </a:r>
            <a:r>
              <a:rPr lang="el-GR" sz="1600" b="1" dirty="0" err="1">
                <a:latin typeface="Comic Sans MS" pitchFamily="66" charset="0"/>
              </a:rPr>
              <a:t>Διφωσφονικά</a:t>
            </a:r>
            <a:r>
              <a:rPr lang="el-GR" sz="1600" b="1" dirty="0">
                <a:latin typeface="Comic Sans MS" pitchFamily="66" charset="0"/>
              </a:rPr>
              <a:t>)</a:t>
            </a:r>
          </a:p>
          <a:p>
            <a:pPr>
              <a:spcBef>
                <a:spcPct val="50000"/>
              </a:spcBef>
            </a:pPr>
            <a:endParaRPr lang="el-GR" b="1" i="1" dirty="0"/>
          </a:p>
        </p:txBody>
      </p:sp>
      <p:sp>
        <p:nvSpPr>
          <p:cNvPr id="7" name="6 - Ορθογώνιο"/>
          <p:cNvSpPr/>
          <p:nvPr/>
        </p:nvSpPr>
        <p:spPr>
          <a:xfrm>
            <a:off x="2214546" y="357166"/>
            <a:ext cx="5219765" cy="523220"/>
          </a:xfrm>
          <a:prstGeom prst="rect">
            <a:avLst/>
          </a:prstGeom>
        </p:spPr>
        <p:txBody>
          <a:bodyPr wrap="square">
            <a:spAutoFit/>
          </a:bodyPr>
          <a:lstStyle/>
          <a:p>
            <a:pPr algn="ctr">
              <a:spcBef>
                <a:spcPct val="50000"/>
              </a:spcBef>
            </a:pPr>
            <a:r>
              <a:rPr lang="el-GR" sz="2800" b="1" dirty="0" smtClean="0">
                <a:solidFill>
                  <a:schemeClr val="tx2">
                    <a:lumMod val="75000"/>
                  </a:schemeClr>
                </a:solidFill>
                <a:latin typeface="Comic Sans MS" pitchFamily="66" charset="0"/>
              </a:rPr>
              <a:t>ΤΑΞΙΝΟΜΗΣΗ </a:t>
            </a:r>
            <a:r>
              <a:rPr lang="en-US" sz="2800" b="1" dirty="0" smtClean="0">
                <a:solidFill>
                  <a:schemeClr val="tx2">
                    <a:lumMod val="75000"/>
                  </a:schemeClr>
                </a:solidFill>
                <a:latin typeface="Comic Sans MS" pitchFamily="66" charset="0"/>
              </a:rPr>
              <a:t>FSGS</a:t>
            </a:r>
            <a:endParaRPr lang="el-GR" sz="28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αλμός">
  <a:themeElements>
    <a:clrScheme name="Παλμός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Παλμός">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200" b="0" i="0" u="none" strike="noStrike" cap="none" normalizeH="0" baseline="0" smtClean="0">
            <a:ln>
              <a:noFill/>
            </a:ln>
            <a:solidFill>
              <a:schemeClr val="bg2"/>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200" b="0" i="0" u="none" strike="noStrike" cap="none" normalizeH="0" baseline="0" smtClean="0">
            <a:ln>
              <a:noFill/>
            </a:ln>
            <a:solidFill>
              <a:schemeClr val="bg2"/>
            </a:solidFill>
            <a:effectLst/>
            <a:latin typeface="Comic Sans MS" pitchFamily="66" charset="0"/>
          </a:defRPr>
        </a:defPPr>
      </a:lstStyle>
    </a:lnDef>
  </a:objectDefaults>
  <a:extraClrSchemeLst>
    <a:extraClrScheme>
      <a:clrScheme name="Παλμός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Παλμός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Παλμός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Παλμός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Παλμός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Παλμός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Παλμός">
  <a:themeElements>
    <a:clrScheme name="Παλμός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Παλμός">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200" b="0" i="0" u="none" strike="noStrike" cap="none" normalizeH="0" baseline="0" smtClean="0">
            <a:ln>
              <a:noFill/>
            </a:ln>
            <a:solidFill>
              <a:schemeClr val="bg2"/>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200" b="0" i="0" u="none" strike="noStrike" cap="none" normalizeH="0" baseline="0" smtClean="0">
            <a:ln>
              <a:noFill/>
            </a:ln>
            <a:solidFill>
              <a:schemeClr val="bg2"/>
            </a:solidFill>
            <a:effectLst/>
            <a:latin typeface="Comic Sans MS" pitchFamily="66" charset="0"/>
          </a:defRPr>
        </a:defPPr>
      </a:lstStyle>
    </a:lnDef>
  </a:objectDefaults>
  <a:extraClrSchemeLst>
    <a:extraClrScheme>
      <a:clrScheme name="Παλμός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Παλμός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Παλμός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Παλμός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Παλμός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Παλμός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4492</TotalTime>
  <Words>1311</Words>
  <Application>Microsoft Office PowerPoint</Application>
  <PresentationFormat>Προβολή στην οθόνη (4:3)</PresentationFormat>
  <Paragraphs>292</Paragraphs>
  <Slides>59</Slides>
  <Notes>18</Notes>
  <HiddenSlides>0</HiddenSlides>
  <MMClips>0</MMClips>
  <ScaleCrop>false</ScaleCrop>
  <HeadingPairs>
    <vt:vector size="4" baseType="variant">
      <vt:variant>
        <vt:lpstr>Θέμα</vt:lpstr>
      </vt:variant>
      <vt:variant>
        <vt:i4>4</vt:i4>
      </vt:variant>
      <vt:variant>
        <vt:lpstr>Τίτλοι διαφανειών</vt:lpstr>
      </vt:variant>
      <vt:variant>
        <vt:i4>59</vt:i4>
      </vt:variant>
    </vt:vector>
  </HeadingPairs>
  <TitlesOfParts>
    <vt:vector size="63" baseType="lpstr">
      <vt:lpstr>Παλμός</vt:lpstr>
      <vt:lpstr>Θέμα του Office</vt:lpstr>
      <vt:lpstr>1_Παλμός</vt:lpstr>
      <vt:lpstr>1_Θέμα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gna</dc:creator>
  <cp:lastModifiedBy>user</cp:lastModifiedBy>
  <cp:revision>235</cp:revision>
  <dcterms:created xsi:type="dcterms:W3CDTF">2012-10-08T07:09:51Z</dcterms:created>
  <dcterms:modified xsi:type="dcterms:W3CDTF">2012-11-20T19:27:17Z</dcterms:modified>
</cp:coreProperties>
</file>