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300" r:id="rId7"/>
    <p:sldId id="263" r:id="rId8"/>
    <p:sldId id="299" r:id="rId9"/>
    <p:sldId id="264" r:id="rId10"/>
    <p:sldId id="265" r:id="rId11"/>
    <p:sldId id="266" r:id="rId12"/>
    <p:sldId id="267" r:id="rId13"/>
    <p:sldId id="268" r:id="rId14"/>
    <p:sldId id="270" r:id="rId15"/>
    <p:sldId id="286" r:id="rId16"/>
    <p:sldId id="287" r:id="rId17"/>
    <p:sldId id="269" r:id="rId18"/>
    <p:sldId id="271" r:id="rId19"/>
    <p:sldId id="272" r:id="rId20"/>
    <p:sldId id="288" r:id="rId21"/>
    <p:sldId id="289" r:id="rId22"/>
    <p:sldId id="273" r:id="rId23"/>
    <p:sldId id="274" r:id="rId24"/>
    <p:sldId id="275" r:id="rId25"/>
    <p:sldId id="290" r:id="rId26"/>
    <p:sldId id="276" r:id="rId27"/>
    <p:sldId id="295" r:id="rId28"/>
    <p:sldId id="296" r:id="rId29"/>
    <p:sldId id="278" r:id="rId30"/>
    <p:sldId id="291" r:id="rId31"/>
    <p:sldId id="279" r:id="rId32"/>
    <p:sldId id="280" r:id="rId33"/>
    <p:sldId id="283" r:id="rId34"/>
    <p:sldId id="285" r:id="rId35"/>
    <p:sldId id="292" r:id="rId36"/>
    <p:sldId id="284" r:id="rId37"/>
    <p:sldId id="302" r:id="rId38"/>
    <p:sldId id="301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8DE"/>
    <a:srgbClr val="B8C3EC"/>
    <a:srgbClr val="BDC9F2"/>
    <a:srgbClr val="FFFEAA"/>
    <a:srgbClr val="FFF0AF"/>
    <a:srgbClr val="7F3C05"/>
    <a:srgbClr val="529352"/>
    <a:srgbClr val="95BEF2"/>
    <a:srgbClr val="E4C5D3"/>
    <a:srgbClr val="E4C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9" autoAdjust="0"/>
    <p:restoredTop sz="94737" autoAdjust="0"/>
  </p:normalViewPr>
  <p:slideViewPr>
    <p:cSldViewPr snapToGrid="0" snapToObjects="1">
      <p:cViewPr>
        <p:scale>
          <a:sx n="66" d="100"/>
          <a:sy n="66" d="100"/>
        </p:scale>
        <p:origin x="-1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9AF1C-268D-024D-BB3A-E9DB20656461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7BFFF-FA04-EC4E-BCE1-81607BFFD2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7BFFF-FA04-EC4E-BCE1-81607BFFD2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1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6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8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8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41A0D-82F8-9544-BEC1-CB2DFA889563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B8952-E68C-EC48-BE78-8A9D5AFCD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145" y="1223818"/>
            <a:ext cx="7772400" cy="2124363"/>
          </a:xfrm>
          <a:solidFill>
            <a:srgbClr val="B7D2FF"/>
          </a:solidFill>
          <a:effectLst>
            <a:outerShdw blurRad="193675" dist="190500" dir="5700000" algn="l" rotWithShape="0">
              <a:schemeClr val="accent1">
                <a:lumMod val="50000"/>
                <a:alpha val="99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B45508"/>
                </a:solidFill>
                <a:latin typeface="Arial"/>
                <a:cs typeface="Arial"/>
              </a:rPr>
              <a:t>ΕΙΔΙΚΗ ΑΝΤΙΜΕΤΩΠΙΣΗ ΠΕΡΙΤΟΝΙΤΙΔΑΣ</a:t>
            </a:r>
            <a:br>
              <a:rPr lang="el-GR" sz="3200" b="1" dirty="0" smtClean="0">
                <a:solidFill>
                  <a:srgbClr val="B45508"/>
                </a:solidFill>
                <a:latin typeface="Arial"/>
                <a:cs typeface="Arial"/>
              </a:rPr>
            </a:br>
            <a:r>
              <a:rPr lang="el-GR" sz="3200" b="1" dirty="0" smtClean="0">
                <a:solidFill>
                  <a:srgbClr val="B45508"/>
                </a:solidFill>
                <a:latin typeface="Arial"/>
                <a:cs typeface="Arial"/>
              </a:rPr>
              <a:t/>
            </a:r>
            <a:br>
              <a:rPr lang="el-GR" sz="3200" b="1" dirty="0" smtClean="0">
                <a:solidFill>
                  <a:srgbClr val="B45508"/>
                </a:solidFill>
                <a:latin typeface="Arial"/>
                <a:cs typeface="Arial"/>
              </a:rPr>
            </a:br>
            <a:r>
              <a:rPr lang="el-GR" sz="3200" b="1" dirty="0" smtClean="0">
                <a:solidFill>
                  <a:srgbClr val="B45508"/>
                </a:solidFill>
                <a:latin typeface="Arial"/>
                <a:cs typeface="Arial"/>
              </a:rPr>
              <a:t>ΚΛΙΝΙΚΕΣ ΟΔΗΓΙΕΣ </a:t>
            </a:r>
            <a:r>
              <a:rPr lang="en-US" sz="3200" b="1" dirty="0" smtClean="0">
                <a:solidFill>
                  <a:srgbClr val="B45508"/>
                </a:solidFill>
                <a:latin typeface="Arial"/>
                <a:cs typeface="Arial"/>
              </a:rPr>
              <a:t>ISPD </a:t>
            </a:r>
            <a:endParaRPr lang="en-US" sz="3200" b="1" dirty="0">
              <a:solidFill>
                <a:srgbClr val="B45508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27" y="4271818"/>
            <a:ext cx="6400800" cy="1639455"/>
          </a:xfrm>
          <a:solidFill>
            <a:srgbClr val="D8B4E0">
              <a:alpha val="6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l-GR" sz="2400" dirty="0" smtClean="0">
              <a:latin typeface="Arial"/>
              <a:cs typeface="Arial"/>
            </a:endParaRPr>
          </a:p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ΠΗΝΕΛΟΠΗ ΧΡ. ΚΟΥΚΗ</a:t>
            </a:r>
          </a:p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«ΙΠΠΟΚΡΑΤΕΙΟ» Γ.Ν.Α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275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5638" y="670826"/>
            <a:ext cx="4911942" cy="2677656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resolve; bags clear):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-Continue antibiotics;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-Reevaluate for exit-site or occult tunnel infection, intra –abdominal abscess, catheter colonization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567" y="4282035"/>
            <a:ext cx="4426061" cy="461665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Duration of therapy 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1747" y="4282035"/>
            <a:ext cx="3737868" cy="1938992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Peritonitis with exit-site or tunnel infection</a:t>
            </a:r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Consider catheter removal</a:t>
            </a:r>
            <a:r>
              <a:rPr lang="en-US" sz="2400" b="1" dirty="0" smtClean="0">
                <a:latin typeface="Arial"/>
                <a:cs typeface="Arial"/>
              </a:rPr>
              <a:t>. Duration of therapy :</a:t>
            </a:r>
            <a:r>
              <a:rPr lang="en-US" sz="2400" b="1" dirty="0">
                <a:solidFill>
                  <a:srgbClr val="376092"/>
                </a:solidFill>
                <a:latin typeface="Arial"/>
                <a:cs typeface="Arial"/>
              </a:rPr>
              <a:t>14-21 </a:t>
            </a:r>
            <a: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  <a:t>days</a:t>
            </a:r>
            <a:endParaRPr lang="en-US" sz="2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150725" y="3604802"/>
            <a:ext cx="266277" cy="504896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106527" y="3604802"/>
            <a:ext cx="266277" cy="504896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1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153" y="1064115"/>
            <a:ext cx="6996522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No 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persist; effluent remains cloudy):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Reculture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and evaluate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507" y="4296706"/>
            <a:ext cx="7602020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No clinical improvement by 5 days on appropriate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ntibiotics: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  <a:endParaRPr lang="en-US" sz="2400" b="1" dirty="0">
              <a:solidFill>
                <a:srgbClr val="B70000"/>
              </a:solidFill>
              <a:latin typeface="Arial"/>
              <a:cs typeface="Aria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23000" y="2803014"/>
            <a:ext cx="297257" cy="978408"/>
          </a:xfrm>
          <a:prstGeom prst="downArrow">
            <a:avLst/>
          </a:prstGeom>
          <a:solidFill>
            <a:srgbClr val="CFCB7A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9328" y="71677"/>
            <a:ext cx="6369202" cy="1323439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Enterococcus/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Streptococcus on Culture</a:t>
            </a:r>
          </a:p>
          <a:p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-Touch contamination-</a:t>
            </a:r>
          </a:p>
          <a:p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Intra abdominal pathology- Exit site and tunnel infection- Dental hygiene</a:t>
            </a:r>
          </a:p>
          <a:p>
            <a:r>
              <a:rPr lang="en-US" sz="1400" b="1" dirty="0" smtClean="0">
                <a:solidFill>
                  <a:srgbClr val="E46C0A"/>
                </a:solidFill>
                <a:latin typeface="Arial"/>
                <a:cs typeface="Arial"/>
              </a:rPr>
              <a:t> </a:t>
            </a:r>
            <a:endParaRPr lang="en-US" sz="1400" b="1" dirty="0">
              <a:solidFill>
                <a:srgbClr val="E46C0A"/>
              </a:solidFill>
              <a:latin typeface="Arial"/>
              <a:cs typeface="Arial"/>
            </a:endParaRPr>
          </a:p>
          <a:p>
            <a:r>
              <a:rPr lang="en-US" sz="1400" b="1" dirty="0" smtClean="0">
                <a:solidFill>
                  <a:srgbClr val="E46C0A"/>
                </a:solidFill>
                <a:latin typeface="Arial"/>
                <a:cs typeface="Arial"/>
              </a:rPr>
              <a:t> </a:t>
            </a:r>
            <a:endParaRPr lang="en-US" sz="14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36885" y="1006242"/>
            <a:ext cx="431293" cy="598949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998" y="1629150"/>
            <a:ext cx="8314360" cy="1446550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Discontinue starting antibiotics</a:t>
            </a:r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Start continuous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ampicillin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125mg/L each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bag;consider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adding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aminoglycoside </a:t>
            </a:r>
            <a:r>
              <a:rPr lang="en-US" sz="1600" b="1" dirty="0" smtClean="0">
                <a:solidFill>
                  <a:srgbClr val="000090"/>
                </a:solidFill>
                <a:latin typeface="Arial"/>
                <a:cs typeface="Arial"/>
              </a:rPr>
              <a:t>once daily IP as 20mg/L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for Enterococcus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The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manifacturer’s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precaution label states that these antibiotics should not be mixed together in the same solution container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336885" y="3309177"/>
            <a:ext cx="431293" cy="588991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0998" y="4007997"/>
            <a:ext cx="8314360" cy="1015663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If ampicillin resistant, start </a:t>
            </a:r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vancomycin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;</a:t>
            </a:r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If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vancomycin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– resistant enterococcus, consider </a:t>
            </a:r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quinupristin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/</a:t>
            </a:r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dalfopristin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daptomycin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or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linezolid 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( Bone marrow </a:t>
            </a:r>
            <a:r>
              <a:rPr lang="en-US" sz="1400" b="1" dirty="0" err="1" smtClean="0">
                <a:solidFill>
                  <a:srgbClr val="403152"/>
                </a:solidFill>
                <a:latin typeface="Arial"/>
                <a:cs typeface="Arial"/>
              </a:rPr>
              <a:t>suppresion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 after 10-14 days)</a:t>
            </a:r>
            <a:endParaRPr lang="en-US" sz="14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336885" y="5222858"/>
            <a:ext cx="431293" cy="607603"/>
          </a:xfrm>
          <a:prstGeom prst="downArrow">
            <a:avLst>
              <a:gd name="adj1" fmla="val 50000"/>
              <a:gd name="adj2" fmla="val 42228"/>
            </a:avLst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96754" y="5902335"/>
            <a:ext cx="8742848" cy="707886"/>
          </a:xfrm>
          <a:prstGeom prst="rect">
            <a:avLst/>
          </a:prstGeom>
          <a:solidFill>
            <a:srgbClr val="D8B4E0">
              <a:alpha val="70000"/>
            </a:srgbClr>
          </a:solidFill>
          <a:ln>
            <a:solidFill>
              <a:srgbClr val="D8B4E0"/>
            </a:solidFill>
          </a:ln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Assess clinical improvement, repeat dialysis effluent cell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ount and culture at days 3-5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777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8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8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8" grpId="0" animBg="1"/>
      <p:bldP spid="21" grpId="0" animBg="1"/>
      <p:bldP spid="26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45638" y="670826"/>
            <a:ext cx="4911942" cy="2677656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resolve; bags clear):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-Continue antibiotics;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-Reevaluate for exit-site or occult tunnel infection, intra –abdominal abscess, catheter colonization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150725" y="3604802"/>
            <a:ext cx="266277" cy="504896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106526" y="3604802"/>
            <a:ext cx="266277" cy="504896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3567" y="4282035"/>
            <a:ext cx="3742431" cy="1200328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Duration of therapy :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 </a:t>
            </a:r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(Streptococcus)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21 days </a:t>
            </a:r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(Enterococcus)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1747" y="4282035"/>
            <a:ext cx="3737868" cy="1938992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Peritonitis with exit-site or tunnel infection</a:t>
            </a:r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Consider catheter removal</a:t>
            </a:r>
            <a:r>
              <a:rPr lang="en-US" sz="2400" b="1" dirty="0" smtClean="0">
                <a:latin typeface="Arial"/>
                <a:cs typeface="Arial"/>
              </a:rPr>
              <a:t>. Duration of therapy :</a:t>
            </a:r>
            <a: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  <a:t>21 days</a:t>
            </a:r>
            <a:endParaRPr lang="en-US" sz="2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8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153" y="1064115"/>
            <a:ext cx="6996522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No 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persist; effluent remains cloudy):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Reculture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and evaluate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507" y="4296706"/>
            <a:ext cx="7602020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No clinical improvement by 5 days on appropriate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ntibiotics: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  <a:endParaRPr lang="en-US" sz="2400" b="1" dirty="0">
              <a:solidFill>
                <a:srgbClr val="B70000"/>
              </a:solidFill>
              <a:latin typeface="Arial"/>
              <a:cs typeface="Aria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23000" y="2803014"/>
            <a:ext cx="297257" cy="978408"/>
          </a:xfrm>
          <a:prstGeom prst="downArrow">
            <a:avLst/>
          </a:prstGeom>
          <a:solidFill>
            <a:srgbClr val="CFCB7A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5192"/>
              </p:ext>
            </p:extLst>
          </p:nvPr>
        </p:nvGraphicFramePr>
        <p:xfrm>
          <a:off x="279863" y="1494823"/>
          <a:ext cx="8611183" cy="4572000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tx2">
                      <a:lumMod val="75000"/>
                    </a:schemeClr>
                  </a:outerShdw>
                </a:effectLst>
                <a:tableStyleId>{5C22544A-7EE6-4342-B048-85BDC9FD1C3A}</a:tableStyleId>
              </a:tblPr>
              <a:tblGrid>
                <a:gridCol w="2956135"/>
                <a:gridCol w="2784655"/>
                <a:gridCol w="2870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5004"/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sz="2000" b="1" dirty="0">
                        <a:solidFill>
                          <a:srgbClr val="AB5004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5004"/>
                          </a:solidFill>
                          <a:latin typeface="Arial"/>
                          <a:cs typeface="Arial"/>
                        </a:rPr>
                        <a:t>Streptococcal</a:t>
                      </a:r>
                      <a:r>
                        <a:rPr lang="en-US" sz="2000" b="1" baseline="0" dirty="0" smtClean="0">
                          <a:solidFill>
                            <a:srgbClr val="AB5004"/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sz="2000" b="1" dirty="0">
                        <a:solidFill>
                          <a:srgbClr val="AB5004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5004"/>
                          </a:solidFill>
                          <a:latin typeface="Arial"/>
                          <a:cs typeface="Arial"/>
                        </a:rPr>
                        <a:t>Non-Streptococcal</a:t>
                      </a:r>
                      <a:r>
                        <a:rPr lang="en-US" sz="2000" b="1" baseline="0" dirty="0" smtClean="0">
                          <a:solidFill>
                            <a:srgbClr val="AB5004"/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sz="2000" b="1" dirty="0">
                        <a:solidFill>
                          <a:srgbClr val="AB5004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N=287 episodes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N=3307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episodes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 (%</a:t>
                      </a:r>
                      <a:r>
                        <a:rPr lang="en-US" sz="2000" b="1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212 (74)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2292(69)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 (%</a:t>
                      </a:r>
                      <a:r>
                        <a:rPr lang="en-US" sz="2000" b="1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      29(10)</a:t>
                      </a:r>
                      <a:endParaRPr lang="en-US" sz="2000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8A2A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      746(23)</a:t>
                      </a:r>
                      <a:endParaRPr lang="en-US" sz="2000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8A2A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 (%)</a:t>
                      </a:r>
                      <a:endParaRPr lang="en-US" sz="2000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      25(9)</a:t>
                      </a:r>
                      <a:endParaRPr lang="en-US" sz="2000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8A2A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      610(18)</a:t>
                      </a:r>
                      <a:endParaRPr lang="en-US" sz="2000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8A2A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 (%)</a:t>
                      </a:r>
                      <a:endParaRPr lang="en-US" sz="2000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    4(1)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    78(2)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EC2C7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8023"/>
            <a:ext cx="6766575" cy="923330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Treatment characteristics and clinical outcomes of PD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ssociated peritonitis due to </a:t>
            </a:r>
            <a:r>
              <a:rPr lang="en-US" b="1" dirty="0" smtClean="0">
                <a:solidFill>
                  <a:srgbClr val="E46C0A"/>
                </a:solidFill>
                <a:latin typeface="Arial"/>
                <a:cs typeface="Arial"/>
              </a:rPr>
              <a:t>streptococci </a:t>
            </a:r>
            <a:r>
              <a:rPr lang="en-US" b="1" dirty="0" smtClean="0">
                <a:solidFill>
                  <a:srgbClr val="403152"/>
                </a:solidFill>
                <a:latin typeface="Arial"/>
                <a:cs typeface="Arial"/>
              </a:rPr>
              <a:t>or other organisms in Australia 2003-2006</a:t>
            </a:r>
            <a:endParaRPr lang="en-US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447" y="6414073"/>
            <a:ext cx="854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Streptococcal peritonitis in Australian peritoneal dialysis patients: predictors, treatment and outcomes in 287 cases.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Stace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O’Shea et al. BMJ Nephrology 2009, 10;19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9863" y="3398149"/>
            <a:ext cx="2368076" cy="521771"/>
          </a:xfrm>
          <a:prstGeom prst="ellipse">
            <a:avLst/>
          </a:prstGeom>
          <a:noFill/>
          <a:ln w="38100" cmpd="sng">
            <a:solidFill>
              <a:srgbClr val="BBE9A3"/>
            </a:solidFill>
          </a:ln>
          <a:effectLst>
            <a:outerShdw blurRad="127000" dist="254000" dir="5400000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9863" y="4105832"/>
            <a:ext cx="1851405" cy="914400"/>
          </a:xfrm>
          <a:prstGeom prst="ellipse">
            <a:avLst/>
          </a:prstGeom>
          <a:noFill/>
          <a:ln w="38100" cmpd="sng">
            <a:solidFill>
              <a:srgbClr val="BBE9A3"/>
            </a:solidFill>
          </a:ln>
          <a:effectLst>
            <a:outerShdw blurRad="127000" dist="254000" dir="5400000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8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36707"/>
              </p:ext>
            </p:extLst>
          </p:nvPr>
        </p:nvGraphicFramePr>
        <p:xfrm>
          <a:off x="258336" y="1397000"/>
          <a:ext cx="8654238" cy="4521199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2163560"/>
                <a:gridCol w="2163560"/>
                <a:gridCol w="2163560"/>
                <a:gridCol w="21635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Pure </a:t>
                      </a:r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enterococcal</a:t>
                      </a:r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Polymicrobial</a:t>
                      </a:r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enterococcal</a:t>
                      </a:r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Non-</a:t>
                      </a:r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enterococcal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N=64episodes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N=52episodes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N=3478episodes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48(75)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43(83)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2413(69)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16(25)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27(52)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732(21)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11(17)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26(50)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598(17)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1(1.6)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  3(5.8)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78(2.2)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8023"/>
            <a:ext cx="6766575" cy="830997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Treatment characteristics and clinical outcomes of PD</a:t>
            </a:r>
          </a:p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ssociated peritonitis due to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pure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enterococcal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polymicrobial</a:t>
            </a: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E46C0A"/>
                </a:solidFill>
                <a:latin typeface="Arial"/>
                <a:cs typeface="Arial"/>
              </a:rPr>
              <a:t>entedrococcal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 and non-</a:t>
            </a:r>
            <a:r>
              <a:rPr lang="en-US" sz="1600" b="1" dirty="0" err="1" smtClean="0">
                <a:solidFill>
                  <a:srgbClr val="E46C0A"/>
                </a:solidFill>
                <a:latin typeface="Arial"/>
                <a:cs typeface="Arial"/>
              </a:rPr>
              <a:t>enterococcal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in Australia 2003-2006</a:t>
            </a:r>
            <a:endParaRPr lang="en-US" sz="16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8336" y="3379226"/>
            <a:ext cx="2109738" cy="559618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0" y="4186366"/>
            <a:ext cx="1808348" cy="710283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8336" y="5281074"/>
            <a:ext cx="914400" cy="430475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8336" y="6341788"/>
            <a:ext cx="8654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Enterococcal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peritonitis in Australian peritoneal dialysis patients: predictors, treatment and outcomes in 116 cases.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Edey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M et al. NDT 2010 25:1272-1278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54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8739" y="69444"/>
            <a:ext cx="5264031" cy="677108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Staphylococcus </a:t>
            </a:r>
            <a:r>
              <a:rPr lang="en-US" sz="2400" b="1" dirty="0" err="1" smtClean="0">
                <a:solidFill>
                  <a:srgbClr val="E46C0A"/>
                </a:solidFill>
                <a:latin typeface="Arial"/>
                <a:cs typeface="Arial"/>
              </a:rPr>
              <a:t>aureus</a:t>
            </a:r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 on Culture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Touch contamination-Exit-site or tunnel infection</a:t>
            </a:r>
            <a:endParaRPr lang="en-US" sz="1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36885" y="1006242"/>
            <a:ext cx="431293" cy="598949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998" y="1629150"/>
            <a:ext cx="8314360" cy="707886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gram-positive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b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ased on sensitivities</a:t>
            </a:r>
          </a:p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Stop gram-negative coverage, assess exit site again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336885" y="2542519"/>
            <a:ext cx="431293" cy="588991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8450" y="3313213"/>
            <a:ext cx="8742848" cy="175432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If methicillin resistant, adjust coverage to </a:t>
            </a:r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vancomycin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 (1gr IP every 5 days)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or </a:t>
            </a:r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teicoplanin</a:t>
            </a:r>
            <a:endParaRPr lang="en-US" sz="20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If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vancomycin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– resistant S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aureus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consider </a:t>
            </a:r>
            <a:r>
              <a:rPr lang="en-US" sz="1400" b="1" dirty="0" err="1" smtClean="0">
                <a:solidFill>
                  <a:srgbClr val="000090"/>
                </a:solidFill>
                <a:latin typeface="Arial"/>
                <a:cs typeface="Arial"/>
              </a:rPr>
              <a:t>quinupristin</a:t>
            </a:r>
            <a:r>
              <a:rPr lang="en-US" sz="1400" b="1" dirty="0" smtClean="0">
                <a:solidFill>
                  <a:srgbClr val="000090"/>
                </a:solidFill>
                <a:latin typeface="Arial"/>
                <a:cs typeface="Arial"/>
              </a:rPr>
              <a:t>/</a:t>
            </a:r>
            <a:r>
              <a:rPr lang="en-US" sz="1400" b="1" dirty="0" err="1" smtClean="0">
                <a:solidFill>
                  <a:srgbClr val="000090"/>
                </a:solidFill>
                <a:latin typeface="Arial"/>
                <a:cs typeface="Arial"/>
              </a:rPr>
              <a:t>dalfopristin</a:t>
            </a:r>
            <a:r>
              <a:rPr lang="en-US" sz="1400" b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en-US" sz="1400" b="1" dirty="0" err="1" smtClean="0">
                <a:solidFill>
                  <a:srgbClr val="000090"/>
                </a:solidFill>
                <a:latin typeface="Arial"/>
                <a:cs typeface="Arial"/>
              </a:rPr>
              <a:t>daptomycin</a:t>
            </a:r>
            <a:r>
              <a:rPr lang="en-US" sz="1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or </a:t>
            </a:r>
            <a:r>
              <a:rPr lang="en-US" sz="1400" b="1" dirty="0" smtClean="0">
                <a:solidFill>
                  <a:srgbClr val="000090"/>
                </a:solidFill>
                <a:latin typeface="Arial"/>
                <a:cs typeface="Arial"/>
              </a:rPr>
              <a:t>linezolid 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( Bone marrow </a:t>
            </a:r>
            <a:r>
              <a:rPr lang="en-US" sz="1400" b="1" dirty="0" err="1" smtClean="0">
                <a:solidFill>
                  <a:srgbClr val="403152"/>
                </a:solidFill>
                <a:latin typeface="Arial"/>
                <a:cs typeface="Arial"/>
              </a:rPr>
              <a:t>suppresion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 after 10-14 days)</a:t>
            </a:r>
          </a:p>
          <a:p>
            <a:r>
              <a:rPr lang="en-US" sz="2000" b="1" dirty="0" err="1" smtClean="0">
                <a:solidFill>
                  <a:srgbClr val="000090"/>
                </a:solidFill>
                <a:latin typeface="Arial"/>
                <a:cs typeface="Arial"/>
              </a:rPr>
              <a:t>Teicoplanin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rgbClr val="403152"/>
                </a:solidFill>
                <a:latin typeface="Arial"/>
                <a:cs typeface="Arial"/>
              </a:rPr>
              <a:t>can be used in a dose of 15mg/kg </a:t>
            </a:r>
            <a:r>
              <a:rPr lang="en-US" sz="2000" b="1" dirty="0" smtClean="0">
                <a:solidFill>
                  <a:srgbClr val="403152"/>
                </a:solidFill>
                <a:latin typeface="Arial"/>
                <a:cs typeface="Arial"/>
              </a:rPr>
              <a:t>once daily</a:t>
            </a:r>
            <a:endParaRPr lang="en-US" sz="2000" b="1" dirty="0" smtClean="0">
              <a:solidFill>
                <a:srgbClr val="403152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403152"/>
                </a:solidFill>
                <a:latin typeface="Arial"/>
                <a:cs typeface="Arial"/>
              </a:rPr>
              <a:t>Add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 Rifampin </a:t>
            </a:r>
            <a:r>
              <a:rPr lang="en-US" sz="2000" b="1" dirty="0" smtClean="0">
                <a:solidFill>
                  <a:srgbClr val="403152"/>
                </a:solidFill>
                <a:latin typeface="Arial"/>
                <a:cs typeface="Arial"/>
              </a:rPr>
              <a:t>600mg/day orally for 5-7 days( 450 mg/day if BW &lt; 50kg)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336885" y="5222858"/>
            <a:ext cx="431293" cy="607603"/>
          </a:xfrm>
          <a:prstGeom prst="downArrow">
            <a:avLst>
              <a:gd name="adj1" fmla="val 50000"/>
              <a:gd name="adj2" fmla="val 42228"/>
            </a:avLst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8450" y="5902335"/>
            <a:ext cx="8742848" cy="707886"/>
          </a:xfrm>
          <a:prstGeom prst="rect">
            <a:avLst/>
          </a:prstGeom>
          <a:solidFill>
            <a:srgbClr val="D8B4E0">
              <a:alpha val="70000"/>
            </a:srgbClr>
          </a:solidFill>
          <a:ln>
            <a:solidFill>
              <a:srgbClr val="D8B4E0"/>
            </a:solidFill>
          </a:ln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Assess clinical improvement, repeat dialysis effluent cell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ount and culture at days 3-5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51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8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8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4" grpId="0" animBg="1"/>
      <p:bldP spid="16" grpId="0" animBg="1"/>
      <p:bldP spid="18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5638" y="407287"/>
            <a:ext cx="4911942" cy="2677656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resolve; bags clear):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-Continue antibiotics;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-Reevaluate for exit-site or occult tunnel infection, intra –abdominal abscess, catheter colonization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291" y="4282035"/>
            <a:ext cx="3454694" cy="830997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Duration of therapy : 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At least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21 days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9160" y="4180344"/>
            <a:ext cx="4974839" cy="2677656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Peritonitis with exit-site or tunnel infection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may prove to be refractory  and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catheter removal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should be considered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Allow a minimum rest period of 3 weeks before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reinitiating PD </a:t>
            </a:r>
          </a:p>
          <a:p>
            <a:endParaRPr lang="en-US" sz="2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9512" y="36742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6031076" y="3306216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3229291" y="3306216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2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6" grpId="0" animBg="1"/>
      <p:bldP spid="20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153" y="1064115"/>
            <a:ext cx="6996522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No 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persist; effluent remains cloudy):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Reculture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and evaluate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507" y="4296706"/>
            <a:ext cx="7602020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No clinical improvement by 5 days on appropriate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ntibiotics: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  <a:endParaRPr lang="en-US" sz="2400" b="1" dirty="0">
              <a:solidFill>
                <a:srgbClr val="B70000"/>
              </a:solidFill>
              <a:latin typeface="Arial"/>
              <a:cs typeface="Aria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22999" y="2803014"/>
            <a:ext cx="297257" cy="978408"/>
          </a:xfrm>
          <a:prstGeom prst="downArrow">
            <a:avLst/>
          </a:prstGeom>
          <a:solidFill>
            <a:srgbClr val="CFCB7A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3991" y="10062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6364" y="544574"/>
            <a:ext cx="8589818" cy="584776"/>
          </a:xfrm>
          <a:prstGeom prst="rect">
            <a:avLst/>
          </a:prstGeom>
          <a:solidFill>
            <a:srgbClr val="9EB5DD"/>
          </a:solidFill>
          <a:effectLst>
            <a:outerShdw blurRad="254000" dist="254000" dir="8100000" algn="tr" rotWithShape="0">
              <a:schemeClr val="tx2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14948"/>
                </a:solidFill>
                <a:latin typeface="Arial"/>
                <a:cs typeface="Arial"/>
              </a:rPr>
              <a:t> </a:t>
            </a:r>
            <a:r>
              <a:rPr lang="el-GR" sz="3200" b="1" dirty="0" smtClean="0">
                <a:solidFill>
                  <a:srgbClr val="914948"/>
                </a:solidFill>
                <a:latin typeface="Arial"/>
                <a:cs typeface="Arial"/>
              </a:rPr>
              <a:t>     </a:t>
            </a:r>
            <a:r>
              <a:rPr lang="en-US" sz="2800" b="1" dirty="0" smtClean="0">
                <a:solidFill>
                  <a:srgbClr val="914948"/>
                </a:solidFill>
                <a:latin typeface="Arial"/>
                <a:cs typeface="Arial"/>
              </a:rPr>
              <a:t>REFRACTORY(AN</a:t>
            </a:r>
            <a:r>
              <a:rPr lang="el-GR" sz="2800" b="1" dirty="0" smtClean="0">
                <a:solidFill>
                  <a:srgbClr val="914948"/>
                </a:solidFill>
                <a:latin typeface="Arial"/>
                <a:cs typeface="Arial"/>
              </a:rPr>
              <a:t>ΘΕΚΤΙΚΗ) </a:t>
            </a:r>
            <a:r>
              <a:rPr lang="en-US" sz="2800" b="1" dirty="0" smtClean="0">
                <a:solidFill>
                  <a:srgbClr val="914948"/>
                </a:solidFill>
                <a:latin typeface="Arial"/>
                <a:cs typeface="Arial"/>
              </a:rPr>
              <a:t>PERITONITIS</a:t>
            </a:r>
            <a:endParaRPr lang="en-US" sz="2800" b="1" dirty="0">
              <a:solidFill>
                <a:srgbClr val="914948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0242" y="1799879"/>
            <a:ext cx="6760986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Failure of the effluent to clear after 5 days of appropriate antibiotics</a:t>
            </a:r>
            <a:endParaRPr lang="en-US" sz="2400" b="1" dirty="0">
              <a:solidFill>
                <a:srgbClr val="46396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091" y="3802313"/>
            <a:ext cx="7646645" cy="523220"/>
          </a:xfrm>
          <a:prstGeom prst="rect">
            <a:avLst/>
          </a:prstGeom>
          <a:solidFill>
            <a:srgbClr val="9EB5DD"/>
          </a:solidFill>
          <a:effectLst>
            <a:outerShdw blurRad="254000" dist="254000" dir="7500000" algn="tl" rotWithShape="0">
              <a:schemeClr val="tx2">
                <a:lumMod val="5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14948"/>
                </a:solidFill>
                <a:latin typeface="Arial"/>
                <a:cs typeface="Arial"/>
              </a:rPr>
              <a:t>RECURRENT</a:t>
            </a:r>
            <a:r>
              <a:rPr lang="el-GR" sz="2800" b="1" dirty="0" smtClean="0">
                <a:solidFill>
                  <a:srgbClr val="914948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914948"/>
                </a:solidFill>
                <a:latin typeface="Arial"/>
                <a:cs typeface="Arial"/>
              </a:rPr>
              <a:t>(Y</a:t>
            </a:r>
            <a:r>
              <a:rPr lang="el-GR" sz="2800" b="1" dirty="0" smtClean="0">
                <a:solidFill>
                  <a:srgbClr val="914948"/>
                </a:solidFill>
                <a:latin typeface="Arial"/>
                <a:cs typeface="Arial"/>
              </a:rPr>
              <a:t>ΠΟΣΤΡΟΦΟΣ) </a:t>
            </a:r>
            <a:r>
              <a:rPr lang="en-US" sz="2800" b="1" dirty="0">
                <a:solidFill>
                  <a:srgbClr val="914948"/>
                </a:solidFill>
                <a:latin typeface="Arial"/>
                <a:cs typeface="Arial"/>
              </a:rPr>
              <a:t>PERITONITIS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0242" y="5149349"/>
            <a:ext cx="6784077" cy="1200328"/>
          </a:xfrm>
          <a:prstGeom prst="rect">
            <a:avLst/>
          </a:prstGeom>
          <a:solidFill>
            <a:srgbClr val="D8B4E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10253F"/>
                </a:solidFill>
                <a:latin typeface="Arial"/>
                <a:cs typeface="Arial"/>
              </a:rPr>
              <a:t>Α</a:t>
            </a:r>
            <a:r>
              <a:rPr lang="en-US" sz="2400" b="1" dirty="0" smtClean="0">
                <a:solidFill>
                  <a:srgbClr val="10253F"/>
                </a:solidFill>
                <a:latin typeface="Arial"/>
                <a:cs typeface="Arial"/>
              </a:rPr>
              <a:t>n episode that occurs </a:t>
            </a:r>
            <a:r>
              <a:rPr lang="en-US" sz="2400" b="1" dirty="0" smtClean="0">
                <a:solidFill>
                  <a:srgbClr val="255C9D"/>
                </a:solidFill>
                <a:latin typeface="Arial"/>
                <a:cs typeface="Arial"/>
              </a:rPr>
              <a:t>within 4 weeks </a:t>
            </a:r>
            <a:r>
              <a:rPr lang="en-US" sz="2400" b="1" dirty="0" smtClean="0">
                <a:solidFill>
                  <a:srgbClr val="10253F"/>
                </a:solidFill>
                <a:latin typeface="Arial"/>
                <a:cs typeface="Arial"/>
              </a:rPr>
              <a:t>of completion of therapy of a prior episode but with a</a:t>
            </a:r>
            <a:r>
              <a:rPr lang="en-US" sz="2400" b="1" dirty="0" smtClean="0">
                <a:solidFill>
                  <a:srgbClr val="255C9D"/>
                </a:solidFill>
                <a:latin typeface="Arial"/>
                <a:cs typeface="Arial"/>
              </a:rPr>
              <a:t> different </a:t>
            </a:r>
            <a:r>
              <a:rPr lang="en-US" sz="2400" b="1" dirty="0" smtClean="0">
                <a:solidFill>
                  <a:srgbClr val="10253F"/>
                </a:solidFill>
                <a:latin typeface="Arial"/>
                <a:cs typeface="Arial"/>
              </a:rPr>
              <a:t>organism</a:t>
            </a:r>
            <a:endParaRPr lang="en-US" sz="2400" b="1" dirty="0">
              <a:solidFill>
                <a:srgbClr val="10253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68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46796"/>
              </p:ext>
            </p:extLst>
          </p:nvPr>
        </p:nvGraphicFramePr>
        <p:xfrm>
          <a:off x="452089" y="1269898"/>
          <a:ext cx="8309790" cy="4988560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2769930"/>
                <a:gridCol w="2769930"/>
                <a:gridCol w="2769930"/>
              </a:tblGrid>
              <a:tr h="6359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S </a:t>
                      </a:r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aureus</a:t>
                      </a:r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Non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S </a:t>
                      </a:r>
                      <a:r>
                        <a:rPr lang="en-US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aureus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N=503 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N=3091episodes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Relapse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100(20)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402(13)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338(67)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2166(70)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116(23)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659(21)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93(18)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542(18)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11(2.2)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71(3.3)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75460"/>
            <a:ext cx="6766575" cy="830997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Treatment characteristics and clinical outcomes of PD</a:t>
            </a:r>
          </a:p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ssociated peritonitis due to to 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Staphylococcus </a:t>
            </a:r>
            <a:r>
              <a:rPr lang="en-US" sz="1600" b="1" dirty="0" err="1" smtClean="0">
                <a:solidFill>
                  <a:srgbClr val="E46C0A"/>
                </a:solidFill>
                <a:latin typeface="Arial"/>
                <a:cs typeface="Arial"/>
              </a:rPr>
              <a:t>aureus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or other organisms 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in </a:t>
            </a:r>
            <a:r>
              <a:rPr lang="en-US" sz="1600" b="1" dirty="0" err="1" smtClean="0">
                <a:solidFill>
                  <a:srgbClr val="403152"/>
                </a:solidFill>
                <a:latin typeface="Arial"/>
                <a:cs typeface="Arial"/>
              </a:rPr>
              <a:t>Austalia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 2003-2006</a:t>
            </a:r>
            <a:endParaRPr lang="en-US" sz="16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2089" y="2238468"/>
            <a:ext cx="1270148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089" y="6334780"/>
            <a:ext cx="8309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Staphylococcus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aureus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peritonitis in Australian peritoneal dialysis patients: predictors, treatment and outcomes in 503 cases.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Govindarajulu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S et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al.Per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Dial Inter. 30;313-319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3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75460"/>
            <a:ext cx="6766575" cy="830997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Treatment characteristics and clinical outcomes of PD</a:t>
            </a:r>
          </a:p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ssociated peritonitis due to to 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MSSA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and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 MRSA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in Australia 2003-2006</a:t>
            </a:r>
            <a:endParaRPr lang="en-US" sz="16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66887"/>
              </p:ext>
            </p:extLst>
          </p:nvPr>
        </p:nvGraphicFramePr>
        <p:xfrm>
          <a:off x="360593" y="1269898"/>
          <a:ext cx="8675767" cy="5456913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3135907"/>
                <a:gridCol w="2769930"/>
                <a:gridCol w="2769930"/>
              </a:tblGrid>
              <a:tr h="6359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MSSA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MRSA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N=394 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N=109episodes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Relapse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79(20)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21(19)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Repeat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Number(%0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122(31)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26(24)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256(65)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82(75)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82(21)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34(31)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66(17)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27(25)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6(2)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5(5)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360593" y="3766653"/>
            <a:ext cx="1899843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0593" y="4435623"/>
            <a:ext cx="2052243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0593" y="5172632"/>
            <a:ext cx="2936595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0177" y="295754"/>
            <a:ext cx="6464931" cy="2062103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        Culture negative on Days I and 2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Clinical features of peritonitis (abdominal pain or cloudy 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ialysate), dialysate leukocytosis ( white blood cell count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&gt;100/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μ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L with  &gt;50% neutrophils) and negative dialysate 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ulture result for any organism (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including fungi and my</a:t>
            </a: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cobacteria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)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 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Program with &gt;20% culture negative peritonitis- reviewed and improved)</a:t>
            </a:r>
            <a:endParaRPr lang="en-US" sz="14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88962" y="2703248"/>
            <a:ext cx="431293" cy="598949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31746" y="19166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28346" y="3778359"/>
            <a:ext cx="4939273" cy="461665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initial therapy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288962" y="4485863"/>
            <a:ext cx="431293" cy="588991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0998" y="5281402"/>
            <a:ext cx="8314360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Day 3 : culture still negative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Clinical assessment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Repeat PD fluid white cell count and differential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24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3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6153" y="1064115"/>
            <a:ext cx="6996522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Infection resolving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Patient improvement clinically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542804" y="2803014"/>
            <a:ext cx="297257" cy="978408"/>
          </a:xfrm>
          <a:prstGeom prst="downArrow">
            <a:avLst/>
          </a:prstGeom>
          <a:solidFill>
            <a:srgbClr val="CFCB7A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20031" y="4296706"/>
            <a:ext cx="4288964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initial therapy for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</a:t>
            </a:r>
          </a:p>
        </p:txBody>
      </p:sp>
    </p:spTree>
    <p:extLst>
      <p:ext uri="{BB962C8B-B14F-4D97-AF65-F5344CB8AC3E}">
        <p14:creationId xmlns:p14="http://schemas.microsoft.com/office/powerpoint/2010/main" val="150481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60034" y="223684"/>
            <a:ext cx="6996522" cy="1569660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Infection not resolving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Special culture  technique for unusual causes (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e.g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viral, mycoplasma, mycobacteria, legionella, fungi)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125482" y="2068703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575152" y="1792359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7001" y="2915888"/>
            <a:ext cx="4265001" cy="461665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Now culture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positive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8295" y="2582899"/>
            <a:ext cx="4265001" cy="461665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Still culture </a:t>
            </a:r>
            <a:r>
              <a:rPr lang="en-US" sz="2400" b="1" dirty="0" smtClean="0">
                <a:solidFill>
                  <a:srgbClr val="376092"/>
                </a:solidFill>
                <a:latin typeface="Arial"/>
                <a:cs typeface="Arial"/>
              </a:rPr>
              <a:t>negative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2125482" y="3509032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645367" y="3147932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27137" y="4232190"/>
            <a:ext cx="2635675" cy="1938992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Adjust therapy according to sensitivity patterns.</a:t>
            </a:r>
          </a:p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Duration of therapy based on organism identified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1873" y="47283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88701" y="3785376"/>
            <a:ext cx="2635675" cy="1938992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Clinical improvement: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ontinue antibiotic therapy</a:t>
            </a:r>
          </a:p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Duration of therapy: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5460" y="3767148"/>
            <a:ext cx="2635675" cy="1323439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No clinical improvement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after 5 days:</a:t>
            </a:r>
          </a:p>
          <a:p>
            <a:pPr algn="ctr"/>
            <a:r>
              <a:rPr lang="en-US" sz="20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  <a:endParaRPr lang="en-US" sz="2000" b="1" dirty="0">
              <a:solidFill>
                <a:srgbClr val="B70000"/>
              </a:solidFill>
              <a:latin typeface="Arial"/>
              <a:cs typeface="Arial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7549070" y="5171680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941581" y="61711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12002" y="5940349"/>
            <a:ext cx="4265001" cy="707886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antibiotics for at least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after catheter removal</a:t>
            </a:r>
          </a:p>
        </p:txBody>
      </p:sp>
      <p:sp>
        <p:nvSpPr>
          <p:cNvPr id="41" name="Down Arrow 40"/>
          <p:cNvSpPr/>
          <p:nvPr/>
        </p:nvSpPr>
        <p:spPr>
          <a:xfrm>
            <a:off x="7503321" y="3101209"/>
            <a:ext cx="348766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8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8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8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8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8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7" grpId="0" animBg="1"/>
      <p:bldP spid="19" grpId="0" animBg="1"/>
      <p:bldP spid="23" grpId="0" animBg="1"/>
      <p:bldP spid="25" grpId="0" animBg="1"/>
      <p:bldP spid="28" grpId="0" animBg="1"/>
      <p:bldP spid="31" grpId="0" animBg="1"/>
      <p:bldP spid="33" grpId="0" animBg="1"/>
      <p:bldP spid="37" grpId="0" animBg="1"/>
      <p:bldP spid="39" grpId="0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75460"/>
            <a:ext cx="6766575" cy="830997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Treatment characteristics and clinical outcomes of 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culture-negative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and</a:t>
            </a:r>
            <a:r>
              <a:rPr lang="en-US" sz="1600" b="1" dirty="0" smtClean="0">
                <a:solidFill>
                  <a:srgbClr val="E46C0A"/>
                </a:solidFill>
                <a:latin typeface="Arial"/>
                <a:cs typeface="Arial"/>
              </a:rPr>
              <a:t> culture positive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PD associated  peritonitis in 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Australia 2003-2006</a:t>
            </a:r>
            <a:endParaRPr lang="en-US" sz="16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05451"/>
              </p:ext>
            </p:extLst>
          </p:nvPr>
        </p:nvGraphicFramePr>
        <p:xfrm>
          <a:off x="360593" y="1269898"/>
          <a:ext cx="8675767" cy="4766621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3135907"/>
                <a:gridCol w="2769930"/>
                <a:gridCol w="2769930"/>
              </a:tblGrid>
              <a:tr h="6359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Culture-negative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Culture-positive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N=425 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N=3159episodes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Relapse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62(14)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440(14)</a:t>
                      </a:r>
                      <a:endParaRPr lang="en-US" b="1" dirty="0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262(60)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2242(71)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54(12)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721(23)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1814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43(12)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592(19)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  4(1.0)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BBE9A3"/>
                          </a:solidFill>
                          <a:latin typeface="Arial"/>
                          <a:cs typeface="Arial"/>
                        </a:rPr>
                        <a:t>  78(2.5)</a:t>
                      </a:r>
                      <a:endParaRPr lang="en-US" b="1" dirty="0">
                        <a:solidFill>
                          <a:srgbClr val="BBE9A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360593" y="3766652"/>
            <a:ext cx="2072066" cy="516570"/>
          </a:xfrm>
          <a:prstGeom prst="ellipse">
            <a:avLst/>
          </a:prstGeom>
          <a:noFill/>
          <a:ln w="38100" cmpd="sng">
            <a:solidFill>
              <a:srgbClr val="BBE9A3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0593" y="2950484"/>
            <a:ext cx="2072066" cy="516570"/>
          </a:xfrm>
          <a:prstGeom prst="ellipse">
            <a:avLst/>
          </a:prstGeom>
          <a:noFill/>
          <a:ln w="38100" cmpd="sng">
            <a:solidFill>
              <a:srgbClr val="BBE9A3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0593" y="4478668"/>
            <a:ext cx="3040824" cy="516570"/>
          </a:xfrm>
          <a:prstGeom prst="ellipse">
            <a:avLst/>
          </a:prstGeom>
          <a:noFill/>
          <a:ln w="38100" cmpd="sng">
            <a:solidFill>
              <a:srgbClr val="BBE9A3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0593" y="5255257"/>
            <a:ext cx="1878314" cy="470056"/>
          </a:xfrm>
          <a:prstGeom prst="ellipse">
            <a:avLst/>
          </a:prstGeom>
          <a:noFill/>
          <a:ln w="38100" cmpd="sng">
            <a:solidFill>
              <a:srgbClr val="BBE9A3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2176" y="6298129"/>
            <a:ext cx="884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Culture negative peritonitis in peritoneal dialysis patients in Australia; predictors, treatment and outcomes in 425 cases.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Gahim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M et al. Am J Kidney Dis 2010:690-697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42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0621" y="300277"/>
            <a:ext cx="5332710" cy="461665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Pseudomonas Species on Culture</a:t>
            </a:r>
            <a:endParaRPr lang="en-US" sz="2400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41362" y="1149997"/>
            <a:ext cx="431293" cy="407285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62092" y="1681065"/>
            <a:ext cx="7068404" cy="461665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Without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catheter infection (exit-site/tunnel)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504609" y="2395808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57009" y="37940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5867" y="3193864"/>
            <a:ext cx="8314360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Give 2 different antibiotics acting in different ways that organism is sensitive to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e.g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oral quinolone,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ceftazidime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cefepime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, tobramycin,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piperacillin</a:t>
            </a:r>
            <a:endParaRPr lang="en-US" sz="2400" b="1" dirty="0" smtClean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513243" y="4616910"/>
            <a:ext cx="494540" cy="588991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5585" y="5334082"/>
            <a:ext cx="8742848" cy="830997"/>
          </a:xfrm>
          <a:prstGeom prst="rect">
            <a:avLst/>
          </a:prstGeom>
          <a:solidFill>
            <a:srgbClr val="D8B4E0">
              <a:alpha val="70000"/>
            </a:srgbClr>
          </a:solidFill>
          <a:ln>
            <a:solidFill>
              <a:srgbClr val="D8B4E0"/>
            </a:solidFill>
          </a:ln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Assess clinical improvement, repeat dialysis effluent cell</a:t>
            </a:r>
          </a:p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ount and culture at days 3-5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3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8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8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5" grpId="0" animBg="1"/>
      <p:bldP spid="18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5638" y="1321687"/>
            <a:ext cx="4911942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resolve; bags clear):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-Continue antibiotics;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38664" y="4373070"/>
            <a:ext cx="3454694" cy="830997"/>
          </a:xfrm>
          <a:prstGeom prst="rect">
            <a:avLst/>
          </a:prstGeom>
          <a:solidFill>
            <a:srgbClr val="D8B4E0">
              <a:alpha val="6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Duration of therapy : 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At least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21 days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9512" y="36742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4550091" y="3029872"/>
            <a:ext cx="366429" cy="552688"/>
          </a:xfrm>
          <a:prstGeom prst="down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153" y="463951"/>
            <a:ext cx="6996522" cy="120032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No 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persist; effluent remains cloudy):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Reculture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and evaluate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507" y="3469815"/>
            <a:ext cx="7602020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No clinical improvement by 5 days on appropriate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ntibiotics: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  <a:endParaRPr lang="en-US" sz="2400" b="1" dirty="0">
              <a:solidFill>
                <a:srgbClr val="B70000"/>
              </a:solidFill>
              <a:latin typeface="Arial"/>
              <a:cs typeface="Aria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23000" y="2066414"/>
            <a:ext cx="297257" cy="978408"/>
          </a:xfrm>
          <a:prstGeom prst="downArrow">
            <a:avLst/>
          </a:prstGeom>
          <a:solidFill>
            <a:srgbClr val="CFCB7A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4526" y="4719609"/>
            <a:ext cx="494540" cy="588991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2913" y="5569802"/>
            <a:ext cx="4872174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oral and/or systemic antibiotics for at least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</a:t>
            </a:r>
          </a:p>
        </p:txBody>
      </p:sp>
    </p:spTree>
    <p:extLst>
      <p:ext uri="{BB962C8B-B14F-4D97-AF65-F5344CB8AC3E}">
        <p14:creationId xmlns:p14="http://schemas.microsoft.com/office/powerpoint/2010/main" val="223674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0621" y="300277"/>
            <a:ext cx="5332710" cy="461665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Pseudomonas Species on Culture</a:t>
            </a:r>
            <a:endParaRPr lang="en-US" sz="2400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41362" y="1149997"/>
            <a:ext cx="431293" cy="407285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2092" y="1681065"/>
            <a:ext cx="7068404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With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catheter infection (exit-site/tunnel)</a:t>
            </a:r>
          </a:p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urrent or prior to peritonitis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441362" y="3113331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50365" y="3921528"/>
            <a:ext cx="3819743" cy="461665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488017" y="4758741"/>
            <a:ext cx="494540" cy="588991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90626" y="5578901"/>
            <a:ext cx="4872174" cy="830997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oral and/or systemic antibiotics for at least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 days</a:t>
            </a:r>
          </a:p>
        </p:txBody>
      </p:sp>
    </p:spTree>
    <p:extLst>
      <p:ext uri="{BB962C8B-B14F-4D97-AF65-F5344CB8AC3E}">
        <p14:creationId xmlns:p14="http://schemas.microsoft.com/office/powerpoint/2010/main" val="311980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5" grpId="0" animBg="1"/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2909" y="11314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6364" y="608235"/>
            <a:ext cx="8403362" cy="523220"/>
          </a:xfrm>
          <a:prstGeom prst="rect">
            <a:avLst/>
          </a:prstGeom>
          <a:solidFill>
            <a:srgbClr val="9EB5DD"/>
          </a:solidFill>
          <a:effectLst>
            <a:outerShdw blurRad="254000" dist="254000" dir="7500000" algn="tl" rotWithShape="0">
              <a:schemeClr val="tx2">
                <a:lumMod val="5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914948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914948"/>
                </a:solidFill>
                <a:latin typeface="Arial"/>
                <a:cs typeface="Arial"/>
              </a:rPr>
              <a:t>RELAPSING (</a:t>
            </a:r>
            <a:r>
              <a:rPr lang="el-GR" sz="2800" b="1" dirty="0" smtClean="0">
                <a:solidFill>
                  <a:srgbClr val="914948"/>
                </a:solidFill>
                <a:latin typeface="Arial"/>
                <a:cs typeface="Arial"/>
              </a:rPr>
              <a:t>ΥΠΟΤΡΟΠΙΑΖΟΥΣΑ) </a:t>
            </a:r>
            <a:r>
              <a:rPr lang="en-US" sz="2800" b="1" dirty="0">
                <a:solidFill>
                  <a:srgbClr val="914948"/>
                </a:solidFill>
                <a:latin typeface="Arial"/>
                <a:cs typeface="Arial"/>
              </a:rPr>
              <a:t>PERITONITIS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70303" y="1824182"/>
            <a:ext cx="6672970" cy="1200328"/>
          </a:xfrm>
          <a:prstGeom prst="rect">
            <a:avLst/>
          </a:prstGeom>
          <a:solidFill>
            <a:srgbClr val="D8B4E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An episode that occurs </a:t>
            </a:r>
            <a:r>
              <a:rPr lang="en-US" sz="2400" b="1" dirty="0" smtClean="0">
                <a:solidFill>
                  <a:srgbClr val="255C9D"/>
                </a:solidFill>
                <a:latin typeface="Arial"/>
                <a:cs typeface="Arial"/>
              </a:rPr>
              <a:t>within 4 weeks </a:t>
            </a:r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of completion of therapy of a prior episode with the </a:t>
            </a:r>
            <a:r>
              <a:rPr lang="en-US" sz="2400" b="1" dirty="0" smtClean="0">
                <a:solidFill>
                  <a:srgbClr val="255C9D"/>
                </a:solidFill>
                <a:latin typeface="Arial"/>
                <a:cs typeface="Arial"/>
              </a:rPr>
              <a:t>same </a:t>
            </a:r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organism or 1 sterile episode</a:t>
            </a:r>
            <a:endParaRPr lang="en-US" sz="2400" b="1" dirty="0">
              <a:solidFill>
                <a:srgbClr val="46396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041" y="3779298"/>
            <a:ext cx="8988959" cy="523220"/>
          </a:xfrm>
          <a:prstGeom prst="rect">
            <a:avLst/>
          </a:prstGeom>
          <a:solidFill>
            <a:srgbClr val="9EB5DD"/>
          </a:solidFill>
          <a:effectLst>
            <a:outerShdw blurRad="254000" dist="254000" dir="7500000" algn="tl" rotWithShape="0">
              <a:schemeClr val="tx2">
                <a:lumMod val="5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14948"/>
                </a:solidFill>
                <a:latin typeface="Arial"/>
                <a:cs typeface="Arial"/>
              </a:rPr>
              <a:t>REPEATED (</a:t>
            </a:r>
            <a:r>
              <a:rPr lang="el-GR" sz="2800" b="1" dirty="0" smtClean="0">
                <a:solidFill>
                  <a:srgbClr val="914948"/>
                </a:solidFill>
                <a:latin typeface="Arial"/>
                <a:cs typeface="Arial"/>
              </a:rPr>
              <a:t>ΕΠΑΝΑΛΑΜΒΑΝΟΜΕΝΗ) </a:t>
            </a:r>
            <a:r>
              <a:rPr lang="en-US" sz="2800" b="1" dirty="0">
                <a:solidFill>
                  <a:srgbClr val="914948"/>
                </a:solidFill>
                <a:latin typeface="Arial"/>
                <a:cs typeface="Arial"/>
              </a:rPr>
              <a:t>PERITONITIS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85927" y="5033894"/>
            <a:ext cx="7366470" cy="1200328"/>
          </a:xfrm>
          <a:prstGeom prst="rect">
            <a:avLst/>
          </a:prstGeom>
          <a:solidFill>
            <a:srgbClr val="D8B4E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An episode that occurs </a:t>
            </a:r>
            <a:r>
              <a:rPr lang="en-US" sz="2400" b="1" dirty="0" smtClean="0">
                <a:solidFill>
                  <a:srgbClr val="255C9D"/>
                </a:solidFill>
                <a:latin typeface="Arial"/>
                <a:cs typeface="Arial"/>
              </a:rPr>
              <a:t>more than 4 weeks </a:t>
            </a:r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after</a:t>
            </a:r>
          </a:p>
          <a:p>
            <a:r>
              <a:rPr lang="en-US" sz="2400" b="1" dirty="0">
                <a:solidFill>
                  <a:srgbClr val="463961"/>
                </a:solidFill>
                <a:latin typeface="Arial"/>
                <a:cs typeface="Arial"/>
              </a:rPr>
              <a:t>c</a:t>
            </a:r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ompletion of therapy of a prior episode with the </a:t>
            </a:r>
          </a:p>
          <a:p>
            <a:r>
              <a:rPr lang="en-US" sz="2400" b="1" dirty="0" smtClean="0">
                <a:solidFill>
                  <a:srgbClr val="255C9D"/>
                </a:solidFill>
                <a:latin typeface="Arial"/>
                <a:cs typeface="Arial"/>
              </a:rPr>
              <a:t>same</a:t>
            </a:r>
            <a:r>
              <a:rPr lang="en-US" sz="2400" b="1" dirty="0" smtClean="0">
                <a:solidFill>
                  <a:srgbClr val="463961"/>
                </a:solidFill>
                <a:latin typeface="Arial"/>
                <a:cs typeface="Arial"/>
              </a:rPr>
              <a:t> organism</a:t>
            </a:r>
            <a:endParaRPr lang="en-US" sz="2400" b="1" dirty="0">
              <a:solidFill>
                <a:srgbClr val="46396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37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27516"/>
              </p:ext>
            </p:extLst>
          </p:nvPr>
        </p:nvGraphicFramePr>
        <p:xfrm>
          <a:off x="344448" y="1269898"/>
          <a:ext cx="8691913" cy="4851655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3152053"/>
                <a:gridCol w="2769930"/>
                <a:gridCol w="2769930"/>
              </a:tblGrid>
              <a:tr h="6359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Pseudomonas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Non-Pseudomonas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N=191episodes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N=3403episodes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Relapse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604A7B"/>
                          </a:solidFill>
                          <a:latin typeface="Arial"/>
                          <a:cs typeface="Arial"/>
                        </a:rPr>
                        <a:t>17(9)</a:t>
                      </a:r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604A7B"/>
                          </a:solidFill>
                          <a:latin typeface="Arial"/>
                          <a:cs typeface="Arial"/>
                        </a:rPr>
                        <a:t>485(14)</a:t>
                      </a:r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577D"/>
                          </a:solidFill>
                          <a:latin typeface="Arial"/>
                          <a:cs typeface="Arial"/>
                        </a:rPr>
                        <a:t>150(79)</a:t>
                      </a:r>
                      <a:endParaRPr lang="en-US" b="1" dirty="0">
                        <a:solidFill>
                          <a:srgbClr val="B7577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577D"/>
                          </a:solidFill>
                          <a:latin typeface="Arial"/>
                          <a:cs typeface="Arial"/>
                        </a:rPr>
                        <a:t>2354(69)</a:t>
                      </a:r>
                      <a:endParaRPr lang="en-US" b="1" dirty="0">
                        <a:solidFill>
                          <a:srgbClr val="B7577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84(44)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691(20)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1814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66(35)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569(17)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43047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FFFEAA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FEAA"/>
                          </a:solidFill>
                          <a:latin typeface="Arial"/>
                          <a:cs typeface="Arial"/>
                        </a:rPr>
                        <a:t>6(3)</a:t>
                      </a:r>
                      <a:endParaRPr lang="en-US" b="1" dirty="0">
                        <a:solidFill>
                          <a:srgbClr val="FFFEAA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b="1" dirty="0" smtClean="0">
                          <a:solidFill>
                            <a:srgbClr val="FFFEAA"/>
                          </a:solidFill>
                          <a:latin typeface="Arial"/>
                          <a:cs typeface="Arial"/>
                        </a:rPr>
                        <a:t> 76(2)</a:t>
                      </a:r>
                      <a:endParaRPr lang="en-US" b="1" dirty="0">
                        <a:solidFill>
                          <a:srgbClr val="FFFEAA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88370" y="5275047"/>
            <a:ext cx="1335630" cy="516570"/>
          </a:xfrm>
          <a:prstGeom prst="ellipse">
            <a:avLst/>
          </a:prstGeom>
          <a:noFill/>
          <a:ln w="38100" cmpd="sng">
            <a:solidFill>
              <a:srgbClr val="FFFEAA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0593" y="3770120"/>
            <a:ext cx="2072066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0593" y="4483662"/>
            <a:ext cx="2847073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8370" y="3041779"/>
            <a:ext cx="2072066" cy="516570"/>
          </a:xfrm>
          <a:prstGeom prst="ellipse">
            <a:avLst/>
          </a:prstGeom>
          <a:noFill/>
          <a:ln w="38100" cmpd="sng">
            <a:solidFill>
              <a:srgbClr val="B7577D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0593" y="6326709"/>
            <a:ext cx="866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Pseudomonas Peritonitis is Australia: predictors, treatment and outcomes in 191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cases.Siva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B et al.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Clin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J Am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Soc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Nephrol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2009;4:957-964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024" y="75460"/>
            <a:ext cx="4071269" cy="830997"/>
          </a:xfrm>
          <a:prstGeom prst="rect">
            <a:avLst/>
          </a:prstGeom>
          <a:solidFill>
            <a:srgbClr val="E9D6BC">
              <a:alpha val="80000"/>
            </a:srgbClr>
          </a:solidFill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604A7B"/>
                </a:solidFill>
                <a:latin typeface="Arial"/>
                <a:cs typeface="Arial"/>
              </a:rPr>
              <a:t>Prompt catheter removal 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and </a:t>
            </a:r>
            <a:r>
              <a:rPr lang="en-US" sz="1600" b="1" dirty="0" smtClean="0">
                <a:solidFill>
                  <a:srgbClr val="604A7B"/>
                </a:solidFill>
                <a:latin typeface="Arial"/>
                <a:cs typeface="Arial"/>
              </a:rPr>
              <a:t>use of two anti-</a:t>
            </a:r>
            <a:r>
              <a:rPr lang="en-US" sz="1600" b="1" dirty="0" err="1" smtClean="0">
                <a:solidFill>
                  <a:srgbClr val="604A7B"/>
                </a:solidFill>
                <a:latin typeface="Arial"/>
                <a:cs typeface="Arial"/>
              </a:rPr>
              <a:t>pseudomonal</a:t>
            </a:r>
            <a:r>
              <a:rPr lang="en-US" sz="1600" b="1" dirty="0" smtClean="0">
                <a:solidFill>
                  <a:srgbClr val="604A7B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antibiotics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 are associated with better outcomes</a:t>
            </a:r>
            <a:endParaRPr lang="en-US" sz="16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41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4821" y="88583"/>
            <a:ext cx="6529552" cy="1107996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Single Gram-Negative Organism on Culture</a:t>
            </a:r>
          </a:p>
          <a:p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Touch contamination-Exit site infection-</a:t>
            </a:r>
            <a:r>
              <a:rPr lang="en-US" sz="1400" b="1" dirty="0" err="1" smtClean="0">
                <a:solidFill>
                  <a:srgbClr val="403152"/>
                </a:solidFill>
                <a:latin typeface="Arial"/>
                <a:cs typeface="Arial"/>
              </a:rPr>
              <a:t>Transmural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 migration from</a:t>
            </a:r>
          </a:p>
          <a:p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 constipation, diverticulitis or colitis</a:t>
            </a:r>
          </a:p>
          <a:p>
            <a:endParaRPr lang="en-US" sz="14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374821" y="1019650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7473080" y="1019650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9658" y="1738572"/>
            <a:ext cx="3819742" cy="830997"/>
          </a:xfrm>
          <a:prstGeom prst="rect">
            <a:avLst/>
          </a:prstGeom>
          <a:solidFill>
            <a:srgbClr val="EEC2C7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Other –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E.coli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Proteus,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Klebsiella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etc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51939" y="1633686"/>
            <a:ext cx="3819742" cy="1107996"/>
          </a:xfrm>
          <a:prstGeom prst="rect">
            <a:avLst/>
          </a:prstGeom>
          <a:solidFill>
            <a:srgbClr val="EEC2C7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Stenotrophomonas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(Prior therapy with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carbapenemes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fluoroquinolones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and 3 and 4 generation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cephalosporins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)</a:t>
            </a:r>
            <a:endParaRPr lang="en-US" sz="1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1374821" y="2705228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9125" y="3248774"/>
            <a:ext cx="3613533" cy="2677656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Adjust antibiotics to sensitivity pattern.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Cefalosporin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 (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ceftazidime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 or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cefepime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) </a:t>
            </a:r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may be indicated-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Fluoroquinolone</a:t>
            </a:r>
            <a:endParaRPr lang="en-US" sz="2400" b="1" dirty="0" smtClean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7473080" y="2802066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1" y="3267365"/>
            <a:ext cx="4241800" cy="2523768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Treat with 2 drugs with differing mechanisms based on sensitivity pattern ( 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oral trimethoprim/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sulfamethoxazol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is preferred)</a:t>
            </a:r>
          </a:p>
          <a:p>
            <a:pPr algn="ctr"/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(IP </a:t>
            </a:r>
            <a:r>
              <a:rPr lang="en-US" sz="1400" b="1" dirty="0" err="1" smtClean="0">
                <a:solidFill>
                  <a:srgbClr val="403152"/>
                </a:solidFill>
                <a:latin typeface="Arial"/>
                <a:cs typeface="Arial"/>
              </a:rPr>
              <a:t>ticarcillin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/</a:t>
            </a:r>
            <a:r>
              <a:rPr lang="en-US" sz="1400" b="1" dirty="0" err="1" smtClean="0">
                <a:solidFill>
                  <a:srgbClr val="403152"/>
                </a:solidFill>
                <a:latin typeface="Arial"/>
                <a:cs typeface="Arial"/>
              </a:rPr>
              <a:t>clavulanate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, per </a:t>
            </a:r>
            <a:r>
              <a:rPr lang="en-US" sz="1400" b="1" dirty="0" err="1" smtClean="0">
                <a:solidFill>
                  <a:srgbClr val="403152"/>
                </a:solidFill>
                <a:latin typeface="Arial"/>
                <a:cs typeface="Arial"/>
              </a:rPr>
              <a:t>os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 minocycline)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4089400" y="5135814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39125" y="6018515"/>
            <a:ext cx="8742848" cy="830997"/>
          </a:xfrm>
          <a:prstGeom prst="rect">
            <a:avLst/>
          </a:prstGeom>
          <a:solidFill>
            <a:srgbClr val="D8B4E0">
              <a:alpha val="70000"/>
            </a:srgbClr>
          </a:solidFill>
          <a:ln>
            <a:solidFill>
              <a:srgbClr val="D8B4E0"/>
            </a:solidFill>
          </a:ln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Assess clinical improvement, repeat dialysis effluent cell</a:t>
            </a:r>
          </a:p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ount and culture at days 3-5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753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8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8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5" grpId="0" animBg="1"/>
      <p:bldP spid="18" grpId="0" animBg="1"/>
      <p:bldP spid="20" grpId="0" animBg="1"/>
      <p:bldP spid="23" grpId="0" animBg="1"/>
      <p:bldP spid="25" grpId="0" animBg="1"/>
      <p:bldP spid="28" grpId="0" animBg="1"/>
      <p:bldP spid="30" grpId="0" animBg="1"/>
      <p:bldP spid="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658" y="205683"/>
            <a:ext cx="3819742" cy="830997"/>
          </a:xfrm>
          <a:prstGeom prst="rect">
            <a:avLst/>
          </a:prstGeom>
          <a:solidFill>
            <a:srgbClr val="EEC2C7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Other –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E.coli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Proteus,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Klebsiella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etc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6458" y="231124"/>
            <a:ext cx="3819742" cy="461665"/>
          </a:xfrm>
          <a:prstGeom prst="rect">
            <a:avLst/>
          </a:prstGeom>
          <a:solidFill>
            <a:srgbClr val="EEC2C7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Stenotrophomonas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943528" y="1115445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8100820" y="851906"/>
            <a:ext cx="431293" cy="527077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658" y="1673062"/>
            <a:ext cx="3774162" cy="2308324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resolve; bags clear):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-Continue antibiotics;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-Duration of therapy: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14-21 days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1105" y="1678202"/>
            <a:ext cx="3774162" cy="2308324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Clinical improvement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resolve; bags clear):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-Continue antibiotics;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-Duration of therapy: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21-28 days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2" name="Curved Right Arrow 21"/>
          <p:cNvSpPr/>
          <p:nvPr/>
        </p:nvSpPr>
        <p:spPr>
          <a:xfrm>
            <a:off x="643301" y="4167124"/>
            <a:ext cx="731520" cy="1216152"/>
          </a:xfrm>
          <a:prstGeom prst="curvedRight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7718040" y="4167124"/>
            <a:ext cx="731520" cy="1216152"/>
          </a:xfrm>
          <a:prstGeom prst="curvedLeftArrow">
            <a:avLst/>
          </a:prstGeom>
          <a:solidFill>
            <a:srgbClr val="BDBA6F"/>
          </a:solidFill>
          <a:effectLst>
            <a:outerShdw blurRad="127000" dist="254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30391" y="4598446"/>
            <a:ext cx="5410199" cy="1569660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04A7B"/>
                </a:solidFill>
                <a:latin typeface="Arial"/>
                <a:cs typeface="Arial"/>
              </a:rPr>
              <a:t>No clinical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improvement</a:t>
            </a:r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 by 5 days on appropriate antibiotics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(symptoms persist; effluent remains cloudy) :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Remove catheter</a:t>
            </a:r>
            <a:endParaRPr lang="en-US" sz="2400" b="1" dirty="0">
              <a:solidFill>
                <a:srgbClr val="B7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985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6" grpId="0" animBg="1"/>
      <p:bldP spid="18" grpId="0" animBg="1"/>
      <p:bldP spid="22" grpId="0" animBg="1"/>
      <p:bldP spid="24" grpId="0" animBg="1"/>
      <p:bldP spid="2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33993" y="334032"/>
            <a:ext cx="2766503" cy="461665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Fungal peritonitis</a:t>
            </a:r>
            <a:endParaRPr lang="en-US" sz="2400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235095" y="1117577"/>
            <a:ext cx="405893" cy="348300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7896" y="1584236"/>
            <a:ext cx="3149600" cy="2585323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Immediately after fungi are identified by microscopy or culture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:Remove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catheter</a:t>
            </a:r>
          </a:p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Strongly suspected after recent antibiotic treatment  for bacterial peritonitis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1584236"/>
            <a:ext cx="4699000" cy="4555093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Amphotericin B 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and </a:t>
            </a: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flucytosine</a:t>
            </a:r>
            <a:endParaRPr lang="en-US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1400" b="1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Intraperitoneal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use of amphotericin causes chemical peritonitis</a:t>
            </a:r>
          </a:p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Trough serum </a:t>
            </a:r>
            <a:r>
              <a:rPr lang="en-US" sz="1400" b="1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flucytosine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concentrations &lt; 100</a:t>
            </a: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μ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g/mL to avoid bone marrow toxicity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Fluconazole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>
                <a:solidFill>
                  <a:srgbClr val="0000FF"/>
                </a:solidFill>
                <a:latin typeface="Arial"/>
                <a:cs typeface="Arial"/>
              </a:rPr>
              <a:t>Voriconazole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( 200mg IV twice daily for 5 weeks after catheter removal)</a:t>
            </a:r>
            <a:endParaRPr lang="en-US" sz="2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>
                <a:solidFill>
                  <a:srgbClr val="0000FF"/>
                </a:solidFill>
                <a:latin typeface="Arial"/>
                <a:cs typeface="Arial"/>
              </a:rPr>
              <a:t>Posaconazole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rgbClr val="403152"/>
                </a:solidFill>
                <a:latin typeface="Arial"/>
                <a:cs typeface="Arial"/>
              </a:rPr>
              <a:t>( 400mg twice daily for six months)</a:t>
            </a:r>
            <a:r>
              <a:rPr lang="en-US" sz="2400" b="1" dirty="0" smtClean="0">
                <a:solidFill>
                  <a:srgbClr val="403152"/>
                </a:solidFill>
                <a:latin typeface="Arial"/>
                <a:cs typeface="Arial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err="1" smtClean="0">
                <a:solidFill>
                  <a:srgbClr val="000090"/>
                </a:solidFill>
                <a:latin typeface="Arial"/>
                <a:cs typeface="Arial"/>
              </a:rPr>
              <a:t>Caspofungin</a:t>
            </a:r>
            <a:r>
              <a:rPr lang="en-US" sz="2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</a:p>
          <a:p>
            <a:r>
              <a:rPr lang="en-US" sz="1400" b="1" dirty="0" smtClean="0">
                <a:solidFill>
                  <a:srgbClr val="984807"/>
                </a:solidFill>
                <a:latin typeface="Arial"/>
                <a:cs typeface="Arial"/>
              </a:rPr>
              <a:t>Used successfully as </a:t>
            </a:r>
            <a:r>
              <a:rPr lang="en-US" sz="1400" b="1" dirty="0" err="1" smtClean="0">
                <a:solidFill>
                  <a:srgbClr val="984807"/>
                </a:solidFill>
                <a:latin typeface="Arial"/>
                <a:cs typeface="Arial"/>
              </a:rPr>
              <a:t>monotherpy</a:t>
            </a:r>
            <a:r>
              <a:rPr lang="en-US" sz="1400" b="1" dirty="0" smtClean="0">
                <a:solidFill>
                  <a:srgbClr val="984807"/>
                </a:solidFill>
                <a:latin typeface="Arial"/>
                <a:cs typeface="Arial"/>
              </a:rPr>
              <a:t> or in combination with amphotericin B</a:t>
            </a:r>
          </a:p>
          <a:p>
            <a:pPr algn="ctr"/>
            <a:endParaRPr lang="en-US" sz="24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924695" y="830533"/>
            <a:ext cx="405893" cy="348300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9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4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11045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00411"/>
              </p:ext>
            </p:extLst>
          </p:nvPr>
        </p:nvGraphicFramePr>
        <p:xfrm>
          <a:off x="344448" y="1784427"/>
          <a:ext cx="8691913" cy="4113511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3152053"/>
                <a:gridCol w="2769930"/>
                <a:gridCol w="2769930"/>
              </a:tblGrid>
              <a:tr h="6359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Fungal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Non-fungal peritonitis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N=162episodes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N=3432episodes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0386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Hospitalization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159(98)</a:t>
                      </a: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2345(68)</a:t>
                      </a: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142(88)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633(18)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1814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120(74)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515(15)</a:t>
                      </a:r>
                      <a:endParaRPr lang="en-US" b="1" dirty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  <a:tr h="43047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 14(9)</a:t>
                      </a: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68(2)</a:t>
                      </a:r>
                    </a:p>
                  </a:txBody>
                  <a:tcPr>
                    <a:solidFill>
                      <a:srgbClr val="DFB5BB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4448" y="6126041"/>
            <a:ext cx="869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Predictors and outcomes of fungal peritonitis in peritoneal dialysis patients. Miles R et al. 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Kidney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Int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2009 76:622-628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9242" y="2780029"/>
            <a:ext cx="2072066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9242" y="3473990"/>
            <a:ext cx="2072066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9242" y="4315150"/>
            <a:ext cx="3039119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9242" y="5046957"/>
            <a:ext cx="1037019" cy="51657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127000" dist="254000" dir="5400000" algn="tl" rotWithShape="0">
              <a:schemeClr val="tx2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9242" y="320298"/>
            <a:ext cx="3935938" cy="1323439"/>
          </a:xfrm>
          <a:prstGeom prst="rect">
            <a:avLst/>
          </a:prstGeom>
          <a:solidFill>
            <a:srgbClr val="E9D6BC">
              <a:alpha val="80000"/>
            </a:srgbClr>
          </a:solidFill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The risks of repeat fungal peritonitis </a:t>
            </a:r>
            <a:r>
              <a:rPr lang="en-US" sz="1600" b="1" dirty="0" smtClean="0">
                <a:solidFill>
                  <a:srgbClr val="604A7B"/>
                </a:solidFill>
                <a:latin typeface="Arial"/>
                <a:cs typeface="Arial"/>
              </a:rPr>
              <a:t>and death were lowest with catheter removal combined with antifungal therapy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when compared to either </a:t>
            </a:r>
            <a:r>
              <a:rPr lang="en-US" sz="1600" b="1" dirty="0" smtClean="0">
                <a:solidFill>
                  <a:srgbClr val="604A7B"/>
                </a:solidFill>
                <a:latin typeface="Arial"/>
                <a:cs typeface="Arial"/>
              </a:rPr>
              <a:t>intervention alone</a:t>
            </a:r>
            <a:endParaRPr lang="en-US" sz="1600" b="1" dirty="0">
              <a:solidFill>
                <a:srgbClr val="604A7B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4226" y="9039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50038" y="365388"/>
            <a:ext cx="4218581" cy="1077218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Treatment characteristics and clinical outcomes of PD-</a:t>
            </a:r>
          </a:p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ssociated peritonitis due to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fungi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or other organism </a:t>
            </a:r>
            <a:r>
              <a:rPr lang="en-US" sz="1600" b="1" dirty="0" smtClean="0">
                <a:solidFill>
                  <a:srgbClr val="403152"/>
                </a:solidFill>
                <a:latin typeface="Arial"/>
                <a:cs typeface="Arial"/>
              </a:rPr>
              <a:t>in Australia 2003-2006</a:t>
            </a:r>
            <a:endParaRPr lang="en-US" sz="16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17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8621" y="839426"/>
            <a:ext cx="6867419" cy="1015663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03152"/>
                </a:solidFill>
                <a:latin typeface="Arial"/>
                <a:cs typeface="Arial"/>
              </a:rPr>
              <a:t>Effect of timing of catheter removal on subsequent clinical outcomes in 142 patients with fungal peritonitis requiring catheter removal</a:t>
            </a:r>
            <a:endParaRPr lang="en-US" sz="2000" b="1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12098"/>
              </p:ext>
            </p:extLst>
          </p:nvPr>
        </p:nvGraphicFramePr>
        <p:xfrm>
          <a:off x="344448" y="2672518"/>
          <a:ext cx="8503542" cy="3125605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3100025"/>
                <a:gridCol w="2693617"/>
                <a:gridCol w="2709900"/>
              </a:tblGrid>
              <a:tr h="68175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Characteristic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       ≤ 5days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      &gt; 5days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/>
                    </a:solidFill>
                  </a:tcPr>
                </a:tc>
              </a:tr>
              <a:tr h="416570">
                <a:tc>
                  <a:txBody>
                    <a:bodyPr/>
                    <a:lstStyle/>
                    <a:p>
                      <a:endParaRPr lang="en-US" sz="2000" b="1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N=64episodes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N=78episodes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1657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4822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sz="2000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E8DDAB"/>
                          </a:solidFill>
                          <a:latin typeface="Arial"/>
                          <a:cs typeface="Arial"/>
                        </a:rPr>
                        <a:t>67(86)</a:t>
                      </a:r>
                      <a:endParaRPr lang="en-US" sz="2000" b="1" dirty="0">
                        <a:solidFill>
                          <a:srgbClr val="E8DDA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E8DDAB"/>
                          </a:solidFill>
                          <a:latin typeface="Arial"/>
                          <a:cs typeface="Arial"/>
                        </a:rPr>
                        <a:t>53(83)</a:t>
                      </a:r>
                      <a:endParaRPr lang="en-US" sz="2000" b="1" dirty="0">
                        <a:solidFill>
                          <a:srgbClr val="E8DDA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4614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604A7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E8DDA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B5BB">
                        <a:alpha val="70000"/>
                      </a:srgbClr>
                    </a:solidFill>
                  </a:tcPr>
                </a:tc>
              </a:tr>
              <a:tr h="41657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Number(%)</a:t>
                      </a:r>
                      <a:endParaRPr lang="en-US" sz="2000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4BCE5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E8DDAB"/>
                          </a:solidFill>
                          <a:latin typeface="Arial"/>
                          <a:cs typeface="Arial"/>
                        </a:rPr>
                        <a:t> 6(8)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E8DDAB"/>
                          </a:solidFill>
                          <a:latin typeface="Arial"/>
                          <a:cs typeface="Arial"/>
                        </a:rPr>
                        <a:t>  4(6)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8361" y="645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98634" y="8394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05341" y="3637074"/>
            <a:ext cx="2318949" cy="914400"/>
          </a:xfrm>
          <a:prstGeom prst="ellipse">
            <a:avLst/>
          </a:prstGeom>
          <a:noFill/>
          <a:ln w="38100" cmpd="sng">
            <a:solidFill>
              <a:srgbClr val="FFEDA6"/>
            </a:solidFill>
          </a:ln>
          <a:effectLst>
            <a:outerShdw blurRad="25400" dist="127000" dir="5400000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44448" y="4868675"/>
            <a:ext cx="1194784" cy="650734"/>
          </a:xfrm>
          <a:prstGeom prst="ellipse">
            <a:avLst/>
          </a:prstGeom>
          <a:noFill/>
          <a:ln w="38100" cmpd="sng">
            <a:solidFill>
              <a:srgbClr val="FFEDA6"/>
            </a:solidFill>
          </a:ln>
          <a:effectLst>
            <a:outerShdw blurRad="40000" dist="127000" dir="5400000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7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89600" y="584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9157" y="334032"/>
            <a:ext cx="7265614" cy="830997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Indications for </a:t>
            </a:r>
            <a:r>
              <a:rPr lang="en-US" sz="2400" b="1" dirty="0" smtClean="0">
                <a:solidFill>
                  <a:srgbClr val="B70000"/>
                </a:solidFill>
                <a:latin typeface="Arial"/>
                <a:cs typeface="Arial"/>
              </a:rPr>
              <a:t>Catheter Removal </a:t>
            </a:r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for Peritoneal Dialysis-Related Infections</a:t>
            </a:r>
            <a:endParaRPr lang="en-US" sz="2400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545" y="1612600"/>
            <a:ext cx="8212505" cy="4647426"/>
          </a:xfrm>
          <a:prstGeom prst="rect">
            <a:avLst/>
          </a:prstGeom>
          <a:solidFill>
            <a:srgbClr val="EEC2C7">
              <a:alpha val="70000"/>
            </a:srgbClr>
          </a:solidFill>
          <a:effectLst>
            <a:outerShdw blurRad="254000" dist="381000" dir="7500000" algn="tl" rotWithShape="0">
              <a:schemeClr val="tx2">
                <a:lumMod val="75000"/>
              </a:schemeClr>
            </a:outerShdw>
          </a:effectLst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Refractory peritonitis 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( Simultaneous catheter removal not possible)</a:t>
            </a:r>
            <a:endParaRPr lang="en-US" sz="1600" b="1" dirty="0" smtClean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Relapsing peritonitis 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( Catheter removal as a single procedure</a:t>
            </a:r>
          </a:p>
          <a:p>
            <a:r>
              <a:rPr lang="en-US" sz="1600" b="1" dirty="0">
                <a:solidFill>
                  <a:srgbClr val="335B56"/>
                </a:solidFill>
                <a:latin typeface="Arial"/>
                <a:cs typeface="Arial"/>
              </a:rPr>
              <a:t>c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an be done if the effluent can first be cleared. The procedure should be </a:t>
            </a:r>
          </a:p>
          <a:p>
            <a:r>
              <a:rPr lang="en-US" sz="1600" b="1" dirty="0">
                <a:solidFill>
                  <a:srgbClr val="335B56"/>
                </a:solidFill>
                <a:latin typeface="Arial"/>
                <a:cs typeface="Arial"/>
              </a:rPr>
              <a:t>d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one under antibiotic coverage)</a:t>
            </a:r>
            <a:endParaRPr lang="en-US" sz="2400" b="1" dirty="0" smtClean="0">
              <a:solidFill>
                <a:srgbClr val="335B56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Refractory exit-site and tunnel infection 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(Timely</a:t>
            </a:r>
          </a:p>
          <a:p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 replacement of the catheter can prevent peritonitis –Permitting simultaneous</a:t>
            </a:r>
          </a:p>
          <a:p>
            <a:r>
              <a:rPr lang="en-US" sz="1600" b="1" dirty="0">
                <a:solidFill>
                  <a:srgbClr val="335B56"/>
                </a:solidFill>
                <a:latin typeface="Arial"/>
                <a:cs typeface="Arial"/>
              </a:rPr>
              <a:t>r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eplacement) 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Fungal peritonitis </a:t>
            </a:r>
            <a:r>
              <a:rPr lang="en-US" sz="1600" b="1" dirty="0">
                <a:solidFill>
                  <a:srgbClr val="335B56"/>
                </a:solidFill>
                <a:latin typeface="Arial"/>
                <a:cs typeface="Arial"/>
              </a:rPr>
              <a:t>( Simultaneous catheter removal not </a:t>
            </a:r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possible</a:t>
            </a:r>
            <a:endParaRPr lang="en-US" sz="16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1600" b="1" dirty="0" smtClean="0">
                <a:solidFill>
                  <a:srgbClr val="335B56"/>
                </a:solidFill>
                <a:latin typeface="Arial"/>
                <a:cs typeface="Arial"/>
              </a:rPr>
              <a:t>2-3 weeks or later)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AA3459"/>
                </a:solidFill>
                <a:latin typeface="Arial"/>
                <a:cs typeface="Arial"/>
              </a:rPr>
              <a:t>Catheter removal may also be considered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for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Repeat peritonitis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Mycobacterial peritonitis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Multiple enteric organisms</a:t>
            </a:r>
          </a:p>
          <a:p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70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6619" y="900545"/>
            <a:ext cx="8519564" cy="954107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E46C0A"/>
                </a:solidFill>
                <a:latin typeface="Arial"/>
                <a:cs typeface="Arial"/>
              </a:rPr>
              <a:t>ISPD Definitions of  Recurrent, Relapsing and Repeated Peritonitis</a:t>
            </a:r>
            <a:endParaRPr lang="en-US" sz="2800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39426"/>
              </p:ext>
            </p:extLst>
          </p:nvPr>
        </p:nvGraphicFramePr>
        <p:xfrm>
          <a:off x="484909" y="3071091"/>
          <a:ext cx="8335818" cy="2854036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accent1">
                      <a:lumMod val="50000"/>
                      <a:alpha val="95000"/>
                    </a:schemeClr>
                  </a:outerShdw>
                </a:effectLst>
                <a:tableStyleId>{5C22544A-7EE6-4342-B048-85BDC9FD1C3A}</a:tableStyleId>
              </a:tblPr>
              <a:tblGrid>
                <a:gridCol w="3278909"/>
                <a:gridCol w="2201333"/>
                <a:gridCol w="2855576"/>
              </a:tblGrid>
              <a:tr h="19396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lang="en-US" sz="24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elapsed since completing</a:t>
                      </a:r>
                      <a:r>
                        <a:rPr lang="en-US" sz="2400" b="1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antibiotics for prior peritonitis episode</a:t>
                      </a:r>
                      <a:endParaRPr lang="en-US" sz="2400" b="1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A9C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Same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Organism</a:t>
                      </a:r>
                      <a:endParaRPr lang="en-US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Different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rgbClr val="376092"/>
                          </a:solidFill>
                          <a:latin typeface="Arial"/>
                          <a:ea typeface="+mn-ea"/>
                          <a:cs typeface="Arial"/>
                        </a:rPr>
                        <a:t>Organism</a:t>
                      </a:r>
                      <a:endParaRPr lang="en-US" sz="2400" b="1" kern="1200" dirty="0">
                        <a:solidFill>
                          <a:srgbClr val="376092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</a:tr>
              <a:tr h="44502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≤</a:t>
                      </a:r>
                      <a:r>
                        <a:rPr lang="en-US" sz="2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4w</a:t>
                      </a:r>
                      <a:endParaRPr lang="en-US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rgbClr val="AB3D41"/>
                          </a:solidFill>
                          <a:latin typeface="Arial"/>
                          <a:ea typeface="+mn-ea"/>
                          <a:cs typeface="Arial"/>
                        </a:rPr>
                        <a:t>Relapse</a:t>
                      </a:r>
                      <a:endParaRPr lang="en-US" sz="2400" b="1" kern="1200" dirty="0">
                        <a:solidFill>
                          <a:srgbClr val="AB3D4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rgbClr val="AB3D41"/>
                          </a:solidFill>
                          <a:latin typeface="Arial"/>
                          <a:ea typeface="+mn-ea"/>
                          <a:cs typeface="Arial"/>
                        </a:rPr>
                        <a:t>Recurrence</a:t>
                      </a:r>
                      <a:endParaRPr lang="en-US" sz="2400" b="1" kern="1200" dirty="0">
                        <a:solidFill>
                          <a:srgbClr val="AB3D4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36483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&gt; 4w</a:t>
                      </a:r>
                      <a:endParaRPr lang="en-US" sz="24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Repeated</a:t>
                      </a:r>
                      <a:endParaRPr lang="en-US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Non-Repeated</a:t>
                      </a:r>
                      <a:endParaRPr lang="en-US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2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85627"/>
              </p:ext>
            </p:extLst>
          </p:nvPr>
        </p:nvGraphicFramePr>
        <p:xfrm>
          <a:off x="134683" y="0"/>
          <a:ext cx="9009317" cy="7083519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127000" dir="7500000" algn="tl" rotWithShape="0">
                    <a:schemeClr val="accent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774623"/>
                <a:gridCol w="2689815"/>
                <a:gridCol w="1088962"/>
                <a:gridCol w="942157"/>
                <a:gridCol w="2513760"/>
              </a:tblGrid>
              <a:tr h="411959">
                <a:tc>
                  <a:txBody>
                    <a:bodyPr/>
                    <a:lstStyle/>
                    <a:p>
                      <a:endParaRPr lang="en-US" sz="10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Antibiotics</a:t>
                      </a:r>
                      <a:endParaRPr lang="en-US" sz="1100" b="1" dirty="0">
                        <a:solidFill>
                          <a:srgbClr val="96505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Duration</a:t>
                      </a:r>
                      <a:r>
                        <a:rPr lang="en-US" sz="1100" b="1" baseline="0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 of Therapy</a:t>
                      </a:r>
                      <a:endParaRPr lang="en-US" sz="1100" b="1" dirty="0">
                        <a:solidFill>
                          <a:srgbClr val="96505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Peritonitis with CI</a:t>
                      </a:r>
                      <a:r>
                        <a:rPr lang="en-US" sz="1100" b="1" baseline="0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-CR</a:t>
                      </a:r>
                      <a:endParaRPr lang="en-US" sz="1100" b="1" dirty="0">
                        <a:solidFill>
                          <a:srgbClr val="96505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6505B"/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sz="1100" b="1" dirty="0">
                        <a:solidFill>
                          <a:srgbClr val="96505B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131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Gram (+)</a:t>
                      </a:r>
                      <a:r>
                        <a:rPr lang="en-US" sz="1000" b="1" baseline="0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 organisms</a:t>
                      </a:r>
                      <a:endParaRPr lang="en-US" sz="10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Continue gram-positive coverage based on sensitivities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14 days</a:t>
                      </a:r>
                    </a:p>
                    <a:p>
                      <a:pPr algn="ctr"/>
                      <a:endParaRPr lang="en-US" dirty="0">
                        <a:solidFill>
                          <a:srgbClr val="456AC8"/>
                        </a:solidFill>
                      </a:endParaRPr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14-21 days</a:t>
                      </a:r>
                    </a:p>
                    <a:p>
                      <a:pPr algn="ctr"/>
                      <a:endParaRPr lang="en-US" dirty="0">
                        <a:solidFill>
                          <a:srgbClr val="456AC8"/>
                        </a:solidFill>
                      </a:endParaRPr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  <a:tr h="1281083"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Steptococccus-Enterococccus</a:t>
                      </a:r>
                      <a:endParaRPr lang="en-US" sz="11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Ampicillin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Aminoglycoside-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Enteroc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If ampicillin resistant enterococcus, start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vancomycin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;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If </a:t>
                      </a:r>
                      <a:r>
                        <a:rPr lang="en-US" sz="10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vancomycin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– resistant enterococcus, consider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quinupristin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dalfopristin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daptomycin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linezolid </a:t>
                      </a:r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14 days </a:t>
                      </a:r>
                      <a:r>
                        <a:rPr lang="en-US" sz="11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100" b="1" dirty="0" err="1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Streptoc</a:t>
                      </a:r>
                      <a:r>
                        <a:rPr lang="en-US" sz="11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21 days </a:t>
                      </a:r>
                      <a:r>
                        <a:rPr lang="en-US" sz="11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1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Enteroc</a:t>
                      </a:r>
                      <a:r>
                        <a:rPr lang="en-US" sz="11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21 days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  <a:tr h="111817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Staphylococcus </a:t>
                      </a:r>
                      <a:r>
                        <a:rPr lang="en-US" sz="1000" b="1" dirty="0" err="1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aureus</a:t>
                      </a:r>
                      <a:endParaRPr lang="en-US" sz="10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Continue gram-positive based on sensitivities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If methicillin resistant, adjust coverage to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vancomycin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(1gr IP every 5 days)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teicoplanin</a:t>
                      </a:r>
                      <a:endParaRPr lang="en-US" sz="1000" b="1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Add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Rifampin </a:t>
                      </a:r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21 days </a:t>
                      </a:r>
                      <a:endParaRPr lang="en-US" sz="1100" dirty="0">
                        <a:solidFill>
                          <a:srgbClr val="456AC8"/>
                        </a:solidFill>
                      </a:endParaRPr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Peritonitis with exit-site or tunnel infection 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may prove to be refractory  and </a:t>
                      </a:r>
                      <a:r>
                        <a:rPr lang="en-US" sz="1000" b="1" dirty="0" smtClean="0">
                          <a:solidFill>
                            <a:srgbClr val="AE0000"/>
                          </a:solidFill>
                          <a:latin typeface="Arial"/>
                          <a:cs typeface="Arial"/>
                        </a:rPr>
                        <a:t>catheter removal 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should be considered</a:t>
                      </a:r>
                      <a:endParaRPr lang="en-US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Allow a minimum rest period of 3 weeks before </a:t>
                      </a:r>
                      <a:r>
                        <a:rPr lang="en-US" sz="1000" b="1" dirty="0" smtClean="0">
                          <a:solidFill>
                            <a:srgbClr val="5D722E"/>
                          </a:solidFill>
                          <a:latin typeface="Arial"/>
                          <a:cs typeface="Arial"/>
                        </a:rPr>
                        <a:t>reinitiating PD 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  <a:tr h="941621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Pseudomonas species</a:t>
                      </a:r>
                      <a:endParaRPr lang="en-US" sz="10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Give 2 different antibiotics acting in different ways that organism is sensitive to </a:t>
                      </a:r>
                      <a:r>
                        <a:rPr lang="en-US" sz="10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e.g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oral quinolone,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ceftazidime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cefepime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, tobramycin,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piperacillin</a:t>
                      </a:r>
                      <a:endParaRPr lang="en-US" sz="1000" b="1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5D722E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catheter infection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lang="en-US" sz="1100" b="1" baseline="0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days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1000" dirty="0" smtClean="0">
                        <a:solidFill>
                          <a:srgbClr val="456AC8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catheter infection (exit-site/tunnel)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current or prior to peritonitis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Remove catheter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14 days</a:t>
                      </a:r>
                      <a:r>
                        <a:rPr lang="en-US" sz="8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800" dirty="0" smtClean="0">
                        <a:solidFill>
                          <a:srgbClr val="456AC8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B700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  <a:tr h="651316">
                <a:tc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E.coli</a:t>
                      </a:r>
                      <a:r>
                        <a:rPr lang="en-US" sz="1000" b="1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000" b="1" baseline="0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 Proteus, </a:t>
                      </a:r>
                      <a:r>
                        <a:rPr lang="en-US" sz="1000" b="1" baseline="0" dirty="0" err="1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Klebsiella</a:t>
                      </a:r>
                      <a:endParaRPr lang="en-US" sz="10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Cefalosporin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(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ceftazidime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or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cefipime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) </a:t>
                      </a:r>
                      <a:r>
                        <a:rPr lang="en-US" sz="10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may be indicated-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Fluoroquinolone</a:t>
                      </a:r>
                      <a:endParaRPr lang="en-US" sz="1000" b="1" dirty="0" smtClean="0">
                        <a:solidFill>
                          <a:srgbClr val="403152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14-21 days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  <a:tr h="676790">
                <a:tc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Stenotrophomonas</a:t>
                      </a:r>
                      <a:endParaRPr lang="en-US" sz="10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Treat with 2 drugs with differing mechanisms based on sensitivity pattern ( oral 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trimethoprim/ </a:t>
                      </a:r>
                      <a:r>
                        <a:rPr lang="en-US" sz="1000" b="1" dirty="0" err="1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sulfamethoxazol</a:t>
                      </a:r>
                      <a:r>
                        <a:rPr lang="en-US" sz="10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is preferred</a:t>
                      </a:r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456AC8"/>
                          </a:solidFill>
                          <a:latin typeface="Arial"/>
                          <a:cs typeface="Arial"/>
                        </a:rPr>
                        <a:t>21-28 days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  <a:tr h="88277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4F562E"/>
                          </a:solidFill>
                          <a:latin typeface="Arial"/>
                          <a:cs typeface="Arial"/>
                        </a:rPr>
                        <a:t>Fungal </a:t>
                      </a:r>
                      <a:endParaRPr lang="en-US" sz="1000" b="1" dirty="0">
                        <a:solidFill>
                          <a:srgbClr val="4F562E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DB8D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Amphotericin B and </a:t>
                      </a:r>
                      <a:r>
                        <a:rPr lang="en-US" sz="1000" b="1" kern="1200" dirty="0" err="1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flucytosine</a:t>
                      </a:r>
                      <a:endParaRPr lang="en-US" sz="1000" b="1" kern="1200" dirty="0" smtClean="0">
                        <a:solidFill>
                          <a:srgbClr val="00009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Fluconazole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err="1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Voriconazole</a:t>
                      </a:r>
                      <a:endParaRPr lang="en-US" sz="1000" b="1" kern="1200" dirty="0" smtClean="0">
                        <a:solidFill>
                          <a:srgbClr val="00009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kern="1200" dirty="0" err="1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Caspofungin</a:t>
                      </a:r>
                      <a:r>
                        <a:rPr lang="en-US" sz="1000" b="1" kern="1200" dirty="0" smtClean="0">
                          <a:solidFill>
                            <a:srgbClr val="000090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endParaRPr lang="en-US" sz="1000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Immediately after fungi are identified by microscopy or culture </a:t>
                      </a:r>
                      <a:r>
                        <a:rPr lang="en-US" sz="1200" b="1" dirty="0" smtClean="0">
                          <a:solidFill>
                            <a:srgbClr val="B7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200" b="1" kern="1200" dirty="0" smtClean="0">
                          <a:solidFill>
                            <a:srgbClr val="AE0000"/>
                          </a:solidFill>
                          <a:latin typeface="Arial"/>
                          <a:ea typeface="+mn-ea"/>
                          <a:cs typeface="Arial"/>
                        </a:rPr>
                        <a:t>Remove</a:t>
                      </a:r>
                      <a:r>
                        <a:rPr lang="en-US" sz="1200" b="1" dirty="0" smtClean="0">
                          <a:solidFill>
                            <a:srgbClr val="BC38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rgbClr val="AE0000"/>
                          </a:solidFill>
                          <a:latin typeface="Arial"/>
                          <a:ea typeface="+mn-ea"/>
                          <a:cs typeface="Arial"/>
                        </a:rPr>
                        <a:t>catheter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4DFEF">
                        <a:alpha val="84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9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200" y="51475"/>
            <a:ext cx="86360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Relapsing and 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Recurrent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Peritoneal Dialysis –Associated Peritonitis : A Multicenter Registry Study. Burke M et al. Am J Kidney Dis. 2011;58(3): 429-436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823322"/>
            <a:ext cx="86360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Repeated peritoneal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dialysis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associated peritonitis A multicenter registry study.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Thirugnanasambathan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T et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al.Am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J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Kidkey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Dis xx(x)xxx</a:t>
            </a:r>
          </a:p>
        </p:txBody>
      </p:sp>
      <p:sp>
        <p:nvSpPr>
          <p:cNvPr id="7" name="Rectangle 6"/>
          <p:cNvSpPr/>
          <p:nvPr/>
        </p:nvSpPr>
        <p:spPr>
          <a:xfrm>
            <a:off x="355600" y="1484532"/>
            <a:ext cx="86360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Streptococcal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peritonitis in Australian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peritoneal dialysis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patients: predictors, treatment and outcomes in 287 cases.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Stace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O’Shea et al. BMJ Nephrology 2009, 10;19</a:t>
            </a:r>
          </a:p>
        </p:txBody>
      </p:sp>
      <p:sp>
        <p:nvSpPr>
          <p:cNvPr id="8" name="Rectangle 7"/>
          <p:cNvSpPr/>
          <p:nvPr/>
        </p:nvSpPr>
        <p:spPr>
          <a:xfrm>
            <a:off x="330200" y="2146732"/>
            <a:ext cx="87376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Enterococcal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peritonitis in Australian peritoneal dialysis patients: predictors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, treatment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and outcomes in 116 cases.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Edey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M et al. NDT 2010 25:1272-1278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200" y="3747674"/>
            <a:ext cx="87122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Staphylococcus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aureus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peritonitis in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Australian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peritoneal dialysis patients: predictors, treatment and outcomes in 503 cases.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Govindarajulu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S et al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. Per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Dial Inter. 30;313-319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0200" y="4528400"/>
            <a:ext cx="86868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Culture negative peritonitis in peritoneal dialysis patients in Australia; predictors,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treatment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and outcomes in 425 cases.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Gahim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M et al. Am J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Kidney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Dis 2010:690-697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0200" y="5229999"/>
            <a:ext cx="87122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Pseudomonas Peritonitis is Australia: predictors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, treatment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and outcomes in 191 cases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. Siva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B et al.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Clin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J Am Sox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Nephrol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2009;4:957-964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5871191"/>
            <a:ext cx="8686800" cy="584776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Predictors and outcomes of fungal peritonitis in peritoneal dialysis patients. Miles R et al.  Kidney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Int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2009 76:622-628</a:t>
            </a:r>
          </a:p>
        </p:txBody>
      </p:sp>
      <p:sp>
        <p:nvSpPr>
          <p:cNvPr id="2" name="Rectangle 1"/>
          <p:cNvSpPr/>
          <p:nvPr/>
        </p:nvSpPr>
        <p:spPr>
          <a:xfrm>
            <a:off x="330200" y="2788813"/>
            <a:ext cx="8737600" cy="830997"/>
          </a:xfrm>
          <a:prstGeom prst="rect">
            <a:avLst/>
          </a:prstGeom>
          <a:blipFill rotWithShape="1">
            <a:blip r:embed="rId2">
              <a:alphaModFix amt="20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Predictive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value of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dialysate cell counts in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peritonitis complicating 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peritoneal dialysis. Kai Ming </a:t>
            </a:r>
            <a:r>
              <a:rPr lang="en-US" sz="1600" b="1" dirty="0" smtClean="0">
                <a:solidFill>
                  <a:srgbClr val="41451A"/>
                </a:solidFill>
                <a:latin typeface="Arial"/>
                <a:cs typeface="Arial"/>
              </a:rPr>
              <a:t>Chow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Clin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J Am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Soc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</a:t>
            </a:r>
            <a:r>
              <a:rPr lang="en-US" sz="1600" b="1" dirty="0" err="1">
                <a:solidFill>
                  <a:srgbClr val="41451A"/>
                </a:solidFill>
                <a:latin typeface="Arial"/>
                <a:cs typeface="Arial"/>
              </a:rPr>
              <a:t>Nephrol</a:t>
            </a:r>
            <a:r>
              <a:rPr lang="en-US" sz="1600" b="1" dirty="0">
                <a:solidFill>
                  <a:srgbClr val="41451A"/>
                </a:solidFill>
                <a:latin typeface="Arial"/>
                <a:cs typeface="Arial"/>
              </a:rPr>
              <a:t> 20061:768-773</a:t>
            </a:r>
          </a:p>
          <a:p>
            <a:endParaRPr lang="en-US" sz="1600" b="1" dirty="0">
              <a:solidFill>
                <a:srgbClr val="335B5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241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32683"/>
              </p:ext>
            </p:extLst>
          </p:nvPr>
        </p:nvGraphicFramePr>
        <p:xfrm>
          <a:off x="599018" y="1025696"/>
          <a:ext cx="8290983" cy="4072566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508000" dir="7500000" algn="tl" rotWithShape="0">
                    <a:schemeClr val="accent1">
                      <a:lumMod val="50000"/>
                      <a:alpha val="99000"/>
                    </a:schemeClr>
                  </a:outerShdw>
                </a:effectLst>
                <a:tableStyleId>{2D5ABB26-0587-4C30-8999-92F81FD0307C}</a:tableStyleId>
              </a:tblPr>
              <a:tblGrid>
                <a:gridCol w="2449776"/>
                <a:gridCol w="1878448"/>
                <a:gridCol w="1888601"/>
                <a:gridCol w="2074158"/>
              </a:tblGrid>
              <a:tr h="554184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AB3D4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Relapsed</a:t>
                      </a:r>
                      <a:endParaRPr lang="en-US" sz="2000" b="1" dirty="0">
                        <a:solidFill>
                          <a:srgbClr val="AB3D4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Recurrent</a:t>
                      </a:r>
                      <a:endParaRPr lang="en-US" sz="2000" b="1" dirty="0">
                        <a:solidFill>
                          <a:srgbClr val="AB3D4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3D41"/>
                          </a:solidFill>
                        </a:rPr>
                        <a:t>Non-rec, </a:t>
                      </a:r>
                      <a:r>
                        <a:rPr lang="en-US" sz="2000" b="1" dirty="0" err="1" smtClean="0">
                          <a:solidFill>
                            <a:srgbClr val="AB3D41"/>
                          </a:solidFill>
                        </a:rPr>
                        <a:t>rel</a:t>
                      </a:r>
                      <a:endParaRPr lang="en-US" sz="2000" b="1" dirty="0">
                        <a:solidFill>
                          <a:srgbClr val="AB3D41"/>
                        </a:solidFill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lang="en-US" sz="2000" b="1" dirty="0">
                        <a:solidFill>
                          <a:srgbClr val="AB3D4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 356 </a:t>
                      </a:r>
                      <a:r>
                        <a:rPr lang="en-US" sz="20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epis</a:t>
                      </a:r>
                      <a:endParaRPr 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N=165</a:t>
                      </a:r>
                      <a:r>
                        <a:rPr lang="en-US" sz="2000" b="1" baseline="0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epis</a:t>
                      </a:r>
                      <a:endParaRPr lang="en-US" sz="2000" b="1" dirty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N=2021</a:t>
                      </a:r>
                      <a:r>
                        <a:rPr lang="en-US" sz="2000" b="1" baseline="0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epis</a:t>
                      </a:r>
                      <a:endParaRPr lang="en-US" sz="2000" b="1" dirty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</a:tr>
              <a:tr h="53109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Hospitalization 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      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20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2000" b="1" baseline="0" dirty="0" smtClean="0">
                          <a:solidFill>
                            <a:srgbClr val="E9D6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E9D6BC"/>
                          </a:solidFill>
                          <a:latin typeface="Arial"/>
                          <a:cs typeface="Arial"/>
                        </a:rPr>
                        <a:t>248  (70)</a:t>
                      </a:r>
                      <a:endParaRPr lang="en-US" sz="2000" dirty="0" smtClean="0">
                        <a:solidFill>
                          <a:srgbClr val="E9D6BC"/>
                        </a:solidFill>
                      </a:endParaRP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E9D6BC"/>
                          </a:solidFill>
                        </a:rPr>
                        <a:t>    </a:t>
                      </a:r>
                      <a:r>
                        <a:rPr lang="en-US" sz="2000" b="1" dirty="0" smtClean="0">
                          <a:solidFill>
                            <a:srgbClr val="E9D6BC"/>
                          </a:solidFill>
                          <a:latin typeface="Arial"/>
                          <a:cs typeface="Arial"/>
                        </a:rPr>
                        <a:t>115 (70)</a:t>
                      </a:r>
                      <a:endParaRPr lang="en-US" sz="2000" dirty="0" smtClean="0">
                        <a:solidFill>
                          <a:srgbClr val="E9D6BC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1473 (73)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4179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Duration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(d)</a:t>
                      </a:r>
                      <a:endParaRPr lang="en-US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</a:t>
                      </a:r>
                      <a:endParaRPr lang="en-US" sz="2000" dirty="0"/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  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      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40291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9111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2000" b="1" baseline="0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lang="en-US" sz="2000" b="1" dirty="0" smtClean="0">
                        <a:solidFill>
                          <a:srgbClr val="255C9D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2000" b="1" dirty="0"/>
                    </a:p>
                  </a:txBody>
                  <a:tcPr>
                    <a:solidFill>
                      <a:srgbClr val="A3BBE4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rgbClr val="B30000"/>
                          </a:solidFill>
                          <a:latin typeface="+mn-lt"/>
                          <a:cs typeface="+mn-cs"/>
                        </a:rPr>
                        <a:t>      </a:t>
                      </a:r>
                      <a:r>
                        <a:rPr lang="en-US" sz="20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108 (30)</a:t>
                      </a:r>
                      <a:endParaRPr lang="en-US" sz="20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     61 (37)   </a:t>
                      </a:r>
                      <a:endParaRPr lang="en-US" sz="20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       54 (22)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3455" y="6442609"/>
            <a:ext cx="7681369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04A7B"/>
                </a:solidFill>
                <a:latin typeface="Arial"/>
                <a:cs typeface="Arial"/>
              </a:rPr>
              <a:t>Rela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psing and  Recurrent Peritoneal Dialysis –Associated Peritonitis : A Multicenter Registry Study. Burke M et al. Am J Kidney Dis. 2011;58(3): 429-436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3456" y="3477188"/>
            <a:ext cx="2347670" cy="883182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40000" dist="127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7275" y="2055091"/>
            <a:ext cx="2563089" cy="577273"/>
          </a:xfrm>
          <a:prstGeom prst="ellipse">
            <a:avLst/>
          </a:prstGeom>
          <a:noFill/>
          <a:ln w="38100" cmpd="sng">
            <a:solidFill>
              <a:srgbClr val="D2CE7C"/>
            </a:solidFill>
          </a:ln>
          <a:effectLst>
            <a:outerShdw blurRad="40000" dist="127000" dir="5400000" rotWithShape="0">
              <a:schemeClr val="accent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14214"/>
              </p:ext>
            </p:extLst>
          </p:nvPr>
        </p:nvGraphicFramePr>
        <p:xfrm>
          <a:off x="748095" y="193713"/>
          <a:ext cx="8395905" cy="6541507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tx2">
                      <a:lumMod val="50000"/>
                    </a:schemeClr>
                  </a:outerShdw>
                </a:effectLst>
                <a:tableStyleId>{46F890A9-2807-4EBB-B81D-B2AA78EC7F39}</a:tableStyleId>
              </a:tblPr>
              <a:tblGrid>
                <a:gridCol w="2205279"/>
                <a:gridCol w="2050473"/>
                <a:gridCol w="1987820"/>
                <a:gridCol w="2152333"/>
              </a:tblGrid>
              <a:tr h="514945">
                <a:tc>
                  <a:txBody>
                    <a:bodyPr/>
                    <a:lstStyle/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Relapsed</a:t>
                      </a: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Recurrent</a:t>
                      </a:r>
                    </a:p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          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Non-rec, </a:t>
                      </a:r>
                      <a:r>
                        <a:rPr lang="en-US" sz="1600" b="1" dirty="0" err="1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rel</a:t>
                      </a:r>
                      <a:endParaRPr lang="en-US" sz="1600" b="1" dirty="0" smtClean="0">
                        <a:solidFill>
                          <a:srgbClr val="AB3D41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</a:tr>
              <a:tr h="4908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Outcome</a:t>
                      </a: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N= 356 </a:t>
                      </a:r>
                      <a:r>
                        <a:rPr lang="en-US" sz="16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epis</a:t>
                      </a:r>
                      <a:endParaRPr lang="en-US" sz="1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N=165</a:t>
                      </a:r>
                      <a:r>
                        <a:rPr lang="en-US" sz="1600" b="1" baseline="0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epis</a:t>
                      </a:r>
                      <a:endParaRPr lang="en-US" sz="1600" b="1" dirty="0" smtClean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N=2021</a:t>
                      </a:r>
                      <a:r>
                        <a:rPr lang="en-US" sz="1600" b="1" baseline="0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epis</a:t>
                      </a:r>
                      <a:endParaRPr lang="en-US" sz="1600" b="1" dirty="0" smtClean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9C2EC"/>
                    </a:solidFill>
                  </a:tcPr>
                </a:tc>
              </a:tr>
              <a:tr h="68569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Temporary hemodialysis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7BFE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28608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600" b="1" baseline="0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lang="en-US" sz="1600" b="1" dirty="0">
                        <a:solidFill>
                          <a:srgbClr val="255C9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21 (6)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11 (7)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80 (4)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28608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Duration (d)</a:t>
                      </a:r>
                      <a:endParaRPr lang="en-US" sz="1600" b="1" dirty="0">
                        <a:solidFill>
                          <a:srgbClr val="255C9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78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99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66.5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8439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Permanent hemodialysis</a:t>
                      </a: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6665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600" b="1" baseline="0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lang="en-US" sz="1600" b="1" dirty="0" smtClean="0">
                        <a:solidFill>
                          <a:srgbClr val="255C9D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88 (25)</a:t>
                      </a:r>
                      <a:endParaRPr lang="en-US" sz="16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</a:t>
                      </a:r>
                      <a:r>
                        <a:rPr lang="en-US" sz="16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52 (32)</a:t>
                      </a:r>
                      <a:endParaRPr lang="en-US" sz="16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     379 (20)</a:t>
                      </a:r>
                      <a:endParaRPr lang="en-US" sz="16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193744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Death </a:t>
                      </a:r>
                      <a:r>
                        <a:rPr lang="en-US" sz="1600" b="1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(Death</a:t>
                      </a:r>
                      <a:r>
                        <a:rPr lang="en-US" sz="1600" b="1" baseline="0" dirty="0" smtClean="0">
                          <a:solidFill>
                            <a:srgbClr val="403152"/>
                          </a:solidFill>
                          <a:latin typeface="Arial"/>
                          <a:cs typeface="Arial"/>
                        </a:rPr>
                        <a:t> of a patient with active peritonitis , or admitted with peritonitis , or within 2 weeks of a peritonitis episode)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7BFE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  <a:tr h="4908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600" b="1" baseline="0" dirty="0" smtClean="0">
                          <a:solidFill>
                            <a:srgbClr val="255C9D"/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lang="en-US" sz="1600" b="1" dirty="0" smtClean="0">
                        <a:solidFill>
                          <a:srgbClr val="255C9D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</a:t>
                      </a:r>
                      <a:r>
                        <a:rPr lang="en-US" sz="1600" b="1" dirty="0" smtClean="0">
                          <a:solidFill>
                            <a:srgbClr val="E9D6BC"/>
                          </a:solidFill>
                          <a:latin typeface="Arial"/>
                          <a:cs typeface="Arial"/>
                        </a:rPr>
                        <a:t> 7 (2.0)</a:t>
                      </a:r>
                      <a:endParaRPr lang="en-US" sz="1600" b="1" dirty="0">
                        <a:solidFill>
                          <a:srgbClr val="E9D6BC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</a:t>
                      </a:r>
                      <a:r>
                        <a:rPr lang="en-US" sz="1600" b="1" dirty="0" smtClean="0">
                          <a:solidFill>
                            <a:srgbClr val="E9D6BC"/>
                          </a:solidFill>
                          <a:latin typeface="Arial"/>
                          <a:cs typeface="Arial"/>
                        </a:rPr>
                        <a:t>  2 (1.2)</a:t>
                      </a:r>
                      <a:endParaRPr lang="en-US" sz="1600" b="1" dirty="0">
                        <a:solidFill>
                          <a:srgbClr val="E9D6BC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rgbClr val="E9D6BC"/>
                          </a:solidFill>
                          <a:latin typeface="Arial"/>
                          <a:cs typeface="Arial"/>
                        </a:rPr>
                        <a:t> 7 (2.8)</a:t>
                      </a:r>
                      <a:endParaRPr lang="en-US" sz="1600" b="1" dirty="0">
                        <a:solidFill>
                          <a:srgbClr val="E9D6BC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5871" y="4250927"/>
            <a:ext cx="1277082" cy="376676"/>
          </a:xfrm>
          <a:prstGeom prst="ellipse">
            <a:avLst/>
          </a:prstGeom>
          <a:noFill/>
          <a:ln w="38100" cmpd="sng">
            <a:solidFill>
              <a:srgbClr val="D2CE7C"/>
            </a:solidFill>
          </a:ln>
          <a:effectLst>
            <a:outerShdw blurRad="40000" dist="127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5871" y="2516331"/>
            <a:ext cx="2030805" cy="862896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40000" dist="127000" dir="5400000" rotWithShape="0">
              <a:schemeClr val="accent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62 - Ορθογώνιο"/>
          <p:cNvSpPr/>
          <p:nvPr/>
        </p:nvSpPr>
        <p:spPr>
          <a:xfrm>
            <a:off x="1571604" y="142852"/>
            <a:ext cx="6357982" cy="2786082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  <a:effectLst>
            <a:outerShdw blurRad="381000" dist="469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63 - Ορθογώνιο"/>
          <p:cNvSpPr/>
          <p:nvPr/>
        </p:nvSpPr>
        <p:spPr>
          <a:xfrm>
            <a:off x="1571603" y="3049901"/>
            <a:ext cx="6357982" cy="2714644"/>
          </a:xfrm>
          <a:prstGeom prst="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>
            <a:noFill/>
          </a:ln>
          <a:effectLst>
            <a:outerShdw blurRad="381000" dist="469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64 - TextBox"/>
          <p:cNvSpPr txBox="1"/>
          <p:nvPr/>
        </p:nvSpPr>
        <p:spPr>
          <a:xfrm rot="16200000">
            <a:off x="-1279845" y="3220757"/>
            <a:ext cx="3643338" cy="369332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Frequency</a:t>
            </a:r>
            <a:endParaRPr lang="el-GR" b="1" dirty="0">
              <a:solidFill>
                <a:srgbClr val="4F6228"/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 rot="5400000">
            <a:off x="7042682" y="4256608"/>
            <a:ext cx="2714644" cy="369332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F6228"/>
                </a:solidFill>
              </a:rPr>
              <a:t>Repeat</a:t>
            </a:r>
            <a:endParaRPr lang="el-GR" dirty="0">
              <a:solidFill>
                <a:srgbClr val="4F6228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 rot="5400000">
            <a:off x="7006963" y="1434807"/>
            <a:ext cx="2786082" cy="369332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F6228"/>
                </a:solidFill>
              </a:rPr>
              <a:t>Non-Repeat</a:t>
            </a:r>
            <a:endParaRPr lang="el-GR" dirty="0">
              <a:solidFill>
                <a:srgbClr val="4F6228"/>
              </a:solidFill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1000100" y="214290"/>
            <a:ext cx="6429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120-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100-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80-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60-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40-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20-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0-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1571604" y="6345816"/>
            <a:ext cx="6357981" cy="369332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Time since previous peritonitis episode (months</a:t>
            </a:r>
            <a:r>
              <a:rPr lang="en-US" b="1" dirty="0" smtClean="0">
                <a:solidFill>
                  <a:srgbClr val="4F6228"/>
                </a:solidFill>
              </a:rPr>
              <a:t>)</a:t>
            </a:r>
            <a:r>
              <a:rPr lang="en-US" b="1" dirty="0" smtClean="0"/>
              <a:t>    </a:t>
            </a:r>
            <a:endParaRPr lang="el-GR" b="1" dirty="0"/>
          </a:p>
        </p:txBody>
      </p:sp>
      <p:sp>
        <p:nvSpPr>
          <p:cNvPr id="70" name="69 - TextBox"/>
          <p:cNvSpPr txBox="1"/>
          <p:nvPr/>
        </p:nvSpPr>
        <p:spPr>
          <a:xfrm>
            <a:off x="1000100" y="3071810"/>
            <a:ext cx="6429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120-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100-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80-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60-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40-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20-</a:t>
            </a:r>
          </a:p>
          <a:p>
            <a:pPr algn="r"/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0-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2000232" y="285728"/>
            <a:ext cx="142876" cy="2643206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71 - Ορθογώνιο"/>
          <p:cNvSpPr/>
          <p:nvPr/>
        </p:nvSpPr>
        <p:spPr>
          <a:xfrm>
            <a:off x="2152632" y="714356"/>
            <a:ext cx="133352" cy="2214578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3" name="72 - Ορθογώνιο"/>
          <p:cNvSpPr/>
          <p:nvPr/>
        </p:nvSpPr>
        <p:spPr>
          <a:xfrm>
            <a:off x="2428860" y="1571612"/>
            <a:ext cx="142876" cy="135732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73 - Ορθογώνιο"/>
          <p:cNvSpPr/>
          <p:nvPr/>
        </p:nvSpPr>
        <p:spPr>
          <a:xfrm>
            <a:off x="2285984" y="1571612"/>
            <a:ext cx="142876" cy="135732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5" name="74 - Ορθογώνιο"/>
          <p:cNvSpPr/>
          <p:nvPr/>
        </p:nvSpPr>
        <p:spPr>
          <a:xfrm>
            <a:off x="2571736" y="1928802"/>
            <a:ext cx="142876" cy="100013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75 - Ορθογώνιο"/>
          <p:cNvSpPr/>
          <p:nvPr/>
        </p:nvSpPr>
        <p:spPr>
          <a:xfrm>
            <a:off x="2714612" y="2071678"/>
            <a:ext cx="142876" cy="857256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76 - Ορθογώνιο"/>
          <p:cNvSpPr/>
          <p:nvPr/>
        </p:nvSpPr>
        <p:spPr>
          <a:xfrm>
            <a:off x="2857488" y="2214554"/>
            <a:ext cx="133352" cy="704856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77 - Ορθογώνιο"/>
          <p:cNvSpPr/>
          <p:nvPr/>
        </p:nvSpPr>
        <p:spPr>
          <a:xfrm>
            <a:off x="3000364" y="2357430"/>
            <a:ext cx="142876" cy="56198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78 - Ορθογώνιο"/>
          <p:cNvSpPr/>
          <p:nvPr/>
        </p:nvSpPr>
        <p:spPr>
          <a:xfrm>
            <a:off x="3143240" y="2357430"/>
            <a:ext cx="142876" cy="571504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79 - Ορθογώνιο"/>
          <p:cNvSpPr/>
          <p:nvPr/>
        </p:nvSpPr>
        <p:spPr>
          <a:xfrm>
            <a:off x="3286116" y="2285992"/>
            <a:ext cx="142876" cy="64294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1" name="80 - Ορθογώνιο"/>
          <p:cNvSpPr/>
          <p:nvPr/>
        </p:nvSpPr>
        <p:spPr>
          <a:xfrm>
            <a:off x="3428992" y="2428868"/>
            <a:ext cx="142876" cy="500066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2" name="81 - Ορθογώνιο"/>
          <p:cNvSpPr/>
          <p:nvPr/>
        </p:nvSpPr>
        <p:spPr>
          <a:xfrm>
            <a:off x="3581392" y="2571744"/>
            <a:ext cx="133352" cy="347666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3" name="82 - Ορθογώνιο"/>
          <p:cNvSpPr/>
          <p:nvPr/>
        </p:nvSpPr>
        <p:spPr>
          <a:xfrm>
            <a:off x="3714744" y="2643182"/>
            <a:ext cx="142876" cy="276228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83 - Ορθογώνιο"/>
          <p:cNvSpPr/>
          <p:nvPr/>
        </p:nvSpPr>
        <p:spPr>
          <a:xfrm>
            <a:off x="3857620" y="2571744"/>
            <a:ext cx="123828" cy="347666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84 - Ορθογώνιο"/>
          <p:cNvSpPr/>
          <p:nvPr/>
        </p:nvSpPr>
        <p:spPr>
          <a:xfrm>
            <a:off x="4000496" y="2714620"/>
            <a:ext cx="142876" cy="2047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85 - Ορθογώνιο"/>
          <p:cNvSpPr/>
          <p:nvPr/>
        </p:nvSpPr>
        <p:spPr>
          <a:xfrm>
            <a:off x="4143372" y="2714620"/>
            <a:ext cx="142876" cy="2047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7" name="86 - Ορθογώνιο"/>
          <p:cNvSpPr/>
          <p:nvPr/>
        </p:nvSpPr>
        <p:spPr>
          <a:xfrm>
            <a:off x="4286248" y="2643182"/>
            <a:ext cx="142876" cy="276228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" name="87 - Ορθογώνιο"/>
          <p:cNvSpPr/>
          <p:nvPr/>
        </p:nvSpPr>
        <p:spPr>
          <a:xfrm>
            <a:off x="4429124" y="2714620"/>
            <a:ext cx="142876" cy="2047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9" name="88 - Ορθογώνιο"/>
          <p:cNvSpPr/>
          <p:nvPr/>
        </p:nvSpPr>
        <p:spPr>
          <a:xfrm>
            <a:off x="4572000" y="2724144"/>
            <a:ext cx="142876" cy="2047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0" name="89 - Ορθογώνιο"/>
          <p:cNvSpPr/>
          <p:nvPr/>
        </p:nvSpPr>
        <p:spPr>
          <a:xfrm>
            <a:off x="4714876" y="2786058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1" name="90 - Ορθογώνιο"/>
          <p:cNvSpPr/>
          <p:nvPr/>
        </p:nvSpPr>
        <p:spPr>
          <a:xfrm>
            <a:off x="4857752" y="2714620"/>
            <a:ext cx="142876" cy="2047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2" name="91 - Ορθογώνιο"/>
          <p:cNvSpPr/>
          <p:nvPr/>
        </p:nvSpPr>
        <p:spPr>
          <a:xfrm>
            <a:off x="5000628" y="2786058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3" name="92 - Ορθογώνιο"/>
          <p:cNvSpPr/>
          <p:nvPr/>
        </p:nvSpPr>
        <p:spPr>
          <a:xfrm>
            <a:off x="5143504" y="2786058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4" name="93 - Ορθογώνιο"/>
          <p:cNvSpPr/>
          <p:nvPr/>
        </p:nvSpPr>
        <p:spPr>
          <a:xfrm>
            <a:off x="5286380" y="2857496"/>
            <a:ext cx="142876" cy="61914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5" name="94 - Ορθογώνιο"/>
          <p:cNvSpPr/>
          <p:nvPr/>
        </p:nvSpPr>
        <p:spPr>
          <a:xfrm>
            <a:off x="5429256" y="2786058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6" name="95 - Ορθογώνιο"/>
          <p:cNvSpPr/>
          <p:nvPr/>
        </p:nvSpPr>
        <p:spPr>
          <a:xfrm>
            <a:off x="6215074" y="2786058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7" name="96 - Ορθογώνιο"/>
          <p:cNvSpPr/>
          <p:nvPr/>
        </p:nvSpPr>
        <p:spPr>
          <a:xfrm>
            <a:off x="5857884" y="2786058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8" name="97 - Ορθογώνιο"/>
          <p:cNvSpPr/>
          <p:nvPr/>
        </p:nvSpPr>
        <p:spPr>
          <a:xfrm>
            <a:off x="3428992" y="5643578"/>
            <a:ext cx="142876" cy="133352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9" name="98 - Ορθογώνιο"/>
          <p:cNvSpPr/>
          <p:nvPr/>
        </p:nvSpPr>
        <p:spPr>
          <a:xfrm>
            <a:off x="3214678" y="5643578"/>
            <a:ext cx="142876" cy="133352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0" name="99 - Ορθογώνιο"/>
          <p:cNvSpPr/>
          <p:nvPr/>
        </p:nvSpPr>
        <p:spPr>
          <a:xfrm>
            <a:off x="2928926" y="5572140"/>
            <a:ext cx="142876" cy="204790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" name="100 - Ορθογώνιο"/>
          <p:cNvSpPr/>
          <p:nvPr/>
        </p:nvSpPr>
        <p:spPr>
          <a:xfrm>
            <a:off x="5715008" y="2795582"/>
            <a:ext cx="142876" cy="13335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" name="101 - Ορθογώνιο"/>
          <p:cNvSpPr/>
          <p:nvPr/>
        </p:nvSpPr>
        <p:spPr>
          <a:xfrm flipV="1">
            <a:off x="6286512" y="2883215"/>
            <a:ext cx="214314" cy="45719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" name="102 - Ορθογώνιο"/>
          <p:cNvSpPr/>
          <p:nvPr/>
        </p:nvSpPr>
        <p:spPr>
          <a:xfrm>
            <a:off x="7143768" y="2867020"/>
            <a:ext cx="133352" cy="61914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4" name="103 - Ορθογώνιο"/>
          <p:cNvSpPr/>
          <p:nvPr/>
        </p:nvSpPr>
        <p:spPr>
          <a:xfrm>
            <a:off x="6786578" y="2876544"/>
            <a:ext cx="123828" cy="523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5" name="104 - Ορθογώνιο"/>
          <p:cNvSpPr/>
          <p:nvPr/>
        </p:nvSpPr>
        <p:spPr>
          <a:xfrm>
            <a:off x="6929454" y="2867020"/>
            <a:ext cx="133352" cy="61914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6" name="105 - Ορθογώνιο"/>
          <p:cNvSpPr/>
          <p:nvPr/>
        </p:nvSpPr>
        <p:spPr>
          <a:xfrm flipH="1" flipV="1">
            <a:off x="6491302" y="2847972"/>
            <a:ext cx="223838" cy="8096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7" name="106 - Ορθογώνιο"/>
          <p:cNvSpPr/>
          <p:nvPr/>
        </p:nvSpPr>
        <p:spPr>
          <a:xfrm flipV="1">
            <a:off x="6000760" y="2883215"/>
            <a:ext cx="214314" cy="45719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8" name="107 - Ορθογώνιο"/>
          <p:cNvSpPr/>
          <p:nvPr/>
        </p:nvSpPr>
        <p:spPr>
          <a:xfrm flipV="1">
            <a:off x="5572132" y="2857496"/>
            <a:ext cx="133352" cy="55242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9" name="108 - Ορθογώνιο"/>
          <p:cNvSpPr/>
          <p:nvPr/>
        </p:nvSpPr>
        <p:spPr>
          <a:xfrm>
            <a:off x="2000232" y="3857628"/>
            <a:ext cx="142876" cy="1928826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109 - Ορθογώνιο"/>
          <p:cNvSpPr/>
          <p:nvPr/>
        </p:nvSpPr>
        <p:spPr>
          <a:xfrm>
            <a:off x="2285984" y="5072074"/>
            <a:ext cx="142876" cy="714380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1" name="110 - Ορθογώνιο"/>
          <p:cNvSpPr/>
          <p:nvPr/>
        </p:nvSpPr>
        <p:spPr>
          <a:xfrm>
            <a:off x="2143108" y="4714884"/>
            <a:ext cx="142876" cy="1071570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111 - Ορθογώνιο"/>
          <p:cNvSpPr/>
          <p:nvPr/>
        </p:nvSpPr>
        <p:spPr>
          <a:xfrm>
            <a:off x="2428860" y="5286388"/>
            <a:ext cx="142876" cy="500066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3" name="112 - Ορθογώνιο"/>
          <p:cNvSpPr/>
          <p:nvPr/>
        </p:nvSpPr>
        <p:spPr>
          <a:xfrm>
            <a:off x="2571736" y="5572140"/>
            <a:ext cx="142876" cy="214314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4" name="113 - Ορθογώνιο"/>
          <p:cNvSpPr/>
          <p:nvPr/>
        </p:nvSpPr>
        <p:spPr>
          <a:xfrm>
            <a:off x="2714612" y="5500702"/>
            <a:ext cx="142876" cy="276228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5" name="114 - Ορθογώνιο"/>
          <p:cNvSpPr/>
          <p:nvPr/>
        </p:nvSpPr>
        <p:spPr>
          <a:xfrm>
            <a:off x="3071802" y="5715016"/>
            <a:ext cx="142876" cy="61914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6" name="115 - Ορθογώνιο"/>
          <p:cNvSpPr/>
          <p:nvPr/>
        </p:nvSpPr>
        <p:spPr>
          <a:xfrm>
            <a:off x="3571868" y="5715016"/>
            <a:ext cx="142876" cy="71438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8" name="117 - Ορθογώνιο"/>
          <p:cNvSpPr/>
          <p:nvPr/>
        </p:nvSpPr>
        <p:spPr>
          <a:xfrm>
            <a:off x="3714744" y="5715016"/>
            <a:ext cx="142876" cy="71438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9" name="118 - TextBox"/>
          <p:cNvSpPr txBox="1"/>
          <p:nvPr/>
        </p:nvSpPr>
        <p:spPr>
          <a:xfrm>
            <a:off x="1428728" y="579859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0                  6                 12               18              24              30             36             42            48</a:t>
            </a:r>
            <a:endParaRPr lang="el-GR" sz="1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119 - Ορθογώνιο"/>
          <p:cNvSpPr/>
          <p:nvPr/>
        </p:nvSpPr>
        <p:spPr>
          <a:xfrm flipV="1">
            <a:off x="5643570" y="5740734"/>
            <a:ext cx="214314" cy="45719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2" name="121 - Ορθογώνιο"/>
          <p:cNvSpPr/>
          <p:nvPr/>
        </p:nvSpPr>
        <p:spPr>
          <a:xfrm>
            <a:off x="6643702" y="2857496"/>
            <a:ext cx="123828" cy="52390"/>
          </a:xfrm>
          <a:prstGeom prst="rect">
            <a:avLst/>
          </a:prstGeom>
          <a:solidFill>
            <a:srgbClr val="C84460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3" name="122 - Ορθογώνιο"/>
          <p:cNvSpPr/>
          <p:nvPr/>
        </p:nvSpPr>
        <p:spPr>
          <a:xfrm flipV="1">
            <a:off x="4357686" y="5740734"/>
            <a:ext cx="428628" cy="45719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4" name="123 - Ορθογώνιο"/>
          <p:cNvSpPr/>
          <p:nvPr/>
        </p:nvSpPr>
        <p:spPr>
          <a:xfrm>
            <a:off x="3857620" y="5715016"/>
            <a:ext cx="142876" cy="71438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5" name="124 - Ορθογώνιο"/>
          <p:cNvSpPr/>
          <p:nvPr/>
        </p:nvSpPr>
        <p:spPr>
          <a:xfrm>
            <a:off x="4000496" y="5715016"/>
            <a:ext cx="142876" cy="71438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6" name="125 - Ορθογώνιο"/>
          <p:cNvSpPr/>
          <p:nvPr/>
        </p:nvSpPr>
        <p:spPr>
          <a:xfrm flipV="1">
            <a:off x="5072066" y="5731212"/>
            <a:ext cx="133352" cy="55242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126 - Ορθογώνιο"/>
          <p:cNvSpPr/>
          <p:nvPr/>
        </p:nvSpPr>
        <p:spPr>
          <a:xfrm flipV="1">
            <a:off x="6296036" y="5740735"/>
            <a:ext cx="347666" cy="45719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8" name="127 - Ορθογώνιο"/>
          <p:cNvSpPr/>
          <p:nvPr/>
        </p:nvSpPr>
        <p:spPr>
          <a:xfrm>
            <a:off x="4286248" y="5715016"/>
            <a:ext cx="142876" cy="71438"/>
          </a:xfrm>
          <a:prstGeom prst="rect">
            <a:avLst/>
          </a:prstGeom>
          <a:solidFill>
            <a:srgbClr val="B175A6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9" name="128 - TextBox"/>
          <p:cNvSpPr txBox="1"/>
          <p:nvPr/>
        </p:nvSpPr>
        <p:spPr>
          <a:xfrm>
            <a:off x="5214942" y="4633421"/>
            <a:ext cx="2714644" cy="938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Histogram shows timing of occurrence</a:t>
            </a:r>
          </a:p>
          <a:p>
            <a:pPr algn="r"/>
            <a:r>
              <a:rPr lang="en-US" sz="1100" dirty="0" smtClean="0"/>
              <a:t>of repeated versus non repeated</a:t>
            </a:r>
          </a:p>
          <a:p>
            <a:pPr algn="r"/>
            <a:r>
              <a:rPr lang="en-US" sz="1100" dirty="0" smtClean="0"/>
              <a:t>peritonitis after a prior episode of peritonitis</a:t>
            </a:r>
          </a:p>
          <a:p>
            <a:pPr algn="r"/>
            <a:r>
              <a:rPr lang="en-US" sz="1100" dirty="0" smtClean="0"/>
              <a:t>in Australian peritoneal dialysis patients in</a:t>
            </a:r>
          </a:p>
          <a:p>
            <a:pPr algn="r"/>
            <a:r>
              <a:rPr lang="el-GR" sz="1100" dirty="0" smtClean="0"/>
              <a:t>2003-2007</a:t>
            </a:r>
            <a:r>
              <a:rPr lang="el-GR" sz="1000" dirty="0" smtClean="0"/>
              <a:t>.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381963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67209"/>
              </p:ext>
            </p:extLst>
          </p:nvPr>
        </p:nvGraphicFramePr>
        <p:xfrm>
          <a:off x="531091" y="152621"/>
          <a:ext cx="8127959" cy="6197377"/>
        </p:xfrm>
        <a:graphic>
          <a:graphicData uri="http://schemas.openxmlformats.org/drawingml/2006/table">
            <a:tbl>
              <a:tblPr firstRow="1" bandRow="1">
                <a:effectLst>
                  <a:outerShdw blurRad="254000" dist="381000" dir="7500000" algn="tl" rotWithShape="0">
                    <a:schemeClr val="tx2">
                      <a:lumMod val="75000"/>
                    </a:schemeClr>
                  </a:outerShdw>
                </a:effectLst>
                <a:tableStyleId>{5C22544A-7EE6-4342-B048-85BDC9FD1C3A}</a:tableStyleId>
              </a:tblPr>
              <a:tblGrid>
                <a:gridCol w="2711889"/>
                <a:gridCol w="2696770"/>
                <a:gridCol w="2719300"/>
              </a:tblGrid>
              <a:tr h="7855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  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7BF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Repeated peritonitis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7BF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953735"/>
                          </a:solidFill>
                          <a:latin typeface="Arial"/>
                          <a:cs typeface="Arial"/>
                        </a:rPr>
                        <a:t>Non-</a:t>
                      </a:r>
                      <a:r>
                        <a:rPr lang="en-US" sz="2000" baseline="0" dirty="0" smtClean="0">
                          <a:solidFill>
                            <a:srgbClr val="953735"/>
                          </a:solidFill>
                          <a:latin typeface="Arial"/>
                          <a:cs typeface="Arial"/>
                        </a:rPr>
                        <a:t>repeated peritonitis</a:t>
                      </a:r>
                      <a:endParaRPr lang="en-US" sz="2000" dirty="0">
                        <a:solidFill>
                          <a:srgbClr val="953735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7BFE8"/>
                    </a:solidFill>
                  </a:tcPr>
                </a:tc>
              </a:tr>
              <a:tr h="7855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AB3D41"/>
                          </a:solidFill>
                          <a:latin typeface="Arial"/>
                          <a:cs typeface="Arial"/>
                        </a:rPr>
                        <a:t> Outcome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 = 245 episodes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N = 824 episodes</a:t>
                      </a:r>
                      <a:endParaRPr lang="en-US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Relapse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</a:t>
                      </a:r>
                      <a:r>
                        <a:rPr lang="en-US" sz="20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83 (34)</a:t>
                      </a:r>
                      <a:endParaRPr lang="en-US" sz="20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</a:t>
                      </a:r>
                      <a:r>
                        <a:rPr lang="en-US" sz="2000" b="1" dirty="0" smtClean="0">
                          <a:solidFill>
                            <a:srgbClr val="B30000"/>
                          </a:solidFill>
                          <a:latin typeface="Arial"/>
                          <a:cs typeface="Arial"/>
                        </a:rPr>
                        <a:t>77 (9)</a:t>
                      </a:r>
                      <a:endParaRPr lang="en-US" sz="2000" b="1" dirty="0">
                        <a:solidFill>
                          <a:srgbClr val="B3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Hospitalization 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Events (%)</a:t>
                      </a:r>
                      <a:endParaRPr lang="en-US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lang="en-US" sz="2000" b="1" dirty="0" smtClean="0">
                          <a:solidFill>
                            <a:srgbClr val="B3DC5A"/>
                          </a:solidFill>
                          <a:latin typeface="Arial"/>
                          <a:cs typeface="Arial"/>
                        </a:rPr>
                        <a:t>149 (61)</a:t>
                      </a:r>
                      <a:endParaRPr lang="en-US" sz="2000" b="1" dirty="0">
                        <a:solidFill>
                          <a:srgbClr val="B3DC5A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B3DC5A"/>
                          </a:solidFill>
                          <a:latin typeface="Arial"/>
                          <a:cs typeface="Arial"/>
                        </a:rPr>
                        <a:t>585 (71)</a:t>
                      </a:r>
                      <a:endParaRPr lang="en-US" sz="2000" b="1" dirty="0">
                        <a:solidFill>
                          <a:srgbClr val="B3DC5A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70000"/>
                      </a:scheme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Catheter removal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78558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Events (%</a:t>
                      </a:r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rgbClr val="FFEDA6"/>
                          </a:solidFill>
                          <a:latin typeface="Arial"/>
                          <a:cs typeface="Arial"/>
                        </a:rPr>
                        <a:t> 48 (20)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EDA6"/>
                          </a:solidFill>
                          <a:latin typeface="Arial"/>
                          <a:cs typeface="Arial"/>
                        </a:rPr>
                        <a:t>166 (20)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78558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Permanent</a:t>
                      </a:r>
                      <a:r>
                        <a:rPr lang="en-US" sz="2000" b="1" baseline="0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 hemodialysis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Events (%)</a:t>
                      </a:r>
                      <a:endParaRPr lang="en-US" sz="2000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</a:t>
                      </a:r>
                      <a:r>
                        <a:rPr lang="en-US" sz="2000" b="1" dirty="0" smtClean="0">
                          <a:solidFill>
                            <a:srgbClr val="FFEDA6"/>
                          </a:solidFill>
                          <a:latin typeface="Arial"/>
                          <a:cs typeface="Arial"/>
                        </a:rPr>
                        <a:t>38 (16)</a:t>
                      </a:r>
                      <a:endParaRPr lang="en-US" sz="2000" b="1" dirty="0">
                        <a:solidFill>
                          <a:srgbClr val="FFEDA6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EDA6"/>
                          </a:solidFill>
                          <a:latin typeface="Arial"/>
                          <a:cs typeface="Arial"/>
                        </a:rPr>
                        <a:t>143 (17)</a:t>
                      </a:r>
                      <a:endParaRPr lang="en-US" sz="2000" b="1" dirty="0">
                        <a:solidFill>
                          <a:srgbClr val="FFEDA6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Death</a:t>
                      </a:r>
                      <a:r>
                        <a:rPr lang="en-US" sz="2000" b="1" baseline="0" dirty="0" smtClean="0">
                          <a:solidFill>
                            <a:srgbClr val="4F6228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2000" b="1" dirty="0">
                        <a:solidFill>
                          <a:srgbClr val="4F6228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  <a:tr h="43643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76092"/>
                          </a:solidFill>
                          <a:latin typeface="Arial"/>
                          <a:cs typeface="Arial"/>
                        </a:rPr>
                        <a:t>Events (%)</a:t>
                      </a:r>
                      <a:endParaRPr lang="en-US" sz="2000" b="1" dirty="0">
                        <a:solidFill>
                          <a:srgbClr val="37609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A3BBE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     </a:t>
                      </a:r>
                      <a:r>
                        <a:rPr lang="en-US" sz="2000" b="1" dirty="0" smtClean="0">
                          <a:solidFill>
                            <a:srgbClr val="FFEDA6"/>
                          </a:solidFill>
                          <a:latin typeface="Arial"/>
                          <a:cs typeface="Arial"/>
                        </a:rPr>
                        <a:t>   3 (1.2)</a:t>
                      </a:r>
                      <a:endParaRPr lang="en-US" sz="2000" b="1" dirty="0">
                        <a:solidFill>
                          <a:srgbClr val="FFEDA6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EDA6"/>
                          </a:solidFill>
                          <a:latin typeface="Arial"/>
                          <a:cs typeface="Arial"/>
                        </a:rPr>
                        <a:t>  23 (2.8)</a:t>
                      </a:r>
                      <a:endParaRPr lang="en-US" sz="2000" b="1" dirty="0">
                        <a:solidFill>
                          <a:srgbClr val="FFEDA6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8B4E0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31092" y="1616364"/>
            <a:ext cx="1708726" cy="683490"/>
          </a:xfrm>
          <a:prstGeom prst="ellipse">
            <a:avLst/>
          </a:prstGeom>
          <a:noFill/>
          <a:ln w="38100" cmpd="sng">
            <a:solidFill>
              <a:srgbClr val="B70000"/>
            </a:solidFill>
          </a:ln>
          <a:effectLst>
            <a:outerShdw blurRad="40000" dist="127000" dir="5400000" rotWithShape="0">
              <a:schemeClr val="accent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ctagon 5"/>
          <p:cNvSpPr/>
          <p:nvPr/>
        </p:nvSpPr>
        <p:spPr>
          <a:xfrm flipV="1">
            <a:off x="339408" y="2052781"/>
            <a:ext cx="2678544" cy="494145"/>
          </a:xfrm>
          <a:prstGeom prst="octagon">
            <a:avLst/>
          </a:prstGeom>
          <a:noFill/>
          <a:ln w="38100" cmpd="sng">
            <a:solidFill>
              <a:srgbClr val="B3DC5A"/>
            </a:solidFill>
          </a:ln>
          <a:effectLst>
            <a:outerShdw blurRad="40000" dist="127000" dir="5400000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1092" y="2952569"/>
            <a:ext cx="2486860" cy="683490"/>
          </a:xfrm>
          <a:prstGeom prst="ellipse">
            <a:avLst/>
          </a:prstGeom>
          <a:noFill/>
          <a:ln w="38100" cmpd="sng">
            <a:solidFill>
              <a:srgbClr val="E8DDAB"/>
            </a:solidFill>
          </a:ln>
          <a:effectLst>
            <a:outerShdw blurRad="40000" dist="127000" dir="5400000" rotWithShape="0">
              <a:schemeClr val="accent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9408" y="4267251"/>
            <a:ext cx="2486860" cy="683490"/>
          </a:xfrm>
          <a:prstGeom prst="ellipse">
            <a:avLst/>
          </a:prstGeom>
          <a:noFill/>
          <a:ln w="38100" cmpd="sng">
            <a:solidFill>
              <a:srgbClr val="E8DDAB"/>
            </a:solidFill>
          </a:ln>
          <a:effectLst>
            <a:outerShdw blurRad="40000" dist="127000" dir="5400000" rotWithShape="0">
              <a:schemeClr val="accent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9408" y="5300390"/>
            <a:ext cx="2486860" cy="683490"/>
          </a:xfrm>
          <a:prstGeom prst="ellipse">
            <a:avLst/>
          </a:prstGeom>
          <a:noFill/>
          <a:ln w="38100" cmpd="sng">
            <a:solidFill>
              <a:srgbClr val="E8DDAB"/>
            </a:solidFill>
          </a:ln>
          <a:effectLst>
            <a:outerShdw blurRad="40000" dist="127000" dir="5400000" rotWithShape="0">
              <a:schemeClr val="accent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1092" y="6400804"/>
            <a:ext cx="8127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Repeated peritoneal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dalysis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associated peritonitis A multicenter registry study.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Thirugnanasambathan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T et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al.Am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J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Kidkey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Dis xx(x)xxx</a:t>
            </a:r>
            <a:endParaRPr lang="en-US" sz="1400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26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3" y="214290"/>
            <a:ext cx="5429287" cy="461665"/>
          </a:xfrm>
          <a:prstGeom prst="rect">
            <a:avLst/>
          </a:prstGeom>
          <a:blipFill rotWithShape="1">
            <a:blip r:embed="rId2">
              <a:alphaModFix amt="15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41451A"/>
                </a:solidFill>
              </a:rPr>
              <a:t>ROC curve of  </a:t>
            </a:r>
            <a:r>
              <a:rPr lang="en-US" sz="2400" b="1" dirty="0" err="1" smtClean="0">
                <a:solidFill>
                  <a:srgbClr val="41451A"/>
                </a:solidFill>
              </a:rPr>
              <a:t>dialysate</a:t>
            </a:r>
            <a:r>
              <a:rPr lang="en-US" sz="2400" b="1" dirty="0" smtClean="0">
                <a:solidFill>
                  <a:srgbClr val="41451A"/>
                </a:solidFill>
              </a:rPr>
              <a:t> white counts </a:t>
            </a:r>
            <a:endParaRPr lang="el-GR" sz="2400" b="1" dirty="0">
              <a:solidFill>
                <a:srgbClr val="41451A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000232" y="6000768"/>
            <a:ext cx="5429288" cy="369332"/>
          </a:xfrm>
          <a:prstGeom prst="rect">
            <a:avLst/>
          </a:prstGeom>
          <a:blipFill rotWithShape="1">
            <a:blip r:embed="rId3">
              <a:alphaModFix amt="15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1451A"/>
                </a:solidFill>
                <a:latin typeface="Arial"/>
                <a:cs typeface="Arial"/>
              </a:rPr>
              <a:t>False-positive  proportion  (1-Specificity) </a:t>
            </a:r>
            <a:endParaRPr lang="el-GR" b="1" dirty="0">
              <a:solidFill>
                <a:srgbClr val="41451A"/>
              </a:solidFill>
              <a:latin typeface="Arial"/>
              <a:cs typeface="Arial"/>
            </a:endParaRPr>
          </a:p>
        </p:txBody>
      </p:sp>
      <p:sp>
        <p:nvSpPr>
          <p:cNvPr id="6" name="5 - TextBox"/>
          <p:cNvSpPr txBox="1"/>
          <p:nvPr/>
        </p:nvSpPr>
        <p:spPr>
          <a:xfrm rot="16200000">
            <a:off x="-1351283" y="3098776"/>
            <a:ext cx="4500594" cy="369332"/>
          </a:xfrm>
          <a:prstGeom prst="rect">
            <a:avLst/>
          </a:prstGeom>
          <a:blipFill rotWithShape="1">
            <a:blip r:embed="rId3">
              <a:alphaModFix amt="15000"/>
            </a:blip>
            <a:tile tx="0" ty="0" sx="100000" sy="100000" flip="none" algn="tl"/>
          </a:blipFill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1451A"/>
                </a:solidFill>
                <a:latin typeface="Arial"/>
                <a:cs typeface="Arial"/>
              </a:rPr>
              <a:t>True-positive  proportion  (Sensitivity) </a:t>
            </a:r>
            <a:endParaRPr lang="el-GR" b="1" dirty="0">
              <a:solidFill>
                <a:srgbClr val="41451A"/>
              </a:solidFill>
              <a:latin typeface="Arial"/>
              <a:cs typeface="Arial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214414" y="890269"/>
            <a:ext cx="8572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1.00-</a:t>
            </a: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.75-</a:t>
            </a: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.50-</a:t>
            </a: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.25-</a:t>
            </a: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0.00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000232" y="961707"/>
            <a:ext cx="5429288" cy="4572032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>
            <a:outerShdw blurRad="381000" dist="469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l-GR" baseline="30000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8 - Ελεύθερη σχεδίαση"/>
          <p:cNvSpPr/>
          <p:nvPr/>
        </p:nvSpPr>
        <p:spPr>
          <a:xfrm>
            <a:off x="1998133" y="1085307"/>
            <a:ext cx="4413956" cy="4438010"/>
          </a:xfrm>
          <a:custGeom>
            <a:avLst/>
            <a:gdLst>
              <a:gd name="connsiteX0" fmla="*/ 0 w 4413956"/>
              <a:gd name="connsiteY0" fmla="*/ 4438010 h 4438010"/>
              <a:gd name="connsiteX1" fmla="*/ 11289 w 4413956"/>
              <a:gd name="connsiteY1" fmla="*/ 4404143 h 4438010"/>
              <a:gd name="connsiteX2" fmla="*/ 22578 w 4413956"/>
              <a:gd name="connsiteY2" fmla="*/ 4336410 h 4438010"/>
              <a:gd name="connsiteX3" fmla="*/ 33867 w 4413956"/>
              <a:gd name="connsiteY3" fmla="*/ 4291254 h 4438010"/>
              <a:gd name="connsiteX4" fmla="*/ 45156 w 4413956"/>
              <a:gd name="connsiteY4" fmla="*/ 3828410 h 4438010"/>
              <a:gd name="connsiteX5" fmla="*/ 90311 w 4413956"/>
              <a:gd name="connsiteY5" fmla="*/ 3760676 h 4438010"/>
              <a:gd name="connsiteX6" fmla="*/ 124178 w 4413956"/>
              <a:gd name="connsiteY6" fmla="*/ 3749387 h 4438010"/>
              <a:gd name="connsiteX7" fmla="*/ 146756 w 4413956"/>
              <a:gd name="connsiteY7" fmla="*/ 3094632 h 4438010"/>
              <a:gd name="connsiteX8" fmla="*/ 180623 w 4413956"/>
              <a:gd name="connsiteY8" fmla="*/ 3060765 h 4438010"/>
              <a:gd name="connsiteX9" fmla="*/ 225778 w 4413956"/>
              <a:gd name="connsiteY9" fmla="*/ 2993032 h 4438010"/>
              <a:gd name="connsiteX10" fmla="*/ 237067 w 4413956"/>
              <a:gd name="connsiteY10" fmla="*/ 2778543 h 4438010"/>
              <a:gd name="connsiteX11" fmla="*/ 248356 w 4413956"/>
              <a:gd name="connsiteY11" fmla="*/ 2744676 h 4438010"/>
              <a:gd name="connsiteX12" fmla="*/ 259645 w 4413956"/>
              <a:gd name="connsiteY12" fmla="*/ 2688232 h 4438010"/>
              <a:gd name="connsiteX13" fmla="*/ 270934 w 4413956"/>
              <a:gd name="connsiteY13" fmla="*/ 2439876 h 4438010"/>
              <a:gd name="connsiteX14" fmla="*/ 304800 w 4413956"/>
              <a:gd name="connsiteY14" fmla="*/ 2406010 h 4438010"/>
              <a:gd name="connsiteX15" fmla="*/ 372534 w 4413956"/>
              <a:gd name="connsiteY15" fmla="*/ 2360854 h 4438010"/>
              <a:gd name="connsiteX16" fmla="*/ 406400 w 4413956"/>
              <a:gd name="connsiteY16" fmla="*/ 2338276 h 4438010"/>
              <a:gd name="connsiteX17" fmla="*/ 440267 w 4413956"/>
              <a:gd name="connsiteY17" fmla="*/ 2315698 h 4438010"/>
              <a:gd name="connsiteX18" fmla="*/ 462845 w 4413956"/>
              <a:gd name="connsiteY18" fmla="*/ 2236676 h 4438010"/>
              <a:gd name="connsiteX19" fmla="*/ 474134 w 4413956"/>
              <a:gd name="connsiteY19" fmla="*/ 2180232 h 4438010"/>
              <a:gd name="connsiteX20" fmla="*/ 496711 w 4413956"/>
              <a:gd name="connsiteY20" fmla="*/ 2112498 h 4438010"/>
              <a:gd name="connsiteX21" fmla="*/ 508000 w 4413956"/>
              <a:gd name="connsiteY21" fmla="*/ 1988321 h 4438010"/>
              <a:gd name="connsiteX22" fmla="*/ 530578 w 4413956"/>
              <a:gd name="connsiteY22" fmla="*/ 1920587 h 4438010"/>
              <a:gd name="connsiteX23" fmla="*/ 541867 w 4413956"/>
              <a:gd name="connsiteY23" fmla="*/ 1886721 h 4438010"/>
              <a:gd name="connsiteX24" fmla="*/ 575734 w 4413956"/>
              <a:gd name="connsiteY24" fmla="*/ 1852854 h 4438010"/>
              <a:gd name="connsiteX25" fmla="*/ 643467 w 4413956"/>
              <a:gd name="connsiteY25" fmla="*/ 1796410 h 4438010"/>
              <a:gd name="connsiteX26" fmla="*/ 677334 w 4413956"/>
              <a:gd name="connsiteY26" fmla="*/ 1627076 h 4438010"/>
              <a:gd name="connsiteX27" fmla="*/ 711200 w 4413956"/>
              <a:gd name="connsiteY27" fmla="*/ 1593210 h 4438010"/>
              <a:gd name="connsiteX28" fmla="*/ 745067 w 4413956"/>
              <a:gd name="connsiteY28" fmla="*/ 1570632 h 4438010"/>
              <a:gd name="connsiteX29" fmla="*/ 812800 w 4413956"/>
              <a:gd name="connsiteY29" fmla="*/ 1491610 h 4438010"/>
              <a:gd name="connsiteX30" fmla="*/ 857956 w 4413956"/>
              <a:gd name="connsiteY30" fmla="*/ 1480321 h 4438010"/>
              <a:gd name="connsiteX31" fmla="*/ 925689 w 4413956"/>
              <a:gd name="connsiteY31" fmla="*/ 1435165 h 4438010"/>
              <a:gd name="connsiteX32" fmla="*/ 1027289 w 4413956"/>
              <a:gd name="connsiteY32" fmla="*/ 1356143 h 4438010"/>
              <a:gd name="connsiteX33" fmla="*/ 1128889 w 4413956"/>
              <a:gd name="connsiteY33" fmla="*/ 1288410 h 4438010"/>
              <a:gd name="connsiteX34" fmla="*/ 1162756 w 4413956"/>
              <a:gd name="connsiteY34" fmla="*/ 1265832 h 4438010"/>
              <a:gd name="connsiteX35" fmla="*/ 1207911 w 4413956"/>
              <a:gd name="connsiteY35" fmla="*/ 1198098 h 4438010"/>
              <a:gd name="connsiteX36" fmla="*/ 1219200 w 4413956"/>
              <a:gd name="connsiteY36" fmla="*/ 1141654 h 4438010"/>
              <a:gd name="connsiteX37" fmla="*/ 1286934 w 4413956"/>
              <a:gd name="connsiteY37" fmla="*/ 1107787 h 4438010"/>
              <a:gd name="connsiteX38" fmla="*/ 1332089 w 4413956"/>
              <a:gd name="connsiteY38" fmla="*/ 1040054 h 4438010"/>
              <a:gd name="connsiteX39" fmla="*/ 1354667 w 4413956"/>
              <a:gd name="connsiteY39" fmla="*/ 1006187 h 4438010"/>
              <a:gd name="connsiteX40" fmla="*/ 1388534 w 4413956"/>
              <a:gd name="connsiteY40" fmla="*/ 994898 h 4438010"/>
              <a:gd name="connsiteX41" fmla="*/ 1524000 w 4413956"/>
              <a:gd name="connsiteY41" fmla="*/ 994898 h 4438010"/>
              <a:gd name="connsiteX42" fmla="*/ 1569156 w 4413956"/>
              <a:gd name="connsiteY42" fmla="*/ 927165 h 4438010"/>
              <a:gd name="connsiteX43" fmla="*/ 1693334 w 4413956"/>
              <a:gd name="connsiteY43" fmla="*/ 915876 h 4438010"/>
              <a:gd name="connsiteX44" fmla="*/ 1727200 w 4413956"/>
              <a:gd name="connsiteY44" fmla="*/ 893298 h 4438010"/>
              <a:gd name="connsiteX45" fmla="*/ 1851378 w 4413956"/>
              <a:gd name="connsiteY45" fmla="*/ 870721 h 4438010"/>
              <a:gd name="connsiteX46" fmla="*/ 1885245 w 4413956"/>
              <a:gd name="connsiteY46" fmla="*/ 859432 h 4438010"/>
              <a:gd name="connsiteX47" fmla="*/ 1941689 w 4413956"/>
              <a:gd name="connsiteY47" fmla="*/ 780410 h 4438010"/>
              <a:gd name="connsiteX48" fmla="*/ 1964267 w 4413956"/>
              <a:gd name="connsiteY48" fmla="*/ 746543 h 4438010"/>
              <a:gd name="connsiteX49" fmla="*/ 2099734 w 4413956"/>
              <a:gd name="connsiteY49" fmla="*/ 712676 h 4438010"/>
              <a:gd name="connsiteX50" fmla="*/ 2144889 w 4413956"/>
              <a:gd name="connsiteY50" fmla="*/ 667521 h 4438010"/>
              <a:gd name="connsiteX51" fmla="*/ 2201334 w 4413956"/>
              <a:gd name="connsiteY51" fmla="*/ 611076 h 4438010"/>
              <a:gd name="connsiteX52" fmla="*/ 2302934 w 4413956"/>
              <a:gd name="connsiteY52" fmla="*/ 577210 h 4438010"/>
              <a:gd name="connsiteX53" fmla="*/ 2336800 w 4413956"/>
              <a:gd name="connsiteY53" fmla="*/ 565921 h 4438010"/>
              <a:gd name="connsiteX54" fmla="*/ 2404534 w 4413956"/>
              <a:gd name="connsiteY54" fmla="*/ 520765 h 4438010"/>
              <a:gd name="connsiteX55" fmla="*/ 2438400 w 4413956"/>
              <a:gd name="connsiteY55" fmla="*/ 498187 h 4438010"/>
              <a:gd name="connsiteX56" fmla="*/ 2460978 w 4413956"/>
              <a:gd name="connsiteY56" fmla="*/ 464321 h 4438010"/>
              <a:gd name="connsiteX57" fmla="*/ 2607734 w 4413956"/>
              <a:gd name="connsiteY57" fmla="*/ 453032 h 4438010"/>
              <a:gd name="connsiteX58" fmla="*/ 2698045 w 4413956"/>
              <a:gd name="connsiteY58" fmla="*/ 441743 h 4438010"/>
              <a:gd name="connsiteX59" fmla="*/ 2765778 w 4413956"/>
              <a:gd name="connsiteY59" fmla="*/ 396587 h 4438010"/>
              <a:gd name="connsiteX60" fmla="*/ 2799645 w 4413956"/>
              <a:gd name="connsiteY60" fmla="*/ 374010 h 4438010"/>
              <a:gd name="connsiteX61" fmla="*/ 2980267 w 4413956"/>
              <a:gd name="connsiteY61" fmla="*/ 351432 h 4438010"/>
              <a:gd name="connsiteX62" fmla="*/ 3014134 w 4413956"/>
              <a:gd name="connsiteY62" fmla="*/ 328854 h 4438010"/>
              <a:gd name="connsiteX63" fmla="*/ 3036711 w 4413956"/>
              <a:gd name="connsiteY63" fmla="*/ 294987 h 4438010"/>
              <a:gd name="connsiteX64" fmla="*/ 3070578 w 4413956"/>
              <a:gd name="connsiteY64" fmla="*/ 283698 h 4438010"/>
              <a:gd name="connsiteX65" fmla="*/ 3318934 w 4413956"/>
              <a:gd name="connsiteY65" fmla="*/ 272410 h 4438010"/>
              <a:gd name="connsiteX66" fmla="*/ 3330223 w 4413956"/>
              <a:gd name="connsiteY66" fmla="*/ 238543 h 4438010"/>
              <a:gd name="connsiteX67" fmla="*/ 3397956 w 4413956"/>
              <a:gd name="connsiteY67" fmla="*/ 182098 h 4438010"/>
              <a:gd name="connsiteX68" fmla="*/ 3510845 w 4413956"/>
              <a:gd name="connsiteY68" fmla="*/ 159521 h 4438010"/>
              <a:gd name="connsiteX69" fmla="*/ 3556000 w 4413956"/>
              <a:gd name="connsiteY69" fmla="*/ 148232 h 4438010"/>
              <a:gd name="connsiteX70" fmla="*/ 3623734 w 4413956"/>
              <a:gd name="connsiteY70" fmla="*/ 114365 h 4438010"/>
              <a:gd name="connsiteX71" fmla="*/ 3646311 w 4413956"/>
              <a:gd name="connsiteY71" fmla="*/ 80498 h 4438010"/>
              <a:gd name="connsiteX72" fmla="*/ 3747911 w 4413956"/>
              <a:gd name="connsiteY72" fmla="*/ 91787 h 4438010"/>
              <a:gd name="connsiteX73" fmla="*/ 3883378 w 4413956"/>
              <a:gd name="connsiteY73" fmla="*/ 80498 h 4438010"/>
              <a:gd name="connsiteX74" fmla="*/ 3917245 w 4413956"/>
              <a:gd name="connsiteY74" fmla="*/ 46632 h 4438010"/>
              <a:gd name="connsiteX75" fmla="*/ 3951111 w 4413956"/>
              <a:gd name="connsiteY75" fmla="*/ 35343 h 4438010"/>
              <a:gd name="connsiteX76" fmla="*/ 4030134 w 4413956"/>
              <a:gd name="connsiteY76" fmla="*/ 46632 h 4438010"/>
              <a:gd name="connsiteX77" fmla="*/ 4075289 w 4413956"/>
              <a:gd name="connsiteY77" fmla="*/ 69210 h 4438010"/>
              <a:gd name="connsiteX78" fmla="*/ 4188178 w 4413956"/>
              <a:gd name="connsiteY78" fmla="*/ 57921 h 4438010"/>
              <a:gd name="connsiteX79" fmla="*/ 4222045 w 4413956"/>
              <a:gd name="connsiteY79" fmla="*/ 35343 h 4438010"/>
              <a:gd name="connsiteX80" fmla="*/ 4334934 w 4413956"/>
              <a:gd name="connsiteY80" fmla="*/ 12765 h 4438010"/>
              <a:gd name="connsiteX81" fmla="*/ 4413956 w 4413956"/>
              <a:gd name="connsiteY81" fmla="*/ 1476 h 443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13956" h="4438010">
                <a:moveTo>
                  <a:pt x="0" y="4438010"/>
                </a:moveTo>
                <a:cubicBezTo>
                  <a:pt x="3763" y="4426721"/>
                  <a:pt x="8708" y="4415759"/>
                  <a:pt x="11289" y="4404143"/>
                </a:cubicBezTo>
                <a:cubicBezTo>
                  <a:pt x="16254" y="4381799"/>
                  <a:pt x="18089" y="4358855"/>
                  <a:pt x="22578" y="4336410"/>
                </a:cubicBezTo>
                <a:cubicBezTo>
                  <a:pt x="25621" y="4321196"/>
                  <a:pt x="30104" y="4306306"/>
                  <a:pt x="33867" y="4291254"/>
                </a:cubicBezTo>
                <a:cubicBezTo>
                  <a:pt x="37630" y="4136973"/>
                  <a:pt x="38148" y="3982578"/>
                  <a:pt x="45156" y="3828410"/>
                </a:cubicBezTo>
                <a:cubicBezTo>
                  <a:pt x="46450" y="3799932"/>
                  <a:pt x="68213" y="3775408"/>
                  <a:pt x="90311" y="3760676"/>
                </a:cubicBezTo>
                <a:cubicBezTo>
                  <a:pt x="100212" y="3754075"/>
                  <a:pt x="112889" y="3753150"/>
                  <a:pt x="124178" y="3749387"/>
                </a:cubicBezTo>
                <a:cubicBezTo>
                  <a:pt x="203256" y="3512159"/>
                  <a:pt x="94732" y="3848970"/>
                  <a:pt x="146756" y="3094632"/>
                </a:cubicBezTo>
                <a:cubicBezTo>
                  <a:pt x="147854" y="3078705"/>
                  <a:pt x="170821" y="3073367"/>
                  <a:pt x="180623" y="3060765"/>
                </a:cubicBezTo>
                <a:cubicBezTo>
                  <a:pt x="197282" y="3039346"/>
                  <a:pt x="225778" y="2993032"/>
                  <a:pt x="225778" y="2993032"/>
                </a:cubicBezTo>
                <a:cubicBezTo>
                  <a:pt x="229541" y="2921536"/>
                  <a:pt x="230585" y="2849844"/>
                  <a:pt x="237067" y="2778543"/>
                </a:cubicBezTo>
                <a:cubicBezTo>
                  <a:pt x="238144" y="2766692"/>
                  <a:pt x="245470" y="2756220"/>
                  <a:pt x="248356" y="2744676"/>
                </a:cubicBezTo>
                <a:cubicBezTo>
                  <a:pt x="253010" y="2726062"/>
                  <a:pt x="255882" y="2707047"/>
                  <a:pt x="259645" y="2688232"/>
                </a:cubicBezTo>
                <a:cubicBezTo>
                  <a:pt x="263408" y="2605447"/>
                  <a:pt x="257841" y="2521706"/>
                  <a:pt x="270934" y="2439876"/>
                </a:cubicBezTo>
                <a:cubicBezTo>
                  <a:pt x="273456" y="2424112"/>
                  <a:pt x="292198" y="2415811"/>
                  <a:pt x="304800" y="2406010"/>
                </a:cubicBezTo>
                <a:cubicBezTo>
                  <a:pt x="326219" y="2389351"/>
                  <a:pt x="349956" y="2375906"/>
                  <a:pt x="372534" y="2360854"/>
                </a:cubicBezTo>
                <a:lnTo>
                  <a:pt x="406400" y="2338276"/>
                </a:lnTo>
                <a:lnTo>
                  <a:pt x="440267" y="2315698"/>
                </a:lnTo>
                <a:cubicBezTo>
                  <a:pt x="452839" y="2277983"/>
                  <a:pt x="453394" y="2279203"/>
                  <a:pt x="462845" y="2236676"/>
                </a:cubicBezTo>
                <a:cubicBezTo>
                  <a:pt x="467007" y="2217946"/>
                  <a:pt x="469086" y="2198743"/>
                  <a:pt x="474134" y="2180232"/>
                </a:cubicBezTo>
                <a:cubicBezTo>
                  <a:pt x="480396" y="2157271"/>
                  <a:pt x="496711" y="2112498"/>
                  <a:pt x="496711" y="2112498"/>
                </a:cubicBezTo>
                <a:cubicBezTo>
                  <a:pt x="500474" y="2071106"/>
                  <a:pt x="500777" y="2029252"/>
                  <a:pt x="508000" y="1988321"/>
                </a:cubicBezTo>
                <a:cubicBezTo>
                  <a:pt x="512136" y="1964884"/>
                  <a:pt x="523052" y="1943165"/>
                  <a:pt x="530578" y="1920587"/>
                </a:cubicBezTo>
                <a:cubicBezTo>
                  <a:pt x="534341" y="1909298"/>
                  <a:pt x="533453" y="1895135"/>
                  <a:pt x="541867" y="1886721"/>
                </a:cubicBezTo>
                <a:cubicBezTo>
                  <a:pt x="553156" y="1875432"/>
                  <a:pt x="563469" y="1863075"/>
                  <a:pt x="575734" y="1852854"/>
                </a:cubicBezTo>
                <a:cubicBezTo>
                  <a:pt x="670043" y="1774262"/>
                  <a:pt x="544514" y="1895360"/>
                  <a:pt x="643467" y="1796410"/>
                </a:cubicBezTo>
                <a:cubicBezTo>
                  <a:pt x="645445" y="1778604"/>
                  <a:pt x="652319" y="1652091"/>
                  <a:pt x="677334" y="1627076"/>
                </a:cubicBezTo>
                <a:cubicBezTo>
                  <a:pt x="688623" y="1615787"/>
                  <a:pt x="698936" y="1603430"/>
                  <a:pt x="711200" y="1593210"/>
                </a:cubicBezTo>
                <a:cubicBezTo>
                  <a:pt x="721623" y="1584524"/>
                  <a:pt x="735473" y="1580226"/>
                  <a:pt x="745067" y="1570632"/>
                </a:cubicBezTo>
                <a:cubicBezTo>
                  <a:pt x="766711" y="1548988"/>
                  <a:pt x="784128" y="1507994"/>
                  <a:pt x="812800" y="1491610"/>
                </a:cubicBezTo>
                <a:cubicBezTo>
                  <a:pt x="826271" y="1483912"/>
                  <a:pt x="842904" y="1484084"/>
                  <a:pt x="857956" y="1480321"/>
                </a:cubicBezTo>
                <a:cubicBezTo>
                  <a:pt x="880534" y="1465269"/>
                  <a:pt x="910637" y="1457743"/>
                  <a:pt x="925689" y="1435165"/>
                </a:cubicBezTo>
                <a:cubicBezTo>
                  <a:pt x="981488" y="1351467"/>
                  <a:pt x="944237" y="1372754"/>
                  <a:pt x="1027289" y="1356143"/>
                </a:cubicBezTo>
                <a:lnTo>
                  <a:pt x="1128889" y="1288410"/>
                </a:lnTo>
                <a:lnTo>
                  <a:pt x="1162756" y="1265832"/>
                </a:lnTo>
                <a:cubicBezTo>
                  <a:pt x="1177808" y="1243254"/>
                  <a:pt x="1202589" y="1224706"/>
                  <a:pt x="1207911" y="1198098"/>
                </a:cubicBezTo>
                <a:cubicBezTo>
                  <a:pt x="1211674" y="1179283"/>
                  <a:pt x="1209680" y="1158313"/>
                  <a:pt x="1219200" y="1141654"/>
                </a:cubicBezTo>
                <a:cubicBezTo>
                  <a:pt x="1229499" y="1123632"/>
                  <a:pt x="1269550" y="1113582"/>
                  <a:pt x="1286934" y="1107787"/>
                </a:cubicBezTo>
                <a:lnTo>
                  <a:pt x="1332089" y="1040054"/>
                </a:lnTo>
                <a:cubicBezTo>
                  <a:pt x="1339615" y="1028765"/>
                  <a:pt x="1341796" y="1010477"/>
                  <a:pt x="1354667" y="1006187"/>
                </a:cubicBezTo>
                <a:lnTo>
                  <a:pt x="1388534" y="994898"/>
                </a:lnTo>
                <a:cubicBezTo>
                  <a:pt x="1436242" y="1010801"/>
                  <a:pt x="1463505" y="1025145"/>
                  <a:pt x="1524000" y="994898"/>
                </a:cubicBezTo>
                <a:cubicBezTo>
                  <a:pt x="1632487" y="940655"/>
                  <a:pt x="1440258" y="954786"/>
                  <a:pt x="1569156" y="927165"/>
                </a:cubicBezTo>
                <a:cubicBezTo>
                  <a:pt x="1609797" y="918456"/>
                  <a:pt x="1651941" y="919639"/>
                  <a:pt x="1693334" y="915876"/>
                </a:cubicBezTo>
                <a:cubicBezTo>
                  <a:pt x="1704623" y="908350"/>
                  <a:pt x="1715065" y="899365"/>
                  <a:pt x="1727200" y="893298"/>
                </a:cubicBezTo>
                <a:cubicBezTo>
                  <a:pt x="1762000" y="875898"/>
                  <a:pt x="1820258" y="874611"/>
                  <a:pt x="1851378" y="870721"/>
                </a:cubicBezTo>
                <a:cubicBezTo>
                  <a:pt x="1862667" y="866958"/>
                  <a:pt x="1878328" y="869115"/>
                  <a:pt x="1885245" y="859432"/>
                </a:cubicBezTo>
                <a:cubicBezTo>
                  <a:pt x="1951096" y="767240"/>
                  <a:pt x="1865490" y="805808"/>
                  <a:pt x="1941689" y="780410"/>
                </a:cubicBezTo>
                <a:cubicBezTo>
                  <a:pt x="1949215" y="769121"/>
                  <a:pt x="1952762" y="753734"/>
                  <a:pt x="1964267" y="746543"/>
                </a:cubicBezTo>
                <a:cubicBezTo>
                  <a:pt x="1996794" y="726213"/>
                  <a:pt x="2063270" y="718753"/>
                  <a:pt x="2099734" y="712676"/>
                </a:cubicBezTo>
                <a:cubicBezTo>
                  <a:pt x="2124365" y="638786"/>
                  <a:pt x="2090156" y="711309"/>
                  <a:pt x="2144889" y="667521"/>
                </a:cubicBezTo>
                <a:cubicBezTo>
                  <a:pt x="2206036" y="618602"/>
                  <a:pt x="2125135" y="644943"/>
                  <a:pt x="2201334" y="611076"/>
                </a:cubicBezTo>
                <a:cubicBezTo>
                  <a:pt x="2201364" y="611062"/>
                  <a:pt x="2285985" y="582860"/>
                  <a:pt x="2302934" y="577210"/>
                </a:cubicBezTo>
                <a:cubicBezTo>
                  <a:pt x="2314223" y="573447"/>
                  <a:pt x="2326899" y="572522"/>
                  <a:pt x="2336800" y="565921"/>
                </a:cubicBezTo>
                <a:lnTo>
                  <a:pt x="2404534" y="520765"/>
                </a:lnTo>
                <a:lnTo>
                  <a:pt x="2438400" y="498187"/>
                </a:lnTo>
                <a:cubicBezTo>
                  <a:pt x="2445926" y="486898"/>
                  <a:pt x="2451384" y="473915"/>
                  <a:pt x="2460978" y="464321"/>
                </a:cubicBezTo>
                <a:cubicBezTo>
                  <a:pt x="2506514" y="418786"/>
                  <a:pt x="2536525" y="445911"/>
                  <a:pt x="2607734" y="453032"/>
                </a:cubicBezTo>
                <a:cubicBezTo>
                  <a:pt x="2637838" y="449269"/>
                  <a:pt x="2669475" y="451947"/>
                  <a:pt x="2698045" y="441743"/>
                </a:cubicBezTo>
                <a:cubicBezTo>
                  <a:pt x="2723599" y="432616"/>
                  <a:pt x="2743200" y="411639"/>
                  <a:pt x="2765778" y="396587"/>
                </a:cubicBezTo>
                <a:cubicBezTo>
                  <a:pt x="2777067" y="389061"/>
                  <a:pt x="2786262" y="376241"/>
                  <a:pt x="2799645" y="374010"/>
                </a:cubicBezTo>
                <a:cubicBezTo>
                  <a:pt x="2904681" y="356504"/>
                  <a:pt x="2844602" y="364999"/>
                  <a:pt x="2980267" y="351432"/>
                </a:cubicBezTo>
                <a:cubicBezTo>
                  <a:pt x="2991556" y="343906"/>
                  <a:pt x="3004540" y="338448"/>
                  <a:pt x="3014134" y="328854"/>
                </a:cubicBezTo>
                <a:cubicBezTo>
                  <a:pt x="3023728" y="319260"/>
                  <a:pt x="3026117" y="303463"/>
                  <a:pt x="3036711" y="294987"/>
                </a:cubicBezTo>
                <a:cubicBezTo>
                  <a:pt x="3046003" y="287553"/>
                  <a:pt x="3058716" y="284647"/>
                  <a:pt x="3070578" y="283698"/>
                </a:cubicBezTo>
                <a:cubicBezTo>
                  <a:pt x="3153185" y="277090"/>
                  <a:pt x="3236149" y="276173"/>
                  <a:pt x="3318934" y="272410"/>
                </a:cubicBezTo>
                <a:cubicBezTo>
                  <a:pt x="3322697" y="261121"/>
                  <a:pt x="3323622" y="248444"/>
                  <a:pt x="3330223" y="238543"/>
                </a:cubicBezTo>
                <a:cubicBezTo>
                  <a:pt x="3347608" y="212465"/>
                  <a:pt x="3372965" y="198759"/>
                  <a:pt x="3397956" y="182098"/>
                </a:cubicBezTo>
                <a:cubicBezTo>
                  <a:pt x="3441230" y="117188"/>
                  <a:pt x="3398423" y="159521"/>
                  <a:pt x="3510845" y="159521"/>
                </a:cubicBezTo>
                <a:cubicBezTo>
                  <a:pt x="3526360" y="159521"/>
                  <a:pt x="3541082" y="152494"/>
                  <a:pt x="3556000" y="148232"/>
                </a:cubicBezTo>
                <a:cubicBezTo>
                  <a:pt x="3596897" y="136547"/>
                  <a:pt x="3586627" y="139103"/>
                  <a:pt x="3623734" y="114365"/>
                </a:cubicBezTo>
                <a:cubicBezTo>
                  <a:pt x="3631260" y="103076"/>
                  <a:pt x="3635717" y="88974"/>
                  <a:pt x="3646311" y="80498"/>
                </a:cubicBezTo>
                <a:cubicBezTo>
                  <a:pt x="3679512" y="53937"/>
                  <a:pt x="3715376" y="80942"/>
                  <a:pt x="3747911" y="91787"/>
                </a:cubicBezTo>
                <a:cubicBezTo>
                  <a:pt x="3793067" y="88024"/>
                  <a:pt x="3839596" y="92173"/>
                  <a:pt x="3883378" y="80498"/>
                </a:cubicBezTo>
                <a:cubicBezTo>
                  <a:pt x="3898804" y="76385"/>
                  <a:pt x="3903961" y="55488"/>
                  <a:pt x="3917245" y="46632"/>
                </a:cubicBezTo>
                <a:cubicBezTo>
                  <a:pt x="3927146" y="40031"/>
                  <a:pt x="3939822" y="39106"/>
                  <a:pt x="3951111" y="35343"/>
                </a:cubicBezTo>
                <a:cubicBezTo>
                  <a:pt x="3977452" y="39106"/>
                  <a:pt x="4004463" y="39631"/>
                  <a:pt x="4030134" y="46632"/>
                </a:cubicBezTo>
                <a:cubicBezTo>
                  <a:pt x="4046369" y="51060"/>
                  <a:pt x="4058503" y="68011"/>
                  <a:pt x="4075289" y="69210"/>
                </a:cubicBezTo>
                <a:cubicBezTo>
                  <a:pt x="4113010" y="71904"/>
                  <a:pt x="4150548" y="61684"/>
                  <a:pt x="4188178" y="57921"/>
                </a:cubicBezTo>
                <a:cubicBezTo>
                  <a:pt x="4199467" y="50395"/>
                  <a:pt x="4209574" y="40688"/>
                  <a:pt x="4222045" y="35343"/>
                </a:cubicBezTo>
                <a:cubicBezTo>
                  <a:pt x="4244115" y="25884"/>
                  <a:pt x="4318715" y="15714"/>
                  <a:pt x="4334934" y="12765"/>
                </a:cubicBezTo>
                <a:cubicBezTo>
                  <a:pt x="4405141" y="0"/>
                  <a:pt x="4369687" y="1476"/>
                  <a:pt x="4413956" y="1476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143504" y="4462169"/>
            <a:ext cx="50006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5143504" y="3890665"/>
            <a:ext cx="50006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Ελεύθερη σχεδίαση"/>
          <p:cNvSpPr/>
          <p:nvPr/>
        </p:nvSpPr>
        <p:spPr>
          <a:xfrm>
            <a:off x="2009422" y="1054577"/>
            <a:ext cx="4481689" cy="4446125"/>
          </a:xfrm>
          <a:custGeom>
            <a:avLst/>
            <a:gdLst>
              <a:gd name="connsiteX0" fmla="*/ 0 w 4481689"/>
              <a:gd name="connsiteY0" fmla="*/ 4446125 h 4446125"/>
              <a:gd name="connsiteX1" fmla="*/ 11289 w 4481689"/>
              <a:gd name="connsiteY1" fmla="*/ 4412258 h 4446125"/>
              <a:gd name="connsiteX2" fmla="*/ 22578 w 4481689"/>
              <a:gd name="connsiteY2" fmla="*/ 4299369 h 4446125"/>
              <a:gd name="connsiteX3" fmla="*/ 45156 w 4481689"/>
              <a:gd name="connsiteY3" fmla="*/ 4084880 h 4446125"/>
              <a:gd name="connsiteX4" fmla="*/ 56445 w 4481689"/>
              <a:gd name="connsiteY4" fmla="*/ 3994569 h 4446125"/>
              <a:gd name="connsiteX5" fmla="*/ 79022 w 4481689"/>
              <a:gd name="connsiteY5" fmla="*/ 3960702 h 4446125"/>
              <a:gd name="connsiteX6" fmla="*/ 90311 w 4481689"/>
              <a:gd name="connsiteY6" fmla="*/ 3926836 h 4446125"/>
              <a:gd name="connsiteX7" fmla="*/ 101600 w 4481689"/>
              <a:gd name="connsiteY7" fmla="*/ 3768791 h 4446125"/>
              <a:gd name="connsiteX8" fmla="*/ 124178 w 4481689"/>
              <a:gd name="connsiteY8" fmla="*/ 3689769 h 4446125"/>
              <a:gd name="connsiteX9" fmla="*/ 146756 w 4481689"/>
              <a:gd name="connsiteY9" fmla="*/ 3576880 h 4446125"/>
              <a:gd name="connsiteX10" fmla="*/ 158045 w 4481689"/>
              <a:gd name="connsiteY10" fmla="*/ 3147902 h 4446125"/>
              <a:gd name="connsiteX11" fmla="*/ 203200 w 4481689"/>
              <a:gd name="connsiteY11" fmla="*/ 3035013 h 4446125"/>
              <a:gd name="connsiteX12" fmla="*/ 225778 w 4481689"/>
              <a:gd name="connsiteY12" fmla="*/ 3001147 h 4446125"/>
              <a:gd name="connsiteX13" fmla="*/ 282222 w 4481689"/>
              <a:gd name="connsiteY13" fmla="*/ 2933413 h 4446125"/>
              <a:gd name="connsiteX14" fmla="*/ 304800 w 4481689"/>
              <a:gd name="connsiteY14" fmla="*/ 2865680 h 4446125"/>
              <a:gd name="connsiteX15" fmla="*/ 316089 w 4481689"/>
              <a:gd name="connsiteY15" fmla="*/ 2831813 h 4446125"/>
              <a:gd name="connsiteX16" fmla="*/ 327378 w 4481689"/>
              <a:gd name="connsiteY16" fmla="*/ 2583458 h 4446125"/>
              <a:gd name="connsiteX17" fmla="*/ 338667 w 4481689"/>
              <a:gd name="connsiteY17" fmla="*/ 2549591 h 4446125"/>
              <a:gd name="connsiteX18" fmla="*/ 349956 w 4481689"/>
              <a:gd name="connsiteY18" fmla="*/ 2493147 h 4446125"/>
              <a:gd name="connsiteX19" fmla="*/ 361245 w 4481689"/>
              <a:gd name="connsiteY19" fmla="*/ 2459280 h 4446125"/>
              <a:gd name="connsiteX20" fmla="*/ 372534 w 4481689"/>
              <a:gd name="connsiteY20" fmla="*/ 2414125 h 4446125"/>
              <a:gd name="connsiteX21" fmla="*/ 383822 w 4481689"/>
              <a:gd name="connsiteY21" fmla="*/ 2380258 h 4446125"/>
              <a:gd name="connsiteX22" fmla="*/ 395111 w 4481689"/>
              <a:gd name="connsiteY22" fmla="*/ 2335102 h 4446125"/>
              <a:gd name="connsiteX23" fmla="*/ 406400 w 4481689"/>
              <a:gd name="connsiteY23" fmla="*/ 2301236 h 4446125"/>
              <a:gd name="connsiteX24" fmla="*/ 417689 w 4481689"/>
              <a:gd name="connsiteY24" fmla="*/ 2244791 h 4446125"/>
              <a:gd name="connsiteX25" fmla="*/ 428978 w 4481689"/>
              <a:gd name="connsiteY25" fmla="*/ 2030302 h 4446125"/>
              <a:gd name="connsiteX26" fmla="*/ 451556 w 4481689"/>
              <a:gd name="connsiteY26" fmla="*/ 1996436 h 4446125"/>
              <a:gd name="connsiteX27" fmla="*/ 462845 w 4481689"/>
              <a:gd name="connsiteY27" fmla="*/ 1962569 h 4446125"/>
              <a:gd name="connsiteX28" fmla="*/ 496711 w 4481689"/>
              <a:gd name="connsiteY28" fmla="*/ 1849680 h 4446125"/>
              <a:gd name="connsiteX29" fmla="*/ 530578 w 4481689"/>
              <a:gd name="connsiteY29" fmla="*/ 1781947 h 4446125"/>
              <a:gd name="connsiteX30" fmla="*/ 553156 w 4481689"/>
              <a:gd name="connsiteY30" fmla="*/ 1748080 h 4446125"/>
              <a:gd name="connsiteX31" fmla="*/ 598311 w 4481689"/>
              <a:gd name="connsiteY31" fmla="*/ 1669058 h 4446125"/>
              <a:gd name="connsiteX32" fmla="*/ 609600 w 4481689"/>
              <a:gd name="connsiteY32" fmla="*/ 1623902 h 4446125"/>
              <a:gd name="connsiteX33" fmla="*/ 688622 w 4481689"/>
              <a:gd name="connsiteY33" fmla="*/ 1522302 h 4446125"/>
              <a:gd name="connsiteX34" fmla="*/ 722489 w 4481689"/>
              <a:gd name="connsiteY34" fmla="*/ 1511013 h 4446125"/>
              <a:gd name="connsiteX35" fmla="*/ 790222 w 4481689"/>
              <a:gd name="connsiteY35" fmla="*/ 1465858 h 4446125"/>
              <a:gd name="connsiteX36" fmla="*/ 857956 w 4481689"/>
              <a:gd name="connsiteY36" fmla="*/ 1409413 h 4446125"/>
              <a:gd name="connsiteX37" fmla="*/ 903111 w 4481689"/>
              <a:gd name="connsiteY37" fmla="*/ 1341680 h 4446125"/>
              <a:gd name="connsiteX38" fmla="*/ 925689 w 4481689"/>
              <a:gd name="connsiteY38" fmla="*/ 1307813 h 4446125"/>
              <a:gd name="connsiteX39" fmla="*/ 959556 w 4481689"/>
              <a:gd name="connsiteY39" fmla="*/ 1240080 h 4446125"/>
              <a:gd name="connsiteX40" fmla="*/ 993422 w 4481689"/>
              <a:gd name="connsiteY40" fmla="*/ 1228791 h 4446125"/>
              <a:gd name="connsiteX41" fmla="*/ 1027289 w 4481689"/>
              <a:gd name="connsiteY41" fmla="*/ 1206213 h 4446125"/>
              <a:gd name="connsiteX42" fmla="*/ 1128889 w 4481689"/>
              <a:gd name="connsiteY42" fmla="*/ 1183636 h 4446125"/>
              <a:gd name="connsiteX43" fmla="*/ 1185334 w 4481689"/>
              <a:gd name="connsiteY43" fmla="*/ 1115902 h 4446125"/>
              <a:gd name="connsiteX44" fmla="*/ 1196622 w 4481689"/>
              <a:gd name="connsiteY44" fmla="*/ 1082036 h 4446125"/>
              <a:gd name="connsiteX45" fmla="*/ 1275645 w 4481689"/>
              <a:gd name="connsiteY45" fmla="*/ 1048169 h 4446125"/>
              <a:gd name="connsiteX46" fmla="*/ 1388534 w 4481689"/>
              <a:gd name="connsiteY46" fmla="*/ 1025591 h 4446125"/>
              <a:gd name="connsiteX47" fmla="*/ 1456267 w 4481689"/>
              <a:gd name="connsiteY47" fmla="*/ 1003013 h 4446125"/>
              <a:gd name="connsiteX48" fmla="*/ 1490134 w 4481689"/>
              <a:gd name="connsiteY48" fmla="*/ 991725 h 4446125"/>
              <a:gd name="connsiteX49" fmla="*/ 1524000 w 4481689"/>
              <a:gd name="connsiteY49" fmla="*/ 923991 h 4446125"/>
              <a:gd name="connsiteX50" fmla="*/ 1546578 w 4481689"/>
              <a:gd name="connsiteY50" fmla="*/ 890125 h 4446125"/>
              <a:gd name="connsiteX51" fmla="*/ 1580445 w 4481689"/>
              <a:gd name="connsiteY51" fmla="*/ 822391 h 4446125"/>
              <a:gd name="connsiteX52" fmla="*/ 1614311 w 4481689"/>
              <a:gd name="connsiteY52" fmla="*/ 799813 h 4446125"/>
              <a:gd name="connsiteX53" fmla="*/ 1682045 w 4481689"/>
              <a:gd name="connsiteY53" fmla="*/ 754658 h 4446125"/>
              <a:gd name="connsiteX54" fmla="*/ 1749778 w 4481689"/>
              <a:gd name="connsiteY54" fmla="*/ 709502 h 4446125"/>
              <a:gd name="connsiteX55" fmla="*/ 1783645 w 4481689"/>
              <a:gd name="connsiteY55" fmla="*/ 675636 h 4446125"/>
              <a:gd name="connsiteX56" fmla="*/ 1998134 w 4481689"/>
              <a:gd name="connsiteY56" fmla="*/ 641769 h 4446125"/>
              <a:gd name="connsiteX57" fmla="*/ 2032000 w 4481689"/>
              <a:gd name="connsiteY57" fmla="*/ 619191 h 4446125"/>
              <a:gd name="connsiteX58" fmla="*/ 2054578 w 4481689"/>
              <a:gd name="connsiteY58" fmla="*/ 585325 h 4446125"/>
              <a:gd name="connsiteX59" fmla="*/ 2099734 w 4481689"/>
              <a:gd name="connsiteY59" fmla="*/ 562747 h 4446125"/>
              <a:gd name="connsiteX60" fmla="*/ 2178756 w 4481689"/>
              <a:gd name="connsiteY60" fmla="*/ 528880 h 4446125"/>
              <a:gd name="connsiteX61" fmla="*/ 2212622 w 4481689"/>
              <a:gd name="connsiteY61" fmla="*/ 506302 h 4446125"/>
              <a:gd name="connsiteX62" fmla="*/ 2280356 w 4481689"/>
              <a:gd name="connsiteY62" fmla="*/ 483725 h 4446125"/>
              <a:gd name="connsiteX63" fmla="*/ 2596445 w 4481689"/>
              <a:gd name="connsiteY63" fmla="*/ 461147 h 4446125"/>
              <a:gd name="connsiteX64" fmla="*/ 2743200 w 4481689"/>
              <a:gd name="connsiteY64" fmla="*/ 427280 h 4446125"/>
              <a:gd name="connsiteX65" fmla="*/ 2777067 w 4481689"/>
              <a:gd name="connsiteY65" fmla="*/ 415991 h 4446125"/>
              <a:gd name="connsiteX66" fmla="*/ 2810934 w 4481689"/>
              <a:gd name="connsiteY66" fmla="*/ 393413 h 4446125"/>
              <a:gd name="connsiteX67" fmla="*/ 2833511 w 4481689"/>
              <a:gd name="connsiteY67" fmla="*/ 359547 h 4446125"/>
              <a:gd name="connsiteX68" fmla="*/ 2935111 w 4481689"/>
              <a:gd name="connsiteY68" fmla="*/ 291813 h 4446125"/>
              <a:gd name="connsiteX69" fmla="*/ 2980267 w 4481689"/>
              <a:gd name="connsiteY69" fmla="*/ 257947 h 4446125"/>
              <a:gd name="connsiteX70" fmla="*/ 3070578 w 4481689"/>
              <a:gd name="connsiteY70" fmla="*/ 246658 h 4446125"/>
              <a:gd name="connsiteX71" fmla="*/ 3239911 w 4481689"/>
              <a:gd name="connsiteY71" fmla="*/ 224080 h 4446125"/>
              <a:gd name="connsiteX72" fmla="*/ 3341511 w 4481689"/>
              <a:gd name="connsiteY72" fmla="*/ 201502 h 4446125"/>
              <a:gd name="connsiteX73" fmla="*/ 3409245 w 4481689"/>
              <a:gd name="connsiteY73" fmla="*/ 178925 h 4446125"/>
              <a:gd name="connsiteX74" fmla="*/ 3476978 w 4481689"/>
              <a:gd name="connsiteY74" fmla="*/ 99902 h 4446125"/>
              <a:gd name="connsiteX75" fmla="*/ 3556000 w 4481689"/>
              <a:gd name="connsiteY75" fmla="*/ 66036 h 4446125"/>
              <a:gd name="connsiteX76" fmla="*/ 3826934 w 4481689"/>
              <a:gd name="connsiteY76" fmla="*/ 43458 h 4446125"/>
              <a:gd name="connsiteX77" fmla="*/ 4481689 w 4481689"/>
              <a:gd name="connsiteY77" fmla="*/ 32169 h 44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481689" h="4446125">
                <a:moveTo>
                  <a:pt x="0" y="4446125"/>
                </a:moveTo>
                <a:cubicBezTo>
                  <a:pt x="3763" y="4434836"/>
                  <a:pt x="9480" y="4424019"/>
                  <a:pt x="11289" y="4412258"/>
                </a:cubicBezTo>
                <a:cubicBezTo>
                  <a:pt x="17039" y="4374880"/>
                  <a:pt x="19678" y="4337075"/>
                  <a:pt x="22578" y="4299369"/>
                </a:cubicBezTo>
                <a:cubicBezTo>
                  <a:pt x="38219" y="4096042"/>
                  <a:pt x="14079" y="4178112"/>
                  <a:pt x="45156" y="4084880"/>
                </a:cubicBezTo>
                <a:cubicBezTo>
                  <a:pt x="48919" y="4054776"/>
                  <a:pt x="48463" y="4023838"/>
                  <a:pt x="56445" y="3994569"/>
                </a:cubicBezTo>
                <a:cubicBezTo>
                  <a:pt x="60015" y="3981480"/>
                  <a:pt x="72954" y="3972837"/>
                  <a:pt x="79022" y="3960702"/>
                </a:cubicBezTo>
                <a:cubicBezTo>
                  <a:pt x="84343" y="3950059"/>
                  <a:pt x="86548" y="3938125"/>
                  <a:pt x="90311" y="3926836"/>
                </a:cubicBezTo>
                <a:cubicBezTo>
                  <a:pt x="94074" y="3874154"/>
                  <a:pt x="95767" y="3821284"/>
                  <a:pt x="101600" y="3768791"/>
                </a:cubicBezTo>
                <a:cubicBezTo>
                  <a:pt x="104808" y="3739919"/>
                  <a:pt x="116394" y="3717012"/>
                  <a:pt x="124178" y="3689769"/>
                </a:cubicBezTo>
                <a:cubicBezTo>
                  <a:pt x="137650" y="3642616"/>
                  <a:pt x="137885" y="3630104"/>
                  <a:pt x="146756" y="3576880"/>
                </a:cubicBezTo>
                <a:cubicBezTo>
                  <a:pt x="150519" y="3433887"/>
                  <a:pt x="148315" y="3290613"/>
                  <a:pt x="158045" y="3147902"/>
                </a:cubicBezTo>
                <a:cubicBezTo>
                  <a:pt x="159836" y="3121638"/>
                  <a:pt x="188440" y="3060842"/>
                  <a:pt x="203200" y="3035013"/>
                </a:cubicBezTo>
                <a:cubicBezTo>
                  <a:pt x="209931" y="3023233"/>
                  <a:pt x="219047" y="3012927"/>
                  <a:pt x="225778" y="3001147"/>
                </a:cubicBezTo>
                <a:cubicBezTo>
                  <a:pt x="261035" y="2939448"/>
                  <a:pt x="229024" y="2968880"/>
                  <a:pt x="282222" y="2933413"/>
                </a:cubicBezTo>
                <a:lnTo>
                  <a:pt x="304800" y="2865680"/>
                </a:lnTo>
                <a:lnTo>
                  <a:pt x="316089" y="2831813"/>
                </a:lnTo>
                <a:cubicBezTo>
                  <a:pt x="319852" y="2749028"/>
                  <a:pt x="320769" y="2666065"/>
                  <a:pt x="327378" y="2583458"/>
                </a:cubicBezTo>
                <a:cubicBezTo>
                  <a:pt x="328327" y="2571596"/>
                  <a:pt x="335781" y="2561135"/>
                  <a:pt x="338667" y="2549591"/>
                </a:cubicBezTo>
                <a:cubicBezTo>
                  <a:pt x="343321" y="2530977"/>
                  <a:pt x="345302" y="2511761"/>
                  <a:pt x="349956" y="2493147"/>
                </a:cubicBezTo>
                <a:cubicBezTo>
                  <a:pt x="352842" y="2481603"/>
                  <a:pt x="357976" y="2470722"/>
                  <a:pt x="361245" y="2459280"/>
                </a:cubicBezTo>
                <a:cubicBezTo>
                  <a:pt x="365507" y="2444362"/>
                  <a:pt x="368272" y="2429043"/>
                  <a:pt x="372534" y="2414125"/>
                </a:cubicBezTo>
                <a:cubicBezTo>
                  <a:pt x="375803" y="2402683"/>
                  <a:pt x="380553" y="2391700"/>
                  <a:pt x="383822" y="2380258"/>
                </a:cubicBezTo>
                <a:cubicBezTo>
                  <a:pt x="388084" y="2365340"/>
                  <a:pt x="390849" y="2350020"/>
                  <a:pt x="395111" y="2335102"/>
                </a:cubicBezTo>
                <a:cubicBezTo>
                  <a:pt x="398380" y="2323661"/>
                  <a:pt x="403514" y="2312780"/>
                  <a:pt x="406400" y="2301236"/>
                </a:cubicBezTo>
                <a:cubicBezTo>
                  <a:pt x="411054" y="2282621"/>
                  <a:pt x="413926" y="2263606"/>
                  <a:pt x="417689" y="2244791"/>
                </a:cubicBezTo>
                <a:cubicBezTo>
                  <a:pt x="421452" y="2173295"/>
                  <a:pt x="419304" y="2101241"/>
                  <a:pt x="428978" y="2030302"/>
                </a:cubicBezTo>
                <a:cubicBezTo>
                  <a:pt x="430811" y="2016859"/>
                  <a:pt x="445488" y="2008571"/>
                  <a:pt x="451556" y="1996436"/>
                </a:cubicBezTo>
                <a:cubicBezTo>
                  <a:pt x="456878" y="1985793"/>
                  <a:pt x="459576" y="1974011"/>
                  <a:pt x="462845" y="1962569"/>
                </a:cubicBezTo>
                <a:cubicBezTo>
                  <a:pt x="470733" y="1934962"/>
                  <a:pt x="483299" y="1869798"/>
                  <a:pt x="496711" y="1849680"/>
                </a:cubicBezTo>
                <a:cubicBezTo>
                  <a:pt x="561417" y="1752620"/>
                  <a:pt x="483839" y="1875423"/>
                  <a:pt x="530578" y="1781947"/>
                </a:cubicBezTo>
                <a:cubicBezTo>
                  <a:pt x="536646" y="1769812"/>
                  <a:pt x="546424" y="1759860"/>
                  <a:pt x="553156" y="1748080"/>
                </a:cubicBezTo>
                <a:cubicBezTo>
                  <a:pt x="610455" y="1647808"/>
                  <a:pt x="543298" y="1751580"/>
                  <a:pt x="598311" y="1669058"/>
                </a:cubicBezTo>
                <a:cubicBezTo>
                  <a:pt x="602074" y="1654006"/>
                  <a:pt x="602661" y="1637779"/>
                  <a:pt x="609600" y="1623902"/>
                </a:cubicBezTo>
                <a:cubicBezTo>
                  <a:pt x="620812" y="1601479"/>
                  <a:pt x="660750" y="1540884"/>
                  <a:pt x="688622" y="1522302"/>
                </a:cubicBezTo>
                <a:cubicBezTo>
                  <a:pt x="698523" y="1515701"/>
                  <a:pt x="712087" y="1516792"/>
                  <a:pt x="722489" y="1511013"/>
                </a:cubicBezTo>
                <a:cubicBezTo>
                  <a:pt x="746209" y="1497835"/>
                  <a:pt x="771035" y="1485045"/>
                  <a:pt x="790222" y="1465858"/>
                </a:cubicBezTo>
                <a:cubicBezTo>
                  <a:pt x="833683" y="1422397"/>
                  <a:pt x="810805" y="1440847"/>
                  <a:pt x="857956" y="1409413"/>
                </a:cubicBezTo>
                <a:lnTo>
                  <a:pt x="903111" y="1341680"/>
                </a:lnTo>
                <a:cubicBezTo>
                  <a:pt x="910637" y="1330391"/>
                  <a:pt x="921398" y="1320684"/>
                  <a:pt x="925689" y="1307813"/>
                </a:cubicBezTo>
                <a:cubicBezTo>
                  <a:pt x="933126" y="1285503"/>
                  <a:pt x="939662" y="1255996"/>
                  <a:pt x="959556" y="1240080"/>
                </a:cubicBezTo>
                <a:cubicBezTo>
                  <a:pt x="968848" y="1232646"/>
                  <a:pt x="982779" y="1234113"/>
                  <a:pt x="993422" y="1228791"/>
                </a:cubicBezTo>
                <a:cubicBezTo>
                  <a:pt x="1005557" y="1222723"/>
                  <a:pt x="1014818" y="1211557"/>
                  <a:pt x="1027289" y="1206213"/>
                </a:cubicBezTo>
                <a:cubicBezTo>
                  <a:pt x="1041233" y="1200237"/>
                  <a:pt x="1118851" y="1185644"/>
                  <a:pt x="1128889" y="1183636"/>
                </a:cubicBezTo>
                <a:cubicBezTo>
                  <a:pt x="1153855" y="1158670"/>
                  <a:pt x="1169618" y="1147335"/>
                  <a:pt x="1185334" y="1115902"/>
                </a:cubicBezTo>
                <a:cubicBezTo>
                  <a:pt x="1190655" y="1105259"/>
                  <a:pt x="1189189" y="1091328"/>
                  <a:pt x="1196622" y="1082036"/>
                </a:cubicBezTo>
                <a:cubicBezTo>
                  <a:pt x="1216990" y="1056575"/>
                  <a:pt x="1247525" y="1056203"/>
                  <a:pt x="1275645" y="1048169"/>
                </a:cubicBezTo>
                <a:cubicBezTo>
                  <a:pt x="1354459" y="1025650"/>
                  <a:pt x="1253668" y="1044858"/>
                  <a:pt x="1388534" y="1025591"/>
                </a:cubicBezTo>
                <a:lnTo>
                  <a:pt x="1456267" y="1003013"/>
                </a:lnTo>
                <a:lnTo>
                  <a:pt x="1490134" y="991725"/>
                </a:lnTo>
                <a:cubicBezTo>
                  <a:pt x="1554845" y="894653"/>
                  <a:pt x="1477255" y="1017480"/>
                  <a:pt x="1524000" y="923991"/>
                </a:cubicBezTo>
                <a:cubicBezTo>
                  <a:pt x="1530068" y="911856"/>
                  <a:pt x="1539052" y="901414"/>
                  <a:pt x="1546578" y="890125"/>
                </a:cubicBezTo>
                <a:cubicBezTo>
                  <a:pt x="1555760" y="862580"/>
                  <a:pt x="1558561" y="844276"/>
                  <a:pt x="1580445" y="822391"/>
                </a:cubicBezTo>
                <a:cubicBezTo>
                  <a:pt x="1590039" y="812797"/>
                  <a:pt x="1603888" y="808499"/>
                  <a:pt x="1614311" y="799813"/>
                </a:cubicBezTo>
                <a:cubicBezTo>
                  <a:pt x="1670684" y="752836"/>
                  <a:pt x="1622529" y="774497"/>
                  <a:pt x="1682045" y="754658"/>
                </a:cubicBezTo>
                <a:cubicBezTo>
                  <a:pt x="1790070" y="646630"/>
                  <a:pt x="1651762" y="774845"/>
                  <a:pt x="1749778" y="709502"/>
                </a:cubicBezTo>
                <a:cubicBezTo>
                  <a:pt x="1763062" y="700646"/>
                  <a:pt x="1769689" y="683389"/>
                  <a:pt x="1783645" y="675636"/>
                </a:cubicBezTo>
                <a:cubicBezTo>
                  <a:pt x="1844867" y="641624"/>
                  <a:pt x="1937028" y="646470"/>
                  <a:pt x="1998134" y="641769"/>
                </a:cubicBezTo>
                <a:cubicBezTo>
                  <a:pt x="2009423" y="634243"/>
                  <a:pt x="2022406" y="628785"/>
                  <a:pt x="2032000" y="619191"/>
                </a:cubicBezTo>
                <a:cubicBezTo>
                  <a:pt x="2041594" y="609597"/>
                  <a:pt x="2044155" y="594011"/>
                  <a:pt x="2054578" y="585325"/>
                </a:cubicBezTo>
                <a:cubicBezTo>
                  <a:pt x="2067506" y="574552"/>
                  <a:pt x="2085123" y="571096"/>
                  <a:pt x="2099734" y="562747"/>
                </a:cubicBezTo>
                <a:cubicBezTo>
                  <a:pt x="2160370" y="528097"/>
                  <a:pt x="2104587" y="547422"/>
                  <a:pt x="2178756" y="528880"/>
                </a:cubicBezTo>
                <a:cubicBezTo>
                  <a:pt x="2190045" y="521354"/>
                  <a:pt x="2200224" y="511812"/>
                  <a:pt x="2212622" y="506302"/>
                </a:cubicBezTo>
                <a:cubicBezTo>
                  <a:pt x="2234370" y="496636"/>
                  <a:pt x="2257778" y="491251"/>
                  <a:pt x="2280356" y="483725"/>
                </a:cubicBezTo>
                <a:cubicBezTo>
                  <a:pt x="2403547" y="442662"/>
                  <a:pt x="2302278" y="472914"/>
                  <a:pt x="2596445" y="461147"/>
                </a:cubicBezTo>
                <a:cubicBezTo>
                  <a:pt x="2641221" y="452192"/>
                  <a:pt x="2702353" y="440896"/>
                  <a:pt x="2743200" y="427280"/>
                </a:cubicBezTo>
                <a:cubicBezTo>
                  <a:pt x="2754489" y="423517"/>
                  <a:pt x="2766424" y="421313"/>
                  <a:pt x="2777067" y="415991"/>
                </a:cubicBezTo>
                <a:cubicBezTo>
                  <a:pt x="2789202" y="409923"/>
                  <a:pt x="2799645" y="400939"/>
                  <a:pt x="2810934" y="393413"/>
                </a:cubicBezTo>
                <a:cubicBezTo>
                  <a:pt x="2818460" y="382124"/>
                  <a:pt x="2823301" y="368481"/>
                  <a:pt x="2833511" y="359547"/>
                </a:cubicBezTo>
                <a:cubicBezTo>
                  <a:pt x="2856062" y="339815"/>
                  <a:pt x="2906903" y="312969"/>
                  <a:pt x="2935111" y="291813"/>
                </a:cubicBezTo>
                <a:cubicBezTo>
                  <a:pt x="2950163" y="280524"/>
                  <a:pt x="2962418" y="263897"/>
                  <a:pt x="2980267" y="257947"/>
                </a:cubicBezTo>
                <a:cubicBezTo>
                  <a:pt x="3009048" y="248353"/>
                  <a:pt x="3040448" y="250203"/>
                  <a:pt x="3070578" y="246658"/>
                </a:cubicBezTo>
                <a:cubicBezTo>
                  <a:pt x="3171972" y="234729"/>
                  <a:pt x="3153986" y="239703"/>
                  <a:pt x="3239911" y="224080"/>
                </a:cubicBezTo>
                <a:cubicBezTo>
                  <a:pt x="3267185" y="219121"/>
                  <a:pt x="3313630" y="209866"/>
                  <a:pt x="3341511" y="201502"/>
                </a:cubicBezTo>
                <a:cubicBezTo>
                  <a:pt x="3364307" y="194663"/>
                  <a:pt x="3409245" y="178925"/>
                  <a:pt x="3409245" y="178925"/>
                </a:cubicBezTo>
                <a:cubicBezTo>
                  <a:pt x="3435875" y="138978"/>
                  <a:pt x="3434395" y="136402"/>
                  <a:pt x="3476978" y="99902"/>
                </a:cubicBezTo>
                <a:cubicBezTo>
                  <a:pt x="3511348" y="70443"/>
                  <a:pt x="3511870" y="78645"/>
                  <a:pt x="3556000" y="66036"/>
                </a:cubicBezTo>
                <a:cubicBezTo>
                  <a:pt x="3686701" y="28692"/>
                  <a:pt x="3433169" y="62209"/>
                  <a:pt x="3826934" y="43458"/>
                </a:cubicBezTo>
                <a:cubicBezTo>
                  <a:pt x="4087679" y="0"/>
                  <a:pt x="3871778" y="32169"/>
                  <a:pt x="4481689" y="3216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5143504" y="4962235"/>
            <a:ext cx="500066" cy="0"/>
          </a:xfrm>
          <a:prstGeom prst="line">
            <a:avLst/>
          </a:prstGeom>
          <a:ln w="38100">
            <a:solidFill>
              <a:srgbClr val="6C9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Ελεύθερη σχεδίαση"/>
          <p:cNvSpPr/>
          <p:nvPr/>
        </p:nvSpPr>
        <p:spPr>
          <a:xfrm>
            <a:off x="2032000" y="1058604"/>
            <a:ext cx="4380089" cy="4487290"/>
          </a:xfrm>
          <a:custGeom>
            <a:avLst/>
            <a:gdLst>
              <a:gd name="connsiteX0" fmla="*/ 0 w 4380089"/>
              <a:gd name="connsiteY0" fmla="*/ 4487290 h 4487290"/>
              <a:gd name="connsiteX1" fmla="*/ 11289 w 4380089"/>
              <a:gd name="connsiteY1" fmla="*/ 4442135 h 4487290"/>
              <a:gd name="connsiteX2" fmla="*/ 79022 w 4380089"/>
              <a:gd name="connsiteY2" fmla="*/ 4396979 h 4487290"/>
              <a:gd name="connsiteX3" fmla="*/ 124178 w 4380089"/>
              <a:gd name="connsiteY3" fmla="*/ 4261513 h 4487290"/>
              <a:gd name="connsiteX4" fmla="*/ 180622 w 4380089"/>
              <a:gd name="connsiteY4" fmla="*/ 4205068 h 4487290"/>
              <a:gd name="connsiteX5" fmla="*/ 191911 w 4380089"/>
              <a:gd name="connsiteY5" fmla="*/ 4126046 h 4487290"/>
              <a:gd name="connsiteX6" fmla="*/ 225778 w 4380089"/>
              <a:gd name="connsiteY6" fmla="*/ 4035735 h 4487290"/>
              <a:gd name="connsiteX7" fmla="*/ 237067 w 4380089"/>
              <a:gd name="connsiteY7" fmla="*/ 4001868 h 4487290"/>
              <a:gd name="connsiteX8" fmla="*/ 270933 w 4380089"/>
              <a:gd name="connsiteY8" fmla="*/ 3979290 h 4487290"/>
              <a:gd name="connsiteX9" fmla="*/ 293511 w 4380089"/>
              <a:gd name="connsiteY9" fmla="*/ 3945424 h 4487290"/>
              <a:gd name="connsiteX10" fmla="*/ 304800 w 4380089"/>
              <a:gd name="connsiteY10" fmla="*/ 3911557 h 4487290"/>
              <a:gd name="connsiteX11" fmla="*/ 372533 w 4380089"/>
              <a:gd name="connsiteY11" fmla="*/ 3866401 h 4487290"/>
              <a:gd name="connsiteX12" fmla="*/ 383822 w 4380089"/>
              <a:gd name="connsiteY12" fmla="*/ 3821246 h 4487290"/>
              <a:gd name="connsiteX13" fmla="*/ 417689 w 4380089"/>
              <a:gd name="connsiteY13" fmla="*/ 3832535 h 4487290"/>
              <a:gd name="connsiteX14" fmla="*/ 496711 w 4380089"/>
              <a:gd name="connsiteY14" fmla="*/ 3821246 h 4487290"/>
              <a:gd name="connsiteX15" fmla="*/ 508000 w 4380089"/>
              <a:gd name="connsiteY15" fmla="*/ 3561601 h 4487290"/>
              <a:gd name="connsiteX16" fmla="*/ 541867 w 4380089"/>
              <a:gd name="connsiteY16" fmla="*/ 3539024 h 4487290"/>
              <a:gd name="connsiteX17" fmla="*/ 553156 w 4380089"/>
              <a:gd name="connsiteY17" fmla="*/ 3482579 h 4487290"/>
              <a:gd name="connsiteX18" fmla="*/ 620889 w 4380089"/>
              <a:gd name="connsiteY18" fmla="*/ 3460001 h 4487290"/>
              <a:gd name="connsiteX19" fmla="*/ 699911 w 4380089"/>
              <a:gd name="connsiteY19" fmla="*/ 3426135 h 4487290"/>
              <a:gd name="connsiteX20" fmla="*/ 677333 w 4380089"/>
              <a:gd name="connsiteY20" fmla="*/ 3392268 h 4487290"/>
              <a:gd name="connsiteX21" fmla="*/ 722489 w 4380089"/>
              <a:gd name="connsiteY21" fmla="*/ 3313246 h 4487290"/>
              <a:gd name="connsiteX22" fmla="*/ 756356 w 4380089"/>
              <a:gd name="connsiteY22" fmla="*/ 3279379 h 4487290"/>
              <a:gd name="connsiteX23" fmla="*/ 824089 w 4380089"/>
              <a:gd name="connsiteY23" fmla="*/ 3234224 h 4487290"/>
              <a:gd name="connsiteX24" fmla="*/ 846667 w 4380089"/>
              <a:gd name="connsiteY24" fmla="*/ 3200357 h 4487290"/>
              <a:gd name="connsiteX25" fmla="*/ 857956 w 4380089"/>
              <a:gd name="connsiteY25" fmla="*/ 3166490 h 4487290"/>
              <a:gd name="connsiteX26" fmla="*/ 880533 w 4380089"/>
              <a:gd name="connsiteY26" fmla="*/ 3053601 h 4487290"/>
              <a:gd name="connsiteX27" fmla="*/ 891822 w 4380089"/>
              <a:gd name="connsiteY27" fmla="*/ 3019735 h 4487290"/>
              <a:gd name="connsiteX28" fmla="*/ 959556 w 4380089"/>
              <a:gd name="connsiteY28" fmla="*/ 2997157 h 4487290"/>
              <a:gd name="connsiteX29" fmla="*/ 982133 w 4380089"/>
              <a:gd name="connsiteY29" fmla="*/ 2963290 h 4487290"/>
              <a:gd name="connsiteX30" fmla="*/ 970844 w 4380089"/>
              <a:gd name="connsiteY30" fmla="*/ 2929424 h 4487290"/>
              <a:gd name="connsiteX31" fmla="*/ 982133 w 4380089"/>
              <a:gd name="connsiteY31" fmla="*/ 2839113 h 4487290"/>
              <a:gd name="connsiteX32" fmla="*/ 1004711 w 4380089"/>
              <a:gd name="connsiteY32" fmla="*/ 2805246 h 4487290"/>
              <a:gd name="connsiteX33" fmla="*/ 1061156 w 4380089"/>
              <a:gd name="connsiteY33" fmla="*/ 2726224 h 4487290"/>
              <a:gd name="connsiteX34" fmla="*/ 1095022 w 4380089"/>
              <a:gd name="connsiteY34" fmla="*/ 2748801 h 4487290"/>
              <a:gd name="connsiteX35" fmla="*/ 1106311 w 4380089"/>
              <a:gd name="connsiteY35" fmla="*/ 2714935 h 4487290"/>
              <a:gd name="connsiteX36" fmla="*/ 1151467 w 4380089"/>
              <a:gd name="connsiteY36" fmla="*/ 2647201 h 4487290"/>
              <a:gd name="connsiteX37" fmla="*/ 1162756 w 4380089"/>
              <a:gd name="connsiteY37" fmla="*/ 2613335 h 4487290"/>
              <a:gd name="connsiteX38" fmla="*/ 1253067 w 4380089"/>
              <a:gd name="connsiteY38" fmla="*/ 2534313 h 4487290"/>
              <a:gd name="connsiteX39" fmla="*/ 1286933 w 4380089"/>
              <a:gd name="connsiteY39" fmla="*/ 2523024 h 4487290"/>
              <a:gd name="connsiteX40" fmla="*/ 1354667 w 4380089"/>
              <a:gd name="connsiteY40" fmla="*/ 2466579 h 4487290"/>
              <a:gd name="connsiteX41" fmla="*/ 1388533 w 4380089"/>
              <a:gd name="connsiteY41" fmla="*/ 2477868 h 4487290"/>
              <a:gd name="connsiteX42" fmla="*/ 1535289 w 4380089"/>
              <a:gd name="connsiteY42" fmla="*/ 2398846 h 4487290"/>
              <a:gd name="connsiteX43" fmla="*/ 1569156 w 4380089"/>
              <a:gd name="connsiteY43" fmla="*/ 2376268 h 4487290"/>
              <a:gd name="connsiteX44" fmla="*/ 1693333 w 4380089"/>
              <a:gd name="connsiteY44" fmla="*/ 2353690 h 4487290"/>
              <a:gd name="connsiteX45" fmla="*/ 1727200 w 4380089"/>
              <a:gd name="connsiteY45" fmla="*/ 2331113 h 4487290"/>
              <a:gd name="connsiteX46" fmla="*/ 1873956 w 4380089"/>
              <a:gd name="connsiteY46" fmla="*/ 2285957 h 4487290"/>
              <a:gd name="connsiteX47" fmla="*/ 1885244 w 4380089"/>
              <a:gd name="connsiteY47" fmla="*/ 2206935 h 4487290"/>
              <a:gd name="connsiteX48" fmla="*/ 1919111 w 4380089"/>
              <a:gd name="connsiteY48" fmla="*/ 2184357 h 4487290"/>
              <a:gd name="connsiteX49" fmla="*/ 2032000 w 4380089"/>
              <a:gd name="connsiteY49" fmla="*/ 2173068 h 4487290"/>
              <a:gd name="connsiteX50" fmla="*/ 2065867 w 4380089"/>
              <a:gd name="connsiteY50" fmla="*/ 2015024 h 4487290"/>
              <a:gd name="connsiteX51" fmla="*/ 2077156 w 4380089"/>
              <a:gd name="connsiteY51" fmla="*/ 1969868 h 4487290"/>
              <a:gd name="connsiteX52" fmla="*/ 2099733 w 4380089"/>
              <a:gd name="connsiteY52" fmla="*/ 1936001 h 4487290"/>
              <a:gd name="connsiteX53" fmla="*/ 2088444 w 4380089"/>
              <a:gd name="connsiteY53" fmla="*/ 1902135 h 4487290"/>
              <a:gd name="connsiteX54" fmla="*/ 2178756 w 4380089"/>
              <a:gd name="connsiteY54" fmla="*/ 1856979 h 4487290"/>
              <a:gd name="connsiteX55" fmla="*/ 2212622 w 4380089"/>
              <a:gd name="connsiteY55" fmla="*/ 1845690 h 4487290"/>
              <a:gd name="connsiteX56" fmla="*/ 2223911 w 4380089"/>
              <a:gd name="connsiteY56" fmla="*/ 1811824 h 4487290"/>
              <a:gd name="connsiteX57" fmla="*/ 2246489 w 4380089"/>
              <a:gd name="connsiteY57" fmla="*/ 1777957 h 4487290"/>
              <a:gd name="connsiteX58" fmla="*/ 2280356 w 4380089"/>
              <a:gd name="connsiteY58" fmla="*/ 1710224 h 4487290"/>
              <a:gd name="connsiteX59" fmla="*/ 2291644 w 4380089"/>
              <a:gd name="connsiteY59" fmla="*/ 1653779 h 4487290"/>
              <a:gd name="connsiteX60" fmla="*/ 2302933 w 4380089"/>
              <a:gd name="connsiteY60" fmla="*/ 1619913 h 4487290"/>
              <a:gd name="connsiteX61" fmla="*/ 2359378 w 4380089"/>
              <a:gd name="connsiteY61" fmla="*/ 1608624 h 4487290"/>
              <a:gd name="connsiteX62" fmla="*/ 2393244 w 4380089"/>
              <a:gd name="connsiteY62" fmla="*/ 1586046 h 4487290"/>
              <a:gd name="connsiteX63" fmla="*/ 2415822 w 4380089"/>
              <a:gd name="connsiteY63" fmla="*/ 1552179 h 4487290"/>
              <a:gd name="connsiteX64" fmla="*/ 2449689 w 4380089"/>
              <a:gd name="connsiteY64" fmla="*/ 1563468 h 4487290"/>
              <a:gd name="connsiteX65" fmla="*/ 2494844 w 4380089"/>
              <a:gd name="connsiteY65" fmla="*/ 1574757 h 4487290"/>
              <a:gd name="connsiteX66" fmla="*/ 2517422 w 4380089"/>
              <a:gd name="connsiteY66" fmla="*/ 1529601 h 4487290"/>
              <a:gd name="connsiteX67" fmla="*/ 2573867 w 4380089"/>
              <a:gd name="connsiteY67" fmla="*/ 1461868 h 4487290"/>
              <a:gd name="connsiteX68" fmla="*/ 2585156 w 4380089"/>
              <a:gd name="connsiteY68" fmla="*/ 1428001 h 4487290"/>
              <a:gd name="connsiteX69" fmla="*/ 2720622 w 4380089"/>
              <a:gd name="connsiteY69" fmla="*/ 1371557 h 4487290"/>
              <a:gd name="connsiteX70" fmla="*/ 2754489 w 4380089"/>
              <a:gd name="connsiteY70" fmla="*/ 1360268 h 4487290"/>
              <a:gd name="connsiteX71" fmla="*/ 2810933 w 4380089"/>
              <a:gd name="connsiteY71" fmla="*/ 1348979 h 4487290"/>
              <a:gd name="connsiteX72" fmla="*/ 2799644 w 4380089"/>
              <a:gd name="connsiteY72" fmla="*/ 1315113 h 4487290"/>
              <a:gd name="connsiteX73" fmla="*/ 2980267 w 4380089"/>
              <a:gd name="connsiteY73" fmla="*/ 1303824 h 4487290"/>
              <a:gd name="connsiteX74" fmla="*/ 2991556 w 4380089"/>
              <a:gd name="connsiteY74" fmla="*/ 1269957 h 4487290"/>
              <a:gd name="connsiteX75" fmla="*/ 3070578 w 4380089"/>
              <a:gd name="connsiteY75" fmla="*/ 1258668 h 4487290"/>
              <a:gd name="connsiteX76" fmla="*/ 3251200 w 4380089"/>
              <a:gd name="connsiteY76" fmla="*/ 1269957 h 4487290"/>
              <a:gd name="connsiteX77" fmla="*/ 3318933 w 4380089"/>
              <a:gd name="connsiteY77" fmla="*/ 1292535 h 4487290"/>
              <a:gd name="connsiteX78" fmla="*/ 3386667 w 4380089"/>
              <a:gd name="connsiteY78" fmla="*/ 1281246 h 4487290"/>
              <a:gd name="connsiteX79" fmla="*/ 3454400 w 4380089"/>
              <a:gd name="connsiteY79" fmla="*/ 1258668 h 4487290"/>
              <a:gd name="connsiteX80" fmla="*/ 3488267 w 4380089"/>
              <a:gd name="connsiteY80" fmla="*/ 1247379 h 4487290"/>
              <a:gd name="connsiteX81" fmla="*/ 3567289 w 4380089"/>
              <a:gd name="connsiteY81" fmla="*/ 1236090 h 4487290"/>
              <a:gd name="connsiteX82" fmla="*/ 3589867 w 4380089"/>
              <a:gd name="connsiteY82" fmla="*/ 1134490 h 4487290"/>
              <a:gd name="connsiteX83" fmla="*/ 3623733 w 4380089"/>
              <a:gd name="connsiteY83" fmla="*/ 1066757 h 4487290"/>
              <a:gd name="connsiteX84" fmla="*/ 3567289 w 4380089"/>
              <a:gd name="connsiteY84" fmla="*/ 1010313 h 4487290"/>
              <a:gd name="connsiteX85" fmla="*/ 3589867 w 4380089"/>
              <a:gd name="connsiteY85" fmla="*/ 942579 h 4487290"/>
              <a:gd name="connsiteX86" fmla="*/ 3612444 w 4380089"/>
              <a:gd name="connsiteY86" fmla="*/ 874846 h 4487290"/>
              <a:gd name="connsiteX87" fmla="*/ 3623733 w 4380089"/>
              <a:gd name="connsiteY87" fmla="*/ 840979 h 4487290"/>
              <a:gd name="connsiteX88" fmla="*/ 3668889 w 4380089"/>
              <a:gd name="connsiteY88" fmla="*/ 829690 h 4487290"/>
              <a:gd name="connsiteX89" fmla="*/ 3680178 w 4380089"/>
              <a:gd name="connsiteY89" fmla="*/ 795824 h 4487290"/>
              <a:gd name="connsiteX90" fmla="*/ 3714044 w 4380089"/>
              <a:gd name="connsiteY90" fmla="*/ 682935 h 4487290"/>
              <a:gd name="connsiteX91" fmla="*/ 3747911 w 4380089"/>
              <a:gd name="connsiteY91" fmla="*/ 671646 h 4487290"/>
              <a:gd name="connsiteX92" fmla="*/ 3826933 w 4380089"/>
              <a:gd name="connsiteY92" fmla="*/ 660357 h 4487290"/>
              <a:gd name="connsiteX93" fmla="*/ 3838222 w 4380089"/>
              <a:gd name="connsiteY93" fmla="*/ 592624 h 4487290"/>
              <a:gd name="connsiteX94" fmla="*/ 3917244 w 4380089"/>
              <a:gd name="connsiteY94" fmla="*/ 581335 h 4487290"/>
              <a:gd name="connsiteX95" fmla="*/ 3939822 w 4380089"/>
              <a:gd name="connsiteY95" fmla="*/ 547468 h 4487290"/>
              <a:gd name="connsiteX96" fmla="*/ 3973689 w 4380089"/>
              <a:gd name="connsiteY96" fmla="*/ 536179 h 4487290"/>
              <a:gd name="connsiteX97" fmla="*/ 3984978 w 4380089"/>
              <a:gd name="connsiteY97" fmla="*/ 502313 h 4487290"/>
              <a:gd name="connsiteX98" fmla="*/ 4052711 w 4380089"/>
              <a:gd name="connsiteY98" fmla="*/ 479735 h 4487290"/>
              <a:gd name="connsiteX99" fmla="*/ 4086578 w 4380089"/>
              <a:gd name="connsiteY99" fmla="*/ 468446 h 4487290"/>
              <a:gd name="connsiteX100" fmla="*/ 4097867 w 4380089"/>
              <a:gd name="connsiteY100" fmla="*/ 434579 h 4487290"/>
              <a:gd name="connsiteX101" fmla="*/ 4120444 w 4380089"/>
              <a:gd name="connsiteY101" fmla="*/ 344268 h 4487290"/>
              <a:gd name="connsiteX102" fmla="*/ 4131733 w 4380089"/>
              <a:gd name="connsiteY102" fmla="*/ 152357 h 4487290"/>
              <a:gd name="connsiteX103" fmla="*/ 4154311 w 4380089"/>
              <a:gd name="connsiteY103" fmla="*/ 84624 h 4487290"/>
              <a:gd name="connsiteX104" fmla="*/ 4165600 w 4380089"/>
              <a:gd name="connsiteY104" fmla="*/ 50757 h 4487290"/>
              <a:gd name="connsiteX105" fmla="*/ 4199467 w 4380089"/>
              <a:gd name="connsiteY105" fmla="*/ 28179 h 4487290"/>
              <a:gd name="connsiteX106" fmla="*/ 4244622 w 4380089"/>
              <a:gd name="connsiteY106" fmla="*/ 5601 h 4487290"/>
              <a:gd name="connsiteX107" fmla="*/ 4380089 w 4380089"/>
              <a:gd name="connsiteY107" fmla="*/ 5601 h 448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4380089" h="4487290">
                <a:moveTo>
                  <a:pt x="0" y="4487290"/>
                </a:moveTo>
                <a:cubicBezTo>
                  <a:pt x="3763" y="4472238"/>
                  <a:pt x="1072" y="4453811"/>
                  <a:pt x="11289" y="4442135"/>
                </a:cubicBezTo>
                <a:cubicBezTo>
                  <a:pt x="29158" y="4421714"/>
                  <a:pt x="79022" y="4396979"/>
                  <a:pt x="79022" y="4396979"/>
                </a:cubicBezTo>
                <a:cubicBezTo>
                  <a:pt x="163438" y="4425118"/>
                  <a:pt x="95468" y="4414630"/>
                  <a:pt x="124178" y="4261513"/>
                </a:cubicBezTo>
                <a:cubicBezTo>
                  <a:pt x="129554" y="4232843"/>
                  <a:pt x="160195" y="4218687"/>
                  <a:pt x="180622" y="4205068"/>
                </a:cubicBezTo>
                <a:cubicBezTo>
                  <a:pt x="224556" y="4139167"/>
                  <a:pt x="191911" y="4206233"/>
                  <a:pt x="191911" y="4126046"/>
                </a:cubicBezTo>
                <a:cubicBezTo>
                  <a:pt x="191911" y="4077221"/>
                  <a:pt x="202420" y="4070771"/>
                  <a:pt x="225778" y="4035735"/>
                </a:cubicBezTo>
                <a:cubicBezTo>
                  <a:pt x="229541" y="4024446"/>
                  <a:pt x="229633" y="4011160"/>
                  <a:pt x="237067" y="4001868"/>
                </a:cubicBezTo>
                <a:cubicBezTo>
                  <a:pt x="245542" y="3991274"/>
                  <a:pt x="261339" y="3988884"/>
                  <a:pt x="270933" y="3979290"/>
                </a:cubicBezTo>
                <a:cubicBezTo>
                  <a:pt x="280527" y="3969696"/>
                  <a:pt x="285985" y="3956713"/>
                  <a:pt x="293511" y="3945424"/>
                </a:cubicBezTo>
                <a:cubicBezTo>
                  <a:pt x="297274" y="3934135"/>
                  <a:pt x="294157" y="3916879"/>
                  <a:pt x="304800" y="3911557"/>
                </a:cubicBezTo>
                <a:cubicBezTo>
                  <a:pt x="386336" y="3870788"/>
                  <a:pt x="396380" y="3937942"/>
                  <a:pt x="372533" y="3866401"/>
                </a:cubicBezTo>
                <a:cubicBezTo>
                  <a:pt x="376296" y="3851349"/>
                  <a:pt x="371410" y="3830555"/>
                  <a:pt x="383822" y="3821246"/>
                </a:cubicBezTo>
                <a:cubicBezTo>
                  <a:pt x="393342" y="3814106"/>
                  <a:pt x="405789" y="3832535"/>
                  <a:pt x="417689" y="3832535"/>
                </a:cubicBezTo>
                <a:cubicBezTo>
                  <a:pt x="444297" y="3832535"/>
                  <a:pt x="470370" y="3825009"/>
                  <a:pt x="496711" y="3821246"/>
                </a:cubicBezTo>
                <a:cubicBezTo>
                  <a:pt x="500474" y="3734698"/>
                  <a:pt x="494313" y="3647143"/>
                  <a:pt x="508000" y="3561601"/>
                </a:cubicBezTo>
                <a:cubicBezTo>
                  <a:pt x="510144" y="3548204"/>
                  <a:pt x="535136" y="3550804"/>
                  <a:pt x="541867" y="3539024"/>
                </a:cubicBezTo>
                <a:cubicBezTo>
                  <a:pt x="551387" y="3522365"/>
                  <a:pt x="539588" y="3496147"/>
                  <a:pt x="553156" y="3482579"/>
                </a:cubicBezTo>
                <a:cubicBezTo>
                  <a:pt x="569984" y="3465750"/>
                  <a:pt x="598311" y="3467527"/>
                  <a:pt x="620889" y="3460001"/>
                </a:cubicBezTo>
                <a:cubicBezTo>
                  <a:pt x="670728" y="3443388"/>
                  <a:pt x="644103" y="3454040"/>
                  <a:pt x="699911" y="3426135"/>
                </a:cubicBezTo>
                <a:cubicBezTo>
                  <a:pt x="692385" y="3414846"/>
                  <a:pt x="679016" y="3405731"/>
                  <a:pt x="677333" y="3392268"/>
                </a:cubicBezTo>
                <a:cubicBezTo>
                  <a:pt x="669423" y="3328991"/>
                  <a:pt x="688115" y="3341891"/>
                  <a:pt x="722489" y="3313246"/>
                </a:cubicBezTo>
                <a:cubicBezTo>
                  <a:pt x="734754" y="3303025"/>
                  <a:pt x="743754" y="3289181"/>
                  <a:pt x="756356" y="3279379"/>
                </a:cubicBezTo>
                <a:cubicBezTo>
                  <a:pt x="777775" y="3262720"/>
                  <a:pt x="824089" y="3234224"/>
                  <a:pt x="824089" y="3234224"/>
                </a:cubicBezTo>
                <a:cubicBezTo>
                  <a:pt x="831615" y="3222935"/>
                  <a:pt x="840599" y="3212492"/>
                  <a:pt x="846667" y="3200357"/>
                </a:cubicBezTo>
                <a:cubicBezTo>
                  <a:pt x="851989" y="3189714"/>
                  <a:pt x="855280" y="3178085"/>
                  <a:pt x="857956" y="3166490"/>
                </a:cubicBezTo>
                <a:cubicBezTo>
                  <a:pt x="866585" y="3129098"/>
                  <a:pt x="868397" y="3090006"/>
                  <a:pt x="880533" y="3053601"/>
                </a:cubicBezTo>
                <a:cubicBezTo>
                  <a:pt x="884296" y="3042312"/>
                  <a:pt x="882139" y="3026651"/>
                  <a:pt x="891822" y="3019735"/>
                </a:cubicBezTo>
                <a:cubicBezTo>
                  <a:pt x="911188" y="3005902"/>
                  <a:pt x="959556" y="2997157"/>
                  <a:pt x="959556" y="2997157"/>
                </a:cubicBezTo>
                <a:cubicBezTo>
                  <a:pt x="967082" y="2985868"/>
                  <a:pt x="979903" y="2976673"/>
                  <a:pt x="982133" y="2963290"/>
                </a:cubicBezTo>
                <a:cubicBezTo>
                  <a:pt x="984089" y="2951553"/>
                  <a:pt x="970844" y="2941323"/>
                  <a:pt x="970844" y="2929424"/>
                </a:cubicBezTo>
                <a:cubicBezTo>
                  <a:pt x="970844" y="2899086"/>
                  <a:pt x="974150" y="2868382"/>
                  <a:pt x="982133" y="2839113"/>
                </a:cubicBezTo>
                <a:cubicBezTo>
                  <a:pt x="985703" y="2826023"/>
                  <a:pt x="999201" y="2817644"/>
                  <a:pt x="1004711" y="2805246"/>
                </a:cubicBezTo>
                <a:cubicBezTo>
                  <a:pt x="1041359" y="2722788"/>
                  <a:pt x="999558" y="2746757"/>
                  <a:pt x="1061156" y="2726224"/>
                </a:cubicBezTo>
                <a:cubicBezTo>
                  <a:pt x="1072445" y="2733750"/>
                  <a:pt x="1081860" y="2752092"/>
                  <a:pt x="1095022" y="2748801"/>
                </a:cubicBezTo>
                <a:cubicBezTo>
                  <a:pt x="1106566" y="2745915"/>
                  <a:pt x="1100532" y="2725337"/>
                  <a:pt x="1106311" y="2714935"/>
                </a:cubicBezTo>
                <a:cubicBezTo>
                  <a:pt x="1119489" y="2691214"/>
                  <a:pt x="1142886" y="2672944"/>
                  <a:pt x="1151467" y="2647201"/>
                </a:cubicBezTo>
                <a:cubicBezTo>
                  <a:pt x="1155230" y="2635912"/>
                  <a:pt x="1157435" y="2623978"/>
                  <a:pt x="1162756" y="2613335"/>
                </a:cubicBezTo>
                <a:cubicBezTo>
                  <a:pt x="1181195" y="2576456"/>
                  <a:pt x="1212423" y="2547862"/>
                  <a:pt x="1253067" y="2534313"/>
                </a:cubicBezTo>
                <a:lnTo>
                  <a:pt x="1286933" y="2523024"/>
                </a:lnTo>
                <a:cubicBezTo>
                  <a:pt x="1307497" y="2495605"/>
                  <a:pt x="1315880" y="2466579"/>
                  <a:pt x="1354667" y="2466579"/>
                </a:cubicBezTo>
                <a:cubicBezTo>
                  <a:pt x="1366566" y="2466579"/>
                  <a:pt x="1377244" y="2474105"/>
                  <a:pt x="1388533" y="2477868"/>
                </a:cubicBezTo>
                <a:cubicBezTo>
                  <a:pt x="1424255" y="2370705"/>
                  <a:pt x="1387410" y="2412290"/>
                  <a:pt x="1535289" y="2398846"/>
                </a:cubicBezTo>
                <a:cubicBezTo>
                  <a:pt x="1546578" y="2391320"/>
                  <a:pt x="1557021" y="2382336"/>
                  <a:pt x="1569156" y="2376268"/>
                </a:cubicBezTo>
                <a:cubicBezTo>
                  <a:pt x="1603961" y="2358865"/>
                  <a:pt x="1662200" y="2357582"/>
                  <a:pt x="1693333" y="2353690"/>
                </a:cubicBezTo>
                <a:cubicBezTo>
                  <a:pt x="1704622" y="2346164"/>
                  <a:pt x="1713896" y="2333774"/>
                  <a:pt x="1727200" y="2331113"/>
                </a:cubicBezTo>
                <a:cubicBezTo>
                  <a:pt x="1880664" y="2300421"/>
                  <a:pt x="1846726" y="2367647"/>
                  <a:pt x="1873956" y="2285957"/>
                </a:cubicBezTo>
                <a:cubicBezTo>
                  <a:pt x="1877719" y="2259616"/>
                  <a:pt x="1874438" y="2231250"/>
                  <a:pt x="1885244" y="2206935"/>
                </a:cubicBezTo>
                <a:cubicBezTo>
                  <a:pt x="1890754" y="2194537"/>
                  <a:pt x="1905891" y="2187408"/>
                  <a:pt x="1919111" y="2184357"/>
                </a:cubicBezTo>
                <a:cubicBezTo>
                  <a:pt x="1955960" y="2175853"/>
                  <a:pt x="1994370" y="2176831"/>
                  <a:pt x="2032000" y="2173068"/>
                </a:cubicBezTo>
                <a:cubicBezTo>
                  <a:pt x="2056494" y="1977115"/>
                  <a:pt x="2025652" y="2175885"/>
                  <a:pt x="2065867" y="2015024"/>
                </a:cubicBezTo>
                <a:cubicBezTo>
                  <a:pt x="2069630" y="1999972"/>
                  <a:pt x="2071044" y="1984129"/>
                  <a:pt x="2077156" y="1969868"/>
                </a:cubicBezTo>
                <a:cubicBezTo>
                  <a:pt x="2082500" y="1957397"/>
                  <a:pt x="2092207" y="1947290"/>
                  <a:pt x="2099733" y="1936001"/>
                </a:cubicBezTo>
                <a:cubicBezTo>
                  <a:pt x="2095970" y="1924712"/>
                  <a:pt x="2086488" y="1913872"/>
                  <a:pt x="2088444" y="1902135"/>
                </a:cubicBezTo>
                <a:cubicBezTo>
                  <a:pt x="2096507" y="1853758"/>
                  <a:pt x="2143547" y="1862847"/>
                  <a:pt x="2178756" y="1856979"/>
                </a:cubicBezTo>
                <a:cubicBezTo>
                  <a:pt x="2190045" y="1853216"/>
                  <a:pt x="2204208" y="1854104"/>
                  <a:pt x="2212622" y="1845690"/>
                </a:cubicBezTo>
                <a:cubicBezTo>
                  <a:pt x="2221036" y="1837276"/>
                  <a:pt x="2218589" y="1822467"/>
                  <a:pt x="2223911" y="1811824"/>
                </a:cubicBezTo>
                <a:cubicBezTo>
                  <a:pt x="2229979" y="1799689"/>
                  <a:pt x="2240421" y="1790092"/>
                  <a:pt x="2246489" y="1777957"/>
                </a:cubicBezTo>
                <a:cubicBezTo>
                  <a:pt x="2293224" y="1684486"/>
                  <a:pt x="2215655" y="1807273"/>
                  <a:pt x="2280356" y="1710224"/>
                </a:cubicBezTo>
                <a:cubicBezTo>
                  <a:pt x="2284119" y="1691409"/>
                  <a:pt x="2286990" y="1672394"/>
                  <a:pt x="2291644" y="1653779"/>
                </a:cubicBezTo>
                <a:cubicBezTo>
                  <a:pt x="2294530" y="1642235"/>
                  <a:pt x="2293032" y="1626513"/>
                  <a:pt x="2302933" y="1619913"/>
                </a:cubicBezTo>
                <a:cubicBezTo>
                  <a:pt x="2318898" y="1609270"/>
                  <a:pt x="2340563" y="1612387"/>
                  <a:pt x="2359378" y="1608624"/>
                </a:cubicBezTo>
                <a:cubicBezTo>
                  <a:pt x="2370667" y="1601098"/>
                  <a:pt x="2383650" y="1595640"/>
                  <a:pt x="2393244" y="1586046"/>
                </a:cubicBezTo>
                <a:cubicBezTo>
                  <a:pt x="2402838" y="1576452"/>
                  <a:pt x="2403225" y="1557218"/>
                  <a:pt x="2415822" y="1552179"/>
                </a:cubicBezTo>
                <a:cubicBezTo>
                  <a:pt x="2426871" y="1547760"/>
                  <a:pt x="2438247" y="1560199"/>
                  <a:pt x="2449689" y="1563468"/>
                </a:cubicBezTo>
                <a:cubicBezTo>
                  <a:pt x="2464607" y="1567730"/>
                  <a:pt x="2479792" y="1570994"/>
                  <a:pt x="2494844" y="1574757"/>
                </a:cubicBezTo>
                <a:cubicBezTo>
                  <a:pt x="2563906" y="1551736"/>
                  <a:pt x="2508568" y="1582726"/>
                  <a:pt x="2517422" y="1529601"/>
                </a:cubicBezTo>
                <a:cubicBezTo>
                  <a:pt x="2520565" y="1510742"/>
                  <a:pt x="2563697" y="1472038"/>
                  <a:pt x="2573867" y="1461868"/>
                </a:cubicBezTo>
                <a:cubicBezTo>
                  <a:pt x="2577630" y="1450579"/>
                  <a:pt x="2581887" y="1439443"/>
                  <a:pt x="2585156" y="1428001"/>
                </a:cubicBezTo>
                <a:cubicBezTo>
                  <a:pt x="2609659" y="1342238"/>
                  <a:pt x="2572595" y="1385014"/>
                  <a:pt x="2720622" y="1371557"/>
                </a:cubicBezTo>
                <a:cubicBezTo>
                  <a:pt x="2731911" y="1367794"/>
                  <a:pt x="2742945" y="1363154"/>
                  <a:pt x="2754489" y="1360268"/>
                </a:cubicBezTo>
                <a:cubicBezTo>
                  <a:pt x="2773103" y="1355614"/>
                  <a:pt x="2797366" y="1362546"/>
                  <a:pt x="2810933" y="1348979"/>
                </a:cubicBezTo>
                <a:cubicBezTo>
                  <a:pt x="2819347" y="1340565"/>
                  <a:pt x="2803407" y="1326402"/>
                  <a:pt x="2799644" y="1315113"/>
                </a:cubicBezTo>
                <a:cubicBezTo>
                  <a:pt x="2859852" y="1311350"/>
                  <a:pt x="2921545" y="1317641"/>
                  <a:pt x="2980267" y="1303824"/>
                </a:cubicBezTo>
                <a:cubicBezTo>
                  <a:pt x="2991850" y="1301098"/>
                  <a:pt x="2980913" y="1275279"/>
                  <a:pt x="2991556" y="1269957"/>
                </a:cubicBezTo>
                <a:cubicBezTo>
                  <a:pt x="3015355" y="1258057"/>
                  <a:pt x="3044237" y="1262431"/>
                  <a:pt x="3070578" y="1258668"/>
                </a:cubicBezTo>
                <a:cubicBezTo>
                  <a:pt x="3130785" y="1262431"/>
                  <a:pt x="3191428" y="1261806"/>
                  <a:pt x="3251200" y="1269957"/>
                </a:cubicBezTo>
                <a:cubicBezTo>
                  <a:pt x="3274781" y="1273173"/>
                  <a:pt x="3318933" y="1292535"/>
                  <a:pt x="3318933" y="1292535"/>
                </a:cubicBezTo>
                <a:cubicBezTo>
                  <a:pt x="3341511" y="1288772"/>
                  <a:pt x="3364461" y="1286798"/>
                  <a:pt x="3386667" y="1281246"/>
                </a:cubicBezTo>
                <a:cubicBezTo>
                  <a:pt x="3409755" y="1275474"/>
                  <a:pt x="3431822" y="1266194"/>
                  <a:pt x="3454400" y="1258668"/>
                </a:cubicBezTo>
                <a:cubicBezTo>
                  <a:pt x="3465689" y="1254905"/>
                  <a:pt x="3476487" y="1249062"/>
                  <a:pt x="3488267" y="1247379"/>
                </a:cubicBezTo>
                <a:lnTo>
                  <a:pt x="3567289" y="1236090"/>
                </a:lnTo>
                <a:cubicBezTo>
                  <a:pt x="3571625" y="1210074"/>
                  <a:pt x="3575972" y="1162281"/>
                  <a:pt x="3589867" y="1134490"/>
                </a:cubicBezTo>
                <a:cubicBezTo>
                  <a:pt x="3633634" y="1046954"/>
                  <a:pt x="3595357" y="1151884"/>
                  <a:pt x="3623733" y="1066757"/>
                </a:cubicBezTo>
                <a:cubicBezTo>
                  <a:pt x="3608682" y="1056723"/>
                  <a:pt x="3567289" y="1035398"/>
                  <a:pt x="3567289" y="1010313"/>
                </a:cubicBezTo>
                <a:cubicBezTo>
                  <a:pt x="3567289" y="986514"/>
                  <a:pt x="3582341" y="965157"/>
                  <a:pt x="3589867" y="942579"/>
                </a:cubicBezTo>
                <a:lnTo>
                  <a:pt x="3612444" y="874846"/>
                </a:lnTo>
                <a:cubicBezTo>
                  <a:pt x="3616207" y="863557"/>
                  <a:pt x="3612189" y="843865"/>
                  <a:pt x="3623733" y="840979"/>
                </a:cubicBezTo>
                <a:lnTo>
                  <a:pt x="3668889" y="829690"/>
                </a:lnTo>
                <a:cubicBezTo>
                  <a:pt x="3672652" y="818401"/>
                  <a:pt x="3677844" y="807492"/>
                  <a:pt x="3680178" y="795824"/>
                </a:cubicBezTo>
                <a:cubicBezTo>
                  <a:pt x="3687470" y="759362"/>
                  <a:pt x="3679724" y="710391"/>
                  <a:pt x="3714044" y="682935"/>
                </a:cubicBezTo>
                <a:cubicBezTo>
                  <a:pt x="3723336" y="675501"/>
                  <a:pt x="3736622" y="675409"/>
                  <a:pt x="3747911" y="671646"/>
                </a:cubicBezTo>
                <a:cubicBezTo>
                  <a:pt x="3775294" y="680774"/>
                  <a:pt x="3802882" y="698839"/>
                  <a:pt x="3826933" y="660357"/>
                </a:cubicBezTo>
                <a:cubicBezTo>
                  <a:pt x="3839064" y="640947"/>
                  <a:pt x="3820996" y="607697"/>
                  <a:pt x="3838222" y="592624"/>
                </a:cubicBezTo>
                <a:cubicBezTo>
                  <a:pt x="3858247" y="575102"/>
                  <a:pt x="3890903" y="585098"/>
                  <a:pt x="3917244" y="581335"/>
                </a:cubicBezTo>
                <a:cubicBezTo>
                  <a:pt x="3924770" y="570046"/>
                  <a:pt x="3929227" y="555944"/>
                  <a:pt x="3939822" y="547468"/>
                </a:cubicBezTo>
                <a:cubicBezTo>
                  <a:pt x="3949114" y="540034"/>
                  <a:pt x="3965275" y="544593"/>
                  <a:pt x="3973689" y="536179"/>
                </a:cubicBezTo>
                <a:cubicBezTo>
                  <a:pt x="3982103" y="527765"/>
                  <a:pt x="3975295" y="509229"/>
                  <a:pt x="3984978" y="502313"/>
                </a:cubicBezTo>
                <a:cubicBezTo>
                  <a:pt x="4004344" y="488480"/>
                  <a:pt x="4030133" y="487261"/>
                  <a:pt x="4052711" y="479735"/>
                </a:cubicBezTo>
                <a:lnTo>
                  <a:pt x="4086578" y="468446"/>
                </a:lnTo>
                <a:cubicBezTo>
                  <a:pt x="4090341" y="457157"/>
                  <a:pt x="4094736" y="446059"/>
                  <a:pt x="4097867" y="434579"/>
                </a:cubicBezTo>
                <a:cubicBezTo>
                  <a:pt x="4106031" y="404642"/>
                  <a:pt x="4120444" y="344268"/>
                  <a:pt x="4120444" y="344268"/>
                </a:cubicBezTo>
                <a:cubicBezTo>
                  <a:pt x="4124207" y="280298"/>
                  <a:pt x="4123445" y="215900"/>
                  <a:pt x="4131733" y="152357"/>
                </a:cubicBezTo>
                <a:cubicBezTo>
                  <a:pt x="4134811" y="128758"/>
                  <a:pt x="4146785" y="107202"/>
                  <a:pt x="4154311" y="84624"/>
                </a:cubicBezTo>
                <a:cubicBezTo>
                  <a:pt x="4158074" y="73335"/>
                  <a:pt x="4155699" y="57358"/>
                  <a:pt x="4165600" y="50757"/>
                </a:cubicBezTo>
                <a:cubicBezTo>
                  <a:pt x="4176889" y="43231"/>
                  <a:pt x="4187687" y="34911"/>
                  <a:pt x="4199467" y="28179"/>
                </a:cubicBezTo>
                <a:cubicBezTo>
                  <a:pt x="4214078" y="19830"/>
                  <a:pt x="4227924" y="7688"/>
                  <a:pt x="4244622" y="5601"/>
                </a:cubicBezTo>
                <a:cubicBezTo>
                  <a:pt x="4289429" y="0"/>
                  <a:pt x="4334933" y="5601"/>
                  <a:pt x="4380089" y="5601"/>
                </a:cubicBezTo>
              </a:path>
            </a:pathLst>
          </a:custGeom>
          <a:ln w="38100">
            <a:solidFill>
              <a:srgbClr val="3F98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TextBox"/>
          <p:cNvSpPr txBox="1"/>
          <p:nvPr/>
        </p:nvSpPr>
        <p:spPr>
          <a:xfrm>
            <a:off x="4857752" y="3913535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White count on day  5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403152"/>
                </a:solidFill>
                <a:latin typeface="Arial"/>
                <a:cs typeface="Arial"/>
              </a:rPr>
              <a:t>White count on day  3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529352"/>
              </a:solidFill>
              <a:latin typeface="Arial"/>
              <a:cs typeface="Arial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403152"/>
                </a:solidFill>
                <a:latin typeface="Arial"/>
                <a:cs typeface="Arial"/>
              </a:rPr>
              <a:t>White count on day  1</a:t>
            </a:r>
            <a:endParaRPr lang="el-GR" dirty="0">
              <a:solidFill>
                <a:srgbClr val="403152"/>
              </a:solidFill>
              <a:latin typeface="Arial"/>
              <a:cs typeface="Arial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857356" y="5462301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0.00             . 25              .50               .75              1.00     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6715140" y="2000240"/>
            <a:ext cx="1785950" cy="16158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Sensitivity and specificity of </a:t>
            </a:r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dialysate</a:t>
            </a:r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white cell</a:t>
            </a:r>
          </a:p>
          <a:p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counts at various time points of the peritonitis to predict treatment</a:t>
            </a:r>
          </a:p>
          <a:p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failure, assessed by receiver-operating characteristic</a:t>
            </a:r>
          </a:p>
          <a:p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(ROC) curve analysis</a:t>
            </a:r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l-GR" sz="11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742" y="6550223"/>
            <a:ext cx="9031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04A7B"/>
                </a:solidFill>
                <a:latin typeface="Arial"/>
                <a:cs typeface="Arial"/>
              </a:rPr>
              <a:t>Predictive value of dialysate cell counts in peritonitis complicating peritoneal dialysis. Kai Ming Chow..</a:t>
            </a:r>
            <a:r>
              <a:rPr lang="en-US" sz="1000" b="1" dirty="0" err="1" smtClean="0">
                <a:solidFill>
                  <a:srgbClr val="604A7B"/>
                </a:solidFill>
                <a:latin typeface="Arial"/>
                <a:cs typeface="Arial"/>
              </a:rPr>
              <a:t>Clin</a:t>
            </a:r>
            <a:r>
              <a:rPr lang="en-US" sz="1000" b="1" dirty="0" smtClean="0">
                <a:solidFill>
                  <a:srgbClr val="604A7B"/>
                </a:solidFill>
                <a:latin typeface="Arial"/>
                <a:cs typeface="Arial"/>
              </a:rPr>
              <a:t> J Am </a:t>
            </a:r>
            <a:r>
              <a:rPr lang="en-US" sz="1000" b="1" dirty="0" err="1" smtClean="0">
                <a:solidFill>
                  <a:srgbClr val="604A7B"/>
                </a:solidFill>
                <a:latin typeface="Arial"/>
                <a:cs typeface="Arial"/>
              </a:rPr>
              <a:t>Soc</a:t>
            </a:r>
            <a:r>
              <a:rPr lang="en-US" sz="1000" b="1" dirty="0" smtClean="0">
                <a:solidFill>
                  <a:srgbClr val="604A7B"/>
                </a:solidFill>
                <a:latin typeface="Arial"/>
                <a:cs typeface="Arial"/>
              </a:rPr>
              <a:t> Nephrol2006;1:768-773</a:t>
            </a:r>
            <a:endParaRPr lang="en-US" sz="1000" b="1" dirty="0">
              <a:solidFill>
                <a:srgbClr val="604A7B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2371" y="2759631"/>
            <a:ext cx="1457325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529352"/>
                </a:solidFill>
                <a:latin typeface="Arial"/>
                <a:cs typeface="Arial"/>
              </a:rPr>
              <a:t>&gt; 1090/mm</a:t>
            </a:r>
            <a:r>
              <a:rPr lang="en-US" b="1" baseline="30000" dirty="0" smtClean="0">
                <a:solidFill>
                  <a:srgbClr val="529352"/>
                </a:solidFill>
                <a:latin typeface="Arial"/>
                <a:cs typeface="Arial"/>
              </a:rPr>
              <a:t>3</a:t>
            </a:r>
            <a:endParaRPr lang="en-US" b="1" dirty="0">
              <a:solidFill>
                <a:srgbClr val="52935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0311" y="309435"/>
            <a:ext cx="7366119" cy="1692771"/>
          </a:xfrm>
          <a:prstGeom prst="rect">
            <a:avLst/>
          </a:prstGeom>
          <a:solidFill>
            <a:srgbClr val="A3BBE4"/>
          </a:solidFill>
          <a:effectLst>
            <a:outerShdw blurRad="254000" dist="381000" dir="7500000" algn="tl" rotWithShape="0">
              <a:schemeClr val="tx2">
                <a:lumMod val="50000"/>
                <a:alpha val="96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Gram- Positive Organisms, Including Coagulase-</a:t>
            </a:r>
          </a:p>
          <a:p>
            <a:r>
              <a:rPr lang="en-US" sz="2400" b="1" dirty="0" smtClean="0">
                <a:solidFill>
                  <a:srgbClr val="E46C0A"/>
                </a:solidFill>
                <a:latin typeface="Arial"/>
                <a:cs typeface="Arial"/>
              </a:rPr>
              <a:t>Negative Staphylococcus, on Culture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Due primarily to touch contamination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Leads sometimes to relapsing peritonitis 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ue to biofilm involve –replacing the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cathe</a:t>
            </a:r>
            <a:endParaRPr lang="en-US" sz="1400" b="1" dirty="0" smtClean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t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er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under antibiotic coverage as a single procedure once the effluent clears</a:t>
            </a:r>
          </a:p>
          <a:p>
            <a:endParaRPr lang="en-US" sz="1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36885" y="1964563"/>
            <a:ext cx="431293" cy="766658"/>
          </a:xfrm>
          <a:prstGeom prst="downArrow">
            <a:avLst/>
          </a:prstGeom>
          <a:solidFill>
            <a:srgbClr val="CFCB7A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273" y="2772548"/>
            <a:ext cx="8314360" cy="2062103"/>
          </a:xfrm>
          <a:prstGeom prst="rect">
            <a:avLst/>
          </a:prstGeom>
          <a:solidFill>
            <a:srgbClr val="D8B4E0">
              <a:alpha val="70000"/>
            </a:srgbClr>
          </a:solidFill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Continue gram-positive coverage based on sensitivities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                      Stop gram-negative coverage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       If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Methicillin resistance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: Definition based on MIC levels and the presence of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mec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A gene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Defined as the presence of the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mecA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gene and indicates that the organism is considered resistant to all beta lactam related antibiotics, including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penicillins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cephalosporins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, and </a:t>
            </a:r>
            <a:r>
              <a:rPr lang="en-US" sz="1400" b="1" dirty="0" err="1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carbapenems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336885" y="4670215"/>
            <a:ext cx="431293" cy="766658"/>
          </a:xfrm>
          <a:prstGeom prst="downArrow">
            <a:avLst/>
          </a:prstGeom>
          <a:solidFill>
            <a:srgbClr val="BDBA6F">
              <a:alpha val="85000"/>
            </a:srgbClr>
          </a:solidFill>
          <a:effectLst>
            <a:outerShdw blurRad="127000" dist="254000" dir="5400000" rotWithShape="0">
              <a:schemeClr val="accent1">
                <a:lumMod val="50000"/>
                <a:alpha val="8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3568" y="5821813"/>
            <a:ext cx="8742848" cy="830997"/>
          </a:xfrm>
          <a:prstGeom prst="rect">
            <a:avLst/>
          </a:prstGeom>
          <a:solidFill>
            <a:srgbClr val="D8B4E0">
              <a:alpha val="70000"/>
            </a:srgbClr>
          </a:solidFill>
          <a:ln>
            <a:solidFill>
              <a:srgbClr val="D8B4E0"/>
            </a:solidFill>
          </a:ln>
          <a:effectLst>
            <a:outerShdw blurRad="254000" dist="381000" dir="7500000" algn="tl" rotWithShape="0">
              <a:schemeClr val="accent1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Assess clinical improvement, repeat dialysis effluent cell</a:t>
            </a:r>
          </a:p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ount and culture at days 3-5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222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8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8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3466</Words>
  <Application>Microsoft Macintosh PowerPoint</Application>
  <PresentationFormat>On-screen Show (4:3)</PresentationFormat>
  <Paragraphs>598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ΕΙΔΙΚΗ ΑΝΤΙΜΕΤΩΠΙΣΗ ΠΕΡΙΤΟΝΙΤΙΔΑΣ  ΚΛΙΝΙΚΕΣ ΟΔΗΓΙΕΣ ISPD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Pinelopi Kouki</dc:creator>
  <cp:lastModifiedBy>Pinelopi Kouki</cp:lastModifiedBy>
  <cp:revision>281</cp:revision>
  <dcterms:created xsi:type="dcterms:W3CDTF">2011-12-13T17:43:11Z</dcterms:created>
  <dcterms:modified xsi:type="dcterms:W3CDTF">2012-01-10T17:22:21Z</dcterms:modified>
</cp:coreProperties>
</file>