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8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83" r:id="rId25"/>
    <p:sldId id="281" r:id="rId26"/>
    <p:sldId id="282" r:id="rId27"/>
    <p:sldId id="284" r:id="rId28"/>
    <p:sldId id="285" r:id="rId29"/>
    <p:sldId id="286" r:id="rId30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4F9BB-C3AE-49B8-B502-4BA4EE911545}" type="datetimeFigureOut">
              <a:rPr lang="el-GR" smtClean="0"/>
              <a:t>31/3/2013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40CBF-0065-4A0B-A2CE-CAEAFBA5899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9FA133-B449-4AA3-B9CF-EDA74E8CDE1E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CFC407-0774-47F6-AE20-3069702E3EF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133-B449-4AA3-B9CF-EDA74E8CDE1E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C407-0774-47F6-AE20-3069702E3E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133-B449-4AA3-B9CF-EDA74E8CDE1E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C407-0774-47F6-AE20-3069702E3E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9FA133-B449-4AA3-B9CF-EDA74E8CDE1E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CFC407-0774-47F6-AE20-3069702E3EF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133-B449-4AA3-B9CF-EDA74E8CDE1E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C407-0774-47F6-AE20-3069702E3EF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133-B449-4AA3-B9CF-EDA74E8CDE1E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C407-0774-47F6-AE20-3069702E3EF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C407-0774-47F6-AE20-3069702E3EF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133-B449-4AA3-B9CF-EDA74E8CDE1E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133-B449-4AA3-B9CF-EDA74E8CDE1E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C407-0774-47F6-AE20-3069702E3EF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133-B449-4AA3-B9CF-EDA74E8CDE1E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C407-0774-47F6-AE20-3069702E3E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133-B449-4AA3-B9CF-EDA74E8CDE1E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CFC407-0774-47F6-AE20-3069702E3EF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133-B449-4AA3-B9CF-EDA74E8CDE1E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CFC407-0774-47F6-AE20-3069702E3EF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A59FA133-B449-4AA3-B9CF-EDA74E8CDE1E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9CCFC407-0774-47F6-AE20-3069702E3EF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8305800" cy="381000"/>
          </a:xfrm>
        </p:spPr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Γ. </a:t>
            </a:r>
            <a:r>
              <a:rPr lang="el-GR" dirty="0" err="1" smtClean="0">
                <a:latin typeface="Comic Sans MS" pitchFamily="66" charset="0"/>
              </a:rPr>
              <a:t>Τσιρπανλής</a:t>
            </a:r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Νεφρολογικό Τμήμα</a:t>
            </a:r>
          </a:p>
          <a:p>
            <a:r>
              <a:rPr lang="el-GR" dirty="0" smtClean="0">
                <a:latin typeface="Comic Sans MS" pitchFamily="66" charset="0"/>
              </a:rPr>
              <a:t>ΓΝΑ «Γ. Γεννηματάς»</a:t>
            </a:r>
          </a:p>
          <a:p>
            <a:r>
              <a:rPr lang="el-GR" dirty="0" smtClean="0">
                <a:latin typeface="Comic Sans MS" pitchFamily="66" charset="0"/>
              </a:rPr>
              <a:t>201</a:t>
            </a:r>
            <a:r>
              <a:rPr lang="en-US" dirty="0" smtClean="0">
                <a:latin typeface="Comic Sans MS" pitchFamily="66" charset="0"/>
              </a:rPr>
              <a:t>3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>
                <a:latin typeface="Comic Sans MS" pitchFamily="66" charset="0"/>
              </a:rPr>
              <a:t>Διαβητικη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el-GR" dirty="0" err="1" smtClean="0">
                <a:latin typeface="Comic Sans MS" pitchFamily="66" charset="0"/>
              </a:rPr>
              <a:t>νεφροπαθεια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l-GR" sz="2800" dirty="0" err="1" smtClean="0">
                <a:latin typeface="Comic Sans MS" pitchFamily="66" charset="0"/>
              </a:rPr>
              <a:t>βΑΣΙΚΕς</a:t>
            </a:r>
            <a:r>
              <a:rPr lang="el-GR" sz="2800" dirty="0" smtClean="0">
                <a:latin typeface="Comic Sans MS" pitchFamily="66" charset="0"/>
              </a:rPr>
              <a:t> </a:t>
            </a:r>
            <a:r>
              <a:rPr lang="el-GR" sz="2800" dirty="0" err="1" smtClean="0">
                <a:latin typeface="Comic Sans MS" pitchFamily="66" charset="0"/>
              </a:rPr>
              <a:t>ΓΝΩΣΕΙς</a:t>
            </a:r>
            <a:r>
              <a:rPr lang="el-GR" sz="2800" dirty="0" smtClean="0">
                <a:latin typeface="Comic Sans MS" pitchFamily="66" charset="0"/>
              </a:rPr>
              <a:t>)</a:t>
            </a:r>
            <a:endParaRPr lang="el-G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6004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82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23528" y="188640"/>
            <a:ext cx="856895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ΠΑΘΟΓΕΝΕΙΑ</a:t>
            </a:r>
            <a:r>
              <a:rPr lang="el-GR" sz="2400" dirty="0" smtClean="0">
                <a:latin typeface="Comic Sans MS" pitchFamily="66" charset="0"/>
              </a:rPr>
              <a:t> </a:t>
            </a:r>
          </a:p>
          <a:p>
            <a:endParaRPr lang="el-GR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latin typeface="Comic Sans MS" pitchFamily="66" charset="0"/>
              </a:rPr>
              <a:t>Σπειραματική υπερ</a:t>
            </a:r>
            <a:r>
              <a:rPr lang="en-US" sz="2200" dirty="0" smtClean="0">
                <a:latin typeface="Comic Sans MS" pitchFamily="66" charset="0"/>
              </a:rPr>
              <a:t>-</a:t>
            </a:r>
            <a:r>
              <a:rPr lang="el-GR" sz="2200" dirty="0" smtClean="0">
                <a:latin typeface="Comic Sans MS" pitchFamily="66" charset="0"/>
              </a:rPr>
              <a:t>διήθηση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latin typeface="Comic Sans MS" pitchFamily="66" charset="0"/>
              </a:rPr>
              <a:t>Υπεργλυκαιμία-</a:t>
            </a:r>
            <a:r>
              <a:rPr lang="en-US" sz="2200" dirty="0" smtClean="0">
                <a:latin typeface="Comic Sans MS" pitchFamily="66" charset="0"/>
              </a:rPr>
              <a:t>AGEs [Advanced </a:t>
            </a:r>
            <a:r>
              <a:rPr lang="en-US" sz="2200" dirty="0" err="1" smtClean="0">
                <a:latin typeface="Comic Sans MS" pitchFamily="66" charset="0"/>
              </a:rPr>
              <a:t>Glycation</a:t>
            </a:r>
            <a:r>
              <a:rPr lang="en-US" sz="2200" dirty="0" smtClean="0">
                <a:latin typeface="Comic Sans MS" pitchFamily="66" charset="0"/>
              </a:rPr>
              <a:t> End products]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err="1" smtClean="0">
                <a:latin typeface="Comic Sans MS" pitchFamily="66" charset="0"/>
              </a:rPr>
              <a:t>Προρενίνη</a:t>
            </a:r>
            <a:endParaRPr lang="el-GR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200" dirty="0" err="1" smtClean="0">
                <a:latin typeface="Comic Sans MS" pitchFamily="66" charset="0"/>
              </a:rPr>
              <a:t>Κυτταροκίνες</a:t>
            </a:r>
            <a:endParaRPr lang="el-GR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latin typeface="Comic Sans MS" pitchFamily="66" charset="0"/>
              </a:rPr>
              <a:t>Έκφραση </a:t>
            </a:r>
            <a:r>
              <a:rPr lang="el-GR" sz="2200" dirty="0" err="1" smtClean="0">
                <a:latin typeface="Comic Sans MS" pitchFamily="66" charset="0"/>
              </a:rPr>
              <a:t>νεφρίνης</a:t>
            </a:r>
            <a:endParaRPr lang="el-GR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latin typeface="Comic Sans MS" pitchFamily="66" charset="0"/>
              </a:rPr>
              <a:t>Διαταραγμένο </a:t>
            </a:r>
            <a:r>
              <a:rPr lang="en-US" sz="2200" dirty="0" smtClean="0">
                <a:latin typeface="Comic Sans MS" pitchFamily="66" charset="0"/>
              </a:rPr>
              <a:t>signaling </a:t>
            </a:r>
            <a:r>
              <a:rPr lang="el-GR" sz="2200" dirty="0" smtClean="0">
                <a:latin typeface="Comic Sans MS" pitchFamily="66" charset="0"/>
              </a:rPr>
              <a:t>της ινσουλίνης στα </a:t>
            </a:r>
            <a:r>
              <a:rPr lang="el-GR" sz="2200" dirty="0" err="1" smtClean="0">
                <a:latin typeface="Comic Sans MS" pitchFamily="66" charset="0"/>
              </a:rPr>
              <a:t>ποδοκύτταρα</a:t>
            </a:r>
            <a:endParaRPr lang="en-US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l-GR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l-GR" sz="2000" dirty="0" smtClean="0">
              <a:latin typeface="Comic Sans MS" pitchFamily="66" charset="0"/>
            </a:endParaRPr>
          </a:p>
          <a:p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Σπειραματική υπερ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διήθηση</a:t>
            </a: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l-GR" sz="22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25-50% αύξηση του 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GFR </a:t>
            </a:r>
            <a:r>
              <a:rPr lang="el-GR" sz="2200" dirty="0" smtClean="0">
                <a:latin typeface="Comic Sans MS" pitchFamily="66" charset="0"/>
              </a:rPr>
              <a:t>στα πρώιμα στάδια του ΣΔ τύπου Ι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latin typeface="Comic Sans MS" pitchFamily="66" charset="0"/>
              </a:rPr>
              <a:t>Αυξάνει ακόμα παραπάνω μετά από κατανάλωση πρωτεϊνών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latin typeface="Comic Sans MS" pitchFamily="66" charset="0"/>
              </a:rPr>
              <a:t>Συνοδεύεται από </a:t>
            </a:r>
            <a:r>
              <a:rPr lang="el-GR" sz="2200" dirty="0" err="1" smtClean="0">
                <a:solidFill>
                  <a:srgbClr val="FFFF00"/>
                </a:solidFill>
                <a:latin typeface="Comic Sans MS" pitchFamily="66" charset="0"/>
              </a:rPr>
              <a:t>σπειραματική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 υπερτροφία και αύξηση του μεγέθους των νεφρών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332656"/>
            <a:ext cx="871296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>
                <a:latin typeface="Comic Sans MS" pitchFamily="66" charset="0"/>
              </a:rPr>
              <a:t>Ο βαθμός </a:t>
            </a:r>
            <a:r>
              <a:rPr lang="el-GR" sz="2200" dirty="0" err="1" smtClean="0">
                <a:latin typeface="Comic Sans MS" pitchFamily="66" charset="0"/>
              </a:rPr>
              <a:t>υπερδιήθησης</a:t>
            </a:r>
            <a:r>
              <a:rPr lang="el-GR" sz="2200" dirty="0" smtClean="0">
                <a:latin typeface="Comic Sans MS" pitchFamily="66" charset="0"/>
              </a:rPr>
              <a:t> και η πορεία της εξετάστηκε αναλυτικά σε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194 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Pima Indians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 με ΣΔ τύπου 2 </a:t>
            </a:r>
            <a:r>
              <a:rPr lang="en-US" sz="2200" dirty="0" smtClean="0">
                <a:latin typeface="Comic Sans MS" pitchFamily="66" charset="0"/>
              </a:rPr>
              <a:t>(NEJM, 1996)</a:t>
            </a:r>
            <a:endParaRPr lang="el-GR" sz="2200" dirty="0" smtClean="0">
              <a:latin typeface="Comic Sans MS" pitchFamily="66" charset="0"/>
            </a:endParaRPr>
          </a:p>
          <a:p>
            <a:endParaRPr lang="el-GR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2200" dirty="0" smtClean="0">
                <a:latin typeface="Comic Sans MS" pitchFamily="66" charset="0"/>
              </a:rPr>
              <a:t>31 άτομα με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φυσιολογικό 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test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ανοχής γλυκόζης</a:t>
            </a:r>
            <a:r>
              <a:rPr lang="el-GR" sz="2200" dirty="0" smtClean="0">
                <a:latin typeface="Comic Sans MS" pitchFamily="66" charset="0"/>
              </a:rPr>
              <a:t>: 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GFR 123 ml/min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omic Sans MS" pitchFamily="66" charset="0"/>
              </a:rPr>
              <a:t>29 </a:t>
            </a:r>
            <a:r>
              <a:rPr lang="el-GR" sz="2200" dirty="0" smtClean="0">
                <a:latin typeface="Comic Sans MS" pitchFamily="66" charset="0"/>
              </a:rPr>
              <a:t>με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διαταραγμένο 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test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ανοχής </a:t>
            </a:r>
            <a:r>
              <a:rPr lang="el-GR" sz="2200" dirty="0" smtClean="0">
                <a:latin typeface="Comic Sans MS" pitchFamily="66" charset="0"/>
              </a:rPr>
              <a:t>γλυκόζης: 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GFR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135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 ml/min</a:t>
            </a:r>
            <a:endParaRPr lang="el-GR" sz="2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2200" dirty="0" smtClean="0">
                <a:latin typeface="Comic Sans MS" pitchFamily="66" charset="0"/>
              </a:rPr>
              <a:t>30 άτομα με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πρόσφατα διαγνωσμένο ΣΔ </a:t>
            </a:r>
            <a:r>
              <a:rPr lang="el-GR" sz="2200" dirty="0" smtClean="0">
                <a:latin typeface="Comic Sans MS" pitchFamily="66" charset="0"/>
              </a:rPr>
              <a:t>τύπου 2: 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GFR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43 ml/min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omic Sans MS" pitchFamily="66" charset="0"/>
              </a:rPr>
              <a:t>70 </a:t>
            </a:r>
            <a:r>
              <a:rPr lang="el-GR" sz="2200" dirty="0" smtClean="0">
                <a:latin typeface="Comic Sans MS" pitchFamily="66" charset="0"/>
              </a:rPr>
              <a:t>ασθενείς με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ΣΔ τύπου 2 διαγνωσμένο &gt; 5ετία </a:t>
            </a:r>
            <a:r>
              <a:rPr lang="el-GR" sz="2200" dirty="0" smtClean="0">
                <a:latin typeface="Comic Sans MS" pitchFamily="66" charset="0"/>
              </a:rPr>
              <a:t>χωρίς ή με </a:t>
            </a:r>
            <a:r>
              <a:rPr lang="el-GR" sz="2200" dirty="0" err="1" smtClean="0">
                <a:latin typeface="Comic Sans MS" pitchFamily="66" charset="0"/>
              </a:rPr>
              <a:t>μικρο</a:t>
            </a:r>
            <a:r>
              <a:rPr lang="el-GR" sz="2200" dirty="0" smtClean="0">
                <a:latin typeface="Comic Sans MS" pitchFamily="66" charset="0"/>
              </a:rPr>
              <a:t>-</a:t>
            </a:r>
            <a:r>
              <a:rPr lang="el-GR" sz="2200" dirty="0" err="1" smtClean="0">
                <a:latin typeface="Comic Sans MS" pitchFamily="66" charset="0"/>
              </a:rPr>
              <a:t>λευκωματινουρία</a:t>
            </a:r>
            <a:r>
              <a:rPr lang="el-GR" sz="2200" dirty="0" smtClean="0">
                <a:latin typeface="Comic Sans MS" pitchFamily="66" charset="0"/>
              </a:rPr>
              <a:t>: 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GFR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15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3 ml/min</a:t>
            </a:r>
            <a:endParaRPr lang="el-GR" sz="2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2200" dirty="0" smtClean="0">
                <a:latin typeface="Comic Sans MS" pitchFamily="66" charset="0"/>
              </a:rPr>
              <a:t>34 ασθενείς με </a:t>
            </a:r>
            <a:r>
              <a:rPr lang="el-GR" sz="2200" dirty="0" err="1" smtClean="0">
                <a:solidFill>
                  <a:srgbClr val="FFFF00"/>
                </a:solidFill>
                <a:latin typeface="Comic Sans MS" pitchFamily="66" charset="0"/>
              </a:rPr>
              <a:t>λευκωματινουρία</a:t>
            </a:r>
            <a:r>
              <a:rPr lang="el-GR" sz="2200" dirty="0" smtClean="0">
                <a:latin typeface="Comic Sans MS" pitchFamily="66" charset="0"/>
              </a:rPr>
              <a:t>: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124 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ml/min</a:t>
            </a:r>
          </a:p>
          <a:p>
            <a:pPr>
              <a:buFont typeface="Wingdings" pitchFamily="2" charset="2"/>
              <a:buChar char="§"/>
            </a:pPr>
            <a:endParaRPr lang="en-US" sz="2200" dirty="0" smtClean="0">
              <a:latin typeface="Comic Sans MS" pitchFamily="66" charset="0"/>
            </a:endParaRPr>
          </a:p>
          <a:p>
            <a:r>
              <a:rPr lang="el-GR" sz="2200" dirty="0" smtClean="0">
                <a:latin typeface="Comic Sans MS" pitchFamily="66" charset="0"/>
              </a:rPr>
              <a:t>Μετά από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παρακολούθηση 4 χρόνων</a:t>
            </a:r>
            <a:r>
              <a:rPr lang="el-GR" sz="2200" dirty="0" smtClean="0">
                <a:latin typeface="Comic Sans MS" pitchFamily="66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l-GR" sz="2200" dirty="0" smtClean="0">
                <a:latin typeface="Comic Sans MS" pitchFamily="66" charset="0"/>
              </a:rPr>
              <a:t> το 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GFR  </a:t>
            </a:r>
            <a:r>
              <a:rPr lang="el-GR" sz="2200" dirty="0" smtClean="0">
                <a:solidFill>
                  <a:srgbClr val="FFFF00"/>
                </a:solidFill>
                <a:latin typeface="Calibri"/>
              </a:rPr>
              <a:t>↑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14%  </a:t>
            </a:r>
            <a:r>
              <a:rPr lang="el-GR" sz="2200" dirty="0" smtClean="0">
                <a:latin typeface="Comic Sans MS" pitchFamily="66" charset="0"/>
              </a:rPr>
              <a:t>στα άτομα με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διαταραγμένο 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test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ανοχής γλυκόζης</a:t>
            </a:r>
          </a:p>
          <a:p>
            <a:pPr>
              <a:buFont typeface="Wingdings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Calibri"/>
              </a:rPr>
              <a:t>↑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18% </a:t>
            </a:r>
            <a:r>
              <a:rPr lang="el-GR" sz="2200" dirty="0" smtClean="0">
                <a:latin typeface="Comic Sans MS" pitchFamily="66" charset="0"/>
              </a:rPr>
              <a:t>στα άτομα με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πρόσφατα διαγνωσμένο ΣΔ τύπου 2</a:t>
            </a:r>
          </a:p>
          <a:p>
            <a:pPr>
              <a:buFont typeface="Wingdings" pitchFamily="2" charset="2"/>
              <a:buChar char="§"/>
            </a:pPr>
            <a:r>
              <a:rPr lang="el-GR" sz="2200" dirty="0" smtClean="0">
                <a:latin typeface="Comic Sans MS" pitchFamily="66" charset="0"/>
              </a:rPr>
              <a:t>Παρέμεινε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σταθερό </a:t>
            </a:r>
            <a:r>
              <a:rPr lang="el-GR" sz="2200" dirty="0" smtClean="0">
                <a:latin typeface="Comic Sans MS" pitchFamily="66" charset="0"/>
              </a:rPr>
              <a:t>σε όσους είχαν </a:t>
            </a:r>
            <a:r>
              <a:rPr lang="el-GR" sz="2200" dirty="0" err="1" smtClean="0">
                <a:solidFill>
                  <a:srgbClr val="FFFF00"/>
                </a:solidFill>
                <a:latin typeface="Comic Sans MS" pitchFamily="66" charset="0"/>
              </a:rPr>
              <a:t>μικρο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el-GR" sz="2200" dirty="0" err="1" smtClean="0">
                <a:solidFill>
                  <a:srgbClr val="FFFF00"/>
                </a:solidFill>
                <a:latin typeface="Comic Sans MS" pitchFamily="66" charset="0"/>
              </a:rPr>
              <a:t>λευκωματινουρία</a:t>
            </a:r>
            <a:endParaRPr lang="el-GR" sz="2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↓ 35% </a:t>
            </a:r>
            <a:r>
              <a:rPr lang="el-GR" sz="2200" dirty="0" smtClean="0">
                <a:latin typeface="Comic Sans MS" pitchFamily="66" charset="0"/>
              </a:rPr>
              <a:t>σε όσους είχαν </a:t>
            </a:r>
            <a:r>
              <a:rPr lang="el-GR" sz="2200" dirty="0" err="1" smtClean="0">
                <a:solidFill>
                  <a:srgbClr val="FFFF00"/>
                </a:solidFill>
                <a:latin typeface="Comic Sans MS" pitchFamily="66" charset="0"/>
              </a:rPr>
              <a:t>λευκωματινουρία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Ρυθμός μείωσης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GFR </a:t>
            </a: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σε όσους είχαν λευκωματινουρία :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0.93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ml/min/</a:t>
            </a: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μήνα</a:t>
            </a: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l-GR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3672408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TextBox"/>
          <p:cNvSpPr txBox="1"/>
          <p:nvPr/>
        </p:nvSpPr>
        <p:spPr>
          <a:xfrm>
            <a:off x="179512" y="3573016"/>
            <a:ext cx="85689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Υπερδιήθηση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:</a:t>
            </a:r>
            <a:r>
              <a:rPr lang="el-GR" sz="2400" dirty="0" smtClean="0">
                <a:latin typeface="Comic Sans MS" pitchFamily="66" charset="0"/>
              </a:rPr>
              <a:t> </a:t>
            </a:r>
          </a:p>
          <a:p>
            <a:r>
              <a:rPr lang="el-GR" sz="2000" dirty="0" smtClean="0">
                <a:latin typeface="Comic Sans MS" pitchFamily="66" charset="0"/>
              </a:rPr>
              <a:t>διαστολή προσαγωγού </a:t>
            </a:r>
            <a:r>
              <a:rPr lang="el-GR" sz="2000" dirty="0" err="1" smtClean="0">
                <a:latin typeface="Comic Sans MS" pitchFamily="66" charset="0"/>
              </a:rPr>
              <a:t>αρτηριδίου→</a:t>
            </a:r>
            <a:r>
              <a:rPr lang="el-GR" sz="2000" dirty="0" smtClean="0">
                <a:latin typeface="Comic Sans MS" pitchFamily="66" charset="0"/>
              </a:rPr>
              <a:t> </a:t>
            </a:r>
            <a:r>
              <a:rPr lang="el-GR" sz="2000" dirty="0" err="1" smtClean="0">
                <a:latin typeface="Comic Sans MS" pitchFamily="66" charset="0"/>
              </a:rPr>
              <a:t>↑ενδοσπειραματικής</a:t>
            </a:r>
            <a:r>
              <a:rPr lang="el-GR" sz="2000" dirty="0" smtClean="0">
                <a:latin typeface="Comic Sans MS" pitchFamily="66" charset="0"/>
              </a:rPr>
              <a:t> πίεσης, ↑ νεφρικής ροής αίματος 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IGF-1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latin typeface="Comic Sans MS" pitchFamily="66" charset="0"/>
              </a:rPr>
              <a:t>Sorbitol</a:t>
            </a:r>
            <a:endParaRPr lang="en-US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AGEs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Αυξημένη </a:t>
            </a:r>
            <a:r>
              <a:rPr lang="el-GR" sz="2000" dirty="0" err="1" smtClean="0">
                <a:latin typeface="Comic Sans MS" pitchFamily="66" charset="0"/>
              </a:rPr>
              <a:t>επαναρρόφηση</a:t>
            </a:r>
            <a:r>
              <a:rPr lang="el-GR" sz="2000" dirty="0" smtClean="0">
                <a:latin typeface="Comic Sans MS" pitchFamily="66" charset="0"/>
              </a:rPr>
              <a:t> Να , </a:t>
            </a:r>
            <a:r>
              <a:rPr lang="el-GR" sz="2000" dirty="0" err="1" smtClean="0">
                <a:latin typeface="Comic Sans MS" pitchFamily="66" charset="0"/>
              </a:rPr>
              <a:t>↑σωληναριο</a:t>
            </a:r>
            <a:r>
              <a:rPr lang="el-GR" sz="2000" dirty="0" smtClean="0">
                <a:latin typeface="Comic Sans MS" pitchFamily="66" charset="0"/>
              </a:rPr>
              <a:t>-</a:t>
            </a:r>
            <a:r>
              <a:rPr lang="el-GR" sz="2000" dirty="0" err="1" smtClean="0">
                <a:latin typeface="Comic Sans MS" pitchFamily="66" charset="0"/>
              </a:rPr>
              <a:t>σπειραματική</a:t>
            </a:r>
            <a:r>
              <a:rPr lang="el-GR" sz="2000" dirty="0" smtClean="0">
                <a:latin typeface="Comic Sans MS" pitchFamily="66" charset="0"/>
              </a:rPr>
              <a:t>  παλίνδρομη ανατροφοδότηση</a:t>
            </a:r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1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543550" cy="2066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4067944" y="4797152"/>
            <a:ext cx="1728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79512" y="476672"/>
            <a:ext cx="871296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Παράγοντες κινδύνου για την εκδήλωση της ΔΝ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Γενετική προδιάθεση</a:t>
            </a:r>
          </a:p>
          <a:p>
            <a:pPr marL="342900" indent="-342900"/>
            <a:r>
              <a:rPr lang="el-GR" sz="2200" dirty="0" smtClean="0">
                <a:latin typeface="Comic Sans MS" pitchFamily="66" charset="0"/>
              </a:rPr>
              <a:t>Η πιθανότητα να εκδηλώσει κάποιος ΔΝ όταν είχε γονείς με ΣΔ τύπου 2 (σε μελέτη σε </a:t>
            </a:r>
            <a:r>
              <a:rPr lang="en-US" sz="2200" dirty="0" smtClean="0">
                <a:latin typeface="Comic Sans MS" pitchFamily="66" charset="0"/>
              </a:rPr>
              <a:t>Pima Indians, </a:t>
            </a:r>
            <a:r>
              <a:rPr lang="en-US" sz="2200" dirty="0" err="1" smtClean="0">
                <a:latin typeface="Comic Sans MS" pitchFamily="66" charset="0"/>
              </a:rPr>
              <a:t>Diabetologia</a:t>
            </a:r>
            <a:r>
              <a:rPr lang="en-US" sz="2200" dirty="0" smtClean="0">
                <a:latin typeface="Comic Sans MS" pitchFamily="66" charset="0"/>
              </a:rPr>
              <a:t> 1990) </a:t>
            </a:r>
            <a:r>
              <a:rPr lang="el-GR" sz="2200" dirty="0" smtClean="0">
                <a:latin typeface="Comic Sans MS" pitchFamily="66" charset="0"/>
              </a:rPr>
              <a:t>ήταν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14% </a:t>
            </a:r>
            <a:r>
              <a:rPr lang="el-GR" sz="2200" dirty="0" smtClean="0">
                <a:latin typeface="Comic Sans MS" pitchFamily="66" charset="0"/>
              </a:rPr>
              <a:t>όταν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κανένας</a:t>
            </a:r>
            <a:r>
              <a:rPr lang="el-GR" sz="2200" dirty="0" smtClean="0">
                <a:latin typeface="Comic Sans MS" pitchFamily="66" charset="0"/>
              </a:rPr>
              <a:t> από τους γονείς δεν είχε </a:t>
            </a:r>
            <a:r>
              <a:rPr lang="el-GR" sz="2200" dirty="0" err="1" smtClean="0">
                <a:latin typeface="Comic Sans MS" pitchFamily="66" charset="0"/>
              </a:rPr>
              <a:t>λευκωματινουρία</a:t>
            </a:r>
            <a:endParaRPr lang="el-GR" sz="2200" dirty="0" smtClean="0">
              <a:latin typeface="Comic Sans MS" pitchFamily="66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23%</a:t>
            </a:r>
            <a:r>
              <a:rPr lang="el-GR" sz="2200" dirty="0" smtClean="0">
                <a:latin typeface="Comic Sans MS" pitchFamily="66" charset="0"/>
              </a:rPr>
              <a:t> όταν είχε μόνον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ο ένας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46%</a:t>
            </a:r>
            <a:r>
              <a:rPr lang="el-GR" sz="2200" dirty="0" smtClean="0">
                <a:latin typeface="Comic Sans MS" pitchFamily="66" charset="0"/>
              </a:rPr>
              <a:t> όταν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και οι δυο </a:t>
            </a:r>
            <a:r>
              <a:rPr lang="el-GR" sz="2200" dirty="0" smtClean="0">
                <a:latin typeface="Comic Sans MS" pitchFamily="66" charset="0"/>
              </a:rPr>
              <a:t>γονείς είχαν </a:t>
            </a:r>
            <a:r>
              <a:rPr lang="el-GR" sz="2200" dirty="0" err="1" smtClean="0">
                <a:latin typeface="Comic Sans MS" pitchFamily="66" charset="0"/>
              </a:rPr>
              <a:t>λευκωματινουρία</a:t>
            </a:r>
            <a:endParaRPr lang="en-US" sz="2200" dirty="0" smtClean="0">
              <a:latin typeface="Comic Sans MS" pitchFamily="66" charset="0"/>
            </a:endParaRPr>
          </a:p>
          <a:p>
            <a:pPr marL="342900" indent="-342900"/>
            <a:r>
              <a:rPr lang="el-GR" sz="2200" dirty="0" smtClean="0">
                <a:latin typeface="Comic Sans MS" pitchFamily="66" charset="0"/>
              </a:rPr>
              <a:t>Έχει γίνει συσχέτιση διάφορων πολυμορφισμών γονιδίων (γονιδίου ΜΕΑ, υποδοχέα</a:t>
            </a:r>
            <a:r>
              <a:rPr lang="en-US" sz="2200" dirty="0" smtClean="0">
                <a:latin typeface="Comic Sans MS" pitchFamily="66" charset="0"/>
              </a:rPr>
              <a:t> 2</a:t>
            </a:r>
            <a:r>
              <a:rPr lang="el-GR" sz="2200" dirty="0" smtClean="0">
                <a:latin typeface="Comic Sans MS" pitchFamily="66" charset="0"/>
              </a:rPr>
              <a:t> της Α</a:t>
            </a:r>
            <a:r>
              <a:rPr lang="en-US" sz="2200" dirty="0" smtClean="0">
                <a:latin typeface="Comic Sans MS" pitchFamily="66" charset="0"/>
              </a:rPr>
              <a:t>G II</a:t>
            </a:r>
            <a:r>
              <a:rPr lang="el-GR" sz="22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, PKC) </a:t>
            </a:r>
            <a:r>
              <a:rPr lang="el-GR" sz="2200" dirty="0" smtClean="0">
                <a:latin typeface="Comic Sans MS" pitchFamily="66" charset="0"/>
              </a:rPr>
              <a:t>με εμφάνιση της ΔΝ, με ανομοιογενή αποτελέσματα</a:t>
            </a:r>
          </a:p>
          <a:p>
            <a:pPr marL="342900" indent="-342900"/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2. Αρτηριακή πίεση</a:t>
            </a:r>
          </a:p>
          <a:p>
            <a:pPr marL="342900" indent="-342900"/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3. </a:t>
            </a:r>
            <a:r>
              <a:rPr lang="el-GR" sz="2200" dirty="0" err="1" smtClean="0">
                <a:solidFill>
                  <a:srgbClr val="FFFF00"/>
                </a:solidFill>
                <a:latin typeface="Comic Sans MS" pitchFamily="66" charset="0"/>
              </a:rPr>
              <a:t>Σπειραματική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2200" dirty="0" err="1" smtClean="0">
                <a:solidFill>
                  <a:srgbClr val="FFFF00"/>
                </a:solidFill>
                <a:latin typeface="Comic Sans MS" pitchFamily="66" charset="0"/>
              </a:rPr>
              <a:t>υπερδιήθηση</a:t>
            </a:r>
            <a:endParaRPr lang="el-GR" sz="2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/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4. Ρύθμιση σακχάρου</a:t>
            </a:r>
          </a:p>
          <a:p>
            <a:pPr marL="342900" indent="-342900"/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5. Φυλή</a:t>
            </a:r>
          </a:p>
          <a:p>
            <a:pPr marL="342900" indent="-342900"/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6. Παχυσαρκία</a:t>
            </a:r>
          </a:p>
          <a:p>
            <a:pPr marL="342900" indent="-342900"/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7. Κάπνισμα</a:t>
            </a:r>
            <a:endParaRPr lang="el-GR" sz="22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51520" y="188640"/>
            <a:ext cx="85689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Συσχέτιση ΔΝ με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διαβητική </a:t>
            </a:r>
            <a:r>
              <a:rPr lang="el-GR" sz="2400" b="1" dirty="0" err="1" smtClean="0">
                <a:solidFill>
                  <a:srgbClr val="FFFF00"/>
                </a:solidFill>
                <a:latin typeface="Comic Sans MS" pitchFamily="66" charset="0"/>
              </a:rPr>
              <a:t>αμφιβληστροειδοπάθεια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 (ΔΑ)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l-GR" sz="2000" dirty="0" smtClean="0">
                <a:latin typeface="Comic Sans MS" pitchFamily="66" charset="0"/>
              </a:rPr>
              <a:t> </a:t>
            </a:r>
            <a:r>
              <a:rPr lang="el-GR" sz="2200" dirty="0" smtClean="0">
                <a:latin typeface="Comic Sans MS" pitchFamily="66" charset="0"/>
              </a:rPr>
              <a:t>Ασθενείς με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ΣΔ τύπου 1 </a:t>
            </a:r>
            <a:r>
              <a:rPr lang="el-GR" sz="2200" dirty="0" smtClean="0">
                <a:latin typeface="Comic Sans MS" pitchFamily="66" charset="0"/>
              </a:rPr>
              <a:t>και ΔΝ έχουν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σχεδόν πάντοτε και ΔΑ </a:t>
            </a:r>
            <a:r>
              <a:rPr lang="el-GR" sz="2200" dirty="0" smtClean="0">
                <a:latin typeface="Comic Sans MS" pitchFamily="66" charset="0"/>
              </a:rPr>
              <a:t>(η οποία προηγείται της ΔΝ)</a:t>
            </a:r>
          </a:p>
          <a:p>
            <a:pPr>
              <a:buBlip>
                <a:blip r:embed="rId2"/>
              </a:buBlip>
            </a:pPr>
            <a:r>
              <a:rPr lang="el-GR" sz="2200" dirty="0" smtClean="0">
                <a:latin typeface="Comic Sans MS" pitchFamily="66" charset="0"/>
              </a:rPr>
              <a:t>Αντίθετα, μόνο το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70-80% των ασθενών με ΣΔ τύπου 2 με ΔΑ </a:t>
            </a:r>
            <a:r>
              <a:rPr lang="el-GR" sz="2200" dirty="0" smtClean="0">
                <a:latin typeface="Comic Sans MS" pitchFamily="66" charset="0"/>
              </a:rPr>
              <a:t>έχουν  ΔΝ </a:t>
            </a:r>
            <a:endParaRPr lang="en-US" sz="22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l-GR" sz="2200" dirty="0" err="1" smtClean="0">
                <a:latin typeface="Comic Sans MS" pitchFamily="66" charset="0"/>
              </a:rPr>
              <a:t>Βέβαια…ασθενείς</a:t>
            </a:r>
            <a:r>
              <a:rPr lang="el-GR" sz="2200" dirty="0" smtClean="0">
                <a:latin typeface="Comic Sans MS" pitchFamily="66" charset="0"/>
              </a:rPr>
              <a:t> με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ΣΔ τύπου 2 λευκωματουρία και ΔΑ</a:t>
            </a:r>
            <a:r>
              <a:rPr lang="el-GR" sz="2200" dirty="0" smtClean="0">
                <a:latin typeface="Comic Sans MS" pitchFamily="66" charset="0"/>
              </a:rPr>
              <a:t>,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το πιο πιθανό είναι να έχουν ΔΝ</a:t>
            </a:r>
            <a:r>
              <a:rPr lang="el-GR" sz="2200" dirty="0" smtClean="0">
                <a:latin typeface="Comic Sans MS" pitchFamily="66" charset="0"/>
              </a:rPr>
              <a:t> </a:t>
            </a:r>
            <a:r>
              <a:rPr lang="el-GR" sz="2200" dirty="0" err="1" smtClean="0">
                <a:latin typeface="Comic Sans MS" pitchFamily="66" charset="0"/>
              </a:rPr>
              <a:t>αντίθετα…όσοι</a:t>
            </a:r>
            <a:r>
              <a:rPr lang="el-GR" sz="2200" dirty="0" smtClean="0">
                <a:latin typeface="Comic Sans MS" pitchFamily="66" charset="0"/>
              </a:rPr>
              <a:t> έχουν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λευκωματουρία αλλά όχι ΔΑ</a:t>
            </a:r>
            <a:r>
              <a:rPr lang="el-GR" sz="2200" dirty="0" smtClean="0">
                <a:latin typeface="Comic Sans MS" pitchFamily="66" charset="0"/>
              </a:rPr>
              <a:t>, το πιο πιθανό είναι να έχουν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άλλη </a:t>
            </a:r>
            <a:r>
              <a:rPr lang="el-GR" sz="2200" dirty="0" err="1" smtClean="0">
                <a:solidFill>
                  <a:srgbClr val="FFFF00"/>
                </a:solidFill>
                <a:latin typeface="Comic Sans MS" pitchFamily="66" charset="0"/>
              </a:rPr>
              <a:t>σπειραματοπάθεια</a:t>
            </a:r>
            <a:r>
              <a:rPr lang="el-GR" sz="2200" dirty="0" smtClean="0">
                <a:latin typeface="Comic Sans MS" pitchFamily="66" charset="0"/>
              </a:rPr>
              <a:t>.</a:t>
            </a:r>
          </a:p>
          <a:p>
            <a:pPr>
              <a:buBlip>
                <a:blip r:embed="rId2"/>
              </a:buBlip>
            </a:pPr>
            <a:endParaRPr lang="el-GR" sz="2000" dirty="0" smtClean="0"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el-GR" sz="2000" dirty="0" smtClean="0">
                <a:latin typeface="Comic Sans MS" pitchFamily="66" charset="0"/>
              </a:rPr>
              <a:t>Έχει βρεθεί ισχυρή συσχέτιση μεταξύ της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παρουσίας οζιδίων</a:t>
            </a:r>
            <a:r>
              <a:rPr lang="el-GR" sz="2000" dirty="0" smtClean="0">
                <a:latin typeface="Comic Sans MS" pitchFamily="66" charset="0"/>
              </a:rPr>
              <a:t> στο σπείραμα και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ΔΑ</a:t>
            </a:r>
            <a:r>
              <a:rPr lang="el-GR" sz="2000" dirty="0" smtClean="0">
                <a:latin typeface="Comic Sans MS" pitchFamily="66" charset="0"/>
              </a:rPr>
              <a:t> αντίθετα, η </a:t>
            </a:r>
            <a:r>
              <a:rPr lang="el-GR" sz="2000" dirty="0" err="1" smtClean="0">
                <a:latin typeface="Comic Sans MS" pitchFamily="66" charset="0"/>
              </a:rPr>
              <a:t>μεσαγγειακή</a:t>
            </a:r>
            <a:r>
              <a:rPr lang="el-GR" sz="2000" dirty="0" smtClean="0">
                <a:latin typeface="Comic Sans MS" pitchFamily="66" charset="0"/>
              </a:rPr>
              <a:t> σκλήρυνση δεν σχετίζεται στενά με την ΔΑ, η αιτιολογική συσχέτιση είναι άγνωστη</a:t>
            </a:r>
          </a:p>
          <a:p>
            <a:pPr>
              <a:buBlip>
                <a:blip r:embed="rId3"/>
              </a:buBlip>
            </a:pPr>
            <a:r>
              <a:rPr lang="el-GR" sz="2000" dirty="0" smtClean="0">
                <a:latin typeface="Comic Sans MS" pitchFamily="66" charset="0"/>
              </a:rPr>
              <a:t>Η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καταστολή του άξονα </a:t>
            </a:r>
            <a:r>
              <a:rPr lang="el-GR" sz="2000" dirty="0" err="1" smtClean="0">
                <a:solidFill>
                  <a:srgbClr val="FFFF00"/>
                </a:solidFill>
                <a:latin typeface="Comic Sans MS" pitchFamily="66" charset="0"/>
              </a:rPr>
              <a:t>ρενίνης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AGII </a:t>
            </a:r>
            <a:r>
              <a:rPr lang="el-GR" sz="2000" dirty="0" smtClean="0">
                <a:latin typeface="Comic Sans MS" pitchFamily="66" charset="0"/>
              </a:rPr>
              <a:t>φαίνεται ότι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επιβραδύνει την πορεία τόσο της ΔΝ όσο και της ΔΑ </a:t>
            </a:r>
            <a:endParaRPr lang="el-GR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79512" y="5301208"/>
            <a:ext cx="885698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Η ΧΝΝ μπορεί να αποδοθεί σε ΔΝ </a:t>
            </a:r>
            <a:r>
              <a:rPr lang="el-GR" sz="2200" dirty="0" smtClean="0">
                <a:solidFill>
                  <a:schemeClr val="tx1"/>
                </a:solidFill>
                <a:latin typeface="Comic Sans MS" pitchFamily="66" charset="0"/>
              </a:rPr>
              <a:t>εάν συνυπάρχουν </a:t>
            </a:r>
            <a:r>
              <a:rPr lang="el-GR" sz="2200" dirty="0" err="1" smtClean="0">
                <a:solidFill>
                  <a:schemeClr val="tx1"/>
                </a:solidFill>
                <a:latin typeface="Comic Sans MS" pitchFamily="66" charset="0"/>
              </a:rPr>
              <a:t>μικρο</a:t>
            </a:r>
            <a:r>
              <a:rPr lang="el-GR" sz="2200" dirty="0" smtClean="0">
                <a:solidFill>
                  <a:schemeClr val="tx1"/>
                </a:solidFill>
                <a:latin typeface="Comic Sans MS" pitchFamily="66" charset="0"/>
              </a:rPr>
              <a:t>/</a:t>
            </a:r>
            <a:r>
              <a:rPr lang="el-GR" sz="2200" dirty="0" err="1" smtClean="0">
                <a:solidFill>
                  <a:schemeClr val="tx1"/>
                </a:solidFill>
                <a:latin typeface="Comic Sans MS" pitchFamily="66" charset="0"/>
              </a:rPr>
              <a:t>λευκωματινουρία</a:t>
            </a:r>
            <a:r>
              <a:rPr lang="el-GR" sz="2200" dirty="0" smtClean="0">
                <a:solidFill>
                  <a:schemeClr val="tx1"/>
                </a:solidFill>
                <a:latin typeface="Comic Sans MS" pitchFamily="66" charset="0"/>
              </a:rPr>
              <a:t> και ΔΑ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. Αντίθετα, </a:t>
            </a:r>
            <a:r>
              <a:rPr lang="el-GR" sz="2200" dirty="0" smtClean="0">
                <a:solidFill>
                  <a:schemeClr val="tx1"/>
                </a:solidFill>
                <a:latin typeface="Comic Sans MS" pitchFamily="66" charset="0"/>
              </a:rPr>
              <a:t>εάν η ΔΑ είναι απούσα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πρέπει να διερευνώνται </a:t>
            </a:r>
            <a:r>
              <a:rPr lang="el-GR" sz="2200" dirty="0" smtClean="0">
                <a:solidFill>
                  <a:schemeClr val="tx1"/>
                </a:solidFill>
                <a:latin typeface="Comic Sans MS" pitchFamily="66" charset="0"/>
              </a:rPr>
              <a:t>άλλες αιτίες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για την ΧΝΝ σε διαβητικούς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K/DOQI 2007</a:t>
            </a:r>
            <a:endParaRPr lang="el-GR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79512" y="116632"/>
            <a:ext cx="896448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Μη διαβητική νεφροπάθεια σε ΣΔ</a:t>
            </a:r>
            <a:endParaRPr lang="en-US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l-GR" sz="2000" dirty="0" smtClean="0">
                <a:latin typeface="Comic Sans MS" pitchFamily="66" charset="0"/>
              </a:rPr>
              <a:t>Όταν υπάρχει κάποια από τις παρακάτω καταστάσεις, η πιθανότητα παρουσίας μη-διαβητικής σπειραματικής βλάβης είναι μεγάλη</a:t>
            </a:r>
          </a:p>
          <a:p>
            <a:endParaRPr lang="el-GR" sz="2000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000" b="1" dirty="0" smtClean="0">
                <a:latin typeface="Comic Sans MS" pitchFamily="66" charset="0"/>
              </a:rPr>
              <a:t>Εκδήλωση </a:t>
            </a:r>
            <a:r>
              <a:rPr lang="el-GR" sz="2000" b="1" dirty="0" smtClean="0">
                <a:solidFill>
                  <a:srgbClr val="FFFF00"/>
                </a:solidFill>
                <a:latin typeface="Comic Sans MS" pitchFamily="66" charset="0"/>
              </a:rPr>
              <a:t>λευκωματινουρίας σε διάστημα μικρότερο από 5 χρόνια </a:t>
            </a:r>
            <a:r>
              <a:rPr lang="el-GR" sz="2000" b="1" dirty="0" smtClean="0">
                <a:latin typeface="Comic Sans MS" pitchFamily="66" charset="0"/>
              </a:rPr>
              <a:t>από τη –αποδεδειγμένη-έναρξη του ΣΔ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Το σύνηθες χρονικό διάστημα για την εκδήλωση της ΔΝ είναι 10-15 χρόνια από την έναρξη τόσο του τύπου 1 όσο και του τύπου 2 ΣΔ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 smtClean="0">
                <a:solidFill>
                  <a:srgbClr val="FFFF00"/>
                </a:solidFill>
                <a:latin typeface="Comic Sans MS" pitchFamily="66" charset="0"/>
              </a:rPr>
              <a:t>Αιφνίδια (οξεία) έναρξη </a:t>
            </a:r>
            <a:r>
              <a:rPr lang="el-GR" sz="2000" b="1" dirty="0" smtClean="0">
                <a:latin typeface="Comic Sans MS" pitchFamily="66" charset="0"/>
              </a:rPr>
              <a:t>της νεφροπάθειας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ΔΝ εγκαθίσταται αργά-προοδευτικά με σταδιακή αύξηση της λευκωματουρίας και της κρεατινίνης του ορού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σε χρονικό διάστημα  ετών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 smtClean="0">
                <a:latin typeface="Comic Sans MS" pitchFamily="66" charset="0"/>
              </a:rPr>
              <a:t>Η παρουσία </a:t>
            </a:r>
            <a:r>
              <a:rPr lang="el-GR" sz="2000" b="1" dirty="0" smtClean="0">
                <a:solidFill>
                  <a:srgbClr val="FFFF00"/>
                </a:solidFill>
                <a:latin typeface="Comic Sans MS" pitchFamily="66" charset="0"/>
              </a:rPr>
              <a:t>ενεργού ιζήματος ούρων </a:t>
            </a:r>
            <a:r>
              <a:rPr lang="el-GR" sz="2000" b="1" dirty="0" smtClean="0">
                <a:latin typeface="Comic Sans MS" pitchFamily="66" charset="0"/>
              </a:rPr>
              <a:t>με σπειραματικά ερυθρά και ερυθροκυτταρικούς κυλίνδρους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Σπάνια και τα παραπάνω στοιχεία μπορεί να υπάρχουν σε ΔΝ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 smtClean="0">
                <a:latin typeface="Comic Sans MS" pitchFamily="66" charset="0"/>
              </a:rPr>
              <a:t>Η </a:t>
            </a:r>
            <a:r>
              <a:rPr lang="el-GR" sz="2000" b="1" dirty="0" smtClean="0">
                <a:solidFill>
                  <a:srgbClr val="FFFF00"/>
                </a:solidFill>
                <a:latin typeface="Comic Sans MS" pitchFamily="66" charset="0"/>
              </a:rPr>
              <a:t>απουσία ΔΑ </a:t>
            </a:r>
            <a:r>
              <a:rPr lang="el-GR" sz="2000" b="1" dirty="0" smtClean="0">
                <a:latin typeface="Comic Sans MS" pitchFamily="66" charset="0"/>
              </a:rPr>
              <a:t>περισσότερο στο τύπο 1 ΣΔ και λιγότερο στο τύπο 2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 smtClean="0">
                <a:solidFill>
                  <a:srgbClr val="FFFF00"/>
                </a:solidFill>
                <a:latin typeface="Comic Sans MS" pitchFamily="66" charset="0"/>
              </a:rPr>
              <a:t>Συμπτώματα</a:t>
            </a:r>
            <a:r>
              <a:rPr lang="el-GR" sz="2000" b="1" dirty="0" smtClean="0">
                <a:latin typeface="Comic Sans MS" pitchFamily="66" charset="0"/>
              </a:rPr>
              <a:t>-σημεία </a:t>
            </a:r>
            <a:r>
              <a:rPr lang="el-GR" sz="2000" b="1" dirty="0" smtClean="0">
                <a:solidFill>
                  <a:srgbClr val="FFFF00"/>
                </a:solidFill>
                <a:latin typeface="Comic Sans MS" pitchFamily="66" charset="0"/>
              </a:rPr>
              <a:t>άλλης συστηματικής νόσου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 smtClean="0">
                <a:latin typeface="Comic Sans MS" pitchFamily="66" charset="0"/>
              </a:rPr>
              <a:t>Σημαντική </a:t>
            </a:r>
            <a:r>
              <a:rPr lang="el-GR" sz="2000" b="1" dirty="0" smtClean="0">
                <a:solidFill>
                  <a:srgbClr val="FFFF00"/>
                </a:solidFill>
                <a:latin typeface="Comic Sans MS" pitchFamily="66" charset="0"/>
              </a:rPr>
              <a:t>μείωση της </a:t>
            </a:r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GFR</a:t>
            </a:r>
            <a:r>
              <a:rPr lang="en-US" sz="2000" b="1" dirty="0" smtClean="0">
                <a:latin typeface="Comic Sans MS" pitchFamily="66" charset="0"/>
              </a:rPr>
              <a:t> (&gt;30%) </a:t>
            </a:r>
            <a:r>
              <a:rPr lang="el-GR" sz="2000" b="1" dirty="0" smtClean="0">
                <a:latin typeface="Comic Sans MS" pitchFamily="66" charset="0"/>
              </a:rPr>
              <a:t>σε διάστημα 2-3 μηνών </a:t>
            </a:r>
            <a:r>
              <a:rPr lang="el-GR" sz="2000" b="1" dirty="0" smtClean="0">
                <a:solidFill>
                  <a:srgbClr val="FFFF00"/>
                </a:solidFill>
                <a:latin typeface="Comic Sans MS" pitchFamily="66" charset="0"/>
              </a:rPr>
              <a:t>μετά την καταστολή του άξονα</a:t>
            </a:r>
            <a:r>
              <a:rPr lang="el-GR" sz="2000" b="1" dirty="0" smtClean="0">
                <a:latin typeface="Comic Sans MS" pitchFamily="66" charset="0"/>
              </a:rPr>
              <a:t> ρενίνης-</a:t>
            </a:r>
            <a:r>
              <a:rPr lang="en-US" sz="2000" b="1" dirty="0" smtClean="0">
                <a:latin typeface="Comic Sans MS" pitchFamily="66" charset="0"/>
              </a:rPr>
              <a:t>AGII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92374"/>
            <a:ext cx="86409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Σε πολυκεντρική μελέτη από την Ιταλία (</a:t>
            </a:r>
            <a:r>
              <a:rPr lang="en-US" sz="2000" dirty="0" smtClean="0">
                <a:latin typeface="Comic Sans MS" pitchFamily="66" charset="0"/>
              </a:rPr>
              <a:t>Am J Kidney Dis, 2002) </a:t>
            </a:r>
            <a:r>
              <a:rPr lang="el-GR" sz="2000" dirty="0" smtClean="0">
                <a:latin typeface="Comic Sans MS" pitchFamily="66" charset="0"/>
              </a:rPr>
              <a:t>με βιοψία νεφρού σε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393 ασθενείς με ΣΔ τύπου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Όταν η βιοψία έγινε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εφαρμόζοντας</a:t>
            </a:r>
            <a:r>
              <a:rPr lang="en-US" sz="200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2000" smtClean="0">
                <a:solidFill>
                  <a:srgbClr val="FFFF00"/>
                </a:solidFill>
                <a:latin typeface="Comic Sans MS" pitchFamily="66" charset="0"/>
              </a:rPr>
              <a:t>τα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6 (προ)αναφερθέντα κριτήρια</a:t>
            </a:r>
            <a:r>
              <a:rPr lang="el-GR" sz="2000" dirty="0" smtClean="0">
                <a:latin typeface="Comic Sans MS" pitchFamily="66" charset="0"/>
              </a:rPr>
              <a:t>,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ΔΝ είχε το μόνο το 29%</a:t>
            </a:r>
            <a:r>
              <a:rPr lang="el-GR" sz="2000" dirty="0" smtClean="0">
                <a:latin typeface="Comic Sans MS" pitchFamily="66" charset="0"/>
              </a:rPr>
              <a:t> των ασθενών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Το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38% είχε και άλλη σπειραματική βλάβη </a:t>
            </a:r>
            <a:r>
              <a:rPr lang="el-GR" sz="2000" dirty="0" smtClean="0">
                <a:latin typeface="Comic Sans MS" pitchFamily="66" charset="0"/>
              </a:rPr>
              <a:t>εκτός της ΔΝ ενώ οι υπόλοιποι ασθενείς είχαν είτε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καλοήθη νεφροσκλήρυνση </a:t>
            </a:r>
            <a:r>
              <a:rPr lang="el-GR" sz="2000" dirty="0" smtClean="0">
                <a:latin typeface="Comic Sans MS" pitchFamily="66" charset="0"/>
              </a:rPr>
              <a:t>είτε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μη-διαβητική σπειματονεφρίτιδα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Όταν η βιοψία έγινε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χωρίς να γίνει προ-επιλογή ασθενών</a:t>
            </a:r>
            <a:r>
              <a:rPr lang="el-GR" sz="2000" dirty="0" smtClean="0">
                <a:latin typeface="Comic Sans MS" pitchFamily="66" charset="0"/>
              </a:rPr>
              <a:t>, ΔΝ φάνηκε να έχει το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51% των ασθενών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22% </a:t>
            </a:r>
            <a:r>
              <a:rPr lang="el-GR" sz="2000" dirty="0">
                <a:solidFill>
                  <a:srgbClr val="FFFF00"/>
                </a:solidFill>
                <a:latin typeface="Comic Sans MS" pitchFamily="66" charset="0"/>
              </a:rPr>
              <a:t>είχε και άλλη σπειραματική βλάβη </a:t>
            </a:r>
            <a:r>
              <a:rPr lang="el-GR" sz="2000" dirty="0">
                <a:latin typeface="Comic Sans MS" pitchFamily="66" charset="0"/>
              </a:rPr>
              <a:t>εκτός της ΔΝ ενώ οι υπόλοιποι </a:t>
            </a:r>
            <a:r>
              <a:rPr lang="el-GR" sz="2000" dirty="0" smtClean="0">
                <a:latin typeface="Comic Sans MS" pitchFamily="66" charset="0"/>
              </a:rPr>
              <a:t> </a:t>
            </a:r>
            <a:r>
              <a:rPr lang="el-GR" sz="2000" dirty="0">
                <a:latin typeface="Comic Sans MS" pitchFamily="66" charset="0"/>
              </a:rPr>
              <a:t>είχαν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καλοήθη </a:t>
            </a:r>
            <a:r>
              <a:rPr lang="el-GR" sz="2000" dirty="0">
                <a:solidFill>
                  <a:srgbClr val="FFFF00"/>
                </a:solidFill>
                <a:latin typeface="Comic Sans MS" pitchFamily="66" charset="0"/>
              </a:rPr>
              <a:t>νεφροσκλήρυνση </a:t>
            </a:r>
            <a:r>
              <a:rPr lang="el-GR" sz="2000" dirty="0" smtClean="0">
                <a:latin typeface="Comic Sans MS" pitchFamily="66" charset="0"/>
              </a:rPr>
              <a:t>και </a:t>
            </a:r>
            <a:r>
              <a:rPr lang="el-GR" sz="2000" dirty="0">
                <a:solidFill>
                  <a:srgbClr val="FFFF00"/>
                </a:solidFill>
                <a:latin typeface="Comic Sans MS" pitchFamily="66" charset="0"/>
              </a:rPr>
              <a:t>μη-διαβητική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σπειματονεφρίτιδα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l-GR" sz="2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Οι πιο συχνά διαπιστωμένες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μη-διαβητικές ΣΝ </a:t>
            </a:r>
            <a:r>
              <a:rPr lang="el-GR" sz="2000" dirty="0" smtClean="0">
                <a:latin typeface="Comic Sans MS" pitchFamily="66" charset="0"/>
              </a:rPr>
              <a:t>στην παραπάνω μελέτη ήταν: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Μεμβρανώδης ΣΝ,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IgA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νεφροπάθεια, Μεταλοιμώδης ΣΝ, Νόσος Ελαχίστων αλλοιώσεων και Εστιακή –τμηματική ΣΝ</a:t>
            </a:r>
            <a:r>
              <a:rPr lang="el-GR" sz="2000" dirty="0" smtClean="0">
                <a:latin typeface="Comic Sans MS" pitchFamily="66" charset="0"/>
              </a:rPr>
              <a:t>. Συνήθως η έναρξη και πορεία της νόσου ήταν πολύ πιο ταχεία στις παραπάνω περιπτώσεις συγκριτικά με την ΔΝ </a:t>
            </a:r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4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620688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Καλοήθης νεφροσκλήρυνση</a:t>
            </a:r>
          </a:p>
          <a:p>
            <a:endParaRPr lang="el-GR" sz="24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Συχνά η λευκωματινουρία και η νεφρική ανεπάρκεια σε ηλικιωμένους ασθενείς με ΣΔ τύπου 2 οφείλεται σε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αθηρωματική αγγειακή νόσο (καλοήθη</a:t>
            </a: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ς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νεφροσκλήρυνση)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Η διάκριση μπορεί να γίνει μόνο με βιοψία νεφρού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Πρακτικά,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απότομη και υψηλή αύξηση της κρεατινίνης ορού σε ασθενή που αρχίζει να λαμβάνει α-ΜΕΑ ή αποκλειστές των υποδοχέων της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AGII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l-GR" sz="2400" dirty="0" smtClean="0">
                <a:latin typeface="Comic Sans MS" pitchFamily="66" charset="0"/>
              </a:rPr>
              <a:t>δηλώνει καλοήθη νεφροσκλήρυνση ή στένωση των νεφρικών αρτηριών</a:t>
            </a:r>
          </a:p>
          <a:p>
            <a:r>
              <a:rPr lang="el-GR" sz="2400" dirty="0" smtClean="0">
                <a:latin typeface="Comic Sans MS" pitchFamily="66" charset="0"/>
              </a:rPr>
              <a:t> </a:t>
            </a:r>
          </a:p>
          <a:p>
            <a:r>
              <a:rPr lang="el-GR" sz="2400" dirty="0" smtClean="0">
                <a:latin typeface="Comic Sans MS" pitchFamily="66" charset="0"/>
              </a:rPr>
              <a:t>(διαταραχή νεφρικής αυτορύθμισης)</a:t>
            </a: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2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79512" y="692696"/>
            <a:ext cx="878497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Η Διαβητική Νεφροπάθεια (ΔΝ)εμφανίζεται σε ασθενείς με Σακχαρώδη Διαβήτη (ΣΔ) τύπου 1 και 2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αρκετά χρόνια μετά από την εκδήλωση της νόσου</a:t>
            </a:r>
            <a:r>
              <a:rPr lang="el-GR" sz="2400" dirty="0" smtClean="0">
                <a:latin typeface="Comic Sans MS" pitchFamily="66" charset="0"/>
              </a:rPr>
              <a:t>.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Η βλάβη εντοπίζεται στο σπείραμα και προκαλεί συγκεκριμένες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λειτουργικές</a:t>
            </a:r>
            <a:r>
              <a:rPr lang="el-GR" sz="2400" dirty="0" smtClean="0">
                <a:latin typeface="Comic Sans MS" pitchFamily="66" charset="0"/>
              </a:rPr>
              <a:t> και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δομικές</a:t>
            </a:r>
            <a:r>
              <a:rPr lang="el-GR" sz="2400" dirty="0" smtClean="0">
                <a:latin typeface="Comic Sans MS" pitchFamily="66" charset="0"/>
              </a:rPr>
              <a:t> διαταραχές (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υπερπλασία του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μεσαγγείου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, πάχυνση της βασικής μεμβράνης και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σπειραματική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σκλήρυνση</a:t>
            </a:r>
            <a:r>
              <a:rPr lang="el-GR" sz="2400" dirty="0" smtClean="0">
                <a:latin typeface="Comic Sans MS" pitchFamily="66" charset="0"/>
              </a:rPr>
              <a:t>).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Η κλινική εικόνα της ΔΝ περιλαμβάνει την λ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ευκωματουρία</a:t>
            </a:r>
            <a:r>
              <a:rPr lang="el-GR" sz="2400" dirty="0" smtClean="0">
                <a:latin typeface="Comic Sans MS" pitchFamily="66" charset="0"/>
              </a:rPr>
              <a:t> και την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προοδευτική χρόνια νεφρική νόσο</a:t>
            </a:r>
            <a:r>
              <a:rPr lang="el-GR" sz="2400" dirty="0" smtClean="0">
                <a:latin typeface="Comic Sans MS" pitchFamily="66" charset="0"/>
              </a:rPr>
              <a:t> (ΧΝΝ) που μπορεί να επιβραδυνθεί ή να προληφθεί με την κατάλληλη θεραπευτική αγωγή.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l-GR" sz="20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endParaRPr lang="el-GR" dirty="0">
              <a:latin typeface="Comic Sans MS" pitchFamily="66" charset="0"/>
            </a:endParaRPr>
          </a:p>
        </p:txBody>
      </p:sp>
      <p:sp>
        <p:nvSpPr>
          <p:cNvPr id="1026" name="AutoShape 2" descr="res://C:\Program%20Files\Google\Google%20Toolbar\Component\GoogleToolbarDynamic_mui_en_F5A70B61FC3A2BB0.dll/blank.gif"/>
          <p:cNvSpPr>
            <a:spLocks noChangeAspect="1" noChangeArrowheads="1"/>
          </p:cNvSpPr>
          <p:nvPr/>
        </p:nvSpPr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17000" contrast="25000"/>
          </a:blip>
          <a:srcRect/>
          <a:stretch>
            <a:fillRect/>
          </a:stretch>
        </p:blipFill>
        <p:spPr bwMode="auto">
          <a:xfrm>
            <a:off x="842963" y="509588"/>
            <a:ext cx="745807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Έλλειψη"/>
          <p:cNvSpPr/>
          <p:nvPr/>
        </p:nvSpPr>
        <p:spPr>
          <a:xfrm>
            <a:off x="914400" y="914400"/>
            <a:ext cx="914400" cy="914400"/>
          </a:xfrm>
          <a:prstGeom prst="ellipse">
            <a:avLst/>
          </a:prstGeom>
          <a:solidFill>
            <a:srgbClr val="00B050">
              <a:alpha val="26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Έλλειψη"/>
          <p:cNvSpPr/>
          <p:nvPr/>
        </p:nvSpPr>
        <p:spPr>
          <a:xfrm>
            <a:off x="3657600" y="914400"/>
            <a:ext cx="914400" cy="914400"/>
          </a:xfrm>
          <a:prstGeom prst="ellipse">
            <a:avLst/>
          </a:prstGeom>
          <a:solidFill>
            <a:srgbClr val="00B050">
              <a:alpha val="26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1981200" y="1600200"/>
            <a:ext cx="1371600" cy="990600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2286000" y="3048000"/>
            <a:ext cx="838200" cy="381000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4876800" y="509588"/>
            <a:ext cx="1676400" cy="252412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4572000" y="990600"/>
            <a:ext cx="1295400" cy="1524000"/>
          </a:xfrm>
          <a:prstGeom prst="ellipse">
            <a:avLst/>
          </a:prstGeom>
          <a:solidFill>
            <a:srgbClr val="00B050">
              <a:alpha val="26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7086600" y="990600"/>
            <a:ext cx="914400" cy="1447800"/>
          </a:xfrm>
          <a:prstGeom prst="ellipse">
            <a:avLst/>
          </a:prstGeom>
          <a:solidFill>
            <a:srgbClr val="00B050">
              <a:alpha val="26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5638800" y="1676400"/>
            <a:ext cx="1371600" cy="990600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5638800" y="3048000"/>
            <a:ext cx="1447800" cy="381000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1143000" y="3429000"/>
            <a:ext cx="3200400" cy="3810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914400" y="4191000"/>
            <a:ext cx="990600" cy="13716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362200" y="6019800"/>
            <a:ext cx="609600" cy="3048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7086600" y="4343400"/>
            <a:ext cx="990600" cy="13716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4876800" y="3429000"/>
            <a:ext cx="3352800" cy="3810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6019800" y="6019800"/>
            <a:ext cx="762000" cy="3810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Στρογγυλεμένο ορθογώνιο"/>
          <p:cNvSpPr/>
          <p:nvPr/>
        </p:nvSpPr>
        <p:spPr>
          <a:xfrm>
            <a:off x="1143000" y="509588"/>
            <a:ext cx="1524000" cy="252412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Στρογγυλεμένο ορθογώνιο"/>
          <p:cNvSpPr/>
          <p:nvPr/>
        </p:nvSpPr>
        <p:spPr>
          <a:xfrm>
            <a:off x="1981200" y="4800600"/>
            <a:ext cx="1447800" cy="9144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Στρογγυλεμένο ορθογώνιο"/>
          <p:cNvSpPr/>
          <p:nvPr/>
        </p:nvSpPr>
        <p:spPr>
          <a:xfrm>
            <a:off x="5638800" y="4724400"/>
            <a:ext cx="1371600" cy="9144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12 - Στρογγυλεμένο ορθογώνιο"/>
          <p:cNvSpPr/>
          <p:nvPr/>
        </p:nvSpPr>
        <p:spPr>
          <a:xfrm>
            <a:off x="3563888" y="4267200"/>
            <a:ext cx="779512" cy="1371600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14 - Στρογγυλεμένο ορθογώνιο"/>
          <p:cNvSpPr/>
          <p:nvPr/>
        </p:nvSpPr>
        <p:spPr>
          <a:xfrm>
            <a:off x="4613787" y="4262284"/>
            <a:ext cx="990600" cy="1371600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8432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332656"/>
            <a:ext cx="849694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ΘΕΡΑΠΕΥΤΙΚΗ</a:t>
            </a:r>
          </a:p>
          <a:p>
            <a:endParaRPr lang="el-GR" sz="2400" dirty="0">
              <a:latin typeface="Comic Sans MS" pitchFamily="66" charset="0"/>
            </a:endParaRPr>
          </a:p>
          <a:p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Έλεγχος της υπεργλυκαιμίας</a:t>
            </a:r>
          </a:p>
          <a:p>
            <a:endParaRPr lang="el-GR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Μπορεί , εν μέρει,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να μειώσει την σπειραματική υπερτροφία και υπερδιήθηση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Μπορεί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να καθυστερήσει την εμφάνιση της λευκωματινουρίας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Μπορεί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να σταθεροποιήσει </a:t>
            </a:r>
            <a:r>
              <a:rPr lang="el-GR" sz="2000" dirty="0" smtClean="0">
                <a:latin typeface="Comic Sans MS" pitchFamily="66" charset="0"/>
              </a:rPr>
              <a:t>ή και να μειώσει την λευκωματινουρία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Απαιτείται πολύς χρόνος αυστηρού ελέγχου της υπεργλυκαιμίας </a:t>
            </a:r>
            <a:r>
              <a:rPr lang="el-GR" sz="2000" dirty="0" smtClean="0">
                <a:latin typeface="Comic Sans MS" pitchFamily="66" charset="0"/>
              </a:rPr>
              <a:t>για να υπάρξουν ανατομικές αλλαγές στους νεφρούς των διαβητικών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latin typeface="Comic Sans MS" pitchFamily="66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Αποδείχθηκε, πέραν αμφιβολίας, σε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8 ασθενείς </a:t>
            </a:r>
            <a:r>
              <a:rPr lang="el-GR" sz="2000" dirty="0" smtClean="0">
                <a:latin typeface="Comic Sans MS" pitchFamily="66" charset="0"/>
              </a:rPr>
              <a:t>στους οποίους έγινε επιτυχής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μεταμόσχευση παγκρέατος και διαδοχικές βιοψίες νεφρού στα  0, 5 και 10 χρόνια από την μεταμόσχευση </a:t>
            </a:r>
            <a:r>
              <a:rPr lang="el-GR" sz="2000" dirty="0" smtClean="0">
                <a:latin typeface="Comic Sans MS" pitchFamily="66" charset="0"/>
              </a:rPr>
              <a:t>(</a:t>
            </a:r>
            <a:r>
              <a:rPr lang="en-US" sz="2000" dirty="0" smtClean="0">
                <a:latin typeface="Comic Sans MS" pitchFamily="66" charset="0"/>
              </a:rPr>
              <a:t>Lancet 1993, NEJM 1998, KI 2006)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3 </a:t>
            </a:r>
            <a:r>
              <a:rPr lang="el-GR" sz="2000" dirty="0" smtClean="0">
                <a:latin typeface="Comic Sans MS" pitchFamily="66" charset="0"/>
              </a:rPr>
              <a:t>ασθενείς δεν είχαν μικρο-λευκωματινουρία, 3 είχαν και 2 είχαν λευκωματινουρία πριν την μεταμόσχευση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0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8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4591050" cy="5153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419872" y="980728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907704" y="836712"/>
            <a:ext cx="360040" cy="2160240"/>
          </a:xfrm>
          <a:prstGeom prst="round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ounded Rectangle 5"/>
          <p:cNvSpPr/>
          <p:nvPr/>
        </p:nvSpPr>
        <p:spPr>
          <a:xfrm>
            <a:off x="4203229" y="831929"/>
            <a:ext cx="368771" cy="2160240"/>
          </a:xfrm>
          <a:prstGeom prst="round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1907704" y="3269209"/>
            <a:ext cx="360040" cy="2160240"/>
          </a:xfrm>
          <a:prstGeom prst="round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4203229" y="3269209"/>
            <a:ext cx="368771" cy="2160240"/>
          </a:xfrm>
          <a:prstGeom prst="round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80112" y="953108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19872" y="3269209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80112" y="3269209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79912" y="1688325"/>
            <a:ext cx="0" cy="36004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40152" y="1582263"/>
            <a:ext cx="0" cy="36004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79912" y="4169309"/>
            <a:ext cx="0" cy="36004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40152" y="4305300"/>
            <a:ext cx="0" cy="36004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20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301" y="1420130"/>
            <a:ext cx="4438650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803" y="1301067"/>
            <a:ext cx="3590925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82738"/>
            <a:ext cx="864096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A-</a:t>
            </a:r>
            <a:r>
              <a:rPr lang="el-GR" sz="2000" dirty="0" smtClean="0">
                <a:latin typeface="Comic Sans MS" pitchFamily="66" charset="0"/>
              </a:rPr>
              <a:t>ΜΕΑ: επιβραδύνουν την πορεία της νεφρικής ανεπάρκειας και μειώνουν την λευκωματουρία ανεξάρτητα από την ρύθμιση της αρτηριακής πίεσης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6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005064"/>
            <a:ext cx="4038600" cy="242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893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706763" cy="54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832648" cy="102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7438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013176"/>
            <a:ext cx="81369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Bardoxolone</a:t>
            </a:r>
            <a:r>
              <a:rPr lang="en-US" sz="2400" dirty="0" smtClean="0">
                <a:latin typeface="Comic Sans MS" pitchFamily="66" charset="0"/>
              </a:rPr>
              <a:t> methyl:</a:t>
            </a:r>
            <a:r>
              <a:rPr lang="el-GR" sz="2400" dirty="0" smtClean="0">
                <a:latin typeface="Comic Sans MS" pitchFamily="66" charset="0"/>
              </a:rPr>
              <a:t> αντι-οξειδωτικό, αντι-φλεγμονώδες</a:t>
            </a:r>
          </a:p>
          <a:p>
            <a:endParaRPr lang="el-GR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Το </a:t>
            </a:r>
            <a:r>
              <a:rPr lang="en-US" sz="2000" dirty="0" smtClean="0">
                <a:latin typeface="Comic Sans MS" pitchFamily="66" charset="0"/>
              </a:rPr>
              <a:t>GFR </a:t>
            </a:r>
            <a:r>
              <a:rPr lang="el-GR" sz="2000" dirty="0" smtClean="0">
                <a:latin typeface="Comic Sans MS" pitchFamily="66" charset="0"/>
              </a:rPr>
              <a:t>μειώθηκε ξανά μετά την διακοπή του φαρμάκου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Αύξησε τη λευκωματουρία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Σπασμοί και ναυτία</a:t>
            </a:r>
            <a:r>
              <a:rPr lang="en-US" sz="2000" dirty="0" smtClean="0">
                <a:latin typeface="Comic Sans MS" pitchFamily="66" charset="0"/>
              </a:rPr>
              <a:t> </a:t>
            </a:r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7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7129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l-GR" sz="2400" dirty="0" smtClean="0"/>
              <a:t>Επισημάνσεις</a:t>
            </a:r>
          </a:p>
          <a:p>
            <a:pPr marL="285750" indent="-285750" algn="ctr"/>
            <a:r>
              <a:rPr lang="el-GR" sz="2000" dirty="0" smtClean="0"/>
              <a:t>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Δίαιτες με μειωμένο λεύκωμα δεν έχουν αποδειχθεί αποτελεσματικές στη ΔΝ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Η </a:t>
            </a:r>
            <a:r>
              <a:rPr lang="el-GR" sz="2000" dirty="0" smtClean="0">
                <a:solidFill>
                  <a:srgbClr val="FFFF00"/>
                </a:solidFill>
              </a:rPr>
              <a:t>μείωση της λευκωματουρίας </a:t>
            </a:r>
            <a:r>
              <a:rPr lang="el-GR" sz="2000" dirty="0" smtClean="0"/>
              <a:t>φαίνεται πως επιβραδύνει την πορεία της ΔΝ όπως και άλλων σπειραματονεφριτίδων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Μείωση βάρους και αντι-λιπιδαιμική αγωγή ωφελούν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FF00"/>
                </a:solidFill>
              </a:rPr>
              <a:t>Στόχος</a:t>
            </a:r>
            <a:r>
              <a:rPr lang="el-GR" sz="2000" dirty="0" smtClean="0"/>
              <a:t> για την αρτηριακή πίεση είναι </a:t>
            </a:r>
            <a:r>
              <a:rPr lang="el-GR" sz="2000" dirty="0" smtClean="0">
                <a:solidFill>
                  <a:srgbClr val="FFFF00"/>
                </a:solidFill>
              </a:rPr>
              <a:t>130 / 80 </a:t>
            </a:r>
            <a:r>
              <a:rPr lang="en-US" sz="2000" dirty="0" smtClean="0">
                <a:solidFill>
                  <a:srgbClr val="FFFF00"/>
                </a:solidFill>
              </a:rPr>
              <a:t>mmHg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Η διαστολική &lt; 75 </a:t>
            </a:r>
            <a:r>
              <a:rPr lang="en-US" sz="2000" dirty="0" smtClean="0"/>
              <a:t>mmHg </a:t>
            </a:r>
            <a:r>
              <a:rPr lang="el-GR" sz="2000" dirty="0" smtClean="0"/>
              <a:t>μπορεί να είναι επικίνδυνη για στεφανιαίους ασθενείς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Στόχος για τη μείωση της </a:t>
            </a:r>
            <a:r>
              <a:rPr lang="el-GR" sz="2000" dirty="0" err="1" smtClean="0"/>
              <a:t>λευκωματινουρίας</a:t>
            </a:r>
            <a:r>
              <a:rPr lang="el-GR" sz="2000" dirty="0" smtClean="0"/>
              <a:t> τα 500-1000 </a:t>
            </a:r>
            <a:r>
              <a:rPr lang="en-US" sz="2000" dirty="0" smtClean="0"/>
              <a:t>mg</a:t>
            </a:r>
            <a:endParaRPr lang="el-G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Η νεφροπροστασία των α-ΜΕΑ έχει αποδειχθεί με ισχυρότερα δεδομένα συγκριτικά με αυτή που προσφέρουν οι αποκλειστές των υποδοχέων της </a:t>
            </a:r>
            <a:r>
              <a:rPr lang="en-US" sz="2000" dirty="0" smtClean="0"/>
              <a:t>AGII; </a:t>
            </a:r>
            <a:r>
              <a:rPr lang="el-GR" sz="2000" dirty="0" smtClean="0"/>
              <a:t>Κατά τα άλλα θεωρούνται </a:t>
            </a:r>
            <a:r>
              <a:rPr lang="el-GR" sz="2000" dirty="0" smtClean="0">
                <a:solidFill>
                  <a:srgbClr val="FFFF00"/>
                </a:solidFill>
              </a:rPr>
              <a:t>ισοδύναμα φάρμακα</a:t>
            </a:r>
            <a:r>
              <a:rPr lang="el-GR" sz="2000" dirty="0" smtClean="0"/>
              <a:t> και σίγουρα όταν υπάρχουν παρενέργειες από τα πρώτα (βήχας) σίγουρα πρέπει να αντικαθιστώνται με τα δεύτερα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Ο συνδυασμός α-ΜΕΑ  με </a:t>
            </a:r>
            <a:r>
              <a:rPr lang="el-GR" sz="2000" dirty="0" err="1" smtClean="0"/>
              <a:t>αποκλειστές</a:t>
            </a:r>
            <a:r>
              <a:rPr lang="el-GR" sz="2000" dirty="0" smtClean="0"/>
              <a:t> των υποδοχέων της </a:t>
            </a:r>
            <a:r>
              <a:rPr lang="en-US" sz="2000" dirty="0" smtClean="0"/>
              <a:t>AGII</a:t>
            </a:r>
            <a:r>
              <a:rPr lang="el-GR" sz="2000" dirty="0" smtClean="0"/>
              <a:t> μπορεί να επιτείνει τη δράση τους αλλά αυξάνει το ποσοστό των παρενεργειών (</a:t>
            </a:r>
            <a:r>
              <a:rPr lang="el-GR" sz="2000" dirty="0" err="1" smtClean="0"/>
              <a:t>υπερκαλιαιμία</a:t>
            </a:r>
            <a:r>
              <a:rPr lang="el-GR" sz="2000" dirty="0" smtClean="0"/>
              <a:t>) </a:t>
            </a:r>
          </a:p>
          <a:p>
            <a:pPr marL="285750" indent="-285750">
              <a:buFont typeface="Arial" pitchFamily="34" charset="0"/>
              <a:buChar char="•"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351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11560" y="620688"/>
            <a:ext cx="828092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Πρακτική θεραπευτική αντιμετώπιση υπέρτασης – </a:t>
            </a:r>
            <a:r>
              <a:rPr lang="el-GR" sz="2400" dirty="0" err="1" smtClean="0"/>
              <a:t>λευκωματινουρίας</a:t>
            </a:r>
            <a:r>
              <a:rPr lang="el-GR" sz="2400" dirty="0" smtClean="0"/>
              <a:t> σε ΔΝ [</a:t>
            </a:r>
            <a:r>
              <a:rPr lang="en-US" sz="2400" dirty="0" err="1" smtClean="0"/>
              <a:t>Bakris</a:t>
            </a:r>
            <a:r>
              <a:rPr lang="en-US" sz="2400" dirty="0" smtClean="0"/>
              <a:t>, </a:t>
            </a:r>
            <a:r>
              <a:rPr lang="en-US" sz="2400" dirty="0" err="1" smtClean="0"/>
              <a:t>UpToDate</a:t>
            </a:r>
            <a:r>
              <a:rPr lang="en-US" sz="2400" dirty="0" smtClean="0"/>
              <a:t>]</a:t>
            </a:r>
            <a:r>
              <a:rPr lang="el-GR" sz="2400" dirty="0" smtClean="0"/>
              <a:t> (ι)</a:t>
            </a:r>
            <a:endParaRPr lang="en-US" sz="2400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Ο ασθενής με ΔΝ </a:t>
            </a:r>
            <a:r>
              <a:rPr lang="el-GR" sz="2000" dirty="0" smtClean="0">
                <a:solidFill>
                  <a:srgbClr val="FFFF00"/>
                </a:solidFill>
              </a:rPr>
              <a:t>πρέπει να λαμβάνει οπωσδήποτε α-ΜΕΑ ή </a:t>
            </a:r>
            <a:r>
              <a:rPr lang="el-GR" sz="2000" dirty="0" err="1" smtClean="0">
                <a:solidFill>
                  <a:srgbClr val="FFFF00"/>
                </a:solidFill>
              </a:rPr>
              <a:t>αποκλειστή</a:t>
            </a:r>
            <a:r>
              <a:rPr lang="el-GR" sz="2000" dirty="0" smtClean="0">
                <a:solidFill>
                  <a:srgbClr val="FFFF00"/>
                </a:solidFill>
              </a:rPr>
              <a:t> υποδοχέων </a:t>
            </a:r>
            <a:r>
              <a:rPr lang="en-US" sz="2000" dirty="0" smtClean="0">
                <a:solidFill>
                  <a:srgbClr val="FFFF00"/>
                </a:solidFill>
              </a:rPr>
              <a:t>AGII</a:t>
            </a:r>
            <a:r>
              <a:rPr lang="en-US" sz="2000" dirty="0" smtClean="0"/>
              <a:t>. </a:t>
            </a:r>
            <a:r>
              <a:rPr lang="el-GR" sz="2000" dirty="0" smtClean="0"/>
              <a:t>Ο συνδυασμός τους καλό είναι να αποφεύγεται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FF00"/>
                </a:solidFill>
              </a:rPr>
              <a:t>Σχεδόν όλοι οι ασθενείς θα χρειαστούν και ένα διουρητικό </a:t>
            </a:r>
            <a:r>
              <a:rPr lang="el-GR" sz="2000" dirty="0" smtClean="0"/>
              <a:t>για την ρύθμιση της αρτηριακής πίεσης. Πρέπει να επιτευχθεί το ξηρό βάρος και να αποφεύγεται ακόμα και η </a:t>
            </a:r>
            <a:r>
              <a:rPr lang="el-GR" sz="2000" dirty="0" err="1" smtClean="0"/>
              <a:t>υπο</a:t>
            </a:r>
            <a:r>
              <a:rPr lang="el-GR" sz="2000" dirty="0" smtClean="0"/>
              <a:t>-κλινική </a:t>
            </a:r>
            <a:r>
              <a:rPr lang="el-GR" sz="2000" dirty="0" err="1" smtClean="0"/>
              <a:t>υπερυδάτωση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FF00"/>
                </a:solidFill>
              </a:rPr>
              <a:t>Εάν και πάλι δεν επιτευχθεί ο στόχος</a:t>
            </a:r>
            <a:r>
              <a:rPr lang="el-GR" sz="2000" dirty="0" smtClean="0"/>
              <a:t> για την αρτηριακή πίεση </a:t>
            </a:r>
            <a:r>
              <a:rPr lang="el-GR" sz="2000" dirty="0" smtClean="0">
                <a:solidFill>
                  <a:srgbClr val="FFFF00"/>
                </a:solidFill>
              </a:rPr>
              <a:t>(130/80 </a:t>
            </a:r>
            <a:r>
              <a:rPr lang="en-US" sz="2000" dirty="0" smtClean="0">
                <a:solidFill>
                  <a:srgbClr val="FFFF00"/>
                </a:solidFill>
              </a:rPr>
              <a:t>mmHg) </a:t>
            </a:r>
            <a:r>
              <a:rPr lang="el-GR" sz="2000" dirty="0" smtClean="0"/>
              <a:t>πρέπει </a:t>
            </a:r>
            <a:r>
              <a:rPr lang="el-GR" sz="2000" dirty="0" smtClean="0">
                <a:solidFill>
                  <a:srgbClr val="FFFF00"/>
                </a:solidFill>
              </a:rPr>
              <a:t>να προστεθεί ένας </a:t>
            </a:r>
            <a:r>
              <a:rPr lang="en-US" sz="2000" dirty="0" smtClean="0">
                <a:solidFill>
                  <a:srgbClr val="FFFF00"/>
                </a:solidFill>
              </a:rPr>
              <a:t>non-</a:t>
            </a:r>
            <a:r>
              <a:rPr lang="en-US" sz="2000" dirty="0" err="1" smtClean="0">
                <a:solidFill>
                  <a:srgbClr val="FFFF00"/>
                </a:solidFill>
              </a:rPr>
              <a:t>dihydropyridine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l-GR" sz="2000" dirty="0" err="1" smtClean="0">
                <a:solidFill>
                  <a:srgbClr val="FFFF00"/>
                </a:solidFill>
              </a:rPr>
              <a:t>αποκλειστής</a:t>
            </a:r>
            <a:r>
              <a:rPr lang="el-GR" sz="2000" dirty="0" smtClean="0">
                <a:solidFill>
                  <a:srgbClr val="FFFF00"/>
                </a:solidFill>
              </a:rPr>
              <a:t> διαύλων </a:t>
            </a:r>
            <a:r>
              <a:rPr lang="en-US" sz="2000" dirty="0" smtClean="0">
                <a:solidFill>
                  <a:srgbClr val="FFFF00"/>
                </a:solidFill>
              </a:rPr>
              <a:t>Ca (</a:t>
            </a:r>
            <a:r>
              <a:rPr lang="en-US" sz="2000" dirty="0" err="1" smtClean="0">
                <a:solidFill>
                  <a:srgbClr val="FFFF00"/>
                </a:solidFill>
              </a:rPr>
              <a:t>diltiazem</a:t>
            </a:r>
            <a:r>
              <a:rPr lang="en-US" sz="2000" dirty="0" smtClean="0">
                <a:solidFill>
                  <a:srgbClr val="FFFF00"/>
                </a:solidFill>
              </a:rPr>
              <a:t> [</a:t>
            </a:r>
            <a:r>
              <a:rPr lang="en-US" sz="2000" dirty="0" err="1" smtClean="0">
                <a:solidFill>
                  <a:srgbClr val="FFFF00"/>
                </a:solidFill>
              </a:rPr>
              <a:t>Tildiem</a:t>
            </a:r>
            <a:r>
              <a:rPr lang="en-US" sz="2000" dirty="0" smtClean="0">
                <a:solidFill>
                  <a:srgbClr val="FFFF00"/>
                </a:solidFill>
              </a:rPr>
              <a:t>], </a:t>
            </a:r>
            <a:r>
              <a:rPr lang="en-US" sz="2000" dirty="0" err="1" smtClean="0">
                <a:solidFill>
                  <a:srgbClr val="FFFF00"/>
                </a:solidFill>
              </a:rPr>
              <a:t>verapamil</a:t>
            </a:r>
            <a:r>
              <a:rPr lang="en-US" sz="2000" dirty="0" smtClean="0">
                <a:solidFill>
                  <a:srgbClr val="FFFF00"/>
                </a:solidFill>
              </a:rPr>
              <a:t> [</a:t>
            </a:r>
            <a:r>
              <a:rPr lang="en-US" sz="2000" dirty="0" err="1" smtClean="0">
                <a:solidFill>
                  <a:srgbClr val="FFFF00"/>
                </a:solidFill>
              </a:rPr>
              <a:t>Isoptin</a:t>
            </a:r>
            <a:r>
              <a:rPr lang="en-US" sz="2000" dirty="0" smtClean="0">
                <a:solidFill>
                  <a:srgbClr val="FFFF00"/>
                </a:solidFill>
              </a:rPr>
              <a:t>])</a:t>
            </a:r>
            <a:r>
              <a:rPr lang="en-US" sz="2000" dirty="0" smtClean="0"/>
              <a:t> </a:t>
            </a:r>
            <a:r>
              <a:rPr lang="el-GR" sz="2000" dirty="0" smtClean="0"/>
              <a:t>σε όσους ασθενείς </a:t>
            </a:r>
            <a:r>
              <a:rPr lang="el-GR" sz="2000" dirty="0" smtClean="0">
                <a:solidFill>
                  <a:srgbClr val="FFFF00"/>
                </a:solidFill>
              </a:rPr>
              <a:t>δεν λαμβάνουν </a:t>
            </a:r>
            <a:r>
              <a:rPr lang="en-US" sz="2000" dirty="0" smtClean="0">
                <a:solidFill>
                  <a:srgbClr val="FFFF00"/>
                </a:solidFill>
              </a:rPr>
              <a:t>b-blocker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FF00"/>
                </a:solidFill>
              </a:rPr>
              <a:t>Όσοι λαμβάνουν ήδη </a:t>
            </a:r>
            <a:r>
              <a:rPr lang="en-US" sz="2000" dirty="0" smtClean="0">
                <a:solidFill>
                  <a:srgbClr val="FFFF00"/>
                </a:solidFill>
              </a:rPr>
              <a:t>b-blocker </a:t>
            </a:r>
            <a:r>
              <a:rPr lang="el-GR" sz="2000" dirty="0" smtClean="0"/>
              <a:t>για άλλους λόγους μπορούν να πάρουν </a:t>
            </a:r>
            <a:r>
              <a:rPr lang="el-GR" sz="2000" dirty="0" smtClean="0">
                <a:solidFill>
                  <a:srgbClr val="FFFF00"/>
                </a:solidFill>
              </a:rPr>
              <a:t>έναν </a:t>
            </a:r>
            <a:r>
              <a:rPr lang="en-US" sz="2000" dirty="0" smtClean="0">
                <a:solidFill>
                  <a:srgbClr val="FFFF00"/>
                </a:solidFill>
              </a:rPr>
              <a:t>long acting </a:t>
            </a:r>
            <a:r>
              <a:rPr lang="en-US" sz="2000" dirty="0" err="1" smtClean="0">
                <a:solidFill>
                  <a:srgbClr val="FFFF00"/>
                </a:solidFill>
              </a:rPr>
              <a:t>dihydropyridine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l-GR" sz="2000" dirty="0" err="1" smtClean="0">
                <a:solidFill>
                  <a:srgbClr val="FFFF00"/>
                </a:solidFill>
              </a:rPr>
              <a:t>αποκλειστή</a:t>
            </a:r>
            <a:r>
              <a:rPr lang="el-GR" sz="2000" dirty="0" smtClean="0">
                <a:solidFill>
                  <a:srgbClr val="FFFF00"/>
                </a:solidFill>
              </a:rPr>
              <a:t> διαύλων </a:t>
            </a:r>
            <a:r>
              <a:rPr lang="en-US" sz="2000" dirty="0" smtClean="0">
                <a:solidFill>
                  <a:srgbClr val="FFFF00"/>
                </a:solidFill>
              </a:rPr>
              <a:t>Ca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l-GR" sz="2000" dirty="0" smtClean="0"/>
              <a:t>Εάν ο στόχος για μείωση της </a:t>
            </a:r>
            <a:r>
              <a:rPr lang="el-GR" sz="2000" dirty="0" err="1" smtClean="0"/>
              <a:t>λευκωματινουρίας</a:t>
            </a:r>
            <a:r>
              <a:rPr lang="el-GR" sz="2000" dirty="0" smtClean="0"/>
              <a:t> δεν επιτευχθεί μετά την ρύθμιση της ΑΠ μπορεί να προστεθεί </a:t>
            </a:r>
            <a:r>
              <a:rPr lang="el-GR" sz="2000" dirty="0" smtClean="0">
                <a:solidFill>
                  <a:srgbClr val="FFFF00"/>
                </a:solidFill>
              </a:rPr>
              <a:t>ένας </a:t>
            </a:r>
            <a:r>
              <a:rPr lang="en-US" sz="2000" dirty="0" smtClean="0">
                <a:solidFill>
                  <a:srgbClr val="FFFF00"/>
                </a:solidFill>
              </a:rPr>
              <a:t>non-</a:t>
            </a:r>
            <a:r>
              <a:rPr lang="en-US" sz="2000" dirty="0" err="1" smtClean="0">
                <a:solidFill>
                  <a:srgbClr val="FFFF00"/>
                </a:solidFill>
              </a:rPr>
              <a:t>dihydropyridine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l-GR" sz="2000" dirty="0" err="1" smtClean="0">
                <a:solidFill>
                  <a:srgbClr val="FFFF00"/>
                </a:solidFill>
              </a:rPr>
              <a:t>αποκλειστής</a:t>
            </a:r>
            <a:r>
              <a:rPr lang="el-GR" sz="2000" dirty="0" smtClean="0">
                <a:solidFill>
                  <a:srgbClr val="FFFF00"/>
                </a:solidFill>
              </a:rPr>
              <a:t> διαύλων </a:t>
            </a:r>
            <a:r>
              <a:rPr lang="en-US" sz="2000" dirty="0" smtClean="0">
                <a:solidFill>
                  <a:srgbClr val="FFFF00"/>
                </a:solidFill>
              </a:rPr>
              <a:t>Ca (</a:t>
            </a:r>
            <a:r>
              <a:rPr lang="en-US" sz="2000" dirty="0" err="1" smtClean="0">
                <a:solidFill>
                  <a:srgbClr val="FFFF00"/>
                </a:solidFill>
              </a:rPr>
              <a:t>diltiazem</a:t>
            </a:r>
            <a:r>
              <a:rPr lang="en-US" sz="2000" dirty="0" smtClean="0">
                <a:solidFill>
                  <a:srgbClr val="FFFF00"/>
                </a:solidFill>
              </a:rPr>
              <a:t> [</a:t>
            </a:r>
            <a:r>
              <a:rPr lang="en-US" sz="2000" dirty="0" err="1" smtClean="0">
                <a:solidFill>
                  <a:srgbClr val="FFFF00"/>
                </a:solidFill>
              </a:rPr>
              <a:t>Tildiem</a:t>
            </a:r>
            <a:r>
              <a:rPr lang="en-US" sz="2000" dirty="0" smtClean="0">
                <a:solidFill>
                  <a:srgbClr val="FFFF00"/>
                </a:solidFill>
              </a:rPr>
              <a:t>], </a:t>
            </a:r>
            <a:r>
              <a:rPr lang="en-US" sz="2000" dirty="0" err="1" smtClean="0">
                <a:solidFill>
                  <a:srgbClr val="FFFF00"/>
                </a:solidFill>
              </a:rPr>
              <a:t>verapamil</a:t>
            </a:r>
            <a:r>
              <a:rPr lang="en-US" sz="2000" dirty="0" smtClean="0">
                <a:solidFill>
                  <a:srgbClr val="FFFF00"/>
                </a:solidFill>
              </a:rPr>
              <a:t> [</a:t>
            </a:r>
            <a:r>
              <a:rPr lang="en-US" sz="2000" dirty="0" err="1" smtClean="0">
                <a:solidFill>
                  <a:srgbClr val="FFFF00"/>
                </a:solidFill>
              </a:rPr>
              <a:t>Isoptin</a:t>
            </a:r>
            <a:r>
              <a:rPr lang="en-US" sz="2000" dirty="0" smtClean="0">
                <a:solidFill>
                  <a:srgbClr val="FFFF00"/>
                </a:solidFill>
              </a:rPr>
              <a:t>])</a:t>
            </a:r>
            <a:r>
              <a:rPr lang="en-US" sz="2000" dirty="0" smtClean="0"/>
              <a:t> </a:t>
            </a:r>
            <a:r>
              <a:rPr lang="el-GR" sz="2000" dirty="0" smtClean="0"/>
              <a:t>σε όσους ασθενείς δεν λαμβάνουν ήδη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7504" y="260648"/>
            <a:ext cx="878497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Πρακτική θεραπευτική αντιμετώπιση υπέρτασης – </a:t>
            </a:r>
            <a:r>
              <a:rPr lang="el-GR" sz="2400" dirty="0" err="1" smtClean="0"/>
              <a:t>λευκωματινουρίας</a:t>
            </a:r>
            <a:r>
              <a:rPr lang="el-GR" sz="2400" dirty="0" smtClean="0"/>
              <a:t> σε ΔΝ [</a:t>
            </a:r>
            <a:r>
              <a:rPr lang="en-US" sz="2400" dirty="0" err="1" smtClean="0"/>
              <a:t>Bakris</a:t>
            </a:r>
            <a:r>
              <a:rPr lang="en-US" sz="2400" dirty="0" smtClean="0"/>
              <a:t>, </a:t>
            </a:r>
            <a:r>
              <a:rPr lang="en-US" sz="2400" dirty="0" err="1" smtClean="0"/>
              <a:t>UpToDate</a:t>
            </a:r>
            <a:r>
              <a:rPr lang="en-US" sz="2400" dirty="0" smtClean="0"/>
              <a:t>]</a:t>
            </a:r>
            <a:r>
              <a:rPr lang="el-GR" sz="2400" dirty="0" smtClean="0"/>
              <a:t> (</a:t>
            </a:r>
            <a:r>
              <a:rPr lang="el-GR" sz="2400" dirty="0" err="1" smtClean="0"/>
              <a:t>ιι</a:t>
            </a:r>
            <a:r>
              <a:rPr lang="el-GR" sz="2400" dirty="0" smtClean="0"/>
              <a:t>)</a:t>
            </a:r>
          </a:p>
          <a:p>
            <a:pPr algn="ctr"/>
            <a:endParaRPr lang="el-GR" sz="2400" dirty="0" smtClean="0"/>
          </a:p>
          <a:p>
            <a:r>
              <a:rPr lang="el-GR" sz="2000" dirty="0" smtClean="0"/>
              <a:t>Δυο πιθανές παρενέργειες της θεραπείας με </a:t>
            </a:r>
            <a:r>
              <a:rPr lang="el-GR" sz="2000" dirty="0" smtClean="0">
                <a:solidFill>
                  <a:srgbClr val="FFFF00"/>
                </a:solidFill>
              </a:rPr>
              <a:t>α-ΜΕΑ ή </a:t>
            </a:r>
            <a:r>
              <a:rPr lang="el-GR" sz="2000" dirty="0" err="1" smtClean="0">
                <a:solidFill>
                  <a:srgbClr val="FFFF00"/>
                </a:solidFill>
              </a:rPr>
              <a:t>αποκλειστή</a:t>
            </a:r>
            <a:r>
              <a:rPr lang="el-GR" sz="2000" dirty="0" smtClean="0">
                <a:solidFill>
                  <a:srgbClr val="FFFF00"/>
                </a:solidFill>
              </a:rPr>
              <a:t> υποδοχέων </a:t>
            </a:r>
            <a:r>
              <a:rPr lang="en-US" sz="2000" dirty="0" smtClean="0">
                <a:solidFill>
                  <a:srgbClr val="FFFF00"/>
                </a:solidFill>
              </a:rPr>
              <a:t>AGII</a:t>
            </a:r>
            <a:r>
              <a:rPr lang="el-GR" sz="2000" dirty="0" smtClean="0">
                <a:solidFill>
                  <a:srgbClr val="FFFF00"/>
                </a:solidFill>
              </a:rPr>
              <a:t> </a:t>
            </a:r>
            <a:r>
              <a:rPr lang="el-GR" sz="2000" dirty="0" smtClean="0"/>
              <a:t>σε ασθενείς με ΧΝΝ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</a:t>
            </a:r>
            <a:r>
              <a:rPr lang="el-GR" sz="2000" b="1" dirty="0" smtClean="0"/>
              <a:t>Πτώση του </a:t>
            </a:r>
            <a:r>
              <a:rPr lang="en-US" sz="2000" b="1" dirty="0" smtClean="0"/>
              <a:t>GFR</a:t>
            </a:r>
            <a:r>
              <a:rPr lang="el-GR" sz="2000" b="1" dirty="0" smtClean="0"/>
              <a:t> κατά την έναρξη της θεραπείας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FF00"/>
                </a:solidFill>
              </a:rPr>
              <a:t>30-35% άνοδος της αρχικής τιμής της </a:t>
            </a:r>
            <a:r>
              <a:rPr lang="el-GR" sz="2000" dirty="0" err="1" smtClean="0">
                <a:solidFill>
                  <a:srgbClr val="FFFF00"/>
                </a:solidFill>
              </a:rPr>
              <a:t>κρεατινίνης</a:t>
            </a:r>
            <a:r>
              <a:rPr lang="el-GR" sz="2000" dirty="0" smtClean="0">
                <a:solidFill>
                  <a:srgbClr val="FFFF00"/>
                </a:solidFill>
              </a:rPr>
              <a:t> ορού </a:t>
            </a:r>
            <a:r>
              <a:rPr lang="el-GR" sz="2000" dirty="0" smtClean="0"/>
              <a:t>μέσα στους </a:t>
            </a:r>
            <a:r>
              <a:rPr lang="el-GR" sz="2000" dirty="0" smtClean="0">
                <a:solidFill>
                  <a:srgbClr val="FFFF00"/>
                </a:solidFill>
              </a:rPr>
              <a:t>πρώτους δυο έως τέσσερις μήνες </a:t>
            </a:r>
            <a:r>
              <a:rPr lang="el-GR" sz="2000" dirty="0" smtClean="0"/>
              <a:t>έναρξης της θεραπείας </a:t>
            </a:r>
            <a:r>
              <a:rPr lang="el-GR" sz="2000" b="1" dirty="0" smtClean="0"/>
              <a:t>θεωρείται αποδεκτή και δεν πρέπει να αποτελέσει αιτία διακοπής της αγωγής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  αντίθετα, μια ανασκόπηση 12 τυχαιοποιημένων μελετών έδειξε ότι </a:t>
            </a:r>
            <a:r>
              <a:rPr lang="el-GR" sz="2000" dirty="0" smtClean="0">
                <a:solidFill>
                  <a:srgbClr val="FFFF00"/>
                </a:solidFill>
              </a:rPr>
              <a:t>ασθενείς με μια μικρή αύξηση της </a:t>
            </a:r>
            <a:r>
              <a:rPr lang="el-GR" sz="2000" dirty="0" err="1" smtClean="0">
                <a:solidFill>
                  <a:srgbClr val="FFFF00"/>
                </a:solidFill>
              </a:rPr>
              <a:t>κρεατινίνης</a:t>
            </a:r>
            <a:r>
              <a:rPr lang="el-GR" sz="2000" dirty="0" smtClean="0">
                <a:solidFill>
                  <a:srgbClr val="FFFF00"/>
                </a:solidFill>
              </a:rPr>
              <a:t> ορού κατά την έναρξη της θεραπείας, είναι πιο πιθανό να διατηρήσουν μακροχρόνια καλή νεφρική λειτουργία</a:t>
            </a:r>
            <a:r>
              <a:rPr lang="el-GR" sz="2000" dirty="0" smtClean="0"/>
              <a:t> συγκριτικά με όσους δεν παρουσίασαν την αρχική άνοδο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</a:t>
            </a:r>
            <a:r>
              <a:rPr lang="el-GR" sz="2000" b="1" dirty="0" err="1" smtClean="0"/>
              <a:t>Υπερκαλιαιμία</a:t>
            </a:r>
            <a:endParaRPr lang="el-GR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Διακοπή του ερεθίσματος για έκκριση </a:t>
            </a:r>
            <a:r>
              <a:rPr lang="el-GR" sz="2000" dirty="0" err="1" smtClean="0"/>
              <a:t>αλδοστερόνης</a:t>
            </a:r>
            <a:endParaRPr lang="el-GR" sz="2000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Παρουσιάζεται σε ασθενείς που ήδη έχουν οριακά υψηλό Κ ορού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Περιορισμός τροφών με υψηλό κάλιο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Έλεγχος Κ-</a:t>
            </a:r>
            <a:r>
              <a:rPr lang="el-GR" sz="2000" dirty="0" err="1" smtClean="0"/>
              <a:t>κρεατινίνης </a:t>
            </a:r>
            <a:r>
              <a:rPr lang="el-GR" sz="2000" dirty="0" smtClean="0"/>
              <a:t>3-5 ημέρες μετά την έναρξη της αγωγής</a:t>
            </a:r>
          </a:p>
          <a:p>
            <a:pPr lvl="1">
              <a:buFont typeface="Arial" pitchFamily="34" charset="0"/>
              <a:buChar char="•"/>
            </a:pPr>
            <a:endParaRPr lang="el-GR" sz="2000" dirty="0" smtClean="0"/>
          </a:p>
          <a:p>
            <a:pPr algn="ctr"/>
            <a:endParaRPr lang="el-GR" sz="2400" dirty="0" smtClean="0"/>
          </a:p>
          <a:p>
            <a:pPr algn="ctr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einture\157051_485131814874671_1715311390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51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3528" y="119675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Στα πολύ αρχικά στάδια </a:t>
            </a:r>
            <a:r>
              <a:rPr lang="el-GR" sz="2400" dirty="0" smtClean="0">
                <a:latin typeface="Comic Sans MS" pitchFamily="66" charset="0"/>
              </a:rPr>
              <a:t>της νόσου παρατηρείται </a:t>
            </a:r>
            <a:endParaRPr lang="en-US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αύξηση της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σπειραματικής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υπερδιήθησης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ακολουθεί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η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μικρολευκωματινουρία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l-GR" sz="2400" dirty="0" smtClean="0">
                <a:latin typeface="Comic Sans MS" pitchFamily="66" charset="0"/>
              </a:rPr>
              <a:t>ή υψηλή </a:t>
            </a:r>
            <a:r>
              <a:rPr lang="el-GR" sz="2400" dirty="0" err="1" smtClean="0">
                <a:latin typeface="Comic Sans MS" pitchFamily="66" charset="0"/>
              </a:rPr>
              <a:t>λευκωματινουρία</a:t>
            </a:r>
            <a:r>
              <a:rPr lang="el-GR" sz="2400" dirty="0" smtClean="0">
                <a:latin typeface="Comic Sans MS" pitchFamily="66" charset="0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err="1" smtClean="0">
                <a:latin typeface="Comic Sans MS" pitchFamily="66" charset="0"/>
              </a:rPr>
              <a:t>Λευκωματίνη</a:t>
            </a:r>
            <a:r>
              <a:rPr lang="el-GR" sz="2400" dirty="0" smtClean="0">
                <a:latin typeface="Comic Sans MS" pitchFamily="66" charset="0"/>
              </a:rPr>
              <a:t> ούρων 24ώρου </a:t>
            </a:r>
            <a:r>
              <a:rPr lang="en-US" sz="2400" dirty="0" smtClean="0">
                <a:latin typeface="Comic Sans MS" pitchFamily="66" charset="0"/>
              </a:rPr>
              <a:t>(</a:t>
            </a:r>
            <a:r>
              <a:rPr lang="el-GR" sz="2400" dirty="0" smtClean="0">
                <a:latin typeface="Comic Sans MS" pitchFamily="66" charset="0"/>
              </a:rPr>
              <a:t>ή </a:t>
            </a:r>
            <a:r>
              <a:rPr lang="en-US" sz="2400" dirty="0" smtClean="0">
                <a:latin typeface="Comic Sans MS" pitchFamily="66" charset="0"/>
              </a:rPr>
              <a:t>mg </a:t>
            </a:r>
            <a:r>
              <a:rPr lang="el-GR" sz="2400" dirty="0" err="1" smtClean="0">
                <a:latin typeface="Comic Sans MS" pitchFamily="66" charset="0"/>
              </a:rPr>
              <a:t>λευκωματίνης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/ g </a:t>
            </a:r>
            <a:r>
              <a:rPr lang="el-GR" sz="2400" dirty="0" err="1" smtClean="0">
                <a:latin typeface="Comic Sans MS" pitchFamily="66" charset="0"/>
              </a:rPr>
              <a:t>κρεατινίνης</a:t>
            </a:r>
            <a:r>
              <a:rPr lang="el-GR" sz="2400" dirty="0" smtClean="0">
                <a:latin typeface="Comic Sans MS" pitchFamily="66" charset="0"/>
              </a:rPr>
              <a:t> σε τυχαίο δείγμα ούρων</a:t>
            </a:r>
            <a:r>
              <a:rPr lang="en-US" sz="2400" dirty="0" smtClean="0">
                <a:latin typeface="Comic Sans MS" pitchFamily="66" charset="0"/>
              </a:rPr>
              <a:t>)</a:t>
            </a:r>
            <a:r>
              <a:rPr lang="el-GR" sz="2400" dirty="0" smtClean="0">
                <a:latin typeface="Comic Sans MS" pitchFamily="66" charset="0"/>
              </a:rPr>
              <a:t>: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30-300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mg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 (ή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mg/g) </a:t>
            </a:r>
            <a:endParaRPr lang="el-GR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Και μετά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η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μακρο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λευκωματινουρία</a:t>
            </a:r>
            <a:r>
              <a:rPr lang="el-GR" sz="2400" dirty="0" smtClean="0">
                <a:latin typeface="Comic Sans MS" pitchFamily="66" charset="0"/>
              </a:rPr>
              <a:t> (πολύ υψηλή </a:t>
            </a:r>
            <a:r>
              <a:rPr lang="el-GR" sz="2400" dirty="0" err="1" smtClean="0">
                <a:latin typeface="Comic Sans MS" pitchFamily="66" charset="0"/>
              </a:rPr>
              <a:t>λευκωματινουρία</a:t>
            </a:r>
            <a:r>
              <a:rPr lang="el-GR" sz="2400" dirty="0" smtClean="0">
                <a:latin typeface="Comic Sans MS" pitchFamily="66" charset="0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err="1" smtClean="0">
                <a:latin typeface="Comic Sans MS" pitchFamily="66" charset="0"/>
              </a:rPr>
              <a:t>Λευκωματίνη</a:t>
            </a:r>
            <a:r>
              <a:rPr lang="el-GR" sz="2400" dirty="0" smtClean="0">
                <a:latin typeface="Comic Sans MS" pitchFamily="66" charset="0"/>
              </a:rPr>
              <a:t> ούρων 24ώρου </a:t>
            </a:r>
            <a:r>
              <a:rPr lang="en-US" sz="2400" dirty="0" smtClean="0">
                <a:latin typeface="Comic Sans MS" pitchFamily="66" charset="0"/>
              </a:rPr>
              <a:t>(</a:t>
            </a:r>
            <a:r>
              <a:rPr lang="el-GR" sz="2400" dirty="0" smtClean="0">
                <a:latin typeface="Comic Sans MS" pitchFamily="66" charset="0"/>
              </a:rPr>
              <a:t>ή </a:t>
            </a:r>
            <a:r>
              <a:rPr lang="en-US" sz="2400" dirty="0" smtClean="0">
                <a:latin typeface="Comic Sans MS" pitchFamily="66" charset="0"/>
              </a:rPr>
              <a:t>mg </a:t>
            </a:r>
            <a:r>
              <a:rPr lang="el-GR" sz="2400" dirty="0" err="1" smtClean="0">
                <a:latin typeface="Comic Sans MS" pitchFamily="66" charset="0"/>
              </a:rPr>
              <a:t>λευκωματίνης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/ g </a:t>
            </a:r>
            <a:r>
              <a:rPr lang="el-GR" sz="2400" dirty="0" err="1" smtClean="0">
                <a:latin typeface="Comic Sans MS" pitchFamily="66" charset="0"/>
              </a:rPr>
              <a:t>κρεατινίνης</a:t>
            </a:r>
            <a:r>
              <a:rPr lang="el-GR" sz="2400" dirty="0" smtClean="0">
                <a:latin typeface="Comic Sans MS" pitchFamily="66" charset="0"/>
              </a:rPr>
              <a:t> σε τυχαίο δείγμα ούρων</a:t>
            </a:r>
            <a:r>
              <a:rPr lang="en-US" sz="2400" dirty="0" smtClean="0">
                <a:latin typeface="Comic Sans MS" pitchFamily="66" charset="0"/>
              </a:rPr>
              <a:t>)</a:t>
            </a:r>
            <a:r>
              <a:rPr lang="el-GR" sz="2400" dirty="0" smtClean="0">
                <a:latin typeface="Comic Sans MS" pitchFamily="66" charset="0"/>
              </a:rPr>
              <a:t>: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&gt;300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mg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 (ή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mg/g)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και τέλος αρχίζει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Η αργή προοδευτική μείωση της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σπειραματικής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διήθησης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51520" y="1556792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Μπορεί η ΔΝ να οδηγήσει σε ΧΝΝ όταν η </a:t>
            </a:r>
            <a:r>
              <a:rPr lang="el-GR" sz="2400" b="1" dirty="0" err="1" smtClean="0">
                <a:solidFill>
                  <a:srgbClr val="FF0000"/>
                </a:solidFill>
                <a:latin typeface="Comic Sans MS" pitchFamily="66" charset="0"/>
              </a:rPr>
              <a:t>λευκωματινουρία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 είναι μικρή ή δεν υπάρχει?</a:t>
            </a:r>
          </a:p>
          <a:p>
            <a:endParaRPr lang="el-GR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Σε πρόσφατη δημοσίευση (ΚΙ, 2010)</a:t>
            </a:r>
            <a:r>
              <a:rPr lang="en-US" sz="2400" dirty="0" smtClean="0">
                <a:latin typeface="Comic Sans MS" pitchFamily="66" charset="0"/>
              </a:rPr>
              <a:t>:</a:t>
            </a:r>
            <a:r>
              <a:rPr lang="el-GR" sz="2400" dirty="0" smtClean="0">
                <a:latin typeface="Comic Sans MS" pitchFamily="66" charset="0"/>
              </a:rPr>
              <a:t> μετά από 12 χρόνια παρακολούθησης, 79 ασθενείς με ΣΔ και </a:t>
            </a:r>
            <a:r>
              <a:rPr lang="el-GR" sz="2400" dirty="0" err="1" smtClean="0">
                <a:latin typeface="Comic Sans MS" pitchFamily="66" charset="0"/>
              </a:rPr>
              <a:t>μικρο</a:t>
            </a:r>
            <a:r>
              <a:rPr lang="el-GR" sz="2400" dirty="0" smtClean="0">
                <a:latin typeface="Comic Sans MS" pitchFamily="66" charset="0"/>
              </a:rPr>
              <a:t>-</a:t>
            </a:r>
            <a:r>
              <a:rPr lang="el-GR" sz="2400" dirty="0" err="1" smtClean="0">
                <a:latin typeface="Comic Sans MS" pitchFamily="66" charset="0"/>
              </a:rPr>
              <a:t>λευκωματινουρία</a:t>
            </a:r>
            <a:r>
              <a:rPr lang="el-GR" sz="2400" dirty="0" smtClean="0">
                <a:latin typeface="Comic Sans MS" pitchFamily="66" charset="0"/>
              </a:rPr>
              <a:t>,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παρουσίασαν ΧΝΝ ενώ είχαν ακόμα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μικρο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λευκωματινουρία</a:t>
            </a:r>
            <a:r>
              <a:rPr lang="el-GR" sz="2400" dirty="0" smtClean="0">
                <a:latin typeface="Comic Sans MS" pitchFamily="66" charset="0"/>
              </a:rPr>
              <a:t> ή, εμφάνισαν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λευκωματινουρία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συγχρόνως με την μείωση του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GFR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0"/>
            <a:ext cx="87849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Μπορεί στο ίζημα των ούρων των ασθενών με ΣΔ να υπάρχει μικροσκοπική αιματουρία – </a:t>
            </a:r>
            <a:r>
              <a:rPr lang="el-GR" sz="2400" b="1" dirty="0" err="1" smtClean="0">
                <a:solidFill>
                  <a:srgbClr val="FF0000"/>
                </a:solidFill>
                <a:latin typeface="Comic Sans MS" pitchFamily="66" charset="0"/>
              </a:rPr>
              <a:t>ερυθροκυτταρικοί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 κύλινδροι?</a:t>
            </a:r>
          </a:p>
          <a:p>
            <a:endParaRPr lang="el-GR" sz="2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Συνήθως…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latin typeface="Comic Sans MS" pitchFamily="66" charset="0"/>
              </a:rPr>
              <a:t>το ίζημα των ούρων σε ΔΝ είναι φτωχό σε ευρήματα πλην της λευκωματουρίας</a:t>
            </a:r>
          </a:p>
          <a:p>
            <a:pPr>
              <a:buFont typeface="Arial" pitchFamily="34" charset="0"/>
              <a:buChar char="•"/>
            </a:pPr>
            <a:r>
              <a:rPr lang="el-GR" sz="2200" b="1" dirty="0" smtClean="0">
                <a:solidFill>
                  <a:srgbClr val="FFFF00"/>
                </a:solidFill>
                <a:latin typeface="Comic Sans MS" pitchFamily="66" charset="0"/>
              </a:rPr>
              <a:t>Μικροσκοπική αιματουρία </a:t>
            </a:r>
            <a:r>
              <a:rPr lang="el-GR" sz="2200" dirty="0" smtClean="0">
                <a:latin typeface="Comic Sans MS" pitchFamily="66" charset="0"/>
              </a:rPr>
              <a:t>μπορεί να παρατηρηθεί σε οποιαδήποτε ΣΝ που δεν είναι σπάνιο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να συνυπάρχει </a:t>
            </a:r>
            <a:r>
              <a:rPr lang="el-GR" sz="2200" dirty="0" smtClean="0">
                <a:latin typeface="Comic Sans MS" pitchFamily="66" charset="0"/>
              </a:rPr>
              <a:t>με την ΔΝ ή να είναι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το μοναδικό αίτιο</a:t>
            </a:r>
            <a:r>
              <a:rPr lang="el-GR" sz="2200" dirty="0" smtClean="0">
                <a:latin typeface="Comic Sans MS" pitchFamily="66" charset="0"/>
              </a:rPr>
              <a:t> σε ασθενείς με ΣΔ και νεφρική βλάβη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Σπάνια </a:t>
            </a:r>
            <a:r>
              <a:rPr lang="el-GR" sz="2200" dirty="0" smtClean="0">
                <a:latin typeface="Comic Sans MS" pitchFamily="66" charset="0"/>
              </a:rPr>
              <a:t>παρατηρείται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και σε αμιγή ΔΝ</a:t>
            </a:r>
            <a:r>
              <a:rPr lang="el-GR" sz="2200" dirty="0" smtClean="0">
                <a:latin typeface="Comic Sans MS" pitchFamily="66" charset="0"/>
              </a:rPr>
              <a:t>: σε μια δημοσίευση,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26 </a:t>
            </a:r>
            <a:r>
              <a:rPr lang="el-GR" sz="2200" dirty="0" smtClean="0">
                <a:latin typeface="Comic Sans MS" pitchFamily="66" charset="0"/>
              </a:rPr>
              <a:t>(17%) από 154 ασθενείς με ΣΔ είχαν </a:t>
            </a:r>
            <a:r>
              <a:rPr lang="el-GR" sz="2200" dirty="0" err="1" smtClean="0">
                <a:latin typeface="Comic Sans MS" pitchFamily="66" charset="0"/>
              </a:rPr>
              <a:t>σπειραματική</a:t>
            </a:r>
            <a:r>
              <a:rPr lang="el-GR" sz="2200" dirty="0" smtClean="0">
                <a:latin typeface="Comic Sans MS" pitchFamily="66" charset="0"/>
              </a:rPr>
              <a:t> αιματουρία. Οι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10 </a:t>
            </a:r>
            <a:r>
              <a:rPr lang="el-GR" sz="2200" dirty="0" smtClean="0">
                <a:latin typeface="Comic Sans MS" pitchFamily="66" charset="0"/>
              </a:rPr>
              <a:t>από αυτούς είχαν </a:t>
            </a:r>
            <a:r>
              <a:rPr lang="en-US" sz="2200" dirty="0" err="1" smtClean="0">
                <a:solidFill>
                  <a:srgbClr val="FFFF00"/>
                </a:solidFill>
                <a:latin typeface="Comic Sans MS" pitchFamily="66" charset="0"/>
              </a:rPr>
              <a:t>IgA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l-GR" sz="2200" dirty="0" smtClean="0">
                <a:latin typeface="Comic Sans MS" pitchFamily="66" charset="0"/>
              </a:rPr>
              <a:t>ΣΝ,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1 Μεμβρανώδη </a:t>
            </a:r>
            <a:r>
              <a:rPr lang="el-GR" sz="2200" dirty="0" smtClean="0">
                <a:latin typeface="Comic Sans MS" pitchFamily="66" charset="0"/>
              </a:rPr>
              <a:t>και οι υπόλοιποι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15, πιο βαριά διάχυτη </a:t>
            </a:r>
            <a:r>
              <a:rPr lang="el-GR" sz="2200" dirty="0" err="1" smtClean="0">
                <a:solidFill>
                  <a:srgbClr val="FFFF00"/>
                </a:solidFill>
                <a:latin typeface="Comic Sans MS" pitchFamily="66" charset="0"/>
              </a:rPr>
              <a:t>σπειραματική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 - διάμεση βλάβη </a:t>
            </a:r>
            <a:r>
              <a:rPr lang="el-GR" sz="2200" dirty="0" smtClean="0">
                <a:latin typeface="Comic Sans MS" pitchFamily="66" charset="0"/>
              </a:rPr>
              <a:t>και υψηλότερη </a:t>
            </a:r>
            <a:r>
              <a:rPr lang="el-GR" sz="2200" dirty="0" err="1" smtClean="0">
                <a:latin typeface="Comic Sans MS" pitchFamily="66" charset="0"/>
              </a:rPr>
              <a:t>κρεατινίνη</a:t>
            </a:r>
            <a:r>
              <a:rPr lang="el-GR" sz="2200" dirty="0" smtClean="0">
                <a:latin typeface="Comic Sans MS" pitchFamily="66" charset="0"/>
              </a:rPr>
              <a:t> ορού απ ότι οι υπόλοιποι ασθενείς με αμιγή ΔΝ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Πιο σπάνια </a:t>
            </a:r>
            <a:r>
              <a:rPr lang="el-GR" sz="2200" dirty="0" smtClean="0">
                <a:latin typeface="Comic Sans MS" pitchFamily="66" charset="0"/>
              </a:rPr>
              <a:t>μπορεί να παρατηρηθούν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και </a:t>
            </a:r>
            <a:r>
              <a:rPr lang="el-GR" sz="2200" dirty="0" err="1" smtClean="0">
                <a:solidFill>
                  <a:srgbClr val="FFFF00"/>
                </a:solidFill>
                <a:latin typeface="Comic Sans MS" pitchFamily="66" charset="0"/>
              </a:rPr>
              <a:t>ερυθροκυτταρικοί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 κύλινδροι</a:t>
            </a:r>
            <a:r>
              <a:rPr lang="el-GR" sz="2200" dirty="0" smtClean="0">
                <a:latin typeface="Comic Sans MS" pitchFamily="66" charset="0"/>
              </a:rPr>
              <a:t> (5 από 8 ασθενείς με κυλίνδρους είχαν ΔΝ ενώ οι υπόλοιποι ΣΝ)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23529" y="404664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Επιδημιολογία (Ι) 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Για τον ΣΔ τύπου 1 υπάρχουν πιο έγκυρα στοιχεία επειδή η έναρξη της νόσου μπορεί να προσδιοριστεί με ακρίβεια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Πόσοι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 ασθενείς με ΣΔ θα εμφανίσουν μικρο-λευκωματινουρία?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20-30% μετά από 15 χρόνια </a:t>
            </a:r>
            <a:r>
              <a:rPr lang="el-GR" sz="2400" dirty="0" smtClean="0">
                <a:latin typeface="Comic Sans MS" pitchFamily="66" charset="0"/>
              </a:rPr>
              <a:t>διάρκειας της νόσου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latin typeface="Comic Sans MS" pitchFamily="66" charset="0"/>
              </a:rPr>
              <a:t>Σε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λιγότερους από τους μισούς </a:t>
            </a:r>
            <a:r>
              <a:rPr lang="el-GR" sz="2400" dirty="0" smtClean="0">
                <a:latin typeface="Comic Sans MS" pitchFamily="66" charset="0"/>
              </a:rPr>
              <a:t>(10-15%) η ΔΝ θα προχωρήσει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Στους υπόλοιπους</a:t>
            </a:r>
            <a:r>
              <a:rPr lang="el-GR" sz="2400" dirty="0" smtClean="0">
                <a:latin typeface="Comic Sans MS" pitchFamily="66" charset="0"/>
              </a:rPr>
              <a:t>, η μικρο-λευκωματινουρία θα παραμείνει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σταθερή ή θα υποχωρήσει </a:t>
            </a:r>
            <a:r>
              <a:rPr lang="el-GR" sz="2400" dirty="0" smtClean="0">
                <a:latin typeface="Comic Sans MS" pitchFamily="66" charset="0"/>
              </a:rPr>
              <a:t>και αυτό θα εξαρτηθεί, πιθανώς, από την καλή ρύθμιση σακχάρου-πίεσης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Όσοι ασθενείς εμφανίσουν κανονική λευκωματινουρία, το πιο πιθανό είναι ότι θα προχωρήσουν και προς ΧΝΝ τελικού σταδίου </a:t>
            </a:r>
            <a:endParaRPr lang="el-GR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11659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Επιδημιολογία (ΙΙ)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200" dirty="0" smtClean="0">
                <a:latin typeface="Comic Sans MS" pitchFamily="66" charset="0"/>
              </a:rPr>
              <a:t>Παλαιότερες δημοσιεύσεις έδειξαν ολική επίπτωση της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ΧΝΝ τελικού σταδίου</a:t>
            </a:r>
            <a:r>
              <a:rPr lang="el-GR" sz="2200" dirty="0" smtClean="0">
                <a:latin typeface="Comic Sans MS" pitchFamily="66" charset="0"/>
              </a:rPr>
              <a:t> σε ΣΔ, </a:t>
            </a:r>
            <a:endParaRPr lang="en-US" sz="22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4-17% στα 20 χρόνια </a:t>
            </a:r>
            <a:r>
              <a:rPr lang="el-GR" sz="2200" dirty="0" smtClean="0">
                <a:latin typeface="Comic Sans MS" pitchFamily="66" charset="0"/>
              </a:rPr>
              <a:t>από την αρχική διάγνωση και </a:t>
            </a:r>
            <a:endParaRPr lang="en-US" sz="22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16% στα 30 χρόνια</a:t>
            </a:r>
            <a:endParaRPr lang="en-US" sz="2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2200" dirty="0">
                <a:latin typeface="Comic Sans MS" pitchFamily="66" charset="0"/>
              </a:rPr>
              <a:t> </a:t>
            </a:r>
            <a:r>
              <a:rPr lang="el-GR" sz="2200" dirty="0" smtClean="0">
                <a:latin typeface="Comic Sans MS" pitchFamily="66" charset="0"/>
              </a:rPr>
              <a:t>Πιο πρόσφατες δείχνουν καλύτερη νεφρική πρόγνωση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latin typeface="Comic Sans MS" pitchFamily="66" charset="0"/>
              </a:rPr>
              <a:t>Μεγάλη μελέτη από Σουηδία: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9% στα 25 χρόνια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latin typeface="Comic Sans MS" pitchFamily="66" charset="0"/>
              </a:rPr>
              <a:t>Μελέτη από Φινλανδία σε 20.005 ασθενείς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: 2.2% στα 20 και 7.8% στα 30 χρόνια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latin typeface="Comic Sans MS" pitchFamily="66" charset="0"/>
              </a:rPr>
              <a:t>Σε ασθενείς με ιδιαίτερα αυστηρή ρύθμιση σακχάρου: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2%</a:t>
            </a:r>
          </a:p>
          <a:p>
            <a:r>
              <a:rPr lang="el-GR" sz="2200" dirty="0" smtClean="0">
                <a:latin typeface="Comic Sans MS" pitchFamily="66" charset="0"/>
              </a:rPr>
              <a:t>Η βελτίωση αποδίδεται στη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καλύτερη ρύθμιση του σακχάρου </a:t>
            </a:r>
            <a:r>
              <a:rPr lang="el-GR" sz="2200" dirty="0" smtClean="0">
                <a:latin typeface="Comic Sans MS" pitchFamily="66" charset="0"/>
              </a:rPr>
              <a:t>και της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αρτηριακής πίεσης </a:t>
            </a:r>
            <a:r>
              <a:rPr lang="el-GR" sz="2200" dirty="0" smtClean="0">
                <a:latin typeface="Comic Sans MS" pitchFamily="66" charset="0"/>
              </a:rPr>
              <a:t>καθώς και στη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χρήση των α-ΜΕΑ</a:t>
            </a:r>
          </a:p>
          <a:p>
            <a:endParaRPr lang="el-GR" sz="1200" dirty="0" smtClean="0"/>
          </a:p>
          <a:p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Πόσα χρόνια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μετά την εκδήλωση του ΣΔ τύπου 1 εμφανίζεται η ΔΝ?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10-15</a:t>
            </a:r>
            <a:r>
              <a:rPr lang="el-GR" sz="22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(“overt nephropathy”)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latin typeface="Comic Sans MS" pitchFamily="66" charset="0"/>
              </a:rPr>
              <a:t>Ασθενείς με ΣΔ τύπου 1 που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δεν έχουν λευκωματινουρία μετά από 20-25 χρόνια</a:t>
            </a:r>
            <a:r>
              <a:rPr lang="el-GR" sz="2200" dirty="0" smtClean="0">
                <a:latin typeface="Comic Sans MS" pitchFamily="66" charset="0"/>
              </a:rPr>
              <a:t> διατρέχουν κίνδυνο εκδήλωσης της ΔΝ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μόνο 1%</a:t>
            </a:r>
            <a:r>
              <a:rPr lang="el-GR" sz="2200" dirty="0" smtClean="0">
                <a:latin typeface="Comic Sans MS" pitchFamily="66" charset="0"/>
              </a:rPr>
              <a:t> ανά έτος</a:t>
            </a:r>
            <a:endParaRPr lang="el-GR" sz="2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30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9036496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FF00"/>
                </a:solidFill>
                <a:latin typeface="Comic Sans MS" pitchFamily="66" charset="0"/>
              </a:rPr>
              <a:t>Επιδημιολογία (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ΙΙΙ)</a:t>
            </a:r>
          </a:p>
          <a:p>
            <a:endParaRPr lang="el-GR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ΣΔ τύπου 2</a:t>
            </a:r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Επικρατούσε η άποψη ότι η επίπτωση της ΔΝ στον ΣΔ τύπου 2 ήταν μικρότερη από τον ΣΔ τύπου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Σήμερα θεωρείται ότι ο κίνδυνος είναι παρόμοιος </a:t>
            </a:r>
          </a:p>
          <a:p>
            <a:r>
              <a:rPr lang="el-GR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M</a:t>
            </a:r>
            <a:r>
              <a:rPr lang="el-GR" sz="2000" dirty="0" smtClean="0">
                <a:latin typeface="Comic Sans MS" pitchFamily="66" charset="0"/>
              </a:rPr>
              <a:t>εγάλη μελέτη από τη Βρετανία (</a:t>
            </a:r>
            <a:r>
              <a:rPr lang="en-US" sz="2000" dirty="0" smtClean="0">
                <a:latin typeface="Comic Sans MS" pitchFamily="66" charset="0"/>
              </a:rPr>
              <a:t>United Kingdom Prospective Diabetes Study, UKPDS</a:t>
            </a:r>
            <a:r>
              <a:rPr lang="el-GR" sz="2000" dirty="0" smtClean="0">
                <a:latin typeface="Comic Sans MS" pitchFamily="66" charset="0"/>
              </a:rPr>
              <a:t>, ΚΙ 2003</a:t>
            </a:r>
            <a:r>
              <a:rPr lang="en-US" sz="2000" dirty="0" smtClean="0">
                <a:latin typeface="Comic Sans MS" pitchFamily="66" charset="0"/>
              </a:rPr>
              <a:t>) </a:t>
            </a:r>
            <a:r>
              <a:rPr lang="el-GR" sz="2000" dirty="0" smtClean="0">
                <a:latin typeface="Comic Sans MS" pitchFamily="66" charset="0"/>
              </a:rPr>
              <a:t>με μακροχρόνια παρακολούθηση 5100 ασθενών με ΣΔ τύπου 2 έδειξε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Στα 10 χρόνια από τη διάγνωση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25%</a:t>
            </a:r>
            <a:r>
              <a:rPr lang="el-GR" sz="2000" dirty="0" smtClean="0">
                <a:latin typeface="Comic Sans MS" pitchFamily="66" charset="0"/>
              </a:rPr>
              <a:t> είχαν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μικρο-λευκωματινουρία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5%</a:t>
            </a:r>
            <a:r>
              <a:rPr lang="el-GR" sz="2000" dirty="0" smtClean="0">
                <a:latin typeface="Comic Sans MS" pitchFamily="66" charset="0"/>
              </a:rPr>
              <a:t> λευκωματινουρία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0.8%</a:t>
            </a:r>
            <a:r>
              <a:rPr lang="el-GR" sz="2000" dirty="0" smtClean="0">
                <a:latin typeface="Comic Sans MS" pitchFamily="66" charset="0"/>
              </a:rPr>
              <a:t> νεφρική ανεπάρκεια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Ο μέσος χρόνος μέχρι την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εμφάνιση της μικρο-λευκωματινουρίας </a:t>
            </a:r>
            <a:r>
              <a:rPr lang="el-GR" sz="2000" dirty="0" smtClean="0">
                <a:latin typeface="Comic Sans MS" pitchFamily="66" charset="0"/>
              </a:rPr>
              <a:t>ήταν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19 χρόνια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Ο χρόνος που παρέμειναν οι ασθενείς σε μικρο-λευκωματινουρία μέχρι να εμφανίσουν λευκωματουρία ήταν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11 χρόνια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>
                <a:latin typeface="Comic Sans MS" pitchFamily="66" charset="0"/>
              </a:rPr>
              <a:t>Ο χρόνος που παρέμειναν οι ασθενείς σε </a:t>
            </a:r>
            <a:r>
              <a:rPr lang="el-GR" sz="2000" dirty="0" smtClean="0">
                <a:latin typeface="Comic Sans MS" pitchFamily="66" charset="0"/>
              </a:rPr>
              <a:t>λευκωματινουρία </a:t>
            </a:r>
            <a:r>
              <a:rPr lang="el-GR" sz="2000" dirty="0">
                <a:latin typeface="Comic Sans MS" pitchFamily="66" charset="0"/>
              </a:rPr>
              <a:t>μέχρι να εμφανίσουν </a:t>
            </a:r>
            <a:r>
              <a:rPr lang="el-GR" sz="2000" dirty="0" smtClean="0">
                <a:latin typeface="Comic Sans MS" pitchFamily="66" charset="0"/>
              </a:rPr>
              <a:t>νεφρική ανεπάρκεια </a:t>
            </a:r>
            <a:r>
              <a:rPr lang="el-GR" sz="2000" dirty="0">
                <a:latin typeface="Comic Sans MS" pitchFamily="66" charset="0"/>
              </a:rPr>
              <a:t>ήταν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10 χρόνια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Όσοι είχαν κρεατινίνη ορού &gt; 2</a:t>
            </a:r>
            <a:r>
              <a:rPr lang="en-US" sz="2000" dirty="0" smtClean="0">
                <a:latin typeface="Comic Sans MS" pitchFamily="66" charset="0"/>
              </a:rPr>
              <a:t>mg/dl </a:t>
            </a:r>
            <a:r>
              <a:rPr lang="el-GR" sz="2000" dirty="0" smtClean="0">
                <a:latin typeface="Comic Sans MS" pitchFamily="66" charset="0"/>
              </a:rPr>
              <a:t>έφθασαν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σε τελικό στάδιο ΧΝΝ </a:t>
            </a:r>
            <a:r>
              <a:rPr lang="el-GR" sz="2000" dirty="0" smtClean="0">
                <a:latin typeface="Comic Sans MS" pitchFamily="66" charset="0"/>
              </a:rPr>
              <a:t>σε μόλις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2.5 χρόνια! </a:t>
            </a:r>
            <a:endParaRPr lang="el-GR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2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47" y="413772"/>
            <a:ext cx="3590925" cy="265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438" y="375586"/>
            <a:ext cx="360045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435" y="3356991"/>
            <a:ext cx="3600450" cy="2314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251520" y="5947394"/>
            <a:ext cx="835292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Comic Sans MS" pitchFamily="66" charset="0"/>
              </a:rPr>
              <a:t>υπερπλασία του μεσαγγείου, πάχυνση της βασικής μεμβράνης και σπειραματική σκλήρυνση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2489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</Template>
  <TotalTime>5603</TotalTime>
  <Words>2173</Words>
  <Application>Microsoft Office PowerPoint</Application>
  <PresentationFormat>Προβολή στην οθόνη (4:3)</PresentationFormat>
  <Paragraphs>208</Paragraphs>
  <Slides>29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Currency</vt:lpstr>
      <vt:lpstr>Διαβητικη νεφροπαθεια  (βΑΣΙΚΕς ΓΝΩΣΕΙς)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Διαβητικη νεφροπαθεια</dc:title>
  <dc:creator>G.Tsirpanlis</dc:creator>
  <cp:lastModifiedBy>user</cp:lastModifiedBy>
  <cp:revision>403</cp:revision>
  <dcterms:created xsi:type="dcterms:W3CDTF">2012-02-14T20:42:01Z</dcterms:created>
  <dcterms:modified xsi:type="dcterms:W3CDTF">2013-03-31T19:40:07Z</dcterms:modified>
</cp:coreProperties>
</file>