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1" r:id="rId3"/>
    <p:sldId id="261" r:id="rId4"/>
    <p:sldId id="290" r:id="rId5"/>
    <p:sldId id="287" r:id="rId6"/>
    <p:sldId id="312" r:id="rId7"/>
    <p:sldId id="313" r:id="rId8"/>
    <p:sldId id="292" r:id="rId9"/>
    <p:sldId id="314" r:id="rId10"/>
    <p:sldId id="293" r:id="rId11"/>
    <p:sldId id="322" r:id="rId12"/>
    <p:sldId id="297" r:id="rId13"/>
    <p:sldId id="286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295" r:id="rId23"/>
    <p:sldId id="291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5" r:id="rId34"/>
    <p:sldId id="336" r:id="rId35"/>
    <p:sldId id="334" r:id="rId36"/>
    <p:sldId id="337" r:id="rId37"/>
    <p:sldId id="338" r:id="rId38"/>
    <p:sldId id="339" r:id="rId39"/>
    <p:sldId id="340" r:id="rId40"/>
    <p:sldId id="307" r:id="rId41"/>
  </p:sldIdLst>
  <p:sldSz cx="9144000" cy="6858000" type="screen4x3"/>
  <p:notesSz cx="68580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829" autoAdjust="0"/>
  </p:normalViewPr>
  <p:slideViewPr>
    <p:cSldViewPr>
      <p:cViewPr varScale="1">
        <p:scale>
          <a:sx n="86" d="100"/>
          <a:sy n="86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92CA-E0CD-4F5F-8B79-CDBDC2700DFD}" type="datetimeFigureOut">
              <a:rPr lang="el-GR" smtClean="0"/>
              <a:pPr/>
              <a:t>13/1/2009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0EB9-274A-40DC-80E8-1201402D3B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2FAC-2F2D-4900-9B69-2B7DC7D21F22}" type="datetimeFigureOut">
              <a:rPr lang="el-GR" smtClean="0"/>
              <a:pPr/>
              <a:t>13/1/2009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74724"/>
            <a:ext cx="5486400" cy="452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5156-263F-42C4-A18B-C0BCC05CA7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5156-263F-42C4-A18B-C0BCC05CA784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5156-263F-42C4-A18B-C0BCC05CA784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5156-263F-42C4-A18B-C0BCC05CA784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5156-263F-42C4-A18B-C0BCC05CA784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5156-263F-42C4-A18B-C0BCC05CA784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5156-263F-42C4-A18B-C0BCC05CA784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17AB-D8B7-4C36-9FE5-BC8F24D25B32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8036-AE90-4081-9C65-BBAEAB127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bartleby.com/61/95/U0149550.html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1534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Οξεία Νεφρική Ανεπάρκεια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362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Γ. </a:t>
            </a:r>
            <a:r>
              <a:rPr lang="el-GR" b="1" dirty="0" err="1" smtClean="0">
                <a:solidFill>
                  <a:srgbClr val="002060"/>
                </a:solidFill>
                <a:latin typeface="Comic Sans MS" pitchFamily="66" charset="0"/>
              </a:rPr>
              <a:t>Τσιρπανλής</a:t>
            </a:r>
            <a:endParaRPr lang="el-GR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Νεφρολογική Κλινική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Γ. Ν. Α. «Γ. Γεννηματάς»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Αθήνα, 2009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1614488"/>
            <a:ext cx="58007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14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791200"/>
            <a:ext cx="5048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676400" y="2819400"/>
            <a:ext cx="3581400" cy="2286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676400" y="3048000"/>
            <a:ext cx="35814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676400" y="3276600"/>
            <a:ext cx="3581400" cy="381000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676400" y="3657600"/>
            <a:ext cx="35814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1676400" y="4038600"/>
            <a:ext cx="3581400" cy="2286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38200" y="1066800"/>
            <a:ext cx="79480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  <a:latin typeface="Comic Sans MS" pitchFamily="66" charset="0"/>
              </a:rPr>
              <a:t>Οξεία Νεφρική Ανεπάρκεια</a:t>
            </a:r>
          </a:p>
          <a:p>
            <a:endParaRPr lang="el-GR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4000" b="1" dirty="0" smtClean="0">
                <a:solidFill>
                  <a:srgbClr val="002060"/>
                </a:solidFill>
                <a:latin typeface="Comic Sans MS" pitchFamily="66" charset="0"/>
              </a:rPr>
              <a:t>Προ-νεφρική</a:t>
            </a:r>
          </a:p>
          <a:p>
            <a:endParaRPr lang="el-GR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4000" b="1" dirty="0" smtClean="0">
                <a:solidFill>
                  <a:srgbClr val="002060"/>
                </a:solidFill>
                <a:latin typeface="Comic Sans MS" pitchFamily="66" charset="0"/>
              </a:rPr>
              <a:t>Νεφρική</a:t>
            </a:r>
          </a:p>
          <a:p>
            <a:endParaRPr lang="el-GR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4000" b="1" dirty="0" err="1" smtClean="0">
                <a:solidFill>
                  <a:srgbClr val="002060"/>
                </a:solidFill>
                <a:latin typeface="Comic Sans MS" pitchFamily="66" charset="0"/>
              </a:rPr>
              <a:t>Μετα</a:t>
            </a:r>
            <a:r>
              <a:rPr lang="el-GR" sz="4000" b="1" dirty="0" smtClean="0">
                <a:solidFill>
                  <a:srgbClr val="002060"/>
                </a:solidFill>
                <a:latin typeface="Comic Sans MS" pitchFamily="66" charset="0"/>
              </a:rPr>
              <a:t>-νεφρική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lcsc.edu/jfinan/Pathophysiology/nephron%20fun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3352800" cy="3629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lum bright="21000"/>
          </a:blip>
          <a:stretch>
            <a:fillRect/>
          </a:stretch>
        </p:blipFill>
        <p:spPr bwMode="auto">
          <a:xfrm>
            <a:off x="4876800" y="152400"/>
            <a:ext cx="4059958" cy="3204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322" name="Picture 2" descr="http://www.bartleby.com/images/A4images/A4urinar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505200"/>
            <a:ext cx="1931060" cy="320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Administrator\Τα έγγραφά μου\Οι εικόνες μου\721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33400"/>
            <a:ext cx="4048125" cy="2428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- TextBox"/>
          <p:cNvSpPr txBox="1"/>
          <p:nvPr/>
        </p:nvSpPr>
        <p:spPr>
          <a:xfrm rot="19607584">
            <a:off x="866505" y="1079214"/>
            <a:ext cx="3025187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err="1" smtClean="0">
                <a:solidFill>
                  <a:srgbClr val="FF0000"/>
                </a:solidFill>
                <a:latin typeface="Calibri"/>
              </a:rPr>
              <a:t>↓Αιμάτωση</a:t>
            </a:r>
            <a:r>
              <a:rPr lang="el-GR" sz="3200" b="1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/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(</a:t>
            </a:r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προ-</a:t>
            </a:r>
            <a:r>
              <a:rPr lang="el-GR" sz="2400" b="1" dirty="0" err="1" smtClean="0">
                <a:solidFill>
                  <a:srgbClr val="00B0F0"/>
                </a:solidFill>
                <a:latin typeface="Comic Sans MS" pitchFamily="66" charset="0"/>
              </a:rPr>
              <a:t>νεφρική</a:t>
            </a:r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 ΟΝΑ)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19607584">
            <a:off x="5283333" y="1093437"/>
            <a:ext cx="3510898" cy="892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FF0000"/>
                </a:solidFill>
                <a:latin typeface="Comic Sans MS" pitchFamily="66" charset="0"/>
              </a:rPr>
              <a:t>Σπειραματική</a:t>
            </a:r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 βλάβη</a:t>
            </a:r>
          </a:p>
          <a:p>
            <a:pPr algn="ctr"/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(νεφρική ΟΝΑ)  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 rot="19607584">
            <a:off x="371898" y="4033483"/>
            <a:ext cx="354776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FF0000"/>
                </a:solidFill>
                <a:latin typeface="Comic Sans MS" pitchFamily="66" charset="0"/>
              </a:rPr>
              <a:t>Σωληναριο</a:t>
            </a:r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-διάμεση </a:t>
            </a:r>
          </a:p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ή αγγειακή βλάβη</a:t>
            </a:r>
          </a:p>
          <a:p>
            <a:pPr algn="ctr"/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(νεφρική ΟΝΑ) </a:t>
            </a:r>
          </a:p>
        </p:txBody>
      </p:sp>
      <p:sp>
        <p:nvSpPr>
          <p:cNvPr id="10" name="9 - TextBox"/>
          <p:cNvSpPr txBox="1"/>
          <p:nvPr/>
        </p:nvSpPr>
        <p:spPr>
          <a:xfrm rot="19607584">
            <a:off x="5204830" y="4709600"/>
            <a:ext cx="3328155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omic Sans MS" pitchFamily="66" charset="0"/>
              </a:rPr>
              <a:t>Απόφραξη</a:t>
            </a: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(</a:t>
            </a:r>
            <a:r>
              <a:rPr lang="el-GR" sz="2400" b="1" dirty="0" err="1" smtClean="0">
                <a:solidFill>
                  <a:srgbClr val="00B0F0"/>
                </a:solidFill>
                <a:latin typeface="Comic Sans MS" pitchFamily="66" charset="0"/>
              </a:rPr>
              <a:t>μετα</a:t>
            </a:r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-νεφρική ΟΝΑ)</a:t>
            </a:r>
            <a:endParaRPr lang="el-G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3363" y="161925"/>
            <a:ext cx="8677275" cy="65341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2971800" y="5181600"/>
            <a:ext cx="4724400" cy="762000"/>
          </a:xfrm>
          <a:prstGeom prst="round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029200" y="4953000"/>
            <a:ext cx="2819400" cy="9906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7000" contrast="25000"/>
          </a:blip>
          <a:srcRect/>
          <a:stretch>
            <a:fillRect/>
          </a:stretch>
        </p:blipFill>
        <p:spPr bwMode="auto">
          <a:xfrm>
            <a:off x="842963" y="509588"/>
            <a:ext cx="74580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Έλλειψη"/>
          <p:cNvSpPr/>
          <p:nvPr/>
        </p:nvSpPr>
        <p:spPr>
          <a:xfrm>
            <a:off x="914400" y="914400"/>
            <a:ext cx="914400" cy="914400"/>
          </a:xfrm>
          <a:prstGeom prst="ellipse">
            <a:avLst/>
          </a:prstGeom>
          <a:solidFill>
            <a:schemeClr val="bg1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3657600" y="914400"/>
            <a:ext cx="914400" cy="914400"/>
          </a:xfrm>
          <a:prstGeom prst="ellipse">
            <a:avLst/>
          </a:prstGeom>
          <a:solidFill>
            <a:schemeClr val="bg1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981200" y="1600200"/>
            <a:ext cx="1371600" cy="99060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286000" y="3048000"/>
            <a:ext cx="838200" cy="38100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876800" y="457200"/>
            <a:ext cx="609600" cy="304800"/>
          </a:xfrm>
          <a:prstGeom prst="roundRect">
            <a:avLst/>
          </a:prstGeom>
          <a:solidFill>
            <a:schemeClr val="accent5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572000" y="990600"/>
            <a:ext cx="1295400" cy="1524000"/>
          </a:xfrm>
          <a:prstGeom prst="ellipse">
            <a:avLst/>
          </a:prstGeom>
          <a:solidFill>
            <a:schemeClr val="accent5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7086600" y="990600"/>
            <a:ext cx="914400" cy="1447800"/>
          </a:xfrm>
          <a:prstGeom prst="ellipse">
            <a:avLst/>
          </a:prstGeom>
          <a:solidFill>
            <a:schemeClr val="accent5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638800" y="1676400"/>
            <a:ext cx="1371600" cy="990600"/>
          </a:xfrm>
          <a:prstGeom prst="roundRect">
            <a:avLst/>
          </a:prstGeom>
          <a:solidFill>
            <a:schemeClr val="accent5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638800" y="3048000"/>
            <a:ext cx="1447800" cy="381000"/>
          </a:xfrm>
          <a:prstGeom prst="roundRect">
            <a:avLst/>
          </a:prstGeom>
          <a:solidFill>
            <a:schemeClr val="accent5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733800" y="3505200"/>
            <a:ext cx="609600" cy="304800"/>
          </a:xfrm>
          <a:prstGeom prst="roundRect">
            <a:avLst/>
          </a:prstGeom>
          <a:solidFill>
            <a:schemeClr val="bg2">
              <a:lumMod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914400" y="4191000"/>
            <a:ext cx="990600" cy="1371600"/>
          </a:xfrm>
          <a:prstGeom prst="roundRect">
            <a:avLst/>
          </a:prstGeom>
          <a:solidFill>
            <a:schemeClr val="bg2">
              <a:lumMod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362200" y="6019800"/>
            <a:ext cx="609600" cy="304800"/>
          </a:xfrm>
          <a:prstGeom prst="roundRect">
            <a:avLst/>
          </a:prstGeom>
          <a:solidFill>
            <a:schemeClr val="bg2">
              <a:lumMod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7086600" y="4343400"/>
            <a:ext cx="990600" cy="1371600"/>
          </a:xfrm>
          <a:prstGeom prst="round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7467600" y="3429000"/>
            <a:ext cx="762000" cy="381000"/>
          </a:xfrm>
          <a:prstGeom prst="round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6019800" y="6019800"/>
            <a:ext cx="762000" cy="381000"/>
          </a:xfrm>
          <a:prstGeom prst="round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1143000" y="457200"/>
            <a:ext cx="533400" cy="30480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1981200" y="4800600"/>
            <a:ext cx="1447800" cy="914400"/>
          </a:xfrm>
          <a:prstGeom prst="roundRect">
            <a:avLst/>
          </a:prstGeom>
          <a:solidFill>
            <a:schemeClr val="bg2">
              <a:lumMod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Στρογγυλεμένο ορθογώνιο"/>
          <p:cNvSpPr/>
          <p:nvPr/>
        </p:nvSpPr>
        <p:spPr>
          <a:xfrm>
            <a:off x="5638800" y="4724400"/>
            <a:ext cx="1371600" cy="914400"/>
          </a:xfrm>
          <a:prstGeom prst="round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" y="56138"/>
            <a:ext cx="8991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Προ-νεφρική ΟΝΑ</a:t>
            </a:r>
          </a:p>
          <a:p>
            <a:endParaRPr lang="el-GR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Μείωση 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Εξωκυττάριου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Όγκου (αληθής 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υπο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-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ογκαιμία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Αιμορραγία –  αρτηριακής πίεσης.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Απώλεια υγρών από το γαστρεντερικό: διάρροια, έμετοι,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εντεροστομί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a,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κ.ά.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Νεφρικές απώλειες υγρών: διουρητικά, νεφροπάθειες με απώλεια άλατος (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salt loosing nephritis),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υπερ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ασβεστιαιμία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Εγκλωβισμός υγρών σε τρίτο χώρο: παγκρεατίτιδα, περιτονίτιδα,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ιλεός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εγκαύματα.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Έντονη εφίδρωση.</a:t>
            </a:r>
          </a:p>
          <a:p>
            <a:pPr marL="514350" indent="-514350"/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2. 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Μείωση Δραστικού 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ενδαγγειακού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όγκου ( αιμάτωσης)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Περιφερειακή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αγγειο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-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χάλαση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: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sym typeface="Symbol"/>
              </a:rPr>
              <a:t>σηψαιμία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sym typeface="Symbol"/>
              </a:rPr>
              <a:t>,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αντι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-υπερτασικά,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sym typeface="Symbol"/>
              </a:rPr>
              <a:t>ηπατο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sym typeface="Symbol"/>
              </a:rPr>
              <a:t>-νεφρικό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,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αναισθητικά.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 Καρδιακή παροχή: έμφραγμα μυοκαρδίου, επιπωματισμός, πνευμονική εμβολή, αρρυθμίες, συμφορητική καρδιακή ανεπάρκεια.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Οιδήματώδεις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καταστάσεις: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Νεφρωσικό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σύνδρομο, ηπατική ανεπάρκεια, καρδιακή ανεπάρκεια, καχεξία. </a:t>
            </a:r>
          </a:p>
          <a:p>
            <a:pPr marL="514350" indent="-514350">
              <a:buAutoNum type="arabicPeriod" startAt="3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Διαταραχή της νεφρικής αυτορρύθμισης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Μη-ικανοποιητική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χάλαση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προσαγωγού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αρτηριδίου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: αναστολή σύνθεσης των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προσταγλαδινών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(μη-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στεροειδή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αντιφλεγμονώδη,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COX-2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αναστολείς),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σηψαιμία,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ηπατο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-νεφρικό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κυκλοσπορίνη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ή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tarcolimus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ακτινο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-σκιερές ουσίες,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υπερ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ασβεστιαιμία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Μη-ικανοποιητική σύσπαση </a:t>
            </a:r>
            <a:r>
              <a:rPr lang="el-GR" dirty="0" err="1" smtClean="0">
                <a:solidFill>
                  <a:srgbClr val="FF0000"/>
                </a:solidFill>
                <a:latin typeface="Comic Sans MS" pitchFamily="66" charset="0"/>
              </a:rPr>
              <a:t>απαγωγού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αρτηριδίου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: αναστολείς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μετατρεπτικού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ενζύμου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AGII,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αποκλειστές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υποδοχέων Α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GII.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90600" y="533400"/>
            <a:ext cx="7086600" cy="600164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Καταστάσεις που 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αυξάνουν την πιθανότητα</a:t>
            </a: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μείωσης της νεφρικής αιμάτωσης  </a:t>
            </a: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εκδήλωσης Προ-νεφρικής ΟΝΑ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Μεγάλη ηλικία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Αθηροσκλήρωση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Υπέρταση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χρόνια ή κακοήθης)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Χρόνια Νεφρική Νόσος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Αμφοτερόπλευρη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στένωση νεφρικών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αρτηριών ή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ετερόπλευρη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στένωση επί μονήρους νεφρού</a:t>
            </a:r>
          </a:p>
          <a:p>
            <a:pPr>
              <a:buBlip>
                <a:blip r:embed="rId2"/>
              </a:buBlip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Αφυδάτωση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Αληθής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υπο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ογκαιμία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Μείωση δραστικού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ενδαγγειακού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όγκου</a:t>
            </a:r>
            <a:endParaRPr lang="el-G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200400" y="2438400"/>
            <a:ext cx="2736647" cy="156966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NSAIDs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COX-2 inhibitors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ACEIs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AT1 Blockers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381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Πως αντιδρούν οι νεφροί στη μείωση της αιμάτωσης τους?</a:t>
            </a:r>
          </a:p>
          <a:p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Προσπαθούν να διατηρήσουν τον όγκο αίματος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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αυξάνουν την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επαναρρόφηση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νερού και νατρίου. 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4" descr="http://www.lcsc.edu/jfinan/Pathophysiology/nephron%20fun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4055040" cy="43891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3 - Έλλειψη"/>
          <p:cNvSpPr/>
          <p:nvPr/>
        </p:nvSpPr>
        <p:spPr>
          <a:xfrm>
            <a:off x="3886200" y="2590800"/>
            <a:ext cx="14478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Έλλειψη"/>
          <p:cNvSpPr/>
          <p:nvPr/>
        </p:nvSpPr>
        <p:spPr>
          <a:xfrm>
            <a:off x="5257800" y="2743200"/>
            <a:ext cx="1447800" cy="152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44196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Ουρία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9 - Καμπύλο βέλος προς τα κάτω"/>
          <p:cNvSpPr/>
          <p:nvPr/>
        </p:nvSpPr>
        <p:spPr>
          <a:xfrm rot="16200000">
            <a:off x="4114800" y="2743200"/>
            <a:ext cx="495300" cy="2667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81000" y="304800"/>
            <a:ext cx="8458200" cy="618630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Προϋπόθεση για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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επαναρρόφηση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Να και νερού: η 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διατήρηση άθικτης της δομής-λειτουργίας των νεφρικών σωληναρίων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.</a:t>
            </a:r>
          </a:p>
          <a:p>
            <a:pPr algn="ctr"/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Προ-νεφρική ΟΝΑ (χωρίς νεφρική βλάβη)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Να ούρων-δείγμα &lt; 20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mmol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/l,   F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ΕΝ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a &lt; 1%, </a:t>
            </a:r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Ουρία /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Κρεατινίνη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&gt; 50 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Εάν εγκατασταθεί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Οξεία </a:t>
            </a:r>
            <a:r>
              <a:rPr lang="el-GR" sz="2200" b="1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Σωληναριακή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Νέκρωση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(χρονική παράταση της  προ-νεφρικής αιτίας ή τοξική βλάβη) καταστρέφεται η δομή-λειτουργία των νεφρικών σωληναρίων,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η βλάβη γίνεται νεφρική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: χάνεται η ικανότητα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των νεφρών για διατήρηση Να και νερού.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Να ούρων-δείγμα &gt; 40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mmol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/l,   F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ΕΝ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&gt;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2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%, </a:t>
            </a:r>
            <a:endParaRPr lang="el-GR" sz="22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Ουρία /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Κρεατινίνη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: 20-30 </a:t>
            </a:r>
            <a:endParaRPr lang="en-US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905000" y="2590800"/>
            <a:ext cx="5638800" cy="95410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latin typeface="Comic Sans MS" pitchFamily="66" charset="0"/>
              </a:rPr>
              <a:t>                                        UNa   x   PCr </a:t>
            </a:r>
            <a:br>
              <a:rPr lang="it-IT" sz="1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1400" b="1" dirty="0" smtClean="0">
                <a:solidFill>
                  <a:srgbClr val="002060"/>
                </a:solidFill>
                <a:latin typeface="Comic Sans MS" pitchFamily="66" charset="0"/>
              </a:rPr>
              <a:t>         FENa, percent    =  ———————    x    100 </a:t>
            </a:r>
            <a:br>
              <a:rPr lang="it-IT" sz="1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1400" b="1" dirty="0" smtClean="0">
                <a:solidFill>
                  <a:srgbClr val="002060"/>
                </a:solidFill>
                <a:latin typeface="Comic Sans MS" pitchFamily="66" charset="0"/>
              </a:rPr>
              <a:t>                                        PNa   x   UCr </a:t>
            </a:r>
            <a:br>
              <a:rPr lang="it-IT" sz="14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117693"/>
            <a:ext cx="8610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Νεφρική ΟΝΑ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(I)</a:t>
            </a:r>
            <a:endParaRPr lang="el-GR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sz="1400" dirty="0" smtClean="0"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Α. 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</a:rPr>
              <a:t>Σπειραματική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 βλάβη</a:t>
            </a: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Β. Βλάβη Διάμεσου ιστού</a:t>
            </a: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Γ. 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</a:rPr>
              <a:t>Σωληναριακή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 βλάβη</a:t>
            </a: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Δ. Αγγειακή βλάβη</a:t>
            </a:r>
          </a:p>
          <a:p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Α. </a:t>
            </a:r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Σπειραματονεφριτίδες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 (ΣΝ)  – </a:t>
            </a:r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πάθειες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Ταχέως εξελισσόμενη ΣΝ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Μετα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-λοιμώδης,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Κρυοσφαιριναιμία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Henoch-Schonlein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πορφύρα, Νεφρίτιδα ΣΕΛ,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 (+)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αγγειίτιδα, αντί-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GBM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ΣΝ.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Θρομβώσεις: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Διάχυτη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ενδαγγειακή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πήξη,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θρομβωτική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μικρο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αγγειοπάθεια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Β. Διάμεση νεφρίτιδα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Φαρμακευτική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υπερ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-ευαισθησίας):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NSAIDs,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Αντιβιοτικά.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Διηθηση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λέμφωμα.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Κοκκιωματώσεις: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σαρκοείδωση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φυματίωση.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Λοιμώδεις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(+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πυελονεφρίτιδα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).</a:t>
            </a:r>
            <a:endParaRPr lang="el-GR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228600"/>
            <a:ext cx="8305800" cy="63709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omic Sans MS" pitchFamily="66" charset="0"/>
              </a:rPr>
              <a:t>Οξεία Νεφρική Ανεπάρκεια</a:t>
            </a:r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: αιφνίδια έκπτωση της νεφρικής λειτουργίας*. </a:t>
            </a:r>
          </a:p>
          <a:p>
            <a:endParaRPr lang="el-GR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(δηλαδή της ικανότητας των νεφρών: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να απεκκρίνουν τα άχρηστα προϊόντα του μεταβολισμού,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να ρυθμίζουν το επίπεδο των ηλεκτρολυτών,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να διατηρούν σταθερή την ενυδάτωση του οργανισμού και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να εκκρίνουν ορμόνες όπως η </a:t>
            </a:r>
            <a:r>
              <a:rPr lang="el-GR" sz="2800" dirty="0" err="1" smtClean="0">
                <a:solidFill>
                  <a:srgbClr val="002060"/>
                </a:solidFill>
                <a:latin typeface="Comic Sans MS" pitchFamily="66" charset="0"/>
              </a:rPr>
              <a:t>ερυθροποιητίνη</a:t>
            </a: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 και η βιταμίνη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D)</a:t>
            </a:r>
            <a:endParaRPr lang="el-GR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*Απότομη αλλά με διάρκεια αύξηση της ουρίας και  της </a:t>
            </a:r>
            <a:r>
              <a:rPr lang="el-GR" sz="2800" dirty="0" err="1" smtClean="0">
                <a:solidFill>
                  <a:srgbClr val="FF0000"/>
                </a:solidFill>
                <a:latin typeface="Comic Sans MS" pitchFamily="66" charset="0"/>
              </a:rPr>
              <a:t>κρεατινίνης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 στον ορό. </a:t>
            </a: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" y="152400"/>
            <a:ext cx="8763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Νεφρική ΟΝΑ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(I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Ι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Γ. </a:t>
            </a:r>
            <a:r>
              <a:rPr lang="el-GR" sz="2200" b="1" dirty="0" err="1" smtClean="0">
                <a:solidFill>
                  <a:srgbClr val="FF0000"/>
                </a:solidFill>
                <a:latin typeface="Comic Sans MS" pitchFamily="66" charset="0"/>
              </a:rPr>
              <a:t>Σωληναριακή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 βλάβη </a:t>
            </a:r>
            <a:endParaRPr lang="en-US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Οξεία </a:t>
            </a:r>
            <a:r>
              <a:rPr lang="el-GR" sz="2000" b="1" dirty="0" err="1" smtClean="0">
                <a:solidFill>
                  <a:srgbClr val="FF0000"/>
                </a:solidFill>
                <a:latin typeface="Comic Sans MS" pitchFamily="66" charset="0"/>
              </a:rPr>
              <a:t>Σωληναριακή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 Νέκρωση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Ισχαιμική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παρατεταμένη νεφρική ισχαιμία [ σηψαιμία,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shock,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ογκαιμία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υπόταση]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(παρατεταμένη προ-νεφρική ΟΝΑ)</a:t>
            </a:r>
            <a:r>
              <a:rPr lang="el-GR" sz="20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Τοξική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φαρμακευτική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αμινογλυκοσίδες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αμφοτερικίνη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Β,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Cis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-platinum)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ακτινο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-σκιερές ουσίες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μυοσφαιρίνη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ραβδομυόλυση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αιμοσφαιρίνη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(μαζική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αιμόλυση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βαριά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μέταλα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(π.χ.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Hg,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Κάδμιο, Αρσενικό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Εντομοκτόνα,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τετραχλωράνθρακας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Ενδο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σωληναριακή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απόφραξη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ουρικό, οξαλικό,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μεθοτρεξάτη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indinavir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Cast-nephropathy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(πολλαπλό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μυέλωμα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Υπερ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ασβεστιαιμία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Δ. Αγγειακή βλάβη</a:t>
            </a:r>
            <a:endParaRPr lang="en-US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Μικρά αγγεία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Αγγιείτιδες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Κακοήθης υπέρταση, Αιμολυτικό-Ουραιμικό 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Θρομβωτική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θρομβοπενική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πορφύρα),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Αθηρωματικά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έμβολα, Σκληρόδερμα,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Κρυοσφαιριναιμία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Μεγάλα αγγεία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στενώσεις νεφρικών αρτηριών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άμφω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θρομβώσεις νεφρικών φλεβών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άμφω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βλάβη ενός αγγείου σε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μονόνεφρο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363915"/>
            <a:ext cx="8458200" cy="61555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Προ-νεφρική ΟΝΑ + Οξεία </a:t>
            </a:r>
            <a:r>
              <a:rPr lang="el-GR" sz="2800" b="1" dirty="0" err="1" smtClean="0">
                <a:solidFill>
                  <a:srgbClr val="FF0000"/>
                </a:solidFill>
                <a:latin typeface="Comic Sans MS" pitchFamily="66" charset="0"/>
              </a:rPr>
              <a:t>Σωληναριακή</a:t>
            </a:r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 Νέκρωση </a:t>
            </a: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(Ισχαιμική): </a:t>
            </a:r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75% των περιπτώσεων ΟΝΑ</a:t>
            </a: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Σηψαιμία: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αιτία στο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35-50%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των περιπτώσεων Οξείας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Σωληναριακής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Νέκρωσης στη ΜΕΘ.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Μετεγχειρητική: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20-25%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της Οξείας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Σωληναριακής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Νέκρωσης σε ασθενείς στο νοσοκομείο, παρατηρείται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μετεγχειρητικά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ΟΝΑ από σκιαγραφικά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: η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τρίτη πιο συχνή αιτία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ΟΝΑ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ενδο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-νοσοκομειακά.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Φάρμακα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(κυρίως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αμυνογλυκοσίδες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και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αντι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νεοπλασματικά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): η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τέταρτη πιο συχνή αιτία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ΟΝΑ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ενδο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-νοσοκομειακά.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ΟΝΑ από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σπειραματικά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αίτια: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5-10%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των περιστατικών ΟΝΑ.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167313" cy="63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5 - Έλλειψη"/>
          <p:cNvSpPr/>
          <p:nvPr/>
        </p:nvSpPr>
        <p:spPr>
          <a:xfrm>
            <a:off x="838200" y="0"/>
            <a:ext cx="213360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609600" y="3124200"/>
            <a:ext cx="1676400" cy="1828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943600" y="2971800"/>
            <a:ext cx="2209800" cy="1981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828800" y="3276600"/>
            <a:ext cx="1981200" cy="3200400"/>
          </a:xfrm>
          <a:prstGeom prst="roundRect">
            <a:avLst/>
          </a:prstGeom>
          <a:noFill/>
          <a:ln w="38100"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lum bright="-12000" contrast="8000"/>
          </a:blip>
          <a:srcRect/>
          <a:stretch>
            <a:fillRect/>
          </a:stretch>
        </p:blipFill>
        <p:spPr bwMode="auto">
          <a:xfrm>
            <a:off x="1047750" y="871538"/>
            <a:ext cx="7048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2 - Έλλειψη"/>
          <p:cNvSpPr/>
          <p:nvPr/>
        </p:nvSpPr>
        <p:spPr>
          <a:xfrm rot="1499720">
            <a:off x="1780772" y="3767180"/>
            <a:ext cx="5077423" cy="27251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143000" y="1143000"/>
            <a:ext cx="1828800" cy="23622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228600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Μετα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- νεφρική ΟΝΑ (απόφραξη ουροποιητικού)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Πύελος – Ουρητήρες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Ενδο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-αυλική  απόφραξη: 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λήθοι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πήγματα, νέκρωση θηλών.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Στένωση: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TBC,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Συγγενής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ουρητήρο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-πυελική στένωση, χειρουργική απολίνωση.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Εξω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-αυλική πίεση: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όγκοι,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οπισθο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-περιτοναϊκή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ίνωση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Ουρητήρο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-κυστική απόφραξη.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Ουροδόχος κύστη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Απόφραξη: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όγκος, λίθοι, υπερτροφία προστάτη.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Διαταραχές σύσπασης: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νευροπάθεια,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αντι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χολινεργικά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λοίμωξη.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Ουρήθρα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Τραύμα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Στένωση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/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Οι πιο συχνές περιπτώσεις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Άνδρες άνω των 50: υπερτροφία του προστάτη.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Ασθενείς με νεοπλασίες στην πύελο (κυρίως γυναίκες)</a:t>
            </a:r>
          </a:p>
          <a:p>
            <a:pPr marL="342900" indent="-342900"/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Παρατήρηση: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B050"/>
                </a:solidFill>
                <a:latin typeface="Comic Sans MS" pitchFamily="66" charset="0"/>
              </a:rPr>
              <a:t>η </a:t>
            </a:r>
            <a:r>
              <a:rPr lang="el-GR" sz="2000" dirty="0" err="1" smtClean="0">
                <a:solidFill>
                  <a:srgbClr val="00B050"/>
                </a:solidFill>
                <a:latin typeface="Comic Sans MS" pitchFamily="66" charset="0"/>
              </a:rPr>
              <a:t>μετα</a:t>
            </a:r>
            <a:r>
              <a:rPr lang="el-GR" sz="2000" dirty="0" smtClean="0">
                <a:solidFill>
                  <a:srgbClr val="00B050"/>
                </a:solidFill>
                <a:latin typeface="Comic Sans MS" pitchFamily="66" charset="0"/>
              </a:rPr>
              <a:t>-νεφρική ΟΝΑ λύεται θεαματικά, μετά την άρση της απόφραξης,  με πολυουρία μεγάλων όγκων (4-20 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L / </a:t>
            </a:r>
            <a:r>
              <a:rPr lang="el-GR" sz="2000" dirty="0" smtClean="0">
                <a:solidFill>
                  <a:srgbClr val="00B050"/>
                </a:solidFill>
                <a:latin typeface="Comic Sans MS" pitchFamily="66" charset="0"/>
              </a:rPr>
              <a:t>ημέρα). Χρειάζεται προσεκτική αναπλήρωση </a:t>
            </a:r>
            <a:r>
              <a:rPr lang="el-GR" sz="2000" dirty="0" err="1" smtClean="0">
                <a:solidFill>
                  <a:srgbClr val="00B050"/>
                </a:solidFill>
                <a:latin typeface="Comic Sans MS" pitchFamily="66" charset="0"/>
              </a:rPr>
              <a:t>ύγρών</a:t>
            </a:r>
            <a:r>
              <a:rPr lang="el-GR" sz="2000" smtClean="0">
                <a:solidFill>
                  <a:srgbClr val="00B050"/>
                </a:solidFill>
                <a:latin typeface="Comic Sans MS" pitchFamily="66" charset="0"/>
              </a:rPr>
              <a:t>-ηλεκτρολυτών.</a:t>
            </a:r>
            <a:endParaRPr lang="en-US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2398" y="958164"/>
          <a:ext cx="8839203" cy="5015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2"/>
                <a:gridCol w="1066800"/>
                <a:gridCol w="1752600"/>
                <a:gridCol w="1905000"/>
                <a:gridCol w="1447800"/>
                <a:gridCol w="1295401"/>
              </a:tblGrid>
              <a:tr h="1273822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Προ-νεφρική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 ΟΝΑ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Οξεία </a:t>
                      </a:r>
                      <a:r>
                        <a:rPr lang="el-GR" dirty="0" err="1" smtClean="0">
                          <a:latin typeface="Comic Sans MS" pitchFamily="66" charset="0"/>
                        </a:rPr>
                        <a:t>Σωληναριακή</a:t>
                      </a:r>
                      <a:r>
                        <a:rPr lang="el-GR" dirty="0" smtClean="0">
                          <a:latin typeface="Comic Sans MS" pitchFamily="66" charset="0"/>
                        </a:rPr>
                        <a:t> Νέκρωση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Οξεία Διάμεση Νεφρίτιδα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Comic Sans MS" pitchFamily="66" charset="0"/>
                        </a:rPr>
                        <a:t>Σπειραματονεφρίτιδες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Απόφραξη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7321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ΙΖΗΜΑ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Φτωχό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Φτωχό με κυλίνδρους ΟΣΝ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 (καφέ- κοκκώδεις)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Λευκοκυτταρικοί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 κύλινδροι , </a:t>
                      </a:r>
                      <a:r>
                        <a:rPr lang="el-GR" baseline="0" dirty="0" err="1" smtClean="0">
                          <a:latin typeface="Comic Sans MS" pitchFamily="66" charset="0"/>
                        </a:rPr>
                        <a:t>Ηωσινόφιλα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.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itchFamily="66" charset="0"/>
                        </a:rPr>
                        <a:t>Ερυθρο</a:t>
                      </a:r>
                      <a:r>
                        <a:rPr lang="el-GR" dirty="0" smtClean="0">
                          <a:latin typeface="Comic Sans MS" pitchFamily="66" charset="0"/>
                        </a:rPr>
                        <a:t>-κυτταρικοί κύλινδροι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Φτωχό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 με ακέραια ερυθρά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9268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ΛΕΥΚΩΜΑ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Καθόλου ή </a:t>
                      </a:r>
                      <a:r>
                        <a:rPr lang="el-GR" dirty="0" smtClean="0">
                          <a:latin typeface="Comic Sans MS" pitchFamily="66" charset="0"/>
                          <a:sym typeface="Symbol"/>
                        </a:rPr>
                        <a:t>λίγο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omic Sans MS" pitchFamily="66" charset="0"/>
                        </a:rPr>
                        <a:t>Καθόλου ή </a:t>
                      </a:r>
                      <a:r>
                        <a:rPr lang="el-GR" dirty="0" smtClean="0">
                          <a:latin typeface="Comic Sans MS" pitchFamily="66" charset="0"/>
                          <a:sym typeface="Symbol"/>
                        </a:rPr>
                        <a:t>λίγο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Ελάχιστο εκτός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NAISADs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&gt;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 100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mg/dl 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ή περισσότερο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itchFamily="66" charset="0"/>
                        </a:rPr>
                        <a:t>Λίγο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9268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Να  ΟΥΡΩΝ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&lt; 20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&gt; 40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&gt; 40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&lt; 20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&lt; 20 Οξεία</a:t>
                      </a:r>
                    </a:p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&gt; 40 Χρόνια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9268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FENa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&lt; 1%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&gt; 1%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Ποικίλει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&lt;</a:t>
                      </a:r>
                      <a:r>
                        <a:rPr lang="el-GR" baseline="0" dirty="0" smtClean="0">
                          <a:latin typeface="Comic Sans MS" pitchFamily="66" charset="0"/>
                        </a:rPr>
                        <a:t> 1%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&lt; 1% Ο</a:t>
                      </a:r>
                    </a:p>
                    <a:p>
                      <a:pPr algn="ctr"/>
                      <a:r>
                        <a:rPr lang="el-GR" dirty="0" smtClean="0">
                          <a:latin typeface="Comic Sans MS" pitchFamily="66" charset="0"/>
                        </a:rPr>
                        <a:t>&gt; 1% Χ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457200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Πως χειρίζομαι έναν ασθενή με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latin typeface="Comic Sans MS" pitchFamily="66" charset="0"/>
              </a:rPr>
              <a:t>νεφρική ανεπάρκεια (αυξημένη </a:t>
            </a:r>
            <a:r>
              <a:rPr lang="el-GR" sz="2400" b="1" dirty="0" err="1" smtClean="0">
                <a:latin typeface="Comic Sans MS" pitchFamily="66" charset="0"/>
              </a:rPr>
              <a:t>κρεατινίνη</a:t>
            </a:r>
            <a:r>
              <a:rPr lang="el-GR" sz="2400" b="1" dirty="0" smtClean="0">
                <a:latin typeface="Comic Sans MS" pitchFamily="66" charset="0"/>
              </a:rPr>
              <a:t>-ουρία)?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3400" y="1676400"/>
            <a:ext cx="8229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Ερώτημα 1</a:t>
            </a:r>
            <a:r>
              <a:rPr lang="el-GR" sz="2800" baseline="30000" dirty="0" smtClean="0">
                <a:latin typeface="Comic Sans MS" pitchFamily="66" charset="0"/>
              </a:rPr>
              <a:t>ο</a:t>
            </a:r>
            <a:r>
              <a:rPr lang="el-GR" sz="2800" dirty="0" smtClean="0">
                <a:latin typeface="Comic Sans MS" pitchFamily="66" charset="0"/>
              </a:rPr>
              <a:t>: Είναι Οξεία ή Χρόνια η νεφρική ανεπάρκεια? (Ι)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5800" y="2819400"/>
            <a:ext cx="790953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Το ερώτημα είναι σημαντικό: διαφέρουν η πρόγνωση και ο χειρισμός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Οξεία Νεφρική Ανεπάρκεια: δυνητικά αναστρέψιμη.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Χρόνια Νεφρική Ανεπάρκεια: μη-αναστρέψιμη.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09601" y="4495800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Στοιχεία υπέρ της χρονιότητας: απουσία οξέων συμπτωμάτων, </a:t>
            </a:r>
            <a:r>
              <a:rPr lang="el-GR" sz="2000" dirty="0" err="1" smtClean="0">
                <a:latin typeface="Comic Sans MS" pitchFamily="66" charset="0"/>
              </a:rPr>
              <a:t>νυκτουρία</a:t>
            </a:r>
            <a:r>
              <a:rPr lang="el-GR" sz="2000" dirty="0" smtClean="0">
                <a:latin typeface="Comic Sans MS" pitchFamily="66" charset="0"/>
              </a:rPr>
              <a:t>, βαριά αναιμία, έντονη </a:t>
            </a:r>
            <a:r>
              <a:rPr lang="el-GR" sz="2000" dirty="0" err="1" smtClean="0">
                <a:latin typeface="Comic Sans MS" pitchFamily="66" charset="0"/>
              </a:rPr>
              <a:t>υπερφωσφαταιμία</a:t>
            </a:r>
            <a:r>
              <a:rPr lang="el-GR" sz="2000" dirty="0" smtClean="0">
                <a:latin typeface="Comic Sans MS" pitchFamily="66" charset="0"/>
              </a:rPr>
              <a:t> –</a:t>
            </a:r>
            <a:r>
              <a:rPr lang="el-GR" sz="2000" dirty="0" err="1" smtClean="0">
                <a:latin typeface="Comic Sans MS" pitchFamily="66" charset="0"/>
              </a:rPr>
              <a:t>υπασβαιστιαιμία</a:t>
            </a:r>
            <a:r>
              <a:rPr lang="el-GR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219200" y="5638800"/>
            <a:ext cx="7010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Το πιο χρήσιμο στοιχείο: προηγούμενες μετρήσεις </a:t>
            </a:r>
            <a:r>
              <a:rPr lang="el-GR" sz="2800" dirty="0" err="1" smtClean="0">
                <a:latin typeface="Comic Sans MS" pitchFamily="66" charset="0"/>
              </a:rPr>
              <a:t>κρεατινίνης</a:t>
            </a:r>
            <a:r>
              <a:rPr lang="el-GR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Ερώτημα 1</a:t>
            </a:r>
            <a:r>
              <a:rPr lang="el-GR" sz="2400" baseline="30000" dirty="0" smtClean="0">
                <a:latin typeface="Comic Sans MS" pitchFamily="66" charset="0"/>
              </a:rPr>
              <a:t>ο</a:t>
            </a:r>
            <a:r>
              <a:rPr lang="el-GR" sz="2400" dirty="0" smtClean="0">
                <a:latin typeface="Comic Sans MS" pitchFamily="66" charset="0"/>
              </a:rPr>
              <a:t>: Είναι Οξεία ή Χρόνια η νεφρική ανεπάρκεια? (Ι</a:t>
            </a:r>
            <a:r>
              <a:rPr lang="en-US" sz="2400" dirty="0" smtClean="0">
                <a:latin typeface="Comic Sans MS" pitchFamily="66" charset="0"/>
              </a:rPr>
              <a:t>I</a:t>
            </a:r>
            <a:r>
              <a:rPr lang="el-GR" sz="2400" dirty="0" smtClean="0">
                <a:latin typeface="Comic Sans MS" pitchFamily="66" charset="0"/>
              </a:rPr>
              <a:t>)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57200" y="4876800"/>
            <a:ext cx="83058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200" b="1" dirty="0" smtClean="0">
                <a:latin typeface="Comic Sans MS" pitchFamily="66" charset="0"/>
              </a:rPr>
              <a:t>Μικροί νεφροί</a:t>
            </a:r>
            <a:r>
              <a:rPr lang="el-GR" sz="2200" dirty="0" smtClean="0">
                <a:latin typeface="Comic Sans MS" pitchFamily="66" charset="0"/>
              </a:rPr>
              <a:t>  με μειωμένο πάχος φλοιού: </a:t>
            </a:r>
            <a:r>
              <a:rPr lang="el-GR" sz="2200" b="1" dirty="0" smtClean="0">
                <a:latin typeface="Comic Sans MS" pitchFamily="66" charset="0"/>
              </a:rPr>
              <a:t>χρόνια νεφρική ανεπάρκεια.</a:t>
            </a:r>
            <a:endParaRPr lang="en-US" sz="2200" b="1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57200" y="1752600"/>
            <a:ext cx="82296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Την </a:t>
            </a:r>
            <a:r>
              <a:rPr lang="el-GR" sz="2000" b="1" dirty="0" smtClean="0">
                <a:latin typeface="Comic Sans MS" pitchFamily="66" charset="0"/>
              </a:rPr>
              <a:t>οριστική απάντηση </a:t>
            </a:r>
            <a:r>
              <a:rPr lang="el-GR" sz="2000" dirty="0" smtClean="0">
                <a:latin typeface="Comic Sans MS" pitchFamily="66" charset="0"/>
              </a:rPr>
              <a:t>θα την δώσει ένα </a:t>
            </a:r>
            <a:r>
              <a:rPr lang="el-GR" sz="2200" b="1" dirty="0" smtClean="0">
                <a:latin typeface="Comic Sans MS" pitchFamily="66" charset="0"/>
              </a:rPr>
              <a:t>υπερηχογράφημα νεφρών</a:t>
            </a:r>
            <a:r>
              <a:rPr lang="el-GR" sz="2000" dirty="0" smtClean="0">
                <a:latin typeface="Comic Sans MS" pitchFamily="66" charset="0"/>
              </a:rPr>
              <a:t>.</a:t>
            </a:r>
          </a:p>
          <a:p>
            <a:endParaRPr lang="el-GR" sz="2000" dirty="0" smtClean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7200" y="2971800"/>
            <a:ext cx="8305801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Comic Sans MS" pitchFamily="66" charset="0"/>
              </a:rPr>
              <a:t>Φυσιολογικό μέγεθος </a:t>
            </a:r>
            <a:r>
              <a:rPr lang="el-GR" sz="2200" dirty="0" smtClean="0">
                <a:latin typeface="Comic Sans MS" pitchFamily="66" charset="0"/>
              </a:rPr>
              <a:t>νεφρών (10-12 </a:t>
            </a:r>
            <a:r>
              <a:rPr lang="en-US" sz="2200" dirty="0" smtClean="0">
                <a:latin typeface="Comic Sans MS" pitchFamily="66" charset="0"/>
              </a:rPr>
              <a:t>cm </a:t>
            </a:r>
            <a:r>
              <a:rPr lang="el-GR" sz="2200" dirty="0" smtClean="0">
                <a:latin typeface="Comic Sans MS" pitchFamily="66" charset="0"/>
              </a:rPr>
              <a:t>επιμήκης άξονας) και πάχος φλοιού (1 </a:t>
            </a:r>
            <a:r>
              <a:rPr lang="en-US" sz="2200" dirty="0" smtClean="0">
                <a:latin typeface="Comic Sans MS" pitchFamily="66" charset="0"/>
              </a:rPr>
              <a:t>cm)</a:t>
            </a:r>
            <a:r>
              <a:rPr lang="el-GR" sz="2200" dirty="0" smtClean="0">
                <a:latin typeface="Comic Sans MS" pitchFamily="66" charset="0"/>
              </a:rPr>
              <a:t>: </a:t>
            </a:r>
            <a:r>
              <a:rPr lang="el-GR" sz="2200" b="1" dirty="0" smtClean="0">
                <a:latin typeface="Comic Sans MS" pitchFamily="66" charset="0"/>
              </a:rPr>
              <a:t>Οξεία Νεφρική Βλάβη</a:t>
            </a:r>
            <a:r>
              <a:rPr lang="el-GR" sz="2200" dirty="0" smtClean="0">
                <a:latin typeface="Comic Sans MS" pitchFamily="66" charset="0"/>
              </a:rPr>
              <a:t>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Εξαίρεση: Σακχαρώδης Διαβήτης (διηθήσεις, </a:t>
            </a:r>
            <a:r>
              <a:rPr lang="el-GR" sz="2000" dirty="0" err="1" smtClean="0">
                <a:latin typeface="Comic Sans MS" pitchFamily="66" charset="0"/>
              </a:rPr>
              <a:t>αμυλοείδωση</a:t>
            </a:r>
            <a:r>
              <a:rPr lang="el-GR" sz="2000" dirty="0" smtClean="0">
                <a:latin typeface="Comic Sans MS" pitchFamily="66" charset="0"/>
              </a:rPr>
              <a:t>, πολλαπλού </a:t>
            </a:r>
            <a:r>
              <a:rPr lang="el-GR" sz="2000" dirty="0" err="1" smtClean="0">
                <a:latin typeface="Comic Sans MS" pitchFamily="66" charset="0"/>
              </a:rPr>
              <a:t>μυέλωμα</a:t>
            </a:r>
            <a:r>
              <a:rPr lang="el-GR" sz="2000" dirty="0" smtClean="0">
                <a:latin typeface="Comic Sans MS" pitchFamily="66" charset="0"/>
              </a:rPr>
              <a:t>).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533400"/>
            <a:ext cx="785984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err="1" smtClean="0">
                <a:latin typeface="Comic Sans MS" pitchFamily="66" charset="0"/>
              </a:rPr>
              <a:t>υπερηχογραφική</a:t>
            </a:r>
            <a:r>
              <a:rPr lang="el-GR" sz="2000" dirty="0" smtClean="0">
                <a:latin typeface="Comic Sans MS" pitchFamily="66" charset="0"/>
              </a:rPr>
              <a:t> εξέταση θα δώσει απάντηση και στο 2</a:t>
            </a:r>
            <a:r>
              <a:rPr lang="el-GR" sz="2000" baseline="30000" dirty="0" smtClean="0">
                <a:latin typeface="Comic Sans MS" pitchFamily="66" charset="0"/>
              </a:rPr>
              <a:t>ο</a:t>
            </a:r>
            <a:r>
              <a:rPr lang="el-GR" sz="2000" dirty="0" smtClean="0">
                <a:latin typeface="Comic Sans MS" pitchFamily="66" charset="0"/>
              </a:rPr>
              <a:t> ερώτημα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04800" y="1600200"/>
            <a:ext cx="84582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Ερώτημα 2</a:t>
            </a:r>
            <a:r>
              <a:rPr lang="el-GR" sz="2400" baseline="30000" dirty="0" smtClean="0">
                <a:latin typeface="Comic Sans MS" pitchFamily="66" charset="0"/>
              </a:rPr>
              <a:t>ο</a:t>
            </a:r>
            <a:r>
              <a:rPr lang="el-GR" sz="2400" dirty="0" smtClean="0">
                <a:latin typeface="Comic Sans MS" pitchFamily="66" charset="0"/>
              </a:rPr>
              <a:t>: υπάρχει απόφραξη ουροποιητικού - είναι η ΟΝΑ μετά-νεφρική?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3400" y="3048000"/>
            <a:ext cx="7924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Σημαντικού βαθμού διάταση </a:t>
            </a:r>
            <a:r>
              <a:rPr lang="el-GR" sz="2800" dirty="0" err="1" smtClean="0">
                <a:latin typeface="Comic Sans MS" pitchFamily="66" charset="0"/>
              </a:rPr>
              <a:t>πυελοκαλυκικού</a:t>
            </a:r>
            <a:r>
              <a:rPr lang="el-GR" sz="2800" dirty="0" smtClean="0">
                <a:latin typeface="Comic Sans MS" pitchFamily="66" charset="0"/>
              </a:rPr>
              <a:t> συστήματος, </a:t>
            </a:r>
            <a:r>
              <a:rPr lang="el-GR" sz="2800" dirty="0" err="1" smtClean="0">
                <a:latin typeface="Comic Sans MS" pitchFamily="66" charset="0"/>
              </a:rPr>
              <a:t>άμφω</a:t>
            </a:r>
            <a:r>
              <a:rPr lang="el-GR" sz="2800" dirty="0" smtClean="0">
                <a:latin typeface="Comic Sans MS" pitchFamily="66" charset="0"/>
              </a:rPr>
              <a:t>: </a:t>
            </a:r>
            <a:r>
              <a:rPr lang="el-GR" sz="2800" dirty="0" err="1" smtClean="0">
                <a:latin typeface="Comic Sans MS" pitchFamily="66" charset="0"/>
              </a:rPr>
              <a:t>μετα</a:t>
            </a:r>
            <a:r>
              <a:rPr lang="el-GR" sz="2800" dirty="0" smtClean="0">
                <a:latin typeface="Comic Sans MS" pitchFamily="66" charset="0"/>
              </a:rPr>
              <a:t>-νεφρική ΟΝΑ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7200" y="4572000"/>
            <a:ext cx="82381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Το  </a:t>
            </a:r>
            <a:r>
              <a:rPr lang="en-US" sz="2000" dirty="0" smtClean="0">
                <a:latin typeface="Comic Sans MS" pitchFamily="66" charset="0"/>
              </a:rPr>
              <a:t>echo</a:t>
            </a:r>
            <a:r>
              <a:rPr lang="el-GR" sz="2000" dirty="0" smtClean="0">
                <a:latin typeface="Comic Sans MS" pitchFamily="66" charset="0"/>
              </a:rPr>
              <a:t> νεφρών δεν υποκαθιστά: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Την επισκόπηση-ψηλάφηση της ουροδόχου κύστης.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Την τοποθέτηση </a:t>
            </a:r>
            <a:r>
              <a:rPr lang="el-GR" sz="2000" dirty="0" err="1" smtClean="0">
                <a:latin typeface="Comic Sans MS" pitchFamily="66" charset="0"/>
              </a:rPr>
              <a:t>ουροκαθετήρα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000" dirty="0" err="1" smtClean="0">
                <a:latin typeface="Comic Sans MS" pitchFamily="66" charset="0"/>
              </a:rPr>
              <a:t>επι</a:t>
            </a:r>
            <a:r>
              <a:rPr lang="el-GR" sz="2000" dirty="0" smtClean="0">
                <a:latin typeface="Comic Sans MS" pitchFamily="66" charset="0"/>
              </a:rPr>
              <a:t> υποψίας επίσχεσης ή αμφιβολίας.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Επίσχεση: συχνή σε ηλικιωμένους, άνδρες με υπερτροφία προστάτη. 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228600"/>
            <a:ext cx="8458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Ερώτημα 3</a:t>
            </a:r>
            <a:r>
              <a:rPr lang="el-GR" sz="2400" baseline="30000" dirty="0" smtClean="0">
                <a:latin typeface="Comic Sans MS" pitchFamily="66" charset="0"/>
              </a:rPr>
              <a:t>ο</a:t>
            </a:r>
            <a:r>
              <a:rPr lang="el-GR" sz="2400" dirty="0" smtClean="0">
                <a:latin typeface="Comic Sans MS" pitchFamily="66" charset="0"/>
              </a:rPr>
              <a:t>: είναι ο ασθενής ευ-</a:t>
            </a:r>
            <a:r>
              <a:rPr lang="el-GR" sz="2400" dirty="0" err="1" smtClean="0">
                <a:latin typeface="Comic Sans MS" pitchFamily="66" charset="0"/>
              </a:rPr>
              <a:t>βολεμικός </a:t>
            </a:r>
            <a:r>
              <a:rPr lang="el-GR" sz="2400" dirty="0" smtClean="0">
                <a:latin typeface="Comic Sans MS" pitchFamily="66" charset="0"/>
              </a:rPr>
              <a:t>ή μήπως αφυδατωμένος (κύρια αιτία της προ-νεφρικής ΟΝΑ)?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04800" y="1371600"/>
            <a:ext cx="845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Με προσεκτική ενυδάτωση το αίτιο της προ-νεφρικής ΟΝΑ (αφυδάτωση) μπορεί να αρθεί και η νεφρική λειτουργία να επανέλθει σε φυσιολογικά επίπεδα.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04800" y="2667000"/>
            <a:ext cx="8534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itchFamily="66" charset="0"/>
              </a:rPr>
              <a:t>Αφυδάτωση:</a:t>
            </a:r>
            <a:r>
              <a:rPr lang="el-GR" sz="2000" dirty="0" smtClean="0">
                <a:latin typeface="Comic Sans MS" pitchFamily="66" charset="0"/>
              </a:rPr>
              <a:t> χαμηλή φλεβική πίεση (στις </a:t>
            </a:r>
            <a:r>
              <a:rPr lang="el-GR" sz="2000" dirty="0" err="1" smtClean="0">
                <a:latin typeface="Comic Sans MS" pitchFamily="66" charset="0"/>
              </a:rPr>
              <a:t>σφαγίτιδες</a:t>
            </a:r>
            <a:r>
              <a:rPr lang="el-GR" sz="2000" dirty="0" smtClean="0">
                <a:latin typeface="Comic Sans MS" pitchFamily="66" charset="0"/>
              </a:rPr>
              <a:t> ή κεντρική), </a:t>
            </a:r>
            <a:r>
              <a:rPr lang="el-GR" sz="2000" dirty="0" err="1" smtClean="0">
                <a:latin typeface="Comic Sans MS" pitchFamily="66" charset="0"/>
              </a:rPr>
              <a:t>ορθοστατική</a:t>
            </a:r>
            <a:r>
              <a:rPr lang="el-GR" sz="2000" dirty="0" smtClean="0">
                <a:latin typeface="Comic Sans MS" pitchFamily="66" charset="0"/>
              </a:rPr>
              <a:t> υπόταση.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b="1" dirty="0" smtClean="0">
                <a:latin typeface="Comic Sans MS" pitchFamily="66" charset="0"/>
              </a:rPr>
              <a:t>Αφυδάτωση</a:t>
            </a:r>
          </a:p>
          <a:p>
            <a:r>
              <a:rPr lang="el-GR" sz="2000" dirty="0" smtClean="0">
                <a:latin typeface="Comic Sans MS" pitchFamily="66" charset="0"/>
              </a:rPr>
              <a:t>Δυσανάλογη αύξηση της ουρίας σε σχέση με την </a:t>
            </a:r>
            <a:r>
              <a:rPr lang="el-GR" sz="2000" dirty="0" err="1" smtClean="0">
                <a:latin typeface="Comic Sans MS" pitchFamily="66" charset="0"/>
              </a:rPr>
              <a:t>κρεατινίνη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[</a:t>
            </a:r>
            <a:r>
              <a:rPr lang="el-GR" sz="2000" dirty="0" smtClean="0">
                <a:latin typeface="Comic Sans MS" pitchFamily="66" charset="0"/>
              </a:rPr>
              <a:t>Εξαίρεση: </a:t>
            </a:r>
            <a:r>
              <a:rPr lang="el-GR" sz="2000" dirty="0" err="1" smtClean="0">
                <a:latin typeface="Comic Sans MS" pitchFamily="66" charset="0"/>
              </a:rPr>
              <a:t>υπερ</a:t>
            </a:r>
            <a:r>
              <a:rPr lang="el-GR" sz="2000" dirty="0" smtClean="0">
                <a:latin typeface="Comic Sans MS" pitchFamily="66" charset="0"/>
              </a:rPr>
              <a:t>-</a:t>
            </a:r>
            <a:r>
              <a:rPr lang="el-GR" sz="2000" dirty="0" err="1" smtClean="0">
                <a:latin typeface="Comic Sans MS" pitchFamily="66" charset="0"/>
              </a:rPr>
              <a:t>καταβολικές</a:t>
            </a:r>
            <a:r>
              <a:rPr lang="el-GR" sz="2000" dirty="0" smtClean="0">
                <a:latin typeface="Comic Sans MS" pitchFamily="66" charset="0"/>
              </a:rPr>
              <a:t> καταστάσεις (σηψαιμία, κορτικοειδή), </a:t>
            </a:r>
            <a:r>
              <a:rPr lang="el-GR" sz="2000" dirty="0" smtClean="0">
                <a:latin typeface="Comic Sans MS" pitchFamily="66" charset="0"/>
                <a:sym typeface="Symbol"/>
              </a:rPr>
              <a:t> </a:t>
            </a:r>
            <a:r>
              <a:rPr lang="el-GR" sz="2000" dirty="0" err="1" smtClean="0">
                <a:latin typeface="Comic Sans MS" pitchFamily="66" charset="0"/>
                <a:sym typeface="Symbol"/>
              </a:rPr>
              <a:t>απορόφηση</a:t>
            </a:r>
            <a:r>
              <a:rPr lang="el-GR" sz="2000" dirty="0" smtClean="0">
                <a:latin typeface="Comic Sans MS" pitchFamily="66" charset="0"/>
                <a:sym typeface="Symbol"/>
              </a:rPr>
              <a:t> πρωτεϊνών  (π.χ. γαστρεντερική αιμορραγία)</a:t>
            </a:r>
            <a:r>
              <a:rPr lang="en-US" sz="2000" dirty="0" smtClean="0">
                <a:latin typeface="Comic Sans MS" pitchFamily="66" charset="0"/>
                <a:sym typeface="Symbol"/>
              </a:rPr>
              <a:t>]</a:t>
            </a:r>
            <a:endParaRPr lang="el-GR" sz="2000" dirty="0" smtClean="0">
              <a:latin typeface="Comic Sans MS" pitchFamily="66" charset="0"/>
              <a:sym typeface="Symbol"/>
            </a:endParaRPr>
          </a:p>
          <a:p>
            <a:r>
              <a:rPr lang="el-GR" sz="2000" dirty="0" smtClean="0">
                <a:latin typeface="Comic Sans MS" pitchFamily="66" charset="0"/>
                <a:sym typeface="Symbol"/>
              </a:rPr>
              <a:t> Να σε δείγμα ούρων, 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FENa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&lt; 1%</a:t>
            </a:r>
            <a:r>
              <a:rPr lang="el-GR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[</a:t>
            </a:r>
            <a:r>
              <a:rPr lang="el-GR" sz="2000" dirty="0" smtClean="0">
                <a:latin typeface="Comic Sans MS" pitchFamily="66" charset="0"/>
                <a:sym typeface="Symbol"/>
              </a:rPr>
              <a:t>διουρητικά, προηγούμενη χορήγηση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NaCl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l-GR" sz="2000" dirty="0" smtClean="0">
                <a:latin typeface="Comic Sans MS" pitchFamily="66" charset="0"/>
                <a:sym typeface="Symbol"/>
              </a:rPr>
              <a:t>ορού]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7200" y="5791200"/>
            <a:ext cx="82296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Επί αμφιβολίας: προσεκτική ενυδάτωση του ασθενούς , υπό συνεχή επίβλεψη  (σε </a:t>
            </a:r>
            <a:r>
              <a:rPr lang="el-GR" sz="2000" dirty="0" err="1" smtClean="0">
                <a:latin typeface="Comic Sans MS" pitchFamily="66" charset="0"/>
              </a:rPr>
              <a:t>ολιγουρικό</a:t>
            </a:r>
            <a:r>
              <a:rPr lang="el-GR" sz="2000" dirty="0" smtClean="0">
                <a:latin typeface="Comic Sans MS" pitchFamily="66" charset="0"/>
              </a:rPr>
              <a:t> - </a:t>
            </a:r>
            <a:r>
              <a:rPr lang="el-GR" sz="2000" dirty="0" err="1" smtClean="0">
                <a:latin typeface="Comic Sans MS" pitchFamily="66" charset="0"/>
              </a:rPr>
              <a:t>ανουρικό</a:t>
            </a:r>
            <a:r>
              <a:rPr lang="el-GR" sz="2000" dirty="0" smtClean="0">
                <a:latin typeface="Comic Sans MS" pitchFamily="66" charset="0"/>
              </a:rPr>
              <a:t> ασθενή).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0289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762000" y="228600"/>
            <a:ext cx="769954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Προβληματικός ο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ορισμός…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ΟΞΕΙΑ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ΝΕΦΡΙΚΗ ΒΛΑΒΗ </a:t>
            </a:r>
          </a:p>
          <a:p>
            <a:pPr algn="ctr"/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Acute Kidney Injury) -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2004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600200" y="1905000"/>
            <a:ext cx="533400" cy="304800"/>
          </a:xfrm>
          <a:prstGeom prst="round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752600" y="2819400"/>
            <a:ext cx="609600" cy="304800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286000" y="4648200"/>
            <a:ext cx="533400" cy="381000"/>
          </a:xfrm>
          <a:prstGeom prst="roundRect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828800" y="3657600"/>
            <a:ext cx="685800" cy="381000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438400" y="5791200"/>
            <a:ext cx="609600" cy="381000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3886200" y="1981200"/>
            <a:ext cx="304800" cy="3048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962400" y="2971800"/>
            <a:ext cx="304800" cy="228600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3886200" y="3581400"/>
            <a:ext cx="381000" cy="304800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Ερώτημα 4</a:t>
            </a:r>
            <a:r>
              <a:rPr lang="el-GR" sz="2400" baseline="30000" dirty="0" smtClean="0">
                <a:latin typeface="Comic Sans MS" pitchFamily="66" charset="0"/>
              </a:rPr>
              <a:t>ο</a:t>
            </a:r>
            <a:r>
              <a:rPr lang="el-GR" sz="2400" dirty="0" smtClean="0">
                <a:latin typeface="Comic Sans MS" pitchFamily="66" charset="0"/>
              </a:rPr>
              <a:t>: υπάρχουν ενδείξεις για </a:t>
            </a:r>
            <a:r>
              <a:rPr lang="el-GR" sz="2400" b="1" dirty="0" smtClean="0">
                <a:latin typeface="Comic Sans MS" pitchFamily="66" charset="0"/>
              </a:rPr>
              <a:t>νεφρικής</a:t>
            </a:r>
            <a:r>
              <a:rPr lang="el-GR" sz="2400" dirty="0" smtClean="0">
                <a:latin typeface="Comic Sans MS" pitchFamily="66" charset="0"/>
              </a:rPr>
              <a:t> αιτιολογίας -  εκτός Οξείας </a:t>
            </a:r>
            <a:r>
              <a:rPr lang="el-GR" sz="2400" dirty="0" err="1" smtClean="0">
                <a:latin typeface="Comic Sans MS" pitchFamily="66" charset="0"/>
              </a:rPr>
              <a:t>Σωληναριακής</a:t>
            </a:r>
            <a:r>
              <a:rPr lang="el-GR" sz="2400" dirty="0" smtClean="0">
                <a:latin typeface="Comic Sans MS" pitchFamily="66" charset="0"/>
              </a:rPr>
              <a:t> Νέκρωσης - ΟΝΑ?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57200" y="1524000"/>
            <a:ext cx="8229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Υπάρχουν ενδείξεις συστηματικής νόσου: αρθραλγίες, εξανθήματα, κακουχία, πυρετός?</a:t>
            </a:r>
          </a:p>
          <a:p>
            <a:r>
              <a:rPr lang="el-GR" sz="2000" dirty="0" smtClean="0">
                <a:latin typeface="Comic Sans MS" pitchFamily="66" charset="0"/>
              </a:rPr>
              <a:t>Χορήγηση φαρμάκων (αντιβιοτικά, </a:t>
            </a:r>
            <a:r>
              <a:rPr lang="en-US" sz="2000" dirty="0" smtClean="0">
                <a:latin typeface="Comic Sans MS" pitchFamily="66" charset="0"/>
              </a:rPr>
              <a:t>NAISADs) </a:t>
            </a:r>
            <a:r>
              <a:rPr lang="el-GR" sz="2000" dirty="0" smtClean="0">
                <a:latin typeface="Comic Sans MS" pitchFamily="66" charset="0"/>
              </a:rPr>
              <a:t>που θα μπορούσαν να προκαλέσουν αντίδραση </a:t>
            </a:r>
            <a:r>
              <a:rPr lang="el-GR" sz="2000" dirty="0" err="1" smtClean="0">
                <a:latin typeface="Comic Sans MS" pitchFamily="66" charset="0"/>
              </a:rPr>
              <a:t>υπερ</a:t>
            </a:r>
            <a:r>
              <a:rPr lang="el-GR" sz="2000" dirty="0" smtClean="0">
                <a:latin typeface="Comic Sans MS" pitchFamily="66" charset="0"/>
              </a:rPr>
              <a:t>-ευαισθησίας – διάμεση νεφρίτιδα?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57200" y="3048000"/>
            <a:ext cx="822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Υπάρχουν στοιχεία νεφρικής βλάβης στη γενική ούρων: </a:t>
            </a:r>
            <a:r>
              <a:rPr lang="el-GR" sz="2000" dirty="0" err="1" smtClean="0">
                <a:latin typeface="Comic Sans MS" pitchFamily="66" charset="0"/>
              </a:rPr>
              <a:t>ερυθροκκυτταρικοί</a:t>
            </a:r>
            <a:r>
              <a:rPr lang="el-GR" sz="2000" dirty="0" smtClean="0">
                <a:latin typeface="Comic Sans MS" pitchFamily="66" charset="0"/>
              </a:rPr>
              <a:t> κύλινδροι, δύσμορφα ερυθρά, </a:t>
            </a:r>
            <a:r>
              <a:rPr lang="el-GR" sz="2000" dirty="0" err="1" smtClean="0">
                <a:latin typeface="Comic Sans MS" pitchFamily="66" charset="0"/>
              </a:rPr>
              <a:t>ηωσινόφιλλα</a:t>
            </a:r>
            <a:r>
              <a:rPr lang="el-GR" sz="2000" dirty="0" smtClean="0">
                <a:latin typeface="Comic Sans MS" pitchFamily="66" charset="0"/>
              </a:rPr>
              <a:t>, σημαντική λευκωματουρία?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04800" y="4343400"/>
            <a:ext cx="864050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Η πιθανότητα νεφρικής –εκτός ΟΣΝ- αιτίας της ΟΝΑ είναι μικρή: 5-10%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143000" y="6172200"/>
            <a:ext cx="68643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Συζήτηση με νεφρολόγο: πιθανή ένδειξη νεφρικής βιοψίας.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28600" y="5105400"/>
            <a:ext cx="86458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err="1" smtClean="0">
                <a:latin typeface="Comic Sans MS" pitchFamily="66" charset="0"/>
              </a:rPr>
              <a:t>Επι</a:t>
            </a:r>
            <a:r>
              <a:rPr lang="el-GR" sz="2000" dirty="0" smtClean="0">
                <a:latin typeface="Comic Sans MS" pitchFamily="66" charset="0"/>
              </a:rPr>
              <a:t>-πλέον εργαστηριακός (ανοσολογικός</a:t>
            </a:r>
            <a:r>
              <a:rPr lang="en-US" sz="2000" dirty="0" smtClean="0">
                <a:latin typeface="Comic Sans MS" pitchFamily="66" charset="0"/>
              </a:rPr>
              <a:t>)</a:t>
            </a:r>
            <a:r>
              <a:rPr lang="el-GR" sz="2000" dirty="0" smtClean="0">
                <a:latin typeface="Comic Sans MS" pitchFamily="66" charset="0"/>
              </a:rPr>
              <a:t> έλεγχος: ΑΝΑ, </a:t>
            </a:r>
            <a:r>
              <a:rPr lang="en-US" sz="2000" dirty="0" smtClean="0">
                <a:latin typeface="Comic Sans MS" pitchFamily="66" charset="0"/>
              </a:rPr>
              <a:t>anti-DNA, ANCA, anti-GBM, </a:t>
            </a:r>
            <a:r>
              <a:rPr lang="el-GR" sz="2000" dirty="0" smtClean="0">
                <a:latin typeface="Comic Sans MS" pitchFamily="66" charset="0"/>
              </a:rPr>
              <a:t>Συμπλήρωμα ορού, </a:t>
            </a:r>
            <a:r>
              <a:rPr lang="en-US" sz="2000" dirty="0" smtClean="0">
                <a:latin typeface="Comic Sans MS" pitchFamily="66" charset="0"/>
              </a:rPr>
              <a:t>ASTO, </a:t>
            </a:r>
            <a:r>
              <a:rPr lang="en-US" sz="2000" dirty="0" err="1" smtClean="0">
                <a:latin typeface="Comic Sans MS" pitchFamily="66" charset="0"/>
              </a:rPr>
              <a:t>HBAg</a:t>
            </a:r>
            <a:r>
              <a:rPr lang="en-US" sz="2000" dirty="0" smtClean="0">
                <a:latin typeface="Comic Sans MS" pitchFamily="66" charset="0"/>
              </a:rPr>
              <a:t>, HCV, HIV.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66800" y="381000"/>
            <a:ext cx="70567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Ερώτημα 5</a:t>
            </a:r>
            <a:r>
              <a:rPr lang="el-GR" sz="2400" baseline="30000" dirty="0" smtClean="0">
                <a:latin typeface="Comic Sans MS" pitchFamily="66" charset="0"/>
              </a:rPr>
              <a:t>ο</a:t>
            </a:r>
            <a:r>
              <a:rPr lang="el-GR" sz="2400" dirty="0" smtClean="0">
                <a:latin typeface="Comic Sans MS" pitchFamily="66" charset="0"/>
              </a:rPr>
              <a:t>: είναι η ΟΝΑ αγγειακής αιτιολογίας? 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28600" y="1219200"/>
            <a:ext cx="8534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err="1" smtClean="0">
                <a:latin typeface="Comic Sans MS" pitchFamily="66" charset="0"/>
              </a:rPr>
              <a:t>νεφραγγειακή</a:t>
            </a:r>
            <a:r>
              <a:rPr lang="el-GR" sz="2000" dirty="0" smtClean="0">
                <a:latin typeface="Comic Sans MS" pitchFamily="66" charset="0"/>
              </a:rPr>
              <a:t> νόσος είναι ιδιαίτερα συχνή στους ηλικιωμένους με ιστορικό αθηρωμάτωσης.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8600" y="2286000"/>
            <a:ext cx="8610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b="1" dirty="0" smtClean="0">
                <a:latin typeface="Comic Sans MS" pitchFamily="66" charset="0"/>
              </a:rPr>
              <a:t>απόφραξη</a:t>
            </a:r>
            <a:r>
              <a:rPr lang="el-GR" sz="2000" dirty="0" smtClean="0">
                <a:latin typeface="Comic Sans MS" pitchFamily="66" charset="0"/>
              </a:rPr>
              <a:t> – εμβολή ή θρόμβωση – μιας </a:t>
            </a:r>
            <a:r>
              <a:rPr lang="el-GR" sz="2000" b="1" dirty="0" smtClean="0">
                <a:latin typeface="Comic Sans MS" pitchFamily="66" charset="0"/>
              </a:rPr>
              <a:t>νεφρικής αρτηρίας </a:t>
            </a:r>
            <a:r>
              <a:rPr lang="el-GR" sz="2000" dirty="0" smtClean="0">
                <a:latin typeface="Comic Sans MS" pitchFamily="66" charset="0"/>
              </a:rPr>
              <a:t>που ήδη παρουσιάζει στένωση συνήθως δεν έχει συμπτώματα (οσφυαλγία, αιματουρία) </a:t>
            </a:r>
            <a:r>
              <a:rPr lang="el-GR" sz="2000" dirty="0" smtClean="0">
                <a:latin typeface="Comic Sans MS" pitchFamily="66" charset="0"/>
                <a:sym typeface="Symbol"/>
              </a:rPr>
              <a:t>  ο ασθενής γίνεται λειτουργικά </a:t>
            </a:r>
            <a:r>
              <a:rPr lang="el-GR" sz="2000" dirty="0" err="1" smtClean="0">
                <a:latin typeface="Comic Sans MS" pitchFamily="66" charset="0"/>
                <a:sym typeface="Symbol"/>
              </a:rPr>
              <a:t>μονόνεφρος</a:t>
            </a:r>
            <a:r>
              <a:rPr lang="el-GR" sz="2000" dirty="0" smtClean="0">
                <a:latin typeface="Comic Sans MS" pitchFamily="66" charset="0"/>
                <a:sym typeface="Symbol"/>
              </a:rPr>
              <a:t>.</a:t>
            </a:r>
          </a:p>
          <a:p>
            <a:r>
              <a:rPr lang="el-GR" sz="2000" dirty="0" smtClean="0">
                <a:latin typeface="Comic Sans MS" pitchFamily="66" charset="0"/>
                <a:sym typeface="Symbol"/>
              </a:rPr>
              <a:t>Απεικονιστικά: </a:t>
            </a:r>
            <a:r>
              <a:rPr lang="el-GR" sz="2000" b="1" dirty="0" smtClean="0">
                <a:latin typeface="Comic Sans MS" pitchFamily="66" charset="0"/>
                <a:sym typeface="Symbol"/>
              </a:rPr>
              <a:t>ασυμμετρία μεγέθους των δύο νεφρών</a:t>
            </a:r>
            <a:r>
              <a:rPr lang="el-GR" sz="2000" dirty="0" smtClean="0">
                <a:latin typeface="Comic Sans MS" pitchFamily="66" charset="0"/>
                <a:sym typeface="Symbol"/>
              </a:rPr>
              <a:t>-ρικνός αυτός δίχως αιμάτωση.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28600" y="4114800"/>
            <a:ext cx="8534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Επί απόφραξης – εμβολής ή θρόμβωσης - της νεφρικής αρτηρίας του μοναδικού λειτουργούντος νεφρού </a:t>
            </a:r>
            <a:r>
              <a:rPr lang="el-GR" sz="2000" dirty="0" smtClean="0">
                <a:latin typeface="Comic Sans MS" pitchFamily="66" charset="0"/>
                <a:sym typeface="Symbol"/>
              </a:rPr>
              <a:t> </a:t>
            </a:r>
            <a:r>
              <a:rPr lang="el-GR" sz="2000" dirty="0" smtClean="0">
                <a:latin typeface="Comic Sans MS" pitchFamily="66" charset="0"/>
              </a:rPr>
              <a:t> ΟΝΑ (συνήθως, πλήρης </a:t>
            </a:r>
            <a:r>
              <a:rPr lang="el-GR" sz="2000" dirty="0" err="1" smtClean="0">
                <a:latin typeface="Comic Sans MS" pitchFamily="66" charset="0"/>
              </a:rPr>
              <a:t>ανουρία</a:t>
            </a:r>
            <a:r>
              <a:rPr lang="el-GR" sz="2000" dirty="0" smtClean="0">
                <a:latin typeface="Comic Sans MS" pitchFamily="66" charset="0"/>
              </a:rPr>
              <a:t>).</a:t>
            </a:r>
          </a:p>
          <a:p>
            <a:r>
              <a:rPr lang="el-GR" sz="2000" dirty="0" smtClean="0">
                <a:latin typeface="Comic Sans MS" pitchFamily="66" charset="0"/>
              </a:rPr>
              <a:t>Παράγοντες κινδύνου: </a:t>
            </a:r>
            <a:r>
              <a:rPr lang="en-US" sz="2000" dirty="0" smtClean="0">
                <a:latin typeface="Comic Sans MS" pitchFamily="66" charset="0"/>
              </a:rPr>
              <a:t>ACEIs, </a:t>
            </a:r>
            <a:r>
              <a:rPr lang="el-GR" sz="2000" dirty="0" smtClean="0">
                <a:latin typeface="Comic Sans MS" pitchFamily="66" charset="0"/>
              </a:rPr>
              <a:t>πτώση αρτηριακής πίεσης, καθετηριασμός αορτής – νεφρικών αρτηριών.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28600" y="5638800"/>
            <a:ext cx="85344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b="1" dirty="0" err="1" smtClean="0">
                <a:latin typeface="Comic Sans MS" pitchFamily="66" charset="0"/>
              </a:rPr>
              <a:t>Αθηρο</a:t>
            </a:r>
            <a:r>
              <a:rPr lang="el-GR" sz="2000" b="1" dirty="0" smtClean="0">
                <a:latin typeface="Comic Sans MS" pitchFamily="66" charset="0"/>
              </a:rPr>
              <a:t>-</a:t>
            </a:r>
            <a:r>
              <a:rPr lang="el-GR" sz="2000" b="1" dirty="0" err="1" smtClean="0">
                <a:latin typeface="Comic Sans MS" pitchFamily="66" charset="0"/>
              </a:rPr>
              <a:t>εμβολική</a:t>
            </a:r>
            <a:r>
              <a:rPr lang="el-GR" sz="2000" b="1" dirty="0" smtClean="0">
                <a:latin typeface="Comic Sans MS" pitchFamily="66" charset="0"/>
              </a:rPr>
              <a:t> νόσος</a:t>
            </a:r>
            <a:r>
              <a:rPr lang="el-GR" sz="2000" dirty="0" smtClean="0">
                <a:latin typeface="Comic Sans MS" pitchFamily="66" charset="0"/>
              </a:rPr>
              <a:t>: 1-4 εβδομάδες μετά από αγγειογραφία ή άλλο αγγειακό χειρισμό </a:t>
            </a:r>
            <a:r>
              <a:rPr lang="el-GR" sz="2000" dirty="0" smtClean="0">
                <a:latin typeface="Comic Sans MS" pitchFamily="66" charset="0"/>
                <a:sym typeface="Symbol"/>
              </a:rPr>
              <a:t> 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livedo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reticularis</a:t>
            </a:r>
            <a:r>
              <a:rPr lang="en-US" sz="2000" dirty="0" smtClean="0">
                <a:latin typeface="Comic Sans MS" pitchFamily="66" charset="0"/>
                <a:sym typeface="Symbol"/>
              </a:rPr>
              <a:t>, ONA, </a:t>
            </a:r>
            <a:r>
              <a:rPr lang="el-GR" sz="2000" dirty="0" err="1" smtClean="0">
                <a:latin typeface="Comic Sans MS" pitchFamily="66" charset="0"/>
                <a:sym typeface="Symbol"/>
              </a:rPr>
              <a:t>ηωσινοφιλλία</a:t>
            </a:r>
            <a:r>
              <a:rPr lang="el-GR" sz="2000" dirty="0" smtClean="0">
                <a:latin typeface="Comic Sans MS" pitchFamily="66" charset="0"/>
                <a:sym typeface="Symbol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5334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…υπενθύμιση κλινικών-εργαστηριακών στοιχείων.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H ONA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μπορεί να είναι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Ολιγουρική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ανουρία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&lt; 400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ml)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Μη-ολιγουρική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Φάση αποκατάστασης: πολυουρία.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Μέτρηση διούρησης 24ωρου, καθημερινή ζύγιση.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Υπερκαλιαιμία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αντιστρόφως ανάλογη όγκου ούρων,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 σε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υπερκαταβολικές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καταστάσεις.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Μεταβολική οξέωση.</a:t>
            </a:r>
          </a:p>
          <a:p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Υπερφωσφαταιμία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.</a:t>
            </a:r>
          </a:p>
          <a:p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Υπασβεστιαιμία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.</a:t>
            </a:r>
          </a:p>
          <a:p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-νατριαιμία.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Κύριες επιπλοκές: Λοιμώδεις, αιμορραγικές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533400"/>
            <a:ext cx="8382000" cy="569386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ΠΡΟΛΗΨΗ ΟΝΑ</a:t>
            </a: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Διατήρηση αρτηριακής πίεσης σε φυσιολογικά επίπεδα.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Σωστή ενυδάτωση.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Αποφυγή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νεφροτοξικών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ουσιών (σκιαγραφικά), φαρμάκων (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αμινογλυκοσίδες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NAISADs,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κ.λπ.).</a:t>
            </a: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Ομάδες υψηλού κινδύνου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αναγνώριση-προφύλαξη):</a:t>
            </a: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Ηλικιωμένοι.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Διαβητικοί.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«Αγγειακοί» ασθενείς.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Ασθενείς με προ-υπάρχουσα νεφρική επιβάρυνση.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5334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Πρόληψη ΟΝΑ από σκιαγραφικά</a:t>
            </a:r>
          </a:p>
          <a:p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Αποφυγή χορήγησης σκιαγραφικού στις ομάδες υψηλού κινδύνου.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Χορήγηση μικρής ποσότητος και λιγότερο ιονισμένου σκιαγραφικού.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Ενυδάτωση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I.V.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1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ml/Kg/h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NaCl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0.9%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ένα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24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ωρο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αρχίζοντας 12 ώρες πριν και συνεχίζοντας 12 ώρες μετά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τη χορήγηση του σκιαγραφικού.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Per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os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2-3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νερού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24ωρο πριν και 2-3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24ωρο μετά τη χορήγηση του σκιαγραφικού. </a:t>
            </a:r>
          </a:p>
          <a:p>
            <a:pPr lvl="1"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Ν-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Ακετυλο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κυστεϊνη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600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mg x 2 (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ανά 12ωρο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),per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os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24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ώρες πριν και 24 ώρες μετά τη χορήγηση του σκιαγραφικού.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Mucomyst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sir,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Parvolex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Trebon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381000"/>
            <a:ext cx="838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ΣΥΝΗΘΗ ΝΕΦΡΟΤΟΞΙΚΑ ΦΑΡΜΑΚΑ </a:t>
            </a:r>
          </a:p>
          <a:p>
            <a:r>
              <a:rPr lang="el-GR" sz="20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ΠΡΟ-ΝΕΦΡΙΚΗ ΟΝΑ: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NSAIDs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ACEIs, AT1-blockers,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Ciclosporin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Tarcolimus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Αγγειο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-διασταλτικά (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hydralazine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minoxidil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diazoxide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calcium-channel blockers, etc)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ΣΩΛΗΝΑΡΙΑΚΗ ΒΛΑΒΗ: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Αμινογλυκοσίδες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Σκιαγραφικά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Cis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-platinum,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Μυθραμικίνη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Αμφοτερικίνη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-Β, κ.λπ.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ΔΙΑΜΕΣΗ ΝΕΦΡΙΤΙΔΑ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(αντίδραση υπερευαισθησίας): πενικιλίνη,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μεθικιλίνη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αμπικιλίνη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ριφαμπικίνη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σιμετιδίνη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θειαζίδες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αλλοπουρινόλη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κεφαλοσπορίνες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σιπροφλοξασίνη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NSAIDs,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κ.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λπ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ΡΑΒΔΟΜΥΟΛΥΣΗ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Στατίνες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Βαρβιτουρικά,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Διαζεπάμη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ΣΠΕΙΡΑΜΑΤΟΠΑΘΕΙΑ: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Χρυσός,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Πενικιλαμίνη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Καπτοπρίλη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Λίθιο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NSAIDs etc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ΕΝΔΟΣΩΛΗΝΑΡΙΑΚΗ ΑΠΟΦΡΑΞΗ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Aciclovir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Methoxetrate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Sulfanilamide,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Triamterene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Indinavir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Foscarnet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Ganciclovir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381000"/>
            <a:ext cx="762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Θεραπευτικές προτεραιότητες στην ΟΝΑ (Ι)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81000" y="13716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Εντόπισε και ανέταξε τις προ-νεφρικές και </a:t>
            </a:r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μετα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-νεφρικές  αιτίες ΟΝΑ.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Ενυδάτωση με προσοχή.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Κεντρική φλεβική γραμμή: καλύτερη εκτίμηση της ενυδάτωσης, δυνατότητα αιμοκάθαρσης εάν εγκατασταθεί πνευμονικό οίδημα. 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1000" y="3657600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Βελτίωσε την καρδιακή παροχή και τη νεφρική ροή αίματος.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Dopamine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«νεφρολογική δόση» (1-5 μ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g / Kg / min)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[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ινότροπη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δράση – νεφρική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αγγειο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χάλαση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].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Τυφλές, τυχαιοποιημένες μελέτες δεν έδειξαν όφελος ως προς την θνησιμότητα ή την ανάταξη της νεφρικής λειτουργίας.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Προσωπική άποψη: σε ασθενή με μειωμένη καρδιακή παροχή-υπόταση, μπορεί να ωφελήσει.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381000"/>
            <a:ext cx="781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Θεραπευτικές προτεραιότητες στην ΟΝΑ (ΙΙ)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28600" y="2133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Επανεξέτασε τη φαρμακευτική αγωγή του ασθενούς.</a:t>
            </a:r>
          </a:p>
          <a:p>
            <a:pPr>
              <a:buFont typeface="Wingdings" pitchFamily="2" charset="2"/>
              <a:buChar char="ü"/>
            </a:pPr>
            <a:endParaRPr lang="el-GR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Διακοπή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νεφρο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-τοξικών  φαρμάκων.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Προσάρμοσε τη δοσολογία, όπου χρειάζεται, στο βαθμό της νεφρικής ανεπάρκειας.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Μέτρησε στάθμη στο αίμα και προσάρμοζε συχνά τη δόση, όπου χρειάζεται.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1000" y="502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Μέτρηση προσλαμβανόμενων-αποβαλλόμενων υγρών και καθημερινή ζύγιση του ασθενούς.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914400"/>
            <a:ext cx="861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Προσπάθησε να αποκαταστήσεις – αυξήσεις την διούρηση του ασθενούς.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Αφού βεβαιωθείς ότι ο ασθενής είναι ευ-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βολεμικός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υπερ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υδατωμένος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μια ή περισσότερες ώσεις 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φουροσεμίδης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i.v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π.χ. 5-6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amp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Lasix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i.v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 ασθενή με 3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mg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κρεατινίνη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ορού).</a:t>
            </a:r>
          </a:p>
          <a:p>
            <a:pPr lvl="1"/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Μελέτες έδειξαν ότι αν και η ολική πρόγνωση δεν βελτιώνεται, σε μερικές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ολιγουρικές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μορφές ΟΝΑ μπορεί να αποκατασταθεί η διούρηση.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 χειρισμός ασθενούς με μη-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ολιγουρική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ΟΝΑ γίνεται πιο εύκολα με λιγότερες επιπλοκές.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57200" y="50292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Ραβδομυόλυση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(ιδιαίτερα στη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μετα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-τραυματική): χορήγηση μεγάλου όγκου υγρών [μέχρι και 10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/24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ωρο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] και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αλκαλοποίηση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ούρων [μέρος των υγρών,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διττανθρακικά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].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Αλκαλοποίηση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ούρων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σημαντική σε πολλαπλού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μυέλωμα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σύνδρομο λύσης όγκων μετά χημειοθεραπεία.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3400" y="228600"/>
            <a:ext cx="801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Θεραπευτικές προτεραιότητες στην ΟΝΑ (ΙΙΙ)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228600"/>
            <a:ext cx="786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Θεραπευτικές προτεραιότητες στην ΟΝΑ (Ι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81000" y="1143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Εντόπισε και αντιμετώπισε τις επικίνδυνες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επιπλοκές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υπερκαλιαιμία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υπονατριαιμία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, οξέωση, 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υπερφωσφαταιμία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, πνευμονικό οίδημα.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57200" y="2514600"/>
            <a:ext cx="784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Υποστήριξε τη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θρέψη του ασθενούς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: θερμιδική κάλυψη, περιορισμός καλίου, 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φωσφώρου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81000" y="3581400"/>
            <a:ext cx="83487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Εντόπισε και αντιμετώπισε αποτελεσματικά τις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λοιμώξεις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Περιποίηση και αλλαγή καθετήρων.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4800" y="5105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Πρόληψη, διάγνωση και αντιμετώπιση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αιμορραγικών επιπλοκών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γαστρο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-προστασία, διακοπή ασπιρίνης, μετάγγιση όπου χρειάζεται.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Στρογγυλεμένο ορθογώνιο"/>
          <p:cNvSpPr/>
          <p:nvPr/>
        </p:nvSpPr>
        <p:spPr>
          <a:xfrm>
            <a:off x="3124200" y="4876800"/>
            <a:ext cx="1295400" cy="228600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572000" y="5105400"/>
            <a:ext cx="1066800" cy="228600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886200" y="5562600"/>
            <a:ext cx="685800" cy="228600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762000" y="228600"/>
            <a:ext cx="769954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Προβληματικός ο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ορισμός…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ΟΞΕΙΑ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ΝΕΦΡΙΚΗ ΒΛΑΒΗ </a:t>
            </a:r>
          </a:p>
          <a:p>
            <a:pPr algn="ctr"/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Acute Kidney Injury) -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200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09600" y="609600"/>
            <a:ext cx="7848600" cy="575542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Ενδείξεις Αιμοκάθαρσης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l-GR" sz="3200" dirty="0" smtClean="0">
                <a:solidFill>
                  <a:srgbClr val="FF0000"/>
                </a:solidFill>
                <a:latin typeface="Comic Sans MS" pitchFamily="66" charset="0"/>
              </a:rPr>
              <a:t>σε Οξεία Νεφρική Ανεπάρκεια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Υπερφόρτωση με υγρά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(επαπειλούμενο πνευμονικό οίδημα)**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el-GR" sz="2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l-GR" sz="2800" dirty="0" err="1" smtClean="0">
                <a:solidFill>
                  <a:srgbClr val="FF0000"/>
                </a:solidFill>
                <a:latin typeface="Comic Sans MS" pitchFamily="66" charset="0"/>
              </a:rPr>
              <a:t>Υπερκαλιαιμία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(K &gt; 6.5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mEq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/L)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Μεταβολική οξέωση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Ph &lt; 7.1)</a:t>
            </a:r>
            <a:endParaRPr lang="el-GR" sz="2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Ουραιμική συνδρομή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(περικαρδίτιδα, νευροπάθεια, πτώση του επιπέδου συνείδησης, ναυτία-έμετοι)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Σοβαρή </a:t>
            </a:r>
            <a:r>
              <a:rPr lang="el-GR" sz="2800" dirty="0" err="1" smtClean="0">
                <a:solidFill>
                  <a:srgbClr val="FF0000"/>
                </a:solidFill>
                <a:latin typeface="Comic Sans MS" pitchFamily="66" charset="0"/>
              </a:rPr>
              <a:t>υπονατριαιμία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(&lt; 120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mEq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/ L)</a:t>
            </a:r>
            <a:endParaRPr lang="el-GR" sz="2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ή άλλης μεθόδου </a:t>
            </a:r>
            <a:r>
              <a:rPr lang="el-GR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εξωνεφρικής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κάθαρσης.</a:t>
            </a:r>
          </a:p>
          <a:p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** που δεν απαντά σε υψηλές δόσεις διουρητικών.</a:t>
            </a:r>
          </a:p>
        </p:txBody>
      </p:sp>
      <p:sp>
        <p:nvSpPr>
          <p:cNvPr id="3" name="2 - TextBox"/>
          <p:cNvSpPr txBox="1"/>
          <p:nvPr/>
        </p:nvSpPr>
        <p:spPr>
          <a:xfrm rot="19485167">
            <a:off x="1444814" y="3073050"/>
            <a:ext cx="550343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ΣΥΜΠΤΩΜΑΤΙΚΗ ΘΕΡΑΠΕΙΑ</a:t>
            </a:r>
            <a:endParaRPr lang="el-GR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00013"/>
            <a:ext cx="84582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1828800" y="5105400"/>
            <a:ext cx="6477000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1828800" y="4572000"/>
            <a:ext cx="25908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5400000">
            <a:off x="8039894" y="5371306"/>
            <a:ext cx="533400" cy="158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5400000">
            <a:off x="3810794" y="51046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1828800" y="4876800"/>
            <a:ext cx="3581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rot="5400000">
            <a:off x="5029994" y="5257006"/>
            <a:ext cx="7620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Στρογγυλεμένο ορθογώνιο"/>
          <p:cNvSpPr/>
          <p:nvPr/>
        </p:nvSpPr>
        <p:spPr>
          <a:xfrm>
            <a:off x="381000" y="1219200"/>
            <a:ext cx="685800" cy="3657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Στρογγυλεμένο ορθογώνιο"/>
          <p:cNvSpPr/>
          <p:nvPr/>
        </p:nvSpPr>
        <p:spPr>
          <a:xfrm>
            <a:off x="3352800" y="6172200"/>
            <a:ext cx="3352800" cy="5334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1828800" y="3581400"/>
            <a:ext cx="914400" cy="1588"/>
          </a:xfrm>
          <a:prstGeom prst="straightConnector1">
            <a:avLst/>
          </a:prstGeom>
          <a:ln w="38100">
            <a:prstDash val="sysDot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rot="5400000">
            <a:off x="1714500" y="4610100"/>
            <a:ext cx="2057400" cy="1588"/>
          </a:xfrm>
          <a:prstGeom prst="line">
            <a:avLst/>
          </a:prstGeom>
          <a:ln w="38100"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1828800" y="2514600"/>
            <a:ext cx="381000" cy="1588"/>
          </a:xfrm>
          <a:prstGeom prst="straightConnector1">
            <a:avLst/>
          </a:prstGeom>
          <a:ln w="38100">
            <a:prstDash val="sysDot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 rot="5400000">
            <a:off x="686594" y="4114006"/>
            <a:ext cx="3048000" cy="1588"/>
          </a:xfrm>
          <a:prstGeom prst="line">
            <a:avLst/>
          </a:prstGeom>
          <a:ln w="38100"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5800" y="4876800"/>
            <a:ext cx="2900153" cy="36933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Cockcroft-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Gault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equation</a:t>
            </a:r>
            <a:endParaRPr lang="el-GR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85800" y="5334000"/>
            <a:ext cx="7391400" cy="1323439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                                      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(140 - age)  x  lean body weight [kg] </a:t>
            </a:r>
            <a:b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CCr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mL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/min)    =    ————————————————— </a:t>
            </a:r>
            <a:b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                                      Cr [mg/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dL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]  x  72 </a:t>
            </a: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endParaRPr lang="el-GR" sz="2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98077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4648200" y="1752600"/>
            <a:ext cx="4267200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Symbol"/>
              <a:buChar char="­"/>
            </a:pP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0.5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mg/dl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όταν η αρχική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κρεατινίνη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είναι 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 1,9 </a:t>
            </a:r>
          </a:p>
          <a:p>
            <a:pPr>
              <a:buFont typeface="Symbol"/>
              <a:buChar char="­"/>
            </a:pP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1.0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mg/dl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όταν η αρχική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κρεατινίνη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είναι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2.0-4.9</a:t>
            </a:r>
          </a:p>
          <a:p>
            <a:pPr>
              <a:buFont typeface="Symbol"/>
              <a:buChar char="­"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1.5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mg/dl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όταν η αρχική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κρεατινίνη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είναι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&gt; 5</a:t>
            </a:r>
          </a:p>
          <a:p>
            <a:pPr>
              <a:buFont typeface="Symbol"/>
              <a:buChar char="­"/>
            </a:pPr>
            <a:endParaRPr lang="el-GR" sz="2400" b="1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Am J Med 1983; 74: 243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86000" y="152400"/>
            <a:ext cx="5182829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Προβληματικός ο ορισμός…</a:t>
            </a:r>
            <a:endParaRPr lang="en-US" sz="3200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990600" y="3581400"/>
            <a:ext cx="3276600" cy="457200"/>
          </a:xfrm>
          <a:prstGeom prst="round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990600" y="2743200"/>
            <a:ext cx="3276600" cy="1295400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990600" y="1371600"/>
            <a:ext cx="3505200" cy="2667000"/>
          </a:xfrm>
          <a:prstGeom prst="roundRect">
            <a:avLst/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57201" y="609600"/>
            <a:ext cx="8229600" cy="53860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Στοιχεία επιδημιολογίας…</a:t>
            </a: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Οξεία Νεφρική Ανεπάρκεια: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1%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των εισαγωγών σε Νοσοκομεία.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Οξεία Νεφρική Ανεπάρκεια: Επιπλοκή στο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7%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των νοσηλευόμενων ασθενών.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Αυξανόμενη η επίπτωση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τα τελευταία χρόνια.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Σε σοβαρού βαθμού ΟΝΑ η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ενδο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-νοσοκομειακή θνητότητα φθάνει το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50%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Σε ασθενείς με σηψαιμία η θνητότητα μπορεί να φθάσει και το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75%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" contrast="-1000"/>
          </a:blip>
          <a:srcRect/>
          <a:stretch>
            <a:fillRect/>
          </a:stretch>
        </p:blipFill>
        <p:spPr bwMode="auto">
          <a:xfrm>
            <a:off x="838200" y="838200"/>
            <a:ext cx="7488401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"/>
            <a:ext cx="7162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6248400"/>
            <a:ext cx="5095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3048000" y="1981200"/>
            <a:ext cx="205857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Font typeface="Symbol"/>
              <a:buChar char="­"/>
            </a:pP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Ηλικία</a:t>
            </a:r>
          </a:p>
          <a:p>
            <a:pPr>
              <a:buFont typeface="Symbol"/>
              <a:buChar char="­"/>
            </a:pP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Συν-νοσηρότητα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608783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15000"/>
            <a:ext cx="3662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172200"/>
            <a:ext cx="213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- Στρογγυλεμένο ορθογώνιο"/>
          <p:cNvSpPr/>
          <p:nvPr/>
        </p:nvSpPr>
        <p:spPr>
          <a:xfrm>
            <a:off x="3276600" y="4343400"/>
            <a:ext cx="1981200" cy="990600"/>
          </a:xfrm>
          <a:prstGeom prst="roundRect">
            <a:avLst/>
          </a:prstGeom>
          <a:solidFill>
            <a:schemeClr val="accent5">
              <a:lumMod val="75000"/>
              <a:alpha val="48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562600" y="2895600"/>
            <a:ext cx="1752600" cy="251460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2404</Words>
  <Application>Microsoft Office PowerPoint</Application>
  <PresentationFormat>Προβολή στην οθόνη (4:3)</PresentationFormat>
  <Paragraphs>350</Paragraphs>
  <Slides>40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Θέμα του Office</vt:lpstr>
      <vt:lpstr>Οξεία Νεφρική Ανεπάρκεια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Tsirpanlis</dc:creator>
  <cp:lastModifiedBy>G.Tsirpanlis</cp:lastModifiedBy>
  <cp:revision>408</cp:revision>
  <dcterms:created xsi:type="dcterms:W3CDTF">2008-11-29T16:10:59Z</dcterms:created>
  <dcterms:modified xsi:type="dcterms:W3CDTF">2009-01-12T22:39:13Z</dcterms:modified>
</cp:coreProperties>
</file>