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8"/>
  </p:handoutMasterIdLst>
  <p:sldIdLst>
    <p:sldId id="256" r:id="rId2"/>
    <p:sldId id="257" r:id="rId3"/>
    <p:sldId id="258" r:id="rId4"/>
    <p:sldId id="299" r:id="rId5"/>
    <p:sldId id="259" r:id="rId6"/>
    <p:sldId id="301" r:id="rId7"/>
    <p:sldId id="302" r:id="rId8"/>
    <p:sldId id="260" r:id="rId9"/>
    <p:sldId id="300" r:id="rId10"/>
    <p:sldId id="261" r:id="rId11"/>
    <p:sldId id="262" r:id="rId12"/>
    <p:sldId id="263" r:id="rId13"/>
    <p:sldId id="264" r:id="rId14"/>
    <p:sldId id="266" r:id="rId15"/>
    <p:sldId id="265" r:id="rId16"/>
    <p:sldId id="267" r:id="rId17"/>
    <p:sldId id="268" r:id="rId18"/>
    <p:sldId id="269" r:id="rId19"/>
    <p:sldId id="270" r:id="rId20"/>
    <p:sldId id="298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4" r:id="rId43"/>
    <p:sldId id="295" r:id="rId44"/>
    <p:sldId id="293" r:id="rId45"/>
    <p:sldId id="297" r:id="rId46"/>
    <p:sldId id="296" r:id="rId47"/>
  </p:sldIdLst>
  <p:sldSz cx="9144000" cy="6858000" type="screen4x3"/>
  <p:notesSz cx="6858000" cy="100520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8BD80-B9B8-4158-BCAD-28BD0BC2FDB4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54722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54722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052AE-F464-4B38-85DD-D768C6946A3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-25400" y="0"/>
            <a:ext cx="9163050" cy="7027863"/>
            <a:chOff x="-16" y="0"/>
            <a:chExt cx="5772" cy="4427"/>
          </a:xfrm>
        </p:grpSpPr>
        <p:grpSp>
          <p:nvGrpSpPr>
            <p:cNvPr id="3" name="Group 98"/>
            <p:cNvGrpSpPr>
              <a:grpSpLocks/>
            </p:cNvGrpSpPr>
            <p:nvPr userDrawn="1"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4" name="Group 9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3172" name="Freeform 100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73" name="Freeform 101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5" name="Group 10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3175" name="Freeform 103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76" name="Freeform 104"/>
                <p:cNvSpPr>
                  <a:spLocks/>
                </p:cNvSpPr>
                <p:nvPr/>
              </p:nvSpPr>
              <p:spPr bwMode="hidden">
                <a:xfrm>
                  <a:off x="3228" y="2119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6" name="Group 10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4"/>
                <a:chOff x="1130" y="1"/>
                <a:chExt cx="385" cy="4308"/>
              </a:xfrm>
            </p:grpSpPr>
            <p:sp>
              <p:nvSpPr>
                <p:cNvPr id="3178" name="Freeform 106"/>
                <p:cNvSpPr>
                  <a:spLocks/>
                </p:cNvSpPr>
                <p:nvPr/>
              </p:nvSpPr>
              <p:spPr bwMode="hidden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79" name="Freeform 107"/>
                <p:cNvSpPr>
                  <a:spLocks/>
                </p:cNvSpPr>
                <p:nvPr/>
              </p:nvSpPr>
              <p:spPr bwMode="hidden">
                <a:xfrm>
                  <a:off x="1237" y="2174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80" name="Freeform 108"/>
                <p:cNvSpPr>
                  <a:spLocks/>
                </p:cNvSpPr>
                <p:nvPr/>
              </p:nvSpPr>
              <p:spPr bwMode="hidden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81" name="Freeform 109"/>
                <p:cNvSpPr>
                  <a:spLocks/>
                </p:cNvSpPr>
                <p:nvPr/>
              </p:nvSpPr>
              <p:spPr bwMode="hidden">
                <a:xfrm>
                  <a:off x="1255" y="2644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7" name="Group 11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3183" name="Freeform 111"/>
                <p:cNvSpPr>
                  <a:spLocks/>
                </p:cNvSpPr>
                <p:nvPr/>
              </p:nvSpPr>
              <p:spPr bwMode="hidden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84" name="Freeform 112"/>
                <p:cNvSpPr>
                  <a:spLocks/>
                </p:cNvSpPr>
                <p:nvPr/>
              </p:nvSpPr>
              <p:spPr bwMode="hidden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8" name="Group 11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3186" name="Freeform 114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87" name="Freeform 115"/>
                <p:cNvSpPr>
                  <a:spLocks/>
                </p:cNvSpPr>
                <p:nvPr/>
              </p:nvSpPr>
              <p:spPr bwMode="hidden">
                <a:xfrm>
                  <a:off x="3228" y="2119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3188" name="Freeform 116"/>
              <p:cNvSpPr>
                <a:spLocks/>
              </p:cNvSpPr>
              <p:nvPr/>
            </p:nvSpPr>
            <p:spPr bwMode="hidden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189" name="Freeform 117"/>
              <p:cNvSpPr>
                <a:spLocks/>
              </p:cNvSpPr>
              <p:nvPr/>
            </p:nvSpPr>
            <p:spPr bwMode="hidden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190" name="Freeform 118"/>
              <p:cNvSpPr>
                <a:spLocks/>
              </p:cNvSpPr>
              <p:nvPr/>
            </p:nvSpPr>
            <p:spPr bwMode="hidden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191" name="Freeform 119"/>
              <p:cNvSpPr>
                <a:spLocks/>
              </p:cNvSpPr>
              <p:nvPr/>
            </p:nvSpPr>
            <p:spPr bwMode="hidden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192" name="Freeform 120"/>
              <p:cNvSpPr>
                <a:spLocks/>
              </p:cNvSpPr>
              <p:nvPr/>
            </p:nvSpPr>
            <p:spPr bwMode="hidden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9" name="Group 12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3194" name="Freeform 122"/>
                <p:cNvSpPr>
                  <a:spLocks/>
                </p:cNvSpPr>
                <p:nvPr/>
              </p:nvSpPr>
              <p:spPr bwMode="hidden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95" name="Freeform 123"/>
                <p:cNvSpPr>
                  <a:spLocks/>
                </p:cNvSpPr>
                <p:nvPr/>
              </p:nvSpPr>
              <p:spPr bwMode="hidden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96" name="Freeform 124"/>
                <p:cNvSpPr>
                  <a:spLocks/>
                </p:cNvSpPr>
                <p:nvPr/>
              </p:nvSpPr>
              <p:spPr bwMode="hidden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97" name="Freeform 125"/>
                <p:cNvSpPr>
                  <a:spLocks/>
                </p:cNvSpPr>
                <p:nvPr/>
              </p:nvSpPr>
              <p:spPr bwMode="hidden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198" name="Freeform 126"/>
                <p:cNvSpPr>
                  <a:spLocks/>
                </p:cNvSpPr>
                <p:nvPr/>
              </p:nvSpPr>
              <p:spPr bwMode="hidden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0" name="Group 12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3200" name="Freeform 12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01" name="Freeform 12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02" name="Freeform 13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03" name="Freeform 13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04" name="Freeform 13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1" name="Group 13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3206" name="Freeform 134"/>
                <p:cNvSpPr>
                  <a:spLocks/>
                </p:cNvSpPr>
                <p:nvPr/>
              </p:nvSpPr>
              <p:spPr bwMode="hidden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07" name="Freeform 135"/>
                <p:cNvSpPr>
                  <a:spLocks/>
                </p:cNvSpPr>
                <p:nvPr/>
              </p:nvSpPr>
              <p:spPr bwMode="hidden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08" name="Freeform 136"/>
                <p:cNvSpPr>
                  <a:spLocks/>
                </p:cNvSpPr>
                <p:nvPr/>
              </p:nvSpPr>
              <p:spPr bwMode="hidden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09" name="Freeform 137"/>
                <p:cNvSpPr>
                  <a:spLocks/>
                </p:cNvSpPr>
                <p:nvPr/>
              </p:nvSpPr>
              <p:spPr bwMode="hidden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2" name="Group 13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3211" name="Freeform 139"/>
                <p:cNvSpPr>
                  <a:spLocks/>
                </p:cNvSpPr>
                <p:nvPr/>
              </p:nvSpPr>
              <p:spPr bwMode="hidden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12" name="Freeform 140"/>
                <p:cNvSpPr>
                  <a:spLocks/>
                </p:cNvSpPr>
                <p:nvPr/>
              </p:nvSpPr>
              <p:spPr bwMode="hidden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3" name="Group 141"/>
              <p:cNvGrpSpPr>
                <a:grpSpLocks/>
              </p:cNvGrpSpPr>
              <p:nvPr/>
            </p:nvGrpSpPr>
            <p:grpSpPr bwMode="auto">
              <a:xfrm>
                <a:off x="2956" y="1201"/>
                <a:ext cx="1762" cy="1448"/>
                <a:chOff x="3387" y="1456"/>
                <a:chExt cx="1707" cy="1402"/>
              </a:xfrm>
            </p:grpSpPr>
            <p:sp>
              <p:nvSpPr>
                <p:cNvPr id="3214" name="Freeform 142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15" name="Freeform 143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16" name="Freeform 144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3217" name="Freeform 145"/>
              <p:cNvSpPr>
                <a:spLocks/>
              </p:cNvSpPr>
              <p:nvPr/>
            </p:nvSpPr>
            <p:spPr bwMode="hidden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18" name="Freeform 146"/>
              <p:cNvSpPr>
                <a:spLocks/>
              </p:cNvSpPr>
              <p:nvPr/>
            </p:nvSpPr>
            <p:spPr bwMode="hidden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19" name="Freeform 147"/>
              <p:cNvSpPr>
                <a:spLocks/>
              </p:cNvSpPr>
              <p:nvPr/>
            </p:nvSpPr>
            <p:spPr bwMode="hidden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4" name="Group 148"/>
              <p:cNvGrpSpPr>
                <a:grpSpLocks/>
              </p:cNvGrpSpPr>
              <p:nvPr/>
            </p:nvGrpSpPr>
            <p:grpSpPr bwMode="auto">
              <a:xfrm>
                <a:off x="4358" y="2718"/>
                <a:ext cx="1200" cy="986"/>
                <a:chOff x="3387" y="1456"/>
                <a:chExt cx="1707" cy="1402"/>
              </a:xfrm>
            </p:grpSpPr>
            <p:sp>
              <p:nvSpPr>
                <p:cNvPr id="3221" name="Freeform 149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22" name="Freeform 150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23" name="Freeform 151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5" name="Group 152"/>
              <p:cNvGrpSpPr>
                <a:grpSpLocks/>
              </p:cNvGrpSpPr>
              <p:nvPr/>
            </p:nvGrpSpPr>
            <p:grpSpPr bwMode="auto">
              <a:xfrm>
                <a:off x="1478" y="3479"/>
                <a:ext cx="930" cy="764"/>
                <a:chOff x="3387" y="1456"/>
                <a:chExt cx="1707" cy="1402"/>
              </a:xfrm>
            </p:grpSpPr>
            <p:sp>
              <p:nvSpPr>
                <p:cNvPr id="3225" name="Freeform 153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26" name="Freeform 154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27" name="Freeform 155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3228" name="Freeform 156"/>
              <p:cNvSpPr>
                <a:spLocks/>
              </p:cNvSpPr>
              <p:nvPr/>
            </p:nvSpPr>
            <p:spPr bwMode="hidden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29" name="Freeform 157"/>
              <p:cNvSpPr>
                <a:spLocks/>
              </p:cNvSpPr>
              <p:nvPr/>
            </p:nvSpPr>
            <p:spPr bwMode="hidden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30" name="Freeform 158"/>
              <p:cNvSpPr>
                <a:spLocks/>
              </p:cNvSpPr>
              <p:nvPr/>
            </p:nvSpPr>
            <p:spPr bwMode="hidden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31" name="Freeform 159"/>
              <p:cNvSpPr>
                <a:spLocks/>
              </p:cNvSpPr>
              <p:nvPr/>
            </p:nvSpPr>
            <p:spPr bwMode="hidden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32" name="Freeform 160"/>
              <p:cNvSpPr>
                <a:spLocks/>
              </p:cNvSpPr>
              <p:nvPr/>
            </p:nvSpPr>
            <p:spPr bwMode="hidden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33" name="Freeform 161"/>
              <p:cNvSpPr>
                <a:spLocks/>
              </p:cNvSpPr>
              <p:nvPr/>
            </p:nvSpPr>
            <p:spPr bwMode="hidden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34" name="Freeform 162"/>
              <p:cNvSpPr>
                <a:spLocks/>
              </p:cNvSpPr>
              <p:nvPr/>
            </p:nvSpPr>
            <p:spPr bwMode="hidden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35" name="Freeform 163"/>
              <p:cNvSpPr>
                <a:spLocks/>
              </p:cNvSpPr>
              <p:nvPr/>
            </p:nvSpPr>
            <p:spPr bwMode="hidden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36" name="Freeform 164"/>
              <p:cNvSpPr>
                <a:spLocks/>
              </p:cNvSpPr>
              <p:nvPr/>
            </p:nvSpPr>
            <p:spPr bwMode="hidden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37" name="Freeform 165"/>
              <p:cNvSpPr>
                <a:spLocks/>
              </p:cNvSpPr>
              <p:nvPr/>
            </p:nvSpPr>
            <p:spPr bwMode="hidden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6" name="Group 166"/>
              <p:cNvGrpSpPr>
                <a:grpSpLocks/>
              </p:cNvGrpSpPr>
              <p:nvPr/>
            </p:nvGrpSpPr>
            <p:grpSpPr bwMode="auto">
              <a:xfrm>
                <a:off x="1485" y="2469"/>
                <a:ext cx="930" cy="764"/>
                <a:chOff x="3387" y="1456"/>
                <a:chExt cx="1707" cy="1402"/>
              </a:xfrm>
            </p:grpSpPr>
            <p:sp>
              <p:nvSpPr>
                <p:cNvPr id="3239" name="Freeform 167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40" name="Freeform 168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41" name="Freeform 169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7" name="Group 170"/>
              <p:cNvGrpSpPr>
                <a:grpSpLocks/>
              </p:cNvGrpSpPr>
              <p:nvPr/>
            </p:nvGrpSpPr>
            <p:grpSpPr bwMode="auto">
              <a:xfrm>
                <a:off x="1500" y="90"/>
                <a:ext cx="930" cy="764"/>
                <a:chOff x="3387" y="1456"/>
                <a:chExt cx="1707" cy="1402"/>
              </a:xfrm>
            </p:grpSpPr>
            <p:sp>
              <p:nvSpPr>
                <p:cNvPr id="3243" name="Freeform 171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44" name="Freeform 172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45" name="Freeform 173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3246" name="Freeform 174"/>
              <p:cNvSpPr>
                <a:spLocks/>
              </p:cNvSpPr>
              <p:nvPr/>
            </p:nvSpPr>
            <p:spPr bwMode="hidden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47" name="Freeform 175"/>
              <p:cNvSpPr>
                <a:spLocks/>
              </p:cNvSpPr>
              <p:nvPr/>
            </p:nvSpPr>
            <p:spPr bwMode="hidden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248" name="Freeform 176"/>
              <p:cNvSpPr>
                <a:spLocks/>
              </p:cNvSpPr>
              <p:nvPr/>
            </p:nvSpPr>
            <p:spPr bwMode="hidden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8" name="Group 17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3250" name="Freeform 17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51" name="Freeform 17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52" name="Freeform 18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53" name="Freeform 18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54" name="Freeform 18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9" name="Group 18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3256" name="Freeform 184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3257" name="Freeform 185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3258" name="Rectangle 186"/>
            <p:cNvSpPr>
              <a:spLocks noChangeArrowheads="1"/>
            </p:cNvSpPr>
            <p:nvPr userDrawn="1"/>
          </p:nvSpPr>
          <p:spPr bwMode="gray">
            <a:xfrm>
              <a:off x="740" y="2161"/>
              <a:ext cx="5016" cy="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25400" y="0"/>
            <a:ext cx="9166225" cy="7027863"/>
            <a:chOff x="-16" y="0"/>
            <a:chExt cx="5774" cy="4427"/>
          </a:xfrm>
        </p:grpSpPr>
        <p:grpSp>
          <p:nvGrpSpPr>
            <p:cNvPr id="3" name="Group 8"/>
            <p:cNvGrpSpPr>
              <a:grpSpLocks/>
            </p:cNvGrpSpPr>
            <p:nvPr userDrawn="1"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1037" name="Freeform 13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38" name="Freeform 14"/>
                <p:cNvSpPr>
                  <a:spLocks/>
                </p:cNvSpPr>
                <p:nvPr/>
              </p:nvSpPr>
              <p:spPr bwMode="white">
                <a:xfrm>
                  <a:off x="3228" y="2119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6" name="Group 1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4"/>
                <a:chOff x="1130" y="1"/>
                <a:chExt cx="385" cy="4308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white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white">
                <a:xfrm>
                  <a:off x="1237" y="2174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white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white">
                <a:xfrm>
                  <a:off x="1255" y="2644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1045" name="Freeform 21"/>
                <p:cNvSpPr>
                  <a:spLocks/>
                </p:cNvSpPr>
                <p:nvPr/>
              </p:nvSpPr>
              <p:spPr bwMode="white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white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8" name="Group 2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1048" name="Freeform 24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white">
                <a:xfrm>
                  <a:off x="3228" y="2119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050" name="Freeform 26"/>
              <p:cNvSpPr>
                <a:spLocks/>
              </p:cNvSpPr>
              <p:nvPr/>
            </p:nvSpPr>
            <p:spPr bwMode="white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white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white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white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white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9" name="Group 3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1056" name="Freeform 32"/>
                <p:cNvSpPr>
                  <a:spLocks/>
                </p:cNvSpPr>
                <p:nvPr/>
              </p:nvSpPr>
              <p:spPr bwMode="white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white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white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white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/>
              </p:nvSpPr>
              <p:spPr bwMode="white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0" name="Group 3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1062" name="Freeform 3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1" name="Group 4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1068" name="Freeform 44"/>
                <p:cNvSpPr>
                  <a:spLocks/>
                </p:cNvSpPr>
                <p:nvPr/>
              </p:nvSpPr>
              <p:spPr bwMode="white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/>
              </p:nvSpPr>
              <p:spPr bwMode="white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white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/>
              </p:nvSpPr>
              <p:spPr bwMode="white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2" name="Group 4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1073" name="Freeform 49"/>
                <p:cNvSpPr>
                  <a:spLocks/>
                </p:cNvSpPr>
                <p:nvPr/>
              </p:nvSpPr>
              <p:spPr bwMode="white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white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3" name="Group 51"/>
              <p:cNvGrpSpPr>
                <a:grpSpLocks/>
              </p:cNvGrpSpPr>
              <p:nvPr/>
            </p:nvGrpSpPr>
            <p:grpSpPr bwMode="auto">
              <a:xfrm>
                <a:off x="2956" y="1201"/>
                <a:ext cx="1762" cy="1448"/>
                <a:chOff x="3387" y="1456"/>
                <a:chExt cx="1707" cy="1402"/>
              </a:xfrm>
            </p:grpSpPr>
            <p:sp>
              <p:nvSpPr>
                <p:cNvPr id="1076" name="Freeform 52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079" name="Freeform 55"/>
              <p:cNvSpPr>
                <a:spLocks/>
              </p:cNvSpPr>
              <p:nvPr/>
            </p:nvSpPr>
            <p:spPr bwMode="white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white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white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4" name="Group 58"/>
              <p:cNvGrpSpPr>
                <a:grpSpLocks/>
              </p:cNvGrpSpPr>
              <p:nvPr/>
            </p:nvGrpSpPr>
            <p:grpSpPr bwMode="auto">
              <a:xfrm>
                <a:off x="4358" y="2718"/>
                <a:ext cx="1200" cy="986"/>
                <a:chOff x="3387" y="1456"/>
                <a:chExt cx="1707" cy="1402"/>
              </a:xfrm>
            </p:grpSpPr>
            <p:sp>
              <p:nvSpPr>
                <p:cNvPr id="1083" name="Freeform 59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84" name="Freeform 60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5" name="Group 62"/>
              <p:cNvGrpSpPr>
                <a:grpSpLocks/>
              </p:cNvGrpSpPr>
              <p:nvPr/>
            </p:nvGrpSpPr>
            <p:grpSpPr bwMode="auto">
              <a:xfrm>
                <a:off x="1478" y="3479"/>
                <a:ext cx="930" cy="764"/>
                <a:chOff x="3387" y="1456"/>
                <a:chExt cx="1707" cy="1402"/>
              </a:xfrm>
            </p:grpSpPr>
            <p:sp>
              <p:nvSpPr>
                <p:cNvPr id="1087" name="Freeform 63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88" name="Freeform 64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090" name="Freeform 66"/>
              <p:cNvSpPr>
                <a:spLocks/>
              </p:cNvSpPr>
              <p:nvPr/>
            </p:nvSpPr>
            <p:spPr bwMode="white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white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white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white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white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white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white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white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white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white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6" name="Group 76"/>
              <p:cNvGrpSpPr>
                <a:grpSpLocks/>
              </p:cNvGrpSpPr>
              <p:nvPr/>
            </p:nvGrpSpPr>
            <p:grpSpPr bwMode="auto">
              <a:xfrm>
                <a:off x="1485" y="2469"/>
                <a:ext cx="930" cy="764"/>
                <a:chOff x="3387" y="1456"/>
                <a:chExt cx="1707" cy="1402"/>
              </a:xfrm>
            </p:grpSpPr>
            <p:sp>
              <p:nvSpPr>
                <p:cNvPr id="1101" name="Freeform 77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7" name="Group 80"/>
              <p:cNvGrpSpPr>
                <a:grpSpLocks/>
              </p:cNvGrpSpPr>
              <p:nvPr/>
            </p:nvGrpSpPr>
            <p:grpSpPr bwMode="auto">
              <a:xfrm>
                <a:off x="1500" y="90"/>
                <a:ext cx="930" cy="764"/>
                <a:chOff x="3387" y="1456"/>
                <a:chExt cx="1707" cy="1402"/>
              </a:xfrm>
            </p:grpSpPr>
            <p:sp>
              <p:nvSpPr>
                <p:cNvPr id="1105" name="Freeform 81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sp>
            <p:nvSpPr>
              <p:cNvPr id="1108" name="Freeform 84"/>
              <p:cNvSpPr>
                <a:spLocks/>
              </p:cNvSpPr>
              <p:nvPr/>
            </p:nvSpPr>
            <p:spPr bwMode="white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white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white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18" name="Group 8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1112" name="Freeform 8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  <p:grpSp>
            <p:nvGrpSpPr>
              <p:cNvPr id="19" name="Group 9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1118" name="Freeform 94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1120" name="Rectangle 96"/>
            <p:cNvSpPr>
              <a:spLocks noChangeArrowheads="1"/>
            </p:cNvSpPr>
            <p:nvPr userDrawn="1"/>
          </p:nvSpPr>
          <p:spPr bwMode="gray">
            <a:xfrm>
              <a:off x="813" y="3"/>
              <a:ext cx="4945" cy="95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1" name="Rectangle 97"/>
            <p:cNvSpPr>
              <a:spLocks noChangeArrowheads="1"/>
            </p:cNvSpPr>
            <p:nvPr userDrawn="1"/>
          </p:nvSpPr>
          <p:spPr bwMode="auto">
            <a:xfrm>
              <a:off x="1963" y="908"/>
              <a:ext cx="3793" cy="5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2BDEF97-24B2-4649-B84E-790EF16FC518}" type="datetimeFigureOut">
              <a:rPr lang="el-GR" smtClean="0"/>
              <a:pPr/>
              <a:t>22/5/2011</a:t>
            </a:fld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96320A-7D70-42B4-B4E8-42BAE9BF776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Comic Sans MS" pitchFamily="66" charset="0"/>
                <a:cs typeface="Courier New" pitchFamily="49" charset="0"/>
              </a:rPr>
              <a:t>ΚΛΙΝΙΚΕΣ ΟΔΗΓΙΕΣ ΓΙΑ ΤΙΣ ΛΟΙΜΩΞΕΙΣ ΑΣΘΕΝΩΝ ΥΠΟ ΠΕΡΙΤΟΝΑΪΚΗ ΚΑΘΑΡΣΗ (Ι)</a:t>
            </a:r>
            <a:endParaRPr lang="el-GR" dirty="0">
              <a:latin typeface="Comic Sans MS" pitchFamily="66" charset="0"/>
              <a:cs typeface="Courier New" pitchFamily="49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  <a:cs typeface="Courier New" pitchFamily="49" charset="0"/>
              </a:rPr>
              <a:t>INTERNATIONAL SOCIETY FOR PERITONEAL DIALYSIS</a:t>
            </a:r>
          </a:p>
          <a:p>
            <a:r>
              <a:rPr lang="el-GR" dirty="0" smtClean="0">
                <a:latin typeface="Comic Sans MS" pitchFamily="66" charset="0"/>
                <a:cs typeface="Courier New" pitchFamily="49" charset="0"/>
              </a:rPr>
              <a:t>2010 </a:t>
            </a:r>
            <a:r>
              <a:rPr lang="en-US" dirty="0" smtClean="0">
                <a:latin typeface="Comic Sans MS" pitchFamily="66" charset="0"/>
                <a:cs typeface="Courier New" pitchFamily="49" charset="0"/>
              </a:rPr>
              <a:t>UPDATE</a:t>
            </a:r>
          </a:p>
          <a:p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Λοιμώξεις εξόδου-σήραγγας(Ι)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Πυώδες έκκριμα στο σημείο εξόδου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του περιτοναϊκού καθετήρα δείχνει την παρουσία λοιμώξεως. Η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ερυθρότητα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μπορεί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να υποδεικνύει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ή όχι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λοίμωξη (Τεκμηριωμένη γνώμη).</a:t>
            </a:r>
          </a:p>
          <a:p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Θετική καλλιέργεια χωρίς αλλοιώσεις στο δέρμα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ή πυώδες έκκριμα υποδεικνύει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αποικισμό με μικρόβια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του δέρματος παρά λοίμωξη. Ενδείκνυται η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εντατικοποίηση καθαρισμού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της περιοχής με αντισηπτικά.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Λοιμώξεις εξόδου-σήραγγας(ΙΙ)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λοίμωξη της σήραγγας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μπορεί να εμφανίζεται ως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ερυθρότητα, οίδημα ή τάση πάνω στην υποδόρια πορεία του καθετήρα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ή να μη δίνει σημεία και να χρειάζεται </a:t>
            </a:r>
            <a:r>
              <a:rPr lang="el-GR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υπερηχογραφικό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έλεγχο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Συνήθως εμφανίζεται μαζί με λοίμωξη εξόδου.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Λοιμώξεις εξόδου από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Staphylococcus 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και </a:t>
            </a:r>
            <a:r>
              <a:rPr lang="en-US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Pseudomonas </a:t>
            </a:r>
            <a:r>
              <a:rPr lang="en-US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l-GR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συχνά συνοδεύονται από λοίμωξη σήραγγας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και γι αυτό πρέπει η θεραπευτική τους αντιμετώπιση να είναι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επιθετική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Θεραπευτική αντιμετώπιση λοιμώξεων εξόδου-σήραγγας (Ι)</a:t>
            </a:r>
            <a:endParaRPr lang="el-GR" sz="3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Οι πιο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σοβαρές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και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κοινές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λοιμώξεις που </a:t>
            </a:r>
            <a:r>
              <a:rPr lang="el-GR" sz="39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οδηγούν σε περιτονίτιδα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, οφείλονται σε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Staphylococcus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και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Pseudomonas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και πρέπει να αντιμετωπίζονται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επιθετικά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(Τεκμηριωμένη γνώμη)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Γενικά ενδείκνυται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από του στόματος θεραπεία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με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εξαίρεση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τον ανθεκτικό σε </a:t>
            </a:r>
            <a:r>
              <a:rPr lang="el-GR" dirty="0" err="1" smtClean="0">
                <a:latin typeface="Courier New" pitchFamily="49" charset="0"/>
                <a:cs typeface="Courier New" pitchFamily="49" charset="0"/>
              </a:rPr>
              <a:t>μεθικιλίνη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(MRSA).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Θεραπευτική αντιμετώπιση λοιμώξεων εξόδου-σήραγγας (Ι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Άμεσα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, μετά την λήψη υλικού για καλλιέργεια πρέπει να αρχίσουμε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εμπειρική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ΑΒ-θεραπεία.</a:t>
            </a:r>
          </a:p>
          <a:p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αρχική ΑΒ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να καλύπτει τον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και αν υπάρχει ιστορικό προηγούμενης λοίμωξης και την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P.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Σε ορισμένες περιπτώσεις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-όταν δεν υπάρχει πυώδες έκκριμμα-μπορεί να φθάνει και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εντατική τοπική θεραπεία με ΑΒ αλοιφή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5593695" cy="6480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2 - Στρογγυλεμένο ορθογώνιο"/>
          <p:cNvSpPr/>
          <p:nvPr/>
        </p:nvSpPr>
        <p:spPr>
          <a:xfrm>
            <a:off x="1691680" y="1052736"/>
            <a:ext cx="4896544" cy="288032"/>
          </a:xfrm>
          <a:prstGeom prst="roundRect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6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691680" y="620688"/>
            <a:ext cx="4896544" cy="288032"/>
          </a:xfrm>
          <a:prstGeom prst="roundRect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6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1691680" y="3717032"/>
            <a:ext cx="5328592" cy="288032"/>
          </a:xfrm>
          <a:prstGeom prst="roundRect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6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Θεραπευτική αντιμετώπιση λοιμώξεων εξόδου-σήραγγας (Ι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Ι)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Gram(+)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μικρο-οργανισμοί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πρέπει να καλύπτονται με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πενικιλινούχα ΑΒ ή κεφαλοσπορίνες 1</a:t>
            </a:r>
            <a:r>
              <a:rPr lang="el-GR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ης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γεννειάς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Βανκομυκίνη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πρέπει να φυλάσσεται για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MRSA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Σε δύσκολες λοιμώξεις από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Aureus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μπορεί να προστεθεί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Rifampicin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600 mg/day (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ποτέ ως μονο-θεραπεία)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l-GR" dirty="0" smtClean="0">
                <a:latin typeface="Courier New" pitchFamily="49" charset="0"/>
                <a:cs typeface="Courier New" pitchFamily="49" charset="0"/>
              </a:rPr>
              <a:t>Λοιμώξεις με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P.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είναι δύσκολο να αντιμετωπισθούν και συχνά χρειάζεται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παράταση ΑΒ και 2 αντιβιώσεις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Per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os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l-GR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κινολόνες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είναι τα </a:t>
            </a:r>
            <a:r>
              <a:rPr lang="el-GR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ΑΒ εκλογής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 ως πρώτη ΑΒ </a:t>
            </a:r>
            <a:r>
              <a:rPr lang="el-GR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για </a:t>
            </a:r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P.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aer</a:t>
            </a:r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αλλά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σε συνδιασμό με ένα δεύτερο ΑΒ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 γιατί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γρήγορα αναπτύσσεται ανθεκτικότητα όταν χορηγούνται μόνες τους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Υπενθύμιση: η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σύγχρονη χορήγηση κινολονόνων με </a:t>
            </a:r>
            <a:r>
              <a:rPr lang="en-US" sz="3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sevelamer</a:t>
            </a:r>
            <a:r>
              <a:rPr lang="en-US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πολυσθενή κατιόντα(άλατα ασβεστίου, σιδήρου, μαγνησίου κ.ά)μειώνει την απορρόφηση των πρώτων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. Η χορήγηση – των κινολονών – πρέπει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να προηγείται κατά 2 ώρες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άν η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αποδρομή της λοίμωξης αργεί ή υποστρέφει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ένα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δεύτερο αντι-ψευδομοναδικό ΑΒ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πρέπει να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προστίθεται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I.P 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αμινογλυκοσίδη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κεφταζιδίμη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kumimoji="0" lang="el-GR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κεφεπίμη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, πιπερακικλίνη, ιμιπενέμη-σιλαστίνη ή μεροπενέμη).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Θεραπευτική αντιμετώπιση λοιμώξεων εξόδου-σήραγγας (Ι</a:t>
            </a:r>
            <a:r>
              <a:rPr lang="en-US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V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Οι λοιμώξεις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εξόδου με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S.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aureus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– P.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aeruginosa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τείνουν να επανεμφανίζονται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η 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επανάληψη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των καλλιεργειών 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1-2 εβδομάδες μετά το τέλος της ΑΒ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είναι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απαραίτητη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kumimoji="0" lang="el-G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Ο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υπερηχογραφικός έλεγχος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του καθετήρα μπορεί να βοηθήσει: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υπερηχογενής ζώνη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γύρω από το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εξωτερικό </a:t>
            </a:r>
            <a:r>
              <a:rPr lang="en-US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cuff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ή και η εμπλοκή του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εσωτερικού </a:t>
            </a:r>
            <a:r>
              <a:rPr lang="en-US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cuff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προοιωνίζει φτωχή πρόγνωση.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Θεραπευτική αντιμετώπιση λοιμώξεων εξόδου-σήραγγας (</a:t>
            </a:r>
            <a:r>
              <a:rPr lang="en-US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V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9512" y="1268760"/>
            <a:ext cx="8964488" cy="499715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ΑΒ</a:t>
            </a:r>
            <a:r>
              <a:rPr lang="el-GR" sz="2400" dirty="0" smtClean="0">
                <a:latin typeface="Courier New" pitchFamily="49" charset="0"/>
                <a:cs typeface="Courier New" pitchFamily="49" charset="0"/>
              </a:rPr>
              <a:t> πρέπει να συνεχίζεται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μέχρις ότου η εμφάνιση της εξόδου γίνει φυσιολογική</a:t>
            </a:r>
            <a:r>
              <a:rPr lang="el-GR" sz="2400" dirty="0" smtClean="0">
                <a:latin typeface="Courier New" pitchFamily="49" charset="0"/>
                <a:cs typeface="Courier New" pitchFamily="49" charset="0"/>
              </a:rPr>
              <a:t>.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Δυο εβδομάδες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είναι το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ελάχιστο χρονικό διάστημα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για την χορήγηση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 Ειδικά εάν το μικρόβιο είναι η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P.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aeruginosa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η θεραπεία πρέπει να χορηγείται </a:t>
            </a:r>
            <a:r>
              <a:rPr kumimoji="0" lang="el-G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για </a:t>
            </a:r>
            <a:r>
              <a:rPr kumimoji="0" lang="el-GR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3 εβδομάδες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Αν η παρατεταμένη χορήγηση ΑΒ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–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l-GR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πάνω από 3 εβδομάδες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– αποτύχει στην εκρίζωση του μικροβίου, </a:t>
            </a:r>
            <a:r>
              <a:rPr kumimoji="0" lang="el-GR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ο περιτοναϊκός καθετήρας πρέπει να αντικατασταθεί στον ίδιο χρόνο με την αφαίρεση του προηγούμενου υπό ΑΒ κάλυψη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Η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αφαίρεση του καθετήρα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ενδείκνυται κατά περίπτωση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και γρηγορότερα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όταν υπάρχει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λοίμωξη με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aeruginosa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ή λοίμωξη της σήραγγας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Θεραπευτική αντιμετώπιση λοιμώξεων εξόδου-σήραγγας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V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Ι)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9512" y="1196752"/>
            <a:ext cx="8784976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Σε ασθενή που </a:t>
            </a:r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ενώ έχει ήδη λοίμωξη εξόδου, εμφανιστεί περιτονίτιδα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21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Ή εάν παρουσιαστεί </a:t>
            </a:r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με λοίμωξη εξόδου και περιτονίτιδα συγχρόνως</a:t>
            </a:r>
            <a:r>
              <a:rPr lang="el-GR" sz="21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με τον ίδιο μικρο-οργανισμό 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συνήθως ενδείκνυται </a:t>
            </a:r>
            <a:r>
              <a:rPr lang="el-GR" sz="21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αφαίρεση</a:t>
            </a:r>
            <a:r>
              <a:rPr lang="el-GR" sz="2100" dirty="0" smtClean="0">
                <a:latin typeface="Courier New" pitchFamily="49" charset="0"/>
                <a:cs typeface="Courier New" pitchFamily="49" charset="0"/>
              </a:rPr>
              <a:t> του περιτοναϊκού καθετήρα.</a:t>
            </a:r>
            <a:endParaRPr kumimoji="0" lang="el-GR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Η αφαίρεση πρέπει να γίνει άμεσα </a:t>
            </a:r>
            <a:r>
              <a:rPr kumimoji="0" lang="el-GR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και να μη παρατείνεται η ΑΒ για τις λοιμώξεις με την ελπίδα ότι θα υποχωρήσουν. </a:t>
            </a: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21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Εξαίρεση αποτελεί η λοίμωξη με </a:t>
            </a:r>
            <a:r>
              <a:rPr kumimoji="0" lang="en-US" sz="21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coagulase</a:t>
            </a:r>
            <a:r>
              <a:rPr kumimoji="0" lang="en-US" sz="21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-negative staphylococcus</a:t>
            </a:r>
            <a:r>
              <a:rPr kumimoji="0" lang="el-GR" sz="21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που είναι σχετικά εύκολος στην εκρίζωση</a:t>
            </a:r>
            <a:r>
              <a:rPr kumimoji="0" lang="el-GR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endParaRPr kumimoji="0" lang="el-GR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Η σύγχρονη αφαίρεση και επανατοποθέτηση του καθετήρα 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– με διαφορετικό σημείο εξόδου – ενδείκνυται</a:t>
            </a:r>
            <a:r>
              <a:rPr kumimoji="0" lang="el-GR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για την </a:t>
            </a:r>
            <a:r>
              <a:rPr kumimoji="0" lang="el-GR" sz="21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εκρίζωση δύσκολων λοιμώξεων με </a:t>
            </a:r>
            <a:r>
              <a:rPr lang="en-US" sz="2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P. </a:t>
            </a:r>
            <a:r>
              <a:rPr lang="en-US" sz="21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n-US" sz="2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που υποστρέφουν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l-GR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kumimoji="0" lang="el-GR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Θεραπευτική αντιμετώπιση λοιμώξεων εξόδου-σήραγγας 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V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ΙΙ)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 smtClean="0">
                <a:latin typeface="Comic Sans MS" pitchFamily="66" charset="0"/>
                <a:cs typeface="Courier New" pitchFamily="49" charset="0"/>
              </a:rPr>
              <a:t>Εισαγωγικά (Ι)</a:t>
            </a:r>
            <a:endParaRPr lang="el-GR" dirty="0">
              <a:latin typeface="Comic Sans MS" pitchFamily="66" charset="0"/>
              <a:cs typeface="Courier New" pitchFamily="49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5400600"/>
          </a:xfrm>
        </p:spPr>
        <p:txBody>
          <a:bodyPr>
            <a:noAutofit/>
          </a:bodyPr>
          <a:lstStyle/>
          <a:p>
            <a:r>
              <a:rPr lang="el-GR" sz="2400" dirty="0" smtClean="0">
                <a:latin typeface="Comic Sans MS" pitchFamily="66" charset="0"/>
                <a:cs typeface="Courier New" pitchFamily="49" charset="0"/>
              </a:rPr>
              <a:t>Αν και &lt; 4% των περιτονίτιδων καταλήγουν σε θάνατο, οι περιτονίτιδες είναι 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επιβαρυντικός παράγοντας </a:t>
            </a:r>
            <a:r>
              <a:rPr lang="el-GR" sz="2400" dirty="0" smtClean="0">
                <a:latin typeface="Comic Sans MS" pitchFamily="66" charset="0"/>
                <a:cs typeface="Courier New" pitchFamily="49" charset="0"/>
              </a:rPr>
              <a:t>για το 16% των θανάτων των ασθενών σε περιτοναϊκή κάθαρση (</a:t>
            </a:r>
            <a:r>
              <a:rPr lang="en-US" sz="2400" dirty="0" smtClean="0">
                <a:latin typeface="Comic Sans MS" pitchFamily="66" charset="0"/>
                <a:cs typeface="Courier New" pitchFamily="49" charset="0"/>
              </a:rPr>
              <a:t>Peritoneal Dialysis, PD)</a:t>
            </a:r>
            <a:r>
              <a:rPr lang="el-GR" sz="2400" dirty="0" smtClean="0">
                <a:latin typeface="Comic Sans MS" pitchFamily="66" charset="0"/>
                <a:cs typeface="Courier New" pitchFamily="49" charset="0"/>
              </a:rPr>
              <a:t>.</a:t>
            </a:r>
          </a:p>
          <a:p>
            <a:r>
              <a:rPr lang="el-GR" sz="2400" dirty="0" smtClean="0">
                <a:latin typeface="Comic Sans MS" pitchFamily="66" charset="0"/>
                <a:cs typeface="Courier New" pitchFamily="49" charset="0"/>
              </a:rPr>
              <a:t>Επιπλέον οι σοβαρές και παρατεταμένες περιτονίτιδες οδηγούν συχνά σε 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δυσλειτουργία του περιτόναιου</a:t>
            </a:r>
            <a:r>
              <a:rPr lang="el-GR" sz="2400" dirty="0" smtClean="0">
                <a:latin typeface="Comic Sans MS" pitchFamily="66" charset="0"/>
                <a:cs typeface="Courier New" pitchFamily="49" charset="0"/>
              </a:rPr>
              <a:t> και σε αποτυχία εφαρμογής της </a:t>
            </a:r>
            <a:r>
              <a:rPr lang="en-US" sz="2400" dirty="0" smtClean="0">
                <a:latin typeface="Comic Sans MS" pitchFamily="66" charset="0"/>
                <a:cs typeface="Courier New" pitchFamily="49" charset="0"/>
              </a:rPr>
              <a:t>PD.</a:t>
            </a:r>
          </a:p>
          <a:p>
            <a:r>
              <a:rPr lang="el-GR" sz="2400" dirty="0" smtClean="0">
                <a:latin typeface="Comic Sans MS" pitchFamily="66" charset="0"/>
                <a:cs typeface="Courier New" pitchFamily="49" charset="0"/>
              </a:rPr>
              <a:t>Κλινικές οδηγίες δημοσιεύτηκαν το 1983, 1989, 1993, 1996, 2000 και το 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2005</a:t>
            </a:r>
            <a:r>
              <a:rPr lang="el-GR" sz="2400" dirty="0" smtClean="0">
                <a:latin typeface="Comic Sans MS" pitchFamily="66" charset="0"/>
                <a:cs typeface="Courier New" pitchFamily="49" charset="0"/>
              </a:rPr>
              <a:t>.</a:t>
            </a:r>
          </a:p>
          <a:p>
            <a:r>
              <a:rPr lang="el-GR" sz="2400" dirty="0" smtClean="0">
                <a:latin typeface="Comic Sans MS" pitchFamily="66" charset="0"/>
                <a:cs typeface="Courier New" pitchFamily="49" charset="0"/>
              </a:rPr>
              <a:t>Οδηγίες που δεν τεκμηριώνονται σαφώς βιβλιογραφικά αναγράφονται ως </a:t>
            </a:r>
            <a:r>
              <a:rPr lang="el-GR" sz="2400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«γνώμες»</a:t>
            </a:r>
            <a:r>
              <a:rPr lang="el-GR" sz="2400" dirty="0" smtClean="0">
                <a:latin typeface="Comic Sans MS" pitchFamily="66" charset="0"/>
                <a:cs typeface="Courier New" pitchFamily="49" charset="0"/>
              </a:rPr>
              <a:t> - της ομάδας σύνταξης των οδηγιών.</a:t>
            </a:r>
            <a:endParaRPr lang="el-GR" sz="2400" dirty="0">
              <a:latin typeface="Comic Sans MS" pitchFamily="66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27584" y="1700808"/>
            <a:ext cx="784887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l-GR" sz="48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lang="en-US" sz="48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sz="48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(I)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Ασθενής σε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PD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που παρουσιάζεται με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θολά τα εξερχόμενα υγρά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από την περιτοναϊκή κοιλότητα, πρέπει να υποτεθεί ότι έχει περιτονίτιδα. Η διάγνωση επιβεβαιώνεται με την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μέτρηση κυττάρων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στο περιτοναϊκό υγρό, τον καθορισμό του τύπου και την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καλλιέργεια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(Τεκμηριωμένη γνώμη).</a:t>
            </a:r>
          </a:p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Είναι σημαντικό να αρχίσει η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εμπειρική χορήγηση ΑΒ άμεσα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 Οι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σοβαρές συνέπειες της περιτονίτιδας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(υποτροπή, αφαίρεση καθετήρα, μεταφορά προς αιμοκάθαρση και θάνατος)είναι πιο πιθανό να συμβούν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εάν η αγωγή δεν αρχίσει άμεσα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(Γνώμη).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(I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Οι ασθενείς συνήθως παρουσιάζονται με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θολά υγρά και κοιλιακό άλγος</a:t>
            </a: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 Ακόμα και αν δεν έχουν προλάβει να θολώσουν τα υγρά, η υποψία για περιτονίτιδα πρέπει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να τίθεται.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Άλλες αιτίες κοιλιακού άλγους </a:t>
            </a: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δυσκοιλιότητα,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κωλικός νεφρού ή χοληφόρων, πεπτικό έλκος, παγκρεατίτιδα, διάτρηση εντέρου κ.λπ.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)πρέπει να διερευνώνται σε ασθενή υπό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PD,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κοιλιακό άλγος και διαυγή υγρά</a:t>
            </a: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(I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ΙΙ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Αν και οι ασθενείς παρουσιάζονται συνήθως με σοβαρό άλγος, 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μέτριο ή και καθόλου άλγος παρατηρείται επίσης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Η </a:t>
            </a: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ένταση του άλγους </a:t>
            </a: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φαίνεται πως σχετίζεται με τον </a:t>
            </a: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τύπο του </a:t>
            </a:r>
            <a:r>
              <a:rPr kumimoji="0" lang="el-GR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μικρο</a:t>
            </a: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-οργανισμού</a:t>
            </a: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λιγότερος σε </a:t>
            </a:r>
            <a:r>
              <a:rPr kumimoji="0" lang="el-GR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κοαγκουλάση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-αρνητικό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Staph,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περισσότερος σε </a:t>
            </a:r>
            <a:r>
              <a:rPr lang="en-US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Streptococcus, gram(-)germs, S</a:t>
            </a:r>
            <a:r>
              <a:rPr kumimoji="0" lang="el-GR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aureus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(I</a:t>
            </a:r>
            <a:r>
              <a:rPr lang="en-US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8493415" cy="52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4 - Στρογγυλεμένο ορθογώνιο"/>
          <p:cNvSpPr/>
          <p:nvPr/>
        </p:nvSpPr>
        <p:spPr>
          <a:xfrm>
            <a:off x="971600" y="3356992"/>
            <a:ext cx="3384376" cy="432048"/>
          </a:xfrm>
          <a:prstGeom prst="roundRect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899592" y="5733256"/>
            <a:ext cx="5976664" cy="504056"/>
          </a:xfrm>
          <a:prstGeom prst="roundRect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827584" y="4293096"/>
            <a:ext cx="3024336" cy="432048"/>
          </a:xfrm>
          <a:prstGeom prst="roundRect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(V)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H 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κοιλιά πρέπει αμέσως να αδειάσει και τα υγρά να σταλούν στο εργαστήριο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για μέτρηση κυττάρων, τύπο,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Gram 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χρώση και καλλιέργεια.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Περιτοναϊκό υγρό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με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100 λευκά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αιμοσφαίρια /μ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kumimoji="0" lang="el-GR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μετά από παραμονή στην κοιλιά για 2 ώρες)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και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τουλάχιστον 50% πολυμορφοπύρηνα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είναι ενδεικτικό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περιτονίτιδας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323528" y="3717032"/>
            <a:ext cx="8424936" cy="23762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n-US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V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προσθήκη ηπαρίνης (500 </a:t>
            </a:r>
            <a:r>
              <a:rPr lang="en-US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IU/L)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στο διάλυμα, για την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πρόληψη απόφραξης του καθετήρα από </a:t>
            </a:r>
            <a:r>
              <a:rPr lang="el-GR" sz="3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ινική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, μπορεί να βοηθήσει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Η ηπαρίνη ενδείκνυται επίσης σε περίπτωση </a:t>
            </a:r>
            <a:r>
              <a:rPr kumimoji="0" lang="el-GR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αιμο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-περιτόναιου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 Η μέτρηση κυττάρων-τύπου μπορεί να βοηθήσει στη 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διάκριση του από την περιτονίτιδα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(ερυθρά στο </a:t>
            </a:r>
            <a:r>
              <a:rPr kumimoji="0" lang="el-GR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αιμο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-περιτόναιο)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n-US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V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ΙΙ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Ο αριθμός των κυττάρων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στο θολό υγρό εξαρτάται, εν μέρει,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από τον χρόνο παραμονής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του στην περιτοναϊκή κοιλότητα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Σε ασθενείς που κάνουν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αυτοματοποιημένη </a:t>
            </a:r>
            <a:r>
              <a:rPr lang="en-US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PD (APD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)ο χρόνος αυτός είναι σύντομος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κατά την διάρκεια των νυκτερινών αλλαγών.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Στην παραπάνω περίπτωση 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πρέπει να εκτιμάται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το ποσοστό των πολυμορφοπύρηνων (&gt; 50%)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ακόμα και αν ο συνολικός αριθμός των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WBC 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είναι &lt; 100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Τέλος, εάν ένας 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ασθενής σε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APD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παραμένει χωρίς διάλυμα στην κοιλιά 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κατά την διάρκεια της ημέρας και παρουσιάσει κοιλιακό άλγος πρέπει να γεμίσει με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1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για 1-2 ώρες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και αυτά τα υγρά να αξιολογηθούν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endParaRPr kumimoji="0" lang="el-G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n-US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V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ΙΙΙ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n-US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Gram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χρώση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πρέπει να γίνεται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πάντα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 και συχνά είναι αρνητική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, βοηθάει στον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εντοπισμό μυκήτων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και στην μεθόδευση ταχείας αφαίρεσης του περιτοναϊκού καθετήρα ακολούθως.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Η εμπειρική ΑΒ δεν πρέπει να βασίζεται στην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gram 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χρώση αλλά να καλύπτει τα συνήθη μικρόβια, σύμφωνα με το 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θεραπευτικό πρωτόκολλο της Μονάδας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n-US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IX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844824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ασθενής πρέπει πάντα να ερωτάται 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αν συνέβη κάτι με την εφαρμογή της μεθόδου, ιδιαίτερα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 υπήρξε περίπτωση επιμόλυνσης ή αποσύνδεσης γραμμών-συνδετικών τμημάτων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Επίσης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 υπήρξε πρόσφατη λοίμωξη εξόδου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 ή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Ενδοσκοπική διερεύνηση του γαστρεντερικού ή γυναικολογική εξέταση</a:t>
            </a:r>
            <a:r>
              <a:rPr kumimoji="0" lang="el-GR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ή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Τέλος, </a:t>
            </a:r>
            <a:r>
              <a:rPr lang="el-GR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 προηγήθηκε διάρροια ή δυσκοιλιότητα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.</a:t>
            </a:r>
            <a:endParaRPr kumimoji="0" lang="el-GR" sz="3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  <a:cs typeface="Courier New" pitchFamily="49" charset="0"/>
              </a:rPr>
              <a:t>Εισαγωγικά (ΙΙ)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>
                <a:latin typeface="Comic Sans MS" pitchFamily="66" charset="0"/>
                <a:cs typeface="Courier New" pitchFamily="49" charset="0"/>
              </a:rPr>
              <a:t>Οι οδηγίες περιλαμβάνουν 5 ενότητες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latin typeface="Comic Sans MS" pitchFamily="66" charset="0"/>
                <a:cs typeface="Courier New" pitchFamily="49" charset="0"/>
              </a:rPr>
              <a:t>Αναφέροντας την 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συχνότητα των περιτονίτιδων</a:t>
            </a:r>
            <a:r>
              <a:rPr lang="el-GR" dirty="0" smtClean="0">
                <a:latin typeface="Comic Sans MS" pitchFamily="66" charset="0"/>
                <a:cs typeface="Courier New" pitchFamily="49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Λοιμώξεις εξόδου και σήραγγας </a:t>
            </a:r>
            <a:r>
              <a:rPr lang="el-GR" dirty="0" smtClean="0">
                <a:latin typeface="Comic Sans MS" pitchFamily="66" charset="0"/>
                <a:cs typeface="Courier New" pitchFamily="49" charset="0"/>
              </a:rPr>
              <a:t>περιτοναϊκού καθετήρα.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Αρχική εικόνα και εμπειρικός χειρισμός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 </a:t>
            </a:r>
            <a:r>
              <a:rPr lang="el-GR" dirty="0" smtClean="0">
                <a:latin typeface="Comic Sans MS" pitchFamily="66" charset="0"/>
                <a:cs typeface="Courier New" pitchFamily="49" charset="0"/>
              </a:rPr>
              <a:t>της περιτονίτιδας.</a:t>
            </a:r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Ειδικός</a:t>
            </a:r>
            <a:r>
              <a:rPr lang="el-GR" dirty="0" smtClean="0">
                <a:latin typeface="Comic Sans MS" pitchFamily="66" charset="0"/>
                <a:cs typeface="Courier New" pitchFamily="49" charset="0"/>
              </a:rPr>
              <a:t>-μετά την ταυτοποίηση του μικροοργανισμού- 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θεραπευτικός χειρισμός</a:t>
            </a:r>
            <a:r>
              <a:rPr lang="el-GR" dirty="0" smtClean="0">
                <a:latin typeface="Comic Sans MS" pitchFamily="66" charset="0"/>
                <a:cs typeface="Courier New" pitchFamily="49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latin typeface="Comic Sans MS" pitchFamily="66" charset="0"/>
                <a:cs typeface="Courier New" pitchFamily="49" charset="0"/>
              </a:rPr>
              <a:t>Μελλοντικές 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ερευνητικές κατευθύνσεις</a:t>
            </a:r>
            <a:r>
              <a:rPr lang="el-GR" dirty="0" smtClean="0">
                <a:latin typeface="Comic Sans MS" pitchFamily="66" charset="0"/>
                <a:cs typeface="Courier New" pitchFamily="49" charset="0"/>
              </a:rPr>
              <a:t>. </a:t>
            </a:r>
            <a:endParaRPr lang="el-GR" dirty="0">
              <a:latin typeface="Comic Sans MS" pitchFamily="66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n-US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412776"/>
            <a:ext cx="8424936" cy="5184576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Στην περιτονίτιδα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κοιλιακή ευαισθησία είναι διάχυτη και συχνά συνοδεύεται από αναπήδηση (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rebound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Εντοπισμένο άλγος-ευαισθησία 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υποκρύπτει χειρουργική παθολογία (π.χ. οξεία σκωληκοειδίτιδα).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επισκόπηση του σημείου εξόδου και της σήραγγας 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είναι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απαραίτητη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Όποιο έκκριμα πρέπει να καλλιεργείται ξεχωριστά. 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Η ανάπτυξη του ίδιου </a:t>
            </a:r>
            <a:r>
              <a:rPr lang="el-GR" sz="3600" dirty="0" err="1" smtClean="0">
                <a:latin typeface="Courier New" pitchFamily="49" charset="0"/>
                <a:cs typeface="Courier New" pitchFamily="49" charset="0"/>
              </a:rPr>
              <a:t>μικρο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-οργανισμού δείχνει ως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αιτία της περιτονίτιδας την λοίμωξη εξόδου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Αν και ακτινολογικός έλεγχος της κοιλιάς δεν ενδείκνυται σε όλες τις περιτονίτιδες, αν υπάρχει υποψία και εντοπισθεί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ελεύθερος αέρας κάτω από το διάφραγμα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 υποδεικνύει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διάτρηση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 (αν και μια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μικρή ποσότητα αέρα μπορεί να φανεί στους ασθενείς υπό </a:t>
            </a:r>
            <a:r>
              <a:rPr lang="en-US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PD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Γενική αίματος χρειάζεται σε ασθενή με σημεία σηψαιμίας.</a:t>
            </a:r>
            <a:r>
              <a:rPr lang="el-GR" sz="32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Αρχική εικόνα και εμπειρικός χειρισμός της περιτονίτιδας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n-US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X</a:t>
            </a:r>
            <a:r>
              <a:rPr lang="el-GR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Ασθενείς που διαμένουν σε απομονωμένα σημεία καλό είναι να εκπαιδεύονται ώστε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να αρχίζουν την θεραπεία μόνοι τους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γρήγορη έναρξη θεραπείας έχει μεγάλη σημασία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Πριν την έναρξη της 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είναι απαραίτητο να φυλάσσεται υγρό για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καλλιέργεια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Τα θολά υγρά μπορούν να φυλάσσονται σε ψυγείο και να στέλνονται στο εργαστήριο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Η παραπάνω τακτική ενέχει τον κίνδυνο ψευδώς θετικής διάγνωσης και μη-αναγκαίας λήψης ΑΒ θεραπείας και πρέπει να σταθμίζεται στην κάθε Μονάδα και ασθενή.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188640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Επεξεργασία του δείγματος από το θολό υγρό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0" y="1052736"/>
            <a:ext cx="914400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Οι περιτονίτιδες με καλλιέργεια αρνητική δεν πρέπει να ξεπερνούν το 20% (και σε μεγάλα κέντρα το 10%) των συνολικών επεισοδίων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. Η συνήθης τακτική πρέπει να περιλαμβάνει την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χρήση φιαλών καλλιέργειας αίματος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αλλά όπου χρειάζεται η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φυγοκέντρηση ενός μεγάλου όγκου υγρού (50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ml)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μπορεί να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βελτιώσει τα αποτελέσματα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(Τεκμηριωμένη γνώμη).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dirty="0" smtClean="0">
                <a:latin typeface="Courier New" pitchFamily="49" charset="0"/>
                <a:cs typeface="Courier New" pitchFamily="49" charset="0"/>
              </a:rPr>
              <a:t>Η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ταυτοποίηση του μικρο-οργανισμού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και οι ευαισθησία σε ΑΒ δεν είναι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σημαντικά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μόνο για την θεραπεία αλλά και την ανεύρεση της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πιθανής αιτίας 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που προκάλεσε την περιτονίτιδα.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Τα υγρά πρέπει να φθάνουν το αργότερο σε 6 ώρες στο εργαστήριο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 Αν μένουν περισσότερο καλό είναι να επωάζονται στους 37 βαθμούς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C.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dirty="0" smtClean="0">
                <a:latin typeface="Courier New" pitchFamily="49" charset="0"/>
                <a:cs typeface="Courier New" pitchFamily="49" charset="0"/>
              </a:rPr>
              <a:t>Με την </a:t>
            </a: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φυγοκέντρηση μεγάλου όγκου υγρού και την καλλιέργεια συμπηκνωμένου δείγματος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, το ποσοστό των αρνητικών καλλιεργειών μειώνεται &lt; 5%. Επίσης μειώνειται το χρονικό διάστημα που χρειάζεται για να θετικοποιηθεί η καλλιέργεια.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Εάν η καλλιέργεια παραμένει αρνητική μετά 3-5 ημέρες επώασης αλλά η κλινική διάγνωση είναι ισχυρή, πρέπει να αρχίζουν νέες καλλιέργειες</a:t>
            </a:r>
            <a:r>
              <a:rPr lang="el-GR" dirty="0" smtClean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Εμπειρική επιλογή ΑΒ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l-GR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αρχική ΑΒ θεραπεία </a:t>
            </a: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πρέπει να καλύπτει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τόσο τους 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gram(+)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όσο και τους 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gram(-)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μικροοργανισμούς</a:t>
            </a: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. Η επιτροπή σύνταξης των οδηγιών συνιστά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επιλογή να γίνεται από την κάθε Μονάδα ξεχωριστά</a:t>
            </a: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, βασισμένη στις κατά τόπους ευαισθησίες των μικρο-οργανισμών που συνήθως προκαλούν περιτονίτιδα (Γνώμη).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Οι 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gram(+)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μικρο-οργανισμοί </a:t>
            </a: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θα μπορούσαν να καλυφθούν με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Βανκομυκίνη</a:t>
            </a: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 ή μια κεφαλοσπορίνη και οι </a:t>
            </a:r>
            <a:r>
              <a:rPr lang="en-US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gram(-)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με μια κεφαλοσπορίνη 3</a:t>
            </a:r>
            <a:r>
              <a:rPr lang="el-GR" sz="3600" b="1" baseline="30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ης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γεννιάς</a:t>
            </a: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 ή με αμινογλυκοσίδη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(Τεκμηριωμένη γνώμη)</a:t>
            </a: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Εμπειρική επιλογή ΑΒ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l-GR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lang="en-US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Αν και μια κεφαλοσπορίνη 1</a:t>
            </a:r>
            <a:r>
              <a:rPr lang="el-GR" sz="3600" baseline="30000" dirty="0" smtClean="0">
                <a:latin typeface="Courier New" pitchFamily="49" charset="0"/>
                <a:cs typeface="Courier New" pitchFamily="49" charset="0"/>
              </a:rPr>
              <a:t>ης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 γεννιάς (κεφαζολίνη ή κεφαλοθίνη) μαζί με ένα ΑΒ εναντίον των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Gram(-)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που να καλύπτει και την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P. 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aeruginosa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έχει φανεί το ίδιο αποτελεσματική όσο και ο συνδιασμός Βανκομυκίνη +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gram(-) 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κάλυψη,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πολλά κέντρα προτιμούν την Βανκομυκίνη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 κυρίως λόγω μεγάλων ποσοστών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MRSA</a:t>
            </a: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κάλυψη για </a:t>
            </a:r>
            <a:r>
              <a:rPr lang="en-US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gram(-) 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μπορεί να γίνει με μια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αμινογλυκοσίδη, κεφταζιδίμη, κεφεπίμη (</a:t>
            </a:r>
            <a:r>
              <a:rPr lang="en-US" sz="3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maxipime</a:t>
            </a:r>
            <a:r>
              <a:rPr lang="en-US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ή με μια καρβανεπέμη</a:t>
            </a: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Κινολόνες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 μπορούν να χρησιμοποιηθύν εφ όσον οι ευαισθησίες κάθε κέντρου στα συνήθη μικρόβια για περιτονίτιδα το δικαιολογούν.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Σε ασθενή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αλλεργικό σε κεφαλοσπορίνες 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μπορεί να χορηγηθεί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αζτρεονάμη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tabLst/>
              <a:defRPr/>
            </a:pPr>
            <a:endParaRPr lang="el-GR" sz="36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Εμπειρική επιλογή ΑΒ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l-GR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lang="en-US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I</a:t>
            </a:r>
            <a:r>
              <a:rPr lang="en-US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844824"/>
            <a:ext cx="8229600" cy="475252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Όταν η χορήγηση των ΑΒ γίνεται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διαλειπόντως (σε 1 σάκκο/ημέρα)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 η </a:t>
            </a:r>
            <a:r>
              <a:rPr lang="el-GR" sz="3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παραμονή των υγρών στην κοιλιά πρέπει να είναι 6 ώρες τουλάχιστον</a:t>
            </a: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Βανκομυκίνη και κεφταζιδίμη μπορούν να χορηγηθούν στον ίδιο σάκκο 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εφ όσον το υγρό είναι &gt; 1 λίτρο.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Δεν πρέπει όμως να αναρροφώνται στην ίδια σύριγγα ή να μένουν σε σάκκο με υγρό &lt; 1 λίτρο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Οι </a:t>
            </a:r>
            <a:r>
              <a:rPr lang="el-GR" sz="3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αμινογλυκοσίδες δεν πρέπει να χορηγούνται μαζί με τις πενικιλίνες – στον ίδιο σάκκο</a:t>
            </a:r>
            <a:r>
              <a:rPr lang="el-GR" sz="3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3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Εμπειρική επιλογή ΑΒ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l-GR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lang="en-US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268760"/>
            <a:ext cx="8424936" cy="558924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Με την εμπειρική ΑΒ θεραπεία πιθανώς να εμφανιστούν ανθεκτικότητες σε ΑΒ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όπως οι μεγάλου εύρους κεφαλοσπορίνες και οι κινολόνες</a:t>
            </a:r>
            <a:r>
              <a:rPr lang="el-GR" sz="6200" b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Η αντίσταση κυρίως από μικρο-οργανισμούς όπως </a:t>
            </a:r>
            <a:r>
              <a:rPr lang="en-US" sz="6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enterococci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staphylococci, yeasts, P. species, E. coli, Proteus SP., </a:t>
            </a:r>
            <a:r>
              <a:rPr lang="en-US" sz="6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Providencia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sp., </a:t>
            </a:r>
            <a:r>
              <a:rPr lang="en-US" sz="6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Serratia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sp., </a:t>
            </a:r>
            <a:r>
              <a:rPr lang="en-US" sz="6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Klebsiella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sp., </a:t>
            </a:r>
            <a:r>
              <a:rPr lang="en-US" sz="6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Enterobacter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sp.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πρέπει να παρακολουθείται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l-GR" sz="6200" b="1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Ενώ η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μακράς διάρκειας χορήγηση των αμινογλυκοσιδών μπορεί να αυξήσει τον κίνδυνο ωτοτοξικότητας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, η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χορήγηση για σύντομο διάστημα δεν αυξάνει τον κίνδυνο, ενώ παρέχει μια πολύ καλή κάλυψη για 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gram(-)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με χαμηλό κόστος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Η γενταμυκίνη μια φορά την ημέρα (40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mg IP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σε 2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L)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είναι το ίδιο δραστική όπως σε συνεχή χορήγηση (10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mg IP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σε 2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σε 4 αλλαγές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Δεν υπάρχουν πειστικά δεδομένα ότι η αχορήγηση αμινογλυκοσιδών για 2-3 εβδομάδες μειώνει την υπολειπό μενη νεφρική λειτουργία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Χορήγηση &gt; από 3 εβδομάδες καλό είναι να αποφεύγεται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  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62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Εμπειρική επιλογή ΑΒ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n-US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268760"/>
            <a:ext cx="8424936" cy="460851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κεφεπίμη (</a:t>
            </a:r>
            <a:r>
              <a:rPr lang="en-US" sz="6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maxipime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1g)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δεν διασπάται από τις περισσότερες β-λακταμάσες, διεθνώς, και θεωρητικά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μπορεί να είναι πιο κατάλληλη από την κεφταζιδίμη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υπολειπόμενη νεφρική λειτουργία μπορεί να μειωθεί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με την περιτονίτιδα, ανεξάρτητα αν η Αβθεραπεία είναι επιτυχής αλλά,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συνήθως αποκαθίσταται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μετά την αποδρομή της. Το είδος της ΑΒ δεν φαίνεται να παίζει ρόλο.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18864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Εμπειρική επιλογή ΑΒ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n-US" sz="32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VI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268760"/>
            <a:ext cx="8424936" cy="4608512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Διάφοροι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άλλοι συνδιασμοί ΑΒ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έχουν χρησιμοποιηθεί με επιτυχία.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Μονο-θεραπεία με </a:t>
            </a:r>
            <a:r>
              <a:rPr lang="en-US" sz="6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Imipenem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6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cilastatin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(500 mg IP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με παραμονή για 6 ώρες και μετά 100 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mg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IP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σε κάθε 2 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l).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Η επιτροπή σύνταξης των οδηγιών πιστεύει ότι τέτοιες ΑΒ καλό είναι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να φυλάσσονται για πιο ανθεκτικές περιπτώσεις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Οι κινολόνες 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 </a:t>
            </a:r>
            <a:r>
              <a:rPr lang="en-US" sz="6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os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200" dirty="0" err="1" smtClean="0">
                <a:latin typeface="Courier New" pitchFamily="49" charset="0"/>
                <a:cs typeface="Courier New" pitchFamily="49" charset="0"/>
              </a:rPr>
              <a:t>levofloxacin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250 mg/day, </a:t>
            </a:r>
            <a:r>
              <a:rPr lang="en-US" sz="6200" dirty="0" err="1" smtClean="0">
                <a:latin typeface="Courier New" pitchFamily="49" charset="0"/>
                <a:cs typeface="Courier New" pitchFamily="49" charset="0"/>
              </a:rPr>
              <a:t>pefloxacin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400 mg/day)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φαίνονται ως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μια καλή εναλλακτική θεραπεία για την κάλυψη εναντίον των </a:t>
            </a:r>
            <a:r>
              <a:rPr lang="en-US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gram(-)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μικρο-οργανισμών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6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188640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Χορήγηση και σταθερότητα των ΑΒ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n-US" sz="2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268760"/>
            <a:ext cx="8424936" cy="4608512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Βανκομυκίνη, αμινογλυκοσίδες και κεφαλοσπορίνες μπορούν να προστίθενται στον ίδιο σά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κκο διαλύματος χωρίς να χάσουν την βιο-δραστικότητα τους.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Δεν ισχύει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το ίδιο για την ανάμειξη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αμινογλυκοσιδών με τις πενικιλλίνες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Για κάθε φάρμακο πρέπει να χρησιμοποιείται άλλη σύριγγα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Χρειάζεται αποστείρωση για την ανάμειξη τους στο διάλυμα.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Ο χρόνος παραμονής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στην κοιλιά του διαλύματος που περιέχει ΑΒ πρέπει να είναι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τουλάχιστον 6 ώρες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6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39552" y="2060848"/>
            <a:ext cx="806489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Αναφέροντας την συχνότητα των περιτονίτιδων</a:t>
            </a:r>
            <a:r>
              <a:rPr lang="en-US" sz="3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l-GR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188640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Χορήγηση και σταθερότητα των ΑΒ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n-US" sz="2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I</a:t>
            </a:r>
            <a:r>
              <a:rPr lang="el-GR" sz="2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268760"/>
            <a:ext cx="8424936" cy="4608512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Τα ΑΒ παραμένουν σταθερά στο διάλυμα γλυκόζης, μετά την ανάμειξη, για αρκετές ημέρες (από 4-28 ανάλογα με το ΑΒ.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b="1" dirty="0" smtClean="0">
                <a:latin typeface="Courier New" pitchFamily="49" charset="0"/>
                <a:cs typeface="Courier New" pitchFamily="49" charset="0"/>
              </a:rPr>
              <a:t>Διαλύματα με </a:t>
            </a:r>
            <a:r>
              <a:rPr lang="en-US" sz="6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icodextrin</a:t>
            </a:r>
            <a:r>
              <a:rPr lang="en-US" sz="6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6200" b="1" dirty="0" smtClean="0">
                <a:latin typeface="Courier New" pitchFamily="49" charset="0"/>
                <a:cs typeface="Courier New" pitchFamily="49" charset="0"/>
              </a:rPr>
              <a:t>είναι συμβατά για </a:t>
            </a:r>
            <a:r>
              <a:rPr lang="el-GR" sz="6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Βανκομυκίνη, Κεφαζολίνη, Αμπικιλίνη, Κλοξακικλίνη, Κεφταζιδίμη, Γενταμυκίνη και Αμφοτερικίνη</a:t>
            </a:r>
            <a:r>
              <a:rPr lang="el-GR" sz="62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6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188640"/>
            <a:ext cx="8229600" cy="9361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Διαλείπουσα ή συνεχής χορήγηση ΑΒ: ειδικά σε ασθενείς σε </a:t>
            </a:r>
            <a:r>
              <a:rPr lang="en-US" sz="2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APD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l-GR" sz="2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268760"/>
            <a:ext cx="8424936" cy="4608512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Λίγα δεδομένα 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υπάρχουν σχετικά με την </a:t>
            </a:r>
            <a:r>
              <a:rPr lang="el-GR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διαλείπουσα χορήγηση ΑΒ σε ασθενείς σε ΑΡ</a:t>
            </a:r>
            <a:r>
              <a:rPr lang="en-US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l-GR" sz="8000" b="1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8000" b="1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Η Επιτροπή σύνταξης των οδηγιών συμφωνεί ότι </a:t>
            </a:r>
            <a:r>
              <a:rPr lang="el-GR" sz="8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</a:t>
            </a:r>
            <a:r>
              <a:rPr lang="en-US" sz="8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IP</a:t>
            </a:r>
            <a:r>
              <a:rPr lang="el-GR" sz="8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χορήγηση υπερέχει της </a:t>
            </a:r>
            <a:r>
              <a:rPr lang="en-US" sz="8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I.V.</a:t>
            </a:r>
            <a:r>
              <a:rPr lang="el-GR" sz="8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γιατί με την πρώτη επιτυγχάνονται πολύ καλύτερα επίπεδα του ΑΒ ενδο-περιτοναϊκά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</a:t>
            </a:r>
            <a:r>
              <a:rPr lang="en-US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 </a:t>
            </a:r>
            <a:r>
              <a:rPr lang="el-GR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χορήγηση 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μπορεί να είναι </a:t>
            </a:r>
            <a:r>
              <a:rPr lang="el-GR" sz="8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συνεχής</a:t>
            </a:r>
            <a:r>
              <a:rPr lang="el-GR" sz="8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(σε κάθε αλλαγή) </a:t>
            </a:r>
            <a:r>
              <a:rPr lang="el-GR" sz="8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ή διαλείπουσα 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(σε μια αλλαγή κάθε ημέρα). </a:t>
            </a:r>
            <a:r>
              <a:rPr lang="el-GR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Στη δεύτερη περίπτωση 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το υγρό θα πρέπει να παραμείνει </a:t>
            </a:r>
            <a:r>
              <a:rPr lang="el-GR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για τουλάχιστον 6 ώρες 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στην περιτοναϊκή κοιλότητα ώστε να δοθεί ο αναγκαίος χρόνος απορρόφησης προς την συστηματική κυκλοφορία.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Για τα περισσότερα ΑΒ </a:t>
            </a:r>
            <a:r>
              <a:rPr lang="el-GR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 απορρόφηση αυξάνεται σημαντικά κατά τη διάρκεια της περιτονίτιδας 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(50% χωρίς περιτονίτιδα, 90% με περιτονίτιδα για την </a:t>
            </a:r>
            <a:r>
              <a:rPr lang="el-GR" sz="8000" dirty="0" err="1" smtClean="0">
                <a:latin typeface="Courier New" pitchFamily="49" charset="0"/>
                <a:cs typeface="Courier New" pitchFamily="49" charset="0"/>
              </a:rPr>
              <a:t>Βανκομυκίνη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). </a:t>
            </a:r>
            <a:r>
              <a:rPr lang="el-GR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Τα σχετικά υψηλά επίπεδα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 που δημιουργούνται </a:t>
            </a:r>
            <a:r>
              <a:rPr lang="el-GR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στο αίμα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, επιτρέπουν την </a:t>
            </a:r>
            <a:r>
              <a:rPr lang="el-GR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ταχεία </a:t>
            </a:r>
            <a:r>
              <a:rPr lang="el-GR" sz="8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επαν</a:t>
            </a:r>
            <a:r>
              <a:rPr lang="el-GR" sz="8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-είσοδο του ΑΒ στην περιτοναϊκή κοιλότητα </a:t>
            </a:r>
            <a:r>
              <a:rPr lang="el-GR" sz="8000" dirty="0" smtClean="0">
                <a:latin typeface="Courier New" pitchFamily="49" charset="0"/>
                <a:cs typeface="Courier New" pitchFamily="49" charset="0"/>
              </a:rPr>
              <a:t>όταν τοποθετηθεί φρέσκο υγρό.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2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sz="6200" b="1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r>
              <a:rPr lang="en-US" sz="62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l-GR" sz="620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"/>
              <a:buChar char="z"/>
              <a:tabLst/>
              <a:defRPr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</a:pPr>
            <a:endParaRPr lang="el-GR" sz="32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8640959" cy="4890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2 - Στρογγυλεμένο ορθογώνιο"/>
          <p:cNvSpPr/>
          <p:nvPr/>
        </p:nvSpPr>
        <p:spPr>
          <a:xfrm>
            <a:off x="467544" y="3501008"/>
            <a:ext cx="7992888" cy="288032"/>
          </a:xfrm>
          <a:prstGeom prst="roundRect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8460432" cy="4752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2 - Στρογγυλεμένο ορθογώνιο"/>
          <p:cNvSpPr/>
          <p:nvPr/>
        </p:nvSpPr>
        <p:spPr>
          <a:xfrm>
            <a:off x="467544" y="2204864"/>
            <a:ext cx="7992888" cy="288032"/>
          </a:xfrm>
          <a:prstGeom prst="roundRect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548680"/>
            <a:ext cx="8229600" cy="93610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Διαλείπουσα ή συνεχής χορήγηση ΑΒ: ειδικά σε ασθενείς σε </a:t>
            </a:r>
            <a:r>
              <a:rPr lang="en-US" sz="2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APD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 (</a:t>
            </a:r>
            <a:r>
              <a:rPr lang="el-GR" sz="2800" noProof="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ΙΙ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itchFamily="49" charset="0"/>
                <a:ea typeface="+mj-ea"/>
                <a:cs typeface="Courier New" pitchFamily="49" charset="0"/>
              </a:rPr>
              <a:t>)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772816"/>
            <a:ext cx="8424936" cy="4824536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7400" dirty="0" smtClean="0">
                <a:latin typeface="Courier New" pitchFamily="49" charset="0"/>
                <a:cs typeface="Courier New" pitchFamily="49" charset="0"/>
              </a:rPr>
              <a:t>Αρκετά δεδομένα υποστηρίζουν την αποτελεσματικότητα της </a:t>
            </a:r>
            <a:r>
              <a:rPr lang="el-GR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διαλείπουσας χορήγησης </a:t>
            </a:r>
            <a:r>
              <a:rPr lang="el-GR" sz="7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αμινογλυκοσιδών</a:t>
            </a:r>
            <a:r>
              <a:rPr lang="el-GR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και </a:t>
            </a:r>
            <a:r>
              <a:rPr lang="el-GR" sz="7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βανκομυκίνης</a:t>
            </a:r>
            <a:r>
              <a:rPr lang="el-GR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7400" dirty="0" smtClean="0">
                <a:latin typeface="Courier New" pitchFamily="49" charset="0"/>
                <a:cs typeface="Courier New" pitchFamily="49" charset="0"/>
              </a:rPr>
              <a:t>σε ασθενείς υπό </a:t>
            </a:r>
            <a:r>
              <a:rPr lang="en-US" sz="7400" dirty="0" smtClean="0">
                <a:latin typeface="Courier New" pitchFamily="49" charset="0"/>
                <a:cs typeface="Courier New" pitchFamily="49" charset="0"/>
              </a:rPr>
              <a:t>CAPD </a:t>
            </a:r>
            <a:r>
              <a:rPr lang="el-GR" sz="7400" dirty="0" smtClean="0">
                <a:latin typeface="Courier New" pitchFamily="49" charset="0"/>
                <a:cs typeface="Courier New" pitchFamily="49" charset="0"/>
              </a:rPr>
              <a:t>αλλά όχι σε </a:t>
            </a:r>
            <a:r>
              <a:rPr lang="en-US" sz="7400" dirty="0" smtClean="0">
                <a:latin typeface="Courier New" pitchFamily="49" charset="0"/>
                <a:cs typeface="Courier New" pitchFamily="49" charset="0"/>
              </a:rPr>
              <a:t>APD.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7400" dirty="0" smtClean="0">
                <a:latin typeface="Courier New" pitchFamily="49" charset="0"/>
                <a:cs typeface="Courier New" pitchFamily="49" charset="0"/>
              </a:rPr>
              <a:t>Κάποιες πρόσφατες δημοσιεύσεις δείχνουν ότι </a:t>
            </a:r>
            <a:r>
              <a:rPr lang="el-GR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τουλάχιστον η </a:t>
            </a:r>
            <a:r>
              <a:rPr lang="el-GR" sz="7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βανκομικίνη</a:t>
            </a:r>
            <a:r>
              <a:rPr lang="el-GR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όταν χορηγείται κατά την μακρά-ημερήσια παραμονή του υγρού σε </a:t>
            </a:r>
            <a:r>
              <a:rPr lang="en-US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APD </a:t>
            </a:r>
            <a:r>
              <a:rPr lang="el-GR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απορροφάται καλά </a:t>
            </a:r>
            <a:r>
              <a:rPr lang="el-GR" sz="7400" dirty="0" smtClean="0">
                <a:latin typeface="Courier New" pitchFamily="49" charset="0"/>
                <a:cs typeface="Courier New" pitchFamily="49" charset="0"/>
              </a:rPr>
              <a:t>και </a:t>
            </a:r>
            <a:r>
              <a:rPr lang="el-GR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ακολούθως αυξάνεται και πάλι </a:t>
            </a:r>
            <a:r>
              <a:rPr lang="en-US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IP </a:t>
            </a:r>
            <a:r>
              <a:rPr lang="el-GR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όταν εισαχθεί φρέσκο διάλυμα</a:t>
            </a:r>
            <a:r>
              <a:rPr lang="el-GR" sz="7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7400" dirty="0" smtClean="0">
                <a:latin typeface="Courier New" pitchFamily="49" charset="0"/>
                <a:cs typeface="Courier New" pitchFamily="49" charset="0"/>
              </a:rPr>
              <a:t>Αν και για άλλα ΑΒ υπάρχουν επιφυλάξεις, η Επιτροπή σύνταξης των οδηγιών πιστεύει ότι η </a:t>
            </a:r>
            <a:r>
              <a:rPr lang="el-GR" sz="7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Βανκομυκίνη</a:t>
            </a:r>
            <a:r>
              <a:rPr lang="el-GR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μπορεί να χορηγείται στο διάλυμα μακράς παραμονής σε </a:t>
            </a:r>
            <a:r>
              <a:rPr lang="en-US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APD </a:t>
            </a:r>
            <a:r>
              <a:rPr lang="el-GR" sz="7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κάθε 4-5 ημέρες</a:t>
            </a:r>
            <a:r>
              <a:rPr lang="el-GR" sz="7400" dirty="0" smtClean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67544" y="548680"/>
            <a:ext cx="8229600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  <a:tileRect/>
                </a:gra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rPr>
              <a:t>Παράπλευρη αγωγή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  <a:tileRect/>
              </a:gra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67544" y="1772816"/>
            <a:ext cx="8424936" cy="4824536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z"/>
              <a:defRPr/>
            </a:pP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Η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εμφάνιση </a:t>
            </a:r>
            <a:r>
              <a:rPr lang="el-GR" sz="6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μυκητιασικών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περιτονίτιδων 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έχει σχετισθεί με την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επαναλαμβανόμενη-μακράς διάρκειας χορήγηση ΑΒ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 Η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προληπτική χορήγηση </a:t>
            </a:r>
            <a:r>
              <a:rPr lang="el-GR" sz="6200" dirty="0" err="1" smtClean="0">
                <a:latin typeface="Courier New" pitchFamily="49" charset="0"/>
                <a:cs typeface="Courier New" pitchFamily="49" charset="0"/>
              </a:rPr>
              <a:t>νυστατίνης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ή </a:t>
            </a:r>
            <a:r>
              <a:rPr lang="el-GR" sz="6200" dirty="0" err="1" smtClean="0">
                <a:latin typeface="Courier New" pitchFamily="49" charset="0"/>
                <a:cs typeface="Courier New" pitchFamily="49" charset="0"/>
              </a:rPr>
              <a:t>φλουκοναζόλης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κατά την διάρκεια της χορήγησης ΑΒ για την περιτονίτιδα είναι </a:t>
            </a:r>
            <a:r>
              <a:rPr lang="el-GR" sz="6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συζητήσιμη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. Η επιτροπή συστήνει η κάθε Μονάδα να εξετάσει το ιστορικό των </a:t>
            </a:r>
            <a:r>
              <a:rPr lang="el-GR" sz="6200" dirty="0" err="1" smtClean="0">
                <a:latin typeface="Courier New" pitchFamily="49" charset="0"/>
                <a:cs typeface="Courier New" pitchFamily="49" charset="0"/>
              </a:rPr>
              <a:t>μυκητιασικών</a:t>
            </a:r>
            <a:r>
              <a:rPr lang="el-GR" sz="6200" dirty="0" smtClean="0">
                <a:latin typeface="Courier New" pitchFamily="49" charset="0"/>
                <a:cs typeface="Courier New" pitchFamily="49" charset="0"/>
              </a:rPr>
              <a:t> περιτονίτιδων που παρουσίασε και ανάλογα να αποφασίσει.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50000"/>
              <a:defRPr/>
            </a:pPr>
            <a:endParaRPr lang="el-GR" sz="7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676456" cy="3674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2 - Στρογγυλεμένο ορθογώνιο"/>
          <p:cNvSpPr/>
          <p:nvPr/>
        </p:nvSpPr>
        <p:spPr>
          <a:xfrm>
            <a:off x="323528" y="4221088"/>
            <a:ext cx="8640960" cy="648072"/>
          </a:xfrm>
          <a:prstGeom prst="roundRect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omic Sans MS" pitchFamily="66" charset="0"/>
                <a:cs typeface="Courier New" pitchFamily="49" charset="0"/>
              </a:rPr>
              <a:t>Αναφέροντας την συχνότητα των περιτονίτιδων (Ι)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Courier New" pitchFamily="49" charset="0"/>
              </a:rPr>
              <a:t>Κάθε μονάδα πρέπει να παρακολουθεί τον ρυθμό εμφάνισης των λοιμώξεων της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Courier New" pitchFamily="49" charset="0"/>
              </a:rPr>
              <a:t>PD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Courier New" pitchFamily="49" charset="0"/>
              </a:rPr>
              <a:t>τουλάχιστον 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μια φορά τον χρόνο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  <a:cs typeface="Courier New" pitchFamily="49" charset="0"/>
              </a:rPr>
              <a:t>(γνώμη)</a:t>
            </a:r>
          </a:p>
          <a:p>
            <a:r>
              <a:rPr lang="el-GR" dirty="0" smtClean="0">
                <a:latin typeface="Comic Sans MS" pitchFamily="66" charset="0"/>
                <a:cs typeface="Courier New" pitchFamily="49" charset="0"/>
              </a:rPr>
              <a:t>Πρέπει να 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καταγράφονται</a:t>
            </a:r>
            <a:r>
              <a:rPr lang="el-GR" dirty="0" smtClean="0">
                <a:latin typeface="Comic Sans MS" pitchFamily="66" charset="0"/>
                <a:cs typeface="Courier New" pitchFamily="49" charset="0"/>
              </a:rPr>
              <a:t> όλες οι περιτονίτιδες και οι λοιμώξεις εξόδου, </a:t>
            </a:r>
            <a:r>
              <a:rPr lang="el-GR" dirty="0" smtClean="0">
                <a:solidFill>
                  <a:srgbClr val="00B050"/>
                </a:solidFill>
                <a:latin typeface="Comic Sans MS" pitchFamily="66" charset="0"/>
                <a:cs typeface="Courier New" pitchFamily="49" charset="0"/>
              </a:rPr>
              <a:t>η πιθανή αιτία, ο μικροοργανισμός, οι ευαισθησίες στα αντιβιοτικά (ΑΒ)</a:t>
            </a:r>
            <a:r>
              <a:rPr lang="el-GR" dirty="0" smtClean="0">
                <a:latin typeface="Comic Sans MS" pitchFamily="66" charset="0"/>
                <a:cs typeface="Courier New" pitchFamily="49" charset="0"/>
              </a:rPr>
              <a:t>και να 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συζητούνται</a:t>
            </a:r>
            <a:r>
              <a:rPr lang="el-GR" dirty="0" smtClean="0">
                <a:latin typeface="Comic Sans MS" pitchFamily="66" charset="0"/>
                <a:cs typeface="Courier New" pitchFamily="49" charset="0"/>
              </a:rPr>
              <a:t> μεταξύ ιατρικού και νοσηλευτικού προσωπικού της μονάδας.    </a:t>
            </a:r>
          </a:p>
          <a:p>
            <a:endParaRPr lang="el-G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827584" y="980730"/>
          <a:ext cx="7416823" cy="4752527"/>
        </p:xfrm>
        <a:graphic>
          <a:graphicData uri="http://schemas.openxmlformats.org/drawingml/2006/table">
            <a:tbl>
              <a:tblPr/>
              <a:tblGrid>
                <a:gridCol w="2457522"/>
                <a:gridCol w="2486749"/>
                <a:gridCol w="2472552"/>
              </a:tblGrid>
              <a:tr h="36964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ΛΟΙΜΩΞΕΙΣ ΕΞΟΔΟΥ</a:t>
                      </a:r>
                      <a:endParaRPr lang="el-GR" sz="11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Ημερομηνία</a:t>
                      </a: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Κλινική εικόνα</a:t>
                      </a: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Αρχική αντιβίωση (ΑΒ)</a:t>
                      </a: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ΚΑΛΛΙΕΡΓΕΙΑ</a:t>
                      </a: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Μικροοργανισμός</a:t>
                      </a: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Ευαισθησία  σε</a:t>
                      </a: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Τροποποίηση ΑΒ </a:t>
                      </a: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Διάρκεια θεραπείας</a:t>
                      </a: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Νέα καλλιέργεια (</a:t>
                      </a:r>
                      <a:r>
                        <a:rPr lang="el-GR" sz="10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ημερ., αποτέλεσμα)</a:t>
                      </a: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ΣΥΧΝΟΤΗΤΑ </a:t>
                      </a:r>
                      <a:r>
                        <a:rPr lang="el-GR" sz="8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(π.χ. 1 επεισόδιο στους 15 μήνες: 12/15=0,8/έτος σε κίνδυνο.</a:t>
                      </a: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1403647" y="188646"/>
          <a:ext cx="6696745" cy="6408701"/>
        </p:xfrm>
        <a:graphic>
          <a:graphicData uri="http://schemas.openxmlformats.org/drawingml/2006/table">
            <a:tbl>
              <a:tblPr/>
              <a:tblGrid>
                <a:gridCol w="2218928"/>
                <a:gridCol w="2245317"/>
                <a:gridCol w="2232500"/>
              </a:tblGrid>
              <a:tr h="33784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ΠΕΡΙΤΟΝΙΤΙΔΕΣ</a:t>
                      </a:r>
                      <a:endParaRPr lang="el-GR" sz="1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Ημερομηνία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Κλινική εικόνα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Πιθανή αιτία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Αριθμός κυττάρων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Τύπος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Gram </a:t>
                      </a: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χρώση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Αρχική αντιβίωση (ΑΒ)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Πορεία </a:t>
                      </a:r>
                      <a:r>
                        <a:rPr lang="el-GR" sz="10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(αριθμός κυττάρων 2</a:t>
                      </a:r>
                      <a:r>
                        <a:rPr lang="el-GR" sz="1000" b="1" baseline="3000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η</a:t>
                      </a:r>
                      <a:r>
                        <a:rPr lang="el-GR" sz="10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, 3</a:t>
                      </a:r>
                      <a:r>
                        <a:rPr lang="el-GR" sz="1000" b="1" baseline="3000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η</a:t>
                      </a:r>
                      <a:r>
                        <a:rPr lang="el-GR" sz="10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, 4</a:t>
                      </a:r>
                      <a:r>
                        <a:rPr lang="el-GR" sz="1000" b="1" baseline="30000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η</a:t>
                      </a:r>
                      <a:r>
                        <a:rPr lang="el-GR" sz="10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, τελευταία ημέρα νοσηλείας, κλινική εικόνα)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ΚΑΛΛΙΕΡΓΕΙΑ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Μικροοργανισμός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Ευαισθησία  σε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Τροποποίηση ΑΒ 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Διάρκεια θεραπείας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ΣΥΧΝΟΤΗΤΑ </a:t>
                      </a:r>
                      <a:r>
                        <a:rPr lang="el-GR" sz="9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ΕΜΦΑΝΙΣΗΣ ΠΕΡΙΤΟΝΙΤΙΔΑΣ </a:t>
                      </a:r>
                      <a:r>
                        <a:rPr lang="el-GR" sz="1000" b="1">
                          <a:solidFill>
                            <a:srgbClr val="00206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(π.χ. 1 επεισόδιο στους 15 μήνες: 12/15=0,8/έτος σε κίνδυνο.</a:t>
                      </a: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0010" marR="6001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Comic Sans MS" pitchFamily="66" charset="0"/>
                <a:cs typeface="Courier New" pitchFamily="49" charset="0"/>
              </a:rPr>
              <a:t>Αναφέροντας την συχνότητα των περιτονίτιδων (ΙΙ)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Ο ρυθμός εμφάνισης των περιτονίτιδων δεν θα πρέπει να υπερβαίνει το </a:t>
            </a:r>
            <a:r>
              <a:rPr lang="el-GR" b="1" dirty="0" smtClean="0">
                <a:solidFill>
                  <a:srgbClr val="002060"/>
                </a:solidFill>
                <a:latin typeface="Comic Sans MS" pitchFamily="66" charset="0"/>
                <a:cs typeface="Courier New" pitchFamily="49" charset="0"/>
              </a:rPr>
              <a:t>1 επεισόδιο κάθε 18 μήνες 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cs typeface="Courier New" pitchFamily="49" charset="0"/>
              </a:rPr>
              <a:t>(0,67/έτος σε κίνδυνο).</a:t>
            </a:r>
          </a:p>
          <a:p>
            <a:r>
              <a:rPr lang="el-GR" dirty="0" smtClean="0">
                <a:latin typeface="Comic Sans MS" pitchFamily="66" charset="0"/>
                <a:cs typeface="Courier New" pitchFamily="49" charset="0"/>
              </a:rPr>
              <a:t>Π.χ. 1 επεισόδιο μετά 15 μήνες από το προηγούμενο: 12/15=0,8 / έτος σε κίνδυνο.</a:t>
            </a:r>
          </a:p>
          <a:p>
            <a:r>
              <a:rPr lang="el-GR" dirty="0" smtClean="0">
                <a:latin typeface="Comic Sans MS" pitchFamily="66" charset="0"/>
                <a:cs typeface="Courier New" pitchFamily="49" charset="0"/>
              </a:rPr>
              <a:t>Σε κάθε κέντρο πρέπει να υπολογίζεται και </a:t>
            </a:r>
            <a:r>
              <a:rPr lang="el-GR" dirty="0" smtClean="0">
                <a:solidFill>
                  <a:srgbClr val="002060"/>
                </a:solidFill>
                <a:latin typeface="Comic Sans MS" pitchFamily="66" charset="0"/>
                <a:cs typeface="Courier New" pitchFamily="49" charset="0"/>
              </a:rPr>
              <a:t>ο μέσος όρος </a:t>
            </a:r>
            <a:r>
              <a:rPr lang="el-GR" dirty="0" smtClean="0">
                <a:latin typeface="Comic Sans MS" pitchFamily="66" charset="0"/>
                <a:cs typeface="Courier New" pitchFamily="49" charset="0"/>
              </a:rPr>
              <a:t>όλων των ασθενών.</a:t>
            </a:r>
            <a:endParaRPr lang="el-GR" dirty="0">
              <a:latin typeface="Comic Sans MS" pitchFamily="66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83568" y="2420888"/>
            <a:ext cx="792088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l-GR" sz="4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Λοιμώξεις εξόδου και σήραγγας περιτοναϊκού καθετήρα</a:t>
            </a:r>
            <a:endParaRPr lang="el-GR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333333"/>
      </a:dk1>
      <a:lt1>
        <a:srgbClr val="E5EEDA"/>
      </a:lt1>
      <a:dk2>
        <a:srgbClr val="425032"/>
      </a:dk2>
      <a:lt2>
        <a:srgbClr val="B2C29C"/>
      </a:lt2>
      <a:accent1>
        <a:srgbClr val="8CC6CA"/>
      </a:accent1>
      <a:accent2>
        <a:srgbClr val="D5E3C3"/>
      </a:accent2>
      <a:accent3>
        <a:srgbClr val="F0F5EA"/>
      </a:accent3>
      <a:accent4>
        <a:srgbClr val="2A2A2A"/>
      </a:accent4>
      <a:accent5>
        <a:srgbClr val="C5DFE1"/>
      </a:accent5>
      <a:accent6>
        <a:srgbClr val="C1CEB0"/>
      </a:accent6>
      <a:hlink>
        <a:srgbClr val="B89040"/>
      </a:hlink>
      <a:folHlink>
        <a:srgbClr val="FFFFFF"/>
      </a:folHlink>
    </a:clrScheme>
    <a:fontScheme name="Default Design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333333"/>
        </a:dk1>
        <a:lt1>
          <a:srgbClr val="E5EEDA"/>
        </a:lt1>
        <a:dk2>
          <a:srgbClr val="425032"/>
        </a:dk2>
        <a:lt2>
          <a:srgbClr val="B2C29C"/>
        </a:lt2>
        <a:accent1>
          <a:srgbClr val="8CC6CA"/>
        </a:accent1>
        <a:accent2>
          <a:srgbClr val="D5E3C3"/>
        </a:accent2>
        <a:accent3>
          <a:srgbClr val="F0F5EA"/>
        </a:accent3>
        <a:accent4>
          <a:srgbClr val="2A2A2A"/>
        </a:accent4>
        <a:accent5>
          <a:srgbClr val="C5DFE1"/>
        </a:accent5>
        <a:accent6>
          <a:srgbClr val="C1CEB0"/>
        </a:accent6>
        <a:hlink>
          <a:srgbClr val="B8904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33333"/>
        </a:dk1>
        <a:lt1>
          <a:srgbClr val="9AAF7D"/>
        </a:lt1>
        <a:dk2>
          <a:srgbClr val="425032"/>
        </a:dk2>
        <a:lt2>
          <a:srgbClr val="5C6254"/>
        </a:lt2>
        <a:accent1>
          <a:srgbClr val="A8C1C6"/>
        </a:accent1>
        <a:accent2>
          <a:srgbClr val="8DA56D"/>
        </a:accent2>
        <a:accent3>
          <a:srgbClr val="CAD4BF"/>
        </a:accent3>
        <a:accent4>
          <a:srgbClr val="2A2A2A"/>
        </a:accent4>
        <a:accent5>
          <a:srgbClr val="D1DDDF"/>
        </a:accent5>
        <a:accent6>
          <a:srgbClr val="7F9562"/>
        </a:accent6>
        <a:hlink>
          <a:srgbClr val="D3781D"/>
        </a:hlink>
        <a:folHlink>
          <a:srgbClr val="D4D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94D2B"/>
        </a:dk1>
        <a:lt1>
          <a:srgbClr val="FFFFFF"/>
        </a:lt1>
        <a:dk2>
          <a:srgbClr val="99703F"/>
        </a:dk2>
        <a:lt2>
          <a:srgbClr val="FCF3D0"/>
        </a:lt2>
        <a:accent1>
          <a:srgbClr val="E9947D"/>
        </a:accent1>
        <a:accent2>
          <a:srgbClr val="8F693B"/>
        </a:accent2>
        <a:accent3>
          <a:srgbClr val="CABBAF"/>
        </a:accent3>
        <a:accent4>
          <a:srgbClr val="DADADA"/>
        </a:accent4>
        <a:accent5>
          <a:srgbClr val="F2C8BF"/>
        </a:accent5>
        <a:accent6>
          <a:srgbClr val="815E35"/>
        </a:accent6>
        <a:hlink>
          <a:srgbClr val="CDAE6F"/>
        </a:hlink>
        <a:folHlink>
          <a:srgbClr val="BF956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694D2B"/>
        </a:dk1>
        <a:lt1>
          <a:srgbClr val="E5D5C1"/>
        </a:lt1>
        <a:dk2>
          <a:srgbClr val="333333"/>
        </a:dk2>
        <a:lt2>
          <a:srgbClr val="BD9361"/>
        </a:lt2>
        <a:accent1>
          <a:srgbClr val="E9947D"/>
        </a:accent1>
        <a:accent2>
          <a:srgbClr val="DDC6AB"/>
        </a:accent2>
        <a:accent3>
          <a:srgbClr val="F0E7DD"/>
        </a:accent3>
        <a:accent4>
          <a:srgbClr val="594023"/>
        </a:accent4>
        <a:accent5>
          <a:srgbClr val="F2C8BF"/>
        </a:accent5>
        <a:accent6>
          <a:srgbClr val="C8B39B"/>
        </a:accent6>
        <a:hlink>
          <a:srgbClr val="A19E3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94D2B"/>
        </a:dk1>
        <a:lt1>
          <a:srgbClr val="FFFFFF"/>
        </a:lt1>
        <a:dk2>
          <a:srgbClr val="333333"/>
        </a:dk2>
        <a:lt2>
          <a:srgbClr val="BD9361"/>
        </a:lt2>
        <a:accent1>
          <a:srgbClr val="F4CABE"/>
        </a:accent1>
        <a:accent2>
          <a:srgbClr val="F5EEE7"/>
        </a:accent2>
        <a:accent3>
          <a:srgbClr val="FFFFFF"/>
        </a:accent3>
        <a:accent4>
          <a:srgbClr val="594023"/>
        </a:accent4>
        <a:accent5>
          <a:srgbClr val="F8E1DB"/>
        </a:accent5>
        <a:accent6>
          <a:srgbClr val="DED8D1"/>
        </a:accent6>
        <a:hlink>
          <a:srgbClr val="A19E37"/>
        </a:hlink>
        <a:folHlink>
          <a:srgbClr val="DCC4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694D2B"/>
        </a:dk1>
        <a:lt1>
          <a:srgbClr val="FFFFFF"/>
        </a:lt1>
        <a:dk2>
          <a:srgbClr val="5F5F5F"/>
        </a:dk2>
        <a:lt2>
          <a:srgbClr val="FCF3D0"/>
        </a:lt2>
        <a:accent1>
          <a:srgbClr val="AAAA9A"/>
        </a:accent1>
        <a:accent2>
          <a:srgbClr val="424E49"/>
        </a:accent2>
        <a:accent3>
          <a:srgbClr val="B6B6B6"/>
        </a:accent3>
        <a:accent4>
          <a:srgbClr val="DADADA"/>
        </a:accent4>
        <a:accent5>
          <a:srgbClr val="D2D2CA"/>
        </a:accent5>
        <a:accent6>
          <a:srgbClr val="3B4641"/>
        </a:accent6>
        <a:hlink>
          <a:srgbClr val="D9B945"/>
        </a:hlink>
        <a:folHlink>
          <a:srgbClr val="9392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Πρότυπο σχεδίασης μπαμπού 2</Template>
  <TotalTime>2762</TotalTime>
  <Words>3036</Words>
  <Application>Microsoft Office PowerPoint</Application>
  <PresentationFormat>Προβολή στην οθόνη (4:3)</PresentationFormat>
  <Paragraphs>182</Paragraphs>
  <Slides>46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46</vt:i4>
      </vt:variant>
    </vt:vector>
  </HeadingPairs>
  <TitlesOfParts>
    <vt:vector size="47" baseType="lpstr">
      <vt:lpstr>Default Design</vt:lpstr>
      <vt:lpstr>ΚΛΙΝΙΚΕΣ ΟΔΗΓΙΕΣ ΓΙΑ ΤΙΣ ΛΟΙΜΩΞΕΙΣ ΑΣΘΕΝΩΝ ΥΠΟ ΠΕΡΙΤΟΝΑΪΚΗ ΚΑΘΑΡΣΗ (Ι)</vt:lpstr>
      <vt:lpstr>Εισαγωγικά (Ι)</vt:lpstr>
      <vt:lpstr>Εισαγωγικά (ΙΙ)</vt:lpstr>
      <vt:lpstr>Διαφάνεια 4</vt:lpstr>
      <vt:lpstr>Αναφέροντας την συχνότητα των περιτονίτιδων (Ι)</vt:lpstr>
      <vt:lpstr>Διαφάνεια 6</vt:lpstr>
      <vt:lpstr>Διαφάνεια 7</vt:lpstr>
      <vt:lpstr>Αναφέροντας την συχνότητα των περιτονίτιδων (ΙΙ)</vt:lpstr>
      <vt:lpstr>Διαφάνεια 9</vt:lpstr>
      <vt:lpstr>Λοιμώξεις εξόδου-σήραγγας(Ι)</vt:lpstr>
      <vt:lpstr>Λοιμώξεις εξόδου-σήραγγας(ΙΙ)</vt:lpstr>
      <vt:lpstr>Θεραπευτική αντιμετώπιση λοιμώξεων εξόδου-σήραγγας (Ι)</vt:lpstr>
      <vt:lpstr>Θεραπευτική αντιμετώπιση λοιμώξεων εξόδου-σήραγγας (ΙI)</vt:lpstr>
      <vt:lpstr>Διαφάνεια 14</vt:lpstr>
      <vt:lpstr>Θεραπευτική αντιμετώπιση λοιμώξεων εξόδου-σήραγγας (ΙIΙ)</vt:lpstr>
      <vt:lpstr>Διαφάνεια 16</vt:lpstr>
      <vt:lpstr>Διαφάνεια 17</vt:lpstr>
      <vt:lpstr>Διαφάνεια 18</vt:lpstr>
      <vt:lpstr>Διαφάνεια 19</vt:lpstr>
      <vt:lpstr>Διαφάνεια 20</vt:lpstr>
      <vt:lpstr>Αρχική εικόνα και εμπειρικός χειρισμός της περιτονίτιδας (I)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ΚΛΙΝΙΚΕΣ ΟΔΗΓΙΕΣ ΓΙΑ ΤΙΣ ΛΟΙΜΩΞΕΙΣ ΑΣΘΕΝΩΝ ΥΠΟ ΠΕΡΙΤΟΝΑΪΚΗ ΚΑΘΑΡΣΗ</dc:title>
  <dc:creator>G.Tsirpanlis</dc:creator>
  <cp:lastModifiedBy>G.Tsirpanlis</cp:lastModifiedBy>
  <cp:revision>225</cp:revision>
  <dcterms:created xsi:type="dcterms:W3CDTF">2010-07-29T02:13:28Z</dcterms:created>
  <dcterms:modified xsi:type="dcterms:W3CDTF">2011-05-22T21:38:05Z</dcterms:modified>
</cp:coreProperties>
</file>