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a:lstStyle>
            <a:lvl1pPr>
              <a:defRPr>
                <a:solidFill>
                  <a:schemeClr val="tx1"/>
                </a:solidFill>
              </a:defRPr>
            </a:lvl1pPr>
          </a:lstStyle>
          <a:p>
            <a:r>
              <a:rPr lang="el-GR" smtClean="0"/>
              <a:t>Kλικ για επεξεργασία του τίτλου</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l-GR" smtClean="0"/>
              <a:t>Κάντε κλικ για να επεξεργαστείτε τον υπότιτλο του υποδείγματος</a:t>
            </a:r>
            <a:endParaRPr lang="en-US"/>
          </a:p>
        </p:txBody>
      </p:sp>
      <p:sp>
        <p:nvSpPr>
          <p:cNvPr id="5" name="Rectangle 11"/>
          <p:cNvSpPr>
            <a:spLocks noGrp="1" noChangeArrowheads="1"/>
          </p:cNvSpPr>
          <p:nvPr>
            <p:ph type="dt" sz="half" idx="10"/>
          </p:nvPr>
        </p:nvSpPr>
        <p:spPr/>
        <p:txBody>
          <a:bodyPr/>
          <a:lstStyle>
            <a:lvl1pPr>
              <a:defRPr b="1" smtClean="0">
                <a:solidFill>
                  <a:srgbClr val="F8F8F8"/>
                </a:solidFill>
              </a:defRPr>
            </a:lvl1pPr>
          </a:lstStyle>
          <a:p>
            <a:fld id="{B49052C8-1807-40B9-A964-0707086036EB}" type="datetimeFigureOut">
              <a:rPr lang="el-GR" smtClean="0"/>
              <a:pPr/>
              <a:t>8/5/2011</a:t>
            </a:fld>
            <a:endParaRPr lang="el-GR"/>
          </a:p>
        </p:txBody>
      </p:sp>
      <p:sp>
        <p:nvSpPr>
          <p:cNvPr id="6" name="Rectangle 12"/>
          <p:cNvSpPr>
            <a:spLocks noGrp="1" noChangeArrowheads="1"/>
          </p:cNvSpPr>
          <p:nvPr>
            <p:ph type="ftr" sz="quarter" idx="11"/>
          </p:nvPr>
        </p:nvSpPr>
        <p:spPr/>
        <p:txBody>
          <a:bodyPr/>
          <a:lstStyle>
            <a:lvl1pPr>
              <a:defRPr b="1" smtClean="0">
                <a:solidFill>
                  <a:srgbClr val="F8F8F8"/>
                </a:solidFill>
              </a:defRPr>
            </a:lvl1pPr>
          </a:lstStyle>
          <a:p>
            <a:endParaRPr lang="el-GR"/>
          </a:p>
        </p:txBody>
      </p:sp>
      <p:sp>
        <p:nvSpPr>
          <p:cNvPr id="7" name="Rectangle 13"/>
          <p:cNvSpPr>
            <a:spLocks noGrp="1" noChangeArrowheads="1"/>
          </p:cNvSpPr>
          <p:nvPr>
            <p:ph type="sldNum" sz="quarter" idx="12"/>
          </p:nvPr>
        </p:nvSpPr>
        <p:spPr/>
        <p:txBody>
          <a:bodyPr/>
          <a:lstStyle>
            <a:lvl1pPr>
              <a:defRPr b="1" smtClean="0">
                <a:solidFill>
                  <a:srgbClr val="F8F8F8"/>
                </a:solidFill>
              </a:defRPr>
            </a:lvl1pPr>
          </a:lstStyle>
          <a:p>
            <a:fld id="{4B4386A5-DD64-44A9-9AC8-A4C1176F030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5" name="Rectangle 5"/>
          <p:cNvSpPr>
            <a:spLocks noGrp="1" noChangeArrowheads="1"/>
          </p:cNvSpPr>
          <p:nvPr>
            <p:ph type="ftr" sz="quarter" idx="11"/>
          </p:nvPr>
        </p:nvSpPr>
        <p:spPr>
          <a:ln/>
        </p:spPr>
        <p:txBody>
          <a:bodyPr/>
          <a:lstStyle>
            <a:lvl1pPr>
              <a:defRPr/>
            </a:lvl1pPr>
          </a:lstStyle>
          <a:p>
            <a:endParaRPr lang="el-GR"/>
          </a:p>
        </p:txBody>
      </p:sp>
      <p:sp>
        <p:nvSpPr>
          <p:cNvPr id="6"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00850" y="274638"/>
            <a:ext cx="188595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143000" y="274638"/>
            <a:ext cx="550545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5" name="Rectangle 5"/>
          <p:cNvSpPr>
            <a:spLocks noGrp="1" noChangeArrowheads="1"/>
          </p:cNvSpPr>
          <p:nvPr>
            <p:ph type="ftr" sz="quarter" idx="11"/>
          </p:nvPr>
        </p:nvSpPr>
        <p:spPr>
          <a:ln/>
        </p:spPr>
        <p:txBody>
          <a:bodyPr/>
          <a:lstStyle>
            <a:lvl1pPr>
              <a:defRPr/>
            </a:lvl1pPr>
          </a:lstStyle>
          <a:p>
            <a:endParaRPr lang="el-GR"/>
          </a:p>
        </p:txBody>
      </p:sp>
      <p:sp>
        <p:nvSpPr>
          <p:cNvPr id="6"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5" name="Rectangle 5"/>
          <p:cNvSpPr>
            <a:spLocks noGrp="1" noChangeArrowheads="1"/>
          </p:cNvSpPr>
          <p:nvPr>
            <p:ph type="ftr" sz="quarter" idx="11"/>
          </p:nvPr>
        </p:nvSpPr>
        <p:spPr>
          <a:ln/>
        </p:spPr>
        <p:txBody>
          <a:bodyPr/>
          <a:lstStyle>
            <a:lvl1pPr>
              <a:defRPr/>
            </a:lvl1pPr>
          </a:lstStyle>
          <a:p>
            <a:endParaRPr lang="el-GR"/>
          </a:p>
        </p:txBody>
      </p:sp>
      <p:sp>
        <p:nvSpPr>
          <p:cNvPr id="6"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5" name="Rectangle 5"/>
          <p:cNvSpPr>
            <a:spLocks noGrp="1" noChangeArrowheads="1"/>
          </p:cNvSpPr>
          <p:nvPr>
            <p:ph type="ftr" sz="quarter" idx="11"/>
          </p:nvPr>
        </p:nvSpPr>
        <p:spPr>
          <a:ln/>
        </p:spPr>
        <p:txBody>
          <a:bodyPr/>
          <a:lstStyle>
            <a:lvl1pPr>
              <a:defRPr/>
            </a:lvl1pPr>
          </a:lstStyle>
          <a:p>
            <a:endParaRPr lang="el-GR"/>
          </a:p>
        </p:txBody>
      </p:sp>
      <p:sp>
        <p:nvSpPr>
          <p:cNvPr id="6"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1430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9911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6" name="Rectangle 5"/>
          <p:cNvSpPr>
            <a:spLocks noGrp="1" noChangeArrowheads="1"/>
          </p:cNvSpPr>
          <p:nvPr>
            <p:ph type="ftr" sz="quarter" idx="11"/>
          </p:nvPr>
        </p:nvSpPr>
        <p:spPr>
          <a:ln/>
        </p:spPr>
        <p:txBody>
          <a:bodyPr/>
          <a:lstStyle>
            <a:lvl1pPr>
              <a:defRPr/>
            </a:lvl1pPr>
          </a:lstStyle>
          <a:p>
            <a:endParaRPr lang="el-GR"/>
          </a:p>
        </p:txBody>
      </p:sp>
      <p:sp>
        <p:nvSpPr>
          <p:cNvPr id="7"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8" name="Rectangle 5"/>
          <p:cNvSpPr>
            <a:spLocks noGrp="1" noChangeArrowheads="1"/>
          </p:cNvSpPr>
          <p:nvPr>
            <p:ph type="ftr" sz="quarter" idx="11"/>
          </p:nvPr>
        </p:nvSpPr>
        <p:spPr>
          <a:ln/>
        </p:spPr>
        <p:txBody>
          <a:bodyPr/>
          <a:lstStyle>
            <a:lvl1pPr>
              <a:defRPr/>
            </a:lvl1pPr>
          </a:lstStyle>
          <a:p>
            <a:endParaRPr lang="el-GR"/>
          </a:p>
        </p:txBody>
      </p:sp>
      <p:sp>
        <p:nvSpPr>
          <p:cNvPr id="9"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4" name="Rectangle 5"/>
          <p:cNvSpPr>
            <a:spLocks noGrp="1" noChangeArrowheads="1"/>
          </p:cNvSpPr>
          <p:nvPr>
            <p:ph type="ftr" sz="quarter" idx="11"/>
          </p:nvPr>
        </p:nvSpPr>
        <p:spPr>
          <a:ln/>
        </p:spPr>
        <p:txBody>
          <a:bodyPr/>
          <a:lstStyle>
            <a:lvl1pPr>
              <a:defRPr/>
            </a:lvl1pPr>
          </a:lstStyle>
          <a:p>
            <a:endParaRPr lang="el-GR"/>
          </a:p>
        </p:txBody>
      </p:sp>
      <p:sp>
        <p:nvSpPr>
          <p:cNvPr id="5"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3" name="Rectangle 5"/>
          <p:cNvSpPr>
            <a:spLocks noGrp="1" noChangeArrowheads="1"/>
          </p:cNvSpPr>
          <p:nvPr>
            <p:ph type="ftr" sz="quarter" idx="11"/>
          </p:nvPr>
        </p:nvSpPr>
        <p:spPr>
          <a:ln/>
        </p:spPr>
        <p:txBody>
          <a:bodyPr/>
          <a:lstStyle>
            <a:lvl1pPr>
              <a:defRPr/>
            </a:lvl1pPr>
          </a:lstStyle>
          <a:p>
            <a:endParaRPr lang="el-GR"/>
          </a:p>
        </p:txBody>
      </p:sp>
      <p:sp>
        <p:nvSpPr>
          <p:cNvPr id="4"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6" name="Rectangle 5"/>
          <p:cNvSpPr>
            <a:spLocks noGrp="1" noChangeArrowheads="1"/>
          </p:cNvSpPr>
          <p:nvPr>
            <p:ph type="ftr" sz="quarter" idx="11"/>
          </p:nvPr>
        </p:nvSpPr>
        <p:spPr>
          <a:ln/>
        </p:spPr>
        <p:txBody>
          <a:bodyPr/>
          <a:lstStyle>
            <a:lvl1pPr>
              <a:defRPr/>
            </a:lvl1pPr>
          </a:lstStyle>
          <a:p>
            <a:endParaRPr lang="el-GR"/>
          </a:p>
        </p:txBody>
      </p:sp>
      <p:sp>
        <p:nvSpPr>
          <p:cNvPr id="7"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fld id="{B49052C8-1807-40B9-A964-0707086036EB}" type="datetimeFigureOut">
              <a:rPr lang="el-GR" smtClean="0"/>
              <a:pPr/>
              <a:t>8/5/2011</a:t>
            </a:fld>
            <a:endParaRPr lang="el-GR"/>
          </a:p>
        </p:txBody>
      </p:sp>
      <p:sp>
        <p:nvSpPr>
          <p:cNvPr id="6" name="Rectangle 5"/>
          <p:cNvSpPr>
            <a:spLocks noGrp="1" noChangeArrowheads="1"/>
          </p:cNvSpPr>
          <p:nvPr>
            <p:ph type="ftr" sz="quarter" idx="11"/>
          </p:nvPr>
        </p:nvSpPr>
        <p:spPr>
          <a:ln/>
        </p:spPr>
        <p:txBody>
          <a:bodyPr/>
          <a:lstStyle>
            <a:lvl1pPr>
              <a:defRPr/>
            </a:lvl1pPr>
          </a:lstStyle>
          <a:p>
            <a:endParaRPr lang="el-GR"/>
          </a:p>
        </p:txBody>
      </p:sp>
      <p:sp>
        <p:nvSpPr>
          <p:cNvPr id="7" name="Rectangle 6"/>
          <p:cNvSpPr>
            <a:spLocks noGrp="1" noChangeArrowheads="1"/>
          </p:cNvSpPr>
          <p:nvPr>
            <p:ph type="sldNum" sz="quarter" idx="12"/>
          </p:nvPr>
        </p:nvSpPr>
        <p:spPr>
          <a:ln/>
        </p:spPr>
        <p:txBody>
          <a:bodyPr/>
          <a:lstStyle>
            <a:lvl1pPr>
              <a:defRPr/>
            </a:lvl1pPr>
          </a:lstStyle>
          <a:p>
            <a:fld id="{4B4386A5-DD64-44A9-9AC8-A4C1176F030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143000" y="274638"/>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8" name="Rectangle 3"/>
          <p:cNvSpPr>
            <a:spLocks noGrp="1" noChangeArrowheads="1"/>
          </p:cNvSpPr>
          <p:nvPr>
            <p:ph type="body" idx="1"/>
          </p:nvPr>
        </p:nvSpPr>
        <p:spPr bwMode="auto">
          <a:xfrm>
            <a:off x="1143000" y="1600200"/>
            <a:ext cx="7543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2"/>
                </a:solidFill>
                <a:latin typeface="+mj-lt"/>
              </a:defRPr>
            </a:lvl1pPr>
          </a:lstStyle>
          <a:p>
            <a:fld id="{B49052C8-1807-40B9-A964-0707086036EB}" type="datetimeFigureOut">
              <a:rPr lang="el-GR" smtClean="0"/>
              <a:pPr/>
              <a:t>8/5/2011</a:t>
            </a:fld>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chemeClr val="tx2"/>
                </a:solidFill>
                <a:latin typeface="+mj-lt"/>
              </a:defRPr>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2"/>
                </a:solidFill>
                <a:latin typeface="+mj-lt"/>
              </a:defRPr>
            </a:lvl1pPr>
          </a:lstStyle>
          <a:p>
            <a:fld id="{4B4386A5-DD64-44A9-9AC8-A4C1176F030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rebuchet MS" pitchFamily="34" charset="0"/>
        </a:defRPr>
      </a:lvl2pPr>
      <a:lvl3pPr algn="ctr" rtl="0" eaLnBrk="1" fontAlgn="base" hangingPunct="1">
        <a:spcBef>
          <a:spcPct val="0"/>
        </a:spcBef>
        <a:spcAft>
          <a:spcPct val="0"/>
        </a:spcAft>
        <a:defRPr sz="4000">
          <a:solidFill>
            <a:schemeClr val="tx2"/>
          </a:solidFill>
          <a:latin typeface="Trebuchet MS" pitchFamily="34" charset="0"/>
        </a:defRPr>
      </a:lvl3pPr>
      <a:lvl4pPr algn="ctr" rtl="0" eaLnBrk="1" fontAlgn="base" hangingPunct="1">
        <a:spcBef>
          <a:spcPct val="0"/>
        </a:spcBef>
        <a:spcAft>
          <a:spcPct val="0"/>
        </a:spcAft>
        <a:defRPr sz="4000">
          <a:solidFill>
            <a:schemeClr val="tx2"/>
          </a:solidFill>
          <a:latin typeface="Trebuchet MS" pitchFamily="34" charset="0"/>
        </a:defRPr>
      </a:lvl4pPr>
      <a:lvl5pPr algn="ctr" rtl="0" eaLnBrk="1" fontAlgn="base" hangingPunct="1">
        <a:spcBef>
          <a:spcPct val="0"/>
        </a:spcBef>
        <a:spcAft>
          <a:spcPct val="0"/>
        </a:spcAft>
        <a:defRPr sz="4000">
          <a:solidFill>
            <a:schemeClr val="tx2"/>
          </a:solidFill>
          <a:latin typeface="Trebuchet MS" pitchFamily="34" charset="0"/>
        </a:defRPr>
      </a:lvl5pPr>
      <a:lvl6pPr marL="457200" algn="ctr" rtl="0" eaLnBrk="1" fontAlgn="base" hangingPunct="1">
        <a:spcBef>
          <a:spcPct val="0"/>
        </a:spcBef>
        <a:spcAft>
          <a:spcPct val="0"/>
        </a:spcAft>
        <a:defRPr sz="4000">
          <a:solidFill>
            <a:schemeClr val="tx2"/>
          </a:solidFill>
          <a:latin typeface="Trebuchet MS" pitchFamily="34" charset="0"/>
        </a:defRPr>
      </a:lvl6pPr>
      <a:lvl7pPr marL="914400" algn="ctr" rtl="0" eaLnBrk="1" fontAlgn="base" hangingPunct="1">
        <a:spcBef>
          <a:spcPct val="0"/>
        </a:spcBef>
        <a:spcAft>
          <a:spcPct val="0"/>
        </a:spcAft>
        <a:defRPr sz="4000">
          <a:solidFill>
            <a:schemeClr val="tx2"/>
          </a:solidFill>
          <a:latin typeface="Trebuchet MS" pitchFamily="34" charset="0"/>
        </a:defRPr>
      </a:lvl7pPr>
      <a:lvl8pPr marL="1371600" algn="ctr" rtl="0" eaLnBrk="1" fontAlgn="base" hangingPunct="1">
        <a:spcBef>
          <a:spcPct val="0"/>
        </a:spcBef>
        <a:spcAft>
          <a:spcPct val="0"/>
        </a:spcAft>
        <a:defRPr sz="4000">
          <a:solidFill>
            <a:schemeClr val="tx2"/>
          </a:solidFill>
          <a:latin typeface="Trebuchet MS" pitchFamily="34" charset="0"/>
        </a:defRPr>
      </a:lvl8pPr>
      <a:lvl9pPr marL="1828800" algn="ctr" rtl="0" eaLnBrk="1" fontAlgn="base" hangingPunct="1">
        <a:spcBef>
          <a:spcPct val="0"/>
        </a:spcBef>
        <a:spcAft>
          <a:spcPct val="0"/>
        </a:spcAft>
        <a:defRPr sz="4000">
          <a:solidFill>
            <a:schemeClr val="tx2"/>
          </a:solidFill>
          <a:latin typeface="Trebuchet MS" pitchFamily="34"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solidFill>
                  <a:schemeClr val="accent5">
                    <a:lumMod val="25000"/>
                  </a:schemeClr>
                </a:solidFill>
                <a:latin typeface="Comic Sans MS" pitchFamily="66" charset="0"/>
              </a:rPr>
              <a:t>Επάρκεια στην Περιτοναϊκή Κάθαρση</a:t>
            </a:r>
            <a:endParaRPr lang="el-GR" dirty="0">
              <a:solidFill>
                <a:schemeClr val="accent5">
                  <a:lumMod val="25000"/>
                </a:schemeClr>
              </a:solidFill>
              <a:latin typeface="Comic Sans MS" pitchFamily="66" charset="0"/>
            </a:endParaRPr>
          </a:p>
        </p:txBody>
      </p:sp>
      <p:sp>
        <p:nvSpPr>
          <p:cNvPr id="3" name="2 - Υπότιτλος"/>
          <p:cNvSpPr>
            <a:spLocks noGrp="1"/>
          </p:cNvSpPr>
          <p:nvPr>
            <p:ph type="subTitle" idx="1"/>
          </p:nvPr>
        </p:nvSpPr>
        <p:spPr>
          <a:xfrm>
            <a:off x="1331640" y="4221088"/>
            <a:ext cx="6400800" cy="1752600"/>
          </a:xfrm>
        </p:spPr>
        <p:txBody>
          <a:bodyPr/>
          <a:lstStyle/>
          <a:p>
            <a:r>
              <a:rPr lang="el-GR" dirty="0" smtClean="0">
                <a:solidFill>
                  <a:schemeClr val="accent5">
                    <a:lumMod val="25000"/>
                  </a:schemeClr>
                </a:solidFill>
                <a:latin typeface="Comic Sans MS" pitchFamily="66" charset="0"/>
              </a:rPr>
              <a:t>Γ. </a:t>
            </a:r>
            <a:r>
              <a:rPr lang="el-GR" dirty="0" err="1" smtClean="0">
                <a:solidFill>
                  <a:schemeClr val="accent5">
                    <a:lumMod val="25000"/>
                  </a:schemeClr>
                </a:solidFill>
                <a:latin typeface="Comic Sans MS" pitchFamily="66" charset="0"/>
              </a:rPr>
              <a:t>Τσιρπανλής</a:t>
            </a:r>
            <a:endParaRPr lang="el-GR" dirty="0" smtClean="0">
              <a:solidFill>
                <a:schemeClr val="accent5">
                  <a:lumMod val="25000"/>
                </a:schemeClr>
              </a:solidFill>
              <a:latin typeface="Comic Sans MS" pitchFamily="66" charset="0"/>
            </a:endParaRPr>
          </a:p>
          <a:p>
            <a:r>
              <a:rPr lang="el-GR" dirty="0" smtClean="0">
                <a:solidFill>
                  <a:schemeClr val="accent5">
                    <a:lumMod val="25000"/>
                  </a:schemeClr>
                </a:solidFill>
                <a:latin typeface="Comic Sans MS" pitchFamily="66" charset="0"/>
              </a:rPr>
              <a:t>Γ.Ν.Α. «Γ. Γεννηματάς»</a:t>
            </a:r>
            <a:endParaRPr lang="el-GR"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043608" y="260648"/>
            <a:ext cx="7848872" cy="6124754"/>
          </a:xfrm>
          <a:prstGeom prst="rect">
            <a:avLst/>
          </a:prstGeom>
        </p:spPr>
        <p:txBody>
          <a:bodyPr wrap="square">
            <a:spAutoFit/>
          </a:bodyPr>
          <a:lstStyle/>
          <a:p>
            <a:pPr algn="ctr"/>
            <a:r>
              <a:rPr lang="el-GR" sz="2800" b="1" dirty="0" smtClean="0">
                <a:solidFill>
                  <a:schemeClr val="accent5">
                    <a:lumMod val="25000"/>
                  </a:schemeClr>
                </a:solidFill>
                <a:latin typeface="Comic Sans MS" pitchFamily="66" charset="0"/>
              </a:rPr>
              <a:t>Το </a:t>
            </a:r>
            <a:r>
              <a:rPr lang="en-US" sz="2800" b="1" dirty="0" err="1" smtClean="0">
                <a:solidFill>
                  <a:schemeClr val="accent5">
                    <a:lumMod val="25000"/>
                  </a:schemeClr>
                </a:solidFill>
                <a:latin typeface="Comic Sans MS" pitchFamily="66" charset="0"/>
              </a:rPr>
              <a:t>kt</a:t>
            </a:r>
            <a:r>
              <a:rPr lang="en-US" sz="2800" b="1" dirty="0" smtClean="0">
                <a:solidFill>
                  <a:schemeClr val="accent5">
                    <a:lumMod val="25000"/>
                  </a:schemeClr>
                </a:solidFill>
                <a:latin typeface="Comic Sans MS" pitchFamily="66" charset="0"/>
              </a:rPr>
              <a:t>/V </a:t>
            </a:r>
            <a:r>
              <a:rPr lang="el-GR" sz="2800" b="1" dirty="0" smtClean="0">
                <a:solidFill>
                  <a:schemeClr val="accent5">
                    <a:lumMod val="25000"/>
                  </a:schemeClr>
                </a:solidFill>
                <a:latin typeface="Comic Sans MS" pitchFamily="66" charset="0"/>
              </a:rPr>
              <a:t>και στην περιτοναϊκή</a:t>
            </a:r>
          </a:p>
          <a:p>
            <a:endParaRPr lang="el-GR" sz="2600" b="1" dirty="0" smtClean="0">
              <a:solidFill>
                <a:srgbClr val="00B050"/>
              </a:solidFill>
              <a:effectLst>
                <a:outerShdw blurRad="38100" dist="38100" dir="2700000" algn="tl">
                  <a:srgbClr val="000000">
                    <a:alpha val="43137"/>
                  </a:srgbClr>
                </a:outerShdw>
              </a:effectLst>
              <a:latin typeface="Comic Sans MS" pitchFamily="66" charset="0"/>
            </a:endParaRPr>
          </a:p>
          <a:p>
            <a:pPr>
              <a:buFont typeface="Arial" pitchFamily="34" charset="0"/>
              <a:buChar char="•"/>
            </a:pPr>
            <a:endParaRPr lang="el-GR" sz="2600" b="1" dirty="0" smtClean="0">
              <a:solidFill>
                <a:srgbClr val="00B050"/>
              </a:solidFill>
              <a:effectLst>
                <a:outerShdw blurRad="38100" dist="38100" dir="2700000" algn="tl">
                  <a:srgbClr val="000000">
                    <a:alpha val="43137"/>
                  </a:srgbClr>
                </a:outerShdw>
              </a:effectLst>
              <a:latin typeface="Comic Sans MS" pitchFamily="66" charset="0"/>
            </a:endParaRPr>
          </a:p>
          <a:p>
            <a:pPr>
              <a:buFont typeface="Arial" pitchFamily="34" charset="0"/>
              <a:buChar char="•"/>
            </a:pPr>
            <a:r>
              <a:rPr lang="el-GR" sz="2600" b="1" dirty="0" smtClean="0">
                <a:solidFill>
                  <a:srgbClr val="00B050"/>
                </a:solidFill>
                <a:effectLst>
                  <a:outerShdw blurRad="38100" dist="38100" dir="2700000" algn="tl">
                    <a:srgbClr val="000000">
                      <a:alpha val="43137"/>
                    </a:srgbClr>
                  </a:outerShdw>
                </a:effectLst>
                <a:latin typeface="Comic Sans MS" pitchFamily="66" charset="0"/>
              </a:rPr>
              <a:t>Σε </a:t>
            </a:r>
            <a:r>
              <a:rPr lang="el-GR" sz="2600" b="1" dirty="0" smtClean="0">
                <a:solidFill>
                  <a:srgbClr val="00B0F0"/>
                </a:solidFill>
                <a:effectLst>
                  <a:outerShdw blurRad="38100" dist="38100" dir="2700000" algn="tl">
                    <a:srgbClr val="000000">
                      <a:alpha val="43137"/>
                    </a:srgbClr>
                  </a:outerShdw>
                </a:effectLst>
                <a:latin typeface="Comic Sans MS" pitchFamily="66" charset="0"/>
              </a:rPr>
              <a:t>ομογενοποιημένο δείγμα από την 24ωρη συλλογή</a:t>
            </a:r>
            <a:r>
              <a:rPr lang="el-GR" sz="2600" b="1" dirty="0" smtClean="0">
                <a:solidFill>
                  <a:srgbClr val="00B050"/>
                </a:solidFill>
                <a:effectLst>
                  <a:outerShdw blurRad="38100" dist="38100" dir="2700000" algn="tl">
                    <a:srgbClr val="000000">
                      <a:alpha val="43137"/>
                    </a:srgbClr>
                  </a:outerShdw>
                </a:effectLst>
                <a:latin typeface="Comic Sans MS" pitchFamily="66" charset="0"/>
              </a:rPr>
              <a:t> του περιτοναϊκού διαλύματος: μέτρηση ουρίας.</a:t>
            </a:r>
          </a:p>
          <a:p>
            <a:pPr>
              <a:buFont typeface="Arial" pitchFamily="34" charset="0"/>
              <a:buChar char="•"/>
            </a:pPr>
            <a:r>
              <a:rPr lang="el-GR" sz="2600" b="1" dirty="0" smtClean="0">
                <a:solidFill>
                  <a:srgbClr val="00B050"/>
                </a:solidFill>
                <a:effectLst>
                  <a:outerShdw blurRad="38100" dist="38100" dir="2700000" algn="tl">
                    <a:srgbClr val="000000">
                      <a:alpha val="43137"/>
                    </a:srgbClr>
                  </a:outerShdw>
                </a:effectLst>
                <a:latin typeface="Comic Sans MS" pitchFamily="66" charset="0"/>
              </a:rPr>
              <a:t>Σε </a:t>
            </a:r>
            <a:r>
              <a:rPr lang="el-GR" sz="2600" b="1" dirty="0" smtClean="0">
                <a:solidFill>
                  <a:srgbClr val="00B0F0"/>
                </a:solidFill>
                <a:effectLst>
                  <a:outerShdw blurRad="38100" dist="38100" dir="2700000" algn="tl">
                    <a:srgbClr val="000000">
                      <a:alpha val="43137"/>
                    </a:srgbClr>
                  </a:outerShdw>
                </a:effectLst>
                <a:latin typeface="Comic Sans MS" pitchFamily="66" charset="0"/>
              </a:rPr>
              <a:t>δείγμα αίματος</a:t>
            </a:r>
            <a:r>
              <a:rPr lang="el-GR" sz="2600" b="1" dirty="0" smtClean="0">
                <a:solidFill>
                  <a:srgbClr val="00B050"/>
                </a:solidFill>
                <a:effectLst>
                  <a:outerShdw blurRad="38100" dist="38100" dir="2700000" algn="tl">
                    <a:srgbClr val="000000">
                      <a:alpha val="43137"/>
                    </a:srgbClr>
                  </a:outerShdw>
                </a:effectLst>
                <a:latin typeface="Comic Sans MS" pitchFamily="66" charset="0"/>
              </a:rPr>
              <a:t>: μέτρηση ουρίας.</a:t>
            </a:r>
          </a:p>
          <a:p>
            <a:pPr lvl="1">
              <a:buFont typeface="Arial" pitchFamily="34" charset="0"/>
              <a:buChar char="•"/>
            </a:pPr>
            <a:r>
              <a:rPr lang="en-US" sz="2600" b="1" dirty="0" smtClean="0">
                <a:solidFill>
                  <a:srgbClr val="00B0F0"/>
                </a:solidFill>
                <a:effectLst>
                  <a:outerShdw blurRad="38100" dist="38100" dir="2700000" algn="tl">
                    <a:srgbClr val="000000">
                      <a:alpha val="43137"/>
                    </a:srgbClr>
                  </a:outerShdw>
                </a:effectLst>
                <a:latin typeface="Comic Sans MS" pitchFamily="66" charset="0"/>
              </a:rPr>
              <a:t>CAPD: </a:t>
            </a:r>
            <a:r>
              <a:rPr lang="el-GR" sz="2600" b="1" dirty="0" smtClean="0">
                <a:solidFill>
                  <a:srgbClr val="00B0F0"/>
                </a:solidFill>
                <a:effectLst>
                  <a:outerShdw blurRad="38100" dist="38100" dir="2700000" algn="tl">
                    <a:srgbClr val="000000">
                      <a:alpha val="43137"/>
                    </a:srgbClr>
                  </a:outerShdw>
                </a:effectLst>
                <a:latin typeface="Comic Sans MS" pitchFamily="66" charset="0"/>
              </a:rPr>
              <a:t>οποιαδήποτε ώρα.</a:t>
            </a:r>
          </a:p>
          <a:p>
            <a:pPr lvl="1">
              <a:buFont typeface="Arial" pitchFamily="34" charset="0"/>
              <a:buChar char="•"/>
            </a:pPr>
            <a:r>
              <a:rPr lang="en-US" sz="2600" b="1" dirty="0" smtClean="0">
                <a:solidFill>
                  <a:srgbClr val="00B0F0"/>
                </a:solidFill>
                <a:effectLst>
                  <a:outerShdw blurRad="38100" dist="38100" dir="2700000" algn="tl">
                    <a:srgbClr val="000000">
                      <a:alpha val="43137"/>
                    </a:srgbClr>
                  </a:outerShdw>
                </a:effectLst>
                <a:latin typeface="Comic Sans MS" pitchFamily="66" charset="0"/>
              </a:rPr>
              <a:t>NIPD </a:t>
            </a:r>
            <a:r>
              <a:rPr lang="el-GR" sz="2600" b="1" dirty="0" smtClean="0">
                <a:solidFill>
                  <a:srgbClr val="00B0F0"/>
                </a:solidFill>
                <a:effectLst>
                  <a:outerShdw blurRad="38100" dist="38100" dir="2700000" algn="tl">
                    <a:srgbClr val="000000">
                      <a:alpha val="43137"/>
                    </a:srgbClr>
                  </a:outerShdw>
                </a:effectLst>
                <a:latin typeface="Comic Sans MS" pitchFamily="66" charset="0"/>
              </a:rPr>
              <a:t>ή </a:t>
            </a:r>
            <a:r>
              <a:rPr lang="en-US" sz="2600" b="1" dirty="0" smtClean="0">
                <a:solidFill>
                  <a:srgbClr val="00B0F0"/>
                </a:solidFill>
                <a:effectLst>
                  <a:outerShdw blurRad="38100" dist="38100" dir="2700000" algn="tl">
                    <a:srgbClr val="000000">
                      <a:alpha val="43137"/>
                    </a:srgbClr>
                  </a:outerShdw>
                </a:effectLst>
                <a:latin typeface="Comic Sans MS" pitchFamily="66" charset="0"/>
              </a:rPr>
              <a:t>APD</a:t>
            </a:r>
            <a:r>
              <a:rPr lang="el-GR" sz="2600" b="1" dirty="0" smtClean="0">
                <a:solidFill>
                  <a:srgbClr val="00B0F0"/>
                </a:solidFill>
                <a:effectLst>
                  <a:outerShdw blurRad="38100" dist="38100" dir="2700000" algn="tl">
                    <a:srgbClr val="000000">
                      <a:alpha val="43137"/>
                    </a:srgbClr>
                  </a:outerShdw>
                </a:effectLst>
                <a:latin typeface="Comic Sans MS" pitchFamily="66" charset="0"/>
              </a:rPr>
              <a:t> : 1-5 </a:t>
            </a:r>
            <a:r>
              <a:rPr lang="el-GR" sz="2600" b="1" dirty="0" err="1" smtClean="0">
                <a:solidFill>
                  <a:srgbClr val="00B0F0"/>
                </a:solidFill>
                <a:effectLst>
                  <a:outerShdw blurRad="38100" dist="38100" dir="2700000" algn="tl">
                    <a:srgbClr val="000000">
                      <a:alpha val="43137"/>
                    </a:srgbClr>
                  </a:outerShdw>
                </a:effectLst>
                <a:latin typeface="Comic Sans MS" pitchFamily="66" charset="0"/>
              </a:rPr>
              <a:t>μ.μ</a:t>
            </a:r>
            <a:r>
              <a:rPr lang="el-GR" sz="2600" b="1" dirty="0" smtClean="0">
                <a:solidFill>
                  <a:srgbClr val="00B0F0"/>
                </a:solidFill>
                <a:effectLst>
                  <a:outerShdw blurRad="38100" dist="38100" dir="2700000" algn="tl">
                    <a:srgbClr val="000000">
                      <a:alpha val="43137"/>
                    </a:srgbClr>
                  </a:outerShdw>
                </a:effectLst>
                <a:latin typeface="Comic Sans MS" pitchFamily="66" charset="0"/>
              </a:rPr>
              <a:t>.</a:t>
            </a:r>
          </a:p>
          <a:p>
            <a:pPr>
              <a:buFont typeface="Arial" pitchFamily="34" charset="0"/>
              <a:buChar char="•"/>
            </a:pPr>
            <a:r>
              <a:rPr lang="el-GR" sz="2600" b="1" dirty="0" smtClean="0">
                <a:solidFill>
                  <a:srgbClr val="00B050"/>
                </a:solidFill>
                <a:effectLst>
                  <a:outerShdw blurRad="38100" dist="38100" dir="2700000" algn="tl">
                    <a:srgbClr val="000000">
                      <a:alpha val="43137"/>
                    </a:srgbClr>
                  </a:outerShdw>
                </a:effectLst>
                <a:latin typeface="Comic Sans MS" pitchFamily="66" charset="0"/>
              </a:rPr>
              <a:t>Σε </a:t>
            </a:r>
            <a:r>
              <a:rPr lang="el-GR" sz="2600" b="1" dirty="0" smtClean="0">
                <a:solidFill>
                  <a:srgbClr val="00B0F0"/>
                </a:solidFill>
                <a:effectLst>
                  <a:outerShdw blurRad="38100" dist="38100" dir="2700000" algn="tl">
                    <a:srgbClr val="000000">
                      <a:alpha val="43137"/>
                    </a:srgbClr>
                  </a:outerShdw>
                </a:effectLst>
                <a:latin typeface="Comic Sans MS" pitchFamily="66" charset="0"/>
              </a:rPr>
              <a:t>δείγμα συλλογής ούρων </a:t>
            </a:r>
            <a:r>
              <a:rPr lang="el-GR" sz="2600" b="1" dirty="0" smtClean="0">
                <a:solidFill>
                  <a:srgbClr val="00B050"/>
                </a:solidFill>
                <a:effectLst>
                  <a:outerShdw blurRad="38100" dist="38100" dir="2700000" algn="tl">
                    <a:srgbClr val="000000">
                      <a:alpha val="43137"/>
                    </a:srgbClr>
                  </a:outerShdw>
                </a:effectLst>
                <a:latin typeface="Comic Sans MS" pitchFamily="66" charset="0"/>
              </a:rPr>
              <a:t>24ωρου: μέτρηση ουρίας.</a:t>
            </a:r>
          </a:p>
          <a:p>
            <a:pPr>
              <a:buFont typeface="Arial" pitchFamily="34" charset="0"/>
              <a:buChar char="•"/>
            </a:pPr>
            <a:r>
              <a:rPr lang="el-GR" sz="2600" b="1" dirty="0" smtClean="0">
                <a:solidFill>
                  <a:srgbClr val="00B0F0"/>
                </a:solidFill>
                <a:effectLst>
                  <a:outerShdw blurRad="38100" dist="38100" dir="2700000" algn="tl">
                    <a:srgbClr val="000000">
                      <a:alpha val="43137"/>
                    </a:srgbClr>
                  </a:outerShdw>
                </a:effectLst>
                <a:latin typeface="Comic Sans MS" pitchFamily="66" charset="0"/>
              </a:rPr>
              <a:t>Καταγραφή όγκου </a:t>
            </a:r>
            <a:r>
              <a:rPr lang="el-GR" sz="2600" b="1" dirty="0" err="1" smtClean="0">
                <a:solidFill>
                  <a:srgbClr val="00B0F0"/>
                </a:solidFill>
                <a:effectLst>
                  <a:outerShdw blurRad="38100" dist="38100" dir="2700000" algn="tl">
                    <a:srgbClr val="000000">
                      <a:alpha val="43137"/>
                    </a:srgbClr>
                  </a:outerShdw>
                </a:effectLst>
                <a:latin typeface="Comic Sans MS" pitchFamily="66" charset="0"/>
              </a:rPr>
              <a:t>περιτοναικού</a:t>
            </a:r>
            <a:r>
              <a:rPr lang="el-GR" sz="2600" b="1" dirty="0" smtClean="0">
                <a:solidFill>
                  <a:srgbClr val="00B0F0"/>
                </a:solidFill>
                <a:effectLst>
                  <a:outerShdw blurRad="38100" dist="38100" dir="2700000" algn="tl">
                    <a:srgbClr val="000000">
                      <a:alpha val="43137"/>
                    </a:srgbClr>
                  </a:outerShdw>
                </a:effectLst>
                <a:latin typeface="Comic Sans MS" pitchFamily="66" charset="0"/>
              </a:rPr>
              <a:t> διαλύματος </a:t>
            </a:r>
            <a:r>
              <a:rPr lang="el-GR" sz="2600" b="1" dirty="0" smtClean="0">
                <a:solidFill>
                  <a:srgbClr val="00B050"/>
                </a:solidFill>
                <a:effectLst>
                  <a:outerShdw blurRad="38100" dist="38100" dir="2700000" algn="tl">
                    <a:srgbClr val="000000">
                      <a:alpha val="43137"/>
                    </a:srgbClr>
                  </a:outerShdw>
                </a:effectLst>
                <a:latin typeface="Comic Sans MS" pitchFamily="66" charset="0"/>
              </a:rPr>
              <a:t>και </a:t>
            </a:r>
            <a:r>
              <a:rPr lang="el-GR" sz="2600" b="1" dirty="0" smtClean="0">
                <a:solidFill>
                  <a:srgbClr val="00B0F0"/>
                </a:solidFill>
                <a:effectLst>
                  <a:outerShdw blurRad="38100" dist="38100" dir="2700000" algn="tl">
                    <a:srgbClr val="000000">
                      <a:alpha val="43137"/>
                    </a:srgbClr>
                  </a:outerShdw>
                </a:effectLst>
                <a:latin typeface="Comic Sans MS" pitchFamily="66" charset="0"/>
              </a:rPr>
              <a:t>ούρων 24ωρου</a:t>
            </a:r>
            <a:r>
              <a:rPr lang="el-GR" sz="2600" b="1" dirty="0" smtClean="0">
                <a:solidFill>
                  <a:srgbClr val="00B050"/>
                </a:solidFill>
                <a:effectLst>
                  <a:outerShdw blurRad="38100" dist="38100" dir="2700000" algn="tl">
                    <a:srgbClr val="000000">
                      <a:alpha val="43137"/>
                    </a:srgbClr>
                  </a:outerShdw>
                </a:effectLst>
                <a:latin typeface="Comic Sans MS" pitchFamily="66" charset="0"/>
              </a:rPr>
              <a:t>.</a:t>
            </a:r>
          </a:p>
          <a:p>
            <a:pPr algn="justLow">
              <a:buFont typeface="Arial" pitchFamily="34" charset="0"/>
              <a:buChar char="•"/>
            </a:pPr>
            <a:r>
              <a:rPr lang="el-GR" sz="2600" b="1" dirty="0" smtClean="0">
                <a:solidFill>
                  <a:srgbClr val="00B0F0"/>
                </a:solidFill>
                <a:effectLst>
                  <a:outerShdw blurRad="38100" dist="38100" dir="2700000" algn="tl">
                    <a:srgbClr val="000000">
                      <a:alpha val="43137"/>
                    </a:srgbClr>
                  </a:outerShdw>
                </a:effectLst>
                <a:latin typeface="Comic Sans MS" pitchFamily="66" charset="0"/>
              </a:rPr>
              <a:t>Όγκος κατανομής:</a:t>
            </a:r>
            <a:r>
              <a:rPr lang="el-GR" sz="2600" b="1" dirty="0" smtClean="0">
                <a:solidFill>
                  <a:srgbClr val="00B050"/>
                </a:solidFill>
                <a:effectLst>
                  <a:outerShdw blurRad="38100" dist="38100" dir="2700000" algn="tl">
                    <a:srgbClr val="000000">
                      <a:alpha val="43137"/>
                    </a:srgbClr>
                  </a:outerShdw>
                </a:effectLst>
                <a:latin typeface="Comic Sans MS" pitchFamily="66" charset="0"/>
              </a:rPr>
              <a:t> από τύπο </a:t>
            </a:r>
            <a:r>
              <a:rPr lang="en-US" sz="2600" b="1" dirty="0" smtClean="0">
                <a:solidFill>
                  <a:srgbClr val="00B050"/>
                </a:solidFill>
                <a:effectLst>
                  <a:outerShdw blurRad="38100" dist="38100" dir="2700000" algn="tl">
                    <a:srgbClr val="000000">
                      <a:alpha val="43137"/>
                    </a:srgbClr>
                  </a:outerShdw>
                </a:effectLst>
                <a:latin typeface="Comic Sans MS" pitchFamily="66" charset="0"/>
              </a:rPr>
              <a:t>Watson </a:t>
            </a:r>
            <a:r>
              <a:rPr lang="el-GR" sz="2600" b="1" dirty="0" smtClean="0">
                <a:solidFill>
                  <a:srgbClr val="00B050"/>
                </a:solidFill>
                <a:effectLst>
                  <a:outerShdw blurRad="38100" dist="38100" dir="2700000" algn="tl">
                    <a:srgbClr val="000000">
                      <a:alpha val="43137"/>
                    </a:srgbClr>
                  </a:outerShdw>
                </a:effectLst>
                <a:latin typeface="Comic Sans MS" pitchFamily="66" charset="0"/>
              </a:rPr>
              <a:t>- χρειάζεται Φύλο, Ύψος, Σωματικό Βάρος. </a:t>
            </a:r>
            <a:endParaRPr lang="el-GR" sz="26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5616" y="0"/>
            <a:ext cx="7848872" cy="6617196"/>
          </a:xfrm>
          <a:prstGeom prst="rect">
            <a:avLst/>
          </a:prstGeom>
        </p:spPr>
        <p:txBody>
          <a:bodyPr wrap="square">
            <a:spAutoFit/>
          </a:bodyPr>
          <a:lstStyle/>
          <a:p>
            <a:pPr>
              <a:buFont typeface="Arial" pitchFamily="34" charset="0"/>
              <a:buChar char="•"/>
            </a:pPr>
            <a:endParaRPr lang="el-GR" dirty="0" smtClean="0">
              <a:solidFill>
                <a:schemeClr val="accent5">
                  <a:lumMod val="25000"/>
                </a:schemeClr>
              </a:solidFill>
              <a:latin typeface="Comic Sans MS" pitchFamily="66" charset="0"/>
            </a:endParaRPr>
          </a:p>
          <a:p>
            <a:pPr algn="ctr"/>
            <a:r>
              <a:rPr lang="el-GR" sz="2800" b="1" dirty="0" smtClean="0">
                <a:solidFill>
                  <a:schemeClr val="accent5">
                    <a:lumMod val="25000"/>
                  </a:schemeClr>
                </a:solidFill>
                <a:latin typeface="Comic Sans MS" pitchFamily="66" charset="0"/>
              </a:rPr>
              <a:t>Το </a:t>
            </a:r>
            <a:r>
              <a:rPr lang="en-US" sz="2800" b="1" dirty="0" err="1" smtClean="0">
                <a:solidFill>
                  <a:schemeClr val="accent5">
                    <a:lumMod val="25000"/>
                  </a:schemeClr>
                </a:solidFill>
                <a:latin typeface="Comic Sans MS" pitchFamily="66" charset="0"/>
              </a:rPr>
              <a:t>kt</a:t>
            </a:r>
            <a:r>
              <a:rPr lang="en-US" sz="2800" b="1" dirty="0" smtClean="0">
                <a:solidFill>
                  <a:schemeClr val="accent5">
                    <a:lumMod val="25000"/>
                  </a:schemeClr>
                </a:solidFill>
                <a:latin typeface="Comic Sans MS" pitchFamily="66" charset="0"/>
              </a:rPr>
              <a:t>/V </a:t>
            </a:r>
            <a:r>
              <a:rPr lang="el-GR" sz="2800" b="1" dirty="0" smtClean="0">
                <a:solidFill>
                  <a:schemeClr val="accent5">
                    <a:lumMod val="25000"/>
                  </a:schemeClr>
                </a:solidFill>
                <a:latin typeface="Comic Sans MS" pitchFamily="66" charset="0"/>
              </a:rPr>
              <a:t>και στην περιτοναϊκή</a:t>
            </a:r>
          </a:p>
          <a:p>
            <a:endParaRPr lang="el-GR"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rgbClr val="FF0000"/>
                </a:solidFill>
                <a:latin typeface="Comic Sans MS" pitchFamily="66" charset="0"/>
              </a:rPr>
              <a:t>Οι ιδιαιτερότητες της μεθόδου και η υπεροχή της ως προς την κάθαρση των ουσιών μέσου Μ.Β. παραγκωνίστηκαν…</a:t>
            </a:r>
          </a:p>
          <a:p>
            <a:pPr>
              <a:buFont typeface="Arial" pitchFamily="34" charset="0"/>
              <a:buChar char="•"/>
            </a:pPr>
            <a:r>
              <a:rPr lang="el-GR" sz="2000" dirty="0" smtClean="0">
                <a:solidFill>
                  <a:schemeClr val="accent5">
                    <a:lumMod val="25000"/>
                  </a:schemeClr>
                </a:solidFill>
                <a:latin typeface="Comic Sans MS" pitchFamily="66" charset="0"/>
              </a:rPr>
              <a:t>Θεωρητικά υπολογίστηκε ότι ένα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2.0-2.25 </a:t>
            </a:r>
            <a:r>
              <a:rPr lang="el-GR" sz="2000" dirty="0" smtClean="0">
                <a:solidFill>
                  <a:srgbClr val="FF0000"/>
                </a:solidFill>
                <a:latin typeface="Comic Sans MS" pitchFamily="66" charset="0"/>
              </a:rPr>
              <a:t>ανά εβδομάδα </a:t>
            </a:r>
            <a:r>
              <a:rPr lang="el-GR" sz="2000" dirty="0" smtClean="0">
                <a:solidFill>
                  <a:schemeClr val="accent5">
                    <a:lumMod val="25000"/>
                  </a:schemeClr>
                </a:solidFill>
                <a:latin typeface="Comic Sans MS" pitchFamily="66" charset="0"/>
              </a:rPr>
              <a:t>είναι ικανοποιητικό για τους ασθενείς υπό Π.Κ. </a:t>
            </a:r>
          </a:p>
          <a:p>
            <a:pPr>
              <a:buFont typeface="Arial" pitchFamily="34" charset="0"/>
              <a:buChar char="•"/>
            </a:pPr>
            <a:r>
              <a:rPr lang="el-GR" sz="2000" dirty="0" smtClean="0">
                <a:solidFill>
                  <a:schemeClr val="accent5">
                    <a:lumMod val="25000"/>
                  </a:schemeClr>
                </a:solidFill>
                <a:latin typeface="Comic Sans MS" pitchFamily="66" charset="0"/>
              </a:rPr>
              <a:t>Το παραπάνω μέγεθος σε α-νεφρικό ασθενή 70 </a:t>
            </a:r>
            <a:r>
              <a:rPr lang="en-US" sz="2000" dirty="0" smtClean="0">
                <a:solidFill>
                  <a:schemeClr val="accent5">
                    <a:lumMod val="25000"/>
                  </a:schemeClr>
                </a:solidFill>
                <a:latin typeface="Comic Sans MS" pitchFamily="66" charset="0"/>
              </a:rPr>
              <a:t>kg (V=42</a:t>
            </a:r>
            <a:r>
              <a:rPr lang="el-GR" sz="2000" dirty="0" smtClean="0">
                <a:solidFill>
                  <a:schemeClr val="accent5">
                    <a:lumMod val="25000"/>
                  </a:schemeClr>
                </a:solidFill>
                <a:latin typeface="Comic Sans MS" pitchFamily="66" charset="0"/>
              </a:rPr>
              <a:t> </a:t>
            </a:r>
            <a:r>
              <a:rPr lang="en-US" sz="2000" dirty="0" smtClean="0">
                <a:solidFill>
                  <a:schemeClr val="accent5">
                    <a:lumMod val="25000"/>
                  </a:schemeClr>
                </a:solidFill>
                <a:latin typeface="Comic Sans MS" pitchFamily="66" charset="0"/>
              </a:rPr>
              <a:t>L)</a:t>
            </a:r>
            <a:r>
              <a:rPr lang="el-GR" sz="2000" dirty="0" smtClean="0">
                <a:solidFill>
                  <a:schemeClr val="accent5">
                    <a:lumMod val="25000"/>
                  </a:schemeClr>
                </a:solidFill>
                <a:latin typeface="Comic Sans MS" pitchFamily="66" charset="0"/>
              </a:rPr>
              <a:t> θα το κάλυπτε</a:t>
            </a:r>
            <a:r>
              <a:rPr lang="en-US" sz="2000" dirty="0" smtClean="0">
                <a:solidFill>
                  <a:schemeClr val="accent5">
                    <a:lumMod val="25000"/>
                  </a:schemeClr>
                </a:solidFill>
                <a:latin typeface="Comic Sans MS" pitchFamily="66" charset="0"/>
              </a:rPr>
              <a:t> CAPD </a:t>
            </a:r>
            <a:r>
              <a:rPr lang="el-GR" sz="2000" dirty="0" smtClean="0">
                <a:solidFill>
                  <a:schemeClr val="accent5">
                    <a:lumMod val="25000"/>
                  </a:schemeClr>
                </a:solidFill>
                <a:latin typeface="Comic Sans MS" pitchFamily="66" charset="0"/>
              </a:rPr>
              <a:t>με 5 αλλαγές των 2 </a:t>
            </a:r>
            <a:r>
              <a:rPr lang="en-US" sz="2000" dirty="0" smtClean="0">
                <a:solidFill>
                  <a:schemeClr val="accent5">
                    <a:lumMod val="25000"/>
                  </a:schemeClr>
                </a:solidFill>
                <a:latin typeface="Comic Sans MS" pitchFamily="66" charset="0"/>
              </a:rPr>
              <a:t>L </a:t>
            </a:r>
            <a:r>
              <a:rPr lang="el-GR" sz="2000" dirty="0" smtClean="0">
                <a:solidFill>
                  <a:schemeClr val="accent5">
                    <a:lumMod val="25000"/>
                  </a:schemeClr>
                </a:solidFill>
                <a:latin typeface="Comic Sans MS" pitchFamily="66" charset="0"/>
              </a:rPr>
              <a:t>καθημερινά</a:t>
            </a:r>
          </a:p>
          <a:p>
            <a:pPr>
              <a:buFont typeface="Arial" pitchFamily="34" charset="0"/>
              <a:buChar char="•"/>
            </a:pPr>
            <a:r>
              <a:rPr lang="el-GR" sz="2000" dirty="0" smtClean="0">
                <a:solidFill>
                  <a:schemeClr val="accent5">
                    <a:lumMod val="25000"/>
                  </a:schemeClr>
                </a:solidFill>
                <a:latin typeface="Comic Sans MS" pitchFamily="66" charset="0"/>
              </a:rPr>
              <a:t>Ακολούθησε μια </a:t>
            </a:r>
            <a:r>
              <a:rPr lang="el-GR" sz="2000" dirty="0" smtClean="0">
                <a:solidFill>
                  <a:srgbClr val="FF0000"/>
                </a:solidFill>
                <a:latin typeface="Comic Sans MS" pitchFamily="66" charset="0"/>
              </a:rPr>
              <a:t>σειρά δημοσιεύσεων </a:t>
            </a:r>
            <a:r>
              <a:rPr lang="el-GR" sz="2000" dirty="0" smtClean="0">
                <a:solidFill>
                  <a:schemeClr val="accent5">
                    <a:lumMod val="25000"/>
                  </a:schemeClr>
                </a:solidFill>
                <a:latin typeface="Comic Sans MS" pitchFamily="66" charset="0"/>
              </a:rPr>
              <a:t>που εξέτασε αν τα παραπάνω ίσχυαν και πρακτικά</a:t>
            </a:r>
          </a:p>
          <a:p>
            <a:pPr>
              <a:buFont typeface="Arial" pitchFamily="34" charset="0"/>
              <a:buChar char="•"/>
            </a:pPr>
            <a:r>
              <a:rPr lang="el-GR" sz="2000" dirty="0" smtClean="0">
                <a:solidFill>
                  <a:schemeClr val="accent5">
                    <a:lumMod val="25000"/>
                  </a:schemeClr>
                </a:solidFill>
                <a:latin typeface="Comic Sans MS" pitchFamily="66" charset="0"/>
              </a:rPr>
              <a:t>Αναλύοντας τα δεδομένα μικρού αριθμού ασθενών </a:t>
            </a:r>
            <a:r>
              <a:rPr lang="el-GR" sz="2000" dirty="0" smtClean="0">
                <a:solidFill>
                  <a:srgbClr val="FF0000"/>
                </a:solidFill>
                <a:latin typeface="Comic Sans MS" pitchFamily="66" charset="0"/>
              </a:rPr>
              <a:t>με </a:t>
            </a:r>
            <a:r>
              <a:rPr lang="el-GR" sz="2000" dirty="0" err="1" smtClean="0">
                <a:solidFill>
                  <a:srgbClr val="FF0000"/>
                </a:solidFill>
                <a:latin typeface="Comic Sans MS" pitchFamily="66" charset="0"/>
              </a:rPr>
              <a:t>μονο</a:t>
            </a:r>
            <a:r>
              <a:rPr lang="el-GR" sz="2000" dirty="0" smtClean="0">
                <a:solidFill>
                  <a:srgbClr val="FF0000"/>
                </a:solidFill>
                <a:latin typeface="Comic Sans MS" pitchFamily="66" charset="0"/>
              </a:rPr>
              <a:t>-παραγοντική ανάλυση [</a:t>
            </a:r>
            <a:r>
              <a:rPr lang="en-US" sz="2000" dirty="0" err="1" smtClean="0">
                <a:solidFill>
                  <a:srgbClr val="FF0000"/>
                </a:solidFill>
                <a:latin typeface="Comic Sans MS" pitchFamily="66" charset="0"/>
              </a:rPr>
              <a:t>univariate</a:t>
            </a:r>
            <a:r>
              <a:rPr lang="en-US" sz="2000" dirty="0" smtClean="0">
                <a:solidFill>
                  <a:srgbClr val="FF0000"/>
                </a:solidFill>
                <a:latin typeface="Comic Sans MS" pitchFamily="66" charset="0"/>
              </a:rPr>
              <a:t> analysis] </a:t>
            </a:r>
            <a:r>
              <a:rPr lang="el-GR" sz="2000" dirty="0" smtClean="0">
                <a:solidFill>
                  <a:schemeClr val="accent5">
                    <a:lumMod val="25000"/>
                  </a:schemeClr>
                </a:solidFill>
                <a:latin typeface="Comic Sans MS" pitchFamily="66" charset="0"/>
              </a:rPr>
              <a:t>(δεν εξέτασαν τη συμβολή παραγόντων όπως ηλικία, διαβήτης, καρδιαγγειακή νόσος κ.λπ.</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κατέληξαν πως ένα </a:t>
            </a:r>
            <a:r>
              <a:rPr lang="el-GR" sz="2000" dirty="0" smtClean="0">
                <a:solidFill>
                  <a:srgbClr val="FF0000"/>
                </a:solidFill>
                <a:latin typeface="Comic Sans MS" pitchFamily="66" charset="0"/>
              </a:rPr>
              <a:t>ολικό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&lt; 1.</a:t>
            </a:r>
            <a:r>
              <a:rPr lang="el-GR" sz="2000" dirty="0" smtClean="0">
                <a:solidFill>
                  <a:srgbClr val="FF0000"/>
                </a:solidFill>
                <a:latin typeface="Comic Sans MS" pitchFamily="66" charset="0"/>
              </a:rPr>
              <a:t>9</a:t>
            </a:r>
            <a:r>
              <a:rPr lang="el-GR" sz="2000" dirty="0" smtClean="0">
                <a:solidFill>
                  <a:schemeClr val="accent5">
                    <a:lumMod val="25000"/>
                  </a:schemeClr>
                </a:solidFill>
                <a:latin typeface="Comic Sans MS" pitchFamily="66" charset="0"/>
              </a:rPr>
              <a:t> </a:t>
            </a:r>
            <a:r>
              <a:rPr lang="el-GR" sz="2000" dirty="0" smtClean="0">
                <a:solidFill>
                  <a:srgbClr val="FF0000"/>
                </a:solidFill>
                <a:latin typeface="Comic Sans MS" pitchFamily="66" charset="0"/>
              </a:rPr>
              <a:t>εβδομαδιαία</a:t>
            </a:r>
            <a:r>
              <a:rPr lang="el-GR" sz="2000" dirty="0" smtClean="0">
                <a:solidFill>
                  <a:schemeClr val="accent5">
                    <a:lumMod val="25000"/>
                  </a:schemeClr>
                </a:solidFill>
                <a:latin typeface="Comic Sans MS" pitchFamily="66" charset="0"/>
              </a:rPr>
              <a:t> στην Π.Κ. συνοδευόταν από </a:t>
            </a:r>
            <a:r>
              <a:rPr lang="el-GR" sz="2000" dirty="0" smtClean="0">
                <a:solidFill>
                  <a:srgbClr val="FF0000"/>
                </a:solidFill>
                <a:latin typeface="Comic Sans MS" pitchFamily="66" charset="0"/>
              </a:rPr>
              <a:t>αυξημένο κίνδυνο θανάτου</a:t>
            </a:r>
            <a:r>
              <a:rPr lang="el-GR" sz="2000" dirty="0" smtClean="0">
                <a:solidFill>
                  <a:schemeClr val="accent5">
                    <a:lumMod val="25000"/>
                  </a:schemeClr>
                </a:solidFill>
                <a:latin typeface="Comic Sans MS" pitchFamily="66" charset="0"/>
              </a:rPr>
              <a:t>. </a:t>
            </a:r>
          </a:p>
          <a:p>
            <a:pPr>
              <a:buFont typeface="Arial" pitchFamily="34" charset="0"/>
              <a:buChar char="•"/>
            </a:pPr>
            <a:r>
              <a:rPr lang="el-GR" sz="2000" dirty="0" smtClean="0">
                <a:solidFill>
                  <a:schemeClr val="accent5">
                    <a:lumMod val="25000"/>
                  </a:schemeClr>
                </a:solidFill>
                <a:latin typeface="Comic Sans MS" pitchFamily="66" charset="0"/>
              </a:rPr>
              <a:t>Ακολούθησε μια σειρά δημοσιεύσεων με </a:t>
            </a:r>
            <a:r>
              <a:rPr lang="el-GR" sz="2000" dirty="0" smtClean="0">
                <a:solidFill>
                  <a:srgbClr val="FF0000"/>
                </a:solidFill>
                <a:latin typeface="Comic Sans MS" pitchFamily="66" charset="0"/>
              </a:rPr>
              <a:t>πολύ-παραγοντική ανάλυση (</a:t>
            </a:r>
            <a:r>
              <a:rPr lang="en-US" sz="2000" dirty="0" smtClean="0">
                <a:solidFill>
                  <a:srgbClr val="FF0000"/>
                </a:solidFill>
                <a:latin typeface="Comic Sans MS" pitchFamily="66" charset="0"/>
              </a:rPr>
              <a:t>multivariate analysis)</a:t>
            </a:r>
            <a:r>
              <a:rPr lang="el-GR" sz="2000" dirty="0" smtClean="0">
                <a:solidFill>
                  <a:srgbClr val="FF0000"/>
                </a:solidFill>
                <a:latin typeface="Comic Sans MS" pitchFamily="66" charset="0"/>
              </a:rPr>
              <a:t> </a:t>
            </a:r>
            <a:r>
              <a:rPr lang="el-GR" sz="2000" dirty="0" smtClean="0">
                <a:solidFill>
                  <a:schemeClr val="accent5">
                    <a:lumMod val="25000"/>
                  </a:schemeClr>
                </a:solidFill>
                <a:latin typeface="Comic Sans MS" pitchFamily="66" charset="0"/>
              </a:rPr>
              <a:t>που έδειξε ότι</a:t>
            </a:r>
          </a:p>
          <a:p>
            <a:pPr lvl="1">
              <a:buFont typeface="Arial" pitchFamily="34" charset="0"/>
              <a:buChar char="•"/>
            </a:pPr>
            <a:r>
              <a:rPr lang="el-GR" sz="2000" dirty="0" smtClean="0">
                <a:solidFill>
                  <a:schemeClr val="accent5">
                    <a:lumMod val="25000"/>
                  </a:schemeClr>
                </a:solidFill>
                <a:latin typeface="Comic Sans MS" pitchFamily="66" charset="0"/>
              </a:rPr>
              <a:t> η μεγάλη ηλικία, ο χρόνος σε κάθαρση, τα χαμηλά επίπεδα </a:t>
            </a:r>
            <a:r>
              <a:rPr lang="el-GR" sz="2000" dirty="0" err="1" smtClean="0">
                <a:solidFill>
                  <a:schemeClr val="accent5">
                    <a:lumMod val="25000"/>
                  </a:schemeClr>
                </a:solidFill>
                <a:latin typeface="Comic Sans MS" pitchFamily="66" charset="0"/>
              </a:rPr>
              <a:t>λευκωματίνης</a:t>
            </a:r>
            <a:r>
              <a:rPr lang="el-GR" sz="2000" dirty="0" smtClean="0">
                <a:solidFill>
                  <a:schemeClr val="accent5">
                    <a:lumMod val="25000"/>
                  </a:schemeClr>
                </a:solidFill>
                <a:latin typeface="Comic Sans MS" pitchFamily="66" charset="0"/>
              </a:rPr>
              <a:t> και το χαμηλό εβδομαδιαίο </a:t>
            </a:r>
            <a:r>
              <a:rPr lang="en-US" sz="2000" dirty="0" err="1" smtClean="0">
                <a:solidFill>
                  <a:schemeClr val="accent5">
                    <a:lumMod val="25000"/>
                  </a:schemeClr>
                </a:solidFill>
                <a:latin typeface="Comic Sans MS" pitchFamily="66" charset="0"/>
              </a:rPr>
              <a:t>kt</a:t>
            </a:r>
            <a:r>
              <a:rPr lang="en-US" sz="2000" dirty="0" smtClean="0">
                <a:solidFill>
                  <a:schemeClr val="accent5">
                    <a:lumMod val="25000"/>
                  </a:schemeClr>
                </a:solidFill>
                <a:latin typeface="Comic Sans MS" pitchFamily="66" charset="0"/>
              </a:rPr>
              <a:t>/V (&lt;1.89)</a:t>
            </a:r>
            <a:r>
              <a:rPr lang="el-GR" sz="2000" dirty="0" smtClean="0">
                <a:solidFill>
                  <a:schemeClr val="accent5">
                    <a:lumMod val="25000"/>
                  </a:schemeClr>
                </a:solidFill>
                <a:latin typeface="Comic Sans MS" pitchFamily="66" charset="0"/>
              </a:rPr>
              <a:t> επιβαρύνουν την 5ετή επιβίωση (</a:t>
            </a:r>
            <a:r>
              <a:rPr lang="en-US" sz="2000" dirty="0" err="1" smtClean="0">
                <a:solidFill>
                  <a:schemeClr val="accent5">
                    <a:lumMod val="25000"/>
                  </a:schemeClr>
                </a:solidFill>
                <a:latin typeface="Comic Sans MS" pitchFamily="66" charset="0"/>
              </a:rPr>
              <a:t>Teehan</a:t>
            </a:r>
            <a:r>
              <a:rPr lang="en-US" sz="2000" dirty="0" smtClean="0">
                <a:solidFill>
                  <a:schemeClr val="accent5">
                    <a:lumMod val="25000"/>
                  </a:schemeClr>
                </a:solidFill>
                <a:latin typeface="Comic Sans MS" pitchFamily="66" charset="0"/>
              </a:rPr>
              <a:t> et al, 1990)</a:t>
            </a:r>
            <a:endParaRPr lang="el-GR"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0"/>
            <a:ext cx="8316416" cy="6848029"/>
          </a:xfrm>
          <a:prstGeom prst="rect">
            <a:avLst/>
          </a:prstGeom>
        </p:spPr>
        <p:txBody>
          <a:bodyPr wrap="square">
            <a:spAutoFit/>
          </a:bodyPr>
          <a:lstStyle/>
          <a:p>
            <a:pPr algn="ctr"/>
            <a:r>
              <a:rPr lang="el-GR" sz="2800" b="1" dirty="0" smtClean="0">
                <a:solidFill>
                  <a:schemeClr val="accent5">
                    <a:lumMod val="25000"/>
                  </a:schemeClr>
                </a:solidFill>
                <a:latin typeface="Comic Sans MS" pitchFamily="66" charset="0"/>
              </a:rPr>
              <a:t>Το </a:t>
            </a:r>
            <a:r>
              <a:rPr lang="en-US" sz="2800" b="1" dirty="0" err="1" smtClean="0">
                <a:solidFill>
                  <a:schemeClr val="accent5">
                    <a:lumMod val="25000"/>
                  </a:schemeClr>
                </a:solidFill>
                <a:latin typeface="Comic Sans MS" pitchFamily="66" charset="0"/>
              </a:rPr>
              <a:t>kt</a:t>
            </a:r>
            <a:r>
              <a:rPr lang="en-US" sz="2800" b="1" dirty="0" smtClean="0">
                <a:solidFill>
                  <a:schemeClr val="accent5">
                    <a:lumMod val="25000"/>
                  </a:schemeClr>
                </a:solidFill>
                <a:latin typeface="Comic Sans MS" pitchFamily="66" charset="0"/>
              </a:rPr>
              <a:t>/V </a:t>
            </a:r>
            <a:r>
              <a:rPr lang="el-GR" sz="2800" b="1" dirty="0" smtClean="0">
                <a:solidFill>
                  <a:schemeClr val="accent5">
                    <a:lumMod val="25000"/>
                  </a:schemeClr>
                </a:solidFill>
                <a:latin typeface="Comic Sans MS" pitchFamily="66" charset="0"/>
              </a:rPr>
              <a:t>και στην περιτοναϊκή</a:t>
            </a:r>
          </a:p>
          <a:p>
            <a:endParaRPr lang="el-GR" sz="1100" dirty="0" smtClean="0">
              <a:solidFill>
                <a:schemeClr val="accent5">
                  <a:lumMod val="25000"/>
                </a:schemeClr>
              </a:solidFill>
              <a:latin typeface="Comic Sans MS" pitchFamily="66" charset="0"/>
            </a:endParaRPr>
          </a:p>
          <a:p>
            <a:pPr lvl="1">
              <a:buFont typeface="Arial" pitchFamily="34" charset="0"/>
              <a:buChar char="•"/>
            </a:pPr>
            <a:r>
              <a:rPr lang="el-GR" sz="2000" dirty="0" smtClean="0">
                <a:solidFill>
                  <a:schemeClr val="accent5">
                    <a:lumMod val="25000"/>
                  </a:schemeClr>
                </a:solidFill>
                <a:latin typeface="Comic Sans MS" pitchFamily="66" charset="0"/>
              </a:rPr>
              <a:t>Οι </a:t>
            </a:r>
            <a:r>
              <a:rPr lang="en-US" sz="2000" dirty="0" err="1" smtClean="0">
                <a:solidFill>
                  <a:schemeClr val="accent5">
                    <a:lumMod val="25000"/>
                  </a:schemeClr>
                </a:solidFill>
                <a:latin typeface="Comic Sans MS" pitchFamily="66" charset="0"/>
              </a:rPr>
              <a:t>Maiorca</a:t>
            </a:r>
            <a:r>
              <a:rPr lang="en-US" sz="2000" dirty="0" smtClean="0">
                <a:solidFill>
                  <a:schemeClr val="accent5">
                    <a:lumMod val="25000"/>
                  </a:schemeClr>
                </a:solidFill>
                <a:latin typeface="Comic Sans MS" pitchFamily="66" charset="0"/>
              </a:rPr>
              <a:t> et al </a:t>
            </a:r>
            <a:r>
              <a:rPr lang="el-GR" sz="2000" dirty="0" smtClean="0">
                <a:solidFill>
                  <a:schemeClr val="accent5">
                    <a:lumMod val="25000"/>
                  </a:schemeClr>
                </a:solidFill>
                <a:latin typeface="Comic Sans MS" pitchFamily="66" charset="0"/>
              </a:rPr>
              <a:t>βρήκαν ότι ένα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a:t>
            </a:r>
            <a:r>
              <a:rPr lang="el-GR" sz="2000" dirty="0" smtClean="0">
                <a:solidFill>
                  <a:srgbClr val="FF0000"/>
                </a:solidFill>
                <a:latin typeface="Comic Sans MS" pitchFamily="66" charset="0"/>
              </a:rPr>
              <a:t>&gt; 1.9 </a:t>
            </a:r>
            <a:r>
              <a:rPr lang="el-GR" sz="2000" dirty="0" smtClean="0">
                <a:solidFill>
                  <a:schemeClr val="accent5">
                    <a:lumMod val="25000"/>
                  </a:schemeClr>
                </a:solidFill>
                <a:latin typeface="Comic Sans MS" pitchFamily="66" charset="0"/>
              </a:rPr>
              <a:t>συνοδευόταν από καλύτερη επιβίωση τριετίας. Επίσης επεσήμαναν για πρώτη φορά </a:t>
            </a:r>
            <a:r>
              <a:rPr lang="el-GR" sz="2000" dirty="0" smtClean="0">
                <a:solidFill>
                  <a:srgbClr val="FF0000"/>
                </a:solidFill>
                <a:latin typeface="Comic Sans MS" pitchFamily="66" charset="0"/>
              </a:rPr>
              <a:t>τη συμβολή της υπολειπόμενης διούρησης </a:t>
            </a:r>
            <a:r>
              <a:rPr lang="el-GR" sz="2000" dirty="0" smtClean="0">
                <a:solidFill>
                  <a:schemeClr val="accent5">
                    <a:lumMod val="25000"/>
                  </a:schemeClr>
                </a:solidFill>
                <a:latin typeface="Comic Sans MS" pitchFamily="66" charset="0"/>
              </a:rPr>
              <a:t>στην επιβίωση</a:t>
            </a:r>
          </a:p>
          <a:p>
            <a:pPr lvl="1">
              <a:buFont typeface="Arial" pitchFamily="34" charset="0"/>
              <a:buChar char="•"/>
            </a:pPr>
            <a:r>
              <a:rPr lang="el-GR" sz="2000" dirty="0" smtClean="0">
                <a:solidFill>
                  <a:schemeClr val="accent5">
                    <a:lumMod val="25000"/>
                  </a:schemeClr>
                </a:solidFill>
                <a:latin typeface="Comic Sans MS" pitchFamily="66" charset="0"/>
              </a:rPr>
              <a:t>Οι </a:t>
            </a:r>
            <a:r>
              <a:rPr lang="en-US" sz="2000" dirty="0" err="1" smtClean="0">
                <a:solidFill>
                  <a:schemeClr val="accent5">
                    <a:lumMod val="25000"/>
                  </a:schemeClr>
                </a:solidFill>
                <a:latin typeface="Comic Sans MS" pitchFamily="66" charset="0"/>
              </a:rPr>
              <a:t>Genestier</a:t>
            </a:r>
            <a:r>
              <a:rPr lang="en-US" sz="2000" dirty="0" smtClean="0">
                <a:solidFill>
                  <a:schemeClr val="accent5">
                    <a:lumMod val="25000"/>
                  </a:schemeClr>
                </a:solidFill>
                <a:latin typeface="Comic Sans MS" pitchFamily="66" charset="0"/>
              </a:rPr>
              <a:t> et al </a:t>
            </a:r>
            <a:r>
              <a:rPr lang="el-GR" sz="2000" dirty="0" smtClean="0">
                <a:solidFill>
                  <a:schemeClr val="accent5">
                    <a:lumMod val="25000"/>
                  </a:schemeClr>
                </a:solidFill>
                <a:latin typeface="Comic Sans MS" pitchFamily="66" charset="0"/>
              </a:rPr>
              <a:t>σε αναδρομική μελέτη 201 </a:t>
            </a:r>
            <a:r>
              <a:rPr lang="en-US" sz="2000" dirty="0" smtClean="0">
                <a:solidFill>
                  <a:schemeClr val="accent5">
                    <a:lumMod val="25000"/>
                  </a:schemeClr>
                </a:solidFill>
                <a:latin typeface="Comic Sans MS" pitchFamily="66" charset="0"/>
              </a:rPr>
              <a:t>CAPD </a:t>
            </a:r>
            <a:r>
              <a:rPr lang="el-GR" sz="2000" dirty="0" smtClean="0">
                <a:solidFill>
                  <a:schemeClr val="accent5">
                    <a:lumMod val="25000"/>
                  </a:schemeClr>
                </a:solidFill>
                <a:latin typeface="Comic Sans MS" pitchFamily="66" charset="0"/>
              </a:rPr>
              <a:t>ασθενών, έδειξαν ότι ένα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&gt; 1.7 </a:t>
            </a:r>
            <a:r>
              <a:rPr lang="el-GR" sz="2000" dirty="0" smtClean="0">
                <a:solidFill>
                  <a:schemeClr val="accent5">
                    <a:lumMod val="25000"/>
                  </a:schemeClr>
                </a:solidFill>
                <a:latin typeface="Comic Sans MS" pitchFamily="66" charset="0"/>
              </a:rPr>
              <a:t>συνοδεύεται από την καλύτερη επιβίωση</a:t>
            </a:r>
          </a:p>
          <a:p>
            <a:pPr>
              <a:buFont typeface="Arial" pitchFamily="34" charset="0"/>
              <a:buChar char="•"/>
            </a:pPr>
            <a:r>
              <a:rPr lang="el-GR" sz="2000" dirty="0" smtClean="0">
                <a:solidFill>
                  <a:schemeClr val="accent5">
                    <a:lumMod val="25000"/>
                  </a:schemeClr>
                </a:solidFill>
                <a:latin typeface="Comic Sans MS" pitchFamily="66" charset="0"/>
              </a:rPr>
              <a:t>Ακολούθησε η </a:t>
            </a:r>
            <a:r>
              <a:rPr lang="el-GR" sz="2000" dirty="0" smtClean="0">
                <a:solidFill>
                  <a:srgbClr val="FF0000"/>
                </a:solidFill>
                <a:latin typeface="Comic Sans MS" pitchFamily="66" charset="0"/>
              </a:rPr>
              <a:t>προοπτική-πολυκεντρική </a:t>
            </a:r>
            <a:r>
              <a:rPr lang="en-US" sz="2000" dirty="0" smtClean="0">
                <a:solidFill>
                  <a:srgbClr val="FF0000"/>
                </a:solidFill>
                <a:latin typeface="Comic Sans MS" pitchFamily="66" charset="0"/>
              </a:rPr>
              <a:t>CANUSA (Canada and USA) study</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που περιέλαβε </a:t>
            </a:r>
            <a:r>
              <a:rPr lang="en-US" sz="2000" dirty="0" smtClean="0">
                <a:solidFill>
                  <a:srgbClr val="FF0000"/>
                </a:solidFill>
                <a:latin typeface="Comic Sans MS" pitchFamily="66" charset="0"/>
              </a:rPr>
              <a:t>incident patients</a:t>
            </a:r>
            <a:r>
              <a:rPr lang="el-GR" sz="2000" dirty="0" smtClean="0">
                <a:solidFill>
                  <a:srgbClr val="FF0000"/>
                </a:solidFill>
                <a:latin typeface="Comic Sans MS" pitchFamily="66" charset="0"/>
              </a:rPr>
              <a:t> </a:t>
            </a:r>
            <a:r>
              <a:rPr lang="el-GR" sz="2000" dirty="0" smtClean="0">
                <a:solidFill>
                  <a:schemeClr val="accent5">
                    <a:lumMod val="25000"/>
                  </a:schemeClr>
                </a:solidFill>
                <a:latin typeface="Comic Sans MS" pitchFamily="66" charset="0"/>
              </a:rPr>
              <a:t>από μεγάλα κέντρα </a:t>
            </a:r>
            <a:r>
              <a:rPr lang="en-US" sz="2000" dirty="0" smtClean="0">
                <a:solidFill>
                  <a:schemeClr val="accent5">
                    <a:lumMod val="25000"/>
                  </a:schemeClr>
                </a:solidFill>
                <a:latin typeface="Comic Sans MS" pitchFamily="66" charset="0"/>
              </a:rPr>
              <a:t>USA </a:t>
            </a:r>
            <a:r>
              <a:rPr lang="el-GR" sz="2000" dirty="0" smtClean="0">
                <a:solidFill>
                  <a:schemeClr val="accent5">
                    <a:lumMod val="25000"/>
                  </a:schemeClr>
                </a:solidFill>
                <a:latin typeface="Comic Sans MS" pitchFamily="66" charset="0"/>
              </a:rPr>
              <a:t>και </a:t>
            </a:r>
            <a:r>
              <a:rPr lang="en-US" sz="2000" dirty="0" smtClean="0">
                <a:solidFill>
                  <a:schemeClr val="accent5">
                    <a:lumMod val="25000"/>
                  </a:schemeClr>
                </a:solidFill>
                <a:latin typeface="Comic Sans MS" pitchFamily="66" charset="0"/>
              </a:rPr>
              <a:t>Canada </a:t>
            </a:r>
            <a:r>
              <a:rPr lang="el-GR" sz="2000" dirty="0" smtClean="0">
                <a:solidFill>
                  <a:schemeClr val="accent5">
                    <a:lumMod val="25000"/>
                  </a:schemeClr>
                </a:solidFill>
                <a:latin typeface="Comic Sans MS" pitchFamily="66" charset="0"/>
              </a:rPr>
              <a:t>και εξέτασε κάθαρση ουσιών (</a:t>
            </a:r>
            <a:r>
              <a:rPr lang="en-US" sz="2000" dirty="0" err="1" smtClean="0">
                <a:solidFill>
                  <a:schemeClr val="accent5">
                    <a:lumMod val="25000"/>
                  </a:schemeClr>
                </a:solidFill>
                <a:latin typeface="Comic Sans MS" pitchFamily="66" charset="0"/>
              </a:rPr>
              <a:t>kt</a:t>
            </a:r>
            <a:r>
              <a:rPr lang="en-US" sz="2000" dirty="0" smtClean="0">
                <a:solidFill>
                  <a:schemeClr val="accent5">
                    <a:lumMod val="25000"/>
                  </a:schemeClr>
                </a:solidFill>
                <a:latin typeface="Comic Sans MS" pitchFamily="66" charset="0"/>
              </a:rPr>
              <a:t>/V </a:t>
            </a:r>
            <a:r>
              <a:rPr lang="el-GR" sz="2000" dirty="0" smtClean="0">
                <a:solidFill>
                  <a:schemeClr val="accent5">
                    <a:lumMod val="25000"/>
                  </a:schemeClr>
                </a:solidFill>
                <a:latin typeface="Comic Sans MS" pitchFamily="66" charset="0"/>
              </a:rPr>
              <a:t>και </a:t>
            </a:r>
            <a:r>
              <a:rPr lang="en-US" sz="2000" dirty="0" err="1" smtClean="0">
                <a:solidFill>
                  <a:schemeClr val="accent5">
                    <a:lumMod val="25000"/>
                  </a:schemeClr>
                </a:solidFill>
                <a:latin typeface="Comic Sans MS" pitchFamily="66" charset="0"/>
              </a:rPr>
              <a:t>Creatinine</a:t>
            </a:r>
            <a:r>
              <a:rPr lang="en-US" sz="2000" dirty="0" smtClean="0">
                <a:solidFill>
                  <a:schemeClr val="accent5">
                    <a:lumMod val="25000"/>
                  </a:schemeClr>
                </a:solidFill>
                <a:latin typeface="Comic Sans MS" pitchFamily="66" charset="0"/>
              </a:rPr>
              <a:t> Clearance, </a:t>
            </a:r>
            <a:r>
              <a:rPr lang="en-US" sz="2000" dirty="0" err="1" smtClean="0">
                <a:solidFill>
                  <a:schemeClr val="accent5">
                    <a:lumMod val="25000"/>
                  </a:schemeClr>
                </a:solidFill>
                <a:latin typeface="Comic Sans MS" pitchFamily="66" charset="0"/>
              </a:rPr>
              <a:t>CrCl</a:t>
            </a:r>
            <a:r>
              <a:rPr lang="en-US" sz="2000" dirty="0" smtClean="0">
                <a:solidFill>
                  <a:schemeClr val="accent5">
                    <a:lumMod val="25000"/>
                  </a:schemeClr>
                </a:solidFill>
                <a:latin typeface="Comic Sans MS" pitchFamily="66" charset="0"/>
              </a:rPr>
              <a:t>)</a:t>
            </a:r>
            <a:r>
              <a:rPr lang="el-GR" sz="2000" dirty="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και θρέψη ως </a:t>
            </a:r>
            <a:r>
              <a:rPr lang="el-GR" sz="2000" dirty="0" smtClean="0">
                <a:solidFill>
                  <a:srgbClr val="FF0000"/>
                </a:solidFill>
                <a:latin typeface="Comic Sans MS" pitchFamily="66" charset="0"/>
              </a:rPr>
              <a:t>χρονο-εξαρτώμενες παραμέτρους</a:t>
            </a:r>
            <a:r>
              <a:rPr lang="en-US" sz="2000" dirty="0" smtClean="0">
                <a:solidFill>
                  <a:srgbClr val="FF0000"/>
                </a:solidFill>
                <a:latin typeface="Comic Sans MS" pitchFamily="66" charset="0"/>
              </a:rPr>
              <a:t> </a:t>
            </a:r>
            <a:r>
              <a:rPr lang="el-GR" sz="2000" dirty="0" smtClean="0">
                <a:solidFill>
                  <a:srgbClr val="FF0000"/>
                </a:solidFill>
                <a:latin typeface="Comic Sans MS" pitchFamily="66" charset="0"/>
              </a:rPr>
              <a:t> </a:t>
            </a:r>
            <a:r>
              <a:rPr lang="el-GR" sz="2000" dirty="0" smtClean="0">
                <a:solidFill>
                  <a:schemeClr val="accent5">
                    <a:lumMod val="25000"/>
                  </a:schemeClr>
                </a:solidFill>
                <a:latin typeface="Comic Sans MS" pitchFamily="66" charset="0"/>
              </a:rPr>
              <a:t>σε σχέση με θνησιμότητα, αποτυχία της μεθόδου και νοσοκομειακή νοσηλεία. </a:t>
            </a:r>
          </a:p>
          <a:p>
            <a:pPr>
              <a:buFont typeface="Arial" pitchFamily="34" charset="0"/>
              <a:buChar char="•"/>
            </a:pPr>
            <a:r>
              <a:rPr lang="el-GR" sz="2000" dirty="0" smtClean="0">
                <a:solidFill>
                  <a:schemeClr val="accent5">
                    <a:lumMod val="25000"/>
                  </a:schemeClr>
                </a:solidFill>
                <a:latin typeface="Comic Sans MS" pitchFamily="66" charset="0"/>
              </a:rPr>
              <a:t>Το αρχικό </a:t>
            </a:r>
            <a:r>
              <a:rPr lang="en-US" sz="2000" dirty="0" smtClean="0">
                <a:solidFill>
                  <a:schemeClr val="accent5">
                    <a:lumMod val="25000"/>
                  </a:schemeClr>
                </a:solidFill>
                <a:latin typeface="Comic Sans MS" pitchFamily="66" charset="0"/>
              </a:rPr>
              <a:t>GFR</a:t>
            </a:r>
            <a:r>
              <a:rPr lang="el-GR" sz="2000" dirty="0" smtClean="0">
                <a:solidFill>
                  <a:schemeClr val="accent5">
                    <a:lumMod val="25000"/>
                  </a:schemeClr>
                </a:solidFill>
                <a:latin typeface="Comic Sans MS" pitchFamily="66" charset="0"/>
              </a:rPr>
              <a:t> των ασθενών ήταν 3.8 </a:t>
            </a:r>
            <a:r>
              <a:rPr lang="en-US" sz="2000" dirty="0" smtClean="0">
                <a:solidFill>
                  <a:schemeClr val="accent5">
                    <a:lumMod val="25000"/>
                  </a:schemeClr>
                </a:solidFill>
                <a:latin typeface="Comic Sans MS" pitchFamily="66" charset="0"/>
              </a:rPr>
              <a:t>ml/min (39 L / week)</a:t>
            </a:r>
          </a:p>
          <a:p>
            <a:pPr>
              <a:buFont typeface="Arial" pitchFamily="34" charset="0"/>
              <a:buChar char="•"/>
            </a:pPr>
            <a:r>
              <a:rPr lang="el-GR" sz="2000" dirty="0" smtClean="0">
                <a:solidFill>
                  <a:schemeClr val="accent5">
                    <a:lumMod val="25000"/>
                  </a:schemeClr>
                </a:solidFill>
                <a:latin typeface="Comic Sans MS" pitchFamily="66" charset="0"/>
              </a:rPr>
              <a:t> </a:t>
            </a:r>
            <a:r>
              <a:rPr lang="el-GR" sz="2000" dirty="0" smtClean="0">
                <a:solidFill>
                  <a:srgbClr val="FF0000"/>
                </a:solidFill>
                <a:latin typeface="Comic Sans MS" pitchFamily="66" charset="0"/>
              </a:rPr>
              <a:t>Συμπέρασμα: η συνολική κάθαρση των ουσιών (περιτοναϊκή+νεφρική) ήταν σημαντικός παράγοντας καλής έκβασης των ασθενών</a:t>
            </a:r>
          </a:p>
          <a:p>
            <a:pPr>
              <a:buFont typeface="Arial" pitchFamily="34" charset="0"/>
              <a:buChar char="•"/>
            </a:pPr>
            <a:r>
              <a:rPr lang="el-GR" sz="2000" dirty="0" smtClean="0">
                <a:solidFill>
                  <a:srgbClr val="FF0000"/>
                </a:solidFill>
                <a:latin typeface="Comic Sans MS" pitchFamily="66" charset="0"/>
              </a:rPr>
              <a:t>Κάθε 0.1 αύξηση στο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a:t>
            </a:r>
            <a:r>
              <a:rPr lang="el-GR" sz="2000" dirty="0" smtClean="0">
                <a:solidFill>
                  <a:schemeClr val="accent5">
                    <a:lumMod val="25000"/>
                  </a:schemeClr>
                </a:solidFill>
                <a:latin typeface="Comic Sans MS" pitchFamily="66" charset="0"/>
              </a:rPr>
              <a:t>αντιστοιχούσε σε </a:t>
            </a:r>
            <a:r>
              <a:rPr lang="el-GR" sz="2000" dirty="0" smtClean="0">
                <a:solidFill>
                  <a:srgbClr val="FF0000"/>
                </a:solidFill>
                <a:latin typeface="Comic Sans MS" pitchFamily="66" charset="0"/>
              </a:rPr>
              <a:t>6% μείωση του σχετικού κινδύνου θανάτου</a:t>
            </a:r>
          </a:p>
          <a:p>
            <a:pPr>
              <a:buFont typeface="Arial" pitchFamily="34" charset="0"/>
              <a:buChar char="•"/>
            </a:pPr>
            <a:r>
              <a:rPr lang="el-GR" sz="2000" dirty="0" smtClean="0">
                <a:solidFill>
                  <a:schemeClr val="accent5">
                    <a:lumMod val="25000"/>
                  </a:schemeClr>
                </a:solidFill>
                <a:latin typeface="Comic Sans MS" pitchFamily="66" charset="0"/>
              </a:rPr>
              <a:t>Όσο αυξάνονταν το </a:t>
            </a:r>
            <a:r>
              <a:rPr lang="en-US" sz="2000" dirty="0" err="1" smtClean="0">
                <a:solidFill>
                  <a:schemeClr val="accent5">
                    <a:lumMod val="25000"/>
                  </a:schemeClr>
                </a:solidFill>
                <a:latin typeface="Comic Sans MS" pitchFamily="66" charset="0"/>
              </a:rPr>
              <a:t>kt</a:t>
            </a:r>
            <a:r>
              <a:rPr lang="en-US" sz="2000" dirty="0" smtClean="0">
                <a:solidFill>
                  <a:schemeClr val="accent5">
                    <a:lumMod val="25000"/>
                  </a:schemeClr>
                </a:solidFill>
                <a:latin typeface="Comic Sans MS" pitchFamily="66" charset="0"/>
              </a:rPr>
              <a:t>/V </a:t>
            </a:r>
            <a:r>
              <a:rPr lang="el-GR" sz="2000" dirty="0" smtClean="0">
                <a:solidFill>
                  <a:schemeClr val="accent5">
                    <a:lumMod val="25000"/>
                  </a:schemeClr>
                </a:solidFill>
                <a:latin typeface="Comic Sans MS" pitchFamily="66" charset="0"/>
              </a:rPr>
              <a:t>τόσο και η επιβίωση (σε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2.1</a:t>
            </a:r>
            <a:r>
              <a:rPr lang="en-US" sz="2000" dirty="0" smtClean="0">
                <a:solidFill>
                  <a:schemeClr val="accent5">
                    <a:lumMod val="25000"/>
                  </a:schemeClr>
                </a:solidFill>
                <a:latin typeface="Comic Sans MS" pitchFamily="66" charset="0"/>
              </a:rPr>
              <a:t>, 78% </a:t>
            </a:r>
            <a:r>
              <a:rPr lang="el-GR" sz="2000" dirty="0" smtClean="0">
                <a:solidFill>
                  <a:schemeClr val="accent5">
                    <a:lumMod val="25000"/>
                  </a:schemeClr>
                </a:solidFill>
                <a:latin typeface="Comic Sans MS" pitchFamily="66" charset="0"/>
              </a:rPr>
              <a:t>στα 2 χρόνια)</a:t>
            </a:r>
          </a:p>
          <a:p>
            <a:pPr>
              <a:buFont typeface="Arial" pitchFamily="34" charset="0"/>
              <a:buChar char="•"/>
            </a:pPr>
            <a:r>
              <a:rPr lang="el-GR" sz="2000" dirty="0" smtClean="0">
                <a:solidFill>
                  <a:schemeClr val="accent5">
                    <a:lumMod val="25000"/>
                  </a:schemeClr>
                </a:solidFill>
                <a:latin typeface="Comic Sans MS" pitchFamily="66" charset="0"/>
              </a:rPr>
              <a:t>Η </a:t>
            </a:r>
            <a:r>
              <a:rPr lang="en-US" sz="2000" dirty="0" smtClean="0">
                <a:solidFill>
                  <a:schemeClr val="accent5">
                    <a:lumMod val="25000"/>
                  </a:schemeClr>
                </a:solidFill>
                <a:latin typeface="Comic Sans MS" pitchFamily="66" charset="0"/>
              </a:rPr>
              <a:t>CANUSA </a:t>
            </a:r>
            <a:r>
              <a:rPr lang="el-GR" sz="2000" dirty="0" smtClean="0">
                <a:solidFill>
                  <a:schemeClr val="accent5">
                    <a:lumMod val="25000"/>
                  </a:schemeClr>
                </a:solidFill>
                <a:latin typeface="Comic Sans MS" pitchFamily="66" charset="0"/>
              </a:rPr>
              <a:t>αποτέλεσε το αντίστοιχο της </a:t>
            </a:r>
            <a:r>
              <a:rPr lang="en-US" sz="2000" dirty="0" smtClean="0">
                <a:solidFill>
                  <a:schemeClr val="accent5">
                    <a:lumMod val="25000"/>
                  </a:schemeClr>
                </a:solidFill>
                <a:latin typeface="Comic Sans MS" pitchFamily="66" charset="0"/>
              </a:rPr>
              <a:t>NCDS</a:t>
            </a:r>
            <a:r>
              <a:rPr lang="el-GR" sz="2000" dirty="0" smtClean="0">
                <a:solidFill>
                  <a:schemeClr val="accent5">
                    <a:lumMod val="25000"/>
                  </a:schemeClr>
                </a:solidFill>
                <a:latin typeface="Comic Sans MS" pitchFamily="66" charset="0"/>
              </a:rPr>
              <a:t> για την Π.Κ. και εδραίωσε την </a:t>
            </a:r>
            <a:r>
              <a:rPr lang="el-GR" sz="2000" dirty="0" smtClean="0">
                <a:solidFill>
                  <a:srgbClr val="FF0000"/>
                </a:solidFill>
                <a:latin typeface="Comic Sans MS" pitchFamily="66" charset="0"/>
              </a:rPr>
              <a:t>εκτίμηση της επάρκειας βάσει των ουσιών μικρού Μ.Β. </a:t>
            </a:r>
            <a:r>
              <a:rPr lang="el-GR" sz="2000" dirty="0">
                <a:solidFill>
                  <a:schemeClr val="accent5">
                    <a:lumMod val="25000"/>
                  </a:schemeClr>
                </a:solidFill>
                <a:latin typeface="Comic Sans MS" pitchFamily="66" charset="0"/>
              </a:rPr>
              <a:t>κ</a:t>
            </a:r>
            <a:r>
              <a:rPr lang="el-GR" sz="2000" dirty="0" smtClean="0">
                <a:solidFill>
                  <a:schemeClr val="accent5">
                    <a:lumMod val="25000"/>
                  </a:schemeClr>
                </a:solidFill>
                <a:latin typeface="Comic Sans MS" pitchFamily="66" charset="0"/>
              </a:rPr>
              <a:t>αι σ αυτή τη μέθοδο</a:t>
            </a:r>
            <a:endParaRPr lang="el-GR" sz="2000" dirty="0">
              <a:solidFill>
                <a:schemeClr val="accent5">
                  <a:lumMod val="25000"/>
                </a:schemeClr>
              </a:solidFill>
              <a:latin typeface="Comic Sans MS" pitchFamily="66" charset="0"/>
            </a:endParaRPr>
          </a:p>
        </p:txBody>
      </p:sp>
    </p:spTree>
    <p:extLst>
      <p:ext uri="{BB962C8B-B14F-4D97-AF65-F5344CB8AC3E}">
        <p14:creationId xmlns:p14="http://schemas.microsoft.com/office/powerpoint/2010/main" val="31607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88640"/>
            <a:ext cx="8136904" cy="3293209"/>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Η...ανάδειξη της υπολειπόμενης νεφρικής λειτουργίας ως σημαντικού παράγοντα</a:t>
            </a:r>
          </a:p>
          <a:p>
            <a:endParaRPr lang="el-GR" sz="2000" dirty="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Τα συμπεράσματα της </a:t>
            </a:r>
            <a:r>
              <a:rPr lang="en-US" sz="2000" dirty="0" smtClean="0">
                <a:solidFill>
                  <a:schemeClr val="accent5">
                    <a:lumMod val="25000"/>
                  </a:schemeClr>
                </a:solidFill>
                <a:latin typeface="Comic Sans MS" pitchFamily="66" charset="0"/>
              </a:rPr>
              <a:t>CANUSA </a:t>
            </a:r>
            <a:r>
              <a:rPr lang="el-GR" sz="2000" dirty="0" smtClean="0">
                <a:solidFill>
                  <a:schemeClr val="accent5">
                    <a:lumMod val="25000"/>
                  </a:schemeClr>
                </a:solidFill>
                <a:latin typeface="Comic Sans MS" pitchFamily="66" charset="0"/>
              </a:rPr>
              <a:t>βασίστηκαν σε δυο παραδοχές που δεν ίσχυσαν</a:t>
            </a:r>
          </a:p>
          <a:p>
            <a:pPr marL="457200" indent="-457200">
              <a:buFont typeface="+mj-lt"/>
              <a:buAutoNum type="arabicPeriod"/>
            </a:pPr>
            <a:r>
              <a:rPr lang="el-GR" sz="2000" dirty="0" smtClean="0">
                <a:solidFill>
                  <a:schemeClr val="accent5">
                    <a:lumMod val="25000"/>
                  </a:schemeClr>
                </a:solidFill>
                <a:latin typeface="Comic Sans MS" pitchFamily="66" charset="0"/>
              </a:rPr>
              <a:t>Η συνολική κάθαρση των ουσιών παρέμεινε σταθερή στο πέρασμα του χρόνου</a:t>
            </a:r>
          </a:p>
          <a:p>
            <a:pPr marL="457200" indent="-457200">
              <a:buFont typeface="+mj-lt"/>
              <a:buAutoNum type="arabicPeriod"/>
            </a:pPr>
            <a:r>
              <a:rPr lang="el-GR" sz="2000" dirty="0" smtClean="0">
                <a:solidFill>
                  <a:schemeClr val="accent5">
                    <a:lumMod val="25000"/>
                  </a:schemeClr>
                </a:solidFill>
                <a:latin typeface="Comic Sans MS" pitchFamily="66" charset="0"/>
              </a:rPr>
              <a:t>Μια μονάδα ή ένα </a:t>
            </a:r>
            <a:r>
              <a:rPr lang="en-US" sz="2000" dirty="0" smtClean="0">
                <a:solidFill>
                  <a:schemeClr val="accent5">
                    <a:lumMod val="25000"/>
                  </a:schemeClr>
                </a:solidFill>
                <a:latin typeface="Comic Sans MS" pitchFamily="66" charset="0"/>
              </a:rPr>
              <a:t>ml/min </a:t>
            </a:r>
            <a:r>
              <a:rPr lang="el-GR" sz="2000" dirty="0" smtClean="0">
                <a:solidFill>
                  <a:schemeClr val="accent5">
                    <a:lumMod val="25000"/>
                  </a:schemeClr>
                </a:solidFill>
                <a:latin typeface="Comic Sans MS" pitchFamily="66" charset="0"/>
              </a:rPr>
              <a:t>κάθαρσης οφειλόμενης στην υπολειπόμενη νεφρική λειτουργία είναι ίση με μια </a:t>
            </a:r>
            <a:r>
              <a:rPr lang="el-GR" sz="2000" dirty="0">
                <a:solidFill>
                  <a:schemeClr val="accent5">
                    <a:lumMod val="25000"/>
                  </a:schemeClr>
                </a:solidFill>
                <a:latin typeface="Comic Sans MS" pitchFamily="66" charset="0"/>
              </a:rPr>
              <a:t>μονάδα ή ένα </a:t>
            </a:r>
            <a:r>
              <a:rPr lang="en-US" sz="2000" dirty="0">
                <a:solidFill>
                  <a:schemeClr val="accent5">
                    <a:lumMod val="25000"/>
                  </a:schemeClr>
                </a:solidFill>
                <a:latin typeface="Comic Sans MS" pitchFamily="66" charset="0"/>
              </a:rPr>
              <a:t>ml/min </a:t>
            </a:r>
            <a:r>
              <a:rPr lang="el-GR" sz="2000" dirty="0" smtClean="0">
                <a:solidFill>
                  <a:schemeClr val="accent5">
                    <a:lumMod val="25000"/>
                  </a:schemeClr>
                </a:solidFill>
                <a:latin typeface="Comic Sans MS" pitchFamily="66" charset="0"/>
              </a:rPr>
              <a:t>κάθαρσης αποδειδόμενης από την Π.Κ. </a:t>
            </a:r>
            <a:endParaRPr lang="el-GR" sz="2000" dirty="0">
              <a:solidFill>
                <a:schemeClr val="accent5">
                  <a:lumMod val="25000"/>
                </a:schemeClr>
              </a:solidFill>
              <a:latin typeface="Comic Sans MS" pitchFamily="66"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3645024"/>
            <a:ext cx="3546238" cy="28346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a:off x="3779912" y="3789040"/>
            <a:ext cx="0" cy="288032"/>
          </a:xfrm>
          <a:prstGeom prst="straightConnector1">
            <a:avLst/>
          </a:prstGeom>
          <a:ln w="28575">
            <a:solidFill>
              <a:srgbClr val="FF000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355976" y="4166948"/>
            <a:ext cx="0" cy="288032"/>
          </a:xfrm>
          <a:prstGeom prst="straightConnector1">
            <a:avLst/>
          </a:prstGeom>
          <a:ln w="28575">
            <a:solidFill>
              <a:srgbClr val="FF000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43788" y="4306416"/>
            <a:ext cx="0" cy="288032"/>
          </a:xfrm>
          <a:prstGeom prst="straightConnector1">
            <a:avLst/>
          </a:prstGeom>
          <a:ln w="28575">
            <a:solidFill>
              <a:srgbClr val="FF000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932312" y="4323184"/>
            <a:ext cx="0" cy="288032"/>
          </a:xfrm>
          <a:prstGeom prst="straightConnector1">
            <a:avLst/>
          </a:prstGeom>
          <a:ln w="28575">
            <a:solidFill>
              <a:srgbClr val="00B05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76056" y="4467200"/>
            <a:ext cx="0" cy="288032"/>
          </a:xfrm>
          <a:prstGeom prst="straightConnector1">
            <a:avLst/>
          </a:prstGeom>
          <a:ln w="28575">
            <a:solidFill>
              <a:srgbClr val="00B05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99992" y="4418531"/>
            <a:ext cx="0" cy="288032"/>
          </a:xfrm>
          <a:prstGeom prst="straightConnector1">
            <a:avLst/>
          </a:prstGeom>
          <a:ln w="28575">
            <a:solidFill>
              <a:srgbClr val="00B05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8"/>
          <p:cNvCxnSpPr/>
          <p:nvPr/>
        </p:nvCxnSpPr>
        <p:spPr>
          <a:xfrm>
            <a:off x="4067944" y="5085184"/>
            <a:ext cx="0" cy="288032"/>
          </a:xfrm>
          <a:prstGeom prst="straightConnector1">
            <a:avLst/>
          </a:prstGeom>
          <a:ln w="28575">
            <a:solidFill>
              <a:srgbClr val="00B0F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Arrow Connector 8"/>
          <p:cNvCxnSpPr/>
          <p:nvPr/>
        </p:nvCxnSpPr>
        <p:spPr>
          <a:xfrm>
            <a:off x="4572000" y="5373216"/>
            <a:ext cx="0" cy="288032"/>
          </a:xfrm>
          <a:prstGeom prst="straightConnector1">
            <a:avLst/>
          </a:prstGeom>
          <a:ln w="28575">
            <a:solidFill>
              <a:srgbClr val="00B0F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Arrow Connector 8"/>
          <p:cNvCxnSpPr/>
          <p:nvPr/>
        </p:nvCxnSpPr>
        <p:spPr>
          <a:xfrm>
            <a:off x="5148064" y="5517232"/>
            <a:ext cx="0" cy="288032"/>
          </a:xfrm>
          <a:prstGeom prst="straightConnector1">
            <a:avLst/>
          </a:prstGeom>
          <a:ln w="28575">
            <a:solidFill>
              <a:srgbClr val="00B0F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90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down)">
                                      <p:cBhvr>
                                        <p:cTn id="25" dur="500"/>
                                        <p:tgtEl>
                                          <p:spTgt spid="10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00"/>
                                        <p:tgtEl>
                                          <p:spTgt spid="4"/>
                                        </p:tgtEl>
                                      </p:cBhvr>
                                    </p:animEffect>
                                  </p:childTnLst>
                                </p:cTn>
                              </p:par>
                              <p:par>
                                <p:cTn id="31" presetID="22" presetClass="entr" presetSubtype="4"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par>
                                <p:cTn id="34" presetID="22" presetClass="entr" presetSubtype="4"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22" presetClass="entr" presetSubtype="4"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down)">
                                      <p:cBhvr>
                                        <p:cTn id="44" dur="500"/>
                                        <p:tgtEl>
                                          <p:spTgt spid="10"/>
                                        </p:tgtEl>
                                      </p:cBhvr>
                                    </p:animEffect>
                                  </p:childTnLst>
                                </p:cTn>
                              </p:par>
                              <p:par>
                                <p:cTn id="45" presetID="22" presetClass="entr" presetSubtype="4"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strips(downLeft)">
                                      <p:cBhvr>
                                        <p:cTn id="52" dur="500"/>
                                        <p:tgtEl>
                                          <p:spTgt spid="12"/>
                                        </p:tgtEl>
                                      </p:cBhvr>
                                    </p:animEffect>
                                  </p:childTnLst>
                                </p:cTn>
                              </p:par>
                              <p:par>
                                <p:cTn id="53" presetID="18" presetClass="entr" presetSubtype="12"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strips(downLeft)">
                                      <p:cBhvr>
                                        <p:cTn id="55" dur="500"/>
                                        <p:tgtEl>
                                          <p:spTgt spid="13"/>
                                        </p:tgtEl>
                                      </p:cBhvr>
                                    </p:animEffect>
                                  </p:childTnLst>
                                </p:cTn>
                              </p:par>
                              <p:par>
                                <p:cTn id="56" presetID="18" presetClass="entr" presetSubtype="12" fill="hold"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strips(downLeft)">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476672"/>
            <a:ext cx="8064896" cy="5509200"/>
          </a:xfrm>
          <a:prstGeom prst="rect">
            <a:avLst/>
          </a:prstGeom>
          <a:noFill/>
        </p:spPr>
        <p:txBody>
          <a:bodyPr wrap="square" rtlCol="0">
            <a:spAutoFit/>
          </a:bodyPr>
          <a:lstStyle/>
          <a:p>
            <a:r>
              <a:rPr lang="el-GR" sz="2400" dirty="0" err="1" smtClean="0">
                <a:solidFill>
                  <a:schemeClr val="accent5">
                    <a:lumMod val="25000"/>
                  </a:schemeClr>
                </a:solidFill>
                <a:latin typeface="Comic Sans MS" pitchFamily="66" charset="0"/>
              </a:rPr>
              <a:t>Η...ανάδειξη</a:t>
            </a:r>
            <a:r>
              <a:rPr lang="el-GR" sz="2400" dirty="0" smtClean="0">
                <a:solidFill>
                  <a:schemeClr val="accent5">
                    <a:lumMod val="25000"/>
                  </a:schemeClr>
                </a:solidFill>
                <a:latin typeface="Comic Sans MS" pitchFamily="66" charset="0"/>
              </a:rPr>
              <a:t> της υπολειπόμενης νεφρικής λειτουργίας ως σημαντικού παράγοντα</a:t>
            </a:r>
          </a:p>
          <a:p>
            <a:endParaRPr lang="en-US" sz="24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Το 2001 δημοσιεύτηκε στο </a:t>
            </a:r>
            <a:r>
              <a:rPr lang="en-US" sz="2000" dirty="0" smtClean="0">
                <a:solidFill>
                  <a:schemeClr val="accent5">
                    <a:lumMod val="25000"/>
                  </a:schemeClr>
                </a:solidFill>
                <a:latin typeface="Comic Sans MS" pitchFamily="66" charset="0"/>
              </a:rPr>
              <a:t>JASN</a:t>
            </a:r>
            <a:r>
              <a:rPr lang="el-GR" sz="2000" dirty="0" smtClean="0">
                <a:solidFill>
                  <a:schemeClr val="accent5">
                    <a:lumMod val="25000"/>
                  </a:schemeClr>
                </a:solidFill>
                <a:latin typeface="Comic Sans MS" pitchFamily="66" charset="0"/>
              </a:rPr>
              <a:t> μια νέα ανάλυση της </a:t>
            </a:r>
            <a:r>
              <a:rPr lang="en-US" sz="2000" dirty="0" smtClean="0">
                <a:solidFill>
                  <a:schemeClr val="accent5">
                    <a:lumMod val="25000"/>
                  </a:schemeClr>
                </a:solidFill>
                <a:latin typeface="Comic Sans MS" pitchFamily="66" charset="0"/>
              </a:rPr>
              <a:t>CANUSA </a:t>
            </a:r>
            <a:r>
              <a:rPr lang="el-GR" sz="2000" dirty="0" smtClean="0">
                <a:solidFill>
                  <a:schemeClr val="accent5">
                    <a:lumMod val="25000"/>
                  </a:schemeClr>
                </a:solidFill>
                <a:latin typeface="Comic Sans MS" pitchFamily="66" charset="0"/>
              </a:rPr>
              <a:t>από την </a:t>
            </a:r>
            <a:r>
              <a:rPr lang="en-US" sz="2000" dirty="0" err="1" smtClean="0">
                <a:solidFill>
                  <a:schemeClr val="accent5">
                    <a:lumMod val="25000"/>
                  </a:schemeClr>
                </a:solidFill>
                <a:latin typeface="Comic Sans MS" pitchFamily="66" charset="0"/>
              </a:rPr>
              <a:t>Bargman</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που απέδειξε ότι</a:t>
            </a:r>
          </a:p>
          <a:p>
            <a:pPr lvl="1">
              <a:buFont typeface="Arial" pitchFamily="34" charset="0"/>
              <a:buChar char="•"/>
            </a:pP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το κέρδος για την επιβίωση από το υψηλότερο </a:t>
            </a:r>
            <a:r>
              <a:rPr lang="en-US" sz="2000" dirty="0" err="1" smtClean="0">
                <a:solidFill>
                  <a:schemeClr val="accent5">
                    <a:lumMod val="25000"/>
                  </a:schemeClr>
                </a:solidFill>
                <a:latin typeface="Comic Sans MS" pitchFamily="66" charset="0"/>
              </a:rPr>
              <a:t>kt</a:t>
            </a:r>
            <a:r>
              <a:rPr lang="en-US" sz="2000" dirty="0" smtClean="0">
                <a:solidFill>
                  <a:schemeClr val="accent5">
                    <a:lumMod val="25000"/>
                  </a:schemeClr>
                </a:solidFill>
                <a:latin typeface="Comic Sans MS" pitchFamily="66" charset="0"/>
              </a:rPr>
              <a:t>/V </a:t>
            </a:r>
            <a:r>
              <a:rPr lang="el-GR" sz="2000" dirty="0" smtClean="0">
                <a:solidFill>
                  <a:srgbClr val="FF0000"/>
                </a:solidFill>
                <a:latin typeface="Comic Sans MS" pitchFamily="66" charset="0"/>
              </a:rPr>
              <a:t>οφείλονταν</a:t>
            </a:r>
            <a:r>
              <a:rPr lang="el-GR" sz="2000" dirty="0" smtClean="0">
                <a:solidFill>
                  <a:schemeClr val="accent5">
                    <a:lumMod val="25000"/>
                  </a:schemeClr>
                </a:solidFill>
                <a:latin typeface="Comic Sans MS" pitchFamily="66" charset="0"/>
              </a:rPr>
              <a:t> </a:t>
            </a:r>
            <a:r>
              <a:rPr lang="el-GR" sz="2000" dirty="0" smtClean="0">
                <a:solidFill>
                  <a:srgbClr val="FF0000"/>
                </a:solidFill>
                <a:latin typeface="Comic Sans MS" pitchFamily="66" charset="0"/>
              </a:rPr>
              <a:t>αποκλειστικά στην υπολειπόμενη νεφρική λειτουργία </a:t>
            </a:r>
            <a:r>
              <a:rPr lang="el-GR" sz="2000" dirty="0" smtClean="0">
                <a:solidFill>
                  <a:schemeClr val="accent5">
                    <a:lumMod val="25000"/>
                  </a:schemeClr>
                </a:solidFill>
                <a:latin typeface="Comic Sans MS" pitchFamily="66" charset="0"/>
              </a:rPr>
              <a:t>των ασθενών που συμπεριλήφθησαν στη μελέτη</a:t>
            </a:r>
          </a:p>
          <a:p>
            <a:pPr lvl="1">
              <a:buFont typeface="Arial" pitchFamily="34" charset="0"/>
              <a:buChar char="•"/>
            </a:pPr>
            <a:r>
              <a:rPr lang="el-GR" sz="2000" dirty="0" smtClean="0">
                <a:solidFill>
                  <a:schemeClr val="accent5">
                    <a:lumMod val="25000"/>
                  </a:schemeClr>
                </a:solidFill>
                <a:latin typeface="Comic Sans MS" pitchFamily="66" charset="0"/>
              </a:rPr>
              <a:t>Η κάθαρση που προσφέρονταν από την Π.Κ. δεν επέδρασε στην επιβίωση (</a:t>
            </a:r>
            <a:r>
              <a:rPr lang="en-US" sz="2000" dirty="0" smtClean="0">
                <a:solidFill>
                  <a:schemeClr val="accent5">
                    <a:lumMod val="25000"/>
                  </a:schemeClr>
                </a:solidFill>
                <a:latin typeface="Comic Sans MS" pitchFamily="66" charset="0"/>
              </a:rPr>
              <a:t>Relative Risk 1.00 </a:t>
            </a:r>
            <a:r>
              <a:rPr lang="el-GR" sz="2000" dirty="0" smtClean="0">
                <a:solidFill>
                  <a:schemeClr val="accent5">
                    <a:lumMod val="25000"/>
                  </a:schemeClr>
                </a:solidFill>
                <a:latin typeface="Comic Sans MS" pitchFamily="66" charset="0"/>
              </a:rPr>
              <a:t>για κάθε αύξηση του </a:t>
            </a:r>
            <a:r>
              <a:rPr lang="en-US" sz="2000" dirty="0" err="1" smtClean="0">
                <a:solidFill>
                  <a:schemeClr val="accent5">
                    <a:lumMod val="25000"/>
                  </a:schemeClr>
                </a:solidFill>
                <a:latin typeface="Comic Sans MS" pitchFamily="66" charset="0"/>
              </a:rPr>
              <a:t>kt</a:t>
            </a:r>
            <a:r>
              <a:rPr lang="en-US" sz="2000" dirty="0" smtClean="0">
                <a:solidFill>
                  <a:schemeClr val="accent5">
                    <a:lumMod val="25000"/>
                  </a:schemeClr>
                </a:solidFill>
                <a:latin typeface="Comic Sans MS" pitchFamily="66" charset="0"/>
              </a:rPr>
              <a:t>/V)</a:t>
            </a:r>
          </a:p>
          <a:p>
            <a:pPr lvl="1">
              <a:buFont typeface="Arial" pitchFamily="34" charset="0"/>
              <a:buChar char="•"/>
            </a:pPr>
            <a:r>
              <a:rPr lang="el-GR" sz="2000" dirty="0" smtClean="0">
                <a:solidFill>
                  <a:srgbClr val="FF0000"/>
                </a:solidFill>
                <a:latin typeface="Comic Sans MS" pitchFamily="66" charset="0"/>
              </a:rPr>
              <a:t>Για κάθε 5 </a:t>
            </a:r>
            <a:r>
              <a:rPr lang="en-US" sz="2000" dirty="0" smtClean="0">
                <a:solidFill>
                  <a:srgbClr val="FF0000"/>
                </a:solidFill>
                <a:latin typeface="Comic Sans MS" pitchFamily="66" charset="0"/>
              </a:rPr>
              <a:t>L/week </a:t>
            </a:r>
            <a:r>
              <a:rPr lang="el-GR" sz="2000" dirty="0" smtClean="0">
                <a:solidFill>
                  <a:srgbClr val="FF0000"/>
                </a:solidFill>
                <a:latin typeface="Comic Sans MS" pitchFamily="66" charset="0"/>
              </a:rPr>
              <a:t>υπολειπόμενου </a:t>
            </a:r>
            <a:r>
              <a:rPr lang="en-US" sz="2000" dirty="0" smtClean="0">
                <a:solidFill>
                  <a:srgbClr val="FF0000"/>
                </a:solidFill>
                <a:latin typeface="Comic Sans MS" pitchFamily="66" charset="0"/>
              </a:rPr>
              <a:t>GFR </a:t>
            </a:r>
            <a:r>
              <a:rPr lang="el-GR" sz="2000" dirty="0" smtClean="0">
                <a:solidFill>
                  <a:srgbClr val="FF0000"/>
                </a:solidFill>
                <a:latin typeface="Comic Sans MS" pitchFamily="66" charset="0"/>
              </a:rPr>
              <a:t>(ή μόλις 0.5 </a:t>
            </a:r>
            <a:r>
              <a:rPr lang="en-US" sz="2000" dirty="0" smtClean="0">
                <a:solidFill>
                  <a:srgbClr val="FF0000"/>
                </a:solidFill>
                <a:latin typeface="Comic Sans MS" pitchFamily="66" charset="0"/>
              </a:rPr>
              <a:t>ml/min GFR)</a:t>
            </a:r>
            <a:r>
              <a:rPr lang="el-GR" sz="2000" dirty="0" smtClean="0">
                <a:solidFill>
                  <a:srgbClr val="FF0000"/>
                </a:solidFill>
                <a:latin typeface="Comic Sans MS" pitchFamily="66" charset="0"/>
              </a:rPr>
              <a:t> παρατηρήθηκε 12% μείωση της θνησιμότητας (</a:t>
            </a:r>
            <a:r>
              <a:rPr lang="en-US" sz="2000" dirty="0" smtClean="0">
                <a:solidFill>
                  <a:srgbClr val="FF0000"/>
                </a:solidFill>
                <a:latin typeface="Comic Sans MS" pitchFamily="66" charset="0"/>
              </a:rPr>
              <a:t>RR 0.88)</a:t>
            </a:r>
          </a:p>
          <a:p>
            <a:pPr>
              <a:buFont typeface="Arial" pitchFamily="34" charset="0"/>
              <a:buChar char="•"/>
            </a:pPr>
            <a:r>
              <a:rPr lang="el-GR" sz="2000" dirty="0" smtClean="0">
                <a:solidFill>
                  <a:schemeClr val="accent5">
                    <a:lumMod val="25000"/>
                  </a:schemeClr>
                </a:solidFill>
                <a:latin typeface="Comic Sans MS" pitchFamily="66" charset="0"/>
              </a:rPr>
              <a:t>Μια σειρά δημοσιεύσεων (από </a:t>
            </a:r>
            <a:r>
              <a:rPr lang="en-US" sz="2000" dirty="0" smtClean="0">
                <a:solidFill>
                  <a:schemeClr val="accent5">
                    <a:lumMod val="25000"/>
                  </a:schemeClr>
                </a:solidFill>
                <a:latin typeface="Comic Sans MS" pitchFamily="66" charset="0"/>
              </a:rPr>
              <a:t>Netherlands, Hong Kong, United States) </a:t>
            </a:r>
            <a:r>
              <a:rPr lang="el-GR" sz="2000" dirty="0" smtClean="0">
                <a:solidFill>
                  <a:schemeClr val="accent5">
                    <a:lumMod val="25000"/>
                  </a:schemeClr>
                </a:solidFill>
                <a:latin typeface="Comic Sans MS" pitchFamily="66" charset="0"/>
              </a:rPr>
              <a:t>τα αμέσως επόμενα χρόνια, αναλύοντας δεδομένα μεγάλων βάσεων ασθενών υπό Π.Κ., </a:t>
            </a:r>
            <a:r>
              <a:rPr lang="el-GR" sz="2000" dirty="0" smtClean="0">
                <a:solidFill>
                  <a:srgbClr val="FF0000"/>
                </a:solidFill>
                <a:latin typeface="Comic Sans MS" pitchFamily="66" charset="0"/>
              </a:rPr>
              <a:t>έδειξαν ότι η υπολειπόμενη νεφρική λειτουργία σχετίζεται στενότερα απ ότι η περιτοναϊκή κάθαρση </a:t>
            </a:r>
            <a:r>
              <a:rPr lang="el-GR" sz="2000" dirty="0">
                <a:solidFill>
                  <a:srgbClr val="FF0000"/>
                </a:solidFill>
                <a:latin typeface="Comic Sans MS" pitchFamily="66" charset="0"/>
              </a:rPr>
              <a:t>με την </a:t>
            </a:r>
            <a:r>
              <a:rPr lang="el-GR" sz="2000" dirty="0" smtClean="0">
                <a:solidFill>
                  <a:srgbClr val="FF0000"/>
                </a:solidFill>
                <a:latin typeface="Comic Sans MS" pitchFamily="66" charset="0"/>
              </a:rPr>
              <a:t>επιβίωση των ασθενών</a:t>
            </a:r>
            <a:r>
              <a:rPr lang="el-GR" sz="2000" dirty="0" smtClean="0">
                <a:solidFill>
                  <a:schemeClr val="accent5">
                    <a:lumMod val="25000"/>
                  </a:schemeClr>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8691" y="620688"/>
            <a:ext cx="8316416" cy="4985980"/>
          </a:xfrm>
          <a:prstGeom prst="rect">
            <a:avLst/>
          </a:prstGeom>
          <a:noFill/>
        </p:spPr>
        <p:txBody>
          <a:bodyPr wrap="square" rtlCol="0">
            <a:spAutoFit/>
          </a:bodyPr>
          <a:lstStyle/>
          <a:p>
            <a:pPr algn="ctr"/>
            <a:r>
              <a:rPr lang="el-GR" sz="2800" dirty="0" smtClean="0">
                <a:solidFill>
                  <a:schemeClr val="accent5">
                    <a:lumMod val="25000"/>
                  </a:schemeClr>
                </a:solidFill>
                <a:latin typeface="Comic Sans MS" pitchFamily="66" charset="0"/>
              </a:rPr>
              <a:t>Η σημασία της υπολειπόμενης νεφρικής λειτουργίας (ι)</a:t>
            </a:r>
          </a:p>
          <a:p>
            <a:pPr algn="ctr"/>
            <a:endParaRPr lang="el-GR" sz="2400" dirty="0" smtClean="0">
              <a:solidFill>
                <a:schemeClr val="accent5">
                  <a:lumMod val="25000"/>
                </a:schemeClr>
              </a:solidFill>
              <a:latin typeface="Comic Sans MS" pitchFamily="66" charset="0"/>
            </a:endParaRPr>
          </a:p>
          <a:p>
            <a:pPr algn="ctr"/>
            <a:endParaRPr lang="el-GR" dirty="0">
              <a:solidFill>
                <a:schemeClr val="accent5">
                  <a:lumMod val="25000"/>
                </a:schemeClr>
              </a:solidFill>
              <a:latin typeface="Comic Sans MS" pitchFamily="66" charset="0"/>
            </a:endParaRPr>
          </a:p>
          <a:p>
            <a:pPr marL="342900" indent="-342900">
              <a:buFont typeface="+mj-lt"/>
              <a:buAutoNum type="arabicPeriod"/>
            </a:pPr>
            <a:r>
              <a:rPr lang="el-GR" sz="2000" dirty="0" smtClean="0">
                <a:solidFill>
                  <a:schemeClr val="accent5">
                    <a:lumMod val="25000"/>
                  </a:schemeClr>
                </a:solidFill>
                <a:latin typeface="Comic Sans MS" pitchFamily="66" charset="0"/>
              </a:rPr>
              <a:t>Κατ αρχήν, υπάρχει περίπτωση να </a:t>
            </a:r>
            <a:r>
              <a:rPr lang="el-GR" sz="2000" dirty="0" smtClean="0">
                <a:solidFill>
                  <a:srgbClr val="FF0000"/>
                </a:solidFill>
                <a:latin typeface="Comic Sans MS" pitchFamily="66" charset="0"/>
              </a:rPr>
              <a:t>πρόκειται για επιφαινόμενο</a:t>
            </a:r>
            <a:r>
              <a:rPr lang="el-GR" sz="2000" dirty="0" smtClean="0">
                <a:solidFill>
                  <a:schemeClr val="accent5">
                    <a:lumMod val="25000"/>
                  </a:schemeClr>
                </a:solidFill>
                <a:latin typeface="Comic Sans MS" pitchFamily="66" charset="0"/>
              </a:rPr>
              <a:t>: οι πιο «υγιείς» νεφροπαθείς διατηρούν καλή υπολειπόμενη νεφρική λειτουργία και έχουν καλύτερη επιβίωση γιατί είναι υγιέστεροι και όχι λόγω της υπολειπόμενης νεφρικής λειτουργίας</a:t>
            </a:r>
          </a:p>
          <a:p>
            <a:endParaRPr lang="el-GR" sz="2000" dirty="0" smtClean="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2. Η υπολειπόμενη νεφρική λειτουργία συμβάλλει πολύ περισσότερο απ ότι η εξωνεφρική κάθαρση στην </a:t>
            </a:r>
            <a:r>
              <a:rPr lang="el-GR" sz="2000" dirty="0" smtClean="0">
                <a:solidFill>
                  <a:srgbClr val="FF0000"/>
                </a:solidFill>
                <a:latin typeface="Comic Sans MS" pitchFamily="66" charset="0"/>
              </a:rPr>
              <a:t>απομάκρυνση ουσιών μεγάλου και μέσου Μ.Β. </a:t>
            </a:r>
            <a:r>
              <a:rPr lang="el-GR" sz="2000" dirty="0" smtClean="0">
                <a:solidFill>
                  <a:schemeClr val="accent5">
                    <a:lumMod val="25000"/>
                  </a:schemeClr>
                </a:solidFill>
                <a:latin typeface="Comic Sans MS" pitchFamily="66" charset="0"/>
              </a:rPr>
              <a:t>(έχει αποδειχθεί για την β2-μικροσφαιρίνη). </a:t>
            </a:r>
            <a:endParaRPr lang="en-US" sz="2000" dirty="0" smtClean="0">
              <a:solidFill>
                <a:schemeClr val="accent5">
                  <a:lumMod val="25000"/>
                </a:schemeClr>
              </a:solidFill>
              <a:latin typeface="Comic Sans MS" pitchFamily="66" charset="0"/>
            </a:endParaRPr>
          </a:p>
          <a:p>
            <a:pPr marL="800100" lvl="1" indent="-342900">
              <a:buFont typeface="Arial" pitchFamily="34" charset="0"/>
              <a:buChar char="•"/>
            </a:pPr>
            <a:r>
              <a:rPr lang="el-GR" sz="2000" dirty="0" smtClean="0">
                <a:solidFill>
                  <a:schemeClr val="accent5">
                    <a:lumMod val="25000"/>
                  </a:schemeClr>
                </a:solidFill>
                <a:latin typeface="Comic Sans MS" pitchFamily="66" charset="0"/>
              </a:rPr>
              <a:t>Το παραπάνω γεγονός </a:t>
            </a:r>
            <a:r>
              <a:rPr lang="el-GR" sz="2000" dirty="0" smtClean="0">
                <a:solidFill>
                  <a:srgbClr val="FF0000"/>
                </a:solidFill>
                <a:latin typeface="Comic Sans MS" pitchFamily="66" charset="0"/>
              </a:rPr>
              <a:t>«καλύπτεται» </a:t>
            </a:r>
            <a:r>
              <a:rPr lang="el-GR" sz="2000" dirty="0" smtClean="0">
                <a:solidFill>
                  <a:schemeClr val="accent5">
                    <a:lumMod val="25000"/>
                  </a:schemeClr>
                </a:solidFill>
                <a:latin typeface="Comic Sans MS" pitchFamily="66" charset="0"/>
              </a:rPr>
              <a:t>από την πρόσθεση ως ισότιμων στο </a:t>
            </a:r>
            <a:r>
              <a:rPr lang="en-US" sz="2000" dirty="0" err="1" smtClean="0">
                <a:solidFill>
                  <a:schemeClr val="accent5">
                    <a:lumMod val="25000"/>
                  </a:schemeClr>
                </a:solidFill>
                <a:latin typeface="Comic Sans MS" pitchFamily="66" charset="0"/>
              </a:rPr>
              <a:t>kt</a:t>
            </a:r>
            <a:r>
              <a:rPr lang="en-US" sz="2000" dirty="0" smtClean="0">
                <a:solidFill>
                  <a:schemeClr val="accent5">
                    <a:lumMod val="25000"/>
                  </a:schemeClr>
                </a:solidFill>
                <a:latin typeface="Comic Sans MS" pitchFamily="66" charset="0"/>
              </a:rPr>
              <a:t>/V </a:t>
            </a:r>
            <a:r>
              <a:rPr lang="el-GR" sz="2000" dirty="0" smtClean="0">
                <a:solidFill>
                  <a:schemeClr val="accent5">
                    <a:lumMod val="25000"/>
                  </a:schemeClr>
                </a:solidFill>
                <a:latin typeface="Comic Sans MS" pitchFamily="66" charset="0"/>
              </a:rPr>
              <a:t>της νεφρικής και της περιτοναϊκής κάθαρσης που εξετάζει μόνο την ουρία ως ενδεικτικό δείκτη επάρκειας</a:t>
            </a:r>
          </a:p>
        </p:txBody>
      </p:sp>
    </p:spTree>
    <p:extLst>
      <p:ext uri="{BB962C8B-B14F-4D97-AF65-F5344CB8AC3E}">
        <p14:creationId xmlns:p14="http://schemas.microsoft.com/office/powerpoint/2010/main" val="240748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16632"/>
            <a:ext cx="8316416" cy="6463308"/>
          </a:xfrm>
          <a:prstGeom prst="rect">
            <a:avLst/>
          </a:prstGeom>
          <a:noFill/>
        </p:spPr>
        <p:txBody>
          <a:bodyPr wrap="square" rtlCol="0">
            <a:spAutoFit/>
          </a:bodyPr>
          <a:lstStyle/>
          <a:p>
            <a:pPr algn="ctr"/>
            <a:r>
              <a:rPr lang="el-GR" sz="2800" dirty="0" smtClean="0">
                <a:solidFill>
                  <a:schemeClr val="accent5">
                    <a:lumMod val="25000"/>
                  </a:schemeClr>
                </a:solidFill>
                <a:latin typeface="Comic Sans MS" pitchFamily="66" charset="0"/>
              </a:rPr>
              <a:t>Η σημασία της υπολειπόμενης νεφρικής λειτουργίας(ιι)</a:t>
            </a:r>
          </a:p>
          <a:p>
            <a:endParaRPr lang="el-GR" dirty="0" smtClean="0">
              <a:solidFill>
                <a:schemeClr val="accent5">
                  <a:lumMod val="25000"/>
                </a:schemeClr>
              </a:solidFill>
              <a:latin typeface="Comic Sans MS" pitchFamily="66" charset="0"/>
            </a:endParaRPr>
          </a:p>
          <a:p>
            <a:r>
              <a:rPr lang="en-US" sz="2000" dirty="0" smtClean="0">
                <a:solidFill>
                  <a:schemeClr val="accent5">
                    <a:lumMod val="25000"/>
                  </a:schemeClr>
                </a:solidFill>
                <a:latin typeface="Comic Sans MS" pitchFamily="66" charset="0"/>
              </a:rPr>
              <a:t>3. </a:t>
            </a:r>
            <a:r>
              <a:rPr lang="el-GR" sz="2000" dirty="0" smtClean="0">
                <a:solidFill>
                  <a:srgbClr val="FF0000"/>
                </a:solidFill>
                <a:latin typeface="Comic Sans MS" pitchFamily="66" charset="0"/>
              </a:rPr>
              <a:t>Η συμβολή</a:t>
            </a:r>
            <a:r>
              <a:rPr lang="el-GR" sz="2000" dirty="0" smtClean="0">
                <a:solidFill>
                  <a:schemeClr val="accent5">
                    <a:lumMod val="25000"/>
                  </a:schemeClr>
                </a:solidFill>
                <a:latin typeface="Comic Sans MS" pitchFamily="66" charset="0"/>
              </a:rPr>
              <a:t> της υπολειπόμενης νεφρικής </a:t>
            </a:r>
            <a:r>
              <a:rPr lang="el-GR" sz="2000" dirty="0" smtClean="0">
                <a:solidFill>
                  <a:srgbClr val="FF0000"/>
                </a:solidFill>
                <a:latin typeface="Comic Sans MS" pitchFamily="66" charset="0"/>
              </a:rPr>
              <a:t>λειτουργίας στην απομάκρυνση ύδατος και αλάτων (κυρίως Να) </a:t>
            </a:r>
            <a:r>
              <a:rPr lang="el-GR" sz="2000" dirty="0" smtClean="0">
                <a:solidFill>
                  <a:schemeClr val="accent5">
                    <a:lumMod val="25000"/>
                  </a:schemeClr>
                </a:solidFill>
                <a:latin typeface="Comic Sans MS" pitchFamily="66" charset="0"/>
              </a:rPr>
              <a:t>φαίνεται πως είναι σημαντική.  </a:t>
            </a:r>
          </a:p>
          <a:p>
            <a:pPr marL="800100" lvl="1" indent="-342900">
              <a:buFont typeface="Arial" pitchFamily="34" charset="0"/>
              <a:buChar char="•"/>
            </a:pPr>
            <a:r>
              <a:rPr lang="el-GR" sz="2000" dirty="0" smtClean="0">
                <a:solidFill>
                  <a:srgbClr val="FF0000"/>
                </a:solidFill>
                <a:latin typeface="Comic Sans MS" pitchFamily="66" charset="0"/>
              </a:rPr>
              <a:t>Υπέρταση και υπερτροφία της αριστεράς κοιλίας</a:t>
            </a:r>
            <a:r>
              <a:rPr lang="el-GR" sz="2000" dirty="0" smtClean="0">
                <a:solidFill>
                  <a:schemeClr val="accent5">
                    <a:lumMod val="25000"/>
                  </a:schemeClr>
                </a:solidFill>
                <a:latin typeface="Comic Sans MS" pitchFamily="66" charset="0"/>
              </a:rPr>
              <a:t>, επιδεινώνονται όταν μειωθεί δραστικά ο όγκος των ούρων</a:t>
            </a:r>
          </a:p>
          <a:p>
            <a:pPr marL="800100" lvl="1" indent="-342900">
              <a:buFont typeface="Arial" pitchFamily="34" charset="0"/>
              <a:buChar char="•"/>
            </a:pPr>
            <a:r>
              <a:rPr lang="el-GR" sz="2000" dirty="0" smtClean="0">
                <a:solidFill>
                  <a:srgbClr val="FF0000"/>
                </a:solidFill>
                <a:latin typeface="Comic Sans MS" pitchFamily="66" charset="0"/>
              </a:rPr>
              <a:t>Ο όγκος των ούρων </a:t>
            </a:r>
            <a:r>
              <a:rPr lang="el-GR" sz="2000" dirty="0" smtClean="0">
                <a:solidFill>
                  <a:schemeClr val="accent5">
                    <a:lumMod val="25000"/>
                  </a:schemeClr>
                </a:solidFill>
                <a:latin typeface="Comic Sans MS" pitchFamily="66" charset="0"/>
              </a:rPr>
              <a:t>και όχι το υπολειπόμενο </a:t>
            </a:r>
            <a:r>
              <a:rPr lang="en-US" sz="2000" dirty="0" smtClean="0">
                <a:solidFill>
                  <a:schemeClr val="accent5">
                    <a:lumMod val="25000"/>
                  </a:schemeClr>
                </a:solidFill>
                <a:latin typeface="Comic Sans MS" pitchFamily="66" charset="0"/>
              </a:rPr>
              <a:t>GFR </a:t>
            </a:r>
            <a:r>
              <a:rPr lang="el-GR" sz="2000" dirty="0" smtClean="0">
                <a:solidFill>
                  <a:schemeClr val="accent5">
                    <a:lumMod val="25000"/>
                  </a:schemeClr>
                </a:solidFill>
                <a:latin typeface="Comic Sans MS" pitchFamily="66" charset="0"/>
              </a:rPr>
              <a:t>σχετίστηκε με την επιβίωση στην νέα ανάλυση της </a:t>
            </a:r>
            <a:r>
              <a:rPr lang="en-US" sz="2000" dirty="0" smtClean="0">
                <a:solidFill>
                  <a:schemeClr val="accent5">
                    <a:lumMod val="25000"/>
                  </a:schemeClr>
                </a:solidFill>
                <a:latin typeface="Comic Sans MS" pitchFamily="66" charset="0"/>
              </a:rPr>
              <a:t>CANUSA</a:t>
            </a:r>
          </a:p>
          <a:p>
            <a:pPr lvl="1"/>
            <a:endParaRPr lang="en-US" sz="2000" dirty="0" smtClean="0">
              <a:solidFill>
                <a:schemeClr val="accent5">
                  <a:lumMod val="25000"/>
                </a:schemeClr>
              </a:solidFill>
              <a:latin typeface="Comic Sans MS" pitchFamily="66" charset="0"/>
            </a:endParaRPr>
          </a:p>
          <a:p>
            <a:r>
              <a:rPr lang="en-US" sz="2000" dirty="0" smtClean="0">
                <a:solidFill>
                  <a:schemeClr val="accent5">
                    <a:lumMod val="25000"/>
                  </a:schemeClr>
                </a:solidFill>
                <a:latin typeface="Comic Sans MS" pitchFamily="66" charset="0"/>
              </a:rPr>
              <a:t>4. </a:t>
            </a:r>
            <a:r>
              <a:rPr lang="el-GR" sz="2000" dirty="0" smtClean="0">
                <a:solidFill>
                  <a:schemeClr val="accent5">
                    <a:lumMod val="25000"/>
                  </a:schemeClr>
                </a:solidFill>
                <a:latin typeface="Comic Sans MS" pitchFamily="66" charset="0"/>
              </a:rPr>
              <a:t>Η </a:t>
            </a:r>
            <a:r>
              <a:rPr lang="el-GR" sz="2000" dirty="0" smtClean="0">
                <a:solidFill>
                  <a:srgbClr val="FF0000"/>
                </a:solidFill>
                <a:latin typeface="Comic Sans MS" pitchFamily="66" charset="0"/>
              </a:rPr>
              <a:t>μείωση της νεφρικής λειτουργίας</a:t>
            </a:r>
            <a:r>
              <a:rPr lang="el-GR" sz="2000" dirty="0" smtClean="0">
                <a:solidFill>
                  <a:schemeClr val="accent5">
                    <a:lumMod val="25000"/>
                  </a:schemeClr>
                </a:solidFill>
                <a:latin typeface="Comic Sans MS" pitchFamily="66" charset="0"/>
              </a:rPr>
              <a:t>, συνοδεύεται από </a:t>
            </a:r>
            <a:r>
              <a:rPr lang="el-GR" sz="2000" dirty="0" smtClean="0">
                <a:solidFill>
                  <a:srgbClr val="FF0000"/>
                </a:solidFill>
                <a:latin typeface="Comic Sans MS" pitchFamily="66" charset="0"/>
              </a:rPr>
              <a:t>αύξηση των καρδιαγγειακών θανάτων</a:t>
            </a:r>
            <a:r>
              <a:rPr lang="el-GR" sz="2000" dirty="0" smtClean="0">
                <a:solidFill>
                  <a:schemeClr val="accent5">
                    <a:lumMod val="25000"/>
                  </a:schemeClr>
                </a:solidFill>
                <a:latin typeface="Comic Sans MS" pitchFamily="66" charset="0"/>
              </a:rPr>
              <a:t> στον γενικό πληθυσμό,  ανεξάρτητα από την ύπαρξη των κλασσικών παραγόντων κινδύνου. </a:t>
            </a:r>
            <a:endParaRPr lang="en-US" sz="2000" dirty="0" smtClean="0">
              <a:solidFill>
                <a:schemeClr val="accent5">
                  <a:lumMod val="25000"/>
                </a:schemeClr>
              </a:solidFill>
              <a:latin typeface="Comic Sans MS" pitchFamily="66" charset="0"/>
            </a:endParaRPr>
          </a:p>
          <a:p>
            <a:pPr marL="800100" lvl="1" indent="-342900">
              <a:buFont typeface="Arial" pitchFamily="34" charset="0"/>
              <a:buChar char="•"/>
            </a:pPr>
            <a:r>
              <a:rPr lang="el-GR" sz="2000" dirty="0" smtClean="0">
                <a:solidFill>
                  <a:schemeClr val="accent5">
                    <a:lumMod val="25000"/>
                  </a:schemeClr>
                </a:solidFill>
                <a:latin typeface="Comic Sans MS" pitchFamily="66" charset="0"/>
              </a:rPr>
              <a:t>Ειδικά </a:t>
            </a:r>
            <a:r>
              <a:rPr lang="el-GR" sz="2000" dirty="0" smtClean="0">
                <a:solidFill>
                  <a:srgbClr val="FF0000"/>
                </a:solidFill>
                <a:latin typeface="Comic Sans MS" pitchFamily="66" charset="0"/>
              </a:rPr>
              <a:t>οι χρόνιοι νεφροπαθείς </a:t>
            </a:r>
            <a:r>
              <a:rPr lang="el-GR" sz="2000" dirty="0" smtClean="0">
                <a:solidFill>
                  <a:schemeClr val="accent5">
                    <a:lumMod val="25000"/>
                  </a:schemeClr>
                </a:solidFill>
                <a:latin typeface="Comic Sans MS" pitchFamily="66" charset="0"/>
              </a:rPr>
              <a:t>έχουν μεγαλύτερη πιθανότητα να καταλήξουν από καρδιαγγειακά αίτια, παρά να φθάσουν σε εξωνεφρική κάθαρση. </a:t>
            </a:r>
          </a:p>
          <a:p>
            <a:pPr marL="800100" lvl="1" indent="-342900">
              <a:buFont typeface="Arial" pitchFamily="34" charset="0"/>
              <a:buChar char="•"/>
            </a:pPr>
            <a:r>
              <a:rPr lang="el-GR" sz="2000" dirty="0" smtClean="0">
                <a:solidFill>
                  <a:schemeClr val="accent5">
                    <a:lumMod val="25000"/>
                  </a:schemeClr>
                </a:solidFill>
                <a:latin typeface="Comic Sans MS" pitchFamily="66" charset="0"/>
              </a:rPr>
              <a:t>Αν οι διαφορές είναι εμφανείς σε </a:t>
            </a:r>
            <a:r>
              <a:rPr lang="en-US" sz="2000" dirty="0" smtClean="0">
                <a:solidFill>
                  <a:schemeClr val="accent5">
                    <a:lumMod val="25000"/>
                  </a:schemeClr>
                </a:solidFill>
                <a:latin typeface="Comic Sans MS" pitchFamily="66" charset="0"/>
              </a:rPr>
              <a:t>GFR 30 ml/min </a:t>
            </a:r>
            <a:r>
              <a:rPr lang="el-GR" sz="2000" dirty="0" smtClean="0">
                <a:solidFill>
                  <a:schemeClr val="accent5">
                    <a:lumMod val="25000"/>
                  </a:schemeClr>
                </a:solidFill>
                <a:latin typeface="Comic Sans MS" pitchFamily="66" charset="0"/>
              </a:rPr>
              <a:t>συγκριτικά με </a:t>
            </a:r>
            <a:r>
              <a:rPr lang="en-US" sz="2000" dirty="0" smtClean="0">
                <a:solidFill>
                  <a:schemeClr val="accent5">
                    <a:lumMod val="25000"/>
                  </a:schemeClr>
                </a:solidFill>
                <a:latin typeface="Comic Sans MS" pitchFamily="66" charset="0"/>
              </a:rPr>
              <a:t>GFR 60 ml/min</a:t>
            </a:r>
            <a:r>
              <a:rPr lang="el-GR" sz="2000" dirty="0" smtClean="0">
                <a:solidFill>
                  <a:schemeClr val="accent5">
                    <a:lumMod val="25000"/>
                  </a:schemeClr>
                </a:solidFill>
                <a:latin typeface="Comic Sans MS" pitchFamily="66" charset="0"/>
              </a:rPr>
              <a:t> γιατί να μην ισχύει το ίδιο σε </a:t>
            </a:r>
            <a:r>
              <a:rPr lang="el-GR" sz="2000" dirty="0">
                <a:solidFill>
                  <a:schemeClr val="accent5">
                    <a:lumMod val="25000"/>
                  </a:schemeClr>
                </a:solidFill>
                <a:latin typeface="Comic Sans MS" pitchFamily="66" charset="0"/>
              </a:rPr>
              <a:t>σε </a:t>
            </a:r>
            <a:r>
              <a:rPr lang="en-US" sz="2000" dirty="0">
                <a:solidFill>
                  <a:schemeClr val="accent5">
                    <a:lumMod val="25000"/>
                  </a:schemeClr>
                </a:solidFill>
                <a:latin typeface="Comic Sans MS" pitchFamily="66" charset="0"/>
              </a:rPr>
              <a:t>GFR </a:t>
            </a:r>
            <a:r>
              <a:rPr lang="el-GR" sz="2000" dirty="0">
                <a:solidFill>
                  <a:schemeClr val="accent5">
                    <a:lumMod val="25000"/>
                  </a:schemeClr>
                </a:solidFill>
                <a:latin typeface="Comic Sans MS" pitchFamily="66" charset="0"/>
              </a:rPr>
              <a:t>1</a:t>
            </a:r>
            <a:r>
              <a:rPr lang="en-US" sz="2000" dirty="0" smtClean="0">
                <a:solidFill>
                  <a:schemeClr val="accent5">
                    <a:lumMod val="25000"/>
                  </a:schemeClr>
                </a:solidFill>
                <a:latin typeface="Comic Sans MS" pitchFamily="66" charset="0"/>
              </a:rPr>
              <a:t> </a:t>
            </a:r>
            <a:r>
              <a:rPr lang="en-US" sz="2000" dirty="0">
                <a:solidFill>
                  <a:schemeClr val="accent5">
                    <a:lumMod val="25000"/>
                  </a:schemeClr>
                </a:solidFill>
                <a:latin typeface="Comic Sans MS" pitchFamily="66" charset="0"/>
              </a:rPr>
              <a:t>ml/min </a:t>
            </a:r>
            <a:r>
              <a:rPr lang="el-GR" sz="2000" dirty="0">
                <a:solidFill>
                  <a:schemeClr val="accent5">
                    <a:lumMod val="25000"/>
                  </a:schemeClr>
                </a:solidFill>
                <a:latin typeface="Comic Sans MS" pitchFamily="66" charset="0"/>
              </a:rPr>
              <a:t>συγκριτικά με </a:t>
            </a:r>
            <a:r>
              <a:rPr lang="en-US" sz="2000" dirty="0">
                <a:solidFill>
                  <a:schemeClr val="accent5">
                    <a:lumMod val="25000"/>
                  </a:schemeClr>
                </a:solidFill>
                <a:latin typeface="Comic Sans MS" pitchFamily="66" charset="0"/>
              </a:rPr>
              <a:t>GFR </a:t>
            </a:r>
            <a:r>
              <a:rPr lang="el-GR" sz="2000" dirty="0" smtClean="0">
                <a:solidFill>
                  <a:schemeClr val="accent5">
                    <a:lumMod val="25000"/>
                  </a:schemeClr>
                </a:solidFill>
                <a:latin typeface="Comic Sans MS" pitchFamily="66" charset="0"/>
              </a:rPr>
              <a:t>1</a:t>
            </a:r>
            <a:r>
              <a:rPr lang="en-US" sz="2000" dirty="0" smtClean="0">
                <a:solidFill>
                  <a:schemeClr val="accent5">
                    <a:lumMod val="25000"/>
                  </a:schemeClr>
                </a:solidFill>
                <a:latin typeface="Comic Sans MS" pitchFamily="66" charset="0"/>
              </a:rPr>
              <a:t>0 </a:t>
            </a:r>
            <a:r>
              <a:rPr lang="en-US" sz="2000" dirty="0">
                <a:solidFill>
                  <a:schemeClr val="accent5">
                    <a:lumMod val="25000"/>
                  </a:schemeClr>
                </a:solidFill>
                <a:latin typeface="Comic Sans MS" pitchFamily="66" charset="0"/>
              </a:rPr>
              <a:t>ml/min</a:t>
            </a:r>
            <a:endParaRPr lang="el-GR" sz="2000" dirty="0">
              <a:solidFill>
                <a:schemeClr val="accent5">
                  <a:lumMod val="25000"/>
                </a:schemeClr>
              </a:solidFill>
              <a:latin typeface="Comic Sans MS" pitchFamily="66" charset="0"/>
            </a:endParaRPr>
          </a:p>
        </p:txBody>
      </p:sp>
    </p:spTree>
    <p:extLst>
      <p:ext uri="{BB962C8B-B14F-4D97-AF65-F5344CB8AC3E}">
        <p14:creationId xmlns:p14="http://schemas.microsoft.com/office/powerpoint/2010/main" val="341446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0"/>
            <a:ext cx="8136904" cy="6986528"/>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Γιατί η δοσολογία της Π.Κ. δεν παίζει σημαντικό ρόλο</a:t>
            </a:r>
            <a:r>
              <a:rPr lang="en-US" sz="2400" dirty="0" smtClean="0">
                <a:solidFill>
                  <a:schemeClr val="accent5">
                    <a:lumMod val="25000"/>
                  </a:schemeClr>
                </a:solidFill>
                <a:latin typeface="Comic Sans MS" pitchFamily="66" charset="0"/>
              </a:rPr>
              <a:t>; (</a:t>
            </a:r>
            <a:r>
              <a:rPr lang="en-US" sz="2400" dirty="0" err="1" smtClean="0">
                <a:solidFill>
                  <a:schemeClr val="accent5">
                    <a:lumMod val="25000"/>
                  </a:schemeClr>
                </a:solidFill>
                <a:latin typeface="Comic Sans MS" pitchFamily="66" charset="0"/>
              </a:rPr>
              <a:t>i</a:t>
            </a:r>
            <a:r>
              <a:rPr lang="en-US" sz="2400" dirty="0" smtClean="0">
                <a:solidFill>
                  <a:schemeClr val="accent5">
                    <a:lumMod val="25000"/>
                  </a:schemeClr>
                </a:solidFill>
                <a:latin typeface="Comic Sans MS" pitchFamily="66" charset="0"/>
              </a:rPr>
              <a:t>)</a:t>
            </a:r>
          </a:p>
          <a:p>
            <a:endParaRPr lang="en-US" sz="1600" dirty="0" smtClean="0">
              <a:solidFill>
                <a:schemeClr val="accent5">
                  <a:lumMod val="25000"/>
                </a:schemeClr>
              </a:solidFill>
              <a:latin typeface="Comic Sans MS" pitchFamily="66" charset="0"/>
            </a:endParaRPr>
          </a:p>
          <a:p>
            <a:pPr marL="457200" indent="-457200">
              <a:buFont typeface="+mj-lt"/>
              <a:buAutoNum type="arabicPeriod"/>
            </a:pPr>
            <a:r>
              <a:rPr lang="el-GR" sz="2000" dirty="0" smtClean="0">
                <a:solidFill>
                  <a:schemeClr val="accent5">
                    <a:lumMod val="25000"/>
                  </a:schemeClr>
                </a:solidFill>
                <a:latin typeface="Comic Sans MS" pitchFamily="66" charset="0"/>
              </a:rPr>
              <a:t>Πιθανώς η σημασία της </a:t>
            </a:r>
            <a:r>
              <a:rPr lang="el-GR" sz="2000" dirty="0" smtClean="0">
                <a:solidFill>
                  <a:srgbClr val="FF0000"/>
                </a:solidFill>
                <a:latin typeface="Comic Sans MS" pitchFamily="66" charset="0"/>
              </a:rPr>
              <a:t>«καλύπτεται» </a:t>
            </a:r>
            <a:r>
              <a:rPr lang="el-GR" sz="2000" dirty="0" smtClean="0">
                <a:solidFill>
                  <a:schemeClr val="accent5">
                    <a:lumMod val="25000"/>
                  </a:schemeClr>
                </a:solidFill>
                <a:latin typeface="Comic Sans MS" pitchFamily="66" charset="0"/>
              </a:rPr>
              <a:t>από την αντίστοιχη της υπολειπόμενης νεφρικής λειτουργίας</a:t>
            </a:r>
          </a:p>
          <a:p>
            <a:pPr marL="914400" lvl="1" indent="-457200">
              <a:buFont typeface="Arial" pitchFamily="34" charset="0"/>
              <a:buChar char="•"/>
            </a:pPr>
            <a:r>
              <a:rPr lang="el-GR" sz="2000" dirty="0" smtClean="0">
                <a:solidFill>
                  <a:schemeClr val="accent5">
                    <a:lumMod val="25000"/>
                  </a:schemeClr>
                </a:solidFill>
                <a:latin typeface="Comic Sans MS" pitchFamily="66" charset="0"/>
              </a:rPr>
              <a:t>Έρευνες σε </a:t>
            </a:r>
            <a:r>
              <a:rPr lang="el-GR" sz="2000" dirty="0" err="1" smtClean="0">
                <a:solidFill>
                  <a:schemeClr val="accent5">
                    <a:lumMod val="25000"/>
                  </a:schemeClr>
                </a:solidFill>
                <a:latin typeface="Comic Sans MS" pitchFamily="66" charset="0"/>
              </a:rPr>
              <a:t>ανουρικούς</a:t>
            </a:r>
            <a:r>
              <a:rPr lang="el-GR" sz="2000" dirty="0" smtClean="0">
                <a:solidFill>
                  <a:schemeClr val="accent5">
                    <a:lumMod val="25000"/>
                  </a:schemeClr>
                </a:solidFill>
                <a:latin typeface="Comic Sans MS" pitchFamily="66" charset="0"/>
              </a:rPr>
              <a:t> ασθενείς υπό Π.Κ. έδειξαν ότι τόσο η επάρκεια κάθαρσης όσο και η </a:t>
            </a:r>
            <a:r>
              <a:rPr lang="el-GR" sz="2000" dirty="0" err="1" smtClean="0">
                <a:solidFill>
                  <a:schemeClr val="accent5">
                    <a:lumMod val="25000"/>
                  </a:schemeClr>
                </a:solidFill>
                <a:latin typeface="Comic Sans MS" pitchFamily="66" charset="0"/>
              </a:rPr>
              <a:t>υπερδιήθηση</a:t>
            </a:r>
            <a:r>
              <a:rPr lang="el-GR" sz="2000" dirty="0" smtClean="0">
                <a:solidFill>
                  <a:schemeClr val="accent5">
                    <a:lumMod val="25000"/>
                  </a:schemeClr>
                </a:solidFill>
                <a:latin typeface="Comic Sans MS" pitchFamily="66" charset="0"/>
              </a:rPr>
              <a:t> σχετίζονται με την επιβίωση</a:t>
            </a:r>
          </a:p>
          <a:p>
            <a:pPr marL="457200" indent="-457200">
              <a:buFont typeface="+mj-lt"/>
              <a:buAutoNum type="arabicPeriod"/>
            </a:pPr>
            <a:r>
              <a:rPr lang="el-GR" sz="2000" dirty="0" smtClean="0">
                <a:solidFill>
                  <a:srgbClr val="FF0000"/>
                </a:solidFill>
                <a:latin typeface="Comic Sans MS" pitchFamily="66" charset="0"/>
              </a:rPr>
              <a:t>Η αύξηση της δοσολογίας της Π.Κ. είναι σημαντική </a:t>
            </a:r>
            <a:r>
              <a:rPr lang="el-GR" sz="2000" dirty="0" smtClean="0">
                <a:solidFill>
                  <a:schemeClr val="accent5">
                    <a:lumMod val="25000"/>
                  </a:schemeClr>
                </a:solidFill>
                <a:latin typeface="Comic Sans MS" pitchFamily="66" charset="0"/>
              </a:rPr>
              <a:t>για την επιβίωση αλλά </a:t>
            </a:r>
            <a:r>
              <a:rPr lang="el-GR" sz="2000" dirty="0" smtClean="0">
                <a:solidFill>
                  <a:srgbClr val="FF0000"/>
                </a:solidFill>
                <a:latin typeface="Comic Sans MS" pitchFamily="66" charset="0"/>
              </a:rPr>
              <a:t>δεν μπορεί να φανεί </a:t>
            </a:r>
            <a:r>
              <a:rPr lang="el-GR" sz="2000" dirty="0" smtClean="0">
                <a:solidFill>
                  <a:schemeClr val="accent5">
                    <a:lumMod val="25000"/>
                  </a:schemeClr>
                </a:solidFill>
                <a:latin typeface="Comic Sans MS" pitchFamily="66" charset="0"/>
              </a:rPr>
              <a:t>στις έρευνες λόγω του </a:t>
            </a:r>
            <a:r>
              <a:rPr lang="el-GR" sz="2000" dirty="0" smtClean="0">
                <a:solidFill>
                  <a:srgbClr val="FF0000"/>
                </a:solidFill>
                <a:latin typeface="Comic Sans MS" pitchFamily="66" charset="0"/>
              </a:rPr>
              <a:t>περιορισμένου αριθμού των ασθενών </a:t>
            </a:r>
            <a:r>
              <a:rPr lang="el-GR" sz="2000" dirty="0" smtClean="0">
                <a:solidFill>
                  <a:schemeClr val="accent5">
                    <a:lumMod val="25000"/>
                  </a:schemeClr>
                </a:solidFill>
                <a:latin typeface="Comic Sans MS" pitchFamily="66" charset="0"/>
              </a:rPr>
              <a:t>που περιλαμβάνουν ή λόγω της </a:t>
            </a:r>
            <a:r>
              <a:rPr lang="el-GR" sz="2000" dirty="0" smtClean="0">
                <a:solidFill>
                  <a:srgbClr val="FF0000"/>
                </a:solidFill>
                <a:latin typeface="Comic Sans MS" pitchFamily="66" charset="0"/>
              </a:rPr>
              <a:t>μικρής διάρκειας </a:t>
            </a:r>
            <a:r>
              <a:rPr lang="el-GR" sz="2000" dirty="0" smtClean="0">
                <a:solidFill>
                  <a:schemeClr val="accent5">
                    <a:lumMod val="25000"/>
                  </a:schemeClr>
                </a:solidFill>
                <a:latin typeface="Comic Sans MS" pitchFamily="66" charset="0"/>
              </a:rPr>
              <a:t>παρακολούθησης τους</a:t>
            </a:r>
          </a:p>
          <a:p>
            <a:pPr marL="457200" indent="-457200">
              <a:buFont typeface="Arial" pitchFamily="34" charset="0"/>
              <a:buChar char="•"/>
            </a:pPr>
            <a:r>
              <a:rPr lang="en-US" sz="2000" b="1" dirty="0" smtClean="0">
                <a:solidFill>
                  <a:srgbClr val="FF0000"/>
                </a:solidFill>
                <a:latin typeface="Comic Sans MS" pitchFamily="66" charset="0"/>
              </a:rPr>
              <a:t>ADEMEX: </a:t>
            </a:r>
            <a:r>
              <a:rPr lang="el-GR" sz="2000" dirty="0" smtClean="0">
                <a:solidFill>
                  <a:schemeClr val="accent5">
                    <a:lumMod val="25000"/>
                  </a:schemeClr>
                </a:solidFill>
                <a:latin typeface="Comic Sans MS" pitchFamily="66" charset="0"/>
              </a:rPr>
              <a:t>τυχαιοποιημένη, ελεγχόμενη μελέτη δοσολογίας της Π.Κ. σε 1000 περίπου </a:t>
            </a:r>
            <a:r>
              <a:rPr lang="en-US" sz="2000" dirty="0" smtClean="0">
                <a:solidFill>
                  <a:schemeClr val="accent5">
                    <a:lumMod val="25000"/>
                  </a:schemeClr>
                </a:solidFill>
                <a:latin typeface="Comic Sans MS" pitchFamily="66" charset="0"/>
              </a:rPr>
              <a:t>incident and prevalent patients </a:t>
            </a:r>
            <a:r>
              <a:rPr lang="el-GR" sz="2000" dirty="0" smtClean="0">
                <a:solidFill>
                  <a:schemeClr val="accent5">
                    <a:lumMod val="25000"/>
                  </a:schemeClr>
                </a:solidFill>
                <a:latin typeface="Comic Sans MS" pitchFamily="66" charset="0"/>
              </a:rPr>
              <a:t>στο Μεξικό (</a:t>
            </a:r>
            <a:r>
              <a:rPr lang="en-US" sz="2000" dirty="0" smtClean="0">
                <a:solidFill>
                  <a:schemeClr val="accent5">
                    <a:lumMod val="25000"/>
                  </a:schemeClr>
                </a:solidFill>
                <a:latin typeface="Comic Sans MS" pitchFamily="66" charset="0"/>
              </a:rPr>
              <a:t>JASN, 2002)</a:t>
            </a:r>
          </a:p>
          <a:p>
            <a:pPr marL="914400" lvl="1" indent="-457200">
              <a:buFont typeface="Arial" pitchFamily="34" charset="0"/>
              <a:buChar char="•"/>
            </a:pPr>
            <a:r>
              <a:rPr lang="en-US" sz="2000" dirty="0" smtClean="0">
                <a:solidFill>
                  <a:schemeClr val="accent5">
                    <a:lumMod val="25000"/>
                  </a:schemeClr>
                </a:solidFill>
                <a:latin typeface="Comic Sans MS" pitchFamily="66" charset="0"/>
              </a:rPr>
              <a:t>484 </a:t>
            </a:r>
            <a:r>
              <a:rPr lang="el-GR" sz="2000" dirty="0" smtClean="0">
                <a:solidFill>
                  <a:schemeClr val="accent5">
                    <a:lumMod val="25000"/>
                  </a:schemeClr>
                </a:solidFill>
                <a:latin typeface="Comic Sans MS" pitchFamily="66" charset="0"/>
              </a:rPr>
              <a:t>ασθενείς στην ομάδα ελέγχου (</a:t>
            </a:r>
            <a:r>
              <a:rPr lang="en-US" sz="2000" dirty="0" smtClean="0">
                <a:solidFill>
                  <a:schemeClr val="accent5">
                    <a:lumMod val="25000"/>
                  </a:schemeClr>
                </a:solidFill>
                <a:latin typeface="Comic Sans MS" pitchFamily="66" charset="0"/>
              </a:rPr>
              <a:t>CAPD 4 </a:t>
            </a:r>
            <a:r>
              <a:rPr lang="el-GR" sz="2000" dirty="0" smtClean="0">
                <a:solidFill>
                  <a:schemeClr val="accent5">
                    <a:lumMod val="25000"/>
                  </a:schemeClr>
                </a:solidFill>
                <a:latin typeface="Comic Sans MS" pitchFamily="66" charset="0"/>
              </a:rPr>
              <a:t>αλλαγές των 2 </a:t>
            </a:r>
            <a:r>
              <a:rPr lang="en-US" sz="2000" dirty="0" smtClean="0">
                <a:solidFill>
                  <a:schemeClr val="accent5">
                    <a:lumMod val="25000"/>
                  </a:schemeClr>
                </a:solidFill>
                <a:latin typeface="Comic Sans MS" pitchFamily="66" charset="0"/>
              </a:rPr>
              <a:t>L </a:t>
            </a:r>
            <a:r>
              <a:rPr lang="el-GR" sz="2000" dirty="0" smtClean="0">
                <a:solidFill>
                  <a:schemeClr val="accent5">
                    <a:lumMod val="25000"/>
                  </a:schemeClr>
                </a:solidFill>
                <a:latin typeface="Comic Sans MS" pitchFamily="66" charset="0"/>
              </a:rPr>
              <a:t>καθημερινά)</a:t>
            </a:r>
          </a:p>
          <a:p>
            <a:pPr marL="914400" lvl="1" indent="-457200">
              <a:buFont typeface="Arial" pitchFamily="34" charset="0"/>
              <a:buChar char="•"/>
            </a:pPr>
            <a:r>
              <a:rPr lang="el-GR" sz="2000" dirty="0" smtClean="0">
                <a:solidFill>
                  <a:schemeClr val="accent5">
                    <a:lumMod val="25000"/>
                  </a:schemeClr>
                </a:solidFill>
                <a:latin typeface="Comic Sans MS" pitchFamily="66" charset="0"/>
              </a:rPr>
              <a:t>481 ασθενείς στην ομάδα «επέμβασης» όπου η δοσολογία προσαρμόστηκε ώστε η επάρκεια να φθάσει τα 60 </a:t>
            </a:r>
            <a:r>
              <a:rPr lang="en-US" sz="2000" dirty="0" smtClean="0">
                <a:solidFill>
                  <a:schemeClr val="accent5">
                    <a:lumMod val="25000"/>
                  </a:schemeClr>
                </a:solidFill>
                <a:latin typeface="Comic Sans MS" pitchFamily="66" charset="0"/>
              </a:rPr>
              <a:t>L </a:t>
            </a:r>
            <a:r>
              <a:rPr lang="el-GR" sz="2000" dirty="0" smtClean="0">
                <a:solidFill>
                  <a:schemeClr val="accent5">
                    <a:lumMod val="25000"/>
                  </a:schemeClr>
                </a:solidFill>
                <a:latin typeface="Comic Sans MS" pitchFamily="66" charset="0"/>
              </a:rPr>
              <a:t>εβδομαδιαία σε κάθαρση </a:t>
            </a:r>
            <a:r>
              <a:rPr lang="el-GR" sz="2000" dirty="0" err="1" smtClean="0">
                <a:solidFill>
                  <a:schemeClr val="accent5">
                    <a:lumMod val="25000"/>
                  </a:schemeClr>
                </a:solidFill>
                <a:latin typeface="Comic Sans MS" pitchFamily="66" charset="0"/>
              </a:rPr>
              <a:t>κρεατινίνης</a:t>
            </a:r>
            <a:endParaRPr lang="el-GR" sz="2000" dirty="0" smtClean="0">
              <a:solidFill>
                <a:schemeClr val="accent5">
                  <a:lumMod val="25000"/>
                </a:schemeClr>
              </a:solidFill>
              <a:latin typeface="Comic Sans MS" pitchFamily="66" charset="0"/>
            </a:endParaRPr>
          </a:p>
          <a:p>
            <a:pPr marL="1371600" lvl="2" indent="-457200">
              <a:buFont typeface="Arial" pitchFamily="34" charset="0"/>
              <a:buChar char="•"/>
            </a:pPr>
            <a:r>
              <a:rPr lang="el-GR" sz="2000" dirty="0" smtClean="0">
                <a:solidFill>
                  <a:schemeClr val="accent5">
                    <a:lumMod val="25000"/>
                  </a:schemeClr>
                </a:solidFill>
                <a:latin typeface="Comic Sans MS" pitchFamily="66" charset="0"/>
              </a:rPr>
              <a:t>64% έλαβε 4 αλλαγές των 2.5 </a:t>
            </a:r>
            <a:r>
              <a:rPr lang="en-US" sz="2000" dirty="0" smtClean="0">
                <a:solidFill>
                  <a:schemeClr val="accent5">
                    <a:lumMod val="25000"/>
                  </a:schemeClr>
                </a:solidFill>
                <a:latin typeface="Comic Sans MS" pitchFamily="66" charset="0"/>
              </a:rPr>
              <a:t>L</a:t>
            </a:r>
          </a:p>
          <a:p>
            <a:pPr marL="1371600" lvl="2" indent="-457200">
              <a:buFont typeface="Arial" pitchFamily="34" charset="0"/>
              <a:buChar char="•"/>
            </a:pPr>
            <a:r>
              <a:rPr lang="en-US" sz="2000" dirty="0" smtClean="0">
                <a:solidFill>
                  <a:schemeClr val="accent5">
                    <a:lumMod val="25000"/>
                  </a:schemeClr>
                </a:solidFill>
                <a:latin typeface="Comic Sans MS" pitchFamily="66" charset="0"/>
              </a:rPr>
              <a:t>36% 4 </a:t>
            </a:r>
            <a:r>
              <a:rPr lang="el-GR" sz="2000" dirty="0" smtClean="0">
                <a:solidFill>
                  <a:schemeClr val="accent5">
                    <a:lumMod val="25000"/>
                  </a:schemeClr>
                </a:solidFill>
                <a:latin typeface="Comic Sans MS" pitchFamily="66" charset="0"/>
              </a:rPr>
              <a:t>αλλαγές των 3 </a:t>
            </a:r>
            <a:r>
              <a:rPr lang="en-US" sz="2000" dirty="0" smtClean="0">
                <a:solidFill>
                  <a:schemeClr val="accent5">
                    <a:lumMod val="25000"/>
                  </a:schemeClr>
                </a:solidFill>
                <a:latin typeface="Comic Sans MS" pitchFamily="66" charset="0"/>
              </a:rPr>
              <a:t>L</a:t>
            </a:r>
          </a:p>
          <a:p>
            <a:pPr marL="1371600" lvl="2" indent="-457200">
              <a:buFont typeface="Arial" pitchFamily="34" charset="0"/>
              <a:buChar char="•"/>
            </a:pPr>
            <a:r>
              <a:rPr lang="en-US" sz="2000" dirty="0" smtClean="0">
                <a:solidFill>
                  <a:schemeClr val="accent5">
                    <a:lumMod val="25000"/>
                  </a:schemeClr>
                </a:solidFill>
                <a:latin typeface="Comic Sans MS" pitchFamily="66" charset="0"/>
              </a:rPr>
              <a:t>22% </a:t>
            </a:r>
            <a:r>
              <a:rPr lang="el-GR" sz="2000" dirty="0" smtClean="0">
                <a:solidFill>
                  <a:schemeClr val="accent5">
                    <a:lumMod val="25000"/>
                  </a:schemeClr>
                </a:solidFill>
                <a:latin typeface="Comic Sans MS" pitchFamily="66" charset="0"/>
              </a:rPr>
              <a:t>και 5</a:t>
            </a:r>
            <a:r>
              <a:rPr lang="el-GR" sz="2000" baseline="30000" dirty="0" smtClean="0">
                <a:solidFill>
                  <a:schemeClr val="accent5">
                    <a:lumMod val="25000"/>
                  </a:schemeClr>
                </a:solidFill>
                <a:latin typeface="Comic Sans MS" pitchFamily="66" charset="0"/>
              </a:rPr>
              <a:t>η</a:t>
            </a:r>
            <a:r>
              <a:rPr lang="el-GR" sz="2000" dirty="0" smtClean="0">
                <a:solidFill>
                  <a:schemeClr val="accent5">
                    <a:lumMod val="25000"/>
                  </a:schemeClr>
                </a:solidFill>
                <a:latin typeface="Comic Sans MS" pitchFamily="66" charset="0"/>
              </a:rPr>
              <a:t> αλλαγή με μηχάνημα το βράδυ</a:t>
            </a:r>
            <a:endParaRPr lang="el-GR" sz="20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71527"/>
            <a:ext cx="8316416" cy="6786473"/>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Γιατί η δοσολογία της Π.Κ. δεν παίζει σημαντικό ρόλο</a:t>
            </a:r>
            <a:r>
              <a:rPr lang="en-US" sz="2400" dirty="0" smtClean="0">
                <a:solidFill>
                  <a:schemeClr val="accent5">
                    <a:lumMod val="25000"/>
                  </a:schemeClr>
                </a:solidFill>
                <a:latin typeface="Comic Sans MS" pitchFamily="66" charset="0"/>
              </a:rPr>
              <a:t>; (ii)</a:t>
            </a:r>
            <a:endParaRPr lang="el-GR" sz="2400" dirty="0" smtClean="0">
              <a:solidFill>
                <a:schemeClr val="accent5">
                  <a:lumMod val="25000"/>
                </a:schemeClr>
              </a:solidFill>
              <a:latin typeface="Comic Sans MS" pitchFamily="66" charset="0"/>
            </a:endParaRPr>
          </a:p>
          <a:p>
            <a:endParaRPr lang="el-GR" sz="1100" dirty="0" smtClean="0">
              <a:solidFill>
                <a:schemeClr val="accent5">
                  <a:lumMod val="25000"/>
                </a:schemeClr>
              </a:solidFill>
              <a:latin typeface="Comic Sans MS" pitchFamily="66" charset="0"/>
            </a:endParaRPr>
          </a:p>
          <a:p>
            <a:pPr lvl="1">
              <a:buFont typeface="Arial" pitchFamily="34" charset="0"/>
              <a:buChar char="•"/>
            </a:pPr>
            <a:r>
              <a:rPr lang="el-GR" sz="2000" dirty="0" smtClean="0">
                <a:solidFill>
                  <a:schemeClr val="accent5">
                    <a:lumMod val="25000"/>
                  </a:schemeClr>
                </a:solidFill>
                <a:latin typeface="Comic Sans MS" pitchFamily="66" charset="0"/>
              </a:rPr>
              <a:t>Παρ όλους τους χειρισμούς, μόνο το 59% των ασθενών έφθασε στο στόχο των &gt;60 </a:t>
            </a:r>
            <a:r>
              <a:rPr lang="en-US" sz="2000" dirty="0" smtClean="0">
                <a:solidFill>
                  <a:schemeClr val="accent5">
                    <a:lumMod val="25000"/>
                  </a:schemeClr>
                </a:solidFill>
                <a:latin typeface="Comic Sans MS" pitchFamily="66" charset="0"/>
              </a:rPr>
              <a:t>L </a:t>
            </a:r>
            <a:r>
              <a:rPr lang="el-GR" sz="2000" dirty="0" smtClean="0">
                <a:solidFill>
                  <a:schemeClr val="accent5">
                    <a:lumMod val="25000"/>
                  </a:schemeClr>
                </a:solidFill>
                <a:latin typeface="Comic Sans MS" pitchFamily="66" charset="0"/>
              </a:rPr>
              <a:t>κάθαρσης/εβδομάδα αν και η </a:t>
            </a:r>
            <a:r>
              <a:rPr lang="el-GR" sz="2000" dirty="0" err="1" smtClean="0">
                <a:solidFill>
                  <a:schemeClr val="accent5">
                    <a:lumMod val="25000"/>
                  </a:schemeClr>
                </a:solidFill>
                <a:latin typeface="Comic Sans MS" pitchFamily="66" charset="0"/>
              </a:rPr>
              <a:t>υπερδιήθηση</a:t>
            </a:r>
            <a:r>
              <a:rPr lang="el-GR" sz="2000" dirty="0" smtClean="0">
                <a:solidFill>
                  <a:schemeClr val="accent5">
                    <a:lumMod val="25000"/>
                  </a:schemeClr>
                </a:solidFill>
                <a:latin typeface="Comic Sans MS" pitchFamily="66" charset="0"/>
              </a:rPr>
              <a:t> αυξήθηκε σημαντικά</a:t>
            </a:r>
          </a:p>
          <a:p>
            <a:pPr>
              <a:buFont typeface="Arial" pitchFamily="34" charset="0"/>
              <a:buChar char="•"/>
            </a:pPr>
            <a:r>
              <a:rPr lang="el-GR" sz="2000" dirty="0" smtClean="0">
                <a:solidFill>
                  <a:schemeClr val="accent5">
                    <a:lumMod val="25000"/>
                  </a:schemeClr>
                </a:solidFill>
                <a:latin typeface="Comic Sans MS" pitchFamily="66" charset="0"/>
              </a:rPr>
              <a:t>Σημειώθηκαν </a:t>
            </a:r>
            <a:r>
              <a:rPr lang="el-GR" sz="2000" dirty="0" smtClean="0">
                <a:solidFill>
                  <a:srgbClr val="FF0000"/>
                </a:solidFill>
                <a:latin typeface="Comic Sans MS" pitchFamily="66" charset="0"/>
              </a:rPr>
              <a:t>157 και 159 θάνατοι </a:t>
            </a:r>
            <a:r>
              <a:rPr lang="el-GR" sz="2000" dirty="0" smtClean="0">
                <a:solidFill>
                  <a:schemeClr val="accent5">
                    <a:lumMod val="25000"/>
                  </a:schemeClr>
                </a:solidFill>
                <a:latin typeface="Comic Sans MS" pitchFamily="66" charset="0"/>
              </a:rPr>
              <a:t>αντίστοιχα στην ομάδα ελέγχου και επέμβασης</a:t>
            </a:r>
          </a:p>
          <a:p>
            <a:pPr>
              <a:buFont typeface="Arial" pitchFamily="34" charset="0"/>
              <a:buChar char="•"/>
            </a:pPr>
            <a:r>
              <a:rPr lang="el-GR" sz="2000" dirty="0" smtClean="0">
                <a:solidFill>
                  <a:schemeClr val="accent5">
                    <a:lumMod val="25000"/>
                  </a:schemeClr>
                </a:solidFill>
                <a:latin typeface="Comic Sans MS" pitchFamily="66" charset="0"/>
              </a:rPr>
              <a:t>Στη πολύ-παραγοντική</a:t>
            </a:r>
            <a:r>
              <a:rPr lang="en-US" sz="2000" dirty="0" smtClean="0">
                <a:solidFill>
                  <a:schemeClr val="accent5">
                    <a:lumMod val="25000"/>
                  </a:schemeClr>
                </a:solidFill>
                <a:latin typeface="Comic Sans MS" pitchFamily="66" charset="0"/>
              </a:rPr>
              <a:t> Cox </a:t>
            </a:r>
            <a:r>
              <a:rPr lang="el-GR" sz="2000" dirty="0" smtClean="0">
                <a:solidFill>
                  <a:schemeClr val="accent5">
                    <a:lumMod val="25000"/>
                  </a:schemeClr>
                </a:solidFill>
                <a:latin typeface="Comic Sans MS" pitchFamily="66" charset="0"/>
              </a:rPr>
              <a:t>ανάλυση, </a:t>
            </a:r>
            <a:r>
              <a:rPr lang="el-GR" sz="2000" b="1" dirty="0" smtClean="0">
                <a:solidFill>
                  <a:srgbClr val="00B050"/>
                </a:solidFill>
                <a:latin typeface="Comic Sans MS" pitchFamily="66" charset="0"/>
              </a:rPr>
              <a:t>η ηλικία, ο σακχαρώδης διαβήτης, η λευκωματίνη ορού, η υπολειπόμενη νεφρική λειτουργία </a:t>
            </a:r>
            <a:r>
              <a:rPr lang="el-GR" sz="2000" dirty="0" smtClean="0">
                <a:solidFill>
                  <a:srgbClr val="FF0000"/>
                </a:solidFill>
                <a:latin typeface="Comic Sans MS" pitchFamily="66" charset="0"/>
              </a:rPr>
              <a:t>αλλά όχι η δοσολογία της Π.Κ. </a:t>
            </a:r>
            <a:r>
              <a:rPr lang="el-GR" sz="2000" dirty="0" smtClean="0">
                <a:solidFill>
                  <a:schemeClr val="accent5">
                    <a:lumMod val="25000"/>
                  </a:schemeClr>
                </a:solidFill>
                <a:latin typeface="Comic Sans MS" pitchFamily="66" charset="0"/>
              </a:rPr>
              <a:t>βρέθηκαν πως ήταν σημαντικοί </a:t>
            </a:r>
            <a:r>
              <a:rPr lang="el-GR" sz="2000" dirty="0" smtClean="0">
                <a:solidFill>
                  <a:srgbClr val="00B050"/>
                </a:solidFill>
                <a:latin typeface="Comic Sans MS" pitchFamily="66" charset="0"/>
              </a:rPr>
              <a:t>προγνωστικοί παράγοντες</a:t>
            </a:r>
            <a:r>
              <a:rPr lang="el-GR" sz="2000" dirty="0" smtClean="0">
                <a:solidFill>
                  <a:schemeClr val="accent5">
                    <a:lumMod val="25000"/>
                  </a:schemeClr>
                </a:solidFill>
                <a:latin typeface="Comic Sans MS" pitchFamily="66" charset="0"/>
              </a:rPr>
              <a:t> για την επιβίωση των ασθενών</a:t>
            </a:r>
          </a:p>
          <a:p>
            <a:endParaRPr lang="el-GR" sz="1200" dirty="0" smtClean="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Σε μια δεύτερη μελέτη από το </a:t>
            </a:r>
            <a:r>
              <a:rPr lang="en-US" sz="2000" b="1" dirty="0" smtClean="0">
                <a:solidFill>
                  <a:srgbClr val="FF0000"/>
                </a:solidFill>
                <a:latin typeface="Comic Sans MS" pitchFamily="66" charset="0"/>
              </a:rPr>
              <a:t>Hong Kong (Kidney </a:t>
            </a:r>
            <a:r>
              <a:rPr lang="en-US" sz="2000" b="1" dirty="0" err="1" smtClean="0">
                <a:solidFill>
                  <a:srgbClr val="FF0000"/>
                </a:solidFill>
                <a:latin typeface="Comic Sans MS" pitchFamily="66" charset="0"/>
              </a:rPr>
              <a:t>Int</a:t>
            </a:r>
            <a:r>
              <a:rPr lang="en-US" sz="2000" b="1" dirty="0" smtClean="0">
                <a:solidFill>
                  <a:srgbClr val="FF0000"/>
                </a:solidFill>
                <a:latin typeface="Comic Sans MS" pitchFamily="66" charset="0"/>
              </a:rPr>
              <a:t> 2003) </a:t>
            </a:r>
            <a:r>
              <a:rPr lang="el-GR" sz="2000" dirty="0" smtClean="0">
                <a:solidFill>
                  <a:schemeClr val="accent5">
                    <a:lumMod val="25000"/>
                  </a:schemeClr>
                </a:solidFill>
                <a:latin typeface="Comic Sans MS" pitchFamily="66" charset="0"/>
              </a:rPr>
              <a:t>με 3 ομάδες ασθενών με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1.5-1.7, 1.7-2.0 </a:t>
            </a:r>
            <a:r>
              <a:rPr lang="el-GR" sz="2000" dirty="0" smtClean="0">
                <a:solidFill>
                  <a:srgbClr val="FF0000"/>
                </a:solidFill>
                <a:latin typeface="Comic Sans MS" pitchFamily="66" charset="0"/>
              </a:rPr>
              <a:t>και &gt;2.0 </a:t>
            </a:r>
            <a:r>
              <a:rPr lang="el-GR" sz="2000" dirty="0" smtClean="0">
                <a:solidFill>
                  <a:schemeClr val="accent5">
                    <a:lumMod val="25000"/>
                  </a:schemeClr>
                </a:solidFill>
                <a:latin typeface="Comic Sans MS" pitchFamily="66" charset="0"/>
              </a:rPr>
              <a:t>η επιβίωση ήταν αντίστοιχα </a:t>
            </a:r>
            <a:r>
              <a:rPr lang="el-GR" sz="2000" dirty="0" smtClean="0">
                <a:solidFill>
                  <a:srgbClr val="FF0000"/>
                </a:solidFill>
                <a:latin typeface="Comic Sans MS" pitchFamily="66" charset="0"/>
              </a:rPr>
              <a:t>87.3, 86.1 και 81.5% </a:t>
            </a:r>
            <a:r>
              <a:rPr lang="el-GR" sz="2000" dirty="0" smtClean="0">
                <a:solidFill>
                  <a:schemeClr val="accent5">
                    <a:lumMod val="25000"/>
                  </a:schemeClr>
                </a:solidFill>
                <a:latin typeface="Comic Sans MS" pitchFamily="66" charset="0"/>
              </a:rPr>
              <a:t>αντίστοιχα και δεν διέφερε στατιστικά σημαντικά μεταξύ των ομάδων</a:t>
            </a:r>
          </a:p>
          <a:p>
            <a:endParaRPr lang="el-GR" sz="1200" dirty="0" smtClean="0">
              <a:solidFill>
                <a:schemeClr val="accent5">
                  <a:lumMod val="25000"/>
                </a:schemeClr>
              </a:solidFill>
              <a:latin typeface="Comic Sans MS" pitchFamily="66" charset="0"/>
            </a:endParaRPr>
          </a:p>
          <a:p>
            <a:r>
              <a:rPr lang="el-GR" sz="1900" dirty="0" smtClean="0">
                <a:solidFill>
                  <a:srgbClr val="FF0000"/>
                </a:solidFill>
                <a:latin typeface="Comic Sans MS" pitchFamily="66" charset="0"/>
              </a:rPr>
              <a:t>«Είναι πιθανό </a:t>
            </a:r>
            <a:r>
              <a:rPr lang="el-GR" sz="1900" dirty="0" smtClean="0">
                <a:solidFill>
                  <a:schemeClr val="accent5">
                    <a:lumMod val="25000"/>
                  </a:schemeClr>
                </a:solidFill>
                <a:latin typeface="Comic Sans MS" pitchFamily="66" charset="0"/>
              </a:rPr>
              <a:t>όταν η παρακολούθηση διαρκεί μόνο 2 χρόνια</a:t>
            </a:r>
            <a:r>
              <a:rPr lang="el-GR" sz="1900" dirty="0" smtClean="0">
                <a:solidFill>
                  <a:srgbClr val="FF0000"/>
                </a:solidFill>
                <a:latin typeface="Comic Sans MS" pitchFamily="66" charset="0"/>
              </a:rPr>
              <a:t>, </a:t>
            </a:r>
            <a:r>
              <a:rPr lang="el-GR" sz="1900" dirty="0" smtClean="0">
                <a:solidFill>
                  <a:schemeClr val="accent5">
                    <a:lumMod val="25000"/>
                  </a:schemeClr>
                </a:solidFill>
                <a:latin typeface="Comic Sans MS" pitchFamily="66" charset="0"/>
              </a:rPr>
              <a:t>ασθενείς με σοβαρή συν-νοσηρότητα</a:t>
            </a:r>
            <a:r>
              <a:rPr lang="el-GR" sz="1900" dirty="0" smtClean="0">
                <a:solidFill>
                  <a:srgbClr val="FF0000"/>
                </a:solidFill>
                <a:latin typeface="Comic Sans MS" pitchFamily="66" charset="0"/>
              </a:rPr>
              <a:t> να καταλήγουν, </a:t>
            </a:r>
            <a:r>
              <a:rPr lang="el-GR" sz="1900" dirty="0" smtClean="0">
                <a:solidFill>
                  <a:schemeClr val="accent5">
                    <a:lumMod val="25000"/>
                  </a:schemeClr>
                </a:solidFill>
                <a:latin typeface="Comic Sans MS" pitchFamily="66" charset="0"/>
              </a:rPr>
              <a:t>ασθενείς χωρίς σοβαρή συν-νοσηρότητα</a:t>
            </a:r>
            <a:r>
              <a:rPr lang="el-GR" sz="1900" dirty="0" smtClean="0">
                <a:solidFill>
                  <a:srgbClr val="FF0000"/>
                </a:solidFill>
                <a:latin typeface="Comic Sans MS" pitchFamily="66" charset="0"/>
              </a:rPr>
              <a:t> να μην επηρεάζονται από την δοσολογία της Π.Κ. ή να μεταμοσχεύονται και </a:t>
            </a:r>
            <a:r>
              <a:rPr lang="el-GR" sz="1900" dirty="0" smtClean="0">
                <a:solidFill>
                  <a:schemeClr val="accent5">
                    <a:lumMod val="25000"/>
                  </a:schemeClr>
                </a:solidFill>
                <a:latin typeface="Comic Sans MS" pitchFamily="66" charset="0"/>
              </a:rPr>
              <a:t>οι ασθενείς με μέτρια συν-νοσηρότητα </a:t>
            </a:r>
            <a:r>
              <a:rPr lang="el-GR" sz="1900" dirty="0" smtClean="0">
                <a:solidFill>
                  <a:srgbClr val="FF0000"/>
                </a:solidFill>
                <a:latin typeface="Comic Sans MS" pitchFamily="66" charset="0"/>
              </a:rPr>
              <a:t>να μην αρκούν αριθμητικά για να δείξουν ένα στατιστικά σημαντικό αποτέλεσμα από την τροποποίηση της δοσολογίας» (</a:t>
            </a:r>
            <a:r>
              <a:rPr lang="en-US" sz="1900" dirty="0" err="1" smtClean="0">
                <a:solidFill>
                  <a:srgbClr val="FF0000"/>
                </a:solidFill>
                <a:latin typeface="Comic Sans MS" pitchFamily="66" charset="0"/>
              </a:rPr>
              <a:t>Bargman</a:t>
            </a:r>
            <a:r>
              <a:rPr lang="en-US" sz="1900" dirty="0" smtClean="0">
                <a:solidFill>
                  <a:srgbClr val="FF0000"/>
                </a:solidFill>
                <a:latin typeface="Comic Sans MS" pitchFamily="66" charset="0"/>
              </a:rPr>
              <a:t> J)</a:t>
            </a:r>
            <a:r>
              <a:rPr lang="el-GR" sz="1900" dirty="0" smtClean="0">
                <a:solidFill>
                  <a:srgbClr val="FF0000"/>
                </a:solidFill>
                <a:latin typeface="Comic Sans MS" pitchFamily="66" charset="0"/>
              </a:rPr>
              <a:t> [ΗΕΜΟ: &gt;3.7]</a:t>
            </a:r>
            <a:endParaRPr lang="el-GR" sz="1900" dirty="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1" y="82468"/>
            <a:ext cx="8136905" cy="6678751"/>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Δοσολογία Π.Κ. Και έκβαση ασθενών χωρίς υπολειπόμενη νεφρική λειτουργία (ι)</a:t>
            </a:r>
          </a:p>
          <a:p>
            <a:endParaRPr lang="el-GR" sz="2000" dirty="0">
              <a:latin typeface="Comic Sans MS" pitchFamily="66" charset="0"/>
            </a:endParaRPr>
          </a:p>
          <a:p>
            <a:r>
              <a:rPr lang="el-GR" sz="2000" dirty="0" smtClean="0">
                <a:latin typeface="Comic Sans MS" pitchFamily="66" charset="0"/>
              </a:rPr>
              <a:t>Το γενικό συμπέρασμα από τις μελέτες σε ανουρικούς ασθενείς είναι ότι </a:t>
            </a:r>
            <a:r>
              <a:rPr lang="el-GR" sz="2000" dirty="0" smtClean="0">
                <a:solidFill>
                  <a:srgbClr val="FF0000"/>
                </a:solidFill>
                <a:latin typeface="Comic Sans MS" pitchFamily="66" charset="0"/>
              </a:rPr>
              <a:t>η δοσολογία της Π.Κ. </a:t>
            </a:r>
            <a:r>
              <a:rPr lang="el-GR" sz="2000" dirty="0">
                <a:solidFill>
                  <a:srgbClr val="FF0000"/>
                </a:solidFill>
                <a:latin typeface="Comic Sans MS" pitchFamily="66" charset="0"/>
              </a:rPr>
              <a:t>ε</a:t>
            </a:r>
            <a:r>
              <a:rPr lang="el-GR" sz="2000" dirty="0" smtClean="0">
                <a:solidFill>
                  <a:srgbClr val="FF0000"/>
                </a:solidFill>
                <a:latin typeface="Comic Sans MS" pitchFamily="66" charset="0"/>
              </a:rPr>
              <a:t>ίναι σημαντική για την έκβαση τους αλλά περαιτέρω αύξηση από ένα σημείο και μετά δεν προσφέρει επιπλέον όφελος</a:t>
            </a:r>
          </a:p>
          <a:p>
            <a:endParaRPr lang="el-GR" sz="2000" dirty="0">
              <a:latin typeface="Comic Sans MS" pitchFamily="66" charset="0"/>
            </a:endParaRPr>
          </a:p>
          <a:p>
            <a:r>
              <a:rPr lang="el-GR" sz="2000" dirty="0" smtClean="0">
                <a:latin typeface="Comic Sans MS" pitchFamily="66" charset="0"/>
              </a:rPr>
              <a:t>Δυο σημαντικές δημοσιεύσεις είναι οι κύριες</a:t>
            </a:r>
          </a:p>
          <a:p>
            <a:endParaRPr lang="el-GR" sz="2000" dirty="0">
              <a:latin typeface="Comic Sans MS" pitchFamily="66" charset="0"/>
            </a:endParaRPr>
          </a:p>
          <a:p>
            <a:r>
              <a:rPr lang="el-GR" sz="2000" dirty="0" smtClean="0">
                <a:latin typeface="Comic Sans MS" pitchFamily="66" charset="0"/>
              </a:rPr>
              <a:t>Η πρώτη περιλαμβάνει δεδομένα από την μεγάλη Ολανδική βάση δεδομένων </a:t>
            </a:r>
            <a:r>
              <a:rPr lang="en-US" sz="2000" dirty="0" smtClean="0">
                <a:solidFill>
                  <a:srgbClr val="FF0000"/>
                </a:solidFill>
                <a:latin typeface="Comic Sans MS" pitchFamily="66" charset="0"/>
              </a:rPr>
              <a:t>NECOSAD</a:t>
            </a:r>
            <a:r>
              <a:rPr lang="el-GR" sz="2000" dirty="0" smtClean="0">
                <a:latin typeface="Comic Sans MS" pitchFamily="66" charset="0"/>
              </a:rPr>
              <a:t> που αφορά 130 ασθενείς που έγιναν ανουρικοί (&lt;200 </a:t>
            </a:r>
            <a:r>
              <a:rPr lang="en-US" sz="2000" dirty="0" smtClean="0">
                <a:latin typeface="Comic Sans MS" pitchFamily="66" charset="0"/>
              </a:rPr>
              <a:t>ml/24</a:t>
            </a:r>
            <a:r>
              <a:rPr lang="el-GR" sz="2000" dirty="0" smtClean="0">
                <a:latin typeface="Comic Sans MS" pitchFamily="66" charset="0"/>
              </a:rPr>
              <a:t>ωρο)</a:t>
            </a:r>
          </a:p>
          <a:p>
            <a:pPr marL="342900" indent="-342900">
              <a:buFont typeface="Arial" pitchFamily="34" charset="0"/>
              <a:buChar char="•"/>
            </a:pPr>
            <a:r>
              <a:rPr lang="el-GR" sz="2000" dirty="0" smtClean="0">
                <a:latin typeface="Comic Sans MS" pitchFamily="66" charset="0"/>
              </a:rPr>
              <a:t>Όταν η κάθαρση των ουσιών μικρού Μ.Β. εξετάστηκε ως </a:t>
            </a:r>
            <a:r>
              <a:rPr lang="el-GR" sz="2000" dirty="0" smtClean="0">
                <a:solidFill>
                  <a:srgbClr val="FF0000"/>
                </a:solidFill>
                <a:latin typeface="Comic Sans MS" pitchFamily="66" charset="0"/>
              </a:rPr>
              <a:t>«συνεχής μεταβλητή» ή διαιρέθηκε σε τεταρτημόρια</a:t>
            </a:r>
            <a:r>
              <a:rPr lang="el-GR" sz="2000" dirty="0" smtClean="0">
                <a:latin typeface="Comic Sans MS" pitchFamily="66" charset="0"/>
              </a:rPr>
              <a:t>, δεν βρέθηκε συσχέτιση με την επιβίωση</a:t>
            </a:r>
          </a:p>
          <a:p>
            <a:pPr marL="342900" indent="-342900">
              <a:buFont typeface="Arial" pitchFamily="34" charset="0"/>
              <a:buChar char="•"/>
            </a:pPr>
            <a:r>
              <a:rPr lang="el-GR" sz="2000" dirty="0" smtClean="0">
                <a:solidFill>
                  <a:srgbClr val="FF0000"/>
                </a:solidFill>
                <a:latin typeface="Comic Sans MS" pitchFamily="66" charset="0"/>
              </a:rPr>
              <a:t>Όταν καθορίστηκε ένα όριο </a:t>
            </a:r>
            <a:r>
              <a:rPr lang="el-GR" sz="2000" dirty="0" smtClean="0">
                <a:latin typeface="Comic Sans MS" pitchFamily="66" charset="0"/>
              </a:rPr>
              <a:t>για το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(&lt;1.5)</a:t>
            </a:r>
            <a:r>
              <a:rPr lang="el-GR" sz="2000" dirty="0" smtClean="0">
                <a:solidFill>
                  <a:srgbClr val="FF0000"/>
                </a:solidFill>
                <a:latin typeface="Comic Sans MS" pitchFamily="66" charset="0"/>
              </a:rPr>
              <a:t> </a:t>
            </a:r>
            <a:r>
              <a:rPr lang="el-GR" sz="2000" dirty="0" smtClean="0">
                <a:latin typeface="Comic Sans MS" pitchFamily="66" charset="0"/>
              </a:rPr>
              <a:t>τότε βρέθηκε συσχέτιση με τη θνητότητα</a:t>
            </a:r>
          </a:p>
          <a:p>
            <a:pPr marL="342900" indent="-342900">
              <a:buFont typeface="Arial" pitchFamily="34" charset="0"/>
              <a:buChar char="•"/>
            </a:pPr>
            <a:r>
              <a:rPr lang="el-GR" sz="2000" dirty="0" smtClean="0">
                <a:latin typeface="Comic Sans MS" pitchFamily="66" charset="0"/>
              </a:rPr>
              <a:t>Άλλοι προγνωστικοί παράγοντες: </a:t>
            </a:r>
            <a:r>
              <a:rPr lang="el-GR" sz="2000" dirty="0" smtClean="0">
                <a:solidFill>
                  <a:srgbClr val="FF0000"/>
                </a:solidFill>
                <a:latin typeface="Comic Sans MS" pitchFamily="66" charset="0"/>
              </a:rPr>
              <a:t>μεγάλη ηλικία, σοβαρή συν-νοσηρότητα, μεγαλύτερη διάρκεια κάθαρσης πριν την εγκατάσταση ανουρίας, χαμηλή λευκωματίνη ορού</a:t>
            </a:r>
            <a:r>
              <a:rPr lang="en-US" sz="2000" dirty="0" smtClean="0">
                <a:solidFill>
                  <a:srgbClr val="FF0000"/>
                </a:solidFill>
                <a:latin typeface="Comic Sans MS" pitchFamily="66" charset="0"/>
              </a:rPr>
              <a:t> </a:t>
            </a:r>
            <a:endParaRPr lang="el-GR" sz="2000" dirty="0">
              <a:solidFill>
                <a:srgbClr val="FF0000"/>
              </a:solidFill>
              <a:latin typeface="Comic Sans MS" pitchFamily="66" charset="0"/>
            </a:endParaRPr>
          </a:p>
        </p:txBody>
      </p:sp>
    </p:spTree>
    <p:extLst>
      <p:ext uri="{BB962C8B-B14F-4D97-AF65-F5344CB8AC3E}">
        <p14:creationId xmlns:p14="http://schemas.microsoft.com/office/powerpoint/2010/main" val="53663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188640"/>
            <a:ext cx="8064896" cy="1446550"/>
          </a:xfrm>
          <a:prstGeom prst="rect">
            <a:avLst/>
          </a:prstGeom>
          <a:noFill/>
        </p:spPr>
        <p:txBody>
          <a:bodyPr wrap="square" rtlCol="0">
            <a:spAutoFit/>
          </a:bodyPr>
          <a:lstStyle/>
          <a:p>
            <a:pPr algn="ctr"/>
            <a:r>
              <a:rPr lang="el-GR" sz="2400" dirty="0" smtClean="0">
                <a:solidFill>
                  <a:schemeClr val="accent5">
                    <a:lumMod val="25000"/>
                  </a:schemeClr>
                </a:solidFill>
                <a:latin typeface="Comic Sans MS" pitchFamily="66" charset="0"/>
              </a:rPr>
              <a:t>Εισαγωγή (ι)</a:t>
            </a:r>
          </a:p>
          <a:p>
            <a:pPr algn="ctr"/>
            <a:endParaRPr lang="el-GR" sz="24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Ως μέθοδος, η </a:t>
            </a:r>
            <a:r>
              <a:rPr lang="el-GR" sz="2000" dirty="0" err="1" smtClean="0">
                <a:solidFill>
                  <a:schemeClr val="accent5">
                    <a:lumMod val="25000"/>
                  </a:schemeClr>
                </a:solidFill>
                <a:latin typeface="Comic Sans MS" pitchFamily="66" charset="0"/>
              </a:rPr>
              <a:t>εξωνεφρική</a:t>
            </a:r>
            <a:r>
              <a:rPr lang="el-GR" sz="2000" dirty="0" smtClean="0">
                <a:solidFill>
                  <a:schemeClr val="accent5">
                    <a:lumMod val="25000"/>
                  </a:schemeClr>
                </a:solidFill>
                <a:latin typeface="Comic Sans MS" pitchFamily="66" charset="0"/>
              </a:rPr>
              <a:t> κάθαρση μπορεί να </a:t>
            </a:r>
            <a:r>
              <a:rPr lang="el-GR" sz="2000" dirty="0" smtClean="0">
                <a:solidFill>
                  <a:srgbClr val="FF0000"/>
                </a:solidFill>
                <a:latin typeface="Comic Sans MS" pitchFamily="66" charset="0"/>
              </a:rPr>
              <a:t>υποκαταστήσει μερικώς μόνο </a:t>
            </a:r>
            <a:r>
              <a:rPr lang="el-GR" sz="2000" dirty="0" smtClean="0">
                <a:solidFill>
                  <a:schemeClr val="accent5">
                    <a:lumMod val="25000"/>
                  </a:schemeClr>
                </a:solidFill>
                <a:latin typeface="Comic Sans MS" pitchFamily="66" charset="0"/>
              </a:rPr>
              <a:t>τη νεφρική λειτουργία </a:t>
            </a:r>
            <a:endParaRPr lang="el-GR" sz="2000" dirty="0">
              <a:solidFill>
                <a:schemeClr val="accent5">
                  <a:lumMod val="25000"/>
                </a:schemeClr>
              </a:solidFill>
              <a:latin typeface="Comic Sans MS" pitchFamily="66" charset="0"/>
            </a:endParaRPr>
          </a:p>
        </p:txBody>
      </p:sp>
      <p:sp>
        <p:nvSpPr>
          <p:cNvPr id="4" name="3 - Στρογγυλεμένο ορθογώνιο"/>
          <p:cNvSpPr/>
          <p:nvPr/>
        </p:nvSpPr>
        <p:spPr>
          <a:xfrm>
            <a:off x="971600" y="2780928"/>
            <a:ext cx="7920880" cy="216024"/>
          </a:xfrm>
          <a:prstGeom prst="roundRect">
            <a:avLst/>
          </a:prstGeom>
          <a:solidFill>
            <a:schemeClr val="accent1">
              <a:alpha val="46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971600" y="3356992"/>
            <a:ext cx="7920880" cy="2862322"/>
          </a:xfrm>
          <a:prstGeom prst="rect">
            <a:avLst/>
          </a:prstGeom>
          <a:noFill/>
        </p:spPr>
        <p:txBody>
          <a:bodyPr wrap="square" rtlCol="0">
            <a:spAutoFit/>
          </a:bodyPr>
          <a:lstStyle/>
          <a:p>
            <a:pPr>
              <a:buFont typeface="Arial" pitchFamily="34" charset="0"/>
              <a:buChar char="•"/>
            </a:pPr>
            <a:r>
              <a:rPr lang="el-GR" sz="2000" dirty="0" smtClean="0">
                <a:solidFill>
                  <a:schemeClr val="accent5">
                    <a:lumMod val="25000"/>
                  </a:schemeClr>
                </a:solidFill>
                <a:latin typeface="Comic Sans MS" pitchFamily="66" charset="0"/>
              </a:rPr>
              <a:t>Παρ’ όλα αυτά, η </a:t>
            </a:r>
            <a:r>
              <a:rPr lang="el-GR" sz="2000" dirty="0" err="1" smtClean="0">
                <a:solidFill>
                  <a:schemeClr val="accent5">
                    <a:lumMod val="25000"/>
                  </a:schemeClr>
                </a:solidFill>
                <a:latin typeface="Comic Sans MS" pitchFamily="66" charset="0"/>
              </a:rPr>
              <a:t>εξωνεφρική</a:t>
            </a:r>
            <a:r>
              <a:rPr lang="el-GR" sz="2000" dirty="0" smtClean="0">
                <a:solidFill>
                  <a:schemeClr val="accent5">
                    <a:lumMod val="25000"/>
                  </a:schemeClr>
                </a:solidFill>
                <a:latin typeface="Comic Sans MS" pitchFamily="66" charset="0"/>
              </a:rPr>
              <a:t> κάθαρση </a:t>
            </a:r>
            <a:r>
              <a:rPr lang="el-GR" sz="2000" dirty="0" smtClean="0">
                <a:solidFill>
                  <a:srgbClr val="FF0000"/>
                </a:solidFill>
                <a:latin typeface="Comic Sans MS" pitchFamily="66" charset="0"/>
              </a:rPr>
              <a:t>αύξησε σημαντικά </a:t>
            </a:r>
            <a:r>
              <a:rPr lang="el-GR" sz="2000" dirty="0" smtClean="0">
                <a:solidFill>
                  <a:schemeClr val="accent5">
                    <a:lumMod val="25000"/>
                  </a:schemeClr>
                </a:solidFill>
                <a:latin typeface="Comic Sans MS" pitchFamily="66" charset="0"/>
              </a:rPr>
              <a:t>- σε αρκετές περιπτώσεις για δεκαετίες ολόκληρες - </a:t>
            </a:r>
            <a:r>
              <a:rPr lang="el-GR" sz="2000" dirty="0" smtClean="0">
                <a:solidFill>
                  <a:srgbClr val="FF0000"/>
                </a:solidFill>
                <a:latin typeface="Comic Sans MS" pitchFamily="66" charset="0"/>
              </a:rPr>
              <a:t>την επιβίωση </a:t>
            </a:r>
            <a:r>
              <a:rPr lang="el-GR" sz="2000" dirty="0" smtClean="0">
                <a:solidFill>
                  <a:schemeClr val="accent5">
                    <a:lumMod val="25000"/>
                  </a:schemeClr>
                </a:solidFill>
                <a:latin typeface="Comic Sans MS" pitchFamily="66" charset="0"/>
              </a:rPr>
              <a:t>των χρόνιων νεφροπαθών</a:t>
            </a:r>
          </a:p>
          <a:p>
            <a:pPr>
              <a:buFont typeface="Arial" pitchFamily="34" charset="0"/>
              <a:buChar char="•"/>
            </a:pPr>
            <a:r>
              <a:rPr lang="el-GR" sz="2000" dirty="0" smtClean="0">
                <a:solidFill>
                  <a:schemeClr val="accent5">
                    <a:lumMod val="25000"/>
                  </a:schemeClr>
                </a:solidFill>
                <a:latin typeface="Comic Sans MS" pitchFamily="66" charset="0"/>
              </a:rPr>
              <a:t>Αν και πολλοί ασθενείς πηγαίνουν πολύ καλά στη κάθαρση, </a:t>
            </a:r>
            <a:r>
              <a:rPr lang="el-GR" sz="2000" dirty="0" smtClean="0">
                <a:solidFill>
                  <a:srgbClr val="FF0000"/>
                </a:solidFill>
                <a:latin typeface="Comic Sans MS" pitchFamily="66" charset="0"/>
              </a:rPr>
              <a:t>η επιβίωση τους είναι σημαντικά μικρότερη</a:t>
            </a:r>
            <a:r>
              <a:rPr lang="el-GR" sz="2000" dirty="0" smtClean="0">
                <a:solidFill>
                  <a:schemeClr val="accent5">
                    <a:lumMod val="25000"/>
                  </a:schemeClr>
                </a:solidFill>
                <a:latin typeface="Comic Sans MS" pitchFamily="66" charset="0"/>
              </a:rPr>
              <a:t>, συγκριτικά με τους μη-νεφροπαθείς της ίδιας ηλικίας και φυλής</a:t>
            </a:r>
          </a:p>
          <a:p>
            <a:pPr>
              <a:buFont typeface="Arial" pitchFamily="34" charset="0"/>
              <a:buChar char="•"/>
            </a:pPr>
            <a:r>
              <a:rPr lang="el-GR" sz="2000" dirty="0" smtClean="0">
                <a:solidFill>
                  <a:schemeClr val="accent5">
                    <a:lumMod val="25000"/>
                  </a:schemeClr>
                </a:solidFill>
                <a:latin typeface="Comic Sans MS" pitchFamily="66" charset="0"/>
              </a:rPr>
              <a:t>Υπάρχει η αντίληψη ότι μια από τις αιτίες που μπορεί να συμβάλει στην μειωμένη τους επιβίωση είναι και η </a:t>
            </a:r>
            <a:r>
              <a:rPr lang="el-GR" sz="2000" dirty="0" smtClean="0">
                <a:solidFill>
                  <a:srgbClr val="FF0000"/>
                </a:solidFill>
                <a:latin typeface="Comic Sans MS" pitchFamily="66" charset="0"/>
              </a:rPr>
              <a:t>ανεπαρκής προσφορά κάθαρσης</a:t>
            </a:r>
            <a:endParaRPr lang="el-GR" sz="2000" dirty="0">
              <a:solidFill>
                <a:srgbClr val="FF0000"/>
              </a:solidFill>
              <a:latin typeface="Comic Sans MS" pitchFamily="66" charset="0"/>
            </a:endParaRPr>
          </a:p>
        </p:txBody>
      </p:sp>
      <p:pic>
        <p:nvPicPr>
          <p:cNvPr id="9" name="Picture 2"/>
          <p:cNvPicPr>
            <a:picLocks noChangeAspect="1" noChangeArrowheads="1"/>
          </p:cNvPicPr>
          <p:nvPr/>
        </p:nvPicPr>
        <p:blipFill>
          <a:blip r:embed="rId2" cstate="print"/>
          <a:srcRect/>
          <a:stretch>
            <a:fillRect/>
          </a:stretch>
        </p:blipFill>
        <p:spPr bwMode="auto">
          <a:xfrm>
            <a:off x="899592" y="1844824"/>
            <a:ext cx="8091240" cy="1296000"/>
          </a:xfrm>
          <a:prstGeom prst="rect">
            <a:avLst/>
          </a:prstGeom>
          <a:ln>
            <a:noFill/>
          </a:ln>
          <a:effectLst>
            <a:outerShdw blurRad="292100" dist="139700" dir="2700000" algn="tl" rotWithShape="0">
              <a:srgbClr val="333333">
                <a:alpha val="65000"/>
              </a:srgbClr>
            </a:outerShdw>
          </a:effectLst>
        </p:spPr>
      </p:pic>
      <p:sp>
        <p:nvSpPr>
          <p:cNvPr id="10" name="9 - Στρογγυλεμένο ορθογώνιο"/>
          <p:cNvSpPr/>
          <p:nvPr/>
        </p:nvSpPr>
        <p:spPr>
          <a:xfrm>
            <a:off x="971600" y="2132856"/>
            <a:ext cx="7920880" cy="216024"/>
          </a:xfrm>
          <a:prstGeom prst="roundRect">
            <a:avLst/>
          </a:prstGeom>
          <a:solidFill>
            <a:schemeClr val="accent1">
              <a:alpha val="46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Στρογγυλεμένο ορθογώνιο"/>
          <p:cNvSpPr/>
          <p:nvPr/>
        </p:nvSpPr>
        <p:spPr>
          <a:xfrm>
            <a:off x="971600" y="2420888"/>
            <a:ext cx="7920880" cy="216024"/>
          </a:xfrm>
          <a:prstGeom prst="roundRect">
            <a:avLst/>
          </a:prstGeom>
          <a:solidFill>
            <a:schemeClr val="accent1">
              <a:alpha val="46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Στρογγυλεμένο ορθογώνιο"/>
          <p:cNvSpPr/>
          <p:nvPr/>
        </p:nvSpPr>
        <p:spPr>
          <a:xfrm>
            <a:off x="971600" y="2636912"/>
            <a:ext cx="7920880" cy="216024"/>
          </a:xfrm>
          <a:prstGeom prst="roundRect">
            <a:avLst/>
          </a:prstGeom>
          <a:solidFill>
            <a:schemeClr val="accent1">
              <a:alpha val="46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Στρογγυλεμένο ορθογώνιο"/>
          <p:cNvSpPr/>
          <p:nvPr/>
        </p:nvSpPr>
        <p:spPr>
          <a:xfrm>
            <a:off x="971600" y="2852936"/>
            <a:ext cx="7920880" cy="216024"/>
          </a:xfrm>
          <a:prstGeom prst="roundRect">
            <a:avLst/>
          </a:prstGeom>
          <a:solidFill>
            <a:schemeClr val="accent1">
              <a:alpha val="46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Righ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Righ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strips(downRigh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strips(downRight)">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strips(downRight)">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1" end="1"/>
                                            </p:txEl>
                                          </p:spTgt>
                                        </p:tgtEl>
                                        <p:attrNameLst>
                                          <p:attrName>style.visibility</p:attrName>
                                        </p:attrNameLst>
                                      </p:cBhvr>
                                      <p:to>
                                        <p:strVal val="visible"/>
                                      </p:to>
                                    </p:set>
                                    <p:anim calcmode="lin" valueType="num">
                                      <p:cBhvr additive="base">
                                        <p:cTn id="4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anim calcmode="lin" valueType="num">
                                      <p:cBhvr additive="base">
                                        <p:cTn id="5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1" y="82468"/>
            <a:ext cx="8136905" cy="6370975"/>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Δοσολογία Π.Κ. και έκβαση ασθενών χωρίς υπολειπόμενη νεφρική λειτουργία (ιι)</a:t>
            </a:r>
          </a:p>
          <a:p>
            <a:endParaRPr lang="el-GR" sz="2000" dirty="0">
              <a:latin typeface="Comic Sans MS" pitchFamily="66" charset="0"/>
            </a:endParaRPr>
          </a:p>
          <a:p>
            <a:pPr marL="800100" lvl="1" indent="-342900">
              <a:buFont typeface="Arial" pitchFamily="34" charset="0"/>
              <a:buChar char="•"/>
            </a:pPr>
            <a:r>
              <a:rPr lang="el-GR" sz="2000" dirty="0" smtClean="0">
                <a:solidFill>
                  <a:schemeClr val="accent5">
                    <a:lumMod val="25000"/>
                  </a:schemeClr>
                </a:solidFill>
                <a:latin typeface="Comic Sans MS" pitchFamily="66" charset="0"/>
              </a:rPr>
              <a:t>η αυξημένη </a:t>
            </a:r>
            <a:r>
              <a:rPr lang="el-GR" sz="2000" dirty="0" smtClean="0">
                <a:solidFill>
                  <a:srgbClr val="FF0000"/>
                </a:solidFill>
                <a:latin typeface="Comic Sans MS" pitchFamily="66" charset="0"/>
              </a:rPr>
              <a:t>υπερδιήθηση</a:t>
            </a:r>
            <a:r>
              <a:rPr lang="el-GR" sz="2000" dirty="0" smtClean="0">
                <a:solidFill>
                  <a:schemeClr val="accent5">
                    <a:lumMod val="25000"/>
                  </a:schemeClr>
                </a:solidFill>
                <a:latin typeface="Comic Sans MS" pitchFamily="66" charset="0"/>
              </a:rPr>
              <a:t> ήταν επίσης ένας </a:t>
            </a:r>
            <a:r>
              <a:rPr lang="el-GR" sz="2000" dirty="0" smtClean="0">
                <a:solidFill>
                  <a:srgbClr val="FF0000"/>
                </a:solidFill>
                <a:latin typeface="Comic Sans MS" pitchFamily="66" charset="0"/>
              </a:rPr>
              <a:t>καλός προγνωστικός παράγοντας</a:t>
            </a:r>
            <a:r>
              <a:rPr lang="el-GR" sz="2000" dirty="0" smtClean="0">
                <a:solidFill>
                  <a:schemeClr val="accent5">
                    <a:lumMod val="25000"/>
                  </a:schemeClr>
                </a:solidFill>
                <a:latin typeface="Comic Sans MS" pitchFamily="66" charset="0"/>
              </a:rPr>
              <a:t> για την επιβίωση</a:t>
            </a:r>
          </a:p>
          <a:p>
            <a:pPr marL="800100" lvl="1" indent="-342900">
              <a:buFont typeface="Arial" pitchFamily="34" charset="0"/>
              <a:buChar char="•"/>
            </a:pPr>
            <a:endParaRPr lang="el-GR" sz="2000" dirty="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Η δεύτερη μελέτη η </a:t>
            </a:r>
            <a:r>
              <a:rPr lang="en-US" sz="2000" dirty="0" smtClean="0">
                <a:solidFill>
                  <a:srgbClr val="FF0000"/>
                </a:solidFill>
                <a:latin typeface="Comic Sans MS" pitchFamily="66" charset="0"/>
              </a:rPr>
              <a:t>EAPOS [European APD Outcome Study] </a:t>
            </a:r>
            <a:r>
              <a:rPr lang="el-GR" sz="2000" dirty="0" smtClean="0">
                <a:solidFill>
                  <a:schemeClr val="accent5">
                    <a:lumMod val="25000"/>
                  </a:schemeClr>
                </a:solidFill>
                <a:latin typeface="Comic Sans MS" pitchFamily="66" charset="0"/>
              </a:rPr>
              <a:t>αφορούσε </a:t>
            </a:r>
            <a:r>
              <a:rPr lang="en-US" sz="2000" dirty="0" smtClean="0">
                <a:solidFill>
                  <a:schemeClr val="accent5">
                    <a:lumMod val="25000"/>
                  </a:schemeClr>
                </a:solidFill>
                <a:latin typeface="Comic Sans MS" pitchFamily="66" charset="0"/>
              </a:rPr>
              <a:t>177 </a:t>
            </a:r>
            <a:r>
              <a:rPr lang="el-GR" sz="2000" dirty="0" smtClean="0">
                <a:solidFill>
                  <a:schemeClr val="accent5">
                    <a:lumMod val="25000"/>
                  </a:schemeClr>
                </a:solidFill>
                <a:latin typeface="Comic Sans MS" pitchFamily="66" charset="0"/>
              </a:rPr>
              <a:t>ανουρικούς ασθενείς σε </a:t>
            </a:r>
            <a:r>
              <a:rPr lang="en-US" sz="2000" dirty="0" smtClean="0">
                <a:solidFill>
                  <a:schemeClr val="accent5">
                    <a:lumMod val="25000"/>
                  </a:schemeClr>
                </a:solidFill>
                <a:latin typeface="Comic Sans MS" pitchFamily="66" charset="0"/>
              </a:rPr>
              <a:t>APD [Automated Peritoneal Dialysis] </a:t>
            </a:r>
            <a:r>
              <a:rPr lang="el-GR" sz="2000" dirty="0" smtClean="0">
                <a:solidFill>
                  <a:schemeClr val="accent5">
                    <a:lumMod val="25000"/>
                  </a:schemeClr>
                </a:solidFill>
                <a:latin typeface="Comic Sans MS" pitchFamily="66" charset="0"/>
              </a:rPr>
              <a:t>έπρεπε να φθάσουν ένα προκαθορισμένο στόχο κάθαρσης-υπερδιήθησης (60 </a:t>
            </a:r>
            <a:r>
              <a:rPr lang="en-US" sz="2000" dirty="0" smtClean="0">
                <a:solidFill>
                  <a:schemeClr val="accent5">
                    <a:lumMod val="25000"/>
                  </a:schemeClr>
                </a:solidFill>
                <a:latin typeface="Comic Sans MS" pitchFamily="66" charset="0"/>
              </a:rPr>
              <a:t>l </a:t>
            </a:r>
            <a:r>
              <a:rPr lang="el-GR" sz="2000" dirty="0" smtClean="0">
                <a:solidFill>
                  <a:schemeClr val="accent5">
                    <a:lumMod val="25000"/>
                  </a:schemeClr>
                </a:solidFill>
                <a:latin typeface="Comic Sans MS" pitchFamily="66" charset="0"/>
              </a:rPr>
              <a:t>κάθαρση κρεατινίνης και 750 </a:t>
            </a:r>
            <a:r>
              <a:rPr lang="en-US" sz="2000" dirty="0" smtClean="0">
                <a:solidFill>
                  <a:schemeClr val="accent5">
                    <a:lumMod val="25000"/>
                  </a:schemeClr>
                </a:solidFill>
                <a:latin typeface="Comic Sans MS" pitchFamily="66" charset="0"/>
              </a:rPr>
              <a:t>ml </a:t>
            </a:r>
            <a:r>
              <a:rPr lang="el-GR" sz="2000" dirty="0" smtClean="0">
                <a:solidFill>
                  <a:schemeClr val="accent5">
                    <a:lumMod val="25000"/>
                  </a:schemeClr>
                </a:solidFill>
                <a:latin typeface="Comic Sans MS" pitchFamily="66" charset="0"/>
              </a:rPr>
              <a:t>υπερδιήθημα καθημερινά) με τροποποίηση της δοσολογίας της </a:t>
            </a:r>
            <a:r>
              <a:rPr lang="en-US" sz="2000" dirty="0" smtClean="0">
                <a:solidFill>
                  <a:schemeClr val="accent5">
                    <a:lumMod val="25000"/>
                  </a:schemeClr>
                </a:solidFill>
                <a:latin typeface="Comic Sans MS" pitchFamily="66" charset="0"/>
              </a:rPr>
              <a:t>APD.</a:t>
            </a:r>
          </a:p>
          <a:p>
            <a:pPr marL="342900" indent="-342900">
              <a:buFont typeface="Arial" pitchFamily="34" charset="0"/>
              <a:buChar char="•"/>
            </a:pPr>
            <a:r>
              <a:rPr lang="el-GR" sz="2000" dirty="0" smtClean="0">
                <a:solidFill>
                  <a:schemeClr val="accent5">
                    <a:lumMod val="25000"/>
                  </a:schemeClr>
                </a:solidFill>
                <a:latin typeface="Comic Sans MS" pitchFamily="66" charset="0"/>
              </a:rPr>
              <a:t>Στην πολυπαραγοντική ανάλυση, </a:t>
            </a:r>
            <a:r>
              <a:rPr lang="el-GR" sz="2000" dirty="0" smtClean="0">
                <a:solidFill>
                  <a:srgbClr val="FF0000"/>
                </a:solidFill>
                <a:latin typeface="Comic Sans MS" pitchFamily="66" charset="0"/>
              </a:rPr>
              <a:t>η ηλικία, η συν-νοσηρότητα, η υποθρεψία, η υπερδιήθηση αλλά όχι η δοσολογία της κάθαρσης </a:t>
            </a:r>
            <a:r>
              <a:rPr lang="el-GR" sz="2000" dirty="0" smtClean="0">
                <a:solidFill>
                  <a:schemeClr val="accent5">
                    <a:lumMod val="25000"/>
                  </a:schemeClr>
                </a:solidFill>
                <a:latin typeface="Comic Sans MS" pitchFamily="66" charset="0"/>
              </a:rPr>
              <a:t>βρέθηκαν ως προγνωστικοί παράγοντες επιβίωσης</a:t>
            </a:r>
          </a:p>
          <a:p>
            <a:pPr marL="342900" indent="-342900">
              <a:buFont typeface="Arial" pitchFamily="34" charset="0"/>
              <a:buChar char="•"/>
            </a:pPr>
            <a:r>
              <a:rPr lang="el-GR" sz="2000" dirty="0" smtClean="0">
                <a:solidFill>
                  <a:schemeClr val="accent5">
                    <a:lumMod val="25000"/>
                  </a:schemeClr>
                </a:solidFill>
                <a:latin typeface="Comic Sans MS" pitchFamily="66" charset="0"/>
              </a:rPr>
              <a:t>Οι συγγραφείς της υποθέτουν ότι </a:t>
            </a:r>
            <a:r>
              <a:rPr lang="el-GR" sz="2000" dirty="0" smtClean="0">
                <a:solidFill>
                  <a:srgbClr val="FF0000"/>
                </a:solidFill>
                <a:latin typeface="Comic Sans MS" pitchFamily="66" charset="0"/>
              </a:rPr>
              <a:t>υπάρχει ένα ελάχιστο όριο για την κάθαρση των ουσιών μικρού Μ.Β. </a:t>
            </a:r>
            <a:r>
              <a:rPr lang="el-GR" sz="2000" dirty="0">
                <a:solidFill>
                  <a:srgbClr val="FF0000"/>
                </a:solidFill>
                <a:latin typeface="Comic Sans MS" pitchFamily="66" charset="0"/>
              </a:rPr>
              <a:t>τ</a:t>
            </a:r>
            <a:r>
              <a:rPr lang="el-GR" sz="2000" dirty="0" smtClean="0">
                <a:solidFill>
                  <a:srgbClr val="FF0000"/>
                </a:solidFill>
                <a:latin typeface="Comic Sans MS" pitchFamily="66" charset="0"/>
              </a:rPr>
              <a:t>όσο ώστε να αποφεύγονται οι ουραιμικές εκδηλώσεις</a:t>
            </a:r>
            <a:r>
              <a:rPr lang="el-GR" sz="2000" dirty="0" smtClean="0">
                <a:solidFill>
                  <a:schemeClr val="accent5">
                    <a:lumMod val="25000"/>
                  </a:schemeClr>
                </a:solidFill>
                <a:latin typeface="Comic Sans MS" pitchFamily="66" charset="0"/>
              </a:rPr>
              <a:t> αλλά </a:t>
            </a:r>
            <a:r>
              <a:rPr lang="el-GR" sz="2000" dirty="0" smtClean="0">
                <a:solidFill>
                  <a:srgbClr val="FF0000"/>
                </a:solidFill>
                <a:latin typeface="Comic Sans MS" pitchFamily="66" charset="0"/>
              </a:rPr>
              <a:t>όταν αυτό επιτευχθεί πιθανώς άλλοι παράγοντες κινδύνου</a:t>
            </a:r>
            <a:r>
              <a:rPr lang="el-GR" sz="2000" dirty="0" smtClean="0">
                <a:solidFill>
                  <a:schemeClr val="accent5">
                    <a:lumMod val="25000"/>
                  </a:schemeClr>
                </a:solidFill>
                <a:latin typeface="Comic Sans MS" pitchFamily="66" charset="0"/>
              </a:rPr>
              <a:t> όπως η υπερφόρτωση με υγρά ή ο καρδιαγγειακός κίνδυνος </a:t>
            </a:r>
            <a:r>
              <a:rPr lang="el-GR" sz="2000" dirty="0" smtClean="0">
                <a:solidFill>
                  <a:srgbClr val="FF0000"/>
                </a:solidFill>
                <a:latin typeface="Comic Sans MS" pitchFamily="66" charset="0"/>
              </a:rPr>
              <a:t>γίνονται πιο σημαντικοί και επηρεάζουν την επιβίωση</a:t>
            </a:r>
            <a:r>
              <a:rPr lang="en-US" sz="2000" dirty="0" smtClean="0">
                <a:solidFill>
                  <a:srgbClr val="FF0000"/>
                </a:solidFill>
                <a:latin typeface="Comic Sans MS" pitchFamily="66" charset="0"/>
              </a:rPr>
              <a:t> </a:t>
            </a:r>
            <a:r>
              <a:rPr lang="el-GR" sz="2000" dirty="0" smtClean="0">
                <a:solidFill>
                  <a:srgbClr val="FF0000"/>
                </a:solidFill>
                <a:latin typeface="Comic Sans MS" pitchFamily="66" charset="0"/>
              </a:rPr>
              <a:t> </a:t>
            </a:r>
            <a:r>
              <a:rPr lang="en-US" sz="2000" dirty="0" smtClean="0">
                <a:solidFill>
                  <a:srgbClr val="FF0000"/>
                </a:solidFill>
                <a:latin typeface="Comic Sans MS" pitchFamily="66" charset="0"/>
              </a:rPr>
              <a:t> </a:t>
            </a:r>
            <a:endParaRPr lang="el-GR" sz="2000" dirty="0">
              <a:solidFill>
                <a:srgbClr val="FF0000"/>
              </a:solidFill>
              <a:latin typeface="Comic Sans MS" pitchFamily="66" charset="0"/>
            </a:endParaRPr>
          </a:p>
        </p:txBody>
      </p:sp>
    </p:spTree>
    <p:extLst>
      <p:ext uri="{BB962C8B-B14F-4D97-AF65-F5344CB8AC3E}">
        <p14:creationId xmlns:p14="http://schemas.microsoft.com/office/powerpoint/2010/main" val="406474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548680"/>
            <a:ext cx="8136904" cy="6124754"/>
          </a:xfrm>
          <a:prstGeom prst="rect">
            <a:avLst/>
          </a:prstGeom>
          <a:noFill/>
        </p:spPr>
        <p:txBody>
          <a:bodyPr wrap="square" rtlCol="0">
            <a:spAutoFit/>
          </a:bodyPr>
          <a:lstStyle/>
          <a:p>
            <a:r>
              <a:rPr lang="el-GR" sz="2400" dirty="0">
                <a:solidFill>
                  <a:schemeClr val="accent5">
                    <a:lumMod val="25000"/>
                  </a:schemeClr>
                </a:solidFill>
                <a:latin typeface="Comic Sans MS" pitchFamily="66" charset="0"/>
              </a:rPr>
              <a:t>Δοσολογία Π.Κ. </a:t>
            </a:r>
            <a:r>
              <a:rPr lang="el-GR" sz="2400" dirty="0" smtClean="0">
                <a:solidFill>
                  <a:schemeClr val="accent5">
                    <a:lumMod val="25000"/>
                  </a:schemeClr>
                </a:solidFill>
                <a:latin typeface="Comic Sans MS" pitchFamily="66" charset="0"/>
              </a:rPr>
              <a:t>και </a:t>
            </a:r>
            <a:r>
              <a:rPr lang="el-GR" sz="2400" dirty="0">
                <a:solidFill>
                  <a:schemeClr val="accent5">
                    <a:lumMod val="25000"/>
                  </a:schemeClr>
                </a:solidFill>
                <a:latin typeface="Comic Sans MS" pitchFamily="66" charset="0"/>
              </a:rPr>
              <a:t>έκβαση ασθενών χωρίς υπολειπόμενη νεφρική λειτουργία (</a:t>
            </a:r>
            <a:r>
              <a:rPr lang="el-GR" sz="2400" dirty="0" smtClean="0">
                <a:solidFill>
                  <a:schemeClr val="accent5">
                    <a:lumMod val="25000"/>
                  </a:schemeClr>
                </a:solidFill>
                <a:latin typeface="Comic Sans MS" pitchFamily="66" charset="0"/>
              </a:rPr>
              <a:t>ιιι)</a:t>
            </a:r>
          </a:p>
          <a:p>
            <a:endParaRPr lang="el-GR" sz="2400" dirty="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Επομένως και από την</a:t>
            </a:r>
            <a:r>
              <a:rPr lang="en-US" sz="2000" dirty="0" smtClean="0">
                <a:solidFill>
                  <a:schemeClr val="accent5">
                    <a:lumMod val="25000"/>
                  </a:schemeClr>
                </a:solidFill>
                <a:latin typeface="Comic Sans MS" pitchFamily="66" charset="0"/>
              </a:rPr>
              <a:t> EAPOS </a:t>
            </a:r>
            <a:r>
              <a:rPr lang="el-GR" sz="2000" dirty="0" smtClean="0">
                <a:solidFill>
                  <a:schemeClr val="accent5">
                    <a:lumMod val="25000"/>
                  </a:schemeClr>
                </a:solidFill>
                <a:latin typeface="Comic Sans MS" pitchFamily="66" charset="0"/>
              </a:rPr>
              <a:t> προκύπτει ότι </a:t>
            </a:r>
            <a:r>
              <a:rPr lang="el-GR" sz="2000" dirty="0" smtClean="0">
                <a:solidFill>
                  <a:srgbClr val="FF0000"/>
                </a:solidFill>
                <a:latin typeface="Comic Sans MS" pitchFamily="66" charset="0"/>
              </a:rPr>
              <a:t>το όφελος από την αύξηση της επάρκειας της κάθαρσης φθάνει</a:t>
            </a:r>
            <a:r>
              <a:rPr lang="en-US" sz="2000" dirty="0" smtClean="0">
                <a:solidFill>
                  <a:srgbClr val="FF0000"/>
                </a:solidFill>
                <a:latin typeface="Comic Sans MS" pitchFamily="66" charset="0"/>
              </a:rPr>
              <a:t> </a:t>
            </a:r>
            <a:r>
              <a:rPr lang="el-GR" sz="2000" dirty="0" smtClean="0">
                <a:solidFill>
                  <a:srgbClr val="FF0000"/>
                </a:solidFill>
                <a:latin typeface="Comic Sans MS" pitchFamily="66" charset="0"/>
              </a:rPr>
              <a:t>ως ένα σημείο πέρα από το οποίο χάνεται</a:t>
            </a:r>
          </a:p>
          <a:p>
            <a:r>
              <a:rPr lang="el-GR" sz="2000" b="1" dirty="0" smtClean="0">
                <a:solidFill>
                  <a:schemeClr val="accent5">
                    <a:lumMod val="25000"/>
                  </a:schemeClr>
                </a:solidFill>
                <a:latin typeface="Comic Sans MS" pitchFamily="66" charset="0"/>
              </a:rPr>
              <a:t>Ένα εύλογο ερώτημα: εάν η υπολειπόμενη νεφρική λειτουργία είναι τόσο σημαντική για την επιβίωση μήπως όταν παύει να υφίσταται οι ασθενείς πρέπει να μεταφέρονται προς την αιμοκάθαρση</a:t>
            </a:r>
            <a:r>
              <a:rPr lang="en-US" sz="2000" b="1" dirty="0" smtClean="0">
                <a:solidFill>
                  <a:schemeClr val="accent5">
                    <a:lumMod val="25000"/>
                  </a:schemeClr>
                </a:solidFill>
                <a:latin typeface="Comic Sans MS" pitchFamily="66" charset="0"/>
              </a:rPr>
              <a:t>;</a:t>
            </a:r>
          </a:p>
          <a:p>
            <a:endParaRPr lang="en-US" sz="2000" dirty="0">
              <a:solidFill>
                <a:schemeClr val="accent5">
                  <a:lumMod val="25000"/>
                </a:schemeClr>
              </a:solidFill>
              <a:latin typeface="Comic Sans MS" pitchFamily="66" charset="0"/>
            </a:endParaRPr>
          </a:p>
          <a:p>
            <a:r>
              <a:rPr lang="el-GR" sz="2000" b="1" dirty="0" smtClean="0">
                <a:solidFill>
                  <a:schemeClr val="accent5">
                    <a:lumMod val="25000"/>
                  </a:schemeClr>
                </a:solidFill>
                <a:latin typeface="Comic Sans MS" pitchFamily="66" charset="0"/>
              </a:rPr>
              <a:t>Οι ασθενείς σε Π.Κ.</a:t>
            </a:r>
          </a:p>
          <a:p>
            <a:pPr marL="342900" indent="-342900">
              <a:buFont typeface="Arial" pitchFamily="34" charset="0"/>
              <a:buChar char="•"/>
            </a:pPr>
            <a:r>
              <a:rPr lang="el-GR" sz="2000" dirty="0" smtClean="0">
                <a:solidFill>
                  <a:schemeClr val="accent5">
                    <a:lumMod val="25000"/>
                  </a:schemeClr>
                </a:solidFill>
                <a:latin typeface="Comic Sans MS" pitchFamily="66" charset="0"/>
              </a:rPr>
              <a:t>Πρέπει </a:t>
            </a:r>
            <a:r>
              <a:rPr lang="el-GR" sz="2000" dirty="0" smtClean="0">
                <a:solidFill>
                  <a:srgbClr val="FF0000"/>
                </a:solidFill>
                <a:latin typeface="Comic Sans MS" pitchFamily="66" charset="0"/>
              </a:rPr>
              <a:t>να παρακολουθούνται στενά όσον αφορά την μείωση της υπολειπόμενης νεφρικής λειτουργίας</a:t>
            </a:r>
          </a:p>
          <a:p>
            <a:pPr marL="342900" indent="-342900">
              <a:buFont typeface="Arial" pitchFamily="34" charset="0"/>
              <a:buChar char="•"/>
            </a:pPr>
            <a:r>
              <a:rPr lang="el-GR" sz="2000" dirty="0" smtClean="0">
                <a:solidFill>
                  <a:srgbClr val="FF0000"/>
                </a:solidFill>
                <a:latin typeface="Comic Sans MS" pitchFamily="66" charset="0"/>
              </a:rPr>
              <a:t>Να τους παρέχεται η δόση της κάθαρσης που χρειάζεται ώστε να εκπληρώνονται οι στόχοι</a:t>
            </a:r>
            <a:r>
              <a:rPr lang="el-GR" sz="2000" dirty="0" smtClean="0">
                <a:solidFill>
                  <a:schemeClr val="accent5">
                    <a:lumMod val="25000"/>
                  </a:schemeClr>
                </a:solidFill>
                <a:latin typeface="Comic Sans MS" pitchFamily="66" charset="0"/>
              </a:rPr>
              <a:t> (</a:t>
            </a:r>
            <a:r>
              <a:rPr lang="en-US" sz="2000" dirty="0" err="1" smtClean="0">
                <a:solidFill>
                  <a:schemeClr val="accent5">
                    <a:lumMod val="25000"/>
                  </a:schemeClr>
                </a:solidFill>
                <a:latin typeface="Comic Sans MS" pitchFamily="66" charset="0"/>
              </a:rPr>
              <a:t>kt</a:t>
            </a:r>
            <a:r>
              <a:rPr lang="en-US" sz="2000" dirty="0" smtClean="0">
                <a:solidFill>
                  <a:schemeClr val="accent5">
                    <a:lumMod val="25000"/>
                  </a:schemeClr>
                </a:solidFill>
                <a:latin typeface="Comic Sans MS" pitchFamily="66" charset="0"/>
              </a:rPr>
              <a:t>/V 1.5? 1.7? 1.85?)</a:t>
            </a:r>
          </a:p>
          <a:p>
            <a:pPr marL="342900" indent="-342900">
              <a:buFont typeface="Arial" pitchFamily="34" charset="0"/>
              <a:buChar char="•"/>
            </a:pPr>
            <a:r>
              <a:rPr lang="el-GR" sz="2000" dirty="0" smtClean="0">
                <a:solidFill>
                  <a:schemeClr val="accent5">
                    <a:lumMod val="25000"/>
                  </a:schemeClr>
                </a:solidFill>
                <a:latin typeface="Comic Sans MS" pitchFamily="66" charset="0"/>
              </a:rPr>
              <a:t>Να έχουν </a:t>
            </a:r>
            <a:r>
              <a:rPr lang="el-GR" sz="2000" dirty="0" smtClean="0">
                <a:solidFill>
                  <a:srgbClr val="FF0000"/>
                </a:solidFill>
                <a:latin typeface="Comic Sans MS" pitchFamily="66" charset="0"/>
              </a:rPr>
              <a:t>αρκετό υπερδιήθημα ώστε να είναι ευ-βολεμικοί</a:t>
            </a:r>
          </a:p>
          <a:p>
            <a:pPr marL="342900" indent="-342900">
              <a:buFont typeface="Arial" pitchFamily="34" charset="0"/>
              <a:buChar char="•"/>
            </a:pPr>
            <a:r>
              <a:rPr lang="el-GR" sz="2000" dirty="0" smtClean="0">
                <a:solidFill>
                  <a:srgbClr val="FF0000"/>
                </a:solidFill>
                <a:latin typeface="Comic Sans MS" pitchFamily="66" charset="0"/>
              </a:rPr>
              <a:t>Να υποβάλονται σε συνεχή (24ωρη) κάθαρση ώστε να κερδίζουν το πλεονέκτημα της κάθαρσης των ουσιών μέσου-μεγάλου Μ.Β. </a:t>
            </a:r>
            <a:r>
              <a:rPr lang="el-GR" sz="2000" dirty="0">
                <a:solidFill>
                  <a:schemeClr val="accent5">
                    <a:lumMod val="25000"/>
                  </a:schemeClr>
                </a:solidFill>
                <a:latin typeface="Comic Sans MS" pitchFamily="66" charset="0"/>
              </a:rPr>
              <a:t>γ</a:t>
            </a:r>
            <a:r>
              <a:rPr lang="el-GR" sz="2000" dirty="0" smtClean="0">
                <a:solidFill>
                  <a:schemeClr val="accent5">
                    <a:lumMod val="25000"/>
                  </a:schemeClr>
                </a:solidFill>
                <a:latin typeface="Comic Sans MS" pitchFamily="66" charset="0"/>
              </a:rPr>
              <a:t>ια την οποία απαιτείται παρατεταμένος χρόνος κάθαρσης</a:t>
            </a:r>
            <a:endParaRPr lang="el-GR" sz="2000" dirty="0">
              <a:solidFill>
                <a:schemeClr val="accent5">
                  <a:lumMod val="25000"/>
                </a:schemeClr>
              </a:solidFill>
              <a:latin typeface="Comic Sans MS" pitchFamily="66" charset="0"/>
            </a:endParaRPr>
          </a:p>
        </p:txBody>
      </p:sp>
    </p:spTree>
    <p:extLst>
      <p:ext uri="{BB962C8B-B14F-4D97-AF65-F5344CB8AC3E}">
        <p14:creationId xmlns:p14="http://schemas.microsoft.com/office/powerpoint/2010/main" val="287343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8806" y="116632"/>
            <a:ext cx="8185194" cy="7048083"/>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Οι ισχύουσες συστάσεις για την επάρκεια της κάθαρσης-</a:t>
            </a:r>
            <a:r>
              <a:rPr lang="el-GR" sz="2400" dirty="0" err="1" smtClean="0">
                <a:solidFill>
                  <a:schemeClr val="accent5">
                    <a:lumMod val="25000"/>
                  </a:schemeClr>
                </a:solidFill>
                <a:latin typeface="Comic Sans MS" pitchFamily="66" charset="0"/>
              </a:rPr>
              <a:t>υπερδιήθηση </a:t>
            </a:r>
            <a:r>
              <a:rPr lang="el-GR" sz="2400" dirty="0" smtClean="0">
                <a:solidFill>
                  <a:schemeClr val="accent5">
                    <a:lumMod val="25000"/>
                  </a:schemeClr>
                </a:solidFill>
                <a:latin typeface="Comic Sans MS" pitchFamily="66" charset="0"/>
              </a:rPr>
              <a:t>στην Π.Κ. (ι)</a:t>
            </a:r>
          </a:p>
          <a:p>
            <a:endParaRPr lang="el-GR" sz="2400" dirty="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Η </a:t>
            </a:r>
            <a:r>
              <a:rPr lang="en-US" sz="2000" dirty="0" smtClean="0">
                <a:solidFill>
                  <a:srgbClr val="FF0000"/>
                </a:solidFill>
                <a:latin typeface="Comic Sans MS" pitchFamily="66" charset="0"/>
              </a:rPr>
              <a:t>International Society for Peritoneal Dialysis (ISPD) </a:t>
            </a:r>
            <a:r>
              <a:rPr lang="el-GR" sz="2000" dirty="0" smtClean="0">
                <a:solidFill>
                  <a:schemeClr val="accent5">
                    <a:lumMod val="25000"/>
                  </a:schemeClr>
                </a:solidFill>
                <a:latin typeface="Comic Sans MS" pitchFamily="66" charset="0"/>
              </a:rPr>
              <a:t>δημοσίευσε το 2006 συστάσεις για την επάρκεια-υπερδιήθηση στην Π.Κ.</a:t>
            </a:r>
          </a:p>
          <a:p>
            <a:pPr marL="342900" indent="-342900">
              <a:buFont typeface="Arial" pitchFamily="34" charset="0"/>
              <a:buChar char="•"/>
            </a:pPr>
            <a:r>
              <a:rPr lang="el-GR" sz="2000" dirty="0" smtClean="0">
                <a:solidFill>
                  <a:srgbClr val="FF0000"/>
                </a:solidFill>
                <a:latin typeface="Comic Sans MS" pitchFamily="66" charset="0"/>
              </a:rPr>
              <a:t>Το ολικό (νεφρικό+περιτοναϊκό)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&gt; 1.7</a:t>
            </a:r>
            <a:endParaRPr lang="el-GR" sz="2000" dirty="0" smtClean="0">
              <a:solidFill>
                <a:srgbClr val="FF0000"/>
              </a:solidFill>
              <a:latin typeface="Comic Sans MS" pitchFamily="66" charset="0"/>
            </a:endParaRPr>
          </a:p>
          <a:p>
            <a:pPr marL="342900" indent="-342900">
              <a:buFont typeface="Arial" pitchFamily="34" charset="0"/>
              <a:buChar char="•"/>
            </a:pPr>
            <a:r>
              <a:rPr lang="el-GR" sz="2000" dirty="0" smtClean="0">
                <a:solidFill>
                  <a:schemeClr val="accent5">
                    <a:lumMod val="25000"/>
                  </a:schemeClr>
                </a:solidFill>
                <a:latin typeface="Comic Sans MS" pitchFamily="66" charset="0"/>
              </a:rPr>
              <a:t>Η κάθαρση πρέπει να έχει </a:t>
            </a:r>
            <a:r>
              <a:rPr lang="el-GR" sz="2000" dirty="0" smtClean="0">
                <a:solidFill>
                  <a:srgbClr val="FF0000"/>
                </a:solidFill>
                <a:latin typeface="Comic Sans MS" pitchFamily="66" charset="0"/>
              </a:rPr>
              <a:t>24ωρη διάρκεια</a:t>
            </a:r>
          </a:p>
          <a:p>
            <a:pPr marL="342900" indent="-342900">
              <a:buFont typeface="Arial" pitchFamily="34" charset="0"/>
              <a:buChar char="•"/>
            </a:pPr>
            <a:r>
              <a:rPr lang="el-GR" sz="2000" dirty="0" smtClean="0">
                <a:solidFill>
                  <a:schemeClr val="accent5">
                    <a:lumMod val="25000"/>
                  </a:schemeClr>
                </a:solidFill>
                <a:latin typeface="Comic Sans MS" pitchFamily="66" charset="0"/>
              </a:rPr>
              <a:t>Δεν διευκρινίζεται ελάχιστος όγκος υπερδιηθήματος αλλά λέγεται ότι </a:t>
            </a:r>
            <a:r>
              <a:rPr lang="el-GR" sz="2000" dirty="0" smtClean="0">
                <a:solidFill>
                  <a:srgbClr val="FF0000"/>
                </a:solidFill>
                <a:latin typeface="Comic Sans MS" pitchFamily="66" charset="0"/>
              </a:rPr>
              <a:t>ο ασθενής πρέπει να είναι ευβολεμικός</a:t>
            </a:r>
          </a:p>
          <a:p>
            <a:pPr marL="342900" indent="-342900">
              <a:buFont typeface="Arial" pitchFamily="34" charset="0"/>
              <a:buChar char="•"/>
            </a:pPr>
            <a:r>
              <a:rPr lang="el-GR" sz="2000" dirty="0" smtClean="0">
                <a:solidFill>
                  <a:schemeClr val="accent5">
                    <a:lumMod val="25000"/>
                  </a:schemeClr>
                </a:solidFill>
                <a:latin typeface="Comic Sans MS" pitchFamily="66" charset="0"/>
              </a:rPr>
              <a:t>Η </a:t>
            </a:r>
            <a:r>
              <a:rPr lang="el-GR" sz="2000" dirty="0" smtClean="0">
                <a:solidFill>
                  <a:srgbClr val="FF0000"/>
                </a:solidFill>
                <a:latin typeface="Comic Sans MS" pitchFamily="66" charset="0"/>
              </a:rPr>
              <a:t>δόση </a:t>
            </a:r>
            <a:r>
              <a:rPr lang="el-GR" sz="2000" dirty="0" smtClean="0">
                <a:solidFill>
                  <a:schemeClr val="accent5">
                    <a:lumMod val="25000"/>
                  </a:schemeClr>
                </a:solidFill>
                <a:latin typeface="Comic Sans MS" pitchFamily="66" charset="0"/>
              </a:rPr>
              <a:t>πρέπει να αυξάνεται σε όποιον ασθενή δεν πηγαίνει καλά</a:t>
            </a:r>
          </a:p>
          <a:p>
            <a:pPr marL="342900" indent="-342900">
              <a:buFont typeface="Arial" pitchFamily="34" charset="0"/>
              <a:buChar char="•"/>
            </a:pPr>
            <a:endParaRPr lang="el-GR" sz="2000" dirty="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Το </a:t>
            </a:r>
            <a:r>
              <a:rPr lang="en-US" sz="2000" dirty="0" smtClean="0">
                <a:solidFill>
                  <a:srgbClr val="FF0000"/>
                </a:solidFill>
                <a:latin typeface="Comic Sans MS" pitchFamily="66" charset="0"/>
              </a:rPr>
              <a:t>National Kidney Foundation (USA) </a:t>
            </a:r>
            <a:r>
              <a:rPr lang="el-GR" sz="2000" dirty="0" smtClean="0">
                <a:solidFill>
                  <a:schemeClr val="accent5">
                    <a:lumMod val="25000"/>
                  </a:schemeClr>
                </a:solidFill>
                <a:latin typeface="Comic Sans MS" pitchFamily="66" charset="0"/>
              </a:rPr>
              <a:t>δημοσίευσε παρόμοιες οδηγίες την ίδια χρονιά. </a:t>
            </a:r>
            <a:r>
              <a:rPr lang="el-GR" sz="2000" dirty="0" smtClean="0">
                <a:solidFill>
                  <a:srgbClr val="FF0000"/>
                </a:solidFill>
                <a:latin typeface="Comic Sans MS" pitchFamily="66" charset="0"/>
              </a:rPr>
              <a:t>Επιπρόσθετα</a:t>
            </a:r>
            <a:r>
              <a:rPr lang="el-GR" sz="2000" dirty="0" smtClean="0">
                <a:solidFill>
                  <a:schemeClr val="accent5">
                    <a:lumMod val="25000"/>
                  </a:schemeClr>
                </a:solidFill>
                <a:latin typeface="Comic Sans MS" pitchFamily="66" charset="0"/>
              </a:rPr>
              <a:t>, συνιστούν να δίνονται </a:t>
            </a:r>
            <a:r>
              <a:rPr lang="en-US" sz="2000" dirty="0" smtClean="0">
                <a:solidFill>
                  <a:srgbClr val="FF0000"/>
                </a:solidFill>
                <a:latin typeface="Comic Sans MS" pitchFamily="66" charset="0"/>
              </a:rPr>
              <a:t>ACEIs </a:t>
            </a:r>
            <a:r>
              <a:rPr lang="en-US" sz="2000" dirty="0" smtClean="0">
                <a:solidFill>
                  <a:schemeClr val="accent5">
                    <a:lumMod val="25000"/>
                  </a:schemeClr>
                </a:solidFill>
                <a:latin typeface="Comic Sans MS" pitchFamily="66" charset="0"/>
              </a:rPr>
              <a:t>(</a:t>
            </a:r>
            <a:r>
              <a:rPr lang="en-US" sz="2000" dirty="0" err="1" smtClean="0">
                <a:solidFill>
                  <a:schemeClr val="accent5">
                    <a:lumMod val="25000"/>
                  </a:schemeClr>
                </a:solidFill>
                <a:latin typeface="Comic Sans MS" pitchFamily="66" charset="0"/>
              </a:rPr>
              <a:t>Angiotensin</a:t>
            </a:r>
            <a:r>
              <a:rPr lang="en-US" sz="2000" dirty="0" smtClean="0">
                <a:solidFill>
                  <a:schemeClr val="accent5">
                    <a:lumMod val="25000"/>
                  </a:schemeClr>
                </a:solidFill>
                <a:latin typeface="Comic Sans MS" pitchFamily="66" charset="0"/>
              </a:rPr>
              <a:t> Converting Enzyme Inhibitors) </a:t>
            </a:r>
            <a:r>
              <a:rPr lang="el-GR" sz="2000" dirty="0" smtClean="0">
                <a:solidFill>
                  <a:schemeClr val="accent5">
                    <a:lumMod val="25000"/>
                  </a:schemeClr>
                </a:solidFill>
                <a:latin typeface="Comic Sans MS" pitchFamily="66" charset="0"/>
              </a:rPr>
              <a:t>ή </a:t>
            </a:r>
            <a:r>
              <a:rPr lang="en-US" sz="2000" dirty="0" smtClean="0">
                <a:solidFill>
                  <a:srgbClr val="FF0000"/>
                </a:solidFill>
                <a:latin typeface="Comic Sans MS" pitchFamily="66" charset="0"/>
              </a:rPr>
              <a:t>ARB </a:t>
            </a:r>
            <a:r>
              <a:rPr lang="en-US" sz="2000" dirty="0" smtClean="0">
                <a:solidFill>
                  <a:schemeClr val="accent5">
                    <a:lumMod val="25000"/>
                  </a:schemeClr>
                </a:solidFill>
                <a:latin typeface="Comic Sans MS" pitchFamily="66" charset="0"/>
              </a:rPr>
              <a:t>(</a:t>
            </a:r>
            <a:r>
              <a:rPr lang="en-US" sz="2000" dirty="0" err="1" smtClean="0">
                <a:solidFill>
                  <a:schemeClr val="accent5">
                    <a:lumMod val="25000"/>
                  </a:schemeClr>
                </a:solidFill>
                <a:latin typeface="Comic Sans MS" pitchFamily="66" charset="0"/>
              </a:rPr>
              <a:t>Angiotensin</a:t>
            </a:r>
            <a:r>
              <a:rPr lang="en-US" sz="2000" dirty="0" smtClean="0">
                <a:solidFill>
                  <a:schemeClr val="accent5">
                    <a:lumMod val="25000"/>
                  </a:schemeClr>
                </a:solidFill>
                <a:latin typeface="Comic Sans MS" pitchFamily="66" charset="0"/>
              </a:rPr>
              <a:t> Receptor Blockers) </a:t>
            </a:r>
            <a:r>
              <a:rPr lang="el-GR" sz="2000" dirty="0" smtClean="0">
                <a:solidFill>
                  <a:srgbClr val="FF0000"/>
                </a:solidFill>
                <a:latin typeface="Comic Sans MS" pitchFamily="66" charset="0"/>
              </a:rPr>
              <a:t>στους ασθενείς υπό Π.Κ. με υπέρταση ή και σε </a:t>
            </a:r>
            <a:r>
              <a:rPr lang="el-GR" sz="2000" dirty="0" err="1" smtClean="0">
                <a:solidFill>
                  <a:srgbClr val="FF0000"/>
                </a:solidFill>
                <a:latin typeface="Comic Sans MS" pitchFamily="66" charset="0"/>
              </a:rPr>
              <a:t>νορμοτασικούς</a:t>
            </a:r>
            <a:r>
              <a:rPr lang="el-GR" sz="2000" dirty="0" smtClean="0">
                <a:solidFill>
                  <a:srgbClr val="FF0000"/>
                </a:solidFill>
                <a:latin typeface="Comic Sans MS" pitchFamily="66" charset="0"/>
              </a:rPr>
              <a:t> με υπολειπόμενη νεφρική λειτουργία </a:t>
            </a:r>
            <a:r>
              <a:rPr lang="el-GR" sz="2000" dirty="0" smtClean="0">
                <a:solidFill>
                  <a:schemeClr val="accent5">
                    <a:lumMod val="25000"/>
                  </a:schemeClr>
                </a:solidFill>
                <a:latin typeface="Comic Sans MS" pitchFamily="66" charset="0"/>
              </a:rPr>
              <a:t>με σκοπό την </a:t>
            </a:r>
            <a:r>
              <a:rPr lang="el-GR" sz="2000" dirty="0" smtClean="0">
                <a:solidFill>
                  <a:srgbClr val="FF0000"/>
                </a:solidFill>
                <a:latin typeface="Comic Sans MS" pitchFamily="66" charset="0"/>
              </a:rPr>
              <a:t>διατήρηση </a:t>
            </a:r>
            <a:r>
              <a:rPr lang="el-GR" sz="2000" dirty="0" smtClean="0">
                <a:solidFill>
                  <a:schemeClr val="accent5">
                    <a:lumMod val="25000"/>
                  </a:schemeClr>
                </a:solidFill>
                <a:latin typeface="Comic Sans MS" pitchFamily="66" charset="0"/>
              </a:rPr>
              <a:t>της</a:t>
            </a:r>
          </a:p>
          <a:p>
            <a:pPr>
              <a:buFont typeface="Arial" pitchFamily="34" charset="0"/>
              <a:buChar char="•"/>
            </a:pPr>
            <a:r>
              <a:rPr lang="el-GR" sz="2000" dirty="0" smtClean="0">
                <a:solidFill>
                  <a:schemeClr val="accent5">
                    <a:lumMod val="25000"/>
                  </a:schemeClr>
                </a:solidFill>
                <a:latin typeface="Comic Sans MS" pitchFamily="66" charset="0"/>
              </a:rPr>
              <a:t>Δυο μικρές αλλά προσεκτικά σχεδιασμένες μελέτες είχαν πρόσφατα δείξει ότι </a:t>
            </a:r>
            <a:r>
              <a:rPr lang="en-US" sz="2000" dirty="0" smtClean="0">
                <a:solidFill>
                  <a:srgbClr val="FF0000"/>
                </a:solidFill>
                <a:latin typeface="Comic Sans MS" pitchFamily="66" charset="0"/>
              </a:rPr>
              <a:t>ACEIs </a:t>
            </a:r>
            <a:r>
              <a:rPr lang="el-GR" sz="2000" dirty="0" smtClean="0">
                <a:solidFill>
                  <a:srgbClr val="FF0000"/>
                </a:solidFill>
                <a:latin typeface="Comic Sans MS" pitchFamily="66" charset="0"/>
              </a:rPr>
              <a:t>και </a:t>
            </a:r>
            <a:r>
              <a:rPr lang="en-US" sz="2000" dirty="0" smtClean="0">
                <a:solidFill>
                  <a:srgbClr val="FF0000"/>
                </a:solidFill>
                <a:latin typeface="Comic Sans MS" pitchFamily="66" charset="0"/>
              </a:rPr>
              <a:t>ARB </a:t>
            </a:r>
            <a:r>
              <a:rPr lang="el-GR" sz="2000" dirty="0" smtClean="0">
                <a:solidFill>
                  <a:srgbClr val="FF0000"/>
                </a:solidFill>
                <a:latin typeface="Comic Sans MS" pitchFamily="66" charset="0"/>
              </a:rPr>
              <a:t>προφυλάσσουν την υπολειπόμενη νεφρική λειτουργία</a:t>
            </a:r>
            <a:r>
              <a:rPr lang="el-GR" sz="2000" dirty="0" smtClean="0">
                <a:solidFill>
                  <a:schemeClr val="accent5">
                    <a:lumMod val="25000"/>
                  </a:schemeClr>
                </a:solidFill>
                <a:latin typeface="Comic Sans MS" pitchFamily="66" charset="0"/>
              </a:rPr>
              <a:t> σε ασθενείς υπό Π.Κ. (</a:t>
            </a:r>
            <a:r>
              <a:rPr lang="en-US" sz="2000" dirty="0" smtClean="0">
                <a:solidFill>
                  <a:schemeClr val="accent5">
                    <a:lumMod val="25000"/>
                  </a:schemeClr>
                </a:solidFill>
                <a:latin typeface="Comic Sans MS" pitchFamily="66" charset="0"/>
              </a:rPr>
              <a:t>Ann </a:t>
            </a:r>
            <a:r>
              <a:rPr lang="en-US" sz="2000" dirty="0" err="1" smtClean="0">
                <a:solidFill>
                  <a:schemeClr val="accent5">
                    <a:lumMod val="25000"/>
                  </a:schemeClr>
                </a:solidFill>
                <a:latin typeface="Comic Sans MS" pitchFamily="66" charset="0"/>
              </a:rPr>
              <a:t>Int</a:t>
            </a:r>
            <a:r>
              <a:rPr lang="en-US" sz="2000" dirty="0" smtClean="0">
                <a:solidFill>
                  <a:schemeClr val="accent5">
                    <a:lumMod val="25000"/>
                  </a:schemeClr>
                </a:solidFill>
                <a:latin typeface="Comic Sans MS" pitchFamily="66" charset="0"/>
              </a:rPr>
              <a:t> Med, 2003, Am J Kidney </a:t>
            </a:r>
            <a:r>
              <a:rPr lang="en-US" sz="2000" dirty="0" err="1" smtClean="0">
                <a:solidFill>
                  <a:schemeClr val="accent5">
                    <a:lumMod val="25000"/>
                  </a:schemeClr>
                </a:solidFill>
                <a:latin typeface="Comic Sans MS" pitchFamily="66" charset="0"/>
              </a:rPr>
              <a:t>Dis</a:t>
            </a:r>
            <a:r>
              <a:rPr lang="en-US" sz="2000" dirty="0" smtClean="0">
                <a:solidFill>
                  <a:schemeClr val="accent5">
                    <a:lumMod val="25000"/>
                  </a:schemeClr>
                </a:solidFill>
                <a:latin typeface="Comic Sans MS" pitchFamily="66" charset="0"/>
              </a:rPr>
              <a:t>, 2004)</a:t>
            </a:r>
            <a:endParaRPr lang="el-GR" sz="2000" dirty="0" smtClean="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 </a:t>
            </a:r>
            <a:endParaRPr lang="en-US" sz="2000" dirty="0" smtClean="0">
              <a:solidFill>
                <a:schemeClr val="accent5">
                  <a:lumMod val="25000"/>
                </a:schemeClr>
              </a:solidFill>
              <a:latin typeface="Comic Sans MS" pitchFamily="66" charset="0"/>
            </a:endParaRPr>
          </a:p>
        </p:txBody>
      </p:sp>
    </p:spTree>
    <p:extLst>
      <p:ext uri="{BB962C8B-B14F-4D97-AF65-F5344CB8AC3E}">
        <p14:creationId xmlns:p14="http://schemas.microsoft.com/office/powerpoint/2010/main" val="287095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43608" y="0"/>
            <a:ext cx="7920880" cy="6678751"/>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Οι ισχύουσες συστάσεις για την επάρκεια της κάθαρσης</a:t>
            </a:r>
            <a:r>
              <a:rPr lang="en-US" sz="2400" dirty="0" smtClean="0">
                <a:solidFill>
                  <a:schemeClr val="accent5">
                    <a:lumMod val="25000"/>
                  </a:schemeClr>
                </a:solidFill>
                <a:latin typeface="Comic Sans MS" pitchFamily="66" charset="0"/>
              </a:rPr>
              <a:t>-</a:t>
            </a:r>
            <a:r>
              <a:rPr lang="el-GR" sz="2400" dirty="0" err="1" smtClean="0">
                <a:solidFill>
                  <a:schemeClr val="accent5">
                    <a:lumMod val="25000"/>
                  </a:schemeClr>
                </a:solidFill>
                <a:latin typeface="Comic Sans MS" pitchFamily="66" charset="0"/>
              </a:rPr>
              <a:t>υπερδιήθηση</a:t>
            </a:r>
            <a:r>
              <a:rPr lang="el-GR" sz="2400" dirty="0" smtClean="0">
                <a:solidFill>
                  <a:schemeClr val="accent5">
                    <a:lumMod val="25000"/>
                  </a:schemeClr>
                </a:solidFill>
                <a:latin typeface="Comic Sans MS" pitchFamily="66" charset="0"/>
              </a:rPr>
              <a:t> στην Π.Κ. (</a:t>
            </a:r>
            <a:r>
              <a:rPr lang="el-GR" sz="2400" dirty="0" err="1" smtClean="0">
                <a:solidFill>
                  <a:schemeClr val="accent5">
                    <a:lumMod val="25000"/>
                  </a:schemeClr>
                </a:solidFill>
                <a:latin typeface="Comic Sans MS" pitchFamily="66" charset="0"/>
              </a:rPr>
              <a:t>ιι</a:t>
            </a:r>
            <a:r>
              <a:rPr lang="el-GR" sz="2400" dirty="0" smtClean="0">
                <a:solidFill>
                  <a:schemeClr val="accent5">
                    <a:lumMod val="25000"/>
                  </a:schemeClr>
                </a:solidFill>
                <a:latin typeface="Comic Sans MS" pitchFamily="66" charset="0"/>
              </a:rPr>
              <a:t>)</a:t>
            </a:r>
          </a:p>
          <a:p>
            <a:endParaRPr lang="el-GR" sz="2000" dirty="0" smtClean="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Οδηγίες της </a:t>
            </a:r>
            <a:r>
              <a:rPr lang="el-GR" sz="2000" dirty="0" smtClean="0">
                <a:solidFill>
                  <a:srgbClr val="FF0000"/>
                </a:solidFill>
                <a:latin typeface="Comic Sans MS" pitchFamily="66" charset="0"/>
              </a:rPr>
              <a:t>Αυστραλιανής Νεφρολογικής Εταιρείας</a:t>
            </a:r>
            <a:r>
              <a:rPr lang="el-GR" sz="2000" dirty="0" smtClean="0">
                <a:solidFill>
                  <a:schemeClr val="accent5">
                    <a:lumMod val="25000"/>
                  </a:schemeClr>
                </a:solidFill>
                <a:latin typeface="Comic Sans MS" pitchFamily="66" charset="0"/>
              </a:rPr>
              <a:t>, δημοσιευμένες στο </a:t>
            </a:r>
            <a:r>
              <a:rPr lang="en-US" sz="2000" dirty="0" smtClean="0">
                <a:solidFill>
                  <a:schemeClr val="accent5">
                    <a:lumMod val="25000"/>
                  </a:schemeClr>
                </a:solidFill>
                <a:latin typeface="Comic Sans MS" pitchFamily="66" charset="0"/>
              </a:rPr>
              <a:t>Internet </a:t>
            </a:r>
            <a:r>
              <a:rPr lang="el-GR" sz="2000" dirty="0" smtClean="0">
                <a:solidFill>
                  <a:schemeClr val="accent5">
                    <a:lumMod val="25000"/>
                  </a:schemeClr>
                </a:solidFill>
                <a:latin typeface="Comic Sans MS" pitchFamily="66" charset="0"/>
              </a:rPr>
              <a:t>το 2005 συνιστούν </a:t>
            </a:r>
            <a:r>
              <a:rPr lang="el-GR" sz="2000" dirty="0" smtClean="0">
                <a:solidFill>
                  <a:srgbClr val="FF0000"/>
                </a:solidFill>
                <a:latin typeface="Comic Sans MS" pitchFamily="66" charset="0"/>
              </a:rPr>
              <a:t>ολικό-εβδομαδιαίο </a:t>
            </a:r>
            <a:r>
              <a:rPr lang="en-US" sz="2000" dirty="0" smtClean="0">
                <a:solidFill>
                  <a:srgbClr val="FF0000"/>
                </a:solidFill>
                <a:latin typeface="Comic Sans MS" pitchFamily="66" charset="0"/>
              </a:rPr>
              <a:t>Kt/V &gt;1.6</a:t>
            </a:r>
            <a:r>
              <a:rPr lang="el-GR" sz="2000" dirty="0" smtClean="0">
                <a:solidFill>
                  <a:srgbClr val="FF0000"/>
                </a:solidFill>
                <a:latin typeface="Comic Sans MS" pitchFamily="66" charset="0"/>
              </a:rPr>
              <a:t> </a:t>
            </a:r>
            <a:r>
              <a:rPr lang="el-GR" sz="2000" dirty="0" smtClean="0">
                <a:solidFill>
                  <a:schemeClr val="accent5">
                    <a:lumMod val="25000"/>
                  </a:schemeClr>
                </a:solidFill>
                <a:latin typeface="Comic Sans MS" pitchFamily="66" charset="0"/>
              </a:rPr>
              <a:t>ή κάθαρση </a:t>
            </a:r>
            <a:r>
              <a:rPr lang="el-GR" sz="2000" dirty="0" err="1" smtClean="0">
                <a:solidFill>
                  <a:schemeClr val="accent5">
                    <a:lumMod val="25000"/>
                  </a:schemeClr>
                </a:solidFill>
                <a:latin typeface="Comic Sans MS" pitchFamily="66" charset="0"/>
              </a:rPr>
              <a:t>κρεατινίνης</a:t>
            </a:r>
            <a:r>
              <a:rPr lang="el-GR" sz="2000" dirty="0" smtClean="0">
                <a:solidFill>
                  <a:schemeClr val="accent5">
                    <a:lumMod val="25000"/>
                  </a:schemeClr>
                </a:solidFill>
                <a:latin typeface="Comic Sans MS" pitchFamily="66" charset="0"/>
              </a:rPr>
              <a:t> </a:t>
            </a:r>
            <a:r>
              <a:rPr lang="el-GR" sz="2000" dirty="0" smtClean="0">
                <a:solidFill>
                  <a:srgbClr val="FF0000"/>
                </a:solidFill>
                <a:latin typeface="Comic Sans MS" pitchFamily="66" charset="0"/>
              </a:rPr>
              <a:t>&gt;60 </a:t>
            </a:r>
            <a:r>
              <a:rPr lang="en-US" sz="2000" dirty="0" smtClean="0">
                <a:solidFill>
                  <a:srgbClr val="FF0000"/>
                </a:solidFill>
                <a:latin typeface="Comic Sans MS" pitchFamily="66" charset="0"/>
              </a:rPr>
              <a:t>L </a:t>
            </a:r>
            <a:r>
              <a:rPr lang="el-GR" sz="2000" dirty="0" smtClean="0">
                <a:solidFill>
                  <a:srgbClr val="FF0000"/>
                </a:solidFill>
                <a:latin typeface="Comic Sans MS" pitchFamily="66" charset="0"/>
              </a:rPr>
              <a:t>στους </a:t>
            </a:r>
            <a:r>
              <a:rPr lang="en-US" sz="2000" dirty="0" smtClean="0">
                <a:solidFill>
                  <a:srgbClr val="FF0000"/>
                </a:solidFill>
                <a:latin typeface="Comic Sans MS" pitchFamily="66" charset="0"/>
              </a:rPr>
              <a:t>high </a:t>
            </a:r>
            <a:r>
              <a:rPr lang="el-GR" sz="2000" dirty="0" smtClean="0">
                <a:solidFill>
                  <a:srgbClr val="FF0000"/>
                </a:solidFill>
                <a:latin typeface="Comic Sans MS" pitchFamily="66" charset="0"/>
              </a:rPr>
              <a:t>και </a:t>
            </a:r>
            <a:r>
              <a:rPr lang="en-US" sz="2000" dirty="0" smtClean="0">
                <a:solidFill>
                  <a:srgbClr val="FF0000"/>
                </a:solidFill>
                <a:latin typeface="Comic Sans MS" pitchFamily="66" charset="0"/>
              </a:rPr>
              <a:t>high average transporters</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και </a:t>
            </a:r>
            <a:r>
              <a:rPr lang="el-GR" sz="2000" dirty="0" smtClean="0">
                <a:solidFill>
                  <a:srgbClr val="FF0000"/>
                </a:solidFill>
                <a:latin typeface="Comic Sans MS" pitchFamily="66" charset="0"/>
              </a:rPr>
              <a:t>&gt; 50 </a:t>
            </a:r>
            <a:r>
              <a:rPr lang="en-US" sz="2000" dirty="0" smtClean="0">
                <a:solidFill>
                  <a:srgbClr val="FF0000"/>
                </a:solidFill>
                <a:latin typeface="Comic Sans MS" pitchFamily="66" charset="0"/>
              </a:rPr>
              <a:t>L</a:t>
            </a:r>
            <a:r>
              <a:rPr lang="el-GR" sz="2000" dirty="0" smtClean="0">
                <a:solidFill>
                  <a:srgbClr val="FF0000"/>
                </a:solidFill>
                <a:latin typeface="Comic Sans MS" pitchFamily="66" charset="0"/>
              </a:rPr>
              <a:t> στους </a:t>
            </a:r>
            <a:r>
              <a:rPr lang="en-US" sz="2000" dirty="0" smtClean="0">
                <a:solidFill>
                  <a:srgbClr val="FF0000"/>
                </a:solidFill>
                <a:latin typeface="Comic Sans MS" pitchFamily="66" charset="0"/>
              </a:rPr>
              <a:t>low </a:t>
            </a:r>
            <a:r>
              <a:rPr lang="el-GR" sz="2000" dirty="0" smtClean="0">
                <a:solidFill>
                  <a:srgbClr val="FF0000"/>
                </a:solidFill>
                <a:latin typeface="Comic Sans MS" pitchFamily="66" charset="0"/>
              </a:rPr>
              <a:t>και </a:t>
            </a:r>
            <a:r>
              <a:rPr lang="en-US" sz="2000" dirty="0" smtClean="0">
                <a:solidFill>
                  <a:srgbClr val="FF0000"/>
                </a:solidFill>
                <a:latin typeface="Comic Sans MS" pitchFamily="66" charset="0"/>
              </a:rPr>
              <a:t>low-average transporters</a:t>
            </a:r>
          </a:p>
          <a:p>
            <a:endParaRPr lang="el-GR" sz="2000" dirty="0" smtClean="0">
              <a:solidFill>
                <a:schemeClr val="accent5">
                  <a:lumMod val="25000"/>
                </a:schemeClr>
              </a:solidFill>
              <a:latin typeface="Comic Sans MS" pitchFamily="66" charset="0"/>
            </a:endParaRPr>
          </a:p>
          <a:p>
            <a:r>
              <a:rPr lang="en-US" sz="2000" dirty="0" smtClean="0">
                <a:solidFill>
                  <a:schemeClr val="accent5">
                    <a:lumMod val="25000"/>
                  </a:schemeClr>
                </a:solidFill>
                <a:latin typeface="Comic Sans MS" pitchFamily="66" charset="0"/>
              </a:rPr>
              <a:t>H </a:t>
            </a:r>
            <a:r>
              <a:rPr lang="el-GR" sz="2000" dirty="0" smtClean="0">
                <a:solidFill>
                  <a:srgbClr val="FF0000"/>
                </a:solidFill>
                <a:latin typeface="Comic Sans MS" pitchFamily="66" charset="0"/>
              </a:rPr>
              <a:t>Βρετανική Νεφρολογική Εταιρεία </a:t>
            </a:r>
            <a:r>
              <a:rPr lang="el-GR" sz="2000" dirty="0" smtClean="0">
                <a:solidFill>
                  <a:schemeClr val="accent5">
                    <a:lumMod val="25000"/>
                  </a:schemeClr>
                </a:solidFill>
                <a:latin typeface="Comic Sans MS" pitchFamily="66" charset="0"/>
              </a:rPr>
              <a:t>δίνει παρόμοιες οδηγίες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1.7 </a:t>
            </a:r>
            <a:r>
              <a:rPr lang="el-GR" sz="2000" dirty="0" smtClean="0">
                <a:solidFill>
                  <a:srgbClr val="FF0000"/>
                </a:solidFill>
                <a:latin typeface="Comic Sans MS" pitchFamily="66" charset="0"/>
              </a:rPr>
              <a:t>και </a:t>
            </a:r>
            <a:r>
              <a:rPr lang="en-US" sz="2000" dirty="0" smtClean="0">
                <a:solidFill>
                  <a:srgbClr val="FF0000"/>
                </a:solidFill>
                <a:latin typeface="Comic Sans MS" pitchFamily="66" charset="0"/>
              </a:rPr>
              <a:t>50L </a:t>
            </a:r>
            <a:r>
              <a:rPr lang="el-GR" sz="2000" dirty="0" smtClean="0">
                <a:solidFill>
                  <a:schemeClr val="accent5">
                    <a:lumMod val="25000"/>
                  </a:schemeClr>
                </a:solidFill>
                <a:latin typeface="Comic Sans MS" pitchFamily="66" charset="0"/>
              </a:rPr>
              <a:t>και επιπλέον συστήνει</a:t>
            </a:r>
            <a:r>
              <a:rPr lang="el-GR" sz="2000" dirty="0" smtClean="0">
                <a:solidFill>
                  <a:srgbClr val="FF0000"/>
                </a:solidFill>
                <a:latin typeface="Comic Sans MS" pitchFamily="66" charset="0"/>
              </a:rPr>
              <a:t>, εάν το </a:t>
            </a:r>
            <a:r>
              <a:rPr lang="el-GR" sz="2000" dirty="0" err="1" smtClean="0">
                <a:solidFill>
                  <a:srgbClr val="FF0000"/>
                </a:solidFill>
                <a:latin typeface="Comic Sans MS" pitchFamily="66" charset="0"/>
              </a:rPr>
              <a:t>υπερδιήθημα</a:t>
            </a:r>
            <a:r>
              <a:rPr lang="el-GR" sz="2000" dirty="0" smtClean="0">
                <a:solidFill>
                  <a:srgbClr val="FF0000"/>
                </a:solidFill>
                <a:latin typeface="Comic Sans MS" pitchFamily="66" charset="0"/>
              </a:rPr>
              <a:t> δεν ξεπερνά τα 750 </a:t>
            </a:r>
            <a:r>
              <a:rPr lang="en-US" sz="2000" dirty="0" smtClean="0">
                <a:solidFill>
                  <a:srgbClr val="FF0000"/>
                </a:solidFill>
                <a:latin typeface="Comic Sans MS" pitchFamily="66" charset="0"/>
              </a:rPr>
              <a:t>ml </a:t>
            </a:r>
            <a:r>
              <a:rPr lang="el-GR" sz="2000" dirty="0" smtClean="0">
                <a:solidFill>
                  <a:srgbClr val="FF0000"/>
                </a:solidFill>
                <a:latin typeface="Comic Sans MS" pitchFamily="66" charset="0"/>
              </a:rPr>
              <a:t> σε </a:t>
            </a:r>
            <a:r>
              <a:rPr lang="el-GR" sz="2000" dirty="0" err="1" smtClean="0">
                <a:solidFill>
                  <a:srgbClr val="FF0000"/>
                </a:solidFill>
                <a:latin typeface="Comic Sans MS" pitchFamily="66" charset="0"/>
              </a:rPr>
              <a:t>ανουρικό</a:t>
            </a:r>
            <a:r>
              <a:rPr lang="el-GR" sz="2000" dirty="0" smtClean="0">
                <a:solidFill>
                  <a:srgbClr val="FF0000"/>
                </a:solidFill>
                <a:latin typeface="Comic Sans MS" pitchFamily="66" charset="0"/>
              </a:rPr>
              <a:t> ασθενή</a:t>
            </a:r>
            <a:r>
              <a:rPr lang="el-GR" sz="2000" dirty="0" smtClean="0">
                <a:solidFill>
                  <a:schemeClr val="accent5">
                    <a:lumMod val="25000"/>
                  </a:schemeClr>
                </a:solidFill>
                <a:latin typeface="Comic Sans MS" pitchFamily="66" charset="0"/>
              </a:rPr>
              <a:t>, να εξετάζεται </a:t>
            </a:r>
            <a:r>
              <a:rPr lang="el-GR" sz="2000" dirty="0" smtClean="0">
                <a:solidFill>
                  <a:srgbClr val="FF0000"/>
                </a:solidFill>
                <a:latin typeface="Comic Sans MS" pitchFamily="66" charset="0"/>
              </a:rPr>
              <a:t>μεταφορά </a:t>
            </a:r>
            <a:r>
              <a:rPr lang="el-GR" sz="2000" dirty="0" smtClean="0">
                <a:solidFill>
                  <a:schemeClr val="accent5">
                    <a:lumMod val="25000"/>
                  </a:schemeClr>
                </a:solidFill>
                <a:latin typeface="Comic Sans MS" pitchFamily="66" charset="0"/>
              </a:rPr>
              <a:t>προς αιμοκάθαρση</a:t>
            </a:r>
          </a:p>
          <a:p>
            <a:endParaRPr lang="el-GR" sz="2000" dirty="0" smtClean="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Οι </a:t>
            </a:r>
            <a:r>
              <a:rPr lang="en-US" sz="2000" dirty="0" smtClean="0">
                <a:solidFill>
                  <a:srgbClr val="FF0000"/>
                </a:solidFill>
                <a:latin typeface="Comic Sans MS" pitchFamily="66" charset="0"/>
              </a:rPr>
              <a:t>European Best Practice Guidelines</a:t>
            </a:r>
            <a:r>
              <a:rPr lang="el-GR" sz="2000" dirty="0" smtClean="0">
                <a:solidFill>
                  <a:schemeClr val="accent5">
                    <a:lumMod val="25000"/>
                  </a:schemeClr>
                </a:solidFill>
                <a:latin typeface="Comic Sans MS" pitchFamily="66" charset="0"/>
              </a:rPr>
              <a:t> (</a:t>
            </a:r>
            <a:r>
              <a:rPr lang="en-US" sz="2000" dirty="0" err="1" smtClean="0">
                <a:solidFill>
                  <a:schemeClr val="accent5">
                    <a:lumMod val="25000"/>
                  </a:schemeClr>
                </a:solidFill>
                <a:latin typeface="Comic Sans MS" pitchFamily="66" charset="0"/>
              </a:rPr>
              <a:t>Dombros</a:t>
            </a:r>
            <a:r>
              <a:rPr lang="en-US" sz="2000" dirty="0" smtClean="0">
                <a:solidFill>
                  <a:schemeClr val="accent5">
                    <a:lumMod val="25000"/>
                  </a:schemeClr>
                </a:solidFill>
                <a:latin typeface="Comic Sans MS" pitchFamily="66" charset="0"/>
              </a:rPr>
              <a:t> et al), </a:t>
            </a:r>
            <a:r>
              <a:rPr lang="el-GR" sz="2000" dirty="0" smtClean="0">
                <a:solidFill>
                  <a:schemeClr val="accent5">
                    <a:lumMod val="25000"/>
                  </a:schemeClr>
                </a:solidFill>
                <a:latin typeface="Comic Sans MS" pitchFamily="66" charset="0"/>
              </a:rPr>
              <a:t>δημοσιευμένες το 2005 θέτουν τον ίδιο στόχο για το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(1.7) </a:t>
            </a:r>
            <a:r>
              <a:rPr lang="el-GR" sz="2000" dirty="0" smtClean="0">
                <a:solidFill>
                  <a:schemeClr val="accent5">
                    <a:lumMod val="25000"/>
                  </a:schemeClr>
                </a:solidFill>
                <a:latin typeface="Comic Sans MS" pitchFamily="66" charset="0"/>
              </a:rPr>
              <a:t>και </a:t>
            </a:r>
            <a:r>
              <a:rPr lang="el-GR" sz="2000" dirty="0" smtClean="0">
                <a:solidFill>
                  <a:srgbClr val="FF0000"/>
                </a:solidFill>
                <a:latin typeface="Comic Sans MS" pitchFamily="66" charset="0"/>
              </a:rPr>
              <a:t>ελάχιστη </a:t>
            </a:r>
            <a:r>
              <a:rPr lang="el-GR" sz="2000" dirty="0" err="1" smtClean="0">
                <a:solidFill>
                  <a:srgbClr val="FF0000"/>
                </a:solidFill>
                <a:latin typeface="Comic Sans MS" pitchFamily="66" charset="0"/>
              </a:rPr>
              <a:t>υπερδιήθηση</a:t>
            </a:r>
            <a:r>
              <a:rPr lang="el-GR" sz="2000" dirty="0" smtClean="0">
                <a:solidFill>
                  <a:srgbClr val="FF0000"/>
                </a:solidFill>
                <a:latin typeface="Comic Sans MS" pitchFamily="66" charset="0"/>
              </a:rPr>
              <a:t> στο 1 </a:t>
            </a:r>
            <a:r>
              <a:rPr lang="en-US" sz="2000" dirty="0" smtClean="0">
                <a:solidFill>
                  <a:srgbClr val="FF0000"/>
                </a:solidFill>
                <a:latin typeface="Comic Sans MS" pitchFamily="66" charset="0"/>
              </a:rPr>
              <a:t>L </a:t>
            </a:r>
            <a:r>
              <a:rPr lang="el-GR" sz="2000" dirty="0" smtClean="0">
                <a:solidFill>
                  <a:schemeClr val="accent5">
                    <a:lumMod val="25000"/>
                  </a:schemeClr>
                </a:solidFill>
                <a:latin typeface="Comic Sans MS" pitchFamily="66" charset="0"/>
              </a:rPr>
              <a:t>αλλά συστήνουν </a:t>
            </a:r>
            <a:r>
              <a:rPr lang="el-GR" sz="2000" dirty="0" smtClean="0">
                <a:solidFill>
                  <a:srgbClr val="FF0000"/>
                </a:solidFill>
                <a:latin typeface="Comic Sans MS" pitchFamily="66" charset="0"/>
              </a:rPr>
              <a:t>οι στόχοι αυτοί να επιτυγχάνονται εξ ολοκλήρου από την Π.Κ.</a:t>
            </a:r>
            <a:r>
              <a:rPr lang="el-GR" sz="2000" dirty="0" smtClean="0">
                <a:solidFill>
                  <a:schemeClr val="accent5">
                    <a:lumMod val="25000"/>
                  </a:schemeClr>
                </a:solidFill>
                <a:latin typeface="Comic Sans MS" pitchFamily="66" charset="0"/>
              </a:rPr>
              <a:t> και μόνο εάν αυτό δεν είναι δυνατόν, </a:t>
            </a:r>
            <a:r>
              <a:rPr lang="el-GR" sz="2000" dirty="0" smtClean="0">
                <a:solidFill>
                  <a:srgbClr val="FF0000"/>
                </a:solidFill>
                <a:latin typeface="Comic Sans MS" pitchFamily="66" charset="0"/>
              </a:rPr>
              <a:t>να συνυπολογίζεται </a:t>
            </a:r>
            <a:r>
              <a:rPr lang="el-GR" sz="2000" dirty="0" smtClean="0">
                <a:solidFill>
                  <a:schemeClr val="accent5">
                    <a:lumMod val="25000"/>
                  </a:schemeClr>
                </a:solidFill>
                <a:latin typeface="Comic Sans MS" pitchFamily="66" charset="0"/>
              </a:rPr>
              <a:t>η υπολειπόμενη νεφρική λειτουργία</a:t>
            </a:r>
          </a:p>
          <a:p>
            <a:pPr>
              <a:buFont typeface="Arial" pitchFamily="34" charset="0"/>
              <a:buChar char="•"/>
            </a:pPr>
            <a:r>
              <a:rPr lang="el-GR" sz="2000" dirty="0" smtClean="0">
                <a:solidFill>
                  <a:schemeClr val="accent5">
                    <a:lumMod val="25000"/>
                  </a:schemeClr>
                </a:solidFill>
                <a:latin typeface="Comic Sans MS" pitchFamily="66" charset="0"/>
              </a:rPr>
              <a:t>Γενικότερα, </a:t>
            </a:r>
            <a:r>
              <a:rPr lang="el-GR" sz="2000" dirty="0" smtClean="0">
                <a:solidFill>
                  <a:srgbClr val="FF0000"/>
                </a:solidFill>
                <a:latin typeface="Comic Sans MS" pitchFamily="66" charset="0"/>
              </a:rPr>
              <a:t>ο στόχος για την </a:t>
            </a:r>
            <a:r>
              <a:rPr lang="el-GR" sz="2000" dirty="0" err="1" smtClean="0">
                <a:solidFill>
                  <a:srgbClr val="FF0000"/>
                </a:solidFill>
                <a:latin typeface="Comic Sans MS" pitchFamily="66" charset="0"/>
              </a:rPr>
              <a:t>υπερδιήθηση</a:t>
            </a:r>
            <a:r>
              <a:rPr lang="el-GR" sz="2000" dirty="0" smtClean="0">
                <a:solidFill>
                  <a:srgbClr val="FF0000"/>
                </a:solidFill>
                <a:latin typeface="Comic Sans MS" pitchFamily="66" charset="0"/>
              </a:rPr>
              <a:t> ποικίλει γιατί ποικίλει και η ανάλογη λήψη ύδατος και αλατιού από τους ασθενείς  </a:t>
            </a:r>
            <a:r>
              <a:rPr lang="en-US" sz="2000" dirty="0" smtClean="0">
                <a:solidFill>
                  <a:srgbClr val="FF0000"/>
                </a:solidFill>
                <a:latin typeface="Comic Sans MS" pitchFamily="66" charset="0"/>
              </a:rPr>
              <a:t>  </a:t>
            </a:r>
            <a:r>
              <a:rPr lang="el-GR" sz="2000" dirty="0" smtClean="0">
                <a:solidFill>
                  <a:schemeClr val="accent5">
                    <a:lumMod val="25000"/>
                  </a:schemeClr>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404664"/>
            <a:ext cx="8064896" cy="6063198"/>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Τα χαρακτηριστικά μεταφοράς της περιτοναϊκής μεμβράνης και η επάρκεια κάθαρσης-</a:t>
            </a:r>
            <a:r>
              <a:rPr lang="el-GR" sz="2400" dirty="0" err="1" smtClean="0">
                <a:solidFill>
                  <a:schemeClr val="accent5">
                    <a:lumMod val="25000"/>
                  </a:schemeClr>
                </a:solidFill>
                <a:latin typeface="Comic Sans MS" pitchFamily="66" charset="0"/>
              </a:rPr>
              <a:t>υπερδιήθησης </a:t>
            </a:r>
            <a:r>
              <a:rPr lang="el-GR" sz="2400" dirty="0" smtClean="0">
                <a:solidFill>
                  <a:schemeClr val="accent5">
                    <a:lumMod val="25000"/>
                  </a:schemeClr>
                </a:solidFill>
                <a:latin typeface="Comic Sans MS" pitchFamily="66" charset="0"/>
              </a:rPr>
              <a:t>(ι)</a:t>
            </a:r>
          </a:p>
          <a:p>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rgbClr val="FF0000"/>
                </a:solidFill>
                <a:latin typeface="Comic Sans MS" pitchFamily="66" charset="0"/>
              </a:rPr>
              <a:t>Το πρώτο βήμα </a:t>
            </a:r>
            <a:r>
              <a:rPr lang="el-GR" sz="2000" dirty="0" smtClean="0">
                <a:solidFill>
                  <a:schemeClr val="accent5">
                    <a:lumMod val="25000"/>
                  </a:schemeClr>
                </a:solidFill>
                <a:latin typeface="Comic Sans MS" pitchFamily="66" charset="0"/>
              </a:rPr>
              <a:t>για τη δόμηση ενός προγράμματος για Π.Κ. είναι </a:t>
            </a:r>
            <a:r>
              <a:rPr lang="el-GR" sz="2000" dirty="0" smtClean="0">
                <a:solidFill>
                  <a:srgbClr val="FF0000"/>
                </a:solidFill>
                <a:latin typeface="Comic Sans MS" pitchFamily="66" charset="0"/>
              </a:rPr>
              <a:t>να γνωρίζουμε τα χαρακτηριστικά μεταφοράς του περιτόναιου</a:t>
            </a:r>
            <a:r>
              <a:rPr lang="el-GR" sz="2000" dirty="0" smtClean="0">
                <a:solidFill>
                  <a:schemeClr val="accent5">
                    <a:lumMod val="25000"/>
                  </a:schemeClr>
                </a:solidFill>
                <a:latin typeface="Comic Sans MS" pitchFamily="66" charset="0"/>
              </a:rPr>
              <a:t> για τον συγκεκριμένο ασθενή</a:t>
            </a:r>
          </a:p>
          <a:p>
            <a:pPr>
              <a:buFont typeface="Arial" pitchFamily="34" charset="0"/>
              <a:buChar char="•"/>
            </a:pPr>
            <a:r>
              <a:rPr lang="el-GR" sz="2000" dirty="0" smtClean="0">
                <a:solidFill>
                  <a:schemeClr val="accent5">
                    <a:lumMod val="25000"/>
                  </a:schemeClr>
                </a:solidFill>
                <a:latin typeface="Comic Sans MS" pitchFamily="66" charset="0"/>
              </a:rPr>
              <a:t>Αντίθετα με την </a:t>
            </a:r>
            <a:r>
              <a:rPr lang="en-US" sz="2000" dirty="0" smtClean="0">
                <a:solidFill>
                  <a:schemeClr val="accent5">
                    <a:lumMod val="25000"/>
                  </a:schemeClr>
                </a:solidFill>
                <a:latin typeface="Comic Sans MS" pitchFamily="66" charset="0"/>
              </a:rPr>
              <a:t>HD</a:t>
            </a:r>
            <a:r>
              <a:rPr lang="el-GR" sz="2000" dirty="0" smtClean="0">
                <a:solidFill>
                  <a:schemeClr val="accent5">
                    <a:lumMod val="25000"/>
                  </a:schemeClr>
                </a:solidFill>
                <a:latin typeface="Comic Sans MS" pitchFamily="66" charset="0"/>
              </a:rPr>
              <a:t> στην οποία έχουμε την ευχέρεια επιλογής από μια μεγάλη ποικιλία μεμβρανών φίλτρων, οι περιτοναϊκοί ασθενείς γεννιούνται με την μεμβράνη που θα χρησιμοποιηθεί για κάθαρση και έχει ορισμένα χαρακτηριστικά τα οποία πρέπει να γνωρίζουμε</a:t>
            </a:r>
          </a:p>
          <a:p>
            <a:pPr>
              <a:buFont typeface="Arial" pitchFamily="34" charset="0"/>
              <a:buChar char="•"/>
            </a:pPr>
            <a:r>
              <a:rPr lang="el-GR" sz="2000" dirty="0" smtClean="0">
                <a:solidFill>
                  <a:schemeClr val="accent5">
                    <a:lumMod val="25000"/>
                  </a:schemeClr>
                </a:solidFill>
                <a:latin typeface="Comic Sans MS" pitchFamily="66" charset="0"/>
              </a:rPr>
              <a:t>Μια αλλαγή στη δοσολογία της Π.Κ. μπορούμε να κάνουμε μόνο με 3 τρόπους</a:t>
            </a:r>
          </a:p>
          <a:p>
            <a:pPr lvl="1">
              <a:buFont typeface="Arial" pitchFamily="34" charset="0"/>
              <a:buChar char="•"/>
            </a:pPr>
            <a:r>
              <a:rPr lang="el-GR" sz="2000" dirty="0" smtClean="0">
                <a:solidFill>
                  <a:schemeClr val="accent5">
                    <a:lumMod val="25000"/>
                  </a:schemeClr>
                </a:solidFill>
                <a:latin typeface="Comic Sans MS" pitchFamily="66" charset="0"/>
              </a:rPr>
              <a:t>Αλλάζοντας τον </a:t>
            </a:r>
            <a:r>
              <a:rPr lang="el-GR" sz="2000" dirty="0" smtClean="0">
                <a:solidFill>
                  <a:srgbClr val="FF0000"/>
                </a:solidFill>
                <a:latin typeface="Comic Sans MS" pitchFamily="66" charset="0"/>
              </a:rPr>
              <a:t>χρόνο παραμονής </a:t>
            </a:r>
            <a:r>
              <a:rPr lang="el-GR" sz="2000" dirty="0" smtClean="0">
                <a:solidFill>
                  <a:schemeClr val="accent5">
                    <a:lumMod val="25000"/>
                  </a:schemeClr>
                </a:solidFill>
                <a:latin typeface="Comic Sans MS" pitchFamily="66" charset="0"/>
              </a:rPr>
              <a:t>του διαλύματος στην Π.Κ.</a:t>
            </a:r>
          </a:p>
          <a:p>
            <a:pPr lvl="1">
              <a:buFont typeface="Arial" pitchFamily="34" charset="0"/>
              <a:buChar char="•"/>
            </a:pPr>
            <a:r>
              <a:rPr lang="el-GR" sz="2000" dirty="0" smtClean="0">
                <a:solidFill>
                  <a:schemeClr val="accent5">
                    <a:lumMod val="25000"/>
                  </a:schemeClr>
                </a:solidFill>
                <a:latin typeface="Comic Sans MS" pitchFamily="66" charset="0"/>
              </a:rPr>
              <a:t>Αλλάζοντας τον </a:t>
            </a:r>
            <a:r>
              <a:rPr lang="el-GR" sz="2000" dirty="0" smtClean="0">
                <a:solidFill>
                  <a:srgbClr val="FF0000"/>
                </a:solidFill>
                <a:latin typeface="Comic Sans MS" pitchFamily="66" charset="0"/>
              </a:rPr>
              <a:t>όγκο του διαλύματος </a:t>
            </a:r>
            <a:r>
              <a:rPr lang="el-GR" sz="2000" dirty="0" smtClean="0">
                <a:solidFill>
                  <a:schemeClr val="accent5">
                    <a:lumMod val="25000"/>
                  </a:schemeClr>
                </a:solidFill>
                <a:latin typeface="Comic Sans MS" pitchFamily="66" charset="0"/>
              </a:rPr>
              <a:t>ή </a:t>
            </a:r>
          </a:p>
          <a:p>
            <a:pPr lvl="1">
              <a:buFont typeface="Arial" pitchFamily="34" charset="0"/>
              <a:buChar char="•"/>
            </a:pPr>
            <a:r>
              <a:rPr lang="el-GR" sz="2000" dirty="0" smtClean="0">
                <a:solidFill>
                  <a:schemeClr val="accent5">
                    <a:lumMod val="25000"/>
                  </a:schemeClr>
                </a:solidFill>
                <a:latin typeface="Comic Sans MS" pitchFamily="66" charset="0"/>
              </a:rPr>
              <a:t>Τον </a:t>
            </a:r>
            <a:r>
              <a:rPr lang="el-GR" sz="2000" dirty="0" smtClean="0">
                <a:solidFill>
                  <a:srgbClr val="FF0000"/>
                </a:solidFill>
                <a:latin typeface="Comic Sans MS" pitchFamily="66" charset="0"/>
              </a:rPr>
              <a:t>αριθμό των αλλαγών</a:t>
            </a:r>
          </a:p>
          <a:p>
            <a:pPr>
              <a:buFont typeface="Arial" pitchFamily="34" charset="0"/>
              <a:buChar char="•"/>
            </a:pPr>
            <a:r>
              <a:rPr lang="el-GR" sz="2000" dirty="0" smtClean="0">
                <a:solidFill>
                  <a:schemeClr val="accent5">
                    <a:lumMod val="25000"/>
                  </a:schemeClr>
                </a:solidFill>
                <a:latin typeface="Comic Sans MS" pitchFamily="66" charset="0"/>
              </a:rPr>
              <a:t>Αλλαγή στα χαρακτηριστικά της Περιτοναϊκής Μεμβράνης δεν μπορούμε, μέχρι σήμερα, να κάνουμε </a:t>
            </a:r>
            <a:r>
              <a:rPr lang="en-US" sz="2000" dirty="0" smtClean="0">
                <a:solidFill>
                  <a:schemeClr val="accent5">
                    <a:lumMod val="25000"/>
                  </a:schemeClr>
                </a:solidFill>
                <a:latin typeface="Comic Sans MS" pitchFamily="66" charset="0"/>
              </a:rPr>
              <a:t> </a:t>
            </a:r>
            <a:endParaRPr lang="el-GR" sz="2000" dirty="0" smtClean="0">
              <a:solidFill>
                <a:schemeClr val="accent5">
                  <a:lumMod val="25000"/>
                </a:schemeClr>
              </a:solidFill>
              <a:latin typeface="Comic Sans MS" pitchFamily="66" charset="0"/>
            </a:endParaRPr>
          </a:p>
          <a:p>
            <a:pPr>
              <a:buFont typeface="Arial" pitchFamily="34" charset="0"/>
              <a:buChar char="•"/>
            </a:pPr>
            <a:endParaRPr lang="el-GR" sz="2000" dirty="0" smtClean="0">
              <a:solidFill>
                <a:schemeClr val="accent5">
                  <a:lumMod val="25000"/>
                </a:schemeClr>
              </a:solidFill>
              <a:latin typeface="Comic Sans MS" pitchFamily="66" charset="0"/>
            </a:endParaRPr>
          </a:p>
          <a:p>
            <a:endParaRPr lang="el-GR" sz="20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0"/>
            <a:ext cx="8316416" cy="6678751"/>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Τα χαρακτηριστικά μεταφοράς της περιτοναϊκής μεμβράνης και η επάρκεια κάθαρσης-</a:t>
            </a:r>
            <a:r>
              <a:rPr lang="el-GR" sz="2400" dirty="0" err="1" smtClean="0">
                <a:solidFill>
                  <a:schemeClr val="accent5">
                    <a:lumMod val="25000"/>
                  </a:schemeClr>
                </a:solidFill>
                <a:latin typeface="Comic Sans MS" pitchFamily="66" charset="0"/>
              </a:rPr>
              <a:t>υπερδιήθησης </a:t>
            </a:r>
            <a:r>
              <a:rPr lang="el-GR" sz="2400" dirty="0" smtClean="0">
                <a:solidFill>
                  <a:schemeClr val="accent5">
                    <a:lumMod val="25000"/>
                  </a:schemeClr>
                </a:solidFill>
                <a:latin typeface="Comic Sans MS" pitchFamily="66" charset="0"/>
              </a:rPr>
              <a:t>(</a:t>
            </a:r>
            <a:r>
              <a:rPr lang="el-GR" sz="2400" dirty="0" err="1" smtClean="0">
                <a:solidFill>
                  <a:schemeClr val="accent5">
                    <a:lumMod val="25000"/>
                  </a:schemeClr>
                </a:solidFill>
                <a:latin typeface="Comic Sans MS" pitchFamily="66" charset="0"/>
              </a:rPr>
              <a:t>ιι</a:t>
            </a:r>
            <a:r>
              <a:rPr lang="el-GR" sz="2400" dirty="0" smtClean="0">
                <a:solidFill>
                  <a:schemeClr val="accent5">
                    <a:lumMod val="25000"/>
                  </a:schemeClr>
                </a:solidFill>
                <a:latin typeface="Comic Sans MS" pitchFamily="66" charset="0"/>
              </a:rPr>
              <a:t>)</a:t>
            </a:r>
          </a:p>
          <a:p>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rgbClr val="FF0000"/>
                </a:solidFill>
                <a:latin typeface="Comic Sans MS" pitchFamily="66" charset="0"/>
              </a:rPr>
              <a:t>Η κάθαρση των ουσιών </a:t>
            </a:r>
            <a:r>
              <a:rPr lang="el-GR" sz="2000" dirty="0" smtClean="0">
                <a:solidFill>
                  <a:schemeClr val="accent5">
                    <a:lumMod val="25000"/>
                  </a:schemeClr>
                </a:solidFill>
                <a:latin typeface="Comic Sans MS" pitchFamily="66" charset="0"/>
              </a:rPr>
              <a:t>στην περιτοναϊκή ισούται με </a:t>
            </a:r>
            <a:r>
              <a:rPr lang="el-GR" sz="2000" dirty="0" smtClean="0">
                <a:solidFill>
                  <a:srgbClr val="FF0000"/>
                </a:solidFill>
                <a:latin typeface="Comic Sans MS" pitchFamily="66" charset="0"/>
              </a:rPr>
              <a:t>το γινόμενο </a:t>
            </a:r>
            <a:r>
              <a:rPr lang="el-GR" sz="2000" dirty="0" smtClean="0">
                <a:solidFill>
                  <a:schemeClr val="accent5">
                    <a:lumMod val="25000"/>
                  </a:schemeClr>
                </a:solidFill>
                <a:latin typeface="Comic Sans MS" pitchFamily="66" charset="0"/>
              </a:rPr>
              <a:t>του λόγου της ουσίας στο διάλυμα / πλάσμα </a:t>
            </a:r>
            <a:r>
              <a:rPr lang="el-GR" sz="2000" dirty="0" smtClean="0">
                <a:solidFill>
                  <a:srgbClr val="FF0000"/>
                </a:solidFill>
                <a:latin typeface="Comic Sans MS" pitchFamily="66" charset="0"/>
              </a:rPr>
              <a:t>(</a:t>
            </a:r>
            <a:r>
              <a:rPr lang="en-US" sz="2000" dirty="0" smtClean="0">
                <a:solidFill>
                  <a:srgbClr val="FF0000"/>
                </a:solidFill>
                <a:latin typeface="Comic Sans MS" pitchFamily="66" charset="0"/>
              </a:rPr>
              <a:t>D/P) X </a:t>
            </a:r>
            <a:r>
              <a:rPr lang="el-GR" sz="2000" dirty="0" smtClean="0">
                <a:solidFill>
                  <a:srgbClr val="FF0000"/>
                </a:solidFill>
                <a:latin typeface="Comic Sans MS" pitchFamily="66" charset="0"/>
              </a:rPr>
              <a:t>τον όγκο του υγρού </a:t>
            </a:r>
            <a:r>
              <a:rPr lang="el-GR" sz="2000" dirty="0" smtClean="0">
                <a:solidFill>
                  <a:schemeClr val="accent5">
                    <a:lumMod val="25000"/>
                  </a:schemeClr>
                </a:solidFill>
                <a:latin typeface="Comic Sans MS" pitchFamily="66" charset="0"/>
              </a:rPr>
              <a:t>που εξάγεται από την Π.Κ. (</a:t>
            </a:r>
            <a:r>
              <a:rPr lang="en-US" sz="2000" dirty="0" smtClean="0">
                <a:solidFill>
                  <a:schemeClr val="accent5">
                    <a:lumMod val="25000"/>
                  </a:schemeClr>
                </a:solidFill>
                <a:latin typeface="Comic Sans MS" pitchFamily="66" charset="0"/>
              </a:rPr>
              <a:t>DV: </a:t>
            </a:r>
            <a:r>
              <a:rPr lang="el-GR" sz="2000" dirty="0" err="1" smtClean="0">
                <a:solidFill>
                  <a:schemeClr val="accent5">
                    <a:lumMod val="25000"/>
                  </a:schemeClr>
                </a:solidFill>
                <a:latin typeface="Comic Sans MS" pitchFamily="66" charset="0"/>
              </a:rPr>
              <a:t>διάλυμα+υπερδιήθημα</a:t>
            </a:r>
            <a:r>
              <a:rPr lang="el-GR" sz="2000" dirty="0" smtClean="0">
                <a:solidFill>
                  <a:schemeClr val="accent5">
                    <a:lumMod val="25000"/>
                  </a:schemeClr>
                </a:solidFill>
                <a:latin typeface="Comic Sans MS" pitchFamily="66" charset="0"/>
              </a:rPr>
              <a:t>)</a:t>
            </a:r>
          </a:p>
          <a:p>
            <a:pPr>
              <a:buFont typeface="Arial" pitchFamily="34" charset="0"/>
              <a:buChar char="•"/>
            </a:pPr>
            <a:r>
              <a:rPr lang="el-GR" sz="2000" b="1" dirty="0" smtClean="0">
                <a:solidFill>
                  <a:schemeClr val="accent5">
                    <a:lumMod val="25000"/>
                  </a:schemeClr>
                </a:solidFill>
                <a:latin typeface="Comic Sans MS" pitchFamily="66" charset="0"/>
              </a:rPr>
              <a:t>ασθενεις που τεινουν να εχουν μικρους </a:t>
            </a:r>
            <a:r>
              <a:rPr lang="el-GR" sz="2000" b="1" dirty="0" smtClean="0">
                <a:solidFill>
                  <a:schemeClr val="accent5">
                    <a:lumMod val="25000"/>
                  </a:schemeClr>
                </a:solidFill>
                <a:latin typeface="Comic Sans MS" pitchFamily="66" charset="0"/>
              </a:rPr>
              <a:t>ογκους </a:t>
            </a:r>
            <a:r>
              <a:rPr lang="el-GR" sz="2000" b="1" dirty="0" smtClean="0">
                <a:solidFill>
                  <a:schemeClr val="accent5">
                    <a:lumMod val="25000"/>
                  </a:schemeClr>
                </a:solidFill>
                <a:latin typeface="Comic Sans MS" pitchFamily="66" charset="0"/>
              </a:rPr>
              <a:t>εξαγωγης, τεινουν να εχουν και χαμηλες καθαρσεις ουσιων</a:t>
            </a:r>
          </a:p>
          <a:p>
            <a:pPr>
              <a:buFont typeface="Arial" pitchFamily="34" charset="0"/>
              <a:buChar char="•"/>
            </a:pPr>
            <a:r>
              <a:rPr lang="el-GR" sz="2000" dirty="0" smtClean="0">
                <a:solidFill>
                  <a:schemeClr val="accent5">
                    <a:lumMod val="25000"/>
                  </a:schemeClr>
                </a:solidFill>
                <a:latin typeface="Comic Sans MS" pitchFamily="66" charset="0"/>
              </a:rPr>
              <a:t>Είναι </a:t>
            </a:r>
            <a:r>
              <a:rPr lang="el-GR" sz="2000" dirty="0" smtClean="0">
                <a:solidFill>
                  <a:schemeClr val="accent5">
                    <a:lumMod val="25000"/>
                  </a:schemeClr>
                </a:solidFill>
                <a:latin typeface="Comic Sans MS" pitchFamily="66" charset="0"/>
              </a:rPr>
              <a:t>σημαντικό να θυμόμαστε ότι: </a:t>
            </a:r>
            <a:r>
              <a:rPr lang="el-GR" sz="2000" dirty="0" smtClean="0">
                <a:solidFill>
                  <a:srgbClr val="FF0000"/>
                </a:solidFill>
                <a:latin typeface="Comic Sans MS" pitchFamily="66" charset="0"/>
              </a:rPr>
              <a:t>οι ταχείς μεταφορείς κρεατινίνης/ουρίας απορροφούν συγχρόνως ταχέως και την γλυκόζη </a:t>
            </a:r>
            <a:r>
              <a:rPr lang="el-GR" sz="2000" dirty="0" smtClean="0">
                <a:solidFill>
                  <a:schemeClr val="accent5">
                    <a:lumMod val="25000"/>
                  </a:schemeClr>
                </a:solidFill>
                <a:latin typeface="Comic Sans MS" pitchFamily="66" charset="0"/>
              </a:rPr>
              <a:t>του διαλύματος</a:t>
            </a:r>
          </a:p>
          <a:p>
            <a:pPr>
              <a:buFont typeface="Arial" pitchFamily="34" charset="0"/>
              <a:buChar char="•"/>
            </a:pPr>
            <a:r>
              <a:rPr lang="el-GR" sz="2000" dirty="0" smtClean="0">
                <a:solidFill>
                  <a:schemeClr val="accent5">
                    <a:lumMod val="25000"/>
                  </a:schemeClr>
                </a:solidFill>
                <a:latin typeface="Comic Sans MS" pitchFamily="66" charset="0"/>
              </a:rPr>
              <a:t>Γι αυτό, σ αυτούς τους </a:t>
            </a:r>
            <a:r>
              <a:rPr lang="el-GR" sz="2000" dirty="0" smtClean="0">
                <a:solidFill>
                  <a:srgbClr val="FF0000"/>
                </a:solidFill>
                <a:latin typeface="Comic Sans MS" pitchFamily="66" charset="0"/>
              </a:rPr>
              <a:t>ασθενείς αν και η εξισορρόπηση της ουρίας</a:t>
            </a:r>
            <a:r>
              <a:rPr lang="el-GR" sz="2000" dirty="0" smtClean="0">
                <a:solidFill>
                  <a:schemeClr val="accent5">
                    <a:lumMod val="25000"/>
                  </a:schemeClr>
                </a:solidFill>
                <a:latin typeface="Comic Sans MS" pitchFamily="66" charset="0"/>
              </a:rPr>
              <a:t>-</a:t>
            </a:r>
            <a:r>
              <a:rPr lang="el-GR" sz="2000" dirty="0" err="1" smtClean="0">
                <a:solidFill>
                  <a:schemeClr val="accent5">
                    <a:lumMod val="25000"/>
                  </a:schemeClr>
                </a:solidFill>
                <a:latin typeface="Comic Sans MS" pitchFamily="66" charset="0"/>
              </a:rPr>
              <a:t>κρεατινίνης </a:t>
            </a:r>
            <a:r>
              <a:rPr lang="el-GR" sz="2000" dirty="0" smtClean="0">
                <a:solidFill>
                  <a:schemeClr val="accent5">
                    <a:lumMod val="25000"/>
                  </a:schemeClr>
                </a:solidFill>
                <a:latin typeface="Comic Sans MS" pitchFamily="66" charset="0"/>
              </a:rPr>
              <a:t>(</a:t>
            </a:r>
            <a:r>
              <a:rPr lang="en-US" sz="2000" dirty="0" smtClean="0">
                <a:solidFill>
                  <a:schemeClr val="accent5">
                    <a:lumMod val="25000"/>
                  </a:schemeClr>
                </a:solidFill>
                <a:latin typeface="Comic Sans MS" pitchFamily="66" charset="0"/>
              </a:rPr>
              <a:t>D/P) </a:t>
            </a:r>
            <a:r>
              <a:rPr lang="el-GR" sz="2000" dirty="0" smtClean="0">
                <a:solidFill>
                  <a:schemeClr val="accent5">
                    <a:lumMod val="25000"/>
                  </a:schemeClr>
                </a:solidFill>
                <a:latin typeface="Comic Sans MS" pitchFamily="66" charset="0"/>
              </a:rPr>
              <a:t>στις 4 ώρες </a:t>
            </a:r>
            <a:r>
              <a:rPr lang="el-GR" sz="2000" dirty="0" smtClean="0">
                <a:solidFill>
                  <a:srgbClr val="FF0000"/>
                </a:solidFill>
                <a:latin typeface="Comic Sans MS" pitchFamily="66" charset="0"/>
              </a:rPr>
              <a:t>είναι σχεδόν πλήρης</a:t>
            </a:r>
            <a:r>
              <a:rPr lang="el-GR" sz="2000" dirty="0" smtClean="0">
                <a:solidFill>
                  <a:schemeClr val="accent5">
                    <a:lumMod val="25000"/>
                  </a:schemeClr>
                </a:solidFill>
                <a:latin typeface="Comic Sans MS" pitchFamily="66" charset="0"/>
              </a:rPr>
              <a:t>, πλησιάζοντας την μονάδα</a:t>
            </a:r>
            <a:r>
              <a:rPr lang="el-GR" sz="2000" dirty="0" smtClean="0">
                <a:solidFill>
                  <a:srgbClr val="FF0000"/>
                </a:solidFill>
                <a:latin typeface="Comic Sans MS" pitchFamily="66" charset="0"/>
              </a:rPr>
              <a:t>, ο όγκος εξαγωγής των υγρών τείνει να είναι μικρός </a:t>
            </a:r>
            <a:r>
              <a:rPr lang="el-GR" sz="2000" dirty="0" smtClean="0">
                <a:solidFill>
                  <a:schemeClr val="accent5">
                    <a:lumMod val="25000"/>
                  </a:schemeClr>
                </a:solidFill>
                <a:latin typeface="Comic Sans MS" pitchFamily="66" charset="0"/>
              </a:rPr>
              <a:t>λόγω της </a:t>
            </a:r>
            <a:r>
              <a:rPr lang="el-GR" sz="2000" dirty="0" err="1" smtClean="0">
                <a:solidFill>
                  <a:schemeClr val="accent5">
                    <a:lumMod val="25000"/>
                  </a:schemeClr>
                </a:solidFill>
                <a:latin typeface="Comic Sans MS" pitchFamily="66" charset="0"/>
              </a:rPr>
              <a:t>επαναρρόφησης</a:t>
            </a:r>
            <a:r>
              <a:rPr lang="el-GR" sz="2000" dirty="0" smtClean="0">
                <a:solidFill>
                  <a:schemeClr val="accent5">
                    <a:lumMod val="25000"/>
                  </a:schemeClr>
                </a:solidFill>
                <a:latin typeface="Comic Sans MS" pitchFamily="66" charset="0"/>
              </a:rPr>
              <a:t> τους που οφείλεται στην ταχεία μείωση της «κλίσης συγκέντρωσης» της γλυκόζης</a:t>
            </a:r>
          </a:p>
          <a:p>
            <a:pPr>
              <a:buFont typeface="Arial" pitchFamily="34" charset="0"/>
              <a:buChar char="•"/>
            </a:pPr>
            <a:r>
              <a:rPr lang="el-GR" sz="2000" dirty="0" smtClean="0">
                <a:solidFill>
                  <a:schemeClr val="accent5">
                    <a:lumMod val="25000"/>
                  </a:schemeClr>
                </a:solidFill>
                <a:latin typeface="Comic Sans MS" pitchFamily="66" charset="0"/>
              </a:rPr>
              <a:t>Με τους συνήθεις χρόνους παραμονής του διαλύματος στη Π.Κ. (6-8 ώρες) στην </a:t>
            </a:r>
            <a:r>
              <a:rPr lang="en-US" sz="2000" dirty="0" smtClean="0">
                <a:solidFill>
                  <a:schemeClr val="accent5">
                    <a:lumMod val="25000"/>
                  </a:schemeClr>
                </a:solidFill>
                <a:latin typeface="Comic Sans MS" pitchFamily="66" charset="0"/>
              </a:rPr>
              <a:t>CAPD, </a:t>
            </a:r>
            <a:r>
              <a:rPr lang="el-GR" sz="2000" dirty="0" smtClean="0">
                <a:solidFill>
                  <a:schemeClr val="accent5">
                    <a:lumMod val="25000"/>
                  </a:schemeClr>
                </a:solidFill>
                <a:latin typeface="Comic Sans MS" pitchFamily="66" charset="0"/>
              </a:rPr>
              <a:t>οι ταχείς μεταφορείς τείνουν να εξάγουν λιγότερο υγρό απ όσο εισάγουν σε μια αλλαγή</a:t>
            </a:r>
          </a:p>
          <a:p>
            <a:pPr>
              <a:buFont typeface="Arial" pitchFamily="34" charset="0"/>
              <a:buChar char="•"/>
            </a:pPr>
            <a:r>
              <a:rPr lang="el-GR" sz="2000" dirty="0" smtClean="0">
                <a:solidFill>
                  <a:schemeClr val="accent5">
                    <a:lumMod val="25000"/>
                  </a:schemeClr>
                </a:solidFill>
                <a:latin typeface="Comic Sans MS" pitchFamily="66" charset="0"/>
              </a:rPr>
              <a:t>Αυτοί οι ασθενείς </a:t>
            </a:r>
            <a:r>
              <a:rPr lang="el-GR" sz="2000" dirty="0" smtClean="0">
                <a:solidFill>
                  <a:srgbClr val="FF0000"/>
                </a:solidFill>
                <a:latin typeface="Comic Sans MS" pitchFamily="66" charset="0"/>
              </a:rPr>
              <a:t>έχουν ανάγκη βράχυνσης του χρόνου παραμονής του διαλύματος στην Π.Κ.</a:t>
            </a:r>
            <a:r>
              <a:rPr lang="el-GR" sz="2000" dirty="0" smtClean="0">
                <a:solidFill>
                  <a:schemeClr val="accent5">
                    <a:lumMod val="25000"/>
                  </a:schemeClr>
                </a:solidFill>
                <a:latin typeface="Comic Sans MS" pitchFamily="66" charset="0"/>
              </a:rPr>
              <a:t> για να έχουν καλή κάθαρση και καλή </a:t>
            </a:r>
            <a:r>
              <a:rPr lang="el-GR" sz="2000" dirty="0" err="1" smtClean="0">
                <a:solidFill>
                  <a:schemeClr val="accent5">
                    <a:lumMod val="25000"/>
                  </a:schemeClr>
                </a:solidFill>
                <a:latin typeface="Comic Sans MS" pitchFamily="66" charset="0"/>
              </a:rPr>
              <a:t>υπερδιήθηση</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332656"/>
            <a:ext cx="8136904" cy="5755422"/>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Τα χαρακτηριστικά μεταφοράς της περιτοναϊκής μεμβράνης και η επάρκεια κάθαρσης-</a:t>
            </a:r>
            <a:r>
              <a:rPr lang="el-GR" sz="2400" dirty="0" err="1" smtClean="0">
                <a:solidFill>
                  <a:schemeClr val="accent5">
                    <a:lumMod val="25000"/>
                  </a:schemeClr>
                </a:solidFill>
                <a:latin typeface="Comic Sans MS" pitchFamily="66" charset="0"/>
              </a:rPr>
              <a:t>υπερδιήθησης </a:t>
            </a:r>
            <a:r>
              <a:rPr lang="el-GR" sz="2400" dirty="0" smtClean="0">
                <a:solidFill>
                  <a:schemeClr val="accent5">
                    <a:lumMod val="25000"/>
                  </a:schemeClr>
                </a:solidFill>
                <a:latin typeface="Comic Sans MS" pitchFamily="66" charset="0"/>
              </a:rPr>
              <a:t>(</a:t>
            </a:r>
            <a:r>
              <a:rPr lang="el-GR" sz="2400" dirty="0" err="1" smtClean="0">
                <a:solidFill>
                  <a:schemeClr val="accent5">
                    <a:lumMod val="25000"/>
                  </a:schemeClr>
                </a:solidFill>
                <a:latin typeface="Comic Sans MS" pitchFamily="66" charset="0"/>
              </a:rPr>
              <a:t>ιιι</a:t>
            </a:r>
            <a:r>
              <a:rPr lang="el-GR" sz="2400" dirty="0" smtClean="0">
                <a:solidFill>
                  <a:schemeClr val="accent5">
                    <a:lumMod val="25000"/>
                  </a:schemeClr>
                </a:solidFill>
                <a:latin typeface="Comic Sans MS" pitchFamily="66" charset="0"/>
              </a:rPr>
              <a:t>)</a:t>
            </a:r>
          </a:p>
          <a:p>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Αντίθετα, στους </a:t>
            </a:r>
            <a:r>
              <a:rPr lang="el-GR" sz="2000" dirty="0" smtClean="0">
                <a:solidFill>
                  <a:srgbClr val="FF0000"/>
                </a:solidFill>
                <a:latin typeface="Comic Sans MS" pitchFamily="66" charset="0"/>
              </a:rPr>
              <a:t>ασθενείς που είναι βραδείς μεταφορείς</a:t>
            </a:r>
            <a:r>
              <a:rPr lang="el-GR" sz="2000" dirty="0" smtClean="0">
                <a:solidFill>
                  <a:schemeClr val="accent5">
                    <a:lumMod val="25000"/>
                  </a:schemeClr>
                </a:solidFill>
                <a:latin typeface="Comic Sans MS" pitchFamily="66" charset="0"/>
              </a:rPr>
              <a:t>, η </a:t>
            </a:r>
            <a:r>
              <a:rPr lang="el-GR" sz="2000" dirty="0" smtClean="0">
                <a:solidFill>
                  <a:srgbClr val="FF0000"/>
                </a:solidFill>
                <a:latin typeface="Comic Sans MS" pitchFamily="66" charset="0"/>
              </a:rPr>
              <a:t>μέγιστη </a:t>
            </a:r>
            <a:r>
              <a:rPr lang="el-GR" sz="2000" dirty="0" err="1" smtClean="0">
                <a:solidFill>
                  <a:srgbClr val="FF0000"/>
                </a:solidFill>
                <a:latin typeface="Comic Sans MS" pitchFamily="66" charset="0"/>
              </a:rPr>
              <a:t>υπερδιήθηση</a:t>
            </a:r>
            <a:r>
              <a:rPr lang="el-GR" sz="2000" dirty="0" smtClean="0">
                <a:solidFill>
                  <a:srgbClr val="FF0000"/>
                </a:solidFill>
                <a:latin typeface="Comic Sans MS" pitchFamily="66" charset="0"/>
              </a:rPr>
              <a:t> επιτυγχάνεται αργότερα</a:t>
            </a:r>
            <a:r>
              <a:rPr lang="el-GR" sz="2000" dirty="0" smtClean="0">
                <a:solidFill>
                  <a:schemeClr val="accent5">
                    <a:lumMod val="25000"/>
                  </a:schemeClr>
                </a:solidFill>
                <a:latin typeface="Comic Sans MS" pitchFamily="66" charset="0"/>
              </a:rPr>
              <a:t> και θετικό </a:t>
            </a:r>
            <a:r>
              <a:rPr lang="el-GR" sz="2000" dirty="0" err="1" smtClean="0">
                <a:solidFill>
                  <a:schemeClr val="accent5">
                    <a:lumMod val="25000"/>
                  </a:schemeClr>
                </a:solidFill>
                <a:latin typeface="Comic Sans MS" pitchFamily="66" charset="0"/>
              </a:rPr>
              <a:t>υπερδιήθημα</a:t>
            </a:r>
            <a:r>
              <a:rPr lang="el-GR" sz="2000" dirty="0" smtClean="0">
                <a:solidFill>
                  <a:schemeClr val="accent5">
                    <a:lumMod val="25000"/>
                  </a:schemeClr>
                </a:solidFill>
                <a:latin typeface="Comic Sans MS" pitchFamily="66" charset="0"/>
              </a:rPr>
              <a:t> προκύπτει μετά από μακρά παραμονή του διαλύματος στην Π.Κ.</a:t>
            </a:r>
          </a:p>
          <a:p>
            <a:pPr>
              <a:buFont typeface="Arial" pitchFamily="34" charset="0"/>
              <a:buChar char="•"/>
            </a:pPr>
            <a:r>
              <a:rPr lang="el-GR" sz="2000" dirty="0" smtClean="0">
                <a:solidFill>
                  <a:schemeClr val="accent5">
                    <a:lumMod val="25000"/>
                  </a:schemeClr>
                </a:solidFill>
                <a:latin typeface="Comic Sans MS" pitchFamily="66" charset="0"/>
              </a:rPr>
              <a:t>Σ αυτούς του </a:t>
            </a:r>
            <a:r>
              <a:rPr lang="el-GR" sz="2000" dirty="0" smtClean="0">
                <a:solidFill>
                  <a:srgbClr val="FF0000"/>
                </a:solidFill>
                <a:latin typeface="Comic Sans MS" pitchFamily="66" charset="0"/>
              </a:rPr>
              <a:t>ασθενείς ο λόγος εξισορρόπησης των ουσιών (</a:t>
            </a:r>
            <a:r>
              <a:rPr lang="en-US" sz="2000" dirty="0" smtClean="0">
                <a:solidFill>
                  <a:srgbClr val="FF0000"/>
                </a:solidFill>
                <a:latin typeface="Comic Sans MS" pitchFamily="66" charset="0"/>
              </a:rPr>
              <a:t>D/P) </a:t>
            </a:r>
            <a:r>
              <a:rPr lang="el-GR" sz="2000" dirty="0" smtClean="0">
                <a:solidFill>
                  <a:srgbClr val="FF0000"/>
                </a:solidFill>
                <a:latin typeface="Comic Sans MS" pitchFamily="66" charset="0"/>
              </a:rPr>
              <a:t>αυξάνεται συνεχώς και γραμμικά με τον χρόνο </a:t>
            </a:r>
            <a:r>
              <a:rPr lang="el-GR" sz="2000" dirty="0" smtClean="0">
                <a:solidFill>
                  <a:schemeClr val="accent5">
                    <a:lumMod val="25000"/>
                  </a:schemeClr>
                </a:solidFill>
                <a:latin typeface="Comic Sans MS" pitchFamily="66" charset="0"/>
              </a:rPr>
              <a:t>παραμονής του διαλύματος στην Π.Κ. και πλησιάζει το 1 μόνο μετά από 8-10 ώρες</a:t>
            </a:r>
          </a:p>
          <a:p>
            <a:pPr>
              <a:buFont typeface="Arial" pitchFamily="34" charset="0"/>
              <a:buChar char="•"/>
            </a:pPr>
            <a:r>
              <a:rPr lang="el-GR" sz="2000" dirty="0" smtClean="0">
                <a:solidFill>
                  <a:schemeClr val="accent5">
                    <a:lumMod val="25000"/>
                  </a:schemeClr>
                </a:solidFill>
                <a:latin typeface="Comic Sans MS" pitchFamily="66" charset="0"/>
              </a:rPr>
              <a:t>Γι αυτούς, </a:t>
            </a:r>
            <a:r>
              <a:rPr lang="el-GR" sz="2000" dirty="0" smtClean="0">
                <a:solidFill>
                  <a:srgbClr val="FF0000"/>
                </a:solidFill>
                <a:latin typeface="Comic Sans MS" pitchFamily="66" charset="0"/>
              </a:rPr>
              <a:t>ο χρόνος παραμονής του διαλύματος είναι καίριο μέγεθος </a:t>
            </a:r>
            <a:r>
              <a:rPr lang="el-GR" sz="2000" dirty="0" smtClean="0">
                <a:solidFill>
                  <a:schemeClr val="accent5">
                    <a:lumMod val="25000"/>
                  </a:schemeClr>
                </a:solidFill>
                <a:latin typeface="Comic Sans MS" pitchFamily="66" charset="0"/>
              </a:rPr>
              <a:t>και οι θεραπείες που τους ταιριάζουν είναι η </a:t>
            </a:r>
            <a:r>
              <a:rPr lang="en-US" sz="2000" dirty="0" smtClean="0">
                <a:solidFill>
                  <a:schemeClr val="accent5">
                    <a:lumMod val="25000"/>
                  </a:schemeClr>
                </a:solidFill>
                <a:latin typeface="Comic Sans MS" pitchFamily="66" charset="0"/>
              </a:rPr>
              <a:t>CAPD </a:t>
            </a:r>
            <a:r>
              <a:rPr lang="el-GR" sz="2000" dirty="0" smtClean="0">
                <a:solidFill>
                  <a:schemeClr val="accent5">
                    <a:lumMod val="25000"/>
                  </a:schemeClr>
                </a:solidFill>
                <a:latin typeface="Comic Sans MS" pitchFamily="66" charset="0"/>
              </a:rPr>
              <a:t>ή η Συνεχής Κυκλική Περιτοναϊκή Κάθαρση (</a:t>
            </a:r>
            <a:r>
              <a:rPr lang="en-US" sz="2000" dirty="0" smtClean="0">
                <a:solidFill>
                  <a:schemeClr val="accent5">
                    <a:lumMod val="25000"/>
                  </a:schemeClr>
                </a:solidFill>
                <a:latin typeface="Comic Sans MS" pitchFamily="66" charset="0"/>
              </a:rPr>
              <a:t>Continuous Cycling Peritoneal Dialysis, CCPD) </a:t>
            </a:r>
            <a:r>
              <a:rPr lang="el-GR" sz="2000" dirty="0" smtClean="0">
                <a:solidFill>
                  <a:schemeClr val="accent5">
                    <a:lumMod val="25000"/>
                  </a:schemeClr>
                </a:solidFill>
                <a:latin typeface="Comic Sans MS" pitchFamily="66" charset="0"/>
              </a:rPr>
              <a:t>που εκμεταλλεύονται όλο το 24ωρο και δίνουν παρατεταμένους χρόνους για την παραμονή του διαλύματος </a:t>
            </a:r>
          </a:p>
          <a:p>
            <a:pPr>
              <a:buFont typeface="Arial" pitchFamily="34" charset="0"/>
              <a:buChar char="•"/>
            </a:pPr>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Εάν </a:t>
            </a:r>
            <a:r>
              <a:rPr lang="el-GR" sz="2000" dirty="0" smtClean="0">
                <a:solidFill>
                  <a:srgbClr val="FF0000"/>
                </a:solidFill>
                <a:latin typeface="Comic Sans MS" pitchFamily="66" charset="0"/>
              </a:rPr>
              <a:t>ένας ασθενής έχει μεγάλη επιφάνεια σώματος</a:t>
            </a:r>
            <a:r>
              <a:rPr lang="el-GR" sz="2000" dirty="0" smtClean="0">
                <a:solidFill>
                  <a:schemeClr val="accent5">
                    <a:lumMod val="25000"/>
                  </a:schemeClr>
                </a:solidFill>
                <a:latin typeface="Comic Sans MS" pitchFamily="66" charset="0"/>
              </a:rPr>
              <a:t>, έχει ανάγκη </a:t>
            </a:r>
            <a:r>
              <a:rPr lang="el-GR" sz="2000" dirty="0" smtClean="0">
                <a:solidFill>
                  <a:srgbClr val="FF0000"/>
                </a:solidFill>
                <a:latin typeface="Comic Sans MS" pitchFamily="66" charset="0"/>
              </a:rPr>
              <a:t>αύξησης της προσφερόμενης κάθαρσης </a:t>
            </a:r>
            <a:r>
              <a:rPr lang="el-GR" sz="2000" dirty="0" smtClean="0">
                <a:solidFill>
                  <a:schemeClr val="accent5">
                    <a:lumMod val="25000"/>
                  </a:schemeClr>
                </a:solidFill>
                <a:latin typeface="Comic Sans MS" pitchFamily="66" charset="0"/>
              </a:rPr>
              <a:t>(π.χ. αύξηση του όγκου του διαλύματος)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188640"/>
            <a:ext cx="8244408" cy="2462213"/>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Τα χαρακτηριστικά μεταφοράς της περιτοναϊκής μεμβράνης και η επάρκεια κάθαρσης-</a:t>
            </a:r>
            <a:r>
              <a:rPr lang="el-GR" sz="2400" dirty="0" err="1" smtClean="0">
                <a:solidFill>
                  <a:schemeClr val="accent5">
                    <a:lumMod val="25000"/>
                  </a:schemeClr>
                </a:solidFill>
                <a:latin typeface="Comic Sans MS" pitchFamily="66" charset="0"/>
              </a:rPr>
              <a:t>υπερδιήθησης </a:t>
            </a:r>
            <a:r>
              <a:rPr lang="el-GR" sz="2400" dirty="0" smtClean="0">
                <a:solidFill>
                  <a:schemeClr val="accent5">
                    <a:lumMod val="25000"/>
                  </a:schemeClr>
                </a:solidFill>
                <a:latin typeface="Comic Sans MS" pitchFamily="66" charset="0"/>
              </a:rPr>
              <a:t>(ι</a:t>
            </a:r>
            <a:r>
              <a:rPr lang="en-US" sz="2400" dirty="0" smtClean="0">
                <a:solidFill>
                  <a:schemeClr val="accent5">
                    <a:lumMod val="25000"/>
                  </a:schemeClr>
                </a:solidFill>
                <a:latin typeface="Comic Sans MS" pitchFamily="66" charset="0"/>
              </a:rPr>
              <a:t>v</a:t>
            </a:r>
            <a:r>
              <a:rPr lang="el-GR" sz="2400" dirty="0" smtClean="0">
                <a:solidFill>
                  <a:schemeClr val="accent5">
                    <a:lumMod val="25000"/>
                  </a:schemeClr>
                </a:solidFill>
                <a:latin typeface="Comic Sans MS" pitchFamily="66" charset="0"/>
              </a:rPr>
              <a:t>)</a:t>
            </a:r>
            <a:endParaRPr lang="en-US" sz="2400" dirty="0" smtClean="0">
              <a:solidFill>
                <a:schemeClr val="accent5">
                  <a:lumMod val="25000"/>
                </a:schemeClr>
              </a:solidFill>
              <a:latin typeface="Comic Sans MS" pitchFamily="66" charset="0"/>
            </a:endParaRPr>
          </a:p>
          <a:p>
            <a:endParaRPr lang="en-US" sz="1100" dirty="0" smtClean="0">
              <a:solidFill>
                <a:schemeClr val="accent5">
                  <a:lumMod val="25000"/>
                </a:schemeClr>
              </a:solidFill>
              <a:latin typeface="Comic Sans MS" pitchFamily="66" charset="0"/>
            </a:endParaRPr>
          </a:p>
          <a:p>
            <a:r>
              <a:rPr lang="el-GR" sz="1900" dirty="0" smtClean="0">
                <a:solidFill>
                  <a:srgbClr val="FF0000"/>
                </a:solidFill>
                <a:latin typeface="Comic Sans MS" pitchFamily="66" charset="0"/>
              </a:rPr>
              <a:t>Συνοψίζοντας,</a:t>
            </a:r>
            <a:r>
              <a:rPr lang="el-GR" sz="1900" dirty="0" smtClean="0">
                <a:solidFill>
                  <a:schemeClr val="accent5">
                    <a:lumMod val="25000"/>
                  </a:schemeClr>
                </a:solidFill>
                <a:latin typeface="Comic Sans MS" pitchFamily="66" charset="0"/>
              </a:rPr>
              <a:t> αν και ένας ασθενής είναι ταχύς – και αποτελεσματικός - περιτοναϊκός μεταφορέας ουσιών μπορεί να </a:t>
            </a:r>
            <a:r>
              <a:rPr lang="el-GR" sz="1900" dirty="0" err="1" smtClean="0">
                <a:solidFill>
                  <a:schemeClr val="accent5">
                    <a:lumMod val="25000"/>
                  </a:schemeClr>
                </a:solidFill>
                <a:latin typeface="Comic Sans MS" pitchFamily="66" charset="0"/>
              </a:rPr>
              <a:t>υπο</a:t>
            </a:r>
            <a:r>
              <a:rPr lang="el-GR" sz="1900" dirty="0" smtClean="0">
                <a:solidFill>
                  <a:schemeClr val="accent5">
                    <a:lumMod val="25000"/>
                  </a:schemeClr>
                </a:solidFill>
                <a:latin typeface="Comic Sans MS" pitchFamily="66" charset="0"/>
              </a:rPr>
              <a:t>-</a:t>
            </a:r>
            <a:r>
              <a:rPr lang="el-GR" sz="1900" dirty="0" err="1" smtClean="0">
                <a:solidFill>
                  <a:schemeClr val="accent5">
                    <a:lumMod val="25000"/>
                  </a:schemeClr>
                </a:solidFill>
                <a:latin typeface="Comic Sans MS" pitchFamily="66" charset="0"/>
              </a:rPr>
              <a:t>καθαίρεται</a:t>
            </a:r>
            <a:r>
              <a:rPr lang="el-GR" sz="1900" dirty="0" smtClean="0">
                <a:solidFill>
                  <a:schemeClr val="accent5">
                    <a:lumMod val="25000"/>
                  </a:schemeClr>
                </a:solidFill>
                <a:latin typeface="Comic Sans MS" pitchFamily="66" charset="0"/>
              </a:rPr>
              <a:t> λόγω του ότι υπολείπεται σε παραγωγή </a:t>
            </a:r>
            <a:r>
              <a:rPr lang="el-GR" sz="1900" dirty="0" err="1" smtClean="0">
                <a:solidFill>
                  <a:schemeClr val="accent5">
                    <a:lumMod val="25000"/>
                  </a:schemeClr>
                </a:solidFill>
                <a:latin typeface="Comic Sans MS" pitchFamily="66" charset="0"/>
              </a:rPr>
              <a:t>υπερδιηθήματος</a:t>
            </a:r>
            <a:r>
              <a:rPr lang="el-GR" sz="1900" dirty="0" smtClean="0">
                <a:solidFill>
                  <a:schemeClr val="accent5">
                    <a:lumMod val="25000"/>
                  </a:schemeClr>
                </a:solidFill>
                <a:latin typeface="Comic Sans MS" pitchFamily="66" charset="0"/>
              </a:rPr>
              <a:t>. Αντίθετα, ένας βραδύς μεταφορέας μπορεί να μην υπολείπεται σε κάθαρση επειδή παράγει αρκετό </a:t>
            </a:r>
            <a:r>
              <a:rPr lang="el-GR" sz="1900" dirty="0" err="1" smtClean="0">
                <a:solidFill>
                  <a:schemeClr val="accent5">
                    <a:lumMod val="25000"/>
                  </a:schemeClr>
                </a:solidFill>
                <a:latin typeface="Comic Sans MS" pitchFamily="66" charset="0"/>
              </a:rPr>
              <a:t>υπερδιήθημα</a:t>
            </a:r>
            <a:r>
              <a:rPr lang="el-GR" sz="1900" dirty="0" smtClean="0">
                <a:solidFill>
                  <a:schemeClr val="accent5">
                    <a:lumMod val="25000"/>
                  </a:schemeClr>
                </a:solidFill>
                <a:latin typeface="Comic Sans MS" pitchFamily="66" charset="0"/>
              </a:rPr>
              <a:t> εφ όσον ενταχθεί σε κατάλληλο γι αυτόν πρόγραμμα</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2915816" y="1556792"/>
            <a:ext cx="3652067" cy="4644000"/>
          </a:xfrm>
          <a:prstGeom prst="rect">
            <a:avLst/>
          </a:prstGeom>
          <a:ln>
            <a:noFill/>
          </a:ln>
          <a:effectLst>
            <a:outerShdw blurRad="292100" dist="139700" dir="2700000" algn="tl" rotWithShape="0">
              <a:srgbClr val="333333">
                <a:alpha val="65000"/>
              </a:srgbClr>
            </a:outerShdw>
          </a:effectLst>
        </p:spPr>
      </p:pic>
      <p:cxnSp>
        <p:nvCxnSpPr>
          <p:cNvPr id="5" name="4 - Ευθύγραμμο βέλος σύνδεσης"/>
          <p:cNvCxnSpPr/>
          <p:nvPr/>
        </p:nvCxnSpPr>
        <p:spPr>
          <a:xfrm rot="5400000" flipH="1" flipV="1">
            <a:off x="4644802" y="2276872"/>
            <a:ext cx="1007318" cy="794"/>
          </a:xfrm>
          <a:prstGeom prst="straightConnector1">
            <a:avLst/>
          </a:prstGeom>
          <a:ln w="19050">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rot="5400000" flipH="1" flipV="1">
            <a:off x="5004842" y="2564110"/>
            <a:ext cx="432048" cy="1588"/>
          </a:xfrm>
          <a:prstGeom prst="straightConnector1">
            <a:avLst/>
          </a:prstGeom>
          <a:ln w="19050">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rot="5400000" flipH="1" flipV="1">
            <a:off x="5796533" y="2492499"/>
            <a:ext cx="719286" cy="1588"/>
          </a:xfrm>
          <a:prstGeom prst="straightConnector1">
            <a:avLst/>
          </a:prstGeom>
          <a:ln w="19050">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14 - Έλλειψη"/>
          <p:cNvSpPr/>
          <p:nvPr/>
        </p:nvSpPr>
        <p:spPr>
          <a:xfrm>
            <a:off x="2987824" y="1772816"/>
            <a:ext cx="792088" cy="1080120"/>
          </a:xfrm>
          <a:prstGeom prst="ellipse">
            <a:avLst/>
          </a:prstGeom>
          <a:noFill/>
          <a:ln w="28575">
            <a:solidFill>
              <a:srgbClr val="92D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Έλλειψη"/>
          <p:cNvSpPr/>
          <p:nvPr/>
        </p:nvSpPr>
        <p:spPr>
          <a:xfrm>
            <a:off x="2915816" y="3356992"/>
            <a:ext cx="792088" cy="1080120"/>
          </a:xfrm>
          <a:prstGeom prst="ellipse">
            <a:avLst/>
          </a:prstGeom>
          <a:noFill/>
          <a:ln w="28575">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7" name="16 - Ευθύγραμμο βέλος σύνδεσης"/>
          <p:cNvCxnSpPr/>
          <p:nvPr/>
        </p:nvCxnSpPr>
        <p:spPr>
          <a:xfrm rot="5400000" flipH="1" flipV="1">
            <a:off x="4031940" y="4041068"/>
            <a:ext cx="792088" cy="1588"/>
          </a:xfrm>
          <a:prstGeom prst="straightConnector1">
            <a:avLst/>
          </a:prstGeom>
          <a:ln w="19050">
            <a:solidFill>
              <a:srgbClr val="00B0F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rot="5400000" flipH="1" flipV="1">
            <a:off x="4572000" y="3861048"/>
            <a:ext cx="1152128" cy="1588"/>
          </a:xfrm>
          <a:prstGeom prst="straightConnector1">
            <a:avLst/>
          </a:prstGeom>
          <a:ln w="19050">
            <a:solidFill>
              <a:srgbClr val="00B0F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rot="5400000" flipH="1" flipV="1">
            <a:off x="5328084" y="4329100"/>
            <a:ext cx="216024" cy="1588"/>
          </a:xfrm>
          <a:prstGeom prst="straightConnector1">
            <a:avLst/>
          </a:prstGeom>
          <a:ln w="19050">
            <a:solidFill>
              <a:srgbClr val="00B0F0"/>
            </a:solidFill>
            <a:prstDash val="sysDash"/>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22 - Ευθύγραμμο βέλος σύνδεσης"/>
          <p:cNvCxnSpPr/>
          <p:nvPr/>
        </p:nvCxnSpPr>
        <p:spPr>
          <a:xfrm rot="5400000" flipH="1" flipV="1">
            <a:off x="5688124" y="3969060"/>
            <a:ext cx="936104" cy="1588"/>
          </a:xfrm>
          <a:prstGeom prst="straightConnector1">
            <a:avLst/>
          </a:prstGeom>
          <a:ln w="19050">
            <a:solidFill>
              <a:srgbClr val="00B0F0"/>
            </a:solidFill>
            <a:prstDash val="sysDash"/>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24 - Έλλειψη"/>
          <p:cNvSpPr/>
          <p:nvPr/>
        </p:nvSpPr>
        <p:spPr>
          <a:xfrm>
            <a:off x="2987824" y="4941168"/>
            <a:ext cx="792088" cy="1080120"/>
          </a:xfrm>
          <a:prstGeom prst="ellipse">
            <a:avLst/>
          </a:prstGeom>
          <a:noFill/>
          <a:ln w="28575">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6" name="25 - Ευθύγραμμο βέλος σύνδεσης"/>
          <p:cNvCxnSpPr/>
          <p:nvPr/>
        </p:nvCxnSpPr>
        <p:spPr>
          <a:xfrm rot="5400000" flipH="1" flipV="1">
            <a:off x="4175956" y="5481228"/>
            <a:ext cx="1080120" cy="1588"/>
          </a:xfrm>
          <a:prstGeom prst="straightConnector1">
            <a:avLst/>
          </a:prstGeom>
          <a:ln w="19050">
            <a:solidFill>
              <a:srgbClr val="FF000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27 - Ευθύγραμμο βέλος σύνδεσης"/>
          <p:cNvCxnSpPr/>
          <p:nvPr/>
        </p:nvCxnSpPr>
        <p:spPr>
          <a:xfrm rot="5400000" flipH="1" flipV="1">
            <a:off x="5724128" y="5589240"/>
            <a:ext cx="864096" cy="1588"/>
          </a:xfrm>
          <a:prstGeom prst="straightConnector1">
            <a:avLst/>
          </a:prstGeom>
          <a:ln w="19050">
            <a:solidFill>
              <a:srgbClr val="FF0000"/>
            </a:solidFill>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 name="29 - Ευθύγραμμο βέλος σύνδεσης"/>
          <p:cNvCxnSpPr/>
          <p:nvPr/>
        </p:nvCxnSpPr>
        <p:spPr>
          <a:xfrm rot="5400000" flipH="1" flipV="1">
            <a:off x="5940152" y="5733256"/>
            <a:ext cx="576064" cy="1588"/>
          </a:xfrm>
          <a:prstGeom prst="straightConnector1">
            <a:avLst/>
          </a:prstGeom>
          <a:ln w="19050">
            <a:solidFill>
              <a:srgbClr val="FF0000"/>
            </a:solidFill>
            <a:prstDash val="sysDash"/>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 name="31 - Ευθύγραμμο βέλος σύνδεσης"/>
          <p:cNvCxnSpPr/>
          <p:nvPr/>
        </p:nvCxnSpPr>
        <p:spPr>
          <a:xfrm rot="5400000" flipH="1" flipV="1">
            <a:off x="4499992" y="5733256"/>
            <a:ext cx="576064" cy="1588"/>
          </a:xfrm>
          <a:prstGeom prst="straightConnector1">
            <a:avLst/>
          </a:prstGeom>
          <a:ln w="19050">
            <a:solidFill>
              <a:srgbClr val="FF0000"/>
            </a:solidFill>
            <a:prstDash val="sysDash"/>
            <a:tailEnd type="arrow"/>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strips(downLeft)">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trips(upRigh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upRigh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strips(upRight)">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strips(downLef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strips(upRight)">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3"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strips(upRight)">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3"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strips(upRight)">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3"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strips(upRight)">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12"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strips(downLeft)">
                                      <p:cBhvr>
                                        <p:cTn id="64" dur="5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3"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strips(upRight)">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3" fill="hold" nodeType="click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strips(upRight)">
                                      <p:cBhvr>
                                        <p:cTn id="74" dur="500"/>
                                        <p:tgtEl>
                                          <p:spTgt spid="28"/>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3" fill="hold" nodeType="click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strips(upRight)">
                                      <p:cBhvr>
                                        <p:cTn id="79" dur="500"/>
                                        <p:tgtEl>
                                          <p:spTgt spid="30"/>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3" fill="hold" nodeType="click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strips(upRight)">
                                      <p:cBhvr>
                                        <p:cTn id="8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116632"/>
            <a:ext cx="8316416" cy="6571030"/>
          </a:xfrm>
          <a:prstGeom prst="rect">
            <a:avLst/>
          </a:prstGeom>
          <a:noFill/>
        </p:spPr>
        <p:txBody>
          <a:bodyPr wrap="square" rtlCol="0">
            <a:spAutoFit/>
          </a:bodyPr>
          <a:lstStyle/>
          <a:p>
            <a:r>
              <a:rPr lang="en-US" sz="2400" dirty="0" smtClean="0">
                <a:latin typeface="Comic Sans MS" pitchFamily="66" charset="0"/>
              </a:rPr>
              <a:t>Rapid transporters:</a:t>
            </a:r>
            <a:r>
              <a:rPr lang="el-GR" sz="2400" dirty="0" smtClean="0">
                <a:latin typeface="Comic Sans MS" pitchFamily="66" charset="0"/>
              </a:rPr>
              <a:t> επισημάνσεις</a:t>
            </a:r>
          </a:p>
          <a:p>
            <a:endParaRPr lang="el-GR" sz="1200" dirty="0" smtClean="0">
              <a:latin typeface="Comic Sans MS" pitchFamily="66" charset="0"/>
            </a:endParaRPr>
          </a:p>
          <a:p>
            <a:pPr>
              <a:buFont typeface="Arial" pitchFamily="34" charset="0"/>
              <a:buChar char="•"/>
            </a:pPr>
            <a:r>
              <a:rPr lang="el-GR" sz="1900" dirty="0" smtClean="0">
                <a:latin typeface="Comic Sans MS" pitchFamily="66" charset="0"/>
              </a:rPr>
              <a:t>Στην </a:t>
            </a:r>
            <a:r>
              <a:rPr lang="en-US" sz="1900" dirty="0" smtClean="0">
                <a:solidFill>
                  <a:srgbClr val="FF0000"/>
                </a:solidFill>
                <a:latin typeface="Comic Sans MS" pitchFamily="66" charset="0"/>
              </a:rPr>
              <a:t>CANUSA</a:t>
            </a:r>
            <a:r>
              <a:rPr lang="en-US" sz="1900" dirty="0" smtClean="0">
                <a:latin typeface="Comic Sans MS" pitchFamily="66" charset="0"/>
              </a:rPr>
              <a:t> </a:t>
            </a:r>
            <a:r>
              <a:rPr lang="el-GR" sz="1900" dirty="0" smtClean="0">
                <a:latin typeface="Comic Sans MS" pitchFamily="66" charset="0"/>
              </a:rPr>
              <a:t>βρέθηκε ότι </a:t>
            </a:r>
            <a:r>
              <a:rPr lang="el-GR" sz="1900" dirty="0" smtClean="0">
                <a:solidFill>
                  <a:srgbClr val="FF0000"/>
                </a:solidFill>
                <a:latin typeface="Comic Sans MS" pitchFamily="66" charset="0"/>
              </a:rPr>
              <a:t>ασθενείς με </a:t>
            </a:r>
            <a:r>
              <a:rPr lang="en-US" sz="1900" dirty="0" smtClean="0">
                <a:solidFill>
                  <a:srgbClr val="FF0000"/>
                </a:solidFill>
                <a:latin typeface="Comic Sans MS" pitchFamily="66" charset="0"/>
              </a:rPr>
              <a:t>D/P </a:t>
            </a:r>
            <a:r>
              <a:rPr lang="el-GR" sz="1900" dirty="0">
                <a:solidFill>
                  <a:srgbClr val="FF0000"/>
                </a:solidFill>
                <a:latin typeface="Comic Sans MS" pitchFamily="66" charset="0"/>
              </a:rPr>
              <a:t>&gt;</a:t>
            </a:r>
            <a:r>
              <a:rPr lang="en-US" sz="1900" dirty="0" smtClean="0">
                <a:solidFill>
                  <a:srgbClr val="FF0000"/>
                </a:solidFill>
                <a:latin typeface="Comic Sans MS" pitchFamily="66" charset="0"/>
              </a:rPr>
              <a:t> </a:t>
            </a:r>
            <a:r>
              <a:rPr lang="en-US" sz="1900" dirty="0" smtClean="0">
                <a:solidFill>
                  <a:srgbClr val="FF0000"/>
                </a:solidFill>
                <a:latin typeface="Comic Sans MS" pitchFamily="66" charset="0"/>
              </a:rPr>
              <a:t>0.65 (high average and high transporters)</a:t>
            </a:r>
            <a:r>
              <a:rPr lang="en-US" sz="1900" dirty="0" smtClean="0">
                <a:latin typeface="Comic Sans MS" pitchFamily="66" charset="0"/>
              </a:rPr>
              <a:t> </a:t>
            </a:r>
            <a:r>
              <a:rPr lang="el-GR" sz="1900" dirty="0" smtClean="0">
                <a:latin typeface="Comic Sans MS" pitchFamily="66" charset="0"/>
              </a:rPr>
              <a:t>έχουν </a:t>
            </a:r>
            <a:r>
              <a:rPr lang="el-GR" sz="1900" dirty="0" smtClean="0">
                <a:solidFill>
                  <a:srgbClr val="FF0000"/>
                </a:solidFill>
                <a:latin typeface="Comic Sans MS" pitchFamily="66" charset="0"/>
              </a:rPr>
              <a:t>71% και 72% </a:t>
            </a:r>
            <a:r>
              <a:rPr lang="el-GR" sz="1900" dirty="0" smtClean="0">
                <a:latin typeface="Comic Sans MS" pitchFamily="66" charset="0"/>
              </a:rPr>
              <a:t>αντίστοιχα πιθανότητα </a:t>
            </a:r>
            <a:r>
              <a:rPr lang="el-GR" sz="1900" dirty="0" smtClean="0">
                <a:solidFill>
                  <a:srgbClr val="FF0000"/>
                </a:solidFill>
                <a:latin typeface="Comic Sans MS" pitchFamily="66" charset="0"/>
              </a:rPr>
              <a:t>επιβίωσης της μεθόδου και των ίδιων</a:t>
            </a:r>
            <a:r>
              <a:rPr lang="el-GR" sz="1900" dirty="0" smtClean="0">
                <a:latin typeface="Comic Sans MS" pitchFamily="66" charset="0"/>
              </a:rPr>
              <a:t> αντίστοιχα, στα 2 χρόνια ενώ στους </a:t>
            </a:r>
            <a:r>
              <a:rPr lang="el-GR" sz="1900" dirty="0" smtClean="0">
                <a:solidFill>
                  <a:srgbClr val="FF0000"/>
                </a:solidFill>
                <a:latin typeface="Comic Sans MS" pitchFamily="66" charset="0"/>
              </a:rPr>
              <a:t>ασθενείς με </a:t>
            </a:r>
            <a:r>
              <a:rPr lang="en-US" sz="1900" dirty="0" smtClean="0">
                <a:solidFill>
                  <a:srgbClr val="FF0000"/>
                </a:solidFill>
                <a:latin typeface="Comic Sans MS" pitchFamily="66" charset="0"/>
              </a:rPr>
              <a:t>D/P </a:t>
            </a:r>
            <a:r>
              <a:rPr lang="el-GR" sz="1900" dirty="0" smtClean="0">
                <a:solidFill>
                  <a:srgbClr val="FF0000"/>
                </a:solidFill>
                <a:latin typeface="Comic Sans MS" pitchFamily="66" charset="0"/>
              </a:rPr>
              <a:t>&lt;</a:t>
            </a:r>
            <a:r>
              <a:rPr lang="en-US" sz="1900" dirty="0" smtClean="0">
                <a:solidFill>
                  <a:srgbClr val="FF0000"/>
                </a:solidFill>
                <a:latin typeface="Comic Sans MS" pitchFamily="66" charset="0"/>
              </a:rPr>
              <a:t> </a:t>
            </a:r>
            <a:r>
              <a:rPr lang="en-US" sz="1900" dirty="0" smtClean="0">
                <a:solidFill>
                  <a:srgbClr val="FF0000"/>
                </a:solidFill>
                <a:latin typeface="Comic Sans MS" pitchFamily="66" charset="0"/>
              </a:rPr>
              <a:t>0.65</a:t>
            </a:r>
            <a:r>
              <a:rPr lang="el-GR" sz="1900" dirty="0" smtClean="0">
                <a:solidFill>
                  <a:srgbClr val="FF0000"/>
                </a:solidFill>
                <a:latin typeface="Comic Sans MS" pitchFamily="66" charset="0"/>
              </a:rPr>
              <a:t> (</a:t>
            </a:r>
            <a:r>
              <a:rPr lang="en-US" sz="1900" dirty="0" smtClean="0">
                <a:solidFill>
                  <a:srgbClr val="FF0000"/>
                </a:solidFill>
                <a:latin typeface="Comic Sans MS" pitchFamily="66" charset="0"/>
              </a:rPr>
              <a:t>low-average and low transporters)</a:t>
            </a:r>
            <a:r>
              <a:rPr lang="en-US" sz="1900" dirty="0" smtClean="0">
                <a:latin typeface="Comic Sans MS" pitchFamily="66" charset="0"/>
              </a:rPr>
              <a:t> </a:t>
            </a:r>
            <a:r>
              <a:rPr lang="el-GR" sz="1900" dirty="0" smtClean="0">
                <a:latin typeface="Comic Sans MS" pitchFamily="66" charset="0"/>
              </a:rPr>
              <a:t>η επιβίωση της μεθόδου και των ίδιων ήταν </a:t>
            </a:r>
            <a:r>
              <a:rPr lang="el-GR" sz="1900" dirty="0" smtClean="0">
                <a:solidFill>
                  <a:srgbClr val="FF0000"/>
                </a:solidFill>
                <a:latin typeface="Comic Sans MS" pitchFamily="66" charset="0"/>
              </a:rPr>
              <a:t>79 και 82%</a:t>
            </a:r>
          </a:p>
          <a:p>
            <a:endParaRPr lang="el-GR" sz="1900" dirty="0" smtClean="0">
              <a:latin typeface="Comic Sans MS" pitchFamily="66" charset="0"/>
            </a:endParaRPr>
          </a:p>
          <a:p>
            <a:pPr>
              <a:buFont typeface="Arial" pitchFamily="34" charset="0"/>
              <a:buChar char="•"/>
            </a:pPr>
            <a:r>
              <a:rPr lang="el-GR" sz="1900" dirty="0" smtClean="0">
                <a:solidFill>
                  <a:srgbClr val="FF0000"/>
                </a:solidFill>
                <a:latin typeface="Comic Sans MS" pitchFamily="66" charset="0"/>
              </a:rPr>
              <a:t>Η χειρότερη επιβίωση των </a:t>
            </a:r>
            <a:r>
              <a:rPr lang="en-US" sz="1900" dirty="0" smtClean="0">
                <a:solidFill>
                  <a:srgbClr val="FF0000"/>
                </a:solidFill>
                <a:latin typeface="Comic Sans MS" pitchFamily="66" charset="0"/>
              </a:rPr>
              <a:t>high transporters </a:t>
            </a:r>
            <a:r>
              <a:rPr lang="el-GR" sz="1900" dirty="0" smtClean="0">
                <a:latin typeface="Comic Sans MS" pitchFamily="66" charset="0"/>
              </a:rPr>
              <a:t>που επιβεβαιώθηκε και σε άλλες δημοσιεύσεις </a:t>
            </a:r>
            <a:r>
              <a:rPr lang="el-GR" sz="1900" dirty="0" smtClean="0">
                <a:solidFill>
                  <a:srgbClr val="FF0000"/>
                </a:solidFill>
                <a:latin typeface="Comic Sans MS" pitchFamily="66" charset="0"/>
              </a:rPr>
              <a:t>αποδίδεται</a:t>
            </a:r>
            <a:r>
              <a:rPr lang="el-GR" sz="1900" dirty="0" smtClean="0">
                <a:latin typeface="Comic Sans MS" pitchFamily="66" charset="0"/>
              </a:rPr>
              <a:t> στα παρακάτω:</a:t>
            </a:r>
          </a:p>
          <a:p>
            <a:pPr lvl="1">
              <a:buFont typeface="Arial" pitchFamily="34" charset="0"/>
              <a:buChar char="•"/>
            </a:pPr>
            <a:r>
              <a:rPr lang="el-GR" sz="1900" dirty="0" smtClean="0">
                <a:latin typeface="Comic Sans MS" pitchFamily="66" charset="0"/>
              </a:rPr>
              <a:t>Στην </a:t>
            </a:r>
            <a:r>
              <a:rPr lang="el-GR" sz="1900" dirty="0" smtClean="0">
                <a:solidFill>
                  <a:srgbClr val="FF0000"/>
                </a:solidFill>
                <a:latin typeface="Comic Sans MS" pitchFamily="66" charset="0"/>
              </a:rPr>
              <a:t>αυξημένη απώλεια λευκωμάτων</a:t>
            </a:r>
            <a:r>
              <a:rPr lang="el-GR" sz="1900" dirty="0" smtClean="0">
                <a:latin typeface="Comic Sans MS" pitchFamily="66" charset="0"/>
              </a:rPr>
              <a:t>, ειδικά σ αυτό τον τύπο μεταφορέα που οδηγεί σε μείωση των επιπέδων </a:t>
            </a:r>
            <a:r>
              <a:rPr lang="el-GR" sz="1900" dirty="0" err="1" smtClean="0">
                <a:latin typeface="Comic Sans MS" pitchFamily="66" charset="0"/>
              </a:rPr>
              <a:t>λευκωματίνης</a:t>
            </a:r>
            <a:r>
              <a:rPr lang="el-GR" sz="1900" dirty="0" smtClean="0">
                <a:latin typeface="Comic Sans MS" pitchFamily="66" charset="0"/>
              </a:rPr>
              <a:t> του ορού</a:t>
            </a:r>
          </a:p>
          <a:p>
            <a:pPr lvl="1">
              <a:buFont typeface="Arial" pitchFamily="34" charset="0"/>
              <a:buChar char="•"/>
            </a:pPr>
            <a:r>
              <a:rPr lang="el-GR" sz="1900" dirty="0" smtClean="0">
                <a:latin typeface="Comic Sans MS" pitchFamily="66" charset="0"/>
              </a:rPr>
              <a:t>Κάποια στοιχεία δείχνουν ότι </a:t>
            </a:r>
            <a:r>
              <a:rPr lang="el-GR" sz="1900" dirty="0" smtClean="0">
                <a:solidFill>
                  <a:srgbClr val="FF0000"/>
                </a:solidFill>
                <a:latin typeface="Comic Sans MS" pitchFamily="66" charset="0"/>
              </a:rPr>
              <a:t>η </a:t>
            </a:r>
            <a:r>
              <a:rPr lang="el-GR" sz="1900" dirty="0" err="1" smtClean="0">
                <a:solidFill>
                  <a:srgbClr val="FF0000"/>
                </a:solidFill>
                <a:latin typeface="Comic Sans MS" pitchFamily="66" charset="0"/>
              </a:rPr>
              <a:t>υπο</a:t>
            </a:r>
            <a:r>
              <a:rPr lang="el-GR" sz="1900" dirty="0" smtClean="0">
                <a:solidFill>
                  <a:srgbClr val="FF0000"/>
                </a:solidFill>
                <a:latin typeface="Comic Sans MS" pitchFamily="66" charset="0"/>
              </a:rPr>
              <a:t>-</a:t>
            </a:r>
            <a:r>
              <a:rPr lang="el-GR" sz="1900" dirty="0" err="1" smtClean="0">
                <a:solidFill>
                  <a:srgbClr val="FF0000"/>
                </a:solidFill>
                <a:latin typeface="Comic Sans MS" pitchFamily="66" charset="0"/>
              </a:rPr>
              <a:t>λευκωματιναιμία</a:t>
            </a:r>
            <a:r>
              <a:rPr lang="el-GR" sz="1900" dirty="0" smtClean="0">
                <a:solidFill>
                  <a:srgbClr val="FF0000"/>
                </a:solidFill>
                <a:latin typeface="Comic Sans MS" pitchFamily="66" charset="0"/>
              </a:rPr>
              <a:t> μπορεί να προ-υπάρχει</a:t>
            </a:r>
            <a:r>
              <a:rPr lang="el-GR" sz="1900" dirty="0" smtClean="0">
                <a:latin typeface="Comic Sans MS" pitchFamily="66" charset="0"/>
              </a:rPr>
              <a:t> σ αυτούς τους ασθενείς και να σχετίζεται με τη </a:t>
            </a:r>
            <a:r>
              <a:rPr lang="el-GR" sz="1900" dirty="0" err="1" smtClean="0">
                <a:solidFill>
                  <a:srgbClr val="FF0000"/>
                </a:solidFill>
                <a:latin typeface="Comic Sans MS" pitchFamily="66" charset="0"/>
              </a:rPr>
              <a:t>μικρο</a:t>
            </a:r>
            <a:r>
              <a:rPr lang="el-GR" sz="1900" dirty="0" smtClean="0">
                <a:solidFill>
                  <a:srgbClr val="FF0000"/>
                </a:solidFill>
                <a:latin typeface="Comic Sans MS" pitchFamily="66" charset="0"/>
              </a:rPr>
              <a:t>-φλεγμονή</a:t>
            </a:r>
          </a:p>
          <a:p>
            <a:pPr lvl="1">
              <a:buFont typeface="Arial" pitchFamily="34" charset="0"/>
              <a:buChar char="•"/>
            </a:pPr>
            <a:r>
              <a:rPr lang="el-GR" sz="1900" dirty="0" smtClean="0">
                <a:latin typeface="Comic Sans MS" pitchFamily="66" charset="0"/>
              </a:rPr>
              <a:t>Η </a:t>
            </a:r>
            <a:r>
              <a:rPr lang="el-GR" sz="1900" dirty="0" smtClean="0">
                <a:solidFill>
                  <a:srgbClr val="FF0000"/>
                </a:solidFill>
                <a:latin typeface="Comic Sans MS" pitchFamily="66" charset="0"/>
              </a:rPr>
              <a:t>υπερφόρτωση με υγρά </a:t>
            </a:r>
            <a:r>
              <a:rPr lang="el-GR" sz="1900" dirty="0" smtClean="0">
                <a:latin typeface="Comic Sans MS" pitchFamily="66" charset="0"/>
              </a:rPr>
              <a:t>σχετίζεται </a:t>
            </a:r>
            <a:r>
              <a:rPr lang="el-GR" sz="1900" dirty="0" smtClean="0">
                <a:solidFill>
                  <a:srgbClr val="FF0000"/>
                </a:solidFill>
                <a:latin typeface="Comic Sans MS" pitchFamily="66" charset="0"/>
              </a:rPr>
              <a:t>αντίστροφα με την </a:t>
            </a:r>
            <a:r>
              <a:rPr lang="el-GR" sz="1900" dirty="0" err="1" smtClean="0">
                <a:solidFill>
                  <a:srgbClr val="FF0000"/>
                </a:solidFill>
                <a:latin typeface="Comic Sans MS" pitchFamily="66" charset="0"/>
              </a:rPr>
              <a:t>λευκωματίνη</a:t>
            </a:r>
            <a:r>
              <a:rPr lang="el-GR" sz="1900" dirty="0" smtClean="0">
                <a:solidFill>
                  <a:srgbClr val="FF0000"/>
                </a:solidFill>
                <a:latin typeface="Comic Sans MS" pitchFamily="66" charset="0"/>
              </a:rPr>
              <a:t> </a:t>
            </a:r>
            <a:r>
              <a:rPr lang="el-GR" sz="1900" dirty="0" smtClean="0">
                <a:latin typeface="Comic Sans MS" pitchFamily="66" charset="0"/>
              </a:rPr>
              <a:t>του ορού και οι </a:t>
            </a:r>
            <a:r>
              <a:rPr lang="en-US" sz="1900" dirty="0" smtClean="0">
                <a:latin typeface="Comic Sans MS" pitchFamily="66" charset="0"/>
              </a:rPr>
              <a:t>high-transporters </a:t>
            </a:r>
            <a:r>
              <a:rPr lang="el-GR" sz="1900" dirty="0" smtClean="0">
                <a:latin typeface="Comic Sans MS" pitchFamily="66" charset="0"/>
              </a:rPr>
              <a:t>δεν έχουν καλή </a:t>
            </a:r>
            <a:r>
              <a:rPr lang="el-GR" sz="1900" dirty="0" err="1" smtClean="0">
                <a:latin typeface="Comic Sans MS" pitchFamily="66" charset="0"/>
              </a:rPr>
              <a:t>υπερδιήθηση</a:t>
            </a:r>
            <a:r>
              <a:rPr lang="el-GR" sz="1900" dirty="0" smtClean="0">
                <a:latin typeface="Comic Sans MS" pitchFamily="66" charset="0"/>
              </a:rPr>
              <a:t>. Επίσης η </a:t>
            </a:r>
            <a:r>
              <a:rPr lang="el-GR" sz="1900" dirty="0" err="1" smtClean="0">
                <a:latin typeface="Comic Sans MS" pitchFamily="66" charset="0"/>
              </a:rPr>
              <a:t>υπερ</a:t>
            </a:r>
            <a:r>
              <a:rPr lang="el-GR" sz="1900" dirty="0" smtClean="0">
                <a:latin typeface="Comic Sans MS" pitchFamily="66" charset="0"/>
              </a:rPr>
              <a:t>-</a:t>
            </a:r>
            <a:r>
              <a:rPr lang="el-GR" sz="1900" dirty="0" err="1" smtClean="0">
                <a:latin typeface="Comic Sans MS" pitchFamily="66" charset="0"/>
              </a:rPr>
              <a:t>ογκαιμία</a:t>
            </a:r>
            <a:r>
              <a:rPr lang="el-GR" sz="1900" dirty="0" smtClean="0">
                <a:latin typeface="Comic Sans MS" pitchFamily="66" charset="0"/>
              </a:rPr>
              <a:t> οδηγεί σε </a:t>
            </a:r>
            <a:r>
              <a:rPr lang="el-GR" sz="1900" dirty="0" smtClean="0">
                <a:solidFill>
                  <a:srgbClr val="FF0000"/>
                </a:solidFill>
                <a:latin typeface="Comic Sans MS" pitchFamily="66" charset="0"/>
              </a:rPr>
              <a:t>υπέρταση-υπερτροφία της αριστεράς </a:t>
            </a:r>
            <a:r>
              <a:rPr lang="el-GR" sz="1900" dirty="0" smtClean="0">
                <a:latin typeface="Comic Sans MS" pitchFamily="66" charset="0"/>
              </a:rPr>
              <a:t>που επίσης μειώνουν το προσδόκιμο επιβίωσης</a:t>
            </a:r>
          </a:p>
          <a:p>
            <a:pPr lvl="1">
              <a:buFont typeface="Arial" pitchFamily="34" charset="0"/>
              <a:buChar char="•"/>
            </a:pPr>
            <a:r>
              <a:rPr lang="el-GR" sz="1900" dirty="0" smtClean="0">
                <a:latin typeface="Comic Sans MS" pitchFamily="66" charset="0"/>
              </a:rPr>
              <a:t>Τέλος, οι ίδιοι ασθενείς </a:t>
            </a:r>
            <a:r>
              <a:rPr lang="el-GR" sz="1900" dirty="0" smtClean="0">
                <a:solidFill>
                  <a:srgbClr val="FF0000"/>
                </a:solidFill>
                <a:latin typeface="Comic Sans MS" pitchFamily="66" charset="0"/>
              </a:rPr>
              <a:t>«εκτίθενται» σε μεγαλύτερες ποσότητες γλυκόζης</a:t>
            </a:r>
            <a:r>
              <a:rPr lang="el-GR" sz="1900" dirty="0" smtClean="0">
                <a:latin typeface="Comic Sans MS" pitchFamily="66" charset="0"/>
              </a:rPr>
              <a:t>-στην προσπάθεια αφυδάτωσης τους-με όλες τις τοξικές της συνέπειες</a:t>
            </a:r>
            <a:endParaRPr lang="el-GR" sz="24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476672"/>
            <a:ext cx="8136904" cy="5201424"/>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Μεταβολική οξέωση: επισημάνσεις</a:t>
            </a:r>
          </a:p>
          <a:p>
            <a:endParaRPr lang="el-GR" sz="2400" dirty="0" smtClean="0">
              <a:solidFill>
                <a:schemeClr val="accent5">
                  <a:lumMod val="25000"/>
                </a:schemeClr>
              </a:solidFill>
              <a:latin typeface="Comic Sans MS" pitchFamily="66" charset="0"/>
            </a:endParaRPr>
          </a:p>
          <a:p>
            <a:endParaRPr lang="el-GR" sz="24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Επαρκής κάθαρση περιλαμβάνει </a:t>
            </a:r>
            <a:r>
              <a:rPr lang="el-GR" sz="2000" dirty="0" smtClean="0">
                <a:solidFill>
                  <a:srgbClr val="FF0000"/>
                </a:solidFill>
                <a:latin typeface="Comic Sans MS" pitchFamily="66" charset="0"/>
              </a:rPr>
              <a:t>και διόρθωση της μεταβολικής οξέωσης</a:t>
            </a:r>
          </a:p>
          <a:p>
            <a:pPr>
              <a:buFont typeface="Arial" pitchFamily="34" charset="0"/>
              <a:buChar char="•"/>
            </a:pPr>
            <a:r>
              <a:rPr lang="el-GR" sz="2000" dirty="0" smtClean="0">
                <a:solidFill>
                  <a:schemeClr val="accent5">
                    <a:lumMod val="25000"/>
                  </a:schemeClr>
                </a:solidFill>
                <a:latin typeface="Comic Sans MS" pitchFamily="66" charset="0"/>
              </a:rPr>
              <a:t>Η χρόνια οξέωση έχει καταστροφικές συνέπειες για τον </a:t>
            </a:r>
            <a:r>
              <a:rPr lang="el-GR" sz="2000" dirty="0" smtClean="0">
                <a:solidFill>
                  <a:srgbClr val="FF0000"/>
                </a:solidFill>
                <a:latin typeface="Comic Sans MS" pitchFamily="66" charset="0"/>
              </a:rPr>
              <a:t>μεταβολισμό των πρωτεϊνών, των υδατανθράκων και τα οστά</a:t>
            </a:r>
          </a:p>
          <a:p>
            <a:pPr>
              <a:buFont typeface="Arial" pitchFamily="34" charset="0"/>
              <a:buChar char="•"/>
            </a:pPr>
            <a:r>
              <a:rPr lang="el-GR" sz="2000" dirty="0" smtClean="0">
                <a:solidFill>
                  <a:srgbClr val="FF0000"/>
                </a:solidFill>
                <a:latin typeface="Comic Sans MS" pitchFamily="66" charset="0"/>
              </a:rPr>
              <a:t>Στα κλασικά διαλύματα </a:t>
            </a:r>
            <a:r>
              <a:rPr lang="el-GR" sz="2000" dirty="0" smtClean="0">
                <a:solidFill>
                  <a:schemeClr val="accent5">
                    <a:lumMod val="25000"/>
                  </a:schemeClr>
                </a:solidFill>
                <a:latin typeface="Comic Sans MS" pitchFamily="66" charset="0"/>
              </a:rPr>
              <a:t>της Π.Κ. χρησιμοποιείται το </a:t>
            </a:r>
            <a:r>
              <a:rPr lang="el-GR" sz="2000" dirty="0" smtClean="0">
                <a:solidFill>
                  <a:srgbClr val="FF0000"/>
                </a:solidFill>
                <a:latin typeface="Comic Sans MS" pitchFamily="66" charset="0"/>
              </a:rPr>
              <a:t>γαλακτικό</a:t>
            </a:r>
            <a:r>
              <a:rPr lang="el-GR" sz="2000" dirty="0" smtClean="0">
                <a:solidFill>
                  <a:schemeClr val="accent5">
                    <a:lumMod val="25000"/>
                  </a:schemeClr>
                </a:solidFill>
                <a:latin typeface="Comic Sans MS" pitchFamily="66" charset="0"/>
              </a:rPr>
              <a:t> που μετατρέπεται σε </a:t>
            </a:r>
            <a:r>
              <a:rPr lang="el-GR" sz="2000" dirty="0" err="1" smtClean="0">
                <a:solidFill>
                  <a:srgbClr val="FF0000"/>
                </a:solidFill>
                <a:latin typeface="Comic Sans MS" pitchFamily="66" charset="0"/>
              </a:rPr>
              <a:t>πυρουβικό</a:t>
            </a:r>
            <a:r>
              <a:rPr lang="el-GR" sz="2000" dirty="0" smtClean="0">
                <a:solidFill>
                  <a:schemeClr val="accent5">
                    <a:lumMod val="25000"/>
                  </a:schemeClr>
                </a:solidFill>
                <a:latin typeface="Comic Sans MS" pitchFamily="66" charset="0"/>
              </a:rPr>
              <a:t> στο ήπαρ (</a:t>
            </a:r>
            <a:r>
              <a:rPr lang="el-GR" sz="2000" dirty="0" err="1" smtClean="0">
                <a:solidFill>
                  <a:schemeClr val="accent5">
                    <a:lumMod val="25000"/>
                  </a:schemeClr>
                </a:solidFill>
                <a:latin typeface="Comic Sans MS" pitchFamily="66" charset="0"/>
              </a:rPr>
              <a:t>γλουκο</a:t>
            </a:r>
            <a:r>
              <a:rPr lang="el-GR" sz="2000" dirty="0" smtClean="0">
                <a:solidFill>
                  <a:schemeClr val="accent5">
                    <a:lumMod val="25000"/>
                  </a:schemeClr>
                </a:solidFill>
                <a:latin typeface="Comic Sans MS" pitchFamily="66" charset="0"/>
              </a:rPr>
              <a:t>-</a:t>
            </a:r>
            <a:r>
              <a:rPr lang="el-GR" sz="2000" dirty="0" err="1" smtClean="0">
                <a:solidFill>
                  <a:schemeClr val="accent5">
                    <a:lumMod val="25000"/>
                  </a:schemeClr>
                </a:solidFill>
                <a:latin typeface="Comic Sans MS" pitchFamily="66" charset="0"/>
              </a:rPr>
              <a:t>νεογέννεση</a:t>
            </a:r>
            <a:r>
              <a:rPr lang="el-GR" sz="2000" dirty="0" smtClean="0">
                <a:solidFill>
                  <a:schemeClr val="accent5">
                    <a:lumMod val="25000"/>
                  </a:schemeClr>
                </a:solidFill>
                <a:latin typeface="Comic Sans MS" pitchFamily="66" charset="0"/>
              </a:rPr>
              <a:t>) καταναλώνοντας ένα Η</a:t>
            </a:r>
            <a:r>
              <a:rPr lang="el-GR" sz="2000" baseline="30000" dirty="0" smtClean="0">
                <a:solidFill>
                  <a:schemeClr val="accent5">
                    <a:lumMod val="25000"/>
                  </a:schemeClr>
                </a:solidFill>
                <a:latin typeface="Comic Sans MS" pitchFamily="66" charset="0"/>
              </a:rPr>
              <a:t>+</a:t>
            </a:r>
            <a:r>
              <a:rPr lang="el-GR" sz="2000" dirty="0" smtClean="0">
                <a:solidFill>
                  <a:schemeClr val="accent5">
                    <a:lumMod val="25000"/>
                  </a:schemeClr>
                </a:solidFill>
                <a:latin typeface="Comic Sans MS" pitchFamily="66" charset="0"/>
              </a:rPr>
              <a:t> και παράγοντας ένα </a:t>
            </a:r>
            <a:r>
              <a:rPr lang="el-GR" sz="2000" baseline="30000" dirty="0" smtClean="0">
                <a:solidFill>
                  <a:schemeClr val="accent5">
                    <a:lumMod val="25000"/>
                  </a:schemeClr>
                </a:solidFill>
                <a:latin typeface="Comic Sans MS" pitchFamily="66" charset="0"/>
              </a:rPr>
              <a:t>–</a:t>
            </a:r>
            <a:r>
              <a:rPr lang="el-GR" sz="2000" dirty="0" smtClean="0">
                <a:solidFill>
                  <a:schemeClr val="accent5">
                    <a:lumMod val="25000"/>
                  </a:schemeClr>
                </a:solidFill>
                <a:latin typeface="Comic Sans MS" pitchFamily="66" charset="0"/>
              </a:rPr>
              <a:t> </a:t>
            </a:r>
            <a:r>
              <a:rPr lang="en-US" sz="2000" dirty="0" smtClean="0">
                <a:solidFill>
                  <a:schemeClr val="accent5">
                    <a:lumMod val="25000"/>
                  </a:schemeClr>
                </a:solidFill>
                <a:latin typeface="Comic Sans MS" pitchFamily="66" charset="0"/>
              </a:rPr>
              <a:t>HCO</a:t>
            </a:r>
            <a:r>
              <a:rPr lang="en-US" sz="2000" baseline="-25000" dirty="0" smtClean="0">
                <a:solidFill>
                  <a:schemeClr val="accent5">
                    <a:lumMod val="25000"/>
                  </a:schemeClr>
                </a:solidFill>
                <a:latin typeface="Comic Sans MS" pitchFamily="66" charset="0"/>
              </a:rPr>
              <a:t>3. </a:t>
            </a:r>
            <a:r>
              <a:rPr lang="el-GR" sz="2000" dirty="0" smtClean="0">
                <a:solidFill>
                  <a:schemeClr val="accent5">
                    <a:lumMod val="25000"/>
                  </a:schemeClr>
                </a:solidFill>
                <a:latin typeface="Comic Sans MS" pitchFamily="66" charset="0"/>
              </a:rPr>
              <a:t>Αρκετά διαλύματα σήμερα περιέχουν </a:t>
            </a:r>
            <a:r>
              <a:rPr lang="el-GR" sz="2000" baseline="30000" dirty="0" smtClean="0">
                <a:solidFill>
                  <a:schemeClr val="accent5">
                    <a:lumMod val="25000"/>
                  </a:schemeClr>
                </a:solidFill>
                <a:latin typeface="Comic Sans MS" pitchFamily="66" charset="0"/>
              </a:rPr>
              <a:t>–</a:t>
            </a:r>
            <a:r>
              <a:rPr lang="el-GR" sz="2000" dirty="0" smtClean="0">
                <a:solidFill>
                  <a:schemeClr val="accent5">
                    <a:lumMod val="25000"/>
                  </a:schemeClr>
                </a:solidFill>
                <a:latin typeface="Comic Sans MS" pitchFamily="66" charset="0"/>
              </a:rPr>
              <a:t> </a:t>
            </a:r>
            <a:r>
              <a:rPr lang="en-US" sz="2000" dirty="0" smtClean="0">
                <a:solidFill>
                  <a:schemeClr val="accent5">
                    <a:lumMod val="25000"/>
                  </a:schemeClr>
                </a:solidFill>
                <a:latin typeface="Comic Sans MS" pitchFamily="66" charset="0"/>
              </a:rPr>
              <a:t>HCO</a:t>
            </a:r>
            <a:r>
              <a:rPr lang="en-US" sz="2000" baseline="-25000" dirty="0" smtClean="0">
                <a:solidFill>
                  <a:schemeClr val="accent5">
                    <a:lumMod val="25000"/>
                  </a:schemeClr>
                </a:solidFill>
                <a:latin typeface="Comic Sans MS" pitchFamily="66" charset="0"/>
              </a:rPr>
              <a:t>3</a:t>
            </a:r>
            <a:endParaRPr lang="el-GR" sz="2000" baseline="-25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rgbClr val="FF0000"/>
                </a:solidFill>
                <a:latin typeface="Comic Sans MS" pitchFamily="66" charset="0"/>
              </a:rPr>
              <a:t>Η διόρθωση της οξέωσης </a:t>
            </a:r>
            <a:r>
              <a:rPr lang="el-GR" sz="2000" dirty="0" smtClean="0">
                <a:solidFill>
                  <a:schemeClr val="accent5">
                    <a:lumMod val="25000"/>
                  </a:schemeClr>
                </a:solidFill>
                <a:latin typeface="Comic Sans MS" pitchFamily="66" charset="0"/>
              </a:rPr>
              <a:t>εξαρτάται από </a:t>
            </a:r>
            <a:r>
              <a:rPr lang="el-GR" sz="2000" dirty="0" smtClean="0">
                <a:solidFill>
                  <a:srgbClr val="FF0000"/>
                </a:solidFill>
                <a:latin typeface="Comic Sans MS" pitchFamily="66" charset="0"/>
              </a:rPr>
              <a:t>τον ρυθμό απορρόφησης του γαλακτικού και τον ρυθμό μεταβολισμού του</a:t>
            </a:r>
            <a:r>
              <a:rPr lang="el-GR" sz="2000" dirty="0" smtClean="0">
                <a:solidFill>
                  <a:schemeClr val="accent5">
                    <a:lumMod val="25000"/>
                  </a:schemeClr>
                </a:solidFill>
                <a:latin typeface="Comic Sans MS" pitchFamily="66" charset="0"/>
              </a:rPr>
              <a:t> ή μόνο την απορρόφηση των </a:t>
            </a:r>
            <a:r>
              <a:rPr lang="el-GR" sz="2000" dirty="0" err="1" smtClean="0">
                <a:solidFill>
                  <a:schemeClr val="accent5">
                    <a:lumMod val="25000"/>
                  </a:schemeClr>
                </a:solidFill>
                <a:latin typeface="Comic Sans MS" pitchFamily="66" charset="0"/>
              </a:rPr>
              <a:t>διττανθρακικών</a:t>
            </a:r>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Οι </a:t>
            </a:r>
            <a:r>
              <a:rPr lang="en-US" sz="2000" dirty="0" smtClean="0">
                <a:solidFill>
                  <a:schemeClr val="accent5">
                    <a:lumMod val="25000"/>
                  </a:schemeClr>
                </a:solidFill>
                <a:latin typeface="Comic Sans MS" pitchFamily="66" charset="0"/>
              </a:rPr>
              <a:t>high transporters </a:t>
            </a:r>
            <a:r>
              <a:rPr lang="el-GR" sz="2000" dirty="0" smtClean="0">
                <a:solidFill>
                  <a:schemeClr val="accent5">
                    <a:lumMod val="25000"/>
                  </a:schemeClr>
                </a:solidFill>
                <a:latin typeface="Comic Sans MS" pitchFamily="66" charset="0"/>
              </a:rPr>
              <a:t>υπερτερούν ως προς την απορρόφηση</a:t>
            </a:r>
            <a:endParaRPr lang="en-US" sz="2000" dirty="0" smtClean="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   </a:t>
            </a:r>
            <a:endParaRPr lang="el-GR" sz="20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404664"/>
            <a:ext cx="8136904" cy="6278642"/>
          </a:xfrm>
          <a:prstGeom prst="rect">
            <a:avLst/>
          </a:prstGeom>
          <a:noFill/>
        </p:spPr>
        <p:txBody>
          <a:bodyPr wrap="square" rtlCol="0">
            <a:spAutoFit/>
          </a:bodyPr>
          <a:lstStyle/>
          <a:p>
            <a:pPr algn="ctr"/>
            <a:r>
              <a:rPr lang="el-GR" sz="2400" dirty="0" smtClean="0">
                <a:solidFill>
                  <a:schemeClr val="accent5">
                    <a:lumMod val="25000"/>
                  </a:schemeClr>
                </a:solidFill>
                <a:latin typeface="Comic Sans MS" pitchFamily="66" charset="0"/>
              </a:rPr>
              <a:t>Εισαγωγή (</a:t>
            </a:r>
            <a:r>
              <a:rPr lang="el-GR" sz="2400" dirty="0" err="1" smtClean="0">
                <a:solidFill>
                  <a:schemeClr val="accent5">
                    <a:lumMod val="25000"/>
                  </a:schemeClr>
                </a:solidFill>
                <a:latin typeface="Comic Sans MS" pitchFamily="66" charset="0"/>
              </a:rPr>
              <a:t>ιι</a:t>
            </a:r>
            <a:r>
              <a:rPr lang="el-GR" sz="2400" dirty="0" smtClean="0">
                <a:solidFill>
                  <a:schemeClr val="accent5">
                    <a:lumMod val="25000"/>
                  </a:schemeClr>
                </a:solidFill>
                <a:latin typeface="Comic Sans MS" pitchFamily="66" charset="0"/>
              </a:rPr>
              <a:t>)</a:t>
            </a:r>
          </a:p>
          <a:p>
            <a:pPr algn="ctr"/>
            <a:endParaRPr lang="el-GR" dirty="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Αν και </a:t>
            </a:r>
            <a:r>
              <a:rPr lang="el-GR" sz="2000" dirty="0" smtClean="0">
                <a:solidFill>
                  <a:srgbClr val="FF0000"/>
                </a:solidFill>
                <a:latin typeface="Comic Sans MS" pitchFamily="66" charset="0"/>
              </a:rPr>
              <a:t>η επάρκεια θεωρείται κρίσιμο μέγεθος για την επιβίωση </a:t>
            </a:r>
            <a:r>
              <a:rPr lang="el-GR" sz="2000" dirty="0" smtClean="0">
                <a:solidFill>
                  <a:schemeClr val="accent5">
                    <a:lumMod val="25000"/>
                  </a:schemeClr>
                </a:solidFill>
                <a:latin typeface="Comic Sans MS" pitchFamily="66" charset="0"/>
              </a:rPr>
              <a:t>του ασθενούς που υποβάλλεται σε </a:t>
            </a:r>
            <a:r>
              <a:rPr lang="el-GR" sz="2000" dirty="0" err="1" smtClean="0">
                <a:solidFill>
                  <a:schemeClr val="accent5">
                    <a:lumMod val="25000"/>
                  </a:schemeClr>
                </a:solidFill>
                <a:latin typeface="Comic Sans MS" pitchFamily="66" charset="0"/>
              </a:rPr>
              <a:t>εξωνεφρική</a:t>
            </a:r>
            <a:r>
              <a:rPr lang="el-GR" sz="2000" dirty="0" smtClean="0">
                <a:solidFill>
                  <a:schemeClr val="accent5">
                    <a:lumMod val="25000"/>
                  </a:schemeClr>
                </a:solidFill>
                <a:latin typeface="Comic Sans MS" pitchFamily="66" charset="0"/>
              </a:rPr>
              <a:t> κάθαρση, </a:t>
            </a:r>
            <a:r>
              <a:rPr lang="el-GR" sz="2000" dirty="0" smtClean="0">
                <a:solidFill>
                  <a:srgbClr val="FF0000"/>
                </a:solidFill>
                <a:latin typeface="Comic Sans MS" pitchFamily="66" charset="0"/>
              </a:rPr>
              <a:t>ο ορισμός της </a:t>
            </a:r>
            <a:r>
              <a:rPr lang="el-GR" sz="2000" dirty="0" smtClean="0">
                <a:solidFill>
                  <a:schemeClr val="accent5">
                    <a:lumMod val="25000"/>
                  </a:schemeClr>
                </a:solidFill>
                <a:latin typeface="Comic Sans MS" pitchFamily="66" charset="0"/>
              </a:rPr>
              <a:t>τόσο στην περιτοναϊκή κάθαρση όσο και την αιμοκάθαρση είναι </a:t>
            </a:r>
            <a:r>
              <a:rPr lang="el-GR" sz="2000" dirty="0" smtClean="0">
                <a:solidFill>
                  <a:srgbClr val="FF0000"/>
                </a:solidFill>
                <a:latin typeface="Comic Sans MS" pitchFamily="66" charset="0"/>
              </a:rPr>
              <a:t>προβληματικός</a:t>
            </a:r>
          </a:p>
          <a:p>
            <a:pPr>
              <a:buFont typeface="Arial" pitchFamily="34" charset="0"/>
              <a:buChar char="•"/>
            </a:pPr>
            <a:r>
              <a:rPr lang="el-GR" sz="2000" dirty="0" smtClean="0">
                <a:solidFill>
                  <a:schemeClr val="accent5">
                    <a:lumMod val="25000"/>
                  </a:schemeClr>
                </a:solidFill>
                <a:latin typeface="Comic Sans MS" pitchFamily="66" charset="0"/>
              </a:rPr>
              <a:t>Η </a:t>
            </a:r>
            <a:r>
              <a:rPr lang="en-US" sz="2000" dirty="0" smtClean="0">
                <a:solidFill>
                  <a:srgbClr val="FF0000"/>
                </a:solidFill>
                <a:latin typeface="Comic Sans MS" pitchFamily="66" charset="0"/>
              </a:rPr>
              <a:t>ADEQUACY</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προέρχεται από το λατινικό </a:t>
            </a:r>
            <a:r>
              <a:rPr lang="en-US" sz="2000" dirty="0" smtClean="0">
                <a:solidFill>
                  <a:srgbClr val="FF0000"/>
                </a:solidFill>
                <a:latin typeface="Comic Sans MS" pitchFamily="66" charset="0"/>
              </a:rPr>
              <a:t>ADEQUARE</a:t>
            </a:r>
            <a:r>
              <a:rPr lang="el-GR" sz="2000" dirty="0" smtClean="0">
                <a:solidFill>
                  <a:schemeClr val="accent5">
                    <a:lumMod val="25000"/>
                  </a:schemeClr>
                </a:solidFill>
                <a:latin typeface="Comic Sans MS" pitchFamily="66" charset="0"/>
              </a:rPr>
              <a:t> που σημαίνει </a:t>
            </a:r>
            <a:r>
              <a:rPr lang="en-US" sz="2000" dirty="0" smtClean="0">
                <a:solidFill>
                  <a:srgbClr val="FF0000"/>
                </a:solidFill>
                <a:latin typeface="Comic Sans MS" pitchFamily="66" charset="0"/>
              </a:rPr>
              <a:t>“to equalize”: </a:t>
            </a:r>
            <a:r>
              <a:rPr lang="el-GR" sz="2000" dirty="0" smtClean="0">
                <a:solidFill>
                  <a:schemeClr val="accent5">
                    <a:lumMod val="25000"/>
                  </a:schemeClr>
                </a:solidFill>
                <a:latin typeface="Comic Sans MS" pitchFamily="66" charset="0"/>
              </a:rPr>
              <a:t>σε μια ιδανική κατάσταση δηλαδή, ο χρόνιος νεφροπαθής θα έπρεπε να έχει τέτοια ποιότητα ζωής και επιβίωση σαν να μην είχε νεφρική ανεπάρκεια…</a:t>
            </a:r>
          </a:p>
          <a:p>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Ως </a:t>
            </a:r>
            <a:r>
              <a:rPr lang="el-GR" sz="2000" dirty="0" smtClean="0">
                <a:solidFill>
                  <a:srgbClr val="FF0000"/>
                </a:solidFill>
                <a:latin typeface="Comic Sans MS" pitchFamily="66" charset="0"/>
              </a:rPr>
              <a:t>«άριστη» (</a:t>
            </a:r>
            <a:r>
              <a:rPr lang="en-US" sz="2000" dirty="0" smtClean="0">
                <a:solidFill>
                  <a:srgbClr val="FF0000"/>
                </a:solidFill>
                <a:latin typeface="Comic Sans MS" pitchFamily="66" charset="0"/>
              </a:rPr>
              <a:t>optimal) </a:t>
            </a:r>
            <a:r>
              <a:rPr lang="el-GR" sz="2000" dirty="0" smtClean="0">
                <a:solidFill>
                  <a:srgbClr val="FF0000"/>
                </a:solidFill>
                <a:latin typeface="Comic Sans MS" pitchFamily="66" charset="0"/>
              </a:rPr>
              <a:t>ποσότητα κάθαρσης</a:t>
            </a:r>
            <a:r>
              <a:rPr lang="el-GR" sz="2000" dirty="0" smtClean="0">
                <a:solidFill>
                  <a:schemeClr val="accent5">
                    <a:lumMod val="25000"/>
                  </a:schemeClr>
                </a:solidFill>
                <a:latin typeface="Comic Sans MS" pitchFamily="66" charset="0"/>
              </a:rPr>
              <a:t>, θεωρείται αυτή που </a:t>
            </a:r>
            <a:r>
              <a:rPr lang="el-GR" sz="2000" dirty="0" smtClean="0">
                <a:solidFill>
                  <a:srgbClr val="FF0000"/>
                </a:solidFill>
                <a:latin typeface="Comic Sans MS" pitchFamily="66" charset="0"/>
              </a:rPr>
              <a:t>περαιτέρω αύξηση της δεν βελτιώνει την πρόγνωση </a:t>
            </a:r>
            <a:r>
              <a:rPr lang="el-GR" sz="2000" dirty="0" smtClean="0">
                <a:solidFill>
                  <a:schemeClr val="accent5">
                    <a:lumMod val="25000"/>
                  </a:schemeClr>
                </a:solidFill>
                <a:latin typeface="Comic Sans MS" pitchFamily="66" charset="0"/>
              </a:rPr>
              <a:t>του ασθενούς και συγχρόνως δεν επηρεάζει ιδιαίτερα αρνητικά την ποιότητα ζωής του</a:t>
            </a:r>
          </a:p>
          <a:p>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ΕΝΑΣ ΙΣΧΥΡΟΣ ΛΟΓΟΣ ΓΙΑ ΤΗΝ ΜΙΚΡΟΤΕΡΗ ΕΠΙΒΙΩΣΗ ΤΩΝ ΑΣΘΕΝΩΝ ΣΕ ΚΑΘΑΡΣΗ ΕΊΝΑΙ ΟΤΙ </a:t>
            </a:r>
            <a:r>
              <a:rPr lang="el-GR" sz="2000" dirty="0" smtClean="0">
                <a:solidFill>
                  <a:srgbClr val="FF0000"/>
                </a:solidFill>
                <a:latin typeface="Comic Sans MS" pitchFamily="66" charset="0"/>
              </a:rPr>
              <a:t>ΕΧΟΥΝ ΤΟΥΛΑΧΙΣΤΟΝ ΜΙΑ ΣΟΒΑΡΗ ΧΡΟΝΙΑ ΠΑΘΗΣΗ (ΝΕΦΡΙΚΗ ΑΝΕΠΑΡΚΕΙΑ)</a:t>
            </a:r>
            <a:r>
              <a:rPr lang="el-GR" sz="2000" dirty="0" smtClean="0">
                <a:solidFill>
                  <a:schemeClr val="accent5">
                    <a:lumMod val="25000"/>
                  </a:schemeClr>
                </a:solidFill>
                <a:latin typeface="Comic Sans MS" pitchFamily="66" charset="0"/>
              </a:rPr>
              <a:t> ΚΑΙ ΓΙ ΑΥΤΟ ΤΟ ΛΟΓΟ ΕΝΑΙ ΑΣΘΕΝΕΙΣ ΚΑΙ ΟΧΙ ΥΓΙΗ ΑΤΟΜΑ…</a:t>
            </a:r>
            <a:endParaRPr lang="el-GR" sz="20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188640"/>
            <a:ext cx="8064896" cy="6494085"/>
          </a:xfrm>
          <a:prstGeom prst="rect">
            <a:avLst/>
          </a:prstGeom>
          <a:noFill/>
        </p:spPr>
        <p:txBody>
          <a:bodyPr wrap="square" rtlCol="0">
            <a:spAutoFit/>
          </a:bodyPr>
          <a:lstStyle/>
          <a:p>
            <a:pPr marL="457200" indent="-457200"/>
            <a:r>
              <a:rPr lang="el-GR" sz="2400" dirty="0" smtClean="0">
                <a:solidFill>
                  <a:schemeClr val="accent5">
                    <a:lumMod val="25000"/>
                  </a:schemeClr>
                </a:solidFill>
                <a:latin typeface="Comic Sans MS" pitchFamily="66" charset="0"/>
              </a:rPr>
              <a:t>Ομαλοποίηση, παρακολούθηση, μη-συμμόρφωση</a:t>
            </a:r>
          </a:p>
          <a:p>
            <a:pPr marL="457200" indent="-457200"/>
            <a:endParaRPr lang="el-GR" sz="2400" dirty="0" smtClean="0">
              <a:solidFill>
                <a:schemeClr val="accent5">
                  <a:lumMod val="25000"/>
                </a:schemeClr>
              </a:solidFill>
              <a:latin typeface="Comic Sans MS" pitchFamily="66" charset="0"/>
            </a:endParaRPr>
          </a:p>
          <a:p>
            <a:pPr marL="457200" indent="-457200"/>
            <a:r>
              <a:rPr lang="el-GR" sz="2400" dirty="0" smtClean="0">
                <a:solidFill>
                  <a:schemeClr val="accent5">
                    <a:lumMod val="25000"/>
                  </a:schemeClr>
                </a:solidFill>
                <a:latin typeface="Comic Sans MS" pitchFamily="66" charset="0"/>
              </a:rPr>
              <a:t>Ομαλοποίηση </a:t>
            </a:r>
            <a:r>
              <a:rPr lang="en-US" sz="2400" dirty="0" err="1" smtClean="0">
                <a:solidFill>
                  <a:schemeClr val="accent5">
                    <a:lumMod val="25000"/>
                  </a:schemeClr>
                </a:solidFill>
                <a:latin typeface="Comic Sans MS" pitchFamily="66" charset="0"/>
              </a:rPr>
              <a:t>kt</a:t>
            </a:r>
            <a:r>
              <a:rPr lang="en-US" sz="2400" dirty="0" smtClean="0">
                <a:solidFill>
                  <a:schemeClr val="accent5">
                    <a:lumMod val="25000"/>
                  </a:schemeClr>
                </a:solidFill>
                <a:latin typeface="Comic Sans MS" pitchFamily="66" charset="0"/>
              </a:rPr>
              <a:t>/V V</a:t>
            </a:r>
            <a:r>
              <a:rPr lang="el-GR" sz="2400" dirty="0" smtClean="0">
                <a:solidFill>
                  <a:schemeClr val="accent5">
                    <a:lumMod val="25000"/>
                  </a:schemeClr>
                </a:solidFill>
                <a:latin typeface="Comic Sans MS" pitchFamily="66" charset="0"/>
              </a:rPr>
              <a:t>ς προς το σωματικό βάρος</a:t>
            </a:r>
          </a:p>
          <a:p>
            <a:pPr marL="457200" indent="-457200"/>
            <a:r>
              <a:rPr lang="el-GR" sz="2000" dirty="0" smtClean="0">
                <a:solidFill>
                  <a:schemeClr val="accent5">
                    <a:lumMod val="25000"/>
                  </a:schemeClr>
                </a:solidFill>
                <a:latin typeface="Comic Sans MS" pitchFamily="66" charset="0"/>
              </a:rPr>
              <a:t>Ο όγκος κατανομής</a:t>
            </a:r>
            <a:r>
              <a:rPr lang="en-US" sz="2000" dirty="0" smtClean="0">
                <a:solidFill>
                  <a:schemeClr val="accent5">
                    <a:lumMod val="25000"/>
                  </a:schemeClr>
                </a:solidFill>
                <a:latin typeface="Comic Sans MS" pitchFamily="66" charset="0"/>
              </a:rPr>
              <a:t> (V)</a:t>
            </a:r>
            <a:r>
              <a:rPr lang="el-GR" sz="2000" dirty="0" smtClean="0">
                <a:solidFill>
                  <a:schemeClr val="accent5">
                    <a:lumMod val="25000"/>
                  </a:schemeClr>
                </a:solidFill>
                <a:latin typeface="Comic Sans MS" pitchFamily="66" charset="0"/>
              </a:rPr>
              <a:t> πρέπει να υπολογίζεται από τύπους</a:t>
            </a:r>
          </a:p>
          <a:p>
            <a:pPr marL="457200" indent="-457200"/>
            <a:r>
              <a:rPr lang="el-GR" sz="2000" dirty="0" smtClean="0">
                <a:solidFill>
                  <a:schemeClr val="accent5">
                    <a:lumMod val="25000"/>
                  </a:schemeClr>
                </a:solidFill>
                <a:latin typeface="Comic Sans MS" pitchFamily="66" charset="0"/>
              </a:rPr>
              <a:t>Σωματικό βάρος </a:t>
            </a:r>
            <a:r>
              <a:rPr lang="el-GR" sz="2000" dirty="0" smtClean="0">
                <a:solidFill>
                  <a:srgbClr val="FF0000"/>
                </a:solidFill>
                <a:latin typeface="Comic Sans MS" pitchFamily="66" charset="0"/>
              </a:rPr>
              <a:t>επί παχυσαρκίας ή </a:t>
            </a:r>
            <a:r>
              <a:rPr lang="el-GR" sz="2000" dirty="0" err="1" smtClean="0">
                <a:solidFill>
                  <a:srgbClr val="FF0000"/>
                </a:solidFill>
                <a:latin typeface="Comic Sans MS" pitchFamily="66" charset="0"/>
              </a:rPr>
              <a:t>υποθρεψίας</a:t>
            </a:r>
            <a:r>
              <a:rPr lang="el-GR" sz="2000" dirty="0" smtClean="0">
                <a:solidFill>
                  <a:srgbClr val="FF0000"/>
                </a:solidFill>
                <a:latin typeface="Comic Sans MS" pitchFamily="66" charset="0"/>
              </a:rPr>
              <a:t> </a:t>
            </a:r>
            <a:r>
              <a:rPr lang="el-GR" sz="2000" dirty="0" smtClean="0">
                <a:solidFill>
                  <a:schemeClr val="accent5">
                    <a:lumMod val="25000"/>
                  </a:schemeClr>
                </a:solidFill>
                <a:latin typeface="Comic Sans MS" pitchFamily="66" charset="0"/>
              </a:rPr>
              <a:t>μπορεί να οδηγήσει σε σημαντική </a:t>
            </a:r>
            <a:r>
              <a:rPr lang="el-GR" sz="2000" dirty="0" err="1" smtClean="0">
                <a:solidFill>
                  <a:srgbClr val="FF0000"/>
                </a:solidFill>
                <a:latin typeface="Comic Sans MS" pitchFamily="66" charset="0"/>
              </a:rPr>
              <a:t>ύπο</a:t>
            </a:r>
            <a:r>
              <a:rPr lang="el-GR" sz="2000" dirty="0" smtClean="0">
                <a:solidFill>
                  <a:srgbClr val="FF0000"/>
                </a:solidFill>
                <a:latin typeface="Comic Sans MS" pitchFamily="66" charset="0"/>
              </a:rPr>
              <a:t>- ή </a:t>
            </a:r>
            <a:r>
              <a:rPr lang="el-GR" sz="2000" dirty="0" err="1" smtClean="0">
                <a:solidFill>
                  <a:srgbClr val="FF0000"/>
                </a:solidFill>
                <a:latin typeface="Comic Sans MS" pitchFamily="66" charset="0"/>
              </a:rPr>
              <a:t>ύπερ</a:t>
            </a:r>
            <a:r>
              <a:rPr lang="el-GR" sz="2000" dirty="0" smtClean="0">
                <a:solidFill>
                  <a:srgbClr val="FF0000"/>
                </a:solidFill>
                <a:latin typeface="Comic Sans MS" pitchFamily="66" charset="0"/>
              </a:rPr>
              <a:t>-εκτίμηση </a:t>
            </a:r>
            <a:r>
              <a:rPr lang="el-GR" sz="2000" dirty="0" smtClean="0">
                <a:solidFill>
                  <a:schemeClr val="accent5">
                    <a:lumMod val="25000"/>
                  </a:schemeClr>
                </a:solidFill>
                <a:latin typeface="Comic Sans MS" pitchFamily="66" charset="0"/>
              </a:rPr>
              <a:t>της επάρκειας της κάθαρσης</a:t>
            </a:r>
          </a:p>
          <a:p>
            <a:pPr marL="457200" indent="-457200"/>
            <a:r>
              <a:rPr lang="el-GR" sz="2000" dirty="0" smtClean="0">
                <a:solidFill>
                  <a:schemeClr val="accent5">
                    <a:lumMod val="25000"/>
                  </a:schemeClr>
                </a:solidFill>
                <a:latin typeface="Comic Sans MS" pitchFamily="66" charset="0"/>
              </a:rPr>
              <a:t>Έχει προταθεί, οι υπολογισμοί για την επάρκεια να γίνονται χρησιμοποιώντας σταθερά το ίδιο, </a:t>
            </a:r>
            <a:r>
              <a:rPr lang="el-GR" sz="2000" dirty="0" smtClean="0">
                <a:solidFill>
                  <a:srgbClr val="FF0000"/>
                </a:solidFill>
                <a:latin typeface="Comic Sans MS" pitchFamily="66" charset="0"/>
              </a:rPr>
              <a:t>ιδανικό, σωματικό βάρος </a:t>
            </a:r>
            <a:r>
              <a:rPr lang="el-GR" sz="2000" dirty="0" smtClean="0">
                <a:solidFill>
                  <a:schemeClr val="accent5">
                    <a:lumMod val="25000"/>
                  </a:schemeClr>
                </a:solidFill>
                <a:latin typeface="Comic Sans MS" pitchFamily="66" charset="0"/>
              </a:rPr>
              <a:t>(</a:t>
            </a:r>
            <a:r>
              <a:rPr lang="en-US" sz="2000" dirty="0" smtClean="0">
                <a:solidFill>
                  <a:schemeClr val="accent5">
                    <a:lumMod val="25000"/>
                  </a:schemeClr>
                </a:solidFill>
                <a:latin typeface="Comic Sans MS" pitchFamily="66" charset="0"/>
              </a:rPr>
              <a:t>BMI 19-25)</a:t>
            </a:r>
          </a:p>
          <a:p>
            <a:pPr marL="457200" indent="-457200"/>
            <a:endParaRPr lang="en-US" sz="2000" dirty="0" smtClean="0">
              <a:solidFill>
                <a:schemeClr val="accent5">
                  <a:lumMod val="25000"/>
                </a:schemeClr>
              </a:solidFill>
              <a:latin typeface="Comic Sans MS" pitchFamily="66" charset="0"/>
            </a:endParaRPr>
          </a:p>
          <a:p>
            <a:pPr marL="457200" indent="-457200"/>
            <a:r>
              <a:rPr lang="el-GR" sz="2000" dirty="0" smtClean="0">
                <a:solidFill>
                  <a:schemeClr val="accent5">
                    <a:lumMod val="25000"/>
                  </a:schemeClr>
                </a:solidFill>
                <a:latin typeface="Comic Sans MS" pitchFamily="66" charset="0"/>
              </a:rPr>
              <a:t> </a:t>
            </a:r>
            <a:r>
              <a:rPr lang="el-GR" sz="2400" dirty="0" smtClean="0">
                <a:solidFill>
                  <a:schemeClr val="accent5">
                    <a:lumMod val="25000"/>
                  </a:schemeClr>
                </a:solidFill>
                <a:latin typeface="Comic Sans MS" pitchFamily="66" charset="0"/>
              </a:rPr>
              <a:t>Παρακολούθηση: </a:t>
            </a:r>
            <a:r>
              <a:rPr lang="el-GR" sz="2000" dirty="0" smtClean="0">
                <a:solidFill>
                  <a:schemeClr val="accent5">
                    <a:lumMod val="25000"/>
                  </a:schemeClr>
                </a:solidFill>
                <a:latin typeface="Comic Sans MS" pitchFamily="66" charset="0"/>
              </a:rPr>
              <a:t>οι τρέχουσες συστάσεις είναι για μέτρηση </a:t>
            </a:r>
            <a:r>
              <a:rPr lang="el-GR" sz="2000" dirty="0" smtClean="0">
                <a:solidFill>
                  <a:srgbClr val="FF0000"/>
                </a:solidFill>
                <a:latin typeface="Comic Sans MS" pitchFamily="66" charset="0"/>
              </a:rPr>
              <a:t>κάθε 4 μήνες</a:t>
            </a:r>
            <a:r>
              <a:rPr lang="el-GR" sz="2000" dirty="0" smtClean="0">
                <a:solidFill>
                  <a:schemeClr val="accent5">
                    <a:lumMod val="25000"/>
                  </a:schemeClr>
                </a:solidFill>
                <a:latin typeface="Comic Sans MS" pitchFamily="66" charset="0"/>
              </a:rPr>
              <a:t> και μέσα σε ένα μήνα από οποιαδήποτε αλλαγή σχήματος</a:t>
            </a:r>
          </a:p>
          <a:p>
            <a:pPr marL="457200" indent="-457200"/>
            <a:endParaRPr lang="el-GR" sz="2000" dirty="0" smtClean="0">
              <a:solidFill>
                <a:schemeClr val="accent5">
                  <a:lumMod val="25000"/>
                </a:schemeClr>
              </a:solidFill>
              <a:latin typeface="Comic Sans MS" pitchFamily="66" charset="0"/>
            </a:endParaRPr>
          </a:p>
          <a:p>
            <a:pPr marL="457200" indent="-457200"/>
            <a:r>
              <a:rPr lang="el-GR" sz="2400" dirty="0" smtClean="0">
                <a:solidFill>
                  <a:schemeClr val="accent5">
                    <a:lumMod val="25000"/>
                  </a:schemeClr>
                </a:solidFill>
                <a:latin typeface="Comic Sans MS" pitchFamily="66" charset="0"/>
              </a:rPr>
              <a:t>Μη-συμμόρφωση:</a:t>
            </a:r>
            <a:r>
              <a:rPr lang="el-GR" sz="2000" dirty="0" smtClean="0">
                <a:solidFill>
                  <a:schemeClr val="accent5">
                    <a:lumMod val="25000"/>
                  </a:schemeClr>
                </a:solidFill>
                <a:latin typeface="Comic Sans MS" pitchFamily="66" charset="0"/>
              </a:rPr>
              <a:t> ως κατ οίκον θεραπεία, μπορεί να παρατηρηθεί.</a:t>
            </a:r>
          </a:p>
          <a:p>
            <a:pPr marL="457200" indent="-457200"/>
            <a:endParaRPr lang="el-GR" sz="2000" dirty="0" smtClean="0">
              <a:solidFill>
                <a:schemeClr val="accent5">
                  <a:lumMod val="25000"/>
                </a:schemeClr>
              </a:solidFill>
              <a:latin typeface="Comic Sans MS" pitchFamily="66" charset="0"/>
            </a:endParaRPr>
          </a:p>
          <a:p>
            <a:pPr marL="457200" indent="-457200"/>
            <a:r>
              <a:rPr lang="el-GR" sz="2000" dirty="0" smtClean="0">
                <a:solidFill>
                  <a:schemeClr val="accent5">
                    <a:lumMod val="25000"/>
                  </a:schemeClr>
                </a:solidFill>
                <a:latin typeface="Comic Sans MS" pitchFamily="66" charset="0"/>
              </a:rPr>
              <a:t>Ένας βασικός λόγος μη-συμμόρφωσης: σχήματα που δεν λαμβάνουν υπόψη τον </a:t>
            </a:r>
            <a:r>
              <a:rPr lang="el-GR" sz="2000" dirty="0" smtClean="0">
                <a:solidFill>
                  <a:srgbClr val="FF0000"/>
                </a:solidFill>
                <a:latin typeface="Comic Sans MS" pitchFamily="66" charset="0"/>
              </a:rPr>
              <a:t>τρόπο ζωής του ασθενούς </a:t>
            </a:r>
            <a:r>
              <a:rPr lang="el-GR" sz="2000" dirty="0" smtClean="0">
                <a:solidFill>
                  <a:schemeClr val="accent5">
                    <a:lumMod val="25000"/>
                  </a:schemeClr>
                </a:solidFill>
                <a:latin typeface="Comic Sans MS" pitchFamily="66" charset="0"/>
              </a:rPr>
              <a:t>π.χ.</a:t>
            </a:r>
          </a:p>
          <a:p>
            <a:pPr marL="457200" indent="-457200">
              <a:buFont typeface="Arial" pitchFamily="34" charset="0"/>
              <a:buChar char="•"/>
            </a:pPr>
            <a:r>
              <a:rPr lang="el-GR" sz="2000" dirty="0" smtClean="0">
                <a:solidFill>
                  <a:schemeClr val="accent5">
                    <a:lumMod val="25000"/>
                  </a:schemeClr>
                </a:solidFill>
                <a:latin typeface="Comic Sans MS" pitchFamily="66" charset="0"/>
              </a:rPr>
              <a:t>5 αλλαγές σε </a:t>
            </a:r>
            <a:r>
              <a:rPr lang="en-US" sz="2000" dirty="0" smtClean="0">
                <a:solidFill>
                  <a:schemeClr val="accent5">
                    <a:lumMod val="25000"/>
                  </a:schemeClr>
                </a:solidFill>
                <a:latin typeface="Comic Sans MS" pitchFamily="66" charset="0"/>
              </a:rPr>
              <a:t>CAPD</a:t>
            </a:r>
          </a:p>
          <a:p>
            <a:pPr marL="457200" indent="-457200">
              <a:buFont typeface="Arial" pitchFamily="34" charset="0"/>
              <a:buChar char="•"/>
            </a:pPr>
            <a:r>
              <a:rPr lang="en-US" sz="2000" dirty="0" smtClean="0">
                <a:solidFill>
                  <a:schemeClr val="accent5">
                    <a:lumMod val="25000"/>
                  </a:schemeClr>
                </a:solidFill>
                <a:latin typeface="Comic Sans MS" pitchFamily="66" charset="0"/>
              </a:rPr>
              <a:t>9-10</a:t>
            </a:r>
            <a:r>
              <a:rPr lang="el-GR" sz="2000" dirty="0" smtClean="0">
                <a:solidFill>
                  <a:schemeClr val="accent5">
                    <a:lumMod val="25000"/>
                  </a:schemeClr>
                </a:solidFill>
                <a:latin typeface="Comic Sans MS" pitchFamily="66" charset="0"/>
              </a:rPr>
              <a:t> ώρες σε </a:t>
            </a:r>
            <a:r>
              <a:rPr lang="en-US" sz="2000" dirty="0" smtClean="0">
                <a:solidFill>
                  <a:schemeClr val="accent5">
                    <a:lumMod val="25000"/>
                  </a:schemeClr>
                </a:solidFill>
                <a:latin typeface="Comic Sans MS" pitchFamily="66" charset="0"/>
              </a:rPr>
              <a:t>APD: </a:t>
            </a:r>
            <a:r>
              <a:rPr lang="el-GR" sz="2000" dirty="0" smtClean="0">
                <a:solidFill>
                  <a:schemeClr val="accent5">
                    <a:lumMod val="25000"/>
                  </a:schemeClr>
                </a:solidFill>
                <a:latin typeface="Comic Sans MS" pitchFamily="66" charset="0"/>
              </a:rPr>
              <a:t>καθήλωση στο κρεβάτι, αργή πρωινή έγερση με συνέπειες για το καθημερινό πρόγραμμα  </a:t>
            </a:r>
            <a:endParaRPr lang="el-GR" sz="20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 calcmode="lin" valueType="num">
                                      <p:cBhvr additive="base">
                                        <p:cTn id="3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 calcmode="lin" valueType="num">
                                      <p:cBhvr additive="base">
                                        <p:cTn id="47" dur="500" fill="hold"/>
                                        <p:tgtEl>
                                          <p:spTgt spid="2">
                                            <p:txEl>
                                              <p:pRg st="13" end="1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5790" y="116632"/>
            <a:ext cx="8136904" cy="6432530"/>
          </a:xfrm>
          <a:prstGeom prst="rect">
            <a:avLst/>
          </a:prstGeom>
          <a:noFill/>
        </p:spPr>
        <p:txBody>
          <a:bodyPr wrap="square" rtlCol="0">
            <a:spAutoFit/>
          </a:bodyPr>
          <a:lstStyle/>
          <a:p>
            <a:pPr algn="ctr"/>
            <a:r>
              <a:rPr lang="el-GR" sz="2800" dirty="0" smtClean="0">
                <a:solidFill>
                  <a:schemeClr val="accent5">
                    <a:lumMod val="25000"/>
                  </a:schemeClr>
                </a:solidFill>
                <a:latin typeface="Comic Sans MS" pitchFamily="66" charset="0"/>
              </a:rPr>
              <a:t>Συνταγογράφηση της Π.Κ.</a:t>
            </a:r>
          </a:p>
          <a:p>
            <a:endParaRPr lang="el-GR" sz="2400" dirty="0">
              <a:solidFill>
                <a:schemeClr val="accent5">
                  <a:lumMod val="25000"/>
                </a:schemeClr>
              </a:solidFill>
              <a:latin typeface="Comic Sans MS" pitchFamily="66" charset="0"/>
            </a:endParaRPr>
          </a:p>
          <a:p>
            <a:r>
              <a:rPr lang="el-GR" sz="2400" b="1" dirty="0" smtClean="0">
                <a:solidFill>
                  <a:schemeClr val="accent5">
                    <a:lumMod val="25000"/>
                  </a:schemeClr>
                </a:solidFill>
                <a:latin typeface="Comic Sans MS" pitchFamily="66" charset="0"/>
              </a:rPr>
              <a:t>Χρονική στιγμή έναρξης της Π.Κ.</a:t>
            </a:r>
          </a:p>
          <a:p>
            <a:pPr marL="342900" indent="-342900">
              <a:buFont typeface="Arial" pitchFamily="34" charset="0"/>
              <a:buChar char="•"/>
            </a:pPr>
            <a:r>
              <a:rPr lang="el-GR" sz="2000" dirty="0" smtClean="0">
                <a:solidFill>
                  <a:srgbClr val="FF0000"/>
                </a:solidFill>
                <a:latin typeface="Comic Sans MS" pitchFamily="66" charset="0"/>
              </a:rPr>
              <a:t>Κλινικές οδηγίες </a:t>
            </a:r>
            <a:r>
              <a:rPr lang="el-GR" sz="2000" dirty="0" smtClean="0">
                <a:solidFill>
                  <a:schemeClr val="accent5">
                    <a:lumMod val="25000"/>
                  </a:schemeClr>
                </a:solidFill>
                <a:latin typeface="Comic Sans MS" pitchFamily="66" charset="0"/>
              </a:rPr>
              <a:t>για έναρξη της κάθαρσης βάσει της υπολειπόμενης νεφρικής λειτουργίας </a:t>
            </a:r>
            <a:r>
              <a:rPr lang="en-US" sz="2000" dirty="0" smtClean="0">
                <a:solidFill>
                  <a:schemeClr val="accent5">
                    <a:lumMod val="25000"/>
                  </a:schemeClr>
                </a:solidFill>
                <a:latin typeface="Comic Sans MS" pitchFamily="66" charset="0"/>
              </a:rPr>
              <a:t>(GFR) </a:t>
            </a:r>
            <a:r>
              <a:rPr lang="el-GR" sz="2000" dirty="0" smtClean="0">
                <a:solidFill>
                  <a:srgbClr val="FF0000"/>
                </a:solidFill>
                <a:latin typeface="Comic Sans MS" pitchFamily="66" charset="0"/>
              </a:rPr>
              <a:t>δεν υπάρχουν</a:t>
            </a:r>
          </a:p>
          <a:p>
            <a:pPr marL="342900" indent="-342900">
              <a:buFont typeface="Arial" pitchFamily="34" charset="0"/>
              <a:buChar char="•"/>
            </a:pPr>
            <a:r>
              <a:rPr lang="el-GR" sz="2000" dirty="0" smtClean="0">
                <a:solidFill>
                  <a:srgbClr val="FF0000"/>
                </a:solidFill>
                <a:latin typeface="Comic Sans MS" pitchFamily="66" charset="0"/>
              </a:rPr>
              <a:t>Οι παραδοσιακές κλινικές ενδείξεις </a:t>
            </a:r>
            <a:r>
              <a:rPr lang="el-GR" sz="2000" dirty="0" smtClean="0">
                <a:solidFill>
                  <a:schemeClr val="accent5">
                    <a:lumMod val="25000"/>
                  </a:schemeClr>
                </a:solidFill>
                <a:latin typeface="Comic Sans MS" pitchFamily="66" charset="0"/>
              </a:rPr>
              <a:t>έναρξης, δεν αμφισβητούνται: </a:t>
            </a:r>
            <a:r>
              <a:rPr lang="el-GR" sz="2000" dirty="0" smtClean="0">
                <a:solidFill>
                  <a:srgbClr val="FF0000"/>
                </a:solidFill>
                <a:latin typeface="Comic Sans MS" pitchFamily="66" charset="0"/>
              </a:rPr>
              <a:t>περικαρδίτιδα, εγκεφαλοπάθεια, επιμένουσα υπερκαλιαιμία, ναυτία, έμμετοι, υπερφόρτωση με υγρά.</a:t>
            </a:r>
          </a:p>
          <a:p>
            <a:pPr marL="342900" indent="-342900">
              <a:buFont typeface="Arial" pitchFamily="34" charset="0"/>
              <a:buChar char="•"/>
            </a:pPr>
            <a:r>
              <a:rPr lang="el-GR" sz="2000" dirty="0" smtClean="0">
                <a:solidFill>
                  <a:schemeClr val="accent5">
                    <a:lumMod val="25000"/>
                  </a:schemeClr>
                </a:solidFill>
                <a:latin typeface="Comic Sans MS" pitchFamily="66" charset="0"/>
              </a:rPr>
              <a:t> Άλλες σχετικές κλινικές ενδείξεις</a:t>
            </a:r>
            <a:r>
              <a:rPr lang="el-GR" sz="2000" dirty="0" smtClean="0">
                <a:solidFill>
                  <a:srgbClr val="FF0000"/>
                </a:solidFill>
                <a:latin typeface="Comic Sans MS" pitchFamily="66" charset="0"/>
              </a:rPr>
              <a:t>: απώλεια βάρους, υποθρεψία</a:t>
            </a:r>
          </a:p>
          <a:p>
            <a:pPr marL="342900" indent="-342900">
              <a:buFont typeface="Arial" pitchFamily="34" charset="0"/>
              <a:buChar char="•"/>
            </a:pPr>
            <a:r>
              <a:rPr lang="el-GR" sz="2000" dirty="0" smtClean="0">
                <a:solidFill>
                  <a:schemeClr val="accent5">
                    <a:lumMod val="25000"/>
                  </a:schemeClr>
                </a:solidFill>
                <a:latin typeface="Comic Sans MS" pitchFamily="66" charset="0"/>
              </a:rPr>
              <a:t>Το </a:t>
            </a:r>
            <a:r>
              <a:rPr lang="en-US" sz="2000" dirty="0" smtClean="0">
                <a:solidFill>
                  <a:schemeClr val="accent5">
                    <a:lumMod val="25000"/>
                  </a:schemeClr>
                </a:solidFill>
                <a:latin typeface="Comic Sans MS" pitchFamily="66" charset="0"/>
              </a:rPr>
              <a:t>GFR </a:t>
            </a:r>
            <a:r>
              <a:rPr lang="el-GR" sz="2000" dirty="0" smtClean="0">
                <a:solidFill>
                  <a:schemeClr val="accent5">
                    <a:lumMod val="25000"/>
                  </a:schemeClr>
                </a:solidFill>
                <a:latin typeface="Comic Sans MS" pitchFamily="66" charset="0"/>
              </a:rPr>
              <a:t>έναρξης στην </a:t>
            </a:r>
            <a:r>
              <a:rPr lang="en-US" sz="2000" dirty="0" smtClean="0">
                <a:solidFill>
                  <a:schemeClr val="accent5">
                    <a:lumMod val="25000"/>
                  </a:schemeClr>
                </a:solidFill>
                <a:latin typeface="Comic Sans MS" pitchFamily="66" charset="0"/>
              </a:rPr>
              <a:t>CANUSA (</a:t>
            </a:r>
            <a:r>
              <a:rPr lang="el-GR" sz="2000" dirty="0" smtClean="0">
                <a:solidFill>
                  <a:schemeClr val="accent5">
                    <a:lumMod val="25000"/>
                  </a:schemeClr>
                </a:solidFill>
                <a:latin typeface="Comic Sans MS" pitchFamily="66" charset="0"/>
              </a:rPr>
              <a:t>1994)</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ήταν 3.</a:t>
            </a:r>
            <a:r>
              <a:rPr lang="en-US" sz="2000" dirty="0" smtClean="0">
                <a:solidFill>
                  <a:schemeClr val="accent5">
                    <a:lumMod val="25000"/>
                  </a:schemeClr>
                </a:solidFill>
                <a:latin typeface="Comic Sans MS" pitchFamily="66" charset="0"/>
              </a:rPr>
              <a:t>8</a:t>
            </a:r>
            <a:r>
              <a:rPr lang="el-GR" sz="2000" dirty="0" smtClean="0">
                <a:solidFill>
                  <a:schemeClr val="accent5">
                    <a:lumMod val="25000"/>
                  </a:schemeClr>
                </a:solidFill>
                <a:latin typeface="Comic Sans MS" pitchFamily="66" charset="0"/>
              </a:rPr>
              <a:t> </a:t>
            </a:r>
            <a:r>
              <a:rPr lang="en-US" sz="2000" dirty="0" smtClean="0">
                <a:solidFill>
                  <a:schemeClr val="accent5">
                    <a:lumMod val="25000"/>
                  </a:schemeClr>
                </a:solidFill>
                <a:latin typeface="Comic Sans MS" pitchFamily="66" charset="0"/>
              </a:rPr>
              <a:t>ml/min</a:t>
            </a:r>
          </a:p>
          <a:p>
            <a:pPr marL="342900" indent="-342900">
              <a:buFont typeface="Arial" pitchFamily="34" charset="0"/>
              <a:buChar char="•"/>
            </a:pPr>
            <a:r>
              <a:rPr lang="el-GR" sz="2000" dirty="0" smtClean="0">
                <a:solidFill>
                  <a:schemeClr val="accent5">
                    <a:lumMod val="25000"/>
                  </a:schemeClr>
                </a:solidFill>
                <a:latin typeface="Comic Sans MS" pitchFamily="66" charset="0"/>
              </a:rPr>
              <a:t>Από τότε </a:t>
            </a:r>
            <a:r>
              <a:rPr lang="el-GR" sz="2000" dirty="0" smtClean="0">
                <a:solidFill>
                  <a:srgbClr val="FF0000"/>
                </a:solidFill>
                <a:latin typeface="Comic Sans MS" pitchFamily="66" charset="0"/>
              </a:rPr>
              <a:t>υπάρχει τάση η έναρξη να γίνεται σε υψηλότερα επίπεδα </a:t>
            </a:r>
            <a:r>
              <a:rPr lang="en-US" sz="2000" dirty="0" smtClean="0">
                <a:solidFill>
                  <a:srgbClr val="FF0000"/>
                </a:solidFill>
                <a:latin typeface="Comic Sans MS" pitchFamily="66" charset="0"/>
              </a:rPr>
              <a:t>GFR</a:t>
            </a:r>
          </a:p>
          <a:p>
            <a:pPr marL="342900" indent="-342900">
              <a:buFont typeface="Arial" pitchFamily="34" charset="0"/>
              <a:buChar char="•"/>
            </a:pPr>
            <a:r>
              <a:rPr lang="el-GR" sz="2000" dirty="0" smtClean="0">
                <a:solidFill>
                  <a:schemeClr val="accent5">
                    <a:lumMod val="25000"/>
                  </a:schemeClr>
                </a:solidFill>
                <a:latin typeface="Comic Sans MS" pitchFamily="66" charset="0"/>
              </a:rPr>
              <a:t>Ειδικά για τους </a:t>
            </a:r>
            <a:r>
              <a:rPr lang="el-GR" sz="2000" dirty="0" smtClean="0">
                <a:solidFill>
                  <a:srgbClr val="FF0000"/>
                </a:solidFill>
                <a:latin typeface="Comic Sans MS" pitchFamily="66" charset="0"/>
              </a:rPr>
              <a:t>ασθενείς με σοβαρή συν-νοσηρότητα</a:t>
            </a:r>
            <a:r>
              <a:rPr lang="el-GR" sz="2000" dirty="0" smtClean="0">
                <a:solidFill>
                  <a:schemeClr val="accent5">
                    <a:lumMod val="25000"/>
                  </a:schemeClr>
                </a:solidFill>
                <a:latin typeface="Comic Sans MS" pitchFamily="66" charset="0"/>
              </a:rPr>
              <a:t>, το</a:t>
            </a:r>
            <a:r>
              <a:rPr lang="en-US" sz="2000" dirty="0" smtClean="0">
                <a:solidFill>
                  <a:schemeClr val="accent5">
                    <a:lumMod val="25000"/>
                  </a:schemeClr>
                </a:solidFill>
                <a:latin typeface="Comic Sans MS" pitchFamily="66" charset="0"/>
              </a:rPr>
              <a:t> </a:t>
            </a:r>
            <a:r>
              <a:rPr lang="en-US" sz="2000" dirty="0" smtClean="0">
                <a:solidFill>
                  <a:srgbClr val="FF0000"/>
                </a:solidFill>
                <a:latin typeface="Comic Sans MS" pitchFamily="66" charset="0"/>
              </a:rPr>
              <a:t>GFR </a:t>
            </a:r>
            <a:r>
              <a:rPr lang="el-GR" sz="2000" dirty="0" smtClean="0">
                <a:solidFill>
                  <a:srgbClr val="FF0000"/>
                </a:solidFill>
                <a:latin typeface="Comic Sans MS" pitchFamily="66" charset="0"/>
              </a:rPr>
              <a:t>έναρξης είναι το πιο υψηλό</a:t>
            </a:r>
            <a:r>
              <a:rPr lang="el-GR" sz="2000" dirty="0" smtClean="0">
                <a:solidFill>
                  <a:schemeClr val="accent5">
                    <a:lumMod val="25000"/>
                  </a:schemeClr>
                </a:solidFill>
                <a:latin typeface="Comic Sans MS" pitchFamily="66" charset="0"/>
              </a:rPr>
              <a:t> αντίθετα με όσους δεν έχουν σοβαρή συν-νοσηρότητα που αντέχουν περισσότερο</a:t>
            </a:r>
          </a:p>
          <a:p>
            <a:pPr marL="342900" indent="-342900">
              <a:buFont typeface="Arial" pitchFamily="34" charset="0"/>
              <a:buChar char="•"/>
            </a:pPr>
            <a:r>
              <a:rPr lang="el-GR" sz="2000" dirty="0" smtClean="0">
                <a:solidFill>
                  <a:schemeClr val="accent5">
                    <a:lumMod val="25000"/>
                  </a:schemeClr>
                </a:solidFill>
                <a:latin typeface="Comic Sans MS" pitchFamily="66" charset="0"/>
              </a:rPr>
              <a:t>Ειδικά </a:t>
            </a:r>
            <a:r>
              <a:rPr lang="el-GR" sz="2000" dirty="0" smtClean="0">
                <a:solidFill>
                  <a:srgbClr val="FF0000"/>
                </a:solidFill>
                <a:latin typeface="Comic Sans MS" pitchFamily="66" charset="0"/>
              </a:rPr>
              <a:t>στην Π.Κ. υπάρχουν ενδείξεις ότι με όσο καλύτερη υπολειπόμενη νεφρική λειτουργία εντάσσεται ο ασθενής, τόσο καλύτερη είναι η έκβαση</a:t>
            </a:r>
          </a:p>
          <a:p>
            <a:pPr marL="342900" indent="-342900">
              <a:buFont typeface="Arial" pitchFamily="34" charset="0"/>
              <a:buChar char="•"/>
            </a:pPr>
            <a:r>
              <a:rPr lang="el-GR" sz="2000" dirty="0" smtClean="0">
                <a:solidFill>
                  <a:schemeClr val="accent5">
                    <a:lumMod val="25000"/>
                  </a:schemeClr>
                </a:solidFill>
                <a:latin typeface="Comic Sans MS" pitchFamily="66" charset="0"/>
              </a:rPr>
              <a:t>Η τάση για ένταξη με σχετικά υψηλό </a:t>
            </a:r>
            <a:r>
              <a:rPr lang="en-US" sz="2000" dirty="0" smtClean="0">
                <a:solidFill>
                  <a:schemeClr val="accent5">
                    <a:lumMod val="25000"/>
                  </a:schemeClr>
                </a:solidFill>
                <a:latin typeface="Comic Sans MS" pitchFamily="66" charset="0"/>
              </a:rPr>
              <a:t>GFR </a:t>
            </a:r>
            <a:r>
              <a:rPr lang="el-GR" sz="2000" dirty="0" smtClean="0">
                <a:solidFill>
                  <a:schemeClr val="accent5">
                    <a:lumMod val="25000"/>
                  </a:schemeClr>
                </a:solidFill>
                <a:latin typeface="Comic Sans MS" pitchFamily="66" charset="0"/>
              </a:rPr>
              <a:t>έχει αμφισβητηθεί ιδιαίτερα τον τελευταίο χρόνο</a:t>
            </a:r>
            <a:endParaRPr lang="el-GR" dirty="0">
              <a:solidFill>
                <a:schemeClr val="accent5">
                  <a:lumMod val="25000"/>
                </a:schemeClr>
              </a:solidFill>
            </a:endParaRPr>
          </a:p>
        </p:txBody>
      </p:sp>
    </p:spTree>
    <p:extLst>
      <p:ext uri="{BB962C8B-B14F-4D97-AF65-F5344CB8AC3E}">
        <p14:creationId xmlns:p14="http://schemas.microsoft.com/office/powerpoint/2010/main" val="4434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5058" y="0"/>
            <a:ext cx="8188942" cy="6401753"/>
          </a:xfrm>
          <a:prstGeom prst="rect">
            <a:avLst/>
          </a:prstGeom>
          <a:noFill/>
        </p:spPr>
        <p:txBody>
          <a:bodyPr wrap="square" rtlCol="0">
            <a:spAutoFit/>
          </a:bodyPr>
          <a:lstStyle/>
          <a:p>
            <a:pPr algn="ctr"/>
            <a:r>
              <a:rPr lang="el-GR" sz="2800" dirty="0">
                <a:solidFill>
                  <a:schemeClr val="accent5">
                    <a:lumMod val="25000"/>
                  </a:schemeClr>
                </a:solidFill>
                <a:latin typeface="Comic Sans MS" pitchFamily="66" charset="0"/>
              </a:rPr>
              <a:t>Συνταγογράφηση της Π.Κ.</a:t>
            </a:r>
          </a:p>
          <a:p>
            <a:endParaRPr lang="el-GR" dirty="0">
              <a:solidFill>
                <a:schemeClr val="accent5">
                  <a:lumMod val="25000"/>
                </a:schemeClr>
              </a:solidFill>
              <a:latin typeface="Comic Sans MS" pitchFamily="66" charset="0"/>
            </a:endParaRPr>
          </a:p>
          <a:p>
            <a:r>
              <a:rPr lang="el-GR" sz="2400" b="1" dirty="0" smtClean="0">
                <a:solidFill>
                  <a:schemeClr val="accent5">
                    <a:lumMod val="25000"/>
                  </a:schemeClr>
                </a:solidFill>
                <a:latin typeface="Comic Sans MS" pitchFamily="66" charset="0"/>
              </a:rPr>
              <a:t>Αρχική συνταγογράφηση</a:t>
            </a:r>
          </a:p>
          <a:p>
            <a:endParaRPr lang="el-GR" sz="2000" b="1" dirty="0" smtClean="0">
              <a:solidFill>
                <a:schemeClr val="accent5">
                  <a:lumMod val="25000"/>
                </a:schemeClr>
              </a:solidFill>
              <a:latin typeface="Comic Sans MS" pitchFamily="66" charset="0"/>
            </a:endParaRPr>
          </a:p>
          <a:p>
            <a:r>
              <a:rPr lang="el-GR" sz="2000" dirty="0" smtClean="0">
                <a:solidFill>
                  <a:srgbClr val="FF0000"/>
                </a:solidFill>
                <a:latin typeface="Comic Sans MS" pitchFamily="66" charset="0"/>
              </a:rPr>
              <a:t>Δυο εναλλακτικές </a:t>
            </a:r>
            <a:r>
              <a:rPr lang="el-GR" sz="2000" dirty="0" smtClean="0">
                <a:solidFill>
                  <a:schemeClr val="accent5">
                    <a:lumMod val="25000"/>
                  </a:schemeClr>
                </a:solidFill>
                <a:latin typeface="Comic Sans MS" pitchFamily="66" charset="0"/>
              </a:rPr>
              <a:t>λύσεις υπάρχουν κατά την έναρξη του προγράμματος της Π.Κ.</a:t>
            </a:r>
          </a:p>
          <a:p>
            <a:pPr marL="457200" indent="-457200">
              <a:buFont typeface="+mj-lt"/>
              <a:buAutoNum type="arabicPeriod"/>
            </a:pPr>
            <a:r>
              <a:rPr lang="el-GR" sz="2000" dirty="0" smtClean="0">
                <a:solidFill>
                  <a:schemeClr val="accent5">
                    <a:lumMod val="25000"/>
                  </a:schemeClr>
                </a:solidFill>
                <a:latin typeface="Comic Sans MS" pitchFamily="66" charset="0"/>
              </a:rPr>
              <a:t>Εάν </a:t>
            </a:r>
            <a:r>
              <a:rPr lang="el-GR" sz="2000" dirty="0" smtClean="0">
                <a:solidFill>
                  <a:srgbClr val="FF0000"/>
                </a:solidFill>
                <a:latin typeface="Comic Sans MS" pitchFamily="66" charset="0"/>
              </a:rPr>
              <a:t>ο ασθενής δεν έχει υπολειπόμενη νεφρική </a:t>
            </a:r>
            <a:r>
              <a:rPr lang="el-GR" sz="2000" dirty="0" smtClean="0">
                <a:solidFill>
                  <a:schemeClr val="accent5">
                    <a:lumMod val="25000"/>
                  </a:schemeClr>
                </a:solidFill>
                <a:latin typeface="Comic Sans MS" pitchFamily="66" charset="0"/>
              </a:rPr>
              <a:t>λειτουργία (π.χ. μεταφορά από </a:t>
            </a:r>
            <a:r>
              <a:rPr lang="en-US" sz="2000" dirty="0" smtClean="0">
                <a:solidFill>
                  <a:schemeClr val="accent5">
                    <a:lumMod val="25000"/>
                  </a:schemeClr>
                </a:solidFill>
                <a:latin typeface="Comic Sans MS" pitchFamily="66" charset="0"/>
              </a:rPr>
              <a:t>HD</a:t>
            </a:r>
            <a:r>
              <a:rPr lang="el-GR" sz="2000" dirty="0" smtClean="0">
                <a:solidFill>
                  <a:schemeClr val="accent5">
                    <a:lumMod val="25000"/>
                  </a:schemeClr>
                </a:solidFill>
                <a:latin typeface="Comic Sans MS" pitchFamily="66" charset="0"/>
              </a:rPr>
              <a:t> λόγω εξάντλησης αγγειακών προσπελάσεων) να του χορηγηθεί </a:t>
            </a:r>
            <a:r>
              <a:rPr lang="el-GR" sz="2000" dirty="0" smtClean="0">
                <a:solidFill>
                  <a:srgbClr val="FF0000"/>
                </a:solidFill>
                <a:latin typeface="Comic Sans MS" pitchFamily="66" charset="0"/>
              </a:rPr>
              <a:t>πλήρης δόση Π.Κ.</a:t>
            </a:r>
            <a:r>
              <a:rPr lang="el-GR" sz="2000" dirty="0" smtClean="0">
                <a:solidFill>
                  <a:schemeClr val="accent5">
                    <a:lumMod val="25000"/>
                  </a:schemeClr>
                </a:solidFill>
                <a:latin typeface="Comic Sans MS" pitchFamily="66" charset="0"/>
              </a:rPr>
              <a:t> ώστε έχει επαρκή κάθαρση</a:t>
            </a:r>
          </a:p>
          <a:p>
            <a:pPr marL="457200" indent="-457200">
              <a:buFont typeface="+mj-lt"/>
              <a:buAutoNum type="arabicPeriod"/>
            </a:pPr>
            <a:r>
              <a:rPr lang="el-GR" sz="2000" dirty="0" smtClean="0">
                <a:solidFill>
                  <a:schemeClr val="accent5">
                    <a:lumMod val="25000"/>
                  </a:schemeClr>
                </a:solidFill>
                <a:latin typeface="Comic Sans MS" pitchFamily="66" charset="0"/>
              </a:rPr>
              <a:t>Εάν </a:t>
            </a:r>
            <a:r>
              <a:rPr lang="el-GR" sz="2000" dirty="0" smtClean="0">
                <a:solidFill>
                  <a:srgbClr val="FF0000"/>
                </a:solidFill>
                <a:latin typeface="Comic Sans MS" pitchFamily="66" charset="0"/>
              </a:rPr>
              <a:t>ο ασθενής διατηρεί αρκετή υπολειπόμενη νεφρική λειτουργία </a:t>
            </a:r>
            <a:r>
              <a:rPr lang="el-GR" sz="2000" dirty="0" smtClean="0">
                <a:solidFill>
                  <a:schemeClr val="accent5">
                    <a:lumMod val="25000"/>
                  </a:schemeClr>
                </a:solidFill>
                <a:latin typeface="Comic Sans MS" pitchFamily="66" charset="0"/>
              </a:rPr>
              <a:t>είναι καλό να τηρηθεί μια </a:t>
            </a:r>
            <a:r>
              <a:rPr lang="el-GR" sz="2000" dirty="0" smtClean="0">
                <a:solidFill>
                  <a:srgbClr val="FF0000"/>
                </a:solidFill>
                <a:latin typeface="Comic Sans MS" pitchFamily="66" charset="0"/>
              </a:rPr>
              <a:t>«σταδιακά αυξανόμενη» (</a:t>
            </a:r>
            <a:r>
              <a:rPr lang="en-US" sz="2000" dirty="0" smtClean="0">
                <a:solidFill>
                  <a:srgbClr val="FF0000"/>
                </a:solidFill>
                <a:latin typeface="Comic Sans MS" pitchFamily="66" charset="0"/>
              </a:rPr>
              <a:t>incremental)</a:t>
            </a:r>
            <a:r>
              <a:rPr lang="el-GR" sz="2000" dirty="0" smtClean="0">
                <a:solidFill>
                  <a:srgbClr val="FF0000"/>
                </a:solidFill>
                <a:latin typeface="Comic Sans MS" pitchFamily="66" charset="0"/>
              </a:rPr>
              <a:t> τακτική</a:t>
            </a:r>
            <a:r>
              <a:rPr lang="el-GR" sz="2000" dirty="0" smtClean="0">
                <a:solidFill>
                  <a:schemeClr val="accent5">
                    <a:lumMod val="25000"/>
                  </a:schemeClr>
                </a:solidFill>
                <a:latin typeface="Comic Sans MS" pitchFamily="66" charset="0"/>
              </a:rPr>
              <a:t> όσον αφορά την δόση της Π.Κ.</a:t>
            </a:r>
          </a:p>
          <a:p>
            <a:pPr marL="457200" indent="-457200">
              <a:buFont typeface="+mj-lt"/>
              <a:buAutoNum type="arabicPeriod"/>
            </a:pPr>
            <a:endParaRPr lang="el-GR" sz="2000" dirty="0">
              <a:solidFill>
                <a:schemeClr val="accent5">
                  <a:lumMod val="25000"/>
                </a:schemeClr>
              </a:solidFill>
              <a:latin typeface="Comic Sans MS" pitchFamily="66" charset="0"/>
            </a:endParaRPr>
          </a:p>
          <a:p>
            <a:pPr marL="342900" indent="-342900">
              <a:buFont typeface="Arial" pitchFamily="34" charset="0"/>
              <a:buChar char="•"/>
            </a:pPr>
            <a:r>
              <a:rPr lang="el-GR" sz="2000" dirty="0" smtClean="0">
                <a:solidFill>
                  <a:schemeClr val="accent5">
                    <a:lumMod val="25000"/>
                  </a:schemeClr>
                </a:solidFill>
                <a:latin typeface="Comic Sans MS" pitchFamily="66" charset="0"/>
              </a:rPr>
              <a:t>Και στις δυο περιπτώσεις πρέπει επίσης </a:t>
            </a:r>
            <a:r>
              <a:rPr lang="el-GR" sz="2000" dirty="0" smtClean="0">
                <a:solidFill>
                  <a:srgbClr val="FF0000"/>
                </a:solidFill>
                <a:latin typeface="Comic Sans MS" pitchFamily="66" charset="0"/>
              </a:rPr>
              <a:t>να ληφθεί υπόψη η επιφάνεια του σώματος</a:t>
            </a:r>
          </a:p>
          <a:p>
            <a:pPr marL="342900" indent="-342900">
              <a:buFont typeface="Arial" pitchFamily="34" charset="0"/>
              <a:buChar char="•"/>
            </a:pPr>
            <a:r>
              <a:rPr lang="el-GR" sz="2000" dirty="0" smtClean="0">
                <a:solidFill>
                  <a:schemeClr val="accent5">
                    <a:lumMod val="25000"/>
                  </a:schemeClr>
                </a:solidFill>
                <a:latin typeface="Comic Sans MS" pitchFamily="66" charset="0"/>
              </a:rPr>
              <a:t>Το </a:t>
            </a:r>
            <a:r>
              <a:rPr lang="el-GR" sz="2000" dirty="0" smtClean="0">
                <a:solidFill>
                  <a:srgbClr val="FF0000"/>
                </a:solidFill>
                <a:latin typeface="Comic Sans MS" pitchFamily="66" charset="0"/>
              </a:rPr>
              <a:t>ΡΕΤ</a:t>
            </a:r>
            <a:r>
              <a:rPr lang="el-GR" sz="2000" dirty="0" smtClean="0">
                <a:solidFill>
                  <a:schemeClr val="accent5">
                    <a:lumMod val="25000"/>
                  </a:schemeClr>
                </a:solidFill>
                <a:latin typeface="Comic Sans MS" pitchFamily="66" charset="0"/>
              </a:rPr>
              <a:t> πρέπει να γίνει </a:t>
            </a:r>
            <a:r>
              <a:rPr lang="el-GR" sz="2000" dirty="0" smtClean="0">
                <a:solidFill>
                  <a:srgbClr val="FF0000"/>
                </a:solidFill>
                <a:latin typeface="Comic Sans MS" pitchFamily="66" charset="0"/>
              </a:rPr>
              <a:t>σε ένα μήνα από την έναρξη</a:t>
            </a:r>
            <a:r>
              <a:rPr lang="el-GR" sz="2000" dirty="0" smtClean="0">
                <a:solidFill>
                  <a:schemeClr val="accent5">
                    <a:lumMod val="25000"/>
                  </a:schemeClr>
                </a:solidFill>
                <a:latin typeface="Comic Sans MS" pitchFamily="66" charset="0"/>
              </a:rPr>
              <a:t> γιατί έχει βρεθεί ότι μέχρι τότε μπορεί να αλλάξει</a:t>
            </a:r>
          </a:p>
          <a:p>
            <a:pPr marL="342900" indent="-342900">
              <a:buFont typeface="Arial" pitchFamily="34" charset="0"/>
              <a:buChar char="•"/>
            </a:pPr>
            <a:r>
              <a:rPr lang="el-GR" sz="2000" dirty="0" smtClean="0">
                <a:solidFill>
                  <a:srgbClr val="FF0000"/>
                </a:solidFill>
                <a:latin typeface="Comic Sans MS" pitchFamily="66" charset="0"/>
              </a:rPr>
              <a:t>Αρχικά ο τύπος του μεταφορέα πρέπει να προβλεφθεί </a:t>
            </a:r>
            <a:r>
              <a:rPr lang="el-GR" sz="2000" dirty="0" smtClean="0">
                <a:solidFill>
                  <a:schemeClr val="accent5">
                    <a:lumMod val="25000"/>
                  </a:schemeClr>
                </a:solidFill>
                <a:latin typeface="Comic Sans MS" pitchFamily="66" charset="0"/>
              </a:rPr>
              <a:t>από την συμπεριφορά του ασθενούς ως προς την παραγωγή υπερδιηθήματος μετά από βραχεία ή μακρά παραμονή του διαλύματος στην Π.Κ.</a:t>
            </a:r>
            <a:endParaRPr lang="el-GR" sz="2000" b="1" dirty="0">
              <a:solidFill>
                <a:schemeClr val="accent5">
                  <a:lumMod val="25000"/>
                </a:schemeClr>
              </a:solidFill>
              <a:latin typeface="Comic Sans MS" pitchFamily="66" charset="0"/>
            </a:endParaRPr>
          </a:p>
        </p:txBody>
      </p:sp>
    </p:spTree>
    <p:extLst>
      <p:ext uri="{BB962C8B-B14F-4D97-AF65-F5344CB8AC3E}">
        <p14:creationId xmlns:p14="http://schemas.microsoft.com/office/powerpoint/2010/main" val="98971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182210"/>
            <a:ext cx="7848872" cy="5632311"/>
          </a:xfrm>
          <a:prstGeom prst="rect">
            <a:avLst/>
          </a:prstGeom>
          <a:noFill/>
        </p:spPr>
        <p:txBody>
          <a:bodyPr wrap="square" rtlCol="0">
            <a:spAutoFit/>
          </a:bodyPr>
          <a:lstStyle/>
          <a:p>
            <a:pPr algn="ctr"/>
            <a:r>
              <a:rPr lang="el-GR" sz="2800" dirty="0">
                <a:solidFill>
                  <a:schemeClr val="accent5">
                    <a:lumMod val="25000"/>
                  </a:schemeClr>
                </a:solidFill>
                <a:latin typeface="Comic Sans MS" pitchFamily="66" charset="0"/>
              </a:rPr>
              <a:t>Συνταγογράφηση της Π.Κ</a:t>
            </a:r>
            <a:r>
              <a:rPr lang="el-GR" sz="2800" dirty="0" smtClean="0">
                <a:solidFill>
                  <a:schemeClr val="accent5">
                    <a:lumMod val="25000"/>
                  </a:schemeClr>
                </a:solidFill>
                <a:latin typeface="Comic Sans MS" pitchFamily="66" charset="0"/>
              </a:rPr>
              <a:t>.</a:t>
            </a:r>
          </a:p>
          <a:p>
            <a:endParaRPr lang="el-GR" sz="2400" dirty="0" smtClean="0">
              <a:solidFill>
                <a:schemeClr val="accent5">
                  <a:lumMod val="25000"/>
                </a:schemeClr>
              </a:solidFill>
              <a:latin typeface="Comic Sans MS" pitchFamily="66" charset="0"/>
            </a:endParaRPr>
          </a:p>
          <a:p>
            <a:r>
              <a:rPr lang="el-GR" sz="2400" b="1" dirty="0" smtClean="0">
                <a:solidFill>
                  <a:schemeClr val="accent5">
                    <a:lumMod val="25000"/>
                  </a:schemeClr>
                </a:solidFill>
                <a:latin typeface="Comic Sans MS" pitchFamily="66" charset="0"/>
              </a:rPr>
              <a:t>Σταδιακά αυξανόμενη τακτική</a:t>
            </a:r>
          </a:p>
          <a:p>
            <a:endParaRPr lang="el-GR" sz="2400" dirty="0" smtClean="0">
              <a:solidFill>
                <a:schemeClr val="accent5">
                  <a:lumMod val="25000"/>
                </a:schemeClr>
              </a:solidFill>
              <a:latin typeface="Comic Sans MS" pitchFamily="66" charset="0"/>
            </a:endParaRPr>
          </a:p>
          <a:p>
            <a:pPr marL="342900" indent="-342900">
              <a:buFont typeface="Arial" pitchFamily="34" charset="0"/>
              <a:buChar char="•"/>
            </a:pPr>
            <a:r>
              <a:rPr lang="el-GR" sz="2000" dirty="0" smtClean="0">
                <a:solidFill>
                  <a:srgbClr val="FF0000"/>
                </a:solidFill>
                <a:latin typeface="Comic Sans MS" pitchFamily="66" charset="0"/>
              </a:rPr>
              <a:t>ο στόχος είναι σε κάθε στάδιο</a:t>
            </a:r>
            <a:r>
              <a:rPr lang="el-GR" sz="2000" dirty="0" smtClean="0">
                <a:solidFill>
                  <a:schemeClr val="accent5">
                    <a:lumMod val="25000"/>
                  </a:schemeClr>
                </a:solidFill>
                <a:latin typeface="Comic Sans MS" pitchFamily="66" charset="0"/>
              </a:rPr>
              <a:t> (με αρχικά μεγαλύτερη και μετά μικρότερη υπολειπόμενη νεφρική λειτουργία) </a:t>
            </a:r>
            <a:r>
              <a:rPr lang="el-GR" sz="2000" dirty="0" smtClean="0">
                <a:solidFill>
                  <a:srgbClr val="FF0000"/>
                </a:solidFill>
                <a:latin typeface="Comic Sans MS" pitchFamily="66" charset="0"/>
              </a:rPr>
              <a:t>να εκπληρώνονται τα ελάχιστα όρια επάρκειας της κάθαρσης</a:t>
            </a:r>
            <a:r>
              <a:rPr lang="el-GR" sz="2000" dirty="0" smtClean="0">
                <a:solidFill>
                  <a:schemeClr val="accent5">
                    <a:lumMod val="25000"/>
                  </a:schemeClr>
                </a:solidFill>
                <a:latin typeface="Comic Sans MS" pitchFamily="66" charset="0"/>
              </a:rPr>
              <a:t> (&gt; 1.7 για Π.Κ.+νεφρική)</a:t>
            </a:r>
          </a:p>
          <a:p>
            <a:pPr marL="342900" indent="-342900">
              <a:buFont typeface="Arial" pitchFamily="34" charset="0"/>
              <a:buChar char="•"/>
            </a:pPr>
            <a:r>
              <a:rPr lang="el-GR" sz="2000" dirty="0" smtClean="0">
                <a:solidFill>
                  <a:schemeClr val="accent5">
                    <a:lumMod val="25000"/>
                  </a:schemeClr>
                </a:solidFill>
                <a:latin typeface="Comic Sans MS" pitchFamily="66" charset="0"/>
              </a:rPr>
              <a:t>Προυποθέτει </a:t>
            </a:r>
            <a:r>
              <a:rPr lang="el-GR" sz="2000" dirty="0" smtClean="0">
                <a:solidFill>
                  <a:srgbClr val="FF0000"/>
                </a:solidFill>
                <a:latin typeface="Comic Sans MS" pitchFamily="66" charset="0"/>
              </a:rPr>
              <a:t>συνεχή παρακολούθηση </a:t>
            </a:r>
            <a:r>
              <a:rPr lang="el-GR" sz="2000" dirty="0" smtClean="0">
                <a:solidFill>
                  <a:schemeClr val="accent5">
                    <a:lumMod val="25000"/>
                  </a:schemeClr>
                </a:solidFill>
                <a:latin typeface="Comic Sans MS" pitchFamily="66" charset="0"/>
              </a:rPr>
              <a:t>της διούρησης-υπολειπόμενης νεφρικής λειτουργίας και συχνές μετρήσεις Π.Κ. ώστε </a:t>
            </a:r>
            <a:r>
              <a:rPr lang="el-GR" sz="2000" dirty="0" smtClean="0">
                <a:solidFill>
                  <a:srgbClr val="FF0000"/>
                </a:solidFill>
                <a:latin typeface="Comic Sans MS" pitchFamily="66" charset="0"/>
              </a:rPr>
              <a:t>να αυξάνεται η Π.Κ. όσο μειώνεται η νεφρική </a:t>
            </a:r>
          </a:p>
          <a:p>
            <a:pPr marL="342900" indent="-342900">
              <a:buFont typeface="Arial" pitchFamily="34" charset="0"/>
              <a:buChar char="•"/>
            </a:pPr>
            <a:r>
              <a:rPr lang="el-GR" sz="2000" dirty="0" smtClean="0">
                <a:solidFill>
                  <a:schemeClr val="accent5">
                    <a:lumMod val="25000"/>
                  </a:schemeClr>
                </a:solidFill>
                <a:latin typeface="Comic Sans MS" pitchFamily="66" charset="0"/>
              </a:rPr>
              <a:t>Η σταδιακά αυξανόμενη τακτική</a:t>
            </a:r>
          </a:p>
          <a:p>
            <a:pPr marL="800100" lvl="1" indent="-342900">
              <a:buFont typeface="Arial" pitchFamily="34" charset="0"/>
              <a:buChar char="•"/>
            </a:pPr>
            <a:r>
              <a:rPr lang="el-GR" sz="2000" dirty="0" smtClean="0">
                <a:solidFill>
                  <a:srgbClr val="FF0000"/>
                </a:solidFill>
                <a:latin typeface="Comic Sans MS" pitchFamily="66" charset="0"/>
              </a:rPr>
              <a:t>Δεν κουράζει τον ασθενή </a:t>
            </a:r>
            <a:r>
              <a:rPr lang="el-GR" sz="2000" dirty="0" smtClean="0">
                <a:solidFill>
                  <a:schemeClr val="accent5">
                    <a:lumMod val="25000"/>
                  </a:schemeClr>
                </a:solidFill>
                <a:latin typeface="Comic Sans MS" pitchFamily="66" charset="0"/>
              </a:rPr>
              <a:t>με ευθύς εξαρχής εξαντλητικά σχήματα</a:t>
            </a:r>
          </a:p>
          <a:p>
            <a:pPr marL="800100" lvl="1" indent="-342900">
              <a:buFont typeface="Arial" pitchFamily="34" charset="0"/>
              <a:buChar char="•"/>
            </a:pPr>
            <a:r>
              <a:rPr lang="el-GR" sz="2000" dirty="0" smtClean="0">
                <a:solidFill>
                  <a:schemeClr val="accent5">
                    <a:lumMod val="25000"/>
                  </a:schemeClr>
                </a:solidFill>
                <a:latin typeface="Comic Sans MS" pitchFamily="66" charset="0"/>
              </a:rPr>
              <a:t>Παρά το αρχικά ήπιο σχήμα </a:t>
            </a:r>
            <a:r>
              <a:rPr lang="el-GR" sz="2000" dirty="0" smtClean="0">
                <a:solidFill>
                  <a:srgbClr val="FF0000"/>
                </a:solidFill>
                <a:latin typeface="Comic Sans MS" pitchFamily="66" charset="0"/>
              </a:rPr>
              <a:t>τον βελτιώνει κλινικά</a:t>
            </a:r>
          </a:p>
          <a:p>
            <a:pPr marL="800100" lvl="1" indent="-342900">
              <a:buFont typeface="Arial" pitchFamily="34" charset="0"/>
              <a:buChar char="•"/>
            </a:pPr>
            <a:r>
              <a:rPr lang="el-GR" sz="2000" dirty="0" smtClean="0">
                <a:solidFill>
                  <a:schemeClr val="accent5">
                    <a:lumMod val="25000"/>
                  </a:schemeClr>
                </a:solidFill>
                <a:latin typeface="Comic Sans MS" pitchFamily="66" charset="0"/>
              </a:rPr>
              <a:t>Σε ορισμένους ασθενείς </a:t>
            </a:r>
            <a:r>
              <a:rPr lang="el-GR" sz="2000" dirty="0" smtClean="0">
                <a:solidFill>
                  <a:srgbClr val="FF0000"/>
                </a:solidFill>
                <a:latin typeface="Comic Sans MS" pitchFamily="66" charset="0"/>
              </a:rPr>
              <a:t>καθυστερεί την μείωση της υπολειπόμενης νεφρικής λειτουργίας </a:t>
            </a:r>
            <a:endParaRPr lang="el-GR" sz="2000" dirty="0">
              <a:solidFill>
                <a:srgbClr val="FF0000"/>
              </a:solidFill>
              <a:latin typeface="Comic Sans MS" pitchFamily="66" charset="0"/>
            </a:endParaRPr>
          </a:p>
        </p:txBody>
      </p:sp>
    </p:spTree>
    <p:extLst>
      <p:ext uri="{BB962C8B-B14F-4D97-AF65-F5344CB8AC3E}">
        <p14:creationId xmlns:p14="http://schemas.microsoft.com/office/powerpoint/2010/main" val="428967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0"/>
            <a:ext cx="8136904" cy="6678751"/>
          </a:xfrm>
          <a:prstGeom prst="rect">
            <a:avLst/>
          </a:prstGeom>
          <a:noFill/>
        </p:spPr>
        <p:txBody>
          <a:bodyPr wrap="square" rtlCol="0">
            <a:spAutoFit/>
          </a:bodyPr>
          <a:lstStyle/>
          <a:p>
            <a:pPr algn="ctr"/>
            <a:r>
              <a:rPr lang="el-GR" sz="2800" dirty="0" smtClean="0">
                <a:solidFill>
                  <a:schemeClr val="accent5">
                    <a:lumMod val="25000"/>
                  </a:schemeClr>
                </a:solidFill>
                <a:latin typeface="Comic Sans MS" pitchFamily="66" charset="0"/>
              </a:rPr>
              <a:t>Αστοχίες στη συνταγογράφηση της Π.Κ.</a:t>
            </a:r>
          </a:p>
          <a:p>
            <a:endParaRPr lang="el-GR" sz="2000" dirty="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Πέραν της </a:t>
            </a:r>
            <a:r>
              <a:rPr lang="el-GR" sz="2000" dirty="0" smtClean="0">
                <a:solidFill>
                  <a:srgbClr val="FF0000"/>
                </a:solidFill>
                <a:latin typeface="Comic Sans MS" pitchFamily="66" charset="0"/>
              </a:rPr>
              <a:t>μη-συμμόρφωσης (</a:t>
            </a:r>
            <a:r>
              <a:rPr lang="en-US" sz="2000" dirty="0" smtClean="0">
                <a:solidFill>
                  <a:srgbClr val="FF0000"/>
                </a:solidFill>
                <a:latin typeface="Comic Sans MS" pitchFamily="66" charset="0"/>
              </a:rPr>
              <a:t>noncompliance) </a:t>
            </a:r>
            <a:r>
              <a:rPr lang="el-GR" sz="2000" dirty="0" smtClean="0">
                <a:solidFill>
                  <a:schemeClr val="accent5">
                    <a:lumMod val="25000"/>
                  </a:schemeClr>
                </a:solidFill>
                <a:latin typeface="Comic Sans MS" pitchFamily="66" charset="0"/>
              </a:rPr>
              <a:t>του ασθενούς που αρκετές φορές είναι δύσκολο να τεκμηριωθεί...</a:t>
            </a:r>
          </a:p>
          <a:p>
            <a:endParaRPr lang="el-GR" sz="2000" dirty="0">
              <a:solidFill>
                <a:schemeClr val="accent5">
                  <a:lumMod val="25000"/>
                </a:schemeClr>
              </a:solidFill>
              <a:latin typeface="Comic Sans MS" pitchFamily="66" charset="0"/>
            </a:endParaRPr>
          </a:p>
          <a:p>
            <a:r>
              <a:rPr lang="el-GR" sz="2000" dirty="0" smtClean="0">
                <a:solidFill>
                  <a:schemeClr val="accent5">
                    <a:lumMod val="25000"/>
                  </a:schemeClr>
                </a:solidFill>
                <a:latin typeface="Comic Sans MS" pitchFamily="66" charset="0"/>
              </a:rPr>
              <a:t>Σε </a:t>
            </a:r>
            <a:r>
              <a:rPr lang="en-US" sz="2000" dirty="0" smtClean="0">
                <a:solidFill>
                  <a:srgbClr val="FF0000"/>
                </a:solidFill>
                <a:latin typeface="Comic Sans MS" pitchFamily="66" charset="0"/>
              </a:rPr>
              <a:t>CAPD</a:t>
            </a:r>
          </a:p>
          <a:p>
            <a:pPr marL="342900" indent="-342900">
              <a:buFont typeface="Arial" pitchFamily="34" charset="0"/>
              <a:buChar char="•"/>
            </a:pPr>
            <a:r>
              <a:rPr lang="el-GR" sz="2000" dirty="0" smtClean="0">
                <a:solidFill>
                  <a:srgbClr val="FF0000"/>
                </a:solidFill>
                <a:latin typeface="Comic Sans MS" pitchFamily="66" charset="0"/>
              </a:rPr>
              <a:t>Ακατάλληλος χρόνος παραμονής του διαλύματος </a:t>
            </a:r>
            <a:r>
              <a:rPr lang="el-GR" sz="2000" dirty="0" smtClean="0">
                <a:solidFill>
                  <a:schemeClr val="accent5">
                    <a:lumMod val="25000"/>
                  </a:schemeClr>
                </a:solidFill>
                <a:latin typeface="Comic Sans MS" pitchFamily="66" charset="0"/>
              </a:rPr>
              <a:t>για τον συγκεκριμένο ασθενή (</a:t>
            </a:r>
            <a:r>
              <a:rPr lang="en-US" sz="2000" dirty="0" smtClean="0">
                <a:solidFill>
                  <a:schemeClr val="accent5">
                    <a:lumMod val="25000"/>
                  </a:schemeClr>
                </a:solidFill>
                <a:latin typeface="Comic Sans MS" pitchFamily="66" charset="0"/>
              </a:rPr>
              <a:t>high transporter:</a:t>
            </a:r>
            <a:r>
              <a:rPr lang="el-GR" sz="2000" dirty="0" smtClean="0">
                <a:solidFill>
                  <a:schemeClr val="accent5">
                    <a:lumMod val="25000"/>
                  </a:schemeClr>
                </a:solidFill>
                <a:latin typeface="Comic Sans MS" pitchFamily="66" charset="0"/>
              </a:rPr>
              <a:t> βραχύς χρόνος)</a:t>
            </a:r>
          </a:p>
          <a:p>
            <a:pPr marL="342900" indent="-342900">
              <a:buFont typeface="Arial" pitchFamily="34" charset="0"/>
              <a:buChar char="•"/>
            </a:pPr>
            <a:r>
              <a:rPr lang="el-GR" sz="2000" dirty="0" smtClean="0">
                <a:solidFill>
                  <a:srgbClr val="FF0000"/>
                </a:solidFill>
                <a:latin typeface="Comic Sans MS" pitchFamily="66" charset="0"/>
              </a:rPr>
              <a:t>Μη-αύξηση της δοσολογίας </a:t>
            </a:r>
            <a:r>
              <a:rPr lang="el-GR" sz="2000" dirty="0" smtClean="0">
                <a:solidFill>
                  <a:schemeClr val="accent5">
                    <a:lumMod val="25000"/>
                  </a:schemeClr>
                </a:solidFill>
                <a:latin typeface="Comic Sans MS" pitchFamily="66" charset="0"/>
              </a:rPr>
              <a:t>όταν η υπολειπόμενη νεφρική λειτουργία μειωθεί ουσιαστικά</a:t>
            </a:r>
          </a:p>
          <a:p>
            <a:pPr marL="342900" indent="-342900">
              <a:buFont typeface="Arial" pitchFamily="34" charset="0"/>
              <a:buChar char="•"/>
            </a:pPr>
            <a:r>
              <a:rPr lang="el-GR" sz="2000" dirty="0" smtClean="0">
                <a:solidFill>
                  <a:srgbClr val="FF0000"/>
                </a:solidFill>
                <a:latin typeface="Comic Sans MS" pitchFamily="66" charset="0"/>
              </a:rPr>
              <a:t>Μικρός όγκος </a:t>
            </a:r>
            <a:r>
              <a:rPr lang="el-GR" sz="2000" dirty="0" smtClean="0">
                <a:solidFill>
                  <a:schemeClr val="accent5">
                    <a:lumMod val="25000"/>
                  </a:schemeClr>
                </a:solidFill>
                <a:latin typeface="Comic Sans MS" pitchFamily="66" charset="0"/>
              </a:rPr>
              <a:t>διαλύματος, π.χ. 2</a:t>
            </a:r>
            <a:r>
              <a:rPr lang="en-US" sz="2000" dirty="0" smtClean="0">
                <a:solidFill>
                  <a:schemeClr val="accent5">
                    <a:lumMod val="25000"/>
                  </a:schemeClr>
                </a:solidFill>
                <a:latin typeface="Comic Sans MS" pitchFamily="66" charset="0"/>
              </a:rPr>
              <a:t> L</a:t>
            </a:r>
            <a:r>
              <a:rPr lang="el-GR" sz="2000" dirty="0" smtClean="0">
                <a:solidFill>
                  <a:schemeClr val="accent5">
                    <a:lumMod val="25000"/>
                  </a:schemeClr>
                </a:solidFill>
                <a:latin typeface="Comic Sans MS" pitchFamily="66" charset="0"/>
              </a:rPr>
              <a:t> αντί 2.5 σε ένα μεγαλόσωμο ασθενή</a:t>
            </a:r>
          </a:p>
          <a:p>
            <a:pPr marL="342900" indent="-342900">
              <a:buFont typeface="Arial" pitchFamily="34" charset="0"/>
              <a:buChar char="•"/>
            </a:pPr>
            <a:r>
              <a:rPr lang="el-GR" sz="2000" dirty="0" smtClean="0">
                <a:solidFill>
                  <a:schemeClr val="accent5">
                    <a:lumMod val="25000"/>
                  </a:schemeClr>
                </a:solidFill>
                <a:latin typeface="Comic Sans MS" pitchFamily="66" charset="0"/>
              </a:rPr>
              <a:t>Πολλαπλές επαναλαμβανόμενες αλλαγές μικρής και μια τελευταία πολύ μακράς διάρκειας (π.χ. από 5 μ.μ. μέχρι τις 9 π.μ.)</a:t>
            </a:r>
          </a:p>
          <a:p>
            <a:pPr marL="342900" indent="-342900">
              <a:buFont typeface="Arial" pitchFamily="34" charset="0"/>
              <a:buChar char="•"/>
            </a:pPr>
            <a:r>
              <a:rPr lang="el-GR" sz="2000" dirty="0" smtClean="0">
                <a:solidFill>
                  <a:srgbClr val="FF0000"/>
                </a:solidFill>
                <a:latin typeface="Comic Sans MS" pitchFamily="66" charset="0"/>
              </a:rPr>
              <a:t>Ακατάληλη επιλογή διαλύματος </a:t>
            </a:r>
            <a:r>
              <a:rPr lang="el-GR" sz="2000" dirty="0" smtClean="0">
                <a:solidFill>
                  <a:schemeClr val="accent5">
                    <a:lumMod val="25000"/>
                  </a:schemeClr>
                </a:solidFill>
                <a:latin typeface="Comic Sans MS" pitchFamily="66" charset="0"/>
              </a:rPr>
              <a:t>π.χ γλυκόζη αντί </a:t>
            </a:r>
            <a:r>
              <a:rPr lang="en-US" sz="2000" dirty="0" err="1" smtClean="0">
                <a:solidFill>
                  <a:schemeClr val="accent5">
                    <a:lumMod val="25000"/>
                  </a:schemeClr>
                </a:solidFill>
                <a:latin typeface="Comic Sans MS" pitchFamily="66" charset="0"/>
              </a:rPr>
              <a:t>icodextrin</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για τη μακρά παραμονή</a:t>
            </a:r>
          </a:p>
          <a:p>
            <a:pPr marL="342900" indent="-342900">
              <a:buFont typeface="Arial" pitchFamily="34" charset="0"/>
              <a:buChar char="•"/>
            </a:pPr>
            <a:endParaRPr lang="el-GR" sz="2000" dirty="0">
              <a:solidFill>
                <a:schemeClr val="accent5">
                  <a:lumMod val="25000"/>
                </a:schemeClr>
              </a:solidFill>
              <a:latin typeface="Comic Sans MS" pitchFamily="66" charset="0"/>
            </a:endParaRPr>
          </a:p>
          <a:p>
            <a:pPr marL="342900" indent="-342900">
              <a:buFont typeface="Arial" pitchFamily="34" charset="0"/>
              <a:buChar char="•"/>
            </a:pPr>
            <a:r>
              <a:rPr lang="el-GR" sz="2000" dirty="0" smtClean="0">
                <a:solidFill>
                  <a:schemeClr val="accent5">
                    <a:lumMod val="25000"/>
                  </a:schemeClr>
                </a:solidFill>
                <a:latin typeface="Comic Sans MS" pitchFamily="66" charset="0"/>
              </a:rPr>
              <a:t>Γενικά, σε</a:t>
            </a:r>
            <a:r>
              <a:rPr lang="en-US" sz="2000" dirty="0">
                <a:solidFill>
                  <a:schemeClr val="accent5">
                    <a:lumMod val="25000"/>
                  </a:schemeClr>
                </a:solidFill>
                <a:latin typeface="Comic Sans MS" pitchFamily="66" charset="0"/>
              </a:rPr>
              <a:t> </a:t>
            </a:r>
            <a:r>
              <a:rPr lang="en-US" sz="2000" dirty="0" smtClean="0">
                <a:solidFill>
                  <a:schemeClr val="accent5">
                    <a:lumMod val="25000"/>
                  </a:schemeClr>
                </a:solidFill>
                <a:latin typeface="Comic Sans MS" pitchFamily="66" charset="0"/>
              </a:rPr>
              <a:t>CAPD</a:t>
            </a:r>
            <a:r>
              <a:rPr lang="el-GR" sz="2000" dirty="0" smtClean="0">
                <a:solidFill>
                  <a:schemeClr val="accent5">
                    <a:lumMod val="25000"/>
                  </a:schemeClr>
                </a:solidFill>
                <a:latin typeface="Comic Sans MS" pitchFamily="66" charset="0"/>
              </a:rPr>
              <a:t> </a:t>
            </a:r>
            <a:r>
              <a:rPr lang="el-GR" sz="2000" dirty="0" smtClean="0">
                <a:solidFill>
                  <a:srgbClr val="FF0000"/>
                </a:solidFill>
                <a:latin typeface="Comic Sans MS" pitchFamily="66" charset="0"/>
              </a:rPr>
              <a:t>όταν στόχος είναι η αύξηση της κάθαρσης είναι καλύτερο να αυξάνεται ο όγκος του διαλύματος παρά ο αριθμός των αλλαγών</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που πάντως δεν αυξάνει και την κάθαρση μεγάλου και μέσου Μ.Β. Ουσιών) </a:t>
            </a:r>
            <a:r>
              <a:rPr lang="en-US" sz="2000" dirty="0" smtClean="0">
                <a:solidFill>
                  <a:schemeClr val="accent5">
                    <a:lumMod val="25000"/>
                  </a:schemeClr>
                </a:solidFill>
                <a:latin typeface="Comic Sans MS" pitchFamily="66" charset="0"/>
              </a:rPr>
              <a:t> </a:t>
            </a:r>
            <a:endParaRPr lang="el-GR" sz="2000" dirty="0">
              <a:solidFill>
                <a:schemeClr val="accent5">
                  <a:lumMod val="25000"/>
                </a:schemeClr>
              </a:solidFill>
              <a:latin typeface="Comic Sans MS" pitchFamily="66"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675" y="871538"/>
            <a:ext cx="8248650" cy="51149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le 2"/>
          <p:cNvSpPr/>
          <p:nvPr/>
        </p:nvSpPr>
        <p:spPr>
          <a:xfrm>
            <a:off x="2555776" y="4869160"/>
            <a:ext cx="936104" cy="288032"/>
          </a:xfrm>
          <a:prstGeom prst="roundRect">
            <a:avLst/>
          </a:prstGeom>
          <a:noFill/>
          <a:ln w="28575">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Oval 3"/>
          <p:cNvSpPr/>
          <p:nvPr/>
        </p:nvSpPr>
        <p:spPr>
          <a:xfrm>
            <a:off x="2771800" y="4149080"/>
            <a:ext cx="504056"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Rounded Rectangle 5"/>
          <p:cNvSpPr/>
          <p:nvPr/>
        </p:nvSpPr>
        <p:spPr>
          <a:xfrm>
            <a:off x="4103948" y="4887549"/>
            <a:ext cx="936104" cy="288032"/>
          </a:xfrm>
          <a:prstGeom prst="roundRect">
            <a:avLst/>
          </a:prstGeom>
          <a:noFill/>
          <a:ln w="28575">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Oval 6"/>
          <p:cNvSpPr/>
          <p:nvPr/>
        </p:nvSpPr>
        <p:spPr>
          <a:xfrm>
            <a:off x="4319972" y="3933056"/>
            <a:ext cx="504056" cy="432048"/>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Rounded Rectangle 7"/>
          <p:cNvSpPr/>
          <p:nvPr/>
        </p:nvSpPr>
        <p:spPr>
          <a:xfrm>
            <a:off x="5724128" y="4895933"/>
            <a:ext cx="936104" cy="288032"/>
          </a:xfrm>
          <a:prstGeom prst="roundRect">
            <a:avLst/>
          </a:prstGeom>
          <a:noFill/>
          <a:ln w="28575">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Oval 8"/>
          <p:cNvSpPr/>
          <p:nvPr/>
        </p:nvSpPr>
        <p:spPr>
          <a:xfrm>
            <a:off x="5940152" y="3653408"/>
            <a:ext cx="504056" cy="432048"/>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8248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1026"/>
                                        </p:tgtEl>
                                        <p:attrNameLst>
                                          <p:attrName>style.visibility</p:attrName>
                                        </p:attrNameLst>
                                      </p:cBhvr>
                                      <p:to>
                                        <p:strVal val="visible"/>
                                      </p:to>
                                    </p:set>
                                    <p:animEffect transition="in" filter="barn(inVertical)">
                                      <p:cBhvr>
                                        <p:cTn id="55" dur="500"/>
                                        <p:tgtEl>
                                          <p:spTgt spid="1026"/>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barn(inVertical)">
                                      <p:cBhvr>
                                        <p:cTn id="60" dur="500"/>
                                        <p:tgtEl>
                                          <p:spTgt spid="3"/>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barn(inVertical)">
                                      <p:cBhvr>
                                        <p:cTn id="65" dur="500"/>
                                        <p:tgtEl>
                                          <p:spTgt spid="4"/>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barn(inVertical)">
                                      <p:cBhvr>
                                        <p:cTn id="70" dur="500"/>
                                        <p:tgtEl>
                                          <p:spTgt spid="6"/>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barn(inVertical)">
                                      <p:cBhvr>
                                        <p:cTn id="75" dur="500"/>
                                        <p:tgtEl>
                                          <p:spTgt spid="7"/>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barn(inVertical)">
                                      <p:cBhvr>
                                        <p:cTn id="80" dur="500"/>
                                        <p:tgtEl>
                                          <p:spTgt spid="8"/>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9"/>
                                        </p:tgtEl>
                                        <p:attrNameLst>
                                          <p:attrName>style.visibility</p:attrName>
                                        </p:attrNameLst>
                                      </p:cBhvr>
                                      <p:to>
                                        <p:strVal val="visible"/>
                                      </p:to>
                                    </p:set>
                                    <p:animEffect transition="in" filter="barn(inVertical)">
                                      <p:cBhvr>
                                        <p:cTn id="8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47990"/>
            <a:ext cx="8244408" cy="6524863"/>
          </a:xfrm>
          <a:prstGeom prst="rect">
            <a:avLst/>
          </a:prstGeom>
          <a:noFill/>
        </p:spPr>
        <p:txBody>
          <a:bodyPr wrap="square" rtlCol="0">
            <a:spAutoFit/>
          </a:bodyPr>
          <a:lstStyle/>
          <a:p>
            <a:pPr algn="ctr"/>
            <a:r>
              <a:rPr lang="el-GR" sz="2800" dirty="0">
                <a:solidFill>
                  <a:schemeClr val="accent5">
                    <a:lumMod val="25000"/>
                  </a:schemeClr>
                </a:solidFill>
                <a:latin typeface="Comic Sans MS" pitchFamily="66" charset="0"/>
              </a:rPr>
              <a:t>Αστοχίες στη συνταγογράφηση της Π.Κ</a:t>
            </a:r>
            <a:r>
              <a:rPr lang="el-GR" sz="2800" dirty="0" smtClean="0">
                <a:solidFill>
                  <a:schemeClr val="accent5">
                    <a:lumMod val="25000"/>
                  </a:schemeClr>
                </a:solidFill>
                <a:latin typeface="Comic Sans MS" pitchFamily="66" charset="0"/>
              </a:rPr>
              <a:t>.</a:t>
            </a:r>
          </a:p>
          <a:p>
            <a:endParaRPr lang="el-GR" sz="1400" dirty="0">
              <a:solidFill>
                <a:schemeClr val="accent5">
                  <a:lumMod val="25000"/>
                </a:schemeClr>
              </a:solidFill>
              <a:latin typeface="Comic Sans MS" pitchFamily="66" charset="0"/>
            </a:endParaRPr>
          </a:p>
          <a:p>
            <a:r>
              <a:rPr lang="el-GR" sz="2400" b="1" dirty="0" smtClean="0">
                <a:solidFill>
                  <a:schemeClr val="accent5">
                    <a:lumMod val="25000"/>
                  </a:schemeClr>
                </a:solidFill>
                <a:latin typeface="Comic Sans MS" pitchFamily="66" charset="0"/>
              </a:rPr>
              <a:t>Σε </a:t>
            </a:r>
            <a:r>
              <a:rPr lang="en-US" sz="2400" b="1" dirty="0" smtClean="0">
                <a:solidFill>
                  <a:schemeClr val="accent5">
                    <a:lumMod val="25000"/>
                  </a:schemeClr>
                </a:solidFill>
                <a:latin typeface="Comic Sans MS" pitchFamily="66" charset="0"/>
              </a:rPr>
              <a:t>APD</a:t>
            </a:r>
          </a:p>
          <a:p>
            <a:pPr marL="342900" indent="-342900">
              <a:buFont typeface="Arial" pitchFamily="34" charset="0"/>
              <a:buChar char="•"/>
            </a:pPr>
            <a:r>
              <a:rPr lang="el-GR" sz="2000" dirty="0" smtClean="0">
                <a:solidFill>
                  <a:srgbClr val="FF0000"/>
                </a:solidFill>
                <a:latin typeface="Comic Sans MS" pitchFamily="66" charset="0"/>
              </a:rPr>
              <a:t>Ο χρόνος εκροής μπορεί να είναι παρατεταμένος </a:t>
            </a:r>
            <a:r>
              <a:rPr lang="el-GR" sz="2000" dirty="0" smtClean="0">
                <a:solidFill>
                  <a:schemeClr val="accent5">
                    <a:lumMod val="25000"/>
                  </a:schemeClr>
                </a:solidFill>
                <a:latin typeface="Comic Sans MS" pitchFamily="66" charset="0"/>
              </a:rPr>
              <a:t>(&gt; 20 λεπτά) ελαττώνοντας έτσι σημαντικά τον χρόνο παραμονής του διαλύματος</a:t>
            </a:r>
          </a:p>
          <a:p>
            <a:pPr marL="342900" indent="-342900">
              <a:buFont typeface="Arial" pitchFamily="34" charset="0"/>
              <a:buChar char="•"/>
            </a:pPr>
            <a:r>
              <a:rPr lang="el-GR" sz="2000" dirty="0" smtClean="0">
                <a:solidFill>
                  <a:srgbClr val="FF0000"/>
                </a:solidFill>
                <a:latin typeface="Comic Sans MS" pitchFamily="66" charset="0"/>
              </a:rPr>
              <a:t>Ιδιαίτερα μικρός χρόνος παραμονής του διαλύματος </a:t>
            </a:r>
            <a:r>
              <a:rPr lang="el-GR" sz="2000" dirty="0" smtClean="0">
                <a:solidFill>
                  <a:schemeClr val="accent5">
                    <a:lumMod val="25000"/>
                  </a:schemeClr>
                </a:solidFill>
                <a:latin typeface="Comic Sans MS" pitchFamily="66" charset="0"/>
              </a:rPr>
              <a:t>σε κάθε κύκλο, </a:t>
            </a:r>
            <a:r>
              <a:rPr lang="el-GR" sz="2000" dirty="0" smtClean="0">
                <a:solidFill>
                  <a:srgbClr val="FF0000"/>
                </a:solidFill>
                <a:latin typeface="Comic Sans MS" pitchFamily="66" charset="0"/>
              </a:rPr>
              <a:t>δεν αρκεί για τον «μέσο» </a:t>
            </a:r>
            <a:r>
              <a:rPr lang="el-GR" sz="2000" dirty="0" smtClean="0">
                <a:solidFill>
                  <a:schemeClr val="accent5">
                    <a:lumMod val="25000"/>
                  </a:schemeClr>
                </a:solidFill>
                <a:latin typeface="Comic Sans MS" pitchFamily="66" charset="0"/>
              </a:rPr>
              <a:t>(</a:t>
            </a:r>
            <a:r>
              <a:rPr lang="en-US" sz="2000" dirty="0" smtClean="0">
                <a:solidFill>
                  <a:schemeClr val="accent5">
                    <a:lumMod val="25000"/>
                  </a:schemeClr>
                </a:solidFill>
                <a:latin typeface="Comic Sans MS" pitchFamily="66" charset="0"/>
              </a:rPr>
              <a:t>high or low average) </a:t>
            </a:r>
            <a:r>
              <a:rPr lang="el-GR" sz="2000" dirty="0" smtClean="0">
                <a:solidFill>
                  <a:srgbClr val="FF0000"/>
                </a:solidFill>
                <a:latin typeface="Comic Sans MS" pitchFamily="66" charset="0"/>
              </a:rPr>
              <a:t>ασθενή</a:t>
            </a:r>
          </a:p>
          <a:p>
            <a:pPr marL="342900" indent="-342900">
              <a:buFont typeface="Arial" pitchFamily="34" charset="0"/>
              <a:buChar char="•"/>
            </a:pPr>
            <a:r>
              <a:rPr lang="el-GR" sz="2200" b="1" dirty="0">
                <a:solidFill>
                  <a:schemeClr val="accent5">
                    <a:lumMod val="25000"/>
                  </a:schemeClr>
                </a:solidFill>
                <a:latin typeface="Comic Sans MS" pitchFamily="66" charset="0"/>
              </a:rPr>
              <a:t>Η</a:t>
            </a:r>
            <a:r>
              <a:rPr lang="el-GR" sz="2200" b="1" dirty="0" smtClean="0">
                <a:solidFill>
                  <a:schemeClr val="accent5">
                    <a:lumMod val="25000"/>
                  </a:schemeClr>
                </a:solidFill>
                <a:latin typeface="Comic Sans MS" pitchFamily="66" charset="0"/>
              </a:rPr>
              <a:t> πρώτη ενέργεια επί ανεπαρκούς κάθαρσης σε </a:t>
            </a:r>
            <a:r>
              <a:rPr lang="en-US" sz="2200" b="1" dirty="0" smtClean="0">
                <a:solidFill>
                  <a:schemeClr val="accent5">
                    <a:lumMod val="25000"/>
                  </a:schemeClr>
                </a:solidFill>
                <a:latin typeface="Comic Sans MS" pitchFamily="66" charset="0"/>
              </a:rPr>
              <a:t>APD:</a:t>
            </a:r>
            <a:r>
              <a:rPr lang="el-GR" sz="2200" b="1" dirty="0" smtClean="0">
                <a:solidFill>
                  <a:schemeClr val="accent5">
                    <a:lumMod val="25000"/>
                  </a:schemeClr>
                </a:solidFill>
                <a:latin typeface="Comic Sans MS" pitchFamily="66" charset="0"/>
              </a:rPr>
              <a:t> </a:t>
            </a:r>
            <a:r>
              <a:rPr lang="en-US" sz="2200" b="1" dirty="0" smtClean="0">
                <a:solidFill>
                  <a:schemeClr val="accent5">
                    <a:lumMod val="25000"/>
                  </a:schemeClr>
                </a:solidFill>
                <a:latin typeface="Comic Sans MS" pitchFamily="66" charset="0"/>
              </a:rPr>
              <a:t>H </a:t>
            </a:r>
            <a:r>
              <a:rPr lang="el-GR" sz="2200" b="1" dirty="0" smtClean="0">
                <a:solidFill>
                  <a:srgbClr val="FF0000"/>
                </a:solidFill>
                <a:latin typeface="Comic Sans MS" pitchFamily="66" charset="0"/>
              </a:rPr>
              <a:t>«</a:t>
            </a:r>
            <a:r>
              <a:rPr lang="el-GR" sz="2200" b="1" dirty="0">
                <a:solidFill>
                  <a:srgbClr val="FF0000"/>
                </a:solidFill>
                <a:latin typeface="Comic Sans MS" pitchFamily="66" charset="0"/>
              </a:rPr>
              <a:t>σ</a:t>
            </a:r>
            <a:r>
              <a:rPr lang="el-GR" sz="2200" b="1" dirty="0" smtClean="0">
                <a:solidFill>
                  <a:srgbClr val="FF0000"/>
                </a:solidFill>
                <a:latin typeface="Comic Sans MS" pitchFamily="66" charset="0"/>
              </a:rPr>
              <a:t>τεγνή </a:t>
            </a:r>
            <a:r>
              <a:rPr lang="el-GR" sz="2200" b="1" dirty="0">
                <a:solidFill>
                  <a:srgbClr val="FF0000"/>
                </a:solidFill>
                <a:latin typeface="Comic Sans MS" pitchFamily="66" charset="0"/>
              </a:rPr>
              <a:t>ημέρα»: </a:t>
            </a:r>
            <a:r>
              <a:rPr lang="el-GR" sz="2200" b="1" dirty="0" smtClean="0">
                <a:solidFill>
                  <a:srgbClr val="FF0000"/>
                </a:solidFill>
                <a:latin typeface="Comic Sans MS" pitchFamily="66" charset="0"/>
              </a:rPr>
              <a:t>να μετατρέπεται σε «υγρή» </a:t>
            </a:r>
            <a:r>
              <a:rPr lang="el-GR" sz="2000" dirty="0" smtClean="0">
                <a:solidFill>
                  <a:schemeClr val="accent5">
                    <a:lumMod val="25000"/>
                  </a:schemeClr>
                </a:solidFill>
                <a:latin typeface="Comic Sans MS" pitchFamily="66" charset="0"/>
              </a:rPr>
              <a:t>(μετατροπή της διαλείπουσας νυκτερινής σε συνεχή κυκλική </a:t>
            </a:r>
            <a:r>
              <a:rPr lang="en-US" sz="2000" dirty="0" smtClean="0">
                <a:solidFill>
                  <a:schemeClr val="accent5">
                    <a:lumMod val="25000"/>
                  </a:schemeClr>
                </a:solidFill>
                <a:latin typeface="Comic Sans MS" pitchFamily="66" charset="0"/>
              </a:rPr>
              <a:t>APD)</a:t>
            </a:r>
            <a:endParaRPr lang="el-GR" sz="2000" dirty="0" smtClean="0">
              <a:solidFill>
                <a:schemeClr val="accent5">
                  <a:lumMod val="25000"/>
                </a:schemeClr>
              </a:solidFill>
              <a:latin typeface="Comic Sans MS" pitchFamily="66" charset="0"/>
            </a:endParaRPr>
          </a:p>
          <a:p>
            <a:pPr marL="342900" indent="-342900">
              <a:buFont typeface="Arial" pitchFamily="34" charset="0"/>
              <a:buChar char="•"/>
            </a:pPr>
            <a:r>
              <a:rPr lang="el-GR" sz="2000" dirty="0" smtClean="0">
                <a:solidFill>
                  <a:schemeClr val="accent5">
                    <a:lumMod val="25000"/>
                  </a:schemeClr>
                </a:solidFill>
                <a:latin typeface="Comic Sans MS" pitchFamily="66" charset="0"/>
              </a:rPr>
              <a:t>...ο χρόνος που ο ασθενής μένει εκτός κάθαρσης όταν δεν έχει διάλυμα κατά την διάρκεια της ημέρας είναι υπερβολικά μεγάλος (15-16 ώρες!!) ώστε να αναπληρωθεί με άλλη ενέργεια ωφέλιμη για επαρκή κάθαρση-υπερδιήθηση</a:t>
            </a:r>
          </a:p>
          <a:p>
            <a:pPr marL="342900" indent="-342900">
              <a:buFont typeface="Arial" pitchFamily="34" charset="0"/>
              <a:buChar char="•"/>
            </a:pPr>
            <a:r>
              <a:rPr lang="el-GR" sz="2000" dirty="0" smtClean="0">
                <a:solidFill>
                  <a:schemeClr val="accent5">
                    <a:lumMod val="25000"/>
                  </a:schemeClr>
                </a:solidFill>
                <a:latin typeface="Comic Sans MS" pitchFamily="66" charset="0"/>
              </a:rPr>
              <a:t>Ανάλογη προσοχή πρέπει να δίνεται στην </a:t>
            </a:r>
            <a:r>
              <a:rPr lang="el-GR" sz="2000" dirty="0" smtClean="0">
                <a:solidFill>
                  <a:srgbClr val="FF0000"/>
                </a:solidFill>
                <a:latin typeface="Comic Sans MS" pitchFamily="66" charset="0"/>
              </a:rPr>
              <a:t>επιλογή του διαλύματος για την μακρά παραμονή</a:t>
            </a:r>
            <a:r>
              <a:rPr lang="en-US" sz="2000" dirty="0" smtClean="0">
                <a:solidFill>
                  <a:schemeClr val="accent5">
                    <a:lumMod val="25000"/>
                  </a:schemeClr>
                </a:solidFill>
                <a:latin typeface="Comic Sans MS" pitchFamily="66" charset="0"/>
              </a:rPr>
              <a:t>: </a:t>
            </a:r>
            <a:r>
              <a:rPr lang="en-US" sz="2200" b="1" dirty="0" err="1" smtClean="0">
                <a:solidFill>
                  <a:schemeClr val="accent5">
                    <a:lumMod val="25000"/>
                  </a:schemeClr>
                </a:solidFill>
                <a:latin typeface="Comic Sans MS" pitchFamily="66" charset="0"/>
              </a:rPr>
              <a:t>Icodextrin</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ιδιαίτερα για βελτίωση της υπερδιήθησης (αλλά και της κάθαρσης αφού ο όγκος...μετράει)</a:t>
            </a:r>
          </a:p>
          <a:p>
            <a:pPr marL="342900" indent="-342900">
              <a:buFont typeface="Arial" pitchFamily="34" charset="0"/>
              <a:buChar char="•"/>
            </a:pPr>
            <a:r>
              <a:rPr lang="el-GR" sz="2200" b="1" dirty="0" smtClean="0">
                <a:solidFill>
                  <a:schemeClr val="accent5">
                    <a:lumMod val="25000"/>
                  </a:schemeClr>
                </a:solidFill>
                <a:latin typeface="Comic Sans MS" pitchFamily="66" charset="0"/>
              </a:rPr>
              <a:t>Η δεύτερη ενέργεια</a:t>
            </a:r>
            <a:r>
              <a:rPr lang="el-GR" sz="2000" b="1"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για την βελτίωση της κάθαρσης σε </a:t>
            </a:r>
            <a:r>
              <a:rPr lang="en-US" sz="2000" dirty="0" smtClean="0">
                <a:solidFill>
                  <a:schemeClr val="accent5">
                    <a:lumMod val="25000"/>
                  </a:schemeClr>
                </a:solidFill>
                <a:latin typeface="Comic Sans MS" pitchFamily="66" charset="0"/>
              </a:rPr>
              <a:t>APD –</a:t>
            </a:r>
            <a:r>
              <a:rPr lang="el-GR" sz="2000" dirty="0" smtClean="0">
                <a:solidFill>
                  <a:schemeClr val="accent5">
                    <a:lumMod val="25000"/>
                  </a:schemeClr>
                </a:solidFill>
                <a:latin typeface="Comic Sans MS" pitchFamily="66" charset="0"/>
              </a:rPr>
              <a:t>μετά την μετατροπή της στεγνής σε υγρή μέρα: </a:t>
            </a:r>
            <a:r>
              <a:rPr lang="el-GR" sz="2200" b="1" dirty="0" smtClean="0">
                <a:solidFill>
                  <a:schemeClr val="accent5">
                    <a:lumMod val="25000"/>
                  </a:schemeClr>
                </a:solidFill>
                <a:latin typeface="Comic Sans MS" pitchFamily="66" charset="0"/>
              </a:rPr>
              <a:t>μια ή δυο πρόσθετες χειροκίνητες αλλαγές</a:t>
            </a:r>
            <a:endParaRPr lang="el-GR" sz="2200" b="1" dirty="0">
              <a:solidFill>
                <a:schemeClr val="accent5">
                  <a:lumMod val="25000"/>
                </a:schemeClr>
              </a:solidFill>
              <a:latin typeface="Comic Sans MS" pitchFamily="66" charset="0"/>
            </a:endParaRPr>
          </a:p>
        </p:txBody>
      </p:sp>
    </p:spTree>
    <p:extLst>
      <p:ext uri="{BB962C8B-B14F-4D97-AF65-F5344CB8AC3E}">
        <p14:creationId xmlns:p14="http://schemas.microsoft.com/office/powerpoint/2010/main" val="176581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620688"/>
            <a:ext cx="8029187" cy="56692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a:xfrm>
            <a:off x="3203848" y="5013176"/>
            <a:ext cx="1008112" cy="720080"/>
          </a:xfrm>
          <a:prstGeom prst="roundRect">
            <a:avLst/>
          </a:prstGeom>
          <a:noFill/>
          <a:ln w="38100">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Oval 2"/>
          <p:cNvSpPr/>
          <p:nvPr/>
        </p:nvSpPr>
        <p:spPr>
          <a:xfrm>
            <a:off x="3203848" y="3573016"/>
            <a:ext cx="648072" cy="504056"/>
          </a:xfrm>
          <a:prstGeom prst="ellipse">
            <a:avLst/>
          </a:prstGeom>
          <a:noFill/>
          <a:ln w="38100">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Rounded Rectangle 4"/>
          <p:cNvSpPr/>
          <p:nvPr/>
        </p:nvSpPr>
        <p:spPr>
          <a:xfrm>
            <a:off x="4364360" y="5013176"/>
            <a:ext cx="1008112" cy="720080"/>
          </a:xfrm>
          <a:prstGeom prst="roundRect">
            <a:avLst/>
          </a:prstGeom>
          <a:noFill/>
          <a:ln w="38100">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Oval 6"/>
          <p:cNvSpPr/>
          <p:nvPr/>
        </p:nvSpPr>
        <p:spPr>
          <a:xfrm>
            <a:off x="4544380" y="3573016"/>
            <a:ext cx="648072" cy="504056"/>
          </a:xfrm>
          <a:prstGeom prst="ellipse">
            <a:avLst/>
          </a:prstGeom>
          <a:noFill/>
          <a:ln w="38100">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Rounded Rectangle 7"/>
          <p:cNvSpPr/>
          <p:nvPr/>
        </p:nvSpPr>
        <p:spPr>
          <a:xfrm>
            <a:off x="5724128" y="5013176"/>
            <a:ext cx="1008112" cy="720080"/>
          </a:xfrm>
          <a:prstGeom prst="roundRect">
            <a:avLst/>
          </a:prstGeom>
          <a:noFill/>
          <a:ln w="38100">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Oval 8"/>
          <p:cNvSpPr/>
          <p:nvPr/>
        </p:nvSpPr>
        <p:spPr>
          <a:xfrm>
            <a:off x="5795940" y="3320988"/>
            <a:ext cx="648072" cy="504056"/>
          </a:xfrm>
          <a:prstGeom prst="ellipse">
            <a:avLst/>
          </a:prstGeom>
          <a:noFill/>
          <a:ln w="38100">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Rounded Rectangle 9"/>
          <p:cNvSpPr/>
          <p:nvPr/>
        </p:nvSpPr>
        <p:spPr>
          <a:xfrm>
            <a:off x="7092280" y="5013176"/>
            <a:ext cx="1008112" cy="720080"/>
          </a:xfrm>
          <a:prstGeom prst="roundRect">
            <a:avLst/>
          </a:prstGeom>
          <a:noFill/>
          <a:ln w="38100">
            <a:solidFill>
              <a:srgbClr val="FFFF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Oval 10"/>
          <p:cNvSpPr/>
          <p:nvPr/>
        </p:nvSpPr>
        <p:spPr>
          <a:xfrm>
            <a:off x="7092280" y="3203300"/>
            <a:ext cx="648072" cy="504056"/>
          </a:xfrm>
          <a:prstGeom prst="ellipse">
            <a:avLst/>
          </a:prstGeom>
          <a:noFill/>
          <a:ln w="38100">
            <a:solidFill>
              <a:srgbClr val="FFFF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9723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7" grpId="0" animBg="1"/>
      <p:bldP spid="8" grpId="0" animBg="1"/>
      <p:bldP spid="9" grpId="0" animBg="1"/>
      <p:bldP spid="10"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0"/>
            <a:ext cx="8316416" cy="4431983"/>
          </a:xfrm>
          <a:prstGeom prst="rect">
            <a:avLst/>
          </a:prstGeom>
          <a:noFill/>
        </p:spPr>
        <p:txBody>
          <a:bodyPr wrap="square" rtlCol="0">
            <a:spAutoFit/>
          </a:bodyPr>
          <a:lstStyle/>
          <a:p>
            <a:pPr algn="ctr"/>
            <a:r>
              <a:rPr lang="el-GR" sz="2400" dirty="0" smtClean="0">
                <a:solidFill>
                  <a:schemeClr val="accent5">
                    <a:lumMod val="25000"/>
                  </a:schemeClr>
                </a:solidFill>
                <a:latin typeface="Comic Sans MS" pitchFamily="66" charset="0"/>
              </a:rPr>
              <a:t>Προσαρμόζοντας την δοσολογία της Π.Κ.</a:t>
            </a:r>
          </a:p>
          <a:p>
            <a:endParaRPr lang="el-GR" dirty="0"/>
          </a:p>
          <a:p>
            <a:pPr marL="342900" indent="-342900">
              <a:buFont typeface="Arial" pitchFamily="34" charset="0"/>
              <a:buChar char="•"/>
            </a:pPr>
            <a:r>
              <a:rPr lang="el-GR" sz="2000" dirty="0" smtClean="0">
                <a:latin typeface="Comic Sans MS" pitchFamily="66" charset="0"/>
              </a:rPr>
              <a:t>Για να βελτιώσουμε την δοσολογία χρειάζεται: </a:t>
            </a:r>
            <a:r>
              <a:rPr lang="el-GR" sz="2000" dirty="0" smtClean="0">
                <a:solidFill>
                  <a:srgbClr val="FF0000"/>
                </a:solidFill>
                <a:latin typeface="Comic Sans MS" pitchFamily="66" charset="0"/>
              </a:rPr>
              <a:t>ΝΑ ΓΝΩΡΙΖΟΥΜΕ ΑΠΑΡΑΙΤΗΤΑ ΤΙ ΤΥΠΟΣ ΜΕΤΑΦΟΡΕΑ ΕΙΝΑΙ (το </a:t>
            </a:r>
            <a:r>
              <a:rPr lang="en-US" sz="2000" dirty="0" smtClean="0">
                <a:solidFill>
                  <a:srgbClr val="FF0000"/>
                </a:solidFill>
                <a:latin typeface="Comic Sans MS" pitchFamily="66" charset="0"/>
              </a:rPr>
              <a:t>PET)</a:t>
            </a:r>
          </a:p>
          <a:p>
            <a:pPr marL="342900" indent="-342900">
              <a:buFont typeface="Arial" pitchFamily="34" charset="0"/>
              <a:buChar char="•"/>
            </a:pPr>
            <a:r>
              <a:rPr lang="el-GR" sz="2000" dirty="0" smtClean="0">
                <a:solidFill>
                  <a:srgbClr val="FF0000"/>
                </a:solidFill>
                <a:latin typeface="Comic Sans MS" pitchFamily="66" charset="0"/>
              </a:rPr>
              <a:t>Π.χ. </a:t>
            </a:r>
            <a:r>
              <a:rPr lang="el-GR" sz="2000" dirty="0" smtClean="0">
                <a:latin typeface="Comic Sans MS" pitchFamily="66" charset="0"/>
              </a:rPr>
              <a:t>αν </a:t>
            </a:r>
            <a:r>
              <a:rPr lang="el-GR" sz="2000" dirty="0" smtClean="0">
                <a:solidFill>
                  <a:srgbClr val="FF0000"/>
                </a:solidFill>
                <a:latin typeface="Comic Sans MS" pitchFamily="66" charset="0"/>
              </a:rPr>
              <a:t>ένα </a:t>
            </a:r>
            <a:r>
              <a:rPr lang="en-US" sz="2000" dirty="0" smtClean="0">
                <a:solidFill>
                  <a:srgbClr val="FF0000"/>
                </a:solidFill>
                <a:latin typeface="Comic Sans MS" pitchFamily="66" charset="0"/>
              </a:rPr>
              <a:t>low-transporter </a:t>
            </a:r>
            <a:r>
              <a:rPr lang="el-GR" sz="2000" dirty="0" smtClean="0">
                <a:latin typeface="Comic Sans MS" pitchFamily="66" charset="0"/>
              </a:rPr>
              <a:t>τον μεταφέρουμε από</a:t>
            </a:r>
            <a:r>
              <a:rPr lang="en-US" sz="2000" dirty="0" smtClean="0">
                <a:latin typeface="Comic Sans MS" pitchFamily="66" charset="0"/>
              </a:rPr>
              <a:t> CAPD (4 </a:t>
            </a:r>
            <a:r>
              <a:rPr lang="el-GR" sz="2000" dirty="0" smtClean="0">
                <a:latin typeface="Comic Sans MS" pitchFamily="66" charset="0"/>
              </a:rPr>
              <a:t>αλλαγές των 2 λίτρων: συνολικός όγκος 8 λίτρα) σε </a:t>
            </a:r>
            <a:r>
              <a:rPr lang="en-US" sz="2000" dirty="0" smtClean="0">
                <a:latin typeface="Comic Sans MS" pitchFamily="66" charset="0"/>
              </a:rPr>
              <a:t>APD </a:t>
            </a:r>
            <a:r>
              <a:rPr lang="el-GR" sz="2000" dirty="0" smtClean="0">
                <a:latin typeface="Comic Sans MS" pitchFamily="66" charset="0"/>
              </a:rPr>
              <a:t>10 ωρών με 5 αλλαγές (συνολικός όγκος 10 λίτρα), παρ όλο που αυξήσαμε τον συνολικό όγκο του διαλύματος, </a:t>
            </a:r>
            <a:r>
              <a:rPr lang="el-GR" sz="2000" dirty="0" smtClean="0">
                <a:solidFill>
                  <a:srgbClr val="FF0000"/>
                </a:solidFill>
                <a:latin typeface="Comic Sans MS" pitchFamily="66" charset="0"/>
              </a:rPr>
              <a:t>η κάθαρση μάλλον θα μειωθεί γιατί μειώθηκε ο χρόνος παραμονής</a:t>
            </a:r>
            <a:r>
              <a:rPr lang="el-GR" sz="2000" dirty="0" smtClean="0">
                <a:latin typeface="Comic Sans MS" pitchFamily="66" charset="0"/>
              </a:rPr>
              <a:t> (από 6 σε 2 ώρες)</a:t>
            </a:r>
          </a:p>
          <a:p>
            <a:pPr marL="342900" indent="-342900">
              <a:buFont typeface="Arial" pitchFamily="34" charset="0"/>
              <a:buChar char="•"/>
            </a:pPr>
            <a:r>
              <a:rPr lang="el-GR" sz="2000" dirty="0" smtClean="0">
                <a:solidFill>
                  <a:srgbClr val="FF0000"/>
                </a:solidFill>
                <a:latin typeface="Comic Sans MS" pitchFamily="66" charset="0"/>
              </a:rPr>
              <a:t>Γενικά, αυξάνοντας τον όγκο του διαλύματος σε κάθε αλλαγή, χωρίς να αλλάζουμε τον χρόνο παραμονής, βελτιώνουμε την κάθαρση</a:t>
            </a:r>
          </a:p>
          <a:p>
            <a:pPr marL="342900" indent="-342900">
              <a:buFont typeface="Arial" pitchFamily="34" charset="0"/>
              <a:buChar char="•"/>
            </a:pPr>
            <a:r>
              <a:rPr lang="en-US" sz="2000" dirty="0" smtClean="0">
                <a:latin typeface="Comic Sans MS" pitchFamily="66" charset="0"/>
              </a:rPr>
              <a:t>Tidal:</a:t>
            </a:r>
            <a:r>
              <a:rPr lang="el-GR" sz="2000" dirty="0" smtClean="0">
                <a:latin typeface="Comic Sans MS" pitchFamily="66" charset="0"/>
              </a:rPr>
              <a:t> αν και το περιτόναιο μένει συνεχώς σε επαφή με διάλυμα και οι συνολικοί όγκοι είναι πολύ μεγάλοι (23-28 λίτρα) η επιπλέον κάθαρση που προσφέρει είναι περίπου 20%</a:t>
            </a:r>
            <a:r>
              <a:rPr lang="en-US" sz="2000" dirty="0" smtClean="0">
                <a:latin typeface="Comic Sans MS" pitchFamily="66" charset="0"/>
              </a:rPr>
              <a:t> </a:t>
            </a:r>
            <a:r>
              <a:rPr lang="el-GR" sz="2000" dirty="0" smtClean="0">
                <a:latin typeface="Comic Sans MS" pitchFamily="66" charset="0"/>
              </a:rPr>
              <a:t> </a:t>
            </a:r>
            <a:endParaRPr lang="el-GR" sz="2000" dirty="0">
              <a:latin typeface="Comic Sans MS" pitchFamily="66" charset="0"/>
            </a:endParaRPr>
          </a:p>
        </p:txBody>
      </p:sp>
      <p:sp>
        <p:nvSpPr>
          <p:cNvPr id="3" name="2 - TextBox"/>
          <p:cNvSpPr txBox="1"/>
          <p:nvPr/>
        </p:nvSpPr>
        <p:spPr>
          <a:xfrm>
            <a:off x="971600" y="4437112"/>
            <a:ext cx="8064896" cy="2246769"/>
          </a:xfrm>
          <a:prstGeom prst="rect">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l-GR" sz="2000" dirty="0" smtClean="0">
                <a:solidFill>
                  <a:srgbClr val="FFFFFF"/>
                </a:solidFill>
                <a:latin typeface="Comic Sans MS" pitchFamily="66" charset="0"/>
              </a:rPr>
              <a:t>Καθότι και οι δείκτες επάρκειας είναι «ενδεικτικοί» και η δοσολογία της Π.Κ. μπορεί να διαφέρει ουσιαστικά ανάλογα με το μέγεθος, την θρέψη και άλλους παράγοντες από ασθενή σε ασθενή: όταν υπάρχει η «κλινική αίσθηση» ότι κάποιος/α </a:t>
            </a:r>
            <a:r>
              <a:rPr lang="el-GR" sz="2000" dirty="0" err="1" smtClean="0">
                <a:solidFill>
                  <a:srgbClr val="FFFFFF"/>
                </a:solidFill>
                <a:latin typeface="Comic Sans MS" pitchFamily="66" charset="0"/>
              </a:rPr>
              <a:t>υπο</a:t>
            </a:r>
            <a:r>
              <a:rPr lang="el-GR" sz="2000" dirty="0" smtClean="0">
                <a:solidFill>
                  <a:srgbClr val="FFFFFF"/>
                </a:solidFill>
                <a:latin typeface="Comic Sans MS" pitchFamily="66" charset="0"/>
              </a:rPr>
              <a:t>-</a:t>
            </a:r>
            <a:r>
              <a:rPr lang="el-GR" sz="2000" dirty="0" err="1" smtClean="0">
                <a:solidFill>
                  <a:srgbClr val="FFFFFF"/>
                </a:solidFill>
                <a:latin typeface="Comic Sans MS" pitchFamily="66" charset="0"/>
              </a:rPr>
              <a:t>καθαίρεται</a:t>
            </a:r>
            <a:r>
              <a:rPr lang="el-GR" sz="2000" dirty="0" smtClean="0">
                <a:solidFill>
                  <a:srgbClr val="FFFFFF"/>
                </a:solidFill>
                <a:latin typeface="Comic Sans MS" pitchFamily="66" charset="0"/>
              </a:rPr>
              <a:t> ή αν υπάρχει συμπτωματολογία ουραιμίας, πρέπει να αυξάνεται, με όποιο τρόπο είναι εφικτό, η προσφερόμενη κάθαρση τουλάχιστον δοκιμαστικά, ανεξάρτητα από τιμές δεικτών και ισχύουσες συστάσεις </a:t>
            </a:r>
            <a:endParaRPr lang="el-GR" sz="2000" dirty="0">
              <a:solidFill>
                <a:srgbClr val="FFFFFF"/>
              </a:solidFill>
              <a:latin typeface="Comic Sans MS" pitchFamily="66" charset="0"/>
            </a:endParaRPr>
          </a:p>
        </p:txBody>
      </p:sp>
    </p:spTree>
    <p:extLst>
      <p:ext uri="{BB962C8B-B14F-4D97-AF65-F5344CB8AC3E}">
        <p14:creationId xmlns:p14="http://schemas.microsoft.com/office/powerpoint/2010/main" val="144158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strips(downRight)">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548680"/>
            <a:ext cx="8064896" cy="5755422"/>
          </a:xfrm>
          <a:prstGeom prst="rect">
            <a:avLst/>
          </a:prstGeom>
          <a:noFill/>
        </p:spPr>
        <p:txBody>
          <a:bodyPr wrap="square" rtlCol="0">
            <a:spAutoFit/>
          </a:bodyPr>
          <a:lstStyle/>
          <a:p>
            <a:pPr algn="ctr"/>
            <a:r>
              <a:rPr lang="el-GR" sz="2400" dirty="0" smtClean="0">
                <a:solidFill>
                  <a:schemeClr val="accent3">
                    <a:lumMod val="25000"/>
                  </a:schemeClr>
                </a:solidFill>
                <a:latin typeface="Comic Sans MS" pitchFamily="66" charset="0"/>
              </a:rPr>
              <a:t>Εισαγωγή (</a:t>
            </a:r>
            <a:r>
              <a:rPr lang="el-GR" sz="2400" dirty="0" err="1" smtClean="0">
                <a:solidFill>
                  <a:schemeClr val="accent3">
                    <a:lumMod val="25000"/>
                  </a:schemeClr>
                </a:solidFill>
                <a:latin typeface="Comic Sans MS" pitchFamily="66" charset="0"/>
              </a:rPr>
              <a:t>ιιι</a:t>
            </a:r>
            <a:r>
              <a:rPr lang="el-GR" sz="2400" dirty="0" smtClean="0">
                <a:solidFill>
                  <a:schemeClr val="accent3">
                    <a:lumMod val="25000"/>
                  </a:schemeClr>
                </a:solidFill>
                <a:latin typeface="Comic Sans MS" pitchFamily="66" charset="0"/>
              </a:rPr>
              <a:t>)</a:t>
            </a:r>
          </a:p>
          <a:p>
            <a:pPr algn="ctr"/>
            <a:endParaRPr lang="el-GR" sz="2400" dirty="0">
              <a:solidFill>
                <a:schemeClr val="accent3">
                  <a:lumMod val="25000"/>
                </a:schemeClr>
              </a:solidFill>
              <a:latin typeface="Comic Sans MS" pitchFamily="66" charset="0"/>
            </a:endParaRPr>
          </a:p>
          <a:p>
            <a:pPr>
              <a:buFont typeface="Arial" pitchFamily="34" charset="0"/>
              <a:buChar char="•"/>
            </a:pPr>
            <a:r>
              <a:rPr lang="el-GR" sz="2000" dirty="0" smtClean="0">
                <a:solidFill>
                  <a:schemeClr val="accent3">
                    <a:lumMod val="25000"/>
                  </a:schemeClr>
                </a:solidFill>
                <a:latin typeface="Comic Sans MS" pitchFamily="66" charset="0"/>
              </a:rPr>
              <a:t> </a:t>
            </a:r>
            <a:r>
              <a:rPr lang="el-GR" sz="2000" dirty="0" smtClean="0">
                <a:solidFill>
                  <a:schemeClr val="accent5">
                    <a:lumMod val="25000"/>
                  </a:schemeClr>
                </a:solidFill>
                <a:latin typeface="Comic Sans MS" pitchFamily="66" charset="0"/>
              </a:rPr>
              <a:t>Επιπλέον, </a:t>
            </a:r>
            <a:r>
              <a:rPr lang="el-GR" sz="2000" dirty="0" smtClean="0">
                <a:solidFill>
                  <a:srgbClr val="FF0000"/>
                </a:solidFill>
                <a:latin typeface="Comic Sans MS" pitchFamily="66" charset="0"/>
              </a:rPr>
              <a:t>οι περισσότεροι ασθενείς έχουν μια σειρά άλλων σοβαρών παθήσεων</a:t>
            </a:r>
            <a:r>
              <a:rPr lang="el-GR" sz="2000" dirty="0" smtClean="0">
                <a:solidFill>
                  <a:schemeClr val="accent5">
                    <a:lumMod val="25000"/>
                  </a:schemeClr>
                </a:solidFill>
                <a:latin typeface="Comic Sans MS" pitchFamily="66" charset="0"/>
              </a:rPr>
              <a:t> –κυρίως καρδιαγγειακών - ήδη με την ένταξη τους σε κάθαρση (συν-νοσηρότητα)</a:t>
            </a:r>
          </a:p>
          <a:p>
            <a:pPr>
              <a:buFont typeface="Arial" pitchFamily="34" charset="0"/>
              <a:buChar char="•"/>
            </a:pPr>
            <a:r>
              <a:rPr lang="el-GR" sz="2000" dirty="0" smtClean="0">
                <a:solidFill>
                  <a:schemeClr val="accent5">
                    <a:lumMod val="25000"/>
                  </a:schemeClr>
                </a:solidFill>
                <a:latin typeface="Comic Sans MS" pitchFamily="66" charset="0"/>
              </a:rPr>
              <a:t>που </a:t>
            </a:r>
            <a:r>
              <a:rPr lang="el-GR" sz="2000" dirty="0" smtClean="0">
                <a:solidFill>
                  <a:srgbClr val="FF0000"/>
                </a:solidFill>
                <a:latin typeface="Comic Sans MS" pitchFamily="66" charset="0"/>
              </a:rPr>
              <a:t>επιβαρύνουν πρόσθετα </a:t>
            </a:r>
            <a:r>
              <a:rPr lang="el-GR" sz="2000" dirty="0" smtClean="0">
                <a:solidFill>
                  <a:schemeClr val="accent5">
                    <a:lumMod val="25000"/>
                  </a:schemeClr>
                </a:solidFill>
                <a:latin typeface="Comic Sans MS" pitchFamily="66" charset="0"/>
              </a:rPr>
              <a:t>και σοβαρά την γενικότερη πρόγνωση</a:t>
            </a:r>
          </a:p>
          <a:p>
            <a:pPr>
              <a:buFont typeface="Arial" pitchFamily="34" charset="0"/>
              <a:buChar char="•"/>
            </a:pPr>
            <a:endParaRPr lang="el-GR" sz="20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3">
                    <a:lumMod val="25000"/>
                  </a:schemeClr>
                </a:solidFill>
                <a:latin typeface="Comic Sans MS" pitchFamily="66" charset="0"/>
              </a:rPr>
              <a:t>Παρ όλα </a:t>
            </a:r>
            <a:r>
              <a:rPr lang="el-GR" sz="2000" dirty="0" err="1" smtClean="0">
                <a:solidFill>
                  <a:srgbClr val="FF0000"/>
                </a:solidFill>
                <a:latin typeface="Comic Sans MS" pitchFamily="66" charset="0"/>
              </a:rPr>
              <a:t>αυτά…σαφώς</a:t>
            </a:r>
            <a:r>
              <a:rPr lang="el-GR" sz="2000" dirty="0" smtClean="0">
                <a:solidFill>
                  <a:srgbClr val="FF0000"/>
                </a:solidFill>
                <a:latin typeface="Comic Sans MS" pitchFamily="66" charset="0"/>
              </a:rPr>
              <a:t> η </a:t>
            </a:r>
            <a:r>
              <a:rPr lang="el-GR" sz="2000" dirty="0" err="1" smtClean="0">
                <a:solidFill>
                  <a:srgbClr val="FF0000"/>
                </a:solidFill>
                <a:latin typeface="Comic Sans MS" pitchFamily="66" charset="0"/>
              </a:rPr>
              <a:t>εξωνεφρική</a:t>
            </a:r>
            <a:r>
              <a:rPr lang="el-GR" sz="2000" dirty="0" smtClean="0">
                <a:solidFill>
                  <a:srgbClr val="FF0000"/>
                </a:solidFill>
                <a:latin typeface="Comic Sans MS" pitchFamily="66" charset="0"/>
              </a:rPr>
              <a:t> κάθαρση προσφέρει </a:t>
            </a:r>
            <a:r>
              <a:rPr lang="el-GR" sz="2000" dirty="0" smtClean="0">
                <a:solidFill>
                  <a:schemeClr val="accent3">
                    <a:lumMod val="25000"/>
                  </a:schemeClr>
                </a:solidFill>
                <a:latin typeface="Comic Sans MS" pitchFamily="66" charset="0"/>
              </a:rPr>
              <a:t>στη κάθαρση των ουσιών και την εξισορρόπηση των υγρών</a:t>
            </a:r>
          </a:p>
          <a:p>
            <a:pPr>
              <a:buFont typeface="Arial" pitchFamily="34" charset="0"/>
              <a:buChar char="•"/>
            </a:pPr>
            <a:r>
              <a:rPr lang="el-GR" sz="2000" dirty="0" smtClean="0">
                <a:solidFill>
                  <a:schemeClr val="accent3">
                    <a:lumMod val="25000"/>
                  </a:schemeClr>
                </a:solidFill>
                <a:latin typeface="Comic Sans MS" pitchFamily="66" charset="0"/>
              </a:rPr>
              <a:t> γι αυτό το λόγο, οι νεφρολόγοι πρέπει να κάνουν ότι μπορούν ώστε </a:t>
            </a:r>
            <a:r>
              <a:rPr lang="el-GR" sz="2000" dirty="0" smtClean="0">
                <a:solidFill>
                  <a:srgbClr val="FF0000"/>
                </a:solidFill>
                <a:latin typeface="Comic Sans MS" pitchFamily="66" charset="0"/>
              </a:rPr>
              <a:t>η (αν)επάρκεια της κάθαρσης να μην είναι ένας επιπλέον λόγος επιβάρυνσης</a:t>
            </a:r>
            <a:r>
              <a:rPr lang="el-GR" sz="2000" dirty="0" smtClean="0">
                <a:solidFill>
                  <a:schemeClr val="accent3">
                    <a:lumMod val="25000"/>
                  </a:schemeClr>
                </a:solidFill>
                <a:latin typeface="Comic Sans MS" pitchFamily="66" charset="0"/>
              </a:rPr>
              <a:t> της γενικής πρόγνωσης αυτών των ασθενών</a:t>
            </a:r>
          </a:p>
          <a:p>
            <a:pPr>
              <a:buFont typeface="Arial" pitchFamily="34" charset="0"/>
              <a:buChar char="•"/>
            </a:pPr>
            <a:endParaRPr lang="el-GR" sz="2000" dirty="0" smtClean="0">
              <a:solidFill>
                <a:schemeClr val="accent3">
                  <a:lumMod val="25000"/>
                </a:schemeClr>
              </a:solidFill>
              <a:latin typeface="Comic Sans MS" pitchFamily="66" charset="0"/>
            </a:endParaRPr>
          </a:p>
          <a:p>
            <a:pPr>
              <a:buFont typeface="Arial" pitchFamily="34" charset="0"/>
              <a:buChar char="•"/>
            </a:pPr>
            <a:r>
              <a:rPr lang="el-GR" sz="2000" dirty="0" smtClean="0">
                <a:solidFill>
                  <a:schemeClr val="accent3">
                    <a:lumMod val="25000"/>
                  </a:schemeClr>
                </a:solidFill>
                <a:latin typeface="Comic Sans MS" pitchFamily="66" charset="0"/>
              </a:rPr>
              <a:t>Στη συνέχεια, θα τεθούν </a:t>
            </a:r>
            <a:r>
              <a:rPr lang="el-GR" sz="2000" dirty="0" smtClean="0">
                <a:solidFill>
                  <a:srgbClr val="FF0000"/>
                </a:solidFill>
                <a:latin typeface="Comic Sans MS" pitchFamily="66" charset="0"/>
              </a:rPr>
              <a:t>θέματα επάρκειας και εξισορρόπησης υγρών στους χρόνιους νεφροπαθείς υπό περιτοναϊκή κάθαρση </a:t>
            </a:r>
            <a:r>
              <a:rPr lang="el-GR" sz="2000" dirty="0" smtClean="0">
                <a:solidFill>
                  <a:schemeClr val="accent3">
                    <a:lumMod val="25000"/>
                  </a:schemeClr>
                </a:solidFill>
                <a:latin typeface="Comic Sans MS" pitchFamily="66" charset="0"/>
              </a:rPr>
              <a:t>και</a:t>
            </a:r>
          </a:p>
          <a:p>
            <a:pPr>
              <a:buFont typeface="Arial" pitchFamily="34" charset="0"/>
              <a:buChar char="•"/>
            </a:pPr>
            <a:r>
              <a:rPr lang="el-GR" sz="2000" dirty="0" smtClean="0">
                <a:solidFill>
                  <a:schemeClr val="accent3">
                    <a:lumMod val="25000"/>
                  </a:schemeClr>
                </a:solidFill>
                <a:latin typeface="Comic Sans MS" pitchFamily="66" charset="0"/>
              </a:rPr>
              <a:t>Θα δοθεί έμφαση στο ότι </a:t>
            </a:r>
            <a:r>
              <a:rPr lang="el-GR" sz="2000" dirty="0" smtClean="0">
                <a:solidFill>
                  <a:srgbClr val="FF0000"/>
                </a:solidFill>
                <a:latin typeface="Comic Sans MS" pitchFamily="66" charset="0"/>
              </a:rPr>
              <a:t>επάρκεια κάθαρσης δεν σημαίνει μόνο μείωση των τιμών των ουσιών μικρού Μ.Β.</a:t>
            </a:r>
            <a:r>
              <a:rPr lang="el-GR" sz="2000" dirty="0" smtClean="0">
                <a:solidFill>
                  <a:schemeClr val="accent3">
                    <a:lumMod val="25000"/>
                  </a:schemeClr>
                </a:solidFill>
                <a:latin typeface="Comic Sans MS" pitchFamily="66" charset="0"/>
              </a:rPr>
              <a:t> </a:t>
            </a:r>
            <a:r>
              <a:rPr lang="el-GR" sz="2000" dirty="0" smtClean="0">
                <a:solidFill>
                  <a:srgbClr val="FF0000"/>
                </a:solidFill>
                <a:latin typeface="Comic Sans MS" pitchFamily="66" charset="0"/>
              </a:rPr>
              <a:t>αλλά πολύ περισσότερα πράγματα</a:t>
            </a:r>
            <a:r>
              <a:rPr lang="el-GR" sz="2000" dirty="0" smtClean="0">
                <a:solidFill>
                  <a:schemeClr val="accent3">
                    <a:lumMod val="25000"/>
                  </a:schemeClr>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71600" y="404664"/>
            <a:ext cx="7992888" cy="5816977"/>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Πως θα εκτιμηθεί η επάρκεια της προσφερόμενης κάθαρσης</a:t>
            </a:r>
            <a:r>
              <a:rPr lang="en-US" sz="2400" dirty="0" smtClean="0">
                <a:solidFill>
                  <a:schemeClr val="accent5">
                    <a:lumMod val="25000"/>
                  </a:schemeClr>
                </a:solidFill>
                <a:latin typeface="Comic Sans MS" pitchFamily="66" charset="0"/>
              </a:rPr>
              <a:t>;</a:t>
            </a:r>
            <a:endParaRPr lang="el-GR" sz="2400" dirty="0" smtClean="0">
              <a:solidFill>
                <a:schemeClr val="accent5">
                  <a:lumMod val="25000"/>
                </a:schemeClr>
              </a:solidFill>
              <a:latin typeface="Comic Sans MS" pitchFamily="66" charset="0"/>
            </a:endParaRPr>
          </a:p>
          <a:p>
            <a:endParaRPr lang="en-US" sz="2400" dirty="0" smtClean="0">
              <a:solidFill>
                <a:schemeClr val="accent5">
                  <a:lumMod val="25000"/>
                </a:schemeClr>
              </a:solidFill>
              <a:latin typeface="Comic Sans MS" pitchFamily="66" charset="0"/>
            </a:endParaRPr>
          </a:p>
          <a:p>
            <a:pPr>
              <a:buFont typeface="Arial" pitchFamily="34" charset="0"/>
              <a:buChar char="•"/>
            </a:pPr>
            <a:r>
              <a:rPr lang="en-US" sz="2000" dirty="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Με το να μην υπάρχουν τα γνωστά </a:t>
            </a:r>
            <a:r>
              <a:rPr lang="el-GR" sz="2000" dirty="0" smtClean="0">
                <a:solidFill>
                  <a:srgbClr val="FF0000"/>
                </a:solidFill>
                <a:latin typeface="Comic Sans MS" pitchFamily="66" charset="0"/>
              </a:rPr>
              <a:t>κλινικά σημεία και συμπτώματα της ουραιμίας</a:t>
            </a:r>
            <a:r>
              <a:rPr lang="el-GR" sz="2000" dirty="0" smtClean="0">
                <a:solidFill>
                  <a:schemeClr val="accent5">
                    <a:lumMod val="25000"/>
                  </a:schemeClr>
                </a:solidFill>
                <a:latin typeface="Comic Sans MS" pitchFamily="66" charset="0"/>
              </a:rPr>
              <a:t>: </a:t>
            </a:r>
            <a:r>
              <a:rPr lang="el-GR" sz="2000" dirty="0" smtClean="0">
                <a:solidFill>
                  <a:srgbClr val="FF0000"/>
                </a:solidFill>
                <a:latin typeface="Comic Sans MS" pitchFamily="66" charset="0"/>
              </a:rPr>
              <a:t>ανορεξία, μεταλλική γεύση, ναυτία, έμετοι, περικαρδίτιδα, πλευρίτιδα, εγκεφαλοπάθεια</a:t>
            </a:r>
          </a:p>
          <a:p>
            <a:pPr>
              <a:buFont typeface="Arial" pitchFamily="34" charset="0"/>
              <a:buChar char="•"/>
            </a:pPr>
            <a:r>
              <a:rPr lang="el-GR" sz="2000" dirty="0" smtClean="0">
                <a:solidFill>
                  <a:schemeClr val="accent5">
                    <a:lumMod val="25000"/>
                  </a:schemeClr>
                </a:solidFill>
                <a:latin typeface="Comic Sans MS" pitchFamily="66" charset="0"/>
              </a:rPr>
              <a:t>Επειδή πολλά από τα παραπάνω </a:t>
            </a:r>
            <a:r>
              <a:rPr lang="el-GR" sz="2000" dirty="0" smtClean="0">
                <a:solidFill>
                  <a:srgbClr val="FF0000"/>
                </a:solidFill>
                <a:latin typeface="Comic Sans MS" pitchFamily="66" charset="0"/>
              </a:rPr>
              <a:t>εγκαθίστανται σταδιακά ή δεν αντιστρέφονται</a:t>
            </a:r>
            <a:r>
              <a:rPr lang="el-GR" sz="2000" dirty="0" smtClean="0">
                <a:solidFill>
                  <a:schemeClr val="accent5">
                    <a:lumMod val="25000"/>
                  </a:schemeClr>
                </a:solidFill>
                <a:latin typeface="Comic Sans MS" pitchFamily="66" charset="0"/>
              </a:rPr>
              <a:t>, χρειάζεται ένας </a:t>
            </a:r>
            <a:r>
              <a:rPr lang="el-GR" sz="2000" dirty="0" smtClean="0">
                <a:solidFill>
                  <a:srgbClr val="FF0000"/>
                </a:solidFill>
                <a:latin typeface="Comic Sans MS" pitchFamily="66" charset="0"/>
              </a:rPr>
              <a:t>εργαστηριακός δείκτης </a:t>
            </a:r>
            <a:r>
              <a:rPr lang="el-GR" sz="2000" dirty="0" smtClean="0">
                <a:solidFill>
                  <a:schemeClr val="accent5">
                    <a:lumMod val="25000"/>
                  </a:schemeClr>
                </a:solidFill>
                <a:latin typeface="Comic Sans MS" pitchFamily="66" charset="0"/>
              </a:rPr>
              <a:t>κατάλληλος για την εκτίμηση της επάρκειας</a:t>
            </a:r>
          </a:p>
          <a:p>
            <a:pPr>
              <a:buFont typeface="Arial" pitchFamily="34" charset="0"/>
              <a:buChar char="•"/>
            </a:pPr>
            <a:r>
              <a:rPr lang="el-GR" sz="2000" dirty="0" smtClean="0">
                <a:solidFill>
                  <a:srgbClr val="FF0000"/>
                </a:solidFill>
                <a:latin typeface="Comic Sans MS" pitchFamily="66" charset="0"/>
              </a:rPr>
              <a:t>Δεν υπάρχει </a:t>
            </a:r>
            <a:r>
              <a:rPr lang="el-GR" sz="2000" dirty="0" smtClean="0">
                <a:solidFill>
                  <a:schemeClr val="accent5">
                    <a:lumMod val="25000"/>
                  </a:schemeClr>
                </a:solidFill>
                <a:latin typeface="Comic Sans MS" pitchFamily="66" charset="0"/>
              </a:rPr>
              <a:t>καμιά μεμονωμένη ουσία που θα μπορούσε να χαρακτηριστεί ως </a:t>
            </a:r>
            <a:r>
              <a:rPr lang="el-GR" sz="2000" dirty="0" smtClean="0">
                <a:solidFill>
                  <a:srgbClr val="FF0000"/>
                </a:solidFill>
                <a:latin typeface="Comic Sans MS" pitchFamily="66" charset="0"/>
              </a:rPr>
              <a:t>«η ουραιμική τοξική ουσία»</a:t>
            </a:r>
          </a:p>
          <a:p>
            <a:pPr>
              <a:buFont typeface="Arial" pitchFamily="34" charset="0"/>
              <a:buChar char="•"/>
            </a:pPr>
            <a:r>
              <a:rPr lang="el-GR" sz="2000" dirty="0" smtClean="0">
                <a:solidFill>
                  <a:schemeClr val="accent5">
                    <a:lumMod val="25000"/>
                  </a:schemeClr>
                </a:solidFill>
                <a:latin typeface="Comic Sans MS" pitchFamily="66" charset="0"/>
              </a:rPr>
              <a:t>Προφανώς, οι κλινικές εκδηλώσεις της ουραιμίας οφείλονται στη </a:t>
            </a:r>
            <a:r>
              <a:rPr lang="el-GR" sz="2000" dirty="0" smtClean="0">
                <a:solidFill>
                  <a:srgbClr val="FF0000"/>
                </a:solidFill>
                <a:latin typeface="Comic Sans MS" pitchFamily="66" charset="0"/>
              </a:rPr>
              <a:t>συνεργική δράση μιας ολόκληρης ομάδας ουσιών </a:t>
            </a:r>
            <a:r>
              <a:rPr lang="el-GR" sz="2000" dirty="0" smtClean="0">
                <a:solidFill>
                  <a:schemeClr val="accent5">
                    <a:lumMod val="25000"/>
                  </a:schemeClr>
                </a:solidFill>
                <a:latin typeface="Comic Sans MS" pitchFamily="66" charset="0"/>
              </a:rPr>
              <a:t>μικρού και μέσου Μ.Β.</a:t>
            </a:r>
          </a:p>
          <a:p>
            <a:pPr>
              <a:buFont typeface="Arial" pitchFamily="34" charset="0"/>
              <a:buChar char="•"/>
            </a:pPr>
            <a:r>
              <a:rPr lang="el-GR" sz="2000" dirty="0" smtClean="0">
                <a:solidFill>
                  <a:schemeClr val="accent5">
                    <a:lumMod val="25000"/>
                  </a:schemeClr>
                </a:solidFill>
                <a:latin typeface="Comic Sans MS" pitchFamily="66" charset="0"/>
              </a:rPr>
              <a:t>Γι αυτό η εκτίμηση της επάρκειας της κάθαρσης γίνεται με μια σειρά από </a:t>
            </a:r>
            <a:r>
              <a:rPr lang="el-GR" sz="2000" dirty="0" smtClean="0">
                <a:solidFill>
                  <a:srgbClr val="FF0000"/>
                </a:solidFill>
                <a:latin typeface="Comic Sans MS" pitchFamily="66" charset="0"/>
              </a:rPr>
              <a:t>«ενδεικτικούς δείκτες» </a:t>
            </a:r>
            <a:r>
              <a:rPr lang="el-GR" sz="2000" dirty="0" smtClean="0">
                <a:solidFill>
                  <a:schemeClr val="accent5">
                    <a:lumMod val="25000"/>
                  </a:schemeClr>
                </a:solidFill>
                <a:latin typeface="Comic Sans MS" pitchFamily="66" charset="0"/>
              </a:rPr>
              <a:t>(</a:t>
            </a:r>
            <a:r>
              <a:rPr lang="en-US" sz="2000" dirty="0" smtClean="0">
                <a:solidFill>
                  <a:schemeClr val="accent5">
                    <a:lumMod val="25000"/>
                  </a:schemeClr>
                </a:solidFill>
                <a:latin typeface="Comic Sans MS" pitchFamily="66" charset="0"/>
              </a:rPr>
              <a:t>surrogate markers)</a:t>
            </a:r>
          </a:p>
          <a:p>
            <a:pPr>
              <a:buFont typeface="Arial" pitchFamily="34" charset="0"/>
              <a:buChar char="•"/>
            </a:pPr>
            <a:r>
              <a:rPr lang="el-GR" sz="2000" dirty="0" smtClean="0">
                <a:solidFill>
                  <a:schemeClr val="accent5">
                    <a:lumMod val="25000"/>
                  </a:schemeClr>
                </a:solidFill>
                <a:latin typeface="Comic Sans MS" pitchFamily="66" charset="0"/>
              </a:rPr>
              <a:t>Οι πιο συχνά χρησιμοποιούμενοι είναι η </a:t>
            </a:r>
            <a:r>
              <a:rPr lang="el-GR" sz="2000" dirty="0" smtClean="0">
                <a:solidFill>
                  <a:srgbClr val="FF0000"/>
                </a:solidFill>
                <a:latin typeface="Comic Sans MS" pitchFamily="66" charset="0"/>
              </a:rPr>
              <a:t>ουρία, η </a:t>
            </a:r>
            <a:r>
              <a:rPr lang="el-GR" sz="2000" dirty="0" err="1" smtClean="0">
                <a:solidFill>
                  <a:srgbClr val="FF0000"/>
                </a:solidFill>
                <a:latin typeface="Comic Sans MS" pitchFamily="66" charset="0"/>
              </a:rPr>
              <a:t>κρεατινίνη</a:t>
            </a:r>
            <a:r>
              <a:rPr lang="el-GR" sz="2000" dirty="0" smtClean="0">
                <a:solidFill>
                  <a:srgbClr val="FF0000"/>
                </a:solidFill>
                <a:latin typeface="Comic Sans MS" pitchFamily="66" charset="0"/>
              </a:rPr>
              <a:t> και η β2-μικροσφαιρίνη </a:t>
            </a:r>
            <a:r>
              <a:rPr lang="el-GR" sz="2000" dirty="0" smtClean="0">
                <a:solidFill>
                  <a:schemeClr val="accent5">
                    <a:lumMod val="25000"/>
                  </a:schemeClr>
                </a:solidFill>
                <a:latin typeface="Comic Sans MS" pitchFamily="66" charset="0"/>
              </a:rPr>
              <a:t>  </a:t>
            </a:r>
            <a:endParaRPr lang="el-GR" sz="20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548680"/>
            <a:ext cx="8064896" cy="1446550"/>
          </a:xfrm>
          <a:prstGeom prst="rect">
            <a:avLst/>
          </a:prstGeom>
          <a:noFill/>
        </p:spPr>
        <p:txBody>
          <a:bodyPr wrap="square" rtlCol="0">
            <a:spAutoFit/>
          </a:bodyPr>
          <a:lstStyle/>
          <a:p>
            <a:r>
              <a:rPr lang="el-GR" sz="2800" dirty="0" smtClean="0">
                <a:solidFill>
                  <a:schemeClr val="accent5">
                    <a:lumMod val="25000"/>
                  </a:schemeClr>
                </a:solidFill>
                <a:latin typeface="Comic Sans MS" pitchFamily="66" charset="0"/>
              </a:rPr>
              <a:t>Η περίπτωση των ουσιών μικρού Μ.Β.</a:t>
            </a:r>
          </a:p>
          <a:p>
            <a:endParaRPr lang="el-GR" sz="2000" dirty="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 πολλές φορές βλέπουμε βελτίωση των ουραιμικών εκδηλώσεων όταν αυξήσουμε τον αριθμό των αλλαγών στην περιτοναϊκή κάθαρση </a:t>
            </a:r>
            <a:endParaRPr lang="el-GR" sz="2000" dirty="0">
              <a:solidFill>
                <a:schemeClr val="accent5">
                  <a:lumMod val="25000"/>
                </a:schemeClr>
              </a:solidFill>
              <a:latin typeface="Comic Sans MS" pitchFamily="66" charset="0"/>
            </a:endParaRPr>
          </a:p>
        </p:txBody>
      </p:sp>
      <p:pic>
        <p:nvPicPr>
          <p:cNvPr id="2050" name="Picture 2"/>
          <p:cNvPicPr>
            <a:picLocks noChangeAspect="1" noChangeArrowheads="1"/>
          </p:cNvPicPr>
          <p:nvPr/>
        </p:nvPicPr>
        <p:blipFill>
          <a:blip r:embed="rId2" cstate="print"/>
          <a:srcRect/>
          <a:stretch>
            <a:fillRect/>
          </a:stretch>
        </p:blipFill>
        <p:spPr bwMode="auto">
          <a:xfrm>
            <a:off x="2483768" y="2060848"/>
            <a:ext cx="4824536" cy="3312368"/>
          </a:xfrm>
          <a:prstGeom prst="rect">
            <a:avLst/>
          </a:prstGeom>
          <a:ln>
            <a:noFill/>
          </a:ln>
          <a:effectLst>
            <a:outerShdw blurRad="292100" dist="139700" dir="2700000" algn="tl" rotWithShape="0">
              <a:srgbClr val="333333">
                <a:alpha val="65000"/>
              </a:srgbClr>
            </a:outerShdw>
          </a:effectLst>
        </p:spPr>
      </p:pic>
      <p:sp>
        <p:nvSpPr>
          <p:cNvPr id="4" name="3 - TextBox"/>
          <p:cNvSpPr txBox="1"/>
          <p:nvPr/>
        </p:nvSpPr>
        <p:spPr>
          <a:xfrm>
            <a:off x="971600" y="5445224"/>
            <a:ext cx="7992888" cy="1015663"/>
          </a:xfrm>
          <a:prstGeom prst="rect">
            <a:avLst/>
          </a:prstGeom>
          <a:noFill/>
        </p:spPr>
        <p:txBody>
          <a:bodyPr wrap="square" rtlCol="0">
            <a:spAutoFit/>
          </a:bodyPr>
          <a:lstStyle/>
          <a:p>
            <a:r>
              <a:rPr lang="el-GR" sz="2000" dirty="0" smtClean="0">
                <a:solidFill>
                  <a:schemeClr val="accent5">
                    <a:lumMod val="25000"/>
                  </a:schemeClr>
                </a:solidFill>
                <a:latin typeface="Comic Sans MS" pitchFamily="66" charset="0"/>
              </a:rPr>
              <a:t>Η βελτίωση αυτή θα μπορούσε να σημαίνει ότι βελτιώνοντας την κάθαρση ουσιών &lt; 500 </a:t>
            </a:r>
            <a:r>
              <a:rPr lang="en-US" sz="2000" dirty="0" err="1" smtClean="0">
                <a:solidFill>
                  <a:schemeClr val="accent5">
                    <a:lumMod val="25000"/>
                  </a:schemeClr>
                </a:solidFill>
                <a:latin typeface="Comic Sans MS" pitchFamily="66" charset="0"/>
              </a:rPr>
              <a:t>Da</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και όχι των ουσιών μεγάλου ή μέσου Μ.Β., βελτιώνουμε την επάρκεια της κάθαρσης… </a:t>
            </a:r>
            <a:endParaRPr lang="el-GR" sz="20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dissolv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692696"/>
            <a:ext cx="7992888" cy="4893647"/>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Η περίπτωση των ουσιών μεγάλου και μέσου Μ.Β. ουσιών</a:t>
            </a:r>
          </a:p>
          <a:p>
            <a:endParaRPr lang="el-GR" sz="24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Από την πρώτη περίοδο εφαρμογής της περιτοναϊκής κάθαρσης (Π.Κ.) επισημάνθηκε ότι, </a:t>
            </a:r>
            <a:r>
              <a:rPr lang="el-GR" sz="2000" dirty="0" smtClean="0">
                <a:solidFill>
                  <a:srgbClr val="FF0000"/>
                </a:solidFill>
                <a:latin typeface="Comic Sans MS" pitchFamily="66" charset="0"/>
              </a:rPr>
              <a:t>αν και οι ασθενείς είχαν πιο υψηλά επίπεδα ουρίας και κρεατινίνης</a:t>
            </a:r>
            <a:r>
              <a:rPr lang="el-GR" sz="2000" dirty="0" smtClean="0">
                <a:solidFill>
                  <a:schemeClr val="accent5">
                    <a:lumMod val="25000"/>
                  </a:schemeClr>
                </a:solidFill>
                <a:latin typeface="Comic Sans MS" pitchFamily="66" charset="0"/>
              </a:rPr>
              <a:t> σε σύγκριση με αυτούς σε αιμοκάθαρση (</a:t>
            </a:r>
            <a:r>
              <a:rPr lang="en-US" sz="2000" dirty="0" smtClean="0">
                <a:solidFill>
                  <a:schemeClr val="accent5">
                    <a:lumMod val="25000"/>
                  </a:schemeClr>
                </a:solidFill>
                <a:latin typeface="Comic Sans MS" pitchFamily="66" charset="0"/>
              </a:rPr>
              <a:t>hemodialysis, HD)</a:t>
            </a:r>
            <a:r>
              <a:rPr lang="el-GR" sz="2000" dirty="0" smtClean="0">
                <a:solidFill>
                  <a:schemeClr val="accent5">
                    <a:lumMod val="25000"/>
                  </a:schemeClr>
                </a:solidFill>
                <a:latin typeface="Comic Sans MS" pitchFamily="66" charset="0"/>
              </a:rPr>
              <a:t>, </a:t>
            </a:r>
            <a:r>
              <a:rPr lang="el-GR" sz="2000" dirty="0" smtClean="0">
                <a:solidFill>
                  <a:srgbClr val="FF0000"/>
                </a:solidFill>
                <a:latin typeface="Comic Sans MS" pitchFamily="66" charset="0"/>
              </a:rPr>
              <a:t>δεν παρουσίαζαν ουραιμικά συμπτώματα και είχαν καλή κλινική πορεία</a:t>
            </a:r>
          </a:p>
          <a:p>
            <a:pPr>
              <a:buFont typeface="Arial" pitchFamily="34" charset="0"/>
              <a:buChar char="•"/>
            </a:pPr>
            <a:r>
              <a:rPr lang="el-GR" sz="2000" dirty="0" smtClean="0">
                <a:solidFill>
                  <a:schemeClr val="accent5">
                    <a:lumMod val="25000"/>
                  </a:schemeClr>
                </a:solidFill>
                <a:latin typeface="Comic Sans MS" pitchFamily="66" charset="0"/>
              </a:rPr>
              <a:t>Διατυπώθηκε η υπόθεση ότι στους ασθενείς υπό Π.Κ. γίνεται </a:t>
            </a:r>
            <a:r>
              <a:rPr lang="el-GR" sz="2000" dirty="0" smtClean="0">
                <a:solidFill>
                  <a:srgbClr val="FF0000"/>
                </a:solidFill>
                <a:latin typeface="Comic Sans MS" pitchFamily="66" charset="0"/>
              </a:rPr>
              <a:t>καλύτερη κάθαρση ουσιών μέσου Μ.Β.</a:t>
            </a:r>
            <a:r>
              <a:rPr lang="el-GR" sz="2000" dirty="0" smtClean="0">
                <a:solidFill>
                  <a:schemeClr val="accent5">
                    <a:lumMod val="25000"/>
                  </a:schemeClr>
                </a:solidFill>
                <a:latin typeface="Comic Sans MS" pitchFamily="66" charset="0"/>
              </a:rPr>
              <a:t> λόγω των </a:t>
            </a:r>
            <a:r>
              <a:rPr lang="el-GR" sz="2000" dirty="0" smtClean="0">
                <a:solidFill>
                  <a:srgbClr val="FF0000"/>
                </a:solidFill>
                <a:latin typeface="Comic Sans MS" pitchFamily="66" charset="0"/>
              </a:rPr>
              <a:t>μεγαλύτερων πόρων </a:t>
            </a:r>
            <a:r>
              <a:rPr lang="el-GR" sz="2000" dirty="0" smtClean="0">
                <a:solidFill>
                  <a:schemeClr val="accent5">
                    <a:lumMod val="25000"/>
                  </a:schemeClr>
                </a:solidFill>
                <a:latin typeface="Comic Sans MS" pitchFamily="66" charset="0"/>
              </a:rPr>
              <a:t>του περιτόναιου (συγκριτικά με τις μεμβράνες </a:t>
            </a:r>
            <a:r>
              <a:rPr lang="en-US" sz="2000" dirty="0" smtClean="0">
                <a:solidFill>
                  <a:schemeClr val="accent5">
                    <a:lumMod val="25000"/>
                  </a:schemeClr>
                </a:solidFill>
                <a:latin typeface="Comic Sans MS" pitchFamily="66" charset="0"/>
              </a:rPr>
              <a:t>H.D. </a:t>
            </a:r>
            <a:r>
              <a:rPr lang="el-GR" sz="2000" dirty="0" smtClean="0">
                <a:solidFill>
                  <a:schemeClr val="accent5">
                    <a:lumMod val="25000"/>
                  </a:schemeClr>
                </a:solidFill>
                <a:latin typeface="Comic Sans MS" pitchFamily="66" charset="0"/>
              </a:rPr>
              <a:t>από </a:t>
            </a:r>
            <a:r>
              <a:rPr lang="el-GR" sz="2000" dirty="0" err="1" smtClean="0">
                <a:solidFill>
                  <a:schemeClr val="accent5">
                    <a:lumMod val="25000"/>
                  </a:schemeClr>
                </a:solidFill>
                <a:latin typeface="Comic Sans MS" pitchFamily="66" charset="0"/>
              </a:rPr>
              <a:t>κουπροφάνη</a:t>
            </a:r>
            <a:r>
              <a:rPr lang="el-GR" sz="2000" dirty="0" smtClean="0">
                <a:solidFill>
                  <a:schemeClr val="accent5">
                    <a:lumMod val="25000"/>
                  </a:schemeClr>
                </a:solidFill>
                <a:latin typeface="Comic Sans MS" pitchFamily="66" charset="0"/>
              </a:rPr>
              <a:t>) αλλά και λόγω του ότι η Π.Κ. είναι </a:t>
            </a:r>
            <a:r>
              <a:rPr lang="el-GR" sz="2000" dirty="0" smtClean="0">
                <a:solidFill>
                  <a:srgbClr val="FF0000"/>
                </a:solidFill>
                <a:latin typeface="Comic Sans MS" pitchFamily="66" charset="0"/>
              </a:rPr>
              <a:t>συνεχής και όχι διαλείπουσα </a:t>
            </a:r>
            <a:r>
              <a:rPr lang="el-GR" sz="2000" dirty="0" smtClean="0">
                <a:solidFill>
                  <a:schemeClr val="accent5">
                    <a:lumMod val="25000"/>
                  </a:schemeClr>
                </a:solidFill>
                <a:latin typeface="Comic Sans MS" pitchFamily="66" charset="0"/>
              </a:rPr>
              <a:t>μέθοδος και επιτρέπει καλύτερη κάθαρση των ίδιων ουσιών που χρειάζονται χρόνο για να απομακρυνθούν</a:t>
            </a:r>
          </a:p>
          <a:p>
            <a:pPr>
              <a:buFont typeface="Arial" pitchFamily="34" charset="0"/>
              <a:buChar char="•"/>
            </a:pPr>
            <a:r>
              <a:rPr lang="el-GR" sz="2000" dirty="0" smtClean="0">
                <a:solidFill>
                  <a:schemeClr val="accent5">
                    <a:lumMod val="25000"/>
                  </a:schemeClr>
                </a:solidFill>
                <a:latin typeface="Comic Sans MS" pitchFamily="66" charset="0"/>
              </a:rPr>
              <a:t>…η </a:t>
            </a:r>
            <a:r>
              <a:rPr lang="en-US" sz="2000" dirty="0" smtClean="0">
                <a:solidFill>
                  <a:srgbClr val="FF0000"/>
                </a:solidFill>
                <a:latin typeface="Comic Sans MS" pitchFamily="66" charset="0"/>
              </a:rPr>
              <a:t>H.D.</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άρχισε </a:t>
            </a:r>
            <a:r>
              <a:rPr lang="el-GR" sz="2000" dirty="0" smtClean="0">
                <a:solidFill>
                  <a:srgbClr val="FF0000"/>
                </a:solidFill>
                <a:latin typeface="Comic Sans MS" pitchFamily="66" charset="0"/>
              </a:rPr>
              <a:t>να επεκτείνεται σε χρονική διάρκεια </a:t>
            </a:r>
            <a:r>
              <a:rPr lang="el-GR" sz="2000" dirty="0" smtClean="0">
                <a:solidFill>
                  <a:schemeClr val="accent5">
                    <a:lumMod val="25000"/>
                  </a:schemeClr>
                </a:solidFill>
                <a:latin typeface="Comic Sans MS" pitchFamily="66" charset="0"/>
              </a:rPr>
              <a:t>και να γίνεται με </a:t>
            </a:r>
            <a:r>
              <a:rPr lang="el-GR" sz="2000" dirty="0" smtClean="0">
                <a:solidFill>
                  <a:srgbClr val="FF0000"/>
                </a:solidFill>
                <a:latin typeface="Comic Sans MS" pitchFamily="66" charset="0"/>
              </a:rPr>
              <a:t>φίλτρα </a:t>
            </a:r>
            <a:r>
              <a:rPr lang="en-US" sz="2000" dirty="0" smtClean="0">
                <a:solidFill>
                  <a:srgbClr val="FF0000"/>
                </a:solidFill>
                <a:latin typeface="Comic Sans MS" pitchFamily="66" charset="0"/>
              </a:rPr>
              <a:t>high flux </a:t>
            </a:r>
            <a:r>
              <a:rPr lang="el-GR" sz="2000" dirty="0" smtClean="0">
                <a:solidFill>
                  <a:schemeClr val="accent5">
                    <a:lumMod val="25000"/>
                  </a:schemeClr>
                </a:solidFill>
                <a:latin typeface="Comic Sans MS" pitchFamily="66" charset="0"/>
              </a:rPr>
              <a:t>ώστε να προσομοιάζει με την Π.Κ.       </a:t>
            </a:r>
            <a:r>
              <a:rPr lang="el-GR" sz="2400" dirty="0" smtClean="0">
                <a:solidFill>
                  <a:schemeClr val="accent5">
                    <a:lumMod val="25000"/>
                  </a:schemeClr>
                </a:solidFill>
                <a:latin typeface="Comic Sans MS" pitchFamily="66" charset="0"/>
              </a:rPr>
              <a:t> </a:t>
            </a:r>
            <a:endParaRPr lang="el-GR" sz="2400" dirty="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188640"/>
            <a:ext cx="8064896" cy="6186309"/>
          </a:xfrm>
          <a:prstGeom prst="rect">
            <a:avLst/>
          </a:prstGeom>
          <a:noFill/>
        </p:spPr>
        <p:txBody>
          <a:bodyPr wrap="square" rtlCol="0">
            <a:spAutoFit/>
          </a:bodyPr>
          <a:lstStyle/>
          <a:p>
            <a:r>
              <a:rPr lang="el-GR" sz="2400" dirty="0" smtClean="0">
                <a:solidFill>
                  <a:schemeClr val="accent5">
                    <a:lumMod val="25000"/>
                  </a:schemeClr>
                </a:solidFill>
                <a:latin typeface="Comic Sans MS" pitchFamily="66" charset="0"/>
              </a:rPr>
              <a:t>…οι απόψεις άρχισαν να αλλάζουν από το 1981, μετά την δημοσίευση στο </a:t>
            </a:r>
            <a:r>
              <a:rPr lang="en-US" sz="2400" dirty="0" smtClean="0">
                <a:solidFill>
                  <a:schemeClr val="accent5">
                    <a:lumMod val="25000"/>
                  </a:schemeClr>
                </a:solidFill>
                <a:latin typeface="Comic Sans MS" pitchFamily="66" charset="0"/>
              </a:rPr>
              <a:t>NEJM </a:t>
            </a:r>
            <a:r>
              <a:rPr lang="el-GR" sz="2400" dirty="0" smtClean="0">
                <a:solidFill>
                  <a:schemeClr val="accent5">
                    <a:lumMod val="25000"/>
                  </a:schemeClr>
                </a:solidFill>
                <a:latin typeface="Comic Sans MS" pitchFamily="66" charset="0"/>
              </a:rPr>
              <a:t>της </a:t>
            </a:r>
            <a:r>
              <a:rPr lang="en-US" sz="2400" dirty="0" smtClean="0">
                <a:solidFill>
                  <a:srgbClr val="FF0000"/>
                </a:solidFill>
                <a:latin typeface="Comic Sans MS" pitchFamily="66" charset="0"/>
              </a:rPr>
              <a:t>National Cooperative Dialysis Study (NCDS)</a:t>
            </a:r>
            <a:r>
              <a:rPr lang="en-US" sz="2400" dirty="0" smtClean="0">
                <a:solidFill>
                  <a:schemeClr val="accent5">
                    <a:lumMod val="25000"/>
                  </a:schemeClr>
                </a:solidFill>
                <a:latin typeface="Comic Sans MS" pitchFamily="66" charset="0"/>
              </a:rPr>
              <a:t> </a:t>
            </a:r>
            <a:r>
              <a:rPr lang="el-GR" sz="2400" dirty="0" smtClean="0">
                <a:solidFill>
                  <a:schemeClr val="accent5">
                    <a:lumMod val="25000"/>
                  </a:schemeClr>
                </a:solidFill>
                <a:latin typeface="Comic Sans MS" pitchFamily="66" charset="0"/>
              </a:rPr>
              <a:t>και της εμφάνισης του </a:t>
            </a:r>
            <a:r>
              <a:rPr lang="en-US" sz="2400" dirty="0" err="1" smtClean="0">
                <a:solidFill>
                  <a:srgbClr val="FF0000"/>
                </a:solidFill>
                <a:latin typeface="Comic Sans MS" pitchFamily="66" charset="0"/>
              </a:rPr>
              <a:t>kt</a:t>
            </a:r>
            <a:r>
              <a:rPr lang="en-US" sz="2400" dirty="0" smtClean="0">
                <a:solidFill>
                  <a:srgbClr val="FF0000"/>
                </a:solidFill>
                <a:latin typeface="Comic Sans MS" pitchFamily="66" charset="0"/>
              </a:rPr>
              <a:t>/V</a:t>
            </a:r>
            <a:r>
              <a:rPr lang="en-US" sz="2400" dirty="0" smtClean="0">
                <a:solidFill>
                  <a:schemeClr val="accent5">
                    <a:lumMod val="25000"/>
                  </a:schemeClr>
                </a:solidFill>
                <a:latin typeface="Comic Sans MS" pitchFamily="66" charset="0"/>
              </a:rPr>
              <a:t>…</a:t>
            </a:r>
            <a:r>
              <a:rPr lang="el-GR" sz="2400" dirty="0" smtClean="0">
                <a:solidFill>
                  <a:schemeClr val="accent5">
                    <a:lumMod val="25000"/>
                  </a:schemeClr>
                </a:solidFill>
                <a:latin typeface="Comic Sans MS" pitchFamily="66" charset="0"/>
              </a:rPr>
              <a:t> </a:t>
            </a:r>
            <a:endParaRPr lang="en-US" sz="2400" dirty="0" smtClean="0">
              <a:solidFill>
                <a:schemeClr val="accent5">
                  <a:lumMod val="25000"/>
                </a:schemeClr>
              </a:solidFill>
              <a:latin typeface="Comic Sans MS" pitchFamily="66" charset="0"/>
            </a:endParaRPr>
          </a:p>
          <a:p>
            <a:endParaRPr lang="en-US" sz="2400"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Η μελέτη συνέκρινε μεγαλύτερη με μικρότερη χρονικής διάρκειας </a:t>
            </a:r>
            <a:r>
              <a:rPr lang="en-US" sz="2000" dirty="0" smtClean="0">
                <a:solidFill>
                  <a:schemeClr val="accent5">
                    <a:lumMod val="25000"/>
                  </a:schemeClr>
                </a:solidFill>
                <a:latin typeface="Comic Sans MS" pitchFamily="66" charset="0"/>
              </a:rPr>
              <a:t>H.D. </a:t>
            </a:r>
            <a:r>
              <a:rPr lang="el-GR" sz="2000" dirty="0" smtClean="0">
                <a:solidFill>
                  <a:schemeClr val="accent5">
                    <a:lumMod val="25000"/>
                  </a:schemeClr>
                </a:solidFill>
                <a:latin typeface="Comic Sans MS" pitchFamily="66" charset="0"/>
              </a:rPr>
              <a:t>και υψηλότερη με χαμηλότερη μέση τιμή ουρίας, </a:t>
            </a:r>
            <a:r>
              <a:rPr lang="en-US" sz="2000" dirty="0" smtClean="0">
                <a:solidFill>
                  <a:srgbClr val="FF0000"/>
                </a:solidFill>
                <a:latin typeface="Comic Sans MS" pitchFamily="66" charset="0"/>
              </a:rPr>
              <a:t>TAC</a:t>
            </a:r>
            <a:r>
              <a:rPr lang="en-US" sz="2000" dirty="0" smtClean="0">
                <a:solidFill>
                  <a:schemeClr val="accent5">
                    <a:lumMod val="25000"/>
                  </a:schemeClr>
                </a:solidFill>
                <a:latin typeface="Comic Sans MS" pitchFamily="66" charset="0"/>
              </a:rPr>
              <a:t> (Time-Averaged Concentration of urea)</a:t>
            </a:r>
            <a:r>
              <a:rPr lang="el-GR" sz="2000" dirty="0" smtClean="0">
                <a:solidFill>
                  <a:schemeClr val="accent5">
                    <a:lumMod val="25000"/>
                  </a:schemeClr>
                </a:solidFill>
                <a:latin typeface="Comic Sans MS" pitchFamily="66" charset="0"/>
              </a:rPr>
              <a:t>, σε 4 ομάδες ασθενών, αποτελούμενες από 40 άτομα υπό </a:t>
            </a:r>
            <a:r>
              <a:rPr lang="en-US" sz="2000" dirty="0" smtClean="0">
                <a:solidFill>
                  <a:schemeClr val="accent5">
                    <a:lumMod val="25000"/>
                  </a:schemeClr>
                </a:solidFill>
                <a:latin typeface="Comic Sans MS" pitchFamily="66" charset="0"/>
              </a:rPr>
              <a:t>H.D. </a:t>
            </a:r>
            <a:r>
              <a:rPr lang="el-GR" sz="2000" dirty="0" smtClean="0">
                <a:solidFill>
                  <a:schemeClr val="accent5">
                    <a:lumMod val="25000"/>
                  </a:schemeClr>
                </a:solidFill>
                <a:latin typeface="Comic Sans MS" pitchFamily="66" charset="0"/>
              </a:rPr>
              <a:t>η κάθε μια. Τελικό σημείο έκβασης, η ανάγκη για νοσηλεία των ασθενών εξ αιτίας προβλημάτων που δεν συνδέονταν με την αγγειακή προσπέλαση.</a:t>
            </a:r>
          </a:p>
          <a:p>
            <a:pPr>
              <a:buFont typeface="Arial" pitchFamily="34" charset="0"/>
              <a:buChar char="•"/>
            </a:pPr>
            <a:r>
              <a:rPr lang="el-GR" sz="2000" dirty="0" smtClean="0">
                <a:solidFill>
                  <a:schemeClr val="accent5">
                    <a:lumMod val="25000"/>
                  </a:schemeClr>
                </a:solidFill>
                <a:latin typeface="Comic Sans MS" pitchFamily="66" charset="0"/>
              </a:rPr>
              <a:t> Το συμπέρασμα: </a:t>
            </a:r>
            <a:r>
              <a:rPr lang="el-GR" sz="2000" dirty="0" smtClean="0">
                <a:solidFill>
                  <a:srgbClr val="FF0000"/>
                </a:solidFill>
                <a:latin typeface="Comic Sans MS" pitchFamily="66" charset="0"/>
              </a:rPr>
              <a:t>χαμηλότερο </a:t>
            </a:r>
            <a:r>
              <a:rPr lang="en-US" sz="2000" dirty="0" smtClean="0">
                <a:solidFill>
                  <a:srgbClr val="FF0000"/>
                </a:solidFill>
                <a:latin typeface="Comic Sans MS" pitchFamily="66" charset="0"/>
              </a:rPr>
              <a:t>TAC</a:t>
            </a:r>
            <a:r>
              <a:rPr lang="el-GR" sz="2000" dirty="0" smtClean="0">
                <a:solidFill>
                  <a:srgbClr val="FF0000"/>
                </a:solidFill>
                <a:latin typeface="Comic Sans MS" pitchFamily="66" charset="0"/>
              </a:rPr>
              <a:t> συσχετίστηκε με καλύτερη έκβαση-μικρότερη ανάγκη για νοσηλεία </a:t>
            </a:r>
            <a:r>
              <a:rPr lang="el-GR" sz="2000" dirty="0" smtClean="0">
                <a:solidFill>
                  <a:schemeClr val="accent5">
                    <a:lumMod val="25000"/>
                  </a:schemeClr>
                </a:solidFill>
                <a:latin typeface="Comic Sans MS" pitchFamily="66" charset="0"/>
              </a:rPr>
              <a:t>(αν και για τις ώρες </a:t>
            </a:r>
            <a:r>
              <a:rPr lang="en-US" sz="2000" dirty="0" smtClean="0">
                <a:solidFill>
                  <a:schemeClr val="accent5">
                    <a:lumMod val="25000"/>
                  </a:schemeClr>
                </a:solidFill>
                <a:latin typeface="Comic Sans MS" pitchFamily="66" charset="0"/>
              </a:rPr>
              <a:t>H.D</a:t>
            </a:r>
            <a:r>
              <a:rPr lang="el-GR" sz="2000" dirty="0" smtClean="0">
                <a:solidFill>
                  <a:schemeClr val="accent5">
                    <a:lumMod val="25000"/>
                  </a:schemeClr>
                </a:solidFill>
                <a:latin typeface="Comic Sans MS" pitchFamily="66" charset="0"/>
              </a:rPr>
              <a:t>, </a:t>
            </a:r>
            <a:r>
              <a:rPr lang="en-US" sz="2000" dirty="0" smtClean="0">
                <a:solidFill>
                  <a:schemeClr val="accent5">
                    <a:lumMod val="25000"/>
                  </a:schemeClr>
                </a:solidFill>
                <a:latin typeface="Comic Sans MS" pitchFamily="66" charset="0"/>
              </a:rPr>
              <a:t>p&lt;0.06)</a:t>
            </a:r>
            <a:r>
              <a:rPr lang="el-GR" sz="2000" dirty="0" smtClean="0">
                <a:solidFill>
                  <a:schemeClr val="accent5">
                    <a:lumMod val="25000"/>
                  </a:schemeClr>
                </a:solidFill>
                <a:latin typeface="Comic Sans MS" pitchFamily="66" charset="0"/>
              </a:rPr>
              <a:t> </a:t>
            </a:r>
          </a:p>
          <a:p>
            <a:pPr>
              <a:buFont typeface="Arial" pitchFamily="34" charset="0"/>
              <a:buChar char="•"/>
            </a:pP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 Αυτή η </a:t>
            </a:r>
            <a:r>
              <a:rPr lang="el-GR" sz="2000" dirty="0" smtClean="0">
                <a:solidFill>
                  <a:srgbClr val="FF0000"/>
                </a:solidFill>
                <a:latin typeface="Comic Sans MS" pitchFamily="66" charset="0"/>
              </a:rPr>
              <a:t>δημοσίευση ανανέωσε το ενδιαφέρον για την απομάκρυνση της ουρίας ως σημαντικού παράγοντα επάρκειας</a:t>
            </a:r>
          </a:p>
          <a:p>
            <a:pPr>
              <a:buFont typeface="Arial" pitchFamily="34" charset="0"/>
              <a:buChar char="•"/>
            </a:pPr>
            <a:r>
              <a:rPr lang="el-GR" sz="2000" dirty="0" smtClean="0">
                <a:solidFill>
                  <a:schemeClr val="accent5">
                    <a:lumMod val="25000"/>
                  </a:schemeClr>
                </a:solidFill>
                <a:latin typeface="Comic Sans MS" pitchFamily="66" charset="0"/>
              </a:rPr>
              <a:t>Ακολούθησε η δημοσίευση της </a:t>
            </a:r>
            <a:r>
              <a:rPr lang="el-GR" sz="2000" dirty="0" smtClean="0">
                <a:solidFill>
                  <a:srgbClr val="FF0000"/>
                </a:solidFill>
                <a:latin typeface="Comic Sans MS" pitchFamily="66" charset="0"/>
              </a:rPr>
              <a:t>«μηχανιστικής ανάλυσης» </a:t>
            </a:r>
            <a:r>
              <a:rPr lang="el-GR" sz="2000" dirty="0" smtClean="0">
                <a:solidFill>
                  <a:schemeClr val="accent5">
                    <a:lumMod val="25000"/>
                  </a:schemeClr>
                </a:solidFill>
                <a:latin typeface="Comic Sans MS" pitchFamily="66" charset="0"/>
              </a:rPr>
              <a:t>των </a:t>
            </a:r>
            <a:r>
              <a:rPr lang="en-US" sz="2000" dirty="0" smtClean="0">
                <a:solidFill>
                  <a:srgbClr val="FF0000"/>
                </a:solidFill>
                <a:latin typeface="Comic Sans MS" pitchFamily="66" charset="0"/>
              </a:rPr>
              <a:t>Sargent and </a:t>
            </a:r>
            <a:r>
              <a:rPr lang="en-US" sz="2000" dirty="0" err="1" smtClean="0">
                <a:solidFill>
                  <a:srgbClr val="FF0000"/>
                </a:solidFill>
                <a:latin typeface="Comic Sans MS" pitchFamily="66" charset="0"/>
              </a:rPr>
              <a:t>Gotch</a:t>
            </a:r>
            <a:r>
              <a:rPr lang="el-GR" sz="2000" dirty="0" smtClean="0">
                <a:solidFill>
                  <a:srgbClr val="FF0000"/>
                </a:solidFill>
                <a:latin typeface="Comic Sans MS" pitchFamily="66" charset="0"/>
              </a:rPr>
              <a:t> </a:t>
            </a:r>
            <a:r>
              <a:rPr lang="el-GR" sz="2000" dirty="0" smtClean="0">
                <a:solidFill>
                  <a:schemeClr val="accent5">
                    <a:lumMod val="25000"/>
                  </a:schemeClr>
                </a:solidFill>
                <a:latin typeface="Comic Sans MS" pitchFamily="66" charset="0"/>
              </a:rPr>
              <a:t>που πρότειναν το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a:t>
            </a:r>
            <a:r>
              <a:rPr lang="en-US" sz="2000" dirty="0" smtClean="0">
                <a:solidFill>
                  <a:schemeClr val="accent5">
                    <a:lumMod val="25000"/>
                  </a:schemeClr>
                </a:solidFill>
                <a:latin typeface="Comic Sans MS" pitchFamily="66" charset="0"/>
              </a:rPr>
              <a:t> </a:t>
            </a:r>
            <a:r>
              <a:rPr lang="el-GR" sz="2000" dirty="0" smtClean="0">
                <a:solidFill>
                  <a:schemeClr val="accent5">
                    <a:lumMod val="25000"/>
                  </a:schemeClr>
                </a:solidFill>
                <a:latin typeface="Comic Sans MS" pitchFamily="66" charset="0"/>
              </a:rPr>
              <a:t>στη θέση του </a:t>
            </a:r>
            <a:r>
              <a:rPr lang="en-US" sz="2000" dirty="0" smtClean="0">
                <a:solidFill>
                  <a:schemeClr val="accent5">
                    <a:lumMod val="25000"/>
                  </a:schemeClr>
                </a:solidFill>
                <a:latin typeface="Comic Sans MS" pitchFamily="66" charset="0"/>
              </a:rPr>
              <a:t>TAC </a:t>
            </a:r>
            <a:r>
              <a:rPr lang="el-GR" sz="2000" dirty="0" smtClean="0">
                <a:solidFill>
                  <a:schemeClr val="accent5">
                    <a:lumMod val="25000"/>
                  </a:schemeClr>
                </a:solidFill>
                <a:latin typeface="Comic Sans MS" pitchFamily="66" charset="0"/>
              </a:rPr>
              <a:t>και υπολόγισαν ότι </a:t>
            </a:r>
            <a:r>
              <a:rPr lang="el-GR" sz="2000" dirty="0" smtClean="0">
                <a:solidFill>
                  <a:srgbClr val="FF0000"/>
                </a:solidFill>
                <a:latin typeface="Comic Sans MS" pitchFamily="66" charset="0"/>
              </a:rPr>
              <a:t>ένα </a:t>
            </a:r>
            <a:r>
              <a:rPr lang="en-US" sz="2000" dirty="0" err="1" smtClean="0">
                <a:solidFill>
                  <a:srgbClr val="FF0000"/>
                </a:solidFill>
                <a:latin typeface="Comic Sans MS" pitchFamily="66" charset="0"/>
              </a:rPr>
              <a:t>kt</a:t>
            </a:r>
            <a:r>
              <a:rPr lang="en-US" sz="2000" dirty="0" smtClean="0">
                <a:solidFill>
                  <a:srgbClr val="FF0000"/>
                </a:solidFill>
                <a:latin typeface="Comic Sans MS" pitchFamily="66" charset="0"/>
              </a:rPr>
              <a:t>/V </a:t>
            </a:r>
            <a:r>
              <a:rPr lang="el-GR" sz="2000" dirty="0" smtClean="0">
                <a:solidFill>
                  <a:srgbClr val="FF0000"/>
                </a:solidFill>
                <a:latin typeface="Comic Sans MS" pitchFamily="66" charset="0"/>
              </a:rPr>
              <a:t>0.9 ανά συνεδρία </a:t>
            </a:r>
            <a:r>
              <a:rPr lang="en-US" sz="2000" dirty="0" smtClean="0">
                <a:solidFill>
                  <a:srgbClr val="FF0000"/>
                </a:solidFill>
                <a:latin typeface="Comic Sans MS" pitchFamily="66" charset="0"/>
              </a:rPr>
              <a:t>HD </a:t>
            </a:r>
            <a:r>
              <a:rPr lang="el-GR" sz="2000" dirty="0" smtClean="0">
                <a:solidFill>
                  <a:schemeClr val="accent5">
                    <a:lumMod val="25000"/>
                  </a:schemeClr>
                </a:solidFill>
                <a:latin typeface="Comic Sans MS" pitchFamily="66" charset="0"/>
              </a:rPr>
              <a:t>συνοδεύεται από μικρότερη νοσηρότητα ενώ &lt; 0.9 από μεγαλύτερη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71600" y="116632"/>
            <a:ext cx="7992888" cy="6771084"/>
          </a:xfrm>
          <a:prstGeom prst="rect">
            <a:avLst/>
          </a:prstGeom>
          <a:noFill/>
        </p:spPr>
        <p:txBody>
          <a:bodyPr wrap="square" rtlCol="0">
            <a:spAutoFit/>
          </a:bodyPr>
          <a:lstStyle/>
          <a:p>
            <a:pPr algn="ctr"/>
            <a:r>
              <a:rPr lang="el-GR" sz="2800" b="1" dirty="0" smtClean="0">
                <a:solidFill>
                  <a:schemeClr val="accent5">
                    <a:lumMod val="25000"/>
                  </a:schemeClr>
                </a:solidFill>
                <a:latin typeface="Comic Sans MS" pitchFamily="66" charset="0"/>
              </a:rPr>
              <a:t>Το </a:t>
            </a:r>
            <a:r>
              <a:rPr lang="en-US" sz="2800" b="1" dirty="0" err="1" smtClean="0">
                <a:solidFill>
                  <a:schemeClr val="accent5">
                    <a:lumMod val="25000"/>
                  </a:schemeClr>
                </a:solidFill>
                <a:latin typeface="Comic Sans MS" pitchFamily="66" charset="0"/>
              </a:rPr>
              <a:t>kt</a:t>
            </a:r>
            <a:r>
              <a:rPr lang="en-US" sz="2800" b="1" dirty="0" smtClean="0">
                <a:solidFill>
                  <a:schemeClr val="accent5">
                    <a:lumMod val="25000"/>
                  </a:schemeClr>
                </a:solidFill>
                <a:latin typeface="Comic Sans MS" pitchFamily="66" charset="0"/>
              </a:rPr>
              <a:t>/V </a:t>
            </a:r>
            <a:r>
              <a:rPr lang="el-GR" sz="2800" b="1" dirty="0" smtClean="0">
                <a:solidFill>
                  <a:schemeClr val="accent5">
                    <a:lumMod val="25000"/>
                  </a:schemeClr>
                </a:solidFill>
                <a:latin typeface="Comic Sans MS" pitchFamily="66" charset="0"/>
              </a:rPr>
              <a:t>και στην περιτοναϊκή</a:t>
            </a:r>
          </a:p>
          <a:p>
            <a:endParaRPr lang="el-GR" dirty="0" smtClean="0">
              <a:solidFill>
                <a:schemeClr val="accent5">
                  <a:lumMod val="25000"/>
                </a:schemeClr>
              </a:solidFill>
              <a:latin typeface="Comic Sans MS" pitchFamily="66" charset="0"/>
            </a:endParaRPr>
          </a:p>
          <a:p>
            <a:pPr>
              <a:buFont typeface="Arial" pitchFamily="34" charset="0"/>
              <a:buChar char="•"/>
            </a:pPr>
            <a:r>
              <a:rPr lang="el-GR" sz="2000" dirty="0" smtClean="0">
                <a:solidFill>
                  <a:schemeClr val="accent5">
                    <a:lumMod val="25000"/>
                  </a:schemeClr>
                </a:solidFill>
                <a:latin typeface="Comic Sans MS" pitchFamily="66" charset="0"/>
              </a:rPr>
              <a:t>Αφού καθιερώθηκε στην </a:t>
            </a:r>
            <a:r>
              <a:rPr lang="en-US" sz="2000" dirty="0" smtClean="0">
                <a:solidFill>
                  <a:schemeClr val="accent5">
                    <a:lumMod val="25000"/>
                  </a:schemeClr>
                </a:solidFill>
                <a:latin typeface="Comic Sans MS" pitchFamily="66" charset="0"/>
              </a:rPr>
              <a:t>HD </a:t>
            </a:r>
            <a:r>
              <a:rPr lang="el-GR" sz="2000" dirty="0" smtClean="0">
                <a:solidFill>
                  <a:schemeClr val="accent5">
                    <a:lumMod val="25000"/>
                  </a:schemeClr>
                </a:solidFill>
                <a:latin typeface="Comic Sans MS" pitchFamily="66" charset="0"/>
              </a:rPr>
              <a:t>έγινε δεκτό ως δείκτης επάρκειας και στην Π.Κ.</a:t>
            </a:r>
          </a:p>
          <a:p>
            <a:r>
              <a:rPr lang="en-US" sz="2200" b="1" dirty="0" smtClean="0">
                <a:solidFill>
                  <a:srgbClr val="00B050"/>
                </a:solidFill>
                <a:effectLst>
                  <a:outerShdw blurRad="38100" dist="38100" dir="2700000" algn="tl">
                    <a:srgbClr val="000000">
                      <a:alpha val="43137"/>
                    </a:srgbClr>
                  </a:outerShdw>
                </a:effectLst>
                <a:latin typeface="Comic Sans MS" pitchFamily="66" charset="0"/>
              </a:rPr>
              <a:t>Kt/V (</a:t>
            </a:r>
            <a:r>
              <a:rPr lang="el-GR" sz="2200" b="1" dirty="0" smtClean="0">
                <a:solidFill>
                  <a:srgbClr val="00B050"/>
                </a:solidFill>
                <a:effectLst>
                  <a:outerShdw blurRad="38100" dist="38100" dir="2700000" algn="tl">
                    <a:srgbClr val="000000">
                      <a:alpha val="43137"/>
                    </a:srgbClr>
                  </a:outerShdw>
                </a:effectLst>
                <a:latin typeface="Comic Sans MS" pitchFamily="66" charset="0"/>
              </a:rPr>
              <a:t>περιτοναϊκό 24ωρου)</a:t>
            </a:r>
            <a:r>
              <a:rPr lang="en-US" sz="2200" b="1" dirty="0" smtClean="0">
                <a:solidFill>
                  <a:srgbClr val="00B050"/>
                </a:solidFill>
                <a:effectLst>
                  <a:outerShdw blurRad="38100" dist="38100" dir="2700000" algn="tl">
                    <a:srgbClr val="000000">
                      <a:alpha val="43137"/>
                    </a:srgbClr>
                  </a:outerShdw>
                </a:effectLst>
                <a:latin typeface="Comic Sans MS" pitchFamily="66" charset="0"/>
              </a:rPr>
              <a:t> = </a:t>
            </a:r>
            <a:endParaRPr lang="el-GR" sz="2200" b="1" dirty="0" smtClean="0">
              <a:solidFill>
                <a:srgbClr val="00B050"/>
              </a:solidFill>
              <a:effectLst>
                <a:outerShdw blurRad="38100" dist="38100" dir="2700000" algn="tl">
                  <a:srgbClr val="000000">
                    <a:alpha val="43137"/>
                  </a:srgbClr>
                </a:outerShdw>
              </a:effectLst>
              <a:latin typeface="Comic Sans MS" pitchFamily="66" charset="0"/>
            </a:endParaRPr>
          </a:p>
          <a:p>
            <a:r>
              <a:rPr lang="en-US" sz="2000" b="1" dirty="0" err="1" smtClean="0">
                <a:solidFill>
                  <a:schemeClr val="accent6">
                    <a:lumMod val="75000"/>
                  </a:schemeClr>
                </a:solidFill>
                <a:effectLst>
                  <a:outerShdw blurRad="38100" dist="38100" dir="2700000" algn="tl">
                    <a:srgbClr val="000000">
                      <a:alpha val="43137"/>
                    </a:srgbClr>
                  </a:outerShdw>
                </a:effectLst>
                <a:latin typeface="Comic Sans MS" pitchFamily="66" charset="0"/>
              </a:rPr>
              <a:t>Dv</a:t>
            </a:r>
            <a:r>
              <a:rPr lang="en-US" sz="2000" b="1"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(όγκος</a:t>
            </a:r>
            <a:r>
              <a:rPr lang="en-US"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διαλύματος: σύνολο χρησιμοποιηθέντος διαλύματος + </a:t>
            </a:r>
            <a:r>
              <a:rPr lang="el-GR" sz="2000" dirty="0" err="1" smtClean="0">
                <a:solidFill>
                  <a:srgbClr val="00B050"/>
                </a:solidFill>
                <a:effectLst>
                  <a:outerShdw blurRad="38100" dist="38100" dir="2700000" algn="tl">
                    <a:srgbClr val="000000">
                      <a:alpha val="43137"/>
                    </a:srgbClr>
                  </a:outerShdw>
                </a:effectLst>
                <a:latin typeface="Comic Sans MS" pitchFamily="66" charset="0"/>
              </a:rPr>
              <a:t>υπερδιήθημα</a:t>
            </a:r>
            <a:r>
              <a:rPr lang="el-GR" sz="2000" dirty="0" smtClean="0">
                <a:solidFill>
                  <a:srgbClr val="00B050"/>
                </a:solidFill>
                <a:effectLst>
                  <a:outerShdw blurRad="38100" dist="38100" dir="2700000" algn="tl">
                    <a:srgbClr val="000000">
                      <a:alpha val="43137"/>
                    </a:srgbClr>
                  </a:outerShdw>
                </a:effectLst>
                <a:latin typeface="Comic Sans MS" pitchFamily="66" charset="0"/>
              </a:rPr>
              <a:t>) </a:t>
            </a:r>
          </a:p>
          <a:p>
            <a:r>
              <a:rPr lang="en-US" sz="20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x</a:t>
            </a:r>
            <a:r>
              <a:rPr lang="el-GR" sz="2000" dirty="0" smtClean="0">
                <a:solidFill>
                  <a:srgbClr val="00B050"/>
                </a:solidFill>
                <a:effectLst>
                  <a:outerShdw blurRad="38100" dist="38100" dir="2700000" algn="tl">
                    <a:srgbClr val="000000">
                      <a:alpha val="43137"/>
                    </a:srgbClr>
                  </a:outerShdw>
                </a:effectLst>
                <a:latin typeface="Comic Sans MS" pitchFamily="66" charset="0"/>
              </a:rPr>
              <a:t> [</a:t>
            </a:r>
            <a:r>
              <a:rPr lang="en-US" sz="20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D</a:t>
            </a:r>
            <a:r>
              <a:rPr lang="en-US"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ουρία </a:t>
            </a:r>
            <a:r>
              <a:rPr lang="el-GR" sz="2000" dirty="0" err="1" smtClean="0">
                <a:solidFill>
                  <a:srgbClr val="00B050"/>
                </a:solidFill>
                <a:effectLst>
                  <a:outerShdw blurRad="38100" dist="38100" dir="2700000" algn="tl">
                    <a:srgbClr val="000000">
                      <a:alpha val="43137"/>
                    </a:srgbClr>
                  </a:outerShdw>
                </a:effectLst>
                <a:latin typeface="Comic Sans MS" pitchFamily="66" charset="0"/>
              </a:rPr>
              <a:t>περιτ</a:t>
            </a:r>
            <a:r>
              <a:rPr lang="el-GR"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err="1" smtClean="0">
                <a:solidFill>
                  <a:srgbClr val="00B050"/>
                </a:solidFill>
                <a:effectLst>
                  <a:outerShdw blurRad="38100" dist="38100" dir="2700000" algn="tl">
                    <a:srgbClr val="000000">
                      <a:alpha val="43137"/>
                    </a:srgbClr>
                  </a:outerShdw>
                </a:effectLst>
                <a:latin typeface="Comic Sans MS" pitchFamily="66" charset="0"/>
              </a:rPr>
              <a:t>διάλυματος</a:t>
            </a:r>
            <a:r>
              <a:rPr lang="en-US" sz="2000" dirty="0" smtClean="0">
                <a:solidFill>
                  <a:srgbClr val="00B050"/>
                </a:solidFill>
                <a:effectLst>
                  <a:outerShdw blurRad="38100" dist="38100" dir="2700000" algn="tl">
                    <a:srgbClr val="000000">
                      <a:alpha val="43137"/>
                    </a:srgbClr>
                  </a:outerShdw>
                </a:effectLst>
                <a:latin typeface="Comic Sans MS" pitchFamily="66" charset="0"/>
              </a:rPr>
              <a:t> 24</a:t>
            </a:r>
            <a:r>
              <a:rPr lang="el-GR" sz="2000" dirty="0" err="1" smtClean="0">
                <a:solidFill>
                  <a:srgbClr val="00B050"/>
                </a:solidFill>
                <a:effectLst>
                  <a:outerShdw blurRad="38100" dist="38100" dir="2700000" algn="tl">
                    <a:srgbClr val="000000">
                      <a:alpha val="43137"/>
                    </a:srgbClr>
                  </a:outerShdw>
                </a:effectLst>
                <a:latin typeface="Comic Sans MS" pitchFamily="66" charset="0"/>
              </a:rPr>
              <a:t>ώρου</a:t>
            </a:r>
            <a:r>
              <a:rPr lang="el-GR" sz="2000" dirty="0" smtClean="0">
                <a:solidFill>
                  <a:srgbClr val="00B050"/>
                </a:solidFill>
                <a:effectLst>
                  <a:outerShdw blurRad="38100" dist="38100" dir="2700000" algn="tl">
                    <a:srgbClr val="000000">
                      <a:alpha val="43137"/>
                    </a:srgbClr>
                  </a:outerShdw>
                </a:effectLst>
                <a:latin typeface="Comic Sans MS" pitchFamily="66" charset="0"/>
              </a:rPr>
              <a:t>) </a:t>
            </a:r>
            <a:r>
              <a:rPr lang="en-US" sz="20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a:t>
            </a:r>
            <a:r>
              <a:rPr lang="el-GR" sz="20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 </a:t>
            </a:r>
            <a:r>
              <a:rPr lang="en-US" sz="20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P</a:t>
            </a:r>
            <a:r>
              <a:rPr lang="en-US"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(ουρία ορού)] </a:t>
            </a:r>
            <a:r>
              <a:rPr lang="el-GR" sz="20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 </a:t>
            </a:r>
            <a:r>
              <a:rPr lang="en-US" sz="20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V</a:t>
            </a:r>
            <a:r>
              <a:rPr lang="el-GR" sz="2000" dirty="0" smtClean="0">
                <a:solidFill>
                  <a:schemeClr val="accent6">
                    <a:lumMod val="75000"/>
                  </a:schemeClr>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(όγκος κατανομής)</a:t>
            </a:r>
          </a:p>
          <a:p>
            <a:endParaRPr lang="el-GR" sz="2000" dirty="0" smtClean="0">
              <a:solidFill>
                <a:srgbClr val="FF0000"/>
              </a:solidFill>
              <a:effectLst>
                <a:outerShdw blurRad="38100" dist="38100" dir="2700000" algn="tl">
                  <a:srgbClr val="000000">
                    <a:alpha val="43137"/>
                  </a:srgbClr>
                </a:outerShdw>
              </a:effectLst>
              <a:latin typeface="Comic Sans MS" pitchFamily="66" charset="0"/>
            </a:endParaRPr>
          </a:p>
          <a:p>
            <a:r>
              <a:rPr lang="en-US" sz="2200" b="1" dirty="0" smtClean="0">
                <a:solidFill>
                  <a:srgbClr val="00B050"/>
                </a:solidFill>
                <a:effectLst>
                  <a:outerShdw blurRad="38100" dist="38100" dir="2700000" algn="tl">
                    <a:srgbClr val="000000">
                      <a:alpha val="43137"/>
                    </a:srgbClr>
                  </a:outerShdw>
                </a:effectLst>
                <a:latin typeface="Comic Sans MS" pitchFamily="66" charset="0"/>
              </a:rPr>
              <a:t>Kt/V (</a:t>
            </a:r>
            <a:r>
              <a:rPr lang="el-GR" sz="2200" b="1" dirty="0" smtClean="0">
                <a:solidFill>
                  <a:srgbClr val="00B050"/>
                </a:solidFill>
                <a:effectLst>
                  <a:outerShdw blurRad="38100" dist="38100" dir="2700000" algn="tl">
                    <a:srgbClr val="000000">
                      <a:alpha val="43137"/>
                    </a:srgbClr>
                  </a:outerShdw>
                </a:effectLst>
                <a:latin typeface="Comic Sans MS" pitchFamily="66" charset="0"/>
              </a:rPr>
              <a:t>νεφρικό 24ώρου) </a:t>
            </a:r>
            <a:r>
              <a:rPr lang="el-GR" sz="2200" dirty="0" smtClean="0">
                <a:solidFill>
                  <a:srgbClr val="00B050"/>
                </a:solidFill>
                <a:effectLst>
                  <a:outerShdw blurRad="38100" dist="38100" dir="2700000" algn="tl">
                    <a:srgbClr val="000000">
                      <a:alpha val="43137"/>
                    </a:srgbClr>
                  </a:outerShdw>
                </a:effectLst>
                <a:latin typeface="Comic Sans MS" pitchFamily="66" charset="0"/>
              </a:rPr>
              <a:t>= </a:t>
            </a:r>
          </a:p>
          <a:p>
            <a:r>
              <a:rPr lang="en-US" sz="2000" dirty="0" smtClean="0">
                <a:solidFill>
                  <a:schemeClr val="accent6">
                    <a:lumMod val="75000"/>
                  </a:schemeClr>
                </a:solidFill>
                <a:effectLst>
                  <a:outerShdw blurRad="38100" dist="38100" dir="2700000" algn="tl">
                    <a:srgbClr val="000000">
                      <a:alpha val="43137"/>
                    </a:srgbClr>
                  </a:outerShdw>
                </a:effectLst>
                <a:latin typeface="Comic Sans MS" pitchFamily="66" charset="0"/>
              </a:rPr>
              <a:t>V 24 </a:t>
            </a:r>
            <a:r>
              <a:rPr lang="en-US" sz="2000" dirty="0" smtClean="0">
                <a:solidFill>
                  <a:srgbClr val="00B050"/>
                </a:solidFill>
                <a:effectLst>
                  <a:outerShdw blurRad="38100" dist="38100" dir="2700000" algn="tl">
                    <a:srgbClr val="000000">
                      <a:alpha val="43137"/>
                    </a:srgbClr>
                  </a:outerShdw>
                </a:effectLst>
                <a:latin typeface="Comic Sans MS" pitchFamily="66" charset="0"/>
              </a:rPr>
              <a:t>(</a:t>
            </a:r>
            <a:r>
              <a:rPr lang="el-GR" sz="2000" dirty="0" smtClean="0">
                <a:solidFill>
                  <a:srgbClr val="00B050"/>
                </a:solidFill>
                <a:effectLst>
                  <a:outerShdw blurRad="38100" dist="38100" dir="2700000" algn="tl">
                    <a:srgbClr val="000000">
                      <a:alpha val="43137"/>
                    </a:srgbClr>
                  </a:outerShdw>
                </a:effectLst>
                <a:latin typeface="Comic Sans MS" pitchFamily="66" charset="0"/>
              </a:rPr>
              <a:t>όγκος ούρων 24ώρου) </a:t>
            </a:r>
            <a:r>
              <a:rPr lang="en-US" sz="2000" dirty="0" smtClean="0">
                <a:solidFill>
                  <a:schemeClr val="accent6">
                    <a:lumMod val="75000"/>
                  </a:schemeClr>
                </a:solidFill>
                <a:effectLst>
                  <a:outerShdw blurRad="38100" dist="38100" dir="2700000" algn="tl">
                    <a:srgbClr val="000000">
                      <a:alpha val="43137"/>
                    </a:srgbClr>
                  </a:outerShdw>
                </a:effectLst>
                <a:latin typeface="Comic Sans MS" pitchFamily="66" charset="0"/>
              </a:rPr>
              <a:t>x [D</a:t>
            </a:r>
            <a:r>
              <a:rPr lang="en-US"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ουρία ούρων 24ωρου) </a:t>
            </a:r>
            <a:r>
              <a:rPr lang="el-GR" sz="2000" dirty="0" smtClean="0">
                <a:solidFill>
                  <a:schemeClr val="accent6">
                    <a:lumMod val="75000"/>
                  </a:schemeClr>
                </a:solidFill>
                <a:effectLst>
                  <a:outerShdw blurRad="38100" dist="38100" dir="2700000" algn="tl">
                    <a:srgbClr val="000000">
                      <a:alpha val="43137"/>
                    </a:srgbClr>
                  </a:outerShdw>
                </a:effectLst>
                <a:latin typeface="Comic Sans MS" pitchFamily="66" charset="0"/>
              </a:rPr>
              <a:t>/ </a:t>
            </a:r>
            <a:r>
              <a:rPr lang="en-US" sz="2000" dirty="0" smtClean="0">
                <a:solidFill>
                  <a:schemeClr val="accent6">
                    <a:lumMod val="75000"/>
                  </a:schemeClr>
                </a:solidFill>
                <a:effectLst>
                  <a:outerShdw blurRad="38100" dist="38100" dir="2700000" algn="tl">
                    <a:srgbClr val="000000">
                      <a:alpha val="43137"/>
                    </a:srgbClr>
                  </a:outerShdw>
                </a:effectLst>
                <a:latin typeface="Comic Sans MS" pitchFamily="66" charset="0"/>
              </a:rPr>
              <a:t>P</a:t>
            </a:r>
            <a:r>
              <a:rPr lang="en-US"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(ουρία ορού)</a:t>
            </a:r>
            <a:r>
              <a:rPr lang="en-US" sz="2000" dirty="0" smtClean="0">
                <a:solidFill>
                  <a:srgbClr val="00B050"/>
                </a:solidFill>
                <a:effectLst>
                  <a:outerShdw blurRad="38100" dist="38100" dir="2700000" algn="tl">
                    <a:srgbClr val="000000">
                      <a:alpha val="43137"/>
                    </a:srgbClr>
                  </a:outerShdw>
                </a:effectLst>
                <a:latin typeface="Comic Sans MS" pitchFamily="66" charset="0"/>
              </a:rPr>
              <a:t>]</a:t>
            </a:r>
            <a:r>
              <a:rPr lang="el-GR"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chemeClr val="accent6">
                    <a:lumMod val="75000"/>
                  </a:schemeClr>
                </a:solidFill>
                <a:effectLst>
                  <a:outerShdw blurRad="38100" dist="38100" dir="2700000" algn="tl">
                    <a:srgbClr val="000000">
                      <a:alpha val="43137"/>
                    </a:srgbClr>
                  </a:outerShdw>
                </a:effectLst>
                <a:latin typeface="Comic Sans MS" pitchFamily="66" charset="0"/>
              </a:rPr>
              <a:t>/ </a:t>
            </a:r>
            <a:r>
              <a:rPr lang="en-US" sz="2000" dirty="0" smtClean="0">
                <a:solidFill>
                  <a:schemeClr val="accent6">
                    <a:lumMod val="75000"/>
                  </a:schemeClr>
                </a:solidFill>
                <a:effectLst>
                  <a:outerShdw blurRad="38100" dist="38100" dir="2700000" algn="tl">
                    <a:srgbClr val="000000">
                      <a:alpha val="43137"/>
                    </a:srgbClr>
                  </a:outerShdw>
                </a:effectLst>
                <a:latin typeface="Comic Sans MS" pitchFamily="66" charset="0"/>
              </a:rPr>
              <a:t>V</a:t>
            </a:r>
            <a:r>
              <a:rPr lang="en-US" sz="2000" dirty="0" smtClean="0">
                <a:solidFill>
                  <a:srgbClr val="00B050"/>
                </a:solidFill>
                <a:effectLst>
                  <a:outerShdw blurRad="38100" dist="38100" dir="2700000" algn="tl">
                    <a:srgbClr val="000000">
                      <a:alpha val="43137"/>
                    </a:srgbClr>
                  </a:outerShdw>
                </a:effectLst>
                <a:latin typeface="Comic Sans MS" pitchFamily="66" charset="0"/>
              </a:rPr>
              <a:t> (</a:t>
            </a:r>
            <a:r>
              <a:rPr lang="el-GR" sz="2000" dirty="0" smtClean="0">
                <a:solidFill>
                  <a:srgbClr val="00B050"/>
                </a:solidFill>
                <a:effectLst>
                  <a:outerShdw blurRad="38100" dist="38100" dir="2700000" algn="tl">
                    <a:srgbClr val="000000">
                      <a:alpha val="43137"/>
                    </a:srgbClr>
                  </a:outerShdw>
                </a:effectLst>
                <a:latin typeface="Comic Sans MS" pitchFamily="66" charset="0"/>
              </a:rPr>
              <a:t>όγκος κατανομής)</a:t>
            </a:r>
          </a:p>
          <a:p>
            <a:endParaRPr lang="el-GR" sz="2000" dirty="0" smtClean="0">
              <a:solidFill>
                <a:srgbClr val="FF0000"/>
              </a:solidFill>
              <a:effectLst>
                <a:outerShdw blurRad="38100" dist="38100" dir="2700000" algn="tl">
                  <a:srgbClr val="000000">
                    <a:alpha val="43137"/>
                  </a:srgbClr>
                </a:outerShdw>
              </a:effectLst>
              <a:latin typeface="Comic Sans MS" pitchFamily="66" charset="0"/>
            </a:endParaRPr>
          </a:p>
          <a:p>
            <a:r>
              <a:rPr lang="el-GR" sz="2000" dirty="0" smtClean="0">
                <a:solidFill>
                  <a:srgbClr val="0070C0"/>
                </a:solidFill>
                <a:effectLst>
                  <a:outerShdw blurRad="38100" dist="38100" dir="2700000" algn="tl">
                    <a:srgbClr val="000000">
                      <a:alpha val="43137"/>
                    </a:srgbClr>
                  </a:outerShdw>
                </a:effectLst>
                <a:latin typeface="Comic Sans MS" pitchFamily="66" charset="0"/>
              </a:rPr>
              <a:t>Όγκος κατανομής</a:t>
            </a:r>
            <a:r>
              <a:rPr lang="en-US" sz="2000" dirty="0" smtClean="0">
                <a:solidFill>
                  <a:srgbClr val="0070C0"/>
                </a:solidFill>
                <a:effectLst>
                  <a:outerShdw blurRad="38100" dist="38100" dir="2700000" algn="tl">
                    <a:srgbClr val="000000">
                      <a:alpha val="43137"/>
                    </a:srgbClr>
                  </a:outerShdw>
                </a:effectLst>
                <a:latin typeface="Comic Sans MS" pitchFamily="66" charset="0"/>
              </a:rPr>
              <a:t> (</a:t>
            </a:r>
            <a:r>
              <a:rPr lang="el-GR" sz="2000" dirty="0" smtClean="0">
                <a:solidFill>
                  <a:srgbClr val="0070C0"/>
                </a:solidFill>
                <a:effectLst>
                  <a:outerShdw blurRad="38100" dist="38100" dir="2700000" algn="tl">
                    <a:srgbClr val="000000">
                      <a:alpha val="43137"/>
                    </a:srgbClr>
                  </a:outerShdw>
                </a:effectLst>
                <a:latin typeface="Comic Sans MS" pitchFamily="66" charset="0"/>
              </a:rPr>
              <a:t>εξίσωση </a:t>
            </a:r>
            <a:r>
              <a:rPr lang="en-US" sz="2000" dirty="0" smtClean="0">
                <a:solidFill>
                  <a:srgbClr val="0070C0"/>
                </a:solidFill>
                <a:effectLst>
                  <a:outerShdw blurRad="38100" dist="38100" dir="2700000" algn="tl">
                    <a:srgbClr val="000000">
                      <a:alpha val="43137"/>
                    </a:srgbClr>
                  </a:outerShdw>
                </a:effectLst>
                <a:latin typeface="Comic Sans MS" pitchFamily="66" charset="0"/>
              </a:rPr>
              <a:t>Watson)</a:t>
            </a:r>
            <a:endParaRPr lang="el-GR" sz="2000" dirty="0" smtClean="0">
              <a:solidFill>
                <a:srgbClr val="0070C0"/>
              </a:solidFill>
              <a:effectLst>
                <a:outerShdw blurRad="38100" dist="38100" dir="2700000" algn="tl">
                  <a:srgbClr val="000000">
                    <a:alpha val="43137"/>
                  </a:srgbClr>
                </a:outerShdw>
              </a:effectLst>
              <a:latin typeface="Comic Sans MS" pitchFamily="66" charset="0"/>
            </a:endParaRPr>
          </a:p>
          <a:p>
            <a:r>
              <a:rPr lang="el-GR" sz="2000" dirty="0" smtClean="0">
                <a:solidFill>
                  <a:srgbClr val="0070C0"/>
                </a:solidFill>
                <a:effectLst>
                  <a:outerShdw blurRad="38100" dist="38100" dir="2700000" algn="tl">
                    <a:srgbClr val="000000">
                      <a:alpha val="43137"/>
                    </a:srgbClr>
                  </a:outerShdw>
                </a:effectLst>
                <a:latin typeface="Comic Sans MS" pitchFamily="66" charset="0"/>
              </a:rPr>
              <a:t>60% του Σωματικού Βάρους για άνδρες</a:t>
            </a:r>
          </a:p>
          <a:p>
            <a:r>
              <a:rPr lang="el-GR" sz="2000" dirty="0" smtClean="0">
                <a:solidFill>
                  <a:srgbClr val="0070C0"/>
                </a:solidFill>
                <a:effectLst>
                  <a:outerShdw blurRad="38100" dist="38100" dir="2700000" algn="tl">
                    <a:srgbClr val="000000">
                      <a:alpha val="43137"/>
                    </a:srgbClr>
                  </a:outerShdw>
                </a:effectLst>
                <a:latin typeface="Comic Sans MS" pitchFamily="66" charset="0"/>
              </a:rPr>
              <a:t>50-55% του Σωματικού Βάρους για γυναίκες</a:t>
            </a:r>
          </a:p>
          <a:p>
            <a:endParaRPr lang="el-GR" sz="2000" dirty="0" smtClean="0">
              <a:solidFill>
                <a:srgbClr val="FF0000"/>
              </a:solidFill>
              <a:effectLst>
                <a:outerShdw blurRad="38100" dist="38100" dir="2700000" algn="tl">
                  <a:srgbClr val="000000">
                    <a:alpha val="43137"/>
                  </a:srgbClr>
                </a:outerShdw>
              </a:effectLst>
              <a:latin typeface="Comic Sans MS"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Kt/V </a:t>
            </a:r>
            <a:r>
              <a:rPr lang="el-GR" sz="24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ολικό </a:t>
            </a:r>
            <a:r>
              <a:rPr lang="el-GR" sz="2400" b="1" dirty="0" smtClean="0">
                <a:solidFill>
                  <a:srgbClr val="00B050"/>
                </a:solidFill>
                <a:effectLst>
                  <a:outerShdw blurRad="38100" dist="38100" dir="2700000" algn="tl">
                    <a:srgbClr val="000000">
                      <a:alpha val="43137"/>
                    </a:srgbClr>
                  </a:outerShdw>
                </a:effectLst>
                <a:latin typeface="Comic Sans MS" pitchFamily="66" charset="0"/>
              </a:rPr>
              <a:t>= </a:t>
            </a:r>
            <a:r>
              <a:rPr lang="en-US" sz="2400" b="1" dirty="0" err="1" smtClean="0">
                <a:solidFill>
                  <a:schemeClr val="accent6">
                    <a:lumMod val="75000"/>
                  </a:schemeClr>
                </a:solidFill>
                <a:effectLst>
                  <a:outerShdw blurRad="38100" dist="38100" dir="2700000" algn="tl">
                    <a:srgbClr val="000000">
                      <a:alpha val="43137"/>
                    </a:srgbClr>
                  </a:outerShdw>
                </a:effectLst>
                <a:latin typeface="Comic Sans MS" pitchFamily="66" charset="0"/>
              </a:rPr>
              <a:t>kt</a:t>
            </a:r>
            <a:r>
              <a:rPr lang="en-US" sz="24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/V </a:t>
            </a:r>
            <a:r>
              <a:rPr lang="el-GR" sz="2400" b="1" dirty="0" smtClean="0">
                <a:solidFill>
                  <a:srgbClr val="00B050"/>
                </a:solidFill>
                <a:effectLst>
                  <a:outerShdw blurRad="38100" dist="38100" dir="2700000" algn="tl">
                    <a:srgbClr val="000000">
                      <a:alpha val="43137"/>
                    </a:srgbClr>
                  </a:outerShdw>
                </a:effectLst>
                <a:latin typeface="Comic Sans MS" pitchFamily="66" charset="0"/>
              </a:rPr>
              <a:t>περιτοναϊκό 24ώρου </a:t>
            </a:r>
            <a:r>
              <a:rPr lang="en-US" sz="24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 </a:t>
            </a:r>
            <a:r>
              <a:rPr lang="en-US" sz="2400" b="1" dirty="0" err="1" smtClean="0">
                <a:solidFill>
                  <a:schemeClr val="accent6">
                    <a:lumMod val="75000"/>
                  </a:schemeClr>
                </a:solidFill>
                <a:effectLst>
                  <a:outerShdw blurRad="38100" dist="38100" dir="2700000" algn="tl">
                    <a:srgbClr val="000000">
                      <a:alpha val="43137"/>
                    </a:srgbClr>
                  </a:outerShdw>
                </a:effectLst>
                <a:latin typeface="Comic Sans MS" pitchFamily="66" charset="0"/>
              </a:rPr>
              <a:t>kt</a:t>
            </a:r>
            <a:r>
              <a:rPr lang="en-US" sz="24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/V </a:t>
            </a:r>
            <a:r>
              <a:rPr lang="el-GR" sz="2400" b="1" dirty="0" smtClean="0">
                <a:solidFill>
                  <a:srgbClr val="00B050"/>
                </a:solidFill>
                <a:effectLst>
                  <a:outerShdw blurRad="38100" dist="38100" dir="2700000" algn="tl">
                    <a:srgbClr val="000000">
                      <a:alpha val="43137"/>
                    </a:srgbClr>
                  </a:outerShdw>
                </a:effectLst>
                <a:latin typeface="Comic Sans MS" pitchFamily="66" charset="0"/>
              </a:rPr>
              <a:t>νεφρικό 24ώρου  ( </a:t>
            </a:r>
            <a:r>
              <a:rPr lang="en-US" sz="2400" b="1" dirty="0" smtClean="0">
                <a:solidFill>
                  <a:schemeClr val="accent6">
                    <a:lumMod val="75000"/>
                  </a:schemeClr>
                </a:solidFill>
                <a:effectLst>
                  <a:outerShdw blurRad="38100" dist="38100" dir="2700000" algn="tl">
                    <a:srgbClr val="000000">
                      <a:alpha val="43137"/>
                    </a:srgbClr>
                  </a:outerShdw>
                </a:effectLst>
                <a:latin typeface="Comic Sans MS" pitchFamily="66" charset="0"/>
              </a:rPr>
              <a:t>x 7</a:t>
            </a:r>
            <a:r>
              <a:rPr lang="en-US" sz="2400" b="1" dirty="0" smtClean="0">
                <a:solidFill>
                  <a:srgbClr val="00B050"/>
                </a:solidFill>
                <a:effectLst>
                  <a:outerShdw blurRad="38100" dist="38100" dir="2700000" algn="tl">
                    <a:srgbClr val="000000">
                      <a:alpha val="43137"/>
                    </a:srgbClr>
                  </a:outerShdw>
                </a:effectLst>
                <a:latin typeface="Comic Sans MS" pitchFamily="66" charset="0"/>
              </a:rPr>
              <a:t> </a:t>
            </a:r>
            <a:r>
              <a:rPr lang="el-GR" sz="2400" b="1" dirty="0" smtClean="0">
                <a:solidFill>
                  <a:srgbClr val="00B050"/>
                </a:solidFill>
                <a:effectLst>
                  <a:outerShdw blurRad="38100" dist="38100" dir="2700000" algn="tl">
                    <a:srgbClr val="000000">
                      <a:alpha val="43137"/>
                    </a:srgbClr>
                  </a:outerShdw>
                </a:effectLst>
                <a:latin typeface="Comic Sans MS" pitchFamily="66" charset="0"/>
              </a:rPr>
              <a:t>για εβδομαδιαίο)</a:t>
            </a:r>
            <a:endParaRPr lang="el-GR" sz="2400" b="1" dirty="0" smtClean="0">
              <a:solidFill>
                <a:srgbClr val="00B050"/>
              </a:solidFill>
              <a:latin typeface="Comic Sans MS" pitchFamily="66" charset="0"/>
            </a:endParaRPr>
          </a:p>
          <a:p>
            <a:endParaRPr lang="el-GR" sz="2000" dirty="0" smtClean="0">
              <a:solidFill>
                <a:schemeClr val="accent5">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 calcmode="lin" valueType="num">
                                      <p:cBhvr additive="base">
                                        <p:cTn id="41" dur="500" fill="hold"/>
                                        <p:tgtEl>
                                          <p:spTgt spid="2">
                                            <p:txEl>
                                              <p:pRg st="11" end="1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
                                            <p:txEl>
                                              <p:pRg st="11" end="11"/>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anim calcmode="lin" valueType="num">
                                      <p:cBhvr additive="base">
                                        <p:cTn id="45" dur="500" fill="hold"/>
                                        <p:tgtEl>
                                          <p:spTgt spid="2">
                                            <p:txEl>
                                              <p:pRg st="12" end="12"/>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2">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anim calcmode="lin" valueType="num">
                                      <p:cBhvr additive="base">
                                        <p:cTn id="51" dur="500" fill="hold"/>
                                        <p:tgtEl>
                                          <p:spTgt spid="2">
                                            <p:txEl>
                                              <p:pRg st="14" end="14"/>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2">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3">
      <a:dk1>
        <a:srgbClr val="000000"/>
      </a:dk1>
      <a:lt1>
        <a:srgbClr val="E1F3BC"/>
      </a:lt1>
      <a:dk2>
        <a:srgbClr val="078F48"/>
      </a:dk2>
      <a:lt2>
        <a:srgbClr val="969696"/>
      </a:lt2>
      <a:accent1>
        <a:srgbClr val="7BD163"/>
      </a:accent1>
      <a:accent2>
        <a:srgbClr val="8EC4F9"/>
      </a:accent2>
      <a:accent3>
        <a:srgbClr val="EEF8DA"/>
      </a:accent3>
      <a:accent4>
        <a:srgbClr val="000000"/>
      </a:accent4>
      <a:accent5>
        <a:srgbClr val="BFE5B7"/>
      </a:accent5>
      <a:accent6>
        <a:srgbClr val="80B1E2"/>
      </a:accent6>
      <a:hlink>
        <a:srgbClr val="779AB6"/>
      </a:hlink>
      <a:folHlink>
        <a:srgbClr val="107D4B"/>
      </a:folHlink>
    </a:clrScheme>
    <a:fontScheme name="Default Design">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E1F3BC"/>
        </a:lt1>
        <a:dk2>
          <a:srgbClr val="078F48"/>
        </a:dk2>
        <a:lt2>
          <a:srgbClr val="969696"/>
        </a:lt2>
        <a:accent1>
          <a:srgbClr val="7BD163"/>
        </a:accent1>
        <a:accent2>
          <a:srgbClr val="8EC4F9"/>
        </a:accent2>
        <a:accent3>
          <a:srgbClr val="EEF8DA"/>
        </a:accent3>
        <a:accent4>
          <a:srgbClr val="000000"/>
        </a:accent4>
        <a:accent5>
          <a:srgbClr val="BFE5B7"/>
        </a:accent5>
        <a:accent6>
          <a:srgbClr val="80B1E2"/>
        </a:accent6>
        <a:hlink>
          <a:srgbClr val="779AB6"/>
        </a:hlink>
        <a:folHlink>
          <a:srgbClr val="107D4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Πρότυπο σχεδίασης λιμνούλας(3)</Template>
  <TotalTime>4027</TotalTime>
  <Words>4792</Words>
  <Application>Microsoft Office PowerPoint</Application>
  <PresentationFormat>On-screen Show (4:3)</PresentationFormat>
  <Paragraphs>308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Επάρκεια στην Περιτοναϊκή Κάθαρση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Επάρκεια και ισορροπία υγρών στην Περιτοναϊκή Κάθαρση</dc:title>
  <dc:creator>G.Tsirpanlis</dc:creator>
  <cp:lastModifiedBy>Γιώργος</cp:lastModifiedBy>
  <cp:revision>233</cp:revision>
  <dcterms:created xsi:type="dcterms:W3CDTF">2011-04-23T19:13:59Z</dcterms:created>
  <dcterms:modified xsi:type="dcterms:W3CDTF">2011-05-08T18:24:33Z</dcterms:modified>
</cp:coreProperties>
</file>