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EE34-83B3-448B-B8F6-145E0949B7DB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9479-B8B9-43DF-8347-6D00924926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606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EE34-83B3-448B-B8F6-145E0949B7DB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9479-B8B9-43DF-8347-6D00924926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51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EE34-83B3-448B-B8F6-145E0949B7DB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9479-B8B9-43DF-8347-6D00924926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60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EE34-83B3-448B-B8F6-145E0949B7DB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9479-B8B9-43DF-8347-6D00924926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68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EE34-83B3-448B-B8F6-145E0949B7DB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9479-B8B9-43DF-8347-6D00924926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164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EE34-83B3-448B-B8F6-145E0949B7DB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9479-B8B9-43DF-8347-6D00924926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03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EE34-83B3-448B-B8F6-145E0949B7DB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9479-B8B9-43DF-8347-6D00924926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050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EE34-83B3-448B-B8F6-145E0949B7DB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9479-B8B9-43DF-8347-6D00924926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84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EE34-83B3-448B-B8F6-145E0949B7DB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9479-B8B9-43DF-8347-6D00924926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92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EE34-83B3-448B-B8F6-145E0949B7DB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9479-B8B9-43DF-8347-6D00924926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46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EE34-83B3-448B-B8F6-145E0949B7DB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9479-B8B9-43DF-8347-6D00924926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60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EE34-83B3-448B-B8F6-145E0949B7DB}" type="datetimeFigureOut">
              <a:rPr lang="el-GR" smtClean="0"/>
              <a:t>2/4/2012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9479-B8B9-43DF-8347-6D00924926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11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Περιτοναϊκη </a:t>
            </a:r>
            <a:r>
              <a:rPr lang="el-GR" dirty="0" smtClean="0"/>
              <a:t>προςπέλαση (</a:t>
            </a:r>
            <a:r>
              <a:rPr lang="en-US" dirty="0" smtClean="0"/>
              <a:t>c)</a:t>
            </a:r>
            <a:endParaRPr lang="el-GR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Γ. Τσιρπανλής</a:t>
            </a:r>
          </a:p>
          <a:p>
            <a:r>
              <a:rPr lang="el-GR" dirty="0" smtClean="0"/>
              <a:t>Γ.Ν.Α. «Γ. Γεννηματάς</a:t>
            </a:r>
            <a:r>
              <a:rPr lang="el-GR" dirty="0" smtClean="0"/>
              <a:t>»</a:t>
            </a:r>
            <a:endParaRPr lang="en-US" dirty="0" smtClean="0"/>
          </a:p>
          <a:p>
            <a:r>
              <a:rPr lang="en-US" dirty="0" smtClean="0"/>
              <a:t>2011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234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2913" y="228600"/>
            <a:ext cx="79248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ΚΛΙΝΙΚΕΣ ΟΔΗΓΙΕΣ 2010 (ι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4. 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Τρόπος εμφύτευσης</a:t>
            </a:r>
          </a:p>
          <a:p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Α.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Κάθε κέντρο πρέπει να αποφασίζει ποιον τρόπο εμφύτευσης επιλέγει</a:t>
            </a:r>
          </a:p>
          <a:p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Β.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Κάθε Μονάδα πρέπει να έχει την ευχέρια όχι μόνο να εμφυτεύει αλλά και να κάνει χειρισμούς και να αφαιρεί τον καθετήρα</a:t>
            </a:r>
          </a:p>
          <a:p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Γ.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Ειδικά η αφαίρεση ή και η αφαίρεση με σύγχρονη επανάτοποθέτηση πρέπει να γίνεται γρήγορα όπου υπάρχει ένδειξη</a:t>
            </a:r>
          </a:p>
          <a:p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Δ.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Σε κάθε μονάδα πρέπει να υπάρχει έγκαιρη χειρουργική υποστήριξη για αντιμετώπιση των προβλημάτων που ανακύπτουν σχετικά με τον περιτοναϊκό καθετήρα</a:t>
            </a:r>
          </a:p>
          <a:p>
            <a:endParaRPr lang="el-GR" sz="20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Αν και καμιά μέθοδος εμφύτευσης δεν φάνηκε να υπερέχει κάποιας άλλης, ειδικά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σε ασθενείς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που έχουν υποστεί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επεμβάσεις στην κοιλιά ή με επιβαρυμένη γενική κατάσταση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η ανοιχτή χειρουργική ή η λαπαροσκοπική τοποθέτηση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πρέπει να προτιμώνται</a:t>
            </a:r>
          </a:p>
          <a:p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Τα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2/3 των τοποθετήσεων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περιτοναϊκών καθετήρων στο </a:t>
            </a:r>
            <a:r>
              <a:rPr lang="en-US" sz="2000">
                <a:solidFill>
                  <a:srgbClr val="002060"/>
                </a:solidFill>
                <a:latin typeface="Comic Sans MS" pitchFamily="66" charset="0"/>
              </a:rPr>
              <a:t>U.K.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το 2004 γίνονταν με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ανοιχτή χειρουργική επέμβαση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(οι ασθενείς σε Π.Κ. την ίδια χρονιά ήταν 20% του συνόλου των ασθενών με ΧΝΝ τελικού σταδίου)</a:t>
            </a:r>
          </a:p>
        </p:txBody>
      </p:sp>
    </p:spTree>
    <p:extLst>
      <p:ext uri="{BB962C8B-B14F-4D97-AF65-F5344CB8AC3E}">
        <p14:creationId xmlns:p14="http://schemas.microsoft.com/office/powerpoint/2010/main" val="251207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>
            <a:spLocks noChangeArrowheads="1"/>
          </p:cNvSpPr>
          <p:nvPr/>
        </p:nvSpPr>
        <p:spPr bwMode="auto">
          <a:xfrm>
            <a:off x="228600" y="457200"/>
            <a:ext cx="83820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ΚΛΙΝΙΚΕΣ ΟΔΗΓΙΕΣ 2010 (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  <a:p>
            <a:endParaRPr lang="el-GR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Εξοπλισμός – υλικά για τοποθέτηση περιτοναϊκού καθετήρα</a:t>
            </a:r>
          </a:p>
          <a:p>
            <a:endParaRPr lang="el-GR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Α. Η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τοποθέτηση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πρέπει να γίνεται σε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κατάλληλα εξοπλισμένους χώρους-χειρουργία</a:t>
            </a:r>
          </a:p>
          <a:p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Β.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Δεν έχει αποδειχθεί ότι κάποιος συγκεκριμένος τύπος καθετήρα υπερέχει των υπολοίπων</a:t>
            </a:r>
          </a:p>
          <a:p>
            <a:pPr lvl="1">
              <a:buFont typeface="Arial" charset="0"/>
              <a:buChar char="•"/>
            </a:pP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Μια τυχαιοποιημένη μελέτη έδειξε </a:t>
            </a:r>
            <a:r>
              <a:rPr lang="el-GR">
                <a:solidFill>
                  <a:srgbClr val="FF0000"/>
                </a:solidFill>
                <a:latin typeface="Comic Sans MS" pitchFamily="66" charset="0"/>
              </a:rPr>
              <a:t>μεγαλύτερη επιβίωση και μικρότερη πιθανότητα μετακίνησης</a:t>
            </a: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 για τους </a:t>
            </a:r>
            <a:r>
              <a:rPr lang="el-GR">
                <a:solidFill>
                  <a:srgbClr val="FF0000"/>
                </a:solidFill>
                <a:latin typeface="Comic Sans MS" pitchFamily="66" charset="0"/>
              </a:rPr>
              <a:t>ευθείς</a:t>
            </a: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 σε σύγκριση με τους σπειροειδείς καθετήρες αλλά, ο αριθμός των ασθενών που περιελάμβανε ήταν μικρός</a:t>
            </a:r>
          </a:p>
          <a:p>
            <a:pPr lvl="1">
              <a:buFont typeface="Arial" charset="0"/>
              <a:buChar char="•"/>
            </a:pP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Αν και </a:t>
            </a:r>
            <a:r>
              <a:rPr lang="el-GR">
                <a:solidFill>
                  <a:srgbClr val="FF0000"/>
                </a:solidFill>
                <a:latin typeface="Comic Sans MS" pitchFamily="66" charset="0"/>
              </a:rPr>
              <a:t>ο ενταφιασμός του καθετήρα </a:t>
            </a: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(μέθοδος </a:t>
            </a:r>
            <a:r>
              <a:rPr lang="en-US">
                <a:solidFill>
                  <a:srgbClr val="002060"/>
                </a:solidFill>
                <a:latin typeface="Comic Sans MS" pitchFamily="66" charset="0"/>
              </a:rPr>
              <a:t>Moncrief) </a:t>
            </a: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δεν φάνηκε να υπερέχει όσον αφορά τις λοιμώδεις επιπλοκές, η μέθοδος αυτή είναι καλή όσον αφορά την </a:t>
            </a:r>
            <a:r>
              <a:rPr lang="el-GR">
                <a:solidFill>
                  <a:srgbClr val="FF0000"/>
                </a:solidFill>
                <a:latin typeface="Comic Sans MS" pitchFamily="66" charset="0"/>
              </a:rPr>
              <a:t>έγκαιρη και προγραμματισμένη </a:t>
            </a: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έναρξη της Π.Κ.</a:t>
            </a:r>
          </a:p>
          <a:p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Γ.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Πρέπει να επιλέγεται καθετήρας με κατάλληλο μήκος για τον κάθε ασθενή</a:t>
            </a:r>
          </a:p>
          <a:p>
            <a:pPr lvl="1">
              <a:buFont typeface="Arial" charset="0"/>
              <a:buChar char="•"/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Μη-κατάλληλο μήκος μπορεί να οδηγήσει σε κακή λειτουργία ή πόνο</a:t>
            </a:r>
          </a:p>
          <a:p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Δ. Οι καθετήρες καλό είναι να τοποθετούνται στα πλαίσια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ημερήσιας νοσηλείας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σε ασθενείς που η γενική τους κατάσταση το επιτρέπει </a:t>
            </a:r>
          </a:p>
          <a:p>
            <a:endParaRPr lang="el-GR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>
            <a:spLocks noChangeArrowheads="1"/>
          </p:cNvSpPr>
          <p:nvPr/>
        </p:nvSpPr>
        <p:spPr bwMode="auto">
          <a:xfrm>
            <a:off x="304800" y="304800"/>
            <a:ext cx="83058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ΚΛΙΝΙΚΕΣ ΟΔΗΓΙΕΣ 2010 (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vi</a:t>
            </a:r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  <a:p>
            <a:endParaRPr lang="el-GR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6.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Εκπαίδευση για τοποθέτηση του περιτοναϊκού καθετήρα πρέπει να παρέχεται σε όποιον ειδικευόμενο το επιθυμεί (εκπαίδευση επιλογής)</a:t>
            </a:r>
          </a:p>
          <a:p>
            <a:endParaRPr lang="el-GR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7. Συνιστάται να γίνεται 1 φορά τον χρόνο, εξέταση των προβλημάτων που προκύπτουν από την τοποθέτηση και λειτουργία των περιτοναϊκών καθετήρων, σε συνάντηση όλων των ειδικοτήτων που εμπλέκονται (νεφρολόγοι-χειρουργοί-νοσηλευτές)</a:t>
            </a:r>
          </a:p>
          <a:p>
            <a:endParaRPr lang="el-GR" sz="200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buFont typeface="Arial" charset="0"/>
              <a:buChar char="•"/>
            </a:pP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 το 80% των καθετήρων πρέπει να λειτουργεί σε ένα χρόνο από την τοποθέτηση τους</a:t>
            </a:r>
          </a:p>
          <a:p>
            <a:pPr lvl="1">
              <a:buFont typeface="Arial" charset="0"/>
              <a:buChar char="•"/>
            </a:pP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 Οι ακόλουθες επιπλοκές θεωρούνται αποδεκτές</a:t>
            </a:r>
          </a:p>
          <a:p>
            <a:pPr lvl="2">
              <a:buFont typeface="Arial" charset="0"/>
              <a:buChar char="•"/>
            </a:pP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Διάτρηση εντέρου &lt; 1%</a:t>
            </a:r>
          </a:p>
          <a:p>
            <a:pPr lvl="2">
              <a:buFont typeface="Arial" charset="0"/>
              <a:buChar char="•"/>
            </a:pP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Σημαντική αιμορραγία &lt; 1%</a:t>
            </a:r>
          </a:p>
          <a:p>
            <a:pPr lvl="2">
              <a:buFont typeface="Arial" charset="0"/>
              <a:buChar char="•"/>
            </a:pP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Λοίμωξη εξόδου σε 2 εβδομάδες από την τοποθέτηση &lt; 5%</a:t>
            </a:r>
          </a:p>
          <a:p>
            <a:pPr lvl="2">
              <a:buFont typeface="Arial" charset="0"/>
              <a:buChar char="•"/>
            </a:pP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Περιτονίτιδα εντός των 2 πρώτων εβδομάδων &lt; 5%</a:t>
            </a:r>
          </a:p>
          <a:p>
            <a:pPr lvl="2">
              <a:buFont typeface="Arial" charset="0"/>
              <a:buChar char="•"/>
            </a:pP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Λειτουργικά προβλήματα καθετήρα την πρώτη περίοδο της τοποθέτησης και απαιτούν χειρισμούς ή αντικατάσταση του &lt; 20%</a:t>
            </a:r>
          </a:p>
          <a:p>
            <a:pPr lvl="2">
              <a:buFont typeface="Arial" charset="0"/>
              <a:buChar char="•"/>
            </a:pPr>
            <a:endParaRPr lang="el-GR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Όλα τα παραπάνω πρέπει να λαμβάνονται υπόψη στην ετήσια συνάντηση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416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15340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αποτυχία εκροής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μπορεί να οφείλεται σε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οξεία περιτονίτιδα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ερεθισμός και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προσκόληση του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επίπλου στον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καθετήρα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Πολύπλοκη, επείγουσα κατάσταση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Δεν μπορούν να γίνουν χειρισμοί γιατί το άλγος είναι σοβαρό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Πρέπει να γίνει ενδο-περιτοναϊκή χορήγηση ΑΒ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Χορηγείται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λίτρο διαλύματος+ΑΒ + ηπαρίνη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Χορηγούνται άλλοι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αντιπηκτικοί παράγοντες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Αφού καθαρίσουν τα υγρά, μετά 2-3 ημέρες και ο πόνος ελαττωθεί μπορεί να γίνει προσπάθεια αλλαγής θέσης αλλά το πιο πιθανό,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αντικατάστασης του καθετήρα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5800"/>
            <a:ext cx="8939213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Άλλες επιπλοκές που σχετίζονται με τον Π.Κ.(ι)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Λοιμώξεις σημείου εξόδου-υποδόριας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σύραγγας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Διάβρωση του υποδόριου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δακτύλιου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cuff)</a:t>
            </a:r>
            <a:r>
              <a:rPr lang="el-GR" dirty="0">
                <a:latin typeface="Comic Sans MS" pitchFamily="66" charset="0"/>
              </a:rPr>
              <a:t>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Λόγω λοίμωξης του σημείου εξόδου ή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επειδή αρχικά είχε τοποθετηθεί πολύ κοντά στη έξοδο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Αν ο εν τω βάθει δακτύλιος διαχωρισθεί από τον ορθό κοιλιακό μυ και ολόκληρος ο καθετήρας παρασυρθεί προς τα έξω.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Απομάκρυνση του υποδόριου δακτυλίου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(«ξύρισμα»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με τοπική αναισθησία): μετατροπή καθετήρα από διπλού σε μονού δακτυλίου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latin typeface="Comic Sans MS" pitchFamily="66" charset="0"/>
            </a:endParaRPr>
          </a:p>
        </p:txBody>
      </p:sp>
      <p:pic>
        <p:nvPicPr>
          <p:cNvPr id="4" name="Picture 4" descr="exit sit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2166938" cy="154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04-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133600"/>
            <a:ext cx="257175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6172200" y="2133600"/>
          <a:ext cx="237807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5" imgW="9000000" imgH="5742857" progId="">
                  <p:embed/>
                </p:oleObj>
              </mc:Choice>
              <mc:Fallback>
                <p:oleObj name="Photo Editor Photo" r:id="rId5" imgW="9000000" imgH="5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133600"/>
                        <a:ext cx="237807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0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2400" y="0"/>
            <a:ext cx="883920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Άλλες επιπλοκές που σχετίζονται με τον Π.Κ.(</a:t>
            </a:r>
            <a:r>
              <a:rPr 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ιι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Πόνος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rgbClr val="FF0000"/>
                </a:solidFill>
                <a:latin typeface="Comic Sans MS" pitchFamily="66" charset="0"/>
              </a:rPr>
              <a:t>Κατά την εισροή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Πιο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σπάνιος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 (5% των ασθενών).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Χαμηλό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ph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υψηλή θερμοκρασία,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πίεση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 που εξασκείται σε  γειτονικό όργανο (ορθό, κόλπο, σπερματικό τόνο) κατά την εισροή.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Διάλυμα με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φυσιολογικό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ph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μείωση του ρυθμού ροής ή αλλαγή θέσης του καθετήρα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rgbClr val="FF0000"/>
                </a:solidFill>
                <a:latin typeface="Comic Sans MS" pitchFamily="66" charset="0"/>
              </a:rPr>
              <a:t>Κατά την εκροή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Συνήθης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κατά το τέλος της εκροής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, ιδιαίτερα κατά το πρώτο διάστημα από την τοποθέτηση του καθετήρα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Σχετίζεται με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την αρνητική πίεση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που δημιουργείται ή με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ερεθισμό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 των παρακείμενων οργάνων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Μερικές φορές </a:t>
            </a:r>
            <a:r>
              <a:rPr lang="el-GR" sz="2000" dirty="0" err="1">
                <a:solidFill>
                  <a:srgbClr val="FF0000"/>
                </a:solidFill>
                <a:latin typeface="Comic Sans MS" pitchFamily="66" charset="0"/>
              </a:rPr>
              <a:t>υφίεται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 αυτόματα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ή μετά από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αντιμετώπιση της δυσκοιλιότητας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Εάν επιμένει: αποφυγή πλήρους αδειάσματος της κοιλιάς (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εφαρμογή παλιρροιακής –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tidal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 Π.Κ.</a:t>
            </a:r>
            <a:r>
              <a:rPr lang="en-US" sz="2000" dirty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Εάν και πάλι επιμένει: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αλλαγή θέσης του καθετήρα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(ορισμένες φορές το πρόβλημα δεν λύεται ούτε με αυτό τον τρόπο)</a:t>
            </a: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Κοιλιακές-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περικαθετηριακές κήλες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153400" cy="376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Rounded Rectangle 1"/>
          <p:cNvSpPr/>
          <p:nvPr/>
        </p:nvSpPr>
        <p:spPr>
          <a:xfrm>
            <a:off x="457200" y="1828800"/>
            <a:ext cx="2286000" cy="381000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" name="Rounded Rectangle 3"/>
          <p:cNvSpPr/>
          <p:nvPr/>
        </p:nvSpPr>
        <p:spPr>
          <a:xfrm>
            <a:off x="685800" y="2362200"/>
            <a:ext cx="7848600" cy="1066800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471488" y="3429000"/>
            <a:ext cx="4633912" cy="381000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685800" y="3962400"/>
            <a:ext cx="5257800" cy="685800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471488" y="4679950"/>
            <a:ext cx="5929312" cy="3810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1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81175"/>
            <a:ext cx="8475663" cy="265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0725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4138"/>
            <a:ext cx="8610600" cy="6278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ΚΛΙΝΙΚΕΣ ΟΔΗΓΙΕΣ 2010 (ι)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Comic Sans MS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ΟΜΑΔΑ ΠΕΡΙΤΟΝΑΪΚΗΣ ΠΡΟΣΠΕΛΑΣΗΣ.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Σε κάθε Μονάδα Περιτοναϊκής Κάθαρσης πρέπει να υπάρχει ομάδα περιτοναϊκής προσπέλασης αποτελούμενη από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νοσηλευτές νεφρολογίας, νεφρολόγους και χειρουργούς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 εξικοιωμένους με την περιτοναϊκή που να κατανοούν την σημασία της για τους ασθενείς και να εμπλέκονται στη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τοποθέτηση και φροντίδα του περιτοναϊκού καθετήρα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2.</a:t>
            </a:r>
            <a:r>
              <a:rPr lang="el-GR" sz="2000" dirty="0">
                <a:latin typeface="Comic Sans MS" pitchFamily="66" charset="0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ΧΡΟΝΙΚΗ ΣΤΙΓΜΗ (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TIMING)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ΤΟΠΟΘΕΤΗΣΗΣ.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Οποτε είναι δυνατό,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η τοποθέτηση του καθετήρα να γίνεται τουλάχιστον 2 εβδομάδες πριν την έναρξη της περιτοναϊκής κάθαρσης (Π.Κ.).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Σε περίπτωση που η κάθαρση πρέπει να αρχίσει πιο γρήγορα, οι αλλαγές να γίνονται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σε ήπτια θέση και με μικρούς όγκους διαλύματος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έγκαιρη-προγραμματισμένη έναρξη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της Π.Κ.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μ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πορεί να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διατηρήσει την υπολειπόμενη νεφρική λειτουργία 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υψηλά και για μεγάλο χρονικό διάστημα και να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αποτρέψει την ανάγκη τοποθέτησης προσωρινών αγγειακών προσπελάσεω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ν για επείγουσα αιμοκάθαρση</a:t>
            </a:r>
          </a:p>
        </p:txBody>
      </p:sp>
    </p:spTree>
    <p:extLst>
      <p:ext uri="{BB962C8B-B14F-4D97-AF65-F5344CB8AC3E}">
        <p14:creationId xmlns:p14="http://schemas.microsoft.com/office/powerpoint/2010/main" val="419856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685800"/>
            <a:ext cx="82296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2857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ΚΛΙΝΙΚΕΣ ΟΔΗΓΙΕΣ 2010 (ιι)</a:t>
            </a:r>
          </a:p>
          <a:p>
            <a:endParaRPr lang="el-GR" sz="2000">
              <a:latin typeface="Comic Sans MS" pitchFamily="66" charset="0"/>
            </a:endParaRPr>
          </a:p>
          <a:p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2. ΧΡΟΝΙΚΗ ΣΤΙΓΜΗ (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TIMING)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ΤΟΠΟΘΕΤΗΣΗΣ-ΣΥΝΤΟΝΙΣΜΟΣ.</a:t>
            </a:r>
          </a:p>
          <a:p>
            <a:r>
              <a:rPr lang="el-GR" sz="2000">
                <a:latin typeface="Comic Sans MS" pitchFamily="66" charset="0"/>
              </a:rPr>
              <a:t> </a:t>
            </a:r>
          </a:p>
          <a:p>
            <a:pPr lvl="1">
              <a:buFont typeface="Arial" charset="0"/>
              <a:buChar char="•"/>
            </a:pP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Δεν συνιστάται η δημιουργία αρτηριο-φλεβικής αναστόμωσης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σε ασθενείς που πρόκειται να ενταχθούν σε πρόγραμμα χρόνιας περιτοναϊκής κάθαρσης εκτός εάν υπάρχει πρόθεση να μεταφερθούν σύντομα σε αιμοκάθαρση</a:t>
            </a:r>
          </a:p>
          <a:p>
            <a:pPr lvl="1">
              <a:buFont typeface="Arial" charset="0"/>
              <a:buChar char="•"/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στους ασθενείς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με χρόνια νεφρική ανεπάρκεια τελικού σταδίου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που εντάσσονται επειγόντως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-απρογραμμάτιστα (23% στο Ηνωμένο Βασίλειο) πρέπει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να δίνεται η ευκαιρία πληροφόρησης και επιλογής μεθόδου</a:t>
            </a:r>
          </a:p>
          <a:p>
            <a:pPr lvl="1">
              <a:buFont typeface="Arial" charset="0"/>
              <a:buChar char="•"/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Οι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κίνδυνοι χρήσης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για παρατεταμένο χρονικό διάστημα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προσωρινών αγγειακών προσπελάσεων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για αιμοκάθαρση, στους παραπάνω ασθενείς,  πρέπει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να συνυπολογίζεται 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με τους κινδύνους </a:t>
            </a: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πρόωρης  έναρξης της περιτοναϊκής</a:t>
            </a: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μετά την τοποθέτηση του περιτοναϊκού καθετήρα </a:t>
            </a:r>
          </a:p>
          <a:p>
            <a:endParaRPr lang="el-GR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304800" y="228600"/>
            <a:ext cx="8305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ΚΛΙΝΙΚΕΣ ΟΔΗΓΙΕΣ 2010 (ιιι)</a:t>
            </a:r>
          </a:p>
          <a:p>
            <a:pPr algn="ctr"/>
            <a:endParaRPr lang="el-GR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sz="2400">
                <a:solidFill>
                  <a:srgbClr val="FF0000"/>
                </a:solidFill>
                <a:latin typeface="Comic Sans MS" pitchFamily="66" charset="0"/>
              </a:rPr>
              <a:t>3. Πρωτόκολλο εμφύτευσης του καθετήρα</a:t>
            </a:r>
          </a:p>
          <a:p>
            <a:endParaRPr lang="el-GR" sz="200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Προ-χειρουργικά: </a:t>
            </a:r>
          </a:p>
          <a:p>
            <a:pPr>
              <a:buFont typeface="Arial" charset="0"/>
              <a:buChar char="•"/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έλεγχος για ύπαρξη κοίλης, έλεγχος για ανθεκτικό στη Μεθικιλίνη Χρυσίζοντα Σταφυλόκοκκο και ρινική φορεία από τον ίδιο μικρο-οργανισμό</a:t>
            </a:r>
          </a:p>
          <a:p>
            <a:pPr>
              <a:buFont typeface="Arial" charset="0"/>
              <a:buChar char="•"/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Επιλογή μήκους καθετήρα</a:t>
            </a:r>
          </a:p>
          <a:p>
            <a:pPr>
              <a:buFont typeface="Arial" charset="0"/>
              <a:buChar char="•"/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Προσδιορισμός του σημείου εξόδου του καθετήρα (με τον ασθενή σε όρθια ή καθιστή θέση)</a:t>
            </a:r>
          </a:p>
          <a:p>
            <a:pPr>
              <a:buFont typeface="Arial" charset="0"/>
              <a:buChar char="•"/>
            </a:pPr>
            <a:endParaRPr lang="el-GR" sz="20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Προ της εμφύτευσης του καθετήρα: </a:t>
            </a:r>
          </a:p>
          <a:p>
            <a:pPr>
              <a:buFont typeface="Arial" charset="0"/>
              <a:buChar char="•"/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 προετοιμασία εντέρου-κένωση ουροδόχου κύστης</a:t>
            </a:r>
          </a:p>
          <a:p>
            <a:pPr>
              <a:buFont typeface="Arial" charset="0"/>
              <a:buChar char="•"/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Αντιβίωση: βανκομυκίνη</a:t>
            </a:r>
          </a:p>
          <a:p>
            <a:pPr>
              <a:buFont typeface="Arial" charset="0"/>
              <a:buChar char="•"/>
            </a:pPr>
            <a:endParaRPr lang="el-GR" sz="20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Μετά την εμφύτευση:</a:t>
            </a:r>
          </a:p>
          <a:p>
            <a:pPr>
              <a:buFont typeface="Arial" charset="0"/>
              <a:buChar char="•"/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Ξέπλυμα του καθετήρα με διάλυμα περιτοναϊκής και κλείσιμο</a:t>
            </a:r>
          </a:p>
          <a:p>
            <a:pPr>
              <a:buFont typeface="Arial" charset="0"/>
              <a:buChar char="•"/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Κάλυψη της εξόδου και αποστειρωμένες αλλαγές</a:t>
            </a:r>
          </a:p>
          <a:p>
            <a:pPr>
              <a:buFont typeface="Arial" charset="0"/>
              <a:buChar char="•"/>
            </a:pPr>
            <a:r>
              <a:rPr lang="el-GR" sz="2000">
                <a:solidFill>
                  <a:srgbClr val="002060"/>
                </a:solidFill>
                <a:latin typeface="Comic Sans MS" pitchFamily="66" charset="0"/>
              </a:rPr>
              <a:t>Έξοδος από το νοσοκομείο, επούλωση 5-10 ημέρες</a:t>
            </a:r>
            <a:r>
              <a:rPr lang="el-GR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5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1088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Photo Editor Photo</vt:lpstr>
      <vt:lpstr>Περιτοναϊκη προςπέλαση (c)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Περιτοναϊκη προςπέλαση (c)</dc:title>
  <dc:creator>Γιώργος</dc:creator>
  <cp:lastModifiedBy>Γιώργος</cp:lastModifiedBy>
  <cp:revision>1</cp:revision>
  <dcterms:created xsi:type="dcterms:W3CDTF">2012-04-02T11:16:56Z</dcterms:created>
  <dcterms:modified xsi:type="dcterms:W3CDTF">2012-04-02T11:19:46Z</dcterms:modified>
</cp:coreProperties>
</file>