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BB030-38D5-4F50-9F45-E3709B4E7921}" type="datetimeFigureOut">
              <a:rPr lang="el-GR" smtClean="0"/>
              <a:t>2/4/2012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D5AE5-4FEC-405B-96B8-7C5204921D2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22735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BB030-38D5-4F50-9F45-E3709B4E7921}" type="datetimeFigureOut">
              <a:rPr lang="el-GR" smtClean="0"/>
              <a:t>2/4/2012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D5AE5-4FEC-405B-96B8-7C5204921D2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65561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BB030-38D5-4F50-9F45-E3709B4E7921}" type="datetimeFigureOut">
              <a:rPr lang="el-GR" smtClean="0"/>
              <a:t>2/4/2012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D5AE5-4FEC-405B-96B8-7C5204921D2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47923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BB030-38D5-4F50-9F45-E3709B4E7921}" type="datetimeFigureOut">
              <a:rPr lang="el-GR" smtClean="0"/>
              <a:t>2/4/2012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D5AE5-4FEC-405B-96B8-7C5204921D2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62975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BB030-38D5-4F50-9F45-E3709B4E7921}" type="datetimeFigureOut">
              <a:rPr lang="el-GR" smtClean="0"/>
              <a:t>2/4/2012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D5AE5-4FEC-405B-96B8-7C5204921D2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4985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BB030-38D5-4F50-9F45-E3709B4E7921}" type="datetimeFigureOut">
              <a:rPr lang="el-GR" smtClean="0"/>
              <a:t>2/4/2012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D5AE5-4FEC-405B-96B8-7C5204921D2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27296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BB030-38D5-4F50-9F45-E3709B4E7921}" type="datetimeFigureOut">
              <a:rPr lang="el-GR" smtClean="0"/>
              <a:t>2/4/2012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D5AE5-4FEC-405B-96B8-7C5204921D2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57393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BB030-38D5-4F50-9F45-E3709B4E7921}" type="datetimeFigureOut">
              <a:rPr lang="el-GR" smtClean="0"/>
              <a:t>2/4/2012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D5AE5-4FEC-405B-96B8-7C5204921D2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50465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BB030-38D5-4F50-9F45-E3709B4E7921}" type="datetimeFigureOut">
              <a:rPr lang="el-GR" smtClean="0"/>
              <a:t>2/4/2012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D5AE5-4FEC-405B-96B8-7C5204921D2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88584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BB030-38D5-4F50-9F45-E3709B4E7921}" type="datetimeFigureOut">
              <a:rPr lang="el-GR" smtClean="0"/>
              <a:t>2/4/2012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D5AE5-4FEC-405B-96B8-7C5204921D2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76066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BB030-38D5-4F50-9F45-E3709B4E7921}" type="datetimeFigureOut">
              <a:rPr lang="el-GR" smtClean="0"/>
              <a:t>2/4/2012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D5AE5-4FEC-405B-96B8-7C5204921D2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37695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BB030-38D5-4F50-9F45-E3709B4E7921}" type="datetimeFigureOut">
              <a:rPr lang="el-GR" smtClean="0"/>
              <a:t>2/4/2012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D5AE5-4FEC-405B-96B8-7C5204921D2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17908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0" y="1981200"/>
            <a:ext cx="6172200" cy="18938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l-GR" sz="4800" dirty="0" smtClean="0">
                <a:solidFill>
                  <a:srgbClr val="002060"/>
                </a:solidFill>
                <a:latin typeface="Comic Sans MS" pitchFamily="66" charset="0"/>
              </a:rPr>
              <a:t>Περιτοναϊκη προςπέλαση (</a:t>
            </a:r>
            <a:r>
              <a:rPr lang="en-US" sz="4800" dirty="0">
                <a:solidFill>
                  <a:srgbClr val="002060"/>
                </a:solidFill>
                <a:latin typeface="Comic Sans MS" pitchFamily="66" charset="0"/>
              </a:rPr>
              <a:t>b</a:t>
            </a:r>
            <a:r>
              <a:rPr lang="el-GR" sz="4800" dirty="0" smtClean="0">
                <a:solidFill>
                  <a:srgbClr val="002060"/>
                </a:solidFill>
                <a:latin typeface="Comic Sans MS" pitchFamily="66" charset="0"/>
              </a:rPr>
              <a:t>)</a:t>
            </a:r>
            <a:endParaRPr lang="el-GR" sz="48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133600" y="4648200"/>
            <a:ext cx="6172200" cy="1371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mtClean="0">
                <a:latin typeface="Comic Sans MS" pitchFamily="66" charset="0"/>
              </a:rPr>
              <a:t>Γ. Τσιρπανλής</a:t>
            </a:r>
          </a:p>
          <a:p>
            <a:r>
              <a:rPr lang="el-GR" smtClean="0">
                <a:latin typeface="Comic Sans MS" pitchFamily="66" charset="0"/>
              </a:rPr>
              <a:t>Γ.Ν.Α. «Γ. Γεννηματάς»</a:t>
            </a:r>
          </a:p>
          <a:p>
            <a:r>
              <a:rPr lang="el-GR" smtClean="0">
                <a:latin typeface="Comic Sans MS" pitchFamily="66" charset="0"/>
              </a:rPr>
              <a:t>2011</a:t>
            </a:r>
            <a:endParaRPr lang="el-GR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1717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52625" y="642938"/>
            <a:ext cx="5238750" cy="55721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val="350680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85825" y="1176338"/>
            <a:ext cx="7372350" cy="45053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val="258177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1" y="304800"/>
            <a:ext cx="8212505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400" dirty="0"/>
              <a:t>Άμεση μετα-χειρουργική φροντίδα – Περίοδος επούλωσης</a:t>
            </a:r>
            <a:endParaRPr lang="el-GR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60363" y="1219200"/>
            <a:ext cx="8153400" cy="50165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sz="20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Προφυλακτική αντιβιοθεραπεία: 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Κεφαλοσπορίνη ή 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Βανκομυκίνη άπαξ</a:t>
            </a:r>
            <a:endParaRPr lang="el-GR" sz="20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sz="20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Έκπλυση</a:t>
            </a:r>
            <a:r>
              <a:rPr lang="el-GR" sz="20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: 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διαφορετικά πρωτόκολλα σε κάθε 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κέντρο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sz="20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3 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φορές / εβδομάδα για τις 10-15 ημέρες αναμονής 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με ηπαρινισμένο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N/S 0.9% 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ή διάλυμα 1.5%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sz="20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Πρώτη ημέρα: η επόμενη της εμφύτευσης για </a:t>
            </a:r>
            <a:r>
              <a:rPr lang="el-GR" sz="20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αποφυγή απόφραξης από θρόμβους ή ινική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και </a:t>
            </a:r>
            <a:r>
              <a:rPr lang="el-GR" sz="20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αποτροπή να δημιουργίας συμφύσεων με το επίπλουν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l-GR" sz="20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sz="20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Ο ασθενής πρέπει </a:t>
            </a:r>
            <a:r>
              <a:rPr lang="el-GR" sz="20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να αποφεύγε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ι τις πρώτες ημέρες ενέργειες (βήξιμο, βάρη) που </a:t>
            </a:r>
            <a:r>
              <a:rPr lang="el-GR" sz="20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αυξάνουν την ενδοκοιλιακή πίεση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: αποφυγή διαρροών, σχηματισμού κήλης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l-GR" sz="20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sz="20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Ό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ταν η κάθαρση πρέπει να αρχίσει πιο γρήγορα από 10-15 ημέρες: όταν η κοιλιά έχει υγρό, </a:t>
            </a:r>
            <a:r>
              <a:rPr lang="el-GR" sz="20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ο ασθενής καλό είναι να είναι ξαπλωμένος ή αλλιώς να κάνει ΑΡ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</a:t>
            </a:r>
            <a:endParaRPr lang="el-GR" sz="2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33100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313" y="1214438"/>
            <a:ext cx="8572500" cy="32004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Κύριες επιπλοκές που σχετίζονται με τον Περιτοναϊκό Καθετήρα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l-GR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l-GR" dirty="0">
              <a:latin typeface="Comic Sans MS" pitchFamily="66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l-G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Διαρροή</a:t>
            </a:r>
            <a:r>
              <a:rPr lang="el-GR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l-GR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γύρω από τον καθετήρα.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l-G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Αποτυχία εκροής</a:t>
            </a:r>
            <a:r>
              <a:rPr lang="el-GR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l-G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Λοίμωξη </a:t>
            </a:r>
            <a:r>
              <a:rPr lang="el-GR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του σημείου εξόδου ή του καθετήρα.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l-GR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0167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7188" y="928688"/>
            <a:ext cx="8286750" cy="55086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Διαρροή γύρω από τον καθετήρα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l-G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l-G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Εμφανής διαρροή στο σημείο εξόδου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l-G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Ασύμετρο υποδόριο οίδημα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Αύξηση βάρους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Μειωμένος όγκος εκροής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l-G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↑ ο κίνδυνος όταν η περίοδος έκπλυσης είναι μικρή.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l-G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sz="28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Κλείσιμο καθετήρα → αναβολή έναρξης Π.Κ.</a:t>
            </a:r>
            <a:endParaRPr lang="el-GR" sz="2800" dirty="0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2878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3875" y="2166938"/>
            <a:ext cx="8096250" cy="25241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sp>
        <p:nvSpPr>
          <p:cNvPr id="2" name="TextBox 1"/>
          <p:cNvSpPr txBox="1"/>
          <p:nvPr/>
        </p:nvSpPr>
        <p:spPr>
          <a:xfrm>
            <a:off x="2213021" y="990599"/>
            <a:ext cx="4717958" cy="46166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400" dirty="0">
                <a:latin typeface="Comic Sans MS" pitchFamily="66" charset="0"/>
              </a:rPr>
              <a:t>Πρώϊμη απόφραξη του καθετήρα</a:t>
            </a:r>
            <a:endParaRPr lang="el-GR" sz="2400" dirty="0">
              <a:latin typeface="Comic Sans MS" pitchFamily="66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523875" y="2667000"/>
            <a:ext cx="4505325" cy="304800"/>
          </a:xfrm>
          <a:prstGeom prst="roundRect">
            <a:avLst/>
          </a:prstGeom>
          <a:solidFill>
            <a:schemeClr val="accent2">
              <a:lumMod val="50000"/>
              <a:alpha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5" name="Rounded Rectangle 4"/>
          <p:cNvSpPr/>
          <p:nvPr/>
        </p:nvSpPr>
        <p:spPr>
          <a:xfrm>
            <a:off x="530225" y="2971800"/>
            <a:ext cx="4879975" cy="304800"/>
          </a:xfrm>
          <a:prstGeom prst="roundRect">
            <a:avLst/>
          </a:prstGeom>
          <a:solidFill>
            <a:schemeClr val="accent2">
              <a:lumMod val="50000"/>
              <a:alpha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6" name="Rounded Rectangle 5"/>
          <p:cNvSpPr/>
          <p:nvPr/>
        </p:nvSpPr>
        <p:spPr>
          <a:xfrm>
            <a:off x="565150" y="3276600"/>
            <a:ext cx="8054975" cy="422275"/>
          </a:xfrm>
          <a:prstGeom prst="roundRect">
            <a:avLst/>
          </a:prstGeom>
          <a:solidFill>
            <a:schemeClr val="accent2">
              <a:lumMod val="50000"/>
              <a:alpha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7" name="Rounded Rectangle 6"/>
          <p:cNvSpPr/>
          <p:nvPr/>
        </p:nvSpPr>
        <p:spPr>
          <a:xfrm>
            <a:off x="544513" y="3698875"/>
            <a:ext cx="5475287" cy="304800"/>
          </a:xfrm>
          <a:prstGeom prst="roundRect">
            <a:avLst/>
          </a:prstGeom>
          <a:solidFill>
            <a:schemeClr val="accent2">
              <a:lumMod val="50000"/>
              <a:alpha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8" name="Rounded Rectangle 7"/>
          <p:cNvSpPr/>
          <p:nvPr/>
        </p:nvSpPr>
        <p:spPr>
          <a:xfrm>
            <a:off x="544513" y="4003675"/>
            <a:ext cx="4637087" cy="304800"/>
          </a:xfrm>
          <a:prstGeom prst="roundRect">
            <a:avLst/>
          </a:prstGeom>
          <a:solidFill>
            <a:schemeClr val="accent2">
              <a:lumMod val="50000"/>
              <a:alpha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9" name="Rounded Rectangle 8"/>
          <p:cNvSpPr/>
          <p:nvPr/>
        </p:nvSpPr>
        <p:spPr>
          <a:xfrm>
            <a:off x="523875" y="4308475"/>
            <a:ext cx="5267325" cy="304800"/>
          </a:xfrm>
          <a:prstGeom prst="roundRect">
            <a:avLst/>
          </a:prstGeom>
          <a:solidFill>
            <a:schemeClr val="accent2">
              <a:lumMod val="50000"/>
              <a:alpha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63411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3350" y="228600"/>
            <a:ext cx="8786813" cy="63087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Αποτυχία εκροής (Ι)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l-G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Όταν ο όγκος του διαλύματος που χορηγήθηκε είναι σημαντικά μικρότερος από αυτόν που παροχετεύεται και δεν υπάρχει εξωτερική ή εσωτερική διαροή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Παρατηρείται </a:t>
            </a:r>
            <a:r>
              <a:rPr lang="el-GR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συνήθως σύντομα μετά την τοποθέτηση </a:t>
            </a:r>
            <a:r>
              <a:rPr lang="el-GR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του περιτοναϊκού καθετήρα ή </a:t>
            </a:r>
            <a:r>
              <a:rPr lang="el-GR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μετά από επεισόδιο περιτονίτιδας </a:t>
            </a:r>
            <a:r>
              <a:rPr lang="el-GR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ή σε </a:t>
            </a:r>
            <a:r>
              <a:rPr lang="el-GR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οποιαδήποτε χρονική στιγμή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l-G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Διερεύνιση-αντιμετώπιση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l-G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l-G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Έλεγχος για κάμψη του καθετήρα </a:t>
            </a:r>
            <a:r>
              <a:rPr lang="el-GR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εξωτερικά ή εσωτερικά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συνήθως όταν </a:t>
            </a:r>
            <a:r>
              <a:rPr lang="el-G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τα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cuffs </a:t>
            </a:r>
            <a:r>
              <a:rPr lang="el-G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έχουν εμφυτευτεί πολύ κοντά </a:t>
            </a:r>
            <a:r>
              <a:rPr lang="el-GR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ή ο καθετήρας «γύρισε» κατά την τοποθέτηση</a:t>
            </a:r>
            <a:endParaRPr lang="el-GR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διόρθωση, αν χρειαστεί «ξύρισμα» του εξωτερικού </a:t>
            </a:r>
            <a:r>
              <a:rPr 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cuff </a:t>
            </a:r>
            <a:r>
              <a:rPr lang="el-GR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ή και </a:t>
            </a:r>
            <a:r>
              <a:rPr lang="el-G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αλλαγή του καθετήρα</a:t>
            </a:r>
          </a:p>
        </p:txBody>
      </p:sp>
    </p:spTree>
    <p:extLst>
      <p:ext uri="{BB962C8B-B14F-4D97-AF65-F5344CB8AC3E}">
        <p14:creationId xmlns:p14="http://schemas.microsoft.com/office/powerpoint/2010/main" val="3038231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03188"/>
            <a:ext cx="8458200" cy="66786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Αποτυχία εκροής (ΙΙ)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2. Δυσκοιλιότητα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 </a:t>
            </a:r>
            <a:r>
              <a:rPr lang="el-GR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δυσκοιλιότητα </a:t>
            </a:r>
            <a:r>
              <a:rPr lang="el-G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λόγω μειωμένης κινητικότητας του εντέρου</a:t>
            </a:r>
            <a:r>
              <a:rPr lang="el-GR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είναι συχνή αιτία αποτυχημένης εκροής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Η χορήγηση </a:t>
            </a:r>
            <a:r>
              <a:rPr lang="el-G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υπακτικών-υποκλυσμού </a:t>
            </a:r>
            <a:r>
              <a:rPr lang="el-GR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αποτελεί </a:t>
            </a:r>
            <a:r>
              <a:rPr lang="el-G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σωστή πρακτική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Η λύση της δυσκοιλιότητας </a:t>
            </a:r>
            <a:r>
              <a:rPr lang="el-GR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έχει ως αποτέλεσμα την </a:t>
            </a:r>
            <a:r>
              <a:rPr lang="el-G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επίλυση </a:t>
            </a:r>
            <a:r>
              <a:rPr lang="el-GR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της προβληματικής εκροής στο </a:t>
            </a:r>
            <a:r>
              <a:rPr lang="el-G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50%</a:t>
            </a:r>
            <a:r>
              <a:rPr lang="el-GR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των περιπτώσεων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l-GR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3</a:t>
            </a:r>
            <a:r>
              <a:rPr lang="el-G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. Απόφραξη του καθετήρα από </a:t>
            </a:r>
            <a:r>
              <a:rPr lang="el-GR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ινική</a:t>
            </a:r>
            <a:r>
              <a:rPr lang="el-G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ή θρόμβους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250-500</a:t>
            </a:r>
            <a:r>
              <a:rPr 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U/L </a:t>
            </a:r>
            <a:r>
              <a:rPr lang="el-GR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ηπαρίνης πρέπει να προστίθεται στο διάλυμα </a:t>
            </a:r>
            <a:r>
              <a:rPr lang="el-G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προφυλακτικά</a:t>
            </a:r>
            <a:r>
              <a:rPr lang="el-GR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όταν διαπιστώνεται η ύπαρξη ινικής ή αίματος στο αποχετευόμενο υγρό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θρομβόλυση:</a:t>
            </a:r>
            <a:r>
              <a:rPr lang="el-GR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με </a:t>
            </a:r>
            <a:r>
              <a:rPr lang="el-G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Στρεπτοκινάση</a:t>
            </a:r>
            <a:r>
              <a:rPr lang="el-GR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l-GR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(750.000</a:t>
            </a:r>
            <a:r>
              <a:rPr lang="en-US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IU </a:t>
            </a:r>
            <a:r>
              <a:rPr lang="el-GR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σε διάλυμα 30-100 </a:t>
            </a:r>
            <a:r>
              <a:rPr lang="en-US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ml</a:t>
            </a:r>
            <a:r>
              <a:rPr lang="el-GR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Ν</a:t>
            </a:r>
            <a:r>
              <a:rPr lang="en-US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/S 0.9% </a:t>
            </a:r>
            <a:r>
              <a:rPr lang="el-GR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για 2 ώρες</a:t>
            </a:r>
            <a:r>
              <a:rPr lang="el-GR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),</a:t>
            </a:r>
            <a:r>
              <a:rPr lang="el-GR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l-G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Ουροκινάση, Ιστικό ενεργοποιητή </a:t>
            </a:r>
            <a:r>
              <a:rPr lang="el-G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του πλασμινογόνου.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l-GR" sz="1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31609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7188" y="762000"/>
            <a:ext cx="8429625" cy="59086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Αποτυχία εκροής (Ι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</a:t>
            </a:r>
            <a:r>
              <a:rPr lang="el-G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Ι)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4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. </a:t>
            </a:r>
            <a:r>
              <a:rPr lang="el-G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Αλλαγή θέσης του καθετήρα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l-GR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όταν η αποτυχία εκροής δεν αντιμετωπίζεται με τα προηγούμενα μέτρα, οφείλεται σε </a:t>
            </a:r>
            <a:r>
              <a:rPr lang="el-GR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προσκόληση του επίπλου ή άλλων ιστών στο άκρο του καθετήρα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γ</a:t>
            </a:r>
            <a:r>
              <a:rPr lang="el-GR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ίνεται </a:t>
            </a:r>
            <a:r>
              <a:rPr lang="el-GR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ακτινολογικός έλεγχος </a:t>
            </a:r>
            <a:r>
              <a:rPr lang="el-GR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για προσδιορισμό της θέσης του καθετήρα και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l-GR" sz="2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Αλλαγή θέσης του καθετήρα</a:t>
            </a:r>
          </a:p>
          <a:p>
            <a:pPr lvl="2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Τυφλά</a:t>
            </a:r>
            <a:r>
              <a:rPr lang="el-GR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με ακτινοσκοπικό έλεγχο και οδηγό (20% επιτυχία)</a:t>
            </a:r>
          </a:p>
          <a:p>
            <a:pPr lvl="2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Με </a:t>
            </a:r>
            <a:r>
              <a:rPr lang="el-GR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περιτοναιοσκόπηση (50% επιτυχία)</a:t>
            </a:r>
            <a:endParaRPr lang="el-GR" sz="2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lvl="2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Με χειρουργική αποφλοίωση </a:t>
            </a:r>
            <a:r>
              <a:rPr lang="el-GR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του καθετήρα</a:t>
            </a:r>
          </a:p>
          <a:p>
            <a:pPr lvl="2" fontAlgn="auto">
              <a:spcBef>
                <a:spcPts val="0"/>
              </a:spcBef>
              <a:spcAft>
                <a:spcPts val="0"/>
              </a:spcAft>
              <a:defRPr/>
            </a:pPr>
            <a:endParaRPr lang="el-GR" sz="2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l-GR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Ή αντικατάσταση του καθετήρα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l-G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1837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71650" y="1114425"/>
            <a:ext cx="5600700" cy="4629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val="127521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458</Words>
  <Application>Microsoft Office PowerPoint</Application>
  <PresentationFormat>On-screen Show (4:3)</PresentationFormat>
  <Paragraphs>64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Γιώργος</dc:creator>
  <cp:lastModifiedBy>Γιώργος</cp:lastModifiedBy>
  <cp:revision>1</cp:revision>
  <dcterms:created xsi:type="dcterms:W3CDTF">2012-04-02T11:12:25Z</dcterms:created>
  <dcterms:modified xsi:type="dcterms:W3CDTF">2012-04-02T11:15:06Z</dcterms:modified>
</cp:coreProperties>
</file>