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51B96-A8A3-4F1C-9DEB-47082A448D94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AEF60-7658-4675-BBC8-4E246517E7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34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9CF733-915E-4E06-95AB-377D63DB953D}" type="slidenum">
              <a:rPr 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l-GR">
              <a:latin typeface="Calibri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6A0E-761D-4C80-94EA-D1996875EB0A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E04-100A-43E0-B58E-0C1EB82574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784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6A0E-761D-4C80-94EA-D1996875EB0A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E04-100A-43E0-B58E-0C1EB82574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19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6A0E-761D-4C80-94EA-D1996875EB0A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E04-100A-43E0-B58E-0C1EB82574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027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6A0E-761D-4C80-94EA-D1996875EB0A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E04-100A-43E0-B58E-0C1EB82574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953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6A0E-761D-4C80-94EA-D1996875EB0A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E04-100A-43E0-B58E-0C1EB82574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153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6A0E-761D-4C80-94EA-D1996875EB0A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E04-100A-43E0-B58E-0C1EB82574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487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6A0E-761D-4C80-94EA-D1996875EB0A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E04-100A-43E0-B58E-0C1EB82574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244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6A0E-761D-4C80-94EA-D1996875EB0A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E04-100A-43E0-B58E-0C1EB82574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880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6A0E-761D-4C80-94EA-D1996875EB0A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E04-100A-43E0-B58E-0C1EB82574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4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6A0E-761D-4C80-94EA-D1996875EB0A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E04-100A-43E0-B58E-0C1EB82574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669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6A0E-761D-4C80-94EA-D1996875EB0A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E04-100A-43E0-B58E-0C1EB82574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397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6A0E-761D-4C80-94EA-D1996875EB0A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5DE04-100A-43E0-B58E-0C1EB82574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086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png"/><Relationship Id="rId9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981200"/>
            <a:ext cx="6172200" cy="1893888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4800" dirty="0" smtClean="0">
                <a:solidFill>
                  <a:srgbClr val="002060"/>
                </a:solidFill>
                <a:latin typeface="Comic Sans MS" pitchFamily="66" charset="0"/>
              </a:rPr>
              <a:t>Περιτοναϊκη </a:t>
            </a:r>
            <a:r>
              <a:rPr lang="el-GR" sz="4800" dirty="0" smtClean="0">
                <a:solidFill>
                  <a:srgbClr val="002060"/>
                </a:solidFill>
                <a:latin typeface="Comic Sans MS" pitchFamily="66" charset="0"/>
              </a:rPr>
              <a:t>προςπέλαση (α)</a:t>
            </a:r>
            <a:endParaRPr lang="el-GR" sz="4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133600" y="4648200"/>
            <a:ext cx="6172200" cy="137160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latin typeface="Comic Sans MS" pitchFamily="66" charset="0"/>
              </a:rPr>
              <a:t>Γ. Τσιρπανλής</a:t>
            </a:r>
          </a:p>
          <a:p>
            <a:r>
              <a:rPr lang="el-GR" dirty="0" smtClean="0">
                <a:latin typeface="Comic Sans MS" pitchFamily="66" charset="0"/>
              </a:rPr>
              <a:t>Γ.Ν.Α. «Γ. Γεννηματάς</a:t>
            </a:r>
            <a:r>
              <a:rPr lang="el-GR" dirty="0" smtClean="0">
                <a:latin typeface="Comic Sans MS" pitchFamily="66" charset="0"/>
              </a:rPr>
              <a:t>»</a:t>
            </a:r>
          </a:p>
          <a:p>
            <a:r>
              <a:rPr lang="el-GR" dirty="0" smtClean="0">
                <a:latin typeface="Comic Sans MS" pitchFamily="66" charset="0"/>
              </a:rPr>
              <a:t>2011</a:t>
            </a:r>
            <a:endParaRPr lang="el-GR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46455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8365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23963"/>
            <a:ext cx="5943600" cy="441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869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aferd?_lang=EN&amp;hm___tg=http%3a%2f%2f64%2e4%2e26%2e250%2fcgi%2dbin%2fgetmsg&amp;hm___qs=curmbox%3dF000000001%26a%3d51a01b4c30c057553067b5c646fb5894%26msg%3dMSG1058365266%2e26%26start%3d5506819%26len%3d73572%26mimepart%3d3%26disk%3d64%2e4%2e26%2e65_d870%26login%3dmargaridacoutosilva%26domain%3dhotmail%252ecom&amp;hm___login=margaridacoutosilva&amp;hm___domain=hotmail%2ecom&amp;hm___ts=1058365874&amp;hm___ha=5bcc09d047c16bb1b3d65aff29488ddd&amp;domain=hot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1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athete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71600" y="914400"/>
            <a:ext cx="6656388" cy="475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2550" y="152400"/>
            <a:ext cx="8686800" cy="655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rgbClr val="990033"/>
                </a:solidFill>
                <a:latin typeface="Comic Sans MS" pitchFamily="66" charset="0"/>
              </a:rPr>
              <a:t>Οι απλοί ή σπειροειδείς </a:t>
            </a:r>
            <a:r>
              <a:rPr lang="en-US" sz="2800" b="1" dirty="0" err="1">
                <a:solidFill>
                  <a:srgbClr val="002060"/>
                </a:solidFill>
                <a:latin typeface="Comic Sans MS" pitchFamily="66" charset="0"/>
              </a:rPr>
              <a:t>Tenckhoff</a:t>
            </a:r>
            <a:r>
              <a:rPr lang="en-US" sz="2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rgbClr val="990033"/>
                </a:solidFill>
                <a:latin typeface="Comic Sans MS" pitchFamily="66" charset="0"/>
              </a:rPr>
              <a:t>είναι οι </a:t>
            </a:r>
            <a:r>
              <a:rPr lang="en-US" sz="2800" b="1" dirty="0">
                <a:solidFill>
                  <a:srgbClr val="990033"/>
                </a:solidFill>
                <a:latin typeface="Comic Sans MS" pitchFamily="66" charset="0"/>
              </a:rPr>
              <a:t>standard</a:t>
            </a:r>
            <a:r>
              <a:rPr lang="el-GR" sz="2800" b="1" dirty="0">
                <a:solidFill>
                  <a:srgbClr val="990033"/>
                </a:solidFill>
                <a:latin typeface="Comic Sans MS" pitchFamily="66" charset="0"/>
              </a:rPr>
              <a:t> καθετήρες για τη χρόνια Π.Κ. </a:t>
            </a:r>
            <a:endParaRPr lang="el-GR" sz="28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b="1" dirty="0">
                <a:solidFill>
                  <a:srgbClr val="990033"/>
                </a:solidFill>
                <a:latin typeface="Comic Sans MS" pitchFamily="66" charset="0"/>
              </a:rPr>
              <a:t>Χρησιμοποιούνται περισσότερο από τους άλλους</a:t>
            </a:r>
            <a:r>
              <a:rPr lang="en-US" sz="2800" b="1" dirty="0">
                <a:solidFill>
                  <a:srgbClr val="990033"/>
                </a:solidFill>
                <a:latin typeface="Comic Sans MS" pitchFamily="66" charset="0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b="1" dirty="0">
                <a:solidFill>
                  <a:srgbClr val="990033"/>
                </a:solidFill>
                <a:latin typeface="Comic Sans MS" pitchFamily="66" charset="0"/>
              </a:rPr>
              <a:t>Συνήθως δεν παρουσιάζουν  πρόβλημα κατά την εισροή του υγρού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b="1" dirty="0">
                <a:solidFill>
                  <a:srgbClr val="990033"/>
                </a:solidFill>
                <a:latin typeface="Comic Sans MS" pitchFamily="66" charset="0"/>
              </a:rPr>
              <a:t>Τα </a:t>
            </a:r>
            <a:r>
              <a:rPr lang="el-GR" sz="2800" b="1" dirty="0">
                <a:solidFill>
                  <a:srgbClr val="002060"/>
                </a:solidFill>
                <a:latin typeface="Comic Sans MS" pitchFamily="66" charset="0"/>
              </a:rPr>
              <a:t>τρία κύρια προβλήματα </a:t>
            </a:r>
            <a:r>
              <a:rPr lang="el-GR" sz="2800" b="1" dirty="0">
                <a:solidFill>
                  <a:srgbClr val="990033"/>
                </a:solidFill>
                <a:latin typeface="Comic Sans MS" pitchFamily="66" charset="0"/>
              </a:rPr>
              <a:t>που μπορεί να παρουσιαστούν είναι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800" b="1" dirty="0">
                <a:solidFill>
                  <a:srgbClr val="002060"/>
                </a:solidFill>
                <a:latin typeface="Comic Sans MS" pitchFamily="66" charset="0"/>
              </a:rPr>
              <a:t>Πρόβλημα στην έκροή του υγρού</a:t>
            </a:r>
            <a:r>
              <a:rPr lang="el-GR" sz="2800" b="1" dirty="0">
                <a:solidFill>
                  <a:srgbClr val="990033"/>
                </a:solidFill>
                <a:latin typeface="Comic Sans MS" pitchFamily="66" charset="0"/>
              </a:rPr>
              <a:t>: το </a:t>
            </a:r>
            <a:r>
              <a:rPr lang="el-GR" sz="2800" b="1" dirty="0">
                <a:solidFill>
                  <a:srgbClr val="002060"/>
                </a:solidFill>
                <a:latin typeface="Comic Sans MS" pitchFamily="66" charset="0"/>
              </a:rPr>
              <a:t>επίπλουν</a:t>
            </a:r>
            <a:r>
              <a:rPr lang="el-GR" sz="2800" b="1" dirty="0">
                <a:solidFill>
                  <a:srgbClr val="990033"/>
                </a:solidFill>
                <a:latin typeface="Comic Sans MS" pitchFamily="66" charset="0"/>
              </a:rPr>
              <a:t> και </a:t>
            </a:r>
            <a:r>
              <a:rPr lang="el-GR" sz="2800" b="1" dirty="0">
                <a:solidFill>
                  <a:srgbClr val="002060"/>
                </a:solidFill>
                <a:latin typeface="Comic Sans MS" pitchFamily="66" charset="0"/>
              </a:rPr>
              <a:t>οι εντερικές έλικες </a:t>
            </a:r>
            <a:r>
              <a:rPr lang="el-GR" sz="2800" b="1" dirty="0">
                <a:solidFill>
                  <a:srgbClr val="990033"/>
                </a:solidFill>
                <a:latin typeface="Comic Sans MS" pitchFamily="66" charset="0"/>
              </a:rPr>
              <a:t>μπορεί να </a:t>
            </a:r>
            <a:r>
              <a:rPr lang="el-GR" sz="2800" b="1" dirty="0">
                <a:solidFill>
                  <a:srgbClr val="002060"/>
                </a:solidFill>
                <a:latin typeface="Comic Sans MS" pitchFamily="66" charset="0"/>
              </a:rPr>
              <a:t>αποφράξουν τις οπές του καθετήρα</a:t>
            </a:r>
            <a:r>
              <a:rPr lang="el-GR" sz="2800" b="1" dirty="0">
                <a:solidFill>
                  <a:srgbClr val="990033"/>
                </a:solidFill>
                <a:latin typeface="Comic Sans MS" pitchFamily="66" charset="0"/>
              </a:rPr>
              <a:t> και να εμποδίσουν την εκροή </a:t>
            </a:r>
            <a:r>
              <a:rPr lang="el-GR" sz="2800" b="1" dirty="0">
                <a:solidFill>
                  <a:srgbClr val="002060"/>
                </a:solidFill>
                <a:latin typeface="Comic Sans MS" pitchFamily="66" charset="0"/>
              </a:rPr>
              <a:t>όταν μείνει λίγο υγρό και αναπτυχθεί ισχυρή αρνητική πίεση ενδοπεριτοναϊκά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800" b="1" dirty="0">
                <a:solidFill>
                  <a:srgbClr val="002060"/>
                </a:solidFill>
                <a:latin typeface="Comic Sans MS" pitchFamily="66" charset="0"/>
              </a:rPr>
              <a:t>Μετακίνηση </a:t>
            </a:r>
            <a:r>
              <a:rPr lang="el-GR" sz="2800" b="1" dirty="0">
                <a:solidFill>
                  <a:srgbClr val="990033"/>
                </a:solidFill>
                <a:latin typeface="Comic Sans MS" pitchFamily="66" charset="0"/>
              </a:rPr>
              <a:t>του εξωτερικού ή και του εσωτερικού </a:t>
            </a:r>
            <a:r>
              <a:rPr lang="en-US" sz="2800" b="1" dirty="0">
                <a:solidFill>
                  <a:srgbClr val="002060"/>
                </a:solidFill>
                <a:latin typeface="Comic Sans MS" pitchFamily="66" charset="0"/>
              </a:rPr>
              <a:t>cuff</a:t>
            </a:r>
            <a:endParaRPr lang="el-GR" sz="28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800" b="1" dirty="0">
                <a:solidFill>
                  <a:srgbClr val="002060"/>
                </a:solidFill>
                <a:latin typeface="Comic Sans MS" pitchFamily="66" charset="0"/>
              </a:rPr>
              <a:t>Κοίλη </a:t>
            </a:r>
            <a:r>
              <a:rPr lang="el-GR" sz="2800" b="1" dirty="0">
                <a:solidFill>
                  <a:srgbClr val="990033"/>
                </a:solidFill>
                <a:latin typeface="Comic Sans MS" pitchFamily="66" charset="0"/>
              </a:rPr>
              <a:t>σε σημεία γύρω από την έξοδο  </a:t>
            </a:r>
            <a:r>
              <a:rPr lang="en-US" sz="2800" b="1" dirty="0">
                <a:solidFill>
                  <a:srgbClr val="990033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rgbClr val="990033"/>
                </a:solidFill>
                <a:latin typeface="Comic Sans MS" pitchFamily="66" charset="0"/>
              </a:rPr>
              <a:t> </a:t>
            </a:r>
            <a:endParaRPr lang="el-GR" sz="2800" b="1" dirty="0">
              <a:solidFill>
                <a:srgbClr val="990033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5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835900" cy="621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3" name="Straight Arrow Connector 2"/>
          <p:cNvCxnSpPr/>
          <p:nvPr/>
        </p:nvCxnSpPr>
        <p:spPr>
          <a:xfrm flipV="1">
            <a:off x="1676400" y="1524000"/>
            <a:ext cx="762000" cy="1143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76400" y="1981200"/>
            <a:ext cx="762000" cy="2286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76400" y="2514600"/>
            <a:ext cx="762000" cy="2286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76400" y="3222625"/>
            <a:ext cx="762000" cy="2286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477000" y="1981200"/>
            <a:ext cx="762000" cy="3333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334000" y="2628900"/>
            <a:ext cx="762000" cy="3333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562600" y="4038600"/>
            <a:ext cx="762000" cy="3333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057400" y="762000"/>
            <a:ext cx="1676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8" name="Rounded Rectangle 17"/>
          <p:cNvSpPr/>
          <p:nvPr/>
        </p:nvSpPr>
        <p:spPr>
          <a:xfrm>
            <a:off x="4267200" y="762000"/>
            <a:ext cx="1676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96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657225" y="447675"/>
            <a:ext cx="7829550" cy="596265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714375" y="714375"/>
            <a:ext cx="3214688" cy="2643188"/>
          </a:xfrm>
          <a:prstGeom prst="roundRe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" name="Rounded Rectangle 3"/>
          <p:cNvSpPr/>
          <p:nvPr/>
        </p:nvSpPr>
        <p:spPr>
          <a:xfrm>
            <a:off x="4643438" y="714375"/>
            <a:ext cx="3714750" cy="28575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Rounded Rectangle 4"/>
          <p:cNvSpPr/>
          <p:nvPr/>
        </p:nvSpPr>
        <p:spPr>
          <a:xfrm>
            <a:off x="4714875" y="3714750"/>
            <a:ext cx="3643313" cy="2643188"/>
          </a:xfrm>
          <a:prstGeom prst="roundRect">
            <a:avLst/>
          </a:prstGeom>
          <a:solidFill>
            <a:schemeClr val="accent6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678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7825"/>
            <a:ext cx="6096000" cy="8524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dirty="0" smtClean="0"/>
              <a:t>Διαφοροι περιτοναϊκοι καθετηρες</a:t>
            </a: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950" y="2209800"/>
            <a:ext cx="1931988" cy="1873250"/>
          </a:xfrm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209800"/>
            <a:ext cx="17605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4710113"/>
            <a:ext cx="1789112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4710113"/>
            <a:ext cx="136207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6388" y="4603750"/>
            <a:ext cx="1789112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4710113"/>
            <a:ext cx="1789112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2209800"/>
            <a:ext cx="178911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2209800"/>
            <a:ext cx="13620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9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467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dirty="0" smtClean="0">
                <a:latin typeface="Comic Sans MS" pitchFamily="66" charset="0"/>
              </a:rPr>
              <a:t>Καθετηρας  </a:t>
            </a:r>
            <a:r>
              <a:rPr lang="en-US" sz="3600" dirty="0" err="1" smtClean="0">
                <a:latin typeface="Comic Sans MS" pitchFamily="66" charset="0"/>
              </a:rPr>
              <a:t>Oreopoulos-Zellermann</a:t>
            </a:r>
            <a:r>
              <a:rPr lang="en-US" sz="3600" dirty="0" smtClean="0">
                <a:latin typeface="Comic Sans MS" pitchFamily="66" charset="0"/>
              </a:rPr>
              <a:t> (Western Toronto Hospital catheter)</a:t>
            </a:r>
            <a:endParaRPr lang="el-GR" sz="3600" dirty="0" smtClean="0">
              <a:latin typeface="Comic Sans MS" pitchFamily="66" charset="0"/>
            </a:endParaRP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2400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24003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24003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7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66713"/>
            <a:ext cx="8361363" cy="5486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Rounded Rectangle 1"/>
          <p:cNvSpPr/>
          <p:nvPr/>
        </p:nvSpPr>
        <p:spPr>
          <a:xfrm>
            <a:off x="4648200" y="2514600"/>
            <a:ext cx="533400" cy="595313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334000" y="4419600"/>
            <a:ext cx="152400" cy="457200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62500" y="4191000"/>
            <a:ext cx="152400" cy="457200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248400" y="2362200"/>
            <a:ext cx="533400" cy="1204913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15100" y="4572000"/>
            <a:ext cx="152400" cy="457200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572000" y="1592263"/>
            <a:ext cx="533400" cy="298450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Rounded Rectangle 13"/>
          <p:cNvSpPr/>
          <p:nvPr/>
        </p:nvSpPr>
        <p:spPr>
          <a:xfrm>
            <a:off x="6248400" y="1597025"/>
            <a:ext cx="533400" cy="296863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5" name="Rounded Rectangle 14"/>
          <p:cNvSpPr/>
          <p:nvPr/>
        </p:nvSpPr>
        <p:spPr>
          <a:xfrm>
            <a:off x="7543800" y="1597025"/>
            <a:ext cx="533400" cy="442913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Rounded Rectangle 4"/>
          <p:cNvSpPr/>
          <p:nvPr/>
        </p:nvSpPr>
        <p:spPr>
          <a:xfrm>
            <a:off x="4114800" y="366713"/>
            <a:ext cx="1447800" cy="319087"/>
          </a:xfrm>
          <a:prstGeom prst="roundRect">
            <a:avLst/>
          </a:prstGeom>
          <a:solidFill>
            <a:srgbClr val="00B0F0">
              <a:alpha val="9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6" name="Rounded Rectangle 15"/>
          <p:cNvSpPr/>
          <p:nvPr/>
        </p:nvSpPr>
        <p:spPr>
          <a:xfrm>
            <a:off x="3314700" y="685800"/>
            <a:ext cx="1447800" cy="158750"/>
          </a:xfrm>
          <a:prstGeom prst="roundRect">
            <a:avLst/>
          </a:prstGeom>
          <a:solidFill>
            <a:srgbClr val="00B0F0">
              <a:alpha val="9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7" name="Rounded Rectangle 16"/>
          <p:cNvSpPr/>
          <p:nvPr/>
        </p:nvSpPr>
        <p:spPr>
          <a:xfrm>
            <a:off x="3390900" y="846138"/>
            <a:ext cx="1447800" cy="158750"/>
          </a:xfrm>
          <a:prstGeom prst="roundRect">
            <a:avLst/>
          </a:prstGeom>
          <a:solidFill>
            <a:srgbClr val="00B0F0">
              <a:alpha val="9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8" name="Rounded Rectangle 17"/>
          <p:cNvSpPr/>
          <p:nvPr/>
        </p:nvSpPr>
        <p:spPr>
          <a:xfrm>
            <a:off x="3390900" y="1033463"/>
            <a:ext cx="1447800" cy="158750"/>
          </a:xfrm>
          <a:prstGeom prst="roundRect">
            <a:avLst/>
          </a:prstGeom>
          <a:solidFill>
            <a:srgbClr val="00B0F0">
              <a:alpha val="9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40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  <p:bldP spid="15" grpId="0" animBg="1"/>
      <p:bldP spid="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1463"/>
            <a:ext cx="8001000" cy="578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Τοποθέτηση χρόνιων περιτοναϊκών καθετήρων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Χειρουργικά με τομή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Χειρουργικά με λαπαροσκόπηση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Τυφλή τοποθέτηση με συρμάτινο οδηγό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Χειρουργική τοποθέτηση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Υπέρ: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καλή επισκόπηση της περιοχής-έλεγχος για συμφύσεις, τοποθέτηση κάθε είδους καθετήρα.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Κατά: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γενική αναισθησία, τραυματισμός ιστών, εξάρτηση από χειρουργούς.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66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857250"/>
            <a:ext cx="828675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 Ιδανικός Περιτοναϊκός Καθετήρας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dirty="0">
                <a:latin typeface="Comic Sans MS" pitchFamily="66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l-GR" sz="2800" dirty="0">
                <a:latin typeface="Comic Sans MS" pitchFamily="66" charset="0"/>
              </a:rPr>
              <a:t>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πρέπει να επιτρέπει </a:t>
            </a:r>
            <a:r>
              <a:rPr lang="el-GR" sz="2800" dirty="0">
                <a:solidFill>
                  <a:srgbClr val="FF0000"/>
                </a:solidFill>
                <a:latin typeface="Comic Sans MS" pitchFamily="66" charset="0"/>
              </a:rPr>
              <a:t>επαρκή ρυθμό εισροής και εκροής του διαλύματος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από την Π.Κ.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Να παροτεχετεύει την Π.Κ. αφήνοντας </a:t>
            </a:r>
            <a:r>
              <a:rPr lang="el-GR" sz="2800" dirty="0">
                <a:solidFill>
                  <a:srgbClr val="FF0000"/>
                </a:solidFill>
                <a:latin typeface="Comic Sans MS" pitchFamily="66" charset="0"/>
              </a:rPr>
              <a:t>λιγότερα από λίγες εκατοντάδες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ml </a:t>
            </a:r>
            <a:r>
              <a:rPr lang="el-GR" sz="2800" dirty="0">
                <a:solidFill>
                  <a:srgbClr val="FF0000"/>
                </a:solidFill>
                <a:latin typeface="Comic Sans MS" pitchFamily="66" charset="0"/>
              </a:rPr>
              <a:t>υπολοιπόμενου υγρού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Να </a:t>
            </a:r>
            <a:r>
              <a:rPr lang="el-GR" sz="2800" dirty="0">
                <a:solidFill>
                  <a:srgbClr val="FF0000"/>
                </a:solidFill>
                <a:latin typeface="Comic Sans MS" pitchFamily="66" charset="0"/>
              </a:rPr>
              <a:t>ελαχιστοποιεί τον κίνδυνο λοίμωξης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στο σημείο εξόδου του δέρματος ή στο περιτόναιο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Να </a:t>
            </a:r>
            <a:r>
              <a:rPr lang="el-GR" sz="2800" dirty="0">
                <a:solidFill>
                  <a:srgbClr val="FF0000"/>
                </a:solidFill>
                <a:latin typeface="Comic Sans MS" pitchFamily="66" charset="0"/>
              </a:rPr>
              <a:t>αποτρέπει την εμφάνιση διαρροών και κηλών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el-GR" sz="28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Η</a:t>
            </a:r>
            <a:r>
              <a:rPr lang="el-GR" sz="2800" dirty="0">
                <a:solidFill>
                  <a:srgbClr val="FF0000"/>
                </a:solidFill>
                <a:latin typeface="Comic Sans MS" pitchFamily="66" charset="0"/>
              </a:rPr>
              <a:t> τοποθέτηση του πρέπει να γίνεται εύκολα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8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0288" y="838200"/>
            <a:ext cx="4810125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143000" y="249238"/>
            <a:ext cx="6594475" cy="369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Comic Sans MS" pitchFamily="66" charset="0"/>
              </a:rPr>
              <a:t>«Ενταφιασμός» του περιτοναϊκού καθετήρα για 2-8 εβδομάδες</a:t>
            </a:r>
            <a:endParaRPr lang="el-GR" dirty="0">
              <a:latin typeface="Comic Sans MS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629400" y="1066800"/>
            <a:ext cx="1524000" cy="762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348413" y="3740150"/>
            <a:ext cx="1524000" cy="762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11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3" y="357188"/>
            <a:ext cx="8715375" cy="640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Οι </a:t>
            </a:r>
            <a:r>
              <a:rPr lang="el-G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χρόνιοι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περιτοναϊκοί καθετήρες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Κατασκεύαζονται 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από σιλικόνη ή πολύ-ουραιθάνιο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έχουν 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δυο δακτυλίους από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Dacron (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πολυεστέρα) –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cuff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πολλαπλές οπές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στο τελικό άκρο τους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Οι 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δακτύλιοι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Dacron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προκαλούν 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τοπική φλεγμονώδη αντίδραση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και σχηματισμό ινώδους και κοκκιωματώδους ιστού, 1 μήνα περίπου μετά την τοποθέτηση του Π.Κ.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 ινώδης ιστός γύρω από τα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cuff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Διατηρεί το δακτύλιο του 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καθετήρα στη θέση του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Αποτρέπει τον βακτηριακό εποικισμό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Από την επιφάνεια του δέρματος προς την υποδόρια σύραγγα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Από την περιτοναϊκή κοιλότητα – σε περίπτωση περιτονίτιδας – προς την σύραγγα </a:t>
            </a:r>
            <a:endParaRPr lang="el-GR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6" descr="cathete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500" y="2143125"/>
            <a:ext cx="3427413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 flipH="1">
            <a:off x="4114800" y="2368550"/>
            <a:ext cx="152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657600" y="2382838"/>
            <a:ext cx="152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638800" y="2368550"/>
            <a:ext cx="152400" cy="3048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4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285163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3" name="Straight Arrow Connector 2"/>
          <p:cNvCxnSpPr/>
          <p:nvPr/>
        </p:nvCxnSpPr>
        <p:spPr>
          <a:xfrm flipH="1">
            <a:off x="1905000" y="2743200"/>
            <a:ext cx="6858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868738" y="3505200"/>
            <a:ext cx="685800" cy="381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868738" y="2878138"/>
            <a:ext cx="6858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867400" y="2743200"/>
            <a:ext cx="685800" cy="381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867400" y="3695700"/>
            <a:ext cx="6858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7086600" y="2438400"/>
            <a:ext cx="1447800" cy="2362200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417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95288" y="2438400"/>
            <a:ext cx="66309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endParaRPr lang="el-GR" sz="2800" b="1">
              <a:latin typeface="Comic Sans MS" pitchFamily="66" charset="0"/>
            </a:endParaRPr>
          </a:p>
          <a:p>
            <a:endParaRPr lang="en-GB" sz="2800" b="1">
              <a:latin typeface="Comic Sans MS" pitchFamily="66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00088" y="1752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endParaRPr lang="el-GR">
              <a:latin typeface="Comic Sans MS" pitchFamily="66" charset="0"/>
            </a:endParaRPr>
          </a:p>
        </p:txBody>
      </p:sp>
      <p:pic>
        <p:nvPicPr>
          <p:cNvPr id="13316" name="Picture 5" descr="aut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688"/>
            <a:ext cx="9144000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71563" y="1643063"/>
            <a:ext cx="1644650" cy="646112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Εξω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-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κοιλιακό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τμήμα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29000" y="5286375"/>
            <a:ext cx="1281113" cy="646113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Εσωτερικό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τμήμα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28875" y="2286000"/>
            <a:ext cx="1217613" cy="646113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Υποδόριο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τμήμα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86188" y="2357438"/>
            <a:ext cx="2025650" cy="646112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Προ-περιτοναϊκό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Cuff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143000" y="5357813"/>
            <a:ext cx="1711325" cy="369887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Υποδόριο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Cuff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500563" y="5929313"/>
            <a:ext cx="2071687" cy="646112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Ενδο-περιτοναϊκό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τμήμα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429250" y="4500563"/>
            <a:ext cx="2362200" cy="64611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Προ-περιτοναϊκό λίπος</a:t>
            </a:r>
            <a:endParaRPr lang="en-GB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500688" y="3571875"/>
            <a:ext cx="1778000" cy="36988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Υποδόριο λίπος</a:t>
            </a:r>
            <a:endParaRPr lang="en-GB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429250" y="3143250"/>
            <a:ext cx="846138" cy="36988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Δέρμα</a:t>
            </a:r>
            <a:endParaRPr lang="en-GB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424488" y="4114800"/>
            <a:ext cx="2101850" cy="36988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Μύες και τένοντες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286375" y="5214938"/>
            <a:ext cx="1438275" cy="36988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Περιτόναιο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Rectangle 18"/>
          <p:cNvSpPr txBox="1">
            <a:spLocks noChangeArrowheads="1"/>
          </p:cNvSpPr>
          <p:nvPr/>
        </p:nvSpPr>
        <p:spPr>
          <a:xfrm>
            <a:off x="857250" y="428625"/>
            <a:ext cx="7772400" cy="571500"/>
          </a:xfrm>
          <a:prstGeom prst="rect">
            <a:avLst/>
          </a:prstGeom>
          <a:noFill/>
          <a:ln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ΚΑΘΕΤΗΡΕΣ ΠΕΡΙΤΟΝΑΪΚΗΣ ΚΑΘΑΡΣΗΣ</a:t>
            </a:r>
            <a:endParaRPr lang="en-GB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1214422"/>
            <a:ext cx="300039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Comic Sans MS" pitchFamily="66" charset="0"/>
              </a:rPr>
              <a:t>Σωστή θέση του εν τω βάθει δακτυλίου: μέσα στον ορθό κοιλιακό μυ </a:t>
            </a:r>
            <a:endParaRPr lang="el-GR" sz="1400" dirty="0">
              <a:latin typeface="Comic Sans MS" pitchFamily="66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4393407" y="2250281"/>
            <a:ext cx="2071688" cy="18573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57488" y="928670"/>
            <a:ext cx="300039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Comic Sans MS" pitchFamily="66" charset="0"/>
              </a:rPr>
              <a:t>Σωστή θέση του υποδορίου δακτυλίου: 2-3 </a:t>
            </a:r>
            <a:r>
              <a:rPr lang="en-US" dirty="0">
                <a:latin typeface="Comic Sans MS" pitchFamily="66" charset="0"/>
              </a:rPr>
              <a:t>cm </a:t>
            </a:r>
            <a:r>
              <a:rPr lang="el-GR" dirty="0">
                <a:latin typeface="Comic Sans MS" pitchFamily="66" charset="0"/>
              </a:rPr>
              <a:t>από το σημείο εξόδου</a:t>
            </a:r>
            <a:endParaRPr lang="el-GR" dirty="0"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2286000" y="2286000"/>
            <a:ext cx="200025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93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988" y="614363"/>
            <a:ext cx="4772025" cy="562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006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7543800" cy="463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3709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0288" y="976313"/>
            <a:ext cx="4543425" cy="490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054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374063" cy="447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9974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371</Words>
  <Application>Microsoft Office PowerPoint</Application>
  <PresentationFormat>On-screen Show (4:3)</PresentationFormat>
  <Paragraphs>70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Περιτοναϊκη προςπέλαση (α)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Διαφοροι περιτοναϊκοι καθετηρες</vt:lpstr>
      <vt:lpstr>Καθετηρας  Oreopoulos-Zellermann (Western Toronto Hospital catheter)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Περιτοναϊκη προςπέλαση (α)</dc:title>
  <dc:creator>Γιώργος</dc:creator>
  <cp:lastModifiedBy>Γιώργος</cp:lastModifiedBy>
  <cp:revision>1</cp:revision>
  <dcterms:created xsi:type="dcterms:W3CDTF">2012-04-02T11:07:56Z</dcterms:created>
  <dcterms:modified xsi:type="dcterms:W3CDTF">2012-04-02T11:10:57Z</dcterms:modified>
</cp:coreProperties>
</file>