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8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89" r:id="rId18"/>
    <p:sldId id="287" r:id="rId19"/>
    <p:sldId id="272" r:id="rId20"/>
    <p:sldId id="273" r:id="rId21"/>
    <p:sldId id="274" r:id="rId22"/>
    <p:sldId id="278" r:id="rId23"/>
    <p:sldId id="280" r:id="rId24"/>
    <p:sldId id="281" r:id="rId25"/>
    <p:sldId id="282" r:id="rId26"/>
    <p:sldId id="283" r:id="rId27"/>
    <p:sldId id="286" r:id="rId28"/>
    <p:sldId id="306" r:id="rId29"/>
    <p:sldId id="284" r:id="rId30"/>
    <p:sldId id="285" r:id="rId31"/>
    <p:sldId id="295" r:id="rId32"/>
    <p:sldId id="290" r:id="rId33"/>
    <p:sldId id="291" r:id="rId34"/>
    <p:sldId id="296" r:id="rId35"/>
    <p:sldId id="292" r:id="rId36"/>
    <p:sldId id="297" r:id="rId37"/>
    <p:sldId id="298" r:id="rId38"/>
    <p:sldId id="304" r:id="rId39"/>
    <p:sldId id="305" r:id="rId40"/>
    <p:sldId id="299" r:id="rId41"/>
    <p:sldId id="302" r:id="rId42"/>
    <p:sldId id="301" r:id="rId43"/>
    <p:sldId id="300" r:id="rId44"/>
    <p:sldId id="303" r:id="rId45"/>
  </p:sldIdLst>
  <p:sldSz cx="9144000" cy="6858000" type="screen4x3"/>
  <p:notesSz cx="6858000" cy="10052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3E5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4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36"/>
  <c:chart>
    <c:autoTitleDeleted val="1"/>
    <c:view3D>
      <c:hPercent val="64"/>
      <c:depthPercent val="200"/>
      <c:rAngAx val="1"/>
    </c:view3D>
    <c:plotArea>
      <c:layout>
        <c:manualLayout>
          <c:layoutTarget val="inner"/>
          <c:xMode val="edge"/>
          <c:yMode val="edge"/>
          <c:x val="0.10416666666666673"/>
          <c:y val="1.8823529411764735E-2"/>
          <c:w val="0.75260416666666663"/>
          <c:h val="0.8611764705882356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CAPD</c:v>
                </c:pt>
              </c:strCache>
            </c:strRef>
          </c:tx>
          <c:cat>
            <c:numRef>
              <c:f>Sheet1!$B$1:$G$1</c:f>
              <c:numCache>
                <c:formatCode>General</c:formatCode>
                <c:ptCount val="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2005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11824</c:v>
                </c:pt>
                <c:pt idx="1">
                  <c:v>11997</c:v>
                </c:pt>
                <c:pt idx="2">
                  <c:v>11975</c:v>
                </c:pt>
                <c:pt idx="3">
                  <c:v>11500</c:v>
                </c:pt>
                <c:pt idx="4">
                  <c:v>11640</c:v>
                </c:pt>
                <c:pt idx="5">
                  <c:v>13267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APD</c:v>
                </c:pt>
              </c:strCache>
            </c:strRef>
          </c:tx>
          <c:cat>
            <c:numRef>
              <c:f>Sheet1!$B$1:$G$1</c:f>
              <c:numCache>
                <c:formatCode>General</c:formatCode>
                <c:ptCount val="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2005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3515</c:v>
                </c:pt>
                <c:pt idx="1">
                  <c:v>4123</c:v>
                </c:pt>
                <c:pt idx="2">
                  <c:v>4455</c:v>
                </c:pt>
                <c:pt idx="3">
                  <c:v>5660</c:v>
                </c:pt>
                <c:pt idx="4">
                  <c:v>6009</c:v>
                </c:pt>
                <c:pt idx="5">
                  <c:v>10926</c:v>
                </c:pt>
              </c:numCache>
            </c:numRef>
          </c:val>
        </c:ser>
        <c:gapDepth val="0"/>
        <c:shape val="box"/>
        <c:axId val="104995456"/>
        <c:axId val="105652608"/>
        <c:axId val="0"/>
      </c:bar3DChart>
      <c:catAx>
        <c:axId val="104995456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el-GR"/>
          </a:p>
        </c:txPr>
        <c:crossAx val="105652608"/>
        <c:crosses val="autoZero"/>
        <c:lblAlgn val="ctr"/>
        <c:lblOffset val="100"/>
        <c:tickLblSkip val="1"/>
        <c:tickMarkSkip val="1"/>
      </c:catAx>
      <c:valAx>
        <c:axId val="105652608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l-GR"/>
          </a:p>
        </c:txPr>
        <c:crossAx val="104995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588541666666718"/>
          <c:y val="0.41176470588235325"/>
          <c:w val="0.13411458333333334"/>
          <c:h val="0.16705882352941193"/>
        </c:manualLayout>
      </c:layout>
    </c:legend>
    <c:plotVisOnly val="1"/>
    <c:dispBlanksAs val="gap"/>
  </c:chart>
  <c:txPr>
    <a:bodyPr/>
    <a:lstStyle/>
    <a:p>
      <a:pPr>
        <a:defRPr sz="1800"/>
      </a:pPr>
      <a:endParaRPr lang="el-G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E8C44-C6F6-4B1D-AB73-52135EC78055}" type="datetimeFigureOut">
              <a:rPr lang="el-GR" smtClean="0"/>
              <a:t>6/4/2011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547225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9547225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BEF96-9BB0-4203-8133-C22FED17CA61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2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2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26F82-2ED0-4594-8789-9125B8365C46}" type="datetimeFigureOut">
              <a:rPr lang="el-GR" smtClean="0"/>
              <a:pPr/>
              <a:t>6/4/2011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54063"/>
            <a:ext cx="5022850" cy="3768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4724"/>
            <a:ext cx="5486400" cy="452342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47703"/>
            <a:ext cx="2971800" cy="502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547703"/>
            <a:ext cx="2971800" cy="502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FB268-13B8-4BD4-B2A5-53B2ADA4CE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3629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62085E-8551-49E9-8101-D830D1117DB6}" type="slidenum">
              <a:rPr lang="el-GR"/>
              <a:pPr/>
              <a:t>24</a:t>
            </a:fld>
            <a:endParaRPr lang="el-GR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244B0E-1513-4FCF-96E9-BDC27910BD86}" type="slidenum">
              <a:rPr lang="el-GR"/>
              <a:pPr/>
              <a:t>25</a:t>
            </a:fld>
            <a:endParaRPr lang="el-GR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ADAF-3594-496C-B8F4-F531848ABB6D}" type="datetimeFigureOut">
              <a:rPr lang="el-GR" smtClean="0"/>
              <a:pPr/>
              <a:t>6/4/2011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FA8E-F7CC-4378-875A-9C6DBA33DE4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ADAF-3594-496C-B8F4-F531848ABB6D}" type="datetimeFigureOut">
              <a:rPr lang="el-GR" smtClean="0"/>
              <a:pPr/>
              <a:t>6/4/2011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FA8E-F7CC-4378-875A-9C6DBA33DE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ADAF-3594-496C-B8F4-F531848ABB6D}" type="datetimeFigureOut">
              <a:rPr lang="el-GR" smtClean="0"/>
              <a:pPr/>
              <a:t>6/4/2011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FA8E-F7CC-4378-875A-9C6DBA33DE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46D3F-BFFF-4BCF-97D3-562E046B4E2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316097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Τίτλος, Clip Art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ClipArt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4F6AD-FC06-40B2-838D-69DD8078C8C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31603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ADAF-3594-496C-B8F4-F531848ABB6D}" type="datetimeFigureOut">
              <a:rPr lang="el-GR" smtClean="0"/>
              <a:pPr/>
              <a:t>6/4/2011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FA8E-F7CC-4378-875A-9C6DBA33DE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ADAF-3594-496C-B8F4-F531848ABB6D}" type="datetimeFigureOut">
              <a:rPr lang="el-GR" smtClean="0"/>
              <a:pPr/>
              <a:t>6/4/2011</a:t>
            </a:fld>
            <a:endParaRPr lang="el-G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FA8E-F7CC-4378-875A-9C6DBA33DE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ADAF-3594-496C-B8F4-F531848ABB6D}" type="datetimeFigureOut">
              <a:rPr lang="el-GR" smtClean="0"/>
              <a:pPr/>
              <a:t>6/4/2011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FA8E-F7CC-4378-875A-9C6DBA33DE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ADAF-3594-496C-B8F4-F531848ABB6D}" type="datetimeFigureOut">
              <a:rPr lang="el-GR" smtClean="0"/>
              <a:pPr/>
              <a:t>6/4/2011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FA8E-F7CC-4378-875A-9C6DBA33DE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ADAF-3594-496C-B8F4-F531848ABB6D}" type="datetimeFigureOut">
              <a:rPr lang="el-GR" smtClean="0"/>
              <a:pPr/>
              <a:t>6/4/2011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FA8E-F7CC-4378-875A-9C6DBA33DE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ADAF-3594-496C-B8F4-F531848ABB6D}" type="datetimeFigureOut">
              <a:rPr lang="el-GR" smtClean="0"/>
              <a:pPr/>
              <a:t>6/4/2011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FA8E-F7CC-4378-875A-9C6DBA33DE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ADAF-3594-496C-B8F4-F531848ABB6D}" type="datetimeFigureOut">
              <a:rPr lang="el-GR" smtClean="0"/>
              <a:pPr/>
              <a:t>6/4/2011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FA8E-F7CC-4378-875A-9C6DBA33DE4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ADAF-3594-496C-B8F4-F531848ABB6D}" type="datetimeFigureOut">
              <a:rPr lang="el-GR" smtClean="0"/>
              <a:pPr/>
              <a:t>6/4/2011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FA8E-F7CC-4378-875A-9C6DBA33DE4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619ADAF-3594-496C-B8F4-F531848ABB6D}" type="datetimeFigureOut">
              <a:rPr lang="el-GR" smtClean="0"/>
              <a:pPr/>
              <a:t>6/4/2011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040FA8E-F7CC-4378-875A-9C6DBA33DE4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xter-artwork.com/images/pd/solutions/physioneal/product_shots/images/1341-006_jpg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omic Sans MS" pitchFamily="66" charset="0"/>
              </a:rPr>
              <a:t>Υλικά-Εξοπλισμός Περιτοναϊκής Κάθαρσης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Γ. Τσιρπανλής</a:t>
            </a:r>
          </a:p>
          <a:p>
            <a:r>
              <a:rPr lang="el-GR" dirty="0" smtClean="0">
                <a:latin typeface="Comic Sans MS" pitchFamily="66" charset="0"/>
              </a:rPr>
              <a:t>ΓΝΑ «Γ. Γεννηματάς»</a:t>
            </a:r>
            <a:endParaRPr lang="el-G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468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1371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Ποια στοιχεία των περιτοναϊκών διαλυμάτων έχουν ενοχοποιηθεί ως βλαπτικά;</a:t>
            </a:r>
            <a:endParaRPr lang="el-GR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981200"/>
            <a:ext cx="8229600" cy="45720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l-GR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Χαμηλό 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+γαλακτικό): </a:t>
            </a: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καταστολή λευκοκυττάρων </a:t>
            </a: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  φαγοκυττάρωσης. </a:t>
            </a: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Τοξική βλάβη μεσοθηλίου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(in vitro).</a:t>
            </a: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Πόνος κατά την εισαγωγή.</a:t>
            </a:r>
          </a:p>
          <a:p>
            <a:pPr>
              <a:lnSpc>
                <a:spcPct val="80000"/>
              </a:lnSpc>
              <a:defRPr/>
            </a:pPr>
            <a:r>
              <a:rPr lang="el-GR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Υπερωσμωτικότητα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Τοξικότητα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 vitro.</a:t>
            </a: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 vivo (?)</a:t>
            </a:r>
            <a:endParaRPr lang="el-G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l-GR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Γλυκόζη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(+γαλακτικό): </a:t>
            </a: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Βλάβη μεσοθηλίου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 vivo.</a:t>
            </a:r>
            <a:endParaRPr lang="el-G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Σχηματισμός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AGEs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Νεοαγγειογένεση, 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VEGF, </a:t>
            </a: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απώλεια υπερδιήθησης.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Ενεργοποίηση οδού πολυόλης, έκκριση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TGF-</a:t>
            </a: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β1,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MCP-1, </a:t>
            </a: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φιμπρονεκτίνης (ίνωση).</a:t>
            </a:r>
          </a:p>
          <a:p>
            <a:pPr>
              <a:lnSpc>
                <a:spcPct val="80000"/>
              </a:lnSpc>
              <a:defRPr/>
            </a:pPr>
            <a:r>
              <a:rPr lang="el-GR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Προϊόντα διάσπασης γλυκόζης (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GDPs)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</a:t>
            </a: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Κυτταροτοξικότητα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 vitro.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Προαγωγή παραγωγής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AGEs.</a:t>
            </a:r>
            <a:endParaRPr lang="el-G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3352800" y="4114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919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71472" y="285728"/>
            <a:ext cx="791845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ΤΕΛΙΚΑ ΠΡΟΪΟΝΤΑ ΓΛΥΚΟΖΥΛΙΩΣΗΣ</a:t>
            </a:r>
            <a:b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l-G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(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Advanced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glycosylation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end products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,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AGEs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)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Ανεπανόρθωτη μετουσίωση πρωτεινών </a:t>
            </a:r>
            <a:r>
              <a:rPr lang="el-GR" sz="2400" dirty="0" smtClean="0">
                <a:latin typeface="Comic Sans MS" pitchFamily="66" charset="0"/>
              </a:rPr>
              <a:t>μέσω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 μη ενζυματικής γλυκοζυλίωσης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Επιπλοκή Σ. Διαβήτη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Συσσώρευση των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AGEs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 προκαλεί δομικές και λειτουργικές μεταβολές των ιστικών πρωτεϊνών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(αύξηση της διαπερατότητας των αγγείων)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Η απέκκριση των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AGEs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 γίνεται δια μέσου των νεφρών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Η συγκέντρωση των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AGEs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 είναι μεγαλύτερη στους ουραιμικούς ασθενείς (&gt;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HD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&lt;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 ΠΚ)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735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027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40" name="Slide" r:id="rId3" imgW="8627255" imgH="6470921" progId="PowerPoint.Slide.8">
              <p:embed/>
            </p:oleObj>
          </a:graphicData>
        </a:graphic>
      </p:graphicFrame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107950" y="125413"/>
            <a:ext cx="8785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8185" tIns="44092" rIns="88185" bIns="44092" anchor="ctr"/>
          <a:lstStyle/>
          <a:p>
            <a:pPr algn="ctr" defTabSz="881063"/>
            <a:r>
              <a:rPr lang="en-US" sz="2800" b="1">
                <a:solidFill>
                  <a:srgbClr val="000066"/>
                </a:solidFill>
                <a:latin typeface="Comic Sans MS" pitchFamily="66" charset="0"/>
              </a:rPr>
              <a:t>AGE LEVEL IN THE PERITONEAL TISSUE</a:t>
            </a:r>
            <a:r>
              <a:rPr lang="el-GR" sz="2800" b="1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en-US" sz="2800" b="1">
                <a:solidFill>
                  <a:srgbClr val="000066"/>
                </a:solidFill>
                <a:latin typeface="Comic Sans MS" pitchFamily="66" charset="0"/>
              </a:rPr>
              <a:t>BETWEEN NEW </a:t>
            </a:r>
            <a:r>
              <a:rPr lang="el-GR" sz="2800" b="1">
                <a:solidFill>
                  <a:srgbClr val="000066"/>
                </a:solidFill>
                <a:latin typeface="Comic Sans MS" pitchFamily="66" charset="0"/>
              </a:rPr>
              <a:t>&amp;</a:t>
            </a:r>
            <a:r>
              <a:rPr lang="en-US" sz="2800" b="1">
                <a:solidFill>
                  <a:srgbClr val="000066"/>
                </a:solidFill>
                <a:latin typeface="Comic Sans MS" pitchFamily="66" charset="0"/>
              </a:rPr>
              <a:t> LONG-TERM CAPD PATIENTS</a:t>
            </a:r>
            <a:endParaRPr lang="el-GR" sz="2800" b="1">
              <a:solidFill>
                <a:srgbClr val="0000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057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ΤΟ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“</a:t>
            </a: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ΙΔΑΝΙΚΟ ΔΙΑΛΥΜΑ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”</a:t>
            </a: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ΠΕΡΙΤΟΝΑΙΚΗΣ ΚΑΘΑΡΣΗΣ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itchFamily="66" charset="0"/>
              </a:rPr>
              <a:t>Διάλυμα διττανθρακικών με φυσιολογικό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itchFamily="66" charset="0"/>
              </a:rPr>
              <a:t>pH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itchFamily="66" charset="0"/>
              </a:rPr>
              <a:t>N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itchFamily="66" charset="0"/>
              </a:rPr>
              <a:t>α αποστειρώνεται με τρόπο που να μην προκαλεί την δημιουργία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itchFamily="66" charset="0"/>
              </a:rPr>
              <a:t> GPD</a:t>
            </a: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itchFamily="66" charset="0"/>
              </a:rPr>
              <a:t>Να μην είναι υπέρτονο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itchFamily="66" charset="0"/>
              </a:rPr>
              <a:t>Να μην επηρεάζει την άμυνα του περιτοναίου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itchFamily="66" charset="0"/>
              </a:rPr>
              <a:t>Να μην προκαλεί βλάβη στην περιτοναϊκή μεμβράνη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582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85794"/>
            <a:ext cx="87154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ΕΝΑΛΛΑΚΤΙΚΑ ΔΙΑΛΥΜΑΤΑ - ΧΩΡΙΣ ΔΕΞΤΡΟΖΗ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l-GR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el-GR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Διαλύματα αμινοξέων.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Ικοδεξτρίνη (</a:t>
            </a:r>
            <a:r>
              <a:rPr lang="en-US" sz="32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icodextrin</a:t>
            </a:r>
            <a:r>
              <a:rPr lang="en-US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Διαλύματα με φυσιολογικό </a:t>
            </a:r>
            <a:r>
              <a:rPr lang="en-US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ph.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Διαλύματα με μικρή ποσότητα προϊόντων αποδόμησης της γλυκόζης.</a:t>
            </a:r>
            <a:endParaRPr lang="en-US" sz="3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590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2000"/>
            <a:ext cx="78486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Διάλυμα αμινοξέων (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Nutrineal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-Baxter)</a:t>
            </a:r>
            <a:endParaRPr lang="el-GR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ctr"/>
            <a:endParaRPr lang="en-US" sz="2800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400" dirty="0" smtClean="0">
                <a:latin typeface="Comic Sans MS" pitchFamily="66" charset="0"/>
              </a:rPr>
              <a:t>Διάλυμα 1.1% αμινοξέα δημιουργεί εφάμιλη ωσμωτικότητα  με δεξτρόζη 1.5%</a:t>
            </a:r>
          </a:p>
          <a:p>
            <a:pPr marL="285750" indent="-285750">
              <a:buFont typeface="Arial" pitchFamily="34" charset="0"/>
              <a:buChar char="•"/>
            </a:pPr>
            <a:endParaRPr lang="el-GR" sz="24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400" dirty="0" smtClean="0">
                <a:latin typeface="Comic Sans MS" pitchFamily="66" charset="0"/>
              </a:rPr>
              <a:t>Μετά 4-6 ώρες απορροφάται και ενεργεί ως διατροφικό συμπλήρωμα (όχι και τόσο αποτελεσματικό) σε υποθρεπτικούς ασθενείς</a:t>
            </a:r>
          </a:p>
          <a:p>
            <a:endParaRPr lang="el-GR" sz="24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400" dirty="0" smtClean="0">
                <a:latin typeface="Comic Sans MS" pitchFamily="66" charset="0"/>
              </a:rPr>
              <a:t>Η ένδειξη χορήγησης είναι 1 φορά την ημέρα γιατί συχνότερη χορήγηση μπορεί να ανεβάσει την ουρία ορού και να δημιουργήσει μεταβολική οξέωση</a:t>
            </a:r>
          </a:p>
          <a:p>
            <a:pPr marL="285750" indent="-285750">
              <a:buFont typeface="Arial" pitchFamily="34" charset="0"/>
              <a:buChar char="•"/>
            </a:pPr>
            <a:endParaRPr lang="el-GR" sz="24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400" dirty="0" smtClean="0">
                <a:latin typeface="Comic Sans MS" pitchFamily="66" charset="0"/>
              </a:rPr>
              <a:t>Μειώνει το συνολικό φορτίο γλυκόζης</a:t>
            </a:r>
            <a:endParaRPr lang="el-GR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674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Ικοδεξτρίνη (</a:t>
            </a:r>
            <a:r>
              <a:rPr lang="en-US" sz="32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icodextrin</a:t>
            </a:r>
            <a:r>
              <a:rPr lang="en-US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[</a:t>
            </a:r>
            <a:r>
              <a:rPr lang="en-US" sz="32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Extraneal</a:t>
            </a:r>
            <a:r>
              <a:rPr lang="en-US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-Baxter]</a:t>
            </a: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2057400"/>
            <a:ext cx="8324880" cy="389097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Μείγμα πολυμερών της γλυκόζης, μέσου Μ.Β. 16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000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Παράγεται με υδρόλυση αμύλου καλαμποκιού.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2400" dirty="0" err="1" smtClean="0">
                <a:solidFill>
                  <a:srgbClr val="FFFF00"/>
                </a:solidFill>
                <a:latin typeface="Comic Sans MS" pitchFamily="66" charset="0"/>
              </a:rPr>
              <a:t>Επαναρρόφηση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 20% μετά 4 ώρες παραμονής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Το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επαναρροφούμενο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 κλάσμα διασπάται προς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μαλτόζη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 με την κυκλοφορούσα α1-αμυλάση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H </a:t>
            </a:r>
            <a:r>
              <a:rPr lang="el-GR" sz="2400" dirty="0" err="1" smtClean="0">
                <a:solidFill>
                  <a:srgbClr val="FFFF00"/>
                </a:solidFill>
                <a:latin typeface="Comic Sans MS" pitchFamily="66" charset="0"/>
              </a:rPr>
              <a:t>μαλτόζη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 δεν έχει φανεί να είναι τοξική, μέχρις αποδείξεως του αντιθέτου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Αυξάνει διάχυση και </a:t>
            </a:r>
            <a:r>
              <a:rPr lang="el-GR" sz="2400" dirty="0" err="1" smtClean="0">
                <a:solidFill>
                  <a:srgbClr val="FFFF00"/>
                </a:solidFill>
                <a:latin typeface="Comic Sans MS" pitchFamily="66" charset="0"/>
              </a:rPr>
              <a:t>υπερδιήθηση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 (+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convection)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 μέσω των μικρών πόρων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Δεν </a:t>
            </a:r>
            <a:r>
              <a:rPr lang="el-GR" sz="2400" dirty="0" err="1" smtClean="0">
                <a:solidFill>
                  <a:srgbClr val="FFFF00"/>
                </a:solidFill>
                <a:latin typeface="Comic Sans MS" pitchFamily="66" charset="0"/>
              </a:rPr>
              <a:t>πρ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o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καλεί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sieving Na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γιατί δεν αυξάνει τόσο την </a:t>
            </a:r>
            <a:r>
              <a:rPr lang="el-GR" sz="2400" dirty="0" err="1" smtClean="0">
                <a:solidFill>
                  <a:srgbClr val="FFFF00"/>
                </a:solidFill>
                <a:latin typeface="Comic Sans MS" pitchFamily="66" charset="0"/>
              </a:rPr>
              <a:t>υπερδιήθηση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 μέσω πολύ-μικρών πόρων (</a:t>
            </a:r>
            <a:r>
              <a:rPr lang="en-US" sz="2400" dirty="0" err="1" smtClean="0">
                <a:solidFill>
                  <a:srgbClr val="FFFF00"/>
                </a:solidFill>
                <a:latin typeface="Comic Sans MS" pitchFamily="66" charset="0"/>
              </a:rPr>
              <a:t>aquaporins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) 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63433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28600" y="240804"/>
            <a:ext cx="85344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32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Ικοδεξτρίνη</a:t>
            </a:r>
            <a:r>
              <a:rPr lang="el-GR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en-US" sz="32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icodextrin</a:t>
            </a:r>
            <a:r>
              <a:rPr lang="en-US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[</a:t>
            </a:r>
            <a:r>
              <a:rPr lang="en-US" sz="32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Extraneal</a:t>
            </a:r>
            <a:r>
              <a:rPr lang="en-US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-Baxter]</a:t>
            </a:r>
          </a:p>
          <a:p>
            <a:pPr lvl="0">
              <a:spcBef>
                <a:spcPct val="0"/>
              </a:spcBef>
              <a:defRPr/>
            </a:pPr>
            <a:endParaRPr lang="en-US" sz="24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Ιδιαίτερα αποτελεσματικό για </a:t>
            </a: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↑ </a:t>
            </a:r>
            <a:r>
              <a:rPr lang="el-GR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υπερδιήθησης</a:t>
            </a: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στους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high transporters</a:t>
            </a: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μπορεί να αυξήσει την επιβίωση της μεθόδου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l-GR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[</a:t>
            </a: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η γλυκόζη διαχέεται γρήγορα προς το αίμα και η </a:t>
            </a:r>
            <a:r>
              <a:rPr lang="el-GR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υπερδιήθηση</a:t>
            </a: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σταματά]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l-GR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Προκαλεί μικρή μείωση του Να ορού (3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mmol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/L)</a:t>
            </a: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αντισταθμιστική κίνηση Να προς τον </a:t>
            </a:r>
            <a:r>
              <a:rPr lang="el-GR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εξωκυττάριο</a:t>
            </a: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χώρο για διατήρηση </a:t>
            </a:r>
            <a:r>
              <a:rPr lang="el-GR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ωσμωτικότητας</a:t>
            </a: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που αυξάνει από συσσώρευση </a:t>
            </a:r>
            <a:r>
              <a:rPr lang="el-GR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μαλτόζης</a:t>
            </a:r>
            <a:endParaRPr lang="el-GR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↓ επιπέδων ορού </a:t>
            </a:r>
            <a:r>
              <a:rPr lang="el-GR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αμυλάσης</a:t>
            </a: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– για διάγνωση παγκρεατίτιδας, </a:t>
            </a:r>
            <a:r>
              <a:rPr lang="el-GR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λιπάση</a:t>
            </a: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Σε ποσοστό 6% των ασθενών, εξάνθημα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«Άσηπτη περιτονίτιδα»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66863"/>
            <a:ext cx="7924800" cy="372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- Στρογγυλεμένο ορθογώνιο"/>
          <p:cNvSpPr/>
          <p:nvPr/>
        </p:nvSpPr>
        <p:spPr>
          <a:xfrm>
            <a:off x="685800" y="3581400"/>
            <a:ext cx="7162800" cy="304800"/>
          </a:xfrm>
          <a:prstGeom prst="round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685800" y="4876800"/>
            <a:ext cx="7162800" cy="304800"/>
          </a:xfrm>
          <a:prstGeom prst="round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Στρογγυλεμένο ορθογώνιο"/>
          <p:cNvSpPr/>
          <p:nvPr/>
        </p:nvSpPr>
        <p:spPr>
          <a:xfrm>
            <a:off x="685800" y="3962400"/>
            <a:ext cx="7162800" cy="304800"/>
          </a:xfrm>
          <a:prstGeom prst="roundRect">
            <a:avLst/>
          </a:prstGeom>
          <a:solidFill>
            <a:srgbClr val="92D050">
              <a:alpha val="45000"/>
            </a:srgbClr>
          </a:solidFill>
          <a:ln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685800" y="4572000"/>
            <a:ext cx="7162800" cy="304800"/>
          </a:xfrm>
          <a:prstGeom prst="roundRect">
            <a:avLst/>
          </a:prstGeom>
          <a:solidFill>
            <a:srgbClr val="92D050">
              <a:alpha val="45000"/>
            </a:srgbClr>
          </a:solidFill>
          <a:ln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27949"/>
            <a:ext cx="2357454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7" y="2000240"/>
            <a:ext cx="2286016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19200" y="350834"/>
            <a:ext cx="678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Icodextrin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</a:t>
            </a:r>
            <a:r>
              <a:rPr lang="el-GR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Μηχανισμός δράσης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52486" y="1357298"/>
            <a:ext cx="27860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1800" b="1" dirty="0">
                <a:solidFill>
                  <a:srgbClr val="003399"/>
                </a:solidFill>
                <a:latin typeface="Comic Sans MS" pitchFamily="66" charset="0"/>
                <a:cs typeface="Arial" charset="0"/>
              </a:rPr>
              <a:t>Glucose</a:t>
            </a:r>
            <a:r>
              <a:rPr lang="en-US" sz="1800" b="1" dirty="0">
                <a:solidFill>
                  <a:srgbClr val="003399"/>
                </a:solidFill>
                <a:latin typeface="Comic Sans MS" pitchFamily="66" charset="0"/>
                <a:cs typeface="Arial" charset="0"/>
              </a:rPr>
              <a:t>: </a:t>
            </a:r>
            <a:r>
              <a:rPr lang="nl-NL" sz="1800" b="1" dirty="0">
                <a:solidFill>
                  <a:srgbClr val="003399"/>
                </a:solidFill>
                <a:latin typeface="Comic Sans MS" pitchFamily="66" charset="0"/>
                <a:cs typeface="Arial" charset="0"/>
              </a:rPr>
              <a:t>a crystalloid osmotic agent</a:t>
            </a:r>
            <a:endParaRPr lang="el-GR" sz="1800" b="1" dirty="0">
              <a:solidFill>
                <a:srgbClr val="003399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072066" y="1357298"/>
            <a:ext cx="31838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1800" b="1" dirty="0">
                <a:solidFill>
                  <a:srgbClr val="FF0066"/>
                </a:solidFill>
                <a:latin typeface="Comic Sans MS" pitchFamily="66" charset="0"/>
                <a:cs typeface="Arial" charset="0"/>
              </a:rPr>
              <a:t>Icodextrin</a:t>
            </a:r>
            <a:r>
              <a:rPr lang="en-US" sz="1800" b="1" dirty="0">
                <a:solidFill>
                  <a:srgbClr val="FF0066"/>
                </a:solidFill>
                <a:latin typeface="Comic Sans MS" pitchFamily="66" charset="0"/>
                <a:cs typeface="Arial" charset="0"/>
              </a:rPr>
              <a:t>: </a:t>
            </a:r>
            <a:r>
              <a:rPr lang="nl-NL" sz="1800" b="1" dirty="0">
                <a:solidFill>
                  <a:srgbClr val="FF0066"/>
                </a:solidFill>
                <a:latin typeface="Comic Sans MS" pitchFamily="66" charset="0"/>
                <a:cs typeface="Arial" charset="0"/>
              </a:rPr>
              <a:t>a colloid osmotic agent</a:t>
            </a:r>
            <a:endParaRPr lang="el-GR" sz="1800" b="1" dirty="0">
              <a:solidFill>
                <a:srgbClr val="FF0066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7" name="Picture 2" descr="http://www.advancedrenaleducation.com/Portals/0/JPEG/Colloid%20osmos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886200"/>
            <a:ext cx="5072098" cy="2547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2768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0232" y="2071678"/>
            <a:ext cx="55023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Διαλύματα χρόνιας Περιτοναϊκής Κάθαρσης</a:t>
            </a:r>
            <a:endParaRPr lang="el-GR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157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l-GR" sz="4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Υπερδιήθηση Icodextrin </a:t>
            </a:r>
            <a:br>
              <a:rPr lang="el-GR" sz="4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l-GR" sz="4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σε σύγκριση με την γλυκόζη</a:t>
            </a:r>
          </a:p>
        </p:txBody>
      </p:sp>
      <p:sp>
        <p:nvSpPr>
          <p:cNvPr id="3" name="Freeform 5"/>
          <p:cNvSpPr>
            <a:spLocks/>
          </p:cNvSpPr>
          <p:nvPr/>
        </p:nvSpPr>
        <p:spPr bwMode="auto">
          <a:xfrm>
            <a:off x="1758950" y="3705225"/>
            <a:ext cx="4857750" cy="20638"/>
          </a:xfrm>
          <a:custGeom>
            <a:avLst/>
            <a:gdLst>
              <a:gd name="T0" fmla="*/ 3059 w 3060"/>
              <a:gd name="T1" fmla="*/ 6 h 13"/>
              <a:gd name="T2" fmla="*/ 3059 w 3060"/>
              <a:gd name="T3" fmla="*/ 0 h 13"/>
              <a:gd name="T4" fmla="*/ 0 w 3060"/>
              <a:gd name="T5" fmla="*/ 0 h 13"/>
              <a:gd name="T6" fmla="*/ 0 w 3060"/>
              <a:gd name="T7" fmla="*/ 12 h 13"/>
              <a:gd name="T8" fmla="*/ 3059 w 3060"/>
              <a:gd name="T9" fmla="*/ 12 h 13"/>
              <a:gd name="T10" fmla="*/ 3059 w 3060"/>
              <a:gd name="T11" fmla="*/ 6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60"/>
              <a:gd name="T19" fmla="*/ 0 h 13"/>
              <a:gd name="T20" fmla="*/ 3060 w 3060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60" h="13">
                <a:moveTo>
                  <a:pt x="3059" y="6"/>
                </a:moveTo>
                <a:lnTo>
                  <a:pt x="3059" y="0"/>
                </a:lnTo>
                <a:lnTo>
                  <a:pt x="0" y="0"/>
                </a:lnTo>
                <a:lnTo>
                  <a:pt x="0" y="12"/>
                </a:lnTo>
                <a:lnTo>
                  <a:pt x="3059" y="12"/>
                </a:lnTo>
                <a:lnTo>
                  <a:pt x="3059" y="6"/>
                </a:lnTo>
              </a:path>
            </a:pathLst>
          </a:custGeom>
          <a:solidFill>
            <a:srgbClr val="191919"/>
          </a:solidFill>
          <a:ln w="12700" cap="rnd">
            <a:solidFill>
              <a:srgbClr val="FFFF43"/>
            </a:solidFill>
            <a:round/>
            <a:headEnd/>
            <a:tailEnd/>
          </a:ln>
        </p:spPr>
        <p:txBody>
          <a:bodyPr/>
          <a:lstStyle/>
          <a:p>
            <a:endParaRPr lang="el-GR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1752600" y="2133600"/>
            <a:ext cx="6350" cy="3208338"/>
          </a:xfrm>
          <a:custGeom>
            <a:avLst/>
            <a:gdLst>
              <a:gd name="T0" fmla="*/ 2 w 4"/>
              <a:gd name="T1" fmla="*/ 2011 h 2021"/>
              <a:gd name="T2" fmla="*/ 3 w 4"/>
              <a:gd name="T3" fmla="*/ 2016 h 2021"/>
              <a:gd name="T4" fmla="*/ 3 w 4"/>
              <a:gd name="T5" fmla="*/ 0 h 2021"/>
              <a:gd name="T6" fmla="*/ 0 w 4"/>
              <a:gd name="T7" fmla="*/ 0 h 2021"/>
              <a:gd name="T8" fmla="*/ 0 w 4"/>
              <a:gd name="T9" fmla="*/ 2016 h 2021"/>
              <a:gd name="T10" fmla="*/ 2 w 4"/>
              <a:gd name="T11" fmla="*/ 2020 h 2021"/>
              <a:gd name="T12" fmla="*/ 0 w 4"/>
              <a:gd name="T13" fmla="*/ 2016 h 2021"/>
              <a:gd name="T14" fmla="*/ 0 w 4"/>
              <a:gd name="T15" fmla="*/ 2020 h 2021"/>
              <a:gd name="T16" fmla="*/ 2 w 4"/>
              <a:gd name="T17" fmla="*/ 2020 h 2021"/>
              <a:gd name="T18" fmla="*/ 2 w 4"/>
              <a:gd name="T19" fmla="*/ 2011 h 20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"/>
              <a:gd name="T31" fmla="*/ 0 h 2021"/>
              <a:gd name="T32" fmla="*/ 4 w 4"/>
              <a:gd name="T33" fmla="*/ 2021 h 20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" h="2021">
                <a:moveTo>
                  <a:pt x="2" y="2011"/>
                </a:moveTo>
                <a:lnTo>
                  <a:pt x="3" y="2016"/>
                </a:lnTo>
                <a:lnTo>
                  <a:pt x="3" y="0"/>
                </a:lnTo>
                <a:lnTo>
                  <a:pt x="0" y="0"/>
                </a:lnTo>
                <a:lnTo>
                  <a:pt x="0" y="2016"/>
                </a:lnTo>
                <a:lnTo>
                  <a:pt x="2" y="2020"/>
                </a:lnTo>
                <a:lnTo>
                  <a:pt x="0" y="2016"/>
                </a:lnTo>
                <a:lnTo>
                  <a:pt x="0" y="2020"/>
                </a:lnTo>
                <a:lnTo>
                  <a:pt x="2" y="2020"/>
                </a:lnTo>
                <a:lnTo>
                  <a:pt x="2" y="2011"/>
                </a:lnTo>
              </a:path>
            </a:pathLst>
          </a:custGeom>
          <a:solidFill>
            <a:srgbClr val="000000"/>
          </a:solidFill>
          <a:ln w="19050" cap="rnd">
            <a:solidFill>
              <a:srgbClr val="00602B"/>
            </a:solidFill>
            <a:round/>
            <a:headEnd/>
            <a:tailEnd/>
          </a:ln>
        </p:spPr>
        <p:txBody>
          <a:bodyPr/>
          <a:lstStyle/>
          <a:p>
            <a:endParaRPr lang="el-GR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1752600" y="5334000"/>
            <a:ext cx="4852988" cy="6350"/>
          </a:xfrm>
          <a:custGeom>
            <a:avLst/>
            <a:gdLst>
              <a:gd name="T0" fmla="*/ 3056 w 3057"/>
              <a:gd name="T1" fmla="*/ 2 h 4"/>
              <a:gd name="T2" fmla="*/ 3056 w 3057"/>
              <a:gd name="T3" fmla="*/ 0 h 4"/>
              <a:gd name="T4" fmla="*/ 0 w 3057"/>
              <a:gd name="T5" fmla="*/ 0 h 4"/>
              <a:gd name="T6" fmla="*/ 0 w 3057"/>
              <a:gd name="T7" fmla="*/ 3 h 4"/>
              <a:gd name="T8" fmla="*/ 3056 w 3057"/>
              <a:gd name="T9" fmla="*/ 3 h 4"/>
              <a:gd name="T10" fmla="*/ 3056 w 3057"/>
              <a:gd name="T11" fmla="*/ 2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57"/>
              <a:gd name="T19" fmla="*/ 0 h 4"/>
              <a:gd name="T20" fmla="*/ 3057 w 3057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57" h="4">
                <a:moveTo>
                  <a:pt x="3056" y="2"/>
                </a:moveTo>
                <a:lnTo>
                  <a:pt x="3056" y="0"/>
                </a:lnTo>
                <a:lnTo>
                  <a:pt x="0" y="0"/>
                </a:lnTo>
                <a:lnTo>
                  <a:pt x="0" y="3"/>
                </a:lnTo>
                <a:lnTo>
                  <a:pt x="3056" y="3"/>
                </a:lnTo>
                <a:lnTo>
                  <a:pt x="3056" y="2"/>
                </a:lnTo>
              </a:path>
            </a:pathLst>
          </a:custGeom>
          <a:solidFill>
            <a:srgbClr val="000000"/>
          </a:solidFill>
          <a:ln w="19050" cap="rnd">
            <a:solidFill>
              <a:srgbClr val="00602B"/>
            </a:solidFill>
            <a:round/>
            <a:headEnd/>
            <a:tailEnd/>
          </a:ln>
        </p:spPr>
        <p:txBody>
          <a:bodyPr/>
          <a:lstStyle/>
          <a:p>
            <a:endParaRPr lang="el-GR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1752600" y="2743200"/>
            <a:ext cx="4868863" cy="1598613"/>
          </a:xfrm>
          <a:custGeom>
            <a:avLst/>
            <a:gdLst>
              <a:gd name="T0" fmla="*/ 96 w 3066"/>
              <a:gd name="T1" fmla="*/ 504 h 1007"/>
              <a:gd name="T2" fmla="*/ 240 w 3066"/>
              <a:gd name="T3" fmla="*/ 349 h 1007"/>
              <a:gd name="T4" fmla="*/ 359 w 3066"/>
              <a:gd name="T5" fmla="*/ 226 h 1007"/>
              <a:gd name="T6" fmla="*/ 460 w 3066"/>
              <a:gd name="T7" fmla="*/ 132 h 1007"/>
              <a:gd name="T8" fmla="*/ 548 w 3066"/>
              <a:gd name="T9" fmla="*/ 67 h 1007"/>
              <a:gd name="T10" fmla="*/ 631 w 3066"/>
              <a:gd name="T11" fmla="*/ 29 h 1007"/>
              <a:gd name="T12" fmla="*/ 716 w 3066"/>
              <a:gd name="T13" fmla="*/ 17 h 1007"/>
              <a:gd name="T14" fmla="*/ 812 w 3066"/>
              <a:gd name="T15" fmla="*/ 31 h 1007"/>
              <a:gd name="T16" fmla="*/ 926 w 3066"/>
              <a:gd name="T17" fmla="*/ 68 h 1007"/>
              <a:gd name="T18" fmla="*/ 1064 w 3066"/>
              <a:gd name="T19" fmla="*/ 127 h 1007"/>
              <a:gd name="T20" fmla="*/ 1235 w 3066"/>
              <a:gd name="T21" fmla="*/ 210 h 1007"/>
              <a:gd name="T22" fmla="*/ 1444 w 3066"/>
              <a:gd name="T23" fmla="*/ 313 h 1007"/>
              <a:gd name="T24" fmla="*/ 1699 w 3066"/>
              <a:gd name="T25" fmla="*/ 436 h 1007"/>
              <a:gd name="T26" fmla="*/ 2008 w 3066"/>
              <a:gd name="T27" fmla="*/ 578 h 1007"/>
              <a:gd name="T28" fmla="*/ 2377 w 3066"/>
              <a:gd name="T29" fmla="*/ 737 h 1007"/>
              <a:gd name="T30" fmla="*/ 2814 w 3066"/>
              <a:gd name="T31" fmla="*/ 913 h 1007"/>
              <a:gd name="T32" fmla="*/ 3065 w 3066"/>
              <a:gd name="T33" fmla="*/ 990 h 1007"/>
              <a:gd name="T34" fmla="*/ 2592 w 3066"/>
              <a:gd name="T35" fmla="*/ 806 h 1007"/>
              <a:gd name="T36" fmla="*/ 2190 w 3066"/>
              <a:gd name="T37" fmla="*/ 639 h 1007"/>
              <a:gd name="T38" fmla="*/ 1853 w 3066"/>
              <a:gd name="T39" fmla="*/ 489 h 1007"/>
              <a:gd name="T40" fmla="*/ 1572 w 3066"/>
              <a:gd name="T41" fmla="*/ 357 h 1007"/>
              <a:gd name="T42" fmla="*/ 1340 w 3066"/>
              <a:gd name="T43" fmla="*/ 244 h 1007"/>
              <a:gd name="T44" fmla="*/ 1151 w 3066"/>
              <a:gd name="T45" fmla="*/ 150 h 1007"/>
              <a:gd name="T46" fmla="*/ 997 w 3066"/>
              <a:gd name="T47" fmla="*/ 79 h 1007"/>
              <a:gd name="T48" fmla="*/ 871 w 3066"/>
              <a:gd name="T49" fmla="*/ 29 h 1007"/>
              <a:gd name="T50" fmla="*/ 764 w 3066"/>
              <a:gd name="T51" fmla="*/ 4 h 1007"/>
              <a:gd name="T52" fmla="*/ 671 w 3066"/>
              <a:gd name="T53" fmla="*/ 3 h 1007"/>
              <a:gd name="T54" fmla="*/ 584 w 3066"/>
              <a:gd name="T55" fmla="*/ 29 h 1007"/>
              <a:gd name="T56" fmla="*/ 496 w 3066"/>
              <a:gd name="T57" fmla="*/ 82 h 1007"/>
              <a:gd name="T58" fmla="*/ 402 w 3066"/>
              <a:gd name="T59" fmla="*/ 162 h 1007"/>
              <a:gd name="T60" fmla="*/ 293 w 3066"/>
              <a:gd name="T61" fmla="*/ 271 h 1007"/>
              <a:gd name="T62" fmla="*/ 162 w 3066"/>
              <a:gd name="T63" fmla="*/ 411 h 1007"/>
              <a:gd name="T64" fmla="*/ 0 w 3066"/>
              <a:gd name="T65" fmla="*/ 581 h 100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066"/>
              <a:gd name="T100" fmla="*/ 0 h 1007"/>
              <a:gd name="T101" fmla="*/ 3066 w 3066"/>
              <a:gd name="T102" fmla="*/ 1007 h 100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066" h="1007">
                <a:moveTo>
                  <a:pt x="12" y="593"/>
                </a:moveTo>
                <a:lnTo>
                  <a:pt x="96" y="504"/>
                </a:lnTo>
                <a:lnTo>
                  <a:pt x="172" y="422"/>
                </a:lnTo>
                <a:lnTo>
                  <a:pt x="240" y="349"/>
                </a:lnTo>
                <a:lnTo>
                  <a:pt x="303" y="284"/>
                </a:lnTo>
                <a:lnTo>
                  <a:pt x="359" y="226"/>
                </a:lnTo>
                <a:lnTo>
                  <a:pt x="412" y="175"/>
                </a:lnTo>
                <a:lnTo>
                  <a:pt x="460" y="132"/>
                </a:lnTo>
                <a:lnTo>
                  <a:pt x="505" y="95"/>
                </a:lnTo>
                <a:lnTo>
                  <a:pt x="548" y="67"/>
                </a:lnTo>
                <a:lnTo>
                  <a:pt x="589" y="45"/>
                </a:lnTo>
                <a:lnTo>
                  <a:pt x="631" y="29"/>
                </a:lnTo>
                <a:lnTo>
                  <a:pt x="673" y="20"/>
                </a:lnTo>
                <a:lnTo>
                  <a:pt x="716" y="17"/>
                </a:lnTo>
                <a:lnTo>
                  <a:pt x="762" y="21"/>
                </a:lnTo>
                <a:lnTo>
                  <a:pt x="812" y="31"/>
                </a:lnTo>
                <a:lnTo>
                  <a:pt x="866" y="46"/>
                </a:lnTo>
                <a:lnTo>
                  <a:pt x="926" y="68"/>
                </a:lnTo>
                <a:lnTo>
                  <a:pt x="991" y="95"/>
                </a:lnTo>
                <a:lnTo>
                  <a:pt x="1064" y="127"/>
                </a:lnTo>
                <a:lnTo>
                  <a:pt x="1145" y="166"/>
                </a:lnTo>
                <a:lnTo>
                  <a:pt x="1235" y="210"/>
                </a:lnTo>
                <a:lnTo>
                  <a:pt x="1334" y="258"/>
                </a:lnTo>
                <a:lnTo>
                  <a:pt x="1444" y="313"/>
                </a:lnTo>
                <a:lnTo>
                  <a:pt x="1565" y="372"/>
                </a:lnTo>
                <a:lnTo>
                  <a:pt x="1699" y="436"/>
                </a:lnTo>
                <a:lnTo>
                  <a:pt x="1847" y="504"/>
                </a:lnTo>
                <a:lnTo>
                  <a:pt x="2008" y="578"/>
                </a:lnTo>
                <a:lnTo>
                  <a:pt x="2185" y="655"/>
                </a:lnTo>
                <a:lnTo>
                  <a:pt x="2377" y="737"/>
                </a:lnTo>
                <a:lnTo>
                  <a:pt x="2587" y="823"/>
                </a:lnTo>
                <a:lnTo>
                  <a:pt x="2814" y="913"/>
                </a:lnTo>
                <a:lnTo>
                  <a:pt x="3060" y="1006"/>
                </a:lnTo>
                <a:lnTo>
                  <a:pt x="3065" y="990"/>
                </a:lnTo>
                <a:lnTo>
                  <a:pt x="2819" y="897"/>
                </a:lnTo>
                <a:lnTo>
                  <a:pt x="2592" y="806"/>
                </a:lnTo>
                <a:lnTo>
                  <a:pt x="2383" y="721"/>
                </a:lnTo>
                <a:lnTo>
                  <a:pt x="2190" y="639"/>
                </a:lnTo>
                <a:lnTo>
                  <a:pt x="2013" y="562"/>
                </a:lnTo>
                <a:lnTo>
                  <a:pt x="1853" y="489"/>
                </a:lnTo>
                <a:lnTo>
                  <a:pt x="1706" y="420"/>
                </a:lnTo>
                <a:lnTo>
                  <a:pt x="1572" y="357"/>
                </a:lnTo>
                <a:lnTo>
                  <a:pt x="1450" y="297"/>
                </a:lnTo>
                <a:lnTo>
                  <a:pt x="1340" y="244"/>
                </a:lnTo>
                <a:lnTo>
                  <a:pt x="1241" y="194"/>
                </a:lnTo>
                <a:lnTo>
                  <a:pt x="1151" y="150"/>
                </a:lnTo>
                <a:lnTo>
                  <a:pt x="1070" y="112"/>
                </a:lnTo>
                <a:lnTo>
                  <a:pt x="997" y="79"/>
                </a:lnTo>
                <a:lnTo>
                  <a:pt x="931" y="51"/>
                </a:lnTo>
                <a:lnTo>
                  <a:pt x="871" y="29"/>
                </a:lnTo>
                <a:lnTo>
                  <a:pt x="815" y="13"/>
                </a:lnTo>
                <a:lnTo>
                  <a:pt x="764" y="4"/>
                </a:lnTo>
                <a:lnTo>
                  <a:pt x="716" y="0"/>
                </a:lnTo>
                <a:lnTo>
                  <a:pt x="671" y="3"/>
                </a:lnTo>
                <a:lnTo>
                  <a:pt x="626" y="13"/>
                </a:lnTo>
                <a:lnTo>
                  <a:pt x="584" y="29"/>
                </a:lnTo>
                <a:lnTo>
                  <a:pt x="541" y="51"/>
                </a:lnTo>
                <a:lnTo>
                  <a:pt x="496" y="82"/>
                </a:lnTo>
                <a:lnTo>
                  <a:pt x="451" y="118"/>
                </a:lnTo>
                <a:lnTo>
                  <a:pt x="402" y="162"/>
                </a:lnTo>
                <a:lnTo>
                  <a:pt x="350" y="213"/>
                </a:lnTo>
                <a:lnTo>
                  <a:pt x="293" y="271"/>
                </a:lnTo>
                <a:lnTo>
                  <a:pt x="230" y="337"/>
                </a:lnTo>
                <a:lnTo>
                  <a:pt x="162" y="411"/>
                </a:lnTo>
                <a:lnTo>
                  <a:pt x="85" y="491"/>
                </a:lnTo>
                <a:lnTo>
                  <a:pt x="0" y="581"/>
                </a:lnTo>
                <a:lnTo>
                  <a:pt x="12" y="593"/>
                </a:lnTo>
              </a:path>
            </a:pathLst>
          </a:custGeom>
          <a:solidFill>
            <a:srgbClr val="00FF00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l-GR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1758950" y="2181225"/>
            <a:ext cx="4852988" cy="1530350"/>
          </a:xfrm>
          <a:custGeom>
            <a:avLst/>
            <a:gdLst>
              <a:gd name="T0" fmla="*/ 2948 w 3057"/>
              <a:gd name="T1" fmla="*/ 0 h 964"/>
              <a:gd name="T2" fmla="*/ 2746 w 3057"/>
              <a:gd name="T3" fmla="*/ 14 h 964"/>
              <a:gd name="T4" fmla="*/ 2565 w 3057"/>
              <a:gd name="T5" fmla="*/ 47 h 964"/>
              <a:gd name="T6" fmla="*/ 2399 w 3057"/>
              <a:gd name="T7" fmla="*/ 95 h 964"/>
              <a:gd name="T8" fmla="*/ 2244 w 3057"/>
              <a:gd name="T9" fmla="*/ 158 h 964"/>
              <a:gd name="T10" fmla="*/ 2097 w 3057"/>
              <a:gd name="T11" fmla="*/ 230 h 964"/>
              <a:gd name="T12" fmla="*/ 1953 w 3057"/>
              <a:gd name="T13" fmla="*/ 309 h 964"/>
              <a:gd name="T14" fmla="*/ 1810 w 3057"/>
              <a:gd name="T15" fmla="*/ 395 h 964"/>
              <a:gd name="T16" fmla="*/ 1661 w 3057"/>
              <a:gd name="T17" fmla="*/ 482 h 964"/>
              <a:gd name="T18" fmla="*/ 1504 w 3057"/>
              <a:gd name="T19" fmla="*/ 568 h 964"/>
              <a:gd name="T20" fmla="*/ 1334 w 3057"/>
              <a:gd name="T21" fmla="*/ 653 h 964"/>
              <a:gd name="T22" fmla="*/ 1149 w 3057"/>
              <a:gd name="T23" fmla="*/ 731 h 964"/>
              <a:gd name="T24" fmla="*/ 942 w 3057"/>
              <a:gd name="T25" fmla="*/ 802 h 964"/>
              <a:gd name="T26" fmla="*/ 711 w 3057"/>
              <a:gd name="T27" fmla="*/ 862 h 964"/>
              <a:gd name="T28" fmla="*/ 452 w 3057"/>
              <a:gd name="T29" fmla="*/ 908 h 964"/>
              <a:gd name="T30" fmla="*/ 160 w 3057"/>
              <a:gd name="T31" fmla="*/ 938 h 964"/>
              <a:gd name="T32" fmla="*/ 1 w 3057"/>
              <a:gd name="T33" fmla="*/ 963 h 964"/>
              <a:gd name="T34" fmla="*/ 311 w 3057"/>
              <a:gd name="T35" fmla="*/ 942 h 964"/>
              <a:gd name="T36" fmla="*/ 587 w 3057"/>
              <a:gd name="T37" fmla="*/ 903 h 964"/>
              <a:gd name="T38" fmla="*/ 833 w 3057"/>
              <a:gd name="T39" fmla="*/ 850 h 964"/>
              <a:gd name="T40" fmla="*/ 1053 w 3057"/>
              <a:gd name="T41" fmla="*/ 784 h 964"/>
              <a:gd name="T42" fmla="*/ 1249 w 3057"/>
              <a:gd name="T43" fmla="*/ 710 h 964"/>
              <a:gd name="T44" fmla="*/ 1427 w 3057"/>
              <a:gd name="T45" fmla="*/ 627 h 964"/>
              <a:gd name="T46" fmla="*/ 1591 w 3057"/>
              <a:gd name="T47" fmla="*/ 541 h 964"/>
              <a:gd name="T48" fmla="*/ 1742 w 3057"/>
              <a:gd name="T49" fmla="*/ 453 h 964"/>
              <a:gd name="T50" fmla="*/ 1889 w 3057"/>
              <a:gd name="T51" fmla="*/ 367 h 964"/>
              <a:gd name="T52" fmla="*/ 2031 w 3057"/>
              <a:gd name="T53" fmla="*/ 284 h 964"/>
              <a:gd name="T54" fmla="*/ 2176 w 3057"/>
              <a:gd name="T55" fmla="*/ 209 h 964"/>
              <a:gd name="T56" fmla="*/ 2325 w 3057"/>
              <a:gd name="T57" fmla="*/ 142 h 964"/>
              <a:gd name="T58" fmla="*/ 2484 w 3057"/>
              <a:gd name="T59" fmla="*/ 86 h 964"/>
              <a:gd name="T60" fmla="*/ 2656 w 3057"/>
              <a:gd name="T61" fmla="*/ 46 h 964"/>
              <a:gd name="T62" fmla="*/ 2845 w 3057"/>
              <a:gd name="T63" fmla="*/ 22 h 964"/>
              <a:gd name="T64" fmla="*/ 3056 w 3057"/>
              <a:gd name="T65" fmla="*/ 18 h 96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057"/>
              <a:gd name="T100" fmla="*/ 0 h 964"/>
              <a:gd name="T101" fmla="*/ 3057 w 3057"/>
              <a:gd name="T102" fmla="*/ 964 h 96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057" h="964">
                <a:moveTo>
                  <a:pt x="3056" y="0"/>
                </a:moveTo>
                <a:lnTo>
                  <a:pt x="2948" y="0"/>
                </a:lnTo>
                <a:lnTo>
                  <a:pt x="2844" y="5"/>
                </a:lnTo>
                <a:lnTo>
                  <a:pt x="2746" y="14"/>
                </a:lnTo>
                <a:lnTo>
                  <a:pt x="2653" y="29"/>
                </a:lnTo>
                <a:lnTo>
                  <a:pt x="2565" y="47"/>
                </a:lnTo>
                <a:lnTo>
                  <a:pt x="2480" y="70"/>
                </a:lnTo>
                <a:lnTo>
                  <a:pt x="2399" y="95"/>
                </a:lnTo>
                <a:lnTo>
                  <a:pt x="2320" y="125"/>
                </a:lnTo>
                <a:lnTo>
                  <a:pt x="2244" y="158"/>
                </a:lnTo>
                <a:lnTo>
                  <a:pt x="2170" y="193"/>
                </a:lnTo>
                <a:lnTo>
                  <a:pt x="2097" y="230"/>
                </a:lnTo>
                <a:lnTo>
                  <a:pt x="2024" y="268"/>
                </a:lnTo>
                <a:lnTo>
                  <a:pt x="1953" y="309"/>
                </a:lnTo>
                <a:lnTo>
                  <a:pt x="1882" y="352"/>
                </a:lnTo>
                <a:lnTo>
                  <a:pt x="1810" y="395"/>
                </a:lnTo>
                <a:lnTo>
                  <a:pt x="1736" y="438"/>
                </a:lnTo>
                <a:lnTo>
                  <a:pt x="1661" y="482"/>
                </a:lnTo>
                <a:lnTo>
                  <a:pt x="1583" y="526"/>
                </a:lnTo>
                <a:lnTo>
                  <a:pt x="1504" y="568"/>
                </a:lnTo>
                <a:lnTo>
                  <a:pt x="1421" y="611"/>
                </a:lnTo>
                <a:lnTo>
                  <a:pt x="1334" y="653"/>
                </a:lnTo>
                <a:lnTo>
                  <a:pt x="1244" y="693"/>
                </a:lnTo>
                <a:lnTo>
                  <a:pt x="1149" y="731"/>
                </a:lnTo>
                <a:lnTo>
                  <a:pt x="1049" y="768"/>
                </a:lnTo>
                <a:lnTo>
                  <a:pt x="942" y="802"/>
                </a:lnTo>
                <a:lnTo>
                  <a:pt x="830" y="834"/>
                </a:lnTo>
                <a:lnTo>
                  <a:pt x="711" y="862"/>
                </a:lnTo>
                <a:lnTo>
                  <a:pt x="585" y="886"/>
                </a:lnTo>
                <a:lnTo>
                  <a:pt x="452" y="908"/>
                </a:lnTo>
                <a:lnTo>
                  <a:pt x="310" y="925"/>
                </a:lnTo>
                <a:lnTo>
                  <a:pt x="160" y="938"/>
                </a:lnTo>
                <a:lnTo>
                  <a:pt x="0" y="946"/>
                </a:lnTo>
                <a:lnTo>
                  <a:pt x="1" y="963"/>
                </a:lnTo>
                <a:lnTo>
                  <a:pt x="161" y="955"/>
                </a:lnTo>
                <a:lnTo>
                  <a:pt x="311" y="942"/>
                </a:lnTo>
                <a:lnTo>
                  <a:pt x="453" y="925"/>
                </a:lnTo>
                <a:lnTo>
                  <a:pt x="587" y="903"/>
                </a:lnTo>
                <a:lnTo>
                  <a:pt x="714" y="879"/>
                </a:lnTo>
                <a:lnTo>
                  <a:pt x="833" y="850"/>
                </a:lnTo>
                <a:lnTo>
                  <a:pt x="947" y="818"/>
                </a:lnTo>
                <a:lnTo>
                  <a:pt x="1053" y="784"/>
                </a:lnTo>
                <a:lnTo>
                  <a:pt x="1153" y="747"/>
                </a:lnTo>
                <a:lnTo>
                  <a:pt x="1249" y="710"/>
                </a:lnTo>
                <a:lnTo>
                  <a:pt x="1340" y="669"/>
                </a:lnTo>
                <a:lnTo>
                  <a:pt x="1427" y="627"/>
                </a:lnTo>
                <a:lnTo>
                  <a:pt x="1511" y="584"/>
                </a:lnTo>
                <a:lnTo>
                  <a:pt x="1591" y="541"/>
                </a:lnTo>
                <a:lnTo>
                  <a:pt x="1668" y="497"/>
                </a:lnTo>
                <a:lnTo>
                  <a:pt x="1742" y="453"/>
                </a:lnTo>
                <a:lnTo>
                  <a:pt x="1816" y="410"/>
                </a:lnTo>
                <a:lnTo>
                  <a:pt x="1889" y="367"/>
                </a:lnTo>
                <a:lnTo>
                  <a:pt x="1960" y="325"/>
                </a:lnTo>
                <a:lnTo>
                  <a:pt x="2031" y="284"/>
                </a:lnTo>
                <a:lnTo>
                  <a:pt x="2103" y="245"/>
                </a:lnTo>
                <a:lnTo>
                  <a:pt x="2176" y="209"/>
                </a:lnTo>
                <a:lnTo>
                  <a:pt x="2250" y="174"/>
                </a:lnTo>
                <a:lnTo>
                  <a:pt x="2325" y="142"/>
                </a:lnTo>
                <a:lnTo>
                  <a:pt x="2403" y="112"/>
                </a:lnTo>
                <a:lnTo>
                  <a:pt x="2484" y="86"/>
                </a:lnTo>
                <a:lnTo>
                  <a:pt x="2568" y="64"/>
                </a:lnTo>
                <a:lnTo>
                  <a:pt x="2656" y="46"/>
                </a:lnTo>
                <a:lnTo>
                  <a:pt x="2748" y="32"/>
                </a:lnTo>
                <a:lnTo>
                  <a:pt x="2845" y="22"/>
                </a:lnTo>
                <a:lnTo>
                  <a:pt x="2948" y="17"/>
                </a:lnTo>
                <a:lnTo>
                  <a:pt x="3056" y="18"/>
                </a:lnTo>
                <a:lnTo>
                  <a:pt x="3056" y="0"/>
                </a:lnTo>
              </a:path>
            </a:pathLst>
          </a:custGeom>
          <a:solidFill>
            <a:srgbClr val="FF00FF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l-GR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 rot="16200000">
            <a:off x="-395574" y="3488991"/>
            <a:ext cx="301364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762000" eaLnBrk="0" hangingPunct="0">
              <a:defRPr/>
            </a:pPr>
            <a:r>
              <a:rPr lang="el-GR" sz="2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Ενδοπεριτοναϊκός όγκος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6705600" y="1981200"/>
            <a:ext cx="2085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762000" eaLnBrk="0" hangingPunct="0">
              <a:defRPr/>
            </a:pPr>
            <a:r>
              <a:rPr lang="el-GR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Icodextrin 7.5%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6629400" y="3505200"/>
            <a:ext cx="22098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 defTabSz="762000" eaLnBrk="0" hangingPunct="0">
              <a:defRPr/>
            </a:pPr>
            <a:r>
              <a:rPr lang="el-GR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Όγκος Εισαγωγής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6019800" y="4495800"/>
            <a:ext cx="1838646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762000" eaLnBrk="0" hangingPunct="0">
              <a:defRPr/>
            </a:pPr>
            <a:r>
              <a:rPr lang="el-GR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1.36% Γλυκόζη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3886200" y="6019800"/>
            <a:ext cx="12192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 defTabSz="762000" eaLnBrk="0" hangingPunct="0">
              <a:defRPr/>
            </a:pPr>
            <a:r>
              <a:rPr lang="el-GR" sz="2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Ώρες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1752600" y="5334000"/>
            <a:ext cx="37029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762000" eaLnBrk="0" hangingPunct="0">
              <a:defRPr/>
            </a:pPr>
            <a:r>
              <a:rPr lang="el-GR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4038600" y="5410200"/>
            <a:ext cx="37029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762000" eaLnBrk="0" hangingPunct="0">
              <a:defRPr/>
            </a:pPr>
            <a:r>
              <a:rPr lang="el-GR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6</a:t>
            </a: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6248400" y="5410200"/>
            <a:ext cx="508153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762000" eaLnBrk="0" hangingPunct="0">
              <a:defRPr/>
            </a:pPr>
            <a:r>
              <a:rPr lang="el-GR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12</a:t>
            </a:r>
          </a:p>
        </p:txBody>
      </p:sp>
      <p:cxnSp>
        <p:nvCxnSpPr>
          <p:cNvPr id="20" name="Straight Arrow Connector 19"/>
          <p:cNvCxnSpPr>
            <a:endCxn id="7" idx="0"/>
          </p:cNvCxnSpPr>
          <p:nvPr/>
        </p:nvCxnSpPr>
        <p:spPr>
          <a:xfrm flipV="1">
            <a:off x="6400800" y="2181225"/>
            <a:ext cx="38100" cy="3152775"/>
          </a:xfrm>
          <a:prstGeom prst="straightConnector1">
            <a:avLst/>
          </a:prstGeom>
          <a:ln w="38100">
            <a:solidFill>
              <a:srgbClr val="DC3E55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105400" y="3757612"/>
            <a:ext cx="0" cy="155560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3557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1219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Μείωση σχηματισμού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AGEs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el-G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85" name="Group 4"/>
          <p:cNvGrpSpPr>
            <a:grpSpLocks/>
          </p:cNvGrpSpPr>
          <p:nvPr/>
        </p:nvGrpSpPr>
        <p:grpSpPr bwMode="auto">
          <a:xfrm>
            <a:off x="1253471" y="1525707"/>
            <a:ext cx="6137929" cy="4310063"/>
            <a:chOff x="1652" y="1057"/>
            <a:chExt cx="3582" cy="2524"/>
          </a:xfrm>
        </p:grpSpPr>
        <p:sp>
          <p:nvSpPr>
            <p:cNvPr id="86" name="Freeform 5"/>
            <p:cNvSpPr>
              <a:spLocks/>
            </p:cNvSpPr>
            <p:nvPr/>
          </p:nvSpPr>
          <p:spPr bwMode="auto">
            <a:xfrm>
              <a:off x="2315" y="3120"/>
              <a:ext cx="2919" cy="243"/>
            </a:xfrm>
            <a:custGeom>
              <a:avLst/>
              <a:gdLst>
                <a:gd name="T0" fmla="*/ 0 w 2530"/>
                <a:gd name="T1" fmla="*/ 184 h 184"/>
                <a:gd name="T2" fmla="*/ 197 w 2530"/>
                <a:gd name="T3" fmla="*/ 0 h 184"/>
                <a:gd name="T4" fmla="*/ 2530 w 2530"/>
                <a:gd name="T5" fmla="*/ 0 h 184"/>
                <a:gd name="T6" fmla="*/ 2333 w 2530"/>
                <a:gd name="T7" fmla="*/ 184 h 184"/>
                <a:gd name="T8" fmla="*/ 0 w 2530"/>
                <a:gd name="T9" fmla="*/ 184 h 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30"/>
                <a:gd name="T16" fmla="*/ 0 h 184"/>
                <a:gd name="T17" fmla="*/ 2530 w 2530"/>
                <a:gd name="T18" fmla="*/ 184 h 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30" h="184">
                  <a:moveTo>
                    <a:pt x="0" y="184"/>
                  </a:moveTo>
                  <a:lnTo>
                    <a:pt x="197" y="0"/>
                  </a:lnTo>
                  <a:lnTo>
                    <a:pt x="2530" y="0"/>
                  </a:lnTo>
                  <a:lnTo>
                    <a:pt x="2333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>
                <a:latin typeface="Comic Sans MS" pitchFamily="66" charset="0"/>
              </a:endParaRPr>
            </a:p>
          </p:txBody>
        </p:sp>
        <p:sp>
          <p:nvSpPr>
            <p:cNvPr id="87" name="Freeform 6"/>
            <p:cNvSpPr>
              <a:spLocks/>
            </p:cNvSpPr>
            <p:nvPr/>
          </p:nvSpPr>
          <p:spPr bwMode="auto">
            <a:xfrm>
              <a:off x="2315" y="1214"/>
              <a:ext cx="227" cy="2149"/>
            </a:xfrm>
            <a:custGeom>
              <a:avLst/>
              <a:gdLst>
                <a:gd name="T0" fmla="*/ 0 w 197"/>
                <a:gd name="T1" fmla="*/ 1627 h 1627"/>
                <a:gd name="T2" fmla="*/ 0 w 197"/>
                <a:gd name="T3" fmla="*/ 184 h 1627"/>
                <a:gd name="T4" fmla="*/ 197 w 197"/>
                <a:gd name="T5" fmla="*/ 0 h 1627"/>
                <a:gd name="T6" fmla="*/ 197 w 197"/>
                <a:gd name="T7" fmla="*/ 1443 h 1627"/>
                <a:gd name="T8" fmla="*/ 0 w 197"/>
                <a:gd name="T9" fmla="*/ 1627 h 16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"/>
                <a:gd name="T16" fmla="*/ 0 h 1627"/>
                <a:gd name="T17" fmla="*/ 197 w 197"/>
                <a:gd name="T18" fmla="*/ 1627 h 16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" h="1627">
                  <a:moveTo>
                    <a:pt x="0" y="1627"/>
                  </a:moveTo>
                  <a:lnTo>
                    <a:pt x="0" y="184"/>
                  </a:lnTo>
                  <a:lnTo>
                    <a:pt x="197" y="0"/>
                  </a:lnTo>
                  <a:lnTo>
                    <a:pt x="197" y="1443"/>
                  </a:lnTo>
                  <a:lnTo>
                    <a:pt x="0" y="1627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>
                <a:latin typeface="Comic Sans MS" pitchFamily="66" charset="0"/>
              </a:endParaRPr>
            </a:p>
          </p:txBody>
        </p:sp>
        <p:sp>
          <p:nvSpPr>
            <p:cNvPr id="88" name="Rectangle 7"/>
            <p:cNvSpPr>
              <a:spLocks noChangeArrowheads="1"/>
            </p:cNvSpPr>
            <p:nvPr/>
          </p:nvSpPr>
          <p:spPr bwMode="auto">
            <a:xfrm>
              <a:off x="2542" y="1214"/>
              <a:ext cx="2692" cy="1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Comic Sans MS" pitchFamily="66" charset="0"/>
              </a:endParaRPr>
            </a:p>
          </p:txBody>
        </p:sp>
        <p:sp>
          <p:nvSpPr>
            <p:cNvPr id="89" name="Freeform 8"/>
            <p:cNvSpPr>
              <a:spLocks/>
            </p:cNvSpPr>
            <p:nvPr/>
          </p:nvSpPr>
          <p:spPr bwMode="auto">
            <a:xfrm>
              <a:off x="2315" y="3120"/>
              <a:ext cx="2919" cy="243"/>
            </a:xfrm>
            <a:custGeom>
              <a:avLst/>
              <a:gdLst>
                <a:gd name="T0" fmla="*/ 0 w 668"/>
                <a:gd name="T1" fmla="*/ 40 h 40"/>
                <a:gd name="T2" fmla="*/ 52 w 668"/>
                <a:gd name="T3" fmla="*/ 0 h 40"/>
                <a:gd name="T4" fmla="*/ 668 w 668"/>
                <a:gd name="T5" fmla="*/ 0 h 40"/>
                <a:gd name="T6" fmla="*/ 0 60000 65536"/>
                <a:gd name="T7" fmla="*/ 0 60000 65536"/>
                <a:gd name="T8" fmla="*/ 0 60000 65536"/>
                <a:gd name="T9" fmla="*/ 0 w 668"/>
                <a:gd name="T10" fmla="*/ 0 h 40"/>
                <a:gd name="T11" fmla="*/ 668 w 668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8" h="40">
                  <a:moveTo>
                    <a:pt x="0" y="40"/>
                  </a:moveTo>
                  <a:lnTo>
                    <a:pt x="52" y="0"/>
                  </a:lnTo>
                  <a:lnTo>
                    <a:pt x="66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latin typeface="Comic Sans MS" pitchFamily="66" charset="0"/>
              </a:endParaRPr>
            </a:p>
          </p:txBody>
        </p:sp>
        <p:sp>
          <p:nvSpPr>
            <p:cNvPr id="90" name="Freeform 9"/>
            <p:cNvSpPr>
              <a:spLocks/>
            </p:cNvSpPr>
            <p:nvPr/>
          </p:nvSpPr>
          <p:spPr bwMode="auto">
            <a:xfrm>
              <a:off x="2315" y="2738"/>
              <a:ext cx="2919" cy="243"/>
            </a:xfrm>
            <a:custGeom>
              <a:avLst/>
              <a:gdLst>
                <a:gd name="T0" fmla="*/ 0 w 668"/>
                <a:gd name="T1" fmla="*/ 40 h 40"/>
                <a:gd name="T2" fmla="*/ 52 w 668"/>
                <a:gd name="T3" fmla="*/ 0 h 40"/>
                <a:gd name="T4" fmla="*/ 668 w 668"/>
                <a:gd name="T5" fmla="*/ 0 h 40"/>
                <a:gd name="T6" fmla="*/ 0 60000 65536"/>
                <a:gd name="T7" fmla="*/ 0 60000 65536"/>
                <a:gd name="T8" fmla="*/ 0 60000 65536"/>
                <a:gd name="T9" fmla="*/ 0 w 668"/>
                <a:gd name="T10" fmla="*/ 0 h 40"/>
                <a:gd name="T11" fmla="*/ 668 w 668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8" h="40">
                  <a:moveTo>
                    <a:pt x="0" y="40"/>
                  </a:moveTo>
                  <a:lnTo>
                    <a:pt x="52" y="0"/>
                  </a:lnTo>
                  <a:lnTo>
                    <a:pt x="66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latin typeface="Comic Sans MS" pitchFamily="66" charset="0"/>
              </a:endParaRPr>
            </a:p>
          </p:txBody>
        </p:sp>
        <p:sp>
          <p:nvSpPr>
            <p:cNvPr id="91" name="Freeform 10"/>
            <p:cNvSpPr>
              <a:spLocks/>
            </p:cNvSpPr>
            <p:nvPr/>
          </p:nvSpPr>
          <p:spPr bwMode="auto">
            <a:xfrm>
              <a:off x="2315" y="2355"/>
              <a:ext cx="2919" cy="243"/>
            </a:xfrm>
            <a:custGeom>
              <a:avLst/>
              <a:gdLst>
                <a:gd name="T0" fmla="*/ 0 w 668"/>
                <a:gd name="T1" fmla="*/ 40 h 40"/>
                <a:gd name="T2" fmla="*/ 52 w 668"/>
                <a:gd name="T3" fmla="*/ 0 h 40"/>
                <a:gd name="T4" fmla="*/ 668 w 668"/>
                <a:gd name="T5" fmla="*/ 0 h 40"/>
                <a:gd name="T6" fmla="*/ 0 60000 65536"/>
                <a:gd name="T7" fmla="*/ 0 60000 65536"/>
                <a:gd name="T8" fmla="*/ 0 60000 65536"/>
                <a:gd name="T9" fmla="*/ 0 w 668"/>
                <a:gd name="T10" fmla="*/ 0 h 40"/>
                <a:gd name="T11" fmla="*/ 668 w 668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8" h="40">
                  <a:moveTo>
                    <a:pt x="0" y="40"/>
                  </a:moveTo>
                  <a:lnTo>
                    <a:pt x="52" y="0"/>
                  </a:lnTo>
                  <a:lnTo>
                    <a:pt x="66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latin typeface="Comic Sans MS" pitchFamily="66" charset="0"/>
              </a:endParaRPr>
            </a:p>
          </p:txBody>
        </p:sp>
        <p:sp>
          <p:nvSpPr>
            <p:cNvPr id="92" name="Freeform 11"/>
            <p:cNvSpPr>
              <a:spLocks/>
            </p:cNvSpPr>
            <p:nvPr/>
          </p:nvSpPr>
          <p:spPr bwMode="auto">
            <a:xfrm>
              <a:off x="2315" y="1979"/>
              <a:ext cx="2919" cy="243"/>
            </a:xfrm>
            <a:custGeom>
              <a:avLst/>
              <a:gdLst>
                <a:gd name="T0" fmla="*/ 0 w 668"/>
                <a:gd name="T1" fmla="*/ 40 h 40"/>
                <a:gd name="T2" fmla="*/ 52 w 668"/>
                <a:gd name="T3" fmla="*/ 0 h 40"/>
                <a:gd name="T4" fmla="*/ 668 w 668"/>
                <a:gd name="T5" fmla="*/ 0 h 40"/>
                <a:gd name="T6" fmla="*/ 0 60000 65536"/>
                <a:gd name="T7" fmla="*/ 0 60000 65536"/>
                <a:gd name="T8" fmla="*/ 0 60000 65536"/>
                <a:gd name="T9" fmla="*/ 0 w 668"/>
                <a:gd name="T10" fmla="*/ 0 h 40"/>
                <a:gd name="T11" fmla="*/ 668 w 668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8" h="40">
                  <a:moveTo>
                    <a:pt x="0" y="40"/>
                  </a:moveTo>
                  <a:lnTo>
                    <a:pt x="52" y="0"/>
                  </a:lnTo>
                  <a:lnTo>
                    <a:pt x="66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latin typeface="Comic Sans MS" pitchFamily="66" charset="0"/>
              </a:endParaRPr>
            </a:p>
          </p:txBody>
        </p:sp>
        <p:sp>
          <p:nvSpPr>
            <p:cNvPr id="93" name="Freeform 12"/>
            <p:cNvSpPr>
              <a:spLocks/>
            </p:cNvSpPr>
            <p:nvPr/>
          </p:nvSpPr>
          <p:spPr bwMode="auto">
            <a:xfrm>
              <a:off x="2315" y="1597"/>
              <a:ext cx="2919" cy="242"/>
            </a:xfrm>
            <a:custGeom>
              <a:avLst/>
              <a:gdLst>
                <a:gd name="T0" fmla="*/ 0 w 668"/>
                <a:gd name="T1" fmla="*/ 40 h 40"/>
                <a:gd name="T2" fmla="*/ 52 w 668"/>
                <a:gd name="T3" fmla="*/ 0 h 40"/>
                <a:gd name="T4" fmla="*/ 668 w 668"/>
                <a:gd name="T5" fmla="*/ 0 h 40"/>
                <a:gd name="T6" fmla="*/ 0 60000 65536"/>
                <a:gd name="T7" fmla="*/ 0 60000 65536"/>
                <a:gd name="T8" fmla="*/ 0 60000 65536"/>
                <a:gd name="T9" fmla="*/ 0 w 668"/>
                <a:gd name="T10" fmla="*/ 0 h 40"/>
                <a:gd name="T11" fmla="*/ 668 w 668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8" h="40">
                  <a:moveTo>
                    <a:pt x="0" y="40"/>
                  </a:moveTo>
                  <a:lnTo>
                    <a:pt x="52" y="0"/>
                  </a:lnTo>
                  <a:lnTo>
                    <a:pt x="66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latin typeface="Comic Sans MS" pitchFamily="66" charset="0"/>
              </a:endParaRPr>
            </a:p>
          </p:txBody>
        </p:sp>
        <p:sp>
          <p:nvSpPr>
            <p:cNvPr id="94" name="Freeform 13"/>
            <p:cNvSpPr>
              <a:spLocks/>
            </p:cNvSpPr>
            <p:nvPr/>
          </p:nvSpPr>
          <p:spPr bwMode="auto">
            <a:xfrm>
              <a:off x="2315" y="1214"/>
              <a:ext cx="2919" cy="243"/>
            </a:xfrm>
            <a:custGeom>
              <a:avLst/>
              <a:gdLst>
                <a:gd name="T0" fmla="*/ 0 w 668"/>
                <a:gd name="T1" fmla="*/ 40 h 40"/>
                <a:gd name="T2" fmla="*/ 52 w 668"/>
                <a:gd name="T3" fmla="*/ 0 h 40"/>
                <a:gd name="T4" fmla="*/ 668 w 668"/>
                <a:gd name="T5" fmla="*/ 0 h 40"/>
                <a:gd name="T6" fmla="*/ 0 60000 65536"/>
                <a:gd name="T7" fmla="*/ 0 60000 65536"/>
                <a:gd name="T8" fmla="*/ 0 60000 65536"/>
                <a:gd name="T9" fmla="*/ 0 w 668"/>
                <a:gd name="T10" fmla="*/ 0 h 40"/>
                <a:gd name="T11" fmla="*/ 668 w 668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8" h="40">
                  <a:moveTo>
                    <a:pt x="0" y="40"/>
                  </a:moveTo>
                  <a:lnTo>
                    <a:pt x="52" y="0"/>
                  </a:lnTo>
                  <a:lnTo>
                    <a:pt x="66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latin typeface="Comic Sans MS" pitchFamily="66" charset="0"/>
              </a:endParaRPr>
            </a:p>
          </p:txBody>
        </p:sp>
        <p:sp>
          <p:nvSpPr>
            <p:cNvPr id="95" name="Freeform 14"/>
            <p:cNvSpPr>
              <a:spLocks/>
            </p:cNvSpPr>
            <p:nvPr/>
          </p:nvSpPr>
          <p:spPr bwMode="auto">
            <a:xfrm>
              <a:off x="2315" y="3120"/>
              <a:ext cx="2919" cy="243"/>
            </a:xfrm>
            <a:custGeom>
              <a:avLst/>
              <a:gdLst>
                <a:gd name="T0" fmla="*/ 2530 w 2530"/>
                <a:gd name="T1" fmla="*/ 0 h 184"/>
                <a:gd name="T2" fmla="*/ 2333 w 2530"/>
                <a:gd name="T3" fmla="*/ 184 h 184"/>
                <a:gd name="T4" fmla="*/ 0 w 2530"/>
                <a:gd name="T5" fmla="*/ 184 h 184"/>
                <a:gd name="T6" fmla="*/ 197 w 2530"/>
                <a:gd name="T7" fmla="*/ 0 h 184"/>
                <a:gd name="T8" fmla="*/ 2530 w 2530"/>
                <a:gd name="T9" fmla="*/ 0 h 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30"/>
                <a:gd name="T16" fmla="*/ 0 h 184"/>
                <a:gd name="T17" fmla="*/ 2530 w 2530"/>
                <a:gd name="T18" fmla="*/ 184 h 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30" h="184">
                  <a:moveTo>
                    <a:pt x="2530" y="0"/>
                  </a:moveTo>
                  <a:lnTo>
                    <a:pt x="2333" y="184"/>
                  </a:lnTo>
                  <a:lnTo>
                    <a:pt x="0" y="184"/>
                  </a:lnTo>
                  <a:lnTo>
                    <a:pt x="197" y="0"/>
                  </a:lnTo>
                  <a:lnTo>
                    <a:pt x="253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latin typeface="Comic Sans MS" pitchFamily="66" charset="0"/>
              </a:endParaRPr>
            </a:p>
          </p:txBody>
        </p:sp>
        <p:sp>
          <p:nvSpPr>
            <p:cNvPr id="96" name="Freeform 15"/>
            <p:cNvSpPr>
              <a:spLocks/>
            </p:cNvSpPr>
            <p:nvPr/>
          </p:nvSpPr>
          <p:spPr bwMode="auto">
            <a:xfrm>
              <a:off x="2315" y="1214"/>
              <a:ext cx="227" cy="2149"/>
            </a:xfrm>
            <a:custGeom>
              <a:avLst/>
              <a:gdLst>
                <a:gd name="T0" fmla="*/ 0 w 197"/>
                <a:gd name="T1" fmla="*/ 1627 h 1627"/>
                <a:gd name="T2" fmla="*/ 0 w 197"/>
                <a:gd name="T3" fmla="*/ 184 h 1627"/>
                <a:gd name="T4" fmla="*/ 197 w 197"/>
                <a:gd name="T5" fmla="*/ 0 h 1627"/>
                <a:gd name="T6" fmla="*/ 197 w 197"/>
                <a:gd name="T7" fmla="*/ 1443 h 1627"/>
                <a:gd name="T8" fmla="*/ 0 w 197"/>
                <a:gd name="T9" fmla="*/ 1627 h 16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"/>
                <a:gd name="T16" fmla="*/ 0 h 1627"/>
                <a:gd name="T17" fmla="*/ 197 w 197"/>
                <a:gd name="T18" fmla="*/ 1627 h 16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" h="1627">
                  <a:moveTo>
                    <a:pt x="0" y="1627"/>
                  </a:moveTo>
                  <a:lnTo>
                    <a:pt x="0" y="184"/>
                  </a:lnTo>
                  <a:lnTo>
                    <a:pt x="197" y="0"/>
                  </a:lnTo>
                  <a:lnTo>
                    <a:pt x="197" y="1443"/>
                  </a:lnTo>
                  <a:lnTo>
                    <a:pt x="0" y="1627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latin typeface="Comic Sans MS" pitchFamily="66" charset="0"/>
              </a:endParaRPr>
            </a:p>
          </p:txBody>
        </p:sp>
        <p:sp>
          <p:nvSpPr>
            <p:cNvPr id="97" name="Rectangle 16"/>
            <p:cNvSpPr>
              <a:spLocks noChangeArrowheads="1"/>
            </p:cNvSpPr>
            <p:nvPr/>
          </p:nvSpPr>
          <p:spPr bwMode="auto">
            <a:xfrm>
              <a:off x="2542" y="1214"/>
              <a:ext cx="2692" cy="190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Comic Sans MS" pitchFamily="66" charset="0"/>
              </a:endParaRPr>
            </a:p>
          </p:txBody>
        </p:sp>
        <p:sp>
          <p:nvSpPr>
            <p:cNvPr id="98" name="Freeform 17"/>
            <p:cNvSpPr>
              <a:spLocks/>
            </p:cNvSpPr>
            <p:nvPr/>
          </p:nvSpPr>
          <p:spPr bwMode="auto">
            <a:xfrm>
              <a:off x="3246" y="1269"/>
              <a:ext cx="231" cy="2094"/>
            </a:xfrm>
            <a:custGeom>
              <a:avLst/>
              <a:gdLst>
                <a:gd name="T0" fmla="*/ 0 w 200"/>
                <a:gd name="T1" fmla="*/ 1586 h 1586"/>
                <a:gd name="T2" fmla="*/ 0 w 200"/>
                <a:gd name="T3" fmla="*/ 184 h 1586"/>
                <a:gd name="T4" fmla="*/ 200 w 200"/>
                <a:gd name="T5" fmla="*/ 0 h 1586"/>
                <a:gd name="T6" fmla="*/ 200 w 200"/>
                <a:gd name="T7" fmla="*/ 1402 h 1586"/>
                <a:gd name="T8" fmla="*/ 0 w 200"/>
                <a:gd name="T9" fmla="*/ 1586 h 15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1586"/>
                <a:gd name="T17" fmla="*/ 200 w 200"/>
                <a:gd name="T18" fmla="*/ 1586 h 15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1586">
                  <a:moveTo>
                    <a:pt x="0" y="1586"/>
                  </a:moveTo>
                  <a:lnTo>
                    <a:pt x="0" y="184"/>
                  </a:lnTo>
                  <a:lnTo>
                    <a:pt x="200" y="0"/>
                  </a:lnTo>
                  <a:lnTo>
                    <a:pt x="200" y="1402"/>
                  </a:lnTo>
                  <a:lnTo>
                    <a:pt x="0" y="1586"/>
                  </a:lnTo>
                  <a:close/>
                </a:path>
              </a:pathLst>
            </a:custGeom>
            <a:solidFill>
              <a:srgbClr val="008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latin typeface="Comic Sans MS" pitchFamily="66" charset="0"/>
              </a:endParaRPr>
            </a:p>
          </p:txBody>
        </p:sp>
        <p:sp>
          <p:nvSpPr>
            <p:cNvPr id="99" name="Rectangle 18"/>
            <p:cNvSpPr>
              <a:spLocks noChangeArrowheads="1"/>
            </p:cNvSpPr>
            <p:nvPr/>
          </p:nvSpPr>
          <p:spPr bwMode="auto">
            <a:xfrm>
              <a:off x="2726" y="1512"/>
              <a:ext cx="520" cy="1851"/>
            </a:xfrm>
            <a:prstGeom prst="rect">
              <a:avLst/>
            </a:prstGeom>
            <a:solidFill>
              <a:srgbClr val="339966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Comic Sans MS" pitchFamily="66" charset="0"/>
              </a:endParaRPr>
            </a:p>
          </p:txBody>
        </p:sp>
        <p:sp>
          <p:nvSpPr>
            <p:cNvPr id="100" name="Freeform 19"/>
            <p:cNvSpPr>
              <a:spLocks/>
            </p:cNvSpPr>
            <p:nvPr/>
          </p:nvSpPr>
          <p:spPr bwMode="auto">
            <a:xfrm>
              <a:off x="2726" y="1269"/>
              <a:ext cx="751" cy="243"/>
            </a:xfrm>
            <a:custGeom>
              <a:avLst/>
              <a:gdLst>
                <a:gd name="T0" fmla="*/ 451 w 651"/>
                <a:gd name="T1" fmla="*/ 184 h 184"/>
                <a:gd name="T2" fmla="*/ 651 w 651"/>
                <a:gd name="T3" fmla="*/ 0 h 184"/>
                <a:gd name="T4" fmla="*/ 201 w 651"/>
                <a:gd name="T5" fmla="*/ 0 h 184"/>
                <a:gd name="T6" fmla="*/ 0 w 651"/>
                <a:gd name="T7" fmla="*/ 184 h 184"/>
                <a:gd name="T8" fmla="*/ 451 w 651"/>
                <a:gd name="T9" fmla="*/ 184 h 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1"/>
                <a:gd name="T16" fmla="*/ 0 h 184"/>
                <a:gd name="T17" fmla="*/ 651 w 651"/>
                <a:gd name="T18" fmla="*/ 184 h 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1" h="184">
                  <a:moveTo>
                    <a:pt x="451" y="184"/>
                  </a:moveTo>
                  <a:lnTo>
                    <a:pt x="651" y="0"/>
                  </a:lnTo>
                  <a:lnTo>
                    <a:pt x="201" y="0"/>
                  </a:lnTo>
                  <a:lnTo>
                    <a:pt x="0" y="184"/>
                  </a:lnTo>
                  <a:lnTo>
                    <a:pt x="451" y="184"/>
                  </a:lnTo>
                  <a:close/>
                </a:path>
              </a:pathLst>
            </a:custGeom>
            <a:solidFill>
              <a:srgbClr val="339966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latin typeface="Comic Sans MS" pitchFamily="66" charset="0"/>
              </a:endParaRPr>
            </a:p>
          </p:txBody>
        </p:sp>
        <p:sp>
          <p:nvSpPr>
            <p:cNvPr id="101" name="Freeform 20"/>
            <p:cNvSpPr>
              <a:spLocks/>
            </p:cNvSpPr>
            <p:nvPr/>
          </p:nvSpPr>
          <p:spPr bwMode="auto">
            <a:xfrm>
              <a:off x="4591" y="2974"/>
              <a:ext cx="232" cy="389"/>
            </a:xfrm>
            <a:custGeom>
              <a:avLst/>
              <a:gdLst>
                <a:gd name="T0" fmla="*/ 0 w 201"/>
                <a:gd name="T1" fmla="*/ 294 h 294"/>
                <a:gd name="T2" fmla="*/ 0 w 201"/>
                <a:gd name="T3" fmla="*/ 179 h 294"/>
                <a:gd name="T4" fmla="*/ 201 w 201"/>
                <a:gd name="T5" fmla="*/ 0 h 294"/>
                <a:gd name="T6" fmla="*/ 201 w 201"/>
                <a:gd name="T7" fmla="*/ 110 h 294"/>
                <a:gd name="T8" fmla="*/ 0 w 201"/>
                <a:gd name="T9" fmla="*/ 294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294"/>
                <a:gd name="T17" fmla="*/ 201 w 201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294">
                  <a:moveTo>
                    <a:pt x="0" y="294"/>
                  </a:moveTo>
                  <a:lnTo>
                    <a:pt x="0" y="179"/>
                  </a:lnTo>
                  <a:lnTo>
                    <a:pt x="201" y="0"/>
                  </a:lnTo>
                  <a:lnTo>
                    <a:pt x="201" y="110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rgbClr val="80008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latin typeface="Comic Sans MS" pitchFamily="66" charset="0"/>
              </a:endParaRPr>
            </a:p>
          </p:txBody>
        </p:sp>
        <p:sp>
          <p:nvSpPr>
            <p:cNvPr id="102" name="Rectangle 21"/>
            <p:cNvSpPr>
              <a:spLocks noChangeArrowheads="1"/>
            </p:cNvSpPr>
            <p:nvPr/>
          </p:nvSpPr>
          <p:spPr bwMode="auto">
            <a:xfrm>
              <a:off x="4072" y="3211"/>
              <a:ext cx="519" cy="152"/>
            </a:xfrm>
            <a:prstGeom prst="rect">
              <a:avLst/>
            </a:prstGeom>
            <a:solidFill>
              <a:srgbClr val="FF00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latin typeface="Comic Sans MS" pitchFamily="66" charset="0"/>
              </a:endParaRPr>
            </a:p>
          </p:txBody>
        </p:sp>
        <p:sp>
          <p:nvSpPr>
            <p:cNvPr id="103" name="Freeform 22"/>
            <p:cNvSpPr>
              <a:spLocks/>
            </p:cNvSpPr>
            <p:nvPr/>
          </p:nvSpPr>
          <p:spPr bwMode="auto">
            <a:xfrm>
              <a:off x="4072" y="2974"/>
              <a:ext cx="751" cy="237"/>
            </a:xfrm>
            <a:custGeom>
              <a:avLst/>
              <a:gdLst>
                <a:gd name="T0" fmla="*/ 450 w 651"/>
                <a:gd name="T1" fmla="*/ 179 h 179"/>
                <a:gd name="T2" fmla="*/ 651 w 651"/>
                <a:gd name="T3" fmla="*/ 0 h 179"/>
                <a:gd name="T4" fmla="*/ 200 w 651"/>
                <a:gd name="T5" fmla="*/ 0 h 179"/>
                <a:gd name="T6" fmla="*/ 0 w 651"/>
                <a:gd name="T7" fmla="*/ 179 h 179"/>
                <a:gd name="T8" fmla="*/ 450 w 651"/>
                <a:gd name="T9" fmla="*/ 179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1"/>
                <a:gd name="T16" fmla="*/ 0 h 179"/>
                <a:gd name="T17" fmla="*/ 651 w 651"/>
                <a:gd name="T18" fmla="*/ 179 h 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1" h="179">
                  <a:moveTo>
                    <a:pt x="450" y="179"/>
                  </a:moveTo>
                  <a:lnTo>
                    <a:pt x="651" y="0"/>
                  </a:lnTo>
                  <a:lnTo>
                    <a:pt x="200" y="0"/>
                  </a:lnTo>
                  <a:lnTo>
                    <a:pt x="0" y="179"/>
                  </a:lnTo>
                  <a:lnTo>
                    <a:pt x="450" y="179"/>
                  </a:lnTo>
                  <a:close/>
                </a:path>
              </a:pathLst>
            </a:custGeom>
            <a:solidFill>
              <a:srgbClr val="FF00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latin typeface="Comic Sans MS" pitchFamily="66" charset="0"/>
              </a:endParaRPr>
            </a:p>
          </p:txBody>
        </p:sp>
        <p:sp>
          <p:nvSpPr>
            <p:cNvPr id="104" name="Line 23"/>
            <p:cNvSpPr>
              <a:spLocks noChangeShapeType="1"/>
            </p:cNvSpPr>
            <p:nvPr/>
          </p:nvSpPr>
          <p:spPr bwMode="auto">
            <a:xfrm flipV="1">
              <a:off x="2315" y="1457"/>
              <a:ext cx="1" cy="190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latin typeface="Comic Sans MS" pitchFamily="66" charset="0"/>
              </a:endParaRPr>
            </a:p>
          </p:txBody>
        </p:sp>
        <p:sp>
          <p:nvSpPr>
            <p:cNvPr id="105" name="Line 24"/>
            <p:cNvSpPr>
              <a:spLocks noChangeShapeType="1"/>
            </p:cNvSpPr>
            <p:nvPr/>
          </p:nvSpPr>
          <p:spPr bwMode="auto">
            <a:xfrm flipH="1">
              <a:off x="2293" y="3363"/>
              <a:ext cx="2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latin typeface="Comic Sans MS" pitchFamily="66" charset="0"/>
              </a:endParaRPr>
            </a:p>
          </p:txBody>
        </p:sp>
        <p:sp>
          <p:nvSpPr>
            <p:cNvPr id="106" name="Line 25"/>
            <p:cNvSpPr>
              <a:spLocks noChangeShapeType="1"/>
            </p:cNvSpPr>
            <p:nvPr/>
          </p:nvSpPr>
          <p:spPr bwMode="auto">
            <a:xfrm flipH="1">
              <a:off x="2293" y="2981"/>
              <a:ext cx="2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latin typeface="Comic Sans MS" pitchFamily="66" charset="0"/>
              </a:endParaRPr>
            </a:p>
          </p:txBody>
        </p:sp>
        <p:sp>
          <p:nvSpPr>
            <p:cNvPr id="107" name="Line 26"/>
            <p:cNvSpPr>
              <a:spLocks noChangeShapeType="1"/>
            </p:cNvSpPr>
            <p:nvPr/>
          </p:nvSpPr>
          <p:spPr bwMode="auto">
            <a:xfrm flipH="1">
              <a:off x="2293" y="2598"/>
              <a:ext cx="2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latin typeface="Comic Sans MS" pitchFamily="66" charset="0"/>
              </a:endParaRPr>
            </a:p>
          </p:txBody>
        </p:sp>
        <p:sp>
          <p:nvSpPr>
            <p:cNvPr id="108" name="Line 27"/>
            <p:cNvSpPr>
              <a:spLocks noChangeShapeType="1"/>
            </p:cNvSpPr>
            <p:nvPr/>
          </p:nvSpPr>
          <p:spPr bwMode="auto">
            <a:xfrm flipH="1">
              <a:off x="2293" y="2222"/>
              <a:ext cx="2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latin typeface="Comic Sans MS" pitchFamily="66" charset="0"/>
              </a:endParaRPr>
            </a:p>
          </p:txBody>
        </p:sp>
        <p:sp>
          <p:nvSpPr>
            <p:cNvPr id="109" name="Line 28"/>
            <p:cNvSpPr>
              <a:spLocks noChangeShapeType="1"/>
            </p:cNvSpPr>
            <p:nvPr/>
          </p:nvSpPr>
          <p:spPr bwMode="auto">
            <a:xfrm flipH="1">
              <a:off x="2293" y="1839"/>
              <a:ext cx="2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latin typeface="Comic Sans MS" pitchFamily="66" charset="0"/>
              </a:endParaRPr>
            </a:p>
          </p:txBody>
        </p:sp>
        <p:sp>
          <p:nvSpPr>
            <p:cNvPr id="110" name="Line 29"/>
            <p:cNvSpPr>
              <a:spLocks noChangeShapeType="1"/>
            </p:cNvSpPr>
            <p:nvPr/>
          </p:nvSpPr>
          <p:spPr bwMode="auto">
            <a:xfrm flipH="1">
              <a:off x="2293" y="1457"/>
              <a:ext cx="2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latin typeface="Comic Sans MS" pitchFamily="66" charset="0"/>
              </a:endParaRPr>
            </a:p>
          </p:txBody>
        </p:sp>
        <p:sp>
          <p:nvSpPr>
            <p:cNvPr id="111" name="Rectangle 30"/>
            <p:cNvSpPr>
              <a:spLocks noChangeArrowheads="1"/>
            </p:cNvSpPr>
            <p:nvPr/>
          </p:nvSpPr>
          <p:spPr bwMode="auto">
            <a:xfrm>
              <a:off x="2218" y="3278"/>
              <a:ext cx="7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GB" sz="1600" b="1" dirty="0">
                  <a:solidFill>
                    <a:srgbClr val="FF0066"/>
                  </a:solidFill>
                  <a:latin typeface="Comic Sans MS" pitchFamily="66" charset="0"/>
                </a:rPr>
                <a:t>0</a:t>
              </a:r>
              <a:endParaRPr lang="en-GB" sz="1600" dirty="0">
                <a:solidFill>
                  <a:srgbClr val="FF0066"/>
                </a:solidFill>
                <a:latin typeface="Comic Sans MS" pitchFamily="66" charset="0"/>
              </a:endParaRPr>
            </a:p>
          </p:txBody>
        </p:sp>
        <p:sp>
          <p:nvSpPr>
            <p:cNvPr id="112" name="Rectangle 31"/>
            <p:cNvSpPr>
              <a:spLocks noChangeArrowheads="1"/>
            </p:cNvSpPr>
            <p:nvPr/>
          </p:nvSpPr>
          <p:spPr bwMode="auto">
            <a:xfrm>
              <a:off x="2162" y="2895"/>
              <a:ext cx="14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GB" sz="1600" b="1" dirty="0">
                  <a:solidFill>
                    <a:srgbClr val="FF0066"/>
                  </a:solidFill>
                  <a:latin typeface="Comic Sans MS" pitchFamily="66" charset="0"/>
                </a:rPr>
                <a:t>20</a:t>
              </a:r>
              <a:endParaRPr lang="en-GB" sz="1600" dirty="0">
                <a:solidFill>
                  <a:srgbClr val="FF0066"/>
                </a:solidFill>
                <a:latin typeface="Comic Sans MS" pitchFamily="66" charset="0"/>
              </a:endParaRPr>
            </a:p>
          </p:txBody>
        </p:sp>
        <p:sp>
          <p:nvSpPr>
            <p:cNvPr id="113" name="Rectangle 32"/>
            <p:cNvSpPr>
              <a:spLocks noChangeArrowheads="1"/>
            </p:cNvSpPr>
            <p:nvPr/>
          </p:nvSpPr>
          <p:spPr bwMode="auto">
            <a:xfrm>
              <a:off x="2162" y="2514"/>
              <a:ext cx="14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GB" sz="1600" b="1" dirty="0">
                  <a:solidFill>
                    <a:srgbClr val="FF0066"/>
                  </a:solidFill>
                  <a:latin typeface="Comic Sans MS" pitchFamily="66" charset="0"/>
                </a:rPr>
                <a:t>40</a:t>
              </a:r>
              <a:endParaRPr lang="en-GB" sz="1600" dirty="0">
                <a:solidFill>
                  <a:srgbClr val="FF0066"/>
                </a:solidFill>
                <a:latin typeface="Comic Sans MS" pitchFamily="66" charset="0"/>
              </a:endParaRPr>
            </a:p>
          </p:txBody>
        </p:sp>
        <p:sp>
          <p:nvSpPr>
            <p:cNvPr id="114" name="Rectangle 33"/>
            <p:cNvSpPr>
              <a:spLocks noChangeArrowheads="1"/>
            </p:cNvSpPr>
            <p:nvPr/>
          </p:nvSpPr>
          <p:spPr bwMode="auto">
            <a:xfrm>
              <a:off x="2162" y="2137"/>
              <a:ext cx="14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GB" sz="1600" b="1" dirty="0">
                  <a:solidFill>
                    <a:srgbClr val="FF0066"/>
                  </a:solidFill>
                  <a:latin typeface="Comic Sans MS" pitchFamily="66" charset="0"/>
                </a:rPr>
                <a:t>60</a:t>
              </a:r>
              <a:endParaRPr lang="en-GB" sz="1600" dirty="0">
                <a:solidFill>
                  <a:srgbClr val="FF0066"/>
                </a:solidFill>
                <a:latin typeface="Comic Sans MS" pitchFamily="66" charset="0"/>
              </a:endParaRPr>
            </a:p>
          </p:txBody>
        </p:sp>
        <p:sp>
          <p:nvSpPr>
            <p:cNvPr id="115" name="Rectangle 34"/>
            <p:cNvSpPr>
              <a:spLocks noChangeArrowheads="1"/>
            </p:cNvSpPr>
            <p:nvPr/>
          </p:nvSpPr>
          <p:spPr bwMode="auto">
            <a:xfrm>
              <a:off x="2162" y="1754"/>
              <a:ext cx="14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GB" sz="1600" b="1" dirty="0">
                  <a:solidFill>
                    <a:srgbClr val="FF0066"/>
                  </a:solidFill>
                  <a:latin typeface="Comic Sans MS" pitchFamily="66" charset="0"/>
                </a:rPr>
                <a:t>80</a:t>
              </a:r>
              <a:endParaRPr lang="en-GB" sz="1600" dirty="0">
                <a:solidFill>
                  <a:srgbClr val="FF0066"/>
                </a:solidFill>
                <a:latin typeface="Comic Sans MS" pitchFamily="66" charset="0"/>
              </a:endParaRPr>
            </a:p>
          </p:txBody>
        </p:sp>
        <p:sp>
          <p:nvSpPr>
            <p:cNvPr id="116" name="Rectangle 35"/>
            <p:cNvSpPr>
              <a:spLocks noChangeArrowheads="1"/>
            </p:cNvSpPr>
            <p:nvPr/>
          </p:nvSpPr>
          <p:spPr bwMode="auto">
            <a:xfrm>
              <a:off x="2046" y="1377"/>
              <a:ext cx="25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eaLnBrk="0" hangingPunct="0"/>
              <a:r>
                <a:rPr lang="en-GB" sz="1600" b="1" dirty="0">
                  <a:solidFill>
                    <a:srgbClr val="FF0066"/>
                  </a:solidFill>
                  <a:latin typeface="Comic Sans MS" pitchFamily="66" charset="0"/>
                </a:rPr>
                <a:t>100</a:t>
              </a:r>
              <a:endParaRPr lang="en-GB" sz="1600" dirty="0">
                <a:solidFill>
                  <a:srgbClr val="FF0066"/>
                </a:solidFill>
                <a:latin typeface="Comic Sans MS" pitchFamily="66" charset="0"/>
              </a:endParaRPr>
            </a:p>
          </p:txBody>
        </p:sp>
        <p:sp>
          <p:nvSpPr>
            <p:cNvPr id="117" name="Line 36"/>
            <p:cNvSpPr>
              <a:spLocks noChangeShapeType="1"/>
            </p:cNvSpPr>
            <p:nvPr/>
          </p:nvSpPr>
          <p:spPr bwMode="auto">
            <a:xfrm>
              <a:off x="2315" y="3363"/>
              <a:ext cx="269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latin typeface="Comic Sans MS" pitchFamily="66" charset="0"/>
              </a:endParaRPr>
            </a:p>
          </p:txBody>
        </p:sp>
        <p:sp>
          <p:nvSpPr>
            <p:cNvPr id="118" name="Line 37"/>
            <p:cNvSpPr>
              <a:spLocks noChangeShapeType="1"/>
            </p:cNvSpPr>
            <p:nvPr/>
          </p:nvSpPr>
          <p:spPr bwMode="auto">
            <a:xfrm>
              <a:off x="2315" y="3363"/>
              <a:ext cx="1" cy="3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latin typeface="Comic Sans MS" pitchFamily="66" charset="0"/>
              </a:endParaRPr>
            </a:p>
          </p:txBody>
        </p:sp>
        <p:sp>
          <p:nvSpPr>
            <p:cNvPr id="119" name="Line 38"/>
            <p:cNvSpPr>
              <a:spLocks noChangeShapeType="1"/>
            </p:cNvSpPr>
            <p:nvPr/>
          </p:nvSpPr>
          <p:spPr bwMode="auto">
            <a:xfrm>
              <a:off x="3660" y="3363"/>
              <a:ext cx="1" cy="3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latin typeface="Comic Sans MS" pitchFamily="66" charset="0"/>
              </a:endParaRPr>
            </a:p>
          </p:txBody>
        </p:sp>
        <p:sp>
          <p:nvSpPr>
            <p:cNvPr id="120" name="Line 39"/>
            <p:cNvSpPr>
              <a:spLocks noChangeShapeType="1"/>
            </p:cNvSpPr>
            <p:nvPr/>
          </p:nvSpPr>
          <p:spPr bwMode="auto">
            <a:xfrm>
              <a:off x="5007" y="3363"/>
              <a:ext cx="1" cy="3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latin typeface="Comic Sans MS" pitchFamily="66" charset="0"/>
              </a:endParaRPr>
            </a:p>
          </p:txBody>
        </p:sp>
        <p:sp>
          <p:nvSpPr>
            <p:cNvPr id="121" name="Rectangle 40"/>
            <p:cNvSpPr>
              <a:spLocks noChangeArrowheads="1"/>
            </p:cNvSpPr>
            <p:nvPr/>
          </p:nvSpPr>
          <p:spPr bwMode="auto">
            <a:xfrm>
              <a:off x="2625" y="3437"/>
              <a:ext cx="80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Γλυκόζη</a:t>
              </a:r>
              <a:r>
                <a:rPr lang="en-GB" sz="1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1.36%</a:t>
              </a:r>
            </a:p>
          </p:txBody>
        </p:sp>
        <p:sp>
          <p:nvSpPr>
            <p:cNvPr id="122" name="Rectangle 41"/>
            <p:cNvSpPr>
              <a:spLocks noChangeArrowheads="1"/>
            </p:cNvSpPr>
            <p:nvPr/>
          </p:nvSpPr>
          <p:spPr bwMode="auto">
            <a:xfrm>
              <a:off x="3958" y="3437"/>
              <a:ext cx="989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GB" sz="1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Icodextrin</a:t>
              </a:r>
              <a:r>
                <a:rPr lang="en-GB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7,5%</a:t>
              </a:r>
            </a:p>
          </p:txBody>
        </p:sp>
        <p:sp>
          <p:nvSpPr>
            <p:cNvPr id="123" name="Rectangle 42"/>
            <p:cNvSpPr>
              <a:spLocks noChangeArrowheads="1"/>
            </p:cNvSpPr>
            <p:nvPr/>
          </p:nvSpPr>
          <p:spPr bwMode="auto">
            <a:xfrm rot="16200000">
              <a:off x="738" y="1971"/>
              <a:ext cx="2138" cy="3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defTabSz="762000" eaLnBrk="0" hangingPunct="0">
                <a:lnSpc>
                  <a:spcPct val="210000"/>
                </a:lnSpc>
                <a:defRPr/>
              </a:pPr>
              <a:r>
                <a:rPr lang="en-US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% </a:t>
              </a:r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Γλυκοζυλιωμένη λευκωματίνη</a:t>
              </a:r>
              <a:endPara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24" name="Rectangle 43"/>
          <p:cNvSpPr>
            <a:spLocks noChangeArrowheads="1"/>
          </p:cNvSpPr>
          <p:nvPr/>
        </p:nvSpPr>
        <p:spPr bwMode="auto">
          <a:xfrm>
            <a:off x="6781800" y="6065838"/>
            <a:ext cx="2023311" cy="49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90000"/>
              </a:lnSpc>
              <a:defRPr/>
            </a:pPr>
            <a:r>
              <a:rPr lang="en-US" sz="16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Dawnay</a:t>
            </a:r>
            <a:r>
              <a:rPr lang="en-US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et al. 1997.</a:t>
            </a:r>
          </a:p>
        </p:txBody>
      </p:sp>
    </p:spTree>
    <p:extLst>
      <p:ext uri="{BB962C8B-B14F-4D97-AF65-F5344CB8AC3E}">
        <p14:creationId xmlns="" xmlns:p14="http://schemas.microsoft.com/office/powerpoint/2010/main" val="411094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00034" y="428604"/>
            <a:ext cx="7643866" cy="1219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Icodextrin</a:t>
            </a:r>
            <a:endParaRPr kumimoji="0" lang="el-GR" sz="5400" b="0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2143116"/>
            <a:ext cx="8072494" cy="317009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4000" dirty="0" smtClean="0">
                <a:solidFill>
                  <a:srgbClr val="FF0066"/>
                </a:solidFill>
                <a:latin typeface="Comic Sans MS" pitchFamily="66" charset="0"/>
              </a:rPr>
              <a:t>Ένα διάλυμα που προσφέρει </a:t>
            </a:r>
            <a:r>
              <a:rPr lang="el-GR" sz="4000" dirty="0" smtClean="0">
                <a:solidFill>
                  <a:srgbClr val="002060"/>
                </a:solidFill>
                <a:latin typeface="Comic Sans MS" pitchFamily="66" charset="0"/>
              </a:rPr>
              <a:t>καλή υπερδιήθηση</a:t>
            </a:r>
            <a:r>
              <a:rPr lang="el-GR" sz="4000" dirty="0" smtClean="0">
                <a:solidFill>
                  <a:srgbClr val="FF0066"/>
                </a:solidFill>
                <a:latin typeface="Comic Sans MS" pitchFamily="66" charset="0"/>
              </a:rPr>
              <a:t>, κατάλληλο για </a:t>
            </a:r>
            <a:r>
              <a:rPr lang="el-GR" sz="4000" dirty="0" smtClean="0">
                <a:solidFill>
                  <a:srgbClr val="002060"/>
                </a:solidFill>
                <a:latin typeface="Comic Sans MS" pitchFamily="66" charset="0"/>
              </a:rPr>
              <a:t>μακρά παραμονή</a:t>
            </a:r>
            <a:r>
              <a:rPr lang="el-GR" sz="4000" dirty="0" smtClean="0">
                <a:solidFill>
                  <a:srgbClr val="FF0066"/>
                </a:solidFill>
                <a:latin typeface="Comic Sans MS" pitchFamily="66" charset="0"/>
              </a:rPr>
              <a:t> στη Π.Κ., </a:t>
            </a:r>
            <a:r>
              <a:rPr lang="el-GR" sz="4000" dirty="0" smtClean="0">
                <a:solidFill>
                  <a:srgbClr val="002060"/>
                </a:solidFill>
                <a:latin typeface="Comic Sans MS" pitchFamily="66" charset="0"/>
              </a:rPr>
              <a:t>χωρίς αρκετά από τα γνωστά μειονεκτήματα της γλυκόζης.</a:t>
            </a:r>
            <a:endParaRPr lang="el-GR" sz="4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066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 rot="16200000">
            <a:off x="2085960" y="1914512"/>
            <a:ext cx="5029200" cy="4343400"/>
          </a:xfrm>
          <a:prstGeom prst="flowChartDelay">
            <a:avLst/>
          </a:prstGeom>
          <a:solidFill>
            <a:schemeClr val="bg2">
              <a:lumMod val="25000"/>
              <a:lumOff val="75000"/>
            </a:schemeClr>
          </a:solidFill>
          <a:ln w="57150" cmpd="thickThin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429000" y="5395898"/>
            <a:ext cx="2667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CH</a:t>
            </a:r>
            <a:r>
              <a:rPr lang="en-US" baseline="-25000">
                <a:latin typeface="Comic Sans MS" pitchFamily="66" charset="0"/>
              </a:rPr>
              <a:t>3</a:t>
            </a:r>
            <a:r>
              <a:rPr lang="en-US">
                <a:latin typeface="Comic Sans MS" pitchFamily="66" charset="0"/>
              </a:rPr>
              <a:t>CH(OH)COO</a:t>
            </a:r>
            <a:r>
              <a:rPr lang="en-US" sz="3200" baseline="30000">
                <a:latin typeface="Comic Sans MS" pitchFamily="66" charset="0"/>
              </a:rPr>
              <a:t>-</a:t>
            </a:r>
          </a:p>
          <a:p>
            <a:pPr algn="ctr">
              <a:spcBef>
                <a:spcPct val="50000"/>
              </a:spcBef>
            </a:pPr>
            <a:r>
              <a:rPr lang="en-US" sz="3200" baseline="30000">
                <a:latin typeface="Comic Sans MS" pitchFamily="66" charset="0"/>
              </a:rPr>
              <a:t>(</a:t>
            </a:r>
            <a:r>
              <a:rPr lang="el-GR" sz="3200" baseline="30000">
                <a:latin typeface="Comic Sans MS" pitchFamily="66" charset="0"/>
              </a:rPr>
              <a:t>γαλακτικά)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42844" y="214298"/>
            <a:ext cx="8786874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Διαλύματα ΠΚ με φυσιολογικό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pH</a:t>
            </a: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: προβλήματα</a:t>
            </a: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76600" y="2119298"/>
            <a:ext cx="6858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l-GR" b="1" dirty="0">
                <a:ln w="11430"/>
                <a:solidFill>
                  <a:srgbClr val="00602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Ν</a:t>
            </a:r>
            <a:r>
              <a:rPr lang="en-US" b="1" dirty="0">
                <a:ln w="11430"/>
                <a:solidFill>
                  <a:srgbClr val="00602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l-GR" b="1" baseline="30000" dirty="0">
                <a:ln w="11430"/>
                <a:solidFill>
                  <a:srgbClr val="00602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+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267200" y="2728898"/>
            <a:ext cx="762000" cy="4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ln w="11430"/>
                <a:solidFill>
                  <a:srgbClr val="00602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Cl</a:t>
            </a:r>
            <a:r>
              <a:rPr lang="en-US" sz="3200" b="1" baseline="30000" dirty="0">
                <a:ln w="11430"/>
                <a:solidFill>
                  <a:srgbClr val="00602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-</a:t>
            </a:r>
            <a:endParaRPr lang="el-GR" sz="3200" b="1" baseline="30000" dirty="0">
              <a:ln w="11430"/>
              <a:solidFill>
                <a:srgbClr val="00602B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34000" y="2119298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l-GR" b="1" dirty="0">
                <a:ln w="11430"/>
                <a:solidFill>
                  <a:srgbClr val="00602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Κ</a:t>
            </a:r>
            <a:r>
              <a:rPr lang="el-GR" b="1" baseline="30000" dirty="0">
                <a:ln w="11430"/>
                <a:solidFill>
                  <a:srgbClr val="00602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+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486400" y="3262298"/>
            <a:ext cx="9906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n w="11430"/>
                <a:solidFill>
                  <a:srgbClr val="00602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Ca</a:t>
            </a:r>
            <a:r>
              <a:rPr lang="en-US" b="1" baseline="30000" dirty="0">
                <a:ln w="11430"/>
                <a:solidFill>
                  <a:srgbClr val="00602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++</a:t>
            </a:r>
            <a:endParaRPr lang="el-GR" b="1" baseline="30000" dirty="0">
              <a:ln w="11430"/>
              <a:solidFill>
                <a:srgbClr val="00602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743200" y="3252773"/>
            <a:ext cx="9906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l-GR" b="1" dirty="0">
                <a:ln w="11430"/>
                <a:solidFill>
                  <a:srgbClr val="00602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Μ</a:t>
            </a:r>
            <a:r>
              <a:rPr lang="en-US" b="1" dirty="0">
                <a:ln w="11430"/>
                <a:solidFill>
                  <a:srgbClr val="00602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g</a:t>
            </a:r>
            <a:r>
              <a:rPr lang="en-US" b="1" baseline="30000" dirty="0">
                <a:ln w="11430"/>
                <a:solidFill>
                  <a:srgbClr val="00602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++</a:t>
            </a:r>
            <a:endParaRPr lang="el-GR" b="1" baseline="30000" dirty="0">
              <a:ln w="11430"/>
              <a:solidFill>
                <a:srgbClr val="00602B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0" name="AutoShape 10"/>
          <p:cNvCxnSpPr>
            <a:cxnSpLocks noChangeShapeType="1"/>
            <a:stCxn id="5" idx="1"/>
          </p:cNvCxnSpPr>
          <p:nvPr/>
        </p:nvCxnSpPr>
        <p:spPr bwMode="auto">
          <a:xfrm rot="10800000">
            <a:off x="1905000" y="1966900"/>
            <a:ext cx="1371600" cy="33706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" name="AutoShape 11"/>
          <p:cNvCxnSpPr>
            <a:cxnSpLocks noChangeShapeType="1"/>
            <a:stCxn id="7" idx="3"/>
          </p:cNvCxnSpPr>
          <p:nvPr/>
        </p:nvCxnSpPr>
        <p:spPr bwMode="auto">
          <a:xfrm flipV="1">
            <a:off x="5943600" y="1890699"/>
            <a:ext cx="1295400" cy="41326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" name="AutoShape 12"/>
          <p:cNvCxnSpPr>
            <a:cxnSpLocks noChangeShapeType="1"/>
            <a:stCxn id="6" idx="3"/>
          </p:cNvCxnSpPr>
          <p:nvPr/>
        </p:nvCxnSpPr>
        <p:spPr bwMode="auto">
          <a:xfrm flipV="1">
            <a:off x="5029200" y="2652699"/>
            <a:ext cx="1905000" cy="286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" name="AutoShape 13"/>
          <p:cNvCxnSpPr>
            <a:cxnSpLocks noChangeShapeType="1"/>
            <a:stCxn id="9" idx="1"/>
          </p:cNvCxnSpPr>
          <p:nvPr/>
        </p:nvCxnSpPr>
        <p:spPr bwMode="auto">
          <a:xfrm rot="10800000">
            <a:off x="1676400" y="3024175"/>
            <a:ext cx="1066800" cy="41326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04800" y="1585898"/>
            <a:ext cx="190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132-134 mmol/l</a:t>
            </a:r>
            <a:endParaRPr lang="el-GR" sz="2000">
              <a:latin typeface="Comic Sans MS" pitchFamily="66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52400" y="2576498"/>
            <a:ext cx="2133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0.25-0.75 mmol/l</a:t>
            </a:r>
            <a:endParaRPr lang="el-GR" sz="2000">
              <a:latin typeface="Comic Sans MS" pitchFamily="66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6934200" y="1662098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0-2 mmol/l</a:t>
            </a:r>
            <a:endParaRPr lang="el-GR" sz="2000">
              <a:latin typeface="Comic Sans MS" pitchFamily="66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6934200" y="2500298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95-106 mmol/l</a:t>
            </a:r>
            <a:endParaRPr lang="el-GR" sz="2000">
              <a:latin typeface="Comic Sans MS" pitchFamily="66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7239000" y="3262298"/>
            <a:ext cx="190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1.0-1.75 mmol/l</a:t>
            </a:r>
            <a:endParaRPr lang="el-GR" sz="2000">
              <a:latin typeface="Comic Sans MS" pitchFamily="66" charset="0"/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2971800" y="5395898"/>
            <a:ext cx="32766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>
              <a:latin typeface="Comic Sans MS" pitchFamily="66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895600" y="4100498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Γλυκόζη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(1.36-4.25 g/dl)</a:t>
            </a:r>
            <a:endParaRPr lang="el-GR" sz="2000" b="1" i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7239000" y="4252898"/>
            <a:ext cx="1295400" cy="784830"/>
          </a:xfrm>
          <a:prstGeom prst="rect">
            <a:avLst/>
          </a:prstGeom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CaCO</a:t>
            </a:r>
            <a:r>
              <a:rPr lang="en-US" baseline="-25000">
                <a:latin typeface="Comic Sans MS" pitchFamily="66" charset="0"/>
              </a:rPr>
              <a:t>3</a:t>
            </a:r>
            <a:endParaRPr lang="el-GR" baseline="-25000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MgCO</a:t>
            </a:r>
            <a:r>
              <a:rPr lang="en-US" baseline="-25000">
                <a:latin typeface="Comic Sans MS" pitchFamily="66" charset="0"/>
              </a:rPr>
              <a:t>3</a:t>
            </a:r>
          </a:p>
        </p:txBody>
      </p: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304769" y="4326717"/>
            <a:ext cx="2962275" cy="1985963"/>
            <a:chOff x="54" y="2438"/>
            <a:chExt cx="1866" cy="125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3" name="AutoShape 23"/>
            <p:cNvSpPr>
              <a:spLocks/>
            </p:cNvSpPr>
            <p:nvPr/>
          </p:nvSpPr>
          <p:spPr bwMode="auto">
            <a:xfrm>
              <a:off x="1872" y="2496"/>
              <a:ext cx="48" cy="528"/>
            </a:xfrm>
            <a:prstGeom prst="leftBrace">
              <a:avLst>
                <a:gd name="adj1" fmla="val 91667"/>
                <a:gd name="adj2" fmla="val 50000"/>
              </a:avLst>
            </a:prstGeom>
            <a:noFill/>
            <a:ln w="317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>
                <a:latin typeface="Comic Sans MS" pitchFamily="66" charset="0"/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H="1">
              <a:off x="1248" y="2754"/>
              <a:ext cx="576" cy="0"/>
            </a:xfrm>
            <a:prstGeom prst="line">
              <a:avLst/>
            </a:prstGeom>
            <a:noFill/>
            <a:ln w="38100">
              <a:noFill/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>
                <a:latin typeface="Comic Sans MS" pitchFamily="66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54" y="2438"/>
              <a:ext cx="1242" cy="83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2000" dirty="0">
                  <a:latin typeface="Comic Sans MS" pitchFamily="66" charset="0"/>
                </a:rPr>
                <a:t>Καραμελλοποίηση κατά την θερμική αποστείρωση</a:t>
              </a: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H="1">
              <a:off x="1056" y="2784"/>
              <a:ext cx="768" cy="768"/>
            </a:xfrm>
            <a:prstGeom prst="line">
              <a:avLst/>
            </a:prstGeom>
            <a:noFill/>
            <a:ln w="34925">
              <a:noFill/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>
                <a:latin typeface="Comic Sans MS" pitchFamily="66" charset="0"/>
              </a:endParaRPr>
            </a:p>
          </p:txBody>
        </p:sp>
        <p:grpSp>
          <p:nvGrpSpPr>
            <p:cNvPr id="27" name="Group 27"/>
            <p:cNvGrpSpPr>
              <a:grpSpLocks/>
            </p:cNvGrpSpPr>
            <p:nvPr/>
          </p:nvGrpSpPr>
          <p:grpSpPr bwMode="auto">
            <a:xfrm>
              <a:off x="240" y="3456"/>
              <a:ext cx="1008" cy="233"/>
              <a:chOff x="240" y="3456"/>
              <a:chExt cx="1008" cy="233"/>
            </a:xfrm>
          </p:grpSpPr>
          <p:sp>
            <p:nvSpPr>
              <p:cNvPr id="28" name="Text Box 28"/>
              <p:cNvSpPr txBox="1">
                <a:spLocks noChangeArrowheads="1"/>
              </p:cNvSpPr>
              <p:nvPr/>
            </p:nvSpPr>
            <p:spPr bwMode="auto">
              <a:xfrm>
                <a:off x="240" y="3456"/>
                <a:ext cx="1008" cy="23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latin typeface="Comic Sans MS" pitchFamily="66" charset="0"/>
                  </a:rPr>
                  <a:t>GDPs</a:t>
                </a:r>
                <a:endParaRPr lang="el-GR" dirty="0">
                  <a:latin typeface="Comic Sans MS" pitchFamily="66" charset="0"/>
                </a:endParaRPr>
              </a:p>
            </p:txBody>
          </p:sp>
          <p:sp>
            <p:nvSpPr>
              <p:cNvPr id="29" name="AutoShape 29"/>
              <p:cNvSpPr>
                <a:spLocks noChangeArrowheads="1"/>
              </p:cNvSpPr>
              <p:nvPr/>
            </p:nvSpPr>
            <p:spPr bwMode="auto">
              <a:xfrm>
                <a:off x="432" y="3504"/>
                <a:ext cx="48" cy="168"/>
              </a:xfrm>
              <a:prstGeom prst="upArrow">
                <a:avLst>
                  <a:gd name="adj1" fmla="val 50000"/>
                  <a:gd name="adj2" fmla="val 87500"/>
                </a:avLst>
              </a:prstGeom>
              <a:solidFill>
                <a:srgbClr val="9696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latin typeface="Comic Sans MS" pitchFamily="66" charset="0"/>
                </a:endParaRPr>
              </a:p>
            </p:txBody>
          </p:sp>
        </p:grpSp>
      </p:grp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6477000" y="3490898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>
              <a:latin typeface="Comic Sans MS" pitchFamily="66" charset="0"/>
            </a:endParaRPr>
          </a:p>
        </p:txBody>
      </p:sp>
      <p:grpSp>
        <p:nvGrpSpPr>
          <p:cNvPr id="31" name="Group 31"/>
          <p:cNvGrpSpPr>
            <a:grpSpLocks/>
          </p:cNvGrpSpPr>
          <p:nvPr/>
        </p:nvGrpSpPr>
        <p:grpSpPr bwMode="auto">
          <a:xfrm>
            <a:off x="3733800" y="3436921"/>
            <a:ext cx="3429000" cy="1420811"/>
            <a:chOff x="2256" y="1982"/>
            <a:chExt cx="2160" cy="895"/>
          </a:xfrm>
        </p:grpSpPr>
        <p:cxnSp>
          <p:nvCxnSpPr>
            <p:cNvPr id="32" name="AutoShape 32"/>
            <p:cNvCxnSpPr>
              <a:cxnSpLocks noChangeShapeType="1"/>
              <a:stCxn id="9" idx="3"/>
            </p:cNvCxnSpPr>
            <p:nvPr/>
          </p:nvCxnSpPr>
          <p:spPr bwMode="auto">
            <a:xfrm>
              <a:off x="2256" y="1982"/>
              <a:ext cx="2148" cy="895"/>
            </a:xfrm>
            <a:prstGeom prst="straightConnector1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stealth" w="med" len="med"/>
            </a:ln>
            <a:effectLst/>
          </p:spPr>
        </p:cxn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3696" y="2160"/>
              <a:ext cx="720" cy="576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>
                <a:latin typeface="Comic Sans MS" pitchFamily="66" charset="0"/>
              </a:endParaRPr>
            </a:p>
          </p:txBody>
        </p:sp>
      </p:grpSp>
      <p:sp>
        <p:nvSpPr>
          <p:cNvPr id="34" name="Line 34"/>
          <p:cNvSpPr>
            <a:spLocks noChangeShapeType="1"/>
          </p:cNvSpPr>
          <p:nvPr/>
        </p:nvSpPr>
        <p:spPr bwMode="auto">
          <a:xfrm flipV="1">
            <a:off x="6248400" y="4938698"/>
            <a:ext cx="914400" cy="53340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>
              <a:latin typeface="Comic Sans MS" pitchFamily="66" charset="0"/>
            </a:endParaRP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3733800" y="4633898"/>
            <a:ext cx="175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latin typeface="Comic Sans MS" pitchFamily="66" charset="0"/>
              </a:rPr>
              <a:t>pH</a:t>
            </a:r>
            <a:r>
              <a:rPr lang="en-US" i="1">
                <a:latin typeface="Comic Sans MS" pitchFamily="66" charset="0"/>
              </a:rPr>
              <a:t> </a:t>
            </a:r>
            <a:r>
              <a:rPr lang="en-US">
                <a:latin typeface="Comic Sans MS" pitchFamily="66" charset="0"/>
                <a:sym typeface="Symbol" pitchFamily="18" charset="2"/>
              </a:rPr>
              <a:t> </a:t>
            </a:r>
            <a:r>
              <a:rPr lang="en-US" b="1">
                <a:latin typeface="Comic Sans MS" pitchFamily="66" charset="0"/>
              </a:rPr>
              <a:t>5.2</a:t>
            </a:r>
            <a:endParaRPr lang="el-GR" b="1">
              <a:latin typeface="Comic Sans MS" pitchFamily="66" charset="0"/>
            </a:endParaRP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3733800" y="4633898"/>
            <a:ext cx="1752600" cy="369332"/>
          </a:xfrm>
          <a:prstGeom prst="rect">
            <a:avLst/>
          </a:prstGeom>
          <a:solidFill>
            <a:srgbClr val="F4F6D4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>
                <a:solidFill>
                  <a:srgbClr val="002060"/>
                </a:solidFill>
                <a:latin typeface="Comic Sans MS" pitchFamily="66" charset="0"/>
              </a:rPr>
              <a:t>pH</a:t>
            </a:r>
            <a:r>
              <a:rPr lang="en-US" i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i="1" dirty="0">
                <a:solidFill>
                  <a:srgbClr val="002060"/>
                </a:solidFill>
                <a:latin typeface="Comic Sans MS" pitchFamily="66" charset="0"/>
                <a:sym typeface="Symbol" pitchFamily="18" charset="2"/>
              </a:rPr>
              <a:t>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l-GR" b="1" dirty="0">
                <a:solidFill>
                  <a:srgbClr val="002060"/>
                </a:solidFill>
                <a:latin typeface="Comic Sans MS" pitchFamily="66" charset="0"/>
                <a:sym typeface="Symbol" pitchFamily="18" charset="2"/>
              </a:rPr>
              <a:t>7.4</a:t>
            </a:r>
            <a:endParaRPr lang="el-GR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7" name="AutoShape 37"/>
          <p:cNvSpPr>
            <a:spLocks noChangeArrowheads="1"/>
          </p:cNvSpPr>
          <p:nvPr/>
        </p:nvSpPr>
        <p:spPr bwMode="auto">
          <a:xfrm>
            <a:off x="2971800" y="5395898"/>
            <a:ext cx="3276600" cy="7620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lnSpc>
                <a:spcPct val="45000"/>
              </a:lnSpc>
              <a:spcBef>
                <a:spcPct val="50000"/>
              </a:spcBef>
            </a:pP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HCO</a:t>
            </a:r>
            <a:r>
              <a:rPr lang="en-US" baseline="-25000" dirty="0">
                <a:solidFill>
                  <a:srgbClr val="002060"/>
                </a:solidFill>
                <a:latin typeface="Comic Sans MS" pitchFamily="66" charset="0"/>
              </a:rPr>
              <a:t>3</a:t>
            </a:r>
            <a:r>
              <a:rPr lang="en-US" sz="3200" baseline="30000" dirty="0">
                <a:solidFill>
                  <a:srgbClr val="002060"/>
                </a:solidFill>
                <a:latin typeface="Comic Sans MS" pitchFamily="66" charset="0"/>
              </a:rPr>
              <a:t>-</a:t>
            </a:r>
            <a:r>
              <a:rPr lang="el-GR" baseline="-50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l-GR" baseline="-25000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</a:pP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(</a:t>
            </a:r>
            <a:r>
              <a:rPr lang="el-GR" dirty="0">
                <a:solidFill>
                  <a:srgbClr val="002060"/>
                </a:solidFill>
                <a:latin typeface="Comic Sans MS" pitchFamily="66" charset="0"/>
              </a:rPr>
              <a:t>διττανθρακικά)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10800000" flipV="1">
            <a:off x="2285984" y="4572008"/>
            <a:ext cx="1285884" cy="28575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2286000" y="4643446"/>
            <a:ext cx="1285868" cy="129934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1379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dirty="0" smtClean="0">
                <a:solidFill>
                  <a:srgbClr val="FFC000"/>
                </a:solidFill>
                <a:latin typeface="Comic Sans MS" pitchFamily="66" charset="0"/>
              </a:rPr>
              <a:t>Τεχνικά χαρακτηριστικά σάκου  διαλύματος διττανθρακικών</a:t>
            </a:r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419600"/>
            <a:ext cx="5257800" cy="1828800"/>
          </a:xfrm>
        </p:spPr>
        <p:txBody>
          <a:bodyPr>
            <a:no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l-GR" dirty="0" smtClean="0">
                <a:solidFill>
                  <a:srgbClr val="FFFF00"/>
                </a:solidFill>
                <a:latin typeface="Comic Sans MS" pitchFamily="66" charset="0"/>
              </a:rPr>
              <a:t>Το κάτω διαμέρισμα με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pH</a:t>
            </a:r>
            <a:r>
              <a:rPr lang="el-GR" dirty="0" smtClean="0">
                <a:solidFill>
                  <a:srgbClr val="FFFF00"/>
                </a:solidFill>
                <a:latin typeface="Comic Sans MS" pitchFamily="66" charset="0"/>
              </a:rPr>
              <a:t> περίπου 7,5 περιέχει γαλακτικά και </a:t>
            </a:r>
            <a:r>
              <a:rPr lang="el-GR" dirty="0" err="1" smtClean="0">
                <a:solidFill>
                  <a:srgbClr val="FFFF00"/>
                </a:solidFill>
                <a:latin typeface="Comic Sans MS" pitchFamily="66" charset="0"/>
              </a:rPr>
              <a:t>διττανθρακικά</a:t>
            </a:r>
            <a:r>
              <a:rPr lang="el-GR" dirty="0" smtClean="0">
                <a:solidFill>
                  <a:srgbClr val="FFFF00"/>
                </a:solidFill>
                <a:latin typeface="Comic Sans MS" pitchFamily="66" charset="0"/>
              </a:rPr>
              <a:t> που δεν αναμιγνύονται με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Ca-Mg </a:t>
            </a:r>
            <a:r>
              <a:rPr lang="el-GR" dirty="0" smtClean="0">
                <a:solidFill>
                  <a:srgbClr val="FFFF00"/>
                </a:solidFill>
                <a:latin typeface="Comic Sans MS" pitchFamily="66" charset="0"/>
              </a:rPr>
              <a:t>και δεν καθιζάνουν</a:t>
            </a:r>
            <a:endParaRPr lang="el-GR" dirty="0" smtClean="0">
              <a:solidFill>
                <a:srgbClr val="FFFF00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943600" y="1828800"/>
            <a:ext cx="3200400" cy="4876800"/>
            <a:chOff x="2448" y="960"/>
            <a:chExt cx="2031" cy="2952"/>
          </a:xfrm>
        </p:grpSpPr>
        <p:sp>
          <p:nvSpPr>
            <p:cNvPr id="80903" name="Rectangle 8"/>
            <p:cNvSpPr>
              <a:spLocks noChangeArrowheads="1"/>
            </p:cNvSpPr>
            <p:nvPr/>
          </p:nvSpPr>
          <p:spPr bwMode="auto">
            <a:xfrm>
              <a:off x="2448" y="960"/>
              <a:ext cx="2031" cy="2952"/>
            </a:xfrm>
            <a:prstGeom prst="rect">
              <a:avLst/>
            </a:prstGeom>
            <a:solidFill>
              <a:srgbClr val="0041D5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0904" name="Freeform 9"/>
            <p:cNvSpPr>
              <a:spLocks/>
            </p:cNvSpPr>
            <p:nvPr/>
          </p:nvSpPr>
          <p:spPr bwMode="auto">
            <a:xfrm>
              <a:off x="2890" y="1083"/>
              <a:ext cx="928" cy="110"/>
            </a:xfrm>
            <a:custGeom>
              <a:avLst/>
              <a:gdLst>
                <a:gd name="T0" fmla="*/ 0 w 928"/>
                <a:gd name="T1" fmla="*/ 0 h 110"/>
                <a:gd name="T2" fmla="*/ 0 w 928"/>
                <a:gd name="T3" fmla="*/ 109 h 110"/>
                <a:gd name="T4" fmla="*/ 927 w 928"/>
                <a:gd name="T5" fmla="*/ 109 h 110"/>
                <a:gd name="T6" fmla="*/ 927 w 928"/>
                <a:gd name="T7" fmla="*/ 41 h 110"/>
                <a:gd name="T8" fmla="*/ 910 w 928"/>
                <a:gd name="T9" fmla="*/ 9 h 110"/>
                <a:gd name="T10" fmla="*/ 883 w 928"/>
                <a:gd name="T11" fmla="*/ 0 h 110"/>
                <a:gd name="T12" fmla="*/ 10 w 928"/>
                <a:gd name="T13" fmla="*/ 0 h 110"/>
                <a:gd name="T14" fmla="*/ 0 w 928"/>
                <a:gd name="T15" fmla="*/ 0 h 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28"/>
                <a:gd name="T25" fmla="*/ 0 h 110"/>
                <a:gd name="T26" fmla="*/ 928 w 928"/>
                <a:gd name="T27" fmla="*/ 110 h 1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28" h="110">
                  <a:moveTo>
                    <a:pt x="0" y="0"/>
                  </a:moveTo>
                  <a:lnTo>
                    <a:pt x="0" y="109"/>
                  </a:lnTo>
                  <a:lnTo>
                    <a:pt x="927" y="109"/>
                  </a:lnTo>
                  <a:lnTo>
                    <a:pt x="927" y="41"/>
                  </a:lnTo>
                  <a:lnTo>
                    <a:pt x="910" y="9"/>
                  </a:lnTo>
                  <a:lnTo>
                    <a:pt x="883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B6C7C9"/>
            </a:solidFill>
            <a:ln w="12700" cap="rnd">
              <a:solidFill>
                <a:srgbClr val="B6C7C9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0905" name="Rectangle 10"/>
            <p:cNvSpPr>
              <a:spLocks noChangeArrowheads="1"/>
            </p:cNvSpPr>
            <p:nvPr/>
          </p:nvSpPr>
          <p:spPr bwMode="auto">
            <a:xfrm>
              <a:off x="3873" y="1087"/>
              <a:ext cx="72" cy="142"/>
            </a:xfrm>
            <a:prstGeom prst="rect">
              <a:avLst/>
            </a:prstGeom>
            <a:solidFill>
              <a:srgbClr val="B6C7C9"/>
            </a:solidFill>
            <a:ln w="12700">
              <a:solidFill>
                <a:srgbClr val="B6C7C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0906" name="Rectangle 11"/>
            <p:cNvSpPr>
              <a:spLocks noChangeArrowheads="1"/>
            </p:cNvSpPr>
            <p:nvPr/>
          </p:nvSpPr>
          <p:spPr bwMode="auto">
            <a:xfrm>
              <a:off x="3969" y="1087"/>
              <a:ext cx="71" cy="131"/>
            </a:xfrm>
            <a:prstGeom prst="rect">
              <a:avLst/>
            </a:prstGeom>
            <a:solidFill>
              <a:srgbClr val="B6C7C9"/>
            </a:solidFill>
            <a:ln w="12700">
              <a:solidFill>
                <a:srgbClr val="B6C7C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0907" name="Freeform 12"/>
            <p:cNvSpPr>
              <a:spLocks/>
            </p:cNvSpPr>
            <p:nvPr/>
          </p:nvSpPr>
          <p:spPr bwMode="auto">
            <a:xfrm>
              <a:off x="2890" y="1232"/>
              <a:ext cx="1154" cy="796"/>
            </a:xfrm>
            <a:custGeom>
              <a:avLst/>
              <a:gdLst>
                <a:gd name="T0" fmla="*/ 10 w 1154"/>
                <a:gd name="T1" fmla="*/ 0 h 796"/>
                <a:gd name="T2" fmla="*/ 944 w 1154"/>
                <a:gd name="T3" fmla="*/ 0 h 796"/>
                <a:gd name="T4" fmla="*/ 944 w 1154"/>
                <a:gd name="T5" fmla="*/ 38 h 796"/>
                <a:gd name="T6" fmla="*/ 1153 w 1154"/>
                <a:gd name="T7" fmla="*/ 38 h 796"/>
                <a:gd name="T8" fmla="*/ 1153 w 1154"/>
                <a:gd name="T9" fmla="*/ 708 h 796"/>
                <a:gd name="T10" fmla="*/ 1136 w 1154"/>
                <a:gd name="T11" fmla="*/ 755 h 796"/>
                <a:gd name="T12" fmla="*/ 1119 w 1154"/>
                <a:gd name="T13" fmla="*/ 786 h 796"/>
                <a:gd name="T14" fmla="*/ 1076 w 1154"/>
                <a:gd name="T15" fmla="*/ 795 h 796"/>
                <a:gd name="T16" fmla="*/ 1040 w 1154"/>
                <a:gd name="T17" fmla="*/ 795 h 796"/>
                <a:gd name="T18" fmla="*/ 0 w 1154"/>
                <a:gd name="T19" fmla="*/ 608 h 796"/>
                <a:gd name="T20" fmla="*/ 0 w 1154"/>
                <a:gd name="T21" fmla="*/ 0 h 796"/>
                <a:gd name="T22" fmla="*/ 10 w 1154"/>
                <a:gd name="T23" fmla="*/ 0 h 7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54"/>
                <a:gd name="T37" fmla="*/ 0 h 796"/>
                <a:gd name="T38" fmla="*/ 1154 w 1154"/>
                <a:gd name="T39" fmla="*/ 796 h 7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54" h="796">
                  <a:moveTo>
                    <a:pt x="10" y="0"/>
                  </a:moveTo>
                  <a:lnTo>
                    <a:pt x="944" y="0"/>
                  </a:lnTo>
                  <a:lnTo>
                    <a:pt x="944" y="38"/>
                  </a:lnTo>
                  <a:lnTo>
                    <a:pt x="1153" y="38"/>
                  </a:lnTo>
                  <a:lnTo>
                    <a:pt x="1153" y="708"/>
                  </a:lnTo>
                  <a:lnTo>
                    <a:pt x="1136" y="755"/>
                  </a:lnTo>
                  <a:lnTo>
                    <a:pt x="1119" y="786"/>
                  </a:lnTo>
                  <a:lnTo>
                    <a:pt x="1076" y="795"/>
                  </a:lnTo>
                  <a:lnTo>
                    <a:pt x="1040" y="795"/>
                  </a:lnTo>
                  <a:lnTo>
                    <a:pt x="0" y="608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rgbClr val="E3E3E3"/>
            </a:solidFill>
            <a:ln w="12700" cap="rnd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0908" name="Freeform 13"/>
            <p:cNvSpPr>
              <a:spLocks/>
            </p:cNvSpPr>
            <p:nvPr/>
          </p:nvSpPr>
          <p:spPr bwMode="auto">
            <a:xfrm>
              <a:off x="2890" y="1900"/>
              <a:ext cx="1129" cy="1022"/>
            </a:xfrm>
            <a:custGeom>
              <a:avLst/>
              <a:gdLst>
                <a:gd name="T0" fmla="*/ 0 w 1129"/>
                <a:gd name="T1" fmla="*/ 0 h 1022"/>
                <a:gd name="T2" fmla="*/ 0 w 1129"/>
                <a:gd name="T3" fmla="*/ 1021 h 1022"/>
                <a:gd name="T4" fmla="*/ 1128 w 1129"/>
                <a:gd name="T5" fmla="*/ 1021 h 1022"/>
                <a:gd name="T6" fmla="*/ 1128 w 1129"/>
                <a:gd name="T7" fmla="*/ 245 h 1022"/>
                <a:gd name="T8" fmla="*/ 1101 w 1129"/>
                <a:gd name="T9" fmla="*/ 216 h 1022"/>
                <a:gd name="T10" fmla="*/ 1059 w 1129"/>
                <a:gd name="T11" fmla="*/ 216 h 1022"/>
                <a:gd name="T12" fmla="*/ 1059 w 1129"/>
                <a:gd name="T13" fmla="*/ 354 h 1022"/>
                <a:gd name="T14" fmla="*/ 1023 w 1129"/>
                <a:gd name="T15" fmla="*/ 354 h 1022"/>
                <a:gd name="T16" fmla="*/ 1023 w 1129"/>
                <a:gd name="T17" fmla="*/ 216 h 1022"/>
                <a:gd name="T18" fmla="*/ 0 w 1129"/>
                <a:gd name="T19" fmla="*/ 0 h 10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29"/>
                <a:gd name="T31" fmla="*/ 0 h 1022"/>
                <a:gd name="T32" fmla="*/ 1129 w 1129"/>
                <a:gd name="T33" fmla="*/ 1022 h 10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29" h="1022">
                  <a:moveTo>
                    <a:pt x="0" y="0"/>
                  </a:moveTo>
                  <a:lnTo>
                    <a:pt x="0" y="1021"/>
                  </a:lnTo>
                  <a:lnTo>
                    <a:pt x="1128" y="1021"/>
                  </a:lnTo>
                  <a:lnTo>
                    <a:pt x="1128" y="245"/>
                  </a:lnTo>
                  <a:lnTo>
                    <a:pt x="1101" y="216"/>
                  </a:lnTo>
                  <a:lnTo>
                    <a:pt x="1059" y="216"/>
                  </a:lnTo>
                  <a:lnTo>
                    <a:pt x="1059" y="354"/>
                  </a:lnTo>
                  <a:lnTo>
                    <a:pt x="1023" y="354"/>
                  </a:lnTo>
                  <a:lnTo>
                    <a:pt x="1023" y="216"/>
                  </a:lnTo>
                  <a:lnTo>
                    <a:pt x="0" y="0"/>
                  </a:lnTo>
                </a:path>
              </a:pathLst>
            </a:custGeom>
            <a:solidFill>
              <a:srgbClr val="FFFFD5"/>
            </a:solidFill>
            <a:ln w="12700" cap="rnd">
              <a:solidFill>
                <a:srgbClr val="FFFFD5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0909" name="Rectangle 14"/>
            <p:cNvSpPr>
              <a:spLocks noChangeArrowheads="1"/>
            </p:cNvSpPr>
            <p:nvPr/>
          </p:nvSpPr>
          <p:spPr bwMode="auto">
            <a:xfrm>
              <a:off x="3429" y="3211"/>
              <a:ext cx="27" cy="260"/>
            </a:xfrm>
            <a:prstGeom prst="rect">
              <a:avLst/>
            </a:prstGeom>
            <a:solidFill>
              <a:srgbClr val="9DB4B7"/>
            </a:solidFill>
            <a:ln w="12700">
              <a:solidFill>
                <a:srgbClr val="9DB4B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0910" name="Rectangle 15"/>
            <p:cNvSpPr>
              <a:spLocks noChangeArrowheads="1"/>
            </p:cNvSpPr>
            <p:nvPr/>
          </p:nvSpPr>
          <p:spPr bwMode="auto">
            <a:xfrm>
              <a:off x="3357" y="3211"/>
              <a:ext cx="28" cy="229"/>
            </a:xfrm>
            <a:prstGeom prst="rect">
              <a:avLst/>
            </a:prstGeom>
            <a:solidFill>
              <a:srgbClr val="9DB4B7"/>
            </a:solidFill>
            <a:ln w="12700">
              <a:solidFill>
                <a:srgbClr val="9DB4B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0911" name="Rectangle 16"/>
            <p:cNvSpPr>
              <a:spLocks noChangeArrowheads="1"/>
            </p:cNvSpPr>
            <p:nvPr/>
          </p:nvSpPr>
          <p:spPr bwMode="auto">
            <a:xfrm>
              <a:off x="3083" y="1179"/>
              <a:ext cx="635" cy="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GB" sz="2000" b="1">
                  <a:solidFill>
                    <a:srgbClr val="000000"/>
                  </a:solidFill>
                  <a:latin typeface="Arial Narrow" pitchFamily="34" charset="0"/>
                </a:rPr>
                <a:t>Glucose</a:t>
              </a:r>
            </a:p>
          </p:txBody>
        </p:sp>
        <p:sp>
          <p:nvSpPr>
            <p:cNvPr id="80912" name="Rectangle 17"/>
            <p:cNvSpPr>
              <a:spLocks noChangeArrowheads="1"/>
            </p:cNvSpPr>
            <p:nvPr/>
          </p:nvSpPr>
          <p:spPr bwMode="auto">
            <a:xfrm>
              <a:off x="3698" y="1179"/>
              <a:ext cx="115" cy="5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endParaRPr lang="en-GB" sz="260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l" eaLnBrk="0" latinLnBrk="1" hangingPunct="0"/>
              <a:endParaRPr lang="en-GB" sz="26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80913" name="Rectangle 18"/>
            <p:cNvSpPr>
              <a:spLocks noChangeArrowheads="1"/>
            </p:cNvSpPr>
            <p:nvPr/>
          </p:nvSpPr>
          <p:spPr bwMode="auto">
            <a:xfrm>
              <a:off x="3207" y="1417"/>
              <a:ext cx="460" cy="2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GB" sz="2000">
                  <a:solidFill>
                    <a:srgbClr val="000000"/>
                  </a:solidFill>
                  <a:latin typeface="Arial Narrow" pitchFamily="34" charset="0"/>
                </a:rPr>
                <a:t>CaCl</a:t>
              </a:r>
              <a:r>
                <a:rPr lang="en-US" sz="1400">
                  <a:solidFill>
                    <a:srgbClr val="000000"/>
                  </a:solidFill>
                  <a:latin typeface="Arial Narrow" pitchFamily="34" charset="0"/>
                </a:rPr>
                <a:t>2</a:t>
              </a:r>
              <a:endParaRPr lang="en-GB" sz="20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80914" name="Rectangle 19"/>
            <p:cNvSpPr>
              <a:spLocks noChangeArrowheads="1"/>
            </p:cNvSpPr>
            <p:nvPr/>
          </p:nvSpPr>
          <p:spPr bwMode="auto">
            <a:xfrm>
              <a:off x="3570" y="1439"/>
              <a:ext cx="115" cy="3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endParaRPr lang="en-GB" sz="140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l" eaLnBrk="0" latinLnBrk="1" hangingPunct="0"/>
              <a:endParaRPr lang="en-GB" sz="14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80915" name="Rectangle 20"/>
            <p:cNvSpPr>
              <a:spLocks noChangeArrowheads="1"/>
            </p:cNvSpPr>
            <p:nvPr/>
          </p:nvSpPr>
          <p:spPr bwMode="auto">
            <a:xfrm>
              <a:off x="3196" y="1652"/>
              <a:ext cx="474" cy="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GB" sz="2000">
                  <a:solidFill>
                    <a:srgbClr val="000000"/>
                  </a:solidFill>
                  <a:latin typeface="Arial Narrow" pitchFamily="34" charset="0"/>
                </a:rPr>
                <a:t>MgCl</a:t>
              </a:r>
              <a:r>
                <a:rPr lang="en-US" sz="1400">
                  <a:solidFill>
                    <a:srgbClr val="000000"/>
                  </a:solidFill>
                  <a:latin typeface="Arial Narrow" pitchFamily="34" charset="0"/>
                </a:rPr>
                <a:t>2</a:t>
              </a:r>
              <a:endParaRPr lang="en-GB" sz="20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80916" name="Rectangle 21"/>
            <p:cNvSpPr>
              <a:spLocks noChangeArrowheads="1"/>
            </p:cNvSpPr>
            <p:nvPr/>
          </p:nvSpPr>
          <p:spPr bwMode="auto">
            <a:xfrm>
              <a:off x="3551" y="1789"/>
              <a:ext cx="141" cy="1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1400">
                  <a:solidFill>
                    <a:srgbClr val="000000"/>
                  </a:solidFill>
                  <a:latin typeface="Arial Narrow" pitchFamily="34" charset="0"/>
                </a:rPr>
                <a:t> </a:t>
              </a:r>
              <a:endParaRPr lang="en-GB" sz="14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80917" name="Rectangle 22"/>
            <p:cNvSpPr>
              <a:spLocks noChangeArrowheads="1"/>
            </p:cNvSpPr>
            <p:nvPr/>
          </p:nvSpPr>
          <p:spPr bwMode="auto">
            <a:xfrm>
              <a:off x="3102" y="2141"/>
              <a:ext cx="629" cy="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GB" sz="2000">
                  <a:solidFill>
                    <a:srgbClr val="000000"/>
                  </a:solidFill>
                  <a:latin typeface="Arial Narrow" pitchFamily="34" charset="0"/>
                </a:rPr>
                <a:t>NaHCO</a:t>
              </a:r>
              <a:r>
                <a:rPr lang="en-US" sz="1400">
                  <a:solidFill>
                    <a:srgbClr val="000000"/>
                  </a:solidFill>
                  <a:latin typeface="Arial Narrow" pitchFamily="34" charset="0"/>
                </a:rPr>
                <a:t>3</a:t>
              </a:r>
              <a:endParaRPr lang="en-GB" sz="20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80918" name="Rectangle 23"/>
            <p:cNvSpPr>
              <a:spLocks noChangeArrowheads="1"/>
            </p:cNvSpPr>
            <p:nvPr/>
          </p:nvSpPr>
          <p:spPr bwMode="auto">
            <a:xfrm>
              <a:off x="3600" y="2208"/>
              <a:ext cx="141" cy="1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1400">
                  <a:solidFill>
                    <a:srgbClr val="000000"/>
                  </a:solidFill>
                  <a:latin typeface="Arial Narrow" pitchFamily="34" charset="0"/>
                </a:rPr>
                <a:t> </a:t>
              </a:r>
              <a:endParaRPr lang="en-GB" sz="14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80919" name="Rectangle 24"/>
            <p:cNvSpPr>
              <a:spLocks noChangeArrowheads="1"/>
            </p:cNvSpPr>
            <p:nvPr/>
          </p:nvSpPr>
          <p:spPr bwMode="auto">
            <a:xfrm>
              <a:off x="3031" y="2379"/>
              <a:ext cx="754" cy="4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000000"/>
                  </a:solidFill>
                  <a:latin typeface="Arial Narrow" pitchFamily="34" charset="0"/>
                </a:rPr>
                <a:t>NaCl</a:t>
              </a:r>
              <a:br>
                <a:rPr lang="en-GB" sz="2000">
                  <a:solidFill>
                    <a:srgbClr val="000000"/>
                  </a:solidFill>
                  <a:latin typeface="Arial Narrow" pitchFamily="34" charset="0"/>
                </a:rPr>
              </a:br>
              <a:r>
                <a:rPr lang="en-GB" sz="2000">
                  <a:solidFill>
                    <a:srgbClr val="000000"/>
                  </a:solidFill>
                  <a:latin typeface="Arial Narrow" pitchFamily="34" charset="0"/>
                </a:rPr>
                <a:t>Na Lactate</a:t>
              </a:r>
            </a:p>
          </p:txBody>
        </p:sp>
        <p:sp>
          <p:nvSpPr>
            <p:cNvPr id="80920" name="Rectangle 25"/>
            <p:cNvSpPr>
              <a:spLocks noChangeArrowheads="1"/>
            </p:cNvSpPr>
            <p:nvPr/>
          </p:nvSpPr>
          <p:spPr bwMode="auto">
            <a:xfrm>
              <a:off x="3559" y="2447"/>
              <a:ext cx="115" cy="5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endParaRPr lang="en-GB" sz="260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l"/>
              <a:endParaRPr lang="en-GB" sz="26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80921" name="Line 26"/>
            <p:cNvSpPr>
              <a:spLocks noChangeShapeType="1"/>
            </p:cNvSpPr>
            <p:nvPr/>
          </p:nvSpPr>
          <p:spPr bwMode="auto">
            <a:xfrm>
              <a:off x="3937" y="2112"/>
              <a:ext cx="0" cy="177"/>
            </a:xfrm>
            <a:prstGeom prst="line">
              <a:avLst/>
            </a:prstGeom>
            <a:noFill/>
            <a:ln w="50800">
              <a:solidFill>
                <a:srgbClr val="1CAA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0922" name="Line 27"/>
            <p:cNvSpPr>
              <a:spLocks noChangeShapeType="1"/>
            </p:cNvSpPr>
            <p:nvPr/>
          </p:nvSpPr>
          <p:spPr bwMode="auto">
            <a:xfrm>
              <a:off x="3235" y="3143"/>
              <a:ext cx="37" cy="20"/>
            </a:xfrm>
            <a:prstGeom prst="line">
              <a:avLst/>
            </a:prstGeom>
            <a:noFill/>
            <a:ln w="12700">
              <a:solidFill>
                <a:srgbClr val="FFFFD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0923" name="Oval 28"/>
            <p:cNvSpPr>
              <a:spLocks noChangeArrowheads="1"/>
            </p:cNvSpPr>
            <p:nvPr/>
          </p:nvSpPr>
          <p:spPr bwMode="auto">
            <a:xfrm>
              <a:off x="3760" y="1087"/>
              <a:ext cx="54" cy="44"/>
            </a:xfrm>
            <a:prstGeom prst="ellipse">
              <a:avLst/>
            </a:prstGeom>
            <a:solidFill>
              <a:srgbClr val="B6C7C9"/>
            </a:solidFill>
            <a:ln w="12700">
              <a:solidFill>
                <a:srgbClr val="B6C7C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0924" name="Freeform 29"/>
            <p:cNvSpPr>
              <a:spLocks/>
            </p:cNvSpPr>
            <p:nvPr/>
          </p:nvSpPr>
          <p:spPr bwMode="auto">
            <a:xfrm>
              <a:off x="2890" y="2931"/>
              <a:ext cx="1129" cy="268"/>
            </a:xfrm>
            <a:custGeom>
              <a:avLst/>
              <a:gdLst>
                <a:gd name="T0" fmla="*/ 0 w 1129"/>
                <a:gd name="T1" fmla="*/ 0 h 268"/>
                <a:gd name="T2" fmla="*/ 35 w 1129"/>
                <a:gd name="T3" fmla="*/ 49 h 268"/>
                <a:gd name="T4" fmla="*/ 96 w 1129"/>
                <a:gd name="T5" fmla="*/ 90 h 268"/>
                <a:gd name="T6" fmla="*/ 220 w 1129"/>
                <a:gd name="T7" fmla="*/ 140 h 268"/>
                <a:gd name="T8" fmla="*/ 315 w 1129"/>
                <a:gd name="T9" fmla="*/ 189 h 268"/>
                <a:gd name="T10" fmla="*/ 394 w 1129"/>
                <a:gd name="T11" fmla="*/ 237 h 268"/>
                <a:gd name="T12" fmla="*/ 411 w 1129"/>
                <a:gd name="T13" fmla="*/ 267 h 268"/>
                <a:gd name="T14" fmla="*/ 629 w 1129"/>
                <a:gd name="T15" fmla="*/ 267 h 268"/>
                <a:gd name="T16" fmla="*/ 692 w 1129"/>
                <a:gd name="T17" fmla="*/ 237 h 268"/>
                <a:gd name="T18" fmla="*/ 734 w 1129"/>
                <a:gd name="T19" fmla="*/ 208 h 268"/>
                <a:gd name="T20" fmla="*/ 805 w 1129"/>
                <a:gd name="T21" fmla="*/ 189 h 268"/>
                <a:gd name="T22" fmla="*/ 892 w 1129"/>
                <a:gd name="T23" fmla="*/ 168 h 268"/>
                <a:gd name="T24" fmla="*/ 996 w 1129"/>
                <a:gd name="T25" fmla="*/ 140 h 268"/>
                <a:gd name="T26" fmla="*/ 1059 w 1129"/>
                <a:gd name="T27" fmla="*/ 118 h 268"/>
                <a:gd name="T28" fmla="*/ 1101 w 1129"/>
                <a:gd name="T29" fmla="*/ 71 h 268"/>
                <a:gd name="T30" fmla="*/ 1128 w 1129"/>
                <a:gd name="T31" fmla="*/ 49 h 268"/>
                <a:gd name="T32" fmla="*/ 1128 w 1129"/>
                <a:gd name="T33" fmla="*/ 0 h 268"/>
                <a:gd name="T34" fmla="*/ 0 w 1129"/>
                <a:gd name="T35" fmla="*/ 0 h 2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9"/>
                <a:gd name="T55" fmla="*/ 0 h 268"/>
                <a:gd name="T56" fmla="*/ 1129 w 1129"/>
                <a:gd name="T57" fmla="*/ 268 h 2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9" h="268">
                  <a:moveTo>
                    <a:pt x="0" y="0"/>
                  </a:moveTo>
                  <a:lnTo>
                    <a:pt x="35" y="49"/>
                  </a:lnTo>
                  <a:lnTo>
                    <a:pt x="96" y="90"/>
                  </a:lnTo>
                  <a:lnTo>
                    <a:pt x="220" y="140"/>
                  </a:lnTo>
                  <a:lnTo>
                    <a:pt x="315" y="189"/>
                  </a:lnTo>
                  <a:lnTo>
                    <a:pt x="394" y="237"/>
                  </a:lnTo>
                  <a:lnTo>
                    <a:pt x="411" y="267"/>
                  </a:lnTo>
                  <a:lnTo>
                    <a:pt x="629" y="267"/>
                  </a:lnTo>
                  <a:lnTo>
                    <a:pt x="692" y="237"/>
                  </a:lnTo>
                  <a:lnTo>
                    <a:pt x="734" y="208"/>
                  </a:lnTo>
                  <a:lnTo>
                    <a:pt x="805" y="189"/>
                  </a:lnTo>
                  <a:lnTo>
                    <a:pt x="892" y="168"/>
                  </a:lnTo>
                  <a:lnTo>
                    <a:pt x="996" y="140"/>
                  </a:lnTo>
                  <a:lnTo>
                    <a:pt x="1059" y="118"/>
                  </a:lnTo>
                  <a:lnTo>
                    <a:pt x="1101" y="71"/>
                  </a:lnTo>
                  <a:lnTo>
                    <a:pt x="1128" y="49"/>
                  </a:lnTo>
                  <a:lnTo>
                    <a:pt x="1128" y="0"/>
                  </a:lnTo>
                  <a:lnTo>
                    <a:pt x="0" y="0"/>
                  </a:lnTo>
                </a:path>
              </a:pathLst>
            </a:custGeom>
            <a:solidFill>
              <a:srgbClr val="FFFFD5"/>
            </a:solidFill>
            <a:ln w="12700" cap="rnd">
              <a:solidFill>
                <a:srgbClr val="FFFFD5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80925" name="Picture 3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85" y="3599"/>
              <a:ext cx="1347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80926" name="Rectangle 31"/>
            <p:cNvSpPr>
              <a:spLocks noChangeArrowheads="1"/>
            </p:cNvSpPr>
            <p:nvPr/>
          </p:nvSpPr>
          <p:spPr bwMode="auto">
            <a:xfrm>
              <a:off x="2844" y="1032"/>
              <a:ext cx="1228" cy="2255"/>
            </a:xfrm>
            <a:prstGeom prst="rect">
              <a:avLst/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55008" name="Line 32"/>
          <p:cNvSpPr>
            <a:spLocks noChangeShapeType="1"/>
          </p:cNvSpPr>
          <p:nvPr/>
        </p:nvSpPr>
        <p:spPr bwMode="auto">
          <a:xfrm>
            <a:off x="5486400" y="2514600"/>
            <a:ext cx="990600" cy="0"/>
          </a:xfrm>
          <a:prstGeom prst="line">
            <a:avLst/>
          </a:prstGeom>
          <a:noFill/>
          <a:ln w="28575">
            <a:solidFill>
              <a:srgbClr val="FFFF00"/>
            </a:solidFill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55009" name="Line 33"/>
          <p:cNvSpPr>
            <a:spLocks noChangeShapeType="1"/>
          </p:cNvSpPr>
          <p:nvPr/>
        </p:nvSpPr>
        <p:spPr bwMode="auto">
          <a:xfrm>
            <a:off x="5410200" y="4648200"/>
            <a:ext cx="1219200" cy="0"/>
          </a:xfrm>
          <a:prstGeom prst="line">
            <a:avLst/>
          </a:prstGeom>
          <a:noFill/>
          <a:ln w="28575">
            <a:solidFill>
              <a:srgbClr val="FFFF00"/>
            </a:solidFill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3" name="32 - TextBox"/>
          <p:cNvSpPr txBox="1"/>
          <p:nvPr/>
        </p:nvSpPr>
        <p:spPr>
          <a:xfrm>
            <a:off x="685800" y="2133600"/>
            <a:ext cx="464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Το επάνω διαμέρισμα που περιέχει γλυκόζη, έχει χαμηλό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pH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 (3.2) και αποφεύγεται η «</a:t>
            </a:r>
            <a:r>
              <a:rPr lang="el-GR" sz="2400" dirty="0" err="1" smtClean="0">
                <a:solidFill>
                  <a:srgbClr val="FFFF00"/>
                </a:solidFill>
                <a:latin typeface="Comic Sans MS" pitchFamily="66" charset="0"/>
              </a:rPr>
              <a:t>καραμελοποίηση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» κατά την θερμική αποστείρωση</a:t>
            </a:r>
          </a:p>
        </p:txBody>
      </p:sp>
    </p:spTree>
    <p:extLst>
      <p:ext uri="{BB962C8B-B14F-4D97-AF65-F5344CB8AC3E}">
        <p14:creationId xmlns="" xmlns:p14="http://schemas.microsoft.com/office/powerpoint/2010/main" val="215704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4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1" grpId="0" build="p"/>
      <p:bldP spid="255008" grpId="0" animBg="1"/>
      <p:bldP spid="255009" grpId="0" animBg="1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dirty="0" smtClean="0">
                <a:solidFill>
                  <a:srgbClr val="FFC000"/>
                </a:solidFill>
                <a:latin typeface="Comic Sans MS" pitchFamily="66" charset="0"/>
              </a:rPr>
              <a:t>Τεχνικά χαρακτηριστικά σάκου  διαλύματος διττανθρακικών</a:t>
            </a:r>
          </a:p>
        </p:txBody>
      </p:sp>
      <p:sp>
        <p:nvSpPr>
          <p:cNvPr id="2519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905000"/>
            <a:ext cx="5257800" cy="4114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el-GR" sz="2800" dirty="0" smtClean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 eaLnBrk="1" hangingPunct="1">
              <a:buNone/>
              <a:defRPr/>
            </a:pPr>
            <a:endParaRPr lang="en-US" sz="2800" b="1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eaLnBrk="1" hangingPunct="1">
              <a:buNone/>
              <a:defRPr/>
            </a:pPr>
            <a:r>
              <a:rPr lang="el-GR" sz="2800" b="1" dirty="0" smtClean="0">
                <a:solidFill>
                  <a:srgbClr val="FFC000"/>
                </a:solidFill>
                <a:latin typeface="Comic Sans MS" pitchFamily="66" charset="0"/>
              </a:rPr>
              <a:t>Σάκος δύο διαμερισμάτων</a:t>
            </a:r>
          </a:p>
          <a:p>
            <a:pPr eaLnBrk="1" hangingPunct="1">
              <a:defRPr/>
            </a:pPr>
            <a:endParaRPr lang="el-GR" sz="2800" b="1" dirty="0" smtClean="0">
              <a:solidFill>
                <a:schemeClr val="accent5">
                  <a:lumMod val="75000"/>
                </a:schemeClr>
              </a:solidFill>
              <a:effectLst/>
              <a:latin typeface="Comic Sans MS" pitchFamily="66" charset="0"/>
            </a:endParaRPr>
          </a:p>
          <a:p>
            <a:pPr eaLnBrk="1" hangingPunct="1">
              <a:defRPr/>
            </a:pPr>
            <a:endParaRPr lang="el-GR" sz="2800" b="1" dirty="0" smtClean="0">
              <a:solidFill>
                <a:schemeClr val="accent5">
                  <a:lumMod val="75000"/>
                </a:schemeClr>
              </a:solidFill>
              <a:effectLst/>
              <a:latin typeface="Comic Sans MS" pitchFamily="66" charset="0"/>
            </a:endParaRPr>
          </a:p>
          <a:p>
            <a:pPr eaLnBrk="1" hangingPunct="1">
              <a:buNone/>
              <a:defRPr/>
            </a:pPr>
            <a:r>
              <a:rPr lang="el-GR" sz="3200" dirty="0" smtClean="0">
                <a:solidFill>
                  <a:srgbClr val="FFC000"/>
                </a:solidFill>
                <a:latin typeface="Comic Sans MS" pitchFamily="66" charset="0"/>
              </a:rPr>
              <a:t>Ασφάλεια μεταξύ των δύο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3200" dirty="0" smtClean="0">
                <a:solidFill>
                  <a:srgbClr val="FFC000"/>
                </a:solidFill>
                <a:latin typeface="Comic Sans MS" pitchFamily="66" charset="0"/>
              </a:rPr>
              <a:t>Διαμερισμάτων</a:t>
            </a:r>
            <a:endParaRPr lang="en-US" sz="32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l-GR" sz="32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>
              <a:buNone/>
              <a:defRPr/>
            </a:pPr>
            <a:r>
              <a:rPr lang="el-GR" sz="3200" dirty="0" smtClean="0">
                <a:solidFill>
                  <a:srgbClr val="FFC000"/>
                </a:solidFill>
                <a:latin typeface="Comic Sans MS" pitchFamily="66" charset="0"/>
              </a:rPr>
              <a:t>Ανάμειξη λίγο πριν την</a:t>
            </a:r>
            <a:r>
              <a:rPr lang="en-US" sz="32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l-GR" sz="3200" dirty="0" smtClean="0">
                <a:solidFill>
                  <a:srgbClr val="FFC000"/>
                </a:solidFill>
                <a:latin typeface="Comic Sans MS" pitchFamily="66" charset="0"/>
              </a:rPr>
              <a:t>έκχυση</a:t>
            </a:r>
          </a:p>
          <a:p>
            <a:pPr>
              <a:buNone/>
              <a:defRPr/>
            </a:pPr>
            <a:r>
              <a:rPr lang="en-US" sz="3200" dirty="0" smtClean="0">
                <a:solidFill>
                  <a:srgbClr val="FFC000"/>
                </a:solidFill>
                <a:latin typeface="Comic Sans MS" pitchFamily="66" charset="0"/>
              </a:rPr>
              <a:t>[</a:t>
            </a:r>
            <a:r>
              <a:rPr lang="en-US" sz="3200" dirty="0" err="1" smtClean="0">
                <a:solidFill>
                  <a:srgbClr val="FFC000"/>
                </a:solidFill>
                <a:latin typeface="Comic Sans MS" pitchFamily="66" charset="0"/>
              </a:rPr>
              <a:t>Physioneal</a:t>
            </a:r>
            <a:r>
              <a:rPr lang="en-US" sz="3200" dirty="0" smtClean="0">
                <a:solidFill>
                  <a:srgbClr val="FFC000"/>
                </a:solidFill>
                <a:latin typeface="Comic Sans MS" pitchFamily="66" charset="0"/>
              </a:rPr>
              <a:t>, </a:t>
            </a:r>
            <a:r>
              <a:rPr lang="en-US" sz="3200" dirty="0" err="1" smtClean="0">
                <a:solidFill>
                  <a:srgbClr val="FFC000"/>
                </a:solidFill>
                <a:latin typeface="Comic Sans MS" pitchFamily="66" charset="0"/>
              </a:rPr>
              <a:t>Bicavera</a:t>
            </a:r>
            <a:r>
              <a:rPr lang="en-US" sz="3200" dirty="0" smtClean="0">
                <a:solidFill>
                  <a:srgbClr val="FFC000"/>
                </a:solidFill>
                <a:latin typeface="Comic Sans MS" pitchFamily="66" charset="0"/>
              </a:rPr>
              <a:t>]</a:t>
            </a:r>
            <a:endParaRPr lang="en-GB" sz="32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endParaRPr lang="el-GR" sz="2400" dirty="0" smtClean="0">
              <a:latin typeface="Comic Sans MS" pitchFamily="66" charset="0"/>
            </a:endParaRPr>
          </a:p>
        </p:txBody>
      </p:sp>
      <p:pic>
        <p:nvPicPr>
          <p:cNvPr id="79876" name="Picture 7" descr="1341-006_jpg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72200" y="1600200"/>
            <a:ext cx="2971800" cy="5257800"/>
          </a:xfrm>
          <a:noFill/>
        </p:spPr>
      </p:pic>
      <p:sp>
        <p:nvSpPr>
          <p:cNvPr id="251913" name="Line 9"/>
          <p:cNvSpPr>
            <a:spLocks noChangeShapeType="1"/>
          </p:cNvSpPr>
          <p:nvPr/>
        </p:nvSpPr>
        <p:spPr bwMode="auto">
          <a:xfrm flipV="1">
            <a:off x="5410200" y="4398818"/>
            <a:ext cx="3200400" cy="0"/>
          </a:xfrm>
          <a:prstGeom prst="line">
            <a:avLst/>
          </a:prstGeom>
          <a:noFill/>
          <a:ln w="28575">
            <a:solidFill>
              <a:srgbClr val="FFC000"/>
            </a:solidFill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el-GR">
              <a:latin typeface="Comic Sans MS" pitchFamily="66" charset="0"/>
            </a:endParaRPr>
          </a:p>
        </p:txBody>
      </p:sp>
      <p:sp>
        <p:nvSpPr>
          <p:cNvPr id="251914" name="Line 10"/>
          <p:cNvSpPr>
            <a:spLocks noChangeShapeType="1"/>
          </p:cNvSpPr>
          <p:nvPr/>
        </p:nvSpPr>
        <p:spPr bwMode="auto">
          <a:xfrm>
            <a:off x="4343400" y="3048000"/>
            <a:ext cx="2819400" cy="914400"/>
          </a:xfrm>
          <a:prstGeom prst="line">
            <a:avLst/>
          </a:prstGeom>
          <a:noFill/>
          <a:ln w="28575">
            <a:solidFill>
              <a:srgbClr val="FFC000"/>
            </a:solidFill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el-GR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396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1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19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19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3" grpId="0" animBg="1"/>
      <p:bldP spid="2519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42910" y="642918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Διαλύματα ΠΚ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με φυσιολογικό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pH</a:t>
            </a: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71472" y="1938319"/>
            <a:ext cx="785818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	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l-GR" sz="24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l-G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Τελικό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pH</a:t>
            </a:r>
            <a:r>
              <a:rPr lang="el-G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διαλύματος </a:t>
            </a:r>
            <a:r>
              <a:rPr lang="el-G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 7.5 </a:t>
            </a:r>
            <a:r>
              <a:rPr lang="el-G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(</a:t>
            </a:r>
            <a:r>
              <a:rPr lang="el-G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</a:t>
            </a:r>
            <a:r>
              <a:rPr lang="el-G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βιοσυμβατότητας </a:t>
            </a:r>
            <a:r>
              <a:rPr lang="el-G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)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l-G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 Μερική ή ολική αντικατάσταση των γαλακτικών                                  	με διττανθρακικά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l-G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 Σημαντική μείωση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  <a:r>
              <a:rPr lang="el-G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των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GDPs</a:t>
            </a:r>
            <a:r>
              <a:rPr lang="el-G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 και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 AGEs</a:t>
            </a:r>
            <a:endParaRPr lang="el-GR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sym typeface="Symbol" pitchFamily="18" charset="2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l-G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 Βέλτιστη διόρθωση της μεταβολικής οξέωσης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l-G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 Μείωση του πόνου κατά την πλήρωση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l-G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	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l-G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Μικρή αύξηση του </a:t>
            </a:r>
            <a:r>
              <a:rPr lang="el-G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κόστους</a:t>
            </a:r>
            <a:endParaRPr lang="el-GR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042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81225"/>
            <a:ext cx="8001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Στρογγυλεμένο ορθογώνιο"/>
          <p:cNvSpPr/>
          <p:nvPr/>
        </p:nvSpPr>
        <p:spPr>
          <a:xfrm>
            <a:off x="685800" y="3352800"/>
            <a:ext cx="7848600" cy="304800"/>
          </a:xfrm>
          <a:prstGeom prst="roundRect">
            <a:avLst/>
          </a:prstGeom>
          <a:solidFill>
            <a:schemeClr val="accent1">
              <a:alpha val="42000"/>
            </a:schemeClr>
          </a:solidFill>
          <a:ln>
            <a:solidFill>
              <a:schemeClr val="bg2">
                <a:lumMod val="25000"/>
                <a:lumOff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Στρογγυλεμένο ορθογώνιο"/>
          <p:cNvSpPr/>
          <p:nvPr/>
        </p:nvSpPr>
        <p:spPr>
          <a:xfrm>
            <a:off x="685800" y="3962400"/>
            <a:ext cx="7848600" cy="304800"/>
          </a:xfrm>
          <a:prstGeom prst="roundRect">
            <a:avLst/>
          </a:prstGeom>
          <a:solidFill>
            <a:schemeClr val="accent1">
              <a:alpha val="42000"/>
            </a:schemeClr>
          </a:solidFill>
          <a:ln>
            <a:solidFill>
              <a:schemeClr val="bg2">
                <a:lumMod val="25000"/>
                <a:lumOff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81000"/>
            <a:ext cx="5625665" cy="61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- Στρογγυλεμένο ορθογώνιο"/>
          <p:cNvSpPr/>
          <p:nvPr/>
        </p:nvSpPr>
        <p:spPr>
          <a:xfrm>
            <a:off x="6172200" y="2667000"/>
            <a:ext cx="1143000" cy="358140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 rot="5400000">
            <a:off x="4343400" y="4343400"/>
            <a:ext cx="9144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304800"/>
            <a:ext cx="83058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Επίδραση των διαλυμάτων με φυσιολογικό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pH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στην ακεραιότητα της περιτοναϊκής μεμβράνης  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25525" y="2743201"/>
            <a:ext cx="7094538" cy="2819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85800" y="1447800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/>
            <a:r>
              <a:rPr lang="el-GR" sz="2000" dirty="0">
                <a:solidFill>
                  <a:srgbClr val="FFC000"/>
                </a:solidFill>
                <a:latin typeface="Comic Sans MS" pitchFamily="66" charset="0"/>
              </a:rPr>
              <a:t>…τα επίπεδα του CA-125 στο περιτοναϊκό διάλυμα αποτελούν έναν αξιόπιστο δείκτη εκτίμησης της καταστάσεως της περιτοναϊκής μεμβράνης στους ασθενείς σε  ΠΚ.</a:t>
            </a:r>
            <a:r>
              <a:rPr lang="el-GR" sz="1800" b="1" dirty="0">
                <a:solidFill>
                  <a:srgbClr val="FFC000"/>
                </a:solidFill>
                <a:latin typeface="Comic Sans MS" pitchFamily="66" charset="0"/>
              </a:rPr>
              <a:t>  </a:t>
            </a:r>
            <a:endParaRPr lang="el-GR" sz="18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728789" y="2817813"/>
            <a:ext cx="5619751" cy="3281362"/>
            <a:chOff x="1089" y="1503"/>
            <a:chExt cx="3540" cy="2067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441" y="1787"/>
              <a:ext cx="3187" cy="15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704" y="2355"/>
              <a:ext cx="357" cy="980"/>
            </a:xfrm>
            <a:prstGeom prst="rect">
              <a:avLst/>
            </a:prstGeom>
            <a:solidFill>
              <a:srgbClr val="FF99CC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299" y="2312"/>
              <a:ext cx="353" cy="1023"/>
            </a:xfrm>
            <a:prstGeom prst="rect">
              <a:avLst/>
            </a:prstGeom>
            <a:solidFill>
              <a:srgbClr val="FF99CC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061" y="2350"/>
              <a:ext cx="352" cy="985"/>
            </a:xfrm>
            <a:prstGeom prst="rect">
              <a:avLst/>
            </a:prstGeom>
            <a:solidFill>
              <a:srgbClr val="666699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652" y="2200"/>
              <a:ext cx="357" cy="1135"/>
            </a:xfrm>
            <a:prstGeom prst="rect">
              <a:avLst/>
            </a:prstGeom>
            <a:solidFill>
              <a:srgbClr val="666699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413" y="2385"/>
              <a:ext cx="357" cy="950"/>
            </a:xfrm>
            <a:prstGeom prst="rect">
              <a:avLst/>
            </a:prstGeom>
            <a:solidFill>
              <a:srgbClr val="80008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09" y="2075"/>
              <a:ext cx="353" cy="1260"/>
            </a:xfrm>
            <a:prstGeom prst="rect">
              <a:avLst/>
            </a:prstGeom>
            <a:solidFill>
              <a:srgbClr val="80008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1441" y="1787"/>
              <a:ext cx="1" cy="15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1407" y="3335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1407" y="3077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1407" y="2819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1407" y="2561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1407" y="2303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1407" y="2045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1407" y="1787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1441" y="3335"/>
              <a:ext cx="318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V="1">
              <a:off x="1441" y="3335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V="1">
              <a:off x="3037" y="3335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4628" y="3335"/>
              <a:ext cx="1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1318" y="3271"/>
              <a:ext cx="6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l-GR" sz="1400" dirty="0">
                  <a:solidFill>
                    <a:schemeClr val="accent5">
                      <a:lumMod val="50000"/>
                    </a:schemeClr>
                  </a:solidFill>
                  <a:latin typeface="Comic Sans MS" pitchFamily="66" charset="0"/>
                </a:rPr>
                <a:t>0</a:t>
              </a:r>
              <a:endParaRPr lang="el-GR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1318" y="3013"/>
              <a:ext cx="6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l-GR" sz="1400">
                  <a:solidFill>
                    <a:schemeClr val="accent5">
                      <a:lumMod val="50000"/>
                    </a:schemeClr>
                  </a:solidFill>
                  <a:latin typeface="Comic Sans MS" pitchFamily="66" charset="0"/>
                </a:rPr>
                <a:t>5</a:t>
              </a:r>
              <a:endParaRPr lang="el-GR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1259" y="2755"/>
              <a:ext cx="11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l-GR" sz="1400">
                  <a:solidFill>
                    <a:schemeClr val="accent5">
                      <a:lumMod val="50000"/>
                    </a:schemeClr>
                  </a:solidFill>
                  <a:latin typeface="Comic Sans MS" pitchFamily="66" charset="0"/>
                </a:rPr>
                <a:t>10</a:t>
              </a:r>
              <a:endParaRPr lang="el-GR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259" y="2497"/>
              <a:ext cx="11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l-GR" sz="1400">
                  <a:solidFill>
                    <a:schemeClr val="accent5">
                      <a:lumMod val="50000"/>
                    </a:schemeClr>
                  </a:solidFill>
                  <a:latin typeface="Comic Sans MS" pitchFamily="66" charset="0"/>
                </a:rPr>
                <a:t>15</a:t>
              </a:r>
              <a:endParaRPr lang="el-GR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1259" y="2239"/>
              <a:ext cx="13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l-GR" sz="1400">
                  <a:solidFill>
                    <a:schemeClr val="accent5">
                      <a:lumMod val="50000"/>
                    </a:schemeClr>
                  </a:solidFill>
                  <a:latin typeface="Comic Sans MS" pitchFamily="66" charset="0"/>
                </a:rPr>
                <a:t>20</a:t>
              </a:r>
              <a:endParaRPr lang="el-GR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1259" y="1981"/>
              <a:ext cx="13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l-GR" sz="1400">
                  <a:solidFill>
                    <a:schemeClr val="accent5">
                      <a:lumMod val="50000"/>
                    </a:schemeClr>
                  </a:solidFill>
                  <a:latin typeface="Comic Sans MS" pitchFamily="66" charset="0"/>
                </a:rPr>
                <a:t>25</a:t>
              </a:r>
              <a:endParaRPr lang="el-GR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1259" y="1723"/>
              <a:ext cx="13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l-GR" sz="1400">
                  <a:solidFill>
                    <a:schemeClr val="accent5">
                      <a:lumMod val="50000"/>
                    </a:schemeClr>
                  </a:solidFill>
                  <a:latin typeface="Comic Sans MS" pitchFamily="66" charset="0"/>
                </a:rPr>
                <a:t>30</a:t>
              </a:r>
              <a:endParaRPr lang="el-GR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2085" y="3434"/>
              <a:ext cx="38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l-GR" sz="1400" dirty="0" err="1">
                  <a:solidFill>
                    <a:srgbClr val="FFFF00"/>
                  </a:solidFill>
                  <a:latin typeface="Comic Sans MS" pitchFamily="66" charset="0"/>
                </a:rPr>
                <a:t>Control</a:t>
              </a:r>
              <a:endParaRPr lang="el-GR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3587" y="3434"/>
              <a:ext cx="55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l-GR" sz="1400" dirty="0" err="1">
                  <a:solidFill>
                    <a:srgbClr val="FFFF00"/>
                  </a:solidFill>
                  <a:latin typeface="Comic Sans MS" pitchFamily="66" charset="0"/>
                </a:rPr>
                <a:t>Physioneal</a:t>
              </a:r>
              <a:endParaRPr lang="el-GR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 rot="16200000">
              <a:off x="568" y="2474"/>
              <a:ext cx="115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l-GR" sz="1100">
                  <a:solidFill>
                    <a:schemeClr val="accent5">
                      <a:lumMod val="50000"/>
                    </a:schemeClr>
                  </a:solidFill>
                  <a:latin typeface="Comic Sans MS" pitchFamily="66" charset="0"/>
                </a:rPr>
                <a:t>CA125 effluent level (U/ml)</a:t>
              </a:r>
              <a:endParaRPr lang="el-GR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1807" y="1538"/>
              <a:ext cx="77" cy="77"/>
            </a:xfrm>
            <a:prstGeom prst="rect">
              <a:avLst/>
            </a:prstGeom>
            <a:solidFill>
              <a:srgbClr val="FF99CC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1949" y="1503"/>
              <a:ext cx="38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l-GR" sz="1600">
                  <a:solidFill>
                    <a:schemeClr val="accent5">
                      <a:lumMod val="50000"/>
                    </a:schemeClr>
                  </a:solidFill>
                  <a:latin typeface="Comic Sans MS" pitchFamily="66" charset="0"/>
                </a:rPr>
                <a:t>0 time</a:t>
              </a:r>
              <a:endParaRPr lang="el-GR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2336" y="1538"/>
              <a:ext cx="77" cy="77"/>
            </a:xfrm>
            <a:prstGeom prst="rect">
              <a:avLst/>
            </a:prstGeom>
            <a:solidFill>
              <a:srgbClr val="666699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2479" y="1503"/>
              <a:ext cx="55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l-GR" sz="1600">
                  <a:solidFill>
                    <a:schemeClr val="accent5">
                      <a:lumMod val="50000"/>
                    </a:schemeClr>
                  </a:solidFill>
                  <a:latin typeface="Comic Sans MS" pitchFamily="66" charset="0"/>
                </a:rPr>
                <a:t>3 months</a:t>
              </a:r>
              <a:endParaRPr lang="el-GR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3037" y="1538"/>
              <a:ext cx="77" cy="77"/>
            </a:xfrm>
            <a:prstGeom prst="rect">
              <a:avLst/>
            </a:prstGeom>
            <a:solidFill>
              <a:srgbClr val="80008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3180" y="1503"/>
              <a:ext cx="55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l-GR" sz="1600">
                  <a:solidFill>
                    <a:schemeClr val="accent5">
                      <a:lumMod val="50000"/>
                    </a:schemeClr>
                  </a:solidFill>
                  <a:latin typeface="Comic Sans MS" pitchFamily="66" charset="0"/>
                </a:rPr>
                <a:t>6 months</a:t>
              </a:r>
              <a:endParaRPr lang="el-GR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</p:grpSp>
      <p:sp>
        <p:nvSpPr>
          <p:cNvPr id="41" name="Rectangle 41"/>
          <p:cNvSpPr>
            <a:spLocks noChangeArrowheads="1"/>
          </p:cNvSpPr>
          <p:nvPr/>
        </p:nvSpPr>
        <p:spPr bwMode="auto">
          <a:xfrm>
            <a:off x="5746750" y="6248400"/>
            <a:ext cx="25827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i="1" dirty="0" err="1">
                <a:solidFill>
                  <a:srgbClr val="FFC000"/>
                </a:solidFill>
                <a:latin typeface="Comic Sans MS" pitchFamily="66" charset="0"/>
              </a:rPr>
              <a:t>Topley</a:t>
            </a:r>
            <a:r>
              <a:rPr lang="en-US" sz="1400" i="1" dirty="0">
                <a:solidFill>
                  <a:srgbClr val="FFC000"/>
                </a:solidFill>
                <a:latin typeface="Comic Sans MS" pitchFamily="66" charset="0"/>
              </a:rPr>
              <a:t> N., et al., JASN 1999</a:t>
            </a:r>
            <a:endParaRPr lang="en-GB" sz="1400" i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6434138" y="2209800"/>
            <a:ext cx="2084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i="1" dirty="0" err="1">
                <a:solidFill>
                  <a:srgbClr val="FFC000"/>
                </a:solidFill>
                <a:latin typeface="Comic Sans MS" pitchFamily="66" charset="0"/>
              </a:rPr>
              <a:t>Krediet</a:t>
            </a:r>
            <a:r>
              <a:rPr lang="en-US" sz="1400" i="1" dirty="0">
                <a:solidFill>
                  <a:srgbClr val="FFC000"/>
                </a:solidFill>
                <a:latin typeface="Comic Sans MS" pitchFamily="66" charset="0"/>
              </a:rPr>
              <a:t> RT., PDI  2001</a:t>
            </a:r>
            <a:endParaRPr lang="en-GB" sz="1400" i="1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211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62491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Διαλύματα χρόνιας Περιτοναϊκής Κάθαρσης (Π.Κ.) 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Περιέχονται σε αποστειρωμένους εύκαμπτους πλαστικούς σάκκους από πολύ-βυνυλ-χλωρίδιο.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Ορισμένα σημερινά διαλύματα: σε </a:t>
            </a:r>
            <a:r>
              <a:rPr lang="el-G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σάκκους 2 έως 3 διαμερισμάτων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Όγκος: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1.5 – 3 Λίτρα – συνήθως </a:t>
            </a:r>
            <a:r>
              <a:rPr lang="el-G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2-2.5 Λίτρα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Μεγάλος όγκος: αυξάνει την κάθαρση μικρού Μ.Β. ουσιών.</a:t>
            </a:r>
          </a:p>
          <a:p>
            <a:pPr lvl="1">
              <a:buFont typeface="Arial" pitchFamily="34" charset="0"/>
              <a:buChar char="•"/>
            </a:pP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Προκαλεί δυσφορία σε μικρόσωμους ασθενείς (↑ Υδροστ. Πίεσης).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Θερμαίνονται σε θερμοκρασία σώματος πριν την έκχυση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260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533400" y="23622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Συστήματα μεταφοράς (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transfer sets)</a:t>
            </a:r>
            <a:endParaRPr lang="el-GR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συνδεσμολογία</a:t>
            </a:r>
            <a:endParaRPr lang="el-G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3820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4495801"/>
            <a:ext cx="44958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352800" y="2628900"/>
            <a:ext cx="685800" cy="0"/>
          </a:xfrm>
          <a:prstGeom prst="line">
            <a:avLst/>
          </a:prstGeom>
          <a:ln w="28575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38600" y="2628900"/>
            <a:ext cx="685800" cy="0"/>
          </a:xfrm>
          <a:prstGeom prst="line">
            <a:avLst/>
          </a:prstGeom>
          <a:ln w="28575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76800" y="2628900"/>
            <a:ext cx="685800" cy="0"/>
          </a:xfrm>
          <a:prstGeom prst="line">
            <a:avLst/>
          </a:prstGeom>
          <a:ln w="28575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43600" y="2628900"/>
            <a:ext cx="990600" cy="0"/>
          </a:xfrm>
          <a:prstGeom prst="line">
            <a:avLst/>
          </a:prstGeom>
          <a:ln w="28575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86600" y="2628900"/>
            <a:ext cx="914401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400" y="3048000"/>
            <a:ext cx="533400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219200" y="3048000"/>
            <a:ext cx="914400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86000" y="3048000"/>
            <a:ext cx="1066800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581400" y="3048000"/>
            <a:ext cx="914400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562600" y="3048000"/>
            <a:ext cx="3048000" cy="0"/>
          </a:xfrm>
          <a:prstGeom prst="line">
            <a:avLst/>
          </a:prstGeom>
          <a:ln w="28575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7201" y="3352800"/>
            <a:ext cx="5981699" cy="0"/>
          </a:xfrm>
          <a:prstGeom prst="line">
            <a:avLst/>
          </a:prstGeom>
          <a:ln w="28575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546273" y="3352800"/>
            <a:ext cx="1149927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219200" y="3733800"/>
            <a:ext cx="3657600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9597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3876059" cy="58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105400" y="2927773"/>
            <a:ext cx="3635932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>
                <a:latin typeface="Comic Sans MS" pitchFamily="66" charset="0"/>
              </a:rPr>
              <a:t>Ευθύ σύστημα μεταφοράς</a:t>
            </a:r>
            <a:endParaRPr lang="el-GR" sz="2400" dirty="0">
              <a:latin typeface="Comic Sans MS" pitchFamily="66" charset="0"/>
            </a:endParaRPr>
          </a:p>
        </p:txBody>
      </p:sp>
      <p:sp>
        <p:nvSpPr>
          <p:cNvPr id="3" name="Down Arrow 2"/>
          <p:cNvSpPr/>
          <p:nvPr/>
        </p:nvSpPr>
        <p:spPr>
          <a:xfrm rot="3342333">
            <a:off x="1958502" y="938752"/>
            <a:ext cx="406898" cy="6012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Down Arrow 4"/>
          <p:cNvSpPr/>
          <p:nvPr/>
        </p:nvSpPr>
        <p:spPr>
          <a:xfrm rot="20736454">
            <a:off x="3198719" y="920101"/>
            <a:ext cx="406898" cy="6012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Down Arrow 5"/>
          <p:cNvSpPr/>
          <p:nvPr/>
        </p:nvSpPr>
        <p:spPr>
          <a:xfrm rot="19143889">
            <a:off x="3907727" y="704371"/>
            <a:ext cx="239003" cy="349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Down Arrow 6"/>
          <p:cNvSpPr/>
          <p:nvPr/>
        </p:nvSpPr>
        <p:spPr>
          <a:xfrm rot="15800497">
            <a:off x="1689215" y="3927336"/>
            <a:ext cx="406898" cy="6012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143" y="1217034"/>
            <a:ext cx="4962525" cy="524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113" y="990600"/>
            <a:ext cx="2029688" cy="27432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113" y="3841172"/>
            <a:ext cx="2029688" cy="2833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496760"/>
            <a:ext cx="3594254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>
                <a:latin typeface="Comic Sans MS" pitchFamily="66" charset="0"/>
              </a:rPr>
              <a:t>Το σύστημα μεταφοράς Υ</a:t>
            </a:r>
            <a:endParaRPr lang="el-GR" sz="2400" dirty="0">
              <a:latin typeface="Comic Sans MS" pitchFamily="66" charset="0"/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2784764" y="5257799"/>
            <a:ext cx="152400" cy="457201"/>
          </a:xfrm>
          <a:prstGeom prst="leftBrac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ight Brace 5"/>
          <p:cNvSpPr/>
          <p:nvPr/>
        </p:nvSpPr>
        <p:spPr>
          <a:xfrm>
            <a:off x="3473527" y="5257799"/>
            <a:ext cx="260273" cy="457201"/>
          </a:xfrm>
          <a:prstGeom prst="rightBrac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ight Arrow 6"/>
          <p:cNvSpPr/>
          <p:nvPr/>
        </p:nvSpPr>
        <p:spPr>
          <a:xfrm>
            <a:off x="3743691" y="1842655"/>
            <a:ext cx="488873" cy="304800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ight Arrow 8"/>
          <p:cNvSpPr/>
          <p:nvPr/>
        </p:nvSpPr>
        <p:spPr>
          <a:xfrm>
            <a:off x="6553200" y="2667000"/>
            <a:ext cx="488873" cy="304800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ight Arrow 9"/>
          <p:cNvSpPr/>
          <p:nvPr/>
        </p:nvSpPr>
        <p:spPr>
          <a:xfrm>
            <a:off x="6483926" y="5562600"/>
            <a:ext cx="488873" cy="304800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ight Arrow 10"/>
          <p:cNvSpPr/>
          <p:nvPr/>
        </p:nvSpPr>
        <p:spPr>
          <a:xfrm rot="6032578">
            <a:off x="3489364" y="5005428"/>
            <a:ext cx="488873" cy="3048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ounded Rectangle 7"/>
          <p:cNvSpPr/>
          <p:nvPr/>
        </p:nvSpPr>
        <p:spPr>
          <a:xfrm>
            <a:off x="3743691" y="5257799"/>
            <a:ext cx="92331" cy="609601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ounded Rectangle 11"/>
          <p:cNvSpPr/>
          <p:nvPr/>
        </p:nvSpPr>
        <p:spPr>
          <a:xfrm rot="3111047">
            <a:off x="4096698" y="5486742"/>
            <a:ext cx="107868" cy="448701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Oval 13"/>
          <p:cNvSpPr/>
          <p:nvPr/>
        </p:nvSpPr>
        <p:spPr>
          <a:xfrm>
            <a:off x="3603663" y="5157828"/>
            <a:ext cx="756715" cy="709572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Circular Arrow 14"/>
          <p:cNvSpPr/>
          <p:nvPr/>
        </p:nvSpPr>
        <p:spPr>
          <a:xfrm>
            <a:off x="3193179" y="5892091"/>
            <a:ext cx="635327" cy="782336"/>
          </a:xfrm>
          <a:prstGeom prst="circular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9" grpId="0" animBg="1"/>
      <p:bldP spid="10" grpId="0" animBg="1"/>
      <p:bldP spid="11" grpId="0" animBg="1"/>
      <p:bldP spid="11" grpId="1" animBg="1"/>
      <p:bldP spid="8" grpId="0" animBg="1"/>
      <p:bldP spid="8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217034"/>
            <a:ext cx="4962525" cy="524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98735" y="490061"/>
            <a:ext cx="3594254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>
                <a:latin typeface="Comic Sans MS" pitchFamily="66" charset="0"/>
              </a:rPr>
              <a:t>Το σύστημα μεταφοράς Υ</a:t>
            </a:r>
            <a:endParaRPr lang="el-GR" sz="2400" dirty="0">
              <a:latin typeface="Comic Sans MS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62600" y="5257799"/>
            <a:ext cx="92331" cy="609601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Right Arrow 4"/>
          <p:cNvSpPr/>
          <p:nvPr/>
        </p:nvSpPr>
        <p:spPr>
          <a:xfrm rot="5400000">
            <a:off x="6842164" y="3688771"/>
            <a:ext cx="488873" cy="304800"/>
          </a:xfrm>
          <a:prstGeom prst="rightArrow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ounded Rectangle 5"/>
          <p:cNvSpPr/>
          <p:nvPr/>
        </p:nvSpPr>
        <p:spPr>
          <a:xfrm rot="3111047">
            <a:off x="5810743" y="5462052"/>
            <a:ext cx="107868" cy="448701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ight Arrow 6"/>
          <p:cNvSpPr/>
          <p:nvPr/>
        </p:nvSpPr>
        <p:spPr>
          <a:xfrm rot="7685522">
            <a:off x="5609636" y="4602499"/>
            <a:ext cx="488873" cy="304800"/>
          </a:xfrm>
          <a:prstGeom prst="rightArrow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5105400" y="5041296"/>
            <a:ext cx="0" cy="978504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 rot="7685522">
            <a:off x="6541168" y="5502436"/>
            <a:ext cx="564654" cy="365096"/>
          </a:xfrm>
          <a:prstGeom prst="rightArrow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2464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7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57200"/>
            <a:ext cx="5623253" cy="59040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- Στρογγυλεμένο ορθογώνιο"/>
          <p:cNvSpPr/>
          <p:nvPr/>
        </p:nvSpPr>
        <p:spPr>
          <a:xfrm>
            <a:off x="4343400" y="838200"/>
            <a:ext cx="2514600" cy="5486400"/>
          </a:xfrm>
          <a:prstGeom prst="roundRect">
            <a:avLst/>
          </a:prstGeom>
          <a:noFill/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4495800" y="3581400"/>
            <a:ext cx="76200" cy="6096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Στρογγυλεμένο ορθογώνιο"/>
          <p:cNvSpPr/>
          <p:nvPr/>
        </p:nvSpPr>
        <p:spPr>
          <a:xfrm>
            <a:off x="4953000" y="3810000"/>
            <a:ext cx="76200" cy="6096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Έλλειψη"/>
          <p:cNvSpPr/>
          <p:nvPr/>
        </p:nvSpPr>
        <p:spPr>
          <a:xfrm>
            <a:off x="3962400" y="4267200"/>
            <a:ext cx="914400" cy="685800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4343400" y="3505200"/>
            <a:ext cx="76200" cy="8382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5562600" y="2819400"/>
            <a:ext cx="1066800" cy="990600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57200"/>
            <a:ext cx="5623253" cy="59040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- Στρογγυλεμένο ορθογώνιο"/>
          <p:cNvSpPr/>
          <p:nvPr/>
        </p:nvSpPr>
        <p:spPr>
          <a:xfrm rot="3801166">
            <a:off x="4993586" y="3738960"/>
            <a:ext cx="101792" cy="69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4191000" y="3429000"/>
            <a:ext cx="76200" cy="762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Έλλειψη"/>
          <p:cNvSpPr/>
          <p:nvPr/>
        </p:nvSpPr>
        <p:spPr>
          <a:xfrm>
            <a:off x="3962400" y="2743200"/>
            <a:ext cx="1066800" cy="6858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3962400" y="609600"/>
            <a:ext cx="3124200" cy="5715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8001001" cy="195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971800"/>
            <a:ext cx="3495675" cy="3362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865168" y="2514600"/>
            <a:ext cx="7863051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Αυτοματοποιημένη Περιτοναϊκή Κάθαρση</a:t>
            </a: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Cyclers</a:t>
            </a:r>
            <a:endParaRPr lang="el-G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142852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Αυτόματη Π.Κ. – Εξοπλισμός (Ι)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04800"/>
            <a:ext cx="6070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Μηχανήματα αυτόματων αλλαγών (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cyclers)</a:t>
            </a:r>
            <a:endParaRPr lang="en-US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838200"/>
            <a:ext cx="86963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100" dirty="0" smtClean="0">
                <a:latin typeface="Comic Sans MS" pitchFamily="66" charset="0"/>
              </a:rPr>
              <a:t>Διακινούν αυτόματα το διάλυμα μέσα και έξω από την Π.Κ.</a:t>
            </a:r>
          </a:p>
          <a:p>
            <a:pPr>
              <a:buFont typeface="Arial" pitchFamily="34" charset="0"/>
              <a:buChar char="•"/>
            </a:pPr>
            <a:r>
              <a:rPr lang="el-GR" sz="2100" dirty="0" smtClean="0">
                <a:latin typeface="Comic Sans MS" pitchFamily="66" charset="0"/>
              </a:rPr>
              <a:t>Δεν εξαρτώνται από τη βαρύτητα αλλά χρησιμοποιούν υδραυλικές αντλίες</a:t>
            </a:r>
          </a:p>
          <a:p>
            <a:pPr>
              <a:buFont typeface="Arial" pitchFamily="34" charset="0"/>
              <a:buChar char="•"/>
            </a:pPr>
            <a:r>
              <a:rPr lang="el-GR" sz="2100" dirty="0" smtClean="0">
                <a:latin typeface="Comic Sans MS" pitchFamily="66" charset="0"/>
              </a:rPr>
              <a:t>Η μεταφορά του διαλύματος γίνεται από </a:t>
            </a:r>
            <a:r>
              <a:rPr lang="el-GR" sz="2100" dirty="0" smtClean="0">
                <a:latin typeface="Comic Sans MS" pitchFamily="66" charset="0"/>
              </a:rPr>
              <a:t>σάκους 2.5-6 </a:t>
            </a:r>
            <a:r>
              <a:rPr lang="el-GR" sz="2100" dirty="0" smtClean="0">
                <a:latin typeface="Comic Sans MS" pitchFamily="66" charset="0"/>
              </a:rPr>
              <a:t>λίτρων  σε ένα ειδικό σάκκο πλήρωσης </a:t>
            </a:r>
            <a:r>
              <a:rPr lang="en-US" sz="2100" dirty="0" smtClean="0">
                <a:latin typeface="Comic Sans MS" pitchFamily="66" charset="0"/>
              </a:rPr>
              <a:t>– </a:t>
            </a:r>
            <a:r>
              <a:rPr lang="el-GR" sz="2100" dirty="0" smtClean="0">
                <a:latin typeface="Comic Sans MS" pitchFamily="66" charset="0"/>
              </a:rPr>
              <a:t>όπου γίνεται η θέρμανση - και από αυτόν στη Π.Κ.</a:t>
            </a:r>
          </a:p>
          <a:p>
            <a:pPr>
              <a:buFont typeface="Arial" pitchFamily="34" charset="0"/>
              <a:buChar char="•"/>
            </a:pPr>
            <a:r>
              <a:rPr lang="el-GR" sz="2100" dirty="0" smtClean="0">
                <a:latin typeface="Comic Sans MS" pitchFamily="66" charset="0"/>
              </a:rPr>
              <a:t>Με τη βοήθεια συναγερμών πίεσης, λαβίδων και χρονομετρητών ρυθμίζεται η εισροή, η παραμονή του διαλύματος και αποφεύγεται η υπερπλήρωση.</a:t>
            </a:r>
          </a:p>
          <a:p>
            <a:pPr>
              <a:buFont typeface="Arial" pitchFamily="34" charset="0"/>
              <a:buChar char="•"/>
            </a:pPr>
            <a:r>
              <a:rPr lang="el-GR" sz="2100" dirty="0" smtClean="0">
                <a:latin typeface="Comic Sans MS" pitchFamily="66" charset="0"/>
              </a:rPr>
              <a:t>Είναι αρκετά μικρά και ελαφρά ώστε να μεταφέρονται σε βαλίτσα για ταξίδι.</a:t>
            </a:r>
          </a:p>
          <a:p>
            <a:pPr>
              <a:buFont typeface="Arial" pitchFamily="34" charset="0"/>
              <a:buChar char="•"/>
            </a:pPr>
            <a:r>
              <a:rPr lang="el-GR" sz="2100" dirty="0" smtClean="0">
                <a:latin typeface="Comic Sans MS" pitchFamily="66" charset="0"/>
              </a:rPr>
              <a:t>Ο ασθενής ρυθμίζει το χρόνο έναρξης, τον όγκο παραμονής και τη διάρκεια της Π.Κ.</a:t>
            </a:r>
          </a:p>
          <a:p>
            <a:pPr>
              <a:buFont typeface="Arial" pitchFamily="34" charset="0"/>
              <a:buChar char="•"/>
            </a:pPr>
            <a:r>
              <a:rPr lang="el-GR" sz="2100" dirty="0" smtClean="0">
                <a:latin typeface="Comic Sans MS" pitchFamily="66" charset="0"/>
              </a:rPr>
              <a:t>Το μηχάνημα υπολογίζει το χρόνο των αλλαγών, μετράει τον όγκο του υπερδιηθήματος και καθορίζει χρόνο εισροής και παραμονής του διαλύματος.</a:t>
            </a:r>
          </a:p>
          <a:p>
            <a:pPr>
              <a:buFont typeface="Arial" pitchFamily="34" charset="0"/>
              <a:buChar char="•"/>
            </a:pPr>
            <a:r>
              <a:rPr lang="el-GR" sz="2100" dirty="0" smtClean="0">
                <a:latin typeface="Comic Sans MS" pitchFamily="66" charset="0"/>
              </a:rPr>
              <a:t>Έχει δυνατότητα άντλησης του διαλύματος για τον τελευταίο πρωϊνό κύκλο από μια ξεχωριστή δεξαμενή («επιλογή τελευταίου σάκου»).</a:t>
            </a:r>
            <a:endParaRPr lang="en-US" sz="21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5108" y="285728"/>
            <a:ext cx="8553172" cy="9286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Σύσταση «κλασσικού» διαλύματος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5720" y="1428736"/>
            <a:ext cx="8429684" cy="5257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Νάτριο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mmol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/L)              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132-134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Κάλιο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mmol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/L)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         	    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Ασβέστιο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mmol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/L)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           1,0-1,75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Μαγνήσιο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mmo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/L)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           0,25-0,75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Χλωριούχα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mmol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/L)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           95-106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Γλυκόζη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 (g/dl)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                  1,36-3,86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Γαλακτικά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mmol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/L)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            35-45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pH                                  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5,2-5,5</a:t>
            </a: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Τα πρώτα διαλύματα περιείχαν Οξεικά, ενώ έχουν δοκιμασθεί και τα Πυρουβικά.</a:t>
            </a:r>
          </a:p>
        </p:txBody>
      </p:sp>
    </p:spTree>
    <p:extLst>
      <p:ext uri="{BB962C8B-B14F-4D97-AF65-F5344CB8AC3E}">
        <p14:creationId xmlns="" xmlns:p14="http://schemas.microsoft.com/office/powerpoint/2010/main" val="174274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omech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3352800"/>
            <a:ext cx="3054350" cy="3071812"/>
          </a:xfrm>
          <a:prstGeom prst="rect">
            <a:avLst/>
          </a:prstGeom>
          <a:noFill/>
          <a:ln/>
        </p:spPr>
      </p:pic>
      <p:pic>
        <p:nvPicPr>
          <p:cNvPr id="3" name="Picture 4" descr="presspicture_XVI_Sleepsafe_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1001" y="1524000"/>
            <a:ext cx="4343400" cy="3024188"/>
          </a:xfrm>
          <a:prstGeom prst="rect">
            <a:avLst/>
          </a:prstGeom>
          <a:noFill/>
          <a:ln/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981200" y="5410200"/>
            <a:ext cx="299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folHlink"/>
                </a:solidFill>
              </a:rPr>
              <a:t>Sleep Safe</a:t>
            </a:r>
            <a:r>
              <a:rPr lang="en-US" sz="2000" b="1" dirty="0">
                <a:solidFill>
                  <a:schemeClr val="folHlink"/>
                </a:solidFill>
                <a:cs typeface="Arial" charset="0"/>
              </a:rPr>
              <a:t>™</a:t>
            </a:r>
            <a:r>
              <a:rPr lang="en-US" sz="2000" b="1" dirty="0">
                <a:solidFill>
                  <a:schemeClr val="folHlink"/>
                </a:solidFill>
              </a:rPr>
              <a:t> Fresenius</a:t>
            </a:r>
            <a:endParaRPr lang="el-GR" sz="2000" b="1" dirty="0">
              <a:solidFill>
                <a:schemeClr val="folHlink"/>
              </a:solidFill>
            </a:endParaRPr>
          </a:p>
        </p:txBody>
      </p:sp>
      <p:pic>
        <p:nvPicPr>
          <p:cNvPr id="5" name="Picture 6" descr="apd1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685800"/>
            <a:ext cx="2495550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>
            <a:spLocks noChangeArrowheads="1"/>
          </p:cNvSpPr>
          <p:nvPr/>
        </p:nvSpPr>
        <p:spPr bwMode="auto">
          <a:xfrm>
            <a:off x="685800" y="5943600"/>
            <a:ext cx="37338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GB" sz="1800" i="0">
              <a:solidFill>
                <a:schemeClr val="tx1"/>
              </a:solidFill>
            </a:endParaRPr>
          </a:p>
        </p:txBody>
      </p:sp>
      <p:pic>
        <p:nvPicPr>
          <p:cNvPr id="3" name="Picture 1029" descr="ouderen-ap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788" y="152400"/>
            <a:ext cx="7542212" cy="6477000"/>
          </a:xfrm>
          <a:prstGeom prst="rect">
            <a:avLst/>
          </a:prstGeom>
          <a:noFill/>
        </p:spPr>
      </p:pic>
      <p:sp>
        <p:nvSpPr>
          <p:cNvPr id="4" name="Rectangle 1034"/>
          <p:cNvSpPr>
            <a:spLocks noChangeArrowheads="1"/>
          </p:cNvSpPr>
          <p:nvPr/>
        </p:nvSpPr>
        <p:spPr bwMode="auto">
          <a:xfrm>
            <a:off x="1044575" y="168275"/>
            <a:ext cx="7086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l-GR" sz="20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ΤΟ ΜΗΧΑΝΗΜΑ ΠΡΑΓΜΑΤΟΠΟΙΕΙ ΤΗ</a:t>
            </a:r>
            <a:r>
              <a:rPr lang="en-US" sz="20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ΘΕΡΑΠΕΙΑ ΜΕΣΑ ΣΕ ΠΕΡΙΠΟΥ 8 – 9  ΩΡΕΣ</a:t>
            </a:r>
            <a:r>
              <a:rPr lang="en-US" sz="20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</a:t>
            </a:r>
            <a:r>
              <a:rPr lang="el-GR" sz="20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en-US" sz="2000" i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l-GR" sz="20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ΤΗΝ</a:t>
            </a:r>
            <a:r>
              <a:rPr lang="en-US" sz="20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ΝΥΧΤΑ ΚΑΤΑ ΤΗΝ ΔΙΑΡΚΕΙΑ ΤΟΥ ΥΠΝΟΥ</a:t>
            </a:r>
            <a:r>
              <a:rPr lang="el-GR" sz="2000" i="0" dirty="0">
                <a:solidFill>
                  <a:schemeClr val="folHlink"/>
                </a:solidFill>
                <a:latin typeface="Comic Sans MS" pitchFamily="66" charset="0"/>
              </a:rPr>
              <a:t> </a:t>
            </a:r>
            <a:endParaRPr lang="en-US" sz="2000" i="0" dirty="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5" name="Rectangle 1035"/>
          <p:cNvSpPr>
            <a:spLocks noChangeArrowheads="1"/>
          </p:cNvSpPr>
          <p:nvPr/>
        </p:nvSpPr>
        <p:spPr bwMode="auto">
          <a:xfrm>
            <a:off x="0" y="0"/>
            <a:ext cx="854075" cy="6858000"/>
          </a:xfrm>
          <a:prstGeom prst="rect">
            <a:avLst/>
          </a:prstGeom>
          <a:solidFill>
            <a:srgbClr val="BB7C3D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6" name="Rectangle 1036"/>
          <p:cNvSpPr>
            <a:spLocks noChangeArrowheads="1"/>
          </p:cNvSpPr>
          <p:nvPr/>
        </p:nvSpPr>
        <p:spPr bwMode="auto">
          <a:xfrm>
            <a:off x="8334375" y="0"/>
            <a:ext cx="809625" cy="6858000"/>
          </a:xfrm>
          <a:prstGeom prst="rect">
            <a:avLst/>
          </a:prstGeom>
          <a:solidFill>
            <a:srgbClr val="BB7C3D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133975" y="1524000"/>
            <a:ext cx="3810000" cy="44196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ΧΡΕΙΑΖΟΝΤΑΙ: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l-G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ΜΗΧΑΝΗΜΑ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l-G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ΣΑΚΟΙ ΔΙΑΛΥΜΑΤΟΣ        2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L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2,5L  3L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5L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ΚΑΣΕΤΑ ΜΕ ΓΡΑΜΜΕΣ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l-G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ΣΑΚΟ ΕΞΑΓΩΓΗΣ (15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L)</a:t>
            </a:r>
            <a:endParaRPr kumimoji="0" lang="el-G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ΚΑΠΑΚΙ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A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 ΑΣΦΑΛΕΙΑΣ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</a:rPr>
              <a:t>       </a:t>
            </a: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</a:t>
            </a: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55600" y="561975"/>
            <a:ext cx="4445000" cy="889000"/>
          </a:xfrm>
          <a:prstGeom prst="rect">
            <a:avLst/>
          </a:prstGeom>
          <a:solidFill>
            <a:schemeClr val="hlink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10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None/>
            </a:pPr>
            <a:r>
              <a:rPr lang="el-GR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ome</a:t>
            </a:r>
            <a:r>
              <a:rPr lang="el-GR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C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hoice</a:t>
            </a:r>
            <a:r>
              <a:rPr lang="el-GR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</a:t>
            </a:r>
            <a:endParaRPr lang="el-GR" sz="4000" b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Picture 9" descr="1130-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09800"/>
            <a:ext cx="4375150" cy="349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6" descr="1100-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7543800" cy="5257800"/>
          </a:xfrm>
          <a:prstGeom prst="rect">
            <a:avLst/>
          </a:prstGeom>
          <a:noFill/>
        </p:spPr>
      </p:pic>
      <p:sp>
        <p:nvSpPr>
          <p:cNvPr id="3" name="Rectangle 1029"/>
          <p:cNvSpPr txBox="1">
            <a:spLocks noChangeArrowheads="1"/>
          </p:cNvSpPr>
          <p:nvPr/>
        </p:nvSpPr>
        <p:spPr>
          <a:xfrm>
            <a:off x="1238250" y="838200"/>
            <a:ext cx="6457950" cy="1695450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30638" algn="l"/>
              </a:tabLst>
              <a:defRPr/>
            </a:pPr>
            <a:r>
              <a:rPr kumimoji="0" lang="el-GR" sz="2400" b="1" i="0" u="none" strike="noStrike" kern="1200" cap="none" spc="50" normalizeH="0" baseline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ΚΑΤΑ ΤΗ ΔΙΑΡΚΕΙΑ ΤΗΣ ΘΕΡΑΠΕΙΑΣ</a:t>
            </a:r>
            <a:r>
              <a:rPr kumimoji="0" lang="en-US" sz="2400" b="1" i="0" u="none" strike="noStrike" kern="1200" cap="none" spc="50" normalizeH="0" baseline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50" normalizeH="0" baseline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l-GR" sz="2400" b="1" i="0" u="none" strike="noStrike" kern="1200" cap="none" spc="50" normalizeH="0" baseline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50" normalizeH="0" baseline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50" normalizeH="0" baseline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l-GR" sz="2400" b="1" i="0" u="none" strike="noStrike" kern="1200" cap="none" spc="50" normalizeH="0" baseline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ΤΑ ΔΙΑΛΥΜΑΤΑ ΑΝΑΜΕΙΓΝΥΟΝΤΑΙ</a:t>
            </a:r>
            <a:r>
              <a:rPr kumimoji="0" lang="en-GB" sz="2800" b="1" i="0" u="none" strike="noStrike" kern="1200" cap="none" spc="50" normalizeH="0" baseline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n-GB" sz="2800" b="1" i="0" u="none" strike="noStrike" kern="1200" cap="none" spc="50" normalizeH="0" baseline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en-GB" sz="2800" b="1" i="0" u="none" strike="noStrike" kern="1200" cap="none" spc="50" normalizeH="0" baseline="0" noProof="0" dirty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Rectangle 1030"/>
          <p:cNvSpPr>
            <a:spLocks noChangeArrowheads="1"/>
          </p:cNvSpPr>
          <p:nvPr/>
        </p:nvSpPr>
        <p:spPr bwMode="auto">
          <a:xfrm>
            <a:off x="2598738" y="2972078"/>
            <a:ext cx="1349375" cy="369332"/>
          </a:xfrm>
          <a:prstGeom prst="rect">
            <a:avLst/>
          </a:prstGeom>
          <a:solidFill>
            <a:schemeClr val="bg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l-GR" i="0">
                <a:effectLst>
                  <a:outerShdw blurRad="38100" dist="38100" dir="2700000" algn="tl">
                    <a:srgbClr val="000000"/>
                  </a:outerShdw>
                </a:effectLst>
              </a:rPr>
              <a:t>1,</a:t>
            </a:r>
            <a:r>
              <a:rPr lang="en-US" i="0">
                <a:effectLst>
                  <a:outerShdw blurRad="38100" dist="38100" dir="2700000" algn="tl">
                    <a:srgbClr val="000000"/>
                  </a:outerShdw>
                </a:effectLst>
              </a:rPr>
              <a:t>36</a:t>
            </a:r>
            <a:r>
              <a:rPr lang="el-GR" i="0">
                <a:effectLst>
                  <a:outerShdw blurRad="38100" dist="38100" dir="2700000" algn="tl">
                    <a:srgbClr val="000000"/>
                  </a:outerShdw>
                </a:effectLst>
              </a:rPr>
              <a:t>%</a:t>
            </a:r>
            <a:endParaRPr lang="en-GB" i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31"/>
          <p:cNvSpPr>
            <a:spLocks noChangeArrowheads="1"/>
          </p:cNvSpPr>
          <p:nvPr/>
        </p:nvSpPr>
        <p:spPr bwMode="auto">
          <a:xfrm>
            <a:off x="5230813" y="3007003"/>
            <a:ext cx="1349375" cy="369332"/>
          </a:xfrm>
          <a:prstGeom prst="rect">
            <a:avLst/>
          </a:prstGeom>
          <a:solidFill>
            <a:schemeClr val="bg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l-GR" i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3,86%</a:t>
            </a:r>
            <a:endParaRPr lang="en-GB" i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32"/>
          <p:cNvSpPr>
            <a:spLocks noChangeArrowheads="1"/>
          </p:cNvSpPr>
          <p:nvPr/>
        </p:nvSpPr>
        <p:spPr bwMode="auto">
          <a:xfrm>
            <a:off x="6877050" y="2978428"/>
            <a:ext cx="1349375" cy="369332"/>
          </a:xfrm>
          <a:prstGeom prst="rect">
            <a:avLst/>
          </a:prstGeom>
          <a:solidFill>
            <a:schemeClr val="bg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l-GR" i="0">
                <a:effectLst>
                  <a:outerShdw blurRad="38100" dist="38100" dir="2700000" algn="tl">
                    <a:srgbClr val="000000"/>
                  </a:outerShdw>
                </a:effectLst>
              </a:rPr>
              <a:t>1,</a:t>
            </a:r>
            <a:r>
              <a:rPr lang="en-US" i="0">
                <a:effectLst>
                  <a:outerShdw blurRad="38100" dist="38100" dir="2700000" algn="tl">
                    <a:srgbClr val="000000"/>
                  </a:outerShdw>
                </a:effectLst>
              </a:rPr>
              <a:t>36</a:t>
            </a:r>
            <a:r>
              <a:rPr lang="el-GR" i="0">
                <a:effectLst>
                  <a:outerShdw blurRad="38100" dist="38100" dir="2700000" algn="tl">
                    <a:srgbClr val="000000"/>
                  </a:outerShdw>
                </a:effectLst>
              </a:rPr>
              <a:t>%</a:t>
            </a:r>
            <a:endParaRPr lang="en-GB" i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628650" y="1655763"/>
          <a:ext cx="7961313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816860" y="457200"/>
            <a:ext cx="5391219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2800" i="0" dirty="0">
                <a:solidFill>
                  <a:schemeClr val="tx1"/>
                </a:solidFill>
                <a:latin typeface="Comic Sans MS" pitchFamily="66" charset="0"/>
              </a:rPr>
              <a:t>ΕΥΡΩΠΑΙΟΙ ΑΣΘΕΝΕΙΣ Π.Κ.</a:t>
            </a:r>
            <a:endParaRPr lang="en-GB" sz="2800" i="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990600"/>
            <a:ext cx="76200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Συγκεντρώσεις γλυκόζης στο διάλυμα της Π.Κ.</a:t>
            </a:r>
          </a:p>
          <a:p>
            <a:endParaRPr lang="el-GR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Δεξτρόζη [μονοϋδρική γλυκόζη,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M.B. 198 d]: </a:t>
            </a:r>
            <a:endParaRPr lang="el-G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1,5%, 2,5%, 4,25%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(U.S.A.)</a:t>
            </a:r>
            <a:endParaRPr lang="el-G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Γλυκόζη [άνυδρη γλυκόζη, Μ.Β. 180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d]: </a:t>
            </a:r>
            <a:endParaRPr lang="el-GR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1,36%, 2,27%, 3,86%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(Europe)</a:t>
            </a:r>
            <a:endParaRPr lang="el-GR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Ωσμωτικότητα: 345, 395, 484 </a:t>
            </a:r>
            <a:r>
              <a:rPr lang="en-US" sz="2400" dirty="0" err="1" smtClean="0">
                <a:solidFill>
                  <a:srgbClr val="FFFF00"/>
                </a:solidFill>
                <a:latin typeface="Comic Sans MS" pitchFamily="66" charset="0"/>
              </a:rPr>
              <a:t>mOsm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/L (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ωσμωτικότητα αίματος: 320 </a:t>
            </a:r>
            <a:r>
              <a:rPr lang="en-US" sz="2400" dirty="0" err="1" smtClean="0">
                <a:solidFill>
                  <a:srgbClr val="FFFF00"/>
                </a:solidFill>
                <a:latin typeface="Comic Sans MS" pitchFamily="66" charset="0"/>
              </a:rPr>
              <a:t>mOsm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/L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)</a:t>
            </a:r>
            <a:endParaRPr lang="en-US" sz="24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77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14362" y="323840"/>
            <a:ext cx="7772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Διαλύματα γλυκόζης για ΠΚ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28596" y="1571612"/>
            <a:ext cx="396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spcAft>
                <a:spcPct val="20000"/>
              </a:spcAft>
            </a:pPr>
            <a:r>
              <a:rPr lang="el-GR" sz="2400" b="1" dirty="0">
                <a:solidFill>
                  <a:srgbClr val="FFC000"/>
                </a:solidFill>
                <a:latin typeface="Comic Sans MS" pitchFamily="66" charset="0"/>
              </a:rPr>
              <a:t>Πλεονεκτήματα Γλυκόζης</a:t>
            </a:r>
          </a:p>
          <a:p>
            <a:pPr marL="342900" indent="-342900" algn="ctr">
              <a:spcBef>
                <a:spcPct val="20000"/>
              </a:spcBef>
              <a:spcAft>
                <a:spcPct val="20000"/>
              </a:spcAft>
            </a:pPr>
            <a:endParaRPr lang="en-US" sz="2000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ü"/>
            </a:pPr>
            <a:r>
              <a:rPr lang="el-GR" sz="2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l-GR" sz="2000" dirty="0">
                <a:solidFill>
                  <a:srgbClr val="FFC000"/>
                </a:solidFill>
                <a:latin typeface="Comic Sans MS" pitchFamily="66" charset="0"/>
              </a:rPr>
              <a:t>χαμηλό κόστος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ü"/>
            </a:pP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 εύκολη παρασκευή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ü"/>
            </a:pP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σχετικά ασφαλής</a:t>
            </a:r>
            <a:endParaRPr lang="el-GR" sz="2000" dirty="0">
              <a:solidFill>
                <a:srgbClr val="FFC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ü"/>
            </a:pP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l-GR" sz="2000" dirty="0">
                <a:solidFill>
                  <a:srgbClr val="FFC000"/>
                </a:solidFill>
                <a:latin typeface="Comic Sans MS" pitchFamily="66" charset="0"/>
              </a:rPr>
              <a:t>έλλειψη τοξικών επιδράσεων στη συστηματική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κυκλοφορία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ü"/>
            </a:pP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πηγή θερμίδων</a:t>
            </a:r>
            <a:endParaRPr lang="el-GR" sz="2000" dirty="0">
              <a:solidFill>
                <a:srgbClr val="FFC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ü"/>
            </a:pPr>
            <a:r>
              <a:rPr lang="el-GR" sz="2000" dirty="0">
                <a:solidFill>
                  <a:srgbClr val="FFC000"/>
                </a:solidFill>
                <a:latin typeface="Comic Sans MS" pitchFamily="66" charset="0"/>
              </a:rPr>
              <a:t> εύκολος μεταβολισμός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521344" y="1578539"/>
            <a:ext cx="464343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b="1" dirty="0">
                <a:solidFill>
                  <a:srgbClr val="FFC000"/>
                </a:solidFill>
                <a:latin typeface="Comic Sans MS" pitchFamily="66" charset="0"/>
              </a:rPr>
              <a:t>Μειονεκτήματα Γλυκόζης</a:t>
            </a:r>
            <a:r>
              <a:rPr lang="el-GR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000" dirty="0">
                <a:latin typeface="Comic Sans MS" pitchFamily="66" charset="0"/>
              </a:rPr>
              <a:t> </a:t>
            </a:r>
            <a:r>
              <a:rPr lang="el-GR" sz="2000" dirty="0">
                <a:solidFill>
                  <a:srgbClr val="FFC000"/>
                </a:solidFill>
                <a:latin typeface="Comic Sans MS" pitchFamily="66" charset="0"/>
              </a:rPr>
              <a:t>Υπεργλυκαιμία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000" dirty="0">
                <a:solidFill>
                  <a:srgbClr val="FFC000"/>
                </a:solidFill>
                <a:latin typeface="Comic Sans MS" pitchFamily="66" charset="0"/>
              </a:rPr>
              <a:t> Υπερινσουλιναιμία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000" dirty="0">
                <a:solidFill>
                  <a:srgbClr val="FFC000"/>
                </a:solidFill>
                <a:latin typeface="Comic Sans MS" pitchFamily="66" charset="0"/>
              </a:rPr>
              <a:t> Υπερλιπιδαιμία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000" dirty="0">
                <a:solidFill>
                  <a:srgbClr val="FFC000"/>
                </a:solidFill>
                <a:latin typeface="Comic Sans MS" pitchFamily="66" charset="0"/>
              </a:rPr>
              <a:t> Παχυσαρκία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000" dirty="0">
                <a:solidFill>
                  <a:srgbClr val="FFC000"/>
                </a:solidFill>
                <a:latin typeface="Comic Sans MS" pitchFamily="66" charset="0"/>
              </a:rPr>
              <a:t> Ταχεία απορρόφηση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                            </a:t>
            </a:r>
            <a:r>
              <a:rPr lang="el-GR" sz="2000" dirty="0">
                <a:solidFill>
                  <a:srgbClr val="FFC000"/>
                </a:solidFill>
                <a:latin typeface="Comic Sans MS" pitchFamily="66" charset="0"/>
              </a:rPr>
              <a:t>(χρονικά περιορισμένη υπερδιήθηση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)</a:t>
            </a:r>
            <a:endParaRPr lang="el-GR" sz="2000" dirty="0">
              <a:solidFill>
                <a:srgbClr val="FFC0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000" dirty="0">
                <a:solidFill>
                  <a:srgbClr val="FFC000"/>
                </a:solidFill>
                <a:latin typeface="Comic Sans MS" pitchFamily="66" charset="0"/>
              </a:rPr>
              <a:t> Παραγωγή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προιόντων αποδόμησης της γλυκόζης, </a:t>
            </a:r>
            <a:r>
              <a:rPr lang="en-US" sz="2000" dirty="0" smtClean="0">
                <a:solidFill>
                  <a:srgbClr val="FFC000"/>
                </a:solidFill>
                <a:latin typeface="Comic Sans MS" pitchFamily="66" charset="0"/>
              </a:rPr>
              <a:t>GDPs </a:t>
            </a:r>
            <a:r>
              <a:rPr lang="en-US" sz="2000" dirty="0">
                <a:solidFill>
                  <a:srgbClr val="FFC000"/>
                </a:solidFill>
                <a:latin typeface="Comic Sans MS" pitchFamily="66" charset="0"/>
              </a:rPr>
              <a:t>&amp;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τελικώς γλυκοζυλιωμένων προιόντων, </a:t>
            </a:r>
            <a:r>
              <a:rPr lang="en-US" sz="2000" dirty="0" smtClean="0">
                <a:solidFill>
                  <a:srgbClr val="FFC000"/>
                </a:solidFill>
                <a:latin typeface="Comic Sans MS" pitchFamily="66" charset="0"/>
              </a:rPr>
              <a:t>AGEs</a:t>
            </a:r>
            <a:endParaRPr lang="el-GR" sz="20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000" dirty="0" err="1" smtClean="0">
                <a:solidFill>
                  <a:srgbClr val="FFC000"/>
                </a:solidFill>
                <a:latin typeface="Comic Sans MS" pitchFamily="66" charset="0"/>
              </a:rPr>
              <a:t>Υπερ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-</a:t>
            </a:r>
            <a:r>
              <a:rPr lang="el-GR" sz="2000" dirty="0" err="1" smtClean="0">
                <a:solidFill>
                  <a:srgbClr val="FFC000"/>
                </a:solidFill>
                <a:latin typeface="Comic Sans MS" pitchFamily="66" charset="0"/>
              </a:rPr>
              <a:t>ωσμωτικότητα</a:t>
            </a:r>
            <a:endParaRPr lang="el-GR" sz="2000" dirty="0">
              <a:solidFill>
                <a:srgbClr val="FFC0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000" dirty="0">
                <a:solidFill>
                  <a:srgbClr val="FFC000"/>
                </a:solidFill>
                <a:latin typeface="Comic Sans MS" pitchFamily="66" charset="0"/>
              </a:rPr>
              <a:t> Όξινο </a:t>
            </a:r>
            <a:r>
              <a:rPr lang="en-US" sz="2000" dirty="0">
                <a:solidFill>
                  <a:srgbClr val="FFC000"/>
                </a:solidFill>
                <a:latin typeface="Comic Sans MS" pitchFamily="66" charset="0"/>
              </a:rPr>
              <a:t>pH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διαλύματος</a:t>
            </a:r>
            <a:endParaRPr lang="el-GR" sz="2000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857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l-G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Ζητούμενο: η βιοσυμβατότητα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1600200"/>
            <a:ext cx="8305800" cy="25908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el-GR" sz="2800" dirty="0" smtClean="0">
                <a:solidFill>
                  <a:srgbClr val="FFFF00"/>
                </a:solidFill>
                <a:latin typeface="Comic Sans MS" pitchFamily="66" charset="0"/>
              </a:rPr>
              <a:t>  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Di Paolo: </a:t>
            </a:r>
            <a:r>
              <a:rPr lang="el-GR" dirty="0" smtClean="0">
                <a:solidFill>
                  <a:srgbClr val="FFFF00"/>
                </a:solidFill>
                <a:latin typeface="Comic Sans MS" pitchFamily="66" charset="0"/>
              </a:rPr>
              <a:t>«</a:t>
            </a:r>
            <a:r>
              <a:rPr lang="el-G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Η βιοσυμβατότητα ενός περιτοναϊκού διαλύματος είναι η ικανότητα του να αφήνει τα ανατομικά και λειτουργικά χαρακτηριστικά του περιτοναίου ανεπηρέαστα  στο χρόνο</a:t>
            </a:r>
            <a:r>
              <a:rPr lang="el-GR" dirty="0" smtClean="0">
                <a:solidFill>
                  <a:srgbClr val="FFFF00"/>
                </a:solidFill>
                <a:latin typeface="Comic Sans MS" pitchFamily="66" charset="0"/>
              </a:rPr>
              <a:t>»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.</a:t>
            </a:r>
            <a:endParaRPr lang="el-GR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el-GR" b="1" dirty="0" smtClean="0">
                <a:solidFill>
                  <a:srgbClr val="FF0000"/>
                </a:solidFill>
                <a:latin typeface="Comic Sans MS" pitchFamily="66" charset="0"/>
              </a:rPr>
              <a:t>Μη-</a:t>
            </a:r>
            <a:r>
              <a:rPr lang="el-GR" b="1" dirty="0" err="1" smtClean="0">
                <a:solidFill>
                  <a:srgbClr val="FF0000"/>
                </a:solidFill>
                <a:latin typeface="Comic Sans MS" pitchFamily="66" charset="0"/>
              </a:rPr>
              <a:t>βιοσυμβατοί </a:t>
            </a:r>
            <a:r>
              <a:rPr lang="el-GR" b="1" dirty="0" smtClean="0">
                <a:solidFill>
                  <a:srgbClr val="FF0000"/>
                </a:solidFill>
                <a:latin typeface="Comic Sans MS" pitchFamily="66" charset="0"/>
              </a:rPr>
              <a:t>παράγοντες στο διάλυμα περιτοναϊκής</a:t>
            </a:r>
          </a:p>
          <a:p>
            <a:pPr>
              <a:spcBef>
                <a:spcPct val="50000"/>
              </a:spcBef>
              <a:buClrTx/>
              <a:defRPr/>
            </a:pPr>
            <a:r>
              <a:rPr lang="el-GR" b="1" dirty="0" smtClean="0">
                <a:solidFill>
                  <a:srgbClr val="FF0000"/>
                </a:solidFill>
                <a:latin typeface="Comic Sans MS" pitchFamily="66" charset="0"/>
              </a:rPr>
              <a:t>Όξινο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ph</a:t>
            </a:r>
          </a:p>
          <a:p>
            <a:pPr>
              <a:spcBef>
                <a:spcPct val="50000"/>
              </a:spcBef>
              <a:buClrTx/>
              <a:defRPr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Buffer (</a:t>
            </a:r>
            <a:r>
              <a:rPr lang="el-GR" b="1" dirty="0" smtClean="0">
                <a:solidFill>
                  <a:srgbClr val="FF0000"/>
                </a:solidFill>
                <a:latin typeface="Comic Sans MS" pitchFamily="66" charset="0"/>
              </a:rPr>
              <a:t>γαλακτικό)</a:t>
            </a:r>
          </a:p>
          <a:p>
            <a:pPr>
              <a:spcBef>
                <a:spcPct val="50000"/>
              </a:spcBef>
              <a:buClrTx/>
              <a:defRPr/>
            </a:pPr>
            <a:r>
              <a:rPr lang="el-GR" b="1" dirty="0" smtClean="0">
                <a:solidFill>
                  <a:srgbClr val="FF0000"/>
                </a:solidFill>
                <a:latin typeface="Comic Sans MS" pitchFamily="66" charset="0"/>
              </a:rPr>
              <a:t>↑ </a:t>
            </a:r>
            <a:r>
              <a:rPr lang="el-GR" b="1" dirty="0" err="1" smtClean="0">
                <a:solidFill>
                  <a:srgbClr val="FF0000"/>
                </a:solidFill>
                <a:latin typeface="Comic Sans MS" pitchFamily="66" charset="0"/>
              </a:rPr>
              <a:t>ωσμωτικότητα</a:t>
            </a:r>
            <a:endParaRPr lang="el-GR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ClrTx/>
              <a:defRPr/>
            </a:pPr>
            <a:r>
              <a:rPr lang="el-GR" b="1" dirty="0" smtClean="0">
                <a:solidFill>
                  <a:srgbClr val="FF0000"/>
                </a:solidFill>
                <a:latin typeface="Comic Sans MS" pitchFamily="66" charset="0"/>
              </a:rPr>
              <a:t>Γλυκόζη</a:t>
            </a:r>
          </a:p>
          <a:p>
            <a:pPr>
              <a:spcBef>
                <a:spcPct val="50000"/>
              </a:spcBef>
              <a:buClrTx/>
              <a:defRPr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GDPs (Glucose Degradation Products)</a:t>
            </a:r>
            <a:endParaRPr lang="el-GR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68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3" y="561975"/>
            <a:ext cx="7877175" cy="573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- Στρογγυλεμένο ορθογώνιο"/>
          <p:cNvSpPr/>
          <p:nvPr/>
        </p:nvSpPr>
        <p:spPr>
          <a:xfrm>
            <a:off x="685800" y="609600"/>
            <a:ext cx="7772400" cy="16764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609600" y="2286000"/>
            <a:ext cx="7772400" cy="1143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Στρογγυλεμένο ορθογώνιο"/>
          <p:cNvSpPr/>
          <p:nvPr/>
        </p:nvSpPr>
        <p:spPr>
          <a:xfrm>
            <a:off x="685800" y="3505200"/>
            <a:ext cx="7772400" cy="2743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smtClean="0">
                <a:solidFill>
                  <a:srgbClr val="FFFF00"/>
                </a:solidFill>
                <a:latin typeface="Comic Sans MS" pitchFamily="66" charset="0"/>
              </a:rPr>
              <a:t>Μεταβολές της Περιτοναϊκής Μεμβράνης κατά την διάρκεια εφαρμογής της ΠΚ</a:t>
            </a:r>
            <a:endParaRPr lang="el-GR" sz="320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4213" y="2060575"/>
            <a:ext cx="3678237" cy="4032250"/>
          </a:xfrm>
          <a:prstGeom prst="rect">
            <a:avLst/>
          </a:prstGeom>
          <a:ln/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4648200" y="1828800"/>
            <a:ext cx="3886200" cy="44196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8185" tIns="44092" rIns="88185" bIns="44092" anchor="ctr"/>
          <a:lstStyle/>
          <a:p>
            <a:pPr defTabSz="881063">
              <a:buFont typeface="Wingdings" pitchFamily="2" charset="2"/>
              <a:buChar char="ü"/>
            </a:pPr>
            <a:r>
              <a:rPr lang="el-GR">
                <a:solidFill>
                  <a:srgbClr val="FFFF00"/>
                </a:solidFill>
                <a:latin typeface="Comic Sans MS" pitchFamily="66" charset="0"/>
              </a:rPr>
              <a:t>Απογύμνωση μεσοθηλίου</a:t>
            </a:r>
            <a:endParaRPr lang="en-US">
              <a:solidFill>
                <a:srgbClr val="FFFF00"/>
              </a:solidFill>
              <a:latin typeface="Comic Sans MS" pitchFamily="66" charset="0"/>
            </a:endParaRPr>
          </a:p>
          <a:p>
            <a:pPr defTabSz="881063">
              <a:buFont typeface="Wingdings" pitchFamily="2" charset="2"/>
              <a:buChar char="ü"/>
            </a:pPr>
            <a:r>
              <a:rPr lang="el-GR">
                <a:solidFill>
                  <a:srgbClr val="FFFF00"/>
                </a:solidFill>
                <a:latin typeface="Comic Sans MS" pitchFamily="66" charset="0"/>
              </a:rPr>
              <a:t>Διάμεση ίνωση</a:t>
            </a:r>
            <a:endParaRPr lang="en-US">
              <a:solidFill>
                <a:srgbClr val="FFFF00"/>
              </a:solidFill>
              <a:latin typeface="Comic Sans MS" pitchFamily="66" charset="0"/>
            </a:endParaRPr>
          </a:p>
          <a:p>
            <a:pPr defTabSz="881063">
              <a:buFont typeface="Wingdings" pitchFamily="2" charset="2"/>
              <a:buChar char="ü"/>
            </a:pPr>
            <a:endParaRPr lang="en-US">
              <a:solidFill>
                <a:srgbClr val="FFFF00"/>
              </a:solidFill>
              <a:latin typeface="Comic Sans MS" pitchFamily="66" charset="0"/>
            </a:endParaRPr>
          </a:p>
          <a:p>
            <a:pPr defTabSz="881063">
              <a:buFont typeface="Wingdings" pitchFamily="2" charset="2"/>
              <a:buChar char="ü"/>
            </a:pPr>
            <a:r>
              <a:rPr lang="el-GR">
                <a:solidFill>
                  <a:srgbClr val="FFFF00"/>
                </a:solidFill>
                <a:latin typeface="Comic Sans MS" pitchFamily="66" charset="0"/>
              </a:rPr>
              <a:t>Αναδιπλασιασμός βασικής</a:t>
            </a:r>
            <a:endParaRPr lang="en-US">
              <a:solidFill>
                <a:srgbClr val="FFFF00"/>
              </a:solidFill>
              <a:latin typeface="Comic Sans MS" pitchFamily="66" charset="0"/>
            </a:endParaRPr>
          </a:p>
          <a:p>
            <a:pPr defTabSz="881063">
              <a:buFont typeface="Wingdings" pitchFamily="2" charset="2"/>
              <a:buNone/>
            </a:pPr>
            <a:r>
              <a:rPr lang="el-GR">
                <a:solidFill>
                  <a:srgbClr val="FFFF00"/>
                </a:solidFill>
                <a:latin typeface="Comic Sans MS" pitchFamily="66" charset="0"/>
              </a:rPr>
              <a:t>   μεμβράνης τριχοειδών</a:t>
            </a:r>
            <a:endParaRPr lang="en-US">
              <a:solidFill>
                <a:srgbClr val="FFFF00"/>
              </a:solidFill>
              <a:latin typeface="Comic Sans MS" pitchFamily="66" charset="0"/>
            </a:endParaRPr>
          </a:p>
          <a:p>
            <a:pPr defTabSz="881063">
              <a:buFont typeface="Wingdings" pitchFamily="2" charset="2"/>
              <a:buChar char="ü"/>
            </a:pPr>
            <a:r>
              <a:rPr lang="el-GR">
                <a:solidFill>
                  <a:srgbClr val="FFFF00"/>
                </a:solidFill>
                <a:latin typeface="Comic Sans MS" pitchFamily="66" charset="0"/>
              </a:rPr>
              <a:t>Νεοαγγειογένεση</a:t>
            </a:r>
            <a:endParaRPr lang="en-US">
              <a:solidFill>
                <a:srgbClr val="FFFF00"/>
              </a:solidFill>
              <a:latin typeface="Comic Sans MS" pitchFamily="66" charset="0"/>
            </a:endParaRPr>
          </a:p>
          <a:p>
            <a:pPr defTabSz="881063">
              <a:buFont typeface="Wingdings" pitchFamily="2" charset="2"/>
              <a:buChar char="ü"/>
            </a:pPr>
            <a:r>
              <a:rPr lang="el-GR">
                <a:solidFill>
                  <a:srgbClr val="FFFF00"/>
                </a:solidFill>
                <a:latin typeface="Comic Sans MS" pitchFamily="66" charset="0"/>
              </a:rPr>
              <a:t>Αγγειοπάθεια</a:t>
            </a:r>
            <a:endParaRPr lang="en-US">
              <a:solidFill>
                <a:srgbClr val="FFFF00"/>
              </a:solidFill>
              <a:latin typeface="Comic Sans MS" pitchFamily="66" charset="0"/>
            </a:endParaRPr>
          </a:p>
          <a:p>
            <a:pPr defTabSz="881063">
              <a:buFont typeface="Wingdings" pitchFamily="2" charset="2"/>
              <a:buChar char="ü"/>
            </a:pPr>
            <a:endParaRPr lang="en-US">
              <a:solidFill>
                <a:srgbClr val="FFFF00"/>
              </a:solidFill>
              <a:latin typeface="Comic Sans MS" pitchFamily="66" charset="0"/>
            </a:endParaRPr>
          </a:p>
          <a:p>
            <a:pPr defTabSz="881063">
              <a:buFont typeface="Wingdings" pitchFamily="2" charset="2"/>
              <a:buChar char="ü"/>
            </a:pPr>
            <a:r>
              <a:rPr lang="el-GR">
                <a:solidFill>
                  <a:srgbClr val="FFFF00"/>
                </a:solidFill>
                <a:latin typeface="Comic Sans MS" pitchFamily="66" charset="0"/>
              </a:rPr>
              <a:t>Μεταβολές στην έκφραση</a:t>
            </a:r>
            <a:endParaRPr lang="en-US">
              <a:solidFill>
                <a:srgbClr val="FFFF00"/>
              </a:solidFill>
              <a:latin typeface="Comic Sans MS" pitchFamily="66" charset="0"/>
            </a:endParaRPr>
          </a:p>
          <a:p>
            <a:pPr defTabSz="881063">
              <a:buFont typeface="Wingdings" pitchFamily="2" charset="2"/>
              <a:buNone/>
            </a:pPr>
            <a:r>
              <a:rPr lang="el-GR">
                <a:solidFill>
                  <a:srgbClr val="FFFF00"/>
                </a:solidFill>
                <a:latin typeface="Comic Sans MS" pitchFamily="66" charset="0"/>
              </a:rPr>
              <a:t>   κυτοκινών/</a:t>
            </a:r>
            <a:r>
              <a:rPr lang="en-US">
                <a:solidFill>
                  <a:srgbClr val="FFFF00"/>
                </a:solidFill>
                <a:latin typeface="Comic Sans MS" pitchFamily="66" charset="0"/>
              </a:rPr>
              <a:t>growth factors</a:t>
            </a:r>
            <a:endParaRPr lang="el-GR">
              <a:solidFill>
                <a:srgbClr val="FFFF00"/>
              </a:solidFill>
              <a:latin typeface="Comic Sans MS" pitchFamily="66" charset="0"/>
            </a:endParaRPr>
          </a:p>
          <a:p>
            <a:pPr defTabSz="881063">
              <a:buFont typeface="Wingdings" pitchFamily="2" charset="2"/>
              <a:buNone/>
            </a:pPr>
            <a:r>
              <a:rPr lang="el-GR">
                <a:solidFill>
                  <a:srgbClr val="FFFF00"/>
                </a:solidFill>
                <a:latin typeface="Comic Sans MS" pitchFamily="66" charset="0"/>
              </a:rPr>
              <a:t>   </a:t>
            </a:r>
            <a:r>
              <a:rPr lang="en-US">
                <a:solidFill>
                  <a:srgbClr val="FFFF00"/>
                </a:solidFill>
                <a:latin typeface="Comic Sans MS" pitchFamily="66" charset="0"/>
              </a:rPr>
              <a:t>(TGF</a:t>
            </a:r>
            <a:r>
              <a:rPr lang="el-GR">
                <a:solidFill>
                  <a:srgbClr val="FFFF00"/>
                </a:solidFill>
                <a:latin typeface="Comic Sans MS" pitchFamily="66" charset="0"/>
              </a:rPr>
              <a:t>β, </a:t>
            </a:r>
            <a:r>
              <a:rPr lang="en-US">
                <a:solidFill>
                  <a:srgbClr val="FFFF00"/>
                </a:solidFill>
                <a:latin typeface="Comic Sans MS" pitchFamily="66" charset="0"/>
              </a:rPr>
              <a:t>eNOS, VEGF)</a:t>
            </a:r>
            <a:endParaRPr lang="el-GR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888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1555</TotalTime>
  <Words>1305</Words>
  <Application>Microsoft Office PowerPoint</Application>
  <PresentationFormat>Προβολή στην οθόνη (4:3)</PresentationFormat>
  <Paragraphs>261</Paragraphs>
  <Slides>44</Slides>
  <Notes>2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44</vt:i4>
      </vt:variant>
    </vt:vector>
  </HeadingPairs>
  <TitlesOfParts>
    <vt:vector size="46" baseType="lpstr">
      <vt:lpstr>Thatch</vt:lpstr>
      <vt:lpstr>Slide</vt:lpstr>
      <vt:lpstr>Υλικά-Εξοπλισμός Περιτοναϊκής Κάθαρσης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Τεχνικά χαρακτηριστικά σάκου  διαλύματος διττανθρακικών</vt:lpstr>
      <vt:lpstr>Τεχνικά χαρακτηριστικά σάκου  διαλύματος διττανθρακικών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Υλικά-Εξοπλισμός Περιτοναϊκής Κάθαρσης</dc:title>
  <dc:creator>Γιώργος</dc:creator>
  <cp:lastModifiedBy>G.Tsirpanlis</cp:lastModifiedBy>
  <cp:revision>127</cp:revision>
  <dcterms:created xsi:type="dcterms:W3CDTF">2011-03-27T08:43:40Z</dcterms:created>
  <dcterms:modified xsi:type="dcterms:W3CDTF">2011-04-07T06:05:21Z</dcterms:modified>
</cp:coreProperties>
</file>