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66" r:id="rId15"/>
    <p:sldId id="271" r:id="rId16"/>
    <p:sldId id="269" r:id="rId17"/>
    <p:sldId id="281" r:id="rId18"/>
    <p:sldId id="282" r:id="rId19"/>
    <p:sldId id="274" r:id="rId20"/>
    <p:sldId id="275" r:id="rId21"/>
    <p:sldId id="290" r:id="rId22"/>
    <p:sldId id="276" r:id="rId23"/>
    <p:sldId id="277" r:id="rId24"/>
    <p:sldId id="278" r:id="rId25"/>
    <p:sldId id="279" r:id="rId26"/>
    <p:sldId id="280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297" r:id="rId40"/>
    <p:sldId id="296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858000" cy="10052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16C75-B586-4777-BC18-04398158E21B}" type="datetimeFigureOut">
              <a:rPr lang="el-GR" smtClean="0"/>
              <a:pPr/>
              <a:t>30/3/2011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954722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9547225"/>
            <a:ext cx="2971800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CCABE-5991-4D0B-8A37-6A7496E8FB7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06F-8C46-4310-98D4-D7D4CA048CEA}" type="datetimeFigureOut">
              <a:rPr lang="el-GR" smtClean="0"/>
              <a:pPr/>
              <a:t>30/3/2011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80F9-C6EF-471D-BD42-C1A2DA6032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06F-8C46-4310-98D4-D7D4CA048CEA}" type="datetimeFigureOut">
              <a:rPr lang="el-GR" smtClean="0"/>
              <a:pPr/>
              <a:t>30/3/2011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80F9-C6EF-471D-BD42-C1A2DA6032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06F-8C46-4310-98D4-D7D4CA048CEA}" type="datetimeFigureOut">
              <a:rPr lang="el-GR" smtClean="0"/>
              <a:pPr/>
              <a:t>30/3/2011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80F9-C6EF-471D-BD42-C1A2DA6032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06F-8C46-4310-98D4-D7D4CA048CEA}" type="datetimeFigureOut">
              <a:rPr lang="el-GR" smtClean="0"/>
              <a:pPr/>
              <a:t>30/3/2011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80F9-C6EF-471D-BD42-C1A2DA6032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06F-8C46-4310-98D4-D7D4CA048CEA}" type="datetimeFigureOut">
              <a:rPr lang="el-GR" smtClean="0"/>
              <a:pPr/>
              <a:t>30/3/2011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80F9-C6EF-471D-BD42-C1A2DA6032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06F-8C46-4310-98D4-D7D4CA048CEA}" type="datetimeFigureOut">
              <a:rPr lang="el-GR" smtClean="0"/>
              <a:pPr/>
              <a:t>30/3/2011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80F9-C6EF-471D-BD42-C1A2DA6032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06F-8C46-4310-98D4-D7D4CA048CEA}" type="datetimeFigureOut">
              <a:rPr lang="el-GR" smtClean="0"/>
              <a:pPr/>
              <a:t>30/3/2011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80F9-C6EF-471D-BD42-C1A2DA6032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06F-8C46-4310-98D4-D7D4CA048CEA}" type="datetimeFigureOut">
              <a:rPr lang="el-GR" smtClean="0"/>
              <a:pPr/>
              <a:t>30/3/2011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80F9-C6EF-471D-BD42-C1A2DA6032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06F-8C46-4310-98D4-D7D4CA048CEA}" type="datetimeFigureOut">
              <a:rPr lang="el-GR" smtClean="0"/>
              <a:pPr/>
              <a:t>30/3/2011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80F9-C6EF-471D-BD42-C1A2DA6032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06F-8C46-4310-98D4-D7D4CA048CEA}" type="datetimeFigureOut">
              <a:rPr lang="el-GR" smtClean="0"/>
              <a:pPr/>
              <a:t>30/3/2011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80F9-C6EF-471D-BD42-C1A2DA6032E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7106F-8C46-4310-98D4-D7D4CA048CEA}" type="datetimeFigureOut">
              <a:rPr lang="el-GR" smtClean="0"/>
              <a:pPr/>
              <a:t>30/3/2011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80F9-C6EF-471D-BD42-C1A2DA6032E2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A7106F-8C46-4310-98D4-D7D4CA048CEA}" type="datetimeFigureOut">
              <a:rPr lang="el-GR" smtClean="0"/>
              <a:pPr/>
              <a:t>30/3/2011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7C80F9-C6EF-471D-BD42-C1A2DA6032E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743200"/>
            <a:ext cx="7467600" cy="1470025"/>
          </a:xfrm>
        </p:spPr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Εκτίμηση και κλινικές επιπτώσεις των χαρακτηριστικών της περιτοναϊκής μεμβράνης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4724400"/>
            <a:ext cx="7117180" cy="167640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>
                <a:latin typeface="Comic Sans MS" pitchFamily="66" charset="0"/>
              </a:rPr>
              <a:t>Γ. Τσιρπανλής</a:t>
            </a:r>
          </a:p>
          <a:p>
            <a:r>
              <a:rPr lang="el-GR" dirty="0" smtClean="0">
                <a:latin typeface="Comic Sans MS" pitchFamily="66" charset="0"/>
              </a:rPr>
              <a:t>Μονάδα Χρόνιας Περιτοναϊκής Κάθαρσης</a:t>
            </a:r>
          </a:p>
          <a:p>
            <a:r>
              <a:rPr lang="el-GR" dirty="0" smtClean="0">
                <a:latin typeface="Comic Sans MS" pitchFamily="66" charset="0"/>
              </a:rPr>
              <a:t>Νεφρολογικό Τμήμα</a:t>
            </a:r>
          </a:p>
          <a:p>
            <a:r>
              <a:rPr lang="el-GR" dirty="0" smtClean="0">
                <a:latin typeface="Comic Sans MS" pitchFamily="66" charset="0"/>
              </a:rPr>
              <a:t>ΓΝΑ «Γ. Γεννηματάς»</a:t>
            </a:r>
          </a:p>
          <a:p>
            <a:r>
              <a:rPr lang="el-GR" dirty="0" smtClean="0">
                <a:latin typeface="Comic Sans MS" pitchFamily="66" charset="0"/>
              </a:rPr>
              <a:t>Αθήνα</a:t>
            </a:r>
            <a:endParaRPr lang="el-GR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181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0"/>
          <p:cNvGraphicFramePr>
            <a:graphicFrameLocks noChangeAspect="1"/>
          </p:cNvGraphicFramePr>
          <p:nvPr/>
        </p:nvGraphicFramePr>
        <p:xfrm>
          <a:off x="5486400" y="1905000"/>
          <a:ext cx="3269554" cy="4038600"/>
        </p:xfrm>
        <a:graphic>
          <a:graphicData uri="http://schemas.openxmlformats.org/presentationml/2006/ole">
            <p:oleObj spid="_x0000_s2078" name="Bitmap Image" r:id="rId3" imgW="2010056" imgH="1952898" progId="PBrush">
              <p:embed/>
            </p:oleObj>
          </a:graphicData>
        </a:graphic>
      </p:graphicFrame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898525" y="152400"/>
            <a:ext cx="8245475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2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Peritoneal Equilibration Test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28600" y="1524000"/>
            <a:ext cx="507209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l-GR" sz="2800" dirty="0">
                <a:solidFill>
                  <a:srgbClr val="003399"/>
                </a:solidFill>
                <a:latin typeface="Comic Sans MS" pitchFamily="66" charset="0"/>
              </a:rPr>
              <a:t>                      </a:t>
            </a: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Εισάγουμε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νέο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διάλυμα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στην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περιτοναϊκή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κοιλότητα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με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ρυθμό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u="sng" dirty="0">
                <a:solidFill>
                  <a:srgbClr val="003399"/>
                </a:solidFill>
                <a:latin typeface="Comic Sans MS" pitchFamily="66" charset="0"/>
              </a:rPr>
              <a:t>400</a:t>
            </a:r>
            <a:r>
              <a:rPr lang="en-US" sz="2400" u="sng" dirty="0">
                <a:solidFill>
                  <a:srgbClr val="003399"/>
                </a:solidFill>
                <a:latin typeface="Comic Sans MS" pitchFamily="66" charset="0"/>
              </a:rPr>
              <a:t>ml</a:t>
            </a:r>
            <a:r>
              <a:rPr lang="en-GB" sz="2400" u="sng" dirty="0">
                <a:solidFill>
                  <a:srgbClr val="003399"/>
                </a:solidFill>
                <a:latin typeface="Comic Sans MS" pitchFamily="66" charset="0"/>
              </a:rPr>
              <a:t>/2 </a:t>
            </a:r>
            <a:r>
              <a:rPr lang="en-GB" sz="2400" u="sng" dirty="0" err="1">
                <a:solidFill>
                  <a:srgbClr val="003399"/>
                </a:solidFill>
                <a:latin typeface="Comic Sans MS" pitchFamily="66" charset="0"/>
              </a:rPr>
              <a:t>λεπτά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. </a:t>
            </a:r>
            <a:endParaRPr lang="el-GR" sz="2400" dirty="0">
              <a:solidFill>
                <a:srgbClr val="003399"/>
              </a:solidFill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l-GR" sz="2800" dirty="0">
              <a:solidFill>
                <a:srgbClr val="003399"/>
              </a:solidFill>
              <a:latin typeface="Comic Sans MS" pitchFamily="66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Ο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ασθενής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πρέπει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να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είναι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ξαπλωμένος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και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να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αλλάζει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πλευρό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κάθε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400</a:t>
            </a:r>
            <a:r>
              <a:rPr lang="en-US" sz="2400" dirty="0">
                <a:solidFill>
                  <a:srgbClr val="003399"/>
                </a:solidFill>
                <a:latin typeface="Comic Sans MS" pitchFamily="66" charset="0"/>
              </a:rPr>
              <a:t>ml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ώστε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endParaRPr lang="el-GR" sz="2400" dirty="0">
              <a:solidFill>
                <a:srgbClr val="003399"/>
              </a:solidFill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να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είμαστε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βέβαιοι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ότι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θα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ανακατευτούν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πλήρως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τα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υγρά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στην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περιτοναϊκή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κοιλότητα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. </a:t>
            </a:r>
            <a:r>
              <a:rPr lang="el-GR" sz="2400" dirty="0" smtClean="0">
                <a:solidFill>
                  <a:srgbClr val="003399"/>
                </a:solidFill>
                <a:latin typeface="Comic Sans MS" pitchFamily="66" charset="0"/>
              </a:rPr>
              <a:t>                                       </a:t>
            </a:r>
            <a:endParaRPr lang="el-GR" sz="2400" dirty="0">
              <a:solidFill>
                <a:srgbClr val="003399"/>
              </a:solidFill>
              <a:latin typeface="Comic Sans MS" pitchFamily="66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l-GR" sz="2800" dirty="0">
              <a:solidFill>
                <a:srgbClr val="003399"/>
              </a:solidFill>
              <a:latin typeface="Comic Sans MS" pitchFamily="66" charset="0"/>
            </a:endParaRPr>
          </a:p>
        </p:txBody>
      </p:sp>
      <p:sp>
        <p:nvSpPr>
          <p:cNvPr id="5" name="Rectangle 15"/>
          <p:cNvSpPr txBox="1">
            <a:spLocks noChangeArrowheads="1"/>
          </p:cNvSpPr>
          <p:nvPr/>
        </p:nvSpPr>
        <p:spPr>
          <a:xfrm>
            <a:off x="1143000" y="914400"/>
            <a:ext cx="7239000" cy="609600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ΔΙΑΔΙΚΑΣΙΑ ΒΗΜΑ ΠΡΟΣ ΒΗΜΑ (ΙΙΙ)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419600"/>
            <a:ext cx="2895600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898525" y="228600"/>
            <a:ext cx="824547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Peritoneal Equilibration Test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249382" y="1524000"/>
            <a:ext cx="862491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/>
            <a:r>
              <a:rPr lang="el-GR" dirty="0">
                <a:solidFill>
                  <a:srgbClr val="003399"/>
                </a:solidFill>
                <a:latin typeface="Comic Sans MS" pitchFamily="66" charset="0"/>
              </a:rPr>
              <a:t>      </a:t>
            </a: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§"/>
            </a:pP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Ο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χρόνος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παραμονής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αρχίζει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την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στιγμή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που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τελειώνει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η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εισαγωγή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των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υγρών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. </a:t>
            </a:r>
            <a:endParaRPr lang="el-GR" sz="2400" dirty="0">
              <a:solidFill>
                <a:srgbClr val="003399"/>
              </a:solidFill>
              <a:latin typeface="Comic Sans MS" pitchFamily="66" charset="0"/>
            </a:endParaRPr>
          </a:p>
          <a:p>
            <a:pPr marL="457200" indent="-457200"/>
            <a:endParaRPr lang="el-GR" dirty="0">
              <a:solidFill>
                <a:srgbClr val="003399"/>
              </a:solidFill>
              <a:latin typeface="Comic Sans MS" pitchFamily="66" charset="0"/>
            </a:endParaRPr>
          </a:p>
          <a:p>
            <a:pPr marL="457200" indent="-457200">
              <a:buClr>
                <a:srgbClr val="FFFF00"/>
              </a:buClr>
              <a:buFont typeface="Wingdings" pitchFamily="2" charset="2"/>
              <a:buChar char="§"/>
            </a:pPr>
            <a:r>
              <a:rPr lang="el-GR" sz="28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l-GR" sz="2400" dirty="0">
                <a:solidFill>
                  <a:srgbClr val="003399"/>
                </a:solidFill>
                <a:latin typeface="Comic Sans MS" pitchFamily="66" charset="0"/>
              </a:rPr>
              <a:t>Παίρνουμε δείγματα </a:t>
            </a:r>
            <a:r>
              <a:rPr lang="el-GR" sz="2400" b="1" u="sng" dirty="0">
                <a:solidFill>
                  <a:srgbClr val="003399"/>
                </a:solidFill>
                <a:latin typeface="Comic Sans MS" pitchFamily="66" charset="0"/>
              </a:rPr>
              <a:t>ΔΙΑΛΥΜΑΤΟΣ</a:t>
            </a:r>
            <a:r>
              <a:rPr lang="el-GR" sz="2400" b="1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l-GR" sz="2400" dirty="0">
                <a:solidFill>
                  <a:srgbClr val="003399"/>
                </a:solidFill>
                <a:latin typeface="Comic Sans MS" pitchFamily="66" charset="0"/>
              </a:rPr>
              <a:t>στην </a:t>
            </a:r>
            <a:r>
              <a:rPr lang="el-GR" sz="2400" b="1" dirty="0">
                <a:solidFill>
                  <a:srgbClr val="003399"/>
                </a:solidFill>
                <a:latin typeface="Comic Sans MS" pitchFamily="66" charset="0"/>
              </a:rPr>
              <a:t>αρχή</a:t>
            </a:r>
            <a:r>
              <a:rPr lang="el-GR" sz="2400" dirty="0">
                <a:solidFill>
                  <a:srgbClr val="003399"/>
                </a:solidFill>
                <a:latin typeface="Comic Sans MS" pitchFamily="66" charset="0"/>
              </a:rPr>
              <a:t> του χρόνου παραμονής, </a:t>
            </a:r>
            <a:r>
              <a:rPr lang="el-GR" sz="2400" b="1" dirty="0">
                <a:solidFill>
                  <a:srgbClr val="003399"/>
                </a:solidFill>
                <a:latin typeface="Comic Sans MS" pitchFamily="66" charset="0"/>
              </a:rPr>
              <a:t>ώρα 0</a:t>
            </a:r>
            <a:r>
              <a:rPr lang="el-GR" sz="2400" dirty="0">
                <a:solidFill>
                  <a:srgbClr val="003399"/>
                </a:solidFill>
                <a:latin typeface="Comic Sans MS" pitchFamily="66" charset="0"/>
              </a:rPr>
              <a:t>  </a:t>
            </a:r>
            <a:r>
              <a:rPr lang="el-GR" sz="2400" b="1" dirty="0">
                <a:solidFill>
                  <a:srgbClr val="FFFF00"/>
                </a:solidFill>
                <a:latin typeface="Comic Sans MS" pitchFamily="66" charset="0"/>
              </a:rPr>
              <a:t>(Δείγμα ΡΕΤ1) </a:t>
            </a:r>
            <a:r>
              <a:rPr lang="el-GR" sz="2400" dirty="0">
                <a:solidFill>
                  <a:srgbClr val="003399"/>
                </a:solidFill>
                <a:latin typeface="Comic Sans MS" pitchFamily="66" charset="0"/>
              </a:rPr>
              <a:t>και δεύτερο δείγμα  </a:t>
            </a:r>
            <a:r>
              <a:rPr lang="el-GR" sz="2400" b="1" dirty="0">
                <a:solidFill>
                  <a:srgbClr val="003399"/>
                </a:solidFill>
                <a:latin typeface="Comic Sans MS" pitchFamily="66" charset="0"/>
              </a:rPr>
              <a:t>δύο (2) ώρες</a:t>
            </a:r>
            <a:r>
              <a:rPr lang="el-GR" sz="2400" dirty="0">
                <a:solidFill>
                  <a:srgbClr val="003399"/>
                </a:solidFill>
                <a:latin typeface="Comic Sans MS" pitchFamily="66" charset="0"/>
              </a:rPr>
              <a:t> μετά   </a:t>
            </a:r>
            <a:r>
              <a:rPr lang="el-GR" sz="2400" b="1" dirty="0">
                <a:solidFill>
                  <a:srgbClr val="FFFF00"/>
                </a:solidFill>
                <a:latin typeface="Comic Sans MS" pitchFamily="66" charset="0"/>
              </a:rPr>
              <a:t>(Δείγμα ΡΕΤ2).</a:t>
            </a:r>
            <a:endParaRPr lang="en-GB" sz="2400" dirty="0">
              <a:solidFill>
                <a:srgbClr val="FFFF00"/>
              </a:solidFill>
              <a:latin typeface="Comic Sans MS" pitchFamily="66" charset="0"/>
            </a:endParaRPr>
          </a:p>
          <a:p>
            <a:pPr marL="457200" indent="-457200"/>
            <a:r>
              <a:rPr lang="el-GR" b="1" dirty="0">
                <a:solidFill>
                  <a:srgbClr val="003399"/>
                </a:solidFill>
                <a:latin typeface="Comic Sans MS" pitchFamily="66" charset="0"/>
              </a:rPr>
              <a:t>                  </a:t>
            </a:r>
            <a:endParaRPr lang="el-GR" dirty="0">
              <a:solidFill>
                <a:srgbClr val="003399"/>
              </a:solidFill>
              <a:latin typeface="Comic Sans MS" pitchFamily="66" charset="0"/>
            </a:endParaRPr>
          </a:p>
          <a:p>
            <a:pPr marL="457200" indent="-457200"/>
            <a:endParaRPr lang="el-GR" dirty="0">
              <a:solidFill>
                <a:srgbClr val="003399"/>
              </a:solidFill>
              <a:latin typeface="Comic Sans MS" pitchFamily="66" charset="0"/>
            </a:endParaRPr>
          </a:p>
          <a:p>
            <a:pPr marL="457200" indent="-457200"/>
            <a:endParaRPr lang="el-GR" dirty="0">
              <a:solidFill>
                <a:srgbClr val="003399"/>
              </a:solidFill>
              <a:latin typeface="Comic Sans MS" pitchFamily="66" charset="0"/>
            </a:endParaRPr>
          </a:p>
          <a:p>
            <a:pPr marL="457200" indent="-457200"/>
            <a:endParaRPr lang="el-GR" dirty="0">
              <a:solidFill>
                <a:srgbClr val="003399"/>
              </a:solidFill>
              <a:latin typeface="Comic Sans MS" pitchFamily="66" charset="0"/>
            </a:endParaRPr>
          </a:p>
          <a:p>
            <a:pPr marL="457200" indent="-457200"/>
            <a:endParaRPr lang="el-GR" dirty="0">
              <a:solidFill>
                <a:srgbClr val="003399"/>
              </a:solidFill>
              <a:latin typeface="Comic Sans MS" pitchFamily="66" charset="0"/>
            </a:endParaRPr>
          </a:p>
          <a:p>
            <a:pPr marL="457200" indent="-457200"/>
            <a:endParaRPr lang="el-GR" dirty="0">
              <a:solidFill>
                <a:srgbClr val="003399"/>
              </a:solidFill>
              <a:latin typeface="Comic Sans MS" pitchFamily="66" charset="0"/>
            </a:endParaRPr>
          </a:p>
          <a:p>
            <a:pPr marL="457200" indent="-457200"/>
            <a:r>
              <a:rPr lang="el-GR" dirty="0" smtClean="0">
                <a:solidFill>
                  <a:srgbClr val="003399"/>
                </a:solidFill>
                <a:latin typeface="Comic Sans MS" pitchFamily="66" charset="0"/>
              </a:rPr>
              <a:t>                                                                               </a:t>
            </a:r>
            <a:r>
              <a:rPr lang="el-GR" dirty="0">
                <a:solidFill>
                  <a:srgbClr val="003399"/>
                </a:solidFill>
                <a:latin typeface="Comic Sans MS" pitchFamily="66" charset="0"/>
              </a:rPr>
              <a:t>.</a:t>
            </a:r>
            <a:endParaRPr lang="en-GB" dirty="0">
              <a:solidFill>
                <a:srgbClr val="003399"/>
              </a:solidFill>
              <a:latin typeface="Comic Sans MS" pitchFamily="66" charset="0"/>
            </a:endParaRPr>
          </a:p>
        </p:txBody>
      </p:sp>
      <p:sp>
        <p:nvSpPr>
          <p:cNvPr id="5" name="Rectangle 13"/>
          <p:cNvSpPr txBox="1">
            <a:spLocks noChangeArrowheads="1"/>
          </p:cNvSpPr>
          <p:nvPr/>
        </p:nvSpPr>
        <p:spPr>
          <a:xfrm>
            <a:off x="1295400" y="914400"/>
            <a:ext cx="6934200" cy="609600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ΔΙΑΔΙΚΑΣΙΑ ΒΗΜΑ ΠΡΟΣ ΒΗΜΑ 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IV)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28600" y="2362200"/>
            <a:ext cx="6307180" cy="3005138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Κατά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τη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λήψη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του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δεύτερου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δείγματος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(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χρόνος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παραμονής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2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ωρών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)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παίρνουμε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και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δείγμα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</a:rPr>
              <a:t>αίματος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και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το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στέλνουμε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στο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εργαστήριο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για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ανάλυση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κρεατινίνης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και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γλυκόζης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σημειώνοντας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σε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αυτό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το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όνομα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του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ασθενή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,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την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ημερομηνία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και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την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ώρα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λήψης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του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δείγματος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6253164" y="2373313"/>
            <a:ext cx="112882" cy="73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4" name="Freeform 14"/>
          <p:cNvSpPr>
            <a:spLocks/>
          </p:cNvSpPr>
          <p:nvPr/>
        </p:nvSpPr>
        <p:spPr bwMode="auto">
          <a:xfrm>
            <a:off x="6186488" y="5033963"/>
            <a:ext cx="82337" cy="333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6" y="0"/>
              </a:cxn>
              <a:cxn ang="0">
                <a:pos x="0" y="421"/>
              </a:cxn>
              <a:cxn ang="0">
                <a:pos x="0" y="0"/>
              </a:cxn>
            </a:cxnLst>
            <a:rect l="0" t="0" r="r" b="b"/>
            <a:pathLst>
              <a:path w="126" h="421">
                <a:moveTo>
                  <a:pt x="0" y="0"/>
                </a:moveTo>
                <a:lnTo>
                  <a:pt x="126" y="0"/>
                </a:lnTo>
                <a:lnTo>
                  <a:pt x="0" y="4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6242050" y="4902200"/>
            <a:ext cx="69057" cy="492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990600" y="533400"/>
            <a:ext cx="6897754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Peritoneal Equilibration Test</a:t>
            </a:r>
          </a:p>
        </p:txBody>
      </p: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6745354" y="1827213"/>
            <a:ext cx="2285999" cy="3124200"/>
            <a:chOff x="4512" y="3053"/>
            <a:chExt cx="672" cy="1200"/>
          </a:xfrm>
        </p:grpSpPr>
        <p:graphicFrame>
          <p:nvGraphicFramePr>
            <p:cNvPr id="8" name="Object 2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614" y="3053"/>
            <a:ext cx="352" cy="1200"/>
          </p:xfrm>
          <a:graphic>
            <a:graphicData uri="http://schemas.openxmlformats.org/presentationml/2006/ole">
              <p:oleObj spid="_x0000_s4126" name="Clip" r:id="rId3" imgW="862103" imgH="2358106" progId="">
                <p:embed/>
              </p:oleObj>
            </a:graphicData>
          </a:graphic>
        </p:graphicFrame>
        <p:sp>
          <p:nvSpPr>
            <p:cNvPr id="9" name="Rectangle 30"/>
            <p:cNvSpPr>
              <a:spLocks noChangeArrowheads="1"/>
            </p:cNvSpPr>
            <p:nvPr/>
          </p:nvSpPr>
          <p:spPr bwMode="auto">
            <a:xfrm>
              <a:off x="4512" y="3264"/>
              <a:ext cx="672" cy="1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endParaRPr lang="en-US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endParaRPr>
            </a:p>
          </p:txBody>
        </p:sp>
      </p:grp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6535780" y="5339629"/>
            <a:ext cx="2495573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 eaLnBrk="0" hangingPunct="0"/>
            <a:r>
              <a:rPr 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δείγμα αίματος</a:t>
            </a:r>
          </a:p>
          <a:p>
            <a:pPr algn="ctr" eaLnBrk="0" hangingPunct="0"/>
            <a:r>
              <a:rPr lang="el-G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2 ωρών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6286859"/>
              </p:ext>
            </p:extLst>
          </p:nvPr>
        </p:nvGraphicFramePr>
        <p:xfrm>
          <a:off x="6248400" y="1752600"/>
          <a:ext cx="2743200" cy="3743325"/>
        </p:xfrm>
        <a:graphic>
          <a:graphicData uri="http://schemas.openxmlformats.org/presentationml/2006/ole">
            <p:oleObj spid="_x0000_s6173" name="Bitmap Image" r:id="rId3" imgW="1380952" imgH="1695687" progId="PBrush">
              <p:embed/>
            </p:oleObj>
          </a:graphicData>
        </a:graphic>
      </p:graphicFrame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09600" y="381000"/>
            <a:ext cx="824547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Peritoneal Equilibration Test</a:t>
            </a: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277091" y="1676400"/>
            <a:ext cx="57150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Μετά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από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συνολικό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χρόνο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παρα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μονής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α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κρι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βώς </a:t>
            </a:r>
            <a:r>
              <a:rPr kumimoji="0" lang="en-GB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τεσσάρων </a:t>
            </a:r>
            <a:endParaRPr kumimoji="0" lang="el-GR" sz="2400" b="0" i="0" u="sng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  </a:t>
            </a:r>
            <a:r>
              <a:rPr kumimoji="0" lang="en-GB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(4) </a:t>
            </a:r>
            <a:r>
              <a:rPr kumimoji="0" lang="en-GB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ωρών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εξάγουμε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τα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υγρά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από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την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π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εριτον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αϊκή κοιλότητα μέσα σε 20 λεπτά .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Ο α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σθενής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π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ρέ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πει να βρίσκεται σε κατακόρυφη θέση (καθιστός ή όρθιος).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1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8600" y="3124200"/>
            <a:ext cx="5410200" cy="3505200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Κινούμε τον σάκο εξαγωγής ώστε να ανακατευτούν τα υγρά. Παίρνουμε δείγμα 10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ml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. Το βάζουμε σε ειδικό σωλήνα δειγμάτων και το ονομάζουμε: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 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(Δείγμα ΡΕΤ3).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6781800" y="1752600"/>
          <a:ext cx="1433513" cy="1752600"/>
        </p:xfrm>
        <a:graphic>
          <a:graphicData uri="http://schemas.openxmlformats.org/presentationml/2006/ole">
            <p:oleObj spid="_x0000_s3103" name="Bitmap Image" r:id="rId3" imgW="1380952" imgH="1695687" progId="PBrush">
              <p:embed/>
            </p:oleObj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98525" y="533400"/>
            <a:ext cx="824547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Peritoneal Equilibration Test</a:t>
            </a:r>
          </a:p>
        </p:txBody>
      </p:sp>
      <p:pic>
        <p:nvPicPr>
          <p:cNvPr id="5" name="Picture 8" descr="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886200"/>
            <a:ext cx="289560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63930" y="1834124"/>
            <a:ext cx="6477000" cy="413838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3" name="Picture 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35970"/>
            <a:ext cx="7620000" cy="4572000"/>
          </a:xfrm>
          <a:prstGeom prst="rect">
            <a:avLst/>
          </a:prstGeom>
          <a:noFill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45935" y="567714"/>
            <a:ext cx="687122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36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Peritoneal Equilibration Test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514724" y="4953000"/>
            <a:ext cx="1133475" cy="307777"/>
          </a:xfrm>
          <a:prstGeom prst="rect">
            <a:avLst/>
          </a:prstGeom>
          <a:solidFill>
            <a:srgbClr val="FFFF66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000099"/>
                </a:solidFill>
                <a:latin typeface="Comic Sans MS" pitchFamily="66" charset="0"/>
              </a:rPr>
              <a:t>ΔΙΑΛΥΜΑ</a:t>
            </a:r>
            <a:endParaRPr lang="en-GB" sz="14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953000" y="4919852"/>
            <a:ext cx="781050" cy="307777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FF0000"/>
                </a:solidFill>
                <a:latin typeface="Comic Sans MS" pitchFamily="66" charset="0"/>
              </a:rPr>
              <a:t>ΑΙΜΑ</a:t>
            </a:r>
            <a:endParaRPr lang="en-GB" sz="1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2209800" y="5030688"/>
            <a:ext cx="1114425" cy="307777"/>
          </a:xfrm>
          <a:prstGeom prst="rect">
            <a:avLst/>
          </a:prstGeom>
          <a:solidFill>
            <a:srgbClr val="FFFF66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400" b="1">
                <a:solidFill>
                  <a:srgbClr val="000099"/>
                </a:solidFill>
                <a:latin typeface="Comic Sans MS" pitchFamily="66" charset="0"/>
              </a:rPr>
              <a:t>ΔΙΑΛΥΜΑ</a:t>
            </a:r>
            <a:endParaRPr lang="en-GB" sz="1400" b="1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943600" y="4876800"/>
            <a:ext cx="1143000" cy="307777"/>
          </a:xfrm>
          <a:prstGeom prst="rect">
            <a:avLst/>
          </a:prstGeom>
          <a:solidFill>
            <a:srgbClr val="FFFF66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rgbClr val="000099"/>
                </a:solidFill>
                <a:latin typeface="Comic Sans MS" pitchFamily="66" charset="0"/>
              </a:rPr>
              <a:t>ΔΙΑΛΥΜΑ</a:t>
            </a:r>
            <a:endParaRPr lang="en-GB" sz="14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09800" y="4876800"/>
            <a:ext cx="1114425" cy="14478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ounded Rectangle 9"/>
          <p:cNvSpPr/>
          <p:nvPr/>
        </p:nvSpPr>
        <p:spPr>
          <a:xfrm>
            <a:off x="3524248" y="4876800"/>
            <a:ext cx="1114425" cy="14478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ounded Rectangle 10"/>
          <p:cNvSpPr/>
          <p:nvPr/>
        </p:nvSpPr>
        <p:spPr>
          <a:xfrm>
            <a:off x="4728728" y="4876800"/>
            <a:ext cx="1114425" cy="1447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ounded Rectangle 11"/>
          <p:cNvSpPr/>
          <p:nvPr/>
        </p:nvSpPr>
        <p:spPr>
          <a:xfrm>
            <a:off x="5934939" y="4835236"/>
            <a:ext cx="1114425" cy="144780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8693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956291" cy="6263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297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6875"/>
            <a:ext cx="8534400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93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581150"/>
            <a:ext cx="8820150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44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229100"/>
            <a:ext cx="4676775" cy="262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2400" y="152400"/>
            <a:ext cx="8763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Ταξινόμηση ασθενών βάσει του ρυθμού μεταφοράς των διαλυμένων ουσιών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</a:t>
            </a:r>
            <a:r>
              <a:rPr lang="el-G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PET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[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κυρίως βάσει 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D/P </a:t>
            </a:r>
            <a:r>
              <a:rPr lang="el-GR" dirty="0" smtClean="0">
                <a:solidFill>
                  <a:srgbClr val="002060"/>
                </a:solidFill>
                <a:latin typeface="Comic Sans MS" pitchFamily="66" charset="0"/>
              </a:rPr>
              <a:t>στις 4 ώρες</a:t>
            </a: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]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763000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Ασθενείς με 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υψηλό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ρυθμό μεταφοράς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– </a:t>
            </a: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High transporters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Ασθενείς με </a:t>
            </a:r>
            <a:r>
              <a:rPr lang="el-GR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μέσο προς υψηλό </a:t>
            </a:r>
            <a:r>
              <a:rPr lang="el-GR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ρυθμό μεταφοράς – 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High-average transporters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B0F0"/>
                </a:solidFill>
                <a:latin typeface="Comic Sans MS" pitchFamily="66" charset="0"/>
              </a:rPr>
              <a:t>Ασθενείς με </a:t>
            </a:r>
            <a:r>
              <a:rPr lang="el-GR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μέσο προς χαμηλό</a:t>
            </a:r>
            <a:r>
              <a:rPr lang="el-GR" sz="2400" dirty="0" smtClean="0">
                <a:solidFill>
                  <a:srgbClr val="00B0F0"/>
                </a:solidFill>
                <a:latin typeface="Comic Sans MS" pitchFamily="66" charset="0"/>
              </a:rPr>
              <a:t> ρυθμό μεταφοράς – </a:t>
            </a:r>
            <a:r>
              <a:rPr lang="en-US" sz="24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Low-average transporters</a:t>
            </a:r>
            <a:r>
              <a:rPr lang="en-US" sz="2400" u="sng" dirty="0" smtClean="0">
                <a:solidFill>
                  <a:srgbClr val="00B0F0"/>
                </a:solidFill>
                <a:latin typeface="Comic Sans MS" pitchFamily="66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B050"/>
                </a:solidFill>
                <a:latin typeface="Comic Sans MS" pitchFamily="66" charset="0"/>
              </a:rPr>
              <a:t>Ασθενείς με </a:t>
            </a:r>
            <a:r>
              <a:rPr lang="el-G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χαμηλό</a:t>
            </a:r>
            <a:r>
              <a:rPr lang="el-GR" sz="2400" dirty="0" smtClean="0">
                <a:solidFill>
                  <a:srgbClr val="00B050"/>
                </a:solidFill>
                <a:latin typeface="Comic Sans MS" pitchFamily="66" charset="0"/>
              </a:rPr>
              <a:t> ρυθμό μεταφοράς – </a:t>
            </a:r>
            <a:r>
              <a:rPr lang="en-US" sz="2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Low transporters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  <a:r>
              <a:rPr lang="el-GR" sz="24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l-GR" sz="2400" dirty="0" smtClean="0"/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3809206" y="3505200"/>
            <a:ext cx="3505994" cy="794"/>
          </a:xfrm>
          <a:prstGeom prst="straightConnector1">
            <a:avLst/>
          </a:prstGeom>
          <a:ln w="38100">
            <a:solidFill>
              <a:srgbClr val="FFFF00">
                <a:alpha val="61000"/>
              </a:srgb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4381500" y="3695700"/>
            <a:ext cx="3124200" cy="1588"/>
          </a:xfrm>
          <a:prstGeom prst="straightConnector1">
            <a:avLst/>
          </a:prstGeom>
          <a:ln w="38100">
            <a:solidFill>
              <a:schemeClr val="accent5">
                <a:lumMod val="50000"/>
                <a:alpha val="59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3848100" y="4381500"/>
            <a:ext cx="2971800" cy="1588"/>
          </a:xfrm>
          <a:prstGeom prst="straightConnector1">
            <a:avLst/>
          </a:prstGeom>
          <a:ln w="38100">
            <a:solidFill>
              <a:srgbClr val="0070C0">
                <a:alpha val="59000"/>
              </a:srgb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1333897" y="3771503"/>
            <a:ext cx="3886200" cy="794"/>
          </a:xfrm>
          <a:prstGeom prst="straightConnector1">
            <a:avLst/>
          </a:prstGeom>
          <a:ln w="28575">
            <a:solidFill>
              <a:srgbClr val="FFFF00">
                <a:alpha val="38000"/>
              </a:srgb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5218906" y="4762500"/>
            <a:ext cx="1905794" cy="794"/>
          </a:xfrm>
          <a:prstGeom prst="straightConnector1">
            <a:avLst/>
          </a:prstGeom>
          <a:ln w="38100">
            <a:solidFill>
              <a:schemeClr val="accent2">
                <a:lumMod val="50000"/>
                <a:alpha val="57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1829594" y="3961606"/>
            <a:ext cx="3505200" cy="1588"/>
          </a:xfrm>
          <a:prstGeom prst="straightConnector1">
            <a:avLst/>
          </a:prstGeom>
          <a:ln w="28575">
            <a:solidFill>
              <a:schemeClr val="accent5">
                <a:lumMod val="50000"/>
                <a:alpha val="37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2437606" y="4267200"/>
            <a:ext cx="2743994" cy="794"/>
          </a:xfrm>
          <a:prstGeom prst="straightConnector1">
            <a:avLst/>
          </a:prstGeom>
          <a:ln w="28575">
            <a:solidFill>
              <a:srgbClr val="0070C0">
                <a:alpha val="37000"/>
              </a:srgb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086100" y="4610100"/>
            <a:ext cx="1752600" cy="1588"/>
          </a:xfrm>
          <a:prstGeom prst="straightConnector1">
            <a:avLst/>
          </a:prstGeom>
          <a:ln w="28575">
            <a:solidFill>
              <a:schemeClr val="accent2">
                <a:lumMod val="50000"/>
                <a:alpha val="3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34200" y="4495800"/>
            <a:ext cx="1066800" cy="369332"/>
          </a:xfrm>
          <a:prstGeom prst="rect">
            <a:avLst/>
          </a:prstGeom>
          <a:solidFill>
            <a:srgbClr val="FFFF00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&gt; 0.81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34200" y="4876800"/>
            <a:ext cx="160020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0.65-0.81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4200" y="5257800"/>
            <a:ext cx="1600200" cy="369332"/>
          </a:xfrm>
          <a:prstGeom prst="rect">
            <a:avLst/>
          </a:prstGeom>
          <a:solidFill>
            <a:srgbClr val="0070C0"/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0.50-0.65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5638800"/>
            <a:ext cx="1066800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300"/>
                </a:solidFill>
              </a:rPr>
              <a:t>&lt; 0.50</a:t>
            </a:r>
            <a:endParaRPr lang="en-US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38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799" y="1143000"/>
            <a:ext cx="84582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Στη καθημερινή κλινική πράξη ο υπολογισμός του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MTAC (Mass Transfer Area Coefficient)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ή της Υδραυλικής Αγωγιμότητας της περιτοναϊκής μεμβράνης είναι πολύπλοκος,  γι αυτό...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Η εκτίμηση των χαρακτηριστικών μεταφοράς της περιτοναϊκής μεμβράνης του κάθε ασθενούς γίνεται μετρώντας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τον ρυθμό εξισορρόπησης (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equilibration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ratios)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των διαφόρων ουσιών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μεταξύ του περιτοναϊκού διαλύματος (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D)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και του πλάσματος (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P)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π.χ.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D/P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ουρίας,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D/P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κρεατινίνης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D/P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γλυκόζης κ.λπ.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Δηλαδή...το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κατά πόσο η συγκέντρωση μιας δεδομένης ουσίας, πλησιάζει ή όχι την αντίστοιχή στο άλλο υγρό διαμέρισμα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1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όταν εξισορροπηθούν πλήρως,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0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όταν δεν εξισορροπηθούν καθόλου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65047" y="327208"/>
            <a:ext cx="272542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2060"/>
                </a:solidFill>
                <a:latin typeface="Comic Sans MS" pitchFamily="66" charset="0"/>
              </a:rPr>
              <a:t>Εισαγωγικά (ι) </a:t>
            </a:r>
            <a:endParaRPr lang="en-US" sz="28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16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8090021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943600"/>
            <a:ext cx="4591050" cy="714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8090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90600"/>
            <a:ext cx="7413525" cy="45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5943600"/>
            <a:ext cx="3248025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5622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538017" cy="576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Arrow Connector 3"/>
          <p:cNvCxnSpPr/>
          <p:nvPr/>
        </p:nvCxnSpPr>
        <p:spPr>
          <a:xfrm flipH="1">
            <a:off x="7162800" y="2819400"/>
            <a:ext cx="609600" cy="59436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86000" y="4432069"/>
            <a:ext cx="457200" cy="32004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400" y="4404360"/>
            <a:ext cx="721008" cy="762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239000" y="3115887"/>
            <a:ext cx="609600" cy="5943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071255" y="4112029"/>
            <a:ext cx="457200" cy="32004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962400" y="4112029"/>
            <a:ext cx="721008" cy="762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273636" y="3413067"/>
            <a:ext cx="609600" cy="59436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1905000" y="3847407"/>
            <a:ext cx="609600" cy="42464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962400" y="3971405"/>
            <a:ext cx="721008" cy="762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308272" y="3677689"/>
            <a:ext cx="609600" cy="59436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627910" y="3465368"/>
            <a:ext cx="609600" cy="42464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949117" y="3638896"/>
            <a:ext cx="721008" cy="762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4988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8392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high transporters</a:t>
            </a:r>
            <a:endParaRPr lang="el-G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l-GR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(ασθενείς με υψηλό ρυθμό μεταφοράς) </a:t>
            </a:r>
          </a:p>
          <a:p>
            <a:pPr algn="ctr"/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Επιτυγχάνουν την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πιο γρήγορη και πλήρη εξισορρόπηση ουσιών μικρού Μ.Β. </a:t>
            </a:r>
            <a:r>
              <a:rPr lang="el-G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 μεταξύ διαλύματος και αίματος)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όπως η ουρία και η κρεατινίνη γιατί φαίνεται πως έχουν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Μεγάλη δραστική επιφάνεια περιτοναίου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ψηλή ενδογενή διαπερατότητα (χαμηλή αντίσταση μεμβράνης)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Όμως...για τους ίδιους λόγους,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χάνουν γρήγορα την ικανότητα τους για υπερδιήθηση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επειδή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και η διάχυση της γλυκόζης του διαλύματος προς το αίμα είναι </a:t>
            </a: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ταχεία</a:t>
            </a:r>
            <a:r>
              <a:rPr lang="el-G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(ταχεία μείωση της κλίσης ωσμωτικότητας) λόγω της πολύ διαπερατής μεμβράνης.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Άρα,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επιτυγχάνουν γρήγορη μείωση των τιμών ουρίας, κρεατινίνης στο αίμα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αλλά έχουν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χαμηλή καθαρή υπερδιήθηση 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Έχουν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μεγαλύτερες απώλειες πρωτεϊνών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στο διάλυμα και τάση για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χαμηλότερα επίπεδα λευκωματίνης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στον ορό.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15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38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low transporters</a:t>
            </a:r>
            <a:endParaRPr lang="el-G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l-GR" sz="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(ασθενείς με χαμηλό ρυθμό μεταφοράς)</a:t>
            </a:r>
          </a:p>
          <a:p>
            <a:pPr algn="ctr"/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Έχουν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βραδεία και λιγότερο ολοκληρωμένη εξισορρόπηση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ουρίας-κρατινίνης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Χαμηλή διαπερατότητα της μεμβράνης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Μικρή δραστική περιτοναϊκή επιφάνεια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κλίση ωσμωτικότητας διατρείται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για παρατεταμένο χρονικό διάστημα λόγω του ότι η γλυκόζη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δεν διαχέεται γρήγορα από το διάλυμα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προς το αίμα.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Αργούν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να επιτύχουν χαμηλές τιμές κρεατινίνης και ουρίας στο αίμα αλλά έχουν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ικανοποιητική καθαρή υπερδιήθηση.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Έχουν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λιγότερες απώλειες πρωτεϊνών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στο διάλυμα και τάση για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υψηλότερα επίπεδα λευκωματίνης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στον ορό.</a:t>
            </a:r>
            <a:endParaRPr lang="el-G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588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792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High-average transporters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Low-average transporters</a:t>
            </a:r>
          </a:p>
          <a:p>
            <a:pPr algn="ctr"/>
            <a:endParaRPr lang="el-GR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l-G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(ασθενείς με μέσο προς υψηλό και μέσο προς χαμηλό ρυθμό μεταφοράς)</a:t>
            </a:r>
          </a:p>
          <a:p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l-G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Ενδιάμεσες τιμές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Λόγων εξισορρόπησης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Υπερδιήθησης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Πρωτεινικών απωλειών</a:t>
            </a:r>
            <a:endParaRPr lang="el-GR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86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Κλινικές επιπτώσεις των τύπων μεταφοράς</a:t>
            </a:r>
          </a:p>
          <a:p>
            <a:pPr algn="ctr"/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Οι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high transporters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τείνουν να έχουν καλύτερη κάθαρση ουσιών αλλά προβληματική υπερδιήθηση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>
                <a:solidFill>
                  <a:srgbClr val="FFFF00"/>
                </a:solidFill>
                <a:latin typeface="Comic Sans MS" pitchFamily="66" charset="0"/>
              </a:rPr>
              <a:t>Ο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ι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low tran</a:t>
            </a:r>
            <a:r>
              <a:rPr lang="en-US" sz="2000" dirty="0">
                <a:solidFill>
                  <a:srgbClr val="FFFF00"/>
                </a:solidFill>
                <a:latin typeface="Comic Sans MS" pitchFamily="66" charset="0"/>
              </a:rPr>
              <a:t>s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porters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παράγουν πιο ικανοποιητικό υπερδιήθημα αλλά δεν έχουν τόσο καλή κάθαρση ουσιών</a:t>
            </a:r>
          </a:p>
          <a:p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Όταν η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υπολειπόμενη νεφρική λειτουργία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είναι σημαντική – κατά την αρχή της ένταξης στη μέθοδο – οι παραπάνω διαπιστώσεις δεν έχουν τόση κλινική σημασία όση, πιθανώς, να αποκτήσουν αργότερα, με τη σταδιακή της απώλεια</a:t>
            </a:r>
          </a:p>
          <a:p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Θεωρητικά,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οι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high transporters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πηγαίνουν καλύτερα με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APD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(γρήγορες αλλαγές με καλή κάθαρση και υπερδιήθηση) ενώ οι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low transporters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με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CAPD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(πιο μεγάλη παραμονή διαλύματος για να επιτευχθούν καλές καθάρσεις)</a:t>
            </a:r>
          </a:p>
          <a:p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Πρακτικά,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στις περισσότερες μονάδες, ο τρόπος ζωής και οι προτιμήσεις του ασθενούς υπαγορεύουν την επιλογή</a:t>
            </a:r>
          </a:p>
          <a:p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Ουσιαστικά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και οι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low transporters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μπορούν άνετα να πάνε καλά με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APD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κάνοντας πιο αραιές αλλαγές + μακρά ημερήσια παραμονή διαλύματος.    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80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81200" y="914400"/>
            <a:ext cx="4876800" cy="5797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133600" y="240268"/>
            <a:ext cx="434340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Rapid versus slow transport in PD 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5105400"/>
            <a:ext cx="16002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002060"/>
                </a:solidFill>
                <a:latin typeface="Comic Sans MS" pitchFamily="66" charset="0"/>
              </a:rPr>
              <a:t>Ccr</a:t>
            </a:r>
            <a:r>
              <a:rPr lang="en-US" sz="1400" b="1" dirty="0" smtClean="0">
                <a:solidFill>
                  <a:srgbClr val="002060"/>
                </a:solidFill>
                <a:latin typeface="Comic Sans MS" pitchFamily="66" charset="0"/>
              </a:rPr>
              <a:t>=(D/P) x V (drain volume)</a:t>
            </a:r>
            <a:endParaRPr lang="en-US" sz="14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419600" y="1447800"/>
            <a:ext cx="0" cy="43434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562600" y="1752600"/>
            <a:ext cx="0" cy="41910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62400" y="3283527"/>
            <a:ext cx="0" cy="25076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648200" y="2971800"/>
            <a:ext cx="0" cy="28194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00945" y="4778086"/>
            <a:ext cx="0" cy="101311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486400" y="4953000"/>
            <a:ext cx="0" cy="83820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151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60218"/>
            <a:ext cx="861059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002060"/>
                </a:solidFill>
                <a:latin typeface="Comic Sans MS" pitchFamily="66" charset="0"/>
              </a:rPr>
              <a:t>Αφυδάτωση στην Π.Κ: κλινικός χειρισμός</a:t>
            </a:r>
            <a:endParaRPr lang="el-GR" sz="2800" dirty="0">
              <a:solidFill>
                <a:srgbClr val="002060"/>
              </a:solidFill>
              <a:latin typeface="Comic Sans MS" pitchFamily="66" charset="0"/>
            </a:endParaRPr>
          </a:p>
          <a:p>
            <a:endParaRPr lang="el-GR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Η καθαρή αφυδάτωση στην Π.Κ. </a:t>
            </a:r>
            <a:r>
              <a:rPr lang="el-GR" sz="2300" dirty="0">
                <a:solidFill>
                  <a:srgbClr val="002060"/>
                </a:solidFill>
                <a:latin typeface="Comic Sans MS" pitchFamily="66" charset="0"/>
              </a:rPr>
              <a:t>ε</a:t>
            </a: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ίναι το αποτέλεσμα της </a:t>
            </a:r>
            <a:r>
              <a:rPr lang="el-GR" sz="2300" dirty="0" smtClean="0">
                <a:solidFill>
                  <a:srgbClr val="FFFF00"/>
                </a:solidFill>
                <a:latin typeface="Comic Sans MS" pitchFamily="66" charset="0"/>
              </a:rPr>
              <a:t>υπερδιήθησης</a:t>
            </a: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 από την οποία αφαιρείται η </a:t>
            </a:r>
            <a:r>
              <a:rPr lang="el-GR" sz="2300" dirty="0" smtClean="0">
                <a:solidFill>
                  <a:srgbClr val="FFFF00"/>
                </a:solidFill>
                <a:latin typeface="Comic Sans MS" pitchFamily="66" charset="0"/>
              </a:rPr>
              <a:t>επαναρρόφηση</a:t>
            </a: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 ενός μέρους του διηθήματος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Επειδή δεν μπορούμε να επέμβουμε αυξάνοντας την λεμφική επιστροφή ούτε αλλάζοντας τα χαρακτηριστικά μεταφοράς του περιτόναιου, </a:t>
            </a:r>
            <a:r>
              <a:rPr lang="el-GR" sz="2300" dirty="0" smtClean="0">
                <a:solidFill>
                  <a:srgbClr val="FFFF00"/>
                </a:solidFill>
                <a:latin typeface="Comic Sans MS" pitchFamily="66" charset="0"/>
              </a:rPr>
              <a:t>πρακτικά μπορούμε να αυξήσουμε το υπερδιήθημα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Αυξάνοντας την κλίση ωσμωτικότητας με</a:t>
            </a:r>
          </a:p>
          <a:p>
            <a:pPr marL="800100" lvl="1" indent="-342900">
              <a:buFont typeface="+mj-lt"/>
              <a:buAutoNum type="alphaLcPeriod"/>
            </a:pPr>
            <a:r>
              <a:rPr lang="el-GR" sz="2300" dirty="0" smtClean="0">
                <a:solidFill>
                  <a:srgbClr val="FFFF00"/>
                </a:solidFill>
                <a:latin typeface="Comic Sans MS" pitchFamily="66" charset="0"/>
              </a:rPr>
              <a:t>Διαλύματα υψηλής ωσμωτικότητας </a:t>
            </a: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(δεξτρόζη 4.25%)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l-GR" sz="2300" dirty="0" smtClean="0">
                <a:solidFill>
                  <a:srgbClr val="FFFF00"/>
                </a:solidFill>
                <a:latin typeface="Comic Sans MS" pitchFamily="66" charset="0"/>
              </a:rPr>
              <a:t>Ελατώνοντας τον χρόνο παραμονής </a:t>
            </a: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στην περιτοναϊκή κοιλότητα</a:t>
            </a:r>
          </a:p>
          <a:p>
            <a:pPr marL="800100" lvl="1" indent="-342900">
              <a:buFont typeface="+mj-lt"/>
              <a:buAutoNum type="alphaLcPeriod"/>
            </a:pP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Χρησιμοποιώντας </a:t>
            </a:r>
            <a:r>
              <a:rPr lang="el-GR" sz="2300" dirty="0" smtClean="0">
                <a:solidFill>
                  <a:srgbClr val="FFFF00"/>
                </a:solidFill>
                <a:latin typeface="Comic Sans MS" pitchFamily="66" charset="0"/>
              </a:rPr>
              <a:t>μεγαλύτερους όγκους </a:t>
            </a: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διαλύματος (?)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Χρησιμοποιώντας </a:t>
            </a:r>
            <a:r>
              <a:rPr lang="el-GR" sz="2300" dirty="0" smtClean="0">
                <a:solidFill>
                  <a:srgbClr val="FFFF00"/>
                </a:solidFill>
                <a:latin typeface="Comic Sans MS" pitchFamily="66" charset="0"/>
              </a:rPr>
              <a:t>διάλυμα</a:t>
            </a: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 με ουσία </a:t>
            </a:r>
            <a:r>
              <a:rPr lang="el-GR" sz="2300" dirty="0" smtClean="0">
                <a:solidFill>
                  <a:srgbClr val="FFFF00"/>
                </a:solidFill>
                <a:latin typeface="Comic Sans MS" pitchFamily="66" charset="0"/>
              </a:rPr>
              <a:t>υψηλού συντελεστή ανάκλασης</a:t>
            </a: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 (π.χ. </a:t>
            </a:r>
            <a:r>
              <a:rPr lang="en-US" sz="2300" dirty="0" err="1" smtClean="0">
                <a:solidFill>
                  <a:srgbClr val="002060"/>
                </a:solidFill>
                <a:latin typeface="Comic Sans MS" pitchFamily="66" charset="0"/>
              </a:rPr>
              <a:t>Icodextrin</a:t>
            </a:r>
            <a:r>
              <a:rPr lang="en-US" sz="23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300" dirty="0" smtClean="0">
                <a:solidFill>
                  <a:srgbClr val="FFFF00"/>
                </a:solidFill>
                <a:latin typeface="Comic Sans MS" pitchFamily="66" charset="0"/>
              </a:rPr>
              <a:t>Αυξάνοντας τη διούρηση </a:t>
            </a:r>
            <a:r>
              <a:rPr lang="el-GR" sz="2300" dirty="0" smtClean="0">
                <a:solidFill>
                  <a:srgbClr val="002060"/>
                </a:solidFill>
                <a:latin typeface="Comic Sans MS" pitchFamily="66" charset="0"/>
              </a:rPr>
              <a:t>(με διουρητικά)</a:t>
            </a:r>
            <a:endParaRPr lang="el-GR" sz="23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ontent Placeholder 5" descr="Picture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3236" y="2403764"/>
            <a:ext cx="5610007" cy="34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4" name="Straight Arrow Connector 43"/>
          <p:cNvCxnSpPr/>
          <p:nvPr/>
        </p:nvCxnSpPr>
        <p:spPr>
          <a:xfrm flipV="1">
            <a:off x="1676400" y="4141124"/>
            <a:ext cx="0" cy="104047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429000" y="4488873"/>
            <a:ext cx="0" cy="69272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1219200" y="4488873"/>
            <a:ext cx="2209800" cy="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2438400" y="3048000"/>
            <a:ext cx="0" cy="212598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4876800" y="3505200"/>
            <a:ext cx="0" cy="16989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5562600" y="3200400"/>
            <a:ext cx="0" cy="200371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2" descr="graph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48400" y="2555211"/>
            <a:ext cx="2638425" cy="3171825"/>
          </a:xfrm>
          <a:prstGeom prst="rect">
            <a:avLst/>
          </a:prstGeom>
          <a:noFill/>
        </p:spPr>
      </p:pic>
      <p:sp>
        <p:nvSpPr>
          <p:cNvPr id="62" name="Rounded Rectangle 61"/>
          <p:cNvSpPr/>
          <p:nvPr/>
        </p:nvSpPr>
        <p:spPr>
          <a:xfrm>
            <a:off x="6248400" y="3505200"/>
            <a:ext cx="2514600" cy="9836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4" name="Straight Arrow Connector 63"/>
          <p:cNvCxnSpPr/>
          <p:nvPr/>
        </p:nvCxnSpPr>
        <p:spPr>
          <a:xfrm flipH="1" flipV="1">
            <a:off x="7277100" y="3886200"/>
            <a:ext cx="38100" cy="131791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324100" y="914400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002060"/>
                </a:solidFill>
                <a:latin typeface="Comic Sans MS" pitchFamily="66" charset="0"/>
              </a:rPr>
              <a:t>Δεν πρέπει να ξεχνάμε...</a:t>
            </a:r>
            <a:endParaRPr lang="el-GR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901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362670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Ο ρυθμός εξισορρόπησης εκτιμά τη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μεταφορά ουσιών με διάχυση και υπερδιήθηση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(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convection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)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ταυτοχρόνως και όχι ξεχωριστά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τη συμβολή κάθε τύπου μεταφοράς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Πάντως,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σχετίζεται πολύ καλά με το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MTAC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της κάθε ουσίας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Ο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ρυθμός εξισορρόπησης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μιας ουσίας επηρρεάζεται τόσο από το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μοριακό βάρος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όσο και από τα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χαρακτηριστικά διαπερατότητας και την δραστική επιφάνεια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της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περιτοναϊκής μεμβράνης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Είναι ενδιαφέρον ότι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το σωματικό μέγεθος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του ασθενούς - αν και είναι αποδεκτό ότι είναι ανάλογο της συνολικής επιφάνειας της περιτοναϊκής μεμβράνης -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δεν επηρρεάζει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τον ρυθμό εξισορρόπησης: αυτό επιβεβαιώνει την σημασία της έννοιας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«δραστική επιφάνεια» </a:t>
            </a:r>
            <a:endParaRPr lang="el-GR" sz="2400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9173" y="561109"/>
            <a:ext cx="282641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002060"/>
                </a:solidFill>
                <a:latin typeface="Comic Sans MS" pitchFamily="66" charset="0"/>
              </a:rPr>
              <a:t>Εισαγωγικά (ιι) </a:t>
            </a:r>
            <a:endParaRPr lang="en-US" sz="28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72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5820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002060"/>
                </a:solidFill>
                <a:latin typeface="Comic Sans MS" pitchFamily="66" charset="0"/>
              </a:rPr>
              <a:t>Κάθαρση στην Π.Κ.: κλινικός χειρισμός (ι)</a:t>
            </a:r>
          </a:p>
          <a:p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κάθαρση μιας ουσίας στην περιτοναϊκή είναι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το αθροιστικό αποτέλεσμα διάχυσης και συν-απαγωγής (μέσω υπερδιήθησης) μείον την επαναρρόφηση 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από τα λεμφαγγεία</a:t>
            </a: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Είναι πολύ υψηλή στην αρχή της αλλαγής όταν διάχυση και υπερδιήθηση είναι μέγιστες και υποχωρεί όσο προχωράει η παραμονή του υγρού στη περιτοναϊκή κοιλότητα</a:t>
            </a: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περιτοναϊκή προσφέρει μια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χαμηλού βαθμού αλλά συνεχή κάθαρση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ουσιών που την μετράμε ανα ημέρα ή καλύτερα ανα εβδομάδα για να εκφράσουμε καλύτερα το πραγματικό της επίπεδο</a:t>
            </a: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κάθαρση των ουσιών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στην περιτοναϊκή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μπορεί να αυξηθεί</a:t>
            </a:r>
          </a:p>
          <a:p>
            <a:pPr marL="342900" indent="-342900">
              <a:buFont typeface="+mj-lt"/>
              <a:buAutoNum type="alphaLcPeriod"/>
            </a:pP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Αυξάνοντας τον συνολικό χρόνο της περιτοναϊκής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κάθαρσης π.χ. Αποφεύγοντας την «στεγνή ημέρα» σε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APD</a:t>
            </a:r>
          </a:p>
          <a:p>
            <a:pPr marL="342900" indent="-342900">
              <a:buFont typeface="+mj-lt"/>
              <a:buAutoNum type="alphaLcPeriod"/>
            </a:pP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Αυξάνοντας την κλίση συγκέντρωσης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π.χ. Πιο συχνές αλλαγές μεγάλου όγκου σε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APD</a:t>
            </a:r>
          </a:p>
          <a:p>
            <a:pPr marL="342900" indent="-342900">
              <a:buFont typeface="+mj-lt"/>
              <a:buAutoNum type="alphaLcPeriod"/>
            </a:pP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Αυξάνοντας τη δραστική επιφάνεια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του περιτόναιου με μεγάλους όγκους διαλύματος</a:t>
            </a:r>
          </a:p>
          <a:p>
            <a:pPr marL="342900" indent="-342900">
              <a:buFont typeface="+mj-lt"/>
              <a:buAutoNum type="alphaLcPeriod"/>
            </a:pP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Αυξάνοντας την υπερδιήθηση</a:t>
            </a:r>
            <a:endParaRPr lang="el-GR" sz="2000" dirty="0">
              <a:solidFill>
                <a:srgbClr val="FFFF00"/>
              </a:solidFill>
              <a:latin typeface="Comic Sans MS" pitchFamily="66" charset="0"/>
            </a:endParaRPr>
          </a:p>
          <a:p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873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2618" y="381000"/>
            <a:ext cx="82296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>
                <a:solidFill>
                  <a:srgbClr val="002060"/>
                </a:solidFill>
                <a:latin typeface="Comic Sans MS" pitchFamily="66" charset="0"/>
              </a:rPr>
              <a:t>Κάθαρση στην Π.Κ.: κλινικός χειρισμός </a:t>
            </a:r>
            <a:r>
              <a:rPr lang="el-GR" sz="2800" dirty="0" smtClean="0">
                <a:solidFill>
                  <a:srgbClr val="002060"/>
                </a:solidFill>
                <a:latin typeface="Comic Sans MS" pitchFamily="66" charset="0"/>
              </a:rPr>
              <a:t>(ιι)</a:t>
            </a:r>
          </a:p>
          <a:p>
            <a:pPr algn="ctr"/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αύξηση του όγκου του διαλύματος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για βελτίωση της κάθαρσης έχει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όριο τα 2.5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lit. </a:t>
            </a:r>
            <a:endParaRPr lang="el-GR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Πέρα από κεί δεν φαίνεται να ωφελεί α) γιατί έχει αυξηθεί όσο πάει η δραστική επιφάνεια του περιτόναιου β) γιατί μειώνεται η υπερδιήθηση και η συμβολή της με την </a:t>
            </a:r>
            <a:r>
              <a:rPr lang="el-GR" sz="2000" dirty="0" err="1" smtClean="0">
                <a:solidFill>
                  <a:srgbClr val="002060"/>
                </a:solidFill>
                <a:latin typeface="Comic Sans MS" pitchFamily="66" charset="0"/>
              </a:rPr>
              <a:t>συναπαγωγή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στην κάθαρση, λόγω αύξησης της ενδο-περιτοναϊκής υδροστατικής πίεσης</a:t>
            </a:r>
          </a:p>
          <a:p>
            <a:endParaRPr lang="el-GR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μέτρηση της κάθαρσης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για μια ημέρα περιτοναϊκής κάθαρσης </a:t>
            </a:r>
          </a:p>
          <a:p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latin typeface="Comic Sans MS" pitchFamily="66" charset="0"/>
              </a:rPr>
              <a:t>D/P x V </a:t>
            </a:r>
            <a:r>
              <a:rPr lang="el-GR" sz="2000" b="1" dirty="0" smtClean="0">
                <a:solidFill>
                  <a:srgbClr val="FFFF00"/>
                </a:solidFill>
                <a:latin typeface="Comic Sans MS" pitchFamily="66" charset="0"/>
              </a:rPr>
              <a:t>(Όγκος χρησιμοποιηθέντος διαλύματος+υπερδιήθημα)</a:t>
            </a:r>
          </a:p>
          <a:p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D: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συγκέντρωση της ουσίας στο χρησιμοποιηθέν διάλυμα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P: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συγκέντρωση της ουσίας στο πλάσμα</a:t>
            </a: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Για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CAPD: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αιμοληψία οποιαδήποτε ώρα</a:t>
            </a: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Για 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APD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με στεγνή ημέρα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: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αιμοληψία, μεσημέρι-απόγευμα</a:t>
            </a:r>
          </a:p>
          <a:p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Μέτρηση για 1 ημέρα χ 7=εβδομαδιαία κάθαρση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(Κ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t/V=1.7/week)</a:t>
            </a:r>
          </a:p>
          <a:p>
            <a:endParaRPr lang="el-GR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77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0" y="83127"/>
            <a:ext cx="6352309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Απομάκρυνση </a:t>
            </a:r>
            <a:r>
              <a:rPr lang="en-US" sz="2400" dirty="0" smtClean="0">
                <a:solidFill>
                  <a:srgbClr val="002060"/>
                </a:solidFill>
                <a:latin typeface="Comic Sans MS" pitchFamily="66" charset="0"/>
              </a:rPr>
              <a:t>Na</a:t>
            </a:r>
            <a:endParaRPr lang="el-GR" sz="24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endParaRPr lang="en-US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Λόγω του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sieving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ποσότητα του καθαρού νερού που απομακρύνεται με την Π.Κ. είναι πάντοτε αναλογικά μεγαλύτερη από την αντίστοιχη του Να </a:t>
            </a:r>
          </a:p>
          <a:p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To 50%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του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UF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προκαλείται απο την μετακίνηση νερού ελεύθερου ουσιών από τις </a:t>
            </a:r>
            <a:r>
              <a:rPr lang="en-US" sz="2000" dirty="0" err="1" smtClean="0">
                <a:solidFill>
                  <a:srgbClr val="FFFF00"/>
                </a:solidFill>
                <a:latin typeface="Comic Sans MS" pitchFamily="66" charset="0"/>
              </a:rPr>
              <a:t>aquaporins</a:t>
            </a:r>
            <a:endParaRPr lang="el-GR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Το αρχικό 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132  Na </a:t>
            </a:r>
            <a:r>
              <a:rPr lang="en-US" sz="2000" dirty="0" err="1" smtClean="0">
                <a:solidFill>
                  <a:srgbClr val="FFFF00"/>
                </a:solidFill>
                <a:latin typeface="Comic Sans MS" pitchFamily="66" charset="0"/>
              </a:rPr>
              <a:t>mEq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/L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του διαλύματος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, στο τέλος μιας 4ωρης παραμονής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γίνεται 122-125 </a:t>
            </a:r>
            <a:r>
              <a:rPr lang="en-US" sz="2000" dirty="0" err="1" smtClean="0">
                <a:solidFill>
                  <a:srgbClr val="FFFF00"/>
                </a:solidFill>
                <a:latin typeface="Comic Sans MS" pitchFamily="66" charset="0"/>
              </a:rPr>
              <a:t>mEq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/L</a:t>
            </a: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Με την έναρξη της περιτοναϊκής αλλαγής το Ν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a 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του διαλύματος είναι πιο χαμηλό απ ότι τελικά διαμορφώνεται στο τέλος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α)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το αρχικό υπερδιήθημα περιέχει μόνο 80</a:t>
            </a:r>
            <a:r>
              <a:rPr lang="en-US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omic Sans MS" pitchFamily="66" charset="0"/>
              </a:rPr>
              <a:t>mEq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β)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στη συνέχεια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επειδή το διάλυμα γίνεται πολύ υπότονο, αυξάνει η κλίση συγκέντρωσης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για το Να επομένως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και η διάχυση του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προς το διάλυμα</a:t>
            </a: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Με ισότονο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1.25%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η απομάκρυνση Να είναι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ελάχιστη</a:t>
            </a: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Με υπέρτονο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4.25%</a:t>
            </a:r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 απομακρύνονται περίπου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70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Comic Sans MS" pitchFamily="66" charset="0"/>
              </a:rPr>
              <a:t>mEq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 (</a:t>
            </a:r>
            <a:r>
              <a:rPr lang="el-GR" sz="2000" b="1" i="1" dirty="0" smtClean="0">
                <a:solidFill>
                  <a:srgbClr val="FFFF00"/>
                </a:solidFill>
                <a:latin typeface="Calibri"/>
              </a:rPr>
              <a:t>↑ η διάχυση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 )</a:t>
            </a:r>
            <a:r>
              <a:rPr lang="en-US" sz="20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el-GR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002060"/>
                </a:solidFill>
                <a:latin typeface="Comic Sans MS" pitchFamily="66" charset="0"/>
              </a:rPr>
              <a:t>Η μείωση του Να στο διάλυμα θα έδινε λύση αλλά θα πρέπει να αυξηθεί η γλυκόζη για μη μειωθεί η ωσμωτικότητα </a:t>
            </a:r>
            <a:endParaRPr lang="el-GR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838200"/>
            <a:ext cx="2057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7109" y="3886200"/>
            <a:ext cx="20574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5257800" y="1295400"/>
            <a:ext cx="2286000" cy="8382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10199" y="4714009"/>
            <a:ext cx="1828801" cy="27709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05000" y="5105400"/>
            <a:ext cx="5334000" cy="762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1573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8305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002060"/>
                </a:solidFill>
                <a:latin typeface="Comic Sans MS" pitchFamily="66" charset="0"/>
              </a:rPr>
              <a:t>Απωλεια λευκωμάτων</a:t>
            </a:r>
          </a:p>
          <a:p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5-10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g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λευκωμάτων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(1/2 από αυτά λευκωματίνη)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χάνονται καθημερινά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με την Π.Κ.</a:t>
            </a:r>
          </a:p>
          <a:p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Οι περιτοναϊκοί ασθενείς έχουν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σταθερά μικρότερη λευκωματίνη ορού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απ ότι οι αιμοκαθαιρόμενοι</a:t>
            </a:r>
          </a:p>
          <a:p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Οι </a:t>
            </a:r>
            <a:r>
              <a:rPr lang="en-US" sz="2400" dirty="0" smtClean="0">
                <a:solidFill>
                  <a:srgbClr val="FFFF00"/>
                </a:solidFill>
                <a:latin typeface="Comic Sans MS" pitchFamily="66" charset="0"/>
              </a:rPr>
              <a:t>high transporters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έχουν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μεγαλύτερες απώλειες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μικρότερη λευκωματίνη ορού</a:t>
            </a:r>
          </a:p>
          <a:p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Η απώλεια τους είναι συνέπεια της της διόδου μέσω των μεγάλων πόρων του ενδοθηλίου των τριχοειδών μείον την επαναρρόφηση τους από τα λεμφαγγεία</a:t>
            </a:r>
          </a:p>
          <a:p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Κατά την διάρκεια επεισοδίων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περιτονίτιδας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η απώλεια αυξάνεται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-αύξηση της αγγείωσης </a:t>
            </a: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474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81534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rgbClr val="002060"/>
                </a:solidFill>
                <a:latin typeface="Comic Sans MS" pitchFamily="66" charset="0"/>
              </a:rPr>
              <a:t>Υπολειπόμενη νεφρική λειτουργία</a:t>
            </a:r>
          </a:p>
          <a:p>
            <a:endParaRPr lang="el-GR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Διατηρείται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για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μεγαλύτερο χρονικό διάστημα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και σε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υψηλότερο επίπεδο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στους ασθενείς σε Π.Κ. </a:t>
            </a:r>
            <a:r>
              <a:rPr lang="el-GR" sz="2400" dirty="0">
                <a:solidFill>
                  <a:srgbClr val="002060"/>
                </a:solidFill>
                <a:latin typeface="Comic Sans MS" pitchFamily="66" charset="0"/>
              </a:rPr>
              <a:t>α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π ότι στους αιμοκαθαιρόμενους και φαίνεται πως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είναι το «δυνατό» χαρτί» της μεθόδου</a:t>
            </a:r>
          </a:p>
          <a:p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Συμβάλλει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στην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απομάκρυνση νερού και αλάτων 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καθώς και στη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κάθαρση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μικρών αλλά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κυρίως μέσου και μεγάλου Μ.Β. ουσιών</a:t>
            </a:r>
          </a:p>
          <a:p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Έχει βρεθεί ότι αποτελεί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κύριο παράγοντα της αυξημένης επιβίωσης των ασθενών</a:t>
            </a:r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 κατά τα πρώτα χρόνια εφαρμογής της μεθόδου</a:t>
            </a:r>
          </a:p>
          <a:p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Πρέπει να υπολογίζεται ως </a:t>
            </a:r>
            <a:r>
              <a:rPr lang="el-GR" sz="2400" dirty="0" smtClean="0">
                <a:solidFill>
                  <a:srgbClr val="FFFF00"/>
                </a:solidFill>
                <a:latin typeface="Comic Sans MS" pitchFamily="66" charset="0"/>
              </a:rPr>
              <a:t>μέσος όρος της κάθαρσης κρεατινίνης και της κάθαρσης ουρίας</a:t>
            </a:r>
          </a:p>
          <a:p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Κρεατινίνη: αύξηση σωληναριακής έκκρισης στα σωληνάρια</a:t>
            </a:r>
          </a:p>
          <a:p>
            <a:r>
              <a:rPr lang="el-GR" sz="2400" dirty="0" smtClean="0">
                <a:solidFill>
                  <a:srgbClr val="002060"/>
                </a:solidFill>
                <a:latin typeface="Comic Sans MS" pitchFamily="66" charset="0"/>
              </a:rPr>
              <a:t>Ουρία: σημαντικού βαθμού επαναρρόφηση </a:t>
            </a:r>
            <a:endParaRPr lang="el-GR" sz="24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97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057400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Μια γρήγορη ματιά στα σχήματα (συνταγογράφηση) της περιτοναϊκής...</a:t>
            </a:r>
            <a:endParaRPr lang="el-GR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9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7630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l-G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Σχήματα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</a:t>
            </a:r>
            <a:r>
              <a:rPr lang="el-G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Μέθοδοι Χρόνιας Περιτοναικής Κάθαρσης</a:t>
            </a:r>
          </a:p>
          <a:p>
            <a:pPr algn="ctr"/>
            <a:endParaRPr lang="el-GR" sz="28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Συνεχής Φορητή Περιτοναϊκή Κάθαρση (ΣΦΠΚ)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Continuous Ambulatory Peritoneal Dialysis (CAPD)</a:t>
            </a:r>
            <a:endParaRPr lang="el-G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Αυτόματοποιημένη Περιτοναική κάθαρση (ΑΠΚ)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Automated Peritoneal Dialysis (APD) - Cycler Dialysis</a:t>
            </a:r>
            <a:endParaRPr lang="el-G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Συνεχής Κυκλική Περιτοναϊκή Κάθαρση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(ΣΚΠΚ) -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Continuous Cyclic Peritoneal Dialysis (CCPD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l-GR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Νυκτερινή Διαλείπουσα Περιτοναϊκή Κάθαρση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(ΝΔΠΚ) -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Night Intermittent Peritoneal Dialysis (NIPD)</a:t>
            </a:r>
            <a:endParaRPr lang="el-GR" sz="2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Υβριδικές μορφές (ενισχυμένα σχήματα)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ΣΦΠΚ με αυτοματοποιημένες νυκτερινές αλλάγές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Enhanced CAPD)</a:t>
            </a:r>
          </a:p>
          <a:p>
            <a:pPr lvl="1">
              <a:buFont typeface="Arial" pitchFamily="34" charset="0"/>
              <a:buChar char="•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ΑΠΚ με επιπλέον αλλαγές κατά τη διάρκεια της ημέρας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Enhanced CCPD)</a:t>
            </a:r>
          </a:p>
          <a:p>
            <a:pPr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Άλλες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: Παλιρροϊκή Περιτοναϊκή Κάθαρση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Tidal)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61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42910" y="4929198"/>
            <a:ext cx="7858180" cy="158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nip Same Side Corner Rectangle 2"/>
          <p:cNvSpPr/>
          <p:nvPr/>
        </p:nvSpPr>
        <p:spPr>
          <a:xfrm>
            <a:off x="714348" y="3286124"/>
            <a:ext cx="1214446" cy="1643074"/>
          </a:xfrm>
          <a:prstGeom prst="snip2Same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Snip Same Side Corner Rectangle 3"/>
          <p:cNvSpPr/>
          <p:nvPr/>
        </p:nvSpPr>
        <p:spPr>
          <a:xfrm>
            <a:off x="5429256" y="3286124"/>
            <a:ext cx="3000396" cy="1643074"/>
          </a:xfrm>
          <a:prstGeom prst="snip2Same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Snip Same Side Corner Rectangle 4"/>
          <p:cNvSpPr/>
          <p:nvPr/>
        </p:nvSpPr>
        <p:spPr>
          <a:xfrm>
            <a:off x="2214546" y="3286124"/>
            <a:ext cx="1285884" cy="1643074"/>
          </a:xfrm>
          <a:prstGeom prst="snip2Same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Snip Same Side Corner Rectangle 5"/>
          <p:cNvSpPr/>
          <p:nvPr/>
        </p:nvSpPr>
        <p:spPr>
          <a:xfrm>
            <a:off x="3786182" y="3286124"/>
            <a:ext cx="1500198" cy="1643074"/>
          </a:xfrm>
          <a:prstGeom prst="snip2Same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571472" y="507207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π.μ.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5072074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μ.μ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5072066" y="5143512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μ.μ.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857232"/>
            <a:ext cx="87154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Συνεχής Φορητή Περιτοναϊκή Κάθαρση (ΣΦΠΚ)</a:t>
            </a:r>
          </a:p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Continuous Ambulatory Peritoneal Dialysis (CAPD)</a:t>
            </a:r>
          </a:p>
          <a:p>
            <a:pPr algn="ctr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6000768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Μακρά νυκτερινή παραμονή διαλύματος</a:t>
            </a:r>
            <a:endParaRPr lang="el-GR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43306" y="5143512"/>
            <a:ext cx="928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μ.μ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3" name="TextBox 12"/>
          <p:cNvSpPr txBox="1"/>
          <p:nvPr/>
        </p:nvSpPr>
        <p:spPr>
          <a:xfrm>
            <a:off x="8143900" y="514351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π.μ.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7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42910" y="4929198"/>
            <a:ext cx="7858180" cy="158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nip Same Side Corner Rectangle 2"/>
          <p:cNvSpPr/>
          <p:nvPr/>
        </p:nvSpPr>
        <p:spPr>
          <a:xfrm>
            <a:off x="714348" y="3286124"/>
            <a:ext cx="571504" cy="1643074"/>
          </a:xfrm>
          <a:prstGeom prst="snip2Same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Snip Same Side Corner Rectangle 3"/>
          <p:cNvSpPr/>
          <p:nvPr/>
        </p:nvSpPr>
        <p:spPr>
          <a:xfrm>
            <a:off x="4286248" y="3357562"/>
            <a:ext cx="4143404" cy="1571636"/>
          </a:xfrm>
          <a:prstGeom prst="snip2Same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Snip Same Side Corner Rectangle 4"/>
          <p:cNvSpPr/>
          <p:nvPr/>
        </p:nvSpPr>
        <p:spPr>
          <a:xfrm>
            <a:off x="1447800" y="3276600"/>
            <a:ext cx="571504" cy="1643074"/>
          </a:xfrm>
          <a:prstGeom prst="snip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Snip Same Side Corner Rectangle 5"/>
          <p:cNvSpPr/>
          <p:nvPr/>
        </p:nvSpPr>
        <p:spPr>
          <a:xfrm>
            <a:off x="2143108" y="3286124"/>
            <a:ext cx="571504" cy="1643074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Snip Same Side Corner Rectangle 6"/>
          <p:cNvSpPr/>
          <p:nvPr/>
        </p:nvSpPr>
        <p:spPr>
          <a:xfrm>
            <a:off x="2819400" y="3276600"/>
            <a:ext cx="571504" cy="1643074"/>
          </a:xfrm>
          <a:prstGeom prst="snip2Same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Snip Same Side Corner Rectangle 7"/>
          <p:cNvSpPr/>
          <p:nvPr/>
        </p:nvSpPr>
        <p:spPr>
          <a:xfrm>
            <a:off x="3500430" y="3286124"/>
            <a:ext cx="571504" cy="1643074"/>
          </a:xfrm>
          <a:prstGeom prst="snip2Same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571472" y="507207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μ.μ.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507207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π.μ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7643834" y="514351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μ.μ.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00042"/>
            <a:ext cx="81439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Αυτόματοποιημένη Περιτοναική κάθαρση (ΑΠΚ)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Automated Peritoneal Dialysis (APD) - Cycler Dialysis</a:t>
            </a:r>
            <a:endParaRPr lang="el-GR" sz="20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l-GR" dirty="0" smtClean="0">
              <a:latin typeface="Comic Sans MS" pitchFamily="66" charset="0"/>
            </a:endParaRPr>
          </a:p>
          <a:p>
            <a:pPr algn="ctr"/>
            <a:r>
              <a:rPr lang="el-G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Συνεχής Κυκλική Περιτοναϊκή Κάθαρση (ΣΚΠΚ)</a:t>
            </a:r>
          </a:p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Continuous Cyclic Peritoneal Dialysis (CCPD)</a:t>
            </a:r>
          </a:p>
          <a:p>
            <a:pPr algn="ctr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6000768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πολλαπλές αλλαγές με μηχάνημα αυτόματων αλλαγών την νύκτα και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παρατεταμένη παραμονή διαλύματος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την ημέρα</a:t>
            </a:r>
            <a:endParaRPr lang="el-GR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540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42910" y="4929198"/>
            <a:ext cx="7858180" cy="158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nip Same Side Corner Rectangle 2"/>
          <p:cNvSpPr/>
          <p:nvPr/>
        </p:nvSpPr>
        <p:spPr>
          <a:xfrm>
            <a:off x="714348" y="3286124"/>
            <a:ext cx="571504" cy="1643074"/>
          </a:xfrm>
          <a:prstGeom prst="snip2Same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Snip Same Side Corner Rectangle 3"/>
          <p:cNvSpPr/>
          <p:nvPr/>
        </p:nvSpPr>
        <p:spPr>
          <a:xfrm>
            <a:off x="1428728" y="3286124"/>
            <a:ext cx="571504" cy="1643074"/>
          </a:xfrm>
          <a:prstGeom prst="snip2Same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Snip Same Side Corner Rectangle 4"/>
          <p:cNvSpPr/>
          <p:nvPr/>
        </p:nvSpPr>
        <p:spPr>
          <a:xfrm>
            <a:off x="2143108" y="3286124"/>
            <a:ext cx="571504" cy="1643074"/>
          </a:xfrm>
          <a:prstGeom prst="snip2Same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Snip Same Side Corner Rectangle 5"/>
          <p:cNvSpPr/>
          <p:nvPr/>
        </p:nvSpPr>
        <p:spPr>
          <a:xfrm>
            <a:off x="2857488" y="3286124"/>
            <a:ext cx="571504" cy="1643074"/>
          </a:xfrm>
          <a:prstGeom prst="snip2Same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Snip Same Side Corner Rectangle 6"/>
          <p:cNvSpPr/>
          <p:nvPr/>
        </p:nvSpPr>
        <p:spPr>
          <a:xfrm>
            <a:off x="3500430" y="3286124"/>
            <a:ext cx="571504" cy="1643074"/>
          </a:xfrm>
          <a:prstGeom prst="snip2Same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571472" y="507207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μ.μ.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20" y="507207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π.μ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7643834" y="514351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μ.μ.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285728"/>
            <a:ext cx="88583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Αυτόματοποιημένη Περιτοναική κάθαρση (ΑΠΚ)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Automated Peritoneal Dialysis (APD) - Cycler Dialysis</a:t>
            </a:r>
            <a:endParaRPr lang="el-GR" sz="20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n-US" sz="28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l-G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Νυκτερινή Διαλείπουσα Περιτοναϊκή Κάθαρση (ΝΔΠΚ)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Night Intermittent Peritoneal Dialysis (NIPD)</a:t>
            </a:r>
          </a:p>
          <a:p>
            <a:pPr algn="ctr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6000768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πολλαπλές αλλαγές με μηχάνημα αυτόματων αλλαγών την νύκτα και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«στεγνή» ημέρα</a:t>
            </a:r>
            <a:endParaRPr lang="el-GR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3786190"/>
            <a:ext cx="22098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«στεγνή ημέρα»</a:t>
            </a:r>
            <a:endParaRPr lang="el-GR" b="1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57200" y="2133600"/>
            <a:ext cx="83058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Μέθοδος </a:t>
            </a:r>
            <a:r>
              <a:rPr lang="el-GR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χαρακτηρισμού</a:t>
            </a:r>
            <a:r>
              <a:rPr lang="el-GR" sz="2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της περιτοναϊκής μεμβράνης </a:t>
            </a:r>
            <a:r>
              <a:rPr lang="el-GR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όσον αφορά την </a:t>
            </a:r>
            <a:r>
              <a:rPr lang="el-G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μεταφορά διαλυτών ουσιών και υγρών </a:t>
            </a:r>
            <a:r>
              <a:rPr lang="el-GR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σε ασθενείς υπό περιτοναϊκή κάθαρση.</a:t>
            </a:r>
          </a:p>
          <a:p>
            <a:pPr>
              <a:buFont typeface="Arial" pitchFamily="34" charset="0"/>
              <a:buChar char="•"/>
            </a:pPr>
            <a:r>
              <a:rPr lang="el-GR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Εκτιμά – </a:t>
            </a:r>
            <a:r>
              <a:rPr lang="el-GR" sz="25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ημι</a:t>
            </a:r>
            <a:r>
              <a:rPr lang="el-GR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-ποσοτικά – τη </a:t>
            </a:r>
            <a:r>
              <a:rPr lang="el-GR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συνδυασμένη επίδραση διάχυσης και </a:t>
            </a:r>
            <a:r>
              <a:rPr lang="el-GR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υπερδιήθησης</a:t>
            </a:r>
            <a:r>
              <a:rPr lang="el-GR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πάνω στη μεταφορά υγρών και ουσιών.</a:t>
            </a:r>
          </a:p>
          <a:p>
            <a:pPr>
              <a:buFont typeface="Arial" pitchFamily="34" charset="0"/>
              <a:buChar char="•"/>
            </a:pPr>
            <a:r>
              <a:rPr lang="el-GR" sz="2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 μεταφορά διαλυμένων ουσιών </a:t>
            </a:r>
            <a:r>
              <a:rPr lang="el-GR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εκτιμάται από τον </a:t>
            </a:r>
            <a:r>
              <a:rPr lang="el-GR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ρυθμό εξισορρόπησης </a:t>
            </a:r>
            <a:r>
              <a:rPr lang="el-GR" sz="2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των επιπέδων τους </a:t>
            </a:r>
            <a:r>
              <a:rPr lang="el-GR" sz="2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στο αίμα και στο περιτοναϊκό διάλυμα.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1447800" y="381000"/>
            <a:ext cx="68580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Peritoneal Equilibration Test (PET)</a:t>
            </a:r>
          </a:p>
          <a:p>
            <a:pPr algn="ctr"/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Δοκιμασία περιτοναϊκής εξισορρόπησης </a:t>
            </a:r>
            <a:endParaRPr lang="el-G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42910" y="4929198"/>
            <a:ext cx="8215370" cy="158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nip Same Side Corner Rectangle 2"/>
          <p:cNvSpPr/>
          <p:nvPr/>
        </p:nvSpPr>
        <p:spPr>
          <a:xfrm>
            <a:off x="714348" y="3286124"/>
            <a:ext cx="571504" cy="1643074"/>
          </a:xfrm>
          <a:prstGeom prst="snip2Same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Snip Same Side Corner Rectangle 3"/>
          <p:cNvSpPr/>
          <p:nvPr/>
        </p:nvSpPr>
        <p:spPr>
          <a:xfrm>
            <a:off x="1428728" y="3286124"/>
            <a:ext cx="571504" cy="1643074"/>
          </a:xfrm>
          <a:prstGeom prst="snip2Same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Snip Same Side Corner Rectangle 4"/>
          <p:cNvSpPr/>
          <p:nvPr/>
        </p:nvSpPr>
        <p:spPr>
          <a:xfrm>
            <a:off x="2143108" y="3286124"/>
            <a:ext cx="571504" cy="1643074"/>
          </a:xfrm>
          <a:prstGeom prst="snip2Same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Snip Same Side Corner Rectangle 5"/>
          <p:cNvSpPr/>
          <p:nvPr/>
        </p:nvSpPr>
        <p:spPr>
          <a:xfrm>
            <a:off x="2857488" y="3286124"/>
            <a:ext cx="571504" cy="1643074"/>
          </a:xfrm>
          <a:prstGeom prst="snip2Same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Snip Same Side Corner Rectangle 6"/>
          <p:cNvSpPr/>
          <p:nvPr/>
        </p:nvSpPr>
        <p:spPr>
          <a:xfrm>
            <a:off x="3500430" y="3286124"/>
            <a:ext cx="571504" cy="1643074"/>
          </a:xfrm>
          <a:prstGeom prst="snip2SameRect">
            <a:avLst/>
          </a:prstGeom>
          <a:solidFill>
            <a:schemeClr val="bg2">
              <a:lumMod val="10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571472" y="507207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μ.μ.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507207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π.μ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8001024" y="5072074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μ.μ.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285728"/>
            <a:ext cx="885831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Αυτόματοποιημένη Περιτοναική κάθαρση (ΑΠΚ)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Automated Peritoneal Dialysis (APD) - Cycler Dialysis</a:t>
            </a:r>
            <a:endParaRPr lang="el-GR" sz="2000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el-GR" sz="28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Ενισχυμένη</a:t>
            </a:r>
            <a:r>
              <a:rPr lang="el-G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Κυκλική Περιτοναϊκή Κάθαρση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Enhanced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Continuous Cyclic Peritoneal Dialysis</a:t>
            </a:r>
          </a:p>
          <a:p>
            <a:pPr algn="ctr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6000768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πολλαπλές αλλαγές με μηχάνημα αυτόματων αλλαγών την νύκτα και </a:t>
            </a:r>
            <a:r>
              <a:rPr lang="el-GR" sz="24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μια επιπλέον αλλαγή την ημέρα</a:t>
            </a:r>
            <a:endParaRPr lang="el-GR" sz="24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272" y="3786190"/>
            <a:ext cx="1285884" cy="52322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«στεγνή ημέρα»</a:t>
            </a:r>
            <a:endParaRPr lang="el-GR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286380" y="507207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μ.μ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5" name="Snip Same Side Corner Rectangle 14"/>
          <p:cNvSpPr/>
          <p:nvPr/>
        </p:nvSpPr>
        <p:spPr>
          <a:xfrm>
            <a:off x="5500694" y="3286124"/>
            <a:ext cx="1785950" cy="1643074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6715140" y="507207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μ.μ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3786190"/>
            <a:ext cx="1095380" cy="52322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 smtClean="0"/>
              <a:t>«στεγνή ημέρα»</a:t>
            </a:r>
            <a:endParaRPr lang="el-GR" sz="1400" b="1" dirty="0"/>
          </a:p>
        </p:txBody>
      </p:sp>
    </p:spTree>
    <p:extLst>
      <p:ext uri="{BB962C8B-B14F-4D97-AF65-F5344CB8AC3E}">
        <p14:creationId xmlns="" xmlns:p14="http://schemas.microsoft.com/office/powerpoint/2010/main" val="401780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3" grpId="0" animBg="1"/>
      <p:bldP spid="15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42910" y="4929198"/>
            <a:ext cx="7858180" cy="1588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nip Same Side Corner Rectangle 2"/>
          <p:cNvSpPr/>
          <p:nvPr/>
        </p:nvSpPr>
        <p:spPr>
          <a:xfrm>
            <a:off x="1071538" y="2857496"/>
            <a:ext cx="214314" cy="1000132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Snip Same Side Corner Rectangle 3"/>
          <p:cNvSpPr/>
          <p:nvPr/>
        </p:nvSpPr>
        <p:spPr>
          <a:xfrm>
            <a:off x="1500166" y="2857496"/>
            <a:ext cx="214314" cy="1000132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Snip Same Side Corner Rectangle 4"/>
          <p:cNvSpPr/>
          <p:nvPr/>
        </p:nvSpPr>
        <p:spPr>
          <a:xfrm>
            <a:off x="2143108" y="2857496"/>
            <a:ext cx="214314" cy="1000132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Snip Same Side Corner Rectangle 5"/>
          <p:cNvSpPr/>
          <p:nvPr/>
        </p:nvSpPr>
        <p:spPr>
          <a:xfrm>
            <a:off x="2857488" y="2857496"/>
            <a:ext cx="214314" cy="1000132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Snip Same Side Corner Rectangle 6"/>
          <p:cNvSpPr/>
          <p:nvPr/>
        </p:nvSpPr>
        <p:spPr>
          <a:xfrm>
            <a:off x="3571868" y="2857496"/>
            <a:ext cx="214314" cy="1000132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571472" y="507207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μ.μ.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507207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π.μ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7643834" y="5143512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μ.μ.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785794"/>
            <a:ext cx="85010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Παλιρροϊκή Περιτοναϊκή Κάθαρση (ΠΠΚ)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Tidal Peritoneal Dialysis (TPD)</a:t>
            </a:r>
          </a:p>
          <a:p>
            <a:pPr algn="ctr"/>
            <a:endParaRPr lang="en-US" dirty="0" smtClean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5786454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Παραμονή μεγάλου όγκου διαλύματος στη κοιλιά και πολλαπλές αλλαγές με μηχάνημα αυτόματων αλλαγών την νύκτα </a:t>
            </a:r>
            <a:r>
              <a:rPr lang="el-G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στεγνή ημέρα</a:t>
            </a:r>
            <a:endParaRPr lang="el-GR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3570" y="5072074"/>
            <a:ext cx="1643074" cy="584775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smtClean="0">
                <a:latin typeface="Comic Sans MS" pitchFamily="66" charset="0"/>
              </a:rPr>
              <a:t>«στεγνή ημέρα</a:t>
            </a:r>
            <a:r>
              <a:rPr lang="el-GR" sz="1600" b="1" dirty="0" smtClean="0"/>
              <a:t>»</a:t>
            </a:r>
            <a:endParaRPr lang="el-GR" sz="1600" b="1" dirty="0"/>
          </a:p>
        </p:txBody>
      </p:sp>
      <p:sp>
        <p:nvSpPr>
          <p:cNvPr id="14" name="Snip Same Side Corner Rectangle 13"/>
          <p:cNvSpPr/>
          <p:nvPr/>
        </p:nvSpPr>
        <p:spPr>
          <a:xfrm>
            <a:off x="1285852" y="2857496"/>
            <a:ext cx="214314" cy="1000132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Snip Same Side Corner Rectangle 14"/>
          <p:cNvSpPr/>
          <p:nvPr/>
        </p:nvSpPr>
        <p:spPr>
          <a:xfrm>
            <a:off x="1714480" y="2857496"/>
            <a:ext cx="214314" cy="1000132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Snip Same Side Corner Rectangle 15"/>
          <p:cNvSpPr/>
          <p:nvPr/>
        </p:nvSpPr>
        <p:spPr>
          <a:xfrm>
            <a:off x="1928794" y="2857496"/>
            <a:ext cx="214314" cy="1000132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Snip Same Side Corner Rectangle 16"/>
          <p:cNvSpPr/>
          <p:nvPr/>
        </p:nvSpPr>
        <p:spPr>
          <a:xfrm>
            <a:off x="2357422" y="2857496"/>
            <a:ext cx="214314" cy="1000132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Snip Same Side Corner Rectangle 17"/>
          <p:cNvSpPr/>
          <p:nvPr/>
        </p:nvSpPr>
        <p:spPr>
          <a:xfrm>
            <a:off x="2571736" y="2857496"/>
            <a:ext cx="285752" cy="1000132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Snip Same Side Corner Rectangle 18"/>
          <p:cNvSpPr/>
          <p:nvPr/>
        </p:nvSpPr>
        <p:spPr>
          <a:xfrm>
            <a:off x="3071802" y="2857496"/>
            <a:ext cx="285752" cy="1000132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Snip Same Side Corner Rectangle 19"/>
          <p:cNvSpPr/>
          <p:nvPr/>
        </p:nvSpPr>
        <p:spPr>
          <a:xfrm>
            <a:off x="3357554" y="2857496"/>
            <a:ext cx="214314" cy="1000132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Snip Same Side Corner Rectangle 20"/>
          <p:cNvSpPr/>
          <p:nvPr/>
        </p:nvSpPr>
        <p:spPr>
          <a:xfrm>
            <a:off x="3786182" y="2857496"/>
            <a:ext cx="214314" cy="1000132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Snip Same Side Corner Rectangle 21"/>
          <p:cNvSpPr/>
          <p:nvPr/>
        </p:nvSpPr>
        <p:spPr>
          <a:xfrm>
            <a:off x="4000496" y="2857496"/>
            <a:ext cx="214314" cy="1000132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Snip Same Side Corner Rectangle 22"/>
          <p:cNvSpPr/>
          <p:nvPr/>
        </p:nvSpPr>
        <p:spPr>
          <a:xfrm>
            <a:off x="4214810" y="2857496"/>
            <a:ext cx="214314" cy="1000132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Snip Same Side Corner Rectangle 23"/>
          <p:cNvSpPr/>
          <p:nvPr/>
        </p:nvSpPr>
        <p:spPr>
          <a:xfrm>
            <a:off x="4429124" y="2857496"/>
            <a:ext cx="214314" cy="1000132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Snip Same Side Corner Rectangle 24"/>
          <p:cNvSpPr/>
          <p:nvPr/>
        </p:nvSpPr>
        <p:spPr>
          <a:xfrm>
            <a:off x="642910" y="3857628"/>
            <a:ext cx="4214842" cy="1071570"/>
          </a:xfrm>
          <a:prstGeom prst="snip2Same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Snip Same Side Corner Rectangle 25"/>
          <p:cNvSpPr/>
          <p:nvPr/>
        </p:nvSpPr>
        <p:spPr>
          <a:xfrm>
            <a:off x="857224" y="2857496"/>
            <a:ext cx="214314" cy="1000132"/>
          </a:xfrm>
          <a:prstGeom prst="snip2Same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5572132" y="3143248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Εναλασσόμενος όγκος</a:t>
            </a:r>
            <a:endParaRPr lang="el-GR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72132" y="4357694"/>
            <a:ext cx="2704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Υπολοιπόμενος όγκος</a:t>
            </a:r>
            <a:endParaRPr lang="el-GR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26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48" y="2428868"/>
            <a:ext cx="3433762" cy="711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 cap="flat">
            <a:solidFill>
              <a:schemeClr val="bg2">
                <a:lumMod val="25000"/>
              </a:schemeClr>
            </a:solidFill>
            <a:headEnd type="none" w="sm" len="sm"/>
            <a:tailEnd type="none" w="sm" len="sm"/>
          </a:ln>
        </p:spPr>
        <p:txBody>
          <a:bodyPr lIns="92075" tIns="46038" rIns="92075" bIns="46038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l-GR" sz="2600" b="1" smtClean="0">
                <a:latin typeface="Comic Sans MS" pitchFamily="66" charset="0"/>
              </a:rPr>
              <a:t>6 ΚΥΚΛΟΙ - ΝΥΧΤΑ</a:t>
            </a:r>
            <a:endParaRPr lang="en-GB" sz="2600" b="1">
              <a:latin typeface="Comic Sans MS" pitchFamily="66" charset="0"/>
            </a:endParaRPr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>
          <a:xfrm>
            <a:off x="1714480" y="214290"/>
            <a:ext cx="5905520" cy="5000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l-GR" sz="220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ΠΑΡΑΔΕΙΓΜΑ ΘΕΡΑΠΕΙΑΣ ΑΠΚ</a:t>
            </a:r>
            <a:endParaRPr lang="en-GB" sz="4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 flipV="1">
            <a:off x="685800" y="3429000"/>
            <a:ext cx="5334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lnSpc>
                <a:spcPct val="100000"/>
              </a:lnSpc>
            </a:pPr>
            <a:r>
              <a:rPr lang="el-GR" sz="2400" i="0">
                <a:solidFill>
                  <a:schemeClr val="tx1"/>
                </a:solidFill>
                <a:latin typeface="Comic Sans MS" pitchFamily="66" charset="0"/>
              </a:rPr>
              <a:t>1</a:t>
            </a:r>
            <a:endParaRPr lang="en-GB" sz="2400" i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flipV="1">
            <a:off x="1295400" y="3429000"/>
            <a:ext cx="5334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lnSpc>
                <a:spcPct val="100000"/>
              </a:lnSpc>
            </a:pPr>
            <a:r>
              <a:rPr lang="el-GR" sz="2400" i="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endParaRPr lang="en-GB" sz="2400" i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flipV="1">
            <a:off x="1905000" y="3429000"/>
            <a:ext cx="5334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lnSpc>
                <a:spcPct val="100000"/>
              </a:lnSpc>
            </a:pPr>
            <a:r>
              <a:rPr lang="el-GR" sz="2400" i="0">
                <a:solidFill>
                  <a:schemeClr val="tx1"/>
                </a:solidFill>
                <a:latin typeface="Comic Sans MS" pitchFamily="66" charset="0"/>
              </a:rPr>
              <a:t>3</a:t>
            </a:r>
            <a:endParaRPr lang="en-GB" sz="2400" i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flipV="1">
            <a:off x="2486025" y="3429000"/>
            <a:ext cx="5334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F0"/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lnSpc>
                <a:spcPct val="100000"/>
              </a:lnSpc>
            </a:pPr>
            <a:r>
              <a:rPr lang="el-GR" sz="2400" i="0">
                <a:solidFill>
                  <a:schemeClr val="tx1"/>
                </a:solidFill>
                <a:latin typeface="Comic Sans MS" pitchFamily="66" charset="0"/>
              </a:rPr>
              <a:t>4</a:t>
            </a:r>
            <a:endParaRPr lang="en-GB" sz="2400" i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 flipV="1">
            <a:off x="3048000" y="3429000"/>
            <a:ext cx="5334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lnSpc>
                <a:spcPct val="100000"/>
              </a:lnSpc>
            </a:pPr>
            <a:r>
              <a:rPr lang="el-GR" sz="2400" i="0">
                <a:solidFill>
                  <a:schemeClr val="tx1"/>
                </a:solidFill>
                <a:latin typeface="Comic Sans MS" pitchFamily="66" charset="0"/>
              </a:rPr>
              <a:t>5</a:t>
            </a:r>
            <a:endParaRPr lang="en-GB" sz="2400" i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flipV="1">
            <a:off x="4191000" y="3429000"/>
            <a:ext cx="45974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lnSpc>
                <a:spcPct val="100000"/>
              </a:lnSpc>
            </a:pPr>
            <a:endParaRPr lang="el-GR" sz="2400" i="0">
              <a:solidFill>
                <a:schemeClr val="tx1"/>
              </a:solidFill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i="0">
                <a:solidFill>
                  <a:schemeClr val="tx1"/>
                </a:solidFill>
                <a:latin typeface="Comic Sans MS" pitchFamily="66" charset="0"/>
              </a:rPr>
              <a:t>EXTRANEAL</a:t>
            </a:r>
            <a:endParaRPr lang="en-GB" sz="2400" i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4800600"/>
            <a:ext cx="3505200" cy="533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bg2">
                <a:lumMod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l-GR" sz="1800" i="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sz="1800" i="0" dirty="0">
                <a:solidFill>
                  <a:schemeClr val="tx1"/>
                </a:solidFill>
                <a:latin typeface="Comic Sans MS" pitchFamily="66" charset="0"/>
              </a:rPr>
              <a:t>3:</a:t>
            </a:r>
            <a:r>
              <a:rPr lang="el-GR" sz="1800" i="0" dirty="0">
                <a:solidFill>
                  <a:schemeClr val="tx1"/>
                </a:solidFill>
                <a:latin typeface="Comic Sans MS" pitchFamily="66" charset="0"/>
              </a:rPr>
              <a:t>00</a:t>
            </a:r>
            <a:r>
              <a:rPr lang="en-US" sz="1800" i="0" dirty="0">
                <a:solidFill>
                  <a:schemeClr val="tx1"/>
                </a:solidFill>
                <a:latin typeface="Comic Sans MS" pitchFamily="66" charset="0"/>
              </a:rPr>
              <a:t>                               </a:t>
            </a:r>
            <a:r>
              <a:rPr lang="en-US" sz="1800" i="0" dirty="0" smtClean="0">
                <a:solidFill>
                  <a:schemeClr val="tx1"/>
                </a:solidFill>
                <a:latin typeface="Comic Sans MS" pitchFamily="66" charset="0"/>
              </a:rPr>
              <a:t>08:00</a:t>
            </a:r>
            <a:endParaRPr lang="en-GB" sz="1800" i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191000" y="4800600"/>
            <a:ext cx="44958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i="0" dirty="0">
                <a:solidFill>
                  <a:schemeClr val="tx1"/>
                </a:solidFill>
                <a:latin typeface="Comic Sans MS" pitchFamily="66" charset="0"/>
              </a:rPr>
              <a:t>                                                       </a:t>
            </a:r>
            <a:r>
              <a:rPr lang="en-US" sz="1800" i="0" dirty="0" smtClean="0">
                <a:solidFill>
                  <a:schemeClr val="tx1"/>
                </a:solidFill>
                <a:latin typeface="Comic Sans MS" pitchFamily="66" charset="0"/>
              </a:rPr>
              <a:t>23:00</a:t>
            </a:r>
            <a:endParaRPr lang="en-GB" sz="1800" i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flipV="1">
            <a:off x="3581400" y="3429000"/>
            <a:ext cx="5334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30A0"/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lnSpc>
                <a:spcPct val="100000"/>
              </a:lnSpc>
            </a:pPr>
            <a:r>
              <a:rPr lang="en-US" sz="2400" i="0">
                <a:solidFill>
                  <a:schemeClr val="tx1"/>
                </a:solidFill>
                <a:latin typeface="Comic Sans MS" pitchFamily="66" charset="0"/>
              </a:rPr>
              <a:t>6</a:t>
            </a:r>
            <a:endParaRPr lang="en-GB" sz="2400" i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210050" y="2447925"/>
            <a:ext cx="4552950" cy="7048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2">
                <a:lumMod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l-GR" sz="2600" i="0">
                <a:solidFill>
                  <a:schemeClr val="tx1"/>
                </a:solidFill>
                <a:latin typeface="Comic Sans MS" pitchFamily="66" charset="0"/>
              </a:rPr>
              <a:t>«ΥΓΡΗ» ΗΜΕΡΑ</a:t>
            </a:r>
            <a:endParaRPr lang="en-GB" sz="2600" i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1447800" y="5629275"/>
            <a:ext cx="5638800" cy="914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l-GR" sz="2000" i="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ΧΡΟΝΟΣ ΠΑΡΑΜΟΝΗΣ ΚΑΘΕ ΚΥΚΛΟΥ  01:01</a:t>
            </a:r>
            <a:endParaRPr lang="en-GB" sz="2000" i="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2" y="1142984"/>
            <a:ext cx="49151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High Transporter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332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14546" y="214290"/>
            <a:ext cx="4857784" cy="428628"/>
          </a:xfrm>
          <a:prstGeom prst="rect">
            <a:avLst/>
          </a:prstGeom>
        </p:spPr>
        <p:txBody>
          <a:bodyPr/>
          <a:lstStyle/>
          <a:p>
            <a:pPr marL="685800" marR="0" lvl="0" indent="-6858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 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ΠΑΡΑΔΕΙΓΜΑ ΘΕΡΑΠΕΙΑΣ ΑΠΚ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 flipV="1">
            <a:off x="214282" y="4071942"/>
            <a:ext cx="83185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00000"/>
          </a:solidFill>
          <a:ln w="254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l-GR" sz="2400" b="1">
                <a:latin typeface="Comic Sans MS" pitchFamily="66" charset="0"/>
                <a:cs typeface="Times New Roman" pitchFamily="18" charset="0"/>
              </a:rPr>
              <a:t>1</a:t>
            </a:r>
            <a:endParaRPr lang="en-GB" sz="2400" b="1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 flipV="1">
            <a:off x="1000100" y="4071942"/>
            <a:ext cx="8382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l-GR" sz="2400" b="1">
                <a:latin typeface="Comic Sans MS" pitchFamily="66" charset="0"/>
                <a:cs typeface="Times New Roman" pitchFamily="18" charset="0"/>
              </a:rPr>
              <a:t>2</a:t>
            </a:r>
            <a:endParaRPr lang="en-GB" sz="2400" b="1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flipV="1">
            <a:off x="1714480" y="4071942"/>
            <a:ext cx="8382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000"/>
          </a:solidFill>
          <a:ln w="254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l-GR" sz="2400" b="1" dirty="0">
                <a:latin typeface="Comic Sans MS" pitchFamily="66" charset="0"/>
                <a:cs typeface="Times New Roman" pitchFamily="18" charset="0"/>
              </a:rPr>
              <a:t>3</a:t>
            </a:r>
            <a:endParaRPr lang="en-GB" sz="24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flipV="1">
            <a:off x="2428860" y="4071942"/>
            <a:ext cx="8382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l-GR" sz="2400" b="1" dirty="0">
                <a:latin typeface="Comic Sans MS" pitchFamily="66" charset="0"/>
                <a:cs typeface="Times New Roman" pitchFamily="18" charset="0"/>
              </a:rPr>
              <a:t>4</a:t>
            </a:r>
            <a:endParaRPr lang="en-GB" sz="24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flipV="1">
            <a:off x="3929058" y="4071942"/>
            <a:ext cx="46482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254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2400" b="1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en-US" sz="2400" b="1">
                <a:latin typeface="Comic Sans MS" pitchFamily="66" charset="0"/>
                <a:cs typeface="Times New Roman" pitchFamily="18" charset="0"/>
              </a:rPr>
              <a:t>icodextrin</a:t>
            </a:r>
            <a:endParaRPr lang="en-GB" sz="2400" b="1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14282" y="5229204"/>
            <a:ext cx="3706816" cy="5334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2">
                <a:lumMod val="1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l-GR" b="1" dirty="0"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b="1" dirty="0">
                <a:latin typeface="Comic Sans MS" pitchFamily="66" charset="0"/>
                <a:cs typeface="Times New Roman" pitchFamily="18" charset="0"/>
              </a:rPr>
              <a:t>3:</a:t>
            </a:r>
            <a:r>
              <a:rPr lang="el-GR" b="1" dirty="0">
                <a:latin typeface="Comic Sans MS" pitchFamily="66" charset="0"/>
                <a:cs typeface="Times New Roman" pitchFamily="18" charset="0"/>
              </a:rPr>
              <a:t>00</a:t>
            </a:r>
            <a:r>
              <a:rPr lang="en-US" b="1" dirty="0">
                <a:latin typeface="Comic Sans MS" pitchFamily="66" charset="0"/>
                <a:cs typeface="Times New Roman" pitchFamily="18" charset="0"/>
              </a:rPr>
              <a:t>                                </a:t>
            </a:r>
            <a:r>
              <a:rPr lang="el-GR" b="1" dirty="0"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en-US" b="1" dirty="0">
                <a:latin typeface="Comic Sans MS" pitchFamily="66" charset="0"/>
                <a:cs typeface="Times New Roman" pitchFamily="18" charset="0"/>
              </a:rPr>
              <a:t> 08:30</a:t>
            </a:r>
            <a:endParaRPr lang="en-GB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921098" y="5229204"/>
            <a:ext cx="4722868" cy="5334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2">
                <a:lumMod val="1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b="1" dirty="0">
                <a:latin typeface="Comic Sans MS" pitchFamily="66" charset="0"/>
                <a:cs typeface="Times New Roman" pitchFamily="18" charset="0"/>
              </a:rPr>
              <a:t>                                       </a:t>
            </a:r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23:00</a:t>
            </a:r>
            <a:endParaRPr lang="en-GB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243361" y="2849542"/>
            <a:ext cx="4267200" cy="685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2">
                <a:lumMod val="1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latin typeface="Comic Sans MS" pitchFamily="66" charset="0"/>
                <a:cs typeface="Times New Roman" pitchFamily="18" charset="0"/>
              </a:rPr>
              <a:t>«ΥΓΡΗ» ΗΜΕΡΑ</a:t>
            </a:r>
            <a:endParaRPr lang="en-GB" b="1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flipV="1">
            <a:off x="3071802" y="4071942"/>
            <a:ext cx="8382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2D050"/>
          </a:solidFill>
          <a:ln w="254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n-US" sz="2400" b="1">
                <a:latin typeface="Comic Sans MS" pitchFamily="66" charset="0"/>
                <a:cs typeface="Times New Roman" pitchFamily="18" charset="0"/>
              </a:rPr>
              <a:t>(5)</a:t>
            </a:r>
            <a:endParaRPr lang="en-GB" sz="2400" b="1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38086" y="2849542"/>
            <a:ext cx="3943350" cy="685800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2">
                <a:lumMod val="1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GB" b="1">
                <a:latin typeface="Comic Sans MS" pitchFamily="66" charset="0"/>
                <a:cs typeface="Times New Roman" pitchFamily="18" charset="0"/>
              </a:rPr>
              <a:t>4</a:t>
            </a:r>
            <a:r>
              <a:rPr lang="el-GR" b="1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b="1">
                <a:latin typeface="Comic Sans MS" pitchFamily="66" charset="0"/>
                <a:cs typeface="Times New Roman" pitchFamily="18" charset="0"/>
              </a:rPr>
              <a:t>–</a:t>
            </a:r>
            <a:r>
              <a:rPr lang="el-GR" b="1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 b="1">
                <a:latin typeface="Comic Sans MS" pitchFamily="66" charset="0"/>
                <a:cs typeface="Times New Roman" pitchFamily="18" charset="0"/>
              </a:rPr>
              <a:t>5</a:t>
            </a:r>
            <a:r>
              <a:rPr lang="el-GR" b="1">
                <a:latin typeface="Comic Sans MS" pitchFamily="66" charset="0"/>
                <a:cs typeface="Times New Roman" pitchFamily="18" charset="0"/>
              </a:rPr>
              <a:t> ΝΥΧΤΕΡΙΝΟΙ ΚΥΚΛΟΙ</a:t>
            </a:r>
            <a:endParaRPr lang="en-GB" b="1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1071546"/>
            <a:ext cx="73629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High Average Transporter</a:t>
            </a:r>
            <a:endParaRPr lang="en-US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607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00166" y="214290"/>
            <a:ext cx="6643734" cy="5715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  <a:r>
              <a:rPr kumimoji="0" lang="el-G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ΠΑΡΑΔΕΙΓΜΑ ΘΕΡΑΠΕΙΑΣ ΑΠΚ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 flipV="1">
            <a:off x="357158" y="3929066"/>
            <a:ext cx="83185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C00000"/>
          </a:solidFill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l-GR" sz="2400" b="1" dirty="0">
                <a:latin typeface="Comic Sans MS" pitchFamily="66" charset="0"/>
                <a:cs typeface="Times New Roman" pitchFamily="18" charset="0"/>
              </a:rPr>
              <a:t>1</a:t>
            </a:r>
            <a:endParaRPr lang="en-GB" sz="24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 flipV="1">
            <a:off x="1142976" y="3929066"/>
            <a:ext cx="8382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l-GR" sz="2400" b="1">
                <a:latin typeface="Comic Sans MS" pitchFamily="66" charset="0"/>
                <a:cs typeface="Times New Roman" pitchFamily="18" charset="0"/>
              </a:rPr>
              <a:t>2</a:t>
            </a:r>
            <a:endParaRPr lang="en-GB" sz="2400" b="1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flipV="1">
            <a:off x="2000232" y="3929066"/>
            <a:ext cx="8382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l-GR" sz="2400" b="1">
                <a:latin typeface="Comic Sans MS" pitchFamily="66" charset="0"/>
                <a:cs typeface="Times New Roman" pitchFamily="18" charset="0"/>
              </a:rPr>
              <a:t>3</a:t>
            </a:r>
            <a:endParaRPr lang="en-GB" sz="2400" b="1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flipV="1">
            <a:off x="2786050" y="3929066"/>
            <a:ext cx="8382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l-GR" sz="2400" b="1" dirty="0" smtClean="0">
                <a:latin typeface="Comic Sans MS" pitchFamily="66" charset="0"/>
                <a:cs typeface="Times New Roman" pitchFamily="18" charset="0"/>
              </a:rPr>
              <a:t>(4)</a:t>
            </a:r>
            <a:endParaRPr lang="en-GB" sz="2400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flipV="1">
            <a:off x="3714744" y="3929066"/>
            <a:ext cx="34290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sz="2400" b="1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en-US" sz="2400" b="1">
                <a:latin typeface="Comic Sans MS" pitchFamily="66" charset="0"/>
                <a:cs typeface="Times New Roman" pitchFamily="18" charset="0"/>
              </a:rPr>
              <a:t>icodextrin</a:t>
            </a:r>
            <a:endParaRPr lang="en-GB" sz="2400" b="1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79375" y="5076808"/>
            <a:ext cx="3429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bg2">
                <a:lumMod val="1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l-GR" b="1" dirty="0">
                <a:latin typeface="Comic Sans MS" pitchFamily="66" charset="0"/>
                <a:cs typeface="Times New Roman" pitchFamily="18" charset="0"/>
              </a:rPr>
              <a:t>2</a:t>
            </a:r>
            <a:r>
              <a:rPr lang="en-US" b="1" dirty="0">
                <a:latin typeface="Comic Sans MS" pitchFamily="66" charset="0"/>
                <a:cs typeface="Times New Roman" pitchFamily="18" charset="0"/>
              </a:rPr>
              <a:t>3:</a:t>
            </a:r>
            <a:r>
              <a:rPr lang="el-GR" b="1" dirty="0">
                <a:latin typeface="Comic Sans MS" pitchFamily="66" charset="0"/>
                <a:cs typeface="Times New Roman" pitchFamily="18" charset="0"/>
              </a:rPr>
              <a:t>00</a:t>
            </a:r>
            <a:r>
              <a:rPr lang="en-US" b="1" dirty="0">
                <a:latin typeface="Comic Sans MS" pitchFamily="66" charset="0"/>
                <a:cs typeface="Times New Roman" pitchFamily="18" charset="0"/>
              </a:rPr>
              <a:t>                                </a:t>
            </a:r>
            <a:r>
              <a:rPr lang="el-GR" b="1" dirty="0">
                <a:latin typeface="Comic Sans MS" pitchFamily="66" charset="0"/>
                <a:cs typeface="Times New Roman" pitchFamily="18" charset="0"/>
              </a:rPr>
              <a:t>     </a:t>
            </a:r>
            <a:r>
              <a:rPr lang="en-US" b="1" dirty="0">
                <a:latin typeface="Comic Sans MS" pitchFamily="66" charset="0"/>
                <a:cs typeface="Times New Roman" pitchFamily="18" charset="0"/>
              </a:rPr>
              <a:t> 08:00</a:t>
            </a:r>
            <a:endParaRPr lang="en-GB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736950" y="5076808"/>
            <a:ext cx="5192768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2">
                <a:lumMod val="1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b="1" dirty="0" smtClean="0">
                <a:latin typeface="Comic Sans MS" pitchFamily="66" charset="0"/>
                <a:cs typeface="Times New Roman" pitchFamily="18" charset="0"/>
              </a:rPr>
              <a:t>                                 </a:t>
            </a:r>
            <a:r>
              <a:rPr lang="el-GR" b="1" dirty="0" smtClean="0">
                <a:latin typeface="Comic Sans MS" pitchFamily="66" charset="0"/>
                <a:cs typeface="Times New Roman" pitchFamily="18" charset="0"/>
              </a:rPr>
              <a:t>18</a:t>
            </a:r>
            <a:r>
              <a:rPr lang="en-US" b="1" dirty="0">
                <a:latin typeface="Comic Sans MS" pitchFamily="66" charset="0"/>
                <a:cs typeface="Times New Roman" pitchFamily="18" charset="0"/>
              </a:rPr>
              <a:t>:00</a:t>
            </a:r>
            <a:r>
              <a:rPr lang="el-GR" b="1" dirty="0">
                <a:latin typeface="Comic Sans MS" pitchFamily="66" charset="0"/>
                <a:cs typeface="Times New Roman" pitchFamily="18" charset="0"/>
              </a:rPr>
              <a:t>    </a:t>
            </a:r>
            <a:r>
              <a:rPr lang="el-GR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l-GR" b="1" dirty="0">
                <a:latin typeface="Comic Sans MS" pitchFamily="66" charset="0"/>
                <a:cs typeface="Times New Roman" pitchFamily="18" charset="0"/>
              </a:rPr>
              <a:t>23</a:t>
            </a:r>
            <a:r>
              <a:rPr lang="en-US" b="1" dirty="0">
                <a:latin typeface="Comic Sans MS" pitchFamily="66" charset="0"/>
                <a:cs typeface="Times New Roman" pitchFamily="18" charset="0"/>
              </a:rPr>
              <a:t>:</a:t>
            </a:r>
            <a:r>
              <a:rPr lang="el-GR" b="1" dirty="0">
                <a:latin typeface="Comic Sans MS" pitchFamily="66" charset="0"/>
                <a:cs typeface="Times New Roman" pitchFamily="18" charset="0"/>
              </a:rPr>
              <a:t>00</a:t>
            </a:r>
            <a:endParaRPr lang="en-GB" b="1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857620" y="2928934"/>
            <a:ext cx="3200400" cy="6858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2">
                <a:lumMod val="1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l-GR" b="1">
                <a:latin typeface="Comic Sans MS" pitchFamily="66" charset="0"/>
                <a:cs typeface="Times New Roman" pitchFamily="18" charset="0"/>
              </a:rPr>
              <a:t>«ΥΓΡΗ» ΗΜΕΡΑ</a:t>
            </a:r>
            <a:endParaRPr lang="en-GB" b="1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flipV="1">
            <a:off x="7143768" y="3786190"/>
            <a:ext cx="1752600" cy="12954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2D050"/>
          </a:solidFill>
          <a:ln w="254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el-GR" sz="2000" b="1">
                <a:latin typeface="Comic Sans MS" pitchFamily="66" charset="0"/>
                <a:cs typeface="Times New Roman" pitchFamily="18" charset="0"/>
              </a:rPr>
              <a:t>ΧΕΙΡ.</a:t>
            </a:r>
            <a:endParaRPr lang="en-US" sz="2000" b="1"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el-GR" sz="2000" b="1">
                <a:latin typeface="Comic Sans MS" pitchFamily="66" charset="0"/>
                <a:cs typeface="Times New Roman" pitchFamily="18" charset="0"/>
              </a:rPr>
              <a:t>ΑΛΛΑΓΗ</a:t>
            </a:r>
            <a:endParaRPr lang="en-GB" sz="2000" b="1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79375" y="2928934"/>
            <a:ext cx="3363931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2">
                <a:lumMod val="1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Comic Sans MS" pitchFamily="66" charset="0"/>
              </a:rPr>
              <a:t>3</a:t>
            </a:r>
            <a:r>
              <a:rPr lang="el-GR" b="1">
                <a:latin typeface="Comic Sans MS" pitchFamily="66" charset="0"/>
              </a:rPr>
              <a:t> - 4 ΝΥΧΤΕΡΙΝΟΙ ΚΥΚΛΟΙ</a:t>
            </a:r>
            <a:endParaRPr lang="en-GB" b="1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7224" y="928670"/>
            <a:ext cx="7308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Low</a:t>
            </a:r>
            <a:r>
              <a:rPr lang="el-G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Average Transporter</a:t>
            </a:r>
            <a:r>
              <a:rPr lang="el-GR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GB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721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 txBox="1">
            <a:spLocks noChangeArrowheads="1"/>
          </p:cNvSpPr>
          <p:nvPr/>
        </p:nvSpPr>
        <p:spPr>
          <a:xfrm>
            <a:off x="185738" y="2424113"/>
            <a:ext cx="3433762" cy="711200"/>
          </a:xfrm>
          <a:prstGeom prst="rect">
            <a:avLst/>
          </a:prstGeom>
          <a:solidFill>
            <a:schemeClr val="accent1"/>
          </a:solidFill>
          <a:ln w="28575" cap="flat">
            <a:solidFill>
              <a:schemeClr val="bg2">
                <a:lumMod val="25000"/>
              </a:schemeClr>
            </a:solidFill>
            <a:headEnd type="none" w="sm" len="sm"/>
            <a:tailEnd type="none" w="sm" len="sm"/>
          </a:ln>
        </p:spPr>
        <p:txBody>
          <a:bodyPr lIns="92075" tIns="46038" rIns="92075" bIns="46038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Char char="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2600" b="1" smtClean="0">
                <a:latin typeface="Comic Sans MS" pitchFamily="66" charset="0"/>
              </a:rPr>
              <a:t>3 </a:t>
            </a:r>
            <a:r>
              <a:rPr lang="el-GR" sz="2600" b="1" smtClean="0">
                <a:latin typeface="Comic Sans MS" pitchFamily="66" charset="0"/>
              </a:rPr>
              <a:t>ΚΥΚΛΟΙ - ΝΥΧΤΑ</a:t>
            </a:r>
            <a:endParaRPr lang="en-GB" sz="2600" b="1">
              <a:latin typeface="Comic Sans MS" pitchFamily="66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77288" y="404813"/>
            <a:ext cx="6600852" cy="4524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 smtClean="0">
                <a:latin typeface="Comic Sans MS" pitchFamily="66" charset="0"/>
              </a:rPr>
              <a:t>  </a:t>
            </a: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ΠΑΡΑΔΕΙΓΜΑ ΘΕΡΑΠΕΙΑΣ ΑΠΚ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l-GR" sz="2000" dirty="0" smtClean="0">
                <a:latin typeface="Comic Sans MS" pitchFamily="66" charset="0"/>
              </a:rPr>
              <a:t/>
            </a:r>
            <a:br>
              <a:rPr lang="el-GR" sz="2000" dirty="0" smtClean="0">
                <a:latin typeface="Comic Sans MS" pitchFamily="66" charset="0"/>
              </a:rPr>
            </a:br>
            <a:endParaRPr lang="en-GB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flipV="1">
            <a:off x="266700" y="3324225"/>
            <a:ext cx="10668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lnSpc>
                <a:spcPct val="100000"/>
              </a:lnSpc>
            </a:pPr>
            <a:r>
              <a:rPr lang="el-GR" sz="2400" i="0">
                <a:solidFill>
                  <a:schemeClr val="tx1"/>
                </a:solidFill>
                <a:latin typeface="Comic Sans MS" pitchFamily="66" charset="0"/>
              </a:rPr>
              <a:t>1</a:t>
            </a:r>
            <a:endParaRPr lang="en-GB" sz="2400" i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flipV="1">
            <a:off x="1333500" y="3324225"/>
            <a:ext cx="10668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70C0"/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lnSpc>
                <a:spcPct val="100000"/>
              </a:lnSpc>
            </a:pPr>
            <a:r>
              <a:rPr lang="el-GR" sz="2400" i="0">
                <a:solidFill>
                  <a:schemeClr val="tx1"/>
                </a:solidFill>
                <a:latin typeface="Comic Sans MS" pitchFamily="66" charset="0"/>
              </a:rPr>
              <a:t>2</a:t>
            </a:r>
            <a:endParaRPr lang="en-GB" sz="2400" i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flipV="1">
            <a:off x="2476500" y="3324225"/>
            <a:ext cx="11430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lnSpc>
                <a:spcPct val="100000"/>
              </a:lnSpc>
            </a:pPr>
            <a:r>
              <a:rPr lang="el-GR" sz="2400" i="0">
                <a:solidFill>
                  <a:schemeClr val="tx1"/>
                </a:solidFill>
                <a:latin typeface="Comic Sans MS" pitchFamily="66" charset="0"/>
              </a:rPr>
              <a:t>3</a:t>
            </a:r>
            <a:endParaRPr lang="en-GB" sz="2400" i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flipV="1">
            <a:off x="3771900" y="3324225"/>
            <a:ext cx="33528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lnSpc>
                <a:spcPct val="100000"/>
              </a:lnSpc>
            </a:pPr>
            <a:r>
              <a:rPr lang="en-GB" sz="2400" i="0">
                <a:solidFill>
                  <a:schemeClr val="tx1"/>
                </a:solidFill>
                <a:latin typeface="Comic Sans MS" pitchFamily="66" charset="0"/>
              </a:rPr>
              <a:t>EXTRANEAL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66700" y="4848225"/>
            <a:ext cx="34290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bg2">
                <a:lumMod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l-GR" sz="1800" i="0" dirty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sz="1800" i="0" dirty="0">
                <a:solidFill>
                  <a:schemeClr val="tx1"/>
                </a:solidFill>
                <a:latin typeface="Comic Sans MS" pitchFamily="66" charset="0"/>
              </a:rPr>
              <a:t>3:</a:t>
            </a:r>
            <a:r>
              <a:rPr lang="el-GR" sz="1800" i="0" dirty="0">
                <a:solidFill>
                  <a:schemeClr val="tx1"/>
                </a:solidFill>
                <a:latin typeface="Comic Sans MS" pitchFamily="66" charset="0"/>
              </a:rPr>
              <a:t>00</a:t>
            </a:r>
            <a:r>
              <a:rPr lang="en-US" sz="1800" i="0" dirty="0">
                <a:solidFill>
                  <a:schemeClr val="tx1"/>
                </a:solidFill>
                <a:latin typeface="Comic Sans MS" pitchFamily="66" charset="0"/>
              </a:rPr>
              <a:t>                              </a:t>
            </a:r>
            <a:r>
              <a:rPr lang="en-US" sz="1800" i="0" dirty="0" smtClean="0">
                <a:solidFill>
                  <a:schemeClr val="tx1"/>
                </a:solidFill>
                <a:latin typeface="Comic Sans MS" pitchFamily="66" charset="0"/>
              </a:rPr>
              <a:t>08:00</a:t>
            </a:r>
            <a:endParaRPr lang="en-GB" sz="1800" i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 flipV="1">
            <a:off x="7124700" y="3333750"/>
            <a:ext cx="1752600" cy="1143000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050"/>
          </a:solidFill>
          <a:ln w="28575">
            <a:solidFill>
              <a:schemeClr val="accent5">
                <a:lumMod val="50000"/>
              </a:schemeClr>
            </a:solidFill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10800000" wrap="none" anchor="ctr"/>
          <a:lstStyle/>
          <a:p>
            <a:pPr algn="ctr">
              <a:lnSpc>
                <a:spcPct val="100000"/>
              </a:lnSpc>
            </a:pPr>
            <a:r>
              <a:rPr lang="el-GR" sz="2400" i="0" dirty="0">
                <a:solidFill>
                  <a:schemeClr val="bg1"/>
                </a:solidFill>
                <a:latin typeface="Comic Sans MS" pitchFamily="66" charset="0"/>
              </a:rPr>
              <a:t>ΧΕΙΡ.</a:t>
            </a:r>
            <a:endParaRPr lang="en-US" sz="2400" i="0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>
              <a:lnSpc>
                <a:spcPct val="100000"/>
              </a:lnSpc>
            </a:pPr>
            <a:r>
              <a:rPr lang="el-GR" sz="2400" i="0" dirty="0">
                <a:solidFill>
                  <a:schemeClr val="bg1"/>
                </a:solidFill>
                <a:latin typeface="Comic Sans MS" pitchFamily="66" charset="0"/>
              </a:rPr>
              <a:t>ΑΛΛΑΓΗ</a:t>
            </a:r>
            <a:endParaRPr lang="en-GB" sz="2400" i="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1447800" y="6019800"/>
            <a:ext cx="5638800" cy="371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endParaRPr lang="el-GR" sz="3200" i="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100000"/>
              </a:lnSpc>
            </a:pPr>
            <a:r>
              <a:rPr lang="el-GR" sz="2000" i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ΧΡΟΝΟΣ ΠΑΡΑΜΟΝΗΣ ΚΑΘΕ ΚΥΚΛΟΥ  </a:t>
            </a:r>
            <a:r>
              <a:rPr lang="en-US" sz="2000" i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02:27</a:t>
            </a:r>
            <a:endParaRPr lang="en-GB" sz="2000" i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838575" y="2428875"/>
            <a:ext cx="4552950" cy="70485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2">
                <a:lumMod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l-GR" sz="2400" i="0">
                <a:solidFill>
                  <a:schemeClr val="tx1"/>
                </a:solidFill>
                <a:latin typeface="Comic Sans MS" pitchFamily="66" charset="0"/>
              </a:rPr>
              <a:t>«ΥΓΡΗ» ΗΜΕΡΑ</a:t>
            </a:r>
            <a:endParaRPr lang="en-GB" sz="2400" i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3800475" y="4838700"/>
            <a:ext cx="520065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2">
                <a:lumMod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sz="1800" i="0">
                <a:solidFill>
                  <a:schemeClr val="tx1"/>
                </a:solidFill>
                <a:latin typeface="Comic Sans MS" pitchFamily="66" charset="0"/>
              </a:rPr>
              <a:t>                                                                23:00</a:t>
            </a:r>
            <a:endParaRPr lang="en-GB" sz="1800" i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08" y="857232"/>
            <a:ext cx="49375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Low  Transporter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909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Γιώργος\Pictures\MoMa\CRI_117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102438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67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002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πότε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(t)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και σε τι ποσοστό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(D/P)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τα επίπεδα στο διάλυμα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D)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θα πλησιάσουν αυτά του αίματος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(P)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είναι </a:t>
            </a: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δηλωτικό του 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βαθμού και του ρυθμού της εξισορρόπησης</a:t>
            </a:r>
            <a:r>
              <a:rPr lang="el-G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για μια συγκεκριμμένη ουσία (Κρεατινίνη, Ουρία, Να,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P,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Πρωτεϊνες κ.ά.).</a:t>
            </a:r>
          </a:p>
        </p:txBody>
      </p:sp>
      <p:pic>
        <p:nvPicPr>
          <p:cNvPr id="3" name="Picture 4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05200"/>
            <a:ext cx="2895600" cy="313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- Ορθογώνιο"/>
          <p:cNvSpPr/>
          <p:nvPr/>
        </p:nvSpPr>
        <p:spPr>
          <a:xfrm>
            <a:off x="1447800" y="381000"/>
            <a:ext cx="68580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Peritoneal Equilibration Test (PET)</a:t>
            </a:r>
          </a:p>
          <a:p>
            <a:pPr algn="ctr"/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Δοκιμασία περιτοναϊκής εξισορρόπησης </a:t>
            </a:r>
            <a:endParaRPr lang="el-G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Ειδικά για την 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γλυκόζη</a:t>
            </a:r>
            <a:r>
              <a:rPr lang="el-G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με την ταχεία απορρόφηση και μεταβολισμό – το ποσοστό απορρόφησης υπολογίζεται από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το λόγο γλυκόζης του περιτοναϊκού διαλύματος (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D)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σε μια δεδομένη χρονική στιγμή (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t) </a:t>
            </a:r>
            <a:r>
              <a:rPr lang="el-GR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προς τα αρχικά επίπεδα-τιμή της γλυκόζης (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en-US" sz="2400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</a:t>
            </a:r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el-G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στο ίδιο διάλυμα 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</a:t>
            </a:r>
            <a:r>
              <a:rPr lang="en-US" sz="24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</a:t>
            </a:r>
            <a:r>
              <a:rPr lang="el-G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).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" name="Picture 5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657600"/>
            <a:ext cx="2514600" cy="3002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- Ορθογώνιο"/>
          <p:cNvSpPr/>
          <p:nvPr/>
        </p:nvSpPr>
        <p:spPr>
          <a:xfrm>
            <a:off x="1447800" y="381000"/>
            <a:ext cx="68580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Peritoneal Equilibration Test (PET)</a:t>
            </a:r>
          </a:p>
          <a:p>
            <a:pPr algn="ctr"/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Δοκιμασία περιτοναϊκής εξισορρόπησης </a:t>
            </a:r>
            <a:endParaRPr lang="el-G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33600"/>
            <a:ext cx="2355936" cy="2834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09800"/>
            <a:ext cx="2514600" cy="269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Arrow Connector 4"/>
          <p:cNvCxnSpPr/>
          <p:nvPr/>
        </p:nvCxnSpPr>
        <p:spPr>
          <a:xfrm>
            <a:off x="3048000" y="2895600"/>
            <a:ext cx="3200400" cy="990600"/>
          </a:xfrm>
          <a:prstGeom prst="straightConnector1">
            <a:avLst/>
          </a:prstGeom>
          <a:ln w="19050">
            <a:solidFill>
              <a:srgbClr val="002060"/>
            </a:solidFill>
            <a:headEnd type="arrow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5"/>
          <p:cNvCxnSpPr/>
          <p:nvPr/>
        </p:nvCxnSpPr>
        <p:spPr>
          <a:xfrm>
            <a:off x="3124200" y="3276600"/>
            <a:ext cx="3276600" cy="457200"/>
          </a:xfrm>
          <a:prstGeom prst="straightConnector1">
            <a:avLst/>
          </a:prstGeom>
          <a:ln w="19050">
            <a:solidFill>
              <a:srgbClr val="00B050"/>
            </a:solidFill>
            <a:headEnd type="arrow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7"/>
          <p:cNvCxnSpPr/>
          <p:nvPr/>
        </p:nvCxnSpPr>
        <p:spPr>
          <a:xfrm flipV="1">
            <a:off x="3048000" y="3505200"/>
            <a:ext cx="3276600" cy="7620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9"/>
          <p:cNvCxnSpPr/>
          <p:nvPr/>
        </p:nvCxnSpPr>
        <p:spPr>
          <a:xfrm flipV="1">
            <a:off x="3124200" y="3352800"/>
            <a:ext cx="3276600" cy="457200"/>
          </a:xfrm>
          <a:prstGeom prst="straightConnector1">
            <a:avLst/>
          </a:prstGeom>
          <a:ln w="19050">
            <a:solidFill>
              <a:srgbClr val="00B0F0"/>
            </a:solidFill>
            <a:headEnd type="arrow"/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- Ορθογώνιο"/>
          <p:cNvSpPr/>
          <p:nvPr/>
        </p:nvSpPr>
        <p:spPr>
          <a:xfrm>
            <a:off x="1447800" y="381000"/>
            <a:ext cx="68580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Peritoneal Equilibration Test (PET)</a:t>
            </a:r>
          </a:p>
          <a:p>
            <a:pPr algn="ctr"/>
            <a:r>
              <a:rPr lang="el-G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Δοκιμασία περιτοναϊκής εξισορρόπησης </a:t>
            </a:r>
            <a:endParaRPr lang="el-G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2400" y="2209800"/>
            <a:ext cx="5410200" cy="4114800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Το βράδυ πριν από την εξέταση ΡΕΤ, ο ασθενής πρέπει να κάνει μία αλλαγή ΣΦΠΚ.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omic Sans MS" pitchFamily="66" charset="0"/>
              </a:rPr>
              <a:t> Ο χρόνος παραμονής πρέπει να έχει διάρκεια 8 – 12 ώρες.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3" name="Picture 5" descr="Stopw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5410200"/>
            <a:ext cx="11430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adequacy8_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28800"/>
            <a:ext cx="3224213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98525" y="228600"/>
            <a:ext cx="824547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Peritoneal Equilibration Test</a:t>
            </a:r>
          </a:p>
        </p:txBody>
      </p:sp>
      <p:sp>
        <p:nvSpPr>
          <p:cNvPr id="6" name="Rectangle 9"/>
          <p:cNvSpPr txBox="1">
            <a:spLocks noChangeArrowheads="1"/>
          </p:cNvSpPr>
          <p:nvPr/>
        </p:nvSpPr>
        <p:spPr>
          <a:xfrm>
            <a:off x="1371600" y="990600"/>
            <a:ext cx="6705600" cy="609600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ΔΙΑΔΙΚΑΣΙΑ ΒΗΜΑ ΠΡΟΣ ΒΗΜΑ (Ι)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9600" y="228600"/>
            <a:ext cx="8245475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Peritoneal Equilibration Test</a:t>
            </a:r>
          </a:p>
        </p:txBody>
      </p:sp>
      <p:graphicFrame>
        <p:nvGraphicFramePr>
          <p:cNvPr id="3" name="Object 1024"/>
          <p:cNvGraphicFramePr>
            <a:graphicFrameLocks noChangeAspect="1"/>
          </p:cNvGraphicFramePr>
          <p:nvPr/>
        </p:nvGraphicFramePr>
        <p:xfrm>
          <a:off x="6934200" y="2590800"/>
          <a:ext cx="1905000" cy="2743200"/>
        </p:xfrm>
        <a:graphic>
          <a:graphicData uri="http://schemas.openxmlformats.org/presentationml/2006/ole">
            <p:oleObj spid="_x0000_s1054" name="Εικόνα bitmap" r:id="rId3" imgW="1380952" imgH="1695687" progId="PBrush">
              <p:embed/>
            </p:oleObj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8600" y="1981200"/>
            <a:ext cx="6629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3399"/>
                </a:solidFill>
                <a:latin typeface="Comic Sans MS" pitchFamily="66" charset="0"/>
              </a:rPr>
              <a:t> Θερμαίνουμε </a:t>
            </a:r>
            <a:r>
              <a:rPr lang="el-GR" sz="2400" dirty="0">
                <a:solidFill>
                  <a:srgbClr val="003399"/>
                </a:solidFill>
                <a:latin typeface="Comic Sans MS" pitchFamily="66" charset="0"/>
              </a:rPr>
              <a:t>σε θερμοκρασία σώματος    ένα σάκο διαλύματος </a:t>
            </a: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2</a:t>
            </a:r>
            <a:r>
              <a:rPr lang="en-US" sz="2400" dirty="0">
                <a:solidFill>
                  <a:srgbClr val="FFFF00"/>
                </a:solidFill>
                <a:latin typeface="Comic Sans MS" pitchFamily="66" charset="0"/>
              </a:rPr>
              <a:t>L</a:t>
            </a:r>
            <a:r>
              <a:rPr lang="el-GR" sz="2400" dirty="0">
                <a:solidFill>
                  <a:srgbClr val="FFFF00"/>
                </a:solidFill>
                <a:latin typeface="Comic Sans MS" pitchFamily="66" charset="0"/>
              </a:rPr>
              <a:t> / 2,27% </a:t>
            </a:r>
            <a:r>
              <a:rPr lang="el-GR" sz="2400" dirty="0">
                <a:solidFill>
                  <a:srgbClr val="003399"/>
                </a:solidFill>
                <a:latin typeface="Comic Sans MS" pitchFamily="66" charset="0"/>
              </a:rPr>
              <a:t>γλυκόζης.</a:t>
            </a:r>
          </a:p>
          <a:p>
            <a:pPr>
              <a:buClr>
                <a:srgbClr val="FF0000"/>
              </a:buClr>
              <a:buFont typeface="Wingdings" pitchFamily="2" charset="2"/>
              <a:buNone/>
            </a:pPr>
            <a:endParaRPr lang="en-GB" sz="2400" dirty="0">
              <a:solidFill>
                <a:srgbClr val="003399"/>
              </a:solidFill>
              <a:latin typeface="Comic Sans MS" pitchFamily="66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 smtClean="0">
                <a:solidFill>
                  <a:srgbClr val="003399"/>
                </a:solidFill>
                <a:latin typeface="Comic Sans MS" pitchFamily="66" charset="0"/>
              </a:rPr>
              <a:t>Εξάγουμε</a:t>
            </a:r>
            <a:r>
              <a:rPr lang="en-GB" sz="2400" dirty="0" smtClean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l-GR" sz="2400" dirty="0">
                <a:solidFill>
                  <a:srgbClr val="003399"/>
                </a:solidFill>
                <a:latin typeface="Comic Sans MS" pitchFamily="66" charset="0"/>
              </a:rPr>
              <a:t>μέσα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σε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20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λεπτά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τα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υγρά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που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παρέμειναν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στην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περιτοναϊκή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κοιλότητα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κατά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την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διάρκεια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της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νύχτας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. Ο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ασθενής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πρέπει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να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βρίσκεται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σε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κατακόρυφη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θέση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(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καθιστός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 ή </a:t>
            </a:r>
            <a:r>
              <a:rPr lang="en-GB" sz="2400" dirty="0" err="1">
                <a:solidFill>
                  <a:srgbClr val="003399"/>
                </a:solidFill>
                <a:latin typeface="Comic Sans MS" pitchFamily="66" charset="0"/>
              </a:rPr>
              <a:t>όρθιος</a:t>
            </a:r>
            <a:r>
              <a:rPr lang="en-GB" sz="2400" dirty="0">
                <a:solidFill>
                  <a:srgbClr val="003399"/>
                </a:solidFill>
                <a:latin typeface="Comic Sans MS" pitchFamily="66" charset="0"/>
              </a:rPr>
              <a:t>). </a:t>
            </a:r>
            <a:endParaRPr lang="el-GR" sz="2400" dirty="0">
              <a:solidFill>
                <a:srgbClr val="003399"/>
              </a:solidFill>
              <a:latin typeface="Comic Sans MS" pitchFamily="66" charset="0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>
          <a:xfrm>
            <a:off x="1219200" y="990600"/>
            <a:ext cx="7010400" cy="609600"/>
          </a:xfrm>
          <a:prstGeom prst="rect">
            <a:avLst/>
          </a:prstGeom>
          <a:noFill/>
          <a:ln/>
        </p:spPr>
        <p:txBody>
          <a:bodyPr lIns="90488" tIns="44450" rIns="90488" bIns="4445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ΔΙΑΔΙΚΑΣΙΑ ΒΗΜΑ ΠΡΟΣ ΒΗΜΑ (ΙΙ)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2025</TotalTime>
  <Words>2395</Words>
  <Application>Microsoft Office PowerPoint</Application>
  <PresentationFormat>Προβολή στην οθόνη (4:3)</PresentationFormat>
  <Paragraphs>305</Paragraphs>
  <Slides>46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46</vt:i4>
      </vt:variant>
    </vt:vector>
  </HeadingPairs>
  <TitlesOfParts>
    <vt:vector size="50" baseType="lpstr">
      <vt:lpstr>Spring</vt:lpstr>
      <vt:lpstr>Εικόνα bitmap</vt:lpstr>
      <vt:lpstr>Bitmap Image</vt:lpstr>
      <vt:lpstr>Clip</vt:lpstr>
      <vt:lpstr>Εκτίμηση και κλινικές επιπτώσεις των χαρακτηριστικών της περιτοναϊκής μεμβράνης 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Κλινική εκτίμηση και επιπτώσεις της περιτοναϊκής μεταφοράς νερού και ουσιών</dc:title>
  <dc:creator>Γιώργος</dc:creator>
  <cp:lastModifiedBy>G.Tsirpanlis</cp:lastModifiedBy>
  <cp:revision>117</cp:revision>
  <dcterms:created xsi:type="dcterms:W3CDTF">2011-03-23T17:23:28Z</dcterms:created>
  <dcterms:modified xsi:type="dcterms:W3CDTF">2011-03-30T20:02:52Z</dcterms:modified>
</cp:coreProperties>
</file>