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4" r:id="rId3"/>
    <p:sldId id="275" r:id="rId4"/>
    <p:sldId id="27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B830-0303-4103-9B5D-C40B7A24A482}" type="datetimeFigureOut">
              <a:rPr lang="el-GR" smtClean="0"/>
              <a:t>2/4/2012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D99F-9751-4528-AA02-C8820F637C44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B830-0303-4103-9B5D-C40B7A24A482}" type="datetimeFigureOut">
              <a:rPr lang="el-GR" smtClean="0"/>
              <a:t>2/4/2012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D99F-9751-4528-AA02-C8820F637C4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B830-0303-4103-9B5D-C40B7A24A482}" type="datetimeFigureOut">
              <a:rPr lang="el-GR" smtClean="0"/>
              <a:t>2/4/2012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D99F-9751-4528-AA02-C8820F637C4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B830-0303-4103-9B5D-C40B7A24A482}" type="datetimeFigureOut">
              <a:rPr lang="el-GR" smtClean="0"/>
              <a:t>2/4/2012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D99F-9751-4528-AA02-C8820F637C4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B830-0303-4103-9B5D-C40B7A24A482}" type="datetimeFigureOut">
              <a:rPr lang="el-GR" smtClean="0"/>
              <a:t>2/4/2012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D99F-9751-4528-AA02-C8820F637C44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B830-0303-4103-9B5D-C40B7A24A482}" type="datetimeFigureOut">
              <a:rPr lang="el-GR" smtClean="0"/>
              <a:t>2/4/2012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D99F-9751-4528-AA02-C8820F637C4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B830-0303-4103-9B5D-C40B7A24A482}" type="datetimeFigureOut">
              <a:rPr lang="el-GR" smtClean="0"/>
              <a:t>2/4/2012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D99F-9751-4528-AA02-C8820F637C4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B830-0303-4103-9B5D-C40B7A24A482}" type="datetimeFigureOut">
              <a:rPr lang="el-GR" smtClean="0"/>
              <a:t>2/4/2012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D99F-9751-4528-AA02-C8820F637C4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B830-0303-4103-9B5D-C40B7A24A482}" type="datetimeFigureOut">
              <a:rPr lang="el-GR" smtClean="0"/>
              <a:t>2/4/2012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D99F-9751-4528-AA02-C8820F637C4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B830-0303-4103-9B5D-C40B7A24A482}" type="datetimeFigureOut">
              <a:rPr lang="el-GR" smtClean="0"/>
              <a:t>2/4/2012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D99F-9751-4528-AA02-C8820F637C4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B830-0303-4103-9B5D-C40B7A24A482}" type="datetimeFigureOut">
              <a:rPr lang="el-GR" smtClean="0"/>
              <a:t>2/4/2012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439D99F-9751-4528-AA02-C8820F637C44}" type="slidenum">
              <a:rPr lang="el-GR" smtClean="0"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E7B830-0303-4103-9B5D-C40B7A24A482}" type="datetimeFigureOut">
              <a:rPr lang="el-GR" smtClean="0"/>
              <a:t>2/4/2012</a:t>
            </a:fld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39D99F-9751-4528-AA02-C8820F637C44}" type="slidenum">
              <a:rPr lang="el-GR" smtClean="0"/>
              <a:t>‹#›</a:t>
            </a:fld>
            <a:endParaRPr lang="el-G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>
                <a:latin typeface="Comic Sans MS" pitchFamily="66" charset="0"/>
              </a:rPr>
              <a:t>Αρχές Περιτοναϊκής Κάθαρσης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755650" y="3933825"/>
            <a:ext cx="7854950" cy="1752600"/>
          </a:xfrm>
        </p:spPr>
        <p:txBody>
          <a:bodyPr>
            <a:normAutofit fontScale="92500" lnSpcReduction="10000"/>
          </a:bodyPr>
          <a:lstStyle/>
          <a:p>
            <a:pPr marR="0">
              <a:lnSpc>
                <a:spcPct val="90000"/>
              </a:lnSpc>
            </a:pPr>
            <a:r>
              <a:rPr lang="el-GR" sz="2400" dirty="0" smtClean="0">
                <a:latin typeface="Comic Sans MS" pitchFamily="66" charset="0"/>
              </a:rPr>
              <a:t>Γ. Τσιρπανλής</a:t>
            </a:r>
          </a:p>
          <a:p>
            <a:pPr marR="0">
              <a:lnSpc>
                <a:spcPct val="90000"/>
              </a:lnSpc>
            </a:pPr>
            <a:r>
              <a:rPr lang="el-GR" sz="2400" dirty="0" smtClean="0">
                <a:latin typeface="Comic Sans MS" pitchFamily="66" charset="0"/>
              </a:rPr>
              <a:t>Μονάδα Χρόνιας Περιτοναϊκής Κάθαρσης</a:t>
            </a:r>
          </a:p>
          <a:p>
            <a:pPr marR="0">
              <a:lnSpc>
                <a:spcPct val="90000"/>
              </a:lnSpc>
            </a:pPr>
            <a:r>
              <a:rPr lang="el-GR" sz="2400" dirty="0" smtClean="0">
                <a:latin typeface="Comic Sans MS" pitchFamily="66" charset="0"/>
              </a:rPr>
              <a:t>Νεφρολογικό Τμήμα</a:t>
            </a:r>
          </a:p>
          <a:p>
            <a:pPr marR="0">
              <a:lnSpc>
                <a:spcPct val="90000"/>
              </a:lnSpc>
            </a:pPr>
            <a:r>
              <a:rPr lang="el-GR" sz="2400" dirty="0" smtClean="0">
                <a:latin typeface="Comic Sans MS" pitchFamily="66" charset="0"/>
              </a:rPr>
              <a:t>ΓΝΑ «Γ. Γεννηματάς», Αθήνα</a:t>
            </a:r>
            <a:endParaRPr lang="en-US" sz="2400" dirty="0" smtClean="0">
              <a:latin typeface="Comic Sans MS" pitchFamily="66" charset="0"/>
            </a:endParaRPr>
          </a:p>
          <a:p>
            <a:pPr marR="0">
              <a:lnSpc>
                <a:spcPct val="90000"/>
              </a:lnSpc>
            </a:pPr>
            <a:r>
              <a:rPr lang="en-US" sz="2400" dirty="0" smtClean="0">
                <a:latin typeface="Comic Sans MS" pitchFamily="66" charset="0"/>
              </a:rPr>
              <a:t>2011</a:t>
            </a:r>
            <a:endParaRPr lang="el-GR" sz="24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41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412875"/>
            <a:ext cx="7494587" cy="5135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116013" y="836613"/>
            <a:ext cx="6530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el-GR" sz="2400" b="1">
                <a:solidFill>
                  <a:srgbClr val="0070C0"/>
                </a:solidFill>
                <a:latin typeface="Comic Sans MS" pitchFamily="66" charset="0"/>
              </a:rPr>
              <a:t>Διάμεσος περιτοναϊκός ιστός - </a:t>
            </a:r>
            <a:r>
              <a:rPr lang="en-US" sz="2400" b="1">
                <a:solidFill>
                  <a:srgbClr val="0070C0"/>
                </a:solidFill>
                <a:latin typeface="Comic Sans MS" pitchFamily="66" charset="0"/>
              </a:rPr>
              <a:t>Interstitium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6156176" y="1340768"/>
            <a:ext cx="2133600" cy="1676400"/>
          </a:xfrm>
          <a:prstGeom prst="cloudCallou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Colloid rich –water poor phase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2627784" y="2132856"/>
            <a:ext cx="2057400" cy="1676400"/>
          </a:xfrm>
          <a:prstGeom prst="cloudCallou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Water rich -colloid poor phase</a:t>
            </a:r>
          </a:p>
        </p:txBody>
      </p:sp>
      <p:sp>
        <p:nvSpPr>
          <p:cNvPr id="15370" name="5 - Ορθογώνιο"/>
          <p:cNvSpPr>
            <a:spLocks noChangeArrowheads="1"/>
          </p:cNvSpPr>
          <p:nvPr/>
        </p:nvSpPr>
        <p:spPr bwMode="auto">
          <a:xfrm>
            <a:off x="1979613" y="188913"/>
            <a:ext cx="5794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l-GR" sz="3200">
                <a:solidFill>
                  <a:srgbClr val="002060"/>
                </a:solidFill>
                <a:latin typeface="Comic Sans MS" pitchFamily="66" charset="0"/>
              </a:rPr>
              <a:t>Ιστολογία του περιτόναιου (ιιι)</a:t>
            </a:r>
          </a:p>
        </p:txBody>
      </p:sp>
    </p:spTree>
    <p:extLst>
      <p:ext uri="{BB962C8B-B14F-4D97-AF65-F5344CB8AC3E}">
        <p14:creationId xmlns:p14="http://schemas.microsoft.com/office/powerpoint/2010/main" val="425416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417370"/>
            <a:ext cx="889248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>
                <a:latin typeface="Comic Sans MS" pitchFamily="66" charset="0"/>
              </a:rPr>
              <a:t>Μεταφορά ύδατος-ουσιών μέσω της περιτοναϊκής μεμβράνης (ι)</a:t>
            </a:r>
          </a:p>
        </p:txBody>
      </p:sp>
      <p:pic>
        <p:nvPicPr>
          <p:cNvPr id="4" name="Picture 5" descr="Resistp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1700213"/>
            <a:ext cx="8716962" cy="4960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38944" y="1052736"/>
            <a:ext cx="8229600" cy="338554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Αντιστάσεις της Περιτοναϊκής μεμβράνης στη μετακίνηση των διαλυμένων ουσιών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49775" y="4724400"/>
            <a:ext cx="347663" cy="504825"/>
          </a:xfrm>
          <a:prstGeom prst="round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7" name="Rounded Rectangle 6"/>
          <p:cNvSpPr/>
          <p:nvPr/>
        </p:nvSpPr>
        <p:spPr>
          <a:xfrm>
            <a:off x="4875213" y="5102225"/>
            <a:ext cx="347662" cy="504825"/>
          </a:xfrm>
          <a:prstGeom prst="round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8" name="Rounded Rectangle 7"/>
          <p:cNvSpPr/>
          <p:nvPr/>
        </p:nvSpPr>
        <p:spPr>
          <a:xfrm>
            <a:off x="5210175" y="4724400"/>
            <a:ext cx="347663" cy="504825"/>
          </a:xfrm>
          <a:prstGeom prst="round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9" name="Rounded Rectangle 8"/>
          <p:cNvSpPr/>
          <p:nvPr/>
        </p:nvSpPr>
        <p:spPr>
          <a:xfrm>
            <a:off x="5940425" y="4741863"/>
            <a:ext cx="347663" cy="504825"/>
          </a:xfrm>
          <a:prstGeom prst="round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0" name="Rounded Rectangle 9"/>
          <p:cNvSpPr/>
          <p:nvPr/>
        </p:nvSpPr>
        <p:spPr>
          <a:xfrm>
            <a:off x="6804025" y="4759325"/>
            <a:ext cx="347663" cy="504825"/>
          </a:xfrm>
          <a:prstGeom prst="round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1" name="Rounded Rectangle 10"/>
          <p:cNvSpPr/>
          <p:nvPr/>
        </p:nvSpPr>
        <p:spPr>
          <a:xfrm>
            <a:off x="8172450" y="4759325"/>
            <a:ext cx="347663" cy="504825"/>
          </a:xfrm>
          <a:prstGeom prst="round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549775" y="4724400"/>
            <a:ext cx="325438" cy="5397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49775" y="4724400"/>
            <a:ext cx="325438" cy="5048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804025" y="4724400"/>
            <a:ext cx="327025" cy="5397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804025" y="4724400"/>
            <a:ext cx="327025" cy="5048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8183563" y="4765675"/>
            <a:ext cx="325437" cy="5397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183563" y="4765675"/>
            <a:ext cx="325437" cy="5048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4722813" y="2708275"/>
            <a:ext cx="1390650" cy="57626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25" name="Rounded Rectangle 24"/>
          <p:cNvSpPr/>
          <p:nvPr/>
        </p:nvSpPr>
        <p:spPr>
          <a:xfrm>
            <a:off x="4929188" y="3316288"/>
            <a:ext cx="1392237" cy="576262"/>
          </a:xfrm>
          <a:prstGeom prst="roundRect">
            <a:avLst/>
          </a:prstGeom>
          <a:noFill/>
          <a:ln w="3810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26" name="Rounded Rectangle 25"/>
          <p:cNvSpPr/>
          <p:nvPr/>
        </p:nvSpPr>
        <p:spPr>
          <a:xfrm>
            <a:off x="5418138" y="1989138"/>
            <a:ext cx="1390650" cy="576262"/>
          </a:xfrm>
          <a:prstGeom prst="roundRect">
            <a:avLst/>
          </a:prstGeom>
          <a:noFill/>
          <a:ln w="3810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037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17370"/>
            <a:ext cx="889248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>
                <a:latin typeface="Comic Sans MS" pitchFamily="66" charset="0"/>
              </a:rPr>
              <a:t>Μεταφορά ύδατος-ουσιών μέσω της περιτοναϊκής μεμβράνης (ιι)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8313" y="1844675"/>
            <a:ext cx="8531225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>
                <a:solidFill>
                  <a:srgbClr val="002060"/>
                </a:solidFill>
                <a:latin typeface="Comic Sans MS" pitchFamily="66" charset="0"/>
              </a:rPr>
              <a:t>Έχουν προταθεί </a:t>
            </a:r>
            <a:r>
              <a:rPr lang="el-GR" sz="2400" dirty="0">
                <a:solidFill>
                  <a:srgbClr val="FF0000"/>
                </a:solidFill>
                <a:latin typeface="Comic Sans MS" pitchFamily="66" charset="0"/>
              </a:rPr>
              <a:t>δυο πρότυπα (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models)</a:t>
            </a:r>
            <a:r>
              <a:rPr lang="en-US" sz="24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400" dirty="0">
                <a:solidFill>
                  <a:srgbClr val="002060"/>
                </a:solidFill>
                <a:latin typeface="Comic Sans MS" pitchFamily="66" charset="0"/>
              </a:rPr>
              <a:t>για την μεταφορά διαλυτών ουσιών-ύδατος μέσω του περιτόναιου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400" dirty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400" dirty="0">
                <a:solidFill>
                  <a:srgbClr val="002060"/>
                </a:solidFill>
                <a:latin typeface="Comic Sans MS" pitchFamily="66" charset="0"/>
              </a:rPr>
              <a:t>Το </a:t>
            </a:r>
            <a:r>
              <a:rPr lang="el-GR" sz="2400" dirty="0">
                <a:solidFill>
                  <a:srgbClr val="FF0000"/>
                </a:solidFill>
                <a:latin typeface="Comic Sans MS" pitchFamily="66" charset="0"/>
              </a:rPr>
              <a:t>μοντέλο των τριών πόρων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 (three-pore model)</a:t>
            </a:r>
            <a:r>
              <a:rPr lang="el-GR" sz="2400" dirty="0">
                <a:solidFill>
                  <a:srgbClr val="002060"/>
                </a:solidFill>
                <a:latin typeface="Comic Sans MS" pitchFamily="66" charset="0"/>
              </a:rPr>
              <a:t>: προσπαθεί να εξηγήσει πως γίνεται η μεταφορά διαλυμένων ουσιών διάφορου μεγέθους και νερού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400" dirty="0">
                <a:solidFill>
                  <a:srgbClr val="002060"/>
                </a:solidFill>
                <a:latin typeface="Comic Sans MS" pitchFamily="66" charset="0"/>
              </a:rPr>
              <a:t>Το </a:t>
            </a:r>
            <a:r>
              <a:rPr lang="el-GR" sz="2400" dirty="0">
                <a:solidFill>
                  <a:srgbClr val="FF0000"/>
                </a:solidFill>
                <a:latin typeface="Comic Sans MS" pitchFamily="66" charset="0"/>
              </a:rPr>
              <a:t>μοντέλο κατανομής (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distributed model)</a:t>
            </a:r>
            <a:r>
              <a:rPr lang="en-US" sz="2400" dirty="0">
                <a:solidFill>
                  <a:srgbClr val="002060"/>
                </a:solidFill>
                <a:latin typeface="Comic Sans MS" pitchFamily="66" charset="0"/>
              </a:rPr>
              <a:t>: </a:t>
            </a:r>
            <a:r>
              <a:rPr lang="el-GR" sz="2400" dirty="0">
                <a:solidFill>
                  <a:srgbClr val="002060"/>
                </a:solidFill>
                <a:latin typeface="Comic Sans MS" pitchFamily="66" charset="0"/>
              </a:rPr>
              <a:t>επεξηγεί την έννοια της δραστικής επιφανείας του περιτόναιου </a:t>
            </a:r>
          </a:p>
        </p:txBody>
      </p:sp>
    </p:spTree>
    <p:extLst>
      <p:ext uri="{BB962C8B-B14F-4D97-AF65-F5344CB8AC3E}">
        <p14:creationId xmlns:p14="http://schemas.microsoft.com/office/powerpoint/2010/main" val="301838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58750"/>
            <a:ext cx="9015412" cy="673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7"/>
          <p:cNvSpPr txBox="1">
            <a:spLocks noChangeArrowheads="1"/>
          </p:cNvSpPr>
          <p:nvPr/>
        </p:nvSpPr>
        <p:spPr bwMode="auto">
          <a:xfrm>
            <a:off x="28575" y="5943600"/>
            <a:ext cx="2852738" cy="708025"/>
          </a:xfrm>
          <a:prstGeom prst="rect">
            <a:avLst/>
          </a:prstGeom>
          <a:noFill/>
          <a:ln w="38100" cmpd="thickThin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el-GR" sz="2000" b="1">
                <a:solidFill>
                  <a:srgbClr val="FF0000"/>
                </a:solidFill>
                <a:latin typeface="Comic Sans MS" pitchFamily="66" charset="0"/>
              </a:rPr>
              <a:t>Πρότυπο τριών πόρων</a:t>
            </a:r>
          </a:p>
          <a:p>
            <a:pPr algn="ctr"/>
            <a:r>
              <a:rPr lang="en-US" sz="2000" b="1">
                <a:solidFill>
                  <a:srgbClr val="FF0000"/>
                </a:solidFill>
                <a:latin typeface="Comic Sans MS" pitchFamily="66" charset="0"/>
              </a:rPr>
              <a:t>Three</a:t>
            </a:r>
            <a:r>
              <a:rPr lang="el-GR" sz="2000" b="1">
                <a:solidFill>
                  <a:srgbClr val="FF0000"/>
                </a:solidFill>
                <a:latin typeface="Comic Sans MS" pitchFamily="66" charset="0"/>
              </a:rPr>
              <a:t>-</a:t>
            </a:r>
            <a:r>
              <a:rPr lang="en-US" sz="2000" b="1">
                <a:solidFill>
                  <a:srgbClr val="FF0000"/>
                </a:solidFill>
                <a:latin typeface="Comic Sans MS" pitchFamily="66" charset="0"/>
              </a:rPr>
              <a:t>pore model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8313" y="4652963"/>
            <a:ext cx="2016125" cy="1008062"/>
          </a:xfrm>
          <a:prstGeom prst="roundRect">
            <a:avLst/>
          </a:prstGeom>
          <a:noFill/>
          <a:ln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1" name="Rounded Rectangle 10"/>
          <p:cNvSpPr/>
          <p:nvPr/>
        </p:nvSpPr>
        <p:spPr>
          <a:xfrm>
            <a:off x="6443663" y="4292600"/>
            <a:ext cx="2319337" cy="936625"/>
          </a:xfrm>
          <a:prstGeom prst="roundRect">
            <a:avLst/>
          </a:prstGeom>
          <a:noFill/>
          <a:ln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2" name="Rounded Rectangle 11"/>
          <p:cNvSpPr/>
          <p:nvPr/>
        </p:nvSpPr>
        <p:spPr>
          <a:xfrm>
            <a:off x="438150" y="2844800"/>
            <a:ext cx="2016125" cy="944563"/>
          </a:xfrm>
          <a:prstGeom prst="roundRect">
            <a:avLst/>
          </a:prstGeom>
          <a:noFill/>
          <a:ln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3" name="Rounded Rectangle 12"/>
          <p:cNvSpPr/>
          <p:nvPr/>
        </p:nvSpPr>
        <p:spPr>
          <a:xfrm>
            <a:off x="6875463" y="2492375"/>
            <a:ext cx="1368425" cy="1584325"/>
          </a:xfrm>
          <a:prstGeom prst="roundRect">
            <a:avLst/>
          </a:prstGeom>
          <a:noFill/>
          <a:ln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4" name="Rounded Rectangle 13"/>
          <p:cNvSpPr/>
          <p:nvPr/>
        </p:nvSpPr>
        <p:spPr>
          <a:xfrm>
            <a:off x="152400" y="946150"/>
            <a:ext cx="2763838" cy="1546225"/>
          </a:xfrm>
          <a:prstGeom prst="roundRect">
            <a:avLst/>
          </a:prstGeom>
          <a:noFill/>
          <a:ln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5" name="Rounded Rectangle 14"/>
          <p:cNvSpPr/>
          <p:nvPr/>
        </p:nvSpPr>
        <p:spPr>
          <a:xfrm>
            <a:off x="6875463" y="1131888"/>
            <a:ext cx="1368425" cy="620712"/>
          </a:xfrm>
          <a:prstGeom prst="roundRect">
            <a:avLst/>
          </a:prstGeom>
          <a:noFill/>
          <a:ln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755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8600"/>
            <a:ext cx="7343429" cy="630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1143000" y="3962400"/>
            <a:ext cx="2309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en-US" b="1">
                <a:solidFill>
                  <a:srgbClr val="00B0F0"/>
                </a:solidFill>
                <a:latin typeface="Comic Sans MS" pitchFamily="66" charset="0"/>
              </a:rPr>
              <a:t>P = </a:t>
            </a:r>
            <a:r>
              <a:rPr lang="el-GR" b="1">
                <a:solidFill>
                  <a:srgbClr val="00B0F0"/>
                </a:solidFill>
                <a:latin typeface="Comic Sans MS" pitchFamily="66" charset="0"/>
              </a:rPr>
              <a:t>0.4-0.5 </a:t>
            </a:r>
            <a:r>
              <a:rPr lang="en-US" b="1">
                <a:solidFill>
                  <a:srgbClr val="00B0F0"/>
                </a:solidFill>
                <a:latin typeface="Comic Sans MS" pitchFamily="66" charset="0"/>
              </a:rPr>
              <a:t>mmHg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6400800" y="3810000"/>
            <a:ext cx="1687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en-US" b="1">
                <a:solidFill>
                  <a:srgbClr val="00B0F0"/>
                </a:solidFill>
                <a:latin typeface="Comic Sans MS" pitchFamily="66" charset="0"/>
              </a:rPr>
              <a:t>P = 18</a:t>
            </a:r>
            <a:r>
              <a:rPr lang="el-GR" b="1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n-US" b="1">
                <a:solidFill>
                  <a:srgbClr val="00B0F0"/>
                </a:solidFill>
                <a:latin typeface="Comic Sans MS" pitchFamily="66" charset="0"/>
              </a:rPr>
              <a:t>mmHg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331913" y="4437063"/>
            <a:ext cx="6840537" cy="151288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6" name="Rounded Rectangle 5"/>
          <p:cNvSpPr/>
          <p:nvPr/>
        </p:nvSpPr>
        <p:spPr>
          <a:xfrm>
            <a:off x="1352550" y="2133600"/>
            <a:ext cx="6840538" cy="165258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7" name="Rounded Rectangle 6"/>
          <p:cNvSpPr/>
          <p:nvPr/>
        </p:nvSpPr>
        <p:spPr>
          <a:xfrm>
            <a:off x="1247775" y="1125538"/>
            <a:ext cx="6840538" cy="86360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584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6084888" y="3213100"/>
            <a:ext cx="2374900" cy="52387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en-US" sz="2800">
                <a:solidFill>
                  <a:srgbClr val="FFFF00"/>
                </a:solidFill>
                <a:latin typeface="Comic Sans MS" pitchFamily="66" charset="0"/>
              </a:rPr>
              <a:t>aquaporin-1</a:t>
            </a:r>
            <a:endParaRPr lang="el-GR" sz="280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268413"/>
            <a:ext cx="3889375" cy="4979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77566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 txBox="1">
            <a:spLocks/>
          </p:cNvSpPr>
          <p:nvPr/>
        </p:nvSpPr>
        <p:spPr bwMode="auto">
          <a:xfrm>
            <a:off x="514350" y="274638"/>
            <a:ext cx="8401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el-GR" sz="5000">
                <a:solidFill>
                  <a:schemeClr val="tx2"/>
                </a:solidFill>
                <a:latin typeface="Calibri" pitchFamily="34" charset="0"/>
              </a:rPr>
              <a:t>Distributed model </a:t>
            </a:r>
            <a:endParaRPr lang="el-GR" sz="500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" name="Content Placeholder 154"/>
          <p:cNvSpPr txBox="1">
            <a:spLocks/>
          </p:cNvSpPr>
          <p:nvPr/>
        </p:nvSpPr>
        <p:spPr>
          <a:xfrm>
            <a:off x="514350" y="1600200"/>
            <a:ext cx="3200400" cy="4525963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η επίδραση του κάθε τριχοειδούς στην περιτοναϊκή μεταφορά καθορίζεται από το πόσο κοντά είναι το τριχοειδές αυτό στο μεσοθήλιο</a:t>
            </a:r>
          </a:p>
          <a:p>
            <a:pPr fontAlgn="auto">
              <a:spcAft>
                <a:spcPts val="0"/>
              </a:spcAft>
              <a:defRPr/>
            </a:pPr>
            <a:endParaRPr lang="el-GR" sz="2400" dirty="0" smtClean="0"/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2644775" y="3651250"/>
            <a:ext cx="4872038" cy="1588"/>
          </a:xfrm>
          <a:prstGeom prst="line">
            <a:avLst/>
          </a:prstGeom>
          <a:ln w="508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080000" y="6156325"/>
            <a:ext cx="1857375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5146675" y="1465263"/>
            <a:ext cx="3721100" cy="3844925"/>
          </a:xfrm>
          <a:custGeom>
            <a:avLst/>
            <a:gdLst>
              <a:gd name="connsiteX0" fmla="*/ 0 w 3719946"/>
              <a:gd name="connsiteY0" fmla="*/ 0 h 3844637"/>
              <a:gd name="connsiteX1" fmla="*/ 550719 w 3719946"/>
              <a:gd name="connsiteY1" fmla="*/ 1600200 h 3844637"/>
              <a:gd name="connsiteX2" fmla="*/ 1953491 w 3719946"/>
              <a:gd name="connsiteY2" fmla="*/ 3117273 h 3844637"/>
              <a:gd name="connsiteX3" fmla="*/ 3719946 w 3719946"/>
              <a:gd name="connsiteY3" fmla="*/ 3844637 h 3844637"/>
              <a:gd name="connsiteX4" fmla="*/ 3719946 w 3719946"/>
              <a:gd name="connsiteY4" fmla="*/ 3844637 h 3844637"/>
              <a:gd name="connsiteX5" fmla="*/ 3719946 w 3719946"/>
              <a:gd name="connsiteY5" fmla="*/ 3844637 h 3844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19946" h="3844637">
                <a:moveTo>
                  <a:pt x="0" y="0"/>
                </a:moveTo>
                <a:cubicBezTo>
                  <a:pt x="112568" y="540327"/>
                  <a:pt x="225137" y="1080654"/>
                  <a:pt x="550719" y="1600200"/>
                </a:cubicBezTo>
                <a:cubicBezTo>
                  <a:pt x="876301" y="2119746"/>
                  <a:pt x="1425287" y="2743200"/>
                  <a:pt x="1953491" y="3117273"/>
                </a:cubicBezTo>
                <a:cubicBezTo>
                  <a:pt x="2481696" y="3491346"/>
                  <a:pt x="3719946" y="3844637"/>
                  <a:pt x="3719946" y="3844637"/>
                </a:cubicBezTo>
                <a:lnTo>
                  <a:pt x="3719946" y="3844637"/>
                </a:lnTo>
                <a:lnTo>
                  <a:pt x="3719946" y="3844637"/>
                </a:ln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5794375" y="1514475"/>
            <a:ext cx="214313" cy="214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8" name="Oval 7"/>
          <p:cNvSpPr/>
          <p:nvPr/>
        </p:nvSpPr>
        <p:spPr>
          <a:xfrm>
            <a:off x="5365750" y="1943100"/>
            <a:ext cx="214313" cy="214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9" name="Oval 8"/>
          <p:cNvSpPr/>
          <p:nvPr/>
        </p:nvSpPr>
        <p:spPr>
          <a:xfrm>
            <a:off x="5794375" y="2014538"/>
            <a:ext cx="214313" cy="2143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0" name="Oval 9"/>
          <p:cNvSpPr/>
          <p:nvPr/>
        </p:nvSpPr>
        <p:spPr>
          <a:xfrm>
            <a:off x="5865813" y="2657475"/>
            <a:ext cx="214312" cy="214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1" name="Oval 10"/>
          <p:cNvSpPr/>
          <p:nvPr/>
        </p:nvSpPr>
        <p:spPr>
          <a:xfrm>
            <a:off x="6008688" y="3086100"/>
            <a:ext cx="214312" cy="214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2" name="Oval 11"/>
          <p:cNvSpPr/>
          <p:nvPr/>
        </p:nvSpPr>
        <p:spPr>
          <a:xfrm>
            <a:off x="6508750" y="1657350"/>
            <a:ext cx="214313" cy="214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3" name="Oval 12"/>
          <p:cNvSpPr/>
          <p:nvPr/>
        </p:nvSpPr>
        <p:spPr>
          <a:xfrm>
            <a:off x="7151688" y="1800225"/>
            <a:ext cx="215900" cy="214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4" name="Oval 13"/>
          <p:cNvSpPr/>
          <p:nvPr/>
        </p:nvSpPr>
        <p:spPr>
          <a:xfrm>
            <a:off x="7151688" y="2157413"/>
            <a:ext cx="215900" cy="2143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5" name="Oval 14"/>
          <p:cNvSpPr/>
          <p:nvPr/>
        </p:nvSpPr>
        <p:spPr>
          <a:xfrm>
            <a:off x="6508750" y="3086100"/>
            <a:ext cx="214313" cy="214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6" name="Oval 15"/>
          <p:cNvSpPr/>
          <p:nvPr/>
        </p:nvSpPr>
        <p:spPr>
          <a:xfrm>
            <a:off x="7510463" y="2657475"/>
            <a:ext cx="214312" cy="214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7" name="Oval 16"/>
          <p:cNvSpPr/>
          <p:nvPr/>
        </p:nvSpPr>
        <p:spPr>
          <a:xfrm>
            <a:off x="6508750" y="2228850"/>
            <a:ext cx="214313" cy="214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8" name="Oval 17"/>
          <p:cNvSpPr/>
          <p:nvPr/>
        </p:nvSpPr>
        <p:spPr>
          <a:xfrm>
            <a:off x="8010525" y="2728913"/>
            <a:ext cx="214313" cy="2143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9" name="Oval 18"/>
          <p:cNvSpPr/>
          <p:nvPr/>
        </p:nvSpPr>
        <p:spPr>
          <a:xfrm>
            <a:off x="7867650" y="2085975"/>
            <a:ext cx="214313" cy="214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20" name="Oval 19"/>
          <p:cNvSpPr/>
          <p:nvPr/>
        </p:nvSpPr>
        <p:spPr>
          <a:xfrm>
            <a:off x="7939088" y="1728788"/>
            <a:ext cx="214312" cy="2143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21" name="Oval 20"/>
          <p:cNvSpPr/>
          <p:nvPr/>
        </p:nvSpPr>
        <p:spPr>
          <a:xfrm>
            <a:off x="8367713" y="2228850"/>
            <a:ext cx="214312" cy="214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22" name="Oval 21"/>
          <p:cNvSpPr/>
          <p:nvPr/>
        </p:nvSpPr>
        <p:spPr>
          <a:xfrm>
            <a:off x="5222875" y="3157538"/>
            <a:ext cx="214313" cy="2143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23" name="Oval 22"/>
          <p:cNvSpPr/>
          <p:nvPr/>
        </p:nvSpPr>
        <p:spPr>
          <a:xfrm>
            <a:off x="8296275" y="3729038"/>
            <a:ext cx="214313" cy="2143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24" name="Oval 23"/>
          <p:cNvSpPr/>
          <p:nvPr/>
        </p:nvSpPr>
        <p:spPr>
          <a:xfrm>
            <a:off x="7008813" y="2943225"/>
            <a:ext cx="215900" cy="214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25" name="Oval 24"/>
          <p:cNvSpPr/>
          <p:nvPr/>
        </p:nvSpPr>
        <p:spPr>
          <a:xfrm>
            <a:off x="8296275" y="3228975"/>
            <a:ext cx="214313" cy="214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26" name="Oval 25"/>
          <p:cNvSpPr/>
          <p:nvPr/>
        </p:nvSpPr>
        <p:spPr>
          <a:xfrm>
            <a:off x="5294313" y="5372100"/>
            <a:ext cx="214312" cy="214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27" name="Oval 26"/>
          <p:cNvSpPr/>
          <p:nvPr/>
        </p:nvSpPr>
        <p:spPr>
          <a:xfrm>
            <a:off x="5722938" y="3657600"/>
            <a:ext cx="214312" cy="214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28" name="Oval 27"/>
          <p:cNvSpPr/>
          <p:nvPr/>
        </p:nvSpPr>
        <p:spPr>
          <a:xfrm>
            <a:off x="6365875" y="3800475"/>
            <a:ext cx="214313" cy="214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29" name="Oval 28"/>
          <p:cNvSpPr/>
          <p:nvPr/>
        </p:nvSpPr>
        <p:spPr>
          <a:xfrm>
            <a:off x="6365875" y="4157663"/>
            <a:ext cx="214313" cy="2143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30" name="Oval 29"/>
          <p:cNvSpPr/>
          <p:nvPr/>
        </p:nvSpPr>
        <p:spPr>
          <a:xfrm>
            <a:off x="5722938" y="5086350"/>
            <a:ext cx="214312" cy="214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31" name="Oval 30"/>
          <p:cNvSpPr/>
          <p:nvPr/>
        </p:nvSpPr>
        <p:spPr>
          <a:xfrm>
            <a:off x="5294313" y="3943350"/>
            <a:ext cx="214312" cy="214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32" name="Oval 31"/>
          <p:cNvSpPr/>
          <p:nvPr/>
        </p:nvSpPr>
        <p:spPr>
          <a:xfrm>
            <a:off x="5294313" y="4657725"/>
            <a:ext cx="214312" cy="214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33" name="Oval 32"/>
          <p:cNvSpPr/>
          <p:nvPr/>
        </p:nvSpPr>
        <p:spPr>
          <a:xfrm>
            <a:off x="6437313" y="5086350"/>
            <a:ext cx="214312" cy="214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34" name="Oval 33"/>
          <p:cNvSpPr/>
          <p:nvPr/>
        </p:nvSpPr>
        <p:spPr>
          <a:xfrm>
            <a:off x="7581900" y="3157538"/>
            <a:ext cx="214313" cy="2143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35" name="Oval 34"/>
          <p:cNvSpPr/>
          <p:nvPr/>
        </p:nvSpPr>
        <p:spPr>
          <a:xfrm>
            <a:off x="7080250" y="4086225"/>
            <a:ext cx="215900" cy="214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36" name="Oval 35"/>
          <p:cNvSpPr/>
          <p:nvPr/>
        </p:nvSpPr>
        <p:spPr>
          <a:xfrm>
            <a:off x="7151688" y="3586163"/>
            <a:ext cx="215900" cy="2143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37" name="Oval 36"/>
          <p:cNvSpPr/>
          <p:nvPr/>
        </p:nvSpPr>
        <p:spPr>
          <a:xfrm>
            <a:off x="7724775" y="3729038"/>
            <a:ext cx="214313" cy="2143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38" name="Oval 37"/>
          <p:cNvSpPr/>
          <p:nvPr/>
        </p:nvSpPr>
        <p:spPr>
          <a:xfrm>
            <a:off x="7510463" y="5729288"/>
            <a:ext cx="214312" cy="2143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39" name="Oval 38"/>
          <p:cNvSpPr/>
          <p:nvPr/>
        </p:nvSpPr>
        <p:spPr>
          <a:xfrm>
            <a:off x="5865813" y="4443413"/>
            <a:ext cx="214312" cy="2143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40" name="Oval 39"/>
          <p:cNvSpPr/>
          <p:nvPr/>
        </p:nvSpPr>
        <p:spPr>
          <a:xfrm>
            <a:off x="7867650" y="4300538"/>
            <a:ext cx="214313" cy="2143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41" name="Oval 40"/>
          <p:cNvSpPr/>
          <p:nvPr/>
        </p:nvSpPr>
        <p:spPr>
          <a:xfrm>
            <a:off x="6294438" y="4729163"/>
            <a:ext cx="214312" cy="2143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42" name="Oval 41"/>
          <p:cNvSpPr/>
          <p:nvPr/>
        </p:nvSpPr>
        <p:spPr>
          <a:xfrm>
            <a:off x="6794500" y="4371975"/>
            <a:ext cx="214313" cy="214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43" name="Oval 42"/>
          <p:cNvSpPr/>
          <p:nvPr/>
        </p:nvSpPr>
        <p:spPr>
          <a:xfrm>
            <a:off x="7439025" y="4514850"/>
            <a:ext cx="214313" cy="214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44" name="Oval 43"/>
          <p:cNvSpPr/>
          <p:nvPr/>
        </p:nvSpPr>
        <p:spPr>
          <a:xfrm>
            <a:off x="7439025" y="5086350"/>
            <a:ext cx="214313" cy="214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45" name="Oval 44"/>
          <p:cNvSpPr/>
          <p:nvPr/>
        </p:nvSpPr>
        <p:spPr>
          <a:xfrm>
            <a:off x="6794500" y="5800725"/>
            <a:ext cx="214313" cy="214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46" name="Oval 45"/>
          <p:cNvSpPr/>
          <p:nvPr/>
        </p:nvSpPr>
        <p:spPr>
          <a:xfrm>
            <a:off x="5651500" y="5657850"/>
            <a:ext cx="214313" cy="214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47" name="Oval 46"/>
          <p:cNvSpPr/>
          <p:nvPr/>
        </p:nvSpPr>
        <p:spPr>
          <a:xfrm>
            <a:off x="6794500" y="4943475"/>
            <a:ext cx="214313" cy="214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48" name="Oval 47"/>
          <p:cNvSpPr/>
          <p:nvPr/>
        </p:nvSpPr>
        <p:spPr>
          <a:xfrm>
            <a:off x="8296275" y="5443538"/>
            <a:ext cx="214313" cy="2143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49" name="Oval 48"/>
          <p:cNvSpPr/>
          <p:nvPr/>
        </p:nvSpPr>
        <p:spPr>
          <a:xfrm>
            <a:off x="7939088" y="5229225"/>
            <a:ext cx="214312" cy="214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50" name="Oval 49"/>
          <p:cNvSpPr/>
          <p:nvPr/>
        </p:nvSpPr>
        <p:spPr>
          <a:xfrm>
            <a:off x="8224838" y="4443413"/>
            <a:ext cx="214312" cy="2143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51" name="Oval 50"/>
          <p:cNvSpPr/>
          <p:nvPr/>
        </p:nvSpPr>
        <p:spPr>
          <a:xfrm>
            <a:off x="8653463" y="4943475"/>
            <a:ext cx="214312" cy="214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52" name="Oval 51"/>
          <p:cNvSpPr/>
          <p:nvPr/>
        </p:nvSpPr>
        <p:spPr>
          <a:xfrm>
            <a:off x="6937375" y="5372100"/>
            <a:ext cx="214313" cy="214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53" name="Oval 52"/>
          <p:cNvSpPr/>
          <p:nvPr/>
        </p:nvSpPr>
        <p:spPr>
          <a:xfrm>
            <a:off x="8794750" y="5586413"/>
            <a:ext cx="214313" cy="2143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cxnSp>
        <p:nvCxnSpPr>
          <p:cNvPr id="54" name="Straight Connector 53"/>
          <p:cNvCxnSpPr/>
          <p:nvPr/>
        </p:nvCxnSpPr>
        <p:spPr>
          <a:xfrm rot="10800000" flipV="1">
            <a:off x="5151438" y="5443538"/>
            <a:ext cx="4206875" cy="11112"/>
          </a:xfrm>
          <a:prstGeom prst="line">
            <a:avLst/>
          </a:prstGeom>
          <a:ln w="508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59" name="TextBox 54"/>
          <p:cNvSpPr txBox="1">
            <a:spLocks noChangeArrowheads="1"/>
          </p:cNvSpPr>
          <p:nvPr/>
        </p:nvSpPr>
        <p:spPr bwMode="auto">
          <a:xfrm>
            <a:off x="6580188" y="1214438"/>
            <a:ext cx="2136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en-US" sz="2400" b="1">
                <a:solidFill>
                  <a:srgbClr val="FF0000"/>
                </a:solidFill>
                <a:latin typeface="Comic Sans MS" pitchFamily="66" charset="0"/>
              </a:rPr>
              <a:t>Capillary Bed</a:t>
            </a:r>
            <a:endParaRPr lang="el-GR" sz="24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714750" y="2633663"/>
            <a:ext cx="1225550" cy="646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00"/>
                </a:solidFill>
                <a:latin typeface="+mj-lt"/>
              </a:rPr>
              <a:t>Peritoneal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00"/>
                </a:solidFill>
                <a:latin typeface="+mj-lt"/>
              </a:rPr>
              <a:t>Fluid</a:t>
            </a:r>
            <a:endParaRPr lang="el-GR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7" name="TextBox 56"/>
          <p:cNvSpPr txBox="1"/>
          <p:nvPr/>
        </p:nvSpPr>
        <p:spPr>
          <a:xfrm rot="16200000">
            <a:off x="3850481" y="4807744"/>
            <a:ext cx="1804988" cy="400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00"/>
                </a:solidFill>
                <a:latin typeface="+mj-lt"/>
              </a:rPr>
              <a:t>MESOTHELIUM</a:t>
            </a:r>
            <a:endParaRPr lang="el-GR" sz="20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1562" name="TextBox 69"/>
          <p:cNvSpPr txBox="1">
            <a:spLocks noChangeArrowheads="1"/>
          </p:cNvSpPr>
          <p:nvPr/>
        </p:nvSpPr>
        <p:spPr bwMode="auto">
          <a:xfrm>
            <a:off x="8516938" y="5872163"/>
            <a:ext cx="492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en-US" b="1">
                <a:solidFill>
                  <a:srgbClr val="002060"/>
                </a:solidFill>
                <a:latin typeface="Arial" charset="0"/>
              </a:rPr>
              <a:t>Cb</a:t>
            </a:r>
            <a:endParaRPr lang="el-GR" b="1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1563" name="TextBox 70"/>
          <p:cNvSpPr txBox="1">
            <a:spLocks noChangeArrowheads="1"/>
          </p:cNvSpPr>
          <p:nvPr/>
        </p:nvSpPr>
        <p:spPr bwMode="auto">
          <a:xfrm>
            <a:off x="4508500" y="1214438"/>
            <a:ext cx="492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en-US" b="1">
                <a:latin typeface="Arial" charset="0"/>
              </a:rPr>
              <a:t>Cp</a:t>
            </a:r>
            <a:endParaRPr lang="el-GR" b="1">
              <a:latin typeface="Arial" charset="0"/>
            </a:endParaRPr>
          </a:p>
        </p:txBody>
      </p:sp>
      <p:sp>
        <p:nvSpPr>
          <p:cNvPr id="21564" name="TextBox 71"/>
          <p:cNvSpPr txBox="1">
            <a:spLocks noChangeArrowheads="1"/>
          </p:cNvSpPr>
          <p:nvPr/>
        </p:nvSpPr>
        <p:spPr bwMode="auto">
          <a:xfrm>
            <a:off x="6977063" y="6015038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en-US">
                <a:latin typeface="Arial" charset="0"/>
              </a:rPr>
              <a:t>x</a:t>
            </a:r>
            <a:endParaRPr lang="el-GR">
              <a:latin typeface="Arial" charset="0"/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0" y="6400800"/>
            <a:ext cx="100012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el-GR" sz="1050" dirty="0">
                <a:latin typeface="+mj-lt"/>
                <a:ea typeface="Times New Roman" pitchFamily="18" charset="0"/>
                <a:cs typeface="Arial" pitchFamily="34" charset="0"/>
              </a:rPr>
              <a:t>[30] Flessner MF, Fenstermacher JD,  Dedrick RL, Blasberg RG. A distributed model of peritoneal-plasma transport: tissue concentration gradients.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el-GR" sz="1050" dirty="0">
                <a:latin typeface="+mj-lt"/>
                <a:ea typeface="Times New Roman" pitchFamily="18" charset="0"/>
                <a:cs typeface="Arial" pitchFamily="34" charset="0"/>
              </a:rPr>
              <a:t>Am J Physiol 1985; 248: F425-35.</a:t>
            </a:r>
            <a:endParaRPr lang="el-GR" sz="1400" dirty="0">
              <a:latin typeface="+mj-lt"/>
              <a:cs typeface="Arial" pitchFamily="34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5794375" y="1514475"/>
            <a:ext cx="214313" cy="2143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63" name="Oval 62"/>
          <p:cNvSpPr/>
          <p:nvPr/>
        </p:nvSpPr>
        <p:spPr>
          <a:xfrm>
            <a:off x="5365750" y="1943100"/>
            <a:ext cx="214313" cy="2143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64" name="Oval 63"/>
          <p:cNvSpPr/>
          <p:nvPr/>
        </p:nvSpPr>
        <p:spPr>
          <a:xfrm>
            <a:off x="5794375" y="2014538"/>
            <a:ext cx="214313" cy="2143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65" name="Oval 64"/>
          <p:cNvSpPr/>
          <p:nvPr/>
        </p:nvSpPr>
        <p:spPr>
          <a:xfrm>
            <a:off x="5865813" y="2657475"/>
            <a:ext cx="214312" cy="2143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66" name="Oval 65"/>
          <p:cNvSpPr/>
          <p:nvPr/>
        </p:nvSpPr>
        <p:spPr>
          <a:xfrm>
            <a:off x="6008688" y="3086100"/>
            <a:ext cx="214312" cy="2143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67" name="Oval 66"/>
          <p:cNvSpPr/>
          <p:nvPr/>
        </p:nvSpPr>
        <p:spPr>
          <a:xfrm>
            <a:off x="6508750" y="1657350"/>
            <a:ext cx="214313" cy="2143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68" name="Oval 67"/>
          <p:cNvSpPr/>
          <p:nvPr/>
        </p:nvSpPr>
        <p:spPr>
          <a:xfrm>
            <a:off x="7151688" y="1800225"/>
            <a:ext cx="215900" cy="2143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69" name="Oval 68"/>
          <p:cNvSpPr/>
          <p:nvPr/>
        </p:nvSpPr>
        <p:spPr>
          <a:xfrm>
            <a:off x="7151688" y="2157413"/>
            <a:ext cx="215900" cy="2143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70" name="Oval 69"/>
          <p:cNvSpPr/>
          <p:nvPr/>
        </p:nvSpPr>
        <p:spPr>
          <a:xfrm>
            <a:off x="6508750" y="3086100"/>
            <a:ext cx="214313" cy="2143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71" name="Oval 70"/>
          <p:cNvSpPr/>
          <p:nvPr/>
        </p:nvSpPr>
        <p:spPr>
          <a:xfrm>
            <a:off x="7510463" y="2657475"/>
            <a:ext cx="214312" cy="2143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72" name="Oval 71"/>
          <p:cNvSpPr/>
          <p:nvPr/>
        </p:nvSpPr>
        <p:spPr>
          <a:xfrm>
            <a:off x="6508750" y="2228850"/>
            <a:ext cx="214313" cy="2143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73" name="Oval 72"/>
          <p:cNvSpPr/>
          <p:nvPr/>
        </p:nvSpPr>
        <p:spPr>
          <a:xfrm>
            <a:off x="8010525" y="2728913"/>
            <a:ext cx="214313" cy="2143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74" name="Oval 73"/>
          <p:cNvSpPr/>
          <p:nvPr/>
        </p:nvSpPr>
        <p:spPr>
          <a:xfrm>
            <a:off x="7867650" y="2085975"/>
            <a:ext cx="214313" cy="2143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75" name="Oval 74"/>
          <p:cNvSpPr/>
          <p:nvPr/>
        </p:nvSpPr>
        <p:spPr>
          <a:xfrm>
            <a:off x="7939088" y="1728788"/>
            <a:ext cx="214312" cy="2143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76" name="Oval 75"/>
          <p:cNvSpPr/>
          <p:nvPr/>
        </p:nvSpPr>
        <p:spPr>
          <a:xfrm>
            <a:off x="8367713" y="2228850"/>
            <a:ext cx="214312" cy="2143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77" name="Oval 76"/>
          <p:cNvSpPr/>
          <p:nvPr/>
        </p:nvSpPr>
        <p:spPr>
          <a:xfrm>
            <a:off x="5222875" y="3157538"/>
            <a:ext cx="214313" cy="2143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78" name="Oval 77"/>
          <p:cNvSpPr/>
          <p:nvPr/>
        </p:nvSpPr>
        <p:spPr>
          <a:xfrm>
            <a:off x="8296275" y="3729038"/>
            <a:ext cx="214313" cy="2143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79" name="Oval 78"/>
          <p:cNvSpPr/>
          <p:nvPr/>
        </p:nvSpPr>
        <p:spPr>
          <a:xfrm>
            <a:off x="7008813" y="2943225"/>
            <a:ext cx="215900" cy="2143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80" name="Oval 79"/>
          <p:cNvSpPr/>
          <p:nvPr/>
        </p:nvSpPr>
        <p:spPr>
          <a:xfrm>
            <a:off x="8296275" y="3228975"/>
            <a:ext cx="214313" cy="2143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81" name="Oval 80"/>
          <p:cNvSpPr/>
          <p:nvPr/>
        </p:nvSpPr>
        <p:spPr>
          <a:xfrm>
            <a:off x="5294313" y="5372100"/>
            <a:ext cx="214312" cy="2143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82" name="Oval 81"/>
          <p:cNvSpPr/>
          <p:nvPr/>
        </p:nvSpPr>
        <p:spPr>
          <a:xfrm>
            <a:off x="5722938" y="3657600"/>
            <a:ext cx="214312" cy="2143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83" name="Oval 82"/>
          <p:cNvSpPr/>
          <p:nvPr/>
        </p:nvSpPr>
        <p:spPr>
          <a:xfrm>
            <a:off x="6365875" y="3800475"/>
            <a:ext cx="214313" cy="2143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84" name="Oval 83"/>
          <p:cNvSpPr/>
          <p:nvPr/>
        </p:nvSpPr>
        <p:spPr>
          <a:xfrm>
            <a:off x="6365875" y="4157663"/>
            <a:ext cx="214313" cy="2143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85" name="Oval 84"/>
          <p:cNvSpPr/>
          <p:nvPr/>
        </p:nvSpPr>
        <p:spPr>
          <a:xfrm>
            <a:off x="5722938" y="5086350"/>
            <a:ext cx="214312" cy="2143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86" name="Oval 85"/>
          <p:cNvSpPr/>
          <p:nvPr/>
        </p:nvSpPr>
        <p:spPr>
          <a:xfrm>
            <a:off x="5294313" y="3943350"/>
            <a:ext cx="214312" cy="2143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87" name="Oval 86"/>
          <p:cNvSpPr/>
          <p:nvPr/>
        </p:nvSpPr>
        <p:spPr>
          <a:xfrm>
            <a:off x="5294313" y="4657725"/>
            <a:ext cx="214312" cy="2143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88" name="Oval 87"/>
          <p:cNvSpPr/>
          <p:nvPr/>
        </p:nvSpPr>
        <p:spPr>
          <a:xfrm>
            <a:off x="6437313" y="5086350"/>
            <a:ext cx="214312" cy="2143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89" name="Oval 88"/>
          <p:cNvSpPr/>
          <p:nvPr/>
        </p:nvSpPr>
        <p:spPr>
          <a:xfrm>
            <a:off x="7581900" y="3157538"/>
            <a:ext cx="214313" cy="2143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90" name="Oval 89"/>
          <p:cNvSpPr/>
          <p:nvPr/>
        </p:nvSpPr>
        <p:spPr>
          <a:xfrm>
            <a:off x="7080250" y="4086225"/>
            <a:ext cx="215900" cy="2143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91" name="Oval 90"/>
          <p:cNvSpPr/>
          <p:nvPr/>
        </p:nvSpPr>
        <p:spPr>
          <a:xfrm>
            <a:off x="7151688" y="3586163"/>
            <a:ext cx="215900" cy="2143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92" name="Oval 91"/>
          <p:cNvSpPr/>
          <p:nvPr/>
        </p:nvSpPr>
        <p:spPr>
          <a:xfrm>
            <a:off x="7724775" y="3729038"/>
            <a:ext cx="214313" cy="2143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93" name="Oval 92"/>
          <p:cNvSpPr/>
          <p:nvPr/>
        </p:nvSpPr>
        <p:spPr>
          <a:xfrm>
            <a:off x="7510463" y="5729288"/>
            <a:ext cx="214312" cy="2143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94" name="Oval 93"/>
          <p:cNvSpPr/>
          <p:nvPr/>
        </p:nvSpPr>
        <p:spPr>
          <a:xfrm>
            <a:off x="5865813" y="4443413"/>
            <a:ext cx="214312" cy="2143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95" name="Oval 94"/>
          <p:cNvSpPr/>
          <p:nvPr/>
        </p:nvSpPr>
        <p:spPr>
          <a:xfrm>
            <a:off x="7867650" y="4300538"/>
            <a:ext cx="214313" cy="2143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96" name="Oval 95"/>
          <p:cNvSpPr/>
          <p:nvPr/>
        </p:nvSpPr>
        <p:spPr>
          <a:xfrm>
            <a:off x="6294438" y="4729163"/>
            <a:ext cx="214312" cy="2143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97" name="Oval 96"/>
          <p:cNvSpPr/>
          <p:nvPr/>
        </p:nvSpPr>
        <p:spPr>
          <a:xfrm>
            <a:off x="6794500" y="4371975"/>
            <a:ext cx="214313" cy="2143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98" name="Oval 97"/>
          <p:cNvSpPr/>
          <p:nvPr/>
        </p:nvSpPr>
        <p:spPr>
          <a:xfrm>
            <a:off x="7439025" y="4514850"/>
            <a:ext cx="214313" cy="2143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99" name="Oval 98"/>
          <p:cNvSpPr/>
          <p:nvPr/>
        </p:nvSpPr>
        <p:spPr>
          <a:xfrm>
            <a:off x="7439025" y="5086350"/>
            <a:ext cx="214313" cy="2143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00" name="Oval 99"/>
          <p:cNvSpPr/>
          <p:nvPr/>
        </p:nvSpPr>
        <p:spPr>
          <a:xfrm>
            <a:off x="6794500" y="5800725"/>
            <a:ext cx="214313" cy="2143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01" name="Oval 100"/>
          <p:cNvSpPr/>
          <p:nvPr/>
        </p:nvSpPr>
        <p:spPr>
          <a:xfrm>
            <a:off x="5651500" y="5657850"/>
            <a:ext cx="214313" cy="2143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02" name="Oval 101"/>
          <p:cNvSpPr/>
          <p:nvPr/>
        </p:nvSpPr>
        <p:spPr>
          <a:xfrm>
            <a:off x="6794500" y="4943475"/>
            <a:ext cx="214313" cy="2143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03" name="Oval 102"/>
          <p:cNvSpPr/>
          <p:nvPr/>
        </p:nvSpPr>
        <p:spPr>
          <a:xfrm>
            <a:off x="8296275" y="5443538"/>
            <a:ext cx="214313" cy="2143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04" name="Oval 103"/>
          <p:cNvSpPr/>
          <p:nvPr/>
        </p:nvSpPr>
        <p:spPr>
          <a:xfrm>
            <a:off x="7939088" y="5229225"/>
            <a:ext cx="214312" cy="2143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05" name="Oval 104"/>
          <p:cNvSpPr/>
          <p:nvPr/>
        </p:nvSpPr>
        <p:spPr>
          <a:xfrm>
            <a:off x="8224838" y="4443413"/>
            <a:ext cx="214312" cy="2143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06" name="Oval 105"/>
          <p:cNvSpPr/>
          <p:nvPr/>
        </p:nvSpPr>
        <p:spPr>
          <a:xfrm>
            <a:off x="8653463" y="4943475"/>
            <a:ext cx="214312" cy="2143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07" name="Oval 106"/>
          <p:cNvSpPr/>
          <p:nvPr/>
        </p:nvSpPr>
        <p:spPr>
          <a:xfrm>
            <a:off x="6937375" y="5372100"/>
            <a:ext cx="214313" cy="2143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08" name="Oval 107"/>
          <p:cNvSpPr/>
          <p:nvPr/>
        </p:nvSpPr>
        <p:spPr>
          <a:xfrm>
            <a:off x="8794750" y="5586413"/>
            <a:ext cx="214313" cy="2143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5794375" y="1512888"/>
            <a:ext cx="201613" cy="2016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5365750" y="1941513"/>
            <a:ext cx="201613" cy="2016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5794375" y="2012950"/>
            <a:ext cx="201613" cy="2016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5865813" y="2655888"/>
            <a:ext cx="201612" cy="2016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6008688" y="3084513"/>
            <a:ext cx="201612" cy="2016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6508750" y="1655763"/>
            <a:ext cx="201613" cy="2016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7151688" y="1798638"/>
            <a:ext cx="203200" cy="2016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7151688" y="2155825"/>
            <a:ext cx="203200" cy="2016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6508750" y="3084513"/>
            <a:ext cx="201613" cy="2016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7510463" y="2655888"/>
            <a:ext cx="201612" cy="2016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508750" y="2227263"/>
            <a:ext cx="201613" cy="2016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8010525" y="2727325"/>
            <a:ext cx="201613" cy="2016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867650" y="2084388"/>
            <a:ext cx="201613" cy="2016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939088" y="1727200"/>
            <a:ext cx="201612" cy="2016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8367713" y="2227263"/>
            <a:ext cx="201612" cy="2016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5222875" y="3155950"/>
            <a:ext cx="201613" cy="2016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8296275" y="3727450"/>
            <a:ext cx="201613" cy="2016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7008813" y="2941638"/>
            <a:ext cx="203200" cy="2016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8296275" y="3227388"/>
            <a:ext cx="201613" cy="2016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5294313" y="5370513"/>
            <a:ext cx="201612" cy="2016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5722938" y="3656013"/>
            <a:ext cx="201612" cy="2016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6365875" y="3798888"/>
            <a:ext cx="201613" cy="2016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6365875" y="4156075"/>
            <a:ext cx="201613" cy="2016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5722938" y="5084763"/>
            <a:ext cx="201612" cy="2016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5294313" y="3941763"/>
            <a:ext cx="201612" cy="2016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5294313" y="4656138"/>
            <a:ext cx="201612" cy="2016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6437313" y="5084763"/>
            <a:ext cx="201612" cy="2016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7581900" y="3155950"/>
            <a:ext cx="201613" cy="2016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7080250" y="4084638"/>
            <a:ext cx="203200" cy="2016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7151688" y="3584575"/>
            <a:ext cx="203200" cy="2016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724775" y="3727450"/>
            <a:ext cx="201613" cy="2016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7510463" y="5727700"/>
            <a:ext cx="201612" cy="2016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5865813" y="4441825"/>
            <a:ext cx="201612" cy="2016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42" name="Oval 141"/>
          <p:cNvSpPr>
            <a:spLocks noChangeAspect="1"/>
          </p:cNvSpPr>
          <p:nvPr/>
        </p:nvSpPr>
        <p:spPr>
          <a:xfrm>
            <a:off x="7867650" y="4298950"/>
            <a:ext cx="201613" cy="2016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43" name="Oval 142"/>
          <p:cNvSpPr>
            <a:spLocks noChangeAspect="1"/>
          </p:cNvSpPr>
          <p:nvPr/>
        </p:nvSpPr>
        <p:spPr>
          <a:xfrm>
            <a:off x="6294438" y="4727575"/>
            <a:ext cx="201612" cy="2016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44" name="Oval 143"/>
          <p:cNvSpPr>
            <a:spLocks noChangeAspect="1"/>
          </p:cNvSpPr>
          <p:nvPr/>
        </p:nvSpPr>
        <p:spPr>
          <a:xfrm>
            <a:off x="6794500" y="4370388"/>
            <a:ext cx="201613" cy="2016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45" name="Oval 144"/>
          <p:cNvSpPr>
            <a:spLocks noChangeAspect="1"/>
          </p:cNvSpPr>
          <p:nvPr/>
        </p:nvSpPr>
        <p:spPr>
          <a:xfrm>
            <a:off x="7439025" y="4513263"/>
            <a:ext cx="201613" cy="2016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46" name="Oval 145"/>
          <p:cNvSpPr>
            <a:spLocks noChangeAspect="1"/>
          </p:cNvSpPr>
          <p:nvPr/>
        </p:nvSpPr>
        <p:spPr>
          <a:xfrm>
            <a:off x="7439025" y="5084763"/>
            <a:ext cx="201613" cy="2016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47" name="Oval 146"/>
          <p:cNvSpPr>
            <a:spLocks noChangeAspect="1"/>
          </p:cNvSpPr>
          <p:nvPr/>
        </p:nvSpPr>
        <p:spPr>
          <a:xfrm>
            <a:off x="6794500" y="5799138"/>
            <a:ext cx="201613" cy="2016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48" name="Oval 147"/>
          <p:cNvSpPr>
            <a:spLocks noChangeAspect="1"/>
          </p:cNvSpPr>
          <p:nvPr/>
        </p:nvSpPr>
        <p:spPr>
          <a:xfrm>
            <a:off x="5651500" y="5656263"/>
            <a:ext cx="201613" cy="2016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49" name="Oval 148"/>
          <p:cNvSpPr>
            <a:spLocks noChangeAspect="1"/>
          </p:cNvSpPr>
          <p:nvPr/>
        </p:nvSpPr>
        <p:spPr>
          <a:xfrm>
            <a:off x="6794500" y="4941888"/>
            <a:ext cx="201613" cy="2016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50" name="Oval 149"/>
          <p:cNvSpPr>
            <a:spLocks noChangeAspect="1"/>
          </p:cNvSpPr>
          <p:nvPr/>
        </p:nvSpPr>
        <p:spPr>
          <a:xfrm>
            <a:off x="8296275" y="5441950"/>
            <a:ext cx="201613" cy="2016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51" name="Oval 150"/>
          <p:cNvSpPr>
            <a:spLocks noChangeAspect="1"/>
          </p:cNvSpPr>
          <p:nvPr/>
        </p:nvSpPr>
        <p:spPr>
          <a:xfrm>
            <a:off x="7939088" y="5227638"/>
            <a:ext cx="201612" cy="2016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52" name="Oval 151"/>
          <p:cNvSpPr>
            <a:spLocks noChangeAspect="1"/>
          </p:cNvSpPr>
          <p:nvPr/>
        </p:nvSpPr>
        <p:spPr>
          <a:xfrm>
            <a:off x="8224838" y="4441825"/>
            <a:ext cx="201612" cy="2016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53" name="Oval 152"/>
          <p:cNvSpPr>
            <a:spLocks noChangeAspect="1"/>
          </p:cNvSpPr>
          <p:nvPr/>
        </p:nvSpPr>
        <p:spPr>
          <a:xfrm>
            <a:off x="8653463" y="4941888"/>
            <a:ext cx="201612" cy="2016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54" name="Oval 153"/>
          <p:cNvSpPr>
            <a:spLocks noChangeAspect="1"/>
          </p:cNvSpPr>
          <p:nvPr/>
        </p:nvSpPr>
        <p:spPr>
          <a:xfrm>
            <a:off x="6937375" y="5370513"/>
            <a:ext cx="201613" cy="2016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55" name="Oval 154"/>
          <p:cNvSpPr>
            <a:spLocks noChangeAspect="1"/>
          </p:cNvSpPr>
          <p:nvPr/>
        </p:nvSpPr>
        <p:spPr>
          <a:xfrm>
            <a:off x="8794750" y="5584825"/>
            <a:ext cx="201613" cy="2016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412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332656"/>
            <a:ext cx="644734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/>
              <a:t>Πρότυπο κατανομής – </a:t>
            </a:r>
            <a:r>
              <a:rPr lang="en-US" sz="2800" dirty="0"/>
              <a:t>distributed model</a:t>
            </a:r>
            <a:endParaRPr lang="el-GR" sz="2800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74688" y="1196975"/>
            <a:ext cx="8135937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buFontTx/>
              <a:buBlip>
                <a:blip r:embed="rId2"/>
              </a:buBlip>
            </a:pPr>
            <a:r>
              <a:rPr lang="el-GR" sz="2400">
                <a:solidFill>
                  <a:srgbClr val="002060"/>
                </a:solidFill>
                <a:latin typeface="Comic Sans MS" pitchFamily="66" charset="0"/>
              </a:rPr>
              <a:t>Όσο πιο </a:t>
            </a:r>
            <a:r>
              <a:rPr lang="el-GR" sz="2400">
                <a:solidFill>
                  <a:srgbClr val="FF0000"/>
                </a:solidFill>
                <a:latin typeface="Comic Sans MS" pitchFamily="66" charset="0"/>
              </a:rPr>
              <a:t>πολλά τριχοειδή</a:t>
            </a:r>
            <a:r>
              <a:rPr lang="el-GR" sz="2400">
                <a:solidFill>
                  <a:srgbClr val="002060"/>
                </a:solidFill>
                <a:latin typeface="Comic Sans MS" pitchFamily="66" charset="0"/>
              </a:rPr>
              <a:t>, με </a:t>
            </a:r>
            <a:r>
              <a:rPr lang="el-GR" sz="2400">
                <a:solidFill>
                  <a:srgbClr val="FF0000"/>
                </a:solidFill>
                <a:latin typeface="Comic Sans MS" pitchFamily="66" charset="0"/>
              </a:rPr>
              <a:t>άφθονη ροή αίματος</a:t>
            </a:r>
            <a:r>
              <a:rPr lang="el-GR" sz="2400">
                <a:solidFill>
                  <a:srgbClr val="002060"/>
                </a:solidFill>
                <a:latin typeface="Comic Sans MS" pitchFamily="66" charset="0"/>
              </a:rPr>
              <a:t>, υπάρχουν στο περιτόναιο και </a:t>
            </a:r>
            <a:r>
              <a:rPr lang="el-GR" sz="2400">
                <a:solidFill>
                  <a:srgbClr val="FF0000"/>
                </a:solidFill>
                <a:latin typeface="Comic Sans MS" pitchFamily="66" charset="0"/>
              </a:rPr>
              <a:t>όσο πιο κοντά </a:t>
            </a:r>
            <a:r>
              <a:rPr lang="el-GR" sz="2400">
                <a:solidFill>
                  <a:srgbClr val="002060"/>
                </a:solidFill>
                <a:latin typeface="Comic Sans MS" pitchFamily="66" charset="0"/>
              </a:rPr>
              <a:t>βρίσκονται αυτά </a:t>
            </a:r>
            <a:r>
              <a:rPr lang="el-GR" sz="2400">
                <a:solidFill>
                  <a:srgbClr val="FF0000"/>
                </a:solidFill>
                <a:latin typeface="Comic Sans MS" pitchFamily="66" charset="0"/>
              </a:rPr>
              <a:t>στο μεσοθήλιο</a:t>
            </a:r>
            <a:r>
              <a:rPr lang="el-GR" sz="2400">
                <a:solidFill>
                  <a:srgbClr val="002060"/>
                </a:solidFill>
                <a:latin typeface="Comic Sans MS" pitchFamily="66" charset="0"/>
              </a:rPr>
              <a:t>, τόσο </a:t>
            </a:r>
            <a:r>
              <a:rPr lang="el-GR" sz="2400">
                <a:solidFill>
                  <a:srgbClr val="FF0000"/>
                </a:solidFill>
                <a:latin typeface="Comic Sans MS" pitchFamily="66" charset="0"/>
              </a:rPr>
              <a:t>πιο εύκολη γίνεται η μεταφορά διαλυμένων ουσιών</a:t>
            </a:r>
            <a:r>
              <a:rPr lang="el-GR" sz="2400">
                <a:solidFill>
                  <a:srgbClr val="002060"/>
                </a:solidFill>
                <a:latin typeface="Comic Sans MS" pitchFamily="66" charset="0"/>
              </a:rPr>
              <a:t> και ύδατος προς την περιτοναϊκή κοιλότητα.</a:t>
            </a:r>
          </a:p>
          <a:p>
            <a:pPr>
              <a:buFontTx/>
              <a:buBlip>
                <a:blip r:embed="rId2"/>
              </a:buBlip>
            </a:pPr>
            <a:r>
              <a:rPr lang="el-GR" sz="2400">
                <a:solidFill>
                  <a:srgbClr val="FF0000"/>
                </a:solidFill>
                <a:latin typeface="Comic Sans MS" pitchFamily="66" charset="0"/>
              </a:rPr>
              <a:t>«Δραστική περιτοναϊκή επιφάνεια»</a:t>
            </a:r>
            <a:r>
              <a:rPr lang="el-GR" sz="2400">
                <a:solidFill>
                  <a:srgbClr val="002060"/>
                </a:solidFill>
                <a:latin typeface="Comic Sans MS" pitchFamily="66" charset="0"/>
              </a:rPr>
              <a:t>: η επιφάνεια της περιτοναϊκής μεμβράνης που βρίσκεται κοντά σε τριχοειδή και συμβάλλει ουσιαστικά στη μεταφορά ουσιών</a:t>
            </a:r>
          </a:p>
          <a:p>
            <a:pPr>
              <a:buFontTx/>
              <a:buBlip>
                <a:blip r:embed="rId2"/>
              </a:buBlip>
            </a:pPr>
            <a:r>
              <a:rPr lang="el-GR" sz="2400">
                <a:solidFill>
                  <a:srgbClr val="002060"/>
                </a:solidFill>
                <a:latin typeface="Comic Sans MS" pitchFamily="66" charset="0"/>
              </a:rPr>
              <a:t>Η «δραστική» και όχι η ολική περιτοναϊκή επιφάνεια είναι το κρίσιμο μέγεθος για την επαρκή κάθαρση</a:t>
            </a:r>
          </a:p>
          <a:p>
            <a:pPr>
              <a:buFontTx/>
              <a:buBlip>
                <a:blip r:embed="rId2"/>
              </a:buBlip>
            </a:pPr>
            <a:r>
              <a:rPr lang="el-GR" sz="2400">
                <a:solidFill>
                  <a:srgbClr val="002060"/>
                </a:solidFill>
                <a:latin typeface="Comic Sans MS" pitchFamily="66" charset="0"/>
              </a:rPr>
              <a:t>Σε καταστάσεις, όπως η περιτονίτιδα όταν η αγγείωση του περιτόναιου αυξάνεται πολύ λόγω φλεγμονής, η δραστική επιφάνεια του περιτόναιου αυξάνεται ανάλογα</a:t>
            </a:r>
          </a:p>
          <a:p>
            <a:pPr>
              <a:buFontTx/>
              <a:buBlip>
                <a:blip r:embed="rId2"/>
              </a:buBlip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490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09" y="1052736"/>
            <a:ext cx="8763000" cy="470898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Φυσιολογία της περιτοναϊκής μεταφοράς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800" dirty="0">
              <a:solidFill>
                <a:srgbClr val="002060"/>
              </a:solidFill>
              <a:latin typeface="Comic Sans MS" pitchFamily="66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Διάχυση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Υπερδιήθηση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Απορρόφηση υγρών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>
              <a:solidFill>
                <a:srgbClr val="002060"/>
              </a:solidFill>
              <a:latin typeface="Comic Sans MS" pitchFamily="66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Μεταφορά ουσιών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Διάχυση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(diffusion)</a:t>
            </a:r>
            <a:endParaRPr lang="el-GR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Συναπαγωγή (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convection)</a:t>
            </a:r>
          </a:p>
        </p:txBody>
      </p:sp>
    </p:spTree>
    <p:extLst>
      <p:ext uri="{BB962C8B-B14F-4D97-AF65-F5344CB8AC3E}">
        <p14:creationId xmlns:p14="http://schemas.microsoft.com/office/powerpoint/2010/main" val="87894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850" y="981075"/>
            <a:ext cx="8569325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Διάχυση:</a:t>
            </a:r>
            <a:r>
              <a:rPr lang="el-GR" sz="32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sz="3200" dirty="0">
                <a:solidFill>
                  <a:srgbClr val="002060"/>
                </a:solidFill>
                <a:latin typeface="Comic Sans MS" pitchFamily="66" charset="0"/>
              </a:rPr>
              <a:t>μεταφορά διαλυτών ουσιών μέσα από μια ημι-διαπερατή μεμβράνη.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200" b="1" dirty="0">
                <a:solidFill>
                  <a:srgbClr val="002060"/>
                </a:solidFill>
                <a:latin typeface="Comic Sans MS" pitchFamily="66" charset="0"/>
              </a:rPr>
              <a:t>Κινητήρια δύναμη: </a:t>
            </a:r>
            <a:r>
              <a:rPr lang="el-GR" sz="3200" dirty="0">
                <a:solidFill>
                  <a:srgbClr val="002060"/>
                </a:solidFill>
                <a:latin typeface="Comic Sans MS" pitchFamily="66" charset="0"/>
              </a:rPr>
              <a:t>η </a:t>
            </a:r>
            <a:r>
              <a:rPr lang="el-GR" sz="3200" dirty="0">
                <a:solidFill>
                  <a:srgbClr val="FF0000"/>
                </a:solidFill>
                <a:latin typeface="Comic Sans MS" pitchFamily="66" charset="0"/>
              </a:rPr>
              <a:t>διαφορά συγκέντρωσης</a:t>
            </a:r>
            <a:r>
              <a:rPr lang="el-GR" sz="3200" dirty="0">
                <a:solidFill>
                  <a:srgbClr val="002060"/>
                </a:solidFill>
                <a:latin typeface="Comic Sans MS" pitchFamily="66" charset="0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200" dirty="0">
                <a:solidFill>
                  <a:srgbClr val="002060"/>
                </a:solidFill>
                <a:latin typeface="Comic Sans MS" pitchFamily="66" charset="0"/>
              </a:rPr>
              <a:t>Το φαινόμενο σταματάει όταν η διαφορά συγκέντρωσης μηδενιστεί.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2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Διάχυση στη περιτοναϊκή κάθαρση: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3200" dirty="0">
                <a:solidFill>
                  <a:srgbClr val="002060"/>
                </a:solidFill>
                <a:latin typeface="Comic Sans MS" pitchFamily="66" charset="0"/>
              </a:rPr>
              <a:t>ουραιμικών ουσιών και Κ </a:t>
            </a:r>
            <a:r>
              <a:rPr lang="el-GR" sz="3200" i="1" dirty="0">
                <a:solidFill>
                  <a:srgbClr val="002060"/>
                </a:solidFill>
                <a:latin typeface="Comic Sans MS" pitchFamily="66" charset="0"/>
              </a:rPr>
              <a:t>προς το διάλυμα</a:t>
            </a:r>
            <a:endParaRPr lang="en-US" sz="3200" i="1" dirty="0">
              <a:solidFill>
                <a:srgbClr val="002060"/>
              </a:solidFill>
              <a:latin typeface="Comic Sans MS" pitchFamily="66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3200" dirty="0">
                <a:solidFill>
                  <a:srgbClr val="002060"/>
                </a:solidFill>
                <a:latin typeface="Comic Sans MS" pitchFamily="66" charset="0"/>
              </a:rPr>
              <a:t> γλυκόζης, γαλακτικού, Η</a:t>
            </a:r>
            <a:r>
              <a:rPr lang="en-US" sz="3200" dirty="0">
                <a:solidFill>
                  <a:srgbClr val="002060"/>
                </a:solidFill>
                <a:latin typeface="Comic Sans MS" pitchFamily="66" charset="0"/>
              </a:rPr>
              <a:t>CO3 </a:t>
            </a:r>
            <a:r>
              <a:rPr lang="el-GR" sz="3200" i="1" dirty="0">
                <a:solidFill>
                  <a:srgbClr val="002060"/>
                </a:solidFill>
                <a:latin typeface="Comic Sans MS" pitchFamily="66" charset="0"/>
              </a:rPr>
              <a:t>προς το αίμα</a:t>
            </a:r>
            <a:endParaRPr lang="el-GR" sz="32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1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>
            <a:spLocks noChangeArrowheads="1"/>
          </p:cNvSpPr>
          <p:nvPr/>
        </p:nvSpPr>
        <p:spPr bwMode="auto">
          <a:xfrm>
            <a:off x="395288" y="14288"/>
            <a:ext cx="8280400" cy="670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el-GR" sz="3200">
                <a:solidFill>
                  <a:srgbClr val="002060"/>
                </a:solidFill>
                <a:latin typeface="Comic Sans MS" pitchFamily="66" charset="0"/>
              </a:rPr>
              <a:t>Εισαγωγή (ι)</a:t>
            </a:r>
          </a:p>
          <a:p>
            <a:endParaRPr lang="el-GR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Τι είναι η </a:t>
            </a:r>
            <a:r>
              <a:rPr lang="el-GR" sz="2000">
                <a:solidFill>
                  <a:srgbClr val="FF0000"/>
                </a:solidFill>
                <a:latin typeface="Comic Sans MS" pitchFamily="66" charset="0"/>
              </a:rPr>
              <a:t>Περιτοναϊκή Κάθαρση (Π.Κ.)</a:t>
            </a:r>
            <a:r>
              <a:rPr lang="en-US" sz="2000">
                <a:solidFill>
                  <a:srgbClr val="002060"/>
                </a:solidFill>
                <a:latin typeface="Comic Sans MS" pitchFamily="66" charset="0"/>
              </a:rPr>
              <a:t>;</a:t>
            </a:r>
          </a:p>
          <a:p>
            <a:pPr>
              <a:buFontTx/>
              <a:buBlip>
                <a:blip r:embed="rId2"/>
              </a:buBlip>
            </a:pPr>
            <a:r>
              <a:rPr lang="en-US" sz="200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Μια από τις τρεις μεθόδους εξω-νεφρικής κάθαρσης για την</a:t>
            </a:r>
            <a:r>
              <a:rPr lang="en-US" sz="200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υποκατάσταση της νεφρικής λειτουργίας σε ασθενείς με τελικό στάδιο Χρόνιας Νεφρικής Νόσου (ΧΝΝ)</a:t>
            </a:r>
            <a:endParaRPr lang="en-US" sz="200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en-US" sz="200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Η Π.Κ. είναι , ουσιαστικά, η </a:t>
            </a:r>
            <a:r>
              <a:rPr lang="el-GR" sz="2000">
                <a:solidFill>
                  <a:srgbClr val="FF0000"/>
                </a:solidFill>
                <a:latin typeface="Comic Sans MS" pitchFamily="66" charset="0"/>
              </a:rPr>
              <a:t>μεταφορά νερού και διαλυτών ουσιών μέσω μιας μεμβράνης (του περιτόναιου) </a:t>
            </a: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που χωρίζει δυο υγρά διαμερίσματα</a:t>
            </a:r>
          </a:p>
          <a:p>
            <a:pPr lvl="1">
              <a:buFontTx/>
              <a:buBlip>
                <a:blip r:embed="rId2"/>
              </a:buBlip>
            </a:pP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 α) </a:t>
            </a:r>
            <a:r>
              <a:rPr lang="el-GR" sz="2000">
                <a:solidFill>
                  <a:srgbClr val="FF0000"/>
                </a:solidFill>
                <a:latin typeface="Comic Sans MS" pitchFamily="66" charset="0"/>
              </a:rPr>
              <a:t>το αίμα</a:t>
            </a: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 των ουραιμικών ασθενών με τις υψηλές συγκεντρώσεις ουρίας, κρεατινίνης  και άλλων διαλυτών ουσιών που βρίσκεται μέσα </a:t>
            </a:r>
            <a:r>
              <a:rPr lang="el-GR" sz="2000">
                <a:solidFill>
                  <a:srgbClr val="FF0000"/>
                </a:solidFill>
                <a:latin typeface="Comic Sans MS" pitchFamily="66" charset="0"/>
              </a:rPr>
              <a:t>στα τριχοειδή του περιτόναιου </a:t>
            </a: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και</a:t>
            </a:r>
          </a:p>
          <a:p>
            <a:pPr lvl="1">
              <a:buFontTx/>
              <a:buBlip>
                <a:blip r:embed="rId2"/>
              </a:buBlip>
            </a:pP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000">
                <a:solidFill>
                  <a:srgbClr val="FF0000"/>
                </a:solidFill>
                <a:latin typeface="Comic Sans MS" pitchFamily="66" charset="0"/>
              </a:rPr>
              <a:t>το υδατικό διάλυμα </a:t>
            </a: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που εμείς διοχετεύουμε στην </a:t>
            </a:r>
            <a:r>
              <a:rPr lang="el-GR" sz="2000">
                <a:solidFill>
                  <a:srgbClr val="FF0000"/>
                </a:solidFill>
                <a:latin typeface="Comic Sans MS" pitchFamily="66" charset="0"/>
              </a:rPr>
              <a:t>περιτοναϊκή κοιλότητα</a:t>
            </a: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  και περιέχει μια σταθερή συγκέντρωση </a:t>
            </a:r>
            <a:r>
              <a:rPr lang="en-US" sz="2000">
                <a:solidFill>
                  <a:srgbClr val="002060"/>
                </a:solidFill>
                <a:latin typeface="Comic Sans MS" pitchFamily="66" charset="0"/>
              </a:rPr>
              <a:t>Na, Cl, </a:t>
            </a: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 γαλακτικού ή διττανθρακικών καθώς και γλυκόζη, σε διάφορες συγκεντρώσεις, που το κάνει υπερ-ωσμωτικό.</a:t>
            </a:r>
          </a:p>
          <a:p>
            <a:pPr>
              <a:buFontTx/>
              <a:buBlip>
                <a:blip r:embed="rId2"/>
              </a:buBlip>
            </a:pP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000">
                <a:solidFill>
                  <a:srgbClr val="FF0000"/>
                </a:solidFill>
                <a:latin typeface="Comic Sans MS" pitchFamily="66" charset="0"/>
              </a:rPr>
              <a:t>Τρεις διεργασίες μεταφοράς </a:t>
            </a: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συμβαίνουν ταυτόχρονα κατά τη διάρκεια της Π.Κ.: </a:t>
            </a:r>
          </a:p>
          <a:p>
            <a:pPr>
              <a:buFontTx/>
              <a:buBlip>
                <a:blip r:embed="rId2"/>
              </a:buBlip>
            </a:pPr>
            <a:r>
              <a:rPr lang="el-GR" sz="2000">
                <a:solidFill>
                  <a:srgbClr val="FF0000"/>
                </a:solidFill>
                <a:latin typeface="Comic Sans MS" pitchFamily="66" charset="0"/>
              </a:rPr>
              <a:t>διάχυση, </a:t>
            </a:r>
          </a:p>
          <a:p>
            <a:pPr>
              <a:buFontTx/>
              <a:buBlip>
                <a:blip r:embed="rId2"/>
              </a:buBlip>
            </a:pPr>
            <a:r>
              <a:rPr lang="el-GR" sz="2000">
                <a:solidFill>
                  <a:srgbClr val="FF0000"/>
                </a:solidFill>
                <a:latin typeface="Comic Sans MS" pitchFamily="66" charset="0"/>
              </a:rPr>
              <a:t>υπερδιήθηση και </a:t>
            </a:r>
          </a:p>
          <a:p>
            <a:pPr>
              <a:buFontTx/>
              <a:buBlip>
                <a:blip r:embed="rId2"/>
              </a:buBlip>
            </a:pPr>
            <a:r>
              <a:rPr lang="el-GR" sz="2000">
                <a:solidFill>
                  <a:srgbClr val="FF0000"/>
                </a:solidFill>
                <a:latin typeface="Comic Sans MS" pitchFamily="66" charset="0"/>
              </a:rPr>
              <a:t>απορρόφηση</a:t>
            </a:r>
          </a:p>
        </p:txBody>
      </p:sp>
    </p:spTree>
    <p:extLst>
      <p:ext uri="{BB962C8B-B14F-4D97-AF65-F5344CB8AC3E}">
        <p14:creationId xmlns:p14="http://schemas.microsoft.com/office/powerpoint/2010/main" val="225514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95288" y="684213"/>
            <a:ext cx="8497887" cy="54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el-GR" sz="3200">
                <a:solidFill>
                  <a:srgbClr val="002060"/>
                </a:solidFill>
                <a:latin typeface="Comic Sans MS" pitchFamily="66" charset="0"/>
              </a:rPr>
              <a:t>Εισαγωγή (ιι)</a:t>
            </a:r>
          </a:p>
          <a:p>
            <a:endParaRPr lang="el-GR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Η </a:t>
            </a:r>
            <a:r>
              <a:rPr lang="el-GR" sz="2000">
                <a:solidFill>
                  <a:srgbClr val="FF0000"/>
                </a:solidFill>
                <a:latin typeface="Comic Sans MS" pitchFamily="66" charset="0"/>
              </a:rPr>
              <a:t>ποσότητα της κάθαρσης και των υγρών </a:t>
            </a: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που θα απομακρυνθούν εξαρτάται από τον </a:t>
            </a:r>
            <a:r>
              <a:rPr lang="el-GR" sz="2000">
                <a:solidFill>
                  <a:srgbClr val="FF0000"/>
                </a:solidFill>
                <a:latin typeface="Comic Sans MS" pitchFamily="66" charset="0"/>
              </a:rPr>
              <a:t>όγκο του διαλύματος </a:t>
            </a: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που διοχετεύουμε, </a:t>
            </a:r>
            <a:r>
              <a:rPr lang="el-GR" sz="2000">
                <a:solidFill>
                  <a:srgbClr val="FF0000"/>
                </a:solidFill>
                <a:latin typeface="Comic Sans MS" pitchFamily="66" charset="0"/>
              </a:rPr>
              <a:t>τη συχνότητα των αλλαγών</a:t>
            </a: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 και την την [κολλοειδο] </a:t>
            </a:r>
            <a:r>
              <a:rPr lang="el-GR" sz="2000">
                <a:solidFill>
                  <a:srgbClr val="FF0000"/>
                </a:solidFill>
                <a:latin typeface="Comic Sans MS" pitchFamily="66" charset="0"/>
              </a:rPr>
              <a:t>οσμωτικότητα</a:t>
            </a: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 του περιτοναϊκού διαλύματος</a:t>
            </a:r>
          </a:p>
          <a:p>
            <a:pPr>
              <a:buFontTx/>
              <a:buBlip>
                <a:blip r:embed="rId2"/>
              </a:buBlip>
            </a:pP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Η Χρόνια Περιτοναϊκή Κάθαρση εφαρμόζεται με δυο μορφές</a:t>
            </a:r>
          </a:p>
          <a:p>
            <a:pPr>
              <a:buFontTx/>
              <a:buBlip>
                <a:blip r:embed="rId2"/>
              </a:buBlip>
            </a:pP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Ως </a:t>
            </a:r>
            <a:r>
              <a:rPr lang="el-GR" sz="2000">
                <a:solidFill>
                  <a:srgbClr val="FF0000"/>
                </a:solidFill>
                <a:latin typeface="Comic Sans MS" pitchFamily="66" charset="0"/>
              </a:rPr>
              <a:t>Συνεχής Φορητή Π. Κ. </a:t>
            </a: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[ </a:t>
            </a:r>
            <a:r>
              <a:rPr lang="el-GR" sz="2000">
                <a:solidFill>
                  <a:srgbClr val="FF0000"/>
                </a:solidFill>
                <a:latin typeface="Comic Sans MS" pitchFamily="66" charset="0"/>
              </a:rPr>
              <a:t>Σ.Φ.Π.Κ.]</a:t>
            </a: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(</a:t>
            </a:r>
            <a:r>
              <a:rPr lang="en-US" sz="2000">
                <a:solidFill>
                  <a:srgbClr val="002060"/>
                </a:solidFill>
                <a:latin typeface="Comic Sans MS" pitchFamily="66" charset="0"/>
              </a:rPr>
              <a:t>Continuous Ambulatory Peritoneal Dialysis, </a:t>
            </a: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CAPD</a:t>
            </a:r>
            <a:r>
              <a:rPr lang="en-US" sz="2000">
                <a:solidFill>
                  <a:srgbClr val="002060"/>
                </a:solidFill>
                <a:latin typeface="Comic Sans MS" pitchFamily="66" charset="0"/>
              </a:rPr>
              <a:t>): </a:t>
            </a: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4-6 χειροκίνητες αλλαγές </a:t>
            </a:r>
            <a:r>
              <a:rPr lang="en-US" sz="200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2-2.5 </a:t>
            </a:r>
            <a:r>
              <a:rPr lang="en-US" sz="2000">
                <a:solidFill>
                  <a:srgbClr val="002060"/>
                </a:solidFill>
                <a:latin typeface="Comic Sans MS" pitchFamily="66" charset="0"/>
              </a:rPr>
              <a:t>lit </a:t>
            </a: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διαλύματος με παραμονή στην περιτοναϊκή κοιλότητα από 4-6 ώρες, καθημερινά</a:t>
            </a:r>
            <a:r>
              <a:rPr lang="en-US" sz="2000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  <a:p>
            <a:pPr>
              <a:buFontTx/>
              <a:buBlip>
                <a:blip r:embed="rId2"/>
              </a:buBlip>
            </a:pP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Και ως </a:t>
            </a:r>
            <a:r>
              <a:rPr lang="el-GR" sz="2000">
                <a:solidFill>
                  <a:srgbClr val="FF0000"/>
                </a:solidFill>
                <a:latin typeface="Comic Sans MS" pitchFamily="66" charset="0"/>
              </a:rPr>
              <a:t>Αυτοματοποιημένη Π. Κ. [Α.Π.Κ.] </a:t>
            </a: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(</a:t>
            </a:r>
            <a:r>
              <a:rPr lang="en-US" sz="2000">
                <a:solidFill>
                  <a:srgbClr val="002060"/>
                </a:solidFill>
                <a:latin typeface="Comic Sans MS" pitchFamily="66" charset="0"/>
              </a:rPr>
              <a:t>Automated Peritoneal Dialysis, </a:t>
            </a: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APD</a:t>
            </a:r>
            <a:r>
              <a:rPr lang="en-US" sz="2000">
                <a:solidFill>
                  <a:srgbClr val="002060"/>
                </a:solidFill>
                <a:latin typeface="Comic Sans MS" pitchFamily="66" charset="0"/>
              </a:rPr>
              <a:t>)</a:t>
            </a: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: 3-10 αλλαγές ποικίλου όγκου περιτοναϊκού διαλύματος σε διάστημα 8-10 ωρών</a:t>
            </a:r>
            <a:r>
              <a:rPr lang="el-GR" sz="2000">
                <a:solidFill>
                  <a:srgbClr val="FF0000"/>
                </a:solidFill>
                <a:latin typeface="Comic Sans MS" pitchFamily="66" charset="0"/>
              </a:rPr>
              <a:t>, κατά την διάρκεια της νύχτας, με τη βοήθεια ενός μηχανήματος</a:t>
            </a: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 [αυτοματοποιημένος </a:t>
            </a:r>
            <a:r>
              <a:rPr lang="en-US" sz="2000">
                <a:solidFill>
                  <a:srgbClr val="002060"/>
                </a:solidFill>
                <a:latin typeface="Comic Sans MS" pitchFamily="66" charset="0"/>
              </a:rPr>
              <a:t>cycler]. </a:t>
            </a: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Κατά την διάρκεια της ημέρας ο ασθενής μένει , συνήθως, με μια ποσότητα διαλύματος στην περιτοναϊκή κοιλότητα που αδειάζει πριν συνδεθεί με το μηχάνημα το βράδυ</a:t>
            </a:r>
          </a:p>
        </p:txBody>
      </p:sp>
    </p:spTree>
    <p:extLst>
      <p:ext uri="{BB962C8B-B14F-4D97-AF65-F5344CB8AC3E}">
        <p14:creationId xmlns:p14="http://schemas.microsoft.com/office/powerpoint/2010/main" val="313224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 txBox="1">
            <a:spLocks/>
          </p:cNvSpPr>
          <p:nvPr/>
        </p:nvSpPr>
        <p:spPr>
          <a:xfrm>
            <a:off x="152400" y="1600200"/>
            <a:ext cx="4343400" cy="28194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	Η μέθοδος της Π.Κ. στηρίζεται στην φυσιολογική λειτουργία του περιτοναίου σαν ημιδιαπερατής μεμβράνης. 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l-GR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grpSp>
        <p:nvGrpSpPr>
          <p:cNvPr id="9219" name="Group 18"/>
          <p:cNvGrpSpPr>
            <a:grpSpLocks/>
          </p:cNvGrpSpPr>
          <p:nvPr/>
        </p:nvGrpSpPr>
        <p:grpSpPr bwMode="auto">
          <a:xfrm>
            <a:off x="4648200" y="352425"/>
            <a:ext cx="4038600" cy="6276975"/>
            <a:chOff x="6000756" y="209573"/>
            <a:chExt cx="4191000" cy="6505575"/>
          </a:xfrm>
        </p:grpSpPr>
        <p:pic>
          <p:nvPicPr>
            <p:cNvPr id="4" name="Picture 3" descr="PD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000756" y="209573"/>
              <a:ext cx="4191000" cy="6505575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</p:pic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6715730" y="2072069"/>
              <a:ext cx="1284976" cy="860500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1200" dirty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  <a:t>κατάλληλο διάλυμα γλυκόζης και ηλεκτρολυτών</a:t>
              </a:r>
            </a:p>
          </p:txBody>
        </p:sp>
        <p:sp>
          <p:nvSpPr>
            <p:cNvPr id="6" name="Chord 5"/>
            <p:cNvSpPr/>
            <p:nvPr/>
          </p:nvSpPr>
          <p:spPr>
            <a:xfrm rot="21192130">
              <a:off x="8588831" y="2847013"/>
              <a:ext cx="1143300" cy="2214594"/>
            </a:xfrm>
            <a:prstGeom prst="chord">
              <a:avLst>
                <a:gd name="adj1" fmla="val 3206008"/>
                <a:gd name="adj2" fmla="val 1834138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7" name="Chord 6"/>
            <p:cNvSpPr>
              <a:spLocks noChangeAspect="1"/>
            </p:cNvSpPr>
            <p:nvPr/>
          </p:nvSpPr>
          <p:spPr>
            <a:xfrm rot="21192130">
              <a:off x="8620131" y="2912826"/>
              <a:ext cx="1065872" cy="2063225"/>
            </a:xfrm>
            <a:prstGeom prst="chord">
              <a:avLst>
                <a:gd name="adj1" fmla="val 3206008"/>
                <a:gd name="adj2" fmla="val 18341384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endParaRPr>
            </a:p>
          </p:txBody>
        </p:sp>
      </p:grpSp>
      <p:sp>
        <p:nvSpPr>
          <p:cNvPr id="8" name="Chord 7"/>
          <p:cNvSpPr>
            <a:spLocks noChangeAspect="1"/>
          </p:cNvSpPr>
          <p:nvPr/>
        </p:nvSpPr>
        <p:spPr>
          <a:xfrm rot="21192130">
            <a:off x="7124700" y="2887663"/>
            <a:ext cx="1108075" cy="2125662"/>
          </a:xfrm>
          <a:prstGeom prst="chord">
            <a:avLst>
              <a:gd name="adj1" fmla="val 3206008"/>
              <a:gd name="adj2" fmla="val 18341384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48200" y="5334000"/>
            <a:ext cx="1066800" cy="1260475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48200" y="838200"/>
            <a:ext cx="1000125" cy="1214438"/>
          </a:xfrm>
          <a:prstGeom prst="roundRect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grpSp>
        <p:nvGrpSpPr>
          <p:cNvPr id="11" name="Group 19"/>
          <p:cNvGrpSpPr>
            <a:grpSpLocks/>
          </p:cNvGrpSpPr>
          <p:nvPr/>
        </p:nvGrpSpPr>
        <p:grpSpPr bwMode="auto">
          <a:xfrm>
            <a:off x="4648200" y="609600"/>
            <a:ext cx="1000125" cy="1524000"/>
            <a:chOff x="1357286" y="5429264"/>
            <a:chExt cx="936000" cy="928695"/>
          </a:xfrm>
        </p:grpSpPr>
        <p:sp>
          <p:nvSpPr>
            <p:cNvPr id="12" name="Rounded Rectangle 11"/>
            <p:cNvSpPr/>
            <p:nvPr/>
          </p:nvSpPr>
          <p:spPr>
            <a:xfrm>
              <a:off x="1357286" y="5429264"/>
              <a:ext cx="928572" cy="928695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357286" y="5429264"/>
              <a:ext cx="936000" cy="28538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973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Users\makis\AppData\Roaming\PixelMetrics\CaptureWiz\LastCaptures\2007-08-03_02-10-08-834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251521" y="3284984"/>
            <a:ext cx="3240359" cy="3383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3" name="Picture 10" descr="01_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068638"/>
            <a:ext cx="45116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4 - TextBox"/>
          <p:cNvSpPr txBox="1">
            <a:spLocks noChangeArrowheads="1"/>
          </p:cNvSpPr>
          <p:nvPr/>
        </p:nvSpPr>
        <p:spPr bwMode="auto">
          <a:xfrm>
            <a:off x="2700338" y="260350"/>
            <a:ext cx="5024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el-GR" sz="2800">
                <a:solidFill>
                  <a:srgbClr val="002060"/>
                </a:solidFill>
                <a:latin typeface="Comic Sans MS" pitchFamily="66" charset="0"/>
              </a:rPr>
              <a:t>Ανατομική του περιτόναιου (ι)</a:t>
            </a:r>
          </a:p>
        </p:txBody>
      </p:sp>
      <p:sp>
        <p:nvSpPr>
          <p:cNvPr id="10245" name="5 - TextBox"/>
          <p:cNvSpPr txBox="1">
            <a:spLocks noChangeArrowheads="1"/>
          </p:cNvSpPr>
          <p:nvPr/>
        </p:nvSpPr>
        <p:spPr bwMode="auto">
          <a:xfrm>
            <a:off x="971550" y="1196975"/>
            <a:ext cx="72723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Η </a:t>
            </a:r>
            <a:r>
              <a:rPr lang="el-GR" sz="2000">
                <a:solidFill>
                  <a:srgbClr val="C00000"/>
                </a:solidFill>
                <a:latin typeface="Comic Sans MS" pitchFamily="66" charset="0"/>
              </a:rPr>
              <a:t>περιτοναϊκή κοιλότητα </a:t>
            </a: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βρίσκεται ανάμεσα στα δυο φύλλα του περιτόναιου, το </a:t>
            </a:r>
            <a:r>
              <a:rPr lang="el-GR" sz="2000">
                <a:solidFill>
                  <a:srgbClr val="FF0000"/>
                </a:solidFill>
                <a:latin typeface="Comic Sans MS" pitchFamily="66" charset="0"/>
              </a:rPr>
              <a:t>σπλαχνικό (</a:t>
            </a: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visceral)</a:t>
            </a:r>
            <a:r>
              <a:rPr lang="el-GR" sz="200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που καλύπτει τα σπλάχνα και το </a:t>
            </a:r>
            <a:r>
              <a:rPr lang="el-GR" sz="2000" b="1">
                <a:solidFill>
                  <a:srgbClr val="002060"/>
                </a:solidFill>
                <a:latin typeface="Comic Sans MS" pitchFamily="66" charset="0"/>
              </a:rPr>
              <a:t>τοιχωματικό</a:t>
            </a:r>
            <a:r>
              <a:rPr lang="en-US" sz="2000" b="1">
                <a:solidFill>
                  <a:srgbClr val="002060"/>
                </a:solidFill>
                <a:latin typeface="Comic Sans MS" pitchFamily="66" charset="0"/>
              </a:rPr>
              <a:t> (parietal)</a:t>
            </a:r>
            <a:r>
              <a:rPr lang="el-GR" sz="2000" b="1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που επενδύει τα κοιλιακά τοιχώματα</a:t>
            </a:r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rot="5400000">
            <a:off x="1187450" y="2349501"/>
            <a:ext cx="2808287" cy="1655762"/>
          </a:xfrm>
          <a:prstGeom prst="straightConnector1">
            <a:avLst/>
          </a:prstGeom>
          <a:ln w="19050">
            <a:solidFill>
              <a:srgbClr val="00206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 rot="16200000" flipH="1">
            <a:off x="2628900" y="2636838"/>
            <a:ext cx="3959225" cy="2232025"/>
          </a:xfrm>
          <a:prstGeom prst="straightConnector1">
            <a:avLst/>
          </a:prstGeom>
          <a:ln w="19050">
            <a:solidFill>
              <a:srgbClr val="00206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ύγραμμο βέλος σύνδεσης"/>
          <p:cNvCxnSpPr/>
          <p:nvPr/>
        </p:nvCxnSpPr>
        <p:spPr>
          <a:xfrm rot="5400000">
            <a:off x="504031" y="2961482"/>
            <a:ext cx="3743325" cy="2087562"/>
          </a:xfrm>
          <a:prstGeom prst="straightConnector1">
            <a:avLst/>
          </a:prstGeom>
          <a:ln w="19050">
            <a:solidFill>
              <a:srgbClr val="00206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- Ευθύγραμμο βέλος σύνδεσης"/>
          <p:cNvCxnSpPr/>
          <p:nvPr/>
        </p:nvCxnSpPr>
        <p:spPr>
          <a:xfrm rot="16200000" flipH="1">
            <a:off x="2879725" y="2817813"/>
            <a:ext cx="3671888" cy="2303462"/>
          </a:xfrm>
          <a:prstGeom prst="straightConnector1">
            <a:avLst/>
          </a:prstGeom>
          <a:ln w="19050">
            <a:solidFill>
              <a:srgbClr val="00206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- Ευθύγραμμο βέλος σύνδεσης"/>
          <p:cNvCxnSpPr/>
          <p:nvPr/>
        </p:nvCxnSpPr>
        <p:spPr>
          <a:xfrm rot="5400000">
            <a:off x="-107950" y="2852738"/>
            <a:ext cx="3743325" cy="1152525"/>
          </a:xfrm>
          <a:prstGeom prst="straightConnector1">
            <a:avLst/>
          </a:prstGeom>
          <a:ln w="19050">
            <a:solidFill>
              <a:srgbClr val="00206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- Ευθύγραμμο βέλος σύνδεσης"/>
          <p:cNvCxnSpPr/>
          <p:nvPr/>
        </p:nvCxnSpPr>
        <p:spPr>
          <a:xfrm rot="16200000" flipH="1">
            <a:off x="2447925" y="1736726"/>
            <a:ext cx="4321175" cy="3816350"/>
          </a:xfrm>
          <a:prstGeom prst="straightConnector1">
            <a:avLst/>
          </a:prstGeom>
          <a:ln w="19050">
            <a:solidFill>
              <a:srgbClr val="00206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2" name="32 - TextBox"/>
          <p:cNvSpPr txBox="1">
            <a:spLocks noChangeArrowheads="1"/>
          </p:cNvSpPr>
          <p:nvPr/>
        </p:nvSpPr>
        <p:spPr bwMode="auto">
          <a:xfrm>
            <a:off x="971550" y="1196975"/>
            <a:ext cx="72723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Η </a:t>
            </a:r>
            <a:r>
              <a:rPr lang="el-GR" sz="2000">
                <a:solidFill>
                  <a:srgbClr val="FF0000"/>
                </a:solidFill>
                <a:latin typeface="Comic Sans MS" pitchFamily="66" charset="0"/>
              </a:rPr>
              <a:t>περιτοναϊκή κοιλότητα </a:t>
            </a: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βρίσκεται ανάμεσα στα δυο φύλλα του περιτόναιου, το </a:t>
            </a:r>
            <a:r>
              <a:rPr lang="el-GR" sz="2000">
                <a:solidFill>
                  <a:srgbClr val="FF0000"/>
                </a:solidFill>
                <a:latin typeface="Comic Sans MS" pitchFamily="66" charset="0"/>
              </a:rPr>
              <a:t>σπλαχνικό (</a:t>
            </a: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visceral)</a:t>
            </a:r>
            <a:r>
              <a:rPr lang="el-GR" sz="200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που καλύπτει τα σπλάχνα και το </a:t>
            </a:r>
            <a:r>
              <a:rPr lang="el-GR" sz="2000" b="1">
                <a:solidFill>
                  <a:srgbClr val="FF0000"/>
                </a:solidFill>
                <a:latin typeface="Comic Sans MS" pitchFamily="66" charset="0"/>
              </a:rPr>
              <a:t>τοιχωματικό</a:t>
            </a:r>
            <a:r>
              <a:rPr lang="en-US" sz="2000" b="1">
                <a:solidFill>
                  <a:srgbClr val="FF0000"/>
                </a:solidFill>
                <a:latin typeface="Comic Sans MS" pitchFamily="66" charset="0"/>
              </a:rPr>
              <a:t> (parietal)</a:t>
            </a:r>
            <a:r>
              <a:rPr lang="el-GR" sz="2000" b="1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που επενδύει τα κοιλιακά τοιχώματα</a:t>
            </a:r>
          </a:p>
        </p:txBody>
      </p:sp>
    </p:spTree>
    <p:extLst>
      <p:ext uri="{BB962C8B-B14F-4D97-AF65-F5344CB8AC3E}">
        <p14:creationId xmlns:p14="http://schemas.microsoft.com/office/powerpoint/2010/main" val="310747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Users\makis\AppData\Roaming\PixelMetrics\CaptureWiz\LastCaptures\2007-08-03_02-10-08-834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1043608" y="4509120"/>
            <a:ext cx="2016223" cy="2087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7" name="Picture 10" descr="01_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508500"/>
            <a:ext cx="28797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3 - TextBox"/>
          <p:cNvSpPr txBox="1">
            <a:spLocks noChangeArrowheads="1"/>
          </p:cNvSpPr>
          <p:nvPr/>
        </p:nvSpPr>
        <p:spPr bwMode="auto">
          <a:xfrm>
            <a:off x="2484438" y="260350"/>
            <a:ext cx="5024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el-GR" sz="2800">
                <a:solidFill>
                  <a:srgbClr val="002060"/>
                </a:solidFill>
                <a:latin typeface="Comic Sans MS" pitchFamily="66" charset="0"/>
              </a:rPr>
              <a:t>Ανατομική του περιτόναιου (ιι)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50825" y="981075"/>
            <a:ext cx="8713788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000" b="1">
                <a:solidFill>
                  <a:srgbClr val="FF0000"/>
                </a:solidFill>
                <a:latin typeface="Comic Sans MS" pitchFamily="66" charset="0"/>
              </a:rPr>
              <a:t>σπλαχνικό περιτόναιο </a:t>
            </a:r>
            <a:r>
              <a:rPr lang="en-US" sz="2000">
                <a:solidFill>
                  <a:srgbClr val="002060"/>
                </a:solidFill>
                <a:latin typeface="Comic Sans MS" pitchFamily="66" charset="0"/>
              </a:rPr>
              <a:t>80%</a:t>
            </a: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 της συνολικής επιφάνειας του περιτόναιου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•"/>
            </a:pPr>
            <a:r>
              <a:rPr lang="el-GR" sz="2000">
                <a:solidFill>
                  <a:srgbClr val="FF0000"/>
                </a:solidFill>
                <a:latin typeface="Comic Sans MS" pitchFamily="66" charset="0"/>
              </a:rPr>
              <a:t>αιμάτωση: </a:t>
            </a: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κοιλιακή και μεσεντέριες αρτηρίες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•"/>
            </a:pPr>
            <a:r>
              <a:rPr lang="el-GR" sz="2000">
                <a:solidFill>
                  <a:srgbClr val="FF0000"/>
                </a:solidFill>
                <a:latin typeface="Comic Sans MS" pitchFamily="66" charset="0"/>
              </a:rPr>
              <a:t>απαγωγή αίματος:</a:t>
            </a: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 πυλαία φλέβα</a:t>
            </a:r>
            <a:endParaRPr lang="el-GR" sz="2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50825" y="2205038"/>
            <a:ext cx="8713788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000" b="1">
                <a:solidFill>
                  <a:srgbClr val="FF0000"/>
                </a:solidFill>
                <a:latin typeface="Comic Sans MS" pitchFamily="66" charset="0"/>
              </a:rPr>
              <a:t>τοιχωματικό περιτόναιο </a:t>
            </a:r>
            <a:r>
              <a:rPr lang="en-US" sz="2000">
                <a:solidFill>
                  <a:srgbClr val="002060"/>
                </a:solidFill>
                <a:latin typeface="Comic Sans MS" pitchFamily="66" charset="0"/>
              </a:rPr>
              <a:t>20%</a:t>
            </a:r>
            <a:r>
              <a:rPr lang="el-GR" sz="200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της συνολικής επιφάνειας του περιτόναιου</a:t>
            </a:r>
            <a:endParaRPr lang="el-GR" sz="2000">
              <a:solidFill>
                <a:srgbClr val="FF0000"/>
              </a:solidFill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•"/>
            </a:pPr>
            <a:r>
              <a:rPr lang="el-GR" sz="2000">
                <a:solidFill>
                  <a:srgbClr val="FF0000"/>
                </a:solidFill>
                <a:latin typeface="Comic Sans MS" pitchFamily="66" charset="0"/>
              </a:rPr>
              <a:t>αιμάτωση: </a:t>
            </a: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περισπώμενες, οσφυϊκές, μεσοπλεύριες και επιγάστριες αρτηρίες</a:t>
            </a:r>
            <a:r>
              <a:rPr lang="el-GR" sz="2000">
                <a:solidFill>
                  <a:srgbClr val="FF0000"/>
                </a:solidFill>
                <a:latin typeface="Comic Sans MS" pitchFamily="66" charset="0"/>
              </a:rPr>
              <a:t>, 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•"/>
            </a:pPr>
            <a:r>
              <a:rPr lang="el-GR" sz="2000">
                <a:solidFill>
                  <a:srgbClr val="FF0000"/>
                </a:solidFill>
                <a:latin typeface="Comic Sans MS" pitchFamily="66" charset="0"/>
              </a:rPr>
              <a:t>απαγωγή αίματος: </a:t>
            </a: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κάτω κοίλη φλέβα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•"/>
            </a:pP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ΘΕΩΡΕΙΤΑΙ ΠΙΟ ΣΗΜΑΝΤΙΚΟ ΓΙΑ ΤΗΝ ΠΕΡΙΤΟΝΑΪΚΗ ΚΑΘΑΡΣΗ</a:t>
            </a:r>
          </a:p>
        </p:txBody>
      </p:sp>
    </p:spTree>
    <p:extLst>
      <p:ext uri="{BB962C8B-B14F-4D97-AF65-F5344CB8AC3E}">
        <p14:creationId xmlns:p14="http://schemas.microsoft.com/office/powerpoint/2010/main" val="402807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- Ορθογώνιο"/>
          <p:cNvSpPr>
            <a:spLocks noChangeArrowheads="1"/>
          </p:cNvSpPr>
          <p:nvPr/>
        </p:nvSpPr>
        <p:spPr bwMode="auto">
          <a:xfrm>
            <a:off x="1979613" y="188913"/>
            <a:ext cx="599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l-GR" sz="3200">
                <a:solidFill>
                  <a:srgbClr val="002060"/>
                </a:solidFill>
                <a:latin typeface="Comic Sans MS" pitchFamily="66" charset="0"/>
              </a:rPr>
              <a:t>Ανατομική του περιτόναιου (ιιι)</a:t>
            </a:r>
          </a:p>
        </p:txBody>
      </p:sp>
      <p:pic>
        <p:nvPicPr>
          <p:cNvPr id="3" name="Picture 2" descr="X11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412875"/>
            <a:ext cx="7359650" cy="4484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087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- Ορθογώνιο"/>
          <p:cNvSpPr>
            <a:spLocks noChangeArrowheads="1"/>
          </p:cNvSpPr>
          <p:nvPr/>
        </p:nvSpPr>
        <p:spPr bwMode="auto">
          <a:xfrm>
            <a:off x="1979613" y="188913"/>
            <a:ext cx="556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l-GR" sz="3200">
                <a:solidFill>
                  <a:srgbClr val="002060"/>
                </a:solidFill>
                <a:latin typeface="Comic Sans MS" pitchFamily="66" charset="0"/>
              </a:rPr>
              <a:t>Ιστολογία του περιτόναιου (ι)</a:t>
            </a:r>
          </a:p>
        </p:txBody>
      </p:sp>
      <p:grpSp>
        <p:nvGrpSpPr>
          <p:cNvPr id="13315" name="Group 11"/>
          <p:cNvGrpSpPr>
            <a:grpSpLocks/>
          </p:cNvGrpSpPr>
          <p:nvPr/>
        </p:nvGrpSpPr>
        <p:grpSpPr bwMode="auto">
          <a:xfrm>
            <a:off x="323850" y="1458913"/>
            <a:ext cx="8496300" cy="4960937"/>
            <a:chOff x="698500" y="1428750"/>
            <a:chExt cx="8945563" cy="4960938"/>
          </a:xfrm>
        </p:grpSpPr>
        <p:pic>
          <p:nvPicPr>
            <p:cNvPr id="6" name="Picture 5" descr="Resistpm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98500" y="1428750"/>
              <a:ext cx="8945563" cy="49609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Rectangle 89"/>
            <p:cNvSpPr/>
            <p:nvPr/>
          </p:nvSpPr>
          <p:spPr>
            <a:xfrm>
              <a:off x="8858485" y="3786187"/>
              <a:ext cx="357689" cy="114300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 kern="0">
                <a:solidFill>
                  <a:sysClr val="window" lastClr="FFFFFF"/>
                </a:solidFill>
                <a:latin typeface="Comic Sans MS"/>
              </a:endParaRPr>
            </a:p>
          </p:txBody>
        </p:sp>
      </p:grpSp>
      <p:sp>
        <p:nvSpPr>
          <p:cNvPr id="8" name="7 - TextBox"/>
          <p:cNvSpPr txBox="1"/>
          <p:nvPr/>
        </p:nvSpPr>
        <p:spPr>
          <a:xfrm>
            <a:off x="6732588" y="4076700"/>
            <a:ext cx="1677987" cy="4619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 err="1">
                <a:solidFill>
                  <a:srgbClr val="FF0000"/>
                </a:solidFill>
                <a:latin typeface="Comic Sans MS" pitchFamily="66" charset="0"/>
              </a:rPr>
              <a:t>Μεσοθήλιο</a:t>
            </a:r>
            <a:endParaRPr lang="el-GR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4284663" y="5445125"/>
            <a:ext cx="2278062" cy="4619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>
                <a:solidFill>
                  <a:srgbClr val="FF0000"/>
                </a:solidFill>
                <a:latin typeface="Comic Sans MS" pitchFamily="66" charset="0"/>
              </a:rPr>
              <a:t>Διάμεσος ιστός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2916238" y="3141663"/>
            <a:ext cx="1871662" cy="4603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>
                <a:solidFill>
                  <a:srgbClr val="FF0000"/>
                </a:solidFill>
                <a:latin typeface="Comic Sans MS" pitchFamily="66" charset="0"/>
              </a:rPr>
              <a:t>Τριχοειδή</a:t>
            </a:r>
          </a:p>
        </p:txBody>
      </p:sp>
    </p:spTree>
    <p:extLst>
      <p:ext uri="{BB962C8B-B14F-4D97-AF65-F5344CB8AC3E}">
        <p14:creationId xmlns:p14="http://schemas.microsoft.com/office/powerpoint/2010/main" val="283358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Ορθογώνιο"/>
          <p:cNvSpPr>
            <a:spLocks noChangeArrowheads="1"/>
          </p:cNvSpPr>
          <p:nvPr/>
        </p:nvSpPr>
        <p:spPr bwMode="auto">
          <a:xfrm>
            <a:off x="1979613" y="188913"/>
            <a:ext cx="56784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l-GR" sz="3200">
                <a:solidFill>
                  <a:srgbClr val="002060"/>
                </a:solidFill>
                <a:latin typeface="Comic Sans MS" pitchFamily="66" charset="0"/>
              </a:rPr>
              <a:t>Ιστολογία του περιτόναιου (ιι)</a:t>
            </a:r>
          </a:p>
        </p:txBody>
      </p:sp>
      <p:pic>
        <p:nvPicPr>
          <p:cNvPr id="14339" name="Picture 4" descr="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33600"/>
            <a:ext cx="6192837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- TextBox"/>
          <p:cNvSpPr txBox="1"/>
          <p:nvPr/>
        </p:nvSpPr>
        <p:spPr>
          <a:xfrm>
            <a:off x="5652120" y="2564904"/>
            <a:ext cx="3271793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err="1">
                <a:latin typeface="Comic Sans MS" pitchFamily="66" charset="0"/>
              </a:rPr>
              <a:t>Μικρολάχνες</a:t>
            </a:r>
            <a:r>
              <a:rPr lang="el-GR" dirty="0">
                <a:latin typeface="Comic Sans MS" pitchFamily="66" charset="0"/>
              </a:rPr>
              <a:t> : ↑ την επιφάνεια του περιτόναιου από 1-2 </a:t>
            </a:r>
            <a:r>
              <a:rPr lang="en-US" dirty="0">
                <a:latin typeface="Comic Sans MS" pitchFamily="66" charset="0"/>
              </a:rPr>
              <a:t>m</a:t>
            </a:r>
            <a:r>
              <a:rPr lang="en-US" baseline="30000" dirty="0">
                <a:latin typeface="Comic Sans MS" pitchFamily="66" charset="0"/>
              </a:rPr>
              <a:t>2 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l-GR" dirty="0">
                <a:latin typeface="Comic Sans MS" pitchFamily="66" charset="0"/>
              </a:rPr>
              <a:t>στα 40 </a:t>
            </a:r>
            <a:r>
              <a:rPr lang="en-US" dirty="0">
                <a:latin typeface="Comic Sans MS" pitchFamily="66" charset="0"/>
              </a:rPr>
              <a:t>m</a:t>
            </a:r>
            <a:r>
              <a:rPr lang="en-US" baseline="30000" dirty="0">
                <a:latin typeface="Comic Sans MS" pitchFamily="66" charset="0"/>
              </a:rPr>
              <a:t>2 </a:t>
            </a:r>
            <a:endParaRPr lang="el-GR" dirty="0">
              <a:latin typeface="Comic Sans MS" pitchFamily="66" charset="0"/>
            </a:endParaRPr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 rot="10800000" flipV="1">
            <a:off x="3924300" y="2924175"/>
            <a:ext cx="1655763" cy="10810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4" name="6 - Ορθογώνιο"/>
          <p:cNvSpPr>
            <a:spLocks noChangeArrowheads="1"/>
          </p:cNvSpPr>
          <p:nvPr/>
        </p:nvSpPr>
        <p:spPr bwMode="auto">
          <a:xfrm>
            <a:off x="3419475" y="1412875"/>
            <a:ext cx="1928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l-GR" sz="2800" b="1">
                <a:solidFill>
                  <a:srgbClr val="0070C0"/>
                </a:solidFill>
                <a:latin typeface="Comic Sans MS" pitchFamily="66" charset="0"/>
              </a:rPr>
              <a:t>Μεσοθήλιο</a:t>
            </a:r>
          </a:p>
        </p:txBody>
      </p:sp>
    </p:spTree>
    <p:extLst>
      <p:ext uri="{BB962C8B-B14F-4D97-AF65-F5344CB8AC3E}">
        <p14:creationId xmlns:p14="http://schemas.microsoft.com/office/powerpoint/2010/main" val="98650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</TotalTime>
  <Words>835</Words>
  <Application>Microsoft Office PowerPoint</Application>
  <PresentationFormat>On-screen Show (4:3)</PresentationFormat>
  <Paragraphs>92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Αρχές Περιτοναϊκής Κάθαρσης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Γιώργος</dc:creator>
  <cp:lastModifiedBy>Γιώργος</cp:lastModifiedBy>
  <cp:revision>3</cp:revision>
  <dcterms:created xsi:type="dcterms:W3CDTF">2012-04-02T09:41:09Z</dcterms:created>
  <dcterms:modified xsi:type="dcterms:W3CDTF">2012-04-02T10:03:16Z</dcterms:modified>
</cp:coreProperties>
</file>