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heme/themeOverride12.xml" ContentType="application/vnd.openxmlformats-officedocument.themeOverride+xml"/>
  <Override PartName="/ppt/theme/themeOverride30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heme/themeOverride19.xml" ContentType="application/vnd.openxmlformats-officedocument.themeOverride+xml"/>
  <Override PartName="/ppt/commentAuthors.xml" ContentType="application/vnd.openxmlformats-officedocument.presentationml.commentAuthors+xml"/>
  <Override PartName="/ppt/theme/themeOverride17.xml" ContentType="application/vnd.openxmlformats-officedocument.themeOverride+xml"/>
  <Override PartName="/ppt/theme/themeOverride28.xml" ContentType="application/vnd.openxmlformats-officedocument.themeOverride+xml"/>
  <Override PartName="/ppt/theme/themeOverride15.xml" ContentType="application/vnd.openxmlformats-officedocument.themeOverride+xml"/>
  <Override PartName="/ppt/theme/themeOverride24.xml" ContentType="application/vnd.openxmlformats-officedocument.themeOverride+xml"/>
  <Override PartName="/ppt/theme/themeOverride26.xml" ContentType="application/vnd.openxmlformats-officedocument.themeOverr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13.xml" ContentType="application/vnd.openxmlformats-officedocument.themeOverride+xml"/>
  <Override PartName="/ppt/theme/themeOverride22.xml" ContentType="application/vnd.openxmlformats-officedocument.themeOverride+xml"/>
  <Override PartName="/ppt/theme/themeOverride33.xml" ContentType="application/vnd.openxmlformats-officedocument.themeOverr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theme/themeOverride20.xml" ContentType="application/vnd.openxmlformats-officedocument.themeOverride+xml"/>
  <Override PartName="/ppt/theme/themeOverride31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heme/themeOverride29.xml" ContentType="application/vnd.openxmlformats-officedocument.themeOverride+xml"/>
  <Override PartName="/ppt/slideLayouts/slideLayout10.xml" ContentType="application/vnd.openxmlformats-officedocument.presentationml.slideLayout+xml"/>
  <Override PartName="/ppt/theme/themeOverride18.xml" ContentType="application/vnd.openxmlformats-officedocument.themeOverride+xml"/>
  <Override PartName="/ppt/theme/themeOverride27.xml" ContentType="application/vnd.openxmlformats-officedocument.themeOverride+xml"/>
  <Override PartName="/ppt/theme/themeOverride16.xml" ContentType="application/vnd.openxmlformats-officedocument.themeOverride+xml"/>
  <Override PartName="/ppt/theme/themeOverride25.xml" ContentType="application/vnd.openxmlformats-officedocument.themeOverride+xml"/>
  <Override PartName="/ppt/theme/themeOverride34.xml" ContentType="application/vnd.openxmlformats-officedocument.themeOverride+xml"/>
  <Override PartName="/ppt/slides/slide8.xml" ContentType="application/vnd.openxmlformats-officedocument.presentationml.slide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ppt/theme/themeOverride23.xml" ContentType="application/vnd.openxmlformats-officedocument.themeOverride+xml"/>
  <Override PartName="/ppt/theme/themeOverride32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21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38"/>
  </p:notesMasterIdLst>
  <p:sldIdLst>
    <p:sldId id="256" r:id="rId2"/>
    <p:sldId id="265" r:id="rId3"/>
    <p:sldId id="262" r:id="rId4"/>
    <p:sldId id="263" r:id="rId5"/>
    <p:sldId id="264" r:id="rId6"/>
    <p:sldId id="257" r:id="rId7"/>
    <p:sldId id="261" r:id="rId8"/>
    <p:sldId id="266" r:id="rId9"/>
    <p:sldId id="258" r:id="rId10"/>
    <p:sldId id="267" r:id="rId11"/>
    <p:sldId id="268" r:id="rId12"/>
    <p:sldId id="269" r:id="rId13"/>
    <p:sldId id="270" r:id="rId14"/>
    <p:sldId id="259" r:id="rId15"/>
    <p:sldId id="271" r:id="rId16"/>
    <p:sldId id="272" r:id="rId17"/>
    <p:sldId id="275" r:id="rId18"/>
    <p:sldId id="276" r:id="rId19"/>
    <p:sldId id="278" r:id="rId20"/>
    <p:sldId id="286" r:id="rId21"/>
    <p:sldId id="280" r:id="rId22"/>
    <p:sldId id="283" r:id="rId23"/>
    <p:sldId id="282" r:id="rId24"/>
    <p:sldId id="281" r:id="rId25"/>
    <p:sldId id="289" r:id="rId26"/>
    <p:sldId id="288" r:id="rId27"/>
    <p:sldId id="287" r:id="rId28"/>
    <p:sldId id="291" r:id="rId29"/>
    <p:sldId id="293" r:id="rId30"/>
    <p:sldId id="260" r:id="rId31"/>
    <p:sldId id="273" r:id="rId32"/>
    <p:sldId id="274" r:id="rId33"/>
    <p:sldId id="277" r:id="rId34"/>
    <p:sldId id="279" r:id="rId35"/>
    <p:sldId id="284" r:id="rId36"/>
    <p:sldId id="285" r:id="rId3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Χρήστης των Windows" initials="ΧτW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9FE82-04F3-4BB1-BE79-EF9CE5DB8B27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DC067-338C-4757-924D-901BDAED76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DC067-338C-4757-924D-901BDAED7646}" type="slidenum">
              <a:rPr lang="el-GR" smtClean="0"/>
              <a:pPr/>
              <a:t>6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DC067-338C-4757-924D-901BDAED7646}" type="slidenum">
              <a:rPr lang="el-GR" smtClean="0"/>
              <a:pPr/>
              <a:t>7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7/3/2018</a:t>
            </a:fld>
            <a:endParaRPr lang="el-GR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57224" y="1857364"/>
            <a:ext cx="7458100" cy="2671781"/>
          </a:xfrm>
        </p:spPr>
        <p:txBody>
          <a:bodyPr>
            <a:normAutofit fontScale="90000"/>
          </a:bodyPr>
          <a:lstStyle/>
          <a:p>
            <a:pPr algn="l"/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b="0" dirty="0" smtClean="0">
                <a:solidFill>
                  <a:schemeClr val="tx2"/>
                </a:solidFill>
                <a:effectLst/>
              </a:rPr>
              <a:t>ΓΕΝΙΚΟ ΝΟΣΟΚΟΜΕΙΟ ΑΘΗΝΩΝ </a:t>
            </a:r>
            <a:br>
              <a:rPr lang="el-GR" sz="3600" b="0" dirty="0" smtClean="0">
                <a:solidFill>
                  <a:schemeClr val="tx2"/>
                </a:solidFill>
                <a:effectLst/>
              </a:rPr>
            </a:br>
            <a:r>
              <a:rPr lang="el-GR" sz="3600" b="0" dirty="0" smtClean="0">
                <a:solidFill>
                  <a:schemeClr val="tx2"/>
                </a:solidFill>
                <a:effectLst/>
              </a:rPr>
              <a:t>Γ.ΓΕΝΝΗΜΑΤΑΣ-ΨΥΧΙΑΤΡΙΚΗ ΚΛΙΝΙΚΗ</a:t>
            </a: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27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Λίτος</a:t>
            </a: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Αλέξανδρος - Ψυχίατρος</a:t>
            </a:r>
            <a:b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Ψυχικές Εκδηλώσεις Σωματικών Διαταραχών</a:t>
            </a:r>
            <a:endParaRPr lang="el-GR" sz="27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 flipH="1">
            <a:off x="7772401" y="5572140"/>
            <a:ext cx="45719" cy="66660"/>
          </a:xfrm>
        </p:spPr>
        <p:txBody>
          <a:bodyPr>
            <a:normAutofit fontScale="25000" lnSpcReduction="20000"/>
          </a:bodyPr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flipH="1" flipV="1">
            <a:off x="8686799" y="642918"/>
            <a:ext cx="45719" cy="61170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214290"/>
            <a:ext cx="8372476" cy="64294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sz="3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-ΑΕΕ</a:t>
            </a:r>
            <a:endParaRPr lang="en-US" sz="34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None/>
            </a:pPr>
            <a:r>
              <a:rPr lang="el-GR" dirty="0" smtClean="0"/>
              <a:t>Παρόλο που οι ασθενείς με κατάθλιψη μπορούν να </a:t>
            </a:r>
          </a:p>
          <a:p>
            <a:pPr>
              <a:buNone/>
            </a:pPr>
            <a:r>
              <a:rPr lang="el-GR" sz="2900" dirty="0" smtClean="0"/>
              <a:t>αναρρώσουν</a:t>
            </a:r>
            <a:r>
              <a:rPr lang="el-GR" dirty="0" smtClean="0"/>
              <a:t> αυθόρμητα εντός 12 μηνών, οι ασθενείς που</a:t>
            </a:r>
          </a:p>
          <a:p>
            <a:pPr>
              <a:buNone/>
            </a:pPr>
            <a:r>
              <a:rPr lang="el-GR" dirty="0" smtClean="0"/>
              <a:t> δεν υποβάλλονται σε θεραπεία κινδυνεύουν από χρόνιες</a:t>
            </a:r>
          </a:p>
          <a:p>
            <a:pPr>
              <a:buNone/>
            </a:pPr>
            <a:r>
              <a:rPr lang="el-GR" dirty="0" smtClean="0"/>
              <a:t> ασθένειες (ακόμη και μετά από 2 χρόνια).</a:t>
            </a:r>
            <a:r>
              <a:rPr lang="en-US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 ΑΑΕ και αυτοκτονία</a:t>
            </a:r>
            <a:r>
              <a:rPr lang="en-US" dirty="0" smtClean="0"/>
              <a:t>: </a:t>
            </a:r>
            <a:r>
              <a:rPr lang="el-GR" dirty="0" smtClean="0"/>
              <a:t>Ο ετήσιος ρυθμός αυτοκτονίας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l-GR" dirty="0" smtClean="0"/>
              <a:t>μεταξύ των ατόμων με το </a:t>
            </a:r>
            <a:r>
              <a:rPr lang="en-US" dirty="0" smtClean="0"/>
              <a:t>AAE</a:t>
            </a:r>
            <a:r>
              <a:rPr lang="el-GR" dirty="0" smtClean="0"/>
              <a:t> ήταν σχεδόν διπλάσιος</a:t>
            </a:r>
          </a:p>
          <a:p>
            <a:pPr>
              <a:buNone/>
            </a:pPr>
            <a:r>
              <a:rPr lang="el-GR" dirty="0" smtClean="0"/>
              <a:t>αυτή του γενικού πληθυσμού</a:t>
            </a:r>
            <a:r>
              <a:rPr lang="en-US" dirty="0" smtClean="0"/>
              <a:t>. O</a:t>
            </a:r>
            <a:r>
              <a:rPr lang="el-GR" dirty="0" smtClean="0"/>
              <a:t> κίνδυνος είναι </a:t>
            </a:r>
          </a:p>
          <a:p>
            <a:pPr>
              <a:buNone/>
            </a:pPr>
            <a:r>
              <a:rPr lang="el-GR" dirty="0" smtClean="0"/>
              <a:t>μεγαλύτερος στους ασθενείς με ΑΑΕ  ηλικίας 50 ετών ή </a:t>
            </a:r>
          </a:p>
          <a:p>
            <a:pPr>
              <a:buNone/>
            </a:pPr>
            <a:r>
              <a:rPr lang="el-GR" dirty="0" smtClean="0"/>
              <a:t>μικρότερους</a:t>
            </a:r>
            <a:r>
              <a:rPr lang="en-US" dirty="0" smtClean="0"/>
              <a:t> (Teasdale et al. 2001</a:t>
            </a:r>
            <a:r>
              <a:rPr lang="el-GR" dirty="0" smtClean="0"/>
              <a:t>).</a:t>
            </a:r>
          </a:p>
          <a:p>
            <a:pPr>
              <a:buNone/>
            </a:pPr>
            <a:r>
              <a:rPr lang="el-GR" dirty="0" smtClean="0"/>
              <a:t>-Μανία/</a:t>
            </a:r>
            <a:r>
              <a:rPr lang="el-GR" dirty="0" err="1" smtClean="0"/>
              <a:t>Διπολικ</a:t>
            </a:r>
            <a:r>
              <a:rPr lang="el-GR" dirty="0" smtClean="0"/>
              <a:t>ή διαταραχή  </a:t>
            </a:r>
            <a:r>
              <a:rPr lang="en-US" dirty="0" smtClean="0"/>
              <a:t>:</a:t>
            </a:r>
            <a:r>
              <a:rPr lang="el-GR" dirty="0" smtClean="0"/>
              <a:t> σπάνια επιπλοκή ενός ΑΑΕ </a:t>
            </a:r>
          </a:p>
          <a:p>
            <a:pPr>
              <a:buNone/>
            </a:pPr>
            <a:r>
              <a:rPr lang="el-GR" dirty="0" smtClean="0"/>
              <a:t>(1%).Συνήθως συνδέονται με βλάβες στο δεξιό ημισφαίριο.</a:t>
            </a:r>
          </a:p>
          <a:p>
            <a:pPr>
              <a:buNone/>
            </a:pPr>
            <a:r>
              <a:rPr lang="el-GR" dirty="0" smtClean="0"/>
              <a:t> Πιο συχνά αφορά </a:t>
            </a:r>
            <a:r>
              <a:rPr lang="el-GR" dirty="0" err="1" smtClean="0"/>
              <a:t>υποφλοιώδεις</a:t>
            </a:r>
            <a:r>
              <a:rPr lang="el-GR" dirty="0" smtClean="0"/>
              <a:t> βλάβες στο δεξιό ημισφαίριο </a:t>
            </a:r>
          </a:p>
          <a:p>
            <a:pPr>
              <a:buNone/>
            </a:pPr>
            <a:r>
              <a:rPr lang="el-GR" dirty="0" smtClean="0"/>
              <a:t>παρά βλάβες στο αριστερό ημισφαίριο ή δεξιά φλοιώδες.    </a:t>
            </a:r>
          </a:p>
          <a:p>
            <a:pPr>
              <a:buNone/>
            </a:pPr>
            <a:r>
              <a:rPr lang="el-GR" dirty="0" smtClean="0"/>
              <a:t> 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14380"/>
          </a:xfrm>
        </p:spPr>
        <p:txBody>
          <a:bodyPr>
            <a:normAutofit/>
          </a:bodyPr>
          <a:lstStyle/>
          <a:p>
            <a:r>
              <a:rPr lang="el-GR" sz="3100" dirty="0" smtClean="0"/>
              <a:t>-ΑΕΕ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564360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-</a:t>
            </a:r>
            <a:r>
              <a:rPr lang="el-GR" dirty="0" smtClean="0"/>
              <a:t>Αγχώδεις </a:t>
            </a:r>
            <a:r>
              <a:rPr lang="el-GR" dirty="0" smtClean="0"/>
              <a:t>διαταραχές-περίπου στο </a:t>
            </a:r>
            <a:r>
              <a:rPr lang="el-GR" dirty="0" smtClean="0"/>
              <a:t>25%</a:t>
            </a:r>
            <a:r>
              <a:rPr lang="en-US" dirty="0" smtClean="0"/>
              <a:t>: </a:t>
            </a:r>
            <a:r>
              <a:rPr lang="el-GR" dirty="0" smtClean="0"/>
              <a:t>στην πλειοψηφία των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περιπτώσεων συνυπάρχει με καταθλιπτικό επεισόδιο. Το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l-GR" dirty="0" smtClean="0"/>
              <a:t>άγχος μετά το εγκεφαλικό επεισόδιο είναι συνήθως με τη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μορφή γενικευμένου άγχους</a:t>
            </a:r>
            <a:r>
              <a:rPr lang="en-US" dirty="0" smtClean="0"/>
              <a:t>. To </a:t>
            </a:r>
            <a:r>
              <a:rPr lang="el-GR" dirty="0" smtClean="0"/>
              <a:t>άγχος μετά το </a:t>
            </a:r>
          </a:p>
          <a:p>
            <a:pPr>
              <a:buNone/>
            </a:pPr>
            <a:r>
              <a:rPr lang="el-GR" dirty="0" smtClean="0"/>
              <a:t>εγκεφαλικό μπορεί να εκδηλωθεί ως </a:t>
            </a:r>
            <a:r>
              <a:rPr lang="el-GR" dirty="0" err="1" smtClean="0"/>
              <a:t>μετατραυματικό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σύνδρομο, ή ως </a:t>
            </a:r>
            <a:r>
              <a:rPr lang="en-US" dirty="0" smtClean="0"/>
              <a:t> </a:t>
            </a:r>
            <a:r>
              <a:rPr lang="el-GR" dirty="0" smtClean="0"/>
              <a:t>άγχος για τον κίνδυνο υποτροπής και </a:t>
            </a:r>
          </a:p>
          <a:p>
            <a:pPr>
              <a:buNone/>
            </a:pPr>
            <a:r>
              <a:rPr lang="el-GR" dirty="0" smtClean="0"/>
              <a:t>σωματοποίηση.  </a:t>
            </a:r>
          </a:p>
          <a:p>
            <a:pPr>
              <a:buNone/>
            </a:pPr>
            <a:r>
              <a:rPr lang="el-GR" dirty="0" smtClean="0"/>
              <a:t>-Γνωστικές διαταραχές μετά από ΑΕΕ</a:t>
            </a:r>
            <a:r>
              <a:rPr lang="en-US" dirty="0" smtClean="0"/>
              <a:t>: </a:t>
            </a:r>
            <a:r>
              <a:rPr lang="el-GR" dirty="0" smtClean="0"/>
              <a:t>το ντελίριο μετά από </a:t>
            </a:r>
          </a:p>
          <a:p>
            <a:pPr>
              <a:buNone/>
            </a:pPr>
            <a:r>
              <a:rPr lang="el-GR" dirty="0" smtClean="0"/>
              <a:t>ΑΕΕ εμφανίζεται σε 30% έως 40% των ασθενών κατά την </a:t>
            </a:r>
          </a:p>
          <a:p>
            <a:pPr>
              <a:buNone/>
            </a:pPr>
            <a:r>
              <a:rPr lang="el-GR" dirty="0" smtClean="0"/>
              <a:t>πρώτη εβδομάδα μετά από ένα εγκεφαλικό επεισόδιο, ειδικά </a:t>
            </a:r>
          </a:p>
          <a:p>
            <a:pPr>
              <a:buNone/>
            </a:pPr>
            <a:r>
              <a:rPr lang="el-GR" dirty="0" smtClean="0"/>
              <a:t>μετά από αιμορραγικό εγκεφαλικό επεισόδιο. Το παραλήρημα </a:t>
            </a:r>
          </a:p>
          <a:p>
            <a:pPr>
              <a:buNone/>
            </a:pPr>
            <a:r>
              <a:rPr lang="el-GR" dirty="0" smtClean="0"/>
              <a:t>μετά από εγκεφαλικό επεισόδιο συνδέεται με φτωχότερη </a:t>
            </a:r>
          </a:p>
          <a:p>
            <a:pPr>
              <a:buNone/>
            </a:pPr>
            <a:r>
              <a:rPr lang="el-GR" dirty="0" smtClean="0"/>
              <a:t>πρόγνωση, μεγαλύτερες διαμονές στο νοσοκομείο και </a:t>
            </a:r>
          </a:p>
          <a:p>
            <a:pPr>
              <a:buNone/>
            </a:pPr>
            <a:r>
              <a:rPr lang="el-GR" dirty="0" smtClean="0"/>
              <a:t>αυξημένο κίνδυνο άνοιας. 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14356"/>
          </a:xfrm>
        </p:spPr>
        <p:txBody>
          <a:bodyPr>
            <a:normAutofit/>
          </a:bodyPr>
          <a:lstStyle/>
          <a:p>
            <a:r>
              <a:rPr lang="el-GR" sz="3100" dirty="0" smtClean="0"/>
              <a:t>ΑΕΕ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η άνοια είναι κοινή μετά από εγκεφαλικό επεισόδιο, που </a:t>
            </a:r>
          </a:p>
          <a:p>
            <a:pPr>
              <a:buNone/>
            </a:pPr>
            <a:r>
              <a:rPr lang="el-GR" dirty="0" smtClean="0"/>
              <a:t>συμβαίνει σε περίπου 25% των ασθενών σε 3 μήνες μετά </a:t>
            </a:r>
          </a:p>
          <a:p>
            <a:pPr>
              <a:buNone/>
            </a:pPr>
            <a:r>
              <a:rPr lang="el-GR" dirty="0" smtClean="0"/>
              <a:t>το εγκεφαλικό επεισόδιο. Η αγγειακή άνοια είναι ένας </a:t>
            </a:r>
          </a:p>
          <a:p>
            <a:pPr>
              <a:buNone/>
            </a:pPr>
            <a:r>
              <a:rPr lang="el-GR" dirty="0" smtClean="0"/>
              <a:t>γενικός όρος που περιλαμβάνει </a:t>
            </a:r>
            <a:r>
              <a:rPr lang="el-GR" dirty="0" err="1" smtClean="0"/>
              <a:t>υποφλοιώδη</a:t>
            </a:r>
            <a:r>
              <a:rPr lang="el-GR" dirty="0" smtClean="0"/>
              <a:t> ισχαιμική </a:t>
            </a:r>
          </a:p>
          <a:p>
            <a:pPr>
              <a:buNone/>
            </a:pPr>
            <a:r>
              <a:rPr lang="el-GR" dirty="0" smtClean="0"/>
              <a:t>άνοια, άνοια πολλαπλού εμφράγματος και άνοια λόγω </a:t>
            </a:r>
          </a:p>
          <a:p>
            <a:pPr>
              <a:buNone/>
            </a:pPr>
            <a:r>
              <a:rPr lang="el-GR" dirty="0" smtClean="0"/>
              <a:t>εστιακού στρατηγικού εμφράγματος, δηλαδή </a:t>
            </a:r>
          </a:p>
          <a:p>
            <a:pPr>
              <a:buNone/>
            </a:pPr>
            <a:r>
              <a:rPr lang="el-GR" dirty="0" smtClean="0"/>
              <a:t>απροσδόκητα σοβαρής νοητικής βλάβης μετά από </a:t>
            </a:r>
          </a:p>
          <a:p>
            <a:pPr>
              <a:buNone/>
            </a:pPr>
            <a:r>
              <a:rPr lang="el-GR" dirty="0" smtClean="0"/>
              <a:t>περιορισμένο έμφραγμα σε κρίσιμες περιοχές του </a:t>
            </a:r>
          </a:p>
          <a:p>
            <a:pPr>
              <a:buNone/>
            </a:pPr>
            <a:r>
              <a:rPr lang="el-GR" dirty="0" smtClean="0"/>
              <a:t>εγκεφάλου όπως ο θάλαμος, η </a:t>
            </a:r>
            <a:r>
              <a:rPr lang="el-GR" dirty="0" smtClean="0"/>
              <a:t>έ</a:t>
            </a:r>
            <a:r>
              <a:rPr lang="el-GR" dirty="0" smtClean="0"/>
              <a:t>σω κάψα </a:t>
            </a:r>
            <a:r>
              <a:rPr lang="el-GR" dirty="0" smtClean="0"/>
              <a:t>και </a:t>
            </a:r>
          </a:p>
          <a:p>
            <a:pPr>
              <a:buNone/>
            </a:pPr>
            <a:r>
              <a:rPr lang="el-GR" dirty="0" smtClean="0"/>
              <a:t>τα βασικά γάγγλια. άλλες γνωστικές διαταραχές </a:t>
            </a:r>
          </a:p>
          <a:p>
            <a:pPr>
              <a:buNone/>
            </a:pPr>
            <a:r>
              <a:rPr lang="el-GR" dirty="0" smtClean="0"/>
              <a:t>περιλαμβάνουν μετά από ΑΕΕ</a:t>
            </a:r>
            <a:r>
              <a:rPr lang="en-US" dirty="0" smtClean="0"/>
              <a:t>: </a:t>
            </a:r>
            <a:r>
              <a:rPr lang="el-GR" dirty="0" smtClean="0"/>
              <a:t>απάθεια, </a:t>
            </a:r>
            <a:r>
              <a:rPr lang="el-GR" dirty="0" err="1" smtClean="0"/>
              <a:t>ανοσοαγνωσία</a:t>
            </a:r>
            <a:r>
              <a:rPr lang="el-GR" dirty="0" smtClean="0"/>
              <a:t>, </a:t>
            </a:r>
          </a:p>
          <a:p>
            <a:pPr>
              <a:buNone/>
            </a:pPr>
            <a:r>
              <a:rPr lang="el-GR" dirty="0" err="1" smtClean="0"/>
              <a:t>δυσπροσωδία</a:t>
            </a:r>
            <a:r>
              <a:rPr lang="el-GR" dirty="0" smtClean="0"/>
              <a:t>, αφασία,  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571480"/>
          </a:xfrm>
        </p:spPr>
        <p:txBody>
          <a:bodyPr>
            <a:normAutofit/>
          </a:bodyPr>
          <a:lstStyle/>
          <a:p>
            <a:r>
              <a:rPr lang="el-GR" sz="3100" dirty="0" smtClean="0"/>
              <a:t>ΑΕΕ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92935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-Ψύχωση</a:t>
            </a:r>
          </a:p>
          <a:p>
            <a:pPr>
              <a:buNone/>
            </a:pPr>
            <a:r>
              <a:rPr lang="el-GR" dirty="0" smtClean="0"/>
              <a:t>Η ψύχωση μπορεί να προκληθεί από εγκεφαλικό </a:t>
            </a:r>
          </a:p>
          <a:p>
            <a:pPr>
              <a:buNone/>
            </a:pPr>
            <a:r>
              <a:rPr lang="el-GR" dirty="0" smtClean="0"/>
              <a:t>επεισόδιο, αλλά είναι πολύ ασυνήθιστο, με συχνότητα </a:t>
            </a:r>
          </a:p>
          <a:p>
            <a:pPr>
              <a:buNone/>
            </a:pPr>
            <a:r>
              <a:rPr lang="el-GR" dirty="0" smtClean="0"/>
              <a:t>περίπου 1%. Η προϋπάρχουσα ατροφία των φλοιών </a:t>
            </a:r>
          </a:p>
          <a:p>
            <a:pPr>
              <a:buNone/>
            </a:pPr>
            <a:r>
              <a:rPr lang="el-GR" dirty="0" smtClean="0"/>
              <a:t>αυξάνει τον κίνδυνο για την ύπαρξη ψευδαισθήσεων. Οι </a:t>
            </a:r>
          </a:p>
          <a:p>
            <a:pPr>
              <a:buNone/>
            </a:pPr>
            <a:r>
              <a:rPr lang="el-GR" dirty="0" smtClean="0"/>
              <a:t>ακουστικές ψευδαισθήσεις μπορούν να προκληθούν </a:t>
            </a:r>
          </a:p>
          <a:p>
            <a:pPr>
              <a:buNone/>
            </a:pPr>
            <a:r>
              <a:rPr lang="el-GR" dirty="0" smtClean="0"/>
              <a:t>άμεσα από οξεία εγκεφαλικό επεισόδιο, που </a:t>
            </a:r>
          </a:p>
          <a:p>
            <a:pPr>
              <a:buNone/>
            </a:pPr>
            <a:r>
              <a:rPr lang="el-GR" dirty="0" smtClean="0"/>
              <a:t>περιγράφεται κυρίως μετά από βλάβες του εγκεφαλικού </a:t>
            </a:r>
          </a:p>
          <a:p>
            <a:pPr>
              <a:buNone/>
            </a:pPr>
            <a:r>
              <a:rPr lang="el-GR" dirty="0" smtClean="0"/>
              <a:t>στελέχους, αλλά σπάνια αναφέρονται μετά από φλοιώδη </a:t>
            </a:r>
          </a:p>
          <a:p>
            <a:pPr>
              <a:buNone/>
            </a:pPr>
            <a:r>
              <a:rPr lang="el-GR" dirty="0" smtClean="0"/>
              <a:t>εγκεφαλικά επεισόδια.</a:t>
            </a:r>
          </a:p>
          <a:p>
            <a:pPr>
              <a:buNone/>
            </a:pPr>
            <a:r>
              <a:rPr lang="el-GR" dirty="0" smtClean="0"/>
              <a:t>-Άλλες αντιδράσεις του ΑΕΕ</a:t>
            </a:r>
            <a:r>
              <a:rPr lang="en-US" dirty="0" smtClean="0"/>
              <a:t>: </a:t>
            </a:r>
            <a:r>
              <a:rPr lang="el-GR" dirty="0" smtClean="0"/>
              <a:t>καταστροφικές αντιδράσεις </a:t>
            </a:r>
          </a:p>
          <a:p>
            <a:pPr>
              <a:buNone/>
            </a:pPr>
            <a:r>
              <a:rPr lang="el-GR" dirty="0" smtClean="0"/>
              <a:t>ΙΔΨ διαταραχή, παθολογικό κλάμα, παθολογικό γέλιο.</a:t>
            </a:r>
            <a:r>
              <a:rPr lang="en-US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l-GR" dirty="0" err="1" smtClean="0"/>
              <a:t>υποσεξουαλικότητα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0"/>
            <a:ext cx="7851648" cy="700094"/>
          </a:xfrm>
        </p:spPr>
        <p:txBody>
          <a:bodyPr>
            <a:normAutofit/>
          </a:bodyPr>
          <a:lstStyle/>
          <a:p>
            <a:pPr algn="l"/>
            <a:r>
              <a:rPr lang="el-GR" sz="2800" b="0" dirty="0" smtClean="0">
                <a:solidFill>
                  <a:schemeClr val="tx2"/>
                </a:solidFill>
                <a:effectLst/>
              </a:rPr>
              <a:t>-</a:t>
            </a:r>
            <a:r>
              <a:rPr lang="el-GR" sz="3100" b="0" dirty="0" err="1" smtClean="0">
                <a:solidFill>
                  <a:schemeClr val="tx2"/>
                </a:solidFill>
                <a:effectLst/>
              </a:rPr>
              <a:t>Εξωπυραμιδικά</a:t>
            </a:r>
            <a:r>
              <a:rPr lang="el-GR" sz="3100" b="0" dirty="0" smtClean="0">
                <a:solidFill>
                  <a:schemeClr val="tx2"/>
                </a:solidFill>
                <a:effectLst/>
              </a:rPr>
              <a:t> Σύνδρομα-Ν.</a:t>
            </a:r>
            <a:r>
              <a:rPr lang="en-US" sz="3100" b="0" dirty="0" smtClean="0">
                <a:solidFill>
                  <a:schemeClr val="tx2"/>
                </a:solidFill>
                <a:effectLst/>
              </a:rPr>
              <a:t>Parkinson (PD)</a:t>
            </a:r>
            <a:endParaRPr lang="el-GR" sz="3100" b="0" dirty="0">
              <a:solidFill>
                <a:schemeClr val="tx2"/>
              </a:solidFill>
              <a:effectLst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33400" y="714356"/>
            <a:ext cx="7854696" cy="600079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-</a:t>
            </a:r>
            <a:r>
              <a:rPr lang="el-GR" dirty="0" smtClean="0"/>
              <a:t>Γνωστικές Δυσλειτουργίες</a:t>
            </a:r>
            <a:r>
              <a:rPr lang="en-US" dirty="0" smtClean="0"/>
              <a:t>: </a:t>
            </a:r>
            <a:r>
              <a:rPr lang="el-GR" dirty="0" smtClean="0"/>
              <a:t>Για ορισμένα άτομα με PD, μπορεί να αναπτυχθεί γνωστική δυσλειτουργία η οποία μπορεί να προκαλέσει σημαντική</a:t>
            </a:r>
            <a:r>
              <a:rPr lang="en-US" dirty="0" smtClean="0"/>
              <a:t> </a:t>
            </a:r>
            <a:r>
              <a:rPr lang="el-GR" dirty="0" smtClean="0"/>
              <a:t>αναπηρία (</a:t>
            </a:r>
            <a:r>
              <a:rPr lang="el-GR" dirty="0" err="1" smtClean="0"/>
              <a:t>Lieberman</a:t>
            </a:r>
            <a:r>
              <a:rPr lang="el-GR" dirty="0" smtClean="0"/>
              <a:t>, 1998). Μερικές μελέτες υποδεικνύουν ότι μέχρι και το 36% των πρόσφατα διαγνωσμένων με PD εμφανίζουν μία ή περισσότερες περιοχές γνωστικής δυσλειτουργίας</a:t>
            </a:r>
            <a:r>
              <a:rPr lang="en-US" dirty="0" smtClean="0"/>
              <a:t> </a:t>
            </a:r>
            <a:r>
              <a:rPr lang="el-GR" dirty="0" smtClean="0"/>
              <a:t>στην τυπική </a:t>
            </a:r>
            <a:r>
              <a:rPr lang="el-GR" dirty="0" err="1" smtClean="0"/>
              <a:t>νευροψυχολογική</a:t>
            </a:r>
            <a:r>
              <a:rPr lang="el-GR" dirty="0" smtClean="0"/>
              <a:t> αξιολόγηση (</a:t>
            </a:r>
            <a:r>
              <a:rPr lang="el-GR" dirty="0" err="1" smtClean="0"/>
              <a:t>Foltynie</a:t>
            </a:r>
            <a:r>
              <a:rPr lang="el-GR" dirty="0" smtClean="0"/>
              <a:t>, </a:t>
            </a:r>
            <a:r>
              <a:rPr lang="el-GR" dirty="0" err="1" smtClean="0"/>
              <a:t>Brayne</a:t>
            </a:r>
            <a:r>
              <a:rPr lang="el-GR" dirty="0" smtClean="0"/>
              <a:t>, </a:t>
            </a:r>
            <a:r>
              <a:rPr lang="el-GR" dirty="0" err="1" smtClean="0"/>
              <a:t>Robbins</a:t>
            </a:r>
            <a:r>
              <a:rPr lang="el-GR" dirty="0" smtClean="0"/>
              <a:t> &amp; </a:t>
            </a:r>
            <a:r>
              <a:rPr lang="el-GR" dirty="0" err="1" smtClean="0"/>
              <a:t>Barker</a:t>
            </a:r>
            <a:r>
              <a:rPr lang="el-GR" dirty="0" smtClean="0"/>
              <a:t>, 2004).</a:t>
            </a:r>
            <a:r>
              <a:rPr lang="en-US" dirty="0" smtClean="0"/>
              <a:t>O</a:t>
            </a:r>
            <a:r>
              <a:rPr lang="el-GR" dirty="0" smtClean="0"/>
              <a:t>ι γνωστικές δυσκολίες που σχετίζονται με το PD στην αρχή της εμφάνισης της,</a:t>
            </a:r>
            <a:r>
              <a:rPr lang="en-US" dirty="0" smtClean="0"/>
              <a:t> </a:t>
            </a:r>
            <a:r>
              <a:rPr lang="el-GR" dirty="0" smtClean="0"/>
              <a:t>τα προβλήματα μνήμης εργασίας, επιβράδυνση στην ταχύτητα επεξεργασίας πληροφοριών, φτωχή μάθηση και ανάκληση, και διαταραχές στην λεπτή εκτελεστική </a:t>
            </a:r>
          </a:p>
          <a:p>
            <a:pPr algn="l"/>
            <a:r>
              <a:rPr lang="el-GR" dirty="0" smtClean="0"/>
              <a:t>λειτουργία (</a:t>
            </a:r>
            <a:r>
              <a:rPr lang="el-GR" dirty="0" err="1" smtClean="0"/>
              <a:t>Troster</a:t>
            </a:r>
            <a:r>
              <a:rPr lang="el-GR" dirty="0" smtClean="0"/>
              <a:t> &amp; </a:t>
            </a:r>
            <a:r>
              <a:rPr lang="el-GR" dirty="0" err="1" smtClean="0"/>
              <a:t>Fields</a:t>
            </a:r>
            <a:r>
              <a:rPr lang="el-GR" dirty="0" smtClean="0"/>
              <a:t>, 2008).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42942"/>
          </a:xfrm>
        </p:spPr>
        <p:txBody>
          <a:bodyPr>
            <a:normAutofit/>
          </a:bodyPr>
          <a:lstStyle/>
          <a:p>
            <a:r>
              <a:rPr lang="el-GR" sz="3100" dirty="0" smtClean="0"/>
              <a:t>-</a:t>
            </a:r>
            <a:r>
              <a:rPr lang="el-GR" sz="3100" dirty="0" err="1" smtClean="0"/>
              <a:t>Εξωπυραμιδικά</a:t>
            </a:r>
            <a:r>
              <a:rPr lang="el-GR" sz="3200" dirty="0" smtClean="0"/>
              <a:t> Σύνδρομα-Ν.</a:t>
            </a:r>
            <a:r>
              <a:rPr lang="en-US" sz="3200" dirty="0" smtClean="0"/>
              <a:t>Parkinson (PD)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9293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dirty="0" smtClean="0"/>
              <a:t>Τα πιο ευρέως αποδεκτά ποσοστά επικράτησης της </a:t>
            </a:r>
          </a:p>
          <a:p>
            <a:pPr>
              <a:buNone/>
            </a:pPr>
            <a:r>
              <a:rPr lang="el-GR" dirty="0" smtClean="0"/>
              <a:t>άνοιας στο PD είναι 20 ποσοστό έως 40% (</a:t>
            </a:r>
            <a:r>
              <a:rPr lang="el-GR" dirty="0" err="1" smtClean="0"/>
              <a:t>Mohr</a:t>
            </a:r>
            <a:r>
              <a:rPr lang="el-GR" dirty="0" smtClean="0"/>
              <a:t>, </a:t>
            </a:r>
            <a:r>
              <a:rPr lang="el-GR" dirty="0" err="1" smtClean="0"/>
              <a:t>Mendis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&amp; </a:t>
            </a:r>
            <a:r>
              <a:rPr lang="el-GR" dirty="0" err="1" smtClean="0"/>
              <a:t>Grimes</a:t>
            </a:r>
            <a:r>
              <a:rPr lang="el-GR" dirty="0" smtClean="0"/>
              <a:t>, 1995). Οι τομείς της γνωστικής λειτουργίας </a:t>
            </a:r>
          </a:p>
          <a:p>
            <a:pPr>
              <a:buNone/>
            </a:pPr>
            <a:r>
              <a:rPr lang="el-GR" dirty="0" smtClean="0"/>
              <a:t>που μπορεί να επηρεαστούν είναι</a:t>
            </a:r>
            <a:r>
              <a:rPr lang="en-US" dirty="0" smtClean="0"/>
              <a:t>: 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  <a:r>
              <a:rPr lang="el-GR" dirty="0" smtClean="0"/>
              <a:t>εκτελεστική </a:t>
            </a:r>
          </a:p>
          <a:p>
            <a:pPr>
              <a:buNone/>
            </a:pPr>
            <a:r>
              <a:rPr lang="el-GR" dirty="0" smtClean="0"/>
              <a:t>λειτουργία,</a:t>
            </a:r>
            <a:r>
              <a:rPr lang="en-US" dirty="0" smtClean="0"/>
              <a:t>ii)</a:t>
            </a:r>
            <a:r>
              <a:rPr lang="el-GR" dirty="0" smtClean="0"/>
              <a:t> ταχύτητα επεξεργασίας πληροφοριών,      </a:t>
            </a:r>
          </a:p>
          <a:p>
            <a:pPr>
              <a:buNone/>
            </a:pPr>
            <a:r>
              <a:rPr lang="en-US" dirty="0" smtClean="0"/>
              <a:t>iii)</a:t>
            </a:r>
            <a:r>
              <a:rPr lang="el-GR" dirty="0" smtClean="0"/>
              <a:t>προσοχή,</a:t>
            </a:r>
            <a:r>
              <a:rPr lang="en-US" dirty="0" smtClean="0"/>
              <a:t> iv)</a:t>
            </a:r>
            <a:r>
              <a:rPr lang="el-GR" dirty="0" smtClean="0"/>
              <a:t>μνήμη,</a:t>
            </a:r>
            <a:r>
              <a:rPr lang="en-US" dirty="0" smtClean="0"/>
              <a:t> v)</a:t>
            </a:r>
            <a:r>
              <a:rPr lang="el-GR" dirty="0" smtClean="0"/>
              <a:t>γλώσσα.</a:t>
            </a:r>
          </a:p>
          <a:p>
            <a:pPr>
              <a:buNone/>
            </a:pPr>
            <a:r>
              <a:rPr lang="el-GR" dirty="0" smtClean="0"/>
              <a:t>-Διαταραχές της Διάθεσης</a:t>
            </a:r>
            <a:r>
              <a:rPr lang="en-US" dirty="0" smtClean="0"/>
              <a:t>: 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  <a:r>
              <a:rPr lang="el-GR" dirty="0" smtClean="0"/>
              <a:t>κατάθλιψη- ο </a:t>
            </a:r>
            <a:r>
              <a:rPr lang="el-GR" dirty="0" err="1" smtClean="0"/>
              <a:t>επιπολασμός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της κατάθλιψης στην PD εκτιμάται μεταξύ 30 έως 40% </a:t>
            </a:r>
          </a:p>
          <a:p>
            <a:pPr>
              <a:buNone/>
            </a:pPr>
            <a:r>
              <a:rPr lang="el-GR" dirty="0" smtClean="0"/>
              <a:t>(</a:t>
            </a:r>
            <a:r>
              <a:rPr lang="el-GR" dirty="0" err="1" smtClean="0"/>
              <a:t>Cummings</a:t>
            </a:r>
            <a:r>
              <a:rPr lang="el-GR" dirty="0" smtClean="0"/>
              <a:t>, 1992). </a:t>
            </a:r>
            <a:r>
              <a:rPr lang="en-US" dirty="0" smtClean="0"/>
              <a:t>ii) </a:t>
            </a:r>
            <a:r>
              <a:rPr lang="el-GR" dirty="0" smtClean="0"/>
              <a:t>άγχος: σύμφωνα με πρόσφατη </a:t>
            </a:r>
          </a:p>
          <a:p>
            <a:pPr>
              <a:buNone/>
            </a:pPr>
            <a:r>
              <a:rPr lang="el-GR" dirty="0" smtClean="0"/>
              <a:t>ανασκόπηση, γενικευμένο άγχος, διέγερση, κρίσεις </a:t>
            </a:r>
          </a:p>
          <a:p>
            <a:pPr>
              <a:buNone/>
            </a:pPr>
            <a:r>
              <a:rPr lang="el-GR" dirty="0" smtClean="0"/>
              <a:t>πανικού και φοβικές διαταραχές είναι συχνές στην PD, 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42942"/>
          </a:xfrm>
        </p:spPr>
        <p:txBody>
          <a:bodyPr>
            <a:normAutofit/>
          </a:bodyPr>
          <a:lstStyle/>
          <a:p>
            <a:r>
              <a:rPr lang="el-GR" sz="3100" dirty="0" smtClean="0"/>
              <a:t>-</a:t>
            </a:r>
            <a:r>
              <a:rPr lang="el-GR" sz="3100" dirty="0" err="1" smtClean="0"/>
              <a:t>Εξωπυραμιδικά</a:t>
            </a:r>
            <a:r>
              <a:rPr lang="el-GR" sz="3200" dirty="0" smtClean="0"/>
              <a:t> Σύνδρομα-Ν.</a:t>
            </a:r>
            <a:r>
              <a:rPr lang="en-US" sz="3200" dirty="0" smtClean="0"/>
              <a:t>Parkinson (PD)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και συμβαίνουν σε ποσοστό έως και 40% (</a:t>
            </a:r>
            <a:r>
              <a:rPr lang="el-GR" dirty="0" err="1" smtClean="0"/>
              <a:t>Hanagasi</a:t>
            </a:r>
            <a:r>
              <a:rPr lang="el-GR" dirty="0" smtClean="0"/>
              <a:t> &amp; </a:t>
            </a:r>
          </a:p>
          <a:p>
            <a:pPr>
              <a:buNone/>
            </a:pPr>
            <a:r>
              <a:rPr lang="el-GR" dirty="0" err="1" smtClean="0"/>
              <a:t>Emre</a:t>
            </a:r>
            <a:r>
              <a:rPr lang="el-GR" dirty="0" smtClean="0"/>
              <a:t>, 2005).</a:t>
            </a:r>
          </a:p>
          <a:p>
            <a:pPr>
              <a:buNone/>
            </a:pPr>
            <a:r>
              <a:rPr lang="el-GR" dirty="0" smtClean="0"/>
              <a:t>-Ψύχωση </a:t>
            </a:r>
            <a:r>
              <a:rPr lang="en-US" dirty="0" smtClean="0"/>
              <a:t>:</a:t>
            </a:r>
            <a:r>
              <a:rPr lang="el-GR" dirty="0" smtClean="0"/>
              <a:t>η ψύχωση είναι ένα από τα πιο σοβαρά και </a:t>
            </a:r>
          </a:p>
          <a:p>
            <a:pPr>
              <a:buNone/>
            </a:pPr>
            <a:r>
              <a:rPr lang="el-GR" dirty="0" smtClean="0"/>
              <a:t>ενοχλητικά συμπτώματα του PD (</a:t>
            </a:r>
            <a:r>
              <a:rPr lang="el-GR" dirty="0" err="1" smtClean="0"/>
              <a:t>Hanagasi</a:t>
            </a:r>
            <a:r>
              <a:rPr lang="el-GR" dirty="0" smtClean="0"/>
              <a:t> &amp; </a:t>
            </a:r>
            <a:r>
              <a:rPr lang="el-GR" dirty="0" err="1" smtClean="0"/>
              <a:t>Emre</a:t>
            </a:r>
            <a:r>
              <a:rPr lang="el-GR" dirty="0" smtClean="0"/>
              <a:t>,</a:t>
            </a:r>
          </a:p>
          <a:p>
            <a:pPr>
              <a:buNone/>
            </a:pPr>
            <a:r>
              <a:rPr lang="el-GR" dirty="0" smtClean="0"/>
              <a:t>2005) και της θεραπείας της PD, που εμφανίζεται σε 15 </a:t>
            </a:r>
          </a:p>
          <a:p>
            <a:pPr>
              <a:buNone/>
            </a:pPr>
            <a:r>
              <a:rPr lang="el-GR" dirty="0" smtClean="0"/>
              <a:t>έως 25% των ατόμων με χρόνια </a:t>
            </a:r>
            <a:r>
              <a:rPr lang="el-GR" dirty="0" err="1" smtClean="0"/>
              <a:t>ντοπαμινεργική</a:t>
            </a:r>
            <a:r>
              <a:rPr lang="el-GR" dirty="0" smtClean="0"/>
              <a:t> αγωγή </a:t>
            </a:r>
          </a:p>
          <a:p>
            <a:pPr>
              <a:buNone/>
            </a:pPr>
            <a:r>
              <a:rPr lang="el-GR" dirty="0" smtClean="0"/>
              <a:t>(</a:t>
            </a:r>
            <a:r>
              <a:rPr lang="el-GR" dirty="0" err="1" smtClean="0"/>
              <a:t>Aarsland</a:t>
            </a:r>
            <a:r>
              <a:rPr lang="el-GR" dirty="0" smtClean="0"/>
              <a:t> </a:t>
            </a:r>
            <a:r>
              <a:rPr lang="en-US" dirty="0" smtClean="0"/>
              <a:t>et al</a:t>
            </a:r>
            <a:r>
              <a:rPr lang="el-GR" dirty="0" smtClean="0"/>
              <a:t>, 1999). Μέχρι 50% των ατόμων με PD </a:t>
            </a:r>
          </a:p>
          <a:p>
            <a:pPr>
              <a:buNone/>
            </a:pPr>
            <a:r>
              <a:rPr lang="el-GR" dirty="0" smtClean="0"/>
              <a:t>μπορεί να εμφανίσουν ήπια </a:t>
            </a:r>
            <a:r>
              <a:rPr lang="el-GR" dirty="0" err="1" smtClean="0"/>
              <a:t>ψυχωσικά</a:t>
            </a:r>
            <a:r>
              <a:rPr lang="el-GR" dirty="0" smtClean="0"/>
              <a:t> συμπτώματα όπως </a:t>
            </a:r>
          </a:p>
          <a:p>
            <a:pPr>
              <a:buNone/>
            </a:pPr>
            <a:r>
              <a:rPr lang="el-GR" dirty="0" smtClean="0"/>
              <a:t>μη απειλητικές οπτικές ψευδαισθήσεις </a:t>
            </a:r>
            <a:r>
              <a:rPr lang="en-US" dirty="0" smtClean="0"/>
              <a:t>(</a:t>
            </a:r>
            <a:r>
              <a:rPr lang="en-US" dirty="0" err="1" smtClean="0"/>
              <a:t>Hanagasi</a:t>
            </a:r>
            <a:r>
              <a:rPr lang="en-US" dirty="0" smtClean="0"/>
              <a:t> &amp; </a:t>
            </a:r>
            <a:endParaRPr lang="el-GR" dirty="0" smtClean="0"/>
          </a:p>
          <a:p>
            <a:pPr>
              <a:buNone/>
            </a:pPr>
            <a:r>
              <a:rPr lang="en-US" dirty="0" err="1" smtClean="0"/>
              <a:t>Emre</a:t>
            </a:r>
            <a:r>
              <a:rPr lang="en-US" dirty="0" smtClean="0"/>
              <a:t>, 2005).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-Διαταραχές του ύπνου</a:t>
            </a:r>
            <a:r>
              <a:rPr lang="en-US" dirty="0" smtClean="0"/>
              <a:t>: </a:t>
            </a:r>
            <a:r>
              <a:rPr lang="el-GR" dirty="0" smtClean="0"/>
              <a:t>τα δύο τρίτα των ατόμων με PD </a:t>
            </a:r>
          </a:p>
          <a:p>
            <a:pPr>
              <a:buNone/>
            </a:pPr>
            <a:r>
              <a:rPr lang="el-GR" dirty="0" smtClean="0"/>
              <a:t>έχουν διαταραχή του ύπνου </a:t>
            </a:r>
            <a:r>
              <a:rPr lang="en-US" dirty="0" smtClean="0"/>
              <a:t>(Tandberg et al, 1998).</a:t>
            </a:r>
            <a:r>
              <a:rPr lang="el-GR" dirty="0" smtClean="0"/>
              <a:t>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42942"/>
          </a:xfrm>
        </p:spPr>
        <p:txBody>
          <a:bodyPr>
            <a:normAutofit/>
          </a:bodyPr>
          <a:lstStyle/>
          <a:p>
            <a:r>
              <a:rPr lang="el-GR" sz="3100" dirty="0" smtClean="0"/>
              <a:t>-</a:t>
            </a:r>
            <a:r>
              <a:rPr lang="el-GR" sz="3100" dirty="0" err="1" smtClean="0"/>
              <a:t>Εξωπυραμιδικά</a:t>
            </a:r>
            <a:r>
              <a:rPr lang="el-GR" sz="3200" dirty="0" smtClean="0"/>
              <a:t> Σύνδρομα-Ν.</a:t>
            </a:r>
            <a:r>
              <a:rPr lang="en-US" sz="3200" dirty="0" smtClean="0"/>
              <a:t>Parkinson (PD)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o</a:t>
            </a:r>
            <a:r>
              <a:rPr lang="el-GR" dirty="0" smtClean="0"/>
              <a:t>ι ειδικές διαταραχές ύπνου που σχετίζονται με την PD </a:t>
            </a:r>
          </a:p>
          <a:p>
            <a:pPr>
              <a:buNone/>
            </a:pPr>
            <a:r>
              <a:rPr lang="el-GR" dirty="0" smtClean="0"/>
              <a:t>περιλαμβάνουν την αϋπνία, την </a:t>
            </a:r>
            <a:r>
              <a:rPr lang="el-GR" dirty="0" err="1" smtClean="0"/>
              <a:t>υπερυπνία</a:t>
            </a:r>
            <a:r>
              <a:rPr lang="el-GR" dirty="0" smtClean="0"/>
              <a:t>, διαταραχή </a:t>
            </a:r>
          </a:p>
          <a:p>
            <a:pPr>
              <a:buNone/>
            </a:pPr>
            <a:r>
              <a:rPr lang="el-GR" dirty="0" smtClean="0"/>
              <a:t>συμπεριφοράς ύπνου κατά τον REM (</a:t>
            </a:r>
            <a:r>
              <a:rPr lang="el-GR" dirty="0" err="1" smtClean="0"/>
              <a:t>Truong</a:t>
            </a:r>
            <a:r>
              <a:rPr lang="el-GR" dirty="0" smtClean="0"/>
              <a:t> </a:t>
            </a:r>
            <a:r>
              <a:rPr lang="el-GR" dirty="0" err="1" smtClean="0"/>
              <a:t>et</a:t>
            </a:r>
            <a:r>
              <a:rPr lang="el-GR" dirty="0" smtClean="0"/>
              <a:t> </a:t>
            </a:r>
            <a:r>
              <a:rPr lang="el-GR" dirty="0" err="1" smtClean="0"/>
              <a:t>al</a:t>
            </a:r>
            <a:r>
              <a:rPr lang="el-GR" dirty="0" smtClean="0"/>
              <a:t>., </a:t>
            </a:r>
          </a:p>
          <a:p>
            <a:pPr>
              <a:buNone/>
            </a:pPr>
            <a:r>
              <a:rPr lang="el-GR" dirty="0" smtClean="0"/>
              <a:t>2008).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</a:t>
            </a:r>
            <a:r>
              <a:rPr lang="el-GR" dirty="0" smtClean="0"/>
              <a:t>Άλλα συμπτώματα της </a:t>
            </a:r>
            <a:r>
              <a:rPr lang="en-US" dirty="0" smtClean="0"/>
              <a:t>PD </a:t>
            </a:r>
            <a:r>
              <a:rPr lang="el-GR" dirty="0" smtClean="0"/>
              <a:t>είναι</a:t>
            </a:r>
            <a:r>
              <a:rPr lang="en-US" dirty="0" smtClean="0"/>
              <a:t>: 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l-GR" dirty="0" smtClean="0"/>
              <a:t>η κόπωση-ανεργία.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00042"/>
          </a:xfrm>
        </p:spPr>
        <p:txBody>
          <a:bodyPr>
            <a:noAutofit/>
          </a:bodyPr>
          <a:lstStyle/>
          <a:p>
            <a:r>
              <a:rPr lang="el-GR" sz="3100" dirty="0" err="1" smtClean="0">
                <a:solidFill>
                  <a:schemeClr val="tx1"/>
                </a:solidFill>
              </a:rPr>
              <a:t>Απομυελινωτικές</a:t>
            </a:r>
            <a:r>
              <a:rPr lang="el-GR" sz="3100" dirty="0" smtClean="0">
                <a:solidFill>
                  <a:schemeClr val="tx1"/>
                </a:solidFill>
              </a:rPr>
              <a:t> </a:t>
            </a:r>
            <a:r>
              <a:rPr lang="el-GR" sz="3100" dirty="0" smtClean="0">
                <a:solidFill>
                  <a:schemeClr val="tx1"/>
                </a:solidFill>
              </a:rPr>
              <a:t>Διαταραχές-(</a:t>
            </a:r>
            <a:r>
              <a:rPr lang="el-GR" sz="3100" dirty="0" smtClean="0">
                <a:solidFill>
                  <a:schemeClr val="tx1"/>
                </a:solidFill>
              </a:rPr>
              <a:t>ΣΚΠ)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500042"/>
            <a:ext cx="8329642" cy="58245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-Συναισθηματικές διαταραχές</a:t>
            </a:r>
            <a:r>
              <a:rPr lang="en-US" dirty="0" smtClean="0"/>
              <a:t>: </a:t>
            </a:r>
            <a:r>
              <a:rPr lang="el-GR" dirty="0" smtClean="0"/>
              <a:t>η </a:t>
            </a:r>
            <a:r>
              <a:rPr lang="el-GR" dirty="0" smtClean="0"/>
              <a:t>κατάθλιψη μπορεί να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είναι </a:t>
            </a:r>
            <a:r>
              <a:rPr lang="el-GR" dirty="0" smtClean="0"/>
              <a:t>πιο συχνή σε </a:t>
            </a:r>
            <a:r>
              <a:rPr lang="el-GR" dirty="0" smtClean="0"/>
              <a:t>ΣΚΠ </a:t>
            </a:r>
            <a:r>
              <a:rPr lang="el-GR" dirty="0" smtClean="0"/>
              <a:t>παρά σε </a:t>
            </a:r>
            <a:r>
              <a:rPr lang="el-GR" dirty="0" smtClean="0"/>
              <a:t>άλλες </a:t>
            </a:r>
            <a:r>
              <a:rPr lang="el-GR" dirty="0" smtClean="0"/>
              <a:t>χρόνιες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νευρολογικές παθήσεις (</a:t>
            </a:r>
            <a:r>
              <a:rPr lang="en-US" dirty="0" smtClean="0"/>
              <a:t>Schubert D</a:t>
            </a:r>
            <a:r>
              <a:rPr lang="el-GR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Foliart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r>
              <a:rPr lang="en-US" dirty="0" smtClean="0"/>
              <a:t>R</a:t>
            </a:r>
            <a:r>
              <a:rPr lang="el-GR" dirty="0" smtClean="0"/>
              <a:t>.1993).  </a:t>
            </a:r>
            <a:r>
              <a:rPr lang="el-GR" dirty="0" smtClean="0"/>
              <a:t>Ο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δωδεκάμηνος </a:t>
            </a:r>
            <a:r>
              <a:rPr lang="el-GR" dirty="0" err="1" smtClean="0"/>
              <a:t>επιπολασμός</a:t>
            </a:r>
            <a:r>
              <a:rPr lang="el-GR" dirty="0" smtClean="0"/>
              <a:t> της μείζονος </a:t>
            </a:r>
            <a:r>
              <a:rPr lang="el-GR" dirty="0" smtClean="0"/>
              <a:t>καταθλιπτικής </a:t>
            </a:r>
          </a:p>
          <a:p>
            <a:pPr>
              <a:buNone/>
            </a:pPr>
            <a:r>
              <a:rPr lang="el-GR" dirty="0" smtClean="0"/>
              <a:t>διαταραχής </a:t>
            </a:r>
            <a:r>
              <a:rPr lang="el-GR" dirty="0" smtClean="0"/>
              <a:t>(MDD) μεταξύ των ατόμων με </a:t>
            </a:r>
            <a:r>
              <a:rPr lang="el-GR" dirty="0" smtClean="0"/>
              <a:t>ΣΚΠ </a:t>
            </a:r>
            <a:r>
              <a:rPr lang="el-GR" dirty="0" smtClean="0"/>
              <a:t>είναι </a:t>
            </a:r>
          </a:p>
          <a:p>
            <a:pPr>
              <a:buNone/>
            </a:pPr>
            <a:r>
              <a:rPr lang="el-GR" dirty="0" smtClean="0"/>
              <a:t>15,7</a:t>
            </a:r>
            <a:r>
              <a:rPr lang="el-GR" dirty="0" smtClean="0"/>
              <a:t>%, σχεδόν διπλάσιος από τον </a:t>
            </a:r>
            <a:r>
              <a:rPr lang="el-GR" dirty="0" err="1" smtClean="0"/>
              <a:t>επιπολασμό</a:t>
            </a:r>
            <a:r>
              <a:rPr lang="el-GR" dirty="0" smtClean="0"/>
              <a:t> </a:t>
            </a:r>
            <a:r>
              <a:rPr lang="el-GR" dirty="0" smtClean="0"/>
              <a:t>της </a:t>
            </a:r>
            <a:r>
              <a:rPr lang="el-GR" dirty="0" smtClean="0"/>
              <a:t>MDD σε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άτομα </a:t>
            </a:r>
            <a:r>
              <a:rPr lang="el-GR" dirty="0" smtClean="0"/>
              <a:t>χωρίς </a:t>
            </a:r>
            <a:r>
              <a:rPr lang="el-GR" dirty="0" smtClean="0"/>
              <a:t>ΣΚΠ </a:t>
            </a:r>
            <a:r>
              <a:rPr lang="el-GR" dirty="0" smtClean="0"/>
              <a:t>(7,4</a:t>
            </a:r>
            <a:r>
              <a:rPr lang="el-GR" dirty="0" smtClean="0"/>
              <a:t>%).</a:t>
            </a:r>
            <a:r>
              <a:rPr lang="en-US" dirty="0" smtClean="0"/>
              <a:t> </a:t>
            </a:r>
            <a:r>
              <a:rPr lang="el-GR" dirty="0" smtClean="0"/>
              <a:t>Επίσης </a:t>
            </a:r>
            <a:r>
              <a:rPr lang="el-GR" dirty="0" smtClean="0"/>
              <a:t>υπάρχουν πολλές 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αναφορές περιστατικών</a:t>
            </a:r>
            <a:r>
              <a:rPr lang="en-US" dirty="0" smtClean="0"/>
              <a:t> </a:t>
            </a:r>
            <a:r>
              <a:rPr lang="el-GR" dirty="0" smtClean="0"/>
              <a:t>που  </a:t>
            </a:r>
            <a:r>
              <a:rPr lang="el-GR" dirty="0" smtClean="0"/>
              <a:t>έχουν τεκμηριώσει τη σχέση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μεταξύ διπολικής </a:t>
            </a:r>
            <a:r>
              <a:rPr lang="el-GR" dirty="0" smtClean="0"/>
              <a:t>διαταραχής και </a:t>
            </a:r>
            <a:r>
              <a:rPr lang="el-GR" dirty="0" smtClean="0"/>
              <a:t>MS (</a:t>
            </a:r>
            <a:r>
              <a:rPr lang="en-US" dirty="0" err="1" smtClean="0"/>
              <a:t>Kellner</a:t>
            </a:r>
            <a:r>
              <a:rPr lang="en-US" dirty="0" smtClean="0"/>
              <a:t> CH </a:t>
            </a:r>
            <a:r>
              <a:rPr lang="en-US" dirty="0" smtClean="0"/>
              <a:t>et al </a:t>
            </a:r>
          </a:p>
          <a:p>
            <a:pPr>
              <a:buNone/>
            </a:pPr>
            <a:r>
              <a:rPr lang="en-US" dirty="0" smtClean="0"/>
              <a:t>1984)</a:t>
            </a:r>
            <a:r>
              <a:rPr lang="el-GR" dirty="0" smtClean="0"/>
              <a:t>. </a:t>
            </a:r>
            <a:r>
              <a:rPr lang="el-GR" dirty="0" smtClean="0"/>
              <a:t>Τα </a:t>
            </a:r>
            <a:r>
              <a:rPr lang="el-GR" dirty="0" smtClean="0"/>
              <a:t>διπολικά </a:t>
            </a:r>
            <a:r>
              <a:rPr lang="el-GR" dirty="0" smtClean="0"/>
              <a:t>συμπτώματα μπορεί να προηγούνται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των νευρολογικών  στη </a:t>
            </a:r>
            <a:r>
              <a:rPr lang="el-GR" dirty="0" smtClean="0"/>
              <a:t>ΣΚΠ και έχουν </a:t>
            </a:r>
            <a:r>
              <a:rPr lang="el-GR" dirty="0" smtClean="0"/>
              <a:t>αναφερθεί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l-GR" dirty="0" smtClean="0"/>
              <a:t>περιπτώσεις εμφάνισης </a:t>
            </a:r>
            <a:r>
              <a:rPr lang="el-GR" dirty="0" smtClean="0"/>
              <a:t>της </a:t>
            </a:r>
            <a:r>
              <a:rPr lang="el-GR" dirty="0" smtClean="0"/>
              <a:t>ΣΚΠ </a:t>
            </a:r>
            <a:r>
              <a:rPr lang="el-GR" dirty="0" smtClean="0"/>
              <a:t>ως </a:t>
            </a:r>
            <a:r>
              <a:rPr lang="el-GR" dirty="0" smtClean="0"/>
              <a:t>πραγματικής μανίας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42918"/>
          </a:xfrm>
        </p:spPr>
        <p:txBody>
          <a:bodyPr>
            <a:normAutofit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-</a:t>
            </a:r>
            <a:r>
              <a:rPr lang="el-GR" sz="3100" dirty="0" err="1" smtClean="0">
                <a:solidFill>
                  <a:schemeClr val="tx1"/>
                </a:solidFill>
              </a:rPr>
              <a:t>Απομυελινωτικές</a:t>
            </a:r>
            <a:r>
              <a:rPr lang="el-GR" sz="3100" dirty="0" smtClean="0">
                <a:solidFill>
                  <a:schemeClr val="tx1"/>
                </a:solidFill>
              </a:rPr>
              <a:t> </a:t>
            </a:r>
            <a:r>
              <a:rPr lang="el-GR" sz="3100" dirty="0" smtClean="0">
                <a:solidFill>
                  <a:schemeClr val="tx1"/>
                </a:solidFill>
              </a:rPr>
              <a:t>Διαταραχές-(ΣΚΠ)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68168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Kwentus</a:t>
            </a:r>
            <a:r>
              <a:rPr lang="en-US" dirty="0" smtClean="0"/>
              <a:t> </a:t>
            </a:r>
            <a:r>
              <a:rPr lang="en-US" dirty="0" smtClean="0"/>
              <a:t>JA</a:t>
            </a:r>
            <a:r>
              <a:rPr lang="el-GR" dirty="0" smtClean="0"/>
              <a:t> </a:t>
            </a:r>
            <a:r>
              <a:rPr lang="en-US" dirty="0" smtClean="0"/>
              <a:t>et al, </a:t>
            </a:r>
            <a:r>
              <a:rPr lang="en-US" dirty="0" smtClean="0"/>
              <a:t>1986</a:t>
            </a:r>
            <a:r>
              <a:rPr lang="en-US" dirty="0" smtClean="0"/>
              <a:t>, &amp;  </a:t>
            </a:r>
            <a:r>
              <a:rPr lang="en-US" dirty="0" err="1" smtClean="0"/>
              <a:t>Heila</a:t>
            </a:r>
            <a:r>
              <a:rPr lang="en-US" dirty="0" smtClean="0"/>
              <a:t> H, 1995</a:t>
            </a:r>
            <a:r>
              <a:rPr lang="en-US" dirty="0" smtClean="0"/>
              <a:t>).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Η </a:t>
            </a:r>
            <a:r>
              <a:rPr lang="el-GR" dirty="0" smtClean="0"/>
              <a:t>συναισθηματική αστάθεια, </a:t>
            </a:r>
            <a:r>
              <a:rPr lang="el-GR" dirty="0" smtClean="0"/>
              <a:t>ειδικότερα</a:t>
            </a:r>
            <a:r>
              <a:rPr lang="el-GR" dirty="0" smtClean="0"/>
              <a:t>, μπορεί να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συμβεί </a:t>
            </a:r>
            <a:r>
              <a:rPr lang="el-GR" dirty="0" smtClean="0"/>
              <a:t>σε </a:t>
            </a:r>
            <a:r>
              <a:rPr lang="el-GR" dirty="0" smtClean="0"/>
              <a:t>συνδυασμό </a:t>
            </a:r>
            <a:r>
              <a:rPr lang="el-GR" dirty="0" smtClean="0"/>
              <a:t>με μια </a:t>
            </a:r>
            <a:r>
              <a:rPr lang="el-GR" dirty="0" err="1" smtClean="0"/>
              <a:t>παροξυσμική</a:t>
            </a:r>
            <a:r>
              <a:rPr lang="el-GR" dirty="0" smtClean="0"/>
              <a:t> σκλήρυνση </a:t>
            </a:r>
          </a:p>
          <a:p>
            <a:pPr>
              <a:buNone/>
            </a:pPr>
            <a:r>
              <a:rPr lang="el-GR" dirty="0" smtClean="0"/>
              <a:t>κατά </a:t>
            </a:r>
            <a:r>
              <a:rPr lang="el-GR" dirty="0" smtClean="0"/>
              <a:t>πλάκας. </a:t>
            </a:r>
            <a:r>
              <a:rPr lang="el-GR" dirty="0" smtClean="0"/>
              <a:t>Αρκετές </a:t>
            </a:r>
            <a:r>
              <a:rPr lang="el-GR" dirty="0" smtClean="0"/>
              <a:t>κλινικές μελέτες έχουν </a:t>
            </a:r>
            <a:r>
              <a:rPr lang="el-GR" dirty="0" smtClean="0"/>
              <a:t>εντοπίσει</a:t>
            </a:r>
          </a:p>
          <a:p>
            <a:pPr>
              <a:buNone/>
            </a:pPr>
            <a:r>
              <a:rPr lang="el-GR" dirty="0" smtClean="0"/>
              <a:t>αυξημένους </a:t>
            </a:r>
            <a:r>
              <a:rPr lang="el-GR" dirty="0" smtClean="0"/>
              <a:t>ρυθμούς </a:t>
            </a:r>
            <a:r>
              <a:rPr lang="el-GR" dirty="0" smtClean="0"/>
              <a:t>ΣΚΠ </a:t>
            </a:r>
            <a:r>
              <a:rPr lang="el-GR" dirty="0" smtClean="0"/>
              <a:t>σε ασθενείς με </a:t>
            </a:r>
            <a:r>
              <a:rPr lang="el-GR" dirty="0" smtClean="0"/>
              <a:t>διπολική </a:t>
            </a:r>
          </a:p>
          <a:p>
            <a:pPr>
              <a:buNone/>
            </a:pPr>
            <a:r>
              <a:rPr lang="el-GR" dirty="0" smtClean="0"/>
              <a:t>διαταραχή (</a:t>
            </a:r>
            <a:r>
              <a:rPr lang="en-US" dirty="0" smtClean="0"/>
              <a:t>Krishnan </a:t>
            </a:r>
            <a:r>
              <a:rPr lang="en-US" dirty="0" smtClean="0"/>
              <a:t>KRR</a:t>
            </a:r>
            <a:r>
              <a:rPr lang="el-GR" dirty="0" smtClean="0"/>
              <a:t> 2005 &amp; </a:t>
            </a:r>
            <a:r>
              <a:rPr lang="en-US" dirty="0" smtClean="0"/>
              <a:t>Pine </a:t>
            </a:r>
            <a:r>
              <a:rPr lang="en-US" dirty="0" smtClean="0"/>
              <a:t>DS</a:t>
            </a:r>
            <a:r>
              <a:rPr lang="el-GR" dirty="0" smtClean="0"/>
              <a:t> </a:t>
            </a:r>
            <a:r>
              <a:rPr lang="en-US" dirty="0" smtClean="0"/>
              <a:t>et al 1995)</a:t>
            </a:r>
            <a:r>
              <a:rPr lang="el-GR" dirty="0" smtClean="0"/>
              <a:t>.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Άλλες </a:t>
            </a:r>
            <a:r>
              <a:rPr lang="el-GR" dirty="0" smtClean="0"/>
              <a:t>μικρές κλινικές μελέτες έχουν εντοπίσει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αυξημένους </a:t>
            </a:r>
            <a:r>
              <a:rPr lang="el-GR" dirty="0" smtClean="0"/>
              <a:t>ρυθμούς διπολικής διαταραχής μεταξύ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ασθενών </a:t>
            </a:r>
            <a:r>
              <a:rPr lang="el-GR" dirty="0" smtClean="0"/>
              <a:t>με </a:t>
            </a:r>
            <a:r>
              <a:rPr lang="el-GR" dirty="0" smtClean="0"/>
              <a:t>ΣΚΠ </a:t>
            </a:r>
            <a:r>
              <a:rPr lang="en-US" dirty="0" smtClean="0"/>
              <a:t>(</a:t>
            </a:r>
            <a:r>
              <a:rPr lang="en-US" dirty="0" smtClean="0"/>
              <a:t>Minden </a:t>
            </a:r>
            <a:r>
              <a:rPr lang="en-US" dirty="0" smtClean="0"/>
              <a:t>SL. 2006).</a:t>
            </a:r>
          </a:p>
          <a:p>
            <a:pPr>
              <a:buNone/>
            </a:pPr>
            <a:r>
              <a:rPr lang="el-GR" dirty="0" smtClean="0"/>
              <a:t>-Αγχώδεις διαταραχές στην ΣΚΠ</a:t>
            </a:r>
            <a:r>
              <a:rPr lang="en-US" dirty="0" smtClean="0"/>
              <a:t>: </a:t>
            </a:r>
            <a:r>
              <a:rPr lang="el-GR" dirty="0" smtClean="0"/>
              <a:t>σ</a:t>
            </a:r>
            <a:r>
              <a:rPr lang="el-GR" dirty="0" smtClean="0"/>
              <a:t>ε </a:t>
            </a:r>
            <a:r>
              <a:rPr lang="el-GR" dirty="0" smtClean="0"/>
              <a:t>αντίθεση με την </a:t>
            </a:r>
          </a:p>
          <a:p>
            <a:pPr>
              <a:buNone/>
            </a:pPr>
            <a:r>
              <a:rPr lang="el-GR" dirty="0" smtClean="0"/>
              <a:t>εκτεταμένη βιβλιογραφία για την κατάθλιψη σε ασθενείς </a:t>
            </a:r>
          </a:p>
          <a:p>
            <a:pPr>
              <a:buNone/>
            </a:pPr>
            <a:r>
              <a:rPr lang="el-GR" dirty="0" smtClean="0"/>
              <a:t>με ΣΚΠ, για τις αγχώδεις διαταραχές υπάρχουν λιγότερες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-1143000"/>
            <a:ext cx="8229600" cy="1143000"/>
          </a:xfrm>
        </p:spPr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64294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sz="3600" dirty="0" smtClean="0"/>
              <a:t>Ψυχικές διαταραχές οφειλόμενες σε γενική </a:t>
            </a:r>
            <a:r>
              <a:rPr lang="el-GR" sz="3600" dirty="0" smtClean="0"/>
              <a:t>σωματική</a:t>
            </a:r>
            <a:r>
              <a:rPr lang="el-GR" sz="3600" dirty="0" smtClean="0"/>
              <a:t> </a:t>
            </a:r>
            <a:r>
              <a:rPr lang="el-GR" sz="3600" dirty="0" smtClean="0"/>
              <a:t>κατάσταση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sz="3100" dirty="0" smtClean="0"/>
              <a:t>-Ντελίριο</a:t>
            </a:r>
          </a:p>
          <a:p>
            <a:pPr>
              <a:buNone/>
            </a:pPr>
            <a:r>
              <a:rPr lang="el-GR" sz="3100" dirty="0" smtClean="0"/>
              <a:t>-Άνοια</a:t>
            </a:r>
          </a:p>
          <a:p>
            <a:pPr>
              <a:buNone/>
            </a:pPr>
            <a:r>
              <a:rPr lang="el-GR" sz="3100" dirty="0" smtClean="0"/>
              <a:t>-</a:t>
            </a:r>
            <a:r>
              <a:rPr lang="el-GR" sz="3100" dirty="0" err="1" smtClean="0"/>
              <a:t>Αμνησιακή</a:t>
            </a:r>
            <a:r>
              <a:rPr lang="el-GR" sz="3100" dirty="0" smtClean="0"/>
              <a:t> διαταραχή</a:t>
            </a:r>
          </a:p>
          <a:p>
            <a:pPr>
              <a:buNone/>
            </a:pPr>
            <a:r>
              <a:rPr lang="el-GR" sz="3100" dirty="0" smtClean="0"/>
              <a:t>-</a:t>
            </a:r>
            <a:r>
              <a:rPr lang="el-GR" sz="3100" dirty="0" err="1" smtClean="0"/>
              <a:t>Ψυχωσική</a:t>
            </a:r>
            <a:r>
              <a:rPr lang="el-GR" sz="3100" dirty="0" smtClean="0"/>
              <a:t> διαταραχή</a:t>
            </a:r>
          </a:p>
          <a:p>
            <a:pPr>
              <a:buNone/>
            </a:pPr>
            <a:r>
              <a:rPr lang="el-GR" sz="3100" dirty="0" smtClean="0"/>
              <a:t>-Συναισθηματική διαταραχή</a:t>
            </a:r>
          </a:p>
          <a:p>
            <a:pPr>
              <a:buNone/>
            </a:pPr>
            <a:r>
              <a:rPr lang="el-GR" sz="3100" dirty="0" smtClean="0"/>
              <a:t>-Αγχώδης διαταραχή</a:t>
            </a:r>
          </a:p>
          <a:p>
            <a:pPr>
              <a:buNone/>
            </a:pPr>
            <a:r>
              <a:rPr lang="el-GR" sz="3100" dirty="0" smtClean="0"/>
              <a:t>-Σεξουαλική δυσλειτουργία</a:t>
            </a:r>
          </a:p>
          <a:p>
            <a:pPr>
              <a:buNone/>
            </a:pPr>
            <a:r>
              <a:rPr lang="el-GR" sz="3100" dirty="0" smtClean="0"/>
              <a:t>-Διαταραχή ύπνου</a:t>
            </a:r>
          </a:p>
          <a:p>
            <a:pPr>
              <a:buNone/>
            </a:pPr>
            <a:r>
              <a:rPr lang="el-GR" sz="3100" dirty="0" smtClean="0"/>
              <a:t>-Κατατονική διαταραχή </a:t>
            </a:r>
          </a:p>
          <a:p>
            <a:pPr>
              <a:buNone/>
            </a:pPr>
            <a:r>
              <a:rPr lang="el-GR" sz="3100" dirty="0" smtClean="0"/>
              <a:t>-Μεταβολή της προσωπικότητας</a:t>
            </a:r>
          </a:p>
          <a:p>
            <a:pPr>
              <a:buNone/>
            </a:pPr>
            <a:r>
              <a:rPr lang="el-GR" sz="3100" dirty="0" smtClean="0"/>
              <a:t>-Ψυχική διαταραχή ΜΠΑ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81772"/>
          </a:xfrm>
        </p:spPr>
        <p:txBody>
          <a:bodyPr>
            <a:normAutofit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-</a:t>
            </a:r>
            <a:r>
              <a:rPr lang="el-GR" sz="3100" dirty="0" err="1" smtClean="0">
                <a:solidFill>
                  <a:schemeClr val="tx1"/>
                </a:solidFill>
              </a:rPr>
              <a:t>Απομυελινωτικές</a:t>
            </a:r>
            <a:r>
              <a:rPr lang="el-GR" sz="3100" dirty="0" smtClean="0">
                <a:solidFill>
                  <a:schemeClr val="tx1"/>
                </a:solidFill>
              </a:rPr>
              <a:t> </a:t>
            </a:r>
            <a:r>
              <a:rPr lang="el-GR" sz="3100" dirty="0" smtClean="0">
                <a:solidFill>
                  <a:schemeClr val="tx1"/>
                </a:solidFill>
              </a:rPr>
              <a:t>Διαταραχές-(ΣΚΠ)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έρευνες</a:t>
            </a:r>
            <a:r>
              <a:rPr lang="el-GR" dirty="0" smtClean="0"/>
              <a:t>. Κάποιες έρευνες χρησιμοποιώντας </a:t>
            </a:r>
          </a:p>
          <a:p>
            <a:pPr>
              <a:buNone/>
            </a:pPr>
            <a:r>
              <a:rPr lang="el-GR" dirty="0" err="1" smtClean="0"/>
              <a:t>αυτοσυμπληρούμενες</a:t>
            </a:r>
            <a:r>
              <a:rPr lang="el-GR" dirty="0" smtClean="0"/>
              <a:t> κλίμακες βρήκαν </a:t>
            </a:r>
            <a:r>
              <a:rPr lang="el-GR" dirty="0" err="1" smtClean="0"/>
              <a:t>επιπολασμό</a:t>
            </a:r>
            <a:r>
              <a:rPr lang="el-GR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σημείο που κυμαίνεται από  25-41% (</a:t>
            </a:r>
            <a:r>
              <a:rPr lang="en-US" dirty="0" err="1" smtClean="0"/>
              <a:t>Janssens</a:t>
            </a:r>
            <a:r>
              <a:rPr lang="en-US" dirty="0" smtClean="0"/>
              <a:t> AC</a:t>
            </a:r>
            <a:r>
              <a:rPr lang="el-GR" dirty="0" smtClean="0"/>
              <a:t> </a:t>
            </a:r>
            <a:r>
              <a:rPr lang="en-US" dirty="0" smtClean="0"/>
              <a:t>et </a:t>
            </a:r>
            <a:r>
              <a:rPr lang="en-US" dirty="0" smtClean="0"/>
              <a:t>al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2003).</a:t>
            </a:r>
            <a:r>
              <a:rPr lang="en-US" dirty="0" smtClean="0"/>
              <a:t> </a:t>
            </a:r>
            <a:r>
              <a:rPr lang="el-GR" dirty="0" smtClean="0"/>
              <a:t>Οι ασθενείς με ΣΚΠ και με διαταραχές άγχους </a:t>
            </a:r>
          </a:p>
          <a:p>
            <a:pPr>
              <a:buNone/>
            </a:pPr>
            <a:r>
              <a:rPr lang="el-GR" dirty="0" smtClean="0"/>
              <a:t>ήταν πιο πιθανό να είναι γυναίκες και να έχουν διαγνωστεί </a:t>
            </a:r>
          </a:p>
          <a:p>
            <a:pPr>
              <a:buNone/>
            </a:pPr>
            <a:r>
              <a:rPr lang="el-GR" dirty="0" smtClean="0"/>
              <a:t>κατά την διάρκεια της ζωής τους με καταθλιπτική </a:t>
            </a:r>
          </a:p>
          <a:p>
            <a:pPr>
              <a:buNone/>
            </a:pPr>
            <a:r>
              <a:rPr lang="el-GR" dirty="0" smtClean="0"/>
              <a:t>διαταραχή ή κατάχρηση οινοπνεύματος (</a:t>
            </a:r>
            <a:r>
              <a:rPr lang="en-US" dirty="0" err="1" smtClean="0"/>
              <a:t>Korostil</a:t>
            </a:r>
            <a:r>
              <a:rPr lang="en-US" dirty="0" smtClean="0"/>
              <a:t> M</a:t>
            </a:r>
            <a:r>
              <a:rPr lang="el-GR" dirty="0" smtClean="0"/>
              <a:t> </a:t>
            </a:r>
            <a:r>
              <a:rPr lang="en-US" dirty="0" smtClean="0"/>
              <a:t>et al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2007</a:t>
            </a:r>
            <a:r>
              <a:rPr lang="en-US" dirty="0" smtClean="0"/>
              <a:t> </a:t>
            </a:r>
            <a:r>
              <a:rPr lang="el-GR" dirty="0" smtClean="0"/>
              <a:t>&amp;</a:t>
            </a:r>
            <a:r>
              <a:rPr lang="en-US" dirty="0" smtClean="0"/>
              <a:t> Feinstein A et al 1999).</a:t>
            </a:r>
            <a:r>
              <a:rPr lang="el-GR" dirty="0" smtClean="0"/>
              <a:t> Η γενικευμένη</a:t>
            </a:r>
            <a:r>
              <a:rPr lang="en-US" dirty="0" smtClean="0"/>
              <a:t> </a:t>
            </a:r>
            <a:r>
              <a:rPr lang="el-GR" dirty="0" smtClean="0"/>
              <a:t>αγχώδης </a:t>
            </a:r>
          </a:p>
          <a:p>
            <a:pPr>
              <a:buNone/>
            </a:pPr>
            <a:r>
              <a:rPr lang="el-GR" dirty="0" smtClean="0"/>
              <a:t>διαταραχή  φαίνεται να είναι η πιο κοινή διαταραχή </a:t>
            </a:r>
          </a:p>
          <a:p>
            <a:pPr>
              <a:buNone/>
            </a:pPr>
            <a:r>
              <a:rPr lang="el-GR" dirty="0" smtClean="0"/>
              <a:t>άγχους μεταξύ των ατόμων με ΣΚΠ, με το 18,6% των </a:t>
            </a:r>
          </a:p>
          <a:p>
            <a:pPr>
              <a:buNone/>
            </a:pPr>
            <a:r>
              <a:rPr lang="el-GR" dirty="0" smtClean="0"/>
              <a:t>ασθενών να πληρούν τα κριτήρια για αυτή τη </a:t>
            </a:r>
            <a:r>
              <a:rPr lang="el-GR" dirty="0" smtClean="0"/>
              <a:t>διαταραχή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(</a:t>
            </a:r>
            <a:r>
              <a:rPr lang="en-US" dirty="0" err="1" smtClean="0"/>
              <a:t>Galeazzi</a:t>
            </a:r>
            <a:r>
              <a:rPr lang="en-US" dirty="0" smtClean="0"/>
              <a:t> GM</a:t>
            </a:r>
            <a:r>
              <a:rPr lang="el-GR" dirty="0" smtClean="0"/>
              <a:t> </a:t>
            </a:r>
            <a:r>
              <a:rPr lang="en-US" dirty="0" smtClean="0"/>
              <a:t>et al 2005)</a:t>
            </a:r>
            <a:r>
              <a:rPr lang="el-GR" dirty="0" smtClean="0"/>
              <a:t>.</a:t>
            </a:r>
            <a:r>
              <a:rPr lang="en-US" dirty="0" smtClean="0"/>
              <a:t> </a:t>
            </a:r>
            <a:r>
              <a:rPr lang="el-GR" dirty="0" smtClean="0"/>
              <a:t>η διαταραχή πανικού και </a:t>
            </a:r>
            <a:r>
              <a:rPr lang="el-GR" dirty="0" smtClean="0"/>
              <a:t>η  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42918"/>
          </a:xfrm>
        </p:spPr>
        <p:txBody>
          <a:bodyPr>
            <a:normAutofit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-</a:t>
            </a:r>
            <a:r>
              <a:rPr lang="el-GR" sz="3100" dirty="0" err="1" smtClean="0">
                <a:solidFill>
                  <a:schemeClr val="tx1"/>
                </a:solidFill>
              </a:rPr>
              <a:t>Απομυελινωτικές</a:t>
            </a:r>
            <a:r>
              <a:rPr lang="el-GR" sz="3100" dirty="0" smtClean="0">
                <a:solidFill>
                  <a:schemeClr val="tx1"/>
                </a:solidFill>
              </a:rPr>
              <a:t> </a:t>
            </a:r>
            <a:r>
              <a:rPr lang="el-GR" sz="3100" dirty="0" smtClean="0">
                <a:solidFill>
                  <a:schemeClr val="tx1"/>
                </a:solidFill>
              </a:rPr>
              <a:t>Διαταραχές-(ΣΚΠ)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753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err="1" smtClean="0"/>
              <a:t>ιδεοψυχαναγκαστική</a:t>
            </a:r>
            <a:r>
              <a:rPr lang="el-GR" dirty="0" smtClean="0"/>
              <a:t> </a:t>
            </a:r>
            <a:r>
              <a:rPr lang="el-GR" dirty="0" smtClean="0"/>
              <a:t>διαταραχή μπορεί επίσης να είναι </a:t>
            </a:r>
          </a:p>
          <a:p>
            <a:pPr>
              <a:buNone/>
            </a:pPr>
            <a:r>
              <a:rPr lang="el-GR" dirty="0" smtClean="0"/>
              <a:t>πολύ πιο συχνή στους ασθενείς με ΣΚΠ παρά στον γενικό </a:t>
            </a:r>
          </a:p>
          <a:p>
            <a:pPr>
              <a:buNone/>
            </a:pPr>
            <a:r>
              <a:rPr lang="el-GR" dirty="0" smtClean="0"/>
              <a:t>πληθυσμό.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-Άλλες διαταραχές</a:t>
            </a:r>
            <a:r>
              <a:rPr lang="en-US" dirty="0" smtClean="0"/>
              <a:t>: </a:t>
            </a:r>
            <a:r>
              <a:rPr lang="el-GR" dirty="0" err="1" smtClean="0"/>
              <a:t>υποφλοιώδη</a:t>
            </a:r>
            <a:r>
              <a:rPr lang="el-GR" dirty="0" smtClean="0"/>
              <a:t> άνοια (πτωχή μνήμη, </a:t>
            </a:r>
          </a:p>
          <a:p>
            <a:pPr>
              <a:buNone/>
            </a:pPr>
            <a:r>
              <a:rPr lang="el-GR" dirty="0" smtClean="0"/>
              <a:t>μειωμένη συγκέντρωση </a:t>
            </a:r>
            <a:r>
              <a:rPr lang="el-GR" dirty="0" err="1" smtClean="0"/>
              <a:t>΄΄αφηρημάδα΄΄</a:t>
            </a:r>
            <a:r>
              <a:rPr lang="el-GR" dirty="0" smtClean="0"/>
              <a:t>), κατάχρηση </a:t>
            </a:r>
          </a:p>
          <a:p>
            <a:pPr>
              <a:buNone/>
            </a:pPr>
            <a:r>
              <a:rPr lang="el-GR" dirty="0" smtClean="0"/>
              <a:t>αλκοόλ και άλλων απαγορευμένων ουσιών. Επίσης </a:t>
            </a:r>
          </a:p>
          <a:p>
            <a:pPr>
              <a:buNone/>
            </a:pPr>
            <a:r>
              <a:rPr lang="el-GR" dirty="0" smtClean="0"/>
              <a:t>μπορεί να εμφανιστεί σκληρυντική ευφορία – </a:t>
            </a:r>
          </a:p>
          <a:p>
            <a:pPr>
              <a:buNone/>
            </a:pPr>
            <a:r>
              <a:rPr lang="el-GR" dirty="0" smtClean="0"/>
              <a:t>ψευδοευφορία που χαρακτηρίζεται από αναίτιους </a:t>
            </a:r>
          </a:p>
          <a:p>
            <a:pPr>
              <a:buNone/>
            </a:pPr>
            <a:r>
              <a:rPr lang="el-GR" dirty="0" smtClean="0"/>
              <a:t>γέλωτες και πιθανόν οφείλεται σε βλάβες του μετωπιαίου </a:t>
            </a:r>
          </a:p>
          <a:p>
            <a:pPr>
              <a:buNone/>
            </a:pPr>
            <a:r>
              <a:rPr lang="el-GR" dirty="0" smtClean="0"/>
              <a:t>λοβού και εγκεφαλικού στελέχους ( Βασιλόπουλος Δ. </a:t>
            </a:r>
          </a:p>
          <a:p>
            <a:pPr>
              <a:buNone/>
            </a:pPr>
            <a:r>
              <a:rPr lang="el-GR" dirty="0" smtClean="0"/>
              <a:t>2003).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71480"/>
          </a:xfrm>
        </p:spPr>
        <p:txBody>
          <a:bodyPr>
            <a:normAutofit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-Επιληψία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-Σημαντικό αν κρίση είναι απλή ή σύνθετη εστιακή, ή </a:t>
            </a:r>
          </a:p>
          <a:p>
            <a:pPr>
              <a:buNone/>
            </a:pPr>
            <a:r>
              <a:rPr lang="el-GR" dirty="0" smtClean="0"/>
              <a:t>γενικευμένη. </a:t>
            </a:r>
          </a:p>
          <a:p>
            <a:pPr>
              <a:buNone/>
            </a:pPr>
            <a:r>
              <a:rPr lang="el-GR" dirty="0" smtClean="0"/>
              <a:t>-</a:t>
            </a:r>
            <a:r>
              <a:rPr lang="el-GR" dirty="0" smtClean="0"/>
              <a:t>Είναι τρείς φορές πιο συχνή στους ψυχωτικούς </a:t>
            </a:r>
          </a:p>
          <a:p>
            <a:pPr>
              <a:buNone/>
            </a:pPr>
            <a:r>
              <a:rPr lang="el-GR" dirty="0" smtClean="0"/>
              <a:t>συγκριτικά με τον γενικό πληθυσμό. Αντίστοιχα στους </a:t>
            </a:r>
          </a:p>
          <a:p>
            <a:pPr>
              <a:buNone/>
            </a:pPr>
            <a:r>
              <a:rPr lang="el-GR" dirty="0" smtClean="0"/>
              <a:t>επιληπτικούς η ψύχωση μπορεί και να εμφανιστεί και στο </a:t>
            </a:r>
          </a:p>
          <a:p>
            <a:pPr>
              <a:buNone/>
            </a:pPr>
            <a:r>
              <a:rPr lang="el-GR" dirty="0" smtClean="0"/>
              <a:t>10%.</a:t>
            </a:r>
          </a:p>
          <a:p>
            <a:pPr>
              <a:buNone/>
            </a:pPr>
            <a:r>
              <a:rPr lang="el-GR" dirty="0" smtClean="0"/>
              <a:t>-Απλή κρίση από τον βρεγματικό λοβό προκαλεί αίσθημα </a:t>
            </a:r>
          </a:p>
          <a:p>
            <a:pPr>
              <a:buNone/>
            </a:pPr>
            <a:r>
              <a:rPr lang="el-GR" dirty="0" smtClean="0"/>
              <a:t>πόνου, κνησμού, αιμωδίας ενός μέλους του σώματος.</a:t>
            </a:r>
          </a:p>
          <a:p>
            <a:pPr>
              <a:buNone/>
            </a:pPr>
            <a:r>
              <a:rPr lang="el-GR" dirty="0" smtClean="0"/>
              <a:t>-Απλή </a:t>
            </a:r>
            <a:r>
              <a:rPr lang="el-GR" dirty="0" smtClean="0"/>
              <a:t>κρίση από </a:t>
            </a:r>
            <a:r>
              <a:rPr lang="el-GR" dirty="0" smtClean="0"/>
              <a:t>τον ινιακό λοβό προκαλεί οπτικές </a:t>
            </a:r>
          </a:p>
          <a:p>
            <a:pPr>
              <a:buNone/>
            </a:pPr>
            <a:r>
              <a:rPr lang="el-GR" dirty="0" smtClean="0"/>
              <a:t>ψευδαισθήσεις (λάμψεις, σκοτώματα).</a:t>
            </a:r>
          </a:p>
          <a:p>
            <a:pPr>
              <a:buNone/>
            </a:pPr>
            <a:r>
              <a:rPr lang="el-GR" dirty="0" smtClean="0"/>
              <a:t>-Απλή </a:t>
            </a:r>
            <a:r>
              <a:rPr lang="el-GR" dirty="0" smtClean="0"/>
              <a:t>κρίση από τον </a:t>
            </a:r>
            <a:r>
              <a:rPr lang="el-GR" dirty="0" smtClean="0"/>
              <a:t>κροταφικό </a:t>
            </a:r>
            <a:r>
              <a:rPr lang="el-GR" dirty="0" smtClean="0"/>
              <a:t>λοβό </a:t>
            </a:r>
            <a:r>
              <a:rPr lang="el-GR" dirty="0" smtClean="0"/>
              <a:t>προκαλεί </a:t>
            </a:r>
          </a:p>
          <a:p>
            <a:pPr>
              <a:buNone/>
            </a:pPr>
            <a:r>
              <a:rPr lang="el-GR" dirty="0" smtClean="0"/>
              <a:t>οσφρητικές ψευδαισθήσεις.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10334"/>
          </a:xfrm>
        </p:spPr>
        <p:txBody>
          <a:bodyPr>
            <a:noAutofit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-Επιληψία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-Χαρακτηριστικό της σύνθετης εστιακής κρίσης είναι</a:t>
            </a:r>
            <a:r>
              <a:rPr lang="en-US" dirty="0" smtClean="0"/>
              <a:t>: </a:t>
            </a:r>
            <a:r>
              <a:rPr lang="el-GR" dirty="0" smtClean="0"/>
              <a:t>η </a:t>
            </a:r>
          </a:p>
          <a:p>
            <a:pPr>
              <a:buNone/>
            </a:pPr>
            <a:r>
              <a:rPr lang="el-GR" dirty="0" smtClean="0"/>
              <a:t>αύρα η οποία μπορεί να αφορά συμπτώματα από το ΑΝΣ,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 διαταραχές στο επίπεδο συνείδησης, καταστάσεις </a:t>
            </a:r>
            <a:endParaRPr lang="en-US" dirty="0" smtClean="0"/>
          </a:p>
          <a:p>
            <a:pPr>
              <a:buNone/>
            </a:pPr>
            <a:r>
              <a:rPr lang="el-GR" dirty="0" err="1" smtClean="0"/>
              <a:t>΄΄</a:t>
            </a:r>
            <a:r>
              <a:rPr lang="en-US" dirty="0" err="1" smtClean="0"/>
              <a:t>jamais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r>
              <a:rPr lang="en-US" dirty="0" smtClean="0"/>
              <a:t>vu</a:t>
            </a:r>
            <a:r>
              <a:rPr lang="el-GR" dirty="0" err="1" smtClean="0"/>
              <a:t>΄΄</a:t>
            </a:r>
            <a:r>
              <a:rPr lang="el-GR" dirty="0" smtClean="0"/>
              <a:t> ή </a:t>
            </a:r>
            <a:r>
              <a:rPr lang="el-GR" dirty="0" err="1" smtClean="0"/>
              <a:t>΄΄</a:t>
            </a:r>
            <a:r>
              <a:rPr lang="el-GR" dirty="0" smtClean="0"/>
              <a:t> </a:t>
            </a:r>
            <a:r>
              <a:rPr lang="en-US" dirty="0" err="1" smtClean="0"/>
              <a:t>deja</a:t>
            </a:r>
            <a:r>
              <a:rPr lang="en-US" dirty="0" smtClean="0"/>
              <a:t> vu</a:t>
            </a:r>
            <a:r>
              <a:rPr lang="el-GR" dirty="0" smtClean="0"/>
              <a:t> </a:t>
            </a:r>
            <a:r>
              <a:rPr lang="el-GR" dirty="0" err="1" smtClean="0"/>
              <a:t>΄΄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l-GR" dirty="0" smtClean="0"/>
              <a:t>Ψύχωση στην επιληψία</a:t>
            </a:r>
            <a:r>
              <a:rPr lang="en-US" dirty="0" smtClean="0"/>
              <a:t>: </a:t>
            </a:r>
            <a:r>
              <a:rPr lang="el-GR" dirty="0" smtClean="0"/>
              <a:t>χαρακτηρίζεται από</a:t>
            </a:r>
            <a:r>
              <a:rPr lang="en-US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παραληρηματικές ιδέες θρησκευτικού περιεχομένου, </a:t>
            </a:r>
          </a:p>
          <a:p>
            <a:pPr>
              <a:buNone/>
            </a:pPr>
            <a:r>
              <a:rPr lang="el-GR" dirty="0" smtClean="0"/>
              <a:t>παραληρηματικές παραγνωρίσεις, </a:t>
            </a:r>
            <a:r>
              <a:rPr lang="el-GR" dirty="0" err="1" smtClean="0"/>
              <a:t>σωματοαισθητικές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ψευδαισθήσεις, απουσία αρνητικών συμπτωμάτων, </a:t>
            </a:r>
          </a:p>
          <a:p>
            <a:pPr>
              <a:buNone/>
            </a:pPr>
            <a:r>
              <a:rPr lang="el-GR" dirty="0" smtClean="0"/>
              <a:t>καλύτερη λειτουργικότητα των επιληπτικών με ψύχωση.</a:t>
            </a:r>
          </a:p>
          <a:p>
            <a:pPr>
              <a:buNone/>
            </a:pPr>
            <a:r>
              <a:rPr lang="el-GR" dirty="0" smtClean="0"/>
              <a:t>-Προσωπικότητα και επιληψία</a:t>
            </a:r>
            <a:r>
              <a:rPr lang="en-US" dirty="0" smtClean="0"/>
              <a:t>: </a:t>
            </a:r>
            <a:r>
              <a:rPr lang="el-GR" dirty="0" smtClean="0"/>
              <a:t>κολλώδης συμπεριφορά, </a:t>
            </a:r>
          </a:p>
          <a:p>
            <a:pPr>
              <a:buNone/>
            </a:pPr>
            <a:r>
              <a:rPr lang="el-GR" dirty="0" smtClean="0"/>
              <a:t>πιθανόν επιθετικότητα, έντονη θρησκευτικότητα και </a:t>
            </a:r>
          </a:p>
          <a:p>
            <a:pPr>
              <a:buNone/>
            </a:pPr>
            <a:r>
              <a:rPr lang="el-GR" dirty="0" smtClean="0"/>
              <a:t>ενασχόληση με φιλοσοφικά-μυστικιστικά θέματα.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-Ε</a:t>
            </a:r>
            <a:r>
              <a:rPr lang="el-GR" sz="3400" dirty="0" smtClean="0">
                <a:solidFill>
                  <a:schemeClr val="tx1"/>
                </a:solidFill>
              </a:rPr>
              <a:t>πιληψία</a:t>
            </a:r>
            <a:endParaRPr lang="el-GR" sz="3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-Κατάθλιψη και </a:t>
            </a:r>
            <a:r>
              <a:rPr lang="el-GR" dirty="0" err="1" smtClean="0"/>
              <a:t>αυτοκτονικότητα</a:t>
            </a:r>
            <a:r>
              <a:rPr lang="el-GR" dirty="0" smtClean="0"/>
              <a:t> στην επιληψία</a:t>
            </a:r>
            <a:r>
              <a:rPr lang="en-US" dirty="0" smtClean="0"/>
              <a:t>: </a:t>
            </a:r>
            <a:r>
              <a:rPr lang="el-GR" dirty="0" smtClean="0"/>
              <a:t>η </a:t>
            </a:r>
          </a:p>
          <a:p>
            <a:pPr>
              <a:buNone/>
            </a:pPr>
            <a:r>
              <a:rPr lang="el-GR" dirty="0" smtClean="0"/>
              <a:t>κατάθλιψη αποτελεί συχνό φαινόμενο στην επιληψία, </a:t>
            </a:r>
          </a:p>
          <a:p>
            <a:pPr>
              <a:buNone/>
            </a:pPr>
            <a:r>
              <a:rPr lang="el-GR" dirty="0" smtClean="0"/>
              <a:t>κυρίως όταν η εστία της επιληψίας βρίσκεται στο </a:t>
            </a:r>
          </a:p>
          <a:p>
            <a:pPr>
              <a:buNone/>
            </a:pPr>
            <a:r>
              <a:rPr lang="el-GR" dirty="0" smtClean="0"/>
              <a:t>αριστερό ημισφαίριο</a:t>
            </a:r>
            <a:r>
              <a:rPr lang="en-US" dirty="0" smtClean="0"/>
              <a:t>: </a:t>
            </a:r>
            <a:r>
              <a:rPr lang="el-GR" dirty="0" smtClean="0"/>
              <a:t>τα ποσοστά αυτοκτονίας είναι 5 </a:t>
            </a:r>
          </a:p>
          <a:p>
            <a:pPr>
              <a:buNone/>
            </a:pPr>
            <a:r>
              <a:rPr lang="el-GR" dirty="0" smtClean="0"/>
              <a:t>φορές πιο συχνά στους ασθενείς με επιληψία συγκριτικά </a:t>
            </a:r>
          </a:p>
          <a:p>
            <a:pPr>
              <a:buNone/>
            </a:pPr>
            <a:r>
              <a:rPr lang="el-GR" dirty="0" smtClean="0"/>
              <a:t>με τον γενικό πληθυσμό (</a:t>
            </a:r>
            <a:r>
              <a:rPr lang="el-GR" sz="2400" dirty="0" smtClean="0"/>
              <a:t>1-Παπαδημητρίου</a:t>
            </a:r>
            <a:r>
              <a:rPr lang="en-US" sz="2400" dirty="0" smtClean="0"/>
              <a:t> </a:t>
            </a:r>
            <a:r>
              <a:rPr lang="el-GR" sz="2400" dirty="0" smtClean="0"/>
              <a:t>Γ.Ν 2014, </a:t>
            </a:r>
          </a:p>
          <a:p>
            <a:pPr>
              <a:buNone/>
            </a:pPr>
            <a:r>
              <a:rPr lang="en-US" sz="2400" dirty="0" smtClean="0"/>
              <a:t>B</a:t>
            </a:r>
            <a:r>
              <a:rPr lang="el-GR" sz="2400" dirty="0" err="1" smtClean="0"/>
              <a:t>ασιλόπουλος</a:t>
            </a:r>
            <a:r>
              <a:rPr lang="el-GR" sz="2400" dirty="0" smtClean="0"/>
              <a:t> </a:t>
            </a:r>
            <a:r>
              <a:rPr lang="el-GR" sz="2400" dirty="0" smtClean="0"/>
              <a:t>Δ. 2003, </a:t>
            </a:r>
            <a:r>
              <a:rPr lang="en-US" sz="2400" dirty="0" smtClean="0"/>
              <a:t>2-Jenkins S.C. &amp; </a:t>
            </a:r>
            <a:r>
              <a:rPr lang="en-US" sz="2400" dirty="0" smtClean="0"/>
              <a:t>Al</a:t>
            </a:r>
            <a:r>
              <a:rPr lang="el-GR" sz="2400" dirty="0" smtClean="0"/>
              <a:t>)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714380"/>
          </a:xfrm>
        </p:spPr>
        <p:txBody>
          <a:bodyPr>
            <a:normAutofit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-Κληρονομικές </a:t>
            </a:r>
            <a:r>
              <a:rPr lang="el-GR" sz="3100" dirty="0" smtClean="0">
                <a:solidFill>
                  <a:schemeClr val="tx1"/>
                </a:solidFill>
              </a:rPr>
              <a:t>Νόσοι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-Νόσος </a:t>
            </a:r>
            <a:r>
              <a:rPr lang="en-US" dirty="0" smtClean="0"/>
              <a:t>Huntington: </a:t>
            </a:r>
            <a:r>
              <a:rPr lang="el-GR" dirty="0" smtClean="0"/>
              <a:t>χαρακτηρίζεται από </a:t>
            </a:r>
          </a:p>
          <a:p>
            <a:pPr>
              <a:buNone/>
            </a:pPr>
            <a:r>
              <a:rPr lang="el-GR" dirty="0" err="1" smtClean="0"/>
              <a:t>χορειοαθετωσικές</a:t>
            </a:r>
            <a:r>
              <a:rPr lang="el-GR" dirty="0" smtClean="0"/>
              <a:t> κινήσεις και άνοια-ψυχιατρικά </a:t>
            </a:r>
          </a:p>
          <a:p>
            <a:pPr>
              <a:buNone/>
            </a:pPr>
            <a:r>
              <a:rPr lang="el-GR" dirty="0" smtClean="0"/>
              <a:t>χαρακτηρίζεται από συναισθηματικές διαταραχές, </a:t>
            </a:r>
          </a:p>
          <a:p>
            <a:pPr>
              <a:buNone/>
            </a:pPr>
            <a:r>
              <a:rPr lang="el-GR" dirty="0" smtClean="0"/>
              <a:t>ευερεθιστότητα, απάθεια, εκρήξεις επιθετικότητας, </a:t>
            </a:r>
          </a:p>
          <a:p>
            <a:pPr>
              <a:buNone/>
            </a:pPr>
            <a:r>
              <a:rPr lang="el-GR" dirty="0" smtClean="0"/>
              <a:t>κοινωνική απομόνωση.</a:t>
            </a:r>
          </a:p>
          <a:p>
            <a:pPr>
              <a:buNone/>
            </a:pPr>
            <a:r>
              <a:rPr lang="el-GR" dirty="0" smtClean="0"/>
              <a:t>-Νόσος </a:t>
            </a:r>
            <a:r>
              <a:rPr lang="en-US" dirty="0" smtClean="0"/>
              <a:t>Wilson: </a:t>
            </a:r>
            <a:r>
              <a:rPr lang="el-GR" dirty="0" smtClean="0"/>
              <a:t>χαρακτηρίζεται από αντικοινωνική </a:t>
            </a:r>
          </a:p>
          <a:p>
            <a:pPr>
              <a:buNone/>
            </a:pPr>
            <a:r>
              <a:rPr lang="el-GR" dirty="0" smtClean="0"/>
              <a:t>συμπεριφορά και αλλαγή της προσωπικότητας (άρση </a:t>
            </a:r>
          </a:p>
          <a:p>
            <a:pPr>
              <a:buNone/>
            </a:pPr>
            <a:r>
              <a:rPr lang="el-GR" dirty="0" smtClean="0"/>
              <a:t>αναστολών, απερισκεψία, παράδοξη συμπεριφορά), </a:t>
            </a:r>
          </a:p>
          <a:p>
            <a:pPr>
              <a:buNone/>
            </a:pPr>
            <a:r>
              <a:rPr lang="el-GR" dirty="0" smtClean="0"/>
              <a:t>συναισθηματικές διαταραχές ( στο 30% </a:t>
            </a:r>
            <a:r>
              <a:rPr lang="el-GR" dirty="0" err="1" smtClean="0"/>
              <a:t>καταθλιτπική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διαταραχή και στο 13 % μανία).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l-GR" dirty="0" smtClean="0"/>
              <a:t>-Νόσος </a:t>
            </a:r>
            <a:r>
              <a:rPr lang="en-US" dirty="0" err="1" smtClean="0"/>
              <a:t>Fahr</a:t>
            </a:r>
            <a:r>
              <a:rPr lang="en-US" dirty="0" smtClean="0"/>
              <a:t>:</a:t>
            </a:r>
            <a:r>
              <a:rPr lang="el-GR" dirty="0" smtClean="0"/>
              <a:t> γνωστική έκπτωση, άνοια, ντελίριο, </a:t>
            </a:r>
          </a:p>
          <a:p>
            <a:pPr>
              <a:buNone/>
            </a:pPr>
            <a:r>
              <a:rPr lang="el-GR" dirty="0" smtClean="0"/>
              <a:t>ψευδαισθήσεις.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42918"/>
          </a:xfrm>
        </p:spPr>
        <p:txBody>
          <a:bodyPr>
            <a:normAutofit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-Λοιμώξεις  </a:t>
            </a:r>
            <a:r>
              <a:rPr lang="el-GR" sz="3100" dirty="0" smtClean="0">
                <a:solidFill>
                  <a:schemeClr val="tx1"/>
                </a:solidFill>
              </a:rPr>
              <a:t>του ΚΝΣ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dirty="0" smtClean="0"/>
              <a:t>-Νόσος </a:t>
            </a:r>
            <a:r>
              <a:rPr lang="en-US" dirty="0" err="1" smtClean="0"/>
              <a:t>Creutzfeldt</a:t>
            </a:r>
            <a:r>
              <a:rPr lang="en-US" dirty="0" smtClean="0"/>
              <a:t>-Jacobs: </a:t>
            </a:r>
            <a:r>
              <a:rPr lang="el-GR" dirty="0" smtClean="0"/>
              <a:t>εμφάνιση κυρίως την 5</a:t>
            </a:r>
            <a:r>
              <a:rPr lang="el-GR" baseline="30000" dirty="0" smtClean="0"/>
              <a:t>η</a:t>
            </a:r>
            <a:r>
              <a:rPr lang="el-GR" dirty="0" smtClean="0"/>
              <a:t> ή 6</a:t>
            </a:r>
            <a:r>
              <a:rPr lang="el-GR" baseline="30000" dirty="0" smtClean="0"/>
              <a:t>η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δεκαετία της ζωής. Χαρακτηρίζεται από αρχικά από ένα </a:t>
            </a:r>
          </a:p>
          <a:p>
            <a:pPr>
              <a:buNone/>
            </a:pPr>
            <a:r>
              <a:rPr lang="el-GR" dirty="0" smtClean="0"/>
              <a:t>πρόδρομο στάδιο μηνών ή βδομάδων το οποίο </a:t>
            </a:r>
          </a:p>
          <a:p>
            <a:pPr>
              <a:buNone/>
            </a:pPr>
            <a:r>
              <a:rPr lang="el-GR" dirty="0" smtClean="0"/>
              <a:t>χαρακτηρίζεται από άγχος, αϋπνία, βραδυψυχισμό. Μετά </a:t>
            </a:r>
          </a:p>
          <a:p>
            <a:pPr>
              <a:buNone/>
            </a:pPr>
            <a:r>
              <a:rPr lang="el-GR" dirty="0" smtClean="0"/>
              <a:t>εμφανίζονται διαταραχές της μνήμης και της </a:t>
            </a:r>
          </a:p>
          <a:p>
            <a:pPr>
              <a:buNone/>
            </a:pPr>
            <a:r>
              <a:rPr lang="el-GR" dirty="0" smtClean="0"/>
              <a:t>συγκέντρωσης. Τέλος εμφανίζονται νευρολογικά </a:t>
            </a:r>
          </a:p>
          <a:p>
            <a:pPr>
              <a:buNone/>
            </a:pPr>
            <a:r>
              <a:rPr lang="el-GR" dirty="0" smtClean="0"/>
              <a:t>συμπτώματα, κινητικές διαταραχές, νοητικ</a:t>
            </a:r>
            <a:r>
              <a:rPr lang="el-GR" dirty="0" smtClean="0"/>
              <a:t>ή</a:t>
            </a:r>
            <a:r>
              <a:rPr lang="el-GR" dirty="0" smtClean="0"/>
              <a:t> έκπτωση.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</a:t>
            </a:r>
            <a:r>
              <a:rPr lang="el-GR" dirty="0" err="1" smtClean="0"/>
              <a:t>Νευροσύφιλη</a:t>
            </a:r>
            <a:r>
              <a:rPr lang="en-US" dirty="0" smtClean="0"/>
              <a:t>:</a:t>
            </a:r>
            <a:r>
              <a:rPr lang="el-GR" dirty="0" smtClean="0"/>
              <a:t> μπορεί να έως και 15 χρόνια μετά την </a:t>
            </a:r>
          </a:p>
          <a:p>
            <a:pPr>
              <a:buNone/>
            </a:pPr>
            <a:r>
              <a:rPr lang="el-GR" dirty="0" smtClean="0"/>
              <a:t>αρχική λοίμωξη. Προσβάλλει κυρίως μετωπιαίους </a:t>
            </a:r>
          </a:p>
          <a:p>
            <a:pPr>
              <a:buNone/>
            </a:pPr>
            <a:r>
              <a:rPr lang="el-GR" dirty="0" smtClean="0"/>
              <a:t>λοβούς. Χαρακτηρίζεται από αλλαγή προσωπικότητας </a:t>
            </a:r>
          </a:p>
          <a:p>
            <a:pPr>
              <a:buNone/>
            </a:pPr>
            <a:r>
              <a:rPr lang="el-GR" dirty="0" smtClean="0"/>
              <a:t>και παραληρηματικές ιδέες μεγαλείου στο 20% των </a:t>
            </a:r>
          </a:p>
          <a:p>
            <a:pPr>
              <a:buNone/>
            </a:pPr>
            <a:r>
              <a:rPr lang="el-GR" dirty="0" smtClean="0"/>
              <a:t>περιπτώσεων </a:t>
            </a:r>
            <a:endParaRPr lang="en-US" dirty="0" smtClean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normAutofit fontScale="90000"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 </a:t>
            </a:r>
            <a:br>
              <a:rPr lang="el-GR" sz="3100" dirty="0" smtClean="0">
                <a:solidFill>
                  <a:schemeClr val="tx1"/>
                </a:solidFill>
              </a:rPr>
            </a:br>
            <a:r>
              <a:rPr lang="el-GR" sz="3100" dirty="0" smtClean="0">
                <a:solidFill>
                  <a:schemeClr val="tx1"/>
                </a:solidFill>
              </a:rPr>
              <a:t> </a:t>
            </a:r>
            <a:r>
              <a:rPr lang="el-GR" sz="3100" dirty="0" smtClean="0">
                <a:solidFill>
                  <a:schemeClr val="tx1"/>
                </a:solidFill>
              </a:rPr>
              <a:t> </a:t>
            </a:r>
            <a:r>
              <a:rPr lang="el-GR" sz="3400" dirty="0" smtClean="0">
                <a:solidFill>
                  <a:schemeClr val="tx1"/>
                </a:solidFill>
              </a:rPr>
              <a:t>-</a:t>
            </a:r>
            <a:r>
              <a:rPr lang="el-GR" sz="3400" dirty="0" smtClean="0">
                <a:solidFill>
                  <a:schemeClr val="tx1"/>
                </a:solidFill>
              </a:rPr>
              <a:t>Λοιμώξεις  του ΚΝΣ</a:t>
            </a:r>
            <a:endParaRPr lang="el-GR" sz="3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-AIDS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  <a:r>
              <a:rPr lang="el-GR" dirty="0" err="1" smtClean="0"/>
              <a:t>νευρογνωσιακές</a:t>
            </a:r>
            <a:r>
              <a:rPr lang="el-GR" dirty="0" smtClean="0"/>
              <a:t> διαταραχές κυμαίνονται από την </a:t>
            </a:r>
          </a:p>
          <a:p>
            <a:pPr>
              <a:buNone/>
            </a:pPr>
            <a:r>
              <a:rPr lang="el-GR" dirty="0" smtClean="0"/>
              <a:t>ήπια </a:t>
            </a:r>
            <a:r>
              <a:rPr lang="el-GR" dirty="0" err="1" smtClean="0"/>
              <a:t>ασυμπτωματική</a:t>
            </a:r>
            <a:r>
              <a:rPr lang="el-GR" dirty="0" smtClean="0"/>
              <a:t> έκπτωση έως και την εμφάνιση </a:t>
            </a:r>
          </a:p>
          <a:p>
            <a:pPr>
              <a:buNone/>
            </a:pPr>
            <a:r>
              <a:rPr lang="el-GR" dirty="0" smtClean="0"/>
              <a:t>άνοιας. Τα ψυχιατρικά σύνδρομα περιλαμβάνουν</a:t>
            </a:r>
            <a:r>
              <a:rPr lang="en-US" dirty="0" smtClean="0"/>
              <a:t>: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ν</a:t>
            </a:r>
            <a:r>
              <a:rPr lang="el-GR" dirty="0" smtClean="0"/>
              <a:t>τελίριο, αγχώσεις διαταραχές όπως ΓΑΔ, ΙΨΔ, ΔΜΤΣ, </a:t>
            </a:r>
          </a:p>
          <a:p>
            <a:pPr>
              <a:buNone/>
            </a:pPr>
            <a:r>
              <a:rPr lang="el-GR" dirty="0" smtClean="0"/>
              <a:t>καταθλιπτικές διαταραχές (4-40%),κατάχρηση ουσιών, </a:t>
            </a:r>
          </a:p>
          <a:p>
            <a:pPr>
              <a:buNone/>
            </a:pPr>
            <a:r>
              <a:rPr lang="el-GR" dirty="0" smtClean="0"/>
              <a:t>α</a:t>
            </a:r>
            <a:r>
              <a:rPr lang="el-GR" dirty="0" smtClean="0"/>
              <a:t>υτοκτονία (</a:t>
            </a:r>
            <a:r>
              <a:rPr lang="en-US" dirty="0" smtClean="0"/>
              <a:t>Kaplan &amp; </a:t>
            </a:r>
            <a:r>
              <a:rPr lang="en-US" dirty="0" err="1" smtClean="0"/>
              <a:t>Sadocks’S</a:t>
            </a:r>
            <a:r>
              <a:rPr lang="en-US" dirty="0" smtClean="0"/>
              <a:t> 2004)</a:t>
            </a:r>
            <a:r>
              <a:rPr lang="el-GR" dirty="0" smtClean="0"/>
              <a:t>. 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-Όγκοι του ΚΝΣ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1436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-Η συμπτωματολογία των όγκων του ΚΝΣ εξαρτάται από </a:t>
            </a:r>
          </a:p>
          <a:p>
            <a:pPr>
              <a:buNone/>
            </a:pPr>
            <a:r>
              <a:rPr lang="el-GR" dirty="0" smtClean="0"/>
              <a:t>την εντόπισή τους και από την ταχύτητα ανάπτυξής τους. </a:t>
            </a:r>
          </a:p>
          <a:p>
            <a:pPr>
              <a:buNone/>
            </a:pPr>
            <a:r>
              <a:rPr lang="el-GR" dirty="0" smtClean="0"/>
              <a:t>Στο 50% των περιπτώσεων θα υπάρχουν συμπτώματα </a:t>
            </a:r>
          </a:p>
          <a:p>
            <a:pPr>
              <a:buNone/>
            </a:pPr>
            <a:r>
              <a:rPr lang="el-GR" dirty="0" smtClean="0"/>
              <a:t>από την ψυχική σφαίρα και κυρίως αφορούν όγκους στις </a:t>
            </a:r>
          </a:p>
          <a:p>
            <a:pPr>
              <a:buNone/>
            </a:pPr>
            <a:r>
              <a:rPr lang="el-GR" dirty="0" smtClean="0"/>
              <a:t>πρόσθιες και </a:t>
            </a:r>
            <a:r>
              <a:rPr lang="el-GR" dirty="0" err="1" smtClean="0"/>
              <a:t>μεταιχμιακές</a:t>
            </a:r>
            <a:r>
              <a:rPr lang="el-GR" dirty="0" smtClean="0"/>
              <a:t> περιοχές του εγκεφάλου. Οι </a:t>
            </a:r>
          </a:p>
          <a:p>
            <a:pPr>
              <a:buNone/>
            </a:pPr>
            <a:r>
              <a:rPr lang="el-GR" dirty="0" smtClean="0"/>
              <a:t>όγκοι στο μετωπιαίο λοβό πιθανόν να προκαλέσουν άρση </a:t>
            </a:r>
          </a:p>
          <a:p>
            <a:pPr>
              <a:buNone/>
            </a:pPr>
            <a:r>
              <a:rPr lang="el-GR" dirty="0" smtClean="0"/>
              <a:t>αναστολών, αλλαγή προσωπικότητας, συναισθηματική </a:t>
            </a:r>
          </a:p>
          <a:p>
            <a:pPr>
              <a:buNone/>
            </a:pPr>
            <a:r>
              <a:rPr lang="el-GR" dirty="0" err="1" smtClean="0"/>
              <a:t>απροσφορότητα</a:t>
            </a:r>
            <a:r>
              <a:rPr lang="el-GR" dirty="0" smtClean="0"/>
              <a:t>, απώλεια ελέγχου </a:t>
            </a:r>
            <a:r>
              <a:rPr lang="el-GR" dirty="0" smtClean="0"/>
              <a:t>των σφιγκτήρων</a:t>
            </a:r>
            <a:r>
              <a:rPr lang="el-GR" dirty="0" smtClean="0"/>
              <a:t>. Οι </a:t>
            </a:r>
          </a:p>
          <a:p>
            <a:pPr>
              <a:buNone/>
            </a:pPr>
            <a:r>
              <a:rPr lang="el-GR" dirty="0" smtClean="0"/>
              <a:t>όγκοι του κροταφικού λοβού προκαλούν </a:t>
            </a:r>
          </a:p>
          <a:p>
            <a:pPr>
              <a:buNone/>
            </a:pPr>
            <a:r>
              <a:rPr lang="el-GR" dirty="0" err="1" smtClean="0"/>
              <a:t>σχιζοφρενικόμορφη</a:t>
            </a:r>
            <a:r>
              <a:rPr lang="el-GR" dirty="0" smtClean="0"/>
              <a:t> ψύχωση, γευστικές –οσφρητικές </a:t>
            </a:r>
          </a:p>
          <a:p>
            <a:pPr>
              <a:buNone/>
            </a:pPr>
            <a:r>
              <a:rPr lang="el-GR" dirty="0" smtClean="0"/>
              <a:t>ψευδαισθήσεις, διαταραχές στην μνήμη. Τέλος οι όγκοι </a:t>
            </a:r>
          </a:p>
          <a:p>
            <a:pPr>
              <a:buNone/>
            </a:pPr>
            <a:r>
              <a:rPr lang="el-GR" dirty="0" smtClean="0"/>
              <a:t>του βρεγματικού λοβού χαρακτηρίζονται από αγνωσία, </a:t>
            </a:r>
          </a:p>
          <a:p>
            <a:pPr>
              <a:buNone/>
            </a:pPr>
            <a:r>
              <a:rPr lang="el-GR" dirty="0" smtClean="0"/>
              <a:t>απραξία, αφασία (</a:t>
            </a:r>
            <a:r>
              <a:rPr lang="en-US" sz="2400" dirty="0" smtClean="0"/>
              <a:t>B</a:t>
            </a:r>
            <a:r>
              <a:rPr lang="el-GR" sz="2400" dirty="0" err="1" smtClean="0"/>
              <a:t>ασιλόπουλος</a:t>
            </a:r>
            <a:r>
              <a:rPr lang="el-GR" sz="2400" dirty="0" smtClean="0"/>
              <a:t> Δ. </a:t>
            </a:r>
            <a:r>
              <a:rPr lang="el-GR" sz="2400" dirty="0" smtClean="0"/>
              <a:t>2004)</a:t>
            </a:r>
            <a:r>
              <a:rPr lang="el-GR" dirty="0" smtClean="0"/>
              <a:t>.  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normAutofit/>
          </a:bodyPr>
          <a:lstStyle/>
          <a:p>
            <a:r>
              <a:rPr lang="el-GR" sz="3100" dirty="0" smtClean="0">
                <a:solidFill>
                  <a:schemeClr val="tx1"/>
                </a:solidFill>
              </a:rPr>
              <a:t>-Τραυματισμοί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-Τα πιο συχνά ψυχιατρικά συμπτώματα των </a:t>
            </a:r>
          </a:p>
          <a:p>
            <a:pPr>
              <a:buNone/>
            </a:pPr>
            <a:r>
              <a:rPr lang="el-GR" dirty="0" smtClean="0"/>
              <a:t>τραυματισμών είναι</a:t>
            </a:r>
            <a:r>
              <a:rPr lang="en-US" dirty="0" smtClean="0"/>
              <a:t>: </a:t>
            </a:r>
            <a:r>
              <a:rPr lang="el-GR" dirty="0" smtClean="0"/>
              <a:t>μειωμένη ταχύτητα στην </a:t>
            </a:r>
          </a:p>
          <a:p>
            <a:pPr>
              <a:buNone/>
            </a:pPr>
            <a:r>
              <a:rPr lang="el-GR" dirty="0" smtClean="0"/>
              <a:t>επεξεργασία των πληροφοριών, δυσκολία στην επίλυση </a:t>
            </a:r>
          </a:p>
          <a:p>
            <a:pPr>
              <a:buNone/>
            </a:pPr>
            <a:r>
              <a:rPr lang="el-GR" dirty="0" smtClean="0"/>
              <a:t>προβλημάτων, διαταραχές στην προσοχή και στην </a:t>
            </a:r>
          </a:p>
          <a:p>
            <a:pPr>
              <a:buNone/>
            </a:pPr>
            <a:r>
              <a:rPr lang="el-GR" dirty="0" smtClean="0"/>
              <a:t>συγκέντρωση, προβλήματα μνήμης και εκμάθησης νέων </a:t>
            </a:r>
          </a:p>
          <a:p>
            <a:pPr>
              <a:buNone/>
            </a:pPr>
            <a:r>
              <a:rPr lang="el-GR" dirty="0" smtClean="0"/>
              <a:t>π</a:t>
            </a:r>
            <a:r>
              <a:rPr lang="el-GR" dirty="0" smtClean="0"/>
              <a:t>ληροφοριών. Άμεσα μετά τον τραυματισμό μπορεί να </a:t>
            </a:r>
          </a:p>
          <a:p>
            <a:pPr>
              <a:buNone/>
            </a:pPr>
            <a:r>
              <a:rPr lang="el-GR" dirty="0" smtClean="0"/>
              <a:t>έχουμε ντελίριο, διέγερση, αμνησία (</a:t>
            </a:r>
            <a:r>
              <a:rPr lang="el-GR" sz="2400" dirty="0" smtClean="0"/>
              <a:t>1-Παπαδημητρίου</a:t>
            </a:r>
            <a:r>
              <a:rPr lang="en-US" sz="2400" dirty="0" smtClean="0"/>
              <a:t> </a:t>
            </a:r>
            <a:r>
              <a:rPr lang="el-GR" sz="2400" dirty="0" smtClean="0"/>
              <a:t>Γ.Ν. </a:t>
            </a: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&amp; Συν 2014</a:t>
            </a:r>
            <a:r>
              <a:rPr lang="el-GR" dirty="0" smtClean="0"/>
              <a:t>).  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Ενδείξεις Δευτεροπαθούς Ψυχιατρικής Διαταραχής Λόγω Παθολογικής Νόσου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</a:t>
            </a:r>
            <a:r>
              <a:rPr lang="el-GR" dirty="0" smtClean="0"/>
              <a:t>Ι-Ψυχιατρικό σύμπτωμα που ξεκινά μετά την ηλικία των 40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l-GR" dirty="0" smtClean="0"/>
              <a:t>ΙΙ-Ψυχιατρικό σύμπτωμα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   -</a:t>
            </a:r>
            <a:r>
              <a:rPr lang="el-GR" dirty="0" smtClean="0"/>
              <a:t> που ξεκινά κατά την διάρκεια σοβαρής πάθησης  </a:t>
            </a:r>
          </a:p>
          <a:p>
            <a:pPr>
              <a:buNone/>
            </a:pPr>
            <a:r>
              <a:rPr lang="en-US" dirty="0" smtClean="0"/>
              <a:t>       - </a:t>
            </a:r>
            <a:r>
              <a:rPr lang="el-GR" dirty="0" smtClean="0"/>
              <a:t>ξαφνικά σε ασθενή χωρίς ψυχιατρικό ιστορικό ή                           γνωστό </a:t>
            </a:r>
            <a:r>
              <a:rPr lang="el-GR" dirty="0" err="1" smtClean="0"/>
              <a:t>στρεσσογόνο</a:t>
            </a:r>
            <a:r>
              <a:rPr lang="el-GR" dirty="0" smtClean="0"/>
              <a:t> παράγοντα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III- </a:t>
            </a:r>
            <a:r>
              <a:rPr lang="el-GR" dirty="0" smtClean="0"/>
              <a:t>Ιστορικό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     -αλκοολισμού ή κατάχρησης φαρμάκων</a:t>
            </a:r>
          </a:p>
          <a:p>
            <a:pPr>
              <a:buNone/>
            </a:pPr>
            <a:r>
              <a:rPr lang="el-GR" dirty="0" smtClean="0"/>
              <a:t>     -παθολογική νόσο που επηρεάζει τη λειτουργία   ζωτικών  οργάνων   </a:t>
            </a:r>
          </a:p>
          <a:p>
            <a:pPr>
              <a:buNone/>
            </a:pPr>
            <a:r>
              <a:rPr lang="el-GR" dirty="0" smtClean="0"/>
              <a:t>     -πτωχή απάντηση σε ψυχιατρική θεραπεία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71472" y="142852"/>
            <a:ext cx="7851648" cy="500066"/>
          </a:xfrm>
        </p:spPr>
        <p:txBody>
          <a:bodyPr>
            <a:normAutofit fontScale="90000"/>
          </a:bodyPr>
          <a:lstStyle/>
          <a:p>
            <a:pPr algn="l"/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>Βιβλιογραφία</a:t>
            </a:r>
            <a:endParaRPr lang="el-GR" sz="3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71472" y="1071546"/>
            <a:ext cx="7854696" cy="550072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l-GR" sz="2800" dirty="0" smtClean="0"/>
              <a:t>1-Παπαδημητρίου</a:t>
            </a:r>
            <a:r>
              <a:rPr lang="en-US" sz="2800" dirty="0" smtClean="0"/>
              <a:t> </a:t>
            </a:r>
            <a:r>
              <a:rPr lang="el-GR" sz="2800" dirty="0" smtClean="0"/>
              <a:t>Γ.Ν. &amp; Συν</a:t>
            </a:r>
            <a:r>
              <a:rPr lang="en-US" sz="2800" dirty="0" smtClean="0"/>
              <a:t>: </a:t>
            </a:r>
            <a:r>
              <a:rPr lang="el-GR" sz="2800" dirty="0" smtClean="0"/>
              <a:t>Σύγχρονη Ψυχιατρική</a:t>
            </a:r>
            <a:r>
              <a:rPr lang="en-US" sz="2800" dirty="0" smtClean="0"/>
              <a:t>, 2014:805-829</a:t>
            </a:r>
          </a:p>
          <a:p>
            <a:pPr algn="l"/>
            <a:r>
              <a:rPr lang="en-US" sz="2800" dirty="0" smtClean="0"/>
              <a:t>2-Jenkins S.C. &amp; Al: </a:t>
            </a:r>
            <a:r>
              <a:rPr lang="el-GR" sz="2800" dirty="0" smtClean="0"/>
              <a:t>Συνοπτικός Οδηγός Αναφοράς για Ψυχιάτρους,2001</a:t>
            </a:r>
            <a:r>
              <a:rPr lang="en-US" sz="2800" dirty="0" smtClean="0"/>
              <a:t>:164-191</a:t>
            </a:r>
          </a:p>
          <a:p>
            <a:pPr algn="l"/>
            <a:r>
              <a:rPr lang="en-US" sz="2800" dirty="0" smtClean="0"/>
              <a:t>3-Kaplan &amp; </a:t>
            </a:r>
            <a:r>
              <a:rPr lang="en-US" sz="2800" dirty="0" err="1" smtClean="0"/>
              <a:t>Sadock’S</a:t>
            </a:r>
            <a:r>
              <a:rPr lang="en-US" sz="2800" dirty="0" smtClean="0"/>
              <a:t>: </a:t>
            </a:r>
            <a:r>
              <a:rPr lang="el-GR" sz="2800" dirty="0" smtClean="0"/>
              <a:t>Εγχειρίδιο Κλινικής Ψυχιατρικής, 2004</a:t>
            </a:r>
            <a:r>
              <a:rPr lang="en-US" sz="2800" dirty="0" smtClean="0"/>
              <a:t>: 287-305</a:t>
            </a:r>
          </a:p>
          <a:p>
            <a:pPr algn="l"/>
            <a:r>
              <a:rPr lang="en-US" sz="2800" dirty="0" smtClean="0"/>
              <a:t>4-B</a:t>
            </a:r>
            <a:r>
              <a:rPr lang="el-GR" sz="2800" dirty="0" err="1" smtClean="0"/>
              <a:t>ασιλόπουλος</a:t>
            </a:r>
            <a:r>
              <a:rPr lang="el-GR" sz="2800" dirty="0" smtClean="0"/>
              <a:t> Δ. Νευρολογία, 2003</a:t>
            </a:r>
          </a:p>
          <a:p>
            <a:pPr algn="l"/>
            <a:r>
              <a:rPr lang="el-GR" sz="2800" dirty="0" smtClean="0"/>
              <a:t>5-</a:t>
            </a:r>
            <a:r>
              <a:rPr lang="en-US" sz="2800" dirty="0" smtClean="0"/>
              <a:t>http://www.psychiatrictimes.com/schizophrenia</a:t>
            </a:r>
            <a:r>
              <a:rPr lang="el-GR" sz="2800" dirty="0" smtClean="0"/>
              <a:t> </a:t>
            </a:r>
            <a:r>
              <a:rPr lang="en-US" sz="2800" dirty="0" smtClean="0"/>
              <a:t>/post-stroke-psychiatric-syndromes-diagnosis-and-pharmacologic-intervention</a:t>
            </a:r>
            <a:endParaRPr lang="el-GR" sz="2800" dirty="0" smtClean="0"/>
          </a:p>
          <a:p>
            <a:pPr algn="l"/>
            <a:r>
              <a:rPr lang="el-GR" sz="2800" dirty="0" smtClean="0"/>
              <a:t>6-</a:t>
            </a:r>
            <a:r>
              <a:rPr lang="en-US" sz="2800" dirty="0" smtClean="0"/>
              <a:t>http://primarypsychiatry.com/psychiatric-issues-in-neurology-part-i-stroke/</a:t>
            </a:r>
            <a:endParaRPr lang="el-GR" sz="2800" dirty="0" smtClean="0"/>
          </a:p>
          <a:p>
            <a:pPr algn="l"/>
            <a:r>
              <a:rPr lang="el-GR" sz="2800" dirty="0" smtClean="0"/>
              <a:t>7-</a:t>
            </a:r>
            <a:r>
              <a:rPr lang="en-US" sz="2800" dirty="0" smtClean="0"/>
              <a:t>Lieberman, A. (1998). Managing the neuropsychiatric symptoms of Parkinson’s disease. Neurology, 50, S33-38; discussion S44–38.</a:t>
            </a:r>
            <a:endParaRPr lang="el-GR" sz="2800" dirty="0" smtClean="0"/>
          </a:p>
          <a:p>
            <a:pPr algn="l"/>
            <a:endParaRPr lang="el-GR" sz="2800" dirty="0" smtClean="0"/>
          </a:p>
          <a:p>
            <a:pPr algn="l"/>
            <a:endParaRPr lang="el-GR" sz="2800" dirty="0" smtClean="0"/>
          </a:p>
          <a:p>
            <a:pPr algn="l"/>
            <a:endParaRPr lang="en-US" sz="2800" dirty="0" smtClean="0"/>
          </a:p>
          <a:p>
            <a:pPr algn="l"/>
            <a:endParaRPr lang="el-GR" sz="2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71472" y="142852"/>
            <a:ext cx="7851648" cy="500066"/>
          </a:xfrm>
        </p:spPr>
        <p:txBody>
          <a:bodyPr>
            <a:normAutofit fontScale="90000"/>
          </a:bodyPr>
          <a:lstStyle/>
          <a:p>
            <a:pPr algn="l"/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l-GR" sz="3200" dirty="0" smtClean="0"/>
              <a:t>Βιβλιογραφία</a:t>
            </a:r>
            <a:endParaRPr lang="el-GR" sz="3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71472" y="642918"/>
            <a:ext cx="7854696" cy="5929354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8- </a:t>
            </a:r>
            <a:r>
              <a:rPr lang="en-US" dirty="0" err="1" smtClean="0"/>
              <a:t>Foltynie</a:t>
            </a:r>
            <a:r>
              <a:rPr lang="en-US" dirty="0" smtClean="0"/>
              <a:t>, T., </a:t>
            </a:r>
            <a:r>
              <a:rPr lang="en-US" dirty="0" err="1" smtClean="0"/>
              <a:t>Brayne</a:t>
            </a:r>
            <a:r>
              <a:rPr lang="en-US" dirty="0" smtClean="0"/>
              <a:t>, C.E., Robbins, T.W. &amp; Barker, R.A. (2004). The cognitive ability of an incident cohort of Parkinson’s patients in the UK. The </a:t>
            </a:r>
            <a:r>
              <a:rPr lang="en-US" dirty="0" err="1" smtClean="0"/>
              <a:t>CamPaIGN</a:t>
            </a:r>
            <a:r>
              <a:rPr lang="en-US" dirty="0" smtClean="0"/>
              <a:t> study. Brain, 127, 550–560.</a:t>
            </a:r>
          </a:p>
          <a:p>
            <a:pPr algn="l"/>
            <a:r>
              <a:rPr lang="en-US" dirty="0" smtClean="0"/>
              <a:t>9- </a:t>
            </a:r>
            <a:r>
              <a:rPr lang="en-US" dirty="0" err="1" smtClean="0"/>
              <a:t>Troster</a:t>
            </a:r>
            <a:r>
              <a:rPr lang="en-US" dirty="0" smtClean="0"/>
              <a:t>, A.I. &amp; Fields, J.A. (2008). Parkinson’s disease, progressive </a:t>
            </a:r>
            <a:r>
              <a:rPr lang="en-US" dirty="0" err="1" smtClean="0"/>
              <a:t>supranuclear</a:t>
            </a:r>
            <a:r>
              <a:rPr lang="en-US" dirty="0" smtClean="0"/>
              <a:t> palsy, </a:t>
            </a:r>
            <a:r>
              <a:rPr lang="en-US" dirty="0" err="1" smtClean="0"/>
              <a:t>corticobasal</a:t>
            </a:r>
            <a:r>
              <a:rPr lang="en-US" dirty="0" smtClean="0"/>
              <a:t> degeneration, and related disorders of the </a:t>
            </a:r>
            <a:r>
              <a:rPr lang="en-US" dirty="0" err="1" smtClean="0"/>
              <a:t>frontostriatal</a:t>
            </a:r>
            <a:r>
              <a:rPr lang="en-US" dirty="0" smtClean="0"/>
              <a:t> system. In J.E. Morgan &amp; J.H. Ricker (Eds.), Textbook of Clinical Neuropsychology (pp.536–577). New York: Taylor and Francis.</a:t>
            </a:r>
            <a:endParaRPr lang="el-GR" dirty="0" smtClean="0"/>
          </a:p>
          <a:p>
            <a:pPr algn="l"/>
            <a:r>
              <a:rPr lang="el-GR" dirty="0" smtClean="0"/>
              <a:t>10-</a:t>
            </a:r>
            <a:r>
              <a:rPr lang="en-US" dirty="0" smtClean="0"/>
              <a:t> Mohr, E., </a:t>
            </a:r>
            <a:r>
              <a:rPr lang="en-US" dirty="0" err="1" smtClean="0"/>
              <a:t>Mendis</a:t>
            </a:r>
            <a:r>
              <a:rPr lang="en-US" dirty="0" smtClean="0"/>
              <a:t>, T. &amp; Grimes, J.D. (1995). Late cognitive changes in Parkinson’s disease with an emphasis on dementia. Adv </a:t>
            </a:r>
            <a:r>
              <a:rPr lang="en-US" dirty="0" err="1" smtClean="0"/>
              <a:t>Neurol</a:t>
            </a:r>
            <a:r>
              <a:rPr lang="en-US" dirty="0" smtClean="0"/>
              <a:t>, 65, 97–113.</a:t>
            </a:r>
            <a:endParaRPr lang="el-GR" dirty="0" smtClean="0"/>
          </a:p>
          <a:p>
            <a:pPr algn="l"/>
            <a:endParaRPr lang="el-GR" sz="2800" dirty="0" smtClean="0"/>
          </a:p>
          <a:p>
            <a:pPr algn="l"/>
            <a:endParaRPr lang="en-US" sz="2800" dirty="0" smtClean="0"/>
          </a:p>
          <a:p>
            <a:pPr algn="l"/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142852"/>
            <a:ext cx="8086724" cy="438896"/>
          </a:xfrm>
        </p:spPr>
        <p:txBody>
          <a:bodyPr>
            <a:noAutofit/>
          </a:bodyPr>
          <a:lstStyle/>
          <a:p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> </a:t>
            </a:r>
            <a:r>
              <a:rPr lang="el-GR" sz="29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Βιβλιογραφία</a:t>
            </a:r>
            <a:endParaRPr lang="el-GR" sz="29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11-</a:t>
            </a:r>
            <a:r>
              <a:rPr lang="en-US" dirty="0" smtClean="0"/>
              <a:t>Cummings, J.L. (1992). Depression and Parkinson’s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disease: A review. </a:t>
            </a:r>
            <a:r>
              <a:rPr lang="en-US" i="1" dirty="0" smtClean="0"/>
              <a:t>Am J Psychiatry, 149,</a:t>
            </a:r>
            <a:r>
              <a:rPr lang="el-GR" i="1" dirty="0" smtClean="0"/>
              <a:t> </a:t>
            </a:r>
            <a:r>
              <a:rPr lang="el-GR" dirty="0" smtClean="0"/>
              <a:t>443–454.</a:t>
            </a:r>
          </a:p>
          <a:p>
            <a:pPr>
              <a:buNone/>
            </a:pPr>
            <a:r>
              <a:rPr lang="el-GR" dirty="0" smtClean="0"/>
              <a:t>12-</a:t>
            </a:r>
            <a:r>
              <a:rPr lang="en-US" dirty="0" smtClean="0"/>
              <a:t> </a:t>
            </a:r>
            <a:r>
              <a:rPr lang="en-US" dirty="0" err="1" smtClean="0"/>
              <a:t>Hanagasi</a:t>
            </a:r>
            <a:r>
              <a:rPr lang="en-US" dirty="0" smtClean="0"/>
              <a:t>, H.A. &amp; </a:t>
            </a:r>
            <a:r>
              <a:rPr lang="en-US" dirty="0" err="1" smtClean="0"/>
              <a:t>Emre</a:t>
            </a:r>
            <a:r>
              <a:rPr lang="en-US" dirty="0" smtClean="0"/>
              <a:t>, M. (2005). Treatment of </a:t>
            </a:r>
            <a:endParaRPr lang="el-GR" dirty="0" smtClean="0"/>
          </a:p>
          <a:p>
            <a:pPr>
              <a:buNone/>
            </a:pPr>
            <a:r>
              <a:rPr lang="en-US" dirty="0" err="1" smtClean="0"/>
              <a:t>behavioural</a:t>
            </a:r>
            <a:r>
              <a:rPr lang="en-US" dirty="0" smtClean="0"/>
              <a:t> symptoms and dementia in</a:t>
            </a:r>
            <a:r>
              <a:rPr lang="el-GR" dirty="0" smtClean="0"/>
              <a:t> </a:t>
            </a:r>
            <a:r>
              <a:rPr lang="en-US" dirty="0" smtClean="0"/>
              <a:t>Parkinson’s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disease. </a:t>
            </a:r>
            <a:r>
              <a:rPr lang="en-US" dirty="0" err="1" smtClean="0"/>
              <a:t>Fundam</a:t>
            </a:r>
            <a:r>
              <a:rPr lang="en-US" dirty="0" smtClean="0"/>
              <a:t> </a:t>
            </a: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dirty="0" err="1" smtClean="0"/>
              <a:t>Pharmacol</a:t>
            </a:r>
            <a:r>
              <a:rPr lang="en-US" dirty="0" smtClean="0"/>
              <a:t>, 19, 133–146.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13-</a:t>
            </a:r>
            <a:r>
              <a:rPr lang="en-US" dirty="0" smtClean="0"/>
              <a:t> </a:t>
            </a:r>
            <a:r>
              <a:rPr lang="en-US" dirty="0" err="1" smtClean="0"/>
              <a:t>Aarsland</a:t>
            </a:r>
            <a:r>
              <a:rPr lang="en-US" dirty="0" smtClean="0"/>
              <a:t>, D., Larsen, J.P., Cummins, J.L. &amp; </a:t>
            </a:r>
            <a:r>
              <a:rPr lang="en-US" dirty="0" err="1" smtClean="0"/>
              <a:t>Laake</a:t>
            </a:r>
            <a:r>
              <a:rPr lang="en-US" dirty="0" smtClean="0"/>
              <a:t>,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K.(1999). Prevalence and clinical</a:t>
            </a:r>
            <a:r>
              <a:rPr lang="el-GR" dirty="0" smtClean="0"/>
              <a:t> </a:t>
            </a:r>
            <a:r>
              <a:rPr lang="en-US" dirty="0" smtClean="0"/>
              <a:t>correlates of psychotic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symptoms in Parkinson disease: A community-based </a:t>
            </a:r>
          </a:p>
          <a:p>
            <a:pPr>
              <a:buNone/>
            </a:pPr>
            <a:r>
              <a:rPr lang="en-US" dirty="0" smtClean="0"/>
              <a:t>study.</a:t>
            </a:r>
            <a:r>
              <a:rPr lang="el-GR" dirty="0" smtClean="0"/>
              <a:t> </a:t>
            </a:r>
            <a:r>
              <a:rPr lang="en-US" dirty="0" smtClean="0"/>
              <a:t>Arch </a:t>
            </a:r>
            <a:r>
              <a:rPr lang="en-US" dirty="0" err="1" smtClean="0"/>
              <a:t>Neurol</a:t>
            </a:r>
            <a:r>
              <a:rPr lang="en-US" dirty="0" smtClean="0"/>
              <a:t>, 56, 595–601.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14-</a:t>
            </a:r>
            <a:r>
              <a:rPr lang="en-US" dirty="0" smtClean="0"/>
              <a:t> Tandberg, E., Larsen, J.P. &amp; </a:t>
            </a:r>
            <a:r>
              <a:rPr lang="en-US" dirty="0" err="1" smtClean="0"/>
              <a:t>Karlsen</a:t>
            </a:r>
            <a:r>
              <a:rPr lang="en-US" dirty="0" smtClean="0"/>
              <a:t>, K. (1998). A </a:t>
            </a:r>
          </a:p>
          <a:p>
            <a:pPr>
              <a:buNone/>
            </a:pPr>
            <a:r>
              <a:rPr lang="en-US" dirty="0" smtClean="0"/>
              <a:t>community-based study of sleep disorders</a:t>
            </a:r>
          </a:p>
          <a:p>
            <a:pPr>
              <a:buNone/>
            </a:pPr>
            <a:r>
              <a:rPr lang="en-US" dirty="0" smtClean="0"/>
              <a:t>in patients with Parkinson’s disease. </a:t>
            </a:r>
            <a:r>
              <a:rPr lang="en-US" dirty="0" err="1" smtClean="0"/>
              <a:t>Mov</a:t>
            </a:r>
            <a:r>
              <a:rPr lang="en-US" dirty="0" smtClean="0"/>
              <a:t> </a:t>
            </a:r>
            <a:r>
              <a:rPr lang="en-US" dirty="0" err="1" smtClean="0"/>
              <a:t>Disord</a:t>
            </a:r>
            <a:r>
              <a:rPr lang="en-US" dirty="0" smtClean="0"/>
              <a:t>, 13, </a:t>
            </a:r>
          </a:p>
          <a:p>
            <a:pPr>
              <a:buNone/>
            </a:pPr>
            <a:r>
              <a:rPr lang="en-US" dirty="0" smtClean="0"/>
              <a:t>895–899.</a:t>
            </a:r>
            <a:endParaRPr lang="el-GR" dirty="0" smtClean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53210"/>
          </a:xfrm>
        </p:spPr>
        <p:txBody>
          <a:bodyPr>
            <a:noAutofit/>
          </a:bodyPr>
          <a:lstStyle/>
          <a:p>
            <a:r>
              <a:rPr lang="el-GR" sz="2900" dirty="0" smtClean="0"/>
              <a:t/>
            </a:r>
            <a:br>
              <a:rPr lang="el-GR" sz="2900" dirty="0" smtClean="0"/>
            </a:br>
            <a:r>
              <a:rPr lang="el-GR" sz="2900" dirty="0" smtClean="0"/>
              <a:t/>
            </a:r>
            <a:br>
              <a:rPr lang="el-GR" sz="2900" dirty="0" smtClean="0"/>
            </a:br>
            <a:r>
              <a:rPr lang="el-GR" sz="2900" dirty="0" smtClean="0"/>
              <a:t/>
            </a:r>
            <a:br>
              <a:rPr lang="el-GR" sz="2900" dirty="0" smtClean="0"/>
            </a:br>
            <a:r>
              <a:rPr lang="el-GR" sz="2900" dirty="0" smtClean="0"/>
              <a:t/>
            </a:r>
            <a:br>
              <a:rPr lang="el-GR" sz="2900" dirty="0" smtClean="0"/>
            </a:br>
            <a:r>
              <a:rPr lang="el-GR" sz="2900" dirty="0" smtClean="0"/>
              <a:t/>
            </a:r>
            <a:br>
              <a:rPr lang="el-GR" sz="2900" dirty="0" smtClean="0"/>
            </a:br>
            <a:r>
              <a:rPr lang="el-GR" sz="29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Βιβλιογραφία</a:t>
            </a:r>
            <a:endParaRPr lang="el-GR" sz="29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714356"/>
            <a:ext cx="8301038" cy="592935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15- Truong, D.D., </a:t>
            </a:r>
            <a:r>
              <a:rPr lang="en-US" dirty="0" err="1" smtClean="0"/>
              <a:t>Bhidayasiri</a:t>
            </a:r>
            <a:r>
              <a:rPr lang="en-US" dirty="0" smtClean="0"/>
              <a:t>, R. &amp; </a:t>
            </a:r>
            <a:r>
              <a:rPr lang="en-US" dirty="0" err="1" smtClean="0"/>
              <a:t>Wolters</a:t>
            </a:r>
            <a:r>
              <a:rPr lang="en-US" dirty="0" smtClean="0"/>
              <a:t>, E. (2008).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Management of non-motor symptoms</a:t>
            </a:r>
            <a:r>
              <a:rPr lang="el-GR" dirty="0" smtClean="0"/>
              <a:t> </a:t>
            </a:r>
            <a:r>
              <a:rPr lang="en-US" dirty="0" smtClean="0"/>
              <a:t>in advanced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Parkinson’s disease. </a:t>
            </a:r>
            <a:r>
              <a:rPr lang="en-US" i="1" dirty="0" smtClean="0"/>
              <a:t>J </a:t>
            </a:r>
            <a:r>
              <a:rPr lang="en-US" i="1" dirty="0" err="1" smtClean="0"/>
              <a:t>Neurol</a:t>
            </a:r>
            <a:r>
              <a:rPr lang="en-US" i="1" dirty="0" smtClean="0"/>
              <a:t> </a:t>
            </a:r>
            <a:r>
              <a:rPr lang="en-US" i="1" dirty="0" err="1" smtClean="0"/>
              <a:t>Sci</a:t>
            </a:r>
            <a:r>
              <a:rPr lang="en-US" i="1" dirty="0" smtClean="0"/>
              <a:t>, 266, 216</a:t>
            </a:r>
            <a:r>
              <a:rPr lang="el-GR" i="1" dirty="0" smtClean="0"/>
              <a:t> </a:t>
            </a:r>
            <a:r>
              <a:rPr lang="en-US" i="1" dirty="0" smtClean="0"/>
              <a:t>228.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16-Schubert DS, </a:t>
            </a:r>
            <a:r>
              <a:rPr lang="en-US" dirty="0" err="1" smtClean="0"/>
              <a:t>Foliart</a:t>
            </a:r>
            <a:r>
              <a:rPr lang="en-US" dirty="0" smtClean="0"/>
              <a:t> RH. Increased depression in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multiple sclerosis patients: a</a:t>
            </a:r>
            <a:r>
              <a:rPr lang="el-GR" dirty="0" smtClean="0"/>
              <a:t> </a:t>
            </a:r>
            <a:r>
              <a:rPr lang="en-US" dirty="0" err="1" smtClean="0"/>
              <a:t>metaanalysis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err="1" smtClean="0"/>
              <a:t>Psychoso</a:t>
            </a:r>
            <a:r>
              <a:rPr lang="el-GR" dirty="0" smtClean="0"/>
              <a:t>- </a:t>
            </a:r>
          </a:p>
          <a:p>
            <a:pPr>
              <a:buNone/>
            </a:pPr>
            <a:r>
              <a:rPr lang="en-US" dirty="0" err="1" smtClean="0"/>
              <a:t>matics</a:t>
            </a:r>
            <a:r>
              <a:rPr lang="en-US" dirty="0" smtClean="0"/>
              <a:t>. 1993;34:124–130.</a:t>
            </a:r>
          </a:p>
          <a:p>
            <a:pPr>
              <a:buNone/>
            </a:pPr>
            <a:r>
              <a:rPr lang="en-US" dirty="0" smtClean="0"/>
              <a:t>17- </a:t>
            </a:r>
            <a:r>
              <a:rPr lang="en-US" dirty="0" err="1" smtClean="0"/>
              <a:t>Janssens</a:t>
            </a:r>
            <a:r>
              <a:rPr lang="en-US" dirty="0" smtClean="0"/>
              <a:t> AC, van </a:t>
            </a:r>
            <a:r>
              <a:rPr lang="en-US" dirty="0" err="1" smtClean="0"/>
              <a:t>Doorn</a:t>
            </a:r>
            <a:r>
              <a:rPr lang="en-US" dirty="0" smtClean="0"/>
              <a:t> PA, de Boer JB, et al. Anxiety </a:t>
            </a:r>
          </a:p>
          <a:p>
            <a:pPr>
              <a:buNone/>
            </a:pPr>
            <a:r>
              <a:rPr lang="en-US" dirty="0" smtClean="0"/>
              <a:t>and depression influence the relation between disability </a:t>
            </a:r>
          </a:p>
          <a:p>
            <a:pPr>
              <a:buNone/>
            </a:pPr>
            <a:r>
              <a:rPr lang="en-US" dirty="0" smtClean="0"/>
              <a:t>status and quality of life </a:t>
            </a:r>
            <a:r>
              <a:rPr lang="en-US" dirty="0" smtClean="0"/>
              <a:t>in multiple sclerosis</a:t>
            </a:r>
            <a:r>
              <a:rPr lang="en-US" dirty="0" smtClean="0"/>
              <a:t>.  </a:t>
            </a:r>
            <a:r>
              <a:rPr lang="en-US" dirty="0" err="1" smtClean="0"/>
              <a:t>Mult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Scler</a:t>
            </a:r>
            <a:r>
              <a:rPr lang="en-US" dirty="0" smtClean="0"/>
              <a:t>. 2003;9:397–403.</a:t>
            </a:r>
          </a:p>
          <a:p>
            <a:pPr>
              <a:buNone/>
            </a:pPr>
            <a:r>
              <a:rPr lang="en-US" dirty="0" smtClean="0"/>
              <a:t>18-</a:t>
            </a:r>
            <a:r>
              <a:rPr lang="en-US" dirty="0" smtClean="0"/>
              <a:t> Feinstein A, O’Connor P, Gray T, et al. The effects of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anxiety </a:t>
            </a:r>
            <a:r>
              <a:rPr lang="en-US" dirty="0" smtClean="0"/>
              <a:t>and psychiatric morbidity in patients with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multiple </a:t>
            </a:r>
            <a:r>
              <a:rPr lang="en-US" dirty="0" smtClean="0"/>
              <a:t>sclerosis. </a:t>
            </a:r>
            <a:r>
              <a:rPr lang="en-US" dirty="0" err="1" smtClean="0"/>
              <a:t>Mult</a:t>
            </a:r>
            <a:r>
              <a:rPr lang="en-US" dirty="0" smtClean="0"/>
              <a:t> </a:t>
            </a:r>
            <a:r>
              <a:rPr lang="en-US" dirty="0" err="1" smtClean="0"/>
              <a:t>Scler</a:t>
            </a:r>
            <a:r>
              <a:rPr lang="en-US" dirty="0" smtClean="0"/>
              <a:t>. 1999;5:323–326. </a:t>
            </a:r>
            <a:endParaRPr lang="en-US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53210"/>
          </a:xfrm>
        </p:spPr>
        <p:txBody>
          <a:bodyPr>
            <a:noAutofit/>
          </a:bodyPr>
          <a:lstStyle/>
          <a:p>
            <a:r>
              <a:rPr lang="el-GR" sz="2900" dirty="0" smtClean="0"/>
              <a:t/>
            </a:r>
            <a:br>
              <a:rPr lang="el-GR" sz="2900" dirty="0" smtClean="0"/>
            </a:br>
            <a:r>
              <a:rPr lang="el-GR" sz="2900" dirty="0" smtClean="0"/>
              <a:t/>
            </a:r>
            <a:br>
              <a:rPr lang="el-GR" sz="2900" dirty="0" smtClean="0"/>
            </a:br>
            <a:r>
              <a:rPr lang="el-GR" sz="2900" dirty="0" smtClean="0"/>
              <a:t/>
            </a:r>
            <a:br>
              <a:rPr lang="el-GR" sz="2900" dirty="0" smtClean="0"/>
            </a:br>
            <a:r>
              <a:rPr lang="el-GR" sz="2900" dirty="0" smtClean="0"/>
              <a:t/>
            </a:r>
            <a:br>
              <a:rPr lang="el-GR" sz="2900" dirty="0" smtClean="0"/>
            </a:br>
            <a:r>
              <a:rPr lang="el-GR" sz="2900" dirty="0" smtClean="0"/>
              <a:t/>
            </a:r>
            <a:br>
              <a:rPr lang="el-GR" sz="2900" dirty="0" smtClean="0"/>
            </a:br>
            <a:r>
              <a:rPr lang="el-GR" sz="29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Βιβλιογραφία</a:t>
            </a:r>
            <a:endParaRPr lang="el-GR" sz="29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714356"/>
            <a:ext cx="8301038" cy="59293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/>
              <a:t>19-</a:t>
            </a:r>
            <a:r>
              <a:rPr lang="en-US" dirty="0" smtClean="0"/>
              <a:t> . </a:t>
            </a:r>
            <a:r>
              <a:rPr lang="en-US" dirty="0" err="1" smtClean="0"/>
              <a:t>Galeazzi</a:t>
            </a:r>
            <a:r>
              <a:rPr lang="en-US" dirty="0" smtClean="0"/>
              <a:t> GM, Ferrari S, </a:t>
            </a:r>
            <a:r>
              <a:rPr lang="en-US" dirty="0" err="1" smtClean="0"/>
              <a:t>Giaroli</a:t>
            </a:r>
            <a:r>
              <a:rPr lang="en-US" dirty="0" smtClean="0"/>
              <a:t> G, et al. Psychiatric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disorders and depression in multiple sclerosis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outpatients: impact of disability and interferon beta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therapy. </a:t>
            </a:r>
            <a:r>
              <a:rPr lang="en-US" dirty="0" err="1" smtClean="0"/>
              <a:t>Neurol</a:t>
            </a:r>
            <a:r>
              <a:rPr lang="en-US" dirty="0" smtClean="0"/>
              <a:t> Sci. 2005;26:255– 262.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20- </a:t>
            </a:r>
            <a:r>
              <a:rPr lang="en-US" dirty="0" err="1" smtClean="0"/>
              <a:t>Korostil</a:t>
            </a:r>
            <a:r>
              <a:rPr lang="en-US" dirty="0" smtClean="0"/>
              <a:t> M, Feinstein A. Anxiety disorders and their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clinical correlates in multiple sclerosis patients. </a:t>
            </a:r>
            <a:r>
              <a:rPr lang="en-US" dirty="0" err="1" smtClean="0"/>
              <a:t>Mult</a:t>
            </a:r>
            <a:r>
              <a:rPr lang="en-US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n-US" dirty="0" err="1" smtClean="0"/>
              <a:t>Scler</a:t>
            </a:r>
            <a:r>
              <a:rPr lang="en-US" dirty="0" smtClean="0"/>
              <a:t>. 2007;13:67–72.</a:t>
            </a:r>
          </a:p>
          <a:p>
            <a:pPr>
              <a:buNone/>
            </a:pPr>
            <a:r>
              <a:rPr lang="en-US" dirty="0" smtClean="0"/>
              <a:t>21-</a:t>
            </a:r>
            <a:r>
              <a:rPr lang="en-US" dirty="0" smtClean="0"/>
              <a:t>. </a:t>
            </a:r>
            <a:r>
              <a:rPr lang="en-US" dirty="0" err="1" smtClean="0"/>
              <a:t>Kellner</a:t>
            </a:r>
            <a:r>
              <a:rPr lang="en-US" dirty="0" smtClean="0"/>
              <a:t> CH, Davenport Y, Post RM, et al. Rapid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cycling bipolar disorder and multiple sclerosis. Am J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Psychiatry. 1984;141:112–113. 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22-</a:t>
            </a:r>
            <a:r>
              <a:rPr lang="en-US" dirty="0" smtClean="0"/>
              <a:t> </a:t>
            </a:r>
            <a:r>
              <a:rPr lang="en-US" dirty="0" err="1" smtClean="0"/>
              <a:t>Kwentus</a:t>
            </a:r>
            <a:r>
              <a:rPr lang="en-US" dirty="0" smtClean="0"/>
              <a:t> JA, Hart RP, Calabrese V, et al. Mania as a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symptom of multiple sclerosis</a:t>
            </a:r>
            <a:r>
              <a:rPr lang="el-GR" dirty="0" smtClean="0"/>
              <a:t>.</a:t>
            </a:r>
            <a:r>
              <a:rPr lang="en-US" dirty="0" smtClean="0"/>
              <a:t> Psychosomatics</a:t>
            </a:r>
            <a:r>
              <a:rPr lang="el-GR" dirty="0" smtClean="0"/>
              <a:t> </a:t>
            </a:r>
            <a:r>
              <a:rPr lang="en-US" dirty="0" smtClean="0"/>
              <a:t>1986;</a:t>
            </a:r>
            <a:r>
              <a:rPr lang="el-GR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42918"/>
          </a:xfrm>
        </p:spPr>
        <p:txBody>
          <a:bodyPr>
            <a:noAutofit/>
          </a:bodyPr>
          <a:lstStyle/>
          <a:p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Βιβλιογραφία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Psychiatry. 1984;141:112–113</a:t>
            </a:r>
            <a:r>
              <a:rPr lang="en-US" dirty="0" smtClean="0"/>
              <a:t>.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27:729–731.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23-</a:t>
            </a:r>
            <a:r>
              <a:rPr lang="en-US" dirty="0" smtClean="0"/>
              <a:t> </a:t>
            </a:r>
            <a:r>
              <a:rPr lang="en-US" dirty="0" err="1" smtClean="0"/>
              <a:t>Heila</a:t>
            </a:r>
            <a:r>
              <a:rPr lang="en-US" dirty="0" smtClean="0"/>
              <a:t> H, </a:t>
            </a:r>
            <a:r>
              <a:rPr lang="en-US" dirty="0" err="1" smtClean="0"/>
              <a:t>Turpeinen</a:t>
            </a:r>
            <a:r>
              <a:rPr lang="en-US" dirty="0" smtClean="0"/>
              <a:t> P, </a:t>
            </a:r>
            <a:r>
              <a:rPr lang="en-US" dirty="0" err="1" smtClean="0"/>
              <a:t>Erkinjuntti</a:t>
            </a:r>
            <a:r>
              <a:rPr lang="en-US" dirty="0" smtClean="0"/>
              <a:t> T. Case study: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mania </a:t>
            </a:r>
            <a:r>
              <a:rPr lang="en-US" dirty="0" smtClean="0"/>
              <a:t>associated with multiple sclerosis. J Am </a:t>
            </a:r>
            <a:r>
              <a:rPr lang="en-US" dirty="0" err="1" smtClean="0"/>
              <a:t>Acad</a:t>
            </a:r>
            <a:r>
              <a:rPr lang="en-US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Child </a:t>
            </a:r>
            <a:r>
              <a:rPr lang="en-US" dirty="0" err="1" smtClean="0"/>
              <a:t>Adolesc</a:t>
            </a:r>
            <a:r>
              <a:rPr lang="en-US" dirty="0" smtClean="0"/>
              <a:t> Psychiatry. </a:t>
            </a:r>
            <a:r>
              <a:rPr lang="en-US" dirty="0" smtClean="0"/>
              <a:t>1995;34:1591–1595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24-</a:t>
            </a:r>
            <a:r>
              <a:rPr lang="en-US" dirty="0" smtClean="0"/>
              <a:t>Krishnan </a:t>
            </a:r>
            <a:r>
              <a:rPr lang="en-US" dirty="0" smtClean="0"/>
              <a:t>KRR. Psychiatric and medical </a:t>
            </a:r>
            <a:endParaRPr lang="el-GR" dirty="0" smtClean="0"/>
          </a:p>
          <a:p>
            <a:pPr>
              <a:buNone/>
            </a:pPr>
            <a:r>
              <a:rPr lang="en-US" dirty="0" err="1" smtClean="0"/>
              <a:t>Comorbidities</a:t>
            </a:r>
            <a:r>
              <a:rPr lang="el-GR" dirty="0" smtClean="0"/>
              <a:t> </a:t>
            </a:r>
            <a:r>
              <a:rPr lang="en-US" dirty="0" smtClean="0"/>
              <a:t>of </a:t>
            </a:r>
            <a:r>
              <a:rPr lang="en-US" dirty="0" smtClean="0"/>
              <a:t>bipolar disorder. </a:t>
            </a:r>
            <a:r>
              <a:rPr lang="en-US" dirty="0" err="1" smtClean="0"/>
              <a:t>Psychosom</a:t>
            </a:r>
            <a:r>
              <a:rPr lang="en-US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Med</a:t>
            </a:r>
            <a:r>
              <a:rPr lang="en-US" dirty="0" smtClean="0"/>
              <a:t>. </a:t>
            </a:r>
            <a:r>
              <a:rPr lang="en-US" dirty="0" smtClean="0"/>
              <a:t>2005;67:1–8</a:t>
            </a:r>
            <a:r>
              <a:rPr lang="en-US" dirty="0" smtClean="0"/>
              <a:t>. 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25-</a:t>
            </a:r>
            <a:r>
              <a:rPr lang="en-US" dirty="0" smtClean="0"/>
              <a:t>Pine </a:t>
            </a:r>
            <a:r>
              <a:rPr lang="en-US" dirty="0" smtClean="0"/>
              <a:t>DS, Douglas CJ, Charles E, et al. Patients with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multiple </a:t>
            </a:r>
            <a:r>
              <a:rPr lang="en-US" dirty="0" smtClean="0"/>
              <a:t>sclerosis presenting to psychiatric hospitals. J </a:t>
            </a:r>
            <a:endParaRPr lang="el-GR" dirty="0" smtClean="0"/>
          </a:p>
          <a:p>
            <a:pPr>
              <a:buNone/>
            </a:pPr>
            <a:r>
              <a:rPr lang="en-US" dirty="0" err="1" smtClean="0"/>
              <a:t>Clin</a:t>
            </a:r>
            <a:r>
              <a:rPr lang="en-US" dirty="0" smtClean="0"/>
              <a:t> </a:t>
            </a:r>
            <a:r>
              <a:rPr lang="en-US" dirty="0" smtClean="0"/>
              <a:t>Psychiatry. 1995;56:297–306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noAutofit/>
          </a:bodyPr>
          <a:lstStyle/>
          <a:p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Βιβλιογραφία</a:t>
            </a:r>
            <a:endParaRPr lang="el-GR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</a:t>
            </a:r>
            <a:r>
              <a:rPr lang="el-GR" dirty="0" smtClean="0"/>
              <a:t>6</a:t>
            </a:r>
            <a:r>
              <a:rPr lang="en-US" dirty="0" smtClean="0"/>
              <a:t>-Minden </a:t>
            </a:r>
            <a:r>
              <a:rPr lang="en-US" dirty="0" smtClean="0"/>
              <a:t>SL. Mood disorders in multiple sclerosis: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diagnosis </a:t>
            </a:r>
            <a:r>
              <a:rPr lang="en-US" dirty="0" smtClean="0"/>
              <a:t>and treatment. </a:t>
            </a:r>
            <a:r>
              <a:rPr lang="en-US" dirty="0" smtClean="0"/>
              <a:t>J </a:t>
            </a:r>
            <a:r>
              <a:rPr lang="en-US" dirty="0" err="1" smtClean="0"/>
              <a:t>Neurovirol</a:t>
            </a:r>
            <a:r>
              <a:rPr lang="en-US" dirty="0" smtClean="0"/>
              <a:t> </a:t>
            </a:r>
            <a:r>
              <a:rPr lang="en-US" dirty="0" smtClean="0"/>
              <a:t>2000;6 (</a:t>
            </a:r>
            <a:r>
              <a:rPr lang="en-US" dirty="0" smtClean="0"/>
              <a:t>Suppl2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 smtClean="0"/>
              <a:t>:</a:t>
            </a:r>
            <a:r>
              <a:rPr lang="en-US" dirty="0" smtClean="0"/>
              <a:t>S160–167.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27- </a:t>
            </a:r>
            <a:r>
              <a:rPr lang="en-US" dirty="0" smtClean="0"/>
              <a:t>Kaplan &amp; </a:t>
            </a:r>
            <a:r>
              <a:rPr lang="en-US" dirty="0" err="1" smtClean="0"/>
              <a:t>Sadocks’S</a:t>
            </a:r>
            <a:r>
              <a:rPr lang="en-US" dirty="0" smtClean="0"/>
              <a:t> </a:t>
            </a:r>
            <a:r>
              <a:rPr lang="en-US" dirty="0" smtClean="0"/>
              <a:t>2004 </a:t>
            </a:r>
            <a:r>
              <a:rPr lang="el-GR" dirty="0" smtClean="0"/>
              <a:t>σελ.69-84.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-22860"/>
            <a:ext cx="8229600" cy="45719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1817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IV-</a:t>
            </a:r>
            <a:r>
              <a:rPr lang="el-GR" dirty="0" smtClean="0"/>
              <a:t>Οικογενειακό ιστορικό </a:t>
            </a:r>
          </a:p>
          <a:p>
            <a:pPr>
              <a:buNone/>
            </a:pPr>
            <a:r>
              <a:rPr lang="el-GR" dirty="0" smtClean="0"/>
              <a:t>    -εκφυλιστικής ή κληρονομικής νόσου του εγκεφάλου</a:t>
            </a:r>
          </a:p>
          <a:p>
            <a:pPr>
              <a:buNone/>
            </a:pPr>
            <a:r>
              <a:rPr lang="el-GR" dirty="0" smtClean="0"/>
              <a:t>    -μεταβολικής νόσου (ΣΔ)</a:t>
            </a:r>
          </a:p>
          <a:p>
            <a:pPr>
              <a:buNone/>
            </a:pPr>
            <a:r>
              <a:rPr lang="en-US" dirty="0" smtClean="0"/>
              <a:t>V-</a:t>
            </a:r>
            <a:r>
              <a:rPr lang="el-GR" dirty="0" smtClean="0"/>
              <a:t>Στα ψυχικά συμπτώματα περιλαμβάνονται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   -μεταβολές στο επίπεδο συνείδησης</a:t>
            </a:r>
          </a:p>
          <a:p>
            <a:pPr>
              <a:buNone/>
            </a:pPr>
            <a:r>
              <a:rPr lang="el-GR" dirty="0" smtClean="0"/>
              <a:t>   -διακυμάνσεις στην ψυχική κατάσταση</a:t>
            </a:r>
          </a:p>
          <a:p>
            <a:pPr>
              <a:buNone/>
            </a:pPr>
            <a:r>
              <a:rPr lang="el-GR" dirty="0" smtClean="0"/>
              <a:t>   -</a:t>
            </a:r>
            <a:r>
              <a:rPr lang="el-GR" dirty="0" err="1" smtClean="0"/>
              <a:t>γνωσιακή</a:t>
            </a:r>
            <a:r>
              <a:rPr lang="el-GR" dirty="0" smtClean="0"/>
              <a:t> έκπτωση</a:t>
            </a:r>
          </a:p>
          <a:p>
            <a:pPr>
              <a:buNone/>
            </a:pPr>
            <a:r>
              <a:rPr lang="el-GR" dirty="0" smtClean="0"/>
              <a:t>   -αλλαγές στην προσωπικότητα</a:t>
            </a:r>
          </a:p>
          <a:p>
            <a:pPr>
              <a:buNone/>
            </a:pPr>
            <a:r>
              <a:rPr lang="el-GR" dirty="0" smtClean="0"/>
              <a:t>   -αλλαγές στον </a:t>
            </a:r>
            <a:r>
              <a:rPr lang="el-GR" dirty="0" err="1" smtClean="0"/>
              <a:t>κιρκαδικό</a:t>
            </a:r>
            <a:r>
              <a:rPr lang="el-GR" dirty="0" smtClean="0"/>
              <a:t> ρυθμό,</a:t>
            </a:r>
          </a:p>
          <a:p>
            <a:pPr>
              <a:buNone/>
            </a:pPr>
            <a:r>
              <a:rPr lang="el-GR" dirty="0" smtClean="0"/>
              <a:t>   -οπτικές, απτικές, γευστικές ή οσφρητικές ψευδαισθήσεις </a:t>
            </a:r>
          </a:p>
          <a:p>
            <a:pPr>
              <a:buNone/>
            </a:pPr>
            <a:r>
              <a:rPr lang="en-US" dirty="0" smtClean="0"/>
              <a:t>VI</a:t>
            </a:r>
            <a:r>
              <a:rPr lang="el-GR" dirty="0" smtClean="0"/>
              <a:t>-Στα παθολογικά συμπτώματα περιλαμβάνονται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    -σημεία δυσλειτουργίας του οργάνου που μπορεί να επηρεάζει τον εγκέφαλο</a:t>
            </a: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45719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500858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   </a:t>
            </a:r>
            <a:r>
              <a:rPr lang="el-GR" sz="2700" dirty="0" smtClean="0"/>
              <a:t>-τοπικά νευρολογικά συμπτώματα</a:t>
            </a:r>
          </a:p>
          <a:p>
            <a:pPr>
              <a:buNone/>
            </a:pPr>
            <a:r>
              <a:rPr lang="el-GR" sz="2700" dirty="0" smtClean="0"/>
              <a:t>   -</a:t>
            </a:r>
            <a:r>
              <a:rPr lang="el-GR" sz="2700" dirty="0" err="1" smtClean="0"/>
              <a:t>υποφλοιώδης</a:t>
            </a:r>
            <a:r>
              <a:rPr lang="el-GR" sz="2700" dirty="0" smtClean="0"/>
              <a:t> δυσλειτουργία ( βραδύτητα </a:t>
            </a:r>
            <a:r>
              <a:rPr lang="el-GR" sz="2700" dirty="0" err="1" smtClean="0"/>
              <a:t>ομιλίας,σκέψεων</a:t>
            </a:r>
            <a:r>
              <a:rPr lang="el-GR" sz="2700" dirty="0" smtClean="0"/>
              <a:t> ή κινήσεων, αταξία, </a:t>
            </a:r>
            <a:r>
              <a:rPr lang="el-GR" sz="2700" dirty="0" err="1" smtClean="0"/>
              <a:t>ασυνέργεια</a:t>
            </a:r>
            <a:r>
              <a:rPr lang="el-GR" sz="2700" dirty="0" smtClean="0"/>
              <a:t>, τρόμο, χορεία, </a:t>
            </a:r>
            <a:r>
              <a:rPr lang="el-GR" sz="2700" dirty="0" err="1" smtClean="0"/>
              <a:t>αστηριξία</a:t>
            </a:r>
            <a:r>
              <a:rPr lang="el-GR" sz="2700" dirty="0" smtClean="0"/>
              <a:t> ,</a:t>
            </a:r>
            <a:r>
              <a:rPr lang="el-GR" sz="2700" dirty="0" err="1" smtClean="0"/>
              <a:t>δυσραθρία</a:t>
            </a:r>
            <a:r>
              <a:rPr lang="el-GR" sz="2700" dirty="0" smtClean="0"/>
              <a:t>)</a:t>
            </a:r>
          </a:p>
          <a:p>
            <a:pPr>
              <a:buNone/>
            </a:pPr>
            <a:r>
              <a:rPr lang="el-GR" sz="2700" dirty="0" smtClean="0"/>
              <a:t>   -φλοιώδης δυσλειτουργία (απραξία, αγνωσία,)</a:t>
            </a:r>
          </a:p>
          <a:p>
            <a:pPr>
              <a:buNone/>
            </a:pPr>
            <a:r>
              <a:rPr lang="el-GR" sz="2700" dirty="0" smtClean="0"/>
              <a:t>   -ακράτεια ούρων ή κοπράνων, παραμέληση υγιεινής ή/και της εμφάνισης</a:t>
            </a:r>
          </a:p>
          <a:p>
            <a:pPr>
              <a:buNone/>
            </a:pPr>
            <a:r>
              <a:rPr lang="el-GR" sz="2700" dirty="0" smtClean="0"/>
              <a:t>   </a:t>
            </a:r>
            <a:endParaRPr lang="el-GR" sz="27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 idx="4294967295"/>
          </p:nvPr>
        </p:nvSpPr>
        <p:spPr>
          <a:xfrm>
            <a:off x="571472" y="785794"/>
            <a:ext cx="7851775" cy="5715000"/>
          </a:xfrm>
        </p:spPr>
        <p:txBody>
          <a:bodyPr>
            <a:normAutofit/>
          </a:bodyPr>
          <a:lstStyle/>
          <a:p>
            <a:r>
              <a:rPr lang="el-GR" sz="3100" dirty="0" smtClean="0"/>
              <a:t>Ψυχικές Εκδηλώσεις Νευρολογικών Διαταραχών </a:t>
            </a:r>
            <a:r>
              <a:rPr lang="el-GR" sz="32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el-GR" sz="32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l-GR" sz="32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el-GR" sz="32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l-GR" sz="27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Νευροεκφυλιστικές</a:t>
            </a: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Ασθένειες</a:t>
            </a:r>
            <a:b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-ΑΕΕ</a:t>
            </a:r>
            <a:b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l-GR" sz="27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Εξωπυραμιδικά</a:t>
            </a: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Σύνδρομα</a:t>
            </a:r>
            <a:b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l-GR" sz="27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Απομυελινωτικές</a:t>
            </a: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Διαταραχές</a:t>
            </a:r>
            <a:b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-Επιληψία</a:t>
            </a:r>
            <a:b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-Κληρονομικές Νόσοι</a:t>
            </a:r>
            <a:b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-Λοιμώξεις  του ΚΝΣ </a:t>
            </a:r>
            <a:b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-Όγκοι του ΚΝΣ</a:t>
            </a:r>
            <a:b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2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-Τραυματισμοί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 idx="4294967295"/>
          </p:nvPr>
        </p:nvSpPr>
        <p:spPr>
          <a:xfrm>
            <a:off x="214282" y="0"/>
            <a:ext cx="7851775" cy="6572250"/>
          </a:xfrm>
        </p:spPr>
        <p:txBody>
          <a:bodyPr>
            <a:normAutofit fontScale="90000"/>
          </a:bodyPr>
          <a:lstStyle/>
          <a:p>
            <a:r>
              <a:rPr lang="el-GR" sz="3100" dirty="0" smtClean="0"/>
              <a:t>-</a:t>
            </a:r>
            <a:r>
              <a:rPr lang="el-GR" sz="3100" dirty="0" err="1" smtClean="0"/>
              <a:t>Νευροεκφυλιστικές</a:t>
            </a:r>
            <a:r>
              <a:rPr lang="el-GR" sz="3100" dirty="0" smtClean="0"/>
              <a:t> Ασθένειες (Ν. </a:t>
            </a:r>
            <a:r>
              <a:rPr lang="en-US" sz="3100" dirty="0" smtClean="0"/>
              <a:t>Alzheimer,</a:t>
            </a:r>
            <a:r>
              <a:rPr lang="el-GR" sz="3100" dirty="0" smtClean="0"/>
              <a:t> Ν.</a:t>
            </a:r>
            <a:r>
              <a:rPr lang="en-US" sz="3100" dirty="0" smtClean="0"/>
              <a:t>Pick,</a:t>
            </a:r>
            <a:r>
              <a:rPr lang="el-GR" sz="3100" dirty="0" smtClean="0"/>
              <a:t> Ν</a:t>
            </a:r>
            <a:r>
              <a:rPr lang="en-US" sz="3100" dirty="0" smtClean="0"/>
              <a:t>.</a:t>
            </a:r>
            <a:r>
              <a:rPr lang="el-GR" sz="3100" dirty="0" smtClean="0"/>
              <a:t>σωματίων </a:t>
            </a:r>
            <a:r>
              <a:rPr lang="en-US" sz="3100" dirty="0" err="1" smtClean="0"/>
              <a:t>Lewy</a:t>
            </a:r>
            <a:r>
              <a:rPr lang="el-GR" sz="3100" dirty="0" smtClean="0"/>
              <a:t>)</a:t>
            </a:r>
            <a:r>
              <a:rPr lang="en-US" sz="3100" dirty="0" smtClean="0"/>
              <a:t>  </a:t>
            </a: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2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el-GR" sz="32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-κατάθλιψη και άγχος 40-50%</a:t>
            </a:r>
            <a:b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-παραληρηματικές ιδέες 30-40%</a:t>
            </a:r>
            <a:b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-ψευδαισθήσεις 20-30% (κυρίως την νύχτα)</a:t>
            </a:r>
            <a:b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-άλλα συμπτώματα μπορεί να είναι</a:t>
            </a:r>
            <a:r>
              <a:rPr lang="en-US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ντελίριο, οι εκρηκτικές </a:t>
            </a:r>
            <a:r>
              <a:rPr lang="el-GR" sz="3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συμπεριφορικές</a:t>
            </a: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αντιδράσεις</a:t>
            </a:r>
            <a:r>
              <a:rPr lang="en-US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 παθολογική κινητική συμπεριφορά (άσκοπος βηματισμός, επανάληψη σύνθετων συμπεριφορών χωρίς νόημα, περιπλανήσεις)</a:t>
            </a:r>
            <a:r>
              <a:rPr lang="en-US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οι διαταραχές ύπνου και όρεξης</a:t>
            </a:r>
            <a:r>
              <a:rPr lang="en-US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η απάθεια (έλλειψη πρωτοβουλιών, παραμέληση </a:t>
            </a:r>
            <a:r>
              <a:rPr lang="el-GR" sz="3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αυτοφροντίδας</a:t>
            </a: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en-US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η άρση αναστολών</a:t>
            </a:r>
            <a:r>
              <a:rPr lang="en-US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br>
              <a:rPr lang="el-GR" sz="3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3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8"/>
          </a:xfrm>
        </p:spPr>
        <p:txBody>
          <a:bodyPr>
            <a:normAutofit/>
          </a:bodyPr>
          <a:lstStyle/>
          <a:p>
            <a:r>
              <a:rPr lang="el-GR" sz="2800" dirty="0" smtClean="0"/>
              <a:t>-</a:t>
            </a:r>
            <a:r>
              <a:rPr lang="el-GR" sz="2800" dirty="0" err="1" smtClean="0"/>
              <a:t>Νευροεκφυλιστικές</a:t>
            </a:r>
            <a:r>
              <a:rPr lang="el-GR" sz="2800" dirty="0" smtClean="0"/>
              <a:t> Ασθένειες (Ν. </a:t>
            </a:r>
            <a:r>
              <a:rPr lang="en-US" sz="2800" dirty="0" smtClean="0"/>
              <a:t>Alzheimer,</a:t>
            </a:r>
            <a:r>
              <a:rPr lang="el-GR" sz="2800" dirty="0" smtClean="0"/>
              <a:t> Ν.</a:t>
            </a:r>
            <a:r>
              <a:rPr lang="en-US" sz="2800" dirty="0" smtClean="0"/>
              <a:t>Pick,</a:t>
            </a:r>
            <a:r>
              <a:rPr lang="el-GR" sz="2800" dirty="0" smtClean="0"/>
              <a:t> Ν</a:t>
            </a:r>
            <a:r>
              <a:rPr lang="en-US" sz="2800" dirty="0" smtClean="0"/>
              <a:t>.</a:t>
            </a:r>
            <a:r>
              <a:rPr lang="el-GR" sz="2800" dirty="0" smtClean="0"/>
              <a:t>σωματίων </a:t>
            </a:r>
            <a:r>
              <a:rPr lang="en-US" sz="2800" dirty="0" err="1" smtClean="0"/>
              <a:t>Lewy</a:t>
            </a:r>
            <a:r>
              <a:rPr lang="el-GR" sz="2800" dirty="0" smtClean="0"/>
              <a:t>)</a:t>
            </a:r>
            <a:endParaRPr lang="el-GR" sz="2800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392909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700" dirty="0" smtClean="0"/>
          </a:p>
          <a:p>
            <a:pPr>
              <a:buNone/>
            </a:pPr>
            <a:r>
              <a:rPr lang="el-GR" sz="2700" dirty="0" smtClean="0"/>
              <a:t>-Ν.</a:t>
            </a:r>
            <a:r>
              <a:rPr lang="en-US" sz="2700" dirty="0" smtClean="0"/>
              <a:t>Pick: </a:t>
            </a:r>
            <a:r>
              <a:rPr lang="el-GR" sz="2700" dirty="0" smtClean="0"/>
              <a:t>σύνδρομο μετωπιαίου λοβού (άρση αναστολών) &amp; σύνδρομο </a:t>
            </a:r>
            <a:r>
              <a:rPr lang="en-US" sz="2700" dirty="0" err="1" smtClean="0"/>
              <a:t>Kluver-Bucy</a:t>
            </a:r>
            <a:r>
              <a:rPr lang="en-US" sz="2700" dirty="0" smtClean="0"/>
              <a:t> (</a:t>
            </a:r>
            <a:r>
              <a:rPr lang="el-GR" sz="2700" dirty="0" smtClean="0"/>
              <a:t>απάθεια, βουλιμία, </a:t>
            </a:r>
            <a:r>
              <a:rPr lang="el-GR" sz="2700" dirty="0" err="1" smtClean="0"/>
              <a:t>υπερσεξουαλικότητα</a:t>
            </a:r>
            <a:r>
              <a:rPr lang="el-GR" sz="2700" dirty="0" smtClean="0"/>
              <a:t>)</a:t>
            </a:r>
          </a:p>
          <a:p>
            <a:pPr>
              <a:buNone/>
            </a:pPr>
            <a:r>
              <a:rPr lang="el-GR" sz="2700" dirty="0" smtClean="0"/>
              <a:t>- Ν</a:t>
            </a:r>
            <a:r>
              <a:rPr lang="en-US" sz="2700" dirty="0" smtClean="0"/>
              <a:t>.</a:t>
            </a:r>
            <a:r>
              <a:rPr lang="el-GR" sz="2700" dirty="0" smtClean="0"/>
              <a:t>σωματίων </a:t>
            </a:r>
            <a:r>
              <a:rPr lang="en-US" sz="2700" dirty="0" err="1" smtClean="0"/>
              <a:t>Lewy</a:t>
            </a:r>
            <a:r>
              <a:rPr lang="en-US" sz="2700" dirty="0" smtClean="0"/>
              <a:t>: </a:t>
            </a:r>
            <a:r>
              <a:rPr lang="el-GR" sz="2700" dirty="0" err="1" smtClean="0"/>
              <a:t>παρκινσονισμό</a:t>
            </a:r>
            <a:r>
              <a:rPr lang="el-GR" sz="2700" dirty="0" smtClean="0"/>
              <a:t>, οπτικές ψευδαισθήσεις &amp; διαταραχές ύπνου. </a:t>
            </a:r>
          </a:p>
          <a:p>
            <a:pPr>
              <a:buFontTx/>
              <a:buChar char="-"/>
            </a:pPr>
            <a:endParaRPr lang="el-GR" sz="27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7851648" cy="485764"/>
          </a:xfrm>
        </p:spPr>
        <p:txBody>
          <a:bodyPr>
            <a:normAutofit/>
          </a:bodyPr>
          <a:lstStyle/>
          <a:p>
            <a:pPr algn="l"/>
            <a:r>
              <a:rPr lang="el-GR" sz="3100" b="0" dirty="0" smtClean="0">
                <a:solidFill>
                  <a:schemeClr val="tx2"/>
                </a:solidFill>
                <a:effectLst/>
              </a:rPr>
              <a:t>-</a:t>
            </a:r>
            <a:r>
              <a:rPr lang="el-GR" sz="31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ΑΑΕ</a:t>
            </a:r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00034" y="1000108"/>
            <a:ext cx="7854696" cy="5857892"/>
          </a:xfrm>
        </p:spPr>
        <p:txBody>
          <a:bodyPr>
            <a:noAutofit/>
          </a:bodyPr>
          <a:lstStyle/>
          <a:p>
            <a:pPr algn="l"/>
            <a:r>
              <a:rPr lang="en-US" sz="2700" dirty="0" smtClean="0"/>
              <a:t>-</a:t>
            </a:r>
            <a:r>
              <a:rPr lang="el-GR" sz="2700" dirty="0" smtClean="0"/>
              <a:t>τα συμπτώματα εξαρτώνται από τα χαρακτηριστικά της βλάβης (εντόπιση, μέγεθος),τα χαρακτηριστικά του ατόμου (φύλο, ηλικία, </a:t>
            </a:r>
            <a:r>
              <a:rPr lang="el-GR" sz="2700" dirty="0" err="1" smtClean="0"/>
              <a:t>πλαγίωση</a:t>
            </a:r>
            <a:r>
              <a:rPr lang="el-GR" sz="2700" dirty="0" smtClean="0"/>
              <a:t>-αριστεροχειρία</a:t>
            </a:r>
          </a:p>
          <a:p>
            <a:pPr algn="l"/>
            <a:r>
              <a:rPr lang="el-GR" sz="2700" dirty="0" smtClean="0"/>
              <a:t>ή </a:t>
            </a:r>
            <a:r>
              <a:rPr lang="el-GR" sz="2700" dirty="0" err="1" smtClean="0"/>
              <a:t>δεξιοχειρία</a:t>
            </a:r>
            <a:r>
              <a:rPr lang="el-GR" sz="2700" dirty="0" smtClean="0"/>
              <a:t>), μορφωτικό επίπεδο, στοιχεία της προσωπικότητας</a:t>
            </a:r>
            <a:r>
              <a:rPr lang="en-US" sz="2700" dirty="0" smtClean="0"/>
              <a:t>,</a:t>
            </a:r>
            <a:r>
              <a:rPr lang="el-GR" sz="2700" dirty="0" smtClean="0"/>
              <a:t> το μορφωτικό επίπεδο.</a:t>
            </a:r>
          </a:p>
          <a:p>
            <a:pPr algn="l"/>
            <a:r>
              <a:rPr lang="el-GR" sz="2700" dirty="0" smtClean="0"/>
              <a:t>- Καταθλιπτικό επεισόδιο  </a:t>
            </a:r>
            <a:r>
              <a:rPr lang="en-US" sz="2700" dirty="0" smtClean="0"/>
              <a:t>20%</a:t>
            </a:r>
            <a:r>
              <a:rPr lang="el-GR" sz="2700" dirty="0" smtClean="0"/>
              <a:t>-</a:t>
            </a:r>
            <a:r>
              <a:rPr lang="en-US" sz="2700" dirty="0" smtClean="0"/>
              <a:t>79%: </a:t>
            </a:r>
            <a:r>
              <a:rPr lang="el-GR" sz="2700" dirty="0" smtClean="0"/>
              <a:t>συνδέεται περισσότερο με  αλλοιώσεις του φλοιού και των βασικών γαγγλίων στην αριστερή πλευρά και με βλάβες πλησιέστερες στον μετωπιαίο λοβό παρά με αριστερά οπίσθια ή δεξιά μετωπικές βλάβες. Αυτός ο ημισφαιρικός εντοπισμός του κινδύνου μπορεί να είναι πιο ισχυρός τον πρώτα μήνα που ακολουθεί το ΑΑΕ.</a:t>
            </a:r>
          </a:p>
          <a:p>
            <a:pPr algn="l"/>
            <a:endParaRPr lang="el-GR" sz="2700" dirty="0" smtClean="0"/>
          </a:p>
          <a:p>
            <a:pPr algn="l"/>
            <a:endParaRPr lang="el-GR" sz="2700" dirty="0" smtClean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0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1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2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3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4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5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6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7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8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9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0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1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2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3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4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5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6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7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8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9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0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1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2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3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4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9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1171</TotalTime>
  <Words>2555</Words>
  <Application>Microsoft Office PowerPoint</Application>
  <PresentationFormat>Προβολή στην οθόνη (4:3)</PresentationFormat>
  <Paragraphs>359</Paragraphs>
  <Slides>36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36</vt:i4>
      </vt:variant>
    </vt:vector>
  </HeadingPairs>
  <TitlesOfParts>
    <vt:vector size="37" baseType="lpstr">
      <vt:lpstr>Ροή</vt:lpstr>
      <vt:lpstr> ΓΕΝΙΚΟ ΝΟΣΟΚΟΜΕΙΟ ΑΘΗΝΩΝ  Γ.ΓΕΝΝΗΜΑΤΑΣ-ΨΥΧΙΑΤΡΙΚΗ ΚΛΙΝΙΚΗ  Λίτος Αλέξανδρος - Ψυχίατρος  Ψυχικές Εκδηλώσεις Σωματικών Διαταραχών</vt:lpstr>
      <vt:lpstr>Διαφάνεια 2</vt:lpstr>
      <vt:lpstr>Ενδείξεις Δευτεροπαθούς Ψυχιατρικής Διαταραχής Λόγω Παθολογικής Νόσου</vt:lpstr>
      <vt:lpstr>Διαφάνεια 4</vt:lpstr>
      <vt:lpstr>Διαφάνεια 5</vt:lpstr>
      <vt:lpstr>Ψυχικές Εκδηλώσεις Νευρολογικών Διαταραχών   -Νευροεκφυλιστικές Ασθένειες -ΑΕΕ -Εξωπυραμιδικά Σύνδρομα -Απομυελινωτικές Διαταραχές -Επιληψία -Κληρονομικές Νόσοι -Λοιμώξεις  του ΚΝΣ  -Όγκοι του ΚΝΣ -Τραυματισμοί </vt:lpstr>
      <vt:lpstr>-Νευροεκφυλιστικές Ασθένειες (Ν. Alzheimer, Ν.Pick, Ν.σωματίων Lewy)    -κατάθλιψη και άγχος 40-50% -παραληρηματικές ιδέες 30-40% -ψευδαισθήσεις 20-30% (κυρίως την νύχτα) -άλλα συμπτώματα μπορεί να είναι: ντελίριο, οι εκρηκτικές συμπεριφορικές αντιδράσεις,η παθολογική κινητική συμπεριφορά (άσκοπος βηματισμός, επανάληψη σύνθετων συμπεριφορών χωρίς νόημα, περιπλανήσεις), οι διαταραχές ύπνου και όρεξης, η απάθεια (έλλειψη πρωτοβουλιών, παραμέληση αυτοφροντίδας), η άρση αναστολών.  </vt:lpstr>
      <vt:lpstr>-Νευροεκφυλιστικές Ασθένειες (Ν. Alzheimer, Ν.Pick, Ν.σωματίων Lewy)</vt:lpstr>
      <vt:lpstr>-ΑΑΕ</vt:lpstr>
      <vt:lpstr>Διαφάνεια 10</vt:lpstr>
      <vt:lpstr>-ΑΕΕ</vt:lpstr>
      <vt:lpstr>ΑΕΕ</vt:lpstr>
      <vt:lpstr>ΑΕΕ</vt:lpstr>
      <vt:lpstr>-Εξωπυραμιδικά Σύνδρομα-Ν.Parkinson (PD)</vt:lpstr>
      <vt:lpstr>-Εξωπυραμιδικά Σύνδρομα-Ν.Parkinson (PD)</vt:lpstr>
      <vt:lpstr>-Εξωπυραμιδικά Σύνδρομα-Ν.Parkinson (PD)</vt:lpstr>
      <vt:lpstr>-Εξωπυραμιδικά Σύνδρομα-Ν.Parkinson (PD)</vt:lpstr>
      <vt:lpstr>Απομυελινωτικές Διαταραχές-(ΣΚΠ)</vt:lpstr>
      <vt:lpstr>-Απομυελινωτικές Διαταραχές-(ΣΚΠ)</vt:lpstr>
      <vt:lpstr>-Απομυελινωτικές Διαταραχές-(ΣΚΠ)</vt:lpstr>
      <vt:lpstr>-Απομυελινωτικές Διαταραχές-(ΣΚΠ)</vt:lpstr>
      <vt:lpstr>-Επιληψία</vt:lpstr>
      <vt:lpstr>-Επιληψία</vt:lpstr>
      <vt:lpstr>-Επιληψία</vt:lpstr>
      <vt:lpstr>-Κληρονομικές Νόσοι</vt:lpstr>
      <vt:lpstr>-Λοιμώξεις  του ΚΝΣ</vt:lpstr>
      <vt:lpstr>    -Λοιμώξεις  του ΚΝΣ</vt:lpstr>
      <vt:lpstr>-Όγκοι του ΚΝΣ</vt:lpstr>
      <vt:lpstr>-Τραυματισμοί</vt:lpstr>
      <vt:lpstr>     Βιβλιογραφία</vt:lpstr>
      <vt:lpstr>     Βιβλιογραφία</vt:lpstr>
      <vt:lpstr>      Βιβλιογραφία</vt:lpstr>
      <vt:lpstr>     Βιβλιογραφία</vt:lpstr>
      <vt:lpstr>     Βιβλιογραφία</vt:lpstr>
      <vt:lpstr>     Βιβλιογραφία</vt:lpstr>
      <vt:lpstr>     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Χρήστης των Windows</cp:lastModifiedBy>
  <cp:revision>112</cp:revision>
  <dcterms:created xsi:type="dcterms:W3CDTF">2017-12-26T22:00:28Z</dcterms:created>
  <dcterms:modified xsi:type="dcterms:W3CDTF">2018-03-07T21:21:52Z</dcterms:modified>
</cp:coreProperties>
</file>