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325" r:id="rId3"/>
    <p:sldId id="266" r:id="rId4"/>
    <p:sldId id="283" r:id="rId5"/>
    <p:sldId id="288" r:id="rId6"/>
    <p:sldId id="289" r:id="rId7"/>
    <p:sldId id="267" r:id="rId8"/>
    <p:sldId id="268" r:id="rId9"/>
    <p:sldId id="321" r:id="rId10"/>
    <p:sldId id="320" r:id="rId11"/>
    <p:sldId id="270" r:id="rId12"/>
    <p:sldId id="269" r:id="rId13"/>
    <p:sldId id="271" r:id="rId14"/>
    <p:sldId id="326" r:id="rId15"/>
    <p:sldId id="259" r:id="rId16"/>
    <p:sldId id="284" r:id="rId17"/>
    <p:sldId id="281" r:id="rId18"/>
    <p:sldId id="282" r:id="rId19"/>
    <p:sldId id="287" r:id="rId20"/>
    <p:sldId id="285" r:id="rId21"/>
    <p:sldId id="286" r:id="rId22"/>
    <p:sldId id="300" r:id="rId23"/>
    <p:sldId id="301" r:id="rId24"/>
    <p:sldId id="322" r:id="rId25"/>
    <p:sldId id="275" r:id="rId26"/>
    <p:sldId id="276" r:id="rId27"/>
    <p:sldId id="277" r:id="rId28"/>
    <p:sldId id="279" r:id="rId29"/>
    <p:sldId id="280" r:id="rId30"/>
    <p:sldId id="278" r:id="rId31"/>
    <p:sldId id="323" r:id="rId32"/>
    <p:sldId id="324" r:id="rId33"/>
    <p:sldId id="290" r:id="rId34"/>
    <p:sldId id="291" r:id="rId35"/>
    <p:sldId id="327" r:id="rId36"/>
    <p:sldId id="292" r:id="rId37"/>
    <p:sldId id="293" r:id="rId38"/>
    <p:sldId id="294" r:id="rId39"/>
    <p:sldId id="295" r:id="rId40"/>
    <p:sldId id="296" r:id="rId41"/>
    <p:sldId id="297" r:id="rId42"/>
    <p:sldId id="298" r:id="rId43"/>
    <p:sldId id="302" r:id="rId44"/>
    <p:sldId id="299" r:id="rId45"/>
    <p:sldId id="304" r:id="rId46"/>
    <p:sldId id="303" r:id="rId47"/>
    <p:sldId id="305" r:id="rId48"/>
    <p:sldId id="306" r:id="rId49"/>
    <p:sldId id="308" r:id="rId50"/>
    <p:sldId id="307" r:id="rId51"/>
    <p:sldId id="272" r:id="rId52"/>
    <p:sldId id="274" r:id="rId53"/>
    <p:sldId id="260" r:id="rId54"/>
    <p:sldId id="261" r:id="rId55"/>
    <p:sldId id="262" r:id="rId56"/>
    <p:sldId id="263" r:id="rId57"/>
    <p:sldId id="264" r:id="rId58"/>
    <p:sldId id="309" r:id="rId59"/>
    <p:sldId id="310" r:id="rId60"/>
    <p:sldId id="313" r:id="rId61"/>
    <p:sldId id="311" r:id="rId62"/>
    <p:sldId id="312" r:id="rId63"/>
    <p:sldId id="317" r:id="rId64"/>
    <p:sldId id="314" r:id="rId65"/>
    <p:sldId id="315" r:id="rId66"/>
    <p:sldId id="316" r:id="rId67"/>
    <p:sldId id="318" r:id="rId68"/>
    <p:sldId id="319"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15372"/>
    </p:cViewPr>
  </p:outlin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242B8-A28F-461C-BC77-02099BF29101}" type="datetimeFigureOut">
              <a:rPr lang="el-GR" smtClean="0"/>
              <a:pPr/>
              <a:t>14/3/2018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FD46F-9B2A-45F1-B844-55C4D2CA964D}" type="slidenum">
              <a:rPr lang="el-GR" smtClean="0"/>
              <a:pPr/>
              <a:t>‹#›</a:t>
            </a:fld>
            <a:endParaRPr lang="el-GR"/>
          </a:p>
        </p:txBody>
      </p:sp>
    </p:spTree>
    <p:extLst>
      <p:ext uri="{BB962C8B-B14F-4D97-AF65-F5344CB8AC3E}">
        <p14:creationId xmlns:p14="http://schemas.microsoft.com/office/powerpoint/2010/main" val="319319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p:cNvSpPr>
          <p:nvPr>
            <p:ph type="sldImg"/>
          </p:nvPr>
        </p:nvSpPr>
        <p:spPr>
          <a:solidFill>
            <a:srgbClr val="FFFFFF"/>
          </a:solidFill>
          <a:ln/>
          <a:extLst>
            <a:ext uri="{FAA26D3D-D897-4be2-8F04-BA451C77F1D7}"/>
          </a:extLst>
        </p:spPr>
      </p:sp>
      <p:sp>
        <p:nvSpPr>
          <p:cNvPr id="959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C52FA09C-55EE-43A7-BC4E-27B567D20B92}"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C52FA09C-55EE-43A7-BC4E-27B567D20B9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52FA09C-55EE-43A7-BC4E-27B567D20B92}"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D5A518-0151-43B3-A032-FFA148EF2F97}" type="datetimeFigureOut">
              <a:rPr lang="el-GR" smtClean="0"/>
              <a:pPr/>
              <a:t>14/3/2018</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C52FA09C-55EE-43A7-BC4E-27B567D20B92}"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6D5A518-0151-43B3-A032-FFA148EF2F97}" type="datetimeFigureOut">
              <a:rPr lang="el-GR" smtClean="0"/>
              <a:pPr/>
              <a:t>14/3/2018</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2FA09C-55EE-43A7-BC4E-27B567D20B9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425305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PiHKAL" TargetMode="External"/><Relationship Id="rId2" Type="http://schemas.openxmlformats.org/officeDocument/2006/relationships/hyperlink" Target="https://en.wikipedia.org/wiki/Alexander_Shulgi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A7%CE%AF%CF%80%CE%B9%CF%82" TargetMode="External"/><Relationship Id="rId3" Type="http://schemas.openxmlformats.org/officeDocument/2006/relationships/hyperlink" Target="https://el.wikipedia.org/wiki/16_%CE%9D%CE%BF%CE%B5%CE%BC%CE%B2%CF%81%CE%AF%CE%BF%CF%85" TargetMode="External"/><Relationship Id="rId7" Type="http://schemas.openxmlformats.org/officeDocument/2006/relationships/hyperlink" Target="https://el.wikipedia.org/wiki/%CE%92%CF%8C%CF%84%CE%B1%CE%BD%CE%B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l.wikipedia.org/wiki/%CE%86%CE%BB%CE%BC%CF%80%CE%B5%CF%81%CF%84_%CE%A7%CF%8C%CF%86%CE%BC%CE%B1%CE%BD" TargetMode="External"/><Relationship Id="rId5" Type="http://schemas.openxmlformats.org/officeDocument/2006/relationships/hyperlink" Target="https://el.wikipedia.org/wiki/%CE%A7%CE%B7%CE%BC%CE%B5%CE%AF%CE%B1" TargetMode="External"/><Relationship Id="rId10" Type="http://schemas.openxmlformats.org/officeDocument/2006/relationships/hyperlink" Target="https://el.wikipedia.org/wiki/%CE%95%CF%85%CF%81%CF%8E%CF%80%CE%B7" TargetMode="External"/><Relationship Id="rId4" Type="http://schemas.openxmlformats.org/officeDocument/2006/relationships/hyperlink" Target="https://el.wikipedia.org/wiki/1938" TargetMode="External"/><Relationship Id="rId9" Type="http://schemas.openxmlformats.org/officeDocument/2006/relationships/hyperlink" Target="https://el.wikipedia.org/wiki/%CE%97%CE%BD%CF%89%CE%BC%CE%AD%CE%BD%CE%B5%CF%82_%CE%A0%CE%BF%CE%BB%CE%B9%CF%84%CE%B5%CE%AF%CE%B5%CF%8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lifo.gr/articles/lgbt_articles/180997/chemsex-parties-omadiko-seks-me-xrisi-narkotikon-stin-athin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295400" y="3200400"/>
            <a:ext cx="6400800" cy="2964904"/>
          </a:xfrm>
        </p:spPr>
        <p:txBody>
          <a:bodyPr>
            <a:normAutofit/>
          </a:bodyPr>
          <a:lstStyle/>
          <a:p>
            <a:r>
              <a:rPr lang="el-GR" dirty="0" smtClean="0"/>
              <a:t>ΜΠΙΤΑΣ </a:t>
            </a:r>
            <a:r>
              <a:rPr lang="el-GR" dirty="0" smtClean="0"/>
              <a:t>ΚΩΝΣΤΑΝΤΙΝΟΣ </a:t>
            </a:r>
          </a:p>
          <a:p>
            <a:r>
              <a:rPr lang="el-GR" dirty="0" smtClean="0"/>
              <a:t>ΨΥΧΙΑΤΡΟΣ </a:t>
            </a:r>
            <a:endParaRPr lang="en-US" dirty="0" smtClean="0"/>
          </a:p>
          <a:p>
            <a:endParaRPr lang="el-GR" dirty="0"/>
          </a:p>
        </p:txBody>
      </p:sp>
      <p:sp>
        <p:nvSpPr>
          <p:cNvPr id="2" name="1 - Τίτλος"/>
          <p:cNvSpPr>
            <a:spLocks noGrp="1"/>
          </p:cNvSpPr>
          <p:nvPr>
            <p:ph type="ctrTitle"/>
          </p:nvPr>
        </p:nvSpPr>
        <p:spPr/>
        <p:txBody>
          <a:bodyPr/>
          <a:lstStyle/>
          <a:p>
            <a:r>
              <a:rPr lang="el-GR" dirty="0" smtClean="0"/>
              <a:t>Νέες </a:t>
            </a:r>
            <a:r>
              <a:rPr lang="el-GR" dirty="0" err="1" smtClean="0"/>
              <a:t>ψυχοδραστικές</a:t>
            </a:r>
            <a:r>
              <a:rPr lang="el-GR" dirty="0" smtClean="0"/>
              <a:t> ουσίες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ilk_Road_Security_Upgrade-e1439941965128.jpg"/>
          <p:cNvPicPr>
            <a:picLocks noGrp="1" noChangeAspect="1"/>
          </p:cNvPicPr>
          <p:nvPr>
            <p:ph sz="quarter" idx="1"/>
          </p:nvPr>
        </p:nvPicPr>
        <p:blipFill>
          <a:blip r:embed="rId2" cstate="print"/>
          <a:stretch>
            <a:fillRect/>
          </a:stretch>
        </p:blipFill>
        <p:spPr>
          <a:xfrm>
            <a:off x="1043608" y="1484784"/>
            <a:ext cx="7632847" cy="496855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Τα προβλήματα αυτά γίνονται περισσότερο ορατά όταν οι νέες </a:t>
            </a:r>
            <a:r>
              <a:rPr lang="el-GR" dirty="0" err="1" smtClean="0"/>
              <a:t>ψυχοδραστικές</a:t>
            </a:r>
            <a:r>
              <a:rPr lang="el-GR" dirty="0" smtClean="0"/>
              <a:t> ουσίες πωλούνται ως «νόμιμα </a:t>
            </a:r>
            <a:r>
              <a:rPr lang="el-GR" dirty="0" err="1" smtClean="0"/>
              <a:t>ψυχότροπα</a:t>
            </a:r>
            <a:r>
              <a:rPr lang="el-GR" sz="3200" dirty="0" smtClean="0"/>
              <a:t>»</a:t>
            </a:r>
            <a:r>
              <a:rPr lang="el-GR" sz="3200" b="1" dirty="0" smtClean="0"/>
              <a:t>(</a:t>
            </a:r>
            <a:r>
              <a:rPr lang="en-US" sz="3200" b="1" dirty="0" smtClean="0"/>
              <a:t> ‘legal highs’</a:t>
            </a:r>
            <a:r>
              <a:rPr lang="el-GR" sz="3200" b="1" dirty="0" smtClean="0"/>
              <a:t>)</a:t>
            </a:r>
            <a:r>
              <a:rPr lang="el-GR" dirty="0" smtClean="0"/>
              <a:t>χωρίς να παρέχεται στο χρήστη καμία πληροφορία για τα πραγματικά δραστικά συστατικά τους. Επιπλέον, λόγω του αυξημένου αριθμού τους «βρίσκουν το δρόμο» για την παράνομη αγορά ναρκωτικών ουσιών όπου αυτές οι ουσίες πωλούνται ως έκσταση, κοκαΐνη, ηρωίνη, </a:t>
            </a:r>
            <a:r>
              <a:rPr lang="el-GR" dirty="0" err="1" smtClean="0"/>
              <a:t>κεταμίνη</a:t>
            </a:r>
            <a:r>
              <a:rPr lang="el-GR" dirty="0" smtClean="0"/>
              <a:t>, ή LSD σε ανυποψίαστους </a:t>
            </a:r>
            <a:r>
              <a:rPr lang="en-US" dirty="0" smtClean="0"/>
              <a:t> </a:t>
            </a:r>
            <a:r>
              <a:rPr lang="el-GR" dirty="0" smtClean="0"/>
              <a:t>χρήστες.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Σύμφωνα με τα στοιχεία, οι επιχειρηματίες και οι ομάδες οργανωμένου εγκλήματος που συνεχώς αυξάνονται αριθμητικά, σχεδιάζουν όλο και περισσότερο νέα είδη «νόμιμων </a:t>
            </a:r>
            <a:r>
              <a:rPr lang="el-GR" dirty="0" err="1" smtClean="0"/>
              <a:t>ψυχότροπων</a:t>
            </a:r>
            <a:r>
              <a:rPr lang="el-GR" dirty="0" smtClean="0"/>
              <a:t>» που υποκαθιστούν τις ήδη ελεγχόμενες ουσίες. </a:t>
            </a:r>
          </a:p>
          <a:p>
            <a:r>
              <a:rPr lang="el-GR" dirty="0" smtClean="0"/>
              <a:t>Όσον αφορά την επικινδυνότητα των νέων ουσιών, ενώ είναι σαφές ότι πολλές νέες ουσίες δεν θα αποτελέσουν ναρκωτικές ουσίες ευρύτερης κατανάλωσης, είναι όμως δυνατό να προκαλέσουν σοβαρές βλάβες στην υγεία των ατόμων που τις χρησιμοποιούν, λαμβάνοντας επίσης υπόψη μας το μεγάλο εύρος τους και την εν γένει υψηλή διαθεσιμότητά τους.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smtClean="0"/>
              <a:t>Κατά την περίοδο 1998 – 2015, πεντακόσιες εξήντα (Ν=560) νέες </a:t>
            </a:r>
            <a:r>
              <a:rPr lang="el-GR" dirty="0" err="1" smtClean="0"/>
              <a:t>ψυχοδραστικές</a:t>
            </a:r>
            <a:r>
              <a:rPr lang="el-GR" dirty="0" smtClean="0"/>
              <a:t> ουσίες έχουν </a:t>
            </a:r>
            <a:r>
              <a:rPr lang="el-GR" dirty="0" err="1" smtClean="0"/>
              <a:t>ταυτοποιηθεί</a:t>
            </a:r>
            <a:r>
              <a:rPr lang="el-GR" dirty="0" smtClean="0"/>
              <a:t> στην Ευρωπαϊκή Ένωση από τις οποίες οι 380 την τελευταία πενταετία. (</a:t>
            </a:r>
            <a:r>
              <a:rPr lang="en-US" b="1" dirty="0" smtClean="0"/>
              <a:t>European Monitoring Centre for Drugs and Drug Addiction (EMCDDA)</a:t>
            </a:r>
            <a:r>
              <a:rPr lang="el-GR" b="1" dirty="0" smtClean="0"/>
              <a:t>)</a:t>
            </a:r>
          </a:p>
          <a:p>
            <a:pPr>
              <a:buNone/>
            </a:pPr>
            <a:r>
              <a:rPr lang="el-GR"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ΔΙΕΘΝΗΣ ΕΠΙΤΡΟΠΗ ΤΟΥ ΟΗΕ - Ετήσια Έκθεση 2017</a:t>
            </a:r>
            <a:endParaRPr lang="el-GR" dirty="0"/>
          </a:p>
        </p:txBody>
      </p:sp>
      <p:sp>
        <p:nvSpPr>
          <p:cNvPr id="3" name="2 - Θέση περιεχομένου"/>
          <p:cNvSpPr>
            <a:spLocks noGrp="1"/>
          </p:cNvSpPr>
          <p:nvPr>
            <p:ph sz="quarter" idx="1"/>
          </p:nvPr>
        </p:nvSpPr>
        <p:spPr/>
        <p:txBody>
          <a:bodyPr>
            <a:normAutofit/>
          </a:bodyPr>
          <a:lstStyle/>
          <a:p>
            <a:r>
              <a:rPr lang="el-GR" dirty="0" smtClean="0"/>
              <a:t> Η διαθεσιμότητα νέων </a:t>
            </a:r>
            <a:r>
              <a:rPr lang="el-GR" dirty="0" err="1" smtClean="0"/>
              <a:t>ψυχοδραστικών</a:t>
            </a:r>
            <a:r>
              <a:rPr lang="el-GR" dirty="0" smtClean="0"/>
              <a:t> ουσιών παραμένει υψηλή: Το 2017 αναφέρθηκαν 76 ουσίες μέσω του Project </a:t>
            </a:r>
            <a:r>
              <a:rPr lang="el-GR" dirty="0" err="1" smtClean="0"/>
              <a:t>Ion</a:t>
            </a:r>
            <a:r>
              <a:rPr lang="el-GR" dirty="0" smtClean="0"/>
              <a:t> (</a:t>
            </a:r>
            <a:r>
              <a:rPr lang="el-GR" dirty="0" err="1" smtClean="0"/>
              <a:t>Ιncident</a:t>
            </a:r>
            <a:r>
              <a:rPr lang="el-GR" dirty="0" smtClean="0"/>
              <a:t> </a:t>
            </a:r>
            <a:r>
              <a:rPr lang="el-GR" dirty="0" err="1" smtClean="0"/>
              <a:t>Communication</a:t>
            </a:r>
            <a:r>
              <a:rPr lang="el-GR" dirty="0" smtClean="0"/>
              <a:t> </a:t>
            </a:r>
            <a:r>
              <a:rPr lang="el-GR" dirty="0" err="1" smtClean="0"/>
              <a:t>System</a:t>
            </a:r>
            <a:r>
              <a:rPr lang="el-GR" dirty="0" smtClean="0"/>
              <a:t> – IONICS). Η Επιτροπή συνεχίζει να παρέχει στις κυβερνήσεις ένα εργαλείο ανταλλαγής πληροφοριών σε πραγματικό χρόνο σε σχέση με περιστατικά που αφορούν νέες </a:t>
            </a:r>
            <a:r>
              <a:rPr lang="el-GR" dirty="0" err="1" smtClean="0"/>
              <a:t>ψυχοδραστικές</a:t>
            </a:r>
            <a:r>
              <a:rPr lang="el-GR" dirty="0" smtClean="0"/>
              <a:t> ουσίες μέσω του Project </a:t>
            </a:r>
            <a:r>
              <a:rPr lang="el-GR" dirty="0" err="1" smtClean="0"/>
              <a:t>International</a:t>
            </a:r>
            <a:r>
              <a:rPr lang="el-GR" dirty="0" smtClean="0"/>
              <a:t> </a:t>
            </a:r>
            <a:r>
              <a:rPr lang="el-GR" dirty="0" err="1" smtClean="0"/>
              <a:t>Operations</a:t>
            </a:r>
            <a:r>
              <a:rPr lang="el-GR" dirty="0" smtClean="0"/>
              <a:t> </a:t>
            </a:r>
            <a:r>
              <a:rPr lang="el-GR" dirty="0" err="1" smtClean="0"/>
              <a:t>on</a:t>
            </a:r>
            <a:r>
              <a:rPr lang="el-GR" dirty="0" smtClean="0"/>
              <a:t> </a:t>
            </a:r>
            <a:r>
              <a:rPr lang="el-GR" dirty="0" err="1" smtClean="0"/>
              <a:t>New</a:t>
            </a:r>
            <a:r>
              <a:rPr lang="el-GR" dirty="0" smtClean="0"/>
              <a:t> </a:t>
            </a:r>
            <a:r>
              <a:rPr lang="el-GR" dirty="0" err="1" smtClean="0"/>
              <a:t>Psychoactive</a:t>
            </a:r>
            <a:r>
              <a:rPr lang="el-GR" dirty="0" smtClean="0"/>
              <a:t> </a:t>
            </a:r>
            <a:r>
              <a:rPr lang="el-GR" dirty="0" err="1" smtClean="0"/>
              <a:t>Substances</a:t>
            </a:r>
            <a:r>
              <a:rPr lang="el-GR" dirty="0" smtClean="0"/>
              <a:t>, το οποίο αποτελεί ένα παγκόσμιο δίκτυο εστιακών σημείων από 125 χώρες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pPr algn="just"/>
            <a:r>
              <a:rPr lang="el-GR" dirty="0" smtClean="0"/>
              <a:t>Βάση του μηχανισμού δράσης και των </a:t>
            </a:r>
            <a:r>
              <a:rPr lang="el-GR" dirty="0" err="1" smtClean="0"/>
              <a:t>ψυχοδραστικών</a:t>
            </a:r>
            <a:r>
              <a:rPr lang="el-GR" dirty="0" smtClean="0"/>
              <a:t> ιδιοτήτων τους οι νέες </a:t>
            </a:r>
            <a:r>
              <a:rPr lang="el-GR" dirty="0" err="1" smtClean="0"/>
              <a:t>ψυχοδραστικες</a:t>
            </a:r>
            <a:r>
              <a:rPr lang="el-GR" dirty="0" smtClean="0"/>
              <a:t> ουσίες ταξινομούνται σε 4 βασικές κατηγοριες</a:t>
            </a:r>
            <a:r>
              <a:rPr lang="el-GR" b="1" dirty="0" smtClean="0"/>
              <a:t>1)</a:t>
            </a:r>
            <a:r>
              <a:rPr lang="el-GR" dirty="0" err="1" smtClean="0"/>
              <a:t>Αμφεταμινικού</a:t>
            </a:r>
            <a:r>
              <a:rPr lang="el-GR" dirty="0" smtClean="0"/>
              <a:t> τύπου διεγερτικές ουσίες οι οποίες περιλαμβάνουν τα παράγωγα </a:t>
            </a:r>
            <a:r>
              <a:rPr lang="el-GR" dirty="0" err="1" smtClean="0"/>
              <a:t>καθινονών</a:t>
            </a:r>
            <a:r>
              <a:rPr lang="el-GR" dirty="0" smtClean="0"/>
              <a:t> και τα παράγωγα </a:t>
            </a:r>
            <a:r>
              <a:rPr lang="el-GR" dirty="0" err="1" smtClean="0"/>
              <a:t>πιπεραζίνης</a:t>
            </a:r>
            <a:r>
              <a:rPr lang="el-GR" dirty="0" smtClean="0"/>
              <a:t> τα οποία προωθούνται ως υποκατάστατα του </a:t>
            </a:r>
            <a:r>
              <a:rPr lang="en-US" dirty="0" smtClean="0"/>
              <a:t>“ecstasy,”</a:t>
            </a:r>
            <a:r>
              <a:rPr lang="el-GR" dirty="0" smtClean="0"/>
              <a:t>  </a:t>
            </a:r>
            <a:r>
              <a:rPr lang="el-GR" b="1" dirty="0" smtClean="0"/>
              <a:t>2)  </a:t>
            </a:r>
            <a:r>
              <a:rPr lang="el-GR" dirty="0" smtClean="0"/>
              <a:t>τα    συνθετικά </a:t>
            </a:r>
            <a:r>
              <a:rPr lang="el-GR" dirty="0" err="1" smtClean="0"/>
              <a:t>κανναβινοειδή</a:t>
            </a:r>
            <a:r>
              <a:rPr lang="el-GR" dirty="0" smtClean="0"/>
              <a:t>  </a:t>
            </a:r>
            <a:r>
              <a:rPr lang="el-GR" b="1" dirty="0" smtClean="0"/>
              <a:t>3)</a:t>
            </a:r>
            <a:r>
              <a:rPr lang="el-GR" dirty="0" smtClean="0"/>
              <a:t>παραισθησιογόνα</a:t>
            </a:r>
            <a:r>
              <a:rPr lang="en-US" dirty="0" smtClean="0"/>
              <a:t>/</a:t>
            </a:r>
            <a:r>
              <a:rPr lang="el-GR" dirty="0" err="1" smtClean="0"/>
              <a:t>ψευδαισθησιογόνα</a:t>
            </a:r>
            <a:r>
              <a:rPr lang="el-GR" dirty="0" smtClean="0"/>
              <a:t> </a:t>
            </a:r>
            <a:r>
              <a:rPr lang="el-GR" b="1" dirty="0" smtClean="0"/>
              <a:t>4)</a:t>
            </a:r>
            <a:r>
              <a:rPr lang="el-GR" dirty="0" smtClean="0"/>
              <a:t>συνθετικού τύπου </a:t>
            </a:r>
            <a:r>
              <a:rPr lang="el-GR" dirty="0" err="1" smtClean="0"/>
              <a:t>οπιοειδή</a:t>
            </a:r>
            <a:r>
              <a:rPr lang="en-US" dirty="0" smtClean="0"/>
              <a:t>.</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ΣΥΝΘΕΤΙΚΑ ΚΑΝΝΑΒΙΝΟΕΙΔΗ</a:t>
            </a:r>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Τα συνθετικά </a:t>
            </a:r>
            <a:r>
              <a:rPr lang="el-GR" dirty="0" err="1" smtClean="0"/>
              <a:t>κανναβινοειδή</a:t>
            </a:r>
            <a:r>
              <a:rPr lang="el-GR" dirty="0" smtClean="0"/>
              <a:t> αποτελούν μια ετερογενή  ομάδα ουσιών οι οποίες ανακαλύφθηκαν και χρησιμοποιήθηκαν ερευνητικά για την μελέτη του ενδογενούς </a:t>
            </a:r>
            <a:r>
              <a:rPr lang="el-GR" dirty="0" err="1" smtClean="0"/>
              <a:t>κανναβινοειδούς</a:t>
            </a:r>
            <a:r>
              <a:rPr lang="el-GR" dirty="0" smtClean="0"/>
              <a:t> συστήματος και για την ανάπτυξη νέων φαρμάκων .Παράνομα εργαστήρια χρησιμοποίησαν τις δημοσιευμένες μελέτες για να παρασκευάσουν συνθετικά </a:t>
            </a:r>
            <a:r>
              <a:rPr lang="el-GR" dirty="0" err="1" smtClean="0"/>
              <a:t>κανναβινοειδή</a:t>
            </a:r>
            <a:r>
              <a:rPr lang="el-GR" dirty="0" smtClean="0"/>
              <a:t> .Στις αρχές του 2000 τα συνθετικά </a:t>
            </a:r>
            <a:r>
              <a:rPr lang="el-GR" dirty="0" err="1" smtClean="0"/>
              <a:t>κανναβινοειδή</a:t>
            </a:r>
            <a:r>
              <a:rPr lang="el-GR" dirty="0" smtClean="0"/>
              <a:t> έγιναν δημοφιλή ως νόμιμα διεγερτικά </a:t>
            </a:r>
            <a:r>
              <a:rPr lang="en-US" dirty="0" smtClean="0"/>
              <a:t> </a:t>
            </a:r>
            <a:r>
              <a:rPr lang="el-GR" dirty="0" smtClean="0"/>
              <a:t>(</a:t>
            </a:r>
            <a:r>
              <a:rPr lang="en-US" b="1" dirty="0" smtClean="0"/>
              <a:t>legal highs</a:t>
            </a:r>
            <a:r>
              <a:rPr lang="el-GR" dirty="0" smtClean="0"/>
              <a:t>).Κυκλοφόρησαν σε διάφορες συσκευασίες με ονόματα  </a:t>
            </a:r>
            <a:r>
              <a:rPr lang="el-GR" dirty="0" err="1" smtClean="0"/>
              <a:t>οπως</a:t>
            </a:r>
            <a:r>
              <a:rPr lang="el-GR" dirty="0" smtClean="0"/>
              <a:t> </a:t>
            </a:r>
            <a:r>
              <a:rPr lang="en-US" dirty="0" smtClean="0"/>
              <a:t> “Spice” and “K2,” </a:t>
            </a:r>
            <a:r>
              <a:rPr lang="el-GR" dirty="0" smtClean="0"/>
              <a:t>.Μέρος της ελκυστικότητας τους οφείλονταν στο γεγονός ότι  δεν ανιχνεύονταν στο συνηθισμένο τοξικολογικό έλεγχο για κάνναβη.</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87624" y="1500187"/>
            <a:ext cx="7488831" cy="4467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994122"/>
          </a:xfrm>
        </p:spPr>
        <p:txBody>
          <a:bodyPr>
            <a:normAutofit/>
          </a:bodyPr>
          <a:lstStyle/>
          <a:p>
            <a:endParaRPr lang="el-GR"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67545" y="1447800"/>
            <a:ext cx="7878012" cy="45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ihms-625075-f0001.jpg"/>
          <p:cNvPicPr>
            <a:picLocks noGrp="1" noChangeAspect="1"/>
          </p:cNvPicPr>
          <p:nvPr>
            <p:ph sz="quarter" idx="1"/>
          </p:nvPr>
        </p:nvPicPr>
        <p:blipFill>
          <a:blip r:embed="rId2" cstate="print"/>
          <a:stretch>
            <a:fillRect/>
          </a:stretch>
        </p:blipFill>
        <p:spPr>
          <a:xfrm>
            <a:off x="971600" y="1633728"/>
            <a:ext cx="8172400" cy="420014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Τρείς είναι οι διεθνείς συνθήκες για το θέμα των ναρκωτικών: -Η Ενιαία Σύμβαση των Ηνωμένων Εθνών για τα Ναρκωτικά του 1961 –</a:t>
            </a:r>
          </a:p>
          <a:p>
            <a:r>
              <a:rPr lang="el-GR" dirty="0" smtClean="0"/>
              <a:t>Η δεύτερη σύμβαση του 1971 αφορά στις </a:t>
            </a:r>
            <a:r>
              <a:rPr lang="el-GR" dirty="0" err="1" smtClean="0"/>
              <a:t>ψυχοτρόπες</a:t>
            </a:r>
            <a:r>
              <a:rPr lang="el-GR" dirty="0" smtClean="0"/>
              <a:t> ουσίες. Απαγορεύει ουσίες που επιδρούν στο νευρικό σύστημα (παραισθησιογόνα, διεγερτικά, ηρεμιστικά, καταπραϋντικά) </a:t>
            </a:r>
          </a:p>
          <a:p>
            <a:r>
              <a:rPr lang="el-GR" dirty="0" smtClean="0"/>
              <a:t>Η Τρίτη σύμβαση του 1988 αφορά στην καταπολέμηση της παράνομης διακίνησης ναρκωτικών και ψυχοτρόπων ουσιών. Η σύμβαση του 1988 απαιτεί από τις χώρες οι οποίες την έχουν επικυρώσει, να επιβάλλουν ποινές για την κατοχή Ναρκωτικών για προσωπική χρήση.</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 Η Πλειοψηφία των συνθετικών </a:t>
            </a:r>
            <a:r>
              <a:rPr lang="el-GR" dirty="0" err="1" smtClean="0"/>
              <a:t>κανναβινοειδων</a:t>
            </a:r>
            <a:r>
              <a:rPr lang="el-GR" dirty="0" smtClean="0"/>
              <a:t> τα οποία ανιχνευτήκαν σε φυτικά προϊόντα  </a:t>
            </a:r>
            <a:r>
              <a:rPr lang="el-GR" dirty="0" err="1" smtClean="0"/>
              <a:t>ειχαν</a:t>
            </a:r>
            <a:r>
              <a:rPr lang="el-GR" dirty="0" smtClean="0"/>
              <a:t> μεγαλύτερη συγγένεια με τους </a:t>
            </a:r>
            <a:r>
              <a:rPr lang="el-GR" dirty="0" err="1" smtClean="0"/>
              <a:t>υποδοχεις</a:t>
            </a:r>
            <a:r>
              <a:rPr lang="el-GR" dirty="0" smtClean="0"/>
              <a:t> </a:t>
            </a:r>
            <a:r>
              <a:rPr lang="en-US" dirty="0" smtClean="0"/>
              <a:t>CB</a:t>
            </a:r>
            <a:r>
              <a:rPr lang="en-US" baseline="-25000" dirty="0" smtClean="0"/>
              <a:t>1</a:t>
            </a:r>
            <a:r>
              <a:rPr lang="en-US" dirty="0" smtClean="0"/>
              <a:t> </a:t>
            </a:r>
            <a:r>
              <a:rPr lang="el-GR" dirty="0" smtClean="0"/>
              <a:t>σε </a:t>
            </a:r>
            <a:r>
              <a:rPr lang="el-GR" dirty="0" err="1" smtClean="0"/>
              <a:t>σχεση</a:t>
            </a:r>
            <a:r>
              <a:rPr lang="el-GR" dirty="0" smtClean="0"/>
              <a:t> με την Δ -9 –</a:t>
            </a:r>
            <a:r>
              <a:rPr lang="el-GR" dirty="0" err="1" smtClean="0"/>
              <a:t>τετραυδροκανναβινολη</a:t>
            </a:r>
            <a:r>
              <a:rPr lang="el-GR" dirty="0" smtClean="0"/>
              <a:t>  την κύρια </a:t>
            </a:r>
            <a:r>
              <a:rPr lang="el-GR" dirty="0" err="1" smtClean="0"/>
              <a:t>ψυχοδραστική</a:t>
            </a:r>
            <a:r>
              <a:rPr lang="el-GR" dirty="0" smtClean="0"/>
              <a:t> ουσία που ανιχνεύεται στην κάνναβη . Επίσης είχαν μεγαλύτερη συγγένεια με τους </a:t>
            </a:r>
            <a:r>
              <a:rPr lang="en-US" dirty="0" smtClean="0"/>
              <a:t> CB</a:t>
            </a:r>
            <a:r>
              <a:rPr lang="en-US" baseline="-25000" dirty="0" smtClean="0"/>
              <a:t>1</a:t>
            </a:r>
            <a:r>
              <a:rPr lang="el-GR" baseline="-25000" dirty="0" smtClean="0"/>
              <a:t> </a:t>
            </a:r>
            <a:r>
              <a:rPr lang="en-US" dirty="0" smtClean="0"/>
              <a:t> </a:t>
            </a:r>
            <a:r>
              <a:rPr lang="el-GR" dirty="0" smtClean="0"/>
              <a:t>υποδοχείς και λιγότερο με τους </a:t>
            </a:r>
            <a:r>
              <a:rPr lang="en-US" dirty="0" smtClean="0"/>
              <a:t>CB</a:t>
            </a:r>
            <a:r>
              <a:rPr lang="en-US" baseline="-25000" dirty="0" smtClean="0"/>
              <a:t>2</a:t>
            </a:r>
            <a:r>
              <a:rPr lang="el-GR" baseline="-25000" dirty="0" smtClean="0"/>
              <a:t>.</a:t>
            </a:r>
          </a:p>
          <a:p>
            <a:r>
              <a:rPr lang="en-US" dirty="0" smtClean="0"/>
              <a:t> </a:t>
            </a:r>
            <a:r>
              <a:rPr lang="el-GR" dirty="0" smtClean="0"/>
              <a:t>Μελέτες σε ζώα έχουν δείξει ότι οι φαρμακολογικές επιδράσεις των συνθετικών </a:t>
            </a:r>
            <a:r>
              <a:rPr lang="el-GR" dirty="0" err="1" smtClean="0"/>
              <a:t>κανναβινοειδων</a:t>
            </a:r>
            <a:r>
              <a:rPr lang="el-GR" dirty="0" smtClean="0"/>
              <a:t> είναι 2-100 </a:t>
            </a:r>
            <a:r>
              <a:rPr lang="el-GR" dirty="0" err="1" smtClean="0"/>
              <a:t>φορες</a:t>
            </a:r>
            <a:r>
              <a:rPr lang="el-GR" dirty="0" smtClean="0"/>
              <a:t> πιο ισχυρές από την Τ</a:t>
            </a:r>
            <a:r>
              <a:rPr lang="en-US" dirty="0" smtClean="0"/>
              <a:t>HC,</a:t>
            </a:r>
            <a:r>
              <a:rPr lang="el-GR" dirty="0" smtClean="0"/>
              <a:t>περιλαμβάνοντας αναλγητικές ,</a:t>
            </a:r>
            <a:r>
              <a:rPr lang="el-GR" dirty="0" err="1" smtClean="0"/>
              <a:t>αντι</a:t>
            </a:r>
            <a:r>
              <a:rPr lang="el-GR" dirty="0" smtClean="0"/>
              <a:t> επιληπτικές ,</a:t>
            </a:r>
            <a:r>
              <a:rPr lang="el-GR" dirty="0" err="1" smtClean="0"/>
              <a:t>ανορεξιογόνες</a:t>
            </a:r>
            <a:r>
              <a:rPr lang="el-GR" dirty="0" smtClean="0"/>
              <a:t> ,αντιφλεγμονώδεις και  </a:t>
            </a:r>
            <a:r>
              <a:rPr lang="el-GR" dirty="0" err="1" smtClean="0"/>
              <a:t>αντινεοπλασματικές</a:t>
            </a:r>
            <a:r>
              <a:rPr lang="el-GR" dirty="0" smtClean="0"/>
              <a:t> ιδιότητες.</a:t>
            </a:r>
            <a:r>
              <a:rPr lang="en-US" dirty="0" smtClean="0"/>
              <a:t>. </a:t>
            </a:r>
            <a:r>
              <a:rPr lang="el-GR" dirty="0" smtClean="0"/>
              <a:t>Παράλληλα οι </a:t>
            </a:r>
            <a:r>
              <a:rPr lang="el-GR" dirty="0" err="1" smtClean="0"/>
              <a:t>ψυχοδραστικές</a:t>
            </a:r>
            <a:r>
              <a:rPr lang="el-GR" dirty="0" smtClean="0"/>
              <a:t> και ψυχολογικές επιδράσεις των συνθετικών </a:t>
            </a:r>
            <a:r>
              <a:rPr lang="el-GR" dirty="0" err="1" smtClean="0"/>
              <a:t>κανναβινοειδών</a:t>
            </a:r>
            <a:r>
              <a:rPr lang="el-GR" dirty="0" smtClean="0"/>
              <a:t> είναι παρόμοιες με την</a:t>
            </a:r>
            <a:r>
              <a:rPr lang="en-US" dirty="0" smtClean="0"/>
              <a:t> THC, </a:t>
            </a:r>
            <a:r>
              <a:rPr lang="el-GR" dirty="0" smtClean="0"/>
              <a:t> αλλά πολύ πιο ισχυρές έχοντας ως συνέπεια ιατρικές και ψυχιατρικές επιπλοκές.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pPr algn="just"/>
            <a:r>
              <a:rPr lang="en-US" dirty="0" smtClean="0"/>
              <a:t> </a:t>
            </a:r>
            <a:r>
              <a:rPr lang="el-GR" dirty="0" smtClean="0"/>
              <a:t>Οι επιπλοκές στους ανθρώπους που κάνουν χρήση περιλαμβάνει ναυτία ,τάση προς εμετό ,ελάττωση του εύρους της αναπνοής ή καταστολή της αναπνοής ,υπέρταση ,ταχυκαρδία ,θωρακικό άλγος ,τάση των μυών ,</a:t>
            </a:r>
            <a:r>
              <a:rPr lang="el-GR" b="1" dirty="0" smtClean="0"/>
              <a:t>οξεία νεφρική ανεπάρκεια </a:t>
            </a:r>
            <a:r>
              <a:rPr lang="el-GR" dirty="0" smtClean="0"/>
              <a:t>,άγχος διέγερση ,ψύχωση αυτοκτονικό ιδεασμό και </a:t>
            </a:r>
            <a:r>
              <a:rPr lang="el-GR" dirty="0" err="1" smtClean="0"/>
              <a:t>γνωσιακή</a:t>
            </a:r>
            <a:r>
              <a:rPr lang="el-GR" dirty="0" smtClean="0"/>
              <a:t> έκπτωση. Λόγω της ανησυχίας για τις επιπτώσεις στην δημόσια υγεία πολλά συνθετικά </a:t>
            </a:r>
            <a:r>
              <a:rPr lang="el-GR" dirty="0" err="1" smtClean="0"/>
              <a:t>κανναβινοειδή</a:t>
            </a:r>
            <a:r>
              <a:rPr lang="el-GR" dirty="0" smtClean="0"/>
              <a:t> ελέγχονται πλέον ως παράνομες ουσίες .Ωστόσο μικρές τροποποιήσεις που γίνονται σε παράνομα εργαστήρια στην δομή απαγορευμένων  Σ.Κ  οδηγούν σε νέες ουσίες οι οποίες θεωρητικά είναι νόμιμες και δεν ανιχνεύονται στα συνηθισμένο τοξικολογικό έλεγχο.</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pPr algn="just"/>
            <a:r>
              <a:rPr lang="el-GR" dirty="0" smtClean="0"/>
              <a:t>Σε τμήματα οξέων περιστατικών στις  ΗΠΑ άτομα που είχαν χρησιμοποιήσει συνθετικά </a:t>
            </a:r>
            <a:r>
              <a:rPr lang="el-GR" dirty="0" err="1" smtClean="0"/>
              <a:t>κανναβινοειδή</a:t>
            </a:r>
            <a:r>
              <a:rPr lang="el-GR" dirty="0" smtClean="0"/>
              <a:t> παρουσίασαν τις εξής τύπου  παρενέργειες :νευρολογικές </a:t>
            </a:r>
            <a:r>
              <a:rPr lang="en-US" dirty="0" smtClean="0"/>
              <a:t>(61.9%), </a:t>
            </a:r>
            <a:r>
              <a:rPr lang="el-GR" dirty="0" smtClean="0"/>
              <a:t>καρδιαγγειακές </a:t>
            </a:r>
            <a:r>
              <a:rPr lang="en-US" dirty="0" smtClean="0"/>
              <a:t> (43.5%), </a:t>
            </a:r>
            <a:r>
              <a:rPr lang="el-GR" dirty="0" smtClean="0"/>
              <a:t>γαστρεντερικές </a:t>
            </a:r>
            <a:r>
              <a:rPr lang="en-US" dirty="0" smtClean="0"/>
              <a:t>(21.1%), </a:t>
            </a:r>
            <a:r>
              <a:rPr lang="el-GR" dirty="0" smtClean="0"/>
              <a:t>αναπνευστικές</a:t>
            </a:r>
            <a:r>
              <a:rPr lang="en-US" dirty="0" smtClean="0"/>
              <a:t>(8.0%), </a:t>
            </a:r>
            <a:r>
              <a:rPr lang="el-GR" dirty="0" smtClean="0"/>
              <a:t>οφθαλμικές</a:t>
            </a:r>
            <a:r>
              <a:rPr lang="en-US" dirty="0" smtClean="0"/>
              <a:t>(5.0%), </a:t>
            </a:r>
            <a:r>
              <a:rPr lang="el-GR" dirty="0" smtClean="0"/>
              <a:t>δερματικές</a:t>
            </a:r>
            <a:r>
              <a:rPr lang="en-US" dirty="0" smtClean="0"/>
              <a:t>(2.6%), </a:t>
            </a:r>
            <a:r>
              <a:rPr lang="el-GR" dirty="0" smtClean="0"/>
              <a:t>νεφρικές</a:t>
            </a:r>
            <a:r>
              <a:rPr lang="en-US" dirty="0" smtClean="0"/>
              <a:t> (0.9%), </a:t>
            </a:r>
            <a:r>
              <a:rPr lang="el-GR" dirty="0" smtClean="0"/>
              <a:t>αιματολογικές</a:t>
            </a:r>
            <a:r>
              <a:rPr lang="en-US" dirty="0" smtClean="0"/>
              <a:t>(0.4%) </a:t>
            </a:r>
            <a:r>
              <a:rPr lang="el-GR" dirty="0" smtClean="0"/>
              <a:t>και άλλες</a:t>
            </a:r>
            <a:r>
              <a:rPr lang="en-US" dirty="0" smtClean="0"/>
              <a:t> </a:t>
            </a:r>
            <a:r>
              <a:rPr lang="el-GR" dirty="0" smtClean="0"/>
              <a:t>όπως οξέωση ,υπεργλυκαιμία </a:t>
            </a:r>
            <a:r>
              <a:rPr lang="en-US" dirty="0" smtClean="0"/>
              <a:t>,  </a:t>
            </a:r>
            <a:r>
              <a:rPr lang="el-GR" dirty="0" smtClean="0"/>
              <a:t>έντονη εφίδρωση</a:t>
            </a:r>
            <a:r>
              <a:rPr lang="en-US" dirty="0" smtClean="0"/>
              <a:t> (25.9%). 59.9% </a:t>
            </a:r>
            <a:r>
              <a:rPr lang="el-GR" dirty="0" smtClean="0"/>
              <a:t> των περιστατικών παρουσίαζαν </a:t>
            </a:r>
            <a:r>
              <a:rPr lang="en-US" dirty="0" smtClean="0"/>
              <a:t> </a:t>
            </a:r>
            <a:r>
              <a:rPr lang="el-GR" dirty="0" smtClean="0"/>
              <a:t>μέση βαρύτητα </a:t>
            </a:r>
            <a:r>
              <a:rPr lang="el-GR" dirty="0" err="1" smtClean="0"/>
              <a:t>τοξίκωση</a:t>
            </a:r>
            <a:r>
              <a:rPr lang="el-GR" dirty="0" smtClean="0"/>
              <a:t> </a:t>
            </a:r>
            <a:r>
              <a:rPr lang="el-GR" dirty="0" smtClean="0"/>
              <a:t>.Η θεραπεία περιελάμβανε χορήγηση υγρών </a:t>
            </a:r>
            <a:r>
              <a:rPr lang="en-US" dirty="0" smtClean="0"/>
              <a:t> T (38.8%), </a:t>
            </a:r>
            <a:r>
              <a:rPr lang="el-GR" dirty="0" err="1" smtClean="0"/>
              <a:t>βενζοδιαζεπίνες</a:t>
            </a:r>
            <a:r>
              <a:rPr lang="el-GR" dirty="0" smtClean="0"/>
              <a:t> </a:t>
            </a:r>
            <a:r>
              <a:rPr lang="en-US" dirty="0" smtClean="0"/>
              <a:t> (18.5), </a:t>
            </a:r>
            <a:r>
              <a:rPr lang="el-GR" dirty="0" smtClean="0"/>
              <a:t>παροχή οξυγόνου </a:t>
            </a:r>
            <a:r>
              <a:rPr lang="en-US" dirty="0" smtClean="0"/>
              <a:t>(8.0%)</a:t>
            </a:r>
            <a:r>
              <a:rPr lang="el-GR" dirty="0" smtClean="0"/>
              <a:t> και χορήγηση αντιεμετικών</a:t>
            </a:r>
            <a:r>
              <a:rPr lang="en-US" dirty="0" smtClean="0"/>
              <a:t>(6.0%).</a:t>
            </a:r>
            <a:r>
              <a:rPr lang="en-US" i="1" dirty="0" smtClean="0"/>
              <a:t> Forrester MB, </a:t>
            </a:r>
            <a:r>
              <a:rPr lang="en-US" i="1" dirty="0" err="1" smtClean="0"/>
              <a:t>Kleinschmidt</a:t>
            </a:r>
            <a:r>
              <a:rPr lang="en-US" i="1" dirty="0" smtClean="0"/>
              <a:t> K, Schwarz E, Young A</a:t>
            </a:r>
            <a:r>
              <a:rPr lang="el-GR" i="1" dirty="0" smtClean="0"/>
              <a:t> </a:t>
            </a:r>
            <a:r>
              <a:rPr lang="en-US" i="1" dirty="0" smtClean="0"/>
              <a:t>Hum Exp </a:t>
            </a:r>
            <a:r>
              <a:rPr lang="en-US" i="1" dirty="0" err="1" smtClean="0"/>
              <a:t>Toxicol</a:t>
            </a:r>
            <a:r>
              <a:rPr lang="en-US" i="1" dirty="0" smtClean="0"/>
              <a:t>. 2012 Oct; 31(10):1006-11.</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pPr>
              <a:buNone/>
            </a:pPr>
            <a:endParaRPr lang="en-US" b="1" dirty="0" smtClean="0"/>
          </a:p>
          <a:p>
            <a:r>
              <a:rPr lang="el-GR" dirty="0" smtClean="0"/>
              <a:t>5 αναφορές από τμήματα ψυχιατρικής νοσηλείας περιγράφουν ότι μερικοί χρήστες </a:t>
            </a:r>
            <a:r>
              <a:rPr lang="el-GR" b="1" dirty="0" smtClean="0"/>
              <a:t>Σ Κ</a:t>
            </a:r>
            <a:r>
              <a:rPr lang="el-GR" dirty="0" smtClean="0"/>
              <a:t> ανέπτυξαν σοβαρή ψυχιατρική συμπτωματολογία .Συγκεκριμένα 14 άνδρες ηλικίας 20 έως 30 ετών, χωρίς προηγούμενο ψυχιατρικό ιστορικό </a:t>
            </a:r>
            <a:r>
              <a:rPr lang="en-US" dirty="0" smtClean="0"/>
              <a:t> </a:t>
            </a:r>
            <a:r>
              <a:rPr lang="el-GR" dirty="0" smtClean="0"/>
              <a:t>ανέπτυξαν ψυχωτική συμπτωματολογία και συγκεκριμένα παρανοϊκό ιδεασμό ,διαταραχή της σκέψης και αυτοκτονικό ιδεασμό</a:t>
            </a:r>
            <a:r>
              <a:rPr lang="en-US" dirty="0" smtClean="0"/>
              <a:t> (</a:t>
            </a:r>
            <a:r>
              <a:rPr lang="en-US" dirty="0" smtClean="0">
                <a:hlinkClick r:id="rId2"/>
              </a:rPr>
              <a:t>Hurst et al., 2011</a:t>
            </a:r>
            <a:r>
              <a:rPr lang="en-US" dirty="0" smtClean="0"/>
              <a:t>; </a:t>
            </a:r>
            <a:r>
              <a:rPr lang="en-US" dirty="0" smtClean="0">
                <a:hlinkClick r:id="rId2"/>
              </a:rPr>
              <a:t>Thomas et al., 2012</a:t>
            </a:r>
            <a:r>
              <a:rPr lang="en-US" dirty="0" smtClean="0"/>
              <a:t>; </a:t>
            </a:r>
            <a:r>
              <a:rPr lang="en-US" dirty="0" smtClean="0">
                <a:hlinkClick r:id="rId2"/>
              </a:rPr>
              <a:t>Van </a:t>
            </a:r>
            <a:r>
              <a:rPr lang="en-US" dirty="0" err="1" smtClean="0">
                <a:hlinkClick r:id="rId2"/>
              </a:rPr>
              <a:t>Der</a:t>
            </a:r>
            <a:r>
              <a:rPr lang="en-US" dirty="0" smtClean="0">
                <a:hlinkClick r:id="rId2"/>
              </a:rPr>
              <a:t> Veer and Friday, 2011</a:t>
            </a:r>
            <a:r>
              <a:rPr lang="en-US" dirty="0" smtClean="0"/>
              <a:t>).</a:t>
            </a:r>
            <a:r>
              <a:rPr lang="el-GR" dirty="0" smtClean="0"/>
              <a:t>θεραπευτικά χρειάστηκαν νοσηλεία και </a:t>
            </a:r>
            <a:r>
              <a:rPr lang="el-GR" dirty="0" err="1" smtClean="0"/>
              <a:t>αντιψυχωσική</a:t>
            </a:r>
            <a:r>
              <a:rPr lang="el-GR" dirty="0" smtClean="0"/>
              <a:t> αγωγή .Η διάρκεια του ψυχωτικού επεισοδίου ήταν πάνω από   1 εβδομάδα  για 8 ασθενείς </a:t>
            </a:r>
            <a:r>
              <a:rPr lang="en-US" dirty="0" smtClean="0"/>
              <a:t>  </a:t>
            </a:r>
            <a:r>
              <a:rPr lang="el-GR" dirty="0" smtClean="0"/>
              <a:t>2 εβδομάδες σε 3 ασθενείς και πάνω από 5 μήνες σε 3 ασθενείς.</a:t>
            </a:r>
            <a:endParaRPr lang="en-US" dirty="0" smtClean="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14400" y="1484784"/>
            <a:ext cx="7772400" cy="411327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Τα φυτικά µ</a:t>
            </a:r>
            <a:r>
              <a:rPr lang="el-GR" dirty="0" err="1" smtClean="0"/>
              <a:t>είγµατα</a:t>
            </a:r>
            <a:r>
              <a:rPr lang="el-GR" dirty="0" smtClean="0"/>
              <a:t> / “ποτπουρί” ή «</a:t>
            </a:r>
            <a:r>
              <a:rPr lang="el-GR" dirty="0" err="1" smtClean="0"/>
              <a:t>νόµιµα</a:t>
            </a:r>
            <a:r>
              <a:rPr lang="el-GR" dirty="0" smtClean="0"/>
              <a:t> </a:t>
            </a:r>
            <a:r>
              <a:rPr lang="el-GR" dirty="0" err="1" smtClean="0"/>
              <a:t>ψυχότροπα</a:t>
            </a:r>
            <a:r>
              <a:rPr lang="el-GR" dirty="0" smtClean="0"/>
              <a:t>» (</a:t>
            </a:r>
            <a:r>
              <a:rPr lang="el-GR" dirty="0" err="1" smtClean="0"/>
              <a:t>legal</a:t>
            </a:r>
            <a:r>
              <a:rPr lang="el-GR" dirty="0" smtClean="0"/>
              <a:t> </a:t>
            </a:r>
            <a:r>
              <a:rPr lang="el-GR" dirty="0" err="1" smtClean="0"/>
              <a:t>highs</a:t>
            </a:r>
            <a:r>
              <a:rPr lang="el-GR" dirty="0" smtClean="0"/>
              <a:t>) πωλούνται σε συσκευασίες των δύο / τριών </a:t>
            </a:r>
            <a:r>
              <a:rPr lang="el-GR" dirty="0" err="1" smtClean="0"/>
              <a:t>γραµµαρίων</a:t>
            </a:r>
            <a:r>
              <a:rPr lang="el-GR" dirty="0" smtClean="0"/>
              <a:t> µε κάποια ελκυστική </a:t>
            </a:r>
            <a:r>
              <a:rPr lang="el-GR" dirty="0" err="1" smtClean="0"/>
              <a:t>ονοµασία</a:t>
            </a:r>
            <a:r>
              <a:rPr lang="el-GR" dirty="0" smtClean="0"/>
              <a:t> και µε την ένδειξη ότι «δεν είναι για ανθρώπινη χρήση».</a:t>
            </a:r>
          </a:p>
          <a:p>
            <a:r>
              <a:rPr lang="el-GR" dirty="0" smtClean="0"/>
              <a:t>Οι </a:t>
            </a:r>
            <a:r>
              <a:rPr lang="el-GR" dirty="0" err="1" smtClean="0"/>
              <a:t>εµπορικές</a:t>
            </a:r>
            <a:r>
              <a:rPr lang="el-GR" dirty="0" smtClean="0"/>
              <a:t> τους </a:t>
            </a:r>
            <a:r>
              <a:rPr lang="el-GR" dirty="0" err="1" smtClean="0"/>
              <a:t>ονοµασίες</a:t>
            </a:r>
            <a:r>
              <a:rPr lang="el-GR" dirty="0" smtClean="0"/>
              <a:t> είναι “</a:t>
            </a:r>
            <a:r>
              <a:rPr lang="en-US" dirty="0" smtClean="0"/>
              <a:t>Spice”, “Jamaican Gold”, “Monkeys go Bananas”, “Black Mamba”, “Lava Red”, “head Trip”, “Ultra Cloud 10”, “Freedom Fly High” </a:t>
            </a:r>
            <a:r>
              <a:rPr lang="el-GR" dirty="0" smtClean="0"/>
              <a:t>κτλ. Συνήθως καπνίζονται σε αυτοσχέδια τσιγάρα ή σε πίπα, όπως η κάνναβη. Η έναρξη δράσης αυτών των ουσιών ξεκινά λίγα λεπτά µ</a:t>
            </a:r>
            <a:r>
              <a:rPr lang="el-GR" dirty="0" err="1" smtClean="0"/>
              <a:t>ετά</a:t>
            </a:r>
            <a:r>
              <a:rPr lang="el-GR" dirty="0" smtClean="0"/>
              <a:t> τη χρήση. </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fontScale="92500"/>
          </a:bodyPr>
          <a:lstStyle/>
          <a:p>
            <a:r>
              <a:rPr lang="el-GR" dirty="0" smtClean="0"/>
              <a:t>Τα συστατικά που αναγράφονται επάνω στη συσκευασία δεν ανταποκρίνονται στην πραγματική σύνθεση του προϊόντος. Συγκεκριμένα, τα δραστικά συστατικά, δηλαδή τα συνθετικά </a:t>
            </a:r>
            <a:r>
              <a:rPr lang="el-GR" dirty="0" err="1" smtClean="0"/>
              <a:t>κανναβινοειδή</a:t>
            </a:r>
            <a:r>
              <a:rPr lang="el-GR" dirty="0" smtClean="0"/>
              <a:t>, </a:t>
            </a:r>
            <a:r>
              <a:rPr lang="el-GR" dirty="0" err="1" smtClean="0"/>
              <a:t>συνή</a:t>
            </a:r>
            <a:r>
              <a:rPr lang="el-GR" dirty="0" smtClean="0"/>
              <a:t>- </a:t>
            </a:r>
            <a:r>
              <a:rPr lang="el-GR" dirty="0" err="1" smtClean="0"/>
              <a:t>θως</a:t>
            </a:r>
            <a:r>
              <a:rPr lang="el-GR" dirty="0" smtClean="0"/>
              <a:t> δεν αναγράφονται στην συσκευασία. </a:t>
            </a:r>
          </a:p>
          <a:p>
            <a:r>
              <a:rPr lang="el-GR" dirty="0" smtClean="0"/>
              <a:t>Τα συνθετικά </a:t>
            </a:r>
            <a:r>
              <a:rPr lang="el-GR" dirty="0" err="1" smtClean="0"/>
              <a:t>κανναβινοειδή</a:t>
            </a:r>
            <a:r>
              <a:rPr lang="el-GR" dirty="0" smtClean="0"/>
              <a:t> µ</a:t>
            </a:r>
            <a:r>
              <a:rPr lang="el-GR" dirty="0" err="1" smtClean="0"/>
              <a:t>ιµούνται</a:t>
            </a:r>
            <a:r>
              <a:rPr lang="el-GR" dirty="0" smtClean="0"/>
              <a:t> τις επιδράσεις της δέλτα-9- </a:t>
            </a:r>
            <a:r>
              <a:rPr lang="el-GR" dirty="0" err="1" smtClean="0"/>
              <a:t>τετραυδροκανναβινόλης</a:t>
            </a:r>
            <a:r>
              <a:rPr lang="el-GR" dirty="0" smtClean="0"/>
              <a:t> (THC), το βασικό δραστικό συστατικό της κάνναβης / µ</a:t>
            </a:r>
            <a:r>
              <a:rPr lang="el-GR" dirty="0" err="1" smtClean="0"/>
              <a:t>αριχουάνας</a:t>
            </a:r>
            <a:r>
              <a:rPr lang="el-GR" dirty="0" smtClean="0"/>
              <a:t>. </a:t>
            </a:r>
            <a:r>
              <a:rPr lang="el-GR" dirty="0" err="1" smtClean="0"/>
              <a:t>Ωστόσο</a:t>
            </a:r>
            <a:r>
              <a:rPr lang="el-GR" dirty="0" smtClean="0"/>
              <a:t>, τα συνθετικά </a:t>
            </a:r>
            <a:r>
              <a:rPr lang="el-GR" dirty="0" err="1" smtClean="0"/>
              <a:t>κανναβινοειδή</a:t>
            </a:r>
            <a:r>
              <a:rPr lang="el-GR" dirty="0" smtClean="0"/>
              <a:t> είναι τελείως διαφορετικά από το µόριο της ΤHC και πολύ πιο δραστικά (και τοξικά) από την THC.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l-GR" dirty="0" smtClean="0"/>
              <a:t>1. Ο καπνός από αυτά τα φυτικά µ</a:t>
            </a:r>
            <a:r>
              <a:rPr lang="el-GR" dirty="0" err="1" smtClean="0"/>
              <a:t>είγµατα</a:t>
            </a:r>
            <a:r>
              <a:rPr lang="el-GR" dirty="0" smtClean="0"/>
              <a:t> δε µ</a:t>
            </a:r>
            <a:r>
              <a:rPr lang="el-GR" dirty="0" err="1" smtClean="0"/>
              <a:t>υρίζει</a:t>
            </a:r>
            <a:r>
              <a:rPr lang="el-GR" dirty="0" smtClean="0"/>
              <a:t> όπως ο καπνός της κάνναβης</a:t>
            </a:r>
          </a:p>
          <a:p>
            <a:r>
              <a:rPr lang="el-GR" dirty="0" smtClean="0"/>
              <a:t> 2. </a:t>
            </a:r>
            <a:r>
              <a:rPr lang="el-GR" dirty="0" err="1" smtClean="0"/>
              <a:t>∆εν</a:t>
            </a:r>
            <a:r>
              <a:rPr lang="el-GR" dirty="0" smtClean="0"/>
              <a:t> ανιχνεύονται στις συνήθεις εξετάσεις </a:t>
            </a:r>
          </a:p>
          <a:p>
            <a:r>
              <a:rPr lang="el-GR" dirty="0" smtClean="0"/>
              <a:t>3. Το </a:t>
            </a:r>
            <a:r>
              <a:rPr lang="el-GR" dirty="0" err="1" smtClean="0"/>
              <a:t>φαρµακολογικό</a:t>
            </a:r>
            <a:r>
              <a:rPr lang="el-GR" dirty="0" smtClean="0"/>
              <a:t> προφίλ των συνθετικών </a:t>
            </a:r>
            <a:r>
              <a:rPr lang="el-GR" dirty="0" err="1" smtClean="0"/>
              <a:t>κανναβινοειδών</a:t>
            </a:r>
            <a:r>
              <a:rPr lang="el-GR" dirty="0" smtClean="0"/>
              <a:t> διαφέρει πολύ από αυτό της κάνναβης. </a:t>
            </a:r>
          </a:p>
          <a:p>
            <a:r>
              <a:rPr lang="el-GR" dirty="0" smtClean="0"/>
              <a:t>Τα προϊόντα αυτά πωλούνται κυρίως µέσω διαδικτύου και µ</a:t>
            </a:r>
            <a:r>
              <a:rPr lang="el-GR" dirty="0" err="1" smtClean="0"/>
              <a:t>ερικές</a:t>
            </a:r>
            <a:r>
              <a:rPr lang="el-GR" dirty="0" smtClean="0"/>
              <a:t> φορές σε καπνοπωλεία και τα </a:t>
            </a:r>
            <a:r>
              <a:rPr lang="el-GR" dirty="0" err="1" smtClean="0"/>
              <a:t>λεγόµενα</a:t>
            </a:r>
            <a:r>
              <a:rPr lang="el-GR" dirty="0" smtClean="0"/>
              <a:t> ειδικά </a:t>
            </a:r>
            <a:r>
              <a:rPr lang="el-GR" dirty="0" err="1" smtClean="0"/>
              <a:t>καταστήµατα</a:t>
            </a:r>
            <a:r>
              <a:rPr lang="el-GR" dirty="0" smtClean="0"/>
              <a:t> (“</a:t>
            </a:r>
            <a:r>
              <a:rPr lang="el-GR" dirty="0" err="1" smtClean="0"/>
              <a:t>head</a:t>
            </a:r>
            <a:r>
              <a:rPr lang="el-GR" dirty="0" smtClean="0"/>
              <a:t> </a:t>
            </a:r>
            <a:r>
              <a:rPr lang="el-GR" dirty="0" err="1" smtClean="0"/>
              <a:t>shops</a:t>
            </a:r>
            <a:r>
              <a:rPr lang="el-GR" dirty="0" smtClean="0"/>
              <a:t>” – </a:t>
            </a:r>
            <a:r>
              <a:rPr lang="el-GR" dirty="0" err="1" smtClean="0"/>
              <a:t>καταστήµατα</a:t>
            </a:r>
            <a:r>
              <a:rPr lang="el-GR" dirty="0" smtClean="0"/>
              <a:t> που πωλούν είδη </a:t>
            </a:r>
            <a:r>
              <a:rPr lang="el-GR" dirty="0" err="1" smtClean="0"/>
              <a:t>καπνίσµατος</a:t>
            </a:r>
            <a:r>
              <a:rPr lang="el-GR" dirty="0" smtClean="0"/>
              <a:t>, “ποτπουρί”, «</a:t>
            </a:r>
            <a:r>
              <a:rPr lang="el-GR" dirty="0" err="1" smtClean="0"/>
              <a:t>νόµιµα</a:t>
            </a:r>
            <a:r>
              <a:rPr lang="el-GR" dirty="0" smtClean="0"/>
              <a:t> </a:t>
            </a:r>
            <a:r>
              <a:rPr lang="el-GR" dirty="0" err="1" smtClean="0"/>
              <a:t>ψυχότροπα</a:t>
            </a:r>
            <a:r>
              <a:rPr lang="el-GR" dirty="0" smtClean="0"/>
              <a:t>», περιοδικά, ρούχα, </a:t>
            </a:r>
            <a:r>
              <a:rPr lang="el-GR" dirty="0" err="1" smtClean="0"/>
              <a:t>διακοσµητικά</a:t>
            </a:r>
            <a:r>
              <a:rPr lang="el-GR" dirty="0" smtClean="0"/>
              <a:t> </a:t>
            </a:r>
            <a:r>
              <a:rPr lang="el-GR" dirty="0" err="1" smtClean="0"/>
              <a:t>αντικείµενα</a:t>
            </a:r>
            <a:r>
              <a:rPr lang="el-GR" dirty="0" smtClean="0"/>
              <a:t> κτλ.)</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Τα περισσότερα συνθετικά </a:t>
            </a:r>
            <a:r>
              <a:rPr lang="el-GR" dirty="0" err="1" smtClean="0"/>
              <a:t>κανναβινοειδή</a:t>
            </a:r>
            <a:r>
              <a:rPr lang="el-GR" dirty="0" smtClean="0"/>
              <a:t> αρχικά συντέθηκαν στο πλαίσιο </a:t>
            </a:r>
            <a:r>
              <a:rPr lang="el-GR" dirty="0" err="1" smtClean="0"/>
              <a:t>φαρµακευτικών</a:t>
            </a:r>
            <a:r>
              <a:rPr lang="el-GR" dirty="0" smtClean="0"/>
              <a:t> ερευνητικών </a:t>
            </a:r>
            <a:r>
              <a:rPr lang="el-GR" dirty="0" err="1" smtClean="0"/>
              <a:t>προγραµµάτων</a:t>
            </a:r>
            <a:r>
              <a:rPr lang="el-GR" dirty="0" smtClean="0"/>
              <a:t> που </a:t>
            </a:r>
            <a:r>
              <a:rPr lang="el-GR" dirty="0" err="1" smtClean="0"/>
              <a:t>πραγµατοποιήθηκαν</a:t>
            </a:r>
            <a:r>
              <a:rPr lang="el-GR" dirty="0" smtClean="0"/>
              <a:t> τις δεκαετίες 1980 και 1990. Έως τότε δεν είχαν </a:t>
            </a:r>
            <a:r>
              <a:rPr lang="el-GR" dirty="0" err="1" smtClean="0"/>
              <a:t>εµφανιστεί</a:t>
            </a:r>
            <a:r>
              <a:rPr lang="el-GR" dirty="0" smtClean="0"/>
              <a:t> ποτέ σε κανένα </a:t>
            </a:r>
            <a:r>
              <a:rPr lang="el-GR" dirty="0" err="1" smtClean="0"/>
              <a:t>εµπορικά</a:t>
            </a:r>
            <a:r>
              <a:rPr lang="el-GR" dirty="0" smtClean="0"/>
              <a:t> </a:t>
            </a:r>
            <a:r>
              <a:rPr lang="el-GR" dirty="0" err="1" smtClean="0"/>
              <a:t>διαθέσιµο</a:t>
            </a:r>
            <a:r>
              <a:rPr lang="el-GR" dirty="0" smtClean="0"/>
              <a:t> προϊόν. Επιπλέον, δεν έχουν διεξαχθεί ποτέ µ</a:t>
            </a:r>
            <a:r>
              <a:rPr lang="el-GR" dirty="0" err="1" smtClean="0"/>
              <a:t>ελέτες</a:t>
            </a:r>
            <a:r>
              <a:rPr lang="el-GR" dirty="0" smtClean="0"/>
              <a:t> για τη χρήση αυτών των ουσιών σε ανθρώπους, οπότε αυτές οι ουσίες δε θα πρέπει να θεωρούνται ασφαλείς.</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Οι σειρές συνθετικών </a:t>
            </a:r>
            <a:r>
              <a:rPr lang="el-GR" dirty="0" err="1" smtClean="0"/>
              <a:t>κανναβινοειδών</a:t>
            </a:r>
            <a:r>
              <a:rPr lang="el-GR" dirty="0" smtClean="0"/>
              <a:t> µε την </a:t>
            </a:r>
            <a:r>
              <a:rPr lang="el-GR" dirty="0" err="1" smtClean="0"/>
              <a:t>ονοµασία</a:t>
            </a:r>
            <a:r>
              <a:rPr lang="el-GR" dirty="0" smtClean="0"/>
              <a:t> </a:t>
            </a:r>
            <a:r>
              <a:rPr lang="el-GR" b="1" dirty="0" smtClean="0"/>
              <a:t>JWH</a:t>
            </a:r>
            <a:r>
              <a:rPr lang="el-GR" dirty="0" smtClean="0"/>
              <a:t>, που </a:t>
            </a:r>
            <a:r>
              <a:rPr lang="el-GR" dirty="0" err="1" smtClean="0"/>
              <a:t>δηµιουργήθηκαν</a:t>
            </a:r>
            <a:r>
              <a:rPr lang="el-GR" dirty="0" smtClean="0"/>
              <a:t> από το </a:t>
            </a:r>
            <a:r>
              <a:rPr lang="el-GR" dirty="0" err="1" smtClean="0"/>
              <a:t>χηµικό</a:t>
            </a:r>
            <a:r>
              <a:rPr lang="el-GR" dirty="0" smtClean="0"/>
              <a:t> </a:t>
            </a:r>
            <a:r>
              <a:rPr lang="el-GR" dirty="0" err="1" smtClean="0"/>
              <a:t>John</a:t>
            </a:r>
            <a:r>
              <a:rPr lang="el-GR" dirty="0" smtClean="0"/>
              <a:t> W. </a:t>
            </a:r>
            <a:r>
              <a:rPr lang="el-GR" dirty="0" err="1" smtClean="0"/>
              <a:t>Huffman</a:t>
            </a:r>
            <a:r>
              <a:rPr lang="el-GR" dirty="0" smtClean="0"/>
              <a:t> στο </a:t>
            </a:r>
            <a:r>
              <a:rPr lang="el-GR" dirty="0" err="1" smtClean="0"/>
              <a:t>Πανεπιστήµιο</a:t>
            </a:r>
            <a:r>
              <a:rPr lang="el-GR" dirty="0" smtClean="0"/>
              <a:t> του </a:t>
            </a:r>
            <a:r>
              <a:rPr lang="el-GR" dirty="0" err="1" smtClean="0"/>
              <a:t>Clemson</a:t>
            </a:r>
            <a:r>
              <a:rPr lang="el-GR" dirty="0" smtClean="0"/>
              <a:t>, αποτελούν την πιο </a:t>
            </a:r>
            <a:r>
              <a:rPr lang="el-GR" dirty="0" err="1" smtClean="0"/>
              <a:t>συνηθισµένη</a:t>
            </a:r>
            <a:r>
              <a:rPr lang="el-GR" dirty="0" smtClean="0"/>
              <a:t> </a:t>
            </a:r>
            <a:r>
              <a:rPr lang="el-GR" dirty="0" err="1" smtClean="0"/>
              <a:t>οµάδα</a:t>
            </a:r>
            <a:r>
              <a:rPr lang="el-GR" dirty="0" smtClean="0"/>
              <a:t> συνθετικών </a:t>
            </a:r>
            <a:r>
              <a:rPr lang="el-GR" dirty="0" err="1" smtClean="0"/>
              <a:t>κανναβινοειδών</a:t>
            </a:r>
            <a:r>
              <a:rPr lang="el-GR" dirty="0" smtClean="0"/>
              <a:t> (JWH-018, JWH-073, ή JWH-210). Άλλα </a:t>
            </a:r>
            <a:r>
              <a:rPr lang="el-GR" dirty="0" err="1" smtClean="0"/>
              <a:t>ονόµατα</a:t>
            </a:r>
            <a:r>
              <a:rPr lang="el-GR" dirty="0" smtClean="0"/>
              <a:t> </a:t>
            </a:r>
            <a:r>
              <a:rPr lang="el-GR" dirty="0" err="1" smtClean="0"/>
              <a:t>κανναβινοµιµητικών</a:t>
            </a:r>
            <a:r>
              <a:rPr lang="el-GR" dirty="0" smtClean="0"/>
              <a:t> είναι τα HU-210 (όπου το HU προέρχεται από το “</a:t>
            </a:r>
            <a:r>
              <a:rPr lang="el-GR" dirty="0" err="1" smtClean="0"/>
              <a:t>Hebrew</a:t>
            </a:r>
            <a:r>
              <a:rPr lang="el-GR" dirty="0" smtClean="0"/>
              <a:t> </a:t>
            </a:r>
            <a:r>
              <a:rPr lang="el-GR" dirty="0" err="1" smtClean="0"/>
              <a:t>University</a:t>
            </a:r>
            <a:r>
              <a:rPr lang="el-GR" dirty="0" smtClean="0"/>
              <a:t>”), AM-694 (όπου το ΑΜ προέρχεται από το “</a:t>
            </a:r>
            <a:r>
              <a:rPr lang="el-GR" dirty="0" err="1" smtClean="0"/>
              <a:t>Aleksandros</a:t>
            </a:r>
            <a:r>
              <a:rPr lang="el-GR" dirty="0" smtClean="0"/>
              <a:t> </a:t>
            </a:r>
            <a:r>
              <a:rPr lang="el-GR" dirty="0" err="1" smtClean="0"/>
              <a:t>Makriyannis</a:t>
            </a:r>
            <a:r>
              <a:rPr lang="el-GR" dirty="0" smtClean="0"/>
              <a:t>”, έναν άλλον ερευνητή </a:t>
            </a:r>
            <a:r>
              <a:rPr lang="el-GR" dirty="0" err="1" smtClean="0"/>
              <a:t>κανναβινοειδών</a:t>
            </a:r>
            <a:r>
              <a:rPr lang="el-GR" dirty="0" smtClean="0"/>
              <a:t>) ή CP 47,49(</a:t>
            </a:r>
            <a:r>
              <a:rPr lang="el-GR" dirty="0" err="1" smtClean="0"/>
              <a:t>συνθετικα</a:t>
            </a:r>
            <a:r>
              <a:rPr lang="el-GR" dirty="0" smtClean="0"/>
              <a:t> </a:t>
            </a:r>
            <a:r>
              <a:rPr lang="el-GR" dirty="0" err="1" smtClean="0"/>
              <a:t>κανναβινοειδη</a:t>
            </a:r>
            <a:r>
              <a:rPr lang="el-GR" dirty="0" smtClean="0"/>
              <a:t> που </a:t>
            </a:r>
            <a:r>
              <a:rPr lang="el-GR" dirty="0" err="1" smtClean="0"/>
              <a:t>προεκυψαν</a:t>
            </a:r>
            <a:r>
              <a:rPr lang="el-GR" dirty="0" smtClean="0"/>
              <a:t> από </a:t>
            </a:r>
            <a:r>
              <a:rPr lang="el-GR" dirty="0" err="1" smtClean="0"/>
              <a:t>μελετες</a:t>
            </a:r>
            <a:r>
              <a:rPr lang="el-GR" dirty="0" smtClean="0"/>
              <a:t> της </a:t>
            </a:r>
            <a:r>
              <a:rPr lang="en-US" dirty="0" err="1" smtClean="0"/>
              <a:t>pfizer</a:t>
            </a:r>
            <a:r>
              <a:rPr lang="en-US" dirty="0" smtClean="0"/>
              <a:t> </a:t>
            </a:r>
            <a:r>
              <a:rPr lang="el-GR" dirty="0" smtClean="0"/>
              <a:t> για την σύνθεση αναλγητικών φαρμάκων). Υπάρχουν εκατοντάδες συνθετικά </a:t>
            </a:r>
            <a:r>
              <a:rPr lang="el-GR" dirty="0" err="1" smtClean="0"/>
              <a:t>κανναβινοειδή</a:t>
            </a:r>
            <a:r>
              <a:rPr lang="el-GR" dirty="0" smtClean="0"/>
              <a:t> που µ</a:t>
            </a:r>
            <a:r>
              <a:rPr lang="el-GR" dirty="0" err="1" smtClean="0"/>
              <a:t>πορούν</a:t>
            </a:r>
            <a:r>
              <a:rPr lang="el-GR" dirty="0" smtClean="0"/>
              <a:t> να λειτουργήσουν ως δραστικά συστατικά των φυτικών µ</a:t>
            </a:r>
            <a:r>
              <a:rPr lang="el-GR" dirty="0" err="1" smtClean="0"/>
              <a:t>ειγµάτων</a:t>
            </a:r>
            <a:r>
              <a:rPr lang="el-GR" dirty="0" smtClean="0"/>
              <a:t> / “ποτπουρί”</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algn="just"/>
            <a:r>
              <a:rPr lang="el-GR" dirty="0" smtClean="0"/>
              <a:t>Με τον όρο Νέες </a:t>
            </a:r>
            <a:r>
              <a:rPr lang="el-GR" dirty="0" err="1" smtClean="0"/>
              <a:t>Ψυχοδραστικές</a:t>
            </a:r>
            <a:r>
              <a:rPr lang="el-GR" dirty="0" smtClean="0"/>
              <a:t> Ουσίες</a:t>
            </a:r>
            <a:r>
              <a:rPr lang="el-GR" sz="3200" dirty="0" smtClean="0"/>
              <a:t>(</a:t>
            </a:r>
            <a:r>
              <a:rPr lang="en-US" sz="3200" b="1" dirty="0" smtClean="0"/>
              <a:t>Novel Psychoactive Substances (NPS)</a:t>
            </a:r>
            <a:r>
              <a:rPr lang="el-GR" sz="3200" b="1" dirty="0" smtClean="0"/>
              <a:t>,</a:t>
            </a:r>
            <a:r>
              <a:rPr lang="en-US" sz="3200" dirty="0" smtClean="0"/>
              <a:t> </a:t>
            </a:r>
            <a:r>
              <a:rPr lang="en-US" sz="3200" b="1" dirty="0" smtClean="0"/>
              <a:t>‘designer drugs</a:t>
            </a:r>
            <a:r>
              <a:rPr lang="en-US" sz="3200" dirty="0" smtClean="0"/>
              <a:t>’. </a:t>
            </a:r>
            <a:r>
              <a:rPr lang="el-GR" dirty="0" smtClean="0"/>
              <a:t>) εννοούμε τις ουσίες που δεν ελέγχονται από τις Συμβάσεις για τα Ναρκωτικά των Ενωμένων Εθνών του 1961 και του 1971 οι οποίες όμως μπορεί να αποτελέσουν απειλή για τη δημόσια υγεία παρόμοια με αυτή που τίθεται από τις ουσίες που ελέγχονται στις εν λόγω Συμβάσεις.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Προκαταρκτικά στοιχεία δείχνουν ότι κάποια συνθετικά </a:t>
            </a:r>
            <a:r>
              <a:rPr lang="el-GR" dirty="0" err="1" smtClean="0"/>
              <a:t>κανναβινοειδή</a:t>
            </a:r>
            <a:r>
              <a:rPr lang="el-GR" dirty="0" smtClean="0"/>
              <a:t> µ</a:t>
            </a:r>
            <a:r>
              <a:rPr lang="el-GR" dirty="0" err="1" smtClean="0"/>
              <a:t>πορεί</a:t>
            </a:r>
            <a:r>
              <a:rPr lang="el-GR" dirty="0" smtClean="0"/>
              <a:t> να είναι εν </a:t>
            </a:r>
            <a:r>
              <a:rPr lang="el-GR" dirty="0" err="1" smtClean="0"/>
              <a:t>δυνάµει</a:t>
            </a:r>
            <a:r>
              <a:rPr lang="el-GR" dirty="0" smtClean="0"/>
              <a:t> καρκινογόνα. Επίσης, υπάρχουν αναφορές περιστατικών (</a:t>
            </a:r>
            <a:r>
              <a:rPr lang="el-GR" dirty="0" err="1" smtClean="0"/>
              <a:t>case</a:t>
            </a:r>
            <a:r>
              <a:rPr lang="el-GR" dirty="0" smtClean="0"/>
              <a:t> </a:t>
            </a:r>
            <a:r>
              <a:rPr lang="el-GR" dirty="0" err="1" smtClean="0"/>
              <a:t>reports</a:t>
            </a:r>
            <a:r>
              <a:rPr lang="el-GR" dirty="0" smtClean="0"/>
              <a:t>) που υποθέτουν ότι κάποιες από αυτές τις ουσίες θα µ</a:t>
            </a:r>
            <a:r>
              <a:rPr lang="el-GR" dirty="0" err="1" smtClean="0"/>
              <a:t>πορούσαν</a:t>
            </a:r>
            <a:r>
              <a:rPr lang="el-GR" dirty="0" smtClean="0"/>
              <a:t> να είναι εξαιρετικά </a:t>
            </a:r>
            <a:r>
              <a:rPr lang="el-GR" dirty="0" err="1" smtClean="0"/>
              <a:t>εξαρτησιογόνες</a:t>
            </a:r>
            <a:r>
              <a:rPr lang="el-GR" dirty="0" smtClean="0"/>
              <a:t>. Επιπλέον, σοβαρές </a:t>
            </a:r>
            <a:r>
              <a:rPr lang="el-GR" dirty="0" err="1" smtClean="0"/>
              <a:t>τοξικώσεις</a:t>
            </a:r>
            <a:r>
              <a:rPr lang="el-GR" dirty="0" smtClean="0"/>
              <a:t> είναι περισσότερο πιθανό να </a:t>
            </a:r>
            <a:r>
              <a:rPr lang="el-GR" dirty="0" err="1" smtClean="0"/>
              <a:t>συµβούν</a:t>
            </a:r>
            <a:r>
              <a:rPr lang="el-GR" dirty="0" smtClean="0"/>
              <a:t> λόγω άγνωστης σύστασης των φυτικών αυτών µ</a:t>
            </a:r>
            <a:r>
              <a:rPr lang="el-GR" dirty="0" err="1" smtClean="0"/>
              <a:t>ειγµάτων</a:t>
            </a:r>
            <a:r>
              <a:rPr lang="el-GR" dirty="0" smtClean="0"/>
              <a:t> / “ποτπουρί” και προσθήκης συνθετικών </a:t>
            </a:r>
            <a:r>
              <a:rPr lang="el-GR" dirty="0" err="1" smtClean="0"/>
              <a:t>κανναβινοειδών</a:t>
            </a:r>
            <a:r>
              <a:rPr lang="el-GR" dirty="0" smtClean="0"/>
              <a:t> (σε </a:t>
            </a:r>
            <a:r>
              <a:rPr lang="el-GR" dirty="0" err="1" smtClean="0"/>
              <a:t>αυξηµένες</a:t>
            </a:r>
            <a:r>
              <a:rPr lang="el-GR" dirty="0" smtClean="0"/>
              <a:t> ποσότητες) στα φυτικά µ</a:t>
            </a:r>
            <a:r>
              <a:rPr lang="el-GR" dirty="0" err="1" smtClean="0"/>
              <a:t>είγµατα</a:t>
            </a:r>
            <a:r>
              <a:rPr lang="el-GR" dirty="0" smtClean="0"/>
              <a:t> / “ποτπουρί”, καθώς επίσης και λόγω της υψηλής δραστικότητας µ</a:t>
            </a:r>
            <a:r>
              <a:rPr lang="el-GR" dirty="0" err="1" smtClean="0"/>
              <a:t>ερικών</a:t>
            </a:r>
            <a:r>
              <a:rPr lang="el-GR" dirty="0" smtClean="0"/>
              <a:t> συνθετικών </a:t>
            </a:r>
            <a:r>
              <a:rPr lang="el-GR" dirty="0" err="1" smtClean="0"/>
              <a:t>κανναβινοειδών</a:t>
            </a:r>
            <a:r>
              <a:rPr lang="el-GR" dirty="0" smtClean="0"/>
              <a:t>.</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hat_usage_map.jpg"/>
          <p:cNvPicPr>
            <a:picLocks noGrp="1" noChangeAspect="1"/>
          </p:cNvPicPr>
          <p:nvPr>
            <p:ph sz="quarter" idx="1"/>
          </p:nvPr>
        </p:nvPicPr>
        <p:blipFill>
          <a:blip r:embed="rId2" cstate="print"/>
          <a:stretch>
            <a:fillRect/>
          </a:stretch>
        </p:blipFill>
        <p:spPr>
          <a:xfrm>
            <a:off x="971600" y="1447800"/>
            <a:ext cx="7776864"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21).jpg"/>
          <p:cNvPicPr>
            <a:picLocks noGrp="1" noChangeAspect="1"/>
          </p:cNvPicPr>
          <p:nvPr>
            <p:ph sz="quarter" idx="1"/>
          </p:nvPr>
        </p:nvPicPr>
        <p:blipFill>
          <a:blip r:embed="rId2" cstate="print"/>
          <a:stretch>
            <a:fillRect/>
          </a:stretch>
        </p:blipFill>
        <p:spPr>
          <a:xfrm>
            <a:off x="1187624" y="1484784"/>
            <a:ext cx="7344816" cy="43924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Παράγωγα </a:t>
            </a:r>
            <a:r>
              <a:rPr lang="el-GR" dirty="0" err="1" smtClean="0"/>
              <a:t>καθινόνης</a:t>
            </a:r>
            <a:endParaRPr lang="el-GR" dirty="0"/>
          </a:p>
        </p:txBody>
      </p:sp>
      <p:sp>
        <p:nvSpPr>
          <p:cNvPr id="3" name="2 - Θέση περιεχομένου"/>
          <p:cNvSpPr>
            <a:spLocks noGrp="1"/>
          </p:cNvSpPr>
          <p:nvPr>
            <p:ph sz="quarter" idx="1"/>
          </p:nvPr>
        </p:nvSpPr>
        <p:spPr/>
        <p:txBody>
          <a:bodyPr>
            <a:normAutofit fontScale="92500" lnSpcReduction="20000"/>
          </a:bodyPr>
          <a:lstStyle/>
          <a:p>
            <a:pPr algn="just"/>
            <a:r>
              <a:rPr lang="el-GR" dirty="0" smtClean="0"/>
              <a:t>Τα φύλλα του κατ (</a:t>
            </a:r>
            <a:r>
              <a:rPr lang="el-GR" dirty="0" err="1" smtClean="0"/>
              <a:t>khat</a:t>
            </a:r>
            <a:r>
              <a:rPr lang="el-GR" dirty="0" smtClean="0"/>
              <a:t>) καλλιεργούνται στα υψίπεδα του Κέρατος της Αφρικής, στη Νότια Αραβία και κατά μήκος της ανατολικής αφρικανικής ακτής. Σε περιοχές της Αιθιοπίας, της Κένυας, της Σομαλίας και της Υεμένης τα φύλλα του κατ μασιούνται εδώ και αιώνες για τις ήπιες διεγερτικές τους ιδιότητες και αποτελούν για πολλούς σύνηθες κομμάτι της κοινωνικής ζωής. </a:t>
            </a:r>
          </a:p>
          <a:p>
            <a:pPr algn="just"/>
            <a:r>
              <a:rPr lang="el-GR" dirty="0" err="1" smtClean="0"/>
              <a:t>To</a:t>
            </a:r>
            <a:r>
              <a:rPr lang="el-GR" dirty="0" smtClean="0"/>
              <a:t> </a:t>
            </a:r>
            <a:r>
              <a:rPr lang="el-GR" dirty="0" err="1" smtClean="0"/>
              <a:t>khat</a:t>
            </a:r>
            <a:r>
              <a:rPr lang="el-GR" dirty="0" smtClean="0"/>
              <a:t> περιέχει δύο γνωστές φαρμακολογικά διεγερτικές ουσίες, την </a:t>
            </a:r>
            <a:r>
              <a:rPr lang="el-GR" b="1" dirty="0" err="1" smtClean="0"/>
              <a:t>καθινόνη</a:t>
            </a:r>
            <a:r>
              <a:rPr lang="el-GR" dirty="0" smtClean="0"/>
              <a:t> (</a:t>
            </a:r>
            <a:r>
              <a:rPr lang="el-GR" dirty="0" err="1" smtClean="0"/>
              <a:t>αμινοπροπιφαινόνη</a:t>
            </a:r>
            <a:r>
              <a:rPr lang="el-GR" dirty="0" smtClean="0"/>
              <a:t>) και την </a:t>
            </a:r>
            <a:r>
              <a:rPr lang="el-GR" b="1" dirty="0" err="1" smtClean="0"/>
              <a:t>καθίνη</a:t>
            </a:r>
            <a:r>
              <a:rPr lang="el-GR" dirty="0" smtClean="0"/>
              <a:t>(</a:t>
            </a:r>
            <a:r>
              <a:rPr lang="el-GR" dirty="0" err="1" smtClean="0"/>
              <a:t>νορψευδοεφεδρίνη</a:t>
            </a:r>
            <a:r>
              <a:rPr lang="el-GR" dirty="0" smtClean="0"/>
              <a:t>). Η </a:t>
            </a:r>
            <a:r>
              <a:rPr lang="el-GR" dirty="0" err="1" smtClean="0"/>
              <a:t>καθινόνη</a:t>
            </a:r>
            <a:r>
              <a:rPr lang="el-GR" dirty="0" smtClean="0"/>
              <a:t> είναι το κυρίως ενεργό συστατικό. Η συγκέντρωση του στα φρέσκα φύλλα κυμαίνεται από 0,3 έως 2,1%, ανάλογα με την προέλευση και την ποικιλία του φυτού. Οι συγκεντρώσεις </a:t>
            </a:r>
            <a:r>
              <a:rPr lang="el-GR" dirty="0" err="1" smtClean="0"/>
              <a:t>καθίνης</a:t>
            </a:r>
            <a:r>
              <a:rPr lang="el-GR" dirty="0" smtClean="0"/>
              <a:t> κυμαίνονται σε 0,7-2,7%.</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Η </a:t>
            </a:r>
            <a:r>
              <a:rPr lang="el-GR" dirty="0" err="1" smtClean="0"/>
              <a:t>καθινόνη</a:t>
            </a:r>
            <a:r>
              <a:rPr lang="el-GR" dirty="0" smtClean="0"/>
              <a:t> προσομοιάζει στην αμφεταμίνη και την</a:t>
            </a:r>
            <a:r>
              <a:rPr lang="en-US" dirty="0" smtClean="0"/>
              <a:t>3,4-methylenedioxymethamphetamine (MDMA)</a:t>
            </a:r>
            <a:r>
              <a:rPr lang="el-GR" dirty="0" smtClean="0"/>
              <a:t> ως προς τη χημική δομή, τα βιοχημικά και </a:t>
            </a:r>
            <a:r>
              <a:rPr lang="el-GR" dirty="0" err="1" smtClean="0"/>
              <a:t>συμπεριφορικά</a:t>
            </a:r>
            <a:r>
              <a:rPr lang="el-GR" dirty="0" smtClean="0"/>
              <a:t> αποτελέσματα, έχει όμως περίπου τη μισή δραστικότητα. </a:t>
            </a:r>
          </a:p>
          <a:p>
            <a:r>
              <a:rPr lang="el-GR" dirty="0" smtClean="0"/>
              <a:t>Σοβαρές παρενέργειες, όπως ψυχωτικές καταστάσεις οφειλόμενες στην κατανάλωση κατ, σχετίζονται συνήθως με την υπερβολική χρήση. Η </a:t>
            </a:r>
            <a:r>
              <a:rPr lang="el-GR" dirty="0" err="1" smtClean="0"/>
              <a:t>εθιστικότητα</a:t>
            </a:r>
            <a:r>
              <a:rPr lang="el-GR" dirty="0" smtClean="0"/>
              <a:t> της ουσίας δεν έχει ακόμη κατανοηθεί επαρκώς και, παρότι η εν γένει εξάρτηση του ατόμου εμφανίζεται σχετικά ήπια σε σύγκριση με άλλες </a:t>
            </a:r>
            <a:r>
              <a:rPr lang="el-GR" dirty="0" err="1" smtClean="0"/>
              <a:t>ψυχοδραστικές</a:t>
            </a:r>
            <a:r>
              <a:rPr lang="el-GR" dirty="0" smtClean="0"/>
              <a:t> ουσίες, ορισμένοι χρήστες εκδηλώνουν ψυχαναγκαστικά μοντέλα κατανάλωσης παρόμοια με εκείνα που παρατηρούνται σε εθισμένους στα διεγερτικά. Όλο και περισσότερα στοιχεία συνηγορούν στο ότι το κατ μπορεί να παροξύνει προϋπάρχοντα ψυχικά προβλήματα, καθώς και να πυροδοτήσει ψυχώσεις και επιθετικές συμπεριφορές, ιδίως σε άτομα με προδιάθεση. </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1640" y="1700808"/>
            <a:ext cx="7128792" cy="4320480"/>
          </a:xfrm>
        </p:spPr>
      </p:pic>
    </p:spTree>
    <p:extLst>
      <p:ext uri="{BB962C8B-B14F-4D97-AF65-F5344CB8AC3E}">
        <p14:creationId xmlns:p14="http://schemas.microsoft.com/office/powerpoint/2010/main" val="551048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Συνθετικές </a:t>
            </a:r>
            <a:r>
              <a:rPr lang="el-GR" dirty="0" err="1" smtClean="0"/>
              <a:t>καθινόνες</a:t>
            </a:r>
            <a:endParaRPr lang="el-GR" dirty="0"/>
          </a:p>
        </p:txBody>
      </p:sp>
      <p:sp>
        <p:nvSpPr>
          <p:cNvPr id="3" name="2 - Θέση περιεχομένου"/>
          <p:cNvSpPr>
            <a:spLocks noGrp="1"/>
          </p:cNvSpPr>
          <p:nvPr>
            <p:ph sz="quarter" idx="1"/>
          </p:nvPr>
        </p:nvSpPr>
        <p:spPr/>
        <p:txBody>
          <a:bodyPr>
            <a:normAutofit/>
          </a:bodyPr>
          <a:lstStyle/>
          <a:p>
            <a:pPr algn="just"/>
            <a:r>
              <a:rPr lang="el-GR" sz="2800" dirty="0" smtClean="0"/>
              <a:t>Οι πιο κοινές συνθετικές </a:t>
            </a:r>
            <a:r>
              <a:rPr lang="el-GR" sz="2800" dirty="0" err="1" smtClean="0"/>
              <a:t>καθινονες</a:t>
            </a:r>
            <a:r>
              <a:rPr lang="el-GR" sz="2800" dirty="0" smtClean="0"/>
              <a:t> είναι η </a:t>
            </a:r>
            <a:r>
              <a:rPr lang="en-US" sz="2800" dirty="0" smtClean="0"/>
              <a:t>4-methylmethcathinone(</a:t>
            </a:r>
            <a:r>
              <a:rPr lang="el-GR" sz="2800" dirty="0" err="1" smtClean="0"/>
              <a:t>μεφεδρόνη</a:t>
            </a:r>
            <a:r>
              <a:rPr lang="el-GR" sz="2800" dirty="0" smtClean="0"/>
              <a:t>),</a:t>
            </a:r>
            <a:r>
              <a:rPr lang="en-US" sz="2800" dirty="0" smtClean="0"/>
              <a:t>3,4methylenedioxy-</a:t>
            </a:r>
            <a:r>
              <a:rPr lang="en-US" sz="2800" i="1" dirty="0" smtClean="0"/>
              <a:t>N</a:t>
            </a:r>
            <a:r>
              <a:rPr lang="en-US" sz="2800" dirty="0" smtClean="0"/>
              <a:t>-methylcathinone (</a:t>
            </a:r>
            <a:r>
              <a:rPr lang="el-GR" sz="2800" dirty="0" err="1" smtClean="0"/>
              <a:t>μεθυλόνη</a:t>
            </a:r>
            <a:r>
              <a:rPr lang="en-US" sz="2800" dirty="0" smtClean="0"/>
              <a:t>), and 4-methylenedioxypyrovalerone (MDPV)</a:t>
            </a:r>
            <a:r>
              <a:rPr lang="el-GR" sz="2800" dirty="0" smtClean="0"/>
              <a:t>.</a:t>
            </a:r>
          </a:p>
          <a:p>
            <a:pPr algn="just"/>
            <a:r>
              <a:rPr lang="el-GR" sz="2800" dirty="0" smtClean="0"/>
              <a:t>Η </a:t>
            </a:r>
            <a:r>
              <a:rPr lang="el-GR" sz="2800" dirty="0" err="1" smtClean="0"/>
              <a:t>μεφεδρόνη</a:t>
            </a:r>
            <a:r>
              <a:rPr lang="el-GR" sz="2800" dirty="0" smtClean="0"/>
              <a:t> </a:t>
            </a:r>
            <a:r>
              <a:rPr lang="el-GR" sz="2800" dirty="0" smtClean="0"/>
              <a:t>είναι η πιο συχνά χρησιμοποιούμενη  συνθετική </a:t>
            </a:r>
            <a:r>
              <a:rPr lang="el-GR" sz="2800" dirty="0" err="1" smtClean="0"/>
              <a:t>καθινόνη</a:t>
            </a:r>
            <a:r>
              <a:rPr lang="el-GR" sz="2800" dirty="0" smtClean="0"/>
              <a:t> </a:t>
            </a:r>
            <a:r>
              <a:rPr lang="el-GR" sz="2800" dirty="0" smtClean="0"/>
              <a:t>στην Ευρώπη ενώ η </a:t>
            </a:r>
            <a:r>
              <a:rPr lang="el-GR" sz="2800" dirty="0" err="1" smtClean="0"/>
              <a:t>μεθυλόνη</a:t>
            </a:r>
            <a:r>
              <a:rPr lang="el-GR" sz="2800" dirty="0" smtClean="0"/>
              <a:t> και η </a:t>
            </a:r>
            <a:r>
              <a:rPr lang="en-US" sz="2800" dirty="0" smtClean="0"/>
              <a:t> MDPV </a:t>
            </a:r>
            <a:r>
              <a:rPr lang="el-GR" sz="2800" dirty="0" smtClean="0"/>
              <a:t>είναι οι πιο συχνές  στις ΗΠΑ.</a:t>
            </a:r>
            <a:endParaRPr lang="el-G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smtClean="0"/>
              <a:t>Συχνά κυκλοφορούν ως άλατα μπάνιου  ή οργανικό λίπασμα για φυτά για να παραπλανούν τις διωκτικές αρχές.</a:t>
            </a:r>
          </a:p>
          <a:p>
            <a:r>
              <a:rPr lang="el-GR" dirty="0" smtClean="0"/>
              <a:t>Διαρκώς συντίθενται νέες συνθετικές </a:t>
            </a:r>
            <a:r>
              <a:rPr lang="el-GR" dirty="0" err="1" smtClean="0"/>
              <a:t>καθινόνες</a:t>
            </a:r>
            <a:r>
              <a:rPr lang="el-GR" dirty="0" smtClean="0"/>
              <a:t> οι οποίες στην αρχή κυκλοφορούν ως νόμιμες μέχρι να συμπεριληφθούν στον κατάλογο των απαγορευμένων ουσιών .Για το 2017 εκτιμάται ότι κυκλοφορούν πάνω από 250 συνθετικές </a:t>
            </a:r>
            <a:r>
              <a:rPr lang="el-GR" dirty="0" err="1" smtClean="0"/>
              <a:t>καθινόνες</a:t>
            </a:r>
            <a:r>
              <a:rPr lang="el-GR" dirty="0" smtClean="0"/>
              <a:t>. </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8).jpg"/>
          <p:cNvPicPr>
            <a:picLocks noGrp="1" noChangeAspect="1"/>
          </p:cNvPicPr>
          <p:nvPr>
            <p:ph sz="quarter" idx="1"/>
          </p:nvPr>
        </p:nvPicPr>
        <p:blipFill>
          <a:blip r:embed="rId2" cstate="print"/>
          <a:stretch>
            <a:fillRect/>
          </a:stretch>
        </p:blipFill>
        <p:spPr>
          <a:xfrm>
            <a:off x="1115616" y="1556792"/>
            <a:ext cx="7560840" cy="432048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7).jpg"/>
          <p:cNvPicPr>
            <a:picLocks noGrp="1" noChangeAspect="1"/>
          </p:cNvPicPr>
          <p:nvPr>
            <p:ph sz="quarter" idx="1"/>
          </p:nvPr>
        </p:nvPicPr>
        <p:blipFill>
          <a:blip r:embed="rId2" cstate="print"/>
          <a:stretch>
            <a:fillRect/>
          </a:stretch>
        </p:blipFill>
        <p:spPr>
          <a:xfrm>
            <a:off x="971600" y="1556792"/>
            <a:ext cx="7416824" cy="453650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332656"/>
            <a:ext cx="7772400" cy="1143000"/>
          </a:xfrm>
        </p:spPr>
        <p:txBody>
          <a:bodyPr>
            <a:normAutofit fontScale="90000"/>
          </a:bodyPr>
          <a:lstStyle/>
          <a:p>
            <a:r>
              <a:rPr lang="en-US" b="1" dirty="0" smtClean="0"/>
              <a:t>Novel Psychoactive Substances (NPS</a:t>
            </a:r>
            <a:r>
              <a:rPr lang="en-US" dirty="0" smtClean="0"/>
              <a:t>) </a:t>
            </a:r>
            <a:endParaRPr lang="el-GR" dirty="0"/>
          </a:p>
        </p:txBody>
      </p:sp>
      <p:sp>
        <p:nvSpPr>
          <p:cNvPr id="3" name="2 - Θέση περιεχομένου"/>
          <p:cNvSpPr>
            <a:spLocks noGrp="1"/>
          </p:cNvSpPr>
          <p:nvPr>
            <p:ph sz="quarter" idx="1"/>
          </p:nvPr>
        </p:nvSpPr>
        <p:spPr/>
        <p:txBody>
          <a:bodyPr>
            <a:normAutofit fontScale="92500"/>
          </a:bodyPr>
          <a:lstStyle/>
          <a:p>
            <a:r>
              <a:rPr lang="el-GR" dirty="0" smtClean="0"/>
              <a:t>Η χρήση </a:t>
            </a:r>
            <a:r>
              <a:rPr lang="el-GR" dirty="0" err="1" smtClean="0"/>
              <a:t>ψυχοδραστικών</a:t>
            </a:r>
            <a:r>
              <a:rPr lang="el-GR" dirty="0" smtClean="0"/>
              <a:t> ουσιών από τους ανθρώπους είναι μια ιστορία τόσο παλιά όσο και η ιστορία της ανθρωπότητας.</a:t>
            </a:r>
            <a:r>
              <a:rPr lang="en-US" dirty="0" smtClean="0"/>
              <a:t> </a:t>
            </a:r>
            <a:r>
              <a:rPr lang="el-GR" dirty="0" smtClean="0"/>
              <a:t>Μέχρι τις αρχές της δεκαετίας του 1970 η πλειοψηφία των χρηστών </a:t>
            </a:r>
            <a:r>
              <a:rPr lang="el-GR" dirty="0" err="1" smtClean="0"/>
              <a:t>ψυχοδραστικών</a:t>
            </a:r>
            <a:r>
              <a:rPr lang="el-GR" dirty="0" smtClean="0"/>
              <a:t> ουσιών δεν είχαν πρόσβαση σε συνθετικής προέλευσης ουσίες. Τα ναρκωτικά προέρχονταν </a:t>
            </a:r>
            <a:r>
              <a:rPr lang="en-US" dirty="0" smtClean="0"/>
              <a:t> </a:t>
            </a:r>
            <a:r>
              <a:rPr lang="el-GR" dirty="0" smtClean="0"/>
              <a:t>είτε από φυτά (κάνναβη ,όπιο ,φύλλα κόκας ,μαγικά μανιτάρια) ή  από επεξεργασία αυτών .πχ η κοκαΐνη παράγεται  από το φυτό της  κόκας, η ηρωίνη από την επεξεργασία του οπίου το οποίο παράγεται από την παπαρούνα (μήκων η υπνοφόρος ), το κρασί από επεξεργασία σταφυλιών κτλ</a:t>
            </a:r>
            <a:r>
              <a:rPr lang="en-US" dirty="0" smtClean="0"/>
              <a:t> </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pPr algn="just"/>
            <a:r>
              <a:rPr lang="el-GR" dirty="0" smtClean="0"/>
              <a:t>Πρόσφατες τάσεις δείχνουν  ότι πολλοί χρήστες χρησιμοποιούν την </a:t>
            </a:r>
            <a:r>
              <a:rPr lang="el-GR" dirty="0" err="1" smtClean="0"/>
              <a:t>μεφεδρόνη</a:t>
            </a:r>
            <a:r>
              <a:rPr lang="el-GR" dirty="0" smtClean="0"/>
              <a:t>  ταυτόχρονα με αμφεταμίνες ή κοκαΐνη για να ενισχύσουν την δράση τους με  αποτέλεσμα σοβαρότερες παρενέργειες για την υγεία τους.(ψύχωση ,νευρολογικές ή καρδιαγγειακές επιπλοκές).</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n-US" dirty="0" smtClean="0"/>
              <a:t> </a:t>
            </a:r>
            <a:r>
              <a:rPr lang="el-GR" dirty="0" smtClean="0"/>
              <a:t>Με παρόμοιο τρόπο όπως οι υπόλοιπες ψυχοδιεγερτικές ουσίες οι συνθετικές </a:t>
            </a:r>
            <a:r>
              <a:rPr lang="el-GR" dirty="0" err="1" smtClean="0"/>
              <a:t>καθινόνες</a:t>
            </a:r>
            <a:r>
              <a:rPr lang="el-GR" dirty="0" smtClean="0"/>
              <a:t> δρουν στον  ενδοκυττάριο μεταφορέα των </a:t>
            </a:r>
            <a:r>
              <a:rPr lang="el-GR" dirty="0" err="1" smtClean="0"/>
              <a:t>μονοαμινών</a:t>
            </a:r>
            <a:r>
              <a:rPr lang="el-GR" dirty="0" smtClean="0"/>
              <a:t> </a:t>
            </a:r>
            <a:r>
              <a:rPr lang="el-GR" dirty="0" err="1" smtClean="0"/>
              <a:t>ντοπαμίνης</a:t>
            </a:r>
            <a:r>
              <a:rPr lang="el-GR" dirty="0" smtClean="0"/>
              <a:t> </a:t>
            </a:r>
            <a:r>
              <a:rPr lang="el-GR" dirty="0" smtClean="0"/>
              <a:t>,</a:t>
            </a:r>
            <a:r>
              <a:rPr lang="el-GR" dirty="0" err="1" smtClean="0"/>
              <a:t>νορεπινεφρίνης</a:t>
            </a:r>
            <a:r>
              <a:rPr lang="el-GR" dirty="0" smtClean="0"/>
              <a:t> </a:t>
            </a:r>
            <a:r>
              <a:rPr lang="el-GR" dirty="0" smtClean="0"/>
              <a:t>και </a:t>
            </a:r>
            <a:r>
              <a:rPr lang="el-GR" dirty="0" err="1" smtClean="0"/>
              <a:t>σεροτονίνης</a:t>
            </a:r>
            <a:r>
              <a:rPr lang="el-GR" dirty="0" smtClean="0"/>
              <a:t>  </a:t>
            </a:r>
            <a:r>
              <a:rPr lang="el-GR" dirty="0" smtClean="0"/>
              <a:t>απελευθερώνοντας αυτές τις </a:t>
            </a:r>
            <a:r>
              <a:rPr lang="el-GR" dirty="0" err="1" smtClean="0"/>
              <a:t>αμίνες</a:t>
            </a:r>
            <a:r>
              <a:rPr lang="el-GR" dirty="0" smtClean="0"/>
              <a:t> </a:t>
            </a:r>
            <a:r>
              <a:rPr lang="el-GR" dirty="0" smtClean="0"/>
              <a:t>και αυξάνοντας τις συγκεντρώσεις  στην </a:t>
            </a:r>
            <a:r>
              <a:rPr lang="el-GR" dirty="0" err="1" smtClean="0"/>
              <a:t>συναπτική</a:t>
            </a:r>
            <a:r>
              <a:rPr lang="el-GR" dirty="0" smtClean="0"/>
              <a:t> </a:t>
            </a:r>
            <a:r>
              <a:rPr lang="el-GR" dirty="0" smtClean="0"/>
              <a:t>σχισμή.</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l-GR" dirty="0" smtClean="0"/>
              <a:t>Χορήγηση χαμηλών δόσεων συνθετικών </a:t>
            </a:r>
            <a:r>
              <a:rPr lang="el-GR" dirty="0" err="1" smtClean="0"/>
              <a:t>καθινονών</a:t>
            </a:r>
            <a:r>
              <a:rPr lang="el-GR" dirty="0" smtClean="0"/>
              <a:t> προκαλεί ευφορία και </a:t>
            </a:r>
            <a:r>
              <a:rPr lang="el-GR" dirty="0" err="1" smtClean="0"/>
              <a:t>υπερεγρήγορση</a:t>
            </a:r>
            <a:r>
              <a:rPr lang="el-GR" dirty="0" smtClean="0"/>
              <a:t> ενώ η χορήγηση υψηλών δόσεων ή σε χρόνια χρήση προκαλεί πιο σοβαρές επιπτώσεις όπως ψευδαισθήσεις ,ντελίριο ,υπερθερμία και ταχυκαρδία. Επαναλαμβανομένη χρήση συνθετικών </a:t>
            </a:r>
            <a:r>
              <a:rPr lang="el-GR" dirty="0" err="1" smtClean="0"/>
              <a:t>καθινονων</a:t>
            </a:r>
            <a:r>
              <a:rPr lang="el-GR" dirty="0" smtClean="0"/>
              <a:t> συνδέεται με παρανοϊκό ιδεασμό </a:t>
            </a:r>
            <a:r>
              <a:rPr lang="en-US" dirty="0" smtClean="0"/>
              <a:t> </a:t>
            </a:r>
            <a:r>
              <a:rPr lang="el-GR" dirty="0" smtClean="0"/>
              <a:t>και ψευδαισθήσεις ενώ μερικά άτομα μπορεί να αναπτύξουν μια κατάσταση με συμπτώματα έντονης διέγερσης και βίαιης συμπεριφοράς. Επίσης τα συμπτώματα περιλαμβάνουν αφυδάτωση ,βλάβη των μυών , οξεία νεφρική ανεπάρκεια με τελικό αποτέλεσμα </a:t>
            </a:r>
            <a:r>
              <a:rPr lang="el-GR" dirty="0" err="1" smtClean="0"/>
              <a:t>πολυοργανική</a:t>
            </a:r>
            <a:r>
              <a:rPr lang="el-GR" dirty="0" smtClean="0"/>
              <a:t>  ανεπάρκεια και θάνατο.</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lnSpcReduction="10000"/>
          </a:bodyPr>
          <a:lstStyle/>
          <a:p>
            <a:r>
              <a:rPr lang="el-GR" dirty="0" smtClean="0"/>
              <a:t>Πολλές συνθετικές ουσίες με διεγερτική δράση χρησιμοποιούνται  </a:t>
            </a:r>
            <a:r>
              <a:rPr lang="el-GR" dirty="0" err="1" smtClean="0"/>
              <a:t>ενδοριννικά</a:t>
            </a:r>
            <a:r>
              <a:rPr lang="el-GR" dirty="0" smtClean="0"/>
              <a:t>  από του στόματος ,ενδομυϊκά ή ενδοφλέβια .Η </a:t>
            </a:r>
            <a:r>
              <a:rPr lang="el-GR" dirty="0" err="1" smtClean="0"/>
              <a:t>μεφεδρόνη</a:t>
            </a:r>
            <a:r>
              <a:rPr lang="el-GR" dirty="0" smtClean="0"/>
              <a:t> δεν μπορεί να ληφθεί μέσω του καπνίσματος .Οι δράσεις των συνθετικών </a:t>
            </a:r>
            <a:r>
              <a:rPr lang="el-GR" dirty="0" err="1" smtClean="0"/>
              <a:t>καθινονών</a:t>
            </a:r>
            <a:r>
              <a:rPr lang="el-GR" dirty="0" smtClean="0"/>
              <a:t> ξεκινούν </a:t>
            </a:r>
            <a:r>
              <a:rPr lang="el-GR" dirty="0" err="1" smtClean="0"/>
              <a:t>μετα</a:t>
            </a:r>
            <a:r>
              <a:rPr lang="el-GR" dirty="0" smtClean="0"/>
              <a:t> από 10-20 λεπτά μετά την λήψη τους .Η δράση τους κορυφώνεται σε 45 με 90 λεπτά ,διαρκούν 2-3 ώρες και υποχωρούν μέσα σε 6-12 ώρες .Οι χρήστες μπορεί να λαμβάνουν συνεχόμενες δόσεις για να παρατείνουν την δράση.</a:t>
            </a:r>
            <a:r>
              <a:rPr lang="en-US" dirty="0" smtClean="0"/>
              <a:t> </a:t>
            </a:r>
            <a:r>
              <a:rPr lang="en-US" dirty="0" err="1" smtClean="0"/>
              <a:t>Vardakou</a:t>
            </a:r>
            <a:r>
              <a:rPr lang="en-US" dirty="0" smtClean="0"/>
              <a:t> I, </a:t>
            </a:r>
            <a:r>
              <a:rPr lang="en-US" dirty="0" err="1" smtClean="0"/>
              <a:t>Pistos</a:t>
            </a:r>
            <a:r>
              <a:rPr lang="en-US" dirty="0" smtClean="0"/>
              <a:t> C, </a:t>
            </a:r>
            <a:r>
              <a:rPr lang="en-US" dirty="0" err="1" smtClean="0"/>
              <a:t>Spiliopoulou</a:t>
            </a:r>
            <a:r>
              <a:rPr lang="en-US" dirty="0" smtClean="0"/>
              <a:t> C. Drugs for youth via internet and the example of </a:t>
            </a:r>
            <a:r>
              <a:rPr lang="en-US" dirty="0" err="1" smtClean="0"/>
              <a:t>mephedrone</a:t>
            </a:r>
            <a:r>
              <a:rPr lang="en-US" dirty="0" smtClean="0"/>
              <a:t>. </a:t>
            </a:r>
            <a:r>
              <a:rPr lang="en-US" dirty="0" err="1" smtClean="0"/>
              <a:t>Toxicol</a:t>
            </a:r>
            <a:r>
              <a:rPr lang="en-US" dirty="0" smtClean="0"/>
              <a:t> </a:t>
            </a:r>
            <a:r>
              <a:rPr lang="en-US" dirty="0" err="1" smtClean="0"/>
              <a:t>Lett</a:t>
            </a:r>
            <a:r>
              <a:rPr lang="en-US" dirty="0" smtClean="0"/>
              <a:t>. 2011;201:191–5.</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n-US" dirty="0" smtClean="0"/>
              <a:t> </a:t>
            </a:r>
            <a:r>
              <a:rPr lang="el-GR" dirty="0" smtClean="0"/>
              <a:t>43 </a:t>
            </a:r>
            <a:r>
              <a:rPr lang="el-GR" dirty="0" err="1" smtClean="0"/>
              <a:t>περιπτωσεις</a:t>
            </a:r>
            <a:r>
              <a:rPr lang="el-GR" dirty="0" smtClean="0"/>
              <a:t> θανάτων στους οποίους θανόντες ανιχνεύτηκαν υψηλές δόσεις συνθετικών </a:t>
            </a:r>
            <a:r>
              <a:rPr lang="el-GR" dirty="0" err="1" smtClean="0"/>
              <a:t>καθινονών</a:t>
            </a:r>
            <a:r>
              <a:rPr lang="el-GR" dirty="0" smtClean="0"/>
              <a:t> ,οι αιτίες θανάτου ήταν οι εξής :</a:t>
            </a:r>
          </a:p>
          <a:p>
            <a:pPr>
              <a:buNone/>
            </a:pPr>
            <a:r>
              <a:rPr lang="el-GR" dirty="0" smtClean="0"/>
              <a:t>    οδήγηση υπό την επήρεια αυτών των ουσιών (17)</a:t>
            </a:r>
            <a:r>
              <a:rPr lang="en-US" dirty="0" smtClean="0"/>
              <a:t>, </a:t>
            </a:r>
            <a:r>
              <a:rPr lang="el-GR" dirty="0" smtClean="0"/>
              <a:t>οικογενειακή βία</a:t>
            </a:r>
            <a:r>
              <a:rPr lang="en-US" dirty="0" smtClean="0"/>
              <a:t>(2 ), </a:t>
            </a:r>
            <a:r>
              <a:rPr lang="el-GR" dirty="0" smtClean="0"/>
              <a:t>αυτοκτονία </a:t>
            </a:r>
            <a:r>
              <a:rPr lang="en-US" dirty="0" smtClean="0"/>
              <a:t> (4 ), </a:t>
            </a:r>
            <a:r>
              <a:rPr lang="el-GR" dirty="0" smtClean="0"/>
              <a:t>υπερβολική </a:t>
            </a:r>
            <a:r>
              <a:rPr lang="el-GR" dirty="0" err="1" smtClean="0"/>
              <a:t>δοση</a:t>
            </a:r>
            <a:r>
              <a:rPr lang="el-GR" dirty="0" smtClean="0"/>
              <a:t> </a:t>
            </a:r>
            <a:r>
              <a:rPr lang="en-US" dirty="0" smtClean="0"/>
              <a:t>(12 ), </a:t>
            </a:r>
            <a:r>
              <a:rPr lang="el-GR" dirty="0" smtClean="0"/>
              <a:t>άλλα ατυχήματα</a:t>
            </a:r>
            <a:r>
              <a:rPr lang="en-US" dirty="0" smtClean="0"/>
              <a:t> (6 ),</a:t>
            </a:r>
            <a:r>
              <a:rPr lang="el-GR" dirty="0" smtClean="0"/>
              <a:t>ανθρωποκτονία</a:t>
            </a:r>
            <a:r>
              <a:rPr lang="en-US" dirty="0" smtClean="0"/>
              <a:t>(</a:t>
            </a:r>
            <a:r>
              <a:rPr lang="el-GR" dirty="0" smtClean="0"/>
              <a:t>2)</a:t>
            </a:r>
            <a:r>
              <a:rPr lang="en-US" dirty="0" smtClean="0"/>
              <a:t> </a:t>
            </a:r>
            <a:r>
              <a:rPr lang="el-GR" dirty="0" smtClean="0"/>
              <a:t>.Έχει αναφερθεί ένας θάνατος από υπερβολική κατανάλωση </a:t>
            </a:r>
            <a:r>
              <a:rPr lang="el-GR" dirty="0" err="1" smtClean="0"/>
              <a:t>μεθυλόνης</a:t>
            </a:r>
            <a:r>
              <a:rPr lang="el-GR" dirty="0" smtClean="0"/>
              <a:t> στην Γαλλία.</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ΣΥΝΘΕΤΙΚΑ ΨΕΥΔΑΙΣΘΗΣΙΟΓΟΝΑ</a:t>
            </a:r>
            <a:endParaRPr lang="en-US" b="1" dirty="0"/>
          </a:p>
        </p:txBody>
      </p:sp>
      <p:sp>
        <p:nvSpPr>
          <p:cNvPr id="3" name="2 - Θέση περιεχομένου"/>
          <p:cNvSpPr>
            <a:spLocks noGrp="1"/>
          </p:cNvSpPr>
          <p:nvPr>
            <p:ph sz="quarter" idx="1"/>
          </p:nvPr>
        </p:nvSpPr>
        <p:spPr/>
        <p:txBody>
          <a:bodyPr>
            <a:normAutofit fontScale="92500" lnSpcReduction="10000"/>
          </a:bodyPr>
          <a:lstStyle/>
          <a:p>
            <a:endParaRPr lang="el-GR" dirty="0" smtClean="0"/>
          </a:p>
          <a:p>
            <a:r>
              <a:rPr lang="el-GR" dirty="0" smtClean="0"/>
              <a:t>Η σειρά </a:t>
            </a:r>
            <a:r>
              <a:rPr lang="en-US" dirty="0" smtClean="0"/>
              <a:t>2C </a:t>
            </a:r>
            <a:r>
              <a:rPr lang="el-GR" dirty="0" smtClean="0"/>
              <a:t>αναφέρεται σε μια σειρά ψευδαισθησιογόνων </a:t>
            </a:r>
            <a:r>
              <a:rPr lang="el-GR" dirty="0" err="1" smtClean="0"/>
              <a:t>φαινεθυλαμινών</a:t>
            </a:r>
            <a:r>
              <a:rPr lang="el-GR" dirty="0" smtClean="0"/>
              <a:t> οι οποίες περιέχουν 2</a:t>
            </a:r>
            <a:r>
              <a:rPr lang="en-US" dirty="0" smtClean="0"/>
              <a:t> </a:t>
            </a:r>
            <a:r>
              <a:rPr lang="el-GR" dirty="0" smtClean="0"/>
              <a:t> άτομα </a:t>
            </a:r>
            <a:r>
              <a:rPr lang="en-US" dirty="0" smtClean="0"/>
              <a:t>CH </a:t>
            </a:r>
            <a:r>
              <a:rPr lang="el-GR" dirty="0" smtClean="0"/>
              <a:t>στις θέσεις 2 και 5 ενός </a:t>
            </a:r>
            <a:r>
              <a:rPr lang="el-GR" dirty="0" err="1" smtClean="0"/>
              <a:t>βενζολικού</a:t>
            </a:r>
            <a:r>
              <a:rPr lang="el-GR" dirty="0" smtClean="0"/>
              <a:t> δακτυλίου.</a:t>
            </a:r>
            <a:endParaRPr lang="en-US" dirty="0" smtClean="0"/>
          </a:p>
          <a:p>
            <a:r>
              <a:rPr lang="el-GR" dirty="0" smtClean="0"/>
              <a:t>Οι περισσότερες ουσίες της </a:t>
            </a:r>
            <a:r>
              <a:rPr lang="en-US" dirty="0" smtClean="0"/>
              <a:t>2C </a:t>
            </a:r>
            <a:r>
              <a:rPr lang="el-GR" dirty="0" smtClean="0"/>
              <a:t>ομάδας </a:t>
            </a:r>
            <a:r>
              <a:rPr lang="el-GR" dirty="0" err="1" smtClean="0"/>
              <a:t>πρωτοσυντέθηκαν</a:t>
            </a:r>
            <a:r>
              <a:rPr lang="el-GR" dirty="0" smtClean="0"/>
              <a:t> από τον</a:t>
            </a:r>
            <a:r>
              <a:rPr lang="en-US" dirty="0" smtClean="0"/>
              <a:t> </a:t>
            </a:r>
            <a:r>
              <a:rPr lang="en-US" dirty="0" smtClean="0">
                <a:hlinkClick r:id="rId2" tooltip="Alexander Shulgin"/>
              </a:rPr>
              <a:t>Alexander </a:t>
            </a:r>
            <a:r>
              <a:rPr lang="en-US" dirty="0" err="1" smtClean="0">
                <a:hlinkClick r:id="rId2" tooltip="Alexander Shulgin"/>
              </a:rPr>
              <a:t>Shulgin</a:t>
            </a:r>
            <a:r>
              <a:rPr lang="en-US" dirty="0" smtClean="0"/>
              <a:t> </a:t>
            </a:r>
            <a:r>
              <a:rPr lang="el-GR" dirty="0" smtClean="0"/>
              <a:t>και το 1970-1980 και δημοσίευσε  τα ευρήματα του στο βιβλίο </a:t>
            </a:r>
            <a:r>
              <a:rPr lang="en-US" i="1" dirty="0" err="1" smtClean="0">
                <a:hlinkClick r:id="rId3" tooltip="PiHKAL"/>
              </a:rPr>
              <a:t>PiHKAL</a:t>
            </a:r>
            <a:r>
              <a:rPr lang="en-US" dirty="0" smtClean="0"/>
              <a:t> (</a:t>
            </a:r>
            <a:r>
              <a:rPr lang="en-US" i="1" dirty="0" err="1" smtClean="0"/>
              <a:t>Phenethylamines</a:t>
            </a:r>
            <a:r>
              <a:rPr lang="en-US" i="1" dirty="0" smtClean="0"/>
              <a:t> </a:t>
            </a:r>
            <a:r>
              <a:rPr lang="en-US" i="1" dirty="0" err="1" smtClean="0"/>
              <a:t>i</a:t>
            </a:r>
            <a:r>
              <a:rPr lang="en-US" i="1" dirty="0" smtClean="0"/>
              <a:t> Have Known And Loved</a:t>
            </a:r>
            <a:r>
              <a:rPr lang="en-US" dirty="0" smtClean="0"/>
              <a:t>). </a:t>
            </a:r>
            <a:r>
              <a:rPr lang="el-GR" dirty="0" smtClean="0"/>
              <a:t> Ο </a:t>
            </a:r>
            <a:r>
              <a:rPr lang="en-US" dirty="0" err="1" smtClean="0"/>
              <a:t>Shulgin</a:t>
            </a:r>
            <a:r>
              <a:rPr lang="en-US" dirty="0" smtClean="0"/>
              <a:t> </a:t>
            </a:r>
            <a:r>
              <a:rPr lang="el-GR" dirty="0" smtClean="0"/>
              <a:t>επίσης ονόμασε αυτήν την ομάδα ως </a:t>
            </a:r>
            <a:r>
              <a:rPr lang="en-US" dirty="0" smtClean="0"/>
              <a:t> 2C,</a:t>
            </a:r>
            <a:r>
              <a:rPr lang="el-GR" dirty="0" smtClean="0"/>
              <a:t> από τα 2 άτομα άνθρακα μεταξύ του </a:t>
            </a:r>
            <a:r>
              <a:rPr lang="el-GR" dirty="0" err="1" smtClean="0"/>
              <a:t>βενζολικού</a:t>
            </a:r>
            <a:r>
              <a:rPr lang="el-GR" dirty="0" smtClean="0"/>
              <a:t> δακτυλίου και της </a:t>
            </a:r>
            <a:r>
              <a:rPr lang="el-GR" dirty="0" err="1" smtClean="0"/>
              <a:t>αμινοομάδας</a:t>
            </a:r>
            <a:r>
              <a:rPr lang="el-GR" dirty="0" smtClean="0"/>
              <a:t>.</a:t>
            </a:r>
            <a:r>
              <a:rPr lang="en-US" dirty="0" smtClean="0"/>
              <a:t> </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Γενική δομή των 2</a:t>
            </a:r>
            <a:r>
              <a:rPr lang="en-US" dirty="0" smtClean="0"/>
              <a:t>C</a:t>
            </a:r>
            <a:r>
              <a:rPr lang="el-GR" dirty="0" smtClean="0"/>
              <a:t> </a:t>
            </a:r>
            <a:r>
              <a:rPr lang="el-GR" dirty="0" err="1" smtClean="0"/>
              <a:t>Φαινεθυλαμινών</a:t>
            </a:r>
            <a:endParaRPr lang="el-GR" dirty="0"/>
          </a:p>
        </p:txBody>
      </p:sp>
      <p:pic>
        <p:nvPicPr>
          <p:cNvPr id="4" name="3 - Θέση περιεχομένου" descr="175px-2C-general.png"/>
          <p:cNvPicPr>
            <a:picLocks noGrp="1" noChangeAspect="1"/>
          </p:cNvPicPr>
          <p:nvPr>
            <p:ph sz="quarter" idx="1"/>
          </p:nvPr>
        </p:nvPicPr>
        <p:blipFill>
          <a:blip r:embed="rId2" cstate="print"/>
          <a:stretch>
            <a:fillRect/>
          </a:stretch>
        </p:blipFill>
        <p:spPr>
          <a:xfrm>
            <a:off x="1691680" y="1772816"/>
            <a:ext cx="5472608" cy="396044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n-US" dirty="0" smtClean="0"/>
              <a:t>A</a:t>
            </a:r>
            <a:r>
              <a:rPr lang="el-GR" dirty="0" err="1" smtClean="0"/>
              <a:t>υτές</a:t>
            </a:r>
            <a:r>
              <a:rPr lang="el-GR" dirty="0" smtClean="0"/>
              <a:t> οι ουσίες έχουν μια παρόμοια δομή  με το </a:t>
            </a:r>
            <a:r>
              <a:rPr lang="en-US" dirty="0" smtClean="0"/>
              <a:t>MDMA </a:t>
            </a:r>
            <a:r>
              <a:rPr lang="el-GR" dirty="0" smtClean="0"/>
              <a:t> και προκαλούν  ψευδαισθήσεις μέσω την ενεργοποίησης του </a:t>
            </a:r>
            <a:r>
              <a:rPr lang="el-GR" dirty="0" err="1" smtClean="0"/>
              <a:t>σεροτονινεργικού</a:t>
            </a:r>
            <a:r>
              <a:rPr lang="el-GR" dirty="0" smtClean="0"/>
              <a:t> συστήματος.</a:t>
            </a:r>
          </a:p>
          <a:p>
            <a:r>
              <a:rPr lang="en-US" dirty="0" smtClean="0"/>
              <a:t> </a:t>
            </a:r>
            <a:r>
              <a:rPr lang="el-GR" dirty="0" smtClean="0"/>
              <a:t>Η </a:t>
            </a:r>
            <a:r>
              <a:rPr lang="el-GR" dirty="0" err="1" smtClean="0"/>
              <a:t>φαινεθυλαμίνη</a:t>
            </a:r>
            <a:r>
              <a:rPr lang="el-GR" dirty="0" smtClean="0"/>
              <a:t> </a:t>
            </a:r>
            <a:r>
              <a:rPr lang="en-US" dirty="0" smtClean="0"/>
              <a:t> 4-iodo-2,5dimethoxy-N-(2-methoxybenzyl) </a:t>
            </a:r>
            <a:r>
              <a:rPr lang="en-US" dirty="0" err="1" smtClean="0"/>
              <a:t>phenethylamine</a:t>
            </a:r>
            <a:r>
              <a:rPr lang="en-US" dirty="0" smtClean="0"/>
              <a:t> (25I-NBOMe) </a:t>
            </a:r>
            <a:r>
              <a:rPr lang="el-GR" dirty="0" smtClean="0"/>
              <a:t>είναι ένα παράγωγο της </a:t>
            </a:r>
            <a:r>
              <a:rPr lang="en-US" dirty="0" smtClean="0"/>
              <a:t>2C </a:t>
            </a:r>
            <a:r>
              <a:rPr lang="el-GR" dirty="0" smtClean="0"/>
              <a:t>των </a:t>
            </a:r>
            <a:r>
              <a:rPr lang="el-GR" dirty="0" err="1" smtClean="0"/>
              <a:t>φαινεθυλαμινών</a:t>
            </a:r>
            <a:r>
              <a:rPr lang="el-GR" dirty="0" smtClean="0"/>
              <a:t> η οποία έγινε αρκετά δημοφιλής από τον Οκτώβριο  του 2011 όταν πολλές συνθετικές </a:t>
            </a:r>
            <a:r>
              <a:rPr lang="el-GR" dirty="0" err="1" smtClean="0"/>
              <a:t>καθινόνες</a:t>
            </a:r>
            <a:r>
              <a:rPr lang="el-GR" dirty="0" smtClean="0"/>
              <a:t> έγιναν ελεγχόμενες ουσίες στις ΗΠΑ.</a:t>
            </a:r>
            <a:r>
              <a:rPr lang="en-US" dirty="0" smtClean="0"/>
              <a:t> </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n-US" sz="3600" dirty="0" smtClean="0"/>
              <a:t>25I-NBOMe </a:t>
            </a:r>
            <a:r>
              <a:rPr lang="el-GR" sz="3600" dirty="0" smtClean="0"/>
              <a:t>είναι μια ουσία με ισχυρή συγγένεια και έντονη δράση στον </a:t>
            </a:r>
            <a:r>
              <a:rPr lang="en-US" sz="3600" dirty="0" smtClean="0"/>
              <a:t>5HT2a</a:t>
            </a:r>
            <a:r>
              <a:rPr lang="el-GR" sz="3600" dirty="0" smtClean="0"/>
              <a:t> </a:t>
            </a:r>
            <a:r>
              <a:rPr lang="el-GR" sz="3600" dirty="0" err="1" smtClean="0"/>
              <a:t>σεροτονινεργικό</a:t>
            </a:r>
            <a:r>
              <a:rPr lang="el-GR" sz="3600" dirty="0" smtClean="0"/>
              <a:t> </a:t>
            </a:r>
            <a:r>
              <a:rPr lang="en-US" sz="3600" dirty="0" smtClean="0"/>
              <a:t> </a:t>
            </a:r>
            <a:r>
              <a:rPr lang="el-GR" sz="3600" dirty="0" smtClean="0"/>
              <a:t>υποδοχέα ,και η οποία αρχικά χρησιμοποιήθηκε για την μελέτη </a:t>
            </a:r>
            <a:r>
              <a:rPr lang="el-GR" sz="3600" dirty="0" err="1" smtClean="0"/>
              <a:t>του.</a:t>
            </a:r>
            <a:r>
              <a:rPr lang="el-GR" sz="3600" u="sng" dirty="0" err="1" smtClean="0"/>
              <a:t>Παρόμοιες</a:t>
            </a:r>
            <a:r>
              <a:rPr lang="el-GR" sz="3600" u="sng" dirty="0" smtClean="0"/>
              <a:t> ουσίες οι οποίες </a:t>
            </a:r>
            <a:r>
              <a:rPr lang="el-GR" sz="3600" u="sng" dirty="0" err="1" smtClean="0"/>
              <a:t>κυκλοφορησαν</a:t>
            </a:r>
            <a:r>
              <a:rPr lang="el-GR" sz="3600" u="sng" dirty="0" smtClean="0"/>
              <a:t> στην συνέχεια ήταν οι </a:t>
            </a:r>
            <a:r>
              <a:rPr lang="en-US" sz="3600" dirty="0" smtClean="0"/>
              <a:t>  25C-NBOMe and 25B-NBOMe.</a:t>
            </a:r>
            <a:endParaRPr lang="el-GR" sz="3600" dirty="0" smtClean="0"/>
          </a:p>
          <a:p>
            <a:r>
              <a:rPr lang="en-US" dirty="0" smtClean="0"/>
              <a:t/>
            </a:r>
            <a:br>
              <a:rPr lang="en-US" dirty="0" smtClean="0"/>
            </a:b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sz="2800" dirty="0" smtClean="0"/>
              <a:t>Οι αναφερόμενες δράσεις της </a:t>
            </a:r>
            <a:r>
              <a:rPr lang="en-US" sz="2800" dirty="0" smtClean="0"/>
              <a:t> 25I-NBOMe </a:t>
            </a:r>
            <a:r>
              <a:rPr lang="el-GR" sz="2800" dirty="0" smtClean="0"/>
              <a:t>είναι παρόμοιες με τις πρωτότυπες </a:t>
            </a:r>
            <a:r>
              <a:rPr lang="el-GR" sz="2800" dirty="0" err="1" smtClean="0"/>
              <a:t>ψευδαισθησιογόνες</a:t>
            </a:r>
            <a:r>
              <a:rPr lang="el-GR" sz="2800" dirty="0" smtClean="0"/>
              <a:t> που δρουν στο </a:t>
            </a:r>
            <a:r>
              <a:rPr lang="el-GR" sz="2800" dirty="0" err="1" smtClean="0"/>
              <a:t>σεροτονινεργικό</a:t>
            </a:r>
            <a:r>
              <a:rPr lang="el-GR" sz="2800" dirty="0" smtClean="0"/>
              <a:t> σύστημα όπως το </a:t>
            </a:r>
            <a:r>
              <a:rPr lang="el-GR" sz="2800" dirty="0" err="1" smtClean="0"/>
              <a:t>διαιθυλαμίδιο</a:t>
            </a:r>
            <a:r>
              <a:rPr lang="el-GR" sz="2800" dirty="0" smtClean="0"/>
              <a:t> του </a:t>
            </a:r>
            <a:r>
              <a:rPr lang="el-GR" sz="2800" dirty="0" err="1" smtClean="0"/>
              <a:t>λυσεργικού</a:t>
            </a:r>
            <a:r>
              <a:rPr lang="el-GR" sz="2800" dirty="0" smtClean="0"/>
              <a:t> οξέος και την </a:t>
            </a:r>
            <a:r>
              <a:rPr lang="el-GR" sz="2800" dirty="0" err="1" smtClean="0"/>
              <a:t>ψιλοκυβίνη</a:t>
            </a:r>
            <a:r>
              <a:rPr lang="en-US" sz="2800" dirty="0" smtClean="0"/>
              <a:t>. </a:t>
            </a:r>
            <a:r>
              <a:rPr lang="el-GR" sz="2800" dirty="0" smtClean="0"/>
              <a:t>Οι χρήστες  αναφέρουν ψευδαισθήσεις με ποικίλου βαθμού διέγερση καθώς και συμπτώματα </a:t>
            </a:r>
            <a:r>
              <a:rPr lang="el-GR" sz="2800" dirty="0" err="1" smtClean="0"/>
              <a:t>αποπροσωποποίησης.Σε</a:t>
            </a:r>
            <a:r>
              <a:rPr lang="el-GR" sz="2800" dirty="0" smtClean="0"/>
              <a:t> αντίθεση με τα πρωτότυπα </a:t>
            </a:r>
            <a:r>
              <a:rPr lang="el-GR" sz="2800" dirty="0" err="1" smtClean="0"/>
              <a:t>ψευδιασθησιογόνα</a:t>
            </a:r>
            <a:r>
              <a:rPr lang="el-GR" sz="2800" dirty="0" smtClean="0"/>
              <a:t> </a:t>
            </a:r>
            <a:r>
              <a:rPr lang="en-US" sz="2800" dirty="0" smtClean="0"/>
              <a:t> 442 </a:t>
            </a:r>
            <a:r>
              <a:rPr lang="el-GR" sz="2800" dirty="0" smtClean="0"/>
              <a:t> χρήστες  σε  διαδικτυακή έρευνα ανέφεραν ότι η 251 –</a:t>
            </a:r>
            <a:r>
              <a:rPr lang="en-US" sz="2800" dirty="0" err="1" smtClean="0"/>
              <a:t>NBOMe</a:t>
            </a:r>
            <a:r>
              <a:rPr lang="en-US" sz="2800" dirty="0" smtClean="0"/>
              <a:t> </a:t>
            </a:r>
            <a:r>
              <a:rPr lang="el-GR" sz="2800" dirty="0" smtClean="0"/>
              <a:t>είχε μεγαλύτερη κατασταλτική δράση παρά διεγερτική και ήταν προτιμότερη η χρήση της σε σχέση με το κόστος της.</a:t>
            </a:r>
            <a:r>
              <a:rPr lang="en-US" sz="2800" dirty="0" smtClean="0"/>
              <a:t> </a:t>
            </a:r>
            <a:r>
              <a:rPr lang="en-US" sz="2800" b="1" dirty="0" smtClean="0"/>
              <a:t>Weaver MF, </a:t>
            </a:r>
            <a:r>
              <a:rPr lang="en-US" sz="2800" b="1" dirty="0" err="1" smtClean="0"/>
              <a:t>Schnoll</a:t>
            </a:r>
            <a:r>
              <a:rPr lang="en-US" sz="2800" b="1" dirty="0" smtClean="0"/>
              <a:t> SH. Hallucinogens and club drugs. In: </a:t>
            </a:r>
            <a:r>
              <a:rPr lang="en-US" sz="2800" b="1" dirty="0" err="1" smtClean="0"/>
              <a:t>Galanter</a:t>
            </a:r>
            <a:r>
              <a:rPr lang="en-US" sz="2800" b="1" dirty="0" smtClean="0"/>
              <a:t> M, </a:t>
            </a:r>
            <a:r>
              <a:rPr lang="en-US" sz="2800" b="1" dirty="0" err="1" smtClean="0"/>
              <a:t>Kleber</a:t>
            </a:r>
            <a:r>
              <a:rPr lang="en-US" sz="2800" b="1" dirty="0" smtClean="0"/>
              <a:t> HD, editors. In The American Psychiatric Publishing Textbook of Substance Abuse Treatment. 4th ed. Washington, DC: American Psychiatric Press; 2008. p. 191–200. </a:t>
            </a:r>
            <a:r>
              <a:rPr lang="en-US" dirty="0" smtClean="0"/>
              <a:t/>
            </a:r>
            <a:br>
              <a:rPr lang="en-US" dirty="0" smtClean="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idx="4294967295"/>
          </p:nvPr>
        </p:nvSpPr>
        <p:spPr>
          <a:xfrm>
            <a:off x="1331640" y="548680"/>
            <a:ext cx="6908800" cy="1152128"/>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defRPr/>
            </a:pPr>
            <a:r>
              <a:rPr lang="el-GR" altLang="en-US" sz="3600" dirty="0" smtClean="0"/>
              <a:t>             Ιστορική αναδρομή</a:t>
            </a:r>
            <a:endParaRPr lang="en-US" altLang="en-US" sz="3600" dirty="0" smtClean="0"/>
          </a:p>
        </p:txBody>
      </p:sp>
      <p:sp>
        <p:nvSpPr>
          <p:cNvPr id="958467" name="Rectangle 3"/>
          <p:cNvSpPr>
            <a:spLocks noGrp="1" noChangeArrowheads="1"/>
          </p:cNvSpPr>
          <p:nvPr>
            <p:ph type="body" idx="4294967295"/>
          </p:nvPr>
        </p:nvSpPr>
        <p:spPr>
          <a:xfrm>
            <a:off x="827584" y="1828801"/>
            <a:ext cx="7992888" cy="4192487"/>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fontScale="70000" lnSpcReduction="20000"/>
          </a:bodyPr>
          <a:lstStyle/>
          <a:p>
            <a:pPr>
              <a:defRPr/>
            </a:pPr>
            <a:r>
              <a:rPr lang="el-GR" dirty="0" smtClean="0"/>
              <a:t>Στις αρχές του 18ου αιώνα στη Γερμανία, ο φαρμακοποιός </a:t>
            </a:r>
            <a:r>
              <a:rPr lang="el-GR" dirty="0" err="1" smtClean="0"/>
              <a:t>Friedrich</a:t>
            </a:r>
            <a:r>
              <a:rPr lang="el-GR" dirty="0" smtClean="0"/>
              <a:t> </a:t>
            </a:r>
            <a:r>
              <a:rPr lang="el-GR" dirty="0" err="1" smtClean="0"/>
              <a:t>Wilhelm</a:t>
            </a:r>
            <a:r>
              <a:rPr lang="el-GR" dirty="0" smtClean="0"/>
              <a:t> </a:t>
            </a:r>
            <a:r>
              <a:rPr lang="el-GR" dirty="0" err="1" smtClean="0"/>
              <a:t>Adam</a:t>
            </a:r>
            <a:r>
              <a:rPr lang="el-GR" dirty="0" smtClean="0"/>
              <a:t> </a:t>
            </a:r>
            <a:r>
              <a:rPr lang="el-GR" dirty="0" err="1" smtClean="0"/>
              <a:t>Sertürner</a:t>
            </a:r>
            <a:r>
              <a:rPr lang="el-GR" dirty="0" smtClean="0"/>
              <a:t> κατάφερε να απομονώσει ένα συστατικό του οπίου, που το ονόμασε «μορφίνη» από τον Μορφέα, θεό των ονείρων στην αρχαία Ελλάδα. Η χρήση της μορφίνης άρχισε να διαδίδεται το 1853. </a:t>
            </a:r>
            <a:endParaRPr lang="en-US" altLang="en-US" dirty="0" smtClean="0">
              <a:effectLst/>
            </a:endParaRPr>
          </a:p>
          <a:p>
            <a:pPr>
              <a:defRPr/>
            </a:pPr>
            <a:r>
              <a:rPr lang="el-GR" dirty="0" smtClean="0"/>
              <a:t> Κατά τη διάρκεια του 1898, επιστήμονες χρησιμοποίησαν το όπιο για να δημιουργήσουν ένα δυνατότερο παράγωγο, την ηρωίνη</a:t>
            </a:r>
            <a:endParaRPr lang="en-US" altLang="en-US" dirty="0" smtClean="0">
              <a:effectLst/>
            </a:endParaRPr>
          </a:p>
          <a:p>
            <a:pPr>
              <a:defRPr/>
            </a:pPr>
            <a:r>
              <a:rPr lang="en-US" b="1" dirty="0" smtClean="0">
                <a:hlinkClick r:id="rId3" tooltip="16 Νοεμβρίου"/>
              </a:rPr>
              <a:t>LSD  </a:t>
            </a:r>
            <a:r>
              <a:rPr lang="el-GR" dirty="0" smtClean="0">
                <a:hlinkClick r:id="rId3" tooltip="16 Νοεμβρίου"/>
              </a:rPr>
              <a:t>παρασκευάστηκε πρώτη φορά στις</a:t>
            </a:r>
            <a:r>
              <a:rPr lang="en-US" dirty="0" smtClean="0">
                <a:hlinkClick r:id="rId3" tooltip="16 Νοεμβρίου"/>
              </a:rPr>
              <a:t>  </a:t>
            </a:r>
            <a:r>
              <a:rPr lang="el-GR" dirty="0" smtClean="0">
                <a:hlinkClick r:id="rId3" tooltip="16 Νοεμβρίου"/>
              </a:rPr>
              <a:t>16 Νοεμβρίου</a:t>
            </a:r>
            <a:r>
              <a:rPr lang="el-GR" dirty="0" smtClean="0"/>
              <a:t> </a:t>
            </a:r>
            <a:r>
              <a:rPr lang="el-GR" dirty="0" smtClean="0">
                <a:hlinkClick r:id="rId4" tooltip="1938"/>
              </a:rPr>
              <a:t>1938</a:t>
            </a:r>
            <a:r>
              <a:rPr lang="el-GR" dirty="0" smtClean="0"/>
              <a:t> από τον Ελβετό </a:t>
            </a:r>
            <a:r>
              <a:rPr lang="el-GR" dirty="0" smtClean="0">
                <a:hlinkClick r:id="rId5" tooltip="Χημεία"/>
              </a:rPr>
              <a:t>χημικό</a:t>
            </a:r>
            <a:r>
              <a:rPr lang="el-GR" dirty="0" smtClean="0"/>
              <a:t> </a:t>
            </a:r>
            <a:r>
              <a:rPr lang="el-GR" dirty="0" err="1" smtClean="0">
                <a:hlinkClick r:id="rId6" tooltip="Άλμπερτ Χόφμαν"/>
              </a:rPr>
              <a:t>Άλμπερτ</a:t>
            </a:r>
            <a:r>
              <a:rPr lang="el-GR" dirty="0" smtClean="0">
                <a:hlinkClick r:id="rId6" tooltip="Άλμπερτ Χόφμαν"/>
              </a:rPr>
              <a:t> Χόφμαν</a:t>
            </a:r>
            <a:r>
              <a:rPr lang="el-GR" dirty="0" smtClean="0"/>
              <a:t>, στα εργαστήρια της φαρμακευτικής εταιρείας </a:t>
            </a:r>
            <a:r>
              <a:rPr lang="el-GR" i="1" dirty="0" err="1" smtClean="0"/>
              <a:t>Sandoz</a:t>
            </a:r>
            <a:r>
              <a:rPr lang="el-GR" dirty="0" smtClean="0"/>
              <a:t>, στη Βασιλεία, στα πλαίσια ενός γενικού ερευνητικού προγράμματος για τη μελέτη της ιατρικής χρήσης θεραπευτικών </a:t>
            </a:r>
            <a:r>
              <a:rPr lang="el-GR" dirty="0" smtClean="0">
                <a:hlinkClick r:id="rId7" tooltip="Βότανο"/>
              </a:rPr>
              <a:t>βοτάνων</a:t>
            </a:r>
            <a:r>
              <a:rPr lang="el-GR" dirty="0" smtClean="0"/>
              <a:t>.</a:t>
            </a:r>
          </a:p>
          <a:p>
            <a:pPr>
              <a:defRPr/>
            </a:pPr>
            <a:r>
              <a:rPr lang="el-GR" dirty="0" smtClean="0"/>
              <a:t>Κατά τη δεκαετία του 1960, η χρήση του LSD υπήρξε ιδιαίτερα διαδεδομένη και συνδέθηκε κυρίως με το κίνημα των </a:t>
            </a:r>
            <a:r>
              <a:rPr lang="el-GR" dirty="0" smtClean="0">
                <a:hlinkClick r:id="rId8" tooltip="Χίπις"/>
              </a:rPr>
              <a:t>χίπις</a:t>
            </a:r>
            <a:r>
              <a:rPr lang="el-GR" dirty="0" smtClean="0"/>
              <a:t> στις </a:t>
            </a:r>
            <a:r>
              <a:rPr lang="el-GR" dirty="0" smtClean="0">
                <a:hlinkClick r:id="rId9" tooltip="Ηνωμένες Πολιτείες"/>
              </a:rPr>
              <a:t>Ηνωμένες Πολιτείες</a:t>
            </a:r>
            <a:r>
              <a:rPr lang="el-GR" dirty="0" smtClean="0"/>
              <a:t> και στη δυτική </a:t>
            </a:r>
            <a:r>
              <a:rPr lang="el-GR" dirty="0" smtClean="0">
                <a:hlinkClick r:id="rId10" tooltip="Ευρώπη"/>
              </a:rPr>
              <a:t>Ευρώπη</a:t>
            </a:r>
            <a:r>
              <a:rPr lang="el-GR" dirty="0" smtClean="0"/>
              <a:t>, αποτελώντας σύμβολο της ψυχεδελικής κουλτούρας της εποχής.</a:t>
            </a:r>
            <a:endParaRPr lang="en-US" altLang="en-US" dirty="0" smtClean="0">
              <a:effectLst/>
            </a:endParaRPr>
          </a:p>
          <a:p>
            <a:pPr>
              <a:defRPr/>
            </a:pPr>
            <a:endParaRPr lang="en-US" altLang="en-US" dirty="0" smtClean="0">
              <a:effectLst/>
            </a:endParaRPr>
          </a:p>
          <a:p>
            <a:pPr>
              <a:defRPr/>
            </a:pPr>
            <a:endParaRPr lang="en-US" altLang="en-US" sz="2200" dirty="0" smtClean="0">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pPr algn="just"/>
            <a:r>
              <a:rPr lang="el-GR" dirty="0" smtClean="0"/>
              <a:t>Επιπρόσθετα από τις αναμενόμενες οπτικές και ακουστικές ψευδαισθήσεις ,πολλοί χρήστες παρουσιάζουν ψυχιατρική συμπτωματολογία για την οποία χρειάζονται ιατρική παρέμβαση.</a:t>
            </a:r>
            <a:r>
              <a:rPr lang="en-US" dirty="0" smtClean="0"/>
              <a:t> </a:t>
            </a:r>
            <a:r>
              <a:rPr lang="el-GR" dirty="0" smtClean="0"/>
              <a:t>Συγκεκριμένα μπορεί να παρουσιάσουν διέγερση ,ντελίριο, επιθετική συμπεριφορά ,παράνοια ,δυσφορία  σοβαρή σύγχυση και αυτοκαταστροφική συμπεριφορά. Επίσης μπορεί να παρουσιάσουν ένα σοβαρό σύνδρομο έντονης διέγερσης με επιθετικότητα και απρόβλεπτη συμπεριφορά.</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fontScale="85000" lnSpcReduction="10000"/>
          </a:bodyPr>
          <a:lstStyle/>
          <a:p>
            <a:r>
              <a:rPr lang="el-GR" dirty="0" smtClean="0"/>
              <a:t>Στη χώρα μας τα τελευταία χρόνια ο αριθμός των νέων ουσιών που εντοπίζονται έχει αυξηθεί. Αυτές οι ουσίες ανήκουν κυρίως σε δύο μεγάλες χημικές ομάδες, τα παράγωγα συνθετικών </a:t>
            </a:r>
            <a:r>
              <a:rPr lang="el-GR" dirty="0" err="1" smtClean="0"/>
              <a:t>καθινόνων</a:t>
            </a:r>
            <a:r>
              <a:rPr lang="el-GR" dirty="0" smtClean="0"/>
              <a:t> που έχουν διεγερτική δράση και οι συνθετικοί αγωνιστές υποδοχέων </a:t>
            </a:r>
            <a:r>
              <a:rPr lang="el-GR" dirty="0" err="1" smtClean="0"/>
              <a:t>κανναβινοειδών</a:t>
            </a:r>
            <a:r>
              <a:rPr lang="el-GR" dirty="0" smtClean="0"/>
              <a:t> (συνθετικά </a:t>
            </a:r>
            <a:r>
              <a:rPr lang="el-GR" dirty="0" err="1" smtClean="0"/>
              <a:t>κανναβινοειδή</a:t>
            </a:r>
            <a:r>
              <a:rPr lang="el-GR" dirty="0" smtClean="0"/>
              <a:t>) που μιμούνται τις επιδράσεις της δέλτα-9- </a:t>
            </a:r>
            <a:r>
              <a:rPr lang="el-GR" dirty="0" err="1" smtClean="0"/>
              <a:t>τετραϋδροκανναβινόλης</a:t>
            </a:r>
            <a:r>
              <a:rPr lang="el-GR" dirty="0" smtClean="0"/>
              <a:t> (THC), το βασικό δραστικό συστατικό της κάνναβης. Κατά τη χρονική περίοδο 2011-2016 </a:t>
            </a:r>
            <a:r>
              <a:rPr lang="el-GR" dirty="0" err="1" smtClean="0"/>
              <a:t>ταυτοποιήθηκαν</a:t>
            </a:r>
            <a:r>
              <a:rPr lang="el-GR" dirty="0" smtClean="0"/>
              <a:t> για πρώτη φορά στην Ελλάδα 62 νέες </a:t>
            </a:r>
            <a:r>
              <a:rPr lang="el-GR" dirty="0" err="1" smtClean="0"/>
              <a:t>ψυχοδραστικές</a:t>
            </a:r>
            <a:r>
              <a:rPr lang="el-GR" dirty="0" smtClean="0"/>
              <a:t> ουσίες, εκ των οποίων οι είκοσι πέντε (Ν=25) αφορούν συνθετικά </a:t>
            </a:r>
            <a:r>
              <a:rPr lang="el-GR" dirty="0" err="1" smtClean="0"/>
              <a:t>κανναβινοειδή</a:t>
            </a:r>
            <a:r>
              <a:rPr lang="el-GR" dirty="0" smtClean="0"/>
              <a:t>, οι δέκα επτά (Ν=17) παράγωγα συνθετικών </a:t>
            </a:r>
            <a:r>
              <a:rPr lang="el-GR" dirty="0" err="1" smtClean="0"/>
              <a:t>καθινόνων</a:t>
            </a:r>
            <a:r>
              <a:rPr lang="el-GR" dirty="0" smtClean="0"/>
              <a:t> και οι οκτώ (Ν=8) </a:t>
            </a:r>
            <a:r>
              <a:rPr lang="el-GR" dirty="0" err="1" smtClean="0"/>
              <a:t>φαιναιθυλαμίνες</a:t>
            </a:r>
            <a:r>
              <a:rPr lang="el-GR" dirty="0" smtClean="0"/>
              <a:t> (με διεγερτική, </a:t>
            </a:r>
            <a:r>
              <a:rPr lang="el-GR" dirty="0" err="1" smtClean="0"/>
              <a:t>εντακτογόνα</a:t>
            </a:r>
            <a:r>
              <a:rPr lang="el-GR" dirty="0" smtClean="0"/>
              <a:t> και παραισθησιογόνα δράση)</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Σύμφωνα με τα διαθέσιμα στοιχεία, κατά την περίοδο 2011-2016 αναφέρθηκαν δεκατρία επείγοντα περιστατικά που συνδέθηκαν με τη χρήση νέων </a:t>
            </a:r>
            <a:r>
              <a:rPr lang="el-GR" dirty="0" err="1" smtClean="0"/>
              <a:t>ψυχοδραστικών</a:t>
            </a:r>
            <a:r>
              <a:rPr lang="el-GR" dirty="0" smtClean="0"/>
              <a:t> ουσιών, έντεκα αφορούσαν </a:t>
            </a:r>
            <a:r>
              <a:rPr lang="el-GR" dirty="0" err="1" smtClean="0"/>
              <a:t>τοξικώσεις</a:t>
            </a:r>
            <a:r>
              <a:rPr lang="el-GR" dirty="0" smtClean="0"/>
              <a:t> και δύο θανάτους. Τρεις </a:t>
            </a:r>
            <a:r>
              <a:rPr lang="el-GR" dirty="0" err="1" smtClean="0"/>
              <a:t>τοξικώσεις</a:t>
            </a:r>
            <a:r>
              <a:rPr lang="el-GR" dirty="0" smtClean="0"/>
              <a:t> και ένας θάνατος σχετίστηκαν με τη χρήση </a:t>
            </a:r>
            <a:r>
              <a:rPr lang="el-GR" dirty="0" err="1" smtClean="0"/>
              <a:t>καθινόνων</a:t>
            </a:r>
            <a:r>
              <a:rPr lang="el-GR" dirty="0" smtClean="0"/>
              <a:t> (MDPV, </a:t>
            </a:r>
            <a:r>
              <a:rPr lang="el-GR" dirty="0" err="1" smtClean="0"/>
              <a:t>alpha</a:t>
            </a:r>
            <a:r>
              <a:rPr lang="el-GR" dirty="0" smtClean="0"/>
              <a:t>-PVP, </a:t>
            </a:r>
            <a:r>
              <a:rPr lang="el-GR" dirty="0" err="1" smtClean="0"/>
              <a:t>Pentedrone</a:t>
            </a:r>
            <a:r>
              <a:rPr lang="el-GR" dirty="0" smtClean="0"/>
              <a:t>, </a:t>
            </a:r>
            <a:r>
              <a:rPr lang="el-GR" dirty="0" err="1" smtClean="0"/>
              <a:t>Mephedrone</a:t>
            </a:r>
            <a:r>
              <a:rPr lang="el-GR" dirty="0" smtClean="0"/>
              <a:t>), τέσσερις </a:t>
            </a:r>
            <a:r>
              <a:rPr lang="el-GR" dirty="0" err="1" smtClean="0"/>
              <a:t>τοξικώσεις</a:t>
            </a:r>
            <a:r>
              <a:rPr lang="el-GR" dirty="0" smtClean="0"/>
              <a:t> με τη χρήση GHB/GBL, μία </a:t>
            </a:r>
            <a:r>
              <a:rPr lang="el-GR" dirty="0" err="1" smtClean="0"/>
              <a:t>τοξίκωση</a:t>
            </a:r>
            <a:r>
              <a:rPr lang="el-GR" dirty="0" smtClean="0"/>
              <a:t> και ένας θάνατος με τη χρήση συνθετικών </a:t>
            </a:r>
            <a:r>
              <a:rPr lang="el-GR" dirty="0" err="1" smtClean="0"/>
              <a:t>κανναβινοειδών</a:t>
            </a:r>
            <a:r>
              <a:rPr lang="el-GR" dirty="0" smtClean="0"/>
              <a:t> (JWH-122, JWH-210, JWH-250 –ο θάνατος σχετίστηκε επίσης και με τη χρήση </a:t>
            </a:r>
            <a:r>
              <a:rPr lang="el-GR" dirty="0" err="1" smtClean="0"/>
              <a:t>οπιοειδών</a:t>
            </a:r>
            <a:r>
              <a:rPr lang="el-GR" dirty="0" smtClean="0"/>
              <a:t>, </a:t>
            </a:r>
            <a:r>
              <a:rPr lang="el-GR" dirty="0" err="1" smtClean="0"/>
              <a:t>βενζοδιαζεπινών</a:t>
            </a:r>
            <a:r>
              <a:rPr lang="el-GR" dirty="0" smtClean="0"/>
              <a:t> και κάνναβης) και μία </a:t>
            </a:r>
            <a:r>
              <a:rPr lang="el-GR" dirty="0" err="1" smtClean="0"/>
              <a:t>τοξίκωση</a:t>
            </a:r>
            <a:r>
              <a:rPr lang="el-GR" dirty="0" smtClean="0"/>
              <a:t> με τη χρήση της ουσίας </a:t>
            </a:r>
            <a:r>
              <a:rPr lang="el-GR" dirty="0" err="1" smtClean="0"/>
              <a:t>Salvia</a:t>
            </a:r>
            <a:r>
              <a:rPr lang="el-GR" dirty="0" smtClean="0"/>
              <a:t> </a:t>
            </a:r>
            <a:r>
              <a:rPr lang="el-GR" dirty="0" err="1" smtClean="0"/>
              <a:t>divinorum</a:t>
            </a:r>
            <a:r>
              <a:rPr lang="el-GR" dirty="0" smtClean="0"/>
              <a:t>.</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Το 2016 </a:t>
            </a:r>
            <a:r>
              <a:rPr lang="el-GR" dirty="0" err="1" smtClean="0"/>
              <a:t>ταυτοποιήθηκαν</a:t>
            </a:r>
            <a:r>
              <a:rPr lang="el-GR" dirty="0" smtClean="0"/>
              <a:t> στη χώρα μας 23 νέες </a:t>
            </a:r>
            <a:r>
              <a:rPr lang="el-GR" dirty="0" err="1" smtClean="0"/>
              <a:t>ψυχοδραστικές</a:t>
            </a:r>
            <a:r>
              <a:rPr lang="el-GR" dirty="0" smtClean="0"/>
              <a:t> ουσίες, εκ των οποίων οι εννέα (Ν=9) αφορούν συνθετικά </a:t>
            </a:r>
            <a:r>
              <a:rPr lang="el-GR" dirty="0" err="1" smtClean="0"/>
              <a:t>κανναβινοειδή</a:t>
            </a:r>
            <a:r>
              <a:rPr lang="el-GR" dirty="0" smtClean="0"/>
              <a:t>, οι πέντε (Ν=5) παράγωγα συνθετικών </a:t>
            </a:r>
            <a:r>
              <a:rPr lang="el-GR" dirty="0" err="1" smtClean="0"/>
              <a:t>καθινόνων</a:t>
            </a:r>
            <a:r>
              <a:rPr lang="el-GR" dirty="0" smtClean="0"/>
              <a:t> και οι τρεις (Ν=3) </a:t>
            </a:r>
            <a:r>
              <a:rPr lang="el-GR" dirty="0" err="1" smtClean="0"/>
              <a:t>φαιναιθυλαμίνες</a:t>
            </a:r>
            <a:r>
              <a:rPr lang="el-GR" dirty="0" smtClean="0"/>
              <a:t> </a:t>
            </a:r>
            <a:endParaRPr lang="en-US" dirty="0" smtClean="0"/>
          </a:p>
          <a:p>
            <a:r>
              <a:rPr lang="el-GR" dirty="0" smtClean="0"/>
              <a:t>Ο αριθμός των νέων </a:t>
            </a:r>
            <a:r>
              <a:rPr lang="el-GR" dirty="0" err="1" smtClean="0"/>
              <a:t>ψυχοδραστικών</a:t>
            </a:r>
            <a:r>
              <a:rPr lang="el-GR" dirty="0" smtClean="0"/>
              <a:t> ουσιών που εντοπίζονται στη χώρα μας τα τελευταία δύο έτη είναι συνεχώς αυξανόμενος (2015:17, 2016:24) και σημαντικά μεγαλύτερος σε σχέση με τα προηγούμενα έτη (2012:8, 2013:6, 2014:5).</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71600" y="1700808"/>
            <a:ext cx="7632848" cy="41764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err="1" smtClean="0"/>
              <a:t>To</a:t>
            </a:r>
            <a:r>
              <a:rPr lang="el-GR" dirty="0" smtClean="0"/>
              <a:t> 2016, παρατηρείται μείωση στις κατασχεθείσες ποσότητες συνθετικών </a:t>
            </a:r>
            <a:r>
              <a:rPr lang="el-GR" dirty="0" err="1" smtClean="0"/>
              <a:t>κανναβινοειδών</a:t>
            </a:r>
            <a:r>
              <a:rPr lang="el-GR" dirty="0" smtClean="0"/>
              <a:t> και </a:t>
            </a:r>
            <a:r>
              <a:rPr lang="el-GR" dirty="0" err="1" smtClean="0"/>
              <a:t>καθινόνων</a:t>
            </a:r>
            <a:r>
              <a:rPr lang="el-GR" dirty="0" smtClean="0"/>
              <a:t> σε σχέση με το 2015 επειδή δεν πραγματοποιήθηκαν μεγάλες κατασχέσεις στη διάρκεια του έτους αναφοράς </a:t>
            </a:r>
            <a:r>
              <a:rPr lang="en-US" dirty="0" smtClean="0"/>
              <a:t>.</a:t>
            </a:r>
            <a:r>
              <a:rPr lang="el-GR" dirty="0" smtClean="0"/>
              <a:t> Σύμφωνα με τα στοιχεία, η χρήση νέων </a:t>
            </a:r>
            <a:r>
              <a:rPr lang="el-GR" dirty="0" err="1" smtClean="0"/>
              <a:t>ψυχοδραστικών</a:t>
            </a:r>
            <a:r>
              <a:rPr lang="el-GR" dirty="0" smtClean="0"/>
              <a:t> ουσιών φαίνεται να αφορά περισσότερο νέους σε ηλικία χρήστες ναρκωτικών που κάνουν χρήση κάνναβης ή/και διεγερτικών και λιγότερο χρήση ηρωίνης. </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Κατά το έτος αναφοράς συνέβησαν επίσης τα εξής: Εντοπίστηκαν τέσσερα (Ν=4) καταστήματα τα οποία πουλούσαν προϊόντα που περιείχαν συνθετικά </a:t>
            </a:r>
            <a:r>
              <a:rPr lang="el-GR" dirty="0" err="1" smtClean="0"/>
              <a:t>κανναβινοειδή</a:t>
            </a:r>
            <a:r>
              <a:rPr lang="el-GR" dirty="0" smtClean="0"/>
              <a:t> στη Θεσσαλονίκη και ο Εθνικός Οργανισμός Φαρμάκων εξέδωσε δύο αποφάσεις για την ανάκληση των συγκεκριμένων προϊόντων. Η Ελλάδα ήταν το πρώτο κράτος μέλος της Ευρωπαϊκής Ένωσης στο οποίο </a:t>
            </a:r>
            <a:r>
              <a:rPr lang="el-GR" dirty="0" err="1" smtClean="0"/>
              <a:t>ταυτοποιήθηκε</a:t>
            </a:r>
            <a:r>
              <a:rPr lang="el-GR" dirty="0" smtClean="0"/>
              <a:t> για πρώτη φορά κατά το έτος αναφοράς η νέα </a:t>
            </a:r>
            <a:r>
              <a:rPr lang="el-GR" dirty="0" err="1" smtClean="0"/>
              <a:t>φαιναιθυλαμίνη</a:t>
            </a:r>
            <a:r>
              <a:rPr lang="el-GR" dirty="0" smtClean="0"/>
              <a:t> 1-phenethyl-4-hydroxypiperidine. Στη χώρα μας πραγματοποιήθηκε μία πολύ μεγάλη κατάσχεση δισκίων (26.150.000) που περιείχαν το συνθετικό </a:t>
            </a:r>
            <a:r>
              <a:rPr lang="el-GR" dirty="0" err="1" smtClean="0"/>
              <a:t>οπιοειδές</a:t>
            </a:r>
            <a:r>
              <a:rPr lang="el-GR" dirty="0" smtClean="0"/>
              <a:t> </a:t>
            </a:r>
            <a:r>
              <a:rPr lang="el-GR" dirty="0" err="1" smtClean="0"/>
              <a:t>τραμαδόλη</a:t>
            </a:r>
            <a:r>
              <a:rPr lang="el-GR" dirty="0" smtClean="0"/>
              <a:t>. Το φορτίο με τα δισκία αυτά προέρχονταν από την Ινδία με προορισμό τη Λιβύη. </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323528" y="1628800"/>
            <a:ext cx="8555580" cy="396999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Κλινικά περιστατικά</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Άνδρας  33 ετών σε πρόγραμμα υποκατάστασης  με </a:t>
            </a:r>
            <a:r>
              <a:rPr lang="el-GR" dirty="0" err="1" smtClean="0"/>
              <a:t>βουπρενορφίνη</a:t>
            </a:r>
            <a:r>
              <a:rPr lang="el-GR" dirty="0" smtClean="0"/>
              <a:t> αναφέρει χρήση </a:t>
            </a:r>
            <a:r>
              <a:rPr lang="el-GR" dirty="0" err="1" smtClean="0"/>
              <a:t>κανναβινοειδών</a:t>
            </a:r>
            <a:r>
              <a:rPr lang="el-GR" dirty="0" smtClean="0"/>
              <a:t> σε κοινωνικό πλαίσιο.</a:t>
            </a:r>
          </a:p>
          <a:p>
            <a:r>
              <a:rPr lang="el-GR" dirty="0" smtClean="0"/>
              <a:t>Ανέφερε ότι την κάνναβη την είχαν προμηθευτεί μέσω διαδικτύου .</a:t>
            </a:r>
          </a:p>
          <a:p>
            <a:r>
              <a:rPr lang="el-GR" dirty="0" smtClean="0"/>
              <a:t>Περιέγραψε ότι το συγκεκριμένο δείγμα κατά την χρήση  δεν είχε την χαρακτηριστική οσμή της κάνναβης .</a:t>
            </a:r>
          </a:p>
          <a:p>
            <a:r>
              <a:rPr lang="el-GR" dirty="0" smtClean="0"/>
              <a:t>Μετά από 4 ώρες από την χρήση άρχισε να νιώθει έντονη ανησυχία ,άγχος ,δυσκολία προσανατολισμού στον χώρο και στον χρόνο.</a:t>
            </a:r>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Για τις επόμενες 24 ώρες ανέφερε κενά μνήμης ,περιπλανιόταν  στην Αθήνα χωρίς  συγκεκριμένο σκοπό και σε κατάσταση σύγχυσης .</a:t>
            </a:r>
          </a:p>
          <a:p>
            <a:r>
              <a:rPr lang="el-GR" dirty="0" smtClean="0"/>
              <a:t>Την άλλη μέρα κατάφερε να επιστρέψει στο σπίτι και για 2 ημέρες ήταν σε κατάσταση λήθαργου.</a:t>
            </a:r>
          </a:p>
          <a:p>
            <a:r>
              <a:rPr lang="el-GR" dirty="0" smtClean="0"/>
              <a:t>Σε τοξικολογική εξέταση 4 ημέρες μετά το επεισόδιο υπήρχαν ίχνη κάνναβης(</a:t>
            </a:r>
            <a:r>
              <a:rPr lang="en-US" dirty="0" smtClean="0"/>
              <a:t> </a:t>
            </a:r>
            <a:r>
              <a:rPr lang="el-GR" dirty="0" smtClean="0"/>
              <a:t>χαμηλή συγκέντρωση) που δεν δικαιολογούνταν από την πρόσφατη χρήση.</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692696"/>
            <a:ext cx="8820472" cy="5016758"/>
          </a:xfrm>
          <a:prstGeom prst="rect">
            <a:avLst/>
          </a:prstGeom>
        </p:spPr>
        <p:txBody>
          <a:bodyPr wrap="square">
            <a:spAutoFit/>
          </a:bodyPr>
          <a:lstStyle/>
          <a:p>
            <a:pPr algn="just">
              <a:buFont typeface="Courier New" pitchFamily="49" charset="0"/>
              <a:buChar char="o"/>
              <a:defRPr/>
            </a:pPr>
            <a:r>
              <a:rPr lang="el-GR" sz="2800" dirty="0" smtClean="0"/>
              <a:t>Η </a:t>
            </a:r>
            <a:r>
              <a:rPr lang="el-GR" sz="2800" dirty="0" err="1" smtClean="0"/>
              <a:t>φαιντανύλη</a:t>
            </a:r>
            <a:r>
              <a:rPr lang="el-GR" sz="2800" dirty="0" smtClean="0"/>
              <a:t> (</a:t>
            </a:r>
            <a:r>
              <a:rPr lang="el-GR" sz="2800" dirty="0" err="1" smtClean="0"/>
              <a:t>Fentanyl</a:t>
            </a:r>
            <a:r>
              <a:rPr lang="el-GR" sz="2800" dirty="0" smtClean="0"/>
              <a:t>) είναι ένα συνθετικό αναλγητικό .Παρασκευάστηκε πρώτη φορά στο Βέλγιο, στα τέλη της δεκαετίας του 1950. Στις αρχές της δεκαετίας του 1980, έγιναν απόπειρες από παράνομους φαρμακοποιούς να παρασκευάσουν αντίστοιχα σκευάσματα με αυτά της </a:t>
            </a:r>
            <a:r>
              <a:rPr lang="el-GR" sz="2800" dirty="0" err="1" smtClean="0"/>
              <a:t>φαιντανύλης</a:t>
            </a:r>
            <a:r>
              <a:rPr lang="el-GR" sz="2800" dirty="0" smtClean="0"/>
              <a:t>, που θα ήταν «σχεδιασμένα» χημικά με τέτοιο τρόπο, ώστε να μην ανιχνεύονται στον έλεγχο των παράνομων ναρκωτικών</a:t>
            </a:r>
          </a:p>
          <a:p>
            <a:pPr algn="just">
              <a:buFont typeface="Courier New" pitchFamily="49" charset="0"/>
              <a:buChar char="o"/>
              <a:defRPr/>
            </a:pPr>
            <a:r>
              <a:rPr lang="el-GR" altLang="en-US" sz="2800" dirty="0" smtClean="0"/>
              <a:t>1980 </a:t>
            </a:r>
            <a:r>
              <a:rPr lang="en-US" altLang="en-US" sz="2800" dirty="0" smtClean="0"/>
              <a:t>MDMA</a:t>
            </a:r>
            <a:r>
              <a:rPr lang="en-US" sz="2800" dirty="0" smtClean="0"/>
              <a:t> </a:t>
            </a:r>
            <a:r>
              <a:rPr lang="en-US" sz="3200" dirty="0" smtClean="0"/>
              <a:t>(</a:t>
            </a:r>
            <a:r>
              <a:rPr lang="en-US" sz="3200" b="1" dirty="0" smtClean="0"/>
              <a:t>ecstasy)</a:t>
            </a:r>
            <a:r>
              <a:rPr lang="en-US" sz="3200" dirty="0" smtClean="0"/>
              <a:t>.</a:t>
            </a:r>
          </a:p>
          <a:p>
            <a:pPr algn="just">
              <a:buFont typeface="Courier New" pitchFamily="49" charset="0"/>
              <a:buChar char="o"/>
              <a:defRPr/>
            </a:pPr>
            <a:r>
              <a:rPr lang="en-US" altLang="en-US" sz="2800" dirty="0" smtClean="0"/>
              <a:t>A</a:t>
            </a:r>
            <a:r>
              <a:rPr lang="el-GR" altLang="en-US" sz="2800" dirty="0" err="1" smtClean="0"/>
              <a:t>υτ</a:t>
            </a:r>
            <a:r>
              <a:rPr lang="el-GR" altLang="en-US" sz="2800" dirty="0" err="1"/>
              <a:t>ή</a:t>
            </a:r>
            <a:r>
              <a:rPr lang="el-GR" altLang="en-US" sz="2800" dirty="0" smtClean="0"/>
              <a:t> </a:t>
            </a:r>
            <a:r>
              <a:rPr lang="el-GR" altLang="en-US" sz="2800" dirty="0" smtClean="0"/>
              <a:t>την </a:t>
            </a:r>
            <a:r>
              <a:rPr lang="el-GR" altLang="en-US" sz="2800" dirty="0" smtClean="0"/>
              <a:t>χρονική περίοδο ξεκίνησε  </a:t>
            </a:r>
            <a:r>
              <a:rPr lang="el-GR" altLang="en-US" sz="2800" dirty="0" smtClean="0"/>
              <a:t>η χρήση του όρου συνθετικά </a:t>
            </a:r>
            <a:r>
              <a:rPr lang="el-GR" altLang="en-US" sz="2800" dirty="0" smtClean="0"/>
              <a:t>ναρκωτικά </a:t>
            </a:r>
            <a:r>
              <a:rPr lang="ja-JP" altLang="en-US" sz="2800" dirty="0" smtClean="0"/>
              <a:t>“</a:t>
            </a:r>
            <a:r>
              <a:rPr lang="en-US" altLang="ja-JP" sz="2800" dirty="0" smtClean="0"/>
              <a:t>Designer Drugs</a:t>
            </a:r>
            <a:r>
              <a:rPr lang="ja-JP" altLang="en-US" sz="2800" dirty="0" smtClean="0"/>
              <a:t>”</a:t>
            </a:r>
            <a:r>
              <a:rPr lang="en-US" altLang="ja-JP" sz="2800" dirty="0" smtClean="0"/>
              <a:t> </a:t>
            </a:r>
            <a:r>
              <a:rPr lang="el-GR" altLang="ja-JP" sz="3600" dirty="0" smtClean="0"/>
              <a:t>.</a:t>
            </a:r>
            <a:endParaRPr lang="en-US" altLang="ja-JP" sz="36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14400" y="1531079"/>
            <a:ext cx="7772400" cy="440544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Δεύτερο περιστατικό</a:t>
            </a:r>
            <a:endParaRPr lang="el-GR" sz="1800" dirty="0"/>
          </a:p>
        </p:txBody>
      </p:sp>
      <p:sp>
        <p:nvSpPr>
          <p:cNvPr id="3" name="2 - Θέση περιεχομένου"/>
          <p:cNvSpPr>
            <a:spLocks noGrp="1"/>
          </p:cNvSpPr>
          <p:nvPr>
            <p:ph sz="quarter" idx="1"/>
          </p:nvPr>
        </p:nvSpPr>
        <p:spPr/>
        <p:txBody>
          <a:bodyPr>
            <a:normAutofit lnSpcReduction="10000"/>
          </a:bodyPr>
          <a:lstStyle/>
          <a:p>
            <a:r>
              <a:rPr lang="el-GR" dirty="0" smtClean="0"/>
              <a:t>Γυναίκα 33 ετών με διάγνωση </a:t>
            </a:r>
            <a:r>
              <a:rPr lang="el-GR" dirty="0" err="1" smtClean="0"/>
              <a:t>σχιζοσυναισθηματικής</a:t>
            </a:r>
            <a:r>
              <a:rPr lang="el-GR" dirty="0" smtClean="0"/>
              <a:t> διαταραχής  και ιστορικό 2 νοσηλειών μικρής διάρκειας στο παρελθόν .</a:t>
            </a:r>
          </a:p>
          <a:p>
            <a:r>
              <a:rPr lang="el-GR" dirty="0" smtClean="0"/>
              <a:t>Τα τελευταία 3 έτη ζούσε στην Νέα Υόρκη για σπουδές . Ακλουθούσε </a:t>
            </a:r>
            <a:r>
              <a:rPr lang="el-GR" dirty="0" err="1" smtClean="0"/>
              <a:t>αντιψυχωσική</a:t>
            </a:r>
            <a:r>
              <a:rPr lang="el-GR" dirty="0" smtClean="0"/>
              <a:t> αγωγή χαμηλής δόσης με </a:t>
            </a:r>
            <a:r>
              <a:rPr lang="el-GR" dirty="0" err="1" smtClean="0"/>
              <a:t>ρισπεριδόνη</a:t>
            </a:r>
            <a:r>
              <a:rPr lang="el-GR" dirty="0" smtClean="0"/>
              <a:t>.</a:t>
            </a:r>
          </a:p>
          <a:p>
            <a:r>
              <a:rPr lang="el-GR" dirty="0" smtClean="0"/>
              <a:t>Επιστρέφοντας στην Αθήνα, μαζί με την σύντροφο της μέσα σε 4 μήνες και μετά από σποραδική χρήση αποξηραμένων φύλλων    </a:t>
            </a:r>
            <a:r>
              <a:rPr lang="en-US" dirty="0" smtClean="0"/>
              <a:t>Salvia </a:t>
            </a:r>
            <a:r>
              <a:rPr lang="en-US" dirty="0" err="1" smtClean="0"/>
              <a:t>divinorum</a:t>
            </a:r>
            <a:r>
              <a:rPr lang="en-US" dirty="0" smtClean="0"/>
              <a:t> </a:t>
            </a:r>
            <a:r>
              <a:rPr lang="el-GR" dirty="0" smtClean="0"/>
              <a:t> το πιο δυνατό φυτικό ψευδαισθησιογόνο που γνωρίζουμε μέχρι στιγμής .</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Η συγκεκριμένη ασθενής  ανέπτυξε έντονη ψυχωτική συμπτωματολογία  με ακουστικές και οπτικές ψευδαισθήσεις  καθώς και </a:t>
            </a:r>
            <a:r>
              <a:rPr lang="el-GR" dirty="0" err="1" smtClean="0"/>
              <a:t>μανιακόμορφη</a:t>
            </a:r>
            <a:r>
              <a:rPr lang="el-GR" dirty="0" smtClean="0"/>
              <a:t> συμπεριφορά .Νοσηλεύτηκε ακούσια για τουλάχιστον 40 ημέρες .Η θεραπεία εξόδου της ήταν </a:t>
            </a:r>
            <a:r>
              <a:rPr lang="el-GR" dirty="0" err="1" smtClean="0"/>
              <a:t>αντιψυχωσικό</a:t>
            </a:r>
            <a:r>
              <a:rPr lang="el-GR" dirty="0" smtClean="0"/>
              <a:t>  σε μικρή δοσολογία (</a:t>
            </a:r>
            <a:r>
              <a:rPr lang="el-GR" dirty="0" err="1" smtClean="0"/>
              <a:t>αμισουλπιρίδη</a:t>
            </a:r>
            <a:r>
              <a:rPr lang="el-GR" dirty="0" smtClean="0"/>
              <a:t>).</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14400" y="1484784"/>
            <a:ext cx="7772400" cy="5040559"/>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Τρίτο περιστατικό</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Άνδρας 27 ετών  απόφοιτος ΑΕΙ χωρίς προηγούμενο ψυχιατρικό ιστορικό και ιστορικό χρήσης ουσιών  περιγράφει συστηματική χρήση </a:t>
            </a:r>
            <a:r>
              <a:rPr lang="el-GR" dirty="0" err="1" smtClean="0"/>
              <a:t>μεφεδρόνης</a:t>
            </a:r>
            <a:r>
              <a:rPr lang="el-GR" dirty="0" smtClean="0"/>
              <a:t>  σε ενέσιμη μορφή κατά την διάρκεια των τελευταίων 12 μηνών στα πλαίσια ερωτικής  σχέσης  με ατόμου του ίδιου φύλου (το οποίο ζούσε πολλά χρόνια στην Αγγλία) και συστηματικό </a:t>
            </a:r>
            <a:r>
              <a:rPr lang="en-US" dirty="0" smtClean="0"/>
              <a:t> </a:t>
            </a:r>
            <a:r>
              <a:rPr lang="el-GR" dirty="0" smtClean="0"/>
              <a:t>χρήστη </a:t>
            </a:r>
            <a:r>
              <a:rPr lang="el-GR" dirty="0" err="1" smtClean="0"/>
              <a:t>μεφεδρόνης</a:t>
            </a:r>
            <a:r>
              <a:rPr lang="el-GR" dirty="0" smtClean="0"/>
              <a:t> και </a:t>
            </a:r>
            <a:r>
              <a:rPr lang="en-US" dirty="0" smtClean="0"/>
              <a:t>GHB(</a:t>
            </a:r>
            <a:r>
              <a:rPr lang="el-GR" b="1" dirty="0" smtClean="0"/>
              <a:t>γ-</a:t>
            </a:r>
            <a:r>
              <a:rPr lang="en-US" b="1" dirty="0" err="1" smtClean="0"/>
              <a:t>Hydroxybutyric</a:t>
            </a:r>
            <a:r>
              <a:rPr lang="en-US" b="1" dirty="0" smtClean="0"/>
              <a:t> acid)</a:t>
            </a:r>
            <a:endParaRPr lang="el-GR" dirty="0" smtClean="0"/>
          </a:p>
          <a:p>
            <a:r>
              <a:rPr lang="el-GR" dirty="0" smtClean="0"/>
              <a:t>Περιγράφει την χρήση στα πλαίσια της ερωτικής ζωής του. </a:t>
            </a:r>
            <a:r>
              <a:rPr lang="el-GR" dirty="0" err="1" smtClean="0"/>
              <a:t>Μετα</a:t>
            </a:r>
            <a:r>
              <a:rPr lang="el-GR" dirty="0" smtClean="0"/>
              <a:t> από 6 μήνες πίστευε ότι δεν μπορούσε να κάνει </a:t>
            </a:r>
            <a:r>
              <a:rPr lang="en-US" dirty="0" smtClean="0"/>
              <a:t>sex </a:t>
            </a:r>
            <a:r>
              <a:rPr lang="el-GR" dirty="0" smtClean="0"/>
              <a:t>χωρίς προηγούμενη χρήση . </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Τους τελευταίους 3 μήνες άρχισε να αντιμετωπίζει προβλήματα με τον ύπνο του .Δυσκολεύονταν να συγκεντρωθεί στην εργασία του, ένιωθε καθημερινά άγχος και υπήρχαν στιγμές που πίστευε ότι θα χάσει τις αισθήσεις του.</a:t>
            </a:r>
          </a:p>
          <a:p>
            <a:r>
              <a:rPr lang="el-GR" dirty="0" smtClean="0"/>
              <a:t>2 μήνες πριν επισκεφτεί ψυχίατρο παραιτήθηκε από την εργασία του γιατί δυσκολευόταν να ανταποκριθεί στις υποχρεώσεις  του στον χώρο εργασίας του.</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l-GR" dirty="0" smtClean="0"/>
              <a:t>Σταδιακά παρουσίασε ήπιο παρανοϊκό ιδεασμό, νόμιζε ότι τον παρακολουθούσαν ,δυσκολευόταν στις κοινωνικές σχέσεις  του και παρουσίασε ιδέες συσχέτισης  και αναφοράς.</a:t>
            </a:r>
          </a:p>
          <a:p>
            <a:r>
              <a:rPr lang="el-GR" dirty="0" smtClean="0"/>
              <a:t>Καβγάδιζε διαρκώς με τον σύντροφο του ,ένιωθε ανασφάλεια και ενίοτε αγωνιά για το μέλλον.</a:t>
            </a:r>
          </a:p>
          <a:p>
            <a:r>
              <a:rPr lang="el-GR" dirty="0" smtClean="0"/>
              <a:t>Όλη αυτή την περίοδο παρόλο την άσχημη ψυχολογική κατάσταση  του διέθετε </a:t>
            </a:r>
            <a:r>
              <a:rPr lang="el-GR" dirty="0" err="1" smtClean="0"/>
              <a:t>εναισθησία</a:t>
            </a:r>
            <a:r>
              <a:rPr lang="el-GR" dirty="0" smtClean="0"/>
              <a:t> και αναζήτησε βοήθεια .</a:t>
            </a:r>
          </a:p>
          <a:p>
            <a:r>
              <a:rPr lang="el-GR" dirty="0" smtClean="0"/>
              <a:t>Ακολούθησε αγωγή με </a:t>
            </a:r>
            <a:r>
              <a:rPr lang="el-GR" dirty="0" err="1" smtClean="0"/>
              <a:t>λοραζεπάμη</a:t>
            </a:r>
            <a:r>
              <a:rPr lang="el-GR" dirty="0" smtClean="0"/>
              <a:t> και </a:t>
            </a:r>
            <a:r>
              <a:rPr lang="el-GR" dirty="0" err="1" smtClean="0"/>
              <a:t>ρισπεριδόνη</a:t>
            </a:r>
            <a:r>
              <a:rPr lang="el-GR" dirty="0" smtClean="0"/>
              <a:t> παρουσιάζοντας ύφεση της συμπτωματολογίας.</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err="1" smtClean="0"/>
              <a:t>Chemsex</a:t>
            </a:r>
            <a:r>
              <a:rPr lang="el-GR" dirty="0" smtClean="0"/>
              <a:t>: Το να συμμετέχει κανείς σε σεξουαλικές δραστηριότητες, ενώ βρίσκεται υπό την επήρεια ναρκωτικών (</a:t>
            </a:r>
            <a:r>
              <a:rPr lang="el-GR" dirty="0" err="1" smtClean="0"/>
              <a:t>chems</a:t>
            </a:r>
            <a:r>
              <a:rPr lang="el-GR" dirty="0" smtClean="0"/>
              <a:t>). Συχνά συμπεριλαμβάνει ομαδικό σεξ ή μεγάλο αριθμό συντρόφων σε μια συνεύρεση. Πηγή: </a:t>
            </a:r>
            <a:r>
              <a:rPr lang="el-GR" dirty="0" err="1" smtClean="0">
                <a:hlinkClick r:id="rId2"/>
              </a:rPr>
              <a:t>www.lifo.gr</a:t>
            </a:r>
            <a:endParaRPr lang="el-GR" dirty="0" smtClean="0"/>
          </a:p>
          <a:p>
            <a:r>
              <a:rPr lang="el-GR" dirty="0" err="1" smtClean="0"/>
              <a:t>Chemsex</a:t>
            </a:r>
            <a:r>
              <a:rPr lang="el-GR" dirty="0" smtClean="0"/>
              <a:t> </a:t>
            </a:r>
            <a:r>
              <a:rPr lang="el-GR" dirty="0" err="1" smtClean="0"/>
              <a:t>parties</a:t>
            </a:r>
            <a:r>
              <a:rPr lang="el-GR" dirty="0" smtClean="0"/>
              <a:t>: Ομαδικό γκέι σεξ με χρήση ναρκωτικών στην Αθήνα Γιατί το φαινόμενο του </a:t>
            </a:r>
            <a:r>
              <a:rPr lang="el-GR" dirty="0" err="1" smtClean="0"/>
              <a:t>chemsex</a:t>
            </a:r>
            <a:r>
              <a:rPr lang="el-GR" dirty="0" smtClean="0"/>
              <a:t> έχει αρχίσει να γίνεται τόσο δημοφιλές στην γκέι κοινότητα; Δύο άτομα με σχετική εμπειρία και δύο ειδικοί εξηγούν. ΑΛΕΞΑΝΔΡΟΣ ΔΙΑΚΟΣΑΒΒΑΣ 24.2.2018 Πηγή: </a:t>
            </a:r>
            <a:r>
              <a:rPr lang="el-GR" dirty="0" err="1" smtClean="0">
                <a:hlinkClick r:id="rId2"/>
              </a:rPr>
              <a:t>www.lifo.gr</a:t>
            </a: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aul_Gauguin_-_Self-Portrait_with_Halo_and_Snake.jpg"/>
          <p:cNvPicPr>
            <a:picLocks noGrp="1" noChangeAspect="1"/>
          </p:cNvPicPr>
          <p:nvPr>
            <p:ph sz="quarter" idx="1"/>
          </p:nvPr>
        </p:nvPicPr>
        <p:blipFill>
          <a:blip r:embed="rId2" cstate="print"/>
          <a:stretch>
            <a:fillRect/>
          </a:stretch>
        </p:blipFill>
        <p:spPr>
          <a:xfrm>
            <a:off x="1187624" y="1628800"/>
            <a:ext cx="7560840" cy="43924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10000"/>
          </a:bodyPr>
          <a:lstStyle/>
          <a:p>
            <a:r>
              <a:rPr lang="el-GR" dirty="0" smtClean="0"/>
              <a:t>Η απαρχή του φαινόμενου της παραγωγής και διακίνησης νέων </a:t>
            </a:r>
            <a:r>
              <a:rPr lang="el-GR" dirty="0" err="1" smtClean="0"/>
              <a:t>ψυχοδραστικών</a:t>
            </a:r>
            <a:r>
              <a:rPr lang="el-GR" dirty="0" smtClean="0"/>
              <a:t> ουσιών αποτέλεσε η εκτεταμένη χρήση </a:t>
            </a:r>
            <a:r>
              <a:rPr lang="el-GR" dirty="0" smtClean="0"/>
              <a:t> </a:t>
            </a:r>
            <a:r>
              <a:rPr lang="el-GR" dirty="0" smtClean="0"/>
              <a:t>Έκστασης στους χώρους νυχτερινής διασκέδασης των ευρωπαϊκών χωρών τη δεκαετία του ’90. </a:t>
            </a:r>
          </a:p>
          <a:p>
            <a:r>
              <a:rPr lang="el-GR" dirty="0" smtClean="0"/>
              <a:t>Η πώληση νέων </a:t>
            </a:r>
            <a:r>
              <a:rPr lang="el-GR" dirty="0" err="1" smtClean="0"/>
              <a:t>ψυχοδραστικών</a:t>
            </a:r>
            <a:r>
              <a:rPr lang="el-GR" dirty="0" smtClean="0"/>
              <a:t> ουσιών σε μία ανοικτή αγορά «απογειώθηκε» στα μέσα της δεκαετίας του 2000 με τη διάθεση νέων διεγερτικών ουσιών, όπως το BZP (συνθετικό παράγωγο </a:t>
            </a:r>
            <a:r>
              <a:rPr lang="el-GR" dirty="0" err="1" smtClean="0"/>
              <a:t>πιπεραζίνης</a:t>
            </a:r>
            <a:r>
              <a:rPr lang="el-GR" dirty="0" smtClean="0"/>
              <a:t>), η </a:t>
            </a:r>
            <a:r>
              <a:rPr lang="el-GR" dirty="0" err="1" smtClean="0"/>
              <a:t>μεθυλόνη</a:t>
            </a:r>
            <a:r>
              <a:rPr lang="el-GR" dirty="0" smtClean="0"/>
              <a:t> και η </a:t>
            </a:r>
            <a:r>
              <a:rPr lang="el-GR" dirty="0" err="1" smtClean="0"/>
              <a:t>μεφεδρόνη</a:t>
            </a:r>
            <a:r>
              <a:rPr lang="el-GR" dirty="0" smtClean="0"/>
              <a:t> (συνθετικά παράγωγα </a:t>
            </a:r>
            <a:r>
              <a:rPr lang="el-GR" dirty="0" err="1" smtClean="0"/>
              <a:t>καθινόνης</a:t>
            </a:r>
            <a:r>
              <a:rPr lang="el-GR" dirty="0" smtClean="0"/>
              <a:t>). Αυτό σηματοδότησε την έναρξη λειτουργίας της αγοράς των «νόμιμων </a:t>
            </a:r>
            <a:r>
              <a:rPr lang="el-GR" dirty="0" err="1" smtClean="0"/>
              <a:t>ψυχότροπων</a:t>
            </a:r>
            <a:r>
              <a:rPr lang="el-GR" dirty="0" smtClean="0"/>
              <a:t>» και των «χημικών προϊόντων έρευνας».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Πολλές από τις νέες ουσίες που προορίζονται για τις αγορές αυτές παράγονται μαζικά εκτός της Ευρωπαϊκής Ένωσης (π.χ. Κίνα) και εισάγονται στα κράτη μέλη όπου επεξεργάζονται, συσκευάζονται και πωλούνται.</a:t>
            </a:r>
          </a:p>
          <a:p>
            <a:r>
              <a:rPr lang="el-GR" dirty="0" smtClean="0"/>
              <a:t> Η παγκοσμιοποίηση και οι νέες ευκαιρίες που παρέχονται λόγω των εξελίξεων στην τεχνολογία της πληροφορίας έχουν επηρεάσει σημαντικά την αγορά των νέων </a:t>
            </a:r>
            <a:r>
              <a:rPr lang="el-GR" dirty="0" err="1" smtClean="0"/>
              <a:t>ψυχοδραστικών</a:t>
            </a:r>
            <a:r>
              <a:rPr lang="el-GR" dirty="0" smtClean="0"/>
              <a:t> ουσιών. Βασικός παράγοντας αποτελεί το διαδίκτυο.</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20).jpg"/>
          <p:cNvPicPr>
            <a:picLocks noGrp="1" noChangeAspect="1"/>
          </p:cNvPicPr>
          <p:nvPr>
            <p:ph sz="quarter" idx="1"/>
          </p:nvPr>
        </p:nvPicPr>
        <p:blipFill>
          <a:blip r:embed="rId2" cstate="print"/>
          <a:stretch>
            <a:fillRect/>
          </a:stretch>
        </p:blipFill>
        <p:spPr>
          <a:xfrm>
            <a:off x="1115616" y="1556792"/>
            <a:ext cx="6552728" cy="453650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1214</TotalTime>
  <Words>3308</Words>
  <Application>Microsoft Office PowerPoint</Application>
  <PresentationFormat>Προβολή στην οθόνη (4:3)</PresentationFormat>
  <Paragraphs>105</Paragraphs>
  <Slides>68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68</vt:i4>
      </vt:variant>
    </vt:vector>
  </HeadingPairs>
  <TitlesOfParts>
    <vt:vector size="69" baseType="lpstr">
      <vt:lpstr>Δικαιοσύνη</vt:lpstr>
      <vt:lpstr>Νέες ψυχοδραστικές ουσίες </vt:lpstr>
      <vt:lpstr>Παρουσίαση του PowerPoint</vt:lpstr>
      <vt:lpstr>Παρουσίαση του PowerPoint</vt:lpstr>
      <vt:lpstr>Novel Psychoactive Substances (NPS) </vt:lpstr>
      <vt:lpstr>             Ιστορική αναδρομή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ΔΙΕΘΝΗΣ ΕΠΙΤΡΟΠΗ ΤΟΥ ΟΗΕ - Ετήσια Έκθεση 2017</vt:lpstr>
      <vt:lpstr>Παρουσίαση του PowerPoint</vt:lpstr>
      <vt:lpstr>    ΣΥΝΘΕΤΙΚΑ ΚΑΝΝΑΒΙΝΟΕΙΔΗ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Παράγωγα καθινόνης</vt:lpstr>
      <vt:lpstr>Παρουσίαση του PowerPoint</vt:lpstr>
      <vt:lpstr>Παρουσίαση του PowerPoint</vt:lpstr>
      <vt:lpstr>             Συνθετικές καθινόνες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ΣΥΝΘΕΤΙΚΑ ΨΕΥΔΑΙΣΘΗΣΙΟΓΟΝΑ</vt:lpstr>
      <vt:lpstr>  Γενική δομή των 2C Φαινεθυλαμινών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Κλινικά περιστατικά</vt:lpstr>
      <vt:lpstr>Παρουσίαση του PowerPoint</vt:lpstr>
      <vt:lpstr>Παρουσίαση του PowerPoint</vt:lpstr>
      <vt:lpstr>          Δεύτερο περιστατικό</vt:lpstr>
      <vt:lpstr>Παρουσίαση του PowerPoint</vt:lpstr>
      <vt:lpstr>Παρουσίαση του PowerPoint</vt:lpstr>
      <vt:lpstr>         Τρίτο περιστατικό</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Νέες ψυχοδραστικές ουσίες</dc:title>
  <dc:creator>Kostas</dc:creator>
  <cp:lastModifiedBy>Κώστας</cp:lastModifiedBy>
  <cp:revision>138</cp:revision>
  <dcterms:created xsi:type="dcterms:W3CDTF">2018-02-21T20:40:17Z</dcterms:created>
  <dcterms:modified xsi:type="dcterms:W3CDTF">2018-03-14T21:32:08Z</dcterms:modified>
</cp:coreProperties>
</file>