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3"/>
  </p:notesMasterIdLst>
  <p:sldIdLst>
    <p:sldId id="256" r:id="rId2"/>
    <p:sldId id="284" r:id="rId3"/>
    <p:sldId id="292" r:id="rId4"/>
    <p:sldId id="291" r:id="rId5"/>
    <p:sldId id="285" r:id="rId6"/>
    <p:sldId id="286" r:id="rId7"/>
    <p:sldId id="288" r:id="rId8"/>
    <p:sldId id="289" r:id="rId9"/>
    <p:sldId id="311" r:id="rId10"/>
    <p:sldId id="293" r:id="rId11"/>
    <p:sldId id="294" r:id="rId12"/>
    <p:sldId id="290" r:id="rId13"/>
    <p:sldId id="287" r:id="rId14"/>
    <p:sldId id="309" r:id="rId15"/>
    <p:sldId id="310" r:id="rId16"/>
    <p:sldId id="258" r:id="rId17"/>
    <p:sldId id="263" r:id="rId18"/>
    <p:sldId id="267" r:id="rId19"/>
    <p:sldId id="295" r:id="rId20"/>
    <p:sldId id="296" r:id="rId21"/>
    <p:sldId id="297" r:id="rId22"/>
    <p:sldId id="298" r:id="rId23"/>
    <p:sldId id="299" r:id="rId24"/>
    <p:sldId id="300" r:id="rId25"/>
    <p:sldId id="301" r:id="rId26"/>
    <p:sldId id="302" r:id="rId27"/>
    <p:sldId id="303" r:id="rId28"/>
    <p:sldId id="304" r:id="rId29"/>
    <p:sldId id="276" r:id="rId30"/>
    <p:sldId id="271" r:id="rId31"/>
    <p:sldId id="261" r:id="rId32"/>
    <p:sldId id="307" r:id="rId33"/>
    <p:sldId id="264" r:id="rId34"/>
    <p:sldId id="260" r:id="rId35"/>
    <p:sldId id="257" r:id="rId36"/>
    <p:sldId id="270" r:id="rId37"/>
    <p:sldId id="265" r:id="rId38"/>
    <p:sldId id="268" r:id="rId39"/>
    <p:sldId id="280" r:id="rId40"/>
    <p:sldId id="269" r:id="rId41"/>
    <p:sldId id="306" r:id="rId42"/>
    <p:sldId id="305" r:id="rId43"/>
    <p:sldId id="308" r:id="rId44"/>
    <p:sldId id="277" r:id="rId45"/>
    <p:sldId id="278" r:id="rId46"/>
    <p:sldId id="279" r:id="rId47"/>
    <p:sldId id="283" r:id="rId48"/>
    <p:sldId id="272" r:id="rId49"/>
    <p:sldId id="273" r:id="rId50"/>
    <p:sldId id="274" r:id="rId51"/>
    <p:sldId id="275"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14" autoAdjust="0"/>
  </p:normalViewPr>
  <p:slideViewPr>
    <p:cSldViewPr>
      <p:cViewPr varScale="1">
        <p:scale>
          <a:sx n="88" d="100"/>
          <a:sy n="88" d="100"/>
        </p:scale>
        <p:origin x="-1464" y="-96"/>
      </p:cViewPr>
      <p:guideLst>
        <p:guide orient="horz" pos="2160"/>
        <p:guide pos="2880"/>
      </p:guideLst>
    </p:cSldViewPr>
  </p:slideViewPr>
  <p:outlineViewPr>
    <p:cViewPr>
      <p:scale>
        <a:sx n="33" d="100"/>
        <a:sy n="33" d="100"/>
      </p:scale>
      <p:origin x="0" y="8370"/>
    </p:cViewPr>
  </p:outlineViewPr>
  <p:notesTextViewPr>
    <p:cViewPr>
      <p:scale>
        <a:sx n="100" d="100"/>
        <a:sy n="100" d="100"/>
      </p:scale>
      <p:origin x="0" y="0"/>
    </p:cViewPr>
  </p:notesTextViewPr>
  <p:sorterViewPr>
    <p:cViewPr>
      <p:scale>
        <a:sx n="66" d="100"/>
        <a:sy n="66" d="100"/>
      </p:scale>
      <p:origin x="0" y="630"/>
    </p:cViewPr>
  </p:sorterViewPr>
  <p:notesViewPr>
    <p:cSldViewPr>
      <p:cViewPr varScale="1">
        <p:scale>
          <a:sx n="70" d="100"/>
          <a:sy n="70" d="100"/>
        </p:scale>
        <p:origin x="-324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360C6-7787-4EC7-8EE8-108ADD3BD8E2}" type="datetimeFigureOut">
              <a:rPr lang="el-GR" smtClean="0"/>
              <a:t>27/11/2017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65F41-9D30-400C-9545-3585E16A38E2}"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E465F41-9D30-400C-9545-3585E16A38E2}" type="slidenum">
              <a:rPr lang="el-GR" smtClean="0"/>
              <a:t>32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E465F41-9D30-400C-9545-3585E16A38E2}" type="slidenum">
              <a:rPr lang="el-GR" smtClean="0"/>
              <a:t>38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82BA29F4-5463-4EE0-9E5C-E3826257B77C}" type="datetimeFigureOut">
              <a:rPr lang="el-GR" smtClean="0"/>
              <a:pPr/>
              <a:t>27/11/2017</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EC3E6431-F3FE-488D-BF85-699C07A3C0E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2BA29F4-5463-4EE0-9E5C-E3826257B77C}" type="datetimeFigureOut">
              <a:rPr lang="el-GR" smtClean="0"/>
              <a:pPr/>
              <a:t>27/11/2017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C3E6431-F3FE-488D-BF85-699C07A3C0E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2BA29F4-5463-4EE0-9E5C-E3826257B77C}" type="datetimeFigureOut">
              <a:rPr lang="el-GR" smtClean="0"/>
              <a:pPr/>
              <a:t>27/11/2017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C3E6431-F3FE-488D-BF85-699C07A3C0E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82BA29F4-5463-4EE0-9E5C-E3826257B77C}" type="datetimeFigureOut">
              <a:rPr lang="el-GR" smtClean="0"/>
              <a:pPr/>
              <a:t>27/11/2017</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EC3E6431-F3FE-488D-BF85-699C07A3C0E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82BA29F4-5463-4EE0-9E5C-E3826257B77C}" type="datetimeFigureOut">
              <a:rPr lang="el-GR" smtClean="0"/>
              <a:pPr/>
              <a:t>27/11/2017</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EC3E6431-F3FE-488D-BF85-699C07A3C0E2}"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82BA29F4-5463-4EE0-9E5C-E3826257B77C}" type="datetimeFigureOut">
              <a:rPr lang="el-GR" smtClean="0"/>
              <a:pPr/>
              <a:t>27/11/2017</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EC3E6431-F3FE-488D-BF85-699C07A3C0E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82BA29F4-5463-4EE0-9E5C-E3826257B77C}" type="datetimeFigureOut">
              <a:rPr lang="el-GR" smtClean="0"/>
              <a:pPr/>
              <a:t>27/11/2017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EC3E6431-F3FE-488D-BF85-699C07A3C0E2}"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82BA29F4-5463-4EE0-9E5C-E3826257B77C}" type="datetimeFigureOut">
              <a:rPr lang="el-GR" smtClean="0"/>
              <a:pPr/>
              <a:t>27/11/2017</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C3E6431-F3FE-488D-BF85-699C07A3C0E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82BA29F4-5463-4EE0-9E5C-E3826257B77C}" type="datetimeFigureOut">
              <a:rPr lang="el-GR" smtClean="0"/>
              <a:pPr/>
              <a:t>27/11/2017</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C3E6431-F3FE-488D-BF85-699C07A3C0E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82BA29F4-5463-4EE0-9E5C-E3826257B77C}" type="datetimeFigureOut">
              <a:rPr lang="el-GR" smtClean="0"/>
              <a:pPr/>
              <a:t>27/11/2017</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C3E6431-F3FE-488D-BF85-699C07A3C0E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82BA29F4-5463-4EE0-9E5C-E3826257B77C}" type="datetimeFigureOut">
              <a:rPr lang="el-GR" smtClean="0"/>
              <a:pPr/>
              <a:t>27/11/2017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EC3E6431-F3FE-488D-BF85-699C07A3C0E2}"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2BA29F4-5463-4EE0-9E5C-E3826257B77C}" type="datetimeFigureOut">
              <a:rPr lang="el-GR" smtClean="0"/>
              <a:pPr/>
              <a:t>27/11/2017</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C3E6431-F3FE-488D-BF85-699C07A3C0E2}"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Robert_Burton_(schola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xogenous" TargetMode="External"/><Relationship Id="rId2" Type="http://schemas.openxmlformats.org/officeDocument/2006/relationships/hyperlink" Target="https://en.wikipedia.org/wiki/Endogenous"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ubject_(philosophy)" TargetMode="External"/><Relationship Id="rId2" Type="http://schemas.openxmlformats.org/officeDocument/2006/relationships/hyperlink" Target="https://en.wikipedia.org/wiki/Object_(philosophy)"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allpoetry.com/Funeral-Blu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  </a:t>
            </a:r>
            <a:endParaRPr lang="el-GR" dirty="0"/>
          </a:p>
        </p:txBody>
      </p:sp>
      <p:sp>
        <p:nvSpPr>
          <p:cNvPr id="3" name="2 - Υπότιτλος"/>
          <p:cNvSpPr>
            <a:spLocks noGrp="1"/>
          </p:cNvSpPr>
          <p:nvPr>
            <p:ph type="subTitle" idx="1"/>
          </p:nvPr>
        </p:nvSpPr>
        <p:spPr/>
        <p:txBody>
          <a:bodyPr/>
          <a:lstStyle/>
          <a:p>
            <a:endParaRPr lang="el-GR" dirty="0"/>
          </a:p>
        </p:txBody>
      </p:sp>
      <p:pic>
        <p:nvPicPr>
          <p:cNvPr id="18435" name="Picture 3" descr="C:\Users\psixiatriki-2\Desktop\DEPRESSION\images (8).jpg"/>
          <p:cNvPicPr>
            <a:picLocks noChangeAspect="1" noChangeArrowheads="1"/>
          </p:cNvPicPr>
          <p:nvPr/>
        </p:nvPicPr>
        <p:blipFill>
          <a:blip r:embed="rId2" cstate="print"/>
          <a:srcRect/>
          <a:stretch>
            <a:fillRect/>
          </a:stretch>
        </p:blipFill>
        <p:spPr bwMode="auto">
          <a:xfrm>
            <a:off x="4860033" y="548680"/>
            <a:ext cx="3696412" cy="2376264"/>
          </a:xfrm>
          <a:prstGeom prst="rect">
            <a:avLst/>
          </a:prstGeom>
          <a:noFill/>
        </p:spPr>
      </p:pic>
      <p:pic>
        <p:nvPicPr>
          <p:cNvPr id="18436" name="Picture 4" descr="C:\Users\psixiatriki-2\Desktop\DEPRESSION\Lucien-Freud-Reflection.jpeg"/>
          <p:cNvPicPr>
            <a:picLocks noChangeAspect="1" noChangeArrowheads="1"/>
          </p:cNvPicPr>
          <p:nvPr/>
        </p:nvPicPr>
        <p:blipFill>
          <a:blip r:embed="rId3" cstate="print"/>
          <a:srcRect/>
          <a:stretch>
            <a:fillRect/>
          </a:stretch>
        </p:blipFill>
        <p:spPr bwMode="auto">
          <a:xfrm>
            <a:off x="2483768" y="1340768"/>
            <a:ext cx="1976362" cy="2232248"/>
          </a:xfrm>
          <a:prstGeom prst="rect">
            <a:avLst/>
          </a:prstGeom>
          <a:noFill/>
        </p:spPr>
      </p:pic>
      <p:pic>
        <p:nvPicPr>
          <p:cNvPr id="18437" name="Picture 5" descr="C:\Users\psixiatriki-2\Desktop\DEPRESSION\images (9).jpg"/>
          <p:cNvPicPr>
            <a:picLocks noChangeAspect="1" noChangeArrowheads="1"/>
          </p:cNvPicPr>
          <p:nvPr/>
        </p:nvPicPr>
        <p:blipFill>
          <a:blip r:embed="rId4" cstate="print"/>
          <a:srcRect/>
          <a:stretch>
            <a:fillRect/>
          </a:stretch>
        </p:blipFill>
        <p:spPr bwMode="auto">
          <a:xfrm>
            <a:off x="2555776" y="4005064"/>
            <a:ext cx="1962150" cy="2324100"/>
          </a:xfrm>
          <a:prstGeom prst="rect">
            <a:avLst/>
          </a:prstGeom>
          <a:noFill/>
        </p:spPr>
      </p:pic>
      <p:pic>
        <p:nvPicPr>
          <p:cNvPr id="18438" name="Picture 6" descr="C:\Users\psixiatriki-2\Desktop\DEPRESSION\images (7).jpg"/>
          <p:cNvPicPr>
            <a:picLocks noChangeAspect="1" noChangeArrowheads="1"/>
          </p:cNvPicPr>
          <p:nvPr/>
        </p:nvPicPr>
        <p:blipFill>
          <a:blip r:embed="rId5" cstate="print"/>
          <a:srcRect/>
          <a:stretch>
            <a:fillRect/>
          </a:stretch>
        </p:blipFill>
        <p:spPr bwMode="auto">
          <a:xfrm>
            <a:off x="4716016" y="3140968"/>
            <a:ext cx="2143125" cy="21431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36866" name="Picture 2" descr="C:\Users\psixiatriki-2\Desktop\DEPRESSION\cognitive-triad3.jpg"/>
          <p:cNvPicPr>
            <a:picLocks noChangeAspect="1" noChangeArrowheads="1"/>
          </p:cNvPicPr>
          <p:nvPr/>
        </p:nvPicPr>
        <p:blipFill>
          <a:blip r:embed="rId2" cstate="print"/>
          <a:srcRect/>
          <a:stretch>
            <a:fillRect/>
          </a:stretch>
        </p:blipFill>
        <p:spPr bwMode="auto">
          <a:xfrm>
            <a:off x="3428999" y="620688"/>
            <a:ext cx="5715001" cy="3914775"/>
          </a:xfrm>
          <a:prstGeom prst="rect">
            <a:avLst/>
          </a:prstGeom>
          <a:noFill/>
        </p:spPr>
      </p:pic>
      <p:pic>
        <p:nvPicPr>
          <p:cNvPr id="36867" name="Picture 3" descr="C:\Users\psixiatriki-2\Desktop\DEPRESSION\aaron-beck.jpg"/>
          <p:cNvPicPr>
            <a:picLocks noChangeAspect="1" noChangeArrowheads="1"/>
          </p:cNvPicPr>
          <p:nvPr/>
        </p:nvPicPr>
        <p:blipFill>
          <a:blip r:embed="rId3" cstate="print"/>
          <a:srcRect/>
          <a:stretch>
            <a:fillRect/>
          </a:stretch>
        </p:blipFill>
        <p:spPr bwMode="auto">
          <a:xfrm>
            <a:off x="323528" y="3573016"/>
            <a:ext cx="3914697" cy="3102397"/>
          </a:xfrm>
          <a:prstGeom prst="rect">
            <a:avLst/>
          </a:prstGeom>
          <a:noFill/>
        </p:spPr>
      </p:pic>
      <p:sp>
        <p:nvSpPr>
          <p:cNvPr id="6" name="5 - TextBox"/>
          <p:cNvSpPr txBox="1"/>
          <p:nvPr/>
        </p:nvSpPr>
        <p:spPr>
          <a:xfrm>
            <a:off x="4355976" y="6211669"/>
            <a:ext cx="2376264" cy="369332"/>
          </a:xfrm>
          <a:prstGeom prst="rect">
            <a:avLst/>
          </a:prstGeom>
          <a:noFill/>
        </p:spPr>
        <p:txBody>
          <a:bodyPr wrap="square" rtlCol="0">
            <a:spAutoFit/>
          </a:bodyPr>
          <a:lstStyle/>
          <a:p>
            <a:r>
              <a:rPr lang="en-US" i="1" dirty="0"/>
              <a:t>Aaron </a:t>
            </a:r>
            <a:r>
              <a:rPr lang="en-US" i="1" dirty="0" err="1"/>
              <a:t>Temkin</a:t>
            </a:r>
            <a:r>
              <a:rPr lang="en-US" i="1" dirty="0"/>
              <a:t> Beck</a:t>
            </a:r>
            <a:endParaRPr lang="el-GR"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3" descr="C:\Users\psixiatriki-2\Desktop\DEPRESSION\image02580.jpeg"/>
          <p:cNvPicPr>
            <a:picLocks noGrp="1" noChangeAspect="1" noChangeArrowheads="1"/>
          </p:cNvPicPr>
          <p:nvPr>
            <p:ph idx="1"/>
          </p:nvPr>
        </p:nvPicPr>
        <p:blipFill>
          <a:blip r:embed="rId2" cstate="print"/>
          <a:srcRect/>
          <a:stretch>
            <a:fillRect/>
          </a:stretch>
        </p:blipFill>
        <p:spPr bwMode="auto">
          <a:xfrm>
            <a:off x="2483768" y="1556792"/>
            <a:ext cx="6296025" cy="4200525"/>
          </a:xfrm>
          <a:prstGeom prst="rect">
            <a:avLst/>
          </a:prstGeom>
          <a:noFill/>
        </p:spPr>
      </p:pic>
      <p:sp>
        <p:nvSpPr>
          <p:cNvPr id="5" name="4 - TextBox"/>
          <p:cNvSpPr txBox="1"/>
          <p:nvPr/>
        </p:nvSpPr>
        <p:spPr>
          <a:xfrm>
            <a:off x="323528" y="1772816"/>
            <a:ext cx="2160240" cy="1754326"/>
          </a:xfrm>
          <a:prstGeom prst="rect">
            <a:avLst/>
          </a:prstGeom>
          <a:noFill/>
        </p:spPr>
        <p:txBody>
          <a:bodyPr wrap="square" rtlCol="0">
            <a:spAutoFit/>
          </a:bodyPr>
          <a:lstStyle/>
          <a:p>
            <a:r>
              <a:rPr lang="en-US" i="1" dirty="0" err="1">
                <a:latin typeface="Times New Roman" pitchFamily="18" charset="0"/>
                <a:cs typeface="Times New Roman" pitchFamily="18" charset="0"/>
              </a:rPr>
              <a:t>Veraguth's</a:t>
            </a:r>
            <a:r>
              <a:rPr lang="en-US" i="1" dirty="0">
                <a:latin typeface="Times New Roman" pitchFamily="18" charset="0"/>
                <a:cs typeface="Times New Roman" pitchFamily="18" charset="0"/>
              </a:rPr>
              <a:t> </a:t>
            </a:r>
            <a:r>
              <a:rPr lang="en-US" i="1" dirty="0" smtClean="0">
                <a:latin typeface="Times New Roman" pitchFamily="18" charset="0"/>
                <a:cs typeface="Times New Roman" pitchFamily="18" charset="0"/>
              </a:rPr>
              <a:t>fold</a:t>
            </a:r>
          </a:p>
          <a:p>
            <a:endParaRPr lang="en-US" i="1" dirty="0">
              <a:latin typeface="Times New Roman" pitchFamily="18" charset="0"/>
              <a:cs typeface="Times New Roman" pitchFamily="18" charset="0"/>
            </a:endParaRPr>
          </a:p>
          <a:p>
            <a:endParaRPr lang="en-US" i="1"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Non-verbal communication in depression</a:t>
            </a:r>
            <a:endParaRPr lang="el-GR"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2770" name="Picture 2" descr="C:\Users\psixiatriki-2\Desktop\DEPRESSION\04eb4f69c05747bea23005609e5cd6df.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1554162"/>
            <a:ext cx="5419328" cy="4525963"/>
          </a:xfrm>
        </p:spPr>
        <p:txBody>
          <a:bodyPr>
            <a:normAutofit/>
          </a:bodyPr>
          <a:lstStyle/>
          <a:p>
            <a:r>
              <a:rPr lang="en-US" sz="2400" dirty="0" smtClean="0">
                <a:latin typeface="Times New Roman" pitchFamily="18" charset="0"/>
                <a:cs typeface="Times New Roman" pitchFamily="18" charset="0"/>
              </a:rPr>
              <a:t>In his early 20s were subject to erratic </a:t>
            </a:r>
            <a:r>
              <a:rPr lang="en-US" sz="2400" dirty="0" err="1" smtClean="0">
                <a:latin typeface="Times New Roman" pitchFamily="18" charset="0"/>
                <a:cs typeface="Times New Roman" pitchFamily="18" charset="0"/>
              </a:rPr>
              <a:t>behaviour</a:t>
            </a:r>
            <a:r>
              <a:rPr lang="en-US" sz="2400" dirty="0" smtClean="0">
                <a:latin typeface="Times New Roman" pitchFamily="18" charset="0"/>
                <a:cs typeface="Times New Roman" pitchFamily="18" charset="0"/>
              </a:rPr>
              <a:t>, depression, and even suicide attempts. As he sought treatment for his troubled thoughts, Foucault became even more fascinated with psychology and psychopathology, and he pursued formal training in both fields by the time he turned 26 in 1952.</a:t>
            </a:r>
            <a:endParaRPr lang="el-GR" sz="2400" dirty="0">
              <a:latin typeface="Times New Roman" pitchFamily="18" charset="0"/>
              <a:cs typeface="Times New Roman" pitchFamily="18" charset="0"/>
            </a:endParaRPr>
          </a:p>
        </p:txBody>
      </p:sp>
      <p:pic>
        <p:nvPicPr>
          <p:cNvPr id="33795" name="Picture 3" descr="C:\Users\psixiatriki-2\Desktop\DEPRESSION\md16548800337.jpg"/>
          <p:cNvPicPr>
            <a:picLocks noChangeAspect="1" noChangeArrowheads="1"/>
          </p:cNvPicPr>
          <p:nvPr/>
        </p:nvPicPr>
        <p:blipFill>
          <a:blip r:embed="rId2" cstate="print"/>
          <a:srcRect/>
          <a:stretch>
            <a:fillRect/>
          </a:stretch>
        </p:blipFill>
        <p:spPr bwMode="auto">
          <a:xfrm>
            <a:off x="5796136" y="1628800"/>
            <a:ext cx="2857500" cy="4572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5122" name="Picture 2" descr="C:\Users\psixiatriki-2\Desktop\DEPRESSION\αρχείο λήψης (11).jpg"/>
          <p:cNvPicPr>
            <a:picLocks noChangeAspect="1" noChangeArrowheads="1"/>
          </p:cNvPicPr>
          <p:nvPr/>
        </p:nvPicPr>
        <p:blipFill>
          <a:blip r:embed="rId2" cstate="print"/>
          <a:srcRect/>
          <a:stretch>
            <a:fillRect/>
          </a:stretch>
        </p:blipFill>
        <p:spPr bwMode="auto">
          <a:xfrm>
            <a:off x="1475656" y="980728"/>
            <a:ext cx="2851517" cy="2376264"/>
          </a:xfrm>
          <a:prstGeom prst="rect">
            <a:avLst/>
          </a:prstGeom>
          <a:noFill/>
        </p:spPr>
      </p:pic>
      <p:pic>
        <p:nvPicPr>
          <p:cNvPr id="5123" name="Picture 3" descr="C:\Users\psixiatriki-2\Desktop\DEPRESSION\αρχείο λήψης (12).jpg"/>
          <p:cNvPicPr>
            <a:picLocks noChangeAspect="1" noChangeArrowheads="1"/>
          </p:cNvPicPr>
          <p:nvPr/>
        </p:nvPicPr>
        <p:blipFill>
          <a:blip r:embed="rId3" cstate="print"/>
          <a:srcRect/>
          <a:stretch>
            <a:fillRect/>
          </a:stretch>
        </p:blipFill>
        <p:spPr bwMode="auto">
          <a:xfrm>
            <a:off x="6804248" y="1052736"/>
            <a:ext cx="2143125" cy="2143125"/>
          </a:xfrm>
          <a:prstGeom prst="rect">
            <a:avLst/>
          </a:prstGeom>
          <a:noFill/>
        </p:spPr>
      </p:pic>
      <p:pic>
        <p:nvPicPr>
          <p:cNvPr id="5124" name="Picture 4" descr="C:\Users\psixiatriki-2\Desktop\DEPRESSION\αρχείο λήψης (13).jpg"/>
          <p:cNvPicPr>
            <a:picLocks noChangeAspect="1" noChangeArrowheads="1"/>
          </p:cNvPicPr>
          <p:nvPr/>
        </p:nvPicPr>
        <p:blipFill>
          <a:blip r:embed="rId4" cstate="print"/>
          <a:srcRect/>
          <a:stretch>
            <a:fillRect/>
          </a:stretch>
        </p:blipFill>
        <p:spPr bwMode="auto">
          <a:xfrm>
            <a:off x="4499992" y="260648"/>
            <a:ext cx="2088232" cy="2678843"/>
          </a:xfrm>
          <a:prstGeom prst="rect">
            <a:avLst/>
          </a:prstGeom>
          <a:noFill/>
        </p:spPr>
      </p:pic>
      <p:pic>
        <p:nvPicPr>
          <p:cNvPr id="5125" name="Picture 5" descr="C:\Users\psixiatriki-2\Desktop\DEPRESSION\αρχείο λήψης (15).jpg"/>
          <p:cNvPicPr>
            <a:picLocks noChangeAspect="1" noChangeArrowheads="1"/>
          </p:cNvPicPr>
          <p:nvPr/>
        </p:nvPicPr>
        <p:blipFill>
          <a:blip r:embed="rId5" cstate="print"/>
          <a:srcRect/>
          <a:stretch>
            <a:fillRect/>
          </a:stretch>
        </p:blipFill>
        <p:spPr bwMode="auto">
          <a:xfrm>
            <a:off x="4932040" y="3068960"/>
            <a:ext cx="1762125" cy="2590800"/>
          </a:xfrm>
          <a:prstGeom prst="rect">
            <a:avLst/>
          </a:prstGeom>
          <a:noFill/>
        </p:spPr>
      </p:pic>
      <p:pic>
        <p:nvPicPr>
          <p:cNvPr id="5126" name="Picture 6" descr="C:\Users\psixiatriki-2\Desktop\DEPRESSION\αρχείο λήψης (14).jpg"/>
          <p:cNvPicPr>
            <a:picLocks noChangeAspect="1" noChangeArrowheads="1"/>
          </p:cNvPicPr>
          <p:nvPr/>
        </p:nvPicPr>
        <p:blipFill>
          <a:blip r:embed="rId6" cstate="print"/>
          <a:srcRect/>
          <a:stretch>
            <a:fillRect/>
          </a:stretch>
        </p:blipFill>
        <p:spPr bwMode="auto">
          <a:xfrm>
            <a:off x="2339752" y="3717032"/>
            <a:ext cx="2371725" cy="19240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r>
              <a:rPr lang="en-US" sz="1600" dirty="0" smtClean="0">
                <a:latin typeface="Times New Roman" pitchFamily="18" charset="0"/>
                <a:cs typeface="Times New Roman" pitchFamily="18" charset="0"/>
              </a:rPr>
              <a:t>The vanity of existence is revealed in the whole form existence assumes: </a:t>
            </a:r>
            <a:r>
              <a:rPr lang="en-US" sz="1600" i="1" dirty="0" smtClean="0">
                <a:latin typeface="Times New Roman" pitchFamily="18" charset="0"/>
                <a:cs typeface="Times New Roman" pitchFamily="18" charset="0"/>
              </a:rPr>
              <a:t>in the infiniteness of time and space contrasted with the finiteness of the individual in both</a:t>
            </a:r>
            <a:r>
              <a:rPr lang="en-US" sz="1600" dirty="0" smtClean="0">
                <a:solidFill>
                  <a:srgbClr val="FF0000"/>
                </a:solidFill>
                <a:latin typeface="Times New Roman" pitchFamily="18" charset="0"/>
                <a:cs typeface="Times New Roman" pitchFamily="18" charset="0"/>
              </a:rPr>
              <a:t>; in the fleeting present </a:t>
            </a:r>
            <a:r>
              <a:rPr lang="en-US" sz="1600" dirty="0" smtClean="0">
                <a:latin typeface="Times New Roman" pitchFamily="18" charset="0"/>
                <a:cs typeface="Times New Roman" pitchFamily="18" charset="0"/>
              </a:rPr>
              <a:t>as the sole form in which actuality exists; </a:t>
            </a:r>
            <a:r>
              <a:rPr lang="en-US" sz="1600" dirty="0" smtClean="0">
                <a:solidFill>
                  <a:srgbClr val="FF0000"/>
                </a:solidFill>
                <a:latin typeface="Times New Roman" pitchFamily="18" charset="0"/>
                <a:cs typeface="Times New Roman" pitchFamily="18" charset="0"/>
              </a:rPr>
              <a:t>in the contingency and relativity of all things</a:t>
            </a:r>
            <a:r>
              <a:rPr lang="en-US" sz="1600" dirty="0" smtClean="0">
                <a:latin typeface="Times New Roman" pitchFamily="18" charset="0"/>
                <a:cs typeface="Times New Roman" pitchFamily="18" charset="0"/>
              </a:rPr>
              <a:t>; in continual becoming without being</a:t>
            </a:r>
            <a:r>
              <a:rPr lang="en-US" sz="1600" b="1" dirty="0" smtClean="0">
                <a:latin typeface="Times New Roman" pitchFamily="18" charset="0"/>
                <a:cs typeface="Times New Roman" pitchFamily="18" charset="0"/>
              </a:rPr>
              <a:t>; in continual desire without satisfaction; in the continual frustration </a:t>
            </a:r>
            <a:r>
              <a:rPr lang="en-US" sz="1600" dirty="0" smtClean="0">
                <a:latin typeface="Times New Roman" pitchFamily="18" charset="0"/>
                <a:cs typeface="Times New Roman" pitchFamily="18" charset="0"/>
              </a:rPr>
              <a:t>of striving of which life consists."</a:t>
            </a:r>
            <a:endParaRPr lang="el-GR" sz="1600" dirty="0">
              <a:latin typeface="Times New Roman" pitchFamily="18" charset="0"/>
              <a:cs typeface="Times New Roman" pitchFamily="18" charset="0"/>
            </a:endParaRPr>
          </a:p>
        </p:txBody>
      </p:sp>
      <p:pic>
        <p:nvPicPr>
          <p:cNvPr id="6146" name="Picture 2" descr="C:\Users\psixiatriki-2\Desktop\DEPRESSION\αρχείο λήψης (16).jpg"/>
          <p:cNvPicPr>
            <a:picLocks noChangeAspect="1" noChangeArrowheads="1"/>
          </p:cNvPicPr>
          <p:nvPr/>
        </p:nvPicPr>
        <p:blipFill>
          <a:blip r:embed="rId2" cstate="print"/>
          <a:srcRect/>
          <a:stretch>
            <a:fillRect/>
          </a:stretch>
        </p:blipFill>
        <p:spPr bwMode="auto">
          <a:xfrm>
            <a:off x="2627784" y="3284984"/>
            <a:ext cx="2160240" cy="2592288"/>
          </a:xfrm>
          <a:prstGeom prst="rect">
            <a:avLst/>
          </a:prstGeom>
          <a:noFill/>
        </p:spPr>
      </p:pic>
      <p:pic>
        <p:nvPicPr>
          <p:cNvPr id="6150" name="Picture 6" descr="C:\Users\psixiatriki-2\Desktop\DEPRESSION\41-z0uz8E6L._SY344_BO1,204,203,200_.jpg"/>
          <p:cNvPicPr>
            <a:picLocks noChangeAspect="1" noChangeArrowheads="1"/>
          </p:cNvPicPr>
          <p:nvPr/>
        </p:nvPicPr>
        <p:blipFill>
          <a:blip r:embed="rId3" cstate="print"/>
          <a:srcRect/>
          <a:stretch>
            <a:fillRect/>
          </a:stretch>
        </p:blipFill>
        <p:spPr bwMode="auto">
          <a:xfrm>
            <a:off x="4788024" y="2924944"/>
            <a:ext cx="2190750" cy="32956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6146" name="Picture 2" descr="C:\Users\psixiatriki-2\Desktop\DEPRESSION\slide_1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1266" name="Picture 2" descr="C:\Users\psixiatriki-2\Desktop\DEPRESSION\DSM+V+Criteria+Major+Depression.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5362" name="Picture 2" descr="C:\Users\psixiatriki-2\Desktop\DEPRESSION\depression-icd-v-dsm_1_orig.jpg"/>
          <p:cNvPicPr>
            <a:picLocks noChangeAspect="1" noChangeArrowheads="1"/>
          </p:cNvPicPr>
          <p:nvPr/>
        </p:nvPicPr>
        <p:blipFill>
          <a:blip r:embed="rId2" cstate="print"/>
          <a:srcRect/>
          <a:stretch>
            <a:fillRect/>
          </a:stretch>
        </p:blipFill>
        <p:spPr bwMode="auto">
          <a:xfrm>
            <a:off x="323528" y="620688"/>
            <a:ext cx="8357284" cy="590465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Times New Roman" pitchFamily="18" charset="0"/>
                <a:cs typeface="Times New Roman" pitchFamily="18" charset="0"/>
              </a:rPr>
              <a:t>Mood </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554162"/>
            <a:ext cx="4915272" cy="4525963"/>
          </a:xfrm>
        </p:spPr>
        <p:txBody>
          <a:bodyPr>
            <a:noAutofit/>
          </a:bodyPr>
          <a:lstStyle/>
          <a:p>
            <a:r>
              <a:rPr lang="en-US" sz="1800" dirty="0" smtClean="0">
                <a:latin typeface="Times New Roman" pitchFamily="18" charset="0"/>
                <a:cs typeface="Times New Roman" pitchFamily="18" charset="0"/>
              </a:rPr>
              <a:t>Depressed, sad, hopeless, discouraged, or "down in the dumps“</a:t>
            </a:r>
          </a:p>
          <a:p>
            <a:r>
              <a:rPr lang="en-US" sz="1800" dirty="0" smtClean="0">
                <a:latin typeface="Times New Roman" pitchFamily="18" charset="0"/>
                <a:cs typeface="Times New Roman" pitchFamily="18" charset="0"/>
              </a:rPr>
              <a:t>Feeling "blah," having no feelings, or feeling anxious. The presence of a depressed mood can be inferred from the person's facial expression and demeanor.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Some </a:t>
            </a:r>
            <a:r>
              <a:rPr lang="en-US" sz="1800" dirty="0" smtClean="0">
                <a:latin typeface="Times New Roman" pitchFamily="18" charset="0"/>
                <a:cs typeface="Times New Roman" pitchFamily="18" charset="0"/>
              </a:rPr>
              <a:t>individuals </a:t>
            </a:r>
            <a:r>
              <a:rPr lang="en-US" sz="1800" dirty="0" smtClean="0">
                <a:latin typeface="Times New Roman" pitchFamily="18" charset="0"/>
                <a:cs typeface="Times New Roman" pitchFamily="18" charset="0"/>
              </a:rPr>
              <a:t>emphasize Somatic </a:t>
            </a:r>
            <a:r>
              <a:rPr lang="en-US" sz="1800" dirty="0" smtClean="0">
                <a:latin typeface="Times New Roman" pitchFamily="18" charset="0"/>
                <a:cs typeface="Times New Roman" pitchFamily="18" charset="0"/>
              </a:rPr>
              <a:t>complaints (e.g., bodily aches and pains)</a:t>
            </a:r>
          </a:p>
          <a:p>
            <a:r>
              <a:rPr lang="en-US" sz="1800" dirty="0" smtClean="0">
                <a:latin typeface="Times New Roman" pitchFamily="18" charset="0"/>
                <a:cs typeface="Times New Roman" pitchFamily="18" charset="0"/>
              </a:rPr>
              <a:t> Increased irritability (e.g., persistent anger, a tendency to respond to events with angry outbursts or blaming others, an exaggerated sense of frustration over minor matters)</a:t>
            </a:r>
            <a:endParaRPr lang="el-GR" sz="1800" dirty="0">
              <a:latin typeface="Times New Roman" pitchFamily="18" charset="0"/>
              <a:cs typeface="Times New Roman" pitchFamily="18" charset="0"/>
            </a:endParaRPr>
          </a:p>
        </p:txBody>
      </p:sp>
      <p:pic>
        <p:nvPicPr>
          <p:cNvPr id="45058" name="Picture 2" descr="C:\Users\psixiatriki-2\Desktop\DEPRESSION\215c79902903fced711037e52e982b3d--girl-hair-hair-quotes.jpg"/>
          <p:cNvPicPr>
            <a:picLocks noChangeAspect="1" noChangeArrowheads="1"/>
          </p:cNvPicPr>
          <p:nvPr/>
        </p:nvPicPr>
        <p:blipFill>
          <a:blip r:embed="rId2" cstate="print"/>
          <a:srcRect/>
          <a:stretch>
            <a:fillRect/>
          </a:stretch>
        </p:blipFill>
        <p:spPr bwMode="auto">
          <a:xfrm>
            <a:off x="5364088" y="1556792"/>
            <a:ext cx="3619500" cy="35718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304800" y="1554162"/>
            <a:ext cx="7939608" cy="4525963"/>
          </a:xfrm>
        </p:spPr>
        <p:txBody>
          <a:bodyPr/>
          <a:lstStyle/>
          <a:p>
            <a:pPr>
              <a:buNone/>
            </a:pPr>
            <a:r>
              <a:rPr lang="en-US"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’If all you have is a hammer, everything looks like a nail’’</a:t>
            </a:r>
            <a:endParaRPr lang="el-GR" sz="2800" dirty="0">
              <a:latin typeface="Times New Roman" pitchFamily="18" charset="0"/>
              <a:cs typeface="Times New Roman" pitchFamily="18" charset="0"/>
            </a:endParaRPr>
          </a:p>
        </p:txBody>
      </p:sp>
      <p:pic>
        <p:nvPicPr>
          <p:cNvPr id="29699" name="Picture 3" descr="C:\Users\psixiatriki-2\Desktop\DEPRESSION\Abraham_Maslow.jpg"/>
          <p:cNvPicPr>
            <a:picLocks noChangeAspect="1" noChangeArrowheads="1"/>
          </p:cNvPicPr>
          <p:nvPr/>
        </p:nvPicPr>
        <p:blipFill>
          <a:blip r:embed="rId2" cstate="print"/>
          <a:srcRect/>
          <a:stretch>
            <a:fillRect/>
          </a:stretch>
        </p:blipFill>
        <p:spPr bwMode="auto">
          <a:xfrm>
            <a:off x="2627784" y="2132856"/>
            <a:ext cx="6336704" cy="3857625"/>
          </a:xfrm>
          <a:prstGeom prst="rect">
            <a:avLst/>
          </a:prstGeom>
          <a:noFill/>
        </p:spPr>
      </p:pic>
      <p:sp>
        <p:nvSpPr>
          <p:cNvPr id="6" name="5 - TextBox"/>
          <p:cNvSpPr txBox="1"/>
          <p:nvPr/>
        </p:nvSpPr>
        <p:spPr>
          <a:xfrm>
            <a:off x="2627784" y="6093296"/>
            <a:ext cx="2232247" cy="923330"/>
          </a:xfrm>
          <a:prstGeom prst="rect">
            <a:avLst/>
          </a:prstGeom>
          <a:noFill/>
        </p:spPr>
        <p:txBody>
          <a:bodyPr wrap="square" rtlCol="0">
            <a:spAutoFit/>
          </a:bodyPr>
          <a:lstStyle/>
          <a:p>
            <a:r>
              <a:rPr lang="en-US" i="1" dirty="0" smtClean="0"/>
              <a:t>Abraham Maslow </a:t>
            </a:r>
          </a:p>
          <a:p>
            <a:r>
              <a:rPr lang="en-US" dirty="0" smtClean="0"/>
              <a:t/>
            </a:r>
            <a:br>
              <a:rPr lang="en-US" dirty="0" smtClean="0"/>
            </a:b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Times New Roman" pitchFamily="18" charset="0"/>
                <a:cs typeface="Times New Roman" pitchFamily="18" charset="0"/>
              </a:rPr>
              <a:t>Loss of interest or pleasure</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lstStyle/>
          <a:p>
            <a:r>
              <a:rPr lang="en-US" dirty="0" smtClean="0">
                <a:latin typeface="Times New Roman" pitchFamily="18" charset="0"/>
                <a:cs typeface="Times New Roman" pitchFamily="18" charset="0"/>
              </a:rPr>
              <a:t>Less interested in hobbies</a:t>
            </a:r>
          </a:p>
          <a:p>
            <a:r>
              <a:rPr lang="en-US" dirty="0" smtClean="0">
                <a:latin typeface="Times New Roman" pitchFamily="18" charset="0"/>
                <a:cs typeface="Times New Roman" pitchFamily="18" charset="0"/>
              </a:rPr>
              <a:t>“Not caring anymore“</a:t>
            </a:r>
          </a:p>
          <a:p>
            <a:r>
              <a:rPr lang="en-US" dirty="0" smtClean="0">
                <a:latin typeface="Times New Roman" pitchFamily="18" charset="0"/>
                <a:cs typeface="Times New Roman" pitchFamily="18" charset="0"/>
              </a:rPr>
              <a:t>Not feeling any enjoyment in activities that were previously considered pleasurable</a:t>
            </a:r>
          </a:p>
          <a:p>
            <a:r>
              <a:rPr lang="en-US" dirty="0" smtClean="0">
                <a:latin typeface="Times New Roman" pitchFamily="18" charset="0"/>
                <a:cs typeface="Times New Roman" pitchFamily="18" charset="0"/>
              </a:rPr>
              <a:t>Social withdrawal or neglect of pleasurable avocations</a:t>
            </a:r>
            <a:endParaRPr lang="el-GR" dirty="0">
              <a:latin typeface="Times New Roman" pitchFamily="18" charset="0"/>
              <a:cs typeface="Times New Roman" pitchFamily="18" charset="0"/>
            </a:endParaRPr>
          </a:p>
        </p:txBody>
      </p:sp>
      <p:pic>
        <p:nvPicPr>
          <p:cNvPr id="41986" name="Picture 2" descr="C:\Users\psixiatriki-2\Desktop\DEPRESSION\images.jpg"/>
          <p:cNvPicPr>
            <a:picLocks noChangeAspect="1" noChangeArrowheads="1"/>
          </p:cNvPicPr>
          <p:nvPr/>
        </p:nvPicPr>
        <p:blipFill>
          <a:blip r:embed="rId2" cstate="print"/>
          <a:srcRect/>
          <a:stretch>
            <a:fillRect/>
          </a:stretch>
        </p:blipFill>
        <p:spPr bwMode="auto">
          <a:xfrm>
            <a:off x="1907704" y="5229200"/>
            <a:ext cx="5423456" cy="132092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Times New Roman" pitchFamily="18" charset="0"/>
                <a:cs typeface="Times New Roman" pitchFamily="18" charset="0"/>
              </a:rPr>
              <a:t>Appetite</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lstStyle/>
          <a:p>
            <a:r>
              <a:rPr lang="en-US" dirty="0" smtClean="0">
                <a:latin typeface="Times New Roman" pitchFamily="18" charset="0"/>
                <a:cs typeface="Times New Roman" pitchFamily="18" charset="0"/>
              </a:rPr>
              <a:t>Either a reduction or increase</a:t>
            </a:r>
          </a:p>
          <a:p>
            <a:r>
              <a:rPr lang="en-US" dirty="0" smtClean="0">
                <a:latin typeface="Times New Roman" pitchFamily="18" charset="0"/>
                <a:cs typeface="Times New Roman" pitchFamily="18" charset="0"/>
              </a:rPr>
              <a:t>They have to force themselves to eat</a:t>
            </a:r>
          </a:p>
          <a:p>
            <a:r>
              <a:rPr lang="en-US" dirty="0" smtClean="0">
                <a:latin typeface="Times New Roman" pitchFamily="18" charset="0"/>
                <a:cs typeface="Times New Roman" pitchFamily="18" charset="0"/>
              </a:rPr>
              <a:t>May crave specific foods (e.g., sweets or other carbohydrates)</a:t>
            </a:r>
            <a:endParaRPr lang="el-GR" dirty="0">
              <a:latin typeface="Times New Roman" pitchFamily="18" charset="0"/>
              <a:cs typeface="Times New Roman" pitchFamily="18" charset="0"/>
            </a:endParaRPr>
          </a:p>
        </p:txBody>
      </p:sp>
      <p:pic>
        <p:nvPicPr>
          <p:cNvPr id="40962" name="Picture 2" descr="C:\Users\psixiatriki-2\Desktop\DEPRESSION\images (2).jpg"/>
          <p:cNvPicPr>
            <a:picLocks noChangeAspect="1" noChangeArrowheads="1"/>
          </p:cNvPicPr>
          <p:nvPr/>
        </p:nvPicPr>
        <p:blipFill>
          <a:blip r:embed="rId2" cstate="print"/>
          <a:srcRect/>
          <a:stretch>
            <a:fillRect/>
          </a:stretch>
        </p:blipFill>
        <p:spPr bwMode="auto">
          <a:xfrm>
            <a:off x="4283968" y="3645024"/>
            <a:ext cx="3471814" cy="194421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Times New Roman" pitchFamily="18" charset="0"/>
                <a:cs typeface="Times New Roman" pitchFamily="18" charset="0"/>
              </a:rPr>
              <a:t>Sleep disturbance</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lstStyle/>
          <a:p>
            <a:r>
              <a:rPr lang="en-US" dirty="0" smtClean="0">
                <a:latin typeface="Times New Roman" pitchFamily="18" charset="0"/>
                <a:cs typeface="Times New Roman" pitchFamily="18" charset="0"/>
              </a:rPr>
              <a:t>Either difficulty sleeping or sleeping excessively</a:t>
            </a:r>
          </a:p>
          <a:p>
            <a:r>
              <a:rPr lang="en-US" dirty="0" smtClean="0">
                <a:latin typeface="Times New Roman" pitchFamily="18" charset="0"/>
                <a:cs typeface="Times New Roman" pitchFamily="18" charset="0"/>
              </a:rPr>
              <a:t>Middle insomnia (i.e., waking up during the night and then having difficulty returning to sleep)</a:t>
            </a:r>
          </a:p>
          <a:p>
            <a:r>
              <a:rPr lang="en-US" dirty="0" smtClean="0">
                <a:latin typeface="Times New Roman" pitchFamily="18" charset="0"/>
                <a:cs typeface="Times New Roman" pitchFamily="18" charset="0"/>
              </a:rPr>
              <a:t>Terminal insomnia (i.e., waking too early and being unable to return to sleep)</a:t>
            </a:r>
            <a:endParaRPr lang="el-GR" dirty="0">
              <a:latin typeface="Times New Roman" pitchFamily="18" charset="0"/>
              <a:cs typeface="Times New Roman" pitchFamily="18" charset="0"/>
            </a:endParaRPr>
          </a:p>
        </p:txBody>
      </p:sp>
      <p:pic>
        <p:nvPicPr>
          <p:cNvPr id="44034" name="Picture 2" descr="C:\Users\psixiatriki-2\Desktop\DEPRESSION\images (1).jpg"/>
          <p:cNvPicPr>
            <a:picLocks noChangeAspect="1" noChangeArrowheads="1"/>
          </p:cNvPicPr>
          <p:nvPr/>
        </p:nvPicPr>
        <p:blipFill>
          <a:blip r:embed="rId2" cstate="print"/>
          <a:srcRect/>
          <a:stretch>
            <a:fillRect/>
          </a:stretch>
        </p:blipFill>
        <p:spPr bwMode="auto">
          <a:xfrm>
            <a:off x="5148064" y="4581128"/>
            <a:ext cx="3289300" cy="201622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Times New Roman" pitchFamily="18" charset="0"/>
                <a:cs typeface="Times New Roman" pitchFamily="18" charset="0"/>
              </a:rPr>
              <a:t>Psychomotor changes</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lstStyle/>
          <a:p>
            <a:r>
              <a:rPr lang="en-US" dirty="0" smtClean="0">
                <a:latin typeface="Times New Roman" pitchFamily="18" charset="0"/>
                <a:cs typeface="Times New Roman" pitchFamily="18" charset="0"/>
              </a:rPr>
              <a:t>Agitation (e.g., the inability to sit still, pacing, handwringing; or pulling or rubbing of the skin, clothing, or other objects)</a:t>
            </a:r>
          </a:p>
          <a:p>
            <a:r>
              <a:rPr lang="en-US" dirty="0" smtClean="0">
                <a:latin typeface="Times New Roman" pitchFamily="18" charset="0"/>
                <a:cs typeface="Times New Roman" pitchFamily="18" charset="0"/>
              </a:rPr>
              <a:t>Retardation (e.g., slowed speech, thinking, and body movements; increased pauses before answering; speech that is decreased in volume, inflection, amount, or variety of content, or muteness)</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n-US" sz="2800" dirty="0" smtClean="0">
                <a:latin typeface="Times New Roman" pitchFamily="18" charset="0"/>
                <a:cs typeface="Times New Roman" pitchFamily="18" charset="0"/>
              </a:rPr>
              <a:t>Decreased energy, tiredness, and fatigue</a:t>
            </a:r>
            <a:endParaRPr lang="el-GR" sz="28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lstStyle/>
          <a:p>
            <a:r>
              <a:rPr lang="en-US" dirty="0" smtClean="0">
                <a:latin typeface="Times New Roman" pitchFamily="18" charset="0"/>
                <a:cs typeface="Times New Roman" pitchFamily="18" charset="0"/>
              </a:rPr>
              <a:t>Fatigue without physical exertion</a:t>
            </a:r>
          </a:p>
          <a:p>
            <a:r>
              <a:rPr lang="en-US" dirty="0" smtClean="0">
                <a:latin typeface="Times New Roman" pitchFamily="18" charset="0"/>
                <a:cs typeface="Times New Roman" pitchFamily="18" charset="0"/>
              </a:rPr>
              <a:t>Reduced efficiency</a:t>
            </a:r>
            <a:endParaRPr lang="el-GR" dirty="0">
              <a:latin typeface="Times New Roman" pitchFamily="18" charset="0"/>
              <a:cs typeface="Times New Roman" pitchFamily="18" charset="0"/>
            </a:endParaRPr>
          </a:p>
        </p:txBody>
      </p:sp>
      <p:pic>
        <p:nvPicPr>
          <p:cNvPr id="38914" name="Picture 2" descr="C:\Users\psixiatriki-2\Desktop\DEPRESSION\images (5).jpg"/>
          <p:cNvPicPr>
            <a:picLocks noChangeAspect="1" noChangeArrowheads="1"/>
          </p:cNvPicPr>
          <p:nvPr/>
        </p:nvPicPr>
        <p:blipFill>
          <a:blip r:embed="rId2" cstate="print"/>
          <a:srcRect/>
          <a:stretch>
            <a:fillRect/>
          </a:stretch>
        </p:blipFill>
        <p:spPr bwMode="auto">
          <a:xfrm>
            <a:off x="4716016" y="2348880"/>
            <a:ext cx="3143405" cy="403244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Times New Roman" pitchFamily="18" charset="0"/>
                <a:cs typeface="Times New Roman" pitchFamily="18" charset="0"/>
              </a:rPr>
              <a:t>sense of worthlessness or guilt</a:t>
            </a:r>
            <a:endParaRPr lang="el-GR"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Unrealistic negative evaluations of one's worth or guilty</a:t>
            </a:r>
          </a:p>
          <a:p>
            <a:r>
              <a:rPr lang="en-US" dirty="0" smtClean="0">
                <a:latin typeface="Times New Roman" pitchFamily="18" charset="0"/>
                <a:cs typeface="Times New Roman" pitchFamily="18" charset="0"/>
              </a:rPr>
              <a:t>Often misinterpret neutral or trivial day-to-day events as evidence of personal defects and have an exaggerated sense of responsibility for untoward events</a:t>
            </a:r>
          </a:p>
          <a:p>
            <a:r>
              <a:rPr lang="en-US" dirty="0" smtClean="0">
                <a:latin typeface="Times New Roman" pitchFamily="18" charset="0"/>
                <a:cs typeface="Times New Roman" pitchFamily="18" charset="0"/>
              </a:rPr>
              <a:t>The sense of worthlessness or guilt may be of delusional proportions (e.g., an individual who is convinced that he or she is personally responsible for world poverty</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57200"/>
            <a:ext cx="9144000" cy="838200"/>
          </a:xfrm>
        </p:spPr>
        <p:txBody>
          <a:bodyPr>
            <a:noAutofit/>
          </a:bodyPr>
          <a:lstStyle/>
          <a:p>
            <a:pPr algn="ctr"/>
            <a:r>
              <a:rPr lang="en-US" sz="2400" dirty="0" smtClean="0">
                <a:latin typeface="Times New Roman" pitchFamily="18" charset="0"/>
                <a:cs typeface="Times New Roman" pitchFamily="18" charset="0"/>
              </a:rPr>
              <a:t>impaired ability to think, concentrate, or make even minor</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decisions</a:t>
            </a:r>
            <a:endParaRPr lang="el-GR" sz="24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lstStyle/>
          <a:p>
            <a:r>
              <a:rPr lang="en-US" dirty="0" smtClean="0">
                <a:latin typeface="Times New Roman" pitchFamily="18" charset="0"/>
                <a:cs typeface="Times New Roman" pitchFamily="18" charset="0"/>
              </a:rPr>
              <a:t>Easily distracted</a:t>
            </a:r>
          </a:p>
          <a:p>
            <a:r>
              <a:rPr lang="en-US" dirty="0" smtClean="0">
                <a:latin typeface="Times New Roman" pitchFamily="18" charset="0"/>
                <a:cs typeface="Times New Roman" pitchFamily="18" charset="0"/>
              </a:rPr>
              <a:t>Memory difficulties</a:t>
            </a:r>
            <a:endParaRPr lang="el-GR" dirty="0">
              <a:latin typeface="Times New Roman" pitchFamily="18" charset="0"/>
              <a:cs typeface="Times New Roman" pitchFamily="18" charset="0"/>
            </a:endParaRPr>
          </a:p>
        </p:txBody>
      </p:sp>
      <p:pic>
        <p:nvPicPr>
          <p:cNvPr id="4" name="Picture 2" descr="C:\Users\psixiatriki-2\Desktop\DEPRESSION\images (4).jpg"/>
          <p:cNvPicPr>
            <a:picLocks noChangeAspect="1" noChangeArrowheads="1"/>
          </p:cNvPicPr>
          <p:nvPr/>
        </p:nvPicPr>
        <p:blipFill>
          <a:blip r:embed="rId2" cstate="print"/>
          <a:srcRect/>
          <a:stretch>
            <a:fillRect/>
          </a:stretch>
        </p:blipFill>
        <p:spPr bwMode="auto">
          <a:xfrm>
            <a:off x="4355976" y="1772816"/>
            <a:ext cx="4283968" cy="335633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n-US" sz="2000" dirty="0" smtClean="0">
                <a:latin typeface="Times New Roman" pitchFamily="18" charset="0"/>
                <a:cs typeface="Times New Roman" pitchFamily="18" charset="0"/>
              </a:rPr>
              <a:t>Thoughts of death, suicidal ideation, or suicide attempts</a:t>
            </a:r>
            <a:endParaRPr lang="el-GR" sz="2000"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554162"/>
            <a:ext cx="4915272" cy="4525963"/>
          </a:xfrm>
        </p:spPr>
        <p:txBody>
          <a:bodyPr>
            <a:normAutofit/>
          </a:bodyPr>
          <a:lstStyle/>
          <a:p>
            <a:r>
              <a:rPr lang="en-US" sz="2000" dirty="0" smtClean="0">
                <a:latin typeface="Times New Roman" pitchFamily="18" charset="0"/>
                <a:cs typeface="Times New Roman" pitchFamily="18" charset="0"/>
              </a:rPr>
              <a:t>Passive wish not to awaken in the morning</a:t>
            </a:r>
          </a:p>
          <a:p>
            <a:r>
              <a:rPr lang="en-US" sz="2000" dirty="0" smtClean="0">
                <a:latin typeface="Times New Roman" pitchFamily="18" charset="0"/>
                <a:cs typeface="Times New Roman" pitchFamily="18" charset="0"/>
              </a:rPr>
              <a:t>Belief that others would be better off if the individual were dead</a:t>
            </a:r>
          </a:p>
          <a:p>
            <a:r>
              <a:rPr lang="en-US" sz="2000" dirty="0" smtClean="0">
                <a:latin typeface="Times New Roman" pitchFamily="18" charset="0"/>
                <a:cs typeface="Times New Roman" pitchFamily="18" charset="0"/>
              </a:rPr>
              <a:t>Recurrent thoughts of committing suicide</a:t>
            </a:r>
          </a:p>
          <a:p>
            <a:r>
              <a:rPr lang="en-US" sz="2000" dirty="0" smtClean="0">
                <a:latin typeface="Times New Roman" pitchFamily="18" charset="0"/>
                <a:cs typeface="Times New Roman" pitchFamily="18" charset="0"/>
              </a:rPr>
              <a:t>Specific suicide plan</a:t>
            </a:r>
          </a:p>
          <a:p>
            <a:endParaRPr lang="en-US" sz="2000" dirty="0" smtClean="0">
              <a:latin typeface="Times New Roman" pitchFamily="18" charset="0"/>
              <a:cs typeface="Times New Roman" pitchFamily="18" charset="0"/>
            </a:endParaRPr>
          </a:p>
          <a:p>
            <a:r>
              <a:rPr lang="en-US" sz="2000" i="1" dirty="0" smtClean="0">
                <a:solidFill>
                  <a:srgbClr val="C00000"/>
                </a:solidFill>
                <a:latin typeface="Times New Roman" pitchFamily="18" charset="0"/>
                <a:cs typeface="Times New Roman" pitchFamily="18" charset="0"/>
              </a:rPr>
              <a:t>More severely suicidal individuals may have put their affairs in order (e.g., updated wills, settled debts), acquired needed materials (e.g., a rope or a gun), and chosen a location and time to accomplish the suicide</a:t>
            </a:r>
            <a:endParaRPr lang="el-GR" sz="2000" i="1" dirty="0">
              <a:solidFill>
                <a:srgbClr val="C00000"/>
              </a:solidFill>
              <a:latin typeface="Times New Roman" pitchFamily="18" charset="0"/>
              <a:cs typeface="Times New Roman" pitchFamily="18" charset="0"/>
            </a:endParaRPr>
          </a:p>
        </p:txBody>
      </p:sp>
      <p:pic>
        <p:nvPicPr>
          <p:cNvPr id="39939" name="Picture 3" descr="C:\Users\psixiatriki-2\Desktop\DEPRESSION\74402ea2368400c0a18dd7387bf8ae03--broken-heart-drawings-sad-drawings.jpg"/>
          <p:cNvPicPr>
            <a:picLocks noChangeAspect="1" noChangeArrowheads="1"/>
          </p:cNvPicPr>
          <p:nvPr/>
        </p:nvPicPr>
        <p:blipFill>
          <a:blip r:embed="rId2" cstate="print"/>
          <a:srcRect/>
          <a:stretch>
            <a:fillRect/>
          </a:stretch>
        </p:blipFill>
        <p:spPr bwMode="auto">
          <a:xfrm>
            <a:off x="5364088" y="1556792"/>
            <a:ext cx="3491880" cy="48387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43010" name="Picture 2" descr="C:\Users\psixiatriki-2\Desktop\DEPRESSION\αρχείο λήψης (10).jpg"/>
          <p:cNvPicPr>
            <a:picLocks noChangeAspect="1" noChangeArrowheads="1"/>
          </p:cNvPicPr>
          <p:nvPr/>
        </p:nvPicPr>
        <p:blipFill>
          <a:blip r:embed="rId2" cstate="print"/>
          <a:srcRect/>
          <a:stretch>
            <a:fillRect/>
          </a:stretch>
        </p:blipFill>
        <p:spPr bwMode="auto">
          <a:xfrm>
            <a:off x="683568" y="2060848"/>
            <a:ext cx="4644516" cy="3096344"/>
          </a:xfrm>
          <a:prstGeom prst="rect">
            <a:avLst/>
          </a:prstGeom>
          <a:noFill/>
        </p:spPr>
      </p:pic>
      <p:pic>
        <p:nvPicPr>
          <p:cNvPr id="43011" name="Picture 3" descr="C:\Users\psixiatriki-2\Desktop\DEPRESSION\ed7947f6a1e540bbc482020952b30319.jpg"/>
          <p:cNvPicPr>
            <a:picLocks noChangeAspect="1" noChangeArrowheads="1"/>
          </p:cNvPicPr>
          <p:nvPr/>
        </p:nvPicPr>
        <p:blipFill>
          <a:blip r:embed="rId3" cstate="print"/>
          <a:srcRect/>
          <a:stretch>
            <a:fillRect/>
          </a:stretch>
        </p:blipFill>
        <p:spPr bwMode="auto">
          <a:xfrm>
            <a:off x="3923928" y="1556792"/>
            <a:ext cx="4762500" cy="47625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1506" name="Picture 2" descr="C:\Users\psixiatriki-2\Desktop\DEPRESSION\slide_1.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1554162"/>
            <a:ext cx="3475112" cy="4899174"/>
          </a:xfrm>
        </p:spPr>
        <p:txBody>
          <a:bodyPr>
            <a:normAutofit/>
          </a:bodyPr>
          <a:lstStyle/>
          <a:p>
            <a:r>
              <a:rPr lang="en-US" sz="2800" dirty="0" smtClean="0">
                <a:solidFill>
                  <a:schemeClr val="tx1"/>
                </a:solidFill>
                <a:latin typeface="Times New Roman" pitchFamily="18" charset="0"/>
                <a:cs typeface="Times New Roman" pitchFamily="18" charset="0"/>
              </a:rPr>
              <a:t>Hippocrates</a:t>
            </a:r>
          </a:p>
          <a:p>
            <a:r>
              <a:rPr lang="en-US" sz="2800" dirty="0" smtClean="0">
                <a:solidFill>
                  <a:schemeClr val="tx1"/>
                </a:solidFill>
                <a:latin typeface="Times New Roman" pitchFamily="18" charset="0"/>
                <a:cs typeface="Times New Roman" pitchFamily="18" charset="0"/>
              </a:rPr>
              <a:t>Galen</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sz="2800" dirty="0" err="1" smtClean="0">
                <a:solidFill>
                  <a:schemeClr val="tx1"/>
                </a:solidFill>
                <a:latin typeface="Times New Roman" pitchFamily="18" charset="0"/>
                <a:cs typeface="Times New Roman" pitchFamily="18" charset="0"/>
              </a:rPr>
              <a:t>Aretaeus</a:t>
            </a:r>
            <a:r>
              <a:rPr lang="en-US" sz="2800" dirty="0" smtClean="0">
                <a:solidFill>
                  <a:schemeClr val="tx1"/>
                </a:solidFill>
                <a:latin typeface="Times New Roman" pitchFamily="18" charset="0"/>
                <a:cs typeface="Times New Roman" pitchFamily="18" charset="0"/>
              </a:rPr>
              <a:t> of Cappadocia </a:t>
            </a:r>
          </a:p>
          <a:p>
            <a:r>
              <a:rPr lang="en-US" sz="2800" dirty="0" err="1" smtClean="0">
                <a:solidFill>
                  <a:schemeClr val="tx1"/>
                </a:solidFill>
                <a:latin typeface="Times New Roman" pitchFamily="18" charset="0"/>
                <a:cs typeface="Times New Roman" pitchFamily="18" charset="0"/>
              </a:rPr>
              <a:t>Humoral</a:t>
            </a:r>
            <a:r>
              <a:rPr lang="en-US" sz="2800" dirty="0" smtClean="0">
                <a:solidFill>
                  <a:schemeClr val="tx1"/>
                </a:solidFill>
                <a:latin typeface="Times New Roman" pitchFamily="18" charset="0"/>
                <a:cs typeface="Times New Roman" pitchFamily="18" charset="0"/>
              </a:rPr>
              <a:t> Theory</a:t>
            </a:r>
          </a:p>
          <a:p>
            <a:endParaRPr lang="el-GR" dirty="0"/>
          </a:p>
        </p:txBody>
      </p:sp>
      <p:pic>
        <p:nvPicPr>
          <p:cNvPr id="37890" name="Picture 2" descr="C:\Users\psixiatriki-2\Desktop\DEPRESSION\Asclepius02.jpg"/>
          <p:cNvPicPr>
            <a:picLocks noChangeAspect="1" noChangeArrowheads="1"/>
          </p:cNvPicPr>
          <p:nvPr/>
        </p:nvPicPr>
        <p:blipFill>
          <a:blip r:embed="rId2" cstate="print"/>
          <a:srcRect/>
          <a:stretch>
            <a:fillRect/>
          </a:stretch>
        </p:blipFill>
        <p:spPr bwMode="auto">
          <a:xfrm>
            <a:off x="2843808" y="1700808"/>
            <a:ext cx="6084168" cy="379591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20483" name="Picture 3" descr="C:\Users\psixiatriki-2\Desktop\DEPRESSION\bipolar-disorder-fig4_large.jpg"/>
          <p:cNvPicPr>
            <a:picLocks noChangeAspect="1" noChangeArrowheads="1"/>
          </p:cNvPicPr>
          <p:nvPr/>
        </p:nvPicPr>
        <p:blipFill>
          <a:blip r:embed="rId2" cstate="print"/>
          <a:srcRect/>
          <a:stretch>
            <a:fillRect/>
          </a:stretch>
        </p:blipFill>
        <p:spPr bwMode="auto">
          <a:xfrm>
            <a:off x="1259632" y="620688"/>
            <a:ext cx="6667500" cy="6019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9218" name="Picture 2" descr="C:\Users\psixiatriki-2\Desktop\DEPRESSION\Three-Circles-Infographic.png"/>
          <p:cNvPicPr>
            <a:picLocks noChangeAspect="1" noChangeArrowheads="1"/>
          </p:cNvPicPr>
          <p:nvPr/>
        </p:nvPicPr>
        <p:blipFill>
          <a:blip r:embed="rId2" cstate="print"/>
          <a:srcRect/>
          <a:stretch>
            <a:fillRect/>
          </a:stretch>
        </p:blipFill>
        <p:spPr bwMode="auto">
          <a:xfrm>
            <a:off x="1331640" y="188640"/>
            <a:ext cx="6958013" cy="641377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3074" name="Picture 2" descr="C:\Users\psixiatriki-2\Desktop\DEPRESSION\slide_2.jpg"/>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2290" name="Picture 2" descr="C:\Users\psixiatriki-2\Desktop\DEPRESSION\Grief+vs+MDE+in+DSM-5+Grief.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8194" name="Picture 2" descr="C:\Users\psixiatriki-2\Desktop\DEPRESSION\ubMdXnP.jpg"/>
          <p:cNvPicPr>
            <a:picLocks noChangeAspect="1" noChangeArrowheads="1"/>
          </p:cNvPicPr>
          <p:nvPr/>
        </p:nvPicPr>
        <p:blipFill>
          <a:blip r:embed="rId2" cstate="print"/>
          <a:srcRect/>
          <a:stretch>
            <a:fillRect/>
          </a:stretch>
        </p:blipFill>
        <p:spPr bwMode="auto">
          <a:xfrm>
            <a:off x="4644008" y="1628800"/>
            <a:ext cx="4062215" cy="3451772"/>
          </a:xfrm>
          <a:prstGeom prst="rect">
            <a:avLst/>
          </a:prstGeom>
          <a:noFill/>
        </p:spPr>
      </p:pic>
      <p:pic>
        <p:nvPicPr>
          <p:cNvPr id="8195" name="Picture 3" descr="C:\Users\psixiatriki-2\Desktop\DEPRESSION\αρχείο λήψης (2).jpg"/>
          <p:cNvPicPr>
            <a:picLocks noChangeAspect="1" noChangeArrowheads="1"/>
          </p:cNvPicPr>
          <p:nvPr/>
        </p:nvPicPr>
        <p:blipFill>
          <a:blip r:embed="rId3" cstate="print"/>
          <a:srcRect/>
          <a:stretch>
            <a:fillRect/>
          </a:stretch>
        </p:blipFill>
        <p:spPr bwMode="auto">
          <a:xfrm>
            <a:off x="971600" y="3356992"/>
            <a:ext cx="2202844" cy="275081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5122" name="Picture 2" descr="C:\Users\psixiatriki-2\Desktop\DEPRESSION\slide_4.jpg"/>
          <p:cNvPicPr>
            <a:picLocks noChangeAspect="1" noChangeArrowheads="1"/>
          </p:cNvPicPr>
          <p:nvPr/>
        </p:nvPicPr>
        <p:blipFill>
          <a:blip r:embed="rId2" cstate="print"/>
          <a:srcRect/>
          <a:stretch>
            <a:fillRect/>
          </a:stretch>
        </p:blipFill>
        <p:spPr bwMode="auto">
          <a:xfrm>
            <a:off x="-1" y="0"/>
            <a:ext cx="9144001" cy="685800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19458" name="Picture 2" descr="C:\Users\psixiatriki-2\Desktop\DEPRESSION\table_Mondimore.gif"/>
          <p:cNvPicPr>
            <a:picLocks noChangeAspect="1" noChangeArrowheads="1"/>
          </p:cNvPicPr>
          <p:nvPr/>
        </p:nvPicPr>
        <p:blipFill>
          <a:blip r:embed="rId2" cstate="print"/>
          <a:srcRect/>
          <a:stretch>
            <a:fillRect/>
          </a:stretch>
        </p:blipFill>
        <p:spPr bwMode="auto">
          <a:xfrm>
            <a:off x="1835696" y="1628800"/>
            <a:ext cx="5610578" cy="424847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13314" name="Picture 2" descr="C:\Users\psixiatriki-2\Desktop\DEPRESSION\Depression+–+DSM-5_+Updates+from+DSM-IV1.jpg"/>
          <p:cNvPicPr>
            <a:picLocks noChangeAspect="1" noChangeArrowheads="1"/>
          </p:cNvPicPr>
          <p:nvPr/>
        </p:nvPicPr>
        <p:blipFill>
          <a:blip r:embed="rId2" cstate="print"/>
          <a:srcRect/>
          <a:stretch>
            <a:fillRect/>
          </a:stretch>
        </p:blipFill>
        <p:spPr bwMode="auto">
          <a:xfrm>
            <a:off x="0" y="0"/>
            <a:ext cx="9154094"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16386" name="Picture 2" descr="C:\Users\psixiatriki-2\Desktop\DEPRESSION\diagnosing-with-the-dsm5-57-638.jpg"/>
          <p:cNvPicPr>
            <a:picLocks noChangeAspect="1" noChangeArrowheads="1"/>
          </p:cNvPicPr>
          <p:nvPr/>
        </p:nvPicPr>
        <p:blipFill>
          <a:blip r:embed="rId3" cstate="print"/>
          <a:srcRect/>
          <a:stretch>
            <a:fillRect/>
          </a:stretch>
        </p:blipFill>
        <p:spPr bwMode="auto">
          <a:xfrm>
            <a:off x="-1" y="0"/>
            <a:ext cx="9218045"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25602" name="Picture 2" descr="C:\Users\psixiatriki-2\Desktop\DEPRESSION\Post-Partum+Depression.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buNone/>
            </a:pPr>
            <a:endParaRPr lang="el-GR" dirty="0"/>
          </a:p>
        </p:txBody>
      </p:sp>
      <p:pic>
        <p:nvPicPr>
          <p:cNvPr id="34818" name="Picture 2" descr="C:\Users\psixiatriki-2\Desktop\DEPRESSION\maxresdefault.jpg"/>
          <p:cNvPicPr>
            <a:picLocks noChangeAspect="1" noChangeArrowheads="1"/>
          </p:cNvPicPr>
          <p:nvPr/>
        </p:nvPicPr>
        <p:blipFill>
          <a:blip r:embed="rId2" cstate="print"/>
          <a:srcRect/>
          <a:stretch>
            <a:fillRect/>
          </a:stretch>
        </p:blipFill>
        <p:spPr bwMode="auto">
          <a:xfrm>
            <a:off x="971600" y="764704"/>
            <a:ext cx="7734300" cy="563386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17411" name="Picture 3" descr="C:\Users\psixiatriki-2\Desktop\DEPRESSION\the-dsm5-overview-of-main-themes-and-diagnostic-revisions-40-638.jpg"/>
          <p:cNvPicPr>
            <a:picLocks noChangeAspect="1" noChangeArrowheads="1"/>
          </p:cNvPicPr>
          <p:nvPr/>
        </p:nvPicPr>
        <p:blipFill>
          <a:blip r:embed="rId2" cstate="print"/>
          <a:srcRect/>
          <a:stretch>
            <a:fillRect/>
          </a:stretch>
        </p:blipFill>
        <p:spPr bwMode="auto">
          <a:xfrm>
            <a:off x="1115616" y="836712"/>
            <a:ext cx="7200800" cy="540624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dirty="0"/>
          </a:p>
        </p:txBody>
      </p:sp>
      <p:pic>
        <p:nvPicPr>
          <p:cNvPr id="2050" name="Picture 2" descr="C:\Users\psixiatriki-2\Desktop\DEPRESSION\b8048b6199a8aa78a851bc25c640f7d5.jpg"/>
          <p:cNvPicPr>
            <a:picLocks noChangeAspect="1" noChangeArrowheads="1"/>
          </p:cNvPicPr>
          <p:nvPr/>
        </p:nvPicPr>
        <p:blipFill>
          <a:blip r:embed="rId2" cstate="print"/>
          <a:srcRect/>
          <a:stretch>
            <a:fillRect/>
          </a:stretch>
        </p:blipFill>
        <p:spPr bwMode="auto">
          <a:xfrm>
            <a:off x="1979712" y="1844824"/>
            <a:ext cx="5184576" cy="388843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dirty="0"/>
          </a:p>
        </p:txBody>
      </p:sp>
      <p:pic>
        <p:nvPicPr>
          <p:cNvPr id="1026" name="Picture 2" descr="C:\Users\psixiatriki-2\Desktop\DEPRESSION\psychiatry-and-reproductive-medicine-35-638.jpg"/>
          <p:cNvPicPr>
            <a:picLocks noChangeAspect="1" noChangeArrowheads="1"/>
          </p:cNvPicPr>
          <p:nvPr/>
        </p:nvPicPr>
        <p:blipFill>
          <a:blip r:embed="rId2" cstate="print"/>
          <a:srcRect/>
          <a:stretch>
            <a:fillRect/>
          </a:stretch>
        </p:blipFill>
        <p:spPr bwMode="auto">
          <a:xfrm>
            <a:off x="1403648" y="2060848"/>
            <a:ext cx="6398484" cy="3600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dirty="0"/>
          </a:p>
        </p:txBody>
      </p:sp>
      <p:pic>
        <p:nvPicPr>
          <p:cNvPr id="4098" name="Picture 2" descr="C:\Users\psixiatriki-2\Desktop\DEPRESSION\27916.png"/>
          <p:cNvPicPr>
            <a:picLocks noChangeAspect="1" noChangeArrowheads="1"/>
          </p:cNvPicPr>
          <p:nvPr/>
        </p:nvPicPr>
        <p:blipFill>
          <a:blip r:embed="rId2" cstate="print"/>
          <a:srcRect/>
          <a:stretch>
            <a:fillRect/>
          </a:stretch>
        </p:blipFill>
        <p:spPr bwMode="auto">
          <a:xfrm>
            <a:off x="1835696" y="104774"/>
            <a:ext cx="5715000" cy="675322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2530" name="Picture 2" descr="C:\Users\psixiatriki-2\Desktop\DEPRESSION\slaby_figure.gif"/>
          <p:cNvPicPr>
            <a:picLocks noChangeAspect="1" noChangeArrowheads="1"/>
          </p:cNvPicPr>
          <p:nvPr/>
        </p:nvPicPr>
        <p:blipFill>
          <a:blip r:embed="rId2" cstate="print"/>
          <a:srcRect/>
          <a:stretch>
            <a:fillRect/>
          </a:stretch>
        </p:blipFill>
        <p:spPr bwMode="auto">
          <a:xfrm>
            <a:off x="755576" y="1556792"/>
            <a:ext cx="7620000" cy="381952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3554" name="Picture 2" descr="C:\Users\psixiatriki-2\Desktop\DEPRESSION\neurobiology-and-functional-brain-circuits-in-mood-disorders-7-638.jpg"/>
          <p:cNvPicPr>
            <a:picLocks noChangeAspect="1" noChangeArrowheads="1"/>
          </p:cNvPicPr>
          <p:nvPr/>
        </p:nvPicPr>
        <p:blipFill>
          <a:blip r:embed="rId2" cstate="print"/>
          <a:srcRect/>
          <a:stretch>
            <a:fillRect/>
          </a:stretch>
        </p:blipFill>
        <p:spPr bwMode="auto">
          <a:xfrm>
            <a:off x="1403648" y="1340768"/>
            <a:ext cx="6076950" cy="456247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4578" name="Picture 2" descr="C:\Users\psixiatriki-2\Desktop\DEPRESSION\NDT-73261-F03.jpg"/>
          <p:cNvPicPr>
            <a:picLocks noChangeAspect="1" noChangeArrowheads="1"/>
          </p:cNvPicPr>
          <p:nvPr/>
        </p:nvPicPr>
        <p:blipFill>
          <a:blip r:embed="rId2" cstate="print"/>
          <a:srcRect/>
          <a:stretch>
            <a:fillRect/>
          </a:stretch>
        </p:blipFill>
        <p:spPr bwMode="auto">
          <a:xfrm>
            <a:off x="611560" y="62913"/>
            <a:ext cx="7992888" cy="679508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8674" name="Picture 2" descr="C:\Users\psixiatriki-2\Desktop\DEPRESSION\03-1312-neuromodulation-power-point2-7-728.jpg"/>
          <p:cNvPicPr>
            <a:picLocks noChangeAspect="1" noChangeArrowheads="1"/>
          </p:cNvPicPr>
          <p:nvPr/>
        </p:nvPicPr>
        <p:blipFill>
          <a:blip r:embed="rId2" cstate="print"/>
          <a:srcRect/>
          <a:stretch>
            <a:fillRect/>
          </a:stretch>
        </p:blipFill>
        <p:spPr bwMode="auto">
          <a:xfrm>
            <a:off x="1331640" y="1124744"/>
            <a:ext cx="6934200" cy="520065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n-US" sz="2800" dirty="0" smtClean="0">
                <a:latin typeface="Times New Roman" pitchFamily="18" charset="0"/>
                <a:cs typeface="Times New Roman" pitchFamily="18" charset="0"/>
              </a:rPr>
              <a:t>“If you expect nothing from somebody you are never disappointed.” </a:t>
            </a:r>
            <a:r>
              <a:rPr lang="en-US" dirty="0" smtClean="0"/>
              <a:t/>
            </a:r>
            <a:br>
              <a:rPr lang="en-US" dirty="0" smtClean="0"/>
            </a:br>
            <a:endParaRPr lang="el-GR" dirty="0"/>
          </a:p>
        </p:txBody>
      </p:sp>
      <p:pic>
        <p:nvPicPr>
          <p:cNvPr id="4098" name="Picture 2" descr="C:\Users\psixiatriki-2\Desktop\DEPRESSION\images (6).jpg"/>
          <p:cNvPicPr>
            <a:picLocks noChangeAspect="1" noChangeArrowheads="1"/>
          </p:cNvPicPr>
          <p:nvPr/>
        </p:nvPicPr>
        <p:blipFill>
          <a:blip r:embed="rId2" cstate="print"/>
          <a:srcRect/>
          <a:stretch>
            <a:fillRect/>
          </a:stretch>
        </p:blipFill>
        <p:spPr bwMode="auto">
          <a:xfrm>
            <a:off x="5724128" y="2420888"/>
            <a:ext cx="3240362" cy="3240360"/>
          </a:xfrm>
          <a:prstGeom prst="rect">
            <a:avLst/>
          </a:prstGeom>
          <a:noFill/>
        </p:spPr>
      </p:pic>
      <p:pic>
        <p:nvPicPr>
          <p:cNvPr id="4099" name="Picture 3" descr="C:\Users\psixiatriki-2\Desktop\DEPRESSION\αρχείο λήψης (4).jpg"/>
          <p:cNvPicPr>
            <a:picLocks noChangeAspect="1" noChangeArrowheads="1"/>
          </p:cNvPicPr>
          <p:nvPr/>
        </p:nvPicPr>
        <p:blipFill>
          <a:blip r:embed="rId3" cstate="print"/>
          <a:srcRect/>
          <a:stretch>
            <a:fillRect/>
          </a:stretch>
        </p:blipFill>
        <p:spPr bwMode="auto">
          <a:xfrm>
            <a:off x="3203848" y="3140968"/>
            <a:ext cx="2520280" cy="252028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51520" y="1556792"/>
            <a:ext cx="5256584" cy="4525963"/>
          </a:xfrm>
        </p:spPr>
        <p:txBody>
          <a:bodyPr>
            <a:normAutofit/>
          </a:bodyPr>
          <a:lstStyle/>
          <a:p>
            <a:r>
              <a:rPr lang="en-US" sz="2400" dirty="0" smtClean="0">
                <a:latin typeface="Times New Roman" pitchFamily="18" charset="0"/>
                <a:cs typeface="Times New Roman" pitchFamily="18" charset="0"/>
              </a:rPr>
              <a:t>In his 1990 memoir, William Styron, the author of </a:t>
            </a:r>
            <a:r>
              <a:rPr lang="en-US" sz="2400" i="1" dirty="0" smtClean="0">
                <a:latin typeface="Times New Roman" pitchFamily="18" charset="0"/>
                <a:cs typeface="Times New Roman" pitchFamily="18" charset="0"/>
              </a:rPr>
              <a:t>Sophie's Choice</a:t>
            </a:r>
            <a:r>
              <a:rPr lang="en-US" sz="2400" dirty="0" smtClean="0">
                <a:latin typeface="Times New Roman" pitchFamily="18" charset="0"/>
                <a:cs typeface="Times New Roman" pitchFamily="18" charset="0"/>
              </a:rPr>
              <a:t>, turns his storytelling gift to his own battle with depression.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Darkness Visible</a:t>
            </a:r>
            <a:r>
              <a:rPr lang="en-US" sz="2400" dirty="0" smtClean="0">
                <a:latin typeface="Times New Roman" pitchFamily="18" charset="0"/>
                <a:cs typeface="Times New Roman" pitchFamily="18" charset="0"/>
              </a:rPr>
              <a:t> opens in Paris, where Styron has come to accept a literary prize but instead has a breakdown. He undergoes therapy, takes prescription drugs (some of which he cautions against), has suicidal thoughts, and is hospitalized</a:t>
            </a:r>
            <a:endParaRPr lang="el-GR" sz="2400" dirty="0">
              <a:latin typeface="Times New Roman" pitchFamily="18" charset="0"/>
              <a:cs typeface="Times New Roman" pitchFamily="18" charset="0"/>
            </a:endParaRPr>
          </a:p>
        </p:txBody>
      </p:sp>
      <p:pic>
        <p:nvPicPr>
          <p:cNvPr id="3074" name="Picture 2" descr="C:\Users\psixiatriki-2\Desktop\DEPRESSION\9780099285571.jpg"/>
          <p:cNvPicPr>
            <a:picLocks noChangeAspect="1" noChangeArrowheads="1"/>
          </p:cNvPicPr>
          <p:nvPr/>
        </p:nvPicPr>
        <p:blipFill>
          <a:blip r:embed="rId2" cstate="print"/>
          <a:srcRect/>
          <a:stretch>
            <a:fillRect/>
          </a:stretch>
        </p:blipFill>
        <p:spPr bwMode="auto">
          <a:xfrm>
            <a:off x="5724128" y="1700808"/>
            <a:ext cx="2829692" cy="43204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1554162"/>
            <a:ext cx="4915272" cy="4525963"/>
          </a:xfrm>
        </p:spPr>
        <p:txBody>
          <a:bodyPr>
            <a:normAutofit/>
          </a:bodyPr>
          <a:lstStyle/>
          <a:p>
            <a:r>
              <a:rPr lang="en-US" sz="2000" b="1" i="1" dirty="0" smtClean="0">
                <a:latin typeface="Times New Roman" pitchFamily="18" charset="0"/>
                <a:cs typeface="Times New Roman" pitchFamily="18" charset="0"/>
              </a:rPr>
              <a:t>The Anatomy of Melancholy, What it is: With all the Kinds, Causes, </a:t>
            </a:r>
            <a:r>
              <a:rPr lang="en-US" sz="2000" b="1" i="1" dirty="0" err="1" smtClean="0">
                <a:latin typeface="Times New Roman" pitchFamily="18" charset="0"/>
                <a:cs typeface="Times New Roman" pitchFamily="18" charset="0"/>
              </a:rPr>
              <a:t>Symptomes</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Prognostickes</a:t>
            </a:r>
            <a:r>
              <a:rPr lang="en-US" sz="2000" b="1" i="1" dirty="0" smtClean="0">
                <a:latin typeface="Times New Roman" pitchFamily="18" charset="0"/>
                <a:cs typeface="Times New Roman" pitchFamily="18" charset="0"/>
              </a:rPr>
              <a:t>, and Several Cures of it. In Three Maine Partitions with their several Sections, Members, and Subsections. Philosophically, Medicinally, Historically, Opened and Cut Up</a:t>
            </a:r>
            <a:r>
              <a:rPr lang="en-US" sz="2000" dirty="0" smtClean="0">
                <a:latin typeface="Times New Roman" pitchFamily="18" charset="0"/>
                <a:cs typeface="Times New Roman" pitchFamily="18" charset="0"/>
              </a:rPr>
              <a:t>) is a book by </a:t>
            </a:r>
            <a:r>
              <a:rPr lang="en-US" sz="2000" dirty="0" smtClean="0">
                <a:latin typeface="Times New Roman" pitchFamily="18" charset="0"/>
                <a:cs typeface="Times New Roman" pitchFamily="18" charset="0"/>
                <a:hlinkClick r:id="rId2" tooltip="Robert Burton (scholar)"/>
              </a:rPr>
              <a:t>Robert Burton</a:t>
            </a:r>
            <a:r>
              <a:rPr lang="en-US" sz="2000" dirty="0" smtClean="0">
                <a:latin typeface="Times New Roman" pitchFamily="18" charset="0"/>
                <a:cs typeface="Times New Roman" pitchFamily="18" charset="0"/>
              </a:rPr>
              <a:t>, first published in 1621</a:t>
            </a:r>
            <a:endParaRPr lang="el-GR" sz="2000" dirty="0">
              <a:latin typeface="Times New Roman" pitchFamily="18" charset="0"/>
              <a:cs typeface="Times New Roman" pitchFamily="18" charset="0"/>
            </a:endParaRPr>
          </a:p>
        </p:txBody>
      </p:sp>
      <p:pic>
        <p:nvPicPr>
          <p:cNvPr id="30724" name="Picture 4" descr="C:\Users\psixiatriki-2\Desktop\DEPRESSION\αρχείο λήψης (6).jpg"/>
          <p:cNvPicPr>
            <a:picLocks noChangeAspect="1" noChangeArrowheads="1"/>
          </p:cNvPicPr>
          <p:nvPr/>
        </p:nvPicPr>
        <p:blipFill>
          <a:blip r:embed="rId3" cstate="print"/>
          <a:srcRect/>
          <a:stretch>
            <a:fillRect/>
          </a:stretch>
        </p:blipFill>
        <p:spPr bwMode="auto">
          <a:xfrm>
            <a:off x="5796136" y="1628800"/>
            <a:ext cx="2444105" cy="376743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23528" y="1484784"/>
            <a:ext cx="5635352" cy="4525963"/>
          </a:xfrm>
        </p:spPr>
        <p:txBody>
          <a:bodyPr/>
          <a:lstStyle/>
          <a:p>
            <a:r>
              <a:rPr lang="en-US" sz="2400" dirty="0" smtClean="0">
                <a:latin typeface="Times New Roman" pitchFamily="18" charset="0"/>
                <a:cs typeface="Times New Roman" pitchFamily="18" charset="0"/>
              </a:rPr>
              <a:t>Winner of the 2001 National Book Award, </a:t>
            </a:r>
            <a:r>
              <a:rPr lang="en-US" sz="2400" i="1" dirty="0" smtClean="0">
                <a:latin typeface="Times New Roman" pitchFamily="18" charset="0"/>
                <a:cs typeface="Times New Roman" pitchFamily="18" charset="0"/>
              </a:rPr>
              <a:t>The Noonday Demon</a:t>
            </a:r>
            <a:r>
              <a:rPr lang="en-US" sz="2400" dirty="0" smtClean="0">
                <a:latin typeface="Times New Roman" pitchFamily="18" charset="0"/>
                <a:cs typeface="Times New Roman" pitchFamily="18" charset="0"/>
              </a:rPr>
              <a:t> is far more than a memoir. It is also a comprehensive survey of the history of depression, its cultural implications, and the many treatments that have been used to combat it.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l-GR" dirty="0">
              <a:latin typeface="Times New Roman" pitchFamily="18" charset="0"/>
              <a:cs typeface="Times New Roman" pitchFamily="18" charset="0"/>
            </a:endParaRPr>
          </a:p>
        </p:txBody>
      </p:sp>
      <p:pic>
        <p:nvPicPr>
          <p:cNvPr id="2050" name="Picture 2" descr="C:\Users\psixiatriki-2\Desktop\DEPRESSION\51HMZHJY43L._SX306_BO1,204,203,200_.jpg"/>
          <p:cNvPicPr>
            <a:picLocks noChangeAspect="1" noChangeArrowheads="1"/>
          </p:cNvPicPr>
          <p:nvPr/>
        </p:nvPicPr>
        <p:blipFill>
          <a:blip r:embed="rId2" cstate="print"/>
          <a:srcRect/>
          <a:stretch>
            <a:fillRect/>
          </a:stretch>
        </p:blipFill>
        <p:spPr bwMode="auto">
          <a:xfrm>
            <a:off x="5940152" y="1484784"/>
            <a:ext cx="2933701" cy="451485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r>
              <a:rPr lang="en-US" sz="2400" dirty="0" smtClean="0">
                <a:latin typeface="Times New Roman" pitchFamily="18" charset="0"/>
                <a:cs typeface="Times New Roman" pitchFamily="18" charset="0"/>
              </a:rPr>
              <a:t>In 1967, 18-year-old Susanna </a:t>
            </a:r>
            <a:r>
              <a:rPr lang="en-US" sz="2400" dirty="0" err="1" smtClean="0">
                <a:latin typeface="Times New Roman" pitchFamily="18" charset="0"/>
                <a:cs typeface="Times New Roman" pitchFamily="18" charset="0"/>
              </a:rPr>
              <a:t>Kaysen</a:t>
            </a:r>
            <a:r>
              <a:rPr lang="en-US" sz="2400" dirty="0" smtClean="0">
                <a:latin typeface="Times New Roman" pitchFamily="18" charset="0"/>
                <a:cs typeface="Times New Roman" pitchFamily="18" charset="0"/>
              </a:rPr>
              <a:t> took 50 aspirin tablets, saw a psychiatrist once, was immediately ushered into a taxicab, and sent to </a:t>
            </a:r>
            <a:r>
              <a:rPr lang="en-US" sz="2400" dirty="0" err="1" smtClean="0">
                <a:latin typeface="Times New Roman" pitchFamily="18" charset="0"/>
                <a:cs typeface="Times New Roman" pitchFamily="18" charset="0"/>
              </a:rPr>
              <a:t>McClean</a:t>
            </a:r>
            <a:r>
              <a:rPr lang="en-US" sz="2400" dirty="0" smtClean="0">
                <a:latin typeface="Times New Roman" pitchFamily="18" charset="0"/>
                <a:cs typeface="Times New Roman" pitchFamily="18" charset="0"/>
              </a:rPr>
              <a:t> Hospital in Boston, where she was treated for depression for 18 months</a:t>
            </a:r>
            <a:r>
              <a:rPr lang="en-US" sz="2400" dirty="0" smtClean="0"/>
              <a:t>. </a:t>
            </a:r>
            <a:endParaRPr lang="el-GR" sz="2400" dirty="0"/>
          </a:p>
        </p:txBody>
      </p:sp>
      <p:pic>
        <p:nvPicPr>
          <p:cNvPr id="1026" name="Picture 2" descr="C:\Users\psixiatriki-2\Desktop\DEPRESSION\αρχείο λήψης (3).jpg"/>
          <p:cNvPicPr>
            <a:picLocks noChangeAspect="1" noChangeArrowheads="1"/>
          </p:cNvPicPr>
          <p:nvPr/>
        </p:nvPicPr>
        <p:blipFill>
          <a:blip r:embed="rId2" cstate="print"/>
          <a:srcRect/>
          <a:stretch>
            <a:fillRect/>
          </a:stretch>
        </p:blipFill>
        <p:spPr bwMode="auto">
          <a:xfrm>
            <a:off x="6156176" y="3068960"/>
            <a:ext cx="2592288" cy="2592288"/>
          </a:xfrm>
          <a:prstGeom prst="rect">
            <a:avLst/>
          </a:prstGeom>
          <a:noFill/>
        </p:spPr>
      </p:pic>
      <p:pic>
        <p:nvPicPr>
          <p:cNvPr id="1028" name="Picture 4" descr="C:\Users\psixiatriki-2\Desktop\DEPRESSION\41cT+9NGwQL.jpg"/>
          <p:cNvPicPr>
            <a:picLocks noChangeAspect="1" noChangeArrowheads="1"/>
          </p:cNvPicPr>
          <p:nvPr/>
        </p:nvPicPr>
        <p:blipFill>
          <a:blip r:embed="rId3" cstate="print"/>
          <a:srcRect/>
          <a:stretch>
            <a:fillRect/>
          </a:stretch>
        </p:blipFill>
        <p:spPr bwMode="auto">
          <a:xfrm>
            <a:off x="3779912" y="3068960"/>
            <a:ext cx="2278333" cy="351594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23528" y="1700808"/>
            <a:ext cx="5995392" cy="4525963"/>
          </a:xfrm>
        </p:spPr>
        <p:txBody>
          <a:bodyPr>
            <a:normAutofit/>
          </a:bodyPr>
          <a:lstStyle/>
          <a:p>
            <a:r>
              <a:rPr lang="en-US" sz="2800" dirty="0" smtClean="0">
                <a:latin typeface="Times New Roman" pitchFamily="18" charset="0"/>
                <a:cs typeface="Times New Roman" pitchFamily="18" charset="0"/>
              </a:rPr>
              <a:t>Distinction between </a:t>
            </a:r>
            <a:r>
              <a:rPr lang="en-US" sz="2800" dirty="0" smtClean="0">
                <a:latin typeface="Times New Roman" pitchFamily="18" charset="0"/>
                <a:cs typeface="Times New Roman" pitchFamily="18" charset="0"/>
                <a:hlinkClick r:id="rId2" tooltip="Endogenous"/>
              </a:rPr>
              <a:t>endogenous</a:t>
            </a:r>
            <a:r>
              <a:rPr lang="en-US" sz="2800" dirty="0" smtClean="0">
                <a:latin typeface="Times New Roman" pitchFamily="18" charset="0"/>
                <a:cs typeface="Times New Roman" pitchFamily="18" charset="0"/>
              </a:rPr>
              <a:t> (internally caused) and </a:t>
            </a:r>
            <a:r>
              <a:rPr lang="en-US" sz="2800" dirty="0" smtClean="0">
                <a:latin typeface="Times New Roman" pitchFamily="18" charset="0"/>
                <a:cs typeface="Times New Roman" pitchFamily="18" charset="0"/>
                <a:hlinkClick r:id="rId3" tooltip="Exogenous"/>
              </a:rPr>
              <a:t>exogenous</a:t>
            </a:r>
            <a:r>
              <a:rPr lang="en-US" sz="2800" dirty="0" smtClean="0">
                <a:latin typeface="Times New Roman" pitchFamily="18" charset="0"/>
                <a:cs typeface="Times New Roman" pitchFamily="18" charset="0"/>
              </a:rPr>
              <a:t> (externally caused) types</a:t>
            </a:r>
            <a:endParaRPr lang="el-GR" sz="2800" dirty="0">
              <a:latin typeface="Times New Roman" pitchFamily="18" charset="0"/>
              <a:cs typeface="Times New Roman" pitchFamily="18" charset="0"/>
            </a:endParaRPr>
          </a:p>
        </p:txBody>
      </p:sp>
      <p:pic>
        <p:nvPicPr>
          <p:cNvPr id="31746" name="Picture 2" descr="C:\Users\psixiatriki-2\Desktop\DEPRESSION\images (10).jpg"/>
          <p:cNvPicPr>
            <a:picLocks noChangeAspect="1" noChangeArrowheads="1"/>
          </p:cNvPicPr>
          <p:nvPr/>
        </p:nvPicPr>
        <p:blipFill>
          <a:blip r:embed="rId4" cstate="print"/>
          <a:srcRect/>
          <a:stretch>
            <a:fillRect/>
          </a:stretch>
        </p:blipFill>
        <p:spPr bwMode="auto">
          <a:xfrm>
            <a:off x="6300192" y="1844824"/>
            <a:ext cx="2202012" cy="2951150"/>
          </a:xfrm>
          <a:prstGeom prst="rect">
            <a:avLst/>
          </a:prstGeom>
          <a:noFill/>
        </p:spPr>
      </p:pic>
      <p:sp>
        <p:nvSpPr>
          <p:cNvPr id="5" name="4 - TextBox"/>
          <p:cNvSpPr txBox="1"/>
          <p:nvPr/>
        </p:nvSpPr>
        <p:spPr>
          <a:xfrm>
            <a:off x="6588224" y="4869160"/>
            <a:ext cx="1728192" cy="923330"/>
          </a:xfrm>
          <a:prstGeom prst="rect">
            <a:avLst/>
          </a:prstGeom>
          <a:noFill/>
        </p:spPr>
        <p:txBody>
          <a:bodyPr wrap="square" rtlCol="0">
            <a:spAutoFit/>
          </a:bodyPr>
          <a:lstStyle/>
          <a:p>
            <a:r>
              <a:rPr lang="en-US" i="1" dirty="0">
                <a:latin typeface="Times New Roman" pitchFamily="18" charset="0"/>
                <a:cs typeface="Times New Roman" pitchFamily="18" charset="0"/>
              </a:rPr>
              <a:t>Emil </a:t>
            </a:r>
            <a:r>
              <a:rPr lang="en-US" i="1" dirty="0" err="1">
                <a:latin typeface="Times New Roman" pitchFamily="18" charset="0"/>
                <a:cs typeface="Times New Roman" pitchFamily="18" charset="0"/>
              </a:rPr>
              <a:t>Kraepelin</a:t>
            </a:r>
            <a:endParaRPr lang="en-US" i="1" dirty="0">
              <a:latin typeface="Times New Roman" pitchFamily="18" charset="0"/>
              <a:cs typeface="Times New Roman" pitchFamily="18" charset="0"/>
            </a:endParaRPr>
          </a:p>
          <a:p>
            <a:r>
              <a:rPr lang="en-US" dirty="0"/>
              <a:t/>
            </a:r>
            <a:br>
              <a:rPr lang="en-US" dirty="0"/>
            </a:br>
            <a:endParaRPr lang="el-GR" dirty="0"/>
          </a:p>
        </p:txBody>
      </p:sp>
      <p:pic>
        <p:nvPicPr>
          <p:cNvPr id="2050" name="Picture 2" descr="C:\Users\psixiatriki-2\Desktop\DEPRESSION\kraepelin_psychiatrieeinlehrbuch.jpg"/>
          <p:cNvPicPr>
            <a:picLocks noChangeAspect="1" noChangeArrowheads="1"/>
          </p:cNvPicPr>
          <p:nvPr/>
        </p:nvPicPr>
        <p:blipFill>
          <a:blip r:embed="rId5" cstate="print"/>
          <a:srcRect/>
          <a:stretch>
            <a:fillRect/>
          </a:stretch>
        </p:blipFill>
        <p:spPr bwMode="auto">
          <a:xfrm>
            <a:off x="4014976" y="3140968"/>
            <a:ext cx="2403681" cy="37170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1554162"/>
            <a:ext cx="5779368" cy="4525963"/>
          </a:xfrm>
        </p:spPr>
        <p:txBody>
          <a:bodyPr>
            <a:normAutofit/>
          </a:bodyPr>
          <a:lstStyle/>
          <a:p>
            <a:r>
              <a:rPr lang="en-US" sz="2800" dirty="0" smtClean="0">
                <a:latin typeface="Times New Roman" pitchFamily="18" charset="0"/>
                <a:cs typeface="Times New Roman" pitchFamily="18" charset="0"/>
              </a:rPr>
              <a:t>Coined the terms </a:t>
            </a:r>
            <a:r>
              <a:rPr lang="en-US" sz="2800" i="1" dirty="0" smtClean="0">
                <a:solidFill>
                  <a:srgbClr val="C00000"/>
                </a:solidFill>
                <a:latin typeface="Times New Roman" pitchFamily="18" charset="0"/>
                <a:cs typeface="Times New Roman" pitchFamily="18" charset="0"/>
              </a:rPr>
              <a:t>endogenous depression</a:t>
            </a:r>
            <a:r>
              <a:rPr lang="en-US" sz="2800" dirty="0" smtClean="0">
                <a:solidFill>
                  <a:srgbClr val="C0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i="1" dirty="0" smtClean="0">
                <a:solidFill>
                  <a:srgbClr val="C00000"/>
                </a:solidFill>
                <a:latin typeface="Times New Roman" pitchFamily="18" charset="0"/>
                <a:cs typeface="Times New Roman" pitchFamily="18" charset="0"/>
              </a:rPr>
              <a:t>reactive depression</a:t>
            </a:r>
            <a:r>
              <a:rPr lang="en-US" sz="2800" dirty="0" smtClean="0">
                <a:latin typeface="Times New Roman" pitchFamily="18" charset="0"/>
                <a:cs typeface="Times New Roman" pitchFamily="18" charset="0"/>
              </a:rPr>
              <a:t> in 1920</a:t>
            </a:r>
            <a:endParaRPr lang="el-GR" sz="2800" dirty="0">
              <a:latin typeface="Times New Roman" pitchFamily="18" charset="0"/>
              <a:cs typeface="Times New Roman" pitchFamily="18" charset="0"/>
            </a:endParaRPr>
          </a:p>
        </p:txBody>
      </p:sp>
      <p:pic>
        <p:nvPicPr>
          <p:cNvPr id="35842" name="Picture 2" descr="C:\Users\psixiatriki-2\Desktop\DEPRESSION\αρχείο λήψης (8).jpg"/>
          <p:cNvPicPr>
            <a:picLocks noChangeAspect="1" noChangeArrowheads="1"/>
          </p:cNvPicPr>
          <p:nvPr/>
        </p:nvPicPr>
        <p:blipFill>
          <a:blip r:embed="rId2" cstate="print"/>
          <a:srcRect/>
          <a:stretch>
            <a:fillRect/>
          </a:stretch>
        </p:blipFill>
        <p:spPr bwMode="auto">
          <a:xfrm>
            <a:off x="5508104" y="1556792"/>
            <a:ext cx="2110401" cy="2578224"/>
          </a:xfrm>
          <a:prstGeom prst="rect">
            <a:avLst/>
          </a:prstGeom>
          <a:noFill/>
        </p:spPr>
      </p:pic>
      <p:sp>
        <p:nvSpPr>
          <p:cNvPr id="5" name="4 - TextBox"/>
          <p:cNvSpPr txBox="1"/>
          <p:nvPr/>
        </p:nvSpPr>
        <p:spPr>
          <a:xfrm>
            <a:off x="5759624" y="4221088"/>
            <a:ext cx="3384376" cy="369332"/>
          </a:xfrm>
          <a:prstGeom prst="rect">
            <a:avLst/>
          </a:prstGeom>
          <a:noFill/>
        </p:spPr>
        <p:txBody>
          <a:bodyPr wrap="square" rtlCol="0">
            <a:spAutoFit/>
          </a:bodyPr>
          <a:lstStyle/>
          <a:p>
            <a:r>
              <a:rPr lang="en-US" i="1" dirty="0">
                <a:latin typeface="Times New Roman" pitchFamily="18" charset="0"/>
                <a:cs typeface="Times New Roman" pitchFamily="18" charset="0"/>
              </a:rPr>
              <a:t>Kurt Schneider</a:t>
            </a:r>
            <a:endParaRPr lang="el-GR" i="1" dirty="0">
              <a:latin typeface="Times New Roman" pitchFamily="18" charset="0"/>
              <a:cs typeface="Times New Roman" pitchFamily="18" charset="0"/>
            </a:endParaRPr>
          </a:p>
        </p:txBody>
      </p:sp>
      <p:pic>
        <p:nvPicPr>
          <p:cNvPr id="1026" name="Picture 2" descr="C:\Users\psixiatriki-2\Desktop\DEPRESSION\Schneider,_Kurt.jpg"/>
          <p:cNvPicPr>
            <a:picLocks noChangeAspect="1" noChangeArrowheads="1"/>
          </p:cNvPicPr>
          <p:nvPr/>
        </p:nvPicPr>
        <p:blipFill>
          <a:blip r:embed="rId3" cstate="print"/>
          <a:srcRect/>
          <a:stretch>
            <a:fillRect/>
          </a:stretch>
        </p:blipFill>
        <p:spPr bwMode="auto">
          <a:xfrm>
            <a:off x="3419872" y="3140968"/>
            <a:ext cx="2347511" cy="29523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t>
            </a:r>
            <a:endParaRPr lang="el-GR" dirty="0"/>
          </a:p>
        </p:txBody>
      </p:sp>
      <p:sp>
        <p:nvSpPr>
          <p:cNvPr id="3" name="2 - Θέση περιεχομένου"/>
          <p:cNvSpPr>
            <a:spLocks noGrp="1"/>
          </p:cNvSpPr>
          <p:nvPr>
            <p:ph idx="1"/>
          </p:nvPr>
        </p:nvSpPr>
        <p:spPr>
          <a:xfrm>
            <a:off x="304800" y="1554162"/>
            <a:ext cx="4051176" cy="4525963"/>
          </a:xfrm>
        </p:spPr>
        <p:txBody>
          <a:bodyPr>
            <a:normAutofit/>
          </a:bodyPr>
          <a:lstStyle/>
          <a:p>
            <a:r>
              <a:rPr lang="en-US" sz="2000" dirty="0" smtClean="0">
                <a:latin typeface="Times New Roman" pitchFamily="18" charset="0"/>
                <a:cs typeface="Times New Roman" pitchFamily="18" charset="0"/>
              </a:rPr>
              <a:t>1917  </a:t>
            </a:r>
            <a:r>
              <a:rPr lang="en-US" sz="2000" i="1" dirty="0" smtClean="0">
                <a:latin typeface="Times New Roman" pitchFamily="18" charset="0"/>
                <a:cs typeface="Times New Roman" pitchFamily="18" charset="0"/>
              </a:rPr>
              <a:t>Mourning and Melancholia</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hlinkClick r:id="rId2" tooltip="Object (philosophy)"/>
              </a:rPr>
              <a:t>objective</a:t>
            </a:r>
            <a:r>
              <a:rPr lang="en-US" sz="2000" dirty="0" smtClean="0">
                <a:latin typeface="Times New Roman" pitchFamily="18" charset="0"/>
                <a:cs typeface="Times New Roman" pitchFamily="18" charset="0"/>
              </a:rPr>
              <a:t> loss, such as the loss of a valued relationship through death or a romantic break-up, results in </a:t>
            </a:r>
            <a:r>
              <a:rPr lang="en-US" sz="2000" dirty="0" smtClean="0">
                <a:latin typeface="Times New Roman" pitchFamily="18" charset="0"/>
                <a:cs typeface="Times New Roman" pitchFamily="18" charset="0"/>
                <a:hlinkClick r:id="rId3" tooltip="Subject (philosophy)"/>
              </a:rPr>
              <a:t>subjective</a:t>
            </a:r>
            <a:r>
              <a:rPr lang="en-US" sz="2000" dirty="0" smtClean="0">
                <a:latin typeface="Times New Roman" pitchFamily="18" charset="0"/>
                <a:cs typeface="Times New Roman" pitchFamily="18" charset="0"/>
              </a:rPr>
              <a:t> loss as well; </a:t>
            </a:r>
            <a:r>
              <a:rPr lang="en-US" sz="2000" dirty="0" smtClean="0">
                <a:latin typeface="Times New Roman" pitchFamily="18" charset="0"/>
                <a:cs typeface="Times New Roman" pitchFamily="18" charset="0"/>
              </a:rPr>
              <a:t>(</a:t>
            </a:r>
            <a:r>
              <a:rPr lang="en-US" sz="2000" dirty="0" smtClean="0"/>
              <a:t> the libido withdraws into the ego and identifies itself with the lost object</a:t>
            </a:r>
            <a:r>
              <a:rPr lang="en-US" sz="2000" dirty="0" smtClean="0"/>
              <a:t>.)</a:t>
            </a:r>
            <a:endParaRPr lang="en-US" sz="2000" dirty="0" smtClean="0">
              <a:latin typeface="Times New Roman" pitchFamily="18" charset="0"/>
              <a:cs typeface="Times New Roman" pitchFamily="18" charset="0"/>
            </a:endParaRPr>
          </a:p>
          <a:p>
            <a:endParaRPr lang="el-GR" dirty="0">
              <a:latin typeface="Times New Roman" pitchFamily="18" charset="0"/>
              <a:cs typeface="Times New Roman" pitchFamily="18" charset="0"/>
            </a:endParaRPr>
          </a:p>
        </p:txBody>
      </p:sp>
      <p:pic>
        <p:nvPicPr>
          <p:cNvPr id="4" name="Picture 2" descr="C:\Users\psixiatriki-2\Desktop\DEPRESSION\αρχείο λήψης (5).jpg"/>
          <p:cNvPicPr>
            <a:picLocks noChangeAspect="1" noChangeArrowheads="1"/>
          </p:cNvPicPr>
          <p:nvPr/>
        </p:nvPicPr>
        <p:blipFill>
          <a:blip r:embed="rId4" cstate="print"/>
          <a:srcRect/>
          <a:stretch>
            <a:fillRect/>
          </a:stretch>
        </p:blipFill>
        <p:spPr bwMode="auto">
          <a:xfrm>
            <a:off x="5364088" y="1628800"/>
            <a:ext cx="2546755" cy="3744416"/>
          </a:xfrm>
          <a:prstGeom prst="rect">
            <a:avLst/>
          </a:prstGeom>
          <a:noFill/>
        </p:spPr>
      </p:pic>
      <p:pic>
        <p:nvPicPr>
          <p:cNvPr id="3074" name="Picture 2" descr="C:\Users\psixiatriki-2\Desktop\DEPRESSION\220px-Sigmund_Freud_Anciano.jpg"/>
          <p:cNvPicPr>
            <a:picLocks noChangeAspect="1" noChangeArrowheads="1"/>
          </p:cNvPicPr>
          <p:nvPr/>
        </p:nvPicPr>
        <p:blipFill>
          <a:blip r:embed="rId5" cstate="print"/>
          <a:srcRect/>
          <a:stretch>
            <a:fillRect/>
          </a:stretch>
        </p:blipFill>
        <p:spPr bwMode="auto">
          <a:xfrm>
            <a:off x="4283968" y="3645024"/>
            <a:ext cx="2095500" cy="29432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47500" lnSpcReduction="20000"/>
          </a:bodyPr>
          <a:lstStyle/>
          <a:p>
            <a:r>
              <a:rPr lang="en-US" u="sng" dirty="0" smtClean="0">
                <a:latin typeface="Times New Roman" pitchFamily="18" charset="0"/>
                <a:cs typeface="Times New Roman" pitchFamily="18" charset="0"/>
                <a:hlinkClick r:id="rId2"/>
              </a:rPr>
              <a:t>Funeral Blues</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Stop </a:t>
            </a:r>
            <a:r>
              <a:rPr lang="en-US" dirty="0" smtClean="0">
                <a:latin typeface="Times New Roman" pitchFamily="18" charset="0"/>
                <a:cs typeface="Times New Roman" pitchFamily="18" charset="0"/>
              </a:rPr>
              <a:t>all the clocks, cut off the telephone,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Prevent the dog from barking with a juicy bone,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Silence the pianos and with muffled drum</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Bring out the coffin, let the mourners come.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Let </a:t>
            </a:r>
            <a:r>
              <a:rPr lang="en-US" dirty="0" err="1" smtClean="0">
                <a:latin typeface="Times New Roman" pitchFamily="18" charset="0"/>
                <a:cs typeface="Times New Roman" pitchFamily="18" charset="0"/>
              </a:rPr>
              <a:t>aeroplanes</a:t>
            </a:r>
            <a:r>
              <a:rPr lang="en-US" dirty="0" smtClean="0">
                <a:latin typeface="Times New Roman" pitchFamily="18" charset="0"/>
                <a:cs typeface="Times New Roman" pitchFamily="18" charset="0"/>
              </a:rPr>
              <a:t> circle moaning overhead</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Scribbling on the sky the message 'He is Dead'.</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Put crepe bows round the white necks of the public doves,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Let the traffic policemen wear black cotton gloves.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He was my North, my South, my East and West,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My working week and my Sunday rest,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My noon, my midnight, my talk, my song;</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 thought that love would last forever: I was wrong.</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The stars are not wanted now; put out every one,</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Pack up the moon and dismantle the sun,</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Pour away the ocean and sweep up the wood;</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For nothing now can ever come to any good.</a:t>
            </a:r>
          </a:p>
          <a:p>
            <a:endParaRPr lang="el-GR" dirty="0"/>
          </a:p>
        </p:txBody>
      </p:sp>
      <p:pic>
        <p:nvPicPr>
          <p:cNvPr id="7170" name="Picture 2" descr="C:\Users\psixiatriki-2\Desktop\DEPRESSION\αρχείο λήψης (18).jpg"/>
          <p:cNvPicPr>
            <a:picLocks noChangeAspect="1" noChangeArrowheads="1"/>
          </p:cNvPicPr>
          <p:nvPr/>
        </p:nvPicPr>
        <p:blipFill>
          <a:blip r:embed="rId3" cstate="print"/>
          <a:srcRect/>
          <a:stretch>
            <a:fillRect/>
          </a:stretch>
        </p:blipFill>
        <p:spPr bwMode="auto">
          <a:xfrm>
            <a:off x="5724128" y="1700808"/>
            <a:ext cx="2628929" cy="2664296"/>
          </a:xfrm>
          <a:prstGeom prst="rect">
            <a:avLst/>
          </a:prstGeom>
          <a:noFill/>
        </p:spPr>
      </p:pic>
      <p:sp>
        <p:nvSpPr>
          <p:cNvPr id="5" name="4 - TextBox"/>
          <p:cNvSpPr txBox="1"/>
          <p:nvPr/>
        </p:nvSpPr>
        <p:spPr>
          <a:xfrm>
            <a:off x="5652120" y="4509120"/>
            <a:ext cx="1682064" cy="307777"/>
          </a:xfrm>
          <a:prstGeom prst="rect">
            <a:avLst/>
          </a:prstGeom>
          <a:noFill/>
        </p:spPr>
        <p:txBody>
          <a:bodyPr wrap="none" rtlCol="0">
            <a:spAutoFit/>
          </a:bodyPr>
          <a:lstStyle/>
          <a:p>
            <a:r>
              <a:rPr lang="en-US" sz="1400" i="1" dirty="0" err="1" smtClean="0">
                <a:latin typeface="Times New Roman" pitchFamily="18" charset="0"/>
                <a:cs typeface="Times New Roman" pitchFamily="18" charset="0"/>
              </a:rPr>
              <a:t>Wystan</a:t>
            </a:r>
            <a:r>
              <a:rPr lang="en-US" sz="1400" i="1" dirty="0" smtClean="0">
                <a:latin typeface="Times New Roman" pitchFamily="18" charset="0"/>
                <a:cs typeface="Times New Roman" pitchFamily="18" charset="0"/>
              </a:rPr>
              <a:t> Hugh Auden</a:t>
            </a:r>
            <a:endParaRPr lang="el-GR" sz="1400" i="1"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817</TotalTime>
  <Words>743</Words>
  <Application>Microsoft Office PowerPoint</Application>
  <PresentationFormat>Προβολή στην οθόνη (4:3)</PresentationFormat>
  <Paragraphs>74</Paragraphs>
  <Slides>51</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Διαστημικό</vt:lpstr>
      <vt:lpstr>  </vt:lpstr>
      <vt:lpstr>Διαφάνεια 2</vt:lpstr>
      <vt:lpstr>Διαφάνεια 3</vt:lpstr>
      <vt:lpstr>Διαφάνεια 4</vt:lpstr>
      <vt:lpstr>Διαφάνεια 5</vt:lpstr>
      <vt:lpstr>Διαφάνεια 6</vt:lpstr>
      <vt:lpstr>Διαφάνεια 7</vt:lpstr>
      <vt:lpstr>-</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Mood </vt:lpstr>
      <vt:lpstr>Loss of interest or pleasure</vt:lpstr>
      <vt:lpstr>Appetite</vt:lpstr>
      <vt:lpstr>Sleep disturbance</vt:lpstr>
      <vt:lpstr>Psychomotor changes</vt:lpstr>
      <vt:lpstr>Decreased energy, tiredness, and fatigue</vt:lpstr>
      <vt:lpstr>sense of worthlessness or guilt</vt:lpstr>
      <vt:lpstr>impaired ability to think, concentrate, or make even minor decisions</vt:lpstr>
      <vt:lpstr>Thoughts of death, suicidal ideation, or suicide attempts</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psixiatriki-2</dc:creator>
  <cp:lastModifiedBy>psixiatriki-2</cp:lastModifiedBy>
  <cp:revision>54</cp:revision>
  <dcterms:created xsi:type="dcterms:W3CDTF">2017-11-24T08:57:12Z</dcterms:created>
  <dcterms:modified xsi:type="dcterms:W3CDTF">2017-11-27T10:30:34Z</dcterms:modified>
</cp:coreProperties>
</file>