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5" r:id="rId3"/>
  </p:sldMasterIdLst>
  <p:notesMasterIdLst>
    <p:notesMasterId r:id="rId29"/>
  </p:notesMasterIdLst>
  <p:sldIdLst>
    <p:sldId id="256" r:id="rId4"/>
    <p:sldId id="275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3F44D-D0E0-44E8-AF79-FFD969974792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749F6-5D2E-405B-BABB-785442695C3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826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ECF110-1B30-42C0-A4FE-1F2C73E80A8D}" type="slidenum">
              <a:rPr lang="el-GR" altLang="el-GR">
                <a:solidFill>
                  <a:prstClr val="black"/>
                </a:solidFill>
              </a:rPr>
              <a:pPr/>
              <a:t>2</a:t>
            </a:fld>
            <a:endParaRPr lang="el-GR" altLang="el-GR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6025" cy="4114800"/>
          </a:xfrm>
        </p:spPr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B11351-747C-46A3-BBAB-646E070AD392}" type="slidenum">
              <a:rPr lang="el-GR" altLang="el-GR"/>
              <a:pPr/>
              <a:t>20</a:t>
            </a:fld>
            <a:endParaRPr lang="el-GR" altLang="el-GR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4111DA-516B-4976-A72D-21650F64E791}" type="slidenum">
              <a:rPr lang="el-GR" altLang="el-GR"/>
              <a:pPr/>
              <a:t>21</a:t>
            </a:fld>
            <a:endParaRPr lang="el-GR" altLang="el-GR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A3B471-619C-49B1-8852-9CE0319694FD}" type="slidenum">
              <a:rPr lang="el-GR" altLang="el-GR"/>
              <a:pPr/>
              <a:t>22</a:t>
            </a:fld>
            <a:endParaRPr lang="el-GR" altLang="el-GR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ED4E50-0A8F-4E8A-BC95-804AF7B71D6F}" type="slidenum">
              <a:rPr lang="el-GR" altLang="el-GR"/>
              <a:pPr/>
              <a:t>23</a:t>
            </a:fld>
            <a:endParaRPr lang="el-GR" altLang="el-GR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7FAEC6-36A2-4AAD-A498-8CDD5321EF8D}" type="slidenum">
              <a:rPr lang="el-GR" altLang="el-GR"/>
              <a:pPr/>
              <a:t>24</a:t>
            </a:fld>
            <a:endParaRPr lang="el-GR" altLang="el-GR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C51802-3B95-46B1-81B8-C9E4EA0D5DDE}" type="slidenum">
              <a:rPr lang="el-GR" altLang="el-GR"/>
              <a:pPr/>
              <a:t>25</a:t>
            </a:fld>
            <a:endParaRPr lang="el-GR" altLang="el-GR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/>
              <a:t>Σε συμφωνία με την υπόθεση του </a:t>
            </a:r>
            <a:r>
              <a:rPr lang="en-GB" altLang="el-GR"/>
              <a:t>Cloninger, </a:t>
            </a:r>
            <a:r>
              <a:rPr lang="el-GR" altLang="el-GR"/>
              <a:t>τα χαρακτηριστικά του ταμπεραμέντου είναι πιο «γνετικά» από αυτά του χαρακτήρα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8838" y="685800"/>
            <a:ext cx="5141912" cy="3429000"/>
          </a:xfrm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177" y="4342892"/>
            <a:ext cx="5487646" cy="4114565"/>
          </a:xfrm>
          <a:noFill/>
        </p:spPr>
        <p:txBody>
          <a:bodyPr/>
          <a:lstStyle/>
          <a:p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867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6037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4304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18"/>
          <p:cNvSpPr>
            <a:spLocks noChangeArrowheads="1"/>
          </p:cNvSpPr>
          <p:nvPr/>
        </p:nvSpPr>
        <p:spPr bwMode="auto">
          <a:xfrm>
            <a:off x="1117600" y="1676400"/>
            <a:ext cx="69088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>
              <a:solidFill>
                <a:srgbClr val="FFFFFF"/>
              </a:solidFill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3657600"/>
          </a:xfrm>
        </p:spPr>
        <p:txBody>
          <a:bodyPr anchor="ctr"/>
          <a:lstStyle>
            <a:lvl1pPr>
              <a:defRPr sz="2400"/>
            </a:lvl1pPr>
          </a:lstStyle>
          <a:p>
            <a:pPr lvl="0"/>
            <a:r>
              <a:rPr lang="en-US" altLang="el-GR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4016129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601416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89" y="4406901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89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6303094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9866" y="2095501"/>
            <a:ext cx="3550356" cy="3952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5689" y="2095501"/>
            <a:ext cx="3551767" cy="3952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3538231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378" y="1535113"/>
            <a:ext cx="40414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378" y="2174875"/>
            <a:ext cx="40414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1802122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4652286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8317476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8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756" y="273051"/>
            <a:ext cx="511104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8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700355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87709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11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11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11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478472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5747610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381001"/>
            <a:ext cx="1981200" cy="5667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1"/>
            <a:ext cx="5808133" cy="5667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239141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49867" y="2095501"/>
            <a:ext cx="7237589" cy="3952875"/>
          </a:xfrm>
        </p:spPr>
        <p:txBody>
          <a:bodyPr/>
          <a:lstStyle/>
          <a:p>
            <a:pPr lvl="0"/>
            <a:endParaRPr lang="el-GR" noProof="0" smtClean="0"/>
          </a:p>
        </p:txBody>
      </p:sp>
    </p:spTree>
    <p:extLst>
      <p:ext uri="{BB962C8B-B14F-4D97-AF65-F5344CB8AC3E}">
        <p14:creationId xmlns:p14="http://schemas.microsoft.com/office/powerpoint/2010/main" val="1653201943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381001"/>
            <a:ext cx="7924800" cy="5667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250197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049867" y="2095501"/>
            <a:ext cx="7237589" cy="3952875"/>
          </a:xfrm>
        </p:spPr>
        <p:txBody>
          <a:bodyPr/>
          <a:lstStyle/>
          <a:p>
            <a:pPr lvl="0"/>
            <a:endParaRPr lang="el-GR" noProof="0" smtClean="0"/>
          </a:p>
        </p:txBody>
      </p:sp>
    </p:spTree>
    <p:extLst>
      <p:ext uri="{BB962C8B-B14F-4D97-AF65-F5344CB8AC3E}">
        <p14:creationId xmlns:p14="http://schemas.microsoft.com/office/powerpoint/2010/main" val="328675560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3657600"/>
          </a:xfrm>
        </p:spPr>
        <p:txBody>
          <a:bodyPr anchor="ctr"/>
          <a:lstStyle>
            <a:lvl1pPr>
              <a:defRPr sz="2400"/>
            </a:lvl1pPr>
          </a:lstStyle>
          <a:p>
            <a:pPr lvl="0"/>
            <a:r>
              <a:rPr lang="en-US" altLang="el-GR" noProof="0" smtClean="0"/>
              <a:t>Click to edit Master title style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117600" y="1676400"/>
            <a:ext cx="69088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005998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8300904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443095069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049338" y="2095500"/>
            <a:ext cx="3541712" cy="3952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743450" y="2095500"/>
            <a:ext cx="3543300" cy="3952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64465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43502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460477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3091467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1177401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4229422670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496401789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8482175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381000"/>
            <a:ext cx="1981200" cy="566737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791200" cy="566737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7713571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914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ίνακα 2"/>
          <p:cNvSpPr>
            <a:spLocks noGrp="1"/>
          </p:cNvSpPr>
          <p:nvPr>
            <p:ph type="tbl" idx="1"/>
          </p:nvPr>
        </p:nvSpPr>
        <p:spPr>
          <a:xfrm>
            <a:off x="1049338" y="2095500"/>
            <a:ext cx="7237412" cy="3952875"/>
          </a:xfrm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052302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50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7691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993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876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1497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1930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83462-0018-41EB-B026-23CDA906EB41}" type="datetimeFigureOut">
              <a:rPr lang="el-GR" smtClean="0"/>
              <a:t>4/4/2019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F3ECE-CB0B-4C5E-A123-3226C2ABB85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52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3D"/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7924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9867" y="2095501"/>
            <a:ext cx="7237589" cy="395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028" name="Rectangle 519"/>
          <p:cNvSpPr>
            <a:spLocks noChangeArrowheads="1"/>
          </p:cNvSpPr>
          <p:nvPr/>
        </p:nvSpPr>
        <p:spPr bwMode="auto">
          <a:xfrm>
            <a:off x="1117600" y="1676400"/>
            <a:ext cx="69088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54735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buClr>
          <a:srgbClr val="FAFD00"/>
        </a:buClr>
        <a:buFont typeface="Wingdings" pitchFamily="2" charset="2"/>
        <a:buChar char=""/>
        <a:defRPr sz="30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800" b="1">
          <a:solidFill>
            <a:srgbClr val="FFFF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AFD00"/>
        </a:buClr>
        <a:buFont typeface="Wingdings" pitchFamily="2" charset="2"/>
        <a:buChar char=""/>
        <a:defRPr sz="2400" b="1">
          <a:solidFill>
            <a:srgbClr val="FFFFFF"/>
          </a:solidFill>
          <a:latin typeface="+mn-lt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</a:defRPr>
      </a:lvl5pPr>
      <a:lvl6pPr marL="2514600" indent="-228600" algn="l" rtl="0" eaLnBrk="0" fontAlgn="base" hangingPunct="0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</a:defRPr>
      </a:lvl6pPr>
      <a:lvl7pPr marL="2971800" indent="-228600" algn="l" rtl="0" eaLnBrk="0" fontAlgn="base" hangingPunct="0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</a:defRPr>
      </a:lvl7pPr>
      <a:lvl8pPr marL="3429000" indent="-228600" algn="l" rtl="0" eaLnBrk="0" fontAlgn="base" hangingPunct="0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</a:defRPr>
      </a:lvl8pPr>
      <a:lvl9pPr marL="3886200" indent="-228600" algn="l" rtl="0" eaLnBrk="0" fontAlgn="base" hangingPunct="0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3D"/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7924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t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9338" y="2095500"/>
            <a:ext cx="7237412" cy="395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117600" y="1676400"/>
            <a:ext cx="69088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5078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ransition spd="med"/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70000"/>
        </a:spcBef>
        <a:spcAft>
          <a:spcPct val="0"/>
        </a:spcAft>
        <a:buClr>
          <a:srgbClr val="FAFD00"/>
        </a:buClr>
        <a:buFont typeface="Wingdings" pitchFamily="2" charset="2"/>
        <a:buChar char=""/>
        <a:defRPr sz="30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800" b="1">
          <a:solidFill>
            <a:srgbClr val="FFFFFF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AFD00"/>
        </a:buClr>
        <a:buFont typeface="Wingdings" pitchFamily="2" charset="2"/>
        <a:buChar char=""/>
        <a:defRPr sz="2400" b="1">
          <a:solidFill>
            <a:srgbClr val="FFFFFF"/>
          </a:solidFill>
          <a:latin typeface="+mn-lt"/>
          <a:cs typeface="+mn-cs"/>
        </a:defRPr>
      </a:lvl3pPr>
      <a:lvl4pPr marL="1600200" indent="-228600" algn="l" rtl="0" fontAlgn="base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  <a:cs typeface="+mn-cs"/>
        </a:defRPr>
      </a:lvl4pPr>
      <a:lvl5pPr marL="2057400" indent="-228600" algn="l" rtl="0" fontAlgn="base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  <a:cs typeface="+mn-cs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  <a:cs typeface="+mn-cs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  <a:cs typeface="+mn-cs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  <a:cs typeface="+mn-cs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lr>
          <a:srgbClr val="FAFD00"/>
        </a:buClr>
        <a:buFont typeface="Wingdings" pitchFamily="2" charset="2"/>
        <a:buChar char="§"/>
        <a:defRPr sz="2000" b="1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mtClean="0"/>
              <a:t>ΓΕΝΕΤΙΚΗ ΣΥΜΒΟΥΛΕΥΤΙΚΗ</a:t>
            </a:r>
            <a:br>
              <a:rPr lang="el-GR" smtClean="0"/>
            </a:br>
            <a:r>
              <a:rPr lang="el-GR"/>
              <a:t/>
            </a:r>
            <a:br>
              <a:rPr lang="el-GR"/>
            </a:br>
            <a:r>
              <a:rPr lang="el-GR" smtClean="0"/>
              <a:t>ΔΙΚΑΙΟΣ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206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684389" y="476253"/>
            <a:ext cx="8077200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600" b="1" u="sng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Υπολογισμός κινδύνου νόσησης - 1</a:t>
            </a:r>
            <a:endParaRPr lang="el-GR" altLang="el-GR" sz="4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1364546" y="1700213"/>
            <a:ext cx="7779455" cy="4693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 i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Μελέτες γενετικής συμμετοχής στην αιτιοπαθογένεια των ΜΨΔ</a:t>
            </a:r>
            <a:endParaRPr lang="en-US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Κλινικές μελέτες: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	οικογενειών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διδύμων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υιοθεσίας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Μοριακές μελέτες: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	σύνδεσης (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linkage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		  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συσχέτισης (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association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3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3188" name="Line 4"/>
          <p:cNvSpPr>
            <a:spLocks noChangeShapeType="1"/>
          </p:cNvSpPr>
          <p:nvPr/>
        </p:nvSpPr>
        <p:spPr bwMode="auto">
          <a:xfrm>
            <a:off x="1907824" y="4724400"/>
            <a:ext cx="5472289" cy="1081088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80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93189" name="Line 5"/>
          <p:cNvSpPr>
            <a:spLocks noChangeShapeType="1"/>
          </p:cNvSpPr>
          <p:nvPr/>
        </p:nvSpPr>
        <p:spPr bwMode="auto">
          <a:xfrm flipV="1">
            <a:off x="1907822" y="4581528"/>
            <a:ext cx="5401733" cy="1223963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800">
              <a:solidFill>
                <a:srgbClr val="FFFF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4522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684389" y="476253"/>
            <a:ext cx="8077200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600" b="1" u="sng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Υπολογισμός κινδύνου νόσησης - 1</a:t>
            </a:r>
            <a:endParaRPr lang="el-GR" altLang="el-GR" sz="4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1364546" y="1700213"/>
            <a:ext cx="7779455" cy="506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 i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Μελέτες γενετικής συμμετοχής στην αιτιοπαθογένεια των ΜΨΔ</a:t>
            </a:r>
            <a:endParaRPr lang="en-US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Κλινικές μελέτες: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	οικογενειών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διδύμων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υιοθεσίας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Μοριακές μελέτες: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	σύνδεσης (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linkage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		    </a:t>
            </a:r>
            <a:r>
              <a:rPr lang="en-GB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εκτός </a:t>
            </a:r>
            <a:r>
              <a:rPr lang="en-GB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CNV?)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συσχέτισης (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association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36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4212" name="Line 4"/>
          <p:cNvSpPr>
            <a:spLocks noChangeShapeType="1"/>
          </p:cNvSpPr>
          <p:nvPr/>
        </p:nvSpPr>
        <p:spPr bwMode="auto">
          <a:xfrm>
            <a:off x="1907824" y="4724400"/>
            <a:ext cx="5472289" cy="1081088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800">
              <a:solidFill>
                <a:srgbClr val="FFFFFF"/>
              </a:solidFill>
              <a:latin typeface="Comic Sans MS" pitchFamily="66" charset="0"/>
            </a:endParaRPr>
          </a:p>
        </p:txBody>
      </p:sp>
      <p:sp>
        <p:nvSpPr>
          <p:cNvPr id="94213" name="Line 5"/>
          <p:cNvSpPr>
            <a:spLocks noChangeShapeType="1"/>
          </p:cNvSpPr>
          <p:nvPr/>
        </p:nvSpPr>
        <p:spPr bwMode="auto">
          <a:xfrm flipV="1">
            <a:off x="1907822" y="4581528"/>
            <a:ext cx="5401733" cy="1223963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sz="2800">
              <a:solidFill>
                <a:srgbClr val="FFFF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7498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540457" y="836616"/>
            <a:ext cx="8064500" cy="452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 algn="l">
              <a:spcBef>
                <a:spcPct val="70000"/>
              </a:spcBef>
              <a:buClr>
                <a:srgbClr val="FAFD00"/>
              </a:buClr>
              <a:buFont typeface="Wingdings" pitchFamily="2" charset="2"/>
              <a:buChar char=""/>
              <a:tabLst>
                <a:tab pos="-3421063" algn="l"/>
              </a:tabLst>
              <a:defRPr sz="3000" b="1">
                <a:solidFill>
                  <a:srgbClr val="FFFFFF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§"/>
              <a:tabLst>
                <a:tab pos="-3421063" algn="l"/>
              </a:tabLst>
              <a:defRPr sz="2800" b="1">
                <a:solidFill>
                  <a:srgbClr val="FFFFFF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"/>
              <a:tabLst>
                <a:tab pos="-3421063" algn="l"/>
              </a:tabLst>
              <a:defRPr sz="2400" b="1">
                <a:solidFill>
                  <a:srgbClr val="FFFFFF"/>
                </a:solidFill>
                <a:latin typeface="Arial" charset="0"/>
              </a:defRPr>
            </a:lvl3pPr>
            <a:lvl4pPr marL="16002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tabLst>
                <a:tab pos="-34210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4pPr>
            <a:lvl5pPr marL="20574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tabLst>
                <a:tab pos="-34210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tabLst>
                <a:tab pos="-34210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tabLst>
                <a:tab pos="-34210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tabLst>
                <a:tab pos="-34210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tabLst>
                <a:tab pos="-34210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l-GR" altLang="el-GR" sz="2800" i="1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800" i="1">
                <a:latin typeface="Times New Roman" pitchFamily="18" charset="0"/>
                <a:cs typeface="Times New Roman" pitchFamily="18" charset="0"/>
              </a:rPr>
              <a:t>Κίνδυνος νόσησης από ΜΨΔ</a:t>
            </a:r>
            <a:endParaRPr lang="en-US" altLang="el-GR" sz="2800" i="1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l-GR" altLang="el-GR" sz="2800" i="1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Μονοζυγωτικός δίδυμος	</a:t>
            </a:r>
            <a:r>
              <a:rPr lang="en-US" altLang="el-GR" sz="28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	40 - 70 %</a:t>
            </a: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Δύο γονείς	</a:t>
            </a:r>
            <a:r>
              <a:rPr lang="en-US" altLang="el-GR" sz="28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80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40 - 60 %</a:t>
            </a: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Ένας γονέας ή αδελφός	  		</a:t>
            </a:r>
            <a:r>
              <a:rPr lang="en-US" altLang="el-GR" sz="2800"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8 - 15 %</a:t>
            </a: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Παππούς, θείος, ετεροθαλής αδελφός	</a:t>
            </a:r>
            <a:r>
              <a:rPr lang="en-US" altLang="el-GR" sz="2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3 -   4 %</a:t>
            </a: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Πρώτα εξαδέλφια	</a:t>
            </a:r>
            <a:r>
              <a:rPr lang="en-US" altLang="el-GR" sz="28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80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  2 -   3 %</a:t>
            </a: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Συχνότητα στο γενικό πληθυσμό		  1 -   2 %</a:t>
            </a: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4000" b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13735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756356" y="260353"/>
            <a:ext cx="7620000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600" b="1" u="sng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Υπολογισμός κινδύνου νόσησης - 2</a:t>
            </a:r>
            <a:endParaRPr lang="el-GR" altLang="el-GR" sz="48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6259" name="Rectangle 3"/>
          <p:cNvSpPr>
            <a:spLocks noChangeArrowheads="1"/>
          </p:cNvSpPr>
          <p:nvPr/>
        </p:nvSpPr>
        <p:spPr bwMode="auto">
          <a:xfrm>
            <a:off x="826911" y="1125540"/>
            <a:ext cx="7620000" cy="5586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 marL="171450" algn="l">
              <a:spcBef>
                <a:spcPct val="70000"/>
              </a:spcBef>
              <a:buClr>
                <a:srgbClr val="FAFD00"/>
              </a:buClr>
              <a:buFont typeface="Wingdings" pitchFamily="2" charset="2"/>
              <a:buChar char=""/>
              <a:defRPr sz="3000" b="1">
                <a:solidFill>
                  <a:srgbClr val="FFFFFF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§"/>
              <a:defRPr sz="2800" b="1">
                <a:solidFill>
                  <a:srgbClr val="FFFFFF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"/>
              <a:defRPr sz="2400" b="1">
                <a:solidFill>
                  <a:srgbClr val="FFFFFF"/>
                </a:solidFill>
                <a:latin typeface="Arial" charset="0"/>
              </a:defRPr>
            </a:lvl3pPr>
            <a:lvl4pPr marL="16002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4pPr>
            <a:lvl5pPr marL="20574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 i="1" dirty="0">
                <a:latin typeface="Times New Roman" pitchFamily="18" charset="0"/>
                <a:cs typeface="Times New Roman" pitchFamily="18" charset="0"/>
              </a:rPr>
              <a:t>Αποτελέσματα των γενετικών μελετών των ΜΨΔ</a:t>
            </a:r>
            <a:endParaRPr lang="en-US" altLang="el-GR" sz="2400" i="1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l-GR" altLang="el-GR" sz="1400" i="1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 dirty="0">
                <a:latin typeface="Times New Roman" pitchFamily="18" charset="0"/>
                <a:cs typeface="Times New Roman" pitchFamily="18" charset="0"/>
              </a:rPr>
              <a:t>Οι γενετικοί παράγοντες παίζουν σημαντικό ρόλο στην αιτιολογία των ΜΨΔ</a:t>
            </a:r>
            <a:endParaRPr lang="en-US" alt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1400" b="0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 dirty="0">
                <a:latin typeface="Times New Roman" pitchFamily="18" charset="0"/>
                <a:cs typeface="Times New Roman" pitchFamily="18" charset="0"/>
              </a:rPr>
              <a:t>Οι ΜΨΔ είναι νόσοι </a:t>
            </a:r>
            <a:r>
              <a:rPr lang="el-GR" altLang="el-GR" sz="2400" dirty="0" err="1">
                <a:latin typeface="Times New Roman" pitchFamily="18" charset="0"/>
                <a:cs typeface="Times New Roman" pitchFamily="18" charset="0"/>
              </a:rPr>
              <a:t>πολυπαραγοντικές</a:t>
            </a:r>
            <a:r>
              <a:rPr lang="el-GR" altLang="el-GR" sz="2400" dirty="0">
                <a:latin typeface="Times New Roman" pitchFamily="18" charset="0"/>
                <a:cs typeface="Times New Roman" pitchFamily="18" charset="0"/>
              </a:rPr>
              <a:t> και πιθανώς αιτιολογικά </a:t>
            </a:r>
            <a:r>
              <a:rPr lang="en-US" alt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el-GR" sz="2400" dirty="0">
                <a:latin typeface="Times New Roman" pitchFamily="18" charset="0"/>
                <a:cs typeface="Times New Roman" pitchFamily="18" charset="0"/>
              </a:rPr>
              <a:t>ετερογενείς</a:t>
            </a:r>
            <a:endParaRPr lang="en-US" alt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1400" b="0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 dirty="0">
                <a:latin typeface="Times New Roman" pitchFamily="18" charset="0"/>
                <a:cs typeface="Times New Roman" pitchFamily="18" charset="0"/>
              </a:rPr>
              <a:t>Υπεύθυνος για τη </a:t>
            </a:r>
            <a:r>
              <a:rPr lang="el-GR" altLang="el-GR" sz="2400" dirty="0" err="1">
                <a:latin typeface="Times New Roman" pitchFamily="18" charset="0"/>
                <a:cs typeface="Times New Roman" pitchFamily="18" charset="0"/>
              </a:rPr>
              <a:t>νόσηση</a:t>
            </a:r>
            <a:r>
              <a:rPr lang="el-GR" altLang="el-GR" sz="2400" dirty="0">
                <a:latin typeface="Times New Roman" pitchFamily="18" charset="0"/>
                <a:cs typeface="Times New Roman" pitchFamily="18" charset="0"/>
              </a:rPr>
              <a:t> θεωρείται ο συνδυασμός πολλών γονιδιακών και περιβαλλοντικών επιδράσεων</a:t>
            </a:r>
            <a:endParaRPr lang="en-US" alt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l-GR" altLang="el-GR" sz="1400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 dirty="0">
                <a:latin typeface="Times New Roman" pitchFamily="18" charset="0"/>
                <a:cs typeface="Times New Roman" pitchFamily="18" charset="0"/>
              </a:rPr>
              <a:t>Οι γονιδιακοί παράγοντες παραμένουν άγνωστοι</a:t>
            </a:r>
            <a:endParaRPr lang="en-US" altLang="el-GR" sz="2400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1400" b="0" dirty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 dirty="0">
                <a:latin typeface="Times New Roman" pitchFamily="18" charset="0"/>
                <a:cs typeface="Times New Roman" pitchFamily="18" charset="0"/>
              </a:rPr>
              <a:t>Από τους περιβαλλοντικούς παράγοντες μόνον οι συνδεόμενοι α) με την κύηση και τη γέννα και β) με τη χρήση ουσιών είναι αποδεδειγμένο ότι συμμετέχουν στην αιτιολογία των ΜΨΔ</a:t>
            </a:r>
            <a:endParaRPr lang="en-GB" altLang="el-GR" sz="3600" b="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0834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468489" y="260350"/>
            <a:ext cx="8077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4000" b="1" u="sng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Παροχή γενετικής συμβουλής</a:t>
            </a:r>
            <a:endParaRPr lang="el-GR" altLang="el-GR" sz="5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468489" y="1268416"/>
            <a:ext cx="8280400" cy="508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6700" indent="-266700" algn="l">
              <a:spcBef>
                <a:spcPct val="70000"/>
              </a:spcBef>
              <a:buClr>
                <a:srgbClr val="FAFD00"/>
              </a:buClr>
              <a:buFont typeface="Wingdings" pitchFamily="2" charset="2"/>
              <a:buChar char=""/>
              <a:defRPr sz="3000" b="1">
                <a:solidFill>
                  <a:srgbClr val="FFFFFF"/>
                </a:solidFill>
                <a:latin typeface="Arial" charset="0"/>
              </a:defRPr>
            </a:lvl1pPr>
            <a:lvl2pPr marL="723900" indent="-26670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§"/>
              <a:defRPr sz="2800" b="1">
                <a:solidFill>
                  <a:srgbClr val="FFFFFF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"/>
              <a:defRPr sz="2400" b="1">
                <a:solidFill>
                  <a:srgbClr val="FFFFFF"/>
                </a:solidFill>
                <a:latin typeface="Arial" charset="0"/>
              </a:defRPr>
            </a:lvl3pPr>
            <a:lvl4pPr marL="16002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4pPr>
            <a:lvl5pPr marL="20574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1800">
                <a:latin typeface="Times New Roman" pitchFamily="18" charset="0"/>
              </a:rPr>
              <a:t>Η συμβουλή: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l-GR" altLang="el-GR" sz="1800">
              <a:latin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δεν πρέπει να αποτελεί απλό “λογιστικό” υπολογισμό των κινδύνων</a:t>
            </a:r>
          </a:p>
          <a:p>
            <a:pPr lvl="1"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Η έννοια της πιθανότητας είναι δύσκολα αντιληπτή και η κατανόηση της σημασίας κάποιου ποσοστού είναι υποκειμενική</a:t>
            </a:r>
          </a:p>
          <a:p>
            <a:pPr lvl="1"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Η μέση πιθανότητα που προκύπτει από μελέτες οικογενειών δεν λαμβάνει υπόψη της τα χαρακτηριστικά της συγκεκριμένης οικογένειας</a:t>
            </a:r>
          </a:p>
          <a:p>
            <a:pPr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δεν είναι καθοδηγητική</a:t>
            </a:r>
          </a:p>
          <a:p>
            <a:pPr lvl="1"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σέβεται την αυτονομία, συγκατάθεση, εθελοντική προσέλευση και το απόρρητο - διάκριση γενετικής συμβουλευτικής από την ευγονική</a:t>
            </a:r>
          </a:p>
          <a:p>
            <a:pPr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πρέπει να βοηθά τους ενδιαφερόμενους να πάρουν τις αποφάσεις τους</a:t>
            </a:r>
          </a:p>
          <a:p>
            <a:pPr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πρέπει επίσης να:</a:t>
            </a:r>
          </a:p>
          <a:p>
            <a:pPr lvl="1"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αμβλύνει την αίσθηση της συλλογικής ενοχής της οικογένειας </a:t>
            </a:r>
          </a:p>
          <a:p>
            <a:pPr lvl="1"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μειώνει το φόβο και το άγχος που περιβάλλουν την ψυχική νόσο</a:t>
            </a:r>
          </a:p>
          <a:p>
            <a:pPr lvl="1" fontAlgn="base">
              <a:spcBef>
                <a:spcPct val="0"/>
              </a:spcBef>
              <a:spcAft>
                <a:spcPct val="35000"/>
              </a:spcAft>
              <a:buClrTx/>
              <a:buFontTx/>
              <a:buChar char="•"/>
            </a:pPr>
            <a:r>
              <a:rPr lang="el-GR" altLang="el-GR" sz="1800">
                <a:latin typeface="Times New Roman" pitchFamily="18" charset="0"/>
              </a:rPr>
              <a:t>ελαττώνει το στίγμα που η ψυχική νόσος συχνά συνεπάγεται</a:t>
            </a:r>
          </a:p>
        </p:txBody>
      </p:sp>
    </p:spTree>
    <p:extLst>
      <p:ext uri="{BB962C8B-B14F-4D97-AF65-F5344CB8AC3E}">
        <p14:creationId xmlns:p14="http://schemas.microsoft.com/office/powerpoint/2010/main" val="10579614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540456" y="692152"/>
            <a:ext cx="8001000" cy="529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285750" algn="l">
              <a:spcBef>
                <a:spcPct val="70000"/>
              </a:spcBef>
              <a:buClr>
                <a:srgbClr val="FAFD00"/>
              </a:buClr>
              <a:buFont typeface="Wingdings" pitchFamily="2" charset="2"/>
              <a:buChar char=""/>
              <a:defRPr sz="3000" b="1">
                <a:solidFill>
                  <a:srgbClr val="FFFFFF"/>
                </a:solidFill>
                <a:latin typeface="Arial" charset="0"/>
              </a:defRPr>
            </a:lvl1pPr>
            <a:lvl2pPr marL="895350" indent="-258763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§"/>
              <a:defRPr sz="2800" b="1">
                <a:solidFill>
                  <a:srgbClr val="FFFFFF"/>
                </a:solidFill>
                <a:latin typeface="Arial" charset="0"/>
              </a:defRPr>
            </a:lvl2pPr>
            <a:lvl3pPr marL="1169988" indent="-22860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"/>
              <a:defRPr sz="2400" b="1">
                <a:solidFill>
                  <a:srgbClr val="FFFFFF"/>
                </a:solidFill>
                <a:latin typeface="Arial" charset="0"/>
              </a:defRPr>
            </a:lvl3pPr>
            <a:lvl4pPr marL="16002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4pPr>
            <a:lvl5pPr marL="20574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Η τελική απόφαση πρέπει να αφήνεται στον ενδιαφερόμενο και να μην αποτελεί αντανάκλαση της απόφασης που θα έπαιρνε ο σύμβουλος σε ανάλογες συνθήκες</a:t>
            </a:r>
            <a:endParaRPr lang="en-US" altLang="el-GR" sz="240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endParaRPr lang="en-GB" altLang="el-GR" sz="1800" b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Σε εξατομικευμένες μόνον περιπτώσεις μπορεί ο σύμβουλος να συστήσει την αποφυγή της τεκνοποίησης εάν συντρέχουν:</a:t>
            </a:r>
            <a:endParaRPr lang="en-US" altLang="el-GR" sz="24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endParaRPr lang="en-GB" altLang="el-GR" sz="1800" b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σαφής κληρονομική επιβάρυνση</a:t>
            </a:r>
            <a:endParaRPr lang="en-US" altLang="el-GR" sz="240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30000"/>
              </a:spcBef>
              <a:spcAft>
                <a:spcPct val="0"/>
              </a:spcAft>
              <a:buClrTx/>
              <a:buFontTx/>
              <a:buChar char="•"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βαριά συμπτωματολογία για τους περισσότερους πάσχοντες στην οικογένεια </a:t>
            </a:r>
            <a:endParaRPr lang="en-US" altLang="el-GR" sz="240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30000"/>
              </a:spcBef>
              <a:spcAft>
                <a:spcPct val="0"/>
              </a:spcAft>
              <a:buClrTx/>
              <a:buFontTx/>
              <a:buChar char="•"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αδυναμία ανάληψης γονεϊκού ρόλου από το άτομο ή το ζεύγος</a:t>
            </a:r>
            <a:r>
              <a:rPr lang="en-GB" altLang="el-GR" sz="2000" b="0">
                <a:latin typeface="Times New Roman" pitchFamily="18" charset="0"/>
              </a:rPr>
              <a:t> </a:t>
            </a:r>
            <a:endParaRPr lang="en-GB" altLang="el-GR" sz="3600" b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0205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684389" y="620715"/>
            <a:ext cx="8077200" cy="598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 algn="l">
              <a:spcBef>
                <a:spcPct val="70000"/>
              </a:spcBef>
              <a:buClr>
                <a:srgbClr val="FAFD00"/>
              </a:buClr>
              <a:buFont typeface="Wingdings" pitchFamily="2" charset="2"/>
              <a:buChar char=""/>
              <a:tabLst>
                <a:tab pos="5922963" algn="l"/>
              </a:tabLst>
              <a:defRPr sz="3000" b="1">
                <a:solidFill>
                  <a:srgbClr val="FFFFFF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§"/>
              <a:tabLst>
                <a:tab pos="5922963" algn="l"/>
              </a:tabLst>
              <a:defRPr sz="2800" b="1">
                <a:solidFill>
                  <a:srgbClr val="FFFFFF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"/>
              <a:tabLst>
                <a:tab pos="5922963" algn="l"/>
              </a:tabLst>
              <a:defRPr sz="2400" b="1">
                <a:solidFill>
                  <a:srgbClr val="FFFFFF"/>
                </a:solidFill>
                <a:latin typeface="Arial" charset="0"/>
              </a:defRPr>
            </a:lvl3pPr>
            <a:lvl4pPr marL="16002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tabLst>
                <a:tab pos="59229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4pPr>
            <a:lvl5pPr marL="2057400" indent="-2286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tabLst>
                <a:tab pos="59229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tabLst>
                <a:tab pos="59229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tabLst>
                <a:tab pos="59229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tabLst>
                <a:tab pos="59229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tabLst>
                <a:tab pos="5922963" algn="l"/>
              </a:tabLst>
              <a:defRPr sz="20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 u="sng">
                <a:latin typeface="Times New Roman" pitchFamily="18" charset="0"/>
                <a:cs typeface="Times New Roman" pitchFamily="18" charset="0"/>
              </a:rPr>
              <a:t>Συμβολή της ψυχιατρικής γενετικής στην πρόληψη των ΜΨΔ – 1</a:t>
            </a:r>
            <a:endParaRPr lang="en-US" altLang="el-GR" sz="2400" u="sng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l-GR" altLang="el-GR" sz="2000" u="sng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000" i="1">
                <a:latin typeface="Times New Roman" pitchFamily="18" charset="0"/>
                <a:cs typeface="Times New Roman" pitchFamily="18" charset="0"/>
              </a:rPr>
              <a:t>Πρωτοβάθμια πρόληψη</a:t>
            </a:r>
            <a:endParaRPr lang="en-US" altLang="el-GR" sz="2000" i="1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1600" b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000">
                <a:latin typeface="Times New Roman" pitchFamily="18" charset="0"/>
                <a:cs typeface="Times New Roman" pitchFamily="18" charset="0"/>
              </a:rPr>
              <a:t>αποφυγή τεκνοποίησης από ασθενείς και συγγενείς τους δεν αναμένεται ότι θα μειώσει την επίπτωση των ΜΨΔ</a:t>
            </a:r>
            <a:endParaRPr lang="en-US" altLang="el-GR" sz="20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1600" b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000">
                <a:latin typeface="Times New Roman" pitchFamily="18" charset="0"/>
                <a:cs typeface="Times New Roman" pitchFamily="18" charset="0"/>
              </a:rPr>
              <a:t>δεν υφίσταται ακόμη δυνατότητα προγεννητικού εντοπισμού γονιδίων των ΜΨΔ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000">
                <a:latin typeface="Times New Roman" pitchFamily="18" charset="0"/>
                <a:cs typeface="Times New Roman" pitchFamily="18" charset="0"/>
              </a:rPr>
              <a:t>(εκτός ίσως για </a:t>
            </a:r>
            <a:r>
              <a:rPr lang="en-GB" altLang="el-GR" sz="2000">
                <a:latin typeface="Times New Roman" pitchFamily="18" charset="0"/>
                <a:cs typeface="Times New Roman" pitchFamily="18" charset="0"/>
              </a:rPr>
              <a:t>CNV)</a:t>
            </a:r>
            <a:endParaRPr lang="en-US" altLang="el-GR" sz="20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1600" b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000">
                <a:latin typeface="Times New Roman" pitchFamily="18" charset="0"/>
                <a:cs typeface="Times New Roman" pitchFamily="18" charset="0"/>
              </a:rPr>
              <a:t>έλεγχος και θεραπεία των προγεννητικών και περιγεννητικών επιπλοκών:</a:t>
            </a:r>
            <a:endParaRPr lang="en-US" altLang="el-GR" sz="20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1600" b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000" b="0">
                <a:latin typeface="Symbol" pitchFamily="18" charset="2"/>
                <a:cs typeface="Times New Roman" pitchFamily="18" charset="0"/>
              </a:rPr>
              <a:t>-</a:t>
            </a:r>
            <a:r>
              <a:rPr lang="el-GR" altLang="el-GR" sz="900" b="0"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l-GR" altLang="el-GR" sz="2000">
                <a:latin typeface="Times New Roman" pitchFamily="18" charset="0"/>
                <a:cs typeface="Times New Roman" pitchFamily="18" charset="0"/>
              </a:rPr>
              <a:t>φροντίδα κύησης (επάρκεια ιχνοστοιχείων, αποφυγή λοιμώξεων)</a:t>
            </a:r>
            <a:endParaRPr lang="en-US" altLang="el-GR" sz="20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1600" b="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000" b="0">
                <a:latin typeface="Symbol" pitchFamily="18" charset="2"/>
                <a:cs typeface="Times New Roman" pitchFamily="18" charset="0"/>
              </a:rPr>
              <a:t>-</a:t>
            </a:r>
            <a:r>
              <a:rPr lang="el-GR" altLang="el-GR" sz="900" b="0">
                <a:latin typeface="Times New Roman" pitchFamily="18" charset="0"/>
                <a:cs typeface="Times New Roman" pitchFamily="18" charset="0"/>
              </a:rPr>
              <a:t>        </a:t>
            </a:r>
            <a:r>
              <a:rPr lang="el-GR" altLang="el-GR" sz="2000">
                <a:latin typeface="Times New Roman" pitchFamily="18" charset="0"/>
                <a:cs typeface="Times New Roman" pitchFamily="18" charset="0"/>
              </a:rPr>
              <a:t>αποφυγή περιγεννητικών επιπλοκών</a:t>
            </a:r>
            <a:endParaRPr lang="en-US" altLang="el-GR" sz="20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1600" b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–"/>
            </a:pPr>
            <a:r>
              <a:rPr lang="el-GR" altLang="el-GR" sz="2000">
                <a:latin typeface="Times New Roman" pitchFamily="18" charset="0"/>
                <a:cs typeface="Times New Roman" pitchFamily="18" charset="0"/>
              </a:rPr>
              <a:t>    αποφυγή τερατογένεσης εκ ψυχοφαρμάκων</a:t>
            </a:r>
            <a:r>
              <a:rPr lang="en-GB" altLang="el-GR" sz="1800" b="0">
                <a:latin typeface="Times New Roman" pitchFamily="18" charset="0"/>
              </a:rPr>
              <a:t> </a:t>
            </a:r>
            <a:endParaRPr lang="en-GB" altLang="el-GR" sz="3200" b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1360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826911" y="549277"/>
            <a:ext cx="7772400" cy="3247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 u="sng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Συμβολή της ψυχιατρικής γενετικής στην πρόληψη των ΜΨΔ – 2</a:t>
            </a:r>
            <a:endParaRPr lang="en-US" altLang="el-GR" sz="2400" b="1" u="sng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l-GR" altLang="el-GR" sz="2000" b="1" u="sng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 i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Δευτεροβάθμια πρόληψη </a:t>
            </a:r>
            <a:endParaRPr lang="en-US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ψυχιατρική παρακολούθηση των ατόμων υψηλού κινδύνου έτσι ώστε να υπάρχει όσο το δυνατό ενωρίτερα αναγνώριση των πρώτων εκδηλώσεων της νόσου και εφαρμογή της κατάλληλης θεραπευτικής αγωγής</a:t>
            </a:r>
            <a:r>
              <a:rPr lang="en-GB" altLang="el-GR" sz="2000">
                <a:solidFill>
                  <a:srgbClr val="FFFFFF"/>
                </a:solidFill>
                <a:latin typeface="Times New Roman" pitchFamily="18" charset="0"/>
              </a:rPr>
              <a:t> </a:t>
            </a:r>
            <a:endParaRPr lang="en-GB" altLang="el-GR" sz="360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0086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246063"/>
            <a:ext cx="7924800" cy="465137"/>
          </a:xfrm>
        </p:spPr>
        <p:txBody>
          <a:bodyPr/>
          <a:lstStyle/>
          <a:p>
            <a:r>
              <a:rPr lang="el-GR" altLang="el-GR" sz="4000" smtClean="0">
                <a:solidFill>
                  <a:schemeClr val="tx1"/>
                </a:solidFill>
              </a:rPr>
              <a:t>ΣΥΜΠΕΡΑΣΜΑ</a:t>
            </a:r>
            <a:endParaRPr lang="en-GB" altLang="el-GR" sz="4000" smtClean="0">
              <a:solidFill>
                <a:schemeClr val="tx1"/>
              </a:solidFill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778" y="1036638"/>
            <a:ext cx="8503356" cy="582136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dirty="0" smtClean="0"/>
              <a:t>Γενετικοί παράγοντες παίζουν σημαντικό ρόλο στη </a:t>
            </a:r>
            <a:r>
              <a:rPr lang="el-GR" altLang="el-GR" sz="2000" dirty="0" err="1" smtClean="0"/>
              <a:t>νόσηση</a:t>
            </a:r>
            <a:r>
              <a:rPr lang="el-GR" altLang="el-GR" sz="2000" dirty="0" smtClean="0"/>
              <a:t> από ψυχιατρικές διαταραχές, αλλά ο τρόπος επίδρασής τους δεν έχει διευκρινιστεί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dirty="0" smtClean="0"/>
              <a:t>Η </a:t>
            </a:r>
            <a:r>
              <a:rPr lang="el-GR" altLang="el-GR" sz="2000" dirty="0" err="1" smtClean="0"/>
              <a:t>νόσηση</a:t>
            </a:r>
            <a:r>
              <a:rPr lang="el-GR" altLang="el-GR" sz="2000" dirty="0" smtClean="0"/>
              <a:t> φαίνεται ότι εξαρτάται από </a:t>
            </a:r>
            <a:r>
              <a:rPr lang="el-GR" altLang="el-GR" sz="2000" u="sng" dirty="0" smtClean="0"/>
              <a:t>συνδυασμό</a:t>
            </a:r>
            <a:r>
              <a:rPr lang="el-GR" altLang="el-GR" sz="2000" dirty="0" smtClean="0"/>
              <a:t> διαφόρων γονιδίων και άλλων παραγόντων (βιολογικών, κοινωνικών, λοιπών περιβαλλοντικών) ο καθένας από τους οποίους έχει μικρή σχετικά αυτόνομη επίδραση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dirty="0" smtClean="0"/>
              <a:t>Παρά τα πρώτα ενθαρρυντικά αποτελέσματα, μέχρι σήμερα δεν υπάρχουν επαρκή στοιχεία για συγκεκριμένα γονίδια υπεύθυνα για </a:t>
            </a:r>
            <a:r>
              <a:rPr lang="el-GR" altLang="el-GR" sz="2000" dirty="0" err="1" smtClean="0"/>
              <a:t>νόσηση</a:t>
            </a:r>
            <a:r>
              <a:rPr lang="el-GR" altLang="el-GR" sz="2000" dirty="0" smtClean="0"/>
              <a:t> από κάποια ψυχιατρική διαταραχή (</a:t>
            </a:r>
            <a:r>
              <a:rPr lang="en-GB" altLang="el-GR" sz="2000" dirty="0" smtClean="0"/>
              <a:t>CNV?)</a:t>
            </a:r>
            <a:r>
              <a:rPr lang="el-GR" altLang="el-GR" sz="2000" dirty="0" smtClean="0"/>
              <a:t>, ούτε για γονίδια που τροποποιούν την απάντηση στη θεραπεία ώστε να υπάρχει κλινική εφαρμογή</a:t>
            </a:r>
            <a:endParaRPr lang="en-GB" altLang="el-GR" sz="20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dirty="0" smtClean="0"/>
              <a:t>Παρά τις παραπάνω αβεβαιότητες και την περιορισμένη γνώση των γενετικών μηχανισμών, η ψυχιατρική γενετική υπόσχεται να προσφέρει πολύτιμες πληροφορίες για την κατανόηση της </a:t>
            </a:r>
            <a:r>
              <a:rPr lang="el-GR" altLang="el-GR" sz="2000" dirty="0" err="1" smtClean="0"/>
              <a:t>παθοφυσιολογίας</a:t>
            </a:r>
            <a:r>
              <a:rPr lang="el-GR" altLang="el-GR" sz="2000" dirty="0" smtClean="0"/>
              <a:t> </a:t>
            </a:r>
            <a:r>
              <a:rPr lang="en-GB" altLang="el-GR" sz="2000" dirty="0" smtClean="0"/>
              <a:t>(</a:t>
            </a:r>
            <a:r>
              <a:rPr lang="el-GR" altLang="el-GR" sz="2000" dirty="0" smtClean="0"/>
              <a:t>και στο μέλλον ίσως και εξατομικευμένη θεραπεία)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dirty="0" smtClean="0"/>
              <a:t>Η κλινική εφαρμογή της ψυχιατρικής γενετικής (δηλ. η γενετική </a:t>
            </a:r>
            <a:r>
              <a:rPr lang="el-GR" altLang="el-GR" sz="2000" dirty="0" err="1" smtClean="0"/>
              <a:t>συμβουλευ</a:t>
            </a:r>
            <a:r>
              <a:rPr lang="el-GR" altLang="el-GR" sz="2000" dirty="0" smtClean="0"/>
              <a:t>-</a:t>
            </a:r>
            <a:r>
              <a:rPr lang="el-GR" altLang="el-GR" sz="2000" dirty="0" err="1" smtClean="0"/>
              <a:t>τική</a:t>
            </a:r>
            <a:r>
              <a:rPr lang="el-GR" altLang="el-GR" sz="2000" dirty="0" smtClean="0"/>
              <a:t>), όταν γίνεται σωστά, μπορεί να βοηθήσει τους ενδιαφερόμενους στις αποφάσεις τους και να συνεισφέρει στην πρωτογενή και δευτερογενή πρόληψη των ψυχικών νόσων</a:t>
            </a:r>
          </a:p>
        </p:txBody>
      </p:sp>
    </p:spTree>
    <p:extLst>
      <p:ext uri="{BB962C8B-B14F-4D97-AF65-F5344CB8AC3E}">
        <p14:creationId xmlns:p14="http://schemas.microsoft.com/office/powerpoint/2010/main" val="37651025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ΣΥΜΠΛΗΡΩΜΑΤΙΚΑ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32180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19088"/>
            <a:ext cx="8785225" cy="823912"/>
          </a:xfrm>
        </p:spPr>
        <p:txBody>
          <a:bodyPr/>
          <a:lstStyle/>
          <a:p>
            <a:r>
              <a:rPr lang="el-GR" altLang="el-GR" sz="2000"/>
              <a:t>Σχετικός κ</a:t>
            </a:r>
            <a:r>
              <a:rPr lang="en-US" altLang="el-GR" sz="2000"/>
              <a:t>ίνδυνος νόσησης</a:t>
            </a:r>
            <a:r>
              <a:rPr lang="el-GR" altLang="el-GR" sz="2000"/>
              <a:t> σε α΄ βαθμού συγγενείς πασχόντων και κληρονομησιμότητα για διάφορες ψυχιατρικές καταστάσεις </a:t>
            </a:r>
            <a:endParaRPr lang="en-US" altLang="el-GR" sz="2000"/>
          </a:p>
        </p:txBody>
      </p:sp>
      <p:graphicFrame>
        <p:nvGraphicFramePr>
          <p:cNvPr id="21507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971550" y="1201738"/>
          <a:ext cx="7416800" cy="5192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Έγγραφο" r:id="rId4" imgW="9343726" imgH="5814747" progId="Word.Document.8">
                  <p:embed/>
                </p:oleObj>
              </mc:Choice>
              <mc:Fallback>
                <p:oleObj name="Έγγραφο" r:id="rId4" imgW="9343726" imgH="58147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1201738"/>
                        <a:ext cx="7416800" cy="5192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26267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349500"/>
            <a:ext cx="7924800" cy="1152525"/>
          </a:xfrm>
        </p:spPr>
        <p:txBody>
          <a:bodyPr/>
          <a:lstStyle/>
          <a:p>
            <a:r>
              <a:rPr lang="el-GR" altLang="el-GR"/>
              <a:t>Γενετική της προσωπικότητας</a:t>
            </a:r>
            <a:endParaRPr lang="el-GR" altLang="el-GR" sz="2800"/>
          </a:p>
        </p:txBody>
      </p:sp>
    </p:spTree>
    <p:extLst>
      <p:ext uri="{BB962C8B-B14F-4D97-AF65-F5344CB8AC3E}">
        <p14:creationId xmlns:p14="http://schemas.microsoft.com/office/powerpoint/2010/main" val="7192330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Διαστάσεις της προσωπικότητας</a:t>
            </a:r>
            <a:br>
              <a:rPr lang="el-GR" altLang="el-GR" sz="3600"/>
            </a:br>
            <a:r>
              <a:rPr lang="en-GB" altLang="el-GR" sz="2800"/>
              <a:t>FIVE FACTOR MODEL (FFM)</a:t>
            </a:r>
            <a:endParaRPr lang="el-GR" altLang="el-GR" sz="28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9338" y="1557338"/>
            <a:ext cx="7237412" cy="44910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100"/>
              <a:t>Στάση προς το καινοφανές</a:t>
            </a:r>
          </a:p>
          <a:p>
            <a:pPr lvl="1">
              <a:lnSpc>
                <a:spcPct val="90000"/>
              </a:lnSpc>
            </a:pPr>
            <a:r>
              <a:rPr lang="el-GR" altLang="el-GR" sz="2000" b="0" i="1"/>
              <a:t>Αναζήτηση του καινούργιου, φαντασία, διερευνητικότητα, περιέργεια, επιδίωξη αλλαγής</a:t>
            </a:r>
          </a:p>
          <a:p>
            <a:pPr>
              <a:lnSpc>
                <a:spcPct val="90000"/>
              </a:lnSpc>
            </a:pPr>
            <a:r>
              <a:rPr lang="el-GR" altLang="el-GR" sz="2100"/>
              <a:t>Σχολαστικότητα</a:t>
            </a:r>
          </a:p>
          <a:p>
            <a:pPr lvl="1">
              <a:lnSpc>
                <a:spcPct val="90000"/>
              </a:lnSpc>
            </a:pPr>
            <a:r>
              <a:rPr lang="el-GR" altLang="el-GR" sz="2000" b="0" i="1"/>
              <a:t>Οργάνωση, υπευθυνότητα</a:t>
            </a:r>
          </a:p>
          <a:p>
            <a:pPr>
              <a:lnSpc>
                <a:spcPct val="90000"/>
              </a:lnSpc>
            </a:pPr>
            <a:r>
              <a:rPr lang="el-GR" altLang="el-GR" sz="2100"/>
              <a:t>Εξωστρέφεια</a:t>
            </a:r>
            <a:endParaRPr lang="el-GR" altLang="el-GR" sz="2100" b="0"/>
          </a:p>
          <a:p>
            <a:pPr>
              <a:lnSpc>
                <a:spcPct val="90000"/>
              </a:lnSpc>
            </a:pPr>
            <a:r>
              <a:rPr lang="el-GR" altLang="el-GR" sz="2100"/>
              <a:t>Φιλικότητα, ενσυναίσθηση, συνεργασιμότητα (αντιθετο: καχυποψία, ανταγωνιστική στάση)</a:t>
            </a:r>
            <a:endParaRPr lang="el-GR" altLang="el-GR" sz="2100" b="0"/>
          </a:p>
          <a:p>
            <a:pPr>
              <a:lnSpc>
                <a:spcPct val="90000"/>
              </a:lnSpc>
            </a:pPr>
            <a:r>
              <a:rPr lang="el-GR" altLang="el-GR" sz="2100"/>
              <a:t>Νευρωτισμός</a:t>
            </a:r>
          </a:p>
          <a:p>
            <a:pPr lvl="1">
              <a:lnSpc>
                <a:spcPct val="90000"/>
              </a:lnSpc>
            </a:pPr>
            <a:r>
              <a:rPr lang="el-GR" altLang="el-GR" sz="2000" b="0" i="1"/>
              <a:t>Θυμός, άγχος, κατάθλιψη, συναισθηματική αστάθεια</a:t>
            </a:r>
            <a:endParaRPr lang="el-GR" altLang="el-GR" sz="2000"/>
          </a:p>
        </p:txBody>
      </p:sp>
    </p:spTree>
    <p:extLst>
      <p:ext uri="{BB962C8B-B14F-4D97-AF65-F5344CB8AC3E}">
        <p14:creationId xmlns:p14="http://schemas.microsoft.com/office/powerpoint/2010/main" val="64321531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Μελέτες διδυμων για το </a:t>
            </a:r>
            <a:r>
              <a:rPr lang="en-GB" altLang="el-GR"/>
              <a:t>FFM</a:t>
            </a:r>
            <a:endParaRPr lang="el-GR" altLang="el-G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341438"/>
            <a:ext cx="8064500" cy="5040312"/>
          </a:xfrm>
        </p:spPr>
        <p:txBody>
          <a:bodyPr/>
          <a:lstStyle/>
          <a:p>
            <a:pPr marL="495300" indent="-495300"/>
            <a:r>
              <a:rPr lang="el-GR" altLang="el-GR" b="0"/>
              <a:t>Κληρονομησιμότητα: Μέση τιμή από τέσσερις μελέτες διδύμων</a:t>
            </a:r>
          </a:p>
          <a:p>
            <a:pPr marL="914400" lvl="1" indent="-457200"/>
            <a:r>
              <a:rPr lang="el-GR" altLang="el-GR" sz="2700"/>
              <a:t>Στάση προς το καινοφανές</a:t>
            </a:r>
            <a:r>
              <a:rPr lang="el-GR" altLang="el-GR" b="0"/>
              <a:t> 		57% </a:t>
            </a:r>
          </a:p>
          <a:p>
            <a:pPr marL="914400" lvl="1" indent="-457200"/>
            <a:r>
              <a:rPr lang="el-GR" altLang="el-GR" sz="2700"/>
              <a:t>Εξωστρέφεια</a:t>
            </a:r>
            <a:r>
              <a:rPr lang="el-GR" altLang="el-GR" b="0"/>
              <a:t> 				54%</a:t>
            </a:r>
          </a:p>
          <a:p>
            <a:pPr marL="914400" lvl="1" indent="-457200"/>
            <a:r>
              <a:rPr lang="el-GR" altLang="el-GR" sz="2700"/>
              <a:t>Σχολαστικότητα</a:t>
            </a:r>
            <a:r>
              <a:rPr lang="el-GR" altLang="el-GR" b="0"/>
              <a:t> 				49%</a:t>
            </a:r>
          </a:p>
          <a:p>
            <a:pPr marL="914400" lvl="1" indent="-457200"/>
            <a:r>
              <a:rPr lang="el-GR" altLang="el-GR" sz="2700"/>
              <a:t>Νευρωτισμός</a:t>
            </a:r>
            <a:r>
              <a:rPr lang="el-GR" altLang="el-GR" b="0"/>
              <a:t> 				48%</a:t>
            </a:r>
          </a:p>
          <a:p>
            <a:pPr marL="914400" lvl="1" indent="-457200"/>
            <a:r>
              <a:rPr lang="el-GR" altLang="el-GR" sz="2700"/>
              <a:t>Φιλικότητα 				</a:t>
            </a:r>
            <a:r>
              <a:rPr lang="el-GR" altLang="el-GR" b="0"/>
              <a:t>42%</a:t>
            </a:r>
            <a:endParaRPr lang="en-GB" altLang="el-GR"/>
          </a:p>
          <a:p>
            <a:pPr marL="495300" indent="-495300" algn="r">
              <a:buFont typeface="Wingdings" pitchFamily="2" charset="2"/>
              <a:buNone/>
            </a:pPr>
            <a:endParaRPr lang="el-GR" altLang="el-GR" sz="1800" b="0"/>
          </a:p>
          <a:p>
            <a:pPr marL="495300" indent="-495300" algn="r">
              <a:buFont typeface="Wingdings" pitchFamily="2" charset="2"/>
              <a:buNone/>
            </a:pPr>
            <a:r>
              <a:rPr lang="el-GR" altLang="el-GR" sz="1800" b="0"/>
              <a:t>Bouchard </a:t>
            </a:r>
            <a:r>
              <a:rPr lang="en-GB" altLang="el-GR" sz="1800" b="0"/>
              <a:t>and</a:t>
            </a:r>
            <a:r>
              <a:rPr lang="el-GR" altLang="el-GR" sz="1800" b="0"/>
              <a:t> McGue</a:t>
            </a:r>
            <a:r>
              <a:rPr lang="en-GB" altLang="el-GR" sz="1800" b="0"/>
              <a:t>, </a:t>
            </a:r>
            <a:r>
              <a:rPr lang="el-GR" altLang="el-GR" sz="1800" b="0" i="1"/>
              <a:t>Journal of Neurobiology</a:t>
            </a:r>
            <a:r>
              <a:rPr lang="en-GB" altLang="el-GR" sz="1800" b="0"/>
              <a:t> </a:t>
            </a:r>
            <a:r>
              <a:rPr lang="el-GR" altLang="el-GR" sz="1800" b="0"/>
              <a:t>2003</a:t>
            </a:r>
          </a:p>
        </p:txBody>
      </p:sp>
    </p:spTree>
    <p:extLst>
      <p:ext uri="{BB962C8B-B14F-4D97-AF65-F5344CB8AC3E}">
        <p14:creationId xmlns:p14="http://schemas.microsoft.com/office/powerpoint/2010/main" val="14795318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Διαστάσεις της προσωπικότητας</a:t>
            </a:r>
            <a:br>
              <a:rPr lang="el-GR" altLang="el-GR" sz="3600"/>
            </a:br>
            <a:r>
              <a:rPr lang="en-GB" altLang="el-GR" sz="2800"/>
              <a:t>CLONINGER – TCI</a:t>
            </a:r>
            <a:br>
              <a:rPr lang="en-GB" altLang="el-GR" sz="2800"/>
            </a:br>
            <a:r>
              <a:rPr lang="el-GR" altLang="el-GR" sz="1800"/>
              <a:t>Temperament and Character Inventory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16113"/>
            <a:ext cx="5184775" cy="41322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sz="2600" b="0"/>
              <a:t>Αναζήτηση του καινούργιου</a:t>
            </a:r>
          </a:p>
          <a:p>
            <a:pPr>
              <a:lnSpc>
                <a:spcPct val="80000"/>
              </a:lnSpc>
            </a:pPr>
            <a:r>
              <a:rPr lang="el-GR" altLang="el-GR" sz="2600" b="0"/>
              <a:t>Αποφυγή βλάβης</a:t>
            </a:r>
          </a:p>
          <a:p>
            <a:pPr>
              <a:lnSpc>
                <a:spcPct val="80000"/>
              </a:lnSpc>
            </a:pPr>
            <a:r>
              <a:rPr lang="el-GR" altLang="el-GR" sz="2600" b="0"/>
              <a:t>Εξάρτηση από την ανταμοιβή</a:t>
            </a:r>
          </a:p>
          <a:p>
            <a:pPr>
              <a:lnSpc>
                <a:spcPct val="80000"/>
              </a:lnSpc>
            </a:pPr>
            <a:r>
              <a:rPr lang="el-GR" altLang="el-GR" sz="2600" b="0"/>
              <a:t>Επιμονή</a:t>
            </a:r>
          </a:p>
          <a:p>
            <a:pPr>
              <a:lnSpc>
                <a:spcPct val="80000"/>
              </a:lnSpc>
            </a:pPr>
            <a:r>
              <a:rPr lang="el-GR" altLang="el-GR" sz="2600" b="0"/>
              <a:t>Αυτονομία</a:t>
            </a:r>
          </a:p>
          <a:p>
            <a:pPr>
              <a:lnSpc>
                <a:spcPct val="80000"/>
              </a:lnSpc>
            </a:pPr>
            <a:r>
              <a:rPr lang="el-GR" altLang="el-GR" sz="2600" b="0"/>
              <a:t>Συνεργασιμότητα</a:t>
            </a:r>
          </a:p>
          <a:p>
            <a:pPr>
              <a:lnSpc>
                <a:spcPct val="80000"/>
              </a:lnSpc>
            </a:pPr>
            <a:r>
              <a:rPr lang="el-GR" altLang="el-GR" sz="2600" b="0"/>
              <a:t>Υπέρβαση του εαυτού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altLang="el-GR" sz="2600"/>
          </a:p>
        </p:txBody>
      </p:sp>
      <p:sp>
        <p:nvSpPr>
          <p:cNvPr id="15364" name="AutoShape 4"/>
          <p:cNvSpPr>
            <a:spLocks/>
          </p:cNvSpPr>
          <p:nvPr/>
        </p:nvSpPr>
        <p:spPr bwMode="auto">
          <a:xfrm>
            <a:off x="6372225" y="1916113"/>
            <a:ext cx="287338" cy="2233612"/>
          </a:xfrm>
          <a:prstGeom prst="rightBrace">
            <a:avLst>
              <a:gd name="adj1" fmla="val 6477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5365" name="AutoShape 5"/>
          <p:cNvSpPr>
            <a:spLocks/>
          </p:cNvSpPr>
          <p:nvPr/>
        </p:nvSpPr>
        <p:spPr bwMode="auto">
          <a:xfrm>
            <a:off x="6372225" y="4292600"/>
            <a:ext cx="360363" cy="1512888"/>
          </a:xfrm>
          <a:prstGeom prst="rightBrace">
            <a:avLst>
              <a:gd name="adj1" fmla="val 349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804025" y="2852738"/>
            <a:ext cx="233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/>
              <a:t>Ταμπεραμέντο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804025" y="4797425"/>
            <a:ext cx="233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/>
              <a:t>Χαρακτήρας</a:t>
            </a:r>
          </a:p>
        </p:txBody>
      </p:sp>
    </p:spTree>
    <p:extLst>
      <p:ext uri="{BB962C8B-B14F-4D97-AF65-F5344CB8AC3E}">
        <p14:creationId xmlns:p14="http://schemas.microsoft.com/office/powerpoint/2010/main" val="3478714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924800" cy="671513"/>
          </a:xfrm>
        </p:spPr>
        <p:txBody>
          <a:bodyPr/>
          <a:lstStyle/>
          <a:p>
            <a:r>
              <a:rPr lang="el-GR" altLang="el-GR"/>
              <a:t>Μελέτες διδυμων για το </a:t>
            </a:r>
            <a:r>
              <a:rPr lang="en-GB" altLang="el-GR"/>
              <a:t>TCI</a:t>
            </a:r>
            <a:endParaRPr lang="el-GR" altLang="el-GR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388350" cy="5111750"/>
          </a:xfrm>
        </p:spPr>
        <p:txBody>
          <a:bodyPr/>
          <a:lstStyle/>
          <a:p>
            <a:pPr marL="400050" indent="-400050"/>
            <a:r>
              <a:rPr lang="el-GR" altLang="el-GR" sz="2600"/>
              <a:t>Συνολικά 1744 ζεύγη διδύμων (ΜΖ και ΔΖ του ιδίου φύλου)</a:t>
            </a:r>
          </a:p>
          <a:p>
            <a:pPr marL="400050" indent="-400050"/>
            <a:r>
              <a:rPr lang="el-GR" altLang="el-GR" sz="2600"/>
              <a:t>Κληρονομησιμότητα:  22% - 49%, κατά σειρά από τα πιο «γενετικά»: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l-GR" altLang="el-GR" sz="2400"/>
              <a:t>Αποφυγή βλάβης, Επιμονή 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l-GR" altLang="el-GR" sz="2400"/>
              <a:t>Αναζήτηση του καινούργιου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l-GR" altLang="el-GR" sz="2400"/>
              <a:t>Εξάρτηση από την ανταμοιβή</a:t>
            </a:r>
          </a:p>
          <a:p>
            <a:pPr marL="838200" lvl="1" indent="-381000">
              <a:buFont typeface="Wingdings" pitchFamily="2" charset="2"/>
              <a:buAutoNum type="arabicPeriod"/>
            </a:pPr>
            <a:r>
              <a:rPr lang="el-GR" altLang="el-GR" sz="2400"/>
              <a:t>Αυτονομία, Συνεργασιμότητα, Υπέρβαση του εαυτού</a:t>
            </a:r>
          </a:p>
          <a:p>
            <a:pPr marL="838200" lvl="1" indent="-381000" algn="r">
              <a:buFont typeface="Wingdings" pitchFamily="2" charset="2"/>
              <a:buNone/>
            </a:pPr>
            <a:r>
              <a:rPr lang="el-GR" altLang="el-GR" sz="1800"/>
              <a:t>Garcia </a:t>
            </a:r>
            <a:r>
              <a:rPr lang="en-GB" altLang="el-GR" sz="1800"/>
              <a:t>et al., </a:t>
            </a:r>
            <a:r>
              <a:rPr lang="el-GR" altLang="el-GR" sz="1800"/>
              <a:t>PLoS One. 2013</a:t>
            </a:r>
            <a:r>
              <a:rPr lang="en-GB" altLang="el-GR" sz="1800"/>
              <a:t> </a:t>
            </a:r>
            <a:r>
              <a:rPr lang="el-GR" altLang="el-GR" sz="1800"/>
              <a:t>(Σουηδία)</a:t>
            </a:r>
            <a:r>
              <a:rPr lang="en-GB" altLang="el-GR" sz="1800"/>
              <a:t> </a:t>
            </a:r>
            <a:endParaRPr lang="el-GR" altLang="el-GR" sz="1800"/>
          </a:p>
          <a:p>
            <a:pPr marL="838200" lvl="1" indent="-381000" algn="r">
              <a:buFont typeface="Wingdings" pitchFamily="2" charset="2"/>
              <a:buNone/>
            </a:pPr>
            <a:r>
              <a:rPr lang="el-GR" altLang="el-GR" sz="1800"/>
              <a:t>Ando </a:t>
            </a:r>
            <a:r>
              <a:rPr lang="en-GB" altLang="el-GR" sz="1800"/>
              <a:t>et al., </a:t>
            </a:r>
            <a:r>
              <a:rPr lang="el-GR" altLang="el-GR" sz="1800"/>
              <a:t>J Pers Disord. 2004</a:t>
            </a:r>
            <a:r>
              <a:rPr lang="en-GB" altLang="el-GR" sz="1800"/>
              <a:t> (</a:t>
            </a:r>
            <a:r>
              <a:rPr lang="el-GR" altLang="el-GR" sz="1800"/>
              <a:t>Ιαπωνία)</a:t>
            </a:r>
          </a:p>
          <a:p>
            <a:pPr marL="838200" lvl="1" indent="-381000" algn="r">
              <a:buFont typeface="Wingdings" pitchFamily="2" charset="2"/>
              <a:buNone/>
            </a:pPr>
            <a:r>
              <a:rPr lang="el-GR" altLang="el-GR" sz="1800"/>
              <a:t>Ando </a:t>
            </a:r>
            <a:r>
              <a:rPr lang="en-GB" altLang="el-GR" sz="1800"/>
              <a:t>et al., </a:t>
            </a:r>
            <a:r>
              <a:rPr lang="el-GR" altLang="el-GR" sz="1800"/>
              <a:t>J Pers 2002</a:t>
            </a:r>
            <a:r>
              <a:rPr lang="en-GB" altLang="el-GR" sz="1800"/>
              <a:t> (</a:t>
            </a:r>
            <a:r>
              <a:rPr lang="el-GR" altLang="el-GR" sz="1800"/>
              <a:t>Ιαπωνία)</a:t>
            </a:r>
          </a:p>
        </p:txBody>
      </p:sp>
    </p:spTree>
    <p:extLst>
      <p:ext uri="{BB962C8B-B14F-4D97-AF65-F5344CB8AC3E}">
        <p14:creationId xmlns:p14="http://schemas.microsoft.com/office/powerpoint/2010/main" val="37129344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Διαστάσεις της προσωπικότητας</a:t>
            </a:r>
            <a:br>
              <a:rPr lang="el-GR" altLang="el-GR" sz="3600"/>
            </a:br>
            <a:r>
              <a:rPr lang="en-GB" altLang="el-GR" sz="2800"/>
              <a:t>CLONINGER – TCI</a:t>
            </a:r>
            <a:br>
              <a:rPr lang="en-GB" altLang="el-GR" sz="2800"/>
            </a:br>
            <a:r>
              <a:rPr lang="el-GR" altLang="el-GR" sz="1800"/>
              <a:t>Temperament and Character Inventory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16113"/>
            <a:ext cx="5472112" cy="43926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600" b="0"/>
              <a:t>Αναζήτηση του καινούργιου (2)</a:t>
            </a:r>
          </a:p>
          <a:p>
            <a:pPr>
              <a:lnSpc>
                <a:spcPct val="90000"/>
              </a:lnSpc>
            </a:pPr>
            <a:r>
              <a:rPr lang="el-GR" altLang="el-GR" sz="2600"/>
              <a:t>Αποφυγή βλάβης (1)</a:t>
            </a:r>
          </a:p>
          <a:p>
            <a:pPr>
              <a:lnSpc>
                <a:spcPct val="90000"/>
              </a:lnSpc>
            </a:pPr>
            <a:r>
              <a:rPr lang="el-GR" altLang="el-GR" sz="2600" b="0"/>
              <a:t>Εξάρτηση από την ανταμοιβή (3)</a:t>
            </a:r>
          </a:p>
          <a:p>
            <a:pPr>
              <a:lnSpc>
                <a:spcPct val="90000"/>
              </a:lnSpc>
            </a:pPr>
            <a:r>
              <a:rPr lang="el-GR" altLang="el-GR" sz="2600"/>
              <a:t>Επιμονή (1)</a:t>
            </a:r>
          </a:p>
          <a:p>
            <a:pPr>
              <a:lnSpc>
                <a:spcPct val="90000"/>
              </a:lnSpc>
            </a:pPr>
            <a:r>
              <a:rPr lang="el-GR" altLang="el-GR" sz="2600" b="0" i="1"/>
              <a:t>Αυτονομία </a:t>
            </a:r>
            <a:r>
              <a:rPr lang="el-GR" altLang="el-GR" sz="2600" b="0"/>
              <a:t>(4)</a:t>
            </a:r>
          </a:p>
          <a:p>
            <a:pPr>
              <a:lnSpc>
                <a:spcPct val="90000"/>
              </a:lnSpc>
            </a:pPr>
            <a:r>
              <a:rPr lang="el-GR" altLang="el-GR" sz="2600" b="0" i="1"/>
              <a:t>Συνεργασιμότητα </a:t>
            </a:r>
            <a:r>
              <a:rPr lang="el-GR" altLang="el-GR" sz="2600" b="0"/>
              <a:t>(4)</a:t>
            </a:r>
            <a:endParaRPr lang="el-GR" altLang="el-GR" sz="2600" b="0" i="1"/>
          </a:p>
          <a:p>
            <a:pPr>
              <a:lnSpc>
                <a:spcPct val="90000"/>
              </a:lnSpc>
            </a:pPr>
            <a:r>
              <a:rPr lang="el-GR" altLang="el-GR" sz="2600" b="0" i="1"/>
              <a:t>Υπέρβαση του εαυτού </a:t>
            </a:r>
            <a:r>
              <a:rPr lang="el-GR" altLang="el-GR" sz="2600" b="0"/>
              <a:t>(4)</a:t>
            </a:r>
            <a:endParaRPr lang="el-GR" altLang="el-GR" sz="2600" b="0" i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altLang="el-GR" sz="2600" i="1"/>
          </a:p>
        </p:txBody>
      </p:sp>
      <p:sp>
        <p:nvSpPr>
          <p:cNvPr id="27652" name="AutoShape 4"/>
          <p:cNvSpPr>
            <a:spLocks/>
          </p:cNvSpPr>
          <p:nvPr/>
        </p:nvSpPr>
        <p:spPr bwMode="auto">
          <a:xfrm>
            <a:off x="6372225" y="1916113"/>
            <a:ext cx="287338" cy="2233612"/>
          </a:xfrm>
          <a:prstGeom prst="rightBrace">
            <a:avLst>
              <a:gd name="adj1" fmla="val 6477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7653" name="AutoShape 5"/>
          <p:cNvSpPr>
            <a:spLocks/>
          </p:cNvSpPr>
          <p:nvPr/>
        </p:nvSpPr>
        <p:spPr bwMode="auto">
          <a:xfrm>
            <a:off x="6372225" y="4508500"/>
            <a:ext cx="287338" cy="1512888"/>
          </a:xfrm>
          <a:prstGeom prst="rightBrace">
            <a:avLst>
              <a:gd name="adj1" fmla="val 4387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804025" y="2852738"/>
            <a:ext cx="233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/>
              <a:t>Ταμπεραμέντο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804025" y="5013325"/>
            <a:ext cx="2339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l-GR" sz="2400"/>
              <a:t>Χαρακτήρας</a:t>
            </a:r>
          </a:p>
        </p:txBody>
      </p:sp>
    </p:spTree>
    <p:extLst>
      <p:ext uri="{BB962C8B-B14F-4D97-AF65-F5344CB8AC3E}">
        <p14:creationId xmlns:p14="http://schemas.microsoft.com/office/powerpoint/2010/main" val="26353745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>
          <a:xfrm>
            <a:off x="531989" y="2362200"/>
            <a:ext cx="7924800" cy="914400"/>
          </a:xfrm>
        </p:spPr>
        <p:txBody>
          <a:bodyPr/>
          <a:lstStyle/>
          <a:p>
            <a:r>
              <a:rPr lang="el-GR" altLang="el-GR" u="sng" smtClean="0">
                <a:solidFill>
                  <a:schemeClr val="tx1"/>
                </a:solidFill>
              </a:rPr>
              <a:t>Ψυχιατρική Γενετική Συμβουλευτική</a:t>
            </a:r>
            <a:r>
              <a:rPr lang="en-GB" altLang="el-GR" u="sng" smtClean="0">
                <a:solidFill>
                  <a:schemeClr val="tx1"/>
                </a:solidFill>
              </a:rPr>
              <a:t/>
            </a:r>
            <a:br>
              <a:rPr lang="en-GB" altLang="el-GR" u="sng" smtClean="0">
                <a:solidFill>
                  <a:schemeClr val="tx1"/>
                </a:solidFill>
              </a:rPr>
            </a:br>
            <a:r>
              <a:rPr lang="el-GR" altLang="el-GR" smtClean="0"/>
              <a:t> </a:t>
            </a:r>
            <a:r>
              <a:rPr lang="el-GR" altLang="el-GR" u="sng" smtClean="0">
                <a:solidFill>
                  <a:schemeClr val="tx1"/>
                </a:solidFill>
              </a:rPr>
              <a:t/>
            </a:r>
            <a:br>
              <a:rPr lang="el-GR" altLang="el-GR" u="sng" smtClean="0">
                <a:solidFill>
                  <a:schemeClr val="tx1"/>
                </a:solidFill>
              </a:rPr>
            </a:b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9709242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2060576"/>
            <a:ext cx="9144000" cy="4878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 marL="98425" indent="-3175" algn="l" defTabSz="266700">
              <a:spcBef>
                <a:spcPct val="70000"/>
              </a:spcBef>
              <a:buClr>
                <a:srgbClr val="FAFD00"/>
              </a:buClr>
              <a:buFont typeface="Wingdings" pitchFamily="2" charset="2"/>
              <a:buChar char=""/>
              <a:defRPr sz="3000" b="1">
                <a:solidFill>
                  <a:srgbClr val="FFFFFF"/>
                </a:solidFill>
                <a:latin typeface="Arial" charset="0"/>
              </a:defRPr>
            </a:lvl1pPr>
            <a:lvl2pPr marL="1077913" indent="-285750" algn="l" defTabSz="266700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§"/>
              <a:defRPr sz="2800" b="1">
                <a:solidFill>
                  <a:srgbClr val="FFFFFF"/>
                </a:solidFill>
                <a:latin typeface="Arial" charset="0"/>
              </a:defRPr>
            </a:lvl2pPr>
            <a:lvl3pPr marL="1257300" indent="-228600" algn="l" defTabSz="266700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"/>
              <a:defRPr sz="2400" b="1">
                <a:solidFill>
                  <a:srgbClr val="FFFFFF"/>
                </a:solidFill>
                <a:latin typeface="Arial" charset="0"/>
              </a:defRPr>
            </a:lvl3pPr>
            <a:lvl4pPr marL="1436688" indent="-228600" algn="l" defTabSz="266700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4pPr>
            <a:lvl5pPr marL="2057400" indent="-228600" algn="l" defTabSz="266700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5pPr>
            <a:lvl6pPr marL="2514600" indent="-228600" defTabSz="2667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6pPr>
            <a:lvl7pPr marL="2971800" indent="-228600" defTabSz="2667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7pPr>
            <a:lvl8pPr marL="3429000" indent="-228600" defTabSz="2667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8pPr>
            <a:lvl9pPr marL="3886200" indent="-228600" defTabSz="2667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Κατά πόσον οι ΜΨΔ είναι γενετικά καθορισμένες και σε ποιό βαθμό </a:t>
            </a:r>
            <a:endParaRPr lang="en-GB" altLang="el-GR" sz="24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l-GR" sz="2400">
              <a:latin typeface="Symbol" pitchFamily="18" charset="2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Απόφαση γάμου με πάσχοντα ή έχοντα οικογενειακή επιβάρυνση από ΜΨΔ</a:t>
            </a:r>
            <a:endParaRPr lang="en-GB" altLang="el-GR" sz="24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l-GR" sz="2400">
              <a:latin typeface="Symbol" pitchFamily="18" charset="2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Πιθανότητα νόσησης παιδιών γονέα που πάσχει ή/και έχει συγγενείς με ΜΨΔ</a:t>
            </a:r>
            <a:endParaRPr lang="en-GB" altLang="el-GR" sz="24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l-GR" sz="2400">
              <a:latin typeface="Symbol" pitchFamily="18" charset="2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Δυνατότητα προγεννητικής διάγνωσης και το βαθμό βεβαιότητάς της</a:t>
            </a:r>
            <a:endParaRPr lang="en-GB" altLang="el-GR" sz="2400"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l-GR" sz="2400">
              <a:latin typeface="Symbol" pitchFamily="18" charset="2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2400">
                <a:latin typeface="Times New Roman" pitchFamily="18" charset="0"/>
                <a:cs typeface="Times New Roman" pitchFamily="18" charset="0"/>
              </a:rPr>
              <a:t>Απόφαση υιοθεσίας παιδιού με οικογενειακή επιβάρυνση από ΜΨΔ</a:t>
            </a:r>
            <a:endParaRPr lang="en-GB" altLang="el-GR" sz="240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2400">
              <a:latin typeface="Times New Roman" pitchFamily="18" charset="0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l-GR" sz="2400" u="sng" smtClean="0">
                <a:solidFill>
                  <a:schemeClr val="tx1"/>
                </a:solidFill>
              </a:rPr>
              <a:t>Ψυχιατρική Γενετική Συμβουλευτική</a:t>
            </a:r>
            <a:r>
              <a:rPr lang="en-GB" altLang="el-GR" u="sng" smtClean="0">
                <a:solidFill>
                  <a:schemeClr val="tx1"/>
                </a:solidFill>
              </a:rPr>
              <a:t/>
            </a:r>
            <a:br>
              <a:rPr lang="en-GB" altLang="el-GR" u="sng" smtClean="0">
                <a:solidFill>
                  <a:schemeClr val="tx1"/>
                </a:solidFill>
              </a:rPr>
            </a:br>
            <a:r>
              <a:rPr lang="el-GR" altLang="el-GR" sz="600" u="sng" smtClean="0">
                <a:solidFill>
                  <a:schemeClr val="tx1"/>
                </a:solidFill>
              </a:rPr>
              <a:t/>
            </a:r>
            <a:br>
              <a:rPr lang="el-GR" altLang="el-GR" sz="600" u="sng" smtClean="0">
                <a:solidFill>
                  <a:schemeClr val="tx1"/>
                </a:solidFill>
              </a:rPr>
            </a:br>
            <a:r>
              <a:rPr lang="el-GR" altLang="el-GR" sz="2000" smtClean="0">
                <a:solidFill>
                  <a:schemeClr val="tx1"/>
                </a:solidFill>
              </a:rPr>
              <a:t>Συνήθεις ερωτήσεις</a:t>
            </a:r>
            <a:r>
              <a:rPr lang="el-GR" altLang="el-GR" smtClean="0"/>
              <a:t> </a:t>
            </a:r>
            <a:r>
              <a:rPr lang="el-GR" altLang="el-GR" u="sng" smtClean="0">
                <a:solidFill>
                  <a:schemeClr val="tx1"/>
                </a:solidFill>
              </a:rPr>
              <a:t/>
            </a:r>
            <a:br>
              <a:rPr lang="el-GR" altLang="el-GR" u="sng" smtClean="0">
                <a:solidFill>
                  <a:schemeClr val="tx1"/>
                </a:solidFill>
              </a:rPr>
            </a:br>
            <a:endParaRPr lang="el-GR" altLang="el-GR" u="sng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1379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756357" y="379414"/>
            <a:ext cx="7696200" cy="5832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b="1" u="sng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Ψυχιατρική Γενετική Συμβουλευτική - Ρόλος </a:t>
            </a:r>
            <a:endParaRPr lang="en-US" altLang="el-GR" b="1" u="sng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l-GR" altLang="el-GR" sz="2400" b="1" u="sng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800">
                <a:solidFill>
                  <a:srgbClr val="FFFFFF"/>
                </a:solidFill>
                <a:latin typeface="Symbol" pitchFamily="18" charset="2"/>
                <a:cs typeface="Times New Roman" pitchFamily="18" charset="0"/>
              </a:rPr>
              <a:t>-</a:t>
            </a:r>
            <a:r>
              <a:rPr lang="el-GR" altLang="el-GR" sz="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altLang="el-GR" sz="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altLang="el-GR" sz="1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Πληροφόρηση των ενδιαφερομένων για τις επιστημονικά έγκυρες γνώσεις και αβεβαιότητες που υπάρχουν σχετικά με την κληρονομικότητα της νόσου</a:t>
            </a:r>
            <a:endParaRPr lang="en-US" altLang="el-GR" sz="18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14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800">
                <a:solidFill>
                  <a:srgbClr val="FFFFFF"/>
                </a:solidFill>
                <a:latin typeface="Symbol" pitchFamily="18" charset="2"/>
                <a:cs typeface="Times New Roman" pitchFamily="18" charset="0"/>
              </a:rPr>
              <a:t>-</a:t>
            </a:r>
            <a:r>
              <a:rPr lang="el-GR" altLang="el-GR" sz="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altLang="el-GR" sz="1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Υπολογισμός πιθανού κινδύνου νόσησης ενός υγιούς μέλους της οικογένειας ή ενός παιδιού που πρόκειται να γεννηθεί</a:t>
            </a:r>
            <a:endParaRPr lang="en-US" altLang="el-GR" sz="18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14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800">
                <a:solidFill>
                  <a:srgbClr val="FFFFFF"/>
                </a:solidFill>
                <a:latin typeface="Symbol" pitchFamily="18" charset="2"/>
                <a:cs typeface="Times New Roman" pitchFamily="18" charset="0"/>
              </a:rPr>
              <a:t>-</a:t>
            </a:r>
            <a:r>
              <a:rPr lang="el-GR" altLang="el-GR" sz="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el-GR" altLang="el-GR" sz="1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Παροχή βοήθειας προς τους ασθενείς να αποφασίσουν ή όχι τεκνοποίηση, γάμο ή υιοθεσία και υποστήριξης αν τελικά αποφασίσουν να γίνουν γονείς</a:t>
            </a:r>
            <a:endParaRPr lang="en-US" altLang="el-GR" sz="18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14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800">
                <a:solidFill>
                  <a:srgbClr val="FFFFFF"/>
                </a:solidFill>
                <a:latin typeface="Symbol" pitchFamily="18" charset="2"/>
                <a:cs typeface="Times New Roman" pitchFamily="18" charset="0"/>
              </a:rPr>
              <a:t>-</a:t>
            </a:r>
            <a:r>
              <a:rPr lang="el-GR" altLang="el-GR" sz="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l-GR" altLang="el-GR" sz="1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Μείωση της αγωνίας των γονέων για την πιθανότητα νόσησης ενός παιδιού</a:t>
            </a:r>
            <a:endParaRPr lang="en-US" altLang="el-GR" sz="18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14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800">
                <a:solidFill>
                  <a:srgbClr val="FFFFFF"/>
                </a:solidFill>
                <a:latin typeface="Symbol" pitchFamily="18" charset="2"/>
                <a:cs typeface="Times New Roman" pitchFamily="18" charset="0"/>
              </a:rPr>
              <a:t>-</a:t>
            </a:r>
            <a:r>
              <a:rPr lang="el-GR" altLang="el-GR" sz="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l-GR" altLang="el-GR" sz="1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Υπολογισμός πιθανότητας υποτροπής ή επιδείνωσης της νόσου σε άτομο που έχει ήδη νοσήσει, και ειδικότερα της πιθανής επίπτωσης της υποτροπής ή επιδείνωσης στην ανάληψη γονεϊκού ρόλου αν το άτομο αυτό σκέπτεται την τεκνοποίηση</a:t>
            </a:r>
            <a:endParaRPr lang="en-US" altLang="el-GR" sz="18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14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1800">
                <a:solidFill>
                  <a:srgbClr val="FFFFFF"/>
                </a:solidFill>
                <a:latin typeface="Symbol" pitchFamily="18" charset="2"/>
                <a:cs typeface="Times New Roman" pitchFamily="18" charset="0"/>
              </a:rPr>
              <a:t>-</a:t>
            </a:r>
            <a:r>
              <a:rPr lang="el-GR" altLang="el-GR" sz="8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l-GR" altLang="el-GR" sz="1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Επέμβαση ώστε να αμβλυνθεί τόσο το στίγμα που συνδέεται με τη νόσο, όσο και το συναίσθημα συλλογικής ενοχής που συχνά υπάρχει στην οικογένεια</a:t>
            </a:r>
            <a:endParaRPr lang="en-GB" altLang="el-GR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5914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826911" y="260350"/>
            <a:ext cx="7620000" cy="574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 marL="276225" indent="-457200" algn="l">
              <a:spcBef>
                <a:spcPct val="70000"/>
              </a:spcBef>
              <a:buClr>
                <a:srgbClr val="FAFD00"/>
              </a:buClr>
              <a:buFont typeface="Wingdings" pitchFamily="2" charset="2"/>
              <a:buChar char=""/>
              <a:defRPr sz="3000" b="1">
                <a:solidFill>
                  <a:srgbClr val="FFFFFF"/>
                </a:solidFill>
                <a:latin typeface="Arial" charset="0"/>
              </a:defRPr>
            </a:lvl1pPr>
            <a:lvl2pPr marL="914400" indent="-45720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§"/>
              <a:defRPr sz="2800" b="1">
                <a:solidFill>
                  <a:srgbClr val="FFFFFF"/>
                </a:solidFill>
                <a:latin typeface="Arial" charset="0"/>
              </a:defRPr>
            </a:lvl2pPr>
            <a:lvl3pPr marL="1371600" indent="-457200" algn="l">
              <a:spcBef>
                <a:spcPct val="20000"/>
              </a:spcBef>
              <a:buClr>
                <a:srgbClr val="FAFD00"/>
              </a:buClr>
              <a:buFont typeface="Wingdings" pitchFamily="2" charset="2"/>
              <a:buChar char=""/>
              <a:defRPr sz="2400" b="1">
                <a:solidFill>
                  <a:srgbClr val="FFFFFF"/>
                </a:solidFill>
                <a:latin typeface="Arial" charset="0"/>
              </a:defRPr>
            </a:lvl3pPr>
            <a:lvl4pPr marL="1828800" indent="-4572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4pPr>
            <a:lvl5pPr marL="2286000" indent="-457200" algn="l">
              <a:spcBef>
                <a:spcPct val="25000"/>
              </a:spcBef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5pPr>
            <a:lvl6pPr marL="2743200" indent="-4572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6pPr>
            <a:lvl7pPr marL="3200400" indent="-4572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7pPr>
            <a:lvl8pPr marL="3657600" indent="-4572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8pPr>
            <a:lvl9pPr marL="4114800" indent="-4572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FAFD00"/>
              </a:buClr>
              <a:buFont typeface="Wingdings" pitchFamily="2" charset="2"/>
              <a:buChar char="§"/>
              <a:defRPr sz="2000" b="1">
                <a:solidFill>
                  <a:srgbClr val="FFFFFF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l-GR" altLang="el-GR" sz="3200" u="sng">
                <a:latin typeface="Times New Roman" pitchFamily="18" charset="0"/>
                <a:cs typeface="Times New Roman" pitchFamily="18" charset="0"/>
              </a:rPr>
              <a:t>Διαδικασία της γενετικής συμβουλευτικής – στάδια</a:t>
            </a:r>
            <a:endParaRPr lang="en-US" altLang="el-GR" sz="3200"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l-GR" altLang="el-GR" sz="4000" u="sng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καταγραφή και προσδιορισμός των λόγων προσέλευσης των ενδιαφερομένων</a:t>
            </a:r>
            <a:endParaRPr lang="en-US" altLang="el-GR" sz="280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διάγνωση του ασθενούς ή/και των λοιπών μελών της οικογένειας</a:t>
            </a:r>
            <a:endParaRPr lang="en-US" altLang="el-GR" sz="280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υπολογισμός κινδύνου νόσησης</a:t>
            </a:r>
            <a:endParaRPr lang="en-US" altLang="el-GR" sz="280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AutoNum type="arabicPeriod"/>
            </a:pPr>
            <a:r>
              <a:rPr lang="el-GR" altLang="el-GR" sz="2800">
                <a:latin typeface="Times New Roman" pitchFamily="18" charset="0"/>
                <a:cs typeface="Times New Roman" pitchFamily="18" charset="0"/>
              </a:rPr>
              <a:t>παροχή γενετικής συμβουλής</a:t>
            </a:r>
            <a:endParaRPr lang="en-GB" altLang="el-GR" sz="2000" b="0"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GB" altLang="el-GR" sz="4000" b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6360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395113" y="260351"/>
            <a:ext cx="8497711" cy="6232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4000" b="1" u="sng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Διάγνωση ασθενούς ή/και λοιπών μελών οικογενείας του</a:t>
            </a:r>
            <a:endParaRPr lang="en-US" altLang="el-GR" sz="4000" b="1" u="sng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l-GR" altLang="el-GR" sz="3600" b="1" u="sng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Λεπτομερής καταγραφή γενεαλογικού δένδρου</a:t>
            </a:r>
            <a:endParaRPr lang="en-US" altLang="el-GR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20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Ερωτήσεις για όλα τα μέλη της οικογένειας</a:t>
            </a:r>
            <a:endParaRPr lang="en-US" altLang="el-GR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20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Προτιμότερη η προσωπική συνέντευξη</a:t>
            </a:r>
            <a:endParaRPr lang="en-US" altLang="el-GR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20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Λήψη πληροφοριών από περισσοτέρους του ενός συγγενείς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Εκτίμηση βαθμού βαρύτητας της νόσου για κάθε ασθενή στην οικογένεια</a:t>
            </a:r>
            <a:r>
              <a:rPr lang="en-GB" altLang="el-GR" sz="2400">
                <a:solidFill>
                  <a:srgbClr val="FFFFFF"/>
                </a:solidFill>
                <a:latin typeface="Times New Roman" pitchFamily="18" charset="0"/>
              </a:rPr>
              <a:t> </a:t>
            </a:r>
            <a:endParaRPr lang="en-GB" altLang="el-GR" sz="400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0826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91" y="476253"/>
            <a:ext cx="5329766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40379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684389" y="476253"/>
            <a:ext cx="8077200" cy="62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l-GR" altLang="el-GR" sz="3600" b="1" u="sng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Υπολογισμός κινδύνου νόσησης - 1</a:t>
            </a:r>
            <a:endParaRPr lang="el-GR" altLang="el-GR" sz="4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1364546" y="1700213"/>
            <a:ext cx="7779455" cy="4693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76176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l-GR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 i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Μελέτες γενετικής συμμετοχής στην αιτιοπαθογένεια των ΜΨΔ</a:t>
            </a:r>
            <a:endParaRPr lang="en-US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sz="2400" b="1" i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Κλινικές μελέτες: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	οικογενειών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διδύμων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υιοθεσίας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Μοριακές μελέτες: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	σύνδεσης (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linkage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		   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	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συσχέτισης (</a:t>
            </a:r>
            <a:r>
              <a:rPr lang="en-US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association</a:t>
            </a:r>
            <a:r>
              <a:rPr lang="el-GR" altLang="el-GR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altLang="el-GR" sz="18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l-GR" sz="360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3194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04 ISS 440 Jefferson">
  <a:themeElements>
    <a:clrScheme name="2104 ISS 440 Jefferson 8">
      <a:dk1>
        <a:srgbClr val="000000"/>
      </a:dk1>
      <a:lt1>
        <a:srgbClr val="FFFFFF"/>
      </a:lt1>
      <a:dk2>
        <a:srgbClr val="0000FB"/>
      </a:dk2>
      <a:lt2>
        <a:srgbClr val="FAFD00"/>
      </a:lt2>
      <a:accent1>
        <a:srgbClr val="FEE235"/>
      </a:accent1>
      <a:accent2>
        <a:srgbClr val="7FFF00"/>
      </a:accent2>
      <a:accent3>
        <a:srgbClr val="AAAAFD"/>
      </a:accent3>
      <a:accent4>
        <a:srgbClr val="DADADA"/>
      </a:accent4>
      <a:accent5>
        <a:srgbClr val="FEEEAE"/>
      </a:accent5>
      <a:accent6>
        <a:srgbClr val="72E700"/>
      </a:accent6>
      <a:hlink>
        <a:srgbClr val="FF5008"/>
      </a:hlink>
      <a:folHlink>
        <a:srgbClr val="FFFF00"/>
      </a:folHlink>
    </a:clrScheme>
    <a:fontScheme name="2104 ISS 440 Jeffers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2104 ISS 440 Jeffers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04 ISS 440 Jeffers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8">
        <a:dk1>
          <a:srgbClr val="000000"/>
        </a:dk1>
        <a:lt1>
          <a:srgbClr val="FFFFFF"/>
        </a:lt1>
        <a:dk2>
          <a:srgbClr val="0000FB"/>
        </a:dk2>
        <a:lt2>
          <a:srgbClr val="FAFD00"/>
        </a:lt2>
        <a:accent1>
          <a:srgbClr val="FEE235"/>
        </a:accent1>
        <a:accent2>
          <a:srgbClr val="7FFF00"/>
        </a:accent2>
        <a:accent3>
          <a:srgbClr val="AAAAFD"/>
        </a:accent3>
        <a:accent4>
          <a:srgbClr val="DADADA"/>
        </a:accent4>
        <a:accent5>
          <a:srgbClr val="FEEEAE"/>
        </a:accent5>
        <a:accent6>
          <a:srgbClr val="72E700"/>
        </a:accent6>
        <a:hlink>
          <a:srgbClr val="FF5008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2104 ISS 440 Jefferson">
  <a:themeElements>
    <a:clrScheme name="2104 ISS 440 Jefferson 8">
      <a:dk1>
        <a:srgbClr val="000000"/>
      </a:dk1>
      <a:lt1>
        <a:srgbClr val="FFFFFF"/>
      </a:lt1>
      <a:dk2>
        <a:srgbClr val="0000FB"/>
      </a:dk2>
      <a:lt2>
        <a:srgbClr val="FAFD00"/>
      </a:lt2>
      <a:accent1>
        <a:srgbClr val="FEE235"/>
      </a:accent1>
      <a:accent2>
        <a:srgbClr val="7FFF00"/>
      </a:accent2>
      <a:accent3>
        <a:srgbClr val="AAAAFD"/>
      </a:accent3>
      <a:accent4>
        <a:srgbClr val="DADADA"/>
      </a:accent4>
      <a:accent5>
        <a:srgbClr val="FEEEAE"/>
      </a:accent5>
      <a:accent6>
        <a:srgbClr val="72E700"/>
      </a:accent6>
      <a:hlink>
        <a:srgbClr val="FF5008"/>
      </a:hlink>
      <a:folHlink>
        <a:srgbClr val="FFFF00"/>
      </a:folHlink>
    </a:clrScheme>
    <a:fontScheme name="2104 ISS 440 Jefferso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104 ISS 440 Jeffers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04 ISS 440 Jeffers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104 ISS 440 Jefferson 8">
        <a:dk1>
          <a:srgbClr val="000000"/>
        </a:dk1>
        <a:lt1>
          <a:srgbClr val="FFFFFF"/>
        </a:lt1>
        <a:dk2>
          <a:srgbClr val="0000FB"/>
        </a:dk2>
        <a:lt2>
          <a:srgbClr val="FAFD00"/>
        </a:lt2>
        <a:accent1>
          <a:srgbClr val="FEE235"/>
        </a:accent1>
        <a:accent2>
          <a:srgbClr val="7FFF00"/>
        </a:accent2>
        <a:accent3>
          <a:srgbClr val="AAAAFD"/>
        </a:accent3>
        <a:accent4>
          <a:srgbClr val="DADADA"/>
        </a:accent4>
        <a:accent5>
          <a:srgbClr val="FEEEAE"/>
        </a:accent5>
        <a:accent6>
          <a:srgbClr val="72E700"/>
        </a:accent6>
        <a:hlink>
          <a:srgbClr val="FF5008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935</Words>
  <Application>Microsoft Office PowerPoint</Application>
  <PresentationFormat>On-screen Show (4:3)</PresentationFormat>
  <Paragraphs>205</Paragraphs>
  <Slides>25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Θέμα του Office</vt:lpstr>
      <vt:lpstr>2104 ISS 440 Jefferson</vt:lpstr>
      <vt:lpstr>1_2104 ISS 440 Jefferson</vt:lpstr>
      <vt:lpstr>Έγγραφο</vt:lpstr>
      <vt:lpstr>ΓΕΝΕΤΙΚΗ ΣΥΜΒΟΥΛΕΥΤΙΚΗ  ΔΙΚΑΙΟΣ</vt:lpstr>
      <vt:lpstr>Σχετικός κίνδυνος νόσησης σε α΄ βαθμού συγγενείς πασχόντων και κληρονομησιμότητα για διάφορες ψυχιατρικές καταστάσεις </vt:lpstr>
      <vt:lpstr>Ψυχιατρική Γενετική Συμβουλευτική   </vt:lpstr>
      <vt:lpstr>Ψυχιατρική Γενετική Συμβουλευτική  Συνήθεις ερωτήσεις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ΣΥΜΠΕΡΑΣΜΑ</vt:lpstr>
      <vt:lpstr>ΣΥΜΠΛΗΡΩΜΑΤΙΚΑ</vt:lpstr>
      <vt:lpstr>Γενετική της προσωπικότητας</vt:lpstr>
      <vt:lpstr>Διαστάσεις της προσωπικότητας FIVE FACTOR MODEL (FFM)</vt:lpstr>
      <vt:lpstr>Μελέτες διδυμων για το FFM</vt:lpstr>
      <vt:lpstr>Διαστάσεις της προσωπικότητας CLONINGER – TCI Temperament and Character Inventory</vt:lpstr>
      <vt:lpstr>Μελέτες διδυμων για το TCI</vt:lpstr>
      <vt:lpstr>Διαστάσεις της προσωπικότητας CLONINGER – TCI Temperament and Character Inventory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ΓΕΝΕΤΙΚΗ ΣΥΜΒΟΥΛΕΥΤΙΚΗ  ΔΙΚΑΙΟΣ</dc:title>
  <dc:creator>User</dc:creator>
  <cp:lastModifiedBy>User</cp:lastModifiedBy>
  <cp:revision>2</cp:revision>
  <dcterms:created xsi:type="dcterms:W3CDTF">2019-04-03T14:55:07Z</dcterms:created>
  <dcterms:modified xsi:type="dcterms:W3CDTF">2019-04-04T12:04:36Z</dcterms:modified>
</cp:coreProperties>
</file>