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78" r:id="rId3"/>
    <p:sldId id="372" r:id="rId4"/>
    <p:sldId id="380" r:id="rId5"/>
    <p:sldId id="379" r:id="rId6"/>
    <p:sldId id="381" r:id="rId7"/>
    <p:sldId id="382" r:id="rId8"/>
    <p:sldId id="383" r:id="rId9"/>
    <p:sldId id="384" r:id="rId10"/>
    <p:sldId id="385" r:id="rId11"/>
    <p:sldId id="388" r:id="rId12"/>
    <p:sldId id="389" r:id="rId13"/>
    <p:sldId id="390" r:id="rId14"/>
    <p:sldId id="410" r:id="rId15"/>
    <p:sldId id="411" r:id="rId16"/>
    <p:sldId id="386" r:id="rId17"/>
    <p:sldId id="394" r:id="rId18"/>
    <p:sldId id="405" r:id="rId19"/>
    <p:sldId id="395" r:id="rId20"/>
    <p:sldId id="409" r:id="rId21"/>
    <p:sldId id="391" r:id="rId22"/>
    <p:sldId id="399" r:id="rId23"/>
    <p:sldId id="401" r:id="rId24"/>
    <p:sldId id="393" r:id="rId25"/>
    <p:sldId id="392" r:id="rId26"/>
    <p:sldId id="404" r:id="rId27"/>
    <p:sldId id="402" r:id="rId28"/>
    <p:sldId id="403" r:id="rId29"/>
    <p:sldId id="396" r:id="rId30"/>
    <p:sldId id="397" r:id="rId31"/>
    <p:sldId id="398" r:id="rId32"/>
    <p:sldId id="406" r:id="rId33"/>
    <p:sldId id="407" r:id="rId34"/>
    <p:sldId id="408" r:id="rId35"/>
  </p:sldIdLst>
  <p:sldSz cx="9144000" cy="6858000" type="screen4x3"/>
  <p:notesSz cx="6858000" cy="9144000"/>
  <p:defaultTextStyle>
    <a:defPPr>
      <a:defRPr lang="en-US"/>
    </a:defPPr>
    <a:lvl1pPr algn="l" rtl="0" fontAlgn="base">
      <a:spcBef>
        <a:spcPct val="0"/>
      </a:spcBef>
      <a:spcAft>
        <a:spcPct val="0"/>
      </a:spcAft>
      <a:defRPr sz="2400" kern="1200">
        <a:solidFill>
          <a:srgbClr val="FFCC00"/>
        </a:solidFill>
        <a:latin typeface="Times New Roman" pitchFamily="18" charset="0"/>
        <a:ea typeface="+mn-ea"/>
        <a:cs typeface="+mn-cs"/>
      </a:defRPr>
    </a:lvl1pPr>
    <a:lvl2pPr marL="457200" algn="l" rtl="0" fontAlgn="base">
      <a:spcBef>
        <a:spcPct val="0"/>
      </a:spcBef>
      <a:spcAft>
        <a:spcPct val="0"/>
      </a:spcAft>
      <a:defRPr sz="2400" kern="1200">
        <a:solidFill>
          <a:srgbClr val="FFCC00"/>
        </a:solidFill>
        <a:latin typeface="Times New Roman" pitchFamily="18" charset="0"/>
        <a:ea typeface="+mn-ea"/>
        <a:cs typeface="+mn-cs"/>
      </a:defRPr>
    </a:lvl2pPr>
    <a:lvl3pPr marL="914400" algn="l" rtl="0" fontAlgn="base">
      <a:spcBef>
        <a:spcPct val="0"/>
      </a:spcBef>
      <a:spcAft>
        <a:spcPct val="0"/>
      </a:spcAft>
      <a:defRPr sz="2400" kern="1200">
        <a:solidFill>
          <a:srgbClr val="FFCC00"/>
        </a:solidFill>
        <a:latin typeface="Times New Roman" pitchFamily="18" charset="0"/>
        <a:ea typeface="+mn-ea"/>
        <a:cs typeface="+mn-cs"/>
      </a:defRPr>
    </a:lvl3pPr>
    <a:lvl4pPr marL="1371600" algn="l" rtl="0" fontAlgn="base">
      <a:spcBef>
        <a:spcPct val="0"/>
      </a:spcBef>
      <a:spcAft>
        <a:spcPct val="0"/>
      </a:spcAft>
      <a:defRPr sz="2400" kern="1200">
        <a:solidFill>
          <a:srgbClr val="FFCC00"/>
        </a:solidFill>
        <a:latin typeface="Times New Roman" pitchFamily="18" charset="0"/>
        <a:ea typeface="+mn-ea"/>
        <a:cs typeface="+mn-cs"/>
      </a:defRPr>
    </a:lvl4pPr>
    <a:lvl5pPr marL="1828800" algn="l" rtl="0" fontAlgn="base">
      <a:spcBef>
        <a:spcPct val="0"/>
      </a:spcBef>
      <a:spcAft>
        <a:spcPct val="0"/>
      </a:spcAft>
      <a:defRPr sz="2400" kern="1200">
        <a:solidFill>
          <a:srgbClr val="FFCC00"/>
        </a:solidFill>
        <a:latin typeface="Times New Roman" pitchFamily="18" charset="0"/>
        <a:ea typeface="+mn-ea"/>
        <a:cs typeface="+mn-cs"/>
      </a:defRPr>
    </a:lvl5pPr>
    <a:lvl6pPr marL="2286000" algn="l" defTabSz="914400" rtl="0" eaLnBrk="1" latinLnBrk="0" hangingPunct="1">
      <a:defRPr sz="2400" kern="1200">
        <a:solidFill>
          <a:srgbClr val="FFCC00"/>
        </a:solidFill>
        <a:latin typeface="Times New Roman" pitchFamily="18" charset="0"/>
        <a:ea typeface="+mn-ea"/>
        <a:cs typeface="+mn-cs"/>
      </a:defRPr>
    </a:lvl6pPr>
    <a:lvl7pPr marL="2743200" algn="l" defTabSz="914400" rtl="0" eaLnBrk="1" latinLnBrk="0" hangingPunct="1">
      <a:defRPr sz="2400" kern="1200">
        <a:solidFill>
          <a:srgbClr val="FFCC00"/>
        </a:solidFill>
        <a:latin typeface="Times New Roman" pitchFamily="18" charset="0"/>
        <a:ea typeface="+mn-ea"/>
        <a:cs typeface="+mn-cs"/>
      </a:defRPr>
    </a:lvl7pPr>
    <a:lvl8pPr marL="3200400" algn="l" defTabSz="914400" rtl="0" eaLnBrk="1" latinLnBrk="0" hangingPunct="1">
      <a:defRPr sz="2400" kern="1200">
        <a:solidFill>
          <a:srgbClr val="FFCC00"/>
        </a:solidFill>
        <a:latin typeface="Times New Roman" pitchFamily="18" charset="0"/>
        <a:ea typeface="+mn-ea"/>
        <a:cs typeface="+mn-cs"/>
      </a:defRPr>
    </a:lvl8pPr>
    <a:lvl9pPr marL="3657600" algn="l" defTabSz="914400" rtl="0" eaLnBrk="1" latinLnBrk="0" hangingPunct="1">
      <a:defRPr sz="2400" kern="1200">
        <a:solidFill>
          <a:srgbClr val="FFCC00"/>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CCFFCC"/>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2" autoAdjust="0"/>
  </p:normalViewPr>
  <p:slideViewPr>
    <p:cSldViewPr>
      <p:cViewPr varScale="1">
        <p:scale>
          <a:sx n="91" d="100"/>
          <a:sy n="91" d="100"/>
        </p:scale>
        <p:origin x="-9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0DB652-95B8-425D-8D73-C7BFA1399D2E}" type="slidenum">
              <a:rPr lang="el-GR"/>
              <a:pPr/>
              <a:t>‹#›</a:t>
            </a:fld>
            <a:endParaRPr lang="el-GR"/>
          </a:p>
        </p:txBody>
      </p:sp>
    </p:spTree>
    <p:extLst>
      <p:ext uri="{BB962C8B-B14F-4D97-AF65-F5344CB8AC3E}">
        <p14:creationId xmlns:p14="http://schemas.microsoft.com/office/powerpoint/2010/main" xmlns="" val="830007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A0DB652-95B8-425D-8D73-C7BFA1399D2E}" type="slidenum">
              <a:rPr lang="el-GR" smtClean="0"/>
              <a:pPr/>
              <a:t>1</a:t>
            </a:fld>
            <a:endParaRPr lang="el-GR"/>
          </a:p>
        </p:txBody>
      </p:sp>
    </p:spTree>
    <p:extLst>
      <p:ext uri="{BB962C8B-B14F-4D97-AF65-F5344CB8AC3E}">
        <p14:creationId xmlns:p14="http://schemas.microsoft.com/office/powerpoint/2010/main" xmlns="" val="125146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126BF9F0-6280-4DDC-905A-262C6E44C88B}" type="slidenum">
              <a:rPr lang="en-US" smtClean="0"/>
              <a:pPr>
                <a:defRPr/>
              </a:pPr>
              <a:t>34</a:t>
            </a:fld>
            <a:endParaRPr lang="en-US"/>
          </a:p>
        </p:txBody>
      </p:sp>
    </p:spTree>
    <p:extLst>
      <p:ext uri="{BB962C8B-B14F-4D97-AF65-F5344CB8AC3E}">
        <p14:creationId xmlns:p14="http://schemas.microsoft.com/office/powerpoint/2010/main" xmlns="" val="47914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3E7D9D99-45BE-4A49-9D0F-FCF4167F1DD7}" type="slidenum">
              <a:rPr lang="en-US" smtClean="0"/>
              <a:pPr>
                <a:defRPr/>
              </a:pPr>
              <a:t>2</a:t>
            </a:fld>
            <a:endParaRPr lang="en-US"/>
          </a:p>
        </p:txBody>
      </p:sp>
    </p:spTree>
    <p:extLst>
      <p:ext uri="{BB962C8B-B14F-4D97-AF65-F5344CB8AC3E}">
        <p14:creationId xmlns:p14="http://schemas.microsoft.com/office/powerpoint/2010/main" xmlns="" val="71664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A0DB652-95B8-425D-8D73-C7BFA1399D2E}" type="slidenum">
              <a:rPr lang="el-GR" smtClean="0"/>
              <a:pPr/>
              <a:t>3</a:t>
            </a:fld>
            <a:endParaRPr lang="el-GR"/>
          </a:p>
        </p:txBody>
      </p:sp>
    </p:spTree>
    <p:extLst>
      <p:ext uri="{BB962C8B-B14F-4D97-AF65-F5344CB8AC3E}">
        <p14:creationId xmlns:p14="http://schemas.microsoft.com/office/powerpoint/2010/main" xmlns="" val="237213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p:spPr>
        <p:txBody>
          <a:bodyPr/>
          <a:lstStyle/>
          <a:p>
            <a:endParaRPr lang="es-ES" smtClean="0"/>
          </a:p>
        </p:txBody>
      </p:sp>
    </p:spTree>
    <p:extLst>
      <p:ext uri="{BB962C8B-B14F-4D97-AF65-F5344CB8AC3E}">
        <p14:creationId xmlns:p14="http://schemas.microsoft.com/office/powerpoint/2010/main" xmlns="" val="90370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FD09A4C-51C0-44BE-B790-31EDB80161BD}" type="slidenum">
              <a:rPr lang="el-GR" smtClean="0"/>
              <a:pPr/>
              <a:t>8</a:t>
            </a:fld>
            <a:endParaRPr lang="el-GR"/>
          </a:p>
        </p:txBody>
      </p:sp>
    </p:spTree>
    <p:extLst>
      <p:ext uri="{BB962C8B-B14F-4D97-AF65-F5344CB8AC3E}">
        <p14:creationId xmlns:p14="http://schemas.microsoft.com/office/powerpoint/2010/main" xmlns="" val="88505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98E33D-C8A3-487D-B08C-6F7BE86EC6C4}" type="slidenum">
              <a:rPr lang="el-GR" altLang="el-GR" smtClean="0">
                <a:solidFill>
                  <a:srgbClr val="FFCC00"/>
                </a:solidFill>
              </a:rPr>
              <a:pPr>
                <a:spcBef>
                  <a:spcPct val="0"/>
                </a:spcBef>
              </a:pPr>
              <a:t>11</a:t>
            </a:fld>
            <a:endParaRPr lang="el-GR" altLang="el-GR" smtClean="0">
              <a:solidFill>
                <a:srgbClr val="FFCC00"/>
              </a:solidFill>
            </a:endParaRPr>
          </a:p>
        </p:txBody>
      </p:sp>
    </p:spTree>
    <p:extLst>
      <p:ext uri="{BB962C8B-B14F-4D97-AF65-F5344CB8AC3E}">
        <p14:creationId xmlns:p14="http://schemas.microsoft.com/office/powerpoint/2010/main" xmlns="" val="37649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EB3BAD-C3FA-4B86-B04C-2AD4D155BD3F}" type="slidenum">
              <a:rPr lang="en-US" altLang="el-GR" smtClean="0">
                <a:solidFill>
                  <a:srgbClr val="FFCC00"/>
                </a:solidFill>
              </a:rPr>
              <a:pPr>
                <a:spcBef>
                  <a:spcPct val="0"/>
                </a:spcBef>
              </a:pPr>
              <a:t>29</a:t>
            </a:fld>
            <a:endParaRPr lang="en-US" altLang="el-GR" smtClean="0">
              <a:solidFill>
                <a:srgbClr val="FFCC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369016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D0FEB-5AC0-4CC5-9599-EB089123DEC1}" type="slidenum">
              <a:rPr lang="en-US" altLang="el-GR" smtClean="0">
                <a:solidFill>
                  <a:srgbClr val="FFCC00"/>
                </a:solidFill>
              </a:rPr>
              <a:pPr>
                <a:spcBef>
                  <a:spcPct val="0"/>
                </a:spcBef>
              </a:pPr>
              <a:t>30</a:t>
            </a:fld>
            <a:endParaRPr lang="en-US" altLang="el-GR" smtClean="0">
              <a:solidFill>
                <a:srgbClr val="FFCC00"/>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2138985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126BF9F0-6280-4DDC-905A-262C6E44C88B}" type="slidenum">
              <a:rPr lang="en-US" smtClean="0"/>
              <a:pPr>
                <a:defRPr/>
              </a:pPr>
              <a:t>33</a:t>
            </a:fld>
            <a:endParaRPr lang="en-US"/>
          </a:p>
        </p:txBody>
      </p:sp>
    </p:spTree>
    <p:extLst>
      <p:ext uri="{BB962C8B-B14F-4D97-AF65-F5344CB8AC3E}">
        <p14:creationId xmlns:p14="http://schemas.microsoft.com/office/powerpoint/2010/main" xmlns="" val="31630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p:txBody>
          <a:bodyPr/>
          <a:lstStyle>
            <a:lvl1pPr>
              <a:defRPr/>
            </a:lvl1pPr>
          </a:lstStyle>
          <a:p>
            <a:fld id="{22F2178F-4BD6-4A15-A2E0-673C424C6827}"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p:txBody>
          <a:bodyPr/>
          <a:lstStyle>
            <a:lvl1pPr>
              <a:defRPr/>
            </a:lvl1pPr>
          </a:lstStyle>
          <a:p>
            <a:fld id="{90FBBE49-4405-49D5-9E3D-A2A25415BAFF}"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p:txBody>
          <a:bodyPr/>
          <a:lstStyle>
            <a:lvl1pPr>
              <a:defRPr/>
            </a:lvl1pPr>
          </a:lstStyle>
          <a:p>
            <a:fld id="{E8AF0E0F-A6A8-4D8D-B26F-CFE43B3E92BC}"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lstStyle/>
          <a:p>
            <a:endParaRPr lang="el-G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623689A-1CE7-4D69-A2AB-3DBE76B6F80B}"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l-GR"/>
              <a:t>Γ.Α. Αλεβιζόπουλος</a:t>
            </a: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2B22466-447D-44F8-80E4-CCB2663B1525}"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l-GR"/>
              <a:t>Γ.Α. Αλεβιζόπουλος</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52795AEF-A6F4-4B21-9C22-60CE996B54B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p:txBody>
          <a:bodyPr/>
          <a:lstStyle>
            <a:lvl1pPr>
              <a:defRPr/>
            </a:lvl1pPr>
          </a:lstStyle>
          <a:p>
            <a:fld id="{5DC98D2E-4223-49A9-9C37-55BF6A4A13FD}"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l-GR"/>
              <a:t>Γ.Α. Αλεβιζόπουλος</a:t>
            </a:r>
            <a:endParaRPr lang="en-US"/>
          </a:p>
        </p:txBody>
      </p:sp>
      <p:sp>
        <p:nvSpPr>
          <p:cNvPr id="6" name="Slide Number Placeholder 5"/>
          <p:cNvSpPr>
            <a:spLocks noGrp="1"/>
          </p:cNvSpPr>
          <p:nvPr>
            <p:ph type="sldNum" sz="quarter" idx="12"/>
          </p:nvPr>
        </p:nvSpPr>
        <p:spPr/>
        <p:txBody>
          <a:bodyPr/>
          <a:lstStyle>
            <a:lvl1pPr>
              <a:defRPr/>
            </a:lvl1pPr>
          </a:lstStyle>
          <a:p>
            <a:fld id="{7956738B-0F46-4222-9EC7-E311A5D1048F}"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l-GR"/>
              <a:t>Γ.Α. Αλεβιζόπουλος</a:t>
            </a:r>
            <a:endParaRPr lang="en-US"/>
          </a:p>
        </p:txBody>
      </p:sp>
      <p:sp>
        <p:nvSpPr>
          <p:cNvPr id="7" name="Slide Number Placeholder 6"/>
          <p:cNvSpPr>
            <a:spLocks noGrp="1"/>
          </p:cNvSpPr>
          <p:nvPr>
            <p:ph type="sldNum" sz="quarter" idx="12"/>
          </p:nvPr>
        </p:nvSpPr>
        <p:spPr/>
        <p:txBody>
          <a:bodyPr/>
          <a:lstStyle>
            <a:lvl1pPr>
              <a:defRPr/>
            </a:lvl1pPr>
          </a:lstStyle>
          <a:p>
            <a:fld id="{A5191D66-F298-4DF8-A44F-7D3E7D4CB3C4}"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l-GR"/>
              <a:t>Γ.Α. Αλεβιζόπουλος</a:t>
            </a:r>
            <a:endParaRPr lang="en-US"/>
          </a:p>
        </p:txBody>
      </p:sp>
      <p:sp>
        <p:nvSpPr>
          <p:cNvPr id="9" name="Slide Number Placeholder 8"/>
          <p:cNvSpPr>
            <a:spLocks noGrp="1"/>
          </p:cNvSpPr>
          <p:nvPr>
            <p:ph type="sldNum" sz="quarter" idx="12"/>
          </p:nvPr>
        </p:nvSpPr>
        <p:spPr/>
        <p:txBody>
          <a:bodyPr/>
          <a:lstStyle>
            <a:lvl1pPr>
              <a:defRPr/>
            </a:lvl1pPr>
          </a:lstStyle>
          <a:p>
            <a:fld id="{4F868F6F-6576-4EF3-B944-A81EFE80683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l-GR"/>
              <a:t>Γ.Α. Αλεβιζόπουλος</a:t>
            </a:r>
            <a:endParaRPr lang="en-US"/>
          </a:p>
        </p:txBody>
      </p:sp>
      <p:sp>
        <p:nvSpPr>
          <p:cNvPr id="5" name="Slide Number Placeholder 4"/>
          <p:cNvSpPr>
            <a:spLocks noGrp="1"/>
          </p:cNvSpPr>
          <p:nvPr>
            <p:ph type="sldNum" sz="quarter" idx="12"/>
          </p:nvPr>
        </p:nvSpPr>
        <p:spPr/>
        <p:txBody>
          <a:bodyPr/>
          <a:lstStyle>
            <a:lvl1pPr>
              <a:defRPr/>
            </a:lvl1pPr>
          </a:lstStyle>
          <a:p>
            <a:fld id="{C5554030-7763-4A9A-9BFF-18EBF0D5F119}"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l-GR"/>
              <a:t>Γ.Α. Αλεβιζόπουλος</a:t>
            </a:r>
            <a:endParaRPr lang="en-US"/>
          </a:p>
        </p:txBody>
      </p:sp>
      <p:sp>
        <p:nvSpPr>
          <p:cNvPr id="4" name="Slide Number Placeholder 3"/>
          <p:cNvSpPr>
            <a:spLocks noGrp="1"/>
          </p:cNvSpPr>
          <p:nvPr>
            <p:ph type="sldNum" sz="quarter" idx="12"/>
          </p:nvPr>
        </p:nvSpPr>
        <p:spPr/>
        <p:txBody>
          <a:bodyPr/>
          <a:lstStyle>
            <a:lvl1pPr>
              <a:defRPr/>
            </a:lvl1pPr>
          </a:lstStyle>
          <a:p>
            <a:fld id="{25EE2BEF-AA56-4F82-B21B-1080FF53E6E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l-GR"/>
              <a:t>Γ.Α. Αλεβιζόπουλος</a:t>
            </a:r>
            <a:endParaRPr lang="en-US"/>
          </a:p>
        </p:txBody>
      </p:sp>
      <p:sp>
        <p:nvSpPr>
          <p:cNvPr id="7" name="Slide Number Placeholder 6"/>
          <p:cNvSpPr>
            <a:spLocks noGrp="1"/>
          </p:cNvSpPr>
          <p:nvPr>
            <p:ph type="sldNum" sz="quarter" idx="12"/>
          </p:nvPr>
        </p:nvSpPr>
        <p:spPr/>
        <p:txBody>
          <a:bodyPr/>
          <a:lstStyle>
            <a:lvl1pPr>
              <a:defRPr/>
            </a:lvl1pPr>
          </a:lstStyle>
          <a:p>
            <a:fld id="{B79D6C01-EB7B-475A-868E-29ECC5CDCC21}"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l-GR"/>
              <a:t>Γ.Α. Αλεβιζόπουλος</a:t>
            </a:r>
            <a:endParaRPr lang="en-US"/>
          </a:p>
        </p:txBody>
      </p:sp>
      <p:sp>
        <p:nvSpPr>
          <p:cNvPr id="7" name="Slide Number Placeholder 6"/>
          <p:cNvSpPr>
            <a:spLocks noGrp="1"/>
          </p:cNvSpPr>
          <p:nvPr>
            <p:ph type="sldNum" sz="quarter" idx="12"/>
          </p:nvPr>
        </p:nvSpPr>
        <p:spPr/>
        <p:txBody>
          <a:bodyPr/>
          <a:lstStyle>
            <a:lvl1pPr>
              <a:defRPr/>
            </a:lvl1pPr>
          </a:lstStyle>
          <a:p>
            <a:fld id="{7D1737DB-BCEC-4C70-A00F-3E2FD3BAD634}"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l-GR"/>
              <a:t>Γ.Α. Αλεβιζόπουλος</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09F6C1F-7C46-4899-911B-C82EE69812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hf sldNum="0" hdr="0" dt="0"/>
  <p:txStyles>
    <p:titleStyle>
      <a:lvl1pPr algn="ctr" rtl="0" fontAlgn="base">
        <a:spcBef>
          <a:spcPct val="0"/>
        </a:spcBef>
        <a:spcAft>
          <a:spcPct val="0"/>
        </a:spcAft>
        <a:defRPr sz="4400">
          <a:solidFill>
            <a:srgbClr val="FFCC00"/>
          </a:solidFill>
          <a:latin typeface="+mj-lt"/>
          <a:ea typeface="+mj-ea"/>
          <a:cs typeface="+mj-cs"/>
        </a:defRPr>
      </a:lvl1pPr>
      <a:lvl2pPr algn="ctr" rtl="0" fontAlgn="base">
        <a:spcBef>
          <a:spcPct val="0"/>
        </a:spcBef>
        <a:spcAft>
          <a:spcPct val="0"/>
        </a:spcAft>
        <a:defRPr sz="4400">
          <a:solidFill>
            <a:srgbClr val="FFCC00"/>
          </a:solidFill>
          <a:latin typeface="Times New Roman" pitchFamily="18" charset="0"/>
        </a:defRPr>
      </a:lvl2pPr>
      <a:lvl3pPr algn="ctr" rtl="0" fontAlgn="base">
        <a:spcBef>
          <a:spcPct val="0"/>
        </a:spcBef>
        <a:spcAft>
          <a:spcPct val="0"/>
        </a:spcAft>
        <a:defRPr sz="4400">
          <a:solidFill>
            <a:srgbClr val="FFCC00"/>
          </a:solidFill>
          <a:latin typeface="Times New Roman" pitchFamily="18" charset="0"/>
        </a:defRPr>
      </a:lvl3pPr>
      <a:lvl4pPr algn="ctr" rtl="0" fontAlgn="base">
        <a:spcBef>
          <a:spcPct val="0"/>
        </a:spcBef>
        <a:spcAft>
          <a:spcPct val="0"/>
        </a:spcAft>
        <a:defRPr sz="4400">
          <a:solidFill>
            <a:srgbClr val="FFCC00"/>
          </a:solidFill>
          <a:latin typeface="Times New Roman" pitchFamily="18" charset="0"/>
        </a:defRPr>
      </a:lvl4pPr>
      <a:lvl5pPr algn="ctr" rtl="0" fontAlgn="base">
        <a:spcBef>
          <a:spcPct val="0"/>
        </a:spcBef>
        <a:spcAft>
          <a:spcPct val="0"/>
        </a:spcAft>
        <a:defRPr sz="4400">
          <a:solidFill>
            <a:srgbClr val="FFCC00"/>
          </a:solidFill>
          <a:latin typeface="Times New Roman" pitchFamily="18" charset="0"/>
        </a:defRPr>
      </a:lvl5pPr>
      <a:lvl6pPr marL="457200" algn="ctr" rtl="0" fontAlgn="base">
        <a:spcBef>
          <a:spcPct val="0"/>
        </a:spcBef>
        <a:spcAft>
          <a:spcPct val="0"/>
        </a:spcAft>
        <a:defRPr sz="4400">
          <a:solidFill>
            <a:srgbClr val="FFCC00"/>
          </a:solidFill>
          <a:latin typeface="Times New Roman" pitchFamily="18" charset="0"/>
        </a:defRPr>
      </a:lvl6pPr>
      <a:lvl7pPr marL="914400" algn="ctr" rtl="0" fontAlgn="base">
        <a:spcBef>
          <a:spcPct val="0"/>
        </a:spcBef>
        <a:spcAft>
          <a:spcPct val="0"/>
        </a:spcAft>
        <a:defRPr sz="4400">
          <a:solidFill>
            <a:srgbClr val="FFCC00"/>
          </a:solidFill>
          <a:latin typeface="Times New Roman" pitchFamily="18" charset="0"/>
        </a:defRPr>
      </a:lvl7pPr>
      <a:lvl8pPr marL="1371600" algn="ctr" rtl="0" fontAlgn="base">
        <a:spcBef>
          <a:spcPct val="0"/>
        </a:spcBef>
        <a:spcAft>
          <a:spcPct val="0"/>
        </a:spcAft>
        <a:defRPr sz="4400">
          <a:solidFill>
            <a:srgbClr val="FFCC00"/>
          </a:solidFill>
          <a:latin typeface="Times New Roman" pitchFamily="18" charset="0"/>
        </a:defRPr>
      </a:lvl8pPr>
      <a:lvl9pPr marL="1828800" algn="ctr" rtl="0" fontAlgn="base">
        <a:spcBef>
          <a:spcPct val="0"/>
        </a:spcBef>
        <a:spcAft>
          <a:spcPct val="0"/>
        </a:spcAft>
        <a:defRPr sz="4400">
          <a:solidFill>
            <a:srgbClr val="FFCC00"/>
          </a:solidFill>
          <a:latin typeface="Times New Roman" pitchFamily="18" charset="0"/>
        </a:defRPr>
      </a:lvl9pPr>
    </p:titleStyle>
    <p:bodyStyle>
      <a:lvl1pPr marL="342900" indent="-342900" algn="l" rtl="0" fontAlgn="base">
        <a:spcBef>
          <a:spcPct val="20000"/>
        </a:spcBef>
        <a:spcAft>
          <a:spcPct val="0"/>
        </a:spcAft>
        <a:buChar char="•"/>
        <a:defRPr sz="3200">
          <a:solidFill>
            <a:srgbClr val="FFCC00"/>
          </a:solidFill>
          <a:latin typeface="+mn-lt"/>
          <a:ea typeface="+mn-ea"/>
          <a:cs typeface="+mn-cs"/>
        </a:defRPr>
      </a:lvl1pPr>
      <a:lvl2pPr marL="742950" indent="-285750" algn="l" rtl="0" fontAlgn="base">
        <a:spcBef>
          <a:spcPct val="20000"/>
        </a:spcBef>
        <a:spcAft>
          <a:spcPct val="0"/>
        </a:spcAft>
        <a:buChar char="–"/>
        <a:defRPr sz="2800">
          <a:solidFill>
            <a:srgbClr val="FFCC00"/>
          </a:solidFill>
          <a:latin typeface="+mn-lt"/>
        </a:defRPr>
      </a:lvl2pPr>
      <a:lvl3pPr marL="1143000" indent="-228600" algn="l" rtl="0" fontAlgn="base">
        <a:spcBef>
          <a:spcPct val="20000"/>
        </a:spcBef>
        <a:spcAft>
          <a:spcPct val="0"/>
        </a:spcAft>
        <a:buChar char="•"/>
        <a:defRPr sz="2400">
          <a:solidFill>
            <a:srgbClr val="FFCC00"/>
          </a:solidFill>
          <a:latin typeface="+mn-lt"/>
        </a:defRPr>
      </a:lvl3pPr>
      <a:lvl4pPr marL="1600200" indent="-228600" algn="l" rtl="0" fontAlgn="base">
        <a:spcBef>
          <a:spcPct val="20000"/>
        </a:spcBef>
        <a:spcAft>
          <a:spcPct val="0"/>
        </a:spcAft>
        <a:buChar char="–"/>
        <a:defRPr sz="2000">
          <a:solidFill>
            <a:srgbClr val="FFCC00"/>
          </a:solidFill>
          <a:latin typeface="+mn-lt"/>
        </a:defRPr>
      </a:lvl4pPr>
      <a:lvl5pPr marL="2057400" indent="-228600" algn="l" rtl="0" fontAlgn="base">
        <a:spcBef>
          <a:spcPct val="20000"/>
        </a:spcBef>
        <a:spcAft>
          <a:spcPct val="0"/>
        </a:spcAft>
        <a:buChar char="»"/>
        <a:defRPr sz="2000">
          <a:solidFill>
            <a:srgbClr val="FFCC00"/>
          </a:solidFill>
          <a:latin typeface="+mn-lt"/>
        </a:defRPr>
      </a:lvl5pPr>
      <a:lvl6pPr marL="2514600" indent="-228600" algn="l" rtl="0" fontAlgn="base">
        <a:spcBef>
          <a:spcPct val="20000"/>
        </a:spcBef>
        <a:spcAft>
          <a:spcPct val="0"/>
        </a:spcAft>
        <a:buChar char="»"/>
        <a:defRPr sz="2000">
          <a:solidFill>
            <a:srgbClr val="FFCC00"/>
          </a:solidFill>
          <a:latin typeface="+mn-lt"/>
        </a:defRPr>
      </a:lvl6pPr>
      <a:lvl7pPr marL="2971800" indent="-228600" algn="l" rtl="0" fontAlgn="base">
        <a:spcBef>
          <a:spcPct val="20000"/>
        </a:spcBef>
        <a:spcAft>
          <a:spcPct val="0"/>
        </a:spcAft>
        <a:buChar char="»"/>
        <a:defRPr sz="2000">
          <a:solidFill>
            <a:srgbClr val="FFCC00"/>
          </a:solidFill>
          <a:latin typeface="+mn-lt"/>
        </a:defRPr>
      </a:lvl7pPr>
      <a:lvl8pPr marL="3429000" indent="-228600" algn="l" rtl="0" fontAlgn="base">
        <a:spcBef>
          <a:spcPct val="20000"/>
        </a:spcBef>
        <a:spcAft>
          <a:spcPct val="0"/>
        </a:spcAft>
        <a:buChar char="»"/>
        <a:defRPr sz="2000">
          <a:solidFill>
            <a:srgbClr val="FFCC00"/>
          </a:solidFill>
          <a:latin typeface="+mn-lt"/>
        </a:defRPr>
      </a:lvl8pPr>
      <a:lvl9pPr marL="3886200" indent="-228600" algn="l" rtl="0" fontAlgn="base">
        <a:spcBef>
          <a:spcPct val="20000"/>
        </a:spcBef>
        <a:spcAft>
          <a:spcPct val="0"/>
        </a:spcAft>
        <a:buChar char="»"/>
        <a:defRPr sz="2000">
          <a:solidFill>
            <a:srgbClr val="FFCC00"/>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357298"/>
            <a:ext cx="9144000" cy="1470025"/>
          </a:xfrm>
        </p:spPr>
        <p:txBody>
          <a:bodyPr/>
          <a:lstStyle/>
          <a:p>
            <a:r>
              <a:rPr lang="el-GR" sz="4000" b="1" dirty="0" smtClean="0">
                <a:latin typeface="Calibri" pitchFamily="34" charset="0"/>
              </a:rPr>
              <a:t>Πρώτες Ψυχιατρικές Βοήθειες</a:t>
            </a:r>
            <a:endParaRPr lang="en-US" sz="4000" b="1" dirty="0">
              <a:latin typeface="Calibri" pitchFamily="34" charset="0"/>
            </a:endParaRPr>
          </a:p>
        </p:txBody>
      </p:sp>
      <p:sp>
        <p:nvSpPr>
          <p:cNvPr id="2051" name="Rectangle 3"/>
          <p:cNvSpPr>
            <a:spLocks noGrp="1" noChangeArrowheads="1"/>
          </p:cNvSpPr>
          <p:nvPr>
            <p:ph type="subTitle" idx="1"/>
          </p:nvPr>
        </p:nvSpPr>
        <p:spPr>
          <a:xfrm>
            <a:off x="323850" y="3886200"/>
            <a:ext cx="8569325" cy="1752600"/>
          </a:xfrm>
        </p:spPr>
        <p:txBody>
          <a:bodyPr/>
          <a:lstStyle/>
          <a:p>
            <a:endParaRPr lang="el-GR" sz="2400" dirty="0" smtClean="0"/>
          </a:p>
          <a:p>
            <a:r>
              <a:rPr lang="el-GR" sz="2400" dirty="0" smtClean="0"/>
              <a:t>Γιώργος Αλεβιζόπουλος</a:t>
            </a:r>
          </a:p>
          <a:p>
            <a:r>
              <a:rPr lang="el-GR" sz="2400" dirty="0" smtClean="0"/>
              <a:t>Καθηγητής Ψυχιατρικής ΕΚΠΑ</a:t>
            </a:r>
          </a:p>
          <a:p>
            <a:r>
              <a:rPr lang="el-GR" sz="2400" dirty="0" smtClean="0"/>
              <a:t>Πανεπιστημιακή Ψυχιατρική Κλινική</a:t>
            </a:r>
          </a:p>
          <a:p>
            <a:r>
              <a:rPr lang="el-GR" sz="2400" dirty="0" smtClean="0"/>
              <a:t>ΓΟΝΚ «Οι Άγιοι Ανάργυροι»</a:t>
            </a:r>
            <a:endParaRPr lang="en-US" sz="2400" dirty="0" smtClean="0"/>
          </a:p>
          <a:p>
            <a:endParaRPr lang="en-GB"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23850" y="533400"/>
            <a:ext cx="8820150" cy="1219200"/>
          </a:xfrm>
        </p:spPr>
        <p:txBody>
          <a:bodyPr/>
          <a:lstStyle/>
          <a:p>
            <a:r>
              <a:rPr lang="el-GR" b="1">
                <a:solidFill>
                  <a:srgbClr val="FFFF00"/>
                </a:solidFill>
                <a:effectLst/>
              </a:rPr>
              <a:t>Παραδείγματα ειδικών αντιδότων</a:t>
            </a:r>
          </a:p>
        </p:txBody>
      </p:sp>
      <p:graphicFrame>
        <p:nvGraphicFramePr>
          <p:cNvPr id="81080" name="Group 184"/>
          <p:cNvGraphicFramePr>
            <a:graphicFrameLocks noGrp="1"/>
          </p:cNvGraphicFramePr>
          <p:nvPr>
            <p:ph idx="1"/>
          </p:nvPr>
        </p:nvGraphicFramePr>
        <p:xfrm>
          <a:off x="684213" y="1989138"/>
          <a:ext cx="7772400" cy="4665092"/>
        </p:xfrm>
        <a:graphic>
          <a:graphicData uri="http://schemas.openxmlformats.org/drawingml/2006/table">
            <a:tbl>
              <a:tblPr/>
              <a:tblGrid>
                <a:gridCol w="3886200"/>
                <a:gridCol w="3886200"/>
              </a:tblGrid>
              <a:tr h="5762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rgbClr val="FFFF00"/>
                          </a:solidFill>
                          <a:effectLst/>
                          <a:latin typeface="Times New Roman" pitchFamily="18" charset="0"/>
                        </a:rPr>
                        <a:t>Τοξική Ουσία</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smtClean="0">
                          <a:ln>
                            <a:noFill/>
                          </a:ln>
                          <a:solidFill>
                            <a:srgbClr val="FFFF00"/>
                          </a:solidFill>
                          <a:effectLst/>
                          <a:latin typeface="Times New Roman" pitchFamily="18" charset="0"/>
                        </a:rPr>
                        <a:t>Αντίδοτο</a:t>
                      </a:r>
                    </a:p>
                  </a:txBody>
                  <a:tcPr horzOverflow="overflow">
                    <a:lnL>
                      <a:noFill/>
                    </a:lnL>
                    <a:lnR cap="flat">
                      <a:noFill/>
                    </a:lnR>
                    <a:lnT cap="flat">
                      <a:noFill/>
                    </a:lnT>
                    <a:lnB>
                      <a:noFill/>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Οπιούχα-Οπιοειδή </a:t>
                      </a:r>
                      <a:endParaRPr kumimoji="0" lang="el-GR" sz="32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smtClean="0">
                          <a:ln>
                            <a:noFill/>
                          </a:ln>
                          <a:solidFill>
                            <a:schemeClr val="bg1"/>
                          </a:solidFill>
                          <a:effectLst/>
                          <a:latin typeface="Times New Roman" pitchFamily="18" charset="0"/>
                        </a:rPr>
                        <a:t>Ναλοξόνη</a:t>
                      </a:r>
                    </a:p>
                  </a:txBody>
                  <a:tcPr horzOverflow="overflow">
                    <a:lnL>
                      <a:noFill/>
                    </a:lnL>
                    <a:lnR cap="flat">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Βενζοδιαζεπίνες</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smtClean="0">
                          <a:ln>
                            <a:noFill/>
                          </a:ln>
                          <a:solidFill>
                            <a:schemeClr val="bg1"/>
                          </a:solidFill>
                          <a:effectLst/>
                          <a:latin typeface="Times New Roman" pitchFamily="18" charset="0"/>
                        </a:rPr>
                        <a:t>Φλουμαζενίλη</a:t>
                      </a:r>
                    </a:p>
                  </a:txBody>
                  <a:tcPr horzOverflow="overflow">
                    <a:lnL>
                      <a:noFill/>
                    </a:lnL>
                    <a:lnR cap="flat">
                      <a:noFill/>
                    </a:lnR>
                    <a:lnT>
                      <a:noFill/>
                    </a:lnT>
                    <a:lnB>
                      <a:noFill/>
                    </a:lnB>
                    <a:lnTlToBr>
                      <a:noFill/>
                    </a:lnTlToBr>
                    <a:lnBlToTr>
                      <a:noFill/>
                    </a:lnBlToTr>
                    <a:noFill/>
                  </a:tcPr>
                </a:tc>
              </a:tr>
              <a:tr h="9763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Οργανοφωσφορικά</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Αντιχολινεργικά</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Πραλιδοξίμη Φυσοστιγμίνη</a:t>
                      </a:r>
                    </a:p>
                  </a:txBody>
                  <a:tcPr horzOverflow="overflow">
                    <a:lnL>
                      <a:noFill/>
                    </a:lnL>
                    <a:lnR cap="flat">
                      <a:noFill/>
                    </a:lnR>
                    <a:lnT>
                      <a:noFill/>
                    </a:lnT>
                    <a:lnB>
                      <a:noFill/>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smtClean="0">
                          <a:ln>
                            <a:noFill/>
                          </a:ln>
                          <a:solidFill>
                            <a:schemeClr val="bg1"/>
                          </a:solidFill>
                          <a:effectLst/>
                          <a:latin typeface="Times New Roman" pitchFamily="18" charset="0"/>
                        </a:rPr>
                        <a:t>Μεθανόλη</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Αιθανόλη</a:t>
                      </a:r>
                    </a:p>
                  </a:txBody>
                  <a:tcPr horzOverflow="overflow">
                    <a:lnL>
                      <a:noFill/>
                    </a:lnL>
                    <a:lnR cap="flat">
                      <a:noFill/>
                    </a:lnR>
                    <a:lnT>
                      <a:noFill/>
                    </a:lnT>
                    <a:lnB>
                      <a:noFill/>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l-GR" sz="3200" b="1" i="0" u="none" strike="noStrike" cap="none" normalizeH="0" baseline="0" smtClean="0">
                        <a:ln>
                          <a:noFill/>
                        </a:ln>
                        <a:solidFill>
                          <a:schemeClr val="bg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l-GR" sz="3200" b="1" i="0" u="none" strike="noStrike" cap="none" normalizeH="0" baseline="0" dirty="0" smtClean="0">
                        <a:ln>
                          <a:noFill/>
                        </a:ln>
                        <a:solidFill>
                          <a:schemeClr val="bg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l-GR" sz="32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l-GR" sz="32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l-GR" altLang="el-GR" sz="3600" b="1" noProof="1" smtClean="0">
                <a:solidFill>
                  <a:srgbClr val="FFFF00"/>
                </a:solidFill>
                <a:cs typeface="Arial" panose="020B0604020202020204" pitchFamily="34" charset="0"/>
              </a:rPr>
              <a:t>Συμπτώματα οξείας δηλητηρίασης </a:t>
            </a:r>
            <a:r>
              <a:rPr lang="el-GR" altLang="el-GR" sz="3600" b="1" smtClean="0">
                <a:solidFill>
                  <a:srgbClr val="FFFF00"/>
                </a:solidFill>
              </a:rPr>
              <a:t/>
            </a:r>
            <a:br>
              <a:rPr lang="el-GR" altLang="el-GR" sz="3600" b="1" smtClean="0">
                <a:solidFill>
                  <a:srgbClr val="FFFF00"/>
                </a:solidFill>
              </a:rPr>
            </a:br>
            <a:r>
              <a:rPr lang="el-GR" altLang="el-GR" sz="3600" b="1" noProof="1" smtClean="0">
                <a:solidFill>
                  <a:srgbClr val="FFFF00"/>
                </a:solidFill>
                <a:cs typeface="Arial" panose="020B0604020202020204" pitchFamily="34" charset="0"/>
              </a:rPr>
              <a:t>από ηρωίνη</a:t>
            </a:r>
            <a:endParaRPr lang="el-GR" altLang="el-GR" sz="3600" b="1" smtClean="0">
              <a:solidFill>
                <a:srgbClr val="FFFF00"/>
              </a:solidFill>
              <a:cs typeface="Arial" panose="020B0604020202020204" pitchFamily="34" charset="0"/>
            </a:endParaRPr>
          </a:p>
        </p:txBody>
      </p:sp>
      <p:sp>
        <p:nvSpPr>
          <p:cNvPr id="90115" name="Rectangle 3"/>
          <p:cNvSpPr>
            <a:spLocks noGrp="1" noChangeArrowheads="1"/>
          </p:cNvSpPr>
          <p:nvPr>
            <p:ph type="body" idx="1"/>
          </p:nvPr>
        </p:nvSpPr>
        <p:spPr/>
        <p:txBody>
          <a:bodyPr/>
          <a:lstStyle/>
          <a:p>
            <a:pPr algn="just" eaLnBrk="1" hangingPunct="1">
              <a:buClr>
                <a:srgbClr val="FFFF00"/>
              </a:buClr>
              <a:buFont typeface="Wingdings" panose="05000000000000000000" pitchFamily="2" charset="2"/>
              <a:buChar char="Ø"/>
            </a:pPr>
            <a:endParaRPr lang="en-US" altLang="el-GR" sz="2800" smtClean="0">
              <a:solidFill>
                <a:srgbClr val="FFFF00"/>
              </a:solidFill>
            </a:endParaRPr>
          </a:p>
          <a:p>
            <a:pPr algn="just" eaLnBrk="1" hangingPunct="1">
              <a:buClr>
                <a:srgbClr val="FFFF00"/>
              </a:buClr>
              <a:buFont typeface="Wingdings" panose="05000000000000000000" pitchFamily="2" charset="2"/>
              <a:buChar char="Ø"/>
            </a:pPr>
            <a:r>
              <a:rPr lang="el-GR" altLang="el-GR" sz="2800" smtClean="0"/>
              <a:t>Κ</a:t>
            </a:r>
            <a:r>
              <a:rPr lang="el-GR" altLang="el-GR" sz="2800" smtClean="0">
                <a:cs typeface="Arial" panose="020B0604020202020204" pitchFamily="34" charset="0"/>
              </a:rPr>
              <a:t>ώμα, μύση, καταστολή της αναπνοής </a:t>
            </a:r>
            <a:endParaRPr lang="en-GB" altLang="el-GR" sz="2800" smtClean="0">
              <a:cs typeface="Times New Roman" panose="02020603050405020304" pitchFamily="18" charset="0"/>
            </a:endParaRPr>
          </a:p>
          <a:p>
            <a:pPr eaLnBrk="1" hangingPunct="1">
              <a:buClr>
                <a:srgbClr val="FFFF00"/>
              </a:buClr>
              <a:buFont typeface="Wingdings" panose="05000000000000000000" pitchFamily="2" charset="2"/>
              <a:buChar char="Ø"/>
            </a:pPr>
            <a:r>
              <a:rPr lang="el-GR" altLang="el-GR" sz="2800" smtClean="0"/>
              <a:t>Β</a:t>
            </a:r>
            <a:r>
              <a:rPr lang="el-GR" altLang="el-GR" sz="2800" smtClean="0">
                <a:cs typeface="Arial" panose="020B0604020202020204" pitchFamily="34" charset="0"/>
              </a:rPr>
              <a:t>ραδύπνοια και πνευμονικό οίδημα, πτώση της θερμοκρασίας του σώματος</a:t>
            </a:r>
            <a:endParaRPr lang="el-GR" altLang="el-GR" sz="2800" smtClean="0"/>
          </a:p>
          <a:p>
            <a:pPr eaLnBrk="1" hangingPunct="1">
              <a:buClr>
                <a:srgbClr val="FFFF00"/>
              </a:buClr>
              <a:buFont typeface="Wingdings" panose="05000000000000000000" pitchFamily="2" charset="2"/>
              <a:buChar char="Ø"/>
            </a:pPr>
            <a:r>
              <a:rPr lang="el-GR" altLang="el-GR" sz="2800" smtClean="0">
                <a:solidFill>
                  <a:srgbClr val="FFFF00"/>
                </a:solidFill>
              </a:rPr>
              <a:t>Ειδικό αντίδοτο: υδροχλωρική ναλοξόνη</a:t>
            </a:r>
          </a:p>
          <a:p>
            <a:pPr eaLnBrk="1" hangingPunct="1">
              <a:buFont typeface="Wingdings" panose="05000000000000000000" pitchFamily="2" charset="2"/>
              <a:buNone/>
            </a:pPr>
            <a:endParaRPr lang="el-GR" altLang="el-GR"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l-GR" smtClean="0"/>
              <a:t>Kratom</a:t>
            </a:r>
            <a:endParaRPr lang="el-GR" altLang="el-GR" smtClean="0"/>
          </a:p>
        </p:txBody>
      </p:sp>
      <p:sp>
        <p:nvSpPr>
          <p:cNvPr id="98307" name="Content Placeholder 2"/>
          <p:cNvSpPr>
            <a:spLocks noGrp="1"/>
          </p:cNvSpPr>
          <p:nvPr>
            <p:ph idx="1"/>
          </p:nvPr>
        </p:nvSpPr>
        <p:spPr/>
        <p:txBody>
          <a:bodyPr/>
          <a:lstStyle/>
          <a:p>
            <a:r>
              <a:rPr lang="el-GR" altLang="el-GR" smtClean="0"/>
              <a:t>Θάμνος </a:t>
            </a:r>
            <a:r>
              <a:rPr lang="en-US" altLang="el-GR" smtClean="0"/>
              <a:t>Mytragina speciose</a:t>
            </a:r>
            <a:r>
              <a:rPr lang="el-GR" altLang="el-GR" smtClean="0"/>
              <a:t> (</a:t>
            </a:r>
            <a:r>
              <a:rPr lang="en-US" altLang="el-GR" smtClean="0"/>
              <a:t>Thang, Kakuam, Thom, Ketum, Biak)</a:t>
            </a:r>
          </a:p>
          <a:p>
            <a:r>
              <a:rPr lang="el-GR" altLang="el-GR" smtClean="0"/>
              <a:t>Καλλιεργείται κυρίως στην ΝΑ Ασία </a:t>
            </a:r>
          </a:p>
          <a:p>
            <a:r>
              <a:rPr lang="el-GR" altLang="el-GR" smtClean="0"/>
              <a:t>Δεν είναι στο νόμο για τα ναρκωτικά</a:t>
            </a:r>
          </a:p>
          <a:p>
            <a:r>
              <a:rPr lang="el-GR" altLang="el-GR" smtClean="0"/>
              <a:t>Έχει διεγερτικά αποτελέσματα και χρησιμοποιείται ως υποκατάστατο των οπιοειδών</a:t>
            </a:r>
          </a:p>
          <a:p>
            <a:endParaRPr lang="el-GR" altLang="el-GR"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File:Mitragyna speciosa1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4059238" cy="331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1" name="Picture 4" descr="Krato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4375" y="3316288"/>
            <a:ext cx="4721225" cy="354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2" name="Picture 6" descr="Live Kratom Plants. Growing Mitragyna specios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38588" y="7938"/>
            <a:ext cx="1663700" cy="329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3" name="Picture 8" descr="http://3.bp.blogspot.com/_O0jqix75ulk/TPVKOdCm2fI/AAAAAAAAAek/W4Ur48y2gRw/s400/Kratom.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6875" y="-34925"/>
            <a:ext cx="3741738" cy="349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4" name="Picture 10" descr="http://www.barisarock.org/wp-content/uploads/2016/08/best-kratom-capsule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5" y="3432175"/>
            <a:ext cx="4495800"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1800" y="260648"/>
            <a:ext cx="5915000" cy="1156990"/>
          </a:xfrm>
        </p:spPr>
        <p:txBody>
          <a:bodyPr/>
          <a:lstStyle/>
          <a:p>
            <a:r>
              <a:rPr lang="en-US" dirty="0" err="1" smtClean="0"/>
              <a:t>Krokodil</a:t>
            </a:r>
            <a:r>
              <a:rPr lang="el-GR" dirty="0" smtClean="0"/>
              <a:t> </a:t>
            </a:r>
            <a:r>
              <a:rPr lang="en-US" dirty="0" smtClean="0"/>
              <a:t/>
            </a:r>
            <a:br>
              <a:rPr lang="en-US" dirty="0" smtClean="0"/>
            </a:br>
            <a:r>
              <a:rPr lang="el-GR" dirty="0" smtClean="0"/>
              <a:t>(</a:t>
            </a:r>
            <a:r>
              <a:rPr lang="en-US" dirty="0" smtClean="0"/>
              <a:t>the zombie drug)</a:t>
            </a:r>
            <a:endParaRPr lang="el-GR" dirty="0"/>
          </a:p>
        </p:txBody>
      </p:sp>
      <p:pic>
        <p:nvPicPr>
          <p:cNvPr id="9" name="Content Placeholder 8" descr="18lphf7xbhskrjpg.jpg"/>
          <p:cNvPicPr>
            <a:picLocks noGrp="1" noChangeAspect="1"/>
          </p:cNvPicPr>
          <p:nvPr>
            <p:ph sz="half" idx="2"/>
          </p:nvPr>
        </p:nvPicPr>
        <p:blipFill>
          <a:blip r:embed="rId2" cstate="print"/>
          <a:stretch>
            <a:fillRect/>
          </a:stretch>
        </p:blipFill>
        <p:spPr>
          <a:xfrm>
            <a:off x="0" y="332656"/>
            <a:ext cx="2699792" cy="3124288"/>
          </a:xfrm>
        </p:spPr>
      </p:pic>
      <p:sp>
        <p:nvSpPr>
          <p:cNvPr id="11" name="Text Placeholder 10"/>
          <p:cNvSpPr>
            <a:spLocks noGrp="1"/>
          </p:cNvSpPr>
          <p:nvPr>
            <p:ph type="body" sz="quarter" idx="3"/>
          </p:nvPr>
        </p:nvSpPr>
        <p:spPr/>
        <p:txBody>
          <a:bodyPr/>
          <a:lstStyle/>
          <a:p>
            <a:r>
              <a:rPr lang="el-GR" dirty="0" smtClean="0"/>
              <a:t>Φαρμακολογία-δράση</a:t>
            </a:r>
            <a:endParaRPr lang="el-GR" dirty="0"/>
          </a:p>
        </p:txBody>
      </p:sp>
      <p:sp>
        <p:nvSpPr>
          <p:cNvPr id="12" name="Content Placeholder 11"/>
          <p:cNvSpPr>
            <a:spLocks noGrp="1"/>
          </p:cNvSpPr>
          <p:nvPr>
            <p:ph sz="quarter" idx="4"/>
          </p:nvPr>
        </p:nvSpPr>
        <p:spPr/>
        <p:txBody>
          <a:bodyPr/>
          <a:lstStyle/>
          <a:p>
            <a:r>
              <a:rPr lang="el-GR" dirty="0" smtClean="0"/>
              <a:t>Σύνθεση</a:t>
            </a:r>
          </a:p>
          <a:p>
            <a:pPr lvl="1"/>
            <a:r>
              <a:rPr lang="el-GR" dirty="0" smtClean="0"/>
              <a:t>Χάπια κωδεϊνης, βενζίνη, φωσφόρος, ιώδιο και υδροχλωρικό οξύ</a:t>
            </a:r>
          </a:p>
          <a:p>
            <a:r>
              <a:rPr lang="el-GR" dirty="0" smtClean="0"/>
              <a:t>Ισχύς 10χ της ηρωίνης</a:t>
            </a:r>
          </a:p>
          <a:p>
            <a:r>
              <a:rPr lang="el-GR" dirty="0" smtClean="0"/>
              <a:t>Καταστολή στελέχους</a:t>
            </a:r>
          </a:p>
          <a:p>
            <a:r>
              <a:rPr lang="el-GR" dirty="0" smtClean="0"/>
              <a:t>Σήψη</a:t>
            </a:r>
            <a:endParaRPr lang="el-GR" dirty="0"/>
          </a:p>
        </p:txBody>
      </p:sp>
      <p:sp>
        <p:nvSpPr>
          <p:cNvPr id="1026" name="AutoShape 2" descr="Image result for desomorphine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desomorphine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desomorphine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https://i.kinja-img.com/gawker-media/image/upload/t_original/18lphf7xbhskrjp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Picture 13" descr="18lphf9weuu9ajpg.jpg"/>
          <p:cNvPicPr>
            <a:picLocks noChangeAspect="1"/>
          </p:cNvPicPr>
          <p:nvPr/>
        </p:nvPicPr>
        <p:blipFill>
          <a:blip r:embed="rId3" cstate="print"/>
          <a:stretch>
            <a:fillRect/>
          </a:stretch>
        </p:blipFill>
        <p:spPr>
          <a:xfrm>
            <a:off x="0" y="3440668"/>
            <a:ext cx="4280024" cy="341733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Διεγερτικά και υποκατάστατα</a:t>
            </a:r>
            <a:endParaRPr lang="el-GR" dirty="0"/>
          </a:p>
        </p:txBody>
      </p:sp>
      <p:sp>
        <p:nvSpPr>
          <p:cNvPr id="9" name="Content Placeholder 8"/>
          <p:cNvSpPr>
            <a:spLocks noGrp="1"/>
          </p:cNvSpPr>
          <p:nvPr>
            <p:ph idx="1"/>
          </p:nvPr>
        </p:nvSpPr>
        <p:spPr/>
        <p:txBody>
          <a:bodyPr/>
          <a:lstStyle/>
          <a:p>
            <a:r>
              <a:rPr lang="el-GR" dirty="0" smtClean="0"/>
              <a:t>Κοκαϊνη</a:t>
            </a:r>
          </a:p>
          <a:p>
            <a:r>
              <a:rPr lang="el-GR" dirty="0" smtClean="0"/>
              <a:t>Αμφεταμίνες</a:t>
            </a:r>
            <a:endParaRPr lang="el-G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b="1" smtClean="0">
                <a:solidFill>
                  <a:srgbClr val="FFFF00"/>
                </a:solidFill>
              </a:rPr>
              <a:t>Κοκα</a:t>
            </a:r>
            <a:r>
              <a:rPr lang="el-GR" altLang="el-GR" smtClean="0">
                <a:solidFill>
                  <a:srgbClr val="FFFF00"/>
                </a:solidFill>
              </a:rPr>
              <a:t>ϊ</a:t>
            </a:r>
            <a:r>
              <a:rPr lang="el-GR" altLang="el-GR" b="1" smtClean="0">
                <a:solidFill>
                  <a:srgbClr val="FFFF00"/>
                </a:solidFill>
              </a:rPr>
              <a:t>νη: οξεία δηλητηρίαση</a:t>
            </a:r>
          </a:p>
        </p:txBody>
      </p:sp>
      <p:sp>
        <p:nvSpPr>
          <p:cNvPr id="43011" name="Rectangle 3"/>
          <p:cNvSpPr>
            <a:spLocks noGrp="1" noChangeArrowheads="1"/>
          </p:cNvSpPr>
          <p:nvPr>
            <p:ph type="body" idx="1"/>
          </p:nvPr>
        </p:nvSpPr>
        <p:spPr/>
        <p:txBody>
          <a:bodyPr/>
          <a:lstStyle/>
          <a:p>
            <a:pPr eaLnBrk="1" hangingPunct="1">
              <a:buClr>
                <a:srgbClr val="FFFF00"/>
              </a:buClr>
              <a:buFont typeface="Wingdings" panose="05000000000000000000" pitchFamily="2" charset="2"/>
              <a:buChar char="Ø"/>
            </a:pPr>
            <a:r>
              <a:rPr lang="el-GR" altLang="el-GR" sz="3600" noProof="1" smtClean="0">
                <a:solidFill>
                  <a:srgbClr val="FFFF00"/>
                </a:solidFill>
              </a:rPr>
              <a:t>Από το </a:t>
            </a:r>
            <a:r>
              <a:rPr lang="el-GR" altLang="el-GR" sz="3600" noProof="1" smtClean="0">
                <a:solidFill>
                  <a:srgbClr val="FFFFFF"/>
                </a:solidFill>
              </a:rPr>
              <a:t>καρδιαγγειακό</a:t>
            </a:r>
            <a:r>
              <a:rPr lang="el-GR" altLang="el-GR" sz="3600" noProof="1" smtClean="0">
                <a:solidFill>
                  <a:srgbClr val="FFFF00"/>
                </a:solidFill>
              </a:rPr>
              <a:t>: αρρυθμίες, αύξηση της ΑΠ, ισχαιμία μυοκαρδίου</a:t>
            </a:r>
          </a:p>
          <a:p>
            <a:pPr eaLnBrk="1" hangingPunct="1">
              <a:buClr>
                <a:srgbClr val="FFFF00"/>
              </a:buClr>
              <a:buFont typeface="Wingdings" panose="05000000000000000000" pitchFamily="2" charset="2"/>
              <a:buChar char="Ø"/>
            </a:pPr>
            <a:r>
              <a:rPr lang="el-GR" altLang="el-GR" sz="3600" noProof="1" smtClean="0">
                <a:solidFill>
                  <a:srgbClr val="FFFF00"/>
                </a:solidFill>
              </a:rPr>
              <a:t>Από το </a:t>
            </a:r>
            <a:r>
              <a:rPr lang="el-GR" altLang="el-GR" sz="3600" noProof="1" smtClean="0"/>
              <a:t>νευρικό</a:t>
            </a:r>
            <a:r>
              <a:rPr lang="el-GR" altLang="el-GR" sz="3600" noProof="1" smtClean="0">
                <a:solidFill>
                  <a:srgbClr val="FFFF00"/>
                </a:solidFill>
              </a:rPr>
              <a:t>: κεφαλαλγίες, αγγειακό εγκεφαλικό επεισόδιο και σπασμοί</a:t>
            </a:r>
          </a:p>
          <a:p>
            <a:pPr eaLnBrk="1" hangingPunct="1">
              <a:buClr>
                <a:srgbClr val="FFFF00"/>
              </a:buClr>
              <a:buFont typeface="Wingdings" panose="05000000000000000000" pitchFamily="2" charset="2"/>
              <a:buChar char="Ø"/>
            </a:pPr>
            <a:r>
              <a:rPr lang="el-GR" altLang="el-GR" sz="3600" noProof="1" smtClean="0">
                <a:solidFill>
                  <a:srgbClr val="FFFF00"/>
                </a:solidFill>
              </a:rPr>
              <a:t>Από το </a:t>
            </a:r>
            <a:r>
              <a:rPr lang="el-GR" altLang="el-GR" sz="3600" noProof="1" smtClean="0"/>
              <a:t>γαστρεντερικό</a:t>
            </a:r>
            <a:r>
              <a:rPr lang="el-GR" altLang="el-GR" sz="3600" b="1" noProof="1" smtClean="0">
                <a:solidFill>
                  <a:srgbClr val="FFFF00"/>
                </a:solidFill>
              </a:rPr>
              <a:t>:</a:t>
            </a:r>
            <a:r>
              <a:rPr lang="el-GR" altLang="el-GR" sz="3600" noProof="1" smtClean="0">
                <a:solidFill>
                  <a:srgbClr val="FFFF00"/>
                </a:solidFill>
              </a:rPr>
              <a:t> </a:t>
            </a:r>
            <a:r>
              <a:rPr lang="el-GR" altLang="el-GR" sz="3600" smtClean="0">
                <a:solidFill>
                  <a:srgbClr val="FFFF00"/>
                </a:solidFill>
              </a:rPr>
              <a:t>ανορεξία, </a:t>
            </a:r>
            <a:r>
              <a:rPr lang="el-GR" altLang="el-GR" sz="3600" noProof="1" smtClean="0">
                <a:solidFill>
                  <a:srgbClr val="FFFF00"/>
                </a:solidFill>
              </a:rPr>
              <a:t>ναυτία, κοιλιακά άλγη</a:t>
            </a:r>
            <a:endParaRPr lang="el-GR" altLang="el-GR" sz="3600" smtClean="0">
              <a:solidFill>
                <a:srgbClr val="FFFF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el-GR" b="1" dirty="0" err="1" smtClean="0">
                <a:solidFill>
                  <a:srgbClr val="FFFF05"/>
                </a:solidFill>
              </a:rPr>
              <a:t>Flakka</a:t>
            </a:r>
            <a:r>
              <a:rPr lang="en-US" altLang="el-GR" b="1" dirty="0" smtClean="0">
                <a:solidFill>
                  <a:srgbClr val="FFFF05"/>
                </a:solidFill>
              </a:rPr>
              <a:t>-MDPV (Bath Salts)</a:t>
            </a:r>
            <a:endParaRPr lang="el-GR" altLang="el-GR" b="1" dirty="0" smtClean="0">
              <a:solidFill>
                <a:srgbClr val="FFFF05"/>
              </a:solidFill>
            </a:endParaRPr>
          </a:p>
        </p:txBody>
      </p:sp>
      <p:sp>
        <p:nvSpPr>
          <p:cNvPr id="158723" name="Rectangle 4"/>
          <p:cNvSpPr>
            <a:spLocks noGrp="1" noChangeArrowheads="1"/>
          </p:cNvSpPr>
          <p:nvPr>
            <p:ph type="body" sz="half" idx="1"/>
          </p:nvPr>
        </p:nvSpPr>
        <p:spPr>
          <a:xfrm>
            <a:off x="685800" y="1981200"/>
            <a:ext cx="7486650" cy="4114800"/>
          </a:xfrm>
        </p:spPr>
        <p:txBody>
          <a:bodyPr/>
          <a:lstStyle/>
          <a:p>
            <a:pPr eaLnBrk="1" hangingPunct="1">
              <a:lnSpc>
                <a:spcPct val="80000"/>
              </a:lnSpc>
              <a:buFont typeface="Wingdings" panose="05000000000000000000" pitchFamily="2" charset="2"/>
              <a:buChar char="Ø"/>
            </a:pPr>
            <a:r>
              <a:rPr lang="el-GR" altLang="el-GR" sz="4000" smtClean="0">
                <a:solidFill>
                  <a:srgbClr val="FFFF05"/>
                </a:solidFill>
              </a:rPr>
              <a:t>Στην ίδια οικογένεια με μεθαμφεταμίνη και Μ</a:t>
            </a:r>
            <a:r>
              <a:rPr lang="en-US" altLang="el-GR" sz="4000" smtClean="0">
                <a:solidFill>
                  <a:srgbClr val="FFFF05"/>
                </a:solidFill>
              </a:rPr>
              <a:t>DMA</a:t>
            </a:r>
            <a:r>
              <a:rPr lang="el-GR" altLang="el-GR" sz="4000" smtClean="0">
                <a:solidFill>
                  <a:srgbClr val="FFFF05"/>
                </a:solidFill>
              </a:rPr>
              <a:t> </a:t>
            </a:r>
          </a:p>
          <a:p>
            <a:pPr eaLnBrk="1" hangingPunct="1">
              <a:lnSpc>
                <a:spcPct val="80000"/>
              </a:lnSpc>
              <a:buFont typeface="Wingdings" panose="05000000000000000000" pitchFamily="2" charset="2"/>
              <a:buNone/>
            </a:pPr>
            <a:endParaRPr lang="en-US" altLang="el-GR" sz="4000" smtClean="0">
              <a:solidFill>
                <a:srgbClr val="FFFF05"/>
              </a:solidFill>
            </a:endParaRPr>
          </a:p>
          <a:p>
            <a:pPr eaLnBrk="1" hangingPunct="1">
              <a:lnSpc>
                <a:spcPct val="80000"/>
              </a:lnSpc>
              <a:buFont typeface="Wingdings" panose="05000000000000000000" pitchFamily="2" charset="2"/>
              <a:buChar char="Ø"/>
            </a:pPr>
            <a:r>
              <a:rPr lang="el-GR" altLang="el-GR" sz="4000" smtClean="0">
                <a:solidFill>
                  <a:srgbClr val="FFFF05"/>
                </a:solidFill>
              </a:rPr>
              <a:t>Διεγερτικό του ΚΝΣ</a:t>
            </a:r>
          </a:p>
          <a:p>
            <a:pPr eaLnBrk="1" hangingPunct="1">
              <a:lnSpc>
                <a:spcPct val="80000"/>
              </a:lnSpc>
              <a:buFont typeface="Wingdings" panose="05000000000000000000" pitchFamily="2" charset="2"/>
              <a:buNone/>
            </a:pPr>
            <a:endParaRPr lang="en-US" altLang="el-GR" sz="4000" smtClean="0">
              <a:solidFill>
                <a:srgbClr val="FFFF05"/>
              </a:solidFill>
            </a:endParaRPr>
          </a:p>
          <a:p>
            <a:pPr eaLnBrk="1" hangingPunct="1">
              <a:lnSpc>
                <a:spcPct val="80000"/>
              </a:lnSpc>
              <a:buFont typeface="Wingdings" panose="05000000000000000000" pitchFamily="2" charset="2"/>
              <a:buChar char="Ø"/>
            </a:pPr>
            <a:r>
              <a:rPr lang="el-GR" altLang="el-GR" sz="4000" smtClean="0">
                <a:solidFill>
                  <a:srgbClr val="FFFF05"/>
                </a:solidFill>
              </a:rPr>
              <a:t>Προκαλεί ευφορία, και αισθητηριακές μεταβολές</a:t>
            </a:r>
            <a:r>
              <a:rPr lang="el-GR" altLang="el-GR" sz="2400" smtClean="0">
                <a:latin typeface="Calibri" panose="020F0502020204030204" pitchFamily="34" charset="0"/>
              </a:rPr>
              <a:t> </a:t>
            </a:r>
            <a:endParaRPr lang="en-US" altLang="el-GR" sz="2400" smtClean="0">
              <a:latin typeface="Calibri" panose="020F0502020204030204" pitchFamily="34" charset="0"/>
            </a:endParaRPr>
          </a:p>
          <a:p>
            <a:pPr eaLnBrk="1" hangingPunct="1">
              <a:lnSpc>
                <a:spcPct val="80000"/>
              </a:lnSpc>
              <a:buFont typeface="Wingdings" panose="05000000000000000000" pitchFamily="2" charset="2"/>
              <a:buChar char="Ø"/>
            </a:pPr>
            <a:endParaRPr lang="el-GR" altLang="el-GR" sz="18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Γ.Α. Αλεβιζόπουλος</a:t>
            </a:r>
            <a:endParaRPr lang="en-US"/>
          </a:p>
        </p:txBody>
      </p:sp>
      <p:pic>
        <p:nvPicPr>
          <p:cNvPr id="28674" name="Picture 2" descr="BathSalt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748679"/>
            <a:ext cx="8603800" cy="5728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977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l-GR" altLang="el-GR" sz="4000" b="1" smtClean="0">
                <a:solidFill>
                  <a:srgbClr val="FFFF05"/>
                </a:solidFill>
              </a:rPr>
              <a:t>Τοξική δράση</a:t>
            </a:r>
            <a:r>
              <a:rPr lang="en-US" altLang="el-GR" sz="4000" b="1" smtClean="0">
                <a:solidFill>
                  <a:srgbClr val="FFFF05"/>
                </a:solidFill>
              </a:rPr>
              <a:t/>
            </a:r>
            <a:br>
              <a:rPr lang="en-US" altLang="el-GR" sz="4000" b="1" smtClean="0">
                <a:solidFill>
                  <a:srgbClr val="FFFF05"/>
                </a:solidFill>
              </a:rPr>
            </a:br>
            <a:r>
              <a:rPr lang="en-US" altLang="el-GR" sz="4000" b="1" smtClean="0">
                <a:solidFill>
                  <a:srgbClr val="FFFF05"/>
                </a:solidFill>
              </a:rPr>
              <a:t>MDPV (Bath Salts)</a:t>
            </a:r>
            <a:endParaRPr lang="el-GR" altLang="el-GR" sz="4000" b="1" smtClean="0">
              <a:solidFill>
                <a:srgbClr val="FFFF05"/>
              </a:solidFill>
            </a:endParaRPr>
          </a:p>
        </p:txBody>
      </p:sp>
      <p:sp>
        <p:nvSpPr>
          <p:cNvPr id="159747" name="Rectangle 3"/>
          <p:cNvSpPr>
            <a:spLocks noGrp="1" noChangeArrowheads="1"/>
          </p:cNvSpPr>
          <p:nvPr>
            <p:ph type="body" idx="1"/>
          </p:nvPr>
        </p:nvSpPr>
        <p:spPr/>
        <p:txBody>
          <a:bodyPr/>
          <a:lstStyle/>
          <a:p>
            <a:pPr eaLnBrk="1" hangingPunct="1">
              <a:buFont typeface="Wingdings" panose="05000000000000000000" pitchFamily="2" charset="2"/>
              <a:buChar char="Ø"/>
            </a:pPr>
            <a:r>
              <a:rPr lang="el-GR" altLang="el-GR" smtClean="0">
                <a:solidFill>
                  <a:srgbClr val="FFFF05"/>
                </a:solidFill>
              </a:rPr>
              <a:t>Υπέρταση, αγγειοσύσπαση, αϋπνία, ναυτία, κράμπες στο στομάχι, ανορεξία</a:t>
            </a:r>
          </a:p>
          <a:p>
            <a:pPr eaLnBrk="1" hangingPunct="1">
              <a:buFont typeface="Wingdings" panose="05000000000000000000" pitchFamily="2" charset="2"/>
              <a:buChar char="Ø"/>
            </a:pPr>
            <a:r>
              <a:rPr lang="el-GR" altLang="el-GR" smtClean="0">
                <a:solidFill>
                  <a:srgbClr val="FFFF05"/>
                </a:solidFill>
              </a:rPr>
              <a:t>Αύξηση της θερμοκρασίας του σώματος, ρίγος, εφίδρωση, μυδρίαση της κόρης του οφθαλμού, πονοκέφαλο, ζάλη, διαταραχές της αναπνοής, μεγάλη ανησυχία</a:t>
            </a:r>
          </a:p>
          <a:p>
            <a:pPr eaLnBrk="1" hangingPunct="1">
              <a:buFont typeface="Wingdings" panose="05000000000000000000" pitchFamily="2" charset="2"/>
              <a:buChar char="Ø"/>
            </a:pPr>
            <a:r>
              <a:rPr lang="el-GR" altLang="el-GR" smtClean="0">
                <a:solidFill>
                  <a:srgbClr val="FFFF05"/>
                </a:solidFill>
              </a:rPr>
              <a:t>Σε μεγάλες δόσεις προκαλεί παρατεταμένες κρίσεις πανικού</a:t>
            </a:r>
          </a:p>
          <a:p>
            <a:pPr eaLnBrk="1" hangingPunct="1"/>
            <a:endParaRPr lang="el-GR" altLang="el-GR" smtClean="0">
              <a:solidFill>
                <a:srgbClr val="FFFF05"/>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p:spPr>
        <p:txBody>
          <a:bodyPr/>
          <a:lstStyle/>
          <a:p>
            <a:r>
              <a:rPr lang="en-US" dirty="0" smtClean="0"/>
              <a:t>Disclosure Statement of Financial Interest</a:t>
            </a:r>
            <a:endParaRPr lang="el-GR" dirty="0"/>
          </a:p>
        </p:txBody>
      </p:sp>
      <p:sp>
        <p:nvSpPr>
          <p:cNvPr id="3" name="Content Placeholder 2"/>
          <p:cNvSpPr>
            <a:spLocks noGrp="1"/>
          </p:cNvSpPr>
          <p:nvPr>
            <p:ph idx="1"/>
          </p:nvPr>
        </p:nvSpPr>
        <p:spPr>
          <a:xfrm>
            <a:off x="395536" y="1340768"/>
            <a:ext cx="8748464" cy="5184576"/>
          </a:xfrm>
        </p:spPr>
        <p:txBody>
          <a:bodyPr>
            <a:normAutofit fontScale="55000" lnSpcReduction="20000"/>
          </a:bodyPr>
          <a:lstStyle/>
          <a:p>
            <a:endParaRPr lang="en-US" dirty="0" smtClean="0"/>
          </a:p>
          <a:p>
            <a:pPr>
              <a:buNone/>
            </a:pPr>
            <a:r>
              <a:rPr lang="en-US" sz="2900" dirty="0" smtClean="0"/>
              <a:t>I do have a financial interest/arrangement or affiliation with one or more organizations that could be perceived as a real or apparent conflict of interest in the context of the subject of this presentation, including [Grant/Research Support, Consultant, Speaker's Bureau, Major Stock/Shareholder  (excluding mutual funds), Advisory Board] they are: </a:t>
            </a:r>
          </a:p>
          <a:p>
            <a:endParaRPr lang="en-US" dirty="0" smtClean="0"/>
          </a:p>
          <a:p>
            <a:r>
              <a:rPr lang="en-US" dirty="0" smtClean="0"/>
              <a:t>Ministry of Health (GR)</a:t>
            </a:r>
          </a:p>
          <a:p>
            <a:r>
              <a:rPr lang="en-US" dirty="0" smtClean="0"/>
              <a:t>Ministry of Justice (GR)</a:t>
            </a:r>
          </a:p>
          <a:p>
            <a:r>
              <a:rPr lang="en-US" dirty="0" smtClean="0"/>
              <a:t>National Organization for Medicines (GR)</a:t>
            </a:r>
          </a:p>
          <a:p>
            <a:r>
              <a:rPr lang="en-US" dirty="0" smtClean="0"/>
              <a:t>WAPR</a:t>
            </a:r>
          </a:p>
          <a:p>
            <a:r>
              <a:rPr lang="en-US" dirty="0" smtClean="0"/>
              <a:t>WHO</a:t>
            </a:r>
          </a:p>
          <a:p>
            <a:r>
              <a:rPr lang="en-US" dirty="0" smtClean="0"/>
              <a:t>Astellas</a:t>
            </a:r>
          </a:p>
          <a:p>
            <a:r>
              <a:rPr lang="en-US" dirty="0" smtClean="0"/>
              <a:t>AstraZeneca</a:t>
            </a:r>
          </a:p>
          <a:p>
            <a:r>
              <a:rPr lang="en-US" dirty="0" smtClean="0"/>
              <a:t>Eli Lilly</a:t>
            </a:r>
          </a:p>
          <a:p>
            <a:r>
              <a:rPr lang="en-US" dirty="0" smtClean="0"/>
              <a:t>Galenica</a:t>
            </a:r>
          </a:p>
          <a:p>
            <a:r>
              <a:rPr lang="en-US" dirty="0" smtClean="0"/>
              <a:t>Genesis</a:t>
            </a:r>
          </a:p>
          <a:p>
            <a:r>
              <a:rPr lang="en-US" dirty="0" smtClean="0"/>
              <a:t>Johnson &amp; Johnson</a:t>
            </a:r>
          </a:p>
          <a:p>
            <a:r>
              <a:rPr lang="en-US" dirty="0" smtClean="0"/>
              <a:t>Pfizer</a:t>
            </a:r>
          </a:p>
          <a:p>
            <a:r>
              <a:rPr lang="en-US" dirty="0" smtClean="0"/>
              <a:t>Vianex</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0664" cy="1143000"/>
          </a:xfrm>
        </p:spPr>
        <p:txBody>
          <a:bodyPr/>
          <a:lstStyle/>
          <a:p>
            <a:r>
              <a:rPr lang="en-US" dirty="0" err="1" smtClean="0"/>
              <a:t>Sisa</a:t>
            </a:r>
            <a:endParaRPr lang="el-GR" dirty="0"/>
          </a:p>
        </p:txBody>
      </p:sp>
      <p:sp>
        <p:nvSpPr>
          <p:cNvPr id="5" name="Text Placeholder 4"/>
          <p:cNvSpPr>
            <a:spLocks noGrp="1"/>
          </p:cNvSpPr>
          <p:nvPr>
            <p:ph type="body" idx="1"/>
          </p:nvPr>
        </p:nvSpPr>
        <p:spPr/>
        <p:txBody>
          <a:bodyPr/>
          <a:lstStyle/>
          <a:p>
            <a:r>
              <a:rPr lang="el-GR" dirty="0" smtClean="0"/>
              <a:t>Φαρμακολογία-τοξικολογία</a:t>
            </a:r>
            <a:endParaRPr lang="el-GR" dirty="0"/>
          </a:p>
        </p:txBody>
      </p:sp>
      <p:sp>
        <p:nvSpPr>
          <p:cNvPr id="3" name="Content Placeholder 2"/>
          <p:cNvSpPr>
            <a:spLocks noGrp="1"/>
          </p:cNvSpPr>
          <p:nvPr>
            <p:ph sz="half" idx="2"/>
          </p:nvPr>
        </p:nvSpPr>
        <p:spPr/>
        <p:txBody>
          <a:bodyPr/>
          <a:lstStyle/>
          <a:p>
            <a:r>
              <a:rPr lang="el-GR" dirty="0" smtClean="0"/>
              <a:t>Σύνθεση</a:t>
            </a:r>
          </a:p>
          <a:p>
            <a:pPr lvl="1"/>
            <a:r>
              <a:rPr lang="el-GR" dirty="0" smtClean="0"/>
              <a:t>Μεθαμφεταμίνη, σόδα, βενζίνη ή άλλος οργανικός διαλύτης, νιτρικό-θειικό οξύ, </a:t>
            </a:r>
          </a:p>
          <a:p>
            <a:r>
              <a:rPr lang="el-GR" dirty="0" smtClean="0"/>
              <a:t>Φαρμακολογική δράση</a:t>
            </a:r>
          </a:p>
          <a:p>
            <a:pPr lvl="1"/>
            <a:r>
              <a:rPr lang="el-GR" dirty="0" smtClean="0"/>
              <a:t>Ταχυκαρδία</a:t>
            </a:r>
          </a:p>
          <a:p>
            <a:pPr lvl="1"/>
            <a:r>
              <a:rPr lang="el-GR" dirty="0" smtClean="0"/>
              <a:t>Αρρυθμία</a:t>
            </a:r>
          </a:p>
          <a:p>
            <a:pPr lvl="1"/>
            <a:r>
              <a:rPr lang="el-GR" dirty="0" smtClean="0"/>
              <a:t>Υπέρταση</a:t>
            </a:r>
          </a:p>
          <a:p>
            <a:pPr lvl="1"/>
            <a:r>
              <a:rPr lang="el-GR" dirty="0" smtClean="0"/>
              <a:t>Υπερθερμία</a:t>
            </a:r>
          </a:p>
          <a:p>
            <a:pPr lvl="1"/>
            <a:r>
              <a:rPr lang="el-GR" dirty="0" smtClean="0"/>
              <a:t>Σπασμοί</a:t>
            </a:r>
          </a:p>
          <a:p>
            <a:pPr lvl="1"/>
            <a:endParaRPr lang="el-GR" dirty="0"/>
          </a:p>
        </p:txBody>
      </p:sp>
      <p:sp>
        <p:nvSpPr>
          <p:cNvPr id="2050" name="AutoShape 2" descr="https://www.thevespiary.org/rhodium/Rhodium/chemistry/pictures/designer.drugs.catechol.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52" name="AutoShape 4" descr="https://www.thevespiary.org/rhodium/Rhodium/chemistry/pictures/designer.drugs.pea.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Picture 13" descr="Capture.JPG"/>
          <p:cNvPicPr>
            <a:picLocks noChangeAspect="1"/>
          </p:cNvPicPr>
          <p:nvPr/>
        </p:nvPicPr>
        <p:blipFill>
          <a:blip r:embed="rId2" cstate="print"/>
          <a:stretch>
            <a:fillRect/>
          </a:stretch>
        </p:blipFill>
        <p:spPr>
          <a:xfrm>
            <a:off x="4591050" y="0"/>
            <a:ext cx="4552950" cy="3028950"/>
          </a:xfrm>
          <a:prstGeom prst="rect">
            <a:avLst/>
          </a:prstGeom>
        </p:spPr>
      </p:pic>
      <p:pic>
        <p:nvPicPr>
          <p:cNvPr id="15" name="Picture 14" descr="Capture.JPG"/>
          <p:cNvPicPr>
            <a:picLocks noChangeAspect="1"/>
          </p:cNvPicPr>
          <p:nvPr/>
        </p:nvPicPr>
        <p:blipFill>
          <a:blip r:embed="rId3" cstate="print"/>
          <a:stretch>
            <a:fillRect/>
          </a:stretch>
        </p:blipFill>
        <p:spPr>
          <a:xfrm>
            <a:off x="4031432" y="3501008"/>
            <a:ext cx="5112568" cy="32384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l-GR" altLang="el-GR" b="1" smtClean="0">
                <a:solidFill>
                  <a:srgbClr val="FFFF05"/>
                </a:solidFill>
              </a:rPr>
              <a:t>Khat: </a:t>
            </a:r>
            <a:r>
              <a:rPr lang="el-GR" altLang="el-GR" sz="4000" b="1" smtClean="0">
                <a:solidFill>
                  <a:srgbClr val="FFFF05"/>
                </a:solidFill>
              </a:rPr>
              <a:t>Το λουλούδι του Παραδείσου</a:t>
            </a:r>
          </a:p>
        </p:txBody>
      </p:sp>
      <p:sp>
        <p:nvSpPr>
          <p:cNvPr id="103427" name="Rectangle 3"/>
          <p:cNvSpPr>
            <a:spLocks noGrp="1" noChangeArrowheads="1"/>
          </p:cNvSpPr>
          <p:nvPr>
            <p:ph type="body" idx="1"/>
          </p:nvPr>
        </p:nvSpPr>
        <p:spPr/>
        <p:txBody>
          <a:bodyPr/>
          <a:lstStyle/>
          <a:p>
            <a:pPr eaLnBrk="1" hangingPunct="1">
              <a:buFont typeface="Wingdings" panose="05000000000000000000" pitchFamily="2" charset="2"/>
              <a:buChar char="Ø"/>
            </a:pPr>
            <a:r>
              <a:rPr lang="el-GR" altLang="el-GR" smtClean="0">
                <a:solidFill>
                  <a:srgbClr val="FFFF05"/>
                </a:solidFill>
              </a:rPr>
              <a:t>Τα φύλλα του khat μασώνται όπως ο καπνός</a:t>
            </a:r>
          </a:p>
          <a:p>
            <a:pPr eaLnBrk="1" hangingPunct="1">
              <a:buFont typeface="Wingdings" panose="05000000000000000000" pitchFamily="2" charset="2"/>
              <a:buChar char="Ø"/>
            </a:pPr>
            <a:r>
              <a:rPr lang="el-GR" altLang="el-GR" smtClean="0">
                <a:solidFill>
                  <a:srgbClr val="FFFF05"/>
                </a:solidFill>
              </a:rPr>
              <a:t>Το μάσημα μπορεί να διαρκεί πολλές ώρες και, συνήθως, συνοδεύεται με κάποιο υγρό (νερό ή σόδα) για να μην ξηραίνεται το στόμα</a:t>
            </a:r>
          </a:p>
          <a:p>
            <a:pPr eaLnBrk="1" hangingPunct="1">
              <a:buFont typeface="Wingdings" panose="05000000000000000000" pitchFamily="2" charset="2"/>
              <a:buChar char="Ø"/>
            </a:pPr>
            <a:r>
              <a:rPr lang="el-GR" altLang="el-GR" smtClean="0">
                <a:solidFill>
                  <a:srgbClr val="FFFF05"/>
                </a:solidFill>
              </a:rPr>
              <a:t>Ο χυμός καταπίνεται</a:t>
            </a:r>
          </a:p>
          <a:p>
            <a:pPr eaLnBrk="1" hangingPunct="1">
              <a:buFont typeface="Wingdings" panose="05000000000000000000" pitchFamily="2" charset="2"/>
              <a:buNone/>
            </a:pPr>
            <a:endParaRPr lang="el-GR" altLang="el-GR" smtClean="0">
              <a:solidFill>
                <a:srgbClr val="FFFF05"/>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 descr="300px-Deakha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429000"/>
            <a:ext cx="4524375" cy="292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451" name="Picture 6" descr="ANd9GcRPWyt8NDzH1uRyhN-zxjUtj0aX212xzuRE8cxyz1_sXn77B6Z6d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28775"/>
            <a:ext cx="4240213" cy="282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3563888" y="548680"/>
            <a:ext cx="5580112" cy="720080"/>
          </a:xfrm>
        </p:spPr>
        <p:txBody>
          <a:bodyPr/>
          <a:lstStyle/>
          <a:p>
            <a:pPr eaLnBrk="1" hangingPunct="1">
              <a:buFont typeface="Wingdings" panose="05000000000000000000" pitchFamily="2" charset="2"/>
              <a:buNone/>
            </a:pPr>
            <a:r>
              <a:rPr lang="el-GR" altLang="el-GR" sz="2400" dirty="0" smtClean="0">
                <a:solidFill>
                  <a:srgbClr val="FFFF05"/>
                </a:solidFill>
              </a:rPr>
              <a:t>Παρόμοια μοριακή δομή με αμφεταμίνη</a:t>
            </a:r>
            <a:r>
              <a:rPr lang="el-GR" altLang="el-GR" sz="2400" dirty="0" smtClean="0"/>
              <a:t> </a:t>
            </a:r>
          </a:p>
        </p:txBody>
      </p:sp>
      <p:sp>
        <p:nvSpPr>
          <p:cNvPr id="106499" name="AutoShape 7" descr="Cathinone"/>
          <p:cNvSpPr>
            <a:spLocks noChangeAspect="1" noChangeArrowheads="1"/>
          </p:cNvSpPr>
          <p:nvPr/>
        </p:nvSpPr>
        <p:spPr bwMode="auto">
          <a:xfrm>
            <a:off x="1352550" y="1476375"/>
            <a:ext cx="6438900"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06500" name="AutoShape 9" descr="Cathinone"/>
          <p:cNvSpPr>
            <a:spLocks noChangeAspect="1" noChangeArrowheads="1"/>
          </p:cNvSpPr>
          <p:nvPr/>
        </p:nvSpPr>
        <p:spPr bwMode="auto">
          <a:xfrm>
            <a:off x="1352550" y="1476375"/>
            <a:ext cx="6438900" cy="390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06501" name="AutoShape 11" descr="2Q=="/>
          <p:cNvSpPr>
            <a:spLocks noChangeAspect="1" noChangeArrowheads="1"/>
          </p:cNvSpPr>
          <p:nvPr/>
        </p:nvSpPr>
        <p:spPr bwMode="auto">
          <a:xfrm>
            <a:off x="3200400" y="2595563"/>
            <a:ext cx="274320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06502" name="AutoShape 13" descr="2Q=="/>
          <p:cNvSpPr>
            <a:spLocks noChangeAspect="1" noChangeArrowheads="1"/>
          </p:cNvSpPr>
          <p:nvPr/>
        </p:nvSpPr>
        <p:spPr bwMode="auto">
          <a:xfrm>
            <a:off x="3200400" y="2595563"/>
            <a:ext cx="2743200"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eaLnBrk="1" hangingPunct="1">
              <a:spcBef>
                <a:spcPct val="0"/>
              </a:spcBef>
              <a:buFontTx/>
              <a:buNone/>
            </a:pPr>
            <a:endParaRPr lang="el-GR" altLang="el-GR" sz="2400"/>
          </a:p>
        </p:txBody>
      </p:sp>
      <p:pic>
        <p:nvPicPr>
          <p:cNvPr id="106503" name="Picture 15" descr="ANd9GcTibdOdG9sZsk4OiKfatLtpKXpR2CuX_jCHBdbd_QXQzMgzTCSZM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53075" y="1319213"/>
            <a:ext cx="3590925" cy="553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4" name="Rectangle 16"/>
          <p:cNvSpPr>
            <a:spLocks noGrp="1" noChangeArrowheads="1"/>
          </p:cNvSpPr>
          <p:nvPr>
            <p:ph type="title"/>
          </p:nvPr>
        </p:nvSpPr>
        <p:spPr>
          <a:xfrm>
            <a:off x="0" y="0"/>
            <a:ext cx="9144000" cy="620688"/>
          </a:xfrm>
        </p:spPr>
        <p:txBody>
          <a:bodyPr/>
          <a:lstStyle/>
          <a:p>
            <a:pPr eaLnBrk="1" hangingPunct="1"/>
            <a:r>
              <a:rPr lang="el-GR" altLang="el-GR" sz="3600" b="1" dirty="0" smtClean="0">
                <a:solidFill>
                  <a:srgbClr val="FFFF05"/>
                </a:solidFill>
              </a:rPr>
              <a:t>Τα κύρια ψυχοδραστικά συστατικά του </a:t>
            </a:r>
            <a:r>
              <a:rPr lang="en-US" altLang="el-GR" sz="3600" b="1" dirty="0" err="1" smtClean="0">
                <a:solidFill>
                  <a:srgbClr val="FFFF05"/>
                </a:solidFill>
              </a:rPr>
              <a:t>Khat</a:t>
            </a:r>
            <a:endParaRPr lang="el-GR" altLang="el-GR" sz="3600" b="1" dirty="0" smtClean="0">
              <a:solidFill>
                <a:srgbClr val="FFFF05"/>
              </a:solidFill>
            </a:endParaRPr>
          </a:p>
        </p:txBody>
      </p:sp>
      <p:sp>
        <p:nvSpPr>
          <p:cNvPr id="9" name="TextBox 8"/>
          <p:cNvSpPr txBox="1"/>
          <p:nvPr/>
        </p:nvSpPr>
        <p:spPr>
          <a:xfrm>
            <a:off x="0" y="980728"/>
            <a:ext cx="5551520" cy="3046988"/>
          </a:xfrm>
          <a:prstGeom prst="rect">
            <a:avLst/>
          </a:prstGeom>
          <a:noFill/>
        </p:spPr>
        <p:txBody>
          <a:bodyPr wrap="none" rtlCol="0">
            <a:spAutoFit/>
          </a:bodyPr>
          <a:lstStyle/>
          <a:p>
            <a:r>
              <a:rPr lang="el-GR" dirty="0" smtClean="0">
                <a:solidFill>
                  <a:schemeClr val="bg1"/>
                </a:solidFill>
                <a:latin typeface="+mj-lt"/>
              </a:rPr>
              <a:t>Το κύριο πρόβλημα με τα αμφεταμινικά </a:t>
            </a:r>
          </a:p>
          <a:p>
            <a:r>
              <a:rPr lang="el-GR" dirty="0" smtClean="0">
                <a:solidFill>
                  <a:schemeClr val="bg1"/>
                </a:solidFill>
                <a:latin typeface="+mj-lt"/>
              </a:rPr>
              <a:t>και κυρίως μετηαμφεταμινικά παράγωγα</a:t>
            </a:r>
          </a:p>
          <a:p>
            <a:r>
              <a:rPr lang="el-GR" dirty="0" smtClean="0">
                <a:solidFill>
                  <a:schemeClr val="bg1"/>
                </a:solidFill>
                <a:latin typeface="+mj-lt"/>
              </a:rPr>
              <a:t>αποτελεί η επιδείνωση του </a:t>
            </a:r>
            <a:r>
              <a:rPr lang="en-US" dirty="0" smtClean="0">
                <a:solidFill>
                  <a:schemeClr val="bg1"/>
                </a:solidFill>
                <a:latin typeface="+mj-lt"/>
              </a:rPr>
              <a:t>AIDS,</a:t>
            </a:r>
            <a:r>
              <a:rPr lang="el-GR" dirty="0" smtClean="0">
                <a:solidFill>
                  <a:schemeClr val="bg1"/>
                </a:solidFill>
                <a:latin typeface="+mj-lt"/>
              </a:rPr>
              <a:t> λόγω </a:t>
            </a:r>
          </a:p>
          <a:p>
            <a:r>
              <a:rPr lang="el-GR" dirty="0" smtClean="0">
                <a:solidFill>
                  <a:schemeClr val="bg1"/>
                </a:solidFill>
                <a:latin typeface="+mj-lt"/>
              </a:rPr>
              <a:t>διέγερσης των </a:t>
            </a:r>
            <a:r>
              <a:rPr lang="en-US" dirty="0" smtClean="0">
                <a:solidFill>
                  <a:schemeClr val="bg1"/>
                </a:solidFill>
                <a:latin typeface="+mj-lt"/>
              </a:rPr>
              <a:t>D1</a:t>
            </a:r>
            <a:r>
              <a:rPr lang="el-GR" dirty="0" smtClean="0">
                <a:solidFill>
                  <a:schemeClr val="bg1"/>
                </a:solidFill>
                <a:latin typeface="+mj-lt"/>
              </a:rPr>
              <a:t> υποδοχέων στην κυτ-</a:t>
            </a:r>
          </a:p>
          <a:p>
            <a:r>
              <a:rPr lang="el-GR" dirty="0" smtClean="0">
                <a:solidFill>
                  <a:schemeClr val="bg1"/>
                </a:solidFill>
                <a:latin typeface="+mj-lt"/>
              </a:rPr>
              <a:t>ταρική μεμβράνη των μολυσμένων μακρο-</a:t>
            </a:r>
          </a:p>
          <a:p>
            <a:r>
              <a:rPr lang="el-GR" dirty="0" smtClean="0">
                <a:solidFill>
                  <a:schemeClr val="bg1"/>
                </a:solidFill>
                <a:latin typeface="+mj-lt"/>
              </a:rPr>
              <a:t>φάγων και ενεργοποίηση της ανάστροφης</a:t>
            </a:r>
          </a:p>
          <a:p>
            <a:r>
              <a:rPr lang="el-GR" dirty="0" smtClean="0">
                <a:solidFill>
                  <a:schemeClr val="bg1"/>
                </a:solidFill>
                <a:latin typeface="+mj-lt"/>
              </a:rPr>
              <a:t>τρανσκριπτάσης &amp; αύξηση κυτοκινών από </a:t>
            </a:r>
          </a:p>
          <a:p>
            <a:r>
              <a:rPr lang="en-US" dirty="0" smtClean="0">
                <a:solidFill>
                  <a:schemeClr val="bg1"/>
                </a:solidFill>
                <a:latin typeface="+mj-lt"/>
              </a:rPr>
              <a:t>CD4</a:t>
            </a:r>
            <a:endParaRPr lang="el-GR" dirty="0">
              <a:solidFill>
                <a:schemeClr val="bg1"/>
              </a:solidFill>
              <a:latin typeface="+mj-lt"/>
            </a:endParaRPr>
          </a:p>
        </p:txBody>
      </p:sp>
      <p:sp>
        <p:nvSpPr>
          <p:cNvPr id="10" name="TextBox 9"/>
          <p:cNvSpPr txBox="1"/>
          <p:nvPr/>
        </p:nvSpPr>
        <p:spPr>
          <a:xfrm>
            <a:off x="0" y="3933056"/>
            <a:ext cx="5462778" cy="830997"/>
          </a:xfrm>
          <a:prstGeom prst="rect">
            <a:avLst/>
          </a:prstGeom>
          <a:noFill/>
        </p:spPr>
        <p:txBody>
          <a:bodyPr wrap="none" rtlCol="0">
            <a:spAutoFit/>
          </a:bodyPr>
          <a:lstStyle/>
          <a:p>
            <a:r>
              <a:rPr lang="en-US" dirty="0" err="1" smtClean="0">
                <a:solidFill>
                  <a:schemeClr val="bg1"/>
                </a:solidFill>
                <a:latin typeface="+mj-lt"/>
              </a:rPr>
              <a:t>Whoonga</a:t>
            </a:r>
            <a:r>
              <a:rPr lang="el-GR" dirty="0" smtClean="0">
                <a:solidFill>
                  <a:schemeClr val="bg1"/>
                </a:solidFill>
                <a:latin typeface="+mj-lt"/>
              </a:rPr>
              <a:t>: Συνδυασμός μεθαμφεταμίνης, </a:t>
            </a:r>
            <a:endParaRPr lang="en-US" dirty="0" smtClean="0">
              <a:solidFill>
                <a:schemeClr val="bg1"/>
              </a:solidFill>
              <a:latin typeface="+mj-lt"/>
            </a:endParaRPr>
          </a:p>
          <a:p>
            <a:r>
              <a:rPr lang="el-GR" dirty="0" smtClean="0">
                <a:solidFill>
                  <a:schemeClr val="bg1"/>
                </a:solidFill>
                <a:latin typeface="+mj-lt"/>
              </a:rPr>
              <a:t>κανναβης, ηρωίνης και  </a:t>
            </a:r>
            <a:r>
              <a:rPr lang="en-US" dirty="0" smtClean="0">
                <a:solidFill>
                  <a:schemeClr val="bg1"/>
                </a:solidFill>
                <a:latin typeface="+mj-lt"/>
              </a:rPr>
              <a:t>efavirenz (</a:t>
            </a:r>
            <a:r>
              <a:rPr lang="en-US" dirty="0" err="1" smtClean="0">
                <a:solidFill>
                  <a:schemeClr val="bg1"/>
                </a:solidFill>
                <a:latin typeface="+mj-lt"/>
              </a:rPr>
              <a:t>sustiva</a:t>
            </a:r>
            <a:r>
              <a:rPr lang="en-US" dirty="0" smtClean="0">
                <a:solidFill>
                  <a:schemeClr val="bg1"/>
                </a:solidFill>
                <a:latin typeface="+mj-lt"/>
              </a:rPr>
              <a:t>)</a:t>
            </a:r>
            <a:endParaRPr lang="el-GR" dirty="0">
              <a:solidFill>
                <a:schemeClr val="bg1"/>
              </a:solidFill>
              <a:latin typeface="+mj-lt"/>
            </a:endParaRPr>
          </a:p>
        </p:txBody>
      </p:sp>
      <p:pic>
        <p:nvPicPr>
          <p:cNvPr id="21506" name="Picture 2" descr="Image result for whoonga"/>
          <p:cNvPicPr>
            <a:picLocks noChangeAspect="1" noChangeArrowheads="1"/>
          </p:cNvPicPr>
          <p:nvPr/>
        </p:nvPicPr>
        <p:blipFill>
          <a:blip r:embed="rId3" cstate="print"/>
          <a:srcRect/>
          <a:stretch>
            <a:fillRect/>
          </a:stretch>
        </p:blipFill>
        <p:spPr bwMode="auto">
          <a:xfrm>
            <a:off x="971600" y="4735864"/>
            <a:ext cx="4084712" cy="212213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506"/>
                                        </p:tgtEl>
                                        <p:attrNameLst>
                                          <p:attrName>style.visibility</p:attrName>
                                        </p:attrNameLst>
                                      </p:cBhvr>
                                      <p:to>
                                        <p:strVal val="visible"/>
                                      </p:to>
                                    </p:set>
                                    <p:anim calcmode="lin" valueType="num">
                                      <p:cBhvr additive="base">
                                        <p:cTn id="23" dur="500" fill="hold"/>
                                        <p:tgtEl>
                                          <p:spTgt spid="21506"/>
                                        </p:tgtEl>
                                        <p:attrNameLst>
                                          <p:attrName>ppt_x</p:attrName>
                                        </p:attrNameLst>
                                      </p:cBhvr>
                                      <p:tavLst>
                                        <p:tav tm="0">
                                          <p:val>
                                            <p:strVal val="#ppt_x"/>
                                          </p:val>
                                        </p:tav>
                                        <p:tav tm="100000">
                                          <p:val>
                                            <p:strVal val="#ppt_x"/>
                                          </p:val>
                                        </p:tav>
                                      </p:tavLst>
                                    </p:anim>
                                    <p:anim calcmode="lin" valueType="num">
                                      <p:cBhvr additive="base">
                                        <p:cTn id="2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l-GR" altLang="el-GR" b="1" smtClean="0">
                <a:solidFill>
                  <a:srgbClr val="FFFF05"/>
                </a:solidFill>
                <a:latin typeface="Calibri" panose="020F0502020204030204" pitchFamily="34" charset="0"/>
              </a:rPr>
              <a:t>Μεφεδρόνη</a:t>
            </a:r>
          </a:p>
        </p:txBody>
      </p:sp>
      <p:sp>
        <p:nvSpPr>
          <p:cNvPr id="153603" name="Rectangle 3"/>
          <p:cNvSpPr>
            <a:spLocks noGrp="1" noChangeArrowheads="1"/>
          </p:cNvSpPr>
          <p:nvPr>
            <p:ph type="body" idx="1"/>
          </p:nvPr>
        </p:nvSpPr>
        <p:spPr/>
        <p:txBody>
          <a:bodyPr/>
          <a:lstStyle/>
          <a:p>
            <a:pPr eaLnBrk="1" hangingPunct="1">
              <a:lnSpc>
                <a:spcPct val="120000"/>
              </a:lnSpc>
            </a:pPr>
            <a:r>
              <a:rPr lang="el-GR" altLang="el-GR" sz="2800" smtClean="0">
                <a:solidFill>
                  <a:srgbClr val="FFFF05"/>
                </a:solidFill>
              </a:rPr>
              <a:t>Από του στόματος δόση</a:t>
            </a:r>
            <a:r>
              <a:rPr lang="en-US" altLang="el-GR" sz="2800" smtClean="0">
                <a:solidFill>
                  <a:srgbClr val="FFFF05"/>
                </a:solidFill>
              </a:rPr>
              <a:t>: 20-50mg</a:t>
            </a:r>
            <a:r>
              <a:rPr lang="el-GR" altLang="el-GR" sz="2800" smtClean="0">
                <a:solidFill>
                  <a:srgbClr val="FFFF05"/>
                </a:solidFill>
              </a:rPr>
              <a:t> (κάψουλες ή σκόνη τυλιγμένη σε τσιγαρόχαρτο)</a:t>
            </a:r>
          </a:p>
          <a:p>
            <a:pPr eaLnBrk="1" hangingPunct="1">
              <a:lnSpc>
                <a:spcPct val="120000"/>
              </a:lnSpc>
            </a:pPr>
            <a:r>
              <a:rPr lang="el-GR" altLang="el-GR" sz="2800" smtClean="0">
                <a:solidFill>
                  <a:srgbClr val="FFFF05"/>
                </a:solidFill>
              </a:rPr>
              <a:t>Ενδοφλεβίως (1/2 ή 1/3 της δόσης)</a:t>
            </a:r>
            <a:endParaRPr lang="en-US" altLang="el-GR" sz="2800" smtClean="0">
              <a:solidFill>
                <a:srgbClr val="FFFF05"/>
              </a:solidFill>
            </a:endParaRPr>
          </a:p>
          <a:p>
            <a:pPr eaLnBrk="1" hangingPunct="1">
              <a:lnSpc>
                <a:spcPct val="120000"/>
              </a:lnSpc>
            </a:pPr>
            <a:r>
              <a:rPr lang="en-US" altLang="el-GR" sz="2800" smtClean="0">
                <a:solidFill>
                  <a:srgbClr val="FFFF05"/>
                </a:solidFill>
              </a:rPr>
              <a:t>“Come up”: 10-20 min</a:t>
            </a:r>
          </a:p>
          <a:p>
            <a:pPr eaLnBrk="1" hangingPunct="1">
              <a:lnSpc>
                <a:spcPct val="120000"/>
              </a:lnSpc>
            </a:pPr>
            <a:r>
              <a:rPr lang="en-US" altLang="el-GR" sz="2800" smtClean="0">
                <a:solidFill>
                  <a:srgbClr val="FFFF05"/>
                </a:solidFill>
              </a:rPr>
              <a:t>Peak: 45-60 min</a:t>
            </a:r>
          </a:p>
          <a:p>
            <a:pPr eaLnBrk="1" hangingPunct="1">
              <a:lnSpc>
                <a:spcPct val="120000"/>
              </a:lnSpc>
            </a:pPr>
            <a:r>
              <a:rPr lang="en-US" altLang="el-GR" sz="2800" smtClean="0">
                <a:solidFill>
                  <a:srgbClr val="FFFF05"/>
                </a:solidFill>
              </a:rPr>
              <a:t>“Comedown”: 60-120 min</a:t>
            </a:r>
          </a:p>
          <a:p>
            <a:pPr eaLnBrk="1" hangingPunct="1">
              <a:lnSpc>
                <a:spcPct val="110000"/>
              </a:lnSpc>
            </a:pPr>
            <a:r>
              <a:rPr lang="el-GR" altLang="el-GR" sz="2800" smtClean="0">
                <a:solidFill>
                  <a:srgbClr val="FFFF05"/>
                </a:solidFill>
              </a:rPr>
              <a:t>Επανάληψη της δόσης</a:t>
            </a:r>
            <a:r>
              <a:rPr lang="en-US" altLang="el-GR" sz="2800" smtClean="0">
                <a:solidFill>
                  <a:srgbClr val="FFFF05"/>
                </a:solidFill>
              </a:rPr>
              <a:t>:</a:t>
            </a:r>
            <a:r>
              <a:rPr lang="el-GR" altLang="el-GR" sz="2800" smtClean="0">
                <a:solidFill>
                  <a:srgbClr val="FFFF05"/>
                </a:solidFill>
              </a:rPr>
              <a:t> συχνή</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l-GR" altLang="el-GR" b="1" smtClean="0">
                <a:solidFill>
                  <a:srgbClr val="FFFF05"/>
                </a:solidFill>
              </a:rPr>
              <a:t>Μεφεδρόνη: δράση στον εγκέφαλο</a:t>
            </a:r>
          </a:p>
        </p:txBody>
      </p:sp>
      <p:sp>
        <p:nvSpPr>
          <p:cNvPr id="15462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Char char="v"/>
            </a:pPr>
            <a:r>
              <a:rPr lang="el-GR" altLang="el-GR" smtClean="0">
                <a:solidFill>
                  <a:srgbClr val="FFFF05"/>
                </a:solidFill>
              </a:rPr>
              <a:t>Δράση παρόμοια με αμφεταμίνες (ζάλη, πονοκέφαλο, σπασμοί) </a:t>
            </a:r>
          </a:p>
          <a:p>
            <a:pPr eaLnBrk="1" hangingPunct="1">
              <a:lnSpc>
                <a:spcPct val="80000"/>
              </a:lnSpc>
              <a:buFont typeface="Wingdings" panose="05000000000000000000" pitchFamily="2" charset="2"/>
              <a:buChar char="v"/>
            </a:pPr>
            <a:endParaRPr lang="en-US" altLang="el-GR" smtClean="0">
              <a:solidFill>
                <a:srgbClr val="FFFF05"/>
              </a:solidFill>
            </a:endParaRPr>
          </a:p>
          <a:p>
            <a:pPr eaLnBrk="1" hangingPunct="1">
              <a:lnSpc>
                <a:spcPct val="80000"/>
              </a:lnSpc>
              <a:buFont typeface="Wingdings" panose="05000000000000000000" pitchFamily="2" charset="2"/>
              <a:buChar char="v"/>
            </a:pPr>
            <a:r>
              <a:rPr lang="el-GR" altLang="el-GR" smtClean="0">
                <a:solidFill>
                  <a:srgbClr val="FFFF05"/>
                </a:solidFill>
              </a:rPr>
              <a:t>Εγκεφαλικό επεισόδιο (σπασμό στα αγγεία του εγκεφάλου ή αγγειίτιδα) </a:t>
            </a:r>
          </a:p>
          <a:p>
            <a:pPr eaLnBrk="1" hangingPunct="1">
              <a:lnSpc>
                <a:spcPct val="80000"/>
              </a:lnSpc>
              <a:buFont typeface="Wingdings" panose="05000000000000000000" pitchFamily="2" charset="2"/>
              <a:buChar char="v"/>
            </a:pPr>
            <a:endParaRPr lang="el-GR" altLang="el-GR" smtClean="0">
              <a:solidFill>
                <a:srgbClr val="FFFF05"/>
              </a:solidFill>
            </a:endParaRPr>
          </a:p>
          <a:p>
            <a:pPr eaLnBrk="1" hangingPunct="1">
              <a:lnSpc>
                <a:spcPct val="80000"/>
              </a:lnSpc>
              <a:buFont typeface="Wingdings" panose="05000000000000000000" pitchFamily="2" charset="2"/>
              <a:buChar char="v"/>
            </a:pPr>
            <a:r>
              <a:rPr lang="el-GR" altLang="el-GR" smtClean="0">
                <a:solidFill>
                  <a:srgbClr val="FFFF05"/>
                </a:solidFill>
              </a:rPr>
              <a:t>Συνήθως οφείλονται σε μεγάλες δόσεις και συνεχή χρήση αλλά μπορεί να συμβούν και με μικρές δόσεις</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l-GR" smtClean="0"/>
              <a:t>Γ.Α. Αλεβιζόπουλος</a:t>
            </a:r>
            <a:endParaRPr lang="en-US"/>
          </a:p>
        </p:txBody>
      </p:sp>
      <p:pic>
        <p:nvPicPr>
          <p:cNvPr id="3074" name="Picture 2" descr="http://2.bp.blogspot.com/-6ePY8Ag8jDw/UPnK08I4eMI/AAAAAAAACks/nWTlAlSwYn8/s160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548680"/>
            <a:ext cx="7776864" cy="5832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7540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l-GR" altLang="el-GR" sz="5400" b="1" smtClean="0">
                <a:solidFill>
                  <a:srgbClr val="FFFF00"/>
                </a:solidFill>
              </a:rPr>
              <a:t>Δατούρα</a:t>
            </a:r>
          </a:p>
        </p:txBody>
      </p:sp>
      <p:sp>
        <p:nvSpPr>
          <p:cNvPr id="118787" name="Rectangle 3"/>
          <p:cNvSpPr>
            <a:spLocks noGrp="1" noChangeArrowheads="1"/>
          </p:cNvSpPr>
          <p:nvPr>
            <p:ph type="body" idx="1"/>
          </p:nvPr>
        </p:nvSpPr>
        <p:spPr/>
        <p:txBody>
          <a:bodyPr/>
          <a:lstStyle/>
          <a:p>
            <a:pPr marL="0" indent="0" eaLnBrk="1" hangingPunct="1">
              <a:lnSpc>
                <a:spcPct val="80000"/>
              </a:lnSpc>
              <a:buFont typeface="Wingdings" panose="05000000000000000000" pitchFamily="2" charset="2"/>
              <a:buNone/>
            </a:pPr>
            <a:r>
              <a:rPr lang="el-GR" altLang="el-GR" sz="2800" smtClean="0">
                <a:solidFill>
                  <a:srgbClr val="FFFF05"/>
                </a:solidFill>
              </a:rPr>
              <a:t>Kαι αυτό το φυτό συνδέεται με αρχαίες δοξασίες Ευρωπαίων παγανιστών και Ασιατών σαμάνων, καθώς όλα τα μέρη του φυτού πλην των φύλλων, (κλαδιά, ρίζες, καρποί και σπόροι), περιέχουν δραστικά χημικά ιδιαιτέρως παραισθησιογόνα. Εκτός των παραισθήσεων, καταγράφονται ταραχή, έντονη ναυτία, διαστολή της κόρης των ματιών, κακή εστίαση στην όραση, ταχυπαλμία, αποπροσανατολισμός, απώλεια μνήμης, απώλεια χρόνου, ντελίριο, ευαισθησία στο φως και στον θόρυβο</a:t>
            </a:r>
          </a:p>
          <a:p>
            <a:pPr marL="0" indent="0" eaLnBrk="1" hangingPunct="1">
              <a:lnSpc>
                <a:spcPct val="80000"/>
              </a:lnSpc>
              <a:buFont typeface="Wingdings" panose="05000000000000000000" pitchFamily="2" charset="2"/>
              <a:buNone/>
            </a:pPr>
            <a:r>
              <a:rPr lang="el-GR" altLang="el-GR" sz="2800" smtClean="0">
                <a:solidFill>
                  <a:srgbClr val="FF0000"/>
                </a:solidFill>
              </a:rPr>
              <a:t>Συχνά τα παραισθησιογόνα ταξίδια της Δατούρας επιφέρουν καρδιακή ανακοπή</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Daturastramoniumflow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1371600"/>
            <a:ext cx="4286250"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811" name="Picture 7" descr="381Datur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429000"/>
            <a:ext cx="4214813" cy="302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a:spcBef>
                <a:spcPct val="0"/>
              </a:spcBef>
              <a:buFontTx/>
              <a:buNone/>
            </a:pPr>
            <a:r>
              <a:rPr lang="el-GR" altLang="el-GR" sz="1400" smtClean="0"/>
              <a:t>Γ.Α. Αλεβιζόπουλος</a:t>
            </a:r>
          </a:p>
        </p:txBody>
      </p:sp>
      <p:sp>
        <p:nvSpPr>
          <p:cNvPr id="172035" name="Rectangle 2"/>
          <p:cNvSpPr>
            <a:spLocks noGrp="1" noChangeArrowheads="1"/>
          </p:cNvSpPr>
          <p:nvPr>
            <p:ph type="body" idx="1"/>
          </p:nvPr>
        </p:nvSpPr>
        <p:spPr>
          <a:xfrm>
            <a:off x="304800" y="2057400"/>
            <a:ext cx="8610600" cy="3962400"/>
          </a:xfrm>
        </p:spPr>
        <p:txBody>
          <a:bodyPr/>
          <a:lstStyle/>
          <a:p>
            <a:pPr eaLnBrk="1" hangingPunct="1"/>
            <a:r>
              <a:rPr lang="en-US" altLang="el-GR" sz="2800" smtClean="0"/>
              <a:t>Anabolic steroids</a:t>
            </a:r>
          </a:p>
          <a:p>
            <a:pPr lvl="1" eaLnBrk="1" hangingPunct="1"/>
            <a:r>
              <a:rPr lang="en-US" altLang="el-GR" smtClean="0"/>
              <a:t>P.O.				</a:t>
            </a:r>
            <a:r>
              <a:rPr lang="el-GR" altLang="el-GR" smtClean="0"/>
              <a:t>     		</a:t>
            </a:r>
            <a:r>
              <a:rPr lang="en-US" altLang="el-GR" smtClean="0"/>
              <a:t>4 week	</a:t>
            </a:r>
          </a:p>
          <a:p>
            <a:pPr lvl="1" eaLnBrk="1" hangingPunct="1"/>
            <a:r>
              <a:rPr lang="en-US" altLang="el-GR" smtClean="0"/>
              <a:t>I.M.				</a:t>
            </a:r>
            <a:r>
              <a:rPr lang="el-GR" altLang="el-GR" smtClean="0"/>
              <a:t>		</a:t>
            </a:r>
            <a:r>
              <a:rPr lang="en-US" altLang="el-GR" smtClean="0"/>
              <a:t>6 weeks</a:t>
            </a:r>
          </a:p>
          <a:p>
            <a:pPr eaLnBrk="1" hangingPunct="1"/>
            <a:r>
              <a:rPr lang="en-US" altLang="el-GR" sz="2800" smtClean="0"/>
              <a:t>Amphetamines/methamphetamines</a:t>
            </a:r>
            <a:r>
              <a:rPr lang="el-GR" altLang="el-GR" sz="2800" smtClean="0"/>
              <a:t>        </a:t>
            </a:r>
            <a:r>
              <a:rPr lang="en-US" altLang="el-GR" sz="2800" smtClean="0"/>
              <a:t>&lt; 48 hours</a:t>
            </a:r>
            <a:r>
              <a:rPr lang="el-GR" altLang="el-GR" sz="2800" smtClean="0"/>
              <a:t> </a:t>
            </a:r>
          </a:p>
          <a:p>
            <a:pPr eaLnBrk="1" hangingPunct="1"/>
            <a:r>
              <a:rPr lang="en-US" altLang="el-GR" sz="2800" smtClean="0"/>
              <a:t>Barbiturates</a:t>
            </a:r>
          </a:p>
          <a:p>
            <a:pPr lvl="1" eaLnBrk="1" hangingPunct="1"/>
            <a:r>
              <a:rPr lang="en-US" altLang="el-GR" smtClean="0"/>
              <a:t>Short acting			</a:t>
            </a:r>
            <a:r>
              <a:rPr lang="el-GR" altLang="el-GR" smtClean="0"/>
              <a:t>		</a:t>
            </a:r>
            <a:r>
              <a:rPr lang="en-US" altLang="el-GR" smtClean="0"/>
              <a:t>24 hours</a:t>
            </a:r>
          </a:p>
          <a:p>
            <a:pPr lvl="1" eaLnBrk="1" hangingPunct="1"/>
            <a:r>
              <a:rPr lang="en-US" altLang="el-GR" smtClean="0"/>
              <a:t>Long acting			</a:t>
            </a:r>
            <a:r>
              <a:rPr lang="el-GR" altLang="el-GR" smtClean="0"/>
              <a:t>		</a:t>
            </a:r>
            <a:r>
              <a:rPr lang="en-US" altLang="el-GR" smtClean="0"/>
              <a:t>2-3</a:t>
            </a:r>
            <a:r>
              <a:rPr lang="el-GR" altLang="el-GR" smtClean="0"/>
              <a:t> </a:t>
            </a:r>
            <a:r>
              <a:rPr lang="en-US" altLang="el-GR" smtClean="0"/>
              <a:t>weeks</a:t>
            </a:r>
          </a:p>
        </p:txBody>
      </p:sp>
      <p:sp>
        <p:nvSpPr>
          <p:cNvPr id="172036" name="Rectangle 3"/>
          <p:cNvSpPr>
            <a:spLocks noGrp="1" noChangeArrowheads="1"/>
          </p:cNvSpPr>
          <p:nvPr>
            <p:ph type="title"/>
          </p:nvPr>
        </p:nvSpPr>
        <p:spPr>
          <a:xfrm>
            <a:off x="152400" y="304800"/>
            <a:ext cx="8991600" cy="1143000"/>
          </a:xfrm>
          <a:noFill/>
        </p:spPr>
        <p:txBody>
          <a:bodyPr lIns="92075" tIns="46038" rIns="92075" bIns="46038"/>
          <a:lstStyle/>
          <a:p>
            <a:pPr eaLnBrk="1" hangingPunct="1"/>
            <a:r>
              <a:rPr lang="el-GR" altLang="el-GR" sz="4000" b="1" smtClean="0"/>
              <a:t>Περίοδος Ανίχνευσης Ψυχοδραστικών Ουσιών Στα Ούρα</a:t>
            </a:r>
            <a:endParaRPr lang="en-US" altLang="el-GR" sz="4000" b="1"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357298"/>
            <a:ext cx="8929718" cy="4339650"/>
          </a:xfrm>
          <a:prstGeom prst="rect">
            <a:avLst/>
          </a:prstGeom>
        </p:spPr>
        <p:txBody>
          <a:bodyPr wrap="square">
            <a:spAutoFit/>
          </a:bodyPr>
          <a:lstStyle/>
          <a:p>
            <a:pPr algn="ctr"/>
            <a:r>
              <a:rPr lang="en-GB" sz="3600" b="1" dirty="0" smtClean="0">
                <a:latin typeface="+mj-lt"/>
              </a:rPr>
              <a:t>DISCLAIMER!</a:t>
            </a:r>
          </a:p>
          <a:p>
            <a:endParaRPr lang="en-GB" dirty="0" smtClean="0"/>
          </a:p>
          <a:p>
            <a:r>
              <a:rPr lang="en-GB" dirty="0" smtClean="0">
                <a:latin typeface="+mj-lt"/>
              </a:rPr>
              <a:t>Presentations are intended for educational purposes only and do not replace independent professional judgment. Statements of fact and opinions expressed are those of the speakers individually and, unless</a:t>
            </a:r>
          </a:p>
          <a:p>
            <a:r>
              <a:rPr lang="en-GB" dirty="0" smtClean="0">
                <a:latin typeface="+mj-lt"/>
              </a:rPr>
              <a:t>expressly stated to the contrary, are not the opinion or position of </a:t>
            </a:r>
            <a:r>
              <a:rPr lang="en-US" dirty="0" smtClean="0">
                <a:latin typeface="+mj-lt"/>
              </a:rPr>
              <a:t>Eli Lilly</a:t>
            </a:r>
            <a:r>
              <a:rPr lang="en-GB" dirty="0" smtClean="0">
                <a:latin typeface="+mj-lt"/>
              </a:rPr>
              <a:t>.</a:t>
            </a:r>
          </a:p>
          <a:p>
            <a:endParaRPr lang="en-GB" dirty="0" smtClean="0">
              <a:latin typeface="+mj-lt"/>
            </a:endParaRPr>
          </a:p>
          <a:p>
            <a:r>
              <a:rPr lang="en-GB" dirty="0" smtClean="0">
                <a:latin typeface="+mj-lt"/>
              </a:rPr>
              <a:t>Eli Lilly does not endorse or approve, and assumes no responsibility for, the content, accuracy or completeness of the information presented.</a:t>
            </a:r>
            <a:endParaRPr lang="en-GB" dirty="0">
              <a:latin typeface="+mj-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a:spcBef>
                <a:spcPct val="0"/>
              </a:spcBef>
              <a:buFontTx/>
              <a:buNone/>
            </a:pPr>
            <a:r>
              <a:rPr lang="el-GR" altLang="el-GR" sz="1400" smtClean="0"/>
              <a:t>Γ.Α. Αλεβιζόπουλος</a:t>
            </a:r>
          </a:p>
        </p:txBody>
      </p:sp>
      <p:sp>
        <p:nvSpPr>
          <p:cNvPr id="174083" name="Rectangle 2"/>
          <p:cNvSpPr>
            <a:spLocks noGrp="1" noChangeArrowheads="1"/>
          </p:cNvSpPr>
          <p:nvPr>
            <p:ph type="body" idx="1"/>
          </p:nvPr>
        </p:nvSpPr>
        <p:spPr>
          <a:xfrm>
            <a:off x="1219200" y="2286000"/>
            <a:ext cx="6637338" cy="3429000"/>
          </a:xfrm>
        </p:spPr>
        <p:txBody>
          <a:bodyPr/>
          <a:lstStyle/>
          <a:p>
            <a:pPr eaLnBrk="1" hangingPunct="1">
              <a:lnSpc>
                <a:spcPct val="90000"/>
              </a:lnSpc>
            </a:pPr>
            <a:r>
              <a:rPr lang="en-US" altLang="el-GR" sz="2800" smtClean="0"/>
              <a:t>Cocaine metabolites		2-4 days</a:t>
            </a:r>
          </a:p>
          <a:p>
            <a:pPr eaLnBrk="1" hangingPunct="1">
              <a:lnSpc>
                <a:spcPct val="90000"/>
              </a:lnSpc>
            </a:pPr>
            <a:r>
              <a:rPr lang="en-US" altLang="el-GR" sz="2800" smtClean="0"/>
              <a:t>Inhalants or LSD		undetectable</a:t>
            </a:r>
          </a:p>
          <a:p>
            <a:pPr eaLnBrk="1" hangingPunct="1">
              <a:lnSpc>
                <a:spcPct val="90000"/>
              </a:lnSpc>
            </a:pPr>
            <a:r>
              <a:rPr lang="en-US" altLang="el-GR" sz="2800" smtClean="0"/>
              <a:t>Marijuana			</a:t>
            </a:r>
            <a:r>
              <a:rPr lang="el-GR" altLang="el-GR" sz="2800" smtClean="0"/>
              <a:t>          </a:t>
            </a:r>
            <a:r>
              <a:rPr lang="en-US" altLang="el-GR" sz="2800" smtClean="0"/>
              <a:t>3-30 days</a:t>
            </a:r>
          </a:p>
          <a:p>
            <a:pPr eaLnBrk="1" hangingPunct="1">
              <a:lnSpc>
                <a:spcPct val="90000"/>
              </a:lnSpc>
            </a:pPr>
            <a:r>
              <a:rPr lang="en-US" altLang="el-GR" sz="2800" smtClean="0"/>
              <a:t>Methadone			3 days</a:t>
            </a:r>
          </a:p>
          <a:p>
            <a:pPr eaLnBrk="1" hangingPunct="1">
              <a:lnSpc>
                <a:spcPct val="90000"/>
              </a:lnSpc>
            </a:pPr>
            <a:r>
              <a:rPr lang="en-US" altLang="el-GR" sz="2800" smtClean="0"/>
              <a:t>Opiates				2 days</a:t>
            </a:r>
          </a:p>
          <a:p>
            <a:pPr eaLnBrk="1" hangingPunct="1">
              <a:lnSpc>
                <a:spcPct val="90000"/>
              </a:lnSpc>
            </a:pPr>
            <a:r>
              <a:rPr lang="en-US" altLang="el-GR" sz="2800" smtClean="0"/>
              <a:t>Phencyclidine			1 week</a:t>
            </a:r>
            <a:br>
              <a:rPr lang="en-US" altLang="el-GR" sz="2800" smtClean="0"/>
            </a:br>
            <a:r>
              <a:rPr lang="en-US" altLang="el-GR" sz="2800" b="1" smtClean="0"/>
              <a:t>	</a:t>
            </a:r>
          </a:p>
        </p:txBody>
      </p:sp>
      <p:sp>
        <p:nvSpPr>
          <p:cNvPr id="174084" name="Rectangle 3"/>
          <p:cNvSpPr>
            <a:spLocks noGrp="1" noChangeArrowheads="1"/>
          </p:cNvSpPr>
          <p:nvPr>
            <p:ph type="title"/>
          </p:nvPr>
        </p:nvSpPr>
        <p:spPr>
          <a:xfrm>
            <a:off x="152400" y="685800"/>
            <a:ext cx="8991600" cy="1143000"/>
          </a:xfrm>
          <a:noFill/>
        </p:spPr>
        <p:txBody>
          <a:bodyPr lIns="92075" tIns="46038" rIns="92075" bIns="46038"/>
          <a:lstStyle/>
          <a:p>
            <a:pPr eaLnBrk="1" hangingPunct="1"/>
            <a:r>
              <a:rPr lang="el-GR" altLang="el-GR" sz="4000" b="1" smtClean="0"/>
              <a:t>Περίοδος Ανίχνευσης Ψυχοδραστικών Ουσιών Στα Ούρα</a:t>
            </a:r>
            <a:endParaRPr lang="en-US" altLang="el-GR" sz="4000" b="1"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rgbClr val="FFCC00"/>
                </a:solidFill>
                <a:latin typeface="Times New Roman" panose="02020603050405020304" pitchFamily="18" charset="0"/>
              </a:defRPr>
            </a:lvl1pPr>
            <a:lvl2pPr marL="742950" indent="-285750">
              <a:spcBef>
                <a:spcPct val="20000"/>
              </a:spcBef>
              <a:buChar char="–"/>
              <a:defRPr sz="2800">
                <a:solidFill>
                  <a:srgbClr val="FFCC00"/>
                </a:solidFill>
                <a:latin typeface="Times New Roman" panose="02020603050405020304" pitchFamily="18" charset="0"/>
              </a:defRPr>
            </a:lvl2pPr>
            <a:lvl3pPr marL="1143000" indent="-228600">
              <a:spcBef>
                <a:spcPct val="20000"/>
              </a:spcBef>
              <a:buChar char="•"/>
              <a:defRPr sz="2400">
                <a:solidFill>
                  <a:srgbClr val="FFCC00"/>
                </a:solidFill>
                <a:latin typeface="Times New Roman" panose="02020603050405020304" pitchFamily="18" charset="0"/>
              </a:defRPr>
            </a:lvl3pPr>
            <a:lvl4pPr marL="1600200" indent="-228600">
              <a:spcBef>
                <a:spcPct val="20000"/>
              </a:spcBef>
              <a:buChar char="–"/>
              <a:defRPr sz="2000">
                <a:solidFill>
                  <a:srgbClr val="FFCC00"/>
                </a:solidFill>
                <a:latin typeface="Times New Roman" panose="02020603050405020304" pitchFamily="18" charset="0"/>
              </a:defRPr>
            </a:lvl4pPr>
            <a:lvl5pPr marL="2057400" indent="-228600">
              <a:spcBef>
                <a:spcPct val="20000"/>
              </a:spcBef>
              <a:buChar char="»"/>
              <a:defRPr sz="2000">
                <a:solidFill>
                  <a:srgbClr val="FFCC00"/>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FFCC00"/>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FFCC00"/>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FFCC00"/>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FFCC00"/>
                </a:solidFill>
                <a:latin typeface="Times New Roman" panose="02020603050405020304" pitchFamily="18" charset="0"/>
              </a:defRPr>
            </a:lvl9pPr>
          </a:lstStyle>
          <a:p>
            <a:pPr>
              <a:spcBef>
                <a:spcPct val="0"/>
              </a:spcBef>
              <a:buFontTx/>
              <a:buNone/>
            </a:pPr>
            <a:r>
              <a:rPr lang="el-GR" altLang="el-GR" sz="1400" smtClean="0"/>
              <a:t>Γ.Α. Αλεβιζόπουλος</a:t>
            </a:r>
          </a:p>
        </p:txBody>
      </p:sp>
      <p:sp>
        <p:nvSpPr>
          <p:cNvPr id="176131" name="Rectangle 2"/>
          <p:cNvSpPr>
            <a:spLocks noGrp="1" noChangeArrowheads="1"/>
          </p:cNvSpPr>
          <p:nvPr>
            <p:ph type="title"/>
          </p:nvPr>
        </p:nvSpPr>
        <p:spPr/>
        <p:txBody>
          <a:bodyPr/>
          <a:lstStyle/>
          <a:p>
            <a:pPr eaLnBrk="1" hangingPunct="1"/>
            <a:r>
              <a:rPr lang="el-GR" altLang="el-GR" smtClean="0"/>
              <a:t>Ψευδώς Θετικά Και Αρνητικά Αποτελέσματα</a:t>
            </a:r>
            <a:endParaRPr lang="en-US" altLang="el-GR" smtClean="0"/>
          </a:p>
        </p:txBody>
      </p:sp>
      <p:sp>
        <p:nvSpPr>
          <p:cNvPr id="176132" name="Rectangle 3"/>
          <p:cNvSpPr>
            <a:spLocks noGrp="1" noChangeArrowheads="1"/>
          </p:cNvSpPr>
          <p:nvPr>
            <p:ph type="body" idx="1"/>
          </p:nvPr>
        </p:nvSpPr>
        <p:spPr/>
        <p:txBody>
          <a:bodyPr/>
          <a:lstStyle/>
          <a:p>
            <a:pPr eaLnBrk="1" hangingPunct="1"/>
            <a:r>
              <a:rPr lang="el-GR" altLang="el-GR" smtClean="0"/>
              <a:t>Κωδεϊνη</a:t>
            </a:r>
            <a:r>
              <a:rPr lang="el-GR" altLang="el-GR" smtClean="0">
                <a:sym typeface="Symbol" panose="05050102010706020507" pitchFamily="18" charset="2"/>
              </a:rPr>
              <a:t> 6ώρες γλυκουρονίδιο της 6-κωδεϊνης  + για οπιοειδή 2-4 ημέρες</a:t>
            </a:r>
          </a:p>
          <a:p>
            <a:pPr eaLnBrk="1" hangingPunct="1"/>
            <a:r>
              <a:rPr lang="en-US" altLang="el-GR" smtClean="0">
                <a:sym typeface="Symbol" panose="05050102010706020507" pitchFamily="18" charset="2"/>
              </a:rPr>
              <a:t>Poppy seeds</a:t>
            </a:r>
            <a:r>
              <a:rPr lang="el-GR" altLang="el-GR" smtClean="0">
                <a:sym typeface="Symbol" panose="05050102010706020507" pitchFamily="18" charset="2"/>
              </a:rPr>
              <a:t></a:t>
            </a:r>
            <a:r>
              <a:rPr lang="en-US" altLang="el-GR" smtClean="0">
                <a:sym typeface="Symbol" panose="05050102010706020507" pitchFamily="18" charset="2"/>
              </a:rPr>
              <a:t> + </a:t>
            </a:r>
            <a:r>
              <a:rPr lang="el-GR" altLang="el-GR" smtClean="0">
                <a:sym typeface="Symbol" panose="05050102010706020507" pitchFamily="18" charset="2"/>
              </a:rPr>
              <a:t>για</a:t>
            </a:r>
            <a:r>
              <a:rPr lang="en-US" altLang="el-GR" smtClean="0">
                <a:sym typeface="Symbol" panose="05050102010706020507" pitchFamily="18" charset="2"/>
              </a:rPr>
              <a:t> </a:t>
            </a:r>
            <a:r>
              <a:rPr lang="el-GR" altLang="el-GR" smtClean="0">
                <a:sym typeface="Symbol" panose="05050102010706020507" pitchFamily="18" charset="2"/>
              </a:rPr>
              <a:t>οπιοειδή 2-4 ημέρες</a:t>
            </a:r>
          </a:p>
          <a:p>
            <a:pPr eaLnBrk="1" hangingPunct="1"/>
            <a:r>
              <a:rPr lang="el-GR" altLang="el-GR" smtClean="0">
                <a:sym typeface="Symbol" panose="05050102010706020507" pitchFamily="18" charset="2"/>
              </a:rPr>
              <a:t>Έλαιο κανναβόσπορων + κανναβινοειδή</a:t>
            </a:r>
          </a:p>
          <a:p>
            <a:pPr eaLnBrk="1" hangingPunct="1"/>
            <a:r>
              <a:rPr lang="el-GR" altLang="el-GR" smtClean="0">
                <a:sym typeface="Symbol" panose="05050102010706020507" pitchFamily="18" charset="2"/>
              </a:rPr>
              <a:t>Παθητική εισπνοή ανέφικτη η διάκριση</a:t>
            </a:r>
          </a:p>
          <a:p>
            <a:pPr eaLnBrk="1" hangingPunct="1"/>
            <a:r>
              <a:rPr lang="el-GR" altLang="el-GR" smtClean="0">
                <a:sym typeface="Symbol" panose="05050102010706020507" pitchFamily="18" charset="2"/>
              </a:rPr>
              <a:t>Ψευδώς αρνητικά </a:t>
            </a:r>
            <a:r>
              <a:rPr lang="el-GR" altLang="el-GR" smtClean="0"/>
              <a:t> παρέμβαση στο δείγμα </a:t>
            </a:r>
            <a:endParaRPr lang="en-US" altLang="el-GR"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772816"/>
            <a:ext cx="7772400" cy="1143000"/>
          </a:xfrm>
        </p:spPr>
        <p:txBody>
          <a:bodyPr/>
          <a:lstStyle/>
          <a:p>
            <a:r>
              <a:rPr lang="el-GR" dirty="0" smtClean="0"/>
              <a:t>Σε όλα τα επείγοντα προσοχή στις χορηγήσεις και την υπέρβαση των δόσεων</a:t>
            </a:r>
            <a:endParaRPr lang="el-GR" dirty="0"/>
          </a:p>
        </p:txBody>
      </p:sp>
      <p:sp>
        <p:nvSpPr>
          <p:cNvPr id="4" name="Footer Placeholder 3"/>
          <p:cNvSpPr>
            <a:spLocks noGrp="1"/>
          </p:cNvSpPr>
          <p:nvPr>
            <p:ph type="ftr" sz="quarter" idx="11"/>
          </p:nvPr>
        </p:nvSpPr>
        <p:spPr/>
        <p:txBody>
          <a:bodyPr/>
          <a:lstStyle/>
          <a:p>
            <a:r>
              <a:rPr lang="el-GR" smtClean="0"/>
              <a:t>Γ.Α. Αλεβιζόπουλος</a:t>
            </a:r>
            <a:endParaRPr lang="en-US"/>
          </a:p>
        </p:txBody>
      </p:sp>
    </p:spTree>
    <p:extLst>
      <p:ext uri="{BB962C8B-B14F-4D97-AF65-F5344CB8AC3E}">
        <p14:creationId xmlns:p14="http://schemas.microsoft.com/office/powerpoint/2010/main" xmlns="" val="21131584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p:cNvPicPr>
            <a:picLocks noChangeAspect="1" noChangeArrowheads="1"/>
          </p:cNvPicPr>
          <p:nvPr/>
        </p:nvPicPr>
        <p:blipFill>
          <a:blip r:embed="rId3" cstate="print"/>
          <a:srcRect/>
          <a:stretch>
            <a:fillRect/>
          </a:stretch>
        </p:blipFill>
        <p:spPr bwMode="auto">
          <a:xfrm>
            <a:off x="0" y="2409825"/>
            <a:ext cx="9144000" cy="4448175"/>
          </a:xfrm>
          <a:prstGeom prst="rect">
            <a:avLst/>
          </a:prstGeom>
          <a:noFill/>
          <a:ln w="9525">
            <a:noFill/>
            <a:miter lim="800000"/>
            <a:headEnd/>
            <a:tailEnd/>
          </a:ln>
        </p:spPr>
      </p:pic>
      <p:sp>
        <p:nvSpPr>
          <p:cNvPr id="176130" name="Rectangle 4"/>
          <p:cNvSpPr>
            <a:spLocks noGrp="1" noRot="1" noChangeArrowheads="1"/>
          </p:cNvSpPr>
          <p:nvPr>
            <p:ph type="title"/>
          </p:nvPr>
        </p:nvSpPr>
        <p:spPr/>
        <p:txBody>
          <a:bodyPr/>
          <a:lstStyle/>
          <a:p>
            <a:r>
              <a:rPr lang="el-GR" sz="4000" b="0" smtClean="0">
                <a:effectLst/>
              </a:rPr>
              <a:t>Προφίλ υποδοχέων αντιψυχωτικών</a:t>
            </a:r>
            <a:endParaRPr lang="en-GB" sz="4000" b="0" smtClean="0">
              <a:effectLs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Συσχέτιση δόσης δράσης</a:t>
            </a:r>
            <a:endParaRPr lang="el-GR" dirty="0"/>
          </a:p>
        </p:txBody>
      </p:sp>
      <p:pic>
        <p:nvPicPr>
          <p:cNvPr id="3" name="Picture 4"/>
          <p:cNvPicPr>
            <a:picLocks noChangeAspect="1" noChangeArrowheads="1"/>
          </p:cNvPicPr>
          <p:nvPr/>
        </p:nvPicPr>
        <p:blipFill>
          <a:blip r:embed="rId3" cstate="print"/>
          <a:srcRect/>
          <a:stretch>
            <a:fillRect/>
          </a:stretch>
        </p:blipFill>
        <p:spPr bwMode="auto">
          <a:xfrm>
            <a:off x="-1" y="1628800"/>
            <a:ext cx="4692681" cy="3514622"/>
          </a:xfrm>
          <a:prstGeom prst="rect">
            <a:avLst/>
          </a:prstGeom>
          <a:noFill/>
          <a:ln w="9525">
            <a:noFill/>
            <a:miter lim="800000"/>
            <a:headEnd/>
            <a:tailEnd/>
          </a:ln>
          <a:effectLst/>
        </p:spPr>
      </p:pic>
      <p:sp>
        <p:nvSpPr>
          <p:cNvPr id="4" name="TextBox 3"/>
          <p:cNvSpPr txBox="1"/>
          <p:nvPr/>
        </p:nvSpPr>
        <p:spPr>
          <a:xfrm>
            <a:off x="2483768" y="2924944"/>
            <a:ext cx="643318" cy="369332"/>
          </a:xfrm>
          <a:prstGeom prst="rect">
            <a:avLst/>
          </a:prstGeom>
          <a:noFill/>
        </p:spPr>
        <p:txBody>
          <a:bodyPr wrap="none" rtlCol="0">
            <a:spAutoFit/>
          </a:bodyPr>
          <a:lstStyle/>
          <a:p>
            <a:r>
              <a:rPr lang="en-US" dirty="0" smtClean="0">
                <a:solidFill>
                  <a:schemeClr val="bg2"/>
                </a:solidFill>
              </a:rPr>
              <a:t>-Like</a:t>
            </a:r>
            <a:endParaRPr lang="el-GR" dirty="0">
              <a:solidFill>
                <a:schemeClr val="bg2"/>
              </a:solidFill>
            </a:endParaRPr>
          </a:p>
        </p:txBody>
      </p:sp>
      <p:pic>
        <p:nvPicPr>
          <p:cNvPr id="1026" name="Picture 2"/>
          <p:cNvPicPr>
            <a:picLocks noChangeAspect="1" noChangeArrowheads="1"/>
          </p:cNvPicPr>
          <p:nvPr/>
        </p:nvPicPr>
        <p:blipFill>
          <a:blip r:embed="rId4" cstate="print"/>
          <a:srcRect/>
          <a:stretch>
            <a:fillRect/>
          </a:stretch>
        </p:blipFill>
        <p:spPr bwMode="auto">
          <a:xfrm>
            <a:off x="4644008" y="1628800"/>
            <a:ext cx="4262856" cy="3525763"/>
          </a:xfrm>
          <a:prstGeom prst="rect">
            <a:avLst/>
          </a:prstGeom>
          <a:noFill/>
          <a:ln w="9525">
            <a:noFill/>
            <a:miter lim="800000"/>
            <a:headEnd/>
            <a:tailEnd/>
          </a:ln>
        </p:spPr>
      </p:pic>
      <p:sp>
        <p:nvSpPr>
          <p:cNvPr id="5" name="TextBox 4"/>
          <p:cNvSpPr txBox="1"/>
          <p:nvPr/>
        </p:nvSpPr>
        <p:spPr>
          <a:xfrm>
            <a:off x="6971360" y="2463279"/>
            <a:ext cx="2174624" cy="830997"/>
          </a:xfrm>
          <a:prstGeom prst="rect">
            <a:avLst/>
          </a:prstGeom>
          <a:solidFill>
            <a:srgbClr val="FF0000"/>
          </a:solidFill>
        </p:spPr>
        <p:txBody>
          <a:bodyPr wrap="square" rtlCol="0">
            <a:spAutoFit/>
          </a:bodyPr>
          <a:lstStyle/>
          <a:p>
            <a:r>
              <a:rPr lang="el-GR" dirty="0" smtClean="0"/>
              <a:t>Ορθοστατική Υπόταση</a:t>
            </a:r>
            <a:endParaRPr lang="el-GR" dirty="0"/>
          </a:p>
        </p:txBody>
      </p:sp>
      <p:sp>
        <p:nvSpPr>
          <p:cNvPr id="6" name="TextBox 5"/>
          <p:cNvSpPr txBox="1"/>
          <p:nvPr/>
        </p:nvSpPr>
        <p:spPr>
          <a:xfrm>
            <a:off x="4363829" y="2420888"/>
            <a:ext cx="2152387" cy="461665"/>
          </a:xfrm>
          <a:prstGeom prst="rect">
            <a:avLst/>
          </a:prstGeom>
          <a:solidFill>
            <a:srgbClr val="FF0000"/>
          </a:solidFill>
        </p:spPr>
        <p:txBody>
          <a:bodyPr wrap="square" rtlCol="0">
            <a:spAutoFit/>
          </a:bodyPr>
          <a:lstStyle/>
          <a:p>
            <a:r>
              <a:rPr lang="el-GR" dirty="0" smtClean="0"/>
              <a:t>Ναρκοληψία</a:t>
            </a:r>
            <a:endParaRPr lang="el-GR" dirty="0"/>
          </a:p>
        </p:txBody>
      </p:sp>
      <p:sp>
        <p:nvSpPr>
          <p:cNvPr id="7" name="TextBox 6"/>
          <p:cNvSpPr txBox="1"/>
          <p:nvPr/>
        </p:nvSpPr>
        <p:spPr>
          <a:xfrm>
            <a:off x="3923928" y="3861048"/>
            <a:ext cx="2232248" cy="461665"/>
          </a:xfrm>
          <a:prstGeom prst="rect">
            <a:avLst/>
          </a:prstGeom>
          <a:solidFill>
            <a:srgbClr val="FF0000"/>
          </a:solidFill>
        </p:spPr>
        <p:txBody>
          <a:bodyPr wrap="square" rtlCol="0">
            <a:spAutoFit/>
          </a:bodyPr>
          <a:lstStyle/>
          <a:p>
            <a:r>
              <a:rPr lang="el-GR" dirty="0" err="1" smtClean="0"/>
              <a:t>Βρογχόσπασμο</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Πρώτες βοήθειες στην ιατρική</a:t>
            </a:r>
            <a:endParaRPr lang="el-GR" dirty="0"/>
          </a:p>
        </p:txBody>
      </p:sp>
      <p:sp>
        <p:nvSpPr>
          <p:cNvPr id="4" name="Content Placeholder 3"/>
          <p:cNvSpPr>
            <a:spLocks noGrp="1"/>
          </p:cNvSpPr>
          <p:nvPr>
            <p:ph idx="1"/>
          </p:nvPr>
        </p:nvSpPr>
        <p:spPr/>
        <p:txBody>
          <a:bodyPr/>
          <a:lstStyle/>
          <a:p>
            <a:pPr marL="514350" indent="-514350">
              <a:buFont typeface="+mj-lt"/>
              <a:buAutoNum type="arabicPeriod"/>
            </a:pPr>
            <a:r>
              <a:rPr lang="el-GR" dirty="0" smtClean="0"/>
              <a:t>Προτεραιότητες</a:t>
            </a:r>
          </a:p>
          <a:p>
            <a:pPr marL="514350" indent="-514350">
              <a:buFont typeface="+mj-lt"/>
              <a:buAutoNum type="arabicPeriod"/>
            </a:pPr>
            <a:r>
              <a:rPr lang="el-GR" dirty="0" smtClean="0"/>
              <a:t>Εκτίμηση και διάγνωση</a:t>
            </a:r>
          </a:p>
          <a:p>
            <a:pPr marL="514350" indent="-514350">
              <a:buFont typeface="+mj-lt"/>
              <a:buAutoNum type="arabicPeriod"/>
            </a:pPr>
            <a:r>
              <a:rPr lang="el-GR" dirty="0" smtClean="0"/>
              <a:t>Θεραπευτικό πλάνο</a:t>
            </a:r>
          </a:p>
          <a:p>
            <a:pPr marL="514350" indent="-514350">
              <a:buFont typeface="+mj-lt"/>
              <a:buAutoNum type="arabicPeriod"/>
            </a:pPr>
            <a:r>
              <a:rPr lang="el-GR" dirty="0" smtClean="0"/>
              <a:t>Ορθολογική διαχείριση υποδομής</a:t>
            </a:r>
          </a:p>
          <a:p>
            <a:pPr marL="514350" indent="-514350">
              <a:buFont typeface="+mj-lt"/>
              <a:buAutoNum type="arabicPeriod"/>
            </a:pPr>
            <a:r>
              <a:rPr lang="el-GR" dirty="0" smtClean="0"/>
              <a:t>Επικοινωνία</a:t>
            </a:r>
          </a:p>
          <a:p>
            <a:pPr marL="514350" indent="-514350">
              <a:buFont typeface="+mj-lt"/>
              <a:buAutoNum type="arabicPeriod"/>
            </a:pPr>
            <a:r>
              <a:rPr lang="el-GR" dirty="0" smtClean="0"/>
              <a:t>Δικονομία</a:t>
            </a:r>
          </a:p>
          <a:p>
            <a:pPr marL="514350" indent="-514350">
              <a:buFont typeface="+mj-lt"/>
              <a:buAutoNum type="arabicPeriod"/>
            </a:pPr>
            <a:endParaRPr lang="el-GR" dirty="0"/>
          </a:p>
        </p:txBody>
      </p:sp>
    </p:spTree>
    <p:extLst>
      <p:ext uri="{BB962C8B-B14F-4D97-AF65-F5344CB8AC3E}">
        <p14:creationId xmlns:p14="http://schemas.microsoft.com/office/powerpoint/2010/main" xmlns="" val="38897654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911578" y="266700"/>
            <a:ext cx="7621412" cy="723900"/>
          </a:xfrm>
        </p:spPr>
        <p:txBody>
          <a:bodyPr/>
          <a:lstStyle/>
          <a:p>
            <a:pPr>
              <a:defRPr/>
            </a:pPr>
            <a:r>
              <a:rPr lang="el-GR" sz="3600" dirty="0" smtClean="0"/>
              <a:t>Οξέα συμβάντα στο ψυχιατρικό ΤΕΠ</a:t>
            </a:r>
            <a:endParaRPr lang="en-US" sz="3600" dirty="0" smtClean="0"/>
          </a:p>
        </p:txBody>
      </p:sp>
      <p:sp>
        <p:nvSpPr>
          <p:cNvPr id="6147" name="Oval 3"/>
          <p:cNvSpPr>
            <a:spLocks noChangeArrowheads="1"/>
          </p:cNvSpPr>
          <p:nvPr/>
        </p:nvSpPr>
        <p:spPr bwMode="auto">
          <a:xfrm>
            <a:off x="0" y="2971800"/>
            <a:ext cx="2286000" cy="920750"/>
          </a:xfrm>
          <a:prstGeom prst="ellipse">
            <a:avLst/>
          </a:prstGeom>
          <a:noFill/>
          <a:ln w="9525" algn="ctr">
            <a:solidFill>
              <a:schemeClr val="bg1"/>
            </a:solidFill>
            <a:round/>
            <a:headEnd/>
            <a:tailEnd/>
          </a:ln>
        </p:spPr>
        <p:txBody>
          <a:bodyPr anchor="ctr"/>
          <a:lstStyle/>
          <a:p>
            <a:pPr algn="ctr" eaLnBrk="1" hangingPunct="1">
              <a:spcBef>
                <a:spcPct val="50000"/>
              </a:spcBef>
            </a:pPr>
            <a:r>
              <a:rPr lang="el-GR" sz="1400" dirty="0" smtClean="0">
                <a:solidFill>
                  <a:schemeClr val="bg1"/>
                </a:solidFill>
                <a:latin typeface="Arial" charset="0"/>
              </a:rPr>
              <a:t>Παρακολούθηση</a:t>
            </a:r>
            <a:endParaRPr lang="en-US" sz="1400" dirty="0">
              <a:solidFill>
                <a:schemeClr val="bg1"/>
              </a:solidFill>
              <a:latin typeface="Arial" charset="0"/>
            </a:endParaRPr>
          </a:p>
        </p:txBody>
      </p:sp>
      <p:grpSp>
        <p:nvGrpSpPr>
          <p:cNvPr id="2" name="Group 4"/>
          <p:cNvGrpSpPr>
            <a:grpSpLocks/>
          </p:cNvGrpSpPr>
          <p:nvPr/>
        </p:nvGrpSpPr>
        <p:grpSpPr bwMode="auto">
          <a:xfrm rot="-1701501">
            <a:off x="2048992" y="4175736"/>
            <a:ext cx="2118895" cy="1128330"/>
            <a:chOff x="1363" y="2878"/>
            <a:chExt cx="1104" cy="485"/>
          </a:xfrm>
        </p:grpSpPr>
        <p:sp>
          <p:nvSpPr>
            <p:cNvPr id="6173" name="Oval 5"/>
            <p:cNvSpPr>
              <a:spLocks noChangeArrowheads="1"/>
            </p:cNvSpPr>
            <p:nvPr/>
          </p:nvSpPr>
          <p:spPr bwMode="auto">
            <a:xfrm>
              <a:off x="1363" y="2878"/>
              <a:ext cx="1104" cy="409"/>
            </a:xfrm>
            <a:prstGeom prst="ellipse">
              <a:avLst/>
            </a:prstGeom>
            <a:noFill/>
            <a:ln w="9525" algn="ctr">
              <a:solidFill>
                <a:schemeClr val="bg1"/>
              </a:solidFill>
              <a:round/>
              <a:headEnd/>
              <a:tailEnd/>
            </a:ln>
          </p:spPr>
          <p:txBody>
            <a:bodyPr anchor="ctr">
              <a:spAutoFit/>
            </a:bodyPr>
            <a:lstStyle/>
            <a:p>
              <a:endParaRPr lang="es-ES"/>
            </a:p>
          </p:txBody>
        </p:sp>
        <p:sp>
          <p:nvSpPr>
            <p:cNvPr id="6174" name="Rectangle 6"/>
            <p:cNvSpPr>
              <a:spLocks noChangeArrowheads="1"/>
            </p:cNvSpPr>
            <p:nvPr/>
          </p:nvSpPr>
          <p:spPr bwMode="auto">
            <a:xfrm>
              <a:off x="1392" y="2898"/>
              <a:ext cx="1041" cy="465"/>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Σύντομη Γνωσιακή/Ψυχιατρική αξιολόγηση</a:t>
              </a:r>
              <a:endParaRPr lang="en-US" sz="1400" dirty="0">
                <a:solidFill>
                  <a:schemeClr val="bg1"/>
                </a:solidFill>
                <a:latin typeface="Arial" charset="0"/>
              </a:endParaRPr>
            </a:p>
          </p:txBody>
        </p:sp>
      </p:grpSp>
      <p:grpSp>
        <p:nvGrpSpPr>
          <p:cNvPr id="3" name="Group 7"/>
          <p:cNvGrpSpPr>
            <a:grpSpLocks/>
          </p:cNvGrpSpPr>
          <p:nvPr/>
        </p:nvGrpSpPr>
        <p:grpSpPr bwMode="auto">
          <a:xfrm>
            <a:off x="3733800" y="2189902"/>
            <a:ext cx="1676400" cy="649393"/>
            <a:chOff x="2069" y="2212"/>
            <a:chExt cx="1627" cy="472"/>
          </a:xfrm>
        </p:grpSpPr>
        <p:sp>
          <p:nvSpPr>
            <p:cNvPr id="6171" name="Oval 8"/>
            <p:cNvSpPr>
              <a:spLocks noChangeArrowheads="1"/>
            </p:cNvSpPr>
            <p:nvPr/>
          </p:nvSpPr>
          <p:spPr bwMode="auto">
            <a:xfrm>
              <a:off x="2069" y="2212"/>
              <a:ext cx="1627" cy="472"/>
            </a:xfrm>
            <a:prstGeom prst="ellipse">
              <a:avLst/>
            </a:prstGeom>
            <a:noFill/>
            <a:ln w="9525" algn="ctr">
              <a:solidFill>
                <a:schemeClr val="bg1"/>
              </a:solidFill>
              <a:round/>
              <a:headEnd/>
              <a:tailEnd/>
            </a:ln>
          </p:spPr>
          <p:txBody>
            <a:bodyPr anchor="ctr">
              <a:spAutoFit/>
            </a:bodyPr>
            <a:lstStyle/>
            <a:p>
              <a:endParaRPr lang="es-ES"/>
            </a:p>
          </p:txBody>
        </p:sp>
        <p:sp>
          <p:nvSpPr>
            <p:cNvPr id="6172" name="Rectangle 9"/>
            <p:cNvSpPr>
              <a:spLocks noChangeArrowheads="1"/>
            </p:cNvSpPr>
            <p:nvPr/>
          </p:nvSpPr>
          <p:spPr bwMode="auto">
            <a:xfrm>
              <a:off x="2112" y="2304"/>
              <a:ext cx="1536" cy="224"/>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Ζωτικά σημεία</a:t>
              </a:r>
              <a:endParaRPr lang="en-US" sz="1400" dirty="0">
                <a:solidFill>
                  <a:schemeClr val="bg1"/>
                </a:solidFill>
                <a:latin typeface="Arial" charset="0"/>
              </a:endParaRPr>
            </a:p>
          </p:txBody>
        </p:sp>
      </p:grpSp>
      <p:grpSp>
        <p:nvGrpSpPr>
          <p:cNvPr id="4" name="Group 10"/>
          <p:cNvGrpSpPr>
            <a:grpSpLocks/>
          </p:cNvGrpSpPr>
          <p:nvPr/>
        </p:nvGrpSpPr>
        <p:grpSpPr bwMode="auto">
          <a:xfrm rot="2550244">
            <a:off x="1873738" y="1942517"/>
            <a:ext cx="2302737" cy="1860807"/>
            <a:chOff x="2069" y="2171"/>
            <a:chExt cx="1627" cy="836"/>
          </a:xfrm>
        </p:grpSpPr>
        <p:sp>
          <p:nvSpPr>
            <p:cNvPr id="6169" name="Oval 11"/>
            <p:cNvSpPr>
              <a:spLocks noChangeArrowheads="1"/>
            </p:cNvSpPr>
            <p:nvPr/>
          </p:nvSpPr>
          <p:spPr bwMode="auto">
            <a:xfrm>
              <a:off x="2069" y="2192"/>
              <a:ext cx="1627" cy="511"/>
            </a:xfrm>
            <a:prstGeom prst="ellipse">
              <a:avLst/>
            </a:prstGeom>
            <a:noFill/>
            <a:ln w="9525" algn="ctr">
              <a:solidFill>
                <a:schemeClr val="bg1"/>
              </a:solidFill>
              <a:round/>
              <a:headEnd/>
              <a:tailEnd/>
            </a:ln>
          </p:spPr>
          <p:txBody>
            <a:bodyPr anchor="ctr">
              <a:spAutoFit/>
            </a:bodyPr>
            <a:lstStyle/>
            <a:p>
              <a:endParaRPr lang="es-ES"/>
            </a:p>
          </p:txBody>
        </p:sp>
        <p:sp>
          <p:nvSpPr>
            <p:cNvPr id="6170" name="Rectangle 12"/>
            <p:cNvSpPr>
              <a:spLocks noChangeArrowheads="1"/>
            </p:cNvSpPr>
            <p:nvPr/>
          </p:nvSpPr>
          <p:spPr bwMode="auto">
            <a:xfrm>
              <a:off x="2110" y="2171"/>
              <a:ext cx="1536" cy="836"/>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Εκτίμηση επικινδυνότητας</a:t>
              </a:r>
            </a:p>
            <a:p>
              <a:pPr algn="ctr" eaLnBrk="1" hangingPunct="1">
                <a:spcBef>
                  <a:spcPct val="50000"/>
                </a:spcBef>
              </a:pPr>
              <a:r>
                <a:rPr lang="el-GR" sz="1400" dirty="0" smtClean="0">
                  <a:solidFill>
                    <a:schemeClr val="bg1"/>
                  </a:solidFill>
                  <a:latin typeface="Arial" charset="0"/>
                </a:rPr>
                <a:t>(συμπεριλαμβάνονται όπλα)</a:t>
              </a:r>
              <a:endParaRPr lang="en-US" sz="1400" dirty="0">
                <a:solidFill>
                  <a:schemeClr val="bg1"/>
                </a:solidFill>
                <a:latin typeface="Arial" charset="0"/>
              </a:endParaRPr>
            </a:p>
          </p:txBody>
        </p:sp>
      </p:grpSp>
      <p:grpSp>
        <p:nvGrpSpPr>
          <p:cNvPr id="5" name="Group 13"/>
          <p:cNvGrpSpPr>
            <a:grpSpLocks/>
          </p:cNvGrpSpPr>
          <p:nvPr/>
        </p:nvGrpSpPr>
        <p:grpSpPr bwMode="auto">
          <a:xfrm rot="2185337">
            <a:off x="4647949" y="4628643"/>
            <a:ext cx="2286000" cy="649393"/>
            <a:chOff x="2069" y="2065"/>
            <a:chExt cx="1627" cy="767"/>
          </a:xfrm>
        </p:grpSpPr>
        <p:sp>
          <p:nvSpPr>
            <p:cNvPr id="6167" name="Oval 14"/>
            <p:cNvSpPr>
              <a:spLocks noChangeArrowheads="1"/>
            </p:cNvSpPr>
            <p:nvPr/>
          </p:nvSpPr>
          <p:spPr bwMode="auto">
            <a:xfrm>
              <a:off x="2069" y="2065"/>
              <a:ext cx="1627" cy="767"/>
            </a:xfrm>
            <a:prstGeom prst="ellipse">
              <a:avLst/>
            </a:prstGeom>
            <a:noFill/>
            <a:ln w="9525" algn="ctr">
              <a:solidFill>
                <a:schemeClr val="bg1"/>
              </a:solidFill>
              <a:round/>
              <a:headEnd/>
              <a:tailEnd/>
            </a:ln>
          </p:spPr>
          <p:txBody>
            <a:bodyPr anchor="ctr">
              <a:spAutoFit/>
            </a:bodyPr>
            <a:lstStyle/>
            <a:p>
              <a:endParaRPr lang="es-ES"/>
            </a:p>
          </p:txBody>
        </p:sp>
        <p:sp>
          <p:nvSpPr>
            <p:cNvPr id="6168" name="Rectangle 15"/>
            <p:cNvSpPr>
              <a:spLocks noChangeArrowheads="1"/>
            </p:cNvSpPr>
            <p:nvPr/>
          </p:nvSpPr>
          <p:spPr bwMode="auto">
            <a:xfrm>
              <a:off x="2113" y="2304"/>
              <a:ext cx="1536" cy="360"/>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Επισκόπηση</a:t>
              </a:r>
              <a:endParaRPr lang="en-US" sz="1400" dirty="0">
                <a:solidFill>
                  <a:schemeClr val="bg1"/>
                </a:solidFill>
                <a:latin typeface="Arial" charset="0"/>
              </a:endParaRPr>
            </a:p>
          </p:txBody>
        </p:sp>
      </p:grpSp>
      <p:grpSp>
        <p:nvGrpSpPr>
          <p:cNvPr id="6" name="Group 16"/>
          <p:cNvGrpSpPr>
            <a:grpSpLocks/>
          </p:cNvGrpSpPr>
          <p:nvPr/>
        </p:nvGrpSpPr>
        <p:grpSpPr bwMode="auto">
          <a:xfrm rot="2950226">
            <a:off x="4267200" y="5047350"/>
            <a:ext cx="1905000" cy="649499"/>
            <a:chOff x="2069" y="2087"/>
            <a:chExt cx="1627" cy="722"/>
          </a:xfrm>
        </p:grpSpPr>
        <p:sp>
          <p:nvSpPr>
            <p:cNvPr id="6165" name="Oval 17"/>
            <p:cNvSpPr>
              <a:spLocks noChangeArrowheads="1"/>
            </p:cNvSpPr>
            <p:nvPr/>
          </p:nvSpPr>
          <p:spPr bwMode="auto">
            <a:xfrm>
              <a:off x="2069" y="2087"/>
              <a:ext cx="1627" cy="722"/>
            </a:xfrm>
            <a:prstGeom prst="ellipse">
              <a:avLst/>
            </a:prstGeom>
            <a:noFill/>
            <a:ln w="9525" algn="ctr">
              <a:solidFill>
                <a:schemeClr val="bg1"/>
              </a:solidFill>
              <a:round/>
              <a:headEnd/>
              <a:tailEnd/>
            </a:ln>
          </p:spPr>
          <p:txBody>
            <a:bodyPr anchor="ctr">
              <a:spAutoFit/>
            </a:bodyPr>
            <a:lstStyle/>
            <a:p>
              <a:endParaRPr lang="es-ES"/>
            </a:p>
          </p:txBody>
        </p:sp>
        <p:sp>
          <p:nvSpPr>
            <p:cNvPr id="6166" name="Rectangle 18"/>
            <p:cNvSpPr>
              <a:spLocks noChangeArrowheads="1"/>
            </p:cNvSpPr>
            <p:nvPr/>
          </p:nvSpPr>
          <p:spPr bwMode="auto">
            <a:xfrm>
              <a:off x="2112" y="2283"/>
              <a:ext cx="1537" cy="342"/>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Φυσική εξέταση</a:t>
              </a:r>
              <a:endParaRPr lang="en-US" sz="1400" dirty="0">
                <a:solidFill>
                  <a:schemeClr val="bg1"/>
                </a:solidFill>
                <a:latin typeface="Arial" charset="0"/>
              </a:endParaRPr>
            </a:p>
          </p:txBody>
        </p:sp>
      </p:grpSp>
      <p:grpSp>
        <p:nvGrpSpPr>
          <p:cNvPr id="7" name="Group 19"/>
          <p:cNvGrpSpPr>
            <a:grpSpLocks/>
          </p:cNvGrpSpPr>
          <p:nvPr/>
        </p:nvGrpSpPr>
        <p:grpSpPr bwMode="auto">
          <a:xfrm>
            <a:off x="3222578" y="4411998"/>
            <a:ext cx="2088232" cy="2592288"/>
            <a:chOff x="2069" y="2181"/>
            <a:chExt cx="1627" cy="1260"/>
          </a:xfrm>
        </p:grpSpPr>
        <p:sp>
          <p:nvSpPr>
            <p:cNvPr id="6163" name="Oval 20"/>
            <p:cNvSpPr>
              <a:spLocks noChangeArrowheads="1"/>
            </p:cNvSpPr>
            <p:nvPr/>
          </p:nvSpPr>
          <p:spPr bwMode="auto">
            <a:xfrm>
              <a:off x="2069" y="2181"/>
              <a:ext cx="1627" cy="533"/>
            </a:xfrm>
            <a:prstGeom prst="ellipse">
              <a:avLst/>
            </a:prstGeom>
            <a:noFill/>
            <a:ln w="9525" algn="ctr">
              <a:solidFill>
                <a:schemeClr val="bg1"/>
              </a:solidFill>
              <a:round/>
              <a:headEnd/>
              <a:tailEnd/>
            </a:ln>
          </p:spPr>
          <p:txBody>
            <a:bodyPr anchor="ctr">
              <a:spAutoFit/>
            </a:bodyPr>
            <a:lstStyle/>
            <a:p>
              <a:endParaRPr lang="es-ES"/>
            </a:p>
          </p:txBody>
        </p:sp>
        <p:sp>
          <p:nvSpPr>
            <p:cNvPr id="6164" name="Rectangle 21"/>
            <p:cNvSpPr>
              <a:spLocks noChangeArrowheads="1"/>
            </p:cNvSpPr>
            <p:nvPr/>
          </p:nvSpPr>
          <p:spPr bwMode="auto">
            <a:xfrm>
              <a:off x="2113" y="2303"/>
              <a:ext cx="1535" cy="1138"/>
            </a:xfrm>
            <a:prstGeom prst="rect">
              <a:avLst/>
            </a:prstGeom>
            <a:noFill/>
            <a:ln w="9525" algn="ctr">
              <a:noFill/>
              <a:miter lim="800000"/>
              <a:headEnd/>
              <a:tailEnd/>
            </a:ln>
          </p:spPr>
          <p:txBody>
            <a:bodyPr>
              <a:spAutoFit/>
            </a:bodyPr>
            <a:lstStyle/>
            <a:p>
              <a:pPr algn="ctr" eaLnBrk="1" hangingPunct="1">
                <a:spcBef>
                  <a:spcPct val="50000"/>
                </a:spcBef>
              </a:pPr>
              <a:r>
                <a:rPr lang="el-GR" sz="1400" dirty="0" smtClean="0">
                  <a:solidFill>
                    <a:schemeClr val="bg1"/>
                  </a:solidFill>
                  <a:latin typeface="Arial" charset="0"/>
                </a:rPr>
                <a:t>Εργαστηριακές</a:t>
              </a:r>
            </a:p>
            <a:p>
              <a:pPr algn="ctr" eaLnBrk="1" hangingPunct="1">
                <a:spcBef>
                  <a:spcPct val="50000"/>
                </a:spcBef>
              </a:pPr>
              <a:r>
                <a:rPr lang="el-GR" sz="1400" dirty="0" smtClean="0">
                  <a:solidFill>
                    <a:schemeClr val="bg1"/>
                  </a:solidFill>
                  <a:latin typeface="Arial" charset="0"/>
                </a:rPr>
                <a:t>Τοξικολογικές </a:t>
              </a:r>
            </a:p>
            <a:p>
              <a:pPr algn="ctr" eaLnBrk="1" hangingPunct="1">
                <a:spcBef>
                  <a:spcPct val="50000"/>
                </a:spcBef>
              </a:pPr>
              <a:r>
                <a:rPr lang="el-GR" sz="1400" dirty="0" smtClean="0">
                  <a:solidFill>
                    <a:schemeClr val="bg1"/>
                  </a:solidFill>
                  <a:latin typeface="Arial" charset="0"/>
                </a:rPr>
                <a:t>αναλύσεις</a:t>
              </a:r>
              <a:endParaRPr lang="en-US" sz="1400" dirty="0">
                <a:solidFill>
                  <a:schemeClr val="bg1"/>
                </a:solidFill>
                <a:latin typeface="Arial" charset="0"/>
              </a:endParaRPr>
            </a:p>
          </p:txBody>
        </p:sp>
      </p:grpSp>
      <p:sp>
        <p:nvSpPr>
          <p:cNvPr id="6154" name="Oval 22"/>
          <p:cNvSpPr>
            <a:spLocks noChangeArrowheads="1"/>
          </p:cNvSpPr>
          <p:nvPr/>
        </p:nvSpPr>
        <p:spPr bwMode="auto">
          <a:xfrm>
            <a:off x="7086600" y="3352800"/>
            <a:ext cx="1752600" cy="2209800"/>
          </a:xfrm>
          <a:prstGeom prst="ellipse">
            <a:avLst/>
          </a:prstGeom>
          <a:noFill/>
          <a:ln w="9525" algn="ctr">
            <a:noFill/>
            <a:round/>
            <a:headEnd/>
            <a:tailEnd/>
          </a:ln>
        </p:spPr>
        <p:txBody>
          <a:bodyPr wrap="none" anchor="ctr"/>
          <a:lstStyle/>
          <a:p>
            <a:endParaRPr lang="es-ES"/>
          </a:p>
        </p:txBody>
      </p:sp>
      <p:sp>
        <p:nvSpPr>
          <p:cNvPr id="6155" name="Oval 23"/>
          <p:cNvSpPr>
            <a:spLocks noChangeArrowheads="1"/>
          </p:cNvSpPr>
          <p:nvPr/>
        </p:nvSpPr>
        <p:spPr bwMode="auto">
          <a:xfrm>
            <a:off x="1763688" y="2924945"/>
            <a:ext cx="1512912" cy="1351782"/>
          </a:xfrm>
          <a:prstGeom prst="ellipse">
            <a:avLst/>
          </a:prstGeom>
          <a:gradFill rotWithShape="1">
            <a:gsLst>
              <a:gs pos="0">
                <a:srgbClr val="83A1FF">
                  <a:alpha val="50000"/>
                </a:srgbClr>
              </a:gs>
              <a:gs pos="100000">
                <a:srgbClr val="7E9BF5">
                  <a:alpha val="50000"/>
                </a:srgbClr>
              </a:gs>
            </a:gsLst>
            <a:lin ang="5400000" scaled="1"/>
          </a:gradFill>
          <a:ln w="9525" algn="ctr">
            <a:solidFill>
              <a:schemeClr val="bg1"/>
            </a:solidFill>
            <a:round/>
            <a:headEnd/>
            <a:tailEnd/>
          </a:ln>
        </p:spPr>
        <p:txBody>
          <a:bodyPr anchor="ctr"/>
          <a:lstStyle/>
          <a:p>
            <a:pPr algn="ctr" eaLnBrk="1" hangingPunct="1">
              <a:spcBef>
                <a:spcPct val="50000"/>
              </a:spcBef>
            </a:pPr>
            <a:r>
              <a:rPr lang="el-GR" sz="1400" dirty="0" smtClean="0">
                <a:solidFill>
                  <a:schemeClr val="bg1"/>
                </a:solidFill>
                <a:latin typeface="Arial" charset="0"/>
              </a:rPr>
              <a:t>Φυσική ή χημική καθήλωση</a:t>
            </a:r>
            <a:endParaRPr lang="en-US" sz="1400" dirty="0">
              <a:solidFill>
                <a:schemeClr val="bg1"/>
              </a:solidFill>
              <a:latin typeface="Arial" charset="0"/>
            </a:endParaRPr>
          </a:p>
        </p:txBody>
      </p:sp>
      <p:grpSp>
        <p:nvGrpSpPr>
          <p:cNvPr id="8" name="Group 24"/>
          <p:cNvGrpSpPr>
            <a:grpSpLocks/>
          </p:cNvGrpSpPr>
          <p:nvPr/>
        </p:nvGrpSpPr>
        <p:grpSpPr bwMode="auto">
          <a:xfrm>
            <a:off x="5076056" y="3356992"/>
            <a:ext cx="2362200" cy="649605"/>
            <a:chOff x="2069" y="2107"/>
            <a:chExt cx="1627" cy="682"/>
          </a:xfrm>
        </p:grpSpPr>
        <p:sp>
          <p:nvSpPr>
            <p:cNvPr id="6161" name="Oval 25"/>
            <p:cNvSpPr>
              <a:spLocks noChangeArrowheads="1"/>
            </p:cNvSpPr>
            <p:nvPr/>
          </p:nvSpPr>
          <p:spPr bwMode="auto">
            <a:xfrm>
              <a:off x="2069" y="2107"/>
              <a:ext cx="1627" cy="682"/>
            </a:xfrm>
            <a:prstGeom prst="ellipse">
              <a:avLst/>
            </a:prstGeom>
            <a:noFill/>
            <a:ln w="9525" algn="ctr">
              <a:solidFill>
                <a:schemeClr val="bg1"/>
              </a:solidFill>
              <a:round/>
              <a:headEnd/>
              <a:tailEnd/>
            </a:ln>
          </p:spPr>
          <p:txBody>
            <a:bodyPr anchor="ctr">
              <a:spAutoFit/>
            </a:bodyPr>
            <a:lstStyle/>
            <a:p>
              <a:endParaRPr lang="es-ES"/>
            </a:p>
          </p:txBody>
        </p:sp>
        <p:sp>
          <p:nvSpPr>
            <p:cNvPr id="257050" name="Rectangle 26"/>
            <p:cNvSpPr>
              <a:spLocks noChangeArrowheads="1"/>
            </p:cNvSpPr>
            <p:nvPr/>
          </p:nvSpPr>
          <p:spPr bwMode="auto">
            <a:xfrm>
              <a:off x="2130" y="2118"/>
              <a:ext cx="1537" cy="662"/>
            </a:xfrm>
            <a:prstGeom prst="rect">
              <a:avLst/>
            </a:prstGeom>
            <a:noFill/>
            <a:ln w="9525" algn="ctr">
              <a:noFill/>
              <a:miter lim="800000"/>
              <a:headEnd/>
              <a:tailEnd/>
            </a:ln>
            <a:effectLst/>
          </p:spPr>
          <p:txBody>
            <a:bodyPr>
              <a:spAutoFit/>
            </a:bodyPr>
            <a:lstStyle/>
            <a:p>
              <a:pPr algn="ctr" eaLnBrk="1" hangingPunct="1">
                <a:spcBef>
                  <a:spcPct val="50000"/>
                </a:spcBef>
                <a:defRPr/>
              </a:pPr>
              <a:r>
                <a:rPr lang="el-GR" sz="1400" dirty="0" smtClean="0">
                  <a:solidFill>
                    <a:schemeClr val="bg1"/>
                  </a:solidFill>
                  <a:effectLst>
                    <a:outerShdw blurRad="38100" dist="38100" dir="2700000" algn="tl">
                      <a:srgbClr val="C0C0C0"/>
                    </a:outerShdw>
                  </a:effectLst>
                  <a:latin typeface="Arial" charset="0"/>
                </a:rPr>
                <a:t>Ιατρικό ιστορικό</a:t>
              </a:r>
            </a:p>
            <a:p>
              <a:pPr algn="ctr" eaLnBrk="1" hangingPunct="1">
                <a:spcBef>
                  <a:spcPct val="50000"/>
                </a:spcBef>
                <a:defRPr/>
              </a:pPr>
              <a:r>
                <a:rPr lang="el-GR" sz="1400" dirty="0" smtClean="0">
                  <a:solidFill>
                    <a:schemeClr val="bg1"/>
                  </a:solidFill>
                  <a:effectLst>
                    <a:outerShdw blurRad="38100" dist="38100" dir="2700000" algn="tl">
                      <a:srgbClr val="C0C0C0"/>
                    </a:outerShdw>
                  </a:effectLst>
                  <a:latin typeface="Arial" charset="0"/>
                </a:rPr>
                <a:t>(όπου είναι εφικτό)</a:t>
              </a:r>
              <a:endParaRPr lang="en-US" sz="1400" dirty="0">
                <a:solidFill>
                  <a:schemeClr val="bg1"/>
                </a:solidFill>
                <a:effectLst>
                  <a:outerShdw blurRad="38100" dist="38100" dir="2700000" algn="tl">
                    <a:srgbClr val="C0C0C0"/>
                  </a:outerShdw>
                </a:effectLst>
                <a:latin typeface="Arial" charset="0"/>
              </a:endParaRPr>
            </a:p>
          </p:txBody>
        </p:sp>
      </p:grpSp>
      <p:sp>
        <p:nvSpPr>
          <p:cNvPr id="6157" name="Oval 27"/>
          <p:cNvSpPr>
            <a:spLocks noChangeArrowheads="1"/>
          </p:cNvSpPr>
          <p:nvPr/>
        </p:nvSpPr>
        <p:spPr bwMode="auto">
          <a:xfrm rot="1847780">
            <a:off x="5029200" y="1828801"/>
            <a:ext cx="1676400" cy="1901825"/>
          </a:xfrm>
          <a:prstGeom prst="ellipse">
            <a:avLst/>
          </a:prstGeom>
          <a:noFill/>
          <a:ln w="9525">
            <a:solidFill>
              <a:schemeClr val="bg1"/>
            </a:solidFill>
            <a:round/>
            <a:headEnd/>
            <a:tailEnd/>
          </a:ln>
        </p:spPr>
        <p:txBody>
          <a:bodyPr wrap="none" anchor="ctr"/>
          <a:lstStyle/>
          <a:p>
            <a:pPr algn="ctr" eaLnBrk="1" hangingPunct="1">
              <a:spcBef>
                <a:spcPct val="50000"/>
              </a:spcBef>
            </a:pPr>
            <a:r>
              <a:rPr lang="en-US" sz="1400" dirty="0" smtClean="0">
                <a:solidFill>
                  <a:schemeClr val="bg1"/>
                </a:solidFill>
                <a:latin typeface="Arial" charset="0"/>
              </a:rPr>
              <a:t>;A</a:t>
            </a:r>
            <a:r>
              <a:rPr lang="el-GR" sz="1400" dirty="0" err="1" smtClean="0">
                <a:solidFill>
                  <a:schemeClr val="bg1"/>
                </a:solidFill>
                <a:latin typeface="Arial" charset="0"/>
              </a:rPr>
              <a:t>μεσο</a:t>
            </a:r>
            <a:r>
              <a:rPr lang="el-GR" sz="1400" dirty="0" smtClean="0">
                <a:solidFill>
                  <a:schemeClr val="bg1"/>
                </a:solidFill>
                <a:latin typeface="Arial" charset="0"/>
              </a:rPr>
              <a:t> ιστορικό</a:t>
            </a:r>
          </a:p>
          <a:p>
            <a:pPr algn="ctr" eaLnBrk="1" hangingPunct="1">
              <a:spcBef>
                <a:spcPct val="50000"/>
              </a:spcBef>
            </a:pPr>
            <a:r>
              <a:rPr lang="el-GR" sz="1400" dirty="0" smtClean="0">
                <a:solidFill>
                  <a:schemeClr val="bg1"/>
                </a:solidFill>
                <a:latin typeface="Arial" charset="0"/>
              </a:rPr>
              <a:t>(αιτία εισαγωγής)</a:t>
            </a:r>
            <a:endParaRPr lang="en-US" sz="1400" dirty="0">
              <a:solidFill>
                <a:schemeClr val="bg1"/>
              </a:solidFill>
              <a:latin typeface="Arial" charset="0"/>
            </a:endParaRPr>
          </a:p>
        </p:txBody>
      </p:sp>
      <p:sp>
        <p:nvSpPr>
          <p:cNvPr id="6158" name="Oval 28"/>
          <p:cNvSpPr>
            <a:spLocks noChangeArrowheads="1"/>
          </p:cNvSpPr>
          <p:nvPr/>
        </p:nvSpPr>
        <p:spPr bwMode="auto">
          <a:xfrm>
            <a:off x="5791200" y="4114800"/>
            <a:ext cx="1447800" cy="1066800"/>
          </a:xfrm>
          <a:prstGeom prst="ellipse">
            <a:avLst/>
          </a:prstGeom>
          <a:gradFill rotWithShape="1">
            <a:gsLst>
              <a:gs pos="0">
                <a:srgbClr val="83A1FF">
                  <a:alpha val="50000"/>
                </a:srgbClr>
              </a:gs>
              <a:gs pos="100000">
                <a:srgbClr val="7E9BF5">
                  <a:alpha val="50000"/>
                </a:srgbClr>
              </a:gs>
            </a:gsLst>
            <a:lin ang="5400000" scaled="1"/>
          </a:gradFill>
          <a:ln w="9525" algn="ctr">
            <a:solidFill>
              <a:schemeClr val="bg1"/>
            </a:solidFill>
            <a:round/>
            <a:headEnd/>
            <a:tailEnd/>
          </a:ln>
        </p:spPr>
        <p:txBody>
          <a:bodyPr anchor="ctr"/>
          <a:lstStyle/>
          <a:p>
            <a:pPr algn="ctr" eaLnBrk="1" hangingPunct="1">
              <a:spcBef>
                <a:spcPct val="50000"/>
              </a:spcBef>
            </a:pPr>
            <a:r>
              <a:rPr lang="el-GR" sz="1400" dirty="0" smtClean="0">
                <a:solidFill>
                  <a:schemeClr val="bg1"/>
                </a:solidFill>
                <a:latin typeface="Arial" charset="0"/>
              </a:rPr>
              <a:t>Διαφορική</a:t>
            </a:r>
          </a:p>
          <a:p>
            <a:pPr algn="ctr" eaLnBrk="1" hangingPunct="1">
              <a:spcBef>
                <a:spcPct val="50000"/>
              </a:spcBef>
            </a:pPr>
            <a:r>
              <a:rPr lang="el-GR" sz="1400" dirty="0" smtClean="0">
                <a:solidFill>
                  <a:schemeClr val="bg1"/>
                </a:solidFill>
                <a:latin typeface="Arial" charset="0"/>
              </a:rPr>
              <a:t>διάγνωση</a:t>
            </a:r>
            <a:endParaRPr lang="en-US" sz="1400" dirty="0">
              <a:solidFill>
                <a:schemeClr val="bg1"/>
              </a:solidFill>
              <a:latin typeface="Arial" charset="0"/>
            </a:endParaRPr>
          </a:p>
        </p:txBody>
      </p:sp>
      <p:sp>
        <p:nvSpPr>
          <p:cNvPr id="6159" name="Oval 29"/>
          <p:cNvSpPr>
            <a:spLocks noChangeArrowheads="1"/>
          </p:cNvSpPr>
          <p:nvPr/>
        </p:nvSpPr>
        <p:spPr bwMode="auto">
          <a:xfrm>
            <a:off x="2895600" y="3048000"/>
            <a:ext cx="1219200" cy="1143000"/>
          </a:xfrm>
          <a:prstGeom prst="ellipse">
            <a:avLst/>
          </a:prstGeom>
          <a:solidFill>
            <a:srgbClr val="FF0000"/>
          </a:solidFill>
          <a:ln w="9525">
            <a:solidFill>
              <a:schemeClr val="bg1"/>
            </a:solidFill>
            <a:round/>
            <a:headEnd/>
            <a:tailEnd/>
          </a:ln>
        </p:spPr>
        <p:txBody>
          <a:bodyPr wrap="none" anchor="ctr"/>
          <a:lstStyle/>
          <a:p>
            <a:pPr algn="ctr" eaLnBrk="1" hangingPunct="1">
              <a:spcBef>
                <a:spcPct val="50000"/>
              </a:spcBef>
            </a:pPr>
            <a:r>
              <a:rPr lang="el-GR" sz="1400" dirty="0" smtClean="0">
                <a:solidFill>
                  <a:schemeClr val="bg1"/>
                </a:solidFill>
                <a:latin typeface="Arial" charset="0"/>
              </a:rPr>
              <a:t>Κλιμάκωση</a:t>
            </a:r>
            <a:endParaRPr lang="en-US" sz="1400" dirty="0">
              <a:solidFill>
                <a:schemeClr val="bg1"/>
              </a:solidFill>
              <a:latin typeface="Arial" charset="0"/>
            </a:endParaRPr>
          </a:p>
        </p:txBody>
      </p:sp>
      <p:sp>
        <p:nvSpPr>
          <p:cNvPr id="6160" name="Oval 30"/>
          <p:cNvSpPr>
            <a:spLocks noChangeArrowheads="1"/>
          </p:cNvSpPr>
          <p:nvPr/>
        </p:nvSpPr>
        <p:spPr bwMode="auto">
          <a:xfrm>
            <a:off x="3810000" y="2590800"/>
            <a:ext cx="1676400" cy="1752600"/>
          </a:xfrm>
          <a:prstGeom prst="ellipse">
            <a:avLst/>
          </a:prstGeom>
          <a:solidFill>
            <a:srgbClr val="3333FF">
              <a:alpha val="47842"/>
            </a:srgbClr>
          </a:solidFill>
          <a:ln w="9525" algn="ctr">
            <a:solidFill>
              <a:schemeClr val="bg1"/>
            </a:solidFill>
            <a:round/>
            <a:headEnd/>
            <a:tailEnd/>
          </a:ln>
        </p:spPr>
        <p:txBody>
          <a:bodyPr wrap="none" anchor="ctr"/>
          <a:lstStyle/>
          <a:p>
            <a:pPr algn="ctr" eaLnBrk="1" hangingPunct="1">
              <a:spcBef>
                <a:spcPct val="50000"/>
              </a:spcBef>
            </a:pPr>
            <a:r>
              <a:rPr lang="el-GR" sz="1400" b="1" dirty="0" smtClean="0">
                <a:solidFill>
                  <a:srgbClr val="FFFF00"/>
                </a:solidFill>
                <a:latin typeface="Arial" charset="0"/>
              </a:rPr>
              <a:t>Ασθενής με </a:t>
            </a:r>
          </a:p>
          <a:p>
            <a:pPr algn="ctr" eaLnBrk="1" hangingPunct="1">
              <a:spcBef>
                <a:spcPct val="50000"/>
              </a:spcBef>
            </a:pPr>
            <a:r>
              <a:rPr lang="el-GR" sz="1400" b="1" dirty="0" smtClean="0">
                <a:solidFill>
                  <a:srgbClr val="FFFF00"/>
                </a:solidFill>
                <a:latin typeface="Arial" charset="0"/>
              </a:rPr>
              <a:t>οξεία διέγερση</a:t>
            </a:r>
            <a:r>
              <a:rPr lang="el-GR" sz="1400" b="1" dirty="0">
                <a:solidFill>
                  <a:srgbClr val="FFFF00"/>
                </a:solidFill>
                <a:latin typeface="Arial" charset="0"/>
              </a:rPr>
              <a:t> </a:t>
            </a:r>
            <a:endParaRPr lang="el-GR" sz="1400" b="1" dirty="0" smtClean="0">
              <a:solidFill>
                <a:srgbClr val="FFFF00"/>
              </a:solidFill>
              <a:latin typeface="Arial" charset="0"/>
            </a:endParaRPr>
          </a:p>
          <a:p>
            <a:pPr algn="ctr" eaLnBrk="1" hangingPunct="1">
              <a:spcBef>
                <a:spcPct val="50000"/>
              </a:spcBef>
            </a:pPr>
            <a:r>
              <a:rPr lang="el-GR" sz="1400" b="1" dirty="0" smtClean="0">
                <a:solidFill>
                  <a:srgbClr val="FFFF00"/>
                </a:solidFill>
                <a:latin typeface="Arial" charset="0"/>
              </a:rPr>
              <a:t>ή καταστολή </a:t>
            </a:r>
          </a:p>
          <a:p>
            <a:pPr algn="ctr" eaLnBrk="1" hangingPunct="1">
              <a:spcBef>
                <a:spcPct val="50000"/>
              </a:spcBef>
            </a:pPr>
            <a:r>
              <a:rPr lang="el-GR" sz="1400" b="1" dirty="0" smtClean="0">
                <a:solidFill>
                  <a:srgbClr val="FFFF00"/>
                </a:solidFill>
                <a:latin typeface="Arial" charset="0"/>
              </a:rPr>
              <a:t>άγνωστης αιτιολογίας</a:t>
            </a:r>
            <a:endParaRPr lang="en-US" sz="1400" b="1" dirty="0">
              <a:solidFill>
                <a:srgbClr val="FFFF00"/>
              </a:solidFill>
              <a:latin typeface="Arial" charset="0"/>
            </a:endParaRPr>
          </a:p>
        </p:txBody>
      </p:sp>
      <p:sp>
        <p:nvSpPr>
          <p:cNvPr id="9" name="TextBox 8"/>
          <p:cNvSpPr txBox="1"/>
          <p:nvPr/>
        </p:nvSpPr>
        <p:spPr>
          <a:xfrm>
            <a:off x="323528" y="1533738"/>
            <a:ext cx="2304256" cy="461665"/>
          </a:xfrm>
          <a:prstGeom prst="rect">
            <a:avLst/>
          </a:prstGeom>
          <a:noFill/>
        </p:spPr>
        <p:txBody>
          <a:bodyPr wrap="square" rtlCol="0">
            <a:spAutoFit/>
          </a:bodyPr>
          <a:lstStyle/>
          <a:p>
            <a:r>
              <a:rPr lang="el-GR" b="1" dirty="0" smtClean="0">
                <a:solidFill>
                  <a:schemeClr val="bg1"/>
                </a:solidFill>
                <a:latin typeface="+mj-lt"/>
              </a:rPr>
              <a:t>Σωματική νόσος</a:t>
            </a:r>
            <a:endParaRPr lang="el-GR" b="1" dirty="0">
              <a:solidFill>
                <a:schemeClr val="bg1"/>
              </a:solidFill>
              <a:latin typeface="+mj-lt"/>
            </a:endParaRPr>
          </a:p>
        </p:txBody>
      </p:sp>
      <p:sp>
        <p:nvSpPr>
          <p:cNvPr id="10" name="TextBox 9"/>
          <p:cNvSpPr txBox="1"/>
          <p:nvPr/>
        </p:nvSpPr>
        <p:spPr>
          <a:xfrm>
            <a:off x="6730181" y="1628800"/>
            <a:ext cx="1946275" cy="461665"/>
          </a:xfrm>
          <a:prstGeom prst="rect">
            <a:avLst/>
          </a:prstGeom>
          <a:noFill/>
        </p:spPr>
        <p:txBody>
          <a:bodyPr wrap="square" rtlCol="0">
            <a:spAutoFit/>
          </a:bodyPr>
          <a:lstStyle/>
          <a:p>
            <a:r>
              <a:rPr lang="el-GR" b="1" dirty="0" smtClean="0">
                <a:solidFill>
                  <a:schemeClr val="bg1"/>
                </a:solidFill>
                <a:latin typeface="+mj-lt"/>
              </a:rPr>
              <a:t>Ουσίες</a:t>
            </a:r>
            <a:endParaRPr lang="el-GR" b="1"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additive="base">
                                        <p:cTn id="13" dur="500" fill="hold"/>
                                        <p:tgtEl>
                                          <p:spTgt spid="6157"/>
                                        </p:tgtEl>
                                        <p:attrNameLst>
                                          <p:attrName>ppt_x</p:attrName>
                                        </p:attrNameLst>
                                      </p:cBhvr>
                                      <p:tavLst>
                                        <p:tav tm="0">
                                          <p:val>
                                            <p:strVal val="#ppt_x"/>
                                          </p:val>
                                        </p:tav>
                                        <p:tav tm="100000">
                                          <p:val>
                                            <p:strVal val="#ppt_x"/>
                                          </p:val>
                                        </p:tav>
                                      </p:tavLst>
                                    </p:anim>
                                    <p:anim calcmode="lin" valueType="num">
                                      <p:cBhvr additive="base">
                                        <p:cTn id="14"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58"/>
                                        </p:tgtEl>
                                        <p:attrNameLst>
                                          <p:attrName>style.visibility</p:attrName>
                                        </p:attrNameLst>
                                      </p:cBhvr>
                                      <p:to>
                                        <p:strVal val="visible"/>
                                      </p:to>
                                    </p:set>
                                    <p:anim calcmode="lin" valueType="num">
                                      <p:cBhvr additive="base">
                                        <p:cTn id="55" dur="500" fill="hold"/>
                                        <p:tgtEl>
                                          <p:spTgt spid="6158"/>
                                        </p:tgtEl>
                                        <p:attrNameLst>
                                          <p:attrName>ppt_x</p:attrName>
                                        </p:attrNameLst>
                                      </p:cBhvr>
                                      <p:tavLst>
                                        <p:tav tm="0">
                                          <p:val>
                                            <p:strVal val="#ppt_x"/>
                                          </p:val>
                                        </p:tav>
                                        <p:tav tm="100000">
                                          <p:val>
                                            <p:strVal val="#ppt_x"/>
                                          </p:val>
                                        </p:tav>
                                      </p:tavLst>
                                    </p:anim>
                                    <p:anim calcmode="lin" valueType="num">
                                      <p:cBhvr additive="base">
                                        <p:cTn id="56"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55"/>
                                        </p:tgtEl>
                                        <p:attrNameLst>
                                          <p:attrName>style.visibility</p:attrName>
                                        </p:attrNameLst>
                                      </p:cBhvr>
                                      <p:to>
                                        <p:strVal val="visible"/>
                                      </p:to>
                                    </p:set>
                                    <p:anim calcmode="lin" valueType="num">
                                      <p:cBhvr additive="base">
                                        <p:cTn id="61" dur="500" fill="hold"/>
                                        <p:tgtEl>
                                          <p:spTgt spid="6155"/>
                                        </p:tgtEl>
                                        <p:attrNameLst>
                                          <p:attrName>ppt_x</p:attrName>
                                        </p:attrNameLst>
                                      </p:cBhvr>
                                      <p:tavLst>
                                        <p:tav tm="0">
                                          <p:val>
                                            <p:strVal val="#ppt_x"/>
                                          </p:val>
                                        </p:tav>
                                        <p:tav tm="100000">
                                          <p:val>
                                            <p:strVal val="#ppt_x"/>
                                          </p:val>
                                        </p:tav>
                                      </p:tavLst>
                                    </p:anim>
                                    <p:anim calcmode="lin" valueType="num">
                                      <p:cBhvr additive="base">
                                        <p:cTn id="62"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7"/>
                                        </p:tgtEl>
                                        <p:attrNameLst>
                                          <p:attrName>style.visibility</p:attrName>
                                        </p:attrNameLst>
                                      </p:cBhvr>
                                      <p:to>
                                        <p:strVal val="visible"/>
                                      </p:to>
                                    </p:set>
                                    <p:anim calcmode="lin" valueType="num">
                                      <p:cBhvr additive="base">
                                        <p:cTn id="67" dur="500" fill="hold"/>
                                        <p:tgtEl>
                                          <p:spTgt spid="6147"/>
                                        </p:tgtEl>
                                        <p:attrNameLst>
                                          <p:attrName>ppt_x</p:attrName>
                                        </p:attrNameLst>
                                      </p:cBhvr>
                                      <p:tavLst>
                                        <p:tav tm="0">
                                          <p:val>
                                            <p:strVal val="#ppt_x"/>
                                          </p:val>
                                        </p:tav>
                                        <p:tav tm="100000">
                                          <p:val>
                                            <p:strVal val="#ppt_x"/>
                                          </p:val>
                                        </p:tav>
                                      </p:tavLst>
                                    </p:anim>
                                    <p:anim calcmode="lin" valueType="num">
                                      <p:cBhvr additive="base">
                                        <p:cTn id="6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59"/>
                                        </p:tgtEl>
                                        <p:attrNameLst>
                                          <p:attrName>style.visibility</p:attrName>
                                        </p:attrNameLst>
                                      </p:cBhvr>
                                      <p:to>
                                        <p:strVal val="visible"/>
                                      </p:to>
                                    </p:set>
                                    <p:anim calcmode="lin" valueType="num">
                                      <p:cBhvr additive="base">
                                        <p:cTn id="73" dur="500" fill="hold"/>
                                        <p:tgtEl>
                                          <p:spTgt spid="6159"/>
                                        </p:tgtEl>
                                        <p:attrNameLst>
                                          <p:attrName>ppt_x</p:attrName>
                                        </p:attrNameLst>
                                      </p:cBhvr>
                                      <p:tavLst>
                                        <p:tav tm="0">
                                          <p:val>
                                            <p:strVal val="#ppt_x"/>
                                          </p:val>
                                        </p:tav>
                                        <p:tav tm="100000">
                                          <p:val>
                                            <p:strVal val="#ppt_x"/>
                                          </p:val>
                                        </p:tav>
                                      </p:tavLst>
                                    </p:anim>
                                    <p:anim calcmode="lin" valueType="num">
                                      <p:cBhvr additive="base">
                                        <p:cTn id="7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5" grpId="0" animBg="1"/>
      <p:bldP spid="6157" grpId="0" animBg="1"/>
      <p:bldP spid="6158" grpId="0" animBg="1"/>
      <p:bldP spid="6159"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sz="3600" dirty="0" smtClean="0"/>
              <a:t>Σωματικές νόσοι με ψυχιατρικά συμπτώματα</a:t>
            </a:r>
            <a:endParaRPr lang="el-GR" sz="3600" dirty="0"/>
          </a:p>
        </p:txBody>
      </p:sp>
      <p:sp>
        <p:nvSpPr>
          <p:cNvPr id="5" name="Content Placeholder 4"/>
          <p:cNvSpPr>
            <a:spLocks noGrp="1"/>
          </p:cNvSpPr>
          <p:nvPr>
            <p:ph idx="1"/>
          </p:nvPr>
        </p:nvSpPr>
        <p:spPr/>
        <p:txBody>
          <a:bodyPr>
            <a:normAutofit fontScale="47500" lnSpcReduction="20000"/>
          </a:bodyPr>
          <a:lstStyle/>
          <a:p>
            <a:r>
              <a:rPr lang="el-GR" dirty="0" smtClean="0"/>
              <a:t>Μεταβολικές</a:t>
            </a:r>
          </a:p>
          <a:p>
            <a:pPr lvl="1"/>
            <a:r>
              <a:rPr lang="el-GR" dirty="0" smtClean="0"/>
              <a:t>Ηλεκτρολύτες, Θυρεοειδής, </a:t>
            </a:r>
            <a:r>
              <a:rPr lang="en-GB" dirty="0" smtClean="0"/>
              <a:t>Cushing</a:t>
            </a:r>
          </a:p>
          <a:p>
            <a:r>
              <a:rPr lang="el-GR" dirty="0" smtClean="0"/>
              <a:t>Ηλεκτρικές</a:t>
            </a:r>
          </a:p>
          <a:p>
            <a:pPr lvl="1"/>
            <a:r>
              <a:rPr lang="el-GR" dirty="0" smtClean="0"/>
              <a:t>Επιληψίες</a:t>
            </a:r>
          </a:p>
          <a:p>
            <a:r>
              <a:rPr lang="el-GR" dirty="0" smtClean="0"/>
              <a:t>Διατροφικές</a:t>
            </a:r>
          </a:p>
          <a:p>
            <a:pPr lvl="1"/>
            <a:r>
              <a:rPr lang="el-GR" dirty="0" smtClean="0"/>
              <a:t>Β9, Β12</a:t>
            </a:r>
          </a:p>
          <a:p>
            <a:r>
              <a:rPr lang="el-GR" dirty="0" smtClean="0"/>
              <a:t>Αγγειακές</a:t>
            </a:r>
          </a:p>
          <a:p>
            <a:pPr lvl="1"/>
            <a:r>
              <a:rPr lang="el-GR" dirty="0" smtClean="0"/>
              <a:t>ΑΕΕ, ΠΙΕ</a:t>
            </a:r>
          </a:p>
          <a:p>
            <a:r>
              <a:rPr lang="el-GR" dirty="0" smtClean="0"/>
              <a:t>Μηχανικές</a:t>
            </a:r>
          </a:p>
          <a:p>
            <a:pPr lvl="1"/>
            <a:r>
              <a:rPr lang="el-GR" dirty="0" smtClean="0"/>
              <a:t>Τραύμα, αιμορραγία</a:t>
            </a:r>
          </a:p>
          <a:p>
            <a:r>
              <a:rPr lang="el-GR" dirty="0" smtClean="0"/>
              <a:t>Λοίμωξη</a:t>
            </a:r>
          </a:p>
          <a:p>
            <a:pPr lvl="1"/>
            <a:r>
              <a:rPr lang="el-GR" dirty="0" smtClean="0"/>
              <a:t>ΗΙ</a:t>
            </a:r>
            <a:r>
              <a:rPr lang="en-GB" dirty="0" smtClean="0"/>
              <a:t>V, </a:t>
            </a:r>
            <a:r>
              <a:rPr lang="el-GR" dirty="0" smtClean="0"/>
              <a:t>Μηνιγγίτιδα, σύφιλη, </a:t>
            </a:r>
            <a:r>
              <a:rPr lang="en-GB" dirty="0" err="1" smtClean="0"/>
              <a:t>HepC</a:t>
            </a:r>
            <a:endParaRPr lang="en-GB" dirty="0" smtClean="0"/>
          </a:p>
          <a:p>
            <a:r>
              <a:rPr lang="el-GR" dirty="0" smtClean="0"/>
              <a:t>Νεοπλάσματα</a:t>
            </a:r>
          </a:p>
          <a:p>
            <a:pPr lvl="1"/>
            <a:r>
              <a:rPr lang="el-GR" dirty="0" smtClean="0"/>
              <a:t>Πρωτοπαθή, μεταστατικά</a:t>
            </a:r>
          </a:p>
          <a:p>
            <a:r>
              <a:rPr lang="el-GR" dirty="0" err="1" smtClean="0"/>
              <a:t>Νευροεκφυλιστικά</a:t>
            </a:r>
            <a:endParaRPr lang="el-GR" dirty="0" smtClean="0"/>
          </a:p>
          <a:p>
            <a:pPr lvl="1"/>
            <a:r>
              <a:rPr lang="en-GB" dirty="0" smtClean="0"/>
              <a:t>AD, MS, Parkinson’s, LBD</a:t>
            </a:r>
            <a:endParaRPr lang="el-GR" dirty="0" smtClean="0"/>
          </a:p>
          <a:p>
            <a:r>
              <a:rPr lang="el-GR" dirty="0" smtClean="0"/>
              <a:t>Φαρμακευτικές</a:t>
            </a:r>
          </a:p>
          <a:p>
            <a:pPr lvl="1"/>
            <a:r>
              <a:rPr lang="el-GR" dirty="0" err="1" smtClean="0"/>
              <a:t>Κακόηθες</a:t>
            </a:r>
            <a:r>
              <a:rPr lang="el-GR" dirty="0" smtClean="0"/>
              <a:t> σύνδρομο από νευροληπτικά</a:t>
            </a:r>
            <a:endParaRPr lang="en-GB" dirty="0" smtClean="0"/>
          </a:p>
        </p:txBody>
      </p:sp>
      <p:sp>
        <p:nvSpPr>
          <p:cNvPr id="6" name="TextBox 5"/>
          <p:cNvSpPr txBox="1"/>
          <p:nvPr/>
        </p:nvSpPr>
        <p:spPr>
          <a:xfrm>
            <a:off x="3995936" y="3140968"/>
            <a:ext cx="4320542" cy="1200329"/>
          </a:xfrm>
          <a:prstGeom prst="rect">
            <a:avLst/>
          </a:prstGeom>
          <a:noFill/>
        </p:spPr>
        <p:txBody>
          <a:bodyPr wrap="none" rtlCol="0">
            <a:spAutoFit/>
          </a:bodyPr>
          <a:lstStyle/>
          <a:p>
            <a:r>
              <a:rPr lang="el-GR" dirty="0" smtClean="0">
                <a:solidFill>
                  <a:schemeClr val="bg1"/>
                </a:solidFill>
              </a:rPr>
              <a:t>Η γρηγορότερη εξέταση </a:t>
            </a:r>
          </a:p>
          <a:p>
            <a:r>
              <a:rPr lang="el-GR" dirty="0" smtClean="0">
                <a:solidFill>
                  <a:schemeClr val="bg1"/>
                </a:solidFill>
              </a:rPr>
              <a:t>η προσοχή των 5 αριθμών</a:t>
            </a:r>
          </a:p>
          <a:p>
            <a:r>
              <a:rPr lang="el-GR" dirty="0" smtClean="0">
                <a:solidFill>
                  <a:schemeClr val="bg1"/>
                </a:solidFill>
              </a:rPr>
              <a:t>Αν παθολογική τότε και οι άλλες </a:t>
            </a:r>
            <a:endParaRPr lang="el-GR" dirty="0">
              <a:solidFill>
                <a:schemeClr val="bg1"/>
              </a:solidFill>
            </a:endParaRPr>
          </a:p>
        </p:txBody>
      </p:sp>
    </p:spTree>
    <p:extLst>
      <p:ext uri="{BB962C8B-B14F-4D97-AF65-F5344CB8AC3E}">
        <p14:creationId xmlns:p14="http://schemas.microsoft.com/office/powerpoint/2010/main" xmlns="" val="189084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Ουσίες</a:t>
            </a:r>
            <a:endParaRPr lang="el-GR" dirty="0"/>
          </a:p>
        </p:txBody>
      </p:sp>
      <p:sp>
        <p:nvSpPr>
          <p:cNvPr id="3" name="Content Placeholder 2"/>
          <p:cNvSpPr>
            <a:spLocks noGrp="1"/>
          </p:cNvSpPr>
          <p:nvPr>
            <p:ph idx="1"/>
          </p:nvPr>
        </p:nvSpPr>
        <p:spPr/>
        <p:txBody>
          <a:bodyPr/>
          <a:lstStyle/>
          <a:p>
            <a:r>
              <a:rPr lang="el-GR" dirty="0" smtClean="0"/>
              <a:t>Το πρόβλημα των 3 ασθενοφόρων</a:t>
            </a:r>
          </a:p>
        </p:txBody>
      </p:sp>
    </p:spTree>
    <p:extLst>
      <p:ext uri="{BB962C8B-B14F-4D97-AF65-F5344CB8AC3E}">
        <p14:creationId xmlns:p14="http://schemas.microsoft.com/office/powerpoint/2010/main" xmlns="" val="22947796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l-GR" sz="3600">
                <a:solidFill>
                  <a:srgbClr val="FFFF00"/>
                </a:solidFill>
              </a:rPr>
              <a:t>Υποστήριξη των βασικών λειτουργιών του ασθενή</a:t>
            </a:r>
            <a:r>
              <a:rPr lang="en-US" sz="3600">
                <a:solidFill>
                  <a:srgbClr val="FFFF00"/>
                </a:solidFill>
              </a:rPr>
              <a:t> - </a:t>
            </a:r>
            <a:r>
              <a:rPr lang="en-US" sz="3600">
                <a:solidFill>
                  <a:srgbClr val="CC0000"/>
                </a:solidFill>
              </a:rPr>
              <a:t>ABC</a:t>
            </a:r>
            <a:endParaRPr lang="el-GR" sz="3600">
              <a:solidFill>
                <a:srgbClr val="CC0000"/>
              </a:solidFill>
            </a:endParaRPr>
          </a:p>
        </p:txBody>
      </p:sp>
      <p:sp>
        <p:nvSpPr>
          <p:cNvPr id="84995" name="Rectangle 3"/>
          <p:cNvSpPr>
            <a:spLocks noGrp="1" noChangeArrowheads="1"/>
          </p:cNvSpPr>
          <p:nvPr>
            <p:ph type="body" idx="1"/>
          </p:nvPr>
        </p:nvSpPr>
        <p:spPr>
          <a:xfrm>
            <a:off x="685800" y="1981200"/>
            <a:ext cx="8207375" cy="4114800"/>
          </a:xfrm>
        </p:spPr>
        <p:txBody>
          <a:bodyPr/>
          <a:lstStyle/>
          <a:p>
            <a:pPr marL="609600" indent="-609600">
              <a:buFont typeface="Wingdings" pitchFamily="2" charset="2"/>
              <a:buChar char="Ø"/>
            </a:pPr>
            <a:r>
              <a:rPr lang="el-GR">
                <a:latin typeface="Times New Roman" pitchFamily="18" charset="0"/>
              </a:rPr>
              <a:t>Ανοικτοί αεραγωγοί (</a:t>
            </a:r>
            <a:r>
              <a:rPr lang="en-US">
                <a:solidFill>
                  <a:srgbClr val="CC0000"/>
                </a:solidFill>
                <a:latin typeface="Times New Roman" pitchFamily="18" charset="0"/>
              </a:rPr>
              <a:t>A</a:t>
            </a:r>
            <a:r>
              <a:rPr lang="en-US">
                <a:latin typeface="Times New Roman" pitchFamily="18" charset="0"/>
              </a:rPr>
              <a:t>irway)</a:t>
            </a:r>
          </a:p>
          <a:p>
            <a:pPr marL="609600" indent="-609600">
              <a:buClr>
                <a:srgbClr val="FFFF00"/>
              </a:buClr>
              <a:buFont typeface="Wingdings" pitchFamily="2" charset="2"/>
              <a:buNone/>
            </a:pPr>
            <a:endParaRPr lang="el-GR">
              <a:latin typeface="Times New Roman" pitchFamily="18" charset="0"/>
            </a:endParaRPr>
          </a:p>
          <a:p>
            <a:pPr marL="609600" indent="-609600">
              <a:buFont typeface="Wingdings" pitchFamily="2" charset="2"/>
              <a:buChar char="Ø"/>
            </a:pPr>
            <a:r>
              <a:rPr lang="el-GR">
                <a:latin typeface="Times New Roman" pitchFamily="18" charset="0"/>
              </a:rPr>
              <a:t>Κανονική αναπνοή </a:t>
            </a:r>
            <a:r>
              <a:rPr lang="en-US">
                <a:latin typeface="Times New Roman" pitchFamily="18" charset="0"/>
              </a:rPr>
              <a:t>(</a:t>
            </a:r>
            <a:r>
              <a:rPr lang="en-US">
                <a:solidFill>
                  <a:srgbClr val="CC0000"/>
                </a:solidFill>
                <a:latin typeface="Times New Roman" pitchFamily="18" charset="0"/>
              </a:rPr>
              <a:t>B</a:t>
            </a:r>
            <a:r>
              <a:rPr lang="en-US">
                <a:latin typeface="Times New Roman" pitchFamily="18" charset="0"/>
              </a:rPr>
              <a:t>reathing) </a:t>
            </a:r>
          </a:p>
          <a:p>
            <a:pPr marL="609600" indent="-609600">
              <a:buClr>
                <a:srgbClr val="FFFF00"/>
              </a:buClr>
              <a:buFont typeface="Wingdings" pitchFamily="2" charset="2"/>
              <a:buNone/>
            </a:pPr>
            <a:endParaRPr lang="el-GR">
              <a:latin typeface="Times New Roman" pitchFamily="18" charset="0"/>
            </a:endParaRPr>
          </a:p>
          <a:p>
            <a:pPr marL="609600" indent="-609600">
              <a:buFont typeface="Wingdings" pitchFamily="2" charset="2"/>
              <a:buChar char="Ø"/>
            </a:pPr>
            <a:r>
              <a:rPr lang="el-GR">
                <a:latin typeface="Times New Roman" pitchFamily="18" charset="0"/>
              </a:rPr>
              <a:t>Αιμοδυναμική σταθερότητα (</a:t>
            </a:r>
            <a:r>
              <a:rPr lang="en-US">
                <a:solidFill>
                  <a:srgbClr val="CC0000"/>
                </a:solidFill>
                <a:latin typeface="Times New Roman" pitchFamily="18" charset="0"/>
              </a:rPr>
              <a:t>C</a:t>
            </a:r>
            <a:r>
              <a:rPr lang="en-US">
                <a:latin typeface="Times New Roman" pitchFamily="18" charset="0"/>
              </a:rPr>
              <a:t>irculation)</a:t>
            </a:r>
            <a:endParaRPr lang="el-GR">
              <a:latin typeface="Times New Roman" pitchFamily="18" charset="0"/>
            </a:endParaRPr>
          </a:p>
          <a:p>
            <a:pPr marL="609600" indent="-609600">
              <a:buFont typeface="Wingdings" pitchFamily="2" charset="2"/>
              <a:buNone/>
            </a:pPr>
            <a:endParaRPr lang="en-US">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l-GR" b="1">
                <a:solidFill>
                  <a:srgbClr val="FFFF00"/>
                </a:solidFill>
                <a:effectLst/>
              </a:rPr>
              <a:t>Παραδείγματα γενικών αντιδότων</a:t>
            </a:r>
          </a:p>
        </p:txBody>
      </p:sp>
      <p:graphicFrame>
        <p:nvGraphicFramePr>
          <p:cNvPr id="108607" name="Group 63"/>
          <p:cNvGraphicFramePr>
            <a:graphicFrameLocks noGrp="1"/>
          </p:cNvGraphicFramePr>
          <p:nvPr>
            <p:ph idx="1"/>
          </p:nvPr>
        </p:nvGraphicFramePr>
        <p:xfrm>
          <a:off x="684213" y="2708275"/>
          <a:ext cx="7772400" cy="2390140"/>
        </p:xfrm>
        <a:graphic>
          <a:graphicData uri="http://schemas.openxmlformats.org/drawingml/2006/table">
            <a:tbl>
              <a:tblPr/>
              <a:tblGrid>
                <a:gridCol w="4175125"/>
                <a:gridCol w="3597275"/>
              </a:tblGrid>
              <a:tr h="584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rgbClr val="FFFF00"/>
                          </a:solidFill>
                          <a:effectLst/>
                          <a:latin typeface="Times New Roman" pitchFamily="18" charset="0"/>
                        </a:rPr>
                        <a:t>Συμπτώματα</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smtClean="0">
                          <a:ln>
                            <a:noFill/>
                          </a:ln>
                          <a:solidFill>
                            <a:srgbClr val="FFFF00"/>
                          </a:solidFill>
                          <a:effectLst/>
                          <a:latin typeface="Times New Roman" pitchFamily="18" charset="0"/>
                        </a:rPr>
                        <a:t>Αντίδοτο</a:t>
                      </a:r>
                    </a:p>
                  </a:txBody>
                  <a:tcPr horzOverflow="overflow">
                    <a:lnL>
                      <a:noFill/>
                    </a:lnL>
                    <a:lnR cap="flat">
                      <a:noFill/>
                    </a:lnR>
                    <a:lnT cap="flat">
                      <a:noFill/>
                    </a:lnT>
                    <a:lnB>
                      <a:noFill/>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Σπασμούς</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Διαζεπάμη</a:t>
                      </a:r>
                    </a:p>
                  </a:txBody>
                  <a:tcPr horzOverflow="overflow">
                    <a:lnL>
                      <a:noFill/>
                    </a:lnL>
                    <a:lnR cap="flat">
                      <a:noFill/>
                    </a:lnR>
                    <a:lnT>
                      <a:noFill/>
                    </a:lnT>
                    <a:lnB>
                      <a:noFill/>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Μουσκαρινικά</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Ατροπίνη</a:t>
                      </a:r>
                    </a:p>
                  </a:txBody>
                  <a:tcPr horzOverflow="overflow">
                    <a:lnL>
                      <a:noFill/>
                    </a:lnL>
                    <a:lnR cap="flat">
                      <a:noFill/>
                    </a:lnR>
                    <a:lnT>
                      <a:noFill/>
                    </a:lnT>
                    <a:lnB>
                      <a:noFill/>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Αύξηση πίεσης</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l-GR" sz="3200" b="1" i="0" u="none" strike="noStrike" cap="none" normalizeH="0" baseline="0" dirty="0" smtClean="0">
                          <a:ln>
                            <a:noFill/>
                          </a:ln>
                          <a:solidFill>
                            <a:schemeClr val="bg1"/>
                          </a:solidFill>
                          <a:effectLst/>
                          <a:latin typeface="Times New Roman" pitchFamily="18" charset="0"/>
                        </a:rPr>
                        <a:t>Επινεφρίνη</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CC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CC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TotalTime>
  <Words>987</Words>
  <Application>Microsoft Office PowerPoint</Application>
  <PresentationFormat>On-screen Show (4:3)</PresentationFormat>
  <Paragraphs>231</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Πρώτες Ψυχιατρικές Βοήθειες</vt:lpstr>
      <vt:lpstr>Disclosure Statement of Financial Interest</vt:lpstr>
      <vt:lpstr>Slide 3</vt:lpstr>
      <vt:lpstr>Πρώτες βοήθειες στην ιατρική</vt:lpstr>
      <vt:lpstr>Οξέα συμβάντα στο ψυχιατρικό ΤΕΠ</vt:lpstr>
      <vt:lpstr>Σωματικές νόσοι με ψυχιατρικά συμπτώματα</vt:lpstr>
      <vt:lpstr>Ουσίες</vt:lpstr>
      <vt:lpstr>Υποστήριξη των βασικών λειτουργιών του ασθενή - ABC</vt:lpstr>
      <vt:lpstr>Παραδείγματα γενικών αντιδότων</vt:lpstr>
      <vt:lpstr>Παραδείγματα ειδικών αντιδότων</vt:lpstr>
      <vt:lpstr>Συμπτώματα οξείας δηλητηρίασης  από ηρωίνη</vt:lpstr>
      <vt:lpstr>Kratom</vt:lpstr>
      <vt:lpstr>Slide 13</vt:lpstr>
      <vt:lpstr>Krokodil  (the zombie drug)</vt:lpstr>
      <vt:lpstr>Διεγερτικά και υποκατάστατα</vt:lpstr>
      <vt:lpstr>Κοκαϊνη: οξεία δηλητηρίαση</vt:lpstr>
      <vt:lpstr>Flakka-MDPV (Bath Salts)</vt:lpstr>
      <vt:lpstr>Slide 18</vt:lpstr>
      <vt:lpstr>Τοξική δράση MDPV (Bath Salts)</vt:lpstr>
      <vt:lpstr>Sisa</vt:lpstr>
      <vt:lpstr>Khat: Το λουλούδι του Παραδείσου</vt:lpstr>
      <vt:lpstr>Slide 22</vt:lpstr>
      <vt:lpstr>Τα κύρια ψυχοδραστικά συστατικά του Khat</vt:lpstr>
      <vt:lpstr>Μεφεδρόνη</vt:lpstr>
      <vt:lpstr>Μεφεδρόνη: δράση στον εγκέφαλο</vt:lpstr>
      <vt:lpstr>Slide 26</vt:lpstr>
      <vt:lpstr>Δατούρα</vt:lpstr>
      <vt:lpstr>Slide 28</vt:lpstr>
      <vt:lpstr>Περίοδος Ανίχνευσης Ψυχοδραστικών Ουσιών Στα Ούρα</vt:lpstr>
      <vt:lpstr>Περίοδος Ανίχνευσης Ψυχοδραστικών Ουσιών Στα Ούρα</vt:lpstr>
      <vt:lpstr>Ψευδώς Θετικά Και Αρνητικά Αποτελέσματα</vt:lpstr>
      <vt:lpstr>Σε όλα τα επείγοντα προσοχή στις χορηγήσεις και την υπέρβαση των δόσεων</vt:lpstr>
      <vt:lpstr>Προφίλ υποδοχέων αντιψυχωτικών</vt:lpstr>
      <vt:lpstr>Συσχέτιση δόσης δράσης</vt:lpstr>
    </vt:vector>
  </TitlesOfParts>
  <Company>GAA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dc:title>
  <dc:creator>Giorgos Ar. Alevizopoulos</dc:creator>
  <cp:lastModifiedBy>GAA</cp:lastModifiedBy>
  <cp:revision>196</cp:revision>
  <dcterms:created xsi:type="dcterms:W3CDTF">2004-02-29T14:15:50Z</dcterms:created>
  <dcterms:modified xsi:type="dcterms:W3CDTF">2016-11-11T08:42:52Z</dcterms:modified>
</cp:coreProperties>
</file>