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84" r:id="rId2"/>
    <p:sldId id="340" r:id="rId3"/>
    <p:sldId id="342" r:id="rId4"/>
    <p:sldId id="341" r:id="rId5"/>
    <p:sldId id="285" r:id="rId6"/>
    <p:sldId id="330" r:id="rId7"/>
    <p:sldId id="332" r:id="rId8"/>
    <p:sldId id="333" r:id="rId9"/>
    <p:sldId id="331" r:id="rId10"/>
    <p:sldId id="334" r:id="rId11"/>
    <p:sldId id="335" r:id="rId12"/>
    <p:sldId id="336" r:id="rId13"/>
    <p:sldId id="337" r:id="rId14"/>
    <p:sldId id="338" r:id="rId15"/>
    <p:sldId id="339" r:id="rId16"/>
    <p:sldId id="315" r:id="rId17"/>
    <p:sldId id="256" r:id="rId18"/>
    <p:sldId id="316" r:id="rId19"/>
    <p:sldId id="317" r:id="rId20"/>
    <p:sldId id="292" r:id="rId21"/>
    <p:sldId id="318" r:id="rId22"/>
    <p:sldId id="319" r:id="rId23"/>
    <p:sldId id="320" r:id="rId24"/>
    <p:sldId id="321" r:id="rId25"/>
    <p:sldId id="257" r:id="rId26"/>
    <p:sldId id="258" r:id="rId27"/>
    <p:sldId id="262" r:id="rId28"/>
    <p:sldId id="259" r:id="rId29"/>
    <p:sldId id="264" r:id="rId30"/>
    <p:sldId id="260" r:id="rId31"/>
    <p:sldId id="261" r:id="rId32"/>
    <p:sldId id="265" r:id="rId33"/>
    <p:sldId id="287" r:id="rId34"/>
    <p:sldId id="266" r:id="rId35"/>
    <p:sldId id="267" r:id="rId36"/>
    <p:sldId id="286" r:id="rId37"/>
    <p:sldId id="290" r:id="rId38"/>
    <p:sldId id="289" r:id="rId39"/>
    <p:sldId id="288" r:id="rId40"/>
    <p:sldId id="291" r:id="rId41"/>
    <p:sldId id="271" r:id="rId42"/>
    <p:sldId id="272" r:id="rId43"/>
    <p:sldId id="273" r:id="rId44"/>
    <p:sldId id="274" r:id="rId45"/>
    <p:sldId id="270" r:id="rId46"/>
    <p:sldId id="293" r:id="rId47"/>
    <p:sldId id="277" r:id="rId48"/>
    <p:sldId id="283" r:id="rId49"/>
    <p:sldId id="282" r:id="rId50"/>
    <p:sldId id="276" r:id="rId51"/>
    <p:sldId id="324" r:id="rId52"/>
    <p:sldId id="327" r:id="rId53"/>
    <p:sldId id="326" r:id="rId54"/>
    <p:sldId id="325" r:id="rId55"/>
    <p:sldId id="294" r:id="rId56"/>
    <p:sldId id="322" r:id="rId57"/>
    <p:sldId id="323" r:id="rId58"/>
    <p:sldId id="295" r:id="rId59"/>
    <p:sldId id="296" r:id="rId60"/>
    <p:sldId id="297" r:id="rId61"/>
    <p:sldId id="298" r:id="rId62"/>
    <p:sldId id="299" r:id="rId63"/>
    <p:sldId id="300" r:id="rId64"/>
    <p:sldId id="301" r:id="rId65"/>
    <p:sldId id="302" r:id="rId66"/>
    <p:sldId id="303" r:id="rId67"/>
    <p:sldId id="304" r:id="rId68"/>
    <p:sldId id="305" r:id="rId69"/>
    <p:sldId id="306" r:id="rId70"/>
    <p:sldId id="307" r:id="rId71"/>
    <p:sldId id="308" r:id="rId72"/>
    <p:sldId id="309" r:id="rId73"/>
    <p:sldId id="310" r:id="rId74"/>
    <p:sldId id="311" r:id="rId75"/>
    <p:sldId id="312" r:id="rId76"/>
    <p:sldId id="313" r:id="rId77"/>
    <p:sldId id="314" r:id="rId7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4" autoAdjust="0"/>
    <p:restoredTop sz="86613" autoAdjust="0"/>
  </p:normalViewPr>
  <p:slideViewPr>
    <p:cSldViewPr snapToGrid="0">
      <p:cViewPr varScale="1">
        <p:scale>
          <a:sx n="57" d="100"/>
          <a:sy n="57" d="100"/>
        </p:scale>
        <p:origin x="32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E22954-AC0B-49B5-B167-236468F26C23}" type="doc">
      <dgm:prSet loTypeId="urn:microsoft.com/office/officeart/2005/8/layout/radial1" loCatId="relationship" qsTypeId="urn:microsoft.com/office/officeart/2005/8/quickstyle/simple1" qsCatId="simple" csTypeId="urn:microsoft.com/office/officeart/2005/8/colors/accent1_2" csCatId="accent1" phldr="0"/>
      <dgm:spPr/>
      <dgm:t>
        <a:bodyPr/>
        <a:lstStyle/>
        <a:p>
          <a:endParaRPr lang="el-GR"/>
        </a:p>
      </dgm:t>
    </dgm:pt>
    <dgm:pt modelId="{8DFA5CA1-51A0-4F36-A376-E163DD79ED38}">
      <dgm:prSet phldrT="[Κείμενο]" phldr="1"/>
      <dgm:spPr/>
      <dgm:t>
        <a:bodyPr/>
        <a:lstStyle/>
        <a:p>
          <a:endParaRPr lang="el-GR"/>
        </a:p>
      </dgm:t>
    </dgm:pt>
    <dgm:pt modelId="{D0DCDBF8-0E21-4000-9B2D-CD940145890D}" type="parTrans" cxnId="{F63B6CAD-618A-4FEA-85A5-14144A100CDB}">
      <dgm:prSet/>
      <dgm:spPr/>
      <dgm:t>
        <a:bodyPr/>
        <a:lstStyle/>
        <a:p>
          <a:endParaRPr lang="el-GR"/>
        </a:p>
      </dgm:t>
    </dgm:pt>
    <dgm:pt modelId="{ABDA94F5-701C-467F-AABA-E9D68E428B95}" type="sibTrans" cxnId="{F63B6CAD-618A-4FEA-85A5-14144A100CDB}">
      <dgm:prSet/>
      <dgm:spPr/>
      <dgm:t>
        <a:bodyPr/>
        <a:lstStyle/>
        <a:p>
          <a:endParaRPr lang="el-GR"/>
        </a:p>
      </dgm:t>
    </dgm:pt>
    <dgm:pt modelId="{D7A128BA-8B1B-4B1D-BE5D-FD6E3AA99115}">
      <dgm:prSet phldrT="[Κείμενο]" phldr="1"/>
      <dgm:spPr/>
      <dgm:t>
        <a:bodyPr/>
        <a:lstStyle/>
        <a:p>
          <a:endParaRPr lang="el-GR"/>
        </a:p>
      </dgm:t>
    </dgm:pt>
    <dgm:pt modelId="{246E626C-5334-4B10-87D5-5FF638ACF80D}" type="parTrans" cxnId="{A64777C5-0BE2-4E2B-B91B-AA51E6AC15FD}">
      <dgm:prSet/>
      <dgm:spPr/>
      <dgm:t>
        <a:bodyPr/>
        <a:lstStyle/>
        <a:p>
          <a:endParaRPr lang="el-GR"/>
        </a:p>
      </dgm:t>
    </dgm:pt>
    <dgm:pt modelId="{572FC3D8-9B52-4800-B755-5456B95C655E}" type="sibTrans" cxnId="{A64777C5-0BE2-4E2B-B91B-AA51E6AC15FD}">
      <dgm:prSet/>
      <dgm:spPr/>
      <dgm:t>
        <a:bodyPr/>
        <a:lstStyle/>
        <a:p>
          <a:endParaRPr lang="el-GR"/>
        </a:p>
      </dgm:t>
    </dgm:pt>
    <dgm:pt modelId="{EC375925-613D-4A83-9C56-B4C032BB71FE}">
      <dgm:prSet phldrT="[Κείμενο]" phldr="1"/>
      <dgm:spPr/>
      <dgm:t>
        <a:bodyPr/>
        <a:lstStyle/>
        <a:p>
          <a:endParaRPr lang="el-GR"/>
        </a:p>
      </dgm:t>
    </dgm:pt>
    <dgm:pt modelId="{8C8AAEEB-6540-4E42-9FD8-E48513738EC4}" type="parTrans" cxnId="{136A6A6A-B2B6-4AE6-A197-B7160F9EDF2C}">
      <dgm:prSet/>
      <dgm:spPr/>
      <dgm:t>
        <a:bodyPr/>
        <a:lstStyle/>
        <a:p>
          <a:endParaRPr lang="el-GR"/>
        </a:p>
      </dgm:t>
    </dgm:pt>
    <dgm:pt modelId="{B657B0B0-9509-46A2-BBCB-4B0645DE4CF2}" type="sibTrans" cxnId="{136A6A6A-B2B6-4AE6-A197-B7160F9EDF2C}">
      <dgm:prSet/>
      <dgm:spPr/>
      <dgm:t>
        <a:bodyPr/>
        <a:lstStyle/>
        <a:p>
          <a:endParaRPr lang="el-GR"/>
        </a:p>
      </dgm:t>
    </dgm:pt>
    <dgm:pt modelId="{D05540F6-DEBF-410F-945B-47936DE18481}">
      <dgm:prSet phldrT="[Κείμενο]" phldr="1"/>
      <dgm:spPr/>
      <dgm:t>
        <a:bodyPr/>
        <a:lstStyle/>
        <a:p>
          <a:endParaRPr lang="el-GR"/>
        </a:p>
      </dgm:t>
    </dgm:pt>
    <dgm:pt modelId="{6D3C48D4-F5A0-475B-A59D-AAA40612049A}" type="parTrans" cxnId="{5E9CE996-DFC4-486D-8426-0F17BED1B3CC}">
      <dgm:prSet/>
      <dgm:spPr/>
      <dgm:t>
        <a:bodyPr/>
        <a:lstStyle/>
        <a:p>
          <a:endParaRPr lang="el-GR"/>
        </a:p>
      </dgm:t>
    </dgm:pt>
    <dgm:pt modelId="{DE77EF9A-3F89-43C5-8B05-BEDA9FB67C74}" type="sibTrans" cxnId="{5E9CE996-DFC4-486D-8426-0F17BED1B3CC}">
      <dgm:prSet/>
      <dgm:spPr/>
      <dgm:t>
        <a:bodyPr/>
        <a:lstStyle/>
        <a:p>
          <a:endParaRPr lang="el-GR"/>
        </a:p>
      </dgm:t>
    </dgm:pt>
    <dgm:pt modelId="{E888E160-166B-488F-9196-407379B5417B}">
      <dgm:prSet phldrT="[Κείμενο]" phldr="1"/>
      <dgm:spPr/>
      <dgm:t>
        <a:bodyPr/>
        <a:lstStyle/>
        <a:p>
          <a:endParaRPr lang="el-GR"/>
        </a:p>
      </dgm:t>
    </dgm:pt>
    <dgm:pt modelId="{06557196-25D0-479A-84CC-80C2F7608ABC}" type="parTrans" cxnId="{0DB59BA9-0770-41F0-8043-2D682072C425}">
      <dgm:prSet/>
      <dgm:spPr/>
      <dgm:t>
        <a:bodyPr/>
        <a:lstStyle/>
        <a:p>
          <a:endParaRPr lang="el-GR"/>
        </a:p>
      </dgm:t>
    </dgm:pt>
    <dgm:pt modelId="{B76192DC-58D5-483C-B707-615008253546}" type="sibTrans" cxnId="{0DB59BA9-0770-41F0-8043-2D682072C425}">
      <dgm:prSet/>
      <dgm:spPr/>
      <dgm:t>
        <a:bodyPr/>
        <a:lstStyle/>
        <a:p>
          <a:endParaRPr lang="el-GR"/>
        </a:p>
      </dgm:t>
    </dgm:pt>
    <dgm:pt modelId="{CEA389FE-E6CD-4900-8425-A49671F1CBC5}" type="pres">
      <dgm:prSet presAssocID="{6BE22954-AC0B-49B5-B167-236468F26C23}" presName="cycle" presStyleCnt="0">
        <dgm:presLayoutVars>
          <dgm:chMax val="1"/>
          <dgm:dir/>
          <dgm:animLvl val="ctr"/>
          <dgm:resizeHandles val="exact"/>
        </dgm:presLayoutVars>
      </dgm:prSet>
      <dgm:spPr/>
      <dgm:t>
        <a:bodyPr/>
        <a:lstStyle/>
        <a:p>
          <a:endParaRPr lang="el-GR"/>
        </a:p>
      </dgm:t>
    </dgm:pt>
    <dgm:pt modelId="{BEDE31A2-F1AE-4A27-B5F9-AA00D2F74BE5}" type="pres">
      <dgm:prSet presAssocID="{8DFA5CA1-51A0-4F36-A376-E163DD79ED38}" presName="centerShape" presStyleLbl="node0" presStyleIdx="0" presStyleCnt="1"/>
      <dgm:spPr/>
      <dgm:t>
        <a:bodyPr/>
        <a:lstStyle/>
        <a:p>
          <a:endParaRPr lang="el-GR"/>
        </a:p>
      </dgm:t>
    </dgm:pt>
    <dgm:pt modelId="{15A4B911-9ECE-41FC-A031-57F443DDC419}" type="pres">
      <dgm:prSet presAssocID="{246E626C-5334-4B10-87D5-5FF638ACF80D}" presName="Name9" presStyleLbl="parChTrans1D2" presStyleIdx="0" presStyleCnt="4"/>
      <dgm:spPr/>
      <dgm:t>
        <a:bodyPr/>
        <a:lstStyle/>
        <a:p>
          <a:endParaRPr lang="el-GR"/>
        </a:p>
      </dgm:t>
    </dgm:pt>
    <dgm:pt modelId="{F60E5690-AB0B-4525-BE3F-B7038BD68537}" type="pres">
      <dgm:prSet presAssocID="{246E626C-5334-4B10-87D5-5FF638ACF80D}" presName="connTx" presStyleLbl="parChTrans1D2" presStyleIdx="0" presStyleCnt="4"/>
      <dgm:spPr/>
      <dgm:t>
        <a:bodyPr/>
        <a:lstStyle/>
        <a:p>
          <a:endParaRPr lang="el-GR"/>
        </a:p>
      </dgm:t>
    </dgm:pt>
    <dgm:pt modelId="{8170FF71-B952-48DA-AC40-538070828615}" type="pres">
      <dgm:prSet presAssocID="{D7A128BA-8B1B-4B1D-BE5D-FD6E3AA99115}" presName="node" presStyleLbl="node1" presStyleIdx="0" presStyleCnt="4">
        <dgm:presLayoutVars>
          <dgm:bulletEnabled val="1"/>
        </dgm:presLayoutVars>
      </dgm:prSet>
      <dgm:spPr/>
      <dgm:t>
        <a:bodyPr/>
        <a:lstStyle/>
        <a:p>
          <a:endParaRPr lang="el-GR"/>
        </a:p>
      </dgm:t>
    </dgm:pt>
    <dgm:pt modelId="{22A98892-B3B5-4765-8A56-3A6261044941}" type="pres">
      <dgm:prSet presAssocID="{8C8AAEEB-6540-4E42-9FD8-E48513738EC4}" presName="Name9" presStyleLbl="parChTrans1D2" presStyleIdx="1" presStyleCnt="4"/>
      <dgm:spPr/>
      <dgm:t>
        <a:bodyPr/>
        <a:lstStyle/>
        <a:p>
          <a:endParaRPr lang="el-GR"/>
        </a:p>
      </dgm:t>
    </dgm:pt>
    <dgm:pt modelId="{7131E457-5232-4FD2-82BC-F5D6F07943CC}" type="pres">
      <dgm:prSet presAssocID="{8C8AAEEB-6540-4E42-9FD8-E48513738EC4}" presName="connTx" presStyleLbl="parChTrans1D2" presStyleIdx="1" presStyleCnt="4"/>
      <dgm:spPr/>
      <dgm:t>
        <a:bodyPr/>
        <a:lstStyle/>
        <a:p>
          <a:endParaRPr lang="el-GR"/>
        </a:p>
      </dgm:t>
    </dgm:pt>
    <dgm:pt modelId="{7EA93F0D-AB3D-40C5-A72E-98B32F5E5E5D}" type="pres">
      <dgm:prSet presAssocID="{EC375925-613D-4A83-9C56-B4C032BB71FE}" presName="node" presStyleLbl="node1" presStyleIdx="1" presStyleCnt="4">
        <dgm:presLayoutVars>
          <dgm:bulletEnabled val="1"/>
        </dgm:presLayoutVars>
      </dgm:prSet>
      <dgm:spPr/>
      <dgm:t>
        <a:bodyPr/>
        <a:lstStyle/>
        <a:p>
          <a:endParaRPr lang="el-GR"/>
        </a:p>
      </dgm:t>
    </dgm:pt>
    <dgm:pt modelId="{23D06C9F-3370-4B49-B55E-215F9E1E80EC}" type="pres">
      <dgm:prSet presAssocID="{6D3C48D4-F5A0-475B-A59D-AAA40612049A}" presName="Name9" presStyleLbl="parChTrans1D2" presStyleIdx="2" presStyleCnt="4"/>
      <dgm:spPr/>
      <dgm:t>
        <a:bodyPr/>
        <a:lstStyle/>
        <a:p>
          <a:endParaRPr lang="el-GR"/>
        </a:p>
      </dgm:t>
    </dgm:pt>
    <dgm:pt modelId="{EFEA1997-5C64-47F0-9F27-869C1C82F40F}" type="pres">
      <dgm:prSet presAssocID="{6D3C48D4-F5A0-475B-A59D-AAA40612049A}" presName="connTx" presStyleLbl="parChTrans1D2" presStyleIdx="2" presStyleCnt="4"/>
      <dgm:spPr/>
      <dgm:t>
        <a:bodyPr/>
        <a:lstStyle/>
        <a:p>
          <a:endParaRPr lang="el-GR"/>
        </a:p>
      </dgm:t>
    </dgm:pt>
    <dgm:pt modelId="{596137A1-9E36-49E8-BBDA-349F9EDDE06C}" type="pres">
      <dgm:prSet presAssocID="{D05540F6-DEBF-410F-945B-47936DE18481}" presName="node" presStyleLbl="node1" presStyleIdx="2" presStyleCnt="4">
        <dgm:presLayoutVars>
          <dgm:bulletEnabled val="1"/>
        </dgm:presLayoutVars>
      </dgm:prSet>
      <dgm:spPr/>
      <dgm:t>
        <a:bodyPr/>
        <a:lstStyle/>
        <a:p>
          <a:endParaRPr lang="el-GR"/>
        </a:p>
      </dgm:t>
    </dgm:pt>
    <dgm:pt modelId="{7659FCD9-C224-4934-846E-508AAC4ADC4D}" type="pres">
      <dgm:prSet presAssocID="{06557196-25D0-479A-84CC-80C2F7608ABC}" presName="Name9" presStyleLbl="parChTrans1D2" presStyleIdx="3" presStyleCnt="4"/>
      <dgm:spPr/>
      <dgm:t>
        <a:bodyPr/>
        <a:lstStyle/>
        <a:p>
          <a:endParaRPr lang="el-GR"/>
        </a:p>
      </dgm:t>
    </dgm:pt>
    <dgm:pt modelId="{574E2524-6C14-4650-AFF3-E50BEE44CCA6}" type="pres">
      <dgm:prSet presAssocID="{06557196-25D0-479A-84CC-80C2F7608ABC}" presName="connTx" presStyleLbl="parChTrans1D2" presStyleIdx="3" presStyleCnt="4"/>
      <dgm:spPr/>
      <dgm:t>
        <a:bodyPr/>
        <a:lstStyle/>
        <a:p>
          <a:endParaRPr lang="el-GR"/>
        </a:p>
      </dgm:t>
    </dgm:pt>
    <dgm:pt modelId="{B9D6D7C4-1594-41E0-AF4C-90A00B0C75BC}" type="pres">
      <dgm:prSet presAssocID="{E888E160-166B-488F-9196-407379B5417B}" presName="node" presStyleLbl="node1" presStyleIdx="3" presStyleCnt="4">
        <dgm:presLayoutVars>
          <dgm:bulletEnabled val="1"/>
        </dgm:presLayoutVars>
      </dgm:prSet>
      <dgm:spPr/>
      <dgm:t>
        <a:bodyPr/>
        <a:lstStyle/>
        <a:p>
          <a:endParaRPr lang="el-GR"/>
        </a:p>
      </dgm:t>
    </dgm:pt>
  </dgm:ptLst>
  <dgm:cxnLst>
    <dgm:cxn modelId="{F73E6FBB-061B-43DB-B20E-B81EE4B6BE68}" type="presOf" srcId="{D05540F6-DEBF-410F-945B-47936DE18481}" destId="{596137A1-9E36-49E8-BBDA-349F9EDDE06C}" srcOrd="0" destOrd="0" presId="urn:microsoft.com/office/officeart/2005/8/layout/radial1"/>
    <dgm:cxn modelId="{D5CF6BBF-56AF-4725-8E62-1D6D8B7D2DF6}" type="presOf" srcId="{6BE22954-AC0B-49B5-B167-236468F26C23}" destId="{CEA389FE-E6CD-4900-8425-A49671F1CBC5}" srcOrd="0" destOrd="0" presId="urn:microsoft.com/office/officeart/2005/8/layout/radial1"/>
    <dgm:cxn modelId="{77E5FDD2-06A7-4EBC-B9FB-A59E48A4CA68}" type="presOf" srcId="{246E626C-5334-4B10-87D5-5FF638ACF80D}" destId="{15A4B911-9ECE-41FC-A031-57F443DDC419}" srcOrd="0" destOrd="0" presId="urn:microsoft.com/office/officeart/2005/8/layout/radial1"/>
    <dgm:cxn modelId="{595BCABF-CAEB-43CC-8956-F309B1420414}" type="presOf" srcId="{246E626C-5334-4B10-87D5-5FF638ACF80D}" destId="{F60E5690-AB0B-4525-BE3F-B7038BD68537}" srcOrd="1" destOrd="0" presId="urn:microsoft.com/office/officeart/2005/8/layout/radial1"/>
    <dgm:cxn modelId="{F63B6CAD-618A-4FEA-85A5-14144A100CDB}" srcId="{6BE22954-AC0B-49B5-B167-236468F26C23}" destId="{8DFA5CA1-51A0-4F36-A376-E163DD79ED38}" srcOrd="0" destOrd="0" parTransId="{D0DCDBF8-0E21-4000-9B2D-CD940145890D}" sibTransId="{ABDA94F5-701C-467F-AABA-E9D68E428B95}"/>
    <dgm:cxn modelId="{8A8CB29E-28D9-4CD0-9F96-F98814C8A216}" type="presOf" srcId="{6D3C48D4-F5A0-475B-A59D-AAA40612049A}" destId="{23D06C9F-3370-4B49-B55E-215F9E1E80EC}" srcOrd="0" destOrd="0" presId="urn:microsoft.com/office/officeart/2005/8/layout/radial1"/>
    <dgm:cxn modelId="{030B5445-14AF-4F15-BE14-C9E928E6799A}" type="presOf" srcId="{EC375925-613D-4A83-9C56-B4C032BB71FE}" destId="{7EA93F0D-AB3D-40C5-A72E-98B32F5E5E5D}" srcOrd="0" destOrd="0" presId="urn:microsoft.com/office/officeart/2005/8/layout/radial1"/>
    <dgm:cxn modelId="{136A6A6A-B2B6-4AE6-A197-B7160F9EDF2C}" srcId="{8DFA5CA1-51A0-4F36-A376-E163DD79ED38}" destId="{EC375925-613D-4A83-9C56-B4C032BB71FE}" srcOrd="1" destOrd="0" parTransId="{8C8AAEEB-6540-4E42-9FD8-E48513738EC4}" sibTransId="{B657B0B0-9509-46A2-BBCB-4B0645DE4CF2}"/>
    <dgm:cxn modelId="{0DB59BA9-0770-41F0-8043-2D682072C425}" srcId="{8DFA5CA1-51A0-4F36-A376-E163DD79ED38}" destId="{E888E160-166B-488F-9196-407379B5417B}" srcOrd="3" destOrd="0" parTransId="{06557196-25D0-479A-84CC-80C2F7608ABC}" sibTransId="{B76192DC-58D5-483C-B707-615008253546}"/>
    <dgm:cxn modelId="{1104E8FE-291D-42C3-80C6-E2FAB9205F0F}" type="presOf" srcId="{06557196-25D0-479A-84CC-80C2F7608ABC}" destId="{7659FCD9-C224-4934-846E-508AAC4ADC4D}" srcOrd="0" destOrd="0" presId="urn:microsoft.com/office/officeart/2005/8/layout/radial1"/>
    <dgm:cxn modelId="{5E9CE996-DFC4-486D-8426-0F17BED1B3CC}" srcId="{8DFA5CA1-51A0-4F36-A376-E163DD79ED38}" destId="{D05540F6-DEBF-410F-945B-47936DE18481}" srcOrd="2" destOrd="0" parTransId="{6D3C48D4-F5A0-475B-A59D-AAA40612049A}" sibTransId="{DE77EF9A-3F89-43C5-8B05-BEDA9FB67C74}"/>
    <dgm:cxn modelId="{A64777C5-0BE2-4E2B-B91B-AA51E6AC15FD}" srcId="{8DFA5CA1-51A0-4F36-A376-E163DD79ED38}" destId="{D7A128BA-8B1B-4B1D-BE5D-FD6E3AA99115}" srcOrd="0" destOrd="0" parTransId="{246E626C-5334-4B10-87D5-5FF638ACF80D}" sibTransId="{572FC3D8-9B52-4800-B755-5456B95C655E}"/>
    <dgm:cxn modelId="{5DDFC6FD-C575-4BE4-936F-4B68E48A7E53}" type="presOf" srcId="{E888E160-166B-488F-9196-407379B5417B}" destId="{B9D6D7C4-1594-41E0-AF4C-90A00B0C75BC}" srcOrd="0" destOrd="0" presId="urn:microsoft.com/office/officeart/2005/8/layout/radial1"/>
    <dgm:cxn modelId="{CF054CB3-5F66-4C0A-931F-9920FF27B8E0}" type="presOf" srcId="{06557196-25D0-479A-84CC-80C2F7608ABC}" destId="{574E2524-6C14-4650-AFF3-E50BEE44CCA6}" srcOrd="1" destOrd="0" presId="urn:microsoft.com/office/officeart/2005/8/layout/radial1"/>
    <dgm:cxn modelId="{2F6835EC-785E-4F82-8679-F52DE26F3650}" type="presOf" srcId="{8C8AAEEB-6540-4E42-9FD8-E48513738EC4}" destId="{22A98892-B3B5-4765-8A56-3A6261044941}" srcOrd="0" destOrd="0" presId="urn:microsoft.com/office/officeart/2005/8/layout/radial1"/>
    <dgm:cxn modelId="{4CACCC38-B37B-4799-A89F-45AE5E3B32C5}" type="presOf" srcId="{6D3C48D4-F5A0-475B-A59D-AAA40612049A}" destId="{EFEA1997-5C64-47F0-9F27-869C1C82F40F}" srcOrd="1" destOrd="0" presId="urn:microsoft.com/office/officeart/2005/8/layout/radial1"/>
    <dgm:cxn modelId="{3439DA70-4500-4790-B4FC-95ACA646732D}" type="presOf" srcId="{D7A128BA-8B1B-4B1D-BE5D-FD6E3AA99115}" destId="{8170FF71-B952-48DA-AC40-538070828615}" srcOrd="0" destOrd="0" presId="urn:microsoft.com/office/officeart/2005/8/layout/radial1"/>
    <dgm:cxn modelId="{19CB542D-7E53-4F9C-94B2-5B10FB92509F}" type="presOf" srcId="{8DFA5CA1-51A0-4F36-A376-E163DD79ED38}" destId="{BEDE31A2-F1AE-4A27-B5F9-AA00D2F74BE5}" srcOrd="0" destOrd="0" presId="urn:microsoft.com/office/officeart/2005/8/layout/radial1"/>
    <dgm:cxn modelId="{8D006163-7BA2-4369-8DEB-98C4E04C1F97}" type="presOf" srcId="{8C8AAEEB-6540-4E42-9FD8-E48513738EC4}" destId="{7131E457-5232-4FD2-82BC-F5D6F07943CC}" srcOrd="1" destOrd="0" presId="urn:microsoft.com/office/officeart/2005/8/layout/radial1"/>
    <dgm:cxn modelId="{348BA0A8-8534-4D95-A282-D1F72C9CB5DA}" type="presParOf" srcId="{CEA389FE-E6CD-4900-8425-A49671F1CBC5}" destId="{BEDE31A2-F1AE-4A27-B5F9-AA00D2F74BE5}" srcOrd="0" destOrd="0" presId="urn:microsoft.com/office/officeart/2005/8/layout/radial1"/>
    <dgm:cxn modelId="{5A3BBBAE-9AC1-432B-8836-4C5C81E56A13}" type="presParOf" srcId="{CEA389FE-E6CD-4900-8425-A49671F1CBC5}" destId="{15A4B911-9ECE-41FC-A031-57F443DDC419}" srcOrd="1" destOrd="0" presId="urn:microsoft.com/office/officeart/2005/8/layout/radial1"/>
    <dgm:cxn modelId="{9ABE2ED6-7047-4CB8-8D42-1D631D0BF451}" type="presParOf" srcId="{15A4B911-9ECE-41FC-A031-57F443DDC419}" destId="{F60E5690-AB0B-4525-BE3F-B7038BD68537}" srcOrd="0" destOrd="0" presId="urn:microsoft.com/office/officeart/2005/8/layout/radial1"/>
    <dgm:cxn modelId="{F1E53059-027E-45ED-A0E1-8049567F93EF}" type="presParOf" srcId="{CEA389FE-E6CD-4900-8425-A49671F1CBC5}" destId="{8170FF71-B952-48DA-AC40-538070828615}" srcOrd="2" destOrd="0" presId="urn:microsoft.com/office/officeart/2005/8/layout/radial1"/>
    <dgm:cxn modelId="{0F49883E-28CE-444B-A0F9-BF5AB318F5E7}" type="presParOf" srcId="{CEA389FE-E6CD-4900-8425-A49671F1CBC5}" destId="{22A98892-B3B5-4765-8A56-3A6261044941}" srcOrd="3" destOrd="0" presId="urn:microsoft.com/office/officeart/2005/8/layout/radial1"/>
    <dgm:cxn modelId="{6F8EDF30-FB20-429E-A1D2-3853047A44BC}" type="presParOf" srcId="{22A98892-B3B5-4765-8A56-3A6261044941}" destId="{7131E457-5232-4FD2-82BC-F5D6F07943CC}" srcOrd="0" destOrd="0" presId="urn:microsoft.com/office/officeart/2005/8/layout/radial1"/>
    <dgm:cxn modelId="{67A41A7F-58FC-4900-B5BE-76E6E9230AF8}" type="presParOf" srcId="{CEA389FE-E6CD-4900-8425-A49671F1CBC5}" destId="{7EA93F0D-AB3D-40C5-A72E-98B32F5E5E5D}" srcOrd="4" destOrd="0" presId="urn:microsoft.com/office/officeart/2005/8/layout/radial1"/>
    <dgm:cxn modelId="{F45D71FA-7BA1-41CD-B91F-4497186DCDD4}" type="presParOf" srcId="{CEA389FE-E6CD-4900-8425-A49671F1CBC5}" destId="{23D06C9F-3370-4B49-B55E-215F9E1E80EC}" srcOrd="5" destOrd="0" presId="urn:microsoft.com/office/officeart/2005/8/layout/radial1"/>
    <dgm:cxn modelId="{93E9B644-C835-4C47-A95E-00DDAB1A53E0}" type="presParOf" srcId="{23D06C9F-3370-4B49-B55E-215F9E1E80EC}" destId="{EFEA1997-5C64-47F0-9F27-869C1C82F40F}" srcOrd="0" destOrd="0" presId="urn:microsoft.com/office/officeart/2005/8/layout/radial1"/>
    <dgm:cxn modelId="{39313565-4B5C-4DFC-90E1-B6150A612E61}" type="presParOf" srcId="{CEA389FE-E6CD-4900-8425-A49671F1CBC5}" destId="{596137A1-9E36-49E8-BBDA-349F9EDDE06C}" srcOrd="6" destOrd="0" presId="urn:microsoft.com/office/officeart/2005/8/layout/radial1"/>
    <dgm:cxn modelId="{12023ACE-E3B2-46DA-A6C0-EC5D16AEABAA}" type="presParOf" srcId="{CEA389FE-E6CD-4900-8425-A49671F1CBC5}" destId="{7659FCD9-C224-4934-846E-508AAC4ADC4D}" srcOrd="7" destOrd="0" presId="urn:microsoft.com/office/officeart/2005/8/layout/radial1"/>
    <dgm:cxn modelId="{D65D10F4-7C33-48F3-A683-11DAA3B97658}" type="presParOf" srcId="{7659FCD9-C224-4934-846E-508AAC4ADC4D}" destId="{574E2524-6C14-4650-AFF3-E50BEE44CCA6}" srcOrd="0" destOrd="0" presId="urn:microsoft.com/office/officeart/2005/8/layout/radial1"/>
    <dgm:cxn modelId="{08030B41-BF3D-4C2A-AD94-32A6E31D5B66}" type="presParOf" srcId="{CEA389FE-E6CD-4900-8425-A49671F1CBC5}" destId="{B9D6D7C4-1594-41E0-AF4C-90A00B0C75BC}" srcOrd="8" destOrd="0" presId="urn:microsoft.com/office/officeart/2005/8/layout/radia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5212AA-0B9A-4FA8-A8A1-E3D5093F2716}" type="datetimeFigureOut">
              <a:rPr lang="el-GR" smtClean="0"/>
              <a:t>19/4/2015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FFBD87-0F53-4489-B1C7-77FB7D88E0EA}" type="slidenum">
              <a:rPr lang="el-GR" smtClean="0"/>
              <a:t>‹#›</a:t>
            </a:fld>
            <a:endParaRPr lang="el-GR"/>
          </a:p>
        </p:txBody>
      </p:sp>
    </p:spTree>
    <p:extLst>
      <p:ext uri="{BB962C8B-B14F-4D97-AF65-F5344CB8AC3E}">
        <p14:creationId xmlns:p14="http://schemas.microsoft.com/office/powerpoint/2010/main" val="1682378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Υ</a:t>
            </a:r>
            <a:endParaRPr lang="el-GR" dirty="0"/>
          </a:p>
        </p:txBody>
      </p:sp>
      <p:sp>
        <p:nvSpPr>
          <p:cNvPr id="4" name="Θέση αριθμού διαφάνειας 3"/>
          <p:cNvSpPr>
            <a:spLocks noGrp="1"/>
          </p:cNvSpPr>
          <p:nvPr>
            <p:ph type="sldNum" sz="quarter" idx="10"/>
          </p:nvPr>
        </p:nvSpPr>
        <p:spPr/>
        <p:txBody>
          <a:bodyPr/>
          <a:lstStyle/>
          <a:p>
            <a:fld id="{FEFFBD87-0F53-4489-B1C7-77FB7D88E0EA}" type="slidenum">
              <a:rPr lang="el-GR" smtClean="0"/>
              <a:t>3</a:t>
            </a:fld>
            <a:endParaRPr lang="el-GR"/>
          </a:p>
        </p:txBody>
      </p:sp>
    </p:spTree>
    <p:extLst>
      <p:ext uri="{BB962C8B-B14F-4D97-AF65-F5344CB8AC3E}">
        <p14:creationId xmlns:p14="http://schemas.microsoft.com/office/powerpoint/2010/main" val="347036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 Θέση εικόνας διαφάνειας"/>
          <p:cNvSpPr>
            <a:spLocks noGrp="1" noRot="1" noChangeAspect="1" noTextEdit="1"/>
          </p:cNvSpPr>
          <p:nvPr>
            <p:ph type="sldImg"/>
          </p:nvPr>
        </p:nvSpPr>
        <p:spPr>
          <a:ln/>
        </p:spPr>
      </p:sp>
      <p:sp>
        <p:nvSpPr>
          <p:cNvPr id="57347"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l-GR" altLang="el-GR" dirty="0" err="1" smtClean="0"/>
              <a:t>ττγγγγγ</a:t>
            </a:r>
            <a:endParaRPr lang="el-GR" altLang="el-GR" dirty="0" smtClean="0"/>
          </a:p>
        </p:txBody>
      </p:sp>
      <p:sp>
        <p:nvSpPr>
          <p:cNvPr id="57348"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38B8AC0-E816-4348-B430-EE252CDF0984}" type="slidenum">
              <a:rPr lang="el-GR" altLang="el-GR"/>
              <a:pPr eaLnBrk="1" hangingPunct="1"/>
              <a:t>38</a:t>
            </a:fld>
            <a:endParaRPr lang="el-GR" altLang="el-GR"/>
          </a:p>
        </p:txBody>
      </p:sp>
    </p:spTree>
    <p:extLst>
      <p:ext uri="{BB962C8B-B14F-4D97-AF65-F5344CB8AC3E}">
        <p14:creationId xmlns:p14="http://schemas.microsoft.com/office/powerpoint/2010/main" val="1965007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EFFBD87-0F53-4489-B1C7-77FB7D88E0EA}" type="slidenum">
              <a:rPr lang="el-GR" smtClean="0"/>
              <a:t>39</a:t>
            </a:fld>
            <a:endParaRPr lang="el-GR"/>
          </a:p>
        </p:txBody>
      </p:sp>
    </p:spTree>
    <p:extLst>
      <p:ext uri="{BB962C8B-B14F-4D97-AF65-F5344CB8AC3E}">
        <p14:creationId xmlns:p14="http://schemas.microsoft.com/office/powerpoint/2010/main" val="2499688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EFFBD87-0F53-4489-B1C7-77FB7D88E0EA}" type="slidenum">
              <a:rPr lang="el-GR" smtClean="0"/>
              <a:t>50</a:t>
            </a:fld>
            <a:endParaRPr lang="el-GR"/>
          </a:p>
        </p:txBody>
      </p:sp>
    </p:spTree>
    <p:extLst>
      <p:ext uri="{BB962C8B-B14F-4D97-AF65-F5344CB8AC3E}">
        <p14:creationId xmlns:p14="http://schemas.microsoft.com/office/powerpoint/2010/main" val="1088591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EFFBD87-0F53-4489-B1C7-77FB7D88E0EA}" type="slidenum">
              <a:rPr lang="el-GR" smtClean="0"/>
              <a:t>4</a:t>
            </a:fld>
            <a:endParaRPr lang="el-GR"/>
          </a:p>
        </p:txBody>
      </p:sp>
    </p:spTree>
    <p:extLst>
      <p:ext uri="{BB962C8B-B14F-4D97-AF65-F5344CB8AC3E}">
        <p14:creationId xmlns:p14="http://schemas.microsoft.com/office/powerpoint/2010/main" val="1123096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EFFBD87-0F53-4489-B1C7-77FB7D88E0EA}" type="slidenum">
              <a:rPr lang="el-GR" smtClean="0"/>
              <a:t>5</a:t>
            </a:fld>
            <a:endParaRPr lang="el-GR"/>
          </a:p>
        </p:txBody>
      </p:sp>
    </p:spTree>
    <p:extLst>
      <p:ext uri="{BB962C8B-B14F-4D97-AF65-F5344CB8AC3E}">
        <p14:creationId xmlns:p14="http://schemas.microsoft.com/office/powerpoint/2010/main" val="3807752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F85172-EE7A-4A83-9E74-EB79F726EA60}" type="slidenum">
              <a:rPr lang="el-GR" altLang="el-GR"/>
              <a:pPr/>
              <a:t>28</a:t>
            </a:fld>
            <a:endParaRPr lang="el-GR" altLang="el-G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val="351869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1 - Θέση εικόνας διαφάνειας"/>
          <p:cNvSpPr>
            <a:spLocks noGrp="1" noRot="1" noChangeAspect="1" noTextEdit="1"/>
          </p:cNvSpPr>
          <p:nvPr>
            <p:ph type="sldImg"/>
          </p:nvPr>
        </p:nvSpPr>
        <p:spPr>
          <a:ln/>
        </p:spPr>
      </p:sp>
      <p:sp>
        <p:nvSpPr>
          <p:cNvPr id="116739"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
        <p:nvSpPr>
          <p:cNvPr id="116740"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D5361E5-4771-477B-B5E7-E91DCE4BE0CA}" type="slidenum">
              <a:rPr lang="el-GR" altLang="el-GR"/>
              <a:pPr eaLnBrk="1" hangingPunct="1"/>
              <a:t>29</a:t>
            </a:fld>
            <a:endParaRPr lang="el-GR" altLang="el-GR"/>
          </a:p>
        </p:txBody>
      </p:sp>
    </p:spTree>
    <p:extLst>
      <p:ext uri="{BB962C8B-B14F-4D97-AF65-F5344CB8AC3E}">
        <p14:creationId xmlns:p14="http://schemas.microsoft.com/office/powerpoint/2010/main" val="2174881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7D5BE3-8E9B-40EF-9479-65E32994D1C9}" type="slidenum">
              <a:rPr lang="el-GR" altLang="el-GR"/>
              <a:pPr/>
              <a:t>30</a:t>
            </a:fld>
            <a:endParaRPr lang="el-GR" altLang="el-GR"/>
          </a:p>
        </p:txBody>
      </p:sp>
      <p:sp>
        <p:nvSpPr>
          <p:cNvPr id="89090" name="Rectangle 2"/>
          <p:cNvSpPr>
            <a:spLocks noGrp="1" noRot="1" noChangeAspect="1" noChangeArrowheads="1" noTextEdit="1"/>
          </p:cNvSpPr>
          <p:nvPr>
            <p:ph type="sldImg"/>
          </p:nvPr>
        </p:nvSpPr>
        <p:spPr>
          <a:xfrm>
            <a:off x="384175" y="687388"/>
            <a:ext cx="6089650" cy="3425825"/>
          </a:xfrm>
          <a:ln w="12700" cap="flat"/>
        </p:spPr>
      </p:sp>
      <p:sp>
        <p:nvSpPr>
          <p:cNvPr id="89091" name="Rectangle 3"/>
          <p:cNvSpPr>
            <a:spLocks noGrp="1" noChangeArrowheads="1"/>
          </p:cNvSpPr>
          <p:nvPr>
            <p:ph type="body" idx="1"/>
          </p:nvPr>
        </p:nvSpPr>
        <p:spPr>
          <a:xfrm>
            <a:off x="914400" y="4343400"/>
            <a:ext cx="5029200" cy="4114800"/>
          </a:xfrm>
          <a:ln/>
        </p:spPr>
        <p:txBody>
          <a:bodyPr lIns="92075" tIns="46038" rIns="92075" bIns="46038"/>
          <a:lstStyle/>
          <a:p>
            <a:endParaRPr lang="el-GR" altLang="el-GR"/>
          </a:p>
        </p:txBody>
      </p:sp>
    </p:spTree>
    <p:extLst>
      <p:ext uri="{BB962C8B-B14F-4D97-AF65-F5344CB8AC3E}">
        <p14:creationId xmlns:p14="http://schemas.microsoft.com/office/powerpoint/2010/main" val="3806937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1 - Θέση εικόνας διαφάνειας"/>
          <p:cNvSpPr>
            <a:spLocks noGrp="1" noRot="1" noChangeAspect="1" noTextEdit="1"/>
          </p:cNvSpPr>
          <p:nvPr>
            <p:ph type="sldImg"/>
          </p:nvPr>
        </p:nvSpPr>
        <p:spPr>
          <a:ln/>
        </p:spPr>
      </p:sp>
      <p:sp>
        <p:nvSpPr>
          <p:cNvPr id="116739"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
        <p:nvSpPr>
          <p:cNvPr id="116740"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D5361E5-4771-477B-B5E7-E91DCE4BE0CA}" type="slidenum">
              <a:rPr lang="el-GR" altLang="el-GR"/>
              <a:pPr eaLnBrk="1" hangingPunct="1"/>
              <a:t>32</a:t>
            </a:fld>
            <a:endParaRPr lang="el-GR" altLang="el-GR"/>
          </a:p>
        </p:txBody>
      </p:sp>
    </p:spTree>
    <p:extLst>
      <p:ext uri="{BB962C8B-B14F-4D97-AF65-F5344CB8AC3E}">
        <p14:creationId xmlns:p14="http://schemas.microsoft.com/office/powerpoint/2010/main" val="1947559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 Θέση εικόνας διαφάνειας"/>
          <p:cNvSpPr>
            <a:spLocks noGrp="1" noRot="1" noChangeAspect="1" noTextEdit="1"/>
          </p:cNvSpPr>
          <p:nvPr>
            <p:ph type="sldImg"/>
          </p:nvPr>
        </p:nvSpPr>
        <p:spPr>
          <a:ln/>
        </p:spPr>
      </p:sp>
      <p:sp>
        <p:nvSpPr>
          <p:cNvPr id="107523"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
        <p:nvSpPr>
          <p:cNvPr id="107524"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EA351EB-F4A5-4B6D-A1E7-6831C500ED36}" type="slidenum">
              <a:rPr lang="el-GR" altLang="el-GR"/>
              <a:pPr eaLnBrk="1" hangingPunct="1"/>
              <a:t>34</a:t>
            </a:fld>
            <a:endParaRPr lang="el-GR" altLang="el-GR"/>
          </a:p>
        </p:txBody>
      </p:sp>
    </p:spTree>
    <p:extLst>
      <p:ext uri="{BB962C8B-B14F-4D97-AF65-F5344CB8AC3E}">
        <p14:creationId xmlns:p14="http://schemas.microsoft.com/office/powerpoint/2010/main" val="2188111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 Θέση εικόνας διαφάνειας"/>
          <p:cNvSpPr>
            <a:spLocks noGrp="1" noRot="1" noChangeAspect="1" noTextEdit="1"/>
          </p:cNvSpPr>
          <p:nvPr>
            <p:ph type="sldImg"/>
          </p:nvPr>
        </p:nvSpPr>
        <p:spPr>
          <a:ln/>
        </p:spPr>
      </p:sp>
      <p:sp>
        <p:nvSpPr>
          <p:cNvPr id="108547"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
        <p:nvSpPr>
          <p:cNvPr id="108548"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576BC77-147E-4C6C-A029-95FD3349360E}" type="slidenum">
              <a:rPr lang="el-GR" altLang="el-GR"/>
              <a:pPr eaLnBrk="1" hangingPunct="1"/>
              <a:t>35</a:t>
            </a:fld>
            <a:endParaRPr lang="el-GR" altLang="el-GR"/>
          </a:p>
        </p:txBody>
      </p:sp>
    </p:spTree>
    <p:extLst>
      <p:ext uri="{BB962C8B-B14F-4D97-AF65-F5344CB8AC3E}">
        <p14:creationId xmlns:p14="http://schemas.microsoft.com/office/powerpoint/2010/main" val="1448812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02F53354-99C5-4C9C-9894-67E9833831C0}" type="datetimeFigureOut">
              <a:rPr lang="el-GR" smtClean="0"/>
              <a:t>19/4/2015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4EA8814-C709-4983-A955-8A3A9CCE4E00}" type="slidenum">
              <a:rPr lang="el-GR" smtClean="0"/>
              <a:t>‹#›</a:t>
            </a:fld>
            <a:endParaRPr lang="el-GR"/>
          </a:p>
        </p:txBody>
      </p:sp>
    </p:spTree>
    <p:extLst>
      <p:ext uri="{BB962C8B-B14F-4D97-AF65-F5344CB8AC3E}">
        <p14:creationId xmlns:p14="http://schemas.microsoft.com/office/powerpoint/2010/main" val="3529100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2F53354-99C5-4C9C-9894-67E9833831C0}" type="datetimeFigureOut">
              <a:rPr lang="el-GR" smtClean="0"/>
              <a:t>19/4/2015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4EA8814-C709-4983-A955-8A3A9CCE4E00}" type="slidenum">
              <a:rPr lang="el-GR" smtClean="0"/>
              <a:t>‹#›</a:t>
            </a:fld>
            <a:endParaRPr lang="el-GR"/>
          </a:p>
        </p:txBody>
      </p:sp>
    </p:spTree>
    <p:extLst>
      <p:ext uri="{BB962C8B-B14F-4D97-AF65-F5344CB8AC3E}">
        <p14:creationId xmlns:p14="http://schemas.microsoft.com/office/powerpoint/2010/main" val="1936407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2F53354-99C5-4C9C-9894-67E9833831C0}" type="datetimeFigureOut">
              <a:rPr lang="el-GR" smtClean="0"/>
              <a:t>19/4/2015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4EA8814-C709-4983-A955-8A3A9CCE4E00}" type="slidenum">
              <a:rPr lang="el-GR" smtClean="0"/>
              <a:t>‹#›</a:t>
            </a:fld>
            <a:endParaRPr lang="el-GR"/>
          </a:p>
        </p:txBody>
      </p:sp>
    </p:spTree>
    <p:extLst>
      <p:ext uri="{BB962C8B-B14F-4D97-AF65-F5344CB8AC3E}">
        <p14:creationId xmlns:p14="http://schemas.microsoft.com/office/powerpoint/2010/main" val="4104299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Τίτλος και 4 Αντικείμενα">
    <p:spTree>
      <p:nvGrpSpPr>
        <p:cNvPr id="1" name=""/>
        <p:cNvGrpSpPr/>
        <p:nvPr/>
      </p:nvGrpSpPr>
      <p:grpSpPr>
        <a:xfrm>
          <a:off x="0" y="0"/>
          <a:ext cx="0" cy="0"/>
          <a:chOff x="0" y="0"/>
          <a:chExt cx="0" cy="0"/>
        </a:xfrm>
      </p:grpSpPr>
      <p:sp>
        <p:nvSpPr>
          <p:cNvPr id="2" name="Τίτλος 1"/>
          <p:cNvSpPr>
            <a:spLocks noGrp="1"/>
          </p:cNvSpPr>
          <p:nvPr>
            <p:ph type="title" sz="quarter"/>
          </p:nvPr>
        </p:nvSpPr>
        <p:spPr>
          <a:xfrm>
            <a:off x="609600" y="274638"/>
            <a:ext cx="10972800" cy="1143000"/>
          </a:xfrm>
        </p:spPr>
        <p:txBody>
          <a:bodyPr/>
          <a:lstStyle/>
          <a:p>
            <a:r>
              <a:rPr lang="el-GR" smtClean="0"/>
              <a:t>Στυλ κύριου τίτλου</a:t>
            </a:r>
            <a:endParaRPr lang="el-GR"/>
          </a:p>
        </p:txBody>
      </p:sp>
      <p:sp>
        <p:nvSpPr>
          <p:cNvPr id="3" name="Θέση περιεχομένου 2"/>
          <p:cNvSpPr>
            <a:spLocks noGrp="1"/>
          </p:cNvSpPr>
          <p:nvPr>
            <p:ph sz="quarter" idx="1"/>
          </p:nvPr>
        </p:nvSpPr>
        <p:spPr>
          <a:xfrm>
            <a:off x="609600" y="1600200"/>
            <a:ext cx="5384800" cy="21859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6197600" y="1600200"/>
            <a:ext cx="5384800" cy="21859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4"/>
          <p:cNvSpPr>
            <a:spLocks noGrp="1"/>
          </p:cNvSpPr>
          <p:nvPr>
            <p:ph sz="quarter" idx="3"/>
          </p:nvPr>
        </p:nvSpPr>
        <p:spPr>
          <a:xfrm>
            <a:off x="609600" y="3938589"/>
            <a:ext cx="5384800" cy="21875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περιεχομένου 5"/>
          <p:cNvSpPr>
            <a:spLocks noGrp="1"/>
          </p:cNvSpPr>
          <p:nvPr>
            <p:ph sz="quarter" idx="4"/>
          </p:nvPr>
        </p:nvSpPr>
        <p:spPr>
          <a:xfrm>
            <a:off x="6197600" y="3938589"/>
            <a:ext cx="5384800" cy="21875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a:xfrm>
            <a:off x="609600" y="6245225"/>
            <a:ext cx="2844800" cy="476250"/>
          </a:xfrm>
        </p:spPr>
        <p:txBody>
          <a:bodyPr/>
          <a:lstStyle>
            <a:lvl1pPr>
              <a:defRPr/>
            </a:lvl1pPr>
          </a:lstStyle>
          <a:p>
            <a:endParaRPr lang="el-GR" altLang="el-GR"/>
          </a:p>
        </p:txBody>
      </p:sp>
      <p:sp>
        <p:nvSpPr>
          <p:cNvPr id="8" name="Θέση υποσέλιδου 7"/>
          <p:cNvSpPr>
            <a:spLocks noGrp="1"/>
          </p:cNvSpPr>
          <p:nvPr>
            <p:ph type="ftr" sz="quarter" idx="11"/>
          </p:nvPr>
        </p:nvSpPr>
        <p:spPr>
          <a:xfrm>
            <a:off x="4165600" y="6245225"/>
            <a:ext cx="3860800" cy="476250"/>
          </a:xfrm>
        </p:spPr>
        <p:txBody>
          <a:bodyPr/>
          <a:lstStyle>
            <a:lvl1pPr>
              <a:defRPr/>
            </a:lvl1pPr>
          </a:lstStyle>
          <a:p>
            <a:endParaRPr lang="el-GR" altLang="el-GR"/>
          </a:p>
        </p:txBody>
      </p:sp>
      <p:sp>
        <p:nvSpPr>
          <p:cNvPr id="9" name="Θέση αριθμού διαφάνειας 8"/>
          <p:cNvSpPr>
            <a:spLocks noGrp="1"/>
          </p:cNvSpPr>
          <p:nvPr>
            <p:ph type="sldNum" sz="quarter" idx="12"/>
          </p:nvPr>
        </p:nvSpPr>
        <p:spPr>
          <a:xfrm>
            <a:off x="8737600" y="6245225"/>
            <a:ext cx="2844800" cy="476250"/>
          </a:xfrm>
        </p:spPr>
        <p:txBody>
          <a:bodyPr/>
          <a:lstStyle>
            <a:lvl1pPr>
              <a:defRPr/>
            </a:lvl1pPr>
          </a:lstStyle>
          <a:p>
            <a:fld id="{A1552A06-F802-487E-B1D8-0FFA3BC7F0FB}" type="slidenum">
              <a:rPr lang="el-GR" altLang="el-GR"/>
              <a:pPr/>
              <a:t>‹#›</a:t>
            </a:fld>
            <a:endParaRPr lang="el-GR" altLang="el-GR"/>
          </a:p>
        </p:txBody>
      </p:sp>
    </p:spTree>
    <p:extLst>
      <p:ext uri="{BB962C8B-B14F-4D97-AF65-F5344CB8AC3E}">
        <p14:creationId xmlns:p14="http://schemas.microsoft.com/office/powerpoint/2010/main" val="1335559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Τίτλος, Αντικείμενο και 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274638"/>
            <a:ext cx="10972800" cy="1143000"/>
          </a:xfrm>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609600" y="1600201"/>
            <a:ext cx="53848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197600" y="1600201"/>
            <a:ext cx="53848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a:xfrm>
            <a:off x="609600" y="6245225"/>
            <a:ext cx="2844800" cy="476250"/>
          </a:xfrm>
        </p:spPr>
        <p:txBody>
          <a:bodyPr/>
          <a:lstStyle>
            <a:lvl1pPr>
              <a:defRPr/>
            </a:lvl1pPr>
          </a:lstStyle>
          <a:p>
            <a:endParaRPr lang="el-GR" altLang="el-GR"/>
          </a:p>
        </p:txBody>
      </p:sp>
      <p:sp>
        <p:nvSpPr>
          <p:cNvPr id="6" name="Θέση υποσέλιδου 5"/>
          <p:cNvSpPr>
            <a:spLocks noGrp="1"/>
          </p:cNvSpPr>
          <p:nvPr>
            <p:ph type="ftr" sz="quarter" idx="11"/>
          </p:nvPr>
        </p:nvSpPr>
        <p:spPr>
          <a:xfrm>
            <a:off x="4165600" y="6245225"/>
            <a:ext cx="3860800" cy="476250"/>
          </a:xfrm>
        </p:spPr>
        <p:txBody>
          <a:bodyPr/>
          <a:lstStyle>
            <a:lvl1pPr>
              <a:defRPr/>
            </a:lvl1pPr>
          </a:lstStyle>
          <a:p>
            <a:endParaRPr lang="el-GR" altLang="el-GR"/>
          </a:p>
        </p:txBody>
      </p:sp>
      <p:sp>
        <p:nvSpPr>
          <p:cNvPr id="7" name="Θέση αριθμού διαφάνειας 6"/>
          <p:cNvSpPr>
            <a:spLocks noGrp="1"/>
          </p:cNvSpPr>
          <p:nvPr>
            <p:ph type="sldNum" sz="quarter" idx="12"/>
          </p:nvPr>
        </p:nvSpPr>
        <p:spPr>
          <a:xfrm>
            <a:off x="8737600" y="6245225"/>
            <a:ext cx="2844800" cy="476250"/>
          </a:xfrm>
        </p:spPr>
        <p:txBody>
          <a:bodyPr/>
          <a:lstStyle>
            <a:lvl1pPr>
              <a:defRPr/>
            </a:lvl1pPr>
          </a:lstStyle>
          <a:p>
            <a:fld id="{04E9558C-5917-48A5-9AB0-99AC01807C61}" type="slidenum">
              <a:rPr lang="el-GR" altLang="el-GR"/>
              <a:pPr/>
              <a:t>‹#›</a:t>
            </a:fld>
            <a:endParaRPr lang="el-GR" altLang="el-GR"/>
          </a:p>
        </p:txBody>
      </p:sp>
    </p:spTree>
    <p:extLst>
      <p:ext uri="{BB962C8B-B14F-4D97-AF65-F5344CB8AC3E}">
        <p14:creationId xmlns:p14="http://schemas.microsoft.com/office/powerpoint/2010/main" val="1703007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09600" y="1600201"/>
            <a:ext cx="53848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6197600" y="1600200"/>
            <a:ext cx="53848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6197600" y="3938589"/>
            <a:ext cx="53848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4"/>
          <p:cNvSpPr>
            <a:spLocks noGrp="1" noChangeArrowheads="1"/>
          </p:cNvSpPr>
          <p:nvPr>
            <p:ph type="dt" sz="half" idx="10"/>
          </p:nvPr>
        </p:nvSpPr>
        <p:spPr>
          <a:ln/>
        </p:spPr>
        <p:txBody>
          <a:bodyPr/>
          <a:lstStyle>
            <a:lvl1pPr>
              <a:defRPr/>
            </a:lvl1pPr>
          </a:lstStyle>
          <a:p>
            <a:pPr>
              <a:defRPr/>
            </a:pPr>
            <a:endParaRPr lang="el-GR"/>
          </a:p>
        </p:txBody>
      </p:sp>
      <p:sp>
        <p:nvSpPr>
          <p:cNvPr id="7" name="Rectangle 5"/>
          <p:cNvSpPr>
            <a:spLocks noGrp="1" noChangeArrowheads="1"/>
          </p:cNvSpPr>
          <p:nvPr>
            <p:ph type="ftr" sz="quarter" idx="11"/>
          </p:nvPr>
        </p:nvSpPr>
        <p:spPr>
          <a:ln/>
        </p:spPr>
        <p:txBody>
          <a:bodyPr/>
          <a:lstStyle>
            <a:lvl1pPr>
              <a:defRPr/>
            </a:lvl1pPr>
          </a:lstStyle>
          <a:p>
            <a:pPr>
              <a:defRPr/>
            </a:pPr>
            <a:endParaRPr lang="el-GR"/>
          </a:p>
        </p:txBody>
      </p:sp>
      <p:sp>
        <p:nvSpPr>
          <p:cNvPr id="8" name="Rectangle 6"/>
          <p:cNvSpPr>
            <a:spLocks noGrp="1" noChangeArrowheads="1"/>
          </p:cNvSpPr>
          <p:nvPr>
            <p:ph type="sldNum" sz="quarter" idx="12"/>
          </p:nvPr>
        </p:nvSpPr>
        <p:spPr>
          <a:ln/>
        </p:spPr>
        <p:txBody>
          <a:bodyPr/>
          <a:lstStyle>
            <a:lvl1pPr>
              <a:defRPr/>
            </a:lvl1pPr>
          </a:lstStyle>
          <a:p>
            <a:fld id="{20838B88-1959-402F-9158-3178F360E9AD}" type="slidenum">
              <a:rPr lang="el-GR" altLang="el-GR"/>
              <a:pPr/>
              <a:t>‹#›</a:t>
            </a:fld>
            <a:endParaRPr lang="el-GR" altLang="el-GR"/>
          </a:p>
        </p:txBody>
      </p:sp>
    </p:spTree>
    <p:extLst>
      <p:ext uri="{BB962C8B-B14F-4D97-AF65-F5344CB8AC3E}">
        <p14:creationId xmlns:p14="http://schemas.microsoft.com/office/powerpoint/2010/main" val="2566067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274638"/>
            <a:ext cx="10972800" cy="1143000"/>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609600" y="1600201"/>
            <a:ext cx="53848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97600" y="1600201"/>
            <a:ext cx="53848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a:xfrm>
            <a:off x="609600" y="6245225"/>
            <a:ext cx="2844800" cy="476250"/>
          </a:xfrm>
        </p:spPr>
        <p:txBody>
          <a:bodyPr/>
          <a:lstStyle>
            <a:lvl1pPr>
              <a:defRPr/>
            </a:lvl1pPr>
          </a:lstStyle>
          <a:p>
            <a:endParaRPr lang="el-GR" altLang="el-GR"/>
          </a:p>
        </p:txBody>
      </p:sp>
      <p:sp>
        <p:nvSpPr>
          <p:cNvPr id="6" name="Θέση υποσέλιδου 5"/>
          <p:cNvSpPr>
            <a:spLocks noGrp="1"/>
          </p:cNvSpPr>
          <p:nvPr>
            <p:ph type="ftr" sz="quarter" idx="11"/>
          </p:nvPr>
        </p:nvSpPr>
        <p:spPr>
          <a:xfrm>
            <a:off x="4165600" y="6245225"/>
            <a:ext cx="3860800" cy="476250"/>
          </a:xfrm>
        </p:spPr>
        <p:txBody>
          <a:bodyPr/>
          <a:lstStyle>
            <a:lvl1pPr>
              <a:defRPr/>
            </a:lvl1pPr>
          </a:lstStyle>
          <a:p>
            <a:endParaRPr lang="el-GR" altLang="el-GR"/>
          </a:p>
        </p:txBody>
      </p:sp>
      <p:sp>
        <p:nvSpPr>
          <p:cNvPr id="7" name="Θέση αριθμού διαφάνειας 6"/>
          <p:cNvSpPr>
            <a:spLocks noGrp="1"/>
          </p:cNvSpPr>
          <p:nvPr>
            <p:ph type="sldNum" sz="quarter" idx="12"/>
          </p:nvPr>
        </p:nvSpPr>
        <p:spPr>
          <a:xfrm>
            <a:off x="8737600" y="6245225"/>
            <a:ext cx="2844800" cy="476250"/>
          </a:xfrm>
        </p:spPr>
        <p:txBody>
          <a:bodyPr/>
          <a:lstStyle>
            <a:lvl1pPr>
              <a:defRPr/>
            </a:lvl1pPr>
          </a:lstStyle>
          <a:p>
            <a:fld id="{EFAE830D-1E42-4386-9036-3CE8CE96E9A6}" type="slidenum">
              <a:rPr lang="el-GR" altLang="el-GR"/>
              <a:pPr/>
              <a:t>‹#›</a:t>
            </a:fld>
            <a:endParaRPr lang="el-GR" altLang="el-GR"/>
          </a:p>
        </p:txBody>
      </p:sp>
    </p:spTree>
    <p:extLst>
      <p:ext uri="{BB962C8B-B14F-4D97-AF65-F5344CB8AC3E}">
        <p14:creationId xmlns:p14="http://schemas.microsoft.com/office/powerpoint/2010/main" val="2597869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2F53354-99C5-4C9C-9894-67E9833831C0}" type="datetimeFigureOut">
              <a:rPr lang="el-GR" smtClean="0"/>
              <a:t>19/4/2015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4EA8814-C709-4983-A955-8A3A9CCE4E00}" type="slidenum">
              <a:rPr lang="el-GR" smtClean="0"/>
              <a:t>‹#›</a:t>
            </a:fld>
            <a:endParaRPr lang="el-GR"/>
          </a:p>
        </p:txBody>
      </p:sp>
    </p:spTree>
    <p:extLst>
      <p:ext uri="{BB962C8B-B14F-4D97-AF65-F5344CB8AC3E}">
        <p14:creationId xmlns:p14="http://schemas.microsoft.com/office/powerpoint/2010/main" val="2048675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02F53354-99C5-4C9C-9894-67E9833831C0}" type="datetimeFigureOut">
              <a:rPr lang="el-GR" smtClean="0"/>
              <a:t>19/4/2015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4EA8814-C709-4983-A955-8A3A9CCE4E00}" type="slidenum">
              <a:rPr lang="el-GR" smtClean="0"/>
              <a:t>‹#›</a:t>
            </a:fld>
            <a:endParaRPr lang="el-GR"/>
          </a:p>
        </p:txBody>
      </p:sp>
    </p:spTree>
    <p:extLst>
      <p:ext uri="{BB962C8B-B14F-4D97-AF65-F5344CB8AC3E}">
        <p14:creationId xmlns:p14="http://schemas.microsoft.com/office/powerpoint/2010/main" val="4134901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02F53354-99C5-4C9C-9894-67E9833831C0}" type="datetimeFigureOut">
              <a:rPr lang="el-GR" smtClean="0"/>
              <a:t>19/4/2015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4EA8814-C709-4983-A955-8A3A9CCE4E00}" type="slidenum">
              <a:rPr lang="el-GR" smtClean="0"/>
              <a:t>‹#›</a:t>
            </a:fld>
            <a:endParaRPr lang="el-GR"/>
          </a:p>
        </p:txBody>
      </p:sp>
    </p:spTree>
    <p:extLst>
      <p:ext uri="{BB962C8B-B14F-4D97-AF65-F5344CB8AC3E}">
        <p14:creationId xmlns:p14="http://schemas.microsoft.com/office/powerpoint/2010/main" val="350367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02F53354-99C5-4C9C-9894-67E9833831C0}" type="datetimeFigureOut">
              <a:rPr lang="el-GR" smtClean="0"/>
              <a:t>19/4/2015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84EA8814-C709-4983-A955-8A3A9CCE4E00}" type="slidenum">
              <a:rPr lang="el-GR" smtClean="0"/>
              <a:t>‹#›</a:t>
            </a:fld>
            <a:endParaRPr lang="el-GR"/>
          </a:p>
        </p:txBody>
      </p:sp>
    </p:spTree>
    <p:extLst>
      <p:ext uri="{BB962C8B-B14F-4D97-AF65-F5344CB8AC3E}">
        <p14:creationId xmlns:p14="http://schemas.microsoft.com/office/powerpoint/2010/main" val="1295427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02F53354-99C5-4C9C-9894-67E9833831C0}" type="datetimeFigureOut">
              <a:rPr lang="el-GR" smtClean="0"/>
              <a:t>19/4/2015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84EA8814-C709-4983-A955-8A3A9CCE4E00}" type="slidenum">
              <a:rPr lang="el-GR" smtClean="0"/>
              <a:t>‹#›</a:t>
            </a:fld>
            <a:endParaRPr lang="el-GR"/>
          </a:p>
        </p:txBody>
      </p:sp>
    </p:spTree>
    <p:extLst>
      <p:ext uri="{BB962C8B-B14F-4D97-AF65-F5344CB8AC3E}">
        <p14:creationId xmlns:p14="http://schemas.microsoft.com/office/powerpoint/2010/main" val="3608414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02F53354-99C5-4C9C-9894-67E9833831C0}" type="datetimeFigureOut">
              <a:rPr lang="el-GR" smtClean="0"/>
              <a:t>19/4/2015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84EA8814-C709-4983-A955-8A3A9CCE4E00}" type="slidenum">
              <a:rPr lang="el-GR" smtClean="0"/>
              <a:t>‹#›</a:t>
            </a:fld>
            <a:endParaRPr lang="el-GR"/>
          </a:p>
        </p:txBody>
      </p:sp>
    </p:spTree>
    <p:extLst>
      <p:ext uri="{BB962C8B-B14F-4D97-AF65-F5344CB8AC3E}">
        <p14:creationId xmlns:p14="http://schemas.microsoft.com/office/powerpoint/2010/main" val="1123324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2F53354-99C5-4C9C-9894-67E9833831C0}" type="datetimeFigureOut">
              <a:rPr lang="el-GR" smtClean="0"/>
              <a:t>19/4/2015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4EA8814-C709-4983-A955-8A3A9CCE4E00}" type="slidenum">
              <a:rPr lang="el-GR" smtClean="0"/>
              <a:t>‹#›</a:t>
            </a:fld>
            <a:endParaRPr lang="el-GR"/>
          </a:p>
        </p:txBody>
      </p:sp>
    </p:spTree>
    <p:extLst>
      <p:ext uri="{BB962C8B-B14F-4D97-AF65-F5344CB8AC3E}">
        <p14:creationId xmlns:p14="http://schemas.microsoft.com/office/powerpoint/2010/main" val="3762441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2F53354-99C5-4C9C-9894-67E9833831C0}" type="datetimeFigureOut">
              <a:rPr lang="el-GR" smtClean="0"/>
              <a:t>19/4/2015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4EA8814-C709-4983-A955-8A3A9CCE4E00}" type="slidenum">
              <a:rPr lang="el-GR" smtClean="0"/>
              <a:t>‹#›</a:t>
            </a:fld>
            <a:endParaRPr lang="el-GR"/>
          </a:p>
        </p:txBody>
      </p:sp>
    </p:spTree>
    <p:extLst>
      <p:ext uri="{BB962C8B-B14F-4D97-AF65-F5344CB8AC3E}">
        <p14:creationId xmlns:p14="http://schemas.microsoft.com/office/powerpoint/2010/main" val="1429251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F53354-99C5-4C9C-9894-67E9833831C0}" type="datetimeFigureOut">
              <a:rPr lang="el-GR" smtClean="0"/>
              <a:t>19/4/2015</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EA8814-C709-4983-A955-8A3A9CCE4E00}" type="slidenum">
              <a:rPr lang="el-GR" smtClean="0"/>
              <a:t>‹#›</a:t>
            </a:fld>
            <a:endParaRPr lang="el-GR"/>
          </a:p>
        </p:txBody>
      </p:sp>
    </p:spTree>
    <p:extLst>
      <p:ext uri="{BB962C8B-B14F-4D97-AF65-F5344CB8AC3E}">
        <p14:creationId xmlns:p14="http://schemas.microsoft.com/office/powerpoint/2010/main" val="3507078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codesfordoctors.gr/ICD10-Catalogue.php?query=F60-F69&amp;searchType=3&amp;searchType2=ICD&amp;title=%CE%94%CE%B9%CE%B1%CF%84%CE%B1%CF%81%CE%B1%CF%87%CE%AD%CF%82%20%CF%84%CE%B7%CF%82%20%CF%80%CF%81%CE%BF%CF%83%CF%89%CF%80%CE%B9%CE%BA%CF%8C%CF%84%CE%B7%CF%84%CE%B1%CF%82%20%CE%BA%CE%B1%CE%B9%20%CF%84%CE%B7%CF%82%20%CF%83%CF%85%CE%BC%CF%80%CE%B5%CF%81%CE%B9%CF%86%CE%BF%CF%81%CE%AC%CF%82%20%CF%83%CF%84%CE%BF%CE%BD%20%CE%B5%CE%BD%CE%AE%CE%BB%CE%B9%CE%BA%CE%B1" TargetMode="External"/><Relationship Id="rId2" Type="http://schemas.openxmlformats.org/officeDocument/2006/relationships/hyperlink" Target="http://codesfordoctors.gr/ICD10-Catalogue.php?query=5&amp;searchType=2&amp;searchType2=ICD&amp;title=%CE%9A%CE%95%CE%A6%CE%86%CE%9B%CE%91%CE%99%CE%9F%20V.%CE%A8%CF%85%CF%87%CE%B9%CE%BA%CE%AD%CF%82%20%CE%B4%CE%B9%CE%B1%CF%84%CE%B1%CF%81%CE%B1%CF%87%CE%AD%CF%82%20%CE%BA%CE%B1%CE%B9%20%CE%B4%CE%B9%CE%B1%CF%84%CE%B1%CF%81%CE%B1%CF%87%CE%AD%CF%82%20%CF%83%CF%85%CE%BC%CF%80%CE%B5%CF%81%CE%B9%CF%86%CE%BF%CF%81%CE%AC%CF%82%20.%20(F00%20-%20F99)" TargetMode="External"/><Relationship Id="rId1" Type="http://schemas.openxmlformats.org/officeDocument/2006/relationships/slideLayout" Target="../slideLayouts/slideLayout2.xml"/><Relationship Id="rId4" Type="http://schemas.openxmlformats.org/officeDocument/2006/relationships/hyperlink" Target="http://codesfordoctors.gr/Details-ICD10.php?query=F60&amp;searchType=1"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jpe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Layout" Target="../diagrams/layout1.xml"/><Relationship Id="rId11" Type="http://schemas.openxmlformats.org/officeDocument/2006/relationships/image" Target="../media/image8.jpeg"/><Relationship Id="rId5" Type="http://schemas.openxmlformats.org/officeDocument/2006/relationships/diagramData" Target="../diagrams/data1.xml"/><Relationship Id="rId10" Type="http://schemas.openxmlformats.org/officeDocument/2006/relationships/image" Target="../media/image7.jpeg"/><Relationship Id="rId4" Type="http://schemas.openxmlformats.org/officeDocument/2006/relationships/image" Target="../media/image6.jpeg"/><Relationship Id="rId9" Type="http://schemas.microsoft.com/office/2007/relationships/diagramDrawing" Target="../diagrams/drawing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endParaRPr lang="el-GR"/>
          </a:p>
        </p:txBody>
      </p:sp>
      <p:sp>
        <p:nvSpPr>
          <p:cNvPr id="3" name="Υπότιτλος 2"/>
          <p:cNvSpPr>
            <a:spLocks noGrp="1"/>
          </p:cNvSpPr>
          <p:nvPr>
            <p:ph type="subTitle" idx="1"/>
          </p:nvPr>
        </p:nvSpPr>
        <p:spPr/>
        <p:txBody>
          <a:bodyPr/>
          <a:lstStyle/>
          <a:p>
            <a:endParaRPr lang="el-GR"/>
          </a:p>
        </p:txBody>
      </p:sp>
    </p:spTree>
    <p:extLst>
      <p:ext uri="{BB962C8B-B14F-4D97-AF65-F5344CB8AC3E}">
        <p14:creationId xmlns:p14="http://schemas.microsoft.com/office/powerpoint/2010/main" val="2045195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Διακριτικά χαρακτηριστικά της οριακής διαταραχής </a:t>
            </a:r>
            <a:r>
              <a:rPr lang="el-GR" dirty="0" smtClean="0"/>
              <a:t>προσωπικότητας</a:t>
            </a:r>
            <a:r>
              <a:rPr lang="en-US" dirty="0" smtClean="0"/>
              <a:t> (</a:t>
            </a:r>
            <a:r>
              <a:rPr lang="en-US" dirty="0" err="1" smtClean="0"/>
              <a:t>Zanarini</a:t>
            </a:r>
            <a:r>
              <a:rPr lang="en-US" dirty="0" smtClean="0"/>
              <a:t>)</a:t>
            </a:r>
            <a:endParaRPr lang="el-GR" dirty="0"/>
          </a:p>
        </p:txBody>
      </p:sp>
      <p:sp>
        <p:nvSpPr>
          <p:cNvPr id="3" name="Content Placeholder 2"/>
          <p:cNvSpPr>
            <a:spLocks noGrp="1"/>
          </p:cNvSpPr>
          <p:nvPr>
            <p:ph idx="1"/>
          </p:nvPr>
        </p:nvSpPr>
        <p:spPr/>
        <p:txBody>
          <a:bodyPr>
            <a:normAutofit/>
          </a:bodyPr>
          <a:lstStyle/>
          <a:p>
            <a:r>
              <a:rPr lang="el-GR" dirty="0" smtClean="0"/>
              <a:t>Σχεδόν </a:t>
            </a:r>
            <a:r>
              <a:rPr lang="el-GR" dirty="0"/>
              <a:t>ψυχωτική σκέψη</a:t>
            </a:r>
          </a:p>
          <a:p>
            <a:r>
              <a:rPr lang="el-GR" dirty="0" err="1"/>
              <a:t>Αυτο</a:t>
            </a:r>
            <a:r>
              <a:rPr lang="el-GR" dirty="0"/>
              <a:t>-ακρωτηριασμός</a:t>
            </a:r>
          </a:p>
          <a:p>
            <a:r>
              <a:rPr lang="el-GR" dirty="0"/>
              <a:t>Χειριστικές απόπειρες αυτοκτονίας</a:t>
            </a:r>
          </a:p>
          <a:p>
            <a:r>
              <a:rPr lang="el-GR" dirty="0"/>
              <a:t>Ανησυχίες εγκατάλειψης/</a:t>
            </a:r>
            <a:r>
              <a:rPr lang="el-GR" dirty="0" err="1"/>
              <a:t>καταβροχθισμού</a:t>
            </a:r>
            <a:r>
              <a:rPr lang="el-GR" dirty="0"/>
              <a:t>/εκμηδένισης</a:t>
            </a:r>
          </a:p>
          <a:p>
            <a:r>
              <a:rPr lang="el-GR" dirty="0"/>
              <a:t>Απαιτητικότητα/Αίσθηση ότι σε εκείνους πολλά επιτρέπονται</a:t>
            </a:r>
          </a:p>
          <a:p>
            <a:r>
              <a:rPr lang="el-GR" dirty="0"/>
              <a:t>Παλινδρομήσεις στη θεραπεία</a:t>
            </a:r>
          </a:p>
          <a:p>
            <a:r>
              <a:rPr lang="el-GR" dirty="0" err="1"/>
              <a:t>Αντιμεταβιβαστικές</a:t>
            </a:r>
            <a:r>
              <a:rPr lang="el-GR" dirty="0"/>
              <a:t> </a:t>
            </a:r>
            <a:r>
              <a:rPr lang="el-GR" dirty="0" smtClean="0"/>
              <a:t>δυσκολίες</a:t>
            </a:r>
            <a:endParaRPr lang="el-GR" dirty="0"/>
          </a:p>
        </p:txBody>
      </p:sp>
    </p:spTree>
    <p:extLst>
      <p:ext uri="{BB962C8B-B14F-4D97-AF65-F5344CB8AC3E}">
        <p14:creationId xmlns:p14="http://schemas.microsoft.com/office/powerpoint/2010/main" val="2071864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Διακριτικά χαρακτηριστικά της οριακής διαταραχής προσωπικότητας.</a:t>
            </a:r>
            <a:br>
              <a:rPr lang="el-GR" dirty="0"/>
            </a:br>
            <a:endParaRPr lang="el-GR" dirty="0"/>
          </a:p>
        </p:txBody>
      </p:sp>
      <p:sp>
        <p:nvSpPr>
          <p:cNvPr id="3" name="Content Placeholder 2"/>
          <p:cNvSpPr>
            <a:spLocks noGrp="1"/>
          </p:cNvSpPr>
          <p:nvPr>
            <p:ph idx="1"/>
          </p:nvPr>
        </p:nvSpPr>
        <p:spPr/>
        <p:txBody>
          <a:bodyPr>
            <a:normAutofit fontScale="85000" lnSpcReduction="20000"/>
          </a:bodyPr>
          <a:lstStyle/>
          <a:p>
            <a:pPr marL="0" indent="0">
              <a:buNone/>
            </a:pPr>
            <a:r>
              <a:rPr lang="el-GR" dirty="0" smtClean="0"/>
              <a:t>Τα </a:t>
            </a:r>
            <a:r>
              <a:rPr lang="el-GR" dirty="0"/>
              <a:t>κριτήρια του </a:t>
            </a:r>
            <a:r>
              <a:rPr lang="en-US" b="1" dirty="0" err="1"/>
              <a:t>Kernberg</a:t>
            </a:r>
            <a:r>
              <a:rPr lang="en-US" dirty="0"/>
              <a:t> </a:t>
            </a:r>
            <a:r>
              <a:rPr lang="el-GR" dirty="0"/>
              <a:t>για την οριακή οργάνωση της προσωπικότητας </a:t>
            </a:r>
            <a:endParaRPr lang="el-GR" dirty="0" smtClean="0"/>
          </a:p>
          <a:p>
            <a:pPr marL="0" indent="0">
              <a:buNone/>
            </a:pPr>
            <a:r>
              <a:rPr lang="el-GR" dirty="0" smtClean="0"/>
              <a:t>I</a:t>
            </a:r>
            <a:r>
              <a:rPr lang="el-GR" dirty="0"/>
              <a:t>. Μη ειδικές εκδηλώσεις αδυναμίας του Εγώ </a:t>
            </a:r>
            <a:endParaRPr lang="el-GR" dirty="0" smtClean="0"/>
          </a:p>
          <a:p>
            <a:pPr marL="457200" lvl="1" indent="0">
              <a:buNone/>
            </a:pPr>
            <a:r>
              <a:rPr lang="el-GR" dirty="0" smtClean="0"/>
              <a:t>Α</a:t>
            </a:r>
            <a:r>
              <a:rPr lang="el-GR" dirty="0"/>
              <a:t>. Απουσία ανοχής στο άγχος </a:t>
            </a:r>
            <a:endParaRPr lang="el-GR" dirty="0" smtClean="0"/>
          </a:p>
          <a:p>
            <a:pPr marL="457200" lvl="1" indent="0">
              <a:buNone/>
            </a:pPr>
            <a:r>
              <a:rPr lang="el-GR" dirty="0" smtClean="0"/>
              <a:t>Β</a:t>
            </a:r>
            <a:r>
              <a:rPr lang="el-GR" dirty="0"/>
              <a:t>. Απουσία ελέγχου των παρορμήσεων </a:t>
            </a:r>
            <a:endParaRPr lang="el-GR" dirty="0" smtClean="0"/>
          </a:p>
          <a:p>
            <a:pPr marL="457200" lvl="1" indent="0">
              <a:buNone/>
            </a:pPr>
            <a:r>
              <a:rPr lang="el-GR" dirty="0" smtClean="0"/>
              <a:t>Γ</a:t>
            </a:r>
            <a:r>
              <a:rPr lang="el-GR" dirty="0"/>
              <a:t>. Απουσία αναπτυγμένων δρόμων </a:t>
            </a:r>
            <a:r>
              <a:rPr lang="el-GR" dirty="0" smtClean="0"/>
              <a:t>μετουσίωσης</a:t>
            </a:r>
          </a:p>
          <a:p>
            <a:pPr marL="0" indent="0">
              <a:buNone/>
            </a:pPr>
            <a:r>
              <a:rPr lang="el-GR" dirty="0" smtClean="0"/>
              <a:t>ΙΙ. Μετατόπιση </a:t>
            </a:r>
            <a:r>
              <a:rPr lang="el-GR" dirty="0"/>
              <a:t>προς αρχαϊκές διεργασίες </a:t>
            </a:r>
            <a:r>
              <a:rPr lang="el-GR" dirty="0" smtClean="0"/>
              <a:t>σκέψης</a:t>
            </a:r>
          </a:p>
          <a:p>
            <a:pPr marL="0" indent="0">
              <a:buNone/>
            </a:pPr>
            <a:r>
              <a:rPr lang="el-GR" dirty="0" err="1" smtClean="0"/>
              <a:t>ΙΙΙ.Ειδικές</a:t>
            </a:r>
            <a:r>
              <a:rPr lang="el-GR" dirty="0" smtClean="0"/>
              <a:t> </a:t>
            </a:r>
            <a:r>
              <a:rPr lang="el-GR" dirty="0"/>
              <a:t>αμυντικές λειτουργίες </a:t>
            </a:r>
            <a:endParaRPr lang="en-US" dirty="0"/>
          </a:p>
          <a:p>
            <a:pPr marL="457200" lvl="1" indent="0">
              <a:buNone/>
            </a:pPr>
            <a:r>
              <a:rPr lang="el-GR" dirty="0" smtClean="0"/>
              <a:t>Α</a:t>
            </a:r>
            <a:r>
              <a:rPr lang="el-GR" dirty="0"/>
              <a:t>. Σχάση</a:t>
            </a:r>
          </a:p>
          <a:p>
            <a:pPr marL="457200" lvl="1" indent="0">
              <a:buNone/>
            </a:pPr>
            <a:r>
              <a:rPr lang="el-GR" dirty="0"/>
              <a:t>Β. Αρχέγονη εξιδανίκευση </a:t>
            </a:r>
            <a:endParaRPr lang="en-US" dirty="0" smtClean="0"/>
          </a:p>
          <a:p>
            <a:pPr marL="457200" lvl="1" indent="0">
              <a:buNone/>
            </a:pPr>
            <a:r>
              <a:rPr lang="el-GR" dirty="0" smtClean="0"/>
              <a:t>Γ</a:t>
            </a:r>
            <a:r>
              <a:rPr lang="el-GR" dirty="0"/>
              <a:t>. </a:t>
            </a:r>
            <a:r>
              <a:rPr lang="el-GR" dirty="0" err="1"/>
              <a:t>Προβλητική</a:t>
            </a:r>
            <a:r>
              <a:rPr lang="el-GR" dirty="0"/>
              <a:t> ταύτιση </a:t>
            </a:r>
            <a:endParaRPr lang="en-US" dirty="0" smtClean="0"/>
          </a:p>
          <a:p>
            <a:pPr marL="457200" lvl="1" indent="0">
              <a:buNone/>
            </a:pPr>
            <a:r>
              <a:rPr lang="el-GR" dirty="0" smtClean="0"/>
              <a:t>Δ</a:t>
            </a:r>
            <a:r>
              <a:rPr lang="el-GR" dirty="0"/>
              <a:t>. Άρνηση</a:t>
            </a:r>
          </a:p>
          <a:p>
            <a:pPr marL="457200" lvl="1" indent="0">
              <a:buNone/>
            </a:pPr>
            <a:r>
              <a:rPr lang="el-GR" dirty="0"/>
              <a:t>Ε. </a:t>
            </a:r>
            <a:r>
              <a:rPr lang="el-GR" dirty="0" smtClean="0"/>
              <a:t>Παντοδυναμία-υποτίμηση</a:t>
            </a:r>
          </a:p>
          <a:p>
            <a:pPr marL="0" indent="0">
              <a:buNone/>
            </a:pPr>
            <a:r>
              <a:rPr lang="el-GR" dirty="0" smtClean="0"/>
              <a:t>Ι</a:t>
            </a:r>
            <a:r>
              <a:rPr lang="en-US" dirty="0" smtClean="0"/>
              <a:t>V. </a:t>
            </a:r>
            <a:r>
              <a:rPr lang="el-GR" dirty="0" smtClean="0"/>
              <a:t>Παθολογικές</a:t>
            </a:r>
            <a:r>
              <a:rPr lang="el-GR" sz="2800" i="1" dirty="0" smtClean="0"/>
              <a:t> </a:t>
            </a:r>
            <a:r>
              <a:rPr lang="el-GR" sz="2800" i="1" dirty="0" err="1"/>
              <a:t>εσωτερικευμένες</a:t>
            </a:r>
            <a:r>
              <a:rPr lang="el-GR" dirty="0"/>
              <a:t> </a:t>
            </a:r>
            <a:r>
              <a:rPr lang="el-GR" dirty="0" err="1"/>
              <a:t>αντικειμενότροπες</a:t>
            </a:r>
            <a:r>
              <a:rPr lang="el-GR" sz="2800" i="1" dirty="0"/>
              <a:t> σχέσεις</a:t>
            </a:r>
            <a:endParaRPr lang="el-GR" dirty="0"/>
          </a:p>
          <a:p>
            <a:endParaRPr lang="el-GR" dirty="0"/>
          </a:p>
        </p:txBody>
      </p:sp>
    </p:spTree>
    <p:extLst>
      <p:ext uri="{BB962C8B-B14F-4D97-AF65-F5344CB8AC3E}">
        <p14:creationId xmlns:p14="http://schemas.microsoft.com/office/powerpoint/2010/main" val="343648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2417" t="61188" r="21978" b="6038"/>
          <a:stretch/>
        </p:blipFill>
        <p:spPr>
          <a:xfrm>
            <a:off x="1711353" y="612396"/>
            <a:ext cx="8456104" cy="5465924"/>
          </a:xfrm>
        </p:spPr>
      </p:pic>
    </p:spTree>
    <p:extLst>
      <p:ext uri="{BB962C8B-B14F-4D97-AF65-F5344CB8AC3E}">
        <p14:creationId xmlns:p14="http://schemas.microsoft.com/office/powerpoint/2010/main" val="2313529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0433" t="23608" r="5328" b="58777"/>
          <a:stretch/>
        </p:blipFill>
        <p:spPr>
          <a:xfrm>
            <a:off x="2466362" y="1543574"/>
            <a:ext cx="7592379" cy="2692866"/>
          </a:xfrm>
          <a:prstGeom prst="rect">
            <a:avLst/>
          </a:prstGeom>
        </p:spPr>
      </p:pic>
    </p:spTree>
    <p:extLst>
      <p:ext uri="{BB962C8B-B14F-4D97-AF65-F5344CB8AC3E}">
        <p14:creationId xmlns:p14="http://schemas.microsoft.com/office/powerpoint/2010/main" val="2868900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a:t>Διαφορική διάγνωση μείζονος καταθλιπτικής διαταραχής και </a:t>
            </a:r>
            <a:r>
              <a:rPr lang="el-GR" sz="3200" dirty="0" err="1" smtClean="0"/>
              <a:t>χαρακτηριολογικής</a:t>
            </a:r>
            <a:r>
              <a:rPr lang="el-GR" sz="3200" dirty="0" smtClean="0"/>
              <a:t> </a:t>
            </a:r>
            <a:r>
              <a:rPr lang="el-GR" sz="3200" dirty="0"/>
              <a:t>κατάθλιψης, τυπικής της οριακής διαταραχής προσωπικότητας.</a:t>
            </a:r>
          </a:p>
        </p:txBody>
      </p:sp>
      <p:pic>
        <p:nvPicPr>
          <p:cNvPr id="6" name="Content Placeholder 5"/>
          <p:cNvPicPr>
            <a:picLocks noGrp="1" noChangeAspect="1"/>
          </p:cNvPicPr>
          <p:nvPr>
            <p:ph idx="1"/>
          </p:nvPr>
        </p:nvPicPr>
        <p:blipFill>
          <a:blip r:embed="rId2"/>
          <a:stretch>
            <a:fillRect/>
          </a:stretch>
        </p:blipFill>
        <p:spPr>
          <a:xfrm>
            <a:off x="2407640" y="1955664"/>
            <a:ext cx="7016571" cy="4327340"/>
          </a:xfrm>
          <a:prstGeom prst="rect">
            <a:avLst/>
          </a:prstGeom>
        </p:spPr>
      </p:pic>
    </p:spTree>
    <p:extLst>
      <p:ext uri="{BB962C8B-B14F-4D97-AF65-F5344CB8AC3E}">
        <p14:creationId xmlns:p14="http://schemas.microsoft.com/office/powerpoint/2010/main" val="292108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30427" t="23486" r="6581" b="40306"/>
          <a:stretch/>
        </p:blipFill>
        <p:spPr>
          <a:xfrm>
            <a:off x="2499919" y="444616"/>
            <a:ext cx="7273256" cy="5409256"/>
          </a:xfrm>
          <a:prstGeom prst="rect">
            <a:avLst/>
          </a:prstGeom>
        </p:spPr>
      </p:pic>
    </p:spTree>
    <p:extLst>
      <p:ext uri="{BB962C8B-B14F-4D97-AF65-F5344CB8AC3E}">
        <p14:creationId xmlns:p14="http://schemas.microsoft.com/office/powerpoint/2010/main" val="2225688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n-US" sz="2000" b="1" dirty="0"/>
              <a:t>ICD</a:t>
            </a:r>
            <a:r>
              <a:rPr lang="el-GR" sz="2000" b="1" dirty="0"/>
              <a:t>-10</a:t>
            </a:r>
            <a:br>
              <a:rPr lang="el-GR" sz="2000" b="1" dirty="0"/>
            </a:br>
            <a:r>
              <a:rPr lang="el-GR" sz="2000" u="sng" dirty="0">
                <a:hlinkClick r:id="rId2"/>
              </a:rPr>
              <a:t>ΚΕΦΆΛΑΙΟ </a:t>
            </a:r>
            <a:r>
              <a:rPr lang="el-GR" sz="2000" u="sng" dirty="0" err="1">
                <a:hlinkClick r:id="rId2"/>
              </a:rPr>
              <a:t>V.Ψυχικές</a:t>
            </a:r>
            <a:r>
              <a:rPr lang="el-GR" sz="2000" u="sng" dirty="0">
                <a:hlinkClick r:id="rId2"/>
              </a:rPr>
              <a:t> διαταραχές και διαταραχές συμπεριφοράς . (F00 - F99)</a:t>
            </a:r>
            <a:r>
              <a:rPr lang="el-GR" sz="2000" dirty="0"/>
              <a:t/>
            </a:r>
            <a:br>
              <a:rPr lang="el-GR" sz="2000" dirty="0"/>
            </a:br>
            <a:r>
              <a:rPr lang="el-GR" sz="2000" u="sng" dirty="0">
                <a:hlinkClick r:id="rId3"/>
              </a:rPr>
              <a:t>F60-F69 Διαταραχές της προσωπικότητας και της συμπεριφοράς στον ενήλικα</a:t>
            </a:r>
            <a:r>
              <a:rPr lang="el-GR" sz="2000" dirty="0"/>
              <a:t/>
            </a:r>
            <a:br>
              <a:rPr lang="el-GR" sz="2000" dirty="0"/>
            </a:br>
            <a:r>
              <a:rPr lang="el-GR" sz="2000" u="sng" dirty="0">
                <a:hlinkClick r:id="rId4"/>
              </a:rPr>
              <a:t>F60 Ειδικές διαταραχές της προσωπικότητας</a:t>
            </a:r>
            <a:endParaRPr lang="el-GR" sz="2000" dirty="0"/>
          </a:p>
        </p:txBody>
      </p:sp>
      <p:sp>
        <p:nvSpPr>
          <p:cNvPr id="5" name="Θέση περιεχομένου 4"/>
          <p:cNvSpPr>
            <a:spLocks noGrp="1"/>
          </p:cNvSpPr>
          <p:nvPr>
            <p:ph idx="1"/>
          </p:nvPr>
        </p:nvSpPr>
        <p:spPr/>
        <p:txBody>
          <a:bodyPr>
            <a:normAutofit fontScale="62500" lnSpcReduction="20000"/>
          </a:bodyPr>
          <a:lstStyle/>
          <a:p>
            <a:pPr marL="0" indent="0">
              <a:buNone/>
            </a:pPr>
            <a:r>
              <a:rPr lang="el-GR" dirty="0" smtClean="0"/>
              <a:t>Διαταραχή </a:t>
            </a:r>
            <a:r>
              <a:rPr lang="el-GR" dirty="0"/>
              <a:t>της προσωπικότητας χαρακτηριζόμενη από: </a:t>
            </a:r>
          </a:p>
          <a:p>
            <a:pPr lvl="1"/>
            <a:r>
              <a:rPr lang="el-GR" dirty="0"/>
              <a:t>σαφή τάση του ατόμου να ενεργεί παρορμητικά, χωρίς να λαμβάνει υπ’ όψη τις συνέπειες· </a:t>
            </a:r>
          </a:p>
          <a:p>
            <a:pPr lvl="1"/>
            <a:r>
              <a:rPr lang="el-GR" dirty="0"/>
              <a:t>η διάθεση είναι απρόβλεπτη και ιδιότροπη. </a:t>
            </a:r>
          </a:p>
          <a:p>
            <a:pPr lvl="1"/>
            <a:r>
              <a:rPr lang="el-GR" dirty="0"/>
              <a:t>Υπάρχει προδιάθεση για συναισθηματικά ξεσπάσματα και αδυναμία ελέγχου των εκρήξεων συμπεριφοράς. </a:t>
            </a:r>
          </a:p>
          <a:p>
            <a:pPr lvl="1"/>
            <a:r>
              <a:rPr lang="el-GR" dirty="0"/>
              <a:t>Υπάρχει μια τάση για εριστική συμπεριφορά και για διενέξεις με άλλα άτομα, ειδικά όταν οι παρορμητικές ενέργειες ανακόπτονται ή επικρίνονται. </a:t>
            </a:r>
          </a:p>
          <a:p>
            <a:pPr marL="0" indent="0">
              <a:buNone/>
            </a:pPr>
            <a:endParaRPr lang="el-GR" dirty="0" smtClean="0"/>
          </a:p>
          <a:p>
            <a:pPr marL="0" indent="0">
              <a:buNone/>
            </a:pPr>
            <a:r>
              <a:rPr lang="el-GR" dirty="0" smtClean="0"/>
              <a:t>             Μπορούν </a:t>
            </a:r>
            <a:r>
              <a:rPr lang="el-GR" dirty="0"/>
              <a:t>να διακριθούν δύο τύποι: </a:t>
            </a:r>
            <a:endParaRPr lang="el-GR" dirty="0" smtClean="0"/>
          </a:p>
          <a:p>
            <a:pPr marL="0" indent="0">
              <a:buNone/>
            </a:pPr>
            <a:endParaRPr lang="el-GR" dirty="0"/>
          </a:p>
          <a:p>
            <a:r>
              <a:rPr lang="el-GR" dirty="0"/>
              <a:t>(α) </a:t>
            </a:r>
            <a:r>
              <a:rPr lang="el-GR" b="1" dirty="0"/>
              <a:t>ο παρορμητικός </a:t>
            </a:r>
            <a:r>
              <a:rPr lang="el-GR" b="1" dirty="0" smtClean="0"/>
              <a:t>τύπος,(</a:t>
            </a:r>
            <a:r>
              <a:rPr lang="en-US" b="1" dirty="0" smtClean="0"/>
              <a:t>F60.30)</a:t>
            </a:r>
            <a:r>
              <a:rPr lang="el-GR" b="1" dirty="0" smtClean="0"/>
              <a:t> </a:t>
            </a:r>
            <a:r>
              <a:rPr lang="el-GR" dirty="0" smtClean="0"/>
              <a:t>που </a:t>
            </a:r>
            <a:r>
              <a:rPr lang="el-GR" dirty="0"/>
              <a:t>χαρακτηρίζεται κυρίως από συναισθηματική αστάθεια και έλλειψη του ελέγχου των παρορμήσεων· </a:t>
            </a:r>
          </a:p>
          <a:p>
            <a:r>
              <a:rPr lang="el-GR" dirty="0"/>
              <a:t>(β) </a:t>
            </a:r>
            <a:r>
              <a:rPr lang="el-GR" b="1" dirty="0"/>
              <a:t>ο μεθοριακός τύπος (</a:t>
            </a:r>
            <a:r>
              <a:rPr lang="en-US" b="1" dirty="0"/>
              <a:t>F</a:t>
            </a:r>
            <a:r>
              <a:rPr lang="el-GR" b="1" dirty="0"/>
              <a:t>60.31)</a:t>
            </a:r>
            <a:r>
              <a:rPr lang="el-GR" dirty="0"/>
              <a:t>, που χαρακτηρίζεται επιπλέον από: </a:t>
            </a:r>
          </a:p>
          <a:p>
            <a:pPr lvl="1"/>
            <a:r>
              <a:rPr lang="el-GR" dirty="0"/>
              <a:t>διαταραγμένη εικόνα του ασθενούς για τον εαυτό του, για τους στόχους και για τις προσωπικές προτιμήσεις του. </a:t>
            </a:r>
          </a:p>
          <a:p>
            <a:pPr lvl="1"/>
            <a:r>
              <a:rPr lang="el-GR" dirty="0"/>
              <a:t>Στο μεθοριακό τύπο επίσης μπορεί να υπάρχουν χρόνια συναισθήματα κενού και </a:t>
            </a:r>
          </a:p>
          <a:p>
            <a:pPr lvl="1"/>
            <a:r>
              <a:rPr lang="el-GR" dirty="0"/>
              <a:t>μια τάση για αυτοκαταστροφική συμπεριφορά στην οποία περιλαμβάνονται </a:t>
            </a:r>
            <a:r>
              <a:rPr lang="el-GR" dirty="0" err="1"/>
              <a:t>αυτοβλαπτικές</a:t>
            </a:r>
            <a:r>
              <a:rPr lang="el-GR" dirty="0"/>
              <a:t> πράξεις και απειλές για αυτοκτονία.</a:t>
            </a:r>
          </a:p>
          <a:p>
            <a:endParaRPr lang="el-GR" dirty="0"/>
          </a:p>
        </p:txBody>
      </p:sp>
    </p:spTree>
    <p:extLst>
      <p:ext uri="{BB962C8B-B14F-4D97-AF65-F5344CB8AC3E}">
        <p14:creationId xmlns:p14="http://schemas.microsoft.com/office/powerpoint/2010/main" val="468389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n-US" sz="2000" b="1" dirty="0" smtClean="0"/>
              <a:t>DSM-V</a:t>
            </a:r>
            <a:r>
              <a:rPr lang="el-GR" sz="2000" b="1" dirty="0"/>
              <a:t/>
            </a:r>
            <a:br>
              <a:rPr lang="el-GR" sz="2000" b="1" dirty="0"/>
            </a:br>
            <a:r>
              <a:rPr lang="el-GR" sz="2000" dirty="0"/>
              <a:t>Σύμφωνα με το DSM V κυρίαρχα χαρακτηριστικά είναι η αστάθεια στις διαπροσωπικές σχέσεις, η διαταραχή ταυτότητας και εικόνας εαυτού, οι συναισθηματικές διαταραχές και η παρορμητική συμπεριφορά με εκδήλωση τους στην πρώιμη περίοδο ενηλικίωσης και με πρώτη εμφάνιση σε διάφορα πλαίσια της ζωής</a:t>
            </a:r>
          </a:p>
        </p:txBody>
      </p:sp>
      <p:sp>
        <p:nvSpPr>
          <p:cNvPr id="5" name="Θέση περιεχομένου 4"/>
          <p:cNvSpPr>
            <a:spLocks noGrp="1"/>
          </p:cNvSpPr>
          <p:nvPr>
            <p:ph idx="1"/>
          </p:nvPr>
        </p:nvSpPr>
        <p:spPr>
          <a:xfrm>
            <a:off x="838200" y="1825624"/>
            <a:ext cx="10515600" cy="5032375"/>
          </a:xfrm>
        </p:spPr>
        <p:txBody>
          <a:bodyPr>
            <a:normAutofit fontScale="32500" lnSpcReduction="20000"/>
          </a:bodyPr>
          <a:lstStyle/>
          <a:p>
            <a:pPr marL="0" indent="0">
              <a:buNone/>
            </a:pPr>
            <a:r>
              <a:rPr lang="el-GR" sz="5600" dirty="0"/>
              <a:t>Πιο συγκεκριμένα θα πρέπει να υπάρχουν τουλάχιστον 5 από τα ακόλουθα χαρακτηριστικά:</a:t>
            </a:r>
          </a:p>
          <a:p>
            <a:pPr marL="0" indent="0">
              <a:buNone/>
            </a:pPr>
            <a:r>
              <a:rPr lang="el-GR" sz="4300" b="1" dirty="0"/>
              <a:t>Προσπάθειες αποφυγής της εγκατάλειψης: </a:t>
            </a:r>
            <a:r>
              <a:rPr lang="el-GR" sz="4300" dirty="0" smtClean="0"/>
              <a:t>Το </a:t>
            </a:r>
            <a:r>
              <a:rPr lang="el-GR" sz="4300" dirty="0"/>
              <a:t>άτομο καταβάλλει απεγνωσμένες προσπάθειες να αποφύγει μια </a:t>
            </a:r>
            <a:r>
              <a:rPr lang="el-GR" sz="4300" dirty="0" err="1"/>
              <a:t>φαντασιωσική</a:t>
            </a:r>
            <a:r>
              <a:rPr lang="el-GR" sz="4300" dirty="0"/>
              <a:t> ή πραγματική εγκατάλειψη. </a:t>
            </a:r>
          </a:p>
          <a:p>
            <a:pPr marL="0" indent="0">
              <a:buNone/>
            </a:pPr>
            <a:r>
              <a:rPr lang="el-GR" sz="4300" b="1" dirty="0"/>
              <a:t>Ασταθείς και έντονες διαπροσωπικές σχέσεις</a:t>
            </a:r>
            <a:r>
              <a:rPr lang="el-GR" sz="4300" dirty="0"/>
              <a:t>: </a:t>
            </a:r>
            <a:r>
              <a:rPr lang="el-GR" sz="4300" dirty="0" smtClean="0"/>
              <a:t>Οι </a:t>
            </a:r>
            <a:r>
              <a:rPr lang="el-GR" sz="4300" dirty="0"/>
              <a:t>διαπροσωπικές σχέσεις του </a:t>
            </a:r>
            <a:r>
              <a:rPr lang="el-GR" sz="4300" dirty="0" smtClean="0"/>
              <a:t>ατόμου </a:t>
            </a:r>
            <a:r>
              <a:rPr lang="el-GR" sz="4300" dirty="0"/>
              <a:t>χαρακτηρίζονται ως ασταθείς, έντονες, καταιγιστικές, περιστασιακές  και χαρακτηριστικές σε ότι αφορά στα εναλλασσόμενα συναισθήματα εξιδανίκευσης και υποτίμησης </a:t>
            </a:r>
            <a:endParaRPr lang="en-US" sz="4300" dirty="0"/>
          </a:p>
          <a:p>
            <a:pPr marL="0" indent="0">
              <a:buNone/>
            </a:pPr>
            <a:r>
              <a:rPr lang="el-GR" sz="4300" b="1" dirty="0" smtClean="0"/>
              <a:t>Διαταραχή </a:t>
            </a:r>
            <a:r>
              <a:rPr lang="el-GR" sz="4300" b="1" dirty="0"/>
              <a:t>της ταυτότητας: </a:t>
            </a:r>
            <a:r>
              <a:rPr lang="en-US" sz="4300" b="1" dirty="0" smtClean="0"/>
              <a:t> </a:t>
            </a:r>
            <a:r>
              <a:rPr lang="el-GR" sz="4300" dirty="0" smtClean="0"/>
              <a:t>αξιοσημείωτη</a:t>
            </a:r>
            <a:r>
              <a:rPr lang="el-GR" sz="4300" dirty="0"/>
              <a:t>, ευδιάκριτη και επίμονα ασταθή </a:t>
            </a:r>
            <a:r>
              <a:rPr lang="el-GR" sz="4300" dirty="0" err="1"/>
              <a:t>αυτοεικόνα</a:t>
            </a:r>
            <a:r>
              <a:rPr lang="el-GR" sz="4300" dirty="0"/>
              <a:t> </a:t>
            </a:r>
            <a:r>
              <a:rPr lang="el-GR" sz="4300" dirty="0" smtClean="0"/>
              <a:t>Δεν </a:t>
            </a:r>
            <a:r>
              <a:rPr lang="el-GR" sz="4300" dirty="0"/>
              <a:t>έχει αναπτύξει το άτομο μια ξεκάθαρη συναίσθηση του εαυτού του και παραμένει αβέβαιο για το ποιες είναι τελικά οι αξίες του, οι επαγγελματικές του επιλογές και οι πεποιθήσεις του (15). Η διαταραχή της ταυτότητας μπορεί ακόμα να αφορά την εικόνα του εαυτού, τη σεξουαλική ταυτότητα, ή τους στόχους του ατόμου (4).</a:t>
            </a:r>
          </a:p>
          <a:p>
            <a:pPr marL="0" indent="0">
              <a:buNone/>
            </a:pPr>
            <a:r>
              <a:rPr lang="el-GR" sz="4300" b="1" dirty="0"/>
              <a:t>Παρορμητική συμπεριφορά: </a:t>
            </a:r>
            <a:r>
              <a:rPr lang="el-GR" sz="4300" dirty="0" smtClean="0"/>
              <a:t>εντοπίζεται </a:t>
            </a:r>
            <a:r>
              <a:rPr lang="el-GR" sz="4300" dirty="0"/>
              <a:t>σε τουλάχιστον δύο τομείς που είναι δυνατό να αποβούν </a:t>
            </a:r>
            <a:r>
              <a:rPr lang="el-GR" sz="4300" dirty="0" smtClean="0"/>
              <a:t>αυτοκαταστροφικοί </a:t>
            </a:r>
            <a:r>
              <a:rPr lang="el-GR" sz="4300" dirty="0"/>
              <a:t>Α</a:t>
            </a:r>
            <a:r>
              <a:rPr lang="el-GR" sz="4300" dirty="0" smtClean="0"/>
              <a:t>λόγιστη </a:t>
            </a:r>
            <a:r>
              <a:rPr lang="el-GR" sz="4300" dirty="0"/>
              <a:t>δαπάνη χρημάτων, η ασύδοτη σεξουαλική δραστηριότητα, που μπορεί να φθάσει στο σημείο της επικίνδυνης σεξουαλικής συμπεριφοράς, η κατάχρηση και εξάρτηση από ουσίες, η επικίνδυνη οδήγηση, οι αποκλίνουσες διατροφικές συμπεριφορές, όπως η λαιμαργία </a:t>
            </a:r>
            <a:r>
              <a:rPr lang="el-GR" sz="4300" dirty="0" err="1" smtClean="0"/>
              <a:t>κ.α</a:t>
            </a:r>
            <a:endParaRPr lang="el-GR" sz="4300" dirty="0" smtClean="0"/>
          </a:p>
          <a:p>
            <a:pPr marL="0" indent="0">
              <a:buNone/>
            </a:pPr>
            <a:r>
              <a:rPr lang="el-GR" sz="4300" b="1" dirty="0" smtClean="0"/>
              <a:t>Αυτοκαταστροφική </a:t>
            </a:r>
            <a:r>
              <a:rPr lang="el-GR" sz="4300" b="1" dirty="0"/>
              <a:t>συμπεριφορά: </a:t>
            </a:r>
            <a:r>
              <a:rPr lang="el-GR" sz="4300" dirty="0" smtClean="0"/>
              <a:t>είναι </a:t>
            </a:r>
            <a:r>
              <a:rPr lang="el-GR" sz="4300" dirty="0"/>
              <a:t>συχνή και επανεμφανιζόμενη η τάση για αυτοκτονία, απειλές, απόπειρες και συμπεριφορές αυτοτραυματισμού </a:t>
            </a:r>
            <a:endParaRPr lang="el-GR" sz="4300" dirty="0" smtClean="0"/>
          </a:p>
          <a:p>
            <a:pPr marL="0" indent="0">
              <a:buNone/>
            </a:pPr>
            <a:r>
              <a:rPr lang="el-GR" sz="4300" b="1" dirty="0" smtClean="0"/>
              <a:t>Συναισθηματική </a:t>
            </a:r>
            <a:r>
              <a:rPr lang="el-GR" sz="4300" b="1" dirty="0"/>
              <a:t>αστάθεια: </a:t>
            </a:r>
            <a:r>
              <a:rPr lang="el-GR" sz="4300" dirty="0" smtClean="0"/>
              <a:t>σημαντικές </a:t>
            </a:r>
            <a:r>
              <a:rPr lang="el-GR" sz="4300" dirty="0"/>
              <a:t>μεταβολές της διάθεσης </a:t>
            </a:r>
            <a:r>
              <a:rPr lang="el-GR" sz="4300" dirty="0" smtClean="0"/>
              <a:t>σαν </a:t>
            </a:r>
            <a:r>
              <a:rPr lang="el-GR" sz="4300" dirty="0"/>
              <a:t>αποτέλεσμα της αξιοσημείωτης και ευδιάκριτης αντιδραστικότητας στην διάθεσή </a:t>
            </a:r>
            <a:r>
              <a:rPr lang="el-GR" sz="4300" dirty="0" smtClean="0"/>
              <a:t>τους</a:t>
            </a:r>
          </a:p>
          <a:p>
            <a:pPr marL="0" indent="0">
              <a:buNone/>
            </a:pPr>
            <a:r>
              <a:rPr lang="el-GR" sz="4300" b="1" dirty="0" smtClean="0"/>
              <a:t>Χρόνιο </a:t>
            </a:r>
            <a:r>
              <a:rPr lang="el-GR" sz="4300" b="1" dirty="0"/>
              <a:t>αίσθημα κενού: </a:t>
            </a:r>
            <a:r>
              <a:rPr lang="el-GR" sz="4300" dirty="0" smtClean="0"/>
              <a:t>βιώνουν </a:t>
            </a:r>
            <a:r>
              <a:rPr lang="el-GR" sz="4300" dirty="0"/>
              <a:t>χρόνια συναισθήματα κατάθλιψης. Αισθάνονται κενοί, ότι δεν έχουν στόχο, σκοπό και λόγο </a:t>
            </a:r>
            <a:r>
              <a:rPr lang="el-GR" sz="4300" dirty="0" smtClean="0"/>
              <a:t>ύπαρξης. </a:t>
            </a:r>
            <a:r>
              <a:rPr lang="el-GR" sz="4300" dirty="0"/>
              <a:t>Βλέπουν την ζωή τους άδεια, κενή, βαρετή και δεν αντέχουν να μένουν μόνοι, αναπτύσσουν φοβίες εγκατάλειψης και είναι σε μια διαρκή αναζήτηση της προσοχής των άλλων </a:t>
            </a:r>
          </a:p>
          <a:p>
            <a:pPr marL="0" indent="0">
              <a:buNone/>
            </a:pPr>
            <a:r>
              <a:rPr lang="el-GR" sz="4300" b="1" dirty="0" smtClean="0"/>
              <a:t>Δυσκολία </a:t>
            </a:r>
            <a:r>
              <a:rPr lang="el-GR" sz="4300" b="1" dirty="0"/>
              <a:t>ελέγχου του θυμού: </a:t>
            </a:r>
            <a:r>
              <a:rPr lang="el-GR" sz="4300" dirty="0" smtClean="0"/>
              <a:t>παρατηρείται </a:t>
            </a:r>
            <a:r>
              <a:rPr lang="el-GR" sz="4300" dirty="0"/>
              <a:t>ανάρμοστος, συνεχής, απρόσφορος και μεγάλης έντασης θυμός ή σημαντική δυσκολία να ελέγξουν το θυμό τους.  </a:t>
            </a:r>
          </a:p>
          <a:p>
            <a:pPr marL="0" indent="0">
              <a:buNone/>
            </a:pPr>
            <a:r>
              <a:rPr lang="el-GR" sz="4300" b="1" dirty="0"/>
              <a:t>Παροδικός, συνδεόμενος με </a:t>
            </a:r>
            <a:r>
              <a:rPr lang="en-US" sz="4300" b="1" dirty="0"/>
              <a:t>stress</a:t>
            </a:r>
            <a:r>
              <a:rPr lang="el-GR" sz="4300" b="1" dirty="0"/>
              <a:t> παρανοειδής ιδεασμός: </a:t>
            </a:r>
            <a:r>
              <a:rPr lang="el-GR" sz="4300" dirty="0" smtClean="0"/>
              <a:t>είναι </a:t>
            </a:r>
            <a:r>
              <a:rPr lang="el-GR" sz="4300" dirty="0"/>
              <a:t>πιθανό να εκδηλώσουν παροδικό παρανοειδή ιδεασμό, σύντομα ψυχωτικά επεισόδια και σοβαρά </a:t>
            </a:r>
            <a:r>
              <a:rPr lang="el-GR" sz="4300" dirty="0" err="1"/>
              <a:t>διασχιστικά</a:t>
            </a:r>
            <a:r>
              <a:rPr lang="el-GR" sz="4300" dirty="0"/>
              <a:t> </a:t>
            </a:r>
            <a:r>
              <a:rPr lang="el-GR" sz="4300" dirty="0" smtClean="0"/>
              <a:t>συμπτώματα</a:t>
            </a:r>
            <a:endParaRPr lang="el-GR" sz="4300" dirty="0"/>
          </a:p>
        </p:txBody>
      </p:sp>
    </p:spTree>
    <p:extLst>
      <p:ext uri="{BB962C8B-B14F-4D97-AF65-F5344CB8AC3E}">
        <p14:creationId xmlns:p14="http://schemas.microsoft.com/office/powerpoint/2010/main" val="41344821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sz="1800" dirty="0"/>
              <a:t>Πέρα από τα παραπάνω διαγνωστικά κριτήρια, η διάγνωση μπορεί να γίνει πιο αξιόπιστη και με τη χρήση ψυχολογικών δοκιμασιών, όπως τα </a:t>
            </a:r>
            <a:r>
              <a:rPr lang="el-GR" sz="1800" b="1" dirty="0" err="1"/>
              <a:t>Rorschach</a:t>
            </a:r>
            <a:r>
              <a:rPr lang="el-GR" sz="1800" dirty="0"/>
              <a:t> και </a:t>
            </a:r>
            <a:r>
              <a:rPr lang="el-GR" sz="1800" b="1" dirty="0"/>
              <a:t>TAT</a:t>
            </a:r>
            <a:r>
              <a:rPr lang="el-GR" sz="1800" dirty="0"/>
              <a:t> (22).</a:t>
            </a:r>
          </a:p>
        </p:txBody>
      </p:sp>
      <p:sp>
        <p:nvSpPr>
          <p:cNvPr id="5" name="Θέση περιεχομένου 4"/>
          <p:cNvSpPr>
            <a:spLocks noGrp="1"/>
          </p:cNvSpPr>
          <p:nvPr>
            <p:ph idx="1"/>
          </p:nvPr>
        </p:nvSpPr>
        <p:spPr>
          <a:xfrm>
            <a:off x="838200" y="1825624"/>
            <a:ext cx="10515600" cy="5032375"/>
          </a:xfrm>
        </p:spPr>
        <p:txBody>
          <a:bodyPr>
            <a:normAutofit/>
          </a:bodyPr>
          <a:lstStyle/>
          <a:p>
            <a:pPr marL="0" indent="0">
              <a:buNone/>
            </a:pPr>
            <a:r>
              <a:rPr lang="el-GR" sz="1800" dirty="0" err="1"/>
              <a:t>Tο</a:t>
            </a:r>
            <a:r>
              <a:rPr lang="el-GR" sz="1800" dirty="0"/>
              <a:t> </a:t>
            </a:r>
            <a:r>
              <a:rPr lang="el-GR" sz="1800" b="1" dirty="0"/>
              <a:t>τεστ κηλίδων μελάνης </a:t>
            </a:r>
            <a:r>
              <a:rPr lang="el-GR" sz="1800" b="1" dirty="0" err="1"/>
              <a:t>Rorschach</a:t>
            </a:r>
            <a:r>
              <a:rPr lang="el-GR" sz="1800" dirty="0"/>
              <a:t> είναι μία μέθοδος ψυχολογικής διάγνωσης που σχετίζεται με την εικόνα. Οι ψυχολόγοι χρησιμοποιούν το τεστ για να προσπαθήσουν να εξετάσουν τα χαρακτηριστικά της </a:t>
            </a:r>
            <a:r>
              <a:rPr lang="el-GR" sz="1800" dirty="0" smtClean="0"/>
              <a:t>προσωπικότητας και τη συναισθηματική λειτουργία των ασθενών τους.</a:t>
            </a:r>
          </a:p>
          <a:p>
            <a:pPr lvl="1"/>
            <a:r>
              <a:rPr lang="el-GR" sz="1400" dirty="0"/>
              <a:t>ανήκει στις προβολικές τεχνικές, και η ερμηνεία του στηρίζεται στις αντίστοιχες θεωρητικές </a:t>
            </a:r>
            <a:r>
              <a:rPr lang="el-GR" sz="1400" dirty="0" smtClean="0"/>
              <a:t>βάσεις</a:t>
            </a:r>
          </a:p>
          <a:p>
            <a:pPr lvl="1"/>
            <a:r>
              <a:rPr lang="el-GR" sz="1400" dirty="0" smtClean="0"/>
              <a:t>οι </a:t>
            </a:r>
            <a:r>
              <a:rPr lang="el-GR" sz="1400" dirty="0"/>
              <a:t>απαντήσεις που είναι δυνατόν να δοθούν είναι πάρα πολλές και διαφορετικές μεταξύ τους. </a:t>
            </a:r>
            <a:endParaRPr lang="el-GR" sz="1400" dirty="0" smtClean="0"/>
          </a:p>
          <a:p>
            <a:pPr lvl="1"/>
            <a:r>
              <a:rPr lang="el-GR" sz="1400" dirty="0" smtClean="0"/>
              <a:t>το </a:t>
            </a:r>
            <a:r>
              <a:rPr lang="el-GR" sz="1400" dirty="0"/>
              <a:t>ερέθισμα, και στην προκειμένη περίπτωση οι κηλίδες μελάνης, χρησιμεύουν σαν μία οθόνη όπου το άτομο προβάλλει τον τρόπο που σκέφτεται, τις ανάγκες και τις επιθυμίες του, τις συγκρούσεις και τους φόβους του.</a:t>
            </a:r>
          </a:p>
          <a:p>
            <a:pPr marL="0" indent="0">
              <a:buNone/>
            </a:pPr>
            <a:r>
              <a:rPr lang="el-GR" sz="1800" dirty="0"/>
              <a:t>Η ανάλυση των απαντήσεων του </a:t>
            </a:r>
            <a:r>
              <a:rPr lang="el-GR" sz="1800" dirty="0" err="1"/>
              <a:t>Rorschach</a:t>
            </a:r>
            <a:r>
              <a:rPr lang="el-GR" sz="1800" dirty="0"/>
              <a:t> περνάει από δύο φάσεις:</a:t>
            </a:r>
          </a:p>
          <a:p>
            <a:pPr lvl="1"/>
            <a:r>
              <a:rPr lang="el-GR" sz="1400" dirty="0"/>
              <a:t>α) την ποσοτική ανάλυση και </a:t>
            </a:r>
          </a:p>
          <a:p>
            <a:pPr lvl="1"/>
            <a:r>
              <a:rPr lang="el-GR" sz="1400" dirty="0"/>
              <a:t>β) την ποιοτική ανάλυση, </a:t>
            </a:r>
          </a:p>
          <a:p>
            <a:pPr marL="0" indent="0">
              <a:buNone/>
            </a:pPr>
            <a:r>
              <a:rPr lang="el-GR" sz="1800" dirty="0"/>
              <a:t>για να καταλήξει στη σύνθεση των στοιχείων από αυτές τις δύο φάσεις και στη διατύπωση της τελικής έκθεσης. </a:t>
            </a:r>
          </a:p>
        </p:txBody>
      </p:sp>
    </p:spTree>
    <p:extLst>
      <p:ext uri="{BB962C8B-B14F-4D97-AF65-F5344CB8AC3E}">
        <p14:creationId xmlns:p14="http://schemas.microsoft.com/office/powerpoint/2010/main" val="24389143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sz="1800" dirty="0"/>
              <a:t>Πέρα από τα παραπάνω διαγνωστικά κριτήρια, η διάγνωση μπορεί να γίνει πιο αξιόπιστη και με τη χρήση ψυχολογικών δοκιμασιών, όπως τα </a:t>
            </a:r>
            <a:r>
              <a:rPr lang="el-GR" sz="1800" b="1" dirty="0" err="1"/>
              <a:t>Rorschach</a:t>
            </a:r>
            <a:r>
              <a:rPr lang="el-GR" sz="1800" dirty="0"/>
              <a:t> και </a:t>
            </a:r>
            <a:r>
              <a:rPr lang="el-GR" sz="1800" b="1" dirty="0"/>
              <a:t>TAT</a:t>
            </a:r>
            <a:r>
              <a:rPr lang="el-GR" sz="1800" dirty="0"/>
              <a:t> (22).</a:t>
            </a:r>
          </a:p>
        </p:txBody>
      </p:sp>
      <p:sp>
        <p:nvSpPr>
          <p:cNvPr id="5" name="Θέση περιεχομένου 4"/>
          <p:cNvSpPr>
            <a:spLocks noGrp="1"/>
          </p:cNvSpPr>
          <p:nvPr>
            <p:ph idx="1"/>
          </p:nvPr>
        </p:nvSpPr>
        <p:spPr>
          <a:xfrm>
            <a:off x="838200" y="1825624"/>
            <a:ext cx="10515600" cy="5032375"/>
          </a:xfrm>
        </p:spPr>
        <p:txBody>
          <a:bodyPr>
            <a:normAutofit/>
          </a:bodyPr>
          <a:lstStyle/>
          <a:p>
            <a:pPr marL="0" indent="0">
              <a:buNone/>
            </a:pPr>
            <a:r>
              <a:rPr lang="el-GR" sz="1800" b="1" dirty="0"/>
              <a:t>Το Τεστ Θεματικής Αντίληψης (</a:t>
            </a:r>
            <a:r>
              <a:rPr lang="el-GR" sz="1800" b="1" dirty="0" err="1"/>
              <a:t>Thematic</a:t>
            </a:r>
            <a:r>
              <a:rPr lang="el-GR" sz="1800" b="1" dirty="0"/>
              <a:t> </a:t>
            </a:r>
            <a:r>
              <a:rPr lang="el-GR" sz="1800" b="1" dirty="0" err="1"/>
              <a:t>Apperception</a:t>
            </a:r>
            <a:r>
              <a:rPr lang="el-GR" sz="1800" b="1" dirty="0"/>
              <a:t> </a:t>
            </a:r>
            <a:r>
              <a:rPr lang="el-GR" sz="1800" b="1" dirty="0" err="1"/>
              <a:t>Test</a:t>
            </a:r>
            <a:r>
              <a:rPr lang="el-GR" sz="1800" b="1" dirty="0"/>
              <a:t>)</a:t>
            </a:r>
            <a:r>
              <a:rPr lang="el-GR" sz="1800" dirty="0"/>
              <a:t>, γνωστό και ως ΤΑΤ, εντάσσεται στην κατηγορία των προβολικών ψυχομετρικών δοκιμασιών και είναι ανάμεσα στις προβολικές μεθόδους που έχουν χρησιμοποιηθεί και ερευνηθεί περισσότερο. </a:t>
            </a:r>
            <a:endParaRPr lang="el-GR" sz="1800" dirty="0" smtClean="0"/>
          </a:p>
          <a:p>
            <a:r>
              <a:rPr lang="el-GR" sz="1400" dirty="0" smtClean="0"/>
              <a:t>Σχεδιάστηκε </a:t>
            </a:r>
            <a:r>
              <a:rPr lang="el-GR" sz="1400" dirty="0"/>
              <a:t>από τους Αμερικάνους ψυχολόγους </a:t>
            </a:r>
            <a:r>
              <a:rPr lang="el-GR" sz="1400" dirty="0" err="1"/>
              <a:t>Henry</a:t>
            </a:r>
            <a:r>
              <a:rPr lang="el-GR" sz="1400" dirty="0"/>
              <a:t> A. </a:t>
            </a:r>
            <a:r>
              <a:rPr lang="el-GR" sz="1400" dirty="0" err="1"/>
              <a:t>Murray</a:t>
            </a:r>
            <a:r>
              <a:rPr lang="el-GR" sz="1400" dirty="0"/>
              <a:t> και </a:t>
            </a:r>
            <a:r>
              <a:rPr lang="el-GR" sz="1400" dirty="0" err="1"/>
              <a:t>Christiana</a:t>
            </a:r>
            <a:r>
              <a:rPr lang="el-GR" sz="1400" dirty="0"/>
              <a:t> D. </a:t>
            </a:r>
            <a:r>
              <a:rPr lang="el-GR" sz="1400" dirty="0" err="1"/>
              <a:t>Morgan</a:t>
            </a:r>
            <a:r>
              <a:rPr lang="el-GR" sz="1400" dirty="0"/>
              <a:t> της Ψυχολογικής Κλινικής του Χάρβαρντ και εκδόθηκε το 1936 </a:t>
            </a:r>
            <a:r>
              <a:rPr lang="el-GR" sz="1400" b="1" dirty="0"/>
              <a:t>με στόχο τη διερεύνηση των δυναμικών της προσωπικότητας που βρίσκονται σε συνειδητό ή μη συνειδητό επίπεδο</a:t>
            </a:r>
            <a:r>
              <a:rPr lang="el-GR" sz="1400" dirty="0"/>
              <a:t>, όπως κεντρικές </a:t>
            </a:r>
            <a:r>
              <a:rPr lang="el-GR" sz="1400" dirty="0" err="1"/>
              <a:t>ενορμήσεις</a:t>
            </a:r>
            <a:r>
              <a:rPr lang="el-GR" sz="1400" dirty="0"/>
              <a:t>, εσωτερικές συγκρούσεις, ενδιαφέροντα και κίνητρα. </a:t>
            </a:r>
          </a:p>
          <a:p>
            <a:r>
              <a:rPr lang="el-GR" sz="1400" dirty="0" smtClean="0"/>
              <a:t>Σήμερα </a:t>
            </a:r>
            <a:r>
              <a:rPr lang="el-GR" sz="1400" dirty="0"/>
              <a:t>χρησιμοποιείται η τρίτη αναθεώρηση του πρωτότυπου σετ που εξέδωσε η Ψυχολογική Κλινική του Χάρβαρντ, ως μέρος μιας συνολικής αξιολόγησης της προσωπικότητας καθώς και ως μέσο για την ερμηνεία διαταραχών συμπεριφοράς, ψυχοσωματικών ασθενειών, νευρώσεων και ψυχώσεων. </a:t>
            </a:r>
          </a:p>
          <a:p>
            <a:r>
              <a:rPr lang="el-GR" sz="1400" dirty="0"/>
              <a:t>Η ιδιαιτερότητα του έγκειται σε μεγάλο βαθμό στη δυνατότητα του να αναδεικνύει τις ροπές και τάσεις εκείνες που το άτομο αναχαιτίζει ή που δεν μπορεί να τις αναγνωρίσει επειδή δεν είναι συνειδητές.</a:t>
            </a:r>
          </a:p>
          <a:p>
            <a:r>
              <a:rPr lang="el-GR" sz="1400" dirty="0" smtClean="0"/>
              <a:t>Αποτελείται </a:t>
            </a:r>
            <a:r>
              <a:rPr lang="el-GR" sz="1400" dirty="0"/>
              <a:t>από δεκαεννέα εικόνες τυπωμένες σε λευκές καρτέλες και από μια λευκή καρτέλα που διαμορφώνουν τα ερεθίσματα για την παραγωγή είκοσι ιστοριών </a:t>
            </a:r>
          </a:p>
          <a:p>
            <a:r>
              <a:rPr lang="el-GR" sz="1400" dirty="0" smtClean="0"/>
              <a:t>Η </a:t>
            </a:r>
            <a:r>
              <a:rPr lang="el-GR" sz="1400" dirty="0"/>
              <a:t>διαδικασία συνίσταται στην παρουσίαση στο υποκείμενο μιας σειράς από εικόνες και στην ενθάρρυνση του να κατασκευάσει, αυθόρμητα, ιστορίες για εκείνες.</a:t>
            </a:r>
          </a:p>
        </p:txBody>
      </p:sp>
    </p:spTree>
    <p:extLst>
      <p:ext uri="{BB962C8B-B14F-4D97-AF65-F5344CB8AC3E}">
        <p14:creationId xmlns:p14="http://schemas.microsoft.com/office/powerpoint/2010/main" val="1939930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spTree>
    <p:extLst>
      <p:ext uri="{BB962C8B-B14F-4D97-AF65-F5344CB8AC3E}">
        <p14:creationId xmlns:p14="http://schemas.microsoft.com/office/powerpoint/2010/main" val="2954989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b="1" dirty="0" smtClean="0"/>
              <a:t>ΚΛΙΝΙΚΑ </a:t>
            </a:r>
            <a:r>
              <a:rPr lang="el-GR" sz="3200" b="1" dirty="0"/>
              <a:t>ΔΙΑΓΝΩΣΤΙΚΑ ΜΕΣΑ </a:t>
            </a:r>
            <a:r>
              <a:rPr lang="el-GR" dirty="0"/>
              <a:t/>
            </a:r>
            <a:br>
              <a:rPr lang="el-GR" dirty="0"/>
            </a:br>
            <a:endParaRPr lang="el-GR" dirty="0"/>
          </a:p>
        </p:txBody>
      </p:sp>
      <p:sp>
        <p:nvSpPr>
          <p:cNvPr id="3" name="Θέση περιεχομένου 2"/>
          <p:cNvSpPr>
            <a:spLocks noGrp="1"/>
          </p:cNvSpPr>
          <p:nvPr>
            <p:ph idx="1"/>
          </p:nvPr>
        </p:nvSpPr>
        <p:spPr/>
        <p:txBody>
          <a:bodyPr>
            <a:normAutofit fontScale="85000" lnSpcReduction="20000"/>
          </a:bodyPr>
          <a:lstStyle/>
          <a:p>
            <a:r>
              <a:rPr lang="el-GR" b="1" u="sng" dirty="0" smtClean="0"/>
              <a:t>ΚΛΙΝΙΚΗ ΣΗΜΕΙΟΛΟΓΙΑ </a:t>
            </a:r>
            <a:endParaRPr lang="el-GR" u="sng" dirty="0"/>
          </a:p>
          <a:p>
            <a:r>
              <a:rPr lang="el-GR" b="1" dirty="0"/>
              <a:t>Έντονη εσωτερική ένταση έντονες συναισθηματικές διακυμάνσεις, αυτοτραυματισμοί, αυτοκτονικότητα ανεξάρτητη από καταθλιπτικά επεισόδια</a:t>
            </a:r>
            <a:endParaRPr lang="el-GR" dirty="0"/>
          </a:p>
          <a:p>
            <a:r>
              <a:rPr lang="el-GR" b="1" u="sng" dirty="0"/>
              <a:t>ΔΙΑΓΝΩΣΤΙΚΑ ΕΡΓΑΛΙΑ</a:t>
            </a:r>
            <a:endParaRPr lang="el-GR" u="sng" dirty="0"/>
          </a:p>
          <a:p>
            <a:r>
              <a:rPr lang="en-US" b="1" dirty="0"/>
              <a:t>IPDE International Personality Examination, Borderline </a:t>
            </a:r>
            <a:r>
              <a:rPr lang="en-US" b="1" dirty="0" err="1"/>
              <a:t>Modul</a:t>
            </a:r>
            <a:endParaRPr lang="el-GR" dirty="0"/>
          </a:p>
          <a:p>
            <a:r>
              <a:rPr lang="en-US" b="1" dirty="0"/>
              <a:t>SKID II </a:t>
            </a:r>
            <a:r>
              <a:rPr lang="el-GR" b="1" dirty="0"/>
              <a:t>Δομημένο κλινική συνέντευξη κατά των άξονα ΙΙ του </a:t>
            </a:r>
            <a:r>
              <a:rPr lang="en-US" b="1" dirty="0"/>
              <a:t>DSM IV</a:t>
            </a:r>
            <a:endParaRPr lang="el-GR" dirty="0"/>
          </a:p>
          <a:p>
            <a:r>
              <a:rPr lang="el-GR" b="1" u="sng" dirty="0"/>
              <a:t>ΕΡΓΑΛΙΑ ΑΞΙΟΛΟΓΙΣΗ ΤΗΣ ΒΑΡΥΤΗΤΑΣ</a:t>
            </a:r>
            <a:endParaRPr lang="el-GR" u="sng" dirty="0"/>
          </a:p>
          <a:p>
            <a:r>
              <a:rPr lang="en-US" b="1" dirty="0"/>
              <a:t>BSL</a:t>
            </a:r>
            <a:endParaRPr lang="el-GR" dirty="0"/>
          </a:p>
          <a:p>
            <a:r>
              <a:rPr lang="en-US" b="1" dirty="0"/>
              <a:t>ZANARINI SCALE</a:t>
            </a:r>
            <a:endParaRPr lang="el-GR" dirty="0"/>
          </a:p>
          <a:p>
            <a:r>
              <a:rPr lang="el-GR" b="1" u="sng" dirty="0"/>
              <a:t>ΣΥΝΟΣΗΡΟΤΗΤΑ </a:t>
            </a:r>
            <a:endParaRPr lang="el-GR" u="sng" dirty="0"/>
          </a:p>
          <a:p>
            <a:r>
              <a:rPr lang="en-US" b="1" dirty="0"/>
              <a:t>SKID</a:t>
            </a:r>
            <a:r>
              <a:rPr lang="el-GR" b="1" dirty="0"/>
              <a:t>-</a:t>
            </a:r>
            <a:r>
              <a:rPr lang="en-US" b="1" dirty="0"/>
              <a:t>I </a:t>
            </a:r>
            <a:r>
              <a:rPr lang="el-GR" b="1" dirty="0"/>
              <a:t>Δομημένο κλινική συνέντευξη κατά των άξονα Ι του </a:t>
            </a:r>
            <a:r>
              <a:rPr lang="en-US" b="1" dirty="0"/>
              <a:t>DSM IV</a:t>
            </a:r>
            <a:endParaRPr lang="el-GR" dirty="0"/>
          </a:p>
          <a:p>
            <a:endParaRPr lang="el-GR" dirty="0"/>
          </a:p>
        </p:txBody>
      </p:sp>
    </p:spTree>
    <p:extLst>
      <p:ext uri="{BB962C8B-B14F-4D97-AF65-F5344CB8AC3E}">
        <p14:creationId xmlns:p14="http://schemas.microsoft.com/office/powerpoint/2010/main" val="17521803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ΠΡΟΦΙΛ ΑΣΘΕΝΟΥΣ ΜΕ </a:t>
            </a:r>
            <a:r>
              <a:rPr lang="el-GR" b="1" dirty="0" smtClean="0"/>
              <a:t>ΟΔΠ  </a:t>
            </a:r>
            <a:endParaRPr lang="el-GR" b="1" dirty="0"/>
          </a:p>
        </p:txBody>
      </p:sp>
      <p:sp>
        <p:nvSpPr>
          <p:cNvPr id="3" name="Content Placeholder 2"/>
          <p:cNvSpPr>
            <a:spLocks noGrp="1"/>
          </p:cNvSpPr>
          <p:nvPr>
            <p:ph idx="1"/>
          </p:nvPr>
        </p:nvSpPr>
        <p:spPr/>
        <p:txBody>
          <a:bodyPr>
            <a:normAutofit fontScale="62500" lnSpcReduction="20000"/>
          </a:bodyPr>
          <a:lstStyle/>
          <a:p>
            <a:pPr lvl="0"/>
            <a:r>
              <a:rPr lang="el-GR" dirty="0"/>
              <a:t>Παλινδρόμηση – αρχαϊκές άμυνες [ υποτίμηση ( καταβαράθρωση ), άρνηση, </a:t>
            </a:r>
            <a:r>
              <a:rPr lang="el-GR" dirty="0" err="1"/>
              <a:t>προβλητική</a:t>
            </a:r>
            <a:r>
              <a:rPr lang="el-GR" dirty="0"/>
              <a:t> ταύτιση, διχοτόμηση ]. Οι </a:t>
            </a:r>
            <a:r>
              <a:rPr lang="el-GR" dirty="0" err="1"/>
              <a:t>Μεταιχμιακοί</a:t>
            </a:r>
            <a:r>
              <a:rPr lang="el-GR" dirty="0"/>
              <a:t> κι οι ψυχωτικοί </a:t>
            </a:r>
            <a:r>
              <a:rPr lang="el-GR" b="1" dirty="0"/>
              <a:t>υιοθετούν υπέρμετρα πρωτόγονους μηχανισμούς άμυνας </a:t>
            </a:r>
            <a:r>
              <a:rPr lang="el-GR" dirty="0"/>
              <a:t>σε αντίθεση με τους νευρωτικούς.</a:t>
            </a:r>
          </a:p>
          <a:p>
            <a:pPr lvl="0"/>
            <a:r>
              <a:rPr lang="el-GR" b="1" dirty="0"/>
              <a:t>Δύσκολο να διακριθούν από τους ψυχωτικούς ασθενείς</a:t>
            </a:r>
            <a:r>
              <a:rPr lang="el-GR" dirty="0"/>
              <a:t>. Οι </a:t>
            </a:r>
            <a:r>
              <a:rPr lang="el-GR" dirty="0" err="1"/>
              <a:t>μεταιχμιακοί</a:t>
            </a:r>
            <a:r>
              <a:rPr lang="el-GR" dirty="0"/>
              <a:t> ανταποκρίνονται για λίγο καιρό στην ερμηνεία των μηχανισμών από τον θεραπευτή, ενώ οι ψυχωτικοί τρομάζουν εντελώς. </a:t>
            </a:r>
          </a:p>
          <a:p>
            <a:pPr marL="457200" lvl="1" indent="0">
              <a:buNone/>
            </a:pPr>
            <a:r>
              <a:rPr lang="el-GR" b="1" dirty="0"/>
              <a:t>Παράδειγμα:</a:t>
            </a:r>
            <a:endParaRPr lang="el-GR" dirty="0"/>
          </a:p>
          <a:p>
            <a:pPr marL="457200" lvl="1" indent="0">
              <a:buNone/>
            </a:pPr>
            <a:r>
              <a:rPr lang="el-GR" dirty="0"/>
              <a:t>Υποτίμηση: … </a:t>
            </a:r>
          </a:p>
          <a:p>
            <a:pPr marL="457200" lvl="1" indent="0">
              <a:buNone/>
            </a:pPr>
            <a:r>
              <a:rPr lang="el-GR" dirty="0"/>
              <a:t>Θεραπευτής: πιστεύω ότι θα ένιωθες νικημένος αν δεν μου πρόσαπτες τα παραπάνω και δεν με υποτιμούσες. Ξέρεις, όμως πως με χρειάζεσαι. (</a:t>
            </a:r>
            <a:r>
              <a:rPr lang="el-GR" i="1" dirty="0"/>
              <a:t>Ο </a:t>
            </a:r>
            <a:r>
              <a:rPr lang="el-GR" i="1" dirty="0" err="1"/>
              <a:t>μεταιχμιακός</a:t>
            </a:r>
            <a:r>
              <a:rPr lang="el-GR" i="1" dirty="0"/>
              <a:t> εν μέρει θα το δεχόταν, ο ψυχωτικός θα το αντιμετώπιζε με τρόμο.)</a:t>
            </a:r>
            <a:endParaRPr lang="el-GR" dirty="0"/>
          </a:p>
          <a:p>
            <a:pPr lvl="0"/>
            <a:r>
              <a:rPr lang="el-GR" dirty="0" err="1"/>
              <a:t>Μεταιχμιακοί</a:t>
            </a:r>
            <a:r>
              <a:rPr lang="el-GR" dirty="0"/>
              <a:t> και ψυχωτικοί </a:t>
            </a:r>
            <a:r>
              <a:rPr lang="el-GR" b="1" dirty="0"/>
              <a:t>δεν μπορούν να περιγράψουν τον εαυτό τους ή σημαντικά γι’ αυτούς πρόσωπα με συνέχεια και συνέπεια</a:t>
            </a:r>
            <a:r>
              <a:rPr lang="el-GR" dirty="0"/>
              <a:t>.</a:t>
            </a:r>
          </a:p>
          <a:p>
            <a:pPr lvl="0"/>
            <a:r>
              <a:rPr lang="el-GR" dirty="0"/>
              <a:t>Οι </a:t>
            </a:r>
            <a:r>
              <a:rPr lang="el-GR" dirty="0" err="1"/>
              <a:t>Μεταιχμιακοί</a:t>
            </a:r>
            <a:r>
              <a:rPr lang="el-GR" dirty="0"/>
              <a:t> </a:t>
            </a:r>
            <a:r>
              <a:rPr lang="el-GR" b="1" dirty="0"/>
              <a:t>δεν αντιλαμβάνονται το ενδιαφέρον του θεραπευτή για την πολυπλοκότητα της προσωπικότητάς τους</a:t>
            </a:r>
            <a:r>
              <a:rPr lang="el-GR" dirty="0"/>
              <a:t>.</a:t>
            </a:r>
          </a:p>
          <a:p>
            <a:pPr lvl="0"/>
            <a:r>
              <a:rPr lang="el-GR" dirty="0"/>
              <a:t>Οι </a:t>
            </a:r>
            <a:r>
              <a:rPr lang="el-GR" dirty="0" err="1"/>
              <a:t>Μεταιχμιακοί</a:t>
            </a:r>
            <a:r>
              <a:rPr lang="el-GR" dirty="0"/>
              <a:t> </a:t>
            </a:r>
            <a:r>
              <a:rPr lang="el-GR" b="1" dirty="0"/>
              <a:t>αντιδρούν με εχθρότητα σ’ αυτούς που αμφισβητούν την </a:t>
            </a:r>
            <a:r>
              <a:rPr lang="el-GR" b="1" dirty="0" err="1"/>
              <a:t>απαρτιότητα</a:t>
            </a:r>
            <a:r>
              <a:rPr lang="el-GR" b="1" dirty="0"/>
              <a:t> της προσωπικότητάς τους</a:t>
            </a:r>
            <a:r>
              <a:rPr lang="el-GR" dirty="0"/>
              <a:t>. </a:t>
            </a:r>
            <a:endParaRPr lang="el-GR" dirty="0" smtClean="0"/>
          </a:p>
          <a:p>
            <a:pPr lvl="0"/>
            <a:r>
              <a:rPr lang="el-GR" b="1" dirty="0" smtClean="0"/>
              <a:t>Δυσκολεύονται </a:t>
            </a:r>
            <a:r>
              <a:rPr lang="el-GR" b="1" dirty="0"/>
              <a:t>στα ερωτηματολόγια προσωπικότητας</a:t>
            </a:r>
            <a:r>
              <a:rPr lang="el-GR" dirty="0"/>
              <a:t>. Δεν έχουν όμως τον τρόμο που παρουσιάζει ένας ψυχωτικός σχιζοφρενής, Οι ψυχωτικοί δεν αντιδρούν με εχθρότητα προς τις ερωτήσεις ταυτότητας όπως οι </a:t>
            </a:r>
            <a:r>
              <a:rPr lang="el-GR" dirty="0" err="1"/>
              <a:t>μεταιχμιακοί</a:t>
            </a:r>
            <a:r>
              <a:rPr lang="el-GR" dirty="0"/>
              <a:t>, αλλά με ανησυχία.</a:t>
            </a:r>
          </a:p>
        </p:txBody>
      </p:sp>
    </p:spTree>
    <p:extLst>
      <p:ext uri="{BB962C8B-B14F-4D97-AF65-F5344CB8AC3E}">
        <p14:creationId xmlns:p14="http://schemas.microsoft.com/office/powerpoint/2010/main" val="2554168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ΠΡΟΦΙΛ ΑΣΘΕΝΟΥΣ ΜΕ </a:t>
            </a:r>
            <a:r>
              <a:rPr lang="el-GR" b="1" dirty="0" smtClean="0"/>
              <a:t>ΟΔΠ  </a:t>
            </a:r>
            <a:endParaRPr lang="el-GR" b="1" dirty="0"/>
          </a:p>
        </p:txBody>
      </p:sp>
      <p:sp>
        <p:nvSpPr>
          <p:cNvPr id="3" name="Content Placeholder 2"/>
          <p:cNvSpPr>
            <a:spLocks noGrp="1"/>
          </p:cNvSpPr>
          <p:nvPr>
            <p:ph idx="1"/>
          </p:nvPr>
        </p:nvSpPr>
        <p:spPr/>
        <p:txBody>
          <a:bodyPr>
            <a:normAutofit fontScale="70000" lnSpcReduction="20000"/>
          </a:bodyPr>
          <a:lstStyle/>
          <a:p>
            <a:pPr lvl="0"/>
            <a:r>
              <a:rPr lang="el-GR" dirty="0"/>
              <a:t>Οι </a:t>
            </a:r>
            <a:r>
              <a:rPr lang="el-GR" dirty="0" err="1"/>
              <a:t>Μεταιχμιακοί</a:t>
            </a:r>
            <a:r>
              <a:rPr lang="el-GR" dirty="0"/>
              <a:t> </a:t>
            </a:r>
            <a:r>
              <a:rPr lang="el-GR" b="1" dirty="0"/>
              <a:t>αν έχουν περίεργη εμφάνιση το κατανοούν ως ένα βαθμό </a:t>
            </a:r>
            <a:r>
              <a:rPr lang="el-GR" dirty="0"/>
              <a:t>πως σε κάποιους μπορεί να φαίνονται περίεργοι, ενώ οι ψυχωτικοί το αγνοούν και τρομάζουν ( η αίσθηση πως δεν τον καταλαβαίνουν του δημιουργεί μεγάλη σύγχυση ).</a:t>
            </a:r>
          </a:p>
          <a:p>
            <a:pPr lvl="0"/>
            <a:r>
              <a:rPr lang="el-GR" dirty="0"/>
              <a:t>Τα συμπτώματα των </a:t>
            </a:r>
            <a:r>
              <a:rPr lang="el-GR" dirty="0" err="1"/>
              <a:t>μεταιχμιακών</a:t>
            </a:r>
            <a:r>
              <a:rPr lang="el-GR" dirty="0"/>
              <a:t> είναι ασθένειες από </a:t>
            </a:r>
            <a:r>
              <a:rPr lang="el-GR" b="1" dirty="0"/>
              <a:t>στρες, διαταραχή πανικού, ζητούν ανακούφιση από την κριτική των άλλων, δεν ανέχονται την αμφιθυμία και το διφορούμενο κλίμα, θέλουν άμεση ευχαρίστηση </a:t>
            </a:r>
            <a:r>
              <a:rPr lang="el-GR" dirty="0"/>
              <a:t>κλπ.</a:t>
            </a:r>
          </a:p>
          <a:p>
            <a:pPr lvl="0"/>
            <a:r>
              <a:rPr lang="el-GR" b="1" dirty="0"/>
              <a:t>Βιώνουν τις παρεμβάσεις του θεραπευτή ως επιθετικές</a:t>
            </a:r>
            <a:r>
              <a:rPr lang="el-GR" dirty="0"/>
              <a:t>.</a:t>
            </a:r>
          </a:p>
          <a:p>
            <a:pPr lvl="0"/>
            <a:r>
              <a:rPr lang="el-GR" b="1" dirty="0"/>
              <a:t>Δεν διαθέτουν </a:t>
            </a:r>
            <a:r>
              <a:rPr lang="el-GR" b="1" dirty="0" err="1"/>
              <a:t>παρατηρησιακό</a:t>
            </a:r>
            <a:r>
              <a:rPr lang="el-GR" b="1" dirty="0"/>
              <a:t> Εγώ</a:t>
            </a:r>
            <a:r>
              <a:rPr lang="el-GR" dirty="0"/>
              <a:t>. Ξέρουν μόνο πως κάποια πλευρά του Εγώ τους δέχεται έντονη κριτική.</a:t>
            </a:r>
          </a:p>
          <a:p>
            <a:pPr lvl="0"/>
            <a:r>
              <a:rPr lang="el-GR" dirty="0"/>
              <a:t>Είναι πιο </a:t>
            </a:r>
            <a:r>
              <a:rPr lang="el-GR" b="1" dirty="0"/>
              <a:t>δύσκολη η θεραπευτική συμμαχία </a:t>
            </a:r>
            <a:r>
              <a:rPr lang="el-GR" dirty="0"/>
              <a:t>απ’ ότι με τους νευρωτικούς ασθενείς.</a:t>
            </a:r>
          </a:p>
          <a:p>
            <a:pPr lvl="0"/>
            <a:r>
              <a:rPr lang="el-GR" dirty="0"/>
              <a:t>Στόχος του θεραπευτή η αντιμετώπιση των συναισθηματικών καταιγίδων του </a:t>
            </a:r>
            <a:r>
              <a:rPr lang="el-GR" dirty="0" err="1"/>
              <a:t>μεταιχμιακού</a:t>
            </a:r>
            <a:r>
              <a:rPr lang="el-GR" dirty="0"/>
              <a:t> ασθενή. Η θεραπεία κρατά περίπου 2 έτη.</a:t>
            </a:r>
          </a:p>
          <a:p>
            <a:pPr lvl="0"/>
            <a:r>
              <a:rPr lang="el-GR" b="1" dirty="0"/>
              <a:t>Οι </a:t>
            </a:r>
            <a:r>
              <a:rPr lang="el-GR" b="1" dirty="0" err="1"/>
              <a:t>μεταιχμιακοί</a:t>
            </a:r>
            <a:r>
              <a:rPr lang="el-GR" b="1" dirty="0"/>
              <a:t> ασθενείς όταν αισθάνονται εγγύτητα προς ένα πρόσωπο πανικοβάλλονται </a:t>
            </a:r>
            <a:r>
              <a:rPr lang="el-GR" dirty="0" smtClean="0"/>
              <a:t>(φόβος </a:t>
            </a:r>
            <a:r>
              <a:rPr lang="el-GR" dirty="0"/>
              <a:t>εγκόλπωσης και απολύτου </a:t>
            </a:r>
            <a:r>
              <a:rPr lang="el-GR" dirty="0" smtClean="0"/>
              <a:t>ελέγχου), </a:t>
            </a:r>
            <a:r>
              <a:rPr lang="el-GR" dirty="0"/>
              <a:t>όταν αισθάνονται μόνοι βιώνουν μια δραματική εγκατάλειψη. Ούτε μέσα ούτε έξω από τις σχέσεις, ακόμη και την θεραπευτική. Αυτό είναι η παγίδα τους. Αναζητούν βοήθεια και ταυτόχρονα την απορρίπτουν.</a:t>
            </a:r>
          </a:p>
        </p:txBody>
      </p:sp>
    </p:spTree>
    <p:extLst>
      <p:ext uri="{BB962C8B-B14F-4D97-AF65-F5344CB8AC3E}">
        <p14:creationId xmlns:p14="http://schemas.microsoft.com/office/powerpoint/2010/main" val="1360492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ΠΡΟΦΙΛ ΑΣΘΕΝΟΥΣ ΜΕ </a:t>
            </a:r>
            <a:r>
              <a:rPr lang="el-GR" b="1" dirty="0" smtClean="0"/>
              <a:t>ΟΔΠ  </a:t>
            </a:r>
            <a:endParaRPr lang="el-GR" b="1" dirty="0"/>
          </a:p>
        </p:txBody>
      </p:sp>
      <p:sp>
        <p:nvSpPr>
          <p:cNvPr id="3" name="Content Placeholder 2"/>
          <p:cNvSpPr>
            <a:spLocks noGrp="1"/>
          </p:cNvSpPr>
          <p:nvPr>
            <p:ph idx="1"/>
          </p:nvPr>
        </p:nvSpPr>
        <p:spPr/>
        <p:txBody>
          <a:bodyPr>
            <a:normAutofit/>
          </a:bodyPr>
          <a:lstStyle/>
          <a:p>
            <a:pPr lvl="0"/>
            <a:r>
              <a:rPr lang="el-GR" sz="2000" b="1" dirty="0"/>
              <a:t>Η συγκρουσιακή ζωή τους είναι κουραστική και για τους ίδιους και για τους άλλους </a:t>
            </a:r>
            <a:r>
              <a:rPr lang="el-GR" sz="2000" dirty="0"/>
              <a:t>και συχνά καταρρέουν.</a:t>
            </a:r>
          </a:p>
          <a:p>
            <a:pPr lvl="0"/>
            <a:r>
              <a:rPr lang="el-GR" sz="2000" b="1" dirty="0"/>
              <a:t>Βιώνουν την δυσκολία αποχωρισμού – εξατομίκευσης</a:t>
            </a:r>
            <a:r>
              <a:rPr lang="el-GR" sz="2000" dirty="0"/>
              <a:t>.</a:t>
            </a:r>
          </a:p>
          <a:p>
            <a:pPr lvl="0"/>
            <a:r>
              <a:rPr lang="el-GR" sz="2000" dirty="0"/>
              <a:t>Ασκούν </a:t>
            </a:r>
            <a:r>
              <a:rPr lang="el-GR" sz="2000" b="1" dirty="0"/>
              <a:t>ισχυρή μεταβίβαση και αντιστέκονται στις ψυχολογικές ερμηνείες</a:t>
            </a:r>
            <a:r>
              <a:rPr lang="el-GR" sz="2000" dirty="0"/>
              <a:t>. Κάνουν πως συμφωνούν, αλλά δεν τις πιστεύουν.</a:t>
            </a:r>
          </a:p>
          <a:p>
            <a:pPr lvl="0"/>
            <a:r>
              <a:rPr lang="el-GR" sz="2000" b="1" dirty="0"/>
              <a:t>Εξιδανικεύουν και καταβαραθρώνουν τους ψυχαναλυτές τους</a:t>
            </a:r>
            <a:r>
              <a:rPr lang="el-GR" sz="2000" dirty="0"/>
              <a:t>.</a:t>
            </a:r>
          </a:p>
          <a:p>
            <a:pPr lvl="0"/>
            <a:r>
              <a:rPr lang="el-GR" sz="2000" dirty="0"/>
              <a:t>Ο θεραπευτής νιώθει την </a:t>
            </a:r>
            <a:r>
              <a:rPr lang="el-GR" sz="2000" dirty="0" err="1"/>
              <a:t>αντιμεταβίβαση</a:t>
            </a:r>
            <a:r>
              <a:rPr lang="el-GR" sz="2000" dirty="0"/>
              <a:t> να σώσει το μικρό πληγωμένο παιδί στον </a:t>
            </a:r>
            <a:r>
              <a:rPr lang="el-GR" sz="2000" dirty="0" err="1"/>
              <a:t>μεταιχμιακό</a:t>
            </a:r>
            <a:r>
              <a:rPr lang="el-GR" sz="2000" dirty="0"/>
              <a:t> ασθενή </a:t>
            </a:r>
            <a:r>
              <a:rPr lang="el-GR" sz="2000" dirty="0" smtClean="0"/>
              <a:t>(συμπάθεια) </a:t>
            </a:r>
            <a:r>
              <a:rPr lang="el-GR" sz="2000" dirty="0"/>
              <a:t>ή να φανεί σκληρός απέναντι σ’ αυτόν τον « χειριστικό » </a:t>
            </a:r>
            <a:r>
              <a:rPr lang="el-GR" sz="2000" dirty="0" err="1"/>
              <a:t>προσκολλητικό</a:t>
            </a:r>
            <a:r>
              <a:rPr lang="el-GR" sz="2000" dirty="0"/>
              <a:t> ασθενή. Και οι δυο αντιδράσεις του θεραπευτή είναι λανθασμένες. Δεν πρέπει οι </a:t>
            </a:r>
            <a:r>
              <a:rPr lang="el-GR" sz="2000" dirty="0" err="1"/>
              <a:t>μεταιχμιακοί</a:t>
            </a:r>
            <a:r>
              <a:rPr lang="el-GR" sz="2000" dirty="0"/>
              <a:t> να θεωρούνται χειριστικοί σαν τους ψυχοπαθητικούς ασθενείς γιατί δεν έχουν δόλο, αλλά ανάγκη για ανθρώπινη ζεστασιά.</a:t>
            </a:r>
          </a:p>
        </p:txBody>
      </p:sp>
    </p:spTree>
    <p:extLst>
      <p:ext uri="{BB962C8B-B14F-4D97-AF65-F5344CB8AC3E}">
        <p14:creationId xmlns:p14="http://schemas.microsoft.com/office/powerpoint/2010/main" val="512880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ΕΙΔΗ ΑΣΘΕΝΩΝ ΜΕ ΟΔΠ:</a:t>
            </a:r>
          </a:p>
        </p:txBody>
      </p:sp>
      <p:sp>
        <p:nvSpPr>
          <p:cNvPr id="3" name="Content Placeholder 2"/>
          <p:cNvSpPr>
            <a:spLocks noGrp="1"/>
          </p:cNvSpPr>
          <p:nvPr>
            <p:ph idx="1"/>
          </p:nvPr>
        </p:nvSpPr>
        <p:spPr/>
        <p:txBody>
          <a:bodyPr>
            <a:normAutofit fontScale="92500"/>
          </a:bodyPr>
          <a:lstStyle/>
          <a:p>
            <a:pPr lvl="0"/>
            <a:r>
              <a:rPr lang="el-GR" dirty="0"/>
              <a:t>Καταθλιπτικός με Μεταιχμιακή οργάνωση της προσωπικότητας</a:t>
            </a:r>
          </a:p>
          <a:p>
            <a:pPr lvl="0"/>
            <a:r>
              <a:rPr lang="el-GR" dirty="0"/>
              <a:t>Ναρκισσιστής με Μεταιχμιακή οργάνωση της προσωπικότητας</a:t>
            </a:r>
          </a:p>
          <a:p>
            <a:pPr lvl="0"/>
            <a:r>
              <a:rPr lang="el-GR" dirty="0"/>
              <a:t>Παρανοϊκός με Μεταιχμιακή οργάνωση της προσωπικότητας</a:t>
            </a:r>
          </a:p>
          <a:p>
            <a:endParaRPr lang="el-GR" dirty="0" smtClean="0"/>
          </a:p>
          <a:p>
            <a:pPr marL="0" indent="0">
              <a:buNone/>
            </a:pPr>
            <a:r>
              <a:rPr lang="el-GR" b="1" dirty="0"/>
              <a:t>ΔΙΑΦΟΡΙΚΗ ΔΙΑΓΝΩΣΗ</a:t>
            </a:r>
          </a:p>
          <a:p>
            <a:pPr marL="0" indent="0">
              <a:buNone/>
            </a:pPr>
            <a:r>
              <a:rPr lang="el-GR" dirty="0"/>
              <a:t>Η </a:t>
            </a:r>
            <a:r>
              <a:rPr lang="el-GR" dirty="0" err="1"/>
              <a:t>διαφοροδιάγνωση</a:t>
            </a:r>
            <a:r>
              <a:rPr lang="el-GR" dirty="0"/>
              <a:t> θα πρέπει να γίνει από τις ακόλουθες διαταραχές:</a:t>
            </a:r>
          </a:p>
          <a:p>
            <a:pPr lvl="1"/>
            <a:r>
              <a:rPr lang="el-GR" dirty="0" err="1"/>
              <a:t>Ιστριονική</a:t>
            </a:r>
            <a:r>
              <a:rPr lang="el-GR" dirty="0"/>
              <a:t>, Ναρκισσιστική, Αντικοινωνική Διαταραχή Προσωπικότητας.</a:t>
            </a:r>
          </a:p>
          <a:p>
            <a:pPr lvl="1"/>
            <a:r>
              <a:rPr lang="el-GR" dirty="0"/>
              <a:t>Παρανοειδής Διαταραχή Προσωπικότητας.</a:t>
            </a:r>
          </a:p>
          <a:p>
            <a:pPr lvl="1"/>
            <a:r>
              <a:rPr lang="el-GR" dirty="0" err="1"/>
              <a:t>Εξαρτητική</a:t>
            </a:r>
            <a:r>
              <a:rPr lang="el-GR" dirty="0"/>
              <a:t> Διαταραχή Προσωπικότητας.</a:t>
            </a:r>
          </a:p>
          <a:p>
            <a:pPr lvl="1"/>
            <a:r>
              <a:rPr lang="el-GR" dirty="0"/>
              <a:t>Συναισθηματικές Διαταραχές.</a:t>
            </a:r>
          </a:p>
          <a:p>
            <a:endParaRPr lang="el-GR" dirty="0"/>
          </a:p>
        </p:txBody>
      </p:sp>
    </p:spTree>
    <p:extLst>
      <p:ext uri="{BB962C8B-B14F-4D97-AF65-F5344CB8AC3E}">
        <p14:creationId xmlns:p14="http://schemas.microsoft.com/office/powerpoint/2010/main" val="4240951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077" name="Rectangle 5"/>
          <p:cNvSpPr>
            <a:spLocks noGrp="1" noChangeArrowheads="1"/>
          </p:cNvSpPr>
          <p:nvPr>
            <p:ph type="title"/>
          </p:nvPr>
        </p:nvSpPr>
        <p:spPr>
          <a:xfrm>
            <a:off x="1981200" y="274638"/>
            <a:ext cx="8229600" cy="633412"/>
          </a:xfrm>
        </p:spPr>
        <p:txBody>
          <a:bodyPr/>
          <a:lstStyle/>
          <a:p>
            <a:r>
              <a:rPr lang="el-GR" altLang="el-GR" sz="3200">
                <a:solidFill>
                  <a:srgbClr val="000099"/>
                </a:solidFill>
              </a:rPr>
              <a:t>ΣΥΧΡΟΝΕΣ ΑΠΟΨΕΙΣ</a:t>
            </a:r>
          </a:p>
        </p:txBody>
      </p:sp>
      <p:sp>
        <p:nvSpPr>
          <p:cNvPr id="3078" name="Rectangle 6"/>
          <p:cNvSpPr>
            <a:spLocks noGrp="1" noChangeArrowheads="1"/>
          </p:cNvSpPr>
          <p:nvPr>
            <p:ph type="body" idx="1"/>
          </p:nvPr>
        </p:nvSpPr>
        <p:spPr>
          <a:xfrm>
            <a:off x="2063750" y="1052513"/>
            <a:ext cx="8147050" cy="5073650"/>
          </a:xfrm>
        </p:spPr>
        <p:txBody>
          <a:bodyPr/>
          <a:lstStyle/>
          <a:p>
            <a:pPr>
              <a:lnSpc>
                <a:spcPct val="90000"/>
              </a:lnSpc>
              <a:spcBef>
                <a:spcPct val="25000"/>
              </a:spcBef>
              <a:buClr>
                <a:schemeClr val="accent2"/>
              </a:buClr>
              <a:buFont typeface="Wingdings" panose="05000000000000000000" pitchFamily="2" charset="2"/>
              <a:buChar char="§"/>
            </a:pPr>
            <a:r>
              <a:rPr lang="el-GR" altLang="el-GR" sz="1800" dirty="0"/>
              <a:t>						                                                             Σύμφωνα με τον </a:t>
            </a:r>
            <a:r>
              <a:rPr lang="de-DE" altLang="el-GR" sz="1800" dirty="0">
                <a:solidFill>
                  <a:srgbClr val="000099"/>
                </a:solidFill>
              </a:rPr>
              <a:t>J</a:t>
            </a:r>
            <a:r>
              <a:rPr lang="el-GR" altLang="el-GR" sz="1800" dirty="0">
                <a:solidFill>
                  <a:srgbClr val="000099"/>
                </a:solidFill>
              </a:rPr>
              <a:t>.</a:t>
            </a:r>
            <a:r>
              <a:rPr lang="de-DE" altLang="el-GR" sz="1800" dirty="0">
                <a:solidFill>
                  <a:srgbClr val="000099"/>
                </a:solidFill>
              </a:rPr>
              <a:t>R</a:t>
            </a:r>
            <a:r>
              <a:rPr lang="el-GR" altLang="el-GR" sz="1800" dirty="0">
                <a:solidFill>
                  <a:srgbClr val="000099"/>
                </a:solidFill>
              </a:rPr>
              <a:t>ü</a:t>
            </a:r>
            <a:r>
              <a:rPr lang="de-DE" altLang="el-GR" sz="1800" dirty="0">
                <a:solidFill>
                  <a:srgbClr val="000099"/>
                </a:solidFill>
              </a:rPr>
              <a:t>egg</a:t>
            </a:r>
            <a:r>
              <a:rPr lang="el-GR" altLang="el-GR" sz="1800" dirty="0">
                <a:solidFill>
                  <a:srgbClr val="000099"/>
                </a:solidFill>
              </a:rPr>
              <a:t> :</a:t>
            </a:r>
            <a:r>
              <a:rPr lang="el-GR" altLang="el-GR" sz="1800" dirty="0"/>
              <a:t>                                                                                                                                     </a:t>
            </a:r>
            <a:r>
              <a:rPr lang="el-GR" altLang="el-GR" sz="1600" i="1" u="sng" dirty="0" err="1"/>
              <a:t>Επιμόνοι</a:t>
            </a:r>
            <a:r>
              <a:rPr lang="el-GR" altLang="el-GR" sz="1600" i="1" u="sng" dirty="0"/>
              <a:t> συλλογισμοί ή  συναισθήματα θλίψης</a:t>
            </a:r>
            <a:r>
              <a:rPr lang="el-GR" altLang="el-GR" sz="1600" i="1" dirty="0"/>
              <a:t> αυξάνουν την δραστηριότητα  στους διακόπτες των νευρωνικών </a:t>
            </a:r>
            <a:r>
              <a:rPr lang="el-GR" altLang="el-GR" sz="1600" i="1" dirty="0" smtClean="0"/>
              <a:t>κυκλ</a:t>
            </a:r>
            <a:r>
              <a:rPr lang="el-GR" altLang="el-GR" sz="1600" i="1" dirty="0"/>
              <a:t>ω</a:t>
            </a:r>
            <a:r>
              <a:rPr lang="el-GR" altLang="el-GR" sz="1600" i="1" dirty="0" smtClean="0"/>
              <a:t>μάτων  </a:t>
            </a:r>
            <a:r>
              <a:rPr lang="el-GR" altLang="el-GR" sz="1600" i="1" dirty="0"/>
              <a:t>του προμετωπιαίου φλοιού  και του  </a:t>
            </a:r>
            <a:r>
              <a:rPr lang="en-US" altLang="el-GR" sz="1600" i="1" dirty="0" err="1"/>
              <a:t>gyrus</a:t>
            </a:r>
            <a:r>
              <a:rPr lang="en-US" altLang="el-GR" sz="1600" i="1" dirty="0"/>
              <a:t> </a:t>
            </a:r>
            <a:r>
              <a:rPr lang="en-US" altLang="el-GR" sz="1600" i="1" dirty="0" err="1"/>
              <a:t>cinguli</a:t>
            </a:r>
            <a:r>
              <a:rPr lang="el-GR" altLang="el-GR" sz="1600" i="1" dirty="0"/>
              <a:t>. Η αλλαγή αυτή δηλ. </a:t>
            </a:r>
            <a:r>
              <a:rPr lang="el-GR" altLang="el-GR" sz="1600" b="1" i="1" dirty="0"/>
              <a:t>της  πλαστικότητας των </a:t>
            </a:r>
            <a:r>
              <a:rPr lang="el-GR" altLang="el-GR" sz="1600" b="1" i="1" dirty="0" err="1"/>
              <a:t>νευρωνικών</a:t>
            </a:r>
            <a:r>
              <a:rPr lang="el-GR" altLang="el-GR" sz="1600" b="1" i="1" dirty="0"/>
              <a:t> δομών</a:t>
            </a:r>
            <a:r>
              <a:rPr lang="el-GR" altLang="el-GR" sz="1600" i="1" dirty="0"/>
              <a:t> αποθηκεύεται στην μνήμη.                                                                                          Αντίστροφα αυτοί  οι νευρώνες μπορούν </a:t>
            </a:r>
            <a:r>
              <a:rPr lang="el-GR" altLang="el-GR" sz="1600" i="1" dirty="0" smtClean="0"/>
              <a:t>μέσω </a:t>
            </a:r>
            <a:r>
              <a:rPr lang="el-GR" altLang="el-GR" sz="1600" i="1" dirty="0"/>
              <a:t>διαταραχής </a:t>
            </a:r>
            <a:r>
              <a:rPr lang="el-GR" altLang="el-GR" sz="1600" i="1" u="sng" dirty="0"/>
              <a:t>του μεταβολισμού κάποιων </a:t>
            </a:r>
            <a:r>
              <a:rPr lang="el-GR" altLang="el-GR" sz="1600" i="1" u="sng" dirty="0" err="1"/>
              <a:t>νευροδιαβίβαστων</a:t>
            </a:r>
            <a:r>
              <a:rPr lang="el-GR" altLang="el-GR" sz="1600" i="1" u="sng" dirty="0"/>
              <a:t>  ( </a:t>
            </a:r>
            <a:r>
              <a:rPr lang="el-GR" altLang="el-GR" sz="1600" i="1" u="sng" dirty="0" err="1"/>
              <a:t>σεροτονίνη</a:t>
            </a:r>
            <a:r>
              <a:rPr lang="el-GR" altLang="el-GR" sz="1600" i="1" u="sng" dirty="0"/>
              <a:t>, ή </a:t>
            </a:r>
            <a:r>
              <a:rPr lang="el-GR" altLang="el-GR" sz="1600" i="1" u="sng" dirty="0" err="1"/>
              <a:t>νοραδρεναλίνης</a:t>
            </a:r>
            <a:r>
              <a:rPr lang="el-GR" altLang="el-GR" sz="1600" i="1" dirty="0"/>
              <a:t> ) να προκαλέσουν  παρόμοιους συλλογισμούς και καταθλιπτικά αισθήματα.</a:t>
            </a:r>
          </a:p>
          <a:p>
            <a:pPr lvl="1">
              <a:lnSpc>
                <a:spcPct val="90000"/>
              </a:lnSpc>
              <a:spcBef>
                <a:spcPct val="25000"/>
              </a:spcBef>
              <a:buClr>
                <a:schemeClr val="accent2"/>
              </a:buClr>
              <a:buFont typeface="Wingdings" panose="05000000000000000000" pitchFamily="2" charset="2"/>
              <a:buChar char="§"/>
            </a:pPr>
            <a:endParaRPr lang="el-GR" altLang="el-GR" sz="1600" i="1" dirty="0"/>
          </a:p>
          <a:p>
            <a:pPr>
              <a:lnSpc>
                <a:spcPct val="90000"/>
              </a:lnSpc>
              <a:buClr>
                <a:schemeClr val="accent2"/>
              </a:buClr>
              <a:buFont typeface="Wingdings" panose="05000000000000000000" pitchFamily="2" charset="2"/>
              <a:buChar char="§"/>
            </a:pPr>
            <a:r>
              <a:rPr lang="el-GR" altLang="el-GR" sz="1800" dirty="0"/>
              <a:t>Ιδιαίτερα  </a:t>
            </a:r>
            <a:r>
              <a:rPr lang="el-GR" altLang="el-GR" sz="1800" u="sng" dirty="0"/>
              <a:t>τα παιδικά τραύματα</a:t>
            </a:r>
            <a:r>
              <a:rPr lang="el-GR" altLang="el-GR" sz="1800" dirty="0"/>
              <a:t> εγγράφονται στην μνήμη και μαθαίνονται όπως όλα τα βιώματα </a:t>
            </a:r>
            <a:r>
              <a:rPr lang="el-GR" altLang="el-GR" sz="1800" dirty="0" err="1"/>
              <a:t>μεσω</a:t>
            </a:r>
            <a:r>
              <a:rPr lang="el-GR" altLang="el-GR" sz="1800" dirty="0"/>
              <a:t> </a:t>
            </a:r>
            <a:r>
              <a:rPr lang="el-GR" altLang="el-GR" sz="1800" u="sng" dirty="0"/>
              <a:t>αλλαγών  τις πλαστικότητας των συνοπτικών διασυνδέσεων των </a:t>
            </a:r>
            <a:r>
              <a:rPr lang="el-GR" altLang="el-GR" sz="1800" u="sng" dirty="0" err="1"/>
              <a:t>νευρωνικών</a:t>
            </a:r>
            <a:r>
              <a:rPr lang="el-GR" altLang="el-GR" sz="1800" u="sng" dirty="0"/>
              <a:t> κυκλωμάτων του νευρικού συστήματος</a:t>
            </a:r>
            <a:r>
              <a:rPr lang="el-GR" altLang="el-GR" sz="1800" dirty="0"/>
              <a:t> (</a:t>
            </a:r>
            <a:r>
              <a:rPr lang="el-GR" altLang="el-GR" sz="1800" b="1" i="1" dirty="0" err="1">
                <a:solidFill>
                  <a:srgbClr val="A50021"/>
                </a:solidFill>
              </a:rPr>
              <a:t>νευρωνική</a:t>
            </a:r>
            <a:r>
              <a:rPr lang="el-GR" altLang="el-GR" sz="1800" b="1" i="1" dirty="0">
                <a:solidFill>
                  <a:srgbClr val="A50021"/>
                </a:solidFill>
              </a:rPr>
              <a:t> πλαστικότητα</a:t>
            </a:r>
            <a:r>
              <a:rPr lang="el-GR" altLang="el-GR" sz="1800" dirty="0"/>
              <a:t>)  αυτά τα περιεχόμενα μνήμης  τα «</a:t>
            </a:r>
            <a:r>
              <a:rPr lang="el-GR" altLang="el-GR" sz="1800" b="1" dirty="0"/>
              <a:t>Εγγράμματα</a:t>
            </a:r>
            <a:r>
              <a:rPr lang="el-GR" altLang="el-GR" sz="1800" dirty="0"/>
              <a:t>» αποθηκεύονται σε πολύπλοκα </a:t>
            </a:r>
            <a:r>
              <a:rPr lang="el-GR" altLang="el-GR" sz="1800" dirty="0" err="1"/>
              <a:t>νευρωνικά</a:t>
            </a:r>
            <a:r>
              <a:rPr lang="el-GR" altLang="el-GR" sz="1800" dirty="0"/>
              <a:t> δίκτυα  και κατευθύνονται </a:t>
            </a:r>
            <a:r>
              <a:rPr lang="el-GR" altLang="el-GR" sz="1800" dirty="0" err="1"/>
              <a:t>απο</a:t>
            </a:r>
            <a:r>
              <a:rPr lang="el-GR" altLang="el-GR" sz="1800" dirty="0"/>
              <a:t> μεγάλο αριθμό νευρώνων. </a:t>
            </a:r>
          </a:p>
          <a:p>
            <a:pPr>
              <a:lnSpc>
                <a:spcPct val="90000"/>
              </a:lnSpc>
              <a:buClr>
                <a:schemeClr val="accent2"/>
              </a:buClr>
            </a:pPr>
            <a:endParaRPr lang="el-GR" altLang="el-GR" sz="1800" dirty="0"/>
          </a:p>
        </p:txBody>
      </p:sp>
    </p:spTree>
    <p:extLst>
      <p:ext uri="{BB962C8B-B14F-4D97-AF65-F5344CB8AC3E}">
        <p14:creationId xmlns:p14="http://schemas.microsoft.com/office/powerpoint/2010/main" val="19970731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208214" y="334963"/>
            <a:ext cx="8002587" cy="430212"/>
          </a:xfrm>
        </p:spPr>
        <p:txBody>
          <a:bodyPr>
            <a:normAutofit fontScale="90000"/>
          </a:bodyPr>
          <a:lstStyle/>
          <a:p>
            <a:r>
              <a:rPr lang="el-GR" altLang="el-GR" sz="2800">
                <a:solidFill>
                  <a:srgbClr val="000099"/>
                </a:solidFill>
              </a:rPr>
              <a:t/>
            </a:r>
            <a:br>
              <a:rPr lang="el-GR" altLang="el-GR" sz="2800">
                <a:solidFill>
                  <a:srgbClr val="000099"/>
                </a:solidFill>
              </a:rPr>
            </a:br>
            <a:r>
              <a:rPr lang="el-GR" altLang="el-GR" sz="2800">
                <a:solidFill>
                  <a:srgbClr val="000099"/>
                </a:solidFill>
              </a:rPr>
              <a:t>Ψυχοθεραπείες ή Ψυχοφάρμακα ;</a:t>
            </a:r>
            <a:br>
              <a:rPr lang="el-GR" altLang="el-GR" sz="2800">
                <a:solidFill>
                  <a:srgbClr val="000099"/>
                </a:solidFill>
              </a:rPr>
            </a:br>
            <a:endParaRPr lang="el-GR" altLang="el-GR" sz="2800">
              <a:solidFill>
                <a:srgbClr val="000099"/>
              </a:solidFill>
            </a:endParaRPr>
          </a:p>
        </p:txBody>
      </p:sp>
      <p:sp>
        <p:nvSpPr>
          <p:cNvPr id="45059" name="Rectangle 3"/>
          <p:cNvSpPr>
            <a:spLocks noGrp="1" noChangeArrowheads="1"/>
          </p:cNvSpPr>
          <p:nvPr>
            <p:ph type="body" idx="1"/>
          </p:nvPr>
        </p:nvSpPr>
        <p:spPr>
          <a:xfrm>
            <a:off x="1981200" y="981075"/>
            <a:ext cx="8229600" cy="5543550"/>
          </a:xfrm>
        </p:spPr>
        <p:txBody>
          <a:bodyPr/>
          <a:lstStyle/>
          <a:p>
            <a:pPr>
              <a:lnSpc>
                <a:spcPct val="80000"/>
              </a:lnSpc>
            </a:pPr>
            <a:r>
              <a:rPr lang="el-GR" altLang="el-GR" sz="1800"/>
              <a:t>Θεραπείες μεσω της ομιλίας συναντούμε από τον Σωκράτη ,τον Πλάτωνα στα Ασκληπιεία</a:t>
            </a:r>
            <a:r>
              <a:rPr lang="en-US" altLang="el-GR" sz="1800"/>
              <a:t>,</a:t>
            </a:r>
            <a:r>
              <a:rPr lang="el-GR" altLang="el-GR" sz="1800"/>
              <a:t>έως τα Ευαγγέλια. </a:t>
            </a:r>
          </a:p>
          <a:p>
            <a:pPr>
              <a:lnSpc>
                <a:spcPct val="80000"/>
              </a:lnSpc>
            </a:pPr>
            <a:r>
              <a:rPr lang="el-GR" altLang="el-GR" sz="1800"/>
              <a:t>Όπως πολύ σωστά διαπιστώνει ο </a:t>
            </a:r>
            <a:r>
              <a:rPr lang="en-US" altLang="el-GR" sz="1800" b="1">
                <a:solidFill>
                  <a:srgbClr val="000099"/>
                </a:solidFill>
              </a:rPr>
              <a:t>M</a:t>
            </a:r>
            <a:r>
              <a:rPr lang="el-GR" altLang="el-GR" sz="1800">
                <a:solidFill>
                  <a:srgbClr val="000099"/>
                </a:solidFill>
              </a:rPr>
              <a:t>.</a:t>
            </a:r>
            <a:r>
              <a:rPr lang="en-US" altLang="el-GR" sz="1800" b="1">
                <a:solidFill>
                  <a:srgbClr val="000099"/>
                </a:solidFill>
              </a:rPr>
              <a:t>Ballint</a:t>
            </a:r>
            <a:r>
              <a:rPr lang="en-US" altLang="el-GR" sz="1800" b="1"/>
              <a:t> </a:t>
            </a:r>
            <a:r>
              <a:rPr lang="el-GR" altLang="el-GR" sz="1800"/>
              <a:t>: ‘</a:t>
            </a:r>
            <a:r>
              <a:rPr lang="el-GR" altLang="el-GR" sz="1800" i="1"/>
              <a:t>’το απαραίτητο σκεύασμα για την υγεία δεν είναι το φιαλίδιο με τα φάρμακα ή τα χάπια  αλλά ο τρόπος ,που αυτό συνταγογραφείται……..το  ένα τρίτο της εργασίας κάθε γιατρού είναι καθαρή ψυχοθεραπεία.’’ </a:t>
            </a:r>
          </a:p>
          <a:p>
            <a:pPr>
              <a:lnSpc>
                <a:spcPct val="80000"/>
              </a:lnSpc>
            </a:pPr>
            <a:r>
              <a:rPr lang="el-GR" altLang="el-GR" sz="1800"/>
              <a:t>Σήμερα γνωρίζουμε ,ότι όχι μονο </a:t>
            </a:r>
            <a:r>
              <a:rPr lang="el-GR" altLang="el-GR" sz="1800" u="sng"/>
              <a:t>η αίσθηση του πόνου αλλά και ο μεταβολισμός ,η αιμάτωση και η νευρωνική δραστηριότητα  της επονομαζόμενης Προσαγωγού  </a:t>
            </a:r>
            <a:r>
              <a:rPr lang="de-DE" altLang="el-GR" sz="1800" u="sng"/>
              <a:t> </a:t>
            </a:r>
            <a:r>
              <a:rPr lang="el-GR" altLang="el-GR" sz="1800" u="sng"/>
              <a:t>εγκεφαλικής έλικας μπορούν να μεταβληθούν μέσω λέξεων η σκέψεων. (</a:t>
            </a:r>
            <a:r>
              <a:rPr lang="el-GR" altLang="el-GR" sz="1800"/>
              <a:t> </a:t>
            </a:r>
            <a:r>
              <a:rPr lang="en-US" altLang="el-GR" sz="1800">
                <a:solidFill>
                  <a:srgbClr val="000099"/>
                </a:solidFill>
              </a:rPr>
              <a:t>Rainville et al</a:t>
            </a:r>
            <a:r>
              <a:rPr lang="el-GR" altLang="el-GR" sz="1800">
                <a:solidFill>
                  <a:srgbClr val="000099"/>
                </a:solidFill>
              </a:rPr>
              <a:t>1997;1999)</a:t>
            </a:r>
          </a:p>
          <a:p>
            <a:pPr>
              <a:lnSpc>
                <a:spcPct val="80000"/>
              </a:lnSpc>
            </a:pPr>
            <a:r>
              <a:rPr lang="el-GR" altLang="el-GR" sz="1800"/>
              <a:t>Στον </a:t>
            </a:r>
            <a:r>
              <a:rPr lang="en-US" altLang="el-GR" sz="1800" b="1">
                <a:solidFill>
                  <a:srgbClr val="000099"/>
                </a:solidFill>
              </a:rPr>
              <a:t>Kandel</a:t>
            </a:r>
            <a:r>
              <a:rPr lang="en-US" altLang="el-GR" sz="1800" b="1"/>
              <a:t> </a:t>
            </a:r>
            <a:r>
              <a:rPr lang="el-GR" altLang="el-GR" sz="1800"/>
              <a:t> 2002</a:t>
            </a:r>
            <a:r>
              <a:rPr lang="en-US" altLang="el-GR" sz="1800"/>
              <a:t>b </a:t>
            </a:r>
            <a:r>
              <a:rPr lang="el-GR" altLang="el-GR" sz="1800"/>
              <a:t>αναφέρονται εργασίες, που διαπιστώθηκε μεσω  αποικονιστ</a:t>
            </a:r>
            <a:r>
              <a:rPr lang="en-US" altLang="el-GR" sz="1800"/>
              <a:t>i</a:t>
            </a:r>
            <a:r>
              <a:rPr lang="el-GR" altLang="el-GR" sz="1800"/>
              <a:t>κων εξετάσεων (</a:t>
            </a:r>
            <a:r>
              <a:rPr lang="en-US" altLang="el-GR" sz="1800"/>
              <a:t>Pet</a:t>
            </a:r>
            <a:r>
              <a:rPr lang="el-GR" altLang="el-GR" sz="1800"/>
              <a:t> ) σε πάσχοντες από ψυχαναγκαστική διαταραχή </a:t>
            </a:r>
            <a:r>
              <a:rPr lang="el-GR" altLang="el-GR" sz="1800" u="sng"/>
              <a:t>η ομαλοποίηση του μεταβολισμού της γλυκόζης στα Βασικά Γάγγλια μετά από χρήση </a:t>
            </a:r>
            <a:r>
              <a:rPr lang="en-US" altLang="el-GR" sz="1800" u="sng"/>
              <a:t>S</a:t>
            </a:r>
            <a:r>
              <a:rPr lang="el-GR" altLang="el-GR" sz="1800" u="sng"/>
              <a:t>.</a:t>
            </a:r>
            <a:r>
              <a:rPr lang="en-US" altLang="el-GR" sz="1800" u="sng"/>
              <a:t>S</a:t>
            </a:r>
            <a:r>
              <a:rPr lang="el-GR" altLang="el-GR" sz="1800" u="sng"/>
              <a:t>.</a:t>
            </a:r>
            <a:r>
              <a:rPr lang="en-US" altLang="el-GR" sz="1800" u="sng"/>
              <a:t>R</a:t>
            </a:r>
            <a:r>
              <a:rPr lang="el-GR" altLang="el-GR" sz="1800" u="sng"/>
              <a:t>.</a:t>
            </a:r>
            <a:r>
              <a:rPr lang="en-US" altLang="el-GR" sz="1800" u="sng"/>
              <a:t>I</a:t>
            </a:r>
            <a:r>
              <a:rPr lang="el-GR" altLang="el-GR" sz="1800" u="sng"/>
              <a:t> ( </a:t>
            </a:r>
            <a:r>
              <a:rPr lang="en-US" altLang="el-GR" sz="1800" u="sng"/>
              <a:t>Fluxetin</a:t>
            </a:r>
            <a:r>
              <a:rPr lang="el-GR" altLang="el-GR" sz="1800" u="sng"/>
              <a:t>) ή μετά από επιτυχή ψυχοθεραπεία. Ενώ αντίθετα σε υγιή άτομα δεν δια πιστώθηκε καμία μεταβολή του μεταβολισμού</a:t>
            </a:r>
            <a:r>
              <a:rPr lang="el-GR" altLang="el-GR" sz="1800" u="sng">
                <a:solidFill>
                  <a:srgbClr val="000099"/>
                </a:solidFill>
              </a:rPr>
              <a:t>. </a:t>
            </a:r>
            <a:r>
              <a:rPr lang="en-US" altLang="el-GR" sz="1800">
                <a:solidFill>
                  <a:srgbClr val="000099"/>
                </a:solidFill>
              </a:rPr>
              <a:t>(Baxter et al</a:t>
            </a:r>
            <a:r>
              <a:rPr lang="el-GR" altLang="el-GR" sz="1800">
                <a:solidFill>
                  <a:srgbClr val="000099"/>
                </a:solidFill>
              </a:rPr>
              <a:t> 1992</a:t>
            </a:r>
            <a:r>
              <a:rPr lang="en-US" altLang="el-GR" sz="1800">
                <a:solidFill>
                  <a:srgbClr val="000099"/>
                </a:solidFill>
              </a:rPr>
              <a:t>)</a:t>
            </a:r>
            <a:r>
              <a:rPr lang="el-GR" altLang="el-GR" sz="1800"/>
              <a:t>                            </a:t>
            </a:r>
          </a:p>
          <a:p>
            <a:pPr>
              <a:lnSpc>
                <a:spcPct val="80000"/>
              </a:lnSpc>
            </a:pPr>
            <a:r>
              <a:rPr lang="en-US" altLang="el-GR" sz="1800"/>
              <a:t> </a:t>
            </a:r>
            <a:r>
              <a:rPr lang="el-GR" altLang="el-GR" sz="1800"/>
              <a:t>Ο </a:t>
            </a:r>
            <a:r>
              <a:rPr lang="en-US" altLang="el-GR" sz="1800" b="1">
                <a:solidFill>
                  <a:srgbClr val="000099"/>
                </a:solidFill>
              </a:rPr>
              <a:t>E</a:t>
            </a:r>
            <a:r>
              <a:rPr lang="el-GR" altLang="el-GR" sz="1800" b="1">
                <a:solidFill>
                  <a:srgbClr val="000099"/>
                </a:solidFill>
              </a:rPr>
              <a:t>. </a:t>
            </a:r>
            <a:r>
              <a:rPr lang="en-US" altLang="el-GR" sz="1800" b="1">
                <a:solidFill>
                  <a:srgbClr val="000099"/>
                </a:solidFill>
              </a:rPr>
              <a:t>Kandel</a:t>
            </a:r>
            <a:r>
              <a:rPr lang="el-GR" altLang="el-GR" sz="1800"/>
              <a:t> διαπιστώνει   ότι όταν οι   </a:t>
            </a:r>
            <a:r>
              <a:rPr lang="el-GR" altLang="el-GR" sz="1800">
                <a:solidFill>
                  <a:schemeClr val="accent2"/>
                </a:solidFill>
              </a:rPr>
              <a:t>λέξεις «αγγίξουν τα           φυλλοκάρδια  μας»   τότε προκαλούνται τροποποιήσεις των αλληλοσυνδέσεων των   νευρωνικών   συνάψεων</a:t>
            </a:r>
            <a:r>
              <a:rPr lang="el-GR" altLang="el-GR" sz="1800"/>
              <a:t>   (</a:t>
            </a:r>
            <a:r>
              <a:rPr lang="de-LI" altLang="el-GR" sz="1800" b="1">
                <a:solidFill>
                  <a:srgbClr val="A50021"/>
                </a:solidFill>
              </a:rPr>
              <a:t>plasticity</a:t>
            </a:r>
            <a:r>
              <a:rPr lang="el-GR" altLang="el-GR" sz="1800" b="1"/>
              <a:t>)</a:t>
            </a:r>
            <a:r>
              <a:rPr lang="el-GR" altLang="el-GR" sz="1800"/>
              <a:t>. </a:t>
            </a:r>
          </a:p>
          <a:p>
            <a:pPr>
              <a:lnSpc>
                <a:spcPct val="80000"/>
              </a:lnSpc>
            </a:pPr>
            <a:r>
              <a:rPr lang="el-GR" altLang="el-GR" sz="1800"/>
              <a:t>Σύμφωνα με τον </a:t>
            </a:r>
            <a:r>
              <a:rPr lang="en-US" altLang="el-GR" sz="1800" b="1">
                <a:solidFill>
                  <a:srgbClr val="000099"/>
                </a:solidFill>
              </a:rPr>
              <a:t>Pinker</a:t>
            </a:r>
            <a:r>
              <a:rPr lang="el-GR" altLang="el-GR" sz="1800">
                <a:solidFill>
                  <a:srgbClr val="000099"/>
                </a:solidFill>
              </a:rPr>
              <a:t> </a:t>
            </a:r>
            <a:r>
              <a:rPr lang="el-GR" altLang="el-GR" sz="1800"/>
              <a:t>(1995)  η χρήση μιας γλώσσας τροποποιεί  τα        « γραμματικά » και «φωνητικά  » νευρωνικά δίκτυα έτσι ώστε να δημιουργούνται </a:t>
            </a:r>
            <a:r>
              <a:rPr lang="el-GR" altLang="el-GR" sz="1800" u="sng"/>
              <a:t>διαφορετικές διασυνδέσεις στα νευρωνικά δίκτυα στις διαφορετικές  κουλτούρες. </a:t>
            </a:r>
            <a:endParaRPr lang="el-GR" altLang="el-GR" sz="1800"/>
          </a:p>
          <a:p>
            <a:pPr>
              <a:lnSpc>
                <a:spcPct val="80000"/>
              </a:lnSpc>
            </a:pPr>
            <a:endParaRPr lang="el-GR" altLang="el-GR" sz="1800"/>
          </a:p>
        </p:txBody>
      </p:sp>
    </p:spTree>
    <p:extLst>
      <p:ext uri="{BB962C8B-B14F-4D97-AF65-F5344CB8AC3E}">
        <p14:creationId xmlns:p14="http://schemas.microsoft.com/office/powerpoint/2010/main" val="40041567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208214" y="334963"/>
            <a:ext cx="8002587" cy="430212"/>
          </a:xfrm>
        </p:spPr>
        <p:txBody>
          <a:bodyPr>
            <a:normAutofit fontScale="90000"/>
          </a:bodyPr>
          <a:lstStyle/>
          <a:p>
            <a:r>
              <a:rPr lang="el-GR" altLang="el-GR" sz="2800">
                <a:solidFill>
                  <a:srgbClr val="000099"/>
                </a:solidFill>
              </a:rPr>
              <a:t/>
            </a:r>
            <a:br>
              <a:rPr lang="el-GR" altLang="el-GR" sz="2800">
                <a:solidFill>
                  <a:srgbClr val="000099"/>
                </a:solidFill>
              </a:rPr>
            </a:br>
            <a:r>
              <a:rPr lang="el-GR" altLang="el-GR" sz="2800">
                <a:solidFill>
                  <a:srgbClr val="000099"/>
                </a:solidFill>
              </a:rPr>
              <a:t>Ψυχοθεραπείες ή Ψυχοφάρμακα ;</a:t>
            </a:r>
            <a:br>
              <a:rPr lang="el-GR" altLang="el-GR" sz="2800">
                <a:solidFill>
                  <a:srgbClr val="000099"/>
                </a:solidFill>
              </a:rPr>
            </a:br>
            <a:endParaRPr lang="el-GR" altLang="el-GR" sz="2800">
              <a:solidFill>
                <a:srgbClr val="000099"/>
              </a:solidFill>
            </a:endParaRPr>
          </a:p>
        </p:txBody>
      </p:sp>
      <p:sp>
        <p:nvSpPr>
          <p:cNvPr id="45059" name="Rectangle 3"/>
          <p:cNvSpPr>
            <a:spLocks noGrp="1" noChangeArrowheads="1"/>
          </p:cNvSpPr>
          <p:nvPr>
            <p:ph type="body" idx="1"/>
          </p:nvPr>
        </p:nvSpPr>
        <p:spPr>
          <a:xfrm>
            <a:off x="1981200" y="981075"/>
            <a:ext cx="8229600" cy="5543550"/>
          </a:xfrm>
          <a:solidFill>
            <a:srgbClr val="E9DBE7"/>
          </a:solidFill>
        </p:spPr>
        <p:txBody>
          <a:bodyPr/>
          <a:lstStyle/>
          <a:p>
            <a:pPr>
              <a:lnSpc>
                <a:spcPct val="80000"/>
              </a:lnSpc>
            </a:pPr>
            <a:r>
              <a:rPr lang="el-GR" altLang="el-GR" sz="2000"/>
              <a:t>Θεραπείες μεσω της ομιλίας συναντούμε από τον Σωκράτη ,τον Πλάτωνα, στα Ασκληπιεία</a:t>
            </a:r>
            <a:r>
              <a:rPr lang="en-US" altLang="el-GR" sz="2000"/>
              <a:t>,</a:t>
            </a:r>
            <a:r>
              <a:rPr lang="el-GR" altLang="el-GR" sz="2000"/>
              <a:t>έως τα Ευαγγέλια. </a:t>
            </a:r>
          </a:p>
          <a:p>
            <a:pPr>
              <a:lnSpc>
                <a:spcPct val="80000"/>
              </a:lnSpc>
            </a:pPr>
            <a:r>
              <a:rPr lang="el-GR" altLang="el-GR" sz="2000"/>
              <a:t>Όπως πολύ σωστά διαπιστώνει ο </a:t>
            </a:r>
            <a:r>
              <a:rPr lang="en-US" altLang="el-GR" sz="2000" b="1">
                <a:solidFill>
                  <a:srgbClr val="000099"/>
                </a:solidFill>
              </a:rPr>
              <a:t>M</a:t>
            </a:r>
            <a:r>
              <a:rPr lang="el-GR" altLang="el-GR" sz="2000">
                <a:solidFill>
                  <a:srgbClr val="000099"/>
                </a:solidFill>
              </a:rPr>
              <a:t>.</a:t>
            </a:r>
            <a:r>
              <a:rPr lang="en-US" altLang="el-GR" sz="2000" b="1">
                <a:solidFill>
                  <a:srgbClr val="000099"/>
                </a:solidFill>
              </a:rPr>
              <a:t>Ballint</a:t>
            </a:r>
            <a:r>
              <a:rPr lang="en-US" altLang="el-GR" sz="2000" b="1"/>
              <a:t> </a:t>
            </a:r>
            <a:r>
              <a:rPr lang="el-GR" altLang="el-GR" sz="2000"/>
              <a:t>:</a:t>
            </a:r>
          </a:p>
          <a:p>
            <a:pPr>
              <a:lnSpc>
                <a:spcPct val="80000"/>
              </a:lnSpc>
              <a:buFontTx/>
              <a:buNone/>
            </a:pPr>
            <a:r>
              <a:rPr lang="el-GR" altLang="el-GR" sz="2000"/>
              <a:t>   ‘</a:t>
            </a:r>
            <a:r>
              <a:rPr lang="el-GR" altLang="el-GR" sz="2000" i="1"/>
              <a:t>’το απαραίτητο σκεύασμα για την υγεία δεν είναι το φιαλίδιο με τα φάρμακα ή τα χάπια  αλλά ο τρόπος ,που αυτό συνταγογραφείται……..το  ένα τρίτο της εργασίας κάθε γιατρού είναι καθαρή ψυχοθεραπεία.’’ </a:t>
            </a:r>
          </a:p>
          <a:p>
            <a:pPr>
              <a:lnSpc>
                <a:spcPct val="80000"/>
              </a:lnSpc>
            </a:pPr>
            <a:r>
              <a:rPr lang="el-GR" altLang="el-GR" sz="2000"/>
              <a:t>Σήμερα γνωρίζουμε ,ότι όχι μονο </a:t>
            </a:r>
            <a:r>
              <a:rPr lang="el-GR" altLang="el-GR" sz="2000" u="sng"/>
              <a:t>η αίσθηση του πόνου αλλά και ο μεταβολισμός ,η αιμάτωση και η νευρωνική δραστηριότητα  της επονομαζόμενης Προσαγωγού  </a:t>
            </a:r>
            <a:r>
              <a:rPr lang="de-DE" altLang="el-GR" sz="2000" u="sng"/>
              <a:t> </a:t>
            </a:r>
            <a:r>
              <a:rPr lang="el-GR" altLang="el-GR" sz="2000" u="sng"/>
              <a:t>εγκεφαλικής έλικας μπορούν να μεταβληθούν μέσω λέξεων η σκέψεων. (</a:t>
            </a:r>
            <a:r>
              <a:rPr lang="el-GR" altLang="el-GR" sz="2000"/>
              <a:t> </a:t>
            </a:r>
            <a:r>
              <a:rPr lang="en-US" altLang="el-GR" sz="2000">
                <a:solidFill>
                  <a:srgbClr val="000099"/>
                </a:solidFill>
              </a:rPr>
              <a:t>Rainville et al</a:t>
            </a:r>
            <a:r>
              <a:rPr lang="el-GR" altLang="el-GR" sz="2000">
                <a:solidFill>
                  <a:srgbClr val="000099"/>
                </a:solidFill>
              </a:rPr>
              <a:t>1997;1999)</a:t>
            </a:r>
          </a:p>
          <a:p>
            <a:pPr>
              <a:lnSpc>
                <a:spcPct val="80000"/>
              </a:lnSpc>
            </a:pPr>
            <a:endParaRPr lang="el-GR" altLang="el-GR" sz="2000"/>
          </a:p>
          <a:p>
            <a:pPr>
              <a:lnSpc>
                <a:spcPct val="80000"/>
              </a:lnSpc>
            </a:pPr>
            <a:r>
              <a:rPr lang="en-US" altLang="el-GR" sz="2000"/>
              <a:t> </a:t>
            </a:r>
            <a:r>
              <a:rPr lang="el-GR" altLang="el-GR" sz="2000"/>
              <a:t>Ο </a:t>
            </a:r>
            <a:r>
              <a:rPr lang="en-US" altLang="el-GR" sz="2000" b="1">
                <a:solidFill>
                  <a:srgbClr val="000099"/>
                </a:solidFill>
              </a:rPr>
              <a:t>E</a:t>
            </a:r>
            <a:r>
              <a:rPr lang="el-GR" altLang="el-GR" sz="2000" b="1">
                <a:solidFill>
                  <a:srgbClr val="000099"/>
                </a:solidFill>
              </a:rPr>
              <a:t>. </a:t>
            </a:r>
            <a:r>
              <a:rPr lang="en-US" altLang="el-GR" sz="2000" b="1">
                <a:solidFill>
                  <a:srgbClr val="000099"/>
                </a:solidFill>
              </a:rPr>
              <a:t>Kandel</a:t>
            </a:r>
            <a:r>
              <a:rPr lang="el-GR" altLang="el-GR" sz="2000"/>
              <a:t> </a:t>
            </a:r>
            <a:r>
              <a:rPr lang="en-US" altLang="el-GR" sz="2000"/>
              <a:t> 2001 </a:t>
            </a:r>
            <a:r>
              <a:rPr lang="el-GR" altLang="el-GR" sz="2000"/>
              <a:t>διαπιστώνει   ότι </a:t>
            </a:r>
            <a:r>
              <a:rPr lang="el-GR" altLang="el-GR" sz="2000">
                <a:solidFill>
                  <a:schemeClr val="accent2"/>
                </a:solidFill>
              </a:rPr>
              <a:t>όταν οι</a:t>
            </a:r>
            <a:r>
              <a:rPr lang="el-GR" altLang="el-GR" sz="2000"/>
              <a:t>   </a:t>
            </a:r>
            <a:r>
              <a:rPr lang="el-GR" altLang="el-GR" sz="2000">
                <a:solidFill>
                  <a:schemeClr val="accent2"/>
                </a:solidFill>
              </a:rPr>
              <a:t>λέξεις «αγγίξουν τα           φυλλοκάρδια  μας»   τότε προκαλούνται τροποποιήσεις των αλληλοσυνδέσεων των   νευρωνικών   συνάψεων</a:t>
            </a:r>
            <a:r>
              <a:rPr lang="el-GR" altLang="el-GR" sz="2000"/>
              <a:t>   (</a:t>
            </a:r>
            <a:r>
              <a:rPr lang="de-LI" altLang="el-GR" sz="2000" b="1">
                <a:solidFill>
                  <a:srgbClr val="A50021"/>
                </a:solidFill>
              </a:rPr>
              <a:t>plasticity</a:t>
            </a:r>
            <a:r>
              <a:rPr lang="el-GR" altLang="el-GR" sz="2000" b="1"/>
              <a:t>)</a:t>
            </a:r>
            <a:r>
              <a:rPr lang="el-GR" altLang="el-GR" sz="2000"/>
              <a:t>. </a:t>
            </a:r>
          </a:p>
          <a:p>
            <a:pPr>
              <a:lnSpc>
                <a:spcPct val="80000"/>
              </a:lnSpc>
            </a:pPr>
            <a:r>
              <a:rPr lang="el-GR" altLang="el-GR" sz="2000"/>
              <a:t>Σύμφωνα με τον </a:t>
            </a:r>
            <a:r>
              <a:rPr lang="en-US" altLang="el-GR" sz="2000" b="1">
                <a:solidFill>
                  <a:srgbClr val="000099"/>
                </a:solidFill>
              </a:rPr>
              <a:t>Pinker</a:t>
            </a:r>
            <a:r>
              <a:rPr lang="el-GR" altLang="el-GR" sz="2000">
                <a:solidFill>
                  <a:srgbClr val="000099"/>
                </a:solidFill>
              </a:rPr>
              <a:t> </a:t>
            </a:r>
            <a:r>
              <a:rPr lang="el-GR" altLang="el-GR" sz="2000"/>
              <a:t>(1995)  η χρήση μιας γλώσσας τροποποιεί  τα        « γραμματικά » και «φωνητικά  » νευρωνικά δίκτυα έτσι ώστε να δημιουργούνται </a:t>
            </a:r>
            <a:r>
              <a:rPr lang="el-GR" altLang="el-GR" sz="2000" u="sng"/>
              <a:t>διαφορετικές διασυνδέσεις στα νευρωνικά δίκτυα στις διαφορετικές  κουλτούρες. </a:t>
            </a:r>
            <a:endParaRPr lang="el-GR" altLang="el-GR" sz="2000"/>
          </a:p>
          <a:p>
            <a:pPr>
              <a:lnSpc>
                <a:spcPct val="80000"/>
              </a:lnSpc>
            </a:pPr>
            <a:endParaRPr lang="el-GR" altLang="el-GR" sz="2000"/>
          </a:p>
        </p:txBody>
      </p:sp>
    </p:spTree>
    <p:extLst>
      <p:ext uri="{BB962C8B-B14F-4D97-AF65-F5344CB8AC3E}">
        <p14:creationId xmlns:p14="http://schemas.microsoft.com/office/powerpoint/2010/main" val="9552405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Picture 4" descr="matisse-bonheur"/>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1919288" y="476250"/>
            <a:ext cx="2159000" cy="1728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7829" name="Picture 5" descr="JEANNE"/>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151313" y="404814"/>
            <a:ext cx="2622550" cy="2016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2" name="Διάγραμμα 1"/>
          <p:cNvGraphicFramePr/>
          <p:nvPr/>
        </p:nvGraphicFramePr>
        <p:xfrm>
          <a:off x="4224339" y="3862388"/>
          <a:ext cx="4181475" cy="23304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7839" name="Line 15"/>
          <p:cNvSpPr>
            <a:spLocks noChangeShapeType="1"/>
          </p:cNvSpPr>
          <p:nvPr/>
        </p:nvSpPr>
        <p:spPr bwMode="auto">
          <a:xfrm>
            <a:off x="6888163" y="32131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7840" name="AutoShape 16"/>
          <p:cNvSpPr>
            <a:spLocks noChangeArrowheads="1"/>
          </p:cNvSpPr>
          <p:nvPr/>
        </p:nvSpPr>
        <p:spPr bwMode="auto">
          <a:xfrm rot="8362819">
            <a:off x="5232400" y="1989139"/>
            <a:ext cx="865188" cy="866775"/>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7841" name="AutoShape 17"/>
          <p:cNvSpPr>
            <a:spLocks noChangeArrowheads="1"/>
          </p:cNvSpPr>
          <p:nvPr/>
        </p:nvSpPr>
        <p:spPr bwMode="auto">
          <a:xfrm>
            <a:off x="1919289" y="476250"/>
            <a:ext cx="2016125" cy="1728788"/>
          </a:xfrm>
          <a:prstGeom prst="wedgeRectCallout">
            <a:avLst>
              <a:gd name="adj1" fmla="val 84171"/>
              <a:gd name="adj2" fmla="val 13083"/>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l-GR" altLang="el-GR"/>
          </a:p>
        </p:txBody>
      </p:sp>
      <p:pic>
        <p:nvPicPr>
          <p:cNvPr id="77842" name="Picture 18" descr="BRUNETT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32625" y="620714"/>
            <a:ext cx="1512888"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43" name="Picture 19" descr="j0302953"/>
          <p:cNvPicPr>
            <a:picLocks noGrp="1" noChangeAspect="1" noChangeArrowheads="1"/>
          </p:cNvPicPr>
          <p:nvPr>
            <p:ph sz="quarter" idx="4"/>
          </p:nvPr>
        </p:nvPicPr>
        <p:blipFill>
          <a:blip r:embed="rId11" cstate="print">
            <a:extLst>
              <a:ext uri="{28A0092B-C50C-407E-A947-70E740481C1C}">
                <a14:useLocalDpi xmlns:a14="http://schemas.microsoft.com/office/drawing/2010/main" val="0"/>
              </a:ext>
            </a:extLst>
          </a:blip>
          <a:srcRect/>
          <a:stretch>
            <a:fillRect/>
          </a:stretch>
        </p:blipFill>
        <p:spPr>
          <a:xfrm>
            <a:off x="9048750" y="1989139"/>
            <a:ext cx="1303338" cy="1944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7844" name="AutoShape 20"/>
          <p:cNvSpPr>
            <a:spLocks noChangeArrowheads="1"/>
          </p:cNvSpPr>
          <p:nvPr/>
        </p:nvSpPr>
        <p:spPr bwMode="auto">
          <a:xfrm rot="555996">
            <a:off x="8867776" y="1628776"/>
            <a:ext cx="1800225" cy="2663825"/>
          </a:xfrm>
          <a:prstGeom prst="wedgeRoundRectCallout">
            <a:avLst>
              <a:gd name="adj1" fmla="val -126472"/>
              <a:gd name="adj2" fmla="val -17227"/>
              <a:gd name="adj3" fmla="val 16667"/>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l-GR" altLang="el-GR"/>
          </a:p>
        </p:txBody>
      </p:sp>
      <p:sp>
        <p:nvSpPr>
          <p:cNvPr id="77845" name="AutoShape 21"/>
          <p:cNvSpPr>
            <a:spLocks noChangeArrowheads="1"/>
          </p:cNvSpPr>
          <p:nvPr/>
        </p:nvSpPr>
        <p:spPr bwMode="auto">
          <a:xfrm>
            <a:off x="7608889" y="4581525"/>
            <a:ext cx="73025" cy="71438"/>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l-GR"/>
              <a:t>````</a:t>
            </a:r>
            <a:endParaRPr lang="el-GR" altLang="el-GR"/>
          </a:p>
        </p:txBody>
      </p:sp>
      <p:sp>
        <p:nvSpPr>
          <p:cNvPr id="77846" name="AutoShape 22"/>
          <p:cNvSpPr>
            <a:spLocks noChangeArrowheads="1"/>
          </p:cNvSpPr>
          <p:nvPr/>
        </p:nvSpPr>
        <p:spPr bwMode="auto">
          <a:xfrm>
            <a:off x="7391400" y="1773238"/>
            <a:ext cx="863600" cy="208915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7854" name="Oval 30"/>
          <p:cNvSpPr>
            <a:spLocks noChangeArrowheads="1"/>
          </p:cNvSpPr>
          <p:nvPr/>
        </p:nvSpPr>
        <p:spPr bwMode="auto">
          <a:xfrm>
            <a:off x="3143251" y="2852739"/>
            <a:ext cx="5184775" cy="3716337"/>
          </a:xfrm>
          <a:prstGeom prst="ellipse">
            <a:avLst/>
          </a:prstGeom>
          <a:solidFill>
            <a:srgbClr val="D0EAE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l-GR" altLang="el-GR" sz="1400">
                <a:solidFill>
                  <a:srgbClr val="3333CC"/>
                </a:solidFill>
              </a:rPr>
              <a:t>συλλογισμοί ή  συναισθήματα θλίψης</a:t>
            </a:r>
          </a:p>
          <a:p>
            <a:pPr algn="ctr"/>
            <a:r>
              <a:rPr lang="el-GR" altLang="el-GR" sz="1400" b="1"/>
              <a:t>αυξάνουν </a:t>
            </a:r>
          </a:p>
          <a:p>
            <a:pPr algn="ctr"/>
            <a:r>
              <a:rPr lang="el-GR" altLang="el-GR" sz="1400" b="1"/>
              <a:t>την δραστηριότητα</a:t>
            </a:r>
          </a:p>
          <a:p>
            <a:pPr algn="ctr"/>
            <a:r>
              <a:rPr lang="el-GR" altLang="el-GR" sz="1400" b="1"/>
              <a:t>Στις συνάψεις των νευρωνικών κυκλωμάτων </a:t>
            </a:r>
          </a:p>
          <a:p>
            <a:pPr algn="ctr"/>
            <a:r>
              <a:rPr lang="el-GR" altLang="el-GR" sz="1400" b="1"/>
              <a:t> </a:t>
            </a:r>
            <a:r>
              <a:rPr lang="el-GR" altLang="el-GR" sz="1400" b="1">
                <a:solidFill>
                  <a:srgbClr val="3333CC"/>
                </a:solidFill>
              </a:rPr>
              <a:t>του προμετωπιαίου φλοιού  </a:t>
            </a:r>
          </a:p>
          <a:p>
            <a:pPr algn="ctr"/>
            <a:r>
              <a:rPr lang="el-GR" altLang="el-GR" sz="1400" b="1">
                <a:solidFill>
                  <a:srgbClr val="3333CC"/>
                </a:solidFill>
              </a:rPr>
              <a:t>του  gyrus cingu</a:t>
            </a:r>
            <a:r>
              <a:rPr lang="en-US" altLang="el-GR" sz="1400" b="1">
                <a:solidFill>
                  <a:srgbClr val="3333CC"/>
                </a:solidFill>
              </a:rPr>
              <a:t>lus</a:t>
            </a:r>
            <a:r>
              <a:rPr lang="el-GR" altLang="el-GR" sz="1400" b="1"/>
              <a:t> </a:t>
            </a:r>
          </a:p>
          <a:p>
            <a:pPr algn="ctr"/>
            <a:r>
              <a:rPr lang="el-GR" altLang="el-GR" sz="1400" b="1"/>
              <a:t> Η αλλαγή της  </a:t>
            </a:r>
            <a:r>
              <a:rPr lang="el-GR" altLang="el-GR" sz="1400">
                <a:solidFill>
                  <a:srgbClr val="A50021"/>
                </a:solidFill>
              </a:rPr>
              <a:t>πλαστικότητας</a:t>
            </a:r>
            <a:r>
              <a:rPr lang="el-GR" altLang="el-GR" sz="1400" b="1">
                <a:solidFill>
                  <a:srgbClr val="A50021"/>
                </a:solidFill>
              </a:rPr>
              <a:t> </a:t>
            </a:r>
            <a:r>
              <a:rPr lang="el-GR" altLang="el-GR" sz="1400" b="1"/>
              <a:t>των νευρωνικών</a:t>
            </a:r>
          </a:p>
          <a:p>
            <a:pPr algn="ctr"/>
            <a:r>
              <a:rPr lang="el-GR" altLang="el-GR" sz="1400" b="1"/>
              <a:t> αποθηκεύεται στην μνήμη</a:t>
            </a:r>
            <a:r>
              <a:rPr lang="el-GR" altLang="el-GR" sz="1400" b="1">
                <a:solidFill>
                  <a:srgbClr val="800080"/>
                </a:solidFill>
              </a:rPr>
              <a:t>.   </a:t>
            </a:r>
          </a:p>
          <a:p>
            <a:pPr algn="ctr"/>
            <a:r>
              <a:rPr lang="el-GR" altLang="el-GR" sz="1400" b="1">
                <a:solidFill>
                  <a:srgbClr val="800080"/>
                </a:solidFill>
              </a:rPr>
              <a:t>                                                                                    </a:t>
            </a:r>
          </a:p>
          <a:p>
            <a:pPr algn="ctr"/>
            <a:r>
              <a:rPr lang="el-GR" altLang="el-GR" sz="1400" b="1">
                <a:solidFill>
                  <a:srgbClr val="800080"/>
                </a:solidFill>
              </a:rPr>
              <a:t>   </a:t>
            </a:r>
            <a:r>
              <a:rPr lang="el-GR" altLang="el-GR" sz="1400" b="1">
                <a:solidFill>
                  <a:schemeClr val="accent2"/>
                </a:solidFill>
              </a:rPr>
              <a:t>Αντίστροφα</a:t>
            </a:r>
            <a:r>
              <a:rPr lang="el-GR" altLang="el-GR" sz="1400" b="1"/>
              <a:t> </a:t>
            </a:r>
          </a:p>
          <a:p>
            <a:pPr algn="ctr"/>
            <a:r>
              <a:rPr lang="el-GR" altLang="el-GR" sz="1400" b="1"/>
              <a:t>μεσω διαταραχής του μεταβολισμού</a:t>
            </a:r>
          </a:p>
          <a:p>
            <a:pPr algn="ctr"/>
            <a:r>
              <a:rPr lang="el-GR" altLang="el-GR" sz="1400" b="1"/>
              <a:t> κάποιων νευροδιαβίβαστων</a:t>
            </a:r>
          </a:p>
          <a:p>
            <a:pPr algn="ctr"/>
            <a:r>
              <a:rPr lang="el-GR" altLang="el-GR" sz="1400" b="1"/>
              <a:t>( σεροτονίνη, ή νοραδρεναλίνης ) </a:t>
            </a:r>
          </a:p>
          <a:p>
            <a:pPr algn="ctr"/>
            <a:r>
              <a:rPr lang="el-GR" altLang="el-GR" sz="1400" b="1"/>
              <a:t>να προκαλέσουν  </a:t>
            </a:r>
          </a:p>
          <a:p>
            <a:pPr algn="ctr"/>
            <a:r>
              <a:rPr lang="el-GR" altLang="el-GR" sz="1400" b="1"/>
              <a:t> </a:t>
            </a:r>
            <a:r>
              <a:rPr lang="el-GR" altLang="el-GR" sz="1400" b="1">
                <a:solidFill>
                  <a:srgbClr val="3333CC"/>
                </a:solidFill>
              </a:rPr>
              <a:t>και καταθλιπτικά αισθήματα</a:t>
            </a:r>
          </a:p>
        </p:txBody>
      </p:sp>
    </p:spTree>
    <p:extLst>
      <p:ext uri="{BB962C8B-B14F-4D97-AF65-F5344CB8AC3E}">
        <p14:creationId xmlns:p14="http://schemas.microsoft.com/office/powerpoint/2010/main" val="25186426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1992313" y="333375"/>
            <a:ext cx="8229600" cy="5975350"/>
          </a:xfrm>
          <a:pattFill prst="pct5">
            <a:fgClr>
              <a:srgbClr val="EECEE9"/>
            </a:fgClr>
            <a:bgClr>
              <a:schemeClr val="accent1">
                <a:lumMod val="40000"/>
                <a:lumOff val="60000"/>
              </a:schemeClr>
            </a:bgClr>
          </a:pattFill>
        </p:spPr>
        <p:txBody>
          <a:bodyPr/>
          <a:lstStyle/>
          <a:p>
            <a:pPr eaLnBrk="1" hangingPunct="1"/>
            <a:r>
              <a:rPr lang="el-GR" altLang="el-GR" sz="1800" dirty="0">
                <a:latin typeface="Times New Roman" panose="02020603050405020304" pitchFamily="18" charset="0"/>
              </a:rPr>
              <a:t>. Ο </a:t>
            </a:r>
            <a:r>
              <a:rPr lang="en-US" altLang="el-GR" sz="1800" dirty="0" err="1">
                <a:latin typeface="Times New Roman" panose="02020603050405020304" pitchFamily="18" charset="0"/>
              </a:rPr>
              <a:t>Mundo</a:t>
            </a:r>
            <a:r>
              <a:rPr lang="el-GR" altLang="el-GR" sz="1800" dirty="0">
                <a:latin typeface="Times New Roman" panose="02020603050405020304" pitchFamily="18" charset="0"/>
              </a:rPr>
              <a:t> (2006) αναρωτιέται αν είναι </a:t>
            </a:r>
            <a:r>
              <a:rPr lang="el-GR" altLang="el-GR" sz="1800" u="sng" dirty="0">
                <a:latin typeface="Times New Roman" panose="02020603050405020304" pitchFamily="18" charset="0"/>
              </a:rPr>
              <a:t>δυνατόν να ενσωματωθεί η </a:t>
            </a:r>
            <a:r>
              <a:rPr lang="el-GR" altLang="el-GR" sz="1800" u="sng" dirty="0" err="1">
                <a:latin typeface="Times New Roman" panose="02020603050405020304" pitchFamily="18" charset="0"/>
              </a:rPr>
              <a:t>νευροβιολογία</a:t>
            </a:r>
            <a:r>
              <a:rPr lang="el-GR" altLang="el-GR" sz="1800" u="sng" dirty="0">
                <a:latin typeface="Times New Roman" panose="02020603050405020304" pitchFamily="18" charset="0"/>
              </a:rPr>
              <a:t> στην ψυχοδυναμική ψυχοθεραπεία</a:t>
            </a:r>
            <a:r>
              <a:rPr lang="el-GR" altLang="el-GR" sz="1800" dirty="0">
                <a:latin typeface="Times New Roman" panose="02020603050405020304" pitchFamily="18" charset="0"/>
              </a:rPr>
              <a:t> Μελέτησε την βιογραφία των τελευταίων </a:t>
            </a:r>
            <a:r>
              <a:rPr lang="el-GR" altLang="el-GR" sz="1800" dirty="0">
                <a:solidFill>
                  <a:schemeClr val="accent2"/>
                </a:solidFill>
                <a:latin typeface="Times New Roman" panose="02020603050405020304" pitchFamily="18" charset="0"/>
              </a:rPr>
              <a:t>10 ετών (</a:t>
            </a:r>
            <a:r>
              <a:rPr lang="en-US" altLang="el-GR" sz="1800" dirty="0">
                <a:solidFill>
                  <a:schemeClr val="accent2"/>
                </a:solidFill>
                <a:latin typeface="Times New Roman" panose="02020603050405020304" pitchFamily="18" charset="0"/>
              </a:rPr>
              <a:t>on line</a:t>
            </a:r>
            <a:r>
              <a:rPr lang="el-GR" altLang="el-GR" sz="1800" dirty="0">
                <a:latin typeface="Times New Roman" panose="02020603050405020304" pitchFamily="18" charset="0"/>
              </a:rPr>
              <a:t>)και διαπίστωσε ότι οι μελέτες </a:t>
            </a:r>
            <a:r>
              <a:rPr lang="el-GR" altLang="el-GR" sz="1800" dirty="0">
                <a:solidFill>
                  <a:schemeClr val="accent2"/>
                </a:solidFill>
                <a:latin typeface="Times New Roman" panose="02020603050405020304" pitchFamily="18" charset="0"/>
              </a:rPr>
              <a:t>της γενετικής τείνουν να διαπιστώνουν βιολογικές αλλαγές, που προκαλούνται από την ψυχοθεραπεία</a:t>
            </a:r>
            <a:r>
              <a:rPr lang="el-GR" altLang="el-GR" sz="1800" dirty="0">
                <a:latin typeface="Times New Roman" panose="02020603050405020304" pitchFamily="18" charset="0"/>
              </a:rPr>
              <a:t> .</a:t>
            </a:r>
            <a:r>
              <a:rPr lang="en-US" altLang="el-GR" sz="1800" dirty="0">
                <a:latin typeface="Times New Roman" panose="02020603050405020304" pitchFamily="18" charset="0"/>
              </a:rPr>
              <a:t>O</a:t>
            </a:r>
            <a:r>
              <a:rPr lang="el-GR" altLang="el-GR" sz="1800" dirty="0">
                <a:latin typeface="Times New Roman" panose="02020603050405020304" pitchFamily="18" charset="0"/>
              </a:rPr>
              <a:t>ι περισσότερες γενετικές μελέτες αναφέρουν  ότι μια ψυχιατρική κατάσταση είναι αποτέλεσμα μιας συμπλοκής αλληλεπίδρασης  και </a:t>
            </a:r>
            <a:r>
              <a:rPr lang="el-GR" altLang="el-GR" sz="1800" b="1" dirty="0">
                <a:solidFill>
                  <a:srgbClr val="CC0000"/>
                </a:solidFill>
                <a:latin typeface="Times New Roman" panose="02020603050405020304" pitchFamily="18" charset="0"/>
              </a:rPr>
              <a:t>γενετικής ευπάθειας  </a:t>
            </a:r>
            <a:r>
              <a:rPr lang="el-GR" altLang="el-GR" sz="1800" dirty="0">
                <a:latin typeface="Times New Roman" panose="02020603050405020304" pitchFamily="18" charset="0"/>
              </a:rPr>
              <a:t>και </a:t>
            </a:r>
            <a:r>
              <a:rPr lang="el-GR" altLang="el-GR" sz="1800" b="1" dirty="0">
                <a:solidFill>
                  <a:srgbClr val="CC0000"/>
                </a:solidFill>
                <a:latin typeface="Times New Roman" panose="02020603050405020304" pitchFamily="18" charset="0"/>
              </a:rPr>
              <a:t>περιβαλλοντολογικών επιδράσεων</a:t>
            </a:r>
            <a:r>
              <a:rPr lang="el-GR" altLang="el-GR" sz="1800" b="1" dirty="0">
                <a:latin typeface="Times New Roman" panose="02020603050405020304" pitchFamily="18" charset="0"/>
              </a:rPr>
              <a:t> .</a:t>
            </a:r>
          </a:p>
          <a:p>
            <a:pPr eaLnBrk="1" hangingPunct="1"/>
            <a:r>
              <a:rPr lang="el-GR" altLang="el-GR" sz="1800" dirty="0">
                <a:latin typeface="Times New Roman" panose="02020603050405020304" pitchFamily="18" charset="0"/>
              </a:rPr>
              <a:t>Από τις  μελέτες της μοριακής βιολογίας έχουμε ενδείξεις ότι η έκφραση των γονιδίων επηρεάζεται από σοβαρούς περιβαλλοντολογικούς παράγοντες </a:t>
            </a:r>
            <a:r>
              <a:rPr lang="el-GR" altLang="el-GR" sz="1800" dirty="0">
                <a:solidFill>
                  <a:srgbClr val="CC0000"/>
                </a:solidFill>
                <a:latin typeface="Times New Roman" panose="02020603050405020304" pitchFamily="18" charset="0"/>
              </a:rPr>
              <a:t>όπως τις </a:t>
            </a:r>
            <a:r>
              <a:rPr lang="el-GR" altLang="el-GR" sz="1800" b="1" dirty="0">
                <a:solidFill>
                  <a:srgbClr val="CC0000"/>
                </a:solidFill>
                <a:latin typeface="Times New Roman" panose="02020603050405020304" pitchFamily="18" charset="0"/>
              </a:rPr>
              <a:t>πρώιμες εμπειρίες, τα τραύματα και την διαδικασία της μάθησης και της μνήμης</a:t>
            </a:r>
            <a:r>
              <a:rPr lang="el-GR" altLang="el-GR" sz="1800" dirty="0">
                <a:latin typeface="Times New Roman" panose="02020603050405020304" pitchFamily="18" charset="0"/>
              </a:rPr>
              <a:t>.</a:t>
            </a:r>
          </a:p>
          <a:p>
            <a:pPr eaLnBrk="1" hangingPunct="1"/>
            <a:r>
              <a:rPr lang="el-GR" altLang="el-GR" sz="1800" u="sng" dirty="0">
                <a:latin typeface="Times New Roman" panose="02020603050405020304" pitchFamily="18" charset="0"/>
              </a:rPr>
              <a:t>Οι </a:t>
            </a:r>
            <a:r>
              <a:rPr lang="el-GR" altLang="el-GR" sz="1800" u="sng" dirty="0" err="1">
                <a:latin typeface="Times New Roman" panose="02020603050405020304" pitchFamily="18" charset="0"/>
              </a:rPr>
              <a:t>νευροαπεικονιστικές</a:t>
            </a:r>
            <a:r>
              <a:rPr lang="el-GR" altLang="el-GR" sz="1800" u="sng" dirty="0">
                <a:latin typeface="Times New Roman" panose="02020603050405020304" pitchFamily="18" charset="0"/>
              </a:rPr>
              <a:t> μελέτες αποδεικνύουν ότι όχι μόνο η </a:t>
            </a:r>
            <a:r>
              <a:rPr lang="el-GR" altLang="el-GR" sz="1800" u="sng" dirty="0" err="1">
                <a:latin typeface="Times New Roman" panose="02020603050405020304" pitchFamily="18" charset="0"/>
              </a:rPr>
              <a:t>γνωσιακή</a:t>
            </a:r>
            <a:r>
              <a:rPr lang="el-GR" altLang="el-GR" sz="1800" u="sng" dirty="0">
                <a:latin typeface="Times New Roman" panose="02020603050405020304" pitchFamily="18" charset="0"/>
              </a:rPr>
              <a:t> αλλά και η </a:t>
            </a:r>
            <a:r>
              <a:rPr lang="el-GR" altLang="el-GR" sz="1800" b="1" u="sng" dirty="0">
                <a:solidFill>
                  <a:srgbClr val="C00000"/>
                </a:solidFill>
                <a:latin typeface="Times New Roman" panose="02020603050405020304" pitchFamily="18" charset="0"/>
              </a:rPr>
              <a:t>ψυχοδυναμική</a:t>
            </a:r>
            <a:r>
              <a:rPr lang="el-GR" altLang="el-GR" sz="1800" u="sng" dirty="0">
                <a:latin typeface="Times New Roman" panose="02020603050405020304" pitchFamily="18" charset="0"/>
              </a:rPr>
              <a:t> έχει μετρήσιμες επιδράσεις στον εγκέφαλο. Επιπροσθέτως η </a:t>
            </a:r>
            <a:r>
              <a:rPr lang="el-GR" altLang="el-GR" sz="1800" u="sng" dirty="0">
                <a:solidFill>
                  <a:srgbClr val="CC0000"/>
                </a:solidFill>
                <a:latin typeface="Times New Roman" panose="02020603050405020304" pitchFamily="18" charset="0"/>
              </a:rPr>
              <a:t>ψυχοθεραπεία μετατρέπει την λειτουργία και τον μεταβολισμό του εγκέφαλου σε</a:t>
            </a:r>
            <a:r>
              <a:rPr lang="el-GR" altLang="el-GR" sz="1800" u="sng" dirty="0">
                <a:latin typeface="Times New Roman" panose="02020603050405020304" pitchFamily="18" charset="0"/>
              </a:rPr>
              <a:t> </a:t>
            </a:r>
            <a:r>
              <a:rPr lang="el-GR" altLang="el-GR" sz="1800" b="1" u="sng" dirty="0">
                <a:solidFill>
                  <a:srgbClr val="CC0000"/>
                </a:solidFill>
                <a:latin typeface="Times New Roman" panose="02020603050405020304" pitchFamily="18" charset="0"/>
              </a:rPr>
              <a:t>εξειδικευμένες περιοχές του</a:t>
            </a:r>
            <a:r>
              <a:rPr lang="el-GR" altLang="el-GR" sz="1800" u="sng" dirty="0">
                <a:latin typeface="Times New Roman" panose="02020603050405020304" pitchFamily="18" charset="0"/>
              </a:rPr>
              <a:t>.</a:t>
            </a:r>
            <a:r>
              <a:rPr lang="el-GR" altLang="el-GR" sz="1800" dirty="0">
                <a:latin typeface="Times New Roman" panose="02020603050405020304" pitchFamily="18" charset="0"/>
              </a:rPr>
              <a:t> Πολλές μελέτες συνέκριναν τα αποτελέσματα της ψυχοθεραπείας με τα αποτελέσματα της φαρμακοθεραπείας σε ασθενείς με μείζονα κατάθλιψη. Ο </a:t>
            </a:r>
            <a:r>
              <a:rPr lang="en-US" altLang="el-GR" sz="1800" dirty="0" err="1">
                <a:latin typeface="Times New Roman" panose="02020603050405020304" pitchFamily="18" charset="0"/>
              </a:rPr>
              <a:t>Mundo</a:t>
            </a:r>
            <a:r>
              <a:rPr lang="en-US" altLang="el-GR" sz="1800" dirty="0">
                <a:latin typeface="Times New Roman" panose="02020603050405020304" pitchFamily="18" charset="0"/>
              </a:rPr>
              <a:t> E </a:t>
            </a:r>
            <a:r>
              <a:rPr lang="el-GR" altLang="el-GR" sz="1800" dirty="0">
                <a:latin typeface="Times New Roman" panose="02020603050405020304" pitchFamily="18" charset="0"/>
              </a:rPr>
              <a:t> συμπέρανε από τα αποτελέσματα του ότι </a:t>
            </a:r>
          </a:p>
          <a:p>
            <a:pPr eaLnBrk="1" hangingPunct="1">
              <a:buFontTx/>
              <a:buNone/>
            </a:pPr>
            <a:r>
              <a:rPr lang="el-GR" altLang="el-GR" sz="1800" b="1" dirty="0">
                <a:solidFill>
                  <a:srgbClr val="C00000"/>
                </a:solidFill>
                <a:latin typeface="Times New Roman" panose="02020603050405020304" pitchFamily="18" charset="0"/>
              </a:rPr>
              <a:t>      </a:t>
            </a:r>
            <a:r>
              <a:rPr lang="el-GR" altLang="el-GR" sz="1800" b="1" u="sng" dirty="0">
                <a:solidFill>
                  <a:srgbClr val="C00000"/>
                </a:solidFill>
                <a:latin typeface="Times New Roman" panose="02020603050405020304" pitchFamily="18" charset="0"/>
              </a:rPr>
              <a:t> η ψυχοδυναμική ψυχοθεραπεία έχει σημαντική αναφορά στην επιρροή στις εγκεφαλικές λειτουργίες και στον μεταβολισμό σε ειδικές περιοχές του εγκεφάλου</a:t>
            </a:r>
            <a:r>
              <a:rPr lang="el-GR" altLang="el-GR" sz="1800" b="1" dirty="0">
                <a:latin typeface="Times New Roman" panose="02020603050405020304" pitchFamily="18" charset="0"/>
              </a:rPr>
              <a:t>. </a:t>
            </a:r>
            <a:r>
              <a:rPr lang="el-GR" altLang="el-GR" sz="1800" dirty="0">
                <a:latin typeface="Times New Roman" panose="02020603050405020304" pitchFamily="18" charset="0"/>
              </a:rPr>
              <a:t>Αυτή η δυνατότητα διευρύνει τον ορίζοντα της έρευνας και της συζήτησης στην ψυχιατρική </a:t>
            </a:r>
          </a:p>
        </p:txBody>
      </p:sp>
    </p:spTree>
    <p:extLst>
      <p:ext uri="{BB962C8B-B14F-4D97-AF65-F5344CB8AC3E}">
        <p14:creationId xmlns:p14="http://schemas.microsoft.com/office/powerpoint/2010/main" val="3147725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85000" lnSpcReduction="20000"/>
          </a:bodyPr>
          <a:lstStyle/>
          <a:p>
            <a:r>
              <a:rPr lang="en-US" dirty="0" err="1"/>
              <a:t>Kernberg</a:t>
            </a:r>
            <a:r>
              <a:rPr lang="en-US" dirty="0"/>
              <a:t> </a:t>
            </a:r>
            <a:r>
              <a:rPr lang="el-GR" dirty="0"/>
              <a:t>αναφέρθηκε από το 1966 σε μια ειδική  σταθερή παθολογική  δομή προσωπικότητας, που συχνά η συμπτωματολογία της θύμιζε τις «νευρώσεις» ‘Όμως συχνά στις κλασσικές αναλυτικές θεραπείες αυτών των ασθενών παρατηρήθηκαν ψυχωτικοί εκτροχιασμοί και η μεταβίβαση είχε ήταν ψυχωτικής φύσης όπως στους ψυχωτικούς και σε κάποιους ψυχοσωματικούς, ενώ διατηρούσαν σε γενικές γραμμές την αρχή της πραγματικότητας. Ο </a:t>
            </a:r>
            <a:r>
              <a:rPr lang="en-US" dirty="0"/>
              <a:t>Knight </a:t>
            </a:r>
            <a:r>
              <a:rPr lang="el-GR" dirty="0"/>
              <a:t>αναφέρετε σε  </a:t>
            </a:r>
            <a:r>
              <a:rPr lang="en-US" dirty="0" err="1"/>
              <a:t>Bordeline</a:t>
            </a:r>
            <a:r>
              <a:rPr lang="en-US" dirty="0"/>
              <a:t> states </a:t>
            </a:r>
            <a:r>
              <a:rPr lang="el-GR" dirty="0"/>
              <a:t> το1953 και ο </a:t>
            </a:r>
            <a:r>
              <a:rPr lang="en-US" dirty="0"/>
              <a:t>Schafer </a:t>
            </a:r>
            <a:r>
              <a:rPr lang="el-GR" dirty="0"/>
              <a:t>το 1945 σε προ-σχιζοφρενική δομή προσωπικότητας Ο </a:t>
            </a:r>
            <a:r>
              <a:rPr lang="en-US" dirty="0" err="1"/>
              <a:t>Kernberg</a:t>
            </a:r>
            <a:r>
              <a:rPr lang="en-US" dirty="0"/>
              <a:t> </a:t>
            </a:r>
            <a:r>
              <a:rPr lang="el-GR" dirty="0"/>
              <a:t>αναφέρθηκε από το 1966 σε μια ειδική  σταθερή παθολογική  δομή προσωπικότητας, που συχνά η συμπτωματολογία της θύμιζε τις «νευρώσεις» ‘Όμως συχνά στις κλασσικές αναλυτικές θεραπείες αυτών των ασθενών παρατηρήθηκαν ψυχωτικοί εκτροχιασμοί και η μεταβίβαση είχε ήταν ψυχωτικής φύσης όπως στους ψυχωτικούς και σε κάποιους ψυχοσωματικούς, ενώ διατηρούσαν σε γενικές γραμμές την αρχή της πραγματικότητας. Ο </a:t>
            </a:r>
            <a:r>
              <a:rPr lang="en-US" dirty="0"/>
              <a:t>Knight </a:t>
            </a:r>
            <a:r>
              <a:rPr lang="el-GR" dirty="0"/>
              <a:t>αναφέρετε σε  </a:t>
            </a:r>
            <a:r>
              <a:rPr lang="en-US" dirty="0" err="1"/>
              <a:t>Bordeline</a:t>
            </a:r>
            <a:r>
              <a:rPr lang="en-US" dirty="0"/>
              <a:t> states </a:t>
            </a:r>
            <a:r>
              <a:rPr lang="el-GR" dirty="0"/>
              <a:t> το1953 και ο </a:t>
            </a:r>
            <a:r>
              <a:rPr lang="en-US" dirty="0"/>
              <a:t>Schafer </a:t>
            </a:r>
            <a:r>
              <a:rPr lang="el-GR" dirty="0"/>
              <a:t>το 1945 σε προ-σχιζοφρενική δομή προσωπικότητας </a:t>
            </a:r>
          </a:p>
          <a:p>
            <a:endParaRPr lang="el-GR" sz="2400" dirty="0"/>
          </a:p>
        </p:txBody>
      </p:sp>
    </p:spTree>
    <p:extLst>
      <p:ext uri="{BB962C8B-B14F-4D97-AF65-F5344CB8AC3E}">
        <p14:creationId xmlns:p14="http://schemas.microsoft.com/office/powerpoint/2010/main" val="3587461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2133600" y="609600"/>
            <a:ext cx="78486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a:solidFill>
                  <a:schemeClr val="tx1"/>
                </a:solidFill>
                <a:latin typeface="Arial" panose="020B0604020202020204" pitchFamily="34" charset="0"/>
              </a:defRPr>
            </a:lvl1pPr>
            <a:lvl2pPr marL="114300">
              <a:defRPr>
                <a:solidFill>
                  <a:schemeClr val="tx1"/>
                </a:solidFill>
                <a:latin typeface="Arial" panose="020B0604020202020204" pitchFamily="34" charset="0"/>
              </a:defRPr>
            </a:lvl2pPr>
            <a:lvl3pPr marL="228600">
              <a:defRPr>
                <a:solidFill>
                  <a:schemeClr val="tx1"/>
                </a:solidFill>
                <a:latin typeface="Arial" panose="020B0604020202020204" pitchFamily="34" charset="0"/>
              </a:defRPr>
            </a:lvl3pPr>
            <a:lvl4pPr marL="342900">
              <a:defRPr>
                <a:solidFill>
                  <a:schemeClr val="tx1"/>
                </a:solidFill>
                <a:latin typeface="Arial" panose="020B0604020202020204" pitchFamily="34" charset="0"/>
              </a:defRPr>
            </a:lvl4pPr>
            <a:lvl5pPr marL="457200">
              <a:defRPr>
                <a:solidFill>
                  <a:schemeClr val="tx1"/>
                </a:solidFill>
                <a:latin typeface="Arial" panose="020B0604020202020204" pitchFamily="34" charset="0"/>
              </a:defRPr>
            </a:lvl5pPr>
            <a:lvl6pPr marL="914400" fontAlgn="base">
              <a:spcBef>
                <a:spcPct val="0"/>
              </a:spcBef>
              <a:spcAft>
                <a:spcPct val="0"/>
              </a:spcAft>
              <a:defRPr>
                <a:solidFill>
                  <a:schemeClr val="tx1"/>
                </a:solidFill>
                <a:latin typeface="Arial" panose="020B0604020202020204" pitchFamily="34" charset="0"/>
              </a:defRPr>
            </a:lvl6pPr>
            <a:lvl7pPr marL="1371600" fontAlgn="base">
              <a:spcBef>
                <a:spcPct val="0"/>
              </a:spcBef>
              <a:spcAft>
                <a:spcPct val="0"/>
              </a:spcAft>
              <a:defRPr>
                <a:solidFill>
                  <a:schemeClr val="tx1"/>
                </a:solidFill>
                <a:latin typeface="Arial" panose="020B0604020202020204" pitchFamily="34" charset="0"/>
              </a:defRPr>
            </a:lvl7pPr>
            <a:lvl8pPr marL="1828800" fontAlgn="base">
              <a:spcBef>
                <a:spcPct val="0"/>
              </a:spcBef>
              <a:spcAft>
                <a:spcPct val="0"/>
              </a:spcAft>
              <a:defRPr>
                <a:solidFill>
                  <a:schemeClr val="tx1"/>
                </a:solidFill>
                <a:latin typeface="Arial" panose="020B0604020202020204" pitchFamily="34" charset="0"/>
              </a:defRPr>
            </a:lvl8pPr>
            <a:lvl9pPr marL="2286000" fontAlgn="base">
              <a:spcBef>
                <a:spcPct val="0"/>
              </a:spcBef>
              <a:spcAft>
                <a:spcPct val="0"/>
              </a:spcAft>
              <a:defRPr>
                <a:solidFill>
                  <a:schemeClr val="tx1"/>
                </a:solidFill>
                <a:latin typeface="Arial" panose="020B0604020202020204" pitchFamily="34" charset="0"/>
              </a:defRPr>
            </a:lvl9pPr>
          </a:lstStyle>
          <a:p>
            <a:pPr algn="ctr" eaLnBrk="0" hangingPunct="0"/>
            <a:r>
              <a:rPr lang="el-GR" altLang="el-GR" sz="2000" u="sng">
                <a:solidFill>
                  <a:schemeClr val="accent2"/>
                </a:solidFill>
                <a:latin typeface="Times New Roman" panose="02020603050405020304" pitchFamily="18" charset="0"/>
              </a:rPr>
              <a:t>Συμπέρασμα:</a:t>
            </a:r>
            <a:r>
              <a:rPr lang="el-GR" altLang="el-GR" sz="2000" u="sng">
                <a:solidFill>
                  <a:schemeClr val="tx2"/>
                </a:solidFill>
                <a:latin typeface="Times New Roman" panose="02020603050405020304" pitchFamily="18" charset="0"/>
              </a:rPr>
              <a:t/>
            </a:r>
            <a:br>
              <a:rPr lang="el-GR" altLang="el-GR" sz="2000" u="sng">
                <a:solidFill>
                  <a:schemeClr val="tx2"/>
                </a:solidFill>
                <a:latin typeface="Times New Roman" panose="02020603050405020304" pitchFamily="18" charset="0"/>
              </a:rPr>
            </a:br>
            <a:r>
              <a:rPr lang="el-GR" altLang="el-GR" sz="2000">
                <a:solidFill>
                  <a:schemeClr val="tx2"/>
                </a:solidFill>
                <a:latin typeface="Times New Roman" panose="02020603050405020304" pitchFamily="18" charset="0"/>
              </a:rPr>
              <a:t>Η ανάγκη, λοιπόν, μιας ψυχιατρικής, η οποία θα επέμβει στη διαμόρφωση </a:t>
            </a:r>
            <a:r>
              <a:rPr lang="el-GR" altLang="el-GR" sz="2000" u="sng">
                <a:solidFill>
                  <a:schemeClr val="accent2"/>
                </a:solidFill>
                <a:latin typeface="Times New Roman" panose="02020603050405020304" pitchFamily="18" charset="0"/>
              </a:rPr>
              <a:t>ενός νέου διαλόγου μεταξύ ιατρών και ασθενών</a:t>
            </a:r>
            <a:r>
              <a:rPr lang="el-GR" altLang="el-GR" sz="2000">
                <a:solidFill>
                  <a:schemeClr val="tx2"/>
                </a:solidFill>
                <a:latin typeface="Times New Roman" panose="02020603050405020304" pitchFamily="18" charset="0"/>
              </a:rPr>
              <a:t> για να βοηθήσει 1) στην </a:t>
            </a:r>
            <a:r>
              <a:rPr lang="el-GR" altLang="el-GR" sz="2000">
                <a:solidFill>
                  <a:schemeClr val="accent2"/>
                </a:solidFill>
                <a:latin typeface="Times New Roman" panose="02020603050405020304" pitchFamily="18" charset="0"/>
              </a:rPr>
              <a:t>αναγνώριση των ενδοβλημένων φόβων και στην αυτογνωσία</a:t>
            </a:r>
            <a:r>
              <a:rPr lang="el-GR" altLang="el-GR" sz="2000">
                <a:solidFill>
                  <a:schemeClr val="tx2"/>
                </a:solidFill>
                <a:latin typeface="Times New Roman" panose="02020603050405020304" pitchFamily="18" charset="0"/>
              </a:rPr>
              <a:t>  2) στην αύξηση της αυτοεκτίμησης και της σταθεροποίησης μιας </a:t>
            </a:r>
            <a:r>
              <a:rPr lang="el-GR" altLang="el-GR" sz="2000">
                <a:solidFill>
                  <a:schemeClr val="accent2"/>
                </a:solidFill>
                <a:latin typeface="Times New Roman" panose="02020603050405020304" pitchFamily="18" charset="0"/>
              </a:rPr>
              <a:t>θετικής εικόνας</a:t>
            </a:r>
            <a:r>
              <a:rPr lang="el-GR" altLang="el-GR" sz="2000">
                <a:solidFill>
                  <a:schemeClr val="tx2"/>
                </a:solidFill>
                <a:latin typeface="Times New Roman" panose="02020603050405020304" pitchFamily="18" charset="0"/>
              </a:rPr>
              <a:t> </a:t>
            </a:r>
            <a:r>
              <a:rPr lang="el-GR" altLang="el-GR" sz="2000">
                <a:solidFill>
                  <a:schemeClr val="accent2"/>
                </a:solidFill>
                <a:latin typeface="Times New Roman" panose="02020603050405020304" pitchFamily="18" charset="0"/>
              </a:rPr>
              <a:t>Εαυτού</a:t>
            </a:r>
            <a:r>
              <a:rPr lang="el-GR" altLang="el-GR" sz="2000">
                <a:solidFill>
                  <a:schemeClr val="tx2"/>
                </a:solidFill>
                <a:latin typeface="Times New Roman" panose="02020603050405020304" pitchFamily="18" charset="0"/>
              </a:rPr>
              <a:t> σε ασθενείς με παράλληλα ψυχικά προβλήματα. </a:t>
            </a:r>
          </a:p>
          <a:p>
            <a:pPr algn="ctr" eaLnBrk="0" hangingPunct="0"/>
            <a:r>
              <a:rPr lang="el-GR" altLang="el-GR" sz="2000">
                <a:solidFill>
                  <a:schemeClr val="tx2"/>
                </a:solidFill>
                <a:latin typeface="Times New Roman" panose="02020603050405020304" pitchFamily="18" charset="0"/>
              </a:rPr>
              <a:t>Όπως έχουμε ήδη αναφέρει, έχει καταφανεί και στη διεθνή βιβλιογραφία, δεν αρκεί μόνον η παρακολούθηση των ασθενών με ψυχοφάρμακα ή ψυχοθεραπεία αλλά και η </a:t>
            </a:r>
            <a:r>
              <a:rPr lang="el-GR" altLang="el-GR" sz="2000">
                <a:solidFill>
                  <a:srgbClr val="CC0000"/>
                </a:solidFill>
                <a:latin typeface="Times New Roman" panose="02020603050405020304" pitchFamily="18" charset="0"/>
              </a:rPr>
              <a:t>στήριξη των ιατρών και του νοσηλευτικού προσωπικού με σεμινάρια, ομάδες Ballint, O</a:t>
            </a:r>
            <a:r>
              <a:rPr lang="en-US" altLang="el-GR" sz="2000">
                <a:solidFill>
                  <a:srgbClr val="CC0000"/>
                </a:solidFill>
                <a:latin typeface="Times New Roman" panose="02020603050405020304" pitchFamily="18" charset="0"/>
              </a:rPr>
              <a:t>mbudsman Rounds </a:t>
            </a:r>
            <a:r>
              <a:rPr lang="el-GR" altLang="el-GR" sz="2000">
                <a:solidFill>
                  <a:srgbClr val="CC0000"/>
                </a:solidFill>
                <a:latin typeface="Times New Roman" panose="02020603050405020304" pitchFamily="18" charset="0"/>
              </a:rPr>
              <a:t>και εποπτείες.</a:t>
            </a:r>
            <a:r>
              <a:rPr lang="el-GR" altLang="el-GR" sz="2000">
                <a:solidFill>
                  <a:schemeClr val="tx2"/>
                </a:solidFill>
                <a:latin typeface="Times New Roman" panose="02020603050405020304" pitchFamily="18" charset="0"/>
              </a:rPr>
              <a:t>  Πολλοί ερευνητές, μάλιστα, υποστηρίζουν την αναγκαιότητα της συνεχούς παρουσίας του Ψυχιάτρου στις διάφορες ειδικές κλινικές.</a:t>
            </a:r>
            <a:br>
              <a:rPr lang="el-GR" altLang="el-GR" sz="2000">
                <a:solidFill>
                  <a:schemeClr val="tx2"/>
                </a:solidFill>
                <a:latin typeface="Times New Roman" panose="02020603050405020304" pitchFamily="18" charset="0"/>
              </a:rPr>
            </a:br>
            <a:endParaRPr lang="el-GR" altLang="el-GR" sz="2000">
              <a:solidFill>
                <a:schemeClr val="tx2"/>
              </a:solidFill>
              <a:latin typeface="Times New Roman" panose="02020603050405020304" pitchFamily="18" charset="0"/>
            </a:endParaRPr>
          </a:p>
        </p:txBody>
      </p:sp>
    </p:spTree>
    <p:extLst>
      <p:ext uri="{BB962C8B-B14F-4D97-AF65-F5344CB8AC3E}">
        <p14:creationId xmlns:p14="http://schemas.microsoft.com/office/powerpoint/2010/main" val="5003070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847851" y="188913"/>
            <a:ext cx="8424863" cy="431800"/>
          </a:xfrm>
          <a:solidFill>
            <a:srgbClr val="B5A7C1"/>
          </a:solidFill>
        </p:spPr>
        <p:txBody>
          <a:bodyPr>
            <a:normAutofit fontScale="90000"/>
          </a:bodyPr>
          <a:lstStyle/>
          <a:p>
            <a:r>
              <a:rPr lang="el-GR" altLang="el-GR" sz="3600" b="1"/>
              <a:t>Ο ρόλος της Άδηλη μνήμης</a:t>
            </a:r>
          </a:p>
        </p:txBody>
      </p:sp>
      <p:sp>
        <p:nvSpPr>
          <p:cNvPr id="133123" name="Rectangle 3"/>
          <p:cNvSpPr>
            <a:spLocks noGrp="1" noChangeArrowheads="1"/>
          </p:cNvSpPr>
          <p:nvPr>
            <p:ph type="body" sz="half" idx="2"/>
          </p:nvPr>
        </p:nvSpPr>
        <p:spPr>
          <a:xfrm>
            <a:off x="5880100" y="836614"/>
            <a:ext cx="4186238" cy="5761037"/>
          </a:xfrm>
        </p:spPr>
        <p:txBody>
          <a:bodyPr/>
          <a:lstStyle/>
          <a:p>
            <a:pPr>
              <a:lnSpc>
                <a:spcPct val="80000"/>
              </a:lnSpc>
            </a:pPr>
            <a:r>
              <a:rPr lang="el-GR" altLang="el-GR" sz="1800" b="1">
                <a:solidFill>
                  <a:schemeClr val="tx2"/>
                </a:solidFill>
              </a:rPr>
              <a:t>Άδηλες γνώσεις</a:t>
            </a:r>
            <a:r>
              <a:rPr lang="el-GR" altLang="el-GR" sz="1800"/>
              <a:t> μεταξύ </a:t>
            </a:r>
            <a:r>
              <a:rPr lang="el-GR" altLang="el-GR" sz="1800" u="sng"/>
              <a:t>ασθενή και θεραπευτή</a:t>
            </a:r>
            <a:r>
              <a:rPr lang="el-GR" altLang="el-GR" sz="1800"/>
              <a:t>, που λαμβάνουν χώρα μέσα </a:t>
            </a:r>
            <a:r>
              <a:rPr lang="el-GR" altLang="el-GR" sz="1800" u="sng"/>
              <a:t>σε ένα καθορισμένο πλαίσιο σχέσεων, σκέψεων, συναισθημάτων και πράξεων καθορίζουν την ασυνείδητη σχέση μεταξύ τους και το θεραπευτικό συμβάν</a:t>
            </a:r>
            <a:r>
              <a:rPr lang="el-GR" altLang="el-GR" sz="1800"/>
              <a:t>.</a:t>
            </a:r>
          </a:p>
          <a:p>
            <a:pPr>
              <a:lnSpc>
                <a:spcPct val="80000"/>
              </a:lnSpc>
            </a:pPr>
            <a:r>
              <a:rPr lang="el-GR" altLang="el-GR" sz="1800"/>
              <a:t>Η </a:t>
            </a:r>
            <a:r>
              <a:rPr lang="el-GR" altLang="el-GR" sz="1800" b="1">
                <a:solidFill>
                  <a:schemeClr val="tx2"/>
                </a:solidFill>
              </a:rPr>
              <a:t>μήτρα των ασυνείδητων σχέσεων παραμένει άρρητη στην μεταβίβαση</a:t>
            </a:r>
            <a:r>
              <a:rPr lang="el-GR" altLang="el-GR" sz="1800"/>
              <a:t> αλλά </a:t>
            </a:r>
            <a:r>
              <a:rPr lang="el-GR" altLang="el-GR" sz="1800" b="1">
                <a:solidFill>
                  <a:schemeClr val="tx2"/>
                </a:solidFill>
              </a:rPr>
              <a:t>σκηνοθετείται</a:t>
            </a:r>
            <a:r>
              <a:rPr lang="el-GR" altLang="el-GR" sz="1800">
                <a:solidFill>
                  <a:schemeClr val="tx2"/>
                </a:solidFill>
              </a:rPr>
              <a:t> από τη στάση του Αναλυτή.(</a:t>
            </a:r>
            <a:r>
              <a:rPr lang="el-GR" altLang="el-GR" sz="1800"/>
              <a:t> </a:t>
            </a:r>
            <a:r>
              <a:rPr lang="en-US" altLang="el-GR" sz="1800"/>
              <a:t>Josef</a:t>
            </a:r>
            <a:r>
              <a:rPr lang="el-GR" altLang="el-GR" sz="1800"/>
              <a:t> 1981)</a:t>
            </a:r>
          </a:p>
          <a:p>
            <a:pPr>
              <a:lnSpc>
                <a:spcPct val="80000"/>
              </a:lnSpc>
            </a:pPr>
            <a:r>
              <a:rPr lang="el-GR" altLang="el-GR" sz="1800">
                <a:solidFill>
                  <a:schemeClr val="tx2"/>
                </a:solidFill>
              </a:rPr>
              <a:t>Η ενεργοποίηση της </a:t>
            </a:r>
            <a:r>
              <a:rPr lang="el-GR" altLang="el-GR" sz="1800" b="1">
                <a:solidFill>
                  <a:schemeClr val="tx2"/>
                </a:solidFill>
              </a:rPr>
              <a:t>¨Άδηλης</a:t>
            </a:r>
            <a:r>
              <a:rPr lang="el-GR" altLang="el-GR" sz="1800" b="1"/>
              <a:t> </a:t>
            </a:r>
            <a:r>
              <a:rPr lang="el-GR" altLang="el-GR" sz="1800" b="1">
                <a:solidFill>
                  <a:schemeClr val="tx2"/>
                </a:solidFill>
              </a:rPr>
              <a:t>μνήμης</a:t>
            </a:r>
            <a:r>
              <a:rPr lang="el-GR" altLang="el-GR" sz="1800" b="1"/>
              <a:t> επιτυγχάνατε μέσα από αισθητηριακές και συναισθηματικές καταστάσεις και εμπειρίες</a:t>
            </a:r>
            <a:r>
              <a:rPr lang="el-GR" altLang="el-GR" sz="1800"/>
              <a:t> δηλ. από την       </a:t>
            </a:r>
            <a:r>
              <a:rPr lang="el-GR" altLang="el-GR" sz="1800">
                <a:solidFill>
                  <a:schemeClr val="tx2"/>
                </a:solidFill>
              </a:rPr>
              <a:t>διυποκειμενική σχέση</a:t>
            </a:r>
          </a:p>
        </p:txBody>
      </p:sp>
      <p:pic>
        <p:nvPicPr>
          <p:cNvPr id="133124" name="Picture 4" descr="modigliani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40000" y="1600201"/>
            <a:ext cx="2921000"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499771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1992313" y="333375"/>
            <a:ext cx="8229600" cy="5975350"/>
          </a:xfrm>
          <a:solidFill>
            <a:srgbClr val="EECEE9"/>
          </a:solidFill>
        </p:spPr>
        <p:txBody>
          <a:bodyPr/>
          <a:lstStyle/>
          <a:p>
            <a:pPr eaLnBrk="1" hangingPunct="1"/>
            <a:r>
              <a:rPr lang="el-GR" altLang="el-GR" sz="1800">
                <a:latin typeface="Times New Roman" panose="02020603050405020304" pitchFamily="18" charset="0"/>
              </a:rPr>
              <a:t>. Ο </a:t>
            </a:r>
            <a:r>
              <a:rPr lang="en-US" altLang="el-GR" sz="1800">
                <a:latin typeface="Times New Roman" panose="02020603050405020304" pitchFamily="18" charset="0"/>
              </a:rPr>
              <a:t>Mundo</a:t>
            </a:r>
            <a:r>
              <a:rPr lang="el-GR" altLang="el-GR" sz="1800">
                <a:latin typeface="Times New Roman" panose="02020603050405020304" pitchFamily="18" charset="0"/>
              </a:rPr>
              <a:t> (2006) αναρωτιέται αν είναι </a:t>
            </a:r>
            <a:r>
              <a:rPr lang="el-GR" altLang="el-GR" sz="1800" u="sng">
                <a:latin typeface="Times New Roman" panose="02020603050405020304" pitchFamily="18" charset="0"/>
              </a:rPr>
              <a:t>δυνατόν να ενσωματωθεί η νευροβιολογία στην ψυχοδυναμική ψυχοθεραπεία</a:t>
            </a:r>
            <a:r>
              <a:rPr lang="el-GR" altLang="el-GR" sz="1800">
                <a:latin typeface="Times New Roman" panose="02020603050405020304" pitchFamily="18" charset="0"/>
              </a:rPr>
              <a:t> Μελέτησε την βιογραφία των τελευταίων </a:t>
            </a:r>
            <a:r>
              <a:rPr lang="el-GR" altLang="el-GR" sz="1800">
                <a:solidFill>
                  <a:schemeClr val="accent2"/>
                </a:solidFill>
                <a:latin typeface="Times New Roman" panose="02020603050405020304" pitchFamily="18" charset="0"/>
              </a:rPr>
              <a:t>10 ετών (</a:t>
            </a:r>
            <a:r>
              <a:rPr lang="en-US" altLang="el-GR" sz="1800">
                <a:solidFill>
                  <a:schemeClr val="accent2"/>
                </a:solidFill>
                <a:latin typeface="Times New Roman" panose="02020603050405020304" pitchFamily="18" charset="0"/>
              </a:rPr>
              <a:t>on line</a:t>
            </a:r>
            <a:r>
              <a:rPr lang="el-GR" altLang="el-GR" sz="1800">
                <a:latin typeface="Times New Roman" panose="02020603050405020304" pitchFamily="18" charset="0"/>
              </a:rPr>
              <a:t>)και διαπίστωσε ότι οι μελέτες </a:t>
            </a:r>
            <a:r>
              <a:rPr lang="el-GR" altLang="el-GR" sz="1800">
                <a:solidFill>
                  <a:schemeClr val="accent2"/>
                </a:solidFill>
                <a:latin typeface="Times New Roman" panose="02020603050405020304" pitchFamily="18" charset="0"/>
              </a:rPr>
              <a:t>της γενετικής τείνουν να διαπιστώνουν βιολογικές αλλαγές, που προκαλούνται από την ψυχοθεραπεία</a:t>
            </a:r>
            <a:r>
              <a:rPr lang="el-GR" altLang="el-GR" sz="1800">
                <a:latin typeface="Times New Roman" panose="02020603050405020304" pitchFamily="18" charset="0"/>
              </a:rPr>
              <a:t> .</a:t>
            </a:r>
            <a:r>
              <a:rPr lang="en-US" altLang="el-GR" sz="1800">
                <a:latin typeface="Times New Roman" panose="02020603050405020304" pitchFamily="18" charset="0"/>
              </a:rPr>
              <a:t>O</a:t>
            </a:r>
            <a:r>
              <a:rPr lang="el-GR" altLang="el-GR" sz="1800">
                <a:latin typeface="Times New Roman" panose="02020603050405020304" pitchFamily="18" charset="0"/>
              </a:rPr>
              <a:t>ι περισσότερες γενετικές μελέτες αναφέρουν  ότι μια ψυχιατρική κατάσταση είναι αποτέλεσμα μιας συμπλοκής αλληλεπίδρασης  και </a:t>
            </a:r>
            <a:r>
              <a:rPr lang="el-GR" altLang="el-GR" sz="1800" b="1">
                <a:solidFill>
                  <a:srgbClr val="CC0000"/>
                </a:solidFill>
                <a:latin typeface="Times New Roman" panose="02020603050405020304" pitchFamily="18" charset="0"/>
              </a:rPr>
              <a:t>γενετικής ευπάθειας  </a:t>
            </a:r>
            <a:r>
              <a:rPr lang="el-GR" altLang="el-GR" sz="1800">
                <a:latin typeface="Times New Roman" panose="02020603050405020304" pitchFamily="18" charset="0"/>
              </a:rPr>
              <a:t>και </a:t>
            </a:r>
            <a:r>
              <a:rPr lang="el-GR" altLang="el-GR" sz="1800" b="1">
                <a:solidFill>
                  <a:srgbClr val="CC0000"/>
                </a:solidFill>
                <a:latin typeface="Times New Roman" panose="02020603050405020304" pitchFamily="18" charset="0"/>
              </a:rPr>
              <a:t>περιβαλλοντολογικών επιδράσεων</a:t>
            </a:r>
            <a:r>
              <a:rPr lang="el-GR" altLang="el-GR" sz="1800" b="1">
                <a:latin typeface="Times New Roman" panose="02020603050405020304" pitchFamily="18" charset="0"/>
              </a:rPr>
              <a:t> .</a:t>
            </a:r>
          </a:p>
          <a:p>
            <a:pPr eaLnBrk="1" hangingPunct="1"/>
            <a:r>
              <a:rPr lang="el-GR" altLang="el-GR" sz="1800">
                <a:latin typeface="Times New Roman" panose="02020603050405020304" pitchFamily="18" charset="0"/>
              </a:rPr>
              <a:t>Από τις  μελέτες της μοριακής βιολογίας έχουμε ενδείξεις ότι η έκφραση των γονιδίων επηρεάζεται από σοβαρούς περιβαλλοντολογικούς παράγοντες </a:t>
            </a:r>
            <a:r>
              <a:rPr lang="el-GR" altLang="el-GR" sz="1800">
                <a:solidFill>
                  <a:srgbClr val="CC0000"/>
                </a:solidFill>
                <a:latin typeface="Times New Roman" panose="02020603050405020304" pitchFamily="18" charset="0"/>
              </a:rPr>
              <a:t>όπως τις </a:t>
            </a:r>
            <a:r>
              <a:rPr lang="el-GR" altLang="el-GR" sz="1800" b="1">
                <a:solidFill>
                  <a:srgbClr val="CC0000"/>
                </a:solidFill>
                <a:latin typeface="Times New Roman" panose="02020603050405020304" pitchFamily="18" charset="0"/>
              </a:rPr>
              <a:t>πρώιμες εμπειρίες, τα τραύματα και την διαδικασία της μάθησης και της μνήμης</a:t>
            </a:r>
            <a:r>
              <a:rPr lang="el-GR" altLang="el-GR" sz="1800">
                <a:latin typeface="Times New Roman" panose="02020603050405020304" pitchFamily="18" charset="0"/>
              </a:rPr>
              <a:t>.</a:t>
            </a:r>
          </a:p>
          <a:p>
            <a:pPr eaLnBrk="1" hangingPunct="1"/>
            <a:r>
              <a:rPr lang="el-GR" altLang="el-GR" sz="1800" u="sng">
                <a:latin typeface="Times New Roman" panose="02020603050405020304" pitchFamily="18" charset="0"/>
              </a:rPr>
              <a:t>Οι νευροαπεικονιστικές μελέτες αποδεικνύουν ότι όχι μόνο η γνωσιακή αλλά και η </a:t>
            </a:r>
            <a:r>
              <a:rPr lang="el-GR" altLang="el-GR" sz="1800" b="1" u="sng">
                <a:solidFill>
                  <a:srgbClr val="C00000"/>
                </a:solidFill>
                <a:latin typeface="Times New Roman" panose="02020603050405020304" pitchFamily="18" charset="0"/>
              </a:rPr>
              <a:t>ψυχοδυναμική</a:t>
            </a:r>
            <a:r>
              <a:rPr lang="el-GR" altLang="el-GR" sz="1800" u="sng">
                <a:latin typeface="Times New Roman" panose="02020603050405020304" pitchFamily="18" charset="0"/>
              </a:rPr>
              <a:t> έχει μετρήσιμες επιδράσεις στον εγκέφαλο. Επιπροσθέτως η </a:t>
            </a:r>
            <a:r>
              <a:rPr lang="el-GR" altLang="el-GR" sz="1800" u="sng">
                <a:solidFill>
                  <a:srgbClr val="CC0000"/>
                </a:solidFill>
                <a:latin typeface="Times New Roman" panose="02020603050405020304" pitchFamily="18" charset="0"/>
              </a:rPr>
              <a:t>ψυχοθεραπεία μετατρέπει την λειτουργία και τον μεταβολισμό του εγκέφαλου σε</a:t>
            </a:r>
            <a:r>
              <a:rPr lang="el-GR" altLang="el-GR" sz="1800" u="sng">
                <a:latin typeface="Times New Roman" panose="02020603050405020304" pitchFamily="18" charset="0"/>
              </a:rPr>
              <a:t> </a:t>
            </a:r>
            <a:r>
              <a:rPr lang="el-GR" altLang="el-GR" sz="1800" b="1" u="sng">
                <a:solidFill>
                  <a:srgbClr val="CC0000"/>
                </a:solidFill>
                <a:latin typeface="Times New Roman" panose="02020603050405020304" pitchFamily="18" charset="0"/>
              </a:rPr>
              <a:t>εξειδικευμένες περιοχές του</a:t>
            </a:r>
            <a:r>
              <a:rPr lang="el-GR" altLang="el-GR" sz="1800" u="sng">
                <a:latin typeface="Times New Roman" panose="02020603050405020304" pitchFamily="18" charset="0"/>
              </a:rPr>
              <a:t>.</a:t>
            </a:r>
            <a:r>
              <a:rPr lang="el-GR" altLang="el-GR" sz="1800">
                <a:latin typeface="Times New Roman" panose="02020603050405020304" pitchFamily="18" charset="0"/>
              </a:rPr>
              <a:t> Πολλές μελέτες συνέκριναν τα αποτελέσματα της ψυχοθεραπείας με τα αποτελέσματα της φαρμακοθεραπείας σε ασθενείς με μείζονα κατάθλιψη. Ο </a:t>
            </a:r>
            <a:r>
              <a:rPr lang="en-US" altLang="el-GR" sz="1800">
                <a:latin typeface="Times New Roman" panose="02020603050405020304" pitchFamily="18" charset="0"/>
              </a:rPr>
              <a:t>Mundo E </a:t>
            </a:r>
            <a:r>
              <a:rPr lang="el-GR" altLang="el-GR" sz="1800">
                <a:latin typeface="Times New Roman" panose="02020603050405020304" pitchFamily="18" charset="0"/>
              </a:rPr>
              <a:t> συμπέρανε από τα αποτελέσματα του ότι </a:t>
            </a:r>
          </a:p>
          <a:p>
            <a:pPr eaLnBrk="1" hangingPunct="1">
              <a:buFontTx/>
              <a:buNone/>
            </a:pPr>
            <a:r>
              <a:rPr lang="el-GR" altLang="el-GR" sz="1800" b="1">
                <a:solidFill>
                  <a:srgbClr val="C00000"/>
                </a:solidFill>
                <a:latin typeface="Times New Roman" panose="02020603050405020304" pitchFamily="18" charset="0"/>
              </a:rPr>
              <a:t>      </a:t>
            </a:r>
            <a:r>
              <a:rPr lang="el-GR" altLang="el-GR" sz="1800" b="1" u="sng">
                <a:solidFill>
                  <a:srgbClr val="C00000"/>
                </a:solidFill>
                <a:latin typeface="Times New Roman" panose="02020603050405020304" pitchFamily="18" charset="0"/>
              </a:rPr>
              <a:t> η ψυχοδυναμική ψυχοθεραπεία έχει σημαντική αναφορά στην επιρροή στις εγκεφαλικές λειτουργίες και στον μεταβολισμό σε ειδικές περιοχές του εγκεφάλου</a:t>
            </a:r>
            <a:r>
              <a:rPr lang="el-GR" altLang="el-GR" sz="1800" b="1">
                <a:latin typeface="Times New Roman" panose="02020603050405020304" pitchFamily="18" charset="0"/>
              </a:rPr>
              <a:t>. </a:t>
            </a:r>
            <a:r>
              <a:rPr lang="el-GR" altLang="el-GR" sz="1800">
                <a:latin typeface="Times New Roman" panose="02020603050405020304" pitchFamily="18" charset="0"/>
              </a:rPr>
              <a:t>Αυτή η δυνατότητα διευρύνει τον ορίζοντα της έρευνας και της συζήτησης στην ψυχιατρική </a:t>
            </a:r>
          </a:p>
        </p:txBody>
      </p:sp>
    </p:spTree>
    <p:extLst>
      <p:ext uri="{BB962C8B-B14F-4D97-AF65-F5344CB8AC3E}">
        <p14:creationId xmlns:p14="http://schemas.microsoft.com/office/powerpoint/2010/main" val="41783690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78877" y="183539"/>
            <a:ext cx="10515600" cy="132556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l-GR" sz="3200" b="1" dirty="0"/>
              <a:t>Σύμφωνα με το Αναπτυξιακό Μοντέλο της Ψυχαναλυτικής Θεωρίας,</a:t>
            </a:r>
          </a:p>
        </p:txBody>
      </p:sp>
      <p:sp>
        <p:nvSpPr>
          <p:cNvPr id="3" name="Θέση περιεχομένου 2"/>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l-GR" dirty="0" smtClean="0"/>
              <a:t>η </a:t>
            </a:r>
            <a:r>
              <a:rPr lang="el-GR" dirty="0"/>
              <a:t>εκδήλωση της διαταραχής αυτής σχετίζεται άμεσα με μια σοβαρή δυσλειτουργία στο οικογενειακό περιβάλλον κατά την </a:t>
            </a:r>
            <a:r>
              <a:rPr lang="el-GR" b="1" dirty="0"/>
              <a:t>πρώιμη παιδική ηλικία</a:t>
            </a:r>
            <a:r>
              <a:rPr lang="el-GR" dirty="0"/>
              <a:t>. Εντοπίζει τη δυσλειτουργία στις σχέσεις μεταξύ του παιδιού και των γονέων και υποστηρίζει ότι το αποτέλεσμα αυτής της δυσλειτουργικής σχέσης είναι να αναπτύσσει και να διατηρεί το παιδί χαρακτηριστικά </a:t>
            </a:r>
            <a:r>
              <a:rPr lang="el-GR" b="1" dirty="0" err="1"/>
              <a:t>ευαλωτότητας</a:t>
            </a:r>
            <a:r>
              <a:rPr lang="el-GR" b="1" dirty="0"/>
              <a:t> στον αποχωρισ</a:t>
            </a:r>
            <a:r>
              <a:rPr lang="el-GR" dirty="0"/>
              <a:t>μό, ένα  </a:t>
            </a:r>
            <a:r>
              <a:rPr lang="el-GR" b="1" dirty="0"/>
              <a:t>εύθραυστο Εγώ </a:t>
            </a:r>
            <a:r>
              <a:rPr lang="el-GR" dirty="0"/>
              <a:t>και μια τάση να εγκλωβίζεται μέσα σε μια </a:t>
            </a:r>
            <a:r>
              <a:rPr lang="el-GR" b="1" dirty="0"/>
              <a:t>συγκεχυμένη αίσθηση </a:t>
            </a:r>
            <a:r>
              <a:rPr lang="el-GR" b="1" dirty="0" smtClean="0"/>
              <a:t>ταυτότητας</a:t>
            </a:r>
            <a:endParaRPr lang="el-GR" b="1" dirty="0"/>
          </a:p>
        </p:txBody>
      </p:sp>
    </p:spTree>
    <p:extLst>
      <p:ext uri="{BB962C8B-B14F-4D97-AF65-F5344CB8AC3E}">
        <p14:creationId xmlns:p14="http://schemas.microsoft.com/office/powerpoint/2010/main" val="12103213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lumMod val="6000"/>
                <a:lumOff val="94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body" idx="4294967295"/>
          </p:nvPr>
        </p:nvSpPr>
        <p:spPr>
          <a:xfrm>
            <a:off x="2351088" y="620714"/>
            <a:ext cx="7402512" cy="5749925"/>
          </a:xfrm>
          <a:noFill/>
        </p:spPr>
        <p:txBody>
          <a:bodyPr/>
          <a:lstStyle/>
          <a:p>
            <a:pPr lvl="1" eaLnBrk="1" hangingPunct="1"/>
            <a:endParaRPr lang="en-US" altLang="el-GR" dirty="0" smtClean="0">
              <a:solidFill>
                <a:srgbClr val="800000"/>
              </a:solidFill>
            </a:endParaRPr>
          </a:p>
          <a:p>
            <a:pPr lvl="1" eaLnBrk="1" hangingPunct="1"/>
            <a:r>
              <a:rPr lang="el-GR" altLang="el-GR" sz="3200" i="1" dirty="0" smtClean="0"/>
              <a:t>Σύμφωνα  με τον </a:t>
            </a:r>
            <a:r>
              <a:rPr lang="el-GR" altLang="el-GR" sz="3200" b="1" i="1" dirty="0" err="1" smtClean="0"/>
              <a:t>Stern</a:t>
            </a:r>
            <a:r>
              <a:rPr lang="el-GR" altLang="el-GR" sz="3200" b="1" i="1" dirty="0" smtClean="0"/>
              <a:t> </a:t>
            </a:r>
            <a:r>
              <a:rPr lang="el-GR" altLang="el-GR" sz="3200" b="1" i="1" dirty="0" err="1" smtClean="0"/>
              <a:t>et</a:t>
            </a:r>
            <a:r>
              <a:rPr lang="el-GR" altLang="el-GR" sz="3200" b="1" i="1" dirty="0" smtClean="0"/>
              <a:t> </a:t>
            </a:r>
            <a:r>
              <a:rPr lang="el-GR" altLang="el-GR" sz="3200" b="1" i="1" dirty="0" err="1" smtClean="0"/>
              <a:t>all</a:t>
            </a:r>
            <a:r>
              <a:rPr lang="el-GR" altLang="el-GR" sz="3200" b="1" i="1" dirty="0" smtClean="0"/>
              <a:t> 2001</a:t>
            </a:r>
            <a:r>
              <a:rPr lang="el-GR" altLang="el-GR" sz="3200" i="1" dirty="0" smtClean="0"/>
              <a:t> πιθανόν οι </a:t>
            </a:r>
            <a:r>
              <a:rPr lang="el-GR" altLang="el-GR" sz="3200" b="1" i="1" dirty="0" smtClean="0"/>
              <a:t>πρώιμες εμπειρίες</a:t>
            </a:r>
            <a:r>
              <a:rPr lang="el-GR" altLang="el-GR" sz="3200" i="1" dirty="0" smtClean="0"/>
              <a:t> να αποθηκεύονται ασυνείδητα ως </a:t>
            </a:r>
            <a:r>
              <a:rPr lang="el-GR" altLang="el-GR" sz="3200" b="1" i="1" dirty="0" smtClean="0"/>
              <a:t>άδηλη γνώση των σχέσεων</a:t>
            </a:r>
            <a:r>
              <a:rPr lang="el-GR" altLang="el-GR" sz="3200" i="1" dirty="0" smtClean="0"/>
              <a:t> οι οποίες αποτελούν κατά κανόνα τους </a:t>
            </a:r>
            <a:r>
              <a:rPr lang="el-GR" altLang="el-GR" sz="3200" b="1" i="1" dirty="0" smtClean="0"/>
              <a:t>βασικούς νόμους της συμπεριφοράς</a:t>
            </a:r>
            <a:r>
              <a:rPr lang="el-GR" altLang="el-GR" sz="3200" i="1" dirty="0" smtClean="0"/>
              <a:t> και του τρόπου που απευθυνόμαστε στους άλλους και εξασκούν επιρροές στην διαμόρφωση των μετέπειτα σχέσεων με το αντικείμενο </a:t>
            </a:r>
          </a:p>
        </p:txBody>
      </p:sp>
    </p:spTree>
    <p:extLst>
      <p:ext uri="{BB962C8B-B14F-4D97-AF65-F5344CB8AC3E}">
        <p14:creationId xmlns:p14="http://schemas.microsoft.com/office/powerpoint/2010/main" val="2227991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97282">
                                            <p:txEl>
                                              <p:pRg st="1" end="1"/>
                                            </p:txEl>
                                          </p:spTgt>
                                        </p:tgtEl>
                                        <p:attrNameLst>
                                          <p:attrName>style.visibility</p:attrName>
                                        </p:attrNameLst>
                                      </p:cBhvr>
                                      <p:to>
                                        <p:strVal val="visible"/>
                                      </p:to>
                                    </p:set>
                                    <p:animEffect transition="in" filter="fade">
                                      <p:cBhvr>
                                        <p:cTn id="7" dur="500">
                                          <p:stCondLst>
                                            <p:cond delay="0"/>
                                          </p:stCondLst>
                                        </p:cTn>
                                        <p:tgtEl>
                                          <p:spTgt spid="972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l-GR" altLang="el-GR" sz="2800"/>
              <a:t>Το σύστημα της  άδηλης μνήμης</a:t>
            </a:r>
          </a:p>
        </p:txBody>
      </p:sp>
      <p:sp>
        <p:nvSpPr>
          <p:cNvPr id="18435" name="Rectangle 3"/>
          <p:cNvSpPr>
            <a:spLocks noGrp="1" noChangeArrowheads="1"/>
          </p:cNvSpPr>
          <p:nvPr>
            <p:ph type="body" sz="half" idx="1"/>
          </p:nvPr>
        </p:nvSpPr>
        <p:spPr>
          <a:noFill/>
        </p:spPr>
        <p:txBody>
          <a:bodyPr/>
          <a:lstStyle/>
          <a:p>
            <a:pPr eaLnBrk="1" hangingPunct="1">
              <a:lnSpc>
                <a:spcPct val="80000"/>
              </a:lnSpc>
            </a:pPr>
            <a:r>
              <a:rPr lang="el-GR" altLang="el-GR" sz="1600"/>
              <a:t>Το σύστημα της  </a:t>
            </a:r>
            <a:r>
              <a:rPr lang="el-GR" altLang="el-GR" sz="1600">
                <a:solidFill>
                  <a:srgbClr val="CC0000"/>
                </a:solidFill>
              </a:rPr>
              <a:t>άδηλης μνήμης</a:t>
            </a:r>
            <a:r>
              <a:rPr lang="el-GR" altLang="el-GR" sz="1600"/>
              <a:t> αναπτύσσεται μέσα από ένα πλέγμα </a:t>
            </a:r>
            <a:r>
              <a:rPr lang="el-GR" altLang="el-GR" sz="1600" u="sng"/>
              <a:t>από πρωτότυπων, κανόνων και πολύπλοκων σχέσεων</a:t>
            </a:r>
            <a:r>
              <a:rPr lang="el-GR" altLang="el-GR" sz="1600"/>
              <a:t>  που θα μπορούσαν: </a:t>
            </a:r>
          </a:p>
          <a:p>
            <a:pPr eaLnBrk="1" hangingPunct="1">
              <a:lnSpc>
                <a:spcPct val="80000"/>
              </a:lnSpc>
            </a:pPr>
            <a:r>
              <a:rPr lang="el-GR" altLang="el-GR" sz="1600"/>
              <a:t>να υποστηρίξουν αυτό που ο </a:t>
            </a:r>
            <a:r>
              <a:rPr lang="en-US" altLang="el-GR" sz="1600"/>
              <a:t>Kenberg</a:t>
            </a:r>
            <a:r>
              <a:rPr lang="el-GR" altLang="el-GR" sz="1600"/>
              <a:t> 19988 ορίζει ως </a:t>
            </a:r>
            <a:r>
              <a:rPr lang="el-GR" altLang="el-GR" sz="1600">
                <a:solidFill>
                  <a:srgbClr val="CC0000"/>
                </a:solidFill>
              </a:rPr>
              <a:t>αναπαραστάσεις των αντικειμενότροπων σχέσεων</a:t>
            </a:r>
            <a:r>
              <a:rPr lang="en-US" altLang="el-GR" sz="1600"/>
              <a:t> </a:t>
            </a:r>
            <a:r>
              <a:rPr lang="el-GR" altLang="el-GR" sz="1600"/>
              <a:t> ή να το γενικεύσουμε σύμφωνα με το </a:t>
            </a:r>
            <a:r>
              <a:rPr lang="el-GR" altLang="el-GR" sz="1600">
                <a:solidFill>
                  <a:srgbClr val="CC0000"/>
                </a:solidFill>
              </a:rPr>
              <a:t>Μοντέλο των ρόλων στις σχέσεις</a:t>
            </a:r>
            <a:r>
              <a:rPr lang="el-GR" altLang="el-GR" sz="1600"/>
              <a:t> του Horo</a:t>
            </a:r>
            <a:r>
              <a:rPr lang="en-US" altLang="el-GR" sz="1600"/>
              <a:t>witz</a:t>
            </a:r>
            <a:r>
              <a:rPr lang="el-GR" altLang="el-GR" sz="1600"/>
              <a:t> 1989 . Άρα το μοντέλο το σχέσεων είναι εξαρτημένο από συνολική ψυχοβιολογική επεξεργασία του οργανισμού. </a:t>
            </a:r>
            <a:endParaRPr lang="en-US" altLang="el-GR" sz="1600"/>
          </a:p>
          <a:p>
            <a:pPr eaLnBrk="1" hangingPunct="1">
              <a:lnSpc>
                <a:spcPct val="80000"/>
              </a:lnSpc>
            </a:pPr>
            <a:r>
              <a:rPr lang="el-GR" altLang="el-GR" sz="1600">
                <a:solidFill>
                  <a:srgbClr val="CC0000"/>
                </a:solidFill>
              </a:rPr>
              <a:t>Οι </a:t>
            </a:r>
            <a:r>
              <a:rPr lang="en-US" altLang="el-GR" sz="1600">
                <a:solidFill>
                  <a:srgbClr val="CC0000"/>
                </a:solidFill>
              </a:rPr>
              <a:t>A</a:t>
            </a:r>
            <a:r>
              <a:rPr lang="el-GR" altLang="el-GR" sz="1600">
                <a:solidFill>
                  <a:srgbClr val="CC0000"/>
                </a:solidFill>
              </a:rPr>
              <a:t>αισθητηριακές και συναισθηματικές καταστάσεις και εμπειρίες</a:t>
            </a:r>
            <a:r>
              <a:rPr lang="el-GR" altLang="el-GR" sz="1600"/>
              <a:t> ενεργοποιούν  και προκαλούν μεταβολές του αποθηκευμένου περιεχομένου της άδηλης μνήμης(διαμέσου των δομών του Μεταιχμιακού συστήματος) </a:t>
            </a:r>
          </a:p>
          <a:p>
            <a:pPr eaLnBrk="1" hangingPunct="1">
              <a:lnSpc>
                <a:spcPct val="80000"/>
              </a:lnSpc>
            </a:pPr>
            <a:endParaRPr lang="el-GR" altLang="el-GR" sz="1600"/>
          </a:p>
        </p:txBody>
      </p:sp>
      <p:sp>
        <p:nvSpPr>
          <p:cNvPr id="31748" name="Rectangle 15"/>
          <p:cNvSpPr>
            <a:spLocks noGrp="1" noChangeArrowheads="1"/>
          </p:cNvSpPr>
          <p:nvPr>
            <p:ph sz="quarter" idx="2"/>
          </p:nvPr>
        </p:nvSpPr>
        <p:spPr/>
        <p:txBody>
          <a:bodyPr/>
          <a:lstStyle/>
          <a:p>
            <a:pPr eaLnBrk="1" hangingPunct="1"/>
            <a:endParaRPr lang="el-GR" altLang="el-GR" sz="2400"/>
          </a:p>
        </p:txBody>
      </p:sp>
      <p:sp>
        <p:nvSpPr>
          <p:cNvPr id="31749" name="Rectangle 16"/>
          <p:cNvSpPr>
            <a:spLocks noGrp="1" noChangeArrowheads="1"/>
          </p:cNvSpPr>
          <p:nvPr>
            <p:ph sz="quarter" idx="3"/>
          </p:nvPr>
        </p:nvSpPr>
        <p:spPr/>
        <p:txBody>
          <a:bodyPr/>
          <a:lstStyle/>
          <a:p>
            <a:pPr eaLnBrk="1" hangingPunct="1"/>
            <a:endParaRPr lang="el-GR" altLang="el-GR" sz="2400"/>
          </a:p>
        </p:txBody>
      </p:sp>
      <p:pic>
        <p:nvPicPr>
          <p:cNvPr id="31750" name="Picture 11" descr="album_wils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338" y="1700214"/>
            <a:ext cx="3600450"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50975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fltVal val="0"/>
                                          </p:val>
                                        </p:tav>
                                        <p:tav tm="100000">
                                          <p:val>
                                            <p:strVal val="#ppt_h"/>
                                          </p:val>
                                        </p:tav>
                                      </p:tavLst>
                                    </p:anim>
                                    <p:animEffect transition="in" filter="fade">
                                      <p:cBhvr>
                                        <p:cTn id="9" dur="500"/>
                                        <p:tgtEl>
                                          <p:spTgt spid="184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435">
                                            <p:txEl>
                                              <p:pRg st="0" end="0"/>
                                            </p:txEl>
                                          </p:spTgt>
                                        </p:tgtEl>
                                        <p:attrNameLst>
                                          <p:attrName>style.visibility</p:attrName>
                                        </p:attrNameLst>
                                      </p:cBhvr>
                                      <p:to>
                                        <p:strVal val="visible"/>
                                      </p:to>
                                    </p:set>
                                    <p:animEffect transition="in" filter="fade">
                                      <p:cBhvr>
                                        <p:cTn id="14" dur="1000">
                                          <p:stCondLst>
                                            <p:cond delay="0"/>
                                          </p:stCondLst>
                                        </p:cTn>
                                        <p:tgtEl>
                                          <p:spTgt spid="1843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8435">
                                            <p:txEl>
                                              <p:pRg st="1" end="1"/>
                                            </p:txEl>
                                          </p:spTgt>
                                        </p:tgtEl>
                                        <p:attrNameLst>
                                          <p:attrName>style.visibility</p:attrName>
                                        </p:attrNameLst>
                                      </p:cBhvr>
                                      <p:to>
                                        <p:strVal val="visible"/>
                                      </p:to>
                                    </p:set>
                                    <p:animEffect transition="in" filter="fade">
                                      <p:cBhvr>
                                        <p:cTn id="19" dur="1000">
                                          <p:stCondLst>
                                            <p:cond delay="0"/>
                                          </p:stCondLst>
                                        </p:cTn>
                                        <p:tgtEl>
                                          <p:spTgt spid="18435">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435">
                                            <p:txEl>
                                              <p:pRg st="2" end="2"/>
                                            </p:txEl>
                                          </p:spTgt>
                                        </p:tgtEl>
                                        <p:attrNameLst>
                                          <p:attrName>style.visibility</p:attrName>
                                        </p:attrNameLst>
                                      </p:cBhvr>
                                      <p:to>
                                        <p:strVal val="visible"/>
                                      </p:to>
                                    </p:set>
                                    <p:animEffect transition="in" filter="fade">
                                      <p:cBhvr>
                                        <p:cTn id="24" dur="1000">
                                          <p:stCondLst>
                                            <p:cond delay="0"/>
                                          </p:stCondLst>
                                        </p:cTn>
                                        <p:tgtEl>
                                          <p:spTgt spid="18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Τίτλος 5"/>
          <p:cNvSpPr>
            <a:spLocks noGrp="1"/>
          </p:cNvSpPr>
          <p:nvPr>
            <p:ph type="title"/>
          </p:nvPr>
        </p:nvSpPr>
        <p:spPr>
          <a:xfrm>
            <a:off x="627184" y="171694"/>
            <a:ext cx="10515600" cy="1325563"/>
          </a:xfrm>
        </p:spPr>
        <p:txBody>
          <a:bodyPr>
            <a:normAutofit/>
          </a:bodyPr>
          <a:lstStyle/>
          <a:p>
            <a:r>
              <a:rPr lang="el-GR" sz="2800" b="1" dirty="0"/>
              <a:t>Η</a:t>
            </a:r>
            <a:r>
              <a:rPr lang="el-GR" b="1" dirty="0"/>
              <a:t> </a:t>
            </a:r>
            <a:r>
              <a:rPr lang="el-GR" sz="3100" b="1" dirty="0"/>
              <a:t>θεωρία των </a:t>
            </a:r>
            <a:r>
              <a:rPr lang="el-GR" sz="3100" b="1" dirty="0" err="1"/>
              <a:t>Αντικειμενοτρόπων</a:t>
            </a:r>
            <a:r>
              <a:rPr lang="el-GR" sz="3100" b="1" dirty="0"/>
              <a:t> Σχέσεων (</a:t>
            </a:r>
            <a:r>
              <a:rPr lang="en-US" sz="3100" b="1" dirty="0" err="1"/>
              <a:t>Kohut</a:t>
            </a:r>
            <a:r>
              <a:rPr lang="el-GR" sz="3100" b="1" dirty="0"/>
              <a:t> &amp; </a:t>
            </a:r>
            <a:r>
              <a:rPr lang="en-US" sz="3100" b="1" dirty="0" err="1" smtClean="0"/>
              <a:t>Kernberg</a:t>
            </a:r>
            <a:endParaRPr lang="el-GR" sz="3100" dirty="0"/>
          </a:p>
        </p:txBody>
      </p:sp>
      <p:sp>
        <p:nvSpPr>
          <p:cNvPr id="7" name="Θέση περιεχομένου 6"/>
          <p:cNvSpPr>
            <a:spLocks noGrp="1"/>
          </p:cNvSpPr>
          <p:nvPr>
            <p:ph idx="1"/>
          </p:nvPr>
        </p:nvSpPr>
        <p:spPr>
          <a:xfrm>
            <a:off x="926123" y="1230924"/>
            <a:ext cx="10515600" cy="4519246"/>
          </a:xfrm>
        </p:spPr>
        <p:txBody>
          <a:bodyPr/>
          <a:lstStyle/>
          <a:p>
            <a:r>
              <a:rPr lang="el-GR" dirty="0" smtClean="0"/>
              <a:t>ασχολείται </a:t>
            </a:r>
            <a:r>
              <a:rPr lang="el-GR" dirty="0"/>
              <a:t>με τον τρόπο που τα </a:t>
            </a:r>
            <a:r>
              <a:rPr lang="el-GR" dirty="0" err="1"/>
              <a:t>παιδια</a:t>
            </a:r>
            <a:r>
              <a:rPr lang="el-GR" dirty="0"/>
              <a:t> </a:t>
            </a:r>
            <a:r>
              <a:rPr lang="el-GR" dirty="0" err="1"/>
              <a:t>εσωτερικοποιούν</a:t>
            </a:r>
            <a:r>
              <a:rPr lang="el-GR" dirty="0"/>
              <a:t> μέσω </a:t>
            </a:r>
            <a:r>
              <a:rPr lang="el-GR" b="1" dirty="0" err="1"/>
              <a:t>ενδοβολής</a:t>
            </a:r>
            <a:r>
              <a:rPr lang="el-GR" b="1" dirty="0"/>
              <a:t> </a:t>
            </a:r>
            <a:r>
              <a:rPr lang="el-GR" dirty="0"/>
              <a:t>τις αξίες και τις εικόνες των σημαντικών άλλων και κυρίως τον γονέων, επικεντρώνεται στον τρόπο με τον οποίο τα παιδιά ταυτίζονται με άτομα με τα οποία έχουν δυνατή συναισθηματική προσκόλληση. Οι </a:t>
            </a:r>
            <a:r>
              <a:rPr lang="el-GR" b="1" dirty="0" err="1"/>
              <a:t>εσωτερικοποιημένες</a:t>
            </a:r>
            <a:r>
              <a:rPr lang="el-GR" b="1" dirty="0"/>
              <a:t> αναπαραστάσεις </a:t>
            </a:r>
            <a:r>
              <a:rPr lang="el-GR" dirty="0"/>
              <a:t>ή τα </a:t>
            </a:r>
            <a:r>
              <a:rPr lang="el-GR" dirty="0" err="1"/>
              <a:t>εσωτερικοποιημένα</a:t>
            </a:r>
            <a:r>
              <a:rPr lang="el-GR" dirty="0"/>
              <a:t> αντικείμενα γίνονται μέρος του Εγώ του παιδιού και συγκρούονται με τις επιθυμίες, τους στόχους και τα ιδανικά του ατόμου καθώς αυτό ενηλικιώνεται.</a:t>
            </a:r>
          </a:p>
          <a:p>
            <a:endParaRPr lang="el-GR" dirty="0"/>
          </a:p>
        </p:txBody>
      </p:sp>
    </p:spTree>
    <p:extLst>
      <p:ext uri="{BB962C8B-B14F-4D97-AF65-F5344CB8AC3E}">
        <p14:creationId xmlns:p14="http://schemas.microsoft.com/office/powerpoint/2010/main" val="11377332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
                <a:lumOff val="94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Autofit/>
          </a:bodyPr>
          <a:lstStyle/>
          <a:p>
            <a:r>
              <a:rPr lang="el-GR" sz="3600" b="1" dirty="0"/>
              <a:t>Η </a:t>
            </a:r>
            <a:r>
              <a:rPr lang="el-GR" sz="3600" b="1" dirty="0" err="1"/>
              <a:t>Γνωσιακή</a:t>
            </a:r>
            <a:r>
              <a:rPr lang="el-GR" sz="3600" b="1" dirty="0"/>
              <a:t> – Συμπεριφοριστική Προσέγγιση </a:t>
            </a:r>
          </a:p>
        </p:txBody>
      </p:sp>
      <p:sp>
        <p:nvSpPr>
          <p:cNvPr id="7" name="Θέση περιεχομένου 6"/>
          <p:cNvSpPr>
            <a:spLocks noGrp="1"/>
          </p:cNvSpPr>
          <p:nvPr>
            <p:ph idx="1"/>
          </p:nvPr>
        </p:nvSpPr>
        <p:spPr>
          <a:xfrm>
            <a:off x="838200" y="1840865"/>
            <a:ext cx="10515600" cy="4351338"/>
          </a:xfrm>
        </p:spPr>
        <p:txBody>
          <a:bodyPr/>
          <a:lstStyle/>
          <a:p>
            <a:pPr marL="0" indent="0">
              <a:buNone/>
            </a:pPr>
            <a:r>
              <a:rPr lang="el-GR" dirty="0" smtClean="0"/>
              <a:t>εστιάζει </a:t>
            </a:r>
            <a:r>
              <a:rPr lang="el-GR" dirty="0"/>
              <a:t>στις </a:t>
            </a:r>
            <a:r>
              <a:rPr lang="el-GR" b="1" dirty="0" smtClean="0"/>
              <a:t>δυσλειτουργικές πεποιθήσεις </a:t>
            </a:r>
            <a:r>
              <a:rPr lang="el-GR" dirty="0" smtClean="0"/>
              <a:t>που </a:t>
            </a:r>
            <a:r>
              <a:rPr lang="el-GR" dirty="0"/>
              <a:t>διατηρεί το άτομο για </a:t>
            </a:r>
            <a:r>
              <a:rPr lang="el-GR" dirty="0" smtClean="0"/>
              <a:t>    τον </a:t>
            </a:r>
            <a:r>
              <a:rPr lang="el-GR" dirty="0"/>
              <a:t>κόσμο, τον εαυτό του και τους άλλους όπως</a:t>
            </a:r>
            <a:r>
              <a:rPr lang="el-GR" dirty="0" smtClean="0"/>
              <a:t>:</a:t>
            </a:r>
          </a:p>
          <a:p>
            <a:r>
              <a:rPr lang="el-GR" dirty="0" smtClean="0"/>
              <a:t> </a:t>
            </a:r>
            <a:r>
              <a:rPr lang="el-GR" dirty="0"/>
              <a:t>α) </a:t>
            </a:r>
            <a:r>
              <a:rPr lang="el-GR" b="1" dirty="0"/>
              <a:t>ο κόσμος είναι επικίνδυνος,</a:t>
            </a:r>
            <a:endParaRPr lang="el-GR" dirty="0"/>
          </a:p>
          <a:p>
            <a:r>
              <a:rPr lang="el-GR" dirty="0"/>
              <a:t>β) είμαι </a:t>
            </a:r>
            <a:r>
              <a:rPr lang="el-GR" b="1" dirty="0"/>
              <a:t>ευάλωτος και αδύναμος</a:t>
            </a:r>
            <a:r>
              <a:rPr lang="el-GR" dirty="0"/>
              <a:t>, </a:t>
            </a:r>
          </a:p>
          <a:p>
            <a:r>
              <a:rPr lang="el-GR" dirty="0"/>
              <a:t>γ) </a:t>
            </a:r>
            <a:r>
              <a:rPr lang="el-GR" b="1" dirty="0"/>
              <a:t>δεν είμαι αποδεκτός από τους άλλου</a:t>
            </a:r>
            <a:r>
              <a:rPr lang="el-GR" dirty="0"/>
              <a:t>ς. </a:t>
            </a:r>
          </a:p>
        </p:txBody>
      </p:sp>
    </p:spTree>
    <p:extLst>
      <p:ext uri="{BB962C8B-B14F-4D97-AF65-F5344CB8AC3E}">
        <p14:creationId xmlns:p14="http://schemas.microsoft.com/office/powerpoint/2010/main" val="35340317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RJ0003F1"/>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711450" y="2060575"/>
            <a:ext cx="6985000" cy="3455988"/>
          </a:xfrm>
          <a:noFill/>
        </p:spPr>
      </p:pic>
    </p:spTree>
    <p:extLst>
      <p:ext uri="{BB962C8B-B14F-4D97-AF65-F5344CB8AC3E}">
        <p14:creationId xmlns:p14="http://schemas.microsoft.com/office/powerpoint/2010/main" val="3387971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b="1" dirty="0"/>
              <a:t>Η γενετικοί παράγοντες</a:t>
            </a:r>
            <a:endParaRPr lang="el-GR" dirty="0"/>
          </a:p>
        </p:txBody>
      </p:sp>
      <p:sp>
        <p:nvSpPr>
          <p:cNvPr id="12" name="Θέση περιεχομένου 11"/>
          <p:cNvSpPr>
            <a:spLocks noGrp="1"/>
          </p:cNvSpPr>
          <p:nvPr>
            <p:ph sz="half" idx="1"/>
          </p:nvPr>
        </p:nvSpPr>
        <p:spPr/>
        <p:txBody>
          <a:bodyPr>
            <a:normAutofit fontScale="92500" lnSpcReduction="20000"/>
          </a:bodyPr>
          <a:lstStyle/>
          <a:p>
            <a:r>
              <a:rPr lang="el-GR" b="1" dirty="0"/>
              <a:t>συχνότερη σε μέλη της ίδιας οικογένειας</a:t>
            </a:r>
            <a:r>
              <a:rPr lang="el-GR" dirty="0"/>
              <a:t> </a:t>
            </a:r>
          </a:p>
          <a:p>
            <a:r>
              <a:rPr lang="el-GR" dirty="0"/>
              <a:t>η διάγνωση </a:t>
            </a:r>
            <a:r>
              <a:rPr lang="el-GR" b="1" dirty="0"/>
              <a:t>είναι 5 φορές πιο συχνή σε πρώτου βαθμού </a:t>
            </a:r>
            <a:r>
              <a:rPr lang="el-GR" b="1" dirty="0" smtClean="0"/>
              <a:t>συγγενείς </a:t>
            </a:r>
            <a:r>
              <a:rPr lang="el-GR" b="1" dirty="0"/>
              <a:t>ασθενών </a:t>
            </a:r>
            <a:endParaRPr lang="el-GR" dirty="0"/>
          </a:p>
        </p:txBody>
      </p:sp>
      <p:sp>
        <p:nvSpPr>
          <p:cNvPr id="13" name="Θέση περιεχομένου 12"/>
          <p:cNvSpPr>
            <a:spLocks noGrp="1"/>
          </p:cNvSpPr>
          <p:nvPr>
            <p:ph sz="half" idx="2"/>
          </p:nvPr>
        </p:nvSpPr>
        <p:spPr>
          <a:xfrm>
            <a:off x="6805246" y="1027906"/>
            <a:ext cx="5181600" cy="4351338"/>
          </a:xfrm>
        </p:spPr>
        <p:txBody>
          <a:bodyPr>
            <a:normAutofit fontScale="92500" lnSpcReduction="20000"/>
          </a:bodyPr>
          <a:lstStyle/>
          <a:p>
            <a:r>
              <a:rPr lang="el-GR" b="1" dirty="0"/>
              <a:t>Η δυσλειτουργία του μετωπιαίου λοβού</a:t>
            </a:r>
            <a:r>
              <a:rPr lang="el-GR" dirty="0"/>
              <a:t>, ο οποίος φαίνεται να ελέγχει την </a:t>
            </a:r>
            <a:r>
              <a:rPr lang="el-GR" b="1" dirty="0"/>
              <a:t>παρορμητική συμπεριφορ</a:t>
            </a:r>
            <a:r>
              <a:rPr lang="el-GR" dirty="0"/>
              <a:t>ά, έχει επίσης ενοχοποιηθεί για την </a:t>
            </a:r>
            <a:r>
              <a:rPr lang="el-GR" dirty="0" err="1"/>
              <a:t>αιτιοπαθογένεια</a:t>
            </a:r>
            <a:r>
              <a:rPr lang="el-GR" dirty="0"/>
              <a:t> αυτής της διαταραχής.</a:t>
            </a:r>
          </a:p>
          <a:p>
            <a:r>
              <a:rPr lang="el-GR" dirty="0"/>
              <a:t> Ασθενείς με αυτή τη διαταραχή παρουσιάζουν πολύ </a:t>
            </a:r>
            <a:r>
              <a:rPr lang="el-GR" b="1" dirty="0"/>
              <a:t>χαμηλές επιδόσεις σε νευρολογικές δοκιμασίες της λειτουργίας του μετωπιαίου λοβού και έχουν χαμηλά επίπεδα γλυκόζης στους μετωπιαίους λοβούς </a:t>
            </a:r>
            <a:endParaRPr lang="el-GR" dirty="0"/>
          </a:p>
          <a:p>
            <a:endParaRPr lang="el-GR" dirty="0"/>
          </a:p>
        </p:txBody>
      </p:sp>
      <p:pic>
        <p:nvPicPr>
          <p:cNvPr id="14" name="Picture 2" descr="RJ0003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rot="10800000" flipV="1">
            <a:off x="3206307" y="3843354"/>
            <a:ext cx="2025791" cy="1680215"/>
          </a:xfrm>
          <a:prstGeom prst="rect">
            <a:avLst/>
          </a:prstGeom>
          <a:noFill/>
        </p:spPr>
      </p:pic>
    </p:spTree>
    <p:extLst>
      <p:ext uri="{BB962C8B-B14F-4D97-AF65-F5344CB8AC3E}">
        <p14:creationId xmlns:p14="http://schemas.microsoft.com/office/powerpoint/2010/main" val="1398337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200" b="1" dirty="0"/>
              <a:t>ΟΡΙΑΚΗ ΔΟΜΗ ΠΡΟΣΩΠΙΚΟΤΗΤΑΣ</a:t>
            </a:r>
            <a:r>
              <a:rPr lang="el-GR" b="1" dirty="0"/>
              <a:t/>
            </a:r>
            <a:br>
              <a:rPr lang="el-GR" b="1" dirty="0"/>
            </a:br>
            <a:endParaRPr lang="el-GR" b="1" dirty="0"/>
          </a:p>
        </p:txBody>
      </p:sp>
      <p:sp>
        <p:nvSpPr>
          <p:cNvPr id="3" name="Θέση περιεχομένου 2"/>
          <p:cNvSpPr>
            <a:spLocks noGrp="1"/>
          </p:cNvSpPr>
          <p:nvPr>
            <p:ph idx="1"/>
          </p:nvPr>
        </p:nvSpPr>
        <p:spPr/>
        <p:txBody>
          <a:bodyPr>
            <a:normAutofit fontScale="70000" lnSpcReduction="20000"/>
          </a:bodyPr>
          <a:lstStyle/>
          <a:p>
            <a:r>
              <a:rPr lang="el-GR" dirty="0"/>
              <a:t>ΟΡΙΑΚΗ ΔΟΜΗ ΠΡΟΣΩΠΙΚΟΤΗΤΑΣ</a:t>
            </a:r>
          </a:p>
          <a:p>
            <a:r>
              <a:rPr lang="el-GR" b="1" dirty="0" smtClean="0"/>
              <a:t>Τα </a:t>
            </a:r>
            <a:r>
              <a:rPr lang="el-GR" b="1" dirty="0"/>
              <a:t>διαγνωστικά κριτήρια του </a:t>
            </a:r>
            <a:r>
              <a:rPr lang="en-US" b="1" dirty="0" err="1"/>
              <a:t>Kernberg</a:t>
            </a:r>
            <a:r>
              <a:rPr lang="el-GR" b="1" dirty="0"/>
              <a:t>:</a:t>
            </a:r>
            <a:endParaRPr lang="el-GR" dirty="0"/>
          </a:p>
          <a:p>
            <a:pPr lvl="0"/>
            <a:r>
              <a:rPr lang="el-GR" dirty="0"/>
              <a:t>Έντονο χρονίζον </a:t>
            </a:r>
            <a:r>
              <a:rPr lang="el-GR" b="1" dirty="0"/>
              <a:t>Άγχος</a:t>
            </a:r>
            <a:r>
              <a:rPr lang="el-GR" dirty="0"/>
              <a:t> ως Αντίσταση </a:t>
            </a:r>
          </a:p>
          <a:p>
            <a:pPr lvl="0"/>
            <a:r>
              <a:rPr lang="el-GR" sz="3400" b="1" dirty="0"/>
              <a:t>Πολύμορφα</a:t>
            </a:r>
            <a:r>
              <a:rPr lang="el-GR" b="1" dirty="0"/>
              <a:t> νευρωσικά συμπτώματα </a:t>
            </a:r>
            <a:r>
              <a:rPr lang="el-GR" dirty="0"/>
              <a:t>(πολλαπλές Φοβίες ,ψυχαναγκαστική συμπτωματολογία, πολλαπλά αποσυνδετικά- </a:t>
            </a:r>
            <a:r>
              <a:rPr lang="el-GR" dirty="0" err="1"/>
              <a:t>μετατρεπτικά</a:t>
            </a:r>
            <a:r>
              <a:rPr lang="el-GR" dirty="0"/>
              <a:t> συμπτώματα , υποχονδρία, παρανοειδείς συμπεριφορές.</a:t>
            </a:r>
          </a:p>
          <a:p>
            <a:pPr lvl="0"/>
            <a:r>
              <a:rPr lang="el-GR" dirty="0"/>
              <a:t>Εκδηλώνουν </a:t>
            </a:r>
            <a:r>
              <a:rPr lang="el-GR" b="1" dirty="0"/>
              <a:t>Πολύμορφες διατροφικές τάσεις στην σεξουαλικότητα τους </a:t>
            </a:r>
            <a:endParaRPr lang="el-GR" dirty="0"/>
          </a:p>
          <a:p>
            <a:pPr lvl="0"/>
            <a:r>
              <a:rPr lang="el-GR" dirty="0"/>
              <a:t>Συχνά εμφανίζουν χαρακτηριστικά </a:t>
            </a:r>
            <a:r>
              <a:rPr lang="el-GR" b="1" dirty="0"/>
              <a:t> των κλασσικών προ-ψυχωτικών δομών προσωπικότητας </a:t>
            </a:r>
            <a:r>
              <a:rPr lang="el-GR" dirty="0"/>
              <a:t>( παρανοειδή, σχιζοειδής, </a:t>
            </a:r>
            <a:r>
              <a:rPr lang="el-GR" dirty="0" err="1"/>
              <a:t>υπομανιακή</a:t>
            </a:r>
            <a:r>
              <a:rPr lang="el-GR" dirty="0"/>
              <a:t>)</a:t>
            </a:r>
          </a:p>
          <a:p>
            <a:pPr lvl="0"/>
            <a:r>
              <a:rPr lang="el-GR" b="1" dirty="0"/>
              <a:t>Παρορμητική συμπεριφορά, τοξικομανία.</a:t>
            </a:r>
            <a:endParaRPr lang="el-GR" dirty="0"/>
          </a:p>
          <a:p>
            <a:pPr lvl="0"/>
            <a:r>
              <a:rPr lang="el-GR" dirty="0"/>
              <a:t>Συχνά εμφανίζουν </a:t>
            </a:r>
            <a:r>
              <a:rPr lang="el-GR" b="1" dirty="0"/>
              <a:t>βίαιες διαταραχές προσωπικότητας χαοτικού χαρακτήρα</a:t>
            </a:r>
            <a:r>
              <a:rPr lang="el-GR" dirty="0"/>
              <a:t> </a:t>
            </a:r>
            <a:r>
              <a:rPr lang="el-GR" b="1" dirty="0"/>
              <a:t>«</a:t>
            </a:r>
            <a:r>
              <a:rPr lang="en-US" b="1" dirty="0"/>
              <a:t>lower level</a:t>
            </a:r>
            <a:r>
              <a:rPr lang="el-GR" dirty="0"/>
              <a:t>» </a:t>
            </a:r>
            <a:r>
              <a:rPr lang="el-GR" dirty="0" err="1"/>
              <a:t>ψυχονηπιακή</a:t>
            </a:r>
            <a:r>
              <a:rPr lang="el-GR" dirty="0"/>
              <a:t>- </a:t>
            </a:r>
            <a:r>
              <a:rPr lang="el-GR" dirty="0" err="1"/>
              <a:t>οιστριονική</a:t>
            </a:r>
            <a:r>
              <a:rPr lang="el-GR" dirty="0"/>
              <a:t>,,ναρκισσιστική, καταθλιπτική –μαζοχιστική προσωπικότητα </a:t>
            </a:r>
          </a:p>
          <a:p>
            <a:r>
              <a:rPr lang="el-GR" dirty="0" smtClean="0"/>
              <a:t> </a:t>
            </a:r>
            <a:endParaRPr lang="el-GR" dirty="0"/>
          </a:p>
        </p:txBody>
      </p:sp>
      <p:sp>
        <p:nvSpPr>
          <p:cNvPr id="4" name="Θέση κειμένου 3"/>
          <p:cNvSpPr>
            <a:spLocks noGrp="1"/>
          </p:cNvSpPr>
          <p:nvPr>
            <p:ph type="body" sz="half" idx="4294967295"/>
          </p:nvPr>
        </p:nvSpPr>
        <p:spPr>
          <a:xfrm>
            <a:off x="0" y="1457325"/>
            <a:ext cx="4556125" cy="4664075"/>
          </a:xfrm>
        </p:spPr>
        <p:txBody>
          <a:bodyPr>
            <a:normAutofit/>
          </a:bodyPr>
          <a:lstStyle/>
          <a:p>
            <a:r>
              <a:rPr lang="el-GR" sz="1200" dirty="0" smtClean="0"/>
              <a:t>Ο</a:t>
            </a:r>
            <a:endParaRPr lang="el-GR" sz="1200" dirty="0"/>
          </a:p>
        </p:txBody>
      </p:sp>
    </p:spTree>
    <p:extLst>
      <p:ext uri="{BB962C8B-B14F-4D97-AF65-F5344CB8AC3E}">
        <p14:creationId xmlns:p14="http://schemas.microsoft.com/office/powerpoint/2010/main" val="3281488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Τίτλος 4"/>
          <p:cNvSpPr>
            <a:spLocks noGrp="1"/>
          </p:cNvSpPr>
          <p:nvPr>
            <p:ph type="title"/>
          </p:nvPr>
        </p:nvSpPr>
        <p:spPr>
          <a:xfrm>
            <a:off x="822960" y="319405"/>
            <a:ext cx="10515600" cy="1325563"/>
          </a:xfrm>
        </p:spPr>
        <p:txBody>
          <a:bodyPr>
            <a:normAutofit/>
          </a:bodyPr>
          <a:lstStyle/>
          <a:p>
            <a:r>
              <a:rPr lang="el-GR" sz="3200" dirty="0"/>
              <a:t>Σχετική με την </a:t>
            </a:r>
            <a:r>
              <a:rPr lang="el-GR" sz="3200" b="1" dirty="0"/>
              <a:t>παρορμητικότητα</a:t>
            </a:r>
            <a:r>
              <a:rPr lang="el-GR" sz="3200" dirty="0"/>
              <a:t> είναι και η </a:t>
            </a:r>
            <a:r>
              <a:rPr lang="el-GR" sz="3200" b="1" dirty="0" err="1"/>
              <a:t>σεροτονίνη</a:t>
            </a:r>
            <a:endParaRPr lang="el-GR" sz="3200" dirty="0"/>
          </a:p>
        </p:txBody>
      </p:sp>
      <p:sp>
        <p:nvSpPr>
          <p:cNvPr id="6" name="Θέση περιεχομένου 5"/>
          <p:cNvSpPr>
            <a:spLocks noGrp="1"/>
          </p:cNvSpPr>
          <p:nvPr>
            <p:ph idx="1"/>
          </p:nvPr>
        </p:nvSpPr>
        <p:spPr/>
        <p:txBody>
          <a:bodyPr/>
          <a:lstStyle/>
          <a:p>
            <a:pPr marL="0" indent="0">
              <a:buNone/>
            </a:pPr>
            <a:r>
              <a:rPr lang="el-GR" dirty="0" smtClean="0"/>
              <a:t>καθώς </a:t>
            </a:r>
            <a:r>
              <a:rPr lang="el-GR" dirty="0"/>
              <a:t>χαμηλά επίπεδα της φαίνεται να την επηρεάζουν, όπως φάνηκε από τα αποτελέσματα ερευνών που έγιναν σε ασθενείς οι οποίοι εντάχθηκαν σε φαρμακευτική αγωγή που </a:t>
            </a:r>
            <a:r>
              <a:rPr lang="el-GR" dirty="0" err="1"/>
              <a:t>περιελάμβανε</a:t>
            </a:r>
            <a:r>
              <a:rPr lang="el-GR" dirty="0"/>
              <a:t> </a:t>
            </a:r>
            <a:r>
              <a:rPr lang="el-GR" b="1" dirty="0"/>
              <a:t>αύξηση των επιπέδων</a:t>
            </a:r>
            <a:r>
              <a:rPr lang="el-GR" dirty="0"/>
              <a:t> </a:t>
            </a:r>
            <a:r>
              <a:rPr lang="el-GR" dirty="0" err="1"/>
              <a:t>σεροτονίνης</a:t>
            </a:r>
            <a:r>
              <a:rPr lang="el-GR" dirty="0"/>
              <a:t> με αποτέλεσμα την σημαντική </a:t>
            </a:r>
            <a:r>
              <a:rPr lang="el-GR" b="1" dirty="0"/>
              <a:t>μείωση στα επίπεδα θυμού τους</a:t>
            </a:r>
            <a:r>
              <a:rPr lang="el-GR" dirty="0"/>
              <a:t> </a:t>
            </a:r>
          </a:p>
          <a:p>
            <a:pPr marL="0" indent="0">
              <a:buNone/>
            </a:pPr>
            <a:endParaRPr lang="el-GR" dirty="0"/>
          </a:p>
        </p:txBody>
      </p:sp>
    </p:spTree>
    <p:extLst>
      <p:ext uri="{BB962C8B-B14F-4D97-AF65-F5344CB8AC3E}">
        <p14:creationId xmlns:p14="http://schemas.microsoft.com/office/powerpoint/2010/main" val="15262503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2541" name="Rectangle 13"/>
          <p:cNvSpPr>
            <a:spLocks noGrp="1" noChangeArrowheads="1"/>
          </p:cNvSpPr>
          <p:nvPr>
            <p:ph type="title"/>
          </p:nvPr>
        </p:nvSpPr>
        <p:spPr>
          <a:xfrm>
            <a:off x="2063750" y="333375"/>
            <a:ext cx="8229600" cy="503238"/>
          </a:xfrm>
          <a:solidFill>
            <a:srgbClr val="CAD3D4"/>
          </a:solidFill>
        </p:spPr>
        <p:txBody>
          <a:bodyPr/>
          <a:lstStyle/>
          <a:p>
            <a:r>
              <a:rPr lang="el-GR" altLang="el-GR" sz="1800"/>
              <a:t>ΘΕΡΑΠΕΥΤΙΚΕΣ ΙΔΙΑΙΤΕΡΟΤΗΤΕΣ</a:t>
            </a:r>
          </a:p>
        </p:txBody>
      </p:sp>
      <p:sp>
        <p:nvSpPr>
          <p:cNvPr id="22533" name="Rectangle 5"/>
          <p:cNvSpPr>
            <a:spLocks noGrp="1" noChangeArrowheads="1"/>
          </p:cNvSpPr>
          <p:nvPr>
            <p:ph type="body" sz="half" idx="1"/>
          </p:nvPr>
        </p:nvSpPr>
        <p:spPr>
          <a:xfrm>
            <a:off x="665018" y="981075"/>
            <a:ext cx="8603673" cy="5876925"/>
          </a:xfrm>
        </p:spPr>
        <p:txBody>
          <a:bodyPr>
            <a:normAutofit lnSpcReduction="10000"/>
          </a:bodyPr>
          <a:lstStyle/>
          <a:p>
            <a:pPr>
              <a:buFontTx/>
              <a:buNone/>
            </a:pPr>
            <a:endParaRPr lang="el-GR" altLang="el-GR" sz="900" b="1" u="sng" dirty="0"/>
          </a:p>
          <a:p>
            <a:r>
              <a:rPr lang="el-GR" altLang="el-GR" sz="1800" b="1" u="sng" dirty="0">
                <a:solidFill>
                  <a:srgbClr val="003399"/>
                </a:solidFill>
              </a:rPr>
              <a:t>Ο </a:t>
            </a:r>
            <a:r>
              <a:rPr lang="el-GR" altLang="el-GR" sz="1800" b="1" u="sng" dirty="0" err="1">
                <a:solidFill>
                  <a:srgbClr val="003399"/>
                </a:solidFill>
              </a:rPr>
              <a:t>Στ</a:t>
            </a:r>
            <a:r>
              <a:rPr lang="el-GR" altLang="el-GR" sz="1800" b="1" u="sng" dirty="0">
                <a:solidFill>
                  <a:srgbClr val="003399"/>
                </a:solidFill>
              </a:rPr>
              <a:t>. </a:t>
            </a:r>
            <a:r>
              <a:rPr lang="el-GR" altLang="el-GR" sz="1800" b="1" u="sng" dirty="0" err="1">
                <a:solidFill>
                  <a:srgbClr val="003399"/>
                </a:solidFill>
              </a:rPr>
              <a:t>Μέντζος</a:t>
            </a:r>
            <a:r>
              <a:rPr lang="el-GR" altLang="el-GR" sz="1800" b="1" u="sng" dirty="0">
                <a:solidFill>
                  <a:srgbClr val="003399"/>
                </a:solidFill>
              </a:rPr>
              <a:t> προτείνει μια ελαφρώς θετικά χρωματισμένη εξιδανικευμένη μεταβίβαση</a:t>
            </a:r>
            <a:r>
              <a:rPr lang="el-GR" altLang="el-GR" sz="1800" b="1" u="sng" dirty="0"/>
              <a:t>,</a:t>
            </a:r>
            <a:r>
              <a:rPr lang="el-GR" altLang="el-GR" sz="1800" b="1" dirty="0"/>
              <a:t> που βοηθά στο ξεπέρασμα των κρίσεων και στην ανάκτηση της  ναρκισσιστικής ομοιόστασης..</a:t>
            </a:r>
          </a:p>
          <a:p>
            <a:r>
              <a:rPr lang="el-GR" altLang="el-GR" sz="1800" b="1" dirty="0"/>
              <a:t>Όχι </a:t>
            </a:r>
            <a:r>
              <a:rPr lang="el-GR" altLang="el-GR" sz="1800" b="1" dirty="0" smtClean="0"/>
              <a:t> </a:t>
            </a:r>
            <a:r>
              <a:rPr lang="el-GR" altLang="el-GR" sz="1800" b="1" dirty="0" smtClean="0">
                <a:solidFill>
                  <a:srgbClr val="003399"/>
                </a:solidFill>
              </a:rPr>
              <a:t>«μόν</a:t>
            </a:r>
            <a:r>
              <a:rPr lang="el-GR" altLang="el-GR" sz="1800" b="1" u="sng" dirty="0" smtClean="0">
                <a:solidFill>
                  <a:srgbClr val="003399"/>
                </a:solidFill>
              </a:rPr>
              <a:t>ο </a:t>
            </a:r>
            <a:r>
              <a:rPr lang="el-GR" altLang="el-GR" sz="1800" b="1" u="sng" dirty="0">
                <a:solidFill>
                  <a:srgbClr val="003399"/>
                </a:solidFill>
              </a:rPr>
              <a:t>μέσα από τη λάμψη στα μάτια της μητέρας» (</a:t>
            </a:r>
            <a:r>
              <a:rPr lang="de-DE" altLang="el-GR" sz="1800" b="1" u="sng" dirty="0" err="1">
                <a:solidFill>
                  <a:srgbClr val="003399"/>
                </a:solidFill>
              </a:rPr>
              <a:t>Kohut</a:t>
            </a:r>
            <a:r>
              <a:rPr lang="el-GR" altLang="el-GR" sz="1800" b="1" u="sng" dirty="0">
                <a:solidFill>
                  <a:srgbClr val="003399"/>
                </a:solidFill>
              </a:rPr>
              <a:t>) ,</a:t>
            </a:r>
            <a:r>
              <a:rPr lang="el-GR" altLang="el-GR" sz="1800" b="1" dirty="0">
                <a:solidFill>
                  <a:srgbClr val="003399"/>
                </a:solidFill>
              </a:rPr>
              <a:t>αλλά και </a:t>
            </a:r>
            <a:r>
              <a:rPr lang="el-GR" altLang="el-GR" sz="1800" b="1" u="sng" dirty="0">
                <a:solidFill>
                  <a:srgbClr val="003399"/>
                </a:solidFill>
              </a:rPr>
              <a:t>μέσα </a:t>
            </a:r>
            <a:r>
              <a:rPr lang="el-GR" altLang="el-GR" sz="1800" b="1" u="sng" dirty="0" smtClean="0">
                <a:solidFill>
                  <a:srgbClr val="003399"/>
                </a:solidFill>
              </a:rPr>
              <a:t>από </a:t>
            </a:r>
            <a:r>
              <a:rPr lang="el-GR" altLang="el-GR" sz="1800" b="1" u="sng" dirty="0">
                <a:solidFill>
                  <a:srgbClr val="003399"/>
                </a:solidFill>
              </a:rPr>
              <a:t>τη θεραπευτική μάτια  ο ασθενής θα μπορέσει να </a:t>
            </a:r>
            <a:r>
              <a:rPr lang="el-GR" altLang="el-GR" sz="1800" b="1" u="sng" dirty="0" err="1">
                <a:solidFill>
                  <a:srgbClr val="003399"/>
                </a:solidFill>
              </a:rPr>
              <a:t>ενδοβάλει</a:t>
            </a:r>
            <a:r>
              <a:rPr lang="el-GR" altLang="el-GR" sz="1800" b="1" u="sng" dirty="0">
                <a:solidFill>
                  <a:srgbClr val="003399"/>
                </a:solidFill>
              </a:rPr>
              <a:t> αρκετά καλά αντικείμενα και να διαμόρφωση ένα ώριμο  αντικειμενικό υπερεγώ, συνεργικό με τον Ιδεατό-Εαυτό.</a:t>
            </a:r>
            <a:endParaRPr lang="el-GR" altLang="el-GR" sz="1800" b="1" dirty="0">
              <a:solidFill>
                <a:srgbClr val="003399"/>
              </a:solidFill>
            </a:endParaRPr>
          </a:p>
          <a:p>
            <a:r>
              <a:rPr lang="el-GR" altLang="el-GR" sz="1800" b="1" dirty="0"/>
              <a:t>Στη  ψύχωση όμως ο </a:t>
            </a:r>
            <a:r>
              <a:rPr lang="el-GR" altLang="el-GR" sz="1800" b="1" u="sng" dirty="0"/>
              <a:t>κόσμος των συμβόλων καταρρέει</a:t>
            </a:r>
            <a:r>
              <a:rPr lang="el-GR" altLang="el-GR" sz="1800" b="1" dirty="0"/>
              <a:t> , το παραλήρημα είναι </a:t>
            </a:r>
            <a:r>
              <a:rPr lang="el-GR" altLang="el-GR" sz="1800" b="1" dirty="0" err="1"/>
              <a:t>ασυμβολικό</a:t>
            </a:r>
            <a:r>
              <a:rPr lang="el-GR" altLang="el-GR" sz="1800" b="1" dirty="0"/>
              <a:t> σύμφωνα με τον </a:t>
            </a:r>
            <a:r>
              <a:rPr lang="de-DE" altLang="el-GR" sz="1800" b="1" dirty="0"/>
              <a:t>Benedetti</a:t>
            </a:r>
            <a:r>
              <a:rPr lang="el-GR" altLang="el-GR" sz="1800" b="1" dirty="0"/>
              <a:t>. </a:t>
            </a:r>
            <a:r>
              <a:rPr lang="de-DE" altLang="el-GR" sz="1800" b="1" dirty="0"/>
              <a:t>O</a:t>
            </a:r>
            <a:r>
              <a:rPr lang="el-GR" altLang="el-GR" sz="1800" b="1" dirty="0"/>
              <a:t> θεραπευτής καλείτε να </a:t>
            </a:r>
            <a:r>
              <a:rPr lang="el-GR" altLang="el-GR" sz="1800" b="1" u="sng" dirty="0" smtClean="0"/>
              <a:t>ε</a:t>
            </a:r>
            <a:r>
              <a:rPr lang="el-GR" altLang="el-GR" sz="1800" b="1" dirty="0" smtClean="0"/>
              <a:t> </a:t>
            </a:r>
            <a:r>
              <a:rPr lang="el-GR" altLang="el-GR" sz="1800" b="1" dirty="0"/>
              <a:t>σχέσης να </a:t>
            </a:r>
            <a:r>
              <a:rPr lang="el-GR" altLang="el-GR" sz="1800" b="1" u="sng" dirty="0"/>
              <a:t>εκπολιτίσει το αρχαϊκό πρωτόγονο Υπέρ-Εγώ του καταθλιπτικού</a:t>
            </a:r>
            <a:r>
              <a:rPr lang="el-GR" altLang="el-GR" sz="1800" b="1" dirty="0"/>
              <a:t> ασθενή. </a:t>
            </a:r>
          </a:p>
          <a:p>
            <a:r>
              <a:rPr lang="el-GR" altLang="el-GR" sz="1800" b="1" dirty="0"/>
              <a:t>Στη Κατάθλιψη κάθε προσπάθεια προσαρμογής στη πραγματικότητα συναντά </a:t>
            </a:r>
            <a:r>
              <a:rPr lang="el-GR" altLang="el-GR" sz="1800" b="1" u="sng" dirty="0">
                <a:solidFill>
                  <a:srgbClr val="003399"/>
                </a:solidFill>
              </a:rPr>
              <a:t>ισχυρές αντιστάσεις</a:t>
            </a:r>
            <a:r>
              <a:rPr lang="el-GR" altLang="el-GR" sz="1800" b="1" dirty="0"/>
              <a:t>. Ο ασθενής  αρνείται κάθε αλλαγή κάθε ανάπτυξη και αναπτύσσει ισχυρές αντιστάσεις</a:t>
            </a:r>
            <a:r>
              <a:rPr lang="en-US" altLang="el-GR" sz="1800" b="1" dirty="0"/>
              <a:t>,</a:t>
            </a:r>
            <a:r>
              <a:rPr lang="el-GR" altLang="el-GR" sz="1800" b="1" dirty="0"/>
              <a:t> όπως και συχνά βίαιες αρνητικές μεταβιβαστικές </a:t>
            </a:r>
            <a:r>
              <a:rPr lang="el-GR" altLang="el-GR" sz="1800" b="1" dirty="0" err="1">
                <a:solidFill>
                  <a:srgbClr val="003399"/>
                </a:solidFill>
              </a:rPr>
              <a:t>εκδραματίσει</a:t>
            </a:r>
            <a:r>
              <a:rPr lang="el-GR" altLang="el-GR" sz="1800" b="1" dirty="0" err="1"/>
              <a:t>ς</a:t>
            </a:r>
            <a:r>
              <a:rPr lang="el-GR" altLang="el-GR" sz="1800" b="1" dirty="0"/>
              <a:t>.</a:t>
            </a:r>
          </a:p>
          <a:p>
            <a:r>
              <a:rPr lang="el-GR" altLang="el-GR" sz="1800" b="1" u="sng" dirty="0"/>
              <a:t>Μια παθητική και </a:t>
            </a:r>
            <a:r>
              <a:rPr lang="el-GR" altLang="el-GR" sz="1800" b="1" u="sng" dirty="0" err="1"/>
              <a:t>σαδο</a:t>
            </a:r>
            <a:r>
              <a:rPr lang="el-GR" altLang="el-GR" sz="1800" b="1" u="sng" dirty="0"/>
              <a:t>-μαζοχιστική ροπή συσχετίζεται άμεσα με τις δυσκολίες στη σκέψη και στη </a:t>
            </a:r>
            <a:r>
              <a:rPr lang="el-GR" altLang="el-GR" sz="1800" b="1" u="sng" dirty="0" err="1"/>
              <a:t>συμβολοποίηση</a:t>
            </a:r>
            <a:r>
              <a:rPr lang="el-GR" altLang="el-GR" sz="1800" b="1" u="sng" dirty="0"/>
              <a:t> σύμφωνα με τον </a:t>
            </a:r>
            <a:r>
              <a:rPr lang="en-GB" altLang="el-GR" sz="1800" b="1" u="sng" dirty="0"/>
              <a:t>Tay</a:t>
            </a:r>
            <a:r>
              <a:rPr lang="en-US" altLang="el-GR" sz="1800" b="1" u="sng" dirty="0"/>
              <a:t>l</a:t>
            </a:r>
            <a:r>
              <a:rPr lang="en-GB" altLang="el-GR" sz="1800" b="1" u="sng" dirty="0"/>
              <a:t>or</a:t>
            </a:r>
            <a:r>
              <a:rPr lang="el-GR" altLang="el-GR" sz="1800" b="1" u="sng" dirty="0"/>
              <a:t> </a:t>
            </a:r>
            <a:r>
              <a:rPr lang="el-GR" altLang="el-GR" sz="1800" b="1" u="sng" dirty="0" smtClean="0"/>
              <a:t>2υ005.</a:t>
            </a:r>
            <a:r>
              <a:rPr lang="el-GR" altLang="el-GR" sz="1800" b="1" dirty="0" smtClean="0"/>
              <a:t>Αυτή </a:t>
            </a:r>
            <a:r>
              <a:rPr lang="el-GR" altLang="el-GR" sz="1800" b="1" dirty="0"/>
              <a:t>προέρχεται από προβλήματα, που προέκυψαν κατά το χωρισμό του </a:t>
            </a:r>
            <a:r>
              <a:rPr lang="el-GR" altLang="el-GR" sz="1800" b="1" dirty="0" err="1"/>
              <a:t>Ευατού</a:t>
            </a:r>
            <a:r>
              <a:rPr lang="el-GR" altLang="el-GR" sz="1800" b="1" dirty="0"/>
              <a:t> από το </a:t>
            </a:r>
            <a:r>
              <a:rPr lang="el-GR" altLang="el-GR" sz="1800" b="1" dirty="0" smtClean="0"/>
              <a:t>Αντικείμενο </a:t>
            </a:r>
            <a:r>
              <a:rPr lang="el-GR" altLang="el-GR" sz="1800" b="1" dirty="0"/>
              <a:t>τα οποία συγχρόνως και τα επιτείνει.</a:t>
            </a:r>
          </a:p>
          <a:p>
            <a:r>
              <a:rPr lang="el-GR" altLang="el-GR" sz="1800" b="1" u="sng" dirty="0">
                <a:solidFill>
                  <a:srgbClr val="003399"/>
                </a:solidFill>
              </a:rPr>
              <a:t>Μετά από μια σημαντική επιτυχία καταθλιπτικά επεισόδια η αυτοκαταστροφικές ενέργειες δεν είναι σπάνιες (</a:t>
            </a:r>
            <a:r>
              <a:rPr lang="el-GR" altLang="el-GR" sz="1800" b="1" u="sng" dirty="0" err="1">
                <a:solidFill>
                  <a:srgbClr val="003399"/>
                </a:solidFill>
              </a:rPr>
              <a:t>Μέντζος</a:t>
            </a:r>
            <a:r>
              <a:rPr lang="el-GR" altLang="el-GR" sz="1800" b="1" u="sng" dirty="0">
                <a:solidFill>
                  <a:srgbClr val="003399"/>
                </a:solidFill>
              </a:rPr>
              <a:t> 1991,</a:t>
            </a:r>
            <a:r>
              <a:rPr lang="en-GB" altLang="el-GR" sz="1800" b="1" u="sng" dirty="0">
                <a:solidFill>
                  <a:srgbClr val="003399"/>
                </a:solidFill>
              </a:rPr>
              <a:t>Tay</a:t>
            </a:r>
            <a:r>
              <a:rPr lang="en-US" altLang="el-GR" sz="1800" b="1" u="sng" dirty="0">
                <a:solidFill>
                  <a:srgbClr val="003399"/>
                </a:solidFill>
              </a:rPr>
              <a:t>l</a:t>
            </a:r>
            <a:r>
              <a:rPr lang="en-GB" altLang="el-GR" sz="1800" b="1" u="sng" dirty="0">
                <a:solidFill>
                  <a:srgbClr val="003399"/>
                </a:solidFill>
              </a:rPr>
              <a:t>or</a:t>
            </a:r>
            <a:r>
              <a:rPr lang="el-GR" altLang="el-GR" sz="1800" b="1" u="sng" dirty="0">
                <a:solidFill>
                  <a:srgbClr val="003399"/>
                </a:solidFill>
              </a:rPr>
              <a:t> 2005).</a:t>
            </a:r>
            <a:r>
              <a:rPr lang="el-GR" altLang="el-GR" sz="1800" u="sng" dirty="0">
                <a:solidFill>
                  <a:srgbClr val="003399"/>
                </a:solidFill>
              </a:rPr>
              <a:t> </a:t>
            </a:r>
          </a:p>
        </p:txBody>
      </p:sp>
      <p:pic>
        <p:nvPicPr>
          <p:cNvPr id="22540" name="Picture 12" descr="2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9434945" y="2276476"/>
            <a:ext cx="2182091" cy="377666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xtLst/>
        </p:spPr>
      </p:pic>
    </p:spTree>
    <p:extLst>
      <p:ext uri="{BB962C8B-B14F-4D97-AF65-F5344CB8AC3E}">
        <p14:creationId xmlns:p14="http://schemas.microsoft.com/office/powerpoint/2010/main" val="578847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1509" name="Rectangle 5"/>
          <p:cNvSpPr>
            <a:spLocks noGrp="1" noChangeArrowheads="1"/>
          </p:cNvSpPr>
          <p:nvPr>
            <p:ph type="title"/>
          </p:nvPr>
        </p:nvSpPr>
        <p:spPr>
          <a:xfrm>
            <a:off x="1847850" y="188913"/>
            <a:ext cx="8229600" cy="576262"/>
          </a:xfrm>
        </p:spPr>
        <p:txBody>
          <a:bodyPr/>
          <a:lstStyle/>
          <a:p>
            <a:r>
              <a:rPr lang="el-GR" altLang="el-GR" sz="3200" b="1">
                <a:solidFill>
                  <a:srgbClr val="003399"/>
                </a:solidFill>
              </a:rPr>
              <a:t>τύποι συνεδριών</a:t>
            </a:r>
            <a:endParaRPr lang="el-GR" altLang="el-GR" sz="3200" b="1"/>
          </a:p>
        </p:txBody>
      </p:sp>
      <p:sp>
        <p:nvSpPr>
          <p:cNvPr id="21507" name="Rectangle 3"/>
          <p:cNvSpPr>
            <a:spLocks noGrp="1" noChangeArrowheads="1"/>
          </p:cNvSpPr>
          <p:nvPr>
            <p:ph type="body" sz="half" idx="1"/>
          </p:nvPr>
        </p:nvSpPr>
        <p:spPr>
          <a:xfrm>
            <a:off x="561109" y="765175"/>
            <a:ext cx="8354580" cy="5448589"/>
          </a:xfrm>
          <a:solidFill>
            <a:schemeClr val="bg1"/>
          </a:solidFill>
          <a:ln w="38100">
            <a:solidFill>
              <a:srgbClr val="003399"/>
            </a:solidFill>
            <a:miter lim="800000"/>
            <a:headEnd/>
            <a:tailEnd/>
          </a:ln>
        </p:spPr>
        <p:txBody>
          <a:bodyPr>
            <a:noAutofit/>
          </a:bodyPr>
          <a:lstStyle/>
          <a:p>
            <a:endParaRPr lang="el-GR" altLang="el-GR" sz="1800" b="1" dirty="0"/>
          </a:p>
          <a:p>
            <a:r>
              <a:rPr lang="el-GR" altLang="el-GR" sz="2000" b="1" dirty="0"/>
              <a:t>Ο </a:t>
            </a:r>
            <a:r>
              <a:rPr lang="el-GR" altLang="el-GR" sz="2000" b="1" dirty="0" err="1"/>
              <a:t>Μέντζος</a:t>
            </a:r>
            <a:r>
              <a:rPr lang="el-GR" altLang="el-GR" sz="2000" b="1" dirty="0"/>
              <a:t> προτείνει </a:t>
            </a:r>
            <a:r>
              <a:rPr lang="el-GR" altLang="el-GR" sz="2000" b="1" dirty="0">
                <a:solidFill>
                  <a:srgbClr val="003399"/>
                </a:solidFill>
              </a:rPr>
              <a:t>3 τύπους συνεδριών </a:t>
            </a:r>
            <a:r>
              <a:rPr lang="en-US" altLang="el-GR" sz="2000" b="1" dirty="0">
                <a:solidFill>
                  <a:srgbClr val="003399"/>
                </a:solidFill>
              </a:rPr>
              <a:t>(</a:t>
            </a:r>
            <a:r>
              <a:rPr lang="el-GR" altLang="el-GR" sz="2000" b="1" dirty="0">
                <a:solidFill>
                  <a:srgbClr val="003399"/>
                </a:solidFill>
              </a:rPr>
              <a:t>Α,</a:t>
            </a:r>
            <a:r>
              <a:rPr lang="de-DE" altLang="el-GR" sz="2000" b="1" dirty="0">
                <a:solidFill>
                  <a:srgbClr val="003399"/>
                </a:solidFill>
              </a:rPr>
              <a:t>B</a:t>
            </a:r>
            <a:r>
              <a:rPr lang="el-GR" altLang="el-GR" sz="2000" b="1" dirty="0">
                <a:solidFill>
                  <a:srgbClr val="003399"/>
                </a:solidFill>
              </a:rPr>
              <a:t>,</a:t>
            </a:r>
            <a:r>
              <a:rPr lang="de-DE" altLang="el-GR" sz="2000" b="1" dirty="0">
                <a:solidFill>
                  <a:srgbClr val="003399"/>
                </a:solidFill>
              </a:rPr>
              <a:t>C</a:t>
            </a:r>
            <a:r>
              <a:rPr lang="el-GR" altLang="el-GR" sz="2000" b="1" dirty="0">
                <a:solidFill>
                  <a:srgbClr val="003399"/>
                </a:solidFill>
              </a:rPr>
              <a:t>):</a:t>
            </a:r>
            <a:r>
              <a:rPr lang="el-GR" altLang="el-GR" sz="2000" b="1" dirty="0"/>
              <a:t>  Στις συνεδρίες τύπου </a:t>
            </a:r>
            <a:r>
              <a:rPr lang="el-GR" altLang="el-GR" sz="2000" b="1" dirty="0">
                <a:solidFill>
                  <a:srgbClr val="003399"/>
                </a:solidFill>
              </a:rPr>
              <a:t>Α </a:t>
            </a:r>
            <a:r>
              <a:rPr lang="el-GR" altLang="el-GR" sz="2000" b="1" dirty="0"/>
              <a:t>προτείνει </a:t>
            </a:r>
            <a:r>
              <a:rPr lang="el-GR" altLang="el-GR" sz="2000" b="1" u="sng" dirty="0"/>
              <a:t>ανά 2-3 εβδομάδες θεραπευτικές </a:t>
            </a:r>
            <a:r>
              <a:rPr lang="el-GR" altLang="el-GR" sz="2000" b="1" u="sng" dirty="0" smtClean="0"/>
              <a:t>συναντήσεις </a:t>
            </a:r>
            <a:r>
              <a:rPr lang="el-GR" altLang="el-GR" sz="2000" b="1" u="sng" dirty="0"/>
              <a:t>διάρκειας 20-30</a:t>
            </a:r>
            <a:r>
              <a:rPr lang="el-GR" altLang="el-GR" sz="2000" b="1" dirty="0"/>
              <a:t>, όπου επιτυγχάνετε μια θετική και </a:t>
            </a:r>
            <a:r>
              <a:rPr lang="el-GR" altLang="el-GR" sz="2000" b="1" dirty="0">
                <a:solidFill>
                  <a:srgbClr val="003399"/>
                </a:solidFill>
              </a:rPr>
              <a:t>ελαφρά εξιδανικευμένη Μεταβίβαση</a:t>
            </a:r>
            <a:r>
              <a:rPr lang="el-GR" altLang="el-GR" sz="2000" b="1" dirty="0"/>
              <a:t>. Ο ίδιος  πιστεύει ,ότι </a:t>
            </a:r>
            <a:r>
              <a:rPr lang="el-GR" altLang="el-GR" sz="2000" b="1" u="sng" dirty="0"/>
              <a:t>εξέλιξη της θεραπείας εξαρτάται κυρίως από τη θεραπευτική στάση ως «</a:t>
            </a:r>
            <a:r>
              <a:rPr lang="el-GR" altLang="el-GR" sz="2000" b="1" u="sng" dirty="0">
                <a:solidFill>
                  <a:srgbClr val="003399"/>
                </a:solidFill>
              </a:rPr>
              <a:t>πρότυπο</a:t>
            </a:r>
            <a:r>
              <a:rPr lang="el-GR" altLang="el-GR" sz="2000" b="1" u="sng" dirty="0"/>
              <a:t>», </a:t>
            </a:r>
            <a:r>
              <a:rPr lang="el-GR" altLang="el-GR" sz="2000" b="1" u="sng" dirty="0" err="1"/>
              <a:t>δηλ</a:t>
            </a:r>
            <a:r>
              <a:rPr lang="el-GR" altLang="el-GR" sz="2000" b="1" u="sng" dirty="0"/>
              <a:t> σταθερή , επιβεβαιωτική αλλά και σχετικά απόμακρη και όχι από τις υποστηρικτικές ερμηνείες</a:t>
            </a:r>
            <a:r>
              <a:rPr lang="el-GR" altLang="el-GR" sz="2000" b="1" dirty="0"/>
              <a:t>.</a:t>
            </a:r>
          </a:p>
          <a:p>
            <a:r>
              <a:rPr lang="el-GR" altLang="el-GR" sz="2000" b="1" dirty="0"/>
              <a:t>Όπως ομολογεί μια ασθενής σε ανάλυση </a:t>
            </a:r>
            <a:r>
              <a:rPr lang="el-GR" altLang="el-GR" sz="2000" b="1" dirty="0">
                <a:solidFill>
                  <a:srgbClr val="003399"/>
                </a:solidFill>
              </a:rPr>
              <a:t>«Η</a:t>
            </a:r>
            <a:r>
              <a:rPr lang="el-GR" altLang="el-GR" sz="2000" b="1" dirty="0"/>
              <a:t> </a:t>
            </a:r>
            <a:r>
              <a:rPr lang="el-GR" altLang="el-GR" sz="2000" b="1" i="1" dirty="0">
                <a:solidFill>
                  <a:srgbClr val="003399"/>
                </a:solidFill>
              </a:rPr>
              <a:t>απόλυτη συχνότητα, η τακτικότητα των συνεδρίων  και η αξιοπιστία ήταν σωτήριες για μένα …»(</a:t>
            </a:r>
            <a:r>
              <a:rPr lang="el-GR" altLang="el-GR" sz="2000" b="1" dirty="0"/>
              <a:t> </a:t>
            </a:r>
            <a:r>
              <a:rPr lang="de-DE" altLang="el-GR" sz="2000" b="1" dirty="0"/>
              <a:t>M</a:t>
            </a:r>
            <a:r>
              <a:rPr lang="el-GR" altLang="el-GR" sz="2000" b="1" dirty="0"/>
              <a:t>. </a:t>
            </a:r>
            <a:r>
              <a:rPr lang="de-DE" altLang="el-GR" sz="2000" b="1" dirty="0" err="1"/>
              <a:t>Leuyinger</a:t>
            </a:r>
            <a:r>
              <a:rPr lang="el-GR" altLang="el-GR" sz="2000" b="1" dirty="0"/>
              <a:t>-</a:t>
            </a:r>
            <a:r>
              <a:rPr lang="de-DE" altLang="el-GR" sz="2000" b="1" dirty="0" err="1"/>
              <a:t>Bohleber</a:t>
            </a:r>
            <a:r>
              <a:rPr lang="el-GR" altLang="el-GR" sz="2000" b="1" dirty="0"/>
              <a:t>, 2005) </a:t>
            </a:r>
          </a:p>
          <a:p>
            <a:r>
              <a:rPr lang="el-GR" altLang="el-GR" sz="2000" b="1" dirty="0"/>
              <a:t>Στις συνεδρίες τύπου </a:t>
            </a:r>
            <a:r>
              <a:rPr lang="el-GR" altLang="el-GR" sz="2000" b="1" dirty="0">
                <a:solidFill>
                  <a:srgbClr val="003399"/>
                </a:solidFill>
              </a:rPr>
              <a:t>Β</a:t>
            </a:r>
            <a:r>
              <a:rPr lang="el-GR" altLang="el-GR" sz="2000" b="1" dirty="0"/>
              <a:t> μια φορά εβδομαδιαίως επικεντρώνεται </a:t>
            </a:r>
            <a:r>
              <a:rPr lang="el-GR" altLang="el-GR" sz="2000" b="1" u="sng" dirty="0"/>
              <a:t>κυρίως σε παρόντα προβλήματα</a:t>
            </a:r>
            <a:r>
              <a:rPr lang="el-GR" altLang="el-GR" sz="2000" b="1" dirty="0"/>
              <a:t> και λιγότερο στην ερμηνεία της μεταβίβασης, όπως και ο </a:t>
            </a:r>
            <a:r>
              <a:rPr lang="de-DE" altLang="el-GR" sz="2000" b="1" dirty="0" err="1"/>
              <a:t>Arieti</a:t>
            </a:r>
            <a:r>
              <a:rPr lang="el-GR" altLang="el-GR" sz="2000" b="1" dirty="0"/>
              <a:t> ( 1983) εν αντιθέσει με τις συνεδρίες τύπου </a:t>
            </a:r>
            <a:r>
              <a:rPr lang="en-US" altLang="el-GR" sz="2000" b="1" dirty="0"/>
              <a:t>C</a:t>
            </a:r>
            <a:r>
              <a:rPr lang="el-GR" altLang="el-GR" sz="2000" b="1" dirty="0"/>
              <a:t>. </a:t>
            </a:r>
          </a:p>
          <a:p>
            <a:r>
              <a:rPr lang="el-GR" altLang="el-GR" sz="2000" b="1" dirty="0"/>
              <a:t>Οι συνεδρίες τύπου </a:t>
            </a:r>
            <a:r>
              <a:rPr lang="en-US" altLang="el-GR" sz="2000" b="1" dirty="0">
                <a:solidFill>
                  <a:srgbClr val="003399"/>
                </a:solidFill>
              </a:rPr>
              <a:t>C </a:t>
            </a:r>
            <a:r>
              <a:rPr lang="el-GR" altLang="el-GR" sz="2000" b="1" dirty="0"/>
              <a:t>ακολουθούν τους κανόνες της ψυχανάλυσης και στηρίζονται στην </a:t>
            </a:r>
            <a:r>
              <a:rPr lang="el-GR" altLang="el-GR" sz="2000" b="1" u="sng" dirty="0"/>
              <a:t>ερμηνεία της μεταβίβασης</a:t>
            </a:r>
            <a:r>
              <a:rPr lang="el-GR" altLang="el-GR" sz="2000" b="1" dirty="0"/>
              <a:t>.</a:t>
            </a:r>
          </a:p>
        </p:txBody>
      </p:sp>
      <p:pic>
        <p:nvPicPr>
          <p:cNvPr id="21508" name="Picture 4" descr="JEANNE-JAUNEPUL"/>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9393381" y="811068"/>
            <a:ext cx="2463945" cy="5111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548116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body" sz="half" idx="1"/>
          </p:nvPr>
        </p:nvSpPr>
        <p:spPr>
          <a:xfrm>
            <a:off x="852055" y="249382"/>
            <a:ext cx="5120095" cy="5962317"/>
          </a:xfrm>
        </p:spPr>
        <p:txBody>
          <a:bodyPr>
            <a:normAutofit lnSpcReduction="10000"/>
          </a:bodyPr>
          <a:lstStyle/>
          <a:p>
            <a:endParaRPr lang="el-GR" altLang="el-GR" sz="1600" b="1" dirty="0"/>
          </a:p>
          <a:p>
            <a:r>
              <a:rPr lang="el-GR" altLang="el-GR" sz="2400" b="1" dirty="0"/>
              <a:t>Η </a:t>
            </a:r>
            <a:r>
              <a:rPr lang="el-GR" altLang="el-GR" sz="2400" b="1" dirty="0" err="1"/>
              <a:t>επαναενεργοποίηση</a:t>
            </a:r>
            <a:r>
              <a:rPr lang="el-GR" altLang="el-GR" sz="2400" b="1" dirty="0"/>
              <a:t> και η διεργασία των πρωίμων διαταραχών </a:t>
            </a:r>
            <a:r>
              <a:rPr lang="el-GR" altLang="el-GR" sz="2400" b="1" dirty="0">
                <a:solidFill>
                  <a:srgbClr val="003399"/>
                </a:solidFill>
              </a:rPr>
              <a:t>«της αρνητικής μεταβίβαση</a:t>
            </a:r>
            <a:r>
              <a:rPr lang="el-GR" altLang="el-GR" sz="2400" b="1" dirty="0"/>
              <a:t>» </a:t>
            </a:r>
            <a:r>
              <a:rPr lang="el-GR" altLang="el-GR" sz="2400" b="1" dirty="0">
                <a:solidFill>
                  <a:srgbClr val="0000CC"/>
                </a:solidFill>
              </a:rPr>
              <a:t>και των </a:t>
            </a:r>
            <a:r>
              <a:rPr lang="el-GR" altLang="el-GR" sz="2400" b="1" dirty="0" err="1">
                <a:solidFill>
                  <a:srgbClr val="0000CC"/>
                </a:solidFill>
              </a:rPr>
              <a:t>αντικειμενοτρόπων</a:t>
            </a:r>
            <a:r>
              <a:rPr lang="el-GR" altLang="el-GR" sz="2400" b="1" dirty="0">
                <a:solidFill>
                  <a:srgbClr val="0000CC"/>
                </a:solidFill>
              </a:rPr>
              <a:t> σχέσεων </a:t>
            </a:r>
            <a:r>
              <a:rPr lang="el-GR" altLang="el-GR" sz="2400" b="1" dirty="0" err="1">
                <a:solidFill>
                  <a:srgbClr val="0000CC"/>
                </a:solidFill>
              </a:rPr>
              <a:t>μεσω</a:t>
            </a:r>
            <a:r>
              <a:rPr lang="el-GR" altLang="el-GR" sz="2400" b="1" dirty="0">
                <a:solidFill>
                  <a:srgbClr val="0000CC"/>
                </a:solidFill>
              </a:rPr>
              <a:t> της μεταβίβασης</a:t>
            </a:r>
            <a:r>
              <a:rPr lang="el-GR" altLang="el-GR" sz="2400" b="1" dirty="0"/>
              <a:t>, υποστηριζόμενη όμως από μια </a:t>
            </a:r>
            <a:r>
              <a:rPr lang="el-GR" altLang="el-GR" sz="2400" b="1" dirty="0">
                <a:solidFill>
                  <a:srgbClr val="003399"/>
                </a:solidFill>
              </a:rPr>
              <a:t>« βασική θετική διάθεση </a:t>
            </a:r>
            <a:r>
              <a:rPr lang="el-GR" altLang="el-GR" sz="2400" b="1" dirty="0" err="1">
                <a:solidFill>
                  <a:srgbClr val="003399"/>
                </a:solidFill>
              </a:rPr>
              <a:t>αντιμεταβίβασης</a:t>
            </a:r>
            <a:r>
              <a:rPr lang="el-GR" altLang="el-GR" sz="2400" b="1" dirty="0"/>
              <a:t>» είναι η </a:t>
            </a:r>
            <a:r>
              <a:rPr lang="el-GR" altLang="el-GR" sz="2400" b="1" u="sng" dirty="0"/>
              <a:t>προϋπόθεση για μια αλλαγή στις πραγματικές </a:t>
            </a:r>
            <a:r>
              <a:rPr lang="el-GR" altLang="el-GR" sz="2400" b="1" u="sng" dirty="0" err="1"/>
              <a:t>αντικειμενοτρόπες</a:t>
            </a:r>
            <a:r>
              <a:rPr lang="el-GR" altLang="el-GR" sz="2400" b="1" u="sng" dirty="0"/>
              <a:t> σχέσεις, για το μετριασμό της απολυτότητας του υπερεγώ η του ιδεώδους–Εγώ</a:t>
            </a:r>
            <a:r>
              <a:rPr lang="el-GR" altLang="el-GR" sz="2400" b="1" dirty="0"/>
              <a:t> και έχει ως αποτέλεσμα όχι </a:t>
            </a:r>
            <a:r>
              <a:rPr lang="el-GR" altLang="el-GR" sz="2400" b="1" dirty="0" err="1"/>
              <a:t>μονο</a:t>
            </a:r>
            <a:r>
              <a:rPr lang="el-GR" altLang="el-GR" sz="2400" b="1" dirty="0"/>
              <a:t> </a:t>
            </a:r>
            <a:r>
              <a:rPr lang="el-GR" altLang="el-GR" sz="2400" b="1" dirty="0">
                <a:solidFill>
                  <a:srgbClr val="003399"/>
                </a:solidFill>
              </a:rPr>
              <a:t>συναισθηματικές</a:t>
            </a:r>
            <a:r>
              <a:rPr lang="el-GR" altLang="el-GR" sz="2400" b="1" dirty="0"/>
              <a:t> και </a:t>
            </a:r>
            <a:r>
              <a:rPr lang="el-GR" altLang="el-GR" sz="2400" b="1" dirty="0">
                <a:solidFill>
                  <a:srgbClr val="003399"/>
                </a:solidFill>
              </a:rPr>
              <a:t>γνωστικές αλλαγές αλλά και βιολογικές</a:t>
            </a:r>
            <a:r>
              <a:rPr lang="el-GR" altLang="el-GR" sz="2400" b="1" dirty="0"/>
              <a:t> (</a:t>
            </a:r>
            <a:r>
              <a:rPr lang="de-DE" altLang="el-GR" sz="2400" b="1" dirty="0"/>
              <a:t>H</a:t>
            </a:r>
            <a:r>
              <a:rPr lang="el-GR" altLang="el-GR" sz="2400" b="1" dirty="0"/>
              <a:t>. </a:t>
            </a:r>
            <a:r>
              <a:rPr lang="de-DE" altLang="el-GR" sz="2400" b="1" dirty="0" err="1"/>
              <a:t>Bleichmar</a:t>
            </a:r>
            <a:r>
              <a:rPr lang="el-GR" altLang="el-GR" sz="2400" b="1" dirty="0"/>
              <a:t> 1996).</a:t>
            </a:r>
          </a:p>
        </p:txBody>
      </p:sp>
      <p:pic>
        <p:nvPicPr>
          <p:cNvPr id="76803" name="Picture 3" descr="2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442076" y="1758951"/>
            <a:ext cx="3497263" cy="4206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538499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0" name="Rectangle 14"/>
          <p:cNvSpPr>
            <a:spLocks noGrp="1" noChangeArrowheads="1"/>
          </p:cNvSpPr>
          <p:nvPr>
            <p:ph type="title"/>
          </p:nvPr>
        </p:nvSpPr>
        <p:spPr/>
        <p:txBody>
          <a:bodyPr/>
          <a:lstStyle/>
          <a:p>
            <a:r>
              <a:rPr lang="el-GR" altLang="el-GR" sz="2800" b="1"/>
              <a:t>Σύμμεικτη ψυχαναλυτική τεχνική από τη σκοπιά ενός πολυδιάστατου θεραπευτικού σχεδίου</a:t>
            </a:r>
            <a:r>
              <a:rPr lang="en-US" altLang="el-GR" sz="2800" b="1"/>
              <a:t> </a:t>
            </a:r>
            <a:r>
              <a:rPr lang="el-GR" altLang="el-GR" sz="2800" b="1"/>
              <a:t>: η. κ. Κ</a:t>
            </a:r>
          </a:p>
        </p:txBody>
      </p:sp>
      <p:sp>
        <p:nvSpPr>
          <p:cNvPr id="45071" name="Rectangle 15"/>
          <p:cNvSpPr>
            <a:spLocks noGrp="1" noChangeArrowheads="1"/>
          </p:cNvSpPr>
          <p:nvPr>
            <p:ph type="body" sz="half" idx="1"/>
          </p:nvPr>
        </p:nvSpPr>
        <p:spPr/>
        <p:txBody>
          <a:bodyPr/>
          <a:lstStyle/>
          <a:p>
            <a:r>
              <a:rPr lang="el-GR" altLang="el-GR" sz="1200" b="1" u="sng"/>
              <a:t>Ο λόγος της ήταν καθαρός μετρημένος και πολύ συγκεκριμένος. Χαρακτηριζόταν από έλλειψη φαντασίας, ευελιξίας, συμβολισμού κι αυθεντικότητας. </a:t>
            </a:r>
            <a:r>
              <a:rPr lang="el-GR" altLang="el-GR" sz="1200" b="1"/>
              <a:t>Αυτό με </a:t>
            </a:r>
            <a:r>
              <a:rPr lang="el-GR" altLang="el-GR" sz="1200" b="1" u="sng"/>
              <a:t>οδήγησε να χρησιμοποιήσω μαζί της τη ψυχοθεραπευτική τεχνική του </a:t>
            </a:r>
            <a:r>
              <a:rPr lang="de-DE" altLang="el-GR" sz="1200" b="1" u="sng"/>
              <a:t>Benedetti</a:t>
            </a:r>
            <a:r>
              <a:rPr lang="el-GR" altLang="el-GR" sz="1200" b="1"/>
              <a:t>. Δυσκολευόταν να διεργασθεί το ενδοψυχικό υλικό στη συνέδρια και έτσι αναγκάσθηκα να χρησιμοποιήσω </a:t>
            </a:r>
            <a:r>
              <a:rPr lang="el-GR" altLang="el-GR" sz="1200" b="1" u="sng"/>
              <a:t>τεχνικές από την εμπειρία με ψυχοσωματικούς, αλεξιθυμικούς και ψυχωτικούς ασθενείς</a:t>
            </a:r>
            <a:r>
              <a:rPr lang="el-GR" altLang="el-GR" sz="1200" b="1"/>
              <a:t>, Σύμφωνα με μορφοποιούσα τεχνική του </a:t>
            </a:r>
            <a:r>
              <a:rPr lang="en-US" altLang="el-GR" sz="1200" b="1"/>
              <a:t>Benedetti</a:t>
            </a:r>
            <a:r>
              <a:rPr lang="el-GR" altLang="el-GR" sz="1200" b="1"/>
              <a:t> δια να διανοίξω μια γέφυρα επικοινωνίας χρησιμοποιώντας το πρώτο συμβολικό σημείο τη μορφή (</a:t>
            </a:r>
            <a:r>
              <a:rPr lang="de-DE" altLang="el-GR" sz="1200" b="1"/>
              <a:t>GESTALT</a:t>
            </a:r>
            <a:r>
              <a:rPr lang="el-GR" altLang="el-GR" sz="1200" b="1"/>
              <a:t>).</a:t>
            </a:r>
          </a:p>
          <a:p>
            <a:r>
              <a:rPr lang="el-GR" altLang="el-GR" sz="1200" b="1"/>
              <a:t>Τη παρακάλεσα να σχεδιάσει κάτι η να φτιάξει ένα κολάζ.  </a:t>
            </a:r>
            <a:r>
              <a:rPr lang="el-GR" altLang="el-GR" sz="1200" b="1" u="sng"/>
              <a:t>Στα σχέδιά της μου έκανε εντύπωση η δυσκολία αναπαράστασης μιας έννοιας  συμβολικά.  Ήταν πάντα  πολύ συγκεκριμένα</a:t>
            </a:r>
            <a:r>
              <a:rPr lang="el-GR" altLang="el-GR" sz="1200" b="1"/>
              <a:t> . Ζωγράφισε τον έρωτά της με τον προϊστάμενο της ως  ένα τριαντάφυλλο. Ως γνωστόν οι Κινέζοι αλλά και η ίδια  ονομάζουν έτσι το αιδοίο και το ζωγράφισε σχεδόν όμοιο. Η ασυμβολικότητα στο έργο αυτό με οδήγησε να τη ρωτήσω ξανά για την προϊστορία της και τότε μου εκμυστηρεύτηκε το πρώτο ψυχωτικό επεισόδιο της</a:t>
            </a:r>
            <a:r>
              <a:rPr lang="el-GR" altLang="el-GR" sz="1200"/>
              <a:t> </a:t>
            </a:r>
          </a:p>
        </p:txBody>
      </p:sp>
      <p:pic>
        <p:nvPicPr>
          <p:cNvPr id="45063" name="Picture 7" descr="κ"/>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6172200" y="2393951"/>
            <a:ext cx="4038600" cy="2936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07633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5544" name="Rectangle 8"/>
          <p:cNvSpPr>
            <a:spLocks noGrp="1" noChangeArrowheads="1"/>
          </p:cNvSpPr>
          <p:nvPr>
            <p:ph type="body" sz="half" idx="4294967295"/>
          </p:nvPr>
        </p:nvSpPr>
        <p:spPr>
          <a:xfrm>
            <a:off x="531628" y="372987"/>
            <a:ext cx="11270512" cy="6059709"/>
          </a:xfrm>
          <a:solidFill>
            <a:schemeClr val="accent1">
              <a:lumMod val="20000"/>
              <a:lumOff val="80000"/>
            </a:schemeClr>
          </a:solidFill>
          <a:ln>
            <a:solidFill>
              <a:srgbClr val="0066FF"/>
            </a:solidFill>
            <a:miter lim="800000"/>
            <a:headEnd/>
            <a:tailEnd/>
          </a:ln>
        </p:spPr>
        <p:txBody>
          <a:bodyPr>
            <a:normAutofit lnSpcReduction="10000"/>
          </a:bodyPr>
          <a:lstStyle/>
          <a:p>
            <a:pPr>
              <a:buFontTx/>
              <a:buNone/>
            </a:pPr>
            <a:endParaRPr lang="el-GR" altLang="el-GR" sz="900" b="1" dirty="0"/>
          </a:p>
          <a:p>
            <a:r>
              <a:rPr lang="el-GR" altLang="el-GR" sz="2400" b="1" u="sng" dirty="0" smtClean="0"/>
              <a:t>ΣΥΜΕΙΚΤΗ ΘΕΡΑΠΕΥΤΙΚΗ ΤΑΚΤΙΚΗ:</a:t>
            </a:r>
          </a:p>
          <a:p>
            <a:r>
              <a:rPr lang="el-GR" altLang="el-GR" sz="2400" b="1" dirty="0" smtClean="0"/>
              <a:t>Με μια </a:t>
            </a:r>
            <a:r>
              <a:rPr lang="el-GR" altLang="el-GR" sz="2400" b="1" dirty="0" smtClean="0">
                <a:solidFill>
                  <a:srgbClr val="FF3300"/>
                </a:solidFill>
              </a:rPr>
              <a:t>άμεση τεχνική</a:t>
            </a:r>
            <a:r>
              <a:rPr lang="el-GR" altLang="el-GR" sz="2400" b="1" dirty="0" smtClean="0"/>
              <a:t> όπως υποδεικνύει ο </a:t>
            </a:r>
            <a:r>
              <a:rPr lang="el-GR" altLang="el-GR" sz="2400" b="1" dirty="0" err="1" smtClean="0"/>
              <a:t>Μέντζος</a:t>
            </a:r>
            <a:r>
              <a:rPr lang="el-GR" altLang="el-GR" sz="2400" b="1" dirty="0" smtClean="0"/>
              <a:t> 1991 και στηριζόμενη στη </a:t>
            </a:r>
            <a:r>
              <a:rPr lang="el-GR" altLang="el-GR" sz="2400" b="1" dirty="0" smtClean="0">
                <a:solidFill>
                  <a:srgbClr val="FF3300"/>
                </a:solidFill>
              </a:rPr>
              <a:t>θετική θεραπευτική</a:t>
            </a:r>
          </a:p>
          <a:p>
            <a:r>
              <a:rPr lang="el-GR" altLang="el-GR" sz="2400" b="1" dirty="0" smtClean="0"/>
              <a:t>. </a:t>
            </a:r>
            <a:r>
              <a:rPr lang="el-GR" altLang="el-GR" sz="2400" b="1" u="sng" dirty="0" smtClean="0"/>
              <a:t>Η αξιοπιστία του αντικειμένου-θεραπευτή και </a:t>
            </a:r>
            <a:r>
              <a:rPr lang="el-GR" altLang="el-GR" sz="2400" b="1" u="sng" dirty="0" err="1" smtClean="0"/>
              <a:t>εμπαθητική</a:t>
            </a:r>
            <a:r>
              <a:rPr lang="el-GR" altLang="el-GR" sz="2400" b="1" u="sng" dirty="0" smtClean="0"/>
              <a:t> του στάση (</a:t>
            </a:r>
            <a:r>
              <a:rPr lang="de-DE" altLang="el-GR" sz="2400" b="1" u="sng" dirty="0" smtClean="0"/>
              <a:t>Benedetti</a:t>
            </a:r>
            <a:r>
              <a:rPr lang="el-GR" altLang="el-GR" sz="2400" b="1" u="sng" dirty="0" smtClean="0"/>
              <a:t> 1983, 1999) βοηθάει να ενταχθεί το ψυχωτικό βίωμα στη πραγματικότητα και μετριασθεί ο θυμός και  η επιθετικότητα</a:t>
            </a:r>
            <a:r>
              <a:rPr lang="el-GR" altLang="el-GR" sz="2400" b="1" dirty="0" smtClean="0"/>
              <a:t>. </a:t>
            </a:r>
            <a:endParaRPr lang="de-DE" altLang="el-GR" sz="2400" b="1" dirty="0" smtClean="0"/>
          </a:p>
          <a:p>
            <a:r>
              <a:rPr lang="de-DE" altLang="el-GR" sz="2400" b="1" dirty="0" smtClean="0"/>
              <a:t>O</a:t>
            </a:r>
            <a:r>
              <a:rPr lang="el-GR" altLang="el-GR" sz="2400" b="1" dirty="0" smtClean="0"/>
              <a:t> </a:t>
            </a:r>
            <a:r>
              <a:rPr lang="el-GR" altLang="el-GR" sz="2400" b="1" dirty="0"/>
              <a:t>θεραπευτής καλείται να </a:t>
            </a:r>
            <a:r>
              <a:rPr lang="el-GR" altLang="el-GR" sz="2400" b="1" u="sng" dirty="0" err="1"/>
              <a:t>επανα</a:t>
            </a:r>
            <a:r>
              <a:rPr lang="el-GR" altLang="el-GR" sz="2400" b="1" u="sng" dirty="0"/>
              <a:t> –</a:t>
            </a:r>
            <a:r>
              <a:rPr lang="el-GR" altLang="el-GR" sz="2400" b="1" u="sng" dirty="0" err="1"/>
              <a:t>συμβολοποίησει</a:t>
            </a:r>
            <a:r>
              <a:rPr lang="el-GR" altLang="el-GR" sz="2400" b="1" dirty="0"/>
              <a:t> τον κόσμο του ψυχωτικού και </a:t>
            </a:r>
            <a:r>
              <a:rPr lang="el-GR" altLang="el-GR" sz="2400" b="1" dirty="0" err="1"/>
              <a:t>μεσω</a:t>
            </a:r>
            <a:r>
              <a:rPr lang="el-GR" altLang="el-GR" sz="2400" b="1" dirty="0"/>
              <a:t> της </a:t>
            </a:r>
            <a:r>
              <a:rPr lang="el-GR" altLang="el-GR" sz="2400" b="1" dirty="0" err="1"/>
              <a:t>διυποκειμενικής</a:t>
            </a:r>
            <a:r>
              <a:rPr lang="el-GR" altLang="el-GR" sz="2400" b="1" dirty="0"/>
              <a:t> σχέσης να εκπολιτίσει το αρχαϊκό πρωτόγονο Υπέρ-Εγώ </a:t>
            </a:r>
            <a:r>
              <a:rPr lang="el-GR" altLang="el-GR" sz="2400" b="1" dirty="0" err="1" smtClean="0"/>
              <a:t>οριακου</a:t>
            </a:r>
            <a:r>
              <a:rPr lang="el-GR" altLang="el-GR" sz="2400" b="1" dirty="0" smtClean="0"/>
              <a:t> ασθενή</a:t>
            </a:r>
            <a:r>
              <a:rPr lang="el-GR" altLang="el-GR" sz="2400" b="1" dirty="0"/>
              <a:t>. Όχι </a:t>
            </a:r>
            <a:r>
              <a:rPr lang="el-GR" altLang="el-GR" sz="2400" b="1" dirty="0" err="1"/>
              <a:t>μονο</a:t>
            </a:r>
            <a:r>
              <a:rPr lang="el-GR" altLang="el-GR" sz="2400" b="1" dirty="0"/>
              <a:t> «</a:t>
            </a:r>
            <a:r>
              <a:rPr lang="el-GR" altLang="el-GR" sz="2400" b="1" dirty="0" err="1"/>
              <a:t>μονο</a:t>
            </a:r>
            <a:r>
              <a:rPr lang="el-GR" altLang="el-GR" sz="2400" b="1" dirty="0"/>
              <a:t> μέσα από τη λάμψη στα μάτια της μητέρας» (</a:t>
            </a:r>
            <a:r>
              <a:rPr lang="de-DE" altLang="el-GR" sz="2400" b="1" dirty="0" err="1"/>
              <a:t>Kohut</a:t>
            </a:r>
            <a:r>
              <a:rPr lang="el-GR" altLang="el-GR" sz="2400" b="1" dirty="0"/>
              <a:t>) ,αλλά και μέσα </a:t>
            </a:r>
            <a:r>
              <a:rPr lang="el-GR" altLang="el-GR" sz="2400" b="1" dirty="0" err="1"/>
              <a:t>απο</a:t>
            </a:r>
            <a:r>
              <a:rPr lang="el-GR" altLang="el-GR" sz="2400" b="1" dirty="0"/>
              <a:t> τη </a:t>
            </a:r>
            <a:r>
              <a:rPr lang="el-GR" altLang="el-GR" sz="2400" b="1" u="sng" dirty="0"/>
              <a:t>θεραπευτική μάτια  ο ασθενής θα μπορέσει να </a:t>
            </a:r>
            <a:r>
              <a:rPr lang="el-GR" altLang="el-GR" sz="2400" b="1" u="sng" dirty="0" err="1"/>
              <a:t>ενδοβάλει</a:t>
            </a:r>
            <a:r>
              <a:rPr lang="el-GR" altLang="el-GR" sz="2400" b="1" u="sng" dirty="0"/>
              <a:t> αρκετά καλά αντικείμενα και να διαμόρφωση ένα ώριμο  αντικειμενικό υπερεγώ, συνεργικό με τον Ιδεώδη- Εαυτό και τα Ιδανικά του Εαυτού</a:t>
            </a:r>
            <a:r>
              <a:rPr lang="el-GR" altLang="el-GR" sz="2400" b="1" dirty="0"/>
              <a:t>.</a:t>
            </a:r>
          </a:p>
          <a:p>
            <a:r>
              <a:rPr lang="el-GR" altLang="el-GR" sz="2400" b="1" dirty="0"/>
              <a:t>Ο θεραπευτής καλείται συχνά να αντέξει μια βίαιη καταστροφική Αρνητική μεταβίβαση να την </a:t>
            </a:r>
            <a:r>
              <a:rPr lang="el-GR" altLang="el-GR" sz="2400" b="1" dirty="0" err="1"/>
              <a:t>λεκτικοποιήσει</a:t>
            </a:r>
            <a:r>
              <a:rPr lang="el-GR" altLang="el-GR" sz="2400" b="1" dirty="0"/>
              <a:t> άμεσα και να την </a:t>
            </a:r>
            <a:r>
              <a:rPr lang="el-GR" altLang="el-GR" sz="2400" b="1" dirty="0" smtClean="0"/>
              <a:t>ονομάσει και όχι να την ερμηνεύσει</a:t>
            </a:r>
            <a:r>
              <a:rPr lang="el-GR" altLang="el-GR" sz="2400" b="1" dirty="0"/>
              <a:t>. Σύμφωνα με τον </a:t>
            </a:r>
            <a:r>
              <a:rPr lang="el-GR" altLang="el-GR" sz="2400" b="1" dirty="0" err="1"/>
              <a:t>Kenberg</a:t>
            </a:r>
            <a:r>
              <a:rPr lang="el-GR" altLang="el-GR" sz="2400" b="1" dirty="0"/>
              <a:t> όσο πιο πρωτόγονη είναι η μεταβίβαση τόσο πιο δραστήριος αλλά και εν εγρήγορση πρέπει να είναι ο Θεραπευτής. </a:t>
            </a:r>
            <a:endParaRPr lang="el-GR" altLang="el-GR" sz="2400" b="1" dirty="0" smtClean="0"/>
          </a:p>
        </p:txBody>
      </p:sp>
    </p:spTree>
    <p:extLst>
      <p:ext uri="{BB962C8B-B14F-4D97-AF65-F5344CB8AC3E}">
        <p14:creationId xmlns:p14="http://schemas.microsoft.com/office/powerpoint/2010/main" val="9230262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κειμένου 2"/>
          <p:cNvSpPr>
            <a:spLocks noGrp="1"/>
          </p:cNvSpPr>
          <p:nvPr>
            <p:ph type="body" sz="half" idx="1"/>
          </p:nvPr>
        </p:nvSpPr>
        <p:spPr/>
        <p:txBody>
          <a:bodyPr/>
          <a:lstStyle/>
          <a:p>
            <a:r>
              <a:rPr lang="el-GR" altLang="el-GR" b="1" dirty="0"/>
              <a:t>Υπό το κράτος μιας όπως θα την χαρακτήριζαν ο </a:t>
            </a:r>
            <a:r>
              <a:rPr lang="de-DE" altLang="el-GR" b="1" dirty="0"/>
              <a:t>Jakobson</a:t>
            </a:r>
            <a:r>
              <a:rPr lang="el-GR" altLang="el-GR" b="1" dirty="0"/>
              <a:t>1971 αλλά και  οι </a:t>
            </a:r>
            <a:r>
              <a:rPr lang="en-US" altLang="el-GR" b="1" dirty="0"/>
              <a:t>Will</a:t>
            </a:r>
            <a:r>
              <a:rPr lang="el-GR" altLang="el-GR" b="1" dirty="0"/>
              <a:t>, </a:t>
            </a:r>
            <a:r>
              <a:rPr lang="en-US" altLang="el-GR" b="1" dirty="0"/>
              <a:t>Blatt</a:t>
            </a:r>
            <a:r>
              <a:rPr lang="el-GR" altLang="el-GR" b="1" dirty="0"/>
              <a:t>, </a:t>
            </a:r>
            <a:r>
              <a:rPr lang="de-DE" altLang="el-GR" b="1" dirty="0"/>
              <a:t>Taylor</a:t>
            </a:r>
            <a:r>
              <a:rPr lang="el-GR" altLang="el-GR" b="1" dirty="0"/>
              <a:t>,   «ναρκισσιστικής κατάθλιψης» </a:t>
            </a:r>
            <a:r>
              <a:rPr lang="en-US" altLang="el-GR" b="1" dirty="0"/>
              <a:t> </a:t>
            </a:r>
            <a:r>
              <a:rPr lang="el-GR" altLang="el-GR" b="1" dirty="0"/>
              <a:t>προσπαθεί  να «επανόρθωση» (</a:t>
            </a:r>
            <a:r>
              <a:rPr lang="de-DE" altLang="el-GR" b="1" dirty="0"/>
              <a:t>Klein</a:t>
            </a:r>
            <a:r>
              <a:rPr lang="el-GR" altLang="el-GR" b="1" dirty="0"/>
              <a:t> 1935) με την αυτοτιμωρία της.</a:t>
            </a:r>
          </a:p>
          <a:p>
            <a:endParaRPr lang="el-GR" dirty="0"/>
          </a:p>
        </p:txBody>
      </p:sp>
      <p:sp>
        <p:nvSpPr>
          <p:cNvPr id="4" name="Θέση περιεχομένου 3"/>
          <p:cNvSpPr>
            <a:spLocks noGrp="1"/>
          </p:cNvSpPr>
          <p:nvPr>
            <p:ph sz="half" idx="2"/>
          </p:nvPr>
        </p:nvSpPr>
        <p:spPr/>
        <p:txBody>
          <a:bodyPr/>
          <a:lstStyle/>
          <a:p>
            <a:r>
              <a:rPr lang="el-GR" altLang="el-GR" b="1" dirty="0">
                <a:solidFill>
                  <a:srgbClr val="FF0000"/>
                </a:solidFill>
              </a:rPr>
              <a:t>Σ</a:t>
            </a:r>
            <a:r>
              <a:rPr lang="el-GR" altLang="el-GR" b="1" dirty="0">
                <a:solidFill>
                  <a:srgbClr val="FF3300"/>
                </a:solidFill>
              </a:rPr>
              <a:t>ε ένα αρχαϊκό αυστηρό σαδομαζοχιστικό Υπερεγώ (</a:t>
            </a:r>
            <a:r>
              <a:rPr lang="de-DE" altLang="el-GR" b="1" dirty="0">
                <a:solidFill>
                  <a:srgbClr val="FF3300"/>
                </a:solidFill>
              </a:rPr>
              <a:t>Klein</a:t>
            </a:r>
            <a:r>
              <a:rPr lang="el-GR" altLang="el-GR" b="1" dirty="0">
                <a:solidFill>
                  <a:srgbClr val="FF3300"/>
                </a:solidFill>
              </a:rPr>
              <a:t> 1935, 1923), ή σύμφωνα με τον </a:t>
            </a:r>
            <a:r>
              <a:rPr lang="de-DE" altLang="el-GR" b="1" dirty="0">
                <a:solidFill>
                  <a:srgbClr val="FF3300"/>
                </a:solidFill>
              </a:rPr>
              <a:t>Rado</a:t>
            </a:r>
            <a:r>
              <a:rPr lang="el-GR" altLang="el-GR" b="1" dirty="0">
                <a:solidFill>
                  <a:srgbClr val="FF3300"/>
                </a:solidFill>
              </a:rPr>
              <a:t>,1927  την ταύτιση του Εγώ  με το </a:t>
            </a:r>
            <a:r>
              <a:rPr lang="el-GR" altLang="el-GR" b="1" dirty="0" err="1">
                <a:solidFill>
                  <a:srgbClr val="FF3300"/>
                </a:solidFill>
              </a:rPr>
              <a:t>Υπερεγώ,Υή</a:t>
            </a:r>
            <a:r>
              <a:rPr lang="el-GR" altLang="el-GR" b="1" dirty="0">
                <a:solidFill>
                  <a:srgbClr val="FF3300"/>
                </a:solidFill>
              </a:rPr>
              <a:t> όπως διαπιστώνει ο </a:t>
            </a:r>
            <a:r>
              <a:rPr lang="de-DE" altLang="el-GR" b="1" dirty="0">
                <a:solidFill>
                  <a:srgbClr val="FF3300"/>
                </a:solidFill>
              </a:rPr>
              <a:t>Freud</a:t>
            </a:r>
            <a:r>
              <a:rPr lang="el-GR" altLang="el-GR" b="1" dirty="0">
                <a:solidFill>
                  <a:srgbClr val="FF3300"/>
                </a:solidFill>
              </a:rPr>
              <a:t>  «στο πένθος και μελαγχολία ήδη το 1917» να </a:t>
            </a:r>
            <a:r>
              <a:rPr lang="el-GR" altLang="el-GR" b="1" dirty="0" err="1">
                <a:solidFill>
                  <a:srgbClr val="FF3300"/>
                </a:solidFill>
              </a:rPr>
              <a:t>ενδοβολή</a:t>
            </a:r>
            <a:r>
              <a:rPr lang="el-GR" altLang="el-GR" b="1" dirty="0">
                <a:solidFill>
                  <a:srgbClr val="FF3300"/>
                </a:solidFill>
              </a:rPr>
              <a:t> στο Εγώ του το </a:t>
            </a:r>
            <a:r>
              <a:rPr lang="el-GR" altLang="el-GR" b="1" dirty="0" smtClean="0">
                <a:solidFill>
                  <a:srgbClr val="FF3300"/>
                </a:solidFill>
              </a:rPr>
              <a:t>ναρκισσιστικά </a:t>
            </a:r>
            <a:r>
              <a:rPr lang="el-GR" altLang="el-GR" b="1" dirty="0">
                <a:solidFill>
                  <a:srgbClr val="FF3300"/>
                </a:solidFill>
              </a:rPr>
              <a:t>επιλεγμένο αμφιθυμικό αντικείμενο.</a:t>
            </a:r>
            <a:r>
              <a:rPr lang="el-GR" altLang="el-GR" dirty="0">
                <a:solidFill>
                  <a:srgbClr val="FF3300"/>
                </a:solidFill>
              </a:rPr>
              <a:t> </a:t>
            </a:r>
          </a:p>
        </p:txBody>
      </p:sp>
    </p:spTree>
    <p:extLst>
      <p:ext uri="{BB962C8B-B14F-4D97-AF65-F5344CB8AC3E}">
        <p14:creationId xmlns:p14="http://schemas.microsoft.com/office/powerpoint/2010/main" val="16222560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τα 5 βασικά σημεία της θεραπείας</a:t>
            </a:r>
          </a:p>
        </p:txBody>
      </p:sp>
      <p:sp>
        <p:nvSpPr>
          <p:cNvPr id="5" name="Θέση περιεχομένου 4"/>
          <p:cNvSpPr>
            <a:spLocks noGrp="1"/>
          </p:cNvSpPr>
          <p:nvPr>
            <p:ph idx="1"/>
          </p:nvPr>
        </p:nvSpPr>
        <p:spPr/>
        <p:txBody>
          <a:bodyPr>
            <a:normAutofit fontScale="47500" lnSpcReduction="20000"/>
          </a:bodyPr>
          <a:lstStyle/>
          <a:p>
            <a:pPr marL="0" indent="0">
              <a:buNone/>
            </a:pPr>
            <a:r>
              <a:rPr lang="el-GR" b="1" dirty="0" smtClean="0"/>
              <a:t>Το </a:t>
            </a:r>
            <a:r>
              <a:rPr lang="el-GR" b="1" dirty="0"/>
              <a:t>πλησίασμα με δόσεις, η συν-συναισθησία (</a:t>
            </a:r>
            <a:r>
              <a:rPr lang="en-GB" b="1" dirty="0"/>
              <a:t>Empathy</a:t>
            </a:r>
            <a:r>
              <a:rPr lang="el-GR" b="1" dirty="0"/>
              <a:t>).</a:t>
            </a:r>
            <a:r>
              <a:rPr lang="el-GR" dirty="0"/>
              <a:t>  Η προσπάθεια να θεραπεύσουμε τέτοιους ασθενείς με τις κλασσικές μεθόδους οδηγεί σχεδόν πάντα στην απρόοπτη διακοπή της θεραπείας τους (</a:t>
            </a:r>
            <a:r>
              <a:rPr lang="en-GB" dirty="0"/>
              <a:t>Drop</a:t>
            </a:r>
            <a:r>
              <a:rPr lang="el-GR" dirty="0"/>
              <a:t>-</a:t>
            </a:r>
            <a:r>
              <a:rPr lang="en-GB" dirty="0"/>
              <a:t>out</a:t>
            </a:r>
            <a:r>
              <a:rPr lang="el-GR" dirty="0"/>
              <a:t>).  Γι’ αυτό ο θεραπευτής πρέπει να προσφέρει όμως πολύ προσεκτικά μία δυνατότητα </a:t>
            </a:r>
            <a:r>
              <a:rPr lang="el-GR" b="1" dirty="0"/>
              <a:t>πλησιάσματος και συν-</a:t>
            </a:r>
            <a:r>
              <a:rPr lang="el-GR" b="1" dirty="0" err="1"/>
              <a:t>υπάρχειν</a:t>
            </a:r>
            <a:r>
              <a:rPr lang="el-GR" dirty="0"/>
              <a:t> (</a:t>
            </a:r>
            <a:r>
              <a:rPr lang="en-GB" dirty="0" err="1"/>
              <a:t>Mitsein</a:t>
            </a:r>
            <a:r>
              <a:rPr lang="el-GR" dirty="0"/>
              <a:t>).</a:t>
            </a:r>
          </a:p>
          <a:p>
            <a:pPr marL="0" indent="0">
              <a:buNone/>
            </a:pPr>
            <a:r>
              <a:rPr lang="el-GR" dirty="0"/>
              <a:t>Η ψυχική ανάγκη του ασθενούς γίνεται αντιληπτή </a:t>
            </a:r>
            <a:r>
              <a:rPr lang="el-GR" b="1" dirty="0"/>
              <a:t>μέσω της μετάθεσής μας</a:t>
            </a:r>
            <a:r>
              <a:rPr lang="el-GR" dirty="0"/>
              <a:t> </a:t>
            </a:r>
            <a:r>
              <a:rPr lang="el-GR" b="1" dirty="0"/>
              <a:t>στα βάσανά του </a:t>
            </a:r>
            <a:r>
              <a:rPr lang="el-GR" dirty="0"/>
              <a:t>(</a:t>
            </a:r>
            <a:r>
              <a:rPr lang="en-GB" dirty="0" err="1" smtClean="0"/>
              <a:t>Beedetti</a:t>
            </a:r>
            <a:r>
              <a:rPr lang="el-GR" dirty="0" smtClean="0"/>
              <a:t> </a:t>
            </a:r>
            <a:r>
              <a:rPr lang="el-GR" dirty="0"/>
              <a:t>19.....).  Πρέπει </a:t>
            </a:r>
            <a:r>
              <a:rPr lang="el-GR" u="sng" dirty="0"/>
              <a:t>να τον καταλάβουμε</a:t>
            </a:r>
            <a:r>
              <a:rPr lang="el-GR" dirty="0"/>
              <a:t> και να γίνουμε το </a:t>
            </a:r>
            <a:r>
              <a:rPr lang="el-GR" b="1" dirty="0"/>
              <a:t>“υποκατάστατο-Εγώ”</a:t>
            </a:r>
            <a:r>
              <a:rPr lang="el-GR" dirty="0"/>
              <a:t> του.  Μία </a:t>
            </a:r>
            <a:r>
              <a:rPr lang="el-GR" u="sng" dirty="0"/>
              <a:t>αναλυτική παθητικότητα </a:t>
            </a:r>
            <a:r>
              <a:rPr lang="el-GR" dirty="0"/>
              <a:t>χωρίς ζεστασιά, </a:t>
            </a:r>
            <a:r>
              <a:rPr lang="el-GR" u="sng" dirty="0"/>
              <a:t>αλλά και μία χωρίς στόχο και όρια ενεργητικότητα</a:t>
            </a:r>
            <a:r>
              <a:rPr lang="el-GR" dirty="0"/>
              <a:t> υποκινούν μόνο τις αντιστάσεις των ασθενών.  Γι’ αυτό και αποφεύγονται.  </a:t>
            </a:r>
            <a:r>
              <a:rPr lang="el-GR" u="sng" dirty="0"/>
              <a:t>Αυτό αποτελεί μία θεραπευτική στάση αλλά όχι μέθοδο</a:t>
            </a:r>
            <a:r>
              <a:rPr lang="el-GR" dirty="0"/>
              <a:t>.</a:t>
            </a:r>
          </a:p>
          <a:p>
            <a:pPr marL="0" indent="0">
              <a:buNone/>
            </a:pPr>
            <a:r>
              <a:rPr lang="el-GR" dirty="0"/>
              <a:t>Βασικής σημασίας είναι το “πλησίασμα με δόσεις” (</a:t>
            </a:r>
            <a:r>
              <a:rPr lang="en-GB" dirty="0" err="1"/>
              <a:t>Stefanos</a:t>
            </a:r>
            <a:r>
              <a:rPr lang="el-GR" dirty="0"/>
              <a:t> 1973) και η ικανότητα να συγκρατούμε τις πρόωρες ερμηνείες.</a:t>
            </a:r>
          </a:p>
          <a:p>
            <a:pPr marL="0" indent="0">
              <a:buNone/>
            </a:pPr>
            <a:r>
              <a:rPr lang="el-GR" dirty="0" smtClean="0"/>
              <a:t>Ο </a:t>
            </a:r>
            <a:r>
              <a:rPr lang="el-GR" dirty="0"/>
              <a:t>θεραπευτής μπορεί να πάρει το ρόλο της μητέρας που παρακολουθεί από απόσταση </a:t>
            </a:r>
            <a:r>
              <a:rPr lang="el-GR" b="1" dirty="0"/>
              <a:t>(</a:t>
            </a:r>
            <a:r>
              <a:rPr lang="en-GB" b="1" dirty="0"/>
              <a:t>take</a:t>
            </a:r>
            <a:r>
              <a:rPr lang="el-GR" b="1" dirty="0"/>
              <a:t>-</a:t>
            </a:r>
            <a:r>
              <a:rPr lang="en-GB" b="1" dirty="0"/>
              <a:t>care</a:t>
            </a:r>
            <a:r>
              <a:rPr lang="el-GR" b="1" dirty="0"/>
              <a:t>, </a:t>
            </a:r>
            <a:r>
              <a:rPr lang="en-GB" b="1" dirty="0"/>
              <a:t>holding function</a:t>
            </a:r>
            <a:r>
              <a:rPr lang="el-GR" b="1" dirty="0"/>
              <a:t>)</a:t>
            </a:r>
            <a:r>
              <a:rPr lang="el-GR" dirty="0"/>
              <a:t> το παιδί, όπως την περιγράφει ο </a:t>
            </a:r>
            <a:r>
              <a:rPr lang="en-GB" dirty="0" err="1"/>
              <a:t>Winicott</a:t>
            </a:r>
            <a:r>
              <a:rPr lang="el-GR" dirty="0"/>
              <a:t> 1965.  Μέσω της σχέσης </a:t>
            </a:r>
            <a:r>
              <a:rPr lang="el-GR" dirty="0" err="1"/>
              <a:t>θεραπευτού</a:t>
            </a:r>
            <a:r>
              <a:rPr lang="el-GR" dirty="0"/>
              <a:t>-ασθενούς </a:t>
            </a:r>
            <a:r>
              <a:rPr lang="el-GR" dirty="0" err="1"/>
              <a:t>καθιστάται</a:t>
            </a:r>
            <a:r>
              <a:rPr lang="el-GR" dirty="0"/>
              <a:t> δυνατή η </a:t>
            </a:r>
            <a:r>
              <a:rPr lang="el-GR" dirty="0" err="1"/>
              <a:t>ενδοβολή</a:t>
            </a:r>
            <a:r>
              <a:rPr lang="el-GR" dirty="0"/>
              <a:t> του </a:t>
            </a:r>
            <a:r>
              <a:rPr lang="en-GB" dirty="0"/>
              <a:t>image</a:t>
            </a:r>
            <a:r>
              <a:rPr lang="el-GR" dirty="0"/>
              <a:t>  μίας “καλής-ανεκτικής μητέρας”.  Μέσω της </a:t>
            </a:r>
            <a:r>
              <a:rPr lang="el-GR" dirty="0" err="1"/>
              <a:t>δυιαδικοποίησης</a:t>
            </a:r>
            <a:r>
              <a:rPr lang="el-GR" dirty="0"/>
              <a:t> και του συν-</a:t>
            </a:r>
            <a:r>
              <a:rPr lang="el-GR" dirty="0" err="1"/>
              <a:t>υπάρχειν</a:t>
            </a:r>
            <a:r>
              <a:rPr lang="el-GR" dirty="0"/>
              <a:t> βοηθά ο θεραπευτής </a:t>
            </a:r>
            <a:r>
              <a:rPr lang="el-GR" b="1" dirty="0"/>
              <a:t>ως μαία</a:t>
            </a:r>
            <a:r>
              <a:rPr lang="el-GR" dirty="0"/>
              <a:t> την ψυχική </a:t>
            </a:r>
            <a:r>
              <a:rPr lang="el-GR" dirty="0" err="1"/>
              <a:t>επαναγέννηση</a:t>
            </a:r>
            <a:r>
              <a:rPr lang="el-GR" dirty="0"/>
              <a:t> του ασθενούς και τον οδηγεί στην αποδέσμευση (Διαλλινά 1986).</a:t>
            </a:r>
          </a:p>
          <a:p>
            <a:pPr marL="0" indent="0">
              <a:buNone/>
            </a:pPr>
            <a:r>
              <a:rPr lang="el-GR" dirty="0" smtClean="0"/>
              <a:t>Η </a:t>
            </a:r>
            <a:r>
              <a:rPr lang="el-GR" b="1" dirty="0"/>
              <a:t>“συμμετοχική ερμηνεία”</a:t>
            </a:r>
            <a:r>
              <a:rPr lang="el-GR" dirty="0"/>
              <a:t> (</a:t>
            </a:r>
            <a:r>
              <a:rPr lang="en-GB" dirty="0"/>
              <a:t>Benedetti</a:t>
            </a:r>
            <a:r>
              <a:rPr lang="el-GR" dirty="0"/>
              <a:t>, 1980) των εικαστικών έργων του ασθενούς μπορεί να παίζει μεγάλο θεραπευτικό ρόλο.  Κάτω από τον όρο αυτό, εννοούμε όχι μόνο την έκφραση του ενδιαφέροντος του </a:t>
            </a:r>
            <a:r>
              <a:rPr lang="el-GR" dirty="0" err="1"/>
              <a:t>θεραπευτού</a:t>
            </a:r>
            <a:r>
              <a:rPr lang="el-GR" dirty="0"/>
              <a:t>, αλλά και </a:t>
            </a:r>
            <a:r>
              <a:rPr lang="el-GR" u="sng" dirty="0"/>
              <a:t>την ενεργητική συμμετοχή του </a:t>
            </a:r>
            <a:r>
              <a:rPr lang="el-GR" u="sng" dirty="0" err="1"/>
              <a:t>θεραπευτού</a:t>
            </a:r>
            <a:r>
              <a:rPr lang="el-GR" dirty="0"/>
              <a:t>, ως </a:t>
            </a:r>
            <a:r>
              <a:rPr lang="el-GR" u="sng" dirty="0"/>
              <a:t>εκπροσώπου</a:t>
            </a:r>
            <a:r>
              <a:rPr lang="el-GR" dirty="0"/>
              <a:t> του ασθενούς, </a:t>
            </a:r>
            <a:r>
              <a:rPr lang="el-GR" u="sng" dirty="0"/>
              <a:t>μέσω των δικών του φαντασιώσεων, ονείρων και συνειρμών</a:t>
            </a:r>
            <a:r>
              <a:rPr lang="el-GR" dirty="0"/>
              <a:t>.  Πολλές φορές μπορούμε να υπερνικήσουμε την λεκτική δυσκολία του ασθενούς </a:t>
            </a:r>
            <a:r>
              <a:rPr lang="el-GR" u="sng" dirty="0"/>
              <a:t>μέσω της </a:t>
            </a:r>
            <a:r>
              <a:rPr lang="el-GR" u="sng" dirty="0" err="1"/>
              <a:t>εξωλεκτικής</a:t>
            </a:r>
            <a:r>
              <a:rPr lang="el-GR" u="sng" dirty="0"/>
              <a:t> επικοινωνίας</a:t>
            </a:r>
            <a:r>
              <a:rPr lang="el-GR" dirty="0"/>
              <a:t> (ζωγραφική </a:t>
            </a:r>
            <a:r>
              <a:rPr lang="el-GR" dirty="0" err="1"/>
              <a:t>κλπ</a:t>
            </a:r>
            <a:r>
              <a:rPr lang="el-GR" dirty="0"/>
              <a:t>).  </a:t>
            </a:r>
            <a:r>
              <a:rPr lang="el-GR" u="sng" dirty="0"/>
              <a:t>Αντιμετωπίζουμε λοιπόν τους ασθενείς αυτούς όπως αντιμετωπίζουμε τους ψυχωτικούς</a:t>
            </a:r>
            <a:r>
              <a:rPr lang="el-GR" dirty="0"/>
              <a:t>.  Εάν ο ασθενής είναι </a:t>
            </a:r>
            <a:r>
              <a:rPr lang="el-GR" dirty="0" err="1"/>
              <a:t>αλεξιθυμικός</a:t>
            </a:r>
            <a:r>
              <a:rPr lang="el-GR" dirty="0"/>
              <a:t>, δηλαδή κενός, ανενεργής, απαθής, τότε πρέπει να τον ενισχύσουμε με την φαντασία μας και να τον </a:t>
            </a:r>
            <a:r>
              <a:rPr lang="el-GR" dirty="0" err="1"/>
              <a:t>επανεκπαιδεύσουμε</a:t>
            </a:r>
            <a:r>
              <a:rPr lang="el-GR" dirty="0"/>
              <a:t>, </a:t>
            </a:r>
            <a:r>
              <a:rPr lang="el-GR" b="1" dirty="0"/>
              <a:t>όπως ένα συναισθηματικά αναλφάβητο </a:t>
            </a:r>
            <a:r>
              <a:rPr lang="el-GR" b="1" dirty="0" err="1"/>
              <a:t>ατομο</a:t>
            </a:r>
            <a:r>
              <a:rPr lang="el-GR" b="1" dirty="0"/>
              <a:t> </a:t>
            </a:r>
            <a:r>
              <a:rPr lang="el-GR" dirty="0"/>
              <a:t>(</a:t>
            </a:r>
            <a:r>
              <a:rPr lang="en-GB" dirty="0" err="1"/>
              <a:t>Sifneos</a:t>
            </a:r>
            <a:r>
              <a:rPr lang="el-GR" dirty="0"/>
              <a:t>, Αθήνα 1984).</a:t>
            </a:r>
          </a:p>
          <a:p>
            <a:pPr marL="0" indent="0">
              <a:buNone/>
            </a:pPr>
            <a:r>
              <a:rPr lang="el-GR" dirty="0"/>
              <a:t>Ο στόχος μας είναι βήμα με βήμα να επιτύχουμε την </a:t>
            </a:r>
            <a:r>
              <a:rPr lang="el-GR" dirty="0" err="1"/>
              <a:t>λεκτικοποίηση</a:t>
            </a:r>
            <a:r>
              <a:rPr lang="el-GR" dirty="0"/>
              <a:t> των μεταβιβαστικών συναισθημάτων και να τον οδηγήσουμε στην Β φάση της θεραπείας, δηλαδή στην μεταβιβαστική </a:t>
            </a:r>
            <a:r>
              <a:rPr lang="el-GR" dirty="0" smtClean="0"/>
              <a:t>νεύρωση.</a:t>
            </a:r>
            <a:endParaRPr lang="el-GR" dirty="0"/>
          </a:p>
          <a:p>
            <a:pPr marL="0" indent="0">
              <a:buNone/>
            </a:pPr>
            <a:r>
              <a:rPr lang="el-GR" b="1" dirty="0" smtClean="0"/>
              <a:t>Μελέτη </a:t>
            </a:r>
            <a:r>
              <a:rPr lang="el-GR" b="1" dirty="0"/>
              <a:t>και επεξεργασία της </a:t>
            </a:r>
            <a:r>
              <a:rPr lang="el-GR" b="1" dirty="0" err="1"/>
              <a:t>αντιμεταβίβασης</a:t>
            </a:r>
            <a:r>
              <a:rPr lang="el-GR" dirty="0"/>
              <a:t>, διότι και εδώ (όπως και στους ψυχωτικούς) τα </a:t>
            </a:r>
            <a:r>
              <a:rPr lang="el-GR" dirty="0" err="1"/>
              <a:t>αντιμεταβιβαστικά</a:t>
            </a:r>
            <a:r>
              <a:rPr lang="el-GR" dirty="0"/>
              <a:t> συναισθήματα είναι έντονα και απειλούν να οδηγήσουν τον θεραπευτή </a:t>
            </a:r>
            <a:r>
              <a:rPr lang="el-GR" u="sng" dirty="0"/>
              <a:t>στην αδιαφορία ή σε άσκοπες ερμηνείες</a:t>
            </a:r>
            <a:r>
              <a:rPr lang="el-GR" dirty="0"/>
              <a:t> με αποτέλεσμα την διακοπή της θεραπείας.  Οι ασθενείς αυτοί (μέσω των </a:t>
            </a:r>
            <a:r>
              <a:rPr lang="el-GR" u="sng" dirty="0" err="1"/>
              <a:t>προβλητικών</a:t>
            </a:r>
            <a:r>
              <a:rPr lang="el-GR" u="sng" dirty="0"/>
              <a:t> ταυτοποιήσεων</a:t>
            </a:r>
            <a:r>
              <a:rPr lang="el-GR" dirty="0"/>
              <a:t>) μάς μεταδίδουν τα ισχυρά αισθήματα </a:t>
            </a:r>
            <a:r>
              <a:rPr lang="el-GR" u="sng" dirty="0"/>
              <a:t>κενού-μοναξιάς, </a:t>
            </a:r>
            <a:r>
              <a:rPr lang="el-GR" u="sng" dirty="0" err="1"/>
              <a:t>αβοηθησίας</a:t>
            </a:r>
            <a:r>
              <a:rPr lang="el-GR" u="sng" dirty="0"/>
              <a:t>, θυμού και επιθετικότητας</a:t>
            </a:r>
            <a:r>
              <a:rPr lang="el-GR" dirty="0"/>
              <a:t> τα οποία και τους κατέχουν.  Ο ρόλος του </a:t>
            </a:r>
            <a:r>
              <a:rPr lang="el-GR" dirty="0" err="1"/>
              <a:t>θεραπευτού</a:t>
            </a:r>
            <a:r>
              <a:rPr lang="el-GR" dirty="0"/>
              <a:t> είναι να τα υπομείνει </a:t>
            </a:r>
            <a:r>
              <a:rPr lang="el-GR" u="sng" dirty="0"/>
              <a:t>αναγνωρίζοντας τα μέσα του</a:t>
            </a:r>
            <a:r>
              <a:rPr lang="el-GR" dirty="0"/>
              <a:t>, </a:t>
            </a:r>
            <a:r>
              <a:rPr lang="el-GR" u="sng" dirty="0"/>
              <a:t>να τα επεξεργασθεί</a:t>
            </a:r>
            <a:r>
              <a:rPr lang="el-GR" dirty="0"/>
              <a:t> και τελικά </a:t>
            </a:r>
            <a:r>
              <a:rPr lang="el-GR" u="sng" dirty="0"/>
              <a:t>να τα αποδεχθεί και να τα ενσωματώσει στην ιστορία του ασθενούς</a:t>
            </a:r>
            <a:r>
              <a:rPr lang="el-GR" dirty="0"/>
              <a:t>.</a:t>
            </a:r>
          </a:p>
        </p:txBody>
      </p:sp>
    </p:spTree>
    <p:extLst>
      <p:ext uri="{BB962C8B-B14F-4D97-AF65-F5344CB8AC3E}">
        <p14:creationId xmlns:p14="http://schemas.microsoft.com/office/powerpoint/2010/main" val="17385066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Picture 9" descr="BRUNETT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727192" y="3437414"/>
            <a:ext cx="737616" cy="11277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479071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55000" lnSpcReduction="20000"/>
          </a:bodyPr>
          <a:lstStyle/>
          <a:p>
            <a:r>
              <a:rPr lang="el-GR" b="1" i="1" dirty="0"/>
              <a:t>ΘΕΡΑΠΕΥΤΙΚΗ ΤΕΧΝΙΚΗ</a:t>
            </a:r>
            <a:endParaRPr lang="el-GR" dirty="0"/>
          </a:p>
          <a:p>
            <a:r>
              <a:rPr lang="el-GR" b="1" i="1" dirty="0"/>
              <a:t>Κατά την επισκόπηση της διεθνούς βιβλιογραφίας προκύπτει η έλλειψη ομοιογενών θεραπευτικών προτάσεων και τεχνικών.</a:t>
            </a:r>
            <a:endParaRPr lang="el-GR" dirty="0"/>
          </a:p>
          <a:p>
            <a:r>
              <a:rPr lang="el-GR" b="1" i="1" dirty="0"/>
              <a:t>H </a:t>
            </a:r>
            <a:r>
              <a:rPr lang="el-GR" b="1" i="1" dirty="0" err="1"/>
              <a:t>Schöttler</a:t>
            </a:r>
            <a:r>
              <a:rPr lang="el-GR" b="1" i="1" dirty="0"/>
              <a:t> (1981) πρότεινε, σύμφωνα με μία εκτεταμένη έρευνα με ψυχοθεραπείες </a:t>
            </a:r>
            <a:r>
              <a:rPr lang="el-GR" b="1" i="1" dirty="0" err="1"/>
              <a:t>αλεξιθυμικών</a:t>
            </a:r>
            <a:r>
              <a:rPr lang="el-GR" b="1" i="1" dirty="0"/>
              <a:t> ασθενών, ένα χωρισμό της θεραπείας σε 4 φάσεις (Α, Β, C-πρωκτική και D-</a:t>
            </a:r>
            <a:r>
              <a:rPr lang="el-GR" b="1" i="1" dirty="0" err="1"/>
              <a:t>οιδιποδιακή</a:t>
            </a:r>
            <a:r>
              <a:rPr lang="el-GR" b="1" i="1" dirty="0"/>
              <a:t> φάση).  Οι παρατηρήσεις της </a:t>
            </a:r>
            <a:r>
              <a:rPr lang="el-GR" b="1" i="1" dirty="0" err="1"/>
              <a:t>συμπτίπτουν</a:t>
            </a:r>
            <a:r>
              <a:rPr lang="el-GR" b="1" i="1" dirty="0"/>
              <a:t> σε πολλά σημεία με τις δικές μας εμπειρίες.  </a:t>
            </a:r>
            <a:r>
              <a:rPr lang="el-GR" b="1" i="1" dirty="0" err="1"/>
              <a:t>Οπως</a:t>
            </a:r>
            <a:r>
              <a:rPr lang="el-GR" b="1" i="1" dirty="0"/>
              <a:t> η </a:t>
            </a:r>
            <a:r>
              <a:rPr lang="el-GR" b="1" i="1" dirty="0" err="1"/>
              <a:t>Sch”ttler</a:t>
            </a:r>
            <a:r>
              <a:rPr lang="el-GR" b="1" i="1" dirty="0"/>
              <a:t> βλέπουμε τους ασθενείς μας 1-2 φορές εβδομαδιαίως για 30-45 λεπτά.  Παρατηρήσαμε επίσης ότι είναι απαραίτητο ένα χρονικό διάστημα 2-3 χρόνων για μία σταθεροποίηση (</a:t>
            </a:r>
            <a:r>
              <a:rPr lang="el-GR" b="1" i="1" dirty="0" err="1"/>
              <a:t>Stabilisierung</a:t>
            </a:r>
            <a:r>
              <a:rPr lang="el-GR" b="1" i="1" dirty="0"/>
              <a:t>) με την έννοια της σταθεροποίησης του Εγώ.  Μόνο μετά από αυτό το χρονικό διάστημα είναι ο ασθενής ικανός για μία κλασσική περαιτέρω </a:t>
            </a:r>
            <a:r>
              <a:rPr lang="el-GR" b="1" i="1" dirty="0" err="1"/>
              <a:t>ψυχοαναλυτική</a:t>
            </a:r>
            <a:r>
              <a:rPr lang="el-GR" b="1" i="1" dirty="0"/>
              <a:t> ψυχοθεραπεία.  Ως εκ τούτου χωρίζουμε την θεραπεία μας σε δύο φάσεις, Α και Β.</a:t>
            </a:r>
            <a:endParaRPr lang="el-GR" dirty="0"/>
          </a:p>
          <a:p>
            <a:r>
              <a:rPr lang="el-GR" b="1" i="1" dirty="0"/>
              <a:t>Φάση Α (η οποία και αντιστοιχεί με τις φάσεις Α και Β της </a:t>
            </a:r>
            <a:r>
              <a:rPr lang="el-GR" b="1" i="1" dirty="0" err="1"/>
              <a:t>Schötler</a:t>
            </a:r>
            <a:r>
              <a:rPr lang="el-GR" b="1" i="1" dirty="0"/>
              <a:t>):  Αυτή η πρώτη φάση της θεραπείας είναι απαραίτητη, 1) λόγω της αρχαϊκής φύσης της άμυνας: (σχάση, </a:t>
            </a:r>
            <a:r>
              <a:rPr lang="el-GR" b="1" i="1" dirty="0" err="1"/>
              <a:t>προβλητική</a:t>
            </a:r>
            <a:r>
              <a:rPr lang="el-GR" b="1" i="1" dirty="0"/>
              <a:t> ταυτοποίηση(5), 2) λόγω των ναρκισσιστικών ελλειμμάτων στο Εγώ και την οριακή οργάνωση της </a:t>
            </a:r>
            <a:r>
              <a:rPr lang="el-GR" b="1" i="1" dirty="0" err="1"/>
              <a:t>προσωπικότητος</a:t>
            </a:r>
            <a:r>
              <a:rPr lang="el-GR" b="1" i="1" dirty="0"/>
              <a:t>, 3) του κινδύνου ενεργοποίησης πυρηνικού ψυχωτικού άγχους και 4) του μεγάλου κινδύνου μίας αρχαϊκής </a:t>
            </a:r>
            <a:r>
              <a:rPr lang="el-GR" b="1" i="1" dirty="0" err="1"/>
              <a:t>παλινδρόμισης</a:t>
            </a:r>
            <a:r>
              <a:rPr lang="el-GR" b="1" i="1" dirty="0"/>
              <a:t>(6).  Για τον λόγο αυτό αποτελούν το κέντρο της θεραπείας:  Η </a:t>
            </a:r>
            <a:r>
              <a:rPr lang="el-GR" b="1" i="1" dirty="0" err="1"/>
              <a:t>συμβολοποιητική</a:t>
            </a:r>
            <a:r>
              <a:rPr lang="el-GR" b="1" i="1" dirty="0"/>
              <a:t> λειτουργία του </a:t>
            </a:r>
            <a:r>
              <a:rPr lang="el-GR" b="1" i="1" dirty="0" err="1"/>
              <a:t>θεραπευτού</a:t>
            </a:r>
            <a:r>
              <a:rPr lang="el-GR" b="1" i="1" dirty="0"/>
              <a:t>, η επεξεργασία των αισθημάτων </a:t>
            </a:r>
            <a:r>
              <a:rPr lang="el-GR" b="1" i="1" dirty="0" err="1"/>
              <a:t>αντιμεταβίβασης</a:t>
            </a:r>
            <a:r>
              <a:rPr lang="el-GR" b="1" i="1" dirty="0"/>
              <a:t>, όπως και η συν-συναισθησία (</a:t>
            </a:r>
            <a:r>
              <a:rPr lang="el-GR" b="1" i="1" dirty="0" err="1"/>
              <a:t>Empathy</a:t>
            </a:r>
            <a:r>
              <a:rPr lang="el-GR" b="1" i="1" dirty="0"/>
              <a:t>): δηλ. στρατηγικές οι οποίες είναι γνωστές από τις ψυχοθεραπείες των ψυχώσεων.</a:t>
            </a:r>
            <a:endParaRPr lang="el-GR" dirty="0"/>
          </a:p>
          <a:p>
            <a:r>
              <a:rPr lang="en-US" b="1" i="1" dirty="0" err="1"/>
              <a:t>Searles</a:t>
            </a:r>
            <a:r>
              <a:rPr lang="en-US" b="1" i="1" dirty="0"/>
              <a:t> 1965, Benedetti 1980, Loch 1972, Laing 1960, From-</a:t>
            </a:r>
            <a:r>
              <a:rPr lang="en-US" b="1" i="1" dirty="0" err="1"/>
              <a:t>Reiclmann</a:t>
            </a:r>
            <a:r>
              <a:rPr lang="en-US" b="1" i="1" dirty="0"/>
              <a:t> 1950, </a:t>
            </a:r>
            <a:r>
              <a:rPr lang="en-US" b="1" i="1" dirty="0" err="1"/>
              <a:t>Federn</a:t>
            </a:r>
            <a:r>
              <a:rPr lang="en-US" b="1" i="1" dirty="0"/>
              <a:t> 1952.</a:t>
            </a:r>
            <a:endParaRPr lang="el-GR" dirty="0"/>
          </a:p>
          <a:p>
            <a:endParaRPr lang="el-GR" dirty="0"/>
          </a:p>
        </p:txBody>
      </p:sp>
    </p:spTree>
    <p:extLst>
      <p:ext uri="{BB962C8B-B14F-4D97-AF65-F5344CB8AC3E}">
        <p14:creationId xmlns:p14="http://schemas.microsoft.com/office/powerpoint/2010/main" val="3727906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400" dirty="0"/>
              <a:t>Ο όρος «</a:t>
            </a:r>
            <a:r>
              <a:rPr lang="el-GR" sz="2400" dirty="0" err="1"/>
              <a:t>Μεταιχμιακή</a:t>
            </a:r>
            <a:r>
              <a:rPr lang="el-GR" sz="2400" dirty="0"/>
              <a:t> Διαταραχή» είχε χρησιμοποιηθεί αρκετά χρόνια πριν από ερευνητές για να επισημάνει διαφορετικές έννοιες και συμπτώματα που είχαν </a:t>
            </a:r>
            <a:r>
              <a:rPr lang="el-GR" sz="2400" dirty="0" err="1"/>
              <a:t>περιγραφεί</a:t>
            </a:r>
            <a:r>
              <a:rPr lang="el-GR" sz="2400" dirty="0"/>
              <a:t>  από το 1930</a:t>
            </a:r>
          </a:p>
        </p:txBody>
      </p:sp>
      <p:sp>
        <p:nvSpPr>
          <p:cNvPr id="4" name="Θέση περιεχομένου 3"/>
          <p:cNvSpPr>
            <a:spLocks noGrp="1"/>
          </p:cNvSpPr>
          <p:nvPr>
            <p:ph sz="half" idx="1"/>
          </p:nvPr>
        </p:nvSpPr>
        <p:spPr/>
        <p:txBody>
          <a:bodyPr>
            <a:normAutofit fontScale="70000" lnSpcReduction="20000"/>
          </a:bodyPr>
          <a:lstStyle/>
          <a:p>
            <a:r>
              <a:rPr lang="el-GR" dirty="0"/>
              <a:t>Ο όρος χρησιμοποιήθηκε αρχικά για ασθενείς που βρίσκονται στο </a:t>
            </a:r>
            <a:r>
              <a:rPr lang="el-GR" b="1" dirty="0"/>
              <a:t>μεταίχμιο μεταξύ Νεύρωσης και Σχιζοφρένειας, </a:t>
            </a:r>
            <a:r>
              <a:rPr lang="el-GR" dirty="0"/>
              <a:t>δηλαδή για ασθενείς που ήταν ευαίσθητοι στην αντιμετώπιση μέσω κλασσικών </a:t>
            </a:r>
            <a:r>
              <a:rPr lang="el-GR" b="1" dirty="0"/>
              <a:t>ψυχαναλυτικών τεχνικών ψυχοθεραπεία</a:t>
            </a:r>
            <a:r>
              <a:rPr lang="el-GR" dirty="0"/>
              <a:t>ς αλλά που τα συμπτώματα τους δεν μπορούσαν να δικαιολογήσουν μια διάγνωση Σχιζοφρένειας </a:t>
            </a:r>
            <a:endParaRPr lang="en-US" dirty="0" smtClean="0"/>
          </a:p>
          <a:p>
            <a:r>
              <a:rPr lang="el-GR" dirty="0" smtClean="0"/>
              <a:t>Κάτω </a:t>
            </a:r>
            <a:r>
              <a:rPr lang="el-GR" dirty="0"/>
              <a:t>από την επίδραση </a:t>
            </a:r>
            <a:r>
              <a:rPr lang="el-GR" dirty="0" err="1"/>
              <a:t>αγχογόνων</a:t>
            </a:r>
            <a:r>
              <a:rPr lang="el-GR" dirty="0"/>
              <a:t> και </a:t>
            </a:r>
            <a:r>
              <a:rPr lang="el-GR" dirty="0" err="1"/>
              <a:t>στρεσογόνων</a:t>
            </a:r>
            <a:r>
              <a:rPr lang="el-GR" dirty="0"/>
              <a:t> συνθηκών, οι ασθενείς αυτοί παρουσιάζουν την τάση </a:t>
            </a:r>
            <a:r>
              <a:rPr lang="el-GR" b="1" dirty="0"/>
              <a:t>για παλινδρόμηση και αποδιοργάνωση ενώ κάποιοι άλλοι εμφάνισαν ψυχωτικά </a:t>
            </a:r>
            <a:r>
              <a:rPr lang="el-GR" b="1" dirty="0" smtClean="0"/>
              <a:t>συμπτώματα, </a:t>
            </a:r>
            <a:r>
              <a:rPr lang="el-GR" dirty="0" smtClean="0"/>
              <a:t>στοιχεία </a:t>
            </a:r>
            <a:r>
              <a:rPr lang="el-GR" dirty="0"/>
              <a:t>από Διαταραχές του Συναισθήματος, από Διαταραχές της Προσωπικότητας και από Σχιζοφρένειας </a:t>
            </a:r>
          </a:p>
          <a:p>
            <a:r>
              <a:rPr lang="el-GR" dirty="0"/>
              <a:t> </a:t>
            </a:r>
          </a:p>
        </p:txBody>
      </p:sp>
      <p:sp>
        <p:nvSpPr>
          <p:cNvPr id="6" name="Θέση περιεχομένου 5"/>
          <p:cNvSpPr>
            <a:spLocks noGrp="1"/>
          </p:cNvSpPr>
          <p:nvPr>
            <p:ph sz="half" idx="2"/>
          </p:nvPr>
        </p:nvSpPr>
        <p:spPr/>
        <p:txBody>
          <a:bodyPr>
            <a:normAutofit fontScale="70000" lnSpcReduction="20000"/>
          </a:bodyPr>
          <a:lstStyle/>
          <a:p>
            <a:r>
              <a:rPr lang="el-GR" dirty="0"/>
              <a:t> </a:t>
            </a:r>
          </a:p>
          <a:p>
            <a:r>
              <a:rPr lang="el-GR" dirty="0"/>
              <a:t>Ο όρος «</a:t>
            </a:r>
            <a:r>
              <a:rPr lang="el-GR" b="1" dirty="0"/>
              <a:t>Μεθοριακή Διαταραχ</a:t>
            </a:r>
            <a:r>
              <a:rPr lang="el-GR" dirty="0"/>
              <a:t>ή </a:t>
            </a:r>
            <a:r>
              <a:rPr lang="el-GR" b="1" dirty="0"/>
              <a:t>Προσωπικότητας</a:t>
            </a:r>
            <a:r>
              <a:rPr lang="el-GR" dirty="0"/>
              <a:t>» εμφανίζεται για πρώτη φορά στις </a:t>
            </a:r>
            <a:r>
              <a:rPr lang="el-GR" b="1" dirty="0"/>
              <a:t>αρχές της δεκαετίας του 1980</a:t>
            </a:r>
            <a:r>
              <a:rPr lang="el-GR" dirty="0"/>
              <a:t> στο </a:t>
            </a:r>
            <a:r>
              <a:rPr lang="en-US" dirty="0"/>
              <a:t>DSM</a:t>
            </a:r>
            <a:r>
              <a:rPr lang="el-GR" dirty="0"/>
              <a:t>-</a:t>
            </a:r>
            <a:r>
              <a:rPr lang="en-US" dirty="0"/>
              <a:t>III</a:t>
            </a:r>
            <a:r>
              <a:rPr lang="el-GR" dirty="0"/>
              <a:t> μετά από πλήθος μελετών, ερευνών και συνεντεύξεων από ερευνητές όπως οι </a:t>
            </a:r>
            <a:r>
              <a:rPr lang="el-GR" dirty="0" err="1"/>
              <a:t>Gunderson</a:t>
            </a:r>
            <a:r>
              <a:rPr lang="el-GR" dirty="0"/>
              <a:t>, </a:t>
            </a:r>
            <a:r>
              <a:rPr lang="el-GR" dirty="0" err="1"/>
              <a:t>Kolb</a:t>
            </a:r>
            <a:r>
              <a:rPr lang="el-GR" dirty="0"/>
              <a:t>, </a:t>
            </a:r>
            <a:r>
              <a:rPr lang="el-GR" dirty="0" err="1"/>
              <a:t>Aystin</a:t>
            </a:r>
            <a:r>
              <a:rPr lang="el-GR" dirty="0"/>
              <a:t> (1981) και οι </a:t>
            </a:r>
            <a:r>
              <a:rPr lang="el-GR" dirty="0" err="1"/>
              <a:t>Spitzer</a:t>
            </a:r>
            <a:r>
              <a:rPr lang="el-GR" dirty="0"/>
              <a:t>, </a:t>
            </a:r>
            <a:r>
              <a:rPr lang="el-GR" dirty="0" err="1"/>
              <a:t>Endicott</a:t>
            </a:r>
            <a:r>
              <a:rPr lang="el-GR" dirty="0"/>
              <a:t> &amp; </a:t>
            </a:r>
            <a:r>
              <a:rPr lang="el-GR" dirty="0" err="1"/>
              <a:t>Gibbon</a:t>
            </a:r>
            <a:r>
              <a:rPr lang="el-GR" dirty="0"/>
              <a:t> (1979) </a:t>
            </a:r>
            <a:r>
              <a:rPr lang="el-GR" dirty="0" err="1"/>
              <a:t>σκιαγραφόντας</a:t>
            </a:r>
            <a:r>
              <a:rPr lang="el-GR" dirty="0"/>
              <a:t> την σοβαρότητα και την πολυπλοκότητα της πάθησης με χαρακτηριστικά όπως  </a:t>
            </a:r>
            <a:r>
              <a:rPr lang="el-GR" b="1" dirty="0"/>
              <a:t>αστάθεια σε επίπεδο συναισθημάτων, σχέσεων και </a:t>
            </a:r>
            <a:r>
              <a:rPr lang="el-GR" b="1" dirty="0" err="1"/>
              <a:t>αυτοεικόνας</a:t>
            </a:r>
            <a:r>
              <a:rPr lang="el-GR" b="1" dirty="0"/>
              <a:t>, καθώς και παρορμητικότητα . </a:t>
            </a:r>
          </a:p>
          <a:p>
            <a:endParaRPr lang="el-GR" dirty="0"/>
          </a:p>
        </p:txBody>
      </p:sp>
    </p:spTree>
    <p:extLst>
      <p:ext uri="{BB962C8B-B14F-4D97-AF65-F5344CB8AC3E}">
        <p14:creationId xmlns:p14="http://schemas.microsoft.com/office/powerpoint/2010/main" val="33427992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p:txBody>
          <a:bodyPr>
            <a:normAutofit fontScale="62500" lnSpcReduction="20000"/>
          </a:bodyPr>
          <a:lstStyle/>
          <a:p>
            <a:r>
              <a:rPr lang="el-GR" b="1" dirty="0"/>
              <a:t>Φάση Β:</a:t>
            </a:r>
            <a:r>
              <a:rPr lang="el-GR" dirty="0"/>
              <a:t> Ψυχαναλυτική ψυχοθεραπεία ή κλασσική ψυχανάλυση κατά περίπτωση.</a:t>
            </a:r>
          </a:p>
          <a:p>
            <a:r>
              <a:rPr lang="el-GR" dirty="0"/>
              <a:t>(1)  Μεταβίβαση: είναι η συναισθηματική σχέση του ασθενούς προς τον θεραπευτή.  </a:t>
            </a:r>
            <a:r>
              <a:rPr lang="el-GR" dirty="0" err="1"/>
              <a:t>Αντιμεταβίβαση</a:t>
            </a:r>
            <a:r>
              <a:rPr lang="el-GR" dirty="0"/>
              <a:t> το αντίθετο.</a:t>
            </a:r>
          </a:p>
          <a:p>
            <a:r>
              <a:rPr lang="el-GR" dirty="0"/>
              <a:t>(2) </a:t>
            </a:r>
            <a:r>
              <a:rPr lang="el-GR" dirty="0" err="1"/>
              <a:t>Εαυτοαναπαράσταση</a:t>
            </a:r>
            <a:r>
              <a:rPr lang="el-GR" dirty="0"/>
              <a:t>: η εσωτερική εικόνα που έχουμε για τον εαυτό μας και αποτελείται από προβολές της εικόνας που έχουν οι άλλοι για εμάς.</a:t>
            </a:r>
          </a:p>
          <a:p>
            <a:r>
              <a:rPr lang="el-GR" dirty="0"/>
              <a:t>(3)	</a:t>
            </a:r>
            <a:r>
              <a:rPr lang="en-GB" dirty="0" err="1"/>
              <a:t>Spliting</a:t>
            </a:r>
            <a:r>
              <a:rPr lang="el-GR" dirty="0"/>
              <a:t>: μη ώριμος αρχαϊκός μηχανισμός άμυνας του Εγώ, όπου έχουν απόσχιση των συναισθημάτων από την αιτία που τα προκαλεί.</a:t>
            </a:r>
          </a:p>
          <a:p>
            <a:r>
              <a:rPr lang="el-GR" dirty="0"/>
              <a:t>(4)	Οριακή δομή προσωπικότητας είναι μεταξύ ψύχωσης και νεύρωσης.</a:t>
            </a:r>
          </a:p>
          <a:p>
            <a:r>
              <a:rPr lang="el-GR" dirty="0"/>
              <a:t>(5)	</a:t>
            </a:r>
            <a:r>
              <a:rPr lang="el-GR" dirty="0" err="1"/>
              <a:t>Προβλητική</a:t>
            </a:r>
            <a:r>
              <a:rPr lang="el-GR" dirty="0"/>
              <a:t> ταυτοποίηση: προβολή συναισθημάτων σε άλλους και μη αναγνώριση ως οικείων.</a:t>
            </a:r>
          </a:p>
          <a:p>
            <a:r>
              <a:rPr lang="el-GR" dirty="0"/>
              <a:t>(6)	</a:t>
            </a:r>
            <a:r>
              <a:rPr lang="el-GR" dirty="0" err="1"/>
              <a:t>Παλινδρόμιση</a:t>
            </a:r>
            <a:r>
              <a:rPr lang="el-GR" dirty="0"/>
              <a:t> σε πρώιμα στάδια της ψυχικής εξέλιξης με κίνδυνο την ψύχωση.</a:t>
            </a:r>
          </a:p>
          <a:p>
            <a:r>
              <a:rPr lang="el-GR" dirty="0"/>
              <a:t>(7)	Μεταβιβαστική νεύρωση:  </a:t>
            </a:r>
            <a:r>
              <a:rPr lang="el-GR" dirty="0" err="1"/>
              <a:t>Εκφραση</a:t>
            </a:r>
            <a:r>
              <a:rPr lang="el-GR" dirty="0"/>
              <a:t> του </a:t>
            </a:r>
            <a:r>
              <a:rPr lang="en-GB" dirty="0"/>
              <a:t>Freud</a:t>
            </a:r>
            <a:r>
              <a:rPr lang="el-GR" dirty="0"/>
              <a:t>.  Είναι η κατάσταση που έχει επιτευχθεί η μεταβίβαση συναισθημάτων του ασθενούς στον θεραπευτή.  Προϋπόθεση απαραίτητη για την επιτυχία της ψυχαναλυτικής ψυχοθεραπείας.</a:t>
            </a:r>
          </a:p>
          <a:p>
            <a:r>
              <a:rPr lang="el-GR" dirty="0"/>
              <a:t>(8)	</a:t>
            </a:r>
            <a:r>
              <a:rPr lang="el-GR" dirty="0" smtClean="0"/>
              <a:t>Σημαντική </a:t>
            </a:r>
            <a:r>
              <a:rPr lang="el-GR" dirty="0"/>
              <a:t>έκφραση: Σημαντικός εκ του σημαίνω - </a:t>
            </a:r>
            <a:r>
              <a:rPr lang="el-GR" dirty="0" smtClean="0"/>
              <a:t>σημαινόμενο</a:t>
            </a:r>
            <a:r>
              <a:rPr lang="el-GR" dirty="0"/>
              <a:t/>
            </a:r>
            <a:br>
              <a:rPr lang="el-GR" dirty="0"/>
            </a:br>
            <a:endParaRPr lang="el-GR" dirty="0"/>
          </a:p>
        </p:txBody>
      </p:sp>
    </p:spTree>
    <p:extLst>
      <p:ext uri="{BB962C8B-B14F-4D97-AF65-F5344CB8AC3E}">
        <p14:creationId xmlns:p14="http://schemas.microsoft.com/office/powerpoint/2010/main" val="3219340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89884"/>
          </a:xfrm>
        </p:spPr>
        <p:txBody>
          <a:bodyPr>
            <a:normAutofit fontScale="90000"/>
          </a:bodyPr>
          <a:lstStyle/>
          <a:p>
            <a:r>
              <a:rPr lang="el-GR" b="1" dirty="0"/>
              <a:t>Η Θεραπεία </a:t>
            </a:r>
            <a:r>
              <a:rPr lang="el-GR" b="1" dirty="0" smtClean="0"/>
              <a:t>Σχημάτων</a:t>
            </a:r>
            <a:endParaRPr lang="el-GR" dirty="0"/>
          </a:p>
        </p:txBody>
      </p:sp>
      <p:sp>
        <p:nvSpPr>
          <p:cNvPr id="3" name="Content Placeholder 2"/>
          <p:cNvSpPr>
            <a:spLocks noGrp="1"/>
          </p:cNvSpPr>
          <p:nvPr>
            <p:ph idx="1"/>
          </p:nvPr>
        </p:nvSpPr>
        <p:spPr>
          <a:xfrm>
            <a:off x="838200" y="1040235"/>
            <a:ext cx="10515600" cy="5136728"/>
          </a:xfrm>
        </p:spPr>
        <p:txBody>
          <a:bodyPr>
            <a:normAutofit fontScale="62500" lnSpcReduction="20000"/>
          </a:bodyPr>
          <a:lstStyle/>
          <a:p>
            <a:pPr marL="0" indent="0">
              <a:buNone/>
            </a:pPr>
            <a:r>
              <a:rPr lang="en-US" dirty="0"/>
              <a:t>Josephine </a:t>
            </a:r>
            <a:r>
              <a:rPr lang="en-US" dirty="0" err="1"/>
              <a:t>Giesen-Bloo</a:t>
            </a:r>
            <a:r>
              <a:rPr lang="en-US" dirty="0"/>
              <a:t>, MSc; Richard van </a:t>
            </a:r>
            <a:r>
              <a:rPr lang="en-US" dirty="0" err="1"/>
              <a:t>Dyck</a:t>
            </a:r>
            <a:r>
              <a:rPr lang="en-US" dirty="0"/>
              <a:t>, MD, PhD; Philip </a:t>
            </a:r>
            <a:r>
              <a:rPr lang="en-US" dirty="0" err="1"/>
              <a:t>Spinhoven</a:t>
            </a:r>
            <a:r>
              <a:rPr lang="en-US" dirty="0"/>
              <a:t> PhD; Willem van Tilburg MD, PhD; Carmen Dirksen, PhD; </a:t>
            </a:r>
            <a:r>
              <a:rPr lang="en-US" dirty="0" err="1"/>
              <a:t>Thea</a:t>
            </a:r>
            <a:r>
              <a:rPr lang="en-US" dirty="0"/>
              <a:t> van </a:t>
            </a:r>
            <a:r>
              <a:rPr lang="en-US" dirty="0" err="1"/>
              <a:t>Asselt</a:t>
            </a:r>
            <a:r>
              <a:rPr lang="en-US" dirty="0"/>
              <a:t>, </a:t>
            </a:r>
            <a:r>
              <a:rPr lang="en-US" dirty="0" err="1"/>
              <a:t>Msc</a:t>
            </a:r>
            <a:r>
              <a:rPr lang="en-US" dirty="0"/>
              <a:t>; </a:t>
            </a:r>
            <a:r>
              <a:rPr lang="en-US" dirty="0" err="1"/>
              <a:t>Ismay</a:t>
            </a:r>
            <a:r>
              <a:rPr lang="en-US" dirty="0"/>
              <a:t> </a:t>
            </a:r>
            <a:r>
              <a:rPr lang="en-US" dirty="0" err="1"/>
              <a:t>Kremers</a:t>
            </a:r>
            <a:r>
              <a:rPr lang="en-US" dirty="0"/>
              <a:t>, PhD; </a:t>
            </a:r>
            <a:r>
              <a:rPr lang="en-US" dirty="0" err="1"/>
              <a:t>Marjon</a:t>
            </a:r>
            <a:r>
              <a:rPr lang="en-US" dirty="0"/>
              <a:t> </a:t>
            </a:r>
            <a:r>
              <a:rPr lang="en-US" dirty="0" err="1"/>
              <a:t>Nadort</a:t>
            </a:r>
            <a:r>
              <a:rPr lang="en-US" dirty="0"/>
              <a:t>, MSc; and </a:t>
            </a:r>
            <a:r>
              <a:rPr lang="en-US" dirty="0" err="1"/>
              <a:t>Arnoud</a:t>
            </a:r>
            <a:r>
              <a:rPr lang="en-US" dirty="0"/>
              <a:t> </a:t>
            </a:r>
            <a:r>
              <a:rPr lang="en-US" dirty="0" err="1"/>
              <a:t>Arntz</a:t>
            </a:r>
            <a:r>
              <a:rPr lang="en-US" dirty="0"/>
              <a:t>, PhD. (2006): </a:t>
            </a:r>
            <a:r>
              <a:rPr lang="en-US" b="1" dirty="0"/>
              <a:t>Outpatient Psychotherapy for Borderline Personality Disorder: a randomized trial of Schema focused therapy versus Transference focused therapy.</a:t>
            </a:r>
            <a:r>
              <a:rPr lang="en-US" dirty="0"/>
              <a:t> </a:t>
            </a:r>
            <a:r>
              <a:rPr lang="el-GR" dirty="0" err="1"/>
              <a:t>Archives</a:t>
            </a:r>
            <a:r>
              <a:rPr lang="el-GR" dirty="0"/>
              <a:t> of General </a:t>
            </a:r>
            <a:r>
              <a:rPr lang="el-GR" dirty="0" err="1"/>
              <a:t>Psychiatry</a:t>
            </a:r>
            <a:r>
              <a:rPr lang="el-GR" dirty="0"/>
              <a:t>, </a:t>
            </a:r>
            <a:r>
              <a:rPr lang="el-GR" dirty="0" err="1"/>
              <a:t>Vol</a:t>
            </a:r>
            <a:r>
              <a:rPr lang="el-GR" dirty="0"/>
              <a:t>. 63, </a:t>
            </a:r>
            <a:r>
              <a:rPr lang="el-GR" dirty="0" err="1"/>
              <a:t>No</a:t>
            </a:r>
            <a:r>
              <a:rPr lang="el-GR" dirty="0"/>
              <a:t>. 6, </a:t>
            </a:r>
            <a:r>
              <a:rPr lang="el-GR" dirty="0" err="1"/>
              <a:t>pp</a:t>
            </a:r>
            <a:r>
              <a:rPr lang="el-GR" dirty="0"/>
              <a:t>. 649-658.</a:t>
            </a:r>
          </a:p>
          <a:p>
            <a:pPr marL="0" indent="0">
              <a:buNone/>
            </a:pPr>
            <a:endParaRPr lang="el-GR" dirty="0"/>
          </a:p>
          <a:p>
            <a:pPr marL="457200" lvl="1" indent="0">
              <a:buNone/>
            </a:pPr>
            <a:r>
              <a:rPr lang="el-GR" dirty="0" smtClean="0"/>
              <a:t>Μια </a:t>
            </a:r>
            <a:r>
              <a:rPr lang="el-GR" dirty="0"/>
              <a:t>μεγάλη μελέτη αποτελεσματικότητας έδειξε ότι ένα υψηλό ποσοστό των ασθενών με μεθοριακή διαταραχή προσωπικότητας μπορεί να επιτευχθεί η πλήρης ανάκαμψη σε ολόκληρη την πλήρη γκάμα των συμπτωμάτων. Η ελεγχόμενη μελέτη, που περιλαμβάνεται στο περιοδικό </a:t>
            </a:r>
            <a:r>
              <a:rPr lang="el-GR" dirty="0" err="1"/>
              <a:t>Archives</a:t>
            </a:r>
            <a:r>
              <a:rPr lang="el-GR" dirty="0"/>
              <a:t> of General </a:t>
            </a:r>
            <a:r>
              <a:rPr lang="el-GR" dirty="0" err="1"/>
              <a:t>Psychiatry</a:t>
            </a:r>
            <a:r>
              <a:rPr lang="el-GR" dirty="0"/>
              <a:t>, δείχνει ότι </a:t>
            </a:r>
            <a:r>
              <a:rPr lang="el-GR" dirty="0" smtClean="0"/>
              <a:t>είναι </a:t>
            </a:r>
            <a:r>
              <a:rPr lang="el-GR" dirty="0"/>
              <a:t>αναφορικά με κάποια κριτήρια αποτελεσματικότητας </a:t>
            </a:r>
            <a:r>
              <a:rPr lang="el-GR" b="1" dirty="0"/>
              <a:t>περισσότερο από δύο φορές πιο αποτελεσματική από μια πιο παραδοσιακή ψυχοδυναμική προσέγγιση</a:t>
            </a:r>
            <a:r>
              <a:rPr lang="el-GR" dirty="0"/>
              <a:t>, την Εστιασμένη στη Μεταβίβαση Ψυχοθεραπεία (TFP). </a:t>
            </a:r>
          </a:p>
          <a:p>
            <a:pPr marL="457200" lvl="1" indent="0">
              <a:buNone/>
            </a:pPr>
            <a:r>
              <a:rPr lang="el-GR" dirty="0"/>
              <a:t>Η Μεθοριακή διαταραχή προσωπικότητας (BPD) θεωρείτο έως πρόσφατα ως δύσκολα αντιμετωπίσιμη, με λίγη επιστημονική αιτιολόγηση για τη μακροπρόθεσμη θεραπεία. Η μελέτη αυτή αποδεικνύει ότι η Θεραπεία Σχημάτων οδηγεί σε πλήρη ύφεση αναφορικά με κάποια κριτήρια ψυχοπαθολογίας σε περίπου 50% των ασθενών, και σε σημαντική βελτίωση στα δύο τρίτα. Η επιτυχία της θεραπείας συνδέεται στενά με την διάρκεια και την ένταση της (δύο συνεδρίες την εβδομάδα για 3 χρόνια). </a:t>
            </a:r>
          </a:p>
          <a:p>
            <a:pPr marL="457200" lvl="1" indent="0">
              <a:buNone/>
            </a:pPr>
            <a:r>
              <a:rPr lang="en-US" dirty="0" smtClean="0"/>
              <a:t>Josephine </a:t>
            </a:r>
            <a:r>
              <a:rPr lang="en-US" dirty="0" err="1"/>
              <a:t>Giesen-Bloo</a:t>
            </a:r>
            <a:r>
              <a:rPr lang="en-US" dirty="0"/>
              <a:t>, MSc; Richard van </a:t>
            </a:r>
            <a:r>
              <a:rPr lang="en-US" dirty="0" err="1"/>
              <a:t>Dyck</a:t>
            </a:r>
            <a:r>
              <a:rPr lang="en-US" dirty="0"/>
              <a:t>, MD, PhD; Philip </a:t>
            </a:r>
            <a:r>
              <a:rPr lang="en-US" dirty="0" err="1"/>
              <a:t>Spinhoven</a:t>
            </a:r>
            <a:r>
              <a:rPr lang="en-US" dirty="0"/>
              <a:t> PhD; Willem van Tilburg MD, PhD; Carmen Dirksen, PhD; </a:t>
            </a:r>
            <a:r>
              <a:rPr lang="en-US" dirty="0" err="1"/>
              <a:t>Thea</a:t>
            </a:r>
            <a:r>
              <a:rPr lang="en-US" dirty="0"/>
              <a:t> van </a:t>
            </a:r>
            <a:r>
              <a:rPr lang="en-US" dirty="0" err="1"/>
              <a:t>Asselt</a:t>
            </a:r>
            <a:r>
              <a:rPr lang="en-US" dirty="0"/>
              <a:t>, </a:t>
            </a:r>
            <a:r>
              <a:rPr lang="en-US" dirty="0" err="1"/>
              <a:t>Msc</a:t>
            </a:r>
            <a:r>
              <a:rPr lang="en-US" dirty="0"/>
              <a:t>; </a:t>
            </a:r>
            <a:r>
              <a:rPr lang="en-US" dirty="0" err="1"/>
              <a:t>Ismay</a:t>
            </a:r>
            <a:r>
              <a:rPr lang="en-US" dirty="0"/>
              <a:t> </a:t>
            </a:r>
            <a:r>
              <a:rPr lang="en-US" dirty="0" err="1"/>
              <a:t>Kremers</a:t>
            </a:r>
            <a:r>
              <a:rPr lang="en-US" dirty="0"/>
              <a:t>, PhD; </a:t>
            </a:r>
            <a:r>
              <a:rPr lang="en-US" dirty="0" err="1"/>
              <a:t>Marjon</a:t>
            </a:r>
            <a:r>
              <a:rPr lang="en-US" dirty="0"/>
              <a:t> </a:t>
            </a:r>
            <a:r>
              <a:rPr lang="en-US" dirty="0" err="1"/>
              <a:t>Nadort</a:t>
            </a:r>
            <a:r>
              <a:rPr lang="en-US" dirty="0"/>
              <a:t>, MSc; and </a:t>
            </a:r>
            <a:r>
              <a:rPr lang="en-US" dirty="0" err="1"/>
              <a:t>Arnoud</a:t>
            </a:r>
            <a:r>
              <a:rPr lang="en-US" dirty="0"/>
              <a:t> </a:t>
            </a:r>
            <a:r>
              <a:rPr lang="en-US" dirty="0" err="1"/>
              <a:t>Arntz</a:t>
            </a:r>
            <a:r>
              <a:rPr lang="en-US" dirty="0"/>
              <a:t>, PhD. (2006): </a:t>
            </a:r>
            <a:r>
              <a:rPr lang="en-US" b="1" dirty="0"/>
              <a:t>Outpatient Psychotherapy for Borderline Personality Disorder: a randomized trial of Schema focused therapy versus Transference focused therapy.</a:t>
            </a:r>
            <a:r>
              <a:rPr lang="en-US" dirty="0"/>
              <a:t> </a:t>
            </a:r>
            <a:r>
              <a:rPr lang="el-GR" dirty="0" err="1"/>
              <a:t>Archives</a:t>
            </a:r>
            <a:r>
              <a:rPr lang="el-GR" dirty="0"/>
              <a:t> of General </a:t>
            </a:r>
            <a:r>
              <a:rPr lang="el-GR" dirty="0" err="1"/>
              <a:t>Psychiatry</a:t>
            </a:r>
            <a:r>
              <a:rPr lang="el-GR" dirty="0"/>
              <a:t>, </a:t>
            </a:r>
            <a:r>
              <a:rPr lang="el-GR" dirty="0" err="1"/>
              <a:t>Vol</a:t>
            </a:r>
            <a:r>
              <a:rPr lang="el-GR" dirty="0"/>
              <a:t>. 63, </a:t>
            </a:r>
            <a:r>
              <a:rPr lang="el-GR" dirty="0" err="1"/>
              <a:t>No</a:t>
            </a:r>
            <a:r>
              <a:rPr lang="el-GR" dirty="0"/>
              <a:t>. 6, </a:t>
            </a:r>
            <a:r>
              <a:rPr lang="el-GR" dirty="0" err="1"/>
              <a:t>pp</a:t>
            </a:r>
            <a:r>
              <a:rPr lang="el-GR" dirty="0"/>
              <a:t>. 649-658.</a:t>
            </a:r>
          </a:p>
          <a:p>
            <a:pPr marL="0" indent="0">
              <a:buNone/>
            </a:pPr>
            <a:r>
              <a:rPr lang="el-GR" dirty="0"/>
              <a:t>Διάρκεια της Θεραπείας Σχημάτων:</a:t>
            </a:r>
          </a:p>
          <a:p>
            <a:pPr marL="457200" lvl="1" indent="0">
              <a:buNone/>
            </a:pPr>
            <a:r>
              <a:rPr lang="el-GR" dirty="0"/>
              <a:t>Η θεραπεία Σχημάτων αποτελεί μία μέσης ή μακράς διάρκειας θεραπευτική παρέμβαση. </a:t>
            </a:r>
            <a:endParaRPr lang="el-GR" dirty="0" smtClean="0"/>
          </a:p>
          <a:p>
            <a:pPr marL="457200" lvl="1" indent="0">
              <a:buNone/>
            </a:pPr>
            <a:r>
              <a:rPr lang="el-GR" dirty="0" smtClean="0"/>
              <a:t>Οι </a:t>
            </a:r>
            <a:r>
              <a:rPr lang="el-GR" dirty="0"/>
              <a:t>συνήθεις χρόνοι κυμαίνονται από ένα έως τρία έτη με συχνότητα συνεδριών μία ή δύο φορές εβδομαδιαίως.</a:t>
            </a:r>
          </a:p>
          <a:p>
            <a:endParaRPr lang="el-GR" dirty="0"/>
          </a:p>
        </p:txBody>
      </p:sp>
    </p:spTree>
    <p:extLst>
      <p:ext uri="{BB962C8B-B14F-4D97-AF65-F5344CB8AC3E}">
        <p14:creationId xmlns:p14="http://schemas.microsoft.com/office/powerpoint/2010/main" val="29660256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t>Η Θεραπεία Σχημάτων για τη μεθοριακή (ή </a:t>
            </a:r>
            <a:r>
              <a:rPr lang="el-GR" b="1" dirty="0" smtClean="0"/>
              <a:t>οριακή) διαταραχή </a:t>
            </a:r>
            <a:r>
              <a:rPr lang="el-GR" b="1" dirty="0"/>
              <a:t>προσωπικότητας</a:t>
            </a:r>
            <a:r>
              <a:rPr lang="el-GR" dirty="0"/>
              <a:t/>
            </a:r>
            <a:br>
              <a:rPr lang="el-GR" dirty="0"/>
            </a:br>
            <a:endParaRPr lang="el-GR"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a:t>Josephine </a:t>
            </a:r>
            <a:r>
              <a:rPr lang="en-US" dirty="0" err="1"/>
              <a:t>Giesen-Bloo</a:t>
            </a:r>
            <a:r>
              <a:rPr lang="en-US" dirty="0"/>
              <a:t>, MSc; Richard van </a:t>
            </a:r>
            <a:r>
              <a:rPr lang="en-US" dirty="0" err="1"/>
              <a:t>Dyck</a:t>
            </a:r>
            <a:r>
              <a:rPr lang="en-US" dirty="0"/>
              <a:t>, MD, PhD; Philip </a:t>
            </a:r>
            <a:r>
              <a:rPr lang="en-US" dirty="0" err="1"/>
              <a:t>Spinhoven</a:t>
            </a:r>
            <a:r>
              <a:rPr lang="en-US" dirty="0"/>
              <a:t> PhD; Willem van Tilburg MD, PhD; Carmen Dirksen, PhD; </a:t>
            </a:r>
            <a:r>
              <a:rPr lang="en-US" dirty="0" err="1"/>
              <a:t>Thea</a:t>
            </a:r>
            <a:r>
              <a:rPr lang="en-US" dirty="0"/>
              <a:t> van </a:t>
            </a:r>
            <a:r>
              <a:rPr lang="en-US" dirty="0" err="1"/>
              <a:t>Asselt</a:t>
            </a:r>
            <a:r>
              <a:rPr lang="en-US" dirty="0"/>
              <a:t>, </a:t>
            </a:r>
            <a:r>
              <a:rPr lang="en-US" dirty="0" err="1"/>
              <a:t>Msc</a:t>
            </a:r>
            <a:r>
              <a:rPr lang="en-US" dirty="0"/>
              <a:t>; </a:t>
            </a:r>
            <a:r>
              <a:rPr lang="en-US" dirty="0" err="1"/>
              <a:t>Ismay</a:t>
            </a:r>
            <a:r>
              <a:rPr lang="en-US" dirty="0"/>
              <a:t> </a:t>
            </a:r>
            <a:r>
              <a:rPr lang="en-US" dirty="0" err="1"/>
              <a:t>Kremers</a:t>
            </a:r>
            <a:r>
              <a:rPr lang="en-US" dirty="0"/>
              <a:t>, PhD; </a:t>
            </a:r>
            <a:r>
              <a:rPr lang="en-US" dirty="0" err="1"/>
              <a:t>Marjon</a:t>
            </a:r>
            <a:r>
              <a:rPr lang="en-US" dirty="0"/>
              <a:t> </a:t>
            </a:r>
            <a:r>
              <a:rPr lang="en-US" dirty="0" err="1"/>
              <a:t>Nadort</a:t>
            </a:r>
            <a:r>
              <a:rPr lang="en-US" dirty="0"/>
              <a:t>, MSc; and </a:t>
            </a:r>
            <a:r>
              <a:rPr lang="en-US" dirty="0" err="1"/>
              <a:t>Arnoud</a:t>
            </a:r>
            <a:r>
              <a:rPr lang="en-US" dirty="0"/>
              <a:t> </a:t>
            </a:r>
            <a:r>
              <a:rPr lang="en-US" dirty="0" err="1"/>
              <a:t>Arntz</a:t>
            </a:r>
            <a:r>
              <a:rPr lang="en-US" dirty="0"/>
              <a:t>, PhD. (2006): </a:t>
            </a:r>
            <a:r>
              <a:rPr lang="en-US" b="1" dirty="0"/>
              <a:t>Outpatient Psychotherapy for Borderline Personality Disorder: a randomized trial of Schema focused therapy versus Transference focused therapy.</a:t>
            </a:r>
            <a:r>
              <a:rPr lang="en-US" dirty="0"/>
              <a:t> </a:t>
            </a:r>
            <a:r>
              <a:rPr lang="el-GR" dirty="0" err="1"/>
              <a:t>Archives</a:t>
            </a:r>
            <a:r>
              <a:rPr lang="el-GR" dirty="0"/>
              <a:t> of General </a:t>
            </a:r>
            <a:r>
              <a:rPr lang="el-GR" dirty="0" err="1"/>
              <a:t>Psychiatry</a:t>
            </a:r>
            <a:r>
              <a:rPr lang="el-GR" dirty="0"/>
              <a:t>, </a:t>
            </a:r>
            <a:r>
              <a:rPr lang="el-GR" dirty="0" err="1"/>
              <a:t>Vol</a:t>
            </a:r>
            <a:r>
              <a:rPr lang="el-GR" dirty="0"/>
              <a:t>. 63, </a:t>
            </a:r>
            <a:r>
              <a:rPr lang="el-GR" dirty="0" err="1"/>
              <a:t>No</a:t>
            </a:r>
            <a:r>
              <a:rPr lang="el-GR" dirty="0"/>
              <a:t>. 6, </a:t>
            </a:r>
            <a:r>
              <a:rPr lang="el-GR" dirty="0" err="1"/>
              <a:t>pp</a:t>
            </a:r>
            <a:r>
              <a:rPr lang="el-GR" dirty="0"/>
              <a:t>. 649-658.</a:t>
            </a:r>
          </a:p>
          <a:p>
            <a:pPr marL="0" indent="0">
              <a:buNone/>
            </a:pPr>
            <a:endParaRPr lang="el-GR" dirty="0"/>
          </a:p>
          <a:p>
            <a:pPr marL="457200" lvl="1" indent="0">
              <a:buNone/>
            </a:pPr>
            <a:r>
              <a:rPr lang="el-GR" dirty="0" smtClean="0"/>
              <a:t>Μια </a:t>
            </a:r>
            <a:r>
              <a:rPr lang="el-GR" dirty="0"/>
              <a:t>μεγάλη μελέτη αποτελεσματικότητας έδειξε ότι ένα υψηλό ποσοστό των ασθενών με μεθοριακή διαταραχή προσωπικότητας μπορεί να επιτευχθεί η πλήρης ανάκαμψη σε ολόκληρη την πλήρη γκάμα των συμπτωμάτων. Η ελεγχόμενη μελέτη, που περιλαμβάνεται στο περιοδικό </a:t>
            </a:r>
            <a:r>
              <a:rPr lang="el-GR" dirty="0" err="1"/>
              <a:t>Archives</a:t>
            </a:r>
            <a:r>
              <a:rPr lang="el-GR" dirty="0"/>
              <a:t> of General </a:t>
            </a:r>
            <a:r>
              <a:rPr lang="el-GR" dirty="0" err="1"/>
              <a:t>Psychiatry</a:t>
            </a:r>
            <a:r>
              <a:rPr lang="el-GR" dirty="0"/>
              <a:t>, δείχνει ότι </a:t>
            </a:r>
            <a:r>
              <a:rPr lang="el-GR" dirty="0" smtClean="0"/>
              <a:t>είναι </a:t>
            </a:r>
            <a:r>
              <a:rPr lang="el-GR" dirty="0"/>
              <a:t>αναφορικά με κάποια κριτήρια αποτελεσματικότητας </a:t>
            </a:r>
            <a:r>
              <a:rPr lang="el-GR" b="1" dirty="0"/>
              <a:t>περισσότερο από δύο φορές πιο αποτελεσματική από μια πιο παραδοσιακή ψυχοδυναμική προσέγγιση</a:t>
            </a:r>
            <a:r>
              <a:rPr lang="el-GR" dirty="0"/>
              <a:t>, την Εστιασμένη στη Μεταβίβαση Ψυχοθεραπεία (TFP). </a:t>
            </a:r>
          </a:p>
          <a:p>
            <a:pPr marL="457200" lvl="1" indent="0">
              <a:buNone/>
            </a:pPr>
            <a:r>
              <a:rPr lang="el-GR" dirty="0"/>
              <a:t>Η Μεθοριακή διαταραχή προσωπικότητας (BPD) θεωρείτο έως πρόσφατα ως δύσκολα αντιμετωπίσιμη, με λίγη επιστημονική αιτιολόγηση για τη μακροπρόθεσμη θεραπεία. Η μελέτη αυτή αποδεικνύει ότι η Θεραπεία Σχημάτων οδηγεί σε πλήρη ύφεση αναφορικά με κάποια κριτήρια ψυχοπαθολογίας σε περίπου 50% των ασθενών, και σε σημαντική βελτίωση στα δύο τρίτα. Η επιτυχία της θεραπείας συνδέεται στενά με την διάρκεια και την ένταση της (δύο συνεδρίες την εβδομάδα για 3 χρόνια). </a:t>
            </a:r>
          </a:p>
          <a:p>
            <a:pPr marL="457200" lvl="1" indent="0">
              <a:buNone/>
            </a:pPr>
            <a:r>
              <a:rPr lang="en-US" dirty="0" smtClean="0"/>
              <a:t>Josephine </a:t>
            </a:r>
            <a:r>
              <a:rPr lang="en-US" dirty="0" err="1"/>
              <a:t>Giesen-Bloo</a:t>
            </a:r>
            <a:r>
              <a:rPr lang="en-US" dirty="0"/>
              <a:t>, MSc; Richard van </a:t>
            </a:r>
            <a:r>
              <a:rPr lang="en-US" dirty="0" err="1"/>
              <a:t>Dyck</a:t>
            </a:r>
            <a:r>
              <a:rPr lang="en-US" dirty="0"/>
              <a:t>, MD, PhD; Philip </a:t>
            </a:r>
            <a:r>
              <a:rPr lang="en-US" dirty="0" err="1"/>
              <a:t>Spinhoven</a:t>
            </a:r>
            <a:r>
              <a:rPr lang="en-US" dirty="0"/>
              <a:t> PhD; Willem van Tilburg MD, PhD; Carmen Dirksen, PhD; </a:t>
            </a:r>
            <a:r>
              <a:rPr lang="en-US" dirty="0" err="1"/>
              <a:t>Thea</a:t>
            </a:r>
            <a:r>
              <a:rPr lang="en-US" dirty="0"/>
              <a:t> van </a:t>
            </a:r>
            <a:r>
              <a:rPr lang="en-US" dirty="0" err="1"/>
              <a:t>Asselt</a:t>
            </a:r>
            <a:r>
              <a:rPr lang="en-US" dirty="0"/>
              <a:t>, </a:t>
            </a:r>
            <a:r>
              <a:rPr lang="en-US" dirty="0" err="1"/>
              <a:t>Msc</a:t>
            </a:r>
            <a:r>
              <a:rPr lang="en-US" dirty="0"/>
              <a:t>; </a:t>
            </a:r>
            <a:r>
              <a:rPr lang="en-US" dirty="0" err="1"/>
              <a:t>Ismay</a:t>
            </a:r>
            <a:r>
              <a:rPr lang="en-US" dirty="0"/>
              <a:t> </a:t>
            </a:r>
            <a:r>
              <a:rPr lang="en-US" dirty="0" err="1"/>
              <a:t>Kremers</a:t>
            </a:r>
            <a:r>
              <a:rPr lang="en-US" dirty="0"/>
              <a:t>, PhD; </a:t>
            </a:r>
            <a:r>
              <a:rPr lang="en-US" dirty="0" err="1"/>
              <a:t>Marjon</a:t>
            </a:r>
            <a:r>
              <a:rPr lang="en-US" dirty="0"/>
              <a:t> </a:t>
            </a:r>
            <a:r>
              <a:rPr lang="en-US" dirty="0" err="1"/>
              <a:t>Nadort</a:t>
            </a:r>
            <a:r>
              <a:rPr lang="en-US" dirty="0"/>
              <a:t>, MSc; and </a:t>
            </a:r>
            <a:r>
              <a:rPr lang="en-US" dirty="0" err="1"/>
              <a:t>Arnoud</a:t>
            </a:r>
            <a:r>
              <a:rPr lang="en-US" dirty="0"/>
              <a:t> </a:t>
            </a:r>
            <a:r>
              <a:rPr lang="en-US" dirty="0" err="1"/>
              <a:t>Arntz</a:t>
            </a:r>
            <a:r>
              <a:rPr lang="en-US" dirty="0"/>
              <a:t>, PhD. (2006): </a:t>
            </a:r>
            <a:r>
              <a:rPr lang="en-US" b="1" dirty="0"/>
              <a:t>Outpatient Psychotherapy for Borderline Personality Disorder: a randomized trial of Schema focused therapy versus Transference focused therapy.</a:t>
            </a:r>
            <a:r>
              <a:rPr lang="en-US" dirty="0"/>
              <a:t> </a:t>
            </a:r>
            <a:r>
              <a:rPr lang="el-GR" dirty="0" err="1"/>
              <a:t>Archives</a:t>
            </a:r>
            <a:r>
              <a:rPr lang="el-GR" dirty="0"/>
              <a:t> of General </a:t>
            </a:r>
            <a:r>
              <a:rPr lang="el-GR" dirty="0" err="1"/>
              <a:t>Psychiatry</a:t>
            </a:r>
            <a:r>
              <a:rPr lang="el-GR" dirty="0"/>
              <a:t>, </a:t>
            </a:r>
            <a:r>
              <a:rPr lang="el-GR" dirty="0" err="1"/>
              <a:t>Vol</a:t>
            </a:r>
            <a:r>
              <a:rPr lang="el-GR" dirty="0"/>
              <a:t>. 63, </a:t>
            </a:r>
            <a:r>
              <a:rPr lang="el-GR" dirty="0" err="1"/>
              <a:t>No</a:t>
            </a:r>
            <a:r>
              <a:rPr lang="el-GR" dirty="0"/>
              <a:t>. 6, </a:t>
            </a:r>
            <a:r>
              <a:rPr lang="el-GR" dirty="0" err="1"/>
              <a:t>pp</a:t>
            </a:r>
            <a:r>
              <a:rPr lang="el-GR" dirty="0"/>
              <a:t>. 649-658.</a:t>
            </a:r>
          </a:p>
          <a:p>
            <a:pPr marL="0" indent="0">
              <a:buNone/>
            </a:pPr>
            <a:r>
              <a:rPr lang="el-GR" dirty="0"/>
              <a:t>Διάρκεια της Θεραπείας Σχημάτων:</a:t>
            </a:r>
          </a:p>
          <a:p>
            <a:pPr marL="457200" lvl="1" indent="0">
              <a:buNone/>
            </a:pPr>
            <a:r>
              <a:rPr lang="el-GR" dirty="0"/>
              <a:t>Η θεραπεία Σχημάτων αποτελεί μία μέσης ή μακράς διάρκειας θεραπευτική παρέμβαση. </a:t>
            </a:r>
            <a:endParaRPr lang="el-GR" dirty="0" smtClean="0"/>
          </a:p>
          <a:p>
            <a:pPr marL="457200" lvl="1" indent="0">
              <a:buNone/>
            </a:pPr>
            <a:r>
              <a:rPr lang="el-GR" dirty="0" smtClean="0"/>
              <a:t>Οι </a:t>
            </a:r>
            <a:r>
              <a:rPr lang="el-GR" dirty="0"/>
              <a:t>συνήθεις χρόνοι κυμαίνονται από ένα έως τρία έτη με συχνότητα συνεδριών μία ή δύο φορές εβδομαδιαίως.</a:t>
            </a:r>
          </a:p>
          <a:p>
            <a:endParaRPr lang="el-GR" dirty="0"/>
          </a:p>
        </p:txBody>
      </p:sp>
    </p:spTree>
    <p:extLst>
      <p:ext uri="{BB962C8B-B14F-4D97-AF65-F5344CB8AC3E}">
        <p14:creationId xmlns:p14="http://schemas.microsoft.com/office/powerpoint/2010/main" val="6319397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MBT-BPD </a:t>
            </a:r>
            <a:r>
              <a:rPr lang="en-US" dirty="0"/>
              <a:t>(</a:t>
            </a:r>
            <a:r>
              <a:rPr lang="en-US" dirty="0" err="1"/>
              <a:t>Mentalization</a:t>
            </a:r>
            <a:r>
              <a:rPr lang="en-US" dirty="0"/>
              <a:t> Based Therapy for Borderline Personality Disorder)</a:t>
            </a:r>
            <a:r>
              <a:rPr lang="el-GR" dirty="0"/>
              <a:t/>
            </a:r>
            <a:br>
              <a:rPr lang="el-GR" dirty="0"/>
            </a:br>
            <a:endParaRPr lang="el-GR" dirty="0"/>
          </a:p>
        </p:txBody>
      </p:sp>
      <p:sp>
        <p:nvSpPr>
          <p:cNvPr id="3" name="Content Placeholder 2"/>
          <p:cNvSpPr>
            <a:spLocks noGrp="1"/>
          </p:cNvSpPr>
          <p:nvPr>
            <p:ph idx="1"/>
          </p:nvPr>
        </p:nvSpPr>
        <p:spPr/>
        <p:txBody>
          <a:bodyPr>
            <a:normAutofit fontScale="55000" lnSpcReduction="20000"/>
          </a:bodyPr>
          <a:lstStyle/>
          <a:p>
            <a:pPr marL="0" indent="0">
              <a:buNone/>
            </a:pPr>
            <a:r>
              <a:rPr lang="el-GR" dirty="0"/>
              <a:t>Η Εν-νόηση (</a:t>
            </a:r>
            <a:r>
              <a:rPr lang="en-US" dirty="0" err="1"/>
              <a:t>mentalization</a:t>
            </a:r>
            <a:r>
              <a:rPr lang="el-GR" dirty="0"/>
              <a:t>) συνδέεται στενά με ένα βασικό ανθρώπινο χαρακτηριστικό: την ικανότητα να αντιλαμβανόμαστε και να διαχωρίζουμε τη συμπεριφορά, τις σκέψεις και τα συναισθήματά μας από αυτά των άλλων.</a:t>
            </a:r>
          </a:p>
          <a:p>
            <a:pPr marL="0" indent="0">
              <a:buNone/>
            </a:pPr>
            <a:r>
              <a:rPr lang="el-GR" dirty="0" smtClean="0"/>
              <a:t>βοηθά </a:t>
            </a:r>
            <a:r>
              <a:rPr lang="el-GR" dirty="0"/>
              <a:t>να κατανοούμε τα κίνητρα των πράξεων μας καθώς και των ανθρώπων γύρω μας. Αυτό είναι δυνητικά σημαντικό, καθώς μπορεί να βοηθά στο να ελέγχουμε τα συναισθήματα και τις παρορμήσεις μας και να δημιουργούμε ουσιαστικές και πλήρης νοήματος διαπροσωπικές σχέσεις.</a:t>
            </a:r>
          </a:p>
          <a:p>
            <a:pPr marL="0" indent="0">
              <a:buNone/>
            </a:pPr>
            <a:r>
              <a:rPr lang="el-GR" dirty="0" smtClean="0"/>
              <a:t>αποτελεί </a:t>
            </a:r>
            <a:r>
              <a:rPr lang="el-GR" dirty="0"/>
              <a:t>μια διαρκώς εξελισσόμενη και πολύπλευρη θεωρία που περικλείει στοιχεία από μεγάλη πληθώρα ψυχολογικών εννοιών και </a:t>
            </a:r>
            <a:r>
              <a:rPr lang="el-GR" dirty="0" err="1"/>
              <a:t>απαρτιώνει</a:t>
            </a:r>
            <a:r>
              <a:rPr lang="el-GR" dirty="0"/>
              <a:t> ένα μεγάλο εύρος ψυχολογικών ρευμάτων: </a:t>
            </a:r>
            <a:endParaRPr lang="el-GR" dirty="0" smtClean="0"/>
          </a:p>
          <a:p>
            <a:r>
              <a:rPr lang="el-GR" dirty="0" smtClean="0"/>
              <a:t>της </a:t>
            </a:r>
            <a:r>
              <a:rPr lang="el-GR" dirty="0"/>
              <a:t>Αναπτυξιακής Ψυχολογίας, </a:t>
            </a:r>
            <a:endParaRPr lang="el-GR" dirty="0" smtClean="0"/>
          </a:p>
          <a:p>
            <a:r>
              <a:rPr lang="el-GR" dirty="0" smtClean="0"/>
              <a:t>της </a:t>
            </a:r>
            <a:r>
              <a:rPr lang="el-GR" dirty="0"/>
              <a:t>Ψυχανάλυσης, </a:t>
            </a:r>
            <a:endParaRPr lang="el-GR" dirty="0" smtClean="0"/>
          </a:p>
          <a:p>
            <a:r>
              <a:rPr lang="el-GR" dirty="0" smtClean="0"/>
              <a:t>της </a:t>
            </a:r>
            <a:r>
              <a:rPr lang="el-GR" dirty="0"/>
              <a:t>Θεωρίας του Δεσμού, </a:t>
            </a:r>
            <a:endParaRPr lang="el-GR" dirty="0" smtClean="0"/>
          </a:p>
          <a:p>
            <a:r>
              <a:rPr lang="el-GR" dirty="0" smtClean="0"/>
              <a:t>των </a:t>
            </a:r>
            <a:r>
              <a:rPr lang="el-GR" dirty="0" err="1"/>
              <a:t>Γνωσιακών</a:t>
            </a:r>
            <a:r>
              <a:rPr lang="el-GR" dirty="0"/>
              <a:t> </a:t>
            </a:r>
            <a:r>
              <a:rPr lang="el-GR" dirty="0" err="1"/>
              <a:t>Νευροεπιστημών</a:t>
            </a:r>
            <a:r>
              <a:rPr lang="el-GR" dirty="0"/>
              <a:t> κ.α.</a:t>
            </a:r>
          </a:p>
          <a:p>
            <a:pPr marL="0" indent="0">
              <a:buNone/>
            </a:pPr>
            <a:r>
              <a:rPr lang="el-GR" dirty="0"/>
              <a:t>Η βάση της «Ψυχοθεραπείας Βασισμένη στην Εν-νόηση» (</a:t>
            </a:r>
            <a:r>
              <a:rPr lang="en-US" dirty="0" err="1"/>
              <a:t>Mentalization</a:t>
            </a:r>
            <a:r>
              <a:rPr lang="en-US" dirty="0"/>
              <a:t> Based Therapy</a:t>
            </a:r>
            <a:r>
              <a:rPr lang="el-GR" dirty="0"/>
              <a:t>) εστιάζει ακριβώς σε αυτή την αποκλειστικά ανθρώπινη λειτουργία, ως θεραπευτική παρέμβαση.</a:t>
            </a:r>
          </a:p>
          <a:p>
            <a:pPr marL="0" indent="0">
              <a:buNone/>
            </a:pPr>
            <a:r>
              <a:rPr lang="el-GR" dirty="0"/>
              <a:t>Η «Ψυχοθεραπεία Βασισμένη στην Εν-νόηση» αρχικά αναπτύχθηκε για τη θεραπεία της Οριακής Διαταραχής Προσωπικότητας (</a:t>
            </a:r>
            <a:r>
              <a:rPr lang="en-US" dirty="0"/>
              <a:t>Borderline Personality Disorder</a:t>
            </a:r>
            <a:r>
              <a:rPr lang="el-GR" dirty="0"/>
              <a:t>) και αποτελεί μέθοδο με τεκμηριωμένη αποτελεσματικότητα για την Οριακή Διαταραχή Προσωπικότητας (</a:t>
            </a:r>
            <a:r>
              <a:rPr lang="en-US" dirty="0"/>
              <a:t>N</a:t>
            </a:r>
            <a:r>
              <a:rPr lang="el-GR" dirty="0"/>
              <a:t>.</a:t>
            </a:r>
            <a:r>
              <a:rPr lang="en-US" dirty="0"/>
              <a:t>I</a:t>
            </a:r>
            <a:r>
              <a:rPr lang="el-GR" dirty="0"/>
              <a:t>.</a:t>
            </a:r>
            <a:r>
              <a:rPr lang="en-US" dirty="0"/>
              <a:t>C</a:t>
            </a:r>
            <a:r>
              <a:rPr lang="el-GR" dirty="0"/>
              <a:t>.</a:t>
            </a:r>
            <a:r>
              <a:rPr lang="en-US" dirty="0"/>
              <a:t>E</a:t>
            </a:r>
            <a:r>
              <a:rPr lang="el-GR" dirty="0"/>
              <a:t>.** 2009), ενώ τελευταία χρησιμοποιείται για ένα ευρύ φάσμα ψυχιατρικών διαταραχών.</a:t>
            </a:r>
          </a:p>
          <a:p>
            <a:endParaRPr lang="el-GR" dirty="0"/>
          </a:p>
        </p:txBody>
      </p:sp>
    </p:spTree>
    <p:extLst>
      <p:ext uri="{BB962C8B-B14F-4D97-AF65-F5344CB8AC3E}">
        <p14:creationId xmlns:p14="http://schemas.microsoft.com/office/powerpoint/2010/main" val="11726099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Ψυχαναλυτική θεραπεία:</a:t>
            </a:r>
          </a:p>
        </p:txBody>
      </p:sp>
      <p:sp>
        <p:nvSpPr>
          <p:cNvPr id="3" name="Content Placeholder 2"/>
          <p:cNvSpPr>
            <a:spLocks noGrp="1"/>
          </p:cNvSpPr>
          <p:nvPr>
            <p:ph idx="1"/>
          </p:nvPr>
        </p:nvSpPr>
        <p:spPr/>
        <p:txBody>
          <a:bodyPr>
            <a:normAutofit/>
          </a:bodyPr>
          <a:lstStyle/>
          <a:p>
            <a:r>
              <a:rPr lang="el-GR" b="1" dirty="0"/>
              <a:t>Εκφραστική τεχνική</a:t>
            </a:r>
            <a:r>
              <a:rPr lang="el-GR" dirty="0"/>
              <a:t>: Ο ασθενής ενθαρρύνεται να εκφραστεί. Ο θεραπευτής θα τον βοηθήσει να αντιληφθεί το νόημά τους.</a:t>
            </a:r>
          </a:p>
          <a:p>
            <a:pPr lvl="1"/>
            <a:r>
              <a:rPr lang="el-GR" sz="1800" b="1" dirty="0"/>
              <a:t>Εκφραστική τεχνική και η διαφύλαξη των </a:t>
            </a:r>
            <a:r>
              <a:rPr lang="el-GR" sz="1800" b="1" dirty="0" smtClean="0"/>
              <a:t>ορίων</a:t>
            </a:r>
          </a:p>
          <a:p>
            <a:pPr lvl="1"/>
            <a:r>
              <a:rPr lang="el-GR" sz="1800" b="1" dirty="0" smtClean="0"/>
              <a:t>Εκφραστική </a:t>
            </a:r>
            <a:r>
              <a:rPr lang="el-GR" sz="1800" b="1" dirty="0"/>
              <a:t>τεχνική και λεκτική έκφραση αντιθετικών συναισθηματικών </a:t>
            </a:r>
            <a:r>
              <a:rPr lang="el-GR" sz="1800" b="1" dirty="0" smtClean="0"/>
              <a:t>καταστάσεων</a:t>
            </a:r>
            <a:endParaRPr lang="el-GR" sz="1800" dirty="0" smtClean="0"/>
          </a:p>
          <a:p>
            <a:pPr lvl="1"/>
            <a:r>
              <a:rPr lang="el-GR" sz="1800" b="1" dirty="0" smtClean="0"/>
              <a:t>Εκφραστική </a:t>
            </a:r>
            <a:r>
              <a:rPr lang="el-GR" sz="1800" b="1" dirty="0"/>
              <a:t>τεχνική και ερμηνεία πρωτόγονων </a:t>
            </a:r>
            <a:r>
              <a:rPr lang="el-GR" sz="1800" b="1" dirty="0" err="1" smtClean="0"/>
              <a:t>αμυνών</a:t>
            </a:r>
            <a:endParaRPr lang="el-GR" sz="1800" dirty="0" smtClean="0"/>
          </a:p>
          <a:p>
            <a:pPr lvl="1"/>
            <a:r>
              <a:rPr lang="el-GR" sz="1800" b="1" dirty="0" smtClean="0"/>
              <a:t>Εκφραστική </a:t>
            </a:r>
            <a:r>
              <a:rPr lang="el-GR" sz="1800" b="1" dirty="0"/>
              <a:t>τεχνική και ανατροφοδότηση κι ερμηνεία από τον </a:t>
            </a:r>
            <a:r>
              <a:rPr lang="el-GR" sz="1800" b="1" dirty="0" smtClean="0"/>
              <a:t>ασθενή</a:t>
            </a:r>
            <a:r>
              <a:rPr lang="el-GR" sz="1800" dirty="0" smtClean="0"/>
              <a:t> </a:t>
            </a:r>
          </a:p>
          <a:p>
            <a:pPr lvl="1"/>
            <a:r>
              <a:rPr lang="el-GR" sz="1800" b="1" dirty="0" smtClean="0"/>
              <a:t>Εκφραστική </a:t>
            </a:r>
            <a:r>
              <a:rPr lang="el-GR" sz="1800" b="1" dirty="0"/>
              <a:t>τεχνική και προαγωγή της εξατομίκευσης </a:t>
            </a:r>
            <a:r>
              <a:rPr lang="el-GR" sz="1800" b="1" dirty="0" smtClean="0"/>
              <a:t>και </a:t>
            </a:r>
            <a:r>
              <a:rPr lang="el-GR" sz="1800" b="1" dirty="0"/>
              <a:t>αποθάρρυνση της </a:t>
            </a:r>
            <a:r>
              <a:rPr lang="el-GR" sz="1800" b="1" dirty="0" smtClean="0"/>
              <a:t>παλινδρόμησης</a:t>
            </a:r>
            <a:endParaRPr lang="el-GR" sz="1800" dirty="0" smtClean="0"/>
          </a:p>
          <a:p>
            <a:pPr lvl="1"/>
            <a:r>
              <a:rPr lang="el-GR" sz="1800" b="1" dirty="0" smtClean="0"/>
              <a:t>Εκφραστική </a:t>
            </a:r>
            <a:r>
              <a:rPr lang="el-GR" sz="1800" b="1" dirty="0"/>
              <a:t>τεχνική και ερμηνεία στη διάρκεια της </a:t>
            </a:r>
            <a:r>
              <a:rPr lang="el-GR" sz="1800" b="1" dirty="0" smtClean="0"/>
              <a:t>αδράνειας</a:t>
            </a:r>
            <a:endParaRPr lang="el-GR" sz="1800" dirty="0" smtClean="0"/>
          </a:p>
          <a:p>
            <a:pPr lvl="1"/>
            <a:r>
              <a:rPr lang="el-GR" sz="1800" b="1" dirty="0" smtClean="0"/>
              <a:t>Εκφραστική </a:t>
            </a:r>
            <a:r>
              <a:rPr lang="el-GR" sz="1800" b="1" dirty="0"/>
              <a:t>τεχνική και σεβασμός στα δεδομένα της </a:t>
            </a:r>
            <a:r>
              <a:rPr lang="el-GR" sz="1800" b="1" dirty="0" err="1" smtClean="0"/>
              <a:t>αντιμεταβίβασης</a:t>
            </a:r>
            <a:endParaRPr lang="el-GR" sz="1800" dirty="0" smtClean="0"/>
          </a:p>
          <a:p>
            <a:endParaRPr lang="el-GR" dirty="0"/>
          </a:p>
        </p:txBody>
      </p:sp>
    </p:spTree>
    <p:extLst>
      <p:ext uri="{BB962C8B-B14F-4D97-AF65-F5344CB8AC3E}">
        <p14:creationId xmlns:p14="http://schemas.microsoft.com/office/powerpoint/2010/main" val="20779986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ΤΕΛΕΥΤΑΙΕΣ ΜΕΛΕΤΕΣ</a:t>
            </a:r>
          </a:p>
        </p:txBody>
      </p:sp>
      <p:sp>
        <p:nvSpPr>
          <p:cNvPr id="3" name="Content Placeholder 2"/>
          <p:cNvSpPr>
            <a:spLocks noGrp="1"/>
          </p:cNvSpPr>
          <p:nvPr>
            <p:ph idx="1"/>
          </p:nvPr>
        </p:nvSpPr>
        <p:spPr/>
        <p:txBody>
          <a:bodyPr>
            <a:normAutofit/>
          </a:bodyPr>
          <a:lstStyle/>
          <a:p>
            <a:pPr marL="0" indent="0">
              <a:lnSpc>
                <a:spcPct val="100000"/>
              </a:lnSpc>
              <a:spcBef>
                <a:spcPts val="0"/>
              </a:spcBef>
              <a:buNone/>
            </a:pPr>
            <a:r>
              <a:rPr lang="en-US" sz="1400" b="1" dirty="0"/>
              <a:t>Assessing the contribution of borderline personality disorder and features to suicide risk in psychiatric inpatients with bipolar disorder, major depression and schizoaffective disorder</a:t>
            </a:r>
            <a:endParaRPr lang="el-GR" sz="1400" dirty="0"/>
          </a:p>
          <a:p>
            <a:pPr marL="0" indent="0">
              <a:lnSpc>
                <a:spcPct val="100000"/>
              </a:lnSpc>
              <a:spcBef>
                <a:spcPts val="0"/>
              </a:spcBef>
              <a:buNone/>
            </a:pPr>
            <a:r>
              <a:rPr lang="en-US" sz="1400" dirty="0" err="1"/>
              <a:t>Ruifan</a:t>
            </a:r>
            <a:r>
              <a:rPr lang="en-US" sz="1400" dirty="0"/>
              <a:t> Zeng </a:t>
            </a:r>
            <a:r>
              <a:rPr lang="en-US" sz="1400" dirty="0" err="1"/>
              <a:t>a,n</a:t>
            </a:r>
            <a:r>
              <a:rPr lang="en-US" sz="1400" dirty="0"/>
              <a:t>, Lisa J. Cohen b, </a:t>
            </a:r>
            <a:r>
              <a:rPr lang="en-US" sz="1400" dirty="0" err="1"/>
              <a:t>Thachell</a:t>
            </a:r>
            <a:r>
              <a:rPr lang="en-US" sz="1400" dirty="0"/>
              <a:t> Tanis b, </a:t>
            </a:r>
            <a:r>
              <a:rPr lang="en-US" sz="1400" dirty="0" err="1"/>
              <a:t>Azra</a:t>
            </a:r>
            <a:r>
              <a:rPr lang="en-US" sz="1400" dirty="0"/>
              <a:t> </a:t>
            </a:r>
            <a:r>
              <a:rPr lang="en-US" sz="1400" dirty="0" err="1"/>
              <a:t>Qizilbash</a:t>
            </a:r>
            <a:r>
              <a:rPr lang="en-US" sz="1400" dirty="0"/>
              <a:t> b, Yana </a:t>
            </a:r>
            <a:r>
              <a:rPr lang="en-US" sz="1400" dirty="0" err="1"/>
              <a:t>Lopatyuk</a:t>
            </a:r>
            <a:r>
              <a:rPr lang="en-US" sz="1400" dirty="0"/>
              <a:t> b, </a:t>
            </a:r>
            <a:r>
              <a:rPr lang="en-US" sz="1400" dirty="0" err="1"/>
              <a:t>Zimri</a:t>
            </a:r>
            <a:r>
              <a:rPr lang="en-US" sz="1400" dirty="0"/>
              <a:t> S. </a:t>
            </a:r>
            <a:r>
              <a:rPr lang="en-US" sz="1400" dirty="0" err="1"/>
              <a:t>Yaseen</a:t>
            </a:r>
            <a:r>
              <a:rPr lang="en-US" sz="1400" dirty="0"/>
              <a:t> b, Igor </a:t>
            </a:r>
            <a:r>
              <a:rPr lang="en-US" sz="1400" dirty="0" err="1"/>
              <a:t>Galynker</a:t>
            </a:r>
            <a:endParaRPr lang="el-GR" sz="1400" dirty="0"/>
          </a:p>
          <a:p>
            <a:pPr marL="0" indent="0">
              <a:lnSpc>
                <a:spcPct val="100000"/>
              </a:lnSpc>
              <a:spcBef>
                <a:spcPts val="0"/>
              </a:spcBef>
              <a:buNone/>
            </a:pPr>
            <a:r>
              <a:rPr lang="en-US" sz="1400" dirty="0"/>
              <a:t>Psychiatry Research</a:t>
            </a:r>
            <a:r>
              <a:rPr lang="el-GR" sz="1400" dirty="0"/>
              <a:t> 226 (2015) </a:t>
            </a:r>
            <a:r>
              <a:rPr lang="el-GR" sz="1400" dirty="0" smtClean="0"/>
              <a:t>361–367</a:t>
            </a:r>
          </a:p>
          <a:p>
            <a:pPr marL="0" indent="0">
              <a:lnSpc>
                <a:spcPct val="100000"/>
              </a:lnSpc>
              <a:spcBef>
                <a:spcPts val="0"/>
              </a:spcBef>
              <a:buNone/>
            </a:pPr>
            <a:endParaRPr lang="el-GR" sz="1400" dirty="0"/>
          </a:p>
          <a:p>
            <a:pPr>
              <a:lnSpc>
                <a:spcPct val="100000"/>
              </a:lnSpc>
              <a:spcBef>
                <a:spcPts val="0"/>
              </a:spcBef>
            </a:pPr>
            <a:endParaRPr lang="el-GR" sz="1400" dirty="0" smtClean="0"/>
          </a:p>
          <a:p>
            <a:pPr>
              <a:lnSpc>
                <a:spcPct val="100000"/>
              </a:lnSpc>
              <a:spcBef>
                <a:spcPts val="0"/>
              </a:spcBef>
            </a:pPr>
            <a:r>
              <a:rPr lang="el-GR" sz="1400" b="1" dirty="0"/>
              <a:t>Η συνοσηρότητα της ΟΔΠ αύξησε σημαντικά τον κίνδυνο για αυτοκτονική συμπεριφορά</a:t>
            </a:r>
            <a:r>
              <a:rPr lang="el-GR" sz="1400" dirty="0"/>
              <a:t> σε ολόκληρο το δείγμα καθώς και στους ασθενείς με Μείζων καταθλιπτική διαταραχή, διπολική διαταραχή και ιστορικό μανιοκαταθλιπτικών επεισοδίων ή </a:t>
            </a:r>
            <a:r>
              <a:rPr lang="el-GR" sz="1400" dirty="0" err="1"/>
              <a:t>ψυχωσικών</a:t>
            </a:r>
            <a:r>
              <a:rPr lang="el-GR" sz="1400" dirty="0"/>
              <a:t> συμπτωμάτων. </a:t>
            </a:r>
            <a:endParaRPr lang="el-GR" sz="1400" dirty="0" smtClean="0"/>
          </a:p>
          <a:p>
            <a:pPr>
              <a:lnSpc>
                <a:spcPct val="100000"/>
              </a:lnSpc>
              <a:spcBef>
                <a:spcPts val="0"/>
              </a:spcBef>
            </a:pPr>
            <a:r>
              <a:rPr lang="el-GR" sz="1400" b="1" dirty="0" smtClean="0"/>
              <a:t>Η </a:t>
            </a:r>
            <a:r>
              <a:rPr lang="el-GR" sz="1400" b="1" dirty="0"/>
              <a:t>συνύπαρξη κάθε επιμέρους χαρακτηριστικού της ΟΔΠ αύξησε περαιτέρω τον πιθανότητες για προηγούμενες απόπειρες αυτοκαταστροφής στην ίδια ομάδα ασθενών </a:t>
            </a:r>
            <a:r>
              <a:rPr lang="el-GR" sz="1400" dirty="0"/>
              <a:t>(εκτός των ασθενών με διπολική διαταραχή) και στους ασθενείς με ιστορικό μανιακού επεισοδίου. </a:t>
            </a:r>
            <a:endParaRPr lang="el-GR" sz="1400" dirty="0" smtClean="0"/>
          </a:p>
          <a:p>
            <a:pPr>
              <a:lnSpc>
                <a:spcPct val="100000"/>
              </a:lnSpc>
              <a:spcBef>
                <a:spcPts val="0"/>
              </a:spcBef>
            </a:pPr>
            <a:r>
              <a:rPr lang="el-GR" sz="1400" dirty="0" smtClean="0"/>
              <a:t>Από </a:t>
            </a:r>
            <a:r>
              <a:rPr lang="el-GR" sz="1400" dirty="0"/>
              <a:t>τα διαγνωστικά κριτήρια της ΟΔΠ, </a:t>
            </a:r>
            <a:r>
              <a:rPr lang="el-GR" sz="1400" b="1" dirty="0"/>
              <a:t>μόνο οι ασταθείς διαπροσωπικές σχέσεις και η παρορμητικότητα ανεξάρτητα προέβλεπαν ιστορικό απόπειρας αυτοκαταστροφής</a:t>
            </a:r>
            <a:r>
              <a:rPr lang="el-GR" sz="1400" dirty="0"/>
              <a:t>.</a:t>
            </a:r>
          </a:p>
          <a:p>
            <a:pPr marL="0" indent="0">
              <a:lnSpc>
                <a:spcPct val="100000"/>
              </a:lnSpc>
              <a:spcBef>
                <a:spcPts val="0"/>
              </a:spcBef>
              <a:buNone/>
            </a:pPr>
            <a:endParaRPr lang="el-GR" sz="1400" dirty="0"/>
          </a:p>
        </p:txBody>
      </p:sp>
    </p:spTree>
    <p:extLst>
      <p:ext uri="{BB962C8B-B14F-4D97-AF65-F5344CB8AC3E}">
        <p14:creationId xmlns:p14="http://schemas.microsoft.com/office/powerpoint/2010/main" val="40425680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ΤΕΛΕΥΤΑΙΕΣ ΜΕΛΕΤΕΣ</a:t>
            </a:r>
          </a:p>
        </p:txBody>
      </p:sp>
      <p:sp>
        <p:nvSpPr>
          <p:cNvPr id="3" name="Content Placeholder 2"/>
          <p:cNvSpPr>
            <a:spLocks noGrp="1"/>
          </p:cNvSpPr>
          <p:nvPr>
            <p:ph idx="1"/>
          </p:nvPr>
        </p:nvSpPr>
        <p:spPr/>
        <p:txBody>
          <a:bodyPr>
            <a:normAutofit/>
          </a:bodyPr>
          <a:lstStyle/>
          <a:p>
            <a:pPr marL="0" indent="0">
              <a:lnSpc>
                <a:spcPct val="100000"/>
              </a:lnSpc>
              <a:spcBef>
                <a:spcPts val="0"/>
              </a:spcBef>
              <a:buNone/>
            </a:pPr>
            <a:r>
              <a:rPr lang="en-US" sz="1400" b="1" dirty="0"/>
              <a:t>Combined treatment of borderline personality disorder with interpersonal psychotherapy and pharmacotherapy: Predictors of response </a:t>
            </a:r>
          </a:p>
          <a:p>
            <a:pPr marL="0" indent="0">
              <a:lnSpc>
                <a:spcPct val="100000"/>
              </a:lnSpc>
              <a:spcBef>
                <a:spcPts val="0"/>
              </a:spcBef>
              <a:buNone/>
            </a:pPr>
            <a:r>
              <a:rPr lang="en-US" sz="1400" dirty="0"/>
              <a:t>Silvio </a:t>
            </a:r>
            <a:r>
              <a:rPr lang="en-US" sz="1400" dirty="0" err="1"/>
              <a:t>Bellino</a:t>
            </a:r>
            <a:r>
              <a:rPr lang="en-US" sz="1400" dirty="0"/>
              <a:t>, Paola </a:t>
            </a:r>
            <a:r>
              <a:rPr lang="en-US" sz="1400" dirty="0" err="1"/>
              <a:t>Bozzatello</a:t>
            </a:r>
            <a:r>
              <a:rPr lang="en-US" sz="1400" dirty="0"/>
              <a:t>, </a:t>
            </a:r>
            <a:r>
              <a:rPr lang="en-US" sz="1400" dirty="0" err="1"/>
              <a:t>Filippo</a:t>
            </a:r>
            <a:r>
              <a:rPr lang="en-US" sz="1400" dirty="0"/>
              <a:t> </a:t>
            </a:r>
            <a:r>
              <a:rPr lang="en-US" sz="1400" dirty="0" err="1"/>
              <a:t>Bogetto</a:t>
            </a:r>
            <a:endParaRPr lang="en-US" sz="1400" dirty="0"/>
          </a:p>
          <a:p>
            <a:pPr marL="0" indent="0">
              <a:lnSpc>
                <a:spcPct val="100000"/>
              </a:lnSpc>
              <a:spcBef>
                <a:spcPts val="0"/>
              </a:spcBef>
              <a:buNone/>
            </a:pPr>
            <a:r>
              <a:rPr lang="en-US" sz="1400" dirty="0"/>
              <a:t>Psychiatry Research 226 (2015) 284–288</a:t>
            </a:r>
          </a:p>
          <a:p>
            <a:pPr marL="0" indent="0">
              <a:lnSpc>
                <a:spcPct val="100000"/>
              </a:lnSpc>
              <a:spcBef>
                <a:spcPts val="0"/>
              </a:spcBef>
              <a:buNone/>
            </a:pPr>
            <a:endParaRPr lang="el-GR" sz="1400" dirty="0"/>
          </a:p>
          <a:p>
            <a:pPr marL="0" indent="0">
              <a:lnSpc>
                <a:spcPct val="100000"/>
              </a:lnSpc>
              <a:spcBef>
                <a:spcPts val="0"/>
              </a:spcBef>
              <a:buNone/>
            </a:pPr>
            <a:r>
              <a:rPr lang="el-GR" sz="1400" dirty="0"/>
              <a:t>Δείγμα 27 ασθενών επιλέχθηκε  για συνδυασμένη θεραπεία με 20 – 40 </a:t>
            </a:r>
            <a:r>
              <a:rPr lang="en-US" sz="1400" dirty="0"/>
              <a:t>mg Fluoxetine </a:t>
            </a:r>
            <a:r>
              <a:rPr lang="el-GR" sz="1400" dirty="0"/>
              <a:t>και διαπροσωπική ψυχοθεραπεία για ΟΔΠ για 32 εβδομάδες. </a:t>
            </a:r>
            <a:r>
              <a:rPr lang="el-GR" sz="1400" dirty="0" smtClean="0"/>
              <a:t>Οι </a:t>
            </a:r>
            <a:r>
              <a:rPr lang="el-GR" sz="1400" dirty="0"/>
              <a:t>ασθενείς αξιολογήθηκαν κατά την έναρξη της θεραπείας και την 32</a:t>
            </a:r>
            <a:r>
              <a:rPr lang="el-GR" sz="1400" baseline="30000" dirty="0"/>
              <a:t>η</a:t>
            </a:r>
            <a:r>
              <a:rPr lang="el-GR" sz="1400" dirty="0"/>
              <a:t> εβδομάδα με συνέντευξη για την συλλογή δημογραφικών στοιχείων και κλινικών παραμέτρων καθώς και με κλίμακες αξιολόγησης </a:t>
            </a:r>
            <a:endParaRPr lang="el-GR" sz="1400" dirty="0" smtClean="0"/>
          </a:p>
          <a:p>
            <a:pPr>
              <a:lnSpc>
                <a:spcPct val="100000"/>
              </a:lnSpc>
              <a:spcBef>
                <a:spcPts val="0"/>
              </a:spcBef>
            </a:pPr>
            <a:r>
              <a:rPr lang="el-GR" sz="1400" dirty="0" smtClean="0"/>
              <a:t>CGI-S </a:t>
            </a:r>
            <a:r>
              <a:rPr lang="el-GR" sz="1400" dirty="0"/>
              <a:t>(</a:t>
            </a:r>
            <a:r>
              <a:rPr lang="el-GR" sz="1400" dirty="0" err="1"/>
              <a:t>Clinician</a:t>
            </a:r>
            <a:r>
              <a:rPr lang="el-GR" sz="1400" dirty="0"/>
              <a:t> </a:t>
            </a:r>
            <a:r>
              <a:rPr lang="el-GR" sz="1400" dirty="0" err="1"/>
              <a:t>Global</a:t>
            </a:r>
            <a:r>
              <a:rPr lang="el-GR" sz="1400" dirty="0"/>
              <a:t> </a:t>
            </a:r>
            <a:r>
              <a:rPr lang="el-GR" sz="1400" dirty="0" err="1"/>
              <a:t>Impression</a:t>
            </a:r>
            <a:r>
              <a:rPr lang="el-GR" sz="1400" dirty="0"/>
              <a:t>–</a:t>
            </a:r>
            <a:r>
              <a:rPr lang="el-GR" sz="1400" dirty="0" err="1"/>
              <a:t>Severity</a:t>
            </a:r>
            <a:r>
              <a:rPr lang="el-GR" sz="1400" dirty="0"/>
              <a:t> </a:t>
            </a:r>
            <a:r>
              <a:rPr lang="el-GR" sz="1400" dirty="0" err="1"/>
              <a:t>scale</a:t>
            </a:r>
            <a:r>
              <a:rPr lang="el-GR" sz="1400" dirty="0"/>
              <a:t>), </a:t>
            </a:r>
            <a:endParaRPr lang="el-GR" sz="1400" dirty="0" smtClean="0"/>
          </a:p>
          <a:p>
            <a:pPr>
              <a:lnSpc>
                <a:spcPct val="100000"/>
              </a:lnSpc>
              <a:spcBef>
                <a:spcPts val="0"/>
              </a:spcBef>
            </a:pPr>
            <a:r>
              <a:rPr lang="el-GR" sz="1400" dirty="0" smtClean="0"/>
              <a:t>HDRS </a:t>
            </a:r>
            <a:r>
              <a:rPr lang="el-GR" sz="1400" dirty="0"/>
              <a:t>(</a:t>
            </a:r>
            <a:r>
              <a:rPr lang="el-GR" sz="1400" dirty="0" err="1"/>
              <a:t>Hamilton</a:t>
            </a:r>
            <a:r>
              <a:rPr lang="el-GR" sz="1400" dirty="0"/>
              <a:t> </a:t>
            </a:r>
            <a:r>
              <a:rPr lang="el-GR" sz="1400" dirty="0" err="1"/>
              <a:t>Depression</a:t>
            </a:r>
            <a:r>
              <a:rPr lang="el-GR" sz="1400" dirty="0"/>
              <a:t> </a:t>
            </a:r>
            <a:r>
              <a:rPr lang="el-GR" sz="1400" dirty="0" err="1"/>
              <a:t>Rating</a:t>
            </a:r>
            <a:r>
              <a:rPr lang="el-GR" sz="1400" i="1" dirty="0"/>
              <a:t>),</a:t>
            </a:r>
            <a:r>
              <a:rPr lang="el-GR" sz="1400" dirty="0"/>
              <a:t> </a:t>
            </a:r>
            <a:endParaRPr lang="el-GR" sz="1400" dirty="0" smtClean="0"/>
          </a:p>
          <a:p>
            <a:pPr>
              <a:lnSpc>
                <a:spcPct val="100000"/>
              </a:lnSpc>
              <a:spcBef>
                <a:spcPts val="0"/>
              </a:spcBef>
            </a:pPr>
            <a:r>
              <a:rPr lang="el-GR" sz="1400" dirty="0" smtClean="0"/>
              <a:t>HARS </a:t>
            </a:r>
            <a:r>
              <a:rPr lang="el-GR" sz="1400" dirty="0"/>
              <a:t>(</a:t>
            </a:r>
            <a:r>
              <a:rPr lang="el-GR" sz="1400" dirty="0" err="1"/>
              <a:t>Hamilton</a:t>
            </a:r>
            <a:r>
              <a:rPr lang="el-GR" sz="1400" dirty="0"/>
              <a:t> </a:t>
            </a:r>
            <a:r>
              <a:rPr lang="el-GR" sz="1400" dirty="0" err="1"/>
              <a:t>Anxiety</a:t>
            </a:r>
            <a:r>
              <a:rPr lang="el-GR" sz="1400" dirty="0"/>
              <a:t> </a:t>
            </a:r>
            <a:r>
              <a:rPr lang="el-GR" sz="1400" dirty="0" err="1"/>
              <a:t>Rating</a:t>
            </a:r>
            <a:r>
              <a:rPr lang="el-GR" sz="1400" dirty="0"/>
              <a:t> </a:t>
            </a:r>
            <a:r>
              <a:rPr lang="el-GR" sz="1400" dirty="0" err="1"/>
              <a:t>scale</a:t>
            </a:r>
            <a:r>
              <a:rPr lang="el-GR" sz="1400" i="1" dirty="0"/>
              <a:t>),</a:t>
            </a:r>
            <a:r>
              <a:rPr lang="el-GR" sz="1400" dirty="0"/>
              <a:t> </a:t>
            </a:r>
            <a:endParaRPr lang="el-GR" sz="1400" dirty="0" smtClean="0"/>
          </a:p>
          <a:p>
            <a:pPr>
              <a:lnSpc>
                <a:spcPct val="100000"/>
              </a:lnSpc>
              <a:spcBef>
                <a:spcPts val="0"/>
              </a:spcBef>
            </a:pPr>
            <a:r>
              <a:rPr lang="el-GR" sz="1400" dirty="0" smtClean="0"/>
              <a:t>SOFAS </a:t>
            </a:r>
            <a:r>
              <a:rPr lang="el-GR" sz="1400" dirty="0"/>
              <a:t>(Social and </a:t>
            </a:r>
            <a:r>
              <a:rPr lang="el-GR" sz="1400" dirty="0" err="1"/>
              <a:t>Occupational</a:t>
            </a:r>
            <a:r>
              <a:rPr lang="el-GR" sz="1400" dirty="0"/>
              <a:t> </a:t>
            </a:r>
            <a:r>
              <a:rPr lang="el-GR" sz="1400" dirty="0" err="1"/>
              <a:t>Functioning</a:t>
            </a:r>
            <a:r>
              <a:rPr lang="el-GR" sz="1400" dirty="0"/>
              <a:t> </a:t>
            </a:r>
            <a:r>
              <a:rPr lang="el-GR" sz="1400" dirty="0" err="1"/>
              <a:t>Assessment</a:t>
            </a:r>
            <a:r>
              <a:rPr lang="el-GR" sz="1400" dirty="0"/>
              <a:t> </a:t>
            </a:r>
            <a:r>
              <a:rPr lang="el-GR" sz="1400" i="1" dirty="0" err="1"/>
              <a:t>Scale</a:t>
            </a:r>
            <a:r>
              <a:rPr lang="el-GR" sz="1400" i="1" dirty="0"/>
              <a:t>)</a:t>
            </a:r>
            <a:r>
              <a:rPr lang="el-GR" sz="1400" dirty="0"/>
              <a:t>, </a:t>
            </a:r>
            <a:endParaRPr lang="el-GR" sz="1400" dirty="0" smtClean="0"/>
          </a:p>
          <a:p>
            <a:pPr>
              <a:lnSpc>
                <a:spcPct val="100000"/>
              </a:lnSpc>
              <a:spcBef>
                <a:spcPts val="0"/>
              </a:spcBef>
            </a:pPr>
            <a:r>
              <a:rPr lang="el-GR" sz="1400" dirty="0" smtClean="0"/>
              <a:t>BPDSI </a:t>
            </a:r>
            <a:r>
              <a:rPr lang="el-GR" sz="1400" dirty="0"/>
              <a:t>(</a:t>
            </a:r>
            <a:r>
              <a:rPr lang="el-GR" sz="1400" dirty="0" err="1"/>
              <a:t>Borderline</a:t>
            </a:r>
            <a:r>
              <a:rPr lang="el-GR" sz="1400" dirty="0"/>
              <a:t> P </a:t>
            </a:r>
            <a:r>
              <a:rPr lang="el-GR" sz="1400" dirty="0" err="1"/>
              <a:t>ersonality</a:t>
            </a:r>
            <a:r>
              <a:rPr lang="el-GR" sz="1400" dirty="0"/>
              <a:t> </a:t>
            </a:r>
            <a:r>
              <a:rPr lang="el-GR" sz="1400" dirty="0" err="1"/>
              <a:t>Disorder</a:t>
            </a:r>
            <a:r>
              <a:rPr lang="el-GR" sz="1400" dirty="0"/>
              <a:t> </a:t>
            </a:r>
            <a:r>
              <a:rPr lang="el-GR" sz="1400" dirty="0" err="1"/>
              <a:t>Severity</a:t>
            </a:r>
            <a:r>
              <a:rPr lang="el-GR" sz="1400" dirty="0"/>
              <a:t> </a:t>
            </a:r>
            <a:r>
              <a:rPr lang="el-GR" sz="1400" dirty="0" err="1"/>
              <a:t>Index</a:t>
            </a:r>
            <a:r>
              <a:rPr lang="el-GR" sz="1400" dirty="0"/>
              <a:t> ) </a:t>
            </a:r>
            <a:r>
              <a:rPr lang="el-GR" sz="1400" dirty="0" smtClean="0"/>
              <a:t> </a:t>
            </a:r>
          </a:p>
          <a:p>
            <a:pPr>
              <a:lnSpc>
                <a:spcPct val="100000"/>
              </a:lnSpc>
              <a:spcBef>
                <a:spcPts val="0"/>
              </a:spcBef>
            </a:pPr>
            <a:r>
              <a:rPr lang="el-GR" sz="1400" dirty="0" smtClean="0"/>
              <a:t>SAT-P </a:t>
            </a:r>
            <a:r>
              <a:rPr lang="el-GR" sz="1400" dirty="0"/>
              <a:t>(</a:t>
            </a:r>
            <a:r>
              <a:rPr lang="el-GR" sz="1400" dirty="0" err="1"/>
              <a:t>Satisfaction</a:t>
            </a:r>
            <a:r>
              <a:rPr lang="el-GR" sz="1400" dirty="0"/>
              <a:t> </a:t>
            </a:r>
            <a:r>
              <a:rPr lang="el-GR" sz="1400" dirty="0" err="1"/>
              <a:t>Profile</a:t>
            </a:r>
            <a:r>
              <a:rPr lang="el-GR" sz="1400" dirty="0"/>
              <a:t> (</a:t>
            </a:r>
            <a:r>
              <a:rPr lang="el-GR" sz="1400" dirty="0" err="1"/>
              <a:t>Majani</a:t>
            </a:r>
            <a:r>
              <a:rPr lang="el-GR" sz="1400" dirty="0"/>
              <a:t> and Callegari,1998)).</a:t>
            </a:r>
          </a:p>
          <a:p>
            <a:pPr marL="0" indent="0">
              <a:lnSpc>
                <a:spcPct val="100000"/>
              </a:lnSpc>
              <a:spcBef>
                <a:spcPts val="0"/>
              </a:spcBef>
              <a:buNone/>
            </a:pPr>
            <a:endParaRPr lang="el-GR" sz="1400" dirty="0" smtClean="0"/>
          </a:p>
          <a:p>
            <a:pPr marL="0" indent="0">
              <a:buNone/>
            </a:pPr>
            <a:r>
              <a:rPr lang="el-GR" sz="1400" dirty="0"/>
              <a:t>προέκυψε </a:t>
            </a:r>
            <a:r>
              <a:rPr lang="el-GR" sz="1400" dirty="0" smtClean="0"/>
              <a:t>ότι: </a:t>
            </a:r>
          </a:p>
          <a:p>
            <a:pPr marL="0" indent="0">
              <a:buNone/>
            </a:pPr>
            <a:r>
              <a:rPr lang="el-GR" sz="1400" dirty="0" smtClean="0"/>
              <a:t>οι </a:t>
            </a:r>
            <a:r>
              <a:rPr lang="el-GR" sz="1400" dirty="0"/>
              <a:t>ασθενείς με σοβαρού βαθμού ΟΔΠ και βασικών συμπτωμάτων της νόσου όπως φόβος εγκατάλειψης, συναισθηματικής αστάθειας και κρίση ταυτότητας έχουν περισσότερες πιθανότητες να βοηθηθούν από μια συνδυασμένη θεραπεία με </a:t>
            </a:r>
            <a:r>
              <a:rPr lang="en-US" sz="1400" dirty="0"/>
              <a:t>fluoxetine </a:t>
            </a:r>
            <a:r>
              <a:rPr lang="el-GR" sz="1400" dirty="0"/>
              <a:t>και διαπροσωπική ψυχοθεραπεία προσαρμοσμένη στη ΟΔΠ.</a:t>
            </a:r>
          </a:p>
          <a:p>
            <a:pPr marL="0" indent="0">
              <a:lnSpc>
                <a:spcPct val="100000"/>
              </a:lnSpc>
              <a:spcBef>
                <a:spcPts val="0"/>
              </a:spcBef>
              <a:buNone/>
            </a:pPr>
            <a:endParaRPr lang="el-GR" sz="1400" dirty="0"/>
          </a:p>
        </p:txBody>
      </p:sp>
    </p:spTree>
    <p:extLst>
      <p:ext uri="{BB962C8B-B14F-4D97-AF65-F5344CB8AC3E}">
        <p14:creationId xmlns:p14="http://schemas.microsoft.com/office/powerpoint/2010/main" val="28816220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ΤΕΛΕΥΤΑΙΕΣ ΜΕΛΕΤΕΣ</a:t>
            </a:r>
          </a:p>
        </p:txBody>
      </p:sp>
      <p:sp>
        <p:nvSpPr>
          <p:cNvPr id="3" name="Content Placeholder 2"/>
          <p:cNvSpPr>
            <a:spLocks noGrp="1"/>
          </p:cNvSpPr>
          <p:nvPr>
            <p:ph idx="1"/>
          </p:nvPr>
        </p:nvSpPr>
        <p:spPr/>
        <p:txBody>
          <a:bodyPr>
            <a:normAutofit/>
          </a:bodyPr>
          <a:lstStyle/>
          <a:p>
            <a:pPr marL="0" indent="0">
              <a:lnSpc>
                <a:spcPct val="100000"/>
              </a:lnSpc>
              <a:spcBef>
                <a:spcPts val="0"/>
              </a:spcBef>
              <a:buNone/>
            </a:pPr>
            <a:r>
              <a:rPr lang="en-US" sz="1400" b="1" dirty="0"/>
              <a:t>Factors predicting the outcome of psychotherapy for borderline personality disorder: A systematic review</a:t>
            </a:r>
          </a:p>
          <a:p>
            <a:pPr marL="0" indent="0">
              <a:lnSpc>
                <a:spcPct val="100000"/>
              </a:lnSpc>
              <a:spcBef>
                <a:spcPts val="0"/>
              </a:spcBef>
              <a:buNone/>
            </a:pPr>
            <a:r>
              <a:rPr lang="en-US" sz="1400" dirty="0"/>
              <a:t>Kirsten </a:t>
            </a:r>
            <a:r>
              <a:rPr lang="en-US" sz="1400" dirty="0" err="1"/>
              <a:t>Barnicot</a:t>
            </a:r>
            <a:r>
              <a:rPr lang="en-US" sz="1400" dirty="0"/>
              <a:t> ., Christina </a:t>
            </a:r>
            <a:r>
              <a:rPr lang="en-US" sz="1400" dirty="0" err="1"/>
              <a:t>Katsakou</a:t>
            </a:r>
            <a:r>
              <a:rPr lang="en-US" sz="1400" dirty="0"/>
              <a:t>, Nyla Bhatti, Mark </a:t>
            </a:r>
            <a:r>
              <a:rPr lang="en-US" sz="1400" dirty="0" err="1"/>
              <a:t>Savill</a:t>
            </a:r>
            <a:r>
              <a:rPr lang="en-US" sz="1400" dirty="0"/>
              <a:t>, Naomi </a:t>
            </a:r>
            <a:r>
              <a:rPr lang="en-US" sz="1400" dirty="0" err="1"/>
              <a:t>Fearns</a:t>
            </a:r>
            <a:r>
              <a:rPr lang="en-US" sz="1400" dirty="0"/>
              <a:t>, Stefan </a:t>
            </a:r>
            <a:r>
              <a:rPr lang="en-US" sz="1400" dirty="0" err="1"/>
              <a:t>Priebe</a:t>
            </a:r>
            <a:endParaRPr lang="en-US" sz="1400" dirty="0"/>
          </a:p>
          <a:p>
            <a:pPr marL="0" indent="0">
              <a:lnSpc>
                <a:spcPct val="100000"/>
              </a:lnSpc>
              <a:spcBef>
                <a:spcPts val="0"/>
              </a:spcBef>
              <a:buNone/>
            </a:pPr>
            <a:r>
              <a:rPr lang="en-US" sz="1400" dirty="0"/>
              <a:t>Clinical Psychology Review 32 (2012) 400–412</a:t>
            </a:r>
          </a:p>
          <a:p>
            <a:pPr marL="0" indent="0">
              <a:lnSpc>
                <a:spcPct val="100000"/>
              </a:lnSpc>
              <a:spcBef>
                <a:spcPts val="0"/>
              </a:spcBef>
              <a:buNone/>
            </a:pPr>
            <a:endParaRPr lang="el-GR" sz="1400" dirty="0"/>
          </a:p>
          <a:p>
            <a:pPr>
              <a:lnSpc>
                <a:spcPct val="100000"/>
              </a:lnSpc>
              <a:spcBef>
                <a:spcPts val="0"/>
              </a:spcBef>
            </a:pPr>
            <a:endParaRPr lang="el-GR" sz="1400" dirty="0" smtClean="0"/>
          </a:p>
          <a:p>
            <a:pPr marL="0" indent="0">
              <a:buNone/>
            </a:pPr>
            <a:r>
              <a:rPr lang="el-GR" sz="1400" dirty="0"/>
              <a:t>Η βιβλιογραφική ανασκόπηση των </a:t>
            </a:r>
            <a:r>
              <a:rPr lang="en-US" sz="1400" dirty="0" err="1"/>
              <a:t>Barnicot</a:t>
            </a:r>
            <a:r>
              <a:rPr lang="en-US" sz="1400" dirty="0"/>
              <a:t> et al</a:t>
            </a:r>
            <a:r>
              <a:rPr lang="el-GR" sz="1400" dirty="0"/>
              <a:t>, επιχείρησε την αναζήτηση πρόσφατων ερευνών σχετικά με τους παράγοντες πρόβλεψης αλλαγών των συμπτωμάτων κατά τη διάρκεια της θεραπείας ασθενών με ΟΔΠ. </a:t>
            </a:r>
            <a:endParaRPr lang="el-GR" sz="1400" dirty="0" smtClean="0"/>
          </a:p>
          <a:p>
            <a:pPr marL="0" indent="0">
              <a:buNone/>
            </a:pPr>
            <a:r>
              <a:rPr lang="el-GR" sz="1400" dirty="0" smtClean="0"/>
              <a:t>Από </a:t>
            </a:r>
            <a:r>
              <a:rPr lang="el-GR" sz="1400" dirty="0"/>
              <a:t>αυτή προέκυψε ότι οι ασθενείς με σοβαρότερου βαθμού ΟΔΠ μπορεί να έχουν μεγαλύτερες δυνατότητες για βελτίωση κατά τη διάρκεια της θεραπείας και για αυτό το λόγο θα πρέπει να παραμένουν  στο επίκεντρο των ψυχοθεραπευτικών υπηρεσιών.</a:t>
            </a:r>
          </a:p>
          <a:p>
            <a:pPr marL="0" indent="0">
              <a:lnSpc>
                <a:spcPct val="100000"/>
              </a:lnSpc>
              <a:spcBef>
                <a:spcPts val="0"/>
              </a:spcBef>
              <a:buNone/>
            </a:pPr>
            <a:endParaRPr lang="el-GR" sz="1400" dirty="0"/>
          </a:p>
        </p:txBody>
      </p:sp>
    </p:spTree>
    <p:extLst>
      <p:ext uri="{BB962C8B-B14F-4D97-AF65-F5344CB8AC3E}">
        <p14:creationId xmlns:p14="http://schemas.microsoft.com/office/powerpoint/2010/main" val="37413450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dirty="0"/>
          </a:p>
        </p:txBody>
      </p:sp>
    </p:spTree>
    <p:extLst>
      <p:ext uri="{BB962C8B-B14F-4D97-AF65-F5344CB8AC3E}">
        <p14:creationId xmlns:p14="http://schemas.microsoft.com/office/powerpoint/2010/main" val="1975810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spTree>
    <p:extLst>
      <p:ext uri="{BB962C8B-B14F-4D97-AF65-F5344CB8AC3E}">
        <p14:creationId xmlns:p14="http://schemas.microsoft.com/office/powerpoint/2010/main" val="781230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ΕΠΙΔΗΜΙΟΛΟΓΙΑ</a:t>
            </a:r>
          </a:p>
        </p:txBody>
      </p:sp>
      <p:sp>
        <p:nvSpPr>
          <p:cNvPr id="3" name="Content Placeholder 2"/>
          <p:cNvSpPr>
            <a:spLocks noGrp="1"/>
          </p:cNvSpPr>
          <p:nvPr>
            <p:ph idx="1"/>
          </p:nvPr>
        </p:nvSpPr>
        <p:spPr/>
        <p:txBody>
          <a:bodyPr>
            <a:normAutofit fontScale="62500" lnSpcReduction="20000"/>
          </a:bodyPr>
          <a:lstStyle/>
          <a:p>
            <a:pPr marL="0" indent="0">
              <a:buNone/>
            </a:pPr>
            <a:r>
              <a:rPr lang="el-GR" dirty="0"/>
              <a:t>Σύμφωνα με το </a:t>
            </a:r>
            <a:r>
              <a:rPr lang="en-US" dirty="0"/>
              <a:t>DSM V </a:t>
            </a:r>
            <a:r>
              <a:rPr lang="el-GR" dirty="0"/>
              <a:t>και άλλες </a:t>
            </a:r>
            <a:r>
              <a:rPr lang="el-GR" dirty="0" smtClean="0"/>
              <a:t>πηγές: </a:t>
            </a:r>
          </a:p>
          <a:p>
            <a:r>
              <a:rPr lang="el-GR" dirty="0" smtClean="0"/>
              <a:t>η </a:t>
            </a:r>
            <a:r>
              <a:rPr lang="el-GR" dirty="0"/>
              <a:t>Μεθοριακή Διαταραχή Προσωπικότητας  παρουσιάζει διάμεση επικράτηση του πληθυσμού μεταξύ 1.6% με 5.9% (για άλλους 1%-2% ή 1.1%-4.6%). </a:t>
            </a:r>
            <a:endParaRPr lang="el-GR" dirty="0" smtClean="0"/>
          </a:p>
          <a:p>
            <a:r>
              <a:rPr lang="el-GR" dirty="0" smtClean="0"/>
              <a:t>Στους </a:t>
            </a:r>
            <a:r>
              <a:rPr lang="el-GR" dirty="0"/>
              <a:t>νοσηλευόμενους πρωτοβάθμιας φροντίδας η διαταραχή έχει επιπολασμό 6% ενώ </a:t>
            </a:r>
            <a:endParaRPr lang="el-GR" dirty="0" smtClean="0"/>
          </a:p>
          <a:p>
            <a:r>
              <a:rPr lang="el-GR" dirty="0" smtClean="0"/>
              <a:t>10</a:t>
            </a:r>
            <a:r>
              <a:rPr lang="el-GR" dirty="0"/>
              <a:t>% έχει στους ασθενείς που προσέρχονται στα εξωτερικά ιατρεία Ψυχιατρικών Τμημάτων. </a:t>
            </a:r>
            <a:endParaRPr lang="el-GR" dirty="0" smtClean="0"/>
          </a:p>
          <a:p>
            <a:r>
              <a:rPr lang="el-GR" dirty="0" smtClean="0"/>
              <a:t>Στους </a:t>
            </a:r>
            <a:r>
              <a:rPr lang="el-GR" dirty="0"/>
              <a:t>νοσηλευόμενους Ψυχιατρικούς ασθενείς αποτελεί το 15% με 20%. </a:t>
            </a:r>
            <a:endParaRPr lang="el-GR" dirty="0" smtClean="0"/>
          </a:p>
          <a:p>
            <a:r>
              <a:rPr lang="el-GR" dirty="0" smtClean="0"/>
              <a:t>Στους </a:t>
            </a:r>
            <a:r>
              <a:rPr lang="el-GR" dirty="0"/>
              <a:t>ασθενείς με διάγνωση Διαταραχής Προσωπικότητας αποτελεί το 27%   στους μη νοσηλευόμενους ενώ </a:t>
            </a:r>
            <a:endParaRPr lang="el-GR" dirty="0" smtClean="0"/>
          </a:p>
          <a:p>
            <a:r>
              <a:rPr lang="el-GR" dirty="0" smtClean="0"/>
              <a:t>αποτελεί </a:t>
            </a:r>
            <a:r>
              <a:rPr lang="el-GR" dirty="0"/>
              <a:t>το 30%-60% στους νοσηλευόμενους εσωτερικούς Ψυχιατρικούς ασθενείς. </a:t>
            </a:r>
            <a:endParaRPr lang="el-GR" dirty="0" smtClean="0"/>
          </a:p>
          <a:p>
            <a:r>
              <a:rPr lang="el-GR" dirty="0" smtClean="0"/>
              <a:t>Το </a:t>
            </a:r>
            <a:r>
              <a:rPr lang="el-GR" dirty="0"/>
              <a:t>ποσοστό είναι αρκετά υψηλότερο για τις γυναίκες από ότι για τους άνδρες καθώς το 75% που έχουν διαγνωσθεί με τη διαταραχή αυτή είναι γυναίκες (5,6,7,8).</a:t>
            </a:r>
          </a:p>
          <a:p>
            <a:r>
              <a:rPr lang="el-GR" dirty="0"/>
              <a:t>Η διαταραχή αυτή προσωπικότητας απαντάται 5 φορές συχνότερα μεταξύ συγγενών Α’ βαθμού μεθοριακών ασθενών. </a:t>
            </a:r>
            <a:endParaRPr lang="el-GR" dirty="0" smtClean="0"/>
          </a:p>
          <a:p>
            <a:r>
              <a:rPr lang="el-GR" dirty="0" smtClean="0"/>
              <a:t>Στα </a:t>
            </a:r>
            <a:r>
              <a:rPr lang="el-GR" dirty="0"/>
              <a:t>μέλη οικογενειών των ατόμων με διάγνωση </a:t>
            </a:r>
            <a:r>
              <a:rPr lang="el-GR" dirty="0" err="1"/>
              <a:t>Μεταιχμιακής</a:t>
            </a:r>
            <a:r>
              <a:rPr lang="el-GR" dirty="0"/>
              <a:t> Διαταραχής Προσωπικότητας υπάρχει αυξημένος κίνδυνος εμφάνισης Συναισθηματικών Διαταραχών, κατάχρησης ουσιών και αντικοινωνικής </a:t>
            </a:r>
            <a:r>
              <a:rPr lang="el-GR" dirty="0" smtClean="0"/>
              <a:t>προσωπικότητας. </a:t>
            </a:r>
            <a:endParaRPr lang="el-GR" dirty="0"/>
          </a:p>
          <a:p>
            <a:endParaRPr lang="el-GR" dirty="0"/>
          </a:p>
        </p:txBody>
      </p:sp>
    </p:spTree>
    <p:extLst>
      <p:ext uri="{BB962C8B-B14F-4D97-AF65-F5344CB8AC3E}">
        <p14:creationId xmlns:p14="http://schemas.microsoft.com/office/powerpoint/2010/main" val="22325338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spTree>
    <p:extLst>
      <p:ext uri="{BB962C8B-B14F-4D97-AF65-F5344CB8AC3E}">
        <p14:creationId xmlns:p14="http://schemas.microsoft.com/office/powerpoint/2010/main" val="10920385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spTree>
    <p:extLst>
      <p:ext uri="{BB962C8B-B14F-4D97-AF65-F5344CB8AC3E}">
        <p14:creationId xmlns:p14="http://schemas.microsoft.com/office/powerpoint/2010/main" val="20754272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spTree>
    <p:extLst>
      <p:ext uri="{BB962C8B-B14F-4D97-AF65-F5344CB8AC3E}">
        <p14:creationId xmlns:p14="http://schemas.microsoft.com/office/powerpoint/2010/main" val="5984615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spTree>
    <p:extLst>
      <p:ext uri="{BB962C8B-B14F-4D97-AF65-F5344CB8AC3E}">
        <p14:creationId xmlns:p14="http://schemas.microsoft.com/office/powerpoint/2010/main" val="2541957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spTree>
    <p:extLst>
      <p:ext uri="{BB962C8B-B14F-4D97-AF65-F5344CB8AC3E}">
        <p14:creationId xmlns:p14="http://schemas.microsoft.com/office/powerpoint/2010/main" val="2551643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spTree>
    <p:extLst>
      <p:ext uri="{BB962C8B-B14F-4D97-AF65-F5344CB8AC3E}">
        <p14:creationId xmlns:p14="http://schemas.microsoft.com/office/powerpoint/2010/main" val="25873800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spTree>
    <p:extLst>
      <p:ext uri="{BB962C8B-B14F-4D97-AF65-F5344CB8AC3E}">
        <p14:creationId xmlns:p14="http://schemas.microsoft.com/office/powerpoint/2010/main" val="8600273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spTree>
    <p:extLst>
      <p:ext uri="{BB962C8B-B14F-4D97-AF65-F5344CB8AC3E}">
        <p14:creationId xmlns:p14="http://schemas.microsoft.com/office/powerpoint/2010/main" val="38868498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spTree>
    <p:extLst>
      <p:ext uri="{BB962C8B-B14F-4D97-AF65-F5344CB8AC3E}">
        <p14:creationId xmlns:p14="http://schemas.microsoft.com/office/powerpoint/2010/main" val="23008104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spTree>
    <p:extLst>
      <p:ext uri="{BB962C8B-B14F-4D97-AF65-F5344CB8AC3E}">
        <p14:creationId xmlns:p14="http://schemas.microsoft.com/office/powerpoint/2010/main" val="531868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ΑΙΤΙΟΠΑΘΟΓΕΝΕΙΑ</a:t>
            </a:r>
            <a:endParaRPr lang="el-GR" dirty="0"/>
          </a:p>
        </p:txBody>
      </p:sp>
      <p:sp>
        <p:nvSpPr>
          <p:cNvPr id="3" name="Content Placeholder 2"/>
          <p:cNvSpPr>
            <a:spLocks noGrp="1"/>
          </p:cNvSpPr>
          <p:nvPr>
            <p:ph idx="1"/>
          </p:nvPr>
        </p:nvSpPr>
        <p:spPr/>
        <p:txBody>
          <a:bodyPr/>
          <a:lstStyle/>
          <a:p>
            <a:pPr marL="0" indent="0">
              <a:buNone/>
            </a:pPr>
            <a:r>
              <a:rPr lang="el-GR" dirty="0"/>
              <a:t>Η ομάδα των ατόμων  που έχουν διαγνωσθεί </a:t>
            </a:r>
            <a:r>
              <a:rPr lang="el-GR" dirty="0" smtClean="0"/>
              <a:t>με ΟΔΠ </a:t>
            </a:r>
            <a:r>
              <a:rPr lang="el-GR" dirty="0"/>
              <a:t>θα μπορούσαν να διαχωριστούν σε δυο υποομάδες βάσει της </a:t>
            </a:r>
            <a:r>
              <a:rPr lang="el-GR" dirty="0" err="1"/>
              <a:t>αιτιοπαθογένειάς</a:t>
            </a:r>
            <a:r>
              <a:rPr lang="el-GR" dirty="0"/>
              <a:t> </a:t>
            </a:r>
            <a:r>
              <a:rPr lang="el-GR" dirty="0" smtClean="0"/>
              <a:t>τους:</a:t>
            </a:r>
          </a:p>
          <a:p>
            <a:r>
              <a:rPr lang="el-GR" sz="2000" dirty="0"/>
              <a:t>Η </a:t>
            </a:r>
            <a:r>
              <a:rPr lang="el-GR" sz="2000" b="1" dirty="0"/>
              <a:t>πρώτη υποομάδα </a:t>
            </a:r>
            <a:r>
              <a:rPr lang="el-GR" sz="2000" dirty="0"/>
              <a:t>φαίνεται να σχετίζεται στενά με το ευρύτερο φάσμα των Συναισθηματικών Διαταραχών όπως η δυσθυμία και η </a:t>
            </a:r>
            <a:r>
              <a:rPr lang="el-GR" sz="2000" dirty="0" smtClean="0"/>
              <a:t>κυκλοθυμία.</a:t>
            </a:r>
          </a:p>
          <a:p>
            <a:r>
              <a:rPr lang="el-GR" sz="2000" dirty="0" smtClean="0"/>
              <a:t>Η </a:t>
            </a:r>
            <a:r>
              <a:rPr lang="el-GR" sz="2000" b="1" dirty="0"/>
              <a:t>δεύτερη υποομάδα </a:t>
            </a:r>
            <a:r>
              <a:rPr lang="el-GR" sz="2000" dirty="0"/>
              <a:t>φαίνεται να σχετίζεται με άλλες διαταραχές όπως η κατάχρηση και η εξάρτηση από ουσίες, οι διαταραχές πρόσληψης τροφής, η διαταραχή </a:t>
            </a:r>
            <a:r>
              <a:rPr lang="el-GR" sz="2000" dirty="0" err="1"/>
              <a:t>μετατραυματικού</a:t>
            </a:r>
            <a:r>
              <a:rPr lang="el-GR" sz="2000" dirty="0"/>
              <a:t> στρες αλλά και με άλλες διαταραχές προσωπικότητας όπως η Ναρκισσιστική, η </a:t>
            </a:r>
            <a:r>
              <a:rPr lang="el-GR" sz="2000" dirty="0" err="1"/>
              <a:t>Ιστριονική</a:t>
            </a:r>
            <a:r>
              <a:rPr lang="el-GR" sz="2000" dirty="0"/>
              <a:t> και η Αντικοινωνική Διαταραχή Προσωπικότητας.</a:t>
            </a:r>
          </a:p>
        </p:txBody>
      </p:sp>
    </p:spTree>
    <p:extLst>
      <p:ext uri="{BB962C8B-B14F-4D97-AF65-F5344CB8AC3E}">
        <p14:creationId xmlns:p14="http://schemas.microsoft.com/office/powerpoint/2010/main" val="23780334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spTree>
    <p:extLst>
      <p:ext uri="{BB962C8B-B14F-4D97-AF65-F5344CB8AC3E}">
        <p14:creationId xmlns:p14="http://schemas.microsoft.com/office/powerpoint/2010/main" val="22855628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spTree>
    <p:extLst>
      <p:ext uri="{BB962C8B-B14F-4D97-AF65-F5344CB8AC3E}">
        <p14:creationId xmlns:p14="http://schemas.microsoft.com/office/powerpoint/2010/main" val="3878458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spTree>
    <p:extLst>
      <p:ext uri="{BB962C8B-B14F-4D97-AF65-F5344CB8AC3E}">
        <p14:creationId xmlns:p14="http://schemas.microsoft.com/office/powerpoint/2010/main" val="30759836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spTree>
    <p:extLst>
      <p:ext uri="{BB962C8B-B14F-4D97-AF65-F5344CB8AC3E}">
        <p14:creationId xmlns:p14="http://schemas.microsoft.com/office/powerpoint/2010/main" val="37266914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spTree>
    <p:extLst>
      <p:ext uri="{BB962C8B-B14F-4D97-AF65-F5344CB8AC3E}">
        <p14:creationId xmlns:p14="http://schemas.microsoft.com/office/powerpoint/2010/main" val="36889232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spTree>
    <p:extLst>
      <p:ext uri="{BB962C8B-B14F-4D97-AF65-F5344CB8AC3E}">
        <p14:creationId xmlns:p14="http://schemas.microsoft.com/office/powerpoint/2010/main" val="37298640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spTree>
    <p:extLst>
      <p:ext uri="{BB962C8B-B14F-4D97-AF65-F5344CB8AC3E}">
        <p14:creationId xmlns:p14="http://schemas.microsoft.com/office/powerpoint/2010/main" val="22819522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spTree>
    <p:extLst>
      <p:ext uri="{BB962C8B-B14F-4D97-AF65-F5344CB8AC3E}">
        <p14:creationId xmlns:p14="http://schemas.microsoft.com/office/powerpoint/2010/main" val="1261582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ΑΙΤΙΟΠΑΘΟΓΕΝΕΙΑ</a:t>
            </a:r>
            <a:endParaRPr lang="el-GR" dirty="0"/>
          </a:p>
        </p:txBody>
      </p:sp>
      <p:sp>
        <p:nvSpPr>
          <p:cNvPr id="3" name="Content Placeholder 2"/>
          <p:cNvSpPr>
            <a:spLocks noGrp="1"/>
          </p:cNvSpPr>
          <p:nvPr>
            <p:ph idx="1"/>
          </p:nvPr>
        </p:nvSpPr>
        <p:spPr/>
        <p:txBody>
          <a:bodyPr>
            <a:normAutofit fontScale="85000" lnSpcReduction="10000"/>
          </a:bodyPr>
          <a:lstStyle/>
          <a:p>
            <a:r>
              <a:rPr lang="el-GR" b="1" dirty="0"/>
              <a:t>Τραυματικές εμπειρίες της παιδικής ηλικίας </a:t>
            </a:r>
            <a:r>
              <a:rPr lang="el-GR" dirty="0"/>
              <a:t>οι οποίες έχουν ενοχοποιηθεί για την εκδήλωση της </a:t>
            </a:r>
            <a:r>
              <a:rPr lang="el-GR" dirty="0" err="1"/>
              <a:t>Μεταιχμιακής</a:t>
            </a:r>
            <a:r>
              <a:rPr lang="el-GR" dirty="0"/>
              <a:t> Διαταραχής Προσωπικότητας σε μεγαλύτερη ηλικία, είναι η σωματική ή σεξουαλική κακοποίηση, η παραμέληση, η απώλεια ενός ή και των δύο γονέων και τέλος το διαζύγιο των </a:t>
            </a:r>
            <a:r>
              <a:rPr lang="el-GR" dirty="0" smtClean="0"/>
              <a:t>γονέων.</a:t>
            </a:r>
          </a:p>
          <a:p>
            <a:r>
              <a:rPr lang="el-GR" dirty="0" smtClean="0"/>
              <a:t>Στοιχεία </a:t>
            </a:r>
            <a:r>
              <a:rPr lang="el-GR" dirty="0"/>
              <a:t>από την έρευνα των </a:t>
            </a:r>
            <a:r>
              <a:rPr lang="en-US" dirty="0"/>
              <a:t>Ogata et al</a:t>
            </a:r>
            <a:r>
              <a:rPr lang="el-GR" dirty="0"/>
              <a:t> (1990) πάνω στην κακοποίηση στην παιδική ηλικία δείχνουν ότι </a:t>
            </a:r>
            <a:r>
              <a:rPr lang="el-GR" b="1" dirty="0"/>
              <a:t>το 71% των ατόμων που έχουν λάβει διάγνωση της διαταραχής αυτής είχαν κακοποιηθεί σαν παιδιά</a:t>
            </a:r>
            <a:r>
              <a:rPr lang="el-GR" b="1" dirty="0" smtClean="0"/>
              <a:t>.</a:t>
            </a:r>
            <a:endParaRPr lang="el-GR" b="1" dirty="0"/>
          </a:p>
          <a:p>
            <a:r>
              <a:rPr lang="el-GR" dirty="0"/>
              <a:t>Σύμφωνα με το Αναπτυξιακό Μοντέλο της Ψυχαναλυτικής Θεωρίας, η εκδήλωση της διαταραχής αυτής </a:t>
            </a:r>
            <a:r>
              <a:rPr lang="el-GR" b="1" dirty="0"/>
              <a:t>σχετίζεται άμεσα με μια σοβαρή δυσλειτουργία στο οικογενειακό περιβάλλον κατά την πρώιμη παιδική ηλικία</a:t>
            </a:r>
            <a:r>
              <a:rPr lang="el-GR" dirty="0"/>
              <a:t>. </a:t>
            </a:r>
            <a:endParaRPr lang="el-GR" dirty="0" smtClean="0"/>
          </a:p>
          <a:p>
            <a:pPr lvl="1"/>
            <a:r>
              <a:rPr lang="el-GR" dirty="0" smtClean="0"/>
              <a:t>Εντοπίζει </a:t>
            </a:r>
            <a:r>
              <a:rPr lang="el-GR" dirty="0"/>
              <a:t>τη δυσλειτουργία στις σχέσεις μεταξύ του παιδιού και των γονέων και υποστηρίζει ότι το αποτέλεσμα αυτής της δυσλειτουργικής σχέσης είναι να αναπτύσσει και να διατηρεί το παιδί χαρακτηριστικά </a:t>
            </a:r>
            <a:r>
              <a:rPr lang="el-GR" dirty="0" err="1"/>
              <a:t>ευαλωτότητας</a:t>
            </a:r>
            <a:r>
              <a:rPr lang="el-GR" dirty="0"/>
              <a:t> στον αποχωρισμό, ένα  εύθραυστο Εγώ και μια τάση να εγκλωβίζεται μέσα σε μια συγκεχυμένη αίσθηση ταυτότητας (4).</a:t>
            </a:r>
            <a:endParaRPr lang="el-GR" sz="1600" dirty="0"/>
          </a:p>
        </p:txBody>
      </p:sp>
    </p:spTree>
    <p:extLst>
      <p:ext uri="{BB962C8B-B14F-4D97-AF65-F5344CB8AC3E}">
        <p14:creationId xmlns:p14="http://schemas.microsoft.com/office/powerpoint/2010/main" val="267953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Οι τέσσερις υποκατηγορίες των οριακών ασθενών του </a:t>
            </a:r>
            <a:r>
              <a:rPr lang="en-US" dirty="0" err="1"/>
              <a:t>Grinker</a:t>
            </a:r>
            <a:r>
              <a:rPr lang="en-US" dirty="0"/>
              <a:t>.</a:t>
            </a:r>
            <a:endParaRPr lang="el-GR" dirty="0"/>
          </a:p>
        </p:txBody>
      </p:sp>
      <p:sp>
        <p:nvSpPr>
          <p:cNvPr id="3" name="Content Placeholder 2"/>
          <p:cNvSpPr>
            <a:spLocks noGrp="1"/>
          </p:cNvSpPr>
          <p:nvPr>
            <p:ph idx="1"/>
          </p:nvPr>
        </p:nvSpPr>
        <p:spPr/>
        <p:txBody>
          <a:bodyPr>
            <a:normAutofit fontScale="55000" lnSpcReduction="20000"/>
          </a:bodyPr>
          <a:lstStyle/>
          <a:p>
            <a:pPr marL="0" indent="0">
              <a:buNone/>
            </a:pPr>
            <a:r>
              <a:rPr lang="el-GR" dirty="0" smtClean="0"/>
              <a:t>Τύπος </a:t>
            </a:r>
            <a:r>
              <a:rPr lang="el-GR" dirty="0"/>
              <a:t>I: Ψυχωτικό άκρο</a:t>
            </a:r>
          </a:p>
          <a:p>
            <a:pPr marL="457200" lvl="1" indent="0">
              <a:buNone/>
            </a:pPr>
            <a:r>
              <a:rPr lang="el-GR" dirty="0"/>
              <a:t>Α. Ακατάλληλη, απροσάρμοστη συμπεριφορά</a:t>
            </a:r>
          </a:p>
          <a:p>
            <a:pPr marL="457200" lvl="1" indent="0">
              <a:buNone/>
            </a:pPr>
            <a:r>
              <a:rPr lang="el-GR" dirty="0"/>
              <a:t>Β. Προβλήματα με τον έλεγχο της πραγματικότητας και την αίσθηση της ταυτότητας</a:t>
            </a:r>
          </a:p>
          <a:p>
            <a:pPr marL="457200" lvl="1" indent="0">
              <a:buNone/>
            </a:pPr>
            <a:r>
              <a:rPr lang="el-GR" dirty="0"/>
              <a:t>Γ. Αρνητική συμπεριφορά και ανοιχτά εκφραζόμενος θυμός</a:t>
            </a:r>
          </a:p>
          <a:p>
            <a:pPr marL="0" indent="0">
              <a:buNone/>
            </a:pPr>
            <a:r>
              <a:rPr lang="el-GR" dirty="0"/>
              <a:t>Τύπος II: Τυπικό Οριακό Σύνδρομο</a:t>
            </a:r>
          </a:p>
          <a:p>
            <a:pPr marL="457200" lvl="1" indent="0">
              <a:buNone/>
            </a:pPr>
            <a:r>
              <a:rPr lang="el-GR" dirty="0"/>
              <a:t>Α. Εκτεταμένο αρνητικό συναίσθημα</a:t>
            </a:r>
          </a:p>
          <a:p>
            <a:pPr marL="457200" lvl="1" indent="0">
              <a:buNone/>
            </a:pPr>
            <a:r>
              <a:rPr lang="el-GR" dirty="0"/>
              <a:t>Β. Αμφιταλαντευόμενες σχέσεις με τους άλλους</a:t>
            </a:r>
          </a:p>
          <a:p>
            <a:pPr marL="457200" lvl="1" indent="0">
              <a:buNone/>
            </a:pPr>
            <a:r>
              <a:rPr lang="el-GR" dirty="0"/>
              <a:t>Γ. Θυμός που </a:t>
            </a:r>
            <a:r>
              <a:rPr lang="el-GR" dirty="0" err="1"/>
              <a:t>εκδραματίζεται</a:t>
            </a:r>
            <a:endParaRPr lang="el-GR" dirty="0"/>
          </a:p>
          <a:p>
            <a:pPr marL="457200" lvl="1" indent="0">
              <a:buNone/>
            </a:pPr>
            <a:r>
              <a:rPr lang="el-GR" dirty="0"/>
              <a:t>Δ. Ασταθής ταυτότητα του εαυτού</a:t>
            </a:r>
          </a:p>
          <a:p>
            <a:pPr marL="0" indent="0">
              <a:buNone/>
            </a:pPr>
            <a:r>
              <a:rPr lang="el-GR" dirty="0"/>
              <a:t>Τύπος III: Ομάδα «ως-εάν» </a:t>
            </a:r>
            <a:r>
              <a:rPr lang="en-US" dirty="0"/>
              <a:t>(As-If)</a:t>
            </a:r>
            <a:endParaRPr lang="el-GR" dirty="0"/>
          </a:p>
          <a:p>
            <a:pPr marL="457200" lvl="1" indent="0">
              <a:buNone/>
            </a:pPr>
            <a:r>
              <a:rPr lang="el-GR" dirty="0"/>
              <a:t>Α. Τάση να αντιγράφει την ταυτότητα των άλλων</a:t>
            </a:r>
          </a:p>
          <a:p>
            <a:pPr marL="457200" lvl="1" indent="0">
              <a:buNone/>
            </a:pPr>
            <a:r>
              <a:rPr lang="el-GR" dirty="0"/>
              <a:t>Β. Αναισθησία</a:t>
            </a:r>
          </a:p>
          <a:p>
            <a:pPr marL="457200" lvl="1" indent="0">
              <a:buNone/>
            </a:pPr>
            <a:r>
              <a:rPr lang="el-GR" dirty="0"/>
              <a:t>Γ. Πιο προσαρμοστική συμπεριφορά</a:t>
            </a:r>
          </a:p>
          <a:p>
            <a:pPr marL="457200" lvl="1" indent="0">
              <a:buNone/>
            </a:pPr>
            <a:r>
              <a:rPr lang="el-GR" dirty="0"/>
              <a:t>Δ. Σχέσεις που υστερούν σε γνησιότητα και αυθορμητισμό</a:t>
            </a:r>
          </a:p>
          <a:p>
            <a:pPr marL="0" indent="0">
              <a:buNone/>
            </a:pPr>
            <a:r>
              <a:rPr lang="el-GR" dirty="0"/>
              <a:t>Τύπος IV: Νευρωτικό άκρο</a:t>
            </a:r>
          </a:p>
          <a:p>
            <a:pPr marL="457200" lvl="1" indent="0">
              <a:buNone/>
            </a:pPr>
            <a:r>
              <a:rPr lang="el-GR" dirty="0"/>
              <a:t>Α. Ανακλητική κατάθλιψη</a:t>
            </a:r>
          </a:p>
          <a:p>
            <a:pPr marL="457200" lvl="1" indent="0">
              <a:buNone/>
            </a:pPr>
            <a:r>
              <a:rPr lang="el-GR" dirty="0"/>
              <a:t>Β. Άγχος</a:t>
            </a:r>
          </a:p>
          <a:p>
            <a:pPr marL="457200" lvl="1" indent="0">
              <a:buNone/>
            </a:pPr>
            <a:r>
              <a:rPr lang="el-GR" dirty="0"/>
              <a:t>Γ. Νευρωτικά και ναρκισσιστικά χαρακτηριστικά γνωρίσματα </a:t>
            </a:r>
            <a:endParaRPr lang="el-GR" dirty="0" smtClean="0"/>
          </a:p>
          <a:p>
            <a:endParaRPr lang="el-GR" dirty="0"/>
          </a:p>
        </p:txBody>
      </p:sp>
    </p:spTree>
    <p:extLst>
      <p:ext uri="{BB962C8B-B14F-4D97-AF65-F5344CB8AC3E}">
        <p14:creationId xmlns:p14="http://schemas.microsoft.com/office/powerpoint/2010/main" val="2331705138"/>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578</TotalTime>
  <Words>6872</Words>
  <Application>Microsoft Office PowerPoint</Application>
  <PresentationFormat>Ευρεία οθόνη</PresentationFormat>
  <Paragraphs>370</Paragraphs>
  <Slides>77</Slides>
  <Notes>12</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77</vt:i4>
      </vt:variant>
    </vt:vector>
  </HeadingPairs>
  <TitlesOfParts>
    <vt:vector size="83" baseType="lpstr">
      <vt:lpstr>Arial</vt:lpstr>
      <vt:lpstr>Calibri</vt:lpstr>
      <vt:lpstr>Calibri Light</vt:lpstr>
      <vt:lpstr>Times New Roman</vt:lpstr>
      <vt:lpstr>Wingdings</vt:lpstr>
      <vt:lpstr>Θέμα του Office</vt:lpstr>
      <vt:lpstr>Παρουσίαση του PowerPoint</vt:lpstr>
      <vt:lpstr>Παρουσίαση του PowerPoint</vt:lpstr>
      <vt:lpstr>Παρουσίαση του PowerPoint</vt:lpstr>
      <vt:lpstr>ΟΡΙΑΚΗ ΔΟΜΗ ΠΡΟΣΩΠΙΚΟΤΗΤΑΣ </vt:lpstr>
      <vt:lpstr>Ο όρος «Μεταιχμιακή Διαταραχή» είχε χρησιμοποιηθεί αρκετά χρόνια πριν από ερευνητές για να επισημάνει διαφορετικές έννοιες και συμπτώματα που είχαν περιγραφεί  από το 1930</vt:lpstr>
      <vt:lpstr>ΕΠΙΔΗΜΙΟΛΟΓΙΑ</vt:lpstr>
      <vt:lpstr>ΑΙΤΙΟΠΑΘΟΓΕΝΕΙΑ</vt:lpstr>
      <vt:lpstr>ΑΙΤΙΟΠΑΘΟΓΕΝΕΙΑ</vt:lpstr>
      <vt:lpstr>Οι τέσσερις υποκατηγορίες των οριακών ασθενών του Grinker.</vt:lpstr>
      <vt:lpstr>Διακριτικά χαρακτηριστικά της οριακής διαταραχής προσωπικότητας (Zanarini)</vt:lpstr>
      <vt:lpstr>Διακριτικά χαρακτηριστικά της οριακής διαταραχής προσωπικότητας. </vt:lpstr>
      <vt:lpstr>Παρουσίαση του PowerPoint</vt:lpstr>
      <vt:lpstr>Παρουσίαση του PowerPoint</vt:lpstr>
      <vt:lpstr>Διαφορική διάγνωση μείζονος καταθλιπτικής διαταραχής και χαρακτηριολογικής κατάθλιψης, τυπικής της οριακής διαταραχής προσωπικότητας.</vt:lpstr>
      <vt:lpstr>Παρουσίαση του PowerPoint</vt:lpstr>
      <vt:lpstr>ICD-10 ΚΕΦΆΛΑΙΟ V.Ψυχικές διαταραχές και διαταραχές συμπεριφοράς . (F00 - F99) F60-F69 Διαταραχές της προσωπικότητας και της συμπεριφοράς στον ενήλικα F60 Ειδικές διαταραχές της προσωπικότητας</vt:lpstr>
      <vt:lpstr>DSM-V Σύμφωνα με το DSM V κυρίαρχα χαρακτηριστικά είναι η αστάθεια στις διαπροσωπικές σχέσεις, η διαταραχή ταυτότητας και εικόνας εαυτού, οι συναισθηματικές διαταραχές και η παρορμητική συμπεριφορά με εκδήλωση τους στην πρώιμη περίοδο ενηλικίωσης και με πρώτη εμφάνιση σε διάφορα πλαίσια της ζωής</vt:lpstr>
      <vt:lpstr>Πέρα από τα παραπάνω διαγνωστικά κριτήρια, η διάγνωση μπορεί να γίνει πιο αξιόπιστη και με τη χρήση ψυχολογικών δοκιμασιών, όπως τα Rorschach και TAT (22).</vt:lpstr>
      <vt:lpstr>Πέρα από τα παραπάνω διαγνωστικά κριτήρια, η διάγνωση μπορεί να γίνει πιο αξιόπιστη και με τη χρήση ψυχολογικών δοκιμασιών, όπως τα Rorschach και TAT (22).</vt:lpstr>
      <vt:lpstr>ΚΛΙΝΙΚΑ ΔΙΑΓΝΩΣΤΙΚΑ ΜΕΣΑ  </vt:lpstr>
      <vt:lpstr>ΠΡΟΦΙΛ ΑΣΘΕΝΟΥΣ ΜΕ ΟΔΠ  </vt:lpstr>
      <vt:lpstr>ΠΡΟΦΙΛ ΑΣΘΕΝΟΥΣ ΜΕ ΟΔΠ  </vt:lpstr>
      <vt:lpstr>ΠΡΟΦΙΛ ΑΣΘΕΝΟΥΣ ΜΕ ΟΔΠ  </vt:lpstr>
      <vt:lpstr>ΕΙΔΗ ΑΣΘΕΝΩΝ ΜΕ ΟΔΠ:</vt:lpstr>
      <vt:lpstr>ΣΥΧΡΟΝΕΣ ΑΠΟΨΕΙΣ</vt:lpstr>
      <vt:lpstr> Ψυχοθεραπείες ή Ψυχοφάρμακα ; </vt:lpstr>
      <vt:lpstr> Ψυχοθεραπείες ή Ψυχοφάρμακα ; </vt:lpstr>
      <vt:lpstr>Παρουσίαση του PowerPoint</vt:lpstr>
      <vt:lpstr>Παρουσίαση του PowerPoint</vt:lpstr>
      <vt:lpstr>Παρουσίαση του PowerPoint</vt:lpstr>
      <vt:lpstr>Ο ρόλος της Άδηλη μνήμης</vt:lpstr>
      <vt:lpstr>Παρουσίαση του PowerPoint</vt:lpstr>
      <vt:lpstr>Σύμφωνα με το Αναπτυξιακό Μοντέλο της Ψυχαναλυτικής Θεωρίας,</vt:lpstr>
      <vt:lpstr>Παρουσίαση του PowerPoint</vt:lpstr>
      <vt:lpstr>Το σύστημα της  άδηλης μνήμης</vt:lpstr>
      <vt:lpstr>Η θεωρία των Αντικειμενοτρόπων Σχέσεων (Kohut &amp; Kernberg</vt:lpstr>
      <vt:lpstr>Η Γνωσιακή – Συμπεριφοριστική Προσέγγιση </vt:lpstr>
      <vt:lpstr>Παρουσίαση του PowerPoint</vt:lpstr>
      <vt:lpstr>Η γενετικοί παράγοντες</vt:lpstr>
      <vt:lpstr>Σχετική με την παρορμητικότητα είναι και η σεροτονίνη</vt:lpstr>
      <vt:lpstr>ΘΕΡΑΠΕΥΤΙΚΕΣ ΙΔΙΑΙΤΕΡΟΤΗΤΕΣ</vt:lpstr>
      <vt:lpstr>τύποι συνεδριών</vt:lpstr>
      <vt:lpstr>Παρουσίαση του PowerPoint</vt:lpstr>
      <vt:lpstr>Σύμμεικτη ψυχαναλυτική τεχνική από τη σκοπιά ενός πολυδιάστατου θεραπευτικού σχεδίου : η. κ. Κ</vt:lpstr>
      <vt:lpstr>Παρουσίαση του PowerPoint</vt:lpstr>
      <vt:lpstr>Παρουσίαση του PowerPoint</vt:lpstr>
      <vt:lpstr>τα 5 βασικά σημεία της θεραπείας</vt:lpstr>
      <vt:lpstr>Παρουσίαση του PowerPoint</vt:lpstr>
      <vt:lpstr>Παρουσίαση του PowerPoint</vt:lpstr>
      <vt:lpstr>Παρουσίαση του PowerPoint</vt:lpstr>
      <vt:lpstr>Η Θεραπεία Σχημάτων</vt:lpstr>
      <vt:lpstr>Η Θεραπεία Σχημάτων για τη μεθοριακή (ή οριακή) διαταραχή προσωπικότητας </vt:lpstr>
      <vt:lpstr>MBT-BPD (Mentalization Based Therapy for Borderline Personality Disorder) </vt:lpstr>
      <vt:lpstr>Ψυχαναλυτική θεραπεία:</vt:lpstr>
      <vt:lpstr>ΤΕΛΕΥΤΑΙΕΣ ΜΕΛΕΤΕΣ</vt:lpstr>
      <vt:lpstr>ΤΕΛΕΥΤΑΙΕΣ ΜΕΛΕΤΕΣ</vt:lpstr>
      <vt:lpstr>ΤΕΛΕΥΤΑΙΕΣ ΜΕΛΕΤΕΣ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MARIA DIALLINA</dc:creator>
  <cp:lastModifiedBy>MARIA DIALLINA</cp:lastModifiedBy>
  <cp:revision>68</cp:revision>
  <dcterms:created xsi:type="dcterms:W3CDTF">2015-04-18T04:10:56Z</dcterms:created>
  <dcterms:modified xsi:type="dcterms:W3CDTF">2015-04-18T21:31:44Z</dcterms:modified>
</cp:coreProperties>
</file>