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5" r:id="rId3"/>
    <p:sldId id="296" r:id="rId4"/>
    <p:sldId id="297" r:id="rId5"/>
    <p:sldId id="258" r:id="rId6"/>
    <p:sldId id="259" r:id="rId7"/>
    <p:sldId id="29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9" r:id="rId17"/>
    <p:sldId id="294" r:id="rId18"/>
    <p:sldId id="268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93" r:id="rId29"/>
    <p:sldId id="269" r:id="rId30"/>
    <p:sldId id="270" r:id="rId31"/>
    <p:sldId id="291" r:id="rId32"/>
    <p:sldId id="292" r:id="rId33"/>
    <p:sldId id="271" r:id="rId34"/>
    <p:sldId id="272" r:id="rId35"/>
    <p:sldId id="273" r:id="rId36"/>
    <p:sldId id="274" r:id="rId37"/>
    <p:sldId id="275" r:id="rId38"/>
    <p:sldId id="276" r:id="rId39"/>
    <p:sldId id="277" r:id="rId40"/>
  </p:sldIdLst>
  <p:sldSz cx="10080625" cy="7559675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17A1AF8-2000-4C89-A884-0C994186BED3}" type="slidenum">
              <a:t>‹#›</a:t>
            </a:fld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5215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3E64A23B-BDD0-4D90-80A8-FE90844E85E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5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l-GR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BA9A2-61B2-4D3F-BE32-E35C9859715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51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ADF32-6560-4914-A290-151595AF718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46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BA2BDE-9A3E-4B41-9B10-E14FF8C1480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22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11D0D0-E1FB-47C5-8EC4-BF794E2830D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85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A1DAE1-059E-4930-8382-A8F15482329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43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9287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65350"/>
            <a:ext cx="4460875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F1009-A593-484F-8677-CBAF6CF19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06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869204-D7E3-48F2-B761-773A2E05F2A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34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D376D2-E517-428E-A60B-05BFDC1E12A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011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C6AE3E-0A9B-49C3-AAAF-E7D01EEA980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82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C77224-F30C-413A-ABC5-5E0A14010CF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079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D531C7-E992-4C7C-9685-4C044ECD31B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50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2165039"/>
            <a:ext cx="9071640" cy="427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l-GR" sz="1400">
                <a:solidFill>
                  <a:srgbClr val="FFFFFF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l-GR" sz="1400">
                <a:solidFill>
                  <a:srgbClr val="FFFFFF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l-GR" sz="1400">
                <a:solidFill>
                  <a:srgbClr val="FFFFFF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8D3AC910-BBFF-4CE7-837C-F45C9174FA18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l-GR" sz="440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l-GR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4000">
                <a:latin typeface="Times New Roman" pitchFamily="18"/>
              </a:rPr>
              <a:t>Διπολική Διαταραχή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5544000" cy="4278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>
                <a:latin typeface="Times New Roman" pitchFamily="18"/>
              </a:rPr>
              <a:t>DSM-5 as that between 'bipolar I' (mania involving possible psychotic episodes) and 'bipolar II' (hypomania without psychosis)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48000" y="2015999"/>
            <a:ext cx="2880000" cy="40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 sz="2800">
                <a:latin typeface="Times New Roman" pitchFamily="18"/>
              </a:rPr>
              <a:t>Lithium (1949)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88000" y="3168000"/>
            <a:ext cx="3015000" cy="244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76800" y="2230560"/>
            <a:ext cx="2311200" cy="360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 sz="2800">
                <a:latin typeface="Times New Roman" pitchFamily="18"/>
              </a:rPr>
              <a:t>Manic depression reaction (1952)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0000" y="3024000"/>
            <a:ext cx="2448000" cy="336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88000" y="2196000"/>
            <a:ext cx="1944000" cy="31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5328000" cy="4278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 sz="2400">
                <a:latin typeface="Times New Roman" pitchFamily="18"/>
              </a:rPr>
              <a:t>Karl Leonardt ''Bipolar'' – ''Unipolar'' (1957)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36000" y="2218319"/>
            <a:ext cx="1875960" cy="274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16000" y="2964959"/>
            <a:ext cx="2448000" cy="358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1737359"/>
            <a:ext cx="7932600" cy="55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88000"/>
            <a:ext cx="1013220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DSM-5+Diagnostic+Criteria+for+Bipolar+Disor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1187549"/>
            <a:ext cx="7992888" cy="5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9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lide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1835621"/>
            <a:ext cx="6020112" cy="45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8000" y="2165039"/>
            <a:ext cx="5760000" cy="427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Mood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Euphoric,cheerful</a:t>
            </a:r>
            <a:r>
              <a:rPr lang="en-US" dirty="0" smtClean="0"/>
              <a:t>, high, ‘’top of the world’’</a:t>
            </a:r>
          </a:p>
          <a:p>
            <a:r>
              <a:rPr lang="en-US" dirty="0" smtClean="0"/>
              <a:t>Unlimited </a:t>
            </a:r>
            <a:r>
              <a:rPr lang="en-US" dirty="0" err="1" smtClean="0"/>
              <a:t>enthousiasm</a:t>
            </a:r>
            <a:r>
              <a:rPr lang="en-US" dirty="0" smtClean="0"/>
              <a:t> for interpersonal, sexual, or occupational interactions</a:t>
            </a:r>
          </a:p>
          <a:p>
            <a:r>
              <a:rPr lang="en-US" dirty="0" smtClean="0"/>
              <a:t>Irritable when the individual’s wishes are denied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74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manic depression, a mental illness that causes a person’s moods to swing from extremely happy to energized (mania) to extremely sad (depression)</a:t>
            </a:r>
          </a:p>
          <a:p>
            <a:r>
              <a:rPr lang="en-US" dirty="0" smtClean="0"/>
              <a:t>Most often diagnosed in adolescence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982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Increased activity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overlapping projects</a:t>
            </a:r>
          </a:p>
          <a:p>
            <a:r>
              <a:rPr lang="en-US" dirty="0" smtClean="0"/>
              <a:t>Little knowledge of the topic</a:t>
            </a:r>
          </a:p>
          <a:p>
            <a:r>
              <a:rPr lang="en-US" dirty="0" smtClean="0"/>
              <a:t>Nothing out of reach</a:t>
            </a:r>
          </a:p>
          <a:p>
            <a:r>
              <a:rPr lang="en-US" dirty="0" smtClean="0"/>
              <a:t>Increased activity at unusual hours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885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Inflated self-esteem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Uncritical self-confidence to marked grandiosity</a:t>
            </a:r>
          </a:p>
          <a:p>
            <a:r>
              <a:rPr lang="en-US" dirty="0" smtClean="0"/>
              <a:t>Complex tasks (writing a novel, seeking publicity for some impractical invention)</a:t>
            </a:r>
          </a:p>
          <a:p>
            <a:r>
              <a:rPr lang="en-US" dirty="0" smtClean="0"/>
              <a:t>Grandiose delusions (of having a relationship to a famous person)</a:t>
            </a:r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438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Sleep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need for sleep</a:t>
            </a:r>
          </a:p>
          <a:p>
            <a:r>
              <a:rPr lang="en-US" dirty="0" smtClean="0"/>
              <a:t>Distinct from insomnia (the individual wants to sleep but is unable)</a:t>
            </a:r>
          </a:p>
          <a:p>
            <a:r>
              <a:rPr lang="en-US" dirty="0" smtClean="0"/>
              <a:t>Severe mania----days without sleep (yet not feel tired)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817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</a:t>
            </a:r>
            <a:r>
              <a:rPr lang="en-US" dirty="0" smtClean="0"/>
              <a:t>peech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Rapid, pressured, loud, difficult to interrupt</a:t>
            </a:r>
          </a:p>
          <a:p>
            <a:r>
              <a:rPr lang="en-US" dirty="0" smtClean="0"/>
              <a:t>Talking continuously and without regard for others’ wishes to communicate</a:t>
            </a:r>
          </a:p>
          <a:p>
            <a:r>
              <a:rPr lang="en-US" dirty="0" smtClean="0"/>
              <a:t>Jokes, puns, amusing irrelevancies, theatricality, dramatic </a:t>
            </a:r>
            <a:r>
              <a:rPr lang="en-US" dirty="0" err="1" smtClean="0"/>
              <a:t>mannierisms</a:t>
            </a:r>
            <a:r>
              <a:rPr lang="en-US" dirty="0" smtClean="0"/>
              <a:t>, singing, excessive gesturing</a:t>
            </a:r>
          </a:p>
          <a:p>
            <a:r>
              <a:rPr lang="en-US" dirty="0" smtClean="0"/>
              <a:t>Hostility, complaints, angry tirades (irritable mood)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250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Thought process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race rate (cannot be expressed through speech)</a:t>
            </a:r>
          </a:p>
          <a:p>
            <a:r>
              <a:rPr lang="en-US" dirty="0" smtClean="0"/>
              <a:t>Flight of ideas</a:t>
            </a:r>
          </a:p>
          <a:p>
            <a:r>
              <a:rPr lang="en-US" dirty="0" smtClean="0"/>
              <a:t>Accelerated speech, abrupt shifts from one topic to another</a:t>
            </a:r>
          </a:p>
          <a:p>
            <a:r>
              <a:rPr lang="en-US" dirty="0" smtClean="0"/>
              <a:t>Severe----disorganized, incoherent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106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Distractibility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Inability to censor external stimuli (background noises or conversations, furnishings in the room)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068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Increase in goal directed activity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activities (sexual, occupational, political, religious)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sociablility</a:t>
            </a:r>
            <a:r>
              <a:rPr lang="en-US" dirty="0" smtClean="0"/>
              <a:t> (without regard to the </a:t>
            </a:r>
            <a:r>
              <a:rPr lang="en-US" dirty="0" err="1" smtClean="0"/>
              <a:t>intrusiveor</a:t>
            </a:r>
            <a:r>
              <a:rPr lang="en-US" dirty="0" smtClean="0"/>
              <a:t> demanding nature of these interactions)</a:t>
            </a:r>
          </a:p>
          <a:p>
            <a:r>
              <a:rPr lang="en-US" dirty="0" smtClean="0"/>
              <a:t>Psychomotor agitation/restlessness (purposeless activity)</a:t>
            </a:r>
          </a:p>
          <a:p>
            <a:r>
              <a:rPr lang="en-US" dirty="0" smtClean="0"/>
              <a:t>Excessive letters, emails, and so forth to friends, public figures or the media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53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Involvement in high risk activities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Spending sprees</a:t>
            </a:r>
          </a:p>
          <a:p>
            <a:r>
              <a:rPr lang="en-US" dirty="0" smtClean="0"/>
              <a:t>Giving away possessions</a:t>
            </a:r>
          </a:p>
          <a:p>
            <a:r>
              <a:rPr lang="en-US" dirty="0" smtClean="0"/>
              <a:t>Reckless driving</a:t>
            </a:r>
          </a:p>
          <a:p>
            <a:r>
              <a:rPr lang="en-US" dirty="0" smtClean="0"/>
              <a:t>Foolish business investments</a:t>
            </a:r>
          </a:p>
          <a:p>
            <a:r>
              <a:rPr lang="en-US" dirty="0" smtClean="0"/>
              <a:t>Sexual promiscuity (that is unusual for the individual)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752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E:\xgraphic_bipolar_stat.png.pagespeed.ic.YbcLGwxM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36" y="2555701"/>
            <a:ext cx="32385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0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12200" y="1872000"/>
            <a:ext cx="7399800" cy="47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bile (</a:t>
            </a:r>
            <a:r>
              <a:rPr lang="el-GR" dirty="0" smtClean="0"/>
              <a:t>μελαγχολία)</a:t>
            </a:r>
          </a:p>
          <a:p>
            <a:r>
              <a:rPr lang="en-US" dirty="0" smtClean="0"/>
              <a:t>Yellow bile (</a:t>
            </a:r>
            <a:r>
              <a:rPr lang="el-GR" dirty="0" smtClean="0"/>
              <a:t>μανία)</a:t>
            </a:r>
          </a:p>
          <a:p>
            <a:endParaRPr lang="el-GR" dirty="0"/>
          </a:p>
        </p:txBody>
      </p:sp>
      <p:pic>
        <p:nvPicPr>
          <p:cNvPr id="8194" name="Picture 2" descr="E:\Hippoc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2051645"/>
            <a:ext cx="28575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5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1120"/>
            <a:ext cx="10440000" cy="830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pic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669"/>
            <a:ext cx="10080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8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hapter-5-revised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1115541"/>
            <a:ext cx="7488832" cy="56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7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2000" y="1872000"/>
            <a:ext cx="6263999" cy="49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59560" y="1800000"/>
            <a:ext cx="6076440" cy="45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1245239"/>
            <a:ext cx="10079640" cy="5666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8000" y="2238840"/>
            <a:ext cx="6912000" cy="420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7560" y="1800000"/>
            <a:ext cx="6076440" cy="45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44000" y="1800000"/>
            <a:ext cx="6076440" cy="45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2999" y="2865240"/>
            <a:ext cx="3411000" cy="253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59600" y="2736000"/>
            <a:ext cx="3488400" cy="26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Ομήρου Ιλιάδα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 descr="E:\Aias-tou-Sofokle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43" y="205164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4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5472000" cy="4278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>
                <a:latin typeface="Times New Roman" pitchFamily="18"/>
              </a:rPr>
              <a:t>Jean-Pierre Falret</a:t>
            </a:r>
          </a:p>
          <a:p>
            <a:pPr lvl="0">
              <a:buNone/>
            </a:pPr>
            <a:endParaRPr lang="el-GR"/>
          </a:p>
          <a:p>
            <a:pPr lvl="0">
              <a:buNone/>
            </a:pPr>
            <a:r>
              <a:rPr lang="el-GR">
                <a:latin typeface="Times New Roman" pitchFamily="18"/>
              </a:rPr>
              <a:t>1851 la folie circulaire (circular insanity)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76416" y="2136587"/>
            <a:ext cx="3168000" cy="363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>
                <a:latin typeface="Times New Roman" pitchFamily="18"/>
              </a:rPr>
              <a:t>Kraepelinian dichotomy</a:t>
            </a:r>
          </a:p>
          <a:p>
            <a:pPr lvl="0">
              <a:buNone/>
            </a:pPr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6000" y="2069640"/>
            <a:ext cx="2304000" cy="340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61240" y="3357000"/>
            <a:ext cx="2462760" cy="32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s-bipolar-depression-different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1769341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6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4968000" cy="4278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 sz="2800">
                <a:latin typeface="Times New Roman" pitchFamily="18"/>
              </a:rPr>
              <a:t>Karl Ludwig Kahlbaum (1828 –1899)</a:t>
            </a:r>
          </a:p>
          <a:p>
            <a:pPr lvl="0">
              <a:buNone/>
            </a:pPr>
            <a:r>
              <a:rPr lang="el-GR" sz="2800">
                <a:latin typeface="Times New Roman" pitchFamily="18"/>
              </a:rPr>
              <a:t>Classification of psychosis by symptom, course and outcome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91160" y="1800000"/>
            <a:ext cx="182484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36160" y="3983760"/>
            <a:ext cx="1800000" cy="254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9071640" cy="7988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 sz="2800">
                <a:latin typeface="Times New Roman" pitchFamily="18"/>
              </a:rPr>
              <a:t>(1903) Distinction between manic-depression involving psychotic states, and that which does not involve psychosis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3254399"/>
            <a:ext cx="2571120" cy="33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bluelinesg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421</Words>
  <Application>Microsoft Office PowerPoint</Application>
  <PresentationFormat>On-screen Show (4:3)</PresentationFormat>
  <Paragraphs>57</Paragraphs>
  <Slides>39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lyt-bluelinesgrad</vt:lpstr>
      <vt:lpstr>Διπολική Διαταραχή</vt:lpstr>
      <vt:lpstr>PowerPoint Presentation</vt:lpstr>
      <vt:lpstr>PowerPoint Presentation</vt:lpstr>
      <vt:lpstr>Ομήρου Ιλιάδα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Mood</vt:lpstr>
      <vt:lpstr>Increased activity</vt:lpstr>
      <vt:lpstr>Inflated self-esteem</vt:lpstr>
      <vt:lpstr>Sleep </vt:lpstr>
      <vt:lpstr>Speech</vt:lpstr>
      <vt:lpstr>Thought process</vt:lpstr>
      <vt:lpstr>Distractibility</vt:lpstr>
      <vt:lpstr>Increase in goal directed activity</vt:lpstr>
      <vt:lpstr>Involvement in high risk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Διπολική Διαταραχή</dc:title>
  <dc:creator>K KK</dc:creator>
  <cp:lastModifiedBy>User</cp:lastModifiedBy>
  <cp:revision>18</cp:revision>
  <dcterms:created xsi:type="dcterms:W3CDTF">2017-11-12T18:25:01Z</dcterms:created>
  <dcterms:modified xsi:type="dcterms:W3CDTF">2017-11-20T10:18:48Z</dcterms:modified>
</cp:coreProperties>
</file>