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80" r:id="rId3"/>
    <p:sldId id="281" r:id="rId4"/>
    <p:sldId id="283" r:id="rId5"/>
    <p:sldId id="282" r:id="rId6"/>
    <p:sldId id="257" r:id="rId7"/>
    <p:sldId id="264" r:id="rId8"/>
    <p:sldId id="258" r:id="rId9"/>
    <p:sldId id="279" r:id="rId10"/>
    <p:sldId id="297" r:id="rId11"/>
    <p:sldId id="290" r:id="rId12"/>
    <p:sldId id="284" r:id="rId13"/>
    <p:sldId id="288" r:id="rId14"/>
    <p:sldId id="289" r:id="rId15"/>
    <p:sldId id="291" r:id="rId16"/>
    <p:sldId id="292" r:id="rId17"/>
    <p:sldId id="265" r:id="rId18"/>
    <p:sldId id="286" r:id="rId19"/>
    <p:sldId id="266" r:id="rId20"/>
    <p:sldId id="267" r:id="rId21"/>
    <p:sldId id="259" r:id="rId22"/>
    <p:sldId id="298" r:id="rId23"/>
    <p:sldId id="260" r:id="rId24"/>
    <p:sldId id="261" r:id="rId25"/>
    <p:sldId id="263" r:id="rId26"/>
    <p:sldId id="273" r:id="rId27"/>
    <p:sldId id="268" r:id="rId28"/>
    <p:sldId id="269" r:id="rId29"/>
    <p:sldId id="270" r:id="rId30"/>
    <p:sldId id="275" r:id="rId31"/>
    <p:sldId id="276" r:id="rId32"/>
    <p:sldId id="277" r:id="rId33"/>
    <p:sldId id="271" r:id="rId34"/>
    <p:sldId id="272" r:id="rId35"/>
    <p:sldId id="278" r:id="rId36"/>
    <p:sldId id="294" r:id="rId37"/>
    <p:sldId id="295" r:id="rId38"/>
    <p:sldId id="2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709F1-4158-4E67-BB30-36FC82976BA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l-GR"/>
        </a:p>
      </dgm:t>
    </dgm:pt>
    <dgm:pt modelId="{B261A8CD-97A5-4A7B-BAFA-D6B066D5B54B}">
      <dgm:prSet phldrT="[Text]" custT="1"/>
      <dgm:spPr/>
      <dgm:t>
        <a:bodyPr/>
        <a:lstStyle/>
        <a:p>
          <a:r>
            <a:rPr lang="el-GR" sz="1400" dirty="0"/>
            <a:t>Στάδιο 0: Ασυπτωματικός γενετικός κίνδυνος: προνοσηρή περίοδος </a:t>
          </a:r>
        </a:p>
      </dgm:t>
    </dgm:pt>
    <dgm:pt modelId="{FD34A764-08F7-462E-A498-CC67A5E5F8B7}" type="parTrans" cxnId="{9A997B25-27EC-4097-B3D5-0B1BB4DE0932}">
      <dgm:prSet/>
      <dgm:spPr/>
      <dgm:t>
        <a:bodyPr/>
        <a:lstStyle/>
        <a:p>
          <a:endParaRPr lang="el-GR"/>
        </a:p>
      </dgm:t>
    </dgm:pt>
    <dgm:pt modelId="{EA3F42D2-6F21-49B7-9537-22DFE73E4F90}" type="sibTrans" cxnId="{9A997B25-27EC-4097-B3D5-0B1BB4DE0932}">
      <dgm:prSet/>
      <dgm:spPr/>
      <dgm:t>
        <a:bodyPr/>
        <a:lstStyle/>
        <a:p>
          <a:endParaRPr lang="el-GR"/>
        </a:p>
      </dgm:t>
    </dgm:pt>
    <dgm:pt modelId="{028078DB-01D0-41AC-AFB0-D870B2752F2D}">
      <dgm:prSet phldrT="[Text]"/>
      <dgm:spPr>
        <a:solidFill>
          <a:schemeClr val="tx2"/>
        </a:solidFill>
      </dgm:spPr>
      <dgm:t>
        <a:bodyPr/>
        <a:lstStyle/>
        <a:p>
          <a:r>
            <a:rPr lang="el-GR" dirty="0"/>
            <a:t>Στάδιο 1</a:t>
          </a:r>
          <a:r>
            <a:rPr lang="el-GR" baseline="30000" dirty="0"/>
            <a:t>α</a:t>
          </a:r>
          <a:r>
            <a:rPr lang="el-GR" dirty="0"/>
            <a:t>: Αρνητικά και γνωστικά συμπτώματα: </a:t>
          </a:r>
          <a:r>
            <a:rPr lang="en-US" dirty="0"/>
            <a:t>CHR</a:t>
          </a:r>
          <a:r>
            <a:rPr lang="el-GR" dirty="0"/>
            <a:t>- </a:t>
          </a:r>
          <a:r>
            <a:rPr lang="en-US" dirty="0"/>
            <a:t>P </a:t>
          </a:r>
          <a:endParaRPr lang="el-GR" dirty="0"/>
        </a:p>
        <a:p>
          <a:r>
            <a:rPr lang="el-GR" dirty="0"/>
            <a:t>Στάδιο 1β : εξασθενημένα ψυχωτικά συμπτώματα: </a:t>
          </a:r>
          <a:r>
            <a:rPr lang="en-US" dirty="0"/>
            <a:t>CHR</a:t>
          </a:r>
          <a:r>
            <a:rPr lang="el-GR" dirty="0"/>
            <a:t>-</a:t>
          </a:r>
          <a:r>
            <a:rPr lang="en-US" dirty="0"/>
            <a:t>P</a:t>
          </a:r>
          <a:endParaRPr lang="el-GR" dirty="0"/>
        </a:p>
        <a:p>
          <a:r>
            <a:rPr lang="en-US" dirty="0"/>
            <a:t> </a:t>
          </a:r>
          <a:r>
            <a:rPr lang="el-GR" dirty="0"/>
            <a:t>Στάδιο 1</a:t>
          </a:r>
          <a:r>
            <a:rPr lang="en-US" dirty="0"/>
            <a:t>c</a:t>
          </a:r>
          <a:r>
            <a:rPr lang="el-GR" dirty="0"/>
            <a:t> : βραχείας διάρκειας υφεόμενα ψυχωτικά επεισόδια: </a:t>
          </a:r>
          <a:r>
            <a:rPr lang="en-US" dirty="0"/>
            <a:t>CHR</a:t>
          </a:r>
          <a:r>
            <a:rPr lang="el-GR" dirty="0"/>
            <a:t>-</a:t>
          </a:r>
          <a:r>
            <a:rPr lang="en-US" dirty="0"/>
            <a:t>P</a:t>
          </a:r>
          <a:endParaRPr lang="el-GR" dirty="0"/>
        </a:p>
      </dgm:t>
    </dgm:pt>
    <dgm:pt modelId="{74FF95AC-8D21-49EC-A027-3E62F6AE42A8}" type="parTrans" cxnId="{3594F1E9-8CCF-4D7E-A2EC-FAD7A6C98D09}">
      <dgm:prSet/>
      <dgm:spPr/>
      <dgm:t>
        <a:bodyPr/>
        <a:lstStyle/>
        <a:p>
          <a:endParaRPr lang="el-GR"/>
        </a:p>
      </dgm:t>
    </dgm:pt>
    <dgm:pt modelId="{1CB11149-5734-4A08-AA3E-6EE958F21AAB}" type="sibTrans" cxnId="{3594F1E9-8CCF-4D7E-A2EC-FAD7A6C98D09}">
      <dgm:prSet/>
      <dgm:spPr/>
      <dgm:t>
        <a:bodyPr/>
        <a:lstStyle/>
        <a:p>
          <a:endParaRPr lang="el-GR"/>
        </a:p>
      </dgm:t>
    </dgm:pt>
    <dgm:pt modelId="{46141A9D-93D4-4452-9E1D-AC52D1728BB5}">
      <dgm:prSet phldrT="[Text]"/>
      <dgm:spPr>
        <a:solidFill>
          <a:schemeClr val="tx2"/>
        </a:solidFill>
      </dgm:spPr>
      <dgm:t>
        <a:bodyPr/>
        <a:lstStyle/>
        <a:p>
          <a:r>
            <a:rPr lang="el-GR" dirty="0"/>
            <a:t>Στάδιο 2: 1</a:t>
          </a:r>
          <a:r>
            <a:rPr lang="el-GR" baseline="30000" dirty="0"/>
            <a:t>ο</a:t>
          </a:r>
          <a:r>
            <a:rPr lang="el-GR" dirty="0"/>
            <a:t> πλήρες ψυχωτικό επεισόδιο </a:t>
          </a:r>
        </a:p>
      </dgm:t>
    </dgm:pt>
    <dgm:pt modelId="{B61E5381-5144-4055-BDB5-CA2E08CEC0C2}" type="parTrans" cxnId="{5D75FCBD-D311-4920-8BBC-282CA8F99150}">
      <dgm:prSet/>
      <dgm:spPr/>
      <dgm:t>
        <a:bodyPr/>
        <a:lstStyle/>
        <a:p>
          <a:endParaRPr lang="el-GR"/>
        </a:p>
      </dgm:t>
    </dgm:pt>
    <dgm:pt modelId="{A243292C-BBBC-4492-B69C-AB35D0BE1747}" type="sibTrans" cxnId="{5D75FCBD-D311-4920-8BBC-282CA8F99150}">
      <dgm:prSet/>
      <dgm:spPr/>
      <dgm:t>
        <a:bodyPr/>
        <a:lstStyle/>
        <a:p>
          <a:endParaRPr lang="el-GR"/>
        </a:p>
      </dgm:t>
    </dgm:pt>
    <dgm:pt modelId="{A3C276A9-1C85-4E80-AC8D-0333EAB0C834}">
      <dgm:prSet phldrT="[Text]"/>
      <dgm:spPr/>
      <dgm:t>
        <a:bodyPr/>
        <a:lstStyle/>
        <a:p>
          <a:r>
            <a:rPr lang="el-GR" dirty="0"/>
            <a:t>Στάδιο 4: Σοβαρή, επίμονη ή μη υφιόμενη νόσος: Χρονιότητα</a:t>
          </a:r>
        </a:p>
      </dgm:t>
    </dgm:pt>
    <dgm:pt modelId="{54CF2BC3-60D4-4B77-8F89-97D4DC59A7A8}" type="parTrans" cxnId="{13EDDD71-ABDF-49FF-B8F2-83F5ECBF7DE0}">
      <dgm:prSet/>
      <dgm:spPr/>
      <dgm:t>
        <a:bodyPr/>
        <a:lstStyle/>
        <a:p>
          <a:endParaRPr lang="el-GR"/>
        </a:p>
      </dgm:t>
    </dgm:pt>
    <dgm:pt modelId="{AB651B43-39DE-42A5-B994-360C242539A6}" type="sibTrans" cxnId="{13EDDD71-ABDF-49FF-B8F2-83F5ECBF7DE0}">
      <dgm:prSet/>
      <dgm:spPr/>
      <dgm:t>
        <a:bodyPr/>
        <a:lstStyle/>
        <a:p>
          <a:endParaRPr lang="el-GR"/>
        </a:p>
      </dgm:t>
    </dgm:pt>
    <dgm:pt modelId="{135FAB76-B1A8-46B5-AA79-6AD5BDA4FE11}">
      <dgm:prSet phldrT="[Text]"/>
      <dgm:spPr/>
      <dgm:t>
        <a:bodyPr/>
        <a:lstStyle/>
        <a:p>
          <a:r>
            <a:rPr lang="el-GR" dirty="0"/>
            <a:t>Στάδιο 3</a:t>
          </a:r>
          <a:r>
            <a:rPr lang="el-GR" baseline="30000" dirty="0"/>
            <a:t>α</a:t>
          </a:r>
          <a:r>
            <a:rPr lang="el-GR" dirty="0"/>
            <a:t>: 1</a:t>
          </a:r>
          <a:r>
            <a:rPr lang="el-GR" baseline="30000" dirty="0"/>
            <a:t>η</a:t>
          </a:r>
          <a:r>
            <a:rPr lang="el-GR" dirty="0"/>
            <a:t> υποτροπή ψυχωσικής διαταραχής Καθυστερημένη ατελής ύφεση </a:t>
          </a:r>
        </a:p>
        <a:p>
          <a:r>
            <a:rPr lang="el-GR" dirty="0"/>
            <a:t>Στάδιο 3β: Πολλαπλές υποτροπές: Καθυστερημένη/ατελής ύφεση</a:t>
          </a:r>
        </a:p>
        <a:p>
          <a:r>
            <a:rPr lang="el-GR" dirty="0"/>
            <a:t> Στάδιο 3</a:t>
          </a:r>
          <a:r>
            <a:rPr lang="en-US" dirty="0"/>
            <a:t>c</a:t>
          </a:r>
          <a:r>
            <a:rPr lang="el-GR" dirty="0"/>
            <a:t>: Ατελής ύφεση από το 1</a:t>
          </a:r>
          <a:r>
            <a:rPr lang="el-GR" baseline="30000" dirty="0"/>
            <a:t>ο</a:t>
          </a:r>
          <a:r>
            <a:rPr lang="el-GR" dirty="0"/>
            <a:t> επεισόδιο: Καθυστερημένη/ ατελής ύφεση</a:t>
          </a:r>
        </a:p>
      </dgm:t>
    </dgm:pt>
    <dgm:pt modelId="{C4378C93-41A1-46AF-BC12-0464F2ED70CC}" type="parTrans" cxnId="{D39811F8-A322-4CBA-8FB8-12AC7C98C01A}">
      <dgm:prSet/>
      <dgm:spPr/>
      <dgm:t>
        <a:bodyPr/>
        <a:lstStyle/>
        <a:p>
          <a:endParaRPr lang="el-GR"/>
        </a:p>
      </dgm:t>
    </dgm:pt>
    <dgm:pt modelId="{E8034935-FBD9-485C-A3D5-7C32FC977B62}" type="sibTrans" cxnId="{D39811F8-A322-4CBA-8FB8-12AC7C98C01A}">
      <dgm:prSet/>
      <dgm:spPr/>
      <dgm:t>
        <a:bodyPr/>
        <a:lstStyle/>
        <a:p>
          <a:endParaRPr lang="el-GR"/>
        </a:p>
      </dgm:t>
    </dgm:pt>
    <dgm:pt modelId="{4E7D3304-781A-4AB8-8C73-64382A209F06}" type="pres">
      <dgm:prSet presAssocID="{566709F1-4158-4E67-BB30-36FC82976BAA}" presName="diagram" presStyleCnt="0">
        <dgm:presLayoutVars>
          <dgm:dir/>
          <dgm:resizeHandles val="exact"/>
        </dgm:presLayoutVars>
      </dgm:prSet>
      <dgm:spPr/>
    </dgm:pt>
    <dgm:pt modelId="{40E240AC-1C15-461F-9E71-C71E2748FD08}" type="pres">
      <dgm:prSet presAssocID="{B261A8CD-97A5-4A7B-BAFA-D6B066D5B54B}" presName="node" presStyleLbl="node1" presStyleIdx="0" presStyleCnt="5" custScaleX="101118" custScaleY="99708">
        <dgm:presLayoutVars>
          <dgm:bulletEnabled val="1"/>
        </dgm:presLayoutVars>
      </dgm:prSet>
      <dgm:spPr/>
    </dgm:pt>
    <dgm:pt modelId="{BB07460B-9626-405C-9BB0-8911BA6685B6}" type="pres">
      <dgm:prSet presAssocID="{EA3F42D2-6F21-49B7-9537-22DFE73E4F90}" presName="sibTrans" presStyleCnt="0"/>
      <dgm:spPr/>
    </dgm:pt>
    <dgm:pt modelId="{42FDB67E-625E-4B4C-8811-B4DFC14D6DDD}" type="pres">
      <dgm:prSet presAssocID="{028078DB-01D0-41AC-AFB0-D870B2752F2D}" presName="node" presStyleLbl="node1" presStyleIdx="1" presStyleCnt="5">
        <dgm:presLayoutVars>
          <dgm:bulletEnabled val="1"/>
        </dgm:presLayoutVars>
      </dgm:prSet>
      <dgm:spPr/>
    </dgm:pt>
    <dgm:pt modelId="{1BA24308-F65D-4559-8CFC-65FA441F1F8A}" type="pres">
      <dgm:prSet presAssocID="{1CB11149-5734-4A08-AA3E-6EE958F21AAB}" presName="sibTrans" presStyleCnt="0"/>
      <dgm:spPr/>
    </dgm:pt>
    <dgm:pt modelId="{7492762E-3751-4C4B-AEEC-B42472A8E866}" type="pres">
      <dgm:prSet presAssocID="{46141A9D-93D4-4452-9E1D-AC52D1728BB5}" presName="node" presStyleLbl="node1" presStyleIdx="2" presStyleCnt="5">
        <dgm:presLayoutVars>
          <dgm:bulletEnabled val="1"/>
        </dgm:presLayoutVars>
      </dgm:prSet>
      <dgm:spPr/>
    </dgm:pt>
    <dgm:pt modelId="{5B9B1220-0691-43E7-9B67-D3DCCE7EB686}" type="pres">
      <dgm:prSet presAssocID="{A243292C-BBBC-4492-B69C-AB35D0BE1747}" presName="sibTrans" presStyleCnt="0"/>
      <dgm:spPr/>
    </dgm:pt>
    <dgm:pt modelId="{9BA7FC28-6F59-477F-B40A-968E6C5F3A1D}" type="pres">
      <dgm:prSet presAssocID="{135FAB76-B1A8-46B5-AA79-6AD5BDA4FE11}" presName="node" presStyleLbl="node1" presStyleIdx="3" presStyleCnt="5">
        <dgm:presLayoutVars>
          <dgm:bulletEnabled val="1"/>
        </dgm:presLayoutVars>
      </dgm:prSet>
      <dgm:spPr/>
    </dgm:pt>
    <dgm:pt modelId="{2283F2BA-C6CE-451D-8A37-6A12F1769746}" type="pres">
      <dgm:prSet presAssocID="{E8034935-FBD9-485C-A3D5-7C32FC977B62}" presName="sibTrans" presStyleCnt="0"/>
      <dgm:spPr/>
    </dgm:pt>
    <dgm:pt modelId="{CF3442DC-A584-4BF3-8D26-1FAB9640B855}" type="pres">
      <dgm:prSet presAssocID="{A3C276A9-1C85-4E80-AC8D-0333EAB0C834}" presName="node" presStyleLbl="node1" presStyleIdx="4" presStyleCnt="5">
        <dgm:presLayoutVars>
          <dgm:bulletEnabled val="1"/>
        </dgm:presLayoutVars>
      </dgm:prSet>
      <dgm:spPr/>
    </dgm:pt>
  </dgm:ptLst>
  <dgm:cxnLst>
    <dgm:cxn modelId="{9A997B25-27EC-4097-B3D5-0B1BB4DE0932}" srcId="{566709F1-4158-4E67-BB30-36FC82976BAA}" destId="{B261A8CD-97A5-4A7B-BAFA-D6B066D5B54B}" srcOrd="0" destOrd="0" parTransId="{FD34A764-08F7-462E-A498-CC67A5E5F8B7}" sibTransId="{EA3F42D2-6F21-49B7-9537-22DFE73E4F90}"/>
    <dgm:cxn modelId="{5582CB39-211D-404C-89B9-B9DE000565CB}" type="presOf" srcId="{566709F1-4158-4E67-BB30-36FC82976BAA}" destId="{4E7D3304-781A-4AB8-8C73-64382A209F06}" srcOrd="0" destOrd="0" presId="urn:microsoft.com/office/officeart/2005/8/layout/default#2"/>
    <dgm:cxn modelId="{F29B755B-653E-4000-BED5-70DF1040C06A}" type="presOf" srcId="{46141A9D-93D4-4452-9E1D-AC52D1728BB5}" destId="{7492762E-3751-4C4B-AEEC-B42472A8E866}" srcOrd="0" destOrd="0" presId="urn:microsoft.com/office/officeart/2005/8/layout/default#2"/>
    <dgm:cxn modelId="{13EDDD71-ABDF-49FF-B8F2-83F5ECBF7DE0}" srcId="{566709F1-4158-4E67-BB30-36FC82976BAA}" destId="{A3C276A9-1C85-4E80-AC8D-0333EAB0C834}" srcOrd="4" destOrd="0" parTransId="{54CF2BC3-60D4-4B77-8F89-97D4DC59A7A8}" sibTransId="{AB651B43-39DE-42A5-B994-360C242539A6}"/>
    <dgm:cxn modelId="{B389FE83-A0FE-458A-B5D2-6F3721733DFF}" type="presOf" srcId="{A3C276A9-1C85-4E80-AC8D-0333EAB0C834}" destId="{CF3442DC-A584-4BF3-8D26-1FAB9640B855}" srcOrd="0" destOrd="0" presId="urn:microsoft.com/office/officeart/2005/8/layout/default#2"/>
    <dgm:cxn modelId="{0DC76984-DBBB-4C75-9BE8-343364C49A4B}" type="presOf" srcId="{B261A8CD-97A5-4A7B-BAFA-D6B066D5B54B}" destId="{40E240AC-1C15-461F-9E71-C71E2748FD08}" srcOrd="0" destOrd="0" presId="urn:microsoft.com/office/officeart/2005/8/layout/default#2"/>
    <dgm:cxn modelId="{5DCC108A-169E-4800-A9EB-AC28C5FA2368}" type="presOf" srcId="{028078DB-01D0-41AC-AFB0-D870B2752F2D}" destId="{42FDB67E-625E-4B4C-8811-B4DFC14D6DDD}" srcOrd="0" destOrd="0" presId="urn:microsoft.com/office/officeart/2005/8/layout/default#2"/>
    <dgm:cxn modelId="{5D75FCBD-D311-4920-8BBC-282CA8F99150}" srcId="{566709F1-4158-4E67-BB30-36FC82976BAA}" destId="{46141A9D-93D4-4452-9E1D-AC52D1728BB5}" srcOrd="2" destOrd="0" parTransId="{B61E5381-5144-4055-BDB5-CA2E08CEC0C2}" sibTransId="{A243292C-BBBC-4492-B69C-AB35D0BE1747}"/>
    <dgm:cxn modelId="{3594F1E9-8CCF-4D7E-A2EC-FAD7A6C98D09}" srcId="{566709F1-4158-4E67-BB30-36FC82976BAA}" destId="{028078DB-01D0-41AC-AFB0-D870B2752F2D}" srcOrd="1" destOrd="0" parTransId="{74FF95AC-8D21-49EC-A027-3E62F6AE42A8}" sibTransId="{1CB11149-5734-4A08-AA3E-6EE958F21AAB}"/>
    <dgm:cxn modelId="{4F8634F2-14C8-484A-A399-0F8E57166745}" type="presOf" srcId="{135FAB76-B1A8-46B5-AA79-6AD5BDA4FE11}" destId="{9BA7FC28-6F59-477F-B40A-968E6C5F3A1D}" srcOrd="0" destOrd="0" presId="urn:microsoft.com/office/officeart/2005/8/layout/default#2"/>
    <dgm:cxn modelId="{D39811F8-A322-4CBA-8FB8-12AC7C98C01A}" srcId="{566709F1-4158-4E67-BB30-36FC82976BAA}" destId="{135FAB76-B1A8-46B5-AA79-6AD5BDA4FE11}" srcOrd="3" destOrd="0" parTransId="{C4378C93-41A1-46AF-BC12-0464F2ED70CC}" sibTransId="{E8034935-FBD9-485C-A3D5-7C32FC977B62}"/>
    <dgm:cxn modelId="{E7D2E230-02EA-4829-8574-88B49618CCA9}" type="presParOf" srcId="{4E7D3304-781A-4AB8-8C73-64382A209F06}" destId="{40E240AC-1C15-461F-9E71-C71E2748FD08}" srcOrd="0" destOrd="0" presId="urn:microsoft.com/office/officeart/2005/8/layout/default#2"/>
    <dgm:cxn modelId="{8A50F5C9-2D36-4478-8151-97AE6B07BB1C}" type="presParOf" srcId="{4E7D3304-781A-4AB8-8C73-64382A209F06}" destId="{BB07460B-9626-405C-9BB0-8911BA6685B6}" srcOrd="1" destOrd="0" presId="urn:microsoft.com/office/officeart/2005/8/layout/default#2"/>
    <dgm:cxn modelId="{01F0AD4D-E99B-4417-BE7A-74D6144880A3}" type="presParOf" srcId="{4E7D3304-781A-4AB8-8C73-64382A209F06}" destId="{42FDB67E-625E-4B4C-8811-B4DFC14D6DDD}" srcOrd="2" destOrd="0" presId="urn:microsoft.com/office/officeart/2005/8/layout/default#2"/>
    <dgm:cxn modelId="{3CA2547F-A085-46F3-A792-B051A0189CFD}" type="presParOf" srcId="{4E7D3304-781A-4AB8-8C73-64382A209F06}" destId="{1BA24308-F65D-4559-8CFC-65FA441F1F8A}" srcOrd="3" destOrd="0" presId="urn:microsoft.com/office/officeart/2005/8/layout/default#2"/>
    <dgm:cxn modelId="{15C4A1AC-9640-42B0-A7D4-0E1A8B90647D}" type="presParOf" srcId="{4E7D3304-781A-4AB8-8C73-64382A209F06}" destId="{7492762E-3751-4C4B-AEEC-B42472A8E866}" srcOrd="4" destOrd="0" presId="urn:microsoft.com/office/officeart/2005/8/layout/default#2"/>
    <dgm:cxn modelId="{661CF491-2AF4-4D7D-AF58-6D471149DB9C}" type="presParOf" srcId="{4E7D3304-781A-4AB8-8C73-64382A209F06}" destId="{5B9B1220-0691-43E7-9B67-D3DCCE7EB686}" srcOrd="5" destOrd="0" presId="urn:microsoft.com/office/officeart/2005/8/layout/default#2"/>
    <dgm:cxn modelId="{A9AF6BBC-2D2F-462F-BF21-61D5BA7F4C8B}" type="presParOf" srcId="{4E7D3304-781A-4AB8-8C73-64382A209F06}" destId="{9BA7FC28-6F59-477F-B40A-968E6C5F3A1D}" srcOrd="6" destOrd="0" presId="urn:microsoft.com/office/officeart/2005/8/layout/default#2"/>
    <dgm:cxn modelId="{8548DF5E-F319-4ED4-8C27-089BF4E116D3}" type="presParOf" srcId="{4E7D3304-781A-4AB8-8C73-64382A209F06}" destId="{2283F2BA-C6CE-451D-8A37-6A12F1769746}" srcOrd="7" destOrd="0" presId="urn:microsoft.com/office/officeart/2005/8/layout/default#2"/>
    <dgm:cxn modelId="{29565AAD-B201-4A22-89AB-5B85973AB372}" type="presParOf" srcId="{4E7D3304-781A-4AB8-8C73-64382A209F06}" destId="{CF3442DC-A584-4BF3-8D26-1FAB9640B855}"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AAB08-79EE-474C-9101-AEBBF1765D60}"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l-GR"/>
        </a:p>
      </dgm:t>
    </dgm:pt>
    <dgm:pt modelId="{F696EDA2-B492-4198-B4D8-A0F78C07AD21}">
      <dgm:prSet phldrT="[Text]"/>
      <dgm:spPr/>
      <dgm:t>
        <a:bodyPr/>
        <a:lstStyle/>
        <a:p>
          <a:r>
            <a:rPr lang="el-GR" dirty="0"/>
            <a:t>Επιλεγμένη πρωτογενής πρόληψη, ψυχοεκπαίδευση οικογένειας, αναβάθμιση- βελτίωση γνώσεων ψυχικής υγείας</a:t>
          </a:r>
        </a:p>
      </dgm:t>
    </dgm:pt>
    <dgm:pt modelId="{E9D1E241-F506-482C-8D0F-370DE3B2A9C0}" type="parTrans" cxnId="{B8C01768-2CA7-4184-80AC-E429CDD33D01}">
      <dgm:prSet/>
      <dgm:spPr/>
      <dgm:t>
        <a:bodyPr/>
        <a:lstStyle/>
        <a:p>
          <a:endParaRPr lang="el-GR"/>
        </a:p>
      </dgm:t>
    </dgm:pt>
    <dgm:pt modelId="{708EE4FE-AC74-409A-B9B8-A3B85215A186}" type="sibTrans" cxnId="{B8C01768-2CA7-4184-80AC-E429CDD33D01}">
      <dgm:prSet/>
      <dgm:spPr/>
      <dgm:t>
        <a:bodyPr/>
        <a:lstStyle/>
        <a:p>
          <a:endParaRPr lang="el-GR"/>
        </a:p>
      </dgm:t>
    </dgm:pt>
    <dgm:pt modelId="{93EEE006-45B6-41E4-92F3-191672196F53}">
      <dgm:prSet phldrT="[Text]"/>
      <dgm:spPr>
        <a:solidFill>
          <a:schemeClr val="tx2"/>
        </a:solidFill>
      </dgm:spPr>
      <dgm:t>
        <a:bodyPr/>
        <a:lstStyle/>
        <a:p>
          <a:r>
            <a:rPr lang="en-US" dirty="0"/>
            <a:t>1</a:t>
          </a:r>
          <a:r>
            <a:rPr lang="el-GR" dirty="0"/>
            <a:t>α : ενδεδειγμένη α’γενης πρόληψη, επίσημη εκπαίδευση σε θέματα ψυχικής υγείας, ψυχοεκπαίδευση οικογένειας, μείωση χρήσης ουσιών. </a:t>
          </a:r>
          <a:endParaRPr lang="en-US" dirty="0"/>
        </a:p>
        <a:p>
          <a:r>
            <a:rPr lang="el-GR" dirty="0"/>
            <a:t>1β: οικογενειακή και ατομική ψυχοεκπαίδευση, μίιωση χρήσης ουσιών, εργασιακή υποστήριξη, ψυχολογικές θεραπείες</a:t>
          </a:r>
          <a:endParaRPr lang="en-US" dirty="0"/>
        </a:p>
        <a:p>
          <a:r>
            <a:rPr lang="el-GR" dirty="0"/>
            <a:t> 1</a:t>
          </a:r>
          <a:r>
            <a:rPr lang="en-US" dirty="0"/>
            <a:t>c ;</a:t>
          </a:r>
          <a:r>
            <a:rPr lang="el-GR" dirty="0"/>
            <a:t>όπως κ στο 1 β συν τακτική παρακολούθηση</a:t>
          </a:r>
        </a:p>
      </dgm:t>
    </dgm:pt>
    <dgm:pt modelId="{EF388CCE-8D90-47E5-B513-E992BFBB45C5}" type="parTrans" cxnId="{B552D57D-E395-4773-AC08-BBB051F59FB6}">
      <dgm:prSet/>
      <dgm:spPr/>
      <dgm:t>
        <a:bodyPr/>
        <a:lstStyle/>
        <a:p>
          <a:endParaRPr lang="el-GR"/>
        </a:p>
      </dgm:t>
    </dgm:pt>
    <dgm:pt modelId="{FD078976-5016-4145-A37A-BF8DE3775394}" type="sibTrans" cxnId="{B552D57D-E395-4773-AC08-BBB051F59FB6}">
      <dgm:prSet/>
      <dgm:spPr/>
      <dgm:t>
        <a:bodyPr/>
        <a:lstStyle/>
        <a:p>
          <a:endParaRPr lang="el-GR"/>
        </a:p>
      </dgm:t>
    </dgm:pt>
    <dgm:pt modelId="{768F8C75-0C03-467D-9CB7-DF2150704AA5}">
      <dgm:prSet phldrT="[Text]"/>
      <dgm:spPr>
        <a:solidFill>
          <a:schemeClr val="tx2"/>
        </a:solidFill>
      </dgm:spPr>
      <dgm:t>
        <a:bodyPr/>
        <a:lstStyle/>
        <a:p>
          <a:r>
            <a:rPr lang="el-GR" dirty="0"/>
            <a:t>πρώιμη παρέμβαση και δευτερογενής πρόληψη: ατομική και οικογενειακή ψυχοεκπαίδευση, ψυχολογικές θεραπειές, μείωση χρήσης ουσιών, άτυπα αντιψυχωτικά και άλλη φ.α., εργασιακή αποκατάσταση.</a:t>
          </a:r>
        </a:p>
      </dgm:t>
    </dgm:pt>
    <dgm:pt modelId="{E3ED383E-BF96-4E6D-AB02-A00F3B71FDF3}" type="parTrans" cxnId="{AE6412B9-67B2-47A3-963B-FC7FF2EE6D96}">
      <dgm:prSet/>
      <dgm:spPr/>
      <dgm:t>
        <a:bodyPr/>
        <a:lstStyle/>
        <a:p>
          <a:endParaRPr lang="el-GR"/>
        </a:p>
      </dgm:t>
    </dgm:pt>
    <dgm:pt modelId="{6DC04B6F-8FB0-4548-BDD4-605CD2BC2D94}" type="sibTrans" cxnId="{AE6412B9-67B2-47A3-963B-FC7FF2EE6D96}">
      <dgm:prSet/>
      <dgm:spPr/>
      <dgm:t>
        <a:bodyPr/>
        <a:lstStyle/>
        <a:p>
          <a:endParaRPr lang="el-GR"/>
        </a:p>
      </dgm:t>
    </dgm:pt>
    <dgm:pt modelId="{4DEF31A2-A699-4768-B5CB-BAB606779536}">
      <dgm:prSet phldrT="[Text]"/>
      <dgm:spPr/>
      <dgm:t>
        <a:bodyPr/>
        <a:lstStyle/>
        <a:p>
          <a:r>
            <a:rPr lang="el-GR" dirty="0"/>
            <a:t>3</a:t>
          </a:r>
          <a:r>
            <a:rPr lang="el-GR" baseline="30000" dirty="0"/>
            <a:t>α</a:t>
          </a:r>
          <a:r>
            <a:rPr lang="el-GR" dirty="0"/>
            <a:t> Πρώιμη παρέμβαση και τριτογενής πρόληψη: όπως κ στο 2 αλλα με έμφαση στην πρόληψη της υποτροπής και πρώιμα προειδοποιητικά σημεία </a:t>
          </a:r>
          <a:endParaRPr lang="en-US" dirty="0"/>
        </a:p>
        <a:p>
          <a:r>
            <a:rPr lang="el-GR" dirty="0"/>
            <a:t>3β όπως και στο 2 αλλα με έμφαση σε μακρά σταθεροποίηση</a:t>
          </a:r>
          <a:endParaRPr lang="en-US" dirty="0"/>
        </a:p>
        <a:p>
          <a:r>
            <a:rPr lang="el-GR" dirty="0"/>
            <a:t> 3</a:t>
          </a:r>
          <a:r>
            <a:rPr lang="en-US" dirty="0"/>
            <a:t>c </a:t>
          </a:r>
          <a:r>
            <a:rPr lang="el-GR" dirty="0"/>
            <a:t>Οπως σε 3</a:t>
          </a:r>
          <a:r>
            <a:rPr lang="el-GR" baseline="30000" dirty="0"/>
            <a:t>α</a:t>
          </a:r>
          <a:r>
            <a:rPr lang="el-GR" dirty="0"/>
            <a:t>, σε περίπτωση ανθεκτικής στη θεραπεία νόσου κλοζαπίνη.</a:t>
          </a:r>
        </a:p>
      </dgm:t>
    </dgm:pt>
    <dgm:pt modelId="{F69BF057-7AE9-482F-B57A-340913F8CDFA}" type="parTrans" cxnId="{C2332EC9-CBF4-4FC9-897E-8B0439EEEB4D}">
      <dgm:prSet/>
      <dgm:spPr/>
      <dgm:t>
        <a:bodyPr/>
        <a:lstStyle/>
        <a:p>
          <a:endParaRPr lang="el-GR"/>
        </a:p>
      </dgm:t>
    </dgm:pt>
    <dgm:pt modelId="{2CB9F9E2-3CA4-42F7-BBCC-FF61407B2059}" type="sibTrans" cxnId="{C2332EC9-CBF4-4FC9-897E-8B0439EEEB4D}">
      <dgm:prSet/>
      <dgm:spPr/>
      <dgm:t>
        <a:bodyPr/>
        <a:lstStyle/>
        <a:p>
          <a:endParaRPr lang="el-GR"/>
        </a:p>
      </dgm:t>
    </dgm:pt>
    <dgm:pt modelId="{1DFD7935-0DDC-408A-ADBC-F9BA520602CC}">
      <dgm:prSet phldrT="[Text]"/>
      <dgm:spPr/>
      <dgm:t>
        <a:bodyPr/>
        <a:lstStyle/>
        <a:p>
          <a:r>
            <a:rPr lang="en-US" dirty="0"/>
            <a:t>4: </a:t>
          </a:r>
          <a:r>
            <a:rPr lang="el-GR" dirty="0"/>
            <a:t>όπως σε 3</a:t>
          </a:r>
          <a:r>
            <a:rPr lang="el-GR" baseline="30000" dirty="0"/>
            <a:t>α</a:t>
          </a:r>
          <a:r>
            <a:rPr lang="el-GR" dirty="0"/>
            <a:t>-</a:t>
          </a:r>
          <a:r>
            <a:rPr lang="en-US" dirty="0"/>
            <a:t>c </a:t>
          </a:r>
          <a:r>
            <a:rPr lang="el-GR" dirty="0"/>
            <a:t> αλλά με έμφαση σε</a:t>
          </a:r>
          <a:r>
            <a:rPr lang="en-US" dirty="0"/>
            <a:t> </a:t>
          </a:r>
          <a:r>
            <a:rPr lang="el-GR" dirty="0"/>
            <a:t>συνεχιζόμενη κοινωνική εμπλοκή παρά την αναπηρία.</a:t>
          </a:r>
        </a:p>
      </dgm:t>
    </dgm:pt>
    <dgm:pt modelId="{88BF5748-BAF0-47E2-8803-68F1414D696A}" type="parTrans" cxnId="{3A52FB50-C724-49A8-9FE2-F1A62AF178CF}">
      <dgm:prSet/>
      <dgm:spPr/>
      <dgm:t>
        <a:bodyPr/>
        <a:lstStyle/>
        <a:p>
          <a:endParaRPr lang="el-GR"/>
        </a:p>
      </dgm:t>
    </dgm:pt>
    <dgm:pt modelId="{6F41156E-B969-4E61-9E73-6D2C09CD885C}" type="sibTrans" cxnId="{3A52FB50-C724-49A8-9FE2-F1A62AF178CF}">
      <dgm:prSet/>
      <dgm:spPr/>
      <dgm:t>
        <a:bodyPr/>
        <a:lstStyle/>
        <a:p>
          <a:endParaRPr lang="el-GR"/>
        </a:p>
      </dgm:t>
    </dgm:pt>
    <dgm:pt modelId="{37DA656C-35A0-41B0-98D3-60314BEBCC5C}" type="pres">
      <dgm:prSet presAssocID="{C74AAB08-79EE-474C-9101-AEBBF1765D60}" presName="diagram" presStyleCnt="0">
        <dgm:presLayoutVars>
          <dgm:dir/>
          <dgm:resizeHandles val="exact"/>
        </dgm:presLayoutVars>
      </dgm:prSet>
      <dgm:spPr/>
    </dgm:pt>
    <dgm:pt modelId="{369AD053-441A-46D3-8E5E-2A4E73D0C80C}" type="pres">
      <dgm:prSet presAssocID="{F696EDA2-B492-4198-B4D8-A0F78C07AD21}" presName="node" presStyleLbl="node1" presStyleIdx="0" presStyleCnt="5">
        <dgm:presLayoutVars>
          <dgm:bulletEnabled val="1"/>
        </dgm:presLayoutVars>
      </dgm:prSet>
      <dgm:spPr/>
    </dgm:pt>
    <dgm:pt modelId="{F7809B19-0AA9-481E-96EF-8B4F4E0C2B64}" type="pres">
      <dgm:prSet presAssocID="{708EE4FE-AC74-409A-B9B8-A3B85215A186}" presName="sibTrans" presStyleCnt="0"/>
      <dgm:spPr/>
    </dgm:pt>
    <dgm:pt modelId="{7056F654-3107-48A2-87B9-3ECA4FDC3FC7}" type="pres">
      <dgm:prSet presAssocID="{93EEE006-45B6-41E4-92F3-191672196F53}" presName="node" presStyleLbl="node1" presStyleIdx="1" presStyleCnt="5">
        <dgm:presLayoutVars>
          <dgm:bulletEnabled val="1"/>
        </dgm:presLayoutVars>
      </dgm:prSet>
      <dgm:spPr/>
    </dgm:pt>
    <dgm:pt modelId="{FAFEBAE1-B985-4026-B022-46DEF0251E1F}" type="pres">
      <dgm:prSet presAssocID="{FD078976-5016-4145-A37A-BF8DE3775394}" presName="sibTrans" presStyleCnt="0"/>
      <dgm:spPr/>
    </dgm:pt>
    <dgm:pt modelId="{1BFC6E0E-2DAD-430F-8F2D-940A4C30F8E7}" type="pres">
      <dgm:prSet presAssocID="{768F8C75-0C03-467D-9CB7-DF2150704AA5}" presName="node" presStyleLbl="node1" presStyleIdx="2" presStyleCnt="5">
        <dgm:presLayoutVars>
          <dgm:bulletEnabled val="1"/>
        </dgm:presLayoutVars>
      </dgm:prSet>
      <dgm:spPr/>
    </dgm:pt>
    <dgm:pt modelId="{AF352FC6-4925-46BD-9B37-3B8DF1866D8B}" type="pres">
      <dgm:prSet presAssocID="{6DC04B6F-8FB0-4548-BDD4-605CD2BC2D94}" presName="sibTrans" presStyleCnt="0"/>
      <dgm:spPr/>
    </dgm:pt>
    <dgm:pt modelId="{0D12869B-69EA-4F3F-83F4-1708414D27A5}" type="pres">
      <dgm:prSet presAssocID="{4DEF31A2-A699-4768-B5CB-BAB606779536}" presName="node" presStyleLbl="node1" presStyleIdx="3" presStyleCnt="5">
        <dgm:presLayoutVars>
          <dgm:bulletEnabled val="1"/>
        </dgm:presLayoutVars>
      </dgm:prSet>
      <dgm:spPr/>
    </dgm:pt>
    <dgm:pt modelId="{935AB969-FBE7-4BB6-816E-C14EA37FBB36}" type="pres">
      <dgm:prSet presAssocID="{2CB9F9E2-3CA4-42F7-BBCC-FF61407B2059}" presName="sibTrans" presStyleCnt="0"/>
      <dgm:spPr/>
    </dgm:pt>
    <dgm:pt modelId="{D917ED41-85B6-4EE6-9647-CA9BE7B9798C}" type="pres">
      <dgm:prSet presAssocID="{1DFD7935-0DDC-408A-ADBC-F9BA520602CC}" presName="node" presStyleLbl="node1" presStyleIdx="4" presStyleCnt="5">
        <dgm:presLayoutVars>
          <dgm:bulletEnabled val="1"/>
        </dgm:presLayoutVars>
      </dgm:prSet>
      <dgm:spPr/>
    </dgm:pt>
  </dgm:ptLst>
  <dgm:cxnLst>
    <dgm:cxn modelId="{FD97300B-A92F-4F2A-BE38-1FD8DB798973}" type="presOf" srcId="{F696EDA2-B492-4198-B4D8-A0F78C07AD21}" destId="{369AD053-441A-46D3-8E5E-2A4E73D0C80C}" srcOrd="0" destOrd="0" presId="urn:microsoft.com/office/officeart/2005/8/layout/default#3"/>
    <dgm:cxn modelId="{B39E0A2C-99F0-4B3C-B00C-4F9158E3EA87}" type="presOf" srcId="{768F8C75-0C03-467D-9CB7-DF2150704AA5}" destId="{1BFC6E0E-2DAD-430F-8F2D-940A4C30F8E7}" srcOrd="0" destOrd="0" presId="urn:microsoft.com/office/officeart/2005/8/layout/default#3"/>
    <dgm:cxn modelId="{3E3E9546-3D67-4A2E-954D-3780E90C12E7}" type="presOf" srcId="{1DFD7935-0DDC-408A-ADBC-F9BA520602CC}" destId="{D917ED41-85B6-4EE6-9647-CA9BE7B9798C}" srcOrd="0" destOrd="0" presId="urn:microsoft.com/office/officeart/2005/8/layout/default#3"/>
    <dgm:cxn modelId="{B8C01768-2CA7-4184-80AC-E429CDD33D01}" srcId="{C74AAB08-79EE-474C-9101-AEBBF1765D60}" destId="{F696EDA2-B492-4198-B4D8-A0F78C07AD21}" srcOrd="0" destOrd="0" parTransId="{E9D1E241-F506-482C-8D0F-370DE3B2A9C0}" sibTransId="{708EE4FE-AC74-409A-B9B8-A3B85215A186}"/>
    <dgm:cxn modelId="{3A52FB50-C724-49A8-9FE2-F1A62AF178CF}" srcId="{C74AAB08-79EE-474C-9101-AEBBF1765D60}" destId="{1DFD7935-0DDC-408A-ADBC-F9BA520602CC}" srcOrd="4" destOrd="0" parTransId="{88BF5748-BAF0-47E2-8803-68F1414D696A}" sibTransId="{6F41156E-B969-4E61-9E73-6D2C09CD885C}"/>
    <dgm:cxn modelId="{B552D57D-E395-4773-AC08-BBB051F59FB6}" srcId="{C74AAB08-79EE-474C-9101-AEBBF1765D60}" destId="{93EEE006-45B6-41E4-92F3-191672196F53}" srcOrd="1" destOrd="0" parTransId="{EF388CCE-8D90-47E5-B513-E992BFBB45C5}" sibTransId="{FD078976-5016-4145-A37A-BF8DE3775394}"/>
    <dgm:cxn modelId="{0A7A038D-C394-4962-AC9F-E2C884D80C3F}" type="presOf" srcId="{93EEE006-45B6-41E4-92F3-191672196F53}" destId="{7056F654-3107-48A2-87B9-3ECA4FDC3FC7}" srcOrd="0" destOrd="0" presId="urn:microsoft.com/office/officeart/2005/8/layout/default#3"/>
    <dgm:cxn modelId="{66453CA4-DA3F-4CE5-91B9-452A44D6C50A}" type="presOf" srcId="{4DEF31A2-A699-4768-B5CB-BAB606779536}" destId="{0D12869B-69EA-4F3F-83F4-1708414D27A5}" srcOrd="0" destOrd="0" presId="urn:microsoft.com/office/officeart/2005/8/layout/default#3"/>
    <dgm:cxn modelId="{AE6412B9-67B2-47A3-963B-FC7FF2EE6D96}" srcId="{C74AAB08-79EE-474C-9101-AEBBF1765D60}" destId="{768F8C75-0C03-467D-9CB7-DF2150704AA5}" srcOrd="2" destOrd="0" parTransId="{E3ED383E-BF96-4E6D-AB02-A00F3B71FDF3}" sibTransId="{6DC04B6F-8FB0-4548-BDD4-605CD2BC2D94}"/>
    <dgm:cxn modelId="{C2332EC9-CBF4-4FC9-897E-8B0439EEEB4D}" srcId="{C74AAB08-79EE-474C-9101-AEBBF1765D60}" destId="{4DEF31A2-A699-4768-B5CB-BAB606779536}" srcOrd="3" destOrd="0" parTransId="{F69BF057-7AE9-482F-B57A-340913F8CDFA}" sibTransId="{2CB9F9E2-3CA4-42F7-BBCC-FF61407B2059}"/>
    <dgm:cxn modelId="{2CB7E6CC-CE14-45C7-A07B-7A12390880CF}" type="presOf" srcId="{C74AAB08-79EE-474C-9101-AEBBF1765D60}" destId="{37DA656C-35A0-41B0-98D3-60314BEBCC5C}" srcOrd="0" destOrd="0" presId="urn:microsoft.com/office/officeart/2005/8/layout/default#3"/>
    <dgm:cxn modelId="{DE09EE52-E5D3-4918-A95E-9234648BB611}" type="presParOf" srcId="{37DA656C-35A0-41B0-98D3-60314BEBCC5C}" destId="{369AD053-441A-46D3-8E5E-2A4E73D0C80C}" srcOrd="0" destOrd="0" presId="urn:microsoft.com/office/officeart/2005/8/layout/default#3"/>
    <dgm:cxn modelId="{896FA3DA-D54C-4309-AAC2-05390A9153CA}" type="presParOf" srcId="{37DA656C-35A0-41B0-98D3-60314BEBCC5C}" destId="{F7809B19-0AA9-481E-96EF-8B4F4E0C2B64}" srcOrd="1" destOrd="0" presId="urn:microsoft.com/office/officeart/2005/8/layout/default#3"/>
    <dgm:cxn modelId="{0DF62C76-C6B6-4256-9B9C-BCB9DB5CB030}" type="presParOf" srcId="{37DA656C-35A0-41B0-98D3-60314BEBCC5C}" destId="{7056F654-3107-48A2-87B9-3ECA4FDC3FC7}" srcOrd="2" destOrd="0" presId="urn:microsoft.com/office/officeart/2005/8/layout/default#3"/>
    <dgm:cxn modelId="{40683EA5-7479-43B3-AA81-521E84F1414E}" type="presParOf" srcId="{37DA656C-35A0-41B0-98D3-60314BEBCC5C}" destId="{FAFEBAE1-B985-4026-B022-46DEF0251E1F}" srcOrd="3" destOrd="0" presId="urn:microsoft.com/office/officeart/2005/8/layout/default#3"/>
    <dgm:cxn modelId="{156F78D2-4E83-4F9C-8E37-83D1B7FE0406}" type="presParOf" srcId="{37DA656C-35A0-41B0-98D3-60314BEBCC5C}" destId="{1BFC6E0E-2DAD-430F-8F2D-940A4C30F8E7}" srcOrd="4" destOrd="0" presId="urn:microsoft.com/office/officeart/2005/8/layout/default#3"/>
    <dgm:cxn modelId="{2B689313-A810-4B17-9D84-B8E66FBEC2D7}" type="presParOf" srcId="{37DA656C-35A0-41B0-98D3-60314BEBCC5C}" destId="{AF352FC6-4925-46BD-9B37-3B8DF1866D8B}" srcOrd="5" destOrd="0" presId="urn:microsoft.com/office/officeart/2005/8/layout/default#3"/>
    <dgm:cxn modelId="{3ED08729-27CE-4459-92FA-82643E1D3A32}" type="presParOf" srcId="{37DA656C-35A0-41B0-98D3-60314BEBCC5C}" destId="{0D12869B-69EA-4F3F-83F4-1708414D27A5}" srcOrd="6" destOrd="0" presId="urn:microsoft.com/office/officeart/2005/8/layout/default#3"/>
    <dgm:cxn modelId="{0BF9FDAF-E0A9-4DC7-BD85-91430DF68228}" type="presParOf" srcId="{37DA656C-35A0-41B0-98D3-60314BEBCC5C}" destId="{935AB969-FBE7-4BB6-816E-C14EA37FBB36}" srcOrd="7" destOrd="0" presId="urn:microsoft.com/office/officeart/2005/8/layout/default#3"/>
    <dgm:cxn modelId="{556C3999-50F7-4271-BB57-DABABF3FE8F9}" type="presParOf" srcId="{37DA656C-35A0-41B0-98D3-60314BEBCC5C}" destId="{D917ED41-85B6-4EE6-9647-CA9BE7B9798C}" srcOrd="8" destOrd="0" presId="urn:microsoft.com/office/officeart/2005/8/layout/defaul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CF19A-222E-4193-A9F0-6A7FC19DF2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7D8B1C0-8192-48B6-9727-366C712F8A7D}">
      <dgm:prSet phldrT="[Text]"/>
      <dgm:spPr/>
      <dgm:t>
        <a:bodyPr/>
        <a:lstStyle/>
        <a:p>
          <a:r>
            <a:rPr lang="el-GR" dirty="0"/>
            <a:t>ΜΑΚΡΑ </a:t>
          </a:r>
          <a:r>
            <a:rPr lang="en-US" dirty="0"/>
            <a:t>DUP</a:t>
          </a:r>
          <a:endParaRPr lang="el-GR" dirty="0"/>
        </a:p>
      </dgm:t>
    </dgm:pt>
    <dgm:pt modelId="{10BA1F07-5B91-4852-98B5-3F418DEEFFB4}" type="parTrans" cxnId="{7C29A55F-31D6-4EBE-A28E-9BB3FA915259}">
      <dgm:prSet/>
      <dgm:spPr/>
      <dgm:t>
        <a:bodyPr/>
        <a:lstStyle/>
        <a:p>
          <a:endParaRPr lang="el-GR"/>
        </a:p>
      </dgm:t>
    </dgm:pt>
    <dgm:pt modelId="{19D03ED4-3956-4903-B177-366BD52491D0}" type="sibTrans" cxnId="{7C29A55F-31D6-4EBE-A28E-9BB3FA915259}">
      <dgm:prSet/>
      <dgm:spPr/>
      <dgm:t>
        <a:bodyPr/>
        <a:lstStyle/>
        <a:p>
          <a:endParaRPr lang="el-GR"/>
        </a:p>
      </dgm:t>
    </dgm:pt>
    <dgm:pt modelId="{C251887C-1BFB-4C67-890C-05EF3041EDA3}">
      <dgm:prSet phldrT="[Text]"/>
      <dgm:spPr/>
      <dgm:t>
        <a:bodyPr/>
        <a:lstStyle/>
        <a:p>
          <a:r>
            <a:rPr lang="el-GR" dirty="0"/>
            <a:t>κακή πρόγνωση, πιο σοβαρά θετικά και αρνητικά συμπτώματα, μειωμένη πιθανότητα ύφεσης, κακή κοινωνική και γενική λειτουργικότητα</a:t>
          </a:r>
        </a:p>
      </dgm:t>
    </dgm:pt>
    <dgm:pt modelId="{3616CCC0-5159-4071-B993-AA02918B6022}" type="parTrans" cxnId="{E9D45609-8B2F-4198-B83F-BE11B0399FD6}">
      <dgm:prSet/>
      <dgm:spPr/>
      <dgm:t>
        <a:bodyPr/>
        <a:lstStyle/>
        <a:p>
          <a:endParaRPr lang="el-GR"/>
        </a:p>
      </dgm:t>
    </dgm:pt>
    <dgm:pt modelId="{6C5921BB-DBB4-4C3F-81BC-ADF14821804D}" type="sibTrans" cxnId="{E9D45609-8B2F-4198-B83F-BE11B0399FD6}">
      <dgm:prSet/>
      <dgm:spPr/>
      <dgm:t>
        <a:bodyPr/>
        <a:lstStyle/>
        <a:p>
          <a:endParaRPr lang="el-GR"/>
        </a:p>
      </dgm:t>
    </dgm:pt>
    <dgm:pt modelId="{5716A81C-96C0-4DE3-8E96-5E7972D26561}">
      <dgm:prSet phldrT="[Text]"/>
      <dgm:spPr/>
      <dgm:t>
        <a:bodyPr/>
        <a:lstStyle/>
        <a:p>
          <a:r>
            <a:rPr lang="el-GR" dirty="0"/>
            <a:t>Καμπάνιες ενημέρωσης της κοινότητας μείωση </a:t>
          </a:r>
          <a:r>
            <a:rPr lang="en-US" dirty="0"/>
            <a:t>DUP </a:t>
          </a:r>
          <a:r>
            <a:rPr lang="el-GR" dirty="0"/>
            <a:t>κατα ½ </a:t>
          </a:r>
        </a:p>
      </dgm:t>
    </dgm:pt>
    <dgm:pt modelId="{D726D346-6F02-4AEE-AA16-0BAA115D1987}" type="parTrans" cxnId="{DFF8A816-F792-4CF9-BB0F-28EF5A651C39}">
      <dgm:prSet/>
      <dgm:spPr/>
      <dgm:t>
        <a:bodyPr/>
        <a:lstStyle/>
        <a:p>
          <a:endParaRPr lang="el-GR"/>
        </a:p>
      </dgm:t>
    </dgm:pt>
    <dgm:pt modelId="{F648DE18-A57F-4BAA-B7D5-40003889603D}" type="sibTrans" cxnId="{DFF8A816-F792-4CF9-BB0F-28EF5A651C39}">
      <dgm:prSet/>
      <dgm:spPr/>
      <dgm:t>
        <a:bodyPr/>
        <a:lstStyle/>
        <a:p>
          <a:endParaRPr lang="el-GR"/>
        </a:p>
      </dgm:t>
    </dgm:pt>
    <dgm:pt modelId="{25CA034F-3EB4-4132-9B68-DC51CFB0E663}">
      <dgm:prSet phldrT="[Text]"/>
      <dgm:spPr/>
      <dgm:t>
        <a:bodyPr/>
        <a:lstStyle/>
        <a:p>
          <a:r>
            <a:rPr lang="en-US" dirty="0"/>
            <a:t>RCTs </a:t>
          </a:r>
          <a:r>
            <a:rPr lang="el-GR" dirty="0"/>
            <a:t>με πολυπαραγοντική πρώιμη παρέμβαση: αντιψυχωτικά, ατομικές ψυχολογικές παρεμβάσεις, οικογενειακή και εργασιακή υποστήριξη</a:t>
          </a:r>
        </a:p>
      </dgm:t>
    </dgm:pt>
    <dgm:pt modelId="{F317D5EC-72E6-4239-87D7-218374F8E624}" type="parTrans" cxnId="{A77BF057-860A-44DA-969D-F2A95D20C608}">
      <dgm:prSet/>
      <dgm:spPr/>
      <dgm:t>
        <a:bodyPr/>
        <a:lstStyle/>
        <a:p>
          <a:endParaRPr lang="el-GR"/>
        </a:p>
      </dgm:t>
    </dgm:pt>
    <dgm:pt modelId="{7A2036A3-5409-40E1-BC85-DCF1211F9EEB}" type="sibTrans" cxnId="{A77BF057-860A-44DA-969D-F2A95D20C608}">
      <dgm:prSet/>
      <dgm:spPr/>
      <dgm:t>
        <a:bodyPr/>
        <a:lstStyle/>
        <a:p>
          <a:endParaRPr lang="el-GR"/>
        </a:p>
      </dgm:t>
    </dgm:pt>
    <dgm:pt modelId="{AE323110-0187-43BD-AB78-C8929A6AC450}">
      <dgm:prSet phldrT="[Text]"/>
      <dgm:spPr/>
      <dgm:t>
        <a:bodyPr/>
        <a:lstStyle/>
        <a:p>
          <a:r>
            <a:rPr lang="el-GR" dirty="0"/>
            <a:t>σημαντική βραχυπρόθεσμη βελτίωση της ανταπόκρισης στη θεραπεια συγκριτικά με την μέση αντιμετώπιση στην κοινότητα</a:t>
          </a:r>
        </a:p>
      </dgm:t>
    </dgm:pt>
    <dgm:pt modelId="{377C9D79-DF33-41FD-AD1D-E69C6D34643B}" type="parTrans" cxnId="{AFDF000B-435B-41DA-BA14-2187F2C09E77}">
      <dgm:prSet/>
      <dgm:spPr/>
      <dgm:t>
        <a:bodyPr/>
        <a:lstStyle/>
        <a:p>
          <a:endParaRPr lang="el-GR"/>
        </a:p>
      </dgm:t>
    </dgm:pt>
    <dgm:pt modelId="{6C051789-E947-4BB6-BC5B-8D3B5FE53356}" type="sibTrans" cxnId="{AFDF000B-435B-41DA-BA14-2187F2C09E77}">
      <dgm:prSet/>
      <dgm:spPr/>
      <dgm:t>
        <a:bodyPr/>
        <a:lstStyle/>
        <a:p>
          <a:endParaRPr lang="el-GR"/>
        </a:p>
      </dgm:t>
    </dgm:pt>
    <dgm:pt modelId="{A0AA383B-7696-4A39-9234-C98004FAB7C5}">
      <dgm:prSet phldrT="[Text]"/>
      <dgm:spPr/>
      <dgm:t>
        <a:bodyPr/>
        <a:lstStyle/>
        <a:p>
          <a:r>
            <a:rPr lang="el-GR" dirty="0"/>
            <a:t>μικρότερη απεμπλοκή απο υπηρεσίες υγείας, μείωση θετικών-αρνητικών κ συνολικών συπτωμάτων, μείωση νοσηλειών, χαμηλότερες δόσεις αντιψυχωτικών και καλύτερη λειτουργικότητα.</a:t>
          </a:r>
        </a:p>
      </dgm:t>
    </dgm:pt>
    <dgm:pt modelId="{692F9DF2-908A-43E5-AC5E-CF66C286495D}" type="parTrans" cxnId="{7932D0EE-A835-4DC4-AB99-F095B4A5C805}">
      <dgm:prSet/>
      <dgm:spPr/>
      <dgm:t>
        <a:bodyPr/>
        <a:lstStyle/>
        <a:p>
          <a:endParaRPr lang="el-GR"/>
        </a:p>
      </dgm:t>
    </dgm:pt>
    <dgm:pt modelId="{629A1D94-5E67-4036-9428-579958AEC3FA}" type="sibTrans" cxnId="{7932D0EE-A835-4DC4-AB99-F095B4A5C805}">
      <dgm:prSet/>
      <dgm:spPr/>
      <dgm:t>
        <a:bodyPr/>
        <a:lstStyle/>
        <a:p>
          <a:endParaRPr lang="el-GR"/>
        </a:p>
      </dgm:t>
    </dgm:pt>
    <dgm:pt modelId="{C03C4334-374D-4AD9-8F6D-15A9B310A450}">
      <dgm:prSet phldrT="[Text]"/>
      <dgm:spPr/>
      <dgm:t>
        <a:bodyPr/>
        <a:lstStyle/>
        <a:p>
          <a:r>
            <a:rPr lang="el-GR" dirty="0"/>
            <a:t>Χρήση ουσιών – Β’γενης Πρόληψη</a:t>
          </a:r>
        </a:p>
      </dgm:t>
    </dgm:pt>
    <dgm:pt modelId="{DAB488EA-AC24-4C5D-A2C9-2379704D0C1C}" type="parTrans" cxnId="{B42B353F-9FAD-4D08-8CD1-069EFA56C79F}">
      <dgm:prSet/>
      <dgm:spPr/>
      <dgm:t>
        <a:bodyPr/>
        <a:lstStyle/>
        <a:p>
          <a:endParaRPr lang="el-GR"/>
        </a:p>
      </dgm:t>
    </dgm:pt>
    <dgm:pt modelId="{F9BE9C03-0E45-4EA8-9F54-4A3D320A97F3}" type="sibTrans" cxnId="{B42B353F-9FAD-4D08-8CD1-069EFA56C79F}">
      <dgm:prSet/>
      <dgm:spPr/>
      <dgm:t>
        <a:bodyPr/>
        <a:lstStyle/>
        <a:p>
          <a:endParaRPr lang="el-GR"/>
        </a:p>
      </dgm:t>
    </dgm:pt>
    <dgm:pt modelId="{4B478BAF-D3E4-4EDB-9136-B406C4A0ED3E}">
      <dgm:prSet phldrT="[Text]"/>
      <dgm:spPr/>
      <dgm:t>
        <a:bodyPr/>
        <a:lstStyle/>
        <a:p>
          <a:r>
            <a:rPr lang="el-GR" dirty="0"/>
            <a:t>Η χρήση ουσιών: δοσοεξαρτώμενη σχέση με την πρόγνωση της ψύχωσης.</a:t>
          </a:r>
        </a:p>
      </dgm:t>
    </dgm:pt>
    <dgm:pt modelId="{EE4A1331-3838-4E6E-8076-A89D7DF7F7B5}" type="parTrans" cxnId="{2C602837-A4CB-4B51-82F8-5C496D359D68}">
      <dgm:prSet/>
      <dgm:spPr/>
      <dgm:t>
        <a:bodyPr/>
        <a:lstStyle/>
        <a:p>
          <a:endParaRPr lang="el-GR"/>
        </a:p>
      </dgm:t>
    </dgm:pt>
    <dgm:pt modelId="{C6D9263D-091B-4DAB-B2DE-ABA345B8CC42}" type="sibTrans" cxnId="{2C602837-A4CB-4B51-82F8-5C496D359D68}">
      <dgm:prSet/>
      <dgm:spPr/>
      <dgm:t>
        <a:bodyPr/>
        <a:lstStyle/>
        <a:p>
          <a:endParaRPr lang="el-GR"/>
        </a:p>
      </dgm:t>
    </dgm:pt>
    <dgm:pt modelId="{75E78C6B-089E-4796-91B6-BB0368F6A85E}">
      <dgm:prSet phldrT="[Text]"/>
      <dgm:spPr/>
      <dgm:t>
        <a:bodyPr/>
        <a:lstStyle/>
        <a:p>
          <a:r>
            <a:rPr lang="el-GR" dirty="0"/>
            <a:t>πρόληψη υποτροπής σε 2</a:t>
          </a:r>
          <a:r>
            <a:rPr lang="el-GR" baseline="30000" dirty="0"/>
            <a:t>ο</a:t>
          </a:r>
          <a:r>
            <a:rPr lang="el-GR" dirty="0"/>
            <a:t> επεισόδιο. Κίνδυνος υποτροπής με συνήθη θεραπεία: 14% 9 μήνες, 49% 24 μήνες, 76% &gt;10 χρόνια και σε πρώιμη παρέμβαση 17%-38%-54% (μετα-ανάλυση). </a:t>
          </a:r>
        </a:p>
      </dgm:t>
    </dgm:pt>
    <dgm:pt modelId="{8DABCB20-F328-4C73-A407-B308D448E624}" type="parTrans" cxnId="{03A212F4-E58A-4760-86E0-88BD559AB67C}">
      <dgm:prSet/>
      <dgm:spPr/>
      <dgm:t>
        <a:bodyPr/>
        <a:lstStyle/>
        <a:p>
          <a:endParaRPr lang="el-GR"/>
        </a:p>
      </dgm:t>
    </dgm:pt>
    <dgm:pt modelId="{263966BB-48A1-45FB-8AAA-139D29389550}" type="sibTrans" cxnId="{03A212F4-E58A-4760-86E0-88BD559AB67C}">
      <dgm:prSet/>
      <dgm:spPr/>
      <dgm:t>
        <a:bodyPr/>
        <a:lstStyle/>
        <a:p>
          <a:endParaRPr lang="el-GR"/>
        </a:p>
      </dgm:t>
    </dgm:pt>
    <dgm:pt modelId="{0166BFA8-3CB6-4CF2-989F-D1B9AFD7F389}" type="pres">
      <dgm:prSet presAssocID="{D7BCF19A-222E-4193-A9F0-6A7FC19DF28A}" presName="Name0" presStyleCnt="0">
        <dgm:presLayoutVars>
          <dgm:dir/>
          <dgm:animLvl val="lvl"/>
          <dgm:resizeHandles val="exact"/>
        </dgm:presLayoutVars>
      </dgm:prSet>
      <dgm:spPr/>
    </dgm:pt>
    <dgm:pt modelId="{88CC8D3B-B066-4918-84BD-368BE1F6D6D4}" type="pres">
      <dgm:prSet presAssocID="{87D8B1C0-8192-48B6-9727-366C712F8A7D}" presName="linNode" presStyleCnt="0"/>
      <dgm:spPr/>
    </dgm:pt>
    <dgm:pt modelId="{9DED2D6E-9C5D-4197-839D-569F30BEADF2}" type="pres">
      <dgm:prSet presAssocID="{87D8B1C0-8192-48B6-9727-366C712F8A7D}" presName="parentText" presStyleLbl="node1" presStyleIdx="0" presStyleCnt="3">
        <dgm:presLayoutVars>
          <dgm:chMax val="1"/>
          <dgm:bulletEnabled val="1"/>
        </dgm:presLayoutVars>
      </dgm:prSet>
      <dgm:spPr/>
    </dgm:pt>
    <dgm:pt modelId="{0C697DBD-2A88-43E6-8116-B7002D7E33B5}" type="pres">
      <dgm:prSet presAssocID="{87D8B1C0-8192-48B6-9727-366C712F8A7D}" presName="descendantText" presStyleLbl="alignAccFollowNode1" presStyleIdx="0" presStyleCnt="3">
        <dgm:presLayoutVars>
          <dgm:bulletEnabled val="1"/>
        </dgm:presLayoutVars>
      </dgm:prSet>
      <dgm:spPr/>
    </dgm:pt>
    <dgm:pt modelId="{466894DA-6A39-4B62-B539-ECB9D00900E2}" type="pres">
      <dgm:prSet presAssocID="{19D03ED4-3956-4903-B177-366BD52491D0}" presName="sp" presStyleCnt="0"/>
      <dgm:spPr/>
    </dgm:pt>
    <dgm:pt modelId="{E55CEEBF-1697-4D6D-A17E-9A26ABCF76B1}" type="pres">
      <dgm:prSet presAssocID="{25CA034F-3EB4-4132-9B68-DC51CFB0E663}" presName="linNode" presStyleCnt="0"/>
      <dgm:spPr/>
    </dgm:pt>
    <dgm:pt modelId="{49562E13-10EC-4CEF-B530-F48200486FAD}" type="pres">
      <dgm:prSet presAssocID="{25CA034F-3EB4-4132-9B68-DC51CFB0E663}" presName="parentText" presStyleLbl="node1" presStyleIdx="1" presStyleCnt="3">
        <dgm:presLayoutVars>
          <dgm:chMax val="1"/>
          <dgm:bulletEnabled val="1"/>
        </dgm:presLayoutVars>
      </dgm:prSet>
      <dgm:spPr/>
    </dgm:pt>
    <dgm:pt modelId="{D87CF9EA-6556-4CFA-8021-D660C7AB4D1D}" type="pres">
      <dgm:prSet presAssocID="{25CA034F-3EB4-4132-9B68-DC51CFB0E663}" presName="descendantText" presStyleLbl="alignAccFollowNode1" presStyleIdx="1" presStyleCnt="3">
        <dgm:presLayoutVars>
          <dgm:bulletEnabled val="1"/>
        </dgm:presLayoutVars>
      </dgm:prSet>
      <dgm:spPr/>
    </dgm:pt>
    <dgm:pt modelId="{97E511E3-5F17-48A5-AFFC-1BB7AF140D1C}" type="pres">
      <dgm:prSet presAssocID="{7A2036A3-5409-40E1-BC85-DCF1211F9EEB}" presName="sp" presStyleCnt="0"/>
      <dgm:spPr/>
    </dgm:pt>
    <dgm:pt modelId="{EDD521FC-4DCB-4B36-A127-A1F97C573F78}" type="pres">
      <dgm:prSet presAssocID="{C03C4334-374D-4AD9-8F6D-15A9B310A450}" presName="linNode" presStyleCnt="0"/>
      <dgm:spPr/>
    </dgm:pt>
    <dgm:pt modelId="{6702978F-F61A-4278-B91F-DF5911CF841A}" type="pres">
      <dgm:prSet presAssocID="{C03C4334-374D-4AD9-8F6D-15A9B310A450}" presName="parentText" presStyleLbl="node1" presStyleIdx="2" presStyleCnt="3">
        <dgm:presLayoutVars>
          <dgm:chMax val="1"/>
          <dgm:bulletEnabled val="1"/>
        </dgm:presLayoutVars>
      </dgm:prSet>
      <dgm:spPr/>
    </dgm:pt>
    <dgm:pt modelId="{EB470F97-76E4-4FCA-AE3C-0D7AA43A7C2A}" type="pres">
      <dgm:prSet presAssocID="{C03C4334-374D-4AD9-8F6D-15A9B310A450}" presName="descendantText" presStyleLbl="alignAccFollowNode1" presStyleIdx="2" presStyleCnt="3">
        <dgm:presLayoutVars>
          <dgm:bulletEnabled val="1"/>
        </dgm:presLayoutVars>
      </dgm:prSet>
      <dgm:spPr/>
    </dgm:pt>
  </dgm:ptLst>
  <dgm:cxnLst>
    <dgm:cxn modelId="{E9D45609-8B2F-4198-B83F-BE11B0399FD6}" srcId="{87D8B1C0-8192-48B6-9727-366C712F8A7D}" destId="{C251887C-1BFB-4C67-890C-05EF3041EDA3}" srcOrd="0" destOrd="0" parTransId="{3616CCC0-5159-4071-B993-AA02918B6022}" sibTransId="{6C5921BB-DBB4-4C3F-81BC-ADF14821804D}"/>
    <dgm:cxn modelId="{AFDF000B-435B-41DA-BA14-2187F2C09E77}" srcId="{25CA034F-3EB4-4132-9B68-DC51CFB0E663}" destId="{AE323110-0187-43BD-AB78-C8929A6AC450}" srcOrd="0" destOrd="0" parTransId="{377C9D79-DF33-41FD-AD1D-E69C6D34643B}" sibTransId="{6C051789-E947-4BB6-BC5B-8D3B5FE53356}"/>
    <dgm:cxn modelId="{D3955812-C48C-4CFF-A86C-192DA34EEA57}" type="presOf" srcId="{87D8B1C0-8192-48B6-9727-366C712F8A7D}" destId="{9DED2D6E-9C5D-4197-839D-569F30BEADF2}" srcOrd="0" destOrd="0" presId="urn:microsoft.com/office/officeart/2005/8/layout/vList5"/>
    <dgm:cxn modelId="{DFF8A816-F792-4CF9-BB0F-28EF5A651C39}" srcId="{87D8B1C0-8192-48B6-9727-366C712F8A7D}" destId="{5716A81C-96C0-4DE3-8E96-5E7972D26561}" srcOrd="1" destOrd="0" parTransId="{D726D346-6F02-4AEE-AA16-0BAA115D1987}" sibTransId="{F648DE18-A57F-4BAA-B7D5-40003889603D}"/>
    <dgm:cxn modelId="{8A903F21-CEBE-40A2-BA7F-81C623E640A2}" type="presOf" srcId="{C251887C-1BFB-4C67-890C-05EF3041EDA3}" destId="{0C697DBD-2A88-43E6-8116-B7002D7E33B5}" srcOrd="0" destOrd="0" presId="urn:microsoft.com/office/officeart/2005/8/layout/vList5"/>
    <dgm:cxn modelId="{9EFAEE28-4CF2-4162-811F-658EDA23ADB5}" type="presOf" srcId="{AE323110-0187-43BD-AB78-C8929A6AC450}" destId="{D87CF9EA-6556-4CFA-8021-D660C7AB4D1D}" srcOrd="0" destOrd="0" presId="urn:microsoft.com/office/officeart/2005/8/layout/vList5"/>
    <dgm:cxn modelId="{A5751D2A-7D10-4ABF-A7D9-7D6EA7FBEDA2}" type="presOf" srcId="{4B478BAF-D3E4-4EDB-9136-B406C4A0ED3E}" destId="{EB470F97-76E4-4FCA-AE3C-0D7AA43A7C2A}" srcOrd="0" destOrd="0" presId="urn:microsoft.com/office/officeart/2005/8/layout/vList5"/>
    <dgm:cxn modelId="{6F653331-E171-4D61-8A3D-F6F8D5A80BBF}" type="presOf" srcId="{D7BCF19A-222E-4193-A9F0-6A7FC19DF28A}" destId="{0166BFA8-3CB6-4CF2-989F-D1B9AFD7F389}" srcOrd="0" destOrd="0" presId="urn:microsoft.com/office/officeart/2005/8/layout/vList5"/>
    <dgm:cxn modelId="{2C602837-A4CB-4B51-82F8-5C496D359D68}" srcId="{C03C4334-374D-4AD9-8F6D-15A9B310A450}" destId="{4B478BAF-D3E4-4EDB-9136-B406C4A0ED3E}" srcOrd="0" destOrd="0" parTransId="{EE4A1331-3838-4E6E-8076-A89D7DF7F7B5}" sibTransId="{C6D9263D-091B-4DAB-B2DE-ABA345B8CC42}"/>
    <dgm:cxn modelId="{B42B353F-9FAD-4D08-8CD1-069EFA56C79F}" srcId="{D7BCF19A-222E-4193-A9F0-6A7FC19DF28A}" destId="{C03C4334-374D-4AD9-8F6D-15A9B310A450}" srcOrd="2" destOrd="0" parTransId="{DAB488EA-AC24-4C5D-A2C9-2379704D0C1C}" sibTransId="{F9BE9C03-0E45-4EA8-9F54-4A3D320A97F3}"/>
    <dgm:cxn modelId="{7C29A55F-31D6-4EBE-A28E-9BB3FA915259}" srcId="{D7BCF19A-222E-4193-A9F0-6A7FC19DF28A}" destId="{87D8B1C0-8192-48B6-9727-366C712F8A7D}" srcOrd="0" destOrd="0" parTransId="{10BA1F07-5B91-4852-98B5-3F418DEEFFB4}" sibTransId="{19D03ED4-3956-4903-B177-366BD52491D0}"/>
    <dgm:cxn modelId="{ED17BC47-3E38-453F-81CB-AEB42D11373C}" type="presOf" srcId="{25CA034F-3EB4-4132-9B68-DC51CFB0E663}" destId="{49562E13-10EC-4CEF-B530-F48200486FAD}" srcOrd="0" destOrd="0" presId="urn:microsoft.com/office/officeart/2005/8/layout/vList5"/>
    <dgm:cxn modelId="{A77BF057-860A-44DA-969D-F2A95D20C608}" srcId="{D7BCF19A-222E-4193-A9F0-6A7FC19DF28A}" destId="{25CA034F-3EB4-4132-9B68-DC51CFB0E663}" srcOrd="1" destOrd="0" parTransId="{F317D5EC-72E6-4239-87D7-218374F8E624}" sibTransId="{7A2036A3-5409-40E1-BC85-DCF1211F9EEB}"/>
    <dgm:cxn modelId="{AD84AE9A-3D6A-4094-912B-65F8EFFD7E1B}" type="presOf" srcId="{C03C4334-374D-4AD9-8F6D-15A9B310A450}" destId="{6702978F-F61A-4278-B91F-DF5911CF841A}" srcOrd="0" destOrd="0" presId="urn:microsoft.com/office/officeart/2005/8/layout/vList5"/>
    <dgm:cxn modelId="{B05E7CA1-697E-4D03-85CD-986B878DC7CB}" type="presOf" srcId="{75E78C6B-089E-4796-91B6-BB0368F6A85E}" destId="{EB470F97-76E4-4FCA-AE3C-0D7AA43A7C2A}" srcOrd="0" destOrd="1" presId="urn:microsoft.com/office/officeart/2005/8/layout/vList5"/>
    <dgm:cxn modelId="{842DAECB-335E-4481-A1BE-3076D72906CA}" type="presOf" srcId="{A0AA383B-7696-4A39-9234-C98004FAB7C5}" destId="{D87CF9EA-6556-4CFA-8021-D660C7AB4D1D}" srcOrd="0" destOrd="1" presId="urn:microsoft.com/office/officeart/2005/8/layout/vList5"/>
    <dgm:cxn modelId="{B2DE29E3-6262-42B8-8D62-808D287F6B3B}" type="presOf" srcId="{5716A81C-96C0-4DE3-8E96-5E7972D26561}" destId="{0C697DBD-2A88-43E6-8116-B7002D7E33B5}" srcOrd="0" destOrd="1" presId="urn:microsoft.com/office/officeart/2005/8/layout/vList5"/>
    <dgm:cxn modelId="{7932D0EE-A835-4DC4-AB99-F095B4A5C805}" srcId="{25CA034F-3EB4-4132-9B68-DC51CFB0E663}" destId="{A0AA383B-7696-4A39-9234-C98004FAB7C5}" srcOrd="1" destOrd="0" parTransId="{692F9DF2-908A-43E5-AC5E-CF66C286495D}" sibTransId="{629A1D94-5E67-4036-9428-579958AEC3FA}"/>
    <dgm:cxn modelId="{03A212F4-E58A-4760-86E0-88BD559AB67C}" srcId="{C03C4334-374D-4AD9-8F6D-15A9B310A450}" destId="{75E78C6B-089E-4796-91B6-BB0368F6A85E}" srcOrd="1" destOrd="0" parTransId="{8DABCB20-F328-4C73-A407-B308D448E624}" sibTransId="{263966BB-48A1-45FB-8AAA-139D29389550}"/>
    <dgm:cxn modelId="{FC8783DB-5670-425B-921E-76120C562C4E}" type="presParOf" srcId="{0166BFA8-3CB6-4CF2-989F-D1B9AFD7F389}" destId="{88CC8D3B-B066-4918-84BD-368BE1F6D6D4}" srcOrd="0" destOrd="0" presId="urn:microsoft.com/office/officeart/2005/8/layout/vList5"/>
    <dgm:cxn modelId="{43105F30-8D4F-4BB9-B406-F8CD92A48843}" type="presParOf" srcId="{88CC8D3B-B066-4918-84BD-368BE1F6D6D4}" destId="{9DED2D6E-9C5D-4197-839D-569F30BEADF2}" srcOrd="0" destOrd="0" presId="urn:microsoft.com/office/officeart/2005/8/layout/vList5"/>
    <dgm:cxn modelId="{EF06B244-0175-4A60-B3EE-F71402DD56FF}" type="presParOf" srcId="{88CC8D3B-B066-4918-84BD-368BE1F6D6D4}" destId="{0C697DBD-2A88-43E6-8116-B7002D7E33B5}" srcOrd="1" destOrd="0" presId="urn:microsoft.com/office/officeart/2005/8/layout/vList5"/>
    <dgm:cxn modelId="{FD3E7716-D92C-496E-88E3-B14335A5BE4A}" type="presParOf" srcId="{0166BFA8-3CB6-4CF2-989F-D1B9AFD7F389}" destId="{466894DA-6A39-4B62-B539-ECB9D00900E2}" srcOrd="1" destOrd="0" presId="urn:microsoft.com/office/officeart/2005/8/layout/vList5"/>
    <dgm:cxn modelId="{3DAB934F-D49D-49E5-8892-B29127AEE803}" type="presParOf" srcId="{0166BFA8-3CB6-4CF2-989F-D1B9AFD7F389}" destId="{E55CEEBF-1697-4D6D-A17E-9A26ABCF76B1}" srcOrd="2" destOrd="0" presId="urn:microsoft.com/office/officeart/2005/8/layout/vList5"/>
    <dgm:cxn modelId="{59C967E0-CB3C-4E00-BBCB-5E90CFB742FA}" type="presParOf" srcId="{E55CEEBF-1697-4D6D-A17E-9A26ABCF76B1}" destId="{49562E13-10EC-4CEF-B530-F48200486FAD}" srcOrd="0" destOrd="0" presId="urn:microsoft.com/office/officeart/2005/8/layout/vList5"/>
    <dgm:cxn modelId="{968B1B6D-294A-43EF-86B9-E1E4FF3D5FFB}" type="presParOf" srcId="{E55CEEBF-1697-4D6D-A17E-9A26ABCF76B1}" destId="{D87CF9EA-6556-4CFA-8021-D660C7AB4D1D}" srcOrd="1" destOrd="0" presId="urn:microsoft.com/office/officeart/2005/8/layout/vList5"/>
    <dgm:cxn modelId="{16134ADE-B540-4957-A282-B66C7E9A4E59}" type="presParOf" srcId="{0166BFA8-3CB6-4CF2-989F-D1B9AFD7F389}" destId="{97E511E3-5F17-48A5-AFFC-1BB7AF140D1C}" srcOrd="3" destOrd="0" presId="urn:microsoft.com/office/officeart/2005/8/layout/vList5"/>
    <dgm:cxn modelId="{158D9CFD-9B5D-4005-B72A-3783FAAC6836}" type="presParOf" srcId="{0166BFA8-3CB6-4CF2-989F-D1B9AFD7F389}" destId="{EDD521FC-4DCB-4B36-A127-A1F97C573F78}" srcOrd="4" destOrd="0" presId="urn:microsoft.com/office/officeart/2005/8/layout/vList5"/>
    <dgm:cxn modelId="{26473AFF-3C4E-475D-851F-46E862319F71}" type="presParOf" srcId="{EDD521FC-4DCB-4B36-A127-A1F97C573F78}" destId="{6702978F-F61A-4278-B91F-DF5911CF841A}" srcOrd="0" destOrd="0" presId="urn:microsoft.com/office/officeart/2005/8/layout/vList5"/>
    <dgm:cxn modelId="{9F646425-65B9-459B-89F6-F2BE4ACB16A3}" type="presParOf" srcId="{EDD521FC-4DCB-4B36-A127-A1F97C573F78}" destId="{EB470F97-76E4-4FCA-AE3C-0D7AA43A7C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23DAA4-54F0-45E7-9E31-EAEA0A9E392B}" type="doc">
      <dgm:prSet loTypeId="urn:microsoft.com/office/officeart/2005/8/layout/default#1" loCatId="list" qsTypeId="urn:microsoft.com/office/officeart/2005/8/quickstyle/3d1" qsCatId="3D" csTypeId="urn:microsoft.com/office/officeart/2005/8/colors/accent0_3" csCatId="mainScheme" phldr="1"/>
      <dgm:spPr/>
      <dgm:t>
        <a:bodyPr/>
        <a:lstStyle/>
        <a:p>
          <a:endParaRPr lang="el-GR"/>
        </a:p>
      </dgm:t>
    </dgm:pt>
    <dgm:pt modelId="{25BB80CD-F092-44A9-8DEE-AFE2316D79A4}">
      <dgm:prSet phldrT="[Text]"/>
      <dgm:spPr/>
      <dgm:t>
        <a:bodyPr/>
        <a:lstStyle/>
        <a:p>
          <a:r>
            <a:rPr lang="el-GR" dirty="0"/>
            <a:t>Μελέτες απο την Σκανδιναβία με άμεση πράσβαση σε υψηλής ποιότητας ψυχολογικές και κοινωνικές παρεμβάσεις : μειοψηφία ασθενών με καλό προνοσηρό επίπεδο και οξεία έναρξη συμπτωμάτων μπορούν να εμφανίσουν ύφεση χωρίς φ.α</a:t>
          </a:r>
        </a:p>
      </dgm:t>
    </dgm:pt>
    <dgm:pt modelId="{1D6654AE-579A-4295-A892-3670E5683B10}" type="parTrans" cxnId="{A97C915F-D433-4BD2-943F-BE4B49109798}">
      <dgm:prSet/>
      <dgm:spPr/>
      <dgm:t>
        <a:bodyPr/>
        <a:lstStyle/>
        <a:p>
          <a:endParaRPr lang="el-GR"/>
        </a:p>
      </dgm:t>
    </dgm:pt>
    <dgm:pt modelId="{410DE0D1-430F-4AE8-9F3D-7656704B288B}" type="sibTrans" cxnId="{A97C915F-D433-4BD2-943F-BE4B49109798}">
      <dgm:prSet/>
      <dgm:spPr/>
      <dgm:t>
        <a:bodyPr/>
        <a:lstStyle/>
        <a:p>
          <a:endParaRPr lang="el-GR"/>
        </a:p>
      </dgm:t>
    </dgm:pt>
    <dgm:pt modelId="{94202F81-CCEA-4553-8179-434CE2E243EB}">
      <dgm:prSet phldrT="[Text]"/>
      <dgm:spPr/>
      <dgm:t>
        <a:bodyPr/>
        <a:lstStyle/>
        <a:p>
          <a:r>
            <a:rPr lang="el-GR" dirty="0"/>
            <a:t>Καλή πρόγνωση σε οξείας έναρξης μη συναισθηματικές ψυχώσεις σε εφήβους και νεαρούς ενήλικες με βραχεία χορήγηση αντιψυχωτικής αγωγής και ψυχοθεραπευτική υποστήριξη και τακτική παρακολούθηση.</a:t>
          </a:r>
        </a:p>
      </dgm:t>
    </dgm:pt>
    <dgm:pt modelId="{D6036A43-7EB3-4418-924F-76B3BBCA30E2}" type="parTrans" cxnId="{321676E5-ED5B-4FC9-BECC-009FF9BF349D}">
      <dgm:prSet/>
      <dgm:spPr/>
      <dgm:t>
        <a:bodyPr/>
        <a:lstStyle/>
        <a:p>
          <a:endParaRPr lang="el-GR"/>
        </a:p>
      </dgm:t>
    </dgm:pt>
    <dgm:pt modelId="{73C90688-471E-4386-80EE-F71185211E17}" type="sibTrans" cxnId="{321676E5-ED5B-4FC9-BECC-009FF9BF349D}">
      <dgm:prSet/>
      <dgm:spPr/>
      <dgm:t>
        <a:bodyPr/>
        <a:lstStyle/>
        <a:p>
          <a:endParaRPr lang="el-GR"/>
        </a:p>
      </dgm:t>
    </dgm:pt>
    <dgm:pt modelId="{BBB0F23B-637F-40F6-99D9-7C83C879B5C0}">
      <dgm:prSet phldrT="[Text]"/>
      <dgm:spPr/>
      <dgm:t>
        <a:bodyPr/>
        <a:lstStyle/>
        <a:p>
          <a:r>
            <a:rPr lang="el-GR" dirty="0"/>
            <a:t>Η πλειοψηφία των υπολοίπων ασθενών: αντιψυχωτική φ.α με έναρξη απο χαμηλές δόσεις και αύξηση στην ελάχιστη αποτελεσματική δόση</a:t>
          </a:r>
          <a:endParaRPr lang="en-US" dirty="0"/>
        </a:p>
        <a:p>
          <a:r>
            <a:rPr lang="el-GR" dirty="0"/>
            <a:t> Συνήθως απαιτούν χαμηλές δόσεις αντιψυχωτικών.</a:t>
          </a:r>
        </a:p>
      </dgm:t>
    </dgm:pt>
    <dgm:pt modelId="{76133886-517A-4B18-A497-EA35F2A96C5E}" type="parTrans" cxnId="{35FBA7EF-B434-4EF9-86B0-E3B97BCD23C2}">
      <dgm:prSet/>
      <dgm:spPr/>
      <dgm:t>
        <a:bodyPr/>
        <a:lstStyle/>
        <a:p>
          <a:endParaRPr lang="el-GR"/>
        </a:p>
      </dgm:t>
    </dgm:pt>
    <dgm:pt modelId="{53CD4C44-22CE-49D3-8C60-9A4D6F1824F3}" type="sibTrans" cxnId="{35FBA7EF-B434-4EF9-86B0-E3B97BCD23C2}">
      <dgm:prSet/>
      <dgm:spPr/>
      <dgm:t>
        <a:bodyPr/>
        <a:lstStyle/>
        <a:p>
          <a:endParaRPr lang="el-GR"/>
        </a:p>
      </dgm:t>
    </dgm:pt>
    <dgm:pt modelId="{3981E86F-2AFA-42C5-AAA0-098B1C32F809}">
      <dgm:prSet phldrT="[Text]"/>
      <dgm:spPr/>
      <dgm:t>
        <a:bodyPr/>
        <a:lstStyle/>
        <a:p>
          <a:r>
            <a:rPr lang="el-GR" dirty="0"/>
            <a:t>Συνέχιση φ. αγωγής για 1 έτος με εξαίρεση ουσιοεπαγώμενες ψυχώσεις και ασθενείς με + προγνωστικούς παράγοντες</a:t>
          </a:r>
        </a:p>
      </dgm:t>
    </dgm:pt>
    <dgm:pt modelId="{8716DB4D-9688-4BEB-8701-6A5691E610FB}" type="parTrans" cxnId="{55AB6D0E-352D-48A3-8ECE-C766CD463E14}">
      <dgm:prSet/>
      <dgm:spPr/>
      <dgm:t>
        <a:bodyPr/>
        <a:lstStyle/>
        <a:p>
          <a:endParaRPr lang="el-GR"/>
        </a:p>
      </dgm:t>
    </dgm:pt>
    <dgm:pt modelId="{8C5C20A6-EA9D-4C6D-BAB0-335EB16BF58D}" type="sibTrans" cxnId="{55AB6D0E-352D-48A3-8ECE-C766CD463E14}">
      <dgm:prSet/>
      <dgm:spPr/>
      <dgm:t>
        <a:bodyPr/>
        <a:lstStyle/>
        <a:p>
          <a:endParaRPr lang="el-GR"/>
        </a:p>
      </dgm:t>
    </dgm:pt>
    <dgm:pt modelId="{0AA66F93-84EC-4F8F-859B-58B68C0E5AE8}">
      <dgm:prSet phldrT="[Text]"/>
      <dgm:spPr/>
      <dgm:t>
        <a:bodyPr/>
        <a:lstStyle/>
        <a:p>
          <a:r>
            <a:rPr lang="el-GR" dirty="0"/>
            <a:t>Οι ψυχίατροι να είναι εκπαιδευμένοι στη διαχείριση ασθενών που δεν επιθυμούν να λάβουν αντιψυχωτικά με άλλους τρόπους και στην προαγωγή ψυχολογικών παρεμβάσεων.</a:t>
          </a:r>
        </a:p>
      </dgm:t>
    </dgm:pt>
    <dgm:pt modelId="{FB88FDF4-5F85-4B66-A2A9-36C77ACD6B37}" type="parTrans" cxnId="{5023649A-3BB3-4C7A-95DA-1ADB1E226F19}">
      <dgm:prSet/>
      <dgm:spPr/>
      <dgm:t>
        <a:bodyPr/>
        <a:lstStyle/>
        <a:p>
          <a:endParaRPr lang="el-GR"/>
        </a:p>
      </dgm:t>
    </dgm:pt>
    <dgm:pt modelId="{A2359D3B-D871-4132-8012-4ABDB12A84E2}" type="sibTrans" cxnId="{5023649A-3BB3-4C7A-95DA-1ADB1E226F19}">
      <dgm:prSet/>
      <dgm:spPr/>
      <dgm:t>
        <a:bodyPr/>
        <a:lstStyle/>
        <a:p>
          <a:endParaRPr lang="el-GR"/>
        </a:p>
      </dgm:t>
    </dgm:pt>
    <dgm:pt modelId="{7E60B379-8619-4706-A7E0-8842F66208ED}" type="pres">
      <dgm:prSet presAssocID="{0523DAA4-54F0-45E7-9E31-EAEA0A9E392B}" presName="diagram" presStyleCnt="0">
        <dgm:presLayoutVars>
          <dgm:dir/>
          <dgm:resizeHandles val="exact"/>
        </dgm:presLayoutVars>
      </dgm:prSet>
      <dgm:spPr/>
    </dgm:pt>
    <dgm:pt modelId="{48DFEA95-4C51-4B23-8719-D6B8BCAA0F8D}" type="pres">
      <dgm:prSet presAssocID="{25BB80CD-F092-44A9-8DEE-AFE2316D79A4}" presName="node" presStyleLbl="node1" presStyleIdx="0" presStyleCnt="5">
        <dgm:presLayoutVars>
          <dgm:bulletEnabled val="1"/>
        </dgm:presLayoutVars>
      </dgm:prSet>
      <dgm:spPr/>
    </dgm:pt>
    <dgm:pt modelId="{E8EED33B-3B33-4D1C-B09B-F4DFE80526EA}" type="pres">
      <dgm:prSet presAssocID="{410DE0D1-430F-4AE8-9F3D-7656704B288B}" presName="sibTrans" presStyleCnt="0"/>
      <dgm:spPr/>
    </dgm:pt>
    <dgm:pt modelId="{B239B856-6D02-4E6A-8BB2-0F7248CBB84C}" type="pres">
      <dgm:prSet presAssocID="{94202F81-CCEA-4553-8179-434CE2E243EB}" presName="node" presStyleLbl="node1" presStyleIdx="1" presStyleCnt="5">
        <dgm:presLayoutVars>
          <dgm:bulletEnabled val="1"/>
        </dgm:presLayoutVars>
      </dgm:prSet>
      <dgm:spPr/>
    </dgm:pt>
    <dgm:pt modelId="{1A5A9CC8-94AE-4ED4-AA34-6BC97AEDB6CA}" type="pres">
      <dgm:prSet presAssocID="{73C90688-471E-4386-80EE-F71185211E17}" presName="sibTrans" presStyleCnt="0"/>
      <dgm:spPr/>
    </dgm:pt>
    <dgm:pt modelId="{4EBC5E4E-F993-4409-95DE-31E29DC853F2}" type="pres">
      <dgm:prSet presAssocID="{BBB0F23B-637F-40F6-99D9-7C83C879B5C0}" presName="node" presStyleLbl="node1" presStyleIdx="2" presStyleCnt="5">
        <dgm:presLayoutVars>
          <dgm:bulletEnabled val="1"/>
        </dgm:presLayoutVars>
      </dgm:prSet>
      <dgm:spPr/>
    </dgm:pt>
    <dgm:pt modelId="{717D83A2-0454-4895-AF43-91D25BB1F23E}" type="pres">
      <dgm:prSet presAssocID="{53CD4C44-22CE-49D3-8C60-9A4D6F1824F3}" presName="sibTrans" presStyleCnt="0"/>
      <dgm:spPr/>
    </dgm:pt>
    <dgm:pt modelId="{B31B4273-5A9F-4ED5-A1C8-4A9A65A45DD4}" type="pres">
      <dgm:prSet presAssocID="{3981E86F-2AFA-42C5-AAA0-098B1C32F809}" presName="node" presStyleLbl="node1" presStyleIdx="3" presStyleCnt="5">
        <dgm:presLayoutVars>
          <dgm:bulletEnabled val="1"/>
        </dgm:presLayoutVars>
      </dgm:prSet>
      <dgm:spPr/>
    </dgm:pt>
    <dgm:pt modelId="{B690A525-41CB-472F-AF0A-048BF4667706}" type="pres">
      <dgm:prSet presAssocID="{8C5C20A6-EA9D-4C6D-BAB0-335EB16BF58D}" presName="sibTrans" presStyleCnt="0"/>
      <dgm:spPr/>
    </dgm:pt>
    <dgm:pt modelId="{39D7CD08-665E-43A3-977B-3BB0607D36B4}" type="pres">
      <dgm:prSet presAssocID="{0AA66F93-84EC-4F8F-859B-58B68C0E5AE8}" presName="node" presStyleLbl="node1" presStyleIdx="4" presStyleCnt="5">
        <dgm:presLayoutVars>
          <dgm:bulletEnabled val="1"/>
        </dgm:presLayoutVars>
      </dgm:prSet>
      <dgm:spPr/>
    </dgm:pt>
  </dgm:ptLst>
  <dgm:cxnLst>
    <dgm:cxn modelId="{55AB6D0E-352D-48A3-8ECE-C766CD463E14}" srcId="{0523DAA4-54F0-45E7-9E31-EAEA0A9E392B}" destId="{3981E86F-2AFA-42C5-AAA0-098B1C32F809}" srcOrd="3" destOrd="0" parTransId="{8716DB4D-9688-4BEB-8701-6A5691E610FB}" sibTransId="{8C5C20A6-EA9D-4C6D-BAB0-335EB16BF58D}"/>
    <dgm:cxn modelId="{011ABE39-6D0B-4FC2-AF0C-B7BA73E53EDC}" type="presOf" srcId="{25BB80CD-F092-44A9-8DEE-AFE2316D79A4}" destId="{48DFEA95-4C51-4B23-8719-D6B8BCAA0F8D}" srcOrd="0" destOrd="0" presId="urn:microsoft.com/office/officeart/2005/8/layout/default#1"/>
    <dgm:cxn modelId="{A97C915F-D433-4BD2-943F-BE4B49109798}" srcId="{0523DAA4-54F0-45E7-9E31-EAEA0A9E392B}" destId="{25BB80CD-F092-44A9-8DEE-AFE2316D79A4}" srcOrd="0" destOrd="0" parTransId="{1D6654AE-579A-4295-A892-3670E5683B10}" sibTransId="{410DE0D1-430F-4AE8-9F3D-7656704B288B}"/>
    <dgm:cxn modelId="{A7D3C172-A093-4D11-AE8E-082670DB8518}" type="presOf" srcId="{BBB0F23B-637F-40F6-99D9-7C83C879B5C0}" destId="{4EBC5E4E-F993-4409-95DE-31E29DC853F2}" srcOrd="0" destOrd="0" presId="urn:microsoft.com/office/officeart/2005/8/layout/default#1"/>
    <dgm:cxn modelId="{CF8B4D74-B300-498B-B4EB-ADFC3F162980}" type="presOf" srcId="{0523DAA4-54F0-45E7-9E31-EAEA0A9E392B}" destId="{7E60B379-8619-4706-A7E0-8842F66208ED}" srcOrd="0" destOrd="0" presId="urn:microsoft.com/office/officeart/2005/8/layout/default#1"/>
    <dgm:cxn modelId="{5023649A-3BB3-4C7A-95DA-1ADB1E226F19}" srcId="{0523DAA4-54F0-45E7-9E31-EAEA0A9E392B}" destId="{0AA66F93-84EC-4F8F-859B-58B68C0E5AE8}" srcOrd="4" destOrd="0" parTransId="{FB88FDF4-5F85-4B66-A2A9-36C77ACD6B37}" sibTransId="{A2359D3B-D871-4132-8012-4ABDB12A84E2}"/>
    <dgm:cxn modelId="{62659FC6-550F-485D-823E-DCA839A5DAAC}" type="presOf" srcId="{3981E86F-2AFA-42C5-AAA0-098B1C32F809}" destId="{B31B4273-5A9F-4ED5-A1C8-4A9A65A45DD4}" srcOrd="0" destOrd="0" presId="urn:microsoft.com/office/officeart/2005/8/layout/default#1"/>
    <dgm:cxn modelId="{321676E5-ED5B-4FC9-BECC-009FF9BF349D}" srcId="{0523DAA4-54F0-45E7-9E31-EAEA0A9E392B}" destId="{94202F81-CCEA-4553-8179-434CE2E243EB}" srcOrd="1" destOrd="0" parTransId="{D6036A43-7EB3-4418-924F-76B3BBCA30E2}" sibTransId="{73C90688-471E-4386-80EE-F71185211E17}"/>
    <dgm:cxn modelId="{41E743EE-372D-40DA-B515-7E4F3DEB94A6}" type="presOf" srcId="{94202F81-CCEA-4553-8179-434CE2E243EB}" destId="{B239B856-6D02-4E6A-8BB2-0F7248CBB84C}" srcOrd="0" destOrd="0" presId="urn:microsoft.com/office/officeart/2005/8/layout/default#1"/>
    <dgm:cxn modelId="{D7596CEE-3A43-4CC8-85F9-A3300FD21A4C}" type="presOf" srcId="{0AA66F93-84EC-4F8F-859B-58B68C0E5AE8}" destId="{39D7CD08-665E-43A3-977B-3BB0607D36B4}" srcOrd="0" destOrd="0" presId="urn:microsoft.com/office/officeart/2005/8/layout/default#1"/>
    <dgm:cxn modelId="{35FBA7EF-B434-4EF9-86B0-E3B97BCD23C2}" srcId="{0523DAA4-54F0-45E7-9E31-EAEA0A9E392B}" destId="{BBB0F23B-637F-40F6-99D9-7C83C879B5C0}" srcOrd="2" destOrd="0" parTransId="{76133886-517A-4B18-A497-EA35F2A96C5E}" sibTransId="{53CD4C44-22CE-49D3-8C60-9A4D6F1824F3}"/>
    <dgm:cxn modelId="{0665833B-B6E6-4460-8BF3-83158D15AFBC}" type="presParOf" srcId="{7E60B379-8619-4706-A7E0-8842F66208ED}" destId="{48DFEA95-4C51-4B23-8719-D6B8BCAA0F8D}" srcOrd="0" destOrd="0" presId="urn:microsoft.com/office/officeart/2005/8/layout/default#1"/>
    <dgm:cxn modelId="{F8B4B65A-CA26-4DE5-A541-EFCAEE93B617}" type="presParOf" srcId="{7E60B379-8619-4706-A7E0-8842F66208ED}" destId="{E8EED33B-3B33-4D1C-B09B-F4DFE80526EA}" srcOrd="1" destOrd="0" presId="urn:microsoft.com/office/officeart/2005/8/layout/default#1"/>
    <dgm:cxn modelId="{1BE38883-8150-4092-9382-8D8181F04BFE}" type="presParOf" srcId="{7E60B379-8619-4706-A7E0-8842F66208ED}" destId="{B239B856-6D02-4E6A-8BB2-0F7248CBB84C}" srcOrd="2" destOrd="0" presId="urn:microsoft.com/office/officeart/2005/8/layout/default#1"/>
    <dgm:cxn modelId="{E9FD5D7C-AE36-4596-B3F2-CECA22C6FAB7}" type="presParOf" srcId="{7E60B379-8619-4706-A7E0-8842F66208ED}" destId="{1A5A9CC8-94AE-4ED4-AA34-6BC97AEDB6CA}" srcOrd="3" destOrd="0" presId="urn:microsoft.com/office/officeart/2005/8/layout/default#1"/>
    <dgm:cxn modelId="{FEE8214D-B605-4AD5-B443-AF7F76925410}" type="presParOf" srcId="{7E60B379-8619-4706-A7E0-8842F66208ED}" destId="{4EBC5E4E-F993-4409-95DE-31E29DC853F2}" srcOrd="4" destOrd="0" presId="urn:microsoft.com/office/officeart/2005/8/layout/default#1"/>
    <dgm:cxn modelId="{33816EEB-A4F7-4B3F-B949-91D8740D4275}" type="presParOf" srcId="{7E60B379-8619-4706-A7E0-8842F66208ED}" destId="{717D83A2-0454-4895-AF43-91D25BB1F23E}" srcOrd="5" destOrd="0" presId="urn:microsoft.com/office/officeart/2005/8/layout/default#1"/>
    <dgm:cxn modelId="{2AECCD60-8324-44EF-8C7F-036E38D9AEA4}" type="presParOf" srcId="{7E60B379-8619-4706-A7E0-8842F66208ED}" destId="{B31B4273-5A9F-4ED5-A1C8-4A9A65A45DD4}" srcOrd="6" destOrd="0" presId="urn:microsoft.com/office/officeart/2005/8/layout/default#1"/>
    <dgm:cxn modelId="{CFDF4265-DDA9-44ED-9FF0-7ABD1A7A494D}" type="presParOf" srcId="{7E60B379-8619-4706-A7E0-8842F66208ED}" destId="{B690A525-41CB-472F-AF0A-048BF4667706}" srcOrd="7" destOrd="0" presId="urn:microsoft.com/office/officeart/2005/8/layout/default#1"/>
    <dgm:cxn modelId="{9114D572-BDF1-4F42-A70B-FDAD86A183BB}" type="presParOf" srcId="{7E60B379-8619-4706-A7E0-8842F66208ED}" destId="{39D7CD08-665E-43A3-977B-3BB0607D36B4}"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898EE-FF4E-4703-B750-FA65BC1F09F7}" type="doc">
      <dgm:prSet loTypeId="urn:microsoft.com/office/officeart/2005/8/layout/matrix1" loCatId="matrix" qsTypeId="urn:microsoft.com/office/officeart/2005/8/quickstyle/3d2#1" qsCatId="3D" csTypeId="urn:microsoft.com/office/officeart/2005/8/colors/accent1_2" csCatId="accent1" phldr="1"/>
      <dgm:spPr/>
      <dgm:t>
        <a:bodyPr/>
        <a:lstStyle/>
        <a:p>
          <a:endParaRPr lang="el-GR"/>
        </a:p>
      </dgm:t>
    </dgm:pt>
    <dgm:pt modelId="{A41C5F64-4495-4712-BA48-13E9E2A2061B}">
      <dgm:prSet phldrT="[Text]"/>
      <dgm:spPr/>
      <dgm:t>
        <a:bodyPr/>
        <a:lstStyle/>
        <a:p>
          <a:r>
            <a:rPr lang="el-GR" dirty="0"/>
            <a:t>ΚΛΙΝΙΚΑ ΖΗΤΗΜΑΤΑ ΚΑΤΑ ΤΟ 1</a:t>
          </a:r>
          <a:r>
            <a:rPr lang="el-GR" baseline="30000" dirty="0"/>
            <a:t>Ο</a:t>
          </a:r>
          <a:r>
            <a:rPr lang="el-GR" dirty="0"/>
            <a:t> ΕΠΕΙΣΟΔΙΟ</a:t>
          </a:r>
        </a:p>
      </dgm:t>
    </dgm:pt>
    <dgm:pt modelId="{6F80BB22-3A74-48A7-A9B5-1BD92656F5A7}" type="parTrans" cxnId="{77D97EA9-DA6A-43DA-83F2-2B8E54B1A113}">
      <dgm:prSet/>
      <dgm:spPr/>
      <dgm:t>
        <a:bodyPr/>
        <a:lstStyle/>
        <a:p>
          <a:endParaRPr lang="el-GR"/>
        </a:p>
      </dgm:t>
    </dgm:pt>
    <dgm:pt modelId="{0E630FEE-FCCD-4C04-8998-111FA0D037DD}" type="sibTrans" cxnId="{77D97EA9-DA6A-43DA-83F2-2B8E54B1A113}">
      <dgm:prSet/>
      <dgm:spPr/>
      <dgm:t>
        <a:bodyPr/>
        <a:lstStyle/>
        <a:p>
          <a:endParaRPr lang="el-GR"/>
        </a:p>
      </dgm:t>
    </dgm:pt>
    <dgm:pt modelId="{E8EB726A-467F-4617-A268-7EF2AE2DD818}">
      <dgm:prSet phldrT="[Text]"/>
      <dgm:spPr>
        <a:solidFill>
          <a:schemeClr val="tx2"/>
        </a:solidFill>
      </dgm:spPr>
      <dgm:t>
        <a:bodyPr/>
        <a:lstStyle/>
        <a:p>
          <a:r>
            <a:rPr lang="el-GR" dirty="0"/>
            <a:t>Όλα τα αντιψυχωτικά εξίσου αποτελεσματικά στα θετικά συμπτώματα του 1</a:t>
          </a:r>
          <a:r>
            <a:rPr lang="el-GR" baseline="30000" dirty="0"/>
            <a:t>ου</a:t>
          </a:r>
          <a:r>
            <a:rPr lang="el-GR" dirty="0"/>
            <a:t> επεισοδίου. (όλες οι </a:t>
          </a:r>
          <a:r>
            <a:rPr lang="en-US" dirty="0"/>
            <a:t>CPGs</a:t>
          </a:r>
          <a:r>
            <a:rPr lang="el-GR" dirty="0"/>
            <a:t>)</a:t>
          </a:r>
        </a:p>
        <a:p>
          <a:r>
            <a:rPr lang="el-GR" dirty="0"/>
            <a:t>Το πλέον σημαντικό κριτήριο επιλογής : το προφίλ παρενεργειών. (όλες)</a:t>
          </a:r>
        </a:p>
      </dgm:t>
    </dgm:pt>
    <dgm:pt modelId="{955F765D-BC87-4B12-B37E-BA06E6A9E89D}" type="parTrans" cxnId="{C6680A61-1394-4728-B45F-3B1E5324FE83}">
      <dgm:prSet/>
      <dgm:spPr/>
      <dgm:t>
        <a:bodyPr/>
        <a:lstStyle/>
        <a:p>
          <a:endParaRPr lang="el-GR"/>
        </a:p>
      </dgm:t>
    </dgm:pt>
    <dgm:pt modelId="{3F34FD3A-BAB7-4A09-BBD5-A6ED53F0AC71}" type="sibTrans" cxnId="{C6680A61-1394-4728-B45F-3B1E5324FE83}">
      <dgm:prSet/>
      <dgm:spPr/>
      <dgm:t>
        <a:bodyPr/>
        <a:lstStyle/>
        <a:p>
          <a:endParaRPr lang="el-GR"/>
        </a:p>
      </dgm:t>
    </dgm:pt>
    <dgm:pt modelId="{01B423E7-0DDC-4C59-BA37-6ECCA86819AE}">
      <dgm:prSet phldrT="[Text]"/>
      <dgm:spPr/>
      <dgm:t>
        <a:bodyPr/>
        <a:lstStyle/>
        <a:p>
          <a:r>
            <a:rPr lang="el-GR" dirty="0"/>
            <a:t>Ισπανία και RΑΝ</a:t>
          </a:r>
          <a:r>
            <a:rPr lang="en-US" dirty="0"/>
            <a:t>ZCP</a:t>
          </a:r>
          <a:r>
            <a:rPr lang="el-GR" dirty="0"/>
            <a:t> : σύσταση για περίοδο αξιολόγησης χωρίς αντιψυχωτικά (ΒΖΔ για αγχόλυση)</a:t>
          </a:r>
        </a:p>
        <a:p>
          <a:r>
            <a:rPr lang="el-GR" dirty="0"/>
            <a:t> Χρόνος αξιολόγησης αποτελεσματικότητας αντιψυχωτικού : 4 εβδομάδες. Κάποιες </a:t>
          </a:r>
          <a:r>
            <a:rPr lang="en-US" dirty="0"/>
            <a:t>CPGs </a:t>
          </a:r>
          <a:r>
            <a:rPr lang="el-GR" dirty="0"/>
            <a:t> προτείνουν μικρότερη περίοδο δοκιμής (μέγιστο όφελος ορατό τις πρώτες 2 εβδομάδες)</a:t>
          </a:r>
        </a:p>
        <a:p>
          <a:r>
            <a:rPr lang="el-GR" dirty="0"/>
            <a:t>Συμφωνία ως προς ελάχιστη αποτελεσματική δόση με εξαίρεση την κουετιαπίνη (δόση ανάλογη με υποτροπή - </a:t>
          </a:r>
          <a:r>
            <a:rPr lang="en-US" dirty="0"/>
            <a:t>PORT</a:t>
          </a:r>
          <a:r>
            <a:rPr lang="el-GR" dirty="0"/>
            <a:t>) </a:t>
          </a:r>
        </a:p>
      </dgm:t>
    </dgm:pt>
    <dgm:pt modelId="{EC97F8BB-AA91-4B1F-B497-C6BF52A399D6}" type="parTrans" cxnId="{7EC20DBD-F722-445F-9DB7-95E176186428}">
      <dgm:prSet/>
      <dgm:spPr/>
      <dgm:t>
        <a:bodyPr/>
        <a:lstStyle/>
        <a:p>
          <a:endParaRPr lang="el-GR"/>
        </a:p>
      </dgm:t>
    </dgm:pt>
    <dgm:pt modelId="{9A6A292B-0F1D-43B9-9250-4C328B4A13B1}" type="sibTrans" cxnId="{7EC20DBD-F722-445F-9DB7-95E176186428}">
      <dgm:prSet/>
      <dgm:spPr/>
      <dgm:t>
        <a:bodyPr/>
        <a:lstStyle/>
        <a:p>
          <a:endParaRPr lang="el-GR"/>
        </a:p>
      </dgm:t>
    </dgm:pt>
    <dgm:pt modelId="{75308449-C1AF-4B45-9372-1C64B7B65F51}">
      <dgm:prSet phldrT="[Text]"/>
      <dgm:spPr>
        <a:solidFill>
          <a:schemeClr val="tx2"/>
        </a:solidFill>
      </dgm:spPr>
      <dgm:t>
        <a:bodyPr/>
        <a:lstStyle/>
        <a:p>
          <a:r>
            <a:rPr lang="el-GR" dirty="0"/>
            <a:t>Αγωγή απο το στόμα : ΙΜ σε κακή συμμόρφωση ή ασθενείς που εκφράζουν προτίμηση.  Πρώιμη ανίχνευση πλημμελούς συμμόρφωσης, μείωση υποτροπών και βελτίωση λειτουργικότητας.</a:t>
          </a:r>
        </a:p>
        <a:p>
          <a:r>
            <a:rPr lang="el-GR" dirty="0"/>
            <a:t>Μονοθεραπεία. Αναγνώριση οτι ο συνδυασμός χρήσιμος κατά περίπτωση (ενισχυση κλοζαπίνης)</a:t>
          </a:r>
        </a:p>
      </dgm:t>
    </dgm:pt>
    <dgm:pt modelId="{A0A220C5-BEBB-4297-A81A-E966C8746D46}" type="parTrans" cxnId="{37339C61-2EFE-4214-A9E8-3CB7C3880DBD}">
      <dgm:prSet/>
      <dgm:spPr/>
      <dgm:t>
        <a:bodyPr/>
        <a:lstStyle/>
        <a:p>
          <a:endParaRPr lang="el-GR"/>
        </a:p>
      </dgm:t>
    </dgm:pt>
    <dgm:pt modelId="{A1EF7653-F523-4A21-8F1B-43BD686DE05B}" type="sibTrans" cxnId="{37339C61-2EFE-4214-A9E8-3CB7C3880DBD}">
      <dgm:prSet/>
      <dgm:spPr/>
      <dgm:t>
        <a:bodyPr/>
        <a:lstStyle/>
        <a:p>
          <a:endParaRPr lang="el-GR"/>
        </a:p>
      </dgm:t>
    </dgm:pt>
    <dgm:pt modelId="{7E8FE1C4-D049-47C9-A44E-083A9401F6C4}">
      <dgm:prSet phldrT="[Text]"/>
      <dgm:spPr/>
      <dgm:t>
        <a:bodyPr/>
        <a:lstStyle/>
        <a:p>
          <a:r>
            <a:rPr lang="el-GR" dirty="0"/>
            <a:t>5 </a:t>
          </a:r>
          <a:r>
            <a:rPr lang="en-US" dirty="0"/>
            <a:t>CPGs</a:t>
          </a:r>
          <a:r>
            <a:rPr lang="el-GR" dirty="0"/>
            <a:t> συνιστούν 2</a:t>
          </a:r>
          <a:r>
            <a:rPr lang="el-GR" baseline="30000" dirty="0"/>
            <a:t>ης</a:t>
          </a:r>
          <a:r>
            <a:rPr lang="el-GR" dirty="0"/>
            <a:t> γενιάς αντιψυχωτικά (καλύτερο προφίλ παρενεργειών)</a:t>
          </a:r>
        </a:p>
        <a:p>
          <a:r>
            <a:rPr lang="el-GR" dirty="0"/>
            <a:t>Ολανζαπίνη εξαιρείται  απο 3 (PORT, Harvard, RANZCP) λόγω μεταβολικού προφίλ </a:t>
          </a:r>
        </a:p>
        <a:p>
          <a:r>
            <a:rPr lang="en-US" dirty="0"/>
            <a:t>Harvard </a:t>
          </a:r>
          <a:r>
            <a:rPr lang="el-GR" dirty="0"/>
            <a:t>εξαιρεί την κουετιαπίνη λόγω πτωχών ενδείξεων ως προς διατήρηση της ύφεσης. </a:t>
          </a:r>
        </a:p>
        <a:p>
          <a:r>
            <a:rPr lang="el-GR" dirty="0"/>
            <a:t>Δεν έχουν ελεγχθεί όλα τα αντιψυχωτικά : μόνο η αλοπεριδόλη απο 1</a:t>
          </a:r>
          <a:r>
            <a:rPr lang="el-GR" baseline="30000" dirty="0"/>
            <a:t>ης</a:t>
          </a:r>
          <a:r>
            <a:rPr lang="el-GR" dirty="0"/>
            <a:t> γενιάς σε κλινικές μελέτες.</a:t>
          </a:r>
        </a:p>
      </dgm:t>
    </dgm:pt>
    <dgm:pt modelId="{DECBF465-DCAF-4CCE-B064-3B6FD8AB439B}" type="sibTrans" cxnId="{C1D3DD00-BF84-4A59-A492-99DD5396F464}">
      <dgm:prSet/>
      <dgm:spPr/>
      <dgm:t>
        <a:bodyPr/>
        <a:lstStyle/>
        <a:p>
          <a:endParaRPr lang="el-GR"/>
        </a:p>
      </dgm:t>
    </dgm:pt>
    <dgm:pt modelId="{B70A8FC1-9DC4-44EB-BA57-31F4B21CDFEE}" type="parTrans" cxnId="{C1D3DD00-BF84-4A59-A492-99DD5396F464}">
      <dgm:prSet/>
      <dgm:spPr/>
      <dgm:t>
        <a:bodyPr/>
        <a:lstStyle/>
        <a:p>
          <a:endParaRPr lang="el-GR"/>
        </a:p>
      </dgm:t>
    </dgm:pt>
    <dgm:pt modelId="{964E82F2-D56F-471C-9A61-F3BC6CFF3F31}" type="pres">
      <dgm:prSet presAssocID="{009898EE-FF4E-4703-B750-FA65BC1F09F7}" presName="diagram" presStyleCnt="0">
        <dgm:presLayoutVars>
          <dgm:chMax val="1"/>
          <dgm:dir/>
          <dgm:animLvl val="ctr"/>
          <dgm:resizeHandles val="exact"/>
        </dgm:presLayoutVars>
      </dgm:prSet>
      <dgm:spPr/>
    </dgm:pt>
    <dgm:pt modelId="{647D75FC-6EB0-48D4-905B-86334879252A}" type="pres">
      <dgm:prSet presAssocID="{009898EE-FF4E-4703-B750-FA65BC1F09F7}" presName="matrix" presStyleCnt="0"/>
      <dgm:spPr/>
    </dgm:pt>
    <dgm:pt modelId="{24085249-8934-4286-95CB-CF13429F1FD7}" type="pres">
      <dgm:prSet presAssocID="{009898EE-FF4E-4703-B750-FA65BC1F09F7}" presName="tile1" presStyleLbl="node1" presStyleIdx="0" presStyleCnt="4"/>
      <dgm:spPr/>
    </dgm:pt>
    <dgm:pt modelId="{C23D7604-30DF-47A6-8532-DDCCFD9C0ED3}" type="pres">
      <dgm:prSet presAssocID="{009898EE-FF4E-4703-B750-FA65BC1F09F7}" presName="tile1text" presStyleLbl="node1" presStyleIdx="0" presStyleCnt="4">
        <dgm:presLayoutVars>
          <dgm:chMax val="0"/>
          <dgm:chPref val="0"/>
          <dgm:bulletEnabled val="1"/>
        </dgm:presLayoutVars>
      </dgm:prSet>
      <dgm:spPr/>
    </dgm:pt>
    <dgm:pt modelId="{3BBED1C7-4653-4BB1-86FA-D72F682D17B8}" type="pres">
      <dgm:prSet presAssocID="{009898EE-FF4E-4703-B750-FA65BC1F09F7}" presName="tile2" presStyleLbl="node1" presStyleIdx="1" presStyleCnt="4"/>
      <dgm:spPr/>
    </dgm:pt>
    <dgm:pt modelId="{FB799115-1A5F-4121-8A23-04FAB54B2FB6}" type="pres">
      <dgm:prSet presAssocID="{009898EE-FF4E-4703-B750-FA65BC1F09F7}" presName="tile2text" presStyleLbl="node1" presStyleIdx="1" presStyleCnt="4">
        <dgm:presLayoutVars>
          <dgm:chMax val="0"/>
          <dgm:chPref val="0"/>
          <dgm:bulletEnabled val="1"/>
        </dgm:presLayoutVars>
      </dgm:prSet>
      <dgm:spPr/>
    </dgm:pt>
    <dgm:pt modelId="{9B6E5DFC-0568-4192-B3EF-B4C594F118F8}" type="pres">
      <dgm:prSet presAssocID="{009898EE-FF4E-4703-B750-FA65BC1F09F7}" presName="tile3" presStyleLbl="node1" presStyleIdx="2" presStyleCnt="4"/>
      <dgm:spPr/>
    </dgm:pt>
    <dgm:pt modelId="{D05F50F1-375D-4959-8F67-039C6C4E0A6B}" type="pres">
      <dgm:prSet presAssocID="{009898EE-FF4E-4703-B750-FA65BC1F09F7}" presName="tile3text" presStyleLbl="node1" presStyleIdx="2" presStyleCnt="4">
        <dgm:presLayoutVars>
          <dgm:chMax val="0"/>
          <dgm:chPref val="0"/>
          <dgm:bulletEnabled val="1"/>
        </dgm:presLayoutVars>
      </dgm:prSet>
      <dgm:spPr/>
    </dgm:pt>
    <dgm:pt modelId="{D6537E04-2E19-4022-B98E-4B460AAAC65B}" type="pres">
      <dgm:prSet presAssocID="{009898EE-FF4E-4703-B750-FA65BC1F09F7}" presName="tile4" presStyleLbl="node1" presStyleIdx="3" presStyleCnt="4" custLinFactNeighborY="-1762"/>
      <dgm:spPr/>
    </dgm:pt>
    <dgm:pt modelId="{0F217405-0555-4CA0-9EA1-C11BEC124664}" type="pres">
      <dgm:prSet presAssocID="{009898EE-FF4E-4703-B750-FA65BC1F09F7}" presName="tile4text" presStyleLbl="node1" presStyleIdx="3" presStyleCnt="4">
        <dgm:presLayoutVars>
          <dgm:chMax val="0"/>
          <dgm:chPref val="0"/>
          <dgm:bulletEnabled val="1"/>
        </dgm:presLayoutVars>
      </dgm:prSet>
      <dgm:spPr/>
    </dgm:pt>
    <dgm:pt modelId="{6BADDF75-A777-419E-8DD3-F68BAF24DC35}" type="pres">
      <dgm:prSet presAssocID="{009898EE-FF4E-4703-B750-FA65BC1F09F7}" presName="centerTile" presStyleLbl="fgShp" presStyleIdx="0" presStyleCnt="1">
        <dgm:presLayoutVars>
          <dgm:chMax val="0"/>
          <dgm:chPref val="0"/>
        </dgm:presLayoutVars>
      </dgm:prSet>
      <dgm:spPr/>
    </dgm:pt>
  </dgm:ptLst>
  <dgm:cxnLst>
    <dgm:cxn modelId="{C1D3DD00-BF84-4A59-A492-99DD5396F464}" srcId="{A41C5F64-4495-4712-BA48-13E9E2A2061B}" destId="{7E8FE1C4-D049-47C9-A44E-083A9401F6C4}" srcOrd="1" destOrd="0" parTransId="{B70A8FC1-9DC4-44EB-BA57-31F4B21CDFEE}" sibTransId="{DECBF465-DCAF-4CCE-B064-3B6FD8AB439B}"/>
    <dgm:cxn modelId="{FEC61D04-95CC-41EB-BCB6-5DA17FF55139}" type="presOf" srcId="{E8EB726A-467F-4617-A268-7EF2AE2DD818}" destId="{24085249-8934-4286-95CB-CF13429F1FD7}" srcOrd="0" destOrd="0" presId="urn:microsoft.com/office/officeart/2005/8/layout/matrix1"/>
    <dgm:cxn modelId="{C6680A61-1394-4728-B45F-3B1E5324FE83}" srcId="{A41C5F64-4495-4712-BA48-13E9E2A2061B}" destId="{E8EB726A-467F-4617-A268-7EF2AE2DD818}" srcOrd="0" destOrd="0" parTransId="{955F765D-BC87-4B12-B37E-BA06E6A9E89D}" sibTransId="{3F34FD3A-BAB7-4A09-BBD5-A6ED53F0AC71}"/>
    <dgm:cxn modelId="{37339C61-2EFE-4214-A9E8-3CB7C3880DBD}" srcId="{A41C5F64-4495-4712-BA48-13E9E2A2061B}" destId="{75308449-C1AF-4B45-9372-1C64B7B65F51}" srcOrd="3" destOrd="0" parTransId="{A0A220C5-BEBB-4297-A81A-E966C8746D46}" sibTransId="{A1EF7653-F523-4A21-8F1B-43BD686DE05B}"/>
    <dgm:cxn modelId="{D290CD63-F49E-4A0B-96E2-927471518F08}" type="presOf" srcId="{E8EB726A-467F-4617-A268-7EF2AE2DD818}" destId="{C23D7604-30DF-47A6-8532-DDCCFD9C0ED3}" srcOrd="1" destOrd="0" presId="urn:microsoft.com/office/officeart/2005/8/layout/matrix1"/>
    <dgm:cxn modelId="{DF3E5944-A17C-4D90-8A0F-7F401F85F515}" type="presOf" srcId="{A41C5F64-4495-4712-BA48-13E9E2A2061B}" destId="{6BADDF75-A777-419E-8DD3-F68BAF24DC35}" srcOrd="0" destOrd="0" presId="urn:microsoft.com/office/officeart/2005/8/layout/matrix1"/>
    <dgm:cxn modelId="{72EB2E99-6DFA-46E5-BCA2-6A0FAC5FFEC1}" type="presOf" srcId="{01B423E7-0DDC-4C59-BA37-6ECCA86819AE}" destId="{D05F50F1-375D-4959-8F67-039C6C4E0A6B}" srcOrd="1" destOrd="0" presId="urn:microsoft.com/office/officeart/2005/8/layout/matrix1"/>
    <dgm:cxn modelId="{34C4909A-3BD7-4566-A2BD-827E0C868DE5}" type="presOf" srcId="{75308449-C1AF-4B45-9372-1C64B7B65F51}" destId="{D6537E04-2E19-4022-B98E-4B460AAAC65B}" srcOrd="0" destOrd="0" presId="urn:microsoft.com/office/officeart/2005/8/layout/matrix1"/>
    <dgm:cxn modelId="{77D97EA9-DA6A-43DA-83F2-2B8E54B1A113}" srcId="{009898EE-FF4E-4703-B750-FA65BC1F09F7}" destId="{A41C5F64-4495-4712-BA48-13E9E2A2061B}" srcOrd="0" destOrd="0" parTransId="{6F80BB22-3A74-48A7-A9B5-1BD92656F5A7}" sibTransId="{0E630FEE-FCCD-4C04-8998-111FA0D037DD}"/>
    <dgm:cxn modelId="{8470E0AA-5E2B-4BCB-A4E4-1BE9D1E9072B}" type="presOf" srcId="{7E8FE1C4-D049-47C9-A44E-083A9401F6C4}" destId="{3BBED1C7-4653-4BB1-86FA-D72F682D17B8}" srcOrd="0" destOrd="0" presId="urn:microsoft.com/office/officeart/2005/8/layout/matrix1"/>
    <dgm:cxn modelId="{7EC20DBD-F722-445F-9DB7-95E176186428}" srcId="{A41C5F64-4495-4712-BA48-13E9E2A2061B}" destId="{01B423E7-0DDC-4C59-BA37-6ECCA86819AE}" srcOrd="2" destOrd="0" parTransId="{EC97F8BB-AA91-4B1F-B497-C6BF52A399D6}" sibTransId="{9A6A292B-0F1D-43B9-9250-4C328B4A13B1}"/>
    <dgm:cxn modelId="{D54A93C2-CA53-48DC-A175-17B1F5F9F8E6}" type="presOf" srcId="{7E8FE1C4-D049-47C9-A44E-083A9401F6C4}" destId="{FB799115-1A5F-4121-8A23-04FAB54B2FB6}" srcOrd="1" destOrd="0" presId="urn:microsoft.com/office/officeart/2005/8/layout/matrix1"/>
    <dgm:cxn modelId="{D76E27CB-03AC-4E0D-B1B7-B6BE6F5B0352}" type="presOf" srcId="{009898EE-FF4E-4703-B750-FA65BC1F09F7}" destId="{964E82F2-D56F-471C-9A61-F3BC6CFF3F31}" srcOrd="0" destOrd="0" presId="urn:microsoft.com/office/officeart/2005/8/layout/matrix1"/>
    <dgm:cxn modelId="{8E118BCD-86CF-4914-B5D9-6EF2EF1D2C6F}" type="presOf" srcId="{01B423E7-0DDC-4C59-BA37-6ECCA86819AE}" destId="{9B6E5DFC-0568-4192-B3EF-B4C594F118F8}" srcOrd="0" destOrd="0" presId="urn:microsoft.com/office/officeart/2005/8/layout/matrix1"/>
    <dgm:cxn modelId="{9F3F0BF7-5269-4517-BFB4-F740401F23CE}" type="presOf" srcId="{75308449-C1AF-4B45-9372-1C64B7B65F51}" destId="{0F217405-0555-4CA0-9EA1-C11BEC124664}" srcOrd="1" destOrd="0" presId="urn:microsoft.com/office/officeart/2005/8/layout/matrix1"/>
    <dgm:cxn modelId="{A7A0D553-56DA-44A5-A73A-AE95A6876655}" type="presParOf" srcId="{964E82F2-D56F-471C-9A61-F3BC6CFF3F31}" destId="{647D75FC-6EB0-48D4-905B-86334879252A}" srcOrd="0" destOrd="0" presId="urn:microsoft.com/office/officeart/2005/8/layout/matrix1"/>
    <dgm:cxn modelId="{786EAD34-E847-4400-9CC4-3D0EAB849F25}" type="presParOf" srcId="{647D75FC-6EB0-48D4-905B-86334879252A}" destId="{24085249-8934-4286-95CB-CF13429F1FD7}" srcOrd="0" destOrd="0" presId="urn:microsoft.com/office/officeart/2005/8/layout/matrix1"/>
    <dgm:cxn modelId="{6EC6C1F0-269D-4795-8DD8-32275B690E4B}" type="presParOf" srcId="{647D75FC-6EB0-48D4-905B-86334879252A}" destId="{C23D7604-30DF-47A6-8532-DDCCFD9C0ED3}" srcOrd="1" destOrd="0" presId="urn:microsoft.com/office/officeart/2005/8/layout/matrix1"/>
    <dgm:cxn modelId="{6F319AEB-0742-48B7-8146-9EFF054C49A7}" type="presParOf" srcId="{647D75FC-6EB0-48D4-905B-86334879252A}" destId="{3BBED1C7-4653-4BB1-86FA-D72F682D17B8}" srcOrd="2" destOrd="0" presId="urn:microsoft.com/office/officeart/2005/8/layout/matrix1"/>
    <dgm:cxn modelId="{5AB17498-755A-41E1-B09F-39CE41F7F411}" type="presParOf" srcId="{647D75FC-6EB0-48D4-905B-86334879252A}" destId="{FB799115-1A5F-4121-8A23-04FAB54B2FB6}" srcOrd="3" destOrd="0" presId="urn:microsoft.com/office/officeart/2005/8/layout/matrix1"/>
    <dgm:cxn modelId="{E8B31CE4-08CF-4D34-BFFF-B86A6091FF94}" type="presParOf" srcId="{647D75FC-6EB0-48D4-905B-86334879252A}" destId="{9B6E5DFC-0568-4192-B3EF-B4C594F118F8}" srcOrd="4" destOrd="0" presId="urn:microsoft.com/office/officeart/2005/8/layout/matrix1"/>
    <dgm:cxn modelId="{FB7473BA-F36A-45CC-A3C3-8B6D691B3833}" type="presParOf" srcId="{647D75FC-6EB0-48D4-905B-86334879252A}" destId="{D05F50F1-375D-4959-8F67-039C6C4E0A6B}" srcOrd="5" destOrd="0" presId="urn:microsoft.com/office/officeart/2005/8/layout/matrix1"/>
    <dgm:cxn modelId="{A8995F90-ECD3-4273-B8AB-3AC2DC29785B}" type="presParOf" srcId="{647D75FC-6EB0-48D4-905B-86334879252A}" destId="{D6537E04-2E19-4022-B98E-4B460AAAC65B}" srcOrd="6" destOrd="0" presId="urn:microsoft.com/office/officeart/2005/8/layout/matrix1"/>
    <dgm:cxn modelId="{834D45CA-F14F-4798-BD54-C9E85CE76B84}" type="presParOf" srcId="{647D75FC-6EB0-48D4-905B-86334879252A}" destId="{0F217405-0555-4CA0-9EA1-C11BEC124664}" srcOrd="7" destOrd="0" presId="urn:microsoft.com/office/officeart/2005/8/layout/matrix1"/>
    <dgm:cxn modelId="{8E1C7588-7885-4F43-9CC3-9B61BF5C1780}" type="presParOf" srcId="{964E82F2-D56F-471C-9A61-F3BC6CFF3F31}" destId="{6BADDF75-A777-419E-8DD3-F68BAF24DC3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08B95D-7148-4291-B918-25DA18768CE0}" type="doc">
      <dgm:prSet loTypeId="urn:microsoft.com/office/officeart/2005/8/layout/matrix1" loCatId="matrix" qsTypeId="urn:microsoft.com/office/officeart/2005/8/quickstyle/3d2#2" qsCatId="3D" csTypeId="urn:microsoft.com/office/officeart/2005/8/colors/accent1_2" csCatId="accent1" phldr="1"/>
      <dgm:spPr/>
      <dgm:t>
        <a:bodyPr/>
        <a:lstStyle/>
        <a:p>
          <a:endParaRPr lang="el-GR"/>
        </a:p>
      </dgm:t>
    </dgm:pt>
    <dgm:pt modelId="{5AB3232C-9615-49C0-96B8-415BDBF6CDB9}">
      <dgm:prSet phldrT="[Text]"/>
      <dgm:spPr/>
      <dgm:t>
        <a:bodyPr/>
        <a:lstStyle/>
        <a:p>
          <a:r>
            <a:rPr lang="el-GR" dirty="0"/>
            <a:t>ΑΝΘΕΚΤΙΚΟΤΗΤΑ ΣΤΗ ΘΕΡΑΠΕΙΑ</a:t>
          </a:r>
        </a:p>
      </dgm:t>
    </dgm:pt>
    <dgm:pt modelId="{C4047AEA-754E-4FB1-AE82-9864BAF10478}" type="parTrans" cxnId="{D4C580A3-099A-49B3-B154-7BD07145C8D1}">
      <dgm:prSet/>
      <dgm:spPr/>
      <dgm:t>
        <a:bodyPr/>
        <a:lstStyle/>
        <a:p>
          <a:endParaRPr lang="el-GR"/>
        </a:p>
      </dgm:t>
    </dgm:pt>
    <dgm:pt modelId="{1914B406-BC50-46FB-9D2A-7E6FD24983E6}" type="sibTrans" cxnId="{D4C580A3-099A-49B3-B154-7BD07145C8D1}">
      <dgm:prSet/>
      <dgm:spPr/>
      <dgm:t>
        <a:bodyPr/>
        <a:lstStyle/>
        <a:p>
          <a:endParaRPr lang="el-GR"/>
        </a:p>
      </dgm:t>
    </dgm:pt>
    <dgm:pt modelId="{E7030757-85B6-489F-BBB0-2DDB36019C0C}">
      <dgm:prSet phldrT="[Text]"/>
      <dgm:spPr/>
      <dgm:t>
        <a:bodyPr/>
        <a:lstStyle/>
        <a:p>
          <a:r>
            <a:rPr lang="el-GR" dirty="0"/>
            <a:t>Αποτυχία 2 αντιψυχωτικών σε ικανή δόση και για επαρκές χρονικό διάστημα (αποκλεισμός χρήσης και κακής συμμόρφωσης)</a:t>
          </a:r>
        </a:p>
      </dgm:t>
    </dgm:pt>
    <dgm:pt modelId="{0B584462-4AF8-4095-A8C2-23D7EBB9741F}" type="parTrans" cxnId="{E2F3FA70-6968-4453-ACBD-6442BDDAE962}">
      <dgm:prSet/>
      <dgm:spPr/>
      <dgm:t>
        <a:bodyPr/>
        <a:lstStyle/>
        <a:p>
          <a:endParaRPr lang="el-GR"/>
        </a:p>
      </dgm:t>
    </dgm:pt>
    <dgm:pt modelId="{FC1DC833-9505-420B-9042-7AE167736413}" type="sibTrans" cxnId="{E2F3FA70-6968-4453-ACBD-6442BDDAE962}">
      <dgm:prSet/>
      <dgm:spPr/>
      <dgm:t>
        <a:bodyPr/>
        <a:lstStyle/>
        <a:p>
          <a:endParaRPr lang="el-GR"/>
        </a:p>
      </dgm:t>
    </dgm:pt>
    <dgm:pt modelId="{8E113B6D-7D1C-4254-890E-DD76F426BA86}">
      <dgm:prSet phldrT="[Text]"/>
      <dgm:spPr/>
      <dgm:t>
        <a:bodyPr/>
        <a:lstStyle/>
        <a:p>
          <a:r>
            <a:rPr lang="el-GR" dirty="0"/>
            <a:t>Ολανζαπίνη, ρισπεριδόνη, αμισουλπρίδη : 1 απο τα 2</a:t>
          </a:r>
          <a:r>
            <a:rPr lang="en-US" dirty="0"/>
            <a:t> </a:t>
          </a:r>
          <a:r>
            <a:rPr lang="el-GR" dirty="0"/>
            <a:t>πριν από </a:t>
          </a:r>
          <a:r>
            <a:rPr lang="el-GR" dirty="0" err="1"/>
            <a:t>σκεψεις</a:t>
          </a:r>
          <a:r>
            <a:rPr lang="el-GR" dirty="0"/>
            <a:t> για </a:t>
          </a:r>
          <a:r>
            <a:rPr lang="el-GR" dirty="0" err="1"/>
            <a:t>χορηγηση</a:t>
          </a:r>
          <a:r>
            <a:rPr lang="el-GR" dirty="0"/>
            <a:t> </a:t>
          </a:r>
          <a:r>
            <a:rPr lang="el-GR" dirty="0" err="1"/>
            <a:t>κλοζαπινης</a:t>
          </a:r>
          <a:endParaRPr lang="el-GR" dirty="0"/>
        </a:p>
      </dgm:t>
    </dgm:pt>
    <dgm:pt modelId="{EE0C6DC9-997B-4107-91DD-E19023E0956F}" type="parTrans" cxnId="{BEB22CC8-EA8E-4C75-878A-73DDF777A307}">
      <dgm:prSet/>
      <dgm:spPr/>
      <dgm:t>
        <a:bodyPr/>
        <a:lstStyle/>
        <a:p>
          <a:endParaRPr lang="el-GR"/>
        </a:p>
      </dgm:t>
    </dgm:pt>
    <dgm:pt modelId="{BC52EB87-6B3D-4BF6-9D4F-30D3ED59CCDC}" type="sibTrans" cxnId="{BEB22CC8-EA8E-4C75-878A-73DDF777A307}">
      <dgm:prSet/>
      <dgm:spPr/>
      <dgm:t>
        <a:bodyPr/>
        <a:lstStyle/>
        <a:p>
          <a:endParaRPr lang="el-GR"/>
        </a:p>
      </dgm:t>
    </dgm:pt>
    <dgm:pt modelId="{83BF2E1C-EB91-4C6C-A523-4961EA6123A6}">
      <dgm:prSet phldrT="[Text]"/>
      <dgm:spPr/>
      <dgm:t>
        <a:bodyPr/>
        <a:lstStyle/>
        <a:p>
          <a:r>
            <a:rPr lang="el-GR" dirty="0"/>
            <a:t>Κλοζαπίνη : φάρμακο εκλογής, διαφορές ως προς προτεινόμενες δόσεις. Χρόνος αξιολόγησης 1 έτος σε κάποιες Κ.Ο λόγω καθυστερημένης ανταπόκρισης</a:t>
          </a:r>
        </a:p>
      </dgm:t>
    </dgm:pt>
    <dgm:pt modelId="{AE6FB7F6-F641-4F13-9400-A6A1F1B94F47}" type="parTrans" cxnId="{7D960BCD-BFE4-4C0E-B0FC-B3108F58994F}">
      <dgm:prSet/>
      <dgm:spPr/>
      <dgm:t>
        <a:bodyPr/>
        <a:lstStyle/>
        <a:p>
          <a:endParaRPr lang="el-GR"/>
        </a:p>
      </dgm:t>
    </dgm:pt>
    <dgm:pt modelId="{EC3881A2-3978-472F-9BEB-51E36264954D}" type="sibTrans" cxnId="{7D960BCD-BFE4-4C0E-B0FC-B3108F58994F}">
      <dgm:prSet/>
      <dgm:spPr/>
      <dgm:t>
        <a:bodyPr/>
        <a:lstStyle/>
        <a:p>
          <a:endParaRPr lang="el-GR"/>
        </a:p>
      </dgm:t>
    </dgm:pt>
    <dgm:pt modelId="{1DE5592A-64CA-42B8-B379-24F28BB2980D}">
      <dgm:prSet phldrT="[Text]"/>
      <dgm:spPr/>
      <dgm:t>
        <a:bodyPr/>
        <a:lstStyle/>
        <a:p>
          <a:r>
            <a:rPr lang="el-GR" dirty="0"/>
            <a:t>Μερική ανταπόκριση: ενίσχυση με 2</a:t>
          </a:r>
          <a:r>
            <a:rPr lang="el-GR" baseline="30000" dirty="0"/>
            <a:t>ο</a:t>
          </a:r>
          <a:r>
            <a:rPr lang="el-GR" dirty="0"/>
            <a:t> αντιψυχωτικό, λαμοτριγίνη. </a:t>
          </a:r>
        </a:p>
      </dgm:t>
    </dgm:pt>
    <dgm:pt modelId="{B76F84C7-4A62-4957-9A1E-AF0E4E3D11F4}" type="parTrans" cxnId="{D2267D4D-C82E-498A-85A2-697AE07CB4B5}">
      <dgm:prSet/>
      <dgm:spPr/>
      <dgm:t>
        <a:bodyPr/>
        <a:lstStyle/>
        <a:p>
          <a:endParaRPr lang="el-GR"/>
        </a:p>
      </dgm:t>
    </dgm:pt>
    <dgm:pt modelId="{194EBF72-7F4B-4DAE-80F0-0EDC3014A139}" type="sibTrans" cxnId="{D2267D4D-C82E-498A-85A2-697AE07CB4B5}">
      <dgm:prSet/>
      <dgm:spPr/>
      <dgm:t>
        <a:bodyPr/>
        <a:lstStyle/>
        <a:p>
          <a:endParaRPr lang="el-GR"/>
        </a:p>
      </dgm:t>
    </dgm:pt>
    <dgm:pt modelId="{03D18BFA-9A97-432E-A71E-265E333BAA75}" type="pres">
      <dgm:prSet presAssocID="{8A08B95D-7148-4291-B918-25DA18768CE0}" presName="diagram" presStyleCnt="0">
        <dgm:presLayoutVars>
          <dgm:chMax val="1"/>
          <dgm:dir/>
          <dgm:animLvl val="ctr"/>
          <dgm:resizeHandles val="exact"/>
        </dgm:presLayoutVars>
      </dgm:prSet>
      <dgm:spPr/>
    </dgm:pt>
    <dgm:pt modelId="{FECC9261-6994-409B-9EE1-013808ECAA57}" type="pres">
      <dgm:prSet presAssocID="{8A08B95D-7148-4291-B918-25DA18768CE0}" presName="matrix" presStyleCnt="0"/>
      <dgm:spPr/>
    </dgm:pt>
    <dgm:pt modelId="{416F6706-8E87-4BA5-832F-4F12B7A72AAB}" type="pres">
      <dgm:prSet presAssocID="{8A08B95D-7148-4291-B918-25DA18768CE0}" presName="tile1" presStyleLbl="node1" presStyleIdx="0" presStyleCnt="4"/>
      <dgm:spPr/>
    </dgm:pt>
    <dgm:pt modelId="{B07927F6-33CA-4011-91D7-CB05C7459BC0}" type="pres">
      <dgm:prSet presAssocID="{8A08B95D-7148-4291-B918-25DA18768CE0}" presName="tile1text" presStyleLbl="node1" presStyleIdx="0" presStyleCnt="4">
        <dgm:presLayoutVars>
          <dgm:chMax val="0"/>
          <dgm:chPref val="0"/>
          <dgm:bulletEnabled val="1"/>
        </dgm:presLayoutVars>
      </dgm:prSet>
      <dgm:spPr/>
    </dgm:pt>
    <dgm:pt modelId="{2CD16405-6F08-4EF5-9281-AF0DFA8DF1ED}" type="pres">
      <dgm:prSet presAssocID="{8A08B95D-7148-4291-B918-25DA18768CE0}" presName="tile2" presStyleLbl="node1" presStyleIdx="1" presStyleCnt="4" custLinFactNeighborX="-2056"/>
      <dgm:spPr/>
    </dgm:pt>
    <dgm:pt modelId="{74693EBC-3777-49CB-BDBC-92576F883D74}" type="pres">
      <dgm:prSet presAssocID="{8A08B95D-7148-4291-B918-25DA18768CE0}" presName="tile2text" presStyleLbl="node1" presStyleIdx="1" presStyleCnt="4">
        <dgm:presLayoutVars>
          <dgm:chMax val="0"/>
          <dgm:chPref val="0"/>
          <dgm:bulletEnabled val="1"/>
        </dgm:presLayoutVars>
      </dgm:prSet>
      <dgm:spPr/>
    </dgm:pt>
    <dgm:pt modelId="{A51FF0EC-B340-40D3-A789-01D5D03DD6B3}" type="pres">
      <dgm:prSet presAssocID="{8A08B95D-7148-4291-B918-25DA18768CE0}" presName="tile3" presStyleLbl="node1" presStyleIdx="2" presStyleCnt="4"/>
      <dgm:spPr/>
    </dgm:pt>
    <dgm:pt modelId="{A07F031D-85AF-4E2A-9A1F-F1FA39A5DB0A}" type="pres">
      <dgm:prSet presAssocID="{8A08B95D-7148-4291-B918-25DA18768CE0}" presName="tile3text" presStyleLbl="node1" presStyleIdx="2" presStyleCnt="4">
        <dgm:presLayoutVars>
          <dgm:chMax val="0"/>
          <dgm:chPref val="0"/>
          <dgm:bulletEnabled val="1"/>
        </dgm:presLayoutVars>
      </dgm:prSet>
      <dgm:spPr/>
    </dgm:pt>
    <dgm:pt modelId="{DF08EA7B-5928-45BE-8117-F8B9C10FBC86}" type="pres">
      <dgm:prSet presAssocID="{8A08B95D-7148-4291-B918-25DA18768CE0}" presName="tile4" presStyleLbl="node1" presStyleIdx="3" presStyleCnt="4"/>
      <dgm:spPr/>
    </dgm:pt>
    <dgm:pt modelId="{2DEFEBE1-6118-4D26-B250-19A0FB9BF53C}" type="pres">
      <dgm:prSet presAssocID="{8A08B95D-7148-4291-B918-25DA18768CE0}" presName="tile4text" presStyleLbl="node1" presStyleIdx="3" presStyleCnt="4">
        <dgm:presLayoutVars>
          <dgm:chMax val="0"/>
          <dgm:chPref val="0"/>
          <dgm:bulletEnabled val="1"/>
        </dgm:presLayoutVars>
      </dgm:prSet>
      <dgm:spPr/>
    </dgm:pt>
    <dgm:pt modelId="{CCCB2227-8FA4-4636-BDF4-B1A371F62A5A}" type="pres">
      <dgm:prSet presAssocID="{8A08B95D-7148-4291-B918-25DA18768CE0}" presName="centerTile" presStyleLbl="fgShp" presStyleIdx="0" presStyleCnt="1">
        <dgm:presLayoutVars>
          <dgm:chMax val="0"/>
          <dgm:chPref val="0"/>
        </dgm:presLayoutVars>
      </dgm:prSet>
      <dgm:spPr/>
    </dgm:pt>
  </dgm:ptLst>
  <dgm:cxnLst>
    <dgm:cxn modelId="{092C0610-4E4A-4448-90B2-0CBCAA04A1A9}" type="presOf" srcId="{5AB3232C-9615-49C0-96B8-415BDBF6CDB9}" destId="{CCCB2227-8FA4-4636-BDF4-B1A371F62A5A}" srcOrd="0" destOrd="0" presId="urn:microsoft.com/office/officeart/2005/8/layout/matrix1"/>
    <dgm:cxn modelId="{535E322B-E52D-4598-84D9-3B07787B9E47}" type="presOf" srcId="{1DE5592A-64CA-42B8-B379-24F28BB2980D}" destId="{2DEFEBE1-6118-4D26-B250-19A0FB9BF53C}" srcOrd="1" destOrd="0" presId="urn:microsoft.com/office/officeart/2005/8/layout/matrix1"/>
    <dgm:cxn modelId="{6FD78D2F-8BCD-47B6-9772-BB3CD66E2437}" type="presOf" srcId="{8E113B6D-7D1C-4254-890E-DD76F426BA86}" destId="{74693EBC-3777-49CB-BDBC-92576F883D74}" srcOrd="1" destOrd="0" presId="urn:microsoft.com/office/officeart/2005/8/layout/matrix1"/>
    <dgm:cxn modelId="{343D863D-1D00-4F62-BE39-B0CCD0182DD5}" type="presOf" srcId="{83BF2E1C-EB91-4C6C-A523-4961EA6123A6}" destId="{A51FF0EC-B340-40D3-A789-01D5D03DD6B3}" srcOrd="0" destOrd="0" presId="urn:microsoft.com/office/officeart/2005/8/layout/matrix1"/>
    <dgm:cxn modelId="{D3D0B23E-C554-43B7-8C29-73596C50DAEA}" type="presOf" srcId="{8A08B95D-7148-4291-B918-25DA18768CE0}" destId="{03D18BFA-9A97-432E-A71E-265E333BAA75}" srcOrd="0" destOrd="0" presId="urn:microsoft.com/office/officeart/2005/8/layout/matrix1"/>
    <dgm:cxn modelId="{E798DA49-F6BF-4FE9-AEC4-D1A4A305FE4E}" type="presOf" srcId="{8E113B6D-7D1C-4254-890E-DD76F426BA86}" destId="{2CD16405-6F08-4EF5-9281-AF0DFA8DF1ED}" srcOrd="0" destOrd="0" presId="urn:microsoft.com/office/officeart/2005/8/layout/matrix1"/>
    <dgm:cxn modelId="{D2267D4D-C82E-498A-85A2-697AE07CB4B5}" srcId="{5AB3232C-9615-49C0-96B8-415BDBF6CDB9}" destId="{1DE5592A-64CA-42B8-B379-24F28BB2980D}" srcOrd="3" destOrd="0" parTransId="{B76F84C7-4A62-4957-9A1E-AF0E4E3D11F4}" sibTransId="{194EBF72-7F4B-4DAE-80F0-0EDC3014A139}"/>
    <dgm:cxn modelId="{E2F3FA70-6968-4453-ACBD-6442BDDAE962}" srcId="{5AB3232C-9615-49C0-96B8-415BDBF6CDB9}" destId="{E7030757-85B6-489F-BBB0-2DDB36019C0C}" srcOrd="0" destOrd="0" parTransId="{0B584462-4AF8-4095-A8C2-23D7EBB9741F}" sibTransId="{FC1DC833-9505-420B-9042-7AE167736413}"/>
    <dgm:cxn modelId="{5DC9EE53-6878-47E0-923B-165FC10719F7}" type="presOf" srcId="{E7030757-85B6-489F-BBB0-2DDB36019C0C}" destId="{416F6706-8E87-4BA5-832F-4F12B7A72AAB}" srcOrd="0" destOrd="0" presId="urn:microsoft.com/office/officeart/2005/8/layout/matrix1"/>
    <dgm:cxn modelId="{C503E456-7DA0-45BC-83B2-63AC26B4CABF}" type="presOf" srcId="{E7030757-85B6-489F-BBB0-2DDB36019C0C}" destId="{B07927F6-33CA-4011-91D7-CB05C7459BC0}" srcOrd="1" destOrd="0" presId="urn:microsoft.com/office/officeart/2005/8/layout/matrix1"/>
    <dgm:cxn modelId="{215C4657-E5F1-4BAC-AD5F-9E3BB5B90ADE}" type="presOf" srcId="{83BF2E1C-EB91-4C6C-A523-4961EA6123A6}" destId="{A07F031D-85AF-4E2A-9A1F-F1FA39A5DB0A}" srcOrd="1" destOrd="0" presId="urn:microsoft.com/office/officeart/2005/8/layout/matrix1"/>
    <dgm:cxn modelId="{D4C580A3-099A-49B3-B154-7BD07145C8D1}" srcId="{8A08B95D-7148-4291-B918-25DA18768CE0}" destId="{5AB3232C-9615-49C0-96B8-415BDBF6CDB9}" srcOrd="0" destOrd="0" parTransId="{C4047AEA-754E-4FB1-AE82-9864BAF10478}" sibTransId="{1914B406-BC50-46FB-9D2A-7E6FD24983E6}"/>
    <dgm:cxn modelId="{BEB22CC8-EA8E-4C75-878A-73DDF777A307}" srcId="{5AB3232C-9615-49C0-96B8-415BDBF6CDB9}" destId="{8E113B6D-7D1C-4254-890E-DD76F426BA86}" srcOrd="1" destOrd="0" parTransId="{EE0C6DC9-997B-4107-91DD-E19023E0956F}" sibTransId="{BC52EB87-6B3D-4BF6-9D4F-30D3ED59CCDC}"/>
    <dgm:cxn modelId="{7D960BCD-BFE4-4C0E-B0FC-B3108F58994F}" srcId="{5AB3232C-9615-49C0-96B8-415BDBF6CDB9}" destId="{83BF2E1C-EB91-4C6C-A523-4961EA6123A6}" srcOrd="2" destOrd="0" parTransId="{AE6FB7F6-F641-4F13-9400-A6A1F1B94F47}" sibTransId="{EC3881A2-3978-472F-9BEB-51E36264954D}"/>
    <dgm:cxn modelId="{A9EA33DD-7A2D-44FE-9B6A-5428F78EC8E4}" type="presOf" srcId="{1DE5592A-64CA-42B8-B379-24F28BB2980D}" destId="{DF08EA7B-5928-45BE-8117-F8B9C10FBC86}" srcOrd="0" destOrd="0" presId="urn:microsoft.com/office/officeart/2005/8/layout/matrix1"/>
    <dgm:cxn modelId="{E6E84648-B454-45CB-936A-80F96CC17F25}" type="presParOf" srcId="{03D18BFA-9A97-432E-A71E-265E333BAA75}" destId="{FECC9261-6994-409B-9EE1-013808ECAA57}" srcOrd="0" destOrd="0" presId="urn:microsoft.com/office/officeart/2005/8/layout/matrix1"/>
    <dgm:cxn modelId="{C135366F-C4C9-403E-A1B2-2492AF41714F}" type="presParOf" srcId="{FECC9261-6994-409B-9EE1-013808ECAA57}" destId="{416F6706-8E87-4BA5-832F-4F12B7A72AAB}" srcOrd="0" destOrd="0" presId="urn:microsoft.com/office/officeart/2005/8/layout/matrix1"/>
    <dgm:cxn modelId="{0A20E05C-BA00-4DB3-A2C6-46179D226300}" type="presParOf" srcId="{FECC9261-6994-409B-9EE1-013808ECAA57}" destId="{B07927F6-33CA-4011-91D7-CB05C7459BC0}" srcOrd="1" destOrd="0" presId="urn:microsoft.com/office/officeart/2005/8/layout/matrix1"/>
    <dgm:cxn modelId="{836BAF80-BFC6-4954-B2F8-B730247EB366}" type="presParOf" srcId="{FECC9261-6994-409B-9EE1-013808ECAA57}" destId="{2CD16405-6F08-4EF5-9281-AF0DFA8DF1ED}" srcOrd="2" destOrd="0" presId="urn:microsoft.com/office/officeart/2005/8/layout/matrix1"/>
    <dgm:cxn modelId="{357DBB84-EB9C-477E-9EAD-1F45D235FD99}" type="presParOf" srcId="{FECC9261-6994-409B-9EE1-013808ECAA57}" destId="{74693EBC-3777-49CB-BDBC-92576F883D74}" srcOrd="3" destOrd="0" presId="urn:microsoft.com/office/officeart/2005/8/layout/matrix1"/>
    <dgm:cxn modelId="{751AD1CC-A375-4418-A6FA-639A090F912C}" type="presParOf" srcId="{FECC9261-6994-409B-9EE1-013808ECAA57}" destId="{A51FF0EC-B340-40D3-A789-01D5D03DD6B3}" srcOrd="4" destOrd="0" presId="urn:microsoft.com/office/officeart/2005/8/layout/matrix1"/>
    <dgm:cxn modelId="{2EF80BE6-B23D-4EED-BD8B-26589EFC6B72}" type="presParOf" srcId="{FECC9261-6994-409B-9EE1-013808ECAA57}" destId="{A07F031D-85AF-4E2A-9A1F-F1FA39A5DB0A}" srcOrd="5" destOrd="0" presId="urn:microsoft.com/office/officeart/2005/8/layout/matrix1"/>
    <dgm:cxn modelId="{82142787-DEDE-4039-87E9-D1B5EEA564B5}" type="presParOf" srcId="{FECC9261-6994-409B-9EE1-013808ECAA57}" destId="{DF08EA7B-5928-45BE-8117-F8B9C10FBC86}" srcOrd="6" destOrd="0" presId="urn:microsoft.com/office/officeart/2005/8/layout/matrix1"/>
    <dgm:cxn modelId="{385A5D98-DAAB-4B63-84D7-2F2FD760919D}" type="presParOf" srcId="{FECC9261-6994-409B-9EE1-013808ECAA57}" destId="{2DEFEBE1-6118-4D26-B250-19A0FB9BF53C}" srcOrd="7" destOrd="0" presId="urn:microsoft.com/office/officeart/2005/8/layout/matrix1"/>
    <dgm:cxn modelId="{3426AE0F-3103-4D7D-AD7E-16E9639A6EBB}" type="presParOf" srcId="{03D18BFA-9A97-432E-A71E-265E333BAA75}" destId="{CCCB2227-8FA4-4636-BDF4-B1A371F62A5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8FE5-5AF6-49D1-BA1D-BEDDE5896FAD}"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l-GR"/>
        </a:p>
      </dgm:t>
    </dgm:pt>
    <dgm:pt modelId="{7EBCE190-BD90-4779-A330-FA0F4404D597}">
      <dgm:prSet phldrT="[Text]"/>
      <dgm:spPr/>
      <dgm:t>
        <a:bodyPr/>
        <a:lstStyle/>
        <a:p>
          <a:r>
            <a:rPr lang="el-GR" dirty="0"/>
            <a:t>Η μείωση των αντιψυχωτικών αποτελεί επιλογή σε υποομάδα ασθενών που βρίσκονται κλινικά σε ύφεση και δεν έχουν αυξημένο κίνδυνο υποτροπής σύμφωνα με τα υπάρχοντα αντικρουόμενα ευρήματα</a:t>
          </a:r>
        </a:p>
      </dgm:t>
    </dgm:pt>
    <dgm:pt modelId="{D3C6760C-D827-4282-A51E-823007533770}" type="parTrans" cxnId="{44B8846F-C53A-4236-90F5-B5712737181B}">
      <dgm:prSet/>
      <dgm:spPr/>
      <dgm:t>
        <a:bodyPr/>
        <a:lstStyle/>
        <a:p>
          <a:endParaRPr lang="el-GR"/>
        </a:p>
      </dgm:t>
    </dgm:pt>
    <dgm:pt modelId="{E33644E8-4CA5-45D1-840C-B67C724BCB00}" type="sibTrans" cxnId="{44B8846F-C53A-4236-90F5-B5712737181B}">
      <dgm:prSet/>
      <dgm:spPr/>
      <dgm:t>
        <a:bodyPr/>
        <a:lstStyle/>
        <a:p>
          <a:endParaRPr lang="el-GR"/>
        </a:p>
      </dgm:t>
    </dgm:pt>
    <dgm:pt modelId="{334F8478-43CF-4241-AAF1-AF4CD0AD6C9E}">
      <dgm:prSet phldrT="[Text]"/>
      <dgm:spPr/>
      <dgm:t>
        <a:bodyPr/>
        <a:lstStyle/>
        <a:p>
          <a:r>
            <a:rPr lang="el-GR" dirty="0"/>
            <a:t>Κύριοι παράγοντες κινδύνου υποτροπής : </a:t>
          </a:r>
        </a:p>
        <a:p>
          <a:r>
            <a:rPr lang="el-GR" dirty="0"/>
            <a:t>μεγάλη </a:t>
          </a:r>
          <a:r>
            <a:rPr lang="en-US" dirty="0"/>
            <a:t>DUP</a:t>
          </a:r>
          <a:r>
            <a:rPr lang="el-GR" dirty="0"/>
            <a:t>, </a:t>
          </a:r>
        </a:p>
        <a:p>
          <a:r>
            <a:rPr lang="el-GR" dirty="0"/>
            <a:t>άρρενες, </a:t>
          </a:r>
        </a:p>
        <a:p>
          <a:r>
            <a:rPr lang="el-GR" dirty="0"/>
            <a:t>πτωχή αρχική λειτουργικότητα και εκπαιδευτικό επίπεδο, </a:t>
          </a:r>
        </a:p>
        <a:p>
          <a:r>
            <a:rPr lang="el-GR" dirty="0"/>
            <a:t>διάγνωση σχιζοφρένειας</a:t>
          </a:r>
          <a:endParaRPr lang="en-US" dirty="0"/>
        </a:p>
      </dgm:t>
    </dgm:pt>
    <dgm:pt modelId="{956291E7-C576-45BC-8293-7300654C489B}" type="parTrans" cxnId="{E651FAFF-7991-4BE9-8D30-F35CFD79EBDA}">
      <dgm:prSet/>
      <dgm:spPr/>
      <dgm:t>
        <a:bodyPr/>
        <a:lstStyle/>
        <a:p>
          <a:endParaRPr lang="el-GR"/>
        </a:p>
      </dgm:t>
    </dgm:pt>
    <dgm:pt modelId="{681AC3E4-904E-42CE-9B87-410F8D26374E}" type="sibTrans" cxnId="{E651FAFF-7991-4BE9-8D30-F35CFD79EBDA}">
      <dgm:prSet/>
      <dgm:spPr/>
      <dgm:t>
        <a:bodyPr/>
        <a:lstStyle/>
        <a:p>
          <a:endParaRPr lang="el-GR"/>
        </a:p>
      </dgm:t>
    </dgm:pt>
    <dgm:pt modelId="{594B5921-ABC6-46D2-B73D-D081A9F63A56}">
      <dgm:prSet phldrT="[Text]"/>
      <dgm:spPr/>
      <dgm:t>
        <a:bodyPr/>
        <a:lstStyle/>
        <a:p>
          <a:r>
            <a:rPr lang="el-GR" dirty="0"/>
            <a:t>Κίνδυνος υποτροπής σε ΣΧ μετά τη διακοπή της φ.α ηταν 78% στους 24 μήνες και 84% στους 36 μήνες (μετα-ανάλυση)</a:t>
          </a:r>
        </a:p>
      </dgm:t>
    </dgm:pt>
    <dgm:pt modelId="{0D5EF06B-1E6F-4479-8B3E-A8D2E27CFF4E}" type="parTrans" cxnId="{EA97B025-98F4-4094-A6FE-030E10FF1A1F}">
      <dgm:prSet/>
      <dgm:spPr/>
      <dgm:t>
        <a:bodyPr/>
        <a:lstStyle/>
        <a:p>
          <a:endParaRPr lang="el-GR"/>
        </a:p>
      </dgm:t>
    </dgm:pt>
    <dgm:pt modelId="{0207E829-51E6-4FB3-AD0B-D83C1F91F989}" type="sibTrans" cxnId="{EA97B025-98F4-4094-A6FE-030E10FF1A1F}">
      <dgm:prSet/>
      <dgm:spPr/>
      <dgm:t>
        <a:bodyPr/>
        <a:lstStyle/>
        <a:p>
          <a:endParaRPr lang="el-GR"/>
        </a:p>
      </dgm:t>
    </dgm:pt>
    <dgm:pt modelId="{A3C197F8-1090-4D33-B231-FBCF5B883DAF}" type="pres">
      <dgm:prSet presAssocID="{3DE58FE5-5AF6-49D1-BA1D-BEDDE5896FAD}" presName="Name0" presStyleCnt="0">
        <dgm:presLayoutVars>
          <dgm:chMax val="7"/>
          <dgm:chPref val="7"/>
          <dgm:dir/>
        </dgm:presLayoutVars>
      </dgm:prSet>
      <dgm:spPr/>
    </dgm:pt>
    <dgm:pt modelId="{F6A0B61C-55F9-41FC-9B9B-B2748C9BDE39}" type="pres">
      <dgm:prSet presAssocID="{3DE58FE5-5AF6-49D1-BA1D-BEDDE5896FAD}" presName="Name1" presStyleCnt="0"/>
      <dgm:spPr/>
    </dgm:pt>
    <dgm:pt modelId="{7103FDDC-33CC-4708-AC19-7E6A4190186E}" type="pres">
      <dgm:prSet presAssocID="{3DE58FE5-5AF6-49D1-BA1D-BEDDE5896FAD}" presName="cycle" presStyleCnt="0"/>
      <dgm:spPr/>
    </dgm:pt>
    <dgm:pt modelId="{30C53282-F925-433E-AC13-BB61FDE5CB09}" type="pres">
      <dgm:prSet presAssocID="{3DE58FE5-5AF6-49D1-BA1D-BEDDE5896FAD}" presName="srcNode" presStyleLbl="node1" presStyleIdx="0" presStyleCnt="3"/>
      <dgm:spPr/>
    </dgm:pt>
    <dgm:pt modelId="{4E17DDEC-65DA-475F-BD23-4DFD965A75E4}" type="pres">
      <dgm:prSet presAssocID="{3DE58FE5-5AF6-49D1-BA1D-BEDDE5896FAD}" presName="conn" presStyleLbl="parChTrans1D2" presStyleIdx="0" presStyleCnt="1"/>
      <dgm:spPr/>
    </dgm:pt>
    <dgm:pt modelId="{617BC159-BD6F-4E77-99AE-7A8C24BF2A1B}" type="pres">
      <dgm:prSet presAssocID="{3DE58FE5-5AF6-49D1-BA1D-BEDDE5896FAD}" presName="extraNode" presStyleLbl="node1" presStyleIdx="0" presStyleCnt="3"/>
      <dgm:spPr/>
    </dgm:pt>
    <dgm:pt modelId="{EE50D04B-50A9-4C5F-88BF-550047E301AE}" type="pres">
      <dgm:prSet presAssocID="{3DE58FE5-5AF6-49D1-BA1D-BEDDE5896FAD}" presName="dstNode" presStyleLbl="node1" presStyleIdx="0" presStyleCnt="3"/>
      <dgm:spPr/>
    </dgm:pt>
    <dgm:pt modelId="{ABF50288-5BE7-423D-88B2-6BB2D33FB872}" type="pres">
      <dgm:prSet presAssocID="{7EBCE190-BD90-4779-A330-FA0F4404D597}" presName="text_1" presStyleLbl="node1" presStyleIdx="0" presStyleCnt="3">
        <dgm:presLayoutVars>
          <dgm:bulletEnabled val="1"/>
        </dgm:presLayoutVars>
      </dgm:prSet>
      <dgm:spPr/>
    </dgm:pt>
    <dgm:pt modelId="{A1916818-1C6B-4F01-84A7-88E80FB53B84}" type="pres">
      <dgm:prSet presAssocID="{7EBCE190-BD90-4779-A330-FA0F4404D597}" presName="accent_1" presStyleCnt="0"/>
      <dgm:spPr/>
    </dgm:pt>
    <dgm:pt modelId="{7F018F3C-E527-49D3-B219-F1E87DF52509}" type="pres">
      <dgm:prSet presAssocID="{7EBCE190-BD90-4779-A330-FA0F4404D597}" presName="accentRepeatNode" presStyleLbl="solidFgAcc1" presStyleIdx="0" presStyleCnt="3"/>
      <dgm:spPr/>
    </dgm:pt>
    <dgm:pt modelId="{D7382E04-C3AF-4513-94D8-85C7539A4F14}" type="pres">
      <dgm:prSet presAssocID="{334F8478-43CF-4241-AAF1-AF4CD0AD6C9E}" presName="text_2" presStyleLbl="node1" presStyleIdx="1" presStyleCnt="3">
        <dgm:presLayoutVars>
          <dgm:bulletEnabled val="1"/>
        </dgm:presLayoutVars>
      </dgm:prSet>
      <dgm:spPr/>
    </dgm:pt>
    <dgm:pt modelId="{31505F22-B965-428F-965E-E2386AAF09EC}" type="pres">
      <dgm:prSet presAssocID="{334F8478-43CF-4241-AAF1-AF4CD0AD6C9E}" presName="accent_2" presStyleCnt="0"/>
      <dgm:spPr/>
    </dgm:pt>
    <dgm:pt modelId="{96100000-1B97-4A95-8C4A-754A97F71247}" type="pres">
      <dgm:prSet presAssocID="{334F8478-43CF-4241-AAF1-AF4CD0AD6C9E}" presName="accentRepeatNode" presStyleLbl="solidFgAcc1" presStyleIdx="1" presStyleCnt="3"/>
      <dgm:spPr/>
    </dgm:pt>
    <dgm:pt modelId="{8F0C3E22-ED13-4D01-9294-53AB9A3B5157}" type="pres">
      <dgm:prSet presAssocID="{594B5921-ABC6-46D2-B73D-D081A9F63A56}" presName="text_3" presStyleLbl="node1" presStyleIdx="2" presStyleCnt="3">
        <dgm:presLayoutVars>
          <dgm:bulletEnabled val="1"/>
        </dgm:presLayoutVars>
      </dgm:prSet>
      <dgm:spPr/>
    </dgm:pt>
    <dgm:pt modelId="{F502F05D-D772-4348-9B37-BF1407072856}" type="pres">
      <dgm:prSet presAssocID="{594B5921-ABC6-46D2-B73D-D081A9F63A56}" presName="accent_3" presStyleCnt="0"/>
      <dgm:spPr/>
    </dgm:pt>
    <dgm:pt modelId="{1B6254F4-5D12-4FF2-9E19-C693F3117DAD}" type="pres">
      <dgm:prSet presAssocID="{594B5921-ABC6-46D2-B73D-D081A9F63A56}" presName="accentRepeatNode" presStyleLbl="solidFgAcc1" presStyleIdx="2" presStyleCnt="3"/>
      <dgm:spPr/>
    </dgm:pt>
  </dgm:ptLst>
  <dgm:cxnLst>
    <dgm:cxn modelId="{EA97B025-98F4-4094-A6FE-030E10FF1A1F}" srcId="{3DE58FE5-5AF6-49D1-BA1D-BEDDE5896FAD}" destId="{594B5921-ABC6-46D2-B73D-D081A9F63A56}" srcOrd="2" destOrd="0" parTransId="{0D5EF06B-1E6F-4479-8B3E-A8D2E27CFF4E}" sibTransId="{0207E829-51E6-4FB3-AD0B-D83C1F91F989}"/>
    <dgm:cxn modelId="{426B0F38-E3CB-40AD-A26D-D407A3974BAD}" type="presOf" srcId="{334F8478-43CF-4241-AAF1-AF4CD0AD6C9E}" destId="{D7382E04-C3AF-4513-94D8-85C7539A4F14}" srcOrd="0" destOrd="0" presId="urn:microsoft.com/office/officeart/2008/layout/VerticalCurvedList"/>
    <dgm:cxn modelId="{2FAF545C-B680-4A96-925D-EE532FA6F778}" type="presOf" srcId="{E33644E8-4CA5-45D1-840C-B67C724BCB00}" destId="{4E17DDEC-65DA-475F-BD23-4DFD965A75E4}" srcOrd="0" destOrd="0" presId="urn:microsoft.com/office/officeart/2008/layout/VerticalCurvedList"/>
    <dgm:cxn modelId="{44B8846F-C53A-4236-90F5-B5712737181B}" srcId="{3DE58FE5-5AF6-49D1-BA1D-BEDDE5896FAD}" destId="{7EBCE190-BD90-4779-A330-FA0F4404D597}" srcOrd="0" destOrd="0" parTransId="{D3C6760C-D827-4282-A51E-823007533770}" sibTransId="{E33644E8-4CA5-45D1-840C-B67C724BCB00}"/>
    <dgm:cxn modelId="{B04DC575-2DE5-4C86-A427-4B8BFF1010E1}" type="presOf" srcId="{3DE58FE5-5AF6-49D1-BA1D-BEDDE5896FAD}" destId="{A3C197F8-1090-4D33-B231-FBCF5B883DAF}" srcOrd="0" destOrd="0" presId="urn:microsoft.com/office/officeart/2008/layout/VerticalCurvedList"/>
    <dgm:cxn modelId="{CD13E8A5-EC39-4308-82D7-4ECA59283AE5}" type="presOf" srcId="{594B5921-ABC6-46D2-B73D-D081A9F63A56}" destId="{8F0C3E22-ED13-4D01-9294-53AB9A3B5157}" srcOrd="0" destOrd="0" presId="urn:microsoft.com/office/officeart/2008/layout/VerticalCurvedList"/>
    <dgm:cxn modelId="{00FF93D7-4043-4ACE-927C-ECC424A4579B}" type="presOf" srcId="{7EBCE190-BD90-4779-A330-FA0F4404D597}" destId="{ABF50288-5BE7-423D-88B2-6BB2D33FB872}" srcOrd="0" destOrd="0" presId="urn:microsoft.com/office/officeart/2008/layout/VerticalCurvedList"/>
    <dgm:cxn modelId="{E651FAFF-7991-4BE9-8D30-F35CFD79EBDA}" srcId="{3DE58FE5-5AF6-49D1-BA1D-BEDDE5896FAD}" destId="{334F8478-43CF-4241-AAF1-AF4CD0AD6C9E}" srcOrd="1" destOrd="0" parTransId="{956291E7-C576-45BC-8293-7300654C489B}" sibTransId="{681AC3E4-904E-42CE-9B87-410F8D26374E}"/>
    <dgm:cxn modelId="{FA3C34C2-5C1E-41CD-BB2D-0CF272057736}" type="presParOf" srcId="{A3C197F8-1090-4D33-B231-FBCF5B883DAF}" destId="{F6A0B61C-55F9-41FC-9B9B-B2748C9BDE39}" srcOrd="0" destOrd="0" presId="urn:microsoft.com/office/officeart/2008/layout/VerticalCurvedList"/>
    <dgm:cxn modelId="{35F836D4-1993-4A07-A191-6C37F51E2DD6}" type="presParOf" srcId="{F6A0B61C-55F9-41FC-9B9B-B2748C9BDE39}" destId="{7103FDDC-33CC-4708-AC19-7E6A4190186E}" srcOrd="0" destOrd="0" presId="urn:microsoft.com/office/officeart/2008/layout/VerticalCurvedList"/>
    <dgm:cxn modelId="{0890BCB9-5195-4A7A-BDDA-299DF17BE358}" type="presParOf" srcId="{7103FDDC-33CC-4708-AC19-7E6A4190186E}" destId="{30C53282-F925-433E-AC13-BB61FDE5CB09}" srcOrd="0" destOrd="0" presId="urn:microsoft.com/office/officeart/2008/layout/VerticalCurvedList"/>
    <dgm:cxn modelId="{6BCA9044-D689-4738-B24A-8C790D7E0E2D}" type="presParOf" srcId="{7103FDDC-33CC-4708-AC19-7E6A4190186E}" destId="{4E17DDEC-65DA-475F-BD23-4DFD965A75E4}" srcOrd="1" destOrd="0" presId="urn:microsoft.com/office/officeart/2008/layout/VerticalCurvedList"/>
    <dgm:cxn modelId="{342B2883-6BE0-499E-BD04-E78F95FB6905}" type="presParOf" srcId="{7103FDDC-33CC-4708-AC19-7E6A4190186E}" destId="{617BC159-BD6F-4E77-99AE-7A8C24BF2A1B}" srcOrd="2" destOrd="0" presId="urn:microsoft.com/office/officeart/2008/layout/VerticalCurvedList"/>
    <dgm:cxn modelId="{F6C03205-49A8-4566-BCB4-880F0253CC62}" type="presParOf" srcId="{7103FDDC-33CC-4708-AC19-7E6A4190186E}" destId="{EE50D04B-50A9-4C5F-88BF-550047E301AE}" srcOrd="3" destOrd="0" presId="urn:microsoft.com/office/officeart/2008/layout/VerticalCurvedList"/>
    <dgm:cxn modelId="{0F7E7FDF-9EFB-4D04-B105-66389549CA5A}" type="presParOf" srcId="{F6A0B61C-55F9-41FC-9B9B-B2748C9BDE39}" destId="{ABF50288-5BE7-423D-88B2-6BB2D33FB872}" srcOrd="1" destOrd="0" presId="urn:microsoft.com/office/officeart/2008/layout/VerticalCurvedList"/>
    <dgm:cxn modelId="{946BB2F0-40FB-4950-A01B-9995D996DC63}" type="presParOf" srcId="{F6A0B61C-55F9-41FC-9B9B-B2748C9BDE39}" destId="{A1916818-1C6B-4F01-84A7-88E80FB53B84}" srcOrd="2" destOrd="0" presId="urn:microsoft.com/office/officeart/2008/layout/VerticalCurvedList"/>
    <dgm:cxn modelId="{6D9DA825-3DAE-42EA-9AA7-79C9C4D146DA}" type="presParOf" srcId="{A1916818-1C6B-4F01-84A7-88E80FB53B84}" destId="{7F018F3C-E527-49D3-B219-F1E87DF52509}" srcOrd="0" destOrd="0" presId="urn:microsoft.com/office/officeart/2008/layout/VerticalCurvedList"/>
    <dgm:cxn modelId="{8B0EBE2C-E527-4CE5-B734-ACD45C5934AB}" type="presParOf" srcId="{F6A0B61C-55F9-41FC-9B9B-B2748C9BDE39}" destId="{D7382E04-C3AF-4513-94D8-85C7539A4F14}" srcOrd="3" destOrd="0" presId="urn:microsoft.com/office/officeart/2008/layout/VerticalCurvedList"/>
    <dgm:cxn modelId="{08F6513F-239B-4161-A489-8DB585AF415A}" type="presParOf" srcId="{F6A0B61C-55F9-41FC-9B9B-B2748C9BDE39}" destId="{31505F22-B965-428F-965E-E2386AAF09EC}" srcOrd="4" destOrd="0" presId="urn:microsoft.com/office/officeart/2008/layout/VerticalCurvedList"/>
    <dgm:cxn modelId="{11E306E3-3AF8-4388-8323-A570953EF87A}" type="presParOf" srcId="{31505F22-B965-428F-965E-E2386AAF09EC}" destId="{96100000-1B97-4A95-8C4A-754A97F71247}" srcOrd="0" destOrd="0" presId="urn:microsoft.com/office/officeart/2008/layout/VerticalCurvedList"/>
    <dgm:cxn modelId="{6B505E1B-D5B5-4AB8-BA85-548BDFF3663E}" type="presParOf" srcId="{F6A0B61C-55F9-41FC-9B9B-B2748C9BDE39}" destId="{8F0C3E22-ED13-4D01-9294-53AB9A3B5157}" srcOrd="5" destOrd="0" presId="urn:microsoft.com/office/officeart/2008/layout/VerticalCurvedList"/>
    <dgm:cxn modelId="{4F099E61-72F2-4892-9F58-37C342CC3479}" type="presParOf" srcId="{F6A0B61C-55F9-41FC-9B9B-B2748C9BDE39}" destId="{F502F05D-D772-4348-9B37-BF1407072856}" srcOrd="6" destOrd="0" presId="urn:microsoft.com/office/officeart/2008/layout/VerticalCurvedList"/>
    <dgm:cxn modelId="{EA6C695A-522A-41A6-B444-4B81CB29167B}" type="presParOf" srcId="{F502F05D-D772-4348-9B37-BF1407072856}" destId="{1B6254F4-5D12-4FF2-9E19-C693F3117D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CDE05D-320E-428C-A1DA-6A419D88D3E8}"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l-GR"/>
        </a:p>
      </dgm:t>
    </dgm:pt>
    <dgm:pt modelId="{C28D8C04-3B7A-4C4D-B342-6B9D37618AAA}">
      <dgm:prSet phldrT="[Text]"/>
      <dgm:spPr/>
      <dgm:t>
        <a:bodyPr/>
        <a:lstStyle/>
        <a:p>
          <a:r>
            <a:rPr lang="el-GR" dirty="0"/>
            <a:t>Ενα σημαντικό ποσοστό των ασθενών (1</a:t>
          </a:r>
          <a:r>
            <a:rPr lang="el-GR" baseline="30000" dirty="0"/>
            <a:t>ου</a:t>
          </a:r>
          <a:r>
            <a:rPr lang="el-GR" dirty="0"/>
            <a:t> και πολλαπλών επεισοδίων) και των φροντιστών τους προτιμούν τα </a:t>
          </a:r>
          <a:r>
            <a:rPr lang="en-US" dirty="0"/>
            <a:t>LAI</a:t>
          </a:r>
          <a:r>
            <a:rPr lang="el-GR" dirty="0"/>
            <a:t>. Η αποδοχή δε φαίνεται να σχετίζεται με την παροχή πληροφοριών αλλα με προηγούμενη γνώση για τα </a:t>
          </a:r>
          <a:r>
            <a:rPr lang="en-US" dirty="0"/>
            <a:t>LAI</a:t>
          </a:r>
          <a:r>
            <a:rPr lang="el-GR" dirty="0"/>
            <a:t>, στάσεις ως προς τη σημασία της φ.αγωγης και δυσφορία απο ΑΕ (</a:t>
          </a:r>
          <a:r>
            <a:rPr lang="en-US" dirty="0"/>
            <a:t>Yeo et al., 2015)</a:t>
          </a:r>
          <a:r>
            <a:rPr lang="el-GR" dirty="0"/>
            <a:t>.</a:t>
          </a:r>
        </a:p>
      </dgm:t>
    </dgm:pt>
    <dgm:pt modelId="{2278448A-5A03-4168-AB5E-006333AF8065}" type="parTrans" cxnId="{D8D99764-8058-47C6-B5A8-8DDF075C89C2}">
      <dgm:prSet/>
      <dgm:spPr/>
      <dgm:t>
        <a:bodyPr/>
        <a:lstStyle/>
        <a:p>
          <a:endParaRPr lang="el-GR"/>
        </a:p>
      </dgm:t>
    </dgm:pt>
    <dgm:pt modelId="{39DE2472-D297-443A-AD7F-8202ECB2CA59}" type="sibTrans" cxnId="{D8D99764-8058-47C6-B5A8-8DDF075C89C2}">
      <dgm:prSet/>
      <dgm:spPr/>
      <dgm:t>
        <a:bodyPr/>
        <a:lstStyle/>
        <a:p>
          <a:endParaRPr lang="el-GR"/>
        </a:p>
      </dgm:t>
    </dgm:pt>
    <dgm:pt modelId="{7AE4938A-A6D2-49A1-A6AF-E7E5E2B2F6B9}">
      <dgm:prSet phldrT="[Text]"/>
      <dgm:spPr/>
      <dgm:t>
        <a:bodyPr/>
        <a:lstStyle/>
        <a:p>
          <a:r>
            <a:rPr lang="en-US" dirty="0"/>
            <a:t>H</a:t>
          </a:r>
          <a:r>
            <a:rPr lang="el-GR" dirty="0"/>
            <a:t> αποδοχή </a:t>
          </a:r>
          <a:r>
            <a:rPr lang="en-US" dirty="0"/>
            <a:t>LAI </a:t>
          </a:r>
          <a:r>
            <a:rPr lang="el-GR" dirty="0"/>
            <a:t>συσχετίσθηκε με αρχικό όφελος ως προς τη συμμόρφωση που δε διατηρήθηκε στο χρονο. Μικρό μέγεθος μελέτης. Οι λίγοι ασθενείς που παρέμειναν σε αγωγή ηταν σε </a:t>
          </a:r>
          <a:r>
            <a:rPr lang="en-US" dirty="0"/>
            <a:t>LAI</a:t>
          </a:r>
          <a:r>
            <a:rPr lang="el-GR" dirty="0"/>
            <a:t>. Η κακή συμμόρφωση πιο εύκολα ανιχνεύσιμη σε αυτούς που λάμβαναν </a:t>
          </a:r>
          <a:r>
            <a:rPr lang="en-US" dirty="0"/>
            <a:t>LAI</a:t>
          </a:r>
          <a:r>
            <a:rPr lang="el-GR" dirty="0"/>
            <a:t> (</a:t>
          </a:r>
          <a:r>
            <a:rPr lang="en-US" dirty="0"/>
            <a:t>Risperidone LAI , </a:t>
          </a:r>
          <a:r>
            <a:rPr lang="en-US" dirty="0" err="1"/>
            <a:t>Weiden</a:t>
          </a:r>
          <a:r>
            <a:rPr lang="en-US" dirty="0"/>
            <a:t> P. J. et at., 2012)</a:t>
          </a:r>
          <a:endParaRPr lang="el-GR" dirty="0"/>
        </a:p>
      </dgm:t>
    </dgm:pt>
    <dgm:pt modelId="{8FD1AC9B-8136-4C3F-A31D-F01D496B604A}" type="parTrans" cxnId="{DB152564-C69C-425D-9AFC-C5157378E107}">
      <dgm:prSet/>
      <dgm:spPr/>
      <dgm:t>
        <a:bodyPr/>
        <a:lstStyle/>
        <a:p>
          <a:endParaRPr lang="el-GR"/>
        </a:p>
      </dgm:t>
    </dgm:pt>
    <dgm:pt modelId="{201955CE-37D4-41E8-B3F9-5C40C1DCE075}" type="sibTrans" cxnId="{DB152564-C69C-425D-9AFC-C5157378E107}">
      <dgm:prSet/>
      <dgm:spPr/>
      <dgm:t>
        <a:bodyPr/>
        <a:lstStyle/>
        <a:p>
          <a:endParaRPr lang="el-GR"/>
        </a:p>
      </dgm:t>
    </dgm:pt>
    <dgm:pt modelId="{C6FD5BFE-B67C-4E02-86F4-C5BEFA11A34B}">
      <dgm:prSet phldrT="[Text]"/>
      <dgm:spPr/>
      <dgm:t>
        <a:bodyPr/>
        <a:lstStyle/>
        <a:p>
          <a:r>
            <a:rPr lang="en-US" dirty="0"/>
            <a:t>&gt;</a:t>
          </a:r>
          <a:r>
            <a:rPr lang="el-GR" dirty="0"/>
            <a:t>40% των ασθενών με 1</a:t>
          </a:r>
          <a:r>
            <a:rPr lang="el-GR" baseline="30000" dirty="0"/>
            <a:t>ο</a:t>
          </a:r>
          <a:r>
            <a:rPr lang="el-GR" dirty="0"/>
            <a:t> επεισόδιο διακόπτουν τη φ.α τους πρώτους 9 μήνες.</a:t>
          </a:r>
          <a:r>
            <a:rPr lang="en-US" dirty="0"/>
            <a:t> </a:t>
          </a:r>
        </a:p>
        <a:p>
          <a:r>
            <a:rPr lang="el-GR" dirty="0"/>
            <a:t>Προγνωστικοί παράγοντες διακοπής: σοβαρότητα ψυχοπαθολογίας, απουσία εναισθησίας, αρνητική στάση απένταντι στη φ.α, συννοσηρότητα με χρήση ουσιών, ΑΕ</a:t>
          </a:r>
        </a:p>
      </dgm:t>
    </dgm:pt>
    <dgm:pt modelId="{29F99F70-3201-473D-8F6E-77945E5D4921}" type="parTrans" cxnId="{6E1A3454-4B1C-4D92-A501-88B3957E526C}">
      <dgm:prSet/>
      <dgm:spPr/>
      <dgm:t>
        <a:bodyPr/>
        <a:lstStyle/>
        <a:p>
          <a:endParaRPr lang="el-GR"/>
        </a:p>
      </dgm:t>
    </dgm:pt>
    <dgm:pt modelId="{AF062506-07BE-4EDE-9D41-B51EE300AA96}" type="sibTrans" cxnId="{6E1A3454-4B1C-4D92-A501-88B3957E526C}">
      <dgm:prSet/>
      <dgm:spPr/>
      <dgm:t>
        <a:bodyPr/>
        <a:lstStyle/>
        <a:p>
          <a:endParaRPr lang="el-GR"/>
        </a:p>
      </dgm:t>
    </dgm:pt>
    <dgm:pt modelId="{FFC50AB0-5029-465D-88DB-5F3BD02CE3B3}" type="pres">
      <dgm:prSet presAssocID="{E9CDE05D-320E-428C-A1DA-6A419D88D3E8}" presName="Name0" presStyleCnt="0">
        <dgm:presLayoutVars>
          <dgm:chMax val="7"/>
          <dgm:chPref val="7"/>
          <dgm:dir/>
        </dgm:presLayoutVars>
      </dgm:prSet>
      <dgm:spPr/>
    </dgm:pt>
    <dgm:pt modelId="{8FAE618E-D3F9-4820-A7D3-24B9D846BDCB}" type="pres">
      <dgm:prSet presAssocID="{E9CDE05D-320E-428C-A1DA-6A419D88D3E8}" presName="Name1" presStyleCnt="0"/>
      <dgm:spPr/>
    </dgm:pt>
    <dgm:pt modelId="{DB37DBFE-1F02-44B5-835F-C9FF2B3215E8}" type="pres">
      <dgm:prSet presAssocID="{E9CDE05D-320E-428C-A1DA-6A419D88D3E8}" presName="cycle" presStyleCnt="0"/>
      <dgm:spPr/>
    </dgm:pt>
    <dgm:pt modelId="{B0954607-C63C-4043-B42F-6924FCCF14FD}" type="pres">
      <dgm:prSet presAssocID="{E9CDE05D-320E-428C-A1DA-6A419D88D3E8}" presName="srcNode" presStyleLbl="node1" presStyleIdx="0" presStyleCnt="3"/>
      <dgm:spPr/>
    </dgm:pt>
    <dgm:pt modelId="{1658CCDE-C3B5-4DCC-93A7-E6738FC53E54}" type="pres">
      <dgm:prSet presAssocID="{E9CDE05D-320E-428C-A1DA-6A419D88D3E8}" presName="conn" presStyleLbl="parChTrans1D2" presStyleIdx="0" presStyleCnt="1"/>
      <dgm:spPr/>
    </dgm:pt>
    <dgm:pt modelId="{0855718A-E777-4223-B0EE-791A31ED8E5F}" type="pres">
      <dgm:prSet presAssocID="{E9CDE05D-320E-428C-A1DA-6A419D88D3E8}" presName="extraNode" presStyleLbl="node1" presStyleIdx="0" presStyleCnt="3"/>
      <dgm:spPr/>
    </dgm:pt>
    <dgm:pt modelId="{8A79D269-DB05-45A9-95C7-A5FF5409C79E}" type="pres">
      <dgm:prSet presAssocID="{E9CDE05D-320E-428C-A1DA-6A419D88D3E8}" presName="dstNode" presStyleLbl="node1" presStyleIdx="0" presStyleCnt="3"/>
      <dgm:spPr/>
    </dgm:pt>
    <dgm:pt modelId="{29939101-AF1C-4438-9CDF-39C5C4DE57B6}" type="pres">
      <dgm:prSet presAssocID="{C28D8C04-3B7A-4C4D-B342-6B9D37618AAA}" presName="text_1" presStyleLbl="node1" presStyleIdx="0" presStyleCnt="3">
        <dgm:presLayoutVars>
          <dgm:bulletEnabled val="1"/>
        </dgm:presLayoutVars>
      </dgm:prSet>
      <dgm:spPr/>
    </dgm:pt>
    <dgm:pt modelId="{41F93083-E420-4C75-B57E-764584070E1C}" type="pres">
      <dgm:prSet presAssocID="{C28D8C04-3B7A-4C4D-B342-6B9D37618AAA}" presName="accent_1" presStyleCnt="0"/>
      <dgm:spPr/>
    </dgm:pt>
    <dgm:pt modelId="{0EA9DF98-C67F-4799-886A-9090A55A6C6C}" type="pres">
      <dgm:prSet presAssocID="{C28D8C04-3B7A-4C4D-B342-6B9D37618AAA}" presName="accentRepeatNode" presStyleLbl="solidFgAcc1" presStyleIdx="0" presStyleCnt="3"/>
      <dgm:spPr/>
    </dgm:pt>
    <dgm:pt modelId="{8358B9D2-9A46-4D0F-A090-A74FA979CDF3}" type="pres">
      <dgm:prSet presAssocID="{7AE4938A-A6D2-49A1-A6AF-E7E5E2B2F6B9}" presName="text_2" presStyleLbl="node1" presStyleIdx="1" presStyleCnt="3">
        <dgm:presLayoutVars>
          <dgm:bulletEnabled val="1"/>
        </dgm:presLayoutVars>
      </dgm:prSet>
      <dgm:spPr/>
    </dgm:pt>
    <dgm:pt modelId="{CBE7EA10-8587-47A9-B583-4B18BAECF093}" type="pres">
      <dgm:prSet presAssocID="{7AE4938A-A6D2-49A1-A6AF-E7E5E2B2F6B9}" presName="accent_2" presStyleCnt="0"/>
      <dgm:spPr/>
    </dgm:pt>
    <dgm:pt modelId="{6F122501-3A84-421B-9182-68D3E7672CDF}" type="pres">
      <dgm:prSet presAssocID="{7AE4938A-A6D2-49A1-A6AF-E7E5E2B2F6B9}" presName="accentRepeatNode" presStyleLbl="solidFgAcc1" presStyleIdx="1" presStyleCnt="3"/>
      <dgm:spPr/>
    </dgm:pt>
    <dgm:pt modelId="{2C3A267D-3E7B-4C53-BEE5-E2DFD207E77E}" type="pres">
      <dgm:prSet presAssocID="{C6FD5BFE-B67C-4E02-86F4-C5BEFA11A34B}" presName="text_3" presStyleLbl="node1" presStyleIdx="2" presStyleCnt="3">
        <dgm:presLayoutVars>
          <dgm:bulletEnabled val="1"/>
        </dgm:presLayoutVars>
      </dgm:prSet>
      <dgm:spPr/>
    </dgm:pt>
    <dgm:pt modelId="{C6811D06-5C74-4237-BF68-7BE45950FA09}" type="pres">
      <dgm:prSet presAssocID="{C6FD5BFE-B67C-4E02-86F4-C5BEFA11A34B}" presName="accent_3" presStyleCnt="0"/>
      <dgm:spPr/>
    </dgm:pt>
    <dgm:pt modelId="{3422DC3B-A239-447F-AB33-C7AF97DFF673}" type="pres">
      <dgm:prSet presAssocID="{C6FD5BFE-B67C-4E02-86F4-C5BEFA11A34B}" presName="accentRepeatNode" presStyleLbl="solidFgAcc1" presStyleIdx="2" presStyleCnt="3"/>
      <dgm:spPr/>
    </dgm:pt>
  </dgm:ptLst>
  <dgm:cxnLst>
    <dgm:cxn modelId="{DB152564-C69C-425D-9AFC-C5157378E107}" srcId="{E9CDE05D-320E-428C-A1DA-6A419D88D3E8}" destId="{7AE4938A-A6D2-49A1-A6AF-E7E5E2B2F6B9}" srcOrd="1" destOrd="0" parTransId="{8FD1AC9B-8136-4C3F-A31D-F01D496B604A}" sibTransId="{201955CE-37D4-41E8-B3F9-5C40C1DCE075}"/>
    <dgm:cxn modelId="{D8D99764-8058-47C6-B5A8-8DDF075C89C2}" srcId="{E9CDE05D-320E-428C-A1DA-6A419D88D3E8}" destId="{C28D8C04-3B7A-4C4D-B342-6B9D37618AAA}" srcOrd="0" destOrd="0" parTransId="{2278448A-5A03-4168-AB5E-006333AF8065}" sibTransId="{39DE2472-D297-443A-AD7F-8202ECB2CA59}"/>
    <dgm:cxn modelId="{6E1A3454-4B1C-4D92-A501-88B3957E526C}" srcId="{E9CDE05D-320E-428C-A1DA-6A419D88D3E8}" destId="{C6FD5BFE-B67C-4E02-86F4-C5BEFA11A34B}" srcOrd="2" destOrd="0" parTransId="{29F99F70-3201-473D-8F6E-77945E5D4921}" sibTransId="{AF062506-07BE-4EDE-9D41-B51EE300AA96}"/>
    <dgm:cxn modelId="{94F6A2B5-7CF2-49DC-964D-0A15D6D870DF}" type="presOf" srcId="{E9CDE05D-320E-428C-A1DA-6A419D88D3E8}" destId="{FFC50AB0-5029-465D-88DB-5F3BD02CE3B3}" srcOrd="0" destOrd="0" presId="urn:microsoft.com/office/officeart/2008/layout/VerticalCurvedList"/>
    <dgm:cxn modelId="{E21E45C2-ED75-4142-BF30-66B6C7C10064}" type="presOf" srcId="{C28D8C04-3B7A-4C4D-B342-6B9D37618AAA}" destId="{29939101-AF1C-4438-9CDF-39C5C4DE57B6}" srcOrd="0" destOrd="0" presId="urn:microsoft.com/office/officeart/2008/layout/VerticalCurvedList"/>
    <dgm:cxn modelId="{FA7072D9-2C86-4270-B5E7-EAA20579AF89}" type="presOf" srcId="{C6FD5BFE-B67C-4E02-86F4-C5BEFA11A34B}" destId="{2C3A267D-3E7B-4C53-BEE5-E2DFD207E77E}" srcOrd="0" destOrd="0" presId="urn:microsoft.com/office/officeart/2008/layout/VerticalCurvedList"/>
    <dgm:cxn modelId="{23A5C3DD-4AF4-49FE-A825-5BFAD09E70F5}" type="presOf" srcId="{39DE2472-D297-443A-AD7F-8202ECB2CA59}" destId="{1658CCDE-C3B5-4DCC-93A7-E6738FC53E54}" srcOrd="0" destOrd="0" presId="urn:microsoft.com/office/officeart/2008/layout/VerticalCurvedList"/>
    <dgm:cxn modelId="{E9332BFC-9F87-44CE-844C-CE4398889C84}" type="presOf" srcId="{7AE4938A-A6D2-49A1-A6AF-E7E5E2B2F6B9}" destId="{8358B9D2-9A46-4D0F-A090-A74FA979CDF3}" srcOrd="0" destOrd="0" presId="urn:microsoft.com/office/officeart/2008/layout/VerticalCurvedList"/>
    <dgm:cxn modelId="{B52BD366-D72D-4119-8371-15D124883C54}" type="presParOf" srcId="{FFC50AB0-5029-465D-88DB-5F3BD02CE3B3}" destId="{8FAE618E-D3F9-4820-A7D3-24B9D846BDCB}" srcOrd="0" destOrd="0" presId="urn:microsoft.com/office/officeart/2008/layout/VerticalCurvedList"/>
    <dgm:cxn modelId="{07E68C54-B0FC-4357-8188-067492192BEA}" type="presParOf" srcId="{8FAE618E-D3F9-4820-A7D3-24B9D846BDCB}" destId="{DB37DBFE-1F02-44B5-835F-C9FF2B3215E8}" srcOrd="0" destOrd="0" presId="urn:microsoft.com/office/officeart/2008/layout/VerticalCurvedList"/>
    <dgm:cxn modelId="{7AC00B2D-7B97-4591-BB2C-56C792FD6039}" type="presParOf" srcId="{DB37DBFE-1F02-44B5-835F-C9FF2B3215E8}" destId="{B0954607-C63C-4043-B42F-6924FCCF14FD}" srcOrd="0" destOrd="0" presId="urn:microsoft.com/office/officeart/2008/layout/VerticalCurvedList"/>
    <dgm:cxn modelId="{B9063EC2-23D6-4B25-917F-EA760D60941A}" type="presParOf" srcId="{DB37DBFE-1F02-44B5-835F-C9FF2B3215E8}" destId="{1658CCDE-C3B5-4DCC-93A7-E6738FC53E54}" srcOrd="1" destOrd="0" presId="urn:microsoft.com/office/officeart/2008/layout/VerticalCurvedList"/>
    <dgm:cxn modelId="{532EC35E-8BEE-47B0-ADAA-5BC79AA84EBD}" type="presParOf" srcId="{DB37DBFE-1F02-44B5-835F-C9FF2B3215E8}" destId="{0855718A-E777-4223-B0EE-791A31ED8E5F}" srcOrd="2" destOrd="0" presId="urn:microsoft.com/office/officeart/2008/layout/VerticalCurvedList"/>
    <dgm:cxn modelId="{DFA961B6-7984-42CD-889E-20A891214953}" type="presParOf" srcId="{DB37DBFE-1F02-44B5-835F-C9FF2B3215E8}" destId="{8A79D269-DB05-45A9-95C7-A5FF5409C79E}" srcOrd="3" destOrd="0" presId="urn:microsoft.com/office/officeart/2008/layout/VerticalCurvedList"/>
    <dgm:cxn modelId="{F9393BA7-C9F0-491D-95DB-51D15A2658CD}" type="presParOf" srcId="{8FAE618E-D3F9-4820-A7D3-24B9D846BDCB}" destId="{29939101-AF1C-4438-9CDF-39C5C4DE57B6}" srcOrd="1" destOrd="0" presId="urn:microsoft.com/office/officeart/2008/layout/VerticalCurvedList"/>
    <dgm:cxn modelId="{3234F698-8432-4F2B-A382-0FA21F1D6AEC}" type="presParOf" srcId="{8FAE618E-D3F9-4820-A7D3-24B9D846BDCB}" destId="{41F93083-E420-4C75-B57E-764584070E1C}" srcOrd="2" destOrd="0" presId="urn:microsoft.com/office/officeart/2008/layout/VerticalCurvedList"/>
    <dgm:cxn modelId="{605B14A1-9547-4D65-B971-8B484C20A040}" type="presParOf" srcId="{41F93083-E420-4C75-B57E-764584070E1C}" destId="{0EA9DF98-C67F-4799-886A-9090A55A6C6C}" srcOrd="0" destOrd="0" presId="urn:microsoft.com/office/officeart/2008/layout/VerticalCurvedList"/>
    <dgm:cxn modelId="{11DC9E7D-9704-46D0-8C30-B7FF43EBC958}" type="presParOf" srcId="{8FAE618E-D3F9-4820-A7D3-24B9D846BDCB}" destId="{8358B9D2-9A46-4D0F-A090-A74FA979CDF3}" srcOrd="3" destOrd="0" presId="urn:microsoft.com/office/officeart/2008/layout/VerticalCurvedList"/>
    <dgm:cxn modelId="{4CC0DC46-FFD4-4E02-8492-09FC92BA45F9}" type="presParOf" srcId="{8FAE618E-D3F9-4820-A7D3-24B9D846BDCB}" destId="{CBE7EA10-8587-47A9-B583-4B18BAECF093}" srcOrd="4" destOrd="0" presId="urn:microsoft.com/office/officeart/2008/layout/VerticalCurvedList"/>
    <dgm:cxn modelId="{BCDCBC30-3061-484F-B3D3-3CE6C5A69969}" type="presParOf" srcId="{CBE7EA10-8587-47A9-B583-4B18BAECF093}" destId="{6F122501-3A84-421B-9182-68D3E7672CDF}" srcOrd="0" destOrd="0" presId="urn:microsoft.com/office/officeart/2008/layout/VerticalCurvedList"/>
    <dgm:cxn modelId="{CD2EF206-674F-414F-A99F-289DF7F9229A}" type="presParOf" srcId="{8FAE618E-D3F9-4820-A7D3-24B9D846BDCB}" destId="{2C3A267D-3E7B-4C53-BEE5-E2DFD207E77E}" srcOrd="5" destOrd="0" presId="urn:microsoft.com/office/officeart/2008/layout/VerticalCurvedList"/>
    <dgm:cxn modelId="{E931CBE5-8DD8-42C7-A594-3904988204BC}" type="presParOf" srcId="{8FAE618E-D3F9-4820-A7D3-24B9D846BDCB}" destId="{C6811D06-5C74-4237-BF68-7BE45950FA09}" srcOrd="6" destOrd="0" presId="urn:microsoft.com/office/officeart/2008/layout/VerticalCurvedList"/>
    <dgm:cxn modelId="{D70377D3-889C-4FB8-82B3-B11EE40EF4AF}" type="presParOf" srcId="{C6811D06-5C74-4237-BF68-7BE45950FA09}" destId="{3422DC3B-A239-447F-AB33-C7AF97DFF6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21A2E5-90D4-4FD5-ACE9-774022BECF06}" type="doc">
      <dgm:prSet loTypeId="urn:microsoft.com/office/officeart/2005/8/layout/matrix1" loCatId="matrix" qsTypeId="urn:microsoft.com/office/officeart/2005/8/quickstyle/3d2#3" qsCatId="3D" csTypeId="urn:microsoft.com/office/officeart/2005/8/colors/accent0_3" csCatId="mainScheme" phldr="1"/>
      <dgm:spPr/>
      <dgm:t>
        <a:bodyPr/>
        <a:lstStyle/>
        <a:p>
          <a:endParaRPr lang="el-GR"/>
        </a:p>
      </dgm:t>
    </dgm:pt>
    <dgm:pt modelId="{BF529D75-30C8-4CB7-B322-76247D8E2B09}">
      <dgm:prSet phldrT="[Text]" custT="1"/>
      <dgm:spPr/>
      <dgm:t>
        <a:bodyPr/>
        <a:lstStyle/>
        <a:p>
          <a:r>
            <a:rPr lang="en-US" sz="1400" dirty="0"/>
            <a:t>Clozapine vs Risperidone in treatment naïve patients (</a:t>
          </a:r>
          <a:r>
            <a:rPr lang="en-US" sz="1400" dirty="0" err="1"/>
            <a:t>Sahni</a:t>
          </a:r>
          <a:r>
            <a:rPr lang="en-US" sz="1400" dirty="0"/>
            <a:t>, 2016)</a:t>
          </a:r>
          <a:endParaRPr lang="el-GR" sz="1400" dirty="0"/>
        </a:p>
      </dgm:t>
    </dgm:pt>
    <dgm:pt modelId="{B3C61AB5-A766-4059-B0DE-BC9EAD456EBD}" type="parTrans" cxnId="{BA2904DC-6CFA-46F8-967B-2AAA96266C36}">
      <dgm:prSet/>
      <dgm:spPr/>
      <dgm:t>
        <a:bodyPr/>
        <a:lstStyle/>
        <a:p>
          <a:endParaRPr lang="el-GR"/>
        </a:p>
      </dgm:t>
    </dgm:pt>
    <dgm:pt modelId="{005DC6E7-8023-421C-98C1-6C2EEB3A4A93}" type="sibTrans" cxnId="{BA2904DC-6CFA-46F8-967B-2AAA96266C36}">
      <dgm:prSet/>
      <dgm:spPr/>
      <dgm:t>
        <a:bodyPr/>
        <a:lstStyle/>
        <a:p>
          <a:endParaRPr lang="el-GR"/>
        </a:p>
      </dgm:t>
    </dgm:pt>
    <dgm:pt modelId="{0A18381A-D12F-4110-B6B6-345FD3476552}">
      <dgm:prSet phldrT="[Text]" custT="1"/>
      <dgm:spPr/>
      <dgm:t>
        <a:bodyPr/>
        <a:lstStyle/>
        <a:p>
          <a:endParaRPr lang="en-US" sz="1300" dirty="0"/>
        </a:p>
        <a:p>
          <a:endParaRPr lang="en-US" sz="1400" dirty="0"/>
        </a:p>
        <a:p>
          <a:r>
            <a:rPr lang="el-GR" sz="1400" dirty="0"/>
            <a:t>200-600 κλοζαπίνη και 4-8 ρισπεριδόνη σε ασθενείς 1</a:t>
          </a:r>
          <a:r>
            <a:rPr lang="el-GR" sz="1400" baseline="30000" dirty="0"/>
            <a:t>ου</a:t>
          </a:r>
          <a:r>
            <a:rPr lang="el-GR" sz="1400" dirty="0"/>
            <a:t> επεισοδίου.</a:t>
          </a:r>
          <a:r>
            <a:rPr lang="en-US" sz="1400" dirty="0"/>
            <a:t> </a:t>
          </a:r>
          <a:r>
            <a:rPr lang="el-GR" sz="1400" dirty="0"/>
            <a:t>Στους 6 μηνες ~ 60% μείωση </a:t>
          </a:r>
          <a:r>
            <a:rPr lang="en-US" sz="1400" dirty="0"/>
            <a:t>PANSS </a:t>
          </a:r>
          <a:r>
            <a:rPr lang="el-GR" sz="1400" dirty="0"/>
            <a:t>για κλοζαπίνη και ~56% για ρισπεριδόνη</a:t>
          </a:r>
          <a:r>
            <a:rPr lang="en-US" sz="1400" dirty="0"/>
            <a:t>. </a:t>
          </a:r>
        </a:p>
        <a:p>
          <a:r>
            <a:rPr lang="el-GR" sz="1400" dirty="0"/>
            <a:t>Κλοζαπίνη: στατιστικά σημαντική βελτίωση στην ποιότητα ζωής</a:t>
          </a:r>
          <a:r>
            <a:rPr lang="en-US" sz="1400" dirty="0"/>
            <a:t>. </a:t>
          </a:r>
        </a:p>
        <a:p>
          <a:r>
            <a:rPr lang="el-GR" sz="1400" dirty="0"/>
            <a:t>Εξίσου αποτελεσματικά ως προς + συμπτώματα ενώ η κλοζαπίνη υπερτερεί στα –</a:t>
          </a:r>
        </a:p>
      </dgm:t>
    </dgm:pt>
    <dgm:pt modelId="{139F3D13-94A7-493D-AE01-66D1DD1314B5}" type="parTrans" cxnId="{CEC4EA8B-C7F8-4E2F-8266-BA6C958B36CD}">
      <dgm:prSet/>
      <dgm:spPr/>
      <dgm:t>
        <a:bodyPr/>
        <a:lstStyle/>
        <a:p>
          <a:endParaRPr lang="el-GR"/>
        </a:p>
      </dgm:t>
    </dgm:pt>
    <dgm:pt modelId="{A9FE7F97-4EA3-4F9E-8943-ED19727D585A}" type="sibTrans" cxnId="{CEC4EA8B-C7F8-4E2F-8266-BA6C958B36CD}">
      <dgm:prSet/>
      <dgm:spPr/>
      <dgm:t>
        <a:bodyPr/>
        <a:lstStyle/>
        <a:p>
          <a:endParaRPr lang="el-GR"/>
        </a:p>
      </dgm:t>
    </dgm:pt>
    <dgm:pt modelId="{5F05CE57-C1E0-4FBE-8C93-374199E7EA90}">
      <dgm:prSet phldrT="[Text]" custT="1"/>
      <dgm:spPr/>
      <dgm:t>
        <a:bodyPr/>
        <a:lstStyle/>
        <a:p>
          <a:endParaRPr lang="en-US" sz="1200" dirty="0"/>
        </a:p>
        <a:p>
          <a:r>
            <a:rPr lang="el-GR" sz="1400" dirty="0"/>
            <a:t>Υπεροχή κλοζαπίνης ως προς ΑΕ- λιγότερες ΑΕ (</a:t>
          </a:r>
          <a:r>
            <a:rPr lang="en-US" sz="1400" dirty="0"/>
            <a:t>GASS</a:t>
          </a:r>
          <a:r>
            <a:rPr lang="el-GR" sz="1400" dirty="0"/>
            <a:t>).Κλοζαπίνη: καταστολή, ζάλη, σιελόρροια. Ρισπεριδόνη: δυσκαμψία, καταστολή, τρόμος και διαταραχές ΕΡ (~80%)</a:t>
          </a:r>
          <a:r>
            <a:rPr lang="en-US" sz="1400" dirty="0"/>
            <a:t>. </a:t>
          </a:r>
        </a:p>
        <a:p>
          <a:r>
            <a:rPr lang="el-GR" sz="1400" dirty="0"/>
            <a:t>Ασθενείς σε κλοζαπίνη αύξηση ΒΜΙ όμως κανένας δεν εμφάνισε μεταβολικό σύνδρομο ή ΗΚΓ δτρ. </a:t>
          </a:r>
          <a:endParaRPr lang="en-US" sz="1400" dirty="0"/>
        </a:p>
        <a:p>
          <a:r>
            <a:rPr lang="el-GR" sz="1400" dirty="0"/>
            <a:t>Χωρίς διαφορά ως προς τη σεξουαλική λειτουργικότητα</a:t>
          </a:r>
        </a:p>
      </dgm:t>
    </dgm:pt>
    <dgm:pt modelId="{E6DD0CC2-FA9E-4B4D-8FDD-3A4834D90F0A}" type="parTrans" cxnId="{F9B48602-485C-4C51-8860-522745AA7534}">
      <dgm:prSet/>
      <dgm:spPr/>
      <dgm:t>
        <a:bodyPr/>
        <a:lstStyle/>
        <a:p>
          <a:endParaRPr lang="el-GR"/>
        </a:p>
      </dgm:t>
    </dgm:pt>
    <dgm:pt modelId="{A7DF35AA-CE38-4919-82D0-3100A24A275B}" type="sibTrans" cxnId="{F9B48602-485C-4C51-8860-522745AA7534}">
      <dgm:prSet/>
      <dgm:spPr/>
      <dgm:t>
        <a:bodyPr/>
        <a:lstStyle/>
        <a:p>
          <a:endParaRPr lang="el-GR"/>
        </a:p>
      </dgm:t>
    </dgm:pt>
    <dgm:pt modelId="{BD98BD6D-FF51-4248-BE30-27594967A510}">
      <dgm:prSet phldrT="[Text]" custT="1"/>
      <dgm:spPr/>
      <dgm:t>
        <a:bodyPr/>
        <a:lstStyle/>
        <a:p>
          <a:r>
            <a:rPr lang="el-GR" sz="1100" dirty="0"/>
            <a:t>Ασθενείς που διέκοψαν αγωγή με 2</a:t>
          </a:r>
          <a:r>
            <a:rPr lang="el-GR" sz="1100" baseline="30000" dirty="0"/>
            <a:t>ης</a:t>
          </a:r>
          <a:r>
            <a:rPr lang="el-GR" sz="1100" dirty="0"/>
            <a:t> γενιάς ΑΨ εκτός απο κλοζαπίνη λόγω αναποτελεσματικότητας μπήκαν σε θεραπεία είτε με κλοζαπίνη είτε με άλλο 2</a:t>
          </a:r>
          <a:r>
            <a:rPr lang="el-GR" sz="1100" baseline="30000" dirty="0"/>
            <a:t>ης</a:t>
          </a:r>
          <a:r>
            <a:rPr lang="el-GR" sz="1100" dirty="0"/>
            <a:t> γενιας: η μείωση σε συνολικό σκορ κ σε αρνητική υποκλίμακα μεγαλύτερη σε κλοζαπίνη (</a:t>
          </a:r>
          <a:r>
            <a:rPr lang="en-US" sz="1100" dirty="0"/>
            <a:t>McEvoy et al.) </a:t>
          </a:r>
        </a:p>
        <a:p>
          <a:r>
            <a:rPr lang="el-GR" sz="1100" dirty="0"/>
            <a:t>Σύγκριση κλοζαπίνης- ρισπεριδόνης σε 1</a:t>
          </a:r>
          <a:r>
            <a:rPr lang="el-GR" sz="1100" baseline="30000" dirty="0"/>
            <a:t>ο</a:t>
          </a:r>
          <a:r>
            <a:rPr lang="el-GR" sz="1100" dirty="0"/>
            <a:t> ψυχωτικό επεισόδιο: υπεροχή κλοζαπίνης ως προς αποτελεσματικότητα και συσχέτιση με καλύτερη συμμόρφωση (</a:t>
          </a:r>
          <a:r>
            <a:rPr lang="en-US" sz="1100" dirty="0" err="1"/>
            <a:t>Sanz</a:t>
          </a:r>
          <a:r>
            <a:rPr lang="en-US" sz="1100" dirty="0"/>
            <a:t> </a:t>
          </a:r>
          <a:r>
            <a:rPr lang="en-US" sz="1100" dirty="0" err="1"/>
            <a:t>Fuentenebro</a:t>
          </a:r>
          <a:r>
            <a:rPr lang="en-US" sz="1100" dirty="0"/>
            <a:t> et al.)</a:t>
          </a:r>
        </a:p>
        <a:p>
          <a:endParaRPr lang="el-GR" sz="1100" dirty="0"/>
        </a:p>
      </dgm:t>
    </dgm:pt>
    <dgm:pt modelId="{AF1AD642-6621-4C48-8338-C8EB4E8708CB}" type="parTrans" cxnId="{9675ED67-8A1E-4520-BC4B-FDCD7B3537ED}">
      <dgm:prSet/>
      <dgm:spPr/>
      <dgm:t>
        <a:bodyPr/>
        <a:lstStyle/>
        <a:p>
          <a:endParaRPr lang="el-GR"/>
        </a:p>
      </dgm:t>
    </dgm:pt>
    <dgm:pt modelId="{7625A356-ECCF-4334-9742-AC826EF0EF42}" type="sibTrans" cxnId="{9675ED67-8A1E-4520-BC4B-FDCD7B3537ED}">
      <dgm:prSet/>
      <dgm:spPr/>
      <dgm:t>
        <a:bodyPr/>
        <a:lstStyle/>
        <a:p>
          <a:endParaRPr lang="el-GR"/>
        </a:p>
      </dgm:t>
    </dgm:pt>
    <dgm:pt modelId="{A3BD3385-3024-4C4C-9822-155D97FF7396}">
      <dgm:prSet phldrT="[Text]" phldr="1"/>
      <dgm:spPr/>
      <dgm:t>
        <a:bodyPr/>
        <a:lstStyle/>
        <a:p>
          <a:endParaRPr lang="el-GR" dirty="0"/>
        </a:p>
      </dgm:t>
    </dgm:pt>
    <dgm:pt modelId="{4BC2BEFA-55DD-42E8-9D87-07ACFFE7FAEC}" type="parTrans" cxnId="{50C81365-7529-412A-B1FA-6F8DD751DA80}">
      <dgm:prSet/>
      <dgm:spPr/>
      <dgm:t>
        <a:bodyPr/>
        <a:lstStyle/>
        <a:p>
          <a:endParaRPr lang="el-GR"/>
        </a:p>
      </dgm:t>
    </dgm:pt>
    <dgm:pt modelId="{5D9EED60-745A-462B-BED5-AB8D25B1E557}" type="sibTrans" cxnId="{50C81365-7529-412A-B1FA-6F8DD751DA80}">
      <dgm:prSet/>
      <dgm:spPr/>
      <dgm:t>
        <a:bodyPr/>
        <a:lstStyle/>
        <a:p>
          <a:endParaRPr lang="el-GR"/>
        </a:p>
      </dgm:t>
    </dgm:pt>
    <dgm:pt modelId="{E823A370-3A32-4B88-B58E-0895FDCA777D}">
      <dgm:prSet phldrT="[Text]" custT="1"/>
      <dgm:spPr/>
      <dgm:t>
        <a:bodyPr/>
        <a:lstStyle/>
        <a:p>
          <a:r>
            <a:rPr lang="el-GR" sz="1300" dirty="0"/>
            <a:t>Σύγκριση κλοζαπίνης με τυπικά ΑΨ </a:t>
          </a:r>
          <a:r>
            <a:rPr lang="en-US" sz="1300" dirty="0"/>
            <a:t> </a:t>
          </a:r>
          <a:r>
            <a:rPr lang="el-GR" sz="1300" dirty="0"/>
            <a:t>σε 1ο επεισόδιο : όχι διαφορά ως προς αποτελεσματικότητα, αλλά καλύτερη συμμόρφωση και ανοχή σε κλοζαπίνη (</a:t>
          </a:r>
          <a:r>
            <a:rPr lang="en-US" sz="1300" dirty="0" err="1"/>
            <a:t>Girgis</a:t>
          </a:r>
          <a:r>
            <a:rPr lang="en-US" sz="1300" dirty="0"/>
            <a:t> et al.,</a:t>
          </a:r>
          <a:r>
            <a:rPr lang="el-GR" sz="1300" dirty="0"/>
            <a:t>). </a:t>
          </a:r>
        </a:p>
        <a:p>
          <a:r>
            <a:rPr lang="el-GR" sz="1300" dirty="0"/>
            <a:t>Μετα-ανάλυση </a:t>
          </a:r>
          <a:r>
            <a:rPr lang="en-US" sz="1300" dirty="0"/>
            <a:t>Cochrane</a:t>
          </a:r>
          <a:r>
            <a:rPr lang="el-GR" sz="1300" dirty="0"/>
            <a:t> (2010) : σύγκριση 2</a:t>
          </a:r>
          <a:r>
            <a:rPr lang="el-GR" sz="1300" baseline="30000" dirty="0"/>
            <a:t>ης</a:t>
          </a:r>
          <a:r>
            <a:rPr lang="el-GR" sz="1300" dirty="0"/>
            <a:t> γενιάς ΑΨ : όχι διαφορά μεταξύ τους σε ΣΧ και ΣΧ- </a:t>
          </a:r>
          <a:r>
            <a:rPr lang="en-US" sz="1300" dirty="0"/>
            <a:t>like</a:t>
          </a:r>
          <a:r>
            <a:rPr lang="el-GR" sz="1300" dirty="0"/>
            <a:t>.  Σε αυτές  τις μελέτες πολύ χαμηλές δόσεις κλοζαπίνης, πιθανώς υποθεραπευτικές.</a:t>
          </a:r>
        </a:p>
      </dgm:t>
    </dgm:pt>
    <dgm:pt modelId="{F2352BA3-9539-41E1-B826-59F2AA0EB23B}" type="sibTrans" cxnId="{7DC5C500-E5E3-42CC-8661-B0B1A12A2425}">
      <dgm:prSet/>
      <dgm:spPr/>
      <dgm:t>
        <a:bodyPr/>
        <a:lstStyle/>
        <a:p>
          <a:endParaRPr lang="el-GR"/>
        </a:p>
      </dgm:t>
    </dgm:pt>
    <dgm:pt modelId="{BD242B04-D065-4C8E-9784-B3A1B51701AB}" type="parTrans" cxnId="{7DC5C500-E5E3-42CC-8661-B0B1A12A2425}">
      <dgm:prSet/>
      <dgm:spPr/>
      <dgm:t>
        <a:bodyPr/>
        <a:lstStyle/>
        <a:p>
          <a:endParaRPr lang="el-GR"/>
        </a:p>
      </dgm:t>
    </dgm:pt>
    <dgm:pt modelId="{C4AD30DC-C57D-4B21-B074-1B30A01673BB}" type="pres">
      <dgm:prSet presAssocID="{5621A2E5-90D4-4FD5-ACE9-774022BECF06}" presName="diagram" presStyleCnt="0">
        <dgm:presLayoutVars>
          <dgm:chMax val="1"/>
          <dgm:dir/>
          <dgm:animLvl val="ctr"/>
          <dgm:resizeHandles val="exact"/>
        </dgm:presLayoutVars>
      </dgm:prSet>
      <dgm:spPr/>
    </dgm:pt>
    <dgm:pt modelId="{CD445EDC-2269-44B5-91CB-1DE9E1B17AF7}" type="pres">
      <dgm:prSet presAssocID="{5621A2E5-90D4-4FD5-ACE9-774022BECF06}" presName="matrix" presStyleCnt="0"/>
      <dgm:spPr/>
    </dgm:pt>
    <dgm:pt modelId="{E0E2B79B-9A4A-4F69-9849-0E3D133681AA}" type="pres">
      <dgm:prSet presAssocID="{5621A2E5-90D4-4FD5-ACE9-774022BECF06}" presName="tile1" presStyleLbl="node1" presStyleIdx="0" presStyleCnt="4" custLinFactNeighborX="0"/>
      <dgm:spPr/>
    </dgm:pt>
    <dgm:pt modelId="{56FC3A83-634E-480E-8890-C3EA38CBACCE}" type="pres">
      <dgm:prSet presAssocID="{5621A2E5-90D4-4FD5-ACE9-774022BECF06}" presName="tile1text" presStyleLbl="node1" presStyleIdx="0" presStyleCnt="4">
        <dgm:presLayoutVars>
          <dgm:chMax val="0"/>
          <dgm:chPref val="0"/>
          <dgm:bulletEnabled val="1"/>
        </dgm:presLayoutVars>
      </dgm:prSet>
      <dgm:spPr/>
    </dgm:pt>
    <dgm:pt modelId="{5BD6F7BA-8809-4510-8644-F7C4CA25E3DC}" type="pres">
      <dgm:prSet presAssocID="{5621A2E5-90D4-4FD5-ACE9-774022BECF06}" presName="tile2" presStyleLbl="node1" presStyleIdx="1" presStyleCnt="4"/>
      <dgm:spPr/>
    </dgm:pt>
    <dgm:pt modelId="{58A98B7F-106A-4497-84A1-299696F0C71E}" type="pres">
      <dgm:prSet presAssocID="{5621A2E5-90D4-4FD5-ACE9-774022BECF06}" presName="tile2text" presStyleLbl="node1" presStyleIdx="1" presStyleCnt="4">
        <dgm:presLayoutVars>
          <dgm:chMax val="0"/>
          <dgm:chPref val="0"/>
          <dgm:bulletEnabled val="1"/>
        </dgm:presLayoutVars>
      </dgm:prSet>
      <dgm:spPr/>
    </dgm:pt>
    <dgm:pt modelId="{23D05323-6CC0-40EE-8E58-A4896536CBC2}" type="pres">
      <dgm:prSet presAssocID="{5621A2E5-90D4-4FD5-ACE9-774022BECF06}" presName="tile3" presStyleLbl="node1" presStyleIdx="2" presStyleCnt="4"/>
      <dgm:spPr/>
    </dgm:pt>
    <dgm:pt modelId="{A20170D3-6E78-48B4-B675-ED700DEDCEBD}" type="pres">
      <dgm:prSet presAssocID="{5621A2E5-90D4-4FD5-ACE9-774022BECF06}" presName="tile3text" presStyleLbl="node1" presStyleIdx="2" presStyleCnt="4">
        <dgm:presLayoutVars>
          <dgm:chMax val="0"/>
          <dgm:chPref val="0"/>
          <dgm:bulletEnabled val="1"/>
        </dgm:presLayoutVars>
      </dgm:prSet>
      <dgm:spPr/>
    </dgm:pt>
    <dgm:pt modelId="{5E778C18-E238-4788-9D73-DA5F255F82D1}" type="pres">
      <dgm:prSet presAssocID="{5621A2E5-90D4-4FD5-ACE9-774022BECF06}" presName="tile4" presStyleLbl="node1" presStyleIdx="3" presStyleCnt="4" custLinFactNeighborY="449"/>
      <dgm:spPr/>
    </dgm:pt>
    <dgm:pt modelId="{B3FC4F84-7982-40DA-BB84-234F4BA2DABE}" type="pres">
      <dgm:prSet presAssocID="{5621A2E5-90D4-4FD5-ACE9-774022BECF06}" presName="tile4text" presStyleLbl="node1" presStyleIdx="3" presStyleCnt="4">
        <dgm:presLayoutVars>
          <dgm:chMax val="0"/>
          <dgm:chPref val="0"/>
          <dgm:bulletEnabled val="1"/>
        </dgm:presLayoutVars>
      </dgm:prSet>
      <dgm:spPr/>
    </dgm:pt>
    <dgm:pt modelId="{650CF5D5-4C4A-4F4C-B50D-05B14CAB91DE}" type="pres">
      <dgm:prSet presAssocID="{5621A2E5-90D4-4FD5-ACE9-774022BECF06}" presName="centerTile" presStyleLbl="fgShp" presStyleIdx="0" presStyleCnt="1" custScaleX="92034" custScaleY="81741" custLinFactNeighborX="1250" custLinFactNeighborY="395">
        <dgm:presLayoutVars>
          <dgm:chMax val="0"/>
          <dgm:chPref val="0"/>
        </dgm:presLayoutVars>
      </dgm:prSet>
      <dgm:spPr/>
    </dgm:pt>
  </dgm:ptLst>
  <dgm:cxnLst>
    <dgm:cxn modelId="{7DC5C500-E5E3-42CC-8661-B0B1A12A2425}" srcId="{BF529D75-30C8-4CB7-B322-76247D8E2B09}" destId="{E823A370-3A32-4B88-B58E-0895FDCA777D}" srcOrd="2" destOrd="0" parTransId="{BD242B04-D065-4C8E-9784-B3A1B51701AB}" sibTransId="{F2352BA3-9539-41E1-B826-59F2AA0EB23B}"/>
    <dgm:cxn modelId="{F9B48602-485C-4C51-8860-522745AA7534}" srcId="{BF529D75-30C8-4CB7-B322-76247D8E2B09}" destId="{5F05CE57-C1E0-4FBE-8C93-374199E7EA90}" srcOrd="1" destOrd="0" parTransId="{E6DD0CC2-FA9E-4B4D-8FDD-3A4834D90F0A}" sibTransId="{A7DF35AA-CE38-4919-82D0-3100A24A275B}"/>
    <dgm:cxn modelId="{513CB318-E324-4EF0-BDA3-060FC5F593D3}" type="presOf" srcId="{E823A370-3A32-4B88-B58E-0895FDCA777D}" destId="{A20170D3-6E78-48B4-B675-ED700DEDCEBD}" srcOrd="1" destOrd="0" presId="urn:microsoft.com/office/officeart/2005/8/layout/matrix1"/>
    <dgm:cxn modelId="{C25D4920-2364-461E-BA59-9B64A41CEA91}" type="presOf" srcId="{0A18381A-D12F-4110-B6B6-345FD3476552}" destId="{56FC3A83-634E-480E-8890-C3EA38CBACCE}" srcOrd="1" destOrd="0" presId="urn:microsoft.com/office/officeart/2005/8/layout/matrix1"/>
    <dgm:cxn modelId="{B58ACF21-83A7-43BA-93C9-12897B6F63B7}" type="presOf" srcId="{BD98BD6D-FF51-4248-BE30-27594967A510}" destId="{B3FC4F84-7982-40DA-BB84-234F4BA2DABE}" srcOrd="1" destOrd="0" presId="urn:microsoft.com/office/officeart/2005/8/layout/matrix1"/>
    <dgm:cxn modelId="{9ED04426-4683-4BA1-A1BE-CD65B33001E9}" type="presOf" srcId="{5621A2E5-90D4-4FD5-ACE9-774022BECF06}" destId="{C4AD30DC-C57D-4B21-B074-1B30A01673BB}" srcOrd="0" destOrd="0" presId="urn:microsoft.com/office/officeart/2005/8/layout/matrix1"/>
    <dgm:cxn modelId="{15D0AC26-2141-460D-89E3-F3D8E9D781B2}" type="presOf" srcId="{5F05CE57-C1E0-4FBE-8C93-374199E7EA90}" destId="{58A98B7F-106A-4497-84A1-299696F0C71E}" srcOrd="1" destOrd="0" presId="urn:microsoft.com/office/officeart/2005/8/layout/matrix1"/>
    <dgm:cxn modelId="{B7501C2A-5E19-429E-8ADB-6880CCA8A9AA}" type="presOf" srcId="{5F05CE57-C1E0-4FBE-8C93-374199E7EA90}" destId="{5BD6F7BA-8809-4510-8644-F7C4CA25E3DC}" srcOrd="0" destOrd="0" presId="urn:microsoft.com/office/officeart/2005/8/layout/matrix1"/>
    <dgm:cxn modelId="{50C81365-7529-412A-B1FA-6F8DD751DA80}" srcId="{BF529D75-30C8-4CB7-B322-76247D8E2B09}" destId="{A3BD3385-3024-4C4C-9822-155D97FF7396}" srcOrd="4" destOrd="0" parTransId="{4BC2BEFA-55DD-42E8-9D87-07ACFFE7FAEC}" sibTransId="{5D9EED60-745A-462B-BED5-AB8D25B1E557}"/>
    <dgm:cxn modelId="{9675ED67-8A1E-4520-BC4B-FDCD7B3537ED}" srcId="{BF529D75-30C8-4CB7-B322-76247D8E2B09}" destId="{BD98BD6D-FF51-4248-BE30-27594967A510}" srcOrd="3" destOrd="0" parTransId="{AF1AD642-6621-4C48-8338-C8EB4E8708CB}" sibTransId="{7625A356-ECCF-4334-9742-AC826EF0EF42}"/>
    <dgm:cxn modelId="{72C6434B-780D-4027-824F-70AE6505818D}" type="presOf" srcId="{BD98BD6D-FF51-4248-BE30-27594967A510}" destId="{5E778C18-E238-4788-9D73-DA5F255F82D1}" srcOrd="0" destOrd="0" presId="urn:microsoft.com/office/officeart/2005/8/layout/matrix1"/>
    <dgm:cxn modelId="{8A012054-08C7-4F1C-8EBE-93C29046B3C1}" type="presOf" srcId="{0A18381A-D12F-4110-B6B6-345FD3476552}" destId="{E0E2B79B-9A4A-4F69-9849-0E3D133681AA}" srcOrd="0" destOrd="0" presId="urn:microsoft.com/office/officeart/2005/8/layout/matrix1"/>
    <dgm:cxn modelId="{CEC4EA8B-C7F8-4E2F-8266-BA6C958B36CD}" srcId="{BF529D75-30C8-4CB7-B322-76247D8E2B09}" destId="{0A18381A-D12F-4110-B6B6-345FD3476552}" srcOrd="0" destOrd="0" parTransId="{139F3D13-94A7-493D-AE01-66D1DD1314B5}" sibTransId="{A9FE7F97-4EA3-4F9E-8943-ED19727D585A}"/>
    <dgm:cxn modelId="{2B661DA1-EB4A-4F69-A6F8-D65FFC88D369}" type="presOf" srcId="{E823A370-3A32-4B88-B58E-0895FDCA777D}" destId="{23D05323-6CC0-40EE-8E58-A4896536CBC2}" srcOrd="0" destOrd="0" presId="urn:microsoft.com/office/officeart/2005/8/layout/matrix1"/>
    <dgm:cxn modelId="{0AFB57AA-E26F-445C-A002-496C14DA7B4E}" type="presOf" srcId="{BF529D75-30C8-4CB7-B322-76247D8E2B09}" destId="{650CF5D5-4C4A-4F4C-B50D-05B14CAB91DE}" srcOrd="0" destOrd="0" presId="urn:microsoft.com/office/officeart/2005/8/layout/matrix1"/>
    <dgm:cxn modelId="{BA2904DC-6CFA-46F8-967B-2AAA96266C36}" srcId="{5621A2E5-90D4-4FD5-ACE9-774022BECF06}" destId="{BF529D75-30C8-4CB7-B322-76247D8E2B09}" srcOrd="0" destOrd="0" parTransId="{B3C61AB5-A766-4059-B0DE-BC9EAD456EBD}" sibTransId="{005DC6E7-8023-421C-98C1-6C2EEB3A4A93}"/>
    <dgm:cxn modelId="{973C8FB0-8532-453D-BAEE-3E7A36315708}" type="presParOf" srcId="{C4AD30DC-C57D-4B21-B074-1B30A01673BB}" destId="{CD445EDC-2269-44B5-91CB-1DE9E1B17AF7}" srcOrd="0" destOrd="0" presId="urn:microsoft.com/office/officeart/2005/8/layout/matrix1"/>
    <dgm:cxn modelId="{C207955C-335F-46B9-8619-85663F49C2C2}" type="presParOf" srcId="{CD445EDC-2269-44B5-91CB-1DE9E1B17AF7}" destId="{E0E2B79B-9A4A-4F69-9849-0E3D133681AA}" srcOrd="0" destOrd="0" presId="urn:microsoft.com/office/officeart/2005/8/layout/matrix1"/>
    <dgm:cxn modelId="{A22A0A56-1777-486E-B096-04DC9C92D284}" type="presParOf" srcId="{CD445EDC-2269-44B5-91CB-1DE9E1B17AF7}" destId="{56FC3A83-634E-480E-8890-C3EA38CBACCE}" srcOrd="1" destOrd="0" presId="urn:microsoft.com/office/officeart/2005/8/layout/matrix1"/>
    <dgm:cxn modelId="{9AE7BCE0-917F-48B3-A49F-C12C86CEC939}" type="presParOf" srcId="{CD445EDC-2269-44B5-91CB-1DE9E1B17AF7}" destId="{5BD6F7BA-8809-4510-8644-F7C4CA25E3DC}" srcOrd="2" destOrd="0" presId="urn:microsoft.com/office/officeart/2005/8/layout/matrix1"/>
    <dgm:cxn modelId="{5B553263-C94C-4C2D-A8FE-456A4AC14F37}" type="presParOf" srcId="{CD445EDC-2269-44B5-91CB-1DE9E1B17AF7}" destId="{58A98B7F-106A-4497-84A1-299696F0C71E}" srcOrd="3" destOrd="0" presId="urn:microsoft.com/office/officeart/2005/8/layout/matrix1"/>
    <dgm:cxn modelId="{D533E607-9AA7-4ECA-B54B-1572BB381F12}" type="presParOf" srcId="{CD445EDC-2269-44B5-91CB-1DE9E1B17AF7}" destId="{23D05323-6CC0-40EE-8E58-A4896536CBC2}" srcOrd="4" destOrd="0" presId="urn:microsoft.com/office/officeart/2005/8/layout/matrix1"/>
    <dgm:cxn modelId="{26DEAC8D-F137-4252-AAE9-D2018799CC61}" type="presParOf" srcId="{CD445EDC-2269-44B5-91CB-1DE9E1B17AF7}" destId="{A20170D3-6E78-48B4-B675-ED700DEDCEBD}" srcOrd="5" destOrd="0" presId="urn:microsoft.com/office/officeart/2005/8/layout/matrix1"/>
    <dgm:cxn modelId="{7EBEB9DA-C472-4CF4-8088-05626B0ED693}" type="presParOf" srcId="{CD445EDC-2269-44B5-91CB-1DE9E1B17AF7}" destId="{5E778C18-E238-4788-9D73-DA5F255F82D1}" srcOrd="6" destOrd="0" presId="urn:microsoft.com/office/officeart/2005/8/layout/matrix1"/>
    <dgm:cxn modelId="{6E8703CE-72D9-4AD6-82D3-2B3ABDD00125}" type="presParOf" srcId="{CD445EDC-2269-44B5-91CB-1DE9E1B17AF7}" destId="{B3FC4F84-7982-40DA-BB84-234F4BA2DABE}" srcOrd="7" destOrd="0" presId="urn:microsoft.com/office/officeart/2005/8/layout/matrix1"/>
    <dgm:cxn modelId="{DF9AD8C7-08C2-4B35-BCDE-30B6CF116BC9}" type="presParOf" srcId="{C4AD30DC-C57D-4B21-B074-1B30A01673BB}" destId="{650CF5D5-4C4A-4F4C-B50D-05B14CAB91D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240AC-1C15-461F-9E71-C71E2748FD08}">
      <dsp:nvSpPr>
        <dsp:cNvPr id="0" name=""/>
        <dsp:cNvSpPr/>
      </dsp:nvSpPr>
      <dsp:spPr>
        <a:xfrm>
          <a:off x="695578" y="2443"/>
          <a:ext cx="2516641" cy="14889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Στάδιο 0: Ασυπτωματικός γενετικός κίνδυνος: προνοσηρή περίοδος </a:t>
          </a:r>
        </a:p>
      </dsp:txBody>
      <dsp:txXfrm>
        <a:off x="695578" y="2443"/>
        <a:ext cx="2516641" cy="1488929"/>
      </dsp:txXfrm>
    </dsp:sp>
    <dsp:sp modelId="{42FDB67E-625E-4B4C-8811-B4DFC14D6DDD}">
      <dsp:nvSpPr>
        <dsp:cNvPr id="0" name=""/>
        <dsp:cNvSpPr/>
      </dsp:nvSpPr>
      <dsp:spPr>
        <a:xfrm>
          <a:off x="3461102" y="263"/>
          <a:ext cx="2488816" cy="1493290"/>
        </a:xfrm>
        <a:prstGeom prst="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Στάδιο 1</a:t>
          </a:r>
          <a:r>
            <a:rPr lang="el-GR" sz="1100" kern="1200" baseline="30000" dirty="0"/>
            <a:t>α</a:t>
          </a:r>
          <a:r>
            <a:rPr lang="el-GR" sz="1100" kern="1200" dirty="0"/>
            <a:t>: Αρνητικά και γνωστικά συμπτώματα: </a:t>
          </a:r>
          <a:r>
            <a:rPr lang="en-US" sz="1100" kern="1200" dirty="0"/>
            <a:t>CHR</a:t>
          </a:r>
          <a:r>
            <a:rPr lang="el-GR" sz="1100" kern="1200" dirty="0"/>
            <a:t>- </a:t>
          </a:r>
          <a:r>
            <a:rPr lang="en-US" sz="1100" kern="1200" dirty="0"/>
            <a:t>P </a:t>
          </a:r>
          <a:endParaRPr lang="el-GR" sz="1100" kern="1200" dirty="0"/>
        </a:p>
        <a:p>
          <a:pPr marL="0" lvl="0" indent="0" algn="ctr" defTabSz="488950">
            <a:lnSpc>
              <a:spcPct val="90000"/>
            </a:lnSpc>
            <a:spcBef>
              <a:spcPct val="0"/>
            </a:spcBef>
            <a:spcAft>
              <a:spcPct val="35000"/>
            </a:spcAft>
            <a:buNone/>
          </a:pPr>
          <a:r>
            <a:rPr lang="el-GR" sz="1100" kern="1200" dirty="0"/>
            <a:t>Στάδιο 1β : εξασθενημένα ψυχωτικά συμπτώματα: </a:t>
          </a:r>
          <a:r>
            <a:rPr lang="en-US" sz="1100" kern="1200" dirty="0"/>
            <a:t>CHR</a:t>
          </a:r>
          <a:r>
            <a:rPr lang="el-GR" sz="1100" kern="1200" dirty="0"/>
            <a:t>-</a:t>
          </a:r>
          <a:r>
            <a:rPr lang="en-US" sz="1100" kern="1200" dirty="0"/>
            <a:t>P</a:t>
          </a:r>
          <a:endParaRPr lang="el-GR" sz="1100" kern="1200" dirty="0"/>
        </a:p>
        <a:p>
          <a:pPr marL="0" lvl="0" indent="0" algn="ctr" defTabSz="488950">
            <a:lnSpc>
              <a:spcPct val="90000"/>
            </a:lnSpc>
            <a:spcBef>
              <a:spcPct val="0"/>
            </a:spcBef>
            <a:spcAft>
              <a:spcPct val="35000"/>
            </a:spcAft>
            <a:buNone/>
          </a:pPr>
          <a:r>
            <a:rPr lang="en-US" sz="1100" kern="1200" dirty="0"/>
            <a:t> </a:t>
          </a:r>
          <a:r>
            <a:rPr lang="el-GR" sz="1100" kern="1200" dirty="0"/>
            <a:t>Στάδιο 1</a:t>
          </a:r>
          <a:r>
            <a:rPr lang="en-US" sz="1100" kern="1200" dirty="0"/>
            <a:t>c</a:t>
          </a:r>
          <a:r>
            <a:rPr lang="el-GR" sz="1100" kern="1200" dirty="0"/>
            <a:t> : βραχείας διάρκειας υφεόμενα ψυχωτικά επεισόδια: </a:t>
          </a:r>
          <a:r>
            <a:rPr lang="en-US" sz="1100" kern="1200" dirty="0"/>
            <a:t>CHR</a:t>
          </a:r>
          <a:r>
            <a:rPr lang="el-GR" sz="1100" kern="1200" dirty="0"/>
            <a:t>-</a:t>
          </a:r>
          <a:r>
            <a:rPr lang="en-US" sz="1100" kern="1200" dirty="0"/>
            <a:t>P</a:t>
          </a:r>
          <a:endParaRPr lang="el-GR" sz="1100" kern="1200" dirty="0"/>
        </a:p>
      </dsp:txBody>
      <dsp:txXfrm>
        <a:off x="3461102" y="263"/>
        <a:ext cx="2488816" cy="1493290"/>
      </dsp:txXfrm>
    </dsp:sp>
    <dsp:sp modelId="{7492762E-3751-4C4B-AEEC-B42472A8E866}">
      <dsp:nvSpPr>
        <dsp:cNvPr id="0" name=""/>
        <dsp:cNvSpPr/>
      </dsp:nvSpPr>
      <dsp:spPr>
        <a:xfrm>
          <a:off x="709491" y="1742434"/>
          <a:ext cx="2488816" cy="1493290"/>
        </a:xfrm>
        <a:prstGeom prst="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Στάδιο 2: 1</a:t>
          </a:r>
          <a:r>
            <a:rPr lang="el-GR" sz="1100" kern="1200" baseline="30000" dirty="0"/>
            <a:t>ο</a:t>
          </a:r>
          <a:r>
            <a:rPr lang="el-GR" sz="1100" kern="1200" dirty="0"/>
            <a:t> πλήρες ψυχωτικό επεισόδιο </a:t>
          </a:r>
        </a:p>
      </dsp:txBody>
      <dsp:txXfrm>
        <a:off x="709491" y="1742434"/>
        <a:ext cx="2488816" cy="1493290"/>
      </dsp:txXfrm>
    </dsp:sp>
    <dsp:sp modelId="{9BA7FC28-6F59-477F-B40A-968E6C5F3A1D}">
      <dsp:nvSpPr>
        <dsp:cNvPr id="0" name=""/>
        <dsp:cNvSpPr/>
      </dsp:nvSpPr>
      <dsp:spPr>
        <a:xfrm>
          <a:off x="3447189" y="1742434"/>
          <a:ext cx="2488816" cy="149329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Στάδιο 3</a:t>
          </a:r>
          <a:r>
            <a:rPr lang="el-GR" sz="1100" kern="1200" baseline="30000" dirty="0"/>
            <a:t>α</a:t>
          </a:r>
          <a:r>
            <a:rPr lang="el-GR" sz="1100" kern="1200" dirty="0"/>
            <a:t>: 1</a:t>
          </a:r>
          <a:r>
            <a:rPr lang="el-GR" sz="1100" kern="1200" baseline="30000" dirty="0"/>
            <a:t>η</a:t>
          </a:r>
          <a:r>
            <a:rPr lang="el-GR" sz="1100" kern="1200" dirty="0"/>
            <a:t> υποτροπή ψυχωσικής διαταραχής Καθυστερημένη ατελής ύφεση </a:t>
          </a:r>
        </a:p>
        <a:p>
          <a:pPr marL="0" lvl="0" indent="0" algn="ctr" defTabSz="488950">
            <a:lnSpc>
              <a:spcPct val="90000"/>
            </a:lnSpc>
            <a:spcBef>
              <a:spcPct val="0"/>
            </a:spcBef>
            <a:spcAft>
              <a:spcPct val="35000"/>
            </a:spcAft>
            <a:buNone/>
          </a:pPr>
          <a:r>
            <a:rPr lang="el-GR" sz="1100" kern="1200" dirty="0"/>
            <a:t>Στάδιο 3β: Πολλαπλές υποτροπές: Καθυστερημένη/ατελής ύφεση</a:t>
          </a:r>
        </a:p>
        <a:p>
          <a:pPr marL="0" lvl="0" indent="0" algn="ctr" defTabSz="488950">
            <a:lnSpc>
              <a:spcPct val="90000"/>
            </a:lnSpc>
            <a:spcBef>
              <a:spcPct val="0"/>
            </a:spcBef>
            <a:spcAft>
              <a:spcPct val="35000"/>
            </a:spcAft>
            <a:buNone/>
          </a:pPr>
          <a:r>
            <a:rPr lang="el-GR" sz="1100" kern="1200" dirty="0"/>
            <a:t> Στάδιο 3</a:t>
          </a:r>
          <a:r>
            <a:rPr lang="en-US" sz="1100" kern="1200" dirty="0"/>
            <a:t>c</a:t>
          </a:r>
          <a:r>
            <a:rPr lang="el-GR" sz="1100" kern="1200" dirty="0"/>
            <a:t>: Ατελής ύφεση από το 1</a:t>
          </a:r>
          <a:r>
            <a:rPr lang="el-GR" sz="1100" kern="1200" baseline="30000" dirty="0"/>
            <a:t>ο</a:t>
          </a:r>
          <a:r>
            <a:rPr lang="el-GR" sz="1100" kern="1200" dirty="0"/>
            <a:t> επεισόδιο: Καθυστερημένη/ ατελής ύφεση</a:t>
          </a:r>
        </a:p>
      </dsp:txBody>
      <dsp:txXfrm>
        <a:off x="3447189" y="1742434"/>
        <a:ext cx="2488816" cy="1493290"/>
      </dsp:txXfrm>
    </dsp:sp>
    <dsp:sp modelId="{CF3442DC-A584-4BF3-8D26-1FAB9640B855}">
      <dsp:nvSpPr>
        <dsp:cNvPr id="0" name=""/>
        <dsp:cNvSpPr/>
      </dsp:nvSpPr>
      <dsp:spPr>
        <a:xfrm>
          <a:off x="2078340" y="3484606"/>
          <a:ext cx="2488816" cy="149329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Στάδιο 4: Σοβαρή, επίμονη ή μη υφιόμενη νόσος: Χρονιότητα</a:t>
          </a:r>
        </a:p>
      </dsp:txBody>
      <dsp:txXfrm>
        <a:off x="2078340" y="3484606"/>
        <a:ext cx="2488816" cy="1493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D053-441A-46D3-8E5E-2A4E73D0C80C}">
      <dsp:nvSpPr>
        <dsp:cNvPr id="0" name=""/>
        <dsp:cNvSpPr/>
      </dsp:nvSpPr>
      <dsp:spPr>
        <a:xfrm>
          <a:off x="812284" y="573"/>
          <a:ext cx="2489043" cy="14934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Επιλεγμένη πρωτογενής πρόληψη, ψυχοεκπαίδευση οικογένειας, αναβάθμιση- βελτίωση γνώσεων ψυχικής υγείας</a:t>
          </a:r>
        </a:p>
      </dsp:txBody>
      <dsp:txXfrm>
        <a:off x="812284" y="573"/>
        <a:ext cx="2489043" cy="1493425"/>
      </dsp:txXfrm>
    </dsp:sp>
    <dsp:sp modelId="{7056F654-3107-48A2-87B9-3ECA4FDC3FC7}">
      <dsp:nvSpPr>
        <dsp:cNvPr id="0" name=""/>
        <dsp:cNvSpPr/>
      </dsp:nvSpPr>
      <dsp:spPr>
        <a:xfrm>
          <a:off x="3550232" y="573"/>
          <a:ext cx="2489043" cy="1493425"/>
        </a:xfrm>
        <a:prstGeom prst="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1</a:t>
          </a:r>
          <a:r>
            <a:rPr lang="el-GR" sz="900" kern="1200" dirty="0"/>
            <a:t>α : ενδεδειγμένη α’γενης πρόληψη, επίσημη εκπαίδευση σε θέματα ψυχικής υγείας, ψυχοεκπαίδευση οικογένειας, μείωση χρήσης ουσιών. </a:t>
          </a:r>
          <a:endParaRPr lang="en-US" sz="900" kern="1200" dirty="0"/>
        </a:p>
        <a:p>
          <a:pPr marL="0" lvl="0" indent="0" algn="ctr" defTabSz="400050">
            <a:lnSpc>
              <a:spcPct val="90000"/>
            </a:lnSpc>
            <a:spcBef>
              <a:spcPct val="0"/>
            </a:spcBef>
            <a:spcAft>
              <a:spcPct val="35000"/>
            </a:spcAft>
            <a:buNone/>
          </a:pPr>
          <a:r>
            <a:rPr lang="el-GR" sz="900" kern="1200" dirty="0"/>
            <a:t>1β: οικογενειακή και ατομική ψυχοεκπαίδευση, μίιωση χρήσης ουσιών, εργασιακή υποστήριξη, ψυχολογικές θεραπείες</a:t>
          </a:r>
          <a:endParaRPr lang="en-US" sz="900" kern="1200" dirty="0"/>
        </a:p>
        <a:p>
          <a:pPr marL="0" lvl="0" indent="0" algn="ctr" defTabSz="400050">
            <a:lnSpc>
              <a:spcPct val="90000"/>
            </a:lnSpc>
            <a:spcBef>
              <a:spcPct val="0"/>
            </a:spcBef>
            <a:spcAft>
              <a:spcPct val="35000"/>
            </a:spcAft>
            <a:buNone/>
          </a:pPr>
          <a:r>
            <a:rPr lang="el-GR" sz="900" kern="1200" dirty="0"/>
            <a:t> 1</a:t>
          </a:r>
          <a:r>
            <a:rPr lang="en-US" sz="900" kern="1200" dirty="0"/>
            <a:t>c ;</a:t>
          </a:r>
          <a:r>
            <a:rPr lang="el-GR" sz="900" kern="1200" dirty="0"/>
            <a:t>όπως κ στο 1 β συν τακτική παρακολούθηση</a:t>
          </a:r>
        </a:p>
      </dsp:txBody>
      <dsp:txXfrm>
        <a:off x="3550232" y="573"/>
        <a:ext cx="2489043" cy="1493425"/>
      </dsp:txXfrm>
    </dsp:sp>
    <dsp:sp modelId="{1BFC6E0E-2DAD-430F-8F2D-940A4C30F8E7}">
      <dsp:nvSpPr>
        <dsp:cNvPr id="0" name=""/>
        <dsp:cNvSpPr/>
      </dsp:nvSpPr>
      <dsp:spPr>
        <a:xfrm>
          <a:off x="812284" y="1742904"/>
          <a:ext cx="2489043" cy="1493425"/>
        </a:xfrm>
        <a:prstGeom prst="rect">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πρώιμη παρέμβαση και δευτερογενής πρόληψη: ατομική και οικογενειακή ψυχοεκπαίδευση, ψυχολογικές θεραπειές, μείωση χρήσης ουσιών, άτυπα αντιψυχωτικά και άλλη φ.α., εργασιακή αποκατάσταση.</a:t>
          </a:r>
        </a:p>
      </dsp:txBody>
      <dsp:txXfrm>
        <a:off x="812284" y="1742904"/>
        <a:ext cx="2489043" cy="1493425"/>
      </dsp:txXfrm>
    </dsp:sp>
    <dsp:sp modelId="{0D12869B-69EA-4F3F-83F4-1708414D27A5}">
      <dsp:nvSpPr>
        <dsp:cNvPr id="0" name=""/>
        <dsp:cNvSpPr/>
      </dsp:nvSpPr>
      <dsp:spPr>
        <a:xfrm>
          <a:off x="3550232" y="1742904"/>
          <a:ext cx="2489043" cy="14934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3</a:t>
          </a:r>
          <a:r>
            <a:rPr lang="el-GR" sz="900" kern="1200" baseline="30000" dirty="0"/>
            <a:t>α</a:t>
          </a:r>
          <a:r>
            <a:rPr lang="el-GR" sz="900" kern="1200" dirty="0"/>
            <a:t> Πρώιμη παρέμβαση και τριτογενής πρόληψη: όπως κ στο 2 αλλα με έμφαση στην πρόληψη της υποτροπής και πρώιμα προειδοποιητικά σημεία </a:t>
          </a:r>
          <a:endParaRPr lang="en-US" sz="900" kern="1200" dirty="0"/>
        </a:p>
        <a:p>
          <a:pPr marL="0" lvl="0" indent="0" algn="ctr" defTabSz="400050">
            <a:lnSpc>
              <a:spcPct val="90000"/>
            </a:lnSpc>
            <a:spcBef>
              <a:spcPct val="0"/>
            </a:spcBef>
            <a:spcAft>
              <a:spcPct val="35000"/>
            </a:spcAft>
            <a:buNone/>
          </a:pPr>
          <a:r>
            <a:rPr lang="el-GR" sz="900" kern="1200" dirty="0"/>
            <a:t>3β όπως και στο 2 αλλα με έμφαση σε μακρά σταθεροποίηση</a:t>
          </a:r>
          <a:endParaRPr lang="en-US" sz="900" kern="1200" dirty="0"/>
        </a:p>
        <a:p>
          <a:pPr marL="0" lvl="0" indent="0" algn="ctr" defTabSz="400050">
            <a:lnSpc>
              <a:spcPct val="90000"/>
            </a:lnSpc>
            <a:spcBef>
              <a:spcPct val="0"/>
            </a:spcBef>
            <a:spcAft>
              <a:spcPct val="35000"/>
            </a:spcAft>
            <a:buNone/>
          </a:pPr>
          <a:r>
            <a:rPr lang="el-GR" sz="900" kern="1200" dirty="0"/>
            <a:t> 3</a:t>
          </a:r>
          <a:r>
            <a:rPr lang="en-US" sz="900" kern="1200" dirty="0"/>
            <a:t>c </a:t>
          </a:r>
          <a:r>
            <a:rPr lang="el-GR" sz="900" kern="1200" dirty="0"/>
            <a:t>Οπως σε 3</a:t>
          </a:r>
          <a:r>
            <a:rPr lang="el-GR" sz="900" kern="1200" baseline="30000" dirty="0"/>
            <a:t>α</a:t>
          </a:r>
          <a:r>
            <a:rPr lang="el-GR" sz="900" kern="1200" dirty="0"/>
            <a:t>, σε περίπτωση ανθεκτικής στη θεραπεία νόσου κλοζαπίνη.</a:t>
          </a:r>
        </a:p>
      </dsp:txBody>
      <dsp:txXfrm>
        <a:off x="3550232" y="1742904"/>
        <a:ext cx="2489043" cy="1493425"/>
      </dsp:txXfrm>
    </dsp:sp>
    <dsp:sp modelId="{D917ED41-85B6-4EE6-9647-CA9BE7B9798C}">
      <dsp:nvSpPr>
        <dsp:cNvPr id="0" name=""/>
        <dsp:cNvSpPr/>
      </dsp:nvSpPr>
      <dsp:spPr>
        <a:xfrm>
          <a:off x="2181258" y="3485234"/>
          <a:ext cx="2489043" cy="149342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4: </a:t>
          </a:r>
          <a:r>
            <a:rPr lang="el-GR" sz="900" kern="1200" dirty="0"/>
            <a:t>όπως σε 3</a:t>
          </a:r>
          <a:r>
            <a:rPr lang="el-GR" sz="900" kern="1200" baseline="30000" dirty="0"/>
            <a:t>α</a:t>
          </a:r>
          <a:r>
            <a:rPr lang="el-GR" sz="900" kern="1200" dirty="0"/>
            <a:t>-</a:t>
          </a:r>
          <a:r>
            <a:rPr lang="en-US" sz="900" kern="1200" dirty="0"/>
            <a:t>c </a:t>
          </a:r>
          <a:r>
            <a:rPr lang="el-GR" sz="900" kern="1200" dirty="0"/>
            <a:t> αλλά με έμφαση σε</a:t>
          </a:r>
          <a:r>
            <a:rPr lang="en-US" sz="900" kern="1200" dirty="0"/>
            <a:t> </a:t>
          </a:r>
          <a:r>
            <a:rPr lang="el-GR" sz="900" kern="1200" dirty="0"/>
            <a:t>συνεχιζόμενη κοινωνική εμπλοκή παρά την αναπηρία.</a:t>
          </a:r>
        </a:p>
      </dsp:txBody>
      <dsp:txXfrm>
        <a:off x="2181258" y="3485234"/>
        <a:ext cx="2489043" cy="1493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97DBD-2A88-43E6-8116-B7002D7E33B5}">
      <dsp:nvSpPr>
        <dsp:cNvPr id="0" name=""/>
        <dsp:cNvSpPr/>
      </dsp:nvSpPr>
      <dsp:spPr>
        <a:xfrm rot="5400000">
          <a:off x="2825465" y="-782939"/>
          <a:ext cx="1396044" cy="331622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κακή πρόγνωση, πιο σοβαρά θετικά και αρνητικά συμπτώματα, μειωμένη πιθανότητα ύφεσης, κακή κοινωνική και γενική λειτουργικότητα</a:t>
          </a:r>
        </a:p>
        <a:p>
          <a:pPr marL="57150" lvl="1" indent="-57150" algn="l" defTabSz="444500">
            <a:lnSpc>
              <a:spcPct val="90000"/>
            </a:lnSpc>
            <a:spcBef>
              <a:spcPct val="0"/>
            </a:spcBef>
            <a:spcAft>
              <a:spcPct val="15000"/>
            </a:spcAft>
            <a:buChar char="•"/>
          </a:pPr>
          <a:r>
            <a:rPr lang="el-GR" sz="1000" kern="1200" dirty="0"/>
            <a:t>Καμπάνιες ενημέρωσης της κοινότητας μείωση </a:t>
          </a:r>
          <a:r>
            <a:rPr lang="en-US" sz="1000" kern="1200" dirty="0"/>
            <a:t>DUP </a:t>
          </a:r>
          <a:r>
            <a:rPr lang="el-GR" sz="1000" kern="1200" dirty="0"/>
            <a:t>κατα ½ </a:t>
          </a:r>
        </a:p>
      </dsp:txBody>
      <dsp:txXfrm rot="-5400000">
        <a:off x="1865376" y="245299"/>
        <a:ext cx="3248075" cy="1259746"/>
      </dsp:txXfrm>
    </dsp:sp>
    <dsp:sp modelId="{9DED2D6E-9C5D-4197-839D-569F30BEADF2}">
      <dsp:nvSpPr>
        <dsp:cNvPr id="0" name=""/>
        <dsp:cNvSpPr/>
      </dsp:nvSpPr>
      <dsp:spPr>
        <a:xfrm>
          <a:off x="0" y="2644"/>
          <a:ext cx="1865376" cy="174505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sz="1200" kern="1200" dirty="0"/>
            <a:t>ΜΑΚΡΑ </a:t>
          </a:r>
          <a:r>
            <a:rPr lang="en-US" sz="1200" kern="1200" dirty="0"/>
            <a:t>DUP</a:t>
          </a:r>
          <a:endParaRPr lang="el-GR" sz="1200" kern="1200" dirty="0"/>
        </a:p>
      </dsp:txBody>
      <dsp:txXfrm>
        <a:off x="85187" y="87831"/>
        <a:ext cx="1695002" cy="1574682"/>
      </dsp:txXfrm>
    </dsp:sp>
    <dsp:sp modelId="{D87CF9EA-6556-4CFA-8021-D660C7AB4D1D}">
      <dsp:nvSpPr>
        <dsp:cNvPr id="0" name=""/>
        <dsp:cNvSpPr/>
      </dsp:nvSpPr>
      <dsp:spPr>
        <a:xfrm rot="5400000">
          <a:off x="2825465" y="1049368"/>
          <a:ext cx="1396044" cy="331622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σημαντική βραχυπρόθεσμη βελτίωση της ανταπόκρισης στη θεραπεια συγκριτικά με την μέση αντιμετώπιση στην κοινότητα</a:t>
          </a:r>
        </a:p>
        <a:p>
          <a:pPr marL="57150" lvl="1" indent="-57150" algn="l" defTabSz="444500">
            <a:lnSpc>
              <a:spcPct val="90000"/>
            </a:lnSpc>
            <a:spcBef>
              <a:spcPct val="0"/>
            </a:spcBef>
            <a:spcAft>
              <a:spcPct val="15000"/>
            </a:spcAft>
            <a:buChar char="•"/>
          </a:pPr>
          <a:r>
            <a:rPr lang="el-GR" sz="1000" kern="1200" dirty="0"/>
            <a:t>μικρότερη απεμπλοκή απο υπηρεσίες υγείας, μείωση θετικών-αρνητικών κ συνολικών συπτωμάτων, μείωση νοσηλειών, χαμηλότερες δόσεις αντιψυχωτικών και καλύτερη λειτουργικότητα.</a:t>
          </a:r>
        </a:p>
      </dsp:txBody>
      <dsp:txXfrm rot="-5400000">
        <a:off x="1865376" y="2077607"/>
        <a:ext cx="3248075" cy="1259746"/>
      </dsp:txXfrm>
    </dsp:sp>
    <dsp:sp modelId="{49562E13-10EC-4CEF-B530-F48200486FAD}">
      <dsp:nvSpPr>
        <dsp:cNvPr id="0" name=""/>
        <dsp:cNvSpPr/>
      </dsp:nvSpPr>
      <dsp:spPr>
        <a:xfrm>
          <a:off x="0" y="1834952"/>
          <a:ext cx="1865376" cy="174505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RCTs </a:t>
          </a:r>
          <a:r>
            <a:rPr lang="el-GR" sz="1200" kern="1200" dirty="0"/>
            <a:t>με πολυπαραγοντική πρώιμη παρέμβαση: αντιψυχωτικά, ατομικές ψυχολογικές παρεμβάσεις, οικογενειακή και εργασιακή υποστήριξη</a:t>
          </a:r>
        </a:p>
      </dsp:txBody>
      <dsp:txXfrm>
        <a:off x="85187" y="1920139"/>
        <a:ext cx="1695002" cy="1574682"/>
      </dsp:txXfrm>
    </dsp:sp>
    <dsp:sp modelId="{EB470F97-76E4-4FCA-AE3C-0D7AA43A7C2A}">
      <dsp:nvSpPr>
        <dsp:cNvPr id="0" name=""/>
        <dsp:cNvSpPr/>
      </dsp:nvSpPr>
      <dsp:spPr>
        <a:xfrm rot="5400000">
          <a:off x="2825465" y="2881677"/>
          <a:ext cx="1396044" cy="331622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Η χρήση ουσιών: δοσοεξαρτώμενη σχέση με την πρόγνωση της ψύχωσης.</a:t>
          </a:r>
        </a:p>
        <a:p>
          <a:pPr marL="57150" lvl="1" indent="-57150" algn="l" defTabSz="444500">
            <a:lnSpc>
              <a:spcPct val="90000"/>
            </a:lnSpc>
            <a:spcBef>
              <a:spcPct val="0"/>
            </a:spcBef>
            <a:spcAft>
              <a:spcPct val="15000"/>
            </a:spcAft>
            <a:buChar char="•"/>
          </a:pPr>
          <a:r>
            <a:rPr lang="el-GR" sz="1000" kern="1200" dirty="0"/>
            <a:t>πρόληψη υποτροπής σε 2</a:t>
          </a:r>
          <a:r>
            <a:rPr lang="el-GR" sz="1000" kern="1200" baseline="30000" dirty="0"/>
            <a:t>ο</a:t>
          </a:r>
          <a:r>
            <a:rPr lang="el-GR" sz="1000" kern="1200" dirty="0"/>
            <a:t> επεισόδιο. Κίνδυνος υποτροπής με συνήθη θεραπεία: 14% 9 μήνες, 49% 24 μήνες, 76% &gt;10 χρόνια και σε πρώιμη παρέμβαση 17%-38%-54% (μετα-ανάλυση). </a:t>
          </a:r>
        </a:p>
      </dsp:txBody>
      <dsp:txXfrm rot="-5400000">
        <a:off x="1865376" y="3909916"/>
        <a:ext cx="3248075" cy="1259746"/>
      </dsp:txXfrm>
    </dsp:sp>
    <dsp:sp modelId="{6702978F-F61A-4278-B91F-DF5911CF841A}">
      <dsp:nvSpPr>
        <dsp:cNvPr id="0" name=""/>
        <dsp:cNvSpPr/>
      </dsp:nvSpPr>
      <dsp:spPr>
        <a:xfrm>
          <a:off x="0" y="3667261"/>
          <a:ext cx="1865376" cy="174505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sz="1200" kern="1200" dirty="0"/>
            <a:t>Χρήση ουσιών – Β’γενης Πρόληψη</a:t>
          </a:r>
        </a:p>
      </dsp:txBody>
      <dsp:txXfrm>
        <a:off x="85187" y="3752448"/>
        <a:ext cx="1695002" cy="1574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FEA95-4C51-4B23-8719-D6B8BCAA0F8D}">
      <dsp:nvSpPr>
        <dsp:cNvPr id="0" name=""/>
        <dsp:cNvSpPr/>
      </dsp:nvSpPr>
      <dsp:spPr>
        <a:xfrm>
          <a:off x="1221978" y="2645"/>
          <a:ext cx="2706687" cy="1624012"/>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Μελέτες απο την Σκανδιναβία με άμεση πράσβαση σε υψηλής ποιότητας ψυχολογικές και κοινωνικές παρεμβάσεις : μειοψηφία ασθενών με καλό προνοσηρό επίπεδο και οξεία έναρξη συμπτωμάτων μπορούν να εμφανίσουν ύφεση χωρίς φ.α</a:t>
          </a:r>
        </a:p>
      </dsp:txBody>
      <dsp:txXfrm>
        <a:off x="1221978" y="2645"/>
        <a:ext cx="2706687" cy="1624012"/>
      </dsp:txXfrm>
    </dsp:sp>
    <dsp:sp modelId="{B239B856-6D02-4E6A-8BB2-0F7248CBB84C}">
      <dsp:nvSpPr>
        <dsp:cNvPr id="0" name=""/>
        <dsp:cNvSpPr/>
      </dsp:nvSpPr>
      <dsp:spPr>
        <a:xfrm>
          <a:off x="4199334" y="2645"/>
          <a:ext cx="2706687" cy="1624012"/>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Καλή πρόγνωση σε οξείας έναρξης μη συναισθηματικές ψυχώσεις σε εφήβους και νεαρούς ενήλικες με βραχεία χορήγηση αντιψυχωτικής αγωγής και ψυχοθεραπευτική υποστήριξη και τακτική παρακολούθηση.</a:t>
          </a:r>
        </a:p>
      </dsp:txBody>
      <dsp:txXfrm>
        <a:off x="4199334" y="2645"/>
        <a:ext cx="2706687" cy="1624012"/>
      </dsp:txXfrm>
    </dsp:sp>
    <dsp:sp modelId="{4EBC5E4E-F993-4409-95DE-31E29DC853F2}">
      <dsp:nvSpPr>
        <dsp:cNvPr id="0" name=""/>
        <dsp:cNvSpPr/>
      </dsp:nvSpPr>
      <dsp:spPr>
        <a:xfrm>
          <a:off x="1221978" y="1897327"/>
          <a:ext cx="2706687" cy="1624012"/>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Η πλειοψηφία των υπολοίπων ασθενών: αντιψυχωτική φ.α με έναρξη απο χαμηλές δόσεις και αύξηση στην ελάχιστη αποτελεσματική δόση</a:t>
          </a:r>
          <a:endParaRPr lang="en-US" sz="1300" kern="1200" dirty="0"/>
        </a:p>
        <a:p>
          <a:pPr marL="0" lvl="0" indent="0" algn="ctr" defTabSz="577850">
            <a:lnSpc>
              <a:spcPct val="90000"/>
            </a:lnSpc>
            <a:spcBef>
              <a:spcPct val="0"/>
            </a:spcBef>
            <a:spcAft>
              <a:spcPct val="35000"/>
            </a:spcAft>
            <a:buNone/>
          </a:pPr>
          <a:r>
            <a:rPr lang="el-GR" sz="1300" kern="1200" dirty="0"/>
            <a:t> Συνήθως απαιτούν χαμηλές δόσεις αντιψυχωτικών.</a:t>
          </a:r>
        </a:p>
      </dsp:txBody>
      <dsp:txXfrm>
        <a:off x="1221978" y="1897327"/>
        <a:ext cx="2706687" cy="1624012"/>
      </dsp:txXfrm>
    </dsp:sp>
    <dsp:sp modelId="{B31B4273-5A9F-4ED5-A1C8-4A9A65A45DD4}">
      <dsp:nvSpPr>
        <dsp:cNvPr id="0" name=""/>
        <dsp:cNvSpPr/>
      </dsp:nvSpPr>
      <dsp:spPr>
        <a:xfrm>
          <a:off x="4199334" y="1897327"/>
          <a:ext cx="2706687" cy="1624012"/>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Συνέχιση φ. αγωγής για 1 έτος με εξαίρεση ουσιοεπαγώμενες ψυχώσεις και ασθενείς με + προγνωστικούς παράγοντες</a:t>
          </a:r>
        </a:p>
      </dsp:txBody>
      <dsp:txXfrm>
        <a:off x="4199334" y="1897327"/>
        <a:ext cx="2706687" cy="1624012"/>
      </dsp:txXfrm>
    </dsp:sp>
    <dsp:sp modelId="{39D7CD08-665E-43A3-977B-3BB0607D36B4}">
      <dsp:nvSpPr>
        <dsp:cNvPr id="0" name=""/>
        <dsp:cNvSpPr/>
      </dsp:nvSpPr>
      <dsp:spPr>
        <a:xfrm>
          <a:off x="2710656" y="3792008"/>
          <a:ext cx="2706687" cy="1624012"/>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ψυχίατροι να είναι εκπαιδευμένοι στη διαχείριση ασθενών που δεν επιθυμούν να λάβουν αντιψυχωτικά με άλλους τρόπους και στην προαγωγή ψυχολογικών παρεμβάσεων.</a:t>
          </a:r>
        </a:p>
      </dsp:txBody>
      <dsp:txXfrm>
        <a:off x="2710656" y="3792008"/>
        <a:ext cx="2706687" cy="1624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5249-8934-4286-95CB-CF13429F1FD7}">
      <dsp:nvSpPr>
        <dsp:cNvPr id="0" name=""/>
        <dsp:cNvSpPr/>
      </dsp:nvSpPr>
      <dsp:spPr>
        <a:xfrm rot="16200000">
          <a:off x="973299" y="-973299"/>
          <a:ext cx="2923504" cy="4870103"/>
        </a:xfrm>
        <a:prstGeom prst="round1Rect">
          <a:avLst/>
        </a:prstGeom>
        <a:solidFill>
          <a:schemeClr val="tx2"/>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Όλα τα αντιψυχωτικά εξίσου αποτελεσματικά στα θετικά συμπτώματα του 1</a:t>
          </a:r>
          <a:r>
            <a:rPr lang="el-GR" sz="1400" kern="1200" baseline="30000" dirty="0"/>
            <a:t>ου</a:t>
          </a:r>
          <a:r>
            <a:rPr lang="el-GR" sz="1400" kern="1200" dirty="0"/>
            <a:t> επεισοδίου. (όλες οι </a:t>
          </a:r>
          <a:r>
            <a:rPr lang="en-US" sz="1400" kern="1200" dirty="0"/>
            <a:t>CPGs</a:t>
          </a:r>
          <a:r>
            <a:rPr lang="el-GR" sz="1400" kern="1200" dirty="0"/>
            <a:t>)</a:t>
          </a:r>
        </a:p>
        <a:p>
          <a:pPr marL="0" lvl="0" indent="0" algn="ctr" defTabSz="622300">
            <a:lnSpc>
              <a:spcPct val="90000"/>
            </a:lnSpc>
            <a:spcBef>
              <a:spcPct val="0"/>
            </a:spcBef>
            <a:spcAft>
              <a:spcPct val="35000"/>
            </a:spcAft>
            <a:buNone/>
          </a:pPr>
          <a:r>
            <a:rPr lang="el-GR" sz="1400" kern="1200" dirty="0"/>
            <a:t>Το πλέον σημαντικό κριτήριο επιλογής : το προφίλ παρενεργειών. (όλες)</a:t>
          </a:r>
        </a:p>
      </dsp:txBody>
      <dsp:txXfrm rot="5400000">
        <a:off x="0" y="0"/>
        <a:ext cx="4870103" cy="2192628"/>
      </dsp:txXfrm>
    </dsp:sp>
    <dsp:sp modelId="{3BBED1C7-4653-4BB1-86FA-D72F682D17B8}">
      <dsp:nvSpPr>
        <dsp:cNvPr id="0" name=""/>
        <dsp:cNvSpPr/>
      </dsp:nvSpPr>
      <dsp:spPr>
        <a:xfrm>
          <a:off x="4870103" y="0"/>
          <a:ext cx="4870103" cy="2923504"/>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5 </a:t>
          </a:r>
          <a:r>
            <a:rPr lang="en-US" sz="1400" kern="1200" dirty="0"/>
            <a:t>CPGs</a:t>
          </a:r>
          <a:r>
            <a:rPr lang="el-GR" sz="1400" kern="1200" dirty="0"/>
            <a:t> συνιστούν 2</a:t>
          </a:r>
          <a:r>
            <a:rPr lang="el-GR" sz="1400" kern="1200" baseline="30000" dirty="0"/>
            <a:t>ης</a:t>
          </a:r>
          <a:r>
            <a:rPr lang="el-GR" sz="1400" kern="1200" dirty="0"/>
            <a:t> γενιάς αντιψυχωτικά (καλύτερο προφίλ παρενεργειών)</a:t>
          </a:r>
        </a:p>
        <a:p>
          <a:pPr marL="0" lvl="0" indent="0" algn="ctr" defTabSz="622300">
            <a:lnSpc>
              <a:spcPct val="90000"/>
            </a:lnSpc>
            <a:spcBef>
              <a:spcPct val="0"/>
            </a:spcBef>
            <a:spcAft>
              <a:spcPct val="35000"/>
            </a:spcAft>
            <a:buNone/>
          </a:pPr>
          <a:r>
            <a:rPr lang="el-GR" sz="1400" kern="1200" dirty="0"/>
            <a:t>Ολανζαπίνη εξαιρείται  απο 3 (PORT, Harvard, RANZCP) λόγω μεταβολικού προφίλ </a:t>
          </a:r>
        </a:p>
        <a:p>
          <a:pPr marL="0" lvl="0" indent="0" algn="ctr" defTabSz="622300">
            <a:lnSpc>
              <a:spcPct val="90000"/>
            </a:lnSpc>
            <a:spcBef>
              <a:spcPct val="0"/>
            </a:spcBef>
            <a:spcAft>
              <a:spcPct val="35000"/>
            </a:spcAft>
            <a:buNone/>
          </a:pPr>
          <a:r>
            <a:rPr lang="en-US" sz="1400" kern="1200" dirty="0"/>
            <a:t>Harvard </a:t>
          </a:r>
          <a:r>
            <a:rPr lang="el-GR" sz="1400" kern="1200" dirty="0"/>
            <a:t>εξαιρεί την κουετιαπίνη λόγω πτωχών ενδείξεων ως προς διατήρηση της ύφεσης. </a:t>
          </a:r>
        </a:p>
        <a:p>
          <a:pPr marL="0" lvl="0" indent="0" algn="ctr" defTabSz="622300">
            <a:lnSpc>
              <a:spcPct val="90000"/>
            </a:lnSpc>
            <a:spcBef>
              <a:spcPct val="0"/>
            </a:spcBef>
            <a:spcAft>
              <a:spcPct val="35000"/>
            </a:spcAft>
            <a:buNone/>
          </a:pPr>
          <a:r>
            <a:rPr lang="el-GR" sz="1400" kern="1200" dirty="0"/>
            <a:t>Δεν έχουν ελεγχθεί όλα τα αντιψυχωτικά : μόνο η αλοπεριδόλη απο 1</a:t>
          </a:r>
          <a:r>
            <a:rPr lang="el-GR" sz="1400" kern="1200" baseline="30000" dirty="0"/>
            <a:t>ης</a:t>
          </a:r>
          <a:r>
            <a:rPr lang="el-GR" sz="1400" kern="1200" dirty="0"/>
            <a:t> γενιάς σε κλινικές μελέτες.</a:t>
          </a:r>
        </a:p>
      </dsp:txBody>
      <dsp:txXfrm>
        <a:off x="4870103" y="0"/>
        <a:ext cx="4870103" cy="2192628"/>
      </dsp:txXfrm>
    </dsp:sp>
    <dsp:sp modelId="{9B6E5DFC-0568-4192-B3EF-B4C594F118F8}">
      <dsp:nvSpPr>
        <dsp:cNvPr id="0" name=""/>
        <dsp:cNvSpPr/>
      </dsp:nvSpPr>
      <dsp:spPr>
        <a:xfrm rot="10800000">
          <a:off x="0" y="2923504"/>
          <a:ext cx="4870103" cy="2923504"/>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Ισπανία και RΑΝ</a:t>
          </a:r>
          <a:r>
            <a:rPr lang="en-US" sz="1400" kern="1200" dirty="0"/>
            <a:t>ZCP</a:t>
          </a:r>
          <a:r>
            <a:rPr lang="el-GR" sz="1400" kern="1200" dirty="0"/>
            <a:t> : σύσταση για περίοδο αξιολόγησης χωρίς αντιψυχωτικά (ΒΖΔ για αγχόλυση)</a:t>
          </a:r>
        </a:p>
        <a:p>
          <a:pPr marL="0" lvl="0" indent="0" algn="ctr" defTabSz="622300">
            <a:lnSpc>
              <a:spcPct val="90000"/>
            </a:lnSpc>
            <a:spcBef>
              <a:spcPct val="0"/>
            </a:spcBef>
            <a:spcAft>
              <a:spcPct val="35000"/>
            </a:spcAft>
            <a:buNone/>
          </a:pPr>
          <a:r>
            <a:rPr lang="el-GR" sz="1400" kern="1200" dirty="0"/>
            <a:t> Χρόνος αξιολόγησης αποτελεσματικότητας αντιψυχωτικού : 4 εβδομάδες. Κάποιες </a:t>
          </a:r>
          <a:r>
            <a:rPr lang="en-US" sz="1400" kern="1200" dirty="0"/>
            <a:t>CPGs </a:t>
          </a:r>
          <a:r>
            <a:rPr lang="el-GR" sz="1400" kern="1200" dirty="0"/>
            <a:t> προτείνουν μικρότερη περίοδο δοκιμής (μέγιστο όφελος ορατό τις πρώτες 2 εβδομάδες)</a:t>
          </a:r>
        </a:p>
        <a:p>
          <a:pPr marL="0" lvl="0" indent="0" algn="ctr" defTabSz="622300">
            <a:lnSpc>
              <a:spcPct val="90000"/>
            </a:lnSpc>
            <a:spcBef>
              <a:spcPct val="0"/>
            </a:spcBef>
            <a:spcAft>
              <a:spcPct val="35000"/>
            </a:spcAft>
            <a:buNone/>
          </a:pPr>
          <a:r>
            <a:rPr lang="el-GR" sz="1400" kern="1200" dirty="0"/>
            <a:t>Συμφωνία ως προς ελάχιστη αποτελεσματική δόση με εξαίρεση την κουετιαπίνη (δόση ανάλογη με υποτροπή - </a:t>
          </a:r>
          <a:r>
            <a:rPr lang="en-US" sz="1400" kern="1200" dirty="0"/>
            <a:t>PORT</a:t>
          </a:r>
          <a:r>
            <a:rPr lang="el-GR" sz="1400" kern="1200" dirty="0"/>
            <a:t>) </a:t>
          </a:r>
        </a:p>
      </dsp:txBody>
      <dsp:txXfrm rot="10800000">
        <a:off x="0" y="3654380"/>
        <a:ext cx="4870103" cy="2192628"/>
      </dsp:txXfrm>
    </dsp:sp>
    <dsp:sp modelId="{D6537E04-2E19-4022-B98E-4B460AAAC65B}">
      <dsp:nvSpPr>
        <dsp:cNvPr id="0" name=""/>
        <dsp:cNvSpPr/>
      </dsp:nvSpPr>
      <dsp:spPr>
        <a:xfrm rot="5400000">
          <a:off x="5843403" y="1898692"/>
          <a:ext cx="2923504" cy="4870103"/>
        </a:xfrm>
        <a:prstGeom prst="round1Rect">
          <a:avLst/>
        </a:prstGeom>
        <a:solidFill>
          <a:schemeClr val="tx2"/>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Αγωγή απο το στόμα : ΙΜ σε κακή συμμόρφωση ή ασθενείς που εκφράζουν προτίμηση.  Πρώιμη ανίχνευση πλημμελούς συμμόρφωσης, μείωση υποτροπών και βελτίωση λειτουργικότητας.</a:t>
          </a:r>
        </a:p>
        <a:p>
          <a:pPr marL="0" lvl="0" indent="0" algn="ctr" defTabSz="622300">
            <a:lnSpc>
              <a:spcPct val="90000"/>
            </a:lnSpc>
            <a:spcBef>
              <a:spcPct val="0"/>
            </a:spcBef>
            <a:spcAft>
              <a:spcPct val="35000"/>
            </a:spcAft>
            <a:buNone/>
          </a:pPr>
          <a:r>
            <a:rPr lang="el-GR" sz="1400" kern="1200" dirty="0"/>
            <a:t>Μονοθεραπεία. Αναγνώριση οτι ο συνδυασμός χρήσιμος κατά περίπτωση (ενισχυση κλοζαπίνης)</a:t>
          </a:r>
        </a:p>
      </dsp:txBody>
      <dsp:txXfrm rot="-5400000">
        <a:off x="4870104" y="3602867"/>
        <a:ext cx="4870103" cy="2192628"/>
      </dsp:txXfrm>
    </dsp:sp>
    <dsp:sp modelId="{6BADDF75-A777-419E-8DD3-F68BAF24DC35}">
      <dsp:nvSpPr>
        <dsp:cNvPr id="0" name=""/>
        <dsp:cNvSpPr/>
      </dsp:nvSpPr>
      <dsp:spPr>
        <a:xfrm>
          <a:off x="3409072" y="2192628"/>
          <a:ext cx="2922062" cy="1461752"/>
        </a:xfrm>
        <a:prstGeom prst="roundRect">
          <a:avLst/>
        </a:prstGeom>
        <a:solidFill>
          <a:schemeClr val="accent1">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ΚΛΙΝΙΚΑ ΖΗΤΗΜΑΤΑ ΚΑΤΑ ΤΟ 1</a:t>
          </a:r>
          <a:r>
            <a:rPr lang="el-GR" sz="1400" kern="1200" baseline="30000" dirty="0"/>
            <a:t>Ο</a:t>
          </a:r>
          <a:r>
            <a:rPr lang="el-GR" sz="1400" kern="1200" dirty="0"/>
            <a:t> ΕΠΕΙΣΟΔΙΟ</a:t>
          </a:r>
        </a:p>
      </dsp:txBody>
      <dsp:txXfrm>
        <a:off x="3480429" y="2263985"/>
        <a:ext cx="2779348" cy="1319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6706-8E87-4BA5-832F-4F12B7A72AAB}">
      <dsp:nvSpPr>
        <dsp:cNvPr id="0" name=""/>
        <dsp:cNvSpPr/>
      </dsp:nvSpPr>
      <dsp:spPr>
        <a:xfrm rot="16200000">
          <a:off x="-58340" y="58340"/>
          <a:ext cx="2707481" cy="2590800"/>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t>Αποτυχία 2 αντιψυχωτικών σε ικανή δόση και για επαρκές χρονικό διάστημα (αποκλεισμός χρήσης και κακής συμμόρφωσης)</a:t>
          </a:r>
        </a:p>
      </dsp:txBody>
      <dsp:txXfrm rot="5400000">
        <a:off x="-1" y="1"/>
        <a:ext cx="2590800" cy="2030610"/>
      </dsp:txXfrm>
    </dsp:sp>
    <dsp:sp modelId="{2CD16405-6F08-4EF5-9281-AF0DFA8DF1ED}">
      <dsp:nvSpPr>
        <dsp:cNvPr id="0" name=""/>
        <dsp:cNvSpPr/>
      </dsp:nvSpPr>
      <dsp:spPr>
        <a:xfrm>
          <a:off x="2537533" y="0"/>
          <a:ext cx="2590800" cy="2707481"/>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t>Ολανζαπίνη, ρισπεριδόνη, αμισουλπρίδη : 1 απο τα 2</a:t>
          </a:r>
          <a:r>
            <a:rPr lang="en-US" sz="1300" kern="1200" dirty="0"/>
            <a:t> </a:t>
          </a:r>
          <a:r>
            <a:rPr lang="el-GR" sz="1300" kern="1200" dirty="0"/>
            <a:t>πριν από </a:t>
          </a:r>
          <a:r>
            <a:rPr lang="el-GR" sz="1300" kern="1200" dirty="0" err="1"/>
            <a:t>σκεψεις</a:t>
          </a:r>
          <a:r>
            <a:rPr lang="el-GR" sz="1300" kern="1200" dirty="0"/>
            <a:t> για </a:t>
          </a:r>
          <a:r>
            <a:rPr lang="el-GR" sz="1300" kern="1200" dirty="0" err="1"/>
            <a:t>χορηγηση</a:t>
          </a:r>
          <a:r>
            <a:rPr lang="el-GR" sz="1300" kern="1200" dirty="0"/>
            <a:t> </a:t>
          </a:r>
          <a:r>
            <a:rPr lang="el-GR" sz="1300" kern="1200" dirty="0" err="1"/>
            <a:t>κλοζαπινης</a:t>
          </a:r>
          <a:endParaRPr lang="el-GR" sz="1300" kern="1200" dirty="0"/>
        </a:p>
      </dsp:txBody>
      <dsp:txXfrm>
        <a:off x="2537533" y="0"/>
        <a:ext cx="2590800" cy="2030610"/>
      </dsp:txXfrm>
    </dsp:sp>
    <dsp:sp modelId="{A51FF0EC-B340-40D3-A789-01D5D03DD6B3}">
      <dsp:nvSpPr>
        <dsp:cNvPr id="0" name=""/>
        <dsp:cNvSpPr/>
      </dsp:nvSpPr>
      <dsp:spPr>
        <a:xfrm rot="10800000">
          <a:off x="0" y="2707481"/>
          <a:ext cx="2590800" cy="2707481"/>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t>Κλοζαπίνη : φάρμακο εκλογής, διαφορές ως προς προτεινόμενες δόσεις. Χρόνος αξιολόγησης 1 έτος σε κάποιες Κ.Ο λόγω καθυστερημένης ανταπόκρισης</a:t>
          </a:r>
        </a:p>
      </dsp:txBody>
      <dsp:txXfrm rot="10800000">
        <a:off x="0" y="3384351"/>
        <a:ext cx="2590800" cy="2030610"/>
      </dsp:txXfrm>
    </dsp:sp>
    <dsp:sp modelId="{DF08EA7B-5928-45BE-8117-F8B9C10FBC86}">
      <dsp:nvSpPr>
        <dsp:cNvPr id="0" name=""/>
        <dsp:cNvSpPr/>
      </dsp:nvSpPr>
      <dsp:spPr>
        <a:xfrm rot="5400000">
          <a:off x="2532459" y="2765821"/>
          <a:ext cx="2707481" cy="2590800"/>
        </a:xfrm>
        <a:prstGeom prst="round1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t>Μερική ανταπόκριση: ενίσχυση με 2</a:t>
          </a:r>
          <a:r>
            <a:rPr lang="el-GR" sz="1300" kern="1200" baseline="30000" dirty="0"/>
            <a:t>ο</a:t>
          </a:r>
          <a:r>
            <a:rPr lang="el-GR" sz="1300" kern="1200" dirty="0"/>
            <a:t> αντιψυχωτικό, λαμοτριγίνη. </a:t>
          </a:r>
        </a:p>
      </dsp:txBody>
      <dsp:txXfrm rot="-5400000">
        <a:off x="2590799" y="3384351"/>
        <a:ext cx="2590800" cy="2030610"/>
      </dsp:txXfrm>
    </dsp:sp>
    <dsp:sp modelId="{CCCB2227-8FA4-4636-BDF4-B1A371F62A5A}">
      <dsp:nvSpPr>
        <dsp:cNvPr id="0" name=""/>
        <dsp:cNvSpPr/>
      </dsp:nvSpPr>
      <dsp:spPr>
        <a:xfrm>
          <a:off x="1813560" y="2030610"/>
          <a:ext cx="1554480" cy="1353740"/>
        </a:xfrm>
        <a:prstGeom prst="roundRect">
          <a:avLst/>
        </a:prstGeom>
        <a:solidFill>
          <a:schemeClr val="accent1">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ΑΝΘΕΚΤΙΚΟΤΗΤΑ ΣΤΗ ΘΕΡΑΠΕΙΑ</a:t>
          </a:r>
        </a:p>
      </dsp:txBody>
      <dsp:txXfrm>
        <a:off x="1879644" y="2096694"/>
        <a:ext cx="1422312" cy="12215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DDEC-65DA-475F-BD23-4DFD965A75E4}">
      <dsp:nvSpPr>
        <dsp:cNvPr id="0" name=""/>
        <dsp:cNvSpPr/>
      </dsp:nvSpPr>
      <dsp:spPr>
        <a:xfrm>
          <a:off x="-6919668" y="-1058407"/>
          <a:ext cx="8238953" cy="8238953"/>
        </a:xfrm>
        <a:prstGeom prst="blockArc">
          <a:avLst>
            <a:gd name="adj1" fmla="val 18900000"/>
            <a:gd name="adj2" fmla="val 2700000"/>
            <a:gd name="adj3" fmla="val 262"/>
          </a:avLst>
        </a:prstGeom>
        <a:noFill/>
        <a:ln w="15875"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F50288-5BE7-423D-88B2-6BB2D33FB872}">
      <dsp:nvSpPr>
        <dsp:cNvPr id="0" name=""/>
        <dsp:cNvSpPr/>
      </dsp:nvSpPr>
      <dsp:spPr>
        <a:xfrm>
          <a:off x="849752" y="612213"/>
          <a:ext cx="4247361" cy="1224427"/>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71889" tIns="27940" rIns="27940" bIns="27940" numCol="1" spcCol="1270" anchor="ctr" anchorCtr="0">
          <a:noAutofit/>
        </a:bodyPr>
        <a:lstStyle/>
        <a:p>
          <a:pPr marL="0" lvl="0" indent="0" algn="l" defTabSz="488950">
            <a:lnSpc>
              <a:spcPct val="90000"/>
            </a:lnSpc>
            <a:spcBef>
              <a:spcPct val="0"/>
            </a:spcBef>
            <a:spcAft>
              <a:spcPct val="35000"/>
            </a:spcAft>
            <a:buNone/>
          </a:pPr>
          <a:r>
            <a:rPr lang="el-GR" sz="1100" kern="1200" dirty="0"/>
            <a:t>Η μείωση των αντιψυχωτικών αποτελεί επιλογή σε υποομάδα ασθενών που βρίσκονται κλινικά σε ύφεση και δεν έχουν αυξημένο κίνδυνο υποτροπής σύμφωνα με τα υπάρχοντα αντικρουόμενα ευρήματα</a:t>
          </a:r>
        </a:p>
      </dsp:txBody>
      <dsp:txXfrm>
        <a:off x="849752" y="612213"/>
        <a:ext cx="4247361" cy="1224427"/>
      </dsp:txXfrm>
    </dsp:sp>
    <dsp:sp modelId="{7F018F3C-E527-49D3-B219-F1E87DF52509}">
      <dsp:nvSpPr>
        <dsp:cNvPr id="0" name=""/>
        <dsp:cNvSpPr/>
      </dsp:nvSpPr>
      <dsp:spPr>
        <a:xfrm>
          <a:off x="84485" y="459160"/>
          <a:ext cx="1530534" cy="153053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7382E04-C3AF-4513-94D8-85C7539A4F14}">
      <dsp:nvSpPr>
        <dsp:cNvPr id="0" name=""/>
        <dsp:cNvSpPr/>
      </dsp:nvSpPr>
      <dsp:spPr>
        <a:xfrm>
          <a:off x="1294832" y="2448855"/>
          <a:ext cx="3802282" cy="1224427"/>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71889" tIns="27940" rIns="27940" bIns="27940" numCol="1" spcCol="1270" anchor="ctr" anchorCtr="0">
          <a:noAutofit/>
        </a:bodyPr>
        <a:lstStyle/>
        <a:p>
          <a:pPr marL="0" lvl="0" indent="0" algn="l" defTabSz="488950">
            <a:lnSpc>
              <a:spcPct val="90000"/>
            </a:lnSpc>
            <a:spcBef>
              <a:spcPct val="0"/>
            </a:spcBef>
            <a:spcAft>
              <a:spcPct val="35000"/>
            </a:spcAft>
            <a:buNone/>
          </a:pPr>
          <a:r>
            <a:rPr lang="el-GR" sz="1100" kern="1200" dirty="0"/>
            <a:t>Κύριοι παράγοντες κινδύνου υποτροπής : </a:t>
          </a:r>
        </a:p>
        <a:p>
          <a:pPr marL="0" lvl="0" indent="0" algn="l" defTabSz="488950">
            <a:lnSpc>
              <a:spcPct val="90000"/>
            </a:lnSpc>
            <a:spcBef>
              <a:spcPct val="0"/>
            </a:spcBef>
            <a:spcAft>
              <a:spcPct val="35000"/>
            </a:spcAft>
            <a:buNone/>
          </a:pPr>
          <a:r>
            <a:rPr lang="el-GR" sz="1100" kern="1200" dirty="0"/>
            <a:t>μεγάλη </a:t>
          </a:r>
          <a:r>
            <a:rPr lang="en-US" sz="1100" kern="1200" dirty="0"/>
            <a:t>DUP</a:t>
          </a:r>
          <a:r>
            <a:rPr lang="el-GR" sz="1100" kern="1200" dirty="0"/>
            <a:t>, </a:t>
          </a:r>
        </a:p>
        <a:p>
          <a:pPr marL="0" lvl="0" indent="0" algn="l" defTabSz="488950">
            <a:lnSpc>
              <a:spcPct val="90000"/>
            </a:lnSpc>
            <a:spcBef>
              <a:spcPct val="0"/>
            </a:spcBef>
            <a:spcAft>
              <a:spcPct val="35000"/>
            </a:spcAft>
            <a:buNone/>
          </a:pPr>
          <a:r>
            <a:rPr lang="el-GR" sz="1100" kern="1200" dirty="0"/>
            <a:t>άρρενες, </a:t>
          </a:r>
        </a:p>
        <a:p>
          <a:pPr marL="0" lvl="0" indent="0" algn="l" defTabSz="488950">
            <a:lnSpc>
              <a:spcPct val="90000"/>
            </a:lnSpc>
            <a:spcBef>
              <a:spcPct val="0"/>
            </a:spcBef>
            <a:spcAft>
              <a:spcPct val="35000"/>
            </a:spcAft>
            <a:buNone/>
          </a:pPr>
          <a:r>
            <a:rPr lang="el-GR" sz="1100" kern="1200" dirty="0"/>
            <a:t>πτωχή αρχική λειτουργικότητα και εκπαιδευτικό επίπεδο, </a:t>
          </a:r>
        </a:p>
        <a:p>
          <a:pPr marL="0" lvl="0" indent="0" algn="l" defTabSz="488950">
            <a:lnSpc>
              <a:spcPct val="90000"/>
            </a:lnSpc>
            <a:spcBef>
              <a:spcPct val="0"/>
            </a:spcBef>
            <a:spcAft>
              <a:spcPct val="35000"/>
            </a:spcAft>
            <a:buNone/>
          </a:pPr>
          <a:r>
            <a:rPr lang="el-GR" sz="1100" kern="1200" dirty="0"/>
            <a:t>διάγνωση σχιζοφρένειας</a:t>
          </a:r>
          <a:endParaRPr lang="en-US" sz="1100" kern="1200" dirty="0"/>
        </a:p>
      </dsp:txBody>
      <dsp:txXfrm>
        <a:off x="1294832" y="2448855"/>
        <a:ext cx="3802282" cy="1224427"/>
      </dsp:txXfrm>
    </dsp:sp>
    <dsp:sp modelId="{96100000-1B97-4A95-8C4A-754A97F71247}">
      <dsp:nvSpPr>
        <dsp:cNvPr id="0" name=""/>
        <dsp:cNvSpPr/>
      </dsp:nvSpPr>
      <dsp:spPr>
        <a:xfrm>
          <a:off x="529564" y="2295801"/>
          <a:ext cx="1530534" cy="153053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0C3E22-ED13-4D01-9294-53AB9A3B5157}">
      <dsp:nvSpPr>
        <dsp:cNvPr id="0" name=""/>
        <dsp:cNvSpPr/>
      </dsp:nvSpPr>
      <dsp:spPr>
        <a:xfrm>
          <a:off x="849752" y="4285496"/>
          <a:ext cx="4247361" cy="1224427"/>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71889" tIns="27940" rIns="27940" bIns="27940" numCol="1" spcCol="1270" anchor="ctr" anchorCtr="0">
          <a:noAutofit/>
        </a:bodyPr>
        <a:lstStyle/>
        <a:p>
          <a:pPr marL="0" lvl="0" indent="0" algn="l" defTabSz="488950">
            <a:lnSpc>
              <a:spcPct val="90000"/>
            </a:lnSpc>
            <a:spcBef>
              <a:spcPct val="0"/>
            </a:spcBef>
            <a:spcAft>
              <a:spcPct val="35000"/>
            </a:spcAft>
            <a:buNone/>
          </a:pPr>
          <a:r>
            <a:rPr lang="el-GR" sz="1100" kern="1200" dirty="0"/>
            <a:t>Κίνδυνος υποτροπής σε ΣΧ μετά τη διακοπή της φ.α ηταν 78% στους 24 μήνες και 84% στους 36 μήνες (μετα-ανάλυση)</a:t>
          </a:r>
        </a:p>
      </dsp:txBody>
      <dsp:txXfrm>
        <a:off x="849752" y="4285496"/>
        <a:ext cx="4247361" cy="1224427"/>
      </dsp:txXfrm>
    </dsp:sp>
    <dsp:sp modelId="{1B6254F4-5D12-4FF2-9E19-C693F3117DAD}">
      <dsp:nvSpPr>
        <dsp:cNvPr id="0" name=""/>
        <dsp:cNvSpPr/>
      </dsp:nvSpPr>
      <dsp:spPr>
        <a:xfrm>
          <a:off x="84485" y="4132443"/>
          <a:ext cx="1530534" cy="153053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8CCDE-C3B5-4DCC-93A7-E6738FC53E54}">
      <dsp:nvSpPr>
        <dsp:cNvPr id="0" name=""/>
        <dsp:cNvSpPr/>
      </dsp:nvSpPr>
      <dsp:spPr>
        <a:xfrm>
          <a:off x="-7320445" y="-1006217"/>
          <a:ext cx="8715888" cy="8715888"/>
        </a:xfrm>
        <a:prstGeom prst="blockArc">
          <a:avLst>
            <a:gd name="adj1" fmla="val 18900000"/>
            <a:gd name="adj2" fmla="val 2700000"/>
            <a:gd name="adj3" fmla="val 248"/>
          </a:avLst>
        </a:prstGeom>
        <a:noFill/>
        <a:ln w="15875"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939101-AF1C-4438-9CDF-39C5C4DE57B6}">
      <dsp:nvSpPr>
        <dsp:cNvPr id="0" name=""/>
        <dsp:cNvSpPr/>
      </dsp:nvSpPr>
      <dsp:spPr>
        <a:xfrm>
          <a:off x="899007" y="760926"/>
          <a:ext cx="4193209" cy="1295400"/>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224" tIns="25400" rIns="25400" bIns="25400" numCol="1" spcCol="1270" anchor="ctr" anchorCtr="0">
          <a:noAutofit/>
        </a:bodyPr>
        <a:lstStyle/>
        <a:p>
          <a:pPr marL="0" lvl="0" indent="0" algn="l" defTabSz="444500">
            <a:lnSpc>
              <a:spcPct val="90000"/>
            </a:lnSpc>
            <a:spcBef>
              <a:spcPct val="0"/>
            </a:spcBef>
            <a:spcAft>
              <a:spcPct val="35000"/>
            </a:spcAft>
            <a:buNone/>
          </a:pPr>
          <a:r>
            <a:rPr lang="el-GR" sz="1000" kern="1200" dirty="0"/>
            <a:t>Ενα σημαντικό ποσοστό των ασθενών (1</a:t>
          </a:r>
          <a:r>
            <a:rPr lang="el-GR" sz="1000" kern="1200" baseline="30000" dirty="0"/>
            <a:t>ου</a:t>
          </a:r>
          <a:r>
            <a:rPr lang="el-GR" sz="1000" kern="1200" dirty="0"/>
            <a:t> και πολλαπλών επεισοδίων) και των φροντιστών τους προτιμούν τα </a:t>
          </a:r>
          <a:r>
            <a:rPr lang="en-US" sz="1000" kern="1200" dirty="0"/>
            <a:t>LAI</a:t>
          </a:r>
          <a:r>
            <a:rPr lang="el-GR" sz="1000" kern="1200" dirty="0"/>
            <a:t>. Η αποδοχή δε φαίνεται να σχετίζεται με την παροχή πληροφοριών αλλα με προηγούμενη γνώση για τα </a:t>
          </a:r>
          <a:r>
            <a:rPr lang="en-US" sz="1000" kern="1200" dirty="0"/>
            <a:t>LAI</a:t>
          </a:r>
          <a:r>
            <a:rPr lang="el-GR" sz="1000" kern="1200" dirty="0"/>
            <a:t>, στάσεις ως προς τη σημασία της φ.αγωγης και δυσφορία απο ΑΕ (</a:t>
          </a:r>
          <a:r>
            <a:rPr lang="en-US" sz="1000" kern="1200" dirty="0"/>
            <a:t>Yeo et al., 2015)</a:t>
          </a:r>
          <a:r>
            <a:rPr lang="el-GR" sz="1000" kern="1200" dirty="0"/>
            <a:t>.</a:t>
          </a:r>
        </a:p>
      </dsp:txBody>
      <dsp:txXfrm>
        <a:off x="899007" y="760926"/>
        <a:ext cx="4193209" cy="1295400"/>
      </dsp:txXfrm>
    </dsp:sp>
    <dsp:sp modelId="{0EA9DF98-C67F-4799-886A-9090A55A6C6C}">
      <dsp:nvSpPr>
        <dsp:cNvPr id="0" name=""/>
        <dsp:cNvSpPr/>
      </dsp:nvSpPr>
      <dsp:spPr>
        <a:xfrm>
          <a:off x="89382" y="599001"/>
          <a:ext cx="1619250" cy="161925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58B9D2-9A46-4D0F-A090-A74FA979CDF3}">
      <dsp:nvSpPr>
        <dsp:cNvPr id="0" name=""/>
        <dsp:cNvSpPr/>
      </dsp:nvSpPr>
      <dsp:spPr>
        <a:xfrm>
          <a:off x="1369885" y="2704026"/>
          <a:ext cx="3722331" cy="1295400"/>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224"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H</a:t>
          </a:r>
          <a:r>
            <a:rPr lang="el-GR" sz="1000" kern="1200" dirty="0"/>
            <a:t> αποδοχή </a:t>
          </a:r>
          <a:r>
            <a:rPr lang="en-US" sz="1000" kern="1200" dirty="0"/>
            <a:t>LAI </a:t>
          </a:r>
          <a:r>
            <a:rPr lang="el-GR" sz="1000" kern="1200" dirty="0"/>
            <a:t>συσχετίσθηκε με αρχικό όφελος ως προς τη συμμόρφωση που δε διατηρήθηκε στο χρονο. Μικρό μέγεθος μελέτης. Οι λίγοι ασθενείς που παρέμειναν σε αγωγή ηταν σε </a:t>
          </a:r>
          <a:r>
            <a:rPr lang="en-US" sz="1000" kern="1200" dirty="0"/>
            <a:t>LAI</a:t>
          </a:r>
          <a:r>
            <a:rPr lang="el-GR" sz="1000" kern="1200" dirty="0"/>
            <a:t>. Η κακή συμμόρφωση πιο εύκολα ανιχνεύσιμη σε αυτούς που λάμβαναν </a:t>
          </a:r>
          <a:r>
            <a:rPr lang="en-US" sz="1000" kern="1200" dirty="0"/>
            <a:t>LAI</a:t>
          </a:r>
          <a:r>
            <a:rPr lang="el-GR" sz="1000" kern="1200" dirty="0"/>
            <a:t> (</a:t>
          </a:r>
          <a:r>
            <a:rPr lang="en-US" sz="1000" kern="1200" dirty="0"/>
            <a:t>Risperidone LAI , </a:t>
          </a:r>
          <a:r>
            <a:rPr lang="en-US" sz="1000" kern="1200" dirty="0" err="1"/>
            <a:t>Weiden</a:t>
          </a:r>
          <a:r>
            <a:rPr lang="en-US" sz="1000" kern="1200" dirty="0"/>
            <a:t> P. J. et at., 2012)</a:t>
          </a:r>
          <a:endParaRPr lang="el-GR" sz="1000" kern="1200" dirty="0"/>
        </a:p>
      </dsp:txBody>
      <dsp:txXfrm>
        <a:off x="1369885" y="2704026"/>
        <a:ext cx="3722331" cy="1295400"/>
      </dsp:txXfrm>
    </dsp:sp>
    <dsp:sp modelId="{6F122501-3A84-421B-9182-68D3E7672CDF}">
      <dsp:nvSpPr>
        <dsp:cNvPr id="0" name=""/>
        <dsp:cNvSpPr/>
      </dsp:nvSpPr>
      <dsp:spPr>
        <a:xfrm>
          <a:off x="560260" y="2542101"/>
          <a:ext cx="1619250" cy="161925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3A267D-3E7B-4C53-BEE5-E2DFD207E77E}">
      <dsp:nvSpPr>
        <dsp:cNvPr id="0" name=""/>
        <dsp:cNvSpPr/>
      </dsp:nvSpPr>
      <dsp:spPr>
        <a:xfrm>
          <a:off x="899007" y="4647127"/>
          <a:ext cx="4193209" cy="1295400"/>
        </a:xfrm>
        <a:prstGeom prst="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224"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&gt;</a:t>
          </a:r>
          <a:r>
            <a:rPr lang="el-GR" sz="1000" kern="1200" dirty="0"/>
            <a:t>40% των ασθενών με 1</a:t>
          </a:r>
          <a:r>
            <a:rPr lang="el-GR" sz="1000" kern="1200" baseline="30000" dirty="0"/>
            <a:t>ο</a:t>
          </a:r>
          <a:r>
            <a:rPr lang="el-GR" sz="1000" kern="1200" dirty="0"/>
            <a:t> επεισόδιο διακόπτουν τη φ.α τους πρώτους 9 μήνες.</a:t>
          </a:r>
          <a:r>
            <a:rPr lang="en-US" sz="1000" kern="1200" dirty="0"/>
            <a:t> </a:t>
          </a:r>
        </a:p>
        <a:p>
          <a:pPr marL="0" lvl="0" indent="0" algn="l" defTabSz="444500">
            <a:lnSpc>
              <a:spcPct val="90000"/>
            </a:lnSpc>
            <a:spcBef>
              <a:spcPct val="0"/>
            </a:spcBef>
            <a:spcAft>
              <a:spcPct val="35000"/>
            </a:spcAft>
            <a:buNone/>
          </a:pPr>
          <a:r>
            <a:rPr lang="el-GR" sz="1000" kern="1200" dirty="0"/>
            <a:t>Προγνωστικοί παράγοντες διακοπής: σοβαρότητα ψυχοπαθολογίας, απουσία εναισθησίας, αρνητική στάση απένταντι στη φ.α, συννοσηρότητα με χρήση ουσιών, ΑΕ</a:t>
          </a:r>
        </a:p>
      </dsp:txBody>
      <dsp:txXfrm>
        <a:off x="899007" y="4647127"/>
        <a:ext cx="4193209" cy="1295400"/>
      </dsp:txXfrm>
    </dsp:sp>
    <dsp:sp modelId="{3422DC3B-A239-447F-AB33-C7AF97DFF673}">
      <dsp:nvSpPr>
        <dsp:cNvPr id="0" name=""/>
        <dsp:cNvSpPr/>
      </dsp:nvSpPr>
      <dsp:spPr>
        <a:xfrm>
          <a:off x="89382" y="4485202"/>
          <a:ext cx="1619250" cy="1619250"/>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B79B-9A4A-4F69-9849-0E3D133681AA}">
      <dsp:nvSpPr>
        <dsp:cNvPr id="0" name=""/>
        <dsp:cNvSpPr/>
      </dsp:nvSpPr>
      <dsp:spPr>
        <a:xfrm rot="16200000">
          <a:off x="931721" y="-931721"/>
          <a:ext cx="2869543" cy="4732986"/>
        </a:xfrm>
        <a:prstGeom prst="round1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endParaRPr lang="en-US" sz="1400" kern="1200" dirty="0"/>
        </a:p>
        <a:p>
          <a:pPr marL="0" lvl="0" indent="0" algn="ctr" defTabSz="577850">
            <a:lnSpc>
              <a:spcPct val="90000"/>
            </a:lnSpc>
            <a:spcBef>
              <a:spcPct val="0"/>
            </a:spcBef>
            <a:spcAft>
              <a:spcPct val="35000"/>
            </a:spcAft>
            <a:buNone/>
          </a:pPr>
          <a:r>
            <a:rPr lang="el-GR" sz="1400" kern="1200" dirty="0"/>
            <a:t>200-600 κλοζαπίνη και 4-8 ρισπεριδόνη σε ασθενείς 1</a:t>
          </a:r>
          <a:r>
            <a:rPr lang="el-GR" sz="1400" kern="1200" baseline="30000" dirty="0"/>
            <a:t>ου</a:t>
          </a:r>
          <a:r>
            <a:rPr lang="el-GR" sz="1400" kern="1200" dirty="0"/>
            <a:t> επεισοδίου.</a:t>
          </a:r>
          <a:r>
            <a:rPr lang="en-US" sz="1400" kern="1200" dirty="0"/>
            <a:t> </a:t>
          </a:r>
          <a:r>
            <a:rPr lang="el-GR" sz="1400" kern="1200" dirty="0"/>
            <a:t>Στους 6 μηνες ~ 60% μείωση </a:t>
          </a:r>
          <a:r>
            <a:rPr lang="en-US" sz="1400" kern="1200" dirty="0"/>
            <a:t>PANSS </a:t>
          </a:r>
          <a:r>
            <a:rPr lang="el-GR" sz="1400" kern="1200" dirty="0"/>
            <a:t>για κλοζαπίνη και ~56% για ρισπεριδόνη</a:t>
          </a:r>
          <a:r>
            <a:rPr lang="en-US" sz="1400" kern="1200" dirty="0"/>
            <a:t>. </a:t>
          </a:r>
        </a:p>
        <a:p>
          <a:pPr marL="0" lvl="0" indent="0" algn="ctr" defTabSz="577850">
            <a:lnSpc>
              <a:spcPct val="90000"/>
            </a:lnSpc>
            <a:spcBef>
              <a:spcPct val="0"/>
            </a:spcBef>
            <a:spcAft>
              <a:spcPct val="35000"/>
            </a:spcAft>
            <a:buNone/>
          </a:pPr>
          <a:r>
            <a:rPr lang="el-GR" sz="1400" kern="1200" dirty="0"/>
            <a:t>Κλοζαπίνη: στατιστικά σημαντική βελτίωση στην ποιότητα ζωής</a:t>
          </a:r>
          <a:r>
            <a:rPr lang="en-US" sz="1400" kern="1200" dirty="0"/>
            <a:t>. </a:t>
          </a:r>
        </a:p>
        <a:p>
          <a:pPr marL="0" lvl="0" indent="0" algn="ctr" defTabSz="577850">
            <a:lnSpc>
              <a:spcPct val="90000"/>
            </a:lnSpc>
            <a:spcBef>
              <a:spcPct val="0"/>
            </a:spcBef>
            <a:spcAft>
              <a:spcPct val="35000"/>
            </a:spcAft>
            <a:buNone/>
          </a:pPr>
          <a:r>
            <a:rPr lang="el-GR" sz="1400" kern="1200" dirty="0"/>
            <a:t>Εξίσου αποτελεσματικά ως προς + συμπτώματα ενώ η κλοζαπίνη υπερτερεί στα –</a:t>
          </a:r>
        </a:p>
      </dsp:txBody>
      <dsp:txXfrm rot="5400000">
        <a:off x="0" y="0"/>
        <a:ext cx="4732986" cy="2152157"/>
      </dsp:txXfrm>
    </dsp:sp>
    <dsp:sp modelId="{5BD6F7BA-8809-4510-8644-F7C4CA25E3DC}">
      <dsp:nvSpPr>
        <dsp:cNvPr id="0" name=""/>
        <dsp:cNvSpPr/>
      </dsp:nvSpPr>
      <dsp:spPr>
        <a:xfrm>
          <a:off x="4732986" y="0"/>
          <a:ext cx="4732986" cy="2869543"/>
        </a:xfrm>
        <a:prstGeom prst="round1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l-GR" sz="1400" kern="1200" dirty="0"/>
            <a:t>Υπεροχή κλοζαπίνης ως προς ΑΕ- λιγότερες ΑΕ (</a:t>
          </a:r>
          <a:r>
            <a:rPr lang="en-US" sz="1400" kern="1200" dirty="0"/>
            <a:t>GASS</a:t>
          </a:r>
          <a:r>
            <a:rPr lang="el-GR" sz="1400" kern="1200" dirty="0"/>
            <a:t>).Κλοζαπίνη: καταστολή, ζάλη, σιελόρροια. Ρισπεριδόνη: δυσκαμψία, καταστολή, τρόμος και διαταραχές ΕΡ (~80%)</a:t>
          </a:r>
          <a:r>
            <a:rPr lang="en-US" sz="1400" kern="1200" dirty="0"/>
            <a:t>. </a:t>
          </a:r>
        </a:p>
        <a:p>
          <a:pPr marL="0" lvl="0" indent="0" algn="ctr" defTabSz="533400">
            <a:lnSpc>
              <a:spcPct val="90000"/>
            </a:lnSpc>
            <a:spcBef>
              <a:spcPct val="0"/>
            </a:spcBef>
            <a:spcAft>
              <a:spcPct val="35000"/>
            </a:spcAft>
            <a:buNone/>
          </a:pPr>
          <a:r>
            <a:rPr lang="el-GR" sz="1400" kern="1200" dirty="0"/>
            <a:t>Ασθενείς σε κλοζαπίνη αύξηση ΒΜΙ όμως κανένας δεν εμφάνισε μεταβολικό σύνδρομο ή ΗΚΓ δτρ. </a:t>
          </a:r>
          <a:endParaRPr lang="en-US" sz="1400" kern="1200" dirty="0"/>
        </a:p>
        <a:p>
          <a:pPr marL="0" lvl="0" indent="0" algn="ctr" defTabSz="533400">
            <a:lnSpc>
              <a:spcPct val="90000"/>
            </a:lnSpc>
            <a:spcBef>
              <a:spcPct val="0"/>
            </a:spcBef>
            <a:spcAft>
              <a:spcPct val="35000"/>
            </a:spcAft>
            <a:buNone/>
          </a:pPr>
          <a:r>
            <a:rPr lang="el-GR" sz="1400" kern="1200" dirty="0"/>
            <a:t>Χωρίς διαφορά ως προς τη σεξουαλική λειτουργικότητα</a:t>
          </a:r>
        </a:p>
      </dsp:txBody>
      <dsp:txXfrm>
        <a:off x="4732986" y="0"/>
        <a:ext cx="4732986" cy="2152157"/>
      </dsp:txXfrm>
    </dsp:sp>
    <dsp:sp modelId="{23D05323-6CC0-40EE-8E58-A4896536CBC2}">
      <dsp:nvSpPr>
        <dsp:cNvPr id="0" name=""/>
        <dsp:cNvSpPr/>
      </dsp:nvSpPr>
      <dsp:spPr>
        <a:xfrm rot="10800000">
          <a:off x="0" y="2869543"/>
          <a:ext cx="4732986" cy="2869543"/>
        </a:xfrm>
        <a:prstGeom prst="round1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kern="1200" dirty="0"/>
            <a:t>Σύγκριση κλοζαπίνης με τυπικά ΑΨ </a:t>
          </a:r>
          <a:r>
            <a:rPr lang="en-US" sz="1300" kern="1200" dirty="0"/>
            <a:t> </a:t>
          </a:r>
          <a:r>
            <a:rPr lang="el-GR" sz="1300" kern="1200" dirty="0"/>
            <a:t>σε 1ο επεισόδιο : όχι διαφορά ως προς αποτελεσματικότητα, αλλά καλύτερη συμμόρφωση και ανοχή σε κλοζαπίνη (</a:t>
          </a:r>
          <a:r>
            <a:rPr lang="en-US" sz="1300" kern="1200" dirty="0" err="1"/>
            <a:t>Girgis</a:t>
          </a:r>
          <a:r>
            <a:rPr lang="en-US" sz="1300" kern="1200" dirty="0"/>
            <a:t> et al.,</a:t>
          </a:r>
          <a:r>
            <a:rPr lang="el-GR" sz="1300" kern="1200" dirty="0"/>
            <a:t>). </a:t>
          </a:r>
        </a:p>
        <a:p>
          <a:pPr marL="0" lvl="0" indent="0" algn="ctr" defTabSz="577850">
            <a:lnSpc>
              <a:spcPct val="90000"/>
            </a:lnSpc>
            <a:spcBef>
              <a:spcPct val="0"/>
            </a:spcBef>
            <a:spcAft>
              <a:spcPct val="35000"/>
            </a:spcAft>
            <a:buNone/>
          </a:pPr>
          <a:r>
            <a:rPr lang="el-GR" sz="1300" kern="1200" dirty="0"/>
            <a:t>Μετα-ανάλυση </a:t>
          </a:r>
          <a:r>
            <a:rPr lang="en-US" sz="1300" kern="1200" dirty="0"/>
            <a:t>Cochrane</a:t>
          </a:r>
          <a:r>
            <a:rPr lang="el-GR" sz="1300" kern="1200" dirty="0"/>
            <a:t> (2010) : σύγκριση 2</a:t>
          </a:r>
          <a:r>
            <a:rPr lang="el-GR" sz="1300" kern="1200" baseline="30000" dirty="0"/>
            <a:t>ης</a:t>
          </a:r>
          <a:r>
            <a:rPr lang="el-GR" sz="1300" kern="1200" dirty="0"/>
            <a:t> γενιάς ΑΨ : όχι διαφορά μεταξύ τους σε ΣΧ και ΣΧ- </a:t>
          </a:r>
          <a:r>
            <a:rPr lang="en-US" sz="1300" kern="1200" dirty="0"/>
            <a:t>like</a:t>
          </a:r>
          <a:r>
            <a:rPr lang="el-GR" sz="1300" kern="1200" dirty="0"/>
            <a:t>.  Σε αυτές  τις μελέτες πολύ χαμηλές δόσεις κλοζαπίνης, πιθανώς υποθεραπευτικές.</a:t>
          </a:r>
        </a:p>
      </dsp:txBody>
      <dsp:txXfrm rot="10800000">
        <a:off x="0" y="3586928"/>
        <a:ext cx="4732986" cy="2152157"/>
      </dsp:txXfrm>
    </dsp:sp>
    <dsp:sp modelId="{5E778C18-E238-4788-9D73-DA5F255F82D1}">
      <dsp:nvSpPr>
        <dsp:cNvPr id="0" name=""/>
        <dsp:cNvSpPr/>
      </dsp:nvSpPr>
      <dsp:spPr>
        <a:xfrm rot="5400000">
          <a:off x="5664707" y="1937821"/>
          <a:ext cx="2869543" cy="4732986"/>
        </a:xfrm>
        <a:prstGeom prst="round1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dirty="0"/>
            <a:t>Ασθενείς που διέκοψαν αγωγή με 2</a:t>
          </a:r>
          <a:r>
            <a:rPr lang="el-GR" sz="1100" kern="1200" baseline="30000" dirty="0"/>
            <a:t>ης</a:t>
          </a:r>
          <a:r>
            <a:rPr lang="el-GR" sz="1100" kern="1200" dirty="0"/>
            <a:t> γενιάς ΑΨ εκτός απο κλοζαπίνη λόγω αναποτελεσματικότητας μπήκαν σε θεραπεία είτε με κλοζαπίνη είτε με άλλο 2</a:t>
          </a:r>
          <a:r>
            <a:rPr lang="el-GR" sz="1100" kern="1200" baseline="30000" dirty="0"/>
            <a:t>ης</a:t>
          </a:r>
          <a:r>
            <a:rPr lang="el-GR" sz="1100" kern="1200" dirty="0"/>
            <a:t> γενιας: η μείωση σε συνολικό σκορ κ σε αρνητική υποκλίμακα μεγαλύτερη σε κλοζαπίνη (</a:t>
          </a:r>
          <a:r>
            <a:rPr lang="en-US" sz="1100" kern="1200" dirty="0"/>
            <a:t>McEvoy et al.) </a:t>
          </a:r>
        </a:p>
        <a:p>
          <a:pPr marL="0" lvl="0" indent="0" algn="ctr" defTabSz="488950">
            <a:lnSpc>
              <a:spcPct val="90000"/>
            </a:lnSpc>
            <a:spcBef>
              <a:spcPct val="0"/>
            </a:spcBef>
            <a:spcAft>
              <a:spcPct val="35000"/>
            </a:spcAft>
            <a:buNone/>
          </a:pPr>
          <a:r>
            <a:rPr lang="el-GR" sz="1100" kern="1200" dirty="0"/>
            <a:t>Σύγκριση κλοζαπίνης- ρισπεριδόνης σε 1</a:t>
          </a:r>
          <a:r>
            <a:rPr lang="el-GR" sz="1100" kern="1200" baseline="30000" dirty="0"/>
            <a:t>ο</a:t>
          </a:r>
          <a:r>
            <a:rPr lang="el-GR" sz="1100" kern="1200" dirty="0"/>
            <a:t> ψυχωτικό επεισόδιο: υπεροχή κλοζαπίνης ως προς αποτελεσματικότητα και συσχέτιση με καλύτερη συμμόρφωση (</a:t>
          </a:r>
          <a:r>
            <a:rPr lang="en-US" sz="1100" kern="1200" dirty="0" err="1"/>
            <a:t>Sanz</a:t>
          </a:r>
          <a:r>
            <a:rPr lang="en-US" sz="1100" kern="1200" dirty="0"/>
            <a:t> </a:t>
          </a:r>
          <a:r>
            <a:rPr lang="en-US" sz="1100" kern="1200" dirty="0" err="1"/>
            <a:t>Fuentenebro</a:t>
          </a:r>
          <a:r>
            <a:rPr lang="en-US" sz="1100" kern="1200" dirty="0"/>
            <a:t> et al.)</a:t>
          </a:r>
        </a:p>
        <a:p>
          <a:pPr marL="0" lvl="0" indent="0" algn="ctr" defTabSz="488950">
            <a:lnSpc>
              <a:spcPct val="90000"/>
            </a:lnSpc>
            <a:spcBef>
              <a:spcPct val="0"/>
            </a:spcBef>
            <a:spcAft>
              <a:spcPct val="35000"/>
            </a:spcAft>
            <a:buNone/>
          </a:pPr>
          <a:endParaRPr lang="el-GR" sz="1100" kern="1200" dirty="0"/>
        </a:p>
      </dsp:txBody>
      <dsp:txXfrm rot="-5400000">
        <a:off x="4732986" y="3586928"/>
        <a:ext cx="4732986" cy="2152157"/>
      </dsp:txXfrm>
    </dsp:sp>
    <dsp:sp modelId="{650CF5D5-4C4A-4F4C-B50D-05B14CAB91DE}">
      <dsp:nvSpPr>
        <dsp:cNvPr id="0" name=""/>
        <dsp:cNvSpPr/>
      </dsp:nvSpPr>
      <dsp:spPr>
        <a:xfrm>
          <a:off x="3461696" y="2288812"/>
          <a:ext cx="2613573" cy="1172796"/>
        </a:xfrm>
        <a:prstGeom prst="roundRect">
          <a:avLst/>
        </a:prstGeom>
        <a:solidFill>
          <a:schemeClr val="dk2">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Clozapine vs Risperidone in treatment naïve patients (</a:t>
          </a:r>
          <a:r>
            <a:rPr lang="en-US" sz="1400" kern="1200" dirty="0" err="1"/>
            <a:t>Sahni</a:t>
          </a:r>
          <a:r>
            <a:rPr lang="en-US" sz="1400" kern="1200" dirty="0"/>
            <a:t>, 2016)</a:t>
          </a:r>
          <a:endParaRPr lang="el-GR" sz="1400" kern="1200" dirty="0"/>
        </a:p>
      </dsp:txBody>
      <dsp:txXfrm>
        <a:off x="3518947" y="2346063"/>
        <a:ext cx="2499071" cy="10582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745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79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658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311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727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238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00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7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33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55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7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04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12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73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38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8199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imh.nih.gov/health/topics/schizophrenia/raise/what-is-coordinated-specialty-care-csc.shtml#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ubmed/17632221" TargetMode="External"/><Relationship Id="rId2" Type="http://schemas.openxmlformats.org/officeDocument/2006/relationships/hyperlink" Target="https://www.ncbi.nlm.nih.gov/pubmed/26922475" TargetMode="External"/><Relationship Id="rId1" Type="http://schemas.openxmlformats.org/officeDocument/2006/relationships/slideLayout" Target="../slideLayouts/slideLayout2.xml"/><Relationship Id="rId4" Type="http://schemas.openxmlformats.org/officeDocument/2006/relationships/hyperlink" Target="https://www.ncbi.nlm.nih.gov/pubmed/2952546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561564"/>
            <a:ext cx="8915399" cy="2262781"/>
          </a:xfrm>
        </p:spPr>
        <p:txBody>
          <a:bodyPr/>
          <a:lstStyle/>
          <a:p>
            <a:r>
              <a:rPr lang="el-GR" dirty="0"/>
              <a:t>1</a:t>
            </a:r>
            <a:r>
              <a:rPr lang="el-GR" baseline="30000" dirty="0"/>
              <a:t>ο</a:t>
            </a:r>
            <a:r>
              <a:rPr lang="el-GR" dirty="0"/>
              <a:t> ΨΥΧΩΤΙΚΟ ΕΠΕΙΣΟΔΙΟ- ΒΕΛΤΙΣΤΗ ΘΕΡΑΠΕΙΑ</a:t>
            </a:r>
          </a:p>
        </p:txBody>
      </p:sp>
      <p:sp>
        <p:nvSpPr>
          <p:cNvPr id="3" name="Subtitle 2"/>
          <p:cNvSpPr>
            <a:spLocks noGrp="1"/>
          </p:cNvSpPr>
          <p:nvPr>
            <p:ph type="subTitle" idx="1"/>
          </p:nvPr>
        </p:nvSpPr>
        <p:spPr>
          <a:xfrm>
            <a:off x="2589213" y="4519799"/>
            <a:ext cx="8915399" cy="1404483"/>
          </a:xfrm>
        </p:spPr>
        <p:txBody>
          <a:bodyPr>
            <a:normAutofit fontScale="85000" lnSpcReduction="20000"/>
          </a:bodyPr>
          <a:lstStyle/>
          <a:p>
            <a:r>
              <a:rPr lang="el-GR" dirty="0"/>
              <a:t>Γ.Ι. ΜΟΥΣΣΑΣ </a:t>
            </a:r>
          </a:p>
          <a:p>
            <a:r>
              <a:rPr lang="el-GR" dirty="0"/>
              <a:t>ΕΠΙΚ. ΚΑΘΗΓΗΤΗΣ ΨΥΧΙΑΤΡΙΚΗΣ- ΣΥΝΤΟΝΙΣΤΗΣ ΔΙΕΥΘΥΝΤΗΣ ΨΥΧΙΑΤΡΙΚΟΥ ΤΟΜΕΑ ΓΝΝΘΑ «Η ΣΩΤΗΡΙΑ»</a:t>
            </a:r>
          </a:p>
          <a:p>
            <a:r>
              <a:rPr lang="el-GR" dirty="0"/>
              <a:t>Γ. ΒΟΥΡΑΚΗ </a:t>
            </a:r>
          </a:p>
          <a:p>
            <a:r>
              <a:rPr lang="el-GR" dirty="0"/>
              <a:t>ΕΠΙΜΕΛΗΤΡΙΑ Β’ ΨΥΧΙΑΤΡΙΚΟΥ ΤΟΜΕΑ ΓΝΝΘΑ «Η ΣΩΤΗΡΙΑ»</a:t>
            </a:r>
          </a:p>
          <a:p>
            <a:endParaRPr lang="el-GR" dirty="0"/>
          </a:p>
        </p:txBody>
      </p:sp>
    </p:spTree>
    <p:extLst>
      <p:ext uri="{BB962C8B-B14F-4D97-AF65-F5344CB8AC3E}">
        <p14:creationId xmlns:p14="http://schemas.microsoft.com/office/powerpoint/2010/main" val="397748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A48F10-A3D3-4D7F-A2A2-5DDA5343AF46}"/>
              </a:ext>
            </a:extLst>
          </p:cNvPr>
          <p:cNvSpPr>
            <a:spLocks noGrp="1"/>
          </p:cNvSpPr>
          <p:nvPr>
            <p:ph type="title"/>
          </p:nvPr>
        </p:nvSpPr>
        <p:spPr/>
        <p:txBody>
          <a:bodyPr/>
          <a:lstStyle/>
          <a:p>
            <a:r>
              <a:rPr lang="el-GR" dirty="0"/>
              <a:t>Πρωτογενής πρόληψη</a:t>
            </a:r>
          </a:p>
        </p:txBody>
      </p:sp>
      <p:sp>
        <p:nvSpPr>
          <p:cNvPr id="3" name="Θέση περιεχομένου 2">
            <a:extLst>
              <a:ext uri="{FF2B5EF4-FFF2-40B4-BE49-F238E27FC236}">
                <a16:creationId xmlns:a16="http://schemas.microsoft.com/office/drawing/2014/main" id="{03F063A2-1595-4B6C-BA1F-27C64BA329BC}"/>
              </a:ext>
            </a:extLst>
          </p:cNvPr>
          <p:cNvSpPr>
            <a:spLocks noGrp="1"/>
          </p:cNvSpPr>
          <p:nvPr>
            <p:ph idx="1"/>
          </p:nvPr>
        </p:nvSpPr>
        <p:spPr/>
        <p:txBody>
          <a:bodyPr>
            <a:normAutofit/>
          </a:bodyPr>
          <a:lstStyle/>
          <a:p>
            <a:r>
              <a:rPr lang="el-GR" sz="3200" dirty="0"/>
              <a:t>Γενικό Πληθυσμό</a:t>
            </a:r>
          </a:p>
          <a:p>
            <a:r>
              <a:rPr lang="el-GR" sz="3200" dirty="0"/>
              <a:t>Επιλεκτική Πρόληψη</a:t>
            </a:r>
          </a:p>
          <a:p>
            <a:r>
              <a:rPr lang="el-GR" sz="3200" dirty="0"/>
              <a:t>Ενδεδειγμένη Πρόληψη</a:t>
            </a:r>
          </a:p>
          <a:p>
            <a:r>
              <a:rPr lang="en-US" sz="3200" dirty="0"/>
              <a:t>WHO 2004</a:t>
            </a:r>
            <a:endParaRPr lang="el-GR" sz="3200" dirty="0"/>
          </a:p>
        </p:txBody>
      </p:sp>
    </p:spTree>
    <p:extLst>
      <p:ext uri="{BB962C8B-B14F-4D97-AF65-F5344CB8AC3E}">
        <p14:creationId xmlns:p14="http://schemas.microsoft.com/office/powerpoint/2010/main" val="251119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Σύμφωνα με τις κατευθυντήριες οδηγίες της </a:t>
            </a:r>
            <a:r>
              <a:rPr lang="en-US" dirty="0"/>
              <a:t>NICE</a:t>
            </a:r>
            <a:r>
              <a:rPr lang="el-GR" dirty="0"/>
              <a:t> η πρώιμη ανίχνευση , μέσω Κλινικών Συνεντεύξεων (</a:t>
            </a:r>
            <a:r>
              <a:rPr lang="en-US" dirty="0"/>
              <a:t>CHR</a:t>
            </a:r>
            <a:r>
              <a:rPr lang="el-GR" dirty="0"/>
              <a:t>-</a:t>
            </a:r>
            <a:r>
              <a:rPr lang="en-US" dirty="0"/>
              <a:t>P</a:t>
            </a:r>
            <a:r>
              <a:rPr lang="el-GR" dirty="0"/>
              <a:t>)  είναι ιδιαίτερα σημαντική για την πρώιμη παρέμβαση στην ψύχωση.</a:t>
            </a:r>
            <a:endParaRPr lang="en-US" dirty="0"/>
          </a:p>
          <a:p>
            <a:r>
              <a:rPr lang="el-GR" dirty="0"/>
              <a:t> Όλες οι κατευθυντήριες οδηγίες καταλήγουν ότι τα άτομα τα οποία παραπονούνται για ψυχολογικά προβλήματα και ζητούν βοήθεια  πρέπει να προηγούνται στην αξιολόγηση και εκτίμηση του κινδύνου   για ανάπτυξη ψυχικής νόσου. </a:t>
            </a:r>
          </a:p>
          <a:p>
            <a:r>
              <a:rPr lang="el-GR" dirty="0"/>
              <a:t>Στις φάσεις αυτές 1α- γ ο έλεγχος  μέσω ημιδομημένων  συνεντεύξεων  επιτρέπει την εξακρίβωση σημείων η συμπτωμάτων τα οποία κατατάσσουν τα άτομα σε ομάδα υψηλού κινδύνου για ψύχωση  πριν από την πλήρη εκδήλωση της νόσου.  </a:t>
            </a:r>
            <a:endParaRPr lang="en-US" dirty="0"/>
          </a:p>
          <a:p>
            <a:r>
              <a:rPr lang="el-GR" dirty="0"/>
              <a:t>Για τα άτομα αυτά ο κίνδυνος για την ανάπτυξη νόσου συγκρινόμενος με ομάδα μαρτύρων είναι &gt; 20% για διάστημα 2 χρόνων.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9212" y="1793631"/>
            <a:ext cx="6320326" cy="1078523"/>
          </a:xfrm>
        </p:spPr>
        <p:txBody>
          <a:bodyPr/>
          <a:lstStyle/>
          <a:p>
            <a:r>
              <a:rPr lang="el-GR" dirty="0"/>
              <a:t>ΕΝΤΟΠΙΖΟΝΤΑΣ ΟΜΑΔΕΣ ΥΨΗΛΟΥ ΚΙΝΔΥΝΟΥ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89212" y="973015"/>
            <a:ext cx="8915400" cy="4938207"/>
          </a:xfrm>
        </p:spPr>
        <p:txBody>
          <a:bodyPr>
            <a:normAutofit/>
          </a:bodyPr>
          <a:lstStyle/>
          <a:p>
            <a:r>
              <a:rPr lang="el-GR" b="1" dirty="0"/>
              <a:t>ΦΑΣΗ 0 </a:t>
            </a:r>
            <a:endParaRPr lang="el-GR" dirty="0"/>
          </a:p>
          <a:p>
            <a:r>
              <a:rPr lang="el-GR" b="1" dirty="0"/>
              <a:t>Περιβαλλοντικοί παράγοντες κινδύνου </a:t>
            </a:r>
            <a:endParaRPr lang="el-GR" dirty="0"/>
          </a:p>
          <a:p>
            <a:r>
              <a:rPr lang="el-GR" i="1" u="sng" dirty="0"/>
              <a:t>Γονικοί</a:t>
            </a:r>
            <a:endParaRPr lang="el-GR" i="1" dirty="0"/>
          </a:p>
          <a:p>
            <a:pPr lvl="0"/>
            <a:r>
              <a:rPr lang="el-GR" dirty="0"/>
              <a:t>Ψύχωση</a:t>
            </a:r>
          </a:p>
          <a:p>
            <a:pPr lvl="0"/>
            <a:r>
              <a:rPr lang="el-GR" dirty="0"/>
              <a:t>Συναισθηματική νόσος</a:t>
            </a:r>
          </a:p>
          <a:p>
            <a:pPr lvl="0"/>
            <a:r>
              <a:rPr lang="el-GR" dirty="0"/>
              <a:t>Μεγάλη ηλικία πατέρα</a:t>
            </a:r>
          </a:p>
          <a:p>
            <a:r>
              <a:rPr lang="el-GR" i="1" dirty="0"/>
              <a:t> </a:t>
            </a:r>
            <a:r>
              <a:rPr lang="el-GR" i="1" u="sng" dirty="0"/>
              <a:t>Περιγενετικοί</a:t>
            </a:r>
            <a:endParaRPr lang="el-GR" i="1" dirty="0"/>
          </a:p>
          <a:p>
            <a:pPr lvl="0"/>
            <a:r>
              <a:rPr lang="el-GR" dirty="0"/>
              <a:t>Επιπλοκές κύησης</a:t>
            </a:r>
          </a:p>
          <a:p>
            <a:pPr lvl="0"/>
            <a:r>
              <a:rPr lang="el-GR" dirty="0"/>
              <a:t>Ανώμαλη ανάπτυξη εμβρύου</a:t>
            </a:r>
          </a:p>
          <a:p>
            <a:pPr lvl="0"/>
            <a:r>
              <a:rPr lang="el-GR" dirty="0"/>
              <a:t>Γρίπη κύησης</a:t>
            </a:r>
          </a:p>
          <a:p>
            <a:pPr lvl="0"/>
            <a:r>
              <a:rPr lang="el-GR" dirty="0"/>
              <a:t>Εποχή γέννησης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i="1" u="sng" dirty="0"/>
              <a:t>Κοινωνικοί Παράγοντες</a:t>
            </a:r>
            <a:endParaRPr lang="el-GR" i="1" dirty="0"/>
          </a:p>
          <a:p>
            <a:pPr lvl="0"/>
            <a:r>
              <a:rPr lang="el-GR" dirty="0"/>
              <a:t>Μειονότητες</a:t>
            </a:r>
          </a:p>
          <a:p>
            <a:pPr lvl="0"/>
            <a:r>
              <a:rPr lang="el-GR" dirty="0"/>
              <a:t>Δεύτερη Γενιά Μεταναστών</a:t>
            </a:r>
          </a:p>
          <a:p>
            <a:pPr lvl="0"/>
            <a:r>
              <a:rPr lang="el-GR" dirty="0"/>
              <a:t>Αστικοποίηση</a:t>
            </a:r>
          </a:p>
          <a:p>
            <a:r>
              <a:rPr lang="el-GR" i="1" u="sng" dirty="0"/>
              <a:t>Όψιμοι Παράγοντες Κινδύνου</a:t>
            </a:r>
            <a:endParaRPr lang="el-GR" i="1" dirty="0"/>
          </a:p>
          <a:p>
            <a:pPr lvl="0"/>
            <a:r>
              <a:rPr lang="el-GR" dirty="0"/>
              <a:t>Λοιμώξεις</a:t>
            </a:r>
          </a:p>
          <a:p>
            <a:pPr lvl="0"/>
            <a:r>
              <a:rPr lang="el-GR" dirty="0"/>
              <a:t>Τραύμα κεφαλής</a:t>
            </a:r>
          </a:p>
          <a:p>
            <a:pPr lvl="0"/>
            <a:r>
              <a:rPr lang="el-GR" dirty="0"/>
              <a:t>Βιταμίνη </a:t>
            </a:r>
            <a:r>
              <a:rPr lang="en-US" dirty="0"/>
              <a:t>D </a:t>
            </a:r>
            <a:r>
              <a:rPr lang="el-GR" dirty="0"/>
              <a:t>ανεπάρκεια</a:t>
            </a:r>
          </a:p>
          <a:p>
            <a:pPr lvl="0"/>
            <a:r>
              <a:rPr lang="el-GR" dirty="0"/>
              <a:t>Κάνναβης – βαριά χρήση</a:t>
            </a:r>
          </a:p>
          <a:p>
            <a:pPr lvl="0"/>
            <a:r>
              <a:rPr lang="el-GR" dirty="0"/>
              <a:t>Τραύμα και αντιξοότητες παιδικής ηλικίας</a:t>
            </a:r>
          </a:p>
          <a:p>
            <a:pPr lvl="0"/>
            <a:r>
              <a:rPr lang="el-GR" dirty="0"/>
              <a:t>Συμβάντα ζωής ενηλίκων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lstStyle/>
          <a:p>
            <a:r>
              <a:rPr lang="el-GR" dirty="0"/>
              <a:t>Το</a:t>
            </a:r>
            <a:r>
              <a:rPr lang="en-US" dirty="0"/>
              <a:t> 2008 </a:t>
            </a:r>
            <a:r>
              <a:rPr lang="el-GR" dirty="0"/>
              <a:t>το</a:t>
            </a:r>
            <a:r>
              <a:rPr lang="en-US" dirty="0"/>
              <a:t> (NIMH) </a:t>
            </a:r>
            <a:r>
              <a:rPr lang="el-GR" dirty="0"/>
              <a:t>Εθνικό Ινστιτούτο για την Ψυχική Υγεία</a:t>
            </a:r>
            <a:r>
              <a:rPr lang="en-US" dirty="0"/>
              <a:t>  </a:t>
            </a:r>
            <a:r>
              <a:rPr lang="el-GR" dirty="0"/>
              <a:t>ξεκίνησε μια μεγάλης κλίμακας  μελέτη</a:t>
            </a:r>
            <a:r>
              <a:rPr lang="en-US" dirty="0"/>
              <a:t>  </a:t>
            </a:r>
            <a:r>
              <a:rPr lang="el-GR" dirty="0"/>
              <a:t>μέσω του προγράμματος</a:t>
            </a:r>
            <a:r>
              <a:rPr lang="en-US" dirty="0"/>
              <a:t>  (RAISE)</a:t>
            </a:r>
            <a:r>
              <a:rPr lang="en-US" i="1" dirty="0"/>
              <a:t> Recovery After an Initial Schizophrenia Episode . </a:t>
            </a:r>
            <a:r>
              <a:rPr lang="el-GR" dirty="0"/>
              <a:t>Η μια μελέτη  αφορούσε άτομα τα οποία παρουσίασαν πρώτο ψυχωτικό επεισόδιο και τα αποτελέσματα της συντονισμένης και εξειδικευμένης φροντίδας (</a:t>
            </a:r>
            <a:r>
              <a:rPr lang="en-US" b="1" u="sng" dirty="0">
                <a:hlinkClick r:id="rId2" tooltip="What is Coordinated Specialty Care (CSC)?"/>
              </a:rPr>
              <a:t>coordinated specialty care</a:t>
            </a:r>
            <a:r>
              <a:rPr lang="el-GR" dirty="0"/>
              <a:t>)</a:t>
            </a:r>
            <a:r>
              <a:rPr lang="en-US" dirty="0"/>
              <a:t> </a:t>
            </a:r>
            <a:r>
              <a:rPr lang="el-GR" dirty="0"/>
              <a:t>(</a:t>
            </a:r>
            <a:r>
              <a:rPr lang="en-US" dirty="0"/>
              <a:t>CSC</a:t>
            </a:r>
            <a:r>
              <a:rPr lang="el-GR" dirty="0"/>
              <a:t>) την οποία δέχθηκαν. </a:t>
            </a:r>
          </a:p>
          <a:p>
            <a:r>
              <a:rPr lang="el-GR" dirty="0"/>
              <a:t>Στην μελέτη συμμετείχαν ασθενείς με Σχιζοφρένεια , Σχιζοφρενικόμορφη διαταραχή, Σχιζοσυναισθηματική Διαταραχή, Βραχύ Ψυχωτικό Επεισόδιο, και οι οποίοι είχαν λάβει ΦΑ για διάστημα &lt;6 μήνες.</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lstStyle/>
          <a:p>
            <a:r>
              <a:rPr lang="el-GR" dirty="0"/>
              <a:t>Η συγκεκριμένη θεραπεία είναι προσανατολισμένη στην αποκατάσταση των ασθενών με πρώτο επεισόδιο, προωθώντας  την συμμετοχή του ασθενούς στις θεραπευτικές αποφάσεις σύμφωνα με τις ανάγκες του. </a:t>
            </a:r>
          </a:p>
          <a:p>
            <a:r>
              <a:rPr lang="el-GR" dirty="0"/>
              <a:t>Οι θεραπευτές προσφέρουν ψυχοθεραπεία, διαχείριση της φαρμακευτικής αγωγής ,παρέμβαση στην οικογένεια προωθώντας την συμμετοχή της και  υποστήριξη στην εργασία και την εκπαίδευση. Ο στόχος είναι η όσο το δυνατόν ταχύτερη σύνδεση των ασθενών με την ομάδα των θεραπευτών.</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clinical staging model for psychotic disorders (McGorry et al, 2006)</a:t>
            </a:r>
            <a:endParaRPr lang="el-GR" dirty="0"/>
          </a:p>
        </p:txBody>
      </p:sp>
      <p:graphicFrame>
        <p:nvGraphicFramePr>
          <p:cNvPr id="4" name="Diagram 3"/>
          <p:cNvGraphicFramePr/>
          <p:nvPr>
            <p:extLst>
              <p:ext uri="{D42A27DB-BD31-4B8C-83A1-F6EECF244321}">
                <p14:modId xmlns:p14="http://schemas.microsoft.com/office/powerpoint/2010/main" val="4155471301"/>
              </p:ext>
            </p:extLst>
          </p:nvPr>
        </p:nvGraphicFramePr>
        <p:xfrm>
          <a:off x="0" y="1700011"/>
          <a:ext cx="6645498" cy="497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320763879"/>
              </p:ext>
            </p:extLst>
          </p:nvPr>
        </p:nvGraphicFramePr>
        <p:xfrm>
          <a:off x="5340440" y="1698937"/>
          <a:ext cx="6851560" cy="49792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3958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28093" y="600663"/>
            <a:ext cx="8911687" cy="4897459"/>
          </a:xfrm>
        </p:spPr>
        <p:txBody>
          <a:bodyPr>
            <a:normAutofit fontScale="90000"/>
          </a:bodyPr>
          <a:lstStyle/>
          <a:p>
            <a:br>
              <a:rPr lang="el-GR" dirty="0"/>
            </a:br>
            <a:r>
              <a:rPr lang="el-GR" dirty="0"/>
              <a:t>Η προσέγγιση αυτή εστιάζει στην μείωση της περιόδου </a:t>
            </a:r>
            <a:r>
              <a:rPr lang="el-GR" b="1" dirty="0"/>
              <a:t>μη Θεραπευόμενης ψύχωσης</a:t>
            </a:r>
            <a:r>
              <a:rPr lang="el-GR" dirty="0"/>
              <a:t> , προσπαθώντας να βελτιώσει την </a:t>
            </a:r>
            <a:br>
              <a:rPr lang="el-GR" dirty="0"/>
            </a:br>
            <a:br>
              <a:rPr lang="el-GR" dirty="0"/>
            </a:br>
            <a:r>
              <a:rPr lang="el-GR" dirty="0"/>
              <a:t>ικανοποίηση του ασθενούς από την θεραπεία </a:t>
            </a:r>
            <a:br>
              <a:rPr lang="el-GR" dirty="0"/>
            </a:br>
            <a:br>
              <a:rPr lang="el-GR" dirty="0"/>
            </a:br>
            <a:r>
              <a:rPr lang="el-GR" dirty="0"/>
              <a:t>να μειώσει την χρήση ουσιών αυξάνοντας την πρωτογενή και δευτερογενή πρόληψη.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HIGH RISK FOR PSYCHOSIS (CHR-P) 1A-C</a:t>
            </a:r>
            <a:endParaRPr lang="el-GR" dirty="0"/>
          </a:p>
        </p:txBody>
      </p:sp>
      <p:sp>
        <p:nvSpPr>
          <p:cNvPr id="3" name="Content Placeholder 2"/>
          <p:cNvSpPr>
            <a:spLocks noGrp="1"/>
          </p:cNvSpPr>
          <p:nvPr>
            <p:ph sz="half" idx="1"/>
          </p:nvPr>
        </p:nvSpPr>
        <p:spPr/>
        <p:txBody>
          <a:bodyPr>
            <a:normAutofit fontScale="70000" lnSpcReduction="20000"/>
          </a:bodyPr>
          <a:lstStyle/>
          <a:p>
            <a:r>
              <a:rPr lang="en-US" dirty="0"/>
              <a:t>A</a:t>
            </a:r>
            <a:r>
              <a:rPr lang="el-GR" dirty="0"/>
              <a:t>νίχνευση με ημιδομημένες συνεντεύξεις πριν την πλήρη ανάπτυξη συμπτωμάτων. </a:t>
            </a:r>
            <a:endParaRPr lang="en-US" dirty="0"/>
          </a:p>
          <a:p>
            <a:r>
              <a:rPr lang="el-GR" dirty="0"/>
              <a:t>Λειτουργικά υπολείπονται συγκριτικά με το γενικό πληθυσμό και έχουν κίνδυνο 20%/έτος να αναπτύξουν ψύχωση.</a:t>
            </a:r>
          </a:p>
          <a:p>
            <a:r>
              <a:rPr lang="el-GR" dirty="0"/>
              <a:t>Κίνδυνος μέγιστος τα πρώτα 2 έτη.</a:t>
            </a:r>
          </a:p>
          <a:p>
            <a:r>
              <a:rPr lang="el-GR" dirty="0"/>
              <a:t>&lt; ½ αυτών που δε θα αναπτύξουν ψύχωση επανέρχονται σε προνοσηρό επίπεδο λειτουργικότητας (επίμονη συννοσηρότητα και διαταραχή λειτουργικότητας που προυπήρχε)</a:t>
            </a:r>
          </a:p>
          <a:p>
            <a:r>
              <a:rPr lang="el-GR" dirty="0"/>
              <a:t>Άτομα εμπλεκόμενα σε υπηρεσίες </a:t>
            </a:r>
            <a:r>
              <a:rPr lang="en-US" dirty="0"/>
              <a:t>CHR</a:t>
            </a:r>
            <a:r>
              <a:rPr lang="el-GR" dirty="0"/>
              <a:t>-</a:t>
            </a:r>
            <a:r>
              <a:rPr lang="en-US" dirty="0"/>
              <a:t>P </a:t>
            </a:r>
            <a:r>
              <a:rPr lang="el-GR" dirty="0"/>
              <a:t>εχουν μειωμένο κίνδυνο νοσηλείας κατα την εκδήλωση 1</a:t>
            </a:r>
            <a:r>
              <a:rPr lang="el-GR" baseline="30000" dirty="0"/>
              <a:t>ου</a:t>
            </a:r>
            <a:r>
              <a:rPr lang="el-GR" dirty="0"/>
              <a:t> επεισοδίου και ακόμα λιγότερο ακούσιας νοσηλείας. </a:t>
            </a:r>
          </a:p>
          <a:p>
            <a:r>
              <a:rPr lang="el-GR" dirty="0"/>
              <a:t>Το 1/3 των ασθενών σε υπηρεσίες </a:t>
            </a:r>
            <a:r>
              <a:rPr lang="en-US" dirty="0"/>
              <a:t>CHR</a:t>
            </a:r>
            <a:r>
              <a:rPr lang="el-GR" dirty="0"/>
              <a:t>-</a:t>
            </a:r>
            <a:r>
              <a:rPr lang="en-US" dirty="0"/>
              <a:t>P </a:t>
            </a:r>
            <a:r>
              <a:rPr lang="el-GR" dirty="0"/>
              <a:t>έχουν ήδη αναπτύξει το 1</a:t>
            </a:r>
            <a:r>
              <a:rPr lang="el-GR" baseline="30000" dirty="0"/>
              <a:t>ο</a:t>
            </a:r>
            <a:r>
              <a:rPr lang="el-GR" dirty="0"/>
              <a:t> επεισόδιο: β’γενής πρόληψη.</a:t>
            </a:r>
          </a:p>
        </p:txBody>
      </p:sp>
      <p:sp>
        <p:nvSpPr>
          <p:cNvPr id="4" name="Content Placeholder 3"/>
          <p:cNvSpPr>
            <a:spLocks noGrp="1"/>
          </p:cNvSpPr>
          <p:nvPr>
            <p:ph sz="half" idx="2"/>
          </p:nvPr>
        </p:nvSpPr>
        <p:spPr>
          <a:xfrm>
            <a:off x="7190747" y="2126221"/>
            <a:ext cx="4313864" cy="4171547"/>
          </a:xfrm>
        </p:spPr>
        <p:txBody>
          <a:bodyPr>
            <a:normAutofit fontScale="70000" lnSpcReduction="20000"/>
          </a:bodyPr>
          <a:lstStyle/>
          <a:p>
            <a:r>
              <a:rPr lang="el-GR" dirty="0"/>
              <a:t>Ενδεδειγμένες παρεβάσεις βελτιώνουν την πρόγνωση του 1</a:t>
            </a:r>
            <a:r>
              <a:rPr lang="el-GR" baseline="30000" dirty="0"/>
              <a:t>ου</a:t>
            </a:r>
            <a:r>
              <a:rPr lang="el-GR" dirty="0"/>
              <a:t> επεισοδίου:</a:t>
            </a:r>
          </a:p>
          <a:p>
            <a:pPr>
              <a:buAutoNum type="arabicParenR"/>
            </a:pPr>
            <a:r>
              <a:rPr lang="el-GR" dirty="0"/>
              <a:t>καθυστέρηση ή πρόληψη 1</a:t>
            </a:r>
            <a:r>
              <a:rPr lang="el-GR" baseline="30000" dirty="0"/>
              <a:t>ου</a:t>
            </a:r>
            <a:r>
              <a:rPr lang="el-GR" dirty="0"/>
              <a:t> επεισοδίου </a:t>
            </a:r>
          </a:p>
          <a:p>
            <a:pPr>
              <a:buAutoNum type="arabicParenR"/>
            </a:pPr>
            <a:r>
              <a:rPr lang="el-GR" dirty="0"/>
              <a:t>καλύτερη εμπλοκή με τις υπηρεσίες υγείας και μειωμένη συννοσηρότητα</a:t>
            </a:r>
          </a:p>
          <a:p>
            <a:pPr>
              <a:buAutoNum type="arabicParenR"/>
            </a:pPr>
            <a:r>
              <a:rPr lang="el-GR" dirty="0"/>
              <a:t>μείωση του χρόνου μη θεραπευόμενης ψύχωσης</a:t>
            </a:r>
          </a:p>
          <a:p>
            <a:pPr>
              <a:buAutoNum type="arabicParenR"/>
            </a:pPr>
            <a:r>
              <a:rPr lang="el-GR" dirty="0"/>
              <a:t>πρώιμη ανίχνευση και μείωση της σοβαρότητας ενός 1</a:t>
            </a:r>
            <a:r>
              <a:rPr lang="el-GR" baseline="30000" dirty="0"/>
              <a:t>ου</a:t>
            </a:r>
            <a:r>
              <a:rPr lang="el-GR" dirty="0"/>
              <a:t> επεισοδίου (2γενης πρόληψη).</a:t>
            </a:r>
          </a:p>
          <a:p>
            <a:r>
              <a:rPr lang="en-US" dirty="0"/>
              <a:t>RCTs </a:t>
            </a:r>
            <a:r>
              <a:rPr lang="el-GR" dirty="0"/>
              <a:t>σε άτομα υψηλού κινδύνου: βραχείες ψυχολογικές παρεμβάσεις 6-12 μηνών μειώνουν στο μισό τον κίνδυνο εμφάνισης νόσου στους 12 μήνες</a:t>
            </a:r>
            <a:r>
              <a:rPr lang="en-US" dirty="0"/>
              <a:t> (</a:t>
            </a:r>
            <a:r>
              <a:rPr lang="el-GR" dirty="0"/>
              <a:t>μετα-ανάλυση)</a:t>
            </a:r>
          </a:p>
          <a:p>
            <a:r>
              <a:rPr lang="el-GR" dirty="0"/>
              <a:t>Δεν τροποποιούν εις μακρόν την πορεία της διαταραχής.</a:t>
            </a:r>
          </a:p>
          <a:p>
            <a:r>
              <a:rPr lang="el-GR" dirty="0"/>
              <a:t>Δεν υφίστανται έρευνες σε μακρά εφαρμογή των παρεμβάσεων.</a:t>
            </a:r>
          </a:p>
        </p:txBody>
      </p:sp>
      <p:sp>
        <p:nvSpPr>
          <p:cNvPr id="5" name="TextBox 4"/>
          <p:cNvSpPr txBox="1"/>
          <p:nvPr/>
        </p:nvSpPr>
        <p:spPr>
          <a:xfrm>
            <a:off x="1635617" y="6014433"/>
            <a:ext cx="9868994" cy="646331"/>
          </a:xfrm>
          <a:prstGeom prst="rect">
            <a:avLst/>
          </a:prstGeom>
          <a:noFill/>
        </p:spPr>
        <p:txBody>
          <a:bodyPr wrap="square" rtlCol="0">
            <a:spAutoFit/>
          </a:bodyPr>
          <a:lstStyle/>
          <a:p>
            <a:r>
              <a:rPr lang="el-GR" dirty="0"/>
              <a:t>Τρέχουσες </a:t>
            </a:r>
            <a:r>
              <a:rPr lang="en-US" dirty="0"/>
              <a:t>CPGs</a:t>
            </a:r>
            <a:r>
              <a:rPr lang="el-GR" dirty="0"/>
              <a:t> : </a:t>
            </a:r>
            <a:r>
              <a:rPr lang="en-US" dirty="0"/>
              <a:t>CHR</a:t>
            </a:r>
            <a:r>
              <a:rPr lang="el-GR" dirty="0"/>
              <a:t>-</a:t>
            </a:r>
            <a:r>
              <a:rPr lang="en-US" dirty="0"/>
              <a:t>P </a:t>
            </a:r>
            <a:r>
              <a:rPr lang="el-GR" dirty="0"/>
              <a:t>αξιολόγηση σε άτομα που εμφανίζουν κάποιο ψυχιατρικό πρόβλημα και αναζητούν βοήθεια. Μόνο το 5,19% των 1</a:t>
            </a:r>
            <a:r>
              <a:rPr lang="el-GR" baseline="30000" dirty="0"/>
              <a:t>ων</a:t>
            </a:r>
            <a:r>
              <a:rPr lang="el-GR" dirty="0"/>
              <a:t> επεισοδίων ανιχνεύονται ετσι. </a:t>
            </a:r>
          </a:p>
        </p:txBody>
      </p:sp>
    </p:spTree>
    <p:extLst>
      <p:ext uri="{BB962C8B-B14F-4D97-AF65-F5344CB8AC3E}">
        <p14:creationId xmlns:p14="http://schemas.microsoft.com/office/powerpoint/2010/main" val="340426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Είναι σαφές ότι τα τελευταία χρόνια οι επαγγελματίες Ψυχικής Υγείας είναι αντιμέτωποι με μια σοβαρή αλλαγή των κλινικών εικόνων – πέραν των παραδοσιακών μειζόνων ψυχώσεων -  στις οποίες επικρατούν η Βιαιότητα ,  οι Διαταραχές Συμπεριφοράς και  Διαταραχές Προσωπικότητας καθώς και  η μεγάλη και κατά περίπτωση βαριά χρήση ουσιών.</a:t>
            </a:r>
          </a:p>
          <a:p>
            <a:r>
              <a:rPr lang="el-GR" dirty="0"/>
              <a:t>Οι νέες αυτές μορφές παθολογίας συμπλέουν και επιδεινώνουν τις ήδη σοβαρές ψυχικές διαταραχές σε συνθήκες πολλές φορές μεγάλων κοινωνικών κρίσεων την συμμετοχή των οποίων οι κλινικοί γιατροί έχουν την τάση να υποτιμούν η να μην λαμβάνουν σοβαρά υπόψη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ΣΤΑΔΙΟ 2 : 1</a:t>
            </a:r>
            <a:r>
              <a:rPr lang="el-GR" baseline="30000" dirty="0"/>
              <a:t>Ο</a:t>
            </a:r>
            <a:r>
              <a:rPr lang="el-GR" dirty="0"/>
              <a:t> ΨΥΧΩΤΙΚΟ ΕΠΕΙΣΟΔΙΟ</a:t>
            </a:r>
          </a:p>
        </p:txBody>
      </p:sp>
      <p:sp>
        <p:nvSpPr>
          <p:cNvPr id="4" name="Text Placeholder 3"/>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el-GR" dirty="0"/>
              <a:t>συμπτώματα για ενα μήνα ή περισσότερο που ακολουθούνται απο πρώιμη ύφεση ή υποξεία φάση 6-12 μηνών</a:t>
            </a:r>
            <a:r>
              <a:rPr lang="en-US" dirty="0"/>
              <a:t> ( NICE )</a:t>
            </a:r>
            <a:endParaRPr lang="el-GR" dirty="0"/>
          </a:p>
          <a:p>
            <a:pPr marL="285750" indent="-285750">
              <a:buFont typeface="Arial" panose="020B0604020202020204" pitchFamily="34" charset="0"/>
              <a:buChar char="•"/>
            </a:pPr>
            <a:r>
              <a:rPr lang="el-GR" dirty="0"/>
              <a:t>Υφεση: ≤ 3 στην </a:t>
            </a:r>
            <a:r>
              <a:rPr lang="en-US" dirty="0"/>
              <a:t>PANSS</a:t>
            </a:r>
            <a:r>
              <a:rPr lang="el-GR" dirty="0"/>
              <a:t> /</a:t>
            </a:r>
            <a:r>
              <a:rPr lang="en-US" dirty="0"/>
              <a:t>SAPS</a:t>
            </a:r>
            <a:r>
              <a:rPr lang="el-GR" dirty="0"/>
              <a:t>/</a:t>
            </a:r>
            <a:r>
              <a:rPr lang="en-US" dirty="0"/>
              <a:t>SANS</a:t>
            </a:r>
            <a:r>
              <a:rPr lang="el-GR" dirty="0"/>
              <a:t>/</a:t>
            </a:r>
            <a:r>
              <a:rPr lang="en-US" dirty="0"/>
              <a:t>BPRS </a:t>
            </a:r>
            <a:r>
              <a:rPr lang="el-GR" dirty="0"/>
              <a:t>για τουλαχιστον 6 μήνες και ανάκτηση λειτουργικότητας.</a:t>
            </a:r>
          </a:p>
          <a:p>
            <a:pPr marL="285750" indent="-285750">
              <a:buFont typeface="Arial" panose="020B0604020202020204" pitchFamily="34" charset="0"/>
              <a:buChar char="•"/>
            </a:pPr>
            <a:r>
              <a:rPr lang="el-GR" dirty="0"/>
              <a:t>Πρώιμη παρέμβαση και β’γενής πρόληψη βελτιώνουν την πρόγνωση: </a:t>
            </a:r>
          </a:p>
          <a:p>
            <a:pPr marL="342900" indent="-342900">
              <a:buAutoNum type="arabicParenR"/>
            </a:pPr>
            <a:r>
              <a:rPr lang="el-GR" dirty="0"/>
              <a:t>μείωση </a:t>
            </a:r>
            <a:r>
              <a:rPr lang="en-US" dirty="0"/>
              <a:t>DUP</a:t>
            </a:r>
            <a:r>
              <a:rPr lang="el-GR" dirty="0"/>
              <a:t> </a:t>
            </a:r>
          </a:p>
          <a:p>
            <a:pPr marL="342900" indent="-342900">
              <a:buAutoNum type="arabicParenR"/>
            </a:pPr>
            <a:r>
              <a:rPr lang="el-GR" dirty="0"/>
              <a:t>βελτίωση ανταπόκρισης στη θεραπεία</a:t>
            </a:r>
          </a:p>
          <a:p>
            <a:pPr marL="342900" indent="-342900">
              <a:buAutoNum type="arabicParenR"/>
            </a:pPr>
            <a:r>
              <a:rPr lang="el-GR" dirty="0"/>
              <a:t>μείωση βάρους οικογένειας, βελτίωση ποιότητας ζωής, λειτουργικότητας και κοινωνικών δεξιοτήτων</a:t>
            </a:r>
          </a:p>
          <a:p>
            <a:pPr marL="342900" indent="-342900">
              <a:buAutoNum type="arabicParenR"/>
            </a:pPr>
            <a:r>
              <a:rPr lang="el-GR" dirty="0"/>
              <a:t>αντιμετώπιση συννοσηρότητας με χρήση ουσιών </a:t>
            </a:r>
          </a:p>
          <a:p>
            <a:pPr marL="342900" indent="-342900">
              <a:buAutoNum type="arabicParenR"/>
            </a:pPr>
            <a:r>
              <a:rPr lang="el-GR" dirty="0"/>
              <a:t>β’γενή πρόληψη της εξέλιξης της νόσου.</a:t>
            </a:r>
          </a:p>
          <a:p>
            <a:pPr marL="285750" indent="-285750">
              <a:buFont typeface="Arial" panose="020B0604020202020204" pitchFamily="34" charset="0"/>
              <a:buChar char="•"/>
            </a:pPr>
            <a:endParaRPr lang="el-G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4060454"/>
              </p:ext>
            </p:extLst>
          </p:nvPr>
        </p:nvGraphicFramePr>
        <p:xfrm>
          <a:off x="6323013" y="446088"/>
          <a:ext cx="5181600"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684395" y="6375042"/>
            <a:ext cx="4456091" cy="307777"/>
          </a:xfrm>
          <a:prstGeom prst="rect">
            <a:avLst/>
          </a:prstGeom>
          <a:noFill/>
        </p:spPr>
        <p:txBody>
          <a:bodyPr wrap="square" rtlCol="0">
            <a:spAutoFit/>
          </a:bodyPr>
          <a:lstStyle/>
          <a:p>
            <a:r>
              <a:rPr lang="en-US" sz="1400" dirty="0"/>
              <a:t>Fusar </a:t>
            </a:r>
            <a:r>
              <a:rPr lang="en-US" sz="1400" dirty="0" err="1"/>
              <a:t>Poli</a:t>
            </a:r>
            <a:r>
              <a:rPr lang="en-US" sz="1400" dirty="0"/>
              <a:t> P., McGorry P.D., Kane J.M., 2017</a:t>
            </a:r>
            <a:endParaRPr lang="el-GR" sz="1400" dirty="0"/>
          </a:p>
        </p:txBody>
      </p:sp>
    </p:spTree>
    <p:extLst>
      <p:ext uri="{BB962C8B-B14F-4D97-AF65-F5344CB8AC3E}">
        <p14:creationId xmlns:p14="http://schemas.microsoft.com/office/powerpoint/2010/main" val="273891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ΚΑΤΕΥΘΥΝΤΗΡΙΕΣ ΟΔΗΓΙΕΣ</a:t>
            </a:r>
            <a:r>
              <a:rPr lang="en-US" dirty="0"/>
              <a:t> (CPGs)</a:t>
            </a:r>
            <a:endParaRPr lang="el-GR" dirty="0"/>
          </a:p>
        </p:txBody>
      </p:sp>
      <p:sp>
        <p:nvSpPr>
          <p:cNvPr id="3" name="Content Placeholder 2"/>
          <p:cNvSpPr>
            <a:spLocks noGrp="1"/>
          </p:cNvSpPr>
          <p:nvPr>
            <p:ph idx="1"/>
          </p:nvPr>
        </p:nvSpPr>
        <p:spPr/>
        <p:txBody>
          <a:bodyPr/>
          <a:lstStyle/>
          <a:p>
            <a:r>
              <a:rPr lang="el-GR" dirty="0"/>
              <a:t>Περίληψη πλέον πρόσφατων δεδομένων σε εναν τομέα της κλινικής ιατρικής.</a:t>
            </a:r>
          </a:p>
          <a:p>
            <a:r>
              <a:rPr lang="el-GR" dirty="0"/>
              <a:t> Συστάσεις με στόχο τη βελτιστοποίηση της παρεχόμενης ιατρικής φροντίδας, βασισμένες σε συστηματική ανασκόπηση των τεκμηρίων και αξιολόγηση των πλεονεκτημάτων- μειονεκτημάτων και των εναλλακτικών μέσων θεραπείας (</a:t>
            </a:r>
            <a:r>
              <a:rPr lang="en-US" dirty="0"/>
              <a:t>Institute of Medicine)</a:t>
            </a:r>
            <a:r>
              <a:rPr lang="el-GR" dirty="0"/>
              <a:t>.</a:t>
            </a:r>
            <a:endParaRPr lang="en-US" dirty="0"/>
          </a:p>
          <a:p>
            <a:r>
              <a:rPr lang="el-GR" dirty="0"/>
              <a:t>Στόχος : διευκόλυνση λήψης κλινικών αποφάσεων.</a:t>
            </a:r>
            <a:endParaRPr lang="en-US" dirty="0"/>
          </a:p>
          <a:p>
            <a:r>
              <a:rPr lang="el-GR" dirty="0"/>
              <a:t>Βελτιώνουν την ποιότητα των παρεχόμενων υπηρεσιών και προάγουν της ασφαλή χρήση της φαρμακευτικής αγωγής.</a:t>
            </a:r>
          </a:p>
          <a:p>
            <a:r>
              <a:rPr lang="el-GR" dirty="0"/>
              <a:t> Ποιότητα </a:t>
            </a:r>
            <a:r>
              <a:rPr lang="en-US" dirty="0"/>
              <a:t>CPGs </a:t>
            </a:r>
            <a:r>
              <a:rPr lang="el-GR" dirty="0"/>
              <a:t>: επίδραση στην εφαρμοσιμότητα τους.</a:t>
            </a:r>
          </a:p>
          <a:p>
            <a:r>
              <a:rPr lang="en-US" dirty="0"/>
              <a:t>AGREE II : </a:t>
            </a:r>
            <a:r>
              <a:rPr lang="el-GR" dirty="0"/>
              <a:t>εργαλείο αξιολογησης </a:t>
            </a:r>
            <a:r>
              <a:rPr lang="en-US" dirty="0"/>
              <a:t>CPGs</a:t>
            </a:r>
            <a:endParaRPr lang="el-GR" dirty="0"/>
          </a:p>
        </p:txBody>
      </p:sp>
      <p:pic>
        <p:nvPicPr>
          <p:cNvPr id="4" name="Picture 3"/>
          <p:cNvPicPr>
            <a:picLocks noChangeAspect="1"/>
          </p:cNvPicPr>
          <p:nvPr/>
        </p:nvPicPr>
        <p:blipFill>
          <a:blip r:embed="rId2"/>
          <a:stretch>
            <a:fillRect/>
          </a:stretch>
        </p:blipFill>
        <p:spPr>
          <a:xfrm>
            <a:off x="8672983" y="6103987"/>
            <a:ext cx="3371850" cy="600075"/>
          </a:xfrm>
          <a:prstGeom prst="rect">
            <a:avLst/>
          </a:prstGeom>
        </p:spPr>
      </p:pic>
      <p:sp>
        <p:nvSpPr>
          <p:cNvPr id="5" name="TextBox 4"/>
          <p:cNvSpPr txBox="1"/>
          <p:nvPr/>
        </p:nvSpPr>
        <p:spPr>
          <a:xfrm>
            <a:off x="8672983" y="5653825"/>
            <a:ext cx="3252854" cy="338554"/>
          </a:xfrm>
          <a:prstGeom prst="rect">
            <a:avLst/>
          </a:prstGeom>
          <a:noFill/>
        </p:spPr>
        <p:txBody>
          <a:bodyPr wrap="square" rtlCol="0">
            <a:spAutoFit/>
          </a:bodyPr>
          <a:lstStyle/>
          <a:p>
            <a:r>
              <a:rPr lang="en-US" sz="1600" dirty="0" err="1"/>
              <a:t>Brouwers</a:t>
            </a:r>
            <a:r>
              <a:rPr lang="en-US" sz="1600" dirty="0"/>
              <a:t> M. C. et al., 2010 </a:t>
            </a:r>
            <a:endParaRPr lang="el-GR" sz="1600" dirty="0"/>
          </a:p>
        </p:txBody>
      </p:sp>
    </p:spTree>
    <p:extLst>
      <p:ext uri="{BB962C8B-B14F-4D97-AF65-F5344CB8AC3E}">
        <p14:creationId xmlns:p14="http://schemas.microsoft.com/office/powerpoint/2010/main" val="362011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AA4093-7B14-457A-8D6E-BD74FDA20090}"/>
              </a:ext>
            </a:extLst>
          </p:cNvPr>
          <p:cNvSpPr>
            <a:spLocks noGrp="1"/>
          </p:cNvSpPr>
          <p:nvPr>
            <p:ph type="title"/>
          </p:nvPr>
        </p:nvSpPr>
        <p:spPr>
          <a:xfrm>
            <a:off x="2592925" y="1597981"/>
            <a:ext cx="8911687" cy="2041863"/>
          </a:xfrm>
        </p:spPr>
        <p:txBody>
          <a:bodyPr/>
          <a:lstStyle/>
          <a:p>
            <a:r>
              <a:rPr lang="en-US" u="sng" dirty="0"/>
              <a:t>A</a:t>
            </a:r>
            <a:r>
              <a:rPr lang="en-US" sz="2400" dirty="0"/>
              <a:t>ppraisal</a:t>
            </a:r>
            <a:r>
              <a:rPr lang="en-US" dirty="0"/>
              <a:t> </a:t>
            </a:r>
            <a:r>
              <a:rPr lang="en-US" u="sng" dirty="0"/>
              <a:t>G</a:t>
            </a:r>
            <a:r>
              <a:rPr lang="en-US" sz="2400" dirty="0"/>
              <a:t>uidelines</a:t>
            </a:r>
            <a:r>
              <a:rPr lang="en-US" dirty="0"/>
              <a:t> </a:t>
            </a:r>
            <a:r>
              <a:rPr lang="en-US" u="sng" dirty="0"/>
              <a:t>R</a:t>
            </a:r>
            <a:r>
              <a:rPr lang="en-US" sz="2400" dirty="0"/>
              <a:t>esearch</a:t>
            </a:r>
            <a:r>
              <a:rPr lang="en-US" dirty="0"/>
              <a:t> </a:t>
            </a:r>
            <a:r>
              <a:rPr lang="en-US" u="sng" dirty="0"/>
              <a:t>E</a:t>
            </a:r>
            <a:r>
              <a:rPr lang="en-US" sz="2400" dirty="0"/>
              <a:t>valuation </a:t>
            </a:r>
            <a:r>
              <a:rPr lang="en-US" u="sng" dirty="0"/>
              <a:t>E</a:t>
            </a:r>
            <a:r>
              <a:rPr lang="en-US" sz="2400" dirty="0"/>
              <a:t>nterprise</a:t>
            </a:r>
            <a:br>
              <a:rPr lang="en-US" sz="2400" dirty="0"/>
            </a:br>
            <a:br>
              <a:rPr lang="en-US" sz="2400" dirty="0"/>
            </a:br>
            <a:r>
              <a:rPr lang="en-US" sz="2400" dirty="0"/>
              <a:t>                           </a:t>
            </a:r>
            <a:r>
              <a:rPr lang="en-US" sz="3200" dirty="0"/>
              <a:t>AGREE TOOL</a:t>
            </a:r>
            <a:endParaRPr lang="el-GR" sz="3200" dirty="0"/>
          </a:p>
        </p:txBody>
      </p:sp>
    </p:spTree>
    <p:extLst>
      <p:ext uri="{BB962C8B-B14F-4D97-AF65-F5344CB8AC3E}">
        <p14:creationId xmlns:p14="http://schemas.microsoft.com/office/powerpoint/2010/main" val="198967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AGREE II TOOL</a:t>
            </a:r>
            <a:endParaRPr lang="el-GR" dirty="0"/>
          </a:p>
        </p:txBody>
      </p:sp>
      <p:sp>
        <p:nvSpPr>
          <p:cNvPr id="3" name="Content Placeholder 2"/>
          <p:cNvSpPr>
            <a:spLocks noGrp="1"/>
          </p:cNvSpPr>
          <p:nvPr>
            <p:ph sz="half" idx="1"/>
          </p:nvPr>
        </p:nvSpPr>
        <p:spPr>
          <a:xfrm>
            <a:off x="2592924" y="1644203"/>
            <a:ext cx="4313864" cy="3777622"/>
          </a:xfrm>
        </p:spPr>
        <p:txBody>
          <a:bodyPr/>
          <a:lstStyle/>
          <a:p>
            <a:r>
              <a:rPr lang="el-GR" dirty="0"/>
              <a:t>Σχεδιάστηκε για 1</a:t>
            </a:r>
            <a:r>
              <a:rPr lang="el-GR" baseline="30000" dirty="0"/>
              <a:t>η</a:t>
            </a:r>
            <a:r>
              <a:rPr lang="el-GR" dirty="0"/>
              <a:t> φορά το 2003 και επανασχεδιάστηκε το 2010</a:t>
            </a:r>
          </a:p>
          <a:p>
            <a:r>
              <a:rPr lang="el-GR" dirty="0"/>
              <a:t>23 τμήματα που ομαδοποιούνται σε 6 τομείς/πεδία :</a:t>
            </a:r>
          </a:p>
          <a:p>
            <a:pPr marL="400050" indent="-400050">
              <a:buFont typeface="+mj-lt"/>
              <a:buAutoNum type="romanLcPeriod"/>
            </a:pPr>
            <a:r>
              <a:rPr lang="el-GR" dirty="0"/>
              <a:t>σκοπός- πεδίο δράσης,</a:t>
            </a:r>
          </a:p>
          <a:p>
            <a:pPr marL="400050" indent="-400050">
              <a:buFont typeface="+mj-lt"/>
              <a:buAutoNum type="romanLcPeriod"/>
            </a:pPr>
            <a:r>
              <a:rPr lang="el-GR" dirty="0"/>
              <a:t>συμμετοχή των φορέων, </a:t>
            </a:r>
          </a:p>
          <a:p>
            <a:pPr marL="400050" indent="-400050">
              <a:buFont typeface="+mj-lt"/>
              <a:buAutoNum type="romanLcPeriod"/>
            </a:pPr>
            <a:r>
              <a:rPr lang="el-GR" dirty="0"/>
              <a:t>αυστηρότητα της ανάπτυξης, </a:t>
            </a:r>
          </a:p>
          <a:p>
            <a:pPr marL="400050" indent="-400050">
              <a:buFont typeface="+mj-lt"/>
              <a:buAutoNum type="romanLcPeriod"/>
            </a:pPr>
            <a:r>
              <a:rPr lang="el-GR" dirty="0"/>
              <a:t>ευκρίνεια της παρουσίασης, </a:t>
            </a:r>
          </a:p>
          <a:p>
            <a:pPr marL="400050" indent="-400050">
              <a:buFont typeface="+mj-lt"/>
              <a:buAutoNum type="romanLcPeriod"/>
            </a:pPr>
            <a:r>
              <a:rPr lang="el-GR" dirty="0"/>
              <a:t>εφαρμοσιμότητα, </a:t>
            </a:r>
          </a:p>
          <a:p>
            <a:pPr marL="400050" indent="-400050">
              <a:buFont typeface="+mj-lt"/>
              <a:buAutoNum type="romanLcPeriod"/>
            </a:pPr>
            <a:r>
              <a:rPr lang="el-GR" dirty="0"/>
              <a:t>συντακτική ανεξαρτησία.</a:t>
            </a:r>
          </a:p>
        </p:txBody>
      </p:sp>
      <p:sp>
        <p:nvSpPr>
          <p:cNvPr id="4" name="Content Placeholder 3"/>
          <p:cNvSpPr>
            <a:spLocks noGrp="1"/>
          </p:cNvSpPr>
          <p:nvPr>
            <p:ph sz="half" idx="2"/>
          </p:nvPr>
        </p:nvSpPr>
        <p:spPr>
          <a:xfrm>
            <a:off x="7190747" y="1644203"/>
            <a:ext cx="4313864" cy="3777622"/>
          </a:xfrm>
        </p:spPr>
        <p:txBody>
          <a:bodyPr/>
          <a:lstStyle/>
          <a:p>
            <a:pPr marL="0" indent="0">
              <a:buNone/>
            </a:pPr>
            <a:r>
              <a:rPr lang="el-GR" dirty="0"/>
              <a:t>Κλίμακα βαθμολόγησης 7 βαθμών:</a:t>
            </a:r>
          </a:p>
          <a:p>
            <a:r>
              <a:rPr lang="el-GR" dirty="0"/>
              <a:t>1= απουσία πληροφορίας ή οτι το θέμα αναφέρεται πενιχρά, </a:t>
            </a:r>
          </a:p>
          <a:p>
            <a:r>
              <a:rPr lang="el-GR" dirty="0"/>
              <a:t>7= η ποιότητα της πληροφορίας εξαιρετική, </a:t>
            </a:r>
          </a:p>
          <a:p>
            <a:r>
              <a:rPr lang="el-GR" dirty="0"/>
              <a:t>2-6 = όσο πιο πολλα κριτήρια πληρούνται απο το εγχειρίδιο οδηγιών και όσο πιο πολλά θέματα αντιμετωπίζονται/αναφέρονται αυξάνεται η βαθμολογία. </a:t>
            </a:r>
          </a:p>
        </p:txBody>
      </p:sp>
    </p:spTree>
    <p:extLst>
      <p:ext uri="{BB962C8B-B14F-4D97-AF65-F5344CB8AC3E}">
        <p14:creationId xmlns:p14="http://schemas.microsoft.com/office/powerpoint/2010/main" val="35396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AGREE II TOOL</a:t>
            </a:r>
            <a:endParaRPr lang="el-GR" dirty="0"/>
          </a:p>
        </p:txBody>
      </p:sp>
      <p:sp>
        <p:nvSpPr>
          <p:cNvPr id="3" name="Content Placeholder 2"/>
          <p:cNvSpPr>
            <a:spLocks noGrp="1"/>
          </p:cNvSpPr>
          <p:nvPr>
            <p:ph sz="half" idx="1"/>
          </p:nvPr>
        </p:nvSpPr>
        <p:spPr>
          <a:xfrm>
            <a:off x="2589212" y="2288146"/>
            <a:ext cx="4313864" cy="4241442"/>
          </a:xfrm>
        </p:spPr>
        <p:txBody>
          <a:bodyPr>
            <a:normAutofit/>
          </a:bodyPr>
          <a:lstStyle/>
          <a:p>
            <a:r>
              <a:rPr lang="el-GR" dirty="0"/>
              <a:t>Εστιάζει σε μεθοδολογικά ζητήματα της ανάπτυξης των</a:t>
            </a:r>
            <a:r>
              <a:rPr lang="en-US" dirty="0"/>
              <a:t> CPGs</a:t>
            </a:r>
            <a:r>
              <a:rPr lang="el-GR" dirty="0"/>
              <a:t>  και όχι στην κλινική καταλληλότητα ή εγκυρότητα των συστάσεων. </a:t>
            </a:r>
          </a:p>
          <a:p>
            <a:r>
              <a:rPr lang="el-GR" dirty="0"/>
              <a:t>Το νέο τμήμα που αξιολογεί τους περιορισμούς και την ισχύ των αποδείξεων (9) μπορεί να θεωρηθεί προάγγελος της κλινικής εγκυρότητας. </a:t>
            </a:r>
            <a:endParaRPr lang="en-US" dirty="0"/>
          </a:p>
          <a:p>
            <a:r>
              <a:rPr lang="el-GR" dirty="0"/>
              <a:t>Επόμενο βήμα </a:t>
            </a:r>
            <a:r>
              <a:rPr lang="en-US" dirty="0"/>
              <a:t>AGREE A</a:t>
            </a:r>
            <a:r>
              <a:rPr lang="el-GR" dirty="0"/>
              <a:t>3. </a:t>
            </a:r>
            <a:endParaRPr lang="en-US" dirty="0"/>
          </a:p>
        </p:txBody>
      </p:sp>
      <p:sp>
        <p:nvSpPr>
          <p:cNvPr id="4" name="Content Placeholder 3"/>
          <p:cNvSpPr>
            <a:spLocks noGrp="1"/>
          </p:cNvSpPr>
          <p:nvPr>
            <p:ph sz="half" idx="2"/>
          </p:nvPr>
        </p:nvSpPr>
        <p:spPr>
          <a:xfrm>
            <a:off x="7190747" y="2229251"/>
            <a:ext cx="4313864" cy="3777622"/>
          </a:xfrm>
        </p:spPr>
        <p:txBody>
          <a:bodyPr>
            <a:normAutofit/>
          </a:bodyPr>
          <a:lstStyle/>
          <a:p>
            <a:r>
              <a:rPr lang="el-GR" dirty="0"/>
              <a:t>Ανάλογα με τη δομή και το μέγεθος των </a:t>
            </a:r>
            <a:r>
              <a:rPr lang="en-US" dirty="0"/>
              <a:t>CPGs</a:t>
            </a:r>
            <a:r>
              <a:rPr lang="el-GR" dirty="0"/>
              <a:t> η αξιολόγηση </a:t>
            </a:r>
            <a:r>
              <a:rPr lang="en-US" dirty="0"/>
              <a:t>~ 1,5 </a:t>
            </a:r>
            <a:r>
              <a:rPr lang="el-GR" dirty="0"/>
              <a:t>ώρα.</a:t>
            </a:r>
          </a:p>
          <a:p>
            <a:r>
              <a:rPr lang="el-GR" dirty="0"/>
              <a:t>Δεν είναι απαραίτητη η ύπαρξη εξειδικευμένων γνώσεων πάνω στο αντικείμενο των </a:t>
            </a:r>
            <a:r>
              <a:rPr lang="en-US" dirty="0"/>
              <a:t>CPGs</a:t>
            </a:r>
            <a:r>
              <a:rPr lang="el-GR" dirty="0"/>
              <a:t> αλλά διευκολύνει την ερμηνεία των ευρημάτων. </a:t>
            </a:r>
          </a:p>
          <a:p>
            <a:r>
              <a:rPr lang="el-GR" dirty="0"/>
              <a:t>Τουλάχιστον 2 εκτιμητές και ιδανικά 4 για να εξασφαλισθεί αξιοπιστία.</a:t>
            </a:r>
          </a:p>
        </p:txBody>
      </p:sp>
    </p:spTree>
    <p:extLst>
      <p:ext uri="{BB962C8B-B14F-4D97-AF65-F5344CB8AC3E}">
        <p14:creationId xmlns:p14="http://schemas.microsoft.com/office/powerpoint/2010/main" val="84141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768" y="446088"/>
            <a:ext cx="4812668" cy="5608331"/>
          </a:xfrm>
          <a:prstGeom prst="rect">
            <a:avLst/>
          </a:prstGeom>
        </p:spPr>
      </p:pic>
      <p:sp>
        <p:nvSpPr>
          <p:cNvPr id="6" name="Title 5"/>
          <p:cNvSpPr>
            <a:spLocks noGrp="1"/>
          </p:cNvSpPr>
          <p:nvPr>
            <p:ph type="title"/>
          </p:nvPr>
        </p:nvSpPr>
        <p:spPr/>
        <p:txBody>
          <a:bodyPr/>
          <a:lstStyle/>
          <a:p>
            <a:pPr algn="ctr"/>
            <a:r>
              <a:rPr lang="en-US" dirty="0"/>
              <a:t>AGREE II TOOL</a:t>
            </a:r>
            <a:endParaRPr lang="el-GR" dirty="0"/>
          </a:p>
        </p:txBody>
      </p:sp>
      <p:sp>
        <p:nvSpPr>
          <p:cNvPr id="8" name="Text Placeholder 7"/>
          <p:cNvSpPr>
            <a:spLocks noGrp="1"/>
          </p:cNvSpPr>
          <p:nvPr>
            <p:ph type="body" sz="half" idx="2"/>
          </p:nvPr>
        </p:nvSpPr>
        <p:spPr/>
        <p:txBody>
          <a:bodyPr/>
          <a:lstStyle/>
          <a:p>
            <a:r>
              <a:rPr lang="el-GR" dirty="0"/>
              <a:t>Χρήση: </a:t>
            </a:r>
            <a:endParaRPr lang="en-US" dirty="0"/>
          </a:p>
          <a:p>
            <a:pPr marL="400050" indent="-400050">
              <a:buFont typeface="+mj-lt"/>
              <a:buAutoNum type="romanLcPeriod"/>
            </a:pPr>
            <a:r>
              <a:rPr lang="el-GR" dirty="0"/>
              <a:t>σχεδιασμός της ανάπτυξης </a:t>
            </a:r>
            <a:r>
              <a:rPr lang="en-US" dirty="0"/>
              <a:t>CPGs</a:t>
            </a:r>
            <a:r>
              <a:rPr lang="el-GR" dirty="0"/>
              <a:t> </a:t>
            </a:r>
            <a:endParaRPr lang="en-US" dirty="0"/>
          </a:p>
          <a:p>
            <a:pPr marL="400050" indent="-400050">
              <a:buFont typeface="+mj-lt"/>
              <a:buAutoNum type="romanLcPeriod"/>
            </a:pPr>
            <a:r>
              <a:rPr lang="el-GR" dirty="0"/>
              <a:t>αξιολόγηση </a:t>
            </a:r>
            <a:r>
              <a:rPr lang="en-US" dirty="0"/>
              <a:t>CPGs</a:t>
            </a:r>
            <a:r>
              <a:rPr lang="el-GR" dirty="0"/>
              <a:t> που κατατίθενται για δημοσίευση  </a:t>
            </a:r>
            <a:endParaRPr lang="en-US" dirty="0"/>
          </a:p>
          <a:p>
            <a:pPr marL="400050" indent="-400050">
              <a:buFont typeface="+mj-lt"/>
              <a:buAutoNum type="romanLcPeriod"/>
            </a:pPr>
            <a:r>
              <a:rPr lang="el-GR" dirty="0"/>
              <a:t>Αξιολόγηση ήδη υπαρχόντων </a:t>
            </a:r>
            <a:r>
              <a:rPr lang="en-US" dirty="0"/>
              <a:t>CPGs</a:t>
            </a:r>
          </a:p>
          <a:p>
            <a:pPr marL="400050" indent="-400050">
              <a:buFont typeface="+mj-lt"/>
              <a:buAutoNum type="romanLcPeriod"/>
            </a:pPr>
            <a:r>
              <a:rPr lang="el-GR" dirty="0"/>
              <a:t>πλαίσιο ανάπτυξης συμφωνίας ως προς μεθοδολογικές αρχές</a:t>
            </a:r>
            <a:r>
              <a:rPr lang="en-US" dirty="0"/>
              <a:t> (</a:t>
            </a:r>
            <a:r>
              <a:rPr lang="el-GR" dirty="0"/>
              <a:t>υπέρογκος αριθμός</a:t>
            </a:r>
            <a:r>
              <a:rPr lang="en-US" dirty="0"/>
              <a:t> CPGs)</a:t>
            </a:r>
            <a:r>
              <a:rPr lang="el-GR" dirty="0"/>
              <a:t> .  </a:t>
            </a:r>
          </a:p>
          <a:p>
            <a:endParaRPr lang="el-GR" dirty="0"/>
          </a:p>
        </p:txBody>
      </p:sp>
    </p:spTree>
    <p:extLst>
      <p:ext uri="{BB962C8B-B14F-4D97-AF65-F5344CB8AC3E}">
        <p14:creationId xmlns:p14="http://schemas.microsoft.com/office/powerpoint/2010/main" val="17421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ΠΡΩΙΜΗ ΠΑΡΕΜΒΑΣΗ ΚΑΙ ΨΥΧΟΦΑΡΜΑΚΟΛΟΓΙΑ (</a:t>
            </a:r>
            <a:r>
              <a:rPr lang="en-US" dirty="0"/>
              <a:t>WPA)</a:t>
            </a:r>
            <a:r>
              <a:rPr lang="el-GR" dirty="0"/>
              <a:t> </a:t>
            </a:r>
          </a:p>
        </p:txBody>
      </p:sp>
      <p:sp>
        <p:nvSpPr>
          <p:cNvPr id="6" name="Text Placeholder 5"/>
          <p:cNvSpPr>
            <a:spLocks noGrp="1"/>
          </p:cNvSpPr>
          <p:nvPr>
            <p:ph idx="1"/>
          </p:nvPr>
        </p:nvSpPr>
        <p:spPr/>
        <p:txBody>
          <a:bodyPr>
            <a:noAutofit/>
          </a:bodyPr>
          <a:lstStyle/>
          <a:p>
            <a:endParaRPr lang="el-GR" sz="1200" dirty="0"/>
          </a:p>
          <a:p>
            <a:endParaRPr lang="el-GR" sz="1200" dirty="0"/>
          </a:p>
          <a:p>
            <a:pPr marL="285750" indent="-285750">
              <a:buFont typeface="Arial" panose="020B0604020202020204" pitchFamily="34" charset="0"/>
              <a:buChar char="•"/>
            </a:pPr>
            <a:endParaRPr lang="el-GR" sz="1200" dirty="0"/>
          </a:p>
          <a:p>
            <a:pPr marL="285750" indent="-285750">
              <a:buFont typeface="Arial" panose="020B0604020202020204" pitchFamily="34" charset="0"/>
              <a:buChar char="•"/>
            </a:pPr>
            <a:endParaRPr lang="el-GR" sz="1200" dirty="0"/>
          </a:p>
        </p:txBody>
      </p:sp>
      <p:sp>
        <p:nvSpPr>
          <p:cNvPr id="12" name="Text Placeholder 11"/>
          <p:cNvSpPr>
            <a:spLocks noGrp="1"/>
          </p:cNvSpPr>
          <p:nvPr>
            <p:ph type="body" sz="half" idx="2"/>
          </p:nvPr>
        </p:nvSpPr>
        <p:spPr/>
        <p:txBody>
          <a:bodyPr>
            <a:normAutofit/>
          </a:bodyPr>
          <a:lstStyle/>
          <a:p>
            <a:pPr marL="285750" indent="-285750">
              <a:buFont typeface="Arial" panose="020B0604020202020204" pitchFamily="34" charset="0"/>
              <a:buChar char="•"/>
            </a:pPr>
            <a:r>
              <a:rPr lang="el-GR" dirty="0"/>
              <a:t>Η χρήση αντιψυχωτικής αγωγής στην πρόδρομη φάση : αμφιλεγόμενη</a:t>
            </a:r>
          </a:p>
          <a:p>
            <a:pPr marL="285750" indent="-285750">
              <a:buFont typeface="Arial" panose="020B0604020202020204" pitchFamily="34" charset="0"/>
              <a:buChar char="•"/>
            </a:pPr>
            <a:r>
              <a:rPr lang="el-GR" dirty="0"/>
              <a:t>Ασθενείς 1</a:t>
            </a:r>
            <a:r>
              <a:rPr lang="el-GR" baseline="30000" dirty="0"/>
              <a:t>ου</a:t>
            </a:r>
            <a:r>
              <a:rPr lang="el-GR" dirty="0"/>
              <a:t> ψυχωτικού επεισοδίου: μείωση του στρες, απουσία διαταραχών ύπνου και παραμονή σε περιβάλλον με λίγα ερεθίσματα. Βραχεία χρήση ήπιων ηρεμιστικών και ψυχολογικές παρεμβάσεις.</a:t>
            </a:r>
          </a:p>
          <a:p>
            <a:pPr marL="285750" indent="-285750">
              <a:buFont typeface="Arial" panose="020B0604020202020204" pitchFamily="34" charset="0"/>
              <a:buChar char="•"/>
            </a:pPr>
            <a:r>
              <a:rPr lang="el-GR" dirty="0"/>
              <a:t>Τυπικά και άτυπα αντιψυχωτικά στις ελάχιστες αποτελεσματικές δόσεις. </a:t>
            </a:r>
          </a:p>
          <a:p>
            <a:pPr marL="285750" indent="-285750">
              <a:buFont typeface="Arial" panose="020B0604020202020204" pitchFamily="34" charset="0"/>
              <a:buChar char="•"/>
            </a:pPr>
            <a:r>
              <a:rPr lang="el-GR" dirty="0"/>
              <a:t>Πολύ χαμηλός ουδός αποδοχής ΑΕ</a:t>
            </a:r>
          </a:p>
          <a:p>
            <a:pPr marL="285750" indent="-285750">
              <a:buFont typeface="Arial" panose="020B0604020202020204" pitchFamily="34" charset="0"/>
              <a:buChar char="•"/>
            </a:pPr>
            <a:r>
              <a:rPr lang="el-GR" dirty="0"/>
              <a:t>Η μείωση των συμπτωμάτων δύναται να εμφανιστεί κάποιες μέρες μετά την αύξηση της δόσης</a:t>
            </a:r>
          </a:p>
          <a:p>
            <a:endParaRPr lang="el-GR" dirty="0"/>
          </a:p>
        </p:txBody>
      </p:sp>
      <p:sp>
        <p:nvSpPr>
          <p:cNvPr id="3" name="Title 1"/>
          <p:cNvSpPr txBox="1">
            <a:spLocks/>
          </p:cNvSpPr>
          <p:nvPr/>
        </p:nvSpPr>
        <p:spPr>
          <a:xfrm>
            <a:off x="2592925" y="6241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dirty="0"/>
          </a:p>
        </p:txBody>
      </p:sp>
      <p:graphicFrame>
        <p:nvGraphicFramePr>
          <p:cNvPr id="15" name="Diagram 14"/>
          <p:cNvGraphicFramePr/>
          <p:nvPr>
            <p:extLst>
              <p:ext uri="{D42A27DB-BD31-4B8C-83A1-F6EECF244321}">
                <p14:modId xmlns:p14="http://schemas.microsoft.com/office/powerpoint/2010/main" val="2419041635"/>
              </p:ext>
            </p:extLst>
          </p:nvPr>
        </p:nvGraphicFramePr>
        <p:xfrm>
          <a:off x="5071414" y="7969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0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2"/>
          <a:stretch>
            <a:fillRect/>
          </a:stretch>
        </p:blipFill>
        <p:spPr>
          <a:xfrm>
            <a:off x="1055558" y="409084"/>
            <a:ext cx="5181600" cy="1927415"/>
          </a:xfrm>
          <a:prstGeom prst="rect">
            <a:avLst/>
          </a:prstGeom>
        </p:spPr>
      </p:pic>
      <p:pic>
        <p:nvPicPr>
          <p:cNvPr id="6" name="Picture 5"/>
          <p:cNvPicPr>
            <a:picLocks noChangeAspect="1"/>
          </p:cNvPicPr>
          <p:nvPr/>
        </p:nvPicPr>
        <p:blipFill>
          <a:blip r:embed="rId3"/>
          <a:stretch>
            <a:fillRect/>
          </a:stretch>
        </p:blipFill>
        <p:spPr>
          <a:xfrm>
            <a:off x="3910725" y="2768959"/>
            <a:ext cx="8281275" cy="4089041"/>
          </a:xfrm>
          <a:prstGeom prst="rect">
            <a:avLst/>
          </a:prstGeom>
        </p:spPr>
      </p:pic>
      <p:pic>
        <p:nvPicPr>
          <p:cNvPr id="7" name="Picture 6"/>
          <p:cNvPicPr>
            <a:picLocks noChangeAspect="1"/>
          </p:cNvPicPr>
          <p:nvPr/>
        </p:nvPicPr>
        <p:blipFill>
          <a:blip r:embed="rId4"/>
          <a:stretch>
            <a:fillRect/>
          </a:stretch>
        </p:blipFill>
        <p:spPr>
          <a:xfrm>
            <a:off x="6194288" y="446088"/>
            <a:ext cx="6056012" cy="2209781"/>
          </a:xfrm>
          <a:prstGeom prst="rect">
            <a:avLst/>
          </a:prstGeom>
        </p:spPr>
      </p:pic>
    </p:spTree>
    <p:extLst>
      <p:ext uri="{BB962C8B-B14F-4D97-AF65-F5344CB8AC3E}">
        <p14:creationId xmlns:p14="http://schemas.microsoft.com/office/powerpoint/2010/main" val="421355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0161713"/>
              </p:ext>
            </p:extLst>
          </p:nvPr>
        </p:nvGraphicFramePr>
        <p:xfrm>
          <a:off x="1867437" y="476517"/>
          <a:ext cx="9740207" cy="5847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18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ΔΙΑΤΗΡΗΣΗ ΤΗΣ ΥΦΕΣΗΣ</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8488121"/>
              </p:ext>
            </p:extLst>
          </p:nvPr>
        </p:nvGraphicFramePr>
        <p:xfrm>
          <a:off x="6323013" y="446088"/>
          <a:ext cx="5181600"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2"/>
          </p:nvPr>
        </p:nvSpPr>
        <p:spPr/>
        <p:txBody>
          <a:bodyPr>
            <a:normAutofit fontScale="92500" lnSpcReduction="10000"/>
          </a:bodyPr>
          <a:lstStyle/>
          <a:p>
            <a:pPr marL="285750" lvl="0" indent="-285750">
              <a:buFont typeface="Arial" panose="020B0604020202020204" pitchFamily="34" charset="0"/>
              <a:buChar char="•"/>
            </a:pPr>
            <a:r>
              <a:rPr lang="el-GR" sz="1600" dirty="0"/>
              <a:t>Διάρκεια θεραπείας: 1-2 χρόνια, κάποιες Κ.Ο. δεν κάνουν σύσταση. </a:t>
            </a:r>
            <a:r>
              <a:rPr lang="en-US" sz="1600" dirty="0"/>
              <a:t>RANZCP 5 </a:t>
            </a:r>
            <a:r>
              <a:rPr lang="el-GR" sz="1600" dirty="0"/>
              <a:t>χρόνια εμπλοκή με υπηρεσίες 1</a:t>
            </a:r>
            <a:r>
              <a:rPr lang="el-GR" sz="1600" baseline="30000" dirty="0"/>
              <a:t>ου</a:t>
            </a:r>
            <a:r>
              <a:rPr lang="el-GR" sz="1600" dirty="0"/>
              <a:t> επεισοδίου.</a:t>
            </a:r>
          </a:p>
          <a:p>
            <a:pPr marL="285750" lvl="0" indent="-285750">
              <a:buFont typeface="Arial" panose="020B0604020202020204" pitchFamily="34" charset="0"/>
              <a:buChar char="•"/>
            </a:pPr>
            <a:r>
              <a:rPr lang="el-GR" sz="1600" dirty="0"/>
              <a:t>Αντιψυχωτικό: το ίδιο με την οξεία φάση και στην ίδια δόση. Αποτελεσματικότητα: υπερτερούν ολανζαπίνη κ ρισπεριδόνη( υπερτερούν στην</a:t>
            </a:r>
            <a:r>
              <a:rPr lang="en-US" sz="1600" dirty="0"/>
              <a:t> </a:t>
            </a:r>
            <a:r>
              <a:rPr lang="el-GR" sz="1600" dirty="0"/>
              <a:t>υποτροπιάζουσα</a:t>
            </a:r>
            <a:r>
              <a:rPr lang="en-US" sz="1600" dirty="0"/>
              <a:t> </a:t>
            </a:r>
            <a:r>
              <a:rPr lang="el-GR" sz="1600" dirty="0"/>
              <a:t> Σχιζοφρένεια), κουετιαπίνη μειονεκτεί.</a:t>
            </a:r>
          </a:p>
          <a:p>
            <a:pPr marL="285750" lvl="0" indent="-285750">
              <a:buFont typeface="Arial" panose="020B0604020202020204" pitchFamily="34" charset="0"/>
              <a:buChar char="•"/>
            </a:pPr>
            <a:r>
              <a:rPr lang="el-GR" sz="1600" dirty="0"/>
              <a:t>Διακοπτόμενη θεραπεία : μειώνει κίνδυνο ΑΕ και αυξάνει συμμόρφωση σε μακρα θεραπεια αλλα αυξημένος κίνδυνος υποτροπής. ΔΕΝ συνιστάται.</a:t>
            </a:r>
          </a:p>
          <a:p>
            <a:pPr marL="285750" indent="-285750">
              <a:buFont typeface="Arial" panose="020B0604020202020204" pitchFamily="34" charset="0"/>
              <a:buChar char="•"/>
            </a:pPr>
            <a:endParaRPr lang="el-GR" dirty="0"/>
          </a:p>
        </p:txBody>
      </p:sp>
      <p:sp>
        <p:nvSpPr>
          <p:cNvPr id="7" name="TextBox 6"/>
          <p:cNvSpPr txBox="1"/>
          <p:nvPr/>
        </p:nvSpPr>
        <p:spPr>
          <a:xfrm>
            <a:off x="1519708" y="5959988"/>
            <a:ext cx="6065949" cy="615553"/>
          </a:xfrm>
          <a:prstGeom prst="rect">
            <a:avLst/>
          </a:prstGeom>
          <a:noFill/>
        </p:spPr>
        <p:txBody>
          <a:bodyPr wrap="square" rtlCol="0">
            <a:spAutoFit/>
          </a:bodyPr>
          <a:lstStyle/>
          <a:p>
            <a:pPr lvl="0"/>
            <a:r>
              <a:rPr lang="el-GR" sz="1600" dirty="0"/>
              <a:t>ΝΙ</a:t>
            </a:r>
            <a:r>
              <a:rPr lang="en-US" sz="1600" dirty="0"/>
              <a:t>CE, Spain, SIGN </a:t>
            </a:r>
            <a:r>
              <a:rPr lang="el-GR" sz="1600" dirty="0"/>
              <a:t>καλύτερες</a:t>
            </a:r>
          </a:p>
          <a:p>
            <a:pPr lvl="0"/>
            <a:r>
              <a:rPr lang="el-GR" sz="1600" dirty="0"/>
              <a:t>Ν</a:t>
            </a:r>
            <a:r>
              <a:rPr lang="en-US" sz="1600" dirty="0"/>
              <a:t>ICE </a:t>
            </a:r>
            <a:r>
              <a:rPr lang="el-GR" sz="1600" dirty="0"/>
              <a:t>βάση για άλλες </a:t>
            </a:r>
            <a:r>
              <a:rPr lang="en-US" sz="1600" dirty="0"/>
              <a:t>CPGs (</a:t>
            </a:r>
            <a:r>
              <a:rPr lang="en-US" sz="1600" dirty="0" err="1"/>
              <a:t>Gaebel</a:t>
            </a:r>
            <a:r>
              <a:rPr lang="en-US" sz="1600" dirty="0"/>
              <a:t> et al</a:t>
            </a:r>
            <a:r>
              <a:rPr lang="en-US" dirty="0"/>
              <a:t>)</a:t>
            </a:r>
            <a:endParaRPr lang="el-GR" dirty="0"/>
          </a:p>
        </p:txBody>
      </p:sp>
    </p:spTree>
    <p:extLst>
      <p:ext uri="{BB962C8B-B14F-4D97-AF65-F5344CB8AC3E}">
        <p14:creationId xmlns:p14="http://schemas.microsoft.com/office/powerpoint/2010/main" val="113998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Η Σχιζοφρένεια μια ιδιαίτερα σύμπλοκη νόσος με ανάπτυξη της νόσου κυρίως στην ενήλικη ζωή και κίνδυνο νόσησης  1%.</a:t>
            </a:r>
          </a:p>
          <a:p>
            <a:r>
              <a:rPr lang="el-GR" dirty="0"/>
              <a:t>Παρουσιάζει  3 ομάδων  συμπτώματα : </a:t>
            </a:r>
          </a:p>
          <a:p>
            <a:r>
              <a:rPr lang="el-GR" b="1" dirty="0"/>
              <a:t>Θετικά </a:t>
            </a:r>
            <a:endParaRPr lang="el-GR" dirty="0"/>
          </a:p>
          <a:p>
            <a:r>
              <a:rPr lang="el-GR" dirty="0"/>
              <a:t>Ψευδαισθήσεις, Παραλήρημα, αποδιοργανωμένο λόγο</a:t>
            </a:r>
          </a:p>
          <a:p>
            <a:r>
              <a:rPr lang="el-GR" b="1" dirty="0"/>
              <a:t>Αρνητικά </a:t>
            </a:r>
            <a:endParaRPr lang="el-GR" dirty="0"/>
          </a:p>
          <a:p>
            <a:r>
              <a:rPr lang="el-GR" dirty="0"/>
              <a:t> Κοινωνική απομόνωση , Μείωση κινήτρου )</a:t>
            </a:r>
          </a:p>
          <a:p>
            <a:r>
              <a:rPr lang="el-GR" b="1" dirty="0"/>
              <a:t>Γνωσιακά ελλείματα</a:t>
            </a:r>
            <a:endParaRPr lang="el-GR" dirty="0"/>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ΕΛΛΗΝΙΚΕΣ ΚΑΤΕΥΘΥΝΤΗΡΙΕΣ ΟΔΗΓΙΕΣ</a:t>
            </a:r>
          </a:p>
        </p:txBody>
      </p:sp>
      <p:sp>
        <p:nvSpPr>
          <p:cNvPr id="3" name="Content Placeholder 2"/>
          <p:cNvSpPr>
            <a:spLocks noGrp="1"/>
          </p:cNvSpPr>
          <p:nvPr>
            <p:ph sz="half" idx="1"/>
          </p:nvPr>
        </p:nvSpPr>
        <p:spPr/>
        <p:txBody>
          <a:bodyPr>
            <a:normAutofit fontScale="85000" lnSpcReduction="20000"/>
          </a:bodyPr>
          <a:lstStyle/>
          <a:p>
            <a:r>
              <a:rPr lang="el-GR" dirty="0"/>
              <a:t>Ψυχολογικές και ψυχοκοινωνικές παρεμβάσεις αλλά προτεραίοτητα σε φ.α.</a:t>
            </a:r>
          </a:p>
          <a:p>
            <a:r>
              <a:rPr lang="el-GR" dirty="0"/>
              <a:t>Ασθενείς 1</a:t>
            </a:r>
            <a:r>
              <a:rPr lang="el-GR" baseline="30000" dirty="0"/>
              <a:t>ου</a:t>
            </a:r>
            <a:r>
              <a:rPr lang="el-GR" dirty="0"/>
              <a:t> επεισοδίου αυξημένο κίνδυνο για ΕΠΣ : χαμηλές αρχικές δόσεις και προσεκτική και αργή τιτλοποίηση. Αρχική δόση εφόδου να αποφεύγεται. (</a:t>
            </a:r>
            <a:r>
              <a:rPr lang="en-US" dirty="0"/>
              <a:t>Barnes et al</a:t>
            </a:r>
            <a:r>
              <a:rPr lang="el-GR" dirty="0"/>
              <a:t>., 2011)</a:t>
            </a:r>
          </a:p>
          <a:p>
            <a:r>
              <a:rPr lang="en-US" dirty="0"/>
              <a:t>FGAs</a:t>
            </a:r>
            <a:r>
              <a:rPr lang="el-GR" dirty="0"/>
              <a:t> – </a:t>
            </a:r>
            <a:r>
              <a:rPr lang="en-US" dirty="0"/>
              <a:t>SGAs </a:t>
            </a:r>
            <a:r>
              <a:rPr lang="el-GR" dirty="0"/>
              <a:t>εξίσου αποτελεσματικά στην αντιμετώπιση του 1</a:t>
            </a:r>
            <a:r>
              <a:rPr lang="el-GR" baseline="30000" dirty="0"/>
              <a:t>ου</a:t>
            </a:r>
            <a:r>
              <a:rPr lang="el-GR" dirty="0"/>
              <a:t> επεισοδίου. </a:t>
            </a:r>
          </a:p>
          <a:p>
            <a:r>
              <a:rPr lang="el-GR" dirty="0"/>
              <a:t>Τα 2</a:t>
            </a:r>
            <a:r>
              <a:rPr lang="el-GR" baseline="30000" dirty="0"/>
              <a:t>ης</a:t>
            </a:r>
            <a:r>
              <a:rPr lang="el-GR" dirty="0"/>
              <a:t> γενιάς υπερέχουν ως προς τον κίνδυνο ΑΕ και κυρίως ΕΠΣ </a:t>
            </a:r>
          </a:p>
          <a:p>
            <a:r>
              <a:rPr lang="el-GR" dirty="0"/>
              <a:t>Ισχυρή ένδειξη ολανζαπίνη, ρισπεριδόνη, κουετιαπίνη και αλοπεριδόλη απο 1</a:t>
            </a:r>
            <a:r>
              <a:rPr lang="el-GR" baseline="30000" dirty="0"/>
              <a:t>ης</a:t>
            </a:r>
            <a:r>
              <a:rPr lang="el-GR" dirty="0"/>
              <a:t> γενιας. όχι κλοζαπίνη στο 1</a:t>
            </a:r>
            <a:r>
              <a:rPr lang="el-GR" baseline="30000" dirty="0"/>
              <a:t>ο</a:t>
            </a:r>
            <a:r>
              <a:rPr lang="el-GR" dirty="0"/>
              <a:t> επεισόδιο.</a:t>
            </a:r>
          </a:p>
          <a:p>
            <a:endParaRPr lang="el-GR" dirty="0"/>
          </a:p>
        </p:txBody>
      </p:sp>
      <p:sp>
        <p:nvSpPr>
          <p:cNvPr id="4" name="Content Placeholder 3"/>
          <p:cNvSpPr>
            <a:spLocks noGrp="1"/>
          </p:cNvSpPr>
          <p:nvPr>
            <p:ph sz="half" idx="2"/>
          </p:nvPr>
        </p:nvSpPr>
        <p:spPr/>
        <p:txBody>
          <a:bodyPr>
            <a:normAutofit fontScale="85000" lnSpcReduction="20000"/>
          </a:bodyPr>
          <a:lstStyle/>
          <a:p>
            <a:r>
              <a:rPr lang="el-GR" dirty="0"/>
              <a:t>Συνέχιση θεραπείας για 1 έτος μετά την οξεία φάση (</a:t>
            </a:r>
            <a:r>
              <a:rPr lang="en-US" dirty="0"/>
              <a:t>C</a:t>
            </a:r>
            <a:r>
              <a:rPr lang="el-GR" dirty="0"/>
              <a:t>, 4). Σε ορισμένες συστάσεις αυτό το διάστημα φτάνει τα 2 έτη.</a:t>
            </a:r>
          </a:p>
          <a:p>
            <a:r>
              <a:rPr lang="el-GR" dirty="0"/>
              <a:t>20% ασθενών με 1</a:t>
            </a:r>
            <a:r>
              <a:rPr lang="el-GR" baseline="30000" dirty="0"/>
              <a:t>ο</a:t>
            </a:r>
            <a:r>
              <a:rPr lang="el-GR" dirty="0"/>
              <a:t> επεισόδιο δε θα υποτροπιάσει παρά τη διακοπά φ.α και 20% θα υποτροπιάσει παρά την αγωγή συντήρησης. </a:t>
            </a:r>
          </a:p>
          <a:p>
            <a:r>
              <a:rPr lang="el-GR" dirty="0"/>
              <a:t>Αδυναμία πρόβλεψης: συνέχιση θεραπείας συντήρησης σε όλους τους ασθενείς με 1</a:t>
            </a:r>
            <a:r>
              <a:rPr lang="el-GR" baseline="30000" dirty="0"/>
              <a:t>ο</a:t>
            </a:r>
            <a:r>
              <a:rPr lang="el-GR" dirty="0"/>
              <a:t> επεισόδιο. </a:t>
            </a:r>
          </a:p>
          <a:p>
            <a:r>
              <a:rPr lang="el-GR" dirty="0"/>
              <a:t>Εξαίρεση : πολύ βραχέα επεισόδια χωρίς λειτουργικές επιπτώσεις.</a:t>
            </a:r>
          </a:p>
          <a:p>
            <a:r>
              <a:rPr lang="el-GR" dirty="0"/>
              <a:t>Διάρκεια θεραπείας τελικά εξατομικευμένη απόφαση ανάλογα με τις προτιμήσεις του ασθενούς, το ψυχοκοινωνικό πλαίσιο και την παρεχόμενη υποστήριξη.</a:t>
            </a:r>
          </a:p>
        </p:txBody>
      </p:sp>
      <p:sp>
        <p:nvSpPr>
          <p:cNvPr id="5" name="TextBox 4"/>
          <p:cNvSpPr txBox="1"/>
          <p:nvPr/>
        </p:nvSpPr>
        <p:spPr>
          <a:xfrm>
            <a:off x="7460892" y="5898566"/>
            <a:ext cx="4314422" cy="338554"/>
          </a:xfrm>
          <a:prstGeom prst="rect">
            <a:avLst/>
          </a:prstGeom>
          <a:noFill/>
        </p:spPr>
        <p:txBody>
          <a:bodyPr wrap="square" rtlCol="0">
            <a:spAutoFit/>
          </a:bodyPr>
          <a:lstStyle/>
          <a:p>
            <a:r>
              <a:rPr lang="el-GR" sz="1600" dirty="0"/>
              <a:t>Β. ΜΑΥΡΕΑΣ- Π. ΣΚΑΠΙΝΑΚΗΣ, 2015</a:t>
            </a:r>
          </a:p>
        </p:txBody>
      </p:sp>
    </p:spTree>
    <p:extLst>
      <p:ext uri="{BB962C8B-B14F-4D97-AF65-F5344CB8AC3E}">
        <p14:creationId xmlns:p14="http://schemas.microsoft.com/office/powerpoint/2010/main" val="73573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9381" y="399243"/>
            <a:ext cx="5102028" cy="6064387"/>
          </a:xfrm>
          <a:prstGeom prst="rect">
            <a:avLst/>
          </a:prstGeom>
        </p:spPr>
      </p:pic>
      <p:pic>
        <p:nvPicPr>
          <p:cNvPr id="4" name="Picture 3"/>
          <p:cNvPicPr>
            <a:picLocks noChangeAspect="1"/>
          </p:cNvPicPr>
          <p:nvPr/>
        </p:nvPicPr>
        <p:blipFill>
          <a:blip r:embed="rId3"/>
          <a:stretch>
            <a:fillRect/>
          </a:stretch>
        </p:blipFill>
        <p:spPr>
          <a:xfrm>
            <a:off x="7057624" y="399242"/>
            <a:ext cx="3438750" cy="5859890"/>
          </a:xfrm>
          <a:prstGeom prst="rect">
            <a:avLst/>
          </a:prstGeom>
          <a:effectLst>
            <a:glow rad="127000">
              <a:schemeClr val="bg1">
                <a:alpha val="41000"/>
              </a:schemeClr>
            </a:glow>
          </a:effectLst>
        </p:spPr>
      </p:pic>
    </p:spTree>
    <p:extLst>
      <p:ext uri="{BB962C8B-B14F-4D97-AF65-F5344CB8AC3E}">
        <p14:creationId xmlns:p14="http://schemas.microsoft.com/office/powerpoint/2010/main" val="321374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8158" y="316722"/>
            <a:ext cx="7858425" cy="6224555"/>
          </a:xfrm>
          <a:prstGeom prst="rect">
            <a:avLst/>
          </a:prstGeom>
        </p:spPr>
      </p:pic>
    </p:spTree>
    <p:extLst>
      <p:ext uri="{BB962C8B-B14F-4D97-AF65-F5344CB8AC3E}">
        <p14:creationId xmlns:p14="http://schemas.microsoft.com/office/powerpoint/2010/main" val="243295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ΘΕΡΑΠΕΙΑ ΣΥΝΤΗΡΗΣΗΣ ΜΕΤΑ ΤΗΝ ΥΦΕΣΗ ΤΟΥ 1</a:t>
            </a:r>
            <a:r>
              <a:rPr lang="el-GR" baseline="30000" dirty="0"/>
              <a:t>ΟΥ</a:t>
            </a:r>
            <a:r>
              <a:rPr lang="el-GR" dirty="0"/>
              <a:t> ΕΠΕΙΣΟΔΙΟΥ</a:t>
            </a: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l-GR" dirty="0"/>
              <a:t>Αποδείξεις για την βραχυπρόθεσμη αποτελεσματικότητα των αντιψυχωτικών στην πρόληψη της υποτροπής όχι όμως για τη μακροπρόθεσμη.</a:t>
            </a:r>
          </a:p>
          <a:p>
            <a:pPr marL="285750" indent="-285750">
              <a:buFont typeface="Arial" panose="020B0604020202020204" pitchFamily="34" charset="0"/>
              <a:buChar char="•"/>
            </a:pPr>
            <a:r>
              <a:rPr lang="el-GR" dirty="0"/>
              <a:t>Μεταβολικές επιδράσεις και εξωπυραμιδικά συμπτώματα.</a:t>
            </a:r>
          </a:p>
          <a:p>
            <a:pPr marL="285750" indent="-285750">
              <a:buFont typeface="Arial" panose="020B0604020202020204" pitchFamily="34" charset="0"/>
              <a:buChar char="•"/>
            </a:pPr>
            <a:r>
              <a:rPr lang="el-GR" dirty="0"/>
              <a:t>Κάποιες </a:t>
            </a:r>
            <a:r>
              <a:rPr lang="en-US" dirty="0"/>
              <a:t>CPGs</a:t>
            </a:r>
            <a:r>
              <a:rPr lang="el-GR" dirty="0"/>
              <a:t> προτείνουν διακοπή αντιψυχωτικών μετά απο 1-2 έτη</a:t>
            </a:r>
            <a:r>
              <a:rPr lang="en-US" dirty="0"/>
              <a:t>.</a:t>
            </a:r>
          </a:p>
          <a:p>
            <a:pPr marL="285750" indent="-285750">
              <a:buFont typeface="Arial" panose="020B0604020202020204" pitchFamily="34" charset="0"/>
              <a:buChar char="•"/>
            </a:pPr>
            <a:r>
              <a:rPr lang="el-GR" dirty="0"/>
              <a:t>Δυο πρόσφατες μελέτες συγκρίνουν συνέχιση με διακοπή : στα 3 έτη ο κίνδυνος υποτροπής διπλάσιος στο γκρουπ της διακοπής αλλα μακροπρόσθεσμα ο κινδυνος συγκρίσιμος. </a:t>
            </a:r>
          </a:p>
          <a:p>
            <a:pPr marL="285750" indent="-285750">
              <a:buFont typeface="Arial" panose="020B0604020202020204" pitchFamily="34" charset="0"/>
              <a:buChar char="•"/>
            </a:pPr>
            <a:r>
              <a:rPr lang="el-GR" dirty="0"/>
              <a:t>ΤΑ ΑΝΤΙΨΥΧΩΤΙΚΑ ΔΡΟΥΝ ΣΥΜΠΤΩΜΑΤΙΚΑ ΚΑΙ ΠΙΘΑΝΩΣ ΚΑΘΥΣΤΕΡΟΥΝ ΑΛΛΑ ΔΕΝ ΑΠΟΤΡΕΠΟΥΝ ΥΠΟΤΡΟΠΕΣ</a:t>
            </a:r>
          </a:p>
          <a:p>
            <a:pPr marL="285750" indent="-285750">
              <a:buFont typeface="Arial" panose="020B0604020202020204" pitchFamily="34" charset="0"/>
              <a:buChar char="•"/>
            </a:pPr>
            <a:endParaRPr lang="el-GR"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27329920"/>
              </p:ext>
            </p:extLst>
          </p:nvPr>
        </p:nvGraphicFramePr>
        <p:xfrm>
          <a:off x="6323013" y="446087"/>
          <a:ext cx="5181600" cy="612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090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LAI </a:t>
            </a:r>
            <a:r>
              <a:rPr lang="el-GR" dirty="0"/>
              <a:t>ΚΑΙ 1</a:t>
            </a:r>
            <a:r>
              <a:rPr lang="el-GR" baseline="30000" dirty="0"/>
              <a:t>ο</a:t>
            </a:r>
            <a:r>
              <a:rPr lang="el-GR" dirty="0"/>
              <a:t> ΨΥΧΩΤΙΚΟ ΕΠΕΙΣΟΔΙΟ</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0148779"/>
              </p:ext>
            </p:extLst>
          </p:nvPr>
        </p:nvGraphicFramePr>
        <p:xfrm>
          <a:off x="6323013" y="103030"/>
          <a:ext cx="5181600" cy="670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l-GR" dirty="0"/>
              <a:t>Κακή συμμόρφωση: παράγοντας κινδύνου υποτροπής. </a:t>
            </a:r>
          </a:p>
          <a:p>
            <a:pPr marL="285750" indent="-285750">
              <a:buFont typeface="Arial" panose="020B0604020202020204" pitchFamily="34" charset="0"/>
              <a:buChar char="•"/>
            </a:pPr>
            <a:r>
              <a:rPr lang="el-GR" dirty="0"/>
              <a:t>Δύναται να ελεγχθεί: </a:t>
            </a:r>
            <a:r>
              <a:rPr lang="en-US" dirty="0"/>
              <a:t>LAI </a:t>
            </a:r>
            <a:r>
              <a:rPr lang="el-GR" dirty="0"/>
              <a:t>νωρίτερα στη θεραπεία.</a:t>
            </a:r>
          </a:p>
          <a:p>
            <a:pPr marL="285750" indent="-285750">
              <a:buFont typeface="Arial" panose="020B0604020202020204" pitchFamily="34" charset="0"/>
              <a:buChar char="•"/>
            </a:pPr>
            <a:r>
              <a:rPr lang="el-GR" dirty="0"/>
              <a:t>Πρωιμη ανίχνευση πλημμελούς συμμόρφωσης.</a:t>
            </a:r>
          </a:p>
          <a:p>
            <a:pPr marL="285750" indent="-285750">
              <a:buFont typeface="Arial" panose="020B0604020202020204" pitchFamily="34" charset="0"/>
              <a:buChar char="•"/>
            </a:pPr>
            <a:r>
              <a:rPr lang="el-GR" dirty="0"/>
              <a:t>7 μετα-αναλύσεις εκ των οποιων 1 σε οξείας έναρξης ψύχωση δε βρήκαν συσχέτιση με καλύτερη πρόληψη υποτροπής συγκριτικά με θεραπεία απο του στόματος.</a:t>
            </a:r>
          </a:p>
          <a:p>
            <a:pPr marL="285750" indent="-285750">
              <a:buFont typeface="Arial" panose="020B0604020202020204" pitchFamily="34" charset="0"/>
              <a:buChar char="•"/>
            </a:pPr>
            <a:r>
              <a:rPr lang="el-GR" dirty="0"/>
              <a:t>Πιθανή συσχέτιση με συμμετοχή χρόνιων ασθενών: υποεκτιμάται η αποτελεσματικότητα σε 1</a:t>
            </a:r>
            <a:r>
              <a:rPr lang="el-GR" baseline="30000" dirty="0"/>
              <a:t>ο</a:t>
            </a:r>
            <a:r>
              <a:rPr lang="el-GR" dirty="0"/>
              <a:t> επεισοδιο.</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421376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ΑΝΘΕΚΤΙΚΟΤΗΤΑ ΚΑΙ ΚΛΟΖΑΠΙΝΗ</a:t>
            </a:r>
          </a:p>
        </p:txBody>
      </p:sp>
      <p:sp>
        <p:nvSpPr>
          <p:cNvPr id="4" name="Text Placeholder 3"/>
          <p:cNvSpPr>
            <a:spLocks noGrp="1"/>
          </p:cNvSpPr>
          <p:nvPr>
            <p:ph idx="1"/>
          </p:nvPr>
        </p:nvSpPr>
        <p:spPr/>
        <p:txBody>
          <a:bodyPr>
            <a:normAutofit/>
          </a:bodyPr>
          <a:lstStyle/>
          <a:p>
            <a:pPr marL="285750" indent="-285750">
              <a:buFont typeface="Arial" panose="020B0604020202020204" pitchFamily="34" charset="0"/>
              <a:buChar char="•"/>
            </a:pPr>
            <a:r>
              <a:rPr lang="el-GR" dirty="0"/>
              <a:t>Η χορήγηση της </a:t>
            </a:r>
            <a:r>
              <a:rPr lang="en-US" dirty="0"/>
              <a:t>clozapine </a:t>
            </a:r>
            <a:r>
              <a:rPr lang="el-GR" dirty="0"/>
              <a:t> στο 1</a:t>
            </a:r>
            <a:r>
              <a:rPr lang="el-GR" baseline="30000" dirty="0"/>
              <a:t>ο</a:t>
            </a:r>
            <a:r>
              <a:rPr lang="el-GR" dirty="0"/>
              <a:t> Επεισόδιο είναι αμφιλεγόμενη.</a:t>
            </a:r>
          </a:p>
          <a:p>
            <a:pPr marL="285750" indent="-285750">
              <a:buFont typeface="Arial" panose="020B0604020202020204" pitchFamily="34" charset="0"/>
              <a:buChar char="•"/>
            </a:pPr>
            <a:r>
              <a:rPr lang="el-GR" dirty="0"/>
              <a:t>Ενώ είναι τεκμηριωμένη η αποτελεσματικότητα της στην ανθεκτική μορφή ΣΧ</a:t>
            </a:r>
          </a:p>
          <a:p>
            <a:pPr marL="285750" lvl="0" indent="-285750">
              <a:buClr>
                <a:srgbClr val="E78712"/>
              </a:buClr>
              <a:buFont typeface="Arial" panose="020B0604020202020204" pitchFamily="34" charset="0"/>
              <a:buChar char="•"/>
            </a:pPr>
            <a:r>
              <a:rPr lang="el-GR" sz="1700" dirty="0">
                <a:solidFill>
                  <a:prstClr val="black">
                    <a:lumMod val="75000"/>
                    <a:lumOff val="25000"/>
                  </a:prstClr>
                </a:solidFill>
              </a:rPr>
              <a:t>Περίπου 30% ασθενών με </a:t>
            </a:r>
            <a:r>
              <a:rPr lang="en-US" sz="1700" dirty="0">
                <a:solidFill>
                  <a:prstClr val="black">
                    <a:lumMod val="75000"/>
                    <a:lumOff val="25000"/>
                  </a:prstClr>
                </a:solidFill>
              </a:rPr>
              <a:t>FEP </a:t>
            </a:r>
            <a:r>
              <a:rPr lang="el-GR" sz="1700" dirty="0">
                <a:solidFill>
                  <a:prstClr val="black">
                    <a:lumMod val="75000"/>
                    <a:lumOff val="25000"/>
                  </a:prstClr>
                </a:solidFill>
              </a:rPr>
              <a:t> εκδηλώνουν μικρή ανταπόκριση στην Φ.Α</a:t>
            </a:r>
          </a:p>
          <a:p>
            <a:pPr marL="285750" lvl="0" indent="-285750">
              <a:buClr>
                <a:srgbClr val="E78712"/>
              </a:buClr>
              <a:buFont typeface="Arial" panose="020B0604020202020204" pitchFamily="34" charset="0"/>
              <a:buChar char="•"/>
            </a:pPr>
            <a:r>
              <a:rPr lang="el-GR" sz="1700" dirty="0">
                <a:solidFill>
                  <a:prstClr val="black">
                    <a:lumMod val="75000"/>
                    <a:lumOff val="25000"/>
                  </a:prstClr>
                </a:solidFill>
              </a:rPr>
              <a:t>70% των ασθενών δεν έχουν πραγματική και πλήρη ύφεση των συμπτωμάτων</a:t>
            </a:r>
          </a:p>
          <a:p>
            <a:pPr marL="285750" lvl="0" indent="-285750">
              <a:buClr>
                <a:srgbClr val="E78712"/>
              </a:buClr>
              <a:buFont typeface="Arial" panose="020B0604020202020204" pitchFamily="34" charset="0"/>
              <a:buChar char="•"/>
            </a:pPr>
            <a:r>
              <a:rPr lang="el-GR" sz="1700" dirty="0">
                <a:solidFill>
                  <a:prstClr val="black">
                    <a:lumMod val="75000"/>
                    <a:lumOff val="25000"/>
                  </a:prstClr>
                </a:solidFill>
              </a:rPr>
              <a:t>Ενώ 30% των ασθενών με ύφεση θα αναπτύξουν ανθεκτικότητα στα 5 πρώτα χρόνια της νόσου</a:t>
            </a:r>
          </a:p>
          <a:p>
            <a:pPr marL="285750" lvl="0" indent="-285750">
              <a:buClr>
                <a:srgbClr val="E78712"/>
              </a:buClr>
              <a:buFont typeface="Arial" panose="020B0604020202020204" pitchFamily="34" charset="0"/>
              <a:buChar char="•"/>
            </a:pPr>
            <a:r>
              <a:rPr lang="el-GR" sz="1700" dirty="0">
                <a:solidFill>
                  <a:prstClr val="black">
                    <a:lumMod val="75000"/>
                    <a:lumOff val="25000"/>
                  </a:prstClr>
                </a:solidFill>
              </a:rPr>
              <a:t>Είναι σημαντικό επομένως  να υπάρξει έγκαιρη ανίχνευση της ανθεκτικότητας των συμπτωμάτων</a:t>
            </a:r>
          </a:p>
          <a:p>
            <a:pPr marL="285750" lvl="0" indent="-285750">
              <a:buClr>
                <a:srgbClr val="E78712"/>
              </a:buClr>
              <a:buFont typeface="Arial" panose="020B0604020202020204" pitchFamily="34" charset="0"/>
              <a:buChar char="•"/>
            </a:pPr>
            <a:r>
              <a:rPr lang="el-GR" dirty="0">
                <a:solidFill>
                  <a:prstClr val="black">
                    <a:lumMod val="75000"/>
                    <a:lumOff val="25000"/>
                  </a:prstClr>
                </a:solidFill>
              </a:rPr>
              <a:t>Η μέση καθυστέρηση στην χορήγηση </a:t>
            </a:r>
            <a:r>
              <a:rPr lang="en-US" dirty="0">
                <a:solidFill>
                  <a:prstClr val="black">
                    <a:lumMod val="75000"/>
                    <a:lumOff val="25000"/>
                  </a:prstClr>
                </a:solidFill>
              </a:rPr>
              <a:t>clozapine </a:t>
            </a:r>
            <a:r>
              <a:rPr lang="el-GR" dirty="0">
                <a:solidFill>
                  <a:prstClr val="black">
                    <a:lumMod val="75000"/>
                    <a:lumOff val="25000"/>
                  </a:prstClr>
                </a:solidFill>
              </a:rPr>
              <a:t>είναι 4 χρόνια.</a:t>
            </a:r>
            <a:endParaRPr lang="en-US" dirty="0">
              <a:solidFill>
                <a:prstClr val="black">
                  <a:lumMod val="75000"/>
                  <a:lumOff val="25000"/>
                </a:prstClr>
              </a:solidFill>
            </a:endParaRPr>
          </a:p>
          <a:p>
            <a:pPr marL="285750" lvl="0" indent="-285750">
              <a:buClr>
                <a:srgbClr val="E78712"/>
              </a:buClr>
              <a:buFont typeface="Arial" panose="020B0604020202020204" pitchFamily="34" charset="0"/>
              <a:buChar char="•"/>
            </a:pPr>
            <a:endParaRPr lang="el-GR" sz="1700" dirty="0">
              <a:solidFill>
                <a:prstClr val="black">
                  <a:lumMod val="75000"/>
                  <a:lumOff val="25000"/>
                </a:prstClr>
              </a:solidFill>
            </a:endParaRPr>
          </a:p>
          <a:p>
            <a:pPr marL="285750" lvl="0" indent="-285750">
              <a:buClr>
                <a:srgbClr val="E78712"/>
              </a:buClr>
              <a:buFont typeface="Arial" panose="020B0604020202020204" pitchFamily="34" charset="0"/>
              <a:buChar char="•"/>
            </a:pPr>
            <a:endParaRPr lang="el-GR" sz="1700" dirty="0">
              <a:solidFill>
                <a:prstClr val="black">
                  <a:lumMod val="75000"/>
                  <a:lumOff val="25000"/>
                </a:prstClr>
              </a:solidFill>
            </a:endParaRPr>
          </a:p>
          <a:p>
            <a:pPr marL="285750" indent="-285750">
              <a:buFont typeface="Arial" panose="020B0604020202020204" pitchFamily="34" charset="0"/>
              <a:buChar char="•"/>
            </a:pPr>
            <a:endParaRPr lang="el-GR" dirty="0"/>
          </a:p>
        </p:txBody>
      </p:sp>
      <p:sp>
        <p:nvSpPr>
          <p:cNvPr id="5" name="TextBox 4"/>
          <p:cNvSpPr txBox="1"/>
          <p:nvPr/>
        </p:nvSpPr>
        <p:spPr>
          <a:xfrm>
            <a:off x="7684395" y="6375042"/>
            <a:ext cx="4456091" cy="307777"/>
          </a:xfrm>
          <a:prstGeom prst="rect">
            <a:avLst/>
          </a:prstGeom>
          <a:noFill/>
        </p:spPr>
        <p:txBody>
          <a:bodyPr wrap="square" rtlCol="0">
            <a:spAutoFit/>
          </a:bodyPr>
          <a:lstStyle/>
          <a:p>
            <a:r>
              <a:rPr lang="en-US" sz="1400" dirty="0"/>
              <a:t>Fusar </a:t>
            </a:r>
            <a:r>
              <a:rPr lang="en-US" sz="1400" dirty="0" err="1"/>
              <a:t>Poli</a:t>
            </a:r>
            <a:r>
              <a:rPr lang="en-US" sz="1400" dirty="0"/>
              <a:t> P., McGorry P.D., Kane J.M., 2017</a:t>
            </a:r>
            <a:endParaRPr lang="el-GR" sz="1400" dirty="0"/>
          </a:p>
        </p:txBody>
      </p:sp>
    </p:spTree>
    <p:extLst>
      <p:ext uri="{BB962C8B-B14F-4D97-AF65-F5344CB8AC3E}">
        <p14:creationId xmlns:p14="http://schemas.microsoft.com/office/powerpoint/2010/main" val="242882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30B4B2-BFA3-4723-A1DC-25519058F134}"/>
              </a:ext>
            </a:extLst>
          </p:cNvPr>
          <p:cNvSpPr>
            <a:spLocks noGrp="1"/>
          </p:cNvSpPr>
          <p:nvPr>
            <p:ph idx="1"/>
          </p:nvPr>
        </p:nvSpPr>
        <p:spPr>
          <a:xfrm>
            <a:off x="2589212" y="1305017"/>
            <a:ext cx="8915400" cy="4606205"/>
          </a:xfrm>
        </p:spPr>
        <p:txBody>
          <a:bodyPr>
            <a:normAutofit fontScale="55000" lnSpcReduction="20000"/>
          </a:bodyPr>
          <a:lstStyle/>
          <a:p>
            <a:pPr marL="285750" lvl="0" indent="-285750">
              <a:buClr>
                <a:srgbClr val="E78712"/>
              </a:buClr>
              <a:buFont typeface="Arial" panose="020B0604020202020204" pitchFamily="34" charset="0"/>
              <a:buChar char="•"/>
            </a:pPr>
            <a:endParaRPr lang="el-GR" sz="2300" dirty="0">
              <a:solidFill>
                <a:prstClr val="black">
                  <a:lumMod val="75000"/>
                  <a:lumOff val="25000"/>
                </a:prstClr>
              </a:solidFill>
            </a:endParaRPr>
          </a:p>
          <a:p>
            <a:pPr marL="285750" lvl="0" indent="-285750">
              <a:buClr>
                <a:srgbClr val="E78712"/>
              </a:buClr>
              <a:buFont typeface="Arial" panose="020B0604020202020204" pitchFamily="34" charset="0"/>
              <a:buChar char="•"/>
            </a:pPr>
            <a:r>
              <a:rPr lang="el-GR" sz="2900" dirty="0">
                <a:solidFill>
                  <a:prstClr val="black">
                    <a:lumMod val="75000"/>
                    <a:lumOff val="25000"/>
                  </a:prstClr>
                </a:solidFill>
              </a:rPr>
              <a:t>Μετανάλυση 34 μελετών βρήκε ότι  &lt;20% μείωση σε </a:t>
            </a:r>
            <a:r>
              <a:rPr lang="en-US" sz="2900" dirty="0">
                <a:solidFill>
                  <a:prstClr val="black">
                    <a:lumMod val="75000"/>
                    <a:lumOff val="25000"/>
                  </a:prstClr>
                </a:solidFill>
              </a:rPr>
              <a:t>PANSS</a:t>
            </a:r>
            <a:r>
              <a:rPr lang="el-GR" sz="2900" dirty="0">
                <a:solidFill>
                  <a:prstClr val="black">
                    <a:lumMod val="75000"/>
                    <a:lumOff val="25000"/>
                  </a:prstClr>
                </a:solidFill>
              </a:rPr>
              <a:t>/</a:t>
            </a:r>
            <a:r>
              <a:rPr lang="en-US" sz="2900" dirty="0">
                <a:solidFill>
                  <a:prstClr val="black">
                    <a:lumMod val="75000"/>
                    <a:lumOff val="25000"/>
                  </a:prstClr>
                </a:solidFill>
              </a:rPr>
              <a:t>BPRS </a:t>
            </a:r>
            <a:r>
              <a:rPr lang="el-GR" sz="2900" dirty="0">
                <a:solidFill>
                  <a:prstClr val="black">
                    <a:lumMod val="75000"/>
                    <a:lumOff val="25000"/>
                  </a:prstClr>
                </a:solidFill>
              </a:rPr>
              <a:t>στη 2</a:t>
            </a:r>
            <a:r>
              <a:rPr lang="el-GR" sz="2900" baseline="30000" dirty="0">
                <a:solidFill>
                  <a:prstClr val="black">
                    <a:lumMod val="75000"/>
                    <a:lumOff val="25000"/>
                  </a:prstClr>
                </a:solidFill>
              </a:rPr>
              <a:t>η</a:t>
            </a:r>
            <a:r>
              <a:rPr lang="el-GR" sz="2900" dirty="0">
                <a:solidFill>
                  <a:prstClr val="black">
                    <a:lumMod val="75000"/>
                    <a:lumOff val="25000"/>
                  </a:prstClr>
                </a:solidFill>
              </a:rPr>
              <a:t>     εβδομάδα αγωγής με Αντιψυχωτικά   είναι προγνωστική μη ανταπόκρισης στις 12 εβδομάδες.</a:t>
            </a:r>
          </a:p>
          <a:p>
            <a:pPr>
              <a:lnSpc>
                <a:spcPct val="107000"/>
              </a:lnSpc>
              <a:spcAft>
                <a:spcPts val="800"/>
              </a:spcAft>
            </a:pPr>
            <a:r>
              <a:rPr lang="el-GR" sz="2900" dirty="0">
                <a:solidFill>
                  <a:prstClr val="black">
                    <a:lumMod val="75000"/>
                    <a:lumOff val="25000"/>
                  </a:prstClr>
                </a:solidFill>
              </a:rPr>
              <a:t> Διευκολύνει την αλλαγή σε 2</a:t>
            </a:r>
            <a:r>
              <a:rPr lang="el-GR" sz="2900" baseline="30000" dirty="0">
                <a:solidFill>
                  <a:prstClr val="black">
                    <a:lumMod val="75000"/>
                    <a:lumOff val="25000"/>
                  </a:prstClr>
                </a:solidFill>
              </a:rPr>
              <a:t>ο</a:t>
            </a:r>
            <a:r>
              <a:rPr lang="el-GR" sz="2900" dirty="0">
                <a:solidFill>
                  <a:prstClr val="black">
                    <a:lumMod val="75000"/>
                    <a:lumOff val="25000"/>
                  </a:prstClr>
                </a:solidFill>
              </a:rPr>
              <a:t> αντιψυχωτικό ( </a:t>
            </a:r>
            <a:r>
              <a:rPr lang="en-US" sz="2900" dirty="0">
                <a:solidFill>
                  <a:prstClr val="black">
                    <a:lumMod val="75000"/>
                    <a:lumOff val="25000"/>
                  </a:prstClr>
                </a:solidFill>
              </a:rPr>
              <a:t>LAI ? )</a:t>
            </a:r>
            <a:r>
              <a:rPr lang="el-GR" sz="2900" dirty="0">
                <a:solidFill>
                  <a:prstClr val="black">
                    <a:lumMod val="75000"/>
                    <a:lumOff val="25000"/>
                  </a:prstClr>
                </a:solidFill>
              </a:rPr>
              <a:t> και  μειώνει την </a:t>
            </a:r>
            <a:r>
              <a:rPr lang="en-US" sz="2900" dirty="0">
                <a:solidFill>
                  <a:prstClr val="black">
                    <a:lumMod val="75000"/>
                    <a:lumOff val="25000"/>
                  </a:prstClr>
                </a:solidFill>
              </a:rPr>
              <a:t>   </a:t>
            </a:r>
            <a:r>
              <a:rPr lang="el-GR" sz="2900" dirty="0">
                <a:solidFill>
                  <a:prstClr val="black">
                    <a:lumMod val="75000"/>
                    <a:lumOff val="25000"/>
                  </a:prstClr>
                </a:solidFill>
              </a:rPr>
              <a:t>καθυστέρηση για κλοζαπίνη.</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Wimberley T, </a:t>
            </a:r>
            <a:r>
              <a:rPr lang="en-US" sz="2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Stovring</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 Sorensen HJ et al. Predictors of treatment resistance in patients with schizophrenia: a population‐based cohort study. Lancet Psychiatry 2016;3:358‐66. [</a:t>
            </a:r>
            <a:r>
              <a:rPr lang="en-US" sz="2600" u="sng" dirty="0">
                <a:solidFill>
                  <a:srgbClr val="642A8F"/>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PubMed</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2600" dirty="0">
              <a:latin typeface="Calibri" panose="020F0502020204030204" pitchFamily="34" charset="0"/>
              <a:ea typeface="Calibri" panose="020F0502020204030204" pitchFamily="34" charset="0"/>
              <a:cs typeface="Times New Roman" panose="02020603050405020304" pitchFamily="18" charset="0"/>
            </a:endParaRPr>
          </a:p>
          <a:p>
            <a:pPr>
              <a:buClr>
                <a:srgbClr val="E78712"/>
              </a:buClr>
            </a:pPr>
            <a:r>
              <a:rPr lang="el-GR" sz="3300" dirty="0">
                <a:solidFill>
                  <a:prstClr val="black">
                    <a:lumMod val="75000"/>
                    <a:lumOff val="25000"/>
                  </a:prstClr>
                </a:solidFill>
              </a:rPr>
              <a:t>Σημαντικό</a:t>
            </a:r>
            <a:r>
              <a:rPr lang="en-US" sz="3300" dirty="0">
                <a:solidFill>
                  <a:prstClr val="black">
                    <a:lumMod val="75000"/>
                    <a:lumOff val="25000"/>
                  </a:prstClr>
                </a:solidFill>
              </a:rPr>
              <a:t> </a:t>
            </a:r>
            <a:r>
              <a:rPr lang="el-GR" sz="3300" dirty="0">
                <a:solidFill>
                  <a:prstClr val="black">
                    <a:lumMod val="75000"/>
                    <a:lumOff val="25000"/>
                  </a:prstClr>
                </a:solidFill>
              </a:rPr>
              <a:t>έγκαιρη αναγνώριση της αντίστασης και η συνέχιση της θεραπείας με </a:t>
            </a:r>
            <a:r>
              <a:rPr lang="en-US" sz="3300" dirty="0">
                <a:solidFill>
                  <a:prstClr val="black">
                    <a:lumMod val="75000"/>
                    <a:lumOff val="25000"/>
                  </a:prstClr>
                </a:solidFill>
              </a:rPr>
              <a:t>Clozapine</a:t>
            </a:r>
            <a:endParaRPr lang="el-GR" sz="3300" dirty="0">
              <a:solidFill>
                <a:prstClr val="black">
                  <a:lumMod val="75000"/>
                  <a:lumOff val="25000"/>
                </a:prstClr>
              </a:solidFill>
            </a:endParaRPr>
          </a:p>
          <a:p>
            <a:pPr>
              <a:buClr>
                <a:srgbClr val="E78712"/>
              </a:buClr>
            </a:pPr>
            <a:endParaRPr lang="el-GR" dirty="0">
              <a:solidFill>
                <a:prstClr val="black">
                  <a:lumMod val="75000"/>
                  <a:lumOff val="25000"/>
                </a:prstClr>
              </a:solidFill>
            </a:endParaRPr>
          </a:p>
          <a:p>
            <a:pPr>
              <a:lnSpc>
                <a:spcPts val="1740"/>
              </a:lnSpc>
            </a:pPr>
            <a:r>
              <a:rPr lang="en-US" sz="2600" u="sng" dirty="0">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3" tooltip="Journal of clinical psychopharmacology.">
                  <a:extLst>
                    <a:ext uri="{A12FA001-AC4F-418D-AE19-62706E023703}">
                      <ahyp:hlinkClr xmlns:ahyp="http://schemas.microsoft.com/office/drawing/2018/hyperlinkcolor" val="tx"/>
                    </a:ext>
                  </a:extLst>
                </a:hlinkClick>
              </a:rPr>
              <a:t>J Clin </a:t>
            </a:r>
            <a:r>
              <a:rPr lang="en-US" sz="2600" u="sng" dirty="0" err="1">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3" tooltip="Journal of clinical psychopharmacology.">
                  <a:extLst>
                    <a:ext uri="{A12FA001-AC4F-418D-AE19-62706E023703}">
                      <ahyp:hlinkClr xmlns:ahyp="http://schemas.microsoft.com/office/drawing/2018/hyperlinkcolor" val="tx"/>
                    </a:ext>
                  </a:extLst>
                </a:hlinkClick>
              </a:rPr>
              <a:t>Psychopharmacol</a:t>
            </a:r>
            <a:r>
              <a:rPr lang="en-US" sz="2600" u="sng" dirty="0">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3" tooltip="Journal of clinical psychopharmacology.">
                  <a:extLst>
                    <a:ext uri="{A12FA001-AC4F-418D-AE19-62706E023703}">
                      <ahyp:hlinkClr xmlns:ahyp="http://schemas.microsoft.com/office/drawing/2018/hyperlinkcolor" val="tx"/>
                    </a:ext>
                  </a:extLst>
                </a:hlinkClick>
              </a:rPr>
              <a:t>.</a:t>
            </a:r>
            <a:r>
              <a:rPr lang="en-US"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2007 Aug;27(4):369-73</a:t>
            </a:r>
            <a:r>
              <a:rPr lang="el-GR"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600" u="sng" dirty="0">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4" tooltip="Schizophrenia research.">
                  <a:extLst>
                    <a:ext uri="{A12FA001-AC4F-418D-AE19-62706E023703}">
                      <ahyp:hlinkClr xmlns:ahyp="http://schemas.microsoft.com/office/drawing/2018/hyperlinkcolor" val="tx"/>
                    </a:ext>
                  </a:extLst>
                </a:hlinkClick>
              </a:rPr>
              <a:t> </a:t>
            </a:r>
            <a:endParaRPr lang="el-GR" sz="2600" u="sng" dirty="0">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4" tooltip="Schizophrenia research.">
                <a:extLst>
                  <a:ext uri="{A12FA001-AC4F-418D-AE19-62706E023703}">
                    <ahyp:hlinkClr xmlns:ahyp="http://schemas.microsoft.com/office/drawing/2018/hyperlinkcolor" val="tx"/>
                  </a:ext>
                </a:extLst>
              </a:hlinkClick>
            </a:endParaRPr>
          </a:p>
          <a:p>
            <a:pPr>
              <a:lnSpc>
                <a:spcPts val="1740"/>
              </a:lnSpc>
            </a:pPr>
            <a:r>
              <a:rPr lang="en-US" sz="2600" u="sng" dirty="0" err="1">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4" tooltip="Schizophrenia research.">
                  <a:extLst>
                    <a:ext uri="{A12FA001-AC4F-418D-AE19-62706E023703}">
                      <ahyp:hlinkClr xmlns:ahyp="http://schemas.microsoft.com/office/drawing/2018/hyperlinkcolor" val="tx"/>
                    </a:ext>
                  </a:extLst>
                </a:hlinkClick>
              </a:rPr>
              <a:t>Schizophr</a:t>
            </a:r>
            <a:r>
              <a:rPr lang="en-US" sz="2600" u="sng" dirty="0">
                <a:solidFill>
                  <a:srgbClr val="660066"/>
                </a:solidFill>
                <a:latin typeface="Arial" panose="020B0604020202020204" pitchFamily="34" charset="0"/>
                <a:ea typeface="Times New Roman" panose="02020603050405020304" pitchFamily="18" charset="0"/>
                <a:cs typeface="Times New Roman" panose="02020603050405020304" pitchFamily="18" charset="0"/>
                <a:hlinkClick r:id="rId4" tooltip="Schizophrenia research.">
                  <a:extLst>
                    <a:ext uri="{A12FA001-AC4F-418D-AE19-62706E023703}">
                      <ahyp:hlinkClr xmlns:ahyp="http://schemas.microsoft.com/office/drawing/2018/hyperlinkcolor" val="tx"/>
                    </a:ext>
                  </a:extLst>
                </a:hlinkClick>
              </a:rPr>
              <a:t> Res.</a:t>
            </a:r>
            <a:r>
              <a:rPr lang="en-US"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2018 Sep;199:374-379. </a:t>
            </a:r>
            <a:r>
              <a:rPr lang="en-US" sz="2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doi</a:t>
            </a:r>
            <a:r>
              <a:rPr lang="en-US"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10.1016/j.schres.2018.02.054. </a:t>
            </a:r>
            <a:r>
              <a:rPr lang="en-US" sz="2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Epub</a:t>
            </a:r>
            <a:r>
              <a:rPr lang="en-US"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2018 Mar 8.</a:t>
            </a:r>
            <a:r>
              <a:rPr lang="el-GR"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l-GR" sz="2600" kern="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600" kern="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Clozapine use in early psychosis.</a:t>
            </a:r>
            <a:endParaRPr lang="el-GR" sz="2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Clr>
                <a:srgbClr val="E78712"/>
              </a:buClr>
              <a:buFont typeface="Arial" panose="020B0604020202020204" pitchFamily="34" charset="0"/>
              <a:buChar char="•"/>
            </a:pPr>
            <a:r>
              <a:rPr lang="el-GR" sz="2900" dirty="0">
                <a:solidFill>
                  <a:prstClr val="black">
                    <a:lumMod val="75000"/>
                    <a:lumOff val="25000"/>
                  </a:prstClr>
                </a:solidFill>
              </a:rPr>
              <a:t>Αρνητικά συμπτώματα στην αρχική παρουσίαση ισχυρός προγνωστικός παράγοντας κακής εξέλιξης στο 1</a:t>
            </a:r>
            <a:r>
              <a:rPr lang="el-GR" sz="2900" baseline="30000" dirty="0">
                <a:solidFill>
                  <a:prstClr val="black">
                    <a:lumMod val="75000"/>
                    <a:lumOff val="25000"/>
                  </a:prstClr>
                </a:solidFill>
              </a:rPr>
              <a:t>ο</a:t>
            </a:r>
            <a:r>
              <a:rPr lang="el-GR" sz="2900" dirty="0">
                <a:solidFill>
                  <a:prstClr val="black">
                    <a:lumMod val="75000"/>
                    <a:lumOff val="25000"/>
                  </a:prstClr>
                </a:solidFill>
              </a:rPr>
              <a:t> επεισόδιο.</a:t>
            </a:r>
          </a:p>
          <a:p>
            <a:pPr marL="285750" lvl="0" indent="-285750">
              <a:buClr>
                <a:srgbClr val="E78712"/>
              </a:buClr>
              <a:buFont typeface="Arial" panose="020B0604020202020204" pitchFamily="34" charset="0"/>
              <a:buChar char="•"/>
            </a:pPr>
            <a:r>
              <a:rPr lang="el-GR" sz="2900" dirty="0">
                <a:solidFill>
                  <a:prstClr val="black">
                    <a:lumMod val="75000"/>
                    <a:lumOff val="25000"/>
                  </a:prstClr>
                </a:solidFill>
              </a:rPr>
              <a:t>60% θα ανταποκριθεί στην κλοζαπίνη.</a:t>
            </a:r>
          </a:p>
          <a:p>
            <a:endParaRPr lang="el-GR" dirty="0"/>
          </a:p>
        </p:txBody>
      </p:sp>
    </p:spTree>
    <p:extLst>
      <p:ext uri="{BB962C8B-B14F-4D97-AF65-F5344CB8AC3E}">
        <p14:creationId xmlns:p14="http://schemas.microsoft.com/office/powerpoint/2010/main" val="3250950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B4D590-D1D1-4490-8FF6-1C6FA02F6A16}"/>
              </a:ext>
            </a:extLst>
          </p:cNvPr>
          <p:cNvSpPr>
            <a:spLocks noGrp="1"/>
          </p:cNvSpPr>
          <p:nvPr>
            <p:ph type="title"/>
          </p:nvPr>
        </p:nvSpPr>
        <p:spPr/>
        <p:txBody>
          <a:bodyPr>
            <a:normAutofit/>
          </a:bodyPr>
          <a:lstStyle/>
          <a:p>
            <a:pPr lvl="0"/>
            <a:r>
              <a:rPr lang="en-US" sz="2400" dirty="0"/>
              <a:t>Clozapine vs Risperidone in treatment naïve patients (</a:t>
            </a:r>
            <a:r>
              <a:rPr lang="en-US" sz="2400" dirty="0" err="1"/>
              <a:t>Sahni</a:t>
            </a:r>
            <a:r>
              <a:rPr lang="en-US" sz="2400" dirty="0"/>
              <a:t>, 2016)</a:t>
            </a:r>
            <a:br>
              <a:rPr lang="el-GR" sz="2400" dirty="0"/>
            </a:br>
            <a:endParaRPr lang="el-GR" sz="2400" dirty="0"/>
          </a:p>
        </p:txBody>
      </p:sp>
      <p:sp>
        <p:nvSpPr>
          <p:cNvPr id="3" name="Θέση περιεχομένου 2">
            <a:extLst>
              <a:ext uri="{FF2B5EF4-FFF2-40B4-BE49-F238E27FC236}">
                <a16:creationId xmlns:a16="http://schemas.microsoft.com/office/drawing/2014/main" id="{05A552B0-0C1C-407B-890F-7316B49E4064}"/>
              </a:ext>
            </a:extLst>
          </p:cNvPr>
          <p:cNvSpPr>
            <a:spLocks noGrp="1"/>
          </p:cNvSpPr>
          <p:nvPr>
            <p:ph idx="1"/>
          </p:nvPr>
        </p:nvSpPr>
        <p:spPr/>
        <p:txBody>
          <a:bodyPr/>
          <a:lstStyle/>
          <a:p>
            <a:pPr lvl="0"/>
            <a:r>
              <a:rPr lang="el-GR" sz="1400" dirty="0"/>
              <a:t>200-600 κλοζαπίνη και 4-8 ρισπεριδόνη σε ασθενείς 1</a:t>
            </a:r>
            <a:r>
              <a:rPr lang="el-GR" sz="1400" baseline="30000" dirty="0"/>
              <a:t>ου</a:t>
            </a:r>
            <a:r>
              <a:rPr lang="el-GR" sz="1400" dirty="0"/>
              <a:t> επεισοδίου.</a:t>
            </a:r>
            <a:r>
              <a:rPr lang="en-US" sz="1400" dirty="0"/>
              <a:t> </a:t>
            </a:r>
            <a:r>
              <a:rPr lang="el-GR" sz="1400" dirty="0"/>
              <a:t>Στους 6 μήνες ~ 60% μείωση </a:t>
            </a:r>
            <a:r>
              <a:rPr lang="en-US" sz="1400" dirty="0"/>
              <a:t>PANSS </a:t>
            </a:r>
            <a:r>
              <a:rPr lang="el-GR" sz="1400" dirty="0"/>
              <a:t>για κλοζαπίνη και ~56% για ρισπεριδόνη</a:t>
            </a:r>
            <a:r>
              <a:rPr lang="en-US" sz="1400" dirty="0"/>
              <a:t>. </a:t>
            </a:r>
          </a:p>
          <a:p>
            <a:pPr lvl="0"/>
            <a:r>
              <a:rPr lang="el-GR" sz="1400" dirty="0"/>
              <a:t>Κλοζαπίνη: στατιστικά σημαντική βελτίωση στην ποιότητα ζωής</a:t>
            </a:r>
            <a:r>
              <a:rPr lang="en-US" sz="1400" dirty="0"/>
              <a:t>. </a:t>
            </a:r>
          </a:p>
          <a:p>
            <a:pPr lvl="0"/>
            <a:r>
              <a:rPr lang="el-GR" sz="1400" dirty="0"/>
              <a:t>Εξίσου αποτελεσματικά ως προς + συμπτώματα ενώ η κλοζαπίνη υπερτερεί στα –</a:t>
            </a:r>
          </a:p>
          <a:p>
            <a:pPr lvl="0"/>
            <a:endParaRPr lang="el-GR" sz="1400" dirty="0"/>
          </a:p>
          <a:p>
            <a:pPr lvl="0"/>
            <a:r>
              <a:rPr lang="el-GR" sz="1400" dirty="0"/>
              <a:t>Υπεροχή κλοζαπίνης ως προς ΑΕ- λιγότερες ΑΕ (</a:t>
            </a:r>
            <a:r>
              <a:rPr lang="en-US" sz="1400" dirty="0"/>
              <a:t>GASS</a:t>
            </a:r>
            <a:r>
              <a:rPr lang="el-GR" sz="1400" dirty="0"/>
              <a:t>).Κλοζαπίνη: καταστολή, ζάλη, σιελόρροια. Ρισπεριδόνη: δυσκαμψία, καταστολή, τρόμος και διαταραχές ΕΡ (~80%)</a:t>
            </a:r>
            <a:r>
              <a:rPr lang="en-US" sz="1400" dirty="0"/>
              <a:t>. </a:t>
            </a:r>
          </a:p>
          <a:p>
            <a:pPr lvl="0"/>
            <a:r>
              <a:rPr lang="el-GR" sz="1400" dirty="0"/>
              <a:t>Ασθενείς σε κλοζαπίνη αύξηση ΒΜΙ όμως κανένας δεν εμφάνισε μεταβολικό σύνδρομο ή ΗΚΓ </a:t>
            </a:r>
            <a:r>
              <a:rPr lang="el-GR" sz="1400" dirty="0" err="1"/>
              <a:t>δτρ</a:t>
            </a:r>
            <a:r>
              <a:rPr lang="el-GR" sz="1400" dirty="0"/>
              <a:t>. </a:t>
            </a:r>
            <a:endParaRPr lang="en-US" sz="1400" dirty="0"/>
          </a:p>
          <a:p>
            <a:pPr lvl="0"/>
            <a:r>
              <a:rPr lang="el-GR" sz="1400" dirty="0"/>
              <a:t>Χωρίς διαφορά ως προς τη σεξουαλική λειτουργικότητα</a:t>
            </a:r>
          </a:p>
          <a:p>
            <a:pPr lvl="0"/>
            <a:r>
              <a:rPr lang="el-GR" sz="1600" dirty="0"/>
              <a:t>Σύγκριση κλοζαπίνης- ρισπεριδόνης σε 1</a:t>
            </a:r>
            <a:r>
              <a:rPr lang="el-GR" sz="1600" baseline="30000" dirty="0"/>
              <a:t>ο</a:t>
            </a:r>
            <a:r>
              <a:rPr lang="el-GR" sz="1600" dirty="0"/>
              <a:t> ψυχωτικό επεισόδιο: υπεροχή κλοζαπίνης ως προς αποτελεσματικότητα και συσχέτιση με καλύτερη συμμόρφωση (</a:t>
            </a:r>
            <a:r>
              <a:rPr lang="en-US" sz="1600" b="1" dirty="0"/>
              <a:t>Sanz </a:t>
            </a:r>
            <a:r>
              <a:rPr lang="en-US" sz="1600" b="1" dirty="0" err="1"/>
              <a:t>Fuentenebro</a:t>
            </a:r>
            <a:r>
              <a:rPr lang="en-US" sz="1600" b="1" dirty="0"/>
              <a:t> et al</a:t>
            </a:r>
            <a:r>
              <a:rPr lang="en-US" sz="1600" dirty="0"/>
              <a:t>.)</a:t>
            </a:r>
          </a:p>
          <a:p>
            <a:pPr lvl="0"/>
            <a:endParaRPr lang="el-GR" sz="1600" dirty="0"/>
          </a:p>
          <a:p>
            <a:pPr lvl="0"/>
            <a:endParaRPr lang="el-GR" sz="1400" dirty="0"/>
          </a:p>
          <a:p>
            <a:endParaRPr lang="el-GR" dirty="0"/>
          </a:p>
        </p:txBody>
      </p:sp>
    </p:spTree>
    <p:extLst>
      <p:ext uri="{BB962C8B-B14F-4D97-AF65-F5344CB8AC3E}">
        <p14:creationId xmlns:p14="http://schemas.microsoft.com/office/powerpoint/2010/main" val="4006167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47744798"/>
              </p:ext>
            </p:extLst>
          </p:nvPr>
        </p:nvGraphicFramePr>
        <p:xfrm>
          <a:off x="1996225" y="553792"/>
          <a:ext cx="9465972" cy="573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75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Υπάρχει βέβαια ο περιορισμός ότι η εμφάνιση ψυχωτικών συμπτωμάτων δεν είναι ταυτόσημη με την ύπαρξη της σχιζοφρενικής νόσου, και είναι ιδιαίτερης σημασίας ο πλήρης έλεγχος του ασθενούς για τον αποκλεισμό άλλων ψυχιατρικών διαταραχών , νευρολογικών η παθολογικών καταστάσεων με συνοδό ψυχοπαθολογία. </a:t>
            </a:r>
            <a:endParaRPr lang="en-US" dirty="0"/>
          </a:p>
          <a:p>
            <a:r>
              <a:rPr lang="el-GR" dirty="0"/>
              <a:t>Είναι σημαντικό  να ταυτοποιηθούν τα άτομα τα οποία είναι σε υψηλό κίνδυνο για να αναπτύξουν Ψύχωση  (</a:t>
            </a:r>
            <a:r>
              <a:rPr lang="en-US" dirty="0"/>
              <a:t>CHR</a:t>
            </a:r>
            <a:r>
              <a:rPr lang="el-GR" dirty="0"/>
              <a:t>-</a:t>
            </a:r>
            <a:r>
              <a:rPr lang="en-US" dirty="0"/>
              <a:t>P</a:t>
            </a:r>
            <a:r>
              <a:rPr lang="el-GR" dirty="0"/>
              <a:t> ) και επομένως η ύπαρξη ενός πλαισίου έρευνας – ανίχνευσης είναι σημαντικό παρόλο που δεν είναι καθολικά αποδεκτό.</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89212" y="1148862"/>
            <a:ext cx="8915400" cy="4762360"/>
          </a:xfrm>
        </p:spPr>
        <p:txBody>
          <a:bodyPr/>
          <a:lstStyle/>
          <a:p>
            <a:endParaRPr lang="en-US" dirty="0"/>
          </a:p>
          <a:p>
            <a:endParaRPr lang="en-US" dirty="0"/>
          </a:p>
          <a:p>
            <a:endParaRPr lang="en-US" dirty="0"/>
          </a:p>
          <a:p>
            <a:r>
              <a:rPr lang="el-GR" dirty="0"/>
              <a:t>Στην Ελλάδα έχουμε να φροντίσουμε 130000 ασθενείς με Σχιζοφρενική διαταραχή (Wittchen &amp; συν 2011, Gustavvson &amp; συν 2012 ), αριθμός που αυξάνετε λόγω του μεγάλου αριθμού μεταναστών προερχόμενων από εμπόλεμες ζώνες και διαφορετικά κοινωνικά και πολιτιστικά περιβάλλοντα.  (Διαπολιτισμική Ψυχιατρική )</a:t>
            </a:r>
            <a:endParaRPr lang="en-US" dirty="0"/>
          </a:p>
          <a:p>
            <a:r>
              <a:rPr lang="el-GR" dirty="0"/>
              <a:t>Η πρόληψη εστιάζεται  ( </a:t>
            </a:r>
            <a:r>
              <a:rPr lang="en-US" dirty="0"/>
              <a:t>WHO</a:t>
            </a:r>
            <a:r>
              <a:rPr lang="el-GR" dirty="0"/>
              <a:t> 2012 )</a:t>
            </a:r>
          </a:p>
          <a:p>
            <a:r>
              <a:rPr lang="el-GR" dirty="0"/>
              <a:t>Α) Στον Γενικό Πληθυσμό</a:t>
            </a:r>
          </a:p>
          <a:p>
            <a:r>
              <a:rPr lang="el-GR" dirty="0"/>
              <a:t>Β) Επιλεγμένες ομάδες υψηλού κινδύνου</a:t>
            </a:r>
          </a:p>
          <a:p>
            <a:r>
              <a:rPr lang="el-GR" dirty="0"/>
              <a:t>Γ) Βάσει ενδείξεων ότι υπάρχει χαμηλή παθολογία η οποία προμηνύει νόσο. </a:t>
            </a:r>
          </a:p>
          <a:p>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ΣΧΙΖΟΦΡΕΝΕΙΑ</a:t>
            </a:r>
          </a:p>
        </p:txBody>
      </p:sp>
      <p:pic>
        <p:nvPicPr>
          <p:cNvPr id="6" name="Content Placeholder 5"/>
          <p:cNvPicPr>
            <a:picLocks noGrp="1" noChangeAspect="1"/>
          </p:cNvPicPr>
          <p:nvPr>
            <p:ph idx="1"/>
          </p:nvPr>
        </p:nvPicPr>
        <p:blipFill>
          <a:blip r:embed="rId2"/>
          <a:stretch>
            <a:fillRect/>
          </a:stretch>
        </p:blipFill>
        <p:spPr>
          <a:xfrm>
            <a:off x="6611078" y="245861"/>
            <a:ext cx="4778787" cy="3966693"/>
          </a:xfrm>
          <a:prstGeom prst="rect">
            <a:avLst/>
          </a:prstGeo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l-GR" dirty="0"/>
              <a:t>Περίοδοι νόσου: Προνοσηρά, Προδρομη, Συνδρομική, Χρόνια ή Υπολειμματική.</a:t>
            </a:r>
          </a:p>
          <a:p>
            <a:pPr marL="285750" indent="-285750">
              <a:buFont typeface="Arial" panose="020B0604020202020204" pitchFamily="34" charset="0"/>
              <a:buChar char="•"/>
            </a:pPr>
            <a:r>
              <a:rPr lang="el-GR" dirty="0"/>
              <a:t>Αυξημένος κίνδυνος για:</a:t>
            </a:r>
          </a:p>
          <a:p>
            <a:pPr marL="285750" indent="-285750">
              <a:buFont typeface="Wingdings" panose="05000000000000000000" pitchFamily="2" charset="2"/>
              <a:buChar char="Ø"/>
            </a:pPr>
            <a:r>
              <a:rPr lang="el-GR" dirty="0"/>
              <a:t>Αυτοκτονικότητα (34,5% επικράτηση)</a:t>
            </a:r>
          </a:p>
          <a:p>
            <a:pPr marL="285750" indent="-285750">
              <a:buFont typeface="Wingdings" panose="05000000000000000000" pitchFamily="2" charset="2"/>
              <a:buChar char="Ø"/>
            </a:pPr>
            <a:r>
              <a:rPr lang="el-GR" dirty="0"/>
              <a:t>Κατάχρηση ουσιών (74%)</a:t>
            </a:r>
          </a:p>
          <a:p>
            <a:pPr marL="285750" indent="-285750">
              <a:buFont typeface="Wingdings" panose="05000000000000000000" pitchFamily="2" charset="2"/>
              <a:buChar char="Ø"/>
            </a:pPr>
            <a:r>
              <a:rPr lang="el-GR" dirty="0"/>
              <a:t>Απώλεια στέγης (5% ετήσια επικράτηση)</a:t>
            </a:r>
          </a:p>
          <a:p>
            <a:pPr marL="285750" indent="-285750">
              <a:buFont typeface="Wingdings" panose="05000000000000000000" pitchFamily="2" charset="2"/>
              <a:buChar char="Ø"/>
            </a:pPr>
            <a:r>
              <a:rPr lang="el-GR" dirty="0"/>
              <a:t>Θυματοποίηση (38% επικράτηση 3 ετών)</a:t>
            </a:r>
          </a:p>
          <a:p>
            <a:pPr marL="285750" indent="-285750">
              <a:buFont typeface="Wingdings" panose="05000000000000000000" pitchFamily="2" charset="2"/>
              <a:buChar char="Ø"/>
            </a:pPr>
            <a:r>
              <a:rPr lang="el-GR" dirty="0"/>
              <a:t>Ετεροκαταστροφικότητα (αύξηση κινδύνου συγκριτικά με το γενικό πληθυσμό 49-68%)</a:t>
            </a:r>
          </a:p>
        </p:txBody>
      </p:sp>
      <p:sp>
        <p:nvSpPr>
          <p:cNvPr id="7" name="TextBox 6"/>
          <p:cNvSpPr txBox="1"/>
          <p:nvPr/>
        </p:nvSpPr>
        <p:spPr>
          <a:xfrm>
            <a:off x="6336406" y="4610637"/>
            <a:ext cx="5280338" cy="1323439"/>
          </a:xfrm>
          <a:prstGeom prst="rect">
            <a:avLst/>
          </a:prstGeom>
          <a:noFill/>
        </p:spPr>
        <p:txBody>
          <a:bodyPr wrap="square" rtlCol="0">
            <a:spAutoFit/>
          </a:bodyPr>
          <a:lstStyle/>
          <a:p>
            <a:r>
              <a:rPr lang="el-GR" sz="1600" dirty="0"/>
              <a:t>Ανίχνευση και θεραπεία στα πρώτα στάδια της νόσου :</a:t>
            </a:r>
          </a:p>
          <a:p>
            <a:pPr marL="285750" indent="-285750">
              <a:buFont typeface="Arial" panose="020B0604020202020204" pitchFamily="34" charset="0"/>
              <a:buChar char="•"/>
            </a:pPr>
            <a:r>
              <a:rPr lang="el-GR" sz="1600" dirty="0"/>
              <a:t>Βράχυνση διάρκειας επεισοδίων</a:t>
            </a:r>
          </a:p>
          <a:p>
            <a:pPr marL="285750" indent="-285750">
              <a:buFont typeface="Arial" panose="020B0604020202020204" pitchFamily="34" charset="0"/>
              <a:buChar char="•"/>
            </a:pPr>
            <a:r>
              <a:rPr lang="el-GR" sz="1600" dirty="0"/>
              <a:t>Μείωση υποτροπών</a:t>
            </a:r>
          </a:p>
          <a:p>
            <a:pPr marL="285750" indent="-285750">
              <a:buFont typeface="Arial" panose="020B0604020202020204" pitchFamily="34" charset="0"/>
              <a:buChar char="•"/>
            </a:pPr>
            <a:r>
              <a:rPr lang="el-GR" sz="1600" dirty="0"/>
              <a:t>Περιορισμός έκπτωσης λειτουργικότητας</a:t>
            </a:r>
          </a:p>
        </p:txBody>
      </p:sp>
      <p:sp>
        <p:nvSpPr>
          <p:cNvPr id="8" name="TextBox 7"/>
          <p:cNvSpPr txBox="1"/>
          <p:nvPr/>
        </p:nvSpPr>
        <p:spPr>
          <a:xfrm>
            <a:off x="2086375" y="6233375"/>
            <a:ext cx="4700789" cy="584775"/>
          </a:xfrm>
          <a:prstGeom prst="rect">
            <a:avLst/>
          </a:prstGeom>
          <a:noFill/>
        </p:spPr>
        <p:txBody>
          <a:bodyPr wrap="square" rtlCol="0">
            <a:spAutoFit/>
          </a:bodyPr>
          <a:lstStyle/>
          <a:p>
            <a:r>
              <a:rPr lang="en-US" sz="1400" dirty="0"/>
              <a:t>Liebermann J. A., First M. B. </a:t>
            </a:r>
          </a:p>
          <a:p>
            <a:endParaRPr lang="el-GR" dirty="0"/>
          </a:p>
        </p:txBody>
      </p:sp>
      <p:pic>
        <p:nvPicPr>
          <p:cNvPr id="9" name="Picture 8"/>
          <p:cNvPicPr>
            <a:picLocks noChangeAspect="1"/>
          </p:cNvPicPr>
          <p:nvPr/>
        </p:nvPicPr>
        <p:blipFill>
          <a:blip r:embed="rId3"/>
          <a:stretch>
            <a:fillRect/>
          </a:stretch>
        </p:blipFill>
        <p:spPr>
          <a:xfrm>
            <a:off x="2214898" y="6525762"/>
            <a:ext cx="1631860" cy="163688"/>
          </a:xfrm>
          <a:prstGeom prst="rect">
            <a:avLst/>
          </a:prstGeom>
        </p:spPr>
      </p:pic>
    </p:spTree>
    <p:extLst>
      <p:ext uri="{BB962C8B-B14F-4D97-AF65-F5344CB8AC3E}">
        <p14:creationId xmlns:p14="http://schemas.microsoft.com/office/powerpoint/2010/main" val="88027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ΣΧΙΖΟΦΡΕΝΕΙΑ</a:t>
            </a:r>
          </a:p>
        </p:txBody>
      </p:sp>
      <p:sp>
        <p:nvSpPr>
          <p:cNvPr id="3" name="Content Placeholder 2"/>
          <p:cNvSpPr>
            <a:spLocks noGrp="1"/>
          </p:cNvSpPr>
          <p:nvPr>
            <p:ph idx="1"/>
          </p:nvPr>
        </p:nvSpPr>
        <p:spPr/>
        <p:txBody>
          <a:bodyPr>
            <a:normAutofit fontScale="92500"/>
          </a:bodyPr>
          <a:lstStyle/>
          <a:p>
            <a:r>
              <a:rPr lang="el-GR" dirty="0"/>
              <a:t>23,6 εκατομμύρια επεισόδια Σχιζοφρένειας παγκοσμίως το 2013</a:t>
            </a:r>
            <a:r>
              <a:rPr lang="en-US" dirty="0"/>
              <a:t> (Lancet, 2015)</a:t>
            </a:r>
            <a:r>
              <a:rPr lang="el-GR" dirty="0"/>
              <a:t>.</a:t>
            </a:r>
          </a:p>
          <a:p>
            <a:r>
              <a:rPr lang="el-GR" dirty="0"/>
              <a:t> ½ ασθενείς με Σχιζοφρένεια δε λαμβανει θεραπεία</a:t>
            </a:r>
            <a:r>
              <a:rPr lang="en-US" dirty="0"/>
              <a:t> (WHO)</a:t>
            </a:r>
            <a:r>
              <a:rPr lang="el-GR" dirty="0"/>
              <a:t>. </a:t>
            </a:r>
          </a:p>
          <a:p>
            <a:r>
              <a:rPr lang="el-GR" dirty="0"/>
              <a:t>Ποσοστά ανάρρωσης (1/7) και η σχετιζόμενη αναπηρία (11</a:t>
            </a:r>
            <a:r>
              <a:rPr lang="el-GR" baseline="30000" dirty="0"/>
              <a:t>ο</a:t>
            </a:r>
            <a:r>
              <a:rPr lang="el-GR" dirty="0"/>
              <a:t> αίτιο αναπηρίας παγκοσμίως) μετά απο το 1</a:t>
            </a:r>
            <a:r>
              <a:rPr lang="el-GR" baseline="30000" dirty="0"/>
              <a:t>ο</a:t>
            </a:r>
            <a:r>
              <a:rPr lang="el-GR" dirty="0"/>
              <a:t> επεισόδιο δεν έχουν αλλάξει τα τελευταία 70 χρόνια.</a:t>
            </a:r>
          </a:p>
          <a:p>
            <a:r>
              <a:rPr lang="el-GR" dirty="0"/>
              <a:t>Ετήσιο κόστος : 94-102 δισεκ. δολλάρια παγκοσμίως.</a:t>
            </a:r>
          </a:p>
          <a:p>
            <a:r>
              <a:rPr lang="el-GR" dirty="0"/>
              <a:t>Η θνησιμότητα απο οποιοδήποτε αίτιο στη Σχιζοφρένεια είναι διπλάσια του γενικού πληθυσμού.</a:t>
            </a:r>
          </a:p>
          <a:p>
            <a:r>
              <a:rPr lang="el-GR" dirty="0"/>
              <a:t>Τελευταίες μελέτες έχουν ανοίξει νέες προοπτικές για την θεραπεία και την βελτίωση της πρόγνωσης στους ασθενείς με πρώτο ψυχωτικό επεισόδιο (</a:t>
            </a:r>
            <a:r>
              <a:rPr lang="en-US" dirty="0"/>
              <a:t>FEP</a:t>
            </a:r>
            <a:r>
              <a:rPr lang="el-GR" dirty="0"/>
              <a:t>)  στο κρίσιμο χρονικό διάστημα των 2 ετών πριν από την εκδήλωση και περίπου 3 χρόνια μετά. </a:t>
            </a:r>
          </a:p>
        </p:txBody>
      </p:sp>
    </p:spTree>
    <p:extLst>
      <p:ext uri="{BB962C8B-B14F-4D97-AF65-F5344CB8AC3E}">
        <p14:creationId xmlns:p14="http://schemas.microsoft.com/office/powerpoint/2010/main" val="421161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9212" y="508199"/>
            <a:ext cx="8911687" cy="1243327"/>
          </a:xfrm>
        </p:spPr>
        <p:txBody>
          <a:bodyPr/>
          <a:lstStyle/>
          <a:p>
            <a:pPr algn="ctr"/>
            <a:r>
              <a:rPr lang="el-GR" dirty="0"/>
              <a:t>ΠΡΩΙΜΗ ΠΑΡΕΜΒΑΣΗ</a:t>
            </a:r>
          </a:p>
        </p:txBody>
      </p:sp>
      <p:sp>
        <p:nvSpPr>
          <p:cNvPr id="7" name="Content Placeholder 2"/>
          <p:cNvSpPr>
            <a:spLocks noGrp="1"/>
          </p:cNvSpPr>
          <p:nvPr>
            <p:ph idx="1"/>
          </p:nvPr>
        </p:nvSpPr>
        <p:spPr>
          <a:xfrm>
            <a:off x="2589212" y="1901781"/>
            <a:ext cx="8915400" cy="3777622"/>
          </a:xfrm>
        </p:spPr>
        <p:txBody>
          <a:bodyPr>
            <a:noAutofit/>
          </a:bodyPr>
          <a:lstStyle/>
          <a:p>
            <a:r>
              <a:rPr lang="el-GR" sz="1600" dirty="0"/>
              <a:t>Έμφαση στην έρευνα των τελευταίων ετών: Πρώιμη παρέμβαση στην Ψύχωση και μείωση της </a:t>
            </a:r>
            <a:r>
              <a:rPr lang="en-US" sz="1600" dirty="0"/>
              <a:t>DUP.</a:t>
            </a:r>
          </a:p>
          <a:p>
            <a:r>
              <a:rPr lang="el-GR" sz="1600" dirty="0"/>
              <a:t>Υπηρεσίες πρώιμης παρέμβασης διαθέσιμες ανεξάρτητα απο την ηλικία του ατόμου και το χρόνο της </a:t>
            </a:r>
            <a:r>
              <a:rPr lang="en-US" sz="1600" dirty="0"/>
              <a:t>DUP. (NICE 2014)</a:t>
            </a:r>
          </a:p>
          <a:p>
            <a:r>
              <a:rPr lang="el-GR" sz="1600" dirty="0"/>
              <a:t>Παραπομπή απο α’βαθμια ή β’βάθμια φροντίδα, απο φροντιστή ή και τον ίδιο τον ασθενή. Αξιολόγηση άμεσα. Δυνατότητα αντιμετώπισης απο ομάδα παρέμβασης κατ’οίκον ή ομάδα αντιμετώπισης κρίσης. (</a:t>
            </a:r>
            <a:r>
              <a:rPr lang="en-US" sz="1600" dirty="0"/>
              <a:t>NICE 2014)</a:t>
            </a:r>
          </a:p>
          <a:p>
            <a:r>
              <a:rPr lang="el-GR" sz="1600" dirty="0"/>
              <a:t>Παροχή πλήρους εύρους υπηρεσιών : φαρμακευτικές, ψυχολογικές</a:t>
            </a:r>
            <a:r>
              <a:rPr lang="en-US" sz="1600" dirty="0"/>
              <a:t> (CBT, </a:t>
            </a:r>
            <a:r>
              <a:rPr lang="el-GR" sz="1600" dirty="0"/>
              <a:t>οικογενειακές παρεμβάσεις), κοινωνικές, εργασιακές, εκπαιδευτικές (</a:t>
            </a:r>
            <a:r>
              <a:rPr lang="en-US" sz="1600" dirty="0"/>
              <a:t>NICE 2014)</a:t>
            </a:r>
          </a:p>
          <a:p>
            <a:r>
              <a:rPr lang="el-GR" sz="1600" dirty="0"/>
              <a:t>Επέκταση παροχής υπηρεσιών πέραν των 3 ετών αν δεν έχει επιτευχθεί ανάκαμψη </a:t>
            </a:r>
            <a:r>
              <a:rPr lang="en-US" sz="1600" dirty="0"/>
              <a:t>(NICE 2014)</a:t>
            </a:r>
            <a:r>
              <a:rPr lang="el-GR" sz="1600" dirty="0"/>
              <a:t> </a:t>
            </a:r>
            <a:endParaRPr lang="en-US" sz="1600" dirty="0"/>
          </a:p>
          <a:p>
            <a:r>
              <a:rPr lang="el-GR" sz="1600" dirty="0"/>
              <a:t>Αντιψυχωτική Αγωγή : σημείο κλειδί στα προγράμματα παρέμβασης. Διαφορετική χρήση απο υποτροπή.</a:t>
            </a:r>
          </a:p>
          <a:p>
            <a:r>
              <a:rPr lang="el-GR" sz="1600" dirty="0"/>
              <a:t>Θετική πρώτη επαφή με την αντιψυχωτική αγωγή : Μακροπρόθεσμες επιπτώσεις σε συμμόρφωση και πρόγνωση.</a:t>
            </a:r>
          </a:p>
          <a:p>
            <a:endParaRPr lang="el-GR" sz="1200" dirty="0"/>
          </a:p>
        </p:txBody>
      </p:sp>
    </p:spTree>
    <p:extLst>
      <p:ext uri="{BB962C8B-B14F-4D97-AF65-F5344CB8AC3E}">
        <p14:creationId xmlns:p14="http://schemas.microsoft.com/office/powerpoint/2010/main" val="143304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ΠΡΩΙΜΗ ΠΑΡΕΜΒΑΣΗ</a:t>
            </a:r>
          </a:p>
        </p:txBody>
      </p:sp>
      <p:sp>
        <p:nvSpPr>
          <p:cNvPr id="3" name="Content Placeholder 2"/>
          <p:cNvSpPr>
            <a:spLocks noGrp="1"/>
          </p:cNvSpPr>
          <p:nvPr>
            <p:ph idx="1"/>
          </p:nvPr>
        </p:nvSpPr>
        <p:spPr/>
        <p:txBody>
          <a:bodyPr/>
          <a:lstStyle/>
          <a:p>
            <a:r>
              <a:rPr lang="el-GR" dirty="0"/>
              <a:t>Χρονικό διάστημα παροχής υπηρεσιών πρωιμης παρεμβασης</a:t>
            </a:r>
            <a:r>
              <a:rPr lang="en-US" dirty="0"/>
              <a:t> (Fusar </a:t>
            </a:r>
            <a:r>
              <a:rPr lang="en-US" dirty="0" err="1"/>
              <a:t>Poli</a:t>
            </a:r>
            <a:r>
              <a:rPr lang="en-US" dirty="0"/>
              <a:t> P., McGorry P.D., Kane J.M., 2017)</a:t>
            </a:r>
            <a:r>
              <a:rPr lang="el-GR" dirty="0"/>
              <a:t>: </a:t>
            </a:r>
          </a:p>
          <a:p>
            <a:pPr>
              <a:buFont typeface="Arial" panose="020B0604020202020204" pitchFamily="34" charset="0"/>
              <a:buChar char="•"/>
            </a:pPr>
            <a:r>
              <a:rPr lang="el-GR" dirty="0"/>
              <a:t>Τα οφέλη φαίνεται να εξασθενούν με την πάροδο του χρόνου (στα 2 έτη).</a:t>
            </a:r>
          </a:p>
          <a:p>
            <a:pPr>
              <a:buFont typeface="Arial" panose="020B0604020202020204" pitchFamily="34" charset="0"/>
              <a:buChar char="•"/>
            </a:pPr>
            <a:r>
              <a:rPr lang="el-GR" dirty="0"/>
              <a:t>Πρόσφατη μελέτη : σύγκριση 2 με 3 έτη,  έδειξε οφέλη στα 3 έτη. </a:t>
            </a:r>
          </a:p>
          <a:p>
            <a:pPr>
              <a:buFont typeface="Arial" panose="020B0604020202020204" pitchFamily="34" charset="0"/>
              <a:buChar char="•"/>
            </a:pPr>
            <a:r>
              <a:rPr lang="el-GR" dirty="0"/>
              <a:t>Η επάνοδος ασθενών 1</a:t>
            </a:r>
            <a:r>
              <a:rPr lang="el-GR" baseline="30000" dirty="0"/>
              <a:t>ου</a:t>
            </a:r>
            <a:r>
              <a:rPr lang="el-GR" dirty="0"/>
              <a:t> επεισοδίου στην α’βαθμια φροντίδα ή σε συνήθεις υπηρεσίες ψυχικής υγείας πιθανώς οδηγεί στην εξασθένιση των θετικών αποτελεσμάτων. </a:t>
            </a:r>
          </a:p>
          <a:p>
            <a:pPr>
              <a:buFont typeface="Arial" panose="020B0604020202020204" pitchFamily="34" charset="0"/>
              <a:buChar char="•"/>
            </a:pPr>
            <a:r>
              <a:rPr lang="el-GR" dirty="0"/>
              <a:t>Υπό ανάπτυξη παρεμβάσεις για όλη την κριτική περίοδο των 5 ετών. Οχι </a:t>
            </a:r>
            <a:r>
              <a:rPr lang="en-US" dirty="0"/>
              <a:t>cost effective </a:t>
            </a:r>
            <a:r>
              <a:rPr lang="el-GR" dirty="0"/>
              <a:t>όμως</a:t>
            </a:r>
          </a:p>
        </p:txBody>
      </p:sp>
    </p:spTree>
    <p:extLst>
      <p:ext uri="{BB962C8B-B14F-4D97-AF65-F5344CB8AC3E}">
        <p14:creationId xmlns:p14="http://schemas.microsoft.com/office/powerpoint/2010/main" val="28334422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7361</TotalTime>
  <Words>3744</Words>
  <Application>Microsoft Office PowerPoint</Application>
  <PresentationFormat>Ευρεία οθόνη</PresentationFormat>
  <Paragraphs>300</Paragraphs>
  <Slides>38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38</vt:i4>
      </vt:variant>
    </vt:vector>
  </HeadingPairs>
  <TitlesOfParts>
    <vt:vector size="44" baseType="lpstr">
      <vt:lpstr>Arial</vt:lpstr>
      <vt:lpstr>Calibri</vt:lpstr>
      <vt:lpstr>Century Gothic</vt:lpstr>
      <vt:lpstr>Wingdings</vt:lpstr>
      <vt:lpstr>Wingdings 3</vt:lpstr>
      <vt:lpstr>Wisp</vt:lpstr>
      <vt:lpstr>1ο ΨΥΧΩΤΙΚΟ ΕΠΕΙΣΟΔΙΟ- ΒΕΛΤΙΣΤΗ ΘΕΡΑΠΕΙΑ</vt:lpstr>
      <vt:lpstr>Παρουσίαση του PowerPoint</vt:lpstr>
      <vt:lpstr>Παρουσίαση του PowerPoint</vt:lpstr>
      <vt:lpstr>Παρουσίαση του PowerPoint</vt:lpstr>
      <vt:lpstr>Παρουσίαση του PowerPoint</vt:lpstr>
      <vt:lpstr>ΣΧΙΖΟΦΡΕΝΕΙΑ</vt:lpstr>
      <vt:lpstr>ΣΧΙΖΟΦΡΕΝΕΙΑ</vt:lpstr>
      <vt:lpstr>ΠΡΩΙΜΗ ΠΑΡΕΜΒΑΣΗ</vt:lpstr>
      <vt:lpstr>ΠΡΩΙΜΗ ΠΑΡΕΜΒΑΣΗ</vt:lpstr>
      <vt:lpstr>Πρωτογενής πρόληψη</vt:lpstr>
      <vt:lpstr>Παρουσίαση του PowerPoint</vt:lpstr>
      <vt:lpstr>ΕΝΤΟΠΙΖΟΝΤΑΣ ΟΜΑΔΕΣ ΥΨΗΛΟΥ ΚΙΝΔΥΝΟΥ</vt:lpstr>
      <vt:lpstr>Παρουσίαση του PowerPoint</vt:lpstr>
      <vt:lpstr>Παρουσίαση του PowerPoint</vt:lpstr>
      <vt:lpstr>Παρουσίαση του PowerPoint</vt:lpstr>
      <vt:lpstr>Παρουσίαση του PowerPoint</vt:lpstr>
      <vt:lpstr>Revised clinical staging model for psychotic disorders (McGorry et al, 2006)</vt:lpstr>
      <vt:lpstr> Η προσέγγιση αυτή εστιάζει στην μείωση της περιόδου μη Θεραπευόμενης ψύχωσης , προσπαθώντας να βελτιώσει την   ικανοποίηση του ασθενούς από την θεραπεία   να μειώσει την χρήση ουσιών αυξάνοντας την πρωτογενή και δευτερογενή πρόληψη.</vt:lpstr>
      <vt:lpstr>CLINICAL HIGH RISK FOR PSYCHOSIS (CHR-P) 1A-C</vt:lpstr>
      <vt:lpstr>ΣΤΑΔΙΟ 2 : 1Ο ΨΥΧΩΤΙΚΟ ΕΠΕΙΣΟΔΙΟ</vt:lpstr>
      <vt:lpstr>ΚΑΤΕΥΘΥΝΤΗΡΙΕΣ ΟΔΗΓΙΕΣ (CPGs)</vt:lpstr>
      <vt:lpstr>Appraisal Guidelines Research Evaluation Enterprise                             AGREE TOOL</vt:lpstr>
      <vt:lpstr>AGREE II TOOL</vt:lpstr>
      <vt:lpstr>AGREE II TOOL</vt:lpstr>
      <vt:lpstr>AGREE II TOOL</vt:lpstr>
      <vt:lpstr>ΠΡΩΙΜΗ ΠΑΡΕΜΒΑΣΗ ΚΑΙ ΨΥΧΟΦΑΡΜΑΚΟΛΟΓΙΑ (WPA) </vt:lpstr>
      <vt:lpstr>Παρουσίαση του PowerPoint</vt:lpstr>
      <vt:lpstr>Παρουσίαση του PowerPoint</vt:lpstr>
      <vt:lpstr>ΔΙΑΤΗΡΗΣΗ ΤΗΣ ΥΦΕΣΗΣ</vt:lpstr>
      <vt:lpstr>ΕΛΛΗΝΙΚΕΣ ΚΑΤΕΥΘΥΝΤΗΡΙΕΣ ΟΔΗΓΙΕΣ</vt:lpstr>
      <vt:lpstr>Παρουσίαση του PowerPoint</vt:lpstr>
      <vt:lpstr>Παρουσίαση του PowerPoint</vt:lpstr>
      <vt:lpstr>ΘΕΡΑΠΕΙΑ ΣΥΝΤΗΡΗΣΗΣ ΜΕΤΑ ΤΗΝ ΥΦΕΣΗ ΤΟΥ 1ΟΥ ΕΠΕΙΣΟΔΙΟΥ</vt:lpstr>
      <vt:lpstr>LAI ΚΑΙ 1ο ΨΥΧΩΤΙΚΟ ΕΠΕΙΣΟΔΙΟ</vt:lpstr>
      <vt:lpstr>ΑΝΘΕΚΤΙΚΟΤΗΤΑ ΚΑΙ ΚΛΟΖΑΠΙΝΗ</vt:lpstr>
      <vt:lpstr>Παρουσίαση του PowerPoint</vt:lpstr>
      <vt:lpstr>Clozapine vs Risperidone in treatment naïve patients (Sahni, 2016)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ΨΥΧΩΤΙΚΟ ΕΠΕΙΣΟΔΙΟ- ΒΕΛΤΙΣΤΗ ΘΕΡΑΠΕΙΑ</dc:title>
  <dc:creator>Yiolanda</dc:creator>
  <cp:lastModifiedBy>Γεωργιος Μουσσας</cp:lastModifiedBy>
  <cp:revision>136</cp:revision>
  <dcterms:created xsi:type="dcterms:W3CDTF">2018-11-27T15:22:31Z</dcterms:created>
  <dcterms:modified xsi:type="dcterms:W3CDTF">2018-12-08T10:02:50Z</dcterms:modified>
</cp:coreProperties>
</file>