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4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1" r:id="rId24"/>
    <p:sldId id="277" r:id="rId25"/>
    <p:sldId id="278" r:id="rId26"/>
    <p:sldId id="279" r:id="rId27"/>
    <p:sldId id="280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5" r:id="rId4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272D"/>
    <a:srgbClr val="290B09"/>
    <a:srgbClr val="0C6E1C"/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8E7E7-E8FC-41F1-B234-F9EE77D702EC}" type="datetimeFigureOut">
              <a:rPr lang="el-GR" smtClean="0"/>
              <a:pPr/>
              <a:t>10/1/2012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86DA0-A97F-426E-A873-ACA0A4A27AA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7100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86DA0-A97F-426E-A873-ACA0A4A27AA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9892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86DA0-A97F-426E-A873-ACA0A4A27AAF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9909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1026DF3-B1AE-4D1F-9BDC-AC793FE316A3}" type="datetimeFigureOut">
              <a:rPr lang="el-GR" smtClean="0"/>
              <a:pPr/>
              <a:t>10/1/2012</a:t>
            </a:fld>
            <a:endParaRPr lang="el-GR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D88911E-1E51-48CD-82F1-B39FDCA4EF6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DF3-B1AE-4D1F-9BDC-AC793FE316A3}" type="datetimeFigureOut">
              <a:rPr lang="el-GR" smtClean="0"/>
              <a:pPr/>
              <a:t>10/1/2012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911E-1E51-48CD-82F1-B39FDCA4EF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DF3-B1AE-4D1F-9BDC-AC793FE316A3}" type="datetimeFigureOut">
              <a:rPr lang="el-GR" smtClean="0"/>
              <a:pPr/>
              <a:t>10/1/2012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911E-1E51-48CD-82F1-B39FDCA4EF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DF3-B1AE-4D1F-9BDC-AC793FE316A3}" type="datetimeFigureOut">
              <a:rPr lang="el-GR" smtClean="0"/>
              <a:pPr/>
              <a:t>10/1/2012</a:t>
            </a:fld>
            <a:endParaRPr lang="el-GR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911E-1E51-48CD-82F1-B39FDCA4EF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DF3-B1AE-4D1F-9BDC-AC793FE316A3}" type="datetimeFigureOut">
              <a:rPr lang="el-GR" smtClean="0"/>
              <a:pPr/>
              <a:t>10/1/2012</a:t>
            </a:fld>
            <a:endParaRPr lang="el-GR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911E-1E51-48CD-82F1-B39FDCA4EF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DF3-B1AE-4D1F-9BDC-AC793FE316A3}" type="datetimeFigureOut">
              <a:rPr lang="el-GR" smtClean="0"/>
              <a:pPr/>
              <a:t>10/1/2012</a:t>
            </a:fld>
            <a:endParaRPr lang="el-GR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911E-1E51-48CD-82F1-B39FDCA4EF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DF3-B1AE-4D1F-9BDC-AC793FE316A3}" type="datetimeFigureOut">
              <a:rPr lang="el-GR" smtClean="0"/>
              <a:pPr/>
              <a:t>10/1/2012</a:t>
            </a:fld>
            <a:endParaRPr lang="el-GR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911E-1E51-48CD-82F1-B39FDCA4EF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DF3-B1AE-4D1F-9BDC-AC793FE316A3}" type="datetimeFigureOut">
              <a:rPr lang="el-GR" smtClean="0"/>
              <a:pPr/>
              <a:t>10/1/2012</a:t>
            </a:fld>
            <a:endParaRPr lang="el-G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911E-1E51-48CD-82F1-B39FDCA4EF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DF3-B1AE-4D1F-9BDC-AC793FE316A3}" type="datetimeFigureOut">
              <a:rPr lang="el-GR" smtClean="0"/>
              <a:pPr/>
              <a:t>10/1/2012</a:t>
            </a:fld>
            <a:endParaRPr lang="el-GR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911E-1E51-48CD-82F1-B39FDCA4EF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DF3-B1AE-4D1F-9BDC-AC793FE316A3}" type="datetimeFigureOut">
              <a:rPr lang="el-GR" smtClean="0"/>
              <a:pPr/>
              <a:t>10/1/2012</a:t>
            </a:fld>
            <a:endParaRPr lang="el-GR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911E-1E51-48CD-82F1-B39FDCA4EF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l-GR" sz="2000" smtClean="0"/>
              <a:t>Κάντε κλικ στο εικονίδιο για να προσθέσετε μια εικόνα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6DF3-B1AE-4D1F-9BDC-AC793FE316A3}" type="datetimeFigureOut">
              <a:rPr lang="el-GR" smtClean="0"/>
              <a:pPr/>
              <a:t>10/1/2012</a:t>
            </a:fld>
            <a:endParaRPr lang="el-GR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8911E-1E51-48CD-82F1-B39FDCA4EF6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41026DF3-B1AE-4D1F-9BDC-AC793FE316A3}" type="datetimeFigureOut">
              <a:rPr lang="el-GR" smtClean="0"/>
              <a:pPr/>
              <a:t>10/1/2012</a:t>
            </a:fld>
            <a:endParaRPr lang="el-GR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l-GR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BD88911E-1E51-48CD-82F1-B39FDCA4EF6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748" y="1268760"/>
            <a:ext cx="9036496" cy="2664296"/>
          </a:xfrm>
        </p:spPr>
        <p:txBody>
          <a:bodyPr/>
          <a:lstStyle/>
          <a:p>
            <a:r>
              <a:rPr lang="el-GR" sz="4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θέση της Περιτοναϊκής Κάθαρσης στη θεραπευτική αντιμετώπιση της ΧΝΝ σταδίου 5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en-US" sz="16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(PD first)</a:t>
            </a:r>
            <a:endParaRPr lang="el-GR" sz="44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59632" y="4365104"/>
            <a:ext cx="6400800" cy="1547617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Γ. Τσιρπανλής</a:t>
            </a:r>
          </a:p>
          <a:p>
            <a:r>
              <a:rPr lang="el-GR" sz="3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Νεφρολόγος</a:t>
            </a:r>
          </a:p>
          <a:p>
            <a:r>
              <a:rPr lang="el-GR" sz="3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Γ. Ν. Α. «Γ. Γεννηματάς»</a:t>
            </a:r>
            <a:endParaRPr lang="el-GR" sz="34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76672"/>
            <a:ext cx="885698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Οι απαντήσεις που προκύπτουν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από το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δεύτερο 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ερώτημα και ελήφθησαν υπόψη στην διατύπωση των συστάσεων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συνοψίζονται ως εξής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:</a:t>
            </a:r>
          </a:p>
          <a:p>
            <a:endParaRPr lang="el-GR" sz="1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Δεν υπάρχουν επαρκή στοιχεία που να στηρίζουν την άποψη πως οι έκπαιδευτικές διεργασίες μπορούν να βοηθήσουν επαρκώς στην λήψη απόφασης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για επιλογή από τους ασθενείς της αρχικής μεθόδου εξωνεφρικής κάθαρσης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Αντίθετα, </a:t>
            </a:r>
            <a:r>
              <a:rPr lang="el-GR" sz="2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υπάρχουν στοιχεία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από άλλους τομείς της ιατρικής </a:t>
            </a:r>
            <a:r>
              <a:rPr lang="el-GR" sz="2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που συνηγορούν για την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ανάγκη τεκμηριωμένης πληροφόρησης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πριν την λήψη μιας σημαντικής απόφασεις από τους ασθενείς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Η επιτροπή έκδοσης </a:t>
            </a:r>
            <a:r>
              <a:rPr lang="el-GR" sz="2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των οδηγιών πιστεύει πως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μια τυπική-καλά δομημένη πληροφόρηση </a:t>
            </a:r>
            <a:r>
              <a:rPr lang="el-GR" sz="2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μπορεί να οδηγήσει τον ασθενή και το περιβάλλον του στη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λήψη της απόφασης που του ταιρίαζει</a:t>
            </a:r>
            <a:r>
              <a:rPr lang="el-GR" sz="2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αντίθετα μια λάθος προσέγγιση θα οδηγήσει σε λανθασμένη απόφαση</a:t>
            </a:r>
            <a:endParaRPr lang="el-GR" sz="24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52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400" y="188640"/>
            <a:ext cx="8856984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Βάσει των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δεδομένων και των απαντήσεων που δόθηκαν στα δυο  πρώτα ερωτήματα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διατυπώθηκαν οι  ακόλουθες συστάσεις</a:t>
            </a:r>
            <a:endParaRPr lang="el-GR" sz="2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400" y="1484784"/>
            <a:ext cx="8856984" cy="48936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Σύσταση 1.1.1</a:t>
            </a:r>
          </a:p>
          <a:p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Προσφέρετε στους ασθενείς με ΧΝΝ σταδίου 5 , τις οικογένειες και τους ανθρώπους που τους φροντίζουν,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πληροφορίες για τη ΧΝΝ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NICE clinical guideline, 2008)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4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Σύσταση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1.1.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2</a:t>
            </a:r>
          </a:p>
          <a:p>
            <a:r>
              <a:rPr lang="el-GR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Προσφέρετε στους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ασθενείς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τις </a:t>
            </a:r>
            <a:r>
              <a:rPr lang="el-GR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οικογένειες και τους ανθρώπους που τους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φροντίζουν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προφορικά και γραπτά, πληροφόρηση για την μεταμόσχευση νεφρού, την εξωνεφρική κάθαρση και την συντηρητική θεραπεία,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ώστε να είναι σε θέση να λάβουν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τεκμηριωμένη απόφαση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σχετικά με τη θεραπευτική μέθοδο που θα ακολουθήσουν</a:t>
            </a:r>
            <a:endParaRPr lang="el-GR" sz="24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endParaRPr lang="el-GR" sz="24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30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547" y="0"/>
            <a:ext cx="8784976" cy="6724918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3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Σύσταση </a:t>
            </a:r>
            <a:r>
              <a:rPr lang="el-GR" sz="23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1.1.3</a:t>
            </a:r>
          </a:p>
          <a:p>
            <a:r>
              <a:rPr lang="el-GR" sz="23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Προκειμένου να βοηθήσετε τους ασθενείς να λάβουν </a:t>
            </a:r>
            <a:r>
              <a:rPr lang="el-GR" sz="23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τεκμηριωμένες αποφάσεις</a:t>
            </a:r>
            <a:r>
              <a:rPr lang="el-GR" sz="23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προσφέρετε </a:t>
            </a:r>
            <a:r>
              <a:rPr lang="el-GR" sz="23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εξισορροπημένες</a:t>
            </a:r>
            <a:r>
              <a:rPr lang="en-US" sz="23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3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ακριβείς πληροφορίες</a:t>
            </a:r>
            <a:r>
              <a:rPr lang="el-GR" sz="23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3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για όλες τις μορφές εξωνεφρικής κάθαρσης</a:t>
            </a:r>
            <a:r>
              <a:rPr lang="el-GR" sz="23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Οι πληροφορίες πρέπει </a:t>
            </a:r>
            <a:r>
              <a:rPr lang="el-GR" sz="23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να περιλαμβάνουν</a:t>
            </a:r>
          </a:p>
          <a:p>
            <a:endParaRPr lang="el-GR" sz="23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3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Μια </a:t>
            </a:r>
            <a:r>
              <a:rPr lang="el-GR" sz="23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περιγραφή</a:t>
            </a:r>
            <a:r>
              <a:rPr lang="el-GR" sz="23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όλων των διαθέσιμων μεθόδων </a:t>
            </a:r>
            <a:r>
              <a:rPr lang="el-GR" sz="23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(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Επιβοηθούμενης Αυτοματοποιημένης Περιτοναϊκής Κάθαρσης, </a:t>
            </a:r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Ε-ΑΠΚ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Αυτοματοποιημένης Περιτοναϊκής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Κάθαρσης, </a:t>
            </a:r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ΑΠΚ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, Συνεχούς Φορητής Περιτοναϊκής Κάθαρσης, </a:t>
            </a:r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ΣΦΠΚ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, Κατ οίκον ή σε Μονάδα Αιμοκάθαρσης, </a:t>
            </a:r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ΑΜΚ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)</a:t>
            </a:r>
            <a:r>
              <a:rPr lang="el-GR" sz="23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3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που </a:t>
            </a:r>
            <a:r>
              <a:rPr lang="el-GR" sz="23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να περιλαμβάνει</a:t>
            </a:r>
            <a:r>
              <a:rPr lang="el-GR" sz="23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:</a:t>
            </a:r>
          </a:p>
          <a:p>
            <a:endParaRPr lang="el-GR" sz="23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el-GR" sz="23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Την αποτελεσματικότητα τους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l-GR" sz="23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Τους </a:t>
            </a:r>
            <a:r>
              <a:rPr lang="el-GR" sz="23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πιθανούς κινδύνους </a:t>
            </a:r>
            <a:r>
              <a:rPr lang="el-GR" sz="23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από την εφαρμογή τους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l-GR" sz="23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Τα </a:t>
            </a:r>
            <a:r>
              <a:rPr lang="el-GR" sz="23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δυνητικά προτερήματα</a:t>
            </a:r>
            <a:r>
              <a:rPr lang="el-GR" sz="23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3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τους </a:t>
            </a:r>
            <a:r>
              <a:rPr lang="el-GR" sz="23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βάσει της πρόγνωσης του ασθενούς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l-GR" sz="23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Τη </a:t>
            </a:r>
            <a:r>
              <a:rPr lang="el-GR" sz="23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δυνατότητα αλλαγής της μεθόδου </a:t>
            </a:r>
            <a:r>
              <a:rPr lang="el-GR" sz="23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τις συνέπειες της </a:t>
            </a:r>
            <a:r>
              <a:rPr lang="el-GR" sz="23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αλλαγής στον τρόπο ζωής και την πορεία της υγείας των ασθενών</a:t>
            </a:r>
          </a:p>
        </p:txBody>
      </p:sp>
    </p:spTree>
    <p:extLst>
      <p:ext uri="{BB962C8B-B14F-4D97-AF65-F5344CB8AC3E}">
        <p14:creationId xmlns:p14="http://schemas.microsoft.com/office/powerpoint/2010/main" val="325543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967" y="476672"/>
            <a:ext cx="8928992" cy="526297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4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Μια συζήτηση </a:t>
            </a:r>
            <a:r>
              <a:rPr lang="el-GR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για το </a:t>
            </a:r>
            <a:r>
              <a:rPr lang="el-GR" sz="24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κατα πόσο </a:t>
            </a:r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οι </a:t>
            </a:r>
            <a:r>
              <a:rPr lang="el-GR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συγκεκριμμένες θεραπείες ταιριάζουν με τον τρόπο ζωής των ασθενών</a:t>
            </a:r>
            <a:r>
              <a:rPr lang="el-GR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όσον αφορά</a:t>
            </a:r>
          </a:p>
          <a:p>
            <a:pPr marL="285750" indent="-285750">
              <a:buFont typeface="Arial" pitchFamily="34" charset="0"/>
              <a:buChar char="•"/>
            </a:pPr>
            <a:endParaRPr lang="el-GR" sz="24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Την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ικανότητα  των ασθενών/όσων τους φροντίζουν </a:t>
            </a:r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να διενεργούν και να ρυθμίζουν την θεραπεία μόνοι του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ς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l-GR" sz="24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Την </a:t>
            </a:r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ένταξη της μέσα στις καθημερινές τους δραστηριότητες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όπως, την </a:t>
            </a:r>
            <a:r>
              <a:rPr lang="el-GR" sz="2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εργασία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τους, το </a:t>
            </a:r>
            <a:r>
              <a:rPr lang="el-GR" sz="2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σχολείο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τα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hobbies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τους, τις </a:t>
            </a:r>
            <a:r>
              <a:rPr lang="el-GR" sz="2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οικογενειακές δραστηριότητες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τα </a:t>
            </a:r>
            <a:r>
              <a:rPr lang="el-GR" sz="2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ταξίδια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εργασίας ή διακοπών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l-GR" sz="24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Τις δυνατότητες να </a:t>
            </a:r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διατηρήσουν τις κοινωνικές τους διασυνδέσεις</a:t>
            </a:r>
          </a:p>
        </p:txBody>
      </p:sp>
    </p:spTree>
    <p:extLst>
      <p:ext uri="{BB962C8B-B14F-4D97-AF65-F5344CB8AC3E}">
        <p14:creationId xmlns:p14="http://schemas.microsoft.com/office/powerpoint/2010/main" val="386958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545" y="404663"/>
            <a:ext cx="8928992" cy="600164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Τον αντίκτυπο στην εικόνα του σώματος τους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l-GR" sz="24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Πως </a:t>
            </a:r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η προσπέλαση 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για την εξωνεφρική κάθαρση μπορεί να </a:t>
            </a:r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περιορίσει τη φυσική τους δραστηριότητα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l-GR" sz="24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Εάν πρέπει το σπίτι τους να τροποπ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οιηθεί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για να υποδεχτεί τη συγκεκριμμένη θεραπευτική επιλογή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l-GR" sz="24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Την απόσταση και τον χρόνο που θα χρειάζονται για να φτάσουν στον τόπο της θεραπείας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l-GR" sz="24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Την </a:t>
            </a:r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ευελιξία εφαρμογής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του θεραπευτικού τους </a:t>
            </a:r>
          </a:p>
          <a:p>
            <a:pPr lvl="1"/>
            <a:r>
              <a:rPr lang="el-GR" sz="2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 πρωτοκόλου</a:t>
            </a:r>
          </a:p>
          <a:p>
            <a:pPr lvl="1"/>
            <a:endParaRPr lang="el-GR" sz="24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Την όποια </a:t>
            </a:r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επιπλέον υποστήριξη ή υπηρεσίες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θα χρειαστούν </a:t>
            </a:r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από τρίτους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9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96944" cy="652486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2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Σύσταση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1.1.4</a:t>
            </a:r>
          </a:p>
          <a:p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Εξηγήστε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στους ασθενείς και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ελέγξτε αν το κατανόησαν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πως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η ΧΝΝ είναι μια πάθηση που διαρκεί εφ όρου ζωής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και πως μετά την ένταξη τους σε κάποια μέθοδο εξωνεφρικής κάθαρσης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είναι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πιθανόν να χρειαστεί να μετακινηθούν σε κάποια άλλη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ανάλογα με το αν μεταβληθούν τα κλινικά ή προσωπικά τους δεδομένα</a:t>
            </a:r>
          </a:p>
          <a:p>
            <a:endParaRPr lang="el-GR" sz="22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Σύσταση 1.1.5</a:t>
            </a:r>
            <a:endParaRPr lang="el-GR" sz="22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Όταν οι επαγγελματίες υγείας δίνουν πληροφορίες για τις μεθόδους θεραπείας πρέπει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να συζητούν και να λαμβάνουν υπ όψη,  όποια πληροφορία έλαβε ο ίδιος ο ασθενής</a:t>
            </a:r>
            <a:r>
              <a:rPr lang="el-GR" sz="2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ή το περιβάλλον του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από άλλους ασθενείς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από οικογένειες/άτομα που τους φροντίζουν, ή από άλλες πηγές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να εκτιμούν κατά πόσο αυτές επηρέασαν την λήψη της απόφασης του</a:t>
            </a:r>
          </a:p>
          <a:p>
            <a:endParaRPr lang="el-GR" sz="22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Σύσταση 1.1.6</a:t>
            </a:r>
          </a:p>
          <a:p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Οι επαγγελματίες υγείας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που κάνουν την ενημέρωση πρέπει να έχουν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ειδικές γνώσεις πάνω στη ΧΝΝ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την κατάλληλη εκπαιδευτική επιδεξιότητα </a:t>
            </a:r>
            <a:endParaRPr lang="el-GR" sz="22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69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95536" y="1124744"/>
            <a:ext cx="8496944" cy="34778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Σύσταση 1.1.7</a:t>
            </a:r>
            <a:endParaRPr lang="en-US" sz="2200" b="1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Εκπαιδευμένοι επαγγελματίες υγείας πρέπει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να είναι διαθέσιμοι να συζητήσουν την πληροφόρηση που έχει δοθεί με τον ασθενή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ή το περιβάλλον του, 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πριν αλλά και μετά την έναρξη της εξωνεφρικής κάθαρσης</a:t>
            </a:r>
          </a:p>
          <a:p>
            <a:endParaRPr lang="el-GR" sz="2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2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Σύσταση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1.1.8</a:t>
            </a:r>
            <a:endParaRPr lang="en-US" sz="22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Να προσφέρεται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και στους ασθενείς που αργούν να παρουσιαστούν και αρχίζουν επειγόντως αιμοκάθαρση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ίδια πληροφόρηση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όπως και στους ασθενείς με έγκαιρη προσέλευση.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24529"/>
            <a:ext cx="8928992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Τρίτο ερώτημα: </a:t>
            </a:r>
            <a:r>
              <a:rPr lang="el-GR" sz="28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ποια είναι η αποτελεσματικότητα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της Π.Κ. συγκριτικά με αυτήν της ΑΚ για τους ασθενείς με ΧΝΝ σταδίου 5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;</a:t>
            </a:r>
            <a:endParaRPr lang="el-GR" sz="2200" b="1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endParaRPr lang="en-US" sz="22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Από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5149 δημοσιεύσεις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320 σε πλήρες κείμενο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συγκρίνοντας την Π.Κ. με άλλες μεθόδους εξωνεφρικής κάθαρσης), </a:t>
            </a:r>
          </a:p>
          <a:p>
            <a:r>
              <a:rPr lang="el-GR" sz="21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μόνο μια τυχαιοποιημένη-ελεγχόμενη μελέτη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Korevaar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JC,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Feith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GW, Dekker FW et al. (2003) Effect of starting with hemodialysis compared with peritoneal dialysis in patients new on dialysis treatment: a randomized controlled trial. Kidney International 64: 2222–8 </a:t>
            </a:r>
            <a:r>
              <a:rPr lang="el-GR" sz="1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]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πληρούσε τα κριτήρια που είχαν τεθεί και είχε το θέμα του ερωτήματος 3 ήταν δε, </a:t>
            </a:r>
          </a:p>
          <a:p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μοναδική πρωτότυπη εργασία που είχε περιληφθεί σε ένα </a:t>
            </a: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Cochrane systematic review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με το ίδιο θέμα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Vale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L, Cody J, Wallace S et al. (2004) Continuous ambulatory peritoneal dialysis (CAPD) versus hospital or home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haemodialysis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for end-stage renal disease in adults. [Update of Cochrane Database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Syst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Rev. 2003;(1):CD003963; PMID: 12535493]. Cochrane Database of Systematic Reviews: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CD003963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]</a:t>
            </a:r>
            <a:r>
              <a:rPr lang="el-GR" sz="1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endParaRPr lang="el-GR" sz="14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Εξ αιτίας της έλλειψης τυχαιοποιημένων-ελεγχόμενων μελετών,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επιτροπή περιέλαβε στις υπό αξιολόγηση δημοσιεύσεις, αυτές των </a:t>
            </a:r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nationa</a:t>
            </a:r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l</a:t>
            </a:r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renal registries</a:t>
            </a: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[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42 δημοσιεύσεις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που πληρούσαν συγκεκριμμένα κριτήρια]</a:t>
            </a:r>
          </a:p>
        </p:txBody>
      </p:sp>
    </p:spTree>
    <p:extLst>
      <p:ext uri="{BB962C8B-B14F-4D97-AF65-F5344CB8AC3E}">
        <p14:creationId xmlns:p14="http://schemas.microsoft.com/office/powerpoint/2010/main" val="301576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892899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Σύνοψη των στοιχείων από τις μελέτες</a:t>
            </a:r>
          </a:p>
          <a:p>
            <a:endParaRPr lang="el-GR" sz="10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Ποιότητα ζωής σχετιζόμενη με την υγεία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Δεν υπάρχουν ασφαλή στοιχεία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μοναδική ελεγχόμενη-τυχαιοποιημένη μελέτη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δεν έδειξε διαφορά μεταξύ Π.Κ. </a:t>
            </a:r>
            <a:r>
              <a:rPr lang="el-GR" sz="21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αι ΑΚ.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Μια δημοσίευση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από </a:t>
            </a:r>
            <a:r>
              <a:rPr lang="en-US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registries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έδειξε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υπεροχή της ποιότητας ζωής σε ενήλικες υπό ΣΦΠΚ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συγκριτικά με τους ασθενείς υπό ΑΚ</a:t>
            </a:r>
          </a:p>
          <a:p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Lim YN, Lim TO, Lee DG et al. (2008) A report of the Malaysian dialysis registry of the National Renal Registry, Malaysia. Medical Journal of Malaysia 63 (Suppl. C): S5–8 </a:t>
            </a:r>
            <a:endParaRPr lang="el-GR" sz="16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endParaRPr lang="el-GR" sz="21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Συμμετοχή (</a:t>
            </a:r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involvement)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ικανοποίηση του ασθενούς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Δεν βρέθηκαν έγκυρα στοιχεία</a:t>
            </a:r>
          </a:p>
          <a:p>
            <a:endParaRPr lang="el-GR" sz="21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Θνησιμότητα (ι)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Πολύ χαμηλής ποιότητας στοιχεία δείχνουν μια </a:t>
            </a:r>
            <a:r>
              <a:rPr lang="el-GR" sz="21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«τάση μη-διαφοράς»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el-GR" sz="21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όσον αφορά τη μακροχρόνια θνησιμότητα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μεταξύ Π.Κ. αι ΑΚ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Όπου επισημάνθηκαν </a:t>
            </a:r>
            <a:r>
              <a:rPr lang="el-GR" sz="21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διαφορές στη θνησιμότητα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– και πάντα στη βραχυχρόνια – υπήρχαν </a:t>
            </a:r>
            <a:r>
              <a:rPr lang="el-GR" sz="21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σημαντικές διαφορές στα χαρακτηριστικά των ασθενών </a:t>
            </a:r>
            <a:endParaRPr lang="el-GR" sz="21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03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60648"/>
            <a:ext cx="8712968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Θνησιμότητα (</a:t>
            </a:r>
            <a:r>
              <a:rPr lang="el-GR" sz="2100" b="1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ιι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)</a:t>
            </a:r>
          </a:p>
          <a:p>
            <a:endParaRPr lang="el-GR" sz="12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Η επιβίωση των </a:t>
            </a:r>
            <a:r>
              <a:rPr lang="el-GR" sz="21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νεότερων των 55 ετών, χωρίς σακχαρώδη διαβήτη ή σοβαρή συν-νοσηρότητα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(όπως η συμφορητική καρδιακή ανεπάρκεια)  </a:t>
            </a:r>
            <a:r>
              <a:rPr lang="el-GR" sz="21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ασθενών υπό Π. Κ. </a:t>
            </a:r>
            <a:r>
              <a:rPr lang="el-GR" sz="21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έτεινε να </a:t>
            </a:r>
            <a:r>
              <a:rPr lang="el-GR" sz="21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είναι καλύτερη από αυτή των ίδιων ασθενών σε ΑΚ</a:t>
            </a:r>
            <a:r>
              <a:rPr lang="el-GR" sz="21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(χαμηλής ποιότητας στοιχεία από 7 δημοσιεύσεις)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εγκυστωμένη σκληρυντική περιτονίτιδα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είναι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πολύ σπάνια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αλλά η επίπτωση της αυξήθηκε τα τελευταία χρόνια</a:t>
            </a:r>
          </a:p>
          <a:p>
            <a:pPr marL="342900" indent="-342900">
              <a:buFont typeface="Arial" pitchFamily="34" charset="0"/>
              <a:buChar char="•"/>
            </a:pPr>
            <a:endParaRPr lang="el-GR" sz="21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Διατήρηση της υπολειπόμενης νεφρικής λειτουρ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γίας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Δεν βρέθηκαν τεκτμηριωμένα στοιχεία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για το θέμα αυτό</a:t>
            </a:r>
          </a:p>
          <a:p>
            <a:endParaRPr lang="el-GR" sz="21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Αποτυχία τεχνικής-μεταφορά σε άλλη μέθοδο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Πολύ χαμηλής ποιότητας στοιχεία από 1 ελεγχόμενη-τυχαιοποιημένη μελέτη και 20 </a:t>
            </a:r>
            <a:r>
              <a:rPr lang="en-US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national registries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δείχνουν ότι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το ποσοστό αποτυχίας της τεχνικής-μεταφοράς σε άλλη μέθοδο δεν διαφέρει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σημαντικά μεταξύ Π.Κ. και ΑΚ</a:t>
            </a:r>
            <a:endParaRPr lang="el-GR" sz="21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93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NICE: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National  Institute for Health and Clinical Excellence</a:t>
            </a:r>
            <a:endParaRPr lang="el-GR" sz="36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924944"/>
            <a:ext cx="799288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Peritoneal dialysis</a:t>
            </a:r>
          </a:p>
          <a:p>
            <a:endParaRPr lang="en-US" sz="28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Peritoneal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dialysis in the treatment of stage 5 chronic kidney disease</a:t>
            </a: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July 2011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endParaRPr lang="el-GR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3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51520" y="116632"/>
            <a:ext cx="8712968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Νοσοκομειακή νοσηλεία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Πολύ χαμηλής ποιότητας στοιχεία (από 6 </a:t>
            </a:r>
            <a:r>
              <a:rPr lang="en-US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national registries) </a:t>
            </a:r>
            <a:r>
              <a:rPr lang="el-GR" sz="21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δεν δείχνουν σημαντική διαφορά όσον αφορά τον αριθμό των εισαγωγών στο νοσοκομείο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μεταξύ ασθενών υπό Π.Κ. και αυτών υπό ΑΚ. Διαφορά παρατηρείται στις αιτίες εισαγωγής</a:t>
            </a:r>
          </a:p>
          <a:p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Παρενέργειες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Πολύ χαμηλής ποιότητας στοιχεία (από 18 </a:t>
            </a:r>
            <a:r>
              <a:rPr lang="en-US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national registries) </a:t>
            </a:r>
            <a:r>
              <a:rPr lang="el-GR" sz="21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δεν δείχνουν σημαντική διαφορά όσον αφορά τα ποσοστά των παρενεργειών που προκαλούνται από την εφαρμογή της μεθόδου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μεταξύ ασθενών υπό Π.Κ. και αυτών υπό ΑΚ. Διαφορά παρατηρείται στο είδος των παρενεργειών.</a:t>
            </a:r>
          </a:p>
          <a:p>
            <a:endParaRPr lang="el-GR" sz="21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Επάρκεια κάθαρσης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Σπάνια αναφέρεται και πιο συχνά για ασθενείς υπό ΑΚ. Τα διαθέσιμα στοιχεία (πολύ χαμηλής ποιότητας από 6 </a:t>
            </a:r>
            <a:r>
              <a:rPr lang="en-US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national registries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) </a:t>
            </a:r>
            <a:r>
              <a:rPr lang="el-GR" sz="21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δεν δείχνουν καθαρή διαφορά όσον αφορά την επάρκεια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μεταξύ Π.Κ. και ΑΚ.</a:t>
            </a:r>
          </a:p>
          <a:p>
            <a:pPr marL="342900" indent="-342900">
              <a:buFont typeface="Arial" pitchFamily="34" charset="0"/>
              <a:buChar char="•"/>
            </a:pPr>
            <a:endParaRPr lang="el-GR" sz="14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342900" indent="-342900"/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Στάση (</a:t>
            </a:r>
            <a:r>
              <a:rPr lang="en-US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attitude)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προσωπικού και επιδεξιότητα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1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Δεν βρέθηκαν σημαντικές διαφορές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όσον αφορά τις δυο μεθόδους</a:t>
            </a:r>
            <a:endParaRPr lang="el-GR" sz="21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251520" y="1700808"/>
            <a:ext cx="87129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Κατάσταση θρέψης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Χαμηλής ποιότητας στοιχεία (από 1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national registry)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δεν έδειξαν στατιστικά σημαντική διαφορά για τα μέσα επίπεδα φωσφόρου στον ορό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μεταξύ ασθενών σε Π.Κ. και ΑΚ</a:t>
            </a:r>
          </a:p>
          <a:p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Αναιμία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Πολύ χαμηλής ποιότητας στοιχεία (από 3 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national registries)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δείχνουν ότι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κατανάλωση </a:t>
            </a:r>
            <a:r>
              <a:rPr lang="el-GR" sz="2200" b="1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ερυθροποιητίνης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τείνει να είναι μεγαλύτερη στους ασθενείς που υποβάλλονται σε αιμοκάθαρση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endParaRPr lang="el-GR" sz="22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539552" y="548680"/>
            <a:ext cx="828092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Οικονομικό κόστος</a:t>
            </a:r>
          </a:p>
          <a:p>
            <a:endParaRPr lang="el-GR" sz="22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Από 5 σχετικές εργασίες που επισημάνθηκαν </a:t>
            </a:r>
            <a:r>
              <a:rPr lang="el-GR" sz="2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η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1 έδειξε μικρότερο κόστος για την ΑΚ ενώ, οι υπόλοιπες 4 το αντίθετο</a:t>
            </a:r>
          </a:p>
          <a:p>
            <a:endParaRPr lang="el-GR" sz="22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Έγινε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οικονομική μελέτη </a:t>
            </a:r>
            <a:r>
              <a:rPr lang="el-GR" sz="2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για να εκτιμηθεί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το κόστος των δυο μεθόδων συγκριτικά με την αποτελεσματικότητα</a:t>
            </a:r>
            <a:r>
              <a:rPr lang="el-GR" sz="2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τους</a:t>
            </a:r>
          </a:p>
          <a:p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Διερευνήθηκε το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κόστος / αποτελεσματικότητα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στην υποθετική περίπτωση που οι ασθενείς με ΧΝΝ σταδίου 5 ενταχθούν σε Π.Κ.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 προοδευτικά αυξανόμενα ποσοστά (π.χ. 30%, 40%, 50%, 70% κ.λπ.)</a:t>
            </a:r>
            <a:endParaRPr lang="el-GR" sz="2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504950"/>
            <a:ext cx="8067675" cy="38481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Rounded Rectangle 2"/>
          <p:cNvSpPr/>
          <p:nvPr/>
        </p:nvSpPr>
        <p:spPr>
          <a:xfrm>
            <a:off x="3995936" y="1988840"/>
            <a:ext cx="1152128" cy="720080"/>
          </a:xfrm>
          <a:prstGeom prst="roundRect">
            <a:avLst/>
          </a:prstGeom>
          <a:solidFill>
            <a:schemeClr val="accent1">
              <a:tint val="100000"/>
              <a:alpha val="31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Rounded Rectangle 4"/>
          <p:cNvSpPr/>
          <p:nvPr/>
        </p:nvSpPr>
        <p:spPr>
          <a:xfrm>
            <a:off x="4109007" y="3284984"/>
            <a:ext cx="1039057" cy="576064"/>
          </a:xfrm>
          <a:prstGeom prst="roundRect">
            <a:avLst/>
          </a:prstGeom>
          <a:solidFill>
            <a:schemeClr val="accent1">
              <a:tint val="100000"/>
              <a:alpha val="31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ounded Rectangle 5"/>
          <p:cNvSpPr/>
          <p:nvPr/>
        </p:nvSpPr>
        <p:spPr>
          <a:xfrm>
            <a:off x="5292080" y="1988840"/>
            <a:ext cx="1013028" cy="720080"/>
          </a:xfrm>
          <a:prstGeom prst="roundRect">
            <a:avLst/>
          </a:prstGeom>
          <a:solidFill>
            <a:schemeClr val="accent3">
              <a:lumMod val="60000"/>
              <a:lumOff val="40000"/>
              <a:alpha val="31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ounded Rectangle 6"/>
          <p:cNvSpPr/>
          <p:nvPr/>
        </p:nvSpPr>
        <p:spPr>
          <a:xfrm>
            <a:off x="5292080" y="3284984"/>
            <a:ext cx="1013028" cy="576064"/>
          </a:xfrm>
          <a:prstGeom prst="roundRect">
            <a:avLst/>
          </a:prstGeom>
          <a:solidFill>
            <a:schemeClr val="accent3">
              <a:lumMod val="60000"/>
              <a:lumOff val="40000"/>
              <a:alpha val="31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ounded Rectangle 7"/>
          <p:cNvSpPr/>
          <p:nvPr/>
        </p:nvSpPr>
        <p:spPr>
          <a:xfrm>
            <a:off x="6381328" y="1988840"/>
            <a:ext cx="1013028" cy="720080"/>
          </a:xfrm>
          <a:prstGeom prst="roundRect">
            <a:avLst/>
          </a:prstGeom>
          <a:solidFill>
            <a:srgbClr val="00B050">
              <a:alpha val="31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ounded Rectangle 8"/>
          <p:cNvSpPr/>
          <p:nvPr/>
        </p:nvSpPr>
        <p:spPr>
          <a:xfrm>
            <a:off x="6519324" y="3284984"/>
            <a:ext cx="875031" cy="504056"/>
          </a:xfrm>
          <a:prstGeom prst="roundRect">
            <a:avLst/>
          </a:prstGeom>
          <a:solidFill>
            <a:srgbClr val="00B050">
              <a:alpha val="31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Rounded Rectangle 9"/>
          <p:cNvSpPr/>
          <p:nvPr/>
        </p:nvSpPr>
        <p:spPr>
          <a:xfrm>
            <a:off x="7399617" y="1988840"/>
            <a:ext cx="1013028" cy="720080"/>
          </a:xfrm>
          <a:prstGeom prst="roundRect">
            <a:avLst/>
          </a:prstGeom>
          <a:solidFill>
            <a:srgbClr val="92D050">
              <a:alpha val="31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ounded Rectangle 10"/>
          <p:cNvSpPr/>
          <p:nvPr/>
        </p:nvSpPr>
        <p:spPr>
          <a:xfrm>
            <a:off x="7560762" y="3284984"/>
            <a:ext cx="851883" cy="504056"/>
          </a:xfrm>
          <a:prstGeom prst="roundRect">
            <a:avLst/>
          </a:prstGeom>
          <a:solidFill>
            <a:srgbClr val="92D050">
              <a:alpha val="31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Rounded Rectangle 11"/>
          <p:cNvSpPr/>
          <p:nvPr/>
        </p:nvSpPr>
        <p:spPr>
          <a:xfrm>
            <a:off x="2856098" y="1988840"/>
            <a:ext cx="1152128" cy="720080"/>
          </a:xfrm>
          <a:prstGeom prst="roundRect">
            <a:avLst/>
          </a:prstGeom>
          <a:solidFill>
            <a:srgbClr val="FFFF00">
              <a:alpha val="31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ounded Rectangle 12"/>
          <p:cNvSpPr/>
          <p:nvPr/>
        </p:nvSpPr>
        <p:spPr>
          <a:xfrm>
            <a:off x="2956879" y="3284984"/>
            <a:ext cx="1039057" cy="504056"/>
          </a:xfrm>
          <a:prstGeom prst="roundRect">
            <a:avLst/>
          </a:prstGeom>
          <a:solidFill>
            <a:srgbClr val="FFFF00">
              <a:alpha val="31000"/>
            </a:srgb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779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7172325" cy="42957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2 - TextBox"/>
          <p:cNvSpPr txBox="1"/>
          <p:nvPr/>
        </p:nvSpPr>
        <p:spPr>
          <a:xfrm>
            <a:off x="395536" y="116632"/>
            <a:ext cx="8496944" cy="110799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200" dirty="0" smtClean="0">
                <a:latin typeface="Comic Sans MS" pitchFamily="66" charset="0"/>
              </a:rPr>
              <a:t>Κόστος / αποτελεσματικότητα στην υποθετική περίπτωση που οι ασθενείς με ΧΝΝ σταδίου 5 εντάσσονται σε Π.Κ. σε ποσοστό 70%</a:t>
            </a:r>
          </a:p>
          <a:p>
            <a:pPr algn="ctr"/>
            <a:r>
              <a:rPr lang="en-US" sz="2200" dirty="0" smtClean="0">
                <a:solidFill>
                  <a:srgbClr val="00B0F0"/>
                </a:solidFill>
                <a:latin typeface="Comic Sans MS" pitchFamily="66" charset="0"/>
              </a:rPr>
              <a:t>QUALY: quality adjusted life-year </a:t>
            </a:r>
            <a:endParaRPr lang="el-GR" sz="22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1547664" y="3789040"/>
            <a:ext cx="6480720" cy="0"/>
          </a:xfrm>
          <a:prstGeom prst="line">
            <a:avLst/>
          </a:prstGeom>
          <a:ln w="28575">
            <a:solidFill>
              <a:srgbClr val="0C6E1C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Στρογγυλεμένο ορθογώνιο"/>
          <p:cNvSpPr/>
          <p:nvPr/>
        </p:nvSpPr>
        <p:spPr>
          <a:xfrm>
            <a:off x="3203848" y="3861048"/>
            <a:ext cx="3240360" cy="1224136"/>
          </a:xfrm>
          <a:prstGeom prst="roundRect">
            <a:avLst/>
          </a:prstGeom>
          <a:noFill/>
          <a:ln w="28575"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Στρογγυλεμένο ορθογώνιο"/>
          <p:cNvSpPr/>
          <p:nvPr/>
        </p:nvSpPr>
        <p:spPr>
          <a:xfrm>
            <a:off x="4788024" y="3717032"/>
            <a:ext cx="1728192" cy="1296144"/>
          </a:xfrm>
          <a:prstGeom prst="roundRect">
            <a:avLst/>
          </a:prstGeom>
          <a:noFill/>
          <a:ln w="76200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0" name="9 - Ευθύγραμμο βέλος σύνδεσης"/>
          <p:cNvCxnSpPr/>
          <p:nvPr/>
        </p:nvCxnSpPr>
        <p:spPr>
          <a:xfrm>
            <a:off x="2123728" y="4077072"/>
            <a:ext cx="0" cy="576064"/>
          </a:xfrm>
          <a:prstGeom prst="straightConnector1">
            <a:avLst/>
          </a:prstGeom>
          <a:ln w="28575">
            <a:solidFill>
              <a:srgbClr val="0C6E1C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Στρογγυλεμένο ορθογώνιο"/>
          <p:cNvSpPr/>
          <p:nvPr/>
        </p:nvSpPr>
        <p:spPr>
          <a:xfrm>
            <a:off x="3779912" y="5373216"/>
            <a:ext cx="1800200" cy="288032"/>
          </a:xfrm>
          <a:prstGeom prst="roundRect">
            <a:avLst/>
          </a:prstGeom>
          <a:noFill/>
          <a:ln w="28575"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850" y="-5417"/>
            <a:ext cx="856895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Οι απαντήσεις που προκύπτουν στο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τρίτο ερώτημα και ελήφθησαν υπόψη στην διατύπωση των συστάσεων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συνοψίζονται ως εξής:</a:t>
            </a:r>
          </a:p>
          <a:p>
            <a:endParaRPr lang="el-GR" sz="22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Δεν βρέθηκαν σημαντικές διαφορές </a:t>
            </a:r>
            <a:r>
              <a:rPr lang="el-GR" sz="2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μεταξύ Π.Κ. και ΑΚ όσον αφορά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κρίσιμα καταληκτικά σημεία </a:t>
            </a:r>
            <a:r>
              <a:rPr lang="el-GR" sz="2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των δημοσιεύσεων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Ως εκ τούτου οι συστάσεις διατυπώθηκαν με το πνεύμα ότι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οι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ασθενείς μπορούν να διαλέξουν όποια από τις δυο μεθόδους τους ταιριάζει.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Παρ όλα αυτά, ορισμένοι παράγοντες που σχετίζονται με τους ασθενείς (π. χ. η έλλειψη σοβαρής συν-νοσηρότητας) σχετίστηκαν με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βραχυχρόνιο κέρδος όσον αφορά την επιβίωση</a:t>
            </a:r>
            <a:r>
              <a:rPr lang="el-GR" sz="22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για την Π.Κ.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Έτσι, οι τελικές συστάσεις </a:t>
            </a:r>
            <a:r>
              <a:rPr lang="el-GR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περιέλαβαν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ομάδες των ασθενών για τις οποίες η Π.Κ. μπορεί να θεωρηθεί προτιμητέα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Όσον αφορά την διατήρηση της υπολειπόμενης νεφρικής λειτουργίας στη Π.Κ.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ν και δεν υπήρχαν στοιχεία στη βιβλιογραφία,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η επικρατούσα κλινική άποψη ότι διατηρείται πολύ καλύτερα στη Π.Κ</a:t>
            </a:r>
            <a:r>
              <a:rPr lang="el-GR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.,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οδήγησε στη διατύπωση σύστασης για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αρχική ένταξη στη μέθοδο όσων ασθενών έχουν υπολειπόμενη διούρηση</a:t>
            </a:r>
            <a:r>
              <a:rPr lang="el-GR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2227" y="1124744"/>
            <a:ext cx="85689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2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Όσον αφορά την οικονομική μελέτη, η Επιτροπή σημείωσε ότι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αυξάνοντας σημαντικά τους ασθενείς που υποβάλλονται σε Π.Κ. </a:t>
            </a:r>
            <a:r>
              <a:rPr lang="el-GR" sz="22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θ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α μειώσει το κόστος του Εθνικού Συστήματος Υγείας για τους ασθενείς με ΧΝΝ σταδίου 5</a:t>
            </a:r>
            <a:r>
              <a:rPr lang="el-GR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θα προκαλέσει μια πιθανή μικρή βελτίωση της ποιότητας ζωής που σχετίζεται με την υγεία</a:t>
            </a:r>
          </a:p>
          <a:p>
            <a:endParaRPr lang="el-GR" sz="22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Σημειωτέον ότι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μείωση του κόστους θα είναι μεγαλύτερη για την ΣΦΠΚ παρά για την ΑΠΚ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χωρίς όμως παράλληλο κέρδος όσον αφορά στην κλινική αποτελεσματικότητα της μεθόδου και την ποιότητα ζωής των ασθενών  </a:t>
            </a:r>
          </a:p>
        </p:txBody>
      </p:sp>
    </p:spTree>
    <p:extLst>
      <p:ext uri="{BB962C8B-B14F-4D97-AF65-F5344CB8AC3E}">
        <p14:creationId xmlns:p14="http://schemas.microsoft.com/office/powerpoint/2010/main" val="70120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9" y="260648"/>
            <a:ext cx="8136904" cy="76944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Βάσει των παραπάνω διαπιστώσεων διατυπώθηκαν οι ακόλουθες συστάσεις:</a:t>
            </a:r>
            <a:endParaRPr lang="el-GR" sz="2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981" y="1388277"/>
            <a:ext cx="8316492" cy="526297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Σύσταση 1.1.9</a:t>
            </a:r>
          </a:p>
          <a:p>
            <a:r>
              <a:rPr lang="el-GR" sz="2400" dirty="0" smtClean="0">
                <a:solidFill>
                  <a:srgbClr val="290B09"/>
                </a:solidFill>
                <a:latin typeface="Comic Sans MS" pitchFamily="66" charset="0"/>
              </a:rPr>
              <a:t>Προσφέρετε σε όλους τους ασθενείς με ΧΝΝ σταδίου 5 την επιλογή </a:t>
            </a:r>
            <a:r>
              <a:rPr lang="el-GR" sz="2400" b="1" dirty="0" smtClean="0">
                <a:solidFill>
                  <a:srgbClr val="290B09"/>
                </a:solidFill>
                <a:latin typeface="Comic Sans MS" pitchFamily="66" charset="0"/>
              </a:rPr>
              <a:t>της Π.Κ. και της ΑΚ </a:t>
            </a:r>
            <a:r>
              <a:rPr lang="el-GR" sz="2400" dirty="0" smtClean="0">
                <a:solidFill>
                  <a:srgbClr val="290B09"/>
                </a:solidFill>
                <a:latin typeface="Comic Sans MS" pitchFamily="66" charset="0"/>
              </a:rPr>
              <a:t>αλλά </a:t>
            </a:r>
            <a:r>
              <a:rPr lang="el-GR" sz="2400" b="1" dirty="0" smtClean="0">
                <a:solidFill>
                  <a:srgbClr val="290B09"/>
                </a:solidFill>
                <a:latin typeface="Comic Sans MS" pitchFamily="66" charset="0"/>
              </a:rPr>
              <a:t>θεωρήσετε την Π.Κ. ως επιλογή εκλογής σε</a:t>
            </a:r>
            <a:r>
              <a:rPr lang="el-GR" sz="2400" dirty="0" smtClean="0">
                <a:solidFill>
                  <a:srgbClr val="290B09"/>
                </a:solidFill>
                <a:latin typeface="Comic Sans MS" pitchFamily="66" charset="0"/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>
                <a:solidFill>
                  <a:srgbClr val="290B09"/>
                </a:solidFill>
                <a:latin typeface="Comic Sans MS" pitchFamily="66" charset="0"/>
              </a:rPr>
              <a:t>Παιδιά 2 ετών ή μικρότερα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Ασθενείς με υπολειπόμενη νεφρική λειτουργία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400" b="1" dirty="0" smtClean="0">
                <a:solidFill>
                  <a:srgbClr val="FF0000"/>
                </a:solidFill>
                <a:latin typeface="Comic Sans MS" pitchFamily="66" charset="0"/>
              </a:rPr>
              <a:t>Ενήλικες χωρίς σημαντική συν-νοσηρότητα</a:t>
            </a:r>
          </a:p>
          <a:p>
            <a:pPr marL="285750" indent="-285750">
              <a:buFont typeface="Arial" pitchFamily="34" charset="0"/>
              <a:buChar char="•"/>
            </a:pPr>
            <a:endParaRPr lang="el-GR" sz="2400" dirty="0">
              <a:solidFill>
                <a:srgbClr val="290B09"/>
              </a:solidFill>
              <a:latin typeface="Comic Sans MS" pitchFamily="66" charset="0"/>
            </a:endParaRPr>
          </a:p>
          <a:p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Σύσταση 1.1.10</a:t>
            </a:r>
          </a:p>
          <a:p>
            <a:r>
              <a:rPr lang="el-GR" sz="2400" dirty="0" smtClean="0">
                <a:solidFill>
                  <a:srgbClr val="290B09"/>
                </a:solidFill>
                <a:latin typeface="Comic Sans MS" pitchFamily="66" charset="0"/>
              </a:rPr>
              <a:t>Όταν οι επαγγελματίες υγείας συζητούν για την επιλογή της μεθόδου εξωνεφρικής κάθαρσης,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πρέπει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να λαμβάνουν υπόψη τις προτεραιότητες των ασθενών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που δεν συμπίπτουν αναγκαστικά με τις κλινικές προτεραιότητες που τους αφορούν</a:t>
            </a:r>
            <a:endParaRPr lang="el-GR" sz="24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79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0772"/>
            <a:ext cx="892899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Τέταρτο ερώτημα: ποια είναι η αποτελεσματικότητα των διάφορων τεχνικών Π.Κ. για τους ασθενείς με ΧΝΝ σταδίου 5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;</a:t>
            </a:r>
            <a:endParaRPr lang="el-GR" sz="2200" b="1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1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Ο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ι πρωτότυπες μελέτες που πληρούσαν τα κριτήρια που είχαν τεθεί ήταν μόνο 3 και γι αυτό ελήφθησαν υπόψη και 53 δημοσιεύσεις από </a:t>
            </a:r>
            <a:r>
              <a:rPr lang="en-US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national registries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endParaRPr lang="el-GR" sz="10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1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Ποιότητα ζωής σχετιζόμενη με την υγεία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Χαμηλής ποιότητας στοιχεία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δεν δείχνουν διαφορά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στην σχετιζόμενη με την υγεία ποιότητα ζωής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μεταξύ ενηλίκων σε ΣΦΠΚ και ΑΠΚ</a:t>
            </a:r>
          </a:p>
          <a:p>
            <a:pPr marL="342900" indent="-342900">
              <a:buFont typeface="Arial" pitchFamily="34" charset="0"/>
              <a:buChar char="•"/>
            </a:pPr>
            <a:endParaRPr lang="el-GR" sz="21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1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Συμμετοχή (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involvement) </a:t>
            </a:r>
            <a:r>
              <a:rPr lang="el-GR" sz="21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ικανοποίηση του ασθενούς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Πολύ χαμηλής ποιότητας στοιχεία δείχνουν ότι </a:t>
            </a:r>
            <a:r>
              <a:rPr lang="el-GR" sz="21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ενήλικες σε ΑΠΚ ανέφεραν ότι διαθέτουν περισσότερο χρόνο για εργασία, οικογενειακές και κοινωνικές δραστηριότητες</a:t>
            </a:r>
            <a:r>
              <a:rPr lang="el-GR" sz="21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1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απ ότι ασθενείς σε ΣΦΠΚ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Παρατηρήθηκε επίσης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μια τάση για λιγότερη σωματική/συναισθηματική ενόχληση κατά την διαδικασία εφαρμογής της μεθόδου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αλλά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περισσότερα προβλήματα ύπνου σε ΑΠΚ συγκριτικά με ΣΦΠΚ</a:t>
            </a:r>
            <a:endParaRPr lang="el-GR" sz="22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53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Θνησιμότητα</a:t>
            </a:r>
            <a:r>
              <a:rPr lang="el-GR" sz="21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Χαμηλής </a:t>
            </a:r>
            <a:r>
              <a:rPr lang="el-GR" sz="21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ποιότητας στοιχεία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δείχνουν </a:t>
            </a:r>
            <a:r>
              <a:rPr lang="el-GR" sz="21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«τάση μη-διαφοράς»  </a:t>
            </a:r>
            <a:r>
              <a:rPr lang="el-GR" sz="21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όσον αφορά τη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θνησιμότητα </a:t>
            </a:r>
            <a:r>
              <a:rPr lang="el-GR" sz="21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μεταξύ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ΑΠΚ </a:t>
            </a:r>
            <a:r>
              <a:rPr lang="el-GR" sz="21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αι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ΣΦΠΚ</a:t>
            </a:r>
            <a:endParaRPr lang="el-GR" sz="21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1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Νεότεροι ασθενείς χωρίς διαβήτη </a:t>
            </a:r>
            <a:r>
              <a:rPr lang="el-GR" sz="21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είχαν </a:t>
            </a:r>
            <a:r>
              <a:rPr lang="el-GR" sz="21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καλύτερη επιβίωση</a:t>
            </a:r>
            <a:r>
              <a:rPr lang="el-GR" sz="21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, ανεξάρτητα μεθόδου (ΑΠΚ ή ΣΦΠΚ)</a:t>
            </a:r>
            <a:endParaRPr lang="el-GR" sz="2100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Αντίθετα,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ασθενείς &gt; 75 ετών σε υποβοηθούμενη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(από οικογένεια ή νοσηλεύτές) Π.Κ. είχαν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υψηλότερη θνησιμότητα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Το αντίθετο ίσχυσε για το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ποσοστό εμφάνισης περιτονίτιδας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: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ασθενείς σε υποβοηθούμενη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Π.Κ. </a:t>
            </a:r>
            <a:r>
              <a:rPr lang="el-GR" sz="21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αρουσίασαν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λιγότερες περιτονίτιδες</a:t>
            </a:r>
          </a:p>
          <a:p>
            <a:pPr marL="285750" indent="-285750">
              <a:buFont typeface="Arial" pitchFamily="34" charset="0"/>
              <a:buChar char="•"/>
            </a:pPr>
            <a:endParaRPr lang="el-GR" sz="21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Διατήρηση της υπολειπόμενης νεφρικής λειτουρ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γίας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1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Πολύ χαμηλής ποιότητας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στοιχεία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δεν έδειξαν διαφορά μεταξύ ΑΠΚ και ΣΦΠΚ</a:t>
            </a:r>
            <a:endParaRPr lang="el-GR" sz="21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endParaRPr lang="el-GR" sz="21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Αποτυχία τεχνικής-μεταφορά σε άλλη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μέθοδο (ι)</a:t>
            </a:r>
            <a:endParaRPr lang="el-GR" sz="22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1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Πολύ χαμηλής ποιότητας στοιχεία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(από 3 ελεγχόμενες-τυχαιοποιημένες μελέτες </a:t>
            </a:r>
            <a:r>
              <a:rPr lang="el-GR" sz="21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7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national </a:t>
            </a:r>
            <a:r>
              <a:rPr lang="en-US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registries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)</a:t>
            </a:r>
            <a:r>
              <a:rPr lang="en-US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1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δείχνουν ότι </a:t>
            </a:r>
            <a:r>
              <a:rPr lang="el-GR" sz="21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το ποσοστό αποτυχίας της τεχνικής-μεταφοράς σε άλλη μέθοδο δεν διαφέρει </a:t>
            </a:r>
            <a:r>
              <a:rPr lang="el-GR" sz="21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σημαντικά μεταξύ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ΑΠΚ </a:t>
            </a:r>
            <a:r>
              <a:rPr lang="el-GR" sz="21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ΣΦΠΚ 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endParaRPr lang="el-GR" sz="21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47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85698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Πως εκπονήθηκαν οι κλινικές οδηγίες</a:t>
            </a:r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σχετικά με τη θέση της Περιτοναϊκής Κάθαρσης (Π.Κ.) στη θεραπεία της Χρόνιας Νεφρικής Νόσου (ΧΝΝ) τελικού σταδίου </a:t>
            </a:r>
          </a:p>
          <a:p>
            <a:endParaRPr lang="el-GR" sz="20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αξιολόγηση των αποτελεσμάτων των δημοσιεύσεων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που μελετήθηκαν έγινε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οριοθετώντας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,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ως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endParaRPr lang="el-GR" sz="2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8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Κρίσιμα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τα καταληκτικά σημεία των μελετών που αναφέρονταν σε θέματα: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Ποιότητας ζωής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που επηρεάζεται από την υγεία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Εμπλοκής και ικανοποίησης του ασθενούς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από τη μέθοδο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Θνησιμότητας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Διατήρησης της υπολειπόμενης νεφρικής λειτουργίας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Αποτυχίας της μεθόδου και μεταφοράς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του ασθενούς σε άλλη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Χρηματοδότησης και κόστους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– συμπεριλαμβανομένης της αναγκαίας νοσοκομειακής νοσηλείας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593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85698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Αποτυχία τεχνικής-μεταφορά σε άλλη μέθοδο (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ιι)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Η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επιβίωση της μεθόδου </a:t>
            </a:r>
            <a:r>
              <a:rPr lang="el-GR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(ΑΠΚ ή ΣΦΠΚ) έτεινε να είναι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μεγαλύτερη σε νέους χωρίς σακχαρώδη διαβήτη</a:t>
            </a:r>
          </a:p>
          <a:p>
            <a:endParaRPr lang="el-GR" sz="2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Νοσοκομειακή νοσηλεία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Πολύ χαμηλής ποιότητας στοιχεία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(από 2 τυχαιοποιημένες-ελεγχόμενες μελέτες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) </a:t>
            </a:r>
            <a:r>
              <a:rPr lang="el-GR" sz="22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δεν δείχνουν σημαντική διαφορά 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όσον αφορά τον αριθμό των εισαγωγών στο νοσοκομείο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μεταξύ ασθενών υπό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ΑΠΚ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αυτών υπό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ΣΦΠΚ</a:t>
            </a:r>
          </a:p>
          <a:p>
            <a:endParaRPr lang="el-GR" sz="22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Παρενέργειες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Πολύ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χαμηλής ποιότητας στοιχεία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δεν </a:t>
            </a:r>
            <a:r>
              <a:rPr lang="el-GR" sz="22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δείχνουν σημαντική διαφορά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όσον αφορά τα ποσοστά των παρενεργειών που προκαλούνται από την εφαρμογή της μεθόδου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μεταξύ ασθενών υπό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ΑΠΚ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αυτών υπό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ΣΦΠΚ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</a:t>
            </a:r>
            <a:endParaRPr lang="el-GR" sz="22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endParaRPr lang="el-GR" sz="2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Επάρκεια κάθαρσης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Δεν παρατηρήθηκαν διαφορές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στην επάρκεια της κάθαρσης μεταξύ ΑΠΚ και ΣΦΠΚ</a:t>
            </a:r>
            <a:endParaRPr lang="el-GR" sz="2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32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56895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Στάση (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attitude) 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προσωπικού και επιδεξιότητα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2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Δεν βρέθηκαν σημαντικές διαφορές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όσον αφορά τις δυο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μεθόδους</a:t>
            </a:r>
          </a:p>
          <a:p>
            <a:endParaRPr lang="el-GR" sz="22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Κατάσταση 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θρέψης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Πολύ χαμηλής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ποιότητας στοιχεία (από 1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ελεγχόμενη-τυποποιημένη μελέτη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) </a:t>
            </a:r>
            <a:r>
              <a:rPr lang="el-GR" sz="22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δεν έδειξαν στατιστικά σημαντική διαφορά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μεταξύ των διάφορων δεικτών θρέψης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για τους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ασθενείς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σε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ΑΠΚ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ΣΦΠΚ</a:t>
            </a:r>
            <a:endParaRPr lang="el-GR" sz="2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Αναιμία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Πολύ χαμηλής ποιότητας στοιχεία (από 1 ελεγχόμενη-τυποποιημένη μελέτη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)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δείχνουν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ότι 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κατανάλωση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ερυθροποιητίνης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δεν διέφερε σημαντικά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μεταξύ των ασθενών σε ΑΠΚ και ΣΦΠΚ</a:t>
            </a:r>
            <a:endParaRPr lang="el-GR" sz="22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l-GR" sz="22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endParaRPr lang="el-GR" sz="22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13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5" y="476672"/>
            <a:ext cx="835292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Συνοψίζοντας τα δεδομένα μπορεί να διατυπωθεί το συμπέρασμα ότι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δεν βρέθηκαν σημαντικές  διαφορές μεταξύ ΑΠΚ και ΣΦΠΚ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πλην αυτών στην υποβοηθούμενη Π.Κ.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ου όμως προέρχονται από μια μόνο χώρα (Γαλλία) με ιδιαίτερα οργανωμένο σύστημα βοήθειας </a:t>
            </a:r>
          </a:p>
          <a:p>
            <a:endParaRPr lang="el-GR" sz="22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Οι συστάσεις σε αυτό το ερώτημα είναι:</a:t>
            </a:r>
            <a:endParaRPr lang="el-GR" sz="2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142" y="3645024"/>
            <a:ext cx="8496943" cy="156966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Σύσταση 1.1.11</a:t>
            </a:r>
          </a:p>
          <a:p>
            <a:endParaRPr lang="el-GR" sz="2400" dirty="0" smtClean="0">
              <a:solidFill>
                <a:srgbClr val="290B09"/>
              </a:solidFill>
              <a:latin typeface="Comic Sans MS" pitchFamily="66" charset="0"/>
            </a:endParaRPr>
          </a:p>
          <a:p>
            <a:r>
              <a:rPr lang="el-GR" sz="2400" dirty="0" smtClean="0">
                <a:solidFill>
                  <a:srgbClr val="290B09"/>
                </a:solidFill>
                <a:latin typeface="Comic Sans MS" pitchFamily="66" charset="0"/>
              </a:rPr>
              <a:t>Πριν την έναρξη της Π.Κ. </a:t>
            </a:r>
            <a:r>
              <a:rPr lang="el-GR" sz="2400" b="1" dirty="0">
                <a:solidFill>
                  <a:srgbClr val="290B09"/>
                </a:solidFill>
                <a:latin typeface="Comic Sans MS" pitchFamily="66" charset="0"/>
              </a:rPr>
              <a:t>ν</a:t>
            </a:r>
            <a:r>
              <a:rPr lang="el-GR" sz="2400" b="1" dirty="0" smtClean="0">
                <a:solidFill>
                  <a:srgbClr val="290B09"/>
                </a:solidFill>
                <a:latin typeface="Comic Sans MS" pitchFamily="66" charset="0"/>
              </a:rPr>
              <a:t>α προσφέρεται σε όλους τους ασθενείς η ευκαιρία επιλογής  μεταξύ ΑΠΚ και ΣΦΠΚ</a:t>
            </a:r>
            <a:endParaRPr lang="el-GR" sz="2400" b="1" dirty="0">
              <a:solidFill>
                <a:srgbClr val="290B09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86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30772"/>
            <a:ext cx="8928992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Πέμπτο ερώτημα: ποια είναι η αποτελεσματικότητα της εφαρμογής </a:t>
            </a:r>
            <a:r>
              <a:rPr lang="el-GR" sz="28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διαδοχικών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μεθόδων εξωνεφρικής κάθαρσης στους ασθενείς με ΧΝΝ σταδίου 5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;</a:t>
            </a:r>
            <a:endParaRPr lang="el-GR" sz="2200" b="1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1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Ο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ι </a:t>
            </a:r>
            <a:r>
              <a:rPr lang="el-GR" sz="21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πρωτότυπες μελέτες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που πληρούσαν τα κριτήρια που είχαν τεθεί ήταν </a:t>
            </a:r>
            <a:r>
              <a:rPr lang="el-GR" sz="21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7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και ελήφθησαν υπόψη </a:t>
            </a:r>
            <a:r>
              <a:rPr lang="el-GR" sz="21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και δημοσιεύσεις από </a:t>
            </a:r>
            <a:r>
              <a:rPr lang="en-US" sz="21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national registries</a:t>
            </a:r>
            <a:endParaRPr lang="en-US" sz="2400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endParaRPr lang="el-GR" sz="10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Υπάρχει </a:t>
            </a:r>
            <a:r>
              <a:rPr lang="el-GR" sz="21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έλειψη υψηλής ποιότητας δεδομένων για την διαδοχική θεραπεία με διάφορες μεθόδους</a:t>
            </a:r>
          </a:p>
          <a:p>
            <a:endParaRPr lang="el-GR" sz="21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Δεν βρέθηκαν δημοσιεύσεις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που να προσφέρουν στοιχεία για τη σχετιζόμενη με την υγεία ποιότητα ζωής, για τη συμμετοχή </a:t>
            </a:r>
            <a:r>
              <a:rPr lang="el-GR" sz="21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</a:t>
            </a:r>
            <a:r>
              <a:rPr lang="en-US" sz="21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involvement) </a:t>
            </a:r>
            <a:r>
              <a:rPr lang="el-GR" sz="21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ικανοποίηση του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ασθενούς, για τη διατήρηση της υπολειπόμενης νεφρικής λειτουργία, για την επάρκεια της κάθαρσης, τη στάση του προσωπικού, τη κατάσταση θρέψης ή την αναιμία</a:t>
            </a:r>
          </a:p>
          <a:p>
            <a:pPr marL="342900" indent="-342900">
              <a:buFont typeface="Arial" pitchFamily="34" charset="0"/>
              <a:buChar char="•"/>
            </a:pPr>
            <a:endParaRPr lang="el-GR" sz="21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Θνησιμότητα: </a:t>
            </a:r>
            <a:r>
              <a:rPr lang="el-GR" sz="21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δεν υπάρχουν καθαρά δεδομένα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ότι διαφορετικά διαδοχικά σχήματα έχουν ως αποτέλεσμα διαφορετικά ποσοστά επιβίωσης ή μεταφοράς σε άλλη μέθοδο. Επίσης, </a:t>
            </a:r>
            <a:r>
              <a:rPr lang="el-GR" sz="21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δεν βρέθηκαν στοιχεία για την αποτελεσματικότητα της μεταφοράς σε άλλη μέθοδο</a:t>
            </a:r>
            <a:endParaRPr lang="el-GR" sz="2200" b="1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2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3" y="188640"/>
            <a:ext cx="892899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Επιβίωση εξωνεφρικής κάθαρσης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: </a:t>
            </a:r>
            <a:r>
              <a:rPr lang="el-GR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δεν υπάρχουν σαφή στοιχεία  πως διαφορετικά διαδοχικά σχήματα προσφέρουν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διαφορετική επιβίωση της εξωνεφρικής κάθαρσης</a:t>
            </a:r>
            <a:r>
              <a:rPr lang="el-GR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Παρόμοια, δεν βρέθηκαν αξιόπιστα στοιχεία </a:t>
            </a:r>
            <a:r>
              <a:rPr lang="el-GR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για την αποτελεσματικότητα της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μεταφοράς σε άλλη μέθοδο</a:t>
            </a:r>
          </a:p>
          <a:p>
            <a:endParaRPr lang="el-GR" sz="2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Παρενέργειες: παρόμοια δεδομένα</a:t>
            </a:r>
          </a:p>
          <a:p>
            <a:endParaRPr lang="el-GR" sz="2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Επιτροπή για τη σύνταξη των οδηγιών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γνωρίζει ότι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η διάρκεια εφαρμογής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της Π.Κ. 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ποτελεί συχνά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αιτία για τη μεταφορά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του ασθενούς σε άλλη μέθοδο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Αυτό γίνεται </a:t>
            </a:r>
            <a:r>
              <a:rPr lang="el-GR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εξ αιτίας των επαπειλούμενων σοβαρών αλλά σπάνιων επιπλοκών όπως η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σκληρυντική περιτονίτιδα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(συνολική επίπτωση σε 4 χρόνια Π.Κ. 2.5%)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Αν και η διάρκεια διενέργειας της Π.Κ. συνδέεται με την εμφάνιση της σκληρυντικής περιτονίτιδας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δεν υπάρχουν δεδομένα που να υποστηρίζουν ότι η μεταφορά σε άλλη μέθοδο συμβάλλει στη πρόληψη της</a:t>
            </a:r>
          </a:p>
          <a:p>
            <a:endParaRPr lang="el-GR" sz="2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96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066" y="1124744"/>
            <a:ext cx="87129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επιτροπή θεωρεί ότι 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οι ασθενείς πρέπει να παραμένουν στη Π.Κ.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εφ 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όσον εξακολουθεί να είναι αποτελεσματική και να μεταφέρονται </a:t>
            </a:r>
            <a:r>
              <a:rPr lang="el-GR" sz="22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μόνο εάν υπάρχουν σοβαροί κλινικοί λόγοι μεταφοράς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όπως,</a:t>
            </a:r>
            <a:r>
              <a:rPr lang="el-GR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η </a:t>
            </a:r>
            <a:r>
              <a:rPr lang="el-GR" sz="22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απώλεια της υπερδιήθησης</a:t>
            </a:r>
            <a:r>
              <a:rPr lang="el-GR" sz="22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ή η </a:t>
            </a:r>
            <a:r>
              <a:rPr lang="el-GR" sz="22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ανεπαρκής κάθαρση</a:t>
            </a:r>
            <a:r>
              <a:rPr lang="el-GR" sz="22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ή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τέλος,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</a:t>
            </a:r>
            <a:r>
              <a:rPr lang="el-GR" sz="22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εκφρασμένη επιθυμία του ασθενούς</a:t>
            </a:r>
            <a:r>
              <a:rPr lang="el-GR" sz="2200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ή του περιβάλλοντος του για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μεταφορά</a:t>
            </a:r>
          </a:p>
          <a:p>
            <a:endParaRPr lang="el-GR" sz="22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Παρομοίως, διαπιστώνει πως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δεν υπάρχουν στοιχεία για την αποτελεσματικότητα της διαδοχικής εφαρμογής των μεθόδων</a:t>
            </a:r>
          </a:p>
          <a:p>
            <a:endParaRPr lang="el-GR" sz="22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Αντίθετα,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υπάρχουν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κλινικά θέματα</a:t>
            </a:r>
            <a:r>
              <a:rPr lang="el-GR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για τη διαδοχική θεραπεία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όπως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η αγγειακή προσπέλαση για την ΑΚ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Σε περίπτωση μεταφοράς προς την ΑΚ η δημιουργία της, πρέπει να προγραμματίζεται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έγκαιρα</a:t>
            </a:r>
            <a:r>
              <a:rPr lang="el-GR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</a:t>
            </a:r>
            <a:endParaRPr lang="el-GR" sz="2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72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6632"/>
            <a:ext cx="8928992" cy="649408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Σύσταση 1.1.13</a:t>
            </a:r>
          </a:p>
          <a:p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Μη μεταφέρετε  αυτόματα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routinely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)</a:t>
            </a:r>
            <a:r>
              <a:rPr lang="en-US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τους ασθενείς από την  Π.Κ. σε άλλη μέθοδο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για να προλάβετε την εκδήλωση επιπλοκών που θα μπορούσαν να εμφανιστούν μελλοντικά όπως η σκληρυντική περιτονίτιδα.</a:t>
            </a:r>
          </a:p>
          <a:p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Αντίθετα, </a:t>
            </a:r>
            <a:r>
              <a:rPr lang="el-GR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πρέπει να ελέγχονται παράμετροι όπως η υπερδιήθηση και η κάθαρση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και να συζητάται σε τακτική βάση </a:t>
            </a:r>
            <a:r>
              <a:rPr lang="el-GR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με τον ασθενή και το περιβάλλον του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η αποτελεσματικότητα της θεραπευτικής μεθόδο</a:t>
            </a:r>
            <a:r>
              <a:rPr lang="el-GR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υ</a:t>
            </a:r>
          </a:p>
          <a:p>
            <a:endParaRPr lang="el-GR" sz="1000" dirty="0" smtClean="0">
              <a:solidFill>
                <a:srgbClr val="49272D"/>
              </a:solidFill>
              <a:latin typeface="Comic Sans MS" pitchFamily="66" charset="0"/>
            </a:endParaRPr>
          </a:p>
          <a:p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Σύσταση 1.1.14</a:t>
            </a:r>
          </a:p>
          <a:p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Να εξετάζεται η μεταφορά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του ασθενούς σε άλλη μέθοδο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εφ όσον το ζητήσει ο ασθενής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ή οι άνθρωποι που τον φροντίζουν</a:t>
            </a:r>
          </a:p>
          <a:p>
            <a:endParaRPr lang="el-GR" sz="1000" dirty="0">
              <a:solidFill>
                <a:srgbClr val="49272D"/>
              </a:solidFill>
              <a:latin typeface="Comic Sans MS" pitchFamily="66" charset="0"/>
            </a:endParaRPr>
          </a:p>
          <a:p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Σύσταση 1.1.15</a:t>
            </a:r>
          </a:p>
          <a:p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Όταν αποφασιστεί η μεταφορά σε άλλη μέθοδο,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να προσφέρονται πληροφορίες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για τη νέα θεραπευτική επιλογή </a:t>
            </a:r>
          </a:p>
          <a:p>
            <a:endParaRPr lang="el-GR" sz="1000" dirty="0">
              <a:solidFill>
                <a:srgbClr val="49272D"/>
              </a:solidFill>
              <a:latin typeface="Comic Sans MS" pitchFamily="66" charset="0"/>
            </a:endParaRPr>
          </a:p>
          <a:p>
            <a:r>
              <a:rPr lang="el-GR" sz="22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Σύσταση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1.1.16</a:t>
            </a:r>
            <a:endParaRPr lang="el-GR" sz="22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Η μεταφορά </a:t>
            </a:r>
            <a:r>
              <a:rPr lang="el-GR" sz="22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προς άλλη μέθοδο πρέπει να γίνεται, εφ όσον είναι δυνατόν,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προγραμματισμένα</a:t>
            </a:r>
            <a:endParaRPr lang="el-GR" sz="22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5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352928" cy="57554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Σύνοψη</a:t>
            </a:r>
          </a:p>
          <a:p>
            <a:endParaRPr lang="el-GR" sz="24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Η Περιτοναϊκή δεν υπολείπεται των άλλων μεθόδων  εξωνεφρικής κάθαρσης</a:t>
            </a:r>
            <a:r>
              <a:rPr lang="el-GR" sz="26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όταν κριθεί αντικειμενικά βάσει σωστά ιεραρχημένων κριτηρίων.</a:t>
            </a:r>
          </a:p>
          <a:p>
            <a:r>
              <a:rPr lang="el-GR" sz="2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endParaRPr lang="el-GR" sz="2600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Αντίθετα, υπερέχει </a:t>
            </a:r>
            <a:r>
              <a:rPr lang="el-GR" sz="2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των άλλων μεθόδων, τόσο από απόψεως αποτελεσματικότητας όσο και από απόψεως  κόστους </a:t>
            </a:r>
            <a:r>
              <a:rPr lang="el-GR" sz="2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όταν, οι ασθενείς με ΧΝΝ σταδίου 5 που εντάσσονται σ αυτήν, έχουν σημαντική υπολειπόμενη νεφρική λειτουργία και περιορισμένη συν-νοσηρότητα</a:t>
            </a:r>
            <a:r>
              <a:rPr lang="el-GR" sz="2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r>
              <a:rPr lang="el-GR" sz="2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r>
              <a:rPr lang="el-GR" sz="2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Τότε πραγματικά ισχύει το </a:t>
            </a:r>
            <a:r>
              <a:rPr lang="el-GR" sz="2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«κατ αρχήν</a:t>
            </a:r>
            <a:r>
              <a:rPr lang="el-GR" sz="2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» ή «κατά προτεραιότητα» Περιτοναϊκή (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PD first!</a:t>
            </a:r>
            <a:r>
              <a:rPr lang="el-GR" sz="2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421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1" y="188640"/>
            <a:ext cx="8712968" cy="649408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6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</a:t>
            </a:r>
            <a:r>
              <a:rPr lang="el-GR" sz="26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έγκαιρη και σωστά  δομημένη πληροφόρηση του ασθενούς</a:t>
            </a:r>
            <a:r>
              <a:rPr lang="el-GR" sz="26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6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του περιβάλλοντος του με ΧΝΝ σταδίου 5 για τις επιλογές του(ς)  είναι σημαντική. </a:t>
            </a:r>
            <a:endParaRPr lang="el-GR" sz="26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endParaRPr lang="el-GR" sz="26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Η </a:t>
            </a:r>
            <a:r>
              <a:rPr lang="el-GR" sz="26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ένταξη της μεθόδου μέσα στον τρόπο ζωής του ασθενούς </a:t>
            </a:r>
            <a:r>
              <a:rPr lang="el-GR" sz="26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βαρύνει ιδιαίτερα </a:t>
            </a:r>
            <a:r>
              <a:rPr lang="el-GR" sz="26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στην επιλογή του και πολλές φορές  υπερέχει των κλινικών προτεραιοτήτων που θέτουν οι επαγγελματίες υγείας</a:t>
            </a:r>
            <a:r>
              <a:rPr lang="el-GR" sz="2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endParaRPr lang="el-GR" sz="26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6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Οι διάφορες τεχνικές </a:t>
            </a:r>
            <a:r>
              <a:rPr lang="el-GR" sz="2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(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CAPD, APD</a:t>
            </a:r>
            <a:r>
              <a:rPr lang="el-GR" sz="2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) </a:t>
            </a:r>
            <a:r>
              <a:rPr lang="el-GR" sz="26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δεν φαίνεται να διαφέρουν ουσιαστικά</a:t>
            </a:r>
            <a:r>
              <a:rPr lang="el-GR" sz="26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 </a:t>
            </a:r>
            <a:endParaRPr lang="en-US" sz="2600" dirty="0" smtClean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endParaRPr lang="el-GR" sz="26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Τέλος</a:t>
            </a:r>
            <a:r>
              <a:rPr lang="el-GR" sz="26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el-GR" sz="26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η μεταφορά προς άλλη μέθοδο </a:t>
            </a:r>
            <a:r>
              <a:rPr lang="el-GR" sz="26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πρέπει να γίνεται – προγραμματισμένα- </a:t>
            </a:r>
            <a:r>
              <a:rPr lang="el-GR" sz="26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όταν υπάρχει τεκμηριώμενος κλινικός λόγος ή εάν το επιθυμεί ο ασθενής </a:t>
            </a:r>
            <a:r>
              <a:rPr lang="el-GR" sz="26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το περιβάλλον του.</a:t>
            </a:r>
            <a:endParaRPr lang="el-GR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6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Γιώργος\Pictures\Vincent Van Gogh\Van Gogh Almond blosso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723900"/>
            <a:ext cx="6858000" cy="5410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90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6409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Σημαντικά</a:t>
            </a:r>
            <a:r>
              <a:rPr lang="el-GR" sz="28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θεωρήθηκαν</a:t>
            </a:r>
            <a:r>
              <a:rPr lang="el-GR" sz="28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τα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καταληκτικά σημεία των μελετών που αναφέρονταν σε θέματα: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Παρενεργειών</a:t>
            </a:r>
            <a:endParaRPr lang="el-GR" sz="2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Επάρκειας της 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κάθαρσης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Στάσης και επιδεξιότητας του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προσωπικού ως προς τη μέθοδο</a:t>
            </a:r>
            <a:endParaRPr lang="el-GR" sz="2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Κατάστασης θρέψης των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ασθενών</a:t>
            </a:r>
          </a:p>
          <a:p>
            <a:pPr marL="285750" indent="-285750">
              <a:buFont typeface="Arial" pitchFamily="34" charset="0"/>
              <a:buChar char="•"/>
            </a:pPr>
            <a:endParaRPr lang="el-GR" sz="2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Μη-βαρύνουσας σημασίας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θεωρήθηκαν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τα καταληκτικά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σημεία των μελετών που αναφέρονταν σε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θέματα όπως η Αναιμία </a:t>
            </a:r>
          </a:p>
          <a:p>
            <a:endParaRPr lang="el-GR" sz="22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Ως </a:t>
            </a:r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ελάχιστη σημαντική διαφορά </a:t>
            </a:r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μεταξύ των παραμέτρων που εξετάστηκαν τέθηκε η διαφορά </a:t>
            </a:r>
            <a:r>
              <a:rPr lang="el-GR" sz="2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κατά </a:t>
            </a:r>
            <a:r>
              <a:rPr lang="el-GR" sz="2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10% στον σχετικό κίνδυνο</a:t>
            </a:r>
          </a:p>
          <a:p>
            <a:endParaRPr lang="el-GR" sz="2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6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Με βάση τα παραπάνω κριτήρια-μεθοδολογία </a:t>
            </a:r>
            <a:r>
              <a:rPr lang="el-GR" sz="26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επιχειρήθηκε να δοθεί απάντηση σε </a:t>
            </a:r>
            <a:r>
              <a:rPr lang="el-GR" sz="2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πέντε κρίσιμα ερωτήματα</a:t>
            </a:r>
            <a:r>
              <a:rPr lang="el-GR" sz="26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  <a:endParaRPr lang="el-GR" sz="26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36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14604"/>
            <a:ext cx="892899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Πρώτο ερώτημα: 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τι εμποδίζει και τι διευκολύνει την χρήση της Π.Κ. ως μεθόδου υποκατάστασης της νεφρικής λειτουργίας</a:t>
            </a:r>
          </a:p>
          <a:p>
            <a:endParaRPr lang="en-US" sz="2200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Όπως δείχνουν τα στοιχεία της βιβλιογραφίας που μελετήθηκε</a:t>
            </a:r>
          </a:p>
          <a:p>
            <a:endParaRPr lang="el-GR" sz="14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Σημαντικά θέματα </a:t>
            </a:r>
            <a:r>
              <a:rPr lang="el-GR" sz="21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για τους ενήλικες ασθενείς, τις οικογένειες τους ή αυτούς που τους φροντίζουν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1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τη 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λήψη απόφασης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για ένταξη στη μέθοδο είναι: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μείωση της πιθανότητας θανάτου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παρουσίαση της μεθόδου ως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αναγκαστικής επιλογής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απόκτηση γνώσεων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για τις μεθόδους και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στάθμιση τους</a:t>
            </a:r>
          </a:p>
          <a:p>
            <a:pPr lvl="1"/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Morton RL, Tong A, Howard K et al. (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2010)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 views of patients and carers in treatment decision making for chronic kidney disease: systematic review and thematic synthesis of qualitative studies. BMJ 340: c112 </a:t>
            </a:r>
            <a:endParaRPr lang="el-GR" sz="14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l-GR" sz="21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Οι ασθενείς επιθυμούν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πληροφόρηση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για την ασθένεια τους,  τις μεθόδους υποκατάστασης, την αλλαγή που θα επιφέρει στον τρόπο ζωής τους αλλά,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επηρεάζονται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καθοριστικά και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από την πληροφόρηση, την εμπειρία και την γνώμη άλλων ασθενών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με ΧΝΝ σταδίου 5</a:t>
            </a:r>
          </a:p>
          <a:p>
            <a:pPr lvl="1"/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Murray MA,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Brunier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G, Chung JO et al. (2009) A systematic review of factors influencing decision-making in adults living with chronic kidney disease. Patient Education &amp; Counseling 76: 149–58 </a:t>
            </a:r>
            <a:endParaRPr lang="el-GR" sz="20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6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Σημαντικό ρόλο στη 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λήψη απόφασης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φαίνεται πως παίζει 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αντίληψη  των ασθενών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ως προς το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κατά πόσο 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επιλογή της μεθόδου θα επηρεάσει τις δια-προσωπικές τους σχέσεις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κατά πόσο εμπιστεύονται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αυτούς που τους προσφέρουν την θεραπευτική αυτή δυνατότητα,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κατά 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πόσο θα επηρεάσει την κανονικότητα και την ποιότητα της ζωής τους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και τέλος,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κατά πόσο θα έχουν 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την δυνατότητα να διατηρούν οι ίδιοι τον έλεγχο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της νέας 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κατάστασης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που θα προκύψει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en-US" sz="22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lvl="1"/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Murray MA,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Brunier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G, Chung JO et al. (2009) A systematic review of factors influencing decision-making in adults living with chronic kidney disease. Patient Education &amp; Counseling 76: 149–58 </a:t>
            </a:r>
            <a:endParaRPr lang="el-GR" sz="14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lvl="1"/>
            <a:endParaRPr lang="el-GR" sz="14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Ορισμένοι παράγοντες που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οι επαγγελματίες υγείας θεωρούν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ότι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επηρεάζουν την λήψη απόφασης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Αγγειακή προσπέλαση, συν-νοσηρότητα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Στάση γιατρού ως προς τη μέθοδο</a:t>
            </a:r>
          </a:p>
          <a:p>
            <a:pPr lvl="1"/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Bass EB,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Jenckes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MW, Fink NE et al. (1999) Use of focus groups to identify concerns about dialysis. Choice Study. Medical Decision Making 19: 287–95 </a:t>
            </a:r>
            <a:endParaRPr lang="el-GR" sz="14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32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850" y="141306"/>
            <a:ext cx="856895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Οι απαντήσεις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που προκύπτουν στο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πρώτο ερώτημα και ελήφθησαν υπόψη στην διατύπωση των συστάσεων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συνοψίζονται ως εξής:</a:t>
            </a:r>
          </a:p>
          <a:p>
            <a:endParaRPr lang="el-GR" sz="22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Για τους περισσότερους ανθρώπους,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επιλογή της μεθόδου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εξωνεφρικής κάθαρσης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δεν καθορίζεται από τα κλινικά δεδομένα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αλλά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από τα ατομικά χαρακτηριστικά και τις προτιμήσεις του καθενός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καθώς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από τον αντίκτυπο </a:t>
            </a:r>
            <a:r>
              <a:rPr lang="el-GR" sz="2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που θα έχει η επιλογή στη ζωή τους και τη ζωή των οικογενειών τους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ΧΝΝ διαρκεί εφ όρου ζωής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καί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γι αυτό το λόγο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οι προτεινόμενες </a:t>
            </a:r>
            <a:r>
              <a:rPr lang="el-GR" sz="2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επιλογές πρέπει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να ευθυγραμίζονται με τις ανάγκες και τις επιθυμίες του ασθενούς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επιλογή καλό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είναι να γίνεται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«εν ψυχρω»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όχι υπό την πίεση της χειροτέρευσης  της κατάστασης υγείας του ασθενούς γιατί θα είναι καθοριστική για μεγάλο χροννικό διάστημα της ζωής του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Επιπλέον,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η παροχή πληροφόρησης δεν αρκεί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για την απόφαση, εξίσου αναγκαία είναι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η επεξεργασία της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από τους ασθενείς ώστε να ληφθεί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μια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σωστά σταθμισμένη </a:t>
            </a:r>
            <a:r>
              <a:rPr lang="el-GR" sz="2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απόφαση</a:t>
            </a:r>
          </a:p>
        </p:txBody>
      </p:sp>
    </p:spTree>
    <p:extLst>
      <p:ext uri="{BB962C8B-B14F-4D97-AF65-F5344CB8AC3E}">
        <p14:creationId xmlns:p14="http://schemas.microsoft.com/office/powerpoint/2010/main" val="345025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985" y="1052736"/>
            <a:ext cx="806489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Πάντως 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πληροφόρηση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πρέπει να δίνεται 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έγκαιρα και σε μορφή καλά δομημένη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ακόμα 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στους ασθενείς που παρουσιάζονται αργά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Είναι δύσκολο να σταθμιστεί ποιου είδους πληροφόρηση  θα οδηγήσει σε απόφαση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που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ταιριάζει με τον τρόπο ζωής του ασθενούς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πάντως, </a:t>
            </a: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είναι σημαντικό </a:t>
            </a:r>
            <a:r>
              <a:rPr lang="el-GR" sz="2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να ενθαρύνεται ο ασθενής ώστε </a:t>
            </a:r>
            <a:r>
              <a:rPr lang="el-GR" sz="22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να σκεφτεί ενεργητικά για τον τρόπο που η επιλογή του θα επηρεάσει τον τρόπο ζωής του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l-GR" sz="22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Τέλος, είναι σημαντικό οι επαγγελματίες υγείας να παρέχουν καλή πληροφόρηση </a:t>
            </a:r>
            <a:r>
              <a:rPr lang="el-GR" sz="22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γνωρίζοντας ότι, </a:t>
            </a:r>
            <a:r>
              <a:rPr lang="el-GR" sz="2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τα </a:t>
            </a:r>
            <a:r>
              <a:rPr lang="el-GR" sz="22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κλινικά δεδομένα μπορεί να </a:t>
            </a:r>
            <a:r>
              <a:rPr lang="el-GR" sz="2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είναι </a:t>
            </a:r>
            <a:r>
              <a:rPr lang="el-GR" sz="22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κατά περίπτωση σημαντικά </a:t>
            </a:r>
            <a:r>
              <a:rPr lang="el-GR" sz="2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αλλά, </a:t>
            </a:r>
            <a:r>
              <a:rPr lang="el-GR" sz="22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μια απόφαση μετά από σωστή πληροφόρηση από τον ίδιο τον ασθενή είναι εξίσου σημαντική</a:t>
            </a:r>
          </a:p>
        </p:txBody>
      </p:sp>
    </p:spTree>
    <p:extLst>
      <p:ext uri="{BB962C8B-B14F-4D97-AF65-F5344CB8AC3E}">
        <p14:creationId xmlns:p14="http://schemas.microsoft.com/office/powerpoint/2010/main" val="136915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985" y="476672"/>
            <a:ext cx="906601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Ερώτημα δεύτερο: ποια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η αποτελεσματικότητα της εκπαίδευσης-υποστήριξης του ασθενούς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και του περιβάλλοντος του στη </a:t>
            </a: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λήψη απόφασης</a:t>
            </a:r>
            <a:r>
              <a:rPr lang="el-GR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για την επιλογή της αρχικής μεθόδου εξωνεφρικής κάθαρσης</a:t>
            </a:r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;</a:t>
            </a:r>
          </a:p>
          <a:p>
            <a:endParaRPr lang="en-US" sz="10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Χαμηλής ποιότητος στοιχεία από την βιβλιογραφία δείχνουν ότι:</a:t>
            </a:r>
          </a:p>
          <a:p>
            <a:endParaRPr lang="el-GR" sz="10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Η διαφορά </a:t>
            </a:r>
            <a:r>
              <a:rPr lang="el-GR" sz="21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όσον αφορά την εκδήλωση κατάθλιψης και αγωνίας </a:t>
            </a:r>
            <a:r>
              <a:rPr lang="el-GR" sz="21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μεταξύ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ενήλικων ασθενών με ΧΝΝ που συμμετέχουν σε διαδικασίες προετοιμασίας-εκπαίδευσης συγκριτικά με όσους δεν συμμετέχουν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δεν είναι σημαντική 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αλλά,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Αυξήθηκε  η ικανότητα φροντίδας για τον εαυτό τους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Όπως επίσης </a:t>
            </a:r>
            <a:r>
              <a:rPr lang="el-GR" sz="21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η μέση επιβίωση</a:t>
            </a:r>
            <a:r>
              <a:rPr lang="el-GR" sz="21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μετά την έναρξη της εξωνεφρικής κάθαρσης</a:t>
            </a:r>
          </a:p>
          <a:p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Mason J, </a:t>
            </a:r>
            <a:r>
              <a:rPr lang="en-US" sz="1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Khunti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K, Stone M et al. (2008) Educational interventions in kidney disease care: a systematic review of randomized trials. </a:t>
            </a:r>
            <a:r>
              <a:rPr lang="en-US" sz="1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Am.J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Kidney Dis 51: 933–51</a:t>
            </a:r>
            <a:endParaRPr lang="el-GR" sz="14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marL="0" lvl="1"/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Murray MA,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Brunier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G, Chung JO et al. (2009) A systematic review of factors influencing decision-making in adults living with chronic kidney disease. Patient Education &amp; Counseling 76: 149–58 </a:t>
            </a:r>
            <a:endParaRPr lang="el-GR" sz="14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86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3687</TotalTime>
  <Words>3860</Words>
  <Application>Microsoft Office PowerPoint</Application>
  <PresentationFormat>On-screen Show (4:3)</PresentationFormat>
  <Paragraphs>294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Human</vt:lpstr>
      <vt:lpstr>Η θέση της Περιτοναϊκής Κάθαρσης στη θεραπευτική αντιμετώπιση της ΧΝΝ σταδίου 5  (PD first)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G.Tsirpanlis</dc:creator>
  <cp:lastModifiedBy>Γιώργος</cp:lastModifiedBy>
  <cp:revision>242</cp:revision>
  <dcterms:created xsi:type="dcterms:W3CDTF">2011-12-16T21:17:19Z</dcterms:created>
  <dcterms:modified xsi:type="dcterms:W3CDTF">2012-01-10T18:52:16Z</dcterms:modified>
</cp:coreProperties>
</file>