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331" r:id="rId9"/>
    <p:sldId id="328" r:id="rId10"/>
    <p:sldId id="264" r:id="rId11"/>
    <p:sldId id="265" r:id="rId12"/>
    <p:sldId id="266" r:id="rId13"/>
    <p:sldId id="313" r:id="rId14"/>
    <p:sldId id="267" r:id="rId15"/>
    <p:sldId id="268" r:id="rId16"/>
    <p:sldId id="270" r:id="rId17"/>
    <p:sldId id="271" r:id="rId18"/>
    <p:sldId id="272" r:id="rId19"/>
    <p:sldId id="319" r:id="rId20"/>
    <p:sldId id="273" r:id="rId21"/>
    <p:sldId id="274" r:id="rId22"/>
    <p:sldId id="275" r:id="rId23"/>
    <p:sldId id="276" r:id="rId24"/>
    <p:sldId id="278" r:id="rId25"/>
    <p:sldId id="279" r:id="rId26"/>
    <p:sldId id="337" r:id="rId27"/>
    <p:sldId id="315" r:id="rId28"/>
    <p:sldId id="293" r:id="rId29"/>
    <p:sldId id="327" r:id="rId30"/>
    <p:sldId id="292" r:id="rId31"/>
    <p:sldId id="291" r:id="rId32"/>
    <p:sldId id="290" r:id="rId33"/>
    <p:sldId id="289" r:id="rId34"/>
    <p:sldId id="325" r:id="rId35"/>
    <p:sldId id="288" r:id="rId36"/>
    <p:sldId id="338" r:id="rId37"/>
    <p:sldId id="287" r:id="rId38"/>
    <p:sldId id="286" r:id="rId39"/>
    <p:sldId id="332" r:id="rId40"/>
    <p:sldId id="285" r:id="rId41"/>
    <p:sldId id="326" r:id="rId42"/>
    <p:sldId id="284" r:id="rId43"/>
    <p:sldId id="295" r:id="rId44"/>
    <p:sldId id="296" r:id="rId45"/>
    <p:sldId id="297" r:id="rId46"/>
    <p:sldId id="322" r:id="rId47"/>
    <p:sldId id="333" r:id="rId48"/>
    <p:sldId id="334" r:id="rId49"/>
    <p:sldId id="335" r:id="rId50"/>
    <p:sldId id="324" r:id="rId51"/>
    <p:sldId id="312" r:id="rId52"/>
    <p:sldId id="305" r:id="rId53"/>
    <p:sldId id="336" r:id="rId54"/>
    <p:sldId id="340" r:id="rId55"/>
    <p:sldId id="342" r:id="rId56"/>
    <p:sldId id="341" r:id="rId57"/>
    <p:sldId id="306" r:id="rId58"/>
    <p:sldId id="329" r:id="rId59"/>
    <p:sldId id="339" r:id="rId6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7186-0774-4B34-97B4-E032CDF3149A}" type="datetimeFigureOut">
              <a:rPr lang="el-GR" smtClean="0"/>
              <a:pPr/>
              <a:t>11/6/2013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AFE9B-D6B0-477B-9740-92C57E9112B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m.wikipedia.org/wiki/Thrombotic_microangiopathy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n.m.wikipedia.org/wiki/Glomerulus" TargetMode="External"/><Relationship Id="rId4" Type="http://schemas.openxmlformats.org/officeDocument/2006/relationships/hyperlink" Target="http://en.m.wikipedia.org/wiki/Thrombu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ΜΙΚΡΟΑΓΓΕΙΟΠΑΘΗΤΙΚΟ</a:t>
            </a:r>
            <a:br>
              <a:rPr lang="el-GR" b="1" dirty="0"/>
            </a:br>
            <a:r>
              <a:rPr lang="el-GR" b="1" dirty="0"/>
              <a:t>ΑΙΜΟΛΥΤΙΚΟ</a:t>
            </a:r>
            <a:br>
              <a:rPr lang="el-GR" b="1" dirty="0"/>
            </a:br>
            <a:r>
              <a:rPr lang="el-GR" b="1" dirty="0"/>
              <a:t>ΣΥΝΔΡΟΜΟ (</a:t>
            </a:r>
            <a:r>
              <a:rPr lang="el-GR" b="1" dirty="0" smtClean="0"/>
              <a:t>ΜΗS)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pic>
        <p:nvPicPr>
          <p:cNvPr id="5" name="Picture 6" descr="http://ts3.mm.bing.net/th?id=H.5016514143585578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3937620" cy="2953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476672"/>
            <a:ext cx="7704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/>
              <a:t>(</a:t>
            </a:r>
            <a:r>
              <a:rPr lang="el-GR" b="1" i="1" dirty="0" err="1" smtClean="0"/>
              <a:t>Παθοφυσιολογία</a:t>
            </a:r>
            <a:r>
              <a:rPr lang="el-GR" b="1" i="1" dirty="0" smtClean="0"/>
              <a:t> TTP)</a:t>
            </a:r>
            <a:endParaRPr lang="el-GR" b="1" i="1" dirty="0"/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Συναρμολογούνται μέσα στα μεγακαρυοκύτταρα &amp; τα </a:t>
            </a:r>
            <a:r>
              <a:rPr lang="el-GR" dirty="0" smtClean="0"/>
              <a:t>ενδοθηλιακά </a:t>
            </a:r>
            <a:r>
              <a:rPr lang="el-GR" dirty="0"/>
              <a:t>κύτταρα από μονομερή ΜΒ 280 </a:t>
            </a:r>
            <a:r>
              <a:rPr lang="el-GR" dirty="0" smtClean="0"/>
              <a:t>KD</a:t>
            </a:r>
            <a:endParaRPr lang="el-GR" dirty="0"/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Αποθηκεύονται στα </a:t>
            </a:r>
            <a:r>
              <a:rPr lang="el-GR" dirty="0" smtClean="0"/>
              <a:t>α-κοκκία </a:t>
            </a:r>
            <a:r>
              <a:rPr lang="el-GR" dirty="0"/>
              <a:t>των αιμοπεταλίων &amp; τα </a:t>
            </a:r>
            <a:r>
              <a:rPr lang="el-GR" dirty="0" smtClean="0"/>
              <a:t>σωμάτια </a:t>
            </a:r>
            <a:r>
              <a:rPr lang="el-GR" dirty="0" err="1" smtClean="0"/>
              <a:t>Weibel</a:t>
            </a:r>
            <a:r>
              <a:rPr lang="el-GR" dirty="0" smtClean="0"/>
              <a:t> –Palade των </a:t>
            </a:r>
            <a:r>
              <a:rPr lang="el-GR" dirty="0"/>
              <a:t>ενδοθηλιακών κυττάρων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Εισέρχονται στο πλάσμα, όπου συνδέονται με τον </a:t>
            </a:r>
            <a:r>
              <a:rPr lang="el-GR" dirty="0" smtClean="0"/>
              <a:t>υποδοχέα </a:t>
            </a:r>
            <a:r>
              <a:rPr lang="el-GR" dirty="0" err="1" smtClean="0"/>
              <a:t>Iβα</a:t>
            </a:r>
            <a:r>
              <a:rPr lang="el-GR" dirty="0" smtClean="0"/>
              <a:t> </a:t>
            </a:r>
            <a:r>
              <a:rPr lang="el-GR" dirty="0"/>
              <a:t>του </a:t>
            </a:r>
            <a:r>
              <a:rPr lang="el-GR" dirty="0" smtClean="0"/>
              <a:t>συμπλέγματοςIβα </a:t>
            </a:r>
            <a:r>
              <a:rPr lang="el-GR" dirty="0"/>
              <a:t>/ ΙΧ </a:t>
            </a:r>
            <a:r>
              <a:rPr lang="el-GR" dirty="0" smtClean="0"/>
              <a:t>/V της </a:t>
            </a:r>
            <a:r>
              <a:rPr lang="el-GR" dirty="0"/>
              <a:t>αιμοπεταλιακής </a:t>
            </a:r>
            <a:r>
              <a:rPr lang="el-GR" dirty="0" smtClean="0"/>
              <a:t>μεμβράνης </a:t>
            </a:r>
            <a:r>
              <a:rPr lang="el-GR" dirty="0"/>
              <a:t>&amp; με το </a:t>
            </a:r>
            <a:r>
              <a:rPr lang="el-GR" dirty="0" smtClean="0"/>
              <a:t>σύμπλεγμα IIβ /IIIα </a:t>
            </a:r>
            <a:r>
              <a:rPr lang="el-GR" dirty="0"/>
              <a:t>προκαλώντας </a:t>
            </a:r>
            <a:r>
              <a:rPr lang="el-GR" dirty="0" smtClean="0"/>
              <a:t>συσσώρευση </a:t>
            </a:r>
            <a:r>
              <a:rPr lang="el-GR" dirty="0"/>
              <a:t>των αιμοπεταλίων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776" y="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b="1" dirty="0"/>
              <a:t>Αφύσικα μεγάλα </a:t>
            </a:r>
            <a:r>
              <a:rPr lang="el-GR" sz="2000" b="1" dirty="0" smtClean="0"/>
              <a:t>πολυμερή </a:t>
            </a:r>
            <a:r>
              <a:rPr lang="en-US" sz="2000" b="1" dirty="0" err="1" smtClean="0"/>
              <a:t>vWF</a:t>
            </a:r>
            <a:endParaRPr lang="en-US" sz="2000" b="1" dirty="0"/>
          </a:p>
        </p:txBody>
      </p:sp>
      <p:pic>
        <p:nvPicPr>
          <p:cNvPr id="46082" name="Picture 2" descr="http://i.ytimg.com/vi/exuOjvdlzVE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3671644"/>
            <a:ext cx="4248471" cy="318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                (</a:t>
            </a:r>
            <a:r>
              <a:rPr lang="el-GR" sz="2000" b="1" dirty="0" err="1" smtClean="0"/>
              <a:t>Παθοφυσιολογία</a:t>
            </a:r>
            <a:r>
              <a:rPr lang="el-GR" sz="2000" b="1" dirty="0" smtClean="0"/>
              <a:t> TTP)</a:t>
            </a:r>
            <a:endParaRPr lang="el-GR" sz="2000" b="1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Ανήκει στην οικογένεια των εξαρτώμενων από ψευδάργυρο </a:t>
            </a:r>
            <a:r>
              <a:rPr lang="el-GR" dirty="0" smtClean="0"/>
              <a:t>&amp; ασβέστιο </a:t>
            </a:r>
            <a:r>
              <a:rPr lang="el-GR" dirty="0" err="1" smtClean="0"/>
              <a:t>πρωτεασών</a:t>
            </a:r>
            <a:endParaRPr lang="el-GR" dirty="0"/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Έχει αλληλουχίες αργινίνης </a:t>
            </a:r>
            <a:r>
              <a:rPr lang="el-GR" dirty="0" smtClean="0"/>
              <a:t>–γλυκίνης –ασπαρτικού </a:t>
            </a:r>
            <a:r>
              <a:rPr lang="el-GR" dirty="0"/>
              <a:t>οξέος </a:t>
            </a:r>
            <a:r>
              <a:rPr lang="el-GR" dirty="0" smtClean="0"/>
              <a:t>(RGD</a:t>
            </a:r>
            <a:r>
              <a:rPr lang="el-GR" dirty="0"/>
              <a:t>) </a:t>
            </a:r>
            <a:r>
              <a:rPr lang="el-GR" dirty="0" smtClean="0"/>
              <a:t>&amp; </a:t>
            </a:r>
            <a:r>
              <a:rPr lang="el-GR" dirty="0"/>
              <a:t>φέρει ομάδες που μοιάζουν με </a:t>
            </a:r>
            <a:r>
              <a:rPr lang="el-GR" dirty="0" smtClean="0"/>
              <a:t>θρομβοσπονδίνη–1Ελέγχεται </a:t>
            </a:r>
            <a:r>
              <a:rPr lang="el-GR" dirty="0"/>
              <a:t>από γονίδιο στο χρωμόσωμα </a:t>
            </a:r>
            <a:r>
              <a:rPr lang="el-GR" dirty="0" smtClean="0"/>
              <a:t>9q34 </a:t>
            </a:r>
            <a:r>
              <a:rPr lang="el-GR" dirty="0"/>
              <a:t>&amp; </a:t>
            </a:r>
            <a:r>
              <a:rPr lang="el-GR" dirty="0" smtClean="0"/>
              <a:t>παράγεται κυρίωςαπό </a:t>
            </a:r>
            <a:r>
              <a:rPr lang="el-GR" dirty="0"/>
              <a:t>τα </a:t>
            </a:r>
            <a:r>
              <a:rPr lang="el-GR" dirty="0" smtClean="0"/>
              <a:t>ηπατοκύτταρα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Η δραστηριότητά της είναι χαμηλότερη σε ηπατικά νοσήματα, </a:t>
            </a:r>
            <a:r>
              <a:rPr lang="el-GR" dirty="0" smtClean="0"/>
              <a:t>διάσπαρτα </a:t>
            </a:r>
            <a:r>
              <a:rPr lang="el-GR" dirty="0"/>
              <a:t>καρκινώματα, χρόνια μεταβολικά νοσήματα, χρόνια </a:t>
            </a:r>
            <a:r>
              <a:rPr lang="el-GR" dirty="0" smtClean="0"/>
              <a:t>φλεγμονώδη </a:t>
            </a:r>
            <a:r>
              <a:rPr lang="el-GR" dirty="0"/>
              <a:t>νοσήματα, κύηση &amp; νεογνά</a:t>
            </a:r>
          </a:p>
        </p:txBody>
      </p:sp>
      <p:sp>
        <p:nvSpPr>
          <p:cNvPr id="3" name="Rectangle 2"/>
          <p:cNvSpPr/>
          <p:nvPr/>
        </p:nvSpPr>
        <p:spPr>
          <a:xfrm>
            <a:off x="3131840" y="980728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/>
              <a:t>ADAMTS-13</a:t>
            </a:r>
            <a:endParaRPr lang="en-US" sz="2400" i="1" dirty="0"/>
          </a:p>
        </p:txBody>
      </p:sp>
      <p:pic>
        <p:nvPicPr>
          <p:cNvPr id="6" name="Picture 4" descr="http://ts1.mm.bing.net/th?id=H.5034905167463368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2808312" cy="221424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0517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Modeling ADAMTS13-von </a:t>
            </a:r>
            <a:r>
              <a:rPr lang="en-US" dirty="0" err="1" smtClean="0"/>
              <a:t>Willebrand</a:t>
            </a:r>
            <a:r>
              <a:rPr lang="en-US" dirty="0" smtClean="0"/>
              <a:t> Factor interaction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(</a:t>
            </a:r>
            <a:r>
              <a:rPr lang="el-GR" sz="2000" b="1" dirty="0" err="1" smtClean="0"/>
              <a:t>Παθοφυσιολογία</a:t>
            </a:r>
            <a:r>
              <a:rPr lang="el-GR" sz="2000" b="1" dirty="0" smtClean="0"/>
              <a:t> TTP)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Συνδέεται </a:t>
            </a:r>
            <a:r>
              <a:rPr lang="el-GR" dirty="0"/>
              <a:t>με υποδοχείς της </a:t>
            </a:r>
            <a:r>
              <a:rPr lang="el-GR" dirty="0" err="1"/>
              <a:t>θρομβοσπονδίνης</a:t>
            </a:r>
            <a:r>
              <a:rPr lang="el-GR" dirty="0"/>
              <a:t> </a:t>
            </a:r>
            <a:r>
              <a:rPr lang="el-GR" dirty="0" smtClean="0"/>
              <a:t>των ενδοθηλιακών κυττάρων </a:t>
            </a:r>
            <a:r>
              <a:rPr lang="el-GR" dirty="0"/>
              <a:t>&amp; ασκεί πρωτεολυτική δράση </a:t>
            </a:r>
            <a:r>
              <a:rPr lang="el-GR" dirty="0" smtClean="0"/>
              <a:t>επί </a:t>
            </a:r>
            <a:r>
              <a:rPr lang="el-GR" dirty="0"/>
              <a:t>των πολυμερών </a:t>
            </a:r>
            <a:r>
              <a:rPr lang="el-GR" dirty="0" smtClean="0"/>
              <a:t>vWFστην </a:t>
            </a:r>
            <a:r>
              <a:rPr lang="el-GR" dirty="0"/>
              <a:t>θέση </a:t>
            </a:r>
            <a:r>
              <a:rPr lang="el-GR" dirty="0" smtClean="0"/>
              <a:t>842-843 (μεταξύ τυροσίνης </a:t>
            </a:r>
            <a:r>
              <a:rPr lang="el-GR" dirty="0"/>
              <a:t>&amp; μεθειονίνης)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776" y="1340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dirty="0"/>
              <a:t>Δράση </a:t>
            </a:r>
            <a:r>
              <a:rPr lang="en-US" b="1" i="1" dirty="0" smtClean="0"/>
              <a:t>ADAMTS-13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2339752" y="6206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l-GR" dirty="0"/>
          </a:p>
        </p:txBody>
      </p:sp>
      <p:pic>
        <p:nvPicPr>
          <p:cNvPr id="11" name="Picture 4" descr="http://ts4.mm.bing.net/th?id=H.4758060244469615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874" y="3284984"/>
            <a:ext cx="4136628" cy="2592288"/>
          </a:xfrm>
          <a:prstGeom prst="rect">
            <a:avLst/>
          </a:prstGeom>
          <a:noFill/>
        </p:spPr>
      </p:pic>
      <p:pic>
        <p:nvPicPr>
          <p:cNvPr id="12" name="Picture 4" descr="http://ts3.mm.bing.net/th?id=H.4703896374412522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996952"/>
            <a:ext cx="3503726" cy="2732906"/>
          </a:xfrm>
          <a:prstGeom prst="rect">
            <a:avLst/>
          </a:prstGeom>
          <a:noFill/>
        </p:spPr>
      </p:pic>
      <p:sp>
        <p:nvSpPr>
          <p:cNvPr id="13" name="Rectangle 5"/>
          <p:cNvSpPr/>
          <p:nvPr/>
        </p:nvSpPr>
        <p:spPr>
          <a:xfrm>
            <a:off x="6084168" y="5661248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Preventing thrombus formation in TTP with N-</a:t>
            </a:r>
            <a:r>
              <a:rPr lang="en-US" dirty="0" err="1" smtClean="0"/>
              <a:t>acetylcysteine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5949280"/>
            <a:ext cx="2792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N.Engl.J.vol347,August 22,2002</a:t>
            </a:r>
            <a:endParaRPr lang="el-GR" sz="1600" i="1" dirty="0"/>
          </a:p>
        </p:txBody>
      </p:sp>
      <p:sp>
        <p:nvSpPr>
          <p:cNvPr id="10" name="Rectangle 9"/>
          <p:cNvSpPr/>
          <p:nvPr/>
        </p:nvSpPr>
        <p:spPr>
          <a:xfrm>
            <a:off x="827584" y="76470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teachingcases.hematology.org/levine_new/images/vWF_ch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4536504" cy="2981131"/>
          </a:xfrm>
          <a:prstGeom prst="rect">
            <a:avLst/>
          </a:prstGeom>
          <a:noFill/>
        </p:spPr>
      </p:pic>
      <p:sp>
        <p:nvSpPr>
          <p:cNvPr id="10" name="Rectangle 4"/>
          <p:cNvSpPr/>
          <p:nvPr/>
        </p:nvSpPr>
        <p:spPr>
          <a:xfrm>
            <a:off x="4932040" y="6093296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vWF</a:t>
            </a:r>
            <a:r>
              <a:rPr lang="en-US" dirty="0" smtClean="0"/>
              <a:t> Release and Lack of Processing in Acute TTP</a:t>
            </a:r>
            <a:endParaRPr lang="el-GR" dirty="0"/>
          </a:p>
        </p:txBody>
      </p:sp>
      <p:pic>
        <p:nvPicPr>
          <p:cNvPr id="11" name="Picture 2" descr="http://ts3.mm.bing.net/th?id=H.4953025961592026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32656"/>
            <a:ext cx="4404375" cy="30243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123728" y="116632"/>
            <a:ext cx="5184576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51520" y="3717032"/>
            <a:ext cx="4680520" cy="29523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089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                       (</a:t>
            </a:r>
            <a:r>
              <a:rPr lang="el-GR" sz="2000" b="1" dirty="0" err="1" smtClean="0"/>
              <a:t>Παθοφυσιολογία</a:t>
            </a:r>
            <a:r>
              <a:rPr lang="el-GR" sz="2000" b="1" dirty="0" smtClean="0"/>
              <a:t> TTP)</a:t>
            </a:r>
          </a:p>
          <a:p>
            <a:endParaRPr lang="el-GR" sz="2000" b="1" dirty="0"/>
          </a:p>
          <a:p>
            <a:r>
              <a:rPr lang="el-GR" sz="2000" dirty="0" smtClean="0"/>
              <a:t>                                     Δραστηριότητα ADAMTS –13    </a:t>
            </a:r>
          </a:p>
          <a:p>
            <a:r>
              <a:rPr lang="el-GR" dirty="0" smtClean="0"/>
              <a:t>                                                       (συνήθως </a:t>
            </a:r>
            <a:r>
              <a:rPr lang="el-GR" dirty="0"/>
              <a:t>&lt; 10</a:t>
            </a:r>
            <a:r>
              <a:rPr lang="el-GR" dirty="0" smtClean="0"/>
              <a:t>%)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                                          Αφύσικα μεγάλα πολυμερή vW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1.</a:t>
            </a:r>
            <a:r>
              <a:rPr lang="el-GR" dirty="0" smtClean="0"/>
              <a:t> Αυξημένοι </a:t>
            </a:r>
            <a:r>
              <a:rPr lang="el-GR" b="1" i="1" dirty="0" smtClean="0"/>
              <a:t>ανασταλτέςADAMTS–13</a:t>
            </a:r>
            <a:endParaRPr lang="el-GR" b="1" i="1" dirty="0"/>
          </a:p>
          <a:p>
            <a:r>
              <a:rPr lang="el-GR" dirty="0" smtClean="0"/>
              <a:t>    (ανιχνεύονται </a:t>
            </a:r>
            <a:r>
              <a:rPr lang="el-GR" dirty="0"/>
              <a:t>σε 48</a:t>
            </a:r>
            <a:r>
              <a:rPr lang="el-GR" dirty="0" smtClean="0"/>
              <a:t>%-80</a:t>
            </a:r>
            <a:r>
              <a:rPr lang="el-GR" dirty="0"/>
              <a:t>% των </a:t>
            </a:r>
            <a:r>
              <a:rPr lang="el-GR" dirty="0" smtClean="0"/>
              <a:t>ασθενών)</a:t>
            </a:r>
            <a:endParaRPr lang="el-GR" dirty="0"/>
          </a:p>
          <a:p>
            <a:endParaRPr lang="el-GR" dirty="0"/>
          </a:p>
          <a:p>
            <a:r>
              <a:rPr lang="el-GR" b="1" dirty="0" smtClean="0"/>
              <a:t>2.</a:t>
            </a:r>
            <a:r>
              <a:rPr lang="el-GR" dirty="0" smtClean="0"/>
              <a:t> Ασθενείς </a:t>
            </a:r>
            <a:r>
              <a:rPr lang="el-GR" dirty="0"/>
              <a:t>χωρίς ανασταλτή με </a:t>
            </a:r>
            <a:r>
              <a:rPr lang="el-GR" b="1" i="1" dirty="0"/>
              <a:t>ελαττωμένη </a:t>
            </a:r>
            <a:r>
              <a:rPr lang="el-GR" b="1" i="1" dirty="0" smtClean="0"/>
              <a:t>ADAMTS–13 </a:t>
            </a:r>
            <a:endParaRPr lang="el-GR" b="1" i="1" dirty="0"/>
          </a:p>
          <a:p>
            <a:r>
              <a:rPr lang="el-GR" dirty="0" smtClean="0"/>
              <a:t>    (δεν </a:t>
            </a:r>
            <a:r>
              <a:rPr lang="el-GR" dirty="0"/>
              <a:t>έχει διευκρινισθεί εάν έχουν ελαττωμένη παραγωγή &amp; </a:t>
            </a:r>
            <a:r>
              <a:rPr lang="el-GR" dirty="0" smtClean="0"/>
              <a:t>επιβίωση της</a:t>
            </a:r>
          </a:p>
          <a:p>
            <a:r>
              <a:rPr lang="el-GR" dirty="0" smtClean="0"/>
              <a:t>    ADAMTS–13)</a:t>
            </a:r>
            <a:endParaRPr lang="el-GR" dirty="0"/>
          </a:p>
          <a:p>
            <a:endParaRPr lang="el-GR" dirty="0"/>
          </a:p>
          <a:p>
            <a:r>
              <a:rPr lang="el-GR" b="1" dirty="0" smtClean="0"/>
              <a:t>3.</a:t>
            </a:r>
            <a:r>
              <a:rPr lang="el-GR" dirty="0" smtClean="0"/>
              <a:t> Ασθενείς </a:t>
            </a:r>
            <a:r>
              <a:rPr lang="el-GR" dirty="0"/>
              <a:t>με </a:t>
            </a:r>
            <a:r>
              <a:rPr lang="el-GR" b="1" i="1" dirty="0"/>
              <a:t>φυσιολογική </a:t>
            </a:r>
            <a:r>
              <a:rPr lang="el-GR" b="1" i="1" dirty="0" smtClean="0"/>
              <a:t>ADAMTS–13, </a:t>
            </a:r>
            <a:r>
              <a:rPr lang="el-GR" b="1" i="1" dirty="0"/>
              <a:t>μη ανιχνεύσιμο </a:t>
            </a:r>
            <a:r>
              <a:rPr lang="el-GR" b="1" i="1" dirty="0" smtClean="0"/>
              <a:t>ανασταλτή ADAMTS–13 </a:t>
            </a:r>
            <a:endParaRPr lang="el-GR" b="1" i="1" dirty="0"/>
          </a:p>
          <a:p>
            <a:r>
              <a:rPr lang="el-GR" dirty="0" smtClean="0"/>
              <a:t>    και </a:t>
            </a:r>
            <a:r>
              <a:rPr lang="el-GR" dirty="0"/>
              <a:t>αυξημένα πολυμερή </a:t>
            </a:r>
            <a:r>
              <a:rPr lang="el-GR" dirty="0" smtClean="0"/>
              <a:t>vWF</a:t>
            </a:r>
            <a:endParaRPr lang="el-GR" dirty="0"/>
          </a:p>
          <a:p>
            <a:r>
              <a:rPr lang="el-GR" dirty="0" smtClean="0"/>
              <a:t>    (πιθανή </a:t>
            </a:r>
            <a:r>
              <a:rPr lang="el-GR" dirty="0"/>
              <a:t>παραγωγή αυτοαντισωμάτων κατά των υποδοχέων </a:t>
            </a:r>
            <a:r>
              <a:rPr lang="el-GR" dirty="0" err="1" smtClean="0"/>
              <a:t>θρομβοσπονδίνης</a:t>
            </a:r>
            <a:r>
              <a:rPr lang="el-GR" dirty="0" smtClean="0"/>
              <a:t>) </a:t>
            </a:r>
            <a:endParaRPr lang="el-GR" dirty="0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4139952" y="2132856"/>
            <a:ext cx="21602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555776" y="1412776"/>
            <a:ext cx="360040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2555776" y="6165304"/>
            <a:ext cx="1800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04" name="Picture 4" descr="10 Beautiful Sea Shell Pictures | Amazing nature | Most Beautiful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88640"/>
            <a:ext cx="1828800" cy="2743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022055" y="6488668"/>
            <a:ext cx="280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</a:rPr>
              <a:t>N.Engl.J.vol347,August 22,2002</a:t>
            </a:r>
            <a:endParaRPr lang="el-GR" sz="1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98072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Οικογενής θρομβωτική θρομβοπενική </a:t>
            </a:r>
            <a:r>
              <a:rPr lang="el-GR" sz="2400" b="1" dirty="0" smtClean="0"/>
              <a:t>πορφύρα </a:t>
            </a:r>
          </a:p>
          <a:p>
            <a:endParaRPr lang="el-GR" dirty="0"/>
          </a:p>
          <a:p>
            <a:r>
              <a:rPr lang="el-GR" b="1" dirty="0" err="1" smtClean="0"/>
              <a:t>Παθοφυσιολογία</a:t>
            </a:r>
            <a:endParaRPr lang="el-GR" b="1" dirty="0" smtClean="0"/>
          </a:p>
          <a:p>
            <a:endParaRPr lang="el-GR" b="1" dirty="0"/>
          </a:p>
          <a:p>
            <a:r>
              <a:rPr lang="el-GR" dirty="0" smtClean="0"/>
              <a:t>•Ομόζυγες </a:t>
            </a:r>
            <a:r>
              <a:rPr lang="el-GR" dirty="0"/>
              <a:t>ή διπλές ετερόζυγες </a:t>
            </a:r>
            <a:r>
              <a:rPr lang="el-GR" b="1" i="1" dirty="0"/>
              <a:t>μεταλλάξεις</a:t>
            </a:r>
            <a:r>
              <a:rPr lang="el-GR" dirty="0"/>
              <a:t> σε κάθε ένα από </a:t>
            </a:r>
            <a:r>
              <a:rPr lang="el-GR" dirty="0" smtClean="0"/>
              <a:t>τα γονίδια 9q34 </a:t>
            </a:r>
            <a:r>
              <a:rPr lang="el-GR" dirty="0"/>
              <a:t>που κωδικοποιούν </a:t>
            </a:r>
            <a:r>
              <a:rPr lang="el-GR" dirty="0" smtClean="0"/>
              <a:t>την ADAMTS-13.</a:t>
            </a:r>
          </a:p>
          <a:p>
            <a:endParaRPr lang="el-GR" dirty="0"/>
          </a:p>
          <a:p>
            <a:r>
              <a:rPr lang="el-GR" dirty="0" smtClean="0"/>
              <a:t>•Σχεδόν </a:t>
            </a:r>
            <a:r>
              <a:rPr lang="el-GR" b="1" i="1" dirty="0"/>
              <a:t>πλήρης έλλειψη δραστηριότητας </a:t>
            </a:r>
            <a:r>
              <a:rPr lang="el-GR" b="1" i="1" dirty="0" smtClean="0"/>
              <a:t>ADAMTS-13 </a:t>
            </a:r>
            <a:r>
              <a:rPr lang="el-GR" dirty="0" smtClean="0"/>
              <a:t>στο πλάσμα με </a:t>
            </a:r>
            <a:r>
              <a:rPr lang="el-GR" dirty="0"/>
              <a:t>συνέπεια την </a:t>
            </a:r>
            <a:r>
              <a:rPr lang="el-GR" dirty="0" smtClean="0"/>
              <a:t>κυκλοφορία αφύσικα </a:t>
            </a:r>
            <a:r>
              <a:rPr lang="el-GR" dirty="0"/>
              <a:t>μεγάλων πολυμερών </a:t>
            </a:r>
            <a:r>
              <a:rPr lang="el-GR" dirty="0" smtClean="0"/>
              <a:t>vWF</a:t>
            </a:r>
            <a:r>
              <a:rPr lang="el-GR" dirty="0"/>
              <a:t>.</a:t>
            </a:r>
          </a:p>
          <a:p>
            <a:endParaRPr lang="el-GR" dirty="0" smtClean="0"/>
          </a:p>
          <a:p>
            <a:r>
              <a:rPr lang="el-GR" dirty="0" smtClean="0"/>
              <a:t>•Συνήθης </a:t>
            </a:r>
            <a:r>
              <a:rPr lang="el-GR" dirty="0"/>
              <a:t>έναρξη κατά την </a:t>
            </a:r>
            <a:r>
              <a:rPr lang="el-GR" b="1" i="1" dirty="0"/>
              <a:t>βρεφική ή παιδική ηλικία</a:t>
            </a:r>
            <a:r>
              <a:rPr lang="el-GR" dirty="0"/>
              <a:t>.</a:t>
            </a:r>
          </a:p>
          <a:p>
            <a:endParaRPr lang="el-GR" dirty="0" smtClean="0"/>
          </a:p>
          <a:p>
            <a:r>
              <a:rPr lang="el-GR" dirty="0" smtClean="0"/>
              <a:t>•Σε </a:t>
            </a:r>
            <a:r>
              <a:rPr lang="el-GR" dirty="0"/>
              <a:t>μερικές περιπτώσεις έναρξη κατά την </a:t>
            </a:r>
            <a:r>
              <a:rPr lang="el-GR" u="sng" dirty="0" smtClean="0"/>
              <a:t>ενήλικη </a:t>
            </a:r>
            <a:r>
              <a:rPr lang="el-GR" u="sng" dirty="0"/>
              <a:t>ζωή </a:t>
            </a:r>
            <a:r>
              <a:rPr lang="el-GR" dirty="0"/>
              <a:t>(συνήθως </a:t>
            </a:r>
            <a:r>
              <a:rPr lang="el-GR" dirty="0" smtClean="0"/>
              <a:t>κατά </a:t>
            </a:r>
            <a:r>
              <a:rPr lang="el-GR" dirty="0"/>
              <a:t>την πρώτη κύηση) και σε λίγες </a:t>
            </a:r>
            <a:r>
              <a:rPr lang="el-GR" u="sng" dirty="0"/>
              <a:t>καμία εκδήλωση</a:t>
            </a:r>
            <a:r>
              <a:rPr lang="el-GR" dirty="0"/>
              <a:t> σε όλη τη </a:t>
            </a:r>
            <a:r>
              <a:rPr lang="el-GR" dirty="0" smtClean="0"/>
              <a:t>διάρκεια </a:t>
            </a:r>
            <a:r>
              <a:rPr lang="el-GR" dirty="0"/>
              <a:t>της ζωής. Στις περιπτώσεις αυτές φαίνεται ότι η </a:t>
            </a:r>
            <a:r>
              <a:rPr lang="el-GR" dirty="0" smtClean="0"/>
              <a:t>δραστηριότητα ADAMTS-13 επί </a:t>
            </a:r>
            <a:r>
              <a:rPr lang="el-GR" dirty="0"/>
              <a:t>της επιφανείας των ενδοθηλιακών </a:t>
            </a:r>
            <a:r>
              <a:rPr lang="el-GR" dirty="0" smtClean="0"/>
              <a:t> κυττάρων </a:t>
            </a:r>
            <a:r>
              <a:rPr lang="el-GR" dirty="0"/>
              <a:t>είναι μεγαλύτερη από την εκτιμώμενη με </a:t>
            </a:r>
            <a:r>
              <a:rPr lang="el-GR" dirty="0" smtClean="0"/>
              <a:t>in </a:t>
            </a:r>
            <a:r>
              <a:rPr lang="el-GR" dirty="0"/>
              <a:t>vitro </a:t>
            </a:r>
            <a:r>
              <a:rPr lang="el-GR" dirty="0" smtClean="0"/>
              <a:t>ελέγχους </a:t>
            </a:r>
            <a:endParaRPr lang="el-GR" dirty="0"/>
          </a:p>
          <a:p>
            <a:r>
              <a:rPr lang="el-GR" dirty="0"/>
              <a:t>υγρής φάσης.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2055" y="6488668"/>
            <a:ext cx="280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rgbClr val="00B0F0"/>
                </a:solidFill>
              </a:rPr>
              <a:t>N.Engl.J.vol347,August 22,2002</a:t>
            </a:r>
            <a:endParaRPr lang="el-GR" sz="1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170080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b="1" dirty="0"/>
              <a:t>Κλινικά χαρακτηριστικά </a:t>
            </a:r>
            <a:r>
              <a:rPr lang="el-GR" sz="2400" b="1" dirty="0" smtClean="0"/>
              <a:t>TTP (</a:t>
            </a:r>
            <a:r>
              <a:rPr lang="el-GR" sz="2400" b="1" dirty="0"/>
              <a:t>κλασσική 5άδα)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err="1" smtClean="0"/>
              <a:t>Μικροαγγειοπαθητική</a:t>
            </a:r>
            <a:r>
              <a:rPr lang="el-GR" dirty="0" smtClean="0"/>
              <a:t> </a:t>
            </a:r>
            <a:r>
              <a:rPr lang="el-GR" dirty="0"/>
              <a:t>Αιμολυτική Αναιμία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Θρομβοπενία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Νευρολογικές βλάβες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Νεφρική βλάβη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Πυρετός</a:t>
            </a:r>
          </a:p>
        </p:txBody>
      </p:sp>
      <p:pic>
        <p:nvPicPr>
          <p:cNvPr id="49156" name="Picture 4" descr="http://t3.gstatic.com/images?q=tbn:ANd9GcS1T6ORPQ5MP66stifVk8Z5PKkh0Eyze_kIoenf-JqlZcTi6m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65527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 Κλινική εικόνα TTP</a:t>
            </a:r>
            <a:r>
              <a:rPr lang="en-US" sz="2000" b="1" dirty="0" smtClean="0"/>
              <a:t> </a:t>
            </a:r>
            <a:r>
              <a:rPr lang="el-GR" sz="2000" b="1" dirty="0" smtClean="0"/>
              <a:t>(αναλυτικά)</a:t>
            </a:r>
          </a:p>
          <a:p>
            <a:endParaRPr lang="el-GR" b="1" dirty="0" smtClean="0"/>
          </a:p>
          <a:p>
            <a:pPr>
              <a:buFont typeface="Arial" pitchFamily="34" charset="0"/>
              <a:buChar char="•"/>
            </a:pPr>
            <a:r>
              <a:rPr lang="el-GR" b="1" dirty="0" err="1" smtClean="0"/>
              <a:t>Μικροαγγειοπαθητική</a:t>
            </a:r>
            <a:r>
              <a:rPr lang="el-GR" b="1" dirty="0" smtClean="0"/>
              <a:t> </a:t>
            </a:r>
            <a:r>
              <a:rPr lang="el-GR" b="1" dirty="0"/>
              <a:t>αιμολυτική αναιμία</a:t>
            </a:r>
          </a:p>
          <a:p>
            <a:r>
              <a:rPr lang="el-GR" dirty="0" smtClean="0"/>
              <a:t>•</a:t>
            </a:r>
            <a:r>
              <a:rPr lang="el-GR" b="1" dirty="0" err="1" smtClean="0"/>
              <a:t>Θρομβοπενία</a:t>
            </a:r>
            <a:r>
              <a:rPr lang="el-GR" b="1" dirty="0" smtClean="0"/>
              <a:t> και Αιμορραγικές </a:t>
            </a:r>
            <a:r>
              <a:rPr lang="el-GR" b="1" dirty="0"/>
              <a:t>εκδηλώσεις</a:t>
            </a:r>
          </a:p>
          <a:p>
            <a:r>
              <a:rPr lang="el-GR" dirty="0" smtClean="0"/>
              <a:t>-αιμορραγία </a:t>
            </a:r>
            <a:r>
              <a:rPr lang="el-GR" dirty="0"/>
              <a:t>αμφιβληστροειδούς</a:t>
            </a:r>
          </a:p>
          <a:p>
            <a:r>
              <a:rPr lang="el-GR" dirty="0" smtClean="0"/>
              <a:t>-επιστάξεις</a:t>
            </a:r>
            <a:endParaRPr lang="el-GR" dirty="0"/>
          </a:p>
          <a:p>
            <a:r>
              <a:rPr lang="el-GR" dirty="0" smtClean="0"/>
              <a:t>-ουλορραγία</a:t>
            </a:r>
            <a:endParaRPr lang="el-GR" dirty="0"/>
          </a:p>
          <a:p>
            <a:r>
              <a:rPr lang="el-GR" dirty="0" smtClean="0"/>
              <a:t>-αιματουρία</a:t>
            </a:r>
            <a:endParaRPr lang="el-GR" dirty="0"/>
          </a:p>
          <a:p>
            <a:r>
              <a:rPr lang="el-GR" dirty="0" smtClean="0"/>
              <a:t>-αιμορραγία </a:t>
            </a:r>
            <a:r>
              <a:rPr lang="el-GR" dirty="0"/>
              <a:t>πεπτικού</a:t>
            </a:r>
          </a:p>
          <a:p>
            <a:r>
              <a:rPr lang="el-GR" dirty="0" smtClean="0"/>
              <a:t>-μηνορραγία</a:t>
            </a:r>
            <a:endParaRPr lang="el-GR" dirty="0"/>
          </a:p>
          <a:p>
            <a:r>
              <a:rPr lang="el-GR" dirty="0" smtClean="0"/>
              <a:t>-αιμοπτύσεις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/>
              <a:t>Νευρολογικά </a:t>
            </a:r>
            <a:r>
              <a:rPr lang="el-GR" b="1" dirty="0"/>
              <a:t>συμπτώματα</a:t>
            </a:r>
          </a:p>
          <a:p>
            <a:r>
              <a:rPr lang="el-GR" dirty="0" smtClean="0"/>
              <a:t>-κεφαλαλγία </a:t>
            </a:r>
            <a:endParaRPr lang="el-GR" dirty="0"/>
          </a:p>
          <a:p>
            <a:r>
              <a:rPr lang="el-GR" dirty="0" smtClean="0"/>
              <a:t>-δυσαρθρία</a:t>
            </a:r>
            <a:endParaRPr lang="el-GR" dirty="0"/>
          </a:p>
          <a:p>
            <a:r>
              <a:rPr lang="el-GR" dirty="0" smtClean="0"/>
              <a:t>-αφασία</a:t>
            </a:r>
            <a:endParaRPr lang="el-GR" dirty="0"/>
          </a:p>
          <a:p>
            <a:r>
              <a:rPr lang="el-GR" dirty="0" smtClean="0"/>
              <a:t>-ημιπάρεση</a:t>
            </a:r>
            <a:endParaRPr lang="el-GR" dirty="0"/>
          </a:p>
          <a:p>
            <a:r>
              <a:rPr lang="el-GR" dirty="0" smtClean="0"/>
              <a:t>-μεταβολές </a:t>
            </a:r>
            <a:r>
              <a:rPr lang="el-GR" dirty="0"/>
              <a:t>επιπέδου συνείδησης </a:t>
            </a:r>
          </a:p>
          <a:p>
            <a:r>
              <a:rPr lang="el-GR" dirty="0"/>
              <a:t>(αφαίρεση, σύγχυση, λήθαργος, κώμα)</a:t>
            </a:r>
          </a:p>
          <a:p>
            <a:r>
              <a:rPr lang="el-GR" dirty="0" smtClean="0"/>
              <a:t>-εκδηλώσεις </a:t>
            </a:r>
            <a:r>
              <a:rPr lang="el-GR" dirty="0"/>
              <a:t>πολυεστιακές, βραχείας </a:t>
            </a:r>
            <a:r>
              <a:rPr lang="el-GR" dirty="0" smtClean="0"/>
              <a:t>διάρκειας</a:t>
            </a:r>
            <a:r>
              <a:rPr lang="el-GR" dirty="0"/>
              <a:t>, υποτροπιάζουσες, χωρίς </a:t>
            </a:r>
            <a:r>
              <a:rPr lang="el-GR" dirty="0" smtClean="0"/>
              <a:t>υπολειμματικές </a:t>
            </a:r>
            <a:r>
              <a:rPr lang="el-GR" dirty="0"/>
              <a:t>βλάβες μετά την ύφεση</a:t>
            </a:r>
          </a:p>
        </p:txBody>
      </p:sp>
      <p:sp>
        <p:nvSpPr>
          <p:cNvPr id="3" name="Rectangle 2"/>
          <p:cNvSpPr/>
          <p:nvPr/>
        </p:nvSpPr>
        <p:spPr>
          <a:xfrm>
            <a:off x="5148064" y="3933056"/>
            <a:ext cx="35821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i="1" dirty="0">
                <a:solidFill>
                  <a:srgbClr val="C00000"/>
                </a:solidFill>
              </a:rPr>
              <a:t>Η ύπαρξη ή όχι </a:t>
            </a:r>
            <a:r>
              <a:rPr lang="el-GR" sz="1600" i="1" dirty="0" smtClean="0">
                <a:solidFill>
                  <a:srgbClr val="C00000"/>
                </a:solidFill>
              </a:rPr>
              <a:t>νευρολογικών διαταραχών</a:t>
            </a:r>
            <a:r>
              <a:rPr lang="en-US" sz="1600" i="1" dirty="0" smtClean="0">
                <a:solidFill>
                  <a:srgbClr val="C00000"/>
                </a:solidFill>
              </a:rPr>
              <a:t> </a:t>
            </a:r>
            <a:r>
              <a:rPr lang="el-GR" sz="1600" i="1" dirty="0" smtClean="0">
                <a:solidFill>
                  <a:srgbClr val="C00000"/>
                </a:solidFill>
              </a:rPr>
              <a:t>δεν </a:t>
            </a:r>
            <a:r>
              <a:rPr lang="el-GR" sz="1600" i="1" dirty="0">
                <a:solidFill>
                  <a:srgbClr val="C00000"/>
                </a:solidFill>
              </a:rPr>
              <a:t>αποτελεί αυστηρό </a:t>
            </a:r>
            <a:r>
              <a:rPr lang="el-GR" sz="1600" i="1" dirty="0" smtClean="0">
                <a:solidFill>
                  <a:srgbClr val="C00000"/>
                </a:solidFill>
              </a:rPr>
              <a:t>κριτήριο υπέρ </a:t>
            </a:r>
            <a:r>
              <a:rPr lang="el-GR" sz="1600" i="1" dirty="0">
                <a:solidFill>
                  <a:srgbClr val="C00000"/>
                </a:solidFill>
              </a:rPr>
              <a:t>της </a:t>
            </a:r>
            <a:r>
              <a:rPr lang="el-GR" sz="1600" i="1" dirty="0" smtClean="0">
                <a:solidFill>
                  <a:srgbClr val="C00000"/>
                </a:solidFill>
              </a:rPr>
              <a:t>διάγνωσης HUS </a:t>
            </a:r>
            <a:endParaRPr lang="el-GR" sz="1600" i="1" dirty="0">
              <a:solidFill>
                <a:srgbClr val="C00000"/>
              </a:solidFill>
            </a:endParaRPr>
          </a:p>
          <a:p>
            <a:pPr algn="ctr"/>
            <a:r>
              <a:rPr lang="el-GR" sz="1600" i="1" dirty="0" smtClean="0">
                <a:solidFill>
                  <a:srgbClr val="C00000"/>
                </a:solidFill>
              </a:rPr>
              <a:t>ή TTP</a:t>
            </a:r>
            <a:endParaRPr lang="el-GR" i="1" dirty="0">
              <a:solidFill>
                <a:srgbClr val="C00000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5364088" y="3573016"/>
            <a:ext cx="3312368" cy="16561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8130" name="Picture 2" descr="http://t0.gstatic.com/images?q=tbn:ANd9GcS406xX8_WSVZ6JwKv0MfqkM7kwpgjyAHK9Ns9BAd9UA5p9SIP0S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66975" cy="184785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23728" y="692696"/>
            <a:ext cx="36004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04664"/>
            <a:ext cx="59766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          Κλινική </a:t>
            </a:r>
            <a:r>
              <a:rPr lang="el-GR" sz="2000" b="1" dirty="0"/>
              <a:t>εικόνα </a:t>
            </a:r>
            <a:r>
              <a:rPr lang="el-GR" sz="2000" b="1" dirty="0" smtClean="0"/>
              <a:t>TTP</a:t>
            </a:r>
            <a:r>
              <a:rPr lang="en-US" sz="2000" b="1" dirty="0" smtClean="0"/>
              <a:t> </a:t>
            </a:r>
            <a:r>
              <a:rPr lang="el-GR" sz="2000" b="1" dirty="0" smtClean="0"/>
              <a:t>(αναλυτικά</a:t>
            </a:r>
            <a:r>
              <a:rPr lang="el-GR" sz="2000" b="1" dirty="0"/>
              <a:t>)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</a:t>
            </a:r>
            <a:r>
              <a:rPr lang="el-GR" b="1" dirty="0" smtClean="0"/>
              <a:t>Νεφρική </a:t>
            </a:r>
            <a:r>
              <a:rPr lang="el-GR" b="1" dirty="0"/>
              <a:t>συμμετοχή </a:t>
            </a:r>
            <a:r>
              <a:rPr lang="el-GR" dirty="0"/>
              <a:t>(σε 40% </a:t>
            </a:r>
            <a:r>
              <a:rPr lang="el-GR" dirty="0" smtClean="0"/>
              <a:t>-80</a:t>
            </a:r>
            <a:r>
              <a:rPr lang="el-GR" dirty="0"/>
              <a:t>%)</a:t>
            </a:r>
          </a:p>
          <a:p>
            <a:r>
              <a:rPr lang="el-GR" dirty="0" smtClean="0"/>
              <a:t>-πρωτεϊνουρία</a:t>
            </a:r>
            <a:endParaRPr lang="el-GR" dirty="0"/>
          </a:p>
          <a:p>
            <a:r>
              <a:rPr lang="el-GR" dirty="0" smtClean="0"/>
              <a:t>-αιματουρία</a:t>
            </a:r>
            <a:endParaRPr lang="el-GR" dirty="0"/>
          </a:p>
          <a:p>
            <a:r>
              <a:rPr lang="el-GR" dirty="0" smtClean="0"/>
              <a:t>-επιβάρυνση </a:t>
            </a:r>
            <a:r>
              <a:rPr lang="el-GR" dirty="0"/>
              <a:t>νεφρικής λειτουργίας</a:t>
            </a:r>
          </a:p>
          <a:p>
            <a:r>
              <a:rPr lang="el-GR" dirty="0" smtClean="0"/>
              <a:t>-νεφρική </a:t>
            </a:r>
            <a:r>
              <a:rPr lang="el-GR" dirty="0"/>
              <a:t>ανεπάρκεια (σπανίως</a:t>
            </a:r>
            <a:r>
              <a:rPr lang="el-GR" dirty="0" smtClean="0"/>
              <a:t>)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/>
              <a:t>Πυρετός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  <a:r>
              <a:rPr lang="el-GR" dirty="0"/>
              <a:t>(σε 25%)</a:t>
            </a:r>
          </a:p>
          <a:p>
            <a:r>
              <a:rPr lang="el-GR" dirty="0" smtClean="0"/>
              <a:t>-πρωτογενής </a:t>
            </a:r>
            <a:r>
              <a:rPr lang="el-GR" dirty="0"/>
              <a:t>εκδήλωση </a:t>
            </a:r>
          </a:p>
          <a:p>
            <a:r>
              <a:rPr lang="el-GR" dirty="0" smtClean="0"/>
              <a:t>-δευτερογενώς</a:t>
            </a:r>
            <a:r>
              <a:rPr lang="el-GR" dirty="0"/>
              <a:t>, ως συνέπεια της μετάγγισης </a:t>
            </a:r>
          </a:p>
          <a:p>
            <a:r>
              <a:rPr lang="el-GR" dirty="0" smtClean="0"/>
              <a:t>Πλάσματος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/>
              <a:t>Μη </a:t>
            </a:r>
            <a:r>
              <a:rPr lang="el-GR" b="1" dirty="0"/>
              <a:t>ειδικά συμπτώματα </a:t>
            </a:r>
          </a:p>
          <a:p>
            <a:r>
              <a:rPr lang="el-GR" dirty="0" smtClean="0"/>
              <a:t>-κακουχία </a:t>
            </a:r>
            <a:endParaRPr lang="el-GR" dirty="0"/>
          </a:p>
          <a:p>
            <a:r>
              <a:rPr lang="el-GR" dirty="0" smtClean="0"/>
              <a:t>-εύκολη </a:t>
            </a:r>
            <a:r>
              <a:rPr lang="el-GR" dirty="0"/>
              <a:t>κόπωση</a:t>
            </a:r>
          </a:p>
          <a:p>
            <a:r>
              <a:rPr lang="el-GR" dirty="0" smtClean="0"/>
              <a:t>-γριππώδης </a:t>
            </a:r>
            <a:r>
              <a:rPr lang="el-GR" dirty="0"/>
              <a:t>συνδρομή</a:t>
            </a:r>
          </a:p>
          <a:p>
            <a:r>
              <a:rPr lang="el-GR" dirty="0" smtClean="0"/>
              <a:t>-αρθραλγίες</a:t>
            </a:r>
            <a:endParaRPr lang="el-GR" dirty="0"/>
          </a:p>
          <a:p>
            <a:r>
              <a:rPr lang="el-GR" dirty="0" smtClean="0"/>
              <a:t>-μυαλγίες</a:t>
            </a:r>
            <a:endParaRPr lang="el-GR" dirty="0"/>
          </a:p>
        </p:txBody>
      </p:sp>
      <p:pic>
        <p:nvPicPr>
          <p:cNvPr id="47106" name="Picture 2" descr="http://t2.gstatic.com/images?q=tbn:ANd9GcRsglvzWpAzHyUktpYyy3AiSwHBgY1Nbpv31ZK5tjMn0u6dLc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350" y="4581128"/>
            <a:ext cx="3052210" cy="203110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483768" y="404664"/>
            <a:ext cx="35283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Characteristic features of renal failure in TTP</a:t>
            </a:r>
            <a:endParaRPr lang="el-GR" dirty="0" smtClean="0"/>
          </a:p>
          <a:p>
            <a:endParaRPr lang="en-US" dirty="0" smtClean="0"/>
          </a:p>
          <a:p>
            <a:r>
              <a:rPr lang="en-US" dirty="0" smtClean="0"/>
              <a:t>•</a:t>
            </a:r>
            <a:r>
              <a:rPr lang="en-US" b="1" dirty="0" err="1" smtClean="0"/>
              <a:t>Hematuria</a:t>
            </a:r>
            <a:r>
              <a:rPr lang="en-US" dirty="0" smtClean="0"/>
              <a:t> and </a:t>
            </a:r>
            <a:r>
              <a:rPr lang="en-US" b="1" dirty="0" err="1" smtClean="0"/>
              <a:t>proteinuria</a:t>
            </a:r>
            <a:r>
              <a:rPr lang="en-US" dirty="0" smtClean="0"/>
              <a:t> are common in patients with acquired TTP during acute exacerbation.</a:t>
            </a:r>
          </a:p>
          <a:p>
            <a:endParaRPr lang="el-GR" dirty="0" smtClean="0"/>
          </a:p>
          <a:p>
            <a:r>
              <a:rPr lang="en-US" dirty="0" smtClean="0"/>
              <a:t>•Renal function impairment is mild and reversible in most cases of acquired TTP. Chronic renal failure may occur if the course of TTP is protracted.</a:t>
            </a:r>
          </a:p>
          <a:p>
            <a:endParaRPr lang="el-GR" dirty="0" smtClean="0"/>
          </a:p>
          <a:p>
            <a:r>
              <a:rPr lang="en-US" dirty="0" smtClean="0"/>
              <a:t>•Acute renal failure occurs in very few patients with acquired ADAMTS13 deficiency. Concurrent disorders may cause or contribute to the severity of renal failure</a:t>
            </a:r>
          </a:p>
          <a:p>
            <a:endParaRPr lang="el-GR" dirty="0" smtClean="0"/>
          </a:p>
          <a:p>
            <a:r>
              <a:rPr lang="en-US" dirty="0" smtClean="0"/>
              <a:t>•Acute and chronic renal failures are not infrequent in patients with hereditary TTP, affecting approximately 10% of the reported cases.</a:t>
            </a:r>
          </a:p>
          <a:p>
            <a:endParaRPr lang="el-GR" dirty="0" smtClean="0"/>
          </a:p>
          <a:p>
            <a:r>
              <a:rPr lang="en-US" dirty="0" smtClean="0"/>
              <a:t>•A concurrent factor H mutation has been detected in a patient whose hereditary TTP was complicated with acute and chronic renal failures.</a:t>
            </a:r>
          </a:p>
          <a:p>
            <a:endParaRPr lang="el-GR" dirty="0" smtClean="0"/>
          </a:p>
          <a:p>
            <a:r>
              <a:rPr lang="en-US" dirty="0" smtClean="0"/>
              <a:t>•Expression of ADAMTS13 in </a:t>
            </a:r>
            <a:r>
              <a:rPr lang="en-US" dirty="0" err="1" smtClean="0"/>
              <a:t>glomerular</a:t>
            </a:r>
            <a:r>
              <a:rPr lang="en-US" dirty="0" smtClean="0"/>
              <a:t> endothelial cells and </a:t>
            </a:r>
            <a:r>
              <a:rPr lang="en-US" dirty="0" err="1" smtClean="0"/>
              <a:t>podocytes</a:t>
            </a:r>
            <a:r>
              <a:rPr lang="en-US" dirty="0" smtClean="0"/>
              <a:t> may contribute to the cleavage of VWF locally in the </a:t>
            </a:r>
            <a:r>
              <a:rPr lang="en-US" dirty="0" err="1" smtClean="0"/>
              <a:t>glomeruli</a:t>
            </a:r>
            <a:r>
              <a:rPr lang="en-US" dirty="0" smtClean="0"/>
              <a:t> of patients with acquired TTP, minimizing the severity of their renal thrombosis and functional impairment. O</a:t>
            </a:r>
          </a:p>
          <a:p>
            <a:r>
              <a:rPr lang="en-US" dirty="0" smtClean="0"/>
              <a:t>n the other hand, deficient ADAMTS13 expression in </a:t>
            </a:r>
            <a:r>
              <a:rPr lang="en-US" dirty="0" err="1" smtClean="0"/>
              <a:t>podocytes</a:t>
            </a:r>
            <a:r>
              <a:rPr lang="en-US" dirty="0" smtClean="0"/>
              <a:t> may account for the higher risk of renal failure in patients with hereditary TTP.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2915816" y="1916832"/>
            <a:ext cx="187220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179512" y="3573016"/>
            <a:ext cx="7560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5796136" y="5229200"/>
            <a:ext cx="93610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43808" y="5229200"/>
            <a:ext cx="25202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260648"/>
            <a:ext cx="4355976" cy="404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028019" y="6381328"/>
            <a:ext cx="3115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00B0F0"/>
                </a:solidFill>
              </a:rPr>
              <a:t>B.J.of</a:t>
            </a:r>
            <a:r>
              <a:rPr lang="en-US" sz="1600" i="1" dirty="0" smtClean="0">
                <a:solidFill>
                  <a:srgbClr val="00B0F0"/>
                </a:solidFill>
              </a:rPr>
              <a:t> Haematol.,2012,158,323-335</a:t>
            </a:r>
            <a:endParaRPr lang="el-GR" sz="1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988840"/>
            <a:ext cx="74168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i="1" dirty="0" smtClean="0"/>
              <a:t>Ορισμός</a:t>
            </a:r>
            <a:r>
              <a:rPr lang="en-US" sz="2400" b="1" i="1" dirty="0" smtClean="0"/>
              <a:t>  </a:t>
            </a:r>
            <a:r>
              <a:rPr lang="el-GR" sz="2400" b="1" i="1" dirty="0" smtClean="0"/>
              <a:t>MHS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Ετερογενής </a:t>
            </a:r>
            <a:r>
              <a:rPr lang="el-GR" dirty="0"/>
              <a:t>ομάδα νοσημάτων, που οφείλεται σε </a:t>
            </a:r>
            <a:r>
              <a:rPr lang="el-GR" dirty="0" smtClean="0"/>
              <a:t>διάχυτη </a:t>
            </a:r>
            <a:r>
              <a:rPr lang="el-GR" dirty="0"/>
              <a:t>απόφραξη των αρτηριδίων &amp; τριχοειδών της </a:t>
            </a:r>
            <a:r>
              <a:rPr lang="el-GR" dirty="0" smtClean="0"/>
              <a:t>μικροκυκλοφορίας </a:t>
            </a:r>
            <a:r>
              <a:rPr lang="el-GR" dirty="0"/>
              <a:t>από </a:t>
            </a:r>
            <a:r>
              <a:rPr lang="el-GR" dirty="0" smtClean="0"/>
              <a:t>αιμοπεταλιακούς </a:t>
            </a:r>
            <a:endParaRPr lang="el-GR" dirty="0"/>
          </a:p>
          <a:p>
            <a:r>
              <a:rPr lang="el-GR" dirty="0" smtClean="0"/>
              <a:t>μικροθρόμβους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l-GR" dirty="0"/>
              <a:t>με συνέπεια την ισχαιμική </a:t>
            </a:r>
            <a:r>
              <a:rPr lang="el-GR" dirty="0" smtClean="0"/>
              <a:t>δυσλειτουργία </a:t>
            </a:r>
            <a:r>
              <a:rPr lang="el-GR" dirty="0"/>
              <a:t>πολλών ζωτικών οργάνων </a:t>
            </a:r>
          </a:p>
        </p:txBody>
      </p:sp>
      <p:sp>
        <p:nvSpPr>
          <p:cNvPr id="3" name="Rectangle 2"/>
          <p:cNvSpPr/>
          <p:nvPr/>
        </p:nvSpPr>
        <p:spPr>
          <a:xfrm>
            <a:off x="3851920" y="494116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Blood </a:t>
            </a:r>
            <a:r>
              <a:rPr lang="en-US" dirty="0" smtClean="0"/>
              <a:t>2010;115:1500</a:t>
            </a:r>
            <a:r>
              <a:rPr lang="el-GR" dirty="0" smtClean="0"/>
              <a:t> </a:t>
            </a:r>
            <a:r>
              <a:rPr lang="en-US" dirty="0" smtClean="0"/>
              <a:t>-1511</a:t>
            </a:r>
            <a:endParaRPr lang="en-US" dirty="0"/>
          </a:p>
        </p:txBody>
      </p:sp>
      <p:pic>
        <p:nvPicPr>
          <p:cNvPr id="62466" name="Picture 2" descr="http://t2.gstatic.com/images?q=tbn:ANd9GcQa2AAhtSy8C-AHa0AQQmv4kkkap3bF6sKhP-mVHqisl9XqdZY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32656"/>
            <a:ext cx="2628900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6606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                            Εργαστηριακά </a:t>
            </a:r>
            <a:r>
              <a:rPr lang="el-GR" sz="2400" b="1" dirty="0"/>
              <a:t>ευρήματα </a:t>
            </a:r>
            <a:r>
              <a:rPr lang="el-GR" sz="2400" b="1" dirty="0" smtClean="0"/>
              <a:t>TTP</a:t>
            </a:r>
            <a:endParaRPr lang="el-GR" sz="2400" b="1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Μικροαγγειοπαθητική </a:t>
            </a:r>
            <a:r>
              <a:rPr lang="el-GR" b="1" dirty="0">
                <a:solidFill>
                  <a:schemeClr val="tx2"/>
                </a:solidFill>
              </a:rPr>
              <a:t>αιμολυτική </a:t>
            </a:r>
            <a:r>
              <a:rPr lang="el-GR" b="1" dirty="0" smtClean="0">
                <a:solidFill>
                  <a:schemeClr val="tx2"/>
                </a:solidFill>
              </a:rPr>
              <a:t>αναιμί</a:t>
            </a:r>
            <a:r>
              <a:rPr lang="el-GR" dirty="0" smtClean="0"/>
              <a:t>α (Hb&lt; 10g/dlσυνήθως</a:t>
            </a:r>
            <a:r>
              <a:rPr lang="el-GR" dirty="0"/>
              <a:t>)</a:t>
            </a:r>
          </a:p>
          <a:p>
            <a:r>
              <a:rPr lang="el-GR" dirty="0" smtClean="0"/>
              <a:t>-παρουσία </a:t>
            </a:r>
            <a:r>
              <a:rPr lang="el-GR" dirty="0"/>
              <a:t>σφαιροκυττάρων</a:t>
            </a:r>
          </a:p>
          <a:p>
            <a:r>
              <a:rPr lang="el-GR" dirty="0" smtClean="0"/>
              <a:t>-παρουσία </a:t>
            </a:r>
            <a:r>
              <a:rPr lang="el-GR" dirty="0"/>
              <a:t>σχιστοκυττάρων &amp; </a:t>
            </a:r>
          </a:p>
          <a:p>
            <a:r>
              <a:rPr lang="el-GR" dirty="0"/>
              <a:t>ακανθοκυττάρων</a:t>
            </a:r>
          </a:p>
          <a:p>
            <a:r>
              <a:rPr lang="el-GR" dirty="0" smtClean="0"/>
              <a:t>-↑ΔΕΚ</a:t>
            </a:r>
            <a:endParaRPr lang="el-GR" dirty="0"/>
          </a:p>
          <a:p>
            <a:r>
              <a:rPr lang="el-GR" dirty="0" smtClean="0"/>
              <a:t>-άμεση Coombs ΑΡΝΗΤΙΚΗ</a:t>
            </a:r>
            <a:endParaRPr lang="el-GR" dirty="0"/>
          </a:p>
          <a:p>
            <a:r>
              <a:rPr lang="el-GR" dirty="0" smtClean="0"/>
              <a:t>-↓απτοσφαιρινών</a:t>
            </a:r>
            <a:endParaRPr lang="el-GR" dirty="0"/>
          </a:p>
          <a:p>
            <a:r>
              <a:rPr lang="el-GR" dirty="0" smtClean="0"/>
              <a:t>-↑LDH(~1200 </a:t>
            </a:r>
            <a:r>
              <a:rPr lang="el-GR" dirty="0"/>
              <a:t>έως </a:t>
            </a:r>
            <a:r>
              <a:rPr lang="el-GR" dirty="0" smtClean="0"/>
              <a:t>1400U/Lδείκτης </a:t>
            </a:r>
            <a:r>
              <a:rPr lang="el-GR" dirty="0"/>
              <a:t>δραστηριότητας της νόσου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Θρομβοπενία</a:t>
            </a:r>
            <a:r>
              <a:rPr lang="el-GR" dirty="0" smtClean="0"/>
              <a:t> </a:t>
            </a:r>
            <a:r>
              <a:rPr lang="el-GR" dirty="0"/>
              <a:t>(βαρύτερη η πρόγνωση </a:t>
            </a:r>
            <a:r>
              <a:rPr lang="el-GR" dirty="0" smtClean="0"/>
              <a:t>όταν </a:t>
            </a:r>
            <a:r>
              <a:rPr lang="el-GR" dirty="0"/>
              <a:t>στην πρώτη μέτρηση </a:t>
            </a:r>
          </a:p>
          <a:p>
            <a:r>
              <a:rPr lang="el-GR" dirty="0" smtClean="0"/>
              <a:t>PLT&lt; 20.000 </a:t>
            </a:r>
            <a:r>
              <a:rPr lang="el-GR" dirty="0"/>
              <a:t>/ </a:t>
            </a:r>
            <a:r>
              <a:rPr lang="el-GR" dirty="0" smtClean="0"/>
              <a:t>μl)</a:t>
            </a:r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Φυσιολογικές </a:t>
            </a:r>
            <a:r>
              <a:rPr lang="el-GR" b="1" dirty="0">
                <a:solidFill>
                  <a:schemeClr val="tx2"/>
                </a:solidFill>
              </a:rPr>
              <a:t>παράμετροι </a:t>
            </a:r>
            <a:r>
              <a:rPr lang="el-GR" b="1" dirty="0" smtClean="0">
                <a:solidFill>
                  <a:schemeClr val="tx2"/>
                </a:solidFill>
              </a:rPr>
              <a:t>αιμόστασης</a:t>
            </a:r>
            <a:r>
              <a:rPr lang="el-GR" dirty="0" smtClean="0"/>
              <a:t>(PT</a:t>
            </a:r>
            <a:r>
              <a:rPr lang="el-GR" dirty="0"/>
              <a:t>, APTT, </a:t>
            </a:r>
            <a:endParaRPr lang="el-GR" dirty="0" smtClean="0"/>
          </a:p>
          <a:p>
            <a:r>
              <a:rPr lang="el-GR" dirty="0" smtClean="0"/>
              <a:t>Iνωδογόνο</a:t>
            </a:r>
            <a:r>
              <a:rPr lang="el-GR" dirty="0"/>
              <a:t>, </a:t>
            </a:r>
            <a:r>
              <a:rPr lang="el-GR" dirty="0" smtClean="0"/>
              <a:t>FV</a:t>
            </a:r>
            <a:r>
              <a:rPr lang="el-GR" dirty="0"/>
              <a:t>, F VIII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251520" y="5380672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•Πιθανώς </a:t>
            </a:r>
            <a:r>
              <a:rPr lang="el-GR" dirty="0"/>
              <a:t>μικρή αύξηση </a:t>
            </a:r>
            <a:r>
              <a:rPr lang="en-US" dirty="0" smtClean="0"/>
              <a:t>FDP</a:t>
            </a:r>
            <a:endParaRPr lang="en-US" dirty="0"/>
          </a:p>
          <a:p>
            <a:r>
              <a:rPr lang="en-US" dirty="0" smtClean="0"/>
              <a:t>•</a:t>
            </a:r>
            <a:r>
              <a:rPr lang="el-GR" dirty="0" smtClean="0"/>
              <a:t>Αύξηση </a:t>
            </a:r>
            <a:r>
              <a:rPr lang="el-GR" dirty="0"/>
              <a:t>θρομβογόνων </a:t>
            </a:r>
            <a:r>
              <a:rPr lang="el-GR" dirty="0" smtClean="0"/>
              <a:t>παραγόντων πλάσματος-θρομβομοντουλίνη-</a:t>
            </a:r>
            <a:r>
              <a:rPr lang="en-US" dirty="0" smtClean="0"/>
              <a:t>P-</a:t>
            </a:r>
            <a:r>
              <a:rPr lang="el-GR" dirty="0" smtClean="0"/>
              <a:t>σελεκτίνη-</a:t>
            </a:r>
            <a:endParaRPr lang="el-GR" dirty="0"/>
          </a:p>
          <a:p>
            <a:r>
              <a:rPr lang="en-US" dirty="0"/>
              <a:t>IL </a:t>
            </a:r>
            <a:r>
              <a:rPr lang="en-US" dirty="0" smtClean="0"/>
              <a:t>-1-IL-6-</a:t>
            </a:r>
            <a:r>
              <a:rPr lang="el-GR" dirty="0" smtClean="0"/>
              <a:t>διαλυτός </a:t>
            </a:r>
            <a:r>
              <a:rPr lang="el-GR" dirty="0"/>
              <a:t>υποδοχέας </a:t>
            </a:r>
            <a:r>
              <a:rPr lang="el-GR" dirty="0" smtClean="0"/>
              <a:t>–</a:t>
            </a:r>
            <a:r>
              <a:rPr lang="en-US" dirty="0" smtClean="0"/>
              <a:t>L-TNF –</a:t>
            </a:r>
            <a:r>
              <a:rPr lang="el-GR" dirty="0" smtClean="0"/>
              <a:t>α-</a:t>
            </a:r>
            <a:r>
              <a:rPr lang="en-US" dirty="0" smtClean="0"/>
              <a:t>TNF–b</a:t>
            </a:r>
            <a:endParaRPr lang="en-US" dirty="0"/>
          </a:p>
          <a:p>
            <a:r>
              <a:rPr lang="en-US" dirty="0" smtClean="0"/>
              <a:t>•</a:t>
            </a:r>
            <a:r>
              <a:rPr lang="el-GR" dirty="0" smtClean="0"/>
              <a:t>Ελάττωση </a:t>
            </a:r>
            <a:r>
              <a:rPr lang="el-GR" dirty="0"/>
              <a:t>ανασταλτών </a:t>
            </a:r>
            <a:r>
              <a:rPr lang="el-GR" dirty="0" smtClean="0"/>
              <a:t>πήξης-</a:t>
            </a:r>
            <a:r>
              <a:rPr lang="en-US" dirty="0" smtClean="0"/>
              <a:t>PC-TFPI</a:t>
            </a:r>
            <a:endParaRPr lang="en-US" dirty="0"/>
          </a:p>
        </p:txBody>
      </p:sp>
      <p:pic>
        <p:nvPicPr>
          <p:cNvPr id="5" name="Picture 4" descr="https://www.medialabinc.net/courses/imgs/599-2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234177" cy="1656184"/>
          </a:xfrm>
          <a:prstGeom prst="rect">
            <a:avLst/>
          </a:prstGeom>
          <a:noFill/>
        </p:spPr>
      </p:pic>
      <p:pic>
        <p:nvPicPr>
          <p:cNvPr id="6" name="Picture 2" descr="http://www.ouhsc.edu/platelets/Platelet%20Pics/bloodcel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21524"/>
            <a:ext cx="3168352" cy="237146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7020272" y="5445224"/>
            <a:ext cx="72008" cy="14401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028384" y="5661248"/>
            <a:ext cx="7200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32240" y="4653136"/>
            <a:ext cx="144016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23728" y="476672"/>
            <a:ext cx="38884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92696"/>
            <a:ext cx="653447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          Εργαστηριακά ευρήματαTTP</a:t>
            </a:r>
            <a:endParaRPr lang="el-GR" sz="2000" b="1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Ειδικές </a:t>
            </a:r>
            <a:r>
              <a:rPr lang="el-GR" b="1" dirty="0">
                <a:solidFill>
                  <a:schemeClr val="tx2"/>
                </a:solidFill>
              </a:rPr>
              <a:t>εξετάσεις</a:t>
            </a:r>
          </a:p>
          <a:p>
            <a:r>
              <a:rPr lang="el-GR" dirty="0" smtClean="0"/>
              <a:t>-μέτρηση </a:t>
            </a:r>
            <a:r>
              <a:rPr lang="el-GR" dirty="0"/>
              <a:t>λειτουργικότητας </a:t>
            </a:r>
            <a:r>
              <a:rPr lang="el-GR" dirty="0" smtClean="0"/>
              <a:t>ADAMTS–13(μέθοδοςELISA</a:t>
            </a:r>
            <a:r>
              <a:rPr lang="el-GR" dirty="0"/>
              <a:t>)</a:t>
            </a:r>
          </a:p>
          <a:p>
            <a:r>
              <a:rPr lang="el-GR" dirty="0" smtClean="0"/>
              <a:t>-μέτρηση </a:t>
            </a:r>
            <a:r>
              <a:rPr lang="el-GR" dirty="0"/>
              <a:t>τίτλου </a:t>
            </a:r>
            <a:r>
              <a:rPr lang="el-GR" dirty="0" smtClean="0"/>
              <a:t>ανασταλτώνADAMTS–13 </a:t>
            </a:r>
            <a:endParaRPr lang="el-GR" dirty="0"/>
          </a:p>
          <a:p>
            <a:r>
              <a:rPr lang="el-GR" dirty="0" smtClean="0"/>
              <a:t>-προσδιορισμός </a:t>
            </a:r>
            <a:r>
              <a:rPr lang="el-GR" dirty="0"/>
              <a:t>ασυνήθως μεγάλων </a:t>
            </a:r>
            <a:r>
              <a:rPr lang="el-GR" dirty="0" smtClean="0"/>
              <a:t>πολυμερών vWF </a:t>
            </a:r>
            <a:r>
              <a:rPr lang="el-GR" dirty="0"/>
              <a:t>( ULvWF)</a:t>
            </a:r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Ευρήματα </a:t>
            </a:r>
            <a:r>
              <a:rPr lang="el-GR" b="1" dirty="0">
                <a:solidFill>
                  <a:schemeClr val="tx2"/>
                </a:solidFill>
              </a:rPr>
              <a:t>νεφρικής ανεπάρκειας</a:t>
            </a:r>
          </a:p>
          <a:p>
            <a:r>
              <a:rPr lang="el-GR" dirty="0" smtClean="0"/>
              <a:t>-αιματουρία </a:t>
            </a:r>
            <a:r>
              <a:rPr lang="el-GR" dirty="0"/>
              <a:t>μικροσκοπική ή </a:t>
            </a:r>
            <a:r>
              <a:rPr lang="el-GR" dirty="0" smtClean="0"/>
              <a:t>μακροσκοπική, </a:t>
            </a:r>
            <a:r>
              <a:rPr lang="el-GR" dirty="0" err="1" smtClean="0"/>
              <a:t>πρωτεινουρία</a:t>
            </a:r>
            <a:endParaRPr lang="el-GR" dirty="0"/>
          </a:p>
          <a:p>
            <a:r>
              <a:rPr lang="el-GR" dirty="0" smtClean="0"/>
              <a:t>-ουραιμία</a:t>
            </a:r>
            <a:endParaRPr lang="el-GR" dirty="0"/>
          </a:p>
          <a:p>
            <a:r>
              <a:rPr lang="el-GR" dirty="0" smtClean="0"/>
              <a:t>-↑κρεατινίνη ορού</a:t>
            </a:r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b="1" dirty="0" smtClean="0">
                <a:solidFill>
                  <a:schemeClr val="tx2"/>
                </a:solidFill>
              </a:rPr>
              <a:t>CT εγκεφάλου</a:t>
            </a:r>
            <a:endParaRPr lang="el-GR" b="1" dirty="0">
              <a:solidFill>
                <a:schemeClr val="tx2"/>
              </a:solidFill>
            </a:endParaRPr>
          </a:p>
          <a:p>
            <a:r>
              <a:rPr lang="el-GR" dirty="0" smtClean="0"/>
              <a:t>-χαρακτηριστικές </a:t>
            </a:r>
            <a:r>
              <a:rPr lang="el-GR" dirty="0"/>
              <a:t>στικτές </a:t>
            </a:r>
            <a:r>
              <a:rPr lang="el-GR" dirty="0" smtClean="0"/>
              <a:t>βλάβες</a:t>
            </a:r>
          </a:p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accent1"/>
                </a:solidFill>
              </a:rPr>
              <a:t>Βιοψία σπληνός</a:t>
            </a:r>
            <a:r>
              <a:rPr lang="en-US" dirty="0" smtClean="0"/>
              <a:t>:</a:t>
            </a:r>
            <a:r>
              <a:rPr lang="el-GR" dirty="0" smtClean="0"/>
              <a:t> Δ. στο75%</a:t>
            </a:r>
            <a:endParaRPr lang="en-US" dirty="0" smtClean="0"/>
          </a:p>
          <a:p>
            <a:pPr>
              <a:buFont typeface="Arial" pitchFamily="34" charset="0"/>
              <a:buChar char="•"/>
              <a:tabLst>
                <a:tab pos="1520825" algn="l"/>
              </a:tabLst>
            </a:pPr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Οστεομυελική βιοψία</a:t>
            </a:r>
            <a:r>
              <a:rPr lang="en-US" dirty="0" smtClean="0"/>
              <a:t>:</a:t>
            </a:r>
            <a:r>
              <a:rPr lang="el-GR" dirty="0" smtClean="0"/>
              <a:t> Δ στο 50%</a:t>
            </a:r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accent1"/>
                </a:solidFill>
              </a:rPr>
              <a:t>Βιοψία ούλων</a:t>
            </a:r>
            <a:r>
              <a:rPr lang="en-US" dirty="0" smtClean="0"/>
              <a:t>:</a:t>
            </a:r>
            <a:r>
              <a:rPr lang="el-GR" dirty="0" smtClean="0"/>
              <a:t>Δ. στο37%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44034" name="Picture 2" descr="10 Beautiful Sea Shell Pictures | Amazing nature | Most Beautiful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861048"/>
            <a:ext cx="1828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204864"/>
            <a:ext cx="6462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•Συχνά</a:t>
            </a:r>
            <a:r>
              <a:rPr lang="el-GR" dirty="0"/>
              <a:t>, τα εργαστηριακά &amp; κλινικά ευρήματα </a:t>
            </a:r>
            <a:r>
              <a:rPr lang="el-GR" dirty="0" smtClean="0"/>
              <a:t>της TTP, </a:t>
            </a:r>
            <a:r>
              <a:rPr lang="el-GR" dirty="0"/>
              <a:t>μοιάζουν με αυτά της ΔΕΠ (ιδίως </a:t>
            </a:r>
            <a:r>
              <a:rPr lang="el-GR" dirty="0" smtClean="0"/>
              <a:t>όταν συνυπάρχει </a:t>
            </a:r>
            <a:r>
              <a:rPr lang="el-GR" dirty="0"/>
              <a:t>σηψαιμία)</a:t>
            </a:r>
          </a:p>
          <a:p>
            <a:endParaRPr lang="el-GR" dirty="0" smtClean="0"/>
          </a:p>
          <a:p>
            <a:r>
              <a:rPr lang="el-GR" dirty="0" smtClean="0"/>
              <a:t>•Η </a:t>
            </a:r>
            <a:r>
              <a:rPr lang="el-GR" dirty="0"/>
              <a:t>διαφορική διάγνωση </a:t>
            </a:r>
          </a:p>
          <a:p>
            <a:r>
              <a:rPr lang="el-GR" dirty="0"/>
              <a:t>ΔΥΣΚΟΛΗ</a:t>
            </a:r>
          </a:p>
          <a:p>
            <a:endParaRPr lang="el-GR" dirty="0" smtClean="0"/>
          </a:p>
          <a:p>
            <a:r>
              <a:rPr lang="el-GR" dirty="0" smtClean="0"/>
              <a:t>•Στηρίζεται </a:t>
            </a:r>
            <a:r>
              <a:rPr lang="el-GR" dirty="0"/>
              <a:t>στο γεγονός ότι οι δοκιμασίες </a:t>
            </a:r>
            <a:r>
              <a:rPr lang="el-GR" b="1" i="1" dirty="0" smtClean="0"/>
              <a:t>PT</a:t>
            </a:r>
            <a:r>
              <a:rPr lang="el-GR" b="1" i="1" dirty="0"/>
              <a:t>, </a:t>
            </a:r>
            <a:r>
              <a:rPr lang="el-GR" b="1" i="1" dirty="0" smtClean="0"/>
              <a:t>APTT </a:t>
            </a:r>
            <a:r>
              <a:rPr lang="el-GR" dirty="0" smtClean="0"/>
              <a:t>στην </a:t>
            </a:r>
            <a:r>
              <a:rPr lang="el-GR" dirty="0"/>
              <a:t>ΔΕΠ είναι παρατεταμένες, ενώ στην </a:t>
            </a:r>
            <a:r>
              <a:rPr lang="el-GR" dirty="0" smtClean="0"/>
              <a:t>TTP </a:t>
            </a:r>
            <a:r>
              <a:rPr lang="el-GR" b="1" i="1" dirty="0" smtClean="0"/>
              <a:t>φυσιολογικές</a:t>
            </a:r>
            <a:endParaRPr lang="el-GR" b="1" i="1" dirty="0"/>
          </a:p>
        </p:txBody>
      </p:sp>
      <p:sp>
        <p:nvSpPr>
          <p:cNvPr id="3" name="2 - TextBox"/>
          <p:cNvSpPr txBox="1"/>
          <p:nvPr/>
        </p:nvSpPr>
        <p:spPr>
          <a:xfrm>
            <a:off x="3635896" y="1196752"/>
            <a:ext cx="146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ΤΤ</a:t>
            </a:r>
            <a:r>
              <a:rPr lang="en-US" sz="2400" b="1" dirty="0" smtClean="0"/>
              <a:t>P - </a:t>
            </a:r>
            <a:r>
              <a:rPr lang="el-GR" sz="2400" b="1" dirty="0" smtClean="0"/>
              <a:t>ΔΕΠ</a:t>
            </a:r>
            <a:r>
              <a:rPr lang="en-US" sz="2400" b="1" dirty="0" smtClean="0"/>
              <a:t> </a:t>
            </a:r>
            <a:endParaRPr lang="el-GR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491880" y="1124744"/>
            <a:ext cx="1584176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3010" name="Picture 2" descr="http://t2.gstatic.com/images?q=tbn:ANd9GcS0nr8d7uY0SbEgpMRGVeOp8Nhkk3Lg8DeuVQ_2v6cKq0gp-sQ6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941168"/>
            <a:ext cx="2705100" cy="168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764704"/>
            <a:ext cx="72008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                         Διάγνωση TTP</a:t>
            </a:r>
            <a:endParaRPr lang="el-GR" b="1" dirty="0"/>
          </a:p>
          <a:p>
            <a:endParaRPr lang="el-GR" dirty="0" smtClean="0"/>
          </a:p>
          <a:p>
            <a:r>
              <a:rPr lang="el-GR" sz="2000" b="1" i="1" dirty="0" smtClean="0">
                <a:solidFill>
                  <a:schemeClr val="tx2"/>
                </a:solidFill>
              </a:rPr>
              <a:t>Στηρίζεται </a:t>
            </a:r>
            <a:r>
              <a:rPr lang="el-GR" sz="2000" b="1" i="1" dirty="0">
                <a:solidFill>
                  <a:schemeClr val="tx2"/>
                </a:solidFill>
              </a:rPr>
              <a:t>στα</a:t>
            </a:r>
            <a:r>
              <a:rPr lang="el-GR" sz="2000" b="1" i="1" dirty="0" smtClean="0">
                <a:solidFill>
                  <a:schemeClr val="tx2"/>
                </a:solidFill>
              </a:rPr>
              <a:t>: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ευρήματα </a:t>
            </a:r>
            <a:r>
              <a:rPr lang="el-GR" u="sng" dirty="0"/>
              <a:t>μικροαγγειοπάθειας </a:t>
            </a:r>
            <a:r>
              <a:rPr lang="el-GR" dirty="0"/>
              <a:t>στο περιφερικό </a:t>
            </a:r>
            <a:r>
              <a:rPr lang="el-GR" dirty="0" smtClean="0"/>
              <a:t>αίμα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u="sng" dirty="0" smtClean="0"/>
              <a:t>αποκλεισμό </a:t>
            </a:r>
            <a:r>
              <a:rPr lang="el-GR" u="sng" dirty="0"/>
              <a:t>πιθανών αιτίων </a:t>
            </a:r>
            <a:r>
              <a:rPr lang="el-GR" dirty="0" err="1" smtClean="0"/>
              <a:t>μικροαγγειοπαθητικού</a:t>
            </a:r>
            <a:r>
              <a:rPr lang="el-GR" dirty="0" smtClean="0"/>
              <a:t> αιμολυτικού συνδρόμου </a:t>
            </a:r>
            <a:r>
              <a:rPr lang="el-GR" dirty="0"/>
              <a:t>(κυρίως της ΔΕΠ)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u="sng" dirty="0" smtClean="0"/>
              <a:t>αρνητική </a:t>
            </a:r>
            <a:r>
              <a:rPr lang="el-GR" u="sng" dirty="0"/>
              <a:t>άμεση δοκιμασία </a:t>
            </a:r>
            <a:r>
              <a:rPr lang="el-GR" u="sng" dirty="0" smtClean="0"/>
              <a:t>Coombs</a:t>
            </a:r>
            <a:endParaRPr lang="el-GR" u="sng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ΚΥΡΙΩΣ </a:t>
            </a:r>
            <a:r>
              <a:rPr lang="el-GR" dirty="0"/>
              <a:t>ΣΤΗΝ ΙΚΑΝΟΤΗΤΑ ΤΟΥ ΚΛΙΝΙΚΟΥ </a:t>
            </a:r>
            <a:r>
              <a:rPr lang="el-GR" dirty="0" smtClean="0"/>
              <a:t>ΝΑ </a:t>
            </a:r>
            <a:r>
              <a:rPr lang="el-GR" dirty="0"/>
              <a:t>ΥΠΟΠΤΕΥΘΕΙ ΤΗΝ </a:t>
            </a:r>
            <a:r>
              <a:rPr lang="el-GR" dirty="0" smtClean="0"/>
              <a:t>ΝΟΣΟ!</a:t>
            </a:r>
            <a:endParaRPr lang="el-GR" dirty="0"/>
          </a:p>
          <a:p>
            <a:r>
              <a:rPr lang="el-GR" dirty="0"/>
              <a:t>(τα μεγάλα πολυμερή </a:t>
            </a:r>
            <a:r>
              <a:rPr lang="el-GR" dirty="0" smtClean="0"/>
              <a:t>vWFκατά </a:t>
            </a:r>
            <a:r>
              <a:rPr lang="el-GR" dirty="0"/>
              <a:t>την οξεία φάση, </a:t>
            </a:r>
            <a:r>
              <a:rPr lang="el-GR" dirty="0" smtClean="0"/>
              <a:t>συνήθως </a:t>
            </a:r>
            <a:r>
              <a:rPr lang="el-GR" dirty="0"/>
              <a:t>δεν ανιχνεύονται)</a:t>
            </a:r>
          </a:p>
        </p:txBody>
      </p:sp>
      <p:pic>
        <p:nvPicPr>
          <p:cNvPr id="34818" name="Picture 2" descr="Pink Murex Seashell ~~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5013176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340768"/>
            <a:ext cx="5544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tx2"/>
                </a:solidFill>
              </a:rPr>
              <a:t>Πλασμαφαίρεση με ανταλλαγή πλάσματος 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2"/>
                </a:solidFill>
              </a:rPr>
              <a:t>Ανοσοκαταστολή</a:t>
            </a:r>
          </a:p>
          <a:p>
            <a:r>
              <a:rPr lang="el-GR" dirty="0" smtClean="0"/>
              <a:t> </a:t>
            </a:r>
            <a:endParaRPr lang="el-GR" b="1" i="1" dirty="0">
              <a:solidFill>
                <a:srgbClr val="00B050"/>
              </a:solidFill>
            </a:endParaRPr>
          </a:p>
          <a:p>
            <a:r>
              <a:rPr lang="el-GR" dirty="0"/>
              <a:t>Γλυκοκορτικοειδή </a:t>
            </a:r>
            <a:r>
              <a:rPr lang="el-GR" dirty="0" smtClean="0"/>
              <a:t>(1</a:t>
            </a:r>
            <a:r>
              <a:rPr lang="en-US" dirty="0" err="1" smtClean="0"/>
              <a:t>gr</a:t>
            </a:r>
            <a:r>
              <a:rPr lang="en-US" dirty="0" smtClean="0"/>
              <a:t> I.V.</a:t>
            </a:r>
            <a:r>
              <a:rPr lang="el-GR" dirty="0" smtClean="0"/>
              <a:t>για 3</a:t>
            </a:r>
            <a:r>
              <a:rPr lang="en-US" dirty="0" smtClean="0"/>
              <a:t> 24</a:t>
            </a:r>
            <a:r>
              <a:rPr lang="el-GR" dirty="0" smtClean="0"/>
              <a:t>ωρα)</a:t>
            </a:r>
          </a:p>
          <a:p>
            <a:endParaRPr lang="el-GR" dirty="0" smtClean="0"/>
          </a:p>
          <a:p>
            <a:r>
              <a:rPr lang="el-GR" b="1" i="1" dirty="0" smtClean="0">
                <a:solidFill>
                  <a:srgbClr val="00B050"/>
                </a:solidFill>
              </a:rPr>
              <a:t> Σε ανθεκτικές στην πλασμαφαίρεση περιπτώσεις</a:t>
            </a:r>
            <a:r>
              <a:rPr lang="en-US" b="1" i="1" dirty="0" smtClean="0">
                <a:solidFill>
                  <a:srgbClr val="00B050"/>
                </a:solidFill>
              </a:rPr>
              <a:t>:</a:t>
            </a:r>
            <a:endParaRPr lang="el-GR" dirty="0"/>
          </a:p>
          <a:p>
            <a:r>
              <a:rPr lang="el-GR" dirty="0"/>
              <a:t>Βινκριστίνη </a:t>
            </a:r>
          </a:p>
          <a:p>
            <a:r>
              <a:rPr lang="el-GR" dirty="0"/>
              <a:t>Ανοσοσφαιρίνη </a:t>
            </a:r>
          </a:p>
          <a:p>
            <a:r>
              <a:rPr lang="el-GR" dirty="0"/>
              <a:t>Κυκλοσπορίνη </a:t>
            </a:r>
          </a:p>
          <a:p>
            <a:r>
              <a:rPr lang="el-GR" dirty="0"/>
              <a:t>Rituximab </a:t>
            </a:r>
          </a:p>
          <a:p>
            <a:r>
              <a:rPr lang="el-GR" dirty="0"/>
              <a:t>Σπληνεκτομή </a:t>
            </a:r>
          </a:p>
          <a:p>
            <a:endParaRPr lang="el-GR" dirty="0"/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tx2"/>
                </a:solidFill>
              </a:rPr>
              <a:t>Χορήγηση πλάσματος </a:t>
            </a:r>
          </a:p>
          <a:p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b="1" dirty="0">
                <a:solidFill>
                  <a:schemeClr val="tx2"/>
                </a:solidFill>
              </a:rPr>
              <a:t>Αντιαιμοπεταλιακά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824" y="4766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b="1" dirty="0" smtClean="0"/>
              <a:t>Θεραπεία </a:t>
            </a:r>
            <a:r>
              <a:rPr lang="en-US" sz="2800" b="1" dirty="0" smtClean="0"/>
              <a:t>TTP</a:t>
            </a:r>
            <a:endParaRPr lang="en-US" sz="2800" b="1" dirty="0"/>
          </a:p>
        </p:txBody>
      </p:sp>
      <p:pic>
        <p:nvPicPr>
          <p:cNvPr id="39938" name="Picture 2" descr="http://t1.gstatic.com/images?q=tbn:ANd9GcRMOwQj_uJxMdGgO8UmHZjg50u4OVa_ZL9ogpJI_XEc3-qFsgf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797152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4345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/>
              <a:t>                     Συγκριτική </a:t>
            </a:r>
            <a:r>
              <a:rPr lang="el-GR" sz="2000" b="1" dirty="0"/>
              <a:t>μελέτη Καναδικής Ομάδας Αφαίρεσης (1991)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                                                            102 </a:t>
            </a:r>
            <a:r>
              <a:rPr lang="el-GR" b="1" dirty="0"/>
              <a:t>ασθενείς </a:t>
            </a:r>
          </a:p>
          <a:p>
            <a:r>
              <a:rPr lang="el-GR" dirty="0" smtClean="0"/>
              <a:t>                                        Προοπτική </a:t>
            </a:r>
            <a:r>
              <a:rPr lang="el-GR" dirty="0"/>
              <a:t>τυχαιοποιημένη μελέτη </a:t>
            </a:r>
          </a:p>
          <a:p>
            <a:r>
              <a:rPr lang="el-GR" dirty="0" smtClean="0"/>
              <a:t> </a:t>
            </a:r>
          </a:p>
          <a:p>
            <a:r>
              <a:rPr lang="el-GR" dirty="0" smtClean="0"/>
              <a:t>Απλή </a:t>
            </a:r>
            <a:r>
              <a:rPr lang="el-GR" dirty="0"/>
              <a:t>μετάγγιση με </a:t>
            </a:r>
            <a:r>
              <a:rPr lang="el-GR" dirty="0" smtClean="0"/>
              <a:t>πλάσμα                        </a:t>
            </a:r>
            <a:r>
              <a:rPr lang="el-GR" dirty="0" err="1" smtClean="0"/>
              <a:t>Πλασμαφαίρεση</a:t>
            </a:r>
            <a:r>
              <a:rPr lang="el-GR" dirty="0" smtClean="0"/>
              <a:t> με ανταλλαγή πλάσματος 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r>
              <a:rPr lang="el-GR" dirty="0"/>
              <a:t>Επιβίωση στο </a:t>
            </a:r>
            <a:r>
              <a:rPr lang="el-GR" dirty="0" smtClean="0"/>
              <a:t>6μηνο 63 </a:t>
            </a:r>
            <a:r>
              <a:rPr lang="el-GR" dirty="0"/>
              <a:t>% </a:t>
            </a:r>
            <a:r>
              <a:rPr lang="el-GR" dirty="0" smtClean="0"/>
              <a:t>                        Επιβίωση στο </a:t>
            </a:r>
            <a:r>
              <a:rPr lang="el-GR" dirty="0" err="1" smtClean="0"/>
              <a:t>εξαμηνο</a:t>
            </a:r>
            <a:r>
              <a:rPr lang="el-GR" dirty="0" smtClean="0"/>
              <a:t> 78%</a:t>
            </a:r>
            <a:endParaRPr lang="el-GR" dirty="0"/>
          </a:p>
          <a:p>
            <a:r>
              <a:rPr lang="el-GR" dirty="0" smtClean="0"/>
              <a:t> </a:t>
            </a:r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Συμπέρασμα</a:t>
            </a:r>
            <a:r>
              <a:rPr lang="el-GR" dirty="0"/>
              <a:t>: η πλασμαφαίρεση με ανταλλαγή πλάσματος υπερτερεί</a:t>
            </a:r>
          </a:p>
          <a:p>
            <a:endParaRPr lang="el-GR" dirty="0"/>
          </a:p>
          <a:p>
            <a:endParaRPr lang="el-GR" dirty="0" smtClean="0"/>
          </a:p>
          <a:p>
            <a:pPr algn="ctr"/>
            <a:r>
              <a:rPr lang="el-GR" dirty="0" smtClean="0"/>
              <a:t>Συστηματικά </a:t>
            </a:r>
            <a:r>
              <a:rPr lang="el-GR" dirty="0"/>
              <a:t>πλασμαφαίρεση με ανταλλαγή πλάσματος </a:t>
            </a:r>
          </a:p>
          <a:p>
            <a:pPr algn="ctr"/>
            <a:r>
              <a:rPr lang="el-GR" dirty="0"/>
              <a:t>στην οξεία θρομβωτική θρομβοπενική πορφύρα</a:t>
            </a:r>
          </a:p>
        </p:txBody>
      </p:sp>
      <p:cxnSp>
        <p:nvCxnSpPr>
          <p:cNvPr id="4" name="3 - Ευθύγραμμο βέλος σύνδεσης"/>
          <p:cNvCxnSpPr/>
          <p:nvPr/>
        </p:nvCxnSpPr>
        <p:spPr>
          <a:xfrm flipH="1">
            <a:off x="3059832" y="1988840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3995936" y="1988840"/>
            <a:ext cx="86409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Βέλος προς τα κάτω"/>
          <p:cNvSpPr/>
          <p:nvPr/>
        </p:nvSpPr>
        <p:spPr>
          <a:xfrm>
            <a:off x="1691680" y="256490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5652120" y="2564904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ύγραμμο βέλος σύνδεσης"/>
          <p:cNvCxnSpPr/>
          <p:nvPr/>
        </p:nvCxnSpPr>
        <p:spPr>
          <a:xfrm>
            <a:off x="2771800" y="3140968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flipH="1">
            <a:off x="3995936" y="314096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Βέλος προς τα κάτω"/>
          <p:cNvSpPr/>
          <p:nvPr/>
        </p:nvSpPr>
        <p:spPr>
          <a:xfrm>
            <a:off x="3851920" y="414908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Ορθογώνιο"/>
          <p:cNvSpPr/>
          <p:nvPr/>
        </p:nvSpPr>
        <p:spPr>
          <a:xfrm>
            <a:off x="2483768" y="537321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i="1" dirty="0" smtClean="0"/>
              <a:t>(Επιπλέον </a:t>
            </a:r>
            <a:r>
              <a:rPr lang="el-GR" sz="1600" i="1" u="sng" dirty="0" smtClean="0"/>
              <a:t>Αφαίρεση πολυμερών </a:t>
            </a:r>
            <a:r>
              <a:rPr lang="el-GR" sz="1600" i="1" u="sng" dirty="0" err="1" smtClean="0"/>
              <a:t>vWF</a:t>
            </a:r>
            <a:r>
              <a:rPr lang="el-GR" sz="1600" i="1" u="sng" dirty="0" smtClean="0"/>
              <a:t> </a:t>
            </a:r>
            <a:r>
              <a:rPr lang="el-GR" sz="1600" i="1" dirty="0" smtClean="0"/>
              <a:t>Αφαίρεση </a:t>
            </a:r>
            <a:r>
              <a:rPr lang="el-GR" sz="1600" i="1" u="sng" dirty="0" err="1" smtClean="0"/>
              <a:t>αυτοαντισωμάτων</a:t>
            </a:r>
            <a:r>
              <a:rPr lang="el-GR" sz="1600" i="1" dirty="0" smtClean="0"/>
              <a:t> έναντι ADAMTS-13</a:t>
            </a:r>
          </a:p>
          <a:p>
            <a:r>
              <a:rPr lang="el-GR" sz="1600" i="1" dirty="0" smtClean="0"/>
              <a:t>Τριπλάσιος όγκος </a:t>
            </a:r>
            <a:r>
              <a:rPr lang="el-GR" sz="1600" i="1" dirty="0" err="1" smtClean="0"/>
              <a:t>μεταγγιζομένου</a:t>
            </a:r>
            <a:r>
              <a:rPr lang="el-GR" sz="1600" i="1" dirty="0" smtClean="0"/>
              <a:t> πλάσματος </a:t>
            </a:r>
          </a:p>
          <a:p>
            <a:r>
              <a:rPr lang="el-GR" sz="1600" i="1" dirty="0" smtClean="0"/>
              <a:t>=&gt; χορήγηση μεγαλύτερης ποσότητας ενεργού </a:t>
            </a:r>
            <a:r>
              <a:rPr lang="el-GR" sz="1600" i="1" u="sng" dirty="0" err="1" smtClean="0"/>
              <a:t>μεταλλοπρωτεινάσης</a:t>
            </a:r>
            <a:r>
              <a:rPr lang="el-GR" sz="1600" i="1" dirty="0" smtClean="0"/>
              <a:t> </a:t>
            </a:r>
            <a:r>
              <a:rPr lang="el-GR" sz="1600" i="1" dirty="0" err="1" smtClean="0"/>
              <a:t>vWF</a:t>
            </a:r>
            <a:r>
              <a:rPr lang="el-GR" sz="1600" i="1" dirty="0" smtClean="0"/>
              <a:t>-</a:t>
            </a:r>
            <a:r>
              <a:rPr lang="el-GR" sz="1600" i="1" dirty="0" err="1" smtClean="0"/>
              <a:t>cp</a:t>
            </a:r>
            <a:r>
              <a:rPr lang="el-GR" sz="1600" i="1" dirty="0" smtClean="0"/>
              <a:t>)</a:t>
            </a:r>
            <a:endParaRPr lang="el-GR" sz="1600" i="1" dirty="0"/>
          </a:p>
        </p:txBody>
      </p:sp>
      <p:sp>
        <p:nvSpPr>
          <p:cNvPr id="11" name="Oval 10"/>
          <p:cNvSpPr/>
          <p:nvPr/>
        </p:nvSpPr>
        <p:spPr>
          <a:xfrm>
            <a:off x="1763688" y="4437112"/>
            <a:ext cx="5760640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323528" y="472514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24ωρο!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179512" y="4653136"/>
            <a:ext cx="136815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1547664" y="4797152"/>
            <a:ext cx="216024" cy="216024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2483768" y="5445224"/>
            <a:ext cx="410445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556792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•Η σοβαρή</a:t>
            </a:r>
            <a:r>
              <a:rPr lang="en-US" dirty="0" smtClean="0"/>
              <a:t> </a:t>
            </a:r>
            <a:r>
              <a:rPr lang="el-GR" dirty="0" smtClean="0"/>
              <a:t>ανεπάρκεια τηςADAMTS 13, </a:t>
            </a:r>
            <a:r>
              <a:rPr lang="el-GR" dirty="0"/>
              <a:t>που ορίζεται &lt; </a:t>
            </a:r>
            <a:r>
              <a:rPr lang="el-GR" dirty="0" smtClean="0"/>
              <a:t>10%δεν </a:t>
            </a:r>
            <a:r>
              <a:rPr lang="el-GR" dirty="0"/>
              <a:t>είναι καθοριστική για την διάγνωση της </a:t>
            </a:r>
            <a:r>
              <a:rPr lang="el-GR" dirty="0" smtClean="0"/>
              <a:t>TTP, ούτε </a:t>
            </a:r>
            <a:r>
              <a:rPr lang="el-GR" dirty="0"/>
              <a:t>για την </a:t>
            </a:r>
            <a:r>
              <a:rPr lang="el-GR" dirty="0" smtClean="0"/>
              <a:t>απόφαση </a:t>
            </a:r>
            <a:r>
              <a:rPr lang="el-GR" dirty="0"/>
              <a:t>έναρξης πλασμαφαίρεσης 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•Πολλοί </a:t>
            </a:r>
            <a:r>
              <a:rPr lang="el-GR" dirty="0"/>
              <a:t>ασθενείς με </a:t>
            </a:r>
            <a:r>
              <a:rPr lang="el-GR" dirty="0" smtClean="0"/>
              <a:t>ADAMTS 13&gt;10</a:t>
            </a:r>
            <a:r>
              <a:rPr lang="el-GR" dirty="0"/>
              <a:t>%, μπορεί να </a:t>
            </a:r>
            <a:r>
              <a:rPr lang="el-GR" dirty="0" smtClean="0"/>
              <a:t>ωφεληθούν </a:t>
            </a:r>
            <a:r>
              <a:rPr lang="el-GR" dirty="0"/>
              <a:t>από τη θεραπεία με πλασμαφαίρεση, ενώ </a:t>
            </a:r>
            <a:r>
              <a:rPr lang="el-GR" dirty="0" smtClean="0"/>
              <a:t>άλλοι </a:t>
            </a:r>
            <a:r>
              <a:rPr lang="el-GR" dirty="0"/>
              <a:t>με </a:t>
            </a:r>
            <a:r>
              <a:rPr lang="el-GR" dirty="0" smtClean="0"/>
              <a:t>ADAMTS </a:t>
            </a:r>
            <a:r>
              <a:rPr lang="el-GR" dirty="0"/>
              <a:t>13 &lt; 10% </a:t>
            </a:r>
          </a:p>
          <a:p>
            <a:r>
              <a:rPr lang="el-GR" dirty="0"/>
              <a:t>μπορεί στη συνέχεια να </a:t>
            </a:r>
            <a:r>
              <a:rPr lang="el-GR" dirty="0" smtClean="0"/>
              <a:t>εμφανίσουν </a:t>
            </a:r>
            <a:r>
              <a:rPr lang="el-GR" dirty="0"/>
              <a:t>άλλο αίτιο θρομβωτικής </a:t>
            </a:r>
            <a:r>
              <a:rPr lang="el-GR" dirty="0" smtClean="0"/>
              <a:t>μικροαγγειοπάθειας</a:t>
            </a:r>
            <a:endParaRPr lang="el-GR" dirty="0"/>
          </a:p>
        </p:txBody>
      </p:sp>
      <p:pic>
        <p:nvPicPr>
          <p:cNvPr id="40962" name="Picture 2" descr="sh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221088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69847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 err="1" smtClean="0"/>
              <a:t>Αντιαιμοπεταλιακά</a:t>
            </a:r>
            <a:r>
              <a:rPr lang="el-GR" sz="2000" b="1" u="sng" dirty="0" smtClean="0"/>
              <a:t> </a:t>
            </a:r>
            <a:r>
              <a:rPr lang="el-GR" sz="2000" b="1" u="sng" dirty="0"/>
              <a:t>φάρμακα</a:t>
            </a:r>
            <a:endParaRPr lang="el-GR" sz="2400" b="1" u="sng" dirty="0"/>
          </a:p>
          <a:p>
            <a:r>
              <a:rPr lang="el-GR" dirty="0" smtClean="0"/>
              <a:t>Χρησιμοποιήθηκαν </a:t>
            </a:r>
            <a:r>
              <a:rPr lang="el-GR" dirty="0"/>
              <a:t>παλαιότερα για μείωση θρόμβων </a:t>
            </a:r>
          </a:p>
          <a:p>
            <a:r>
              <a:rPr lang="el-GR" dirty="0"/>
              <a:t>Όχι πλέον </a:t>
            </a:r>
            <a:endParaRPr lang="el-GR" dirty="0" smtClean="0"/>
          </a:p>
          <a:p>
            <a:r>
              <a:rPr lang="el-GR" dirty="0" smtClean="0"/>
              <a:t>ΔΙΟΤΙ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Κίνδυνος αιμορραγιών 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όχι βελτίωση έκβασης νόσου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Τικλοπιδίνη (Δευτεροπαθή TTP</a:t>
            </a:r>
            <a:r>
              <a:rPr lang="en-US" dirty="0" smtClean="0"/>
              <a:t>)</a:t>
            </a:r>
          </a:p>
          <a:p>
            <a:r>
              <a:rPr lang="el-GR" b="1" u="sng" dirty="0" smtClean="0"/>
              <a:t>Ασπιρίνη 75</a:t>
            </a:r>
            <a:r>
              <a:rPr lang="en-US" b="1" u="sng" dirty="0" smtClean="0"/>
              <a:t>mg</a:t>
            </a:r>
            <a:r>
              <a:rPr lang="el-GR" b="1" u="sng" dirty="0" smtClean="0"/>
              <a:t> </a:t>
            </a:r>
            <a:endParaRPr lang="el-GR" b="1" u="sng" dirty="0"/>
          </a:p>
        </p:txBody>
      </p:sp>
      <p:sp>
        <p:nvSpPr>
          <p:cNvPr id="5" name="Rectangle 1"/>
          <p:cNvSpPr/>
          <p:nvPr/>
        </p:nvSpPr>
        <p:spPr>
          <a:xfrm>
            <a:off x="539552" y="2564904"/>
            <a:ext cx="74168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u="sng" dirty="0"/>
              <a:t>Defibrotide</a:t>
            </a:r>
          </a:p>
          <a:p>
            <a:r>
              <a:rPr lang="el-GR" dirty="0"/>
              <a:t>Παράγωγο </a:t>
            </a:r>
            <a:r>
              <a:rPr lang="el-GR" dirty="0" err="1"/>
              <a:t>δεοξυριβονουκλεϊκού</a:t>
            </a:r>
            <a:r>
              <a:rPr lang="el-GR" dirty="0"/>
              <a:t> </a:t>
            </a:r>
            <a:r>
              <a:rPr lang="el-GR" dirty="0" smtClean="0"/>
              <a:t>οξέος ,Αγωνιστής </a:t>
            </a:r>
            <a:r>
              <a:rPr lang="el-GR" dirty="0"/>
              <a:t>υποδοχέων αδενοσίνης</a:t>
            </a:r>
          </a:p>
          <a:p>
            <a:r>
              <a:rPr lang="el-GR" dirty="0"/>
              <a:t>Αντιθρομβωτική δράση </a:t>
            </a:r>
          </a:p>
          <a:p>
            <a:r>
              <a:rPr lang="el-GR" dirty="0" smtClean="0"/>
              <a:t>PGI2 και PGΕ2</a:t>
            </a:r>
            <a:endParaRPr lang="el-GR" dirty="0"/>
          </a:p>
          <a:p>
            <a:r>
              <a:rPr lang="el-GR" dirty="0"/>
              <a:t>Αναστολή </a:t>
            </a:r>
            <a:r>
              <a:rPr lang="el-GR" dirty="0" smtClean="0"/>
              <a:t>λειτουργίας </a:t>
            </a:r>
            <a:r>
              <a:rPr lang="el-GR" dirty="0"/>
              <a:t>/ </a:t>
            </a:r>
            <a:r>
              <a:rPr lang="el-GR" dirty="0" smtClean="0"/>
              <a:t>ενεργοποίησηςPLTs με αποτελέσματα πολύ καλά σε Υποτροπιάζουσα ή Μετά </a:t>
            </a:r>
            <a:r>
              <a:rPr lang="el-GR" dirty="0"/>
              <a:t>μεταμόσχευση </a:t>
            </a:r>
            <a:r>
              <a:rPr lang="el-GR" dirty="0" smtClean="0"/>
              <a:t>TT</a:t>
            </a:r>
            <a:endParaRPr lang="el-GR" dirty="0"/>
          </a:p>
        </p:txBody>
      </p:sp>
      <p:sp>
        <p:nvSpPr>
          <p:cNvPr id="6" name="Rectangle 1"/>
          <p:cNvSpPr/>
          <p:nvPr/>
        </p:nvSpPr>
        <p:spPr>
          <a:xfrm>
            <a:off x="611560" y="4437112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/>
              <a:t>Χορήγηση </a:t>
            </a:r>
            <a:r>
              <a:rPr lang="el-GR" b="1" u="sng" dirty="0" err="1" smtClean="0"/>
              <a:t>PLTs</a:t>
            </a:r>
            <a:r>
              <a:rPr lang="el-GR" b="1" u="sng" dirty="0" smtClean="0"/>
              <a:t> </a:t>
            </a:r>
            <a:r>
              <a:rPr lang="el-GR" dirty="0" smtClean="0"/>
              <a:t>σε </a:t>
            </a:r>
            <a:r>
              <a:rPr lang="el-GR" dirty="0"/>
              <a:t>ασθενείς με </a:t>
            </a:r>
            <a:r>
              <a:rPr lang="el-GR" dirty="0" smtClean="0"/>
              <a:t>TTP ΑΝΤΕΝΔΕΙΚΝΥΤΑΙ </a:t>
            </a:r>
            <a:endParaRPr lang="el-GR" dirty="0"/>
          </a:p>
          <a:p>
            <a:r>
              <a:rPr lang="el-GR" dirty="0"/>
              <a:t>εκτός από απειλητική για τη ζωή </a:t>
            </a:r>
            <a:r>
              <a:rPr lang="el-GR" dirty="0" smtClean="0"/>
              <a:t>αιμορραγία</a:t>
            </a:r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7" name="Rectangle 2"/>
          <p:cNvSpPr/>
          <p:nvPr/>
        </p:nvSpPr>
        <p:spPr>
          <a:xfrm>
            <a:off x="539552" y="522920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u="sng" dirty="0"/>
              <a:t>Οικογενής μορφή </a:t>
            </a:r>
            <a:r>
              <a:rPr lang="en-US" dirty="0" smtClean="0"/>
              <a:t>: </a:t>
            </a:r>
            <a:r>
              <a:rPr lang="el-GR" dirty="0" smtClean="0"/>
              <a:t>Απλή </a:t>
            </a:r>
            <a:r>
              <a:rPr lang="el-GR" b="1" dirty="0"/>
              <a:t>χορήγηση πλάσματος </a:t>
            </a:r>
          </a:p>
        </p:txBody>
      </p:sp>
      <p:sp>
        <p:nvSpPr>
          <p:cNvPr id="8" name="Rectangle 3"/>
          <p:cNvSpPr/>
          <p:nvPr/>
        </p:nvSpPr>
        <p:spPr>
          <a:xfrm>
            <a:off x="611560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i="1" u="sng" dirty="0"/>
              <a:t>Μελλοντικά</a:t>
            </a:r>
          </a:p>
          <a:p>
            <a:pPr>
              <a:buFont typeface="Arial" pitchFamily="34" charset="0"/>
              <a:buChar char="•"/>
            </a:pPr>
            <a:r>
              <a:rPr lang="el-GR" dirty="0"/>
              <a:t>Ανασυνδυασμένη </a:t>
            </a:r>
            <a:r>
              <a:rPr lang="el-GR" dirty="0" smtClean="0"/>
              <a:t>ADAMTS-13 </a:t>
            </a:r>
            <a:endParaRPr lang="el-GR" dirty="0"/>
          </a:p>
          <a:p>
            <a:pPr>
              <a:buFont typeface="Arial" pitchFamily="34" charset="0"/>
              <a:buChar char="•"/>
            </a:pPr>
            <a:r>
              <a:rPr lang="el-GR" dirty="0"/>
              <a:t>Γονιδιακή θεραπεία: για οικογενή μορφή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23728" y="3501008"/>
            <a:ext cx="0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Shells &lt;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293096"/>
            <a:ext cx="18288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13285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•Η </a:t>
            </a:r>
            <a:r>
              <a:rPr lang="el-GR" dirty="0"/>
              <a:t>επιβίωση ανάμεσα σε όσους έχουν </a:t>
            </a:r>
            <a:r>
              <a:rPr lang="el-GR" dirty="0" smtClean="0"/>
              <a:t>ADAMTS </a:t>
            </a:r>
            <a:r>
              <a:rPr lang="el-GR" dirty="0"/>
              <a:t>13 </a:t>
            </a:r>
            <a:r>
              <a:rPr lang="el-GR" dirty="0" smtClean="0"/>
              <a:t>δραστηριότητα </a:t>
            </a:r>
            <a:r>
              <a:rPr lang="el-GR" dirty="0"/>
              <a:t>&lt; </a:t>
            </a:r>
            <a:r>
              <a:rPr lang="el-GR" dirty="0" smtClean="0"/>
              <a:t>10</a:t>
            </a:r>
            <a:r>
              <a:rPr lang="el-GR" dirty="0"/>
              <a:t>% &amp; όσους έχουν </a:t>
            </a:r>
            <a:r>
              <a:rPr lang="el-GR" dirty="0" smtClean="0"/>
              <a:t>&gt;10</a:t>
            </a:r>
            <a:r>
              <a:rPr lang="el-GR" dirty="0"/>
              <a:t>% δεν διαφέρει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•Ο </a:t>
            </a:r>
            <a:r>
              <a:rPr lang="el-GR" dirty="0"/>
              <a:t>κίνδυνος για υποτροπή είναι μεγαλύτερος σε όσους έχουν </a:t>
            </a:r>
            <a:r>
              <a:rPr lang="el-GR" dirty="0" smtClean="0"/>
              <a:t>ADAMTS 13 &lt; </a:t>
            </a:r>
            <a:r>
              <a:rPr lang="el-GR" dirty="0"/>
              <a:t>10%. Ασθενείς με </a:t>
            </a:r>
            <a:r>
              <a:rPr lang="el-GR" dirty="0" smtClean="0"/>
              <a:t>ADAMTS &gt;10</a:t>
            </a:r>
            <a:r>
              <a:rPr lang="el-GR" dirty="0"/>
              <a:t>% σπανίως </a:t>
            </a:r>
            <a:r>
              <a:rPr lang="el-GR" dirty="0" smtClean="0"/>
              <a:t>υποτροπιάζουν</a:t>
            </a:r>
          </a:p>
          <a:p>
            <a:endParaRPr lang="el-GR" dirty="0"/>
          </a:p>
          <a:p>
            <a:r>
              <a:rPr lang="el-GR" dirty="0" smtClean="0"/>
              <a:t>•Η </a:t>
            </a:r>
            <a:r>
              <a:rPr lang="el-GR" dirty="0"/>
              <a:t>σοβαρή ανεπάρκεια </a:t>
            </a:r>
            <a:r>
              <a:rPr lang="el-GR" dirty="0" smtClean="0"/>
              <a:t>ADAMTS </a:t>
            </a:r>
            <a:r>
              <a:rPr lang="el-GR" dirty="0"/>
              <a:t>13 &lt; </a:t>
            </a:r>
            <a:r>
              <a:rPr lang="el-GR" dirty="0" smtClean="0"/>
              <a:t>10%καθορίζει </a:t>
            </a:r>
            <a:r>
              <a:rPr lang="el-GR" dirty="0"/>
              <a:t>υποομάδα </a:t>
            </a:r>
            <a:r>
              <a:rPr lang="el-GR" dirty="0" smtClean="0"/>
              <a:t>ασθενών</a:t>
            </a:r>
            <a:r>
              <a:rPr lang="el-GR" dirty="0"/>
              <a:t>, που ωφελούνται από τη θεραπεία με κορτικοειδή και </a:t>
            </a:r>
            <a:r>
              <a:rPr lang="el-GR" dirty="0" smtClean="0"/>
              <a:t>χρειάζονται </a:t>
            </a:r>
            <a:r>
              <a:rPr lang="el-GR" dirty="0"/>
              <a:t>μεγαλύτερο αριθμό πλασμαφαιρέσεων για την επίτευξη </a:t>
            </a:r>
            <a:r>
              <a:rPr lang="el-GR" dirty="0" smtClean="0"/>
              <a:t>ύφεσης</a:t>
            </a:r>
          </a:p>
          <a:p>
            <a:endParaRPr lang="el-GR" dirty="0"/>
          </a:p>
          <a:p>
            <a:r>
              <a:rPr lang="el-GR" dirty="0" smtClean="0"/>
              <a:t>•Οι </a:t>
            </a:r>
            <a:r>
              <a:rPr lang="el-GR" dirty="0"/>
              <a:t>περισσότερες υποτροπές συμβαίνουν τα 2 πρώτα χρόνια μετά το </a:t>
            </a:r>
            <a:r>
              <a:rPr lang="el-GR" dirty="0" smtClean="0"/>
              <a:t>αρχικό επεισόδιο </a:t>
            </a:r>
            <a:r>
              <a:rPr lang="el-GR" dirty="0"/>
              <a:t>(αλλά ακόμη και μετά 10 χρόνια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 smtClean="0"/>
              <a:t>•Εκτιμώμενος </a:t>
            </a:r>
            <a:r>
              <a:rPr lang="el-GR" dirty="0"/>
              <a:t>κίνδυνος υποτροπής στα 7,5 χρόνια 41%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4208" y="6381328"/>
            <a:ext cx="2520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Blood </a:t>
            </a:r>
            <a:r>
              <a:rPr lang="en-US" sz="1600" i="1" dirty="0" smtClean="0">
                <a:solidFill>
                  <a:srgbClr val="0070C0"/>
                </a:solidFill>
              </a:rPr>
              <a:t>2010;116:4060</a:t>
            </a:r>
            <a:r>
              <a:rPr lang="el-GR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-4069</a:t>
            </a:r>
            <a:endParaRPr lang="en-US" sz="1600" i="1" dirty="0">
              <a:solidFill>
                <a:srgbClr val="0070C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059832" y="1124744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Πρόγνωση - Εξέλιξη</a:t>
            </a:r>
            <a:endParaRPr lang="el-G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987824" y="1124744"/>
            <a:ext cx="280831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upload.wikimedia.org/wikipedia/commons/thumb/d/dd/Acute_thrombotic_microangiopathy_-_very_high_mag.jpg/230px-Acute_thrombotic_microangiopathy_-_very_high_m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664296" cy="399644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63888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showing an acute </a:t>
            </a:r>
            <a:r>
              <a:rPr lang="en-US" dirty="0" smtClean="0">
                <a:hlinkClick r:id="rId3" tooltip="Thrombotic microangiopathy"/>
              </a:rPr>
              <a:t>thrombotic </a:t>
            </a:r>
            <a:r>
              <a:rPr lang="en-US" dirty="0" err="1" smtClean="0">
                <a:hlinkClick r:id="rId3" tooltip="Thrombotic microangiopathy"/>
              </a:rPr>
              <a:t>microangiopathy</a:t>
            </a:r>
            <a:r>
              <a:rPr lang="en-US" dirty="0" smtClean="0"/>
              <a:t>, as may be seen in TTP. A </a:t>
            </a:r>
            <a:r>
              <a:rPr lang="en-US" dirty="0" smtClean="0">
                <a:hlinkClick r:id="rId4" tooltip="Thrombus"/>
              </a:rPr>
              <a:t>thrombus</a:t>
            </a:r>
            <a:r>
              <a:rPr lang="en-US" dirty="0" smtClean="0"/>
              <a:t> is present in the </a:t>
            </a:r>
            <a:r>
              <a:rPr lang="en-US" dirty="0" err="1" smtClean="0"/>
              <a:t>hilum</a:t>
            </a:r>
            <a:r>
              <a:rPr lang="en-US" dirty="0" smtClean="0"/>
              <a:t> of the </a:t>
            </a:r>
            <a:r>
              <a:rPr lang="en-US" dirty="0" err="1" smtClean="0">
                <a:hlinkClick r:id="rId5" tooltip="Glomerulus"/>
              </a:rPr>
              <a:t>glomerulus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776" y="404664"/>
            <a:ext cx="3936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/>
              <a:t>Θρομβωτικές Μικροαγγειοπάθειες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26876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/>
              <a:t>Τύπος </a:t>
            </a:r>
            <a:r>
              <a:rPr lang="el-GR" b="1" i="1" dirty="0" smtClean="0"/>
              <a:t>μικροαγγειοπάθειας</a:t>
            </a:r>
            <a:r>
              <a:rPr lang="en-US" b="1" i="1" dirty="0" smtClean="0"/>
              <a:t>                                    </a:t>
            </a:r>
            <a:r>
              <a:rPr lang="el-GR" b="1" i="1" dirty="0" smtClean="0"/>
              <a:t>Κλινική </a:t>
            </a:r>
            <a:r>
              <a:rPr lang="el-GR" b="1" i="1" dirty="0"/>
              <a:t>παρουσία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844824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TTP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                                                       </a:t>
            </a:r>
            <a:r>
              <a:rPr lang="el-GR" dirty="0" smtClean="0"/>
              <a:t>Μικροαγγειοπαθητική Αιμολυτική</a:t>
            </a:r>
          </a:p>
          <a:p>
            <a:r>
              <a:rPr lang="en-US" dirty="0" smtClean="0"/>
              <a:t>                                                                </a:t>
            </a:r>
            <a:r>
              <a:rPr lang="el-GR" dirty="0" smtClean="0"/>
              <a:t>Αναιμία &amp; Θρομβοπενία, με ή χωρίς </a:t>
            </a:r>
          </a:p>
          <a:p>
            <a:r>
              <a:rPr lang="en-US" dirty="0" smtClean="0"/>
              <a:t>                                                                </a:t>
            </a:r>
            <a:r>
              <a:rPr lang="el-GR" dirty="0" smtClean="0"/>
              <a:t>νεφρικές </a:t>
            </a:r>
            <a:r>
              <a:rPr lang="el-GR" dirty="0"/>
              <a:t>ή νευρολογικές βλάβες, χωρίς </a:t>
            </a:r>
          </a:p>
          <a:p>
            <a:r>
              <a:rPr lang="en-US" dirty="0" smtClean="0"/>
              <a:t>                                                                 </a:t>
            </a:r>
            <a:r>
              <a:rPr lang="el-GR" dirty="0" smtClean="0"/>
              <a:t>υποκείμενα </a:t>
            </a:r>
            <a:r>
              <a:rPr lang="el-GR" dirty="0"/>
              <a:t>αίτια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306896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Συγγενής </a:t>
            </a:r>
            <a:r>
              <a:rPr lang="en-US" b="1" dirty="0" smtClean="0">
                <a:solidFill>
                  <a:srgbClr val="FF0000"/>
                </a:solidFill>
              </a:rPr>
              <a:t>TTP </a:t>
            </a:r>
            <a:r>
              <a:rPr lang="en-US" b="1" dirty="0" smtClean="0"/>
              <a:t>(Upshaw –Schulman </a:t>
            </a:r>
            <a:endParaRPr lang="en-US" b="1" dirty="0"/>
          </a:p>
          <a:p>
            <a:r>
              <a:rPr lang="el-GR" b="1" dirty="0"/>
              <a:t>σύνδρομο)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9912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Συγγενής ανεπάρκεια </a:t>
            </a:r>
          </a:p>
          <a:p>
            <a:r>
              <a:rPr lang="en-US" dirty="0"/>
              <a:t>ADAMTS 13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293096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Τυπικό </a:t>
            </a:r>
          </a:p>
          <a:p>
            <a:r>
              <a:rPr lang="en-US" b="1" dirty="0">
                <a:solidFill>
                  <a:srgbClr val="0070C0"/>
                </a:solidFill>
              </a:rPr>
              <a:t>HUS</a:t>
            </a:r>
            <a:r>
              <a:rPr lang="en-US" b="1" dirty="0"/>
              <a:t> (diarrhea </a:t>
            </a:r>
            <a:r>
              <a:rPr lang="en-US" b="1" dirty="0" smtClean="0"/>
              <a:t>association)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>
                <a:solidFill>
                  <a:srgbClr val="0070C0"/>
                </a:solidFill>
              </a:rPr>
              <a:t>aHUS</a:t>
            </a:r>
            <a:r>
              <a:rPr lang="en-US" b="1" dirty="0" smtClean="0"/>
              <a:t> </a:t>
            </a:r>
            <a:r>
              <a:rPr lang="en-US" b="1" dirty="0"/>
              <a:t>(diarrhea negative)</a:t>
            </a:r>
          </a:p>
        </p:txBody>
      </p:sp>
      <p:sp>
        <p:nvSpPr>
          <p:cNvPr id="8" name="Rectangle 7"/>
          <p:cNvSpPr/>
          <p:nvPr/>
        </p:nvSpPr>
        <p:spPr>
          <a:xfrm>
            <a:off x="3635896" y="5657671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Μικροαγγειοπαθητική Αιμολυτική </a:t>
            </a:r>
          </a:p>
          <a:p>
            <a:r>
              <a:rPr lang="el-GR" dirty="0" smtClean="0"/>
              <a:t>Αναιμία,Θρομβοπενία&amp; νεφρική </a:t>
            </a:r>
            <a:endParaRPr lang="el-GR" dirty="0"/>
          </a:p>
          <a:p>
            <a:r>
              <a:rPr lang="el-GR" dirty="0"/>
              <a:t>ανεπάρκεια, </a:t>
            </a:r>
            <a:r>
              <a:rPr lang="el-GR" u="sng" dirty="0"/>
              <a:t>χωρίς </a:t>
            </a:r>
            <a:r>
              <a:rPr lang="el-GR" u="sng" dirty="0" smtClean="0"/>
              <a:t>να προηγούνται</a:t>
            </a:r>
            <a:r>
              <a:rPr lang="en-US" u="sng" dirty="0" smtClean="0"/>
              <a:t> </a:t>
            </a:r>
            <a:r>
              <a:rPr lang="el-GR" u="sng" dirty="0" smtClean="0"/>
              <a:t>διάρροιες </a:t>
            </a:r>
            <a:endParaRPr lang="el-GR" u="sng" dirty="0"/>
          </a:p>
        </p:txBody>
      </p:sp>
      <p:sp>
        <p:nvSpPr>
          <p:cNvPr id="9" name="Rectangle 8"/>
          <p:cNvSpPr/>
          <p:nvPr/>
        </p:nvSpPr>
        <p:spPr>
          <a:xfrm>
            <a:off x="3635896" y="43651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Μικροαγγειοπαθητική Αιμολυτική </a:t>
            </a:r>
          </a:p>
          <a:p>
            <a:r>
              <a:rPr lang="el-GR" dirty="0" smtClean="0"/>
              <a:t>Αναιμία,Θρομβοπενία&amp; νεφρική </a:t>
            </a:r>
          </a:p>
          <a:p>
            <a:r>
              <a:rPr lang="el-GR" dirty="0" smtClean="0"/>
              <a:t>ανεπάρκεια, όπου </a:t>
            </a:r>
            <a:r>
              <a:rPr lang="el-GR" u="sng" dirty="0" smtClean="0"/>
              <a:t>προηγούνται</a:t>
            </a:r>
            <a:r>
              <a:rPr lang="en-US" u="sng" dirty="0" smtClean="0"/>
              <a:t> </a:t>
            </a:r>
            <a:r>
              <a:rPr lang="el-GR" u="sng" dirty="0" smtClean="0"/>
              <a:t>διάρροιες </a:t>
            </a:r>
            <a:endParaRPr lang="el-GR" u="sng" dirty="0"/>
          </a:p>
        </p:txBody>
      </p:sp>
      <p:sp>
        <p:nvSpPr>
          <p:cNvPr id="10" name="Rectangle 9"/>
          <p:cNvSpPr/>
          <p:nvPr/>
        </p:nvSpPr>
        <p:spPr>
          <a:xfrm>
            <a:off x="395536" y="1268760"/>
            <a:ext cx="280831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4860032" y="1268760"/>
            <a:ext cx="201622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Connector 12"/>
          <p:cNvCxnSpPr/>
          <p:nvPr/>
        </p:nvCxnSpPr>
        <p:spPr>
          <a:xfrm>
            <a:off x="251520" y="4005064"/>
            <a:ext cx="7704856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83768" y="332656"/>
            <a:ext cx="39604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pathologyportal.org/94th/thumbs/rena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2808312" cy="22934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427984" y="191683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Arial" charset="0"/>
              </a:rPr>
              <a:t>Area of medullary hemorrhage and capillary congestion</a:t>
            </a:r>
            <a:endParaRPr lang="el-GR" dirty="0"/>
          </a:p>
        </p:txBody>
      </p:sp>
      <p:pic>
        <p:nvPicPr>
          <p:cNvPr id="17414" name="Picture 6" descr="http://www.pathologyportal.org/94th/thumbs/rena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437112"/>
            <a:ext cx="2664296" cy="2175842"/>
          </a:xfrm>
          <a:prstGeom prst="rect">
            <a:avLst/>
          </a:prstGeom>
          <a:noFill/>
        </p:spPr>
      </p:pic>
      <p:sp>
        <p:nvSpPr>
          <p:cNvPr id="9" name="Rectangle 4"/>
          <p:cNvSpPr/>
          <p:nvPr/>
        </p:nvSpPr>
        <p:spPr>
          <a:xfrm>
            <a:off x="3923928" y="47251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Small vessel </a:t>
            </a:r>
            <a:r>
              <a:rPr lang="en-US" dirty="0" err="1" smtClean="0"/>
              <a:t>angiopathic</a:t>
            </a:r>
            <a:r>
              <a:rPr lang="en-US" dirty="0" smtClean="0"/>
              <a:t> changes, with thrombus and entrapped erythrocytes in vessel walls. Reactive and regenerative tubular cell changes.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athologyportal.org/94th/thumbs/ren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2520280" cy="2058229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635896" y="15567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Isometric vacuolization in tubular cells, with apical </a:t>
            </a:r>
            <a:r>
              <a:rPr lang="en-US" dirty="0" err="1" smtClean="0"/>
              <a:t>blebbing</a:t>
            </a:r>
            <a:r>
              <a:rPr lang="en-US" dirty="0" smtClean="0"/>
              <a:t>. Some </a:t>
            </a:r>
            <a:r>
              <a:rPr lang="en-US" dirty="0" err="1" smtClean="0"/>
              <a:t>marginating</a:t>
            </a:r>
            <a:r>
              <a:rPr lang="en-US" dirty="0" smtClean="0"/>
              <a:t> cells in </a:t>
            </a:r>
            <a:r>
              <a:rPr lang="en-US" dirty="0" err="1" smtClean="0"/>
              <a:t>peritubular</a:t>
            </a:r>
            <a:r>
              <a:rPr lang="en-US" dirty="0" smtClean="0"/>
              <a:t> capillaries. </a:t>
            </a:r>
            <a:endParaRPr lang="el-GR" dirty="0"/>
          </a:p>
        </p:txBody>
      </p:sp>
      <p:pic>
        <p:nvPicPr>
          <p:cNvPr id="18436" name="Picture 4" descr="http://www.pathologyportal.org/94th/thumbs/rena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861048"/>
            <a:ext cx="2664296" cy="21758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63888" y="42930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Small vessel </a:t>
            </a:r>
            <a:r>
              <a:rPr lang="en-US" dirty="0" err="1" smtClean="0"/>
              <a:t>angiopathic</a:t>
            </a:r>
            <a:r>
              <a:rPr lang="en-US" dirty="0" smtClean="0"/>
              <a:t> changes, with thrombus and entrapped erythrocytes in vessel walls. Reactive and regenerative tubular cell changes.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35696" y="2708920"/>
            <a:ext cx="5382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Αιμολυτικό ουραιμικό σύνδρομο </a:t>
            </a:r>
            <a:r>
              <a:rPr lang="el-GR" sz="2400" b="1" dirty="0" smtClean="0"/>
              <a:t>(</a:t>
            </a:r>
            <a:r>
              <a:rPr lang="en-US" sz="2400" b="1" dirty="0" smtClean="0"/>
              <a:t>HUS</a:t>
            </a:r>
            <a:r>
              <a:rPr lang="el-GR" sz="2400" b="1" dirty="0" smtClean="0"/>
              <a:t>)</a:t>
            </a:r>
            <a:endParaRPr lang="en-US" sz="2400" b="1" dirty="0"/>
          </a:p>
        </p:txBody>
      </p:sp>
      <p:pic>
        <p:nvPicPr>
          <p:cNvPr id="19458" name="Picture 2" descr="International Glomerular Disease Con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2381250" cy="1790701"/>
          </a:xfrm>
          <a:prstGeom prst="rect">
            <a:avLst/>
          </a:prstGeom>
          <a:noFill/>
        </p:spPr>
      </p:pic>
      <p:pic>
        <p:nvPicPr>
          <p:cNvPr id="19460" name="Picture 4" descr="http://ts3.mm.bing.net/th?id=H.4651450579484878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573016"/>
            <a:ext cx="312316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412776"/>
            <a:ext cx="5803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ΟΥΡΑΙΜΙΚΟ ΑΙΜΟΛΥΤΙΚΟ ΣΥΝΔΡΟΜΟ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483768" y="2996952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b="1" dirty="0"/>
              <a:t>Τυπικό </a:t>
            </a:r>
          </a:p>
          <a:p>
            <a:r>
              <a:rPr lang="en-US" b="1" dirty="0"/>
              <a:t>HUS (diarrhea </a:t>
            </a:r>
            <a:r>
              <a:rPr lang="en-US" b="1" dirty="0" smtClean="0"/>
              <a:t>association)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b="1" dirty="0" err="1" smtClean="0"/>
              <a:t>aHUS</a:t>
            </a:r>
            <a:r>
              <a:rPr lang="en-US" b="1" dirty="0" smtClean="0"/>
              <a:t> </a:t>
            </a:r>
            <a:r>
              <a:rPr lang="en-US" b="1" dirty="0"/>
              <a:t>(diarrhea negative)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39752" y="1988840"/>
            <a:ext cx="3647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chemeClr val="accent1"/>
                </a:solidFill>
              </a:rPr>
              <a:t>(Το παιδιατρικό ισοδύναμο της ΤΤΡ)</a:t>
            </a:r>
            <a:endParaRPr lang="el-GR" b="1" i="1" dirty="0">
              <a:solidFill>
                <a:schemeClr val="accent1"/>
              </a:solidFill>
            </a:endParaRPr>
          </a:p>
        </p:txBody>
      </p:sp>
      <p:pic>
        <p:nvPicPr>
          <p:cNvPr id="31748" name="Picture 4" descr="10 Beautiful Sea Shell Pictures | Amazing nature | Most Beautiful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01008"/>
            <a:ext cx="2116832" cy="3175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060848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•1955 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περιγραφή </a:t>
            </a:r>
            <a:r>
              <a:rPr lang="el-GR" dirty="0"/>
              <a:t>από τους </a:t>
            </a:r>
            <a:r>
              <a:rPr lang="el-GR" b="1" i="1" dirty="0" smtClean="0"/>
              <a:t>Gasser</a:t>
            </a:r>
            <a:r>
              <a:rPr lang="el-GR" dirty="0" smtClean="0"/>
              <a:t> και </a:t>
            </a:r>
            <a:r>
              <a:rPr lang="el-GR" dirty="0"/>
              <a:t>συν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•1985</a:t>
            </a:r>
            <a:r>
              <a:rPr lang="en-US" dirty="0" smtClean="0"/>
              <a:t>  </a:t>
            </a: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συσχέτιση </a:t>
            </a:r>
            <a:r>
              <a:rPr lang="el-GR" dirty="0"/>
              <a:t>λοίμωξης από </a:t>
            </a:r>
            <a:r>
              <a:rPr lang="el-GR" b="1" i="1" dirty="0" smtClean="0"/>
              <a:t>E.Coli Ο157:Η7 </a:t>
            </a:r>
            <a:r>
              <a:rPr lang="el-GR" dirty="0"/>
              <a:t>&amp; </a:t>
            </a:r>
            <a:r>
              <a:rPr lang="el-GR" dirty="0" smtClean="0"/>
              <a:t>αιμολυτικού ουραιμικού </a:t>
            </a:r>
            <a:r>
              <a:rPr lang="el-GR" dirty="0"/>
              <a:t>συνδρόμου από τους </a:t>
            </a:r>
            <a:r>
              <a:rPr lang="el-GR" dirty="0" smtClean="0"/>
              <a:t>Karmali και </a:t>
            </a:r>
            <a:r>
              <a:rPr lang="el-GR" dirty="0"/>
              <a:t>συν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</a:t>
            </a:r>
            <a:r>
              <a:rPr lang="el-GR" i="1" dirty="0" smtClean="0"/>
              <a:t>Εμφανίζεται </a:t>
            </a:r>
            <a:r>
              <a:rPr lang="el-GR" i="1" dirty="0"/>
              <a:t>ως μοναδικό επεισόδιο σε </a:t>
            </a:r>
            <a:r>
              <a:rPr lang="el-GR" i="1" dirty="0" smtClean="0"/>
              <a:t>9-30</a:t>
            </a:r>
            <a:r>
              <a:rPr lang="el-GR" i="1" dirty="0"/>
              <a:t>% των παιδιών που </a:t>
            </a:r>
            <a:r>
              <a:rPr lang="el-GR" i="1" dirty="0" smtClean="0"/>
              <a:t>προσβάλλονται </a:t>
            </a:r>
            <a:r>
              <a:rPr lang="el-GR" i="1" dirty="0"/>
              <a:t>από γαστρεντερίτιδα οφειλόμενη σε </a:t>
            </a:r>
            <a:r>
              <a:rPr lang="el-GR" i="1" dirty="0" smtClean="0"/>
              <a:t>E</a:t>
            </a:r>
            <a:r>
              <a:rPr lang="el-GR" i="1" dirty="0"/>
              <a:t>. Coli </a:t>
            </a:r>
            <a:r>
              <a:rPr lang="el-GR" i="1" dirty="0" smtClean="0"/>
              <a:t>O157:Η7</a:t>
            </a:r>
            <a:endParaRPr lang="el-GR" i="1" dirty="0"/>
          </a:p>
          <a:p>
            <a:r>
              <a:rPr lang="el-GR" i="1" dirty="0"/>
              <a:t>(σπανιώτερα άλλων οροτύπων) ή </a:t>
            </a:r>
            <a:r>
              <a:rPr lang="el-GR" b="1" i="1" dirty="0" err="1" smtClean="0"/>
              <a:t>Shigella</a:t>
            </a:r>
            <a:r>
              <a:rPr lang="el-GR" b="1" i="1" dirty="0" smtClean="0"/>
              <a:t> </a:t>
            </a:r>
            <a:r>
              <a:rPr lang="el-GR" b="1" i="1" dirty="0" err="1" smtClean="0"/>
              <a:t>Dysenteriae</a:t>
            </a:r>
            <a:r>
              <a:rPr lang="en-US" b="1" i="1" dirty="0" smtClean="0"/>
              <a:t>  </a:t>
            </a:r>
            <a:r>
              <a:rPr lang="el-GR" i="1" dirty="0" smtClean="0"/>
              <a:t>περίπου </a:t>
            </a:r>
            <a:r>
              <a:rPr lang="el-GR" i="1" dirty="0"/>
              <a:t>1 εβδομάδα μετά τα αρχικά συμπτώματα</a:t>
            </a:r>
            <a:r>
              <a:rPr lang="el-GR" i="1" dirty="0" smtClean="0"/>
              <a:t>.</a:t>
            </a:r>
            <a:endParaRPr lang="en-US" i="1" dirty="0" smtClean="0"/>
          </a:p>
          <a:p>
            <a:endParaRPr lang="el-GR" i="1" dirty="0"/>
          </a:p>
          <a:p>
            <a:r>
              <a:rPr lang="el-GR" i="1" dirty="0" smtClean="0"/>
              <a:t>•Εμφανίζεται </a:t>
            </a:r>
            <a:r>
              <a:rPr lang="el-GR" i="1" dirty="0"/>
              <a:t>όμως και ως υποτροπιάζουσα νόσος που μπορεί να </a:t>
            </a:r>
            <a:r>
              <a:rPr lang="el-GR" i="1" dirty="0" smtClean="0"/>
              <a:t>προκληθεί </a:t>
            </a:r>
            <a:r>
              <a:rPr lang="el-GR" i="1" dirty="0"/>
              <a:t>από </a:t>
            </a:r>
            <a:r>
              <a:rPr lang="el-GR" b="1" i="1" dirty="0"/>
              <a:t>ελαττωμένη </a:t>
            </a:r>
            <a:r>
              <a:rPr lang="el-GR" b="1" i="1" dirty="0" smtClean="0"/>
              <a:t>παραγωγή </a:t>
            </a:r>
            <a:r>
              <a:rPr lang="el-GR" b="1" i="1" dirty="0"/>
              <a:t>του παράγοντα </a:t>
            </a:r>
            <a:r>
              <a:rPr lang="el-GR" b="1" i="1" dirty="0" smtClean="0"/>
              <a:t>Η</a:t>
            </a:r>
            <a:r>
              <a:rPr lang="en-US" b="1" i="1" dirty="0" smtClean="0"/>
              <a:t> </a:t>
            </a:r>
            <a:r>
              <a:rPr lang="el-GR" i="1" dirty="0" smtClean="0"/>
              <a:t>του πλάσματος</a:t>
            </a:r>
            <a:r>
              <a:rPr lang="el-GR" i="1" dirty="0"/>
              <a:t>, που ελέγχει το σύστημα συμπληρώματος.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63888" y="548680"/>
            <a:ext cx="814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HUS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491880" y="548680"/>
            <a:ext cx="1008112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22" name="Picture 2" descr="seashells~~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826" y="260648"/>
            <a:ext cx="2304254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64288" y="638132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0070C0"/>
                </a:solidFill>
              </a:rPr>
              <a:t>BMJ 2012;345:4565</a:t>
            </a:r>
            <a:endParaRPr lang="el-GR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548680"/>
            <a:ext cx="75608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Αιμολυτικό ουραιμικό σύνδρομο </a:t>
            </a:r>
            <a:r>
              <a:rPr lang="el-GR" sz="2000" b="1" dirty="0" smtClean="0"/>
              <a:t>–Τοξίνη </a:t>
            </a:r>
            <a:r>
              <a:rPr lang="el-GR" sz="2000" b="1" dirty="0" err="1" smtClean="0"/>
              <a:t>Shiga</a:t>
            </a:r>
            <a:r>
              <a:rPr lang="el-GR" sz="2000" b="1" dirty="0" smtClean="0"/>
              <a:t>(</a:t>
            </a:r>
            <a:r>
              <a:rPr lang="el-GR" sz="2000" b="1" dirty="0" err="1" smtClean="0"/>
              <a:t>βεροτοξίνη</a:t>
            </a:r>
            <a:r>
              <a:rPr lang="el-GR" sz="2000" b="1" dirty="0" smtClean="0"/>
              <a:t>)</a:t>
            </a:r>
            <a:endParaRPr lang="en-US" sz="2000" b="1" dirty="0" smtClean="0"/>
          </a:p>
          <a:p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•Πρωτεϊνική </a:t>
            </a:r>
            <a:r>
              <a:rPr lang="el-GR" dirty="0"/>
              <a:t>εξωτοξίνη ΜΒ 70 </a:t>
            </a:r>
            <a:r>
              <a:rPr lang="el-GR" dirty="0" smtClean="0"/>
              <a:t>kD που </a:t>
            </a:r>
            <a:r>
              <a:rPr lang="el-GR" dirty="0"/>
              <a:t>κωδικοποιείται από το </a:t>
            </a:r>
            <a:r>
              <a:rPr lang="el-GR" dirty="0" smtClean="0"/>
              <a:t>DNAτης</a:t>
            </a:r>
            <a:endParaRPr lang="el-GR" dirty="0"/>
          </a:p>
          <a:p>
            <a:r>
              <a:rPr lang="el-GR" u="sng" dirty="0"/>
              <a:t>S. </a:t>
            </a:r>
            <a:r>
              <a:rPr lang="el-GR" u="sng" dirty="0" err="1"/>
              <a:t>Dysenteriae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•Οι </a:t>
            </a:r>
            <a:r>
              <a:rPr lang="el-GR" dirty="0"/>
              <a:t>τύποι τοξίνης </a:t>
            </a:r>
            <a:r>
              <a:rPr lang="el-GR" dirty="0" smtClean="0"/>
              <a:t>Shiga 1 </a:t>
            </a:r>
            <a:r>
              <a:rPr lang="el-GR" dirty="0"/>
              <a:t>και 2 κωδικοποιούνται από βακτηριοφαγικό </a:t>
            </a:r>
          </a:p>
          <a:p>
            <a:r>
              <a:rPr lang="el-GR" dirty="0"/>
              <a:t>DNA </a:t>
            </a:r>
            <a:r>
              <a:rPr lang="el-GR" dirty="0" smtClean="0"/>
              <a:t>που </a:t>
            </a:r>
            <a:r>
              <a:rPr lang="el-GR" dirty="0"/>
              <a:t>βρίσκεται σε αρκετούς ορότυπους </a:t>
            </a:r>
            <a:r>
              <a:rPr lang="el-GR" u="sng" dirty="0" smtClean="0"/>
              <a:t>E</a:t>
            </a:r>
            <a:r>
              <a:rPr lang="el-GR" u="sng" dirty="0"/>
              <a:t>. </a:t>
            </a:r>
            <a:r>
              <a:rPr lang="el-GR" u="sng" dirty="0" smtClean="0"/>
              <a:t>Coli(κυρίως </a:t>
            </a:r>
            <a:r>
              <a:rPr lang="el-GR" u="sng" dirty="0"/>
              <a:t>τον </a:t>
            </a:r>
            <a:r>
              <a:rPr lang="el-GR" u="sng" dirty="0" smtClean="0"/>
              <a:t>Ο157:Η7</a:t>
            </a:r>
            <a:r>
              <a:rPr lang="el-GR" dirty="0" smtClean="0"/>
              <a:t>).</a:t>
            </a:r>
          </a:p>
          <a:p>
            <a:endParaRPr lang="el-GR" dirty="0"/>
          </a:p>
          <a:p>
            <a:r>
              <a:rPr lang="el-GR" dirty="0" smtClean="0"/>
              <a:t>•Αποτελείται </a:t>
            </a:r>
            <a:r>
              <a:rPr lang="el-GR" dirty="0"/>
              <a:t>από 1 υπομονάδα Α ΜΒ 33 </a:t>
            </a:r>
            <a:r>
              <a:rPr lang="el-GR" dirty="0" smtClean="0"/>
              <a:t>kD και </a:t>
            </a:r>
            <a:r>
              <a:rPr lang="el-GR" dirty="0"/>
              <a:t>5 </a:t>
            </a:r>
            <a:r>
              <a:rPr lang="el-GR" u="sng" dirty="0"/>
              <a:t>υπομονάδες Β</a:t>
            </a:r>
            <a:r>
              <a:rPr lang="el-GR" dirty="0"/>
              <a:t> </a:t>
            </a:r>
          </a:p>
          <a:p>
            <a:r>
              <a:rPr lang="el-GR" dirty="0"/>
              <a:t>(ή δεσμευτικές) ΜΒ 7.7 </a:t>
            </a:r>
            <a:r>
              <a:rPr lang="el-GR" dirty="0" smtClean="0"/>
              <a:t>kD εκάστη.</a:t>
            </a:r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899592" y="548680"/>
            <a:ext cx="6624736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1748" name="Picture 4" descr="http://www.nature.com/nrmicro/journal/v8/n2/images/nrmicro2279-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717032"/>
            <a:ext cx="7429500" cy="2933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s3.mm.bing.net/th?id=H.4625496104568698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140968"/>
            <a:ext cx="3456384" cy="320291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11967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Δρα αφού </a:t>
            </a:r>
            <a:r>
              <a:rPr lang="el-GR" u="sng" dirty="0" smtClean="0"/>
              <a:t>οι υπομονάδες Β συνδεθούν</a:t>
            </a:r>
            <a:r>
              <a:rPr lang="el-GR" dirty="0" smtClean="0"/>
              <a:t> μέσω δεσμών υψηλής συγγένειας με τους </a:t>
            </a:r>
            <a:r>
              <a:rPr lang="el-GR" u="sng" dirty="0" smtClean="0"/>
              <a:t>υποδοχείς γλοβοτριαοσυλκεραμίδης </a:t>
            </a:r>
            <a:r>
              <a:rPr lang="el-GR" dirty="0" smtClean="0"/>
              <a:t>(Gb3)της </a:t>
            </a:r>
            <a:r>
              <a:rPr lang="el-GR" u="sng" dirty="0" smtClean="0"/>
              <a:t>μεμβράνης των επιθηλιακών </a:t>
            </a:r>
            <a:r>
              <a:rPr lang="el-GR" dirty="0" smtClean="0"/>
              <a:t>κυττάρων του κόλου, των </a:t>
            </a:r>
            <a:r>
              <a:rPr lang="el-GR" u="sng" dirty="0" smtClean="0"/>
              <a:t>ενδοθηλιακών</a:t>
            </a:r>
            <a:r>
              <a:rPr lang="el-GR" dirty="0" smtClean="0"/>
              <a:t> κυττάρων των νεφρικών </a:t>
            </a:r>
            <a:r>
              <a:rPr lang="el-GR" b="1" i="1" dirty="0" smtClean="0"/>
              <a:t>σπειραμάτων</a:t>
            </a:r>
            <a:r>
              <a:rPr lang="en-US" b="1" i="1" dirty="0" smtClean="0"/>
              <a:t> </a:t>
            </a:r>
            <a:r>
              <a:rPr lang="el-GR" dirty="0" smtClean="0"/>
              <a:t>και του</a:t>
            </a:r>
            <a:r>
              <a:rPr lang="en-US" dirty="0" smtClean="0"/>
              <a:t> </a:t>
            </a:r>
            <a:r>
              <a:rPr lang="el-GR" b="1" i="1" dirty="0" smtClean="0"/>
              <a:t>εγκεφάλου</a:t>
            </a:r>
            <a:r>
              <a:rPr lang="el-GR" dirty="0" smtClean="0"/>
              <a:t>, των</a:t>
            </a:r>
            <a:r>
              <a:rPr lang="en-US" dirty="0" smtClean="0"/>
              <a:t> </a:t>
            </a:r>
            <a:r>
              <a:rPr lang="el-GR" dirty="0" smtClean="0"/>
              <a:t>ενδοθηλιακών κυττάρων</a:t>
            </a:r>
            <a:r>
              <a:rPr lang="en-US" dirty="0" smtClean="0"/>
              <a:t> </a:t>
            </a:r>
            <a:r>
              <a:rPr lang="el-GR" dirty="0" smtClean="0"/>
              <a:t>των </a:t>
            </a:r>
            <a:r>
              <a:rPr lang="el-GR" b="1" i="1" dirty="0" smtClean="0"/>
              <a:t>αγγείων</a:t>
            </a:r>
            <a:r>
              <a:rPr lang="el-GR" dirty="0" smtClean="0"/>
              <a:t>, των</a:t>
            </a:r>
            <a:r>
              <a:rPr lang="en-US" dirty="0" smtClean="0"/>
              <a:t> </a:t>
            </a:r>
            <a:r>
              <a:rPr lang="el-GR" b="1" i="1" dirty="0" smtClean="0"/>
              <a:t>μεσαγγειακών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b="1" i="1" dirty="0" smtClean="0"/>
              <a:t>σωληναριακών</a:t>
            </a:r>
            <a:r>
              <a:rPr lang="el-GR" dirty="0" smtClean="0"/>
              <a:t> κυττάρων</a:t>
            </a:r>
            <a:r>
              <a:rPr lang="en-US" dirty="0" smtClean="0"/>
              <a:t> </a:t>
            </a:r>
            <a:r>
              <a:rPr lang="el-GR" dirty="0" smtClean="0"/>
              <a:t>του νεφρού, των </a:t>
            </a:r>
            <a:r>
              <a:rPr lang="el-GR" b="1" i="1" dirty="0" smtClean="0"/>
              <a:t>μονοκυττάρων </a:t>
            </a:r>
            <a:r>
              <a:rPr lang="el-GR" dirty="0" smtClean="0"/>
              <a:t>και των </a:t>
            </a:r>
            <a:r>
              <a:rPr lang="el-GR" b="1" i="1" dirty="0" smtClean="0"/>
              <a:t>αιμοπεταλίων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059832" y="404664"/>
            <a:ext cx="256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Τοξίνη Shiga(βεροτοξίνη)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059832" y="404664"/>
            <a:ext cx="25922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20688"/>
            <a:ext cx="73448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Έλλειψη παράγοντα Η </a:t>
            </a:r>
          </a:p>
          <a:p>
            <a:pPr algn="ctr"/>
            <a:r>
              <a:rPr lang="el-GR" sz="2400" b="1" dirty="0"/>
              <a:t>(οικογενές αιμολυτικό ουραιμικό σύνδρομο) </a:t>
            </a:r>
          </a:p>
          <a:p>
            <a:endParaRPr lang="el-GR" dirty="0" smtClean="0"/>
          </a:p>
          <a:p>
            <a:r>
              <a:rPr lang="el-GR" dirty="0" smtClean="0"/>
              <a:t>•Αποτελεί </a:t>
            </a:r>
            <a:r>
              <a:rPr lang="el-GR" dirty="0"/>
              <a:t>το </a:t>
            </a:r>
            <a:r>
              <a:rPr lang="el-GR" dirty="0" smtClean="0"/>
              <a:t>5-10</a:t>
            </a:r>
            <a:r>
              <a:rPr lang="el-GR" dirty="0"/>
              <a:t>% όλων των περιπτώσεων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•Έχει </a:t>
            </a:r>
            <a:r>
              <a:rPr lang="el-GR" dirty="0"/>
              <a:t>θνητότητα 54%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•Εκ </a:t>
            </a:r>
            <a:r>
              <a:rPr lang="el-GR" dirty="0"/>
              <a:t>των επιζώντων περίπου 50% έχουν υποτροπές και πάνω από </a:t>
            </a:r>
          </a:p>
          <a:p>
            <a:r>
              <a:rPr lang="el-GR" dirty="0"/>
              <a:t>30% χρειάζονται χρόνια αιμοκάθαρση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•Επί </a:t>
            </a:r>
            <a:r>
              <a:rPr lang="el-GR" dirty="0"/>
              <a:t>νεφρικής μεταμόσχευσης σε περίπου 16% των περιπτώσεων </a:t>
            </a:r>
          </a:p>
          <a:p>
            <a:r>
              <a:rPr lang="el-GR" dirty="0"/>
              <a:t>η νεφρική λειτουργία χάνεται τον πρώτο μήνα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•Οι </a:t>
            </a:r>
            <a:r>
              <a:rPr lang="el-GR" dirty="0"/>
              <a:t>περισσότεροι ασθενείς έχουν έλλειψη ή ανωμαλίες του </a:t>
            </a:r>
          </a:p>
          <a:p>
            <a:r>
              <a:rPr lang="el-GR" dirty="0"/>
              <a:t>παράγοντα Η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•Η </a:t>
            </a:r>
            <a:r>
              <a:rPr lang="el-GR" dirty="0"/>
              <a:t>διαταραχή φαίνεται να ελέγχεται από περιοχή στο χρωμόσωμα </a:t>
            </a:r>
          </a:p>
          <a:p>
            <a:r>
              <a:rPr lang="el-GR" dirty="0" smtClean="0"/>
              <a:t>1q32που </a:t>
            </a:r>
            <a:r>
              <a:rPr lang="el-GR" dirty="0"/>
              <a:t>επικαλύπτει το γονίδιο του παράγοντα Η.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3608" y="548680"/>
            <a:ext cx="612068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Picture 4" descr="beautiful shells on our beautiful be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077072"/>
            <a:ext cx="1972816" cy="26406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6381328"/>
            <a:ext cx="3032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00B0F0"/>
                </a:solidFill>
              </a:rPr>
              <a:t>Pediatr</a:t>
            </a:r>
            <a:r>
              <a:rPr lang="en-US" sz="1600" i="1" dirty="0" smtClean="0">
                <a:solidFill>
                  <a:srgbClr val="00B0F0"/>
                </a:solidFill>
              </a:rPr>
              <a:t> </a:t>
            </a:r>
            <a:r>
              <a:rPr lang="en-US" sz="1600" i="1" dirty="0" err="1" smtClean="0">
                <a:solidFill>
                  <a:srgbClr val="00B0F0"/>
                </a:solidFill>
              </a:rPr>
              <a:t>Nephrol</a:t>
            </a:r>
            <a:r>
              <a:rPr lang="en-US" sz="1600" i="1" dirty="0" smtClean="0">
                <a:solidFill>
                  <a:srgbClr val="00B0F0"/>
                </a:solidFill>
              </a:rPr>
              <a:t>(2009) 24:687-696</a:t>
            </a:r>
            <a:endParaRPr lang="el-GR" sz="1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24744"/>
            <a:ext cx="4536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Παράγων </a:t>
            </a:r>
            <a:r>
              <a:rPr lang="el-GR" sz="2400" b="1" dirty="0" smtClean="0"/>
              <a:t>Η</a:t>
            </a:r>
          </a:p>
          <a:p>
            <a:endParaRPr lang="el-GR" sz="2400" b="1" dirty="0"/>
          </a:p>
          <a:p>
            <a:r>
              <a:rPr lang="el-GR" dirty="0" smtClean="0"/>
              <a:t>•Πρωτεϊνη </a:t>
            </a:r>
            <a:r>
              <a:rPr lang="el-GR" dirty="0"/>
              <a:t>150 </a:t>
            </a:r>
            <a:r>
              <a:rPr lang="el-GR" dirty="0" smtClean="0"/>
              <a:t>kD που </a:t>
            </a:r>
            <a:r>
              <a:rPr lang="el-GR" dirty="0"/>
              <a:t>περιέχει 20 αλληλουχίες των 60 </a:t>
            </a:r>
          </a:p>
          <a:p>
            <a:r>
              <a:rPr lang="el-GR" dirty="0"/>
              <a:t>αμινοξέων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•Προστατεύει </a:t>
            </a:r>
            <a:r>
              <a:rPr lang="el-GR" dirty="0"/>
              <a:t>τα κύτταρα από βλάβη μέσω της εναλλακτικής </a:t>
            </a:r>
            <a:r>
              <a:rPr lang="el-GR" dirty="0" smtClean="0"/>
              <a:t>οδού </a:t>
            </a:r>
            <a:r>
              <a:rPr lang="el-GR" dirty="0"/>
              <a:t>του συμπληρώματος </a:t>
            </a:r>
            <a:r>
              <a:rPr lang="el-GR" dirty="0" smtClean="0"/>
              <a:t>εκτοπίζοντας Ββ από </a:t>
            </a:r>
            <a:r>
              <a:rPr lang="el-GR" dirty="0"/>
              <a:t>το </a:t>
            </a:r>
            <a:r>
              <a:rPr lang="el-GR" dirty="0" smtClean="0"/>
              <a:t>C3βΒβ, γεγονός </a:t>
            </a:r>
            <a:r>
              <a:rPr lang="el-GR" dirty="0"/>
              <a:t>που έχει ως συνέπεια την αδρανοποίηση του </a:t>
            </a:r>
            <a:r>
              <a:rPr lang="el-GR" dirty="0" smtClean="0"/>
              <a:t>C3β </a:t>
            </a:r>
            <a:r>
              <a:rPr lang="el-GR" dirty="0"/>
              <a:t>από </a:t>
            </a:r>
            <a:r>
              <a:rPr lang="el-GR" dirty="0" smtClean="0"/>
              <a:t>τον </a:t>
            </a:r>
            <a:r>
              <a:rPr lang="el-GR" dirty="0"/>
              <a:t>παράγοντα 1 (</a:t>
            </a:r>
            <a:r>
              <a:rPr lang="el-GR" b="1" i="1" dirty="0"/>
              <a:t>ανασταλτής </a:t>
            </a:r>
            <a:r>
              <a:rPr lang="el-GR" b="1" i="1" dirty="0" smtClean="0"/>
              <a:t>C3β</a:t>
            </a:r>
            <a:r>
              <a:rPr lang="el-GR" dirty="0"/>
              <a:t>).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124744"/>
            <a:ext cx="172819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698" name="AutoShape 2" descr="http://sites.google.com/site/ecolio157toxins/Epidemiolo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http://sites.google.com/site/ecolio157toxins/Epidemiolo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2" name="Picture 6" descr="http://www.cartage.org.lb/en/themes/Sciences/LifeScience/GeneralBiology/Immunology/ComplementSystem/RegulationComplement/c3in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4162425" cy="5876925"/>
          </a:xfrm>
          <a:prstGeom prst="rect">
            <a:avLst/>
          </a:prstGeom>
          <a:noFill/>
        </p:spPr>
      </p:pic>
      <p:pic>
        <p:nvPicPr>
          <p:cNvPr id="29704" name="Picture 8" descr="http://www.nature.com/ki/journal/v70/n1/thumbs/5000269f4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830316"/>
            <a:ext cx="2160240" cy="1901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884368" y="4293096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548680"/>
            <a:ext cx="58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/>
              <a:t>Θρομβωτική θρομβοπενική </a:t>
            </a:r>
            <a:r>
              <a:rPr lang="el-GR" sz="2000" b="1" dirty="0" smtClean="0"/>
              <a:t>πορφύρα (TTP)</a:t>
            </a:r>
            <a:endParaRPr lang="el-GR" sz="2000" b="1" dirty="0"/>
          </a:p>
          <a:p>
            <a:pPr algn="ctr"/>
            <a:r>
              <a:rPr lang="el-GR" sz="2000" b="1" dirty="0"/>
              <a:t>Ιστορική αναδρομή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170080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/>
              <a:t>1924 </a:t>
            </a:r>
            <a:r>
              <a:rPr lang="el-GR" dirty="0" smtClean="0"/>
              <a:t>:1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el-GR" dirty="0" smtClean="0"/>
              <a:t>περιγραφή </a:t>
            </a:r>
            <a:r>
              <a:rPr lang="el-GR" dirty="0"/>
              <a:t>από </a:t>
            </a:r>
            <a:r>
              <a:rPr lang="el-GR" dirty="0" smtClean="0"/>
              <a:t>τον </a:t>
            </a:r>
            <a:r>
              <a:rPr lang="el-GR" b="1" i="1" dirty="0" smtClean="0">
                <a:solidFill>
                  <a:srgbClr val="C00000"/>
                </a:solidFill>
              </a:rPr>
              <a:t>Eli </a:t>
            </a:r>
            <a:r>
              <a:rPr lang="el-GR" b="1" i="1" dirty="0">
                <a:solidFill>
                  <a:srgbClr val="C00000"/>
                </a:solidFill>
              </a:rPr>
              <a:t>Moschowitz</a:t>
            </a:r>
            <a:r>
              <a:rPr lang="el-GR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l-GR" dirty="0"/>
          </a:p>
          <a:p>
            <a:r>
              <a:rPr lang="el-GR" dirty="0" smtClean="0"/>
              <a:t>•1960 :Αναφορά </a:t>
            </a:r>
            <a:r>
              <a:rPr lang="el-GR" dirty="0"/>
              <a:t>σπάνιας παιδιατρικής μορφής της νόσου που ονομάστηκε </a:t>
            </a:r>
          </a:p>
          <a:p>
            <a:r>
              <a:rPr lang="el-GR" b="1" i="1" dirty="0" smtClean="0"/>
              <a:t>σύνδρομοUpshaw–Schulman</a:t>
            </a:r>
            <a:r>
              <a:rPr lang="el-GR" dirty="0" smtClean="0"/>
              <a:t> το </a:t>
            </a:r>
            <a:r>
              <a:rPr lang="el-GR" dirty="0"/>
              <a:t>1978. Σήμερα </a:t>
            </a:r>
            <a:r>
              <a:rPr lang="el-GR" dirty="0" smtClean="0"/>
              <a:t>ονομάζεται </a:t>
            </a:r>
            <a:r>
              <a:rPr lang="el-GR" dirty="0" err="1" smtClean="0"/>
              <a:t>οικογενής</a:t>
            </a:r>
            <a:r>
              <a:rPr lang="el-GR" dirty="0" smtClean="0"/>
              <a:t> θρομβωτική </a:t>
            </a:r>
            <a:r>
              <a:rPr lang="el-GR" dirty="0"/>
              <a:t>θρομβοπενική </a:t>
            </a:r>
            <a:r>
              <a:rPr lang="el-GR" dirty="0" smtClean="0"/>
              <a:t>πορφύρακαι </a:t>
            </a:r>
            <a:r>
              <a:rPr lang="el-GR" dirty="0"/>
              <a:t>έχουν αναφερθεί περίπου </a:t>
            </a:r>
            <a:r>
              <a:rPr lang="el-GR" dirty="0" smtClean="0"/>
              <a:t>50περιπτώσεις </a:t>
            </a:r>
            <a:r>
              <a:rPr lang="el-GR" dirty="0"/>
              <a:t>διεθνώς.</a:t>
            </a:r>
          </a:p>
          <a:p>
            <a:r>
              <a:rPr lang="el-GR" dirty="0" smtClean="0"/>
              <a:t>•1982 :Εντόπιση </a:t>
            </a:r>
            <a:r>
              <a:rPr lang="el-GR" u="sng" dirty="0"/>
              <a:t>αφύσικα μεγάλων πολυμερών </a:t>
            </a:r>
            <a:r>
              <a:rPr lang="el-GR" u="sng" dirty="0" smtClean="0"/>
              <a:t>vWF </a:t>
            </a:r>
            <a:r>
              <a:rPr lang="el-GR" dirty="0" smtClean="0"/>
              <a:t>στο </a:t>
            </a:r>
            <a:r>
              <a:rPr lang="el-GR" dirty="0"/>
              <a:t>πλάσμα πασχόντων </a:t>
            </a:r>
            <a:r>
              <a:rPr lang="el-GR" dirty="0" smtClean="0"/>
              <a:t>απόTTPαπό </a:t>
            </a:r>
            <a:r>
              <a:rPr lang="el-GR" dirty="0"/>
              <a:t>τους </a:t>
            </a:r>
            <a:r>
              <a:rPr lang="el-GR" dirty="0" err="1" smtClean="0"/>
              <a:t>Moake</a:t>
            </a:r>
            <a:r>
              <a:rPr lang="el-GR" dirty="0" smtClean="0"/>
              <a:t> και </a:t>
            </a:r>
            <a:r>
              <a:rPr lang="el-GR" dirty="0"/>
              <a:t>συν.</a:t>
            </a:r>
          </a:p>
          <a:p>
            <a:r>
              <a:rPr lang="el-GR" dirty="0" smtClean="0"/>
              <a:t>•1985 :Απόδειξη </a:t>
            </a:r>
            <a:r>
              <a:rPr lang="el-GR" dirty="0"/>
              <a:t>ότι οι αιμοπεταλιακοί </a:t>
            </a:r>
            <a:r>
              <a:rPr lang="el-GR" u="sng" dirty="0"/>
              <a:t>θρόμβοι της </a:t>
            </a:r>
            <a:r>
              <a:rPr lang="el-GR" u="sng" dirty="0" smtClean="0"/>
              <a:t>TTP περιέχουν vWF </a:t>
            </a:r>
            <a:r>
              <a:rPr lang="el-GR" dirty="0" smtClean="0"/>
              <a:t>και </a:t>
            </a:r>
            <a:r>
              <a:rPr lang="el-GR" dirty="0"/>
              <a:t>όχι </a:t>
            </a:r>
            <a:r>
              <a:rPr lang="el-GR" dirty="0" smtClean="0"/>
              <a:t>ινώδες </a:t>
            </a:r>
            <a:r>
              <a:rPr lang="el-GR" dirty="0"/>
              <a:t>από τους </a:t>
            </a:r>
            <a:r>
              <a:rPr lang="el-GR" dirty="0" smtClean="0"/>
              <a:t>Asada και συν.</a:t>
            </a:r>
            <a:r>
              <a:rPr lang="en-US" dirty="0" smtClean="0"/>
              <a:t>(</a:t>
            </a:r>
            <a:r>
              <a:rPr lang="el-GR" dirty="0" smtClean="0"/>
              <a:t>ΔΔ από ΔΕΠ)</a:t>
            </a:r>
            <a:endParaRPr lang="el-GR" dirty="0"/>
          </a:p>
          <a:p>
            <a:r>
              <a:rPr lang="el-GR" dirty="0" smtClean="0"/>
              <a:t>•1996 :Απομόνωση </a:t>
            </a:r>
            <a:r>
              <a:rPr lang="el-GR" dirty="0"/>
              <a:t>και μερικός χαρακτηρισμός της μεταλλοπρωτεάσης </a:t>
            </a:r>
            <a:r>
              <a:rPr lang="el-GR" u="sng" dirty="0" smtClean="0"/>
              <a:t>ADAMTS-13</a:t>
            </a:r>
            <a:r>
              <a:rPr lang="el-GR" dirty="0" smtClean="0"/>
              <a:t> σε </a:t>
            </a:r>
            <a:r>
              <a:rPr lang="el-GR" dirty="0"/>
              <a:t>ανεξάρτητες μελέτες των </a:t>
            </a:r>
            <a:r>
              <a:rPr lang="el-GR" dirty="0" smtClean="0"/>
              <a:t>Furlan και </a:t>
            </a:r>
            <a:r>
              <a:rPr lang="el-GR" dirty="0"/>
              <a:t>συν. και </a:t>
            </a:r>
            <a:r>
              <a:rPr lang="el-GR" dirty="0" smtClean="0"/>
              <a:t>Tsai.</a:t>
            </a:r>
            <a:endParaRPr lang="el-GR" dirty="0"/>
          </a:p>
          <a:p>
            <a:r>
              <a:rPr lang="el-GR" dirty="0" smtClean="0"/>
              <a:t>•1998 :Απόδειξη </a:t>
            </a:r>
            <a:r>
              <a:rPr lang="el-GR" dirty="0"/>
              <a:t>ότι υπάρχει μεγάλη </a:t>
            </a:r>
            <a:r>
              <a:rPr lang="el-GR" u="sng" dirty="0"/>
              <a:t>λειτουργική έκπτωση της </a:t>
            </a:r>
            <a:r>
              <a:rPr lang="el-GR" u="sng" dirty="0" smtClean="0"/>
              <a:t>ADAMTS-13 </a:t>
            </a:r>
            <a:r>
              <a:rPr lang="el-GR" dirty="0" smtClean="0"/>
              <a:t>στο </a:t>
            </a:r>
            <a:r>
              <a:rPr lang="el-GR" dirty="0"/>
              <a:t>πλάσμα πασχόντων από </a:t>
            </a:r>
            <a:r>
              <a:rPr lang="el-GR" dirty="0" err="1" smtClean="0"/>
              <a:t>TTPσε</a:t>
            </a:r>
            <a:r>
              <a:rPr lang="el-GR" dirty="0" smtClean="0"/>
              <a:t> </a:t>
            </a:r>
            <a:r>
              <a:rPr lang="el-GR" dirty="0"/>
              <a:t>ανεξάρτητες μελέτες των </a:t>
            </a:r>
            <a:r>
              <a:rPr lang="el-GR" dirty="0" smtClean="0"/>
              <a:t>Furlan και </a:t>
            </a:r>
            <a:r>
              <a:rPr lang="el-GR" dirty="0"/>
              <a:t>συν. </a:t>
            </a:r>
            <a:r>
              <a:rPr lang="el-GR" dirty="0" smtClean="0"/>
              <a:t>καιTsai καιChun-Yet Lian.</a:t>
            </a:r>
            <a:endParaRPr lang="el-GR" dirty="0"/>
          </a:p>
          <a:p>
            <a:r>
              <a:rPr lang="el-GR" dirty="0" smtClean="0"/>
              <a:t>•2001 :Κλονισμός </a:t>
            </a:r>
            <a:r>
              <a:rPr lang="el-GR" dirty="0"/>
              <a:t>του </a:t>
            </a:r>
            <a:r>
              <a:rPr lang="el-GR" u="sng" dirty="0"/>
              <a:t>γονιδίου της </a:t>
            </a:r>
            <a:r>
              <a:rPr lang="el-GR" u="sng" dirty="0" smtClean="0"/>
              <a:t>ADAMTS-13 </a:t>
            </a:r>
            <a:r>
              <a:rPr lang="el-GR" dirty="0" smtClean="0"/>
              <a:t>από </a:t>
            </a:r>
            <a:r>
              <a:rPr lang="el-GR" dirty="0"/>
              <a:t>τους </a:t>
            </a:r>
            <a:r>
              <a:rPr lang="el-GR" dirty="0" smtClean="0"/>
              <a:t>Levy και </a:t>
            </a:r>
            <a:r>
              <a:rPr lang="el-GR" dirty="0"/>
              <a:t>συν.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9712" y="548680"/>
            <a:ext cx="5112568" cy="7920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Η</a:t>
            </a:r>
            <a:r>
              <a:rPr lang="en-US" sz="2400" b="1" dirty="0" smtClean="0"/>
              <a:t>US</a:t>
            </a:r>
            <a:r>
              <a:rPr lang="el-GR" sz="2400" b="1" dirty="0" smtClean="0"/>
              <a:t>-Παθοφυσιολογία</a:t>
            </a:r>
          </a:p>
          <a:p>
            <a:endParaRPr lang="el-GR" dirty="0"/>
          </a:p>
          <a:p>
            <a:r>
              <a:rPr lang="el-GR" u="sng" dirty="0"/>
              <a:t>Έλλειψη του παράγοντα Η έχει ως αποτέλεσμα </a:t>
            </a:r>
            <a:r>
              <a:rPr lang="el-GR" u="sng" dirty="0" smtClean="0"/>
              <a:t>ελεύθερη δραστηριότητα </a:t>
            </a:r>
            <a:r>
              <a:rPr lang="el-GR" u="sng" dirty="0"/>
              <a:t>του </a:t>
            </a:r>
          </a:p>
          <a:p>
            <a:r>
              <a:rPr lang="el-GR" u="sng" dirty="0"/>
              <a:t>C3 </a:t>
            </a:r>
            <a:r>
              <a:rPr lang="el-GR" u="sng" dirty="0" smtClean="0"/>
              <a:t>που </a:t>
            </a:r>
            <a:r>
              <a:rPr lang="el-GR" u="sng" dirty="0"/>
              <a:t>προκαλεί </a:t>
            </a:r>
            <a:r>
              <a:rPr lang="en-US" u="sng" dirty="0" smtClean="0"/>
              <a:t>(</a:t>
            </a:r>
            <a:r>
              <a:rPr lang="el-GR" u="sng" dirty="0" smtClean="0"/>
              <a:t>ΟΙΚΟΓΕΝΕΣ)</a:t>
            </a:r>
            <a:r>
              <a:rPr lang="el-GR" dirty="0" smtClean="0"/>
              <a:t>:</a:t>
            </a:r>
          </a:p>
          <a:p>
            <a:endParaRPr lang="el-GR" dirty="0"/>
          </a:p>
          <a:p>
            <a:r>
              <a:rPr lang="el-GR" dirty="0" smtClean="0"/>
              <a:t>•Βλάβη </a:t>
            </a:r>
            <a:r>
              <a:rPr lang="el-GR" dirty="0"/>
              <a:t>των σπειραμάτων μέσω αντισωμάτων ή </a:t>
            </a:r>
            <a:r>
              <a:rPr lang="el-GR" dirty="0" smtClean="0"/>
              <a:t>ανοσοσυμπλεγμάτων.</a:t>
            </a:r>
          </a:p>
          <a:p>
            <a:endParaRPr lang="el-GR" dirty="0"/>
          </a:p>
          <a:p>
            <a:r>
              <a:rPr lang="el-GR" dirty="0" smtClean="0"/>
              <a:t>•Απόπτωση ενδοθηλίων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u="sng" dirty="0" smtClean="0"/>
              <a:t>ΤΥΠΙΚΟ</a:t>
            </a:r>
            <a:r>
              <a:rPr lang="en-US" dirty="0" smtClean="0"/>
              <a:t>: SHIGA </a:t>
            </a:r>
            <a:r>
              <a:rPr lang="el-GR" dirty="0" smtClean="0"/>
              <a:t>τοξίνη</a:t>
            </a:r>
            <a:r>
              <a:rPr lang="en-US" dirty="0" smtClean="0"/>
              <a:t>:</a:t>
            </a:r>
            <a:r>
              <a:rPr lang="el-GR" dirty="0" smtClean="0"/>
              <a:t>  </a:t>
            </a:r>
            <a:r>
              <a:rPr lang="en-US" dirty="0" err="1" smtClean="0"/>
              <a:t>fas</a:t>
            </a:r>
            <a:r>
              <a:rPr lang="en-US" dirty="0" smtClean="0"/>
              <a:t>/ </a:t>
            </a:r>
            <a:r>
              <a:rPr lang="el-GR" dirty="0" smtClean="0"/>
              <a:t>δεν δρα στα στεφανιαία,ήπαρ,πνεύμονα/ </a:t>
            </a:r>
            <a:r>
              <a:rPr lang="en-US" dirty="0" smtClean="0"/>
              <a:t>Abs CD36 ?)</a:t>
            </a:r>
            <a:r>
              <a:rPr lang="el-GR" dirty="0" smtClean="0"/>
              <a:t> .</a:t>
            </a:r>
          </a:p>
          <a:p>
            <a:endParaRPr lang="el-GR" dirty="0" smtClean="0"/>
          </a:p>
          <a:p>
            <a:r>
              <a:rPr lang="el-GR" dirty="0" smtClean="0"/>
              <a:t>•Αποκάλυψη </a:t>
            </a:r>
            <a:r>
              <a:rPr lang="el-GR" dirty="0"/>
              <a:t>υπενδοθηλίου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•Συσσώρευση </a:t>
            </a:r>
            <a:r>
              <a:rPr lang="el-GR" dirty="0"/>
              <a:t>αιμοπεταλίων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•Τοπική </a:t>
            </a:r>
            <a:r>
              <a:rPr lang="el-GR" dirty="0"/>
              <a:t>έκθεση ιστικού παράγοντα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•Σύνδεση </a:t>
            </a:r>
            <a:r>
              <a:rPr lang="el-GR" dirty="0"/>
              <a:t>και ενεργοποίηση του </a:t>
            </a:r>
            <a:r>
              <a:rPr lang="el-GR" dirty="0" smtClean="0"/>
              <a:t>FVII.</a:t>
            </a:r>
          </a:p>
          <a:p>
            <a:endParaRPr lang="el-GR" dirty="0"/>
          </a:p>
          <a:p>
            <a:r>
              <a:rPr lang="el-GR" dirty="0" smtClean="0"/>
              <a:t>•Γένεση </a:t>
            </a:r>
            <a:r>
              <a:rPr lang="el-GR" dirty="0"/>
              <a:t>θρομβίνης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•Σχηματισμό </a:t>
            </a:r>
            <a:r>
              <a:rPr lang="el-GR" dirty="0"/>
              <a:t>πολυμερών ινώδους.</a:t>
            </a:r>
          </a:p>
        </p:txBody>
      </p:sp>
      <p:sp>
        <p:nvSpPr>
          <p:cNvPr id="3" name="Down Arrow 2"/>
          <p:cNvSpPr/>
          <p:nvPr/>
        </p:nvSpPr>
        <p:spPr>
          <a:xfrm>
            <a:off x="2123728" y="21328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Down Arrow 3"/>
          <p:cNvSpPr/>
          <p:nvPr/>
        </p:nvSpPr>
        <p:spPr>
          <a:xfrm>
            <a:off x="2123728" y="299695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Down Arrow 4"/>
          <p:cNvSpPr/>
          <p:nvPr/>
        </p:nvSpPr>
        <p:spPr>
          <a:xfrm>
            <a:off x="2123728" y="350100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Down Arrow 5"/>
          <p:cNvSpPr/>
          <p:nvPr/>
        </p:nvSpPr>
        <p:spPr>
          <a:xfrm>
            <a:off x="2123728" y="407707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2123728" y="458112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2123728" y="515719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>
            <a:off x="2123728" y="57332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611560" y="332656"/>
            <a:ext cx="331236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220072" y="2348880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6" name="Picture 2" descr="Orange Shell ~~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785" y="4509120"/>
            <a:ext cx="3026287" cy="200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althy Capill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75" y="-1570038"/>
            <a:ext cx="3038475" cy="1581151"/>
          </a:xfrm>
          <a:prstGeom prst="rect">
            <a:avLst/>
          </a:prstGeom>
          <a:noFill/>
        </p:spPr>
      </p:pic>
      <p:pic>
        <p:nvPicPr>
          <p:cNvPr id="9219" name="Picture 3" descr="Damaged Capillar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63275" y="762000"/>
            <a:ext cx="3000375" cy="1552575"/>
          </a:xfrm>
          <a:prstGeom prst="rect">
            <a:avLst/>
          </a:prstGeom>
          <a:noFill/>
        </p:spPr>
      </p:pic>
      <p:pic>
        <p:nvPicPr>
          <p:cNvPr id="9221" name="Picture 5" descr="Healthy Capill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176464" cy="2173334"/>
          </a:xfrm>
          <a:prstGeom prst="rect">
            <a:avLst/>
          </a:prstGeom>
          <a:noFill/>
        </p:spPr>
      </p:pic>
      <p:pic>
        <p:nvPicPr>
          <p:cNvPr id="9223" name="Picture 7" descr="Damaged Capillary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293096"/>
            <a:ext cx="4219999" cy="2016224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547664" y="908720"/>
            <a:ext cx="570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/>
              <a:t>Μικροαγγειοπαθητική</a:t>
            </a:r>
            <a:r>
              <a:rPr lang="el-GR" sz="2400" b="1" dirty="0" smtClean="0"/>
              <a:t> αιμολυτική αναιμία</a:t>
            </a:r>
            <a:endParaRPr lang="el-GR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79912" y="126876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HUS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556792"/>
            <a:ext cx="756084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Αιμολυτικό ουραιμικό </a:t>
            </a:r>
            <a:r>
              <a:rPr lang="el-GR" sz="2400" b="1" dirty="0" smtClean="0"/>
              <a:t>σύνδρομο – Κλινική </a:t>
            </a:r>
            <a:r>
              <a:rPr lang="el-GR" sz="2400" b="1" dirty="0"/>
              <a:t>εικόνα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•Συχνά </a:t>
            </a:r>
            <a:r>
              <a:rPr lang="el-GR" dirty="0"/>
              <a:t>πρόδρομο εμπύρετο στάδιο με συμπτώματα από το </a:t>
            </a:r>
          </a:p>
          <a:p>
            <a:r>
              <a:rPr lang="el-GR" dirty="0"/>
              <a:t>αναπνευστικό ή το γαστρεντερικό σύστημα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•Εντός </a:t>
            </a:r>
            <a:r>
              <a:rPr lang="el-GR" dirty="0"/>
              <a:t>λίγων ημερών αιφνίδια εισβολή ενδαγγειακής αιμόλυσης, </a:t>
            </a:r>
          </a:p>
          <a:p>
            <a:r>
              <a:rPr lang="el-GR" dirty="0"/>
              <a:t>αιμοσφαιρινουρίας, κοιλιακού άλγους με εμέτους και </a:t>
            </a:r>
            <a:r>
              <a:rPr lang="el-GR" dirty="0" smtClean="0"/>
              <a:t>ολιγουρία.</a:t>
            </a:r>
          </a:p>
          <a:p>
            <a:endParaRPr lang="el-GR" dirty="0" smtClean="0"/>
          </a:p>
          <a:p>
            <a:r>
              <a:rPr lang="el-GR" dirty="0" smtClean="0"/>
              <a:t>•Σε </a:t>
            </a:r>
            <a:r>
              <a:rPr lang="el-GR" dirty="0"/>
              <a:t>περίπου 50% των ασθενών αύξηση αρτηριακής πίεσης </a:t>
            </a:r>
          </a:p>
          <a:p>
            <a:r>
              <a:rPr lang="el-GR" dirty="0"/>
              <a:t>παρά την συνυπάρχουσα αφυδάτωση.</a:t>
            </a:r>
          </a:p>
        </p:txBody>
      </p:sp>
      <p:pic>
        <p:nvPicPr>
          <p:cNvPr id="24578" name="Picture 2" descr="Scallop Shells ~~~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611131"/>
            <a:ext cx="2188840" cy="200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64807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Αιμολυτικό ουραιμικό σύνδρομο</a:t>
            </a:r>
          </a:p>
          <a:p>
            <a:r>
              <a:rPr lang="el-GR" sz="2400" b="1" dirty="0"/>
              <a:t>Κλινικές εκδηλώσεις της νεφρικής νόσου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</a:t>
            </a:r>
            <a:r>
              <a:rPr lang="el-GR" u="sng" dirty="0" smtClean="0"/>
              <a:t>Οξεία</a:t>
            </a:r>
            <a:r>
              <a:rPr lang="el-GR" dirty="0" smtClean="0"/>
              <a:t> </a:t>
            </a:r>
            <a:r>
              <a:rPr lang="el-GR" dirty="0"/>
              <a:t>νεφρική ανεπάρκεια: </a:t>
            </a:r>
            <a:r>
              <a:rPr lang="el-GR" dirty="0" smtClean="0"/>
              <a:t>ολιγο-ανουρία</a:t>
            </a:r>
            <a:r>
              <a:rPr lang="el-GR" dirty="0"/>
              <a:t>, συχνά επείγουσα </a:t>
            </a:r>
          </a:p>
          <a:p>
            <a:r>
              <a:rPr lang="el-GR" dirty="0"/>
              <a:t>αιμοκάθαρση, αρτηριακή υπέρταση, αιφνίδιο πνευμονικό οίδημα.</a:t>
            </a:r>
          </a:p>
          <a:p>
            <a:endParaRPr lang="el-GR" dirty="0" smtClean="0"/>
          </a:p>
          <a:p>
            <a:r>
              <a:rPr lang="el-GR" dirty="0" smtClean="0"/>
              <a:t>•</a:t>
            </a:r>
            <a:r>
              <a:rPr lang="el-GR" u="sng" dirty="0" err="1" smtClean="0"/>
              <a:t>Υποξεία</a:t>
            </a:r>
            <a:r>
              <a:rPr lang="el-GR" dirty="0"/>
              <a:t>, εξελισσόμενη </a:t>
            </a:r>
            <a:r>
              <a:rPr lang="el-GR" u="sng" dirty="0"/>
              <a:t>χρόνια</a:t>
            </a:r>
            <a:r>
              <a:rPr lang="el-GR" dirty="0"/>
              <a:t> νεφρική νόσος ή/και αρτηριακή </a:t>
            </a:r>
          </a:p>
          <a:p>
            <a:r>
              <a:rPr lang="el-GR" dirty="0"/>
              <a:t>υπέρταση.</a:t>
            </a:r>
          </a:p>
          <a:p>
            <a:endParaRPr lang="el-GR" dirty="0" smtClean="0"/>
          </a:p>
          <a:p>
            <a:r>
              <a:rPr lang="el-GR" dirty="0" smtClean="0"/>
              <a:t>•25</a:t>
            </a:r>
            <a:r>
              <a:rPr lang="el-GR" dirty="0"/>
              <a:t>% των ασθενών 1 χρόνο μετά την διάγνωση έχουν κάθαρση </a:t>
            </a:r>
          </a:p>
          <a:p>
            <a:r>
              <a:rPr lang="el-GR" dirty="0"/>
              <a:t>κρεατινίνης μικρότερη από </a:t>
            </a:r>
            <a:r>
              <a:rPr lang="el-GR" u="sng" dirty="0"/>
              <a:t>40 </a:t>
            </a:r>
            <a:r>
              <a:rPr lang="el-GR" u="sng" dirty="0" smtClean="0"/>
              <a:t>ml/min</a:t>
            </a:r>
            <a:endParaRPr lang="el-GR" u="sng" dirty="0"/>
          </a:p>
        </p:txBody>
      </p:sp>
      <p:pic>
        <p:nvPicPr>
          <p:cNvPr id="23554" name="Picture 2" descr="so beautifu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933056"/>
            <a:ext cx="182880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700808"/>
            <a:ext cx="763284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Αιμολυτικό ουραιμικό σύνδρομο</a:t>
            </a:r>
          </a:p>
          <a:p>
            <a:pPr algn="ctr"/>
            <a:r>
              <a:rPr lang="el-GR" sz="2400" b="1" dirty="0"/>
              <a:t>Εργαστηριακά ευρήματα σχετιζόμενα με νεφρική βλάβη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•Ίζημα </a:t>
            </a:r>
            <a:r>
              <a:rPr lang="el-GR" dirty="0"/>
              <a:t>ούρων ανενεργό με λίγους κοκκιώδεις κυλίνδρους</a:t>
            </a:r>
          </a:p>
          <a:p>
            <a:endParaRPr lang="el-GR" dirty="0" smtClean="0"/>
          </a:p>
          <a:p>
            <a:r>
              <a:rPr lang="el-GR" dirty="0" smtClean="0"/>
              <a:t>•Σπάνια </a:t>
            </a:r>
            <a:r>
              <a:rPr lang="el-GR" dirty="0"/>
              <a:t>ερυθρά / κύλινδροι ερυθρών </a:t>
            </a:r>
            <a:r>
              <a:rPr lang="el-GR" dirty="0" smtClean="0"/>
              <a:t>–διαφορική </a:t>
            </a:r>
            <a:r>
              <a:rPr lang="el-GR" dirty="0"/>
              <a:t>διάγνωση </a:t>
            </a:r>
            <a:r>
              <a:rPr lang="el-GR" dirty="0" smtClean="0"/>
              <a:t>από</a:t>
            </a:r>
          </a:p>
          <a:p>
            <a:r>
              <a:rPr lang="el-GR" dirty="0" smtClean="0"/>
              <a:t>σπειραματονεφρίτιδα, αγγειίτιδα</a:t>
            </a:r>
          </a:p>
          <a:p>
            <a:endParaRPr lang="el-GR" dirty="0" smtClean="0"/>
          </a:p>
          <a:p>
            <a:r>
              <a:rPr lang="el-GR" dirty="0" smtClean="0"/>
              <a:t>•Ήπια </a:t>
            </a:r>
            <a:r>
              <a:rPr lang="el-GR" dirty="0"/>
              <a:t>πρωτεϊνουρία περίπου </a:t>
            </a:r>
            <a:r>
              <a:rPr lang="el-GR" dirty="0" smtClean="0"/>
              <a:t>1-2g / 24h</a:t>
            </a:r>
            <a:endParaRPr lang="el-GR" dirty="0"/>
          </a:p>
          <a:p>
            <a:endParaRPr lang="el-GR" dirty="0" smtClean="0"/>
          </a:p>
          <a:p>
            <a:r>
              <a:rPr lang="el-GR" dirty="0" smtClean="0"/>
              <a:t>•Χαμηλό </a:t>
            </a:r>
            <a:r>
              <a:rPr lang="el-GR" dirty="0"/>
              <a:t>συμπλήρωμα σε περίπου 50% των ασθενών</a:t>
            </a:r>
          </a:p>
        </p:txBody>
      </p:sp>
      <p:pic>
        <p:nvPicPr>
          <p:cNvPr id="22530" name="Picture 2" descr="Starfish and Sea Urch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717032"/>
            <a:ext cx="18288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12845"/>
            <a:ext cx="734481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Αιμολυτικό ουραιμικό σύνδρομο</a:t>
            </a:r>
          </a:p>
          <a:p>
            <a:pPr algn="ctr"/>
            <a:r>
              <a:rPr lang="el-GR" sz="2400" b="1" dirty="0"/>
              <a:t>Βιοψία </a:t>
            </a:r>
            <a:r>
              <a:rPr lang="el-GR" sz="2400" b="1" dirty="0" smtClean="0"/>
              <a:t>νεφρού</a:t>
            </a:r>
          </a:p>
          <a:p>
            <a:endParaRPr lang="el-GR" dirty="0"/>
          </a:p>
          <a:p>
            <a:r>
              <a:rPr lang="el-GR" b="1" i="1" dirty="0"/>
              <a:t>Ιστολογικά ευρήματα</a:t>
            </a:r>
            <a:r>
              <a:rPr lang="el-GR" b="1" i="1" dirty="0" smtClean="0"/>
              <a:t>:</a:t>
            </a:r>
          </a:p>
          <a:p>
            <a:endParaRPr lang="el-GR" dirty="0"/>
          </a:p>
          <a:p>
            <a:r>
              <a:rPr lang="el-GR" dirty="0"/>
              <a:t>• Αρχικά υπενδοθηλιακοί θρόμβοι μέσα στα σπειραματικά</a:t>
            </a:r>
          </a:p>
          <a:p>
            <a:r>
              <a:rPr lang="el-GR" dirty="0" smtClean="0"/>
              <a:t>Τριχοειδή</a:t>
            </a:r>
          </a:p>
          <a:p>
            <a:endParaRPr lang="el-GR" dirty="0"/>
          </a:p>
          <a:p>
            <a:r>
              <a:rPr lang="el-GR" dirty="0"/>
              <a:t>• </a:t>
            </a:r>
            <a:r>
              <a:rPr lang="el-GR" dirty="0" smtClean="0"/>
              <a:t>Αργότερα:θρόμβοι </a:t>
            </a:r>
            <a:r>
              <a:rPr lang="el-GR" dirty="0"/>
              <a:t>ινικής σε </a:t>
            </a:r>
            <a:r>
              <a:rPr lang="el-GR" dirty="0" err="1"/>
              <a:t>ενδολοβιδιακά</a:t>
            </a:r>
            <a:r>
              <a:rPr lang="el-GR" dirty="0"/>
              <a:t> </a:t>
            </a:r>
            <a:r>
              <a:rPr lang="el-GR" dirty="0" err="1" smtClean="0"/>
              <a:t>αρτηρίδια</a:t>
            </a:r>
            <a:r>
              <a:rPr lang="el-GR" dirty="0" smtClean="0"/>
              <a:t> μείωση </a:t>
            </a:r>
            <a:r>
              <a:rPr lang="el-GR" dirty="0"/>
              <a:t>της αιμάτωσης και παρουσία νεκρωτικών </a:t>
            </a:r>
            <a:r>
              <a:rPr lang="el-GR" dirty="0" smtClean="0"/>
              <a:t>βλαβών από </a:t>
            </a:r>
            <a:r>
              <a:rPr lang="el-GR" dirty="0"/>
              <a:t>ισχαιμία (</a:t>
            </a:r>
            <a:r>
              <a:rPr lang="el-GR" i="1" dirty="0">
                <a:solidFill>
                  <a:schemeClr val="accent1"/>
                </a:solidFill>
              </a:rPr>
              <a:t>1ο στάδιο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/>
              <a:t>• Πάχυνση του έσω ελαστικού πετάλου και απόφραξη του</a:t>
            </a:r>
          </a:p>
          <a:p>
            <a:r>
              <a:rPr lang="el-GR" dirty="0"/>
              <a:t>αυλού των αρτηριδίων από ινική (</a:t>
            </a:r>
            <a:r>
              <a:rPr lang="el-GR" i="1" dirty="0">
                <a:solidFill>
                  <a:schemeClr val="accent1"/>
                </a:solidFill>
              </a:rPr>
              <a:t>2ο στάδιο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/>
              <a:t>• Συγκεντρική πάχυνση, εναποθέσεις ινικής ‘‘σαν φλοιός </a:t>
            </a:r>
          </a:p>
          <a:p>
            <a:r>
              <a:rPr lang="el-GR" dirty="0"/>
              <a:t>κρεμμυδιού’’ και πλήρης απόφραξη του αγγειακού αυλού,</a:t>
            </a:r>
          </a:p>
          <a:p>
            <a:r>
              <a:rPr lang="el-GR" dirty="0"/>
              <a:t>σε φάση χρονιότητας (</a:t>
            </a:r>
            <a:r>
              <a:rPr lang="el-GR" i="1" dirty="0">
                <a:solidFill>
                  <a:schemeClr val="accent1"/>
                </a:solidFill>
              </a:rPr>
              <a:t>3ο στάδιο</a:t>
            </a:r>
            <a:r>
              <a:rPr lang="el-GR" dirty="0"/>
              <a:t>)</a:t>
            </a:r>
          </a:p>
        </p:txBody>
      </p:sp>
      <p:pic>
        <p:nvPicPr>
          <p:cNvPr id="21508" name="Picture 4" descr="10 Beautiful Sea Shell Pictures | Amazing n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33056"/>
            <a:ext cx="18288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648" y="548680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Αιμολυτικό ουραιμικό σύνδρομο</a:t>
            </a:r>
          </a:p>
          <a:p>
            <a:r>
              <a:rPr lang="el-GR" sz="2400" b="1" dirty="0"/>
              <a:t>Νεφρική </a:t>
            </a:r>
            <a:r>
              <a:rPr lang="el-GR" sz="2400" b="1" dirty="0" smtClean="0"/>
              <a:t>βιοψία</a:t>
            </a:r>
            <a:endParaRPr lang="el-GR" b="1" dirty="0" smtClean="0"/>
          </a:p>
          <a:p>
            <a:endParaRPr lang="el-GR" dirty="0"/>
          </a:p>
          <a:p>
            <a:r>
              <a:rPr lang="el-GR" dirty="0"/>
              <a:t>Δημιουργία θρόμβων στα σπειράματα και </a:t>
            </a:r>
            <a:r>
              <a:rPr lang="el-GR" dirty="0" err="1" smtClean="0"/>
              <a:t>αρτηριόλια</a:t>
            </a:r>
            <a:r>
              <a:rPr lang="el-GR" dirty="0" smtClean="0"/>
              <a:t> ως αποτέλεσμα </a:t>
            </a:r>
            <a:r>
              <a:rPr lang="el-GR" dirty="0"/>
              <a:t>ενδοθηλιακής βλάβης </a:t>
            </a:r>
            <a:r>
              <a:rPr lang="el-GR" dirty="0" smtClean="0"/>
              <a:t>«</a:t>
            </a:r>
            <a:r>
              <a:rPr lang="el-GR" dirty="0"/>
              <a:t>σπειραματοτριχοειδική ενδοθηλίωση»</a:t>
            </a:r>
          </a:p>
        </p:txBody>
      </p:sp>
      <p:pic>
        <p:nvPicPr>
          <p:cNvPr id="3" name="Picture 2" descr="http://www.kidneypathology.com/Imagenes/Vasculares/Microang.Tromb.1.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56992"/>
            <a:ext cx="4048125" cy="29908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64088" y="2924944"/>
            <a:ext cx="309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Glomerular</a:t>
            </a:r>
            <a:r>
              <a:rPr lang="en-US" i="1" dirty="0" smtClean="0"/>
              <a:t> thrombotic </a:t>
            </a:r>
            <a:r>
              <a:rPr lang="en-US" i="1" dirty="0" err="1" smtClean="0"/>
              <a:t>microangiopathy</a:t>
            </a:r>
            <a:r>
              <a:rPr lang="en-US" i="1" dirty="0" smtClean="0"/>
              <a:t> in a patient with several weeks of evolution. In this </a:t>
            </a:r>
            <a:r>
              <a:rPr lang="en-US" i="1" dirty="0" err="1" smtClean="0"/>
              <a:t>glomerulus</a:t>
            </a:r>
            <a:r>
              <a:rPr lang="en-US" i="1" dirty="0" smtClean="0"/>
              <a:t> there are not thrombi, but </a:t>
            </a:r>
            <a:r>
              <a:rPr lang="en-US" i="1" u="sng" dirty="0" smtClean="0"/>
              <a:t>capillary walls are thickened by edema (arrows) </a:t>
            </a:r>
            <a:r>
              <a:rPr lang="en-US" i="1" dirty="0" smtClean="0"/>
              <a:t>with decreased capillary lights, the tuft appears more "solid" and without </a:t>
            </a:r>
            <a:r>
              <a:rPr lang="en-US" i="1" dirty="0" err="1" smtClean="0"/>
              <a:t>hypercellularity</a:t>
            </a:r>
            <a:r>
              <a:rPr lang="en-US" i="1" dirty="0" smtClean="0"/>
              <a:t>. </a:t>
            </a:r>
            <a:r>
              <a:rPr lang="en-US" i="1" dirty="0" err="1" smtClean="0"/>
              <a:t>Wuth</a:t>
            </a:r>
            <a:r>
              <a:rPr lang="en-US" i="1" dirty="0" smtClean="0"/>
              <a:t> </a:t>
            </a:r>
            <a:r>
              <a:rPr lang="en-US" i="1" dirty="0" err="1" smtClean="0"/>
              <a:t>methenamine</a:t>
            </a:r>
            <a:r>
              <a:rPr lang="en-US" i="1" dirty="0" smtClean="0"/>
              <a:t>-silver double were observed. (Masson's </a:t>
            </a:r>
            <a:r>
              <a:rPr lang="en-US" i="1" dirty="0" err="1" smtClean="0"/>
              <a:t>trichrome</a:t>
            </a:r>
            <a:r>
              <a:rPr lang="en-US" i="1" dirty="0" smtClean="0"/>
              <a:t>, X400).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238250" y="1038225"/>
          <a:ext cx="6667500" cy="4781550"/>
        </p:xfrm>
        <a:graphic>
          <a:graphicData uri="http://schemas.openxmlformats.org/presentationml/2006/ole">
            <p:oleObj spid="_x0000_s2050" name="Drawing" r:id="rId3" imgW="6667560" imgH="4781520" progId="Presentations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290638" y="1119188"/>
          <a:ext cx="6562725" cy="4619625"/>
        </p:xfrm>
        <a:graphic>
          <a:graphicData uri="http://schemas.openxmlformats.org/presentationml/2006/ole">
            <p:oleObj spid="_x0000_s3074" name="Drawing" r:id="rId3" imgW="6562800" imgH="4619520" progId="Presentations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319213" y="904875"/>
          <a:ext cx="6505575" cy="5048250"/>
        </p:xfrm>
        <a:graphic>
          <a:graphicData uri="http://schemas.openxmlformats.org/presentationml/2006/ole">
            <p:oleObj spid="_x0000_s4098" name="Drawing" r:id="rId3" imgW="6505560" imgH="5048280" progId="Presentations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060848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i="1" dirty="0" smtClean="0"/>
              <a:t>           Επίκτητη TTP ή </a:t>
            </a:r>
            <a:r>
              <a:rPr lang="el-GR" sz="2000" b="1" i="1" dirty="0"/>
              <a:t>νόσος </a:t>
            </a:r>
            <a:r>
              <a:rPr lang="el-GR" sz="2000" b="1" i="1" dirty="0" err="1" smtClean="0"/>
              <a:t>Moschowitz</a:t>
            </a:r>
            <a:r>
              <a:rPr lang="el-GR" sz="2000" b="1" i="1" dirty="0" smtClean="0"/>
              <a:t>-Επιδημιολογία</a:t>
            </a:r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•Συχνότητα </a:t>
            </a:r>
            <a:r>
              <a:rPr lang="el-GR" dirty="0"/>
              <a:t>: </a:t>
            </a:r>
            <a:r>
              <a:rPr lang="el-GR" dirty="0" smtClean="0"/>
              <a:t>4 –5 </a:t>
            </a:r>
            <a:r>
              <a:rPr lang="el-GR" dirty="0"/>
              <a:t>νέες περιπτώσεις ανά εκατομμύριο πληθυσμού ανά </a:t>
            </a:r>
            <a:r>
              <a:rPr lang="el-GR" dirty="0" smtClean="0"/>
              <a:t>έτος</a:t>
            </a:r>
          </a:p>
          <a:p>
            <a:endParaRPr lang="el-GR" dirty="0"/>
          </a:p>
          <a:p>
            <a:r>
              <a:rPr lang="el-GR" dirty="0" smtClean="0"/>
              <a:t>•Μέση </a:t>
            </a:r>
            <a:r>
              <a:rPr lang="el-GR" dirty="0"/>
              <a:t>ηλικία έναρξης : 3</a:t>
            </a:r>
            <a:r>
              <a:rPr lang="el-GR" baseline="30000" dirty="0"/>
              <a:t>η</a:t>
            </a:r>
            <a:r>
              <a:rPr lang="el-GR" dirty="0"/>
              <a:t> </a:t>
            </a:r>
            <a:r>
              <a:rPr lang="el-GR" dirty="0" smtClean="0"/>
              <a:t>–4η </a:t>
            </a:r>
            <a:r>
              <a:rPr lang="el-GR" dirty="0"/>
              <a:t>δεκαετία ζωής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•Επίπτωση </a:t>
            </a:r>
            <a:r>
              <a:rPr lang="el-GR" dirty="0"/>
              <a:t>: Γυναίκες / άνδρες = 2 </a:t>
            </a:r>
            <a:r>
              <a:rPr lang="el-GR" dirty="0" smtClean="0"/>
              <a:t>–2.5 </a:t>
            </a:r>
            <a:r>
              <a:rPr lang="el-GR" dirty="0"/>
              <a:t>/ 1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•Θνητότητα </a:t>
            </a:r>
            <a:r>
              <a:rPr lang="el-GR" dirty="0"/>
              <a:t>: Χωρίς αγωγή άνω του 90%, με εγχύσεις πλάσματος </a:t>
            </a:r>
            <a:r>
              <a:rPr lang="el-GR" dirty="0" smtClean="0"/>
              <a:t>περίπου </a:t>
            </a:r>
            <a:endParaRPr lang="el-GR" dirty="0"/>
          </a:p>
          <a:p>
            <a:r>
              <a:rPr lang="el-GR" dirty="0"/>
              <a:t>25%, με ανταλλαγή πλάσματος 10 </a:t>
            </a:r>
            <a:r>
              <a:rPr lang="el-GR" dirty="0" smtClean="0"/>
              <a:t>–15%.</a:t>
            </a:r>
          </a:p>
          <a:p>
            <a:endParaRPr lang="el-GR" dirty="0"/>
          </a:p>
          <a:p>
            <a:r>
              <a:rPr lang="el-GR" dirty="0" smtClean="0"/>
              <a:t>•Εκδήλωση </a:t>
            </a:r>
            <a:r>
              <a:rPr lang="el-GR" dirty="0"/>
              <a:t>συνδρόμου : Ιδιοπαθής 85%, δευτεροπαθής 15</a:t>
            </a:r>
            <a:r>
              <a:rPr lang="el-GR" dirty="0" smtClean="0"/>
              <a:t>%.              </a:t>
            </a:r>
            <a:endParaRPr lang="el-GR" dirty="0"/>
          </a:p>
        </p:txBody>
      </p:sp>
      <p:pic>
        <p:nvPicPr>
          <p:cNvPr id="59394" name="Picture 2" descr="http://t2.gstatic.com/images?q=tbn:ANd9GcQ9tuauyWQLuRUOLZO-8eDBaNTMUhQPnvbew5M3B4v2dwN-wyvW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864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3.mm.bing.net/th?id=H.4651450579484878&amp;pid=1.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63795"/>
            <a:ext cx="3672408" cy="276195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95736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Συγκεντρική πάχυνση, εναποθέσεις ινικής ‘‘σαν φλοιός κρεμμυδιού’’ και πλήρης απόφραξη του αγγειακού αυλού,</a:t>
            </a:r>
          </a:p>
          <a:p>
            <a:r>
              <a:rPr lang="el-GR" dirty="0" smtClean="0"/>
              <a:t>σε φάση χρονιότητας (</a:t>
            </a:r>
            <a:r>
              <a:rPr lang="el-GR" i="1" dirty="0" smtClean="0">
                <a:solidFill>
                  <a:schemeClr val="accent1"/>
                </a:solidFill>
              </a:rPr>
              <a:t>3ο στάδιο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268760"/>
            <a:ext cx="57423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Αιμολυτικό ουραιμικό σύνδρομο</a:t>
            </a:r>
          </a:p>
          <a:p>
            <a:pPr algn="ctr"/>
            <a:r>
              <a:rPr lang="el-GR" sz="2400" b="1" dirty="0"/>
              <a:t>Διαφορική διάγνωση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•κακοήθης υπέρταση</a:t>
            </a:r>
            <a:r>
              <a:rPr lang="en-US" dirty="0" smtClean="0"/>
              <a:t>, </a:t>
            </a:r>
            <a:r>
              <a:rPr lang="el-GR" dirty="0" smtClean="0"/>
              <a:t>σκληρόδερμα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•προεκλαμψία –εκλαμψία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•συστηματική αγγειίτιδα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•σήψη –διάχυτη </a:t>
            </a:r>
            <a:r>
              <a:rPr lang="el-GR" dirty="0"/>
              <a:t>ενδαγγειακή </a:t>
            </a:r>
            <a:r>
              <a:rPr lang="el-GR" dirty="0" smtClean="0"/>
              <a:t>πήξη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•καταστροφικό </a:t>
            </a:r>
            <a:r>
              <a:rPr lang="el-GR" dirty="0"/>
              <a:t>αντιφωσφολιπιδικό σύνδρομο</a:t>
            </a:r>
          </a:p>
        </p:txBody>
      </p:sp>
      <p:pic>
        <p:nvPicPr>
          <p:cNvPr id="18434" name="Picture 2" descr="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18288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2348880"/>
            <a:ext cx="59584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/>
              <a:t>Αιμολυτικό ουραιμικό σύνδρομο</a:t>
            </a:r>
          </a:p>
          <a:p>
            <a:pPr algn="ctr"/>
            <a:r>
              <a:rPr lang="el-GR" sz="2400" b="1" dirty="0" smtClean="0"/>
              <a:t>Θεραπεία</a:t>
            </a:r>
          </a:p>
          <a:p>
            <a:endParaRPr lang="el-GR" dirty="0" smtClean="0"/>
          </a:p>
          <a:p>
            <a:r>
              <a:rPr lang="el-GR" dirty="0" smtClean="0"/>
              <a:t>•Η θεραπεία είναι  υποστηρικτική.</a:t>
            </a:r>
          </a:p>
          <a:p>
            <a:endParaRPr lang="el-GR" dirty="0" smtClean="0"/>
          </a:p>
          <a:p>
            <a:r>
              <a:rPr lang="el-GR" dirty="0" smtClean="0"/>
              <a:t>•Μη αποδεδειγμένης αξίας: αντιβιοτικά, αντιπηκτικά, ινωδολυτικά, έγχυση πλάσματος, </a:t>
            </a:r>
            <a:r>
              <a:rPr lang="el-GR" b="1" u="sng" dirty="0" smtClean="0"/>
              <a:t>πλασμαφαίρεση,</a:t>
            </a:r>
            <a:r>
              <a:rPr lang="el-GR" dirty="0" smtClean="0"/>
              <a:t> έγχυση προστακυκλίνης, αντιαιμοπεταλιακοί παράγοντες</a:t>
            </a:r>
            <a:r>
              <a:rPr lang="en-US" dirty="0" smtClean="0"/>
              <a:t>,</a:t>
            </a:r>
            <a:r>
              <a:rPr lang="el-GR" dirty="0" smtClean="0"/>
              <a:t>κορτιζόνη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17410" name="Picture 2" descr="Pink Murex Seash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18288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23838" y="200025"/>
            <a:ext cx="8696325" cy="6457950"/>
            <a:chOff x="223838" y="200025"/>
            <a:chExt cx="8696325" cy="6457950"/>
          </a:xfrm>
        </p:grpSpPr>
        <p:graphicFrame>
          <p:nvGraphicFramePr>
            <p:cNvPr id="32770" name="Object 3"/>
            <p:cNvGraphicFramePr>
              <a:graphicFrameLocks noChangeAspect="1"/>
            </p:cNvGraphicFramePr>
            <p:nvPr/>
          </p:nvGraphicFramePr>
          <p:xfrm>
            <a:off x="223838" y="200025"/>
            <a:ext cx="8696325" cy="6457950"/>
          </p:xfrm>
          <a:graphic>
            <a:graphicData uri="http://schemas.openxmlformats.org/presentationml/2006/ole">
              <p:oleObj spid="_x0000_s5122" name="Drawing" r:id="rId3" imgW="8696160" imgH="6458040" progId="Presentations.Drawing.15">
                <p:embed/>
              </p:oleObj>
            </a:graphicData>
          </a:graphic>
        </p:graphicFrame>
        <p:sp>
          <p:nvSpPr>
            <p:cNvPr id="32772" name="TextBox 6"/>
            <p:cNvSpPr txBox="1">
              <a:spLocks noChangeArrowheads="1"/>
            </p:cNvSpPr>
            <p:nvPr/>
          </p:nvSpPr>
          <p:spPr bwMode="auto">
            <a:xfrm>
              <a:off x="1835696" y="4221088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Eculizumab</a:t>
              </a:r>
              <a:endParaRPr lang="el-GR" b="1"/>
            </a:p>
          </p:txBody>
        </p:sp>
        <p:sp>
          <p:nvSpPr>
            <p:cNvPr id="32773" name="TextBox 7"/>
            <p:cNvSpPr txBox="1">
              <a:spLocks noChangeArrowheads="1"/>
            </p:cNvSpPr>
            <p:nvPr/>
          </p:nvSpPr>
          <p:spPr bwMode="auto">
            <a:xfrm>
              <a:off x="6660232" y="4221088"/>
              <a:ext cx="15121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Eculizumab</a:t>
              </a:r>
              <a:endParaRPr lang="el-GR" b="1"/>
            </a:p>
          </p:txBody>
        </p:sp>
        <p:sp>
          <p:nvSpPr>
            <p:cNvPr id="11" name="Lightning Bolt 10"/>
            <p:cNvSpPr/>
            <p:nvPr/>
          </p:nvSpPr>
          <p:spPr>
            <a:xfrm rot="20322305">
              <a:off x="3408363" y="4281488"/>
              <a:ext cx="409575" cy="411162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  <p:sp>
          <p:nvSpPr>
            <p:cNvPr id="12" name="Lightning Bolt 11"/>
            <p:cNvSpPr/>
            <p:nvPr/>
          </p:nvSpPr>
          <p:spPr>
            <a:xfrm rot="6678732">
              <a:off x="6144420" y="4282281"/>
              <a:ext cx="411162" cy="409575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40466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Validation of treatment strategies for </a:t>
            </a:r>
            <a:r>
              <a:rPr lang="en-US" b="1" dirty="0" err="1" smtClean="0"/>
              <a:t>enterohaemorrhagic</a:t>
            </a:r>
            <a:r>
              <a:rPr lang="en-US" b="1" dirty="0" smtClean="0"/>
              <a:t> </a:t>
            </a:r>
            <a:r>
              <a:rPr lang="en-US" b="1" i="1" dirty="0" smtClean="0"/>
              <a:t>Escherichia coli O104:H4 induced </a:t>
            </a:r>
            <a:r>
              <a:rPr lang="en-US" b="1" dirty="0" err="1" smtClean="0"/>
              <a:t>haemolytic</a:t>
            </a:r>
            <a:r>
              <a:rPr lang="en-US" b="1" dirty="0" smtClean="0"/>
              <a:t> </a:t>
            </a:r>
            <a:r>
              <a:rPr lang="en-US" b="1" dirty="0" err="1" smtClean="0"/>
              <a:t>uraemic</a:t>
            </a:r>
            <a:r>
              <a:rPr lang="en-US" b="1" dirty="0" smtClean="0"/>
              <a:t> syndrome: case-control study</a:t>
            </a:r>
            <a:endParaRPr lang="el-GR" b="1" dirty="0"/>
          </a:p>
        </p:txBody>
      </p:sp>
      <p:sp>
        <p:nvSpPr>
          <p:cNvPr id="5" name="Rectangle 4"/>
          <p:cNvSpPr/>
          <p:nvPr/>
        </p:nvSpPr>
        <p:spPr>
          <a:xfrm>
            <a:off x="435597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BMJ 2012;345:e4565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doi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: 10.1136/bmj.e4565 (Published 19 July 2012)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847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Participants 298 adults</a:t>
            </a:r>
            <a:r>
              <a:rPr lang="en-US" b="1" dirty="0" smtClean="0"/>
              <a:t> with </a:t>
            </a:r>
            <a:r>
              <a:rPr lang="en-US" b="1" dirty="0" err="1" smtClean="0"/>
              <a:t>enterohaemorrhagic</a:t>
            </a:r>
            <a:r>
              <a:rPr lang="en-US" b="1" dirty="0" smtClean="0"/>
              <a:t> </a:t>
            </a:r>
            <a:r>
              <a:rPr lang="en-US" b="1" i="1" dirty="0" smtClean="0"/>
              <a:t>E coli induced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uraemic</a:t>
            </a:r>
            <a:r>
              <a:rPr lang="en-US" dirty="0" smtClean="0"/>
              <a:t> syndrome.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251520" y="270892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What this study adds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No benefit of </a:t>
            </a:r>
            <a:r>
              <a:rPr lang="en-US" i="1" dirty="0" err="1" smtClean="0">
                <a:solidFill>
                  <a:srgbClr val="C00000"/>
                </a:solidFill>
              </a:rPr>
              <a:t>plasmapheresis</a:t>
            </a:r>
            <a:r>
              <a:rPr lang="en-US" i="1" dirty="0" smtClean="0">
                <a:solidFill>
                  <a:srgbClr val="C00000"/>
                </a:solidFill>
              </a:rPr>
              <a:t> or </a:t>
            </a:r>
            <a:r>
              <a:rPr lang="en-US" i="1" dirty="0" err="1" smtClean="0">
                <a:solidFill>
                  <a:srgbClr val="C00000"/>
                </a:solidFill>
              </a:rPr>
              <a:t>glucocorticoid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treatment was found for patients with </a:t>
            </a:r>
            <a:r>
              <a:rPr lang="en-US" dirty="0" err="1" smtClean="0"/>
              <a:t>enterohaemorrhagic</a:t>
            </a:r>
            <a:r>
              <a:rPr lang="en-US" dirty="0" smtClean="0"/>
              <a:t> </a:t>
            </a:r>
            <a:r>
              <a:rPr lang="en-US" i="1" dirty="0" smtClean="0"/>
              <a:t>E coli O104:H4 induced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uraemic</a:t>
            </a:r>
            <a:r>
              <a:rPr lang="en-US" dirty="0" smtClean="0"/>
              <a:t> syndrome, and prolonged treatment may even do more harm than good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 aggressive </a:t>
            </a:r>
            <a:r>
              <a:rPr lang="en-US" i="1" dirty="0" smtClean="0">
                <a:solidFill>
                  <a:srgbClr val="C00000"/>
                </a:solidFill>
              </a:rPr>
              <a:t>antibiotic treatment </a:t>
            </a:r>
            <a:r>
              <a:rPr lang="en-US" i="1" dirty="0" smtClean="0"/>
              <a:t>strategy was not harmful</a:t>
            </a:r>
            <a:r>
              <a:rPr lang="en-US" dirty="0" smtClean="0"/>
              <a:t> in patients with established </a:t>
            </a:r>
            <a:r>
              <a:rPr lang="en-US" dirty="0" err="1" smtClean="0"/>
              <a:t>haemolytic</a:t>
            </a:r>
            <a:r>
              <a:rPr lang="en-US" dirty="0" smtClean="0"/>
              <a:t> </a:t>
            </a:r>
            <a:r>
              <a:rPr lang="en-US" dirty="0" err="1" smtClean="0"/>
              <a:t>uraemic</a:t>
            </a:r>
            <a:r>
              <a:rPr lang="en-US" dirty="0" smtClean="0"/>
              <a:t> syndrome and might even be beneficial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No benefit of </a:t>
            </a:r>
            <a:r>
              <a:rPr lang="en-US" i="1" dirty="0" err="1" smtClean="0">
                <a:solidFill>
                  <a:srgbClr val="C00000"/>
                </a:solidFill>
              </a:rPr>
              <a:t>eculizumab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could be found when short term outcome was compared with a patient group with similar severity of disease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755576" y="404664"/>
            <a:ext cx="727280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>
          <a:xfrm>
            <a:off x="323528" y="90872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/>
          </a:p>
          <a:p>
            <a:pPr algn="ctr"/>
            <a:r>
              <a:rPr lang="el-GR" b="1" i="1" dirty="0"/>
              <a:t>Προς το παρόν ενήλικες ασθενείς με επίκτητο </a:t>
            </a:r>
            <a:r>
              <a:rPr lang="el-GR" b="1" i="1" dirty="0" smtClean="0"/>
              <a:t>σύνδρομο που </a:t>
            </a:r>
            <a:r>
              <a:rPr lang="el-GR" b="1" i="1" dirty="0"/>
              <a:t>θα μπορούσε να είναι είτε </a:t>
            </a:r>
            <a:r>
              <a:rPr lang="el-GR" b="1" i="1" dirty="0" smtClean="0"/>
              <a:t>TTP είτε HUS θα </a:t>
            </a:r>
            <a:r>
              <a:rPr lang="el-GR" b="1" i="1" dirty="0"/>
              <a:t>πρέπει </a:t>
            </a:r>
            <a:r>
              <a:rPr lang="el-GR" b="1" i="1" dirty="0" smtClean="0"/>
              <a:t>να </a:t>
            </a:r>
            <a:r>
              <a:rPr lang="el-GR" b="1" i="1" dirty="0"/>
              <a:t>θεωρείται, ότι πάσχουν από </a:t>
            </a:r>
            <a:r>
              <a:rPr lang="el-GR" b="1" i="1" dirty="0" smtClean="0"/>
              <a:t>TTP και </a:t>
            </a:r>
            <a:r>
              <a:rPr lang="el-GR" b="1" i="1" dirty="0"/>
              <a:t>θα πρέπει </a:t>
            </a:r>
            <a:r>
              <a:rPr lang="el-GR" b="1" i="1" dirty="0" smtClean="0"/>
              <a:t>ταχύτατα </a:t>
            </a:r>
            <a:r>
              <a:rPr lang="el-GR" b="1" i="1" dirty="0"/>
              <a:t>να αντιμετωπίζονται με πλασμαφαίρεση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1052736"/>
            <a:ext cx="8496944" cy="11521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6870" name="Picture 6" descr="10 Beautiful Sea Shell Pictures | Amazing nature | Most Beautiful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40868"/>
            <a:ext cx="2736304" cy="4104457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5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/>
              <a:t>ΚΛΙΝΙΚΗ </a:t>
            </a:r>
            <a:r>
              <a:rPr lang="el-GR" sz="2400" b="1" dirty="0" smtClean="0"/>
              <a:t>ΕΙΚΟΝΑ </a:t>
            </a:r>
            <a:endParaRPr lang="el-GR" sz="2400" b="1" dirty="0"/>
          </a:p>
          <a:p>
            <a:endParaRPr lang="el-GR" dirty="0"/>
          </a:p>
          <a:p>
            <a:r>
              <a:rPr lang="el-GR" dirty="0" smtClean="0"/>
              <a:t>                                                           </a:t>
            </a:r>
            <a:r>
              <a:rPr lang="el-GR" b="1" dirty="0" smtClean="0">
                <a:solidFill>
                  <a:srgbClr val="FF0000"/>
                </a:solidFill>
              </a:rPr>
              <a:t>TTP  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                                                         </a:t>
            </a:r>
            <a:r>
              <a:rPr lang="el-GR" b="1" dirty="0" smtClean="0">
                <a:solidFill>
                  <a:srgbClr val="FF0000"/>
                </a:solidFill>
              </a:rPr>
              <a:t>HUS</a:t>
            </a:r>
            <a:endParaRPr lang="el-GR" b="1" dirty="0">
              <a:solidFill>
                <a:srgbClr val="FF0000"/>
              </a:solidFill>
            </a:endParaRPr>
          </a:p>
          <a:p>
            <a:endParaRPr lang="el-GR" dirty="0" smtClean="0"/>
          </a:p>
          <a:p>
            <a:r>
              <a:rPr lang="el-GR" dirty="0" smtClean="0"/>
              <a:t>Αριθμός (n)                                      66                                                                45</a:t>
            </a:r>
            <a:endParaRPr lang="el-GR" dirty="0"/>
          </a:p>
          <a:p>
            <a:r>
              <a:rPr lang="el-GR" b="1" i="1" dirty="0" smtClean="0"/>
              <a:t>                                                Κλινικά χαρακτηριστικά (%)</a:t>
            </a:r>
            <a:endParaRPr lang="el-GR" b="1" i="1" dirty="0"/>
          </a:p>
          <a:p>
            <a:endParaRPr lang="el-GR" dirty="0"/>
          </a:p>
          <a:p>
            <a:r>
              <a:rPr lang="el-GR" dirty="0" smtClean="0"/>
              <a:t>Αιμολυτική αναιμία                      100                                                            100</a:t>
            </a:r>
            <a:endParaRPr lang="el-GR" dirty="0"/>
          </a:p>
          <a:p>
            <a:r>
              <a:rPr lang="el-GR" dirty="0" smtClean="0"/>
              <a:t>Θρομβοπενία                                  94                                                              60</a:t>
            </a:r>
            <a:endParaRPr lang="el-GR" dirty="0"/>
          </a:p>
          <a:p>
            <a:r>
              <a:rPr lang="el-GR" u="sng" dirty="0" smtClean="0"/>
              <a:t>Νευρολογικές εκδηλώσεις            90                                                              15</a:t>
            </a:r>
            <a:endParaRPr lang="el-GR" u="sng" dirty="0"/>
          </a:p>
          <a:p>
            <a:r>
              <a:rPr lang="el-GR" dirty="0" smtClean="0"/>
              <a:t>Πυρετός                                           50                                                              21</a:t>
            </a:r>
            <a:endParaRPr lang="el-GR" dirty="0"/>
          </a:p>
          <a:p>
            <a:r>
              <a:rPr lang="el-GR" u="sng" dirty="0"/>
              <a:t>Ανουρική </a:t>
            </a:r>
            <a:r>
              <a:rPr lang="el-GR" u="sng" dirty="0" smtClean="0"/>
              <a:t>ΟΝΑ                                 2                                                               98</a:t>
            </a:r>
          </a:p>
          <a:p>
            <a:endParaRPr lang="el-GR" dirty="0"/>
          </a:p>
          <a:p>
            <a:r>
              <a:rPr lang="el-GR" b="1" i="1" dirty="0" smtClean="0"/>
              <a:t>                                                Εργαστηριακά </a:t>
            </a:r>
            <a:r>
              <a:rPr lang="el-GR" b="1" i="1" dirty="0"/>
              <a:t>ευρήματα</a:t>
            </a:r>
          </a:p>
          <a:p>
            <a:endParaRPr lang="el-GR" dirty="0" smtClean="0"/>
          </a:p>
          <a:p>
            <a:r>
              <a:rPr lang="el-GR" u="sng" dirty="0" smtClean="0"/>
              <a:t>Μέσος </a:t>
            </a:r>
            <a:r>
              <a:rPr lang="el-GR" u="sng" dirty="0" err="1" smtClean="0"/>
              <a:t>αριθμόςαιμοπεταλίων</a:t>
            </a:r>
            <a:r>
              <a:rPr lang="el-GR" u="sng" dirty="0" smtClean="0"/>
              <a:t>      (Μ</a:t>
            </a:r>
            <a:r>
              <a:rPr lang="en-US" u="sng" dirty="0" smtClean="0"/>
              <a:t>l</a:t>
            </a:r>
            <a:r>
              <a:rPr lang="el-GR" u="sng" dirty="0" smtClean="0"/>
              <a:t>)35000                                    95000</a:t>
            </a:r>
            <a:endParaRPr lang="el-GR" u="sng" dirty="0"/>
          </a:p>
          <a:p>
            <a:r>
              <a:rPr lang="el-GR" dirty="0"/>
              <a:t>Μέση τιμή κρεατινίνης </a:t>
            </a:r>
            <a:r>
              <a:rPr lang="el-GR" dirty="0" smtClean="0"/>
              <a:t>ορού(</a:t>
            </a:r>
            <a:r>
              <a:rPr lang="el-GR" dirty="0" err="1" smtClean="0"/>
              <a:t>mg</a:t>
            </a:r>
            <a:r>
              <a:rPr lang="el-GR" dirty="0" smtClean="0"/>
              <a:t>/d)    1,8                                          4,1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*</a:t>
            </a:r>
            <a:r>
              <a:rPr lang="el-GR" sz="1600" b="1" i="1" dirty="0" smtClean="0"/>
              <a:t>Προοπτική</a:t>
            </a:r>
            <a:r>
              <a:rPr lang="el-GR" sz="1600" b="1" i="1" dirty="0"/>
              <a:t>, πολυκεντρική μελέτη από 27 κέντρα στην Γαλλία ( </a:t>
            </a:r>
            <a:r>
              <a:rPr lang="el-GR" sz="1600" b="1" i="1" dirty="0" smtClean="0"/>
              <a:t>n= </a:t>
            </a:r>
            <a:r>
              <a:rPr lang="el-GR" sz="1600" b="1" i="1" dirty="0"/>
              <a:t>111) </a:t>
            </a:r>
            <a:r>
              <a:rPr lang="el-GR" sz="1600" b="1" i="1" dirty="0" smtClean="0"/>
              <a:t>ασθενείς</a:t>
            </a:r>
          </a:p>
          <a:p>
            <a:r>
              <a:rPr lang="el-GR" sz="1600" b="1" i="1" dirty="0" smtClean="0"/>
              <a:t>#Όλοι </a:t>
            </a:r>
            <a:r>
              <a:rPr lang="el-GR" sz="1600" b="1" i="1" dirty="0"/>
              <a:t>οι αριθμοί εκφράζουν το % ποσοστό των ασθενών με το συγκεκριμένο εύρημα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3419872" y="332656"/>
            <a:ext cx="23762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3419872" y="2924944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6876256" y="2924944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6876256" y="350100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347864" y="3501008"/>
            <a:ext cx="36004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oac.med.jhmi.edu/CPC/images/2002/cpc1_image5_ans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168352" cy="2087385"/>
          </a:xfrm>
          <a:prstGeom prst="rect">
            <a:avLst/>
          </a:prstGeom>
          <a:noFill/>
        </p:spPr>
      </p:pic>
      <p:pic>
        <p:nvPicPr>
          <p:cNvPr id="40964" name="Picture 4" descr="http://ts2.mm.bing.net/th?id=H.4696483299197105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0961" y="2996952"/>
            <a:ext cx="5280587" cy="3168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3928" y="1700808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HUS</a:t>
            </a:r>
            <a:endParaRPr lang="el-GR" b="1" dirty="0"/>
          </a:p>
        </p:txBody>
      </p:sp>
      <p:sp>
        <p:nvSpPr>
          <p:cNvPr id="67586" name="AutoShape 2" descr="http://sites.google.com/site/ecolio157toxins/Epidemiolo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7588" name="AutoShape 4" descr="http://sites.google.com/site/ecolio157toxins/Epidemiolo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7590" name="AutoShape 6" descr="http://sites.google.com/site/ecolio157toxins/Epidemiologi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7592" name="Picture 8" descr="http://ts2.mm.bing.net/th?id=H.4694692362586117&amp;pid=1.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2286000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10 Beautiful Sea Shell Pictures | Amazing nature | Most Beautiful P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4464496" cy="66967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9528" y="5733256"/>
            <a:ext cx="3924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i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καλό καλοκαίρι</a:t>
            </a:r>
            <a:endParaRPr lang="el-GR" sz="4400" i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4" name="Picture 2" descr="Vintage Holiday greeting card with shells and starfishes and place for text. - stock vecto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124744"/>
            <a:ext cx="342097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                            Δευτεροπαθής </a:t>
            </a:r>
            <a:r>
              <a:rPr lang="en-US" sz="2400" b="1" dirty="0" smtClean="0"/>
              <a:t>TTP </a:t>
            </a:r>
            <a:r>
              <a:rPr lang="en-US" sz="2400" b="1" dirty="0"/>
              <a:t>(15</a:t>
            </a:r>
            <a:r>
              <a:rPr lang="en-US" sz="2400" b="1" dirty="0" smtClean="0"/>
              <a:t>%)</a:t>
            </a:r>
            <a:endParaRPr lang="el-GR" sz="2400" b="1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n-US" dirty="0"/>
          </a:p>
          <a:p>
            <a:r>
              <a:rPr lang="en-US" dirty="0" smtClean="0"/>
              <a:t>•</a:t>
            </a:r>
            <a:r>
              <a:rPr lang="el-GR" dirty="0" smtClean="0"/>
              <a:t>Μετά </a:t>
            </a:r>
            <a:r>
              <a:rPr lang="el-GR" dirty="0"/>
              <a:t>αλλογενή μεταμόσχευση μυελού</a:t>
            </a:r>
          </a:p>
          <a:p>
            <a:r>
              <a:rPr lang="el-GR" dirty="0" smtClean="0"/>
              <a:t>•Εγκυμοσύνη </a:t>
            </a:r>
            <a:r>
              <a:rPr lang="el-GR" dirty="0"/>
              <a:t>/ μετά εμμηνόπαυση</a:t>
            </a:r>
          </a:p>
          <a:p>
            <a:r>
              <a:rPr lang="el-GR" dirty="0" smtClean="0"/>
              <a:t>•Αυτοάνοσα </a:t>
            </a:r>
            <a:r>
              <a:rPr lang="el-GR" dirty="0"/>
              <a:t>νοσήματα (</a:t>
            </a:r>
            <a:r>
              <a:rPr lang="el-GR" u="sng" dirty="0"/>
              <a:t>ΣΕΛ</a:t>
            </a:r>
            <a:r>
              <a:rPr lang="el-GR" dirty="0"/>
              <a:t>, Σκληρόδερμα)</a:t>
            </a:r>
          </a:p>
          <a:p>
            <a:r>
              <a:rPr lang="el-GR" dirty="0" smtClean="0"/>
              <a:t>•Κακοήθειες</a:t>
            </a:r>
            <a:endParaRPr lang="el-GR" dirty="0"/>
          </a:p>
          <a:p>
            <a:r>
              <a:rPr lang="el-GR" dirty="0" smtClean="0"/>
              <a:t>•Αντιφωσφολιπιδικό </a:t>
            </a:r>
            <a:r>
              <a:rPr lang="el-GR" dirty="0"/>
              <a:t>Σύνδρομο</a:t>
            </a:r>
          </a:p>
          <a:p>
            <a:r>
              <a:rPr lang="el-GR" dirty="0" smtClean="0"/>
              <a:t>•Απόρριψη </a:t>
            </a:r>
            <a:r>
              <a:rPr lang="el-GR" dirty="0"/>
              <a:t>νεφρικού μοσχεύματος</a:t>
            </a:r>
          </a:p>
          <a:p>
            <a:r>
              <a:rPr lang="el-GR" dirty="0" smtClean="0"/>
              <a:t>•</a:t>
            </a:r>
            <a:r>
              <a:rPr lang="en-US" dirty="0" smtClean="0"/>
              <a:t>HIV</a:t>
            </a:r>
            <a:r>
              <a:rPr lang="el-GR" dirty="0" smtClean="0"/>
              <a:t> λοίμωξη</a:t>
            </a:r>
            <a:endParaRPr lang="el-GR" dirty="0"/>
          </a:p>
          <a:p>
            <a:r>
              <a:rPr lang="el-GR" dirty="0" smtClean="0"/>
              <a:t>•Φάρμακα (</a:t>
            </a:r>
            <a:r>
              <a:rPr lang="en-US" dirty="0" smtClean="0"/>
              <a:t>quinine</a:t>
            </a:r>
            <a:r>
              <a:rPr lang="en-US" dirty="0"/>
              <a:t>, </a:t>
            </a:r>
            <a:r>
              <a:rPr lang="el-GR" dirty="0" smtClean="0"/>
              <a:t>χημειοθεραπευτικά</a:t>
            </a:r>
            <a:r>
              <a:rPr lang="el-GR" dirty="0"/>
              <a:t>, </a:t>
            </a:r>
            <a:r>
              <a:rPr lang="en-US" dirty="0" err="1" smtClean="0"/>
              <a:t>ticlopidine</a:t>
            </a:r>
            <a:r>
              <a:rPr lang="en-US" dirty="0"/>
              <a:t>, </a:t>
            </a:r>
            <a:r>
              <a:rPr lang="en-US" u="sng" dirty="0" err="1"/>
              <a:t>clopidogrel</a:t>
            </a:r>
            <a:r>
              <a:rPr lang="en-US" dirty="0"/>
              <a:t>, </a:t>
            </a:r>
            <a:r>
              <a:rPr lang="en-US" dirty="0" err="1"/>
              <a:t>prasugrel</a:t>
            </a:r>
            <a:r>
              <a:rPr lang="en-US" dirty="0"/>
              <a:t>, </a:t>
            </a:r>
          </a:p>
          <a:p>
            <a:r>
              <a:rPr lang="el-GR" dirty="0" smtClean="0"/>
              <a:t>Ανοσοκατασταλτικά΄</a:t>
            </a:r>
            <a:r>
              <a:rPr lang="en-US" dirty="0" smtClean="0"/>
              <a:t>: </a:t>
            </a:r>
            <a:r>
              <a:rPr lang="en-US" i="1" u="sng" dirty="0" err="1" smtClean="0"/>
              <a:t>neoral</a:t>
            </a:r>
            <a:r>
              <a:rPr lang="el-GR" u="sng" dirty="0" smtClean="0"/>
              <a:t>)</a:t>
            </a:r>
            <a:endParaRPr lang="el-GR" u="sng" dirty="0"/>
          </a:p>
        </p:txBody>
      </p:sp>
      <p:pic>
        <p:nvPicPr>
          <p:cNvPr id="58370" name="Picture 2" descr="http://t2.gstatic.com/images?q=tbn:ANd9GcQFo_ngLOwU8UIAs1GfkVqcXicabvnI9Ul7iDBFw2zk63pnvSQ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332656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/>
              <a:t>                    </a:t>
            </a:r>
            <a:r>
              <a:rPr lang="el-GR" sz="2400" b="1" dirty="0" err="1" smtClean="0"/>
              <a:t>Παθοφυσιολογία</a:t>
            </a:r>
            <a:r>
              <a:rPr lang="el-GR" sz="2400" b="1" dirty="0" smtClean="0"/>
              <a:t> </a:t>
            </a:r>
            <a:r>
              <a:rPr lang="el-GR" sz="2400" b="1" dirty="0"/>
              <a:t>Επίκτητης </a:t>
            </a:r>
            <a:r>
              <a:rPr lang="el-GR" sz="2400" b="1" dirty="0" smtClean="0"/>
              <a:t>TTP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Βλάβη </a:t>
            </a:r>
            <a:r>
              <a:rPr lang="el-GR" dirty="0"/>
              <a:t>ενδοθηλίου (από τοξίνες, φάρμακα κλπ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 smtClean="0"/>
              <a:t>Απελευθέρωση </a:t>
            </a:r>
            <a:r>
              <a:rPr lang="el-GR" dirty="0"/>
              <a:t>αφύσικα μεγάλων πολυμερών του παράγοντα </a:t>
            </a:r>
            <a:r>
              <a:rPr lang="el-GR" dirty="0" err="1" smtClean="0"/>
              <a:t>vWF</a:t>
            </a:r>
            <a:r>
              <a:rPr lang="el-GR" dirty="0" smtClean="0"/>
              <a:t>(</a:t>
            </a:r>
            <a:r>
              <a:rPr lang="el-GR" dirty="0" err="1" smtClean="0"/>
              <a:t>ULvWF</a:t>
            </a:r>
            <a:r>
              <a:rPr lang="el-GR" dirty="0" smtClean="0"/>
              <a:t>)</a:t>
            </a:r>
          </a:p>
          <a:p>
            <a:endParaRPr lang="el-GR" dirty="0"/>
          </a:p>
          <a:p>
            <a:r>
              <a:rPr lang="el-GR" dirty="0" smtClean="0"/>
              <a:t>Αυξημένη </a:t>
            </a:r>
            <a:r>
              <a:rPr lang="el-GR" dirty="0"/>
              <a:t>ενδαγγειακή συσσώρευση αιμοπεταλίων στο σημείο της </a:t>
            </a:r>
            <a:r>
              <a:rPr lang="el-GR" dirty="0" smtClean="0"/>
              <a:t>βλάβης</a:t>
            </a:r>
          </a:p>
          <a:p>
            <a:r>
              <a:rPr lang="el-GR" dirty="0" smtClean="0"/>
              <a:t> </a:t>
            </a:r>
            <a:endParaRPr lang="el-GR" dirty="0"/>
          </a:p>
          <a:p>
            <a:r>
              <a:rPr lang="el-GR" dirty="0" smtClean="0"/>
              <a:t>                                     ΘΡΟΜΒΩΣΗ</a:t>
            </a:r>
          </a:p>
          <a:p>
            <a:endParaRPr lang="el-GR" dirty="0" smtClean="0"/>
          </a:p>
          <a:p>
            <a:r>
              <a:rPr lang="el-GR" dirty="0" smtClean="0"/>
              <a:t>              Εναποθέσεις </a:t>
            </a:r>
            <a:r>
              <a:rPr lang="el-GR" dirty="0"/>
              <a:t>διάσπαρτων θρόμβων σε ζωτικά </a:t>
            </a:r>
            <a:r>
              <a:rPr lang="el-GR" dirty="0" smtClean="0"/>
              <a:t>όργανα</a:t>
            </a:r>
          </a:p>
          <a:p>
            <a:endParaRPr lang="el-GR" dirty="0"/>
          </a:p>
          <a:p>
            <a:r>
              <a:rPr lang="el-GR" dirty="0" smtClean="0"/>
              <a:t>                                     ΘΡΟΜΒΟΠΕΝΙΑ</a:t>
            </a:r>
          </a:p>
          <a:p>
            <a:endParaRPr lang="el-GR" dirty="0"/>
          </a:p>
          <a:p>
            <a:r>
              <a:rPr lang="el-GR" dirty="0" smtClean="0"/>
              <a:t>                                      Δευτεροπαθής </a:t>
            </a:r>
            <a:endParaRPr lang="el-GR" dirty="0"/>
          </a:p>
          <a:p>
            <a:r>
              <a:rPr lang="el-GR" dirty="0" smtClean="0"/>
              <a:t>                                  ΕΝΔΑΓΓΕΙΑΚΗ </a:t>
            </a:r>
            <a:r>
              <a:rPr lang="el-GR" dirty="0"/>
              <a:t>ΑΙΜΟΛΥΣΗ</a:t>
            </a:r>
          </a:p>
          <a:p>
            <a:r>
              <a:rPr lang="el-GR" dirty="0"/>
              <a:t>(κατακερματισμός ερυθροκυττάρων κατά την διέλευσή τους από μερικώς αποφραγμένα </a:t>
            </a:r>
            <a:r>
              <a:rPr lang="el-GR" dirty="0" smtClean="0"/>
              <a:t>αρτηρίδια </a:t>
            </a:r>
            <a:r>
              <a:rPr lang="el-GR" dirty="0"/>
              <a:t>&amp; </a:t>
            </a:r>
            <a:r>
              <a:rPr lang="el-GR" dirty="0" smtClean="0"/>
              <a:t>τριχοειδή)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6660232" y="764704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ανεπάρκεια </a:t>
            </a:r>
            <a:r>
              <a:rPr lang="el-GR" sz="1400" b="1" dirty="0" smtClean="0"/>
              <a:t>της</a:t>
            </a:r>
          </a:p>
          <a:p>
            <a:r>
              <a:rPr lang="el-GR" sz="1400" b="1" dirty="0" smtClean="0"/>
              <a:t>μεταλλοπρωτεάσης</a:t>
            </a:r>
            <a:endParaRPr lang="el-GR" sz="1400" b="1" dirty="0"/>
          </a:p>
          <a:p>
            <a:r>
              <a:rPr lang="el-GR" sz="1400" b="1" dirty="0"/>
              <a:t>ADAMTS </a:t>
            </a:r>
            <a:r>
              <a:rPr lang="el-GR" sz="1400" b="1" dirty="0" smtClean="0"/>
              <a:t>-13</a:t>
            </a:r>
            <a:endParaRPr lang="el-GR" sz="1400" b="1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3635896" y="1628800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Βέλος προς τα κάτω"/>
          <p:cNvSpPr/>
          <p:nvPr/>
        </p:nvSpPr>
        <p:spPr>
          <a:xfrm>
            <a:off x="3635896" y="2132856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635896" y="3861048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Βέλος προς τα κάτω"/>
          <p:cNvSpPr/>
          <p:nvPr/>
        </p:nvSpPr>
        <p:spPr>
          <a:xfrm>
            <a:off x="3635896" y="328498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Βέλος προς τα κάτω"/>
          <p:cNvSpPr/>
          <p:nvPr/>
        </p:nvSpPr>
        <p:spPr>
          <a:xfrm>
            <a:off x="3635896" y="2636912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Βέλος προς τα κάτω"/>
          <p:cNvSpPr/>
          <p:nvPr/>
        </p:nvSpPr>
        <p:spPr>
          <a:xfrm>
            <a:off x="3635896" y="4365104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6444208" y="476672"/>
            <a:ext cx="2232248" cy="12687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84168" y="1268760"/>
            <a:ext cx="43204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80963" y="385763"/>
          <a:ext cx="8982075" cy="6086475"/>
        </p:xfrm>
        <a:graphic>
          <a:graphicData uri="http://schemas.openxmlformats.org/presentationml/2006/ole">
            <p:oleObj spid="_x0000_s1026" name="Drawing" r:id="rId3" imgW="8982000" imgH="6086520" progId="Presentations.Drawing.15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immunopaedia.org.za/typo3temp/pics/51f63fcc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832648" cy="4374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2999</Words>
  <Application>Microsoft Office PowerPoint</Application>
  <PresentationFormat>Προβολή στην οθόνη (4:3)</PresentationFormat>
  <Paragraphs>560</Paragraphs>
  <Slides>59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1" baseType="lpstr">
      <vt:lpstr>Office Theme</vt:lpstr>
      <vt:lpstr>Drawing</vt:lpstr>
      <vt:lpstr>ΜΙΚΡΟΑΓΓΕΙΟΠΑΘΗΤΙΚΟ ΑΙΜΟΛΥΤΙΚΟ ΣΥΝΔΡΟΜΟ (ΜΗS)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Διαφάνεια 56</vt:lpstr>
      <vt:lpstr>Διαφάνεια 57</vt:lpstr>
      <vt:lpstr>Διαφάνεια 58</vt:lpstr>
      <vt:lpstr>Διαφάνεια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Nicolas Papagalanis</dc:creator>
  <cp:lastModifiedBy>Nicolas Papagalanis</cp:lastModifiedBy>
  <cp:revision>157</cp:revision>
  <dcterms:created xsi:type="dcterms:W3CDTF">2013-04-21T09:21:11Z</dcterms:created>
  <dcterms:modified xsi:type="dcterms:W3CDTF">2013-06-11T05:16:05Z</dcterms:modified>
</cp:coreProperties>
</file>