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slides/slide4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96"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97"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Lst>
  <p:sldSz cx="9144000" cy="6858000" type="screen4x3"/>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pic>
        <p:nvPicPr>
          <p:cNvPr id="4" name="Picture 7"/>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p:spPr>
      </p:pic>
      <p:sp>
        <p:nvSpPr>
          <p:cNvPr id="3074" name="Rectangle 2"/>
          <p:cNvSpPr>
            <a:spLocks noGrp="1" noChangeArrowheads="1"/>
          </p:cNvSpPr>
          <p:nvPr>
            <p:ph type="ctrTitle"/>
          </p:nvPr>
        </p:nvSpPr>
        <p:spPr>
          <a:xfrm>
            <a:off x="685800" y="2130425"/>
            <a:ext cx="7772400" cy="1470025"/>
          </a:xfrm>
        </p:spPr>
        <p:txBody>
          <a:bodyPr/>
          <a:lstStyle>
            <a:lvl1pPr>
              <a:defRPr>
                <a:solidFill>
                  <a:schemeClr val="tx1"/>
                </a:solidFill>
              </a:defRPr>
            </a:lvl1pPr>
          </a:lstStyle>
          <a:p>
            <a:r>
              <a:rPr lang="el-GR" smtClean="0"/>
              <a:t>Kλικ για επεξεργασία του τίτλου</a:t>
            </a:r>
            <a:endParaRPr lang="en-US"/>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solidFill>
                  <a:schemeClr val="tx1"/>
                </a:solidFill>
              </a:defRPr>
            </a:lvl1pPr>
          </a:lstStyle>
          <a:p>
            <a:r>
              <a:rPr lang="el-GR" smtClean="0"/>
              <a:t>Κάντε κλικ για να επεξεργαστείτε τον υπότιτλο του υποδείγματος</a:t>
            </a:r>
            <a:endParaRPr lang="en-US"/>
          </a:p>
        </p:txBody>
      </p:sp>
      <p:sp>
        <p:nvSpPr>
          <p:cNvPr id="5" name="Rectangle 11"/>
          <p:cNvSpPr>
            <a:spLocks noGrp="1" noChangeArrowheads="1"/>
          </p:cNvSpPr>
          <p:nvPr>
            <p:ph type="dt" sz="half" idx="10"/>
          </p:nvPr>
        </p:nvSpPr>
        <p:spPr/>
        <p:txBody>
          <a:bodyPr/>
          <a:lstStyle>
            <a:lvl1pPr>
              <a:defRPr b="1" smtClean="0">
                <a:solidFill>
                  <a:srgbClr val="F8F8F8"/>
                </a:solidFill>
              </a:defRPr>
            </a:lvl1pPr>
          </a:lstStyle>
          <a:p>
            <a:fld id="{84A1DE9D-8206-46A1-A793-9B3B0F276D97}" type="datetimeFigureOut">
              <a:rPr lang="el-GR" smtClean="0"/>
              <a:pPr/>
              <a:t>23/5/2011</a:t>
            </a:fld>
            <a:endParaRPr lang="el-GR"/>
          </a:p>
        </p:txBody>
      </p:sp>
      <p:sp>
        <p:nvSpPr>
          <p:cNvPr id="6" name="Rectangle 12"/>
          <p:cNvSpPr>
            <a:spLocks noGrp="1" noChangeArrowheads="1"/>
          </p:cNvSpPr>
          <p:nvPr>
            <p:ph type="ftr" sz="quarter" idx="11"/>
          </p:nvPr>
        </p:nvSpPr>
        <p:spPr/>
        <p:txBody>
          <a:bodyPr/>
          <a:lstStyle>
            <a:lvl1pPr>
              <a:defRPr b="1" smtClean="0">
                <a:solidFill>
                  <a:srgbClr val="F8F8F8"/>
                </a:solidFill>
              </a:defRPr>
            </a:lvl1pPr>
          </a:lstStyle>
          <a:p>
            <a:endParaRPr lang="el-GR"/>
          </a:p>
        </p:txBody>
      </p:sp>
      <p:sp>
        <p:nvSpPr>
          <p:cNvPr id="7" name="Rectangle 13"/>
          <p:cNvSpPr>
            <a:spLocks noGrp="1" noChangeArrowheads="1"/>
          </p:cNvSpPr>
          <p:nvPr>
            <p:ph type="sldNum" sz="quarter" idx="12"/>
          </p:nvPr>
        </p:nvSpPr>
        <p:spPr/>
        <p:txBody>
          <a:bodyPr/>
          <a:lstStyle>
            <a:lvl1pPr>
              <a:defRPr b="1" smtClean="0">
                <a:solidFill>
                  <a:srgbClr val="F8F8F8"/>
                </a:solidFill>
              </a:defRPr>
            </a:lvl1pPr>
          </a:lstStyle>
          <a:p>
            <a:fld id="{FADC0175-980F-4855-8F21-C95435A52C12}" type="slidenum">
              <a:rPr lang="el-GR" smtClean="0"/>
              <a:pPr/>
              <a:t>‹#›</a:t>
            </a:fld>
            <a:endParaRPr lang="el-G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800850" y="274638"/>
            <a:ext cx="1885950" cy="5851525"/>
          </a:xfrm>
        </p:spPr>
        <p:txBody>
          <a:bodyPr vert="eaVert"/>
          <a:lstStyle/>
          <a:p>
            <a:r>
              <a:rPr lang="el-GR" smtClean="0"/>
              <a:t>Kλικ για επεξεργασία του τίτλου</a:t>
            </a:r>
            <a:endParaRPr lang="el-GR"/>
          </a:p>
        </p:txBody>
      </p:sp>
      <p:sp>
        <p:nvSpPr>
          <p:cNvPr id="3" name="2 - Θέση κατακόρυφου κειμένου"/>
          <p:cNvSpPr>
            <a:spLocks noGrp="1"/>
          </p:cNvSpPr>
          <p:nvPr>
            <p:ph type="body" orient="vert" idx="1"/>
          </p:nvPr>
        </p:nvSpPr>
        <p:spPr>
          <a:xfrm>
            <a:off x="1143000" y="274638"/>
            <a:ext cx="5505450" cy="5851525"/>
          </a:xfrm>
        </p:spPr>
        <p:txBody>
          <a:bodyPr vert="eaVert"/>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idx="1"/>
          </p:nvPr>
        </p:nvSpPr>
        <p:spPr/>
        <p:txBody>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p:spPr>
        <p:txBody>
          <a:bodyPr anchor="t"/>
          <a:lstStyle>
            <a:lvl1pPr algn="l">
              <a:defRPr sz="4000" b="1" cap="all"/>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smtClean="0"/>
              <a:t>Kλικ για επεξεργασία των στυλ του υποδείγματος</a:t>
            </a:r>
          </a:p>
        </p:txBody>
      </p:sp>
      <p:sp>
        <p:nvSpPr>
          <p:cNvPr id="4"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5" name="Rectangle 5"/>
          <p:cNvSpPr>
            <a:spLocks noGrp="1" noChangeArrowheads="1"/>
          </p:cNvSpPr>
          <p:nvPr>
            <p:ph type="ftr" sz="quarter" idx="11"/>
          </p:nvPr>
        </p:nvSpPr>
        <p:spPr>
          <a:ln/>
        </p:spPr>
        <p:txBody>
          <a:bodyPr/>
          <a:lstStyle>
            <a:lvl1pPr>
              <a:defRPr/>
            </a:lvl1pPr>
          </a:lstStyle>
          <a:p>
            <a:endParaRPr lang="el-GR"/>
          </a:p>
        </p:txBody>
      </p:sp>
      <p:sp>
        <p:nvSpPr>
          <p:cNvPr id="6"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2 - Θέση περιεχομένου"/>
          <p:cNvSpPr>
            <a:spLocks noGrp="1"/>
          </p:cNvSpPr>
          <p:nvPr>
            <p:ph sz="half" idx="1"/>
          </p:nvPr>
        </p:nvSpPr>
        <p:spPr>
          <a:xfrm>
            <a:off x="11430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περιεχομένου"/>
          <p:cNvSpPr>
            <a:spLocks noGrp="1"/>
          </p:cNvSpPr>
          <p:nvPr>
            <p:ph sz="half" idx="2"/>
          </p:nvPr>
        </p:nvSpPr>
        <p:spPr>
          <a:xfrm>
            <a:off x="4991100" y="1600200"/>
            <a:ext cx="36957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p:spPr>
        <p:txBody>
          <a:bodyPr/>
          <a:lstStyle>
            <a:lvl1pPr>
              <a:defRPr/>
            </a:lvl1pPr>
          </a:lstStyle>
          <a:p>
            <a:r>
              <a:rPr lang="el-GR" smtClean="0"/>
              <a:t>Kλικ για επεξεργασία του τίτλου</a:t>
            </a:r>
            <a:endParaRPr lang="el-GR"/>
          </a:p>
        </p:txBody>
      </p:sp>
      <p:sp>
        <p:nvSpPr>
          <p:cNvPr id="3" name="2 - Θέση κειμένου"/>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4 - Θέση κειμένου"/>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7"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8" name="Rectangle 5"/>
          <p:cNvSpPr>
            <a:spLocks noGrp="1" noChangeArrowheads="1"/>
          </p:cNvSpPr>
          <p:nvPr>
            <p:ph type="ftr" sz="quarter" idx="11"/>
          </p:nvPr>
        </p:nvSpPr>
        <p:spPr>
          <a:ln/>
        </p:spPr>
        <p:txBody>
          <a:bodyPr/>
          <a:lstStyle>
            <a:lvl1pPr>
              <a:defRPr/>
            </a:lvl1pPr>
          </a:lstStyle>
          <a:p>
            <a:endParaRPr lang="el-GR"/>
          </a:p>
        </p:txBody>
      </p:sp>
      <p:sp>
        <p:nvSpPr>
          <p:cNvPr id="9"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p:txBody>
          <a:bodyPr/>
          <a:lstStyle/>
          <a:p>
            <a:r>
              <a:rPr lang="el-GR" smtClean="0"/>
              <a:t>Kλικ για επεξεργασία του τίτλου</a:t>
            </a:r>
            <a:endParaRPr lang="el-GR"/>
          </a:p>
        </p:txBody>
      </p:sp>
      <p:sp>
        <p:nvSpPr>
          <p:cNvPr id="3"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4" name="Rectangle 5"/>
          <p:cNvSpPr>
            <a:spLocks noGrp="1" noChangeArrowheads="1"/>
          </p:cNvSpPr>
          <p:nvPr>
            <p:ph type="ftr" sz="quarter" idx="11"/>
          </p:nvPr>
        </p:nvSpPr>
        <p:spPr>
          <a:ln/>
        </p:spPr>
        <p:txBody>
          <a:bodyPr/>
          <a:lstStyle>
            <a:lvl1pPr>
              <a:defRPr/>
            </a:lvl1pPr>
          </a:lstStyle>
          <a:p>
            <a:endParaRPr lang="el-GR"/>
          </a:p>
        </p:txBody>
      </p:sp>
      <p:sp>
        <p:nvSpPr>
          <p:cNvPr id="5"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3" name="Rectangle 5"/>
          <p:cNvSpPr>
            <a:spLocks noGrp="1" noChangeArrowheads="1"/>
          </p:cNvSpPr>
          <p:nvPr>
            <p:ph type="ftr" sz="quarter" idx="11"/>
          </p:nvPr>
        </p:nvSpPr>
        <p:spPr>
          <a:ln/>
        </p:spPr>
        <p:txBody>
          <a:bodyPr/>
          <a:lstStyle>
            <a:lvl1pPr>
              <a:defRPr/>
            </a:lvl1pPr>
          </a:lstStyle>
          <a:p>
            <a:endParaRPr lang="el-GR"/>
          </a:p>
        </p:txBody>
      </p:sp>
      <p:sp>
        <p:nvSpPr>
          <p:cNvPr id="4"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p:spPr>
        <p:txBody>
          <a:bodyPr anchor="b"/>
          <a:lstStyle>
            <a:lvl1pPr algn="l">
              <a:defRPr sz="2000" b="1"/>
            </a:lvl1pPr>
          </a:lstStyle>
          <a:p>
            <a:r>
              <a:rPr lang="el-GR" smtClean="0"/>
              <a:t>Kλικ για επεξεργασία του τίτλου</a:t>
            </a:r>
            <a:endParaRPr lang="el-GR"/>
          </a:p>
        </p:txBody>
      </p:sp>
      <p:sp>
        <p:nvSpPr>
          <p:cNvPr id="3" name="2 - Θέση περιεχομένου"/>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3 - Θέση κειμένου"/>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p:spPr>
        <p:txBody>
          <a:bodyPr anchor="b"/>
          <a:lstStyle>
            <a:lvl1pPr algn="l">
              <a:defRPr sz="2000" b="1"/>
            </a:lvl1pPr>
          </a:lstStyle>
          <a:p>
            <a:r>
              <a:rPr lang="el-GR" smtClean="0"/>
              <a:t>Kλικ για επεξεργασία του τίτλου</a:t>
            </a:r>
            <a:endParaRPr lang="el-GR"/>
          </a:p>
        </p:txBody>
      </p:sp>
      <p:sp>
        <p:nvSpPr>
          <p:cNvPr id="3" name="2 - Θέση εικόνας"/>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l-GR" noProof="0" smtClean="0"/>
              <a:t>Κάντε κλικ στο εικονίδιο για να προσθέσετε μια εικόνα</a:t>
            </a:r>
          </a:p>
        </p:txBody>
      </p:sp>
      <p:sp>
        <p:nvSpPr>
          <p:cNvPr id="4" name="3 - Θέση κειμένου"/>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smtClean="0"/>
              <a:t>Kλικ για επεξεργασία των στυλ του υποδείγματος</a:t>
            </a:r>
          </a:p>
        </p:txBody>
      </p:sp>
      <p:sp>
        <p:nvSpPr>
          <p:cNvPr id="5" name="Rectangle 4"/>
          <p:cNvSpPr>
            <a:spLocks noGrp="1" noChangeArrowheads="1"/>
          </p:cNvSpPr>
          <p:nvPr>
            <p:ph type="dt" sz="half" idx="10"/>
          </p:nvPr>
        </p:nvSpPr>
        <p:spPr>
          <a:ln/>
        </p:spPr>
        <p:txBody>
          <a:bodyPr/>
          <a:lstStyle>
            <a:lvl1pPr>
              <a:defRPr/>
            </a:lvl1pPr>
          </a:lstStyle>
          <a:p>
            <a:fld id="{84A1DE9D-8206-46A1-A793-9B3B0F276D97}" type="datetimeFigureOut">
              <a:rPr lang="el-GR" smtClean="0"/>
              <a:pPr/>
              <a:t>23/5/2011</a:t>
            </a:fld>
            <a:endParaRPr lang="el-GR"/>
          </a:p>
        </p:txBody>
      </p:sp>
      <p:sp>
        <p:nvSpPr>
          <p:cNvPr id="6" name="Rectangle 5"/>
          <p:cNvSpPr>
            <a:spLocks noGrp="1" noChangeArrowheads="1"/>
          </p:cNvSpPr>
          <p:nvPr>
            <p:ph type="ftr" sz="quarter" idx="11"/>
          </p:nvPr>
        </p:nvSpPr>
        <p:spPr>
          <a:ln/>
        </p:spPr>
        <p:txBody>
          <a:bodyPr/>
          <a:lstStyle>
            <a:lvl1pPr>
              <a:defRPr/>
            </a:lvl1pPr>
          </a:lstStyle>
          <a:p>
            <a:endParaRPr lang="el-GR"/>
          </a:p>
        </p:txBody>
      </p:sp>
      <p:sp>
        <p:nvSpPr>
          <p:cNvPr id="7" name="Rectangle 6"/>
          <p:cNvSpPr>
            <a:spLocks noGrp="1" noChangeArrowheads="1"/>
          </p:cNvSpPr>
          <p:nvPr>
            <p:ph type="sldNum" sz="quarter" idx="12"/>
          </p:nvPr>
        </p:nvSpPr>
        <p:spPr>
          <a:ln/>
        </p:spPr>
        <p:txBody>
          <a:bodyPr/>
          <a:lstStyle>
            <a:lvl1pPr>
              <a:defRPr/>
            </a:lvl1pPr>
          </a:lstStyle>
          <a:p>
            <a:fld id="{FADC0175-980F-4855-8F21-C95435A52C12}" type="slidenum">
              <a:rPr lang="el-GR" smtClean="0"/>
              <a:pPr/>
              <a:t>‹#›</a:t>
            </a:fld>
            <a:endParaRPr lang="el-G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7"/>
          <p:cNvPicPr>
            <a:picLocks noChangeAspect="1" noChangeArrowheads="1"/>
          </p:cNvPicPr>
          <p:nvPr/>
        </p:nvPicPr>
        <p:blipFill>
          <a:blip r:embed="rId13" cstate="print"/>
          <a:srcRect/>
          <a:stretch>
            <a:fillRect/>
          </a:stretch>
        </p:blipFill>
        <p:spPr bwMode="auto">
          <a:xfrm>
            <a:off x="0" y="0"/>
            <a:ext cx="9144000" cy="6858000"/>
          </a:xfrm>
          <a:prstGeom prst="rect">
            <a:avLst/>
          </a:prstGeom>
          <a:noFill/>
          <a:ln w="9525">
            <a:noFill/>
            <a:miter lim="800000"/>
            <a:headEnd/>
            <a:tailEnd/>
          </a:ln>
        </p:spPr>
      </p:pic>
      <p:sp>
        <p:nvSpPr>
          <p:cNvPr id="1027" name="Rectangle 2"/>
          <p:cNvSpPr>
            <a:spLocks noGrp="1" noChangeArrowheads="1"/>
          </p:cNvSpPr>
          <p:nvPr>
            <p:ph type="title"/>
          </p:nvPr>
        </p:nvSpPr>
        <p:spPr bwMode="auto">
          <a:xfrm>
            <a:off x="1143000" y="274638"/>
            <a:ext cx="75438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l-GR" smtClean="0"/>
              <a:t>Kλικ για επεξεργασία του τίτλου</a:t>
            </a:r>
            <a:endParaRPr lang="en-US" smtClean="0"/>
          </a:p>
        </p:txBody>
      </p:sp>
      <p:sp>
        <p:nvSpPr>
          <p:cNvPr id="1028" name="Rectangle 3"/>
          <p:cNvSpPr>
            <a:spLocks noGrp="1" noChangeArrowheads="1"/>
          </p:cNvSpPr>
          <p:nvPr>
            <p:ph type="body" idx="1"/>
          </p:nvPr>
        </p:nvSpPr>
        <p:spPr bwMode="auto">
          <a:xfrm>
            <a:off x="1143000" y="1600200"/>
            <a:ext cx="75438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l-GR" smtClean="0"/>
              <a:t>Kλικ για επεξεργασία των στυλ του υποδείγματος</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n-US" smtClean="0"/>
          </a:p>
        </p:txBody>
      </p:sp>
      <p:sp>
        <p:nvSpPr>
          <p:cNvPr id="2" name="Rectangle 4"/>
          <p:cNvSpPr>
            <a:spLocks noGrp="1" noChangeArrowheads="1"/>
          </p:cNvSpPr>
          <p:nvPr>
            <p:ph type="dt" sz="half" idx="2"/>
          </p:nvPr>
        </p:nvSpPr>
        <p:spPr bwMode="auto">
          <a:xfrm>
            <a:off x="457200" y="6248400"/>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solidFill>
                  <a:schemeClr val="tx2"/>
                </a:solidFill>
                <a:latin typeface="+mj-lt"/>
              </a:defRPr>
            </a:lvl1pPr>
          </a:lstStyle>
          <a:p>
            <a:fld id="{84A1DE9D-8206-46A1-A793-9B3B0F276D97}" type="datetimeFigureOut">
              <a:rPr lang="el-GR" smtClean="0"/>
              <a:pPr/>
              <a:t>23/5/2011</a:t>
            </a:fld>
            <a:endParaRPr lang="el-G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200" smtClean="0">
                <a:solidFill>
                  <a:schemeClr val="tx2"/>
                </a:solidFill>
                <a:latin typeface="+mj-lt"/>
              </a:defRPr>
            </a:lvl1pPr>
          </a:lstStyle>
          <a:p>
            <a:endParaRPr lang="el-G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solidFill>
                  <a:schemeClr val="tx2"/>
                </a:solidFill>
                <a:latin typeface="+mj-lt"/>
              </a:defRPr>
            </a:lvl1pPr>
          </a:lstStyle>
          <a:p>
            <a:fld id="{FADC0175-980F-4855-8F21-C95435A52C12}" type="slidenum">
              <a:rPr lang="el-GR" smtClean="0"/>
              <a:pPr/>
              <a:t>‹#›</a:t>
            </a:fld>
            <a:endParaRPr lang="el-G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fontAlgn="base" hangingPunct="1">
        <a:spcBef>
          <a:spcPct val="0"/>
        </a:spcBef>
        <a:spcAft>
          <a:spcPct val="0"/>
        </a:spcAft>
        <a:defRPr sz="4000">
          <a:solidFill>
            <a:schemeClr val="tx2"/>
          </a:solidFill>
          <a:latin typeface="+mj-lt"/>
          <a:ea typeface="+mj-ea"/>
          <a:cs typeface="+mj-cs"/>
        </a:defRPr>
      </a:lvl1pPr>
      <a:lvl2pPr algn="ctr" rtl="0" eaLnBrk="1" fontAlgn="base" hangingPunct="1">
        <a:spcBef>
          <a:spcPct val="0"/>
        </a:spcBef>
        <a:spcAft>
          <a:spcPct val="0"/>
        </a:spcAft>
        <a:defRPr sz="4000">
          <a:solidFill>
            <a:schemeClr val="tx2"/>
          </a:solidFill>
          <a:latin typeface="Trebuchet MS" pitchFamily="34" charset="0"/>
        </a:defRPr>
      </a:lvl2pPr>
      <a:lvl3pPr algn="ctr" rtl="0" eaLnBrk="1" fontAlgn="base" hangingPunct="1">
        <a:spcBef>
          <a:spcPct val="0"/>
        </a:spcBef>
        <a:spcAft>
          <a:spcPct val="0"/>
        </a:spcAft>
        <a:defRPr sz="4000">
          <a:solidFill>
            <a:schemeClr val="tx2"/>
          </a:solidFill>
          <a:latin typeface="Trebuchet MS" pitchFamily="34" charset="0"/>
        </a:defRPr>
      </a:lvl3pPr>
      <a:lvl4pPr algn="ctr" rtl="0" eaLnBrk="1" fontAlgn="base" hangingPunct="1">
        <a:spcBef>
          <a:spcPct val="0"/>
        </a:spcBef>
        <a:spcAft>
          <a:spcPct val="0"/>
        </a:spcAft>
        <a:defRPr sz="4000">
          <a:solidFill>
            <a:schemeClr val="tx2"/>
          </a:solidFill>
          <a:latin typeface="Trebuchet MS" pitchFamily="34" charset="0"/>
        </a:defRPr>
      </a:lvl4pPr>
      <a:lvl5pPr algn="ctr" rtl="0" eaLnBrk="1" fontAlgn="base" hangingPunct="1">
        <a:spcBef>
          <a:spcPct val="0"/>
        </a:spcBef>
        <a:spcAft>
          <a:spcPct val="0"/>
        </a:spcAft>
        <a:defRPr sz="4000">
          <a:solidFill>
            <a:schemeClr val="tx2"/>
          </a:solidFill>
          <a:latin typeface="Trebuchet MS" pitchFamily="34" charset="0"/>
        </a:defRPr>
      </a:lvl5pPr>
      <a:lvl6pPr marL="457200" algn="ctr" rtl="0" eaLnBrk="1" fontAlgn="base" hangingPunct="1">
        <a:spcBef>
          <a:spcPct val="0"/>
        </a:spcBef>
        <a:spcAft>
          <a:spcPct val="0"/>
        </a:spcAft>
        <a:defRPr sz="4000">
          <a:solidFill>
            <a:schemeClr val="tx2"/>
          </a:solidFill>
          <a:latin typeface="Trebuchet MS" pitchFamily="34" charset="0"/>
        </a:defRPr>
      </a:lvl6pPr>
      <a:lvl7pPr marL="914400" algn="ctr" rtl="0" eaLnBrk="1" fontAlgn="base" hangingPunct="1">
        <a:spcBef>
          <a:spcPct val="0"/>
        </a:spcBef>
        <a:spcAft>
          <a:spcPct val="0"/>
        </a:spcAft>
        <a:defRPr sz="4000">
          <a:solidFill>
            <a:schemeClr val="tx2"/>
          </a:solidFill>
          <a:latin typeface="Trebuchet MS" pitchFamily="34" charset="0"/>
        </a:defRPr>
      </a:lvl7pPr>
      <a:lvl8pPr marL="1371600" algn="ctr" rtl="0" eaLnBrk="1" fontAlgn="base" hangingPunct="1">
        <a:spcBef>
          <a:spcPct val="0"/>
        </a:spcBef>
        <a:spcAft>
          <a:spcPct val="0"/>
        </a:spcAft>
        <a:defRPr sz="4000">
          <a:solidFill>
            <a:schemeClr val="tx2"/>
          </a:solidFill>
          <a:latin typeface="Trebuchet MS" pitchFamily="34" charset="0"/>
        </a:defRPr>
      </a:lvl8pPr>
      <a:lvl9pPr marL="1828800" algn="ctr" rtl="0" eaLnBrk="1" fontAlgn="base" hangingPunct="1">
        <a:spcBef>
          <a:spcPct val="0"/>
        </a:spcBef>
        <a:spcAft>
          <a:spcPct val="0"/>
        </a:spcAft>
        <a:defRPr sz="4000">
          <a:solidFill>
            <a:schemeClr val="tx2"/>
          </a:solidFill>
          <a:latin typeface="Trebuchet MS" pitchFamily="34" charset="0"/>
        </a:defRPr>
      </a:lvl9pPr>
    </p:titleStyle>
    <p:bodyStyle>
      <a:lvl1pPr marL="342900" indent="-342900" algn="l" rtl="0" eaLnBrk="1" fontAlgn="base" hangingPunct="1">
        <a:spcBef>
          <a:spcPct val="20000"/>
        </a:spcBef>
        <a:spcAft>
          <a:spcPct val="0"/>
        </a:spcAft>
        <a:buChar char="•"/>
        <a:defRPr sz="3200">
          <a:solidFill>
            <a:schemeClr val="tx2"/>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2"/>
          </a:solidFill>
          <a:latin typeface="+mn-lt"/>
        </a:defRPr>
      </a:lvl2pPr>
      <a:lvl3pPr marL="1143000" indent="-228600" algn="l" rtl="0" eaLnBrk="1" fontAlgn="base" hangingPunct="1">
        <a:spcBef>
          <a:spcPct val="20000"/>
        </a:spcBef>
        <a:spcAft>
          <a:spcPct val="0"/>
        </a:spcAft>
        <a:buChar char="•"/>
        <a:defRPr sz="2400">
          <a:solidFill>
            <a:schemeClr val="tx2"/>
          </a:solidFill>
          <a:latin typeface="+mn-lt"/>
        </a:defRPr>
      </a:lvl3pPr>
      <a:lvl4pPr marL="1600200" indent="-228600" algn="l" rtl="0" eaLnBrk="1" fontAlgn="base" hangingPunct="1">
        <a:spcBef>
          <a:spcPct val="20000"/>
        </a:spcBef>
        <a:spcAft>
          <a:spcPct val="0"/>
        </a:spcAft>
        <a:buChar char="–"/>
        <a:defRPr sz="2000">
          <a:solidFill>
            <a:schemeClr val="tx2"/>
          </a:solidFill>
          <a:latin typeface="+mn-lt"/>
        </a:defRPr>
      </a:lvl4pPr>
      <a:lvl5pPr marL="2057400" indent="-228600" algn="l" rtl="0" eaLnBrk="1" fontAlgn="base" hangingPunct="1">
        <a:spcBef>
          <a:spcPct val="20000"/>
        </a:spcBef>
        <a:spcAft>
          <a:spcPct val="0"/>
        </a:spcAft>
        <a:buChar char="»"/>
        <a:defRPr sz="2000">
          <a:solidFill>
            <a:schemeClr val="tx2"/>
          </a:solidFill>
          <a:latin typeface="+mn-lt"/>
        </a:defRPr>
      </a:lvl5pPr>
      <a:lvl6pPr marL="2514600" indent="-228600" algn="l" rtl="0" eaLnBrk="1" fontAlgn="base" hangingPunct="1">
        <a:spcBef>
          <a:spcPct val="20000"/>
        </a:spcBef>
        <a:spcAft>
          <a:spcPct val="0"/>
        </a:spcAft>
        <a:buChar char="»"/>
        <a:defRPr sz="2000">
          <a:solidFill>
            <a:schemeClr val="tx2"/>
          </a:solidFill>
          <a:latin typeface="+mn-lt"/>
        </a:defRPr>
      </a:lvl6pPr>
      <a:lvl7pPr marL="2971800" indent="-228600" algn="l" rtl="0" eaLnBrk="1" fontAlgn="base" hangingPunct="1">
        <a:spcBef>
          <a:spcPct val="20000"/>
        </a:spcBef>
        <a:spcAft>
          <a:spcPct val="0"/>
        </a:spcAft>
        <a:buChar char="»"/>
        <a:defRPr sz="2000">
          <a:solidFill>
            <a:schemeClr val="tx2"/>
          </a:solidFill>
          <a:latin typeface="+mn-lt"/>
        </a:defRPr>
      </a:lvl7pPr>
      <a:lvl8pPr marL="3429000" indent="-228600" algn="l" rtl="0" eaLnBrk="1" fontAlgn="base" hangingPunct="1">
        <a:spcBef>
          <a:spcPct val="20000"/>
        </a:spcBef>
        <a:spcAft>
          <a:spcPct val="0"/>
        </a:spcAft>
        <a:buChar char="»"/>
        <a:defRPr sz="2000">
          <a:solidFill>
            <a:schemeClr val="tx2"/>
          </a:solidFill>
          <a:latin typeface="+mn-lt"/>
        </a:defRPr>
      </a:lvl8pPr>
      <a:lvl9pPr marL="3886200" indent="-228600" algn="l" rtl="0" eaLnBrk="1" fontAlgn="base" hangingPunct="1">
        <a:spcBef>
          <a:spcPct val="20000"/>
        </a:spcBef>
        <a:spcAft>
          <a:spcPct val="0"/>
        </a:spcAft>
        <a:buChar char="»"/>
        <a:defRPr sz="2000">
          <a:solidFill>
            <a:schemeClr val="tx2"/>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Τίτλος"/>
          <p:cNvSpPr>
            <a:spLocks noGrp="1"/>
          </p:cNvSpPr>
          <p:nvPr>
            <p:ph type="ctrTitle"/>
          </p:nvPr>
        </p:nvSpPr>
        <p:spPr>
          <a:xfrm>
            <a:off x="251520" y="1916832"/>
            <a:ext cx="8712968" cy="1470025"/>
          </a:xfrm>
        </p:spPr>
        <p:txBody>
          <a:bodyPr/>
          <a:lstStyle/>
          <a:p>
            <a:r>
              <a:rPr lang="el-GR" dirty="0" smtClean="0">
                <a:solidFill>
                  <a:schemeClr val="accent5">
                    <a:lumMod val="25000"/>
                  </a:schemeClr>
                </a:solidFill>
                <a:latin typeface="Comic Sans MS" pitchFamily="66" charset="0"/>
              </a:rPr>
              <a:t>Ισορροπία υγρών </a:t>
            </a:r>
            <a:br>
              <a:rPr lang="el-GR" dirty="0" smtClean="0">
                <a:solidFill>
                  <a:schemeClr val="accent5">
                    <a:lumMod val="25000"/>
                  </a:schemeClr>
                </a:solidFill>
                <a:latin typeface="Comic Sans MS" pitchFamily="66" charset="0"/>
              </a:rPr>
            </a:br>
            <a:r>
              <a:rPr lang="el-GR" dirty="0" smtClean="0">
                <a:solidFill>
                  <a:schemeClr val="accent5">
                    <a:lumMod val="25000"/>
                  </a:schemeClr>
                </a:solidFill>
                <a:latin typeface="Comic Sans MS" pitchFamily="66" charset="0"/>
              </a:rPr>
              <a:t>και</a:t>
            </a:r>
            <a:br>
              <a:rPr lang="el-GR" dirty="0" smtClean="0">
                <a:solidFill>
                  <a:schemeClr val="accent5">
                    <a:lumMod val="25000"/>
                  </a:schemeClr>
                </a:solidFill>
                <a:latin typeface="Comic Sans MS" pitchFamily="66" charset="0"/>
              </a:rPr>
            </a:br>
            <a:r>
              <a:rPr lang="el-GR" dirty="0" smtClean="0">
                <a:solidFill>
                  <a:schemeClr val="accent5">
                    <a:lumMod val="25000"/>
                  </a:schemeClr>
                </a:solidFill>
                <a:latin typeface="Comic Sans MS" pitchFamily="66" charset="0"/>
              </a:rPr>
              <a:t>Συστάσεις </a:t>
            </a:r>
            <a:r>
              <a:rPr lang="en-US" dirty="0" smtClean="0">
                <a:solidFill>
                  <a:schemeClr val="accent5">
                    <a:lumMod val="25000"/>
                  </a:schemeClr>
                </a:solidFill>
                <a:latin typeface="Comic Sans MS" pitchFamily="66" charset="0"/>
              </a:rPr>
              <a:t>CSN</a:t>
            </a:r>
            <a:r>
              <a:rPr lang="el-GR" dirty="0" smtClean="0">
                <a:solidFill>
                  <a:schemeClr val="accent5">
                    <a:lumMod val="25000"/>
                  </a:schemeClr>
                </a:solidFill>
                <a:latin typeface="Comic Sans MS" pitchFamily="66" charset="0"/>
              </a:rPr>
              <a:t> για την επάρκεια  της κάθαρσης στην Περιτοναϊκή </a:t>
            </a:r>
            <a:endParaRPr lang="el-GR" dirty="0">
              <a:solidFill>
                <a:schemeClr val="accent5">
                  <a:lumMod val="25000"/>
                </a:schemeClr>
              </a:solidFill>
              <a:latin typeface="Comic Sans MS" pitchFamily="66" charset="0"/>
            </a:endParaRPr>
          </a:p>
        </p:txBody>
      </p:sp>
      <p:sp>
        <p:nvSpPr>
          <p:cNvPr id="3" name="2 - Υπότιτλος"/>
          <p:cNvSpPr>
            <a:spLocks noGrp="1"/>
          </p:cNvSpPr>
          <p:nvPr>
            <p:ph type="subTitle" idx="1"/>
          </p:nvPr>
        </p:nvSpPr>
        <p:spPr>
          <a:xfrm>
            <a:off x="1331640" y="4869160"/>
            <a:ext cx="6400800" cy="1752600"/>
          </a:xfrm>
        </p:spPr>
        <p:txBody>
          <a:bodyPr/>
          <a:lstStyle/>
          <a:p>
            <a:r>
              <a:rPr lang="el-GR" dirty="0" smtClean="0">
                <a:solidFill>
                  <a:schemeClr val="accent5">
                    <a:lumMod val="25000"/>
                  </a:schemeClr>
                </a:solidFill>
                <a:latin typeface="Comic Sans MS" pitchFamily="66" charset="0"/>
              </a:rPr>
              <a:t>Γ. </a:t>
            </a:r>
            <a:r>
              <a:rPr lang="el-GR" dirty="0" err="1" smtClean="0">
                <a:solidFill>
                  <a:schemeClr val="accent5">
                    <a:lumMod val="25000"/>
                  </a:schemeClr>
                </a:solidFill>
                <a:latin typeface="Comic Sans MS" pitchFamily="66" charset="0"/>
              </a:rPr>
              <a:t>Τσιρπανλής</a:t>
            </a:r>
            <a:endParaRPr lang="el-GR" dirty="0" smtClean="0">
              <a:solidFill>
                <a:schemeClr val="accent5">
                  <a:lumMod val="25000"/>
                </a:schemeClr>
              </a:solidFill>
              <a:latin typeface="Comic Sans MS" pitchFamily="66" charset="0"/>
            </a:endParaRPr>
          </a:p>
          <a:p>
            <a:r>
              <a:rPr lang="el-GR" dirty="0" smtClean="0">
                <a:solidFill>
                  <a:schemeClr val="accent5">
                    <a:lumMod val="25000"/>
                  </a:schemeClr>
                </a:solidFill>
                <a:latin typeface="Comic Sans MS" pitchFamily="66" charset="0"/>
              </a:rPr>
              <a:t>Γ.Ν.Α. «Γ. Γεννηματάς»</a:t>
            </a:r>
            <a:endParaRPr lang="el-GR" dirty="0">
              <a:solidFill>
                <a:schemeClr val="accent5">
                  <a:lumMod val="25000"/>
                </a:schemeClr>
              </a:solidFill>
              <a:latin typeface="Comic Sans MS" pitchFamily="66"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8" y="322631"/>
            <a:ext cx="7848872" cy="3508653"/>
          </a:xfrm>
          <a:prstGeom prst="rect">
            <a:avLst/>
          </a:prstGeom>
          <a:noFill/>
        </p:spPr>
        <p:txBody>
          <a:bodyPr wrap="square" rtlCol="0">
            <a:spAutoFit/>
          </a:bodyPr>
          <a:lstStyle/>
          <a:p>
            <a:pPr algn="ctr"/>
            <a:r>
              <a:rPr lang="el-GR" sz="2400" dirty="0">
                <a:solidFill>
                  <a:schemeClr val="accent5">
                    <a:lumMod val="25000"/>
                  </a:schemeClr>
                </a:solidFill>
                <a:latin typeface="Comic Sans MS" pitchFamily="66" charset="0"/>
              </a:rPr>
              <a:t>Οι ασθενείς σε Π.Κ. έχουν θετικό ισοζύγιο </a:t>
            </a:r>
            <a:r>
              <a:rPr lang="el-GR" dirty="0" smtClean="0">
                <a:solidFill>
                  <a:schemeClr val="accent5">
                    <a:lumMod val="25000"/>
                  </a:schemeClr>
                </a:solidFill>
                <a:latin typeface="Comic Sans MS" pitchFamily="66" charset="0"/>
              </a:rPr>
              <a:t>υγρών</a:t>
            </a:r>
          </a:p>
          <a:p>
            <a:pPr marL="285750" indent="-285750">
              <a:buFont typeface="Arial" pitchFamily="34" charset="0"/>
              <a:buChar char="•"/>
            </a:pPr>
            <a:endParaRPr lang="el-GR" dirty="0">
              <a:solidFill>
                <a:schemeClr val="accent5">
                  <a:lumMod val="25000"/>
                </a:schemeClr>
              </a:solidFill>
              <a:latin typeface="Comic Sans MS" pitchFamily="66" charset="0"/>
            </a:endParaRPr>
          </a:p>
          <a:p>
            <a:pPr marL="285750" indent="-285750">
              <a:buFont typeface="Arial" pitchFamily="34" charset="0"/>
              <a:buChar char="•"/>
            </a:pPr>
            <a:r>
              <a:rPr lang="el-GR" sz="2000" dirty="0" smtClean="0">
                <a:solidFill>
                  <a:schemeClr val="accent5">
                    <a:lumMod val="25000"/>
                  </a:schemeClr>
                </a:solidFill>
                <a:latin typeface="Comic Sans MS" pitchFamily="66" charset="0"/>
              </a:rPr>
              <a:t>Η </a:t>
            </a:r>
            <a:r>
              <a:rPr lang="el-GR" sz="2000" dirty="0" smtClean="0">
                <a:solidFill>
                  <a:srgbClr val="FF0000"/>
                </a:solidFill>
                <a:latin typeface="Comic Sans MS" pitchFamily="66" charset="0"/>
              </a:rPr>
              <a:t>υπερφόρτωση με υγρά </a:t>
            </a:r>
            <a:r>
              <a:rPr lang="el-GR" sz="2000" dirty="0" smtClean="0">
                <a:solidFill>
                  <a:schemeClr val="accent5">
                    <a:lumMod val="25000"/>
                  </a:schemeClr>
                </a:solidFill>
                <a:latin typeface="Comic Sans MS" pitchFamily="66" charset="0"/>
              </a:rPr>
              <a:t>φαίνεται πως είναι </a:t>
            </a:r>
            <a:r>
              <a:rPr lang="el-GR" sz="2000" dirty="0" smtClean="0">
                <a:solidFill>
                  <a:srgbClr val="FF0000"/>
                </a:solidFill>
                <a:latin typeface="Comic Sans MS" pitchFamily="66" charset="0"/>
              </a:rPr>
              <a:t>χρόνια</a:t>
            </a:r>
            <a:r>
              <a:rPr lang="el-GR" sz="2000" dirty="0" smtClean="0">
                <a:solidFill>
                  <a:schemeClr val="accent5">
                    <a:lumMod val="25000"/>
                  </a:schemeClr>
                </a:solidFill>
                <a:latin typeface="Comic Sans MS" pitchFamily="66" charset="0"/>
              </a:rPr>
              <a:t> γιατί επηρεάζει την αρτηριακή πίεση</a:t>
            </a:r>
          </a:p>
          <a:p>
            <a:pPr marL="285750" indent="-285750">
              <a:buFont typeface="Arial" pitchFamily="34" charset="0"/>
              <a:buChar char="•"/>
            </a:pPr>
            <a:r>
              <a:rPr lang="el-GR" sz="2000" dirty="0" smtClean="0">
                <a:solidFill>
                  <a:schemeClr val="accent5">
                    <a:lumMod val="25000"/>
                  </a:schemeClr>
                </a:solidFill>
                <a:latin typeface="Comic Sans MS" pitchFamily="66" charset="0"/>
              </a:rPr>
              <a:t>Μελέτες σε ασθενείς υπό </a:t>
            </a:r>
            <a:r>
              <a:rPr lang="en-US" sz="2000" dirty="0" smtClean="0">
                <a:solidFill>
                  <a:schemeClr val="accent5">
                    <a:lumMod val="25000"/>
                  </a:schemeClr>
                </a:solidFill>
                <a:latin typeface="Comic Sans MS" pitchFamily="66" charset="0"/>
              </a:rPr>
              <a:t>HD </a:t>
            </a:r>
            <a:r>
              <a:rPr lang="el-GR" sz="2000" dirty="0" smtClean="0">
                <a:solidFill>
                  <a:schemeClr val="accent5">
                    <a:lumMod val="25000"/>
                  </a:schemeClr>
                </a:solidFill>
                <a:latin typeface="Comic Sans MS" pitchFamily="66" charset="0"/>
              </a:rPr>
              <a:t>έδειξαν ότι μια προσωρινή αύξηση του όγκου υγρών δεν επηρεάζει την αρτηριακή πίεση. Αντίθετα, η χρόνια εγκατάσταση της φαίνεται ότι </a:t>
            </a:r>
            <a:r>
              <a:rPr lang="el-GR" sz="2000" dirty="0" smtClean="0">
                <a:solidFill>
                  <a:srgbClr val="FF0000"/>
                </a:solidFill>
                <a:latin typeface="Comic Sans MS" pitchFamily="66" charset="0"/>
              </a:rPr>
              <a:t>επιφέρει και περιφερειακή αγγειακή σύσπαση</a:t>
            </a:r>
            <a:r>
              <a:rPr lang="el-GR" sz="2000" dirty="0" smtClean="0">
                <a:solidFill>
                  <a:schemeClr val="accent5">
                    <a:lumMod val="25000"/>
                  </a:schemeClr>
                </a:solidFill>
                <a:latin typeface="Comic Sans MS" pitchFamily="66" charset="0"/>
              </a:rPr>
              <a:t> που είναι </a:t>
            </a:r>
            <a:r>
              <a:rPr lang="el-GR" sz="2000" dirty="0" smtClean="0">
                <a:solidFill>
                  <a:srgbClr val="FF0000"/>
                </a:solidFill>
                <a:latin typeface="Comic Sans MS" pitchFamily="66" charset="0"/>
              </a:rPr>
              <a:t>καθοριστική για την υπέρταση</a:t>
            </a:r>
          </a:p>
          <a:p>
            <a:pPr marL="285750" indent="-285750">
              <a:buFont typeface="Arial" pitchFamily="34" charset="0"/>
              <a:buChar char="•"/>
            </a:pPr>
            <a:r>
              <a:rPr lang="el-GR" sz="2000" dirty="0" smtClean="0">
                <a:solidFill>
                  <a:schemeClr val="accent5">
                    <a:lumMod val="25000"/>
                  </a:schemeClr>
                </a:solidFill>
                <a:latin typeface="Comic Sans MS" pitchFamily="66" charset="0"/>
              </a:rPr>
              <a:t>Τέλος, και η </a:t>
            </a:r>
            <a:r>
              <a:rPr lang="el-GR" sz="2000" dirty="0" smtClean="0">
                <a:solidFill>
                  <a:srgbClr val="FF0000"/>
                </a:solidFill>
                <a:latin typeface="Comic Sans MS" pitchFamily="66" charset="0"/>
              </a:rPr>
              <a:t>υπερτροφία της αριστεράς </a:t>
            </a:r>
            <a:r>
              <a:rPr lang="el-GR" sz="2000" dirty="0" smtClean="0">
                <a:solidFill>
                  <a:schemeClr val="accent5">
                    <a:lumMod val="25000"/>
                  </a:schemeClr>
                </a:solidFill>
                <a:latin typeface="Comic Sans MS" pitchFamily="66" charset="0"/>
              </a:rPr>
              <a:t>κοιλίας καθώς και η </a:t>
            </a:r>
            <a:r>
              <a:rPr lang="el-GR" sz="2000" dirty="0" smtClean="0">
                <a:solidFill>
                  <a:srgbClr val="FF0000"/>
                </a:solidFill>
                <a:latin typeface="Comic Sans MS" pitchFamily="66" charset="0"/>
              </a:rPr>
              <a:t>χρήση αντι-υπερτασικών </a:t>
            </a:r>
            <a:r>
              <a:rPr lang="el-GR" sz="2000" dirty="0" smtClean="0">
                <a:solidFill>
                  <a:schemeClr val="accent5">
                    <a:lumMod val="25000"/>
                  </a:schemeClr>
                </a:solidFill>
                <a:latin typeface="Comic Sans MS" pitchFamily="66" charset="0"/>
              </a:rPr>
              <a:t>φαίνεται να είναι εντονότερη σε ασθενείς υπό Π.Κ. συγκριτικά με αυτούς υπό </a:t>
            </a:r>
            <a:r>
              <a:rPr lang="en-US" sz="2000" dirty="0" smtClean="0">
                <a:solidFill>
                  <a:schemeClr val="accent5">
                    <a:lumMod val="25000"/>
                  </a:schemeClr>
                </a:solidFill>
                <a:latin typeface="Comic Sans MS" pitchFamily="66" charset="0"/>
              </a:rPr>
              <a:t>HD</a:t>
            </a:r>
            <a:endParaRPr lang="el-GR" sz="2000" dirty="0">
              <a:solidFill>
                <a:schemeClr val="accent5">
                  <a:lumMod val="25000"/>
                </a:schemeClr>
              </a:solidFill>
              <a:latin typeface="Comic Sans MS" pitchFamily="66"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189275" y="3883182"/>
            <a:ext cx="5547134" cy="2663577"/>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3696525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050"/>
                                        </p:tgtEl>
                                        <p:attrNameLst>
                                          <p:attrName>style.visibility</p:attrName>
                                        </p:attrNameLst>
                                      </p:cBhvr>
                                      <p:to>
                                        <p:strVal val="visible"/>
                                      </p:to>
                                    </p:set>
                                    <p:anim calcmode="lin" valueType="num">
                                      <p:cBhvr additive="base">
                                        <p:cTn id="25" dur="500" fill="hold"/>
                                        <p:tgtEl>
                                          <p:spTgt spid="2050"/>
                                        </p:tgtEl>
                                        <p:attrNameLst>
                                          <p:attrName>ppt_x</p:attrName>
                                        </p:attrNameLst>
                                      </p:cBhvr>
                                      <p:tavLst>
                                        <p:tav tm="0">
                                          <p:val>
                                            <p:strVal val="#ppt_x"/>
                                          </p:val>
                                        </p:tav>
                                        <p:tav tm="100000">
                                          <p:val>
                                            <p:strVal val="#ppt_x"/>
                                          </p:val>
                                        </p:tav>
                                      </p:tavLst>
                                    </p:anim>
                                    <p:anim calcmode="lin" valueType="num">
                                      <p:cBhvr additive="base">
                                        <p:cTn id="26"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908720"/>
            <a:ext cx="7920880" cy="4308872"/>
          </a:xfrm>
          <a:prstGeom prst="rect">
            <a:avLst/>
          </a:prstGeom>
          <a:noFill/>
        </p:spPr>
        <p:txBody>
          <a:bodyPr wrap="square" rtlCol="0">
            <a:spAutoFit/>
          </a:bodyPr>
          <a:lstStyle/>
          <a:p>
            <a:pPr algn="ctr"/>
            <a:r>
              <a:rPr lang="en-US" sz="2400" dirty="0" smtClean="0">
                <a:solidFill>
                  <a:schemeClr val="accent5">
                    <a:lumMod val="25000"/>
                  </a:schemeClr>
                </a:solidFill>
                <a:latin typeface="Comic Sans MS" pitchFamily="66" charset="0"/>
              </a:rPr>
              <a:t>3. </a:t>
            </a:r>
            <a:r>
              <a:rPr lang="el-GR" sz="2400" dirty="0" smtClean="0">
                <a:solidFill>
                  <a:srgbClr val="FF0000"/>
                </a:solidFill>
                <a:latin typeface="Comic Sans MS" pitchFamily="66" charset="0"/>
              </a:rPr>
              <a:t>Η </a:t>
            </a:r>
            <a:r>
              <a:rPr lang="el-GR" sz="2400" dirty="0" smtClean="0">
                <a:solidFill>
                  <a:srgbClr val="FF0000"/>
                </a:solidFill>
                <a:latin typeface="Comic Sans MS" pitchFamily="66" charset="0"/>
              </a:rPr>
              <a:t>ποσότητα των υγρών </a:t>
            </a:r>
            <a:r>
              <a:rPr lang="el-GR" sz="2400" dirty="0" smtClean="0">
                <a:solidFill>
                  <a:schemeClr val="accent5">
                    <a:lumMod val="25000"/>
                  </a:schemeClr>
                </a:solidFill>
                <a:latin typeface="Comic Sans MS" pitchFamily="66" charset="0"/>
              </a:rPr>
              <a:t>που αποβάλονται – ως υπερδιήθημα περιτοναϊκής, ως ούρα ή και με τους δυο τρόπους – είναι </a:t>
            </a:r>
            <a:r>
              <a:rPr lang="el-GR" sz="2400" dirty="0" smtClean="0">
                <a:solidFill>
                  <a:srgbClr val="FF0000"/>
                </a:solidFill>
                <a:latin typeface="Comic Sans MS" pitchFamily="66" charset="0"/>
              </a:rPr>
              <a:t>προγνωστική του σχετικού κινδύνου θανάτου</a:t>
            </a:r>
          </a:p>
          <a:p>
            <a:endParaRPr lang="el-GR" dirty="0" smtClean="0">
              <a:solidFill>
                <a:schemeClr val="accent5">
                  <a:lumMod val="25000"/>
                </a:schemeClr>
              </a:solidFill>
              <a:latin typeface="Comic Sans MS" pitchFamily="66" charset="0"/>
            </a:endParaRPr>
          </a:p>
          <a:p>
            <a:pPr marL="285750" indent="-285750">
              <a:buFont typeface="Arial" pitchFamily="34" charset="0"/>
              <a:buChar char="•"/>
            </a:pPr>
            <a:r>
              <a:rPr lang="el-GR" sz="2000" dirty="0" smtClean="0">
                <a:solidFill>
                  <a:schemeClr val="accent5">
                    <a:lumMod val="25000"/>
                  </a:schemeClr>
                </a:solidFill>
                <a:latin typeface="Comic Sans MS" pitchFamily="66" charset="0"/>
              </a:rPr>
              <a:t>Το παραπάνω ήταν εύρημα της </a:t>
            </a:r>
            <a:r>
              <a:rPr lang="en-US" sz="2000" dirty="0" smtClean="0">
                <a:solidFill>
                  <a:schemeClr val="accent5">
                    <a:lumMod val="25000"/>
                  </a:schemeClr>
                </a:solidFill>
                <a:latin typeface="Comic Sans MS" pitchFamily="66" charset="0"/>
              </a:rPr>
              <a:t>EAPOS study </a:t>
            </a:r>
            <a:r>
              <a:rPr lang="el-GR" sz="2000" dirty="0" smtClean="0">
                <a:solidFill>
                  <a:schemeClr val="accent5">
                    <a:lumMod val="25000"/>
                  </a:schemeClr>
                </a:solidFill>
                <a:latin typeface="Comic Sans MS" pitchFamily="66" charset="0"/>
              </a:rPr>
              <a:t>που περιέλαβε ανουρικούς ασθενείς υπό ΑΡ</a:t>
            </a:r>
            <a:r>
              <a:rPr lang="en-US" sz="2000" dirty="0" smtClean="0">
                <a:solidFill>
                  <a:schemeClr val="accent5">
                    <a:lumMod val="25000"/>
                  </a:schemeClr>
                </a:solidFill>
                <a:latin typeface="Comic Sans MS" pitchFamily="66" charset="0"/>
              </a:rPr>
              <a:t>D. </a:t>
            </a:r>
            <a:r>
              <a:rPr lang="el-GR" sz="2000" dirty="0" smtClean="0">
                <a:solidFill>
                  <a:schemeClr val="accent5">
                    <a:lumMod val="25000"/>
                  </a:schemeClr>
                </a:solidFill>
                <a:latin typeface="Comic Sans MS" pitchFamily="66" charset="0"/>
              </a:rPr>
              <a:t>Οσοι απ αυτούς είχαν υπερδιήθημα &lt; 750</a:t>
            </a:r>
            <a:r>
              <a:rPr lang="en-US" sz="2000" dirty="0" smtClean="0">
                <a:solidFill>
                  <a:schemeClr val="accent5">
                    <a:lumMod val="25000"/>
                  </a:schemeClr>
                </a:solidFill>
                <a:latin typeface="Comic Sans MS" pitchFamily="66" charset="0"/>
              </a:rPr>
              <a:t> ml/</a:t>
            </a:r>
            <a:r>
              <a:rPr lang="el-GR" sz="2000" dirty="0" smtClean="0">
                <a:solidFill>
                  <a:schemeClr val="accent5">
                    <a:lumMod val="25000"/>
                  </a:schemeClr>
                </a:solidFill>
                <a:latin typeface="Comic Sans MS" pitchFamily="66" charset="0"/>
              </a:rPr>
              <a:t>ημέρα, δεν μπόρεσαν να το αυξήσουν, παρά τις προσπάθειες που έγιναν και παρουσίασαν σημαντικά μεγαλύτερη θνητότητα στα δυο χρόνια</a:t>
            </a:r>
          </a:p>
          <a:p>
            <a:pPr marL="285750" indent="-285750">
              <a:buFont typeface="Arial" pitchFamily="34" charset="0"/>
              <a:buChar char="•"/>
            </a:pPr>
            <a:r>
              <a:rPr lang="el-GR" sz="2000" dirty="0" smtClean="0">
                <a:solidFill>
                  <a:schemeClr val="accent5">
                    <a:lumMod val="25000"/>
                  </a:schemeClr>
                </a:solidFill>
                <a:latin typeface="Comic Sans MS" pitchFamily="66" charset="0"/>
              </a:rPr>
              <a:t> η μελέτη δεν ήταν τυχαιοποιημένη, μπορεί </a:t>
            </a:r>
            <a:r>
              <a:rPr lang="el-GR" sz="2000" dirty="0">
                <a:solidFill>
                  <a:schemeClr val="accent5">
                    <a:lumMod val="25000"/>
                  </a:schemeClr>
                </a:solidFill>
                <a:latin typeface="Comic Sans MS" pitchFamily="66" charset="0"/>
              </a:rPr>
              <a:t>π.χ. Οι ασθενείς να έπιναν λιγότερο, να ήταν λιγότερο «υγιείς» ή να μη μπορούσαν να αφυδατωθούν λόγω υπότασης από καρδιακή ανεπάρκεια...</a:t>
            </a:r>
            <a:r>
              <a:rPr lang="el-GR" sz="2000" dirty="0" smtClean="0">
                <a:solidFill>
                  <a:schemeClr val="accent5">
                    <a:lumMod val="25000"/>
                  </a:schemeClr>
                </a:solidFill>
                <a:latin typeface="Comic Sans MS" pitchFamily="66" charset="0"/>
              </a:rPr>
              <a:t> </a:t>
            </a:r>
            <a:endParaRPr lang="el-GR" sz="2000"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31806792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15616" y="764704"/>
            <a:ext cx="7848872" cy="2646878"/>
          </a:xfrm>
          <a:prstGeom prst="rect">
            <a:avLst/>
          </a:prstGeom>
          <a:noFill/>
        </p:spPr>
        <p:txBody>
          <a:bodyPr wrap="square" rtlCol="0">
            <a:spAutoFit/>
          </a:bodyPr>
          <a:lstStyle/>
          <a:p>
            <a:r>
              <a:rPr lang="el-GR" sz="2400" dirty="0" smtClean="0">
                <a:solidFill>
                  <a:srgbClr val="FF0000"/>
                </a:solidFill>
                <a:latin typeface="Comic Sans MS" pitchFamily="66" charset="0"/>
              </a:rPr>
              <a:t>Αυξάνοντας το υπερδιήθημα, βελτιώνεται η πρόγνωση στους ασθενείς υπό Π.Κ.?</a:t>
            </a:r>
          </a:p>
          <a:p>
            <a:endParaRPr lang="el-GR" dirty="0">
              <a:solidFill>
                <a:schemeClr val="accent5">
                  <a:lumMod val="25000"/>
                </a:schemeClr>
              </a:solidFill>
              <a:latin typeface="Comic Sans MS" pitchFamily="66" charset="0"/>
            </a:endParaRPr>
          </a:p>
          <a:p>
            <a:pPr marL="285750" indent="-285750">
              <a:buFont typeface="Arial" pitchFamily="34" charset="0"/>
              <a:buChar char="•"/>
            </a:pPr>
            <a:r>
              <a:rPr lang="el-GR" sz="2000" dirty="0" smtClean="0">
                <a:solidFill>
                  <a:schemeClr val="accent5">
                    <a:lumMod val="25000"/>
                  </a:schemeClr>
                </a:solidFill>
                <a:latin typeface="Comic Sans MS" pitchFamily="66" charset="0"/>
              </a:rPr>
              <a:t>Για τους νέους ασθενείς που εντάσσονται σε Π.Κ. πρέπει να γίνεται </a:t>
            </a:r>
            <a:r>
              <a:rPr lang="el-GR" sz="2000" dirty="0" smtClean="0">
                <a:solidFill>
                  <a:srgbClr val="FF0000"/>
                </a:solidFill>
                <a:latin typeface="Comic Sans MS" pitchFamily="66" charset="0"/>
              </a:rPr>
              <a:t>κάθε προσπάθεια ώστε </a:t>
            </a:r>
            <a:r>
              <a:rPr lang="el-GR" sz="2000" dirty="0" smtClean="0">
                <a:solidFill>
                  <a:schemeClr val="accent5">
                    <a:lumMod val="25000"/>
                  </a:schemeClr>
                </a:solidFill>
                <a:latin typeface="Comic Sans MS" pitchFamily="66" charset="0"/>
              </a:rPr>
              <a:t>να </a:t>
            </a:r>
            <a:r>
              <a:rPr lang="el-GR" sz="2000" dirty="0" smtClean="0">
                <a:solidFill>
                  <a:srgbClr val="FF0000"/>
                </a:solidFill>
                <a:latin typeface="Comic Sans MS" pitchFamily="66" charset="0"/>
              </a:rPr>
              <a:t>μην έχουν θετικό ισοζύγιο υγρών</a:t>
            </a:r>
            <a:r>
              <a:rPr lang="el-GR" sz="2000" dirty="0" smtClean="0">
                <a:solidFill>
                  <a:schemeClr val="accent5">
                    <a:lumMod val="25000"/>
                  </a:schemeClr>
                </a:solidFill>
                <a:latin typeface="Comic Sans MS" pitchFamily="66" charset="0"/>
              </a:rPr>
              <a:t>, </a:t>
            </a:r>
            <a:r>
              <a:rPr lang="el-GR" sz="2000" dirty="0" smtClean="0">
                <a:solidFill>
                  <a:srgbClr val="FF0000"/>
                </a:solidFill>
                <a:latin typeface="Comic Sans MS" pitchFamily="66" charset="0"/>
              </a:rPr>
              <a:t>να μην εμφανίζουν </a:t>
            </a:r>
            <a:r>
              <a:rPr lang="el-GR" sz="2000" dirty="0" smtClean="0">
                <a:solidFill>
                  <a:schemeClr val="accent5">
                    <a:lumMod val="25000"/>
                  </a:schemeClr>
                </a:solidFill>
                <a:latin typeface="Comic Sans MS" pitchFamily="66" charset="0"/>
              </a:rPr>
              <a:t>ή επιδεινώνουν την </a:t>
            </a:r>
            <a:r>
              <a:rPr lang="el-GR" sz="2000" dirty="0" smtClean="0">
                <a:solidFill>
                  <a:srgbClr val="FF0000"/>
                </a:solidFill>
                <a:latin typeface="Comic Sans MS" pitchFamily="66" charset="0"/>
              </a:rPr>
              <a:t>υπερτροφία της αριστεράς κοιλίας </a:t>
            </a:r>
            <a:r>
              <a:rPr lang="el-GR" sz="2000" dirty="0" smtClean="0">
                <a:solidFill>
                  <a:schemeClr val="accent5">
                    <a:lumMod val="25000"/>
                  </a:schemeClr>
                </a:solidFill>
                <a:latin typeface="Comic Sans MS" pitchFamily="66" charset="0"/>
              </a:rPr>
              <a:t>και </a:t>
            </a:r>
            <a:r>
              <a:rPr lang="el-GR" sz="2000" dirty="0" smtClean="0">
                <a:solidFill>
                  <a:srgbClr val="FF0000"/>
                </a:solidFill>
                <a:latin typeface="Comic Sans MS" pitchFamily="66" charset="0"/>
              </a:rPr>
              <a:t>να διατηρούν την αρτηριακή τους πίεση εντός των φυσιολογικών ορίων </a:t>
            </a:r>
            <a:endParaRPr lang="el-GR" sz="2000" dirty="0">
              <a:solidFill>
                <a:srgbClr val="FF0000"/>
              </a:solidFill>
              <a:latin typeface="Comic Sans MS" pitchFamily="66" charset="0"/>
            </a:endParaRPr>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30138" y="3789040"/>
            <a:ext cx="8134350" cy="24193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5" name="Rounded Rectangle 4"/>
          <p:cNvSpPr/>
          <p:nvPr/>
        </p:nvSpPr>
        <p:spPr>
          <a:xfrm>
            <a:off x="830138" y="4653136"/>
            <a:ext cx="7918326" cy="1152128"/>
          </a:xfrm>
          <a:prstGeom prst="roundRect">
            <a:avLst/>
          </a:prstGeom>
          <a:solidFill>
            <a:schemeClr val="accent2">
              <a:alpha val="3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Rounded Rectangle 6"/>
          <p:cNvSpPr/>
          <p:nvPr/>
        </p:nvSpPr>
        <p:spPr>
          <a:xfrm>
            <a:off x="830138" y="4221088"/>
            <a:ext cx="8134350" cy="432048"/>
          </a:xfrm>
          <a:prstGeom prst="roundRect">
            <a:avLst/>
          </a:prstGeom>
          <a:solidFill>
            <a:schemeClr val="accent1">
              <a:alpha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810974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074"/>
                                        </p:tgtEl>
                                        <p:attrNameLst>
                                          <p:attrName>style.visibility</p:attrName>
                                        </p:attrNameLst>
                                      </p:cBhvr>
                                      <p:to>
                                        <p:strVal val="visible"/>
                                      </p:to>
                                    </p:set>
                                    <p:anim calcmode="lin" valueType="num">
                                      <p:cBhvr additive="base">
                                        <p:cTn id="13" dur="500" fill="hold"/>
                                        <p:tgtEl>
                                          <p:spTgt spid="3074"/>
                                        </p:tgtEl>
                                        <p:attrNameLst>
                                          <p:attrName>ppt_x</p:attrName>
                                        </p:attrNameLst>
                                      </p:cBhvr>
                                      <p:tavLst>
                                        <p:tav tm="0">
                                          <p:val>
                                            <p:strVal val="#ppt_x"/>
                                          </p:val>
                                        </p:tav>
                                        <p:tav tm="100000">
                                          <p:val>
                                            <p:strVal val="#ppt_x"/>
                                          </p:val>
                                        </p:tav>
                                      </p:tavLst>
                                    </p:anim>
                                    <p:anim calcmode="lin" valueType="num">
                                      <p:cBhvr additive="base">
                                        <p:cTn id="14" dur="500" fill="hold"/>
                                        <p:tgtEl>
                                          <p:spTgt spid="307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Effect transition="in" filter="wipe(down)">
                                      <p:cBhvr>
                                        <p:cTn id="19" dur="500"/>
                                        <p:tgtEl>
                                          <p:spTgt spid="7"/>
                                        </p:tgtEl>
                                      </p:cBhvr>
                                    </p:animEffect>
                                  </p:childTnLst>
                                </p:cTn>
                              </p:par>
                            </p:childTnLst>
                          </p:cTn>
                        </p:par>
                      </p:childTnLst>
                    </p:cTn>
                  </p:par>
                  <p:par>
                    <p:cTn id="20" fill="hold">
                      <p:stCondLst>
                        <p:cond delay="indefinite"/>
                      </p:stCondLst>
                      <p:childTnLst>
                        <p:par>
                          <p:cTn id="21" fill="hold">
                            <p:stCondLst>
                              <p:cond delay="0"/>
                            </p:stCondLst>
                            <p:childTnLst>
                              <p:par>
                                <p:cTn id="22" presetID="6" presetClass="entr" presetSubtype="16" fill="hold" grpId="0" nodeType="clickEffect">
                                  <p:stCondLst>
                                    <p:cond delay="0"/>
                                  </p:stCondLst>
                                  <p:childTnLst>
                                    <p:set>
                                      <p:cBhvr>
                                        <p:cTn id="23" dur="1" fill="hold">
                                          <p:stCondLst>
                                            <p:cond delay="0"/>
                                          </p:stCondLst>
                                        </p:cTn>
                                        <p:tgtEl>
                                          <p:spTgt spid="5"/>
                                        </p:tgtEl>
                                        <p:attrNameLst>
                                          <p:attrName>style.visibility</p:attrName>
                                        </p:attrNameLst>
                                      </p:cBhvr>
                                      <p:to>
                                        <p:strVal val="visible"/>
                                      </p:to>
                                    </p:set>
                                    <p:animEffect transition="in" filter="circle(in)">
                                      <p:cBhvr>
                                        <p:cTn id="2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188640"/>
            <a:ext cx="8064896" cy="1323439"/>
          </a:xfrm>
          <a:prstGeom prst="rect">
            <a:avLst/>
          </a:prstGeom>
          <a:noFill/>
        </p:spPr>
        <p:txBody>
          <a:bodyPr wrap="square" rtlCol="0">
            <a:spAutoFit/>
          </a:bodyPr>
          <a:lstStyle/>
          <a:p>
            <a:pPr marL="285750" indent="-285750">
              <a:buFont typeface="Arial" pitchFamily="34" charset="0"/>
              <a:buChar char="•"/>
            </a:pPr>
            <a:r>
              <a:rPr lang="el-GR" sz="2000" dirty="0" smtClean="0">
                <a:solidFill>
                  <a:schemeClr val="accent5">
                    <a:lumMod val="25000"/>
                  </a:schemeClr>
                </a:solidFill>
                <a:latin typeface="Comic Sans MS" pitchFamily="66" charset="0"/>
              </a:rPr>
              <a:t>Σε άλλη μελέτη, η βελτίωση του υπερδιηθήματος με </a:t>
            </a:r>
            <a:r>
              <a:rPr lang="en-US" sz="2000" dirty="0" err="1" smtClean="0">
                <a:solidFill>
                  <a:schemeClr val="accent5">
                    <a:lumMod val="25000"/>
                  </a:schemeClr>
                </a:solidFill>
                <a:latin typeface="Comic Sans MS" pitchFamily="66" charset="0"/>
              </a:rPr>
              <a:t>icodextrin</a:t>
            </a:r>
            <a:r>
              <a:rPr lang="en-US" sz="2000" dirty="0" smtClean="0">
                <a:solidFill>
                  <a:schemeClr val="accent5">
                    <a:lumMod val="25000"/>
                  </a:schemeClr>
                </a:solidFill>
                <a:latin typeface="Comic Sans MS" pitchFamily="66" charset="0"/>
              </a:rPr>
              <a:t> </a:t>
            </a:r>
            <a:r>
              <a:rPr lang="el-GR" sz="2000" dirty="0" smtClean="0">
                <a:solidFill>
                  <a:schemeClr val="accent5">
                    <a:lumMod val="25000"/>
                  </a:schemeClr>
                </a:solidFill>
                <a:latin typeface="Comic Sans MS" pitchFamily="66" charset="0"/>
              </a:rPr>
              <a:t>από 744±767 </a:t>
            </a:r>
            <a:r>
              <a:rPr lang="en-US" sz="2000" dirty="0" smtClean="0">
                <a:solidFill>
                  <a:schemeClr val="accent5">
                    <a:lumMod val="25000"/>
                  </a:schemeClr>
                </a:solidFill>
                <a:latin typeface="Comic Sans MS" pitchFamily="66" charset="0"/>
              </a:rPr>
              <a:t>ml </a:t>
            </a:r>
            <a:r>
              <a:rPr lang="el-GR" sz="2000" dirty="0" smtClean="0">
                <a:solidFill>
                  <a:schemeClr val="accent5">
                    <a:lumMod val="25000"/>
                  </a:schemeClr>
                </a:solidFill>
                <a:latin typeface="Comic Sans MS" pitchFamily="66" charset="0"/>
              </a:rPr>
              <a:t>σε 1670±1038 </a:t>
            </a:r>
            <a:r>
              <a:rPr lang="en-US" sz="2000" dirty="0" smtClean="0">
                <a:solidFill>
                  <a:schemeClr val="accent5">
                    <a:lumMod val="25000"/>
                  </a:schemeClr>
                </a:solidFill>
                <a:latin typeface="Comic Sans MS" pitchFamily="66" charset="0"/>
              </a:rPr>
              <a:t>ml, </a:t>
            </a:r>
            <a:r>
              <a:rPr lang="el-GR" sz="2000" dirty="0" smtClean="0">
                <a:solidFill>
                  <a:schemeClr val="accent5">
                    <a:lumMod val="25000"/>
                  </a:schemeClr>
                </a:solidFill>
                <a:latin typeface="Comic Sans MS" pitchFamily="66" charset="0"/>
              </a:rPr>
              <a:t>βελτίωσε τόσο τον εξωκυττάριο όγκο υγρών όσο και την υπερτροφία της αριστεράς κοιλίας</a:t>
            </a:r>
            <a:endParaRPr lang="el-GR" sz="2000" dirty="0">
              <a:solidFill>
                <a:schemeClr val="accent5">
                  <a:lumMod val="25000"/>
                </a:schemeClr>
              </a:solidFill>
              <a:latin typeface="Comic Sans MS" pitchFamily="66" charset="0"/>
            </a:endParaRPr>
          </a:p>
        </p:txBody>
      </p:sp>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45965" y="1700808"/>
            <a:ext cx="5772150" cy="4943475"/>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5" name="Straight Arrow Connector 4"/>
          <p:cNvCxnSpPr/>
          <p:nvPr/>
        </p:nvCxnSpPr>
        <p:spPr>
          <a:xfrm>
            <a:off x="3131840" y="1844824"/>
            <a:ext cx="720080" cy="0"/>
          </a:xfrm>
          <a:prstGeom prst="straightConnector1">
            <a:avLst/>
          </a:prstGeom>
          <a:ln w="28575">
            <a:solidFill>
              <a:srgbClr val="00B05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cxnSp>
        <p:nvCxnSpPr>
          <p:cNvPr id="7" name="Straight Arrow Connector 6"/>
          <p:cNvCxnSpPr/>
          <p:nvPr/>
        </p:nvCxnSpPr>
        <p:spPr>
          <a:xfrm flipH="1">
            <a:off x="5724128" y="1931999"/>
            <a:ext cx="648072" cy="344873"/>
          </a:xfrm>
          <a:prstGeom prst="straightConnector1">
            <a:avLst/>
          </a:prstGeom>
          <a:ln w="28575">
            <a:solidFill>
              <a:srgbClr val="00B05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3" name="Oval 12"/>
          <p:cNvSpPr/>
          <p:nvPr/>
        </p:nvSpPr>
        <p:spPr>
          <a:xfrm>
            <a:off x="2267744" y="2564904"/>
            <a:ext cx="1584176" cy="504056"/>
          </a:xfrm>
          <a:prstGeom prst="ellipse">
            <a:avLst/>
          </a:prstGeom>
          <a:no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5" name="Oval 14"/>
          <p:cNvSpPr/>
          <p:nvPr/>
        </p:nvSpPr>
        <p:spPr>
          <a:xfrm>
            <a:off x="5580112" y="2816932"/>
            <a:ext cx="2088232" cy="641698"/>
          </a:xfrm>
          <a:prstGeom prst="ellipse">
            <a:avLst/>
          </a:prstGeom>
          <a:no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6" name="Oval 15"/>
          <p:cNvSpPr/>
          <p:nvPr/>
        </p:nvSpPr>
        <p:spPr>
          <a:xfrm>
            <a:off x="3707904" y="3290181"/>
            <a:ext cx="1872208" cy="641698"/>
          </a:xfrm>
          <a:prstGeom prst="ellipse">
            <a:avLst/>
          </a:prstGeom>
          <a:no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7" name="Straight Arrow Connector 16"/>
          <p:cNvCxnSpPr/>
          <p:nvPr/>
        </p:nvCxnSpPr>
        <p:spPr>
          <a:xfrm flipH="1">
            <a:off x="5876528" y="3759442"/>
            <a:ext cx="648072" cy="344873"/>
          </a:xfrm>
          <a:prstGeom prst="straightConnector1">
            <a:avLst/>
          </a:prstGeom>
          <a:ln w="28575">
            <a:solidFill>
              <a:srgbClr val="00B050"/>
            </a:solidFill>
            <a:tailEnd type="arrow"/>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cxnSp>
      <p:sp>
        <p:nvSpPr>
          <p:cNvPr id="18" name="Oval 17"/>
          <p:cNvSpPr/>
          <p:nvPr/>
        </p:nvSpPr>
        <p:spPr>
          <a:xfrm>
            <a:off x="2045965" y="4365104"/>
            <a:ext cx="1872208" cy="641698"/>
          </a:xfrm>
          <a:prstGeom prst="ellipse">
            <a:avLst/>
          </a:prstGeom>
          <a:no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9" name="Oval 18"/>
          <p:cNvSpPr/>
          <p:nvPr/>
        </p:nvSpPr>
        <p:spPr>
          <a:xfrm>
            <a:off x="2045965" y="5877272"/>
            <a:ext cx="1872208" cy="641698"/>
          </a:xfrm>
          <a:prstGeom prst="ellipse">
            <a:avLst/>
          </a:prstGeom>
          <a:noFill/>
          <a:ln w="28575"/>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7235301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500"/>
                                        <p:tgtEl>
                                          <p:spTgt spid="13"/>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wipe(down)">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00"/>
                                        <p:tgtEl>
                                          <p:spTgt spid="1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nodeType="click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down)">
                                      <p:cBhvr>
                                        <p:cTn id="32" dur="500"/>
                                        <p:tgtEl>
                                          <p:spTgt spid="17"/>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wipe(down)">
                                      <p:cBhvr>
                                        <p:cTn id="37" dur="500"/>
                                        <p:tgtEl>
                                          <p:spTgt spid="18"/>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4" fill="hold" grpId="0" nodeType="clickEffect">
                                  <p:stCondLst>
                                    <p:cond delay="0"/>
                                  </p:stCondLst>
                                  <p:childTnLst>
                                    <p:set>
                                      <p:cBhvr>
                                        <p:cTn id="41" dur="1" fill="hold">
                                          <p:stCondLst>
                                            <p:cond delay="0"/>
                                          </p:stCondLst>
                                        </p:cTn>
                                        <p:tgtEl>
                                          <p:spTgt spid="19"/>
                                        </p:tgtEl>
                                        <p:attrNameLst>
                                          <p:attrName>style.visibility</p:attrName>
                                        </p:attrNameLst>
                                      </p:cBhvr>
                                      <p:to>
                                        <p:strVal val="visible"/>
                                      </p:to>
                                    </p:set>
                                    <p:animEffect transition="in" filter="wipe(down)">
                                      <p:cBhvr>
                                        <p:cTn id="42"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5" grpId="0" animBg="1"/>
      <p:bldP spid="16" grpId="0" animBg="1"/>
      <p:bldP spid="18" grpId="0" animBg="1"/>
      <p:bldP spid="19"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331641" y="1268760"/>
            <a:ext cx="7560840" cy="4154984"/>
          </a:xfrm>
          <a:prstGeom prst="rect">
            <a:avLst/>
          </a:prstGeom>
          <a:noFill/>
        </p:spPr>
        <p:txBody>
          <a:bodyPr wrap="square" rtlCol="0">
            <a:spAutoFit/>
          </a:bodyPr>
          <a:lstStyle/>
          <a:p>
            <a:r>
              <a:rPr lang="el-GR" sz="2400" dirty="0" smtClean="0">
                <a:solidFill>
                  <a:schemeClr val="accent5">
                    <a:lumMod val="25000"/>
                  </a:schemeClr>
                </a:solidFill>
                <a:latin typeface="Comic Sans MS" pitchFamily="66" charset="0"/>
              </a:rPr>
              <a:t>Συνοψίζοντας, η στοχευμένη </a:t>
            </a:r>
            <a:r>
              <a:rPr lang="el-GR" sz="2400" dirty="0" smtClean="0">
                <a:solidFill>
                  <a:srgbClr val="FF0000"/>
                </a:solidFill>
                <a:latin typeface="Comic Sans MS" pitchFamily="66" charset="0"/>
              </a:rPr>
              <a:t>βελτίωση του ισοζυγίου υγρών </a:t>
            </a:r>
            <a:r>
              <a:rPr lang="el-GR" sz="2400" dirty="0" smtClean="0">
                <a:solidFill>
                  <a:schemeClr val="accent5">
                    <a:lumMod val="25000"/>
                  </a:schemeClr>
                </a:solidFill>
                <a:latin typeface="Comic Sans MS" pitchFamily="66" charset="0"/>
              </a:rPr>
              <a:t>– κυρίως με </a:t>
            </a:r>
            <a:r>
              <a:rPr lang="el-GR" sz="2400" dirty="0" smtClean="0">
                <a:solidFill>
                  <a:srgbClr val="FF0000"/>
                </a:solidFill>
                <a:latin typeface="Comic Sans MS" pitchFamily="66" charset="0"/>
              </a:rPr>
              <a:t>αύξηση της περιτοναϊκής υπερδιήθησης</a:t>
            </a:r>
            <a:r>
              <a:rPr lang="el-GR" sz="2400" dirty="0" smtClean="0">
                <a:solidFill>
                  <a:schemeClr val="accent5">
                    <a:lumMod val="25000"/>
                  </a:schemeClr>
                </a:solidFill>
                <a:latin typeface="Comic Sans MS" pitchFamily="66" charset="0"/>
              </a:rPr>
              <a:t> αλλά και με </a:t>
            </a:r>
            <a:r>
              <a:rPr lang="el-GR" sz="2400" dirty="0" smtClean="0">
                <a:solidFill>
                  <a:srgbClr val="FF0000"/>
                </a:solidFill>
                <a:latin typeface="Comic Sans MS" pitchFamily="66" charset="0"/>
              </a:rPr>
              <a:t>περιορισμό της λήψης αλατιού</a:t>
            </a:r>
            <a:r>
              <a:rPr lang="el-GR" sz="2400" dirty="0" smtClean="0">
                <a:solidFill>
                  <a:schemeClr val="accent5">
                    <a:lumMod val="25000"/>
                  </a:schemeClr>
                </a:solidFill>
                <a:latin typeface="Comic Sans MS" pitchFamily="66" charset="0"/>
              </a:rPr>
              <a:t> και </a:t>
            </a:r>
            <a:r>
              <a:rPr lang="el-GR" sz="2400" dirty="0" smtClean="0">
                <a:solidFill>
                  <a:srgbClr val="FF0000"/>
                </a:solidFill>
                <a:latin typeface="Comic Sans MS" pitchFamily="66" charset="0"/>
              </a:rPr>
              <a:t>της αύξησης της διούρησης </a:t>
            </a:r>
            <a:r>
              <a:rPr lang="el-GR" sz="2400" dirty="0" smtClean="0">
                <a:solidFill>
                  <a:schemeClr val="accent5">
                    <a:lumMod val="25000"/>
                  </a:schemeClr>
                </a:solidFill>
                <a:latin typeface="Comic Sans MS" pitchFamily="66" charset="0"/>
              </a:rPr>
              <a:t>– έχει φανεί ότι οδηγεί σε βελτίωση σημαντικών κλινικών παραμέτρων (υπέρτασης, υπερτροφίας της αριστεράς κοιλίας)</a:t>
            </a:r>
          </a:p>
          <a:p>
            <a:r>
              <a:rPr lang="el-GR" sz="2400" dirty="0" smtClean="0">
                <a:solidFill>
                  <a:schemeClr val="accent5">
                    <a:lumMod val="25000"/>
                  </a:schemeClr>
                </a:solidFill>
                <a:latin typeface="Comic Sans MS" pitchFamily="66" charset="0"/>
              </a:rPr>
              <a:t>Τα παραπάνω υπογραμίζουν το γεγονός ότι </a:t>
            </a:r>
            <a:r>
              <a:rPr lang="el-GR" sz="2400" dirty="0" smtClean="0">
                <a:solidFill>
                  <a:srgbClr val="FF0000"/>
                </a:solidFill>
                <a:latin typeface="Comic Sans MS" pitchFamily="66" charset="0"/>
              </a:rPr>
              <a:t>η βελτίωση του ισοζυγίου υγρών πρέπει να θεωρείται αναπόσπαστο μέρος της επάρκειας της περιτοναϊκής κάθαρσης </a:t>
            </a:r>
            <a:endParaRPr lang="el-GR" sz="2400" dirty="0">
              <a:solidFill>
                <a:srgbClr val="FF0000"/>
              </a:solidFill>
              <a:latin typeface="Comic Sans MS" pitchFamily="66" charset="0"/>
            </a:endParaRPr>
          </a:p>
        </p:txBody>
      </p:sp>
    </p:spTree>
    <p:extLst>
      <p:ext uri="{BB962C8B-B14F-4D97-AF65-F5344CB8AC3E}">
        <p14:creationId xmlns:p14="http://schemas.microsoft.com/office/powerpoint/2010/main" xmlns="" val="3416281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55576" y="0"/>
            <a:ext cx="8388424" cy="6586418"/>
          </a:xfrm>
          <a:prstGeom prst="rect">
            <a:avLst/>
          </a:prstGeom>
          <a:noFill/>
        </p:spPr>
        <p:txBody>
          <a:bodyPr wrap="square" rtlCol="0">
            <a:spAutoFit/>
          </a:bodyPr>
          <a:lstStyle/>
          <a:p>
            <a:r>
              <a:rPr lang="el-GR" sz="2400" dirty="0" smtClean="0">
                <a:solidFill>
                  <a:schemeClr val="accent5">
                    <a:lumMod val="25000"/>
                  </a:schemeClr>
                </a:solidFill>
                <a:latin typeface="Comic Sans MS" pitchFamily="66" charset="0"/>
              </a:rPr>
              <a:t>Ποιος πρέπει να είναι </a:t>
            </a:r>
            <a:r>
              <a:rPr lang="el-GR" sz="2400" b="1" dirty="0" smtClean="0">
                <a:solidFill>
                  <a:schemeClr val="accent5">
                    <a:lumMod val="25000"/>
                  </a:schemeClr>
                </a:solidFill>
                <a:latin typeface="Comic Sans MS" pitchFamily="66" charset="0"/>
              </a:rPr>
              <a:t>ο στόχος για την αρτηριακή πίεση</a:t>
            </a:r>
            <a:r>
              <a:rPr lang="en-US" sz="2400" dirty="0" smtClean="0">
                <a:solidFill>
                  <a:schemeClr val="accent5">
                    <a:lumMod val="25000"/>
                  </a:schemeClr>
                </a:solidFill>
                <a:latin typeface="Comic Sans MS" pitchFamily="66" charset="0"/>
              </a:rPr>
              <a:t>;</a:t>
            </a:r>
          </a:p>
          <a:p>
            <a:endParaRPr lang="en-US" dirty="0"/>
          </a:p>
          <a:p>
            <a:pPr marL="285750" indent="-285750">
              <a:buFont typeface="Arial" pitchFamily="34" charset="0"/>
              <a:buChar char="•"/>
            </a:pPr>
            <a:r>
              <a:rPr lang="el-GR" sz="1900" dirty="0" smtClean="0">
                <a:solidFill>
                  <a:schemeClr val="accent5">
                    <a:lumMod val="25000"/>
                  </a:schemeClr>
                </a:solidFill>
                <a:latin typeface="Comic Sans MS" pitchFamily="66" charset="0"/>
              </a:rPr>
              <a:t>Αν και </a:t>
            </a:r>
            <a:r>
              <a:rPr lang="el-GR" sz="1900" dirty="0" smtClean="0">
                <a:solidFill>
                  <a:srgbClr val="FF0000"/>
                </a:solidFill>
                <a:latin typeface="Comic Sans MS" pitchFamily="66" charset="0"/>
              </a:rPr>
              <a:t>29-88% των ασθενών σε Π.Κ. είναι υπερτασικοί, επίπεδα-στόχος </a:t>
            </a:r>
            <a:r>
              <a:rPr lang="el-GR" sz="1900" dirty="0" smtClean="0">
                <a:solidFill>
                  <a:schemeClr val="accent5">
                    <a:lumMod val="25000"/>
                  </a:schemeClr>
                </a:solidFill>
                <a:latin typeface="Comic Sans MS" pitchFamily="66" charset="0"/>
              </a:rPr>
              <a:t>για την ρύθμιση της αρτηριακής πίεσης, </a:t>
            </a:r>
            <a:r>
              <a:rPr lang="el-GR" sz="1900" dirty="0" smtClean="0">
                <a:solidFill>
                  <a:srgbClr val="FF0000"/>
                </a:solidFill>
                <a:latin typeface="Comic Sans MS" pitchFamily="66" charset="0"/>
              </a:rPr>
              <a:t>δεν έχει καθοριστεί</a:t>
            </a:r>
          </a:p>
          <a:p>
            <a:pPr marL="285750" indent="-285750">
              <a:buFont typeface="Arial" pitchFamily="34" charset="0"/>
              <a:buChar char="•"/>
            </a:pPr>
            <a:r>
              <a:rPr lang="el-GR" sz="1900" dirty="0" smtClean="0">
                <a:solidFill>
                  <a:srgbClr val="FF0000"/>
                </a:solidFill>
                <a:latin typeface="Comic Sans MS" pitchFamily="66" charset="0"/>
              </a:rPr>
              <a:t>Κύρια αιτία </a:t>
            </a:r>
            <a:r>
              <a:rPr lang="el-GR" sz="1900" dirty="0" smtClean="0">
                <a:solidFill>
                  <a:schemeClr val="accent5">
                    <a:lumMod val="25000"/>
                  </a:schemeClr>
                </a:solidFill>
                <a:latin typeface="Comic Sans MS" pitchFamily="66" charset="0"/>
              </a:rPr>
              <a:t>αποτελεί η λεγόμενη </a:t>
            </a:r>
            <a:r>
              <a:rPr lang="el-GR" sz="1900" dirty="0" smtClean="0">
                <a:solidFill>
                  <a:srgbClr val="FF0000"/>
                </a:solidFill>
                <a:latin typeface="Comic Sans MS" pitchFamily="66" charset="0"/>
              </a:rPr>
              <a:t>«αντίστροφη επιδημιολογία»: </a:t>
            </a:r>
            <a:r>
              <a:rPr lang="el-GR" sz="1900" dirty="0" smtClean="0">
                <a:latin typeface="Comic Sans MS" pitchFamily="66" charset="0"/>
              </a:rPr>
              <a:t>σε </a:t>
            </a:r>
            <a:r>
              <a:rPr lang="el-GR" sz="1900" dirty="0" smtClean="0">
                <a:solidFill>
                  <a:schemeClr val="accent5">
                    <a:lumMod val="25000"/>
                  </a:schemeClr>
                </a:solidFill>
                <a:latin typeface="Comic Sans MS" pitchFamily="66" charset="0"/>
              </a:rPr>
              <a:t>ασθενείς υπό εξω-νεφρική κάθαρση έχει παρατηρηθεί πως, αντίστροφα από τον γενικό πληθυσμό</a:t>
            </a:r>
            <a:r>
              <a:rPr lang="el-GR" sz="1900" dirty="0" smtClean="0">
                <a:solidFill>
                  <a:srgbClr val="FF0000"/>
                </a:solidFill>
                <a:latin typeface="Comic Sans MS" pitchFamily="66" charset="0"/>
              </a:rPr>
              <a:t>, η χαμηλή και όχι η υψηλή αρτηριακή πίεση αυξάνει την νοσηρότητα και θνησιμότητα</a:t>
            </a:r>
          </a:p>
          <a:p>
            <a:pPr marL="285750" indent="-285750">
              <a:buFont typeface="Arial" pitchFamily="34" charset="0"/>
              <a:buChar char="•"/>
            </a:pPr>
            <a:r>
              <a:rPr lang="el-GR" sz="1900" dirty="0">
                <a:solidFill>
                  <a:srgbClr val="FF0000"/>
                </a:solidFill>
                <a:latin typeface="Comic Sans MS" pitchFamily="66" charset="0"/>
              </a:rPr>
              <a:t>Η</a:t>
            </a:r>
            <a:r>
              <a:rPr lang="el-GR" sz="1900" dirty="0" smtClean="0">
                <a:solidFill>
                  <a:srgbClr val="FF0000"/>
                </a:solidFill>
                <a:latin typeface="Comic Sans MS" pitchFamily="66" charset="0"/>
              </a:rPr>
              <a:t> πιο πιθανή εξήγηση </a:t>
            </a:r>
            <a:r>
              <a:rPr lang="el-GR" sz="1900" dirty="0" smtClean="0">
                <a:solidFill>
                  <a:schemeClr val="accent5">
                    <a:lumMod val="25000"/>
                  </a:schemeClr>
                </a:solidFill>
                <a:latin typeface="Comic Sans MS" pitchFamily="66" charset="0"/>
              </a:rPr>
              <a:t>για το παραπάνω φαινόμενο – ειδικά για την υπέρταση αλλά όχι τόσο για την παχυσαρκία και την υπερ-χοληστεριναιμία για τίς οποίες επίσης ισχύει η αντιστροφή – φαίνεται πως είναι</a:t>
            </a:r>
            <a:r>
              <a:rPr lang="el-GR" sz="1900" dirty="0" smtClean="0">
                <a:latin typeface="Comic Sans MS" pitchFamily="66" charset="0"/>
              </a:rPr>
              <a:t> </a:t>
            </a:r>
            <a:r>
              <a:rPr lang="el-GR" sz="1900" dirty="0" smtClean="0">
                <a:solidFill>
                  <a:srgbClr val="FF0000"/>
                </a:solidFill>
                <a:latin typeface="Comic Sans MS" pitchFamily="66" charset="0"/>
              </a:rPr>
              <a:t>η σοβαρή συν-νοσηρότητα </a:t>
            </a:r>
            <a:r>
              <a:rPr lang="el-GR" sz="1900" dirty="0" smtClean="0">
                <a:solidFill>
                  <a:schemeClr val="accent5">
                    <a:lumMod val="25000"/>
                  </a:schemeClr>
                </a:solidFill>
                <a:latin typeface="Comic Sans MS" pitchFamily="66" charset="0"/>
              </a:rPr>
              <a:t>(κυρίως η καρδιακή ανεπάρκεια) που συνυπάρχει στο τμήμα των νεφροπαθών με χαμηλές πιέσεις</a:t>
            </a:r>
          </a:p>
          <a:p>
            <a:pPr marL="285750" indent="-285750">
              <a:buFont typeface="Arial" pitchFamily="34" charset="0"/>
              <a:buChar char="•"/>
            </a:pPr>
            <a:r>
              <a:rPr lang="el-GR" sz="1900" dirty="0" smtClean="0">
                <a:solidFill>
                  <a:schemeClr val="accent5">
                    <a:lumMod val="25000"/>
                  </a:schemeClr>
                </a:solidFill>
                <a:latin typeface="Comic Sans MS" pitchFamily="66" charset="0"/>
              </a:rPr>
              <a:t>Πάντως,</a:t>
            </a:r>
            <a:r>
              <a:rPr lang="el-GR" sz="1900" dirty="0" smtClean="0">
                <a:latin typeface="Comic Sans MS" pitchFamily="66" charset="0"/>
              </a:rPr>
              <a:t> </a:t>
            </a:r>
            <a:r>
              <a:rPr lang="el-GR" sz="1900" dirty="0" smtClean="0">
                <a:solidFill>
                  <a:srgbClr val="FF0000"/>
                </a:solidFill>
                <a:latin typeface="Comic Sans MS" pitchFamily="66" charset="0"/>
              </a:rPr>
              <a:t>τα </a:t>
            </a:r>
            <a:r>
              <a:rPr lang="en-US" sz="1900" dirty="0" smtClean="0">
                <a:solidFill>
                  <a:srgbClr val="FF0000"/>
                </a:solidFill>
                <a:latin typeface="Comic Sans MS" pitchFamily="66" charset="0"/>
              </a:rPr>
              <a:t>NKF-DOQI</a:t>
            </a:r>
            <a:r>
              <a:rPr lang="en-US" sz="1900" dirty="0" smtClean="0">
                <a:latin typeface="Comic Sans MS" pitchFamily="66" charset="0"/>
              </a:rPr>
              <a:t>, </a:t>
            </a:r>
            <a:r>
              <a:rPr lang="el-GR" sz="1900" dirty="0" smtClean="0">
                <a:solidFill>
                  <a:schemeClr val="accent5">
                    <a:lumMod val="25000"/>
                  </a:schemeClr>
                </a:solidFill>
                <a:latin typeface="Comic Sans MS" pitchFamily="66" charset="0"/>
              </a:rPr>
              <a:t>αν και δεν καθορίζουν πίεση στόχο, υπογραμίζουν:</a:t>
            </a:r>
            <a:r>
              <a:rPr lang="el-GR" sz="1900" dirty="0" smtClean="0">
                <a:latin typeface="Comic Sans MS" pitchFamily="66" charset="0"/>
              </a:rPr>
              <a:t> </a:t>
            </a:r>
            <a:r>
              <a:rPr lang="el-GR" sz="1900" u="sng" dirty="0" smtClean="0">
                <a:solidFill>
                  <a:srgbClr val="FF0000"/>
                </a:solidFill>
                <a:latin typeface="Comic Sans MS" pitchFamily="66" charset="0"/>
              </a:rPr>
              <a:t>πρέπει να βελτιώνεται το ισοζύγιο υγρών επειδή η υπερφόρτωση έχει καταστροφικές συνέπειες για την καρδιακή λειτουργία και την αρτηριακή πίεση. Κάθε μονάδα πρέπει να παρακολουθεί σε μηνιαία βάση, το παραγόμενο υπερδιήθημα, την υπολειπόμενη διούρηση και την αρτηριακή πίεση. Πρέπει να λαμβάνεται κάθε μέτρο για την βελτίωση του ισοζυγίου υγρών με περιορισμό του άλατος, χορήγηση διουρητικών για διατήρηση της διούρησης και βελτίωση της παραγωγής υπερδιηθήματος</a:t>
            </a:r>
          </a:p>
          <a:p>
            <a:pPr marL="285750" indent="-285750">
              <a:buFont typeface="Arial" pitchFamily="34" charset="0"/>
              <a:buChar char="•"/>
            </a:pPr>
            <a:r>
              <a:rPr lang="el-GR" sz="1900" dirty="0" smtClean="0">
                <a:latin typeface="Comic Sans MS" pitchFamily="66" charset="0"/>
              </a:rPr>
              <a:t> </a:t>
            </a:r>
            <a:r>
              <a:rPr lang="en-US" sz="1900" dirty="0" smtClean="0">
                <a:solidFill>
                  <a:srgbClr val="FF0000"/>
                </a:solidFill>
                <a:latin typeface="Comic Sans MS" pitchFamily="66" charset="0"/>
              </a:rPr>
              <a:t>ACEIs </a:t>
            </a:r>
            <a:r>
              <a:rPr lang="el-GR" sz="1900" dirty="0" smtClean="0">
                <a:solidFill>
                  <a:srgbClr val="FF0000"/>
                </a:solidFill>
                <a:latin typeface="Comic Sans MS" pitchFamily="66" charset="0"/>
              </a:rPr>
              <a:t>και </a:t>
            </a:r>
            <a:r>
              <a:rPr lang="en-US" sz="1900" dirty="0" smtClean="0">
                <a:solidFill>
                  <a:srgbClr val="FF0000"/>
                </a:solidFill>
                <a:latin typeface="Comic Sans MS" pitchFamily="66" charset="0"/>
              </a:rPr>
              <a:t>ARBs </a:t>
            </a:r>
            <a:r>
              <a:rPr lang="el-GR" sz="1900" dirty="0" smtClean="0">
                <a:solidFill>
                  <a:schemeClr val="accent5">
                    <a:lumMod val="25000"/>
                  </a:schemeClr>
                </a:solidFill>
                <a:latin typeface="Comic Sans MS" pitchFamily="66" charset="0"/>
              </a:rPr>
              <a:t>θεωρούνται τα αντι-υπερτασικά εκλογής </a:t>
            </a:r>
            <a:endParaRPr lang="el-GR" sz="1900"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4115668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0"/>
            <a:ext cx="8316416" cy="7109639"/>
          </a:xfrm>
          <a:prstGeom prst="rect">
            <a:avLst/>
          </a:prstGeom>
          <a:noFill/>
        </p:spPr>
        <p:txBody>
          <a:bodyPr wrap="square" rtlCol="0">
            <a:spAutoFit/>
          </a:bodyPr>
          <a:lstStyle/>
          <a:p>
            <a:r>
              <a:rPr lang="el-GR" sz="1900" b="1" dirty="0" smtClean="0">
                <a:solidFill>
                  <a:schemeClr val="accent5">
                    <a:lumMod val="25000"/>
                  </a:schemeClr>
                </a:solidFill>
                <a:latin typeface="Comic Sans MS" pitchFamily="66" charset="0"/>
              </a:rPr>
              <a:t>Ποιος πρέπει να είναι ο στόχος για το </a:t>
            </a:r>
            <a:r>
              <a:rPr lang="el-GR" sz="1900" b="1" dirty="0" err="1" smtClean="0">
                <a:solidFill>
                  <a:schemeClr val="accent5">
                    <a:lumMod val="25000"/>
                  </a:schemeClr>
                </a:solidFill>
                <a:latin typeface="Comic Sans MS" pitchFamily="66" charset="0"/>
              </a:rPr>
              <a:t>υπερδιήθημα</a:t>
            </a:r>
            <a:r>
              <a:rPr lang="en-US" sz="1900" b="1" dirty="0" smtClean="0">
                <a:solidFill>
                  <a:schemeClr val="accent5">
                    <a:lumMod val="25000"/>
                  </a:schemeClr>
                </a:solidFill>
                <a:latin typeface="Comic Sans MS" pitchFamily="66" charset="0"/>
              </a:rPr>
              <a:t>;</a:t>
            </a:r>
          </a:p>
          <a:p>
            <a:r>
              <a:rPr lang="el-GR" sz="1900" dirty="0" smtClean="0">
                <a:solidFill>
                  <a:schemeClr val="accent5">
                    <a:lumMod val="25000"/>
                  </a:schemeClr>
                </a:solidFill>
                <a:latin typeface="Comic Sans MS" pitchFamily="66" charset="0"/>
              </a:rPr>
              <a:t>Οι Ευρωπαϊκές Οδηγίες </a:t>
            </a:r>
            <a:r>
              <a:rPr lang="el-GR" sz="1900" dirty="0" smtClean="0">
                <a:solidFill>
                  <a:srgbClr val="FF0000"/>
                </a:solidFill>
                <a:latin typeface="Comic Sans MS" pitchFamily="66" charset="0"/>
              </a:rPr>
              <a:t>συστήνουν ελάχιστο </a:t>
            </a:r>
            <a:r>
              <a:rPr lang="el-GR" sz="1900" dirty="0" err="1" smtClean="0">
                <a:solidFill>
                  <a:srgbClr val="FF0000"/>
                </a:solidFill>
                <a:latin typeface="Comic Sans MS" pitchFamily="66" charset="0"/>
              </a:rPr>
              <a:t>υπερδιήθημα</a:t>
            </a:r>
            <a:r>
              <a:rPr lang="el-GR" sz="1900" dirty="0" smtClean="0">
                <a:solidFill>
                  <a:srgbClr val="FF0000"/>
                </a:solidFill>
                <a:latin typeface="Comic Sans MS" pitchFamily="66" charset="0"/>
              </a:rPr>
              <a:t> 1 λίτρο σε </a:t>
            </a:r>
            <a:r>
              <a:rPr lang="el-GR" sz="1900" dirty="0" err="1" smtClean="0">
                <a:solidFill>
                  <a:srgbClr val="FF0000"/>
                </a:solidFill>
                <a:latin typeface="Comic Sans MS" pitchFamily="66" charset="0"/>
              </a:rPr>
              <a:t>ανουρικό</a:t>
            </a:r>
            <a:r>
              <a:rPr lang="el-GR" sz="1900" dirty="0" smtClean="0">
                <a:solidFill>
                  <a:srgbClr val="FF0000"/>
                </a:solidFill>
                <a:latin typeface="Comic Sans MS" pitchFamily="66" charset="0"/>
              </a:rPr>
              <a:t> ασθενή</a:t>
            </a:r>
            <a:r>
              <a:rPr lang="el-GR" sz="1900" dirty="0" smtClean="0">
                <a:solidFill>
                  <a:schemeClr val="accent5">
                    <a:lumMod val="25000"/>
                  </a:schemeClr>
                </a:solidFill>
                <a:latin typeface="Comic Sans MS" pitchFamily="66" charset="0"/>
              </a:rPr>
              <a:t>. Άλλες οδηγίες δεν μιλάνε για συγκεκριμένη ποσότητα</a:t>
            </a:r>
          </a:p>
          <a:p>
            <a:r>
              <a:rPr lang="el-GR" sz="1900" dirty="0" smtClean="0">
                <a:solidFill>
                  <a:schemeClr val="accent5">
                    <a:lumMod val="25000"/>
                  </a:schemeClr>
                </a:solidFill>
                <a:latin typeface="Comic Sans MS" pitchFamily="66" charset="0"/>
              </a:rPr>
              <a:t>Σχόλιο</a:t>
            </a:r>
            <a:r>
              <a:rPr lang="en-US" sz="1900" dirty="0" smtClean="0">
                <a:solidFill>
                  <a:schemeClr val="accent5">
                    <a:lumMod val="25000"/>
                  </a:schemeClr>
                </a:solidFill>
                <a:latin typeface="Comic Sans MS" pitchFamily="66" charset="0"/>
              </a:rPr>
              <a:t>: </a:t>
            </a:r>
            <a:r>
              <a:rPr lang="el-GR" sz="1900" dirty="0" smtClean="0">
                <a:solidFill>
                  <a:schemeClr val="accent5">
                    <a:lumMod val="25000"/>
                  </a:schemeClr>
                </a:solidFill>
                <a:latin typeface="Comic Sans MS" pitchFamily="66" charset="0"/>
              </a:rPr>
              <a:t>το 1 λίτρο είναι ικανοποιητικό εφ όσον ο/η ασθενής πίνει 1 λίτρο, εάν πίνει 2 λίτρα, δεν είναι</a:t>
            </a:r>
          </a:p>
          <a:p>
            <a:endParaRPr lang="el-GR" sz="1400" dirty="0" smtClean="0">
              <a:solidFill>
                <a:schemeClr val="accent5">
                  <a:lumMod val="25000"/>
                </a:schemeClr>
              </a:solidFill>
              <a:latin typeface="Comic Sans MS" pitchFamily="66" charset="0"/>
            </a:endParaRPr>
          </a:p>
          <a:p>
            <a:r>
              <a:rPr lang="el-GR" sz="1900" b="1" dirty="0" smtClean="0">
                <a:solidFill>
                  <a:schemeClr val="accent5">
                    <a:lumMod val="25000"/>
                  </a:schemeClr>
                </a:solidFill>
                <a:latin typeface="Comic Sans MS" pitchFamily="66" charset="0"/>
              </a:rPr>
              <a:t>Βελτίωση της περιτοναϊκής </a:t>
            </a:r>
            <a:r>
              <a:rPr lang="el-GR" sz="1900" b="1" dirty="0" err="1" smtClean="0">
                <a:solidFill>
                  <a:schemeClr val="accent5">
                    <a:lumMod val="25000"/>
                  </a:schemeClr>
                </a:solidFill>
                <a:latin typeface="Comic Sans MS" pitchFamily="66" charset="0"/>
              </a:rPr>
              <a:t>υπερδιήθησης</a:t>
            </a:r>
            <a:endParaRPr lang="el-GR" sz="1900" b="1" dirty="0" smtClean="0">
              <a:solidFill>
                <a:schemeClr val="accent5">
                  <a:lumMod val="25000"/>
                </a:schemeClr>
              </a:solidFill>
              <a:latin typeface="Comic Sans MS" pitchFamily="66" charset="0"/>
            </a:endParaRPr>
          </a:p>
          <a:p>
            <a:r>
              <a:rPr lang="el-GR" sz="1900" dirty="0" smtClean="0">
                <a:solidFill>
                  <a:schemeClr val="accent5">
                    <a:lumMod val="25000"/>
                  </a:schemeClr>
                </a:solidFill>
                <a:latin typeface="Comic Sans MS" pitchFamily="66" charset="0"/>
              </a:rPr>
              <a:t>Σε κάθε τροποποίηση σχήματος πρέπει </a:t>
            </a:r>
            <a:r>
              <a:rPr lang="el-GR" sz="1900" dirty="0" smtClean="0">
                <a:solidFill>
                  <a:srgbClr val="FF0000"/>
                </a:solidFill>
                <a:latin typeface="Comic Sans MS" pitchFamily="66" charset="0"/>
              </a:rPr>
              <a:t>να λαμβάνεται υπόψη το </a:t>
            </a:r>
            <a:r>
              <a:rPr lang="en-US" sz="1900" dirty="0" smtClean="0">
                <a:solidFill>
                  <a:srgbClr val="FF0000"/>
                </a:solidFill>
                <a:latin typeface="Comic Sans MS" pitchFamily="66" charset="0"/>
              </a:rPr>
              <a:t>lifestyle </a:t>
            </a:r>
            <a:r>
              <a:rPr lang="el-GR" sz="1900" dirty="0" smtClean="0">
                <a:solidFill>
                  <a:srgbClr val="FF0000"/>
                </a:solidFill>
                <a:latin typeface="Comic Sans MS" pitchFamily="66" charset="0"/>
              </a:rPr>
              <a:t>του ασθενούς</a:t>
            </a:r>
            <a:r>
              <a:rPr lang="el-GR" sz="1900" dirty="0" smtClean="0">
                <a:solidFill>
                  <a:schemeClr val="accent5">
                    <a:lumMod val="25000"/>
                  </a:schemeClr>
                </a:solidFill>
                <a:latin typeface="Comic Sans MS" pitchFamily="66" charset="0"/>
              </a:rPr>
              <a:t>. Προγράμματα που κρατούν τον ασθενή πολλές ώρες καθηλωμένο  ή τον υποχρεώνουν σε πολύ συχνές αλλαγές, δεν γίνονται καλά ανεκτά και αυξάνουν τον </a:t>
            </a:r>
            <a:r>
              <a:rPr lang="el-GR" sz="1900" dirty="0" smtClean="0">
                <a:solidFill>
                  <a:srgbClr val="FF0000"/>
                </a:solidFill>
                <a:latin typeface="Comic Sans MS" pitchFamily="66" charset="0"/>
              </a:rPr>
              <a:t>κίνδυνο της μη-συμόρφωσης</a:t>
            </a:r>
          </a:p>
          <a:p>
            <a:endParaRPr lang="el-GR" sz="1400" dirty="0" smtClean="0">
              <a:solidFill>
                <a:schemeClr val="accent5">
                  <a:lumMod val="25000"/>
                </a:schemeClr>
              </a:solidFill>
              <a:latin typeface="Comic Sans MS" pitchFamily="66" charset="0"/>
            </a:endParaRPr>
          </a:p>
          <a:p>
            <a:r>
              <a:rPr lang="el-GR" sz="1900" b="1" dirty="0" smtClean="0">
                <a:solidFill>
                  <a:schemeClr val="accent5">
                    <a:lumMod val="25000"/>
                  </a:schemeClr>
                </a:solidFill>
                <a:latin typeface="Comic Sans MS" pitchFamily="66" charset="0"/>
              </a:rPr>
              <a:t>Νάτριο-</a:t>
            </a:r>
            <a:r>
              <a:rPr lang="el-GR" sz="1900" b="1" dirty="0" err="1" smtClean="0">
                <a:solidFill>
                  <a:schemeClr val="accent5">
                    <a:lumMod val="25000"/>
                  </a:schemeClr>
                </a:solidFill>
                <a:latin typeface="Comic Sans MS" pitchFamily="66" charset="0"/>
              </a:rPr>
              <a:t>υπερδιήθηση</a:t>
            </a:r>
            <a:r>
              <a:rPr lang="el-GR" sz="1900" b="1" dirty="0" smtClean="0">
                <a:solidFill>
                  <a:schemeClr val="accent5">
                    <a:lumMod val="25000"/>
                  </a:schemeClr>
                </a:solidFill>
                <a:latin typeface="Comic Sans MS" pitchFamily="66" charset="0"/>
              </a:rPr>
              <a:t>-υπέρταση</a:t>
            </a:r>
          </a:p>
          <a:p>
            <a:r>
              <a:rPr lang="el-GR" sz="1900" dirty="0" smtClean="0">
                <a:solidFill>
                  <a:schemeClr val="accent5">
                    <a:lumMod val="25000"/>
                  </a:schemeClr>
                </a:solidFill>
                <a:latin typeface="Comic Sans MS" pitchFamily="66" charset="0"/>
              </a:rPr>
              <a:t>Η ποσότητα του Να που απομακρύνεται με το </a:t>
            </a:r>
            <a:r>
              <a:rPr lang="el-GR" sz="1900" dirty="0" err="1" smtClean="0">
                <a:solidFill>
                  <a:schemeClr val="accent5">
                    <a:lumMod val="25000"/>
                  </a:schemeClr>
                </a:solidFill>
                <a:latin typeface="Comic Sans MS" pitchFamily="66" charset="0"/>
              </a:rPr>
              <a:t>υπερδιήθημα</a:t>
            </a:r>
            <a:r>
              <a:rPr lang="el-GR" sz="1900" dirty="0" smtClean="0">
                <a:solidFill>
                  <a:schemeClr val="accent5">
                    <a:lumMod val="25000"/>
                  </a:schemeClr>
                </a:solidFill>
                <a:latin typeface="Comic Sans MS" pitchFamily="66" charset="0"/>
              </a:rPr>
              <a:t> πολλές φορές δεν είναι αρκετή λόγω του </a:t>
            </a:r>
            <a:r>
              <a:rPr lang="en-US" sz="1900" dirty="0" smtClean="0">
                <a:solidFill>
                  <a:srgbClr val="FF0000"/>
                </a:solidFill>
                <a:latin typeface="Comic Sans MS" pitchFamily="66" charset="0"/>
              </a:rPr>
              <a:t>sieving</a:t>
            </a:r>
            <a:r>
              <a:rPr lang="en-US" sz="1900" dirty="0" smtClean="0">
                <a:solidFill>
                  <a:schemeClr val="accent5">
                    <a:lumMod val="25000"/>
                  </a:schemeClr>
                </a:solidFill>
                <a:latin typeface="Comic Sans MS" pitchFamily="66" charset="0"/>
              </a:rPr>
              <a:t> </a:t>
            </a:r>
            <a:r>
              <a:rPr lang="el-GR" sz="1900" dirty="0" smtClean="0">
                <a:solidFill>
                  <a:schemeClr val="accent5">
                    <a:lumMod val="25000"/>
                  </a:schemeClr>
                </a:solidFill>
                <a:latin typeface="Comic Sans MS" pitchFamily="66" charset="0"/>
              </a:rPr>
              <a:t>(«κοσκίνισμα» Να)</a:t>
            </a:r>
          </a:p>
          <a:p>
            <a:r>
              <a:rPr lang="el-GR" sz="1900" dirty="0" smtClean="0">
                <a:solidFill>
                  <a:schemeClr val="accent5">
                    <a:lumMod val="25000"/>
                  </a:schemeClr>
                </a:solidFill>
                <a:latin typeface="Comic Sans MS" pitchFamily="66" charset="0"/>
              </a:rPr>
              <a:t>Κατά την έναρξη της </a:t>
            </a:r>
            <a:r>
              <a:rPr lang="el-GR" sz="1900" dirty="0" err="1" smtClean="0">
                <a:solidFill>
                  <a:schemeClr val="accent5">
                    <a:lumMod val="25000"/>
                  </a:schemeClr>
                </a:solidFill>
                <a:latin typeface="Comic Sans MS" pitchFamily="66" charset="0"/>
              </a:rPr>
              <a:t>υπερδιήθησης</a:t>
            </a:r>
            <a:r>
              <a:rPr lang="el-GR" sz="1900" dirty="0" smtClean="0">
                <a:solidFill>
                  <a:schemeClr val="accent5">
                    <a:lumMod val="25000"/>
                  </a:schemeClr>
                </a:solidFill>
                <a:latin typeface="Comic Sans MS" pitchFamily="66" charset="0"/>
              </a:rPr>
              <a:t> παράγεται </a:t>
            </a:r>
            <a:r>
              <a:rPr lang="el-GR" sz="1900" dirty="0" smtClean="0">
                <a:solidFill>
                  <a:srgbClr val="FF0000"/>
                </a:solidFill>
                <a:latin typeface="Comic Sans MS" pitchFamily="66" charset="0"/>
              </a:rPr>
              <a:t>ελεύθερο νερό </a:t>
            </a:r>
            <a:r>
              <a:rPr lang="el-GR" sz="1900" dirty="0" smtClean="0">
                <a:solidFill>
                  <a:schemeClr val="accent5">
                    <a:lumMod val="25000"/>
                  </a:schemeClr>
                </a:solidFill>
                <a:latin typeface="Comic Sans MS" pitchFamily="66" charset="0"/>
              </a:rPr>
              <a:t>από τις </a:t>
            </a:r>
            <a:r>
              <a:rPr lang="en-US" sz="1900" dirty="0" err="1" smtClean="0">
                <a:solidFill>
                  <a:srgbClr val="FF0000"/>
                </a:solidFill>
                <a:latin typeface="Comic Sans MS" pitchFamily="66" charset="0"/>
              </a:rPr>
              <a:t>aquaporins</a:t>
            </a:r>
            <a:r>
              <a:rPr lang="en-US" sz="1900" dirty="0" smtClean="0">
                <a:solidFill>
                  <a:schemeClr val="accent5">
                    <a:lumMod val="25000"/>
                  </a:schemeClr>
                </a:solidFill>
                <a:latin typeface="Comic Sans MS" pitchFamily="66" charset="0"/>
              </a:rPr>
              <a:t>. </a:t>
            </a:r>
            <a:r>
              <a:rPr lang="el-GR" sz="1900" dirty="0" smtClean="0">
                <a:solidFill>
                  <a:schemeClr val="accent5">
                    <a:lumMod val="25000"/>
                  </a:schemeClr>
                </a:solidFill>
                <a:latin typeface="Comic Sans MS" pitchFamily="66" charset="0"/>
              </a:rPr>
              <a:t>Μετά, μέσω των μικρών πόρων, παρασύρεται και Να προς το </a:t>
            </a:r>
            <a:r>
              <a:rPr lang="el-GR" sz="1900" dirty="0" err="1" smtClean="0">
                <a:solidFill>
                  <a:schemeClr val="accent5">
                    <a:lumMod val="25000"/>
                  </a:schemeClr>
                </a:solidFill>
                <a:latin typeface="Comic Sans MS" pitchFamily="66" charset="0"/>
              </a:rPr>
              <a:t>υπερδιήθημα</a:t>
            </a:r>
            <a:endParaRPr lang="el-GR" sz="1900" dirty="0" smtClean="0">
              <a:solidFill>
                <a:schemeClr val="accent5">
                  <a:lumMod val="25000"/>
                </a:schemeClr>
              </a:solidFill>
              <a:latin typeface="Comic Sans MS" pitchFamily="66" charset="0"/>
            </a:endParaRPr>
          </a:p>
          <a:p>
            <a:r>
              <a:rPr lang="el-GR" sz="1900" b="1" dirty="0" smtClean="0">
                <a:solidFill>
                  <a:srgbClr val="FF0000"/>
                </a:solidFill>
                <a:latin typeface="Comic Sans MS" pitchFamily="66" charset="0"/>
              </a:rPr>
              <a:t>Όσο περισσότερο υπέρτονο είναι το διάλυμα τόσο πιο πολύ ελεύθερο νατρίου νερό παράγεται</a:t>
            </a:r>
            <a:r>
              <a:rPr lang="el-GR" sz="1900" b="1" dirty="0" smtClean="0">
                <a:solidFill>
                  <a:schemeClr val="accent5">
                    <a:lumMod val="25000"/>
                  </a:schemeClr>
                </a:solidFill>
                <a:latin typeface="Comic Sans MS" pitchFamily="66" charset="0"/>
              </a:rPr>
              <a:t> </a:t>
            </a:r>
          </a:p>
          <a:p>
            <a:r>
              <a:rPr lang="el-GR" sz="1900" dirty="0" smtClean="0">
                <a:solidFill>
                  <a:schemeClr val="accent5">
                    <a:lumMod val="25000"/>
                  </a:schemeClr>
                </a:solidFill>
                <a:latin typeface="Comic Sans MS" pitchFamily="66" charset="0"/>
              </a:rPr>
              <a:t>Με το </a:t>
            </a:r>
            <a:r>
              <a:rPr lang="en-US" sz="1900" dirty="0" err="1" smtClean="0">
                <a:solidFill>
                  <a:srgbClr val="FF0000"/>
                </a:solidFill>
                <a:latin typeface="Comic Sans MS" pitchFamily="66" charset="0"/>
              </a:rPr>
              <a:t>Icodextrin</a:t>
            </a:r>
            <a:r>
              <a:rPr lang="en-US" sz="1900" dirty="0" smtClean="0">
                <a:solidFill>
                  <a:schemeClr val="accent5">
                    <a:lumMod val="25000"/>
                  </a:schemeClr>
                </a:solidFill>
                <a:latin typeface="Comic Sans MS" pitchFamily="66" charset="0"/>
              </a:rPr>
              <a:t> </a:t>
            </a:r>
            <a:r>
              <a:rPr lang="el-GR" sz="1900" dirty="0" smtClean="0">
                <a:solidFill>
                  <a:schemeClr val="accent5">
                    <a:lumMod val="25000"/>
                  </a:schemeClr>
                </a:solidFill>
                <a:latin typeface="Comic Sans MS" pitchFamily="66" charset="0"/>
              </a:rPr>
              <a:t>δεν παράγεται ελεύθερο νερό, γιατί δεν ενεργοποιούνται οι </a:t>
            </a:r>
            <a:r>
              <a:rPr lang="en-US" sz="1900" dirty="0" err="1" smtClean="0">
                <a:solidFill>
                  <a:schemeClr val="accent5">
                    <a:lumMod val="25000"/>
                  </a:schemeClr>
                </a:solidFill>
                <a:latin typeface="Comic Sans MS" pitchFamily="66" charset="0"/>
              </a:rPr>
              <a:t>aquaporins</a:t>
            </a:r>
            <a:r>
              <a:rPr lang="en-US" sz="1900" dirty="0" smtClean="0">
                <a:solidFill>
                  <a:schemeClr val="accent5">
                    <a:lumMod val="25000"/>
                  </a:schemeClr>
                </a:solidFill>
                <a:latin typeface="Comic Sans MS" pitchFamily="66" charset="0"/>
              </a:rPr>
              <a:t> </a:t>
            </a:r>
            <a:r>
              <a:rPr lang="el-GR" sz="1900" dirty="0" smtClean="0">
                <a:solidFill>
                  <a:schemeClr val="accent5">
                    <a:lumMod val="25000"/>
                  </a:schemeClr>
                </a:solidFill>
                <a:latin typeface="Comic Sans MS" pitchFamily="66" charset="0"/>
              </a:rPr>
              <a:t>και έτσι, </a:t>
            </a:r>
            <a:r>
              <a:rPr lang="el-GR" sz="1900" dirty="0" smtClean="0">
                <a:solidFill>
                  <a:srgbClr val="FF0000"/>
                </a:solidFill>
                <a:latin typeface="Comic Sans MS" pitchFamily="66" charset="0"/>
              </a:rPr>
              <a:t>το Να που απομακρύνεται είναι αρκετό</a:t>
            </a:r>
          </a:p>
          <a:p>
            <a:r>
              <a:rPr lang="el-GR" sz="1900" dirty="0" smtClean="0">
                <a:solidFill>
                  <a:schemeClr val="accent5">
                    <a:lumMod val="25000"/>
                  </a:schemeClr>
                </a:solidFill>
                <a:latin typeface="Comic Sans MS" pitchFamily="66" charset="0"/>
              </a:rPr>
              <a:t>Η μη-ικανοποιητική απομάκρυνση Να, μπορεί να σχετίζεται με την υπέρταση.</a:t>
            </a:r>
            <a:endParaRPr lang="el-GR" sz="1900" dirty="0">
              <a:solidFill>
                <a:schemeClr val="accent5">
                  <a:lumMod val="2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par>
                                <p:cTn id="15" presetID="2" presetClass="entr" presetSubtype="8" fill="hold" nodeType="with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 calcmode="lin" valueType="num">
                                      <p:cBhvr additive="base">
                                        <p:cTn id="1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4" end="4"/>
                                            </p:txEl>
                                          </p:spTgt>
                                        </p:tgtEl>
                                        <p:attrNameLst>
                                          <p:attrName>style.visibility</p:attrName>
                                        </p:attrNameLst>
                                      </p:cBhvr>
                                      <p:to>
                                        <p:strVal val="visible"/>
                                      </p:to>
                                    </p:set>
                                    <p:anim calcmode="lin" valueType="num">
                                      <p:cBhvr additive="base">
                                        <p:cTn id="2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5" end="5"/>
                                            </p:txEl>
                                          </p:spTgt>
                                        </p:tgtEl>
                                        <p:attrNameLst>
                                          <p:attrName>style.visibility</p:attrName>
                                        </p:attrNameLst>
                                      </p:cBhvr>
                                      <p:to>
                                        <p:strVal val="visible"/>
                                      </p:to>
                                    </p:set>
                                    <p:anim calcmode="lin" valueType="num">
                                      <p:cBhvr additive="base">
                                        <p:cTn id="2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7" end="7"/>
                                            </p:txEl>
                                          </p:spTgt>
                                        </p:tgtEl>
                                        <p:attrNameLst>
                                          <p:attrName>style.visibility</p:attrName>
                                        </p:attrNameLst>
                                      </p:cBhvr>
                                      <p:to>
                                        <p:strVal val="visible"/>
                                      </p:to>
                                    </p:set>
                                    <p:anim calcmode="lin" valueType="num">
                                      <p:cBhvr additive="base">
                                        <p:cTn id="3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ppt_y"/>
                                          </p:val>
                                        </p:tav>
                                        <p:tav tm="100000">
                                          <p:val>
                                            <p:strVal val="#ppt_y"/>
                                          </p:val>
                                        </p:tav>
                                      </p:tavLst>
                                    </p:anim>
                                  </p:childTnLst>
                                </p:cTn>
                              </p:par>
                              <p:par>
                                <p:cTn id="43" presetID="2" presetClass="entr" presetSubtype="8" fill="hold" nodeType="withEffect">
                                  <p:stCondLst>
                                    <p:cond delay="0"/>
                                  </p:stCondLst>
                                  <p:childTnLst>
                                    <p:set>
                                      <p:cBhvr>
                                        <p:cTn id="44" dur="1" fill="hold">
                                          <p:stCondLst>
                                            <p:cond delay="0"/>
                                          </p:stCondLst>
                                        </p:cTn>
                                        <p:tgtEl>
                                          <p:spTgt spid="2">
                                            <p:txEl>
                                              <p:pRg st="9" end="9"/>
                                            </p:txEl>
                                          </p:spTgt>
                                        </p:tgtEl>
                                        <p:attrNameLst>
                                          <p:attrName>style.visibility</p:attrName>
                                        </p:attrNameLst>
                                      </p:cBhvr>
                                      <p:to>
                                        <p:strVal val="visible"/>
                                      </p:to>
                                    </p:set>
                                    <p:anim calcmode="lin" valueType="num">
                                      <p:cBhvr additive="base">
                                        <p:cTn id="45"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
                                            <p:txEl>
                                              <p:pRg st="10" end="10"/>
                                            </p:txEl>
                                          </p:spTgt>
                                        </p:tgtEl>
                                        <p:attrNameLst>
                                          <p:attrName>style.visibility</p:attrName>
                                        </p:attrNameLst>
                                      </p:cBhvr>
                                      <p:to>
                                        <p:strVal val="visible"/>
                                      </p:to>
                                    </p:set>
                                    <p:anim calcmode="lin" valueType="num">
                                      <p:cBhvr additive="base">
                                        <p:cTn id="51"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3" fill="hold">
                      <p:stCondLst>
                        <p:cond delay="indefinite"/>
                      </p:stCondLst>
                      <p:childTnLst>
                        <p:par>
                          <p:cTn id="54" fill="hold">
                            <p:stCondLst>
                              <p:cond delay="0"/>
                            </p:stCondLst>
                            <p:childTnLst>
                              <p:par>
                                <p:cTn id="55" presetID="2" presetClass="entr" presetSubtype="8" fill="hold"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 calcmode="lin" valueType="num">
                                      <p:cBhvr additive="base">
                                        <p:cTn id="57"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8"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nodeType="clickEffect">
                                  <p:stCondLst>
                                    <p:cond delay="0"/>
                                  </p:stCondLst>
                                  <p:childTnLst>
                                    <p:set>
                                      <p:cBhvr>
                                        <p:cTn id="62" dur="1" fill="hold">
                                          <p:stCondLst>
                                            <p:cond delay="0"/>
                                          </p:stCondLst>
                                        </p:cTn>
                                        <p:tgtEl>
                                          <p:spTgt spid="2">
                                            <p:txEl>
                                              <p:pRg st="12" end="12"/>
                                            </p:txEl>
                                          </p:spTgt>
                                        </p:tgtEl>
                                        <p:attrNameLst>
                                          <p:attrName>style.visibility</p:attrName>
                                        </p:attrNameLst>
                                      </p:cBhvr>
                                      <p:to>
                                        <p:strVal val="visible"/>
                                      </p:to>
                                    </p:set>
                                    <p:anim calcmode="lin" valueType="num">
                                      <p:cBhvr additive="base">
                                        <p:cTn id="63"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99592" y="476672"/>
            <a:ext cx="8136904" cy="5909310"/>
          </a:xfrm>
          <a:prstGeom prst="rect">
            <a:avLst/>
          </a:prstGeom>
          <a:noFill/>
        </p:spPr>
        <p:txBody>
          <a:bodyPr wrap="square" rtlCol="0">
            <a:spAutoFit/>
          </a:bodyPr>
          <a:lstStyle/>
          <a:p>
            <a:pPr algn="ctr"/>
            <a:r>
              <a:rPr lang="el-GR" sz="2000" b="1" dirty="0" smtClean="0">
                <a:latin typeface="Comic Sans MS" pitchFamily="66" charset="0"/>
              </a:rPr>
              <a:t>Διαλύματα περιτοναϊκής με χαμηλή συγκέντρωση Να</a:t>
            </a:r>
          </a:p>
          <a:p>
            <a:endParaRPr lang="el-GR" sz="2000" dirty="0" smtClean="0">
              <a:latin typeface="Comic Sans MS" pitchFamily="66" charset="0"/>
            </a:endParaRPr>
          </a:p>
          <a:p>
            <a:pPr>
              <a:buFont typeface="Arial" pitchFamily="34" charset="0"/>
              <a:buChar char="•"/>
            </a:pPr>
            <a:r>
              <a:rPr lang="el-GR" sz="2000" dirty="0" smtClean="0">
                <a:solidFill>
                  <a:srgbClr val="FF0000"/>
                </a:solidFill>
                <a:latin typeface="Comic Sans MS" pitchFamily="66" charset="0"/>
              </a:rPr>
              <a:t>Μειώνοντας την συγκέντρωση Να </a:t>
            </a:r>
            <a:r>
              <a:rPr lang="el-GR" sz="2000" dirty="0" smtClean="0">
                <a:latin typeface="Comic Sans MS" pitchFamily="66" charset="0"/>
              </a:rPr>
              <a:t>στο διάλυμα</a:t>
            </a:r>
            <a:r>
              <a:rPr lang="el-GR" sz="2000" dirty="0" smtClean="0">
                <a:solidFill>
                  <a:srgbClr val="FF0000"/>
                </a:solidFill>
                <a:latin typeface="Comic Sans MS" pitchFamily="66" charset="0"/>
              </a:rPr>
              <a:t>, αυξάνεται η μετακίνηση του προς το </a:t>
            </a:r>
            <a:r>
              <a:rPr lang="el-GR" sz="2000" dirty="0" err="1" smtClean="0">
                <a:solidFill>
                  <a:srgbClr val="FF0000"/>
                </a:solidFill>
                <a:latin typeface="Comic Sans MS" pitchFamily="66" charset="0"/>
              </a:rPr>
              <a:t>υπερδιήθημα</a:t>
            </a:r>
            <a:r>
              <a:rPr lang="el-GR" sz="2000" dirty="0" smtClean="0">
                <a:solidFill>
                  <a:srgbClr val="FF0000"/>
                </a:solidFill>
                <a:latin typeface="Comic Sans MS" pitchFamily="66" charset="0"/>
              </a:rPr>
              <a:t> λόγω διάχυσης</a:t>
            </a:r>
          </a:p>
          <a:p>
            <a:pPr>
              <a:buFont typeface="Arial" pitchFamily="34" charset="0"/>
              <a:buChar char="•"/>
            </a:pPr>
            <a:r>
              <a:rPr lang="el-GR" sz="2000" dirty="0" smtClean="0">
                <a:latin typeface="Comic Sans MS" pitchFamily="66" charset="0"/>
              </a:rPr>
              <a:t>Για να διατηρηθεί η </a:t>
            </a:r>
            <a:r>
              <a:rPr lang="el-GR" sz="2000" dirty="0" err="1" smtClean="0">
                <a:latin typeface="Comic Sans MS" pitchFamily="66" charset="0"/>
              </a:rPr>
              <a:t>ωσμωτικότητα</a:t>
            </a:r>
            <a:r>
              <a:rPr lang="el-GR" sz="2000" dirty="0" smtClean="0">
                <a:latin typeface="Comic Sans MS" pitchFamily="66" charset="0"/>
              </a:rPr>
              <a:t>, </a:t>
            </a:r>
            <a:r>
              <a:rPr lang="el-GR" sz="2000" dirty="0" smtClean="0">
                <a:solidFill>
                  <a:srgbClr val="FF0000"/>
                </a:solidFill>
                <a:latin typeface="Comic Sans MS" pitchFamily="66" charset="0"/>
              </a:rPr>
              <a:t>πρέπει να αυξηθεί η συγκέντρωση της γλυκόζης</a:t>
            </a:r>
            <a:r>
              <a:rPr lang="el-GR" sz="2000" dirty="0" smtClean="0">
                <a:latin typeface="Comic Sans MS" pitchFamily="66" charset="0"/>
              </a:rPr>
              <a:t> στο διάλυμα (7% για διάλυμα με Να από 100-130 </a:t>
            </a:r>
            <a:r>
              <a:rPr lang="en-US" sz="2000" dirty="0" err="1" smtClean="0">
                <a:latin typeface="Comic Sans MS" pitchFamily="66" charset="0"/>
              </a:rPr>
              <a:t>mEq</a:t>
            </a:r>
            <a:r>
              <a:rPr lang="en-US" sz="2000" dirty="0" smtClean="0">
                <a:latin typeface="Comic Sans MS" pitchFamily="66" charset="0"/>
              </a:rPr>
              <a:t>/L)</a:t>
            </a:r>
          </a:p>
          <a:p>
            <a:pPr>
              <a:buFont typeface="Arial" pitchFamily="34" charset="0"/>
              <a:buChar char="•"/>
            </a:pPr>
            <a:r>
              <a:rPr lang="el-GR" sz="2000" dirty="0" smtClean="0">
                <a:latin typeface="Comic Sans MS" pitchFamily="66" charset="0"/>
              </a:rPr>
              <a:t>Όταν δοκιμάστηκε </a:t>
            </a:r>
            <a:r>
              <a:rPr lang="el-GR" sz="2000" dirty="0" smtClean="0">
                <a:solidFill>
                  <a:srgbClr val="FF0000"/>
                </a:solidFill>
                <a:latin typeface="Comic Sans MS" pitchFamily="66" charset="0"/>
              </a:rPr>
              <a:t>Να 126 </a:t>
            </a:r>
            <a:r>
              <a:rPr lang="el-GR" sz="2000" dirty="0" smtClean="0">
                <a:latin typeface="Comic Sans MS" pitchFamily="66" charset="0"/>
              </a:rPr>
              <a:t>συγκριτικά με το 132 </a:t>
            </a:r>
            <a:r>
              <a:rPr lang="en-US" sz="2000" dirty="0" err="1" smtClean="0">
                <a:latin typeface="Comic Sans MS" pitchFamily="66" charset="0"/>
              </a:rPr>
              <a:t>mEq</a:t>
            </a:r>
            <a:r>
              <a:rPr lang="en-US" sz="2000" dirty="0" smtClean="0">
                <a:latin typeface="Comic Sans MS" pitchFamily="66" charset="0"/>
              </a:rPr>
              <a:t>/L</a:t>
            </a:r>
            <a:r>
              <a:rPr lang="el-GR" sz="2000" dirty="0" smtClean="0">
                <a:latin typeface="Comic Sans MS" pitchFamily="66" charset="0"/>
              </a:rPr>
              <a:t> σε 9 </a:t>
            </a:r>
            <a:r>
              <a:rPr lang="el-GR" sz="2000" dirty="0" err="1" smtClean="0">
                <a:latin typeface="Comic Sans MS" pitchFamily="66" charset="0"/>
              </a:rPr>
              <a:t>ανουρικούς</a:t>
            </a:r>
            <a:r>
              <a:rPr lang="el-GR" sz="2000" dirty="0" smtClean="0">
                <a:latin typeface="Comic Sans MS" pitchFamily="66" charset="0"/>
              </a:rPr>
              <a:t>  ασθενείς υπό </a:t>
            </a:r>
            <a:r>
              <a:rPr lang="en-US" sz="2000" dirty="0" smtClean="0">
                <a:latin typeface="Comic Sans MS" pitchFamily="66" charset="0"/>
              </a:rPr>
              <a:t>APD</a:t>
            </a:r>
            <a:r>
              <a:rPr lang="el-GR" sz="2000" dirty="0" smtClean="0">
                <a:latin typeface="Comic Sans MS" pitchFamily="66" charset="0"/>
              </a:rPr>
              <a:t>, διαπιστώθηκε απομάκρυνση</a:t>
            </a:r>
            <a:r>
              <a:rPr lang="en-US" sz="2000" dirty="0" smtClean="0">
                <a:latin typeface="Comic Sans MS" pitchFamily="66" charset="0"/>
              </a:rPr>
              <a:t> </a:t>
            </a:r>
            <a:r>
              <a:rPr lang="en-US" sz="2000" dirty="0" smtClean="0">
                <a:solidFill>
                  <a:srgbClr val="FF0000"/>
                </a:solidFill>
                <a:latin typeface="Comic Sans MS" pitchFamily="66" charset="0"/>
              </a:rPr>
              <a:t>94 </a:t>
            </a:r>
            <a:r>
              <a:rPr lang="en-US" sz="2000" dirty="0" err="1" smtClean="0">
                <a:latin typeface="Comic Sans MS" pitchFamily="66" charset="0"/>
              </a:rPr>
              <a:t>mmol</a:t>
            </a:r>
            <a:r>
              <a:rPr lang="en-US" sz="2000" dirty="0" smtClean="0">
                <a:latin typeface="Comic Sans MS" pitchFamily="66" charset="0"/>
              </a:rPr>
              <a:t>/L</a:t>
            </a:r>
            <a:r>
              <a:rPr lang="el-GR" sz="2000" dirty="0" smtClean="0">
                <a:latin typeface="Comic Sans MS" pitchFamily="66" charset="0"/>
              </a:rPr>
              <a:t> και </a:t>
            </a:r>
            <a:r>
              <a:rPr lang="el-GR" sz="2000" dirty="0" smtClean="0">
                <a:solidFill>
                  <a:srgbClr val="FF0000"/>
                </a:solidFill>
                <a:latin typeface="Comic Sans MS" pitchFamily="66" charset="0"/>
              </a:rPr>
              <a:t>32</a:t>
            </a:r>
            <a:r>
              <a:rPr lang="el-GR" sz="2000" dirty="0" smtClean="0">
                <a:latin typeface="Comic Sans MS" pitchFamily="66" charset="0"/>
              </a:rPr>
              <a:t> </a:t>
            </a:r>
            <a:r>
              <a:rPr lang="en-US" sz="2000" dirty="0" err="1" smtClean="0">
                <a:latin typeface="Comic Sans MS" pitchFamily="66" charset="0"/>
              </a:rPr>
              <a:t>mmol</a:t>
            </a:r>
            <a:r>
              <a:rPr lang="en-US" sz="2000" dirty="0" smtClean="0">
                <a:latin typeface="Comic Sans MS" pitchFamily="66" charset="0"/>
              </a:rPr>
              <a:t>/L </a:t>
            </a:r>
            <a:r>
              <a:rPr lang="el-GR" sz="2000" dirty="0" err="1" smtClean="0">
                <a:latin typeface="Comic Sans MS" pitchFamily="66" charset="0"/>
              </a:rPr>
              <a:t>υπερδιηθήματος</a:t>
            </a:r>
            <a:r>
              <a:rPr lang="el-GR" sz="2000" dirty="0" smtClean="0">
                <a:latin typeface="Comic Sans MS" pitchFamily="66" charset="0"/>
              </a:rPr>
              <a:t> , αντίστοιχα. </a:t>
            </a:r>
            <a:r>
              <a:rPr lang="el-GR" sz="2000" dirty="0" smtClean="0">
                <a:solidFill>
                  <a:srgbClr val="FF0000"/>
                </a:solidFill>
                <a:latin typeface="Comic Sans MS" pitchFamily="66" charset="0"/>
              </a:rPr>
              <a:t>Η υπέρταση βελτιώθηκε</a:t>
            </a:r>
            <a:r>
              <a:rPr lang="el-GR" sz="2000" dirty="0" smtClean="0">
                <a:latin typeface="Comic Sans MS" pitchFamily="66" charset="0"/>
              </a:rPr>
              <a:t> σε όλους και 3 ασθενείς διέκοψαν εντελώς τα </a:t>
            </a:r>
            <a:r>
              <a:rPr lang="el-GR" sz="2000" dirty="0" err="1" smtClean="0">
                <a:latin typeface="Comic Sans MS" pitchFamily="66" charset="0"/>
              </a:rPr>
              <a:t>αντι</a:t>
            </a:r>
            <a:r>
              <a:rPr lang="el-GR" sz="2000" dirty="0" smtClean="0">
                <a:latin typeface="Comic Sans MS" pitchFamily="66" charset="0"/>
              </a:rPr>
              <a:t>-υπερτασικά</a:t>
            </a:r>
          </a:p>
          <a:p>
            <a:pPr>
              <a:buFont typeface="Arial" pitchFamily="34" charset="0"/>
              <a:buChar char="•"/>
            </a:pPr>
            <a:r>
              <a:rPr lang="el-GR" sz="2000" dirty="0" smtClean="0">
                <a:latin typeface="Comic Sans MS" pitchFamily="66" charset="0"/>
              </a:rPr>
              <a:t>Τα ίδια καλά αποτελέσματα υπήρξαν όταν χρησιμοποιήθηκε διάλυμα με πολύ χαμηλό </a:t>
            </a:r>
            <a:r>
              <a:rPr lang="el-GR" sz="2000" dirty="0" smtClean="0">
                <a:solidFill>
                  <a:srgbClr val="FF0000"/>
                </a:solidFill>
                <a:latin typeface="Comic Sans MS" pitchFamily="66" charset="0"/>
              </a:rPr>
              <a:t>Να, 102 </a:t>
            </a:r>
            <a:r>
              <a:rPr lang="en-US" sz="2000" dirty="0" err="1" smtClean="0">
                <a:solidFill>
                  <a:srgbClr val="FF0000"/>
                </a:solidFill>
                <a:latin typeface="Comic Sans MS" pitchFamily="66" charset="0"/>
              </a:rPr>
              <a:t>mEq</a:t>
            </a:r>
            <a:r>
              <a:rPr lang="en-US" sz="2000" dirty="0" smtClean="0">
                <a:solidFill>
                  <a:srgbClr val="FF0000"/>
                </a:solidFill>
                <a:latin typeface="Comic Sans MS" pitchFamily="66" charset="0"/>
              </a:rPr>
              <a:t>/L</a:t>
            </a:r>
            <a:r>
              <a:rPr lang="el-GR" sz="2000" dirty="0" smtClean="0">
                <a:latin typeface="Comic Sans MS" pitchFamily="66" charset="0"/>
              </a:rPr>
              <a:t>. Και η απομάκρυνση Να ήταν μεγαλύτερη και η πίεση ελαττώθηκε</a:t>
            </a:r>
          </a:p>
          <a:p>
            <a:pPr>
              <a:buFont typeface="Arial" pitchFamily="34" charset="0"/>
              <a:buChar char="•"/>
            </a:pPr>
            <a:r>
              <a:rPr lang="el-GR" sz="2000" dirty="0" smtClean="0">
                <a:latin typeface="Comic Sans MS" pitchFamily="66" charset="0"/>
              </a:rPr>
              <a:t>Μέχρι σήμερα </a:t>
            </a:r>
            <a:r>
              <a:rPr lang="el-GR" sz="2000" dirty="0" smtClean="0">
                <a:solidFill>
                  <a:srgbClr val="FF0000"/>
                </a:solidFill>
                <a:latin typeface="Comic Sans MS" pitchFamily="66" charset="0"/>
              </a:rPr>
              <a:t>δεν έχουν κυκλοφορήσει στο εμπόριο </a:t>
            </a:r>
            <a:r>
              <a:rPr lang="el-GR" sz="2000" dirty="0" smtClean="0">
                <a:latin typeface="Comic Sans MS" pitchFamily="66" charset="0"/>
              </a:rPr>
              <a:t>διαλύματα με χαμηλό Να</a:t>
            </a:r>
            <a:endParaRPr lang="en-US" sz="2000" dirty="0" smtClean="0">
              <a:latin typeface="Comic Sans MS" pitchFamily="66" charset="0"/>
            </a:endParaRPr>
          </a:p>
          <a:p>
            <a:endParaRPr lang="el-GR" sz="2000" dirty="0" smtClean="0">
              <a:latin typeface="Comic Sans MS" pitchFamily="66" charset="0"/>
            </a:endParaRPr>
          </a:p>
          <a:p>
            <a:pPr>
              <a:buFont typeface="Arial" pitchFamily="34" charset="0"/>
              <a:buChar char="•"/>
            </a:pP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2060848"/>
            <a:ext cx="7848872" cy="3046988"/>
          </a:xfrm>
          <a:prstGeom prst="rect">
            <a:avLst/>
          </a:prstGeom>
          <a:noFill/>
        </p:spPr>
        <p:txBody>
          <a:bodyPr wrap="square" rtlCol="0">
            <a:spAutoFit/>
          </a:bodyPr>
          <a:lstStyle/>
          <a:p>
            <a:pPr algn="ctr"/>
            <a:r>
              <a:rPr lang="el-GR" sz="3200" b="1" dirty="0" smtClean="0">
                <a:solidFill>
                  <a:srgbClr val="002060"/>
                </a:solidFill>
                <a:latin typeface="Comic Sans MS" pitchFamily="66" charset="0"/>
              </a:rPr>
              <a:t>Κλινικές Οδηγίες και Συστάσεις για την επάρκεια της Περιτοναϊκής Κάθαρσης</a:t>
            </a:r>
          </a:p>
          <a:p>
            <a:pPr algn="ctr"/>
            <a:endParaRPr lang="el-GR" sz="3200" b="1" dirty="0" smtClean="0">
              <a:solidFill>
                <a:srgbClr val="002060"/>
              </a:solidFill>
              <a:latin typeface="Comic Sans MS" pitchFamily="66" charset="0"/>
            </a:endParaRPr>
          </a:p>
          <a:p>
            <a:pPr algn="ctr"/>
            <a:r>
              <a:rPr lang="el-GR" sz="3200" b="1" dirty="0" smtClean="0">
                <a:solidFill>
                  <a:srgbClr val="002060"/>
                </a:solidFill>
                <a:latin typeface="Comic Sans MS" pitchFamily="66" charset="0"/>
              </a:rPr>
              <a:t>της Καναδικής Νεφρολογικής Εταιρείας</a:t>
            </a:r>
          </a:p>
          <a:p>
            <a:pPr algn="ctr"/>
            <a:endParaRPr lang="el-GR" sz="3200" b="1" dirty="0" smtClean="0">
              <a:solidFill>
                <a:srgbClr val="002060"/>
              </a:solidFill>
              <a:latin typeface="Comic Sans MS" pitchFamily="66" charset="0"/>
            </a:endParaRPr>
          </a:p>
          <a:p>
            <a:pPr algn="ctr"/>
            <a:r>
              <a:rPr lang="el-GR" sz="3200" b="1" dirty="0" smtClean="0">
                <a:solidFill>
                  <a:srgbClr val="002060"/>
                </a:solidFill>
                <a:latin typeface="Comic Sans MS" pitchFamily="66" charset="0"/>
              </a:rPr>
              <a:t>2011 </a:t>
            </a:r>
            <a:endParaRPr lang="el-GR" sz="3200" b="1" dirty="0">
              <a:solidFill>
                <a:srgbClr val="002060"/>
              </a:solidFill>
              <a:latin typeface="Comic Sans MS" pitchFamily="66"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10584" y="188640"/>
            <a:ext cx="7848872" cy="1908215"/>
          </a:xfrm>
          <a:prstGeom prst="rect">
            <a:avLst/>
          </a:prstGeom>
          <a:noFill/>
        </p:spPr>
        <p:txBody>
          <a:bodyPr wrap="square" rtlCol="0">
            <a:spAutoFit/>
          </a:bodyPr>
          <a:lstStyle/>
          <a:p>
            <a:pPr algn="ctr"/>
            <a:r>
              <a:rPr lang="el-GR" sz="2400" b="1" dirty="0" smtClean="0">
                <a:solidFill>
                  <a:srgbClr val="FF0000"/>
                </a:solidFill>
                <a:latin typeface="Comic Sans MS" pitchFamily="66" charset="0"/>
              </a:rPr>
              <a:t>Κλινικές Οδηγίες και Συστάσεις για την επάρκεια της Περιτοναϊκής Κάθαρσης</a:t>
            </a:r>
          </a:p>
          <a:p>
            <a:pPr algn="ctr"/>
            <a:endParaRPr lang="el-GR" sz="1200" b="1" dirty="0" smtClean="0">
              <a:solidFill>
                <a:schemeClr val="accent5">
                  <a:lumMod val="25000"/>
                </a:schemeClr>
              </a:solidFill>
              <a:latin typeface="Comic Sans MS" pitchFamily="66" charset="0"/>
            </a:endParaRPr>
          </a:p>
          <a:p>
            <a:pPr algn="ctr"/>
            <a:r>
              <a:rPr lang="el-GR" sz="2400" b="1" dirty="0" smtClean="0">
                <a:solidFill>
                  <a:srgbClr val="FF0000"/>
                </a:solidFill>
                <a:latin typeface="Comic Sans MS" pitchFamily="66" charset="0"/>
              </a:rPr>
              <a:t>της Καναδικής Νεφρολογικής Εταιρείας</a:t>
            </a:r>
          </a:p>
          <a:p>
            <a:pPr algn="ctr"/>
            <a:endParaRPr lang="el-GR" sz="1000" b="1" dirty="0" smtClean="0">
              <a:solidFill>
                <a:schemeClr val="accent5">
                  <a:lumMod val="25000"/>
                </a:schemeClr>
              </a:solidFill>
              <a:latin typeface="Comic Sans MS" pitchFamily="66" charset="0"/>
            </a:endParaRPr>
          </a:p>
          <a:p>
            <a:pPr algn="ctr"/>
            <a:r>
              <a:rPr lang="el-GR" sz="2400" b="1" dirty="0" smtClean="0">
                <a:solidFill>
                  <a:srgbClr val="FF0000"/>
                </a:solidFill>
                <a:latin typeface="Comic Sans MS" pitchFamily="66" charset="0"/>
              </a:rPr>
              <a:t>2011 </a:t>
            </a:r>
            <a:endParaRPr lang="el-GR" sz="2400" b="1" dirty="0">
              <a:solidFill>
                <a:srgbClr val="FF0000"/>
              </a:solidFill>
              <a:latin typeface="Comic Sans MS"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97047" y="2204864"/>
            <a:ext cx="5675945" cy="41148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Tree>
    <p:extLst>
      <p:ext uri="{BB962C8B-B14F-4D97-AF65-F5344CB8AC3E}">
        <p14:creationId xmlns:p14="http://schemas.microsoft.com/office/powerpoint/2010/main" xmlns="" val="219230221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Ορθογώνιο"/>
          <p:cNvSpPr/>
          <p:nvPr/>
        </p:nvSpPr>
        <p:spPr>
          <a:xfrm>
            <a:off x="2195736" y="2492896"/>
            <a:ext cx="5716630" cy="923330"/>
          </a:xfrm>
          <a:prstGeom prst="rect">
            <a:avLst/>
          </a:prstGeom>
        </p:spPr>
        <p:txBody>
          <a:bodyPr wrap="none">
            <a:spAutoFit/>
          </a:bodyPr>
          <a:lstStyle/>
          <a:p>
            <a:r>
              <a:rPr lang="el-GR" sz="5400" dirty="0" smtClean="0">
                <a:solidFill>
                  <a:schemeClr val="accent5">
                    <a:lumMod val="25000"/>
                  </a:schemeClr>
                </a:solidFill>
                <a:latin typeface="Comic Sans MS" pitchFamily="66" charset="0"/>
              </a:rPr>
              <a:t>Ισορροπία υγρών </a:t>
            </a:r>
            <a:endParaRPr lang="el-GR" sz="5400" dirty="0">
              <a:solidFill>
                <a:schemeClr val="accent5">
                  <a:lumMod val="25000"/>
                </a:schemeClr>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59633" y="548680"/>
            <a:ext cx="7704856" cy="5355312"/>
          </a:xfrm>
          <a:prstGeom prst="rect">
            <a:avLst/>
          </a:prstGeom>
          <a:noFill/>
        </p:spPr>
        <p:txBody>
          <a:bodyPr wrap="square" rtlCol="0">
            <a:spAutoFit/>
          </a:bodyPr>
          <a:lstStyle/>
          <a:p>
            <a:r>
              <a:rPr lang="el-GR" sz="2400" dirty="0" smtClean="0">
                <a:solidFill>
                  <a:schemeClr val="accent5">
                    <a:lumMod val="25000"/>
                  </a:schemeClr>
                </a:solidFill>
                <a:latin typeface="Comic Sans MS" pitchFamily="66" charset="0"/>
              </a:rPr>
              <a:t>Επάρκής Περιτοναϊκή Κάθαρση: Εισαγωγή</a:t>
            </a:r>
          </a:p>
          <a:p>
            <a:endParaRPr lang="el-GR" dirty="0">
              <a:solidFill>
                <a:schemeClr val="accent5">
                  <a:lumMod val="25000"/>
                </a:schemeClr>
              </a:solidFill>
            </a:endParaRPr>
          </a:p>
          <a:p>
            <a:r>
              <a:rPr lang="el-GR" sz="2000" b="1" dirty="0" smtClean="0">
                <a:solidFill>
                  <a:schemeClr val="accent5">
                    <a:lumMod val="25000"/>
                  </a:schemeClr>
                </a:solidFill>
                <a:latin typeface="Comic Sans MS" pitchFamily="66" charset="0"/>
              </a:rPr>
              <a:t>Κλινικές οδηγίες:</a:t>
            </a:r>
            <a:r>
              <a:rPr lang="el-GR" sz="2000" dirty="0" smtClean="0">
                <a:solidFill>
                  <a:schemeClr val="accent5">
                    <a:lumMod val="25000"/>
                  </a:schemeClr>
                </a:solidFill>
                <a:latin typeface="Comic Sans MS" pitchFamily="66" charset="0"/>
              </a:rPr>
              <a:t> όπου υπάρχουν ισχυρά δεδομένα στην βιβλιογραφία</a:t>
            </a:r>
          </a:p>
          <a:p>
            <a:r>
              <a:rPr lang="el-GR" sz="2000" b="1" dirty="0" smtClean="0">
                <a:solidFill>
                  <a:schemeClr val="accent5">
                    <a:lumMod val="25000"/>
                  </a:schemeClr>
                </a:solidFill>
                <a:latin typeface="Comic Sans MS" pitchFamily="66" charset="0"/>
              </a:rPr>
              <a:t>Κλινικές συστάσεις </a:t>
            </a:r>
            <a:r>
              <a:rPr lang="el-GR" sz="2000" dirty="0" smtClean="0">
                <a:solidFill>
                  <a:schemeClr val="accent5">
                    <a:lumMod val="25000"/>
                  </a:schemeClr>
                </a:solidFill>
                <a:latin typeface="Comic Sans MS" pitchFamily="66" charset="0"/>
              </a:rPr>
              <a:t>(οι περισσότερες): όταν τα δεδομένα δεν είναι ισχυρά</a:t>
            </a:r>
          </a:p>
          <a:p>
            <a:endParaRPr lang="el-GR" sz="2000" dirty="0" smtClean="0">
              <a:solidFill>
                <a:schemeClr val="accent5">
                  <a:lumMod val="25000"/>
                </a:schemeClr>
              </a:solidFill>
              <a:latin typeface="Comic Sans MS" pitchFamily="66" charset="0"/>
            </a:endParaRPr>
          </a:p>
          <a:p>
            <a:endParaRPr lang="el-GR" sz="2000" dirty="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Επάρκεια Περιτοναϊκής Κάθαρσης</a:t>
            </a:r>
          </a:p>
          <a:p>
            <a:endParaRPr lang="el-GR" sz="2000" dirty="0">
              <a:solidFill>
                <a:schemeClr val="accent5">
                  <a:lumMod val="25000"/>
                </a:schemeClr>
              </a:solidFill>
              <a:latin typeface="Comic Sans MS" pitchFamily="66" charset="0"/>
            </a:endParaRPr>
          </a:p>
          <a:p>
            <a:pPr marL="285750" indent="-285750">
              <a:buFont typeface="Arial" pitchFamily="34" charset="0"/>
              <a:buChar char="•"/>
            </a:pPr>
            <a:r>
              <a:rPr lang="el-GR" sz="2000" dirty="0" smtClean="0">
                <a:solidFill>
                  <a:srgbClr val="FF0000"/>
                </a:solidFill>
                <a:latin typeface="Comic Sans MS" pitchFamily="66" charset="0"/>
              </a:rPr>
              <a:t>Κάθαρση ουσιών</a:t>
            </a:r>
          </a:p>
          <a:p>
            <a:pPr marL="285750" indent="-285750">
              <a:buFont typeface="Arial" pitchFamily="34" charset="0"/>
              <a:buChar char="•"/>
            </a:pPr>
            <a:r>
              <a:rPr lang="el-GR" sz="2000" dirty="0" smtClean="0">
                <a:solidFill>
                  <a:srgbClr val="00B0F0"/>
                </a:solidFill>
                <a:latin typeface="Comic Sans MS" pitchFamily="66" charset="0"/>
              </a:rPr>
              <a:t>Ισοζύγιο υγρών</a:t>
            </a:r>
          </a:p>
          <a:p>
            <a:pPr marL="285750" indent="-285750">
              <a:buFont typeface="Arial" pitchFamily="34" charset="0"/>
              <a:buChar char="•"/>
            </a:pPr>
            <a:r>
              <a:rPr lang="el-GR" sz="2000" dirty="0" smtClean="0">
                <a:solidFill>
                  <a:srgbClr val="00B050"/>
                </a:solidFill>
                <a:latin typeface="Comic Sans MS" pitchFamily="66" charset="0"/>
              </a:rPr>
              <a:t>Θρέψη</a:t>
            </a:r>
          </a:p>
          <a:p>
            <a:pPr marL="285750" indent="-285750">
              <a:buFont typeface="Arial" pitchFamily="34" charset="0"/>
              <a:buChar char="•"/>
            </a:pPr>
            <a:r>
              <a:rPr lang="el-GR" sz="2000" dirty="0" smtClean="0">
                <a:solidFill>
                  <a:srgbClr val="FFC000"/>
                </a:solidFill>
                <a:latin typeface="Comic Sans MS" pitchFamily="66" charset="0"/>
              </a:rPr>
              <a:t>Υπολειπόμενη νεφρική λειτουργία</a:t>
            </a:r>
          </a:p>
          <a:p>
            <a:pPr marL="285750" indent="-285750">
              <a:buFont typeface="Arial" pitchFamily="34" charset="0"/>
              <a:buChar char="•"/>
            </a:pPr>
            <a:r>
              <a:rPr lang="el-GR" sz="2000" dirty="0" smtClean="0">
                <a:solidFill>
                  <a:srgbClr val="C00000"/>
                </a:solidFill>
                <a:latin typeface="Comic Sans MS" pitchFamily="66" charset="0"/>
              </a:rPr>
              <a:t>Φροντίδα για τον υψηλότερο κίνδυνο που αντιμετωπίζουν, τον καρδιαγγειακό</a:t>
            </a:r>
          </a:p>
          <a:p>
            <a:pPr marL="285750" indent="-285750">
              <a:buFont typeface="Arial" pitchFamily="34" charset="0"/>
              <a:buChar char="•"/>
            </a:pPr>
            <a:r>
              <a:rPr lang="el-GR" sz="2000" dirty="0" smtClean="0">
                <a:solidFill>
                  <a:srgbClr val="0070C0"/>
                </a:solidFill>
                <a:latin typeface="Comic Sans MS" pitchFamily="66" charset="0"/>
              </a:rPr>
              <a:t>Γλυκαιμικός έλεγχος-έκθεση στη γλυκόζη </a:t>
            </a:r>
            <a:endParaRPr lang="el-GR" sz="2000" dirty="0">
              <a:solidFill>
                <a:srgbClr val="0070C0"/>
              </a:solidFill>
              <a:latin typeface="Comic Sans MS" pitchFamily="66" charset="0"/>
            </a:endParaRPr>
          </a:p>
        </p:txBody>
      </p:sp>
    </p:spTree>
    <p:extLst>
      <p:ext uri="{BB962C8B-B14F-4D97-AF65-F5344CB8AC3E}">
        <p14:creationId xmlns:p14="http://schemas.microsoft.com/office/powerpoint/2010/main" xmlns="" val="8852085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2">
                                            <p:txEl>
                                              <p:pRg st="3" end="3"/>
                                            </p:txEl>
                                          </p:spTgt>
                                        </p:tgtEl>
                                        <p:attrNameLst>
                                          <p:attrName>style.visibility</p:attrName>
                                        </p:attrNameLst>
                                      </p:cBhvr>
                                      <p:to>
                                        <p:strVal val="visible"/>
                                      </p:to>
                                    </p:set>
                                    <p:anim calcmode="lin" valueType="num">
                                      <p:cBhvr additive="base">
                                        <p:cTn id="17"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2">
                                            <p:txEl>
                                              <p:pRg st="8" end="8"/>
                                            </p:txEl>
                                          </p:spTgt>
                                        </p:tgtEl>
                                        <p:attrNameLst>
                                          <p:attrName>style.visibility</p:attrName>
                                        </p:attrNameLst>
                                      </p:cBhvr>
                                      <p:to>
                                        <p:strVal val="visible"/>
                                      </p:to>
                                    </p:set>
                                    <p:anim calcmode="lin" valueType="num">
                                      <p:cBhvr additive="base">
                                        <p:cTn id="27"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2">
                                            <p:txEl>
                                              <p:pRg st="9" end="9"/>
                                            </p:txEl>
                                          </p:spTgt>
                                        </p:tgtEl>
                                        <p:attrNameLst>
                                          <p:attrName>style.visibility</p:attrName>
                                        </p:attrNameLst>
                                      </p:cBhvr>
                                      <p:to>
                                        <p:strVal val="visible"/>
                                      </p:to>
                                    </p:set>
                                    <p:anim calcmode="lin" valueType="num">
                                      <p:cBhvr additive="base">
                                        <p:cTn id="31"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2">
                                            <p:txEl>
                                              <p:pRg st="10" end="10"/>
                                            </p:txEl>
                                          </p:spTgt>
                                        </p:tgtEl>
                                        <p:attrNameLst>
                                          <p:attrName>style.visibility</p:attrName>
                                        </p:attrNameLst>
                                      </p:cBhvr>
                                      <p:to>
                                        <p:strVal val="visible"/>
                                      </p:to>
                                    </p:set>
                                    <p:anim calcmode="lin" valueType="num">
                                      <p:cBhvr additive="base">
                                        <p:cTn id="35"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10" end="10"/>
                                            </p:txEl>
                                          </p:spTgt>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2">
                                            <p:txEl>
                                              <p:pRg st="11" end="11"/>
                                            </p:txEl>
                                          </p:spTgt>
                                        </p:tgtEl>
                                        <p:attrNameLst>
                                          <p:attrName>style.visibility</p:attrName>
                                        </p:attrNameLst>
                                      </p:cBhvr>
                                      <p:to>
                                        <p:strVal val="visible"/>
                                      </p:to>
                                    </p:set>
                                    <p:anim calcmode="lin" valueType="num">
                                      <p:cBhvr additive="base">
                                        <p:cTn id="39" dur="500" fill="hold"/>
                                        <p:tgtEl>
                                          <p:spTgt spid="2">
                                            <p:txEl>
                                              <p:pRg st="11" end="11"/>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2">
                                            <p:txEl>
                                              <p:pRg st="11" end="11"/>
                                            </p:txEl>
                                          </p:spTgt>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2">
                                            <p:txEl>
                                              <p:pRg st="13" end="13"/>
                                            </p:txEl>
                                          </p:spTgt>
                                        </p:tgtEl>
                                        <p:attrNameLst>
                                          <p:attrName>style.visibility</p:attrName>
                                        </p:attrNameLst>
                                      </p:cBhvr>
                                      <p:to>
                                        <p:strVal val="visible"/>
                                      </p:to>
                                    </p:set>
                                    <p:anim calcmode="lin" valueType="num">
                                      <p:cBhvr additive="base">
                                        <p:cTn id="47" dur="500" fill="hold"/>
                                        <p:tgtEl>
                                          <p:spTgt spid="2">
                                            <p:txEl>
                                              <p:pRg st="13" end="13"/>
                                            </p:txEl>
                                          </p:spTgt>
                                        </p:tgtEl>
                                        <p:attrNameLst>
                                          <p:attrName>ppt_x</p:attrName>
                                        </p:attrNameLst>
                                      </p:cBhvr>
                                      <p:tavLst>
                                        <p:tav tm="0">
                                          <p:val>
                                            <p:strVal val="#ppt_x"/>
                                          </p:val>
                                        </p:tav>
                                        <p:tav tm="100000">
                                          <p:val>
                                            <p:strVal val="#ppt_x"/>
                                          </p:val>
                                        </p:tav>
                                      </p:tavLst>
                                    </p:anim>
                                    <p:anim calcmode="lin" valueType="num">
                                      <p:cBhvr additive="base">
                                        <p:cTn id="48" dur="500" fill="hold"/>
                                        <p:tgtEl>
                                          <p:spTgt spid="2">
                                            <p:txEl>
                                              <p:pRg st="13" end="1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 TextBox"/>
          <p:cNvSpPr txBox="1"/>
          <p:nvPr/>
        </p:nvSpPr>
        <p:spPr>
          <a:xfrm>
            <a:off x="899592" y="620688"/>
            <a:ext cx="8136904" cy="5755422"/>
          </a:xfrm>
          <a:prstGeom prst="rect">
            <a:avLst/>
          </a:prstGeom>
          <a:noFill/>
        </p:spPr>
        <p:txBody>
          <a:bodyPr wrap="square" rtlCol="0">
            <a:spAutoFit/>
          </a:bodyPr>
          <a:lstStyle/>
          <a:p>
            <a:pPr marL="342900" indent="-342900"/>
            <a:r>
              <a:rPr lang="el-GR" sz="2400" b="1" dirty="0" smtClean="0">
                <a:solidFill>
                  <a:schemeClr val="accent5">
                    <a:lumMod val="25000"/>
                  </a:schemeClr>
                </a:solidFill>
                <a:latin typeface="Comic Sans MS" pitchFamily="66" charset="0"/>
              </a:rPr>
              <a:t>ΔΙΑΤΗΡΗΣΗ ΤΗΣ ΥΠΟΛΕΙΠΟΜΕΝΗΣ ΝΕΦΡΙΚΗΣ</a:t>
            </a:r>
            <a:r>
              <a:rPr lang="en-US" sz="2400" b="1" dirty="0" smtClean="0">
                <a:solidFill>
                  <a:schemeClr val="accent5">
                    <a:lumMod val="25000"/>
                  </a:schemeClr>
                </a:solidFill>
                <a:latin typeface="Comic Sans MS" pitchFamily="66" charset="0"/>
              </a:rPr>
              <a:t> </a:t>
            </a:r>
            <a:r>
              <a:rPr lang="el-GR" sz="2400" b="1" dirty="0" smtClean="0">
                <a:solidFill>
                  <a:schemeClr val="accent5">
                    <a:lumMod val="25000"/>
                  </a:schemeClr>
                </a:solidFill>
                <a:latin typeface="Comic Sans MS" pitchFamily="66" charset="0"/>
              </a:rPr>
              <a:t>ΛΕΙΤΟΥΡΓΙΑΣ (ΥΝΛ) [ι]</a:t>
            </a:r>
          </a:p>
          <a:p>
            <a:pPr marL="342900" indent="-342900"/>
            <a:endParaRPr lang="el-GR" sz="2000" dirty="0" smtClean="0">
              <a:latin typeface="Comic Sans MS" pitchFamily="66" charset="0"/>
            </a:endParaRPr>
          </a:p>
          <a:p>
            <a:pPr marL="342900" indent="-342900"/>
            <a:endParaRPr lang="el-GR" sz="2000" dirty="0" smtClean="0">
              <a:latin typeface="Comic Sans MS" pitchFamily="66" charset="0"/>
            </a:endParaRPr>
          </a:p>
          <a:p>
            <a:pPr marL="342900" indent="-342900">
              <a:buFont typeface="+mj-lt"/>
              <a:buAutoNum type="arabicPeriod"/>
            </a:pPr>
            <a:r>
              <a:rPr lang="el-GR" sz="2000" b="1" dirty="0" smtClean="0">
                <a:solidFill>
                  <a:srgbClr val="FF0000"/>
                </a:solidFill>
                <a:latin typeface="Comic Sans MS" pitchFamily="66" charset="0"/>
              </a:rPr>
              <a:t>ΜΕΤΡΗΣΗ ΤΗΣ ΥΝΛ – Συστάσεις</a:t>
            </a:r>
          </a:p>
          <a:p>
            <a:pPr marL="342900" indent="-342900"/>
            <a:endParaRPr lang="el-GR" sz="2000" b="1" dirty="0" smtClean="0">
              <a:latin typeface="Comic Sans MS" pitchFamily="66" charset="0"/>
            </a:endParaRPr>
          </a:p>
          <a:p>
            <a:pPr marL="800100" lvl="1" indent="-342900">
              <a:buFont typeface="+mj-lt"/>
              <a:buAutoNum type="arabicPeriod"/>
            </a:pPr>
            <a:r>
              <a:rPr lang="el-GR" sz="2000" dirty="0" smtClean="0">
                <a:solidFill>
                  <a:srgbClr val="FF0000"/>
                </a:solidFill>
                <a:latin typeface="Comic Sans MS" pitchFamily="66" charset="0"/>
              </a:rPr>
              <a:t>Ο όγκος των ούρων </a:t>
            </a:r>
            <a:r>
              <a:rPr lang="el-GR" sz="2000" dirty="0" smtClean="0">
                <a:latin typeface="Comic Sans MS" pitchFamily="66" charset="0"/>
              </a:rPr>
              <a:t>και </a:t>
            </a:r>
            <a:r>
              <a:rPr lang="el-GR" sz="2000" dirty="0" smtClean="0">
                <a:solidFill>
                  <a:srgbClr val="FF0000"/>
                </a:solidFill>
                <a:latin typeface="Comic Sans MS" pitchFamily="66" charset="0"/>
              </a:rPr>
              <a:t>το υπολειπόμενο νεφρικό </a:t>
            </a:r>
            <a:r>
              <a:rPr lang="en-US" sz="2000" dirty="0" err="1" smtClean="0">
                <a:solidFill>
                  <a:srgbClr val="FF0000"/>
                </a:solidFill>
                <a:latin typeface="Comic Sans MS" pitchFamily="66" charset="0"/>
              </a:rPr>
              <a:t>kt</a:t>
            </a:r>
            <a:r>
              <a:rPr lang="en-US" sz="2000" dirty="0" smtClean="0">
                <a:solidFill>
                  <a:srgbClr val="FF0000"/>
                </a:solidFill>
                <a:latin typeface="Comic Sans MS" pitchFamily="66" charset="0"/>
              </a:rPr>
              <a:t>/V </a:t>
            </a:r>
            <a:r>
              <a:rPr lang="el-GR" sz="2000" dirty="0" smtClean="0">
                <a:latin typeface="Comic Sans MS" pitchFamily="66" charset="0"/>
              </a:rPr>
              <a:t>(</a:t>
            </a:r>
            <a:r>
              <a:rPr lang="en-US" sz="2000" dirty="0" smtClean="0">
                <a:latin typeface="Comic Sans MS" pitchFamily="66" charset="0"/>
              </a:rPr>
              <a:t>renal </a:t>
            </a:r>
            <a:r>
              <a:rPr lang="en-US" sz="2000" dirty="0" err="1" smtClean="0">
                <a:latin typeface="Comic Sans MS" pitchFamily="66" charset="0"/>
              </a:rPr>
              <a:t>kt</a:t>
            </a:r>
            <a:r>
              <a:rPr lang="en-US" sz="2000" dirty="0" smtClean="0">
                <a:latin typeface="Comic Sans MS" pitchFamily="66" charset="0"/>
              </a:rPr>
              <a:t>/V, </a:t>
            </a:r>
            <a:r>
              <a:rPr lang="en-US" sz="2000" dirty="0" err="1" smtClean="0">
                <a:solidFill>
                  <a:srgbClr val="FF0000"/>
                </a:solidFill>
                <a:latin typeface="Comic Sans MS" pitchFamily="66" charset="0"/>
              </a:rPr>
              <a:t>rkt</a:t>
            </a:r>
            <a:r>
              <a:rPr lang="en-US" sz="2000" dirty="0" smtClean="0">
                <a:solidFill>
                  <a:srgbClr val="FF0000"/>
                </a:solidFill>
                <a:latin typeface="Comic Sans MS" pitchFamily="66" charset="0"/>
              </a:rPr>
              <a:t>/V</a:t>
            </a:r>
            <a:r>
              <a:rPr lang="en-US" sz="2000" dirty="0" smtClean="0">
                <a:latin typeface="Comic Sans MS" pitchFamily="66" charset="0"/>
              </a:rPr>
              <a:t>)  </a:t>
            </a:r>
            <a:r>
              <a:rPr lang="el-GR" sz="2000" dirty="0" smtClean="0">
                <a:latin typeface="Comic Sans MS" pitchFamily="66" charset="0"/>
              </a:rPr>
              <a:t>πρέπει να μετράται </a:t>
            </a:r>
            <a:r>
              <a:rPr lang="el-GR" sz="2000" dirty="0" smtClean="0">
                <a:solidFill>
                  <a:srgbClr val="FF0000"/>
                </a:solidFill>
                <a:latin typeface="Comic Sans MS" pitchFamily="66" charset="0"/>
              </a:rPr>
              <a:t>κάθε 3-6 μήνες </a:t>
            </a:r>
            <a:r>
              <a:rPr lang="el-GR" sz="2000" dirty="0" smtClean="0">
                <a:latin typeface="Comic Sans MS" pitchFamily="66" charset="0"/>
              </a:rPr>
              <a:t>στους ασθενείς που έχουν </a:t>
            </a:r>
            <a:r>
              <a:rPr lang="el-GR" sz="2000" dirty="0" smtClean="0">
                <a:solidFill>
                  <a:srgbClr val="FF0000"/>
                </a:solidFill>
                <a:latin typeface="Comic Sans MS" pitchFamily="66" charset="0"/>
              </a:rPr>
              <a:t>περιτοναϊκό </a:t>
            </a:r>
            <a:r>
              <a:rPr lang="en-US" sz="2000" dirty="0" err="1" smtClean="0">
                <a:solidFill>
                  <a:srgbClr val="FF0000"/>
                </a:solidFill>
                <a:latin typeface="Comic Sans MS" pitchFamily="66" charset="0"/>
              </a:rPr>
              <a:t>kt</a:t>
            </a:r>
            <a:r>
              <a:rPr lang="en-US" sz="2000" dirty="0" smtClean="0">
                <a:solidFill>
                  <a:srgbClr val="FF0000"/>
                </a:solidFill>
                <a:latin typeface="Comic Sans MS" pitchFamily="66" charset="0"/>
              </a:rPr>
              <a:t>/V</a:t>
            </a:r>
            <a:r>
              <a:rPr lang="el-GR" sz="2000" dirty="0" smtClean="0">
                <a:latin typeface="Comic Sans MS" pitchFamily="66" charset="0"/>
              </a:rPr>
              <a:t> (</a:t>
            </a:r>
            <a:r>
              <a:rPr lang="en-US" sz="2000" dirty="0" smtClean="0">
                <a:latin typeface="Comic Sans MS" pitchFamily="66" charset="0"/>
              </a:rPr>
              <a:t>peritoneal </a:t>
            </a:r>
            <a:r>
              <a:rPr lang="en-US" sz="2000" dirty="0" err="1" smtClean="0">
                <a:latin typeface="Comic Sans MS" pitchFamily="66" charset="0"/>
              </a:rPr>
              <a:t>kt</a:t>
            </a:r>
            <a:r>
              <a:rPr lang="en-US" sz="2000" dirty="0" smtClean="0">
                <a:latin typeface="Comic Sans MS" pitchFamily="66" charset="0"/>
              </a:rPr>
              <a:t>/V, p </a:t>
            </a:r>
            <a:r>
              <a:rPr lang="en-US" sz="2000" dirty="0" err="1" smtClean="0">
                <a:latin typeface="Comic Sans MS" pitchFamily="66" charset="0"/>
              </a:rPr>
              <a:t>kt</a:t>
            </a:r>
            <a:r>
              <a:rPr lang="en-US" sz="2000" dirty="0" smtClean="0">
                <a:latin typeface="Comic Sans MS" pitchFamily="66" charset="0"/>
              </a:rPr>
              <a:t>/V) </a:t>
            </a:r>
            <a:r>
              <a:rPr lang="en-US" sz="2000" dirty="0" smtClean="0">
                <a:solidFill>
                  <a:srgbClr val="FF0000"/>
                </a:solidFill>
                <a:latin typeface="Comic Sans MS" pitchFamily="66" charset="0"/>
              </a:rPr>
              <a:t>&lt; 1.7</a:t>
            </a:r>
            <a:r>
              <a:rPr lang="en-US" sz="2000" dirty="0" smtClean="0">
                <a:latin typeface="Comic Sans MS" pitchFamily="66" charset="0"/>
              </a:rPr>
              <a:t>, </a:t>
            </a:r>
            <a:r>
              <a:rPr lang="el-GR" sz="2000" dirty="0" smtClean="0">
                <a:latin typeface="Comic Sans MS" pitchFamily="66" charset="0"/>
              </a:rPr>
              <a:t>ειδικά σε όσους η ΥΝΛ μειώνεται με ταχύτητα. </a:t>
            </a:r>
            <a:r>
              <a:rPr lang="el-GR" sz="2000" dirty="0" smtClean="0">
                <a:solidFill>
                  <a:srgbClr val="FF0000"/>
                </a:solidFill>
                <a:latin typeface="Comic Sans MS" pitchFamily="66" charset="0"/>
              </a:rPr>
              <a:t>Στους υπόλοιπους </a:t>
            </a:r>
            <a:r>
              <a:rPr lang="el-GR" sz="2000" dirty="0" smtClean="0">
                <a:latin typeface="Comic Sans MS" pitchFamily="66" charset="0"/>
              </a:rPr>
              <a:t>ασθενείς το </a:t>
            </a:r>
            <a:r>
              <a:rPr lang="en-US" sz="2000" dirty="0" err="1" smtClean="0">
                <a:latin typeface="Comic Sans MS" pitchFamily="66" charset="0"/>
              </a:rPr>
              <a:t>rkt</a:t>
            </a:r>
            <a:r>
              <a:rPr lang="en-US" sz="2000" dirty="0" smtClean="0">
                <a:latin typeface="Comic Sans MS" pitchFamily="66" charset="0"/>
              </a:rPr>
              <a:t>/V</a:t>
            </a:r>
            <a:r>
              <a:rPr lang="el-GR" sz="2000" dirty="0" smtClean="0">
                <a:latin typeface="Comic Sans MS" pitchFamily="66" charset="0"/>
              </a:rPr>
              <a:t> και ο όγκος των ούρων πρέπει να μετράται μαζί με το </a:t>
            </a:r>
            <a:r>
              <a:rPr lang="en-US" sz="2000" dirty="0" smtClean="0">
                <a:latin typeface="Comic Sans MS" pitchFamily="66" charset="0"/>
              </a:rPr>
              <a:t>p </a:t>
            </a:r>
            <a:r>
              <a:rPr lang="en-US" sz="2000" dirty="0" err="1" smtClean="0">
                <a:latin typeface="Comic Sans MS" pitchFamily="66" charset="0"/>
              </a:rPr>
              <a:t>kt</a:t>
            </a:r>
            <a:r>
              <a:rPr lang="en-US" sz="2000" dirty="0" smtClean="0">
                <a:latin typeface="Comic Sans MS" pitchFamily="66" charset="0"/>
              </a:rPr>
              <a:t>/V</a:t>
            </a:r>
            <a:r>
              <a:rPr lang="el-GR" sz="2000" dirty="0" smtClean="0">
                <a:latin typeface="Comic Sans MS" pitchFamily="66" charset="0"/>
              </a:rPr>
              <a:t> </a:t>
            </a:r>
            <a:r>
              <a:rPr lang="el-GR" sz="2000" dirty="0" smtClean="0">
                <a:solidFill>
                  <a:srgbClr val="FF0000"/>
                </a:solidFill>
                <a:latin typeface="Comic Sans MS" pitchFamily="66" charset="0"/>
              </a:rPr>
              <a:t>όταν υπάρχει κλινική ένδειξη </a:t>
            </a:r>
            <a:r>
              <a:rPr lang="el-GR" sz="2000" dirty="0" smtClean="0">
                <a:latin typeface="Comic Sans MS" pitchFamily="66" charset="0"/>
              </a:rPr>
              <a:t>(Σύσταση 2) (Γνώμη)</a:t>
            </a:r>
          </a:p>
          <a:p>
            <a:pPr marL="800100" lvl="1" indent="-342900">
              <a:buFont typeface="+mj-lt"/>
              <a:buAutoNum type="arabicPeriod"/>
            </a:pPr>
            <a:r>
              <a:rPr lang="el-GR" sz="2000" dirty="0" smtClean="0">
                <a:latin typeface="Comic Sans MS" pitchFamily="66" charset="0"/>
              </a:rPr>
              <a:t> Η μέτρηση του </a:t>
            </a:r>
            <a:r>
              <a:rPr lang="el-GR" sz="2000" dirty="0" smtClean="0">
                <a:solidFill>
                  <a:srgbClr val="FF0000"/>
                </a:solidFill>
                <a:latin typeface="Comic Sans MS" pitchFamily="66" charset="0"/>
              </a:rPr>
              <a:t>μέσου όρου της κάθαρσης της ουρίας και της κάθαρσης της </a:t>
            </a:r>
            <a:r>
              <a:rPr lang="el-GR" sz="2000" dirty="0" err="1" smtClean="0">
                <a:solidFill>
                  <a:srgbClr val="FF0000"/>
                </a:solidFill>
                <a:latin typeface="Comic Sans MS" pitchFamily="66" charset="0"/>
              </a:rPr>
              <a:t>κρεατινίνης</a:t>
            </a:r>
            <a:r>
              <a:rPr lang="el-GR" sz="2000" dirty="0" smtClean="0">
                <a:latin typeface="Comic Sans MS" pitchFamily="66" charset="0"/>
              </a:rPr>
              <a:t> σε ούρα 24 </a:t>
            </a:r>
            <a:r>
              <a:rPr lang="el-GR" sz="2000" dirty="0" err="1" smtClean="0">
                <a:latin typeface="Comic Sans MS" pitchFamily="66" charset="0"/>
              </a:rPr>
              <a:t>ωρου</a:t>
            </a:r>
            <a:r>
              <a:rPr lang="el-GR" sz="2000" dirty="0" smtClean="0">
                <a:latin typeface="Comic Sans MS" pitchFamily="66" charset="0"/>
              </a:rPr>
              <a:t> και η έκφρασή τους ως </a:t>
            </a:r>
            <a:r>
              <a:rPr lang="en-US" sz="2000" dirty="0" smtClean="0">
                <a:solidFill>
                  <a:srgbClr val="FF0000"/>
                </a:solidFill>
                <a:latin typeface="Comic Sans MS" pitchFamily="66" charset="0"/>
              </a:rPr>
              <a:t>GFR </a:t>
            </a:r>
            <a:r>
              <a:rPr lang="el-GR" sz="2000" dirty="0" smtClean="0">
                <a:solidFill>
                  <a:srgbClr val="FF0000"/>
                </a:solidFill>
                <a:latin typeface="Comic Sans MS" pitchFamily="66" charset="0"/>
              </a:rPr>
              <a:t>της ΥΝΛ</a:t>
            </a:r>
            <a:r>
              <a:rPr lang="el-GR" sz="2000" dirty="0" smtClean="0">
                <a:latin typeface="Comic Sans MS" pitchFamily="66" charset="0"/>
              </a:rPr>
              <a:t>, μπορεί να βοηθήσει στην καλύτερη κλινική κατανόηση (Γνώμη)</a:t>
            </a:r>
          </a:p>
          <a:p>
            <a:pPr marL="342900" indent="-342900"/>
            <a:endParaRPr lang="el-GR" sz="2000" dirty="0">
              <a:latin typeface="Comic Sans MS" pitchFamily="66" charset="0"/>
            </a:endParaRPr>
          </a:p>
        </p:txBody>
      </p:sp>
    </p:spTree>
    <p:extLst>
      <p:ext uri="{BB962C8B-B14F-4D97-AF65-F5344CB8AC3E}">
        <p14:creationId xmlns:p14="http://schemas.microsoft.com/office/powerpoint/2010/main" xmlns="" val="15469673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404664"/>
            <a:ext cx="7992888" cy="6032421"/>
          </a:xfrm>
          <a:prstGeom prst="rect">
            <a:avLst/>
          </a:prstGeom>
          <a:noFill/>
        </p:spPr>
        <p:txBody>
          <a:bodyPr wrap="square" rtlCol="0">
            <a:spAutoFit/>
          </a:bodyPr>
          <a:lstStyle/>
          <a:p>
            <a:r>
              <a:rPr lang="el-GR" sz="2400" b="1" dirty="0" smtClean="0">
                <a:solidFill>
                  <a:schemeClr val="accent5">
                    <a:lumMod val="25000"/>
                  </a:schemeClr>
                </a:solidFill>
                <a:latin typeface="Comic Sans MS" pitchFamily="66" charset="0"/>
              </a:rPr>
              <a:t>ΔΙΑΤΗΡΗΣΗ ΤΗΣ ΥΠΟΛΕΙΠΟΜΕΝΗΣ ΝΕΦΡΙΚΗΣ ΛΕΙΤΟΥΡΓΙΑΣ (ΥΝΛ) [</a:t>
            </a:r>
            <a:r>
              <a:rPr lang="el-GR" sz="2400" b="1" dirty="0" err="1" smtClean="0">
                <a:solidFill>
                  <a:schemeClr val="accent5">
                    <a:lumMod val="25000"/>
                  </a:schemeClr>
                </a:solidFill>
                <a:latin typeface="Comic Sans MS" pitchFamily="66" charset="0"/>
              </a:rPr>
              <a:t>ιι</a:t>
            </a:r>
            <a:r>
              <a:rPr lang="el-GR" sz="2400" b="1" dirty="0" smtClean="0">
                <a:solidFill>
                  <a:schemeClr val="accent5">
                    <a:lumMod val="25000"/>
                  </a:schemeClr>
                </a:solidFill>
                <a:latin typeface="Comic Sans MS" pitchFamily="66" charset="0"/>
              </a:rPr>
              <a:t>]</a:t>
            </a:r>
          </a:p>
          <a:p>
            <a:endParaRPr lang="el-GR" dirty="0" smtClean="0">
              <a:latin typeface="Comic Sans MS" pitchFamily="66" charset="0"/>
            </a:endParaRPr>
          </a:p>
          <a:p>
            <a:pPr marL="342900" indent="-342900">
              <a:buFont typeface="+mj-lt"/>
              <a:buAutoNum type="arabicPeriod" startAt="2"/>
            </a:pPr>
            <a:r>
              <a:rPr lang="el-GR" sz="2000" b="1" dirty="0" smtClean="0">
                <a:solidFill>
                  <a:srgbClr val="FF0000"/>
                </a:solidFill>
                <a:latin typeface="Comic Sans MS" pitchFamily="66" charset="0"/>
              </a:rPr>
              <a:t>ΧΟΡΗΓΗΣΗ ΑΝΤΙ-ΥΠΕΡΤΑΣΙΚΩΝ ΚΑΙ ΔΙΟΥΡΗΤΙΚΩΝ ΓΙΑ ΔΙΑΤΗΡΗΣΗ ΤΗΣ ΥΝΛ</a:t>
            </a:r>
            <a:r>
              <a:rPr lang="en-US" sz="2000" b="1" dirty="0" smtClean="0">
                <a:solidFill>
                  <a:srgbClr val="FF0000"/>
                </a:solidFill>
                <a:latin typeface="Comic Sans MS" pitchFamily="66" charset="0"/>
              </a:rPr>
              <a:t> – </a:t>
            </a:r>
            <a:r>
              <a:rPr lang="el-GR" sz="2000" b="1" dirty="0" smtClean="0">
                <a:solidFill>
                  <a:srgbClr val="FF0000"/>
                </a:solidFill>
                <a:latin typeface="Comic Sans MS" pitchFamily="66" charset="0"/>
              </a:rPr>
              <a:t>Συστάσεις</a:t>
            </a:r>
          </a:p>
          <a:p>
            <a:pPr marL="342900" indent="-342900">
              <a:buFont typeface="+mj-lt"/>
              <a:buAutoNum type="arabicPeriod" startAt="2"/>
            </a:pPr>
            <a:endParaRPr lang="el-GR" sz="2000" b="1" dirty="0" smtClean="0">
              <a:latin typeface="Comic Sans MS" pitchFamily="66" charset="0"/>
            </a:endParaRPr>
          </a:p>
          <a:p>
            <a:pPr marL="800100" lvl="1" indent="-342900">
              <a:buFont typeface="+mj-lt"/>
              <a:buAutoNum type="arabicPeriod"/>
            </a:pPr>
            <a:r>
              <a:rPr lang="el-GR" sz="2000" dirty="0" smtClean="0">
                <a:latin typeface="Comic Sans MS" pitchFamily="66" charset="0"/>
              </a:rPr>
              <a:t>Σύμφωνα με τις οδηγίες της Καναδικής Εταιρείας Υπέρτασης, η </a:t>
            </a:r>
            <a:r>
              <a:rPr lang="el-GR" sz="2000" dirty="0" smtClean="0">
                <a:solidFill>
                  <a:srgbClr val="FF0000"/>
                </a:solidFill>
                <a:latin typeface="Comic Sans MS" pitchFamily="66" charset="0"/>
              </a:rPr>
              <a:t>Αρτηριακή Πίεση (ΑΠ) πρέπει να διατηρείται &lt; 130/80 </a:t>
            </a:r>
            <a:r>
              <a:rPr lang="en-US" sz="2000" dirty="0" smtClean="0">
                <a:latin typeface="Comic Sans MS" pitchFamily="66" charset="0"/>
              </a:rPr>
              <a:t>mmHg </a:t>
            </a:r>
            <a:r>
              <a:rPr lang="el-GR" sz="2000" dirty="0" smtClean="0">
                <a:latin typeface="Comic Sans MS" pitchFamily="66" charset="0"/>
              </a:rPr>
              <a:t>υπό την προϋπόθεση να μην υπάρχουν συμπτώματα και σημεία </a:t>
            </a:r>
            <a:r>
              <a:rPr lang="el-GR" sz="2000" dirty="0" err="1" smtClean="0">
                <a:latin typeface="Comic Sans MS" pitchFamily="66" charset="0"/>
              </a:rPr>
              <a:t>ορθοστατικής</a:t>
            </a:r>
            <a:r>
              <a:rPr lang="el-GR" sz="2000" dirty="0" smtClean="0">
                <a:latin typeface="Comic Sans MS" pitchFamily="66" charset="0"/>
              </a:rPr>
              <a:t> υπότασης ή αφυδάτωσης </a:t>
            </a:r>
          </a:p>
          <a:p>
            <a:pPr marL="800100" lvl="1" indent="-342900">
              <a:buFont typeface="+mj-lt"/>
              <a:buAutoNum type="arabicPeriod"/>
            </a:pPr>
            <a:r>
              <a:rPr lang="el-GR" sz="2000" dirty="0" smtClean="0">
                <a:latin typeface="Comic Sans MS" pitchFamily="66" charset="0"/>
              </a:rPr>
              <a:t>Η χορήγηση </a:t>
            </a:r>
            <a:r>
              <a:rPr lang="en-US" sz="2000" dirty="0" smtClean="0">
                <a:solidFill>
                  <a:srgbClr val="FF0000"/>
                </a:solidFill>
                <a:latin typeface="Comic Sans MS" pitchFamily="66" charset="0"/>
              </a:rPr>
              <a:t>ACEIs </a:t>
            </a:r>
            <a:r>
              <a:rPr lang="el-GR" sz="2000" dirty="0" smtClean="0">
                <a:solidFill>
                  <a:srgbClr val="FF0000"/>
                </a:solidFill>
                <a:latin typeface="Comic Sans MS" pitchFamily="66" charset="0"/>
              </a:rPr>
              <a:t>ή </a:t>
            </a:r>
            <a:r>
              <a:rPr lang="en-US" sz="2000" dirty="0" smtClean="0">
                <a:solidFill>
                  <a:srgbClr val="FF0000"/>
                </a:solidFill>
                <a:latin typeface="Comic Sans MS" pitchFamily="66" charset="0"/>
              </a:rPr>
              <a:t>ARBs </a:t>
            </a:r>
            <a:r>
              <a:rPr lang="el-GR" sz="2000" dirty="0" smtClean="0">
                <a:latin typeface="Comic Sans MS" pitchFamily="66" charset="0"/>
              </a:rPr>
              <a:t>πρέπει </a:t>
            </a:r>
            <a:r>
              <a:rPr lang="el-GR" sz="2000" dirty="0" smtClean="0">
                <a:solidFill>
                  <a:srgbClr val="FF0000"/>
                </a:solidFill>
                <a:latin typeface="Comic Sans MS" pitchFamily="66" charset="0"/>
              </a:rPr>
              <a:t>να εξετάζεται σοβαρά </a:t>
            </a:r>
            <a:r>
              <a:rPr lang="el-GR" sz="2000" dirty="0" smtClean="0">
                <a:latin typeface="Comic Sans MS" pitchFamily="66" charset="0"/>
              </a:rPr>
              <a:t>σε όλους </a:t>
            </a:r>
            <a:r>
              <a:rPr lang="el-GR" sz="2000" dirty="0" smtClean="0">
                <a:solidFill>
                  <a:srgbClr val="FF0000"/>
                </a:solidFill>
                <a:latin typeface="Comic Sans MS" pitchFamily="66" charset="0"/>
              </a:rPr>
              <a:t>ασθενείς υπό Π.Κ. </a:t>
            </a:r>
            <a:r>
              <a:rPr lang="el-GR" sz="2000" dirty="0" smtClean="0">
                <a:latin typeface="Comic Sans MS" pitchFamily="66" charset="0"/>
              </a:rPr>
              <a:t>που διατηρούν </a:t>
            </a:r>
            <a:r>
              <a:rPr lang="el-GR" sz="2000" dirty="0" smtClean="0">
                <a:solidFill>
                  <a:srgbClr val="FF0000"/>
                </a:solidFill>
                <a:latin typeface="Comic Sans MS" pitchFamily="66" charset="0"/>
              </a:rPr>
              <a:t>υπολειπόμενη διούρηση (&gt;100 </a:t>
            </a:r>
            <a:r>
              <a:rPr lang="en-US" sz="2000" dirty="0" smtClean="0">
                <a:solidFill>
                  <a:srgbClr val="FF0000"/>
                </a:solidFill>
                <a:latin typeface="Comic Sans MS" pitchFamily="66" charset="0"/>
              </a:rPr>
              <a:t>ml/24</a:t>
            </a:r>
            <a:r>
              <a:rPr lang="el-GR" sz="2000" dirty="0" err="1" smtClean="0">
                <a:solidFill>
                  <a:srgbClr val="FF0000"/>
                </a:solidFill>
                <a:latin typeface="Comic Sans MS" pitchFamily="66" charset="0"/>
              </a:rPr>
              <a:t>ωρο</a:t>
            </a:r>
            <a:r>
              <a:rPr lang="el-GR" sz="2000" dirty="0" smtClean="0">
                <a:solidFill>
                  <a:srgbClr val="FF0000"/>
                </a:solidFill>
                <a:latin typeface="Comic Sans MS" pitchFamily="66" charset="0"/>
              </a:rPr>
              <a:t>)</a:t>
            </a:r>
            <a:r>
              <a:rPr lang="el-GR" sz="2000" dirty="0" smtClean="0">
                <a:latin typeface="Comic Sans MS" pitchFamily="66" charset="0"/>
              </a:rPr>
              <a:t> εκτός εάν υπάρχει αντένδειξη</a:t>
            </a:r>
          </a:p>
          <a:p>
            <a:pPr marL="800100" lvl="1" indent="-342900">
              <a:buFont typeface="+mj-lt"/>
              <a:buAutoNum type="arabicPeriod"/>
            </a:pPr>
            <a:r>
              <a:rPr lang="el-GR" sz="2000" dirty="0" smtClean="0">
                <a:latin typeface="Comic Sans MS" pitchFamily="66" charset="0"/>
              </a:rPr>
              <a:t>Η χορήγηση </a:t>
            </a:r>
            <a:r>
              <a:rPr lang="el-GR" sz="2000" dirty="0" smtClean="0">
                <a:solidFill>
                  <a:srgbClr val="FF0000"/>
                </a:solidFill>
                <a:latin typeface="Comic Sans MS" pitchFamily="66" charset="0"/>
              </a:rPr>
              <a:t>υψηλών δόσεων </a:t>
            </a:r>
            <a:r>
              <a:rPr lang="el-GR" sz="2000" dirty="0" err="1" smtClean="0">
                <a:solidFill>
                  <a:srgbClr val="FF0000"/>
                </a:solidFill>
                <a:latin typeface="Comic Sans MS" pitchFamily="66" charset="0"/>
              </a:rPr>
              <a:t>φουροσεμίδης</a:t>
            </a:r>
            <a:r>
              <a:rPr lang="el-GR" sz="2000" dirty="0" smtClean="0">
                <a:latin typeface="Comic Sans MS" pitchFamily="66" charset="0"/>
              </a:rPr>
              <a:t>, </a:t>
            </a:r>
            <a:r>
              <a:rPr lang="en-US" sz="2000" dirty="0" smtClean="0">
                <a:latin typeface="Comic Sans MS" pitchFamily="66" charset="0"/>
              </a:rPr>
              <a:t>per </a:t>
            </a:r>
            <a:r>
              <a:rPr lang="en-US" sz="2000" dirty="0" err="1" smtClean="0">
                <a:latin typeface="Comic Sans MS" pitchFamily="66" charset="0"/>
              </a:rPr>
              <a:t>os</a:t>
            </a:r>
            <a:r>
              <a:rPr lang="en-US" sz="2000" dirty="0" smtClean="0">
                <a:latin typeface="Comic Sans MS" pitchFamily="66" charset="0"/>
              </a:rPr>
              <a:t> (</a:t>
            </a:r>
            <a:r>
              <a:rPr lang="el-GR" sz="2000" dirty="0" smtClean="0">
                <a:latin typeface="Comic Sans MS" pitchFamily="66" charset="0"/>
              </a:rPr>
              <a:t>μέχρι 250 </a:t>
            </a:r>
            <a:r>
              <a:rPr lang="en-US" sz="2000" dirty="0" smtClean="0">
                <a:latin typeface="Comic Sans MS" pitchFamily="66" charset="0"/>
              </a:rPr>
              <a:t>mg </a:t>
            </a:r>
            <a:r>
              <a:rPr lang="el-GR" sz="2000" dirty="0" smtClean="0">
                <a:latin typeface="Comic Sans MS" pitchFamily="66" charset="0"/>
              </a:rPr>
              <a:t>καθημερινά) και </a:t>
            </a:r>
            <a:r>
              <a:rPr lang="en-US" sz="2000" dirty="0" err="1" smtClean="0">
                <a:solidFill>
                  <a:srgbClr val="FF0000"/>
                </a:solidFill>
                <a:latin typeface="Comic Sans MS" pitchFamily="66" charset="0"/>
              </a:rPr>
              <a:t>metolazone</a:t>
            </a:r>
            <a:r>
              <a:rPr lang="en-US" sz="2000" dirty="0" smtClean="0">
                <a:latin typeface="Comic Sans MS" pitchFamily="66" charset="0"/>
              </a:rPr>
              <a:t>, per </a:t>
            </a:r>
            <a:r>
              <a:rPr lang="en-US" sz="2000" dirty="0" err="1" smtClean="0">
                <a:latin typeface="Comic Sans MS" pitchFamily="66" charset="0"/>
              </a:rPr>
              <a:t>os</a:t>
            </a:r>
            <a:r>
              <a:rPr lang="en-US" sz="2000" dirty="0" smtClean="0">
                <a:latin typeface="Comic Sans MS" pitchFamily="66" charset="0"/>
              </a:rPr>
              <a:t> (</a:t>
            </a:r>
            <a:r>
              <a:rPr lang="el-GR" sz="2000" dirty="0" smtClean="0">
                <a:latin typeface="Comic Sans MS" pitchFamily="66" charset="0"/>
              </a:rPr>
              <a:t>μέχρι 5 </a:t>
            </a:r>
            <a:r>
              <a:rPr lang="en-US" sz="2000" dirty="0" smtClean="0">
                <a:latin typeface="Comic Sans MS" pitchFamily="66" charset="0"/>
              </a:rPr>
              <a:t>mg) </a:t>
            </a:r>
            <a:r>
              <a:rPr lang="el-GR" sz="2000" dirty="0" smtClean="0">
                <a:latin typeface="Comic Sans MS" pitchFamily="66" charset="0"/>
              </a:rPr>
              <a:t>πρέπει </a:t>
            </a:r>
            <a:r>
              <a:rPr lang="el-GR" sz="2000" dirty="0" smtClean="0">
                <a:solidFill>
                  <a:srgbClr val="FF0000"/>
                </a:solidFill>
                <a:latin typeface="Comic Sans MS" pitchFamily="66" charset="0"/>
              </a:rPr>
              <a:t>να εξετάζεται σοβαρά </a:t>
            </a:r>
            <a:r>
              <a:rPr lang="el-GR" sz="2000" dirty="0" smtClean="0">
                <a:latin typeface="Comic Sans MS" pitchFamily="66" charset="0"/>
              </a:rPr>
              <a:t>σε όλους ασθενείς υπό Π.Κ. που διατηρούν υπολειπόμενη διούρηση (&gt;100 </a:t>
            </a:r>
            <a:r>
              <a:rPr lang="en-US" sz="2000" dirty="0" smtClean="0">
                <a:latin typeface="Comic Sans MS" pitchFamily="66" charset="0"/>
              </a:rPr>
              <a:t>ml/24</a:t>
            </a:r>
            <a:r>
              <a:rPr lang="el-GR" sz="2000" dirty="0" err="1" smtClean="0">
                <a:latin typeface="Comic Sans MS" pitchFamily="66" charset="0"/>
              </a:rPr>
              <a:t>ωρο</a:t>
            </a:r>
            <a:r>
              <a:rPr lang="el-GR" sz="2000" dirty="0" smtClean="0">
                <a:latin typeface="Comic Sans MS" pitchFamily="66" charset="0"/>
              </a:rPr>
              <a:t>) υπό την προϋπόθεση να μην υπάρχουν συμπτώματα και σημεία </a:t>
            </a:r>
            <a:r>
              <a:rPr lang="el-GR" sz="2000" dirty="0" err="1" smtClean="0">
                <a:latin typeface="Comic Sans MS" pitchFamily="66" charset="0"/>
              </a:rPr>
              <a:t>ορθοστατικής</a:t>
            </a:r>
            <a:r>
              <a:rPr lang="el-GR" sz="2000" dirty="0" smtClean="0">
                <a:latin typeface="Comic Sans MS" pitchFamily="66" charset="0"/>
              </a:rPr>
              <a:t> υπότασης ή αφυδάτωσης</a:t>
            </a:r>
            <a:endParaRPr lang="el-GR" sz="2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99592" y="0"/>
            <a:ext cx="8244408" cy="6955750"/>
          </a:xfrm>
          <a:prstGeom prst="rect">
            <a:avLst/>
          </a:prstGeom>
          <a:noFill/>
        </p:spPr>
        <p:txBody>
          <a:bodyPr wrap="square" rtlCol="0">
            <a:spAutoFit/>
          </a:bodyPr>
          <a:lstStyle/>
          <a:p>
            <a:pPr algn="ctr"/>
            <a:r>
              <a:rPr lang="el-GR" sz="2400" b="1" dirty="0" smtClean="0">
                <a:solidFill>
                  <a:schemeClr val="accent5">
                    <a:lumMod val="25000"/>
                  </a:schemeClr>
                </a:solidFill>
                <a:latin typeface="Comic Sans MS" pitchFamily="66" charset="0"/>
              </a:rPr>
              <a:t>ΔΙΑΤΗΡΗΣΗ ΤΗΣ ΥΠΟΛΕΙΠΟΜΕΝΗΣ ΝΕΦΡΙΚΗΣ ΛΕΙΤΟΥΡΓΙΑΣ (ΥΝΛ)</a:t>
            </a:r>
          </a:p>
          <a:p>
            <a:endParaRPr lang="el-GR" sz="1400" b="1" dirty="0" smtClean="0">
              <a:solidFill>
                <a:srgbClr val="FF0000"/>
              </a:solidFill>
              <a:latin typeface="Comic Sans MS" pitchFamily="66" charset="0"/>
            </a:endParaRPr>
          </a:p>
          <a:p>
            <a:r>
              <a:rPr lang="el-GR" sz="2400" b="1" dirty="0" smtClean="0">
                <a:solidFill>
                  <a:srgbClr val="FF0000"/>
                </a:solidFill>
                <a:latin typeface="Comic Sans MS" pitchFamily="66" charset="0"/>
              </a:rPr>
              <a:t>Επιπλέον Σχόλια</a:t>
            </a:r>
          </a:p>
          <a:p>
            <a:endParaRPr lang="el-GR" sz="1400" b="1" dirty="0" smtClean="0">
              <a:latin typeface="Comic Sans MS" pitchFamily="66" charset="0"/>
            </a:endParaRPr>
          </a:p>
          <a:p>
            <a:pPr>
              <a:buFont typeface="Arial" pitchFamily="34" charset="0"/>
              <a:buChar char="•"/>
            </a:pPr>
            <a:r>
              <a:rPr lang="el-GR" sz="1900" dirty="0" smtClean="0">
                <a:latin typeface="Comic Sans MS" pitchFamily="66" charset="0"/>
              </a:rPr>
              <a:t>Οι </a:t>
            </a:r>
            <a:r>
              <a:rPr lang="el-GR" sz="1900" dirty="0" err="1" smtClean="0">
                <a:solidFill>
                  <a:srgbClr val="FF0000"/>
                </a:solidFill>
                <a:latin typeface="Comic Sans MS" pitchFamily="66" charset="0"/>
              </a:rPr>
              <a:t>νεφροτοξικές</a:t>
            </a:r>
            <a:r>
              <a:rPr lang="el-GR" sz="1900" dirty="0" smtClean="0">
                <a:solidFill>
                  <a:srgbClr val="FF0000"/>
                </a:solidFill>
                <a:latin typeface="Comic Sans MS" pitchFamily="66" charset="0"/>
              </a:rPr>
              <a:t> ουσίες αποφεύγονται σε ασθενείς υπό Π.Κ. με ΥΝΛ</a:t>
            </a:r>
          </a:p>
          <a:p>
            <a:pPr lvl="1">
              <a:buFont typeface="Arial" pitchFamily="34" charset="0"/>
              <a:buChar char="•"/>
            </a:pPr>
            <a:r>
              <a:rPr lang="el-GR" sz="1900" dirty="0" smtClean="0">
                <a:solidFill>
                  <a:srgbClr val="FF0000"/>
                </a:solidFill>
                <a:latin typeface="Comic Sans MS" pitchFamily="66" charset="0"/>
              </a:rPr>
              <a:t>Μικρής χρονικής διάρκειας </a:t>
            </a:r>
            <a:r>
              <a:rPr lang="el-GR" sz="1900" dirty="0" smtClean="0">
                <a:latin typeface="Comic Sans MS" pitchFamily="66" charset="0"/>
              </a:rPr>
              <a:t>χορήγηση </a:t>
            </a:r>
            <a:r>
              <a:rPr lang="el-GR" sz="1900" dirty="0" err="1" smtClean="0">
                <a:solidFill>
                  <a:srgbClr val="FF0000"/>
                </a:solidFill>
                <a:latin typeface="Comic Sans MS" pitchFamily="66" charset="0"/>
              </a:rPr>
              <a:t>αμινογλυκοσιδών</a:t>
            </a:r>
            <a:r>
              <a:rPr lang="el-GR" sz="1900" dirty="0" smtClean="0">
                <a:solidFill>
                  <a:srgbClr val="FF0000"/>
                </a:solidFill>
                <a:latin typeface="Comic Sans MS" pitchFamily="66" charset="0"/>
              </a:rPr>
              <a:t> </a:t>
            </a:r>
            <a:r>
              <a:rPr lang="el-GR" sz="1900" dirty="0" smtClean="0">
                <a:latin typeface="Comic Sans MS" pitchFamily="66" charset="0"/>
              </a:rPr>
              <a:t>στην περιτονίτιδα, </a:t>
            </a:r>
            <a:r>
              <a:rPr lang="el-GR" sz="1900" dirty="0" smtClean="0">
                <a:solidFill>
                  <a:srgbClr val="FF0000"/>
                </a:solidFill>
                <a:latin typeface="Comic Sans MS" pitchFamily="66" charset="0"/>
              </a:rPr>
              <a:t>δεν </a:t>
            </a:r>
            <a:r>
              <a:rPr lang="el-GR" sz="1900" dirty="0" smtClean="0">
                <a:latin typeface="Comic Sans MS" pitchFamily="66" charset="0"/>
              </a:rPr>
              <a:t>φαίνεται να </a:t>
            </a:r>
            <a:r>
              <a:rPr lang="el-GR" sz="1900" dirty="0" smtClean="0">
                <a:solidFill>
                  <a:srgbClr val="FF0000"/>
                </a:solidFill>
                <a:latin typeface="Comic Sans MS" pitchFamily="66" charset="0"/>
              </a:rPr>
              <a:t>επηρεάζει </a:t>
            </a:r>
            <a:r>
              <a:rPr lang="el-GR" sz="1900" dirty="0" smtClean="0">
                <a:latin typeface="Comic Sans MS" pitchFamily="66" charset="0"/>
              </a:rPr>
              <a:t>την ΥΝΛ</a:t>
            </a:r>
          </a:p>
          <a:p>
            <a:pPr lvl="1">
              <a:buFont typeface="Arial" pitchFamily="34" charset="0"/>
              <a:buChar char="•"/>
            </a:pPr>
            <a:r>
              <a:rPr lang="el-GR" sz="1900" dirty="0" smtClean="0">
                <a:solidFill>
                  <a:srgbClr val="FF0000"/>
                </a:solidFill>
                <a:latin typeface="Comic Sans MS" pitchFamily="66" charset="0"/>
              </a:rPr>
              <a:t>Η χορήγηση σκιαγραφικών </a:t>
            </a:r>
            <a:r>
              <a:rPr lang="el-GR" sz="1900" dirty="0" smtClean="0">
                <a:latin typeface="Comic Sans MS" pitchFamily="66" charset="0"/>
              </a:rPr>
              <a:t>πρέπει να γίνεται μόνον </a:t>
            </a:r>
            <a:r>
              <a:rPr lang="el-GR" sz="1900" dirty="0" smtClean="0">
                <a:solidFill>
                  <a:srgbClr val="FF0000"/>
                </a:solidFill>
                <a:latin typeface="Comic Sans MS" pitchFamily="66" charset="0"/>
              </a:rPr>
              <a:t>όταν είναι απολύτως αναγκαία </a:t>
            </a:r>
            <a:r>
              <a:rPr lang="el-GR" sz="1900" dirty="0" smtClean="0">
                <a:latin typeface="Comic Sans MS" pitchFamily="66" charset="0"/>
              </a:rPr>
              <a:t>και τότε να είναι ουσίες χαμηλής </a:t>
            </a:r>
            <a:r>
              <a:rPr lang="el-GR" sz="1900" dirty="0" err="1" smtClean="0">
                <a:latin typeface="Comic Sans MS" pitchFamily="66" charset="0"/>
              </a:rPr>
              <a:t>ωσμωτικότητας</a:t>
            </a:r>
            <a:r>
              <a:rPr lang="el-GR" sz="1900" dirty="0" smtClean="0">
                <a:latin typeface="Comic Sans MS" pitchFamily="66" charset="0"/>
              </a:rPr>
              <a:t>, να μη-</a:t>
            </a:r>
            <a:r>
              <a:rPr lang="el-GR" sz="1900" dirty="0" err="1" smtClean="0">
                <a:latin typeface="Comic Sans MS" pitchFamily="66" charset="0"/>
              </a:rPr>
              <a:t>συγ</a:t>
            </a:r>
            <a:r>
              <a:rPr lang="el-GR" sz="1900" dirty="0" smtClean="0">
                <a:latin typeface="Comic Sans MS" pitchFamily="66" charset="0"/>
              </a:rPr>
              <a:t>-χορηγούνται με άλλες </a:t>
            </a:r>
            <a:r>
              <a:rPr lang="el-GR" sz="1900" dirty="0" err="1" smtClean="0">
                <a:latin typeface="Comic Sans MS" pitchFamily="66" charset="0"/>
              </a:rPr>
              <a:t>νεφροτοξικές</a:t>
            </a:r>
            <a:r>
              <a:rPr lang="el-GR" sz="1900" dirty="0" smtClean="0">
                <a:latin typeface="Comic Sans MS" pitchFamily="66" charset="0"/>
              </a:rPr>
              <a:t> ουσίες και ο ασθενής να μην είναι αφυδατωμένος</a:t>
            </a:r>
          </a:p>
          <a:p>
            <a:pPr>
              <a:buFont typeface="Arial" pitchFamily="34" charset="0"/>
              <a:buChar char="•"/>
            </a:pPr>
            <a:r>
              <a:rPr lang="el-GR" sz="1900" dirty="0" smtClean="0">
                <a:latin typeface="Comic Sans MS" pitchFamily="66" charset="0"/>
              </a:rPr>
              <a:t> </a:t>
            </a:r>
            <a:r>
              <a:rPr lang="el-GR" sz="1900" dirty="0" smtClean="0">
                <a:solidFill>
                  <a:srgbClr val="FF0000"/>
                </a:solidFill>
                <a:latin typeface="Comic Sans MS" pitchFamily="66" charset="0"/>
              </a:rPr>
              <a:t>Η αφυδάτωση </a:t>
            </a:r>
            <a:r>
              <a:rPr lang="el-GR" sz="1900" dirty="0" smtClean="0">
                <a:latin typeface="Comic Sans MS" pitchFamily="66" charset="0"/>
              </a:rPr>
              <a:t>μπορεί να οδηγήσει σε μείωση του όγκου των ούρων και της ΥΝΛ</a:t>
            </a:r>
          </a:p>
          <a:p>
            <a:pPr>
              <a:buFont typeface="Arial" pitchFamily="34" charset="0"/>
              <a:buChar char="•"/>
            </a:pPr>
            <a:r>
              <a:rPr lang="el-GR" sz="1900" dirty="0" smtClean="0">
                <a:solidFill>
                  <a:srgbClr val="FF0000"/>
                </a:solidFill>
                <a:latin typeface="Comic Sans MS" pitchFamily="66" charset="0"/>
              </a:rPr>
              <a:t>Αιμοκάθαρση</a:t>
            </a:r>
            <a:r>
              <a:rPr lang="el-GR" sz="1900" dirty="0" smtClean="0">
                <a:latin typeface="Comic Sans MS" pitchFamily="66" charset="0"/>
              </a:rPr>
              <a:t> για αρκετό χρόνο πριν την ένταξη σε Π.Κ. μπορεί να έχει καταστροφικές συνέπειες για την ΥΝΛ</a:t>
            </a:r>
          </a:p>
          <a:p>
            <a:pPr>
              <a:buFont typeface="Arial" pitchFamily="34" charset="0"/>
              <a:buChar char="•"/>
            </a:pPr>
            <a:r>
              <a:rPr lang="el-GR" sz="1900" dirty="0" smtClean="0">
                <a:latin typeface="Comic Sans MS" pitchFamily="66" charset="0"/>
              </a:rPr>
              <a:t>Η </a:t>
            </a:r>
            <a:r>
              <a:rPr lang="el-GR" sz="1900" dirty="0" smtClean="0">
                <a:solidFill>
                  <a:srgbClr val="FF0000"/>
                </a:solidFill>
                <a:latin typeface="Comic Sans MS" pitchFamily="66" charset="0"/>
              </a:rPr>
              <a:t>διακοπή της </a:t>
            </a:r>
            <a:r>
              <a:rPr lang="el-GR" sz="1900" dirty="0" err="1" smtClean="0">
                <a:solidFill>
                  <a:srgbClr val="FF0000"/>
                </a:solidFill>
                <a:latin typeface="Comic Sans MS" pitchFamily="66" charset="0"/>
              </a:rPr>
              <a:t>ανοσοκαταστολής</a:t>
            </a:r>
            <a:r>
              <a:rPr lang="el-GR" sz="1900" dirty="0" smtClean="0">
                <a:solidFill>
                  <a:srgbClr val="FF0000"/>
                </a:solidFill>
                <a:latin typeface="Comic Sans MS" pitchFamily="66" charset="0"/>
              </a:rPr>
              <a:t> </a:t>
            </a:r>
            <a:r>
              <a:rPr lang="el-GR" sz="1900" dirty="0" smtClean="0">
                <a:latin typeface="Comic Sans MS" pitchFamily="66" charset="0"/>
              </a:rPr>
              <a:t>σε ασθενή που έχει υποβληθεί σε μεταμόσχευση και εντάσσεται ακολούθως σε Π.Κ. μπορεί να μειώσει την υπολειπόμενη λειτουργία του μοσχεύματος αλλά και η συνέχιση της πρέπει να σταθμιστεί από άποψη κέρδους και κόστους</a:t>
            </a:r>
          </a:p>
          <a:p>
            <a:pPr>
              <a:buFont typeface="Arial" pitchFamily="34" charset="0"/>
              <a:buChar char="•"/>
            </a:pPr>
            <a:r>
              <a:rPr lang="el-GR" sz="1900" dirty="0" smtClean="0">
                <a:latin typeface="Comic Sans MS" pitchFamily="66" charset="0"/>
              </a:rPr>
              <a:t>Το όφελος όσον αφορά την ΥΝΛ από την </a:t>
            </a:r>
            <a:r>
              <a:rPr lang="el-GR" sz="1900" dirty="0" smtClean="0">
                <a:solidFill>
                  <a:srgbClr val="FF0000"/>
                </a:solidFill>
                <a:latin typeface="Comic Sans MS" pitchFamily="66" charset="0"/>
              </a:rPr>
              <a:t>χρήση </a:t>
            </a:r>
            <a:r>
              <a:rPr lang="el-GR" sz="1900" dirty="0" err="1" smtClean="0">
                <a:solidFill>
                  <a:srgbClr val="FF0000"/>
                </a:solidFill>
                <a:latin typeface="Comic Sans MS" pitchFamily="66" charset="0"/>
              </a:rPr>
              <a:t>βιοσυμβατών</a:t>
            </a:r>
            <a:r>
              <a:rPr lang="el-GR" sz="1900" dirty="0" smtClean="0">
                <a:solidFill>
                  <a:srgbClr val="FF0000"/>
                </a:solidFill>
                <a:latin typeface="Comic Sans MS" pitchFamily="66" charset="0"/>
              </a:rPr>
              <a:t> διαλυμάτων</a:t>
            </a:r>
            <a:r>
              <a:rPr lang="el-GR" sz="1900" dirty="0" smtClean="0">
                <a:latin typeface="Comic Sans MS" pitchFamily="66" charset="0"/>
              </a:rPr>
              <a:t> (με </a:t>
            </a:r>
            <a:r>
              <a:rPr lang="el-GR" sz="1900" dirty="0" err="1" smtClean="0">
                <a:latin typeface="Comic Sans MS" pitchFamily="66" charset="0"/>
              </a:rPr>
              <a:t>διττανθρακικά</a:t>
            </a:r>
            <a:r>
              <a:rPr lang="el-GR" sz="1900" dirty="0" smtClean="0">
                <a:latin typeface="Comic Sans MS" pitchFamily="66" charset="0"/>
              </a:rPr>
              <a:t>, χωρίς προϊόντα αποδόμησης της γλυκόζης, κλπ) δεν είναι σίγουρο  </a:t>
            </a:r>
            <a:endParaRPr lang="el-GR" sz="19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8" end="8"/>
                                            </p:txEl>
                                          </p:spTgt>
                                        </p:tgtEl>
                                        <p:attrNameLst>
                                          <p:attrName>style.visibility</p:attrName>
                                        </p:attrNameLst>
                                      </p:cBhvr>
                                      <p:to>
                                        <p:strVal val="visible"/>
                                      </p:to>
                                    </p:set>
                                    <p:anim calcmode="lin" valueType="num">
                                      <p:cBhvr additive="base">
                                        <p:cTn id="37"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27584" y="148471"/>
            <a:ext cx="8316416" cy="6709529"/>
          </a:xfrm>
          <a:prstGeom prst="rect">
            <a:avLst/>
          </a:prstGeom>
          <a:noFill/>
        </p:spPr>
        <p:txBody>
          <a:bodyPr wrap="square" rtlCol="0">
            <a:spAutoFit/>
          </a:bodyPr>
          <a:lstStyle/>
          <a:p>
            <a:r>
              <a:rPr lang="el-GR" sz="2400" dirty="0" smtClean="0">
                <a:latin typeface="Comic Sans MS" pitchFamily="66" charset="0"/>
              </a:rPr>
              <a:t>ΚΑΘΑΡΣΗ ΟΥΣΙΩΝ ΜΙΚΡΟΥ Μ.Β.</a:t>
            </a:r>
          </a:p>
          <a:p>
            <a:endParaRPr lang="el-GR" sz="2400" dirty="0" smtClean="0">
              <a:latin typeface="Comic Sans MS" pitchFamily="66" charset="0"/>
            </a:endParaRPr>
          </a:p>
          <a:p>
            <a:r>
              <a:rPr lang="el-GR" sz="2400" dirty="0" smtClean="0">
                <a:latin typeface="Comic Sans MS" pitchFamily="66" charset="0"/>
              </a:rPr>
              <a:t>ΣΥΝΤΑΓΟΓΡΑΦΗΣΗ ΚΑΙ ΣΤΟΧΟΙ</a:t>
            </a:r>
          </a:p>
          <a:p>
            <a:endParaRPr lang="el-GR" dirty="0" smtClean="0">
              <a:latin typeface="Comic Sans MS" pitchFamily="66" charset="0"/>
            </a:endParaRPr>
          </a:p>
          <a:p>
            <a:r>
              <a:rPr lang="el-GR" sz="2000" b="1" dirty="0" smtClean="0">
                <a:latin typeface="Comic Sans MS" pitchFamily="66" charset="0"/>
              </a:rPr>
              <a:t>Οδηγία</a:t>
            </a:r>
          </a:p>
          <a:p>
            <a:pPr marL="342900" indent="-342900">
              <a:buFont typeface="+mj-lt"/>
              <a:buAutoNum type="arabicPeriod"/>
            </a:pPr>
            <a:r>
              <a:rPr lang="el-GR" sz="2000" b="1" dirty="0" smtClean="0">
                <a:solidFill>
                  <a:srgbClr val="FF0000"/>
                </a:solidFill>
                <a:latin typeface="Comic Sans MS" pitchFamily="66" charset="0"/>
              </a:rPr>
              <a:t>Για </a:t>
            </a:r>
            <a:r>
              <a:rPr lang="en-US" sz="2000" b="1" dirty="0" smtClean="0">
                <a:solidFill>
                  <a:srgbClr val="FF0000"/>
                </a:solidFill>
                <a:latin typeface="Comic Sans MS" pitchFamily="66" charset="0"/>
              </a:rPr>
              <a:t>CAPD</a:t>
            </a:r>
            <a:r>
              <a:rPr lang="en-US" sz="2000" dirty="0" smtClean="0">
                <a:solidFill>
                  <a:srgbClr val="FF0000"/>
                </a:solidFill>
                <a:latin typeface="Comic Sans MS" pitchFamily="66" charset="0"/>
              </a:rPr>
              <a:t>, </a:t>
            </a:r>
            <a:r>
              <a:rPr lang="el-GR" sz="2000" dirty="0" smtClean="0">
                <a:latin typeface="Comic Sans MS" pitchFamily="66" charset="0"/>
              </a:rPr>
              <a:t>η αρχική </a:t>
            </a:r>
            <a:r>
              <a:rPr lang="el-GR" sz="2000" dirty="0" err="1" smtClean="0">
                <a:latin typeface="Comic Sans MS" pitchFamily="66" charset="0"/>
              </a:rPr>
              <a:t>συνταγογράφηση</a:t>
            </a:r>
            <a:r>
              <a:rPr lang="el-GR" sz="2000" dirty="0" smtClean="0">
                <a:latin typeface="Comic Sans MS" pitchFamily="66" charset="0"/>
              </a:rPr>
              <a:t> δεν πρέπει να ξεπερνά </a:t>
            </a:r>
            <a:r>
              <a:rPr lang="el-GR" sz="2000" dirty="0" smtClean="0">
                <a:solidFill>
                  <a:srgbClr val="FF0000"/>
                </a:solidFill>
                <a:latin typeface="Comic Sans MS" pitchFamily="66" charset="0"/>
              </a:rPr>
              <a:t>τις 4 αλλαγές των 2 λίτρων καθημερινά</a:t>
            </a:r>
          </a:p>
          <a:p>
            <a:pPr marL="342900" indent="-342900">
              <a:buFont typeface="+mj-lt"/>
              <a:buAutoNum type="arabicPeriod"/>
            </a:pPr>
            <a:endParaRPr lang="el-GR" sz="2000" dirty="0" smtClean="0">
              <a:latin typeface="Comic Sans MS" pitchFamily="66" charset="0"/>
            </a:endParaRPr>
          </a:p>
          <a:p>
            <a:pPr marL="342900" indent="-342900"/>
            <a:r>
              <a:rPr lang="el-GR" sz="2000" b="1" dirty="0" smtClean="0">
                <a:latin typeface="Comic Sans MS" pitchFamily="66" charset="0"/>
              </a:rPr>
              <a:t>Συστάσεις</a:t>
            </a:r>
          </a:p>
          <a:p>
            <a:pPr marL="342900" indent="-342900">
              <a:buFont typeface="+mj-lt"/>
              <a:buAutoNum type="arabicPeriod" startAt="2"/>
            </a:pPr>
            <a:r>
              <a:rPr lang="el-GR" sz="2000" dirty="0" smtClean="0">
                <a:latin typeface="Comic Sans MS" pitchFamily="66" charset="0"/>
              </a:rPr>
              <a:t>Στους </a:t>
            </a:r>
            <a:r>
              <a:rPr lang="el-GR" sz="2000" dirty="0" smtClean="0">
                <a:solidFill>
                  <a:srgbClr val="FF0000"/>
                </a:solidFill>
                <a:latin typeface="Comic Sans MS" pitchFamily="66" charset="0"/>
              </a:rPr>
              <a:t>ασθενείς</a:t>
            </a:r>
            <a:r>
              <a:rPr lang="el-GR" sz="2000" dirty="0" smtClean="0">
                <a:latin typeface="Comic Sans MS" pitchFamily="66" charset="0"/>
              </a:rPr>
              <a:t> που έχουν </a:t>
            </a:r>
            <a:r>
              <a:rPr lang="el-GR" sz="2000" dirty="0" smtClean="0">
                <a:solidFill>
                  <a:srgbClr val="FF0000"/>
                </a:solidFill>
                <a:latin typeface="Comic Sans MS" pitchFamily="66" charset="0"/>
              </a:rPr>
              <a:t>ουραιμική συμπτωματολογία</a:t>
            </a:r>
            <a:r>
              <a:rPr lang="el-GR" sz="2000" dirty="0" smtClean="0">
                <a:latin typeface="Comic Sans MS" pitchFamily="66" charset="0"/>
              </a:rPr>
              <a:t>, δεν είναι σε καλή κλινική κατάσταση και δεν υπάρχει άλλη σαφής αιτιολογία, </a:t>
            </a:r>
            <a:r>
              <a:rPr lang="el-GR" sz="2000" dirty="0" smtClean="0">
                <a:solidFill>
                  <a:srgbClr val="FF0000"/>
                </a:solidFill>
                <a:latin typeface="Comic Sans MS" pitchFamily="66" charset="0"/>
              </a:rPr>
              <a:t>πρέπει να αυξάνεται η προσφερόμενη κάθαρση </a:t>
            </a:r>
            <a:r>
              <a:rPr lang="el-GR" sz="2000" dirty="0" smtClean="0">
                <a:latin typeface="Comic Sans MS" pitchFamily="66" charset="0"/>
              </a:rPr>
              <a:t>(</a:t>
            </a:r>
            <a:r>
              <a:rPr lang="en-US" sz="2000" dirty="0" smtClean="0">
                <a:latin typeface="Comic Sans MS" pitchFamily="66" charset="0"/>
              </a:rPr>
              <a:t>p </a:t>
            </a:r>
            <a:r>
              <a:rPr lang="en-US" sz="2000" dirty="0" err="1" smtClean="0">
                <a:latin typeface="Comic Sans MS" pitchFamily="66" charset="0"/>
              </a:rPr>
              <a:t>kt</a:t>
            </a:r>
            <a:r>
              <a:rPr lang="en-US" sz="2000" dirty="0" smtClean="0">
                <a:latin typeface="Comic Sans MS" pitchFamily="66" charset="0"/>
              </a:rPr>
              <a:t>/V</a:t>
            </a:r>
            <a:r>
              <a:rPr lang="el-GR" sz="2000" dirty="0" smtClean="0">
                <a:latin typeface="Comic Sans MS" pitchFamily="66" charset="0"/>
              </a:rPr>
              <a:t>), ειδικά εάν το ολικό </a:t>
            </a:r>
            <a:r>
              <a:rPr lang="en-US" sz="2000" dirty="0" err="1" smtClean="0">
                <a:solidFill>
                  <a:schemeClr val="accent5">
                    <a:lumMod val="25000"/>
                  </a:schemeClr>
                </a:solidFill>
                <a:latin typeface="Comic Sans MS" pitchFamily="66" charset="0"/>
              </a:rPr>
              <a:t>kt</a:t>
            </a:r>
            <a:r>
              <a:rPr lang="en-US" sz="2000" dirty="0" smtClean="0">
                <a:solidFill>
                  <a:schemeClr val="accent5">
                    <a:lumMod val="25000"/>
                  </a:schemeClr>
                </a:solidFill>
                <a:latin typeface="Comic Sans MS" pitchFamily="66" charset="0"/>
              </a:rPr>
              <a:t>/V </a:t>
            </a:r>
            <a:r>
              <a:rPr lang="el-GR" sz="2000" dirty="0" smtClean="0">
                <a:solidFill>
                  <a:schemeClr val="accent5">
                    <a:lumMod val="25000"/>
                  </a:schemeClr>
                </a:solidFill>
                <a:latin typeface="Comic Sans MS" pitchFamily="66" charset="0"/>
              </a:rPr>
              <a:t>(</a:t>
            </a:r>
            <a:r>
              <a:rPr lang="en-US" sz="2000" dirty="0" err="1" smtClean="0">
                <a:latin typeface="Comic Sans MS" pitchFamily="66" charset="0"/>
              </a:rPr>
              <a:t>rkt</a:t>
            </a:r>
            <a:r>
              <a:rPr lang="en-US" sz="2000" dirty="0" smtClean="0">
                <a:latin typeface="Comic Sans MS" pitchFamily="66" charset="0"/>
              </a:rPr>
              <a:t>/V</a:t>
            </a:r>
            <a:r>
              <a:rPr lang="el-GR" sz="2000" dirty="0" smtClean="0">
                <a:latin typeface="Comic Sans MS" pitchFamily="66" charset="0"/>
              </a:rPr>
              <a:t>+</a:t>
            </a:r>
            <a:r>
              <a:rPr lang="en-US" sz="2000" dirty="0" smtClean="0">
                <a:latin typeface="Comic Sans MS" pitchFamily="66" charset="0"/>
              </a:rPr>
              <a:t> p </a:t>
            </a:r>
            <a:r>
              <a:rPr lang="en-US" sz="2000" dirty="0" err="1" smtClean="0">
                <a:latin typeface="Comic Sans MS" pitchFamily="66" charset="0"/>
              </a:rPr>
              <a:t>kt</a:t>
            </a:r>
            <a:r>
              <a:rPr lang="en-US" sz="2000" dirty="0" smtClean="0">
                <a:latin typeface="Comic Sans MS" pitchFamily="66" charset="0"/>
              </a:rPr>
              <a:t>/V</a:t>
            </a:r>
            <a:r>
              <a:rPr lang="el-GR" sz="2000" dirty="0" smtClean="0">
                <a:latin typeface="Comic Sans MS" pitchFamily="66" charset="0"/>
              </a:rPr>
              <a:t>) &lt; 1.7</a:t>
            </a:r>
          </a:p>
          <a:p>
            <a:pPr marL="342900" indent="-342900">
              <a:buFont typeface="+mj-lt"/>
              <a:buAutoNum type="arabicPeriod" startAt="2"/>
            </a:pPr>
            <a:r>
              <a:rPr lang="el-GR" sz="2000" dirty="0" smtClean="0">
                <a:latin typeface="Comic Sans MS" pitchFamily="66" charset="0"/>
              </a:rPr>
              <a:t>Για </a:t>
            </a:r>
            <a:r>
              <a:rPr lang="en-US" sz="2000" dirty="0" smtClean="0">
                <a:latin typeface="Comic Sans MS" pitchFamily="66" charset="0"/>
              </a:rPr>
              <a:t>CAPD, </a:t>
            </a:r>
            <a:r>
              <a:rPr lang="el-GR" sz="2000" dirty="0" smtClean="0">
                <a:latin typeface="Comic Sans MS" pitchFamily="66" charset="0"/>
              </a:rPr>
              <a:t>μικρότεροι όγκοι και λιγότερες αλλαγές (από 4Χ2 λίτρα) μπορεί να χρησιμοποιούνται σε μικρόσωμους ή ασθενείς με σημαντική ΥΝΛ, ειδικά εάν το ολικό </a:t>
            </a:r>
            <a:r>
              <a:rPr lang="en-US" sz="2000" dirty="0" err="1" smtClean="0">
                <a:solidFill>
                  <a:schemeClr val="accent5">
                    <a:lumMod val="25000"/>
                  </a:schemeClr>
                </a:solidFill>
                <a:latin typeface="Comic Sans MS" pitchFamily="66" charset="0"/>
              </a:rPr>
              <a:t>kt</a:t>
            </a:r>
            <a:r>
              <a:rPr lang="en-US" sz="2000" dirty="0" smtClean="0">
                <a:solidFill>
                  <a:schemeClr val="accent5">
                    <a:lumMod val="25000"/>
                  </a:schemeClr>
                </a:solidFill>
                <a:latin typeface="Comic Sans MS" pitchFamily="66" charset="0"/>
              </a:rPr>
              <a:t>/V</a:t>
            </a:r>
            <a:r>
              <a:rPr lang="el-GR" sz="2000" dirty="0" smtClean="0">
                <a:solidFill>
                  <a:schemeClr val="accent5">
                    <a:lumMod val="25000"/>
                  </a:schemeClr>
                </a:solidFill>
                <a:latin typeface="Comic Sans MS" pitchFamily="66" charset="0"/>
              </a:rPr>
              <a:t> &gt; 1.7</a:t>
            </a:r>
          </a:p>
          <a:p>
            <a:pPr marL="342900" indent="-342900">
              <a:buFont typeface="+mj-lt"/>
              <a:buAutoNum type="arabicPeriod" startAt="2"/>
            </a:pPr>
            <a:r>
              <a:rPr lang="el-GR" sz="2000" b="1" dirty="0" smtClean="0">
                <a:solidFill>
                  <a:srgbClr val="FF0000"/>
                </a:solidFill>
                <a:latin typeface="Comic Sans MS" pitchFamily="66" charset="0"/>
              </a:rPr>
              <a:t> Για ΑΡ</a:t>
            </a:r>
            <a:r>
              <a:rPr lang="en-US" sz="2000" b="1" dirty="0" smtClean="0">
                <a:solidFill>
                  <a:srgbClr val="FF0000"/>
                </a:solidFill>
                <a:latin typeface="Comic Sans MS" pitchFamily="66" charset="0"/>
              </a:rPr>
              <a:t>D</a:t>
            </a:r>
            <a:r>
              <a:rPr lang="en-US" sz="2000" dirty="0" smtClean="0">
                <a:latin typeface="Comic Sans MS" pitchFamily="66" charset="0"/>
              </a:rPr>
              <a:t>, </a:t>
            </a:r>
            <a:r>
              <a:rPr lang="el-GR" sz="2000" dirty="0" smtClean="0">
                <a:latin typeface="Comic Sans MS" pitchFamily="66" charset="0"/>
              </a:rPr>
              <a:t>το συνιστώμενο αρχικό σχήμα πρέπει να σχεδιάζεται έτσι ώστε να επιτυγχάνει </a:t>
            </a:r>
            <a:r>
              <a:rPr lang="el-GR" sz="2000" dirty="0" smtClean="0">
                <a:solidFill>
                  <a:srgbClr val="FF0000"/>
                </a:solidFill>
                <a:latin typeface="Comic Sans MS" pitchFamily="66" charset="0"/>
              </a:rPr>
              <a:t>κάθαρση-στόχο &gt;1.7 </a:t>
            </a:r>
            <a:r>
              <a:rPr lang="el-GR" sz="2000" dirty="0" smtClean="0">
                <a:solidFill>
                  <a:schemeClr val="accent5">
                    <a:lumMod val="25000"/>
                  </a:schemeClr>
                </a:solidFill>
                <a:latin typeface="Comic Sans MS" pitchFamily="66" charset="0"/>
              </a:rPr>
              <a:t>[</a:t>
            </a:r>
            <a:r>
              <a:rPr lang="el-GR" sz="2000" dirty="0" smtClean="0">
                <a:latin typeface="Comic Sans MS" pitchFamily="66" charset="0"/>
              </a:rPr>
              <a:t>ολικό </a:t>
            </a:r>
            <a:r>
              <a:rPr lang="en-US" sz="2000" dirty="0" err="1" smtClean="0">
                <a:solidFill>
                  <a:schemeClr val="accent5">
                    <a:lumMod val="25000"/>
                  </a:schemeClr>
                </a:solidFill>
                <a:latin typeface="Comic Sans MS" pitchFamily="66" charset="0"/>
              </a:rPr>
              <a:t>kt</a:t>
            </a:r>
            <a:r>
              <a:rPr lang="en-US" sz="2000" dirty="0" smtClean="0">
                <a:solidFill>
                  <a:schemeClr val="accent5">
                    <a:lumMod val="25000"/>
                  </a:schemeClr>
                </a:solidFill>
                <a:latin typeface="Comic Sans MS" pitchFamily="66" charset="0"/>
              </a:rPr>
              <a:t>/V </a:t>
            </a:r>
            <a:r>
              <a:rPr lang="el-GR" sz="2000" dirty="0" smtClean="0">
                <a:solidFill>
                  <a:schemeClr val="accent5">
                    <a:lumMod val="25000"/>
                  </a:schemeClr>
                </a:solidFill>
                <a:latin typeface="Comic Sans MS" pitchFamily="66" charset="0"/>
              </a:rPr>
              <a:t>(</a:t>
            </a:r>
            <a:r>
              <a:rPr lang="en-US" sz="2000" dirty="0" err="1" smtClean="0">
                <a:latin typeface="Comic Sans MS" pitchFamily="66" charset="0"/>
              </a:rPr>
              <a:t>rkt</a:t>
            </a:r>
            <a:r>
              <a:rPr lang="en-US" sz="2000" dirty="0" smtClean="0">
                <a:latin typeface="Comic Sans MS" pitchFamily="66" charset="0"/>
              </a:rPr>
              <a:t>/V</a:t>
            </a:r>
            <a:r>
              <a:rPr lang="el-GR" sz="2000" dirty="0" smtClean="0">
                <a:latin typeface="Comic Sans MS" pitchFamily="66" charset="0"/>
              </a:rPr>
              <a:t>+</a:t>
            </a:r>
            <a:r>
              <a:rPr lang="en-US" sz="2000" dirty="0" smtClean="0">
                <a:latin typeface="Comic Sans MS" pitchFamily="66" charset="0"/>
              </a:rPr>
              <a:t> p </a:t>
            </a:r>
            <a:r>
              <a:rPr lang="en-US" sz="2000" dirty="0" err="1" smtClean="0">
                <a:latin typeface="Comic Sans MS" pitchFamily="66" charset="0"/>
              </a:rPr>
              <a:t>kt</a:t>
            </a:r>
            <a:r>
              <a:rPr lang="en-US" sz="2000" dirty="0" smtClean="0">
                <a:latin typeface="Comic Sans MS" pitchFamily="66" charset="0"/>
              </a:rPr>
              <a:t>/V</a:t>
            </a:r>
            <a:r>
              <a:rPr lang="el-GR" sz="2000" dirty="0" smtClean="0">
                <a:latin typeface="Comic Sans MS" pitchFamily="66" charset="0"/>
              </a:rPr>
              <a:t>)] και </a:t>
            </a:r>
            <a:r>
              <a:rPr lang="el-GR" sz="2000" dirty="0" smtClean="0">
                <a:solidFill>
                  <a:srgbClr val="FF0000"/>
                </a:solidFill>
                <a:latin typeface="Comic Sans MS" pitchFamily="66" charset="0"/>
              </a:rPr>
              <a:t>να λαμβάνει υπόψη τον τύπο του μεταφορέα </a:t>
            </a:r>
            <a:r>
              <a:rPr lang="el-GR" sz="2000" dirty="0" smtClean="0">
                <a:latin typeface="Comic Sans MS" pitchFamily="66" charset="0"/>
              </a:rPr>
              <a:t>για κάθε ασθενή. Συνήθως </a:t>
            </a:r>
            <a:r>
              <a:rPr lang="el-GR" sz="2000" dirty="0" smtClean="0">
                <a:solidFill>
                  <a:srgbClr val="FF0000"/>
                </a:solidFill>
                <a:latin typeface="Comic Sans MS" pitchFamily="66" charset="0"/>
              </a:rPr>
              <a:t>οι κύκλοι των αλλαγών κατά την διάρκεια της νύχτας θα κυμαίνονται από 3-5</a:t>
            </a:r>
            <a:r>
              <a:rPr lang="el-GR" sz="2000" dirty="0" smtClean="0">
                <a:latin typeface="Comic Sans MS" pitchFamily="66" charset="0"/>
              </a:rPr>
              <a:t>. (Γνώμη)</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4" end="4"/>
                                            </p:txEl>
                                          </p:spTgt>
                                        </p:tgtEl>
                                        <p:attrNameLst>
                                          <p:attrName>style.visibility</p:attrName>
                                        </p:attrNameLst>
                                      </p:cBhvr>
                                      <p:to>
                                        <p:strVal val="visible"/>
                                      </p:to>
                                    </p:set>
                                    <p:anim calcmode="lin" valueType="num">
                                      <p:cBhvr additive="base">
                                        <p:cTn id="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5" end="5"/>
                                            </p:txEl>
                                          </p:spTgt>
                                        </p:tgtEl>
                                        <p:attrNameLst>
                                          <p:attrName>style.visibility</p:attrName>
                                        </p:attrNameLst>
                                      </p:cBhvr>
                                      <p:to>
                                        <p:strVal val="visible"/>
                                      </p:to>
                                    </p:set>
                                    <p:anim calcmode="lin" valueType="num">
                                      <p:cBhvr additive="base">
                                        <p:cTn id="1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7" end="7"/>
                                            </p:txEl>
                                          </p:spTgt>
                                        </p:tgtEl>
                                        <p:attrNameLst>
                                          <p:attrName>style.visibility</p:attrName>
                                        </p:attrNameLst>
                                      </p:cBhvr>
                                      <p:to>
                                        <p:strVal val="visible"/>
                                      </p:to>
                                    </p:set>
                                    <p:anim calcmode="lin" valueType="num">
                                      <p:cBhvr additive="base">
                                        <p:cTn id="1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2">
                                            <p:txEl>
                                              <p:pRg st="8" end="8"/>
                                            </p:txEl>
                                          </p:spTgt>
                                        </p:tgtEl>
                                        <p:attrNameLst>
                                          <p:attrName>style.visibility</p:attrName>
                                        </p:attrNameLst>
                                      </p:cBhvr>
                                      <p:to>
                                        <p:strVal val="visible"/>
                                      </p:to>
                                    </p:set>
                                    <p:anim calcmode="lin" valueType="num">
                                      <p:cBhvr additive="base">
                                        <p:cTn id="2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2">
                                            <p:txEl>
                                              <p:pRg st="9" end="9"/>
                                            </p:txEl>
                                          </p:spTgt>
                                        </p:tgtEl>
                                        <p:attrNameLst>
                                          <p:attrName>style.visibility</p:attrName>
                                        </p:attrNameLst>
                                      </p:cBhvr>
                                      <p:to>
                                        <p:strVal val="visible"/>
                                      </p:to>
                                    </p:set>
                                    <p:anim calcmode="lin" valueType="num">
                                      <p:cBhvr additive="base">
                                        <p:cTn id="2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10" end="10"/>
                                            </p:txEl>
                                          </p:spTgt>
                                        </p:tgtEl>
                                        <p:attrNameLst>
                                          <p:attrName>style.visibility</p:attrName>
                                        </p:attrNameLst>
                                      </p:cBhvr>
                                      <p:to>
                                        <p:strVal val="visible"/>
                                      </p:to>
                                    </p:set>
                                    <p:anim calcmode="lin" valueType="num">
                                      <p:cBhvr additive="base">
                                        <p:cTn id="33"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412" y="26787"/>
            <a:ext cx="8244468" cy="6863417"/>
          </a:xfrm>
          <a:prstGeom prst="rect">
            <a:avLst/>
          </a:prstGeom>
          <a:noFill/>
        </p:spPr>
        <p:txBody>
          <a:bodyPr wrap="square" rtlCol="0">
            <a:spAutoFit/>
          </a:bodyPr>
          <a:lstStyle/>
          <a:p>
            <a:r>
              <a:rPr lang="el-GR" sz="2400" dirty="0">
                <a:latin typeface="Comic Sans MS" pitchFamily="66" charset="0"/>
              </a:rPr>
              <a:t>ΣΥΝΤΑΓΟΓΡΑΦΗΣΗ ΚΑΙ </a:t>
            </a:r>
            <a:r>
              <a:rPr lang="el-GR" sz="2400" dirty="0" smtClean="0">
                <a:latin typeface="Comic Sans MS" pitchFamily="66" charset="0"/>
              </a:rPr>
              <a:t>ΣΤΟΧΟΙ</a:t>
            </a:r>
          </a:p>
          <a:p>
            <a:endParaRPr lang="el-GR" sz="2000" dirty="0">
              <a:latin typeface="Comic Sans MS" pitchFamily="66" charset="0"/>
            </a:endParaRPr>
          </a:p>
          <a:p>
            <a:r>
              <a:rPr lang="el-GR" sz="2000" dirty="0" smtClean="0">
                <a:latin typeface="Comic Sans MS" pitchFamily="66" charset="0"/>
              </a:rPr>
              <a:t>5. </a:t>
            </a:r>
            <a:r>
              <a:rPr lang="el-GR" sz="2000" dirty="0" smtClean="0">
                <a:solidFill>
                  <a:srgbClr val="FF0000"/>
                </a:solidFill>
                <a:latin typeface="Comic Sans MS" pitchFamily="66" charset="0"/>
              </a:rPr>
              <a:t>Σε 4-6 εβδομάδες μετά την έναρξη της Π.Κ. </a:t>
            </a:r>
            <a:r>
              <a:rPr lang="el-GR" sz="2000" dirty="0" smtClean="0">
                <a:latin typeface="Comic Sans MS" pitchFamily="66" charset="0"/>
              </a:rPr>
              <a:t>πρέπει να γίνεται μια </a:t>
            </a:r>
            <a:r>
              <a:rPr lang="el-GR" sz="2000" dirty="0" smtClean="0">
                <a:solidFill>
                  <a:srgbClr val="FF0000"/>
                </a:solidFill>
                <a:latin typeface="Comic Sans MS" pitchFamily="66" charset="0"/>
              </a:rPr>
              <a:t>μέτρηση του ολικού </a:t>
            </a:r>
            <a:r>
              <a:rPr lang="en-US" sz="2000" dirty="0" err="1" smtClean="0">
                <a:solidFill>
                  <a:srgbClr val="FF0000"/>
                </a:solidFill>
                <a:latin typeface="Comic Sans MS" pitchFamily="66" charset="0"/>
              </a:rPr>
              <a:t>kt</a:t>
            </a:r>
            <a:r>
              <a:rPr lang="en-US" sz="2000" dirty="0" smtClean="0">
                <a:solidFill>
                  <a:srgbClr val="FF0000"/>
                </a:solidFill>
                <a:latin typeface="Comic Sans MS" pitchFamily="66" charset="0"/>
              </a:rPr>
              <a:t>/V</a:t>
            </a:r>
            <a:r>
              <a:rPr lang="el-GR" sz="2000" dirty="0" smtClean="0">
                <a:solidFill>
                  <a:schemeClr val="accent5">
                    <a:lumMod val="25000"/>
                  </a:schemeClr>
                </a:solidFill>
                <a:latin typeface="Comic Sans MS" pitchFamily="66" charset="0"/>
              </a:rPr>
              <a:t>. Επανάληψη της μέτρησης χρειάζεται να γίνει εάν παρατηρηθεί μια ανεξήγητη ή μη-αναμενόμενη αλλαγή στη κλινική κατάσταση του ασθενούς ή εάν υπάρξει πρόβλημα με το υπερδιήθημα.</a:t>
            </a:r>
          </a:p>
          <a:p>
            <a:r>
              <a:rPr lang="el-GR" sz="2000" dirty="0" smtClean="0">
                <a:solidFill>
                  <a:schemeClr val="accent5">
                    <a:lumMod val="25000"/>
                  </a:schemeClr>
                </a:solidFill>
                <a:latin typeface="Comic Sans MS" pitchFamily="66" charset="0"/>
              </a:rPr>
              <a:t>6. </a:t>
            </a:r>
            <a:r>
              <a:rPr lang="el-GR" sz="2000" dirty="0" smtClean="0">
                <a:solidFill>
                  <a:srgbClr val="FF0000"/>
                </a:solidFill>
                <a:latin typeface="Comic Sans MS" pitchFamily="66" charset="0"/>
              </a:rPr>
              <a:t>Δραστικές στρατηγικές για να αυξηθεί η κάθαρση σε </a:t>
            </a:r>
            <a:r>
              <a:rPr lang="en-US" sz="2000" dirty="0" smtClean="0">
                <a:solidFill>
                  <a:srgbClr val="FF0000"/>
                </a:solidFill>
                <a:latin typeface="Comic Sans MS" pitchFamily="66" charset="0"/>
              </a:rPr>
              <a:t>CAPD</a:t>
            </a:r>
            <a:r>
              <a:rPr lang="el-GR" sz="2000" dirty="0" smtClean="0">
                <a:solidFill>
                  <a:srgbClr val="FF0000"/>
                </a:solidFill>
                <a:latin typeface="Comic Sans MS" pitchFamily="66" charset="0"/>
              </a:rPr>
              <a:t> </a:t>
            </a:r>
            <a:r>
              <a:rPr lang="el-GR" sz="2000" dirty="0" smtClean="0">
                <a:solidFill>
                  <a:schemeClr val="accent5">
                    <a:lumMod val="25000"/>
                  </a:schemeClr>
                </a:solidFill>
                <a:latin typeface="Comic Sans MS" pitchFamily="66" charset="0"/>
              </a:rPr>
              <a:t>είναι η </a:t>
            </a:r>
            <a:r>
              <a:rPr lang="el-GR" sz="2000" dirty="0" smtClean="0">
                <a:solidFill>
                  <a:srgbClr val="FF0000"/>
                </a:solidFill>
                <a:latin typeface="Comic Sans MS" pitchFamily="66" charset="0"/>
              </a:rPr>
              <a:t>αύξηση του όγκου του διαλύματος και η πρόσθεση επιπλέον αλλαγών</a:t>
            </a:r>
            <a:r>
              <a:rPr lang="el-GR" sz="2000" dirty="0" smtClean="0">
                <a:solidFill>
                  <a:schemeClr val="accent5">
                    <a:lumMod val="25000"/>
                  </a:schemeClr>
                </a:solidFill>
                <a:latin typeface="Comic Sans MS" pitchFamily="66" charset="0"/>
              </a:rPr>
              <a:t>. Πρέπει όμως να λαμβάνεται υπόψη ο μικρός κίνδυνος των μηχανικών επιπλοκών από τον επιπλέον όγκο και κυρίως ο ουσιαστικός κίνδυνος της μη-συμμόρφωσης όταν προστεθεί μια 5</a:t>
            </a:r>
            <a:r>
              <a:rPr lang="el-GR" sz="2000" baseline="30000" dirty="0" smtClean="0">
                <a:solidFill>
                  <a:schemeClr val="accent5">
                    <a:lumMod val="25000"/>
                  </a:schemeClr>
                </a:solidFill>
                <a:latin typeface="Comic Sans MS" pitchFamily="66" charset="0"/>
              </a:rPr>
              <a:t>η</a:t>
            </a:r>
            <a:r>
              <a:rPr lang="el-GR" sz="2000" dirty="0" smtClean="0">
                <a:solidFill>
                  <a:schemeClr val="accent5">
                    <a:lumMod val="25000"/>
                  </a:schemeClr>
                </a:solidFill>
                <a:latin typeface="Comic Sans MS" pitchFamily="66" charset="0"/>
              </a:rPr>
              <a:t> αλλαγή.</a:t>
            </a:r>
          </a:p>
          <a:p>
            <a:r>
              <a:rPr lang="el-GR" sz="2000" dirty="0" smtClean="0">
                <a:solidFill>
                  <a:schemeClr val="accent5">
                    <a:lumMod val="25000"/>
                  </a:schemeClr>
                </a:solidFill>
                <a:latin typeface="Comic Sans MS" pitchFamily="66" charset="0"/>
              </a:rPr>
              <a:t>7. </a:t>
            </a:r>
            <a:r>
              <a:rPr lang="el-GR" sz="2200" b="1" dirty="0" smtClean="0">
                <a:solidFill>
                  <a:srgbClr val="FF0000"/>
                </a:solidFill>
                <a:latin typeface="Comic Sans MS" pitchFamily="66" charset="0"/>
              </a:rPr>
              <a:t>Η πιο δραστική στρατηγική βελτίωσης της κάθαρσης σε </a:t>
            </a:r>
            <a:r>
              <a:rPr lang="en-US" sz="2200" b="1" dirty="0" smtClean="0">
                <a:solidFill>
                  <a:srgbClr val="FF0000"/>
                </a:solidFill>
                <a:latin typeface="Comic Sans MS" pitchFamily="66" charset="0"/>
              </a:rPr>
              <a:t>APD</a:t>
            </a:r>
            <a:r>
              <a:rPr lang="el-GR" sz="2200" b="1" dirty="0" smtClean="0">
                <a:solidFill>
                  <a:srgbClr val="FF0000"/>
                </a:solidFill>
                <a:latin typeface="Comic Sans MS" pitchFamily="66" charset="0"/>
              </a:rPr>
              <a:t> </a:t>
            </a:r>
            <a:r>
              <a:rPr lang="el-GR" sz="2200" dirty="0" smtClean="0">
                <a:solidFill>
                  <a:schemeClr val="accent5">
                    <a:lumMod val="25000"/>
                  </a:schemeClr>
                </a:solidFill>
                <a:latin typeface="Comic Sans MS" pitchFamily="66" charset="0"/>
              </a:rPr>
              <a:t>είναι </a:t>
            </a:r>
            <a:r>
              <a:rPr lang="el-GR" sz="2200" b="1" dirty="0" smtClean="0">
                <a:solidFill>
                  <a:srgbClr val="FF0000"/>
                </a:solidFill>
                <a:latin typeface="Comic Sans MS" pitchFamily="66" charset="0"/>
              </a:rPr>
              <a:t>η μετατροπή της «στεγνής» σε «υγρή» ημέρα</a:t>
            </a:r>
            <a:r>
              <a:rPr lang="el-GR" sz="2200" dirty="0" smtClean="0">
                <a:solidFill>
                  <a:schemeClr val="accent5">
                    <a:lumMod val="25000"/>
                  </a:schemeClr>
                </a:solidFill>
                <a:latin typeface="Comic Sans MS" pitchFamily="66" charset="0"/>
              </a:rPr>
              <a:t>. </a:t>
            </a:r>
            <a:r>
              <a:rPr lang="el-GR" sz="2200" dirty="0" smtClean="0">
                <a:solidFill>
                  <a:srgbClr val="FF0000"/>
                </a:solidFill>
                <a:latin typeface="Comic Sans MS" pitchFamily="66" charset="0"/>
              </a:rPr>
              <a:t>Οι αμέσως επόμενες πιο δραστικές στρατηγικές</a:t>
            </a:r>
            <a:r>
              <a:rPr lang="el-GR" sz="2200" dirty="0" smtClean="0">
                <a:solidFill>
                  <a:schemeClr val="accent5">
                    <a:lumMod val="25000"/>
                  </a:schemeClr>
                </a:solidFill>
                <a:latin typeface="Comic Sans MS" pitchFamily="66" charset="0"/>
              </a:rPr>
              <a:t>, η </a:t>
            </a:r>
            <a:r>
              <a:rPr lang="el-GR" sz="2200" b="1" dirty="0" smtClean="0">
                <a:solidFill>
                  <a:srgbClr val="FF0000"/>
                </a:solidFill>
                <a:latin typeface="Comic Sans MS" pitchFamily="66" charset="0"/>
              </a:rPr>
              <a:t>εισαγωγή μιας επιπλέον χειροκίνητης αλλαγής</a:t>
            </a:r>
            <a:r>
              <a:rPr lang="el-GR" sz="2200" dirty="0" smtClean="0">
                <a:solidFill>
                  <a:schemeClr val="accent5">
                    <a:lumMod val="25000"/>
                  </a:schemeClr>
                </a:solidFill>
                <a:latin typeface="Comic Sans MS" pitchFamily="66" charset="0"/>
              </a:rPr>
              <a:t> κατά την διάρκεια της ημέρας, και </a:t>
            </a:r>
            <a:r>
              <a:rPr lang="el-GR" sz="2200" dirty="0" smtClean="0">
                <a:solidFill>
                  <a:srgbClr val="FF0000"/>
                </a:solidFill>
                <a:latin typeface="Comic Sans MS" pitchFamily="66" charset="0"/>
              </a:rPr>
              <a:t>η </a:t>
            </a:r>
            <a:r>
              <a:rPr lang="el-GR" sz="2200" b="1" dirty="0" smtClean="0">
                <a:solidFill>
                  <a:srgbClr val="FF0000"/>
                </a:solidFill>
                <a:latin typeface="Comic Sans MS" pitchFamily="66" charset="0"/>
              </a:rPr>
              <a:t>αύξηση του όγκου του διαλύματος στους νυκτερινούς κύκλους</a:t>
            </a:r>
            <a:r>
              <a:rPr lang="el-GR" sz="2200" dirty="0" smtClean="0">
                <a:solidFill>
                  <a:schemeClr val="accent5">
                    <a:lumMod val="25000"/>
                  </a:schemeClr>
                </a:solidFill>
                <a:latin typeface="Comic Sans MS" pitchFamily="66" charset="0"/>
              </a:rPr>
              <a:t>. </a:t>
            </a:r>
            <a:r>
              <a:rPr lang="el-GR" sz="2200" dirty="0" smtClean="0">
                <a:solidFill>
                  <a:srgbClr val="FF0000"/>
                </a:solidFill>
                <a:latin typeface="Comic Sans MS" pitchFamily="66" charset="0"/>
              </a:rPr>
              <a:t>Άλλες τακτικές </a:t>
            </a:r>
            <a:r>
              <a:rPr lang="el-GR" sz="2200" dirty="0" smtClean="0">
                <a:solidFill>
                  <a:schemeClr val="accent5">
                    <a:lumMod val="25000"/>
                  </a:schemeClr>
                </a:solidFill>
                <a:latin typeface="Comic Sans MS" pitchFamily="66" charset="0"/>
              </a:rPr>
              <a:t>αποτελούν, η </a:t>
            </a:r>
            <a:r>
              <a:rPr lang="el-GR" sz="2200" b="1" dirty="0" smtClean="0">
                <a:solidFill>
                  <a:srgbClr val="FF0000"/>
                </a:solidFill>
                <a:latin typeface="Comic Sans MS" pitchFamily="66" charset="0"/>
              </a:rPr>
              <a:t>αύξηση του συνολικού χρόνου της νυκτερινής</a:t>
            </a:r>
            <a:r>
              <a:rPr lang="el-GR" sz="2200" dirty="0" smtClean="0">
                <a:solidFill>
                  <a:srgbClr val="FF0000"/>
                </a:solidFill>
                <a:latin typeface="Comic Sans MS" pitchFamily="66" charset="0"/>
              </a:rPr>
              <a:t> </a:t>
            </a:r>
            <a:r>
              <a:rPr lang="en-US" sz="2200" dirty="0" smtClean="0">
                <a:solidFill>
                  <a:schemeClr val="accent5">
                    <a:lumMod val="25000"/>
                  </a:schemeClr>
                </a:solidFill>
                <a:latin typeface="Comic Sans MS" pitchFamily="66" charset="0"/>
              </a:rPr>
              <a:t>APD</a:t>
            </a:r>
            <a:r>
              <a:rPr lang="el-GR" sz="2200" dirty="0" smtClean="0">
                <a:solidFill>
                  <a:schemeClr val="accent5">
                    <a:lumMod val="25000"/>
                  </a:schemeClr>
                </a:solidFill>
                <a:latin typeface="Comic Sans MS" pitchFamily="66" charset="0"/>
              </a:rPr>
              <a:t> και </a:t>
            </a:r>
            <a:r>
              <a:rPr lang="el-GR" sz="2200" dirty="0" smtClean="0">
                <a:solidFill>
                  <a:srgbClr val="FF0000"/>
                </a:solidFill>
                <a:latin typeface="Comic Sans MS" pitchFamily="66" charset="0"/>
              </a:rPr>
              <a:t>η </a:t>
            </a:r>
            <a:r>
              <a:rPr lang="el-GR" sz="2200" b="1" dirty="0" smtClean="0">
                <a:solidFill>
                  <a:srgbClr val="FF0000"/>
                </a:solidFill>
                <a:latin typeface="Comic Sans MS" pitchFamily="66" charset="0"/>
              </a:rPr>
              <a:t>αλλαγή της συχνότητας των κύκλων</a:t>
            </a:r>
          </a:p>
          <a:p>
            <a:r>
              <a:rPr lang="el-GR" sz="2000" dirty="0" smtClean="0">
                <a:solidFill>
                  <a:schemeClr val="accent5">
                    <a:lumMod val="25000"/>
                  </a:schemeClr>
                </a:solidFill>
                <a:latin typeface="Comic Sans MS" pitchFamily="66" charset="0"/>
              </a:rPr>
              <a:t>8. Εάν ο ασθενής είναι υπέρβαρος ή λιποβαρής, </a:t>
            </a:r>
            <a:r>
              <a:rPr lang="el-GR" sz="2000" dirty="0" smtClean="0">
                <a:solidFill>
                  <a:srgbClr val="FF0000"/>
                </a:solidFill>
                <a:latin typeface="Comic Sans MS" pitchFamily="66" charset="0"/>
              </a:rPr>
              <a:t>για τον υπολογισμό του </a:t>
            </a:r>
            <a:r>
              <a:rPr lang="en-US" sz="2000" dirty="0" smtClean="0">
                <a:solidFill>
                  <a:srgbClr val="FF0000"/>
                </a:solidFill>
                <a:latin typeface="Comic Sans MS" pitchFamily="66" charset="0"/>
              </a:rPr>
              <a:t>V</a:t>
            </a:r>
            <a:r>
              <a:rPr lang="en-US" sz="2000" dirty="0" smtClean="0">
                <a:solidFill>
                  <a:schemeClr val="accent5">
                    <a:lumMod val="25000"/>
                  </a:schemeClr>
                </a:solidFill>
                <a:latin typeface="Comic Sans MS" pitchFamily="66" charset="0"/>
              </a:rPr>
              <a:t> </a:t>
            </a:r>
            <a:r>
              <a:rPr lang="el-GR" sz="2000" dirty="0" smtClean="0">
                <a:solidFill>
                  <a:schemeClr val="accent5">
                    <a:lumMod val="25000"/>
                  </a:schemeClr>
                </a:solidFill>
                <a:latin typeface="Comic Sans MS" pitchFamily="66" charset="0"/>
              </a:rPr>
              <a:t>πρέπει να χρησιμοποιείται </a:t>
            </a:r>
            <a:r>
              <a:rPr lang="el-GR" sz="2000" dirty="0" smtClean="0">
                <a:solidFill>
                  <a:srgbClr val="FF0000"/>
                </a:solidFill>
                <a:latin typeface="Comic Sans MS" pitchFamily="66" charset="0"/>
              </a:rPr>
              <a:t>το ιδανικό του βάρος</a:t>
            </a:r>
            <a:endParaRPr lang="el-GR" sz="2000" dirty="0">
              <a:solidFill>
                <a:srgbClr val="FF0000"/>
              </a:solidFill>
              <a:latin typeface="Comic Sans MS" pitchFamily="66" charset="0"/>
            </a:endParaRPr>
          </a:p>
        </p:txBody>
      </p:sp>
    </p:spTree>
    <p:extLst>
      <p:ext uri="{BB962C8B-B14F-4D97-AF65-F5344CB8AC3E}">
        <p14:creationId xmlns:p14="http://schemas.microsoft.com/office/powerpoint/2010/main" xmlns="" val="28454339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755576" y="188640"/>
            <a:ext cx="8388424" cy="6463308"/>
          </a:xfrm>
          <a:prstGeom prst="rect">
            <a:avLst/>
          </a:prstGeom>
        </p:spPr>
        <p:txBody>
          <a:bodyPr wrap="square">
            <a:spAutoFit/>
          </a:bodyPr>
          <a:lstStyle/>
          <a:p>
            <a:r>
              <a:rPr lang="el-GR" sz="2000" dirty="0">
                <a:latin typeface="Comic Sans MS" pitchFamily="66" charset="0"/>
              </a:rPr>
              <a:t>ΚΑΘΑΡΣΗ ΟΥΣΙΩΝ ΜΙΚΡΟΥ Μ.Β</a:t>
            </a:r>
            <a:r>
              <a:rPr lang="el-GR" sz="2000" dirty="0" smtClean="0">
                <a:latin typeface="Comic Sans MS" pitchFamily="66" charset="0"/>
              </a:rPr>
              <a:t>. - ΣΥΝΤΑΓΟΓΡΑΦΗΣΗ </a:t>
            </a:r>
            <a:r>
              <a:rPr lang="el-GR" sz="2000" dirty="0">
                <a:latin typeface="Comic Sans MS" pitchFamily="66" charset="0"/>
              </a:rPr>
              <a:t>ΚΑΙ </a:t>
            </a:r>
            <a:r>
              <a:rPr lang="el-GR" sz="2000" dirty="0" smtClean="0">
                <a:latin typeface="Comic Sans MS" pitchFamily="66" charset="0"/>
              </a:rPr>
              <a:t>ΣΤΟΧΟΙ</a:t>
            </a:r>
          </a:p>
          <a:p>
            <a:endParaRPr lang="el-GR" sz="1200" dirty="0">
              <a:latin typeface="Comic Sans MS" pitchFamily="66" charset="0"/>
            </a:endParaRPr>
          </a:p>
          <a:p>
            <a:r>
              <a:rPr lang="el-GR" sz="2000" b="1" dirty="0" smtClean="0">
                <a:solidFill>
                  <a:srgbClr val="FF0000"/>
                </a:solidFill>
                <a:latin typeface="Comic Sans MS" pitchFamily="66" charset="0"/>
              </a:rPr>
              <a:t>Επιπλέον Σχόλια</a:t>
            </a:r>
          </a:p>
          <a:p>
            <a:pPr marL="342900" indent="-342900">
              <a:buFont typeface="Arial" pitchFamily="34" charset="0"/>
              <a:buChar char="•"/>
            </a:pPr>
            <a:r>
              <a:rPr lang="el-GR" sz="1900" dirty="0" smtClean="0">
                <a:latin typeface="Comic Sans MS" pitchFamily="66" charset="0"/>
              </a:rPr>
              <a:t>Δεν φαίνεται να υπάρχει επιπλέον όφελος από τον υπολογισμό της κάθαρσης κρεατινίνης – αρκεί το </a:t>
            </a:r>
            <a:r>
              <a:rPr lang="en-US" sz="1900" dirty="0" err="1" smtClean="0">
                <a:latin typeface="Comic Sans MS" pitchFamily="66" charset="0"/>
              </a:rPr>
              <a:t>kt</a:t>
            </a:r>
            <a:r>
              <a:rPr lang="en-US" sz="1900" dirty="0" smtClean="0">
                <a:latin typeface="Comic Sans MS" pitchFamily="66" charset="0"/>
              </a:rPr>
              <a:t>/V </a:t>
            </a:r>
            <a:r>
              <a:rPr lang="el-GR" sz="1900" dirty="0" smtClean="0">
                <a:latin typeface="Comic Sans MS" pitchFamily="66" charset="0"/>
              </a:rPr>
              <a:t>που βασίζεται σε μετρήσεις ουρίας</a:t>
            </a:r>
          </a:p>
          <a:p>
            <a:pPr marL="342900" indent="-342900">
              <a:buFont typeface="Arial" pitchFamily="34" charset="0"/>
              <a:buChar char="•"/>
            </a:pPr>
            <a:r>
              <a:rPr lang="el-GR" sz="1900" dirty="0" smtClean="0">
                <a:latin typeface="Comic Sans MS" pitchFamily="66" charset="0"/>
              </a:rPr>
              <a:t>Ένας σημαντικός αριθμός ασθενών σήμερα </a:t>
            </a:r>
            <a:r>
              <a:rPr lang="el-GR" sz="1900" dirty="0" smtClean="0">
                <a:solidFill>
                  <a:srgbClr val="FF0000"/>
                </a:solidFill>
                <a:latin typeface="Comic Sans MS" pitchFamily="66" charset="0"/>
              </a:rPr>
              <a:t>ξεκινά Π.Κ. πρώίμα  </a:t>
            </a:r>
            <a:r>
              <a:rPr lang="el-GR" sz="1900" dirty="0" smtClean="0">
                <a:latin typeface="Comic Sans MS" pitchFamily="66" charset="0"/>
              </a:rPr>
              <a:t>έτσι ώστε</a:t>
            </a:r>
            <a:r>
              <a:rPr lang="el-GR" sz="1900" dirty="0" smtClean="0">
                <a:solidFill>
                  <a:srgbClr val="FF0000"/>
                </a:solidFill>
                <a:latin typeface="Comic Sans MS" pitchFamily="66" charset="0"/>
              </a:rPr>
              <a:t>, η «αυξητική τακτική» της δοσολογίας</a:t>
            </a:r>
            <a:r>
              <a:rPr lang="el-GR" sz="1900" dirty="0" smtClean="0">
                <a:latin typeface="Comic Sans MS" pitchFamily="66" charset="0"/>
              </a:rPr>
              <a:t>, εφ όσον υπάρχει αρκετή ΥΝΛ, </a:t>
            </a:r>
            <a:r>
              <a:rPr lang="el-GR" sz="1900" dirty="0" smtClean="0">
                <a:solidFill>
                  <a:srgbClr val="FF0000"/>
                </a:solidFill>
                <a:latin typeface="Comic Sans MS" pitchFamily="66" charset="0"/>
              </a:rPr>
              <a:t>είναι λογική</a:t>
            </a:r>
          </a:p>
          <a:p>
            <a:pPr marL="342900" indent="-342900">
              <a:buFont typeface="Arial" pitchFamily="34" charset="0"/>
              <a:buChar char="•"/>
              <a:tabLst>
                <a:tab pos="3141663" algn="l"/>
              </a:tabLst>
            </a:pPr>
            <a:r>
              <a:rPr lang="el-GR" sz="1900" dirty="0" smtClean="0">
                <a:solidFill>
                  <a:srgbClr val="FF0000"/>
                </a:solidFill>
                <a:latin typeface="Comic Sans MS" pitchFamily="66" charset="0"/>
              </a:rPr>
              <a:t>Στις 4-6 εβδομάδες </a:t>
            </a:r>
            <a:r>
              <a:rPr lang="el-GR" sz="1900" dirty="0" smtClean="0">
                <a:latin typeface="Comic Sans MS" pitchFamily="66" charset="0"/>
              </a:rPr>
              <a:t>μετά την έναρξη πρέπει να γίνεται το ΡΕΤ και η πρώτη μέτρηση του </a:t>
            </a:r>
            <a:r>
              <a:rPr lang="en-US" sz="1900" dirty="0" err="1" smtClean="0">
                <a:latin typeface="Comic Sans MS" pitchFamily="66" charset="0"/>
              </a:rPr>
              <a:t>kt</a:t>
            </a:r>
            <a:r>
              <a:rPr lang="en-US" sz="1900" dirty="0" smtClean="0">
                <a:latin typeface="Comic Sans MS" pitchFamily="66" charset="0"/>
              </a:rPr>
              <a:t>/V</a:t>
            </a:r>
            <a:r>
              <a:rPr lang="el-GR" sz="1900" dirty="0" smtClean="0">
                <a:latin typeface="Comic Sans MS" pitchFamily="66" charset="0"/>
              </a:rPr>
              <a:t>. </a:t>
            </a:r>
            <a:r>
              <a:rPr lang="el-GR" sz="1900" dirty="0" smtClean="0">
                <a:solidFill>
                  <a:srgbClr val="FF0000"/>
                </a:solidFill>
                <a:latin typeface="Comic Sans MS" pitchFamily="66" charset="0"/>
              </a:rPr>
              <a:t>Εάν το ολικό</a:t>
            </a:r>
            <a:r>
              <a:rPr lang="en-US" sz="1900" dirty="0" smtClean="0">
                <a:solidFill>
                  <a:srgbClr val="FF0000"/>
                </a:solidFill>
                <a:latin typeface="Comic Sans MS" pitchFamily="66" charset="0"/>
              </a:rPr>
              <a:t> </a:t>
            </a:r>
            <a:r>
              <a:rPr lang="en-US" sz="1900" dirty="0" err="1" smtClean="0">
                <a:solidFill>
                  <a:srgbClr val="FF0000"/>
                </a:solidFill>
                <a:latin typeface="Comic Sans MS" pitchFamily="66" charset="0"/>
              </a:rPr>
              <a:t>kt</a:t>
            </a:r>
            <a:r>
              <a:rPr lang="en-US" sz="1900" dirty="0" smtClean="0">
                <a:solidFill>
                  <a:srgbClr val="FF0000"/>
                </a:solidFill>
                <a:latin typeface="Comic Sans MS" pitchFamily="66" charset="0"/>
              </a:rPr>
              <a:t>/V</a:t>
            </a:r>
            <a:r>
              <a:rPr lang="el-GR" sz="1900" dirty="0" smtClean="0">
                <a:solidFill>
                  <a:srgbClr val="FF0000"/>
                </a:solidFill>
                <a:latin typeface="Comic Sans MS" pitchFamily="66" charset="0"/>
              </a:rPr>
              <a:t> είναι &lt; 1.7 και αυτό εξαρτάται κυρίως από την ΥΝΛ, είναι σημαντικό το νεφρικό </a:t>
            </a:r>
            <a:r>
              <a:rPr lang="en-US" sz="1900" dirty="0" err="1" smtClean="0">
                <a:solidFill>
                  <a:srgbClr val="FF0000"/>
                </a:solidFill>
                <a:latin typeface="Comic Sans MS" pitchFamily="66" charset="0"/>
              </a:rPr>
              <a:t>kt</a:t>
            </a:r>
            <a:r>
              <a:rPr lang="en-US" sz="1900" dirty="0" smtClean="0">
                <a:solidFill>
                  <a:srgbClr val="FF0000"/>
                </a:solidFill>
                <a:latin typeface="Comic Sans MS" pitchFamily="66" charset="0"/>
              </a:rPr>
              <a:t>/V</a:t>
            </a:r>
            <a:r>
              <a:rPr lang="el-GR" sz="1900" dirty="0" smtClean="0">
                <a:solidFill>
                  <a:srgbClr val="FF0000"/>
                </a:solidFill>
                <a:latin typeface="Comic Sans MS" pitchFamily="66" charset="0"/>
              </a:rPr>
              <a:t> να μετράται κάθε 3-6 μήνες γιατί είναι αναμενόμενο να μειώνεται και τότε θα πρέπει να αυξηθεί το αντίστοιχο περιτοναϊκό. </a:t>
            </a:r>
            <a:r>
              <a:rPr lang="el-GR" sz="1900" dirty="0" smtClean="0">
                <a:latin typeface="Comic Sans MS" pitchFamily="66" charset="0"/>
              </a:rPr>
              <a:t>Μέχρι να επιτευχθεί ολικό</a:t>
            </a:r>
            <a:r>
              <a:rPr lang="en-US" sz="1900" dirty="0">
                <a:latin typeface="Comic Sans MS" pitchFamily="66" charset="0"/>
              </a:rPr>
              <a:t> </a:t>
            </a:r>
            <a:r>
              <a:rPr lang="en-US" sz="1900" dirty="0" err="1" smtClean="0">
                <a:latin typeface="Comic Sans MS" pitchFamily="66" charset="0"/>
              </a:rPr>
              <a:t>kt</a:t>
            </a:r>
            <a:r>
              <a:rPr lang="en-US" sz="1900" dirty="0" smtClean="0">
                <a:latin typeface="Comic Sans MS" pitchFamily="66" charset="0"/>
              </a:rPr>
              <a:t>/V</a:t>
            </a:r>
            <a:r>
              <a:rPr lang="el-GR" sz="1900" dirty="0" smtClean="0">
                <a:latin typeface="Comic Sans MS" pitchFamily="66" charset="0"/>
              </a:rPr>
              <a:t> &gt; 1.7 πρέπει να μετρηθεί ξανά και το ολικό.</a:t>
            </a:r>
          </a:p>
          <a:p>
            <a:pPr marL="342900" indent="-342900">
              <a:buFont typeface="Arial" pitchFamily="34" charset="0"/>
              <a:buChar char="•"/>
              <a:tabLst>
                <a:tab pos="3141663" algn="l"/>
              </a:tabLst>
            </a:pPr>
            <a:r>
              <a:rPr lang="el-GR" sz="1900" dirty="0" smtClean="0">
                <a:latin typeface="Comic Sans MS" pitchFamily="66" charset="0"/>
              </a:rPr>
              <a:t>Η </a:t>
            </a:r>
            <a:r>
              <a:rPr lang="el-GR" sz="1900" dirty="0" smtClean="0">
                <a:solidFill>
                  <a:srgbClr val="FF0000"/>
                </a:solidFill>
                <a:latin typeface="Comic Sans MS" pitchFamily="66" charset="0"/>
              </a:rPr>
              <a:t>ΑΡ</a:t>
            </a:r>
            <a:r>
              <a:rPr lang="en-US" sz="1900" dirty="0" smtClean="0">
                <a:solidFill>
                  <a:srgbClr val="FF0000"/>
                </a:solidFill>
                <a:latin typeface="Comic Sans MS" pitchFamily="66" charset="0"/>
              </a:rPr>
              <a:t>D</a:t>
            </a:r>
            <a:r>
              <a:rPr lang="en-US" sz="1900" dirty="0" smtClean="0">
                <a:latin typeface="Comic Sans MS" pitchFamily="66" charset="0"/>
              </a:rPr>
              <a:t> </a:t>
            </a:r>
            <a:r>
              <a:rPr lang="el-GR" sz="1900" dirty="0" smtClean="0">
                <a:latin typeface="Comic Sans MS" pitchFamily="66" charset="0"/>
              </a:rPr>
              <a:t>δεν έχει φανεί μέχρι τώρα κατώτερη της </a:t>
            </a:r>
            <a:r>
              <a:rPr lang="en-US" sz="1900" dirty="0" smtClean="0">
                <a:latin typeface="Comic Sans MS" pitchFamily="66" charset="0"/>
              </a:rPr>
              <a:t>CAPD </a:t>
            </a:r>
            <a:r>
              <a:rPr lang="el-GR" sz="1900" dirty="0" smtClean="0">
                <a:latin typeface="Comic Sans MS" pitchFamily="66" charset="0"/>
              </a:rPr>
              <a:t>όσον αφορά την κλινική έκβαση των ασθενών και από την άλλη </a:t>
            </a:r>
            <a:r>
              <a:rPr lang="el-GR" sz="1900" dirty="0" smtClean="0">
                <a:solidFill>
                  <a:srgbClr val="FF0000"/>
                </a:solidFill>
                <a:latin typeface="Comic Sans MS" pitchFamily="66" charset="0"/>
              </a:rPr>
              <a:t>δίνει σαφώς περισσότερο χρόνο στους ασθενείς για δουλειά, για οικογενειακή και κοινωνική ζωή</a:t>
            </a:r>
            <a:r>
              <a:rPr lang="el-GR" sz="1900" dirty="0" smtClean="0">
                <a:latin typeface="Comic Sans MS" pitchFamily="66" charset="0"/>
              </a:rPr>
              <a:t>. Η προτίμηση μεταξύ των δυο ανήκει στον ασθενή</a:t>
            </a:r>
          </a:p>
          <a:p>
            <a:pPr marL="342900" indent="-342900">
              <a:buFont typeface="Arial" pitchFamily="34" charset="0"/>
              <a:buChar char="•"/>
              <a:tabLst>
                <a:tab pos="3141663" algn="l"/>
              </a:tabLst>
            </a:pPr>
            <a:r>
              <a:rPr lang="el-GR" sz="1900" dirty="0" smtClean="0">
                <a:solidFill>
                  <a:srgbClr val="FF0000"/>
                </a:solidFill>
                <a:latin typeface="Comic Sans MS" pitchFamily="66" charset="0"/>
              </a:rPr>
              <a:t>Όταν δεν είναι πια δυνατόν να προσφερθεί επαρκής κάθαρση </a:t>
            </a:r>
            <a:r>
              <a:rPr lang="el-GR" sz="1900" dirty="0" smtClean="0">
                <a:latin typeface="Comic Sans MS" pitchFamily="66" charset="0"/>
              </a:rPr>
              <a:t>στον ασθενή, για μηχανικούς λόγους, για λόγους τρόπου ζωής ή άλλους, τότε πρέπει </a:t>
            </a:r>
            <a:r>
              <a:rPr lang="el-GR" sz="1900" dirty="0" smtClean="0">
                <a:solidFill>
                  <a:srgbClr val="FF0000"/>
                </a:solidFill>
                <a:latin typeface="Comic Sans MS" pitchFamily="66" charset="0"/>
              </a:rPr>
              <a:t>να μεταφέρεται προς  </a:t>
            </a:r>
            <a:r>
              <a:rPr lang="en-US" sz="1900" dirty="0" smtClean="0">
                <a:solidFill>
                  <a:srgbClr val="FF0000"/>
                </a:solidFill>
                <a:latin typeface="Comic Sans MS" pitchFamily="66" charset="0"/>
              </a:rPr>
              <a:t>HD</a:t>
            </a:r>
            <a:r>
              <a:rPr lang="en-US" sz="1900" dirty="0" smtClean="0">
                <a:latin typeface="Comic Sans MS" pitchFamily="66" charset="0"/>
              </a:rPr>
              <a:t>.</a:t>
            </a:r>
            <a:r>
              <a:rPr lang="el-GR" sz="1900" dirty="0" smtClean="0">
                <a:latin typeface="Comic Sans MS" pitchFamily="66" charset="0"/>
              </a:rPr>
              <a:t>   </a:t>
            </a:r>
            <a:endParaRPr lang="el-GR" sz="1900" dirty="0">
              <a:latin typeface="Comic Sans MS" pitchFamily="66" charset="0"/>
            </a:endParaRPr>
          </a:p>
        </p:txBody>
      </p:sp>
    </p:spTree>
    <p:extLst>
      <p:ext uri="{BB962C8B-B14F-4D97-AF65-F5344CB8AC3E}">
        <p14:creationId xmlns:p14="http://schemas.microsoft.com/office/powerpoint/2010/main" xmlns="" val="18033038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3" end="3"/>
                                            </p:txEl>
                                          </p:spTgt>
                                        </p:tgtEl>
                                        <p:attrNameLst>
                                          <p:attrName>style.visibility</p:attrName>
                                        </p:attrNameLst>
                                      </p:cBhvr>
                                      <p:to>
                                        <p:strVal val="visible"/>
                                      </p:to>
                                    </p:set>
                                    <p:anim calcmode="lin" valueType="num">
                                      <p:cBhvr additive="base">
                                        <p:cTn id="7"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2" y="476672"/>
            <a:ext cx="8136904" cy="5940088"/>
          </a:xfrm>
          <a:prstGeom prst="rect">
            <a:avLst/>
          </a:prstGeom>
          <a:noFill/>
        </p:spPr>
        <p:txBody>
          <a:bodyPr wrap="square" rtlCol="0">
            <a:spAutoFit/>
          </a:bodyPr>
          <a:lstStyle/>
          <a:p>
            <a:r>
              <a:rPr lang="el-GR" sz="2000" b="1" dirty="0" smtClean="0">
                <a:solidFill>
                  <a:schemeClr val="accent5">
                    <a:lumMod val="25000"/>
                  </a:schemeClr>
                </a:solidFill>
                <a:latin typeface="Comic Sans MS" pitchFamily="66" charset="0"/>
              </a:rPr>
              <a:t>ΔΙΑΧΕΙΡΙΣΗ ΤΟΥ ΟΓΚΟΥ ΥΓΡΩΝ</a:t>
            </a:r>
          </a:p>
          <a:p>
            <a:endParaRPr lang="el-GR" sz="20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3. 1. </a:t>
            </a:r>
            <a:r>
              <a:rPr lang="el-GR" sz="2000" b="1" dirty="0" smtClean="0">
                <a:solidFill>
                  <a:schemeClr val="accent5">
                    <a:lumMod val="25000"/>
                  </a:schemeClr>
                </a:solidFill>
                <a:latin typeface="Comic Sans MS" pitchFamily="66" charset="0"/>
              </a:rPr>
              <a:t>ΔΙΑΤΗΡΗΣΗ ΤΗΣ ΕΥΒΟΛΑΙΜΙΑΣ-ΔΙΑΓΝΩΣΗ ΤΗΣ ΥΠΕΡΟΓΚΑΙΜΙΑΣ</a:t>
            </a:r>
          </a:p>
          <a:p>
            <a:endParaRPr lang="el-GR" sz="20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3.1.1 Όλοι οι ασθενείς υπό Π.Κ. πρέπει να ελέγχονται τακτικά για υπερφόρτωση με υγρά</a:t>
            </a:r>
          </a:p>
          <a:p>
            <a:r>
              <a:rPr lang="el-GR" sz="2000" dirty="0" smtClean="0">
                <a:solidFill>
                  <a:schemeClr val="accent5">
                    <a:lumMod val="25000"/>
                  </a:schemeClr>
                </a:solidFill>
                <a:latin typeface="Comic Sans MS" pitchFamily="66" charset="0"/>
              </a:rPr>
              <a:t>3.1.2 Ένα 2.5% ή 4.5% ΡΕΤ πρέπει να γίνεται μετά από 4 εβδομάδες από την έναρξη της μεθόδου και να επαναλαμβάνεται όταν υπάρχει πρόβλημα υπερφόρτωσης με υγρά</a:t>
            </a:r>
          </a:p>
          <a:p>
            <a:endParaRPr lang="el-GR" sz="20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Σχόλια</a:t>
            </a:r>
          </a:p>
          <a:p>
            <a:pPr marL="342900" indent="-342900">
              <a:buFont typeface="Arial" pitchFamily="34" charset="0"/>
              <a:buChar char="•"/>
            </a:pPr>
            <a:r>
              <a:rPr lang="el-GR" sz="2000" dirty="0" smtClean="0">
                <a:solidFill>
                  <a:schemeClr val="accent5">
                    <a:lumMod val="25000"/>
                  </a:schemeClr>
                </a:solidFill>
                <a:latin typeface="Comic Sans MS" pitchFamily="66" charset="0"/>
              </a:rPr>
              <a:t>Όταν το </a:t>
            </a:r>
            <a:r>
              <a:rPr lang="el-GR" sz="2000" dirty="0" smtClean="0">
                <a:solidFill>
                  <a:srgbClr val="FF0000"/>
                </a:solidFill>
                <a:latin typeface="Comic Sans MS" pitchFamily="66" charset="0"/>
              </a:rPr>
              <a:t>υπερδιήθημα είναι &lt; 750</a:t>
            </a:r>
            <a:r>
              <a:rPr lang="en-US" sz="2000" dirty="0" smtClean="0">
                <a:solidFill>
                  <a:srgbClr val="FF0000"/>
                </a:solidFill>
                <a:latin typeface="Comic Sans MS" pitchFamily="66" charset="0"/>
              </a:rPr>
              <a:t> ml </a:t>
            </a:r>
            <a:r>
              <a:rPr lang="el-GR" sz="2000" dirty="0" smtClean="0">
                <a:solidFill>
                  <a:srgbClr val="FF0000"/>
                </a:solidFill>
                <a:latin typeface="Comic Sans MS" pitchFamily="66" charset="0"/>
              </a:rPr>
              <a:t>σε ένα ανουρικό ασθενή </a:t>
            </a:r>
            <a:r>
              <a:rPr lang="el-GR" sz="2000" dirty="0" smtClean="0">
                <a:solidFill>
                  <a:schemeClr val="accent5">
                    <a:lumMod val="25000"/>
                  </a:schemeClr>
                </a:solidFill>
                <a:latin typeface="Comic Sans MS" pitchFamily="66" charset="0"/>
              </a:rPr>
              <a:t>ή </a:t>
            </a:r>
            <a:r>
              <a:rPr lang="el-GR" sz="2000" dirty="0" smtClean="0">
                <a:solidFill>
                  <a:srgbClr val="FF0000"/>
                </a:solidFill>
                <a:latin typeface="Comic Sans MS" pitchFamily="66" charset="0"/>
              </a:rPr>
              <a:t>&lt; 250 </a:t>
            </a:r>
            <a:r>
              <a:rPr lang="en-US" sz="2000" dirty="0" smtClean="0">
                <a:solidFill>
                  <a:srgbClr val="FF0000"/>
                </a:solidFill>
                <a:latin typeface="Comic Sans MS" pitchFamily="66" charset="0"/>
              </a:rPr>
              <a:t>ml </a:t>
            </a:r>
            <a:r>
              <a:rPr lang="el-GR" sz="2000" dirty="0" smtClean="0">
                <a:solidFill>
                  <a:srgbClr val="FF0000"/>
                </a:solidFill>
                <a:latin typeface="Comic Sans MS" pitchFamily="66" charset="0"/>
              </a:rPr>
              <a:t>σε ασθενή με ΥΝΛ </a:t>
            </a:r>
            <a:r>
              <a:rPr lang="el-GR" sz="2000" dirty="0" smtClean="0">
                <a:solidFill>
                  <a:schemeClr val="accent5">
                    <a:lumMod val="25000"/>
                  </a:schemeClr>
                </a:solidFill>
                <a:latin typeface="Comic Sans MS" pitchFamily="66" charset="0"/>
              </a:rPr>
              <a:t>χρειάζεται πιο προσεκτική παρακολούθηση του όγκου υγρών</a:t>
            </a:r>
          </a:p>
          <a:p>
            <a:pPr marL="342900" indent="-342900">
              <a:buFont typeface="Arial" pitchFamily="34" charset="0"/>
              <a:buChar char="•"/>
            </a:pPr>
            <a:r>
              <a:rPr lang="el-GR" sz="2000" dirty="0" smtClean="0">
                <a:solidFill>
                  <a:srgbClr val="FF0000"/>
                </a:solidFill>
                <a:latin typeface="Comic Sans MS" pitchFamily="66" charset="0"/>
              </a:rPr>
              <a:t>Η αφυδάτωση</a:t>
            </a:r>
            <a:r>
              <a:rPr lang="el-GR" sz="2000" dirty="0" smtClean="0">
                <a:solidFill>
                  <a:schemeClr val="accent5">
                    <a:lumMod val="25000"/>
                  </a:schemeClr>
                </a:solidFill>
                <a:latin typeface="Comic Sans MS" pitchFamily="66" charset="0"/>
              </a:rPr>
              <a:t> (με υπόταση, κράμπες, κακουχία, μείωση της διούρησης) μπορεί επίσης να παρουσιαστεί σε ασθενή υπό Π.Κ.</a:t>
            </a:r>
          </a:p>
          <a:p>
            <a:pPr marL="342900" indent="-342900">
              <a:buFont typeface="Arial" pitchFamily="34" charset="0"/>
              <a:buChar char="•"/>
            </a:pPr>
            <a:r>
              <a:rPr lang="el-GR" sz="2000" dirty="0" smtClean="0">
                <a:solidFill>
                  <a:schemeClr val="accent5">
                    <a:lumMod val="25000"/>
                  </a:schemeClr>
                </a:solidFill>
                <a:latin typeface="Comic Sans MS" pitchFamily="66" charset="0"/>
              </a:rPr>
              <a:t>Ένα </a:t>
            </a:r>
            <a:r>
              <a:rPr lang="el-GR" sz="2000" dirty="0" smtClean="0">
                <a:solidFill>
                  <a:srgbClr val="FF0000"/>
                </a:solidFill>
                <a:latin typeface="Comic Sans MS" pitchFamily="66" charset="0"/>
              </a:rPr>
              <a:t>υπερδιήθημα &lt; 400 </a:t>
            </a:r>
            <a:r>
              <a:rPr lang="en-US" sz="2000" dirty="0" smtClean="0">
                <a:solidFill>
                  <a:srgbClr val="FF0000"/>
                </a:solidFill>
                <a:latin typeface="Comic Sans MS" pitchFamily="66" charset="0"/>
              </a:rPr>
              <a:t>ml </a:t>
            </a:r>
            <a:r>
              <a:rPr lang="el-GR" sz="2000" dirty="0" smtClean="0">
                <a:solidFill>
                  <a:srgbClr val="FF0000"/>
                </a:solidFill>
                <a:latin typeface="Comic Sans MS" pitchFamily="66" charset="0"/>
              </a:rPr>
              <a:t>μετά 4 ώρες με γλυκόζη 4.25% </a:t>
            </a:r>
            <a:r>
              <a:rPr lang="el-GR" sz="2000" dirty="0" smtClean="0">
                <a:solidFill>
                  <a:schemeClr val="accent5">
                    <a:lumMod val="25000"/>
                  </a:schemeClr>
                </a:solidFill>
                <a:latin typeface="Comic Sans MS" pitchFamily="66" charset="0"/>
              </a:rPr>
              <a:t>είναι ενδεικτικό κακής υπερδιήθησης </a:t>
            </a:r>
            <a:endParaRPr lang="el-GR" sz="2000"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1444118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7" end="7"/>
                                            </p:txEl>
                                          </p:spTgt>
                                        </p:tgtEl>
                                        <p:attrNameLst>
                                          <p:attrName>style.visibility</p:attrName>
                                        </p:attrNameLst>
                                      </p:cBhvr>
                                      <p:to>
                                        <p:strVal val="visible"/>
                                      </p:to>
                                    </p:set>
                                    <p:anim calcmode="lin" valueType="num">
                                      <p:cBhvr additive="base">
                                        <p:cTn id="25"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8" fill="hold" nodeType="clickEffect">
                                  <p:stCondLst>
                                    <p:cond delay="0"/>
                                  </p:stCondLst>
                                  <p:childTnLst>
                                    <p:set>
                                      <p:cBhvr>
                                        <p:cTn id="42" dur="1" fill="hold">
                                          <p:stCondLst>
                                            <p:cond delay="0"/>
                                          </p:stCondLst>
                                        </p:cTn>
                                        <p:tgtEl>
                                          <p:spTgt spid="2">
                                            <p:txEl>
                                              <p:pRg st="10" end="10"/>
                                            </p:txEl>
                                          </p:spTgt>
                                        </p:tgtEl>
                                        <p:attrNameLst>
                                          <p:attrName>style.visibility</p:attrName>
                                        </p:attrNameLst>
                                      </p:cBhvr>
                                      <p:to>
                                        <p:strVal val="visible"/>
                                      </p:to>
                                    </p:set>
                                    <p:anim calcmode="lin" valueType="num">
                                      <p:cBhvr additive="base">
                                        <p:cTn id="43"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4"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1" y="404664"/>
            <a:ext cx="7992888" cy="5632311"/>
          </a:xfrm>
          <a:prstGeom prst="rect">
            <a:avLst/>
          </a:prstGeom>
          <a:noFill/>
        </p:spPr>
        <p:txBody>
          <a:bodyPr wrap="square" rtlCol="0">
            <a:spAutoFit/>
          </a:bodyPr>
          <a:lstStyle/>
          <a:p>
            <a:r>
              <a:rPr lang="el-GR" sz="2000" b="1" dirty="0">
                <a:solidFill>
                  <a:schemeClr val="accent5">
                    <a:lumMod val="25000"/>
                  </a:schemeClr>
                </a:solidFill>
                <a:latin typeface="Comic Sans MS" pitchFamily="66" charset="0"/>
              </a:rPr>
              <a:t>3. 1. ΔΙΑΤΗΡΗΣΗ ΤΗΣ </a:t>
            </a:r>
            <a:r>
              <a:rPr lang="el-GR" sz="2000" b="1" dirty="0" smtClean="0">
                <a:solidFill>
                  <a:schemeClr val="accent5">
                    <a:lumMod val="25000"/>
                  </a:schemeClr>
                </a:solidFill>
                <a:latin typeface="Comic Sans MS" pitchFamily="66" charset="0"/>
              </a:rPr>
              <a:t>ΕΥΒΟΛΑΙΜΙΑΣ-ΔΙΑΓΝΩΣΗ </a:t>
            </a:r>
            <a:r>
              <a:rPr lang="el-GR" sz="2000" b="1" dirty="0">
                <a:solidFill>
                  <a:schemeClr val="accent5">
                    <a:lumMod val="25000"/>
                  </a:schemeClr>
                </a:solidFill>
                <a:latin typeface="Comic Sans MS" pitchFamily="66" charset="0"/>
              </a:rPr>
              <a:t>ΤΗΣ </a:t>
            </a:r>
            <a:r>
              <a:rPr lang="el-GR" sz="2000" b="1" dirty="0" smtClean="0">
                <a:solidFill>
                  <a:schemeClr val="accent5">
                    <a:lumMod val="25000"/>
                  </a:schemeClr>
                </a:solidFill>
                <a:latin typeface="Comic Sans MS" pitchFamily="66" charset="0"/>
              </a:rPr>
              <a:t>ΥΠΕΡΟΓΚΑΙΜΙΑΣ</a:t>
            </a:r>
          </a:p>
          <a:p>
            <a:endParaRPr lang="el-GR" sz="2000" b="1" dirty="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Συνέχεια σχολίων</a:t>
            </a:r>
          </a:p>
          <a:p>
            <a:endParaRPr lang="el-GR" sz="20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Η </a:t>
            </a:r>
            <a:r>
              <a:rPr lang="el-GR" sz="2000" dirty="0" smtClean="0">
                <a:solidFill>
                  <a:srgbClr val="FF0000"/>
                </a:solidFill>
                <a:latin typeface="Comic Sans MS" pitchFamily="66" charset="0"/>
              </a:rPr>
              <a:t>υπερφόρτωση </a:t>
            </a:r>
            <a:r>
              <a:rPr lang="el-GR" sz="2000" dirty="0" smtClean="0">
                <a:solidFill>
                  <a:schemeClr val="accent5">
                    <a:lumMod val="25000"/>
                  </a:schemeClr>
                </a:solidFill>
                <a:latin typeface="Comic Sans MS" pitchFamily="66" charset="0"/>
              </a:rPr>
              <a:t>με υγρά στους ασθενείς υπό Π.Κ. </a:t>
            </a:r>
            <a:r>
              <a:rPr lang="el-GR" sz="2000" dirty="0">
                <a:solidFill>
                  <a:schemeClr val="accent5">
                    <a:lumMod val="25000"/>
                  </a:schemeClr>
                </a:solidFill>
                <a:latin typeface="Comic Sans MS" pitchFamily="66" charset="0"/>
              </a:rPr>
              <a:t>ε</a:t>
            </a:r>
            <a:r>
              <a:rPr lang="el-GR" sz="2000" dirty="0" smtClean="0">
                <a:solidFill>
                  <a:schemeClr val="accent5">
                    <a:lumMod val="25000"/>
                  </a:schemeClr>
                </a:solidFill>
                <a:latin typeface="Comic Sans MS" pitchFamily="66" charset="0"/>
              </a:rPr>
              <a:t>ίναι </a:t>
            </a:r>
            <a:r>
              <a:rPr lang="el-GR" sz="2000" dirty="0" smtClean="0">
                <a:solidFill>
                  <a:srgbClr val="FF0000"/>
                </a:solidFill>
                <a:latin typeface="Comic Sans MS" pitchFamily="66" charset="0"/>
              </a:rPr>
              <a:t>πολυ-παραγοντική</a:t>
            </a:r>
            <a:r>
              <a:rPr lang="el-GR" sz="2000" dirty="0" smtClean="0">
                <a:solidFill>
                  <a:schemeClr val="accent5">
                    <a:lumMod val="25000"/>
                  </a:schemeClr>
                </a:solidFill>
                <a:latin typeface="Comic Sans MS" pitchFamily="66" charset="0"/>
              </a:rPr>
              <a:t> και </a:t>
            </a:r>
            <a:r>
              <a:rPr lang="el-GR" sz="2000" dirty="0" smtClean="0">
                <a:solidFill>
                  <a:srgbClr val="FF0000"/>
                </a:solidFill>
                <a:latin typeface="Comic Sans MS" pitchFamily="66" charset="0"/>
              </a:rPr>
              <a:t>η προσέγγιση της πρέπει να γίνεται με τρόπο συστηματικό</a:t>
            </a:r>
          </a:p>
          <a:p>
            <a:endParaRPr lang="el-GR" sz="2000" dirty="0">
              <a:solidFill>
                <a:schemeClr val="accent5">
                  <a:lumMod val="25000"/>
                </a:schemeClr>
              </a:solidFill>
              <a:latin typeface="Comic Sans MS" pitchFamily="66" charset="0"/>
            </a:endParaRPr>
          </a:p>
          <a:p>
            <a:pPr marL="342900" indent="-342900">
              <a:buFont typeface="Arial" pitchFamily="34" charset="0"/>
              <a:buChar char="•"/>
            </a:pPr>
            <a:r>
              <a:rPr lang="el-GR" sz="2000" dirty="0" smtClean="0">
                <a:solidFill>
                  <a:schemeClr val="accent5">
                    <a:lumMod val="25000"/>
                  </a:schemeClr>
                </a:solidFill>
                <a:latin typeface="Comic Sans MS" pitchFamily="66" charset="0"/>
              </a:rPr>
              <a:t>Πρόσληψη άλατος και υγρών</a:t>
            </a:r>
          </a:p>
          <a:p>
            <a:pPr marL="342900" indent="-342900">
              <a:buFont typeface="Arial" pitchFamily="34" charset="0"/>
              <a:buChar char="•"/>
            </a:pPr>
            <a:r>
              <a:rPr lang="el-GR" sz="2000" dirty="0" smtClean="0">
                <a:solidFill>
                  <a:schemeClr val="accent5">
                    <a:lumMod val="25000"/>
                  </a:schemeClr>
                </a:solidFill>
                <a:latin typeface="Comic Sans MS" pitchFamily="66" charset="0"/>
              </a:rPr>
              <a:t>Έλεγχος υπεργλυκαιμίας στους διαβητικούς</a:t>
            </a:r>
          </a:p>
          <a:p>
            <a:pPr marL="342900" indent="-342900">
              <a:buFont typeface="Arial" pitchFamily="34" charset="0"/>
              <a:buChar char="•"/>
            </a:pPr>
            <a:r>
              <a:rPr lang="el-GR" sz="2000" dirty="0" smtClean="0">
                <a:solidFill>
                  <a:schemeClr val="accent5">
                    <a:lumMod val="25000"/>
                  </a:schemeClr>
                </a:solidFill>
                <a:latin typeface="Comic Sans MS" pitchFamily="66" charset="0"/>
              </a:rPr>
              <a:t>Εκτίμηση της καρδιακής λειτουργίας</a:t>
            </a:r>
          </a:p>
          <a:p>
            <a:pPr marL="342900" indent="-342900">
              <a:buFont typeface="Arial" pitchFamily="34" charset="0"/>
              <a:buChar char="•"/>
            </a:pPr>
            <a:r>
              <a:rPr lang="el-GR" sz="2000" dirty="0" smtClean="0">
                <a:solidFill>
                  <a:schemeClr val="accent5">
                    <a:lumMod val="25000"/>
                  </a:schemeClr>
                </a:solidFill>
                <a:latin typeface="Comic Sans MS" pitchFamily="66" charset="0"/>
              </a:rPr>
              <a:t>Αλλαγές στην ΥΝΛ</a:t>
            </a:r>
          </a:p>
          <a:p>
            <a:pPr marL="342900" indent="-342900">
              <a:buFont typeface="Arial" pitchFamily="34" charset="0"/>
              <a:buChar char="•"/>
            </a:pPr>
            <a:r>
              <a:rPr lang="el-GR" sz="2000" dirty="0" smtClean="0">
                <a:solidFill>
                  <a:schemeClr val="accent5">
                    <a:lumMod val="25000"/>
                  </a:schemeClr>
                </a:solidFill>
                <a:latin typeface="Comic Sans MS" pitchFamily="66" charset="0"/>
              </a:rPr>
              <a:t>Συμμόρφωση και απόδωση του σχήματος της περιτοναϊκής που έχει συνταγογραφηθεί</a:t>
            </a:r>
          </a:p>
          <a:p>
            <a:pPr marL="342900" indent="-342900">
              <a:buFont typeface="Arial" pitchFamily="34" charset="0"/>
              <a:buChar char="•"/>
            </a:pPr>
            <a:r>
              <a:rPr lang="el-GR" sz="2000" dirty="0" smtClean="0">
                <a:solidFill>
                  <a:schemeClr val="accent5">
                    <a:lumMod val="25000"/>
                  </a:schemeClr>
                </a:solidFill>
                <a:latin typeface="Comic Sans MS" pitchFamily="66" charset="0"/>
              </a:rPr>
              <a:t>Μηχανικές διαρροές και δυσλειτουργία του περιτοναϊκού καθετήρα</a:t>
            </a:r>
          </a:p>
          <a:p>
            <a:pPr marL="342900" indent="-342900">
              <a:buFont typeface="Arial" pitchFamily="34" charset="0"/>
              <a:buChar char="•"/>
            </a:pPr>
            <a:r>
              <a:rPr lang="el-GR" sz="2000" dirty="0" smtClean="0">
                <a:solidFill>
                  <a:schemeClr val="accent5">
                    <a:lumMod val="25000"/>
                  </a:schemeClr>
                </a:solidFill>
                <a:latin typeface="Comic Sans MS" pitchFamily="66" charset="0"/>
              </a:rPr>
              <a:t>Αλλαγές της λειτουργικότητας της περιτοναϊκής μεμβράνης </a:t>
            </a:r>
            <a:endParaRPr lang="el-GR" sz="2000"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31244789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6" end="6"/>
                                            </p:txEl>
                                          </p:spTgt>
                                        </p:tgtEl>
                                        <p:attrNameLst>
                                          <p:attrName>style.visibility</p:attrName>
                                        </p:attrNameLst>
                                      </p:cBhvr>
                                      <p:to>
                                        <p:strVal val="visible"/>
                                      </p:to>
                                    </p:set>
                                    <p:anim calcmode="lin" valueType="num">
                                      <p:cBhvr additive="base">
                                        <p:cTn id="23"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7" end="7"/>
                                            </p:txEl>
                                          </p:spTgt>
                                        </p:tgtEl>
                                        <p:attrNameLst>
                                          <p:attrName>style.visibility</p:attrName>
                                        </p:attrNameLst>
                                      </p:cBhvr>
                                      <p:to>
                                        <p:strVal val="visible"/>
                                      </p:to>
                                    </p:set>
                                    <p:anim calcmode="lin" valueType="num">
                                      <p:cBhvr additive="base">
                                        <p:cTn id="29"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8"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 calcmode="lin" valueType="num">
                                      <p:cBhvr additive="base">
                                        <p:cTn id="59"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043608" y="188640"/>
            <a:ext cx="7704856" cy="6217087"/>
          </a:xfrm>
          <a:prstGeom prst="rect">
            <a:avLst/>
          </a:prstGeom>
          <a:noFill/>
        </p:spPr>
        <p:txBody>
          <a:bodyPr wrap="square" rtlCol="0">
            <a:spAutoFit/>
          </a:bodyPr>
          <a:lstStyle/>
          <a:p>
            <a:r>
              <a:rPr lang="el-GR" sz="2000" b="1" dirty="0" smtClean="0">
                <a:solidFill>
                  <a:schemeClr val="accent5">
                    <a:lumMod val="25000"/>
                  </a:schemeClr>
                </a:solidFill>
                <a:latin typeface="Comic Sans MS" pitchFamily="66" charset="0"/>
              </a:rPr>
              <a:t>ΔΙΑΧΕΙΡΙΣΗ ΤΟΥ ΟΓΚΟΥ ΥΓΡΩΝ</a:t>
            </a:r>
          </a:p>
          <a:p>
            <a:endParaRPr lang="el-GR" sz="2000" dirty="0" smtClean="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3. 2 ΑΝΤΙΜΕΤΩΠΙΣΗ  ΤΗΣ ΥΠΕΡΟΓΚΑΙΜΙΑΣ</a:t>
            </a:r>
          </a:p>
          <a:p>
            <a:endParaRPr lang="el-GR" dirty="0" smtClean="0">
              <a:solidFill>
                <a:schemeClr val="accent5">
                  <a:lumMod val="25000"/>
                </a:schemeClr>
              </a:solidFill>
              <a:latin typeface="Comic Sans MS" pitchFamily="66" charset="0"/>
            </a:endParaRPr>
          </a:p>
          <a:p>
            <a:r>
              <a:rPr lang="el-GR" sz="2000" dirty="0" smtClean="0">
                <a:solidFill>
                  <a:srgbClr val="FF0000"/>
                </a:solidFill>
                <a:latin typeface="Comic Sans MS" pitchFamily="66" charset="0"/>
              </a:rPr>
              <a:t>3.2.1 Η πρόσληψη Να</a:t>
            </a:r>
            <a:r>
              <a:rPr lang="el-GR" sz="2000" dirty="0" smtClean="0">
                <a:solidFill>
                  <a:schemeClr val="accent5">
                    <a:lumMod val="25000"/>
                  </a:schemeClr>
                </a:solidFill>
                <a:latin typeface="Comic Sans MS" pitchFamily="66" charset="0"/>
              </a:rPr>
              <a:t> πρέπει να περιοριστεί στα 65 </a:t>
            </a:r>
            <a:r>
              <a:rPr lang="en-US" sz="2000" dirty="0" err="1" smtClean="0">
                <a:solidFill>
                  <a:schemeClr val="accent5">
                    <a:lumMod val="25000"/>
                  </a:schemeClr>
                </a:solidFill>
                <a:latin typeface="Comic Sans MS" pitchFamily="66" charset="0"/>
              </a:rPr>
              <a:t>mmol</a:t>
            </a:r>
            <a:r>
              <a:rPr lang="en-US" sz="2000" dirty="0" smtClean="0">
                <a:solidFill>
                  <a:schemeClr val="accent5">
                    <a:lumMod val="25000"/>
                  </a:schemeClr>
                </a:solidFill>
                <a:latin typeface="Comic Sans MS" pitchFamily="66" charset="0"/>
              </a:rPr>
              <a:t> </a:t>
            </a:r>
            <a:r>
              <a:rPr lang="el-GR" sz="2000" dirty="0" smtClean="0">
                <a:solidFill>
                  <a:srgbClr val="FF0000"/>
                </a:solidFill>
                <a:latin typeface="Comic Sans MS" pitchFamily="66" charset="0"/>
              </a:rPr>
              <a:t>(1500 </a:t>
            </a:r>
            <a:r>
              <a:rPr lang="en-US" sz="2000" dirty="0" smtClean="0">
                <a:solidFill>
                  <a:srgbClr val="FF0000"/>
                </a:solidFill>
                <a:latin typeface="Comic Sans MS" pitchFamily="66" charset="0"/>
              </a:rPr>
              <a:t>mg)</a:t>
            </a:r>
            <a:r>
              <a:rPr lang="en-US" sz="2000" dirty="0" smtClean="0">
                <a:solidFill>
                  <a:schemeClr val="accent5">
                    <a:lumMod val="25000"/>
                  </a:schemeClr>
                </a:solidFill>
                <a:latin typeface="Comic Sans MS" pitchFamily="66" charset="0"/>
              </a:rPr>
              <a:t> </a:t>
            </a:r>
            <a:r>
              <a:rPr lang="el-GR" sz="2000" dirty="0" smtClean="0">
                <a:solidFill>
                  <a:schemeClr val="accent5">
                    <a:lumMod val="25000"/>
                  </a:schemeClr>
                </a:solidFill>
                <a:latin typeface="Comic Sans MS" pitchFamily="66" charset="0"/>
              </a:rPr>
              <a:t>ή λιγότερο την ημέρα σε ασθενείς με </a:t>
            </a:r>
            <a:r>
              <a:rPr lang="el-GR" sz="2000" dirty="0" err="1" smtClean="0">
                <a:solidFill>
                  <a:schemeClr val="accent5">
                    <a:lumMod val="25000"/>
                  </a:schemeClr>
                </a:solidFill>
                <a:latin typeface="Comic Sans MS" pitchFamily="66" charset="0"/>
              </a:rPr>
              <a:t>υπερογκαιμία</a:t>
            </a:r>
            <a:r>
              <a:rPr lang="el-GR" sz="2000" dirty="0" smtClean="0">
                <a:solidFill>
                  <a:schemeClr val="accent5">
                    <a:lumMod val="25000"/>
                  </a:schemeClr>
                </a:solidFill>
                <a:latin typeface="Comic Sans MS" pitchFamily="66" charset="0"/>
              </a:rPr>
              <a:t> </a:t>
            </a:r>
          </a:p>
          <a:p>
            <a:r>
              <a:rPr lang="el-GR" sz="2000" dirty="0" smtClean="0">
                <a:solidFill>
                  <a:schemeClr val="accent5">
                    <a:lumMod val="25000"/>
                  </a:schemeClr>
                </a:solidFill>
                <a:latin typeface="Comic Sans MS" pitchFamily="66" charset="0"/>
              </a:rPr>
              <a:t>3.2.2 Σε ασθενείς με ΥΝΛ, </a:t>
            </a:r>
            <a:r>
              <a:rPr lang="el-GR" sz="2000" dirty="0" smtClean="0">
                <a:solidFill>
                  <a:srgbClr val="FF0000"/>
                </a:solidFill>
                <a:latin typeface="Comic Sans MS" pitchFamily="66" charset="0"/>
              </a:rPr>
              <a:t>διουρητικά σε υψηλή δόση </a:t>
            </a:r>
            <a:r>
              <a:rPr lang="el-GR" sz="2000" dirty="0" smtClean="0">
                <a:solidFill>
                  <a:schemeClr val="accent5">
                    <a:lumMod val="25000"/>
                  </a:schemeClr>
                </a:solidFill>
                <a:latin typeface="Comic Sans MS" pitchFamily="66" charset="0"/>
              </a:rPr>
              <a:t>(</a:t>
            </a:r>
            <a:r>
              <a:rPr lang="el-GR" sz="2000" dirty="0" err="1" smtClean="0">
                <a:solidFill>
                  <a:schemeClr val="accent5">
                    <a:lumMod val="25000"/>
                  </a:schemeClr>
                </a:solidFill>
                <a:latin typeface="Comic Sans MS" pitchFamily="66" charset="0"/>
              </a:rPr>
              <a:t>φουροσεμίδη</a:t>
            </a:r>
            <a:r>
              <a:rPr lang="el-GR" sz="2000" dirty="0" smtClean="0">
                <a:solidFill>
                  <a:schemeClr val="accent5">
                    <a:lumMod val="25000"/>
                  </a:schemeClr>
                </a:solidFill>
                <a:latin typeface="Comic Sans MS" pitchFamily="66" charset="0"/>
              </a:rPr>
              <a:t> 250 </a:t>
            </a:r>
            <a:r>
              <a:rPr lang="en-US" sz="2000" dirty="0" smtClean="0">
                <a:solidFill>
                  <a:schemeClr val="accent5">
                    <a:lumMod val="25000"/>
                  </a:schemeClr>
                </a:solidFill>
                <a:latin typeface="Comic Sans MS" pitchFamily="66" charset="0"/>
              </a:rPr>
              <a:t>mg </a:t>
            </a:r>
            <a:r>
              <a:rPr lang="el-GR" sz="2000" dirty="0" smtClean="0">
                <a:solidFill>
                  <a:schemeClr val="accent5">
                    <a:lumMod val="25000"/>
                  </a:schemeClr>
                </a:solidFill>
                <a:latin typeface="Comic Sans MS" pitchFamily="66" charset="0"/>
              </a:rPr>
              <a:t>με ή χωρίς </a:t>
            </a:r>
            <a:r>
              <a:rPr lang="en-US" sz="2000" dirty="0" err="1" smtClean="0">
                <a:solidFill>
                  <a:schemeClr val="accent5">
                    <a:lumMod val="25000"/>
                  </a:schemeClr>
                </a:solidFill>
                <a:latin typeface="Comic Sans MS" pitchFamily="66" charset="0"/>
              </a:rPr>
              <a:t>metolazone</a:t>
            </a:r>
            <a:r>
              <a:rPr lang="en-US" sz="2000" dirty="0" smtClean="0">
                <a:solidFill>
                  <a:schemeClr val="accent5">
                    <a:lumMod val="25000"/>
                  </a:schemeClr>
                </a:solidFill>
                <a:latin typeface="Comic Sans MS" pitchFamily="66" charset="0"/>
              </a:rPr>
              <a:t> 5 mg) </a:t>
            </a:r>
            <a:r>
              <a:rPr lang="el-GR" sz="2000" dirty="0" smtClean="0">
                <a:solidFill>
                  <a:srgbClr val="FF0000"/>
                </a:solidFill>
                <a:latin typeface="Comic Sans MS" pitchFamily="66" charset="0"/>
              </a:rPr>
              <a:t>αυξάνουν διούρηση και </a:t>
            </a:r>
            <a:r>
              <a:rPr lang="el-GR" sz="2000" dirty="0" err="1" smtClean="0">
                <a:solidFill>
                  <a:srgbClr val="FF0000"/>
                </a:solidFill>
                <a:latin typeface="Comic Sans MS" pitchFamily="66" charset="0"/>
              </a:rPr>
              <a:t>νατριούρηση</a:t>
            </a:r>
            <a:endParaRPr lang="el-GR" sz="2000" dirty="0" smtClean="0">
              <a:solidFill>
                <a:srgbClr val="FF0000"/>
              </a:solidFill>
              <a:latin typeface="Comic Sans MS" pitchFamily="66" charset="0"/>
            </a:endParaRPr>
          </a:p>
          <a:p>
            <a:r>
              <a:rPr lang="el-GR" sz="2000" dirty="0" smtClean="0">
                <a:solidFill>
                  <a:schemeClr val="accent5">
                    <a:lumMod val="25000"/>
                  </a:schemeClr>
                </a:solidFill>
                <a:latin typeface="Comic Sans MS" pitchFamily="66" charset="0"/>
              </a:rPr>
              <a:t>3.2.3 Η </a:t>
            </a:r>
            <a:r>
              <a:rPr lang="el-GR" sz="2000" dirty="0" smtClean="0">
                <a:solidFill>
                  <a:srgbClr val="FF0000"/>
                </a:solidFill>
                <a:latin typeface="Comic Sans MS" pitchFamily="66" charset="0"/>
              </a:rPr>
              <a:t>χρήση υπέρτονων </a:t>
            </a:r>
            <a:r>
              <a:rPr lang="el-GR" sz="2000" dirty="0" smtClean="0">
                <a:solidFill>
                  <a:schemeClr val="accent5">
                    <a:lumMod val="25000"/>
                  </a:schemeClr>
                </a:solidFill>
                <a:latin typeface="Comic Sans MS" pitchFamily="66" charset="0"/>
              </a:rPr>
              <a:t>διαλυμάτων γλυκόζης (4.25%) μπορεί να είναι αναγκαία για την αντιμετώπιση της υπερογκαιμίας αλλά η χρήση τους δεν πρέπει να είναι συνεχής</a:t>
            </a:r>
          </a:p>
          <a:p>
            <a:r>
              <a:rPr lang="el-GR" sz="2000" dirty="0" smtClean="0">
                <a:solidFill>
                  <a:schemeClr val="accent5">
                    <a:lumMod val="25000"/>
                  </a:schemeClr>
                </a:solidFill>
                <a:latin typeface="Comic Sans MS" pitchFamily="66" charset="0"/>
              </a:rPr>
              <a:t>3.2.4 Διάλυμα </a:t>
            </a:r>
            <a:r>
              <a:rPr lang="en-US" sz="2000" dirty="0" err="1" smtClean="0">
                <a:solidFill>
                  <a:srgbClr val="FF0000"/>
                </a:solidFill>
                <a:latin typeface="Comic Sans MS" pitchFamily="66" charset="0"/>
              </a:rPr>
              <a:t>Icodextrin</a:t>
            </a:r>
            <a:r>
              <a:rPr lang="el-GR" sz="2000" dirty="0" smtClean="0">
                <a:solidFill>
                  <a:srgbClr val="FF0000"/>
                </a:solidFill>
                <a:latin typeface="Comic Sans MS" pitchFamily="66" charset="0"/>
              </a:rPr>
              <a:t> </a:t>
            </a:r>
            <a:r>
              <a:rPr lang="el-GR" sz="2000" dirty="0" smtClean="0">
                <a:solidFill>
                  <a:schemeClr val="accent5">
                    <a:lumMod val="25000"/>
                  </a:schemeClr>
                </a:solidFill>
                <a:latin typeface="Comic Sans MS" pitchFamily="66" charset="0"/>
              </a:rPr>
              <a:t>είναι προτιμητέο στη θέση της γλυκόζης για τους κύκλους μακράς διάρκειας (&gt; 8 ώρες)</a:t>
            </a:r>
          </a:p>
          <a:p>
            <a:endParaRPr lang="el-GR" sz="2000" dirty="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Σχόλια</a:t>
            </a:r>
          </a:p>
          <a:p>
            <a:pPr marL="342900" indent="-342900">
              <a:buFont typeface="Arial" pitchFamily="34" charset="0"/>
              <a:buChar char="•"/>
            </a:pPr>
            <a:r>
              <a:rPr lang="el-GR" sz="2000" dirty="0" smtClean="0">
                <a:solidFill>
                  <a:schemeClr val="accent5">
                    <a:lumMod val="25000"/>
                  </a:schemeClr>
                </a:solidFill>
                <a:latin typeface="Comic Sans MS" pitchFamily="66" charset="0"/>
              </a:rPr>
              <a:t>Η αντιμετώπιση της υπερογκαιμίας καλό είναι να γίνεται με </a:t>
            </a:r>
            <a:r>
              <a:rPr lang="el-GR" sz="2000" dirty="0" smtClean="0">
                <a:solidFill>
                  <a:srgbClr val="FF0000"/>
                </a:solidFill>
                <a:latin typeface="Comic Sans MS" pitchFamily="66" charset="0"/>
              </a:rPr>
              <a:t>συνδιασμό των παραπάνω υποδείξεων </a:t>
            </a:r>
            <a:r>
              <a:rPr lang="el-GR" sz="2000" dirty="0" smtClean="0">
                <a:solidFill>
                  <a:schemeClr val="accent5">
                    <a:lumMod val="25000"/>
                  </a:schemeClr>
                </a:solidFill>
                <a:latin typeface="Comic Sans MS" pitchFamily="66" charset="0"/>
              </a:rPr>
              <a:t>(περιορισμός άλατος, υψηλές δόσεις διουρητικών, αλλαγή σχήματος περιτοναϊκής κ.λπ.)</a:t>
            </a:r>
            <a:r>
              <a:rPr lang="en-US" sz="2000" dirty="0" smtClean="0">
                <a:solidFill>
                  <a:schemeClr val="accent5">
                    <a:lumMod val="25000"/>
                  </a:schemeClr>
                </a:solidFill>
                <a:latin typeface="Comic Sans MS" pitchFamily="66" charset="0"/>
              </a:rPr>
              <a:t> </a:t>
            </a:r>
            <a:endParaRPr lang="el-GR" sz="2000" dirty="0" smtClean="0">
              <a:solidFill>
                <a:schemeClr val="accent5">
                  <a:lumMod val="2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4" end="4"/>
                                            </p:txEl>
                                          </p:spTgt>
                                        </p:tgtEl>
                                        <p:attrNameLst>
                                          <p:attrName>style.visibility</p:attrName>
                                        </p:attrNameLst>
                                      </p:cBhvr>
                                      <p:to>
                                        <p:strVal val="visible"/>
                                      </p:to>
                                    </p:set>
                                    <p:anim calcmode="lin" valueType="num">
                                      <p:cBhvr additive="base">
                                        <p:cTn id="13"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7" end="7"/>
                                            </p:txEl>
                                          </p:spTgt>
                                        </p:tgtEl>
                                        <p:attrNameLst>
                                          <p:attrName>style.visibility</p:attrName>
                                        </p:attrNameLst>
                                      </p:cBhvr>
                                      <p:to>
                                        <p:strVal val="visible"/>
                                      </p:to>
                                    </p:set>
                                    <p:anim calcmode="lin" valueType="num">
                                      <p:cBhvr additive="base">
                                        <p:cTn id="31"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9" end="9"/>
                                            </p:txEl>
                                          </p:spTgt>
                                        </p:tgtEl>
                                        <p:attrNameLst>
                                          <p:attrName>style.visibility</p:attrName>
                                        </p:attrNameLst>
                                      </p:cBhvr>
                                      <p:to>
                                        <p:strVal val="visible"/>
                                      </p:to>
                                    </p:set>
                                    <p:anim calcmode="lin" valueType="num">
                                      <p:cBhvr additive="base">
                                        <p:cTn id="37"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9" end="9"/>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10" end="10"/>
                                            </p:txEl>
                                          </p:spTgt>
                                        </p:tgtEl>
                                        <p:attrNameLst>
                                          <p:attrName>style.visibility</p:attrName>
                                        </p:attrNameLst>
                                      </p:cBhvr>
                                      <p:to>
                                        <p:strVal val="visible"/>
                                      </p:to>
                                    </p:set>
                                    <p:anim calcmode="lin" valueType="num">
                                      <p:cBhvr additive="base">
                                        <p:cTn id="41"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1115616" y="980728"/>
            <a:ext cx="7632848" cy="4524315"/>
          </a:xfrm>
          <a:prstGeom prst="rect">
            <a:avLst/>
          </a:prstGeom>
          <a:noFill/>
        </p:spPr>
        <p:txBody>
          <a:bodyPr wrap="square" rtlCol="0">
            <a:spAutoFit/>
          </a:bodyPr>
          <a:lstStyle/>
          <a:p>
            <a:pPr algn="ctr"/>
            <a:r>
              <a:rPr lang="el-GR" sz="2800" dirty="0" smtClean="0">
                <a:solidFill>
                  <a:schemeClr val="accent5">
                    <a:lumMod val="25000"/>
                  </a:schemeClr>
                </a:solidFill>
                <a:latin typeface="Comic Sans MS" pitchFamily="66" charset="0"/>
              </a:rPr>
              <a:t>Ισορροπία υγρών στη Π.Κ.: Εισαγωγή</a:t>
            </a:r>
          </a:p>
          <a:p>
            <a:endParaRPr lang="el-GR" sz="2800" dirty="0">
              <a:solidFill>
                <a:schemeClr val="accent5">
                  <a:lumMod val="25000"/>
                </a:schemeClr>
              </a:solidFill>
              <a:latin typeface="Comic Sans MS" pitchFamily="66" charset="0"/>
            </a:endParaRPr>
          </a:p>
          <a:p>
            <a:pPr>
              <a:buFont typeface="Arial" pitchFamily="34" charset="0"/>
              <a:buChar char="•"/>
            </a:pPr>
            <a:r>
              <a:rPr lang="el-GR" sz="2000" dirty="0" smtClean="0">
                <a:solidFill>
                  <a:schemeClr val="accent5">
                    <a:lumMod val="25000"/>
                  </a:schemeClr>
                </a:solidFill>
                <a:latin typeface="Comic Sans MS" pitchFamily="66" charset="0"/>
              </a:rPr>
              <a:t>Οι ασθενείς με ΧΝΝ τελικού σταδίου έχουν μια σειρά </a:t>
            </a:r>
            <a:r>
              <a:rPr lang="el-GR" sz="2000" dirty="0" smtClean="0">
                <a:solidFill>
                  <a:srgbClr val="FF0000"/>
                </a:solidFill>
                <a:latin typeface="Comic Sans MS" pitchFamily="66" charset="0"/>
              </a:rPr>
              <a:t>παράλληλων παθήσεων </a:t>
            </a:r>
            <a:r>
              <a:rPr lang="el-GR" sz="2000" dirty="0" smtClean="0">
                <a:solidFill>
                  <a:schemeClr val="accent5">
                    <a:lumMod val="25000"/>
                  </a:schemeClr>
                </a:solidFill>
                <a:latin typeface="Comic Sans MS" pitchFamily="66" charset="0"/>
              </a:rPr>
              <a:t>που είναι συγχρόνως και </a:t>
            </a:r>
            <a:r>
              <a:rPr lang="el-GR" sz="2000" dirty="0" smtClean="0">
                <a:solidFill>
                  <a:srgbClr val="FF0000"/>
                </a:solidFill>
                <a:latin typeface="Comic Sans MS" pitchFamily="66" charset="0"/>
              </a:rPr>
              <a:t>παράγοντες υψηλού καρδιαγγειακού κινδύνου</a:t>
            </a:r>
          </a:p>
          <a:p>
            <a:pPr>
              <a:buFont typeface="Arial" pitchFamily="34" charset="0"/>
              <a:buChar char="•"/>
            </a:pPr>
            <a:r>
              <a:rPr lang="el-GR" sz="2000" dirty="0" smtClean="0">
                <a:solidFill>
                  <a:schemeClr val="accent5">
                    <a:lumMod val="25000"/>
                  </a:schemeClr>
                </a:solidFill>
                <a:latin typeface="Comic Sans MS" pitchFamily="66" charset="0"/>
              </a:rPr>
              <a:t>Μεταξύ αυτών</a:t>
            </a:r>
            <a:r>
              <a:rPr lang="el-GR" sz="2000" dirty="0" smtClean="0">
                <a:solidFill>
                  <a:srgbClr val="FF0000"/>
                </a:solidFill>
                <a:latin typeface="Comic Sans MS" pitchFamily="66" charset="0"/>
              </a:rPr>
              <a:t>, η Υπέρταση </a:t>
            </a:r>
            <a:r>
              <a:rPr lang="el-GR" sz="2000" dirty="0" smtClean="0">
                <a:solidFill>
                  <a:schemeClr val="accent5">
                    <a:lumMod val="25000"/>
                  </a:schemeClr>
                </a:solidFill>
                <a:latin typeface="Comic Sans MS" pitchFamily="66" charset="0"/>
              </a:rPr>
              <a:t>που τουλάχιστον εν μέρει, θεωρείται </a:t>
            </a:r>
            <a:r>
              <a:rPr lang="el-GR" sz="2000" dirty="0" smtClean="0">
                <a:solidFill>
                  <a:srgbClr val="FF0000"/>
                </a:solidFill>
                <a:latin typeface="Comic Sans MS" pitchFamily="66" charset="0"/>
              </a:rPr>
              <a:t>ογκο-εξαρτώμενη</a:t>
            </a:r>
            <a:r>
              <a:rPr lang="el-GR" sz="2000" dirty="0" smtClean="0">
                <a:solidFill>
                  <a:schemeClr val="accent5">
                    <a:lumMod val="25000"/>
                  </a:schemeClr>
                </a:solidFill>
                <a:latin typeface="Comic Sans MS" pitchFamily="66" charset="0"/>
              </a:rPr>
              <a:t>, ειδικά στους νεφροπαθείς</a:t>
            </a:r>
          </a:p>
          <a:p>
            <a:endParaRPr lang="el-GR" sz="2000" dirty="0" smtClean="0">
              <a:solidFill>
                <a:schemeClr val="accent5">
                  <a:lumMod val="25000"/>
                </a:schemeClr>
              </a:solidFill>
              <a:latin typeface="Comic Sans MS" pitchFamily="66" charset="0"/>
            </a:endParaRPr>
          </a:p>
          <a:p>
            <a:pPr>
              <a:buFont typeface="Arial" pitchFamily="34" charset="0"/>
              <a:buChar char="•"/>
            </a:pPr>
            <a:r>
              <a:rPr lang="el-GR" sz="2000" dirty="0" smtClean="0">
                <a:solidFill>
                  <a:schemeClr val="accent5">
                    <a:lumMod val="25000"/>
                  </a:schemeClr>
                </a:solidFill>
                <a:latin typeface="Comic Sans MS" pitchFamily="66" charset="0"/>
              </a:rPr>
              <a:t>Λαμβάνοντας υπόψη τα παραπάνω και το γεγονός ότι οι φυσιολογικοί νεφροί έχουν καίριο ρόλο στην ισορροπία των υγρών, </a:t>
            </a:r>
            <a:r>
              <a:rPr lang="el-GR" sz="2400" dirty="0" smtClean="0">
                <a:solidFill>
                  <a:schemeClr val="accent5">
                    <a:lumMod val="25000"/>
                  </a:schemeClr>
                </a:solidFill>
                <a:latin typeface="Comic Sans MS" pitchFamily="66" charset="0"/>
              </a:rPr>
              <a:t>η ρύθμιση του όγκου υγρών και η ρύθμιση της αρτηριακής πίεσης πρέπει να θεωρούνται παράγοντες επάρκειας της κάθαρσης σε ασθενείς υπό Π.Κ. </a:t>
            </a:r>
            <a:endParaRPr lang="el-GR" sz="2400" dirty="0">
              <a:solidFill>
                <a:schemeClr val="accent5">
                  <a:lumMod val="2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3" end="3"/>
                                            </p:txEl>
                                          </p:spTgt>
                                        </p:tgtEl>
                                        <p:attrNameLst>
                                          <p:attrName>style.visibility</p:attrName>
                                        </p:attrNameLst>
                                      </p:cBhvr>
                                      <p:to>
                                        <p:strVal val="visible"/>
                                      </p:to>
                                    </p:set>
                                    <p:anim calcmode="lin" valueType="num">
                                      <p:cBhvr additive="base">
                                        <p:cTn id="13"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5" end="5"/>
                                            </p:txEl>
                                          </p:spTgt>
                                        </p:tgtEl>
                                        <p:attrNameLst>
                                          <p:attrName>style.visibility</p:attrName>
                                        </p:attrNameLst>
                                      </p:cBhvr>
                                      <p:to>
                                        <p:strVal val="visible"/>
                                      </p:to>
                                    </p:set>
                                    <p:anim calcmode="lin" valueType="num">
                                      <p:cBhvr additive="base">
                                        <p:cTn id="19"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99303" y="1124744"/>
            <a:ext cx="7920880" cy="3754874"/>
          </a:xfrm>
          <a:prstGeom prst="rect">
            <a:avLst/>
          </a:prstGeom>
          <a:noFill/>
        </p:spPr>
        <p:txBody>
          <a:bodyPr wrap="square" rtlCol="0">
            <a:spAutoFit/>
          </a:bodyPr>
          <a:lstStyle/>
          <a:p>
            <a:r>
              <a:rPr lang="el-GR" sz="2000" b="1" dirty="0">
                <a:solidFill>
                  <a:schemeClr val="accent5">
                    <a:lumMod val="25000"/>
                  </a:schemeClr>
                </a:solidFill>
                <a:latin typeface="Comic Sans MS" pitchFamily="66" charset="0"/>
              </a:rPr>
              <a:t>3. 2 ΑΝΤΙΜΕΤΩΠΙΣΗ  ΤΗΣ </a:t>
            </a:r>
            <a:r>
              <a:rPr lang="el-GR" sz="2000" b="1" dirty="0" smtClean="0">
                <a:solidFill>
                  <a:schemeClr val="accent5">
                    <a:lumMod val="25000"/>
                  </a:schemeClr>
                </a:solidFill>
                <a:latin typeface="Comic Sans MS" pitchFamily="66" charset="0"/>
              </a:rPr>
              <a:t>ΥΠΕΡΟΓΚΑΙΜΙΑΣ</a:t>
            </a:r>
          </a:p>
          <a:p>
            <a:endParaRPr lang="el-GR" sz="2000" b="1" dirty="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Σχόλια</a:t>
            </a:r>
          </a:p>
          <a:p>
            <a:endParaRPr lang="el-GR" b="1" dirty="0">
              <a:solidFill>
                <a:schemeClr val="accent5">
                  <a:lumMod val="25000"/>
                </a:schemeClr>
              </a:solidFill>
              <a:latin typeface="Comic Sans MS" pitchFamily="66" charset="0"/>
            </a:endParaRPr>
          </a:p>
          <a:p>
            <a:pPr marL="285750" indent="-285750">
              <a:buFont typeface="Arial" pitchFamily="34" charset="0"/>
              <a:buChar char="•"/>
            </a:pPr>
            <a:r>
              <a:rPr lang="el-GR" sz="2000" dirty="0" smtClean="0">
                <a:solidFill>
                  <a:schemeClr val="accent5">
                    <a:lumMod val="25000"/>
                  </a:schemeClr>
                </a:solidFill>
                <a:latin typeface="Comic Sans MS" pitchFamily="66" charset="0"/>
              </a:rPr>
              <a:t>Η χρήση </a:t>
            </a:r>
            <a:r>
              <a:rPr lang="el-GR" sz="2000" dirty="0" smtClean="0">
                <a:solidFill>
                  <a:srgbClr val="FF0000"/>
                </a:solidFill>
                <a:latin typeface="Comic Sans MS" pitchFamily="66" charset="0"/>
              </a:rPr>
              <a:t>διαλυμάτων που συνδιάζουν </a:t>
            </a:r>
            <a:r>
              <a:rPr lang="en-US" sz="2000" dirty="0" err="1" smtClean="0">
                <a:solidFill>
                  <a:srgbClr val="FF0000"/>
                </a:solidFill>
                <a:latin typeface="Comic Sans MS" pitchFamily="66" charset="0"/>
              </a:rPr>
              <a:t>icodextrin</a:t>
            </a:r>
            <a:r>
              <a:rPr lang="en-US" sz="2000" dirty="0" smtClean="0">
                <a:solidFill>
                  <a:srgbClr val="FF0000"/>
                </a:solidFill>
                <a:latin typeface="Comic Sans MS" pitchFamily="66" charset="0"/>
              </a:rPr>
              <a:t> + </a:t>
            </a:r>
            <a:r>
              <a:rPr lang="el-GR" sz="2000" dirty="0" smtClean="0">
                <a:solidFill>
                  <a:srgbClr val="FF0000"/>
                </a:solidFill>
                <a:latin typeface="Comic Sans MS" pitchFamily="66" charset="0"/>
              </a:rPr>
              <a:t>γλυκόζη </a:t>
            </a:r>
            <a:r>
              <a:rPr lang="el-GR" sz="2000" dirty="0" smtClean="0">
                <a:solidFill>
                  <a:schemeClr val="accent5">
                    <a:lumMod val="25000"/>
                  </a:schemeClr>
                </a:solidFill>
                <a:latin typeface="Comic Sans MS" pitchFamily="66" charset="0"/>
              </a:rPr>
              <a:t>καθώς και η χρήση </a:t>
            </a:r>
            <a:r>
              <a:rPr lang="el-GR" sz="2000" dirty="0" smtClean="0">
                <a:solidFill>
                  <a:srgbClr val="FF0000"/>
                </a:solidFill>
                <a:latin typeface="Comic Sans MS" pitchFamily="66" charset="0"/>
              </a:rPr>
              <a:t>αποκλειστικά </a:t>
            </a:r>
            <a:r>
              <a:rPr lang="en-US" sz="2000" dirty="0" smtClean="0">
                <a:solidFill>
                  <a:srgbClr val="FF0000"/>
                </a:solidFill>
                <a:latin typeface="Comic Sans MS" pitchFamily="66" charset="0"/>
              </a:rPr>
              <a:t> </a:t>
            </a:r>
            <a:r>
              <a:rPr lang="en-US" sz="2000" dirty="0" err="1" smtClean="0">
                <a:solidFill>
                  <a:srgbClr val="FF0000"/>
                </a:solidFill>
                <a:latin typeface="Comic Sans MS" pitchFamily="66" charset="0"/>
              </a:rPr>
              <a:t>icodextrin</a:t>
            </a:r>
            <a:r>
              <a:rPr lang="en-US" sz="2000" dirty="0" smtClean="0">
                <a:solidFill>
                  <a:srgbClr val="FF0000"/>
                </a:solidFill>
                <a:latin typeface="Comic Sans MS" pitchFamily="66" charset="0"/>
              </a:rPr>
              <a:t> </a:t>
            </a:r>
            <a:r>
              <a:rPr lang="el-GR" sz="2000" dirty="0" smtClean="0">
                <a:solidFill>
                  <a:srgbClr val="FF0000"/>
                </a:solidFill>
                <a:latin typeface="Comic Sans MS" pitchFamily="66" charset="0"/>
              </a:rPr>
              <a:t>σε δύο αλλαγές την ημέρα</a:t>
            </a:r>
            <a:r>
              <a:rPr lang="el-GR" sz="2000" dirty="0" smtClean="0">
                <a:solidFill>
                  <a:schemeClr val="accent5">
                    <a:lumMod val="25000"/>
                  </a:schemeClr>
                </a:solidFill>
                <a:latin typeface="Comic Sans MS" pitchFamily="66" charset="0"/>
              </a:rPr>
              <a:t> για ασθενείς με </a:t>
            </a:r>
            <a:r>
              <a:rPr lang="el-GR" sz="2000" dirty="0" smtClean="0">
                <a:solidFill>
                  <a:srgbClr val="FF0000"/>
                </a:solidFill>
                <a:latin typeface="Comic Sans MS" pitchFamily="66" charset="0"/>
              </a:rPr>
              <a:t>καρδιακή ανεπάρκεια</a:t>
            </a:r>
            <a:r>
              <a:rPr lang="el-GR" sz="2000" dirty="0" smtClean="0">
                <a:solidFill>
                  <a:schemeClr val="accent5">
                    <a:lumMod val="25000"/>
                  </a:schemeClr>
                </a:solidFill>
                <a:latin typeface="Comic Sans MS" pitchFamily="66" charset="0"/>
              </a:rPr>
              <a:t>, είναι ενδιαφέρουσες παραλλαγές που χρειάζονται περαιτέρω διερεύνηση</a:t>
            </a:r>
          </a:p>
          <a:p>
            <a:pPr marL="285750" indent="-285750">
              <a:buFont typeface="Arial" pitchFamily="34" charset="0"/>
              <a:buChar char="•"/>
            </a:pPr>
            <a:r>
              <a:rPr lang="el-GR" sz="2000" dirty="0" smtClean="0">
                <a:solidFill>
                  <a:srgbClr val="FF0000"/>
                </a:solidFill>
                <a:latin typeface="Comic Sans MS" pitchFamily="66" charset="0"/>
              </a:rPr>
              <a:t>Ασθενείς με συμφορητική καρδιακή ανεπάρκεια </a:t>
            </a:r>
            <a:r>
              <a:rPr lang="el-GR" sz="2000" dirty="0" smtClean="0">
                <a:solidFill>
                  <a:schemeClr val="accent5">
                    <a:lumMod val="25000"/>
                  </a:schemeClr>
                </a:solidFill>
                <a:latin typeface="Comic Sans MS" pitchFamily="66" charset="0"/>
              </a:rPr>
              <a:t>πρέπει </a:t>
            </a:r>
            <a:r>
              <a:rPr lang="el-GR" sz="2000" dirty="0" smtClean="0">
                <a:solidFill>
                  <a:srgbClr val="FF0000"/>
                </a:solidFill>
                <a:latin typeface="Comic Sans MS" pitchFamily="66" charset="0"/>
              </a:rPr>
              <a:t>να παραπέμπονται σε καρδιολόγο</a:t>
            </a:r>
            <a:r>
              <a:rPr lang="el-GR" sz="2000" dirty="0" smtClean="0">
                <a:solidFill>
                  <a:schemeClr val="accent5">
                    <a:lumMod val="25000"/>
                  </a:schemeClr>
                </a:solidFill>
                <a:latin typeface="Comic Sans MS" pitchFamily="66" charset="0"/>
              </a:rPr>
              <a:t> για υπερηχογραφικό έλεγχο και πιθανή στεφανιογραφία εφ όσον υπάρχει στεφανιαία νόσος για να ακολουθήσει αγγειοπλαστική εφ όσον κριθεί αναγκαίο</a:t>
            </a:r>
            <a:endParaRPr lang="el-GR" sz="2000"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4033551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411" y="56138"/>
            <a:ext cx="8214971" cy="6801862"/>
          </a:xfrm>
          <a:prstGeom prst="rect">
            <a:avLst/>
          </a:prstGeom>
          <a:noFill/>
        </p:spPr>
        <p:txBody>
          <a:bodyPr wrap="square" rtlCol="0">
            <a:spAutoFit/>
          </a:bodyPr>
          <a:lstStyle/>
          <a:p>
            <a:r>
              <a:rPr lang="el-GR" sz="2000" b="1" dirty="0">
                <a:solidFill>
                  <a:schemeClr val="accent5">
                    <a:lumMod val="25000"/>
                  </a:schemeClr>
                </a:solidFill>
                <a:latin typeface="Comic Sans MS" pitchFamily="66" charset="0"/>
              </a:rPr>
              <a:t>ΔΙΑΧΕΙΡΙΣΗ ΤΟΥ ΟΓΚΟΥ ΥΓΡΩΝ</a:t>
            </a:r>
          </a:p>
          <a:p>
            <a:endParaRPr lang="el-GR" sz="2000" dirty="0">
              <a:solidFill>
                <a:schemeClr val="accent5">
                  <a:lumMod val="25000"/>
                </a:schemeClr>
              </a:solidFill>
              <a:latin typeface="Comic Sans MS" pitchFamily="66" charset="0"/>
            </a:endParaRPr>
          </a:p>
          <a:p>
            <a:r>
              <a:rPr lang="el-GR" sz="2000" b="1" dirty="0">
                <a:solidFill>
                  <a:schemeClr val="accent5">
                    <a:lumMod val="25000"/>
                  </a:schemeClr>
                </a:solidFill>
                <a:latin typeface="Comic Sans MS" pitchFamily="66" charset="0"/>
              </a:rPr>
              <a:t>3. </a:t>
            </a:r>
            <a:r>
              <a:rPr lang="el-GR" sz="2000" b="1" dirty="0" smtClean="0">
                <a:solidFill>
                  <a:schemeClr val="accent5">
                    <a:lumMod val="25000"/>
                  </a:schemeClr>
                </a:solidFill>
                <a:latin typeface="Comic Sans MS" pitchFamily="66" charset="0"/>
              </a:rPr>
              <a:t>3 </a:t>
            </a:r>
            <a:r>
              <a:rPr lang="el-GR" sz="2000" b="1" dirty="0">
                <a:solidFill>
                  <a:schemeClr val="accent5">
                    <a:lumMod val="25000"/>
                  </a:schemeClr>
                </a:solidFill>
                <a:latin typeface="Comic Sans MS" pitchFamily="66" charset="0"/>
              </a:rPr>
              <a:t>ΑΝΤΙΜΕΤΩΠΙΣΗ  ΤΗΣ </a:t>
            </a:r>
            <a:r>
              <a:rPr lang="el-GR" sz="2000" b="1" dirty="0" smtClean="0">
                <a:solidFill>
                  <a:schemeClr val="accent5">
                    <a:lumMod val="25000"/>
                  </a:schemeClr>
                </a:solidFill>
                <a:latin typeface="Comic Sans MS" pitchFamily="66" charset="0"/>
              </a:rPr>
              <a:t>ΥΠΕΡΤΑΣΗΣ</a:t>
            </a:r>
          </a:p>
          <a:p>
            <a:endParaRPr lang="el-GR" sz="1100" b="1"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3.3. 1 Ασθενείς με υπέρταση πρέπει να διερευνώνται για </a:t>
            </a:r>
            <a:r>
              <a:rPr lang="el-GR" sz="2000" dirty="0" smtClean="0">
                <a:solidFill>
                  <a:srgbClr val="FF0000"/>
                </a:solidFill>
                <a:latin typeface="Comic Sans MS" pitchFamily="66" charset="0"/>
              </a:rPr>
              <a:t>υπερογκαιμία</a:t>
            </a:r>
            <a:r>
              <a:rPr lang="el-GR" sz="2000" dirty="0" smtClean="0">
                <a:solidFill>
                  <a:schemeClr val="accent5">
                    <a:lumMod val="25000"/>
                  </a:schemeClr>
                </a:solidFill>
                <a:latin typeface="Comic Sans MS" pitchFamily="66" charset="0"/>
              </a:rPr>
              <a:t> και εφ όσον υπάρχει, να αντιμετωπίζεται σύμφωνα με τις προηγούμενες οδηγίες</a:t>
            </a:r>
          </a:p>
          <a:p>
            <a:r>
              <a:rPr lang="el-GR" sz="2000" dirty="0" smtClean="0">
                <a:solidFill>
                  <a:schemeClr val="accent5">
                    <a:lumMod val="25000"/>
                  </a:schemeClr>
                </a:solidFill>
                <a:latin typeface="Comic Sans MS" pitchFamily="66" charset="0"/>
              </a:rPr>
              <a:t>3.</a:t>
            </a:r>
            <a:r>
              <a:rPr lang="en-US" sz="2000" dirty="0" smtClean="0">
                <a:solidFill>
                  <a:schemeClr val="accent5">
                    <a:lumMod val="25000"/>
                  </a:schemeClr>
                </a:solidFill>
                <a:latin typeface="Comic Sans MS" pitchFamily="66" charset="0"/>
              </a:rPr>
              <a:t>3</a:t>
            </a:r>
            <a:r>
              <a:rPr lang="el-GR" sz="2000" dirty="0" smtClean="0">
                <a:solidFill>
                  <a:schemeClr val="accent5">
                    <a:lumMod val="25000"/>
                  </a:schemeClr>
                </a:solidFill>
                <a:latin typeface="Comic Sans MS" pitchFamily="66" charset="0"/>
              </a:rPr>
              <a:t>.2 Ο </a:t>
            </a:r>
            <a:r>
              <a:rPr lang="el-GR" sz="2000" dirty="0" smtClean="0">
                <a:solidFill>
                  <a:srgbClr val="FF0000"/>
                </a:solidFill>
                <a:latin typeface="Comic Sans MS" pitchFamily="66" charset="0"/>
              </a:rPr>
              <a:t>στόχος </a:t>
            </a:r>
            <a:r>
              <a:rPr lang="el-GR" sz="2000" dirty="0" smtClean="0">
                <a:solidFill>
                  <a:schemeClr val="accent5">
                    <a:lumMod val="25000"/>
                  </a:schemeClr>
                </a:solidFill>
                <a:latin typeface="Comic Sans MS" pitchFamily="66" charset="0"/>
              </a:rPr>
              <a:t>για την αρτηριακή πίεση πρέπει να είναι </a:t>
            </a:r>
            <a:r>
              <a:rPr lang="el-GR" sz="2000" dirty="0" smtClean="0">
                <a:solidFill>
                  <a:srgbClr val="FF0000"/>
                </a:solidFill>
                <a:latin typeface="Comic Sans MS" pitchFamily="66" charset="0"/>
              </a:rPr>
              <a:t>130/80 </a:t>
            </a:r>
            <a:r>
              <a:rPr lang="en-US" sz="2000" dirty="0" smtClean="0">
                <a:solidFill>
                  <a:srgbClr val="FF0000"/>
                </a:solidFill>
                <a:latin typeface="Comic Sans MS" pitchFamily="66" charset="0"/>
              </a:rPr>
              <a:t>mmHg. </a:t>
            </a:r>
          </a:p>
          <a:p>
            <a:r>
              <a:rPr lang="en-US" sz="2000" dirty="0" smtClean="0">
                <a:solidFill>
                  <a:schemeClr val="accent5">
                    <a:lumMod val="25000"/>
                  </a:schemeClr>
                </a:solidFill>
                <a:latin typeface="Comic Sans MS" pitchFamily="66" charset="0"/>
              </a:rPr>
              <a:t>3.3.3 </a:t>
            </a:r>
            <a:r>
              <a:rPr lang="el-GR" sz="2000" dirty="0" smtClean="0">
                <a:solidFill>
                  <a:srgbClr val="FF0000"/>
                </a:solidFill>
                <a:latin typeface="Comic Sans MS" pitchFamily="66" charset="0"/>
              </a:rPr>
              <a:t>Αντι-υπερτασικά εκλογής είναι τα </a:t>
            </a:r>
            <a:r>
              <a:rPr lang="en-US" sz="2000" dirty="0" smtClean="0">
                <a:solidFill>
                  <a:srgbClr val="FF0000"/>
                </a:solidFill>
                <a:latin typeface="Comic Sans MS" pitchFamily="66" charset="0"/>
              </a:rPr>
              <a:t>ACEIs – ARBs </a:t>
            </a:r>
            <a:r>
              <a:rPr lang="el-GR" sz="2000" dirty="0" smtClean="0">
                <a:solidFill>
                  <a:schemeClr val="accent5">
                    <a:lumMod val="25000"/>
                  </a:schemeClr>
                </a:solidFill>
                <a:latin typeface="Comic Sans MS" pitchFamily="66" charset="0"/>
              </a:rPr>
              <a:t>αλλά στη διαμόρφωση της αντι-υπερτασικής αγωγής πρέπει να λαμβάνεται υπόψη και η συν-νοσηρότητα του κάθε ασθενή</a:t>
            </a:r>
          </a:p>
          <a:p>
            <a:endParaRPr lang="el-GR" sz="1400" dirty="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Σχόλια</a:t>
            </a:r>
          </a:p>
          <a:p>
            <a:pPr marL="285750" indent="-285750">
              <a:buFont typeface="Arial" pitchFamily="34" charset="0"/>
              <a:buChar char="•"/>
            </a:pPr>
            <a:r>
              <a:rPr lang="el-GR" dirty="0" smtClean="0">
                <a:solidFill>
                  <a:schemeClr val="accent5">
                    <a:lumMod val="25000"/>
                  </a:schemeClr>
                </a:solidFill>
                <a:latin typeface="Comic Sans MS" pitchFamily="66" charset="0"/>
              </a:rPr>
              <a:t>Η αρτηριακή πίεση πρέπει να μετράται σε κάθε επίσκεψη. Ασθενείς με υπέρταση πρέπει να παρακολουθούν την πίεση στο σπίτι</a:t>
            </a:r>
          </a:p>
          <a:p>
            <a:pPr marL="285750" indent="-285750">
              <a:buFont typeface="Arial" pitchFamily="34" charset="0"/>
              <a:buChar char="•"/>
            </a:pPr>
            <a:r>
              <a:rPr lang="el-GR" dirty="0" smtClean="0">
                <a:solidFill>
                  <a:schemeClr val="accent5">
                    <a:lumMod val="25000"/>
                  </a:schemeClr>
                </a:solidFill>
                <a:latin typeface="Comic Sans MS" pitchFamily="66" charset="0"/>
              </a:rPr>
              <a:t>Η υπέρταση είναι πολύ συχνή στου ασθενείς υπό Π.Κ. (περίπου 80% από τους νεο-εντασσόμενους στη μέθοδο ασθενείς)</a:t>
            </a:r>
          </a:p>
          <a:p>
            <a:pPr marL="285750" indent="-285750">
              <a:buFont typeface="Arial" pitchFamily="34" charset="0"/>
              <a:buChar char="•"/>
            </a:pPr>
            <a:r>
              <a:rPr lang="el-GR" dirty="0" smtClean="0">
                <a:solidFill>
                  <a:schemeClr val="accent5">
                    <a:lumMod val="25000"/>
                  </a:schemeClr>
                </a:solidFill>
                <a:latin typeface="Comic Sans MS" pitchFamily="66" charset="0"/>
              </a:rPr>
              <a:t>Η συσχέτιση χαμηλής αρτηριακής πίεσης με αυξημένη θνητότητα παρατηρήθηκε και στην Π.Κ. </a:t>
            </a:r>
            <a:r>
              <a:rPr lang="el-GR" dirty="0">
                <a:solidFill>
                  <a:schemeClr val="accent5">
                    <a:lumMod val="25000"/>
                  </a:schemeClr>
                </a:solidFill>
                <a:latin typeface="Comic Sans MS" pitchFamily="66" charset="0"/>
              </a:rPr>
              <a:t>α</a:t>
            </a:r>
            <a:r>
              <a:rPr lang="el-GR" dirty="0" smtClean="0">
                <a:solidFill>
                  <a:schemeClr val="accent5">
                    <a:lumMod val="25000"/>
                  </a:schemeClr>
                </a:solidFill>
                <a:latin typeface="Comic Sans MS" pitchFamily="66" charset="0"/>
              </a:rPr>
              <a:t>λλά μάλλον υπάρχει συγχυτικός παράγοντας που είναι η καρδιαγγειακή συν-νοσηρότητα </a:t>
            </a:r>
          </a:p>
          <a:p>
            <a:pPr marL="285750" indent="-285750">
              <a:buFont typeface="Arial" pitchFamily="34" charset="0"/>
              <a:buChar char="•"/>
            </a:pPr>
            <a:r>
              <a:rPr lang="el-GR" dirty="0" smtClean="0">
                <a:solidFill>
                  <a:schemeClr val="accent5">
                    <a:lumMod val="25000"/>
                  </a:schemeClr>
                </a:solidFill>
                <a:latin typeface="Comic Sans MS" pitchFamily="66" charset="0"/>
              </a:rPr>
              <a:t>Εκτός από τους </a:t>
            </a:r>
            <a:r>
              <a:rPr lang="en-US" dirty="0" smtClean="0">
                <a:solidFill>
                  <a:schemeClr val="accent5">
                    <a:lumMod val="25000"/>
                  </a:schemeClr>
                </a:solidFill>
                <a:latin typeface="Comic Sans MS" pitchFamily="66" charset="0"/>
              </a:rPr>
              <a:t>ACEIs </a:t>
            </a:r>
            <a:r>
              <a:rPr lang="en-US" dirty="0">
                <a:solidFill>
                  <a:schemeClr val="accent5">
                    <a:lumMod val="25000"/>
                  </a:schemeClr>
                </a:solidFill>
                <a:latin typeface="Comic Sans MS" pitchFamily="66" charset="0"/>
              </a:rPr>
              <a:t>– </a:t>
            </a:r>
            <a:r>
              <a:rPr lang="en-US" dirty="0" smtClean="0">
                <a:solidFill>
                  <a:schemeClr val="accent5">
                    <a:lumMod val="25000"/>
                  </a:schemeClr>
                </a:solidFill>
                <a:latin typeface="Comic Sans MS" pitchFamily="66" charset="0"/>
              </a:rPr>
              <a:t>ARBs</a:t>
            </a:r>
            <a:r>
              <a:rPr lang="el-GR" dirty="0" smtClean="0">
                <a:solidFill>
                  <a:schemeClr val="accent5">
                    <a:lumMod val="25000"/>
                  </a:schemeClr>
                </a:solidFill>
                <a:latin typeface="Comic Sans MS" pitchFamily="66" charset="0"/>
              </a:rPr>
              <a:t>, σε στεφανιαίο π.χ. ασθενή ως πρώτης γραμμής αντι-υπερτασικά είναι οι β-αποκλειστές </a:t>
            </a:r>
            <a:endParaRPr lang="el-GR"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33115271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4"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nodeType="clickEffect">
                                  <p:stCondLst>
                                    <p:cond delay="0"/>
                                  </p:stCondLst>
                                  <p:childTnLst>
                                    <p:set>
                                      <p:cBhvr>
                                        <p:cTn id="34" dur="1" fill="hold">
                                          <p:stCondLst>
                                            <p:cond delay="0"/>
                                          </p:stCondLst>
                                        </p:cTn>
                                        <p:tgtEl>
                                          <p:spTgt spid="2">
                                            <p:txEl>
                                              <p:pRg st="8" end="8"/>
                                            </p:txEl>
                                          </p:spTgt>
                                        </p:tgtEl>
                                        <p:attrNameLst>
                                          <p:attrName>style.visibility</p:attrName>
                                        </p:attrNameLst>
                                      </p:cBhvr>
                                      <p:to>
                                        <p:strVal val="visible"/>
                                      </p:to>
                                    </p:set>
                                    <p:anim calcmode="lin" valueType="num">
                                      <p:cBhvr additive="base">
                                        <p:cTn id="35"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8" fill="hold" nodeType="clickEffect">
                                  <p:stCondLst>
                                    <p:cond delay="0"/>
                                  </p:stCondLst>
                                  <p:childTnLst>
                                    <p:set>
                                      <p:cBhvr>
                                        <p:cTn id="40" dur="1" fill="hold">
                                          <p:stCondLst>
                                            <p:cond delay="0"/>
                                          </p:stCondLst>
                                        </p:cTn>
                                        <p:tgtEl>
                                          <p:spTgt spid="2">
                                            <p:txEl>
                                              <p:pRg st="9" end="9"/>
                                            </p:txEl>
                                          </p:spTgt>
                                        </p:tgtEl>
                                        <p:attrNameLst>
                                          <p:attrName>style.visibility</p:attrName>
                                        </p:attrNameLst>
                                      </p:cBhvr>
                                      <p:to>
                                        <p:strVal val="visible"/>
                                      </p:to>
                                    </p:set>
                                    <p:anim calcmode="lin" valueType="num">
                                      <p:cBhvr additive="base">
                                        <p:cTn id="41"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2"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 presetClass="entr" presetSubtype="8" fill="hold" nodeType="clickEffect">
                                  <p:stCondLst>
                                    <p:cond delay="0"/>
                                  </p:stCondLst>
                                  <p:childTnLst>
                                    <p:set>
                                      <p:cBhvr>
                                        <p:cTn id="46" dur="1" fill="hold">
                                          <p:stCondLst>
                                            <p:cond delay="0"/>
                                          </p:stCondLst>
                                        </p:cTn>
                                        <p:tgtEl>
                                          <p:spTgt spid="2">
                                            <p:txEl>
                                              <p:pRg st="10" end="10"/>
                                            </p:txEl>
                                          </p:spTgt>
                                        </p:tgtEl>
                                        <p:attrNameLst>
                                          <p:attrName>style.visibility</p:attrName>
                                        </p:attrNameLst>
                                      </p:cBhvr>
                                      <p:to>
                                        <p:strVal val="visible"/>
                                      </p:to>
                                    </p:set>
                                    <p:anim calcmode="lin" valueType="num">
                                      <p:cBhvr additive="base">
                                        <p:cTn id="47"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8"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9" fill="hold">
                      <p:stCondLst>
                        <p:cond delay="indefinite"/>
                      </p:stCondLst>
                      <p:childTnLst>
                        <p:par>
                          <p:cTn id="50" fill="hold">
                            <p:stCondLst>
                              <p:cond delay="0"/>
                            </p:stCondLst>
                            <p:childTnLst>
                              <p:par>
                                <p:cTn id="51" presetID="2" presetClass="entr" presetSubtype="8" fill="hold" nodeType="clickEffect">
                                  <p:stCondLst>
                                    <p:cond delay="0"/>
                                  </p:stCondLst>
                                  <p:childTnLst>
                                    <p:set>
                                      <p:cBhvr>
                                        <p:cTn id="52" dur="1" fill="hold">
                                          <p:stCondLst>
                                            <p:cond delay="0"/>
                                          </p:stCondLst>
                                        </p:cTn>
                                        <p:tgtEl>
                                          <p:spTgt spid="2">
                                            <p:txEl>
                                              <p:pRg st="11" end="11"/>
                                            </p:txEl>
                                          </p:spTgt>
                                        </p:tgtEl>
                                        <p:attrNameLst>
                                          <p:attrName>style.visibility</p:attrName>
                                        </p:attrNameLst>
                                      </p:cBhvr>
                                      <p:to>
                                        <p:strVal val="visible"/>
                                      </p:to>
                                    </p:set>
                                    <p:anim calcmode="lin" valueType="num">
                                      <p:cBhvr additive="base">
                                        <p:cTn id="53"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4"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xEl>
                                              <p:pRg st="12" end="12"/>
                                            </p:txEl>
                                          </p:spTgt>
                                        </p:tgtEl>
                                        <p:attrNameLst>
                                          <p:attrName>style.visibility</p:attrName>
                                        </p:attrNameLst>
                                      </p:cBhvr>
                                      <p:to>
                                        <p:strVal val="visible"/>
                                      </p:to>
                                    </p:set>
                                    <p:anim calcmode="lin" valueType="num">
                                      <p:cBhvr additive="base">
                                        <p:cTn id="59"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99593" y="116632"/>
            <a:ext cx="8244407" cy="6863417"/>
          </a:xfrm>
          <a:prstGeom prst="rect">
            <a:avLst/>
          </a:prstGeom>
          <a:noFill/>
        </p:spPr>
        <p:txBody>
          <a:bodyPr wrap="square" rtlCol="0">
            <a:spAutoFit/>
          </a:bodyPr>
          <a:lstStyle/>
          <a:p>
            <a:r>
              <a:rPr lang="el-GR" sz="2000" b="1" dirty="0" smtClean="0">
                <a:solidFill>
                  <a:schemeClr val="accent5">
                    <a:lumMod val="25000"/>
                  </a:schemeClr>
                </a:solidFill>
                <a:latin typeface="Comic Sans MS" pitchFamily="66" charset="0"/>
              </a:rPr>
              <a:t>ΧΕΙΡΙΣΜΟΣ ΤΗΣ ΚΑΡΔΙΑΓΓΕΙΑΚΗΣ ΝΟΣΟΥ ΣΤΟΥΣ ΑΣΘΕΝΕΙΣ ΥΠΟ Π.Κ.</a:t>
            </a:r>
            <a:endParaRPr lang="en-US" sz="2000" b="1" dirty="0" smtClean="0">
              <a:solidFill>
                <a:schemeClr val="accent5">
                  <a:lumMod val="25000"/>
                </a:schemeClr>
              </a:solidFill>
              <a:latin typeface="Comic Sans MS" pitchFamily="66" charset="0"/>
            </a:endParaRPr>
          </a:p>
          <a:p>
            <a:endParaRPr lang="en-US" sz="2000" b="1" dirty="0" smtClean="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ΔΥΣΛΙΠΙΔΑΙΜΙΑ</a:t>
            </a:r>
          </a:p>
          <a:p>
            <a:endParaRPr lang="el-GR" sz="1400" b="1" dirty="0" smtClean="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4.1.1 Η </a:t>
            </a:r>
            <a:r>
              <a:rPr lang="el-GR" sz="2000" dirty="0" smtClean="0">
                <a:solidFill>
                  <a:srgbClr val="FF0000"/>
                </a:solidFill>
                <a:latin typeface="Comic Sans MS" pitchFamily="66" charset="0"/>
              </a:rPr>
              <a:t>χορήγηση </a:t>
            </a:r>
            <a:r>
              <a:rPr lang="el-GR" sz="2000" dirty="0" err="1" smtClean="0">
                <a:solidFill>
                  <a:srgbClr val="FF0000"/>
                </a:solidFill>
                <a:latin typeface="Comic Sans MS" pitchFamily="66" charset="0"/>
              </a:rPr>
              <a:t>Στατίνης</a:t>
            </a:r>
            <a:r>
              <a:rPr lang="el-GR" sz="2000" dirty="0" smtClean="0">
                <a:solidFill>
                  <a:srgbClr val="FF0000"/>
                </a:solidFill>
                <a:latin typeface="Comic Sans MS" pitchFamily="66" charset="0"/>
              </a:rPr>
              <a:t> </a:t>
            </a:r>
            <a:r>
              <a:rPr lang="el-GR" sz="2000" dirty="0" smtClean="0">
                <a:solidFill>
                  <a:schemeClr val="accent5">
                    <a:lumMod val="25000"/>
                  </a:schemeClr>
                </a:solidFill>
                <a:latin typeface="Comic Sans MS" pitchFamily="66" charset="0"/>
              </a:rPr>
              <a:t>(+</a:t>
            </a:r>
            <a:r>
              <a:rPr lang="en-US" sz="2000" dirty="0" err="1" smtClean="0">
                <a:solidFill>
                  <a:schemeClr val="accent5">
                    <a:lumMod val="25000"/>
                  </a:schemeClr>
                </a:solidFill>
                <a:latin typeface="Comic Sans MS" pitchFamily="66" charset="0"/>
              </a:rPr>
              <a:t>ezetimibe</a:t>
            </a:r>
            <a:r>
              <a:rPr lang="en-US" sz="2000" dirty="0" smtClean="0">
                <a:solidFill>
                  <a:schemeClr val="accent5">
                    <a:lumMod val="25000"/>
                  </a:schemeClr>
                </a:solidFill>
                <a:latin typeface="Comic Sans MS" pitchFamily="66" charset="0"/>
              </a:rPr>
              <a:t>) </a:t>
            </a:r>
            <a:r>
              <a:rPr lang="el-GR" sz="2000" dirty="0" smtClean="0">
                <a:solidFill>
                  <a:schemeClr val="accent5">
                    <a:lumMod val="25000"/>
                  </a:schemeClr>
                </a:solidFill>
                <a:latin typeface="Comic Sans MS" pitchFamily="66" charset="0"/>
              </a:rPr>
              <a:t>πρέπει να εξετάζεται στους ασθενείς υπό Π.Κ. προκειμένου να επιτευχθεί μείωση της </a:t>
            </a:r>
            <a:r>
              <a:rPr lang="en-US" sz="2000" dirty="0" smtClean="0">
                <a:solidFill>
                  <a:schemeClr val="accent5">
                    <a:lumMod val="25000"/>
                  </a:schemeClr>
                </a:solidFill>
                <a:latin typeface="Comic Sans MS" pitchFamily="66" charset="0"/>
              </a:rPr>
              <a:t>LDL</a:t>
            </a:r>
            <a:r>
              <a:rPr lang="el-GR" sz="2000" dirty="0" smtClean="0">
                <a:solidFill>
                  <a:schemeClr val="accent5">
                    <a:lumMod val="25000"/>
                  </a:schemeClr>
                </a:solidFill>
                <a:latin typeface="Comic Sans MS" pitchFamily="66" charset="0"/>
              </a:rPr>
              <a:t> Χοληστερόλης</a:t>
            </a:r>
          </a:p>
          <a:p>
            <a:r>
              <a:rPr lang="el-GR" sz="2000" dirty="0" smtClean="0">
                <a:solidFill>
                  <a:schemeClr val="accent5">
                    <a:lumMod val="25000"/>
                  </a:schemeClr>
                </a:solidFill>
                <a:latin typeface="Comic Sans MS" pitchFamily="66" charset="0"/>
              </a:rPr>
              <a:t>4.1.2 Ολική Χοληστερόλη, </a:t>
            </a:r>
            <a:r>
              <a:rPr lang="en-US" sz="2000" dirty="0" smtClean="0">
                <a:solidFill>
                  <a:schemeClr val="accent5">
                    <a:lumMod val="25000"/>
                  </a:schemeClr>
                </a:solidFill>
                <a:latin typeface="Comic Sans MS" pitchFamily="66" charset="0"/>
              </a:rPr>
              <a:t>HDL, LDL, TG</a:t>
            </a:r>
            <a:r>
              <a:rPr lang="el-GR" sz="2000" dirty="0" smtClean="0">
                <a:solidFill>
                  <a:schemeClr val="accent5">
                    <a:lumMod val="25000"/>
                  </a:schemeClr>
                </a:solidFill>
                <a:latin typeface="Comic Sans MS" pitchFamily="66" charset="0"/>
              </a:rPr>
              <a:t> πρέπει να μετρώνται μια φορά τον χρόνο σε ασθενείς υπό Π.Κ.</a:t>
            </a:r>
          </a:p>
          <a:p>
            <a:r>
              <a:rPr lang="el-GR" sz="2000" dirty="0" smtClean="0">
                <a:solidFill>
                  <a:schemeClr val="accent5">
                    <a:lumMod val="25000"/>
                  </a:schemeClr>
                </a:solidFill>
                <a:latin typeface="Comic Sans MS" pitchFamily="66" charset="0"/>
              </a:rPr>
              <a:t>4.1.3 Στο μέτρο του δυνατού, </a:t>
            </a:r>
            <a:r>
              <a:rPr lang="el-GR" sz="2000" dirty="0" smtClean="0">
                <a:solidFill>
                  <a:srgbClr val="FF0000"/>
                </a:solidFill>
                <a:latin typeface="Comic Sans MS" pitchFamily="66" charset="0"/>
              </a:rPr>
              <a:t>η έκθεση του ασθενούς στη γλυκόζη πρέπει να ελαχιστοποιείται</a:t>
            </a:r>
            <a:r>
              <a:rPr lang="el-GR" sz="2000" dirty="0" smtClean="0">
                <a:solidFill>
                  <a:schemeClr val="accent5">
                    <a:lumMod val="25000"/>
                  </a:schemeClr>
                </a:solidFill>
                <a:latin typeface="Comic Sans MS" pitchFamily="66" charset="0"/>
              </a:rPr>
              <a:t>, δίνοντας προτεραιότητα σε άλλες τεχνικές για έλεγχο της </a:t>
            </a:r>
            <a:r>
              <a:rPr lang="el-GR" sz="2000" dirty="0" err="1" smtClean="0">
                <a:solidFill>
                  <a:schemeClr val="accent5">
                    <a:lumMod val="25000"/>
                  </a:schemeClr>
                </a:solidFill>
                <a:latin typeface="Comic Sans MS" pitchFamily="66" charset="0"/>
              </a:rPr>
              <a:t>υπερογκαιμίας</a:t>
            </a:r>
            <a:endParaRPr lang="el-GR" sz="2000" dirty="0" smtClean="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4.1.4 Η σύγχρονη χορήγηση Στατίνης με Φιβράτη πρέπει να αποφεύγεται</a:t>
            </a:r>
          </a:p>
          <a:p>
            <a:endParaRPr lang="el-GR" sz="1400" dirty="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Σχόλια</a:t>
            </a:r>
          </a:p>
          <a:p>
            <a:pPr marL="342900" indent="-342900">
              <a:buFont typeface="Arial" pitchFamily="34" charset="0"/>
              <a:buChar char="•"/>
            </a:pPr>
            <a:r>
              <a:rPr lang="el-GR" sz="2000" dirty="0" smtClean="0">
                <a:solidFill>
                  <a:schemeClr val="accent5">
                    <a:lumMod val="25000"/>
                  </a:schemeClr>
                </a:solidFill>
                <a:latin typeface="Comic Sans MS" pitchFamily="66" charset="0"/>
              </a:rPr>
              <a:t>Η χορήγηση στατινών σε ασθενείς υπό εξωνεφρική κάθαρση είναι αμφισβητούμενη</a:t>
            </a:r>
          </a:p>
          <a:p>
            <a:pPr marL="342900" indent="-342900">
              <a:buFont typeface="Arial" pitchFamily="34" charset="0"/>
              <a:buChar char="•"/>
            </a:pPr>
            <a:r>
              <a:rPr lang="el-GR" sz="2000" dirty="0" smtClean="0">
                <a:solidFill>
                  <a:schemeClr val="accent5">
                    <a:lumMod val="25000"/>
                  </a:schemeClr>
                </a:solidFill>
                <a:latin typeface="Comic Sans MS" pitchFamily="66" charset="0"/>
              </a:rPr>
              <a:t>Τα αποτελέσματα </a:t>
            </a:r>
            <a:r>
              <a:rPr lang="el-GR" sz="2000" dirty="0" smtClean="0">
                <a:solidFill>
                  <a:srgbClr val="FF0000"/>
                </a:solidFill>
                <a:latin typeface="Comic Sans MS" pitchFamily="66" charset="0"/>
              </a:rPr>
              <a:t>δυο μεγάλων τυχαιοποιημένων, ελεγχόμενων ερευνών</a:t>
            </a:r>
            <a:r>
              <a:rPr lang="el-GR" sz="2000" dirty="0" smtClean="0">
                <a:solidFill>
                  <a:schemeClr val="accent5">
                    <a:lumMod val="25000"/>
                  </a:schemeClr>
                </a:solidFill>
                <a:latin typeface="Comic Sans MS" pitchFamily="66" charset="0"/>
              </a:rPr>
              <a:t>, υπήρξαν </a:t>
            </a:r>
            <a:r>
              <a:rPr lang="el-GR" sz="2000" dirty="0" smtClean="0">
                <a:solidFill>
                  <a:srgbClr val="FF0000"/>
                </a:solidFill>
                <a:latin typeface="Comic Sans MS" pitchFamily="66" charset="0"/>
              </a:rPr>
              <a:t>αρνητικά</a:t>
            </a:r>
            <a:r>
              <a:rPr lang="el-GR" sz="2000" dirty="0" smtClean="0">
                <a:solidFill>
                  <a:schemeClr val="accent5">
                    <a:lumMod val="25000"/>
                  </a:schemeClr>
                </a:solidFill>
                <a:latin typeface="Comic Sans MS" pitchFamily="66" charset="0"/>
              </a:rPr>
              <a:t> όμως </a:t>
            </a:r>
            <a:r>
              <a:rPr lang="el-GR" sz="2000" dirty="0" smtClean="0">
                <a:solidFill>
                  <a:srgbClr val="FF0000"/>
                </a:solidFill>
                <a:latin typeface="Comic Sans MS" pitchFamily="66" charset="0"/>
              </a:rPr>
              <a:t>μια τελευταία ακόμα μεγαλύτερη έρευνα, έδειξε όφελος</a:t>
            </a:r>
            <a:endParaRPr lang="el-GR" sz="2000" dirty="0">
              <a:solidFill>
                <a:srgbClr val="FF0000"/>
              </a:solidFill>
              <a:latin typeface="Comic Sans MS" pitchFamily="66" charset="0"/>
            </a:endParaRPr>
          </a:p>
        </p:txBody>
      </p:sp>
    </p:spTree>
    <p:extLst>
      <p:ext uri="{BB962C8B-B14F-4D97-AF65-F5344CB8AC3E}">
        <p14:creationId xmlns:p14="http://schemas.microsoft.com/office/powerpoint/2010/main" xmlns="" val="97729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2">
                                            <p:txEl>
                                              <p:pRg st="5" end="5"/>
                                            </p:txEl>
                                          </p:spTgt>
                                        </p:tgtEl>
                                        <p:attrNameLst>
                                          <p:attrName>style.visibility</p:attrName>
                                        </p:attrNameLst>
                                      </p:cBhvr>
                                      <p:to>
                                        <p:strVal val="visible"/>
                                      </p:to>
                                    </p:set>
                                    <p:anim calcmode="lin" valueType="num">
                                      <p:cBhvr additive="base">
                                        <p:cTn id="25"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6" end="6"/>
                                            </p:txEl>
                                          </p:spTgt>
                                        </p:tgtEl>
                                        <p:attrNameLst>
                                          <p:attrName>style.visibility</p:attrName>
                                        </p:attrNameLst>
                                      </p:cBhvr>
                                      <p:to>
                                        <p:strVal val="visible"/>
                                      </p:to>
                                    </p:set>
                                    <p:anim calcmode="lin" valueType="num">
                                      <p:cBhvr additive="base">
                                        <p:cTn id="31"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2">
                                            <p:txEl>
                                              <p:pRg st="9" end="9"/>
                                            </p:txEl>
                                          </p:spTgt>
                                        </p:tgtEl>
                                        <p:attrNameLst>
                                          <p:attrName>style.visibility</p:attrName>
                                        </p:attrNameLst>
                                      </p:cBhvr>
                                      <p:to>
                                        <p:strVal val="visible"/>
                                      </p:to>
                                    </p:set>
                                    <p:anim calcmode="lin" valueType="num">
                                      <p:cBhvr additive="base">
                                        <p:cTn id="43" dur="500" fill="hold"/>
                                        <p:tgtEl>
                                          <p:spTgt spid="2">
                                            <p:txEl>
                                              <p:pRg st="9" end="9"/>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8" fill="hold" nodeType="clickEffect">
                                  <p:stCondLst>
                                    <p:cond delay="0"/>
                                  </p:stCondLst>
                                  <p:childTnLst>
                                    <p:set>
                                      <p:cBhvr>
                                        <p:cTn id="48" dur="1" fill="hold">
                                          <p:stCondLst>
                                            <p:cond delay="0"/>
                                          </p:stCondLst>
                                        </p:cTn>
                                        <p:tgtEl>
                                          <p:spTgt spid="2">
                                            <p:txEl>
                                              <p:pRg st="10" end="10"/>
                                            </p:txEl>
                                          </p:spTgt>
                                        </p:tgtEl>
                                        <p:attrNameLst>
                                          <p:attrName>style.visibility</p:attrName>
                                        </p:attrNameLst>
                                      </p:cBhvr>
                                      <p:to>
                                        <p:strVal val="visible"/>
                                      </p:to>
                                    </p:set>
                                    <p:anim calcmode="lin" valueType="num">
                                      <p:cBhvr additive="base">
                                        <p:cTn id="4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50"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8" fill="hold" nodeType="clickEffect">
                                  <p:stCondLst>
                                    <p:cond delay="0"/>
                                  </p:stCondLst>
                                  <p:childTnLst>
                                    <p:set>
                                      <p:cBhvr>
                                        <p:cTn id="54" dur="1" fill="hold">
                                          <p:stCondLst>
                                            <p:cond delay="0"/>
                                          </p:stCondLst>
                                        </p:cTn>
                                        <p:tgtEl>
                                          <p:spTgt spid="2">
                                            <p:txEl>
                                              <p:pRg st="11" end="11"/>
                                            </p:txEl>
                                          </p:spTgt>
                                        </p:tgtEl>
                                        <p:attrNameLst>
                                          <p:attrName>style.visibility</p:attrName>
                                        </p:attrNameLst>
                                      </p:cBhvr>
                                      <p:to>
                                        <p:strVal val="visible"/>
                                      </p:to>
                                    </p:set>
                                    <p:anim calcmode="lin" valueType="num">
                                      <p:cBhvr additive="base">
                                        <p:cTn id="55"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56"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68302" y="116632"/>
            <a:ext cx="8136905" cy="6678751"/>
          </a:xfrm>
          <a:prstGeom prst="rect">
            <a:avLst/>
          </a:prstGeom>
          <a:noFill/>
        </p:spPr>
        <p:txBody>
          <a:bodyPr wrap="square" rtlCol="0">
            <a:spAutoFit/>
          </a:bodyPr>
          <a:lstStyle/>
          <a:p>
            <a:r>
              <a:rPr lang="el-GR" sz="2000" b="1" dirty="0">
                <a:solidFill>
                  <a:schemeClr val="accent5">
                    <a:lumMod val="25000"/>
                  </a:schemeClr>
                </a:solidFill>
                <a:latin typeface="Comic Sans MS" pitchFamily="66" charset="0"/>
              </a:rPr>
              <a:t>ΧΕΙΡΙΣΜΟΣ ΤΗΣ ΚΑΡΔΙΑΓΓΕΙΑΚΗΣ ΝΟΣΟΥ ΣΤΟΥΣ ΑΣΘΕΝΕΙΣ ΥΠΟ Π.Κ.</a:t>
            </a:r>
            <a:endParaRPr lang="en-US" sz="2000" b="1" dirty="0">
              <a:solidFill>
                <a:schemeClr val="accent5">
                  <a:lumMod val="25000"/>
                </a:schemeClr>
              </a:solidFill>
              <a:latin typeface="Comic Sans MS" pitchFamily="66" charset="0"/>
            </a:endParaRPr>
          </a:p>
          <a:p>
            <a:endParaRPr lang="en-US" sz="1400" b="1" dirty="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ΔΥΣΛΙΠΙΔΑΙΜΙΑ</a:t>
            </a:r>
          </a:p>
          <a:p>
            <a:endParaRPr lang="el-GR" sz="1400" b="1" dirty="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Σχόλια (συνέχεια)</a:t>
            </a:r>
          </a:p>
          <a:p>
            <a:pPr marL="342900" indent="-342900">
              <a:buFont typeface="Arial" pitchFamily="34" charset="0"/>
              <a:buChar char="•"/>
            </a:pPr>
            <a:r>
              <a:rPr lang="el-GR" sz="2000" dirty="0" smtClean="0">
                <a:solidFill>
                  <a:schemeClr val="accent5">
                    <a:lumMod val="25000"/>
                  </a:schemeClr>
                </a:solidFill>
                <a:latin typeface="Comic Sans MS" pitchFamily="66" charset="0"/>
              </a:rPr>
              <a:t>Η </a:t>
            </a:r>
            <a:r>
              <a:rPr lang="el-GR" sz="2000" dirty="0" smtClean="0">
                <a:solidFill>
                  <a:srgbClr val="FF0000"/>
                </a:solidFill>
                <a:latin typeface="Comic Sans MS" pitchFamily="66" charset="0"/>
              </a:rPr>
              <a:t>4</a:t>
            </a:r>
            <a:r>
              <a:rPr lang="en-US" sz="2000" dirty="0" smtClean="0">
                <a:solidFill>
                  <a:srgbClr val="FF0000"/>
                </a:solidFill>
                <a:latin typeface="Comic Sans MS" pitchFamily="66" charset="0"/>
              </a:rPr>
              <a:t>D study</a:t>
            </a:r>
            <a:r>
              <a:rPr lang="el-GR" sz="2000" dirty="0" smtClean="0">
                <a:solidFill>
                  <a:srgbClr val="FF0000"/>
                </a:solidFill>
                <a:latin typeface="Comic Sans MS" pitchFamily="66" charset="0"/>
              </a:rPr>
              <a:t> στη Γερμανία</a:t>
            </a:r>
            <a:r>
              <a:rPr lang="en-US" sz="2000" dirty="0" smtClean="0">
                <a:solidFill>
                  <a:schemeClr val="accent5">
                    <a:lumMod val="25000"/>
                  </a:schemeClr>
                </a:solidFill>
                <a:latin typeface="Comic Sans MS" pitchFamily="66" charset="0"/>
              </a:rPr>
              <a:t>, </a:t>
            </a:r>
            <a:r>
              <a:rPr lang="el-GR" sz="2000" dirty="0" smtClean="0">
                <a:solidFill>
                  <a:schemeClr val="accent5">
                    <a:lumMod val="25000"/>
                  </a:schemeClr>
                </a:solidFill>
                <a:latin typeface="Comic Sans MS" pitchFamily="66" charset="0"/>
              </a:rPr>
              <a:t>τυχαιοποίησε </a:t>
            </a:r>
            <a:r>
              <a:rPr lang="el-GR" sz="2000" dirty="0" smtClean="0">
                <a:solidFill>
                  <a:srgbClr val="FF0000"/>
                </a:solidFill>
                <a:latin typeface="Comic Sans MS" pitchFamily="66" charset="0"/>
              </a:rPr>
              <a:t>1255 διαβητικούς ασθενείς υπό ΑΚ σε </a:t>
            </a:r>
            <a:r>
              <a:rPr lang="en-US" sz="2000" dirty="0" smtClean="0">
                <a:solidFill>
                  <a:srgbClr val="FF0000"/>
                </a:solidFill>
                <a:latin typeface="Comic Sans MS" pitchFamily="66" charset="0"/>
              </a:rPr>
              <a:t>atorvastatin 20 mg or placebo</a:t>
            </a:r>
            <a:r>
              <a:rPr lang="en-US" sz="2000" dirty="0" smtClean="0">
                <a:solidFill>
                  <a:schemeClr val="accent5">
                    <a:lumMod val="25000"/>
                  </a:schemeClr>
                </a:solidFill>
                <a:latin typeface="Comic Sans MS" pitchFamily="66" charset="0"/>
              </a:rPr>
              <a:t>. </a:t>
            </a:r>
            <a:r>
              <a:rPr lang="el-GR" sz="2000" dirty="0" smtClean="0">
                <a:solidFill>
                  <a:schemeClr val="accent5">
                    <a:lumMod val="25000"/>
                  </a:schemeClr>
                </a:solidFill>
                <a:latin typeface="Comic Sans MS" pitchFamily="66" charset="0"/>
              </a:rPr>
              <a:t>Παρόλο που η </a:t>
            </a:r>
            <a:r>
              <a:rPr lang="en-US" sz="2000" dirty="0" smtClean="0">
                <a:solidFill>
                  <a:schemeClr val="accent5">
                    <a:lumMod val="25000"/>
                  </a:schemeClr>
                </a:solidFill>
                <a:latin typeface="Comic Sans MS" pitchFamily="66" charset="0"/>
              </a:rPr>
              <a:t>LDL-C </a:t>
            </a:r>
            <a:r>
              <a:rPr lang="el-GR" sz="2000" dirty="0" smtClean="0">
                <a:solidFill>
                  <a:schemeClr val="accent5">
                    <a:lumMod val="25000"/>
                  </a:schemeClr>
                </a:solidFill>
                <a:latin typeface="Comic Sans MS" pitchFamily="66" charset="0"/>
              </a:rPr>
              <a:t>μειώθηκε κατά 42%, </a:t>
            </a:r>
            <a:r>
              <a:rPr lang="el-GR" sz="2000" dirty="0" smtClean="0">
                <a:solidFill>
                  <a:srgbClr val="FF0000"/>
                </a:solidFill>
                <a:latin typeface="Comic Sans MS" pitchFamily="66" charset="0"/>
              </a:rPr>
              <a:t>δεν παρατηρήθηκε διαφορά </a:t>
            </a:r>
            <a:r>
              <a:rPr lang="el-GR" sz="2000" dirty="0" smtClean="0">
                <a:solidFill>
                  <a:schemeClr val="accent5">
                    <a:lumMod val="25000"/>
                  </a:schemeClr>
                </a:solidFill>
                <a:latin typeface="Comic Sans MS" pitchFamily="66" charset="0"/>
              </a:rPr>
              <a:t>στο καταληκτικό σημείο (συνδυασμός καρδιακού θανάτου, μη-θανατηφόρου εμφράγματος και αγγειακού εγκεφαλικού) μεταξύ των δυο ομάδων</a:t>
            </a:r>
          </a:p>
          <a:p>
            <a:pPr marL="342900" indent="-342900">
              <a:buFont typeface="Arial" pitchFamily="34" charset="0"/>
              <a:buChar char="•"/>
            </a:pPr>
            <a:r>
              <a:rPr lang="el-GR" sz="2000" dirty="0" smtClean="0">
                <a:solidFill>
                  <a:schemeClr val="accent5">
                    <a:lumMod val="25000"/>
                  </a:schemeClr>
                </a:solidFill>
                <a:latin typeface="Comic Sans MS" pitchFamily="66" charset="0"/>
              </a:rPr>
              <a:t>Η </a:t>
            </a:r>
            <a:r>
              <a:rPr lang="en-US" sz="2000" dirty="0" smtClean="0">
                <a:solidFill>
                  <a:srgbClr val="FF0000"/>
                </a:solidFill>
                <a:latin typeface="Comic Sans MS" pitchFamily="66" charset="0"/>
              </a:rPr>
              <a:t>AURORA</a:t>
            </a:r>
            <a:r>
              <a:rPr lang="en-US" sz="2000" dirty="0" smtClean="0">
                <a:solidFill>
                  <a:schemeClr val="accent5">
                    <a:lumMod val="25000"/>
                  </a:schemeClr>
                </a:solidFill>
                <a:latin typeface="Comic Sans MS" pitchFamily="66" charset="0"/>
              </a:rPr>
              <a:t>, </a:t>
            </a:r>
            <a:r>
              <a:rPr lang="el-GR" sz="2000" dirty="0" smtClean="0">
                <a:solidFill>
                  <a:schemeClr val="accent5">
                    <a:lumMod val="25000"/>
                  </a:schemeClr>
                </a:solidFill>
                <a:latin typeface="Comic Sans MS" pitchFamily="66" charset="0"/>
              </a:rPr>
              <a:t>διεθνής, πολυκεντρική μελέτη, περιέλαβε </a:t>
            </a:r>
            <a:r>
              <a:rPr lang="el-GR" sz="2000" dirty="0" smtClean="0">
                <a:solidFill>
                  <a:srgbClr val="FF0000"/>
                </a:solidFill>
                <a:latin typeface="Comic Sans MS" pitchFamily="66" charset="0"/>
              </a:rPr>
              <a:t>2776 ασθενείς υπό ΑΚ με χορήγηση </a:t>
            </a:r>
            <a:r>
              <a:rPr lang="en-US" sz="2000" dirty="0" err="1" smtClean="0">
                <a:solidFill>
                  <a:srgbClr val="FF0000"/>
                </a:solidFill>
                <a:latin typeface="Comic Sans MS" pitchFamily="66" charset="0"/>
              </a:rPr>
              <a:t>rosuvastatin</a:t>
            </a:r>
            <a:r>
              <a:rPr lang="en-US" sz="2000" dirty="0" smtClean="0">
                <a:solidFill>
                  <a:srgbClr val="FF0000"/>
                </a:solidFill>
                <a:latin typeface="Comic Sans MS" pitchFamily="66" charset="0"/>
              </a:rPr>
              <a:t> 10 mg </a:t>
            </a:r>
            <a:r>
              <a:rPr lang="en-US" sz="2000" dirty="0" smtClean="0">
                <a:solidFill>
                  <a:schemeClr val="accent5">
                    <a:lumMod val="25000"/>
                  </a:schemeClr>
                </a:solidFill>
                <a:latin typeface="Comic Sans MS" pitchFamily="66" charset="0"/>
              </a:rPr>
              <a:t>or placebo. </a:t>
            </a:r>
            <a:r>
              <a:rPr lang="el-GR" sz="2000" dirty="0" smtClean="0">
                <a:solidFill>
                  <a:schemeClr val="accent5">
                    <a:lumMod val="25000"/>
                  </a:schemeClr>
                </a:solidFill>
                <a:latin typeface="Comic Sans MS" pitchFamily="66" charset="0"/>
              </a:rPr>
              <a:t>Παρόλη τη μείωση κατά 43% της </a:t>
            </a:r>
            <a:r>
              <a:rPr lang="en-US" sz="2000" dirty="0" smtClean="0">
                <a:solidFill>
                  <a:schemeClr val="accent5">
                    <a:lumMod val="25000"/>
                  </a:schemeClr>
                </a:solidFill>
                <a:latin typeface="Comic Sans MS" pitchFamily="66" charset="0"/>
              </a:rPr>
              <a:t>LDL-C </a:t>
            </a:r>
            <a:r>
              <a:rPr lang="el-GR" sz="2000" dirty="0" smtClean="0">
                <a:solidFill>
                  <a:schemeClr val="accent5">
                    <a:lumMod val="25000"/>
                  </a:schemeClr>
                </a:solidFill>
                <a:latin typeface="Comic Sans MS" pitchFamily="66" charset="0"/>
              </a:rPr>
              <a:t>και κατά 27% της </a:t>
            </a:r>
            <a:r>
              <a:rPr lang="en-US" sz="2000" dirty="0" smtClean="0">
                <a:solidFill>
                  <a:schemeClr val="accent5">
                    <a:lumMod val="25000"/>
                  </a:schemeClr>
                </a:solidFill>
                <a:latin typeface="Comic Sans MS" pitchFamily="66" charset="0"/>
              </a:rPr>
              <a:t>CRP, </a:t>
            </a:r>
            <a:r>
              <a:rPr lang="el-GR" sz="2000" dirty="0" smtClean="0">
                <a:solidFill>
                  <a:srgbClr val="FF0000"/>
                </a:solidFill>
                <a:latin typeface="Comic Sans MS" pitchFamily="66" charset="0"/>
              </a:rPr>
              <a:t>δεν παρατηρήθηκαν διαφορές </a:t>
            </a:r>
            <a:r>
              <a:rPr lang="el-GR" sz="2000" dirty="0" smtClean="0">
                <a:solidFill>
                  <a:schemeClr val="accent5">
                    <a:lumMod val="25000"/>
                  </a:schemeClr>
                </a:solidFill>
                <a:latin typeface="Comic Sans MS" pitchFamily="66" charset="0"/>
              </a:rPr>
              <a:t>στα πρωτεύοντα ή δευτερεύοντα καταληκτικά σημεία. Μάλιστα, παρατηρήθηκε αύξηση στα αιμοραγικά ΑΕΕ, όπως και στην </a:t>
            </a:r>
            <a:r>
              <a:rPr lang="en-US" sz="2000" dirty="0" smtClean="0">
                <a:solidFill>
                  <a:schemeClr val="accent5">
                    <a:lumMod val="25000"/>
                  </a:schemeClr>
                </a:solidFill>
                <a:latin typeface="Comic Sans MS" pitchFamily="66" charset="0"/>
              </a:rPr>
              <a:t>4D study</a:t>
            </a:r>
          </a:p>
          <a:p>
            <a:pPr marL="342900" indent="-342900">
              <a:buFont typeface="Arial" pitchFamily="34" charset="0"/>
              <a:buChar char="•"/>
            </a:pPr>
            <a:r>
              <a:rPr lang="en-US" sz="2000" dirty="0" smtClean="0">
                <a:solidFill>
                  <a:schemeClr val="accent5">
                    <a:lumMod val="25000"/>
                  </a:schemeClr>
                </a:solidFill>
                <a:latin typeface="Comic Sans MS" pitchFamily="66" charset="0"/>
              </a:rPr>
              <a:t>H </a:t>
            </a:r>
            <a:r>
              <a:rPr lang="en-US" sz="2000" dirty="0" smtClean="0">
                <a:solidFill>
                  <a:srgbClr val="FF0000"/>
                </a:solidFill>
                <a:latin typeface="Comic Sans MS" pitchFamily="66" charset="0"/>
              </a:rPr>
              <a:t>SHARP study </a:t>
            </a:r>
            <a:r>
              <a:rPr lang="el-GR" sz="2000" dirty="0" smtClean="0">
                <a:solidFill>
                  <a:schemeClr val="accent5">
                    <a:lumMod val="25000"/>
                  </a:schemeClr>
                </a:solidFill>
                <a:latin typeface="Comic Sans MS" pitchFamily="66" charset="0"/>
              </a:rPr>
              <a:t>περιέλαβε περισσότερους </a:t>
            </a:r>
            <a:r>
              <a:rPr lang="el-GR" sz="2000" dirty="0" smtClean="0">
                <a:solidFill>
                  <a:srgbClr val="FF0000"/>
                </a:solidFill>
                <a:latin typeface="Comic Sans MS" pitchFamily="66" charset="0"/>
              </a:rPr>
              <a:t>από 9000 ασθενείς </a:t>
            </a:r>
            <a:r>
              <a:rPr lang="el-GR" sz="2000" dirty="0" smtClean="0">
                <a:solidFill>
                  <a:schemeClr val="accent5">
                    <a:lumMod val="25000"/>
                  </a:schemeClr>
                </a:solidFill>
                <a:latin typeface="Comic Sans MS" pitchFamily="66" charset="0"/>
              </a:rPr>
              <a:t>με προχωρημένη ή τελικού σταδίου ΧΝΝ (περιλαμβάνοντας </a:t>
            </a:r>
            <a:r>
              <a:rPr lang="el-GR" sz="2000" dirty="0" smtClean="0">
                <a:solidFill>
                  <a:srgbClr val="FF0000"/>
                </a:solidFill>
                <a:latin typeface="Comic Sans MS" pitchFamily="66" charset="0"/>
              </a:rPr>
              <a:t>και 500 ασθενείς σε Π.Κ.). </a:t>
            </a:r>
            <a:r>
              <a:rPr lang="el-GR" sz="2000" dirty="0" smtClean="0">
                <a:solidFill>
                  <a:schemeClr val="accent5">
                    <a:lumMod val="25000"/>
                  </a:schemeClr>
                </a:solidFill>
                <a:latin typeface="Comic Sans MS" pitchFamily="66" charset="0"/>
              </a:rPr>
              <a:t>Δεν δημοσιευτηκε ακόμα αλλά τα αποτελεσματα της ανακοινώθηκαν στο Α</a:t>
            </a:r>
            <a:r>
              <a:rPr lang="en-US" sz="2000" dirty="0" smtClean="0">
                <a:solidFill>
                  <a:schemeClr val="accent5">
                    <a:lumMod val="25000"/>
                  </a:schemeClr>
                </a:solidFill>
                <a:latin typeface="Comic Sans MS" pitchFamily="66" charset="0"/>
              </a:rPr>
              <a:t>SN 2010</a:t>
            </a:r>
            <a:endParaRPr lang="el-GR" sz="2000" b="1"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35396868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99592" y="260648"/>
            <a:ext cx="8244408" cy="6370975"/>
          </a:xfrm>
          <a:prstGeom prst="rect">
            <a:avLst/>
          </a:prstGeom>
          <a:noFill/>
        </p:spPr>
        <p:txBody>
          <a:bodyPr wrap="square" rtlCol="0">
            <a:spAutoFit/>
          </a:bodyPr>
          <a:lstStyle/>
          <a:p>
            <a:r>
              <a:rPr lang="el-GR" b="1" dirty="0" smtClean="0">
                <a:solidFill>
                  <a:schemeClr val="accent5">
                    <a:lumMod val="25000"/>
                  </a:schemeClr>
                </a:solidFill>
                <a:latin typeface="Comic Sans MS" pitchFamily="66" charset="0"/>
              </a:rPr>
              <a:t>ΧΕΙΡΙΣΜΟΣ ΤΗΣ ΚΑΡΔΙΑΓΓΕΙΑΚΗΣ ΝΟΣΟΥ ΣΤΟΥΣ ΑΣΘΕΝΕΙΣ ΥΠΟ Π.Κ.</a:t>
            </a:r>
            <a:endParaRPr lang="en-US" b="1" dirty="0" smtClean="0">
              <a:solidFill>
                <a:schemeClr val="accent5">
                  <a:lumMod val="25000"/>
                </a:schemeClr>
              </a:solidFill>
              <a:latin typeface="Comic Sans MS" pitchFamily="66" charset="0"/>
            </a:endParaRPr>
          </a:p>
          <a:p>
            <a:endParaRPr lang="en-US" b="1" dirty="0" smtClean="0">
              <a:solidFill>
                <a:schemeClr val="accent5">
                  <a:lumMod val="25000"/>
                </a:schemeClr>
              </a:solidFill>
              <a:latin typeface="Comic Sans MS" pitchFamily="66" charset="0"/>
            </a:endParaRPr>
          </a:p>
          <a:p>
            <a:r>
              <a:rPr lang="el-GR" b="1" dirty="0" smtClean="0">
                <a:solidFill>
                  <a:schemeClr val="accent5">
                    <a:lumMod val="25000"/>
                  </a:schemeClr>
                </a:solidFill>
                <a:latin typeface="Comic Sans MS" pitchFamily="66" charset="0"/>
              </a:rPr>
              <a:t>ΔΥΣΛΙΠΙΔΑΙΜΙΑ</a:t>
            </a:r>
          </a:p>
          <a:p>
            <a:endParaRPr lang="el-GR" b="1" dirty="0" smtClean="0">
              <a:solidFill>
                <a:schemeClr val="accent5">
                  <a:lumMod val="25000"/>
                </a:schemeClr>
              </a:solidFill>
              <a:latin typeface="Comic Sans MS" pitchFamily="66" charset="0"/>
            </a:endParaRPr>
          </a:p>
          <a:p>
            <a:r>
              <a:rPr lang="el-GR" b="1" dirty="0" smtClean="0">
                <a:solidFill>
                  <a:schemeClr val="accent5">
                    <a:lumMod val="25000"/>
                  </a:schemeClr>
                </a:solidFill>
                <a:latin typeface="Comic Sans MS" pitchFamily="66" charset="0"/>
              </a:rPr>
              <a:t>Σχόλια (συνέχεια)</a:t>
            </a:r>
            <a:endParaRPr lang="en-US" b="1" dirty="0" smtClean="0">
              <a:solidFill>
                <a:schemeClr val="accent5">
                  <a:lumMod val="25000"/>
                </a:schemeClr>
              </a:solidFill>
              <a:latin typeface="Comic Sans MS" pitchFamily="66" charset="0"/>
            </a:endParaRPr>
          </a:p>
          <a:p>
            <a:pPr>
              <a:buFont typeface="Arial" pitchFamily="34" charset="0"/>
              <a:buChar char="•"/>
            </a:pPr>
            <a:r>
              <a:rPr lang="el-GR" sz="2000" dirty="0" smtClean="0">
                <a:solidFill>
                  <a:schemeClr val="accent5">
                    <a:lumMod val="25000"/>
                  </a:schemeClr>
                </a:solidFill>
                <a:latin typeface="Comic Sans MS" pitchFamily="66" charset="0"/>
              </a:rPr>
              <a:t>Οι ασθενείς έλαβαν </a:t>
            </a:r>
            <a:r>
              <a:rPr lang="en-US" sz="2000" dirty="0" err="1" smtClean="0">
                <a:solidFill>
                  <a:srgbClr val="FF0000"/>
                </a:solidFill>
                <a:latin typeface="Comic Sans MS" pitchFamily="66" charset="0"/>
              </a:rPr>
              <a:t>Simvastatin</a:t>
            </a:r>
            <a:r>
              <a:rPr lang="en-US" sz="2000" dirty="0" smtClean="0">
                <a:solidFill>
                  <a:srgbClr val="FF0000"/>
                </a:solidFill>
                <a:latin typeface="Comic Sans MS" pitchFamily="66" charset="0"/>
              </a:rPr>
              <a:t> 20 </a:t>
            </a:r>
            <a:r>
              <a:rPr lang="en-US" sz="2000" dirty="0" err="1" smtClean="0">
                <a:solidFill>
                  <a:srgbClr val="FF0000"/>
                </a:solidFill>
                <a:latin typeface="Comic Sans MS" pitchFamily="66" charset="0"/>
              </a:rPr>
              <a:t>mg+ezetimide</a:t>
            </a:r>
            <a:r>
              <a:rPr lang="en-US" sz="2000" dirty="0" smtClean="0">
                <a:solidFill>
                  <a:srgbClr val="FF0000"/>
                </a:solidFill>
                <a:latin typeface="Comic Sans MS" pitchFamily="66" charset="0"/>
              </a:rPr>
              <a:t> 10 mg </a:t>
            </a:r>
            <a:r>
              <a:rPr lang="en-US" sz="2000" dirty="0" smtClean="0">
                <a:solidFill>
                  <a:schemeClr val="accent5">
                    <a:lumMod val="25000"/>
                  </a:schemeClr>
                </a:solidFill>
                <a:latin typeface="Comic Sans MS" pitchFamily="66" charset="0"/>
              </a:rPr>
              <a:t>or placebo</a:t>
            </a:r>
            <a:r>
              <a:rPr lang="el-GR" sz="2000" dirty="0" smtClean="0">
                <a:solidFill>
                  <a:schemeClr val="accent5">
                    <a:lumMod val="25000"/>
                  </a:schemeClr>
                </a:solidFill>
                <a:latin typeface="Comic Sans MS" pitchFamily="66" charset="0"/>
              </a:rPr>
              <a:t> για 4.9 χρόνια</a:t>
            </a:r>
          </a:p>
          <a:p>
            <a:pPr>
              <a:buFont typeface="Arial" pitchFamily="34" charset="0"/>
              <a:buChar char="•"/>
            </a:pPr>
            <a:r>
              <a:rPr lang="el-GR" sz="2000" dirty="0" smtClean="0">
                <a:solidFill>
                  <a:schemeClr val="accent5">
                    <a:lumMod val="25000"/>
                  </a:schemeClr>
                </a:solidFill>
                <a:latin typeface="Comic Sans MS" pitchFamily="66" charset="0"/>
              </a:rPr>
              <a:t>Το </a:t>
            </a:r>
            <a:r>
              <a:rPr lang="en-US" sz="2000" dirty="0" smtClean="0">
                <a:solidFill>
                  <a:srgbClr val="FF0000"/>
                </a:solidFill>
                <a:latin typeface="Comic Sans MS" pitchFamily="66" charset="0"/>
              </a:rPr>
              <a:t>LDL </a:t>
            </a:r>
            <a:r>
              <a:rPr lang="el-GR" sz="2000" dirty="0" smtClean="0">
                <a:solidFill>
                  <a:srgbClr val="FF0000"/>
                </a:solidFill>
                <a:latin typeface="Comic Sans MS" pitchFamily="66" charset="0"/>
              </a:rPr>
              <a:t>μειώθηκε </a:t>
            </a:r>
            <a:r>
              <a:rPr lang="el-GR" sz="2000" dirty="0" err="1" smtClean="0">
                <a:solidFill>
                  <a:srgbClr val="FF0000"/>
                </a:solidFill>
                <a:latin typeface="Comic Sans MS" pitchFamily="66" charset="0"/>
              </a:rPr>
              <a:t>κτά</a:t>
            </a:r>
            <a:r>
              <a:rPr lang="el-GR" sz="2000" dirty="0" smtClean="0">
                <a:solidFill>
                  <a:srgbClr val="FF0000"/>
                </a:solidFill>
                <a:latin typeface="Comic Sans MS" pitchFamily="66" charset="0"/>
              </a:rPr>
              <a:t> 30% στα 2.5 χρόνια </a:t>
            </a:r>
            <a:r>
              <a:rPr lang="el-GR" sz="2000" dirty="0" smtClean="0">
                <a:solidFill>
                  <a:schemeClr val="accent5">
                    <a:lumMod val="25000"/>
                  </a:schemeClr>
                </a:solidFill>
                <a:latin typeface="Comic Sans MS" pitchFamily="66" charset="0"/>
              </a:rPr>
              <a:t>με </a:t>
            </a:r>
            <a:r>
              <a:rPr lang="el-GR" sz="2000" dirty="0" smtClean="0">
                <a:solidFill>
                  <a:srgbClr val="FF0000"/>
                </a:solidFill>
                <a:latin typeface="Comic Sans MS" pitchFamily="66" charset="0"/>
              </a:rPr>
              <a:t>σημαντική μείωση, 2.5% του απόλυτου κινδύνου για σημαντικά </a:t>
            </a:r>
            <a:r>
              <a:rPr lang="el-GR" sz="2000" dirty="0" err="1" smtClean="0">
                <a:solidFill>
                  <a:srgbClr val="FF0000"/>
                </a:solidFill>
                <a:latin typeface="Comic Sans MS" pitchFamily="66" charset="0"/>
              </a:rPr>
              <a:t>αθηροσληρυντικά</a:t>
            </a:r>
            <a:r>
              <a:rPr lang="el-GR" sz="2000" dirty="0" smtClean="0">
                <a:solidFill>
                  <a:srgbClr val="FF0000"/>
                </a:solidFill>
                <a:latin typeface="Comic Sans MS" pitchFamily="66" charset="0"/>
              </a:rPr>
              <a:t> επεισόδια </a:t>
            </a:r>
            <a:r>
              <a:rPr lang="el-GR" sz="2000" dirty="0" smtClean="0">
                <a:solidFill>
                  <a:schemeClr val="accent5">
                    <a:lumMod val="25000"/>
                  </a:schemeClr>
                </a:solidFill>
                <a:latin typeface="Comic Sans MS" pitchFamily="66" charset="0"/>
              </a:rPr>
              <a:t>(συνδυασμός εμφράγματος μυοκαρδίου, στεφανιαίας αιτιολογίας θανάτου, ισχαιμικού ΑΕΕ ή όποιου χειρισμού αγγειοπλαστικής-</a:t>
            </a:r>
            <a:r>
              <a:rPr lang="el-GR" sz="2000" dirty="0" err="1" smtClean="0">
                <a:solidFill>
                  <a:schemeClr val="accent5">
                    <a:lumMod val="25000"/>
                  </a:schemeClr>
                </a:solidFill>
                <a:latin typeface="Comic Sans MS" pitchFamily="66" charset="0"/>
              </a:rPr>
              <a:t>επαναιμάτωσης)</a:t>
            </a:r>
            <a:r>
              <a:rPr lang="el-GR" sz="2000" dirty="0" smtClean="0">
                <a:solidFill>
                  <a:schemeClr val="accent5">
                    <a:lumMod val="25000"/>
                  </a:schemeClr>
                </a:solidFill>
                <a:latin typeface="Comic Sans MS" pitchFamily="66" charset="0"/>
              </a:rPr>
              <a:t>. </a:t>
            </a:r>
            <a:r>
              <a:rPr lang="el-GR" sz="2000" dirty="0" smtClean="0">
                <a:solidFill>
                  <a:srgbClr val="FF0000"/>
                </a:solidFill>
                <a:latin typeface="Comic Sans MS" pitchFamily="66" charset="0"/>
              </a:rPr>
              <a:t>Σε ασθενείς υπό κάθαρση</a:t>
            </a:r>
            <a:r>
              <a:rPr lang="el-GR" sz="2000" dirty="0" smtClean="0">
                <a:solidFill>
                  <a:schemeClr val="accent5">
                    <a:lumMod val="25000"/>
                  </a:schemeClr>
                </a:solidFill>
                <a:latin typeface="Comic Sans MS" pitchFamily="66" charset="0"/>
              </a:rPr>
              <a:t>, η μείωση ήταν μικρότερη (</a:t>
            </a:r>
            <a:r>
              <a:rPr lang="el-GR" sz="2000" dirty="0" smtClean="0">
                <a:solidFill>
                  <a:srgbClr val="FF0000"/>
                </a:solidFill>
                <a:latin typeface="Comic Sans MS" pitchFamily="66" charset="0"/>
              </a:rPr>
              <a:t>1.5%</a:t>
            </a:r>
            <a:r>
              <a:rPr lang="el-GR" sz="2000" dirty="0" smtClean="0">
                <a:solidFill>
                  <a:schemeClr val="accent5">
                    <a:lumMod val="25000"/>
                  </a:schemeClr>
                </a:solidFill>
                <a:latin typeface="Comic Sans MS" pitchFamily="66" charset="0"/>
              </a:rPr>
              <a:t>) και μη-σημαντική.</a:t>
            </a:r>
          </a:p>
          <a:p>
            <a:pPr>
              <a:buFont typeface="Arial" pitchFamily="34" charset="0"/>
              <a:buChar char="•"/>
            </a:pPr>
            <a:r>
              <a:rPr lang="el-GR" sz="2000" dirty="0" smtClean="0">
                <a:solidFill>
                  <a:schemeClr val="accent5">
                    <a:lumMod val="25000"/>
                  </a:schemeClr>
                </a:solidFill>
                <a:latin typeface="Comic Sans MS" pitchFamily="66" charset="0"/>
              </a:rPr>
              <a:t>Πρέπει να σημειωθεί ότι </a:t>
            </a:r>
            <a:r>
              <a:rPr lang="el-GR" sz="2000" dirty="0" smtClean="0">
                <a:solidFill>
                  <a:srgbClr val="FF0000"/>
                </a:solidFill>
                <a:latin typeface="Comic Sans MS" pitchFamily="66" charset="0"/>
              </a:rPr>
              <a:t>κατά την διάρκεια της μελέτης, το καταληκτικό σημείο άλλαξε </a:t>
            </a:r>
            <a:r>
              <a:rPr lang="el-GR" sz="2000" dirty="0" smtClean="0">
                <a:solidFill>
                  <a:schemeClr val="accent5">
                    <a:lumMod val="25000"/>
                  </a:schemeClr>
                </a:solidFill>
                <a:latin typeface="Comic Sans MS" pitchFamily="66" charset="0"/>
              </a:rPr>
              <a:t>σε </a:t>
            </a:r>
            <a:r>
              <a:rPr lang="el-GR" sz="2000" dirty="0" smtClean="0">
                <a:solidFill>
                  <a:srgbClr val="FF0000"/>
                </a:solidFill>
                <a:latin typeface="Comic Sans MS" pitchFamily="66" charset="0"/>
              </a:rPr>
              <a:t>«σημαντικά αθηροσκληρυντικά επεισόδια»</a:t>
            </a:r>
            <a:r>
              <a:rPr lang="el-GR" sz="2000" dirty="0" smtClean="0">
                <a:solidFill>
                  <a:schemeClr val="accent5">
                    <a:lumMod val="25000"/>
                  </a:schemeClr>
                </a:solidFill>
                <a:latin typeface="Comic Sans MS" pitchFamily="66" charset="0"/>
              </a:rPr>
              <a:t> από το αρχικό </a:t>
            </a:r>
            <a:r>
              <a:rPr lang="el-GR" sz="2000" dirty="0" smtClean="0">
                <a:solidFill>
                  <a:srgbClr val="FF0000"/>
                </a:solidFill>
                <a:latin typeface="Comic Sans MS" pitchFamily="66" charset="0"/>
              </a:rPr>
              <a:t>«όλα τα σημαντικά αγγειακά επεισόδια»</a:t>
            </a:r>
            <a:r>
              <a:rPr lang="el-GR" sz="2000" dirty="0" smtClean="0">
                <a:solidFill>
                  <a:schemeClr val="accent5">
                    <a:lumMod val="25000"/>
                  </a:schemeClr>
                </a:solidFill>
                <a:latin typeface="Comic Sans MS" pitchFamily="66" charset="0"/>
              </a:rPr>
              <a:t> γιατί έγινε εμφανές από τις προηγούμενες μελέτες ότι τα </a:t>
            </a:r>
            <a:r>
              <a:rPr lang="el-GR" sz="2000" dirty="0" smtClean="0">
                <a:solidFill>
                  <a:srgbClr val="FF0000"/>
                </a:solidFill>
                <a:latin typeface="Comic Sans MS" pitchFamily="66" charset="0"/>
              </a:rPr>
              <a:t>«μη-αθηροσκληρυντικά επεισόδια</a:t>
            </a:r>
            <a:r>
              <a:rPr lang="el-GR" sz="2000" dirty="0" smtClean="0">
                <a:solidFill>
                  <a:schemeClr val="accent5">
                    <a:lumMod val="25000"/>
                  </a:schemeClr>
                </a:solidFill>
                <a:latin typeface="Comic Sans MS" pitchFamily="66" charset="0"/>
              </a:rPr>
              <a:t>» [αιμορραγικά ΑΕΕ και άλλες καρδιολογικές αιτίες θανάτου] δεν επηρεάζονταν από την θεραπεία με στατίνες</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xEl>
                                              <p:pRg st="5" end="5"/>
                                            </p:txEl>
                                          </p:spTgt>
                                        </p:tgtEl>
                                        <p:attrNameLst>
                                          <p:attrName>style.visibility</p:attrName>
                                        </p:attrNameLst>
                                      </p:cBhvr>
                                      <p:to>
                                        <p:strVal val="visible"/>
                                      </p:to>
                                    </p:set>
                                    <p:anim calcmode="lin" valueType="num">
                                      <p:cBhvr additive="base">
                                        <p:cTn id="2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7" end="7"/>
                                            </p:txEl>
                                          </p:spTgt>
                                        </p:tgtEl>
                                        <p:attrNameLst>
                                          <p:attrName>style.visibility</p:attrName>
                                        </p:attrNameLst>
                                      </p:cBhvr>
                                      <p:to>
                                        <p:strVal val="visible"/>
                                      </p:to>
                                    </p:set>
                                    <p:anim calcmode="lin" valueType="num">
                                      <p:cBhvr additive="base">
                                        <p:cTn id="33"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971600" y="620688"/>
            <a:ext cx="7920880" cy="5078313"/>
          </a:xfrm>
          <a:prstGeom prst="rect">
            <a:avLst/>
          </a:prstGeom>
          <a:noFill/>
        </p:spPr>
        <p:txBody>
          <a:bodyPr wrap="square" rtlCol="0">
            <a:spAutoFit/>
          </a:bodyPr>
          <a:lstStyle/>
          <a:p>
            <a:r>
              <a:rPr lang="el-GR" b="1" dirty="0" smtClean="0">
                <a:solidFill>
                  <a:schemeClr val="accent5">
                    <a:lumMod val="25000"/>
                  </a:schemeClr>
                </a:solidFill>
                <a:latin typeface="Comic Sans MS" pitchFamily="66" charset="0"/>
              </a:rPr>
              <a:t>ΧΕΙΡΙΣΜΟΣ ΤΗΣ ΚΑΡΔΙΑΓΓΕΙΑΚΗΣ ΝΟΣΟΥ ΣΤΟΥΣ ΑΣΘΕΝΕΙΣ ΥΠΟ Π.Κ.</a:t>
            </a:r>
            <a:endParaRPr lang="en-US" b="1" dirty="0" smtClean="0">
              <a:solidFill>
                <a:schemeClr val="accent5">
                  <a:lumMod val="25000"/>
                </a:schemeClr>
              </a:solidFill>
              <a:latin typeface="Comic Sans MS" pitchFamily="66" charset="0"/>
            </a:endParaRPr>
          </a:p>
          <a:p>
            <a:endParaRPr lang="en-US" b="1" dirty="0" smtClean="0">
              <a:solidFill>
                <a:schemeClr val="accent5">
                  <a:lumMod val="25000"/>
                </a:schemeClr>
              </a:solidFill>
              <a:latin typeface="Comic Sans MS" pitchFamily="66" charset="0"/>
            </a:endParaRPr>
          </a:p>
          <a:p>
            <a:r>
              <a:rPr lang="el-GR" b="1" dirty="0" smtClean="0">
                <a:solidFill>
                  <a:schemeClr val="accent5">
                    <a:lumMod val="25000"/>
                  </a:schemeClr>
                </a:solidFill>
                <a:latin typeface="Comic Sans MS" pitchFamily="66" charset="0"/>
              </a:rPr>
              <a:t>ΔΥΣΛΙΠΙΔΑΙΜΙΑ</a:t>
            </a:r>
          </a:p>
          <a:p>
            <a:endParaRPr lang="el-GR" b="1" dirty="0" smtClean="0">
              <a:solidFill>
                <a:schemeClr val="accent5">
                  <a:lumMod val="25000"/>
                </a:schemeClr>
              </a:solidFill>
              <a:latin typeface="Comic Sans MS" pitchFamily="66" charset="0"/>
            </a:endParaRPr>
          </a:p>
          <a:p>
            <a:r>
              <a:rPr lang="el-GR" b="1" dirty="0" smtClean="0">
                <a:solidFill>
                  <a:schemeClr val="accent5">
                    <a:lumMod val="25000"/>
                  </a:schemeClr>
                </a:solidFill>
                <a:latin typeface="Comic Sans MS" pitchFamily="66" charset="0"/>
              </a:rPr>
              <a:t>Σχόλια (συνέχεια)</a:t>
            </a:r>
          </a:p>
          <a:p>
            <a:endParaRPr lang="el-GR" b="1" dirty="0" smtClean="0">
              <a:solidFill>
                <a:schemeClr val="accent5">
                  <a:lumMod val="25000"/>
                </a:schemeClr>
              </a:solidFill>
              <a:latin typeface="Comic Sans MS" pitchFamily="66" charset="0"/>
            </a:endParaRPr>
          </a:p>
          <a:p>
            <a:pPr>
              <a:buFont typeface="Arial" pitchFamily="34" charset="0"/>
              <a:buChar char="•"/>
            </a:pPr>
            <a:r>
              <a:rPr lang="el-GR" dirty="0" smtClean="0">
                <a:solidFill>
                  <a:schemeClr val="accent5">
                    <a:lumMod val="25000"/>
                  </a:schemeClr>
                </a:solidFill>
                <a:latin typeface="Comic Sans MS" pitchFamily="66" charset="0"/>
              </a:rPr>
              <a:t>Οι ασθενείς υπό Π.Κ. έχουν </a:t>
            </a:r>
            <a:r>
              <a:rPr lang="el-GR" dirty="0" smtClean="0">
                <a:solidFill>
                  <a:srgbClr val="FF0000"/>
                </a:solidFill>
                <a:latin typeface="Comic Sans MS" pitchFamily="66" charset="0"/>
              </a:rPr>
              <a:t>πιο «</a:t>
            </a:r>
            <a:r>
              <a:rPr lang="el-GR" dirty="0" err="1" smtClean="0">
                <a:solidFill>
                  <a:srgbClr val="FF0000"/>
                </a:solidFill>
                <a:latin typeface="Comic Sans MS" pitchFamily="66" charset="0"/>
              </a:rPr>
              <a:t>αθηρωματικό</a:t>
            </a:r>
            <a:r>
              <a:rPr lang="el-GR" dirty="0" smtClean="0">
                <a:solidFill>
                  <a:srgbClr val="FF0000"/>
                </a:solidFill>
                <a:latin typeface="Comic Sans MS" pitchFamily="66" charset="0"/>
              </a:rPr>
              <a:t> </a:t>
            </a:r>
            <a:r>
              <a:rPr lang="el-GR" dirty="0" err="1" smtClean="0">
                <a:solidFill>
                  <a:srgbClr val="FF0000"/>
                </a:solidFill>
                <a:latin typeface="Comic Sans MS" pitchFamily="66" charset="0"/>
              </a:rPr>
              <a:t>λιπιδαιμικό</a:t>
            </a:r>
            <a:r>
              <a:rPr lang="el-GR" dirty="0" smtClean="0">
                <a:solidFill>
                  <a:srgbClr val="FF0000"/>
                </a:solidFill>
                <a:latin typeface="Comic Sans MS" pitchFamily="66" charset="0"/>
              </a:rPr>
              <a:t> προφίλ» </a:t>
            </a:r>
            <a:r>
              <a:rPr lang="el-GR" dirty="0" smtClean="0">
                <a:solidFill>
                  <a:schemeClr val="accent5">
                    <a:lumMod val="25000"/>
                  </a:schemeClr>
                </a:solidFill>
                <a:latin typeface="Comic Sans MS" pitchFamily="66" charset="0"/>
              </a:rPr>
              <a:t>απ ότι οι ασθενείς σε ΑΚ: υψηλότερη Χοληστερόλη, </a:t>
            </a:r>
            <a:r>
              <a:rPr lang="el-GR" dirty="0" err="1" smtClean="0">
                <a:solidFill>
                  <a:schemeClr val="accent5">
                    <a:lumMod val="25000"/>
                  </a:schemeClr>
                </a:solidFill>
                <a:latin typeface="Comic Sans MS" pitchFamily="66" charset="0"/>
              </a:rPr>
              <a:t>Τριγλυκερίδια</a:t>
            </a:r>
            <a:r>
              <a:rPr lang="el-GR" dirty="0" smtClean="0">
                <a:solidFill>
                  <a:schemeClr val="accent5">
                    <a:lumMod val="25000"/>
                  </a:schemeClr>
                </a:solidFill>
                <a:latin typeface="Comic Sans MS" pitchFamily="66" charset="0"/>
              </a:rPr>
              <a:t> και </a:t>
            </a:r>
            <a:r>
              <a:rPr lang="el-GR" dirty="0" err="1" smtClean="0">
                <a:solidFill>
                  <a:schemeClr val="accent5">
                    <a:lumMod val="25000"/>
                  </a:schemeClr>
                </a:solidFill>
                <a:latin typeface="Comic Sans MS" pitchFamily="66" charset="0"/>
              </a:rPr>
              <a:t>Λιποπρωτεϊνη</a:t>
            </a:r>
            <a:r>
              <a:rPr lang="el-GR" dirty="0" smtClean="0">
                <a:solidFill>
                  <a:schemeClr val="accent5">
                    <a:lumMod val="25000"/>
                  </a:schemeClr>
                </a:solidFill>
                <a:latin typeface="Comic Sans MS" pitchFamily="66" charset="0"/>
              </a:rPr>
              <a:t> α</a:t>
            </a:r>
          </a:p>
          <a:p>
            <a:pPr>
              <a:buFont typeface="Arial" pitchFamily="34" charset="0"/>
              <a:buChar char="•"/>
            </a:pPr>
            <a:r>
              <a:rPr lang="el-GR" dirty="0" smtClean="0">
                <a:solidFill>
                  <a:schemeClr val="accent5">
                    <a:lumMod val="25000"/>
                  </a:schemeClr>
                </a:solidFill>
                <a:latin typeface="Comic Sans MS" pitchFamily="66" charset="0"/>
              </a:rPr>
              <a:t>Η </a:t>
            </a:r>
            <a:r>
              <a:rPr lang="el-GR" dirty="0" smtClean="0">
                <a:solidFill>
                  <a:srgbClr val="FF0000"/>
                </a:solidFill>
                <a:latin typeface="Comic Sans MS" pitchFamily="66" charset="0"/>
              </a:rPr>
              <a:t>συνεχής έκθεση στη γλυκόζη </a:t>
            </a:r>
            <a:r>
              <a:rPr lang="el-GR" dirty="0" smtClean="0">
                <a:solidFill>
                  <a:schemeClr val="accent5">
                    <a:lumMod val="25000"/>
                  </a:schemeClr>
                </a:solidFill>
                <a:latin typeface="Comic Sans MS" pitchFamily="66" charset="0"/>
              </a:rPr>
              <a:t>έχει υποτεθεί ότι επηρεάζει το </a:t>
            </a:r>
            <a:r>
              <a:rPr lang="el-GR" dirty="0" err="1" smtClean="0">
                <a:solidFill>
                  <a:schemeClr val="accent5">
                    <a:lumMod val="25000"/>
                  </a:schemeClr>
                </a:solidFill>
                <a:latin typeface="Comic Sans MS" pitchFamily="66" charset="0"/>
              </a:rPr>
              <a:t>λιπιδαιμικό</a:t>
            </a:r>
            <a:r>
              <a:rPr lang="el-GR" dirty="0" smtClean="0">
                <a:solidFill>
                  <a:schemeClr val="accent5">
                    <a:lumMod val="25000"/>
                  </a:schemeClr>
                </a:solidFill>
                <a:latin typeface="Comic Sans MS" pitchFamily="66" charset="0"/>
              </a:rPr>
              <a:t> προφίλ και η αντικατάσταση των διαλυμάτων γλυκόζης με </a:t>
            </a:r>
            <a:r>
              <a:rPr lang="en-US" dirty="0" err="1" smtClean="0">
                <a:solidFill>
                  <a:schemeClr val="accent5">
                    <a:lumMod val="25000"/>
                  </a:schemeClr>
                </a:solidFill>
                <a:latin typeface="Comic Sans MS" pitchFamily="66" charset="0"/>
              </a:rPr>
              <a:t>icodextrin</a:t>
            </a:r>
            <a:r>
              <a:rPr lang="el-GR" dirty="0" smtClean="0">
                <a:solidFill>
                  <a:schemeClr val="accent5">
                    <a:lumMod val="25000"/>
                  </a:schemeClr>
                </a:solidFill>
                <a:latin typeface="Comic Sans MS" pitchFamily="66" charset="0"/>
              </a:rPr>
              <a:t> ή αμινοξέα</a:t>
            </a:r>
            <a:r>
              <a:rPr lang="en-US" dirty="0" smtClean="0">
                <a:solidFill>
                  <a:schemeClr val="accent5">
                    <a:lumMod val="25000"/>
                  </a:schemeClr>
                </a:solidFill>
                <a:latin typeface="Comic Sans MS" pitchFamily="66" charset="0"/>
              </a:rPr>
              <a:t> </a:t>
            </a:r>
            <a:r>
              <a:rPr lang="el-GR" dirty="0" smtClean="0">
                <a:solidFill>
                  <a:schemeClr val="accent5">
                    <a:lumMod val="25000"/>
                  </a:schemeClr>
                </a:solidFill>
                <a:latin typeface="Comic Sans MS" pitchFamily="66" charset="0"/>
              </a:rPr>
              <a:t>πιθανώς να το βελτιώνει</a:t>
            </a:r>
          </a:p>
          <a:p>
            <a:pPr>
              <a:buFont typeface="Arial" pitchFamily="34" charset="0"/>
              <a:buChar char="•"/>
            </a:pPr>
            <a:r>
              <a:rPr lang="el-GR" dirty="0" smtClean="0">
                <a:solidFill>
                  <a:srgbClr val="FF0000"/>
                </a:solidFill>
                <a:latin typeface="Comic Sans MS" pitchFamily="66" charset="0"/>
              </a:rPr>
              <a:t>Τα αυξημένα </a:t>
            </a:r>
            <a:r>
              <a:rPr lang="en-US" dirty="0" smtClean="0">
                <a:solidFill>
                  <a:srgbClr val="FF0000"/>
                </a:solidFill>
                <a:latin typeface="Comic Sans MS" pitchFamily="66" charset="0"/>
              </a:rPr>
              <a:t>TG </a:t>
            </a:r>
            <a:r>
              <a:rPr lang="el-GR" dirty="0" smtClean="0">
                <a:solidFill>
                  <a:schemeClr val="accent5">
                    <a:lumMod val="25000"/>
                  </a:schemeClr>
                </a:solidFill>
                <a:latin typeface="Comic Sans MS" pitchFamily="66" charset="0"/>
              </a:rPr>
              <a:t>φαίνεται ότι </a:t>
            </a:r>
            <a:r>
              <a:rPr lang="el-GR" dirty="0" smtClean="0">
                <a:solidFill>
                  <a:srgbClr val="FF0000"/>
                </a:solidFill>
                <a:latin typeface="Comic Sans MS" pitchFamily="66" charset="0"/>
              </a:rPr>
              <a:t>σχετίζονται με καρδιαγγειακά επεισόδια </a:t>
            </a:r>
            <a:r>
              <a:rPr lang="el-GR" dirty="0" smtClean="0">
                <a:solidFill>
                  <a:schemeClr val="accent5">
                    <a:lumMod val="25000"/>
                  </a:schemeClr>
                </a:solidFill>
                <a:latin typeface="Comic Sans MS" pitchFamily="66" charset="0"/>
              </a:rPr>
              <a:t>αλλά δεν είναι βεβαιωμένο ότι αποτελούν ανεξάρτητο παράγοντα καρδιαγγειακού κινδύνου – δεν υπάρχουν κλινικές οδηγίες για το επίπεδο μείωσης τους</a:t>
            </a:r>
          </a:p>
          <a:p>
            <a:pPr>
              <a:buFont typeface="Arial" pitchFamily="34" charset="0"/>
              <a:buChar char="•"/>
            </a:pPr>
            <a:r>
              <a:rPr lang="el-GR" dirty="0" smtClean="0">
                <a:solidFill>
                  <a:schemeClr val="accent5">
                    <a:lumMod val="25000"/>
                  </a:schemeClr>
                </a:solidFill>
                <a:latin typeface="Comic Sans MS" pitchFamily="66" charset="0"/>
              </a:rPr>
              <a:t> οι </a:t>
            </a:r>
            <a:r>
              <a:rPr lang="el-GR" dirty="0" err="1" smtClean="0">
                <a:solidFill>
                  <a:srgbClr val="FF0000"/>
                </a:solidFill>
                <a:latin typeface="Comic Sans MS" pitchFamily="66" charset="0"/>
              </a:rPr>
              <a:t>φιβράτες</a:t>
            </a:r>
            <a:r>
              <a:rPr lang="el-GR" dirty="0" smtClean="0">
                <a:solidFill>
                  <a:srgbClr val="FF0000"/>
                </a:solidFill>
                <a:latin typeface="Comic Sans MS" pitchFamily="66" charset="0"/>
              </a:rPr>
              <a:t> </a:t>
            </a:r>
            <a:r>
              <a:rPr lang="el-GR" dirty="0" smtClean="0">
                <a:solidFill>
                  <a:schemeClr val="accent5">
                    <a:lumMod val="25000"/>
                  </a:schemeClr>
                </a:solidFill>
                <a:latin typeface="Comic Sans MS" pitchFamily="66" charset="0"/>
              </a:rPr>
              <a:t>μειώνουν τα </a:t>
            </a:r>
            <a:r>
              <a:rPr lang="en-US" dirty="0" smtClean="0">
                <a:solidFill>
                  <a:schemeClr val="accent5">
                    <a:lumMod val="25000"/>
                  </a:schemeClr>
                </a:solidFill>
                <a:latin typeface="Comic Sans MS" pitchFamily="66" charset="0"/>
              </a:rPr>
              <a:t>TG</a:t>
            </a:r>
            <a:r>
              <a:rPr lang="el-GR" dirty="0" smtClean="0">
                <a:solidFill>
                  <a:schemeClr val="accent5">
                    <a:lumMod val="25000"/>
                  </a:schemeClr>
                </a:solidFill>
                <a:latin typeface="Comic Sans MS" pitchFamily="66" charset="0"/>
              </a:rPr>
              <a:t> στον ορό αλλά μπορεί να αυξήσουν την </a:t>
            </a:r>
            <a:r>
              <a:rPr lang="el-GR" dirty="0" err="1" smtClean="0">
                <a:solidFill>
                  <a:schemeClr val="accent5">
                    <a:lumMod val="25000"/>
                  </a:schemeClr>
                </a:solidFill>
                <a:latin typeface="Comic Sans MS" pitchFamily="66" charset="0"/>
              </a:rPr>
              <a:t>κρεατινίνη</a:t>
            </a:r>
            <a:r>
              <a:rPr lang="el-GR" dirty="0" smtClean="0">
                <a:solidFill>
                  <a:schemeClr val="accent5">
                    <a:lumMod val="25000"/>
                  </a:schemeClr>
                </a:solidFill>
                <a:latin typeface="Comic Sans MS" pitchFamily="66" charset="0"/>
              </a:rPr>
              <a:t> και τα ποσοστά </a:t>
            </a:r>
            <a:r>
              <a:rPr lang="el-GR" dirty="0" err="1" smtClean="0">
                <a:solidFill>
                  <a:schemeClr val="accent5">
                    <a:lumMod val="25000"/>
                  </a:schemeClr>
                </a:solidFill>
                <a:latin typeface="Comic Sans MS" pitchFamily="66" charset="0"/>
              </a:rPr>
              <a:t>ραβδομυόλυσης</a:t>
            </a:r>
            <a:r>
              <a:rPr lang="en-US" dirty="0" smtClean="0">
                <a:solidFill>
                  <a:schemeClr val="accent5">
                    <a:lumMod val="25000"/>
                  </a:schemeClr>
                </a:solidFill>
                <a:latin typeface="Comic Sans MS" pitchFamily="66" charset="0"/>
              </a:rPr>
              <a:t> </a:t>
            </a:r>
            <a:endParaRPr lang="el-G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 calcmode="lin" valueType="num">
                                      <p:cBhvr additive="base">
                                        <p:cTn id="15"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8" fill="hold" nodeType="clickEffect">
                                  <p:stCondLst>
                                    <p:cond delay="0"/>
                                  </p:stCondLst>
                                  <p:childTnLst>
                                    <p:set>
                                      <p:cBhvr>
                                        <p:cTn id="20" dur="1" fill="hold">
                                          <p:stCondLst>
                                            <p:cond delay="0"/>
                                          </p:stCondLst>
                                        </p:cTn>
                                        <p:tgtEl>
                                          <p:spTgt spid="2">
                                            <p:txEl>
                                              <p:pRg st="6" end="6"/>
                                            </p:txEl>
                                          </p:spTgt>
                                        </p:tgtEl>
                                        <p:attrNameLst>
                                          <p:attrName>style.visibility</p:attrName>
                                        </p:attrNameLst>
                                      </p:cBhvr>
                                      <p:to>
                                        <p:strVal val="visible"/>
                                      </p:to>
                                    </p:set>
                                    <p:anim calcmode="lin" valueType="num">
                                      <p:cBhvr additive="base">
                                        <p:cTn id="21"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2"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2">
                                            <p:txEl>
                                              <p:pRg st="7" end="7"/>
                                            </p:txEl>
                                          </p:spTgt>
                                        </p:tgtEl>
                                        <p:attrNameLst>
                                          <p:attrName>style.visibility</p:attrName>
                                        </p:attrNameLst>
                                      </p:cBhvr>
                                      <p:to>
                                        <p:strVal val="visible"/>
                                      </p:to>
                                    </p:set>
                                    <p:anim calcmode="lin" valueType="num">
                                      <p:cBhvr additive="base">
                                        <p:cTn id="27" dur="500" fill="hold"/>
                                        <p:tgtEl>
                                          <p:spTgt spid="2">
                                            <p:txEl>
                                              <p:pRg st="7" end="7"/>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0-#ppt_w/2"/>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
                                            <p:txEl>
                                              <p:pRg st="9" end="9"/>
                                            </p:txEl>
                                          </p:spTgt>
                                        </p:tgtEl>
                                        <p:attrNameLst>
                                          <p:attrName>style.visibility</p:attrName>
                                        </p:attrNameLst>
                                      </p:cBhvr>
                                      <p:to>
                                        <p:strVal val="visible"/>
                                      </p:to>
                                    </p:set>
                                    <p:anim calcmode="lin" valueType="num">
                                      <p:cBhvr additive="base">
                                        <p:cTn id="39" dur="500" fill="hold"/>
                                        <p:tgtEl>
                                          <p:spTgt spid="2">
                                            <p:txEl>
                                              <p:pRg st="9" end="9"/>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899592" y="908720"/>
            <a:ext cx="8064897" cy="4401205"/>
          </a:xfrm>
          <a:prstGeom prst="rect">
            <a:avLst/>
          </a:prstGeom>
          <a:noFill/>
        </p:spPr>
        <p:txBody>
          <a:bodyPr wrap="square" rtlCol="0">
            <a:spAutoFit/>
          </a:bodyPr>
          <a:lstStyle/>
          <a:p>
            <a:r>
              <a:rPr lang="el-GR" sz="2000" b="1" dirty="0" smtClean="0">
                <a:solidFill>
                  <a:schemeClr val="accent5">
                    <a:lumMod val="25000"/>
                  </a:schemeClr>
                </a:solidFill>
                <a:latin typeface="Comic Sans MS" pitchFamily="66" charset="0"/>
              </a:rPr>
              <a:t>ΧΕΙΡΙΣΜΟΣ ΤΗΣ ΚΑΡΔΙΑΓΓΕΙΑΚΗΣ ΝΟΣΟΥ ΣΤΟΥΣ ΑΣΘΕΝΕΙΣ ΥΠΟ Π.Κ</a:t>
            </a:r>
          </a:p>
          <a:p>
            <a:endParaRPr lang="el-GR" sz="2000" b="1" dirty="0" smtClean="0">
              <a:solidFill>
                <a:schemeClr val="accent5">
                  <a:lumMod val="25000"/>
                </a:schemeClr>
              </a:solidFill>
              <a:latin typeface="Comic Sans MS" pitchFamily="66" charset="0"/>
            </a:endParaRPr>
          </a:p>
          <a:p>
            <a:r>
              <a:rPr lang="el-GR" sz="2000" b="1" dirty="0" smtClean="0">
                <a:solidFill>
                  <a:schemeClr val="accent5">
                    <a:lumMod val="25000"/>
                  </a:schemeClr>
                </a:solidFill>
                <a:latin typeface="Comic Sans MS" pitchFamily="66" charset="0"/>
              </a:rPr>
              <a:t>ΣΤΕΦΑΝΙΑΙΑ ΝΟΣΟΣ / ΧΡΟΝΙΑ ΚΑΡΔΙΑΚΗ ΑΝΕΠΑΡΚΕΙΑ</a:t>
            </a:r>
          </a:p>
          <a:p>
            <a:endParaRPr lang="el-GR" sz="2000" b="1" dirty="0" smtClean="0">
              <a:solidFill>
                <a:schemeClr val="accent5">
                  <a:lumMod val="25000"/>
                </a:schemeClr>
              </a:solidFill>
              <a:latin typeface="Comic Sans MS" pitchFamily="66" charset="0"/>
            </a:endParaRPr>
          </a:p>
          <a:p>
            <a:pPr>
              <a:buFont typeface="Arial" pitchFamily="34" charset="0"/>
              <a:buChar char="•"/>
            </a:pPr>
            <a:r>
              <a:rPr lang="el-GR" sz="2000" dirty="0" smtClean="0">
                <a:solidFill>
                  <a:schemeClr val="accent5">
                    <a:lumMod val="25000"/>
                  </a:schemeClr>
                </a:solidFill>
                <a:latin typeface="Comic Sans MS" pitchFamily="66" charset="0"/>
              </a:rPr>
              <a:t>Οι ασθενείς με ΧΝΝ και ειδικά αυτοί σε τελικό στάδιο </a:t>
            </a:r>
            <a:r>
              <a:rPr lang="el-GR" sz="2000" dirty="0" smtClean="0">
                <a:solidFill>
                  <a:srgbClr val="FF0000"/>
                </a:solidFill>
                <a:latin typeface="Comic Sans MS" pitchFamily="66" charset="0"/>
              </a:rPr>
              <a:t>έχουν συστηματικά αποκλειστεί από τις μεγάλες καρδιολογικές μελέτες </a:t>
            </a:r>
            <a:r>
              <a:rPr lang="el-GR" sz="2000" dirty="0" smtClean="0">
                <a:solidFill>
                  <a:schemeClr val="accent5">
                    <a:lumMod val="25000"/>
                  </a:schemeClr>
                </a:solidFill>
                <a:latin typeface="Comic Sans MS" pitchFamily="66" charset="0"/>
              </a:rPr>
              <a:t>που στάθμισαν την θεραπευτική αγωγή για στεφανιαία νόσο, καρδιακή ανεπάρκεια κ.λπ.</a:t>
            </a:r>
          </a:p>
          <a:p>
            <a:pPr>
              <a:buFont typeface="Arial" pitchFamily="34" charset="0"/>
              <a:buChar char="•"/>
            </a:pPr>
            <a:r>
              <a:rPr lang="el-GR" sz="2000" dirty="0" smtClean="0">
                <a:solidFill>
                  <a:schemeClr val="accent5">
                    <a:lumMod val="25000"/>
                  </a:schemeClr>
                </a:solidFill>
                <a:latin typeface="Comic Sans MS" pitchFamily="66" charset="0"/>
              </a:rPr>
              <a:t>Γενικώς, επικρατεί </a:t>
            </a:r>
            <a:r>
              <a:rPr lang="en-US" sz="2000" dirty="0" smtClean="0">
                <a:solidFill>
                  <a:srgbClr val="FF0000"/>
                </a:solidFill>
                <a:latin typeface="Comic Sans MS" pitchFamily="66" charset="0"/>
              </a:rPr>
              <a:t>“a culture of </a:t>
            </a:r>
            <a:r>
              <a:rPr lang="en-US" sz="2000" dirty="0" err="1" smtClean="0">
                <a:solidFill>
                  <a:srgbClr val="FF0000"/>
                </a:solidFill>
                <a:latin typeface="Comic Sans MS" pitchFamily="66" charset="0"/>
              </a:rPr>
              <a:t>renalism</a:t>
            </a:r>
            <a:r>
              <a:rPr lang="en-US" sz="2000" dirty="0" smtClean="0">
                <a:solidFill>
                  <a:srgbClr val="FF0000"/>
                </a:solidFill>
                <a:latin typeface="Comic Sans MS" pitchFamily="66" charset="0"/>
              </a:rPr>
              <a:t>” </a:t>
            </a:r>
            <a:r>
              <a:rPr lang="el-GR" sz="2000" dirty="0" smtClean="0">
                <a:solidFill>
                  <a:schemeClr val="accent5">
                    <a:lumMod val="25000"/>
                  </a:schemeClr>
                </a:solidFill>
                <a:latin typeface="Comic Sans MS" pitchFamily="66" charset="0"/>
              </a:rPr>
              <a:t>δηλαδή </a:t>
            </a:r>
            <a:r>
              <a:rPr lang="el-GR" sz="2000" dirty="0" smtClean="0">
                <a:solidFill>
                  <a:srgbClr val="FF0000"/>
                </a:solidFill>
                <a:latin typeface="Comic Sans MS" pitchFamily="66" charset="0"/>
              </a:rPr>
              <a:t>αποφυγή αγωγής με </a:t>
            </a:r>
            <a:r>
              <a:rPr lang="el-GR" sz="2000" dirty="0" err="1" smtClean="0">
                <a:solidFill>
                  <a:srgbClr val="FF0000"/>
                </a:solidFill>
                <a:latin typeface="Comic Sans MS" pitchFamily="66" charset="0"/>
              </a:rPr>
              <a:t>ακετυλο</a:t>
            </a:r>
            <a:r>
              <a:rPr lang="el-GR" sz="2000" dirty="0" smtClean="0">
                <a:solidFill>
                  <a:srgbClr val="FF0000"/>
                </a:solidFill>
                <a:latin typeface="Comic Sans MS" pitchFamily="66" charset="0"/>
              </a:rPr>
              <a:t>-</a:t>
            </a:r>
            <a:r>
              <a:rPr lang="el-GR" sz="2000" dirty="0" err="1" smtClean="0">
                <a:solidFill>
                  <a:srgbClr val="FF0000"/>
                </a:solidFill>
                <a:latin typeface="Comic Sans MS" pitchFamily="66" charset="0"/>
              </a:rPr>
              <a:t>σαλυκικό</a:t>
            </a:r>
            <a:r>
              <a:rPr lang="el-GR" sz="2000" dirty="0" smtClean="0">
                <a:solidFill>
                  <a:srgbClr val="FF0000"/>
                </a:solidFill>
                <a:latin typeface="Comic Sans MS" pitchFamily="66" charset="0"/>
              </a:rPr>
              <a:t>, β-</a:t>
            </a:r>
            <a:r>
              <a:rPr lang="en-US" sz="2000" dirty="0" smtClean="0">
                <a:solidFill>
                  <a:srgbClr val="FF0000"/>
                </a:solidFill>
                <a:latin typeface="Comic Sans MS" pitchFamily="66" charset="0"/>
              </a:rPr>
              <a:t>blockers </a:t>
            </a:r>
            <a:r>
              <a:rPr lang="el-GR" sz="2000" dirty="0" smtClean="0">
                <a:solidFill>
                  <a:srgbClr val="FF0000"/>
                </a:solidFill>
                <a:latin typeface="Comic Sans MS" pitchFamily="66" charset="0"/>
              </a:rPr>
              <a:t>και </a:t>
            </a:r>
            <a:r>
              <a:rPr lang="en-US" sz="2000" dirty="0" smtClean="0">
                <a:solidFill>
                  <a:srgbClr val="FF0000"/>
                </a:solidFill>
                <a:latin typeface="Comic Sans MS" pitchFamily="66" charset="0"/>
              </a:rPr>
              <a:t>ACEIs, </a:t>
            </a:r>
            <a:r>
              <a:rPr lang="el-GR" sz="2000" dirty="0" smtClean="0">
                <a:solidFill>
                  <a:srgbClr val="FF0000"/>
                </a:solidFill>
                <a:latin typeface="Comic Sans MS" pitchFamily="66" charset="0"/>
              </a:rPr>
              <a:t>αποφυγή αγγειοπλαστικών και ανοιχτών καρδιακών επεμβάσεων</a:t>
            </a:r>
          </a:p>
          <a:p>
            <a:pPr>
              <a:buFont typeface="Arial" pitchFamily="34" charset="0"/>
              <a:buChar char="•"/>
            </a:pPr>
            <a:r>
              <a:rPr lang="el-GR" sz="2000" dirty="0" smtClean="0">
                <a:solidFill>
                  <a:schemeClr val="accent5">
                    <a:lumMod val="25000"/>
                  </a:schemeClr>
                </a:solidFill>
                <a:latin typeface="Comic Sans MS" pitchFamily="66" charset="0"/>
              </a:rPr>
              <a:t>Η παραπάνω τακτική θεωρείται λανθασμένη από την ομάδα που συνέταξε τις οδηγίες και </a:t>
            </a:r>
            <a:r>
              <a:rPr lang="el-GR" sz="2000" dirty="0" smtClean="0">
                <a:solidFill>
                  <a:srgbClr val="FF0000"/>
                </a:solidFill>
                <a:latin typeface="Comic Sans MS" pitchFamily="66" charset="0"/>
              </a:rPr>
              <a:t>συνιστάται να επανακαθοριστεί</a:t>
            </a:r>
            <a:r>
              <a:rPr lang="el-GR" sz="2000" dirty="0" smtClean="0">
                <a:solidFill>
                  <a:schemeClr val="accent5">
                    <a:lumMod val="25000"/>
                  </a:schemeClr>
                </a:solidFill>
                <a:latin typeface="Comic Sans MS" pitchFamily="66" charset="0"/>
              </a:rPr>
              <a:t>.  </a:t>
            </a:r>
            <a:endParaRPr lang="en-US" sz="2000" dirty="0" smtClean="0">
              <a:solidFill>
                <a:schemeClr val="accent5">
                  <a:lumMod val="2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 TextBox"/>
          <p:cNvSpPr txBox="1"/>
          <p:nvPr/>
        </p:nvSpPr>
        <p:spPr>
          <a:xfrm>
            <a:off x="755576" y="0"/>
            <a:ext cx="8388424" cy="7109639"/>
          </a:xfrm>
          <a:prstGeom prst="rect">
            <a:avLst/>
          </a:prstGeom>
          <a:noFill/>
        </p:spPr>
        <p:txBody>
          <a:bodyPr wrap="square" rtlCol="0">
            <a:spAutoFit/>
          </a:bodyPr>
          <a:lstStyle/>
          <a:p>
            <a:r>
              <a:rPr lang="el-GR" sz="1900" dirty="0" smtClean="0">
                <a:solidFill>
                  <a:schemeClr val="accent5">
                    <a:lumMod val="25000"/>
                  </a:schemeClr>
                </a:solidFill>
                <a:latin typeface="Comic Sans MS" pitchFamily="66" charset="0"/>
              </a:rPr>
              <a:t>ΘΡΕΨΗ ΣΤΗ ΠΕΡΙΤΟΝΑΪΚΗ ΚΑΘΑΡΣΗ</a:t>
            </a:r>
          </a:p>
          <a:p>
            <a:endParaRPr lang="el-GR" sz="1900" dirty="0" smtClean="0">
              <a:solidFill>
                <a:schemeClr val="accent5">
                  <a:lumMod val="25000"/>
                </a:schemeClr>
              </a:solidFill>
              <a:latin typeface="Comic Sans MS" pitchFamily="66" charset="0"/>
            </a:endParaRPr>
          </a:p>
          <a:p>
            <a:r>
              <a:rPr lang="el-GR" sz="1900" dirty="0" smtClean="0">
                <a:solidFill>
                  <a:schemeClr val="accent5">
                    <a:lumMod val="25000"/>
                  </a:schemeClr>
                </a:solidFill>
                <a:latin typeface="Comic Sans MS" pitchFamily="66" charset="0"/>
              </a:rPr>
              <a:t>5.1.1 Οδηγία: </a:t>
            </a:r>
            <a:r>
              <a:rPr lang="el-GR" sz="1900" dirty="0" smtClean="0">
                <a:solidFill>
                  <a:srgbClr val="FF0000"/>
                </a:solidFill>
                <a:latin typeface="Comic Sans MS" pitchFamily="66" charset="0"/>
              </a:rPr>
              <a:t>Η κατάσταση της θρέψης του ασθενούς σε Π.Κ. πρέπει να παρακολουθείται τακτικά</a:t>
            </a:r>
            <a:r>
              <a:rPr lang="el-GR" sz="1900" dirty="0" smtClean="0">
                <a:solidFill>
                  <a:schemeClr val="accent5">
                    <a:lumMod val="25000"/>
                  </a:schemeClr>
                </a:solidFill>
                <a:latin typeface="Comic Sans MS" pitchFamily="66" charset="0"/>
              </a:rPr>
              <a:t>, σε κάθε επίσκεψη του στη Μονάδα, από τα μέλη της ομάδας παρακολούθησης που πρέπει να περιλαμβάνει και διαιτολόγο</a:t>
            </a:r>
          </a:p>
          <a:p>
            <a:endParaRPr lang="el-GR" sz="1900" dirty="0" smtClean="0">
              <a:solidFill>
                <a:schemeClr val="accent5">
                  <a:lumMod val="25000"/>
                </a:schemeClr>
              </a:solidFill>
              <a:latin typeface="Comic Sans MS" pitchFamily="66" charset="0"/>
            </a:endParaRPr>
          </a:p>
          <a:p>
            <a:r>
              <a:rPr lang="el-GR" sz="1900" dirty="0" smtClean="0">
                <a:solidFill>
                  <a:schemeClr val="accent5">
                    <a:lumMod val="25000"/>
                  </a:schemeClr>
                </a:solidFill>
                <a:latin typeface="Comic Sans MS" pitchFamily="66" charset="0"/>
              </a:rPr>
              <a:t>Σχόλια</a:t>
            </a:r>
          </a:p>
          <a:p>
            <a:pPr>
              <a:buFont typeface="Arial" pitchFamily="34" charset="0"/>
              <a:buChar char="•"/>
            </a:pPr>
            <a:r>
              <a:rPr lang="el-GR" sz="1900" dirty="0" smtClean="0">
                <a:solidFill>
                  <a:srgbClr val="FF0000"/>
                </a:solidFill>
                <a:latin typeface="Comic Sans MS" pitchFamily="66" charset="0"/>
              </a:rPr>
              <a:t>Δείκτες θρέψης </a:t>
            </a:r>
            <a:r>
              <a:rPr lang="el-GR" sz="1900" dirty="0" smtClean="0">
                <a:solidFill>
                  <a:schemeClr val="accent5">
                    <a:lumMod val="25000"/>
                  </a:schemeClr>
                </a:solidFill>
                <a:latin typeface="Comic Sans MS" pitchFamily="66" charset="0"/>
              </a:rPr>
              <a:t>αποτελούν </a:t>
            </a:r>
            <a:r>
              <a:rPr lang="el-GR" sz="1900" dirty="0" smtClean="0">
                <a:solidFill>
                  <a:srgbClr val="FF0000"/>
                </a:solidFill>
                <a:latin typeface="Comic Sans MS" pitchFamily="66" charset="0"/>
              </a:rPr>
              <a:t>το σωματικό βάρος, η </a:t>
            </a:r>
            <a:r>
              <a:rPr lang="el-GR" sz="1900" dirty="0" err="1" smtClean="0">
                <a:solidFill>
                  <a:srgbClr val="FF0000"/>
                </a:solidFill>
                <a:latin typeface="Comic Sans MS" pitchFamily="66" charset="0"/>
              </a:rPr>
              <a:t>λευκωματίνη</a:t>
            </a:r>
            <a:r>
              <a:rPr lang="el-GR" sz="1900" dirty="0" smtClean="0">
                <a:solidFill>
                  <a:srgbClr val="FF0000"/>
                </a:solidFill>
                <a:latin typeface="Comic Sans MS" pitchFamily="66" charset="0"/>
              </a:rPr>
              <a:t> του ορού, η ίδια η ουρία και η </a:t>
            </a:r>
            <a:r>
              <a:rPr lang="el-GR" sz="1900" dirty="0" err="1" smtClean="0">
                <a:solidFill>
                  <a:srgbClr val="FF0000"/>
                </a:solidFill>
                <a:latin typeface="Comic Sans MS" pitchFamily="66" charset="0"/>
              </a:rPr>
              <a:t>κρεατινίνη</a:t>
            </a:r>
            <a:endParaRPr lang="el-GR" sz="1900" dirty="0" smtClean="0">
              <a:solidFill>
                <a:srgbClr val="FF0000"/>
              </a:solidFill>
              <a:latin typeface="Comic Sans MS" pitchFamily="66" charset="0"/>
            </a:endParaRPr>
          </a:p>
          <a:p>
            <a:pPr>
              <a:buFont typeface="Arial" pitchFamily="34" charset="0"/>
              <a:buChar char="•"/>
            </a:pPr>
            <a:r>
              <a:rPr lang="el-GR" sz="1900" dirty="0" smtClean="0">
                <a:solidFill>
                  <a:schemeClr val="accent5">
                    <a:lumMod val="25000"/>
                  </a:schemeClr>
                </a:solidFill>
                <a:latin typeface="Comic Sans MS" pitchFamily="66" charset="0"/>
              </a:rPr>
              <a:t>Η </a:t>
            </a:r>
            <a:r>
              <a:rPr lang="el-GR" sz="1900" dirty="0" smtClean="0">
                <a:solidFill>
                  <a:srgbClr val="FF0000"/>
                </a:solidFill>
                <a:latin typeface="Comic Sans MS" pitchFamily="66" charset="0"/>
              </a:rPr>
              <a:t>αιτιολογία της </a:t>
            </a:r>
            <a:r>
              <a:rPr lang="el-GR" sz="1900" dirty="0" err="1" smtClean="0">
                <a:solidFill>
                  <a:srgbClr val="FF0000"/>
                </a:solidFill>
                <a:latin typeface="Comic Sans MS" pitchFamily="66" charset="0"/>
              </a:rPr>
              <a:t>υποθρεψίας</a:t>
            </a:r>
            <a:r>
              <a:rPr lang="el-GR" sz="1900" dirty="0" smtClean="0">
                <a:solidFill>
                  <a:srgbClr val="FF0000"/>
                </a:solidFill>
                <a:latin typeface="Comic Sans MS" pitchFamily="66" charset="0"/>
              </a:rPr>
              <a:t> </a:t>
            </a:r>
            <a:r>
              <a:rPr lang="el-GR" sz="1900" dirty="0" smtClean="0">
                <a:solidFill>
                  <a:schemeClr val="accent5">
                    <a:lumMod val="25000"/>
                  </a:schemeClr>
                </a:solidFill>
                <a:latin typeface="Comic Sans MS" pitchFamily="66" charset="0"/>
              </a:rPr>
              <a:t>στην Π.Κ. είνναι πολύπλοκη και περιλαμβάνει, την ανορεξία, την μικρο-φλεγμονή, τον ανεπαρκή έλεγχο της ουραιμίας, τη μεταβολική οξέωση, τον μειωμένο αναβολισμό, την καθυστερημένη κένωση του στομάχου, διάφορους άλλους ιατρικούς λόγους και συν-νοσηρότητες καθώς και κοινωνικούς/οικονομικούς λόγους</a:t>
            </a:r>
          </a:p>
          <a:p>
            <a:endParaRPr lang="el-GR" sz="1400" dirty="0">
              <a:solidFill>
                <a:schemeClr val="accent5">
                  <a:lumMod val="25000"/>
                </a:schemeClr>
              </a:solidFill>
              <a:latin typeface="Comic Sans MS" pitchFamily="66" charset="0"/>
            </a:endParaRPr>
          </a:p>
          <a:p>
            <a:r>
              <a:rPr lang="el-GR" sz="1900" dirty="0" smtClean="0">
                <a:solidFill>
                  <a:schemeClr val="accent5">
                    <a:lumMod val="25000"/>
                  </a:schemeClr>
                </a:solidFill>
                <a:latin typeface="Comic Sans MS" pitchFamily="66" charset="0"/>
              </a:rPr>
              <a:t>ΣΥΜΠΛΗΡΩΜΑΤΑ ΔΙΑΤΡΟΦΗΣ</a:t>
            </a:r>
          </a:p>
          <a:p>
            <a:endParaRPr lang="el-GR" sz="1200" dirty="0">
              <a:solidFill>
                <a:schemeClr val="accent5">
                  <a:lumMod val="25000"/>
                </a:schemeClr>
              </a:solidFill>
              <a:latin typeface="Comic Sans MS" pitchFamily="66" charset="0"/>
            </a:endParaRPr>
          </a:p>
          <a:p>
            <a:r>
              <a:rPr lang="el-GR" sz="1900" dirty="0" smtClean="0">
                <a:solidFill>
                  <a:schemeClr val="accent5">
                    <a:lumMod val="25000"/>
                  </a:schemeClr>
                </a:solidFill>
                <a:latin typeface="Comic Sans MS" pitchFamily="66" charset="0"/>
              </a:rPr>
              <a:t>5.2.1 </a:t>
            </a:r>
            <a:r>
              <a:rPr lang="el-GR" sz="1900" dirty="0" smtClean="0">
                <a:solidFill>
                  <a:srgbClr val="FF0000"/>
                </a:solidFill>
                <a:latin typeface="Comic Sans MS" pitchFamily="66" charset="0"/>
              </a:rPr>
              <a:t>Εντερικά συμπληρώματα διατροφής </a:t>
            </a:r>
            <a:r>
              <a:rPr lang="el-GR" sz="1900" dirty="0" smtClean="0">
                <a:solidFill>
                  <a:schemeClr val="accent5">
                    <a:lumMod val="25000"/>
                  </a:schemeClr>
                </a:solidFill>
                <a:latin typeface="Comic Sans MS" pitchFamily="66" charset="0"/>
              </a:rPr>
              <a:t>πρέπει να χορηγούνται σε ασθενείς με μέτρια-βαριά υποθρεψία αλλά πολλές φορές δεν γίνονται καλά ανεκτά</a:t>
            </a:r>
          </a:p>
          <a:p>
            <a:r>
              <a:rPr lang="el-GR" sz="1900" dirty="0" smtClean="0">
                <a:solidFill>
                  <a:schemeClr val="accent5">
                    <a:lumMod val="25000"/>
                  </a:schemeClr>
                </a:solidFill>
                <a:latin typeface="Comic Sans MS" pitchFamily="66" charset="0"/>
              </a:rPr>
              <a:t>5.2.2 Η χρήση </a:t>
            </a:r>
            <a:r>
              <a:rPr lang="el-GR" sz="1900" dirty="0" smtClean="0">
                <a:solidFill>
                  <a:srgbClr val="FF0000"/>
                </a:solidFill>
                <a:latin typeface="Comic Sans MS" pitchFamily="66" charset="0"/>
              </a:rPr>
              <a:t>διαλυμάτων Π.Κ. με αμινοξέα </a:t>
            </a:r>
            <a:r>
              <a:rPr lang="el-GR" sz="1900" dirty="0" smtClean="0">
                <a:solidFill>
                  <a:schemeClr val="accent5">
                    <a:lumMod val="25000"/>
                  </a:schemeClr>
                </a:solidFill>
                <a:latin typeface="Comic Sans MS" pitchFamily="66" charset="0"/>
              </a:rPr>
              <a:t>δεν ενδείκνυται για την θεραπεία της υποθρεψίας γιατί δεν έχει τεκμηριωθεί ικανοποιητικά</a:t>
            </a:r>
          </a:p>
          <a:p>
            <a:r>
              <a:rPr lang="el-GR" sz="1900" dirty="0" smtClean="0">
                <a:solidFill>
                  <a:schemeClr val="accent5">
                    <a:lumMod val="25000"/>
                  </a:schemeClr>
                </a:solidFill>
                <a:latin typeface="Comic Sans MS" pitchFamily="66" charset="0"/>
              </a:rPr>
              <a:t>5.2.3 Η χρήση τους για περισσότερο από 1 φορά την ημέρα αντενδείκνυται(μεταβολική οξέωση, ουραιμία)   </a:t>
            </a:r>
            <a:endParaRPr lang="el-GR" sz="1900" dirty="0">
              <a:solidFill>
                <a:schemeClr val="accent5">
                  <a:lumMod val="25000"/>
                </a:schemeClr>
              </a:solidFill>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ppt_y"/>
                                          </p:val>
                                        </p:tav>
                                        <p:tav tm="100000">
                                          <p:val>
                                            <p:strVal val="#ppt_y"/>
                                          </p:val>
                                        </p:tav>
                                      </p:tavLst>
                                    </p:anim>
                                  </p:childTnLst>
                                </p:cTn>
                              </p:par>
                              <p:par>
                                <p:cTn id="25" presetID="2" presetClass="entr" presetSubtype="8" fill="hold" nodeType="withEffect">
                                  <p:stCondLst>
                                    <p:cond delay="0"/>
                                  </p:stCondLst>
                                  <p:childTnLst>
                                    <p:set>
                                      <p:cBhvr>
                                        <p:cTn id="26" dur="1" fill="hold">
                                          <p:stCondLst>
                                            <p:cond delay="0"/>
                                          </p:stCondLst>
                                        </p:cTn>
                                        <p:tgtEl>
                                          <p:spTgt spid="2">
                                            <p:txEl>
                                              <p:pRg st="6" end="6"/>
                                            </p:txEl>
                                          </p:spTgt>
                                        </p:tgtEl>
                                        <p:attrNameLst>
                                          <p:attrName>style.visibility</p:attrName>
                                        </p:attrNameLst>
                                      </p:cBhvr>
                                      <p:to>
                                        <p:strVal val="visible"/>
                                      </p:to>
                                    </p:set>
                                    <p:anim calcmode="lin" valueType="num">
                                      <p:cBhvr additive="base">
                                        <p:cTn id="27"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28"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2">
                                            <p:txEl>
                                              <p:pRg st="8" end="8"/>
                                            </p:txEl>
                                          </p:spTgt>
                                        </p:tgtEl>
                                        <p:attrNameLst>
                                          <p:attrName>style.visibility</p:attrName>
                                        </p:attrNameLst>
                                      </p:cBhvr>
                                      <p:to>
                                        <p:strVal val="visible"/>
                                      </p:to>
                                    </p:set>
                                    <p:anim calcmode="lin" valueType="num">
                                      <p:cBhvr additive="base">
                                        <p:cTn id="33"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8" fill="hold" nodeType="clickEffect">
                                  <p:stCondLst>
                                    <p:cond delay="0"/>
                                  </p:stCondLst>
                                  <p:childTnLst>
                                    <p:set>
                                      <p:cBhvr>
                                        <p:cTn id="38" dur="1" fill="hold">
                                          <p:stCondLst>
                                            <p:cond delay="0"/>
                                          </p:stCondLst>
                                        </p:cTn>
                                        <p:tgtEl>
                                          <p:spTgt spid="2">
                                            <p:txEl>
                                              <p:pRg st="10" end="10"/>
                                            </p:txEl>
                                          </p:spTgt>
                                        </p:tgtEl>
                                        <p:attrNameLst>
                                          <p:attrName>style.visibility</p:attrName>
                                        </p:attrNameLst>
                                      </p:cBhvr>
                                      <p:to>
                                        <p:strVal val="visible"/>
                                      </p:to>
                                    </p:set>
                                    <p:anim calcmode="lin" valueType="num">
                                      <p:cBhvr additive="base">
                                        <p:cTn id="39" dur="500" fill="hold"/>
                                        <p:tgtEl>
                                          <p:spTgt spid="2">
                                            <p:txEl>
                                              <p:pRg st="10" end="10"/>
                                            </p:txEl>
                                          </p:spTgt>
                                        </p:tgtEl>
                                        <p:attrNameLst>
                                          <p:attrName>ppt_x</p:attrName>
                                        </p:attrNameLst>
                                      </p:cBhvr>
                                      <p:tavLst>
                                        <p:tav tm="0">
                                          <p:val>
                                            <p:strVal val="0-#ppt_w/2"/>
                                          </p:val>
                                        </p:tav>
                                        <p:tav tm="100000">
                                          <p:val>
                                            <p:strVal val="#ppt_x"/>
                                          </p:val>
                                        </p:tav>
                                      </p:tavLst>
                                    </p:anim>
                                    <p:anim calcmode="lin" valueType="num">
                                      <p:cBhvr additive="base">
                                        <p:cTn id="40" dur="500" fill="hold"/>
                                        <p:tgtEl>
                                          <p:spTgt spid="2">
                                            <p:txEl>
                                              <p:pRg st="10" end="10"/>
                                            </p:txEl>
                                          </p:spTgt>
                                        </p:tgtEl>
                                        <p:attrNameLst>
                                          <p:attrName>ppt_y</p:attrName>
                                        </p:attrNameLst>
                                      </p:cBhvr>
                                      <p:tavLst>
                                        <p:tav tm="0">
                                          <p:val>
                                            <p:strVal val="#ppt_y"/>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8" fill="hold" nodeType="clickEffect">
                                  <p:stCondLst>
                                    <p:cond delay="0"/>
                                  </p:stCondLst>
                                  <p:childTnLst>
                                    <p:set>
                                      <p:cBhvr>
                                        <p:cTn id="44" dur="1" fill="hold">
                                          <p:stCondLst>
                                            <p:cond delay="0"/>
                                          </p:stCondLst>
                                        </p:cTn>
                                        <p:tgtEl>
                                          <p:spTgt spid="2">
                                            <p:txEl>
                                              <p:pRg st="11" end="11"/>
                                            </p:txEl>
                                          </p:spTgt>
                                        </p:tgtEl>
                                        <p:attrNameLst>
                                          <p:attrName>style.visibility</p:attrName>
                                        </p:attrNameLst>
                                      </p:cBhvr>
                                      <p:to>
                                        <p:strVal val="visible"/>
                                      </p:to>
                                    </p:set>
                                    <p:anim calcmode="lin" valueType="num">
                                      <p:cBhvr additive="base">
                                        <p:cTn id="45" dur="500" fill="hold"/>
                                        <p:tgtEl>
                                          <p:spTgt spid="2">
                                            <p:txEl>
                                              <p:pRg st="11" end="11"/>
                                            </p:txEl>
                                          </p:spTgt>
                                        </p:tgtEl>
                                        <p:attrNameLst>
                                          <p:attrName>ppt_x</p:attrName>
                                        </p:attrNameLst>
                                      </p:cBhvr>
                                      <p:tavLst>
                                        <p:tav tm="0">
                                          <p:val>
                                            <p:strVal val="0-#ppt_w/2"/>
                                          </p:val>
                                        </p:tav>
                                        <p:tav tm="100000">
                                          <p:val>
                                            <p:strVal val="#ppt_x"/>
                                          </p:val>
                                        </p:tav>
                                      </p:tavLst>
                                    </p:anim>
                                    <p:anim calcmode="lin" valueType="num">
                                      <p:cBhvr additive="base">
                                        <p:cTn id="46" dur="500" fill="hold"/>
                                        <p:tgtEl>
                                          <p:spTgt spid="2">
                                            <p:txEl>
                                              <p:pRg st="11" end="11"/>
                                            </p:txEl>
                                          </p:spTgt>
                                        </p:tgtEl>
                                        <p:attrNameLst>
                                          <p:attrName>ppt_y</p:attrName>
                                        </p:attrNameLst>
                                      </p:cBhvr>
                                      <p:tavLst>
                                        <p:tav tm="0">
                                          <p:val>
                                            <p:strVal val="#ppt_y"/>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8" fill="hold" nodeType="clickEffect">
                                  <p:stCondLst>
                                    <p:cond delay="0"/>
                                  </p:stCondLst>
                                  <p:childTnLst>
                                    <p:set>
                                      <p:cBhvr>
                                        <p:cTn id="50" dur="1" fill="hold">
                                          <p:stCondLst>
                                            <p:cond delay="0"/>
                                          </p:stCondLst>
                                        </p:cTn>
                                        <p:tgtEl>
                                          <p:spTgt spid="2">
                                            <p:txEl>
                                              <p:pRg st="12" end="12"/>
                                            </p:txEl>
                                          </p:spTgt>
                                        </p:tgtEl>
                                        <p:attrNameLst>
                                          <p:attrName>style.visibility</p:attrName>
                                        </p:attrNameLst>
                                      </p:cBhvr>
                                      <p:to>
                                        <p:strVal val="visible"/>
                                      </p:to>
                                    </p:set>
                                    <p:anim calcmode="lin" valueType="num">
                                      <p:cBhvr additive="base">
                                        <p:cTn id="51" dur="500" fill="hold"/>
                                        <p:tgtEl>
                                          <p:spTgt spid="2">
                                            <p:txEl>
                                              <p:pRg st="12" end="12"/>
                                            </p:txEl>
                                          </p:spTgt>
                                        </p:tgtEl>
                                        <p:attrNameLst>
                                          <p:attrName>ppt_x</p:attrName>
                                        </p:attrNameLst>
                                      </p:cBhvr>
                                      <p:tavLst>
                                        <p:tav tm="0">
                                          <p:val>
                                            <p:strVal val="0-#ppt_w/2"/>
                                          </p:val>
                                        </p:tav>
                                        <p:tav tm="100000">
                                          <p:val>
                                            <p:strVal val="#ppt_x"/>
                                          </p:val>
                                        </p:tav>
                                      </p:tavLst>
                                    </p:anim>
                                    <p:anim calcmode="lin" valueType="num">
                                      <p:cBhvr additive="base">
                                        <p:cTn id="52" dur="500" fill="hold"/>
                                        <p:tgtEl>
                                          <p:spTgt spid="2">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9" y="476672"/>
            <a:ext cx="7920880" cy="5016758"/>
          </a:xfrm>
          <a:prstGeom prst="rect">
            <a:avLst/>
          </a:prstGeom>
          <a:noFill/>
        </p:spPr>
        <p:txBody>
          <a:bodyPr wrap="square" rtlCol="0">
            <a:spAutoFit/>
          </a:bodyPr>
          <a:lstStyle/>
          <a:p>
            <a:r>
              <a:rPr lang="el-GR" sz="2000" dirty="0">
                <a:solidFill>
                  <a:schemeClr val="accent5">
                    <a:lumMod val="25000"/>
                  </a:schemeClr>
                </a:solidFill>
                <a:latin typeface="Comic Sans MS" pitchFamily="66" charset="0"/>
              </a:rPr>
              <a:t>ΘΡΕΨΗ ΣΤΗ ΠΕΡΙΤΟΝΑΪΚΗ </a:t>
            </a:r>
            <a:r>
              <a:rPr lang="el-GR" sz="2000" dirty="0" smtClean="0">
                <a:solidFill>
                  <a:schemeClr val="accent5">
                    <a:lumMod val="25000"/>
                  </a:schemeClr>
                </a:solidFill>
                <a:latin typeface="Comic Sans MS" pitchFamily="66" charset="0"/>
              </a:rPr>
              <a:t>ΚΑΘΑΡΣΗ</a:t>
            </a:r>
          </a:p>
          <a:p>
            <a:endParaRPr lang="el-GR" sz="20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ΔΙΟΡΘΩΣΗ ΤΟΥ ΔΙΑΤΑΡΑΓΜΕΝΟΥ ΑΝΑΒΟΛΙΣΜΟΥ, ΤΗΣ ΟΞΕΩΣΗΣ ΚΑΙ ΤΗΣ ΓΑΣΤΡΟ-ΠΑΡΕΣΗΣ</a:t>
            </a:r>
          </a:p>
          <a:p>
            <a:endParaRPr lang="el-GR" sz="20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5.3.1 Σε ασθενείς υπό Π.Κ. </a:t>
            </a:r>
            <a:r>
              <a:rPr lang="el-GR" sz="2000" dirty="0">
                <a:solidFill>
                  <a:schemeClr val="accent5">
                    <a:lumMod val="25000"/>
                  </a:schemeClr>
                </a:solidFill>
                <a:latin typeface="Comic Sans MS" pitchFamily="66" charset="0"/>
              </a:rPr>
              <a:t>μ</a:t>
            </a:r>
            <a:r>
              <a:rPr lang="el-GR" sz="2000" dirty="0" smtClean="0">
                <a:solidFill>
                  <a:schemeClr val="accent5">
                    <a:lumMod val="25000"/>
                  </a:schemeClr>
                </a:solidFill>
                <a:latin typeface="Comic Sans MS" pitchFamily="66" charset="0"/>
              </a:rPr>
              <a:t>ε υποθρεψία μπορούν να χορηγούνται αναβολικά στεροειδή (</a:t>
            </a:r>
            <a:r>
              <a:rPr lang="en-US" sz="2000" dirty="0" err="1" smtClean="0">
                <a:solidFill>
                  <a:srgbClr val="FF0000"/>
                </a:solidFill>
                <a:latin typeface="Comic Sans MS" pitchFamily="66" charset="0"/>
              </a:rPr>
              <a:t>nandrolone</a:t>
            </a:r>
            <a:r>
              <a:rPr lang="en-US" sz="2000" dirty="0" smtClean="0">
                <a:solidFill>
                  <a:srgbClr val="FF0000"/>
                </a:solidFill>
                <a:latin typeface="Comic Sans MS" pitchFamily="66" charset="0"/>
              </a:rPr>
              <a:t> </a:t>
            </a:r>
            <a:r>
              <a:rPr lang="en-US" sz="2000" dirty="0" err="1" smtClean="0">
                <a:solidFill>
                  <a:srgbClr val="FF0000"/>
                </a:solidFill>
                <a:latin typeface="Comic Sans MS" pitchFamily="66" charset="0"/>
              </a:rPr>
              <a:t>decanoate</a:t>
            </a:r>
            <a:r>
              <a:rPr lang="en-US" sz="2000" dirty="0" smtClean="0">
                <a:solidFill>
                  <a:schemeClr val="accent5">
                    <a:lumMod val="25000"/>
                  </a:schemeClr>
                </a:solidFill>
                <a:latin typeface="Comic Sans MS" pitchFamily="66" charset="0"/>
              </a:rPr>
              <a:t> 100 mg </a:t>
            </a:r>
            <a:r>
              <a:rPr lang="en-US" sz="2000" dirty="0" err="1" smtClean="0">
                <a:solidFill>
                  <a:schemeClr val="accent5">
                    <a:lumMod val="25000"/>
                  </a:schemeClr>
                </a:solidFill>
                <a:latin typeface="Comic Sans MS" pitchFamily="66" charset="0"/>
              </a:rPr>
              <a:t>i.m</a:t>
            </a:r>
            <a:r>
              <a:rPr lang="en-US" sz="2000" dirty="0" smtClean="0">
                <a:solidFill>
                  <a:schemeClr val="accent5">
                    <a:lumMod val="25000"/>
                  </a:schemeClr>
                </a:solidFill>
                <a:latin typeface="Comic Sans MS" pitchFamily="66" charset="0"/>
              </a:rPr>
              <a:t>. / </a:t>
            </a:r>
            <a:r>
              <a:rPr lang="el-GR" sz="2000" dirty="0" smtClean="0">
                <a:solidFill>
                  <a:schemeClr val="accent5">
                    <a:lumMod val="25000"/>
                  </a:schemeClr>
                </a:solidFill>
                <a:latin typeface="Comic Sans MS" pitchFamily="66" charset="0"/>
              </a:rPr>
              <a:t>1 φορά /εβδομάδα, μέχρι και για 6 μήνες</a:t>
            </a:r>
            <a:r>
              <a:rPr lang="en-US" sz="2000" dirty="0" smtClean="0">
                <a:solidFill>
                  <a:schemeClr val="accent5">
                    <a:lumMod val="25000"/>
                  </a:schemeClr>
                </a:solidFill>
                <a:latin typeface="Comic Sans MS" pitchFamily="66" charset="0"/>
              </a:rPr>
              <a:t>)</a:t>
            </a:r>
            <a:r>
              <a:rPr lang="el-GR" sz="2000" dirty="0" smtClean="0">
                <a:solidFill>
                  <a:schemeClr val="accent5">
                    <a:lumMod val="25000"/>
                  </a:schemeClr>
                </a:solidFill>
                <a:latin typeface="Comic Sans MS" pitchFamily="66" charset="0"/>
              </a:rPr>
              <a:t>. Επίσης, </a:t>
            </a:r>
            <a:r>
              <a:rPr lang="en-US" sz="2000" dirty="0" err="1" smtClean="0">
                <a:solidFill>
                  <a:srgbClr val="FF0000"/>
                </a:solidFill>
                <a:latin typeface="Comic Sans MS" pitchFamily="66" charset="0"/>
              </a:rPr>
              <a:t>Megestrol</a:t>
            </a:r>
            <a:r>
              <a:rPr lang="en-US" sz="2000" dirty="0" smtClean="0">
                <a:solidFill>
                  <a:srgbClr val="FF0000"/>
                </a:solidFill>
                <a:latin typeface="Comic Sans MS" pitchFamily="66" charset="0"/>
              </a:rPr>
              <a:t> Acetate </a:t>
            </a:r>
            <a:r>
              <a:rPr lang="en-US" sz="2000" dirty="0" smtClean="0">
                <a:solidFill>
                  <a:schemeClr val="accent5">
                    <a:lumMod val="25000"/>
                  </a:schemeClr>
                </a:solidFill>
                <a:latin typeface="Comic Sans MS" pitchFamily="66" charset="0"/>
              </a:rPr>
              <a:t>per </a:t>
            </a:r>
            <a:r>
              <a:rPr lang="en-US" sz="2000" dirty="0" err="1" smtClean="0">
                <a:solidFill>
                  <a:schemeClr val="accent5">
                    <a:lumMod val="25000"/>
                  </a:schemeClr>
                </a:solidFill>
                <a:latin typeface="Comic Sans MS" pitchFamily="66" charset="0"/>
              </a:rPr>
              <a:t>os</a:t>
            </a:r>
            <a:r>
              <a:rPr lang="el-GR" sz="2000" dirty="0" smtClean="0">
                <a:solidFill>
                  <a:schemeClr val="accent5">
                    <a:lumMod val="25000"/>
                  </a:schemeClr>
                </a:solidFill>
                <a:latin typeface="Comic Sans MS" pitchFamily="66" charset="0"/>
              </a:rPr>
              <a:t> ως ορεξιογόνο</a:t>
            </a:r>
            <a:endParaRPr lang="en-US" sz="2000" dirty="0" smtClean="0">
              <a:solidFill>
                <a:schemeClr val="accent5">
                  <a:lumMod val="25000"/>
                </a:schemeClr>
              </a:solidFill>
              <a:latin typeface="Comic Sans MS" pitchFamily="66" charset="0"/>
            </a:endParaRPr>
          </a:p>
          <a:p>
            <a:r>
              <a:rPr lang="en-US" sz="2000" dirty="0" smtClean="0">
                <a:solidFill>
                  <a:schemeClr val="accent5">
                    <a:lumMod val="25000"/>
                  </a:schemeClr>
                </a:solidFill>
                <a:latin typeface="Comic Sans MS" pitchFamily="66" charset="0"/>
              </a:rPr>
              <a:t>5.3.2 </a:t>
            </a:r>
            <a:r>
              <a:rPr lang="el-GR" sz="2000" dirty="0" smtClean="0">
                <a:solidFill>
                  <a:schemeClr val="accent5">
                    <a:lumMod val="25000"/>
                  </a:schemeClr>
                </a:solidFill>
                <a:latin typeface="Comic Sans MS" pitchFamily="66" charset="0"/>
              </a:rPr>
              <a:t>Τα </a:t>
            </a:r>
            <a:r>
              <a:rPr lang="el-GR" sz="2000" dirty="0" smtClean="0">
                <a:solidFill>
                  <a:srgbClr val="FF0000"/>
                </a:solidFill>
                <a:latin typeface="Comic Sans MS" pitchFamily="66" charset="0"/>
              </a:rPr>
              <a:t>διττανθρακικά του ορού </a:t>
            </a:r>
            <a:r>
              <a:rPr lang="el-GR" sz="2000" dirty="0" smtClean="0">
                <a:solidFill>
                  <a:schemeClr val="accent5">
                    <a:lumMod val="25000"/>
                  </a:schemeClr>
                </a:solidFill>
                <a:latin typeface="Comic Sans MS" pitchFamily="66" charset="0"/>
              </a:rPr>
              <a:t>πρέπει να διατηρούνται στο ανώτερο φυσιολογικό όριο (27-28 </a:t>
            </a:r>
            <a:r>
              <a:rPr lang="en-US" sz="2000" dirty="0" err="1" smtClean="0">
                <a:solidFill>
                  <a:schemeClr val="accent5">
                    <a:lumMod val="25000"/>
                  </a:schemeClr>
                </a:solidFill>
                <a:latin typeface="Comic Sans MS" pitchFamily="66" charset="0"/>
              </a:rPr>
              <a:t>mmol</a:t>
            </a:r>
            <a:r>
              <a:rPr lang="en-US" sz="2000" dirty="0" smtClean="0">
                <a:solidFill>
                  <a:schemeClr val="accent5">
                    <a:lumMod val="25000"/>
                  </a:schemeClr>
                </a:solidFill>
                <a:latin typeface="Comic Sans MS" pitchFamily="66" charset="0"/>
              </a:rPr>
              <a:t>/L) </a:t>
            </a:r>
            <a:r>
              <a:rPr lang="el-GR" sz="2000" dirty="0" smtClean="0">
                <a:solidFill>
                  <a:schemeClr val="accent5">
                    <a:lumMod val="25000"/>
                  </a:schemeClr>
                </a:solidFill>
                <a:latin typeface="Comic Sans MS" pitchFamily="66" charset="0"/>
              </a:rPr>
              <a:t>με κατάλληλα διαλύματα περιτοναϊκής ή με συμπλήρωμα από το στόμα</a:t>
            </a:r>
          </a:p>
          <a:p>
            <a:r>
              <a:rPr lang="el-GR" sz="2000" dirty="0" smtClean="0">
                <a:solidFill>
                  <a:schemeClr val="accent5">
                    <a:lumMod val="25000"/>
                  </a:schemeClr>
                </a:solidFill>
                <a:latin typeface="Comic Sans MS" pitchFamily="66" charset="0"/>
              </a:rPr>
              <a:t>5.3.3 Σε ασθενείς με συμπτώματα αργής κένωσης του στομάχου, ενδείκνυται η χορήγηση </a:t>
            </a:r>
            <a:r>
              <a:rPr lang="el-GR" sz="2000" dirty="0" smtClean="0">
                <a:solidFill>
                  <a:srgbClr val="FF0000"/>
                </a:solidFill>
                <a:latin typeface="Comic Sans MS" pitchFamily="66" charset="0"/>
              </a:rPr>
              <a:t>φαρμάκων που αυξάνουν την γαστρική κινητικότητα</a:t>
            </a:r>
          </a:p>
          <a:p>
            <a:endParaRPr lang="el-GR" sz="2000"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40261028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2">
                                            <p:txEl>
                                              <p:pRg st="2" end="2"/>
                                            </p:txEl>
                                          </p:spTgt>
                                        </p:tgtEl>
                                        <p:attrNameLst>
                                          <p:attrName>style.visibility</p:attrName>
                                        </p:attrNameLst>
                                      </p:cBhvr>
                                      <p:to>
                                        <p:strVal val="visible"/>
                                      </p:to>
                                    </p:set>
                                    <p:anim calcmode="lin" valueType="num">
                                      <p:cBhvr additive="base">
                                        <p:cTn id="11"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 calcmode="lin" valueType="num">
                                      <p:cBhvr additive="base">
                                        <p:cTn id="17"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2">
                                            <p:txEl>
                                              <p:pRg st="5" end="5"/>
                                            </p:txEl>
                                          </p:spTgt>
                                        </p:tgtEl>
                                        <p:attrNameLst>
                                          <p:attrName>style.visibility</p:attrName>
                                        </p:attrNameLst>
                                      </p:cBhvr>
                                      <p:to>
                                        <p:strVal val="visible"/>
                                      </p:to>
                                    </p:set>
                                    <p:anim calcmode="lin" valueType="num">
                                      <p:cBhvr additive="base">
                                        <p:cTn id="23"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 presetClass="entr" presetSubtype="8" fill="hold" nodeType="clickEffect">
                                  <p:stCondLst>
                                    <p:cond delay="0"/>
                                  </p:stCondLst>
                                  <p:childTnLst>
                                    <p:set>
                                      <p:cBhvr>
                                        <p:cTn id="28" dur="1" fill="hold">
                                          <p:stCondLst>
                                            <p:cond delay="0"/>
                                          </p:stCondLst>
                                        </p:cTn>
                                        <p:tgtEl>
                                          <p:spTgt spid="2">
                                            <p:txEl>
                                              <p:pRg st="6" end="6"/>
                                            </p:txEl>
                                          </p:spTgt>
                                        </p:tgtEl>
                                        <p:attrNameLst>
                                          <p:attrName>style.visibility</p:attrName>
                                        </p:attrNameLst>
                                      </p:cBhvr>
                                      <p:to>
                                        <p:strVal val="visible"/>
                                      </p:to>
                                    </p:set>
                                    <p:anim calcmode="lin" valueType="num">
                                      <p:cBhvr additive="base">
                                        <p:cTn id="29" dur="500" fill="hold"/>
                                        <p:tgtEl>
                                          <p:spTgt spid="2">
                                            <p:txEl>
                                              <p:pRg st="6" end="6"/>
                                            </p:txEl>
                                          </p:spTgt>
                                        </p:tgtEl>
                                        <p:attrNameLst>
                                          <p:attrName>ppt_x</p:attrName>
                                        </p:attrNameLst>
                                      </p:cBhvr>
                                      <p:tavLst>
                                        <p:tav tm="0">
                                          <p:val>
                                            <p:strVal val="0-#ppt_w/2"/>
                                          </p:val>
                                        </p:tav>
                                        <p:tav tm="100000">
                                          <p:val>
                                            <p:strVal val="#ppt_x"/>
                                          </p:val>
                                        </p:tav>
                                      </p:tavLst>
                                    </p:anim>
                                    <p:anim calcmode="lin" valueType="num">
                                      <p:cBhvr additive="base">
                                        <p:cTn id="30" dur="500" fill="hold"/>
                                        <p:tgtEl>
                                          <p:spTgt spid="2">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43609" y="476672"/>
            <a:ext cx="7992888" cy="5940088"/>
          </a:xfrm>
          <a:prstGeom prst="rect">
            <a:avLst/>
          </a:prstGeom>
          <a:noFill/>
        </p:spPr>
        <p:txBody>
          <a:bodyPr wrap="square" rtlCol="0">
            <a:spAutoFit/>
          </a:bodyPr>
          <a:lstStyle/>
          <a:p>
            <a:r>
              <a:rPr lang="el-GR" sz="2000" dirty="0" smtClean="0">
                <a:latin typeface="Comic Sans MS" pitchFamily="66" charset="0"/>
              </a:rPr>
              <a:t>ΧΕΙΡΙΣΜΟΣ Της ΥΠΕΡΓΛΥΚΑΙΜΙΑΣ</a:t>
            </a:r>
          </a:p>
          <a:p>
            <a:endParaRPr lang="el-GR" sz="2000" dirty="0">
              <a:latin typeface="Comic Sans MS" pitchFamily="66" charset="0"/>
            </a:endParaRPr>
          </a:p>
          <a:p>
            <a:r>
              <a:rPr lang="el-GR" sz="2000" dirty="0" smtClean="0">
                <a:latin typeface="Comic Sans MS" pitchFamily="66" charset="0"/>
              </a:rPr>
              <a:t>6.1.1 Σε ασθενείς που χορηγείται </a:t>
            </a:r>
            <a:r>
              <a:rPr lang="en-US" sz="2000" dirty="0" err="1" smtClean="0">
                <a:solidFill>
                  <a:srgbClr val="FF0000"/>
                </a:solidFill>
                <a:latin typeface="Comic Sans MS" pitchFamily="66" charset="0"/>
              </a:rPr>
              <a:t>Icodextrin</a:t>
            </a:r>
            <a:r>
              <a:rPr lang="en-US" sz="2000" dirty="0" smtClean="0">
                <a:solidFill>
                  <a:srgbClr val="FF0000"/>
                </a:solidFill>
                <a:latin typeface="Comic Sans MS" pitchFamily="66" charset="0"/>
              </a:rPr>
              <a:t> </a:t>
            </a:r>
            <a:r>
              <a:rPr lang="el-GR" sz="2000" dirty="0" smtClean="0">
                <a:latin typeface="Comic Sans MS" pitchFamily="66" charset="0"/>
              </a:rPr>
              <a:t>πρέπει να χρησιμοποιούνται </a:t>
            </a:r>
            <a:r>
              <a:rPr lang="el-GR" sz="2000" dirty="0" smtClean="0">
                <a:solidFill>
                  <a:srgbClr val="FF0000"/>
                </a:solidFill>
                <a:latin typeface="Comic Sans MS" pitchFamily="66" charset="0"/>
              </a:rPr>
              <a:t>συσκευές μέτρησης του σακχάρου </a:t>
            </a:r>
            <a:r>
              <a:rPr lang="el-GR" sz="2000" dirty="0" smtClean="0">
                <a:latin typeface="Comic Sans MS" pitchFamily="66" charset="0"/>
              </a:rPr>
              <a:t>που να βασίζονται στη μέθοδο της οχιδάσης της γλυκόζης ή της </a:t>
            </a:r>
            <a:r>
              <a:rPr lang="en-US" sz="2000" dirty="0" smtClean="0">
                <a:latin typeface="Comic Sans MS" pitchFamily="66" charset="0"/>
              </a:rPr>
              <a:t>hexokinase</a:t>
            </a:r>
          </a:p>
          <a:p>
            <a:r>
              <a:rPr lang="en-US" sz="2000" dirty="0" smtClean="0">
                <a:latin typeface="Comic Sans MS" pitchFamily="66" charset="0"/>
              </a:rPr>
              <a:t>6.1.2 </a:t>
            </a:r>
            <a:r>
              <a:rPr lang="el-GR" sz="2000" dirty="0" smtClean="0">
                <a:latin typeface="Comic Sans MS" pitchFamily="66" charset="0"/>
              </a:rPr>
              <a:t>Οι οδηγίες της Καναδικής Εταιρείας για τον Σακχαρώδη Διαβήτη με συστάσεις για </a:t>
            </a:r>
            <a:r>
              <a:rPr lang="en-US" sz="2000" dirty="0" smtClean="0">
                <a:solidFill>
                  <a:srgbClr val="FF0000"/>
                </a:solidFill>
                <a:latin typeface="Comic Sans MS" pitchFamily="66" charset="0"/>
              </a:rPr>
              <a:t>HBA1c &lt; 7% </a:t>
            </a:r>
            <a:r>
              <a:rPr lang="el-GR" sz="2000" dirty="0" smtClean="0">
                <a:latin typeface="Comic Sans MS" pitchFamily="66" charset="0"/>
              </a:rPr>
              <a:t>και </a:t>
            </a:r>
            <a:r>
              <a:rPr lang="el-GR" sz="2000" dirty="0" smtClean="0">
                <a:solidFill>
                  <a:srgbClr val="FF0000"/>
                </a:solidFill>
                <a:latin typeface="Comic Sans MS" pitchFamily="66" charset="0"/>
              </a:rPr>
              <a:t>γλυκόζη ορού 4-7 </a:t>
            </a:r>
            <a:r>
              <a:rPr lang="en-US" sz="2000" dirty="0" err="1" smtClean="0">
                <a:solidFill>
                  <a:srgbClr val="FF0000"/>
                </a:solidFill>
                <a:latin typeface="Comic Sans MS" pitchFamily="66" charset="0"/>
              </a:rPr>
              <a:t>mmol</a:t>
            </a:r>
            <a:r>
              <a:rPr lang="en-US" sz="2000" dirty="0" smtClean="0">
                <a:solidFill>
                  <a:srgbClr val="FF0000"/>
                </a:solidFill>
                <a:latin typeface="Comic Sans MS" pitchFamily="66" charset="0"/>
              </a:rPr>
              <a:t>/L </a:t>
            </a:r>
            <a:r>
              <a:rPr lang="el-GR" sz="2000" dirty="0" smtClean="0">
                <a:latin typeface="Comic Sans MS" pitchFamily="66" charset="0"/>
              </a:rPr>
              <a:t>θα μπορούσαν να εφαρμόζονται </a:t>
            </a:r>
            <a:r>
              <a:rPr lang="el-GR" sz="2000" dirty="0" smtClean="0">
                <a:solidFill>
                  <a:srgbClr val="FF0000"/>
                </a:solidFill>
                <a:latin typeface="Comic Sans MS" pitchFamily="66" charset="0"/>
              </a:rPr>
              <a:t>λαμβάνοντας όμως υπόψη τον κίνδυνο της υπο-γλυκαιμίας</a:t>
            </a:r>
            <a:r>
              <a:rPr lang="el-GR" sz="2000" dirty="0" smtClean="0">
                <a:latin typeface="Comic Sans MS" pitchFamily="66" charset="0"/>
              </a:rPr>
              <a:t>, την ηλικία, την συν-νοσηρότητα κ.λπ.</a:t>
            </a:r>
          </a:p>
          <a:p>
            <a:r>
              <a:rPr lang="el-GR" sz="2000" dirty="0" smtClean="0">
                <a:latin typeface="Comic Sans MS" pitchFamily="66" charset="0"/>
              </a:rPr>
              <a:t>6.1.3 </a:t>
            </a:r>
            <a:r>
              <a:rPr lang="el-GR" sz="2000" dirty="0" smtClean="0">
                <a:solidFill>
                  <a:srgbClr val="FF0000"/>
                </a:solidFill>
                <a:latin typeface="Comic Sans MS" pitchFamily="66" charset="0"/>
              </a:rPr>
              <a:t>Η χρήση μετφορμίνης ανδεκνδείκνυται</a:t>
            </a:r>
          </a:p>
          <a:p>
            <a:r>
              <a:rPr lang="el-GR" sz="2000" dirty="0" smtClean="0">
                <a:latin typeface="Comic Sans MS" pitchFamily="66" charset="0"/>
              </a:rPr>
              <a:t>6.1.4 Ορισμένες Σουλφονιουρίες και </a:t>
            </a:r>
            <a:r>
              <a:rPr lang="en-US" sz="2000" dirty="0" err="1" smtClean="0">
                <a:latin typeface="Comic Sans MS" pitchFamily="66" charset="0"/>
              </a:rPr>
              <a:t>repaglinide</a:t>
            </a:r>
            <a:r>
              <a:rPr lang="en-US" sz="2000" dirty="0" smtClean="0">
                <a:latin typeface="Comic Sans MS" pitchFamily="66" charset="0"/>
              </a:rPr>
              <a:t> </a:t>
            </a:r>
            <a:r>
              <a:rPr lang="el-GR" sz="2000" dirty="0" smtClean="0">
                <a:latin typeface="Comic Sans MS" pitchFamily="66" charset="0"/>
              </a:rPr>
              <a:t>θα μπορούσαν να χρησιμοποιηθούν αφού ληφθεί υπόψη ο κίνδυνος της υπογλυκαιμίας όπως επίσης και οι βραχείας δράσεως </a:t>
            </a:r>
            <a:r>
              <a:rPr lang="en-US" sz="2000" dirty="0" err="1" smtClean="0">
                <a:latin typeface="Comic Sans MS" pitchFamily="66" charset="0"/>
              </a:rPr>
              <a:t>glicazide</a:t>
            </a:r>
            <a:r>
              <a:rPr lang="en-US" sz="2000" dirty="0" smtClean="0">
                <a:latin typeface="Comic Sans MS" pitchFamily="66" charset="0"/>
              </a:rPr>
              <a:t> </a:t>
            </a:r>
            <a:r>
              <a:rPr lang="el-GR" sz="2000" dirty="0" smtClean="0">
                <a:latin typeface="Comic Sans MS" pitchFamily="66" charset="0"/>
              </a:rPr>
              <a:t>και </a:t>
            </a:r>
            <a:r>
              <a:rPr lang="en-US" sz="2000" dirty="0" err="1" smtClean="0">
                <a:latin typeface="Comic Sans MS" pitchFamily="66" charset="0"/>
              </a:rPr>
              <a:t>repaglinide</a:t>
            </a:r>
            <a:endParaRPr lang="en-US" sz="2000" dirty="0" smtClean="0">
              <a:latin typeface="Comic Sans MS" pitchFamily="66" charset="0"/>
            </a:endParaRPr>
          </a:p>
          <a:p>
            <a:endParaRPr lang="en-US" sz="2000" dirty="0">
              <a:latin typeface="Comic Sans MS" pitchFamily="66" charset="0"/>
            </a:endParaRPr>
          </a:p>
          <a:p>
            <a:r>
              <a:rPr lang="el-GR" sz="2000" b="1" dirty="0" smtClean="0">
                <a:latin typeface="Comic Sans MS" pitchFamily="66" charset="0"/>
              </a:rPr>
              <a:t>Σχόλια</a:t>
            </a:r>
          </a:p>
          <a:p>
            <a:pPr marL="285750" indent="-285750">
              <a:buFont typeface="Arial" pitchFamily="34" charset="0"/>
              <a:buChar char="•"/>
            </a:pPr>
            <a:r>
              <a:rPr lang="el-GR" sz="2000" dirty="0" smtClean="0">
                <a:latin typeface="Comic Sans MS" pitchFamily="66" charset="0"/>
              </a:rPr>
              <a:t>Μη-διαβητικοί ασθενείς μπορεί να εμφανίσουν υπεργλυκαιμία μετά την ένταξη τους σε Π.Κ. </a:t>
            </a:r>
            <a:r>
              <a:rPr lang="el-GR" sz="2000" dirty="0">
                <a:latin typeface="Comic Sans MS" pitchFamily="66" charset="0"/>
              </a:rPr>
              <a:t>κ</a:t>
            </a:r>
            <a:r>
              <a:rPr lang="el-GR" sz="2000" dirty="0" smtClean="0">
                <a:latin typeface="Comic Sans MS" pitchFamily="66" charset="0"/>
              </a:rPr>
              <a:t>αι την χρήση διαλυμάτων γλυκόζης όπως επίσης και η ρύθμιση του σακχάρου μπορεί να γίνει δυσκολότερη σε ήδη διαβητικούς ασθενείς  </a:t>
            </a:r>
            <a:endParaRPr lang="el-GR" sz="2000" dirty="0">
              <a:latin typeface="Comic Sans MS" pitchFamily="66" charset="0"/>
            </a:endParaRPr>
          </a:p>
        </p:txBody>
      </p:sp>
    </p:spTree>
    <p:extLst>
      <p:ext uri="{BB962C8B-B14F-4D97-AF65-F5344CB8AC3E}">
        <p14:creationId xmlns:p14="http://schemas.microsoft.com/office/powerpoint/2010/main" xmlns="" val="882181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3" end="3"/>
                                            </p:txEl>
                                          </p:spTgt>
                                        </p:tgtEl>
                                        <p:attrNameLst>
                                          <p:attrName>style.visibility</p:attrName>
                                        </p:attrNameLst>
                                      </p:cBhvr>
                                      <p:to>
                                        <p:strVal val="visible"/>
                                      </p:to>
                                    </p:set>
                                    <p:anim calcmode="lin" valueType="num">
                                      <p:cBhvr additive="base">
                                        <p:cTn id="19"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4" end="4"/>
                                            </p:txEl>
                                          </p:spTgt>
                                        </p:tgtEl>
                                        <p:attrNameLst>
                                          <p:attrName>style.visibility</p:attrName>
                                        </p:attrNameLst>
                                      </p:cBhvr>
                                      <p:to>
                                        <p:strVal val="visible"/>
                                      </p:to>
                                    </p:set>
                                    <p:anim calcmode="lin" valueType="num">
                                      <p:cBhvr additive="base">
                                        <p:cTn id="25" dur="500" fill="hold"/>
                                        <p:tgtEl>
                                          <p:spTgt spid="2">
                                            <p:txEl>
                                              <p:pRg st="4" end="4"/>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2">
                                            <p:txEl>
                                              <p:pRg st="7" end="7"/>
                                            </p:txEl>
                                          </p:spTgt>
                                        </p:tgtEl>
                                        <p:attrNameLst>
                                          <p:attrName>style.visibility</p:attrName>
                                        </p:attrNameLst>
                                      </p:cBhvr>
                                      <p:to>
                                        <p:strVal val="visible"/>
                                      </p:to>
                                    </p:set>
                                    <p:anim calcmode="lin" valueType="num">
                                      <p:cBhvr additive="base">
                                        <p:cTn id="37" dur="500" fill="hold"/>
                                        <p:tgtEl>
                                          <p:spTgt spid="2">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7" end="7"/>
                                            </p:txEl>
                                          </p:spTgt>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2">
                                            <p:txEl>
                                              <p:pRg st="8" end="8"/>
                                            </p:txEl>
                                          </p:spTgt>
                                        </p:tgtEl>
                                        <p:attrNameLst>
                                          <p:attrName>style.visibility</p:attrName>
                                        </p:attrNameLst>
                                      </p:cBhvr>
                                      <p:to>
                                        <p:strVal val="visible"/>
                                      </p:to>
                                    </p:set>
                                    <p:anim calcmode="lin" valueType="num">
                                      <p:cBhvr additive="base">
                                        <p:cTn id="4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71600" y="142761"/>
            <a:ext cx="7776864" cy="2062103"/>
          </a:xfrm>
          <a:prstGeom prst="rect">
            <a:avLst/>
          </a:prstGeom>
          <a:noFill/>
        </p:spPr>
        <p:txBody>
          <a:bodyPr wrap="square" rtlCol="0">
            <a:spAutoFit/>
          </a:bodyPr>
          <a:lstStyle/>
          <a:p>
            <a:pPr algn="ctr"/>
            <a:r>
              <a:rPr lang="el-GR" sz="2800" dirty="0" smtClean="0">
                <a:solidFill>
                  <a:schemeClr val="accent5">
                    <a:lumMod val="25000"/>
                  </a:schemeClr>
                </a:solidFill>
                <a:latin typeface="Comic Sans MS" pitchFamily="66" charset="0"/>
              </a:rPr>
              <a:t>Η σημασία της ρύθμισης του όγκου υγρών στην Π.Κ</a:t>
            </a:r>
            <a:r>
              <a:rPr lang="el-GR" dirty="0" smtClean="0">
                <a:solidFill>
                  <a:schemeClr val="accent5">
                    <a:lumMod val="25000"/>
                  </a:schemeClr>
                </a:solidFill>
                <a:latin typeface="Comic Sans MS" pitchFamily="66" charset="0"/>
              </a:rPr>
              <a:t>.</a:t>
            </a:r>
          </a:p>
          <a:p>
            <a:endParaRPr lang="el-GR" sz="12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Τέσσερις μελέτες βρήκαν </a:t>
            </a:r>
            <a:r>
              <a:rPr lang="el-GR" sz="2000" dirty="0" smtClean="0">
                <a:solidFill>
                  <a:srgbClr val="FF0000"/>
                </a:solidFill>
                <a:latin typeface="Comic Sans MS" pitchFamily="66" charset="0"/>
              </a:rPr>
              <a:t>συσχέτιση μεταξύ της απομάκρυνσης υγρών</a:t>
            </a:r>
            <a:r>
              <a:rPr lang="el-GR" sz="2000" dirty="0" smtClean="0">
                <a:solidFill>
                  <a:schemeClr val="accent5">
                    <a:lumMod val="25000"/>
                  </a:schemeClr>
                </a:solidFill>
                <a:latin typeface="Comic Sans MS" pitchFamily="66" charset="0"/>
              </a:rPr>
              <a:t> (από την νεφρική ή περιτοναϊκή οδό) </a:t>
            </a:r>
            <a:r>
              <a:rPr lang="el-GR" sz="2000" dirty="0" smtClean="0">
                <a:solidFill>
                  <a:srgbClr val="FF0000"/>
                </a:solidFill>
                <a:latin typeface="Comic Sans MS" pitchFamily="66" charset="0"/>
              </a:rPr>
              <a:t>και της θνητότητας </a:t>
            </a:r>
            <a:r>
              <a:rPr lang="el-GR" sz="2000" dirty="0" smtClean="0">
                <a:solidFill>
                  <a:schemeClr val="accent5">
                    <a:lumMod val="25000"/>
                  </a:schemeClr>
                </a:solidFill>
                <a:latin typeface="Comic Sans MS" pitchFamily="66" charset="0"/>
              </a:rPr>
              <a:t>των ασθενών υπό Π.Κ.</a:t>
            </a:r>
            <a:endParaRPr lang="el-GR" sz="2000" dirty="0">
              <a:solidFill>
                <a:schemeClr val="accent5">
                  <a:lumMod val="25000"/>
                </a:schemeClr>
              </a:solidFill>
              <a:latin typeface="Comic Sans MS"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71600" y="2204864"/>
            <a:ext cx="7776863" cy="175887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Rounded Rectangle 2"/>
          <p:cNvSpPr/>
          <p:nvPr/>
        </p:nvSpPr>
        <p:spPr>
          <a:xfrm>
            <a:off x="5364088" y="2780928"/>
            <a:ext cx="3312368" cy="1182812"/>
          </a:xfrm>
          <a:prstGeom prst="roundRect">
            <a:avLst/>
          </a:prstGeom>
          <a:solidFill>
            <a:schemeClr val="tx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4" name="TextBox 3"/>
          <p:cNvSpPr txBox="1"/>
          <p:nvPr/>
        </p:nvSpPr>
        <p:spPr>
          <a:xfrm>
            <a:off x="971600" y="4221088"/>
            <a:ext cx="7766912" cy="707886"/>
          </a:xfrm>
          <a:prstGeom prst="rect">
            <a:avLst/>
          </a:prstGeom>
          <a:noFill/>
        </p:spPr>
        <p:txBody>
          <a:bodyPr wrap="square" rtlCol="0">
            <a:spAutoFit/>
          </a:bodyPr>
          <a:lstStyle/>
          <a:p>
            <a:r>
              <a:rPr lang="el-GR" sz="2000" dirty="0" smtClean="0">
                <a:solidFill>
                  <a:schemeClr val="accent5">
                    <a:lumMod val="25000"/>
                  </a:schemeClr>
                </a:solidFill>
                <a:latin typeface="Comic Sans MS" pitchFamily="66" charset="0"/>
              </a:rPr>
              <a:t>Άλλες τέσσερις μελέτες συσχέτησαν </a:t>
            </a:r>
            <a:r>
              <a:rPr lang="el-GR" sz="2000" dirty="0" smtClean="0">
                <a:solidFill>
                  <a:srgbClr val="FF0000"/>
                </a:solidFill>
                <a:latin typeface="Comic Sans MS" pitchFamily="66" charset="0"/>
              </a:rPr>
              <a:t>απομάκρυνση υγρών και ρύθμιση πίεσης στους ίδιους ασθενείς</a:t>
            </a:r>
            <a:endParaRPr lang="el-GR" sz="2000" dirty="0">
              <a:solidFill>
                <a:srgbClr val="FF0000"/>
              </a:solidFill>
              <a:latin typeface="Comic Sans MS" pitchFamily="66" charset="0"/>
            </a:endParaRPr>
          </a:p>
        </p:txBody>
      </p:sp>
      <p:pic>
        <p:nvPicPr>
          <p:cNvPr id="1027"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971600" y="5229200"/>
            <a:ext cx="7848872" cy="1370459"/>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7" name="Rounded Rectangle 6"/>
          <p:cNvSpPr/>
          <p:nvPr/>
        </p:nvSpPr>
        <p:spPr>
          <a:xfrm>
            <a:off x="5076056" y="5416847"/>
            <a:ext cx="3744416" cy="1182812"/>
          </a:xfrm>
          <a:prstGeom prst="roundRect">
            <a:avLst/>
          </a:prstGeom>
          <a:solidFill>
            <a:schemeClr val="tx2">
              <a:lumMod val="60000"/>
              <a:lumOff val="40000"/>
              <a:alpha val="1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394746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6" presetClass="entr" presetSubtype="21"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Effect transition="in" filter="barn(inVertical)">
                                      <p:cBhvr>
                                        <p:cTn id="19" dur="500"/>
                                        <p:tgtEl>
                                          <p:spTgt spid="3"/>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4">
                                            <p:txEl>
                                              <p:pRg st="0" end="0"/>
                                            </p:txEl>
                                          </p:spTgt>
                                        </p:tgtEl>
                                        <p:attrNameLst>
                                          <p:attrName>style.visibility</p:attrName>
                                        </p:attrNameLst>
                                      </p:cBhvr>
                                      <p:to>
                                        <p:strVal val="visible"/>
                                      </p:to>
                                    </p:set>
                                    <p:anim calcmode="lin" valueType="num">
                                      <p:cBhvr additive="base">
                                        <p:cTn id="24"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4">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 presetClass="entr" presetSubtype="4" fill="hold" nodeType="clickEffect">
                                  <p:stCondLst>
                                    <p:cond delay="0"/>
                                  </p:stCondLst>
                                  <p:childTnLst>
                                    <p:set>
                                      <p:cBhvr>
                                        <p:cTn id="29" dur="1" fill="hold">
                                          <p:stCondLst>
                                            <p:cond delay="0"/>
                                          </p:stCondLst>
                                        </p:cTn>
                                        <p:tgtEl>
                                          <p:spTgt spid="1027"/>
                                        </p:tgtEl>
                                        <p:attrNameLst>
                                          <p:attrName>style.visibility</p:attrName>
                                        </p:attrNameLst>
                                      </p:cBhvr>
                                      <p:to>
                                        <p:strVal val="visible"/>
                                      </p:to>
                                    </p:set>
                                    <p:anim calcmode="lin" valueType="num">
                                      <p:cBhvr additive="base">
                                        <p:cTn id="30" dur="500" fill="hold"/>
                                        <p:tgtEl>
                                          <p:spTgt spid="1027"/>
                                        </p:tgtEl>
                                        <p:attrNameLst>
                                          <p:attrName>ppt_x</p:attrName>
                                        </p:attrNameLst>
                                      </p:cBhvr>
                                      <p:tavLst>
                                        <p:tav tm="0">
                                          <p:val>
                                            <p:strVal val="#ppt_x"/>
                                          </p:val>
                                        </p:tav>
                                        <p:tav tm="100000">
                                          <p:val>
                                            <p:strVal val="#ppt_x"/>
                                          </p:val>
                                        </p:tav>
                                      </p:tavLst>
                                    </p:anim>
                                    <p:anim calcmode="lin" valueType="num">
                                      <p:cBhvr additive="base">
                                        <p:cTn id="31" dur="500" fill="hold"/>
                                        <p:tgtEl>
                                          <p:spTgt spid="1027"/>
                                        </p:tgtEl>
                                        <p:attrNameLst>
                                          <p:attrName>ppt_y</p:attrName>
                                        </p:attrNameLst>
                                      </p:cBhvr>
                                      <p:tavLst>
                                        <p:tav tm="0">
                                          <p:val>
                                            <p:strVal val="1+#ppt_h/2"/>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16" presetClass="entr" presetSubtype="21" fill="hold" grpId="0" nodeType="click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barn(inVertical)">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476672"/>
            <a:ext cx="7776864" cy="4708981"/>
          </a:xfrm>
          <a:prstGeom prst="rect">
            <a:avLst/>
          </a:prstGeom>
          <a:noFill/>
        </p:spPr>
        <p:txBody>
          <a:bodyPr wrap="square" rtlCol="0">
            <a:spAutoFit/>
          </a:bodyPr>
          <a:lstStyle/>
          <a:p>
            <a:r>
              <a:rPr lang="el-GR" sz="2000" dirty="0">
                <a:solidFill>
                  <a:schemeClr val="accent5">
                    <a:lumMod val="25000"/>
                  </a:schemeClr>
                </a:solidFill>
                <a:latin typeface="Comic Sans MS" pitchFamily="66" charset="0"/>
              </a:rPr>
              <a:t>ΧΕΙΡΙΣΜΟΣ Της </a:t>
            </a:r>
            <a:r>
              <a:rPr lang="el-GR" sz="2000" dirty="0" smtClean="0">
                <a:solidFill>
                  <a:schemeClr val="accent5">
                    <a:lumMod val="25000"/>
                  </a:schemeClr>
                </a:solidFill>
                <a:latin typeface="Comic Sans MS" pitchFamily="66" charset="0"/>
              </a:rPr>
              <a:t>ΥΠΕΡΓΛΥΚΑΙΜΙΑΣ</a:t>
            </a:r>
          </a:p>
          <a:p>
            <a:endParaRPr lang="el-GR" sz="20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Σχόλια (συνέχεια)</a:t>
            </a:r>
          </a:p>
          <a:p>
            <a:endParaRPr lang="el-GR" sz="2000" dirty="0">
              <a:solidFill>
                <a:schemeClr val="accent5">
                  <a:lumMod val="25000"/>
                </a:schemeClr>
              </a:solidFill>
              <a:latin typeface="Comic Sans MS" pitchFamily="66" charset="0"/>
            </a:endParaRPr>
          </a:p>
          <a:p>
            <a:pPr marL="285750" indent="-285750">
              <a:buFont typeface="Arial" pitchFamily="34" charset="0"/>
              <a:buChar char="•"/>
            </a:pPr>
            <a:r>
              <a:rPr lang="el-GR" sz="2000" dirty="0" smtClean="0">
                <a:solidFill>
                  <a:schemeClr val="accent5">
                    <a:lumMod val="25000"/>
                  </a:schemeClr>
                </a:solidFill>
                <a:latin typeface="Comic Sans MS" pitchFamily="66" charset="0"/>
              </a:rPr>
              <a:t>Ο πιο αποτελεσματικός χειρισμός του σακχάρου γίνεται με ινσουλίνη</a:t>
            </a:r>
          </a:p>
          <a:p>
            <a:pPr marL="285750" indent="-285750">
              <a:buFont typeface="Arial" pitchFamily="34" charset="0"/>
              <a:buChar char="•"/>
            </a:pPr>
            <a:r>
              <a:rPr lang="el-GR" sz="2000" dirty="0" smtClean="0">
                <a:solidFill>
                  <a:schemeClr val="accent5">
                    <a:lumMod val="25000"/>
                  </a:schemeClr>
                </a:solidFill>
                <a:latin typeface="Comic Sans MS" pitchFamily="66" charset="0"/>
              </a:rPr>
              <a:t>Στα περισσότερα Καναδικά κέντρα περιτοναϊκής, η ινσουλίνη χορηγείται υποδωρίως και όχι ενδοπεριτοναϊκά</a:t>
            </a:r>
          </a:p>
          <a:p>
            <a:pPr marL="285750" indent="-285750">
              <a:buFont typeface="Arial" pitchFamily="34" charset="0"/>
              <a:buChar char="•"/>
            </a:pPr>
            <a:endParaRPr lang="el-GR" sz="20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ΣΤΡΑΤΗΓΙΚΗ ΑΠΟΦΥΓΗΣ ΕΚΘΕΣΗΣ ΣΕ ΥΨΗΛΕΣ ΣΥΓΚΕΝΤΡΩΣΕΙΣ ΓΛΥΚΟΖΗΣ</a:t>
            </a:r>
          </a:p>
          <a:p>
            <a:endParaRPr lang="el-GR" sz="20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6.2.1 Πρέπει να καταβάλεται κάθε προσπάθεια αποφυγής έκθεσης των ασθενών σε υπέρτονα διαλύματα γλυκόζης: </a:t>
            </a:r>
            <a:r>
              <a:rPr lang="el-GR" sz="2000" dirty="0" smtClean="0">
                <a:solidFill>
                  <a:srgbClr val="FF0000"/>
                </a:solidFill>
                <a:latin typeface="Comic Sans MS" pitchFamily="66" charset="0"/>
              </a:rPr>
              <a:t>αύξηση δόσης διουρητικών, περιορισμός λήψης νατρίου τροφής, χρήση</a:t>
            </a:r>
            <a:r>
              <a:rPr lang="en-US" sz="2000" dirty="0" smtClean="0">
                <a:solidFill>
                  <a:srgbClr val="FF0000"/>
                </a:solidFill>
                <a:latin typeface="Comic Sans MS" pitchFamily="66" charset="0"/>
              </a:rPr>
              <a:t> </a:t>
            </a:r>
            <a:r>
              <a:rPr lang="en-US" sz="2000" dirty="0" err="1" smtClean="0">
                <a:solidFill>
                  <a:srgbClr val="FF0000"/>
                </a:solidFill>
                <a:latin typeface="Comic Sans MS" pitchFamily="66" charset="0"/>
              </a:rPr>
              <a:t>icodextrin</a:t>
            </a:r>
            <a:r>
              <a:rPr lang="el-GR" sz="2000" dirty="0" smtClean="0">
                <a:solidFill>
                  <a:srgbClr val="FF0000"/>
                </a:solidFill>
                <a:latin typeface="Comic Sans MS" pitchFamily="66" charset="0"/>
              </a:rPr>
              <a:t> </a:t>
            </a:r>
            <a:endParaRPr lang="el-GR" sz="2000" dirty="0">
              <a:solidFill>
                <a:srgbClr val="FF0000"/>
              </a:solidFill>
              <a:latin typeface="Comic Sans MS" pitchFamily="66" charset="0"/>
            </a:endParaRPr>
          </a:p>
        </p:txBody>
      </p:sp>
    </p:spTree>
    <p:extLst>
      <p:ext uri="{BB962C8B-B14F-4D97-AF65-F5344CB8AC3E}">
        <p14:creationId xmlns:p14="http://schemas.microsoft.com/office/powerpoint/2010/main" xmlns="" val="369402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anim calcmode="lin" valueType="num">
                                      <p:cBhvr additive="base">
                                        <p:cTn id="1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anim calcmode="lin" valueType="num">
                                      <p:cBhvr additive="base">
                                        <p:cTn id="25"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F:\VERMEER\THE MILK MAIDEN.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1509474" y="0"/>
            <a:ext cx="6125051" cy="68580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xmlns="" val="145619175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36615" y="332656"/>
            <a:ext cx="7776864" cy="6247864"/>
          </a:xfrm>
          <a:prstGeom prst="rect">
            <a:avLst/>
          </a:prstGeom>
          <a:noFill/>
        </p:spPr>
        <p:txBody>
          <a:bodyPr wrap="square" rtlCol="0">
            <a:spAutoFit/>
          </a:bodyPr>
          <a:lstStyle/>
          <a:p>
            <a:r>
              <a:rPr lang="el-GR" sz="2000" dirty="0" smtClean="0">
                <a:solidFill>
                  <a:schemeClr val="accent5">
                    <a:lumMod val="25000"/>
                  </a:schemeClr>
                </a:solidFill>
                <a:latin typeface="Comic Sans MS" pitchFamily="66" charset="0"/>
              </a:rPr>
              <a:t>Αν και δεν υπάρχουν κλινικές οδηγίες σχετικά με την ρύθμιση των υγρών και της υπέρτασης στους ασθενείς υπό Π.Κ. Λόγω έλειψης σημαντικών μελετών, υπάρχουν κάποια δεδομένα που μπορούν να στηρίξουν τα παρακάτω</a:t>
            </a:r>
          </a:p>
          <a:p>
            <a:pPr marL="342900" indent="-342900">
              <a:buFont typeface="+mj-lt"/>
              <a:buAutoNum type="arabicPeriod"/>
            </a:pPr>
            <a:r>
              <a:rPr lang="el-GR" sz="2000" dirty="0" smtClean="0">
                <a:solidFill>
                  <a:srgbClr val="FF0000"/>
                </a:solidFill>
                <a:latin typeface="Comic Sans MS" pitchFamily="66" charset="0"/>
              </a:rPr>
              <a:t>Οι </a:t>
            </a:r>
            <a:r>
              <a:rPr lang="en-US" sz="2000" dirty="0" smtClean="0">
                <a:solidFill>
                  <a:srgbClr val="FF0000"/>
                </a:solidFill>
                <a:latin typeface="Comic Sans MS" pitchFamily="66" charset="0"/>
              </a:rPr>
              <a:t>low-transporters </a:t>
            </a:r>
            <a:r>
              <a:rPr lang="el-GR" sz="2000" dirty="0" smtClean="0">
                <a:solidFill>
                  <a:schemeClr val="accent5">
                    <a:lumMod val="25000"/>
                  </a:schemeClr>
                </a:solidFill>
                <a:latin typeface="Comic Sans MS" pitchFamily="66" charset="0"/>
              </a:rPr>
              <a:t>που τείνουν να </a:t>
            </a:r>
            <a:r>
              <a:rPr lang="el-GR" sz="2000" dirty="0" smtClean="0">
                <a:solidFill>
                  <a:srgbClr val="FF0000"/>
                </a:solidFill>
                <a:latin typeface="Comic Sans MS" pitchFamily="66" charset="0"/>
              </a:rPr>
              <a:t>έχουν καλύτερη υπερδιήθηση</a:t>
            </a:r>
            <a:r>
              <a:rPr lang="el-GR" sz="2000" dirty="0" smtClean="0">
                <a:solidFill>
                  <a:schemeClr val="accent5">
                    <a:lumMod val="25000"/>
                  </a:schemeClr>
                </a:solidFill>
                <a:latin typeface="Comic Sans MS" pitchFamily="66" charset="0"/>
              </a:rPr>
              <a:t> με την Π.Κ. παρουσιάζουν </a:t>
            </a:r>
            <a:r>
              <a:rPr lang="el-GR" sz="2000" dirty="0" smtClean="0">
                <a:solidFill>
                  <a:srgbClr val="FF0000"/>
                </a:solidFill>
                <a:latin typeface="Comic Sans MS" pitchFamily="66" charset="0"/>
              </a:rPr>
              <a:t>μικρότερο κίνδυνο θανάτου</a:t>
            </a:r>
            <a:r>
              <a:rPr lang="el-GR" sz="2000" dirty="0" smtClean="0">
                <a:solidFill>
                  <a:schemeClr val="accent5">
                    <a:lumMod val="25000"/>
                  </a:schemeClr>
                </a:solidFill>
                <a:latin typeface="Comic Sans MS" pitchFamily="66" charset="0"/>
              </a:rPr>
              <a:t> απ ότι οι </a:t>
            </a:r>
            <a:r>
              <a:rPr lang="en-US" sz="2000" dirty="0" smtClean="0">
                <a:solidFill>
                  <a:schemeClr val="accent5">
                    <a:lumMod val="25000"/>
                  </a:schemeClr>
                </a:solidFill>
                <a:latin typeface="Comic Sans MS" pitchFamily="66" charset="0"/>
              </a:rPr>
              <a:t>high transporters</a:t>
            </a:r>
          </a:p>
          <a:p>
            <a:pPr marL="342900" indent="-342900">
              <a:buFont typeface="+mj-lt"/>
              <a:buAutoNum type="arabicPeriod"/>
            </a:pPr>
            <a:r>
              <a:rPr lang="el-GR" sz="2000" dirty="0" smtClean="0">
                <a:solidFill>
                  <a:schemeClr val="accent5">
                    <a:lumMod val="25000"/>
                  </a:schemeClr>
                </a:solidFill>
                <a:latin typeface="Comic Sans MS" pitchFamily="66" charset="0"/>
              </a:rPr>
              <a:t>Γενικά, </a:t>
            </a:r>
            <a:r>
              <a:rPr lang="el-GR" sz="2000" dirty="0" smtClean="0">
                <a:solidFill>
                  <a:srgbClr val="FF0000"/>
                </a:solidFill>
                <a:latin typeface="Comic Sans MS" pitchFamily="66" charset="0"/>
              </a:rPr>
              <a:t>οι ασθενείς υπό Π.Κ. </a:t>
            </a:r>
            <a:r>
              <a:rPr lang="el-GR" sz="2000" dirty="0">
                <a:solidFill>
                  <a:srgbClr val="FF0000"/>
                </a:solidFill>
                <a:latin typeface="Comic Sans MS" pitchFamily="66" charset="0"/>
              </a:rPr>
              <a:t>τ</a:t>
            </a:r>
            <a:r>
              <a:rPr lang="el-GR" sz="2000" dirty="0" smtClean="0">
                <a:solidFill>
                  <a:srgbClr val="FF0000"/>
                </a:solidFill>
                <a:latin typeface="Comic Sans MS" pitchFamily="66" charset="0"/>
              </a:rPr>
              <a:t>είνουν να είναι υπερφορτωμένοι με υγρά</a:t>
            </a:r>
          </a:p>
          <a:p>
            <a:pPr marL="342900" indent="-342900">
              <a:buFont typeface="+mj-lt"/>
              <a:buAutoNum type="arabicPeriod"/>
            </a:pPr>
            <a:r>
              <a:rPr lang="el-GR" sz="2000" dirty="0" smtClean="0">
                <a:solidFill>
                  <a:schemeClr val="accent5">
                    <a:lumMod val="25000"/>
                  </a:schemeClr>
                </a:solidFill>
                <a:latin typeface="Comic Sans MS" pitchFamily="66" charset="0"/>
              </a:rPr>
              <a:t>Η </a:t>
            </a:r>
            <a:r>
              <a:rPr lang="el-GR" sz="2000" dirty="0" smtClean="0">
                <a:solidFill>
                  <a:srgbClr val="FF0000"/>
                </a:solidFill>
                <a:latin typeface="Comic Sans MS" pitchFamily="66" charset="0"/>
              </a:rPr>
              <a:t>μεγαλύτερη απομάκρυνση υγρών </a:t>
            </a:r>
            <a:r>
              <a:rPr lang="el-GR" sz="2000" dirty="0" smtClean="0">
                <a:solidFill>
                  <a:schemeClr val="accent5">
                    <a:lumMod val="25000"/>
                  </a:schemeClr>
                </a:solidFill>
                <a:latin typeface="Comic Sans MS" pitchFamily="66" charset="0"/>
              </a:rPr>
              <a:t>(με περιτοναϊκή υπερδιήθηση, δια της νεφρικής οδού ή συνολικά) φαίνεται να σχετίζεται και με </a:t>
            </a:r>
            <a:r>
              <a:rPr lang="el-GR" sz="2000" dirty="0" smtClean="0">
                <a:solidFill>
                  <a:srgbClr val="FF0000"/>
                </a:solidFill>
                <a:latin typeface="Comic Sans MS" pitchFamily="66" charset="0"/>
              </a:rPr>
              <a:t>καλύτερη επιβίωση</a:t>
            </a:r>
          </a:p>
          <a:p>
            <a:endParaRPr lang="el-GR" sz="2000" dirty="0" smtClean="0">
              <a:solidFill>
                <a:schemeClr val="accent5">
                  <a:lumMod val="25000"/>
                </a:schemeClr>
              </a:solidFill>
              <a:latin typeface="Comic Sans MS" pitchFamily="66" charset="0"/>
            </a:endParaRPr>
          </a:p>
          <a:p>
            <a:pPr marL="285750" indent="-285750">
              <a:buFont typeface="Arial" pitchFamily="34" charset="0"/>
              <a:buChar char="•"/>
            </a:pPr>
            <a:r>
              <a:rPr lang="el-GR" sz="2000" dirty="0" smtClean="0">
                <a:solidFill>
                  <a:schemeClr val="accent5">
                    <a:lumMod val="25000"/>
                  </a:schemeClr>
                </a:solidFill>
                <a:latin typeface="Comic Sans MS" pitchFamily="66" charset="0"/>
              </a:rPr>
              <a:t>Είναι σημαντικό να τονιστεί ότι δεν γνωρίζουμε εάν </a:t>
            </a:r>
            <a:r>
              <a:rPr lang="el-GR" sz="2000" dirty="0" smtClean="0">
                <a:solidFill>
                  <a:srgbClr val="FF0000"/>
                </a:solidFill>
                <a:latin typeface="Comic Sans MS" pitchFamily="66" charset="0"/>
              </a:rPr>
              <a:t>η μεγαλύτερη απομάκρυνση υγρών αυτή καθεαυτή ευνοεί το προσδόκιμο ζωής στους ασθενείς</a:t>
            </a:r>
            <a:r>
              <a:rPr lang="el-GR" sz="2000" dirty="0" smtClean="0">
                <a:solidFill>
                  <a:schemeClr val="accent5">
                    <a:lumMod val="25000"/>
                  </a:schemeClr>
                </a:solidFill>
                <a:latin typeface="Comic Sans MS" pitchFamily="66" charset="0"/>
              </a:rPr>
              <a:t> υπό Π.Κ </a:t>
            </a:r>
            <a:r>
              <a:rPr lang="el-GR" sz="2000" dirty="0" smtClean="0">
                <a:solidFill>
                  <a:srgbClr val="FF0000"/>
                </a:solidFill>
                <a:latin typeface="Comic Sans MS" pitchFamily="66" charset="0"/>
              </a:rPr>
              <a:t>ή αν αποτελεί απλώς ενδεικτικό παράγοντα</a:t>
            </a:r>
            <a:r>
              <a:rPr lang="el-GR" sz="2000" dirty="0" smtClean="0">
                <a:solidFill>
                  <a:schemeClr val="accent5">
                    <a:lumMod val="25000"/>
                  </a:schemeClr>
                </a:solidFill>
                <a:latin typeface="Comic Sans MS" pitchFamily="66" charset="0"/>
              </a:rPr>
              <a:t> για κάτι άλλο π.χ. απομάκρυνση </a:t>
            </a:r>
            <a:r>
              <a:rPr lang="en-US" sz="2000" dirty="0" err="1" smtClean="0">
                <a:solidFill>
                  <a:schemeClr val="accent5">
                    <a:lumMod val="25000"/>
                  </a:schemeClr>
                </a:solidFill>
                <a:latin typeface="Comic Sans MS" pitchFamily="66" charset="0"/>
              </a:rPr>
              <a:t>NaCl</a:t>
            </a:r>
            <a:r>
              <a:rPr lang="en-US" sz="2000" dirty="0" smtClean="0">
                <a:solidFill>
                  <a:schemeClr val="accent5">
                    <a:lumMod val="25000"/>
                  </a:schemeClr>
                </a:solidFill>
                <a:latin typeface="Comic Sans MS" pitchFamily="66" charset="0"/>
              </a:rPr>
              <a:t> </a:t>
            </a:r>
            <a:r>
              <a:rPr lang="el-GR" sz="2000" dirty="0" smtClean="0">
                <a:solidFill>
                  <a:schemeClr val="accent5">
                    <a:lumMod val="25000"/>
                  </a:schemeClr>
                </a:solidFill>
                <a:latin typeface="Comic Sans MS" pitchFamily="66" charset="0"/>
              </a:rPr>
              <a:t>, ουσιών μέσου Μ.Β ή απλή συνέπεια του ότι ένας «υγιέστερος» ασθενής που τρώει και πίνει περισσότερο έχει και περισσότερο υπερδιήθημα! </a:t>
            </a:r>
            <a:endParaRPr lang="el-GR" sz="2000"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20074483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
                                            <p:txEl>
                                              <p:pRg st="3" end="3"/>
                                            </p:txEl>
                                          </p:spTgt>
                                        </p:tgtEl>
                                        <p:attrNameLst>
                                          <p:attrName>style.visibility</p:attrName>
                                        </p:attrNameLst>
                                      </p:cBhvr>
                                      <p:to>
                                        <p:strVal val="visible"/>
                                      </p:to>
                                    </p:set>
                                    <p:anim calcmode="lin" valueType="num">
                                      <p:cBhvr additive="base">
                                        <p:cTn id="25" dur="500" fill="hold"/>
                                        <p:tgtEl>
                                          <p:spTgt spid="2">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2">
                                            <p:txEl>
                                              <p:pRg st="5" end="5"/>
                                            </p:txEl>
                                          </p:spTgt>
                                        </p:tgtEl>
                                        <p:attrNameLst>
                                          <p:attrName>style.visibility</p:attrName>
                                        </p:attrNameLst>
                                      </p:cBhvr>
                                      <p:to>
                                        <p:strVal val="visible"/>
                                      </p:to>
                                    </p:set>
                                    <p:anim calcmode="lin" valueType="num">
                                      <p:cBhvr additive="base">
                                        <p:cTn id="31" dur="500" fill="hold"/>
                                        <p:tgtEl>
                                          <p:spTgt spid="2">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095606" y="188640"/>
            <a:ext cx="7704856" cy="1200329"/>
          </a:xfrm>
          <a:prstGeom prst="rect">
            <a:avLst/>
          </a:prstGeom>
          <a:noFill/>
        </p:spPr>
        <p:txBody>
          <a:bodyPr wrap="square" rtlCol="0">
            <a:spAutoFit/>
          </a:bodyPr>
          <a:lstStyle/>
          <a:p>
            <a:r>
              <a:rPr lang="en-US" sz="2400" dirty="0" smtClean="0">
                <a:solidFill>
                  <a:srgbClr val="FF0000"/>
                </a:solidFill>
                <a:latin typeface="Comic Sans MS" pitchFamily="66" charset="0"/>
              </a:rPr>
              <a:t>1. </a:t>
            </a:r>
            <a:r>
              <a:rPr lang="el-GR" sz="2400" dirty="0" smtClean="0">
                <a:solidFill>
                  <a:srgbClr val="FF0000"/>
                </a:solidFill>
                <a:latin typeface="Comic Sans MS" pitchFamily="66" charset="0"/>
              </a:rPr>
              <a:t>Οι </a:t>
            </a:r>
            <a:r>
              <a:rPr lang="en-US" sz="2400" dirty="0">
                <a:solidFill>
                  <a:srgbClr val="FF0000"/>
                </a:solidFill>
                <a:latin typeface="Comic Sans MS" pitchFamily="66" charset="0"/>
              </a:rPr>
              <a:t>low-transporters </a:t>
            </a:r>
            <a:r>
              <a:rPr lang="el-GR" sz="2400" dirty="0" smtClean="0">
                <a:solidFill>
                  <a:srgbClr val="FF0000"/>
                </a:solidFill>
                <a:latin typeface="Comic Sans MS" pitchFamily="66" charset="0"/>
              </a:rPr>
              <a:t>έχουν </a:t>
            </a:r>
            <a:r>
              <a:rPr lang="el-GR" sz="2400" dirty="0">
                <a:solidFill>
                  <a:srgbClr val="FF0000"/>
                </a:solidFill>
                <a:latin typeface="Comic Sans MS" pitchFamily="66" charset="0"/>
              </a:rPr>
              <a:t>καλύτερη υπερδιήθηση</a:t>
            </a:r>
            <a:r>
              <a:rPr lang="el-GR" sz="2400" dirty="0">
                <a:solidFill>
                  <a:schemeClr val="accent5">
                    <a:lumMod val="25000"/>
                  </a:schemeClr>
                </a:solidFill>
                <a:latin typeface="Comic Sans MS" pitchFamily="66" charset="0"/>
              </a:rPr>
              <a:t> </a:t>
            </a:r>
            <a:r>
              <a:rPr lang="el-GR" sz="2400" dirty="0" smtClean="0">
                <a:solidFill>
                  <a:schemeClr val="accent5">
                    <a:lumMod val="25000"/>
                  </a:schemeClr>
                </a:solidFill>
                <a:latin typeface="Comic Sans MS" pitchFamily="66" charset="0"/>
              </a:rPr>
              <a:t>και παρουσιάζουν </a:t>
            </a:r>
            <a:r>
              <a:rPr lang="el-GR" sz="2400" dirty="0">
                <a:solidFill>
                  <a:srgbClr val="FF0000"/>
                </a:solidFill>
                <a:latin typeface="Comic Sans MS" pitchFamily="66" charset="0"/>
              </a:rPr>
              <a:t>μικρότερο κίνδυνο θανάτου</a:t>
            </a:r>
            <a:r>
              <a:rPr lang="el-GR" sz="2400" dirty="0">
                <a:solidFill>
                  <a:schemeClr val="accent5">
                    <a:lumMod val="25000"/>
                  </a:schemeClr>
                </a:solidFill>
                <a:latin typeface="Comic Sans MS" pitchFamily="66" charset="0"/>
              </a:rPr>
              <a:t> απ ότι οι </a:t>
            </a:r>
            <a:r>
              <a:rPr lang="en-US" sz="2400" dirty="0">
                <a:solidFill>
                  <a:schemeClr val="accent5">
                    <a:lumMod val="25000"/>
                  </a:schemeClr>
                </a:solidFill>
                <a:latin typeface="Comic Sans MS" pitchFamily="66" charset="0"/>
              </a:rPr>
              <a:t>high transporters</a:t>
            </a: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002233" y="1367723"/>
            <a:ext cx="5453144" cy="374904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899593" y="5226784"/>
            <a:ext cx="8064896" cy="1631216"/>
          </a:xfrm>
          <a:prstGeom prst="rect">
            <a:avLst/>
          </a:prstGeom>
          <a:noFill/>
        </p:spPr>
        <p:txBody>
          <a:bodyPr wrap="square" rtlCol="0">
            <a:spAutoFit/>
          </a:bodyPr>
          <a:lstStyle/>
          <a:p>
            <a:pPr marL="285750" indent="-285750">
              <a:buFont typeface="Arial" pitchFamily="34" charset="0"/>
              <a:buChar char="•"/>
            </a:pPr>
            <a:r>
              <a:rPr lang="el-GR" sz="2000" dirty="0" smtClean="0">
                <a:solidFill>
                  <a:schemeClr val="accent5">
                    <a:lumMod val="25000"/>
                  </a:schemeClr>
                </a:solidFill>
                <a:latin typeface="Comic Sans MS" pitchFamily="66" charset="0"/>
              </a:rPr>
              <a:t>Κάθε αύξηση</a:t>
            </a:r>
            <a:r>
              <a:rPr lang="en-US" sz="2000" dirty="0" smtClean="0">
                <a:solidFill>
                  <a:schemeClr val="accent5">
                    <a:lumMod val="25000"/>
                  </a:schemeClr>
                </a:solidFill>
                <a:latin typeface="Comic Sans MS" pitchFamily="66" charset="0"/>
              </a:rPr>
              <a:t> D/P </a:t>
            </a:r>
            <a:r>
              <a:rPr lang="el-GR" sz="2000" dirty="0" smtClean="0">
                <a:solidFill>
                  <a:schemeClr val="accent5">
                    <a:lumMod val="25000"/>
                  </a:schemeClr>
                </a:solidFill>
                <a:latin typeface="Comic Sans MS" pitchFamily="66" charset="0"/>
              </a:rPr>
              <a:t>κατά 0.1 αυξάνει τον σχετικό κίνδυνο θανάτου κατά 15%</a:t>
            </a:r>
          </a:p>
          <a:p>
            <a:pPr marL="285750" indent="-285750">
              <a:buFont typeface="Arial" pitchFamily="34" charset="0"/>
              <a:buChar char="•"/>
            </a:pPr>
            <a:r>
              <a:rPr lang="el-GR" sz="2000" dirty="0" smtClean="0">
                <a:solidFill>
                  <a:schemeClr val="accent5">
                    <a:lumMod val="25000"/>
                  </a:schemeClr>
                </a:solidFill>
                <a:latin typeface="Comic Sans MS" pitchFamily="66" charset="0"/>
              </a:rPr>
              <a:t>Συγκριτικά με τους </a:t>
            </a:r>
            <a:r>
              <a:rPr lang="en-US" sz="2000" dirty="0" smtClean="0">
                <a:solidFill>
                  <a:schemeClr val="accent5">
                    <a:lumMod val="25000"/>
                  </a:schemeClr>
                </a:solidFill>
                <a:latin typeface="Comic Sans MS" pitchFamily="66" charset="0"/>
              </a:rPr>
              <a:t>low-transporters </a:t>
            </a:r>
            <a:r>
              <a:rPr lang="el-GR" sz="2000" dirty="0" smtClean="0">
                <a:solidFill>
                  <a:schemeClr val="accent5">
                    <a:lumMod val="25000"/>
                  </a:schemeClr>
                </a:solidFill>
                <a:latin typeface="Comic Sans MS" pitchFamily="66" charset="0"/>
              </a:rPr>
              <a:t>ο κίνδυνος θανάτου είναι 21.9, 45.7 και 77.3% για τους </a:t>
            </a:r>
            <a:r>
              <a:rPr lang="en-US" sz="2000" dirty="0" smtClean="0">
                <a:solidFill>
                  <a:schemeClr val="accent5">
                    <a:lumMod val="25000"/>
                  </a:schemeClr>
                </a:solidFill>
                <a:latin typeface="Comic Sans MS" pitchFamily="66" charset="0"/>
              </a:rPr>
              <a:t>low-average, high-average and high-transporters</a:t>
            </a:r>
            <a:r>
              <a:rPr lang="el-GR" sz="2000" dirty="0" smtClean="0">
                <a:solidFill>
                  <a:schemeClr val="accent5">
                    <a:lumMod val="25000"/>
                  </a:schemeClr>
                </a:solidFill>
                <a:latin typeface="Comic Sans MS" pitchFamily="66" charset="0"/>
              </a:rPr>
              <a:t>  </a:t>
            </a:r>
            <a:endParaRPr lang="el-GR" sz="2000"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171143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483768" y="476672"/>
            <a:ext cx="4517682" cy="338328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2" name="TextBox 1"/>
          <p:cNvSpPr txBox="1"/>
          <p:nvPr/>
        </p:nvSpPr>
        <p:spPr>
          <a:xfrm>
            <a:off x="1187624" y="4509120"/>
            <a:ext cx="7776864" cy="2246769"/>
          </a:xfrm>
          <a:prstGeom prst="rect">
            <a:avLst/>
          </a:prstGeom>
          <a:noFill/>
        </p:spPr>
        <p:txBody>
          <a:bodyPr wrap="square" rtlCol="0">
            <a:spAutoFit/>
          </a:bodyPr>
          <a:lstStyle/>
          <a:p>
            <a:r>
              <a:rPr lang="el-GR" sz="2000" dirty="0" smtClean="0">
                <a:solidFill>
                  <a:schemeClr val="accent5">
                    <a:lumMod val="25000"/>
                  </a:schemeClr>
                </a:solidFill>
                <a:latin typeface="Comic Sans MS" pitchFamily="66" charset="0"/>
              </a:rPr>
              <a:t>Πιθανοί λόγοι της αυξημένης θνητότητας στους </a:t>
            </a:r>
            <a:r>
              <a:rPr lang="en-US" sz="2000" dirty="0" smtClean="0">
                <a:solidFill>
                  <a:schemeClr val="accent5">
                    <a:lumMod val="25000"/>
                  </a:schemeClr>
                </a:solidFill>
                <a:latin typeface="Comic Sans MS" pitchFamily="66" charset="0"/>
              </a:rPr>
              <a:t>high-transporters</a:t>
            </a:r>
          </a:p>
          <a:p>
            <a:pPr marL="285750" indent="-285750">
              <a:buFont typeface="Arial" pitchFamily="34" charset="0"/>
              <a:buChar char="•"/>
            </a:pPr>
            <a:r>
              <a:rPr lang="el-GR" sz="2000" dirty="0" smtClean="0">
                <a:solidFill>
                  <a:srgbClr val="FF0000"/>
                </a:solidFill>
                <a:latin typeface="Comic Sans MS" pitchFamily="66" charset="0"/>
              </a:rPr>
              <a:t>Υπέρταση και υπερτροφία αριστεράς κοιλίας </a:t>
            </a:r>
            <a:r>
              <a:rPr lang="el-GR" sz="2000" dirty="0" smtClean="0">
                <a:solidFill>
                  <a:schemeClr val="accent5">
                    <a:lumMod val="25000"/>
                  </a:schemeClr>
                </a:solidFill>
                <a:latin typeface="Comic Sans MS" pitchFamily="66" charset="0"/>
              </a:rPr>
              <a:t>λόγω χαμηλής παραγωγής υπερδιηθήματος («ταχεία μείωση κλίσης συγκέντρωσης γλυκόζης»)</a:t>
            </a:r>
          </a:p>
          <a:p>
            <a:pPr marL="285750" indent="-285750">
              <a:buFont typeface="Arial" pitchFamily="34" charset="0"/>
              <a:buChar char="•"/>
            </a:pPr>
            <a:r>
              <a:rPr lang="el-GR" sz="2000" dirty="0" smtClean="0">
                <a:solidFill>
                  <a:srgbClr val="FF0000"/>
                </a:solidFill>
                <a:latin typeface="Comic Sans MS" pitchFamily="66" charset="0"/>
              </a:rPr>
              <a:t>Μεγαλύτερη «έκθεση» σε γλυκόζη</a:t>
            </a:r>
            <a:r>
              <a:rPr lang="el-GR" sz="2000" dirty="0" smtClean="0">
                <a:solidFill>
                  <a:schemeClr val="accent5">
                    <a:lumMod val="25000"/>
                  </a:schemeClr>
                </a:solidFill>
                <a:latin typeface="Comic Sans MS" pitchFamily="66" charset="0"/>
              </a:rPr>
              <a:t> στην προσπάθεια αύξησης του υπερδιηθήματος</a:t>
            </a:r>
            <a:endParaRPr lang="el-GR" sz="2000" dirty="0">
              <a:solidFill>
                <a:schemeClr val="accent5">
                  <a:lumMod val="25000"/>
                </a:schemeClr>
              </a:solidFill>
              <a:latin typeface="Comic Sans MS" pitchFamily="66" charset="0"/>
            </a:endParaRPr>
          </a:p>
        </p:txBody>
      </p:sp>
    </p:spTree>
    <p:extLst>
      <p:ext uri="{BB962C8B-B14F-4D97-AF65-F5344CB8AC3E}">
        <p14:creationId xmlns:p14="http://schemas.microsoft.com/office/powerpoint/2010/main" xmlns="" val="18351031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
                                            <p:txEl>
                                              <p:pRg st="1" end="1"/>
                                            </p:txEl>
                                          </p:spTgt>
                                        </p:tgtEl>
                                        <p:attrNameLst>
                                          <p:attrName>style.visibility</p:attrName>
                                        </p:attrNameLst>
                                      </p:cBhvr>
                                      <p:to>
                                        <p:strVal val="visible"/>
                                      </p:to>
                                    </p:set>
                                    <p:anim calcmode="lin" valueType="num">
                                      <p:cBhvr additive="base">
                                        <p:cTn id="13" dur="500" fill="hold"/>
                                        <p:tgtEl>
                                          <p:spTgt spid="2">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
                                            <p:txEl>
                                              <p:pRg st="2" end="2"/>
                                            </p:txEl>
                                          </p:spTgt>
                                        </p:tgtEl>
                                        <p:attrNameLst>
                                          <p:attrName>style.visibility</p:attrName>
                                        </p:attrNameLst>
                                      </p:cBhvr>
                                      <p:to>
                                        <p:strVal val="visible"/>
                                      </p:to>
                                    </p:set>
                                    <p:anim calcmode="lin" valueType="num">
                                      <p:cBhvr additive="base">
                                        <p:cTn id="19" dur="500" fill="hold"/>
                                        <p:tgtEl>
                                          <p:spTgt spid="2">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45570" y="231331"/>
            <a:ext cx="7916509" cy="320040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pic>
        <p:nvPicPr>
          <p:cNvPr id="4099"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2627784" y="3573016"/>
            <a:ext cx="4899560" cy="3140968"/>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cxnSp>
        <p:nvCxnSpPr>
          <p:cNvPr id="3" name="Straight Arrow Connector 2"/>
          <p:cNvCxnSpPr/>
          <p:nvPr/>
        </p:nvCxnSpPr>
        <p:spPr>
          <a:xfrm flipV="1">
            <a:off x="3203848" y="1556792"/>
            <a:ext cx="576064" cy="504056"/>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4" name="Oval 3"/>
          <p:cNvSpPr/>
          <p:nvPr/>
        </p:nvSpPr>
        <p:spPr>
          <a:xfrm>
            <a:off x="3131840" y="231331"/>
            <a:ext cx="1080120" cy="317349"/>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7" name="Oval 6"/>
          <p:cNvSpPr/>
          <p:nvPr/>
        </p:nvSpPr>
        <p:spPr>
          <a:xfrm>
            <a:off x="6987284" y="262459"/>
            <a:ext cx="1080120" cy="317349"/>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8" name="Straight Arrow Connector 7"/>
          <p:cNvCxnSpPr/>
          <p:nvPr/>
        </p:nvCxnSpPr>
        <p:spPr>
          <a:xfrm flipV="1">
            <a:off x="7239312" y="908720"/>
            <a:ext cx="576064" cy="504056"/>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cxnSp>
        <p:nvCxnSpPr>
          <p:cNvPr id="9" name="Straight Arrow Connector 8"/>
          <p:cNvCxnSpPr/>
          <p:nvPr/>
        </p:nvCxnSpPr>
        <p:spPr>
          <a:xfrm flipV="1">
            <a:off x="3595976" y="4891472"/>
            <a:ext cx="576064" cy="504056"/>
          </a:xfrm>
          <a:prstGeom prst="straightConnector1">
            <a:avLst/>
          </a:prstGeom>
          <a:ln w="28575">
            <a:solidFill>
              <a:srgbClr val="FF000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0" name="Oval 9"/>
          <p:cNvSpPr/>
          <p:nvPr/>
        </p:nvSpPr>
        <p:spPr>
          <a:xfrm>
            <a:off x="4903824" y="5949280"/>
            <a:ext cx="1080120" cy="46136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1" name="Straight Arrow Connector 10"/>
          <p:cNvCxnSpPr/>
          <p:nvPr/>
        </p:nvCxnSpPr>
        <p:spPr>
          <a:xfrm flipH="1">
            <a:off x="5343011" y="4391551"/>
            <a:ext cx="172232" cy="504056"/>
          </a:xfrm>
          <a:prstGeom prst="straightConnector1">
            <a:avLst/>
          </a:prstGeom>
          <a:ln w="28575">
            <a:solidFill>
              <a:srgbClr val="00B05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5" name="Oval 14"/>
          <p:cNvSpPr/>
          <p:nvPr/>
        </p:nvSpPr>
        <p:spPr>
          <a:xfrm rot="1902816">
            <a:off x="4494765" y="3922239"/>
            <a:ext cx="964747" cy="647823"/>
          </a:xfrm>
          <a:prstGeom prst="ellipse">
            <a:avLst/>
          </a:prstGeom>
          <a:noFill/>
          <a:ln w="28575">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14" name="Oval 13"/>
          <p:cNvSpPr/>
          <p:nvPr/>
        </p:nvSpPr>
        <p:spPr>
          <a:xfrm rot="1902816">
            <a:off x="5559029" y="4460992"/>
            <a:ext cx="964747" cy="76677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6" name="Straight Arrow Connector 15"/>
          <p:cNvCxnSpPr/>
          <p:nvPr/>
        </p:nvCxnSpPr>
        <p:spPr>
          <a:xfrm flipH="1">
            <a:off x="5342190" y="4844379"/>
            <a:ext cx="172232" cy="504056"/>
          </a:xfrm>
          <a:prstGeom prst="straightConnector1">
            <a:avLst/>
          </a:prstGeom>
          <a:ln w="28575">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sp>
        <p:nvSpPr>
          <p:cNvPr id="17" name="Oval 16"/>
          <p:cNvSpPr/>
          <p:nvPr/>
        </p:nvSpPr>
        <p:spPr>
          <a:xfrm rot="1902816">
            <a:off x="6504910" y="5087798"/>
            <a:ext cx="964747" cy="76677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18" name="Straight Arrow Connector 17"/>
          <p:cNvCxnSpPr/>
          <p:nvPr/>
        </p:nvCxnSpPr>
        <p:spPr>
          <a:xfrm flipH="1" flipV="1">
            <a:off x="5747457" y="5500835"/>
            <a:ext cx="489354" cy="448445"/>
          </a:xfrm>
          <a:prstGeom prst="straightConnector1">
            <a:avLst/>
          </a:prstGeom>
          <a:ln w="28575">
            <a:solidFill>
              <a:srgbClr val="00B0F0"/>
            </a:solidFill>
            <a:prstDash val="dash"/>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7670779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098"/>
                                        </p:tgtEl>
                                        <p:attrNameLst>
                                          <p:attrName>style.visibility</p:attrName>
                                        </p:attrNameLst>
                                      </p:cBhvr>
                                      <p:to>
                                        <p:strVal val="visible"/>
                                      </p:to>
                                    </p:set>
                                    <p:anim calcmode="lin" valueType="num">
                                      <p:cBhvr additive="base">
                                        <p:cTn id="7" dur="500" fill="hold"/>
                                        <p:tgtEl>
                                          <p:spTgt spid="4098"/>
                                        </p:tgtEl>
                                        <p:attrNameLst>
                                          <p:attrName>ppt_x</p:attrName>
                                        </p:attrNameLst>
                                      </p:cBhvr>
                                      <p:tavLst>
                                        <p:tav tm="0">
                                          <p:val>
                                            <p:strVal val="#ppt_x"/>
                                          </p:val>
                                        </p:tav>
                                        <p:tav tm="100000">
                                          <p:val>
                                            <p:strVal val="#ppt_x"/>
                                          </p:val>
                                        </p:tav>
                                      </p:tavLst>
                                    </p:anim>
                                    <p:anim calcmode="lin" valueType="num">
                                      <p:cBhvr additive="base">
                                        <p:cTn id="8" dur="500" fill="hold"/>
                                        <p:tgtEl>
                                          <p:spTgt spid="4098"/>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6" presetClass="entr" presetSubtype="21"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Effect transition="in" filter="barn(inVertical)">
                                      <p:cBhvr>
                                        <p:cTn id="13" dur="500"/>
                                        <p:tgtEl>
                                          <p:spTgt spid="3"/>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barn(inVertical)">
                                      <p:cBhvr>
                                        <p:cTn id="18" dur="500"/>
                                        <p:tgtEl>
                                          <p:spTgt spid="4"/>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barn(inVertical)">
                                      <p:cBhvr>
                                        <p:cTn id="23" dur="500"/>
                                        <p:tgtEl>
                                          <p:spTgt spid="8"/>
                                        </p:tgtEl>
                                      </p:cBhvr>
                                    </p:animEffect>
                                  </p:childTnLst>
                                </p:cTn>
                              </p:par>
                            </p:childTnLst>
                          </p:cTn>
                        </p:par>
                      </p:childTnLst>
                    </p:cTn>
                  </p:par>
                  <p:par>
                    <p:cTn id="24" fill="hold">
                      <p:stCondLst>
                        <p:cond delay="indefinite"/>
                      </p:stCondLst>
                      <p:childTnLst>
                        <p:par>
                          <p:cTn id="25" fill="hold">
                            <p:stCondLst>
                              <p:cond delay="0"/>
                            </p:stCondLst>
                            <p:childTnLst>
                              <p:par>
                                <p:cTn id="26" presetID="16" presetClass="entr" presetSubtype="21"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barn(inVertical)">
                                      <p:cBhvr>
                                        <p:cTn id="28" dur="500"/>
                                        <p:tgtEl>
                                          <p:spTgt spid="7"/>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4099"/>
                                        </p:tgtEl>
                                        <p:attrNameLst>
                                          <p:attrName>style.visibility</p:attrName>
                                        </p:attrNameLst>
                                      </p:cBhvr>
                                      <p:to>
                                        <p:strVal val="visible"/>
                                      </p:to>
                                    </p:set>
                                    <p:anim calcmode="lin" valueType="num">
                                      <p:cBhvr additive="base">
                                        <p:cTn id="33" dur="500" fill="hold"/>
                                        <p:tgtEl>
                                          <p:spTgt spid="4099"/>
                                        </p:tgtEl>
                                        <p:attrNameLst>
                                          <p:attrName>ppt_x</p:attrName>
                                        </p:attrNameLst>
                                      </p:cBhvr>
                                      <p:tavLst>
                                        <p:tav tm="0">
                                          <p:val>
                                            <p:strVal val="#ppt_x"/>
                                          </p:val>
                                        </p:tav>
                                        <p:tav tm="100000">
                                          <p:val>
                                            <p:strVal val="#ppt_x"/>
                                          </p:val>
                                        </p:tav>
                                      </p:tavLst>
                                    </p:anim>
                                    <p:anim calcmode="lin" valueType="num">
                                      <p:cBhvr additive="base">
                                        <p:cTn id="34" dur="500" fill="hold"/>
                                        <p:tgtEl>
                                          <p:spTgt spid="4099"/>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nodeType="clickEffect">
                                  <p:stCondLst>
                                    <p:cond delay="0"/>
                                  </p:stCondLst>
                                  <p:childTnLst>
                                    <p:set>
                                      <p:cBhvr>
                                        <p:cTn id="38" dur="1" fill="hold">
                                          <p:stCondLst>
                                            <p:cond delay="0"/>
                                          </p:stCondLst>
                                        </p:cTn>
                                        <p:tgtEl>
                                          <p:spTgt spid="9"/>
                                        </p:tgtEl>
                                        <p:attrNameLst>
                                          <p:attrName>style.visibility</p:attrName>
                                        </p:attrNameLst>
                                      </p:cBhvr>
                                      <p:to>
                                        <p:strVal val="visible"/>
                                      </p:to>
                                    </p:set>
                                    <p:animEffect transition="in" filter="barn(inVertical)">
                                      <p:cBhvr>
                                        <p:cTn id="39" dur="500"/>
                                        <p:tgtEl>
                                          <p:spTgt spid="9"/>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0"/>
                                        </p:tgtEl>
                                        <p:attrNameLst>
                                          <p:attrName>style.visibility</p:attrName>
                                        </p:attrNameLst>
                                      </p:cBhvr>
                                      <p:to>
                                        <p:strVal val="visible"/>
                                      </p:to>
                                    </p:set>
                                    <p:animEffect transition="in" filter="barn(inVertical)">
                                      <p:cBhvr>
                                        <p:cTn id="44" dur="500"/>
                                        <p:tgtEl>
                                          <p:spTgt spid="10"/>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barn(inVertical)">
                                      <p:cBhvr>
                                        <p:cTn id="49" dur="500"/>
                                        <p:tgtEl>
                                          <p:spTgt spid="15"/>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11"/>
                                        </p:tgtEl>
                                        <p:attrNameLst>
                                          <p:attrName>style.visibility</p:attrName>
                                        </p:attrNameLst>
                                      </p:cBhvr>
                                      <p:to>
                                        <p:strVal val="visible"/>
                                      </p:to>
                                    </p:set>
                                    <p:animEffect transition="in" filter="barn(inVertical)">
                                      <p:cBhvr>
                                        <p:cTn id="54" dur="500"/>
                                        <p:tgtEl>
                                          <p:spTgt spid="11"/>
                                        </p:tgtEl>
                                      </p:cBhvr>
                                    </p:animEffect>
                                  </p:childTnLst>
                                </p:cTn>
                              </p:par>
                            </p:childTnLst>
                          </p:cTn>
                        </p:par>
                      </p:childTnLst>
                    </p:cTn>
                  </p:par>
                  <p:par>
                    <p:cTn id="55" fill="hold">
                      <p:stCondLst>
                        <p:cond delay="indefinite"/>
                      </p:stCondLst>
                      <p:childTnLst>
                        <p:par>
                          <p:cTn id="56" fill="hold">
                            <p:stCondLst>
                              <p:cond delay="0"/>
                            </p:stCondLst>
                            <p:childTnLst>
                              <p:par>
                                <p:cTn id="57" presetID="16" presetClass="entr" presetSubtype="21" fill="hold" grpId="0" nodeType="clickEffect">
                                  <p:stCondLst>
                                    <p:cond delay="0"/>
                                  </p:stCondLst>
                                  <p:childTnLst>
                                    <p:set>
                                      <p:cBhvr>
                                        <p:cTn id="58" dur="1" fill="hold">
                                          <p:stCondLst>
                                            <p:cond delay="0"/>
                                          </p:stCondLst>
                                        </p:cTn>
                                        <p:tgtEl>
                                          <p:spTgt spid="14"/>
                                        </p:tgtEl>
                                        <p:attrNameLst>
                                          <p:attrName>style.visibility</p:attrName>
                                        </p:attrNameLst>
                                      </p:cBhvr>
                                      <p:to>
                                        <p:strVal val="visible"/>
                                      </p:to>
                                    </p:set>
                                    <p:animEffect transition="in" filter="barn(inVertical)">
                                      <p:cBhvr>
                                        <p:cTn id="59" dur="500"/>
                                        <p:tgtEl>
                                          <p:spTgt spid="14"/>
                                        </p:tgtEl>
                                      </p:cBhvr>
                                    </p:animEffect>
                                  </p:childTnLst>
                                </p:cTn>
                              </p:par>
                            </p:childTnLst>
                          </p:cTn>
                        </p:par>
                      </p:childTnLst>
                    </p:cTn>
                  </p:par>
                  <p:par>
                    <p:cTn id="60" fill="hold">
                      <p:stCondLst>
                        <p:cond delay="indefinite"/>
                      </p:stCondLst>
                      <p:childTnLst>
                        <p:par>
                          <p:cTn id="61" fill="hold">
                            <p:stCondLst>
                              <p:cond delay="0"/>
                            </p:stCondLst>
                            <p:childTnLst>
                              <p:par>
                                <p:cTn id="62" presetID="16" presetClass="entr" presetSubtype="21" fill="hold" nodeType="click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barn(inVertical)">
                                      <p:cBhvr>
                                        <p:cTn id="64" dur="500"/>
                                        <p:tgtEl>
                                          <p:spTgt spid="16"/>
                                        </p:tgtEl>
                                      </p:cBhvr>
                                    </p:animEffect>
                                  </p:childTnLst>
                                </p:cTn>
                              </p:par>
                            </p:childTnLst>
                          </p:cTn>
                        </p:par>
                      </p:childTnLst>
                    </p:cTn>
                  </p:par>
                  <p:par>
                    <p:cTn id="65" fill="hold">
                      <p:stCondLst>
                        <p:cond delay="indefinite"/>
                      </p:stCondLst>
                      <p:childTnLst>
                        <p:par>
                          <p:cTn id="66" fill="hold">
                            <p:stCondLst>
                              <p:cond delay="0"/>
                            </p:stCondLst>
                            <p:childTnLst>
                              <p:par>
                                <p:cTn id="67" presetID="16" presetClass="entr" presetSubtype="21" fill="hold" grpId="0" nodeType="clickEffect">
                                  <p:stCondLst>
                                    <p:cond delay="0"/>
                                  </p:stCondLst>
                                  <p:childTnLst>
                                    <p:set>
                                      <p:cBhvr>
                                        <p:cTn id="68" dur="1" fill="hold">
                                          <p:stCondLst>
                                            <p:cond delay="0"/>
                                          </p:stCondLst>
                                        </p:cTn>
                                        <p:tgtEl>
                                          <p:spTgt spid="17"/>
                                        </p:tgtEl>
                                        <p:attrNameLst>
                                          <p:attrName>style.visibility</p:attrName>
                                        </p:attrNameLst>
                                      </p:cBhvr>
                                      <p:to>
                                        <p:strVal val="visible"/>
                                      </p:to>
                                    </p:set>
                                    <p:animEffect transition="in" filter="barn(inVertical)">
                                      <p:cBhvr>
                                        <p:cTn id="69" dur="500"/>
                                        <p:tgtEl>
                                          <p:spTgt spid="17"/>
                                        </p:tgtEl>
                                      </p:cBhvr>
                                    </p:animEffect>
                                  </p:childTnLst>
                                </p:cTn>
                              </p:par>
                            </p:childTnLst>
                          </p:cTn>
                        </p:par>
                      </p:childTnLst>
                    </p:cTn>
                  </p:par>
                  <p:par>
                    <p:cTn id="70" fill="hold">
                      <p:stCondLst>
                        <p:cond delay="indefinite"/>
                      </p:stCondLst>
                      <p:childTnLst>
                        <p:par>
                          <p:cTn id="71" fill="hold">
                            <p:stCondLst>
                              <p:cond delay="0"/>
                            </p:stCondLst>
                            <p:childTnLst>
                              <p:par>
                                <p:cTn id="72" presetID="16" presetClass="entr" presetSubtype="21" fill="hold" nodeType="clickEffect">
                                  <p:stCondLst>
                                    <p:cond delay="0"/>
                                  </p:stCondLst>
                                  <p:childTnLst>
                                    <p:set>
                                      <p:cBhvr>
                                        <p:cTn id="73" dur="1" fill="hold">
                                          <p:stCondLst>
                                            <p:cond delay="0"/>
                                          </p:stCondLst>
                                        </p:cTn>
                                        <p:tgtEl>
                                          <p:spTgt spid="18"/>
                                        </p:tgtEl>
                                        <p:attrNameLst>
                                          <p:attrName>style.visibility</p:attrName>
                                        </p:attrNameLst>
                                      </p:cBhvr>
                                      <p:to>
                                        <p:strVal val="visible"/>
                                      </p:to>
                                    </p:set>
                                    <p:animEffect transition="in" filter="barn(inVertical)">
                                      <p:cBhvr>
                                        <p:cTn id="7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animBg="1"/>
      <p:bldP spid="10" grpId="0" animBg="1"/>
      <p:bldP spid="15" grpId="0" animBg="1"/>
      <p:bldP spid="14" grpId="0" animBg="1"/>
      <p:bldP spid="1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969806" y="116632"/>
            <a:ext cx="8064897" cy="1877437"/>
          </a:xfrm>
          <a:prstGeom prst="rect">
            <a:avLst/>
          </a:prstGeom>
          <a:noFill/>
        </p:spPr>
        <p:txBody>
          <a:bodyPr wrap="square" rtlCol="0">
            <a:spAutoFit/>
          </a:bodyPr>
          <a:lstStyle/>
          <a:p>
            <a:pPr algn="ctr"/>
            <a:r>
              <a:rPr lang="en-US" sz="2400" dirty="0" smtClean="0">
                <a:solidFill>
                  <a:schemeClr val="accent5">
                    <a:lumMod val="25000"/>
                  </a:schemeClr>
                </a:solidFill>
                <a:latin typeface="Comic Sans MS" pitchFamily="66" charset="0"/>
              </a:rPr>
              <a:t>2. </a:t>
            </a:r>
            <a:r>
              <a:rPr lang="el-GR" sz="2400" dirty="0" smtClean="0">
                <a:solidFill>
                  <a:schemeClr val="accent5">
                    <a:lumMod val="25000"/>
                  </a:schemeClr>
                </a:solidFill>
                <a:latin typeface="Comic Sans MS" pitchFamily="66" charset="0"/>
              </a:rPr>
              <a:t>Οι </a:t>
            </a:r>
            <a:r>
              <a:rPr lang="el-GR" sz="2400" dirty="0" smtClean="0">
                <a:solidFill>
                  <a:schemeClr val="accent5">
                    <a:lumMod val="25000"/>
                  </a:schemeClr>
                </a:solidFill>
                <a:latin typeface="Comic Sans MS" pitchFamily="66" charset="0"/>
              </a:rPr>
              <a:t>ασθενείς σε Π.Κ. έχουν θετικό ισοζύγιο υγρών</a:t>
            </a:r>
          </a:p>
          <a:p>
            <a:endParaRPr lang="el-GR" sz="1200" dirty="0">
              <a:solidFill>
                <a:schemeClr val="accent5">
                  <a:lumMod val="25000"/>
                </a:schemeClr>
              </a:solidFill>
              <a:latin typeface="Comic Sans MS" pitchFamily="66" charset="0"/>
            </a:endParaRPr>
          </a:p>
          <a:p>
            <a:r>
              <a:rPr lang="el-GR" sz="2000" dirty="0" smtClean="0">
                <a:solidFill>
                  <a:schemeClr val="accent5">
                    <a:lumMod val="25000"/>
                  </a:schemeClr>
                </a:solidFill>
                <a:latin typeface="Comic Sans MS" pitchFamily="66" charset="0"/>
              </a:rPr>
              <a:t>Αρκετές μελέτες παρατηρήσεως έδειξαν ότι </a:t>
            </a:r>
            <a:r>
              <a:rPr lang="el-GR" sz="2000" dirty="0" smtClean="0">
                <a:solidFill>
                  <a:srgbClr val="FF0000"/>
                </a:solidFill>
                <a:latin typeface="Comic Sans MS" pitchFamily="66" charset="0"/>
              </a:rPr>
              <a:t>τόσο το συνολικό νερό του σώματος όσο και ο εξωκυττάριος όγκος υγρών</a:t>
            </a:r>
            <a:r>
              <a:rPr lang="el-GR" sz="2000" dirty="0" smtClean="0">
                <a:solidFill>
                  <a:schemeClr val="accent5">
                    <a:lumMod val="25000"/>
                  </a:schemeClr>
                </a:solidFill>
                <a:latin typeface="Comic Sans MS" pitchFamily="66" charset="0"/>
              </a:rPr>
              <a:t> σε ασθενείς υπό Π.Κ. </a:t>
            </a:r>
            <a:r>
              <a:rPr lang="el-GR" sz="2000" dirty="0" smtClean="0">
                <a:solidFill>
                  <a:srgbClr val="FF0000"/>
                </a:solidFill>
                <a:latin typeface="Comic Sans MS" pitchFamily="66" charset="0"/>
              </a:rPr>
              <a:t>είναι αυξημένα </a:t>
            </a:r>
            <a:r>
              <a:rPr lang="el-GR" sz="2000" dirty="0" smtClean="0">
                <a:solidFill>
                  <a:schemeClr val="accent5">
                    <a:lumMod val="25000"/>
                  </a:schemeClr>
                </a:solidFill>
                <a:latin typeface="Comic Sans MS" pitchFamily="66" charset="0"/>
              </a:rPr>
              <a:t>συγκριτικά και με ομάδες ελέγχου και με ασθενείς υπό αιμοκάθαρση τόσο προ- όσο και μετά την συνεδρία</a:t>
            </a:r>
            <a:endParaRPr lang="el-GR" sz="2000" dirty="0">
              <a:solidFill>
                <a:schemeClr val="accent5">
                  <a:lumMod val="25000"/>
                </a:schemeClr>
              </a:solidFill>
              <a:latin typeface="Comic Sans MS" pitchFamily="66" charset="0"/>
            </a:endParaRPr>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2843808" y="1994068"/>
            <a:ext cx="4092318" cy="223002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3" name="TextBox 2"/>
          <p:cNvSpPr txBox="1"/>
          <p:nvPr/>
        </p:nvSpPr>
        <p:spPr>
          <a:xfrm>
            <a:off x="827584" y="4303455"/>
            <a:ext cx="8316416" cy="2554545"/>
          </a:xfrm>
          <a:prstGeom prst="rect">
            <a:avLst/>
          </a:prstGeom>
          <a:noFill/>
        </p:spPr>
        <p:txBody>
          <a:bodyPr wrap="square" rtlCol="0">
            <a:spAutoFit/>
          </a:bodyPr>
          <a:lstStyle/>
          <a:p>
            <a:pPr marL="285750" indent="-285750">
              <a:buFont typeface="Arial" pitchFamily="34" charset="0"/>
              <a:buChar char="•"/>
            </a:pPr>
            <a:r>
              <a:rPr lang="el-GR" sz="2000" dirty="0" smtClean="0">
                <a:latin typeface="Comic Sans MS" pitchFamily="66" charset="0"/>
              </a:rPr>
              <a:t>Ο </a:t>
            </a:r>
            <a:r>
              <a:rPr lang="el-GR" sz="2000" dirty="0" smtClean="0">
                <a:solidFill>
                  <a:srgbClr val="FF0000"/>
                </a:solidFill>
                <a:latin typeface="Comic Sans MS" pitchFamily="66" charset="0"/>
              </a:rPr>
              <a:t>λόγος Εξωκυττάριου υγρού/συνολικό σωματικό νερό </a:t>
            </a:r>
            <a:r>
              <a:rPr lang="el-GR" sz="2000" dirty="0" smtClean="0">
                <a:latin typeface="Comic Sans MS" pitchFamily="66" charset="0"/>
              </a:rPr>
              <a:t>σχετίστηκε </a:t>
            </a:r>
            <a:r>
              <a:rPr lang="el-GR" sz="2000" dirty="0" smtClean="0">
                <a:solidFill>
                  <a:srgbClr val="FF0000"/>
                </a:solidFill>
                <a:latin typeface="Comic Sans MS" pitchFamily="66" charset="0"/>
              </a:rPr>
              <a:t>θετικά </a:t>
            </a:r>
            <a:r>
              <a:rPr lang="el-GR" sz="2000" dirty="0" smtClean="0">
                <a:latin typeface="Comic Sans MS" pitchFamily="66" charset="0"/>
              </a:rPr>
              <a:t>με την συστολική </a:t>
            </a:r>
            <a:r>
              <a:rPr lang="el-GR" sz="2000" dirty="0" smtClean="0">
                <a:solidFill>
                  <a:srgbClr val="FF0000"/>
                </a:solidFill>
                <a:latin typeface="Comic Sans MS" pitchFamily="66" charset="0"/>
              </a:rPr>
              <a:t>αρτηριακή πίεση </a:t>
            </a:r>
            <a:r>
              <a:rPr lang="el-GR" sz="2000" dirty="0" smtClean="0">
                <a:latin typeface="Comic Sans MS" pitchFamily="66" charset="0"/>
              </a:rPr>
              <a:t>και </a:t>
            </a:r>
            <a:r>
              <a:rPr lang="el-GR" sz="2000" dirty="0" smtClean="0">
                <a:solidFill>
                  <a:srgbClr val="FF0000"/>
                </a:solidFill>
                <a:latin typeface="Comic Sans MS" pitchFamily="66" charset="0"/>
              </a:rPr>
              <a:t>αρνητικά</a:t>
            </a:r>
            <a:r>
              <a:rPr lang="el-GR" sz="2000" dirty="0" smtClean="0">
                <a:latin typeface="Comic Sans MS" pitchFamily="66" charset="0"/>
              </a:rPr>
              <a:t> με την </a:t>
            </a:r>
            <a:r>
              <a:rPr lang="el-GR" sz="2000" dirty="0" smtClean="0">
                <a:solidFill>
                  <a:srgbClr val="FF0000"/>
                </a:solidFill>
                <a:latin typeface="Comic Sans MS" pitchFamily="66" charset="0"/>
              </a:rPr>
              <a:t>λευκωματίνη ορού</a:t>
            </a:r>
          </a:p>
          <a:p>
            <a:pPr marL="285750" indent="-285750">
              <a:buFont typeface="Arial" pitchFamily="34" charset="0"/>
              <a:buChar char="•"/>
            </a:pPr>
            <a:r>
              <a:rPr lang="el-GR" sz="2000" dirty="0" smtClean="0">
                <a:latin typeface="Comic Sans MS" pitchFamily="66" charset="0"/>
              </a:rPr>
              <a:t>Ασθενείς </a:t>
            </a:r>
            <a:r>
              <a:rPr lang="el-GR" sz="2000" dirty="0">
                <a:latin typeface="Comic Sans MS" pitchFamily="66" charset="0"/>
              </a:rPr>
              <a:t>σ</a:t>
            </a:r>
            <a:r>
              <a:rPr lang="el-GR" sz="2000" dirty="0" smtClean="0">
                <a:latin typeface="Comic Sans MS" pitchFamily="66" charset="0"/>
              </a:rPr>
              <a:t>ε </a:t>
            </a:r>
            <a:r>
              <a:rPr lang="en-US" sz="2000" dirty="0" smtClean="0">
                <a:latin typeface="Comic Sans MS" pitchFamily="66" charset="0"/>
              </a:rPr>
              <a:t>CAPD </a:t>
            </a:r>
            <a:r>
              <a:rPr lang="el-GR" sz="2000" dirty="0" smtClean="0">
                <a:solidFill>
                  <a:srgbClr val="FF0000"/>
                </a:solidFill>
                <a:latin typeface="Comic Sans MS" pitchFamily="66" charset="0"/>
              </a:rPr>
              <a:t>που μεταφέρονται προς Η</a:t>
            </a:r>
            <a:r>
              <a:rPr lang="en-US" sz="2000" dirty="0" smtClean="0">
                <a:solidFill>
                  <a:srgbClr val="FF0000"/>
                </a:solidFill>
                <a:latin typeface="Comic Sans MS" pitchFamily="66" charset="0"/>
              </a:rPr>
              <a:t>D</a:t>
            </a:r>
            <a:r>
              <a:rPr lang="en-US" sz="2000" dirty="0" smtClean="0">
                <a:latin typeface="Comic Sans MS" pitchFamily="66" charset="0"/>
              </a:rPr>
              <a:t> </a:t>
            </a:r>
            <a:r>
              <a:rPr lang="el-GR" sz="2000" dirty="0" smtClean="0">
                <a:latin typeface="Comic Sans MS" pitchFamily="66" charset="0"/>
              </a:rPr>
              <a:t>παρουσιάζουν </a:t>
            </a:r>
            <a:r>
              <a:rPr lang="el-GR" sz="2000" dirty="0" smtClean="0">
                <a:solidFill>
                  <a:srgbClr val="FF0000"/>
                </a:solidFill>
                <a:latin typeface="Comic Sans MS" pitchFamily="66" charset="0"/>
              </a:rPr>
              <a:t>σημαντική πτώση του «ξηρού τους βάρους»</a:t>
            </a:r>
          </a:p>
          <a:p>
            <a:pPr marL="285750" indent="-285750">
              <a:buFont typeface="Arial" pitchFamily="34" charset="0"/>
              <a:buChar char="•"/>
            </a:pPr>
            <a:r>
              <a:rPr lang="el-GR" sz="2000" dirty="0" smtClean="0">
                <a:latin typeface="Comic Sans MS" pitchFamily="66" charset="0"/>
              </a:rPr>
              <a:t>Όλα τα παραπάνω παρά το γεγονός ότι θεωρητικά οι ασθενείς υπό Π.Κ. </a:t>
            </a:r>
            <a:r>
              <a:rPr lang="el-GR" sz="2000" dirty="0">
                <a:latin typeface="Comic Sans MS" pitchFamily="66" charset="0"/>
              </a:rPr>
              <a:t>έ</a:t>
            </a:r>
            <a:r>
              <a:rPr lang="el-GR" sz="2000" dirty="0" smtClean="0">
                <a:latin typeface="Comic Sans MS" pitchFamily="66" charset="0"/>
              </a:rPr>
              <a:t>χουν την δυνατότητα να «ρυθμίζουν» το ξηρό τους βάρος καθημερινά και αρκετοί απ αυτούς έχουν υπολειπόμενη διούρηση </a:t>
            </a:r>
            <a:endParaRPr lang="el-GR" sz="2000" dirty="0">
              <a:latin typeface="Comic Sans MS" pitchFamily="66"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 calcmode="lin" valueType="num">
                                      <p:cBhvr additive="base">
                                        <p:cTn id="7"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026"/>
                                        </p:tgtEl>
                                        <p:attrNameLst>
                                          <p:attrName>style.visibility</p:attrName>
                                        </p:attrNameLst>
                                      </p:cBhvr>
                                      <p:to>
                                        <p:strVal val="visible"/>
                                      </p:to>
                                    </p:set>
                                    <p:anim calcmode="lin" valueType="num">
                                      <p:cBhvr additive="base">
                                        <p:cTn id="13" dur="500" fill="hold"/>
                                        <p:tgtEl>
                                          <p:spTgt spid="1026"/>
                                        </p:tgtEl>
                                        <p:attrNameLst>
                                          <p:attrName>ppt_x</p:attrName>
                                        </p:attrNameLst>
                                      </p:cBhvr>
                                      <p:tavLst>
                                        <p:tav tm="0">
                                          <p:val>
                                            <p:strVal val="#ppt_x"/>
                                          </p:val>
                                        </p:tav>
                                        <p:tav tm="100000">
                                          <p:val>
                                            <p:strVal val="#ppt_x"/>
                                          </p:val>
                                        </p:tav>
                                      </p:tavLst>
                                    </p:anim>
                                    <p:anim calcmode="lin" valueType="num">
                                      <p:cBhvr additive="base">
                                        <p:cTn id="14" dur="500" fill="hold"/>
                                        <p:tgtEl>
                                          <p:spTgt spid="102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3">
                                            <p:txEl>
                                              <p:pRg st="0" end="0"/>
                                            </p:txEl>
                                          </p:spTgt>
                                        </p:tgtEl>
                                        <p:attrNameLst>
                                          <p:attrName>style.visibility</p:attrName>
                                        </p:attrNameLst>
                                      </p:cBhvr>
                                      <p:to>
                                        <p:strVal val="visible"/>
                                      </p:to>
                                    </p:set>
                                    <p:anim calcmode="lin" valueType="num">
                                      <p:cBhvr additive="base">
                                        <p:cTn id="19"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3">
                                            <p:txEl>
                                              <p:pRg st="1" end="1"/>
                                            </p:txEl>
                                          </p:spTgt>
                                        </p:tgtEl>
                                        <p:attrNameLst>
                                          <p:attrName>style.visibility</p:attrName>
                                        </p:attrNameLst>
                                      </p:cBhvr>
                                      <p:to>
                                        <p:strVal val="visible"/>
                                      </p:to>
                                    </p:set>
                                    <p:anim calcmode="lin" valueType="num">
                                      <p:cBhvr additive="base">
                                        <p:cTn id="25" dur="500" fill="hold"/>
                                        <p:tgtEl>
                                          <p:spTgt spid="3">
                                            <p:txEl>
                                              <p:pRg st="1" end="1"/>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3">
                                            <p:txEl>
                                              <p:pRg st="2" end="2"/>
                                            </p:txEl>
                                          </p:spTgt>
                                        </p:tgtEl>
                                        <p:attrNameLst>
                                          <p:attrName>style.visibility</p:attrName>
                                        </p:attrNameLst>
                                      </p:cBhvr>
                                      <p:to>
                                        <p:strVal val="visible"/>
                                      </p:to>
                                    </p:set>
                                    <p:anim calcmode="lin" valueType="num">
                                      <p:cBhvr additive="base">
                                        <p:cTn id="31"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Default Design">
  <a:themeElements>
    <a:clrScheme name="Default Design 13">
      <a:dk1>
        <a:srgbClr val="000000"/>
      </a:dk1>
      <a:lt1>
        <a:srgbClr val="E1F3BC"/>
      </a:lt1>
      <a:dk2>
        <a:srgbClr val="078F48"/>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fontScheme name="Default Design">
      <a:majorFont>
        <a:latin typeface="Trebuchet MS"/>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Default Design 13">
        <a:dk1>
          <a:srgbClr val="000000"/>
        </a:dk1>
        <a:lt1>
          <a:srgbClr val="E1F3BC"/>
        </a:lt1>
        <a:dk2>
          <a:srgbClr val="078F48"/>
        </a:dk2>
        <a:lt2>
          <a:srgbClr val="969696"/>
        </a:lt2>
        <a:accent1>
          <a:srgbClr val="7BD163"/>
        </a:accent1>
        <a:accent2>
          <a:srgbClr val="8EC4F9"/>
        </a:accent2>
        <a:accent3>
          <a:srgbClr val="EEF8DA"/>
        </a:accent3>
        <a:accent4>
          <a:srgbClr val="000000"/>
        </a:accent4>
        <a:accent5>
          <a:srgbClr val="BFE5B7"/>
        </a:accent5>
        <a:accent6>
          <a:srgbClr val="80B1E2"/>
        </a:accent6>
        <a:hlink>
          <a:srgbClr val="779AB6"/>
        </a:hlink>
        <a:folHlink>
          <a:srgbClr val="107D4B"/>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Πρότυπο σχεδίασης λιμνούλας(3)</Template>
  <TotalTime>4476</TotalTime>
  <Words>4065</Words>
  <Application>Microsoft Office PowerPoint</Application>
  <PresentationFormat>Προβολή στην οθόνη (4:3)</PresentationFormat>
  <Paragraphs>286</Paragraphs>
  <Slides>41</Slides>
  <Notes>0</Notes>
  <HiddenSlides>0</HiddenSlides>
  <MMClips>0</MMClips>
  <ScaleCrop>false</ScaleCrop>
  <HeadingPairs>
    <vt:vector size="4" baseType="variant">
      <vt:variant>
        <vt:lpstr>Θέμα</vt:lpstr>
      </vt:variant>
      <vt:variant>
        <vt:i4>1</vt:i4>
      </vt:variant>
      <vt:variant>
        <vt:lpstr>Τίτλοι διαφανειών</vt:lpstr>
      </vt:variant>
      <vt:variant>
        <vt:i4>41</vt:i4>
      </vt:variant>
    </vt:vector>
  </HeadingPairs>
  <TitlesOfParts>
    <vt:vector size="42" baseType="lpstr">
      <vt:lpstr>Default Design</vt:lpstr>
      <vt:lpstr>Ισορροπία υγρών  και Συστάσεις CSN για την επάρκεια  της κάθαρσης στην Περιτοναϊκή </vt:lpstr>
      <vt:lpstr>Διαφάνεια 2</vt:lpstr>
      <vt:lpstr>Διαφάνεια 3</vt:lpstr>
      <vt:lpstr>Διαφάνεια 4</vt:lpstr>
      <vt:lpstr>Διαφάνεια 5</vt:lpstr>
      <vt:lpstr>Διαφάνεια 6</vt:lpstr>
      <vt:lpstr>Διαφάνεια 7</vt:lpstr>
      <vt:lpstr>Διαφάνεια 8</vt:lpstr>
      <vt:lpstr>Διαφάνεια 9</vt:lpstr>
      <vt:lpstr>Διαφάνεια 10</vt:lpstr>
      <vt:lpstr>Διαφάνεια 11</vt:lpstr>
      <vt:lpstr>Διαφάνεια 12</vt:lpstr>
      <vt:lpstr>Διαφάνεια 13</vt:lpstr>
      <vt:lpstr>Διαφάνεια 14</vt:lpstr>
      <vt:lpstr>Διαφάνεια 15</vt:lpstr>
      <vt:lpstr>Διαφάνεια 16</vt:lpstr>
      <vt:lpstr>Διαφάνεια 17</vt:lpstr>
      <vt:lpstr>Διαφάνεια 18</vt:lpstr>
      <vt:lpstr>Διαφάνεια 19</vt:lpstr>
      <vt:lpstr>Διαφάνεια 20</vt:lpstr>
      <vt:lpstr>Διαφάνεια 21</vt:lpstr>
      <vt:lpstr>Διαφάνεια 22</vt:lpstr>
      <vt:lpstr>Διαφάνεια 23</vt:lpstr>
      <vt:lpstr>Διαφάνεια 24</vt:lpstr>
      <vt:lpstr>Διαφάνεια 25</vt:lpstr>
      <vt:lpstr>Διαφάνεια 26</vt:lpstr>
      <vt:lpstr>Διαφάνεια 27</vt:lpstr>
      <vt:lpstr>Διαφάνεια 28</vt:lpstr>
      <vt:lpstr>Διαφάνεια 29</vt:lpstr>
      <vt:lpstr>Διαφάνεια 30</vt:lpstr>
      <vt:lpstr>Διαφάνεια 31</vt:lpstr>
      <vt:lpstr>Διαφάνεια 32</vt:lpstr>
      <vt:lpstr>Διαφάνεια 33</vt:lpstr>
      <vt:lpstr>Διαφάνεια 34</vt:lpstr>
      <vt:lpstr>Διαφάνεια 35</vt:lpstr>
      <vt:lpstr>Διαφάνεια 36</vt:lpstr>
      <vt:lpstr>Διαφάνεια 37</vt:lpstr>
      <vt:lpstr>Διαφάνεια 38</vt:lpstr>
      <vt:lpstr>Διαφάνεια 39</vt:lpstr>
      <vt:lpstr>Διαφάνεια 40</vt:lpstr>
      <vt:lpstr>Διαφάνεια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Ισορροπία υγρών  και Συστάσεις (2011) της Καναδικής Νεφρολογικής Εταιρείας για την επάρκεια  της κάθαρσης στην Περιτοναϊκή </dc:title>
  <dc:creator>G.Tsirpanlis</dc:creator>
  <cp:lastModifiedBy>G.Tsirpanlis</cp:lastModifiedBy>
  <cp:revision>194</cp:revision>
  <dcterms:created xsi:type="dcterms:W3CDTF">2011-05-02T18:55:40Z</dcterms:created>
  <dcterms:modified xsi:type="dcterms:W3CDTF">2011-05-23T20:58:29Z</dcterms:modified>
</cp:coreProperties>
</file>