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D454A8-1E1A-4884-9204-2E757A6838C8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0207D7-0CAC-40E3-98EE-A23C6403F051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Αρχές Περιτοναϊκής Κάθαρσης (</a:t>
            </a:r>
            <a:r>
              <a:rPr lang="en-US" dirty="0" smtClean="0">
                <a:latin typeface="Comic Sans MS" pitchFamily="66" charset="0"/>
              </a:rPr>
              <a:t>b)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910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marR="0">
              <a:lnSpc>
                <a:spcPct val="90000"/>
              </a:lnSpc>
            </a:pPr>
            <a:r>
              <a:rPr lang="el-GR" sz="2800" dirty="0">
                <a:latin typeface="Comic Sans MS" pitchFamily="66" charset="0"/>
              </a:rPr>
              <a:t>Γ. Τσιρπανλής</a:t>
            </a:r>
          </a:p>
          <a:p>
            <a:pPr marR="0">
              <a:lnSpc>
                <a:spcPct val="90000"/>
              </a:lnSpc>
            </a:pPr>
            <a:r>
              <a:rPr lang="el-GR" sz="2800" dirty="0">
                <a:latin typeface="Comic Sans MS" pitchFamily="66" charset="0"/>
              </a:rPr>
              <a:t>Μονάδα Χρόνιας Περιτοναϊκής Κάθαρσης</a:t>
            </a:r>
          </a:p>
          <a:p>
            <a:pPr marR="0">
              <a:lnSpc>
                <a:spcPct val="90000"/>
              </a:lnSpc>
            </a:pPr>
            <a:r>
              <a:rPr lang="el-GR" sz="2800" dirty="0">
                <a:latin typeface="Comic Sans MS" pitchFamily="66" charset="0"/>
              </a:rPr>
              <a:t>Νεφρολογικό Τμήμα</a:t>
            </a:r>
          </a:p>
          <a:p>
            <a:pPr marR="0">
              <a:lnSpc>
                <a:spcPct val="90000"/>
              </a:lnSpc>
            </a:pPr>
            <a:r>
              <a:rPr lang="el-GR" sz="2800" dirty="0">
                <a:latin typeface="Comic Sans MS" pitchFamily="66" charset="0"/>
              </a:rPr>
              <a:t>ΓΝΑ «Γ. Γεννηματάς», Αθήνα</a:t>
            </a:r>
            <a:endParaRPr lang="en-US" sz="2800" dirty="0">
              <a:latin typeface="Comic Sans MS" pitchFamily="66" charset="0"/>
            </a:endParaRPr>
          </a:p>
          <a:p>
            <a:pPr marR="0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2011</a:t>
            </a:r>
            <a:endParaRPr lang="el-GR" sz="2800" dirty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755650" y="3933825"/>
            <a:ext cx="7854950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59088" y="2667000"/>
            <a:ext cx="2971800" cy="158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6200000" flipH="1">
            <a:off x="3163888" y="1981200"/>
            <a:ext cx="762000" cy="6096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3849688" y="23622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54488" y="1905000"/>
            <a:ext cx="4000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σ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3621088" y="3505200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</a:rPr>
              <a:t>S</a:t>
            </a:r>
          </a:p>
        </p:txBody>
      </p:sp>
      <p:cxnSp>
        <p:nvCxnSpPr>
          <p:cNvPr id="7" name="Straight Arrow Connector 6"/>
          <p:cNvCxnSpPr>
            <a:endCxn id="33798" idx="0"/>
          </p:cNvCxnSpPr>
          <p:nvPr/>
        </p:nvCxnSpPr>
        <p:spPr>
          <a:xfrm rot="5400000">
            <a:off x="3411538" y="3065462"/>
            <a:ext cx="838200" cy="41275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4572000"/>
            <a:ext cx="307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04800"/>
            <a:ext cx="7696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Συντελεστής ανάκλασης </a:t>
            </a: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του ωσμωτικά δραστικού παράγοντα 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reflection coefficient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σ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=1 - S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Όσο μεγαλύτερος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τόσο πιο δραστικός ο ωσμωτικός παράγοντας</a:t>
            </a:r>
            <a:endParaRPr lang="el-GR" sz="20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71800" y="5486400"/>
            <a:ext cx="2971800" cy="158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162300" y="4686300"/>
            <a:ext cx="914400" cy="6858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62400" y="4648200"/>
            <a:ext cx="1066800" cy="8382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4114800"/>
            <a:ext cx="4016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σ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806" name="TextBox 13"/>
          <p:cNvSpPr txBox="1">
            <a:spLocks noChangeArrowheads="1"/>
          </p:cNvSpPr>
          <p:nvPr/>
        </p:nvSpPr>
        <p:spPr bwMode="auto">
          <a:xfrm>
            <a:off x="3733800" y="5791200"/>
            <a:ext cx="379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2057400"/>
            <a:ext cx="479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810794" y="5714206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TextBox 16"/>
          <p:cNvSpPr txBox="1">
            <a:spLocks noChangeArrowheads="1"/>
          </p:cNvSpPr>
          <p:nvPr/>
        </p:nvSpPr>
        <p:spPr bwMode="auto">
          <a:xfrm>
            <a:off x="5486400" y="21336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0.03</a:t>
            </a:r>
            <a:endParaRPr lang="el-GR" sz="20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810" name="TextBox 17"/>
          <p:cNvSpPr txBox="1">
            <a:spLocks noChangeArrowheads="1"/>
          </p:cNvSpPr>
          <p:nvPr/>
        </p:nvSpPr>
        <p:spPr bwMode="auto">
          <a:xfrm>
            <a:off x="5715000" y="4724400"/>
            <a:ext cx="32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40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el-GR" sz="240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vancedrenaleducation.com/Portals/0/JPEG/Osm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875"/>
            <a:ext cx="8534400" cy="650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4648200" y="2781300"/>
            <a:ext cx="571500" cy="863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4067175" y="981075"/>
            <a:ext cx="3960813" cy="1800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7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vancedrenaleducation.com/Portals/0/JPEG/Colloid%20osm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01638"/>
            <a:ext cx="7078663" cy="59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228600"/>
            <a:ext cx="8610600" cy="13350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600" dirty="0" smtClean="0">
                <a:solidFill>
                  <a:srgbClr val="002060"/>
                </a:solidFill>
                <a:latin typeface="Comic Sans MS" pitchFamily="66" charset="0"/>
              </a:rPr>
              <a:t>Κολλοειδής Οσμωση με πολυμερές Γλυκόζης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icodextrin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l-G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188913"/>
            <a:ext cx="87852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800" b="1" i="1">
                <a:solidFill>
                  <a:srgbClr val="002060"/>
                </a:solidFill>
                <a:latin typeface="Comic Sans MS" pitchFamily="66" charset="0"/>
              </a:rPr>
              <a:t>Η υπερδιήθηση στη Π.Κ. εξαρτάται από</a:t>
            </a:r>
            <a:r>
              <a:rPr lang="en-US" sz="2800" b="1" i="1">
                <a:solidFill>
                  <a:srgbClr val="002060"/>
                </a:solidFill>
                <a:latin typeface="Comic Sans MS" pitchFamily="66" charset="0"/>
              </a:rPr>
              <a:t> (iii)</a:t>
            </a:r>
          </a:p>
          <a:p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5. </a:t>
            </a:r>
            <a:r>
              <a:rPr lang="el-GR" sz="2800" b="1" i="1">
                <a:solidFill>
                  <a:srgbClr val="FF0000"/>
                </a:solidFill>
                <a:latin typeface="Comic Sans MS" pitchFamily="66" charset="0"/>
              </a:rPr>
              <a:t>Κλίση υδροστατικής πίεσης </a:t>
            </a:r>
            <a:endParaRPr lang="en-US" sz="2800" b="1" i="1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sz="1600" b="1" i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Υψηλότερη στα τριχοειδή</a:t>
            </a: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(20 </a:t>
            </a: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mmHg)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, χαμηλότερη ενδοπεριτοναϊκά (7 </a:t>
            </a: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mmHg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): </a:t>
            </a:r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ευνοεί την υπερδιήθηση </a:t>
            </a:r>
            <a:endParaRPr lang="en-US" sz="2400" b="1" i="1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sz="1200" b="1" i="1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Η διαφορά </a:t>
            </a:r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αυξάνεται 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↑ 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υπερδιήθηση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σε υπερυδατωμένο ασθενή (↑ ενδο-τριχοειδικής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Η διαφορά </a:t>
            </a:r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μειώνεται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↓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υπερδιήθηση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σε αφυδατωμένο ασθενή (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↓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ενδο-τριχοειδικής) </a:t>
            </a:r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όταν χρησιμοποιούνται μεγάλοι όγκοι διαλυμάτων (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↑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ενδο-περιτοναϊκής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όταν ο ασθενής είναι σε καθιστή ή όρθια θέση (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↑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ενδο-περιτοναϊκής) </a:t>
            </a:r>
          </a:p>
          <a:p>
            <a:pPr lvl="1">
              <a:buFont typeface="Arial" charset="0"/>
              <a:buChar char="•"/>
            </a:pPr>
            <a:endParaRPr lang="el-GR" sz="2400" b="1" i="1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sz="2400" b="1" i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6867" name="2 - Ορθογώνιο"/>
          <p:cNvSpPr>
            <a:spLocks noChangeArrowheads="1"/>
          </p:cNvSpPr>
          <p:nvPr/>
        </p:nvSpPr>
        <p:spPr bwMode="auto">
          <a:xfrm>
            <a:off x="3394075" y="32448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539750" y="404813"/>
            <a:ext cx="770413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800" b="1" i="1">
                <a:solidFill>
                  <a:srgbClr val="002060"/>
                </a:solidFill>
                <a:latin typeface="Comic Sans MS" pitchFamily="66" charset="0"/>
              </a:rPr>
              <a:t>Η υπερδιήθηση στη Π.Κ. εξαρτάται από</a:t>
            </a:r>
            <a:r>
              <a:rPr lang="en-US" sz="2800" b="1" i="1">
                <a:solidFill>
                  <a:srgbClr val="002060"/>
                </a:solidFill>
                <a:latin typeface="Comic Sans MS" pitchFamily="66" charset="0"/>
              </a:rPr>
              <a:t> (iv)</a:t>
            </a:r>
          </a:p>
          <a:p>
            <a:endParaRPr lang="el-GR" sz="2800" b="1" i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el-GR" sz="2800" b="1" i="1">
                <a:solidFill>
                  <a:srgbClr val="FF0000"/>
                </a:solidFill>
                <a:latin typeface="Comic Sans MS" pitchFamily="66" charset="0"/>
              </a:rPr>
              <a:t>Κλίση κολλοειδωσμωτικής (</a:t>
            </a:r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oncotic) </a:t>
            </a:r>
            <a:r>
              <a:rPr lang="el-GR" sz="2800" b="1" i="1">
                <a:solidFill>
                  <a:srgbClr val="FF0000"/>
                </a:solidFill>
                <a:latin typeface="Comic Sans MS" pitchFamily="66" charset="0"/>
              </a:rPr>
              <a:t>πίεσης</a:t>
            </a:r>
            <a:endParaRPr lang="en-US" sz="2800" b="1" i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400" b="1" i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H </a:t>
            </a:r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κολλοειδοσμωτική πίεση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 (λευκωματίνη ορού) συγκρατεί νερό ενδαγγειακά και </a:t>
            </a:r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δυσκολεύει την υπερδιήθηση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Σε υπολευκωματιναιμικούς αθενείς, η υπερδιήθηση τείνει να είναι υψηλότερη</a:t>
            </a:r>
            <a:endParaRPr lang="en-US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To </a:t>
            </a:r>
            <a:r>
              <a:rPr lang="en-US" sz="2400" b="1" i="1">
                <a:solidFill>
                  <a:srgbClr val="FF0000"/>
                </a:solidFill>
                <a:latin typeface="Comic Sans MS" pitchFamily="66" charset="0"/>
              </a:rPr>
              <a:t>icodextrin</a:t>
            </a: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δρα βάσει διαφοράς κολλοειδο-ωσμωτικής πίεσης </a:t>
            </a:r>
          </a:p>
          <a:p>
            <a:pPr lvl="2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ιδιαίτερα δραστικό σε υπο-λευκωματιναιμικούς ασθενείς (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↑ 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την κλίση κολλοειδωσμωτικής πίεσης προς όφελος του ενδο-περιτοναϊκού χώρου, </a:t>
            </a:r>
            <a:r>
              <a:rPr lang="el-GR" sz="2400" b="1" i="1">
                <a:solidFill>
                  <a:srgbClr val="002060"/>
                </a:solidFill>
                <a:latin typeface="Calibri" pitchFamily="34" charset="0"/>
              </a:rPr>
              <a:t>↑ </a:t>
            </a: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υπερδιήθηση)</a:t>
            </a:r>
            <a:endParaRPr lang="el-GR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TextBox"/>
          <p:cNvSpPr txBox="1">
            <a:spLocks noChangeArrowheads="1"/>
          </p:cNvSpPr>
          <p:nvPr/>
        </p:nvSpPr>
        <p:spPr bwMode="auto">
          <a:xfrm>
            <a:off x="827088" y="620713"/>
            <a:ext cx="6913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Συνοψίζοντας…</a:t>
            </a:r>
          </a:p>
          <a:p>
            <a:endParaRPr lang="el-GR" sz="28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Η υπερδιήθηση στην περιτοναϊκή κάθαρση εξαρτάται κυρίως από την </a:t>
            </a:r>
            <a:r>
              <a:rPr lang="el-GR" sz="2800">
                <a:solidFill>
                  <a:srgbClr val="FF0000"/>
                </a:solidFill>
                <a:latin typeface="Comic Sans MS" pitchFamily="66" charset="0"/>
              </a:rPr>
              <a:t>διαφορά ωσμωτικότητας</a:t>
            </a:r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 μεταξύ περιτοναϊκής κοιλότητας και τριχοειδών του περιτόναιου (όταν το χρησιμοποιούμενο διάλυμα περιέχει γλυκόζη) αλλά και από τις </a:t>
            </a:r>
            <a:r>
              <a:rPr lang="el-GR" sz="2800">
                <a:solidFill>
                  <a:srgbClr val="FF0000"/>
                </a:solidFill>
                <a:latin typeface="Comic Sans MS" pitchFamily="66" charset="0"/>
              </a:rPr>
              <a:t>διαφορές υδροστατικής και κολλοειδοωσμωτικής πίεσης </a:t>
            </a:r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στους δυο χώρους</a:t>
            </a:r>
          </a:p>
        </p:txBody>
      </p:sp>
    </p:spTree>
    <p:extLst>
      <p:ext uri="{BB962C8B-B14F-4D97-AF65-F5344CB8AC3E}">
        <p14:creationId xmlns:p14="http://schemas.microsoft.com/office/powerpoint/2010/main" val="16343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Documents and Settings\t11bw03\My Documents\My Pictures\convection pas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30813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683568" y="4725144"/>
            <a:ext cx="81852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Convection (</a:t>
            </a:r>
            <a:r>
              <a:rPr lang="el-GR" sz="2400" b="1" dirty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συν-απαγωγή) διαλυμένων στο νερό ουσιών</a:t>
            </a:r>
            <a:endParaRPr lang="en-US" sz="2400" b="1" dirty="0">
              <a:ln w="19050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9940" name="3 - TextBox"/>
          <p:cNvSpPr txBox="1">
            <a:spLocks noChangeArrowheads="1"/>
          </p:cNvSpPr>
          <p:nvPr/>
        </p:nvSpPr>
        <p:spPr bwMode="auto">
          <a:xfrm>
            <a:off x="1979613" y="908050"/>
            <a:ext cx="591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800">
                <a:solidFill>
                  <a:srgbClr val="0070C0"/>
                </a:solidFill>
                <a:latin typeface="Comic Sans MS" pitchFamily="66" charset="0"/>
              </a:rPr>
              <a:t>Μαζί με την διήθηση νερού γίνεται…</a:t>
            </a:r>
          </a:p>
        </p:txBody>
      </p:sp>
    </p:spTree>
    <p:extLst>
      <p:ext uri="{BB962C8B-B14F-4D97-AF65-F5344CB8AC3E}">
        <p14:creationId xmlns:p14="http://schemas.microsoft.com/office/powerpoint/2010/main" val="35669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431800" y="836613"/>
            <a:ext cx="87122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sz="3200">
                <a:solidFill>
                  <a:srgbClr val="002060"/>
                </a:solidFill>
                <a:latin typeface="Comic Sans MS" pitchFamily="66" charset="0"/>
              </a:rPr>
              <a:t>Sieving (</a:t>
            </a:r>
            <a:r>
              <a:rPr lang="el-GR" sz="3200">
                <a:solidFill>
                  <a:srgbClr val="002060"/>
                </a:solidFill>
                <a:latin typeface="Comic Sans MS" pitchFamily="66" charset="0"/>
              </a:rPr>
              <a:t>κοσκίνισμα)</a:t>
            </a:r>
          </a:p>
          <a:p>
            <a:endParaRPr lang="el-GR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Συμβαίνει όταν διαλυμένες ουσίες περνούν μαζί με το νερό μέσω μιας ημι-διαπερατής μεμβράνης (συν-απαγωγή, </a:t>
            </a:r>
            <a:r>
              <a:rPr lang="en-US" sz="2400">
                <a:solidFill>
                  <a:srgbClr val="002060"/>
                </a:solidFill>
                <a:latin typeface="Comic Sans MS" pitchFamily="66" charset="0"/>
              </a:rPr>
              <a:t>convection) 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αλλά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μια ποσότητα από αυτές μένει πίσω («κοσκινίζεται»)</a:t>
            </a:r>
          </a:p>
          <a:p>
            <a:pPr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Αποτέλεσμα: η συγκέντρωση της ουσίας στο υπερδιήθημα να είναι χαμηλότερη από ότι στο αρχικό διάλυμα </a:t>
            </a:r>
          </a:p>
          <a:p>
            <a:pPr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Πρακτικά, στη περιτοναϊκή κάθαρση, το </a:t>
            </a:r>
            <a:r>
              <a:rPr lang="en-US" sz="2400">
                <a:solidFill>
                  <a:srgbClr val="002060"/>
                </a:solidFill>
                <a:latin typeface="Comic Sans MS" pitchFamily="66" charset="0"/>
              </a:rPr>
              <a:t>sieving 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ενδιαφέρει το Νάτριο: η συγκέντρωση Να ανά μονάδα όγκου υπερδιηθήματος είναι μικρότερη από την συγκέντρωση Να στο εξωκυττάριο υγρό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sieving Na)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Αυτό μπορεί να έχει σαν αποτέλεσμα την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υπερνατριαιμία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 ή και να συμβάλλει στην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υπέρταση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 των περιτοναϊκών ασθενών</a:t>
            </a:r>
          </a:p>
        </p:txBody>
      </p:sp>
    </p:spTree>
    <p:extLst>
      <p:ext uri="{BB962C8B-B14F-4D97-AF65-F5344CB8AC3E}">
        <p14:creationId xmlns:p14="http://schemas.microsoft.com/office/powerpoint/2010/main" val="8198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228600"/>
            <a:ext cx="7391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002060"/>
                </a:solidFill>
                <a:latin typeface="Comic Sans MS" pitchFamily="66" charset="0"/>
              </a:rPr>
              <a:t>Συντελεστής διήθησης ή κατακράτησης</a:t>
            </a: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(sieving coefficient, S)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της περιτοναϊκής μεμβράνης με τιμές: </a:t>
            </a:r>
            <a:endParaRPr lang="el-GR" sz="1600">
              <a:solidFill>
                <a:srgbClr val="002060"/>
              </a:solidFill>
              <a:latin typeface="Comic Sans MS" pitchFamily="66" charset="0"/>
            </a:endParaRPr>
          </a:p>
          <a:p>
            <a:pPr lvl="2"/>
            <a:r>
              <a:rPr lang="el-GR" b="1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l-GR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(ολική κατακράτηση της ουσίας) </a:t>
            </a:r>
            <a:r>
              <a:rPr lang="el-GR" sz="1600">
                <a:latin typeface="Comic Sans MS" pitchFamily="66" charset="0"/>
              </a:rPr>
              <a:t>μέχρι </a:t>
            </a:r>
          </a:p>
          <a:p>
            <a:pPr lvl="2"/>
            <a:r>
              <a:rPr lang="el-GR" b="1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 (καμιά κατακράτηση της ουσίας από την περιτοναϊκή μεμβράνη)</a:t>
            </a:r>
          </a:p>
          <a:p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Μετράει την συν-απαγωγή 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των ουσιών που γίνεται με την υπερδιήθηση.</a:t>
            </a:r>
          </a:p>
          <a:p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Όταν η υπερδιήθηση γίνεται μέσω των πολύ-μικρών πόρων (</a:t>
            </a:r>
            <a:r>
              <a:rPr lang="en-US">
                <a:solidFill>
                  <a:srgbClr val="002060"/>
                </a:solidFill>
                <a:latin typeface="Comic Sans MS" pitchFamily="66" charset="0"/>
              </a:rPr>
              <a:t>AqI) 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η κατακράτηση ουσιών είναι ολική. 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59102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3429000"/>
            <a:ext cx="5410200" cy="838200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5" name="Straight Connector 30"/>
          <p:cNvCxnSpPr/>
          <p:nvPr/>
        </p:nvCxnSpPr>
        <p:spPr>
          <a:xfrm>
            <a:off x="7620000" y="1524000"/>
            <a:ext cx="1524000" cy="158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1"/>
          <p:cNvCxnSpPr/>
          <p:nvPr/>
        </p:nvCxnSpPr>
        <p:spPr>
          <a:xfrm rot="16200000" flipH="1">
            <a:off x="7924800" y="1219200"/>
            <a:ext cx="381000" cy="2286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 flipV="1">
            <a:off x="8229600" y="13716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33"/>
          <p:cNvSpPr txBox="1">
            <a:spLocks noChangeArrowheads="1"/>
          </p:cNvSpPr>
          <p:nvPr/>
        </p:nvSpPr>
        <p:spPr bwMode="auto">
          <a:xfrm>
            <a:off x="8458200" y="914400"/>
            <a:ext cx="40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σ</a:t>
            </a:r>
            <a:endParaRPr lang="en-US" sz="24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1993" name="TextBox 34"/>
          <p:cNvSpPr txBox="1">
            <a:spLocks noChangeArrowheads="1"/>
          </p:cNvSpPr>
          <p:nvPr/>
        </p:nvSpPr>
        <p:spPr bwMode="auto">
          <a:xfrm>
            <a:off x="8077200" y="1905000"/>
            <a:ext cx="30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 b="1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0" name="Straight Arrow Connector 35"/>
          <p:cNvCxnSpPr/>
          <p:nvPr/>
        </p:nvCxnSpPr>
        <p:spPr>
          <a:xfrm rot="5400000">
            <a:off x="8001794" y="1751806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7"/>
          <p:cNvCxnSpPr/>
          <p:nvPr/>
        </p:nvCxnSpPr>
        <p:spPr>
          <a:xfrm>
            <a:off x="7543800" y="762000"/>
            <a:ext cx="990600" cy="1588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8"/>
          <p:cNvCxnSpPr/>
          <p:nvPr/>
        </p:nvCxnSpPr>
        <p:spPr>
          <a:xfrm rot="16200000" flipH="1">
            <a:off x="7734300" y="419100"/>
            <a:ext cx="381000" cy="3048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69"/>
          <p:cNvCxnSpPr/>
          <p:nvPr/>
        </p:nvCxnSpPr>
        <p:spPr>
          <a:xfrm flipV="1">
            <a:off x="8077200" y="304800"/>
            <a:ext cx="533400" cy="4572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0"/>
          <p:cNvCxnSpPr/>
          <p:nvPr/>
        </p:nvCxnSpPr>
        <p:spPr>
          <a:xfrm rot="5400000">
            <a:off x="7963694" y="9517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9" name="TextBox 71"/>
          <p:cNvSpPr txBox="1">
            <a:spLocks noChangeArrowheads="1"/>
          </p:cNvSpPr>
          <p:nvPr/>
        </p:nvSpPr>
        <p:spPr bwMode="auto">
          <a:xfrm>
            <a:off x="8534400" y="152400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l-GR" sz="2800">
                <a:solidFill>
                  <a:srgbClr val="002060"/>
                </a:solidFill>
                <a:latin typeface="Comic Sans MS" pitchFamily="66" charset="0"/>
              </a:rPr>
              <a:t>σ</a:t>
            </a:r>
            <a:endParaRPr lang="en-US" sz="280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2000" name="TextBox 72"/>
          <p:cNvSpPr txBox="1">
            <a:spLocks noChangeArrowheads="1"/>
          </p:cNvSpPr>
          <p:nvPr/>
        </p:nvSpPr>
        <p:spPr bwMode="auto">
          <a:xfrm>
            <a:off x="7620000" y="762000"/>
            <a:ext cx="379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 b="1">
                <a:solidFill>
                  <a:srgbClr val="00B05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742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60575"/>
            <a:ext cx="567690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755576" y="908720"/>
            <a:ext cx="762542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Απορρόφηση  (</a:t>
            </a:r>
            <a:r>
              <a:rPr lang="en-US" sz="2400" dirty="0"/>
              <a:t>back-filtration) </a:t>
            </a:r>
            <a:r>
              <a:rPr lang="el-GR" sz="2400" dirty="0"/>
              <a:t>νερού-διαλυμένων ουσιών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995738" y="4724400"/>
            <a:ext cx="2305050" cy="792163"/>
          </a:xfrm>
          <a:prstGeom prst="round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3851275" y="2205038"/>
            <a:ext cx="3097213" cy="230346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148263" y="2060575"/>
            <a:ext cx="1800225" cy="1584325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348038" y="2357438"/>
            <a:ext cx="1584325" cy="1358900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6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-11113"/>
            <a:ext cx="8928100" cy="692467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Διάχυση στη Π.Κ. εξαρτάται</a:t>
            </a:r>
            <a:r>
              <a:rPr lang="el-GR" sz="2800" dirty="0">
                <a:solidFill>
                  <a:srgbClr val="002060"/>
                </a:solidFill>
                <a:latin typeface="Comic Sans MS" pitchFamily="66" charset="0"/>
              </a:rPr>
              <a:t> από: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Comic Sans MS" pitchFamily="66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Την κλίση συγκέντρωσης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concentration gradient)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 της διαλυτής ουσίας που μεταφέρεται.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π.χ η κλίση συγκέντρωσης της ουρίας έχει μέγιστη τιμή στην αρχή μιας περιτοναϊκής αλλαγής και μειώνεται σταδιακά όσο ο χρόνος παραμονής αυξάνεται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πιο συχνές αλλαγές και πιο μεγάλος όγκος διαλύματος διατηρούν την κλίση συγκέντρωσης υψηλή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Την δραστική επιφάνεια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περιτοναίου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Μεγαλύτεροι όγκοι διαλύματος μπορούν να την αυξήσουν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Την ενδογενή αντίσταση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της περιτοναϊκής μεμβράνης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Εξαρτάται κυρίως από την απόσταση των τριχοειδών από το μεσοθήλιο και τον αριθμό των ανοιχτών πόρων του ενδοθηλίου των τριχοειδών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Το μοριακό βάρος </a:t>
            </a:r>
            <a:r>
              <a:rPr lang="el-GR" sz="2800" b="1" dirty="0">
                <a:solidFill>
                  <a:srgbClr val="002060"/>
                </a:solidFill>
                <a:latin typeface="Comic Sans MS" pitchFamily="66" charset="0"/>
              </a:rPr>
              <a:t>της μεταφερόμενης ουσίας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002060"/>
                </a:solidFill>
                <a:latin typeface="Comic Sans MS" pitchFamily="66" charset="0"/>
              </a:rPr>
              <a:t>π.χ η ουρία με Μ.Β. 60, μεταφέρεται πιο γρήγορα με διάχυση απ ότι η κρεατινίνη (Μ.Β. 113) ή η λευκωματίνη (Μ.Β.69000)</a:t>
            </a: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8"/>
          <p:cNvGrpSpPr>
            <a:grpSpLocks/>
          </p:cNvGrpSpPr>
          <p:nvPr/>
        </p:nvGrpSpPr>
        <p:grpSpPr bwMode="auto">
          <a:xfrm>
            <a:off x="914400" y="609600"/>
            <a:ext cx="7359650" cy="4484688"/>
            <a:chOff x="1428724" y="1923280"/>
            <a:chExt cx="7358114" cy="4484329"/>
          </a:xfrm>
        </p:grpSpPr>
        <p:pic>
          <p:nvPicPr>
            <p:cNvPr id="44038" name="Picture 2" descr="X11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4" y="1923280"/>
              <a:ext cx="7358114" cy="448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5"/>
            <p:cNvSpPr txBox="1"/>
            <p:nvPr/>
          </p:nvSpPr>
          <p:spPr>
            <a:xfrm>
              <a:off x="5644244" y="1928043"/>
              <a:ext cx="1993484" cy="64606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kern="0" dirty="0">
                  <a:solidFill>
                    <a:sysClr val="windowText" lastClr="000000"/>
                  </a:solidFill>
                  <a:latin typeface="Comic Sans MS"/>
                </a:rPr>
                <a:t>ΠΕΡΙΤΟΝΑΪΚΗ </a:t>
              </a:r>
              <a:br>
                <a:rPr lang="el-GR" kern="0" dirty="0">
                  <a:solidFill>
                    <a:sysClr val="windowText" lastClr="000000"/>
                  </a:solidFill>
                  <a:latin typeface="Comic Sans MS"/>
                </a:rPr>
              </a:br>
              <a:r>
                <a:rPr lang="el-GR" kern="0" dirty="0">
                  <a:solidFill>
                    <a:sysClr val="windowText" lastClr="000000"/>
                  </a:solidFill>
                  <a:latin typeface="Comic Sans MS"/>
                </a:rPr>
                <a:t>ΚΟΙΛΟΤΗΤΑ</a:t>
              </a:r>
            </a:p>
          </p:txBody>
        </p:sp>
      </p:grpSp>
      <p:sp>
        <p:nvSpPr>
          <p:cNvPr id="5" name="Rectangle 26"/>
          <p:cNvSpPr/>
          <p:nvPr/>
        </p:nvSpPr>
        <p:spPr>
          <a:xfrm>
            <a:off x="5429250" y="2773363"/>
            <a:ext cx="1308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>
                <a:solidFill>
                  <a:sysClr val="windowText" lastClr="000000"/>
                </a:solidFill>
                <a:latin typeface="Comic Sans MS"/>
              </a:rPr>
              <a:t>&gt; </a:t>
            </a:r>
            <a:r>
              <a:rPr lang="en-US" kern="0" dirty="0">
                <a:solidFill>
                  <a:sysClr val="windowText" lastClr="000000"/>
                </a:solidFill>
                <a:latin typeface="Comic Sans MS"/>
              </a:rPr>
              <a:t>1 ml/min </a:t>
            </a:r>
            <a:endParaRPr lang="el-GR" kern="0" dirty="0">
              <a:solidFill>
                <a:sysClr val="windowText" lastClr="000000"/>
              </a:solidFill>
              <a:latin typeface="Comic Sans MS"/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468313" y="5300663"/>
            <a:ext cx="8001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002060"/>
                </a:solidFill>
                <a:latin typeface="Comic Sans MS"/>
              </a:rPr>
              <a:t>lymphatic absorption rates </a:t>
            </a:r>
            <a:r>
              <a:rPr lang="el-GR" sz="2400" b="1" kern="0" dirty="0">
                <a:solidFill>
                  <a:srgbClr val="002060"/>
                </a:solidFill>
                <a:latin typeface="Comic Sans MS"/>
              </a:rPr>
              <a:t>(</a:t>
            </a:r>
            <a:r>
              <a:rPr lang="en-US" sz="2400" b="1" kern="0" dirty="0">
                <a:solidFill>
                  <a:srgbClr val="002060"/>
                </a:solidFill>
                <a:latin typeface="Comic Sans MS"/>
              </a:rPr>
              <a:t>back-filtration</a:t>
            </a:r>
            <a:r>
              <a:rPr lang="el-GR" sz="2400" b="1" kern="0" dirty="0">
                <a:solidFill>
                  <a:srgbClr val="002060"/>
                </a:solidFill>
                <a:latin typeface="Comic Sans MS"/>
              </a:rPr>
              <a:t>)</a:t>
            </a:r>
            <a:r>
              <a:rPr lang="en-US" sz="2400" b="1" kern="0" dirty="0">
                <a:solidFill>
                  <a:srgbClr val="002060"/>
                </a:solidFill>
                <a:latin typeface="Comic Sans MS"/>
              </a:rPr>
              <a:t> reduces net UF volumes each day by 40</a:t>
            </a:r>
            <a:r>
              <a:rPr lang="el-GR" sz="2400" b="1" kern="0" dirty="0">
                <a:solidFill>
                  <a:srgbClr val="002060"/>
                </a:solidFill>
                <a:latin typeface="Comic Sans MS"/>
              </a:rPr>
              <a:t>-</a:t>
            </a:r>
            <a:r>
              <a:rPr lang="en-US" sz="2400" b="1" kern="0" dirty="0">
                <a:solidFill>
                  <a:srgbClr val="002060"/>
                </a:solidFill>
                <a:latin typeface="Comic Sans MS"/>
              </a:rPr>
              <a:t>50 </a:t>
            </a:r>
            <a:r>
              <a:rPr lang="el-GR" sz="2400" b="1" kern="0" dirty="0">
                <a:solidFill>
                  <a:srgbClr val="002060"/>
                </a:solidFill>
                <a:latin typeface="Comic Sans MS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kern="0" dirty="0">
                <a:solidFill>
                  <a:srgbClr val="002060"/>
                </a:solidFill>
                <a:latin typeface="Comic Sans MS"/>
              </a:rPr>
              <a:t>1-2 </a:t>
            </a:r>
            <a:r>
              <a:rPr lang="en-US" sz="2400" b="1" kern="0" dirty="0">
                <a:solidFill>
                  <a:srgbClr val="002060"/>
                </a:solidFill>
                <a:latin typeface="Comic Sans MS"/>
              </a:rPr>
              <a:t>ml/min: 1140 – 2280 ml/24</a:t>
            </a:r>
            <a:r>
              <a:rPr lang="el-GR" sz="2400" b="1" kern="0" dirty="0" err="1">
                <a:solidFill>
                  <a:srgbClr val="002060"/>
                </a:solidFill>
                <a:latin typeface="Comic Sans MS"/>
              </a:rPr>
              <a:t>ωρο</a:t>
            </a:r>
            <a:endParaRPr lang="el-GR" sz="2400" b="1" kern="0" dirty="0">
              <a:solidFill>
                <a:srgbClr val="002060"/>
              </a:solidFill>
              <a:latin typeface="Comic Sans MS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2514600" y="4419600"/>
            <a:ext cx="1239838" cy="36988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omic Sans MS"/>
              </a:rPr>
              <a:t>&gt; 1 ml/min</a:t>
            </a:r>
            <a:endParaRPr lang="el-GR" kern="0" dirty="0">
              <a:solidFill>
                <a:sysClr val="windowText" lastClr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99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2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838202"/>
            <a:ext cx="5000624" cy="51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3"/>
          <p:cNvCxnSpPr/>
          <p:nvPr/>
        </p:nvCxnSpPr>
        <p:spPr>
          <a:xfrm rot="10800000">
            <a:off x="3124200" y="1828800"/>
            <a:ext cx="2514600" cy="1588"/>
          </a:xfrm>
          <a:prstGeom prst="straightConnector1">
            <a:avLst/>
          </a:prstGeom>
          <a:ln w="2857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5"/>
          <p:cNvCxnSpPr/>
          <p:nvPr/>
        </p:nvCxnSpPr>
        <p:spPr>
          <a:xfrm rot="10800000">
            <a:off x="3124200" y="4876800"/>
            <a:ext cx="2438400" cy="1588"/>
          </a:xfrm>
          <a:prstGeom prst="straightConnector1">
            <a:avLst/>
          </a:prstGeom>
          <a:ln w="2857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7"/>
          <p:cNvCxnSpPr/>
          <p:nvPr/>
        </p:nvCxnSpPr>
        <p:spPr>
          <a:xfrm rot="10800000">
            <a:off x="3124200" y="2895600"/>
            <a:ext cx="24384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19672" y="764704"/>
            <a:ext cx="612068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latin typeface="Comic Sans MS" pitchFamily="66" charset="0"/>
              </a:rPr>
              <a:t>Παράγοντες που επηρεάζουν την απορρόφηση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dirty="0">
                <a:latin typeface="Comic Sans MS" pitchFamily="66" charset="0"/>
              </a:rPr>
              <a:t>νερού-διαλυμένων ουσιών </a:t>
            </a:r>
          </a:p>
        </p:txBody>
      </p:sp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042988" y="2276475"/>
            <a:ext cx="73453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Η ενδο-περιτοναϊκή υδροστατική πίεση</a:t>
            </a:r>
          </a:p>
          <a:p>
            <a:pPr lvl="1"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Αυξάνεται όταν αυξηθεί ο ενδο-περιτοναϊκός όγκος υγρών</a:t>
            </a:r>
          </a:p>
          <a:p>
            <a:pPr lvl="2"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Σε μεγάλη παραγωγή υπερδιηθήματος</a:t>
            </a:r>
          </a:p>
          <a:p>
            <a:pPr lvl="2"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Όταν αυξήσουμε τον όγκο του διαλύματος</a:t>
            </a:r>
          </a:p>
          <a:p>
            <a:pPr lvl="1"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Όταν ο ασθενής είναι όρθιος ή καθιστός</a:t>
            </a:r>
          </a:p>
          <a:p>
            <a:pPr>
              <a:buFont typeface="Calibri" pitchFamily="34" charset="0"/>
              <a:buAutoNum type="arabicPeriod"/>
            </a:pP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Η ικανότητα απορρόφησης των λεμφαγγείων</a:t>
            </a:r>
          </a:p>
          <a:p>
            <a:pPr lvl="1">
              <a:buFont typeface="Arial" charset="0"/>
              <a:buChar char="•"/>
            </a:pPr>
            <a:r>
              <a:rPr lang="el-GR" sz="2400">
                <a:solidFill>
                  <a:srgbClr val="002060"/>
                </a:solidFill>
                <a:latin typeface="Comic Sans MS" pitchFamily="66" charset="0"/>
              </a:rPr>
              <a:t>Αλλάζει από ασθενή σε ασθενή</a:t>
            </a:r>
          </a:p>
        </p:txBody>
      </p:sp>
    </p:spTree>
    <p:extLst>
      <p:ext uri="{BB962C8B-B14F-4D97-AF65-F5344CB8AC3E}">
        <p14:creationId xmlns:p14="http://schemas.microsoft.com/office/powerpoint/2010/main" val="38292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2133600"/>
            <a:ext cx="4259263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7744" y="764704"/>
            <a:ext cx="520046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Rates of solute diffusion in peritoneal dialysis </a:t>
            </a:r>
          </a:p>
        </p:txBody>
      </p:sp>
    </p:spTree>
    <p:extLst>
      <p:ext uri="{BB962C8B-B14F-4D97-AF65-F5344CB8AC3E}">
        <p14:creationId xmlns:p14="http://schemas.microsoft.com/office/powerpoint/2010/main" val="13894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9275"/>
            <a:ext cx="9144000" cy="3338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Συντελεστής επιφάνειας μεταφοράς μάζας (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Mass Transfer Area Coefficient, MTAC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Είναι μέγεθος ανάλογο με τον συντελεστή επιφάνειας της μεμβράνης αιμοκάθαρσης  [</a:t>
            </a:r>
            <a:r>
              <a:rPr lang="el-GR" sz="1900" dirty="0" err="1">
                <a:solidFill>
                  <a:srgbClr val="FF0000"/>
                </a:solidFill>
                <a:latin typeface="Comic Sans MS" pitchFamily="66" charset="0"/>
              </a:rPr>
              <a:t>ΚοΑ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] και μετράει την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συνδυασμένη επίδραση 3 παραγόντων  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(δραστική επιφάνεια -περιτοναϊκή αντίσταση-μοριακό βάρος)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στη διάχυση μιας ουσίας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 κατά την Π.Κ.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Υπολογίζει τη διάχυση 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της ουσίας στη θεωρητική κατάσταση κατά την οποία υπάρχει συνεχής ροή διαλύματος και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η κλίση συγκέντρωσης διατηρείται συνεχώς υψηλή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Π.χ. για την ουρία η κάθαρση είναι 17 και για την </a:t>
            </a:r>
            <a:r>
              <a:rPr lang="el-GR" sz="1900" dirty="0" err="1">
                <a:solidFill>
                  <a:srgbClr val="002060"/>
                </a:solidFill>
                <a:latin typeface="Comic Sans MS" pitchFamily="66" charset="0"/>
              </a:rPr>
              <a:t>κρεατινίνη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 10 </a:t>
            </a:r>
            <a:r>
              <a:rPr lang="en-US" sz="1900" dirty="0">
                <a:solidFill>
                  <a:srgbClr val="002060"/>
                </a:solidFill>
                <a:latin typeface="Comic Sans MS" pitchFamily="66" charset="0"/>
              </a:rPr>
              <a:t>ml/min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Χρησιμοποιείται κυρίως για ερευνητικούς σκοπούς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0" y="3789363"/>
            <a:ext cx="9144000" cy="303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Περιτοναϊκή ροή αίματος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Στην Π.Κ.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η διάχυση δεν εξαρτάται από τον ρυθμό ροής αίματος στα τριχοειδή του περιτόναιου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. Στα 50-100 </a:t>
            </a:r>
            <a:r>
              <a:rPr lang="en-US" sz="1900" dirty="0">
                <a:solidFill>
                  <a:srgbClr val="002060"/>
                </a:solidFill>
                <a:latin typeface="Comic Sans MS" pitchFamily="66" charset="0"/>
              </a:rPr>
              <a:t>ml/min 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ροής αίματος επιτυγχάνεται ικανοποιητικό </a:t>
            </a:r>
            <a:r>
              <a:rPr lang="en-US" sz="1900" dirty="0">
                <a:solidFill>
                  <a:srgbClr val="002060"/>
                </a:solidFill>
                <a:latin typeface="Comic Sans MS" pitchFamily="66" charset="0"/>
              </a:rPr>
              <a:t>MTAC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ακόμα και για ουσίες μικρού Μ.Β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Αντίθετα από ότι συμβαίνει στην αιμοκάθαρση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, η διάχυση στη περιτοναϊκή εξαρτάται κυρίως από την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ροή διαλύματος 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παρά από την ροή αίματος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Η επίτευξη καλύτερης κάθαρσης με </a:t>
            </a:r>
            <a:r>
              <a:rPr lang="el-GR" sz="1900" dirty="0" err="1">
                <a:solidFill>
                  <a:srgbClr val="002060"/>
                </a:solidFill>
                <a:latin typeface="Comic Sans MS" pitchFamily="66" charset="0"/>
              </a:rPr>
              <a:t>αγγειο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-δραστικές ουσίες, σε πειραματικό επίπεδο ή κατά την περιτονίτιδα, οφείλεται στην 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ενεργοποίηση περισσότερων τριχοειδών στο περιτόναιο (αύξηση </a:t>
            </a:r>
            <a:r>
              <a:rPr lang="el-GR" sz="1900" dirty="0" err="1">
                <a:solidFill>
                  <a:srgbClr val="FF0000"/>
                </a:solidFill>
                <a:latin typeface="Comic Sans MS" pitchFamily="66" charset="0"/>
              </a:rPr>
              <a:t>αγγείωσης</a:t>
            </a:r>
            <a:r>
              <a:rPr lang="el-GR" sz="19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l-GR" sz="1900" dirty="0">
                <a:solidFill>
                  <a:srgbClr val="002060"/>
                </a:solidFill>
                <a:latin typeface="Comic Sans MS" pitchFamily="66" charset="0"/>
              </a:rPr>
              <a:t>, παρά στην αύξηση της ροής αίματ</a:t>
            </a:r>
            <a:r>
              <a:rPr lang="el-GR" sz="1900" dirty="0">
                <a:solidFill>
                  <a:srgbClr val="002060"/>
                </a:solidFill>
              </a:rPr>
              <a:t>ος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547813" y="0"/>
            <a:ext cx="6248400" cy="4619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Δυο </a:t>
            </a:r>
            <a:r>
              <a:rPr lang="el-GR" sz="2400" dirty="0" err="1">
                <a:solidFill>
                  <a:srgbClr val="002060"/>
                </a:solidFill>
                <a:latin typeface="Comic Sans MS" pitchFamily="66" charset="0"/>
              </a:rPr>
              <a:t>θέματα…συγκριτικά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 με την αιμοκάθαρση</a:t>
            </a:r>
          </a:p>
        </p:txBody>
      </p:sp>
    </p:spTree>
    <p:extLst>
      <p:ext uri="{BB962C8B-B14F-4D97-AF65-F5344CB8AC3E}">
        <p14:creationId xmlns:p14="http://schemas.microsoft.com/office/powerpoint/2010/main" val="27060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50" y="2214563"/>
            <a:ext cx="6000750" cy="321468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4" name="Straight Connector 4"/>
          <p:cNvCxnSpPr>
            <a:stCxn id="3" idx="0"/>
            <a:endCxn id="3" idx="2"/>
          </p:cNvCxnSpPr>
          <p:nvPr/>
        </p:nvCxnSpPr>
        <p:spPr>
          <a:xfrm rot="16200000" flipH="1">
            <a:off x="3391694" y="3821907"/>
            <a:ext cx="3216275" cy="15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6"/>
          <p:cNvSpPr/>
          <p:nvPr/>
        </p:nvSpPr>
        <p:spPr>
          <a:xfrm>
            <a:off x="3786188" y="2857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Oval 7"/>
          <p:cNvSpPr/>
          <p:nvPr/>
        </p:nvSpPr>
        <p:spPr>
          <a:xfrm>
            <a:off x="5715000" y="34290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Oval 8"/>
          <p:cNvSpPr/>
          <p:nvPr/>
        </p:nvSpPr>
        <p:spPr>
          <a:xfrm>
            <a:off x="7143750" y="2857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Oval 9"/>
          <p:cNvSpPr/>
          <p:nvPr/>
        </p:nvSpPr>
        <p:spPr>
          <a:xfrm>
            <a:off x="5786438" y="2714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Oval 10"/>
          <p:cNvSpPr/>
          <p:nvPr/>
        </p:nvSpPr>
        <p:spPr>
          <a:xfrm>
            <a:off x="5429250" y="22860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Oval 11"/>
          <p:cNvSpPr/>
          <p:nvPr/>
        </p:nvSpPr>
        <p:spPr>
          <a:xfrm>
            <a:off x="6858000" y="4929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Oval 12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Oval 13"/>
          <p:cNvSpPr/>
          <p:nvPr/>
        </p:nvSpPr>
        <p:spPr>
          <a:xfrm>
            <a:off x="6081713" y="23669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Oval 14"/>
          <p:cNvSpPr/>
          <p:nvPr/>
        </p:nvSpPr>
        <p:spPr>
          <a:xfrm>
            <a:off x="7572375" y="2500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Oval 15"/>
          <p:cNvSpPr/>
          <p:nvPr/>
        </p:nvSpPr>
        <p:spPr>
          <a:xfrm>
            <a:off x="7572375" y="42148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Oval 16"/>
          <p:cNvSpPr/>
          <p:nvPr/>
        </p:nvSpPr>
        <p:spPr>
          <a:xfrm>
            <a:off x="5581650" y="24384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6" name="Oval 17"/>
          <p:cNvSpPr/>
          <p:nvPr/>
        </p:nvSpPr>
        <p:spPr>
          <a:xfrm>
            <a:off x="5795963" y="22955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" name="Oval 19"/>
          <p:cNvSpPr/>
          <p:nvPr/>
        </p:nvSpPr>
        <p:spPr>
          <a:xfrm>
            <a:off x="5929313" y="3786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" name="Oval 20"/>
          <p:cNvSpPr/>
          <p:nvPr/>
        </p:nvSpPr>
        <p:spPr>
          <a:xfrm>
            <a:off x="7643813" y="5143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" name="Oval 21"/>
          <p:cNvSpPr/>
          <p:nvPr/>
        </p:nvSpPr>
        <p:spPr>
          <a:xfrm>
            <a:off x="7286625" y="2643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0" name="Oval 22"/>
          <p:cNvSpPr/>
          <p:nvPr/>
        </p:nvSpPr>
        <p:spPr>
          <a:xfrm>
            <a:off x="5286375" y="4000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Oval 23"/>
          <p:cNvSpPr/>
          <p:nvPr/>
        </p:nvSpPr>
        <p:spPr>
          <a:xfrm>
            <a:off x="5795963" y="22955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Oval 24"/>
          <p:cNvSpPr/>
          <p:nvPr/>
        </p:nvSpPr>
        <p:spPr>
          <a:xfrm>
            <a:off x="3286125" y="32146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3" name="Oval 25"/>
          <p:cNvSpPr/>
          <p:nvPr/>
        </p:nvSpPr>
        <p:spPr>
          <a:xfrm>
            <a:off x="6929438" y="2500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4" name="Oval 26"/>
          <p:cNvSpPr/>
          <p:nvPr/>
        </p:nvSpPr>
        <p:spPr>
          <a:xfrm>
            <a:off x="6448425" y="23764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5" name="Oval 27"/>
          <p:cNvSpPr/>
          <p:nvPr/>
        </p:nvSpPr>
        <p:spPr>
          <a:xfrm>
            <a:off x="6091238" y="27336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Oval 28"/>
          <p:cNvSpPr/>
          <p:nvPr/>
        </p:nvSpPr>
        <p:spPr>
          <a:xfrm>
            <a:off x="5948363" y="24479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7" name="Oval 29"/>
          <p:cNvSpPr/>
          <p:nvPr/>
        </p:nvSpPr>
        <p:spPr>
          <a:xfrm>
            <a:off x="6643688" y="5143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8" name="Oval 30"/>
          <p:cNvSpPr/>
          <p:nvPr/>
        </p:nvSpPr>
        <p:spPr>
          <a:xfrm>
            <a:off x="7500938" y="30003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9" name="Oval 31"/>
          <p:cNvSpPr/>
          <p:nvPr/>
        </p:nvSpPr>
        <p:spPr>
          <a:xfrm>
            <a:off x="6448425" y="23764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0" name="Oval 32"/>
          <p:cNvSpPr/>
          <p:nvPr/>
        </p:nvSpPr>
        <p:spPr>
          <a:xfrm>
            <a:off x="5357813" y="43576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1" name="Oval 33"/>
          <p:cNvSpPr/>
          <p:nvPr/>
        </p:nvSpPr>
        <p:spPr>
          <a:xfrm>
            <a:off x="5948363" y="24479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2" name="Oval 34"/>
          <p:cNvSpPr/>
          <p:nvPr/>
        </p:nvSpPr>
        <p:spPr>
          <a:xfrm>
            <a:off x="3786188" y="3643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3" name="Oval 35"/>
          <p:cNvSpPr/>
          <p:nvPr/>
        </p:nvSpPr>
        <p:spPr>
          <a:xfrm>
            <a:off x="4500563" y="2714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4" name="Oval 36"/>
          <p:cNvSpPr/>
          <p:nvPr/>
        </p:nvSpPr>
        <p:spPr>
          <a:xfrm>
            <a:off x="6600825" y="25288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5" name="Oval 37"/>
          <p:cNvSpPr/>
          <p:nvPr/>
        </p:nvSpPr>
        <p:spPr>
          <a:xfrm>
            <a:off x="7143750" y="5000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6" name="Oval 38"/>
          <p:cNvSpPr/>
          <p:nvPr/>
        </p:nvSpPr>
        <p:spPr>
          <a:xfrm>
            <a:off x="7572375" y="3857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7" name="Oval 39"/>
          <p:cNvSpPr/>
          <p:nvPr/>
        </p:nvSpPr>
        <p:spPr>
          <a:xfrm>
            <a:off x="5429250" y="2714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8" name="Oval 40"/>
          <p:cNvSpPr/>
          <p:nvPr/>
        </p:nvSpPr>
        <p:spPr>
          <a:xfrm>
            <a:off x="7643813" y="47148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9" name="Oval 41"/>
          <p:cNvSpPr/>
          <p:nvPr/>
        </p:nvSpPr>
        <p:spPr>
          <a:xfrm>
            <a:off x="7286625" y="3286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0" name="Oval 42"/>
          <p:cNvSpPr/>
          <p:nvPr/>
        </p:nvSpPr>
        <p:spPr>
          <a:xfrm>
            <a:off x="5786438" y="29289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1" name="Oval 43"/>
          <p:cNvSpPr/>
          <p:nvPr/>
        </p:nvSpPr>
        <p:spPr>
          <a:xfrm>
            <a:off x="5429250" y="3357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2" name="Oval 44"/>
          <p:cNvSpPr/>
          <p:nvPr/>
        </p:nvSpPr>
        <p:spPr>
          <a:xfrm>
            <a:off x="5795963" y="22955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3" name="Oval 45"/>
          <p:cNvSpPr/>
          <p:nvPr/>
        </p:nvSpPr>
        <p:spPr>
          <a:xfrm>
            <a:off x="3000375" y="4429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4" name="Oval 46"/>
          <p:cNvSpPr/>
          <p:nvPr/>
        </p:nvSpPr>
        <p:spPr>
          <a:xfrm>
            <a:off x="6572250" y="30718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5" name="Oval 47"/>
          <p:cNvSpPr/>
          <p:nvPr/>
        </p:nvSpPr>
        <p:spPr>
          <a:xfrm>
            <a:off x="6448425" y="23764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6" name="Oval 48"/>
          <p:cNvSpPr/>
          <p:nvPr/>
        </p:nvSpPr>
        <p:spPr>
          <a:xfrm>
            <a:off x="2571750" y="35718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7" name="Oval 49"/>
          <p:cNvSpPr/>
          <p:nvPr/>
        </p:nvSpPr>
        <p:spPr>
          <a:xfrm>
            <a:off x="5715000" y="32146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8" name="Oval 50"/>
          <p:cNvSpPr/>
          <p:nvPr/>
        </p:nvSpPr>
        <p:spPr>
          <a:xfrm>
            <a:off x="5948363" y="24479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9" name="Oval 51"/>
          <p:cNvSpPr/>
          <p:nvPr/>
        </p:nvSpPr>
        <p:spPr>
          <a:xfrm>
            <a:off x="5643563" y="5000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0" name="Oval 52"/>
          <p:cNvSpPr/>
          <p:nvPr/>
        </p:nvSpPr>
        <p:spPr>
          <a:xfrm>
            <a:off x="7000875" y="4000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1" name="Oval 53"/>
          <p:cNvSpPr/>
          <p:nvPr/>
        </p:nvSpPr>
        <p:spPr>
          <a:xfrm>
            <a:off x="6448425" y="23764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2" name="Oval 54"/>
          <p:cNvSpPr/>
          <p:nvPr/>
        </p:nvSpPr>
        <p:spPr>
          <a:xfrm>
            <a:off x="6143625" y="30718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3" name="Oval 55"/>
          <p:cNvSpPr/>
          <p:nvPr/>
        </p:nvSpPr>
        <p:spPr>
          <a:xfrm>
            <a:off x="7572375" y="34290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4" name="Oval 56"/>
          <p:cNvSpPr/>
          <p:nvPr/>
        </p:nvSpPr>
        <p:spPr>
          <a:xfrm>
            <a:off x="6858000" y="32146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5" name="Oval 57"/>
          <p:cNvSpPr/>
          <p:nvPr/>
        </p:nvSpPr>
        <p:spPr>
          <a:xfrm>
            <a:off x="6786563" y="27860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6" name="Oval 58"/>
          <p:cNvSpPr/>
          <p:nvPr/>
        </p:nvSpPr>
        <p:spPr>
          <a:xfrm>
            <a:off x="6600825" y="25288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7" name="Oval 59"/>
          <p:cNvSpPr/>
          <p:nvPr/>
        </p:nvSpPr>
        <p:spPr>
          <a:xfrm>
            <a:off x="6286500" y="3286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8" name="Oval 60"/>
          <p:cNvSpPr/>
          <p:nvPr/>
        </p:nvSpPr>
        <p:spPr>
          <a:xfrm>
            <a:off x="7286625" y="47148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9" name="Oval 61"/>
          <p:cNvSpPr/>
          <p:nvPr/>
        </p:nvSpPr>
        <p:spPr>
          <a:xfrm>
            <a:off x="6500813" y="3286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0" name="Oval 62"/>
          <p:cNvSpPr/>
          <p:nvPr/>
        </p:nvSpPr>
        <p:spPr>
          <a:xfrm>
            <a:off x="6786563" y="30003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" name="Oval 63"/>
          <p:cNvSpPr/>
          <p:nvPr/>
        </p:nvSpPr>
        <p:spPr>
          <a:xfrm>
            <a:off x="5286375" y="35718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2" name="Oval 64"/>
          <p:cNvSpPr/>
          <p:nvPr/>
        </p:nvSpPr>
        <p:spPr>
          <a:xfrm>
            <a:off x="5929313" y="31432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3" name="Oval 65"/>
          <p:cNvSpPr/>
          <p:nvPr/>
        </p:nvSpPr>
        <p:spPr>
          <a:xfrm flipV="1">
            <a:off x="5500688" y="30003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4" name="Oval 66"/>
          <p:cNvSpPr/>
          <p:nvPr/>
        </p:nvSpPr>
        <p:spPr>
          <a:xfrm>
            <a:off x="7000875" y="3357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5" name="Oval 67"/>
          <p:cNvSpPr/>
          <p:nvPr/>
        </p:nvSpPr>
        <p:spPr>
          <a:xfrm>
            <a:off x="3714750" y="4786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6" name="Oval 68"/>
          <p:cNvSpPr/>
          <p:nvPr/>
        </p:nvSpPr>
        <p:spPr>
          <a:xfrm>
            <a:off x="6143625" y="5143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7" name="Oval 69"/>
          <p:cNvSpPr/>
          <p:nvPr/>
        </p:nvSpPr>
        <p:spPr>
          <a:xfrm>
            <a:off x="6000750" y="35004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8" name="Oval 70"/>
          <p:cNvSpPr/>
          <p:nvPr/>
        </p:nvSpPr>
        <p:spPr>
          <a:xfrm>
            <a:off x="6429375" y="29289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9" name="Oval 71"/>
          <p:cNvSpPr/>
          <p:nvPr/>
        </p:nvSpPr>
        <p:spPr>
          <a:xfrm>
            <a:off x="6519863" y="41862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0" name="Oval 72"/>
          <p:cNvSpPr/>
          <p:nvPr/>
        </p:nvSpPr>
        <p:spPr>
          <a:xfrm>
            <a:off x="6234113" y="39719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1" name="Oval 73"/>
          <p:cNvSpPr/>
          <p:nvPr/>
        </p:nvSpPr>
        <p:spPr>
          <a:xfrm>
            <a:off x="6429375" y="3714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2" name="Oval 74"/>
          <p:cNvSpPr/>
          <p:nvPr/>
        </p:nvSpPr>
        <p:spPr>
          <a:xfrm>
            <a:off x="6072188" y="4857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3" name="Oval 75"/>
          <p:cNvSpPr/>
          <p:nvPr/>
        </p:nvSpPr>
        <p:spPr>
          <a:xfrm>
            <a:off x="5734050" y="40433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4" name="Oval 76"/>
          <p:cNvSpPr/>
          <p:nvPr/>
        </p:nvSpPr>
        <p:spPr>
          <a:xfrm>
            <a:off x="5643563" y="3714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5" name="Oval 77"/>
          <p:cNvSpPr/>
          <p:nvPr/>
        </p:nvSpPr>
        <p:spPr>
          <a:xfrm>
            <a:off x="6672263" y="43386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6" name="Oval 78"/>
          <p:cNvSpPr/>
          <p:nvPr/>
        </p:nvSpPr>
        <p:spPr>
          <a:xfrm>
            <a:off x="6215063" y="3714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7" name="Oval 79"/>
          <p:cNvSpPr/>
          <p:nvPr/>
        </p:nvSpPr>
        <p:spPr>
          <a:xfrm>
            <a:off x="6600825" y="39814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8" name="Oval 80"/>
          <p:cNvSpPr/>
          <p:nvPr/>
        </p:nvSpPr>
        <p:spPr>
          <a:xfrm>
            <a:off x="5786438" y="471487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9" name="Oval 81"/>
          <p:cNvSpPr/>
          <p:nvPr/>
        </p:nvSpPr>
        <p:spPr>
          <a:xfrm>
            <a:off x="5886450" y="41957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0" name="Oval 82"/>
          <p:cNvSpPr/>
          <p:nvPr/>
        </p:nvSpPr>
        <p:spPr>
          <a:xfrm>
            <a:off x="6100763" y="40528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1" name="Oval 83"/>
          <p:cNvSpPr/>
          <p:nvPr/>
        </p:nvSpPr>
        <p:spPr>
          <a:xfrm>
            <a:off x="6672263" y="43386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2" name="Oval 84"/>
          <p:cNvSpPr/>
          <p:nvPr/>
        </p:nvSpPr>
        <p:spPr>
          <a:xfrm>
            <a:off x="6715125" y="35004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3" name="Oval 85"/>
          <p:cNvSpPr/>
          <p:nvPr/>
        </p:nvSpPr>
        <p:spPr>
          <a:xfrm>
            <a:off x="6786563" y="3786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4" name="Oval 86"/>
          <p:cNvSpPr/>
          <p:nvPr/>
        </p:nvSpPr>
        <p:spPr>
          <a:xfrm>
            <a:off x="6143625" y="45720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5" name="Oval 87"/>
          <p:cNvSpPr/>
          <p:nvPr/>
        </p:nvSpPr>
        <p:spPr>
          <a:xfrm>
            <a:off x="6100763" y="40528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6" name="Oval 88"/>
          <p:cNvSpPr/>
          <p:nvPr/>
        </p:nvSpPr>
        <p:spPr>
          <a:xfrm>
            <a:off x="6824663" y="44910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7" name="Oval 89"/>
          <p:cNvSpPr/>
          <p:nvPr/>
        </p:nvSpPr>
        <p:spPr>
          <a:xfrm>
            <a:off x="7215188" y="42862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8" name="Oval 90"/>
          <p:cNvSpPr/>
          <p:nvPr/>
        </p:nvSpPr>
        <p:spPr>
          <a:xfrm>
            <a:off x="6753225" y="41338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9" name="Oval 91"/>
          <p:cNvSpPr/>
          <p:nvPr/>
        </p:nvSpPr>
        <p:spPr>
          <a:xfrm>
            <a:off x="5929313" y="4429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0" name="Oval 92"/>
          <p:cNvSpPr/>
          <p:nvPr/>
        </p:nvSpPr>
        <p:spPr>
          <a:xfrm>
            <a:off x="6253163" y="42052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1" name="Oval 93"/>
          <p:cNvSpPr/>
          <p:nvPr/>
        </p:nvSpPr>
        <p:spPr>
          <a:xfrm>
            <a:off x="6824663" y="44910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2" name="Oval 94"/>
          <p:cNvSpPr/>
          <p:nvPr/>
        </p:nvSpPr>
        <p:spPr>
          <a:xfrm>
            <a:off x="7143750" y="3857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3" name="Oval 95"/>
          <p:cNvSpPr/>
          <p:nvPr/>
        </p:nvSpPr>
        <p:spPr>
          <a:xfrm>
            <a:off x="6929438" y="3714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4" name="Oval 96"/>
          <p:cNvSpPr/>
          <p:nvPr/>
        </p:nvSpPr>
        <p:spPr>
          <a:xfrm>
            <a:off x="6357938" y="49291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5" name="Oval 97"/>
          <p:cNvSpPr/>
          <p:nvPr/>
        </p:nvSpPr>
        <p:spPr>
          <a:xfrm>
            <a:off x="5572125" y="4429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6" name="Oval 98"/>
          <p:cNvSpPr/>
          <p:nvPr/>
        </p:nvSpPr>
        <p:spPr>
          <a:xfrm>
            <a:off x="6977063" y="46434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7" name="Oval 99"/>
          <p:cNvSpPr/>
          <p:nvPr/>
        </p:nvSpPr>
        <p:spPr>
          <a:xfrm>
            <a:off x="6715125" y="4786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8" name="Oval 100"/>
          <p:cNvSpPr/>
          <p:nvPr/>
        </p:nvSpPr>
        <p:spPr>
          <a:xfrm>
            <a:off x="6905625" y="42862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9" name="Oval 101"/>
          <p:cNvSpPr/>
          <p:nvPr/>
        </p:nvSpPr>
        <p:spPr>
          <a:xfrm>
            <a:off x="6548438" y="46434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0" name="Oval 102"/>
          <p:cNvSpPr/>
          <p:nvPr/>
        </p:nvSpPr>
        <p:spPr>
          <a:xfrm>
            <a:off x="6405563" y="43576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1" name="Oval 104"/>
          <p:cNvSpPr/>
          <p:nvPr/>
        </p:nvSpPr>
        <p:spPr>
          <a:xfrm>
            <a:off x="3714750" y="3357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2" name="Oval 105"/>
          <p:cNvSpPr/>
          <p:nvPr/>
        </p:nvSpPr>
        <p:spPr>
          <a:xfrm>
            <a:off x="4500563" y="42862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3" name="Oval 106"/>
          <p:cNvSpPr/>
          <p:nvPr/>
        </p:nvSpPr>
        <p:spPr>
          <a:xfrm>
            <a:off x="3429000" y="4500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4" name="Oval 107"/>
          <p:cNvSpPr/>
          <p:nvPr/>
        </p:nvSpPr>
        <p:spPr>
          <a:xfrm>
            <a:off x="2643188" y="42862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5" name="Oval 108"/>
          <p:cNvSpPr/>
          <p:nvPr/>
        </p:nvSpPr>
        <p:spPr>
          <a:xfrm>
            <a:off x="2928938" y="2714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6" name="Oval 109"/>
          <p:cNvSpPr/>
          <p:nvPr/>
        </p:nvSpPr>
        <p:spPr>
          <a:xfrm>
            <a:off x="2500313" y="4857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7" name="Oval 110"/>
          <p:cNvSpPr/>
          <p:nvPr/>
        </p:nvSpPr>
        <p:spPr>
          <a:xfrm>
            <a:off x="2928938" y="3857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8" name="Oval 111"/>
          <p:cNvSpPr/>
          <p:nvPr/>
        </p:nvSpPr>
        <p:spPr>
          <a:xfrm>
            <a:off x="3857625" y="4500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9" name="Oval 112"/>
          <p:cNvSpPr/>
          <p:nvPr/>
        </p:nvSpPr>
        <p:spPr>
          <a:xfrm>
            <a:off x="4143375" y="27146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0" name="Oval 113"/>
          <p:cNvSpPr/>
          <p:nvPr/>
        </p:nvSpPr>
        <p:spPr>
          <a:xfrm>
            <a:off x="4500563" y="3357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1" name="Oval 114"/>
          <p:cNvSpPr/>
          <p:nvPr/>
        </p:nvSpPr>
        <p:spPr>
          <a:xfrm>
            <a:off x="4662488" y="48768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2" name="Oval 115"/>
          <p:cNvSpPr/>
          <p:nvPr/>
        </p:nvSpPr>
        <p:spPr>
          <a:xfrm>
            <a:off x="4090988" y="39481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3" name="Oval 116"/>
          <p:cNvSpPr/>
          <p:nvPr/>
        </p:nvSpPr>
        <p:spPr>
          <a:xfrm>
            <a:off x="2571750" y="27860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4" name="Oval 117"/>
          <p:cNvSpPr/>
          <p:nvPr/>
        </p:nvSpPr>
        <p:spPr>
          <a:xfrm>
            <a:off x="3305175" y="47339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5" name="Oval 118"/>
          <p:cNvSpPr/>
          <p:nvPr/>
        </p:nvSpPr>
        <p:spPr>
          <a:xfrm>
            <a:off x="3429000" y="3714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6" name="Oval 119"/>
          <p:cNvSpPr/>
          <p:nvPr/>
        </p:nvSpPr>
        <p:spPr>
          <a:xfrm>
            <a:off x="4019550" y="50911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7" name="Oval 120"/>
          <p:cNvSpPr/>
          <p:nvPr/>
        </p:nvSpPr>
        <p:spPr>
          <a:xfrm>
            <a:off x="4243388" y="2500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8" name="Oval 121"/>
          <p:cNvSpPr/>
          <p:nvPr/>
        </p:nvSpPr>
        <p:spPr>
          <a:xfrm>
            <a:off x="3429000" y="25717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9" name="Oval 122"/>
          <p:cNvSpPr/>
          <p:nvPr/>
        </p:nvSpPr>
        <p:spPr>
          <a:xfrm>
            <a:off x="2286000" y="400050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0" name="Oval 123"/>
          <p:cNvSpPr/>
          <p:nvPr/>
        </p:nvSpPr>
        <p:spPr>
          <a:xfrm>
            <a:off x="4243388" y="3286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1" name="Oval 124"/>
          <p:cNvSpPr/>
          <p:nvPr/>
        </p:nvSpPr>
        <p:spPr>
          <a:xfrm>
            <a:off x="4957763" y="23574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2" name="Oval 125"/>
          <p:cNvSpPr/>
          <p:nvPr/>
        </p:nvSpPr>
        <p:spPr>
          <a:xfrm>
            <a:off x="3457575" y="407193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3" name="Oval 126"/>
          <p:cNvSpPr/>
          <p:nvPr/>
        </p:nvSpPr>
        <p:spPr>
          <a:xfrm>
            <a:off x="3028950" y="32146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4" name="Oval 127"/>
          <p:cNvSpPr/>
          <p:nvPr/>
        </p:nvSpPr>
        <p:spPr>
          <a:xfrm>
            <a:off x="4171950" y="4429125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8796" name="TextBox 129"/>
          <p:cNvSpPr txBox="1">
            <a:spLocks noChangeArrowheads="1"/>
          </p:cNvSpPr>
          <p:nvPr/>
        </p:nvSpPr>
        <p:spPr bwMode="auto">
          <a:xfrm>
            <a:off x="2459038" y="1643063"/>
            <a:ext cx="201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 b="1">
                <a:solidFill>
                  <a:srgbClr val="00B0F0"/>
                </a:solidFill>
                <a:latin typeface="Comic Sans MS" pitchFamily="66" charset="0"/>
              </a:rPr>
              <a:t>320 mOsm</a:t>
            </a:r>
            <a:endParaRPr lang="el-GR" sz="2800" b="1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8797" name="TextBox 130"/>
          <p:cNvSpPr txBox="1">
            <a:spLocks noChangeArrowheads="1"/>
          </p:cNvSpPr>
          <p:nvPr/>
        </p:nvSpPr>
        <p:spPr bwMode="auto">
          <a:xfrm>
            <a:off x="5459413" y="1643063"/>
            <a:ext cx="201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 b="1">
                <a:solidFill>
                  <a:srgbClr val="00B0F0"/>
                </a:solidFill>
                <a:latin typeface="Comic Sans MS" pitchFamily="66" charset="0"/>
              </a:rPr>
              <a:t>480 mOsm</a:t>
            </a:r>
            <a:endParaRPr lang="el-GR" sz="2800" b="1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8798" name="TextBox 131"/>
          <p:cNvSpPr txBox="1">
            <a:spLocks noChangeArrowheads="1"/>
          </p:cNvSpPr>
          <p:nvPr/>
        </p:nvSpPr>
        <p:spPr bwMode="auto">
          <a:xfrm>
            <a:off x="2500313" y="5548313"/>
            <a:ext cx="109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Blood</a:t>
            </a:r>
            <a:endParaRPr lang="el-GR" sz="2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799" name="TextBox 132"/>
          <p:cNvSpPr txBox="1">
            <a:spLocks noChangeArrowheads="1"/>
          </p:cNvSpPr>
          <p:nvPr/>
        </p:nvSpPr>
        <p:spPr bwMode="auto">
          <a:xfrm>
            <a:off x="5072063" y="5572125"/>
            <a:ext cx="311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2800" b="1">
                <a:solidFill>
                  <a:srgbClr val="0070C0"/>
                </a:solidFill>
                <a:latin typeface="Comic Sans MS" pitchFamily="66" charset="0"/>
              </a:rPr>
              <a:t>Peritoneal Cavity</a:t>
            </a:r>
            <a:endParaRPr lang="el-GR" sz="28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9" name="Right Arrow 133"/>
          <p:cNvSpPr/>
          <p:nvPr/>
        </p:nvSpPr>
        <p:spPr>
          <a:xfrm>
            <a:off x="4284663" y="3500438"/>
            <a:ext cx="1582737" cy="7921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</a:rPr>
              <a:t>H2O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2843213" y="6237288"/>
            <a:ext cx="4357687" cy="3603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Osmosis 4,</a:t>
            </a:r>
            <a:r>
              <a:rPr lang="el-GR" sz="20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5% Dextrose solution</a:t>
            </a:r>
            <a:endParaRPr lang="el-GR" sz="200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1" name="130 - TextBox"/>
          <p:cNvSpPr txBox="1"/>
          <p:nvPr/>
        </p:nvSpPr>
        <p:spPr>
          <a:xfrm>
            <a:off x="585811" y="260648"/>
            <a:ext cx="835292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Υπερδιήθηση: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μεταφορά νερού (και συν-απαγωγή ουσιών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)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από το αίμα των τριχοειδών προς το περιτοναϊκό διάλυμα λόγω διαφοράς ωσμωτικότητας  </a:t>
            </a:r>
          </a:p>
        </p:txBody>
      </p:sp>
    </p:spTree>
    <p:extLst>
      <p:ext uri="{BB962C8B-B14F-4D97-AF65-F5344CB8AC3E}">
        <p14:creationId xmlns:p14="http://schemas.microsoft.com/office/powerpoint/2010/main" val="34829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25" y="549275"/>
            <a:ext cx="80645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800" b="1" i="1" dirty="0">
                <a:solidFill>
                  <a:srgbClr val="002060"/>
                </a:solidFill>
                <a:latin typeface="Comic Sans MS" pitchFamily="66" charset="0"/>
              </a:rPr>
              <a:t>Υπερδιήθηση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 στη Π.Κ. </a:t>
            </a:r>
            <a:r>
              <a:rPr lang="el-GR" sz="2800" b="1" i="1" dirty="0">
                <a:solidFill>
                  <a:srgbClr val="002060"/>
                </a:solidFill>
                <a:latin typeface="Comic Sans MS" pitchFamily="66" charset="0"/>
              </a:rPr>
              <a:t>εξαρτάται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 από</a:t>
            </a:r>
            <a:r>
              <a:rPr lang="en-US" sz="2400" b="1" i="1" dirty="0">
                <a:solidFill>
                  <a:srgbClr val="002060"/>
                </a:solidFill>
                <a:latin typeface="Comic Sans MS" pitchFamily="66" charset="0"/>
              </a:rPr>
              <a:t> (i)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en-US" sz="24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800" b="1" i="1" dirty="0">
                <a:solidFill>
                  <a:srgbClr val="FF0000"/>
                </a:solidFill>
                <a:latin typeface="Comic Sans MS" pitchFamily="66" charset="0"/>
              </a:rPr>
              <a:t>Κλίση συγκέντρωσης </a:t>
            </a:r>
            <a:r>
              <a:rPr lang="el-GR" sz="2400" b="1" i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concentration gradient) 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του [</a:t>
            </a:r>
            <a:r>
              <a:rPr lang="el-GR" sz="2400" b="1" i="1" dirty="0" err="1">
                <a:solidFill>
                  <a:srgbClr val="002060"/>
                </a:solidFill>
                <a:latin typeface="Comic Sans MS" pitchFamily="66" charset="0"/>
              </a:rPr>
              <a:t>κολλοειδο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] ωσμωτικά δραστικού παράγοντα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i="1" dirty="0">
                <a:solidFill>
                  <a:srgbClr val="FF0000"/>
                </a:solidFill>
                <a:latin typeface="Comic Sans MS" pitchFamily="66" charset="0"/>
              </a:rPr>
              <a:t>Μέγιστη στην αρχή 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της περιτοναϊκής αλλαγής, </a:t>
            </a:r>
            <a:r>
              <a:rPr lang="el-GR" sz="2400" b="1" i="1" dirty="0">
                <a:solidFill>
                  <a:srgbClr val="FF0000"/>
                </a:solidFill>
                <a:latin typeface="Comic Sans MS" pitchFamily="66" charset="0"/>
              </a:rPr>
              <a:t>μειώνεται όσο πιο πολύ παραμένει το διάλυμα 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στη περιτοναϊκή κοιλότητα λόγω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l-GR" sz="2400" b="1" i="1" dirty="0">
                <a:solidFill>
                  <a:srgbClr val="FF0000"/>
                </a:solidFill>
                <a:latin typeface="Comic Sans MS" pitchFamily="66" charset="0"/>
              </a:rPr>
              <a:t>ραίωσης 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από το δημιουργούμενο υπερδιήθημα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i="1" dirty="0">
                <a:solidFill>
                  <a:srgbClr val="FF0000"/>
                </a:solidFill>
                <a:latin typeface="Comic Sans MS" pitchFamily="66" charset="0"/>
              </a:rPr>
              <a:t>διάχυσης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 της γλυκόζης προς το αίμα (ή μεταβολισμού του </a:t>
            </a:r>
            <a:r>
              <a:rPr lang="en-US" sz="2400" b="1" i="1" dirty="0" err="1">
                <a:solidFill>
                  <a:srgbClr val="002060"/>
                </a:solidFill>
                <a:latin typeface="Comic Sans MS" pitchFamily="66" charset="0"/>
              </a:rPr>
              <a:t>icodextrin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Η κλίση συγκέντρωσης είναι μικρότερη όταν ο ασθενής έχει υπεργλυκαιμία (όχι όμως όταν χρησιμοποιείται </a:t>
            </a:r>
            <a:r>
              <a:rPr lang="en-US" sz="2400" b="1" i="1" dirty="0" err="1">
                <a:solidFill>
                  <a:srgbClr val="002060"/>
                </a:solidFill>
                <a:latin typeface="Comic Sans MS" pitchFamily="66" charset="0"/>
              </a:rPr>
              <a:t>icodextrin</a:t>
            </a:r>
            <a:r>
              <a:rPr lang="en-US" sz="2400" b="1" i="1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i="1" dirty="0">
                <a:solidFill>
                  <a:srgbClr val="FF0000"/>
                </a:solidFill>
                <a:latin typeface="Comic Sans MS" pitchFamily="66" charset="0"/>
              </a:rPr>
              <a:t>Αυξάνεται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: με υπέρτονα διαλύματα, με συχνές αλλαγές-όπως στην </a:t>
            </a:r>
            <a:r>
              <a:rPr lang="en-US" sz="2400" b="1" i="1" dirty="0">
                <a:solidFill>
                  <a:srgbClr val="002060"/>
                </a:solidFill>
                <a:latin typeface="Comic Sans MS" pitchFamily="66" charset="0"/>
              </a:rPr>
              <a:t>APD</a:t>
            </a:r>
            <a:r>
              <a:rPr lang="el-GR" sz="2400" b="1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88913"/>
            <a:ext cx="88392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l-GR" sz="28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Επίδραση της συγκέντρωσης γλυκόζης (</a:t>
            </a:r>
            <a:r>
              <a:rPr lang="el-GR" sz="2800" i="1" dirty="0">
                <a:solidFill>
                  <a:srgbClr val="002060"/>
                </a:solidFill>
                <a:latin typeface="Comic Sans MS" pitchFamily="66" charset="0"/>
              </a:rPr>
              <a:t>↑ κλίση συγκέντρωσης της γλυκόζης)</a:t>
            </a:r>
            <a:r>
              <a:rPr lang="el-GR" sz="2800" b="1" i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8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του ΠΔ                                 στην παροχή </a:t>
            </a:r>
            <a:r>
              <a:rPr lang="en-US" sz="28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UF</a:t>
            </a:r>
            <a:r>
              <a:rPr lang="en-US" sz="44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lang="el-GR" sz="4400" dirty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066800" y="1704975"/>
            <a:ext cx="6705600" cy="4010025"/>
            <a:chOff x="672" y="1074"/>
            <a:chExt cx="4224" cy="2526"/>
          </a:xfrm>
        </p:grpSpPr>
        <p:sp>
          <p:nvSpPr>
            <p:cNvPr id="30728" name="Line 4"/>
            <p:cNvSpPr>
              <a:spLocks noChangeShapeType="1"/>
            </p:cNvSpPr>
            <p:nvPr/>
          </p:nvSpPr>
          <p:spPr bwMode="auto">
            <a:xfrm>
              <a:off x="1497" y="1074"/>
              <a:ext cx="0" cy="2073"/>
            </a:xfrm>
            <a:prstGeom prst="line">
              <a:avLst/>
            </a:prstGeom>
            <a:noFill/>
            <a:ln w="3175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9" name="Line 5"/>
            <p:cNvSpPr>
              <a:spLocks noChangeShapeType="1"/>
            </p:cNvSpPr>
            <p:nvPr/>
          </p:nvSpPr>
          <p:spPr bwMode="auto">
            <a:xfrm>
              <a:off x="1497" y="3147"/>
              <a:ext cx="3399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>
              <a:off x="1497" y="2428"/>
              <a:ext cx="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1643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1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2080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3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2517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5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954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7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3828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11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6" name="Text Box 12"/>
            <p:cNvSpPr txBox="1">
              <a:spLocks noChangeArrowheads="1"/>
            </p:cNvSpPr>
            <p:nvPr/>
          </p:nvSpPr>
          <p:spPr bwMode="auto">
            <a:xfrm>
              <a:off x="3391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9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7" name="Text Box 13"/>
            <p:cNvSpPr txBox="1">
              <a:spLocks noChangeArrowheads="1"/>
            </p:cNvSpPr>
            <p:nvPr/>
          </p:nvSpPr>
          <p:spPr bwMode="auto">
            <a:xfrm>
              <a:off x="4265" y="3071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</a:t>
              </a:r>
              <a:r>
                <a:rPr lang="en-US" sz="8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  <a:sym typeface="Symbol" pitchFamily="18" charset="2"/>
                </a:rPr>
                <a:t>          13</a:t>
              </a:r>
              <a:endParaRPr lang="el-GR" sz="1400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8" name="Text Box 14"/>
            <p:cNvSpPr txBox="1">
              <a:spLocks noChangeArrowheads="1"/>
            </p:cNvSpPr>
            <p:nvPr/>
          </p:nvSpPr>
          <p:spPr bwMode="auto">
            <a:xfrm>
              <a:off x="1158" y="162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      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39" name="Text Box 15"/>
            <p:cNvSpPr txBox="1">
              <a:spLocks noChangeArrowheads="1"/>
            </p:cNvSpPr>
            <p:nvPr/>
          </p:nvSpPr>
          <p:spPr bwMode="auto">
            <a:xfrm>
              <a:off x="1158" y="2132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100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0" name="Text Box 16"/>
            <p:cNvSpPr txBox="1">
              <a:spLocks noChangeArrowheads="1"/>
            </p:cNvSpPr>
            <p:nvPr/>
          </p:nvSpPr>
          <p:spPr bwMode="auto">
            <a:xfrm>
              <a:off x="1158" y="2639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      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1" name="Text Box 17"/>
            <p:cNvSpPr txBox="1">
              <a:spLocks noChangeArrowheads="1"/>
            </p:cNvSpPr>
            <p:nvPr/>
          </p:nvSpPr>
          <p:spPr bwMode="auto">
            <a:xfrm>
              <a:off x="1158" y="2935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      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2" name="Text Box 18"/>
            <p:cNvSpPr txBox="1">
              <a:spLocks noChangeArrowheads="1"/>
            </p:cNvSpPr>
            <p:nvPr/>
          </p:nvSpPr>
          <p:spPr bwMode="auto">
            <a:xfrm>
              <a:off x="1158" y="128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     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3" name="Text Box 19"/>
            <p:cNvSpPr txBox="1">
              <a:spLocks noChangeArrowheads="1"/>
            </p:cNvSpPr>
            <p:nvPr/>
          </p:nvSpPr>
          <p:spPr bwMode="auto">
            <a:xfrm>
              <a:off x="1158" y="1962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      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4" name="Text Box 20"/>
            <p:cNvSpPr txBox="1">
              <a:spLocks noChangeArrowheads="1"/>
            </p:cNvSpPr>
            <p:nvPr/>
          </p:nvSpPr>
          <p:spPr bwMode="auto">
            <a:xfrm>
              <a:off x="1158" y="2301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    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5" name="Text Box 21"/>
            <p:cNvSpPr txBox="1">
              <a:spLocks noChangeArrowheads="1"/>
            </p:cNvSpPr>
            <p:nvPr/>
          </p:nvSpPr>
          <p:spPr bwMode="auto">
            <a:xfrm>
              <a:off x="1109" y="2470"/>
              <a:ext cx="4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-100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6" name="Text Box 22"/>
            <p:cNvSpPr txBox="1">
              <a:spLocks noChangeArrowheads="1"/>
            </p:cNvSpPr>
            <p:nvPr/>
          </p:nvSpPr>
          <p:spPr bwMode="auto">
            <a:xfrm>
              <a:off x="1158" y="1801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300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7" name="Text Box 23"/>
            <p:cNvSpPr txBox="1">
              <a:spLocks noChangeArrowheads="1"/>
            </p:cNvSpPr>
            <p:nvPr/>
          </p:nvSpPr>
          <p:spPr bwMode="auto">
            <a:xfrm>
              <a:off x="1158" y="1455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500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8" name="Text Box 24"/>
            <p:cNvSpPr txBox="1">
              <a:spLocks noChangeArrowheads="1"/>
            </p:cNvSpPr>
            <p:nvPr/>
          </p:nvSpPr>
          <p:spPr bwMode="auto">
            <a:xfrm>
              <a:off x="1158" y="1124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700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49" name="Text Box 25"/>
            <p:cNvSpPr txBox="1">
              <a:spLocks noChangeArrowheads="1"/>
            </p:cNvSpPr>
            <p:nvPr/>
          </p:nvSpPr>
          <p:spPr bwMode="auto">
            <a:xfrm>
              <a:off x="1109" y="2766"/>
              <a:ext cx="4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5F5F5F"/>
                  </a:solidFill>
                  <a:latin typeface="Comic Sans MS" pitchFamily="66" charset="0"/>
                </a:rPr>
                <a:t>-300 </a:t>
              </a:r>
              <a:r>
                <a:rPr lang="en-US">
                  <a:solidFill>
                    <a:srgbClr val="5F5F5F"/>
                  </a:solidFill>
                  <a:latin typeface="Comic Sans MS" pitchFamily="66" charset="0"/>
                </a:rPr>
                <a:t>-</a:t>
              </a:r>
              <a:endParaRPr lang="el-GR">
                <a:solidFill>
                  <a:srgbClr val="5F5F5F"/>
                </a:solidFill>
                <a:latin typeface="Comic Sans MS" pitchFamily="66" charset="0"/>
              </a:endParaRPr>
            </a:p>
          </p:txBody>
        </p:sp>
        <p:sp>
          <p:nvSpPr>
            <p:cNvPr id="30750" name="Freeform 26"/>
            <p:cNvSpPr>
              <a:spLocks/>
            </p:cNvSpPr>
            <p:nvPr/>
          </p:nvSpPr>
          <p:spPr bwMode="auto">
            <a:xfrm>
              <a:off x="1497" y="2089"/>
              <a:ext cx="2816" cy="748"/>
            </a:xfrm>
            <a:custGeom>
              <a:avLst/>
              <a:gdLst>
                <a:gd name="T0" fmla="*/ 0 w 2784"/>
                <a:gd name="T1" fmla="*/ 368 h 848"/>
                <a:gd name="T2" fmla="*/ 672 w 2784"/>
                <a:gd name="T3" fmla="*/ 80 h 848"/>
                <a:gd name="T4" fmla="*/ 1152 w 2784"/>
                <a:gd name="T5" fmla="*/ 128 h 848"/>
                <a:gd name="T6" fmla="*/ 2784 w 2784"/>
                <a:gd name="T7" fmla="*/ 848 h 8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4"/>
                <a:gd name="T13" fmla="*/ 0 h 848"/>
                <a:gd name="T14" fmla="*/ 2784 w 2784"/>
                <a:gd name="T15" fmla="*/ 848 h 8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4" h="848">
                  <a:moveTo>
                    <a:pt x="0" y="368"/>
                  </a:moveTo>
                  <a:cubicBezTo>
                    <a:pt x="240" y="244"/>
                    <a:pt x="480" y="120"/>
                    <a:pt x="672" y="80"/>
                  </a:cubicBezTo>
                  <a:cubicBezTo>
                    <a:pt x="864" y="40"/>
                    <a:pt x="800" y="0"/>
                    <a:pt x="1152" y="128"/>
                  </a:cubicBezTo>
                  <a:cubicBezTo>
                    <a:pt x="1504" y="256"/>
                    <a:pt x="2512" y="728"/>
                    <a:pt x="2784" y="848"/>
                  </a:cubicBezTo>
                </a:path>
              </a:pathLst>
            </a:custGeom>
            <a:noFill/>
            <a:ln w="25400" cap="flat" cmpd="sng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51" name="Freeform 27"/>
            <p:cNvSpPr>
              <a:spLocks/>
            </p:cNvSpPr>
            <p:nvPr/>
          </p:nvSpPr>
          <p:spPr bwMode="auto">
            <a:xfrm>
              <a:off x="1497" y="1793"/>
              <a:ext cx="2816" cy="635"/>
            </a:xfrm>
            <a:custGeom>
              <a:avLst/>
              <a:gdLst>
                <a:gd name="T0" fmla="*/ 0 w 2784"/>
                <a:gd name="T1" fmla="*/ 720 h 720"/>
                <a:gd name="T2" fmla="*/ 960 w 2784"/>
                <a:gd name="T3" fmla="*/ 48 h 720"/>
                <a:gd name="T4" fmla="*/ 2784 w 2784"/>
                <a:gd name="T5" fmla="*/ 432 h 720"/>
                <a:gd name="T6" fmla="*/ 0 60000 65536"/>
                <a:gd name="T7" fmla="*/ 0 60000 65536"/>
                <a:gd name="T8" fmla="*/ 0 60000 65536"/>
                <a:gd name="T9" fmla="*/ 0 w 2784"/>
                <a:gd name="T10" fmla="*/ 0 h 720"/>
                <a:gd name="T11" fmla="*/ 2784 w 2784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" h="720">
                  <a:moveTo>
                    <a:pt x="0" y="720"/>
                  </a:moveTo>
                  <a:cubicBezTo>
                    <a:pt x="248" y="408"/>
                    <a:pt x="496" y="96"/>
                    <a:pt x="960" y="48"/>
                  </a:cubicBezTo>
                  <a:cubicBezTo>
                    <a:pt x="1424" y="0"/>
                    <a:pt x="2104" y="216"/>
                    <a:pt x="2784" y="432"/>
                  </a:cubicBezTo>
                </a:path>
              </a:pathLst>
            </a:custGeom>
            <a:noFill/>
            <a:ln w="25400" cap="flat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52" name="Freeform 28"/>
            <p:cNvSpPr>
              <a:spLocks/>
            </p:cNvSpPr>
            <p:nvPr/>
          </p:nvSpPr>
          <p:spPr bwMode="auto">
            <a:xfrm>
              <a:off x="1497" y="1229"/>
              <a:ext cx="2962" cy="1199"/>
            </a:xfrm>
            <a:custGeom>
              <a:avLst/>
              <a:gdLst>
                <a:gd name="T0" fmla="*/ 0 w 2928"/>
                <a:gd name="T1" fmla="*/ 1360 h 1360"/>
                <a:gd name="T2" fmla="*/ 624 w 2928"/>
                <a:gd name="T3" fmla="*/ 400 h 1360"/>
                <a:gd name="T4" fmla="*/ 1008 w 2928"/>
                <a:gd name="T5" fmla="*/ 112 h 1360"/>
                <a:gd name="T6" fmla="*/ 1632 w 2928"/>
                <a:gd name="T7" fmla="*/ 64 h 1360"/>
                <a:gd name="T8" fmla="*/ 2736 w 2928"/>
                <a:gd name="T9" fmla="*/ 496 h 1360"/>
                <a:gd name="T10" fmla="*/ 2784 w 2928"/>
                <a:gd name="T11" fmla="*/ 544 h 1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8"/>
                <a:gd name="T19" fmla="*/ 0 h 1360"/>
                <a:gd name="T20" fmla="*/ 2928 w 2928"/>
                <a:gd name="T21" fmla="*/ 1360 h 1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8" h="1360">
                  <a:moveTo>
                    <a:pt x="0" y="1360"/>
                  </a:moveTo>
                  <a:cubicBezTo>
                    <a:pt x="228" y="984"/>
                    <a:pt x="456" y="608"/>
                    <a:pt x="624" y="400"/>
                  </a:cubicBezTo>
                  <a:cubicBezTo>
                    <a:pt x="792" y="192"/>
                    <a:pt x="840" y="168"/>
                    <a:pt x="1008" y="112"/>
                  </a:cubicBezTo>
                  <a:cubicBezTo>
                    <a:pt x="1176" y="56"/>
                    <a:pt x="1344" y="0"/>
                    <a:pt x="1632" y="64"/>
                  </a:cubicBezTo>
                  <a:cubicBezTo>
                    <a:pt x="1920" y="128"/>
                    <a:pt x="2544" y="416"/>
                    <a:pt x="2736" y="496"/>
                  </a:cubicBezTo>
                  <a:cubicBezTo>
                    <a:pt x="2928" y="576"/>
                    <a:pt x="2856" y="560"/>
                    <a:pt x="2784" y="544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53" name="Rectangle 29"/>
            <p:cNvSpPr>
              <a:spLocks noChangeArrowheads="1"/>
            </p:cNvSpPr>
            <p:nvPr/>
          </p:nvSpPr>
          <p:spPr bwMode="auto">
            <a:xfrm>
              <a:off x="4313" y="1666"/>
              <a:ext cx="97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0754" name="Rectangle 30"/>
            <p:cNvSpPr>
              <a:spLocks noChangeArrowheads="1"/>
            </p:cNvSpPr>
            <p:nvPr/>
          </p:nvSpPr>
          <p:spPr bwMode="auto">
            <a:xfrm>
              <a:off x="4265" y="1624"/>
              <a:ext cx="194" cy="1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0755" name="Text Box 31"/>
            <p:cNvSpPr txBox="1">
              <a:spLocks noChangeArrowheads="1"/>
            </p:cNvSpPr>
            <p:nvPr/>
          </p:nvSpPr>
          <p:spPr bwMode="auto">
            <a:xfrm>
              <a:off x="4265" y="1582"/>
              <a:ext cx="5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4.25%</a:t>
              </a:r>
              <a:endParaRPr lang="el-G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30756" name="Text Box 32"/>
            <p:cNvSpPr txBox="1">
              <a:spLocks noChangeArrowheads="1"/>
            </p:cNvSpPr>
            <p:nvPr/>
          </p:nvSpPr>
          <p:spPr bwMode="auto">
            <a:xfrm>
              <a:off x="4265" y="2089"/>
              <a:ext cx="5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C000"/>
                  </a:solidFill>
                  <a:latin typeface="Comic Sans MS" pitchFamily="66" charset="0"/>
                </a:rPr>
                <a:t>2.5%</a:t>
              </a:r>
              <a:endParaRPr lang="el-GR">
                <a:solidFill>
                  <a:srgbClr val="FFC000"/>
                </a:solidFill>
                <a:latin typeface="Comic Sans MS" pitchFamily="66" charset="0"/>
              </a:endParaRPr>
            </a:p>
          </p:txBody>
        </p:sp>
        <p:sp>
          <p:nvSpPr>
            <p:cNvPr id="30757" name="Text Box 33"/>
            <p:cNvSpPr txBox="1">
              <a:spLocks noChangeArrowheads="1"/>
            </p:cNvSpPr>
            <p:nvPr/>
          </p:nvSpPr>
          <p:spPr bwMode="auto">
            <a:xfrm>
              <a:off x="4313" y="2766"/>
              <a:ext cx="5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B050"/>
                  </a:solidFill>
                  <a:latin typeface="Comic Sans MS" pitchFamily="66" charset="0"/>
                </a:rPr>
                <a:t>1.5%</a:t>
              </a:r>
              <a:endParaRPr lang="el-GR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sp>
          <p:nvSpPr>
            <p:cNvPr id="30758" name="Text Box 34"/>
            <p:cNvSpPr txBox="1">
              <a:spLocks noChangeArrowheads="1"/>
            </p:cNvSpPr>
            <p:nvPr/>
          </p:nvSpPr>
          <p:spPr bwMode="auto">
            <a:xfrm>
              <a:off x="672" y="1632"/>
              <a:ext cx="53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2060"/>
                  </a:solidFill>
                  <a:latin typeface="Comic Sans MS" pitchFamily="66" charset="0"/>
                </a:rPr>
                <a:t>UF</a:t>
              </a:r>
              <a:r>
                <a:rPr lang="en-US">
                  <a:solidFill>
                    <a:srgbClr val="002060"/>
                  </a:solidFill>
                  <a:latin typeface="Comic Sans MS" pitchFamily="66" charset="0"/>
                </a:rPr>
                <a:t>      ( ml </a:t>
              </a:r>
              <a:r>
                <a:rPr lang="en-US">
                  <a:latin typeface="Comic Sans MS" pitchFamily="66" charset="0"/>
                </a:rPr>
                <a:t>)</a:t>
              </a:r>
              <a:endParaRPr lang="el-GR">
                <a:latin typeface="Comic Sans MS" pitchFamily="66" charset="0"/>
              </a:endParaRPr>
            </a:p>
          </p:txBody>
        </p:sp>
        <p:sp>
          <p:nvSpPr>
            <p:cNvPr id="30759" name="Text Box 35"/>
            <p:cNvSpPr txBox="1">
              <a:spLocks noChangeArrowheads="1"/>
            </p:cNvSpPr>
            <p:nvPr/>
          </p:nvSpPr>
          <p:spPr bwMode="auto">
            <a:xfrm>
              <a:off x="2031" y="3350"/>
              <a:ext cx="2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2060"/>
                  </a:solidFill>
                  <a:latin typeface="Comic Sans MS" pitchFamily="66" charset="0"/>
                </a:rPr>
                <a:t>Dwell Time</a:t>
              </a:r>
              <a:r>
                <a:rPr lang="en-US">
                  <a:solidFill>
                    <a:srgbClr val="002060"/>
                  </a:solidFill>
                  <a:latin typeface="Comic Sans MS" pitchFamily="66" charset="0"/>
                </a:rPr>
                <a:t>  ( hours )</a:t>
              </a:r>
              <a:endParaRPr lang="el-GR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3732213" y="1614488"/>
            <a:ext cx="0" cy="33670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376488" y="3351213"/>
            <a:ext cx="1355725" cy="33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357438" y="2935288"/>
            <a:ext cx="1355725" cy="33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392363" y="2208213"/>
            <a:ext cx="1355725" cy="33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620713"/>
            <a:ext cx="7777163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800" b="1" i="1">
                <a:solidFill>
                  <a:srgbClr val="002060"/>
                </a:solidFill>
                <a:latin typeface="Comic Sans MS" pitchFamily="66" charset="0"/>
              </a:rPr>
              <a:t>Η Υπερδιήθηση στη Π.Κ. εξαρτάται από</a:t>
            </a:r>
            <a:r>
              <a:rPr lang="en-US" sz="2800" b="1" i="1">
                <a:solidFill>
                  <a:srgbClr val="002060"/>
                </a:solidFill>
                <a:latin typeface="Comic Sans MS" pitchFamily="66" charset="0"/>
              </a:rPr>
              <a:t> (ii)</a:t>
            </a:r>
            <a:r>
              <a:rPr lang="el-GR" sz="2800" b="1" i="1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en-US" sz="2800" b="1" i="1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b="1" i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l-GR" sz="2800" b="1" i="1">
                <a:solidFill>
                  <a:srgbClr val="FF0000"/>
                </a:solidFill>
                <a:latin typeface="Comic Sans MS" pitchFamily="66" charset="0"/>
              </a:rPr>
              <a:t>Δραστική επιφάνεια περιτόναιου</a:t>
            </a:r>
            <a:r>
              <a:rPr lang="el-GR" sz="2800" b="1" i="1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n-US" sz="2800" b="1" i="1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l-GR" sz="2800" b="1" i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el-GR" sz="2800" b="1" i="1">
                <a:solidFill>
                  <a:srgbClr val="FF0000"/>
                </a:solidFill>
                <a:latin typeface="Comic Sans MS" pitchFamily="66" charset="0"/>
              </a:rPr>
              <a:t>Υδραυλική αγωγιμότητα </a:t>
            </a:r>
            <a:r>
              <a:rPr lang="el-GR" sz="2800" b="1" i="1">
                <a:solidFill>
                  <a:srgbClr val="002060"/>
                </a:solidFill>
                <a:latin typeface="Comic Sans MS" pitchFamily="66" charset="0"/>
              </a:rPr>
              <a:t>της περιτοναϊκής μεμβράνης</a:t>
            </a:r>
          </a:p>
          <a:p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Διαφέρει από ασθενή σε ασθενή και εξαρτάται από</a:t>
            </a:r>
          </a:p>
          <a:p>
            <a:pPr marL="914400" lvl="1" indent="-457200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την πυκνότητα των μικρών και πολύ μικρών πόρων (</a:t>
            </a: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three-pore model)</a:t>
            </a:r>
            <a:endParaRPr lang="el-GR" sz="2400" b="1" i="1">
              <a:solidFill>
                <a:srgbClr val="002060"/>
              </a:solidFill>
              <a:latin typeface="Comic Sans MS" pitchFamily="66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l-GR" sz="2400" b="1" i="1">
                <a:solidFill>
                  <a:srgbClr val="002060"/>
                </a:solidFill>
                <a:latin typeface="Comic Sans MS" pitchFamily="66" charset="0"/>
              </a:rPr>
              <a:t>την κατανομή των τριχοειδών σε σχέση προς το μεσοθήλιο</a:t>
            </a:r>
            <a:r>
              <a:rPr lang="en-US" sz="2400" b="1" i="1">
                <a:solidFill>
                  <a:srgbClr val="002060"/>
                </a:solidFill>
                <a:latin typeface="Comic Sans MS" pitchFamily="66" charset="0"/>
              </a:rPr>
              <a:t> (distribution model)</a:t>
            </a:r>
            <a:endParaRPr lang="el-GR" sz="2800" b="1" i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el-GR" sz="2800" b="1" i="1">
                <a:solidFill>
                  <a:srgbClr val="FF0000"/>
                </a:solidFill>
                <a:latin typeface="Comic Sans MS" pitchFamily="66" charset="0"/>
              </a:rPr>
              <a:t>Συντελεστή ανάκλασης του ωσμωτικά δραστικού παράγοντα</a:t>
            </a:r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Comic Sans MS" pitchFamily="66" charset="0"/>
              </a:rPr>
              <a:t>(reflection coefficient for the osmotic agent)</a:t>
            </a:r>
            <a:r>
              <a:rPr lang="el-GR" sz="2400" b="1" i="1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6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360363"/>
            <a:ext cx="8424863" cy="6062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Συντελεστής ανάκλασης του ωσμωτικά δραστικού παράγοντα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(reflection coefficient for the osmotic agent)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Μετράει πόσο γρήγορα ο ωσμωτικά δραστικός παράγοντας εγκαταλείπει το περιτοναϊκό διάλυμα και διαχέεται προς το αίμα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Ιδανικός συντελεστής: 1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 (υψηλός συντελεστής ανάκλασης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ο ωσμωτικά δραστικός παράγοντας ανακλάται πλήρως και δεν διαχέεται προς το αίμα άρα, διατηρεί την [</a:t>
            </a:r>
            <a:r>
              <a:rPr lang="el-GR" sz="2400" dirty="0" err="1">
                <a:solidFill>
                  <a:srgbClr val="002060"/>
                </a:solidFill>
                <a:latin typeface="Comic Sans MS" pitchFamily="66" charset="0"/>
              </a:rPr>
              <a:t>κολλοειδο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] ωσμωτικότητα του διαλύματος συνεχώς υψηλή και δραστική ως προς την παραγωγή υπερδιηθήματος)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Συντελεστής 0: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 ο χειρότερος, ο ωσμωτικά δραστικά παράγοντας διαχέεται εξ ολοκλήρου προς το αίμα και παύει να δρα για την παραγωγή υπερδιηθήματος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Γλυκόζη: 0.03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002060"/>
                </a:solidFill>
                <a:latin typeface="Comic Sans MS" pitchFamily="66" charset="0"/>
              </a:rPr>
              <a:t>Icodextrin</a:t>
            </a:r>
            <a:r>
              <a:rPr lang="en-US" sz="2400" dirty="0">
                <a:solidFill>
                  <a:srgbClr val="002060"/>
                </a:solidFill>
                <a:latin typeface="Comic Sans MS" pitchFamily="66" charset="0"/>
              </a:rPr>
              <a:t>: 1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21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1208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Αρχές Περιτοναϊκής Κάθαρσης (b)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Γιώργος</dc:creator>
  <cp:lastModifiedBy>Γιώργος</cp:lastModifiedBy>
  <cp:revision>4</cp:revision>
  <dcterms:created xsi:type="dcterms:W3CDTF">2012-04-02T09:48:26Z</dcterms:created>
  <dcterms:modified xsi:type="dcterms:W3CDTF">2012-04-02T16:15:29Z</dcterms:modified>
</cp:coreProperties>
</file>